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6" r:id="rId1"/>
    <p:sldMasterId id="2147484071" r:id="rId2"/>
    <p:sldMasterId id="2147484116" r:id="rId3"/>
  </p:sldMasterIdLst>
  <p:notesMasterIdLst>
    <p:notesMasterId r:id="rId58"/>
  </p:notesMasterIdLst>
  <p:handoutMasterIdLst>
    <p:handoutMasterId r:id="rId59"/>
  </p:handoutMasterIdLst>
  <p:sldIdLst>
    <p:sldId id="523" r:id="rId4"/>
    <p:sldId id="1671" r:id="rId5"/>
    <p:sldId id="1264" r:id="rId6"/>
    <p:sldId id="1675" r:id="rId7"/>
    <p:sldId id="1318" r:id="rId8"/>
    <p:sldId id="1319" r:id="rId9"/>
    <p:sldId id="961" r:id="rId10"/>
    <p:sldId id="1009" r:id="rId11"/>
    <p:sldId id="1674" r:id="rId12"/>
    <p:sldId id="1666" r:id="rId13"/>
    <p:sldId id="1098" r:id="rId14"/>
    <p:sldId id="1646" r:id="rId15"/>
    <p:sldId id="1665" r:id="rId16"/>
    <p:sldId id="1381" r:id="rId17"/>
    <p:sldId id="1246" r:id="rId18"/>
    <p:sldId id="1250" r:id="rId19"/>
    <p:sldId id="1650" r:id="rId20"/>
    <p:sldId id="1652" r:id="rId21"/>
    <p:sldId id="1374" r:id="rId22"/>
    <p:sldId id="1046" r:id="rId23"/>
    <p:sldId id="1207" r:id="rId24"/>
    <p:sldId id="992" r:id="rId25"/>
    <p:sldId id="1060" r:id="rId26"/>
    <p:sldId id="998" r:id="rId27"/>
    <p:sldId id="1208" r:id="rId28"/>
    <p:sldId id="1311" r:id="rId29"/>
    <p:sldId id="1672" r:id="rId30"/>
    <p:sldId id="1346" r:id="rId31"/>
    <p:sldId id="1272" r:id="rId32"/>
    <p:sldId id="1275" r:id="rId33"/>
    <p:sldId id="1333" r:id="rId34"/>
    <p:sldId id="1336" r:id="rId35"/>
    <p:sldId id="1252" r:id="rId36"/>
    <p:sldId id="1345" r:id="rId37"/>
    <p:sldId id="1668" r:id="rId38"/>
    <p:sldId id="1302" r:id="rId39"/>
    <p:sldId id="1267" r:id="rId40"/>
    <p:sldId id="1356" r:id="rId41"/>
    <p:sldId id="1357" r:id="rId42"/>
    <p:sldId id="1358" r:id="rId43"/>
    <p:sldId id="1359" r:id="rId44"/>
    <p:sldId id="1376" r:id="rId45"/>
    <p:sldId id="1377" r:id="rId46"/>
    <p:sldId id="1353" r:id="rId47"/>
    <p:sldId id="1330" r:id="rId48"/>
    <p:sldId id="1305" r:id="rId49"/>
    <p:sldId id="1290" r:id="rId50"/>
    <p:sldId id="1378" r:id="rId51"/>
    <p:sldId id="1288" r:id="rId52"/>
    <p:sldId id="1248" r:id="rId53"/>
    <p:sldId id="1667" r:id="rId54"/>
    <p:sldId id="1289" r:id="rId55"/>
    <p:sldId id="1379" r:id="rId56"/>
    <p:sldId id="1380" r:id="rId57"/>
  </p:sldIdLst>
  <p:sldSz cx="9144000" cy="6858000" type="screen4x3"/>
  <p:notesSz cx="7315200" cy="96012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02" autoAdjust="0"/>
    <p:restoredTop sz="86436" autoAdjust="0"/>
  </p:normalViewPr>
  <p:slideViewPr>
    <p:cSldViewPr>
      <p:cViewPr varScale="1">
        <p:scale>
          <a:sx n="69" d="100"/>
          <a:sy n="69" d="100"/>
        </p:scale>
        <p:origin x="12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03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84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1302D-03DD-47FF-9A25-4EE027EA9D14}" type="datetimeFigureOut">
              <a:rPr lang="ko-KR" altLang="en-US" smtClean="0"/>
              <a:t>2025-03-19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143588" y="9119475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F55A9-2321-40D7-A70B-61172F3DB43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9839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169920" cy="480060"/>
          </a:xfrm>
          <a:prstGeom prst="rect">
            <a:avLst/>
          </a:prstGeom>
        </p:spPr>
        <p:txBody>
          <a:bodyPr vert="horz" lIns="91418" tIns="45709" rIns="91418" bIns="45709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91" y="1"/>
            <a:ext cx="3169920" cy="480060"/>
          </a:xfrm>
          <a:prstGeom prst="rect">
            <a:avLst/>
          </a:prstGeom>
        </p:spPr>
        <p:txBody>
          <a:bodyPr vert="horz" lIns="91418" tIns="45709" rIns="91418" bIns="45709" rtlCol="0"/>
          <a:lstStyle>
            <a:lvl1pPr algn="r">
              <a:defRPr sz="1100"/>
            </a:lvl1pPr>
          </a:lstStyle>
          <a:p>
            <a:fld id="{67540341-9169-9045-A2AF-D5E93705D91E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8" tIns="45709" rIns="91418" bIns="4570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1418" tIns="45709" rIns="91418" bIns="4570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119474"/>
            <a:ext cx="3169920" cy="480060"/>
          </a:xfrm>
          <a:prstGeom prst="rect">
            <a:avLst/>
          </a:prstGeom>
        </p:spPr>
        <p:txBody>
          <a:bodyPr vert="horz" lIns="91418" tIns="45709" rIns="91418" bIns="45709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91" y="9119474"/>
            <a:ext cx="3169920" cy="480060"/>
          </a:xfrm>
          <a:prstGeom prst="rect">
            <a:avLst/>
          </a:prstGeom>
        </p:spPr>
        <p:txBody>
          <a:bodyPr vert="horz" lIns="91418" tIns="45709" rIns="91418" bIns="45709" rtlCol="0" anchor="b"/>
          <a:lstStyle>
            <a:lvl1pPr algn="r">
              <a:defRPr sz="1100"/>
            </a:lvl1pPr>
          </a:lstStyle>
          <a:p>
            <a:fld id="{394897DC-E84C-2149-B77A-97B942515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271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897DC-E84C-2149-B77A-97B94251591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15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897DC-E84C-2149-B77A-97B94251591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13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897DC-E84C-2149-B77A-97B94251591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86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F2B06-7740-48A8-B92F-C711514C92DF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1216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F2B06-7740-48A8-B92F-C711514C92DF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8257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F2B06-7740-48A8-B92F-C711514C92DF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1558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8D67E-530C-4056-B531-A35BFCD9EC6F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9176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B3D1C4-79AF-66C9-77DD-50596D0DC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xmlns="" id="{15E9D3BA-DF7A-6C85-1B69-4830398557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xmlns="" id="{A83F9BC4-6F93-F5F5-7266-0243688BF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8F104A2D-35A7-B86C-959B-B5098F6F68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8D67E-530C-4056-B531-A35BFCD9EC6F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5423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>
                <a:latin typeface="Segoe UI" pitchFamily="34" charset="0"/>
              </a:rPr>
              <a:t>Daniel A. Reed</a:t>
            </a:r>
            <a:endParaRPr lang="en-US" dirty="0">
              <a:latin typeface="Segoe U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Segoe UI" pitchFamily="34" charset="0"/>
              </a:rPr>
              <a:t>University of Iowa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3312-38AA-4E1E-B2B5-0F8F122B24FE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421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F2B06-7740-48A8-B92F-C711514C92DF}" type="slidenum">
              <a:rPr lang="ko-KR" altLang="en-US" smtClean="0"/>
              <a:pPr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4141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897DC-E84C-2149-B77A-97B94251591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31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>
                <a:latin typeface="Segoe UI" pitchFamily="34" charset="0"/>
              </a:rPr>
              <a:t>Daniel A. Reed</a:t>
            </a:r>
            <a:endParaRPr lang="en-US" dirty="0">
              <a:latin typeface="Segoe U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Segoe UI" pitchFamily="34" charset="0"/>
              </a:rPr>
              <a:t>University of Iowa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3312-38AA-4E1E-B2B5-0F8F122B24F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816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897DC-E84C-2149-B77A-97B94251591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21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DC4A0576-D17B-45F2-A7AB-E494E0859DBC}" type="slidenum">
              <a:rPr kumimoji="0" lang="en-US" altLang="ko-KR">
                <a:latin typeface="맑은 고딕" panose="020B0503020000020004" pitchFamily="50" charset="-127"/>
                <a:ea typeface="맑은 고딕" panose="020B0503020000020004" pitchFamily="50" charset="-127"/>
              </a:rPr>
              <a:pPr eaLnBrk="1" hangingPunct="1"/>
              <a:t>7</a:t>
            </a:fld>
            <a:endParaRPr kumimoji="0" lang="en-US" altLang="ko-KR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8350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8025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ko-KR" altLang="en-US"/>
              <a:t>이제는 고 에너지 물리관련</a:t>
            </a:r>
          </a:p>
          <a:p>
            <a:pPr eaLnBrk="1" hangingPunct="1"/>
            <a:r>
              <a:rPr lang="en-US" altLang="ko-KR"/>
              <a:t>KISTI e-Science </a:t>
            </a:r>
            <a:r>
              <a:rPr lang="ko-KR" altLang="en-US"/>
              <a:t>사업단의 활동과 성과에 대해서 설명</a:t>
            </a:r>
            <a:r>
              <a:rPr lang="en-US" altLang="ko-KR"/>
              <a:t>..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e-Science </a:t>
            </a:r>
            <a:r>
              <a:rPr lang="ko-KR" altLang="en-US"/>
              <a:t>기반의 하이 에너지 물리 즉 </a:t>
            </a:r>
            <a:r>
              <a:rPr lang="en-US" altLang="ko-KR"/>
              <a:t>e-Hep</a:t>
            </a:r>
            <a:r>
              <a:rPr lang="ko-KR" altLang="en-US"/>
              <a:t>은</a:t>
            </a:r>
          </a:p>
          <a:p>
            <a:pPr eaLnBrk="1" hangingPunct="1"/>
            <a:r>
              <a:rPr lang="ko-KR" altLang="en-US"/>
              <a:t> </a:t>
            </a:r>
            <a:r>
              <a:rPr lang="ko-KR" altLang="en-US">
                <a:latin typeface="Arial" panose="020B0604020202020204" pitchFamily="34" charset="0"/>
              </a:rPr>
              <a:t>“</a:t>
            </a:r>
            <a:r>
              <a:rPr lang="ko-KR" altLang="en-US"/>
              <a:t>언제나</a:t>
            </a:r>
            <a:r>
              <a:rPr lang="en-US" altLang="ko-KR"/>
              <a:t>, </a:t>
            </a:r>
            <a:r>
              <a:rPr lang="ko-KR" altLang="en-US"/>
              <a:t>어디서나</a:t>
            </a:r>
            <a:r>
              <a:rPr lang="en-US" altLang="ko-KR"/>
              <a:t>, </a:t>
            </a:r>
            <a:r>
              <a:rPr lang="ko-KR" altLang="en-US"/>
              <a:t>가속기 연구소와 같은 연구 환경 제공</a:t>
            </a:r>
            <a:r>
              <a:rPr lang="ko-KR" altLang="en-US">
                <a:latin typeface="Arial" panose="020B0604020202020204" pitchFamily="34" charset="0"/>
              </a:rPr>
              <a:t>”</a:t>
            </a:r>
            <a:r>
              <a:rPr lang="ko-KR" altLang="en-US"/>
              <a:t>을 목표로 하고 있습니다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구체적인 목표로</a:t>
            </a:r>
            <a:r>
              <a:rPr lang="en-US" altLang="ko-KR"/>
              <a:t>, </a:t>
            </a:r>
          </a:p>
          <a:p>
            <a:pPr eaLnBrk="1" hangingPunct="1"/>
            <a:r>
              <a:rPr lang="ko-KR" altLang="en-US"/>
              <a:t>실제 </a:t>
            </a:r>
            <a:r>
              <a:rPr lang="en-US" altLang="ko-KR"/>
              <a:t>CERN</a:t>
            </a:r>
            <a:r>
              <a:rPr lang="ko-KR" altLang="en-US"/>
              <a:t>이나 </a:t>
            </a:r>
            <a:r>
              <a:rPr lang="en-US" altLang="ko-KR"/>
              <a:t>Fermi </a:t>
            </a:r>
            <a:r>
              <a:rPr lang="ko-KR" altLang="en-US"/>
              <a:t>연구소와 같은 외국의 거대 가속기 연구소의 </a:t>
            </a:r>
          </a:p>
          <a:p>
            <a:pPr eaLnBrk="1" hangingPunct="1"/>
            <a:r>
              <a:rPr lang="ko-KR" altLang="en-US"/>
              <a:t>일부분을 우리나라에 확장함으로써</a:t>
            </a:r>
          </a:p>
          <a:p>
            <a:pPr eaLnBrk="1" hangingPunct="1"/>
            <a:r>
              <a:rPr lang="ko-KR" altLang="en-US"/>
              <a:t>가상 입자 가속기 연구소를 구축하려고 노력하고 있습니다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앞으로 네가지의 가장 연구소의 시설을 규모와 중요도의 순서대로 제시하겠습니다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3378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897DC-E84C-2149-B77A-97B94251591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92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897DC-E84C-2149-B77A-97B94251591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13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897DC-E84C-2149-B77A-97B94251591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02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741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ko-KR" altLang="en-US" dirty="0"/>
              <a:t>또한 </a:t>
            </a:r>
            <a:r>
              <a:rPr lang="ko-KR" altLang="en-US" dirty="0" err="1"/>
              <a:t>세번</a:t>
            </a:r>
            <a:r>
              <a:rPr lang="ko-KR" altLang="en-US" baseline="0" dirty="0" err="1"/>
              <a:t>째</a:t>
            </a:r>
            <a:r>
              <a:rPr lang="ko-KR" altLang="en-US" baseline="0" dirty="0"/>
              <a:t> 상상 그 이상의 혁신적인 아이디어는 미국 </a:t>
            </a:r>
            <a:r>
              <a:rPr lang="ko-KR" altLang="en-US" baseline="0" dirty="0" err="1"/>
              <a:t>페르미연구소</a:t>
            </a:r>
            <a:r>
              <a:rPr lang="ko-KR" altLang="en-US" baseline="0" dirty="0"/>
              <a:t> </a:t>
            </a:r>
            <a:r>
              <a:rPr lang="en-US" altLang="ko-KR" baseline="0" dirty="0"/>
              <a:t>CDF </a:t>
            </a:r>
            <a:r>
              <a:rPr lang="ko-KR" altLang="en-US" baseline="0" dirty="0"/>
              <a:t>실험의 원격제어실을 만들어 </a:t>
            </a: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국내 사용자에게 서비스하고 있다는 점입니다</a:t>
            </a:r>
            <a:r>
              <a:rPr lang="en-US" altLang="ko-KR" baseline="0" dirty="0"/>
              <a:t>. </a:t>
            </a:r>
            <a:r>
              <a:rPr lang="ko-KR" altLang="en-US" baseline="0" dirty="0"/>
              <a:t>가속기가 없는 한국에서 가속기가 있는 미국 </a:t>
            </a:r>
            <a:r>
              <a:rPr lang="ko-KR" altLang="en-US" baseline="0" dirty="0" err="1"/>
              <a:t>페르미연구소와</a:t>
            </a: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같은 연구환경을 구축하여</a:t>
            </a:r>
            <a:r>
              <a:rPr lang="en-US" altLang="ko-KR" baseline="0" dirty="0"/>
              <a:t>,</a:t>
            </a:r>
            <a:r>
              <a:rPr lang="ko-KR" altLang="en-US" baseline="0" dirty="0"/>
              <a:t> 국내 연구자가 </a:t>
            </a:r>
            <a:r>
              <a:rPr lang="ko-KR" altLang="en-US" baseline="0" dirty="0" err="1"/>
              <a:t>페르미연구소를</a:t>
            </a:r>
            <a:r>
              <a:rPr lang="en-US" altLang="ko-KR" baseline="0" dirty="0"/>
              <a:t> </a:t>
            </a:r>
            <a:r>
              <a:rPr lang="ko-KR" altLang="en-US" baseline="0" dirty="0"/>
              <a:t>방문하지 않고서도</a:t>
            </a:r>
            <a:r>
              <a:rPr lang="en-US" altLang="ko-KR" baseline="0" dirty="0"/>
              <a:t>,</a:t>
            </a:r>
            <a:r>
              <a:rPr lang="ko-KR" altLang="en-US" baseline="0" dirty="0"/>
              <a:t> 가속기 충돌 실험의 </a:t>
            </a: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실시간 데이터 생산에 참여할 수 있다는 점입니다</a:t>
            </a:r>
            <a:r>
              <a:rPr lang="en-US" altLang="ko-KR" baseline="0" dirty="0"/>
              <a:t>. </a:t>
            </a:r>
            <a:r>
              <a:rPr lang="ko-KR" altLang="en-US" baseline="0" dirty="0"/>
              <a:t>이 혁신적인 아이디어는 </a:t>
            </a:r>
            <a:r>
              <a:rPr lang="en-US" altLang="ko-KR" baseline="0" dirty="0"/>
              <a:t>KBS</a:t>
            </a:r>
            <a:r>
              <a:rPr lang="ko-KR" altLang="en-US" baseline="0" dirty="0"/>
              <a:t>등 언론에 </a:t>
            </a:r>
            <a:r>
              <a:rPr lang="en-US" altLang="ko-KR" baseline="0" dirty="0"/>
              <a:t>14</a:t>
            </a:r>
            <a:r>
              <a:rPr lang="ko-KR" altLang="en-US" baseline="0" dirty="0"/>
              <a:t>건 보도 되었습니다</a:t>
            </a:r>
            <a:r>
              <a:rPr lang="en-US" altLang="ko-KR" baseline="0" dirty="0"/>
              <a:t>.</a:t>
            </a:r>
            <a:endParaRPr lang="ko-KR" altLang="en-US" dirty="0"/>
          </a:p>
        </p:txBody>
      </p:sp>
      <p:sp>
        <p:nvSpPr>
          <p:cNvPr id="1741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6BBA4-FD1D-46FD-BA0E-649ED8D3312F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467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November 25, 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ko-KR">
                <a:solidFill>
                  <a:prstClr val="black">
                    <a:tint val="75000"/>
                  </a:prstClr>
                </a:solidFill>
              </a:rPr>
              <a:t>H-J Kim, D. Y. Kim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23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November 25, 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ko-KR">
                <a:solidFill>
                  <a:prstClr val="black">
                    <a:tint val="75000"/>
                  </a:prstClr>
                </a:solidFill>
              </a:rPr>
              <a:t>H-J Kim, D. Y. Kim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2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November 25, 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ko-KR">
                <a:solidFill>
                  <a:prstClr val="black">
                    <a:tint val="75000"/>
                  </a:prstClr>
                </a:solidFill>
              </a:rPr>
              <a:t>H-J Kim, D. Y. Kim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045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008" y="1393359"/>
            <a:ext cx="8548532" cy="47513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800">
                <a:solidFill>
                  <a:srgbClr val="3F3F3F"/>
                </a:solidFill>
                <a:latin typeface="+mn-lt"/>
              </a:defRPr>
            </a:lvl1pPr>
            <a:lvl2pPr marL="175069" indent="-175069">
              <a:buFont typeface="Arial" pitchFamily="34" charset="0"/>
              <a:buChar char="•"/>
              <a:defRPr sz="1500">
                <a:solidFill>
                  <a:schemeClr val="tx2">
                    <a:alpha val="99000"/>
                  </a:schemeClr>
                </a:solidFill>
                <a:latin typeface="+mn-lt"/>
              </a:defRPr>
            </a:lvl2pPr>
            <a:lvl3pPr marL="350137" indent="-175069">
              <a:buFont typeface="Arial" pitchFamily="34" charset="0"/>
              <a:buChar char="•"/>
              <a:defRPr sz="1350">
                <a:solidFill>
                  <a:schemeClr val="tx2">
                    <a:alpha val="99000"/>
                  </a:schemeClr>
                </a:solidFill>
                <a:latin typeface="+mn-lt"/>
              </a:defRPr>
            </a:lvl3pPr>
            <a:lvl4pPr marL="510915" indent="-160778">
              <a:buFont typeface="Arial" pitchFamily="34" charset="0"/>
              <a:buChar char="•"/>
              <a:defRPr sz="1200">
                <a:solidFill>
                  <a:schemeClr val="tx2">
                    <a:alpha val="99000"/>
                  </a:schemeClr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93009" y="228601"/>
            <a:ext cx="8428248" cy="6771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-20314" y="2791350"/>
            <a:ext cx="204588" cy="26941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68595" tIns="34297" rIns="68595" bIns="34297" numCol="1" rtlCol="0" anchor="ctr" anchorCtr="0" compatLnSpc="1">
            <a:prstTxWarp prst="textNoShape">
              <a:avLst/>
            </a:prstTxWarp>
          </a:bodyPr>
          <a:lstStyle/>
          <a:p>
            <a:pPr algn="ctr" defTabSz="685757"/>
            <a:endParaRPr lang="en-US" sz="165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-20314" y="1393359"/>
            <a:ext cx="204590" cy="1277320"/>
          </a:xfrm>
          <a:prstGeom prst="rect">
            <a:avLst/>
          </a:prstGeom>
          <a:solidFill>
            <a:srgbClr val="CC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68595" tIns="34297" rIns="68595" bIns="34297" numCol="1" rtlCol="0" anchor="ctr" anchorCtr="0" compatLnSpc="1">
            <a:prstTxWarp prst="textNoShape">
              <a:avLst/>
            </a:prstTxWarp>
          </a:bodyPr>
          <a:lstStyle/>
          <a:p>
            <a:pPr algn="ctr" defTabSz="685757"/>
            <a:endParaRPr lang="en-US" sz="165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7119" y="6386755"/>
            <a:ext cx="1076881" cy="4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665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81F0-C463-49C4-82BD-E90C2F6F3C6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8708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524000"/>
            <a:ext cx="7772400" cy="1143000"/>
          </a:xfrm>
        </p:spPr>
        <p:txBody>
          <a:bodyPr lIns="92075" tIns="46038" rIns="92075" bIns="46038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3048000"/>
            <a:ext cx="6400800" cy="28194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 sz="1800" b="1"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36228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November 25, 2016</a:t>
            </a:r>
          </a:p>
        </p:txBody>
      </p:sp>
      <p:sp>
        <p:nvSpPr>
          <p:cNvPr id="43622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172200"/>
            <a:ext cx="2895600" cy="457200"/>
          </a:xfrm>
        </p:spPr>
        <p:txBody>
          <a:bodyPr/>
          <a:lstStyle>
            <a:lvl1pPr>
              <a:defRPr sz="1400"/>
            </a:lvl1pPr>
          </a:lstStyle>
          <a:p>
            <a:r>
              <a:rPr lang="pl-PL" altLang="ko-KR">
                <a:solidFill>
                  <a:srgbClr val="000000"/>
                </a:solidFill>
              </a:rPr>
              <a:t>H-J Kim, D. Y. Kim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3623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172200"/>
            <a:ext cx="1905000" cy="457200"/>
          </a:xfrm>
        </p:spPr>
        <p:txBody>
          <a:bodyPr/>
          <a:lstStyle>
            <a:lvl1pPr algn="r">
              <a:defRPr/>
            </a:lvl1pPr>
          </a:lstStyle>
          <a:p>
            <a:fld id="{7A15CD24-9E2A-4AA2-B107-CD87E8AF436D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36231" name="Rectangle 7"/>
          <p:cNvSpPr>
            <a:spLocks noChangeArrowheads="1"/>
          </p:cNvSpPr>
          <p:nvPr/>
        </p:nvSpPr>
        <p:spPr bwMode="auto">
          <a:xfrm>
            <a:off x="0" y="2743200"/>
            <a:ext cx="47244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24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6773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November 25, 2016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ko-KR">
                <a:solidFill>
                  <a:srgbClr val="000000"/>
                </a:solidFill>
              </a:rPr>
              <a:t>H-J Kim, D. Y. Kim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7BF94-67E5-4D0E-A28C-C67E42182D2D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7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November 25, 2016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ko-KR">
                <a:solidFill>
                  <a:srgbClr val="000000"/>
                </a:solidFill>
              </a:rPr>
              <a:t>H-J Kim, D. Y. Kim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D3567-F60D-487F-B10C-0B0A8ACB04F9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08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984250" y="1905000"/>
            <a:ext cx="3616325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752975" y="1905000"/>
            <a:ext cx="3617913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November 25, 2016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ko-KR">
                <a:solidFill>
                  <a:srgbClr val="000000"/>
                </a:solidFill>
              </a:rPr>
              <a:t>H-J Kim, D. Y. Kim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9E25F-0EDC-4494-957C-A07822A31D11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930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November 25, 2016</a:t>
            </a: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ko-KR">
                <a:solidFill>
                  <a:srgbClr val="000000"/>
                </a:solidFill>
              </a:rPr>
              <a:t>H-J Kim, D. Y. Kim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A5DE2A-75F7-4802-A819-68792DA2B175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02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November 25, 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ko-KR">
                <a:solidFill>
                  <a:prstClr val="black">
                    <a:tint val="75000"/>
                  </a:prstClr>
                </a:solidFill>
              </a:rPr>
              <a:t>H-J Kim, D. Y. Kim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09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November 25, 2016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ko-KR">
                <a:solidFill>
                  <a:srgbClr val="000000"/>
                </a:solidFill>
              </a:rPr>
              <a:t>H-J Kim, D. Y. Kim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D11B2F-5E20-42AB-94AA-86006D5D9C6D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36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November 25, 2016</a:t>
            </a: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ko-KR">
                <a:solidFill>
                  <a:srgbClr val="000000"/>
                </a:solidFill>
              </a:rPr>
              <a:t>H-J Kim, D. Y. Kim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AF1D8-6AA6-490E-909F-AE6E69FAA88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63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November 25, 2016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ko-KR">
                <a:solidFill>
                  <a:srgbClr val="000000"/>
                </a:solidFill>
              </a:rPr>
              <a:t>H-J Kim, D. Y. Kim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0B2D-5ECC-46B8-BEDB-81BD7E828B2A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91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November 25, 2016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ko-KR">
                <a:solidFill>
                  <a:srgbClr val="000000"/>
                </a:solidFill>
              </a:rPr>
              <a:t>H-J Kim, D. Y. Kim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FD368-9FFB-4137-8378-511994C99B1D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91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November 25, 2016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ko-KR">
                <a:solidFill>
                  <a:srgbClr val="000000"/>
                </a:solidFill>
              </a:rPr>
              <a:t>H-J Kim, D. Y. Kim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F12A4-571B-4A76-BFA4-EC876511A28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49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3513" y="403225"/>
            <a:ext cx="1857375" cy="523557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936625" y="403225"/>
            <a:ext cx="5424488" cy="523557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November 25, 2016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ko-KR">
                <a:solidFill>
                  <a:srgbClr val="000000"/>
                </a:solidFill>
              </a:rPr>
              <a:t>H-J Kim, D. Y. Kim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D3094-7FAC-4372-9EDE-44B881FE687F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93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36625" y="403225"/>
            <a:ext cx="7245350" cy="8382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984250" y="1905000"/>
            <a:ext cx="3616325" cy="37338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752975" y="1905000"/>
            <a:ext cx="3617913" cy="17907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752975" y="3848100"/>
            <a:ext cx="3617913" cy="17907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November 25, 2016</a:t>
            </a:r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>
          <a:xfrm>
            <a:off x="1409700" y="6400800"/>
            <a:ext cx="6324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pl-PL" altLang="ko-KR">
                <a:solidFill>
                  <a:srgbClr val="000000"/>
                </a:solidFill>
              </a:rPr>
              <a:t>H-J Kim, D. Y. Kim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>
          <a:xfrm>
            <a:off x="35814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6B58279-0899-4579-ABB6-7369BE91A6C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31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제목, 텍스트 및 클립 아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36625" y="403225"/>
            <a:ext cx="7245350" cy="8382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984250" y="1905000"/>
            <a:ext cx="3616325" cy="37338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클립 아트 개체 틀 3"/>
          <p:cNvSpPr>
            <a:spLocks noGrp="1"/>
          </p:cNvSpPr>
          <p:nvPr>
            <p:ph type="clipArt" sz="half" idx="2"/>
          </p:nvPr>
        </p:nvSpPr>
        <p:spPr>
          <a:xfrm>
            <a:off x="4752975" y="1905000"/>
            <a:ext cx="3617913" cy="37338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November 25, 2016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1409700" y="6400800"/>
            <a:ext cx="6324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pl-PL" altLang="ko-KR">
                <a:solidFill>
                  <a:srgbClr val="000000"/>
                </a:solidFill>
              </a:rPr>
              <a:t>H-J Kim, D. Y. Kim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35814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8058401-75B4-4A64-B5A1-08111579827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98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36625" y="403225"/>
            <a:ext cx="7245350" cy="8382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984250" y="1905000"/>
            <a:ext cx="3616325" cy="37338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752975" y="1905000"/>
            <a:ext cx="3617913" cy="37338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November 25, 2016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1409700" y="6400800"/>
            <a:ext cx="6324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pl-PL" altLang="ko-KR">
                <a:solidFill>
                  <a:srgbClr val="000000"/>
                </a:solidFill>
              </a:rPr>
              <a:t>H-J Kim, D. Y. Kim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35814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AA32DD4-530A-44E4-8994-32E62DA235B1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594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제목 및 내용/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36625" y="403225"/>
            <a:ext cx="7245350" cy="8382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984250" y="1905000"/>
            <a:ext cx="7386638" cy="17907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984250" y="3848100"/>
            <a:ext cx="7386638" cy="17907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November 25, 2016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1409700" y="6400800"/>
            <a:ext cx="6324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pl-PL" altLang="ko-KR">
                <a:solidFill>
                  <a:srgbClr val="000000"/>
                </a:solidFill>
              </a:rPr>
              <a:t>H-J Kim, D. Y. Kim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35814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135551-06A4-4449-AD01-4B00A7C97ACF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4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November 25, 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ko-KR">
                <a:solidFill>
                  <a:prstClr val="black">
                    <a:tint val="75000"/>
                  </a:prstClr>
                </a:solidFill>
              </a:rPr>
              <a:t>H-J Kim, D. Y. Kim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5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36625" y="403225"/>
            <a:ext cx="7245350" cy="8382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984250" y="1905000"/>
            <a:ext cx="7386638" cy="37338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November 25, 2016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1409700" y="6400800"/>
            <a:ext cx="6324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pl-PL" altLang="ko-KR">
                <a:solidFill>
                  <a:srgbClr val="000000"/>
                </a:solidFill>
              </a:rPr>
              <a:t>H-J Kim, D. Y. Kim</a:t>
            </a: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5814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CFDD7F7-CCAF-4E9C-B365-4D1D5FAD969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15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BD7B4-5C6B-4083-8EC9-EF288E83B4CD}" type="datetime1">
              <a:rPr lang="ko-KR" altLang="en-US" smtClean="0"/>
              <a:t>2025-03-19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BBD16-9FC1-47E4-BE85-E55C2C10A8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44472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F663-B3E2-4930-810A-6CC0B13AA7CB}" type="datetime1">
              <a:rPr lang="ko-KR" altLang="en-US" smtClean="0"/>
              <a:t>2025-03-19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BBD16-9FC1-47E4-BE85-E55C2C10A8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6049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52386-A32F-45FE-8BE6-CE3B7582A687}" type="datetime1">
              <a:rPr lang="ko-KR" altLang="en-US" smtClean="0"/>
              <a:t>2025-03-19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BBD16-9FC1-47E4-BE85-E55C2C10A8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14572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167FB-1F5E-4E0B-A4DF-481CC472BBAC}" type="datetime1">
              <a:rPr lang="ko-KR" altLang="en-US" smtClean="0"/>
              <a:t>2025-03-19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BBD16-9FC1-47E4-BE85-E55C2C10A8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0417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E0BFE-3CBF-46FB-8A34-916EF7C8D725}" type="datetime1">
              <a:rPr lang="ko-KR" altLang="en-US" smtClean="0"/>
              <a:t>2025-03-19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BBD16-9FC1-47E4-BE85-E55C2C10A8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16623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8FA2-33E5-4D18-BCA7-DAD46C6E9575}" type="datetime1">
              <a:rPr lang="ko-KR" altLang="en-US" smtClean="0"/>
              <a:t>2025-03-19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BBD16-9FC1-47E4-BE85-E55C2C10A8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45384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D2547-43AC-4A69-B774-1428B7E7A017}" type="datetime1">
              <a:rPr lang="ko-KR" altLang="en-US" smtClean="0"/>
              <a:t>2025-03-19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BBD16-9FC1-47E4-BE85-E55C2C10A8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80779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CEBA8-115A-45AA-B575-621E8F346026}" type="datetime1">
              <a:rPr lang="ko-KR" altLang="en-US" smtClean="0"/>
              <a:t>2025-03-19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BBD16-9FC1-47E4-BE85-E55C2C10A8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22575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308D-752A-47D6-B647-028B62198488}" type="datetime1">
              <a:rPr lang="ko-KR" altLang="en-US" smtClean="0"/>
              <a:t>2025-03-19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BBD16-9FC1-47E4-BE85-E55C2C10A8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8922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November 25, 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ko-KR">
                <a:solidFill>
                  <a:prstClr val="black">
                    <a:tint val="75000"/>
                  </a:prstClr>
                </a:solidFill>
              </a:rPr>
              <a:t>H-J Kim, D. Y. Kim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6947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E278-C655-48D0-8942-050944374978}" type="datetime1">
              <a:rPr lang="ko-KR" altLang="en-US" smtClean="0"/>
              <a:t>2025-03-19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BBD16-9FC1-47E4-BE85-E55C2C10A8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53228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D479-A0A0-4251-B931-122A7106A4ED}" type="datetime1">
              <a:rPr lang="ko-KR" altLang="en-US" smtClean="0"/>
              <a:t>2025-03-19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BBD16-9FC1-47E4-BE85-E55C2C10A8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86080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88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November 25, 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ko-KR">
                <a:solidFill>
                  <a:prstClr val="black">
                    <a:tint val="75000"/>
                  </a:prstClr>
                </a:solidFill>
              </a:rPr>
              <a:t>H-J Kim, D. Y. Kim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10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November 25, 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ko-KR">
                <a:solidFill>
                  <a:prstClr val="black">
                    <a:tint val="75000"/>
                  </a:prstClr>
                </a:solidFill>
              </a:rPr>
              <a:t>H-J Kim, D. Y. Kim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60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November 25, 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ko-KR">
                <a:solidFill>
                  <a:prstClr val="black">
                    <a:tint val="75000"/>
                  </a:prstClr>
                </a:solidFill>
              </a:rPr>
              <a:t>H-J Kim, D. Y. Kim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53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November 25, 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ko-KR">
                <a:solidFill>
                  <a:prstClr val="black">
                    <a:tint val="75000"/>
                  </a:prstClr>
                </a:solidFill>
              </a:rPr>
              <a:t>H-J Kim, D. Y. Kim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37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November 25, 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ko-KR">
                <a:solidFill>
                  <a:prstClr val="black">
                    <a:tint val="75000"/>
                  </a:prstClr>
                </a:solidFill>
              </a:rPr>
              <a:t>H-J Kim, D. Y. Kim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627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November 25, 2016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altLang="ko-KR">
                <a:solidFill>
                  <a:prstClr val="black">
                    <a:tint val="75000"/>
                  </a:prstClr>
                </a:solidFill>
              </a:rPr>
              <a:t>H-J Kim, D. Y. Kim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7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113" r:id="rId12"/>
    <p:sldLayoutId id="2147484114" r:id="rId13"/>
    <p:sldLayoutId id="2147484115" r:id="rId14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2" name="Picture 2" descr="knulogo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128713" y="6267450"/>
            <a:ext cx="190500" cy="133350"/>
          </a:xfrm>
          <a:prstGeom prst="rect">
            <a:avLst/>
          </a:prstGeom>
          <a:noFill/>
        </p:spPr>
      </p:pic>
      <p:sp>
        <p:nvSpPr>
          <p:cNvPr id="435203" name="Rectangle 3"/>
          <p:cNvSpPr>
            <a:spLocks noChangeArrowheads="1"/>
          </p:cNvSpPr>
          <p:nvPr/>
        </p:nvSpPr>
        <p:spPr bwMode="auto">
          <a:xfrm flipV="1">
            <a:off x="1143000" y="6224588"/>
            <a:ext cx="6858000" cy="42862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24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35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solidFill>
                  <a:schemeClr val="tx1"/>
                </a:solidFill>
                <a:latin typeface="굴림" pitchFamily="50" charset="-127"/>
              </a:defRPr>
            </a:lvl1pPr>
          </a:lstStyle>
          <a:p>
            <a:pPr fontAlgn="base">
              <a:spcAft>
                <a:spcPct val="0"/>
              </a:spcAft>
            </a:pPr>
            <a:r>
              <a:rPr kumimoji="1" lang="en-US" altLang="ko-KR">
                <a:solidFill>
                  <a:srgbClr val="000000"/>
                </a:solidFill>
                <a:ea typeface="굴림" pitchFamily="50" charset="-127"/>
              </a:rPr>
              <a:t>November 25, 2016</a:t>
            </a:r>
          </a:p>
        </p:txBody>
      </p:sp>
      <p:sp>
        <p:nvSpPr>
          <p:cNvPr id="435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09700" y="6400800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chemeClr val="tx1"/>
                </a:solidFill>
                <a:latin typeface="굴림" pitchFamily="50" charset="-127"/>
              </a:defRPr>
            </a:lvl1pPr>
          </a:lstStyle>
          <a:p>
            <a:pPr algn="ctr" fontAlgn="base">
              <a:spcAft>
                <a:spcPct val="0"/>
              </a:spcAft>
            </a:pPr>
            <a:r>
              <a:rPr kumimoji="1" lang="pl-PL" altLang="ko-KR">
                <a:solidFill>
                  <a:srgbClr val="000000"/>
                </a:solidFill>
                <a:ea typeface="굴림" pitchFamily="50" charset="-127"/>
              </a:rPr>
              <a:t>H-J Kim, D. Y. Kim</a:t>
            </a:r>
            <a:endParaRPr kumimoji="1" lang="en-US" altLang="ko-KR">
              <a:solidFill>
                <a:srgbClr val="000000"/>
              </a:solidFill>
              <a:ea typeface="굴림" pitchFamily="50" charset="-127"/>
            </a:endParaRPr>
          </a:p>
        </p:txBody>
      </p:sp>
      <p:sp>
        <p:nvSpPr>
          <p:cNvPr id="435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14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solidFill>
                  <a:schemeClr val="tx1"/>
                </a:solidFill>
                <a:latin typeface="굴림" pitchFamily="50" charset="-127"/>
              </a:defRPr>
            </a:lvl1pPr>
          </a:lstStyle>
          <a:p>
            <a:pPr algn="ctr" fontAlgn="base">
              <a:spcAft>
                <a:spcPct val="0"/>
              </a:spcAft>
            </a:pPr>
            <a:fld id="{EF4FDFE3-F2AF-48CA-BF64-6A015D4D8CBD}" type="slidenum">
              <a:rPr kumimoji="1" lang="ko-KR" altLang="en-US" smtClean="0">
                <a:solidFill>
                  <a:srgbClr val="000000"/>
                </a:solidFill>
                <a:ea typeface="굴림" pitchFamily="50" charset="-127"/>
              </a:rPr>
              <a:pPr algn="ctr" fontAlgn="base">
                <a:spcAft>
                  <a:spcPct val="0"/>
                </a:spcAft>
              </a:pPr>
              <a:t>‹#›</a:t>
            </a:fld>
            <a:endParaRPr kumimoji="1" lang="en-US" altLang="ko-KR">
              <a:solidFill>
                <a:srgbClr val="000000"/>
              </a:solidFill>
              <a:ea typeface="굴림" pitchFamily="50" charset="-127"/>
            </a:endParaRPr>
          </a:p>
        </p:txBody>
      </p:sp>
      <p:sp>
        <p:nvSpPr>
          <p:cNvPr id="435207" name="Text Box 7"/>
          <p:cNvSpPr txBox="1">
            <a:spLocks noChangeArrowheads="1"/>
          </p:cNvSpPr>
          <p:nvPr/>
        </p:nvSpPr>
        <p:spPr bwMode="auto">
          <a:xfrm>
            <a:off x="5192713" y="6237288"/>
            <a:ext cx="2901950" cy="2143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800">
                <a:solidFill>
                  <a:srgbClr val="000000"/>
                </a:solidFill>
                <a:latin typeface="바탕" pitchFamily="18" charset="-127"/>
                <a:ea typeface="굴림" pitchFamily="50" charset="-127"/>
              </a:rPr>
              <a:t>KIHYEON CHO</a:t>
            </a:r>
          </a:p>
        </p:txBody>
      </p:sp>
      <p:sp>
        <p:nvSpPr>
          <p:cNvPr id="435208" name="Rectangle 8"/>
          <p:cNvSpPr>
            <a:spLocks noChangeArrowheads="1"/>
          </p:cNvSpPr>
          <p:nvPr userDrawn="1"/>
        </p:nvSpPr>
        <p:spPr bwMode="auto">
          <a:xfrm>
            <a:off x="4476750" y="3362325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q"/>
            </a:pPr>
            <a:endParaRPr kumimoji="1" lang="ko-KR" altLang="en-US" sz="4000">
              <a:solidFill>
                <a:srgbClr val="FFFFFF"/>
              </a:solidFill>
              <a:latin typeface="Arial" pitchFamily="34" charset="0"/>
              <a:ea typeface="굴림" pitchFamily="50" charset="-127"/>
            </a:endParaRPr>
          </a:p>
        </p:txBody>
      </p:sp>
      <p:pic>
        <p:nvPicPr>
          <p:cNvPr id="435209" name="Picture 9" descr="cheplogoT6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11138" y="152400"/>
            <a:ext cx="492125" cy="488950"/>
          </a:xfrm>
          <a:prstGeom prst="rect">
            <a:avLst/>
          </a:prstGeom>
          <a:noFill/>
        </p:spPr>
      </p:pic>
      <p:sp>
        <p:nvSpPr>
          <p:cNvPr id="435210" name="Rectangle 10"/>
          <p:cNvSpPr>
            <a:spLocks noChangeArrowheads="1"/>
          </p:cNvSpPr>
          <p:nvPr/>
        </p:nvSpPr>
        <p:spPr bwMode="auto">
          <a:xfrm>
            <a:off x="844550" y="533400"/>
            <a:ext cx="72453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kumimoji="1" lang="ko-KR" altLang="en-US" sz="4400" b="1">
              <a:solidFill>
                <a:srgbClr val="000099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3521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936625" y="403225"/>
            <a:ext cx="72453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제목 스타일 편집 마스터 </a:t>
            </a:r>
          </a:p>
        </p:txBody>
      </p:sp>
      <p:sp>
        <p:nvSpPr>
          <p:cNvPr id="43521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4250" y="1905000"/>
            <a:ext cx="738663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35213" name="Rectangle 13"/>
          <p:cNvSpPr>
            <a:spLocks noChangeArrowheads="1"/>
          </p:cNvSpPr>
          <p:nvPr userDrawn="1"/>
        </p:nvSpPr>
        <p:spPr bwMode="auto">
          <a:xfrm>
            <a:off x="1365250" y="6259513"/>
            <a:ext cx="1911350" cy="122237"/>
          </a:xfrm>
          <a:prstGeom prst="rect">
            <a:avLst/>
          </a:prstGeom>
          <a:noFill/>
          <a:ln w="9525" cap="sq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800">
                <a:solidFill>
                  <a:srgbClr val="000000"/>
                </a:solidFill>
                <a:latin typeface="바탕" pitchFamily="18" charset="-127"/>
                <a:ea typeface="굴림" pitchFamily="50" charset="-127"/>
              </a:rPr>
              <a:t>CENTER FOR HIGH ENERGY PHYSICS</a:t>
            </a:r>
            <a:endParaRPr kumimoji="1" lang="en-US" altLang="ko-KR" sz="900" b="1">
              <a:solidFill>
                <a:srgbClr val="000000"/>
              </a:solidFill>
              <a:latin typeface="바탕" pitchFamily="18" charset="-127"/>
              <a:ea typeface="굴림" pitchFamily="50" charset="-127"/>
            </a:endParaRPr>
          </a:p>
        </p:txBody>
      </p:sp>
      <p:sp>
        <p:nvSpPr>
          <p:cNvPr id="435214" name="Rectangle 14"/>
          <p:cNvSpPr>
            <a:spLocks noChangeArrowheads="1"/>
          </p:cNvSpPr>
          <p:nvPr userDrawn="1"/>
        </p:nvSpPr>
        <p:spPr bwMode="auto">
          <a:xfrm>
            <a:off x="0" y="1447800"/>
            <a:ext cx="9144000" cy="4800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q"/>
            </a:pPr>
            <a:endParaRPr kumimoji="1" lang="ko-KR" altLang="en-US" sz="4000">
              <a:solidFill>
                <a:srgbClr val="FFFFFF"/>
              </a:solidFill>
              <a:latin typeface="Arial" pitchFamily="34" charset="0"/>
              <a:ea typeface="굴림" pitchFamily="50" charset="-127"/>
            </a:endParaRPr>
          </a:p>
        </p:txBody>
      </p:sp>
      <p:sp>
        <p:nvSpPr>
          <p:cNvPr id="435215" name="Text Box 15"/>
          <p:cNvSpPr txBox="1">
            <a:spLocks noChangeArrowheads="1"/>
          </p:cNvSpPr>
          <p:nvPr userDrawn="1"/>
        </p:nvSpPr>
        <p:spPr bwMode="auto">
          <a:xfrm>
            <a:off x="1625600" y="5046663"/>
            <a:ext cx="1349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b">
            <a:spAutoFit/>
          </a:bodyPr>
          <a:lstStyle/>
          <a:p>
            <a:pPr marL="742950" indent="-28575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endParaRPr kumimoji="1" lang="ko-KR" altLang="en-US" sz="200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65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  <p:sldLayoutId id="2147484086" r:id="rId15"/>
    <p:sldLayoutId id="2147484087" r:id="rId16"/>
  </p:sldLayoutIdLst>
  <p:hf hdr="0" ftr="0" dt="0"/>
  <p:txStyles>
    <p:titleStyle>
      <a:lvl1pPr algn="ctr" rtl="0" fontAlgn="base" latinLnBrk="1">
        <a:spcBef>
          <a:spcPct val="0"/>
        </a:spcBef>
        <a:spcAft>
          <a:spcPct val="0"/>
        </a:spcAft>
        <a:defRPr kumimoji="1" sz="40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0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HY신명조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0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HY신명조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0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HY신명조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0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HY신명조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0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HY신명조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0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HY신명조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0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HY신명조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0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HY신명조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q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tx1"/>
        </a:buClr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47673DA5-7BA0-4AB7-8966-4A8FE468DCD3}" type="datetime1">
              <a:rPr lang="ko-KR" altLang="en-US" smtClean="0"/>
              <a:pPr/>
              <a:t>2025-03-19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13ABBD16-9FC1-47E4-BE85-E55C2C10A87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778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맑은 고딕" panose="020B0503020000020004" pitchFamily="50" charset="-127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5" Type="http://schemas.openxmlformats.org/officeDocument/2006/relationships/image" Target="../media/image27.jpe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1.jpeg"/><Relationship Id="rId3" Type="http://schemas.openxmlformats.org/officeDocument/2006/relationships/image" Target="../media/image5.gif"/><Relationship Id="rId7" Type="http://schemas.openxmlformats.org/officeDocument/2006/relationships/image" Target="../media/image9.jpe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79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gi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391023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ko-KR" dirty="0"/>
              <a:t>e-Science Activities </a:t>
            </a:r>
            <a:r>
              <a:rPr lang="en-US" altLang="ko-KR" dirty="0" smtClean="0"/>
              <a:t>in </a:t>
            </a:r>
            <a:r>
              <a:rPr lang="en-US" altLang="ko-KR" dirty="0"/>
              <a:t>Korea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2025. 3. 19</a:t>
            </a:r>
          </a:p>
          <a:p>
            <a:r>
              <a:rPr lang="en-US" altLang="ko-KR" dirty="0"/>
              <a:t>Kihyeon Cho (KISTI/UST)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64" y="30238"/>
            <a:ext cx="6060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ISGC </a:t>
            </a:r>
            <a:r>
              <a:rPr lang="en-US" altLang="ko-KR" dirty="0" smtClean="0"/>
              <a:t>2025 </a:t>
            </a:r>
            <a:r>
              <a:rPr lang="en-US" altLang="ko-KR" dirty="0"/>
              <a:t>(International Symposium on Grids &amp; Clouds)</a:t>
            </a:r>
          </a:p>
          <a:p>
            <a:r>
              <a:rPr lang="en-US" altLang="ko-KR" dirty="0"/>
              <a:t>Academia </a:t>
            </a:r>
            <a:r>
              <a:rPr lang="en-US" altLang="ko-KR" dirty="0" err="1"/>
              <a:t>Sinica</a:t>
            </a:r>
            <a:r>
              <a:rPr lang="en-US" altLang="ko-KR" dirty="0"/>
              <a:t>, Taiwan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35688" y="30238"/>
            <a:ext cx="2844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March 17 ~ 21, 2025</a:t>
            </a:r>
          </a:p>
        </p:txBody>
      </p:sp>
    </p:spTree>
    <p:extLst>
      <p:ext uri="{BB962C8B-B14F-4D97-AF65-F5344CB8AC3E}">
        <p14:creationId xmlns:p14="http://schemas.microsoft.com/office/powerpoint/2010/main" val="27741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altLang="ko-KR" b="1" dirty="0">
                <a:solidFill>
                  <a:schemeClr val="bg1"/>
                </a:solidFill>
              </a:rPr>
              <a:t>II. </a:t>
            </a:r>
            <a:r>
              <a:rPr lang="en-US" altLang="ko-KR" b="1" dirty="0" smtClean="0">
                <a:solidFill>
                  <a:schemeClr val="bg1"/>
                </a:solidFill>
              </a:rPr>
              <a:t>Data Production</a:t>
            </a:r>
            <a:br>
              <a:rPr lang="en-US" altLang="ko-KR" b="1" dirty="0" smtClean="0">
                <a:solidFill>
                  <a:schemeClr val="bg1"/>
                </a:solidFill>
              </a:rPr>
            </a:b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en-US" altLang="ko-KR" b="1" dirty="0" smtClean="0">
                <a:solidFill>
                  <a:schemeClr val="bg1"/>
                </a:solidFill>
              </a:rPr>
              <a:t>Remote </a:t>
            </a:r>
            <a:r>
              <a:rPr lang="en-US" altLang="ko-KR" b="1" dirty="0">
                <a:solidFill>
                  <a:schemeClr val="bg1"/>
                </a:solidFill>
              </a:rPr>
              <a:t>Control </a:t>
            </a:r>
            <a:r>
              <a:rPr lang="en-US" altLang="ko-KR" b="1" dirty="0" smtClean="0">
                <a:solidFill>
                  <a:schemeClr val="bg1"/>
                </a:solidFill>
              </a:rPr>
              <a:t>Room)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91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457950" y="6460534"/>
            <a:ext cx="2057400" cy="365125"/>
          </a:xfrm>
        </p:spPr>
        <p:txBody>
          <a:bodyPr/>
          <a:lstStyle/>
          <a:p>
            <a:fld id="{F9161E24-A766-46D6-B5AD-805DD2569CE8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189172" y="585675"/>
            <a:ext cx="7123086" cy="728811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000" b="1" dirty="0">
                <a:solidFill>
                  <a:schemeClr val="bg1"/>
                </a:solidFill>
                <a:latin typeface="+mj-ea"/>
              </a:rPr>
              <a:t>Belle II </a:t>
            </a:r>
            <a:r>
              <a:rPr lang="en-US" altLang="ko-KR" sz="4000" b="1" dirty="0" smtClean="0">
                <a:solidFill>
                  <a:schemeClr val="bg1"/>
                </a:solidFill>
                <a:latin typeface="+mj-ea"/>
              </a:rPr>
              <a:t>Remote Control Room</a:t>
            </a:r>
            <a:endParaRPr lang="ko-KR" altLang="en-US" sz="4000" b="1" dirty="0">
              <a:solidFill>
                <a:schemeClr val="bg1"/>
              </a:solidFill>
              <a:latin typeface="+mj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" y="4388895"/>
            <a:ext cx="8529401" cy="2325007"/>
          </a:xfrm>
          <a:prstGeom prst="rect">
            <a:avLst/>
          </a:prstGeom>
        </p:spPr>
      </p:pic>
      <p:sp>
        <p:nvSpPr>
          <p:cNvPr id="10" name="왼쪽/오른쪽 화살표 9"/>
          <p:cNvSpPr/>
          <p:nvPr/>
        </p:nvSpPr>
        <p:spPr>
          <a:xfrm>
            <a:off x="5904708" y="5671585"/>
            <a:ext cx="1526871" cy="2213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err="1">
                <a:solidFill>
                  <a:schemeClr val="bg1"/>
                </a:solidFill>
              </a:rPr>
              <a:t>SpeakApp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1" name="왼쪽/오른쪽 화살표 10"/>
          <p:cNvSpPr/>
          <p:nvPr/>
        </p:nvSpPr>
        <p:spPr>
          <a:xfrm>
            <a:off x="5927294" y="5866583"/>
            <a:ext cx="1526871" cy="2213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Rocket chat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9360" y="1769525"/>
            <a:ext cx="28044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COVID-19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KISTI remote control room shift started on February 16,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Usually Day shift 08:00-16:00 (KST)</a:t>
            </a:r>
          </a:p>
          <a:p>
            <a:endParaRPr lang="ko-KR" altLang="en-US" sz="2000" dirty="0"/>
          </a:p>
        </p:txBody>
      </p:sp>
      <p:pic>
        <p:nvPicPr>
          <p:cNvPr id="17" name="Picture 15" descr="C:\Users\admin\Pictures\2015\logo\KISTI_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7091" y="6214063"/>
            <a:ext cx="595860" cy="320334"/>
          </a:xfrm>
          <a:prstGeom prst="rect">
            <a:avLst/>
          </a:prstGeom>
          <a:noFill/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274" y="69850"/>
            <a:ext cx="693005" cy="56356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6725" y="4741313"/>
            <a:ext cx="853514" cy="17192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8349" y="3343696"/>
            <a:ext cx="2509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27countries </a:t>
            </a:r>
          </a:p>
          <a:p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126 institutions</a:t>
            </a:r>
          </a:p>
          <a:p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1158 persons </a:t>
            </a:r>
            <a:r>
              <a:rPr lang="en-US" altLang="ko-KR" sz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(2022.7)</a:t>
            </a:r>
            <a:endParaRPr lang="ko-KR" altLang="en-US" sz="1200" dirty="0">
              <a:solidFill>
                <a:schemeClr val="accent4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4" y="48955"/>
            <a:ext cx="1333982" cy="5121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468493" y="6467681"/>
            <a:ext cx="1121733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/>
              <a:t>Ref. K. Matsuoka</a:t>
            </a:r>
            <a:endParaRPr lang="ko-KR" altLang="en-US" sz="10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610" y="1610097"/>
            <a:ext cx="5779749" cy="25204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7867" y="3173852"/>
            <a:ext cx="2509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29countries </a:t>
            </a:r>
            <a:endParaRPr lang="en-US" altLang="ko-KR" dirty="0">
              <a:solidFill>
                <a:schemeClr val="accent4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114 </a:t>
            </a: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institutions</a:t>
            </a:r>
          </a:p>
          <a:p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1220 </a:t>
            </a:r>
            <a:r>
              <a:rPr lang="en-US" altLang="ko-KR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persons </a:t>
            </a:r>
            <a:r>
              <a:rPr lang="en-US" altLang="ko-KR" sz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(2022.7)</a:t>
            </a:r>
            <a:endParaRPr lang="ko-KR" altLang="en-US" sz="1200" dirty="0">
              <a:solidFill>
                <a:schemeClr val="accent4">
                  <a:lumMod val="20000"/>
                  <a:lumOff val="80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80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이미지를 클릭하면 원본을 보실 수 있습니다."/>
          <p:cNvPicPr>
            <a:picLocks noChangeAspect="1" noChangeArrowheads="1"/>
          </p:cNvPicPr>
          <p:nvPr/>
        </p:nvPicPr>
        <p:blipFill>
          <a:blip r:embed="rId3" cstate="print"/>
          <a:srcRect l="9727" t="3847" r="16666" b="15384"/>
          <a:stretch>
            <a:fillRect/>
          </a:stretch>
        </p:blipFill>
        <p:spPr bwMode="auto">
          <a:xfrm>
            <a:off x="0" y="1940483"/>
            <a:ext cx="727710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500066" y="6488692"/>
            <a:ext cx="8501090" cy="36933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1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50" charset="-127"/>
                <a:cs typeface="Arial" pitchFamily="34" charset="0"/>
              </a:rPr>
              <a:t>We take shifts at KISTI even if we are not at KEK.</a:t>
            </a:r>
          </a:p>
        </p:txBody>
      </p:sp>
      <p:sp>
        <p:nvSpPr>
          <p:cNvPr id="21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161E24-A766-46D6-B5AD-805DD2569CE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625" y="4514214"/>
            <a:ext cx="1328871" cy="996653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22" y="4523211"/>
            <a:ext cx="1314763" cy="986071"/>
          </a:xfrm>
          <a:prstGeom prst="rect">
            <a:avLst/>
          </a:prstGeom>
        </p:spPr>
      </p:pic>
      <p:sp>
        <p:nvSpPr>
          <p:cNvPr id="11275" name="직사각형 17"/>
          <p:cNvSpPr>
            <a:spLocks noChangeArrowheads="1"/>
          </p:cNvSpPr>
          <p:nvPr/>
        </p:nvSpPr>
        <p:spPr bwMode="auto">
          <a:xfrm>
            <a:off x="357554" y="4143375"/>
            <a:ext cx="37060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휴먼태각진그래픽" pitchFamily="18" charset="-127"/>
                <a:ea typeface="휴먼태각진그래픽" pitchFamily="18" charset="-127"/>
                <a:cs typeface="한컴돋움" pitchFamily="18" charset="2"/>
              </a:rPr>
              <a:t>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한컴돋움" pitchFamily="18" charset="2"/>
              </a:rPr>
              <a:t>KISTI </a:t>
            </a:r>
            <a:r>
              <a:rPr lang="en-US" altLang="ko-KR" sz="20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한컴돋움" pitchFamily="18" charset="2"/>
              </a:rPr>
              <a:t>Remote Control Room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한컴돋움" pitchFamily="18" charset="2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3"/>
          <a:stretch/>
        </p:blipFill>
        <p:spPr>
          <a:xfrm>
            <a:off x="2746250" y="1312913"/>
            <a:ext cx="4543939" cy="2877582"/>
          </a:xfrm>
          <a:prstGeom prst="rect">
            <a:avLst/>
          </a:prstGeom>
        </p:spPr>
      </p:pic>
      <p:sp>
        <p:nvSpPr>
          <p:cNvPr id="26" name="직사각형 17"/>
          <p:cNvSpPr>
            <a:spLocks noChangeArrowheads="1"/>
          </p:cNvSpPr>
          <p:nvPr/>
        </p:nvSpPr>
        <p:spPr bwMode="auto">
          <a:xfrm>
            <a:off x="5589372" y="4169024"/>
            <a:ext cx="34016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휴먼태각진그래픽" pitchFamily="18" charset="-127"/>
                <a:ea typeface="휴먼태각진그래픽" pitchFamily="18" charset="-127"/>
                <a:cs typeface="한컴돋움" pitchFamily="18" charset="2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한컴돋움" pitchFamily="18" charset="2"/>
              </a:rPr>
              <a:t>KEK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한컴돋움" pitchFamily="18" charset="2"/>
              </a:rPr>
              <a:t>Belle II </a:t>
            </a:r>
            <a:r>
              <a:rPr lang="en-US" altLang="ko-KR" sz="20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한컴돋움" pitchFamily="18" charset="2"/>
              </a:rPr>
              <a:t>Control Room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한컴돋움" pitchFamily="18" charset="2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248" y="5490812"/>
            <a:ext cx="1354124" cy="101998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52" y="5521310"/>
            <a:ext cx="1282043" cy="961533"/>
          </a:xfrm>
          <a:prstGeom prst="rect">
            <a:avLst/>
          </a:prstGeom>
        </p:spPr>
      </p:pic>
      <p:sp>
        <p:nvSpPr>
          <p:cNvPr id="27" name="Line 14"/>
          <p:cNvSpPr>
            <a:spLocks noChangeShapeType="1"/>
          </p:cNvSpPr>
          <p:nvPr/>
        </p:nvSpPr>
        <p:spPr bwMode="auto">
          <a:xfrm flipH="1">
            <a:off x="3554015" y="3088192"/>
            <a:ext cx="750394" cy="1350446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한컴돋움" pitchFamily="18" charset="2"/>
              <a:cs typeface="한컴돋움" pitchFamily="18" charset="2"/>
            </a:endParaRP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5821681" y="3098634"/>
            <a:ext cx="719814" cy="1104136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한컴돋움" pitchFamily="18" charset="2"/>
              <a:cs typeface="한컴돋움" pitchFamily="18" charset="2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6274" y="69850"/>
            <a:ext cx="693005" cy="56356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8279" y="1218577"/>
            <a:ext cx="2337998" cy="31724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116425"/>
            <a:ext cx="307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Both CR remote shift and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Data Production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shift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제목 2">
            <a:extLst>
              <a:ext uri="{FF2B5EF4-FFF2-40B4-BE49-F238E27FC236}">
                <a16:creationId xmlns:a16="http://schemas.microsoft.com/office/drawing/2014/main" xmlns="" id="{3428E8DA-CB52-4B2B-B890-DD0DB63E12B5}"/>
              </a:ext>
            </a:extLst>
          </p:cNvPr>
          <p:cNvSpPr txBox="1">
            <a:spLocks/>
          </p:cNvSpPr>
          <p:nvPr/>
        </p:nvSpPr>
        <p:spPr>
          <a:xfrm>
            <a:off x="551583" y="18290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KISTI Remote Control Room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j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F970DEDA-CFFB-40BA-BCBD-81CC3D6710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7978" y="4553069"/>
            <a:ext cx="2746612" cy="1923348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>
          <a:xfrm>
            <a:off x="4304409" y="3088192"/>
            <a:ext cx="1517272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40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BC2EBB13-FF43-4749-9592-C7CCA788B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43" t="29566" r="5688" b="4824"/>
          <a:stretch/>
        </p:blipFill>
        <p:spPr>
          <a:xfrm>
            <a:off x="6244066" y="2540921"/>
            <a:ext cx="2578977" cy="1775943"/>
          </a:xfrm>
          <a:prstGeom prst="rect">
            <a:avLst/>
          </a:prstGeom>
        </p:spPr>
      </p:pic>
      <p:cxnSp>
        <p:nvCxnSpPr>
          <p:cNvPr id="71" name="직선 연결선 70">
            <a:extLst>
              <a:ext uri="{FF2B5EF4-FFF2-40B4-BE49-F238E27FC236}">
                <a16:creationId xmlns:a16="http://schemas.microsoft.com/office/drawing/2014/main" xmlns="" id="{79D52C54-45C5-46C9-BA8D-2022E76A0F2B}"/>
              </a:ext>
            </a:extLst>
          </p:cNvPr>
          <p:cNvCxnSpPr>
            <a:cxnSpLocks/>
          </p:cNvCxnSpPr>
          <p:nvPr/>
        </p:nvCxnSpPr>
        <p:spPr>
          <a:xfrm flipV="1">
            <a:off x="3549964" y="1839028"/>
            <a:ext cx="3898332" cy="835964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>
            <a:extLst>
              <a:ext uri="{FF2B5EF4-FFF2-40B4-BE49-F238E27FC236}">
                <a16:creationId xmlns:a16="http://schemas.microsoft.com/office/drawing/2014/main" xmlns="" id="{60904DD1-15BA-4666-B70A-FFE36CCBFA20}"/>
              </a:ext>
            </a:extLst>
          </p:cNvPr>
          <p:cNvCxnSpPr>
            <a:cxnSpLocks/>
          </p:cNvCxnSpPr>
          <p:nvPr/>
        </p:nvCxnSpPr>
        <p:spPr>
          <a:xfrm flipV="1">
            <a:off x="3774242" y="5233045"/>
            <a:ext cx="1351976" cy="35822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사각형: 둥근 모서리 105">
            <a:extLst>
              <a:ext uri="{FF2B5EF4-FFF2-40B4-BE49-F238E27FC236}">
                <a16:creationId xmlns:a16="http://schemas.microsoft.com/office/drawing/2014/main" xmlns="" id="{4B37F6FA-EF13-45A6-9B1E-134A98620B6B}"/>
              </a:ext>
            </a:extLst>
          </p:cNvPr>
          <p:cNvSpPr/>
          <p:nvPr/>
        </p:nvSpPr>
        <p:spPr>
          <a:xfrm>
            <a:off x="6881569" y="1180013"/>
            <a:ext cx="1694407" cy="1099786"/>
          </a:xfrm>
          <a:prstGeom prst="roundRect">
            <a:avLst>
              <a:gd name="adj" fmla="val 7946"/>
            </a:avLst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94" name="직선 연결선 93">
            <a:extLst>
              <a:ext uri="{FF2B5EF4-FFF2-40B4-BE49-F238E27FC236}">
                <a16:creationId xmlns:a16="http://schemas.microsoft.com/office/drawing/2014/main" xmlns="" id="{EA66CE5E-C488-4C50-A456-D191A4239927}"/>
              </a:ext>
            </a:extLst>
          </p:cNvPr>
          <p:cNvCxnSpPr>
            <a:cxnSpLocks/>
          </p:cNvCxnSpPr>
          <p:nvPr/>
        </p:nvCxnSpPr>
        <p:spPr>
          <a:xfrm flipV="1">
            <a:off x="3428895" y="1788288"/>
            <a:ext cx="3898332" cy="835964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연결선 95">
            <a:extLst>
              <a:ext uri="{FF2B5EF4-FFF2-40B4-BE49-F238E27FC236}">
                <a16:creationId xmlns:a16="http://schemas.microsoft.com/office/drawing/2014/main" xmlns="" id="{532B171D-3F5A-4309-B0F9-C329738AEC35}"/>
              </a:ext>
            </a:extLst>
          </p:cNvPr>
          <p:cNvCxnSpPr>
            <a:cxnSpLocks/>
          </p:cNvCxnSpPr>
          <p:nvPr/>
        </p:nvCxnSpPr>
        <p:spPr>
          <a:xfrm flipV="1">
            <a:off x="2266222" y="3396419"/>
            <a:ext cx="304677" cy="179318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연결선 98">
            <a:extLst>
              <a:ext uri="{FF2B5EF4-FFF2-40B4-BE49-F238E27FC236}">
                <a16:creationId xmlns:a16="http://schemas.microsoft.com/office/drawing/2014/main" xmlns="" id="{294BB8C2-1975-4B91-8E0B-D986497CAD70}"/>
              </a:ext>
            </a:extLst>
          </p:cNvPr>
          <p:cNvCxnSpPr>
            <a:cxnSpLocks/>
          </p:cNvCxnSpPr>
          <p:nvPr/>
        </p:nvCxnSpPr>
        <p:spPr>
          <a:xfrm flipV="1">
            <a:off x="5362672" y="1956017"/>
            <a:ext cx="2181754" cy="3148033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6842E880-C07C-49C7-BDD3-E669EF7471EE}"/>
              </a:ext>
            </a:extLst>
          </p:cNvPr>
          <p:cNvSpPr txBox="1"/>
          <p:nvPr/>
        </p:nvSpPr>
        <p:spPr>
          <a:xfrm rot="20814567">
            <a:off x="5856767" y="2087230"/>
            <a:ext cx="106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100Gbps x2 </a:t>
            </a:r>
            <a:b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backup line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12" name="그룹 111">
            <a:extLst>
              <a:ext uri="{FF2B5EF4-FFF2-40B4-BE49-F238E27FC236}">
                <a16:creationId xmlns:a16="http://schemas.microsoft.com/office/drawing/2014/main" xmlns="" id="{8840D5D9-9C49-4DEF-8558-62EEAF91FD63}"/>
              </a:ext>
            </a:extLst>
          </p:cNvPr>
          <p:cNvGrpSpPr/>
          <p:nvPr/>
        </p:nvGrpSpPr>
        <p:grpSpPr>
          <a:xfrm>
            <a:off x="30160" y="5591274"/>
            <a:ext cx="2479028" cy="1198361"/>
            <a:chOff x="566079" y="5185643"/>
            <a:chExt cx="3305370" cy="1597814"/>
          </a:xfrm>
        </p:grpSpPr>
        <p:sp>
          <p:nvSpPr>
            <p:cNvPr id="104" name="사각형: 둥근 모서리 103">
              <a:extLst>
                <a:ext uri="{FF2B5EF4-FFF2-40B4-BE49-F238E27FC236}">
                  <a16:creationId xmlns:a16="http://schemas.microsoft.com/office/drawing/2014/main" xmlns="" id="{DB976282-9743-4FBD-BC6F-299946D4B520}"/>
                </a:ext>
              </a:extLst>
            </p:cNvPr>
            <p:cNvSpPr/>
            <p:nvPr/>
          </p:nvSpPr>
          <p:spPr>
            <a:xfrm>
              <a:off x="566079" y="5185643"/>
              <a:ext cx="3305370" cy="1597814"/>
            </a:xfrm>
            <a:prstGeom prst="roundRect">
              <a:avLst>
                <a:gd name="adj" fmla="val 7946"/>
              </a:avLst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97" name="직선 연결선 96">
              <a:extLst>
                <a:ext uri="{FF2B5EF4-FFF2-40B4-BE49-F238E27FC236}">
                  <a16:creationId xmlns:a16="http://schemas.microsoft.com/office/drawing/2014/main" xmlns="" id="{8C85E5F0-183D-4A68-8BAD-FE5408CFF01A}"/>
                </a:ext>
              </a:extLst>
            </p:cNvPr>
            <p:cNvCxnSpPr>
              <a:cxnSpLocks/>
            </p:cNvCxnSpPr>
            <p:nvPr/>
          </p:nvCxnSpPr>
          <p:spPr>
            <a:xfrm>
              <a:off x="1882171" y="5854341"/>
              <a:ext cx="741207" cy="40770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육각형 35">
              <a:extLst>
                <a:ext uri="{FF2B5EF4-FFF2-40B4-BE49-F238E27FC236}">
                  <a16:creationId xmlns:a16="http://schemas.microsoft.com/office/drawing/2014/main" xmlns="" id="{F239CB29-02A6-4F4B-AEF0-E9140143D298}"/>
                </a:ext>
              </a:extLst>
            </p:cNvPr>
            <p:cNvSpPr/>
            <p:nvPr/>
          </p:nvSpPr>
          <p:spPr>
            <a:xfrm>
              <a:off x="686633" y="5419581"/>
              <a:ext cx="1493143" cy="654965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KREONET2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Singapore</a:t>
              </a:r>
            </a:p>
          </p:txBody>
        </p:sp>
        <p:sp>
          <p:nvSpPr>
            <p:cNvPr id="75" name="육각형 74">
              <a:extLst>
                <a:ext uri="{FF2B5EF4-FFF2-40B4-BE49-F238E27FC236}">
                  <a16:creationId xmlns:a16="http://schemas.microsoft.com/office/drawing/2014/main" xmlns="" id="{CE623C6E-EF9B-447E-9163-BE022C51DC46}"/>
                </a:ext>
              </a:extLst>
            </p:cNvPr>
            <p:cNvSpPr/>
            <p:nvPr/>
          </p:nvSpPr>
          <p:spPr>
            <a:xfrm>
              <a:off x="2256557" y="5930685"/>
              <a:ext cx="1493143" cy="654965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JGN-X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Singapore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C84795AF-D21F-4A84-8E29-3276B79A142E}"/>
                </a:ext>
              </a:extLst>
            </p:cNvPr>
            <p:cNvSpPr txBox="1"/>
            <p:nvPr/>
          </p:nvSpPr>
          <p:spPr>
            <a:xfrm>
              <a:off x="2118819" y="5626700"/>
              <a:ext cx="95795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100Gbps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74" name="사각형: 둥근 모서리 73">
            <a:extLst>
              <a:ext uri="{FF2B5EF4-FFF2-40B4-BE49-F238E27FC236}">
                <a16:creationId xmlns:a16="http://schemas.microsoft.com/office/drawing/2014/main" xmlns="" id="{28213519-2D19-40D2-AD20-BAF8F9B8FD5D}"/>
              </a:ext>
            </a:extLst>
          </p:cNvPr>
          <p:cNvSpPr/>
          <p:nvPr/>
        </p:nvSpPr>
        <p:spPr>
          <a:xfrm>
            <a:off x="4572001" y="4666586"/>
            <a:ext cx="3813464" cy="1145868"/>
          </a:xfrm>
          <a:prstGeom prst="roundRect">
            <a:avLst>
              <a:gd name="adj" fmla="val 7946"/>
            </a:avLst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01" name="직선 연결선 100">
            <a:extLst>
              <a:ext uri="{FF2B5EF4-FFF2-40B4-BE49-F238E27FC236}">
                <a16:creationId xmlns:a16="http://schemas.microsoft.com/office/drawing/2014/main" xmlns="" id="{AB646DDE-21A8-433E-BE98-657DC5B090D7}"/>
              </a:ext>
            </a:extLst>
          </p:cNvPr>
          <p:cNvCxnSpPr>
            <a:cxnSpLocks/>
          </p:cNvCxnSpPr>
          <p:nvPr/>
        </p:nvCxnSpPr>
        <p:spPr>
          <a:xfrm>
            <a:off x="5621528" y="5360636"/>
            <a:ext cx="69808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직선 연결선 102">
            <a:extLst>
              <a:ext uri="{FF2B5EF4-FFF2-40B4-BE49-F238E27FC236}">
                <a16:creationId xmlns:a16="http://schemas.microsoft.com/office/drawing/2014/main" xmlns="" id="{C747E18B-B11E-47CE-8035-58ABF6915C12}"/>
              </a:ext>
            </a:extLst>
          </p:cNvPr>
          <p:cNvCxnSpPr>
            <a:cxnSpLocks/>
          </p:cNvCxnSpPr>
          <p:nvPr/>
        </p:nvCxnSpPr>
        <p:spPr>
          <a:xfrm>
            <a:off x="6936217" y="5360636"/>
            <a:ext cx="69808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육각형 36">
            <a:extLst>
              <a:ext uri="{FF2B5EF4-FFF2-40B4-BE49-F238E27FC236}">
                <a16:creationId xmlns:a16="http://schemas.microsoft.com/office/drawing/2014/main" xmlns="" id="{2732D84E-3379-4DE2-9D13-8D4AB4B705CC}"/>
              </a:ext>
            </a:extLst>
          </p:cNvPr>
          <p:cNvSpPr/>
          <p:nvPr/>
        </p:nvSpPr>
        <p:spPr>
          <a:xfrm>
            <a:off x="4657752" y="5104050"/>
            <a:ext cx="1056190" cy="49122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JGN-X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8" name="육각형 37">
            <a:extLst>
              <a:ext uri="{FF2B5EF4-FFF2-40B4-BE49-F238E27FC236}">
                <a16:creationId xmlns:a16="http://schemas.microsoft.com/office/drawing/2014/main" xmlns="" id="{B45100F8-36D7-4A38-840E-AEF088983DA9}"/>
              </a:ext>
            </a:extLst>
          </p:cNvPr>
          <p:cNvSpPr/>
          <p:nvPr/>
        </p:nvSpPr>
        <p:spPr>
          <a:xfrm>
            <a:off x="5991777" y="5086569"/>
            <a:ext cx="1056190" cy="49122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SINET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xmlns="" id="{4C5D8DA4-750A-4FC5-8330-8E46BBFE5E06}"/>
              </a:ext>
            </a:extLst>
          </p:cNvPr>
          <p:cNvSpPr/>
          <p:nvPr/>
        </p:nvSpPr>
        <p:spPr>
          <a:xfrm>
            <a:off x="7328777" y="5081301"/>
            <a:ext cx="964770" cy="4912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KEK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452C203A-A066-479D-BFBC-6EC060E582D2}"/>
              </a:ext>
            </a:extLst>
          </p:cNvPr>
          <p:cNvSpPr txBox="1"/>
          <p:nvPr/>
        </p:nvSpPr>
        <p:spPr>
          <a:xfrm rot="1948163">
            <a:off x="5374674" y="4943577"/>
            <a:ext cx="7184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100Gbps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89068898-CD2F-4D25-885A-8B3731D32D75}"/>
              </a:ext>
            </a:extLst>
          </p:cNvPr>
          <p:cNvSpPr txBox="1"/>
          <p:nvPr/>
        </p:nvSpPr>
        <p:spPr>
          <a:xfrm>
            <a:off x="5784057" y="436798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100Gbps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3" name="사각형: 둥근 모서리 72">
            <a:extLst>
              <a:ext uri="{FF2B5EF4-FFF2-40B4-BE49-F238E27FC236}">
                <a16:creationId xmlns:a16="http://schemas.microsoft.com/office/drawing/2014/main" xmlns="" id="{C6D41E7C-59EB-4233-95A7-92AD456AB2B9}"/>
              </a:ext>
            </a:extLst>
          </p:cNvPr>
          <p:cNvSpPr/>
          <p:nvPr/>
        </p:nvSpPr>
        <p:spPr>
          <a:xfrm>
            <a:off x="126171" y="979232"/>
            <a:ext cx="5700547" cy="3453018"/>
          </a:xfrm>
          <a:prstGeom prst="roundRect">
            <a:avLst>
              <a:gd name="adj" fmla="val 7946"/>
            </a:avLst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76" name="직선 연결선 75">
            <a:extLst>
              <a:ext uri="{FF2B5EF4-FFF2-40B4-BE49-F238E27FC236}">
                <a16:creationId xmlns:a16="http://schemas.microsoft.com/office/drawing/2014/main" xmlns="" id="{6FF8A747-8C63-4C36-B812-D0115E9E60B5}"/>
              </a:ext>
            </a:extLst>
          </p:cNvPr>
          <p:cNvCxnSpPr>
            <a:cxnSpLocks/>
          </p:cNvCxnSpPr>
          <p:nvPr/>
        </p:nvCxnSpPr>
        <p:spPr>
          <a:xfrm flipH="1" flipV="1">
            <a:off x="3023317" y="3302533"/>
            <a:ext cx="938448" cy="2196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연결선 79">
            <a:extLst>
              <a:ext uri="{FF2B5EF4-FFF2-40B4-BE49-F238E27FC236}">
                <a16:creationId xmlns:a16="http://schemas.microsoft.com/office/drawing/2014/main" xmlns="" id="{7D0DF1D2-34E4-4BEA-BA60-CD82746293B6}"/>
              </a:ext>
            </a:extLst>
          </p:cNvPr>
          <p:cNvCxnSpPr>
            <a:cxnSpLocks/>
          </p:cNvCxnSpPr>
          <p:nvPr/>
        </p:nvCxnSpPr>
        <p:spPr>
          <a:xfrm flipH="1" flipV="1">
            <a:off x="2352940" y="2221581"/>
            <a:ext cx="67466" cy="757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>
            <a:extLst>
              <a:ext uri="{FF2B5EF4-FFF2-40B4-BE49-F238E27FC236}">
                <a16:creationId xmlns:a16="http://schemas.microsoft.com/office/drawing/2014/main" xmlns="" id="{F6AD9795-30BF-46B5-A31B-E529E284959A}"/>
              </a:ext>
            </a:extLst>
          </p:cNvPr>
          <p:cNvCxnSpPr>
            <a:cxnSpLocks/>
          </p:cNvCxnSpPr>
          <p:nvPr/>
        </p:nvCxnSpPr>
        <p:spPr>
          <a:xfrm flipH="1">
            <a:off x="2105751" y="3268928"/>
            <a:ext cx="280968" cy="55143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육각형 6">
            <a:extLst>
              <a:ext uri="{FF2B5EF4-FFF2-40B4-BE49-F238E27FC236}">
                <a16:creationId xmlns:a16="http://schemas.microsoft.com/office/drawing/2014/main" xmlns="" id="{88DF66D8-FA98-4AFD-BF86-6BA910EAD5B2}"/>
              </a:ext>
            </a:extLst>
          </p:cNvPr>
          <p:cNvSpPr/>
          <p:nvPr/>
        </p:nvSpPr>
        <p:spPr>
          <a:xfrm>
            <a:off x="2210992" y="2931000"/>
            <a:ext cx="862179" cy="521405"/>
          </a:xfrm>
          <a:prstGeom prst="hexagon">
            <a:avLst>
              <a:gd name="adj" fmla="val 22507"/>
              <a:gd name="v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KREONET2</a:t>
            </a:r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AABB554B-DE2E-45F2-AFD8-E9AB8130A5C7}"/>
              </a:ext>
            </a:extLst>
          </p:cNvPr>
          <p:cNvSpPr/>
          <p:nvPr/>
        </p:nvSpPr>
        <p:spPr>
          <a:xfrm>
            <a:off x="2617522" y="2593551"/>
            <a:ext cx="1065476" cy="58479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KISTI</a:t>
            </a:r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xmlns="" id="{6F75430D-343E-4387-8AF8-FF65FD6935B9}"/>
              </a:ext>
            </a:extLst>
          </p:cNvPr>
          <p:cNvGrpSpPr/>
          <p:nvPr/>
        </p:nvGrpSpPr>
        <p:grpSpPr>
          <a:xfrm>
            <a:off x="573096" y="987084"/>
            <a:ext cx="3323505" cy="1396415"/>
            <a:chOff x="674538" y="555509"/>
            <a:chExt cx="4431339" cy="1861886"/>
          </a:xfrm>
        </p:grpSpPr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xmlns="" id="{65A27966-9D3F-4FE1-95ED-06FF2103CA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99197" y="1924425"/>
              <a:ext cx="1284405" cy="2259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xmlns="" id="{95524C48-9F57-4F20-AB46-896DA4767C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39427" y="1158688"/>
              <a:ext cx="674195" cy="7467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xmlns="" id="{C265D561-12CF-4783-BDED-216E9F7D2E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7203" y="1101394"/>
              <a:ext cx="875073" cy="792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xmlns="" id="{68453B4B-2AF7-4E49-BCD5-E2AC2D66BC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53396" y="1076730"/>
              <a:ext cx="4491" cy="7257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938E41F-D952-400C-B3AA-1E3E757A1B46}"/>
                </a:ext>
              </a:extLst>
            </p:cNvPr>
            <p:cNvSpPr txBox="1"/>
            <p:nvPr/>
          </p:nvSpPr>
          <p:spPr>
            <a:xfrm>
              <a:off x="2221726" y="1336930"/>
              <a:ext cx="76132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1Gbps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DB2C7BFF-610B-4FAC-A6F6-24CF2F970589}"/>
                </a:ext>
              </a:extLst>
            </p:cNvPr>
            <p:cNvSpPr txBox="1"/>
            <p:nvPr/>
          </p:nvSpPr>
          <p:spPr>
            <a:xfrm>
              <a:off x="2975315" y="1349289"/>
              <a:ext cx="85963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10Gbps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47EBF21-5E51-4C64-BE24-47D2842D028C}"/>
                </a:ext>
              </a:extLst>
            </p:cNvPr>
            <p:cNvSpPr txBox="1"/>
            <p:nvPr/>
          </p:nvSpPr>
          <p:spPr>
            <a:xfrm>
              <a:off x="1739193" y="2009263"/>
              <a:ext cx="85963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10Gbps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211E76-D0AD-4BD8-A54E-13BFCC7EA9A6}"/>
                </a:ext>
              </a:extLst>
            </p:cNvPr>
            <p:cNvSpPr txBox="1"/>
            <p:nvPr/>
          </p:nvSpPr>
          <p:spPr>
            <a:xfrm>
              <a:off x="3719979" y="1508865"/>
              <a:ext cx="76132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1Gbps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xmlns="" id="{B8FB1239-AC6F-40BF-A3B7-C3AC1748009E}"/>
                </a:ext>
              </a:extLst>
            </p:cNvPr>
            <p:cNvSpPr/>
            <p:nvPr/>
          </p:nvSpPr>
          <p:spPr>
            <a:xfrm>
              <a:off x="674538" y="1604884"/>
              <a:ext cx="1286360" cy="65496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SNU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xmlns="" id="{F7700BF9-0EF4-4775-8343-46CDDAFE5E9E}"/>
                </a:ext>
              </a:extLst>
            </p:cNvPr>
            <p:cNvSpPr/>
            <p:nvPr/>
          </p:nvSpPr>
          <p:spPr>
            <a:xfrm>
              <a:off x="1164125" y="824175"/>
              <a:ext cx="1286360" cy="65496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Korea Univ.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xmlns="" id="{7364164C-2FCF-4F0D-981B-6F4EEFE93E8C}"/>
                </a:ext>
              </a:extLst>
            </p:cNvPr>
            <p:cNvSpPr/>
            <p:nvPr/>
          </p:nvSpPr>
          <p:spPr>
            <a:xfrm>
              <a:off x="2417542" y="555509"/>
              <a:ext cx="1286360" cy="65496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Yonsei</a:t>
              </a:r>
              <a:b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</a:b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Univ.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xmlns="" id="{093928D5-4D5C-4B26-AC3A-3DF41FF9FF15}"/>
                </a:ext>
              </a:extLst>
            </p:cNvPr>
            <p:cNvSpPr/>
            <p:nvPr/>
          </p:nvSpPr>
          <p:spPr>
            <a:xfrm>
              <a:off x="3689096" y="814162"/>
              <a:ext cx="1416781" cy="65496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Soongsil</a:t>
              </a: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 Univ.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4" name="육각형 43">
              <a:extLst>
                <a:ext uri="{FF2B5EF4-FFF2-40B4-BE49-F238E27FC236}">
                  <a16:creationId xmlns:a16="http://schemas.microsoft.com/office/drawing/2014/main" xmlns="" id="{17E5D353-AE3B-4B5C-8A8A-BB1AF2868D6D}"/>
                </a:ext>
              </a:extLst>
            </p:cNvPr>
            <p:cNvSpPr/>
            <p:nvPr/>
          </p:nvSpPr>
          <p:spPr>
            <a:xfrm>
              <a:off x="2376298" y="1762430"/>
              <a:ext cx="1408253" cy="654965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Seoul XP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xmlns="" id="{B85D2AB3-1F1B-463A-89F7-200C02CB5985}"/>
              </a:ext>
            </a:extLst>
          </p:cNvPr>
          <p:cNvGrpSpPr/>
          <p:nvPr/>
        </p:nvGrpSpPr>
        <p:grpSpPr>
          <a:xfrm>
            <a:off x="215076" y="3464179"/>
            <a:ext cx="2149951" cy="776720"/>
            <a:chOff x="583204" y="2709102"/>
            <a:chExt cx="2866601" cy="1035626"/>
          </a:xfrm>
        </p:grpSpPr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xmlns="" id="{4C7E7AA4-742A-4685-91F0-0A5B461F63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811" y="3255680"/>
              <a:ext cx="1201252" cy="2363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육각형 44">
              <a:extLst>
                <a:ext uri="{FF2B5EF4-FFF2-40B4-BE49-F238E27FC236}">
                  <a16:creationId xmlns:a16="http://schemas.microsoft.com/office/drawing/2014/main" xmlns="" id="{AB890D19-FB1F-4998-B584-010247D5E450}"/>
                </a:ext>
              </a:extLst>
            </p:cNvPr>
            <p:cNvSpPr/>
            <p:nvPr/>
          </p:nvSpPr>
          <p:spPr>
            <a:xfrm>
              <a:off x="2041552" y="3007076"/>
              <a:ext cx="1408253" cy="654965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Kwangju XP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7" name="타원 46">
              <a:extLst>
                <a:ext uri="{FF2B5EF4-FFF2-40B4-BE49-F238E27FC236}">
                  <a16:creationId xmlns:a16="http://schemas.microsoft.com/office/drawing/2014/main" xmlns="" id="{CEE7955D-58C6-4392-8244-7835DEC2B79D}"/>
                </a:ext>
              </a:extLst>
            </p:cNvPr>
            <p:cNvSpPr/>
            <p:nvPr/>
          </p:nvSpPr>
          <p:spPr>
            <a:xfrm>
              <a:off x="583204" y="3089763"/>
              <a:ext cx="1286360" cy="65496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CNU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A3D1B7F7-852D-4FC5-BBCC-2DE4C6E9AFA2}"/>
                </a:ext>
              </a:extLst>
            </p:cNvPr>
            <p:cNvSpPr txBox="1"/>
            <p:nvPr/>
          </p:nvSpPr>
          <p:spPr>
            <a:xfrm rot="3427316">
              <a:off x="1523620" y="2920485"/>
              <a:ext cx="76132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1Gbps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xmlns="" id="{E6792ACF-7207-4E38-B01B-81011B8F0284}"/>
              </a:ext>
            </a:extLst>
          </p:cNvPr>
          <p:cNvGrpSpPr/>
          <p:nvPr/>
        </p:nvGrpSpPr>
        <p:grpSpPr>
          <a:xfrm>
            <a:off x="3594417" y="3188460"/>
            <a:ext cx="2170467" cy="614910"/>
            <a:chOff x="5319176" y="2093292"/>
            <a:chExt cx="2893956" cy="819880"/>
          </a:xfrm>
        </p:grpSpPr>
        <p:cxnSp>
          <p:nvCxnSpPr>
            <p:cNvPr id="55" name="직선 연결선 54">
              <a:extLst>
                <a:ext uri="{FF2B5EF4-FFF2-40B4-BE49-F238E27FC236}">
                  <a16:creationId xmlns:a16="http://schemas.microsoft.com/office/drawing/2014/main" xmlns="" id="{6EAE3C68-6A64-4ADE-BF68-40A7D6FA59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6000" y="2597962"/>
              <a:ext cx="967136" cy="49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육각형 52">
              <a:extLst>
                <a:ext uri="{FF2B5EF4-FFF2-40B4-BE49-F238E27FC236}">
                  <a16:creationId xmlns:a16="http://schemas.microsoft.com/office/drawing/2014/main" xmlns="" id="{30FB7B65-CE48-4FA4-AFAD-4E99C363A810}"/>
                </a:ext>
              </a:extLst>
            </p:cNvPr>
            <p:cNvSpPr/>
            <p:nvPr/>
          </p:nvSpPr>
          <p:spPr>
            <a:xfrm>
              <a:off x="5319176" y="2247987"/>
              <a:ext cx="1408253" cy="654965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Daegu XP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타원 53">
              <a:extLst>
                <a:ext uri="{FF2B5EF4-FFF2-40B4-BE49-F238E27FC236}">
                  <a16:creationId xmlns:a16="http://schemas.microsoft.com/office/drawing/2014/main" xmlns="" id="{5062373F-BB20-44CF-A732-7C803DA3D8E0}"/>
                </a:ext>
              </a:extLst>
            </p:cNvPr>
            <p:cNvSpPr/>
            <p:nvPr/>
          </p:nvSpPr>
          <p:spPr>
            <a:xfrm>
              <a:off x="6926772" y="2258207"/>
              <a:ext cx="1286360" cy="65496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KNU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0F50EB80-9CAD-40B9-9A1E-EEEAF2A826FD}"/>
                </a:ext>
              </a:extLst>
            </p:cNvPr>
            <p:cNvSpPr txBox="1"/>
            <p:nvPr/>
          </p:nvSpPr>
          <p:spPr>
            <a:xfrm rot="2678345">
              <a:off x="6272089" y="2093292"/>
              <a:ext cx="85963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10Gbps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A13A1E9E-BC00-4D11-9182-39193952F0A8}"/>
              </a:ext>
            </a:extLst>
          </p:cNvPr>
          <p:cNvSpPr txBox="1"/>
          <p:nvPr/>
        </p:nvSpPr>
        <p:spPr>
          <a:xfrm>
            <a:off x="2338656" y="2380609"/>
            <a:ext cx="8723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2X600Gbps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F9155B50-9A30-4CD7-8D99-EE29FA7A54AB}"/>
              </a:ext>
            </a:extLst>
          </p:cNvPr>
          <p:cNvSpPr txBox="1"/>
          <p:nvPr/>
        </p:nvSpPr>
        <p:spPr>
          <a:xfrm>
            <a:off x="1366489" y="3437248"/>
            <a:ext cx="7184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600Gbps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B7F48BBF-66D3-4D93-92BD-FF48B2286FB5}"/>
              </a:ext>
            </a:extLst>
          </p:cNvPr>
          <p:cNvSpPr txBox="1"/>
          <p:nvPr/>
        </p:nvSpPr>
        <p:spPr>
          <a:xfrm>
            <a:off x="2988247" y="3397783"/>
            <a:ext cx="7184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300Gbps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45092242-1154-4936-BF59-DC852834D831}"/>
              </a:ext>
            </a:extLst>
          </p:cNvPr>
          <p:cNvSpPr txBox="1"/>
          <p:nvPr/>
        </p:nvSpPr>
        <p:spPr>
          <a:xfrm>
            <a:off x="7642149" y="1245186"/>
            <a:ext cx="77692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5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U.S.A.</a:t>
            </a:r>
            <a:endParaRPr kumimoji="0" lang="ko-KR" altLang="en-US" sz="165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70289207-FB2F-4A1E-A2FE-F47F7BD16809}"/>
              </a:ext>
            </a:extLst>
          </p:cNvPr>
          <p:cNvSpPr txBox="1"/>
          <p:nvPr/>
        </p:nvSpPr>
        <p:spPr>
          <a:xfrm>
            <a:off x="1645056" y="5551089"/>
            <a:ext cx="15357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Hong Kong</a:t>
            </a:r>
            <a:endParaRPr kumimoji="0" lang="ko-KR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E1D2BAD1-4787-468E-B2C1-5944A4F86B80}"/>
              </a:ext>
            </a:extLst>
          </p:cNvPr>
          <p:cNvSpPr txBox="1"/>
          <p:nvPr/>
        </p:nvSpPr>
        <p:spPr>
          <a:xfrm>
            <a:off x="7512986" y="4668245"/>
            <a:ext cx="811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Japan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1D85609C-6AEF-4540-883E-0951D90EF6C3}"/>
              </a:ext>
            </a:extLst>
          </p:cNvPr>
          <p:cNvSpPr txBox="1"/>
          <p:nvPr/>
        </p:nvSpPr>
        <p:spPr>
          <a:xfrm>
            <a:off x="2370117" y="441458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100Gbps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FDA99E46-843D-4F59-8E17-D2E484536ADC}"/>
              </a:ext>
            </a:extLst>
          </p:cNvPr>
          <p:cNvSpPr txBox="1"/>
          <p:nvPr/>
        </p:nvSpPr>
        <p:spPr>
          <a:xfrm rot="1948163">
            <a:off x="6700005" y="4945596"/>
            <a:ext cx="7184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100Gbps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8" name="육각형 67">
            <a:extLst>
              <a:ext uri="{FF2B5EF4-FFF2-40B4-BE49-F238E27FC236}">
                <a16:creationId xmlns:a16="http://schemas.microsoft.com/office/drawing/2014/main" xmlns="" id="{AE04E94F-C67C-4D00-9215-FDBFC7A1E273}"/>
              </a:ext>
            </a:extLst>
          </p:cNvPr>
          <p:cNvSpPr/>
          <p:nvPr/>
        </p:nvSpPr>
        <p:spPr>
          <a:xfrm>
            <a:off x="6996361" y="1610430"/>
            <a:ext cx="1119857" cy="49122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KREONET2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Seattle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227D9790-8431-4BBC-BE20-952481A29D45}"/>
              </a:ext>
            </a:extLst>
          </p:cNvPr>
          <p:cNvSpPr txBox="1"/>
          <p:nvPr/>
        </p:nvSpPr>
        <p:spPr>
          <a:xfrm>
            <a:off x="4619364" y="1053317"/>
            <a:ext cx="113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KOREA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4" name="제목 1"/>
          <p:cNvSpPr txBox="1">
            <a:spLocks/>
          </p:cNvSpPr>
          <p:nvPr/>
        </p:nvSpPr>
        <p:spPr>
          <a:xfrm>
            <a:off x="518864" y="18864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j-cs"/>
            </a:endParaRPr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xmlns="" id="{093928D5-4D5C-4B26-AC3A-3DF41FF9FF15}"/>
              </a:ext>
            </a:extLst>
          </p:cNvPr>
          <p:cNvSpPr/>
          <p:nvPr/>
        </p:nvSpPr>
        <p:spPr>
          <a:xfrm>
            <a:off x="3387990" y="1676688"/>
            <a:ext cx="964770" cy="4912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U. Of Seoul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xmlns="" id="{C265D561-12CF-4783-BDED-216E9F7D2EA7}"/>
              </a:ext>
            </a:extLst>
          </p:cNvPr>
          <p:cNvCxnSpPr>
            <a:cxnSpLocks/>
          </p:cNvCxnSpPr>
          <p:nvPr/>
        </p:nvCxnSpPr>
        <p:spPr>
          <a:xfrm flipV="1">
            <a:off x="2905606" y="1998893"/>
            <a:ext cx="482384" cy="1063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747EBF21-5E51-4C64-BE24-47D2842D028C}"/>
              </a:ext>
            </a:extLst>
          </p:cNvPr>
          <p:cNvSpPr txBox="1"/>
          <p:nvPr/>
        </p:nvSpPr>
        <p:spPr>
          <a:xfrm>
            <a:off x="2969496" y="1999166"/>
            <a:ext cx="6447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10Gbps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161E24-A766-46D6-B5AD-805DD2569CE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9" name="제목 1">
            <a:extLst>
              <a:ext uri="{FF2B5EF4-FFF2-40B4-BE49-F238E27FC236}">
                <a16:creationId xmlns:a16="http://schemas.microsoft.com/office/drawing/2014/main" xmlns="" id="{517EFB04-D995-4E97-A25C-CCB782635C3D}"/>
              </a:ext>
            </a:extLst>
          </p:cNvPr>
          <p:cNvSpPr txBox="1">
            <a:spLocks/>
          </p:cNvSpPr>
          <p:nvPr/>
        </p:nvSpPr>
        <p:spPr>
          <a:xfrm>
            <a:off x="539552" y="18864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Connected via KRONET2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j-cs"/>
            </a:endParaRPr>
          </a:p>
        </p:txBody>
      </p:sp>
      <p:cxnSp>
        <p:nvCxnSpPr>
          <p:cNvPr id="81" name="직선 연결선 80">
            <a:extLst>
              <a:ext uri="{FF2B5EF4-FFF2-40B4-BE49-F238E27FC236}">
                <a16:creationId xmlns:a16="http://schemas.microsoft.com/office/drawing/2014/main" xmlns="" id="{CF711E77-BB79-4363-BB0E-BD58FA9726BB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8116218" y="1009993"/>
            <a:ext cx="686134" cy="828334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F5EEB44E-3CBA-4E13-A09D-C95EDB5FAB06}"/>
              </a:ext>
            </a:extLst>
          </p:cNvPr>
          <p:cNvSpPr/>
          <p:nvPr/>
        </p:nvSpPr>
        <p:spPr>
          <a:xfrm>
            <a:off x="8419073" y="640661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CERN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8" name="타원 77">
            <a:extLst>
              <a:ext uri="{FF2B5EF4-FFF2-40B4-BE49-F238E27FC236}">
                <a16:creationId xmlns:a16="http://schemas.microsoft.com/office/drawing/2014/main" xmlns="" id="{093928D5-4D5C-4B26-AC3A-3DF41FF9FF15}"/>
              </a:ext>
            </a:extLst>
          </p:cNvPr>
          <p:cNvSpPr/>
          <p:nvPr/>
        </p:nvSpPr>
        <p:spPr>
          <a:xfrm>
            <a:off x="675488" y="2375537"/>
            <a:ext cx="964770" cy="4912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CAU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82" name="직선 연결선 81">
            <a:extLst>
              <a:ext uri="{FF2B5EF4-FFF2-40B4-BE49-F238E27FC236}">
                <a16:creationId xmlns:a16="http://schemas.microsoft.com/office/drawing/2014/main" xmlns="" id="{C265D561-12CF-4783-BDED-216E9F7D2EA7}"/>
              </a:ext>
            </a:extLst>
          </p:cNvPr>
          <p:cNvCxnSpPr>
            <a:cxnSpLocks/>
          </p:cNvCxnSpPr>
          <p:nvPr/>
        </p:nvCxnSpPr>
        <p:spPr>
          <a:xfrm flipV="1">
            <a:off x="1599574" y="2387333"/>
            <a:ext cx="389545" cy="965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그룹 84">
            <a:extLst>
              <a:ext uri="{FF2B5EF4-FFF2-40B4-BE49-F238E27FC236}">
                <a16:creationId xmlns:a16="http://schemas.microsoft.com/office/drawing/2014/main" xmlns="" id="{8840D5D9-9C49-4DEF-8558-62EEAF91FD63}"/>
              </a:ext>
            </a:extLst>
          </p:cNvPr>
          <p:cNvGrpSpPr/>
          <p:nvPr/>
        </p:nvGrpSpPr>
        <p:grpSpPr>
          <a:xfrm>
            <a:off x="1687996" y="4909660"/>
            <a:ext cx="2479028" cy="1198361"/>
            <a:chOff x="566079" y="5185643"/>
            <a:chExt cx="3305370" cy="1597814"/>
          </a:xfrm>
        </p:grpSpPr>
        <p:sp>
          <p:nvSpPr>
            <p:cNvPr id="86" name="사각형: 둥근 모서리 103">
              <a:extLst>
                <a:ext uri="{FF2B5EF4-FFF2-40B4-BE49-F238E27FC236}">
                  <a16:creationId xmlns:a16="http://schemas.microsoft.com/office/drawing/2014/main" xmlns="" id="{DB976282-9743-4FBD-BC6F-299946D4B520}"/>
                </a:ext>
              </a:extLst>
            </p:cNvPr>
            <p:cNvSpPr/>
            <p:nvPr/>
          </p:nvSpPr>
          <p:spPr>
            <a:xfrm>
              <a:off x="566079" y="5185643"/>
              <a:ext cx="3305370" cy="1597814"/>
            </a:xfrm>
            <a:prstGeom prst="roundRect">
              <a:avLst>
                <a:gd name="adj" fmla="val 7946"/>
              </a:avLst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xmlns="" id="{8C85E5F0-183D-4A68-8BAD-FE5408CFF01A}"/>
                </a:ext>
              </a:extLst>
            </p:cNvPr>
            <p:cNvCxnSpPr>
              <a:cxnSpLocks/>
            </p:cNvCxnSpPr>
            <p:nvPr/>
          </p:nvCxnSpPr>
          <p:spPr>
            <a:xfrm>
              <a:off x="1882171" y="5854341"/>
              <a:ext cx="741207" cy="40770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육각형 90">
              <a:extLst>
                <a:ext uri="{FF2B5EF4-FFF2-40B4-BE49-F238E27FC236}">
                  <a16:creationId xmlns:a16="http://schemas.microsoft.com/office/drawing/2014/main" xmlns="" id="{F239CB29-02A6-4F4B-AEF0-E9140143D298}"/>
                </a:ext>
              </a:extLst>
            </p:cNvPr>
            <p:cNvSpPr/>
            <p:nvPr/>
          </p:nvSpPr>
          <p:spPr>
            <a:xfrm>
              <a:off x="686633" y="5419581"/>
              <a:ext cx="1493143" cy="654965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KREONET2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Hong Kong</a:t>
              </a:r>
            </a:p>
          </p:txBody>
        </p:sp>
        <p:sp>
          <p:nvSpPr>
            <p:cNvPr id="92" name="육각형 91">
              <a:extLst>
                <a:ext uri="{FF2B5EF4-FFF2-40B4-BE49-F238E27FC236}">
                  <a16:creationId xmlns:a16="http://schemas.microsoft.com/office/drawing/2014/main" xmlns="" id="{CE623C6E-EF9B-447E-9163-BE022C51DC46}"/>
                </a:ext>
              </a:extLst>
            </p:cNvPr>
            <p:cNvSpPr/>
            <p:nvPr/>
          </p:nvSpPr>
          <p:spPr>
            <a:xfrm>
              <a:off x="2256557" y="5930685"/>
              <a:ext cx="1493143" cy="654965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JGN-X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Hong Kong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C84795AF-D21F-4A84-8E29-3276B79A142E}"/>
                </a:ext>
              </a:extLst>
            </p:cNvPr>
            <p:cNvSpPr txBox="1"/>
            <p:nvPr/>
          </p:nvSpPr>
          <p:spPr>
            <a:xfrm>
              <a:off x="2118819" y="5626700"/>
              <a:ext cx="95795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100Gbps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70289207-FB2F-4A1E-A2FE-F47F7BD16809}"/>
              </a:ext>
            </a:extLst>
          </p:cNvPr>
          <p:cNvSpPr txBox="1"/>
          <p:nvPr/>
        </p:nvSpPr>
        <p:spPr>
          <a:xfrm>
            <a:off x="22373" y="6406093"/>
            <a:ext cx="15357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Singapore</a:t>
            </a:r>
            <a:endParaRPr kumimoji="0" lang="ko-KR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00" name="직선 연결선 99">
            <a:extLst>
              <a:ext uri="{FF2B5EF4-FFF2-40B4-BE49-F238E27FC236}">
                <a16:creationId xmlns:a16="http://schemas.microsoft.com/office/drawing/2014/main" xmlns="" id="{60904DD1-15BA-4666-B70A-FFE36CCBFA20}"/>
              </a:ext>
            </a:extLst>
          </p:cNvPr>
          <p:cNvCxnSpPr>
            <a:cxnSpLocks/>
          </p:cNvCxnSpPr>
          <p:nvPr/>
        </p:nvCxnSpPr>
        <p:spPr>
          <a:xfrm flipV="1">
            <a:off x="2408476" y="5649708"/>
            <a:ext cx="2391638" cy="82984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직선 연결선 101">
            <a:extLst>
              <a:ext uri="{FF2B5EF4-FFF2-40B4-BE49-F238E27FC236}">
                <a16:creationId xmlns:a16="http://schemas.microsoft.com/office/drawing/2014/main" xmlns="" id="{60904DD1-15BA-4666-B70A-FFE36CCBFA20}"/>
              </a:ext>
            </a:extLst>
          </p:cNvPr>
          <p:cNvCxnSpPr>
            <a:cxnSpLocks/>
          </p:cNvCxnSpPr>
          <p:nvPr/>
        </p:nvCxnSpPr>
        <p:spPr>
          <a:xfrm flipV="1">
            <a:off x="666355" y="3522856"/>
            <a:ext cx="1896562" cy="22151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/>
        </p:nvSpPr>
        <p:spPr>
          <a:xfrm>
            <a:off x="3180852" y="6190454"/>
            <a:ext cx="6111937" cy="608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HEP computing is connected with KISTI at 1~10 Gbps of KROENET2.</a:t>
            </a:r>
          </a:p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KREONET2(Singapore) will directly connected to SINET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76359D76-B510-40DF-89A0-53E16B1AE118}"/>
              </a:ext>
            </a:extLst>
          </p:cNvPr>
          <p:cNvSpPr txBox="1"/>
          <p:nvPr/>
        </p:nvSpPr>
        <p:spPr>
          <a:xfrm>
            <a:off x="741007" y="4796747"/>
            <a:ext cx="7184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100Gbps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4600BF00-B6D5-4510-B6A1-996344B39AA5}"/>
              </a:ext>
            </a:extLst>
          </p:cNvPr>
          <p:cNvSpPr txBox="1"/>
          <p:nvPr/>
        </p:nvSpPr>
        <p:spPr>
          <a:xfrm>
            <a:off x="1567097" y="2388753"/>
            <a:ext cx="5709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1Gbps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10" name="그룹 109">
            <a:extLst>
              <a:ext uri="{FF2B5EF4-FFF2-40B4-BE49-F238E27FC236}">
                <a16:creationId xmlns:a16="http://schemas.microsoft.com/office/drawing/2014/main" xmlns="" id="{19A22521-219A-4F57-9B71-0037BD1A55D7}"/>
              </a:ext>
            </a:extLst>
          </p:cNvPr>
          <p:cNvGrpSpPr/>
          <p:nvPr/>
        </p:nvGrpSpPr>
        <p:grpSpPr>
          <a:xfrm>
            <a:off x="159696" y="2766957"/>
            <a:ext cx="1717013" cy="685003"/>
            <a:chOff x="583204" y="2507539"/>
            <a:chExt cx="2866601" cy="1237189"/>
          </a:xfrm>
        </p:grpSpPr>
        <p:cxnSp>
          <p:nvCxnSpPr>
            <p:cNvPr id="111" name="직선 연결선 110">
              <a:extLst>
                <a:ext uri="{FF2B5EF4-FFF2-40B4-BE49-F238E27FC236}">
                  <a16:creationId xmlns:a16="http://schemas.microsoft.com/office/drawing/2014/main" xmlns="" id="{5FBE6826-1755-4EB5-8435-7589EC0312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9811" y="3255680"/>
              <a:ext cx="1201252" cy="2363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육각형 112">
              <a:extLst>
                <a:ext uri="{FF2B5EF4-FFF2-40B4-BE49-F238E27FC236}">
                  <a16:creationId xmlns:a16="http://schemas.microsoft.com/office/drawing/2014/main" xmlns="" id="{7CB6B076-E693-46BF-91EB-C750E4D99514}"/>
                </a:ext>
              </a:extLst>
            </p:cNvPr>
            <p:cNvSpPr/>
            <p:nvPr/>
          </p:nvSpPr>
          <p:spPr>
            <a:xfrm>
              <a:off x="2041552" y="3007076"/>
              <a:ext cx="1408253" cy="654965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Suwon XP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4" name="타원 113">
              <a:extLst>
                <a:ext uri="{FF2B5EF4-FFF2-40B4-BE49-F238E27FC236}">
                  <a16:creationId xmlns:a16="http://schemas.microsoft.com/office/drawing/2014/main" xmlns="" id="{452904CA-0250-4B88-A1D0-381F58C9E690}"/>
                </a:ext>
              </a:extLst>
            </p:cNvPr>
            <p:cNvSpPr/>
            <p:nvPr/>
          </p:nvSpPr>
          <p:spPr>
            <a:xfrm>
              <a:off x="583204" y="3089763"/>
              <a:ext cx="1286360" cy="65496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SKKU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EEF3EBEF-F0EA-4A65-AD23-E48E74C8501F}"/>
                </a:ext>
              </a:extLst>
            </p:cNvPr>
            <p:cNvSpPr txBox="1"/>
            <p:nvPr/>
          </p:nvSpPr>
          <p:spPr>
            <a:xfrm rot="3427316">
              <a:off x="1322057" y="2877803"/>
              <a:ext cx="1164448" cy="423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rPr>
                <a:t>10Gbps</a:t>
              </a:r>
              <a:endPara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  <p:cxnSp>
        <p:nvCxnSpPr>
          <p:cNvPr id="116" name="직선 연결선 115">
            <a:extLst>
              <a:ext uri="{FF2B5EF4-FFF2-40B4-BE49-F238E27FC236}">
                <a16:creationId xmlns:a16="http://schemas.microsoft.com/office/drawing/2014/main" xmlns="" id="{D4B4FE16-267E-4F11-A79B-E5732205B0E1}"/>
              </a:ext>
            </a:extLst>
          </p:cNvPr>
          <p:cNvCxnSpPr>
            <a:cxnSpLocks/>
          </p:cNvCxnSpPr>
          <p:nvPr/>
        </p:nvCxnSpPr>
        <p:spPr>
          <a:xfrm flipV="1">
            <a:off x="1732417" y="2402110"/>
            <a:ext cx="426079" cy="6903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09D37C23-C80F-4A3D-8D80-AB64C7D07076}"/>
              </a:ext>
            </a:extLst>
          </p:cNvPr>
          <p:cNvSpPr txBox="1"/>
          <p:nvPr/>
        </p:nvSpPr>
        <p:spPr>
          <a:xfrm>
            <a:off x="1532020" y="2711874"/>
            <a:ext cx="6447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10Gbps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9" name="타원 118">
            <a:extLst>
              <a:ext uri="{FF2B5EF4-FFF2-40B4-BE49-F238E27FC236}">
                <a16:creationId xmlns:a16="http://schemas.microsoft.com/office/drawing/2014/main" xmlns="" id="{F9A9FEFE-F160-4101-A2A5-B8B09AFEF9A3}"/>
              </a:ext>
            </a:extLst>
          </p:cNvPr>
          <p:cNvSpPr/>
          <p:nvPr/>
        </p:nvSpPr>
        <p:spPr>
          <a:xfrm>
            <a:off x="4035356" y="2003163"/>
            <a:ext cx="1062586" cy="4912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Hanyang</a:t>
            </a: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U.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8F6B8F70-A5E5-4E8D-8FA0-3C62D40EA7CB}"/>
              </a:ext>
            </a:extLst>
          </p:cNvPr>
          <p:cNvSpPr txBox="1"/>
          <p:nvPr/>
        </p:nvSpPr>
        <p:spPr>
          <a:xfrm>
            <a:off x="3187321" y="2249835"/>
            <a:ext cx="5709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1Gbps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25" name="직선 연결선 124">
            <a:extLst>
              <a:ext uri="{FF2B5EF4-FFF2-40B4-BE49-F238E27FC236}">
                <a16:creationId xmlns:a16="http://schemas.microsoft.com/office/drawing/2014/main" xmlns="" id="{298BB186-1D16-4D1B-B298-8E217F25D79E}"/>
              </a:ext>
            </a:extLst>
          </p:cNvPr>
          <p:cNvCxnSpPr>
            <a:cxnSpLocks/>
          </p:cNvCxnSpPr>
          <p:nvPr/>
        </p:nvCxnSpPr>
        <p:spPr>
          <a:xfrm>
            <a:off x="2865559" y="2251871"/>
            <a:ext cx="1159753" cy="80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자유형: 도형 9">
            <a:extLst>
              <a:ext uri="{FF2B5EF4-FFF2-40B4-BE49-F238E27FC236}">
                <a16:creationId xmlns:a16="http://schemas.microsoft.com/office/drawing/2014/main" xmlns="" id="{C8F6BA40-F9DF-428A-A5BF-5017F04CA21B}"/>
              </a:ext>
            </a:extLst>
          </p:cNvPr>
          <p:cNvSpPr/>
          <p:nvPr/>
        </p:nvSpPr>
        <p:spPr>
          <a:xfrm>
            <a:off x="1036749" y="5544355"/>
            <a:ext cx="5022761" cy="1236372"/>
          </a:xfrm>
          <a:custGeom>
            <a:avLst/>
            <a:gdLst>
              <a:gd name="connsiteX0" fmla="*/ 0 w 5022761"/>
              <a:gd name="connsiteY0" fmla="*/ 727656 h 1236372"/>
              <a:gd name="connsiteX1" fmla="*/ 57955 w 5022761"/>
              <a:gd name="connsiteY1" fmla="*/ 850006 h 1236372"/>
              <a:gd name="connsiteX2" fmla="*/ 115910 w 5022761"/>
              <a:gd name="connsiteY2" fmla="*/ 946597 h 1236372"/>
              <a:gd name="connsiteX3" fmla="*/ 186744 w 5022761"/>
              <a:gd name="connsiteY3" fmla="*/ 1017431 h 1236372"/>
              <a:gd name="connsiteX4" fmla="*/ 218941 w 5022761"/>
              <a:gd name="connsiteY4" fmla="*/ 1049628 h 1236372"/>
              <a:gd name="connsiteX5" fmla="*/ 386366 w 5022761"/>
              <a:gd name="connsiteY5" fmla="*/ 1126901 h 1236372"/>
              <a:gd name="connsiteX6" fmla="*/ 470079 w 5022761"/>
              <a:gd name="connsiteY6" fmla="*/ 1165538 h 1236372"/>
              <a:gd name="connsiteX7" fmla="*/ 611747 w 5022761"/>
              <a:gd name="connsiteY7" fmla="*/ 1191296 h 1236372"/>
              <a:gd name="connsiteX8" fmla="*/ 701899 w 5022761"/>
              <a:gd name="connsiteY8" fmla="*/ 1204175 h 1236372"/>
              <a:gd name="connsiteX9" fmla="*/ 779172 w 5022761"/>
              <a:gd name="connsiteY9" fmla="*/ 1210614 h 1236372"/>
              <a:gd name="connsiteX10" fmla="*/ 862885 w 5022761"/>
              <a:gd name="connsiteY10" fmla="*/ 1223493 h 1236372"/>
              <a:gd name="connsiteX11" fmla="*/ 1152659 w 5022761"/>
              <a:gd name="connsiteY11" fmla="*/ 1236372 h 1236372"/>
              <a:gd name="connsiteX12" fmla="*/ 2015544 w 5022761"/>
              <a:gd name="connsiteY12" fmla="*/ 1229932 h 1236372"/>
              <a:gd name="connsiteX13" fmla="*/ 2408350 w 5022761"/>
              <a:gd name="connsiteY13" fmla="*/ 1197735 h 1236372"/>
              <a:gd name="connsiteX14" fmla="*/ 2607972 w 5022761"/>
              <a:gd name="connsiteY14" fmla="*/ 1165538 h 1236372"/>
              <a:gd name="connsiteX15" fmla="*/ 2698124 w 5022761"/>
              <a:gd name="connsiteY15" fmla="*/ 1133341 h 1236372"/>
              <a:gd name="connsiteX16" fmla="*/ 2756079 w 5022761"/>
              <a:gd name="connsiteY16" fmla="*/ 1114022 h 1236372"/>
              <a:gd name="connsiteX17" fmla="*/ 2814034 w 5022761"/>
              <a:gd name="connsiteY17" fmla="*/ 1081825 h 1236372"/>
              <a:gd name="connsiteX18" fmla="*/ 2994338 w 5022761"/>
              <a:gd name="connsiteY18" fmla="*/ 1004552 h 1236372"/>
              <a:gd name="connsiteX19" fmla="*/ 3039414 w 5022761"/>
              <a:gd name="connsiteY19" fmla="*/ 972355 h 1236372"/>
              <a:gd name="connsiteX20" fmla="*/ 3161764 w 5022761"/>
              <a:gd name="connsiteY20" fmla="*/ 920839 h 1236372"/>
              <a:gd name="connsiteX21" fmla="*/ 3348507 w 5022761"/>
              <a:gd name="connsiteY21" fmla="*/ 830687 h 1236372"/>
              <a:gd name="connsiteX22" fmla="*/ 3432220 w 5022761"/>
              <a:gd name="connsiteY22" fmla="*/ 792051 h 1236372"/>
              <a:gd name="connsiteX23" fmla="*/ 3651161 w 5022761"/>
              <a:gd name="connsiteY23" fmla="*/ 663262 h 1236372"/>
              <a:gd name="connsiteX24" fmla="*/ 3754192 w 5022761"/>
              <a:gd name="connsiteY24" fmla="*/ 605307 h 1236372"/>
              <a:gd name="connsiteX25" fmla="*/ 3818586 w 5022761"/>
              <a:gd name="connsiteY25" fmla="*/ 566670 h 1236372"/>
              <a:gd name="connsiteX26" fmla="*/ 3889420 w 5022761"/>
              <a:gd name="connsiteY26" fmla="*/ 521594 h 1236372"/>
              <a:gd name="connsiteX27" fmla="*/ 4101921 w 5022761"/>
              <a:gd name="connsiteY27" fmla="*/ 412124 h 1236372"/>
              <a:gd name="connsiteX28" fmla="*/ 4243589 w 5022761"/>
              <a:gd name="connsiteY28" fmla="*/ 341290 h 1236372"/>
              <a:gd name="connsiteX29" fmla="*/ 4475409 w 5022761"/>
              <a:gd name="connsiteY29" fmla="*/ 257577 h 1236372"/>
              <a:gd name="connsiteX30" fmla="*/ 4629955 w 5022761"/>
              <a:gd name="connsiteY30" fmla="*/ 186744 h 1236372"/>
              <a:gd name="connsiteX31" fmla="*/ 4700789 w 5022761"/>
              <a:gd name="connsiteY31" fmla="*/ 148107 h 1236372"/>
              <a:gd name="connsiteX32" fmla="*/ 4784502 w 5022761"/>
              <a:gd name="connsiteY32" fmla="*/ 115910 h 1236372"/>
              <a:gd name="connsiteX33" fmla="*/ 4906851 w 5022761"/>
              <a:gd name="connsiteY33" fmla="*/ 64394 h 1236372"/>
              <a:gd name="connsiteX34" fmla="*/ 4997003 w 5022761"/>
              <a:gd name="connsiteY34" fmla="*/ 6439 h 1236372"/>
              <a:gd name="connsiteX35" fmla="*/ 5022761 w 5022761"/>
              <a:gd name="connsiteY35" fmla="*/ 0 h 123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2761" h="1236372">
                <a:moveTo>
                  <a:pt x="0" y="727656"/>
                </a:moveTo>
                <a:cubicBezTo>
                  <a:pt x="50413" y="790672"/>
                  <a:pt x="10174" y="733208"/>
                  <a:pt x="57955" y="850006"/>
                </a:cubicBezTo>
                <a:cubicBezTo>
                  <a:pt x="71116" y="882178"/>
                  <a:pt x="92611" y="920386"/>
                  <a:pt x="115910" y="946597"/>
                </a:cubicBezTo>
                <a:cubicBezTo>
                  <a:pt x="138094" y="971554"/>
                  <a:pt x="163133" y="993820"/>
                  <a:pt x="186744" y="1017431"/>
                </a:cubicBezTo>
                <a:cubicBezTo>
                  <a:pt x="197476" y="1028163"/>
                  <a:pt x="205831" y="1041980"/>
                  <a:pt x="218941" y="1049628"/>
                </a:cubicBezTo>
                <a:cubicBezTo>
                  <a:pt x="418489" y="1166031"/>
                  <a:pt x="166782" y="1025554"/>
                  <a:pt x="386366" y="1126901"/>
                </a:cubicBezTo>
                <a:cubicBezTo>
                  <a:pt x="414270" y="1139780"/>
                  <a:pt x="441163" y="1155128"/>
                  <a:pt x="470079" y="1165538"/>
                </a:cubicBezTo>
                <a:cubicBezTo>
                  <a:pt x="534200" y="1188622"/>
                  <a:pt x="548623" y="1183405"/>
                  <a:pt x="611747" y="1191296"/>
                </a:cubicBezTo>
                <a:cubicBezTo>
                  <a:pt x="641868" y="1195061"/>
                  <a:pt x="671743" y="1200696"/>
                  <a:pt x="701899" y="1204175"/>
                </a:cubicBezTo>
                <a:cubicBezTo>
                  <a:pt x="727576" y="1207138"/>
                  <a:pt x="753509" y="1207535"/>
                  <a:pt x="779172" y="1210614"/>
                </a:cubicBezTo>
                <a:cubicBezTo>
                  <a:pt x="807204" y="1213978"/>
                  <a:pt x="834768" y="1220937"/>
                  <a:pt x="862885" y="1223493"/>
                </a:cubicBezTo>
                <a:cubicBezTo>
                  <a:pt x="898697" y="1226749"/>
                  <a:pt x="1131910" y="1235542"/>
                  <a:pt x="1152659" y="1236372"/>
                </a:cubicBezTo>
                <a:lnTo>
                  <a:pt x="2015544" y="1229932"/>
                </a:lnTo>
                <a:cubicBezTo>
                  <a:pt x="2197088" y="1226765"/>
                  <a:pt x="2248051" y="1220102"/>
                  <a:pt x="2408350" y="1197735"/>
                </a:cubicBezTo>
                <a:cubicBezTo>
                  <a:pt x="2419660" y="1196157"/>
                  <a:pt x="2572496" y="1174407"/>
                  <a:pt x="2607972" y="1165538"/>
                </a:cubicBezTo>
                <a:cubicBezTo>
                  <a:pt x="2659300" y="1152706"/>
                  <a:pt x="2657006" y="1148026"/>
                  <a:pt x="2698124" y="1133341"/>
                </a:cubicBezTo>
                <a:cubicBezTo>
                  <a:pt x="2717301" y="1126492"/>
                  <a:pt x="2737471" y="1122292"/>
                  <a:pt x="2756079" y="1114022"/>
                </a:cubicBezTo>
                <a:cubicBezTo>
                  <a:pt x="2776274" y="1105047"/>
                  <a:pt x="2793915" y="1090970"/>
                  <a:pt x="2814034" y="1081825"/>
                </a:cubicBezTo>
                <a:cubicBezTo>
                  <a:pt x="2930618" y="1028833"/>
                  <a:pt x="2871001" y="1071827"/>
                  <a:pt x="2994338" y="1004552"/>
                </a:cubicBezTo>
                <a:cubicBezTo>
                  <a:pt x="3010548" y="995710"/>
                  <a:pt x="3022899" y="980613"/>
                  <a:pt x="3039414" y="972355"/>
                </a:cubicBezTo>
                <a:cubicBezTo>
                  <a:pt x="3078993" y="952565"/>
                  <a:pt x="3121537" y="939276"/>
                  <a:pt x="3161764" y="920839"/>
                </a:cubicBezTo>
                <a:cubicBezTo>
                  <a:pt x="3224600" y="892039"/>
                  <a:pt x="3286100" y="860405"/>
                  <a:pt x="3348507" y="830687"/>
                </a:cubicBezTo>
                <a:cubicBezTo>
                  <a:pt x="3376255" y="817474"/>
                  <a:pt x="3407634" y="810491"/>
                  <a:pt x="3432220" y="792051"/>
                </a:cubicBezTo>
                <a:cubicBezTo>
                  <a:pt x="3516959" y="728495"/>
                  <a:pt x="3450228" y="776833"/>
                  <a:pt x="3651161" y="663262"/>
                </a:cubicBezTo>
                <a:lnTo>
                  <a:pt x="3754192" y="605307"/>
                </a:lnTo>
                <a:cubicBezTo>
                  <a:pt x="3775874" y="592798"/>
                  <a:pt x="3797302" y="579846"/>
                  <a:pt x="3818586" y="566670"/>
                </a:cubicBezTo>
                <a:cubicBezTo>
                  <a:pt x="3842382" y="551939"/>
                  <a:pt x="3864541" y="534411"/>
                  <a:pt x="3889420" y="521594"/>
                </a:cubicBezTo>
                <a:lnTo>
                  <a:pt x="4101921" y="412124"/>
                </a:lnTo>
                <a:cubicBezTo>
                  <a:pt x="4148971" y="388171"/>
                  <a:pt x="4193931" y="359222"/>
                  <a:pt x="4243589" y="341290"/>
                </a:cubicBezTo>
                <a:cubicBezTo>
                  <a:pt x="4320862" y="313386"/>
                  <a:pt x="4400723" y="291808"/>
                  <a:pt x="4475409" y="257577"/>
                </a:cubicBezTo>
                <a:cubicBezTo>
                  <a:pt x="4526924" y="233966"/>
                  <a:pt x="4580206" y="213880"/>
                  <a:pt x="4629955" y="186744"/>
                </a:cubicBezTo>
                <a:cubicBezTo>
                  <a:pt x="4653566" y="173865"/>
                  <a:pt x="4676339" y="159313"/>
                  <a:pt x="4700789" y="148107"/>
                </a:cubicBezTo>
                <a:cubicBezTo>
                  <a:pt x="4727967" y="135650"/>
                  <a:pt x="4756968" y="127559"/>
                  <a:pt x="4784502" y="115910"/>
                </a:cubicBezTo>
                <a:cubicBezTo>
                  <a:pt x="4921705" y="57862"/>
                  <a:pt x="4820874" y="93053"/>
                  <a:pt x="4906851" y="64394"/>
                </a:cubicBezTo>
                <a:cubicBezTo>
                  <a:pt x="4944818" y="26428"/>
                  <a:pt x="4931158" y="34659"/>
                  <a:pt x="4997003" y="6439"/>
                </a:cubicBezTo>
                <a:cubicBezTo>
                  <a:pt x="5005138" y="2953"/>
                  <a:pt x="5022761" y="0"/>
                  <a:pt x="5022761" y="0"/>
                </a:cubicBez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42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14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832"/>
            <a:ext cx="9144000" cy="573633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018" y="90226"/>
            <a:ext cx="1333982" cy="51215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0F363F8C-8876-43D5-8917-5F06968AD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34" y="90226"/>
            <a:ext cx="1358824" cy="52541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804" y="2276872"/>
            <a:ext cx="103641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3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B7DE0B1D-9281-7248-BB4F-E8E18D014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38100"/>
            <a:ext cx="7696200" cy="67818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4" y="48955"/>
            <a:ext cx="1333982" cy="51215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274" y="69850"/>
            <a:ext cx="693005" cy="563560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3D41B-28EC-4B12-8979-82D153110C2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8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631" y="3459260"/>
            <a:ext cx="3081071" cy="2905967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28650" y="161930"/>
            <a:ext cx="7886700" cy="1325563"/>
          </a:xfrm>
        </p:spPr>
        <p:txBody>
          <a:bodyPr/>
          <a:lstStyle/>
          <a:p>
            <a:pPr algn="ctr"/>
            <a:r>
              <a:rPr lang="en-US" altLang="ko-KR" b="1" dirty="0">
                <a:latin typeface="+mj-ea"/>
              </a:rPr>
              <a:t>Monitoring</a:t>
            </a:r>
            <a:endParaRPr lang="ko-KR" altLang="en-US" b="1" dirty="0">
              <a:latin typeface="+mj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86" y="3459260"/>
            <a:ext cx="2591308" cy="300926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550" y="3459260"/>
            <a:ext cx="1869201" cy="2946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4416" y="1370245"/>
            <a:ext cx="72302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+mn-ea"/>
              </a:rPr>
              <a:t>Monitoring based on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+mn-ea"/>
              </a:rPr>
              <a:t>Dirac Monitoring (</a:t>
            </a:r>
            <a:r>
              <a:rPr lang="en-US" altLang="ko-KR" sz="1600" dirty="0" err="1">
                <a:latin typeface="+mn-ea"/>
              </a:rPr>
              <a:t>WebApp</a:t>
            </a:r>
            <a:r>
              <a:rPr lang="en-US" altLang="ko-KR" sz="1600" dirty="0">
                <a:latin typeface="+mn-ea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+mn-ea"/>
              </a:rPr>
              <a:t>Workload (jobs status, system, component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 err="1">
                <a:latin typeface="+mn-ea"/>
              </a:rPr>
              <a:t>Rucio</a:t>
            </a:r>
            <a:r>
              <a:rPr lang="en-US" altLang="ko-KR" sz="1600" dirty="0">
                <a:latin typeface="+mn-ea"/>
              </a:rPr>
              <a:t> Monitoring (</a:t>
            </a:r>
            <a:r>
              <a:rPr lang="en-US" altLang="ko-KR" sz="1600" dirty="0" err="1">
                <a:latin typeface="+mn-ea"/>
              </a:rPr>
              <a:t>Grafana</a:t>
            </a:r>
            <a:r>
              <a:rPr lang="en-US" altLang="ko-KR" sz="1600" dirty="0">
                <a:latin typeface="+mn-ea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+mn-ea"/>
              </a:rPr>
              <a:t>Distributed data (file transfer, deletion, merge</a:t>
            </a:r>
            <a:r>
              <a:rPr lang="ko-KR" altLang="en-US" sz="1600" dirty="0">
                <a:latin typeface="+mn-ea"/>
              </a:rPr>
              <a:t> </a:t>
            </a:r>
            <a:r>
              <a:rPr lang="en-US" altLang="ko-KR" sz="1600" dirty="0">
                <a:latin typeface="+mn-ea"/>
              </a:rPr>
              <a:t>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+mn-ea"/>
              </a:rPr>
              <a:t>Ganglia Monitoring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+mn-ea"/>
              </a:rPr>
              <a:t>Load of Server and DB (Dirac, AMGA server etc.)</a:t>
            </a:r>
            <a:r>
              <a:rPr lang="ko-KR" altLang="en-US" sz="1600" dirty="0">
                <a:latin typeface="+mn-ea"/>
              </a:rPr>
              <a:t> </a:t>
            </a:r>
            <a:r>
              <a:rPr lang="en-US" altLang="ko-KR" sz="1600" dirty="0">
                <a:latin typeface="+mn-ea"/>
              </a:rPr>
              <a:t> </a:t>
            </a:r>
            <a:endParaRPr lang="ko-KR" altLang="en-US" sz="1600" dirty="0"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BBD16-9FC1-47E4-BE85-E55C2C10A875}" type="slidenum">
              <a:rPr lang="ko-KR" altLang="en-US" smtClean="0"/>
              <a:t>16</a:t>
            </a:fld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4416" y="651944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+mn-ea"/>
              </a:rPr>
              <a:t>Dirac</a:t>
            </a:r>
            <a:endParaRPr lang="ko-KR" altLang="en-US" sz="1600" dirty="0"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0578" y="6456784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err="1">
                <a:latin typeface="+mn-ea"/>
              </a:rPr>
              <a:t>Grafana</a:t>
            </a:r>
            <a:endParaRPr lang="ko-KR" altLang="en-US" sz="1600" dirty="0"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3102" y="646852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+mn-ea"/>
              </a:rPr>
              <a:t>Ganglia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2" y="62707"/>
            <a:ext cx="1358824" cy="525411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274" y="69850"/>
            <a:ext cx="693005" cy="56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3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E080160D-252C-4D36-BC5A-9CDDB292E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025" y="1988840"/>
            <a:ext cx="4448660" cy="333649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6417F2EE-B416-4DB1-B0FB-B28C87E68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8" y="1988840"/>
            <a:ext cx="4491367" cy="33685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CA7FDC-404A-46F9-905A-2FE412600947}"/>
              </a:ext>
            </a:extLst>
          </p:cNvPr>
          <p:cNvSpPr txBox="1"/>
          <p:nvPr/>
        </p:nvSpPr>
        <p:spPr>
          <a:xfrm>
            <a:off x="816900" y="692696"/>
            <a:ext cx="758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KISTI Remote Control Room (2024.05.22)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7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8A88F8A3-CC89-4111-981F-B89A6F8C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BBD16-9FC1-47E4-BE85-E55C2C10A875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533DDD-FF79-4BFE-80FA-AD94B5F2417B}"/>
              </a:ext>
            </a:extLst>
          </p:cNvPr>
          <p:cNvSpPr txBox="1"/>
          <p:nvPr/>
        </p:nvSpPr>
        <p:spPr>
          <a:xfrm>
            <a:off x="5550089" y="1614992"/>
            <a:ext cx="147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Accumulation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2390CF-1AE5-4F16-ADD5-A9F9766C646F}"/>
              </a:ext>
            </a:extLst>
          </p:cNvPr>
          <p:cNvSpPr txBox="1"/>
          <p:nvPr/>
        </p:nvSpPr>
        <p:spPr>
          <a:xfrm>
            <a:off x="1407992" y="1614992"/>
            <a:ext cx="147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Every</a:t>
            </a:r>
            <a:r>
              <a:rPr lang="ko-KR" altLang="en-US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year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F34135-4B22-4077-B626-7BB83B2498DA}"/>
              </a:ext>
            </a:extLst>
          </p:cNvPr>
          <p:cNvSpPr txBox="1"/>
          <p:nvPr/>
        </p:nvSpPr>
        <p:spPr>
          <a:xfrm>
            <a:off x="808074" y="476320"/>
            <a:ext cx="7262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Shift</a:t>
            </a: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(2024.12.31)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E3237600-331E-48C9-B43F-BB80BFBE6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78" y="2309160"/>
            <a:ext cx="3869096" cy="281388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BDF46534-18CF-4860-9DE0-48434377B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778" y="2242520"/>
            <a:ext cx="4058022" cy="294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6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8502639-9C30-4589-9251-97DA9966D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06443"/>
            <a:ext cx="78867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altLang="ko-KR" sz="4000" b="1" dirty="0" smtClean="0">
                <a:solidFill>
                  <a:schemeClr val="bg1"/>
                </a:solidFill>
                <a:latin typeface="+mj-ea"/>
              </a:rPr>
              <a:t>III. Data Processing</a:t>
            </a:r>
            <a:endParaRPr lang="ko-KR" altLang="en-US" sz="4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F4EB2C32-96C4-4B10-9663-00B2F782D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ABBD16-9FC1-47E4-BE85-E55C2C10A87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8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46314" y="2209800"/>
            <a:ext cx="8458200" cy="4525963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altLang="ko-KR" dirty="0" smtClean="0"/>
              <a:t>e-Science?</a:t>
            </a:r>
            <a:endParaRPr lang="en-US" altLang="ko-KR" dirty="0"/>
          </a:p>
          <a:p>
            <a:pPr marL="571500" indent="-571500">
              <a:buFont typeface="+mj-lt"/>
              <a:buAutoNum type="romanUcPeriod"/>
            </a:pPr>
            <a:r>
              <a:rPr lang="en-US" altLang="ko-KR" dirty="0" smtClean="0"/>
              <a:t>Data Production (Remote Control Room)</a:t>
            </a:r>
            <a:endParaRPr lang="en-US" altLang="ko-KR" dirty="0"/>
          </a:p>
          <a:p>
            <a:pPr marL="571500" indent="-571500">
              <a:buFont typeface="+mj-lt"/>
              <a:buAutoNum type="romanUcPeriod"/>
            </a:pPr>
            <a:r>
              <a:rPr lang="en-US" altLang="ko-KR" dirty="0" smtClean="0"/>
              <a:t>Data Processing </a:t>
            </a:r>
          </a:p>
          <a:p>
            <a:pPr marL="571500" indent="-571500">
              <a:buFont typeface="+mj-lt"/>
              <a:buAutoNum type="romanUcPeriod"/>
            </a:pPr>
            <a:r>
              <a:rPr lang="en-US" altLang="ko-KR" dirty="0" smtClean="0"/>
              <a:t>KISTI-6 supercomputer</a:t>
            </a:r>
            <a:endParaRPr lang="en-US" altLang="ko-KR" dirty="0"/>
          </a:p>
          <a:p>
            <a:pPr marL="571500" indent="-571500">
              <a:buFont typeface="+mj-lt"/>
              <a:buAutoNum type="romanUcPeriod"/>
            </a:pPr>
            <a:r>
              <a:rPr lang="en-US" altLang="ko-KR" dirty="0"/>
              <a:t>Summary</a:t>
            </a:r>
          </a:p>
          <a:p>
            <a:pPr marL="571500" indent="-571500">
              <a:buFont typeface="+mj-lt"/>
              <a:buAutoNum type="romanUcPeriod"/>
            </a:pPr>
            <a:endParaRPr lang="ko-KR" alt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01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t="40989" b="1"/>
          <a:stretch/>
        </p:blipFill>
        <p:spPr>
          <a:xfrm>
            <a:off x="-903712" y="2965896"/>
            <a:ext cx="6054880" cy="357301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dirty="0"/>
              <a:t>HEP computing sites in Korea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790256" y="1138816"/>
            <a:ext cx="4896544" cy="4525963"/>
          </a:xfrm>
        </p:spPr>
        <p:txBody>
          <a:bodyPr>
            <a:normAutofit/>
          </a:bodyPr>
          <a:lstStyle/>
          <a:p>
            <a:r>
              <a:rPr lang="en-US" altLang="ko-KR" sz="2400" dirty="0" err="1"/>
              <a:t>Soongsil</a:t>
            </a:r>
            <a:r>
              <a:rPr lang="en-US" altLang="ko-KR" sz="2400" dirty="0"/>
              <a:t> U. / </a:t>
            </a:r>
            <a:r>
              <a:rPr lang="en-US" altLang="ko-KR" sz="2400" dirty="0" err="1"/>
              <a:t>Yonsei</a:t>
            </a:r>
            <a:r>
              <a:rPr lang="en-US" altLang="ko-KR" sz="2400" dirty="0"/>
              <a:t> U. </a:t>
            </a:r>
          </a:p>
          <a:p>
            <a:pPr lvl="1"/>
            <a:r>
              <a:rPr lang="en-US" altLang="ko-KR" sz="2000" dirty="0"/>
              <a:t>Belle II Farm</a:t>
            </a:r>
          </a:p>
          <a:p>
            <a:r>
              <a:rPr lang="en-US" altLang="ko-KR" sz="2400" dirty="0"/>
              <a:t>KNU</a:t>
            </a:r>
          </a:p>
          <a:p>
            <a:pPr lvl="1"/>
            <a:r>
              <a:rPr lang="en-US" altLang="ko-KR" sz="2000" dirty="0"/>
              <a:t>CMS Tier-3 center</a:t>
            </a:r>
          </a:p>
          <a:p>
            <a:r>
              <a:rPr lang="en-US" altLang="ko-KR" sz="2400" dirty="0"/>
              <a:t>KISTI</a:t>
            </a:r>
          </a:p>
          <a:p>
            <a:pPr lvl="1"/>
            <a:r>
              <a:rPr lang="en-US" altLang="ko-KR" sz="2000" dirty="0"/>
              <a:t>GSDC</a:t>
            </a:r>
          </a:p>
          <a:p>
            <a:pPr lvl="1"/>
            <a:r>
              <a:rPr lang="en-US" altLang="ko-KR" sz="2000" b="1" dirty="0" smtClean="0">
                <a:solidFill>
                  <a:srgbClr val="FF0000"/>
                </a:solidFill>
              </a:rPr>
              <a:t>KISTI </a:t>
            </a:r>
            <a:r>
              <a:rPr lang="en-US" altLang="ko-KR" sz="2000" b="1" dirty="0">
                <a:solidFill>
                  <a:srgbClr val="FF0000"/>
                </a:solidFill>
              </a:rPr>
              <a:t>Supercomputing center </a:t>
            </a:r>
            <a:r>
              <a:rPr lang="en-US" altLang="ko-KR" sz="1600" b="1" dirty="0">
                <a:solidFill>
                  <a:srgbClr val="FF0000"/>
                </a:solidFill>
              </a:rPr>
              <a:t>  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Oval 14"/>
          <p:cNvSpPr/>
          <p:nvPr/>
        </p:nvSpPr>
        <p:spPr>
          <a:xfrm>
            <a:off x="1662686" y="3501008"/>
            <a:ext cx="129693" cy="138499"/>
          </a:xfrm>
          <a:prstGeom prst="ellipse">
            <a:avLst/>
          </a:prstGeom>
          <a:solidFill>
            <a:srgbClr val="FF4D1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en-US" sz="1400" kern="0">
              <a:solidFill>
                <a:prstClr val="white"/>
              </a:solidFill>
              <a:latin typeface="맑은 고딕"/>
            </a:endParaRPr>
          </a:p>
        </p:txBody>
      </p:sp>
      <p:sp>
        <p:nvSpPr>
          <p:cNvPr id="29" name="Oval 14"/>
          <p:cNvSpPr/>
          <p:nvPr/>
        </p:nvSpPr>
        <p:spPr>
          <a:xfrm>
            <a:off x="1951198" y="4173226"/>
            <a:ext cx="129693" cy="138499"/>
          </a:xfrm>
          <a:prstGeom prst="ellipse">
            <a:avLst/>
          </a:prstGeom>
          <a:solidFill>
            <a:srgbClr val="FF4D1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en-US" sz="1400" kern="0">
              <a:solidFill>
                <a:prstClr val="white"/>
              </a:solidFill>
              <a:latin typeface="맑은 고딕"/>
            </a:endParaRPr>
          </a:p>
        </p:txBody>
      </p:sp>
      <p:sp>
        <p:nvSpPr>
          <p:cNvPr id="30" name="Oval 14"/>
          <p:cNvSpPr/>
          <p:nvPr/>
        </p:nvSpPr>
        <p:spPr>
          <a:xfrm>
            <a:off x="1801289" y="3608125"/>
            <a:ext cx="129693" cy="138499"/>
          </a:xfrm>
          <a:prstGeom prst="ellipse">
            <a:avLst/>
          </a:prstGeom>
          <a:solidFill>
            <a:srgbClr val="FF4D1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en-US" sz="1400" kern="0">
              <a:solidFill>
                <a:prstClr val="white"/>
              </a:solidFill>
              <a:latin typeface="맑은 고딕"/>
            </a:endParaRPr>
          </a:p>
        </p:txBody>
      </p:sp>
      <p:sp>
        <p:nvSpPr>
          <p:cNvPr id="31" name="Oval 14"/>
          <p:cNvSpPr/>
          <p:nvPr/>
        </p:nvSpPr>
        <p:spPr>
          <a:xfrm>
            <a:off x="2341803" y="4553902"/>
            <a:ext cx="129693" cy="138499"/>
          </a:xfrm>
          <a:prstGeom prst="ellipse">
            <a:avLst/>
          </a:prstGeom>
          <a:solidFill>
            <a:srgbClr val="FF4D1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en-US" sz="1400" kern="0">
              <a:solidFill>
                <a:prstClr val="white"/>
              </a:solidFill>
              <a:latin typeface="맑은 고딕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20418" y="3138531"/>
            <a:ext cx="7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>
              <a:defRPr/>
            </a:pPr>
            <a:r>
              <a:rPr lang="en-US" sz="1400" b="1" kern="0" dirty="0" err="1">
                <a:solidFill>
                  <a:schemeClr val="bg1"/>
                </a:solidFill>
                <a:latin typeface="맑은 고딕"/>
              </a:rPr>
              <a:t>Yonsei</a:t>
            </a:r>
            <a:endParaRPr lang="en-US" sz="1400" b="1" kern="0" dirty="0">
              <a:solidFill>
                <a:schemeClr val="bg1"/>
              </a:solidFill>
              <a:latin typeface="맑은 고딕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7869" y="3625279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>
              <a:defRPr/>
            </a:pPr>
            <a:r>
              <a:rPr lang="en-US" sz="1400" b="1" kern="0" dirty="0" err="1">
                <a:solidFill>
                  <a:schemeClr val="bg1"/>
                </a:solidFill>
                <a:latin typeface="맑은 고딕"/>
              </a:rPr>
              <a:t>Soongsil</a:t>
            </a:r>
            <a:endParaRPr lang="en-US" sz="1400" b="1" kern="0" dirty="0">
              <a:solidFill>
                <a:schemeClr val="bg1"/>
              </a:solidFill>
              <a:latin typeface="맑은 고딕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73893" y="4057327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>
              <a:defRPr/>
            </a:pPr>
            <a:r>
              <a:rPr lang="en-US" sz="1400" b="1" kern="0" dirty="0">
                <a:solidFill>
                  <a:schemeClr val="bg1"/>
                </a:solidFill>
                <a:latin typeface="맑은 고딕"/>
              </a:rPr>
              <a:t>KISTI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8616" y="4705399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>
              <a:defRPr/>
            </a:pPr>
            <a:r>
              <a:rPr lang="en-US" sz="1400" b="1" kern="0" dirty="0">
                <a:solidFill>
                  <a:schemeClr val="bg1"/>
                </a:solidFill>
                <a:latin typeface="맑은 고딕"/>
              </a:rPr>
              <a:t>KNU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t="27157" b="14789"/>
          <a:stretch/>
        </p:blipFill>
        <p:spPr>
          <a:xfrm>
            <a:off x="3094021" y="3989229"/>
            <a:ext cx="5840380" cy="293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1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762000" y="762000"/>
            <a:ext cx="7772400" cy="1470025"/>
          </a:xfrm>
          <a:solidFill>
            <a:schemeClr val="accent1"/>
          </a:solidFill>
        </p:spPr>
        <p:txBody>
          <a:bodyPr/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KISTI supercomputing center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399" y="2667000"/>
            <a:ext cx="5587999" cy="41910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600200" y="2297668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T</a:t>
            </a:r>
            <a:r>
              <a:rPr lang="en-US" altLang="ko-KR" dirty="0" smtClean="0"/>
              <a:t>he </a:t>
            </a:r>
            <a:r>
              <a:rPr lang="en-US" altLang="ko-KR" dirty="0"/>
              <a:t>national supercomputing center, Daejeon, Korea</a:t>
            </a:r>
          </a:p>
        </p:txBody>
      </p:sp>
    </p:spTree>
    <p:extLst>
      <p:ext uri="{BB962C8B-B14F-4D97-AF65-F5344CB8AC3E}">
        <p14:creationId xmlns:p14="http://schemas.microsoft.com/office/powerpoint/2010/main" val="37950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FA14-3C7C-48F7-83ED-24E42A372AD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4412"/>
          <a:stretch/>
        </p:blipFill>
        <p:spPr>
          <a:xfrm>
            <a:off x="174812" y="186065"/>
            <a:ext cx="8740588" cy="659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1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KISTI Supercomputing center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2841716"/>
            <a:ext cx="3851113" cy="4043668"/>
          </a:xfrm>
          <a:prstGeom prst="rect">
            <a:avLst/>
          </a:prstGeom>
        </p:spPr>
      </p:pic>
      <p:sp>
        <p:nvSpPr>
          <p:cNvPr id="9" name="내용 개체 틀 8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388296" cy="2506530"/>
          </a:xfrm>
        </p:spPr>
        <p:txBody>
          <a:bodyPr>
            <a:normAutofit fontScale="77500" lnSpcReduction="20000"/>
          </a:bodyPr>
          <a:lstStyle/>
          <a:p>
            <a:r>
              <a:rPr lang="en-US" altLang="ko-KR" dirty="0"/>
              <a:t>KISTI-5 Supercomputer</a:t>
            </a:r>
          </a:p>
          <a:p>
            <a:pPr lvl="1"/>
            <a:r>
              <a:rPr lang="en-US" altLang="ko-KR" dirty="0"/>
              <a:t>Processing: 25.7PF</a:t>
            </a:r>
          </a:p>
          <a:p>
            <a:pPr lvl="2"/>
            <a:r>
              <a:rPr lang="en-US" altLang="ko-KR" dirty="0"/>
              <a:t>Heterogeneous: 25.3PF CS400 w/KNL</a:t>
            </a:r>
          </a:p>
          <a:p>
            <a:pPr lvl="2"/>
            <a:r>
              <a:rPr lang="en-US" altLang="ko-KR" dirty="0"/>
              <a:t>CPU-only: 0.4PF CS500 w/SKL</a:t>
            </a:r>
          </a:p>
          <a:p>
            <a:pPr lvl="1"/>
            <a:r>
              <a:rPr lang="en-US" altLang="ko-KR" dirty="0"/>
              <a:t>Storage</a:t>
            </a:r>
          </a:p>
          <a:p>
            <a:pPr lvl="2"/>
            <a:r>
              <a:rPr lang="en-US" altLang="ko-KR" dirty="0"/>
              <a:t>20PB SPS</a:t>
            </a:r>
          </a:p>
          <a:p>
            <a:pPr lvl="2"/>
            <a:r>
              <a:rPr lang="en-US" altLang="ko-KR" dirty="0"/>
              <a:t>10PB Archive</a:t>
            </a:r>
          </a:p>
          <a:p>
            <a:pPr lvl="1"/>
            <a:r>
              <a:rPr lang="en-US" altLang="ko-KR" dirty="0"/>
              <a:t>Launched in November 2018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076611"/>
            <a:ext cx="3563416" cy="2667141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1547664" y="3212976"/>
            <a:ext cx="1512168" cy="576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043608" y="2924944"/>
            <a:ext cx="95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</a:rPr>
              <a:t>KISTI-5</a:t>
            </a:r>
            <a:endParaRPr lang="ko-KR" altLang="en-US" dirty="0">
              <a:solidFill>
                <a:srgbClr val="C00000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340768"/>
            <a:ext cx="3959788" cy="152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8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Architecture of KISTI-5 supercomputer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FA14-3C7C-48F7-83ED-24E42A372AD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15168"/>
            <a:ext cx="8572524" cy="4782683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 bwMode="auto">
          <a:xfrm>
            <a:off x="7199784" y="6505720"/>
            <a:ext cx="1944216" cy="36003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dirty="0">
                <a:latin typeface="Verdana" pitchFamily="34" charset="0"/>
                <a:ea typeface="HY울릉도M" pitchFamily="18" charset="-127"/>
                <a:cs typeface="한컴돋움" pitchFamily="18" charset="2"/>
              </a:rPr>
              <a:t>M.S. Joh</a:t>
            </a:r>
            <a:endParaRPr kumimoji="1" lang="ko-KR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HY울릉도M" pitchFamily="18" charset="-127"/>
              <a:cs typeface="한컴돋움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6240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KISTI-5 supercomputer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FA14-3C7C-48F7-83ED-24E42A372AD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3047" t="17397" r="1666" b="2294"/>
          <a:stretch/>
        </p:blipFill>
        <p:spPr>
          <a:xfrm>
            <a:off x="251520" y="1268760"/>
            <a:ext cx="871296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</a:rPr>
              <a:t>Big Challenge Problem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ko-KR" sz="2800" dirty="0"/>
              <a:t>What is the definition of big challenge problem?</a:t>
            </a:r>
          </a:p>
          <a:p>
            <a:pPr lvl="1"/>
            <a:r>
              <a:rPr lang="en-US" altLang="ko-KR" sz="2400" dirty="0"/>
              <a:t>10,000 cores at the same time                  </a:t>
            </a:r>
            <a:r>
              <a:rPr lang="en-US" altLang="ko-KR" sz="1400" dirty="0">
                <a:latin typeface="+mn-ea"/>
              </a:rPr>
              <a:t>1 account</a:t>
            </a: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= 100 SRU  </a:t>
            </a:r>
          </a:p>
          <a:p>
            <a:pPr lvl="2"/>
            <a:r>
              <a:rPr lang="en-US" altLang="ko-KR" sz="1800" dirty="0">
                <a:latin typeface="+mn-ea"/>
              </a:rPr>
              <a:t>SKL</a:t>
            </a:r>
          </a:p>
          <a:p>
            <a:pPr lvl="3"/>
            <a:r>
              <a:rPr lang="en-US" altLang="ko-KR" sz="1900" dirty="0">
                <a:latin typeface="+mn-ea"/>
              </a:rPr>
              <a:t>1 account = 3200 hour*node</a:t>
            </a:r>
            <a:r>
              <a:rPr lang="ko-KR" altLang="en-US" sz="1900" dirty="0">
                <a:latin typeface="+mn-ea"/>
              </a:rPr>
              <a:t>  </a:t>
            </a:r>
            <a:r>
              <a:rPr lang="en-US" altLang="ko-KR" sz="1900" dirty="0">
                <a:latin typeface="+mn-ea"/>
              </a:rPr>
              <a:t>(SKL only)</a:t>
            </a:r>
          </a:p>
          <a:p>
            <a:pPr marL="1257293" lvl="3" indent="0">
              <a:buNone/>
            </a:pPr>
            <a:r>
              <a:rPr lang="en-US" altLang="ko-KR" sz="1900" dirty="0">
                <a:latin typeface="+mn-ea"/>
              </a:rPr>
              <a:t>                   = 3200 hour*3600sec/hour*node</a:t>
            </a:r>
            <a:r>
              <a:rPr lang="ko-KR" altLang="en-US" sz="1900" dirty="0">
                <a:latin typeface="+mn-ea"/>
              </a:rPr>
              <a:t>  </a:t>
            </a:r>
            <a:r>
              <a:rPr lang="en-US" altLang="ko-KR" sz="1900" dirty="0">
                <a:latin typeface="+mn-ea"/>
              </a:rPr>
              <a:t>(1node=68core)</a:t>
            </a:r>
            <a:r>
              <a:rPr lang="ko-KR" altLang="en-US" sz="1900" dirty="0">
                <a:latin typeface="+mn-ea"/>
              </a:rPr>
              <a:t> </a:t>
            </a:r>
            <a:endParaRPr lang="en-US" altLang="ko-KR" sz="1900" dirty="0">
              <a:latin typeface="+mn-ea"/>
            </a:endParaRPr>
          </a:p>
          <a:p>
            <a:pPr marL="1257293" lvl="3" indent="0">
              <a:buNone/>
            </a:pPr>
            <a:r>
              <a:rPr lang="en-US" altLang="ko-KR" sz="1900" dirty="0">
                <a:latin typeface="+mn-ea"/>
              </a:rPr>
              <a:t>                   = 783,360,000 sec*core </a:t>
            </a:r>
          </a:p>
          <a:p>
            <a:pPr lvl="3"/>
            <a:r>
              <a:rPr lang="en-US" altLang="ko-KR" sz="1900" dirty="0">
                <a:latin typeface="+mn-ea"/>
              </a:rPr>
              <a:t>1</a:t>
            </a:r>
            <a:r>
              <a:rPr lang="ko-KR" altLang="en-US" sz="1900" dirty="0">
                <a:latin typeface="+mn-ea"/>
              </a:rPr>
              <a:t> </a:t>
            </a:r>
            <a:r>
              <a:rPr lang="en-US" altLang="ko-KR" sz="1900" dirty="0">
                <a:latin typeface="+mn-ea"/>
              </a:rPr>
              <a:t>node (one month</a:t>
            </a:r>
            <a:r>
              <a:rPr lang="ko-KR" altLang="en-US" sz="1900" dirty="0">
                <a:latin typeface="+mn-ea"/>
              </a:rPr>
              <a:t> </a:t>
            </a:r>
            <a:r>
              <a:rPr lang="en-US" altLang="ko-KR" sz="1900" dirty="0">
                <a:latin typeface="+mn-ea"/>
              </a:rPr>
              <a:t>SKL only) = 68core*30day*24hour*3600sec</a:t>
            </a:r>
          </a:p>
          <a:p>
            <a:pPr marL="1257293" lvl="3" indent="0">
              <a:buNone/>
            </a:pPr>
            <a:r>
              <a:rPr lang="en-US" altLang="ko-KR" sz="1900" dirty="0">
                <a:latin typeface="+mn-ea"/>
              </a:rPr>
              <a:t>                                             = 0.225</a:t>
            </a:r>
            <a:r>
              <a:rPr lang="ko-KR" altLang="en-US" sz="1900" dirty="0">
                <a:latin typeface="+mn-ea"/>
              </a:rPr>
              <a:t> </a:t>
            </a:r>
            <a:r>
              <a:rPr lang="en-US" altLang="ko-KR" sz="1900" dirty="0">
                <a:latin typeface="+mn-ea"/>
              </a:rPr>
              <a:t>account</a:t>
            </a:r>
          </a:p>
          <a:p>
            <a:pPr marL="1257293" lvl="3" indent="0">
              <a:buNone/>
            </a:pPr>
            <a:endParaRPr lang="en-US" altLang="ko-KR" sz="1400" dirty="0">
              <a:latin typeface="+mn-ea"/>
            </a:endParaRPr>
          </a:p>
          <a:p>
            <a:pPr lvl="2"/>
            <a:r>
              <a:rPr lang="en-US" altLang="ko-KR" sz="1800" dirty="0">
                <a:latin typeface="+mn-ea"/>
              </a:rPr>
              <a:t>KNL</a:t>
            </a:r>
          </a:p>
          <a:p>
            <a:pPr lvl="3"/>
            <a:r>
              <a:rPr lang="en-US" altLang="ko-KR" sz="1900" dirty="0">
                <a:latin typeface="+mn-ea"/>
              </a:rPr>
              <a:t>1</a:t>
            </a:r>
            <a:r>
              <a:rPr lang="ko-KR" altLang="en-US" sz="1900" dirty="0">
                <a:latin typeface="+mn-ea"/>
              </a:rPr>
              <a:t> </a:t>
            </a:r>
            <a:r>
              <a:rPr lang="en-US" altLang="ko-KR" sz="1900" dirty="0">
                <a:latin typeface="+mn-ea"/>
              </a:rPr>
              <a:t>account = 6400 hour*node</a:t>
            </a:r>
            <a:r>
              <a:rPr lang="ko-KR" altLang="en-US" sz="1900" dirty="0">
                <a:latin typeface="+mn-ea"/>
              </a:rPr>
              <a:t>  </a:t>
            </a:r>
            <a:r>
              <a:rPr lang="en-US" altLang="ko-KR" sz="1900" dirty="0">
                <a:latin typeface="+mn-ea"/>
              </a:rPr>
              <a:t>(KNL only)</a:t>
            </a:r>
          </a:p>
          <a:p>
            <a:pPr marL="1257293" lvl="3" indent="0">
              <a:buNone/>
            </a:pPr>
            <a:r>
              <a:rPr lang="en-US" altLang="ko-KR" sz="1900" dirty="0">
                <a:latin typeface="+mn-ea"/>
              </a:rPr>
              <a:t>                   = 6400 hour*3600sec/hour*node</a:t>
            </a:r>
            <a:r>
              <a:rPr lang="ko-KR" altLang="en-US" sz="1900" dirty="0">
                <a:latin typeface="+mn-ea"/>
              </a:rPr>
              <a:t>  </a:t>
            </a:r>
            <a:r>
              <a:rPr lang="en-US" altLang="ko-KR" sz="1900" dirty="0">
                <a:latin typeface="+mn-ea"/>
              </a:rPr>
              <a:t>(1node=68core)</a:t>
            </a:r>
            <a:r>
              <a:rPr lang="ko-KR" altLang="en-US" sz="1900" dirty="0">
                <a:latin typeface="+mn-ea"/>
              </a:rPr>
              <a:t> </a:t>
            </a:r>
            <a:endParaRPr lang="en-US" altLang="ko-KR" sz="1900" dirty="0">
              <a:latin typeface="+mn-ea"/>
            </a:endParaRPr>
          </a:p>
          <a:p>
            <a:pPr marL="1257293" lvl="3" indent="0">
              <a:buNone/>
            </a:pPr>
            <a:r>
              <a:rPr lang="en-US" altLang="ko-KR" sz="1900" dirty="0">
                <a:latin typeface="+mn-ea"/>
              </a:rPr>
              <a:t>                   = 1,566,720,000 sec*core</a:t>
            </a:r>
          </a:p>
          <a:p>
            <a:pPr marL="1257293" lvl="3" indent="0">
              <a:buNone/>
            </a:pPr>
            <a:r>
              <a:rPr lang="en-US" altLang="ko-KR" sz="1900" dirty="0">
                <a:latin typeface="+mn-ea"/>
              </a:rPr>
              <a:t>                      (1SRU =  15,667,200 sec*core) </a:t>
            </a:r>
          </a:p>
          <a:p>
            <a:pPr lvl="3"/>
            <a:r>
              <a:rPr lang="en-US" altLang="ko-KR" sz="1900" dirty="0">
                <a:latin typeface="+mn-ea"/>
              </a:rPr>
              <a:t>1</a:t>
            </a:r>
            <a:r>
              <a:rPr lang="ko-KR" altLang="en-US" sz="1900" dirty="0">
                <a:latin typeface="+mn-ea"/>
              </a:rPr>
              <a:t> </a:t>
            </a:r>
            <a:r>
              <a:rPr lang="en-US" altLang="ko-KR" sz="1900" dirty="0">
                <a:latin typeface="+mn-ea"/>
              </a:rPr>
              <a:t>node (one month</a:t>
            </a:r>
            <a:r>
              <a:rPr lang="ko-KR" altLang="en-US" sz="1900" dirty="0">
                <a:latin typeface="+mn-ea"/>
              </a:rPr>
              <a:t> </a:t>
            </a:r>
            <a:r>
              <a:rPr lang="en-US" altLang="ko-KR" sz="1900" dirty="0">
                <a:latin typeface="+mn-ea"/>
              </a:rPr>
              <a:t>KNL only) = 68core*30day*24hour*3600sec</a:t>
            </a:r>
          </a:p>
          <a:p>
            <a:pPr marL="1257293" lvl="3" indent="0">
              <a:buNone/>
            </a:pPr>
            <a:r>
              <a:rPr lang="en-US" altLang="ko-KR" sz="1900" dirty="0">
                <a:latin typeface="+mn-ea"/>
              </a:rPr>
              <a:t>                                              = 0.1125 account</a:t>
            </a:r>
          </a:p>
          <a:p>
            <a:pPr marL="1257293" lvl="3" indent="0">
              <a:buNone/>
            </a:pPr>
            <a:endParaRPr lang="en-US" altLang="ko-KR" sz="1900" dirty="0">
              <a:latin typeface="+mn-ea"/>
            </a:endParaRPr>
          </a:p>
          <a:p>
            <a:pPr marL="1257293" lvl="3" indent="0">
              <a:buNone/>
            </a:pPr>
            <a:r>
              <a:rPr lang="en-US" altLang="ko-KR" sz="1900" dirty="0">
                <a:latin typeface="+mn-ea"/>
              </a:rPr>
              <a:t>  </a:t>
            </a:r>
            <a:r>
              <a:rPr lang="en-US" altLang="ko-KR" sz="1900" dirty="0" smtClean="0">
                <a:latin typeface="+mn-ea"/>
              </a:rPr>
              <a:t>⇒ </a:t>
            </a:r>
            <a:r>
              <a:rPr lang="en-US" altLang="ko-KR" sz="1900" dirty="0">
                <a:latin typeface="+mn-ea"/>
              </a:rPr>
              <a:t>1500</a:t>
            </a:r>
            <a:r>
              <a:rPr lang="ko-KR" altLang="en-US" sz="1900" dirty="0">
                <a:latin typeface="+mn-ea"/>
              </a:rPr>
              <a:t> </a:t>
            </a:r>
            <a:r>
              <a:rPr lang="en-US" altLang="ko-KR" sz="1900" dirty="0">
                <a:latin typeface="+mn-ea"/>
              </a:rPr>
              <a:t>node (one month</a:t>
            </a:r>
            <a:r>
              <a:rPr lang="ko-KR" altLang="en-US" sz="1900" dirty="0">
                <a:latin typeface="+mn-ea"/>
              </a:rPr>
              <a:t> </a:t>
            </a:r>
            <a:r>
              <a:rPr lang="en-US" altLang="ko-KR" sz="1900" dirty="0">
                <a:latin typeface="+mn-ea"/>
              </a:rPr>
              <a:t>KNL)</a:t>
            </a:r>
            <a:r>
              <a:rPr lang="ko-KR" altLang="en-US" sz="1900" dirty="0">
                <a:latin typeface="+mn-ea"/>
              </a:rPr>
              <a:t> </a:t>
            </a:r>
            <a:r>
              <a:rPr lang="en-US" altLang="ko-KR" sz="1900" dirty="0">
                <a:latin typeface="+mn-ea"/>
              </a:rPr>
              <a:t>= 168.75 account</a:t>
            </a:r>
          </a:p>
          <a:p>
            <a:pPr marL="1257293" lvl="3" indent="0">
              <a:buNone/>
            </a:pPr>
            <a:endParaRPr lang="en-US" altLang="ko-KR" sz="1400" dirty="0">
              <a:latin typeface="+mn-ea"/>
            </a:endParaRPr>
          </a:p>
          <a:p>
            <a:pPr marL="800095" lvl="2" indent="0">
              <a:buNone/>
            </a:pPr>
            <a:endParaRPr lang="en-US" altLang="ko-KR" sz="1800" dirty="0">
              <a:latin typeface="+mn-ea"/>
            </a:endParaRPr>
          </a:p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5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07287" cy="11430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Big challenge problem for HEP</a:t>
            </a:r>
            <a:endParaRPr lang="ko-KR" altLang="en-US" dirty="0"/>
          </a:p>
        </p:txBody>
      </p:sp>
      <p:graphicFrame>
        <p:nvGraphicFramePr>
          <p:cNvPr id="5" name="내용 개체 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5425456"/>
              </p:ext>
            </p:extLst>
          </p:nvPr>
        </p:nvGraphicFramePr>
        <p:xfrm>
          <a:off x="346111" y="1824428"/>
          <a:ext cx="8618376" cy="4897047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732377"/>
                <a:gridCol w="2413392"/>
                <a:gridCol w="1046975"/>
                <a:gridCol w="827691"/>
                <a:gridCol w="1013448"/>
                <a:gridCol w="856302"/>
                <a:gridCol w="648072"/>
                <a:gridCol w="1080119"/>
              </a:tblGrid>
              <a:tr h="518113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Year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Topics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Exclusive node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Normal node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3251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Accounts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No. of nodes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Period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Accounts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No. of nodes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Period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effectLst/>
                        </a:rPr>
                        <a:t>2021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effectLst/>
                        </a:rPr>
                        <a:t>LHC Machine</a:t>
                      </a:r>
                      <a:r>
                        <a:rPr lang="en-US" sz="1200" kern="0" spc="0" baseline="0" dirty="0" smtClean="0">
                          <a:effectLst/>
                        </a:rPr>
                        <a:t>  Learning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effectLst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effectLst/>
                        </a:rPr>
                        <a:t>4096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effectLst/>
                        </a:rPr>
                        <a:t>48hours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effectLst/>
                        </a:rPr>
                        <a:t>(several</a:t>
                      </a:r>
                      <a:r>
                        <a:rPr lang="en-US" sz="1200" kern="0" spc="0" baseline="0" dirty="0" smtClean="0">
                          <a:effectLst/>
                        </a:rPr>
                        <a:t> times)</a:t>
                      </a:r>
                      <a:endParaRPr lang="en-US" sz="1200" kern="0" spc="0" dirty="0" smtClean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2022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Nuclear lattice effective field theory for the evolution of universe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338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1500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effectLst/>
                        </a:rPr>
                        <a:t>2022.</a:t>
                      </a:r>
                      <a:r>
                        <a:rPr lang="en-US" sz="1200" kern="0" spc="0" baseline="0" dirty="0" smtClean="0">
                          <a:effectLst/>
                        </a:rPr>
                        <a:t> </a:t>
                      </a:r>
                      <a:r>
                        <a:rPr lang="en-US" sz="1200" kern="0" spc="0" dirty="0" smtClean="0">
                          <a:effectLst/>
                        </a:rPr>
                        <a:t>4.11</a:t>
                      </a:r>
                      <a:r>
                        <a:rPr lang="en-US" sz="1200" kern="0" spc="0" dirty="0">
                          <a:effectLst/>
                        </a:rPr>
                        <a:t/>
                      </a:r>
                      <a:br>
                        <a:rPr lang="en-US" sz="1200" kern="0" spc="0" dirty="0">
                          <a:effectLst/>
                        </a:rPr>
                      </a:br>
                      <a:r>
                        <a:rPr lang="en-US" sz="1200" kern="0" spc="0" dirty="0">
                          <a:effectLst/>
                        </a:rPr>
                        <a:t>~</a:t>
                      </a:r>
                      <a:r>
                        <a:rPr lang="en-US" sz="1200" kern="0" spc="0" dirty="0" smtClean="0">
                          <a:effectLst/>
                        </a:rPr>
                        <a:t>2022.</a:t>
                      </a:r>
                      <a:r>
                        <a:rPr lang="en-US" sz="1200" kern="0" spc="0" baseline="0" dirty="0" smtClean="0">
                          <a:effectLst/>
                        </a:rPr>
                        <a:t> </a:t>
                      </a:r>
                      <a:r>
                        <a:rPr lang="en-US" sz="1200" kern="0" spc="0" dirty="0" smtClean="0">
                          <a:effectLst/>
                        </a:rPr>
                        <a:t>5.10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169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effectLst/>
                        </a:rPr>
                        <a:t>2022.</a:t>
                      </a:r>
                      <a:r>
                        <a:rPr lang="en-US" sz="1200" kern="0" spc="0" baseline="0" dirty="0" smtClean="0">
                          <a:effectLst/>
                        </a:rPr>
                        <a:t> </a:t>
                      </a:r>
                      <a:r>
                        <a:rPr lang="en-US" sz="1200" kern="0" spc="0" dirty="0" smtClean="0">
                          <a:effectLst/>
                        </a:rPr>
                        <a:t>5.</a:t>
                      </a:r>
                      <a:r>
                        <a:rPr lang="en-US" sz="1200" kern="0" spc="0" baseline="0" dirty="0" smtClean="0">
                          <a:effectLst/>
                        </a:rPr>
                        <a:t> </a:t>
                      </a:r>
                      <a:r>
                        <a:rPr lang="en-US" sz="1200" kern="0" spc="0" dirty="0" smtClean="0">
                          <a:effectLst/>
                        </a:rPr>
                        <a:t>1</a:t>
                      </a:r>
                      <a:r>
                        <a:rPr lang="en-US" sz="1200" kern="0" spc="0" dirty="0">
                          <a:effectLst/>
                        </a:rPr>
                        <a:t/>
                      </a:r>
                      <a:br>
                        <a:rPr lang="en-US" sz="1200" kern="0" spc="0" dirty="0">
                          <a:effectLst/>
                        </a:rPr>
                      </a:br>
                      <a:r>
                        <a:rPr lang="en-US" sz="1200" kern="0" spc="0" dirty="0">
                          <a:effectLst/>
                        </a:rPr>
                        <a:t>~</a:t>
                      </a:r>
                      <a:r>
                        <a:rPr lang="en-US" sz="1200" kern="0" spc="0" dirty="0" smtClean="0">
                          <a:effectLst/>
                        </a:rPr>
                        <a:t>2023.</a:t>
                      </a:r>
                      <a:r>
                        <a:rPr lang="en-US" sz="1200" kern="0" spc="0" baseline="0" dirty="0" smtClean="0">
                          <a:effectLst/>
                        </a:rPr>
                        <a:t> </a:t>
                      </a:r>
                      <a:r>
                        <a:rPr lang="en-US" sz="1200" kern="0" spc="0" dirty="0" smtClean="0">
                          <a:effectLst/>
                        </a:rPr>
                        <a:t>4.30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2023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Research on nucleus constraint and neutron drip line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443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1500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effectLst/>
                        </a:rPr>
                        <a:t>2023.</a:t>
                      </a:r>
                      <a:r>
                        <a:rPr lang="en-US" sz="1200" kern="0" spc="0" baseline="0" dirty="0" smtClean="0">
                          <a:effectLst/>
                        </a:rPr>
                        <a:t> </a:t>
                      </a:r>
                      <a:r>
                        <a:rPr lang="en-US" sz="1200" kern="0" spc="0" dirty="0" smtClean="0">
                          <a:effectLst/>
                        </a:rPr>
                        <a:t>5.</a:t>
                      </a:r>
                      <a:r>
                        <a:rPr lang="en-US" sz="1200" kern="0" spc="0" baseline="0" dirty="0" smtClean="0">
                          <a:effectLst/>
                        </a:rPr>
                        <a:t> </a:t>
                      </a:r>
                      <a:r>
                        <a:rPr lang="en-US" sz="1200" kern="0" spc="0" dirty="0" smtClean="0">
                          <a:effectLst/>
                        </a:rPr>
                        <a:t>1</a:t>
                      </a:r>
                      <a:r>
                        <a:rPr lang="en-US" sz="1200" kern="0" spc="0" dirty="0">
                          <a:effectLst/>
                        </a:rPr>
                        <a:t/>
                      </a:r>
                      <a:br>
                        <a:rPr lang="en-US" sz="1200" kern="0" spc="0" dirty="0">
                          <a:effectLst/>
                        </a:rPr>
                      </a:br>
                      <a:r>
                        <a:rPr lang="en-US" sz="1200" kern="0" spc="0" dirty="0">
                          <a:effectLst/>
                        </a:rPr>
                        <a:t>~</a:t>
                      </a:r>
                      <a:r>
                        <a:rPr lang="en-US" sz="1200" kern="0" spc="0" dirty="0" smtClean="0">
                          <a:effectLst/>
                        </a:rPr>
                        <a:t>2023.</a:t>
                      </a:r>
                      <a:r>
                        <a:rPr lang="en-US" sz="1200" kern="0" spc="0" baseline="0" dirty="0" smtClean="0">
                          <a:effectLst/>
                        </a:rPr>
                        <a:t> </a:t>
                      </a:r>
                      <a:r>
                        <a:rPr lang="en-US" sz="1200" kern="0" spc="0" dirty="0" smtClean="0">
                          <a:effectLst/>
                        </a:rPr>
                        <a:t>7.15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6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2024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Large-scale computational simulation of RAON experiment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350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1500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 smtClean="0">
                          <a:effectLst/>
                        </a:rPr>
                        <a:t>2024.</a:t>
                      </a:r>
                      <a:r>
                        <a:rPr lang="en-US" sz="1200" kern="0" spc="0" baseline="0" dirty="0" smtClean="0">
                          <a:effectLst/>
                        </a:rPr>
                        <a:t> </a:t>
                      </a:r>
                      <a:r>
                        <a:rPr lang="en-US" sz="1200" kern="0" spc="0" dirty="0" smtClean="0">
                          <a:effectLst/>
                        </a:rPr>
                        <a:t>5.</a:t>
                      </a:r>
                      <a:r>
                        <a:rPr lang="en-US" sz="1200" kern="0" spc="0" baseline="0" dirty="0" smtClean="0">
                          <a:effectLst/>
                        </a:rPr>
                        <a:t> </a:t>
                      </a:r>
                      <a:r>
                        <a:rPr lang="en-US" sz="1200" kern="0" spc="0" dirty="0" smtClean="0">
                          <a:effectLst/>
                        </a:rPr>
                        <a:t>1</a:t>
                      </a:r>
                      <a:r>
                        <a:rPr lang="en-US" sz="1200" kern="0" spc="0" dirty="0">
                          <a:effectLst/>
                        </a:rPr>
                        <a:t/>
                      </a:r>
                      <a:br>
                        <a:rPr lang="en-US" sz="1200" kern="0" spc="0" dirty="0">
                          <a:effectLst/>
                        </a:rPr>
                      </a:br>
                      <a:r>
                        <a:rPr lang="en-US" sz="1200" kern="0" spc="0" dirty="0">
                          <a:effectLst/>
                        </a:rPr>
                        <a:t>~</a:t>
                      </a:r>
                      <a:r>
                        <a:rPr lang="en-US" sz="1200" kern="0" spc="0" dirty="0" smtClean="0">
                          <a:effectLst/>
                        </a:rPr>
                        <a:t>2024.</a:t>
                      </a:r>
                      <a:r>
                        <a:rPr lang="en-US" sz="1200" kern="0" spc="0" baseline="0" dirty="0" smtClean="0">
                          <a:effectLst/>
                        </a:rPr>
                        <a:t> </a:t>
                      </a:r>
                      <a:r>
                        <a:rPr lang="en-US" sz="1200" kern="0" spc="0" dirty="0" smtClean="0">
                          <a:effectLst/>
                        </a:rPr>
                        <a:t>6.30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-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8971" y="1860030"/>
            <a:ext cx="8229600" cy="4525963"/>
          </a:xfrm>
        </p:spPr>
        <p:txBody>
          <a:bodyPr/>
          <a:lstStyle/>
          <a:p>
            <a:r>
              <a:rPr lang="en-US" altLang="ko-KR" sz="2000" b="1" dirty="0"/>
              <a:t>LHC Machine Learning (CNN) Utilizing the World's Largest KNL </a:t>
            </a:r>
          </a:p>
          <a:p>
            <a:r>
              <a:rPr lang="en-US" altLang="ko-KR" sz="2000" dirty="0"/>
              <a:t>4096 nodes (2021)</a:t>
            </a:r>
          </a:p>
          <a:p>
            <a:r>
              <a:rPr lang="en-US" altLang="ko-KR" sz="2000" dirty="0" err="1"/>
              <a:t>Kyunghee</a:t>
            </a:r>
            <a:r>
              <a:rPr lang="en-US" altLang="ko-KR" sz="2000" dirty="0"/>
              <a:t> U. KNU, KISTI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altLang="ko-KR" sz="2000" dirty="0"/>
              <a:t>Presented at ACAT 2021</a:t>
            </a:r>
          </a:p>
          <a:p>
            <a:pPr>
              <a:buFont typeface="Symbol" panose="05050102010706020507" pitchFamily="18" charset="2"/>
              <a:buChar char="Þ"/>
            </a:pPr>
            <a:endParaRPr lang="en-US" altLang="ko-KR" sz="240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FA14-3C7C-48F7-83ED-24E42A372AD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293914" y="3396377"/>
            <a:ext cx="8534400" cy="2090903"/>
            <a:chOff x="1056193" y="1958214"/>
            <a:chExt cx="7506599" cy="1165849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0545" y="1962894"/>
              <a:ext cx="4357002" cy="1138534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9628" y="1958214"/>
              <a:ext cx="1183164" cy="1165849"/>
            </a:xfrm>
            <a:prstGeom prst="rect">
              <a:avLst/>
            </a:prstGeom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 rotWithShape="1">
            <a:blip r:embed="rId4"/>
            <a:srcRect l="49238" t="24455"/>
            <a:stretch/>
          </p:blipFill>
          <p:spPr>
            <a:xfrm>
              <a:off x="1056193" y="2189295"/>
              <a:ext cx="1154310" cy="73100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90969" y="2024746"/>
              <a:ext cx="1132834" cy="238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31" dirty="0">
                  <a:solidFill>
                    <a:prstClr val="black"/>
                  </a:solidFill>
                </a:rPr>
                <a:t>RVP-SUSY model</a:t>
              </a:r>
              <a:endParaRPr lang="ko-KR" altLang="en-US" sz="831" dirty="0">
                <a:solidFill>
                  <a:prstClr val="black"/>
                </a:solidFill>
              </a:endParaRPr>
            </a:p>
          </p:txBody>
        </p:sp>
      </p:grpSp>
      <p:sp>
        <p:nvSpPr>
          <p:cNvPr id="26" name="(본 과제를 통해 채워 나가야 할 도표)"/>
          <p:cNvSpPr txBox="1"/>
          <p:nvPr/>
        </p:nvSpPr>
        <p:spPr>
          <a:xfrm>
            <a:off x="960979" y="5693035"/>
            <a:ext cx="7344816" cy="68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2971" tIns="32971" rIns="32971" bIns="32971" anchor="ctr">
            <a:spAutoFit/>
          </a:bodyPr>
          <a:lstStyle>
            <a:lvl1pPr algn="l">
              <a:defRPr b="0">
                <a:solidFill>
                  <a:srgbClr val="FF2600"/>
                </a:solidFill>
              </a:defRPr>
            </a:lvl1pPr>
          </a:lstStyle>
          <a:p>
            <a:pPr algn="ctr"/>
            <a:r>
              <a:rPr lang="en-US" altLang="ko-KR" sz="2000" dirty="0"/>
              <a:t>The result of large-scale deep learning with 7 layers using KISTI-5 supercomputer (4096 nodes</a:t>
            </a:r>
            <a:r>
              <a:rPr lang="en-US" altLang="ko-KR" sz="1292" dirty="0"/>
              <a:t>)</a:t>
            </a:r>
            <a:endParaRPr sz="1292" dirty="0">
              <a:ea typeface="맑은 고딕" panose="020B0503020000020004" pitchFamily="50" charset="-127"/>
            </a:endParaRPr>
          </a:p>
        </p:txBody>
      </p: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127604" y="898660"/>
            <a:ext cx="7200800" cy="539750"/>
            <a:chOff x="1277" y="984"/>
            <a:chExt cx="3198" cy="478"/>
          </a:xfrm>
        </p:grpSpPr>
        <p:sp>
          <p:nvSpPr>
            <p:cNvPr id="19" name="AutoShape 6"/>
            <p:cNvSpPr>
              <a:spLocks noChangeArrowheads="1"/>
            </p:cNvSpPr>
            <p:nvPr/>
          </p:nvSpPr>
          <p:spPr bwMode="auto">
            <a:xfrm>
              <a:off x="1277" y="984"/>
              <a:ext cx="3198" cy="4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2">
                    <a:gamma/>
                    <a:shade val="5725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5725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25" name="AutoShape 7"/>
            <p:cNvSpPr>
              <a:spLocks noChangeArrowheads="1"/>
            </p:cNvSpPr>
            <p:nvPr/>
          </p:nvSpPr>
          <p:spPr bwMode="auto">
            <a:xfrm>
              <a:off x="1291" y="998"/>
              <a:ext cx="3162" cy="44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33CC"/>
                </a:gs>
                <a:gs pos="50000">
                  <a:srgbClr val="088CE6"/>
                </a:gs>
                <a:gs pos="100000">
                  <a:srgbClr val="0033C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05548A"/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300" dirty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</a:t>
              </a:r>
              <a:r>
                <a:rPr kumimoji="0"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1. </a:t>
              </a:r>
              <a:r>
                <a:rPr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LHC Machine Learning</a:t>
              </a:r>
              <a:r>
                <a:rPr kumimoji="0"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</a:t>
              </a:r>
              <a:r>
                <a:rPr kumimoji="0" lang="ko-KR" altLang="en-US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</a:t>
              </a:r>
              <a:endParaRPr kumimoji="0" lang="ko-KR" altLang="en-US" sz="2300" dirty="0">
                <a:solidFill>
                  <a:srgbClr val="FFFFFF"/>
                </a:solidFill>
                <a:latin typeface="HY울릉도M" pitchFamily="18" charset="-127"/>
                <a:ea typeface="HY울릉도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10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3833969"/>
            <a:ext cx="2773620" cy="2592857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FA14-3C7C-48F7-83ED-24E42A372AD2}" type="slidenum">
              <a:rPr lang="ko-KR" altLang="en-US" smtClean="0"/>
              <a:pPr/>
              <a:t>29</a:t>
            </a:fld>
            <a:endParaRPr lang="ko-KR" altLang="en-US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59746" y="1544382"/>
            <a:ext cx="9024508" cy="1633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b="1" dirty="0"/>
              <a:t>Nuclear lattice effective theory for the origin of universe element</a:t>
            </a:r>
          </a:p>
          <a:p>
            <a:r>
              <a:rPr lang="en-US" altLang="ko-KR" sz="1800" dirty="0">
                <a:solidFill>
                  <a:prstClr val="black"/>
                </a:solidFill>
              </a:rPr>
              <a:t>338 account:</a:t>
            </a:r>
            <a:r>
              <a:rPr lang="ko-KR" altLang="en-US" sz="1800" dirty="0">
                <a:solidFill>
                  <a:prstClr val="black"/>
                </a:solidFill>
              </a:rPr>
              <a:t> </a:t>
            </a:r>
            <a:r>
              <a:rPr lang="en-US" altLang="ko-KR" sz="1800" dirty="0">
                <a:solidFill>
                  <a:srgbClr val="C00000"/>
                </a:solidFill>
              </a:rPr>
              <a:t>1500 node exclusive </a:t>
            </a:r>
            <a:r>
              <a:rPr lang="ko-KR" altLang="en-US" sz="1800" dirty="0">
                <a:solidFill>
                  <a:srgbClr val="C00000"/>
                </a:solidFill>
              </a:rPr>
              <a:t> </a:t>
            </a:r>
            <a:r>
              <a:rPr lang="en-US" altLang="ko-KR" sz="1800" dirty="0">
                <a:solidFill>
                  <a:srgbClr val="C00000"/>
                </a:solidFill>
              </a:rPr>
              <a:t>(22.04.11~22.05.10)</a:t>
            </a:r>
            <a:r>
              <a:rPr lang="ko-KR" altLang="en-US" sz="1800" dirty="0">
                <a:solidFill>
                  <a:srgbClr val="C00000"/>
                </a:solidFill>
              </a:rPr>
              <a:t> </a:t>
            </a:r>
            <a:r>
              <a:rPr lang="en-US" altLang="ko-KR" sz="1800" dirty="0">
                <a:solidFill>
                  <a:prstClr val="black"/>
                </a:solidFill>
              </a:rPr>
              <a:t>and </a:t>
            </a:r>
          </a:p>
          <a:p>
            <a:pPr marL="0" indent="0">
              <a:buNone/>
            </a:pPr>
            <a:r>
              <a:rPr lang="en-US" altLang="ko-KR" sz="1800" dirty="0">
                <a:solidFill>
                  <a:prstClr val="black"/>
                </a:solidFill>
              </a:rPr>
              <a:t>                       169 normal account (22.05.01~23.04.30) </a:t>
            </a:r>
          </a:p>
          <a:p>
            <a:r>
              <a:rPr lang="en-US" altLang="ko-KR" sz="1800" dirty="0">
                <a:solidFill>
                  <a:prstClr val="black"/>
                </a:solidFill>
              </a:rPr>
              <a:t>KISTI, IBS</a:t>
            </a:r>
            <a:endParaRPr lang="x-none" altLang="ko-KR" sz="18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altLang="ko-KR" sz="1800" dirty="0"/>
              <a:t>⇒</a:t>
            </a:r>
            <a:r>
              <a:rPr lang="ko-KR" altLang="en-US" sz="1800" dirty="0"/>
              <a:t> </a:t>
            </a:r>
            <a:r>
              <a:rPr lang="en-US" altLang="ko-KR" sz="1800" dirty="0"/>
              <a:t>Pioneering a new area of universe element research, a 21st century challenge</a:t>
            </a:r>
            <a:endParaRPr lang="ko-KR" altLang="en-US" sz="1800" dirty="0"/>
          </a:p>
        </p:txBody>
      </p:sp>
      <p:grpSp>
        <p:nvGrpSpPr>
          <p:cNvPr id="23" name="그룹 22"/>
          <p:cNvGrpSpPr/>
          <p:nvPr/>
        </p:nvGrpSpPr>
        <p:grpSpPr>
          <a:xfrm>
            <a:off x="5076471" y="3727992"/>
            <a:ext cx="4039861" cy="2901408"/>
            <a:chOff x="4875539" y="3576926"/>
            <a:chExt cx="4039861" cy="2901408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89"/>
            <a:stretch/>
          </p:blipFill>
          <p:spPr bwMode="auto">
            <a:xfrm>
              <a:off x="6346919" y="3576926"/>
              <a:ext cx="2568481" cy="2595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5539" y="3609224"/>
              <a:ext cx="1838850" cy="2869110"/>
            </a:xfrm>
            <a:prstGeom prst="rect">
              <a:avLst/>
            </a:prstGeom>
          </p:spPr>
        </p:pic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V="1">
              <a:off x="6123667" y="4923791"/>
              <a:ext cx="985251" cy="393693"/>
            </a:xfrm>
            <a:prstGeom prst="line">
              <a:avLst/>
            </a:prstGeom>
            <a:noFill/>
            <a:ln w="47625" cap="sq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64390" y="3328538"/>
            <a:ext cx="258212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dirty="0"/>
              <a:t>Lattice QCD (before)</a:t>
            </a:r>
            <a:endParaRPr lang="ko-KR" altLang="en-US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8105" y="3956446"/>
            <a:ext cx="1606845" cy="24631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55921" y="3363687"/>
            <a:ext cx="20574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NLEFT (This work) </a:t>
            </a:r>
            <a:endParaRPr lang="ko-KR" altLang="en-US" dirty="0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V="1">
            <a:off x="4681941" y="4351625"/>
            <a:ext cx="703262" cy="564790"/>
          </a:xfrm>
          <a:prstGeom prst="line">
            <a:avLst/>
          </a:prstGeom>
          <a:noFill/>
          <a:ln w="47625" cap="sq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ko-KR" alt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3146518" y="5773351"/>
            <a:ext cx="2644681" cy="228600"/>
          </a:xfrm>
          <a:prstGeom prst="line">
            <a:avLst/>
          </a:prstGeom>
          <a:noFill/>
          <a:ln w="47625" cap="sq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012919" y="5779572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p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97650" y="4750251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u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94421" y="4565585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u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56907" y="5404019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d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851175" y="6352401"/>
            <a:ext cx="7537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/>
              <a:t>1~2 </a:t>
            </a:r>
            <a:r>
              <a:rPr lang="en-US" altLang="ko-KR" sz="1200" dirty="0" err="1"/>
              <a:t>fm</a:t>
            </a:r>
            <a:r>
              <a:rPr lang="en-US" altLang="ko-KR" sz="1200" dirty="0"/>
              <a:t> </a:t>
            </a:r>
            <a:endParaRPr lang="ko-KR" altLang="en-US" sz="1200" dirty="0"/>
          </a:p>
        </p:txBody>
      </p:sp>
      <p:cxnSp>
        <p:nvCxnSpPr>
          <p:cNvPr id="22" name="직선 화살표 연결선 21"/>
          <p:cNvCxnSpPr/>
          <p:nvPr/>
        </p:nvCxnSpPr>
        <p:spPr>
          <a:xfrm>
            <a:off x="8044907" y="6306751"/>
            <a:ext cx="260893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grpSp>
        <p:nvGrpSpPr>
          <p:cNvPr id="24" name="Group 5"/>
          <p:cNvGrpSpPr>
            <a:grpSpLocks/>
          </p:cNvGrpSpPr>
          <p:nvPr/>
        </p:nvGrpSpPr>
        <p:grpSpPr bwMode="auto">
          <a:xfrm>
            <a:off x="127604" y="898660"/>
            <a:ext cx="7200800" cy="539750"/>
            <a:chOff x="1277" y="984"/>
            <a:chExt cx="3198" cy="478"/>
          </a:xfrm>
        </p:grpSpPr>
        <p:sp>
          <p:nvSpPr>
            <p:cNvPr id="25" name="AutoShape 6"/>
            <p:cNvSpPr>
              <a:spLocks noChangeArrowheads="1"/>
            </p:cNvSpPr>
            <p:nvPr/>
          </p:nvSpPr>
          <p:spPr bwMode="auto">
            <a:xfrm>
              <a:off x="1277" y="984"/>
              <a:ext cx="3198" cy="4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2">
                    <a:gamma/>
                    <a:shade val="5725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5725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26" name="AutoShape 7"/>
            <p:cNvSpPr>
              <a:spLocks noChangeArrowheads="1"/>
            </p:cNvSpPr>
            <p:nvPr/>
          </p:nvSpPr>
          <p:spPr bwMode="auto">
            <a:xfrm>
              <a:off x="1291" y="998"/>
              <a:ext cx="3162" cy="44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33CC"/>
                </a:gs>
                <a:gs pos="50000">
                  <a:srgbClr val="088CE6"/>
                </a:gs>
                <a:gs pos="100000">
                  <a:srgbClr val="0033C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05548A"/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300" dirty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</a:t>
              </a:r>
              <a:r>
                <a:rPr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2. NLEFT</a:t>
              </a:r>
              <a:r>
                <a:rPr kumimoji="0" lang="ko-KR" altLang="en-US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</a:t>
              </a:r>
              <a:endParaRPr kumimoji="0" lang="ko-KR" altLang="en-US" sz="2300" dirty="0">
                <a:solidFill>
                  <a:srgbClr val="FFFFFF"/>
                </a:solidFill>
                <a:latin typeface="HY울릉도M" pitchFamily="18" charset="-127"/>
                <a:ea typeface="HY울릉도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94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altLang="ko-KR" b="1" dirty="0">
                <a:solidFill>
                  <a:schemeClr val="bg1"/>
                </a:solidFill>
              </a:rPr>
              <a:t>I. </a:t>
            </a:r>
            <a:r>
              <a:rPr lang="en-US" altLang="ko-KR" b="1" dirty="0" smtClean="0">
                <a:solidFill>
                  <a:schemeClr val="bg1"/>
                </a:solidFill>
              </a:rPr>
              <a:t>e-Science?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(e.g. High Energy Physics) </a:t>
            </a:r>
            <a:endParaRPr lang="ko-KR" altLang="en-US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2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81000" y="260648"/>
            <a:ext cx="85041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800" b="1" dirty="0">
                <a:solidFill>
                  <a:srgbClr val="C00000"/>
                </a:solidFill>
                <a:latin typeface="+mj-lt"/>
                <a:ea typeface="나눔바른고딕" panose="020B0603020101020101" pitchFamily="50" charset="-127"/>
              </a:rPr>
              <a:t>Nuclear Lattice EFT(NLEFT)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9" y="1340768"/>
            <a:ext cx="3567793" cy="47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4" y="1991958"/>
            <a:ext cx="3223502" cy="234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483" y="2024439"/>
            <a:ext cx="5237620" cy="234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AF7CCF6-C5C0-E543-A129-8093FDFA99C6}"/>
              </a:ext>
            </a:extLst>
          </p:cNvPr>
          <p:cNvSpPr txBox="1"/>
          <p:nvPr/>
        </p:nvSpPr>
        <p:spPr>
          <a:xfrm>
            <a:off x="539552" y="4850494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Ab initio </a:t>
            </a:r>
            <a:r>
              <a:rPr lang="en-US" dirty="0"/>
              <a:t>nuclear structure and reaction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transfer matrix with auxiliary Fields MC method for the Euclidean time path integral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Advantage of identifying cluster structure of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same code can be extended for nuclear reaction.</a:t>
            </a:r>
          </a:p>
        </p:txBody>
      </p:sp>
      <p:sp>
        <p:nvSpPr>
          <p:cNvPr id="11" name="슬라이드 번호 개체 틀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66" y="2905191"/>
            <a:ext cx="3249450" cy="142049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" y="4639106"/>
            <a:ext cx="2585720" cy="193929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837" y="4828244"/>
            <a:ext cx="3798532" cy="18238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11" y="244572"/>
            <a:ext cx="2547883" cy="6019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77230"/>
            <a:ext cx="5886711" cy="4419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C15DDBF-A72E-6E2B-DE6A-7C8D13DE71C7}"/>
              </a:ext>
            </a:extLst>
          </p:cNvPr>
          <p:cNvSpPr txBox="1"/>
          <p:nvPr/>
        </p:nvSpPr>
        <p:spPr>
          <a:xfrm>
            <a:off x="587466" y="37743"/>
            <a:ext cx="397474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185"/>
              </a:spcBef>
              <a:buClr>
                <a:srgbClr val="59BDBB"/>
              </a:buClr>
              <a:buSzPct val="80000"/>
              <a:defRPr/>
            </a:pPr>
            <a:r>
              <a:rPr lang="en-US" altLang="ko-KR" b="1" dirty="0">
                <a:ln>
                  <a:solidFill>
                    <a:srgbClr val="7593B5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MD아롱체" panose="02020603020101020101" pitchFamily="18" charset="-127"/>
                <a:cs typeface="Pretendard Medium" panose="02000603000000020004" pitchFamily="2" charset="-127"/>
              </a:rPr>
              <a:t>Result </a:t>
            </a:r>
            <a:r>
              <a:rPr lang="ko-KR" altLang="en-US" b="1" dirty="0">
                <a:ln>
                  <a:solidFill>
                    <a:srgbClr val="7593B5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MD아롱체" panose="02020603020101020101" pitchFamily="18" charset="-127"/>
                <a:cs typeface="Pretendard Medium" panose="02000603000000020004" pitchFamily="2" charset="-127"/>
              </a:rPr>
              <a:t> </a:t>
            </a:r>
            <a:r>
              <a:rPr lang="en-US" altLang="ko-KR" b="1" dirty="0">
                <a:ln>
                  <a:solidFill>
                    <a:srgbClr val="7593B5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a typeface="MD아롱체" panose="02020603020101020101" pitchFamily="18" charset="-127"/>
                <a:cs typeface="Pretendard Medium" panose="02000603000000020004" pitchFamily="2" charset="-127"/>
              </a:rPr>
              <a:t>[Nature 630, 59-63 (2024)]</a:t>
            </a:r>
            <a:endParaRPr lang="ko-KR" altLang="en-US" b="1" dirty="0">
              <a:ln>
                <a:solidFill>
                  <a:srgbClr val="7593B5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a typeface="MD아롱체" panose="02020603020101020101" pitchFamily="18" charset="-127"/>
              <a:cs typeface="Pretendard Medium" panose="020006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941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567112"/>
            <a:ext cx="8001000" cy="3048000"/>
          </a:xfrm>
        </p:spPr>
        <p:txBody>
          <a:bodyPr>
            <a:noAutofit/>
          </a:bodyPr>
          <a:lstStyle/>
          <a:p>
            <a:r>
              <a:rPr lang="en-US" altLang="ko-KR" sz="1800" b="1" dirty="0"/>
              <a:t>Research on Nucleus Constraint and Neutron Drip Line</a:t>
            </a:r>
          </a:p>
          <a:p>
            <a:r>
              <a:rPr lang="en-US" altLang="ko-KR" sz="1800" dirty="0"/>
              <a:t>KISTI, IBS</a:t>
            </a:r>
          </a:p>
          <a:p>
            <a:r>
              <a:rPr lang="en-US" altLang="ko-KR" sz="1800" dirty="0"/>
              <a:t>443 accounts, 2.5 months of 1500 exclusive nodes (2023.5.1~7.15)</a:t>
            </a:r>
            <a:r>
              <a:rPr lang="ko-KR" altLang="en-US" sz="1800" dirty="0"/>
              <a:t> </a:t>
            </a:r>
            <a:endParaRPr lang="en-US" altLang="ko-KR" sz="1800" dirty="0"/>
          </a:p>
          <a:p>
            <a:r>
              <a:rPr lang="en-US" altLang="ko-KR" sz="1800" dirty="0"/>
              <a:t>"Why can't a nucleus be a neutron star that can't contain neutrons indefinitely?"</a:t>
            </a:r>
          </a:p>
          <a:p>
            <a:pPr lvl="1"/>
            <a:endParaRPr lang="en-US" altLang="ko-KR" sz="1800" dirty="0">
              <a:ea typeface="+mj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705600" y="6334322"/>
            <a:ext cx="2133600" cy="365125"/>
          </a:xfrm>
        </p:spPr>
        <p:txBody>
          <a:bodyPr/>
          <a:lstStyle/>
          <a:p>
            <a:fld id="{0D42FA14-3C7C-48F7-83ED-24E42A372AD2}" type="slidenum">
              <a:rPr lang="ko-KR" altLang="en-US" smtClean="0"/>
              <a:pPr/>
              <a:t>32</a:t>
            </a:fld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82180" y="6147552"/>
            <a:ext cx="80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</a:rPr>
              <a:t>산소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B8D193D4-6F81-4559-AC1B-EF0CBD366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994" y="3337254"/>
            <a:ext cx="6437406" cy="2214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3D15C5-47EB-476D-8839-3409C62C3C0E}"/>
              </a:ext>
            </a:extLst>
          </p:cNvPr>
          <p:cNvSpPr txBox="1"/>
          <p:nvPr/>
        </p:nvSpPr>
        <p:spPr>
          <a:xfrm>
            <a:off x="4156604" y="5522277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(</a:t>
            </a:r>
            <a:r>
              <a:rPr lang="ko-KR" altLang="en-US" sz="1200" dirty="0"/>
              <a:t>중성자 수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3CC937-9213-45B7-801A-745DDC9ADF9C}"/>
              </a:ext>
            </a:extLst>
          </p:cNvPr>
          <p:cNvSpPr txBox="1"/>
          <p:nvPr/>
        </p:nvSpPr>
        <p:spPr>
          <a:xfrm>
            <a:off x="533400" y="4167639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(</a:t>
            </a:r>
            <a:r>
              <a:rPr lang="ko-KR" altLang="en-US" sz="1200" dirty="0"/>
              <a:t>양성자 수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xmlns="" id="{5C742045-DB71-4FBC-85DF-5272C217C875}"/>
              </a:ext>
            </a:extLst>
          </p:cNvPr>
          <p:cNvSpPr/>
          <p:nvPr/>
        </p:nvSpPr>
        <p:spPr>
          <a:xfrm>
            <a:off x="300985" y="6068969"/>
            <a:ext cx="8313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⇒ Using </a:t>
            </a:r>
            <a:r>
              <a:rPr lang="en-US" altLang="ko-KR" i="1" dirty="0"/>
              <a:t>ab initio</a:t>
            </a:r>
            <a:r>
              <a:rPr lang="en-US" altLang="ko-KR" dirty="0"/>
              <a:t>, a </a:t>
            </a:r>
            <a:r>
              <a:rPr lang="en-US" altLang="ko-KR" dirty="0">
                <a:solidFill>
                  <a:srgbClr val="C00000"/>
                </a:solidFill>
              </a:rPr>
              <a:t>model independent </a:t>
            </a:r>
            <a:r>
              <a:rPr lang="en-US" altLang="ko-KR" dirty="0"/>
              <a:t>from an existing model dependence</a:t>
            </a:r>
            <a:endParaRPr lang="ko-KR" altLang="en-US" dirty="0"/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127604" y="898660"/>
            <a:ext cx="7200800" cy="539750"/>
            <a:chOff x="1277" y="984"/>
            <a:chExt cx="3198" cy="478"/>
          </a:xfrm>
        </p:grpSpPr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1277" y="984"/>
              <a:ext cx="3198" cy="4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2">
                    <a:gamma/>
                    <a:shade val="5725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5725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5" name="AutoShape 7"/>
            <p:cNvSpPr>
              <a:spLocks noChangeArrowheads="1"/>
            </p:cNvSpPr>
            <p:nvPr/>
          </p:nvSpPr>
          <p:spPr bwMode="auto">
            <a:xfrm>
              <a:off x="1291" y="998"/>
              <a:ext cx="3162" cy="44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33CC"/>
                </a:gs>
                <a:gs pos="50000">
                  <a:srgbClr val="088CE6"/>
                </a:gs>
                <a:gs pos="100000">
                  <a:srgbClr val="0033C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05548A"/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300" dirty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</a:t>
              </a:r>
              <a:r>
                <a:rPr lang="en-US" altLang="ko-KR" sz="2300" dirty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3</a:t>
              </a:r>
              <a:r>
                <a:rPr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. Neutron Drip Line</a:t>
              </a:r>
              <a:r>
                <a:rPr kumimoji="0" lang="ko-KR" altLang="en-US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</a:t>
              </a:r>
              <a:endParaRPr kumimoji="0" lang="ko-KR" altLang="en-US" sz="2300" dirty="0">
                <a:solidFill>
                  <a:srgbClr val="FFFFFF"/>
                </a:solidFill>
                <a:latin typeface="HY울릉도M" pitchFamily="18" charset="-127"/>
                <a:ea typeface="HY울릉도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724" y="685801"/>
            <a:ext cx="7607211" cy="5594226"/>
          </a:xfrm>
          <a:prstGeom prst="rect">
            <a:avLst/>
          </a:prstGeom>
        </p:spPr>
      </p:pic>
      <p:sp>
        <p:nvSpPr>
          <p:cNvPr id="7" name="오른쪽 중괄호 6"/>
          <p:cNvSpPr/>
          <p:nvPr/>
        </p:nvSpPr>
        <p:spPr>
          <a:xfrm>
            <a:off x="7737231" y="2936631"/>
            <a:ext cx="422031" cy="3024554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662"/>
          </a:p>
        </p:txBody>
      </p:sp>
      <p:sp>
        <p:nvSpPr>
          <p:cNvPr id="8" name="TextBox 7"/>
          <p:cNvSpPr txBox="1"/>
          <p:nvPr/>
        </p:nvSpPr>
        <p:spPr>
          <a:xfrm>
            <a:off x="8077200" y="4146998"/>
            <a:ext cx="734496" cy="6038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108" dirty="0"/>
              <a:t>Ab initio</a:t>
            </a:r>
          </a:p>
          <a:p>
            <a:r>
              <a:rPr lang="en-US" altLang="ko-KR" sz="1108" dirty="0"/>
              <a:t>Nuclear</a:t>
            </a:r>
          </a:p>
          <a:p>
            <a:r>
              <a:rPr lang="en-US" altLang="ko-KR" sz="1108" dirty="0"/>
              <a:t>Theory</a:t>
            </a:r>
            <a:endParaRPr lang="ko-KR" altLang="en-US" sz="1108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68BFED42-93F3-4199-9F57-814707AFA1CE}"/>
              </a:ext>
            </a:extLst>
          </p:cNvPr>
          <p:cNvSpPr/>
          <p:nvPr/>
        </p:nvSpPr>
        <p:spPr>
          <a:xfrm>
            <a:off x="677708" y="3270524"/>
            <a:ext cx="7239000" cy="19110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618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90499" y="1581262"/>
            <a:ext cx="8763000" cy="4525963"/>
          </a:xfrm>
        </p:spPr>
        <p:txBody>
          <a:bodyPr>
            <a:normAutofit/>
          </a:bodyPr>
          <a:lstStyle/>
          <a:p>
            <a:r>
              <a:rPr lang="en-US" altLang="ko-KR" sz="2000" b="1" dirty="0"/>
              <a:t>RAON experiment large-scale computational simulation</a:t>
            </a:r>
          </a:p>
          <a:p>
            <a:r>
              <a:rPr lang="en-US" altLang="ko-KR" sz="2000" dirty="0"/>
              <a:t>IBS, KISTI </a:t>
            </a:r>
          </a:p>
          <a:p>
            <a:r>
              <a:rPr lang="en-US" altLang="ko-KR" sz="2000" dirty="0"/>
              <a:t>350 accounts: two-month of 1500 exclusive node (2024.5.1.~6.30)</a:t>
            </a:r>
          </a:p>
          <a:p>
            <a:r>
              <a:rPr lang="en-US" altLang="ko-KR" sz="2000" dirty="0"/>
              <a:t>RAON experiment </a:t>
            </a:r>
            <a:r>
              <a:rPr lang="en-US" altLang="ko-KR" sz="2000" dirty="0" smtClean="0"/>
              <a:t>started </a:t>
            </a:r>
            <a:r>
              <a:rPr lang="en-US" altLang="ko-KR" sz="2000" dirty="0"/>
              <a:t>in June 2024.</a:t>
            </a:r>
          </a:p>
          <a:p>
            <a:r>
              <a:rPr lang="en-US" altLang="ko-KR" sz="2000" dirty="0"/>
              <a:t>Pre-verification through giant computer simulation</a:t>
            </a:r>
            <a:br>
              <a:rPr lang="en-US" altLang="ko-KR" sz="2000" dirty="0"/>
            </a:br>
            <a:r>
              <a:rPr lang="en-US" altLang="ko-KR" sz="2000" dirty="0" smtClean="0"/>
              <a:t>⇒ </a:t>
            </a:r>
            <a:r>
              <a:rPr lang="en-US" altLang="ko-KR" sz="2000" dirty="0"/>
              <a:t>Providing the subject of the experiment (The First)</a:t>
            </a:r>
            <a:endParaRPr lang="ko-KR" altLang="en-US" sz="2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FA14-3C7C-48F7-83ED-24E42A372AD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844243"/>
            <a:ext cx="6045169" cy="2877232"/>
          </a:xfrm>
          <a:prstGeom prst="rect">
            <a:avLst/>
          </a:prstGeom>
        </p:spPr>
      </p:pic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127604" y="898660"/>
            <a:ext cx="7200800" cy="539750"/>
            <a:chOff x="1277" y="984"/>
            <a:chExt cx="3198" cy="478"/>
          </a:xfrm>
        </p:grpSpPr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1277" y="984"/>
              <a:ext cx="3198" cy="4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2">
                    <a:gamma/>
                    <a:shade val="5725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5725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1291" y="998"/>
              <a:ext cx="3162" cy="44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33CC"/>
                </a:gs>
                <a:gs pos="50000">
                  <a:srgbClr val="088CE6"/>
                </a:gs>
                <a:gs pos="100000">
                  <a:srgbClr val="0033C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05548A"/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300" dirty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</a:t>
              </a:r>
              <a:r>
                <a:rPr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4. RAON simulation</a:t>
              </a:r>
              <a:endParaRPr kumimoji="0" lang="ko-KR" altLang="en-US" sz="2300" dirty="0">
                <a:solidFill>
                  <a:srgbClr val="FFFFFF"/>
                </a:solidFill>
                <a:latin typeface="HY울릉도M" pitchFamily="18" charset="-127"/>
                <a:ea typeface="HY울릉도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46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30D5921-EA0F-45C7-92F2-58955FF3B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RAON experiment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6493C422-DC57-42D7-A698-4EAE77D83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81F0-C463-49C4-82BD-E90C2F6F3C60}" type="slidenum">
              <a:rPr lang="ko-KR" altLang="en-US" smtClean="0"/>
              <a:pPr/>
              <a:t>35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70456416-6C99-413F-AF49-9EB581822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988840"/>
            <a:ext cx="9144000" cy="338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3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xmlns="" id="{07B14009-180A-42AA-BF1B-CD65125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FA14-3C7C-48F7-83ED-24E42A372AD2}" type="slidenum">
              <a:rPr lang="ko-KR" altLang="en-US" smtClean="0"/>
              <a:pPr/>
              <a:t>36</a:t>
            </a:fld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555F4EA-78E1-4484-9541-2B7765B6A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43000"/>
            <a:ext cx="8839200" cy="452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3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B7BC40BC-73F1-4448-B0FB-7A91F1C6B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71" y="1518456"/>
            <a:ext cx="8793304" cy="3785458"/>
          </a:xfrm>
          <a:prstGeom prst="rect">
            <a:avLst/>
          </a:prstGeom>
        </p:spPr>
      </p:pic>
      <p:sp>
        <p:nvSpPr>
          <p:cNvPr id="6" name="화살표: 왼쪽/오른쪽 5">
            <a:extLst>
              <a:ext uri="{FF2B5EF4-FFF2-40B4-BE49-F238E27FC236}">
                <a16:creationId xmlns:a16="http://schemas.microsoft.com/office/drawing/2014/main" xmlns="" id="{D7148E19-FC7A-44BD-91FE-81D2B3CEC90C}"/>
              </a:ext>
            </a:extLst>
          </p:cNvPr>
          <p:cNvSpPr/>
          <p:nvPr/>
        </p:nvSpPr>
        <p:spPr>
          <a:xfrm>
            <a:off x="4090197" y="4670208"/>
            <a:ext cx="1205532" cy="3428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AB5BB93-0F8C-4A4E-AF91-7C3875B6D902}"/>
              </a:ext>
            </a:extLst>
          </p:cNvPr>
          <p:cNvSpPr txBox="1"/>
          <p:nvPr/>
        </p:nvSpPr>
        <p:spPr>
          <a:xfrm>
            <a:off x="4090197" y="4393208"/>
            <a:ext cx="12665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50" dirty="0"/>
              <a:t>~10</a:t>
            </a:r>
            <a:r>
              <a:rPr lang="en-US" altLang="ko-KR" sz="1350" baseline="30000" dirty="0"/>
              <a:t>-14</a:t>
            </a:r>
            <a:r>
              <a:rPr lang="en-US" altLang="ko-KR" sz="1350" dirty="0"/>
              <a:t> meters</a:t>
            </a:r>
            <a:endParaRPr lang="ko-KR" alt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C5EEC2-A6F7-4381-87C7-540FF23CC67D}"/>
              </a:ext>
            </a:extLst>
          </p:cNvPr>
          <p:cNvSpPr txBox="1"/>
          <p:nvPr/>
        </p:nvSpPr>
        <p:spPr>
          <a:xfrm>
            <a:off x="1226669" y="5404732"/>
            <a:ext cx="6341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While, the detectors are in the order of one meters. </a:t>
            </a:r>
            <a:endParaRPr lang="ko-KR" altLang="en-US" sz="2000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9D08A22A-B02E-4AE5-BE73-638B2D257F8E}"/>
              </a:ext>
            </a:extLst>
          </p:cNvPr>
          <p:cNvSpPr/>
          <p:nvPr/>
        </p:nvSpPr>
        <p:spPr>
          <a:xfrm>
            <a:off x="3745438" y="4762539"/>
            <a:ext cx="222208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350" b="1" dirty="0">
                <a:solidFill>
                  <a:srgbClr val="7030A0"/>
                </a:solidFill>
              </a:rPr>
              <a:t>10</a:t>
            </a:r>
            <a:r>
              <a:rPr lang="en-US" altLang="ko-KR" sz="1350" b="1" baseline="30000" dirty="0">
                <a:solidFill>
                  <a:srgbClr val="7030A0"/>
                </a:solidFill>
              </a:rPr>
              <a:t>17</a:t>
            </a:r>
            <a:r>
              <a:rPr lang="en-US" altLang="ko-KR" sz="1350" b="1" dirty="0">
                <a:solidFill>
                  <a:srgbClr val="7030A0"/>
                </a:solidFill>
              </a:rPr>
              <a:t> kg/m</a:t>
            </a:r>
            <a:r>
              <a:rPr lang="en-US" altLang="ko-KR" sz="1350" b="1" baseline="30000" dirty="0">
                <a:solidFill>
                  <a:srgbClr val="7030A0"/>
                </a:solidFill>
              </a:rPr>
              <a:t>3</a:t>
            </a:r>
            <a:r>
              <a:rPr lang="en-US" altLang="ko-KR" sz="1350" b="1" dirty="0">
                <a:solidFill>
                  <a:srgbClr val="7030A0"/>
                </a:solidFill>
              </a:rPr>
              <a:t> </a:t>
            </a:r>
            <a:r>
              <a:rPr lang="en-US" altLang="ko-KR" sz="1350" dirty="0"/>
              <a:t>; 5500 kg/m</a:t>
            </a:r>
            <a:r>
              <a:rPr lang="en-US" altLang="ko-KR" sz="1350" baseline="30000" dirty="0"/>
              <a:t>3</a:t>
            </a:r>
            <a:r>
              <a:rPr lang="en-US" altLang="ko-KR" sz="1350" dirty="0"/>
              <a:t> </a:t>
            </a:r>
            <a:endParaRPr lang="ko-KR" altLang="en-US" sz="1350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C35EFEB6-0954-4563-94A8-6F57F50B845B}"/>
              </a:ext>
            </a:extLst>
          </p:cNvPr>
          <p:cNvSpPr/>
          <p:nvPr/>
        </p:nvSpPr>
        <p:spPr>
          <a:xfrm>
            <a:off x="1752600" y="1756538"/>
            <a:ext cx="55869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/>
              <a:t>Nuclei are finite</a:t>
            </a:r>
            <a:r>
              <a:rPr lang="ko-KR" altLang="en-US" sz="2000" dirty="0"/>
              <a:t> </a:t>
            </a:r>
            <a:r>
              <a:rPr lang="en-US" altLang="ko-KR" sz="2000" dirty="0"/>
              <a:t>quantum many-body systems</a:t>
            </a:r>
            <a:endParaRPr lang="ko-KR" altLang="en-US" sz="2000" dirty="0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839200" cy="1143000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Why large scale of computer </a:t>
            </a:r>
            <a:r>
              <a:rPr lang="en-US" altLang="ko-KR" sz="3600" dirty="0" smtClean="0"/>
              <a:t>simulations</a:t>
            </a:r>
            <a:r>
              <a:rPr lang="en-US" altLang="ko-KR" sz="3600" dirty="0"/>
              <a:t>?</a:t>
            </a:r>
            <a:endParaRPr kumimoji="1"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37361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2D315D7D-566F-4F69-BB81-27CBE5072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13" y="1891696"/>
            <a:ext cx="4305301" cy="348294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Conditions of Simulation</a:t>
            </a:r>
            <a:endParaRPr kumimoji="1" lang="ko-KR" altLang="en-US" dirty="0"/>
          </a:p>
        </p:txBody>
      </p:sp>
      <p:sp>
        <p:nvSpPr>
          <p:cNvPr id="137" name="내용 개체 틀 136"/>
          <p:cNvSpPr>
            <a:spLocks noGrp="1"/>
          </p:cNvSpPr>
          <p:nvPr>
            <p:ph idx="1"/>
          </p:nvPr>
        </p:nvSpPr>
        <p:spPr>
          <a:xfrm>
            <a:off x="293024" y="1735382"/>
            <a:ext cx="8535093" cy="2289073"/>
          </a:xfrm>
        </p:spPr>
        <p:txBody>
          <a:bodyPr>
            <a:normAutofit fontScale="62500" lnSpcReduction="20000"/>
          </a:bodyPr>
          <a:lstStyle/>
          <a:p>
            <a:r>
              <a:rPr lang="en-US" altLang="ko-KR" dirty="0"/>
              <a:t>Conditions of experiments</a:t>
            </a:r>
          </a:p>
          <a:p>
            <a:pPr lvl="1"/>
            <a:r>
              <a:rPr lang="en-US" altLang="ko-KR" dirty="0"/>
              <a:t>Geant4 version: 11.2.0 </a:t>
            </a:r>
          </a:p>
          <a:p>
            <a:pPr lvl="1"/>
            <a:r>
              <a:rPr lang="en-US" altLang="ko-KR" dirty="0"/>
              <a:t>1,000,000 events per each condition</a:t>
            </a:r>
          </a:p>
          <a:p>
            <a:pPr lvl="1"/>
            <a:r>
              <a:rPr lang="en-US" altLang="ko-KR" dirty="0" err="1"/>
              <a:t>PhysicsList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dirty="0"/>
              <a:t>FTFP_INCLXX</a:t>
            </a:r>
          </a:p>
          <a:p>
            <a:pPr lvl="1"/>
            <a:r>
              <a:rPr lang="en-US" altLang="ko-KR" dirty="0"/>
              <a:t>Ion counting condition</a:t>
            </a:r>
          </a:p>
          <a:p>
            <a:pPr lvl="2"/>
            <a:r>
              <a:rPr lang="en-US" altLang="ko-KR" dirty="0"/>
              <a:t>Escaped from Be target</a:t>
            </a:r>
          </a:p>
          <a:p>
            <a:pPr lvl="2"/>
            <a:r>
              <a:rPr lang="en-US" altLang="ko-KR" dirty="0"/>
              <a:t>Travel</a:t>
            </a:r>
            <a:r>
              <a:rPr lang="ko-KR" altLang="en-US" dirty="0"/>
              <a:t> </a:t>
            </a:r>
            <a:r>
              <a:rPr lang="en-US" altLang="ko-KR" dirty="0"/>
              <a:t>100cm from target</a:t>
            </a:r>
          </a:p>
          <a:p>
            <a:pPr lvl="2"/>
            <a:r>
              <a:rPr lang="en-US" altLang="ko-KR" dirty="0"/>
              <a:t>Forward direction with θ &lt; 10°</a:t>
            </a: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xmlns="" id="{6916AB7E-7989-4645-BBF9-CA043AF450F1}"/>
              </a:ext>
            </a:extLst>
          </p:cNvPr>
          <p:cNvGraphicFramePr>
            <a:graphicFrameLocks noGrp="1"/>
          </p:cNvGraphicFramePr>
          <p:nvPr/>
        </p:nvGraphicFramePr>
        <p:xfrm>
          <a:off x="199434" y="4158738"/>
          <a:ext cx="4372567" cy="178486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89865">
                  <a:extLst>
                    <a:ext uri="{9D8B030D-6E8A-4147-A177-3AD203B41FA5}">
                      <a16:colId xmlns:a16="http://schemas.microsoft.com/office/drawing/2014/main" xmlns="" val="1412610833"/>
                    </a:ext>
                  </a:extLst>
                </a:gridCol>
                <a:gridCol w="746567">
                  <a:extLst>
                    <a:ext uri="{9D8B030D-6E8A-4147-A177-3AD203B41FA5}">
                      <a16:colId xmlns:a16="http://schemas.microsoft.com/office/drawing/2014/main" xmlns="" val="193056566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281567164"/>
                    </a:ext>
                  </a:extLst>
                </a:gridCol>
                <a:gridCol w="894145">
                  <a:extLst>
                    <a:ext uri="{9D8B030D-6E8A-4147-A177-3AD203B41FA5}">
                      <a16:colId xmlns:a16="http://schemas.microsoft.com/office/drawing/2014/main" xmlns="" val="3195207206"/>
                    </a:ext>
                  </a:extLst>
                </a:gridCol>
                <a:gridCol w="1056190">
                  <a:extLst>
                    <a:ext uri="{9D8B030D-6E8A-4147-A177-3AD203B41FA5}">
                      <a16:colId xmlns:a16="http://schemas.microsoft.com/office/drawing/2014/main" xmlns="" val="1657117649"/>
                    </a:ext>
                  </a:extLst>
                </a:gridCol>
              </a:tblGrid>
              <a:tr h="36436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Simulation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38576" marR="3857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Geant4 beam</a:t>
                      </a:r>
                      <a:endParaRPr lang="ko-KR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38576" marR="38576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Target</a:t>
                      </a:r>
                      <a:endParaRPr lang="ko-KR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38576" marR="38576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62173440"/>
                  </a:ext>
                </a:extLst>
              </a:tr>
              <a:tr h="414035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ko-KR" sz="1300" dirty="0"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Particle</a:t>
                      </a:r>
                      <a:endParaRPr lang="ko-KR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Energy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(MeV/u) </a:t>
                      </a:r>
                      <a:endParaRPr lang="ko-KR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Materials</a:t>
                      </a:r>
                      <a:endParaRPr lang="ko-KR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Thickness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(mm)</a:t>
                      </a:r>
                      <a:endParaRPr lang="ko-KR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xmlns="" val="4058115064"/>
                  </a:ext>
                </a:extLst>
              </a:tr>
              <a:tr h="59242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Sn → Be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69850" indent="444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</a:rPr>
                        <a:t>Sn132</a:t>
                      </a:r>
                      <a:endParaRPr lang="ko-KR" sz="1200" dirty="0">
                        <a:effectLst/>
                        <a:latin typeface="+mn-lt"/>
                        <a:ea typeface="바탕" panose="02030600000101010101" pitchFamily="18" charset="-127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128270" indent="444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</a:rPr>
                        <a:t>200</a:t>
                      </a:r>
                      <a:endParaRPr lang="ko-KR" sz="1200" dirty="0">
                        <a:effectLst/>
                        <a:latin typeface="+mn-lt"/>
                        <a:ea typeface="바탕" panose="02030600000101010101" pitchFamily="18" charset="-127"/>
                      </a:endParaRPr>
                    </a:p>
                  </a:txBody>
                  <a:tcPr marL="51435" marR="51435" marT="0" marB="0" anchor="ctr"/>
                </a:tc>
                <a:tc rowSpan="2">
                  <a:txBody>
                    <a:bodyPr/>
                    <a:lstStyle/>
                    <a:p>
                      <a:pPr marR="69850" indent="444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Beryllium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51435" marR="51435" marT="0" marB="0" anchor="ctr"/>
                </a:tc>
                <a:tc rowSpan="2">
                  <a:txBody>
                    <a:bodyPr/>
                    <a:lstStyle/>
                    <a:p>
                      <a:pPr marR="1282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~ 10 mm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(1mm step)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799437202"/>
                  </a:ext>
                </a:extLst>
              </a:tr>
              <a:tr h="4140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effectLst/>
                        </a:rPr>
                        <a:t>U → Be</a:t>
                      </a:r>
                      <a:endParaRPr lang="ko-KR" altLang="ko-KR" sz="1200" dirty="0"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69850" indent="444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</a:rPr>
                        <a:t>U238</a:t>
                      </a:r>
                      <a:endParaRPr lang="ko-KR" sz="1200" dirty="0">
                        <a:effectLst/>
                        <a:latin typeface="+mn-lt"/>
                        <a:ea typeface="바탕" panose="02030600000101010101" pitchFamily="18" charset="-127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128270" indent="444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</a:rPr>
                        <a:t>200</a:t>
                      </a:r>
                      <a:endParaRPr lang="ko-KR" sz="1200" dirty="0">
                        <a:effectLst/>
                        <a:latin typeface="+mn-lt"/>
                        <a:ea typeface="바탕" panose="02030600000101010101" pitchFamily="18" charset="-127"/>
                      </a:endParaRPr>
                    </a:p>
                  </a:txBody>
                  <a:tcPr marL="51435" marR="51435" marT="0" marB="0" anchor="ctr"/>
                </a:tc>
                <a:tc vMerge="1">
                  <a:txBody>
                    <a:bodyPr/>
                    <a:lstStyle/>
                    <a:p>
                      <a:pPr marR="69850" indent="444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sz="1200" dirty="0"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R="1282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sz="1200" dirty="0"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3424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43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7A8C75-8458-3B86-EF54-6A986735D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6805A024-E14A-E25C-D7F3-D47E9E367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13" y="1891696"/>
            <a:ext cx="4305301" cy="348294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xmlns="" id="{0FB66FFA-BF8B-881A-A745-690FAF4CA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Conditions of Simulation</a:t>
            </a:r>
            <a:endParaRPr kumimoji="1" lang="ko-KR" altLang="en-US" dirty="0"/>
          </a:p>
        </p:txBody>
      </p:sp>
      <p:sp>
        <p:nvSpPr>
          <p:cNvPr id="137" name="내용 개체 틀 136">
            <a:extLst>
              <a:ext uri="{FF2B5EF4-FFF2-40B4-BE49-F238E27FC236}">
                <a16:creationId xmlns:a16="http://schemas.microsoft.com/office/drawing/2014/main" xmlns="" id="{368EC18B-2052-92C6-9B4E-5A9085785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024" y="1735382"/>
            <a:ext cx="8535093" cy="2289073"/>
          </a:xfrm>
        </p:spPr>
        <p:txBody>
          <a:bodyPr>
            <a:normAutofit fontScale="62500" lnSpcReduction="20000"/>
          </a:bodyPr>
          <a:lstStyle/>
          <a:p>
            <a:r>
              <a:rPr lang="en-US" altLang="ko-KR" dirty="0"/>
              <a:t>Conditions of experiments</a:t>
            </a:r>
          </a:p>
          <a:p>
            <a:pPr lvl="1"/>
            <a:r>
              <a:rPr lang="en-US" altLang="ko-KR" dirty="0"/>
              <a:t>Geant4 version: 11.2.0 </a:t>
            </a:r>
          </a:p>
          <a:p>
            <a:pPr lvl="1"/>
            <a:r>
              <a:rPr lang="en-US" altLang="ko-KR" dirty="0"/>
              <a:t>1,000,000 events per each condition</a:t>
            </a:r>
          </a:p>
          <a:p>
            <a:pPr lvl="1"/>
            <a:r>
              <a:rPr lang="en-US" altLang="ko-KR" dirty="0" err="1"/>
              <a:t>PhysicsList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dirty="0"/>
              <a:t>FTFP_INCLXX</a:t>
            </a:r>
          </a:p>
          <a:p>
            <a:pPr lvl="1"/>
            <a:r>
              <a:rPr lang="en-US" altLang="ko-KR" dirty="0"/>
              <a:t>Ion counting condition</a:t>
            </a:r>
          </a:p>
          <a:p>
            <a:pPr lvl="2"/>
            <a:r>
              <a:rPr lang="en-US" altLang="ko-KR" dirty="0"/>
              <a:t>Escaped from Be target</a:t>
            </a:r>
          </a:p>
          <a:p>
            <a:pPr lvl="2"/>
            <a:r>
              <a:rPr lang="en-US" altLang="ko-KR" dirty="0"/>
              <a:t>Travel</a:t>
            </a:r>
            <a:r>
              <a:rPr lang="ko-KR" altLang="en-US" dirty="0"/>
              <a:t> </a:t>
            </a:r>
            <a:r>
              <a:rPr lang="en-US" altLang="ko-KR" dirty="0"/>
              <a:t>100cm from target</a:t>
            </a:r>
          </a:p>
          <a:p>
            <a:pPr lvl="2"/>
            <a:r>
              <a:rPr lang="en-US" altLang="ko-KR" dirty="0"/>
              <a:t>Forward direction with θ &lt; 10°</a:t>
            </a:r>
          </a:p>
        </p:txBody>
      </p:sp>
      <p:sp>
        <p:nvSpPr>
          <p:cNvPr id="63" name="날짜 개체 틀 3">
            <a:extLst>
              <a:ext uri="{FF2B5EF4-FFF2-40B4-BE49-F238E27FC236}">
                <a16:creationId xmlns:a16="http://schemas.microsoft.com/office/drawing/2014/main" xmlns="" id="{E2D3E634-8E66-D252-5C37-89B91ED0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3024" y="5775406"/>
            <a:ext cx="3159944" cy="190136"/>
          </a:xfrm>
        </p:spPr>
        <p:txBody>
          <a:bodyPr/>
          <a:lstStyle/>
          <a:p>
            <a:fld id="{6222432B-A418-48A1-95B1-00D5A23D2CD2}" type="datetime1">
              <a:rPr lang="en-US" altLang="ko-KR" smtClean="0"/>
              <a:pPr/>
              <a:t>3/19/2025</a:t>
            </a:fld>
            <a:endParaRPr lang="en-US" dirty="0"/>
          </a:p>
        </p:txBody>
      </p:sp>
      <p:sp>
        <p:nvSpPr>
          <p:cNvPr id="65" name="슬라이드 번호 개체 틀 5">
            <a:extLst>
              <a:ext uri="{FF2B5EF4-FFF2-40B4-BE49-F238E27FC236}">
                <a16:creationId xmlns:a16="http://schemas.microsoft.com/office/drawing/2014/main" xmlns="" id="{3EE01577-DB0A-A32D-923D-CB1E14F4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3940" y="5775406"/>
            <a:ext cx="2430000" cy="19013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xmlns="" id="{9644AD03-9621-884B-DA3C-DDE7FB8E8366}"/>
              </a:ext>
            </a:extLst>
          </p:cNvPr>
          <p:cNvGraphicFramePr>
            <a:graphicFrameLocks noGrp="1"/>
          </p:cNvGraphicFramePr>
          <p:nvPr/>
        </p:nvGraphicFramePr>
        <p:xfrm>
          <a:off x="199434" y="4158738"/>
          <a:ext cx="4372567" cy="178486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89865">
                  <a:extLst>
                    <a:ext uri="{9D8B030D-6E8A-4147-A177-3AD203B41FA5}">
                      <a16:colId xmlns:a16="http://schemas.microsoft.com/office/drawing/2014/main" xmlns="" val="1412610833"/>
                    </a:ext>
                  </a:extLst>
                </a:gridCol>
                <a:gridCol w="746567">
                  <a:extLst>
                    <a:ext uri="{9D8B030D-6E8A-4147-A177-3AD203B41FA5}">
                      <a16:colId xmlns:a16="http://schemas.microsoft.com/office/drawing/2014/main" xmlns="" val="193056566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281567164"/>
                    </a:ext>
                  </a:extLst>
                </a:gridCol>
                <a:gridCol w="894145">
                  <a:extLst>
                    <a:ext uri="{9D8B030D-6E8A-4147-A177-3AD203B41FA5}">
                      <a16:colId xmlns:a16="http://schemas.microsoft.com/office/drawing/2014/main" xmlns="" val="3195207206"/>
                    </a:ext>
                  </a:extLst>
                </a:gridCol>
                <a:gridCol w="1056190">
                  <a:extLst>
                    <a:ext uri="{9D8B030D-6E8A-4147-A177-3AD203B41FA5}">
                      <a16:colId xmlns:a16="http://schemas.microsoft.com/office/drawing/2014/main" xmlns="" val="1657117649"/>
                    </a:ext>
                  </a:extLst>
                </a:gridCol>
              </a:tblGrid>
              <a:tr h="36436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Simulation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38576" marR="3857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Geant4 beam</a:t>
                      </a:r>
                      <a:endParaRPr lang="ko-KR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38576" marR="38576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Target</a:t>
                      </a:r>
                      <a:endParaRPr lang="ko-KR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38576" marR="38576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62173440"/>
                  </a:ext>
                </a:extLst>
              </a:tr>
              <a:tr h="414035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ko-KR" sz="1300" dirty="0"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Particle</a:t>
                      </a:r>
                      <a:endParaRPr lang="ko-KR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Energy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(MeV/u) </a:t>
                      </a:r>
                      <a:endParaRPr lang="ko-KR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Materials</a:t>
                      </a:r>
                      <a:endParaRPr lang="ko-KR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Thickness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(mm)</a:t>
                      </a:r>
                      <a:endParaRPr lang="ko-KR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:a16="http://schemas.microsoft.com/office/drawing/2014/main" xmlns="" val="4058115064"/>
                  </a:ext>
                </a:extLst>
              </a:tr>
              <a:tr h="59242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Sn → Be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69850" indent="444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</a:rPr>
                        <a:t>Sn132</a:t>
                      </a:r>
                      <a:endParaRPr lang="ko-KR" sz="1200" dirty="0">
                        <a:effectLst/>
                        <a:latin typeface="+mn-lt"/>
                        <a:ea typeface="바탕" panose="02030600000101010101" pitchFamily="18" charset="-127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128270" indent="444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</a:rPr>
                        <a:t>200</a:t>
                      </a:r>
                      <a:endParaRPr lang="ko-KR" sz="1200" dirty="0">
                        <a:effectLst/>
                        <a:latin typeface="+mn-lt"/>
                        <a:ea typeface="바탕" panose="02030600000101010101" pitchFamily="18" charset="-127"/>
                      </a:endParaRPr>
                    </a:p>
                  </a:txBody>
                  <a:tcPr marL="51435" marR="51435" marT="0" marB="0" anchor="ctr"/>
                </a:tc>
                <a:tc rowSpan="2">
                  <a:txBody>
                    <a:bodyPr/>
                    <a:lstStyle/>
                    <a:p>
                      <a:pPr marR="69850" indent="444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Beryllium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51435" marR="51435" marT="0" marB="0" anchor="ctr"/>
                </a:tc>
                <a:tc rowSpan="2">
                  <a:txBody>
                    <a:bodyPr/>
                    <a:lstStyle/>
                    <a:p>
                      <a:pPr marR="1282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~ 10 mm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(1mm step)</a:t>
                      </a:r>
                      <a:endParaRPr lang="ko-KR" sz="1200" dirty="0"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799437202"/>
                  </a:ext>
                </a:extLst>
              </a:tr>
              <a:tr h="4140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effectLst/>
                        </a:rPr>
                        <a:t>U → Be</a:t>
                      </a:r>
                      <a:endParaRPr lang="ko-KR" altLang="ko-KR" sz="1200" dirty="0"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69850" indent="444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</a:rPr>
                        <a:t>U238</a:t>
                      </a:r>
                      <a:endParaRPr lang="ko-KR" sz="1200" dirty="0">
                        <a:effectLst/>
                        <a:latin typeface="+mn-lt"/>
                        <a:ea typeface="바탕" panose="02030600000101010101" pitchFamily="18" charset="-127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R="128270" indent="444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effectLst/>
                        </a:rPr>
                        <a:t>200</a:t>
                      </a:r>
                      <a:endParaRPr lang="ko-KR" sz="1200" dirty="0">
                        <a:effectLst/>
                        <a:latin typeface="+mn-lt"/>
                        <a:ea typeface="바탕" panose="02030600000101010101" pitchFamily="18" charset="-127"/>
                      </a:endParaRPr>
                    </a:p>
                  </a:txBody>
                  <a:tcPr marL="51435" marR="51435" marT="0" marB="0" anchor="ctr"/>
                </a:tc>
                <a:tc vMerge="1">
                  <a:txBody>
                    <a:bodyPr/>
                    <a:lstStyle/>
                    <a:p>
                      <a:pPr marR="69850" indent="444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sz="1200" dirty="0"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R="1282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sz="1200" dirty="0">
                        <a:effectLst/>
                        <a:latin typeface="Times New Roman" panose="02020603050405020304" pitchFamily="18" charset="0"/>
                        <a:ea typeface="바탕" panose="02030600000101010101" pitchFamily="18" charset="-127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3424192"/>
                  </a:ext>
                </a:extLst>
              </a:tr>
            </a:tbl>
          </a:graphicData>
        </a:graphic>
      </p:graphicFrame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50E01464-DC84-51E1-9769-F388F6B74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626" y="1755278"/>
            <a:ext cx="3824585" cy="3856905"/>
          </a:xfrm>
          <a:prstGeom prst="rect">
            <a:avLst/>
          </a:prstGeom>
        </p:spPr>
      </p:pic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xmlns="" id="{8545F782-00C6-BC5D-16B5-6741C8009B36}"/>
              </a:ext>
            </a:extLst>
          </p:cNvPr>
          <p:cNvCxnSpPr>
            <a:cxnSpLocks/>
          </p:cNvCxnSpPr>
          <p:nvPr/>
        </p:nvCxnSpPr>
        <p:spPr>
          <a:xfrm>
            <a:off x="4684324" y="2820085"/>
            <a:ext cx="2138954" cy="8217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6CF147-7097-3532-0E37-8F3ED52B6CF2}"/>
              </a:ext>
            </a:extLst>
          </p:cNvPr>
          <p:cNvSpPr txBox="1"/>
          <p:nvPr/>
        </p:nvSpPr>
        <p:spPr>
          <a:xfrm>
            <a:off x="3844140" y="2601835"/>
            <a:ext cx="17588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350" dirty="0"/>
              <a:t>cylinder with </a:t>
            </a:r>
            <a:r>
              <a:rPr kumimoji="1" lang="en-US" altLang="ko-KR" sz="1350" dirty="0">
                <a:solidFill>
                  <a:schemeClr val="bg1"/>
                </a:solidFill>
              </a:rPr>
              <a:t>r=1cm</a:t>
            </a:r>
            <a:endParaRPr kumimoji="1" lang="x-none" altLang="en-US" sz="135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52867DA-3FBC-0926-BB6F-DAEBABE6BEA9}"/>
                  </a:ext>
                </a:extLst>
              </p:cNvPr>
              <p:cNvSpPr txBox="1"/>
              <p:nvPr/>
            </p:nvSpPr>
            <p:spPr>
              <a:xfrm>
                <a:off x="6735863" y="1851398"/>
                <a:ext cx="2187843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x-none" sz="1350" dirty="0">
                    <a:solidFill>
                      <a:schemeClr val="bg1"/>
                    </a:solidFill>
                  </a:rPr>
                  <a:t>Sensitive part (</a:t>
                </a:r>
                <a14:m>
                  <m:oMath xmlns:m="http://schemas.openxmlformats.org/officeDocument/2006/math">
                    <m:r>
                      <a:rPr kumimoji="1" lang="en-US" altLang="x-none" sz="13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x-none" sz="13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x-none" sz="13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kumimoji="1" lang="en-US" altLang="x-none" sz="13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&lt;10°</m:t>
                    </m:r>
                  </m:oMath>
                </a14:m>
                <a:r>
                  <a:rPr kumimoji="1" lang="en-US" altLang="x-none" sz="1350" dirty="0">
                    <a:solidFill>
                      <a:schemeClr val="bg1"/>
                    </a:solidFill>
                  </a:rPr>
                  <a:t>)</a:t>
                </a:r>
                <a:endParaRPr kumimoji="1" lang="x-none" altLang="en-US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2867DA-3FBC-0926-BB6F-DAEBABE6BE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1150" y="1325531"/>
                <a:ext cx="2683555" cy="369332"/>
              </a:xfrm>
              <a:prstGeom prst="rect">
                <a:avLst/>
              </a:prstGeom>
              <a:blipFill>
                <a:blip r:embed="rId5"/>
                <a:stretch>
                  <a:fillRect l="-1887" t="-6667" r="-943" b="-26667"/>
                </a:stretch>
              </a:blipFill>
            </p:spPr>
            <p:txBody>
              <a:bodyPr/>
              <a:lstStyle/>
              <a:p>
                <a:r>
                  <a:rPr lang="ko-Kore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xmlns="" id="{9E107334-0BE8-91C2-875F-7208FB0FF8F3}"/>
              </a:ext>
            </a:extLst>
          </p:cNvPr>
          <p:cNvCxnSpPr>
            <a:cxnSpLocks/>
          </p:cNvCxnSpPr>
          <p:nvPr/>
        </p:nvCxnSpPr>
        <p:spPr>
          <a:xfrm>
            <a:off x="7802433" y="2127883"/>
            <a:ext cx="463948" cy="13397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[R] 13">
            <a:extLst>
              <a:ext uri="{FF2B5EF4-FFF2-40B4-BE49-F238E27FC236}">
                <a16:creationId xmlns:a16="http://schemas.microsoft.com/office/drawing/2014/main" xmlns="" id="{FF73D0CD-D705-78D5-9554-8D0899E8A091}"/>
              </a:ext>
            </a:extLst>
          </p:cNvPr>
          <p:cNvCxnSpPr>
            <a:cxnSpLocks/>
          </p:cNvCxnSpPr>
          <p:nvPr/>
        </p:nvCxnSpPr>
        <p:spPr>
          <a:xfrm>
            <a:off x="6857919" y="4024454"/>
            <a:ext cx="1443187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[R] 14">
            <a:extLst>
              <a:ext uri="{FF2B5EF4-FFF2-40B4-BE49-F238E27FC236}">
                <a16:creationId xmlns:a16="http://schemas.microsoft.com/office/drawing/2014/main" xmlns="" id="{1DF86F45-07FC-5B8B-DBE9-C85EDA74655E}"/>
              </a:ext>
            </a:extLst>
          </p:cNvPr>
          <p:cNvCxnSpPr>
            <a:cxnSpLocks/>
          </p:cNvCxnSpPr>
          <p:nvPr/>
        </p:nvCxnSpPr>
        <p:spPr>
          <a:xfrm>
            <a:off x="6858002" y="3676572"/>
            <a:ext cx="0" cy="5141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[R] 17">
            <a:extLst>
              <a:ext uri="{FF2B5EF4-FFF2-40B4-BE49-F238E27FC236}">
                <a16:creationId xmlns:a16="http://schemas.microsoft.com/office/drawing/2014/main" xmlns="" id="{4DD195DA-9E87-AAA7-D98C-E1B56C12AD38}"/>
              </a:ext>
            </a:extLst>
          </p:cNvPr>
          <p:cNvCxnSpPr>
            <a:cxnSpLocks/>
          </p:cNvCxnSpPr>
          <p:nvPr/>
        </p:nvCxnSpPr>
        <p:spPr>
          <a:xfrm>
            <a:off x="8301105" y="3615803"/>
            <a:ext cx="0" cy="5141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8CD67B0-4D3C-6920-A772-7769410A6330}"/>
              </a:ext>
            </a:extLst>
          </p:cNvPr>
          <p:cNvSpPr txBox="1"/>
          <p:nvPr/>
        </p:nvSpPr>
        <p:spPr>
          <a:xfrm>
            <a:off x="7196905" y="4041985"/>
            <a:ext cx="7633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x-none" sz="1350" dirty="0">
                <a:solidFill>
                  <a:schemeClr val="bg1"/>
                </a:solidFill>
              </a:rPr>
              <a:t>100 cm</a:t>
            </a:r>
            <a:endParaRPr kumimoji="1" lang="x-none" altLang="en-US" sz="1350" dirty="0">
              <a:solidFill>
                <a:schemeClr val="bg1"/>
              </a:solidFill>
            </a:endParaRPr>
          </a:p>
        </p:txBody>
      </p:sp>
      <p:cxnSp>
        <p:nvCxnSpPr>
          <p:cNvPr id="21" name="직선 연결선[R] 20">
            <a:extLst>
              <a:ext uri="{FF2B5EF4-FFF2-40B4-BE49-F238E27FC236}">
                <a16:creationId xmlns:a16="http://schemas.microsoft.com/office/drawing/2014/main" xmlns="" id="{3F9F9D89-7866-C615-C28C-9F0076AF413E}"/>
              </a:ext>
            </a:extLst>
          </p:cNvPr>
          <p:cNvCxnSpPr>
            <a:cxnSpLocks/>
          </p:cNvCxnSpPr>
          <p:nvPr/>
        </p:nvCxnSpPr>
        <p:spPr>
          <a:xfrm>
            <a:off x="6382022" y="4024454"/>
            <a:ext cx="475980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[R] 23">
            <a:extLst>
              <a:ext uri="{FF2B5EF4-FFF2-40B4-BE49-F238E27FC236}">
                <a16:creationId xmlns:a16="http://schemas.microsoft.com/office/drawing/2014/main" xmlns="" id="{D6FF67F6-71DB-2AD5-4D85-CED6122A3BFD}"/>
              </a:ext>
            </a:extLst>
          </p:cNvPr>
          <p:cNvCxnSpPr>
            <a:cxnSpLocks/>
          </p:cNvCxnSpPr>
          <p:nvPr/>
        </p:nvCxnSpPr>
        <p:spPr>
          <a:xfrm>
            <a:off x="6390667" y="3651972"/>
            <a:ext cx="0" cy="886028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16A03F9-1F65-310A-77ED-BD5A5EA8569A}"/>
              </a:ext>
            </a:extLst>
          </p:cNvPr>
          <p:cNvSpPr txBox="1"/>
          <p:nvPr/>
        </p:nvSpPr>
        <p:spPr>
          <a:xfrm>
            <a:off x="6369963" y="4050498"/>
            <a:ext cx="6687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x-none" sz="1350" dirty="0">
                <a:solidFill>
                  <a:schemeClr val="bg1"/>
                </a:solidFill>
              </a:rPr>
              <a:t>30 cm</a:t>
            </a:r>
            <a:endParaRPr kumimoji="1" lang="x-none" altLang="en-US" sz="135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DF68771-F3A0-1865-C65D-CFEE3515DF7B}"/>
              </a:ext>
            </a:extLst>
          </p:cNvPr>
          <p:cNvSpPr txBox="1"/>
          <p:nvPr/>
        </p:nvSpPr>
        <p:spPr>
          <a:xfrm>
            <a:off x="5608979" y="4518274"/>
            <a:ext cx="18389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x-none" sz="1350" dirty="0">
                <a:solidFill>
                  <a:schemeClr val="bg1"/>
                </a:solidFill>
              </a:rPr>
              <a:t>Beam emission point</a:t>
            </a:r>
            <a:endParaRPr kumimoji="1" lang="x-none" altLang="en-US" sz="1350" dirty="0">
              <a:solidFill>
                <a:schemeClr val="bg1"/>
              </a:solidFill>
            </a:endParaRPr>
          </a:p>
        </p:txBody>
      </p:sp>
      <p:cxnSp>
        <p:nvCxnSpPr>
          <p:cNvPr id="28" name="직선 연결선[R] 27">
            <a:extLst>
              <a:ext uri="{FF2B5EF4-FFF2-40B4-BE49-F238E27FC236}">
                <a16:creationId xmlns:a16="http://schemas.microsoft.com/office/drawing/2014/main" xmlns="" id="{5BF50A32-2806-8F4E-4C55-7EFB8647C8B4}"/>
              </a:ext>
            </a:extLst>
          </p:cNvPr>
          <p:cNvCxnSpPr>
            <a:cxnSpLocks/>
          </p:cNvCxnSpPr>
          <p:nvPr/>
        </p:nvCxnSpPr>
        <p:spPr>
          <a:xfrm flipH="1">
            <a:off x="6386578" y="3658570"/>
            <a:ext cx="349285" cy="0"/>
          </a:xfrm>
          <a:prstGeom prst="line">
            <a:avLst/>
          </a:prstGeom>
          <a:ln w="57150"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97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8864" y="188640"/>
            <a:ext cx="8229600" cy="1143000"/>
          </a:xfrm>
        </p:spPr>
        <p:txBody>
          <a:bodyPr/>
          <a:lstStyle/>
          <a:p>
            <a:r>
              <a:rPr lang="en-US" altLang="ko-KR" dirty="0"/>
              <a:t>HEP Experiments in Korea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59" r="5200" b="978"/>
          <a:stretch/>
        </p:blipFill>
        <p:spPr>
          <a:xfrm>
            <a:off x="539552" y="1135673"/>
            <a:ext cx="8064895" cy="55336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7452320" y="6516052"/>
            <a:ext cx="167899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+mn-ea"/>
                <a:ea typeface="+mn-ea"/>
              </a:rPr>
              <a:t>Prof. </a:t>
            </a:r>
            <a:r>
              <a:rPr lang="en-US" altLang="ko-KR" dirty="0">
                <a:latin typeface="+mn-ea"/>
              </a:rPr>
              <a:t>Y. Kwon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3" name="오른쪽 중괄호 2"/>
          <p:cNvSpPr/>
          <p:nvPr/>
        </p:nvSpPr>
        <p:spPr>
          <a:xfrm flipH="1">
            <a:off x="1099698" y="1206044"/>
            <a:ext cx="447966" cy="197101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왼쪽 중괄호 6"/>
          <p:cNvSpPr/>
          <p:nvPr/>
        </p:nvSpPr>
        <p:spPr>
          <a:xfrm>
            <a:off x="1187624" y="4797152"/>
            <a:ext cx="288032" cy="158417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01490" y="205362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Abroad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4" y="537321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Domestic</a:t>
            </a:r>
          </a:p>
          <a:p>
            <a:pPr algn="ctr"/>
            <a:r>
              <a:rPr lang="en-US" altLang="ko-KR" dirty="0"/>
              <a:t>IBS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496" y="407707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Abroad</a:t>
            </a:r>
          </a:p>
          <a:p>
            <a:r>
              <a:rPr lang="en-US" altLang="ko-KR" dirty="0"/>
              <a:t>Neutrino</a:t>
            </a:r>
            <a:endParaRPr lang="ko-KR" altLang="en-US" dirty="0"/>
          </a:p>
        </p:txBody>
      </p:sp>
      <p:sp>
        <p:nvSpPr>
          <p:cNvPr id="11" name="왼쪽 중괄호 10"/>
          <p:cNvSpPr/>
          <p:nvPr/>
        </p:nvSpPr>
        <p:spPr>
          <a:xfrm>
            <a:off x="1181610" y="3212976"/>
            <a:ext cx="288032" cy="65736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35496" y="3212976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Domestic</a:t>
            </a:r>
          </a:p>
          <a:p>
            <a:r>
              <a:rPr lang="en-US" altLang="ko-KR" dirty="0"/>
              <a:t>Neutrino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4048" y="4932457"/>
            <a:ext cx="2376264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</a:rPr>
              <a:t>Next Generation </a:t>
            </a:r>
          </a:p>
          <a:p>
            <a:r>
              <a:rPr lang="en-US" altLang="ko-KR" sz="1400" dirty="0">
                <a:solidFill>
                  <a:schemeClr val="bg1"/>
                </a:solidFill>
              </a:rPr>
              <a:t>Dark Matter Experiment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왼쪽 중괄호 14"/>
          <p:cNvSpPr/>
          <p:nvPr/>
        </p:nvSpPr>
        <p:spPr>
          <a:xfrm>
            <a:off x="1187624" y="4067780"/>
            <a:ext cx="288032" cy="65736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237312"/>
            <a:ext cx="2133600" cy="365125"/>
          </a:xfrm>
        </p:spPr>
        <p:txBody>
          <a:bodyPr/>
          <a:lstStyle/>
          <a:p>
            <a:fld id="{030EC568-7348-4369-8C69-BFC37C9049E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직선 연결선 15"/>
          <p:cNvCxnSpPr/>
          <p:nvPr/>
        </p:nvCxnSpPr>
        <p:spPr>
          <a:xfrm>
            <a:off x="4283968" y="1206044"/>
            <a:ext cx="0" cy="517528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/>
        </p:nvSpPr>
        <p:spPr>
          <a:xfrm>
            <a:off x="1469642" y="1135673"/>
            <a:ext cx="6558742" cy="85316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942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>
            <a:extLst>
              <a:ext uri="{FF2B5EF4-FFF2-40B4-BE49-F238E27FC236}">
                <a16:creationId xmlns:a16="http://schemas.microsoft.com/office/drawing/2014/main" xmlns="" id="{37C8BCF7-46D8-3BB5-6396-4A98711B965E}"/>
              </a:ext>
            </a:extLst>
          </p:cNvPr>
          <p:cNvGrpSpPr/>
          <p:nvPr/>
        </p:nvGrpSpPr>
        <p:grpSpPr>
          <a:xfrm>
            <a:off x="2209800" y="3215032"/>
            <a:ext cx="4503048" cy="3277172"/>
            <a:chOff x="5941262" y="1811397"/>
            <a:chExt cx="6250738" cy="4560220"/>
          </a:xfrm>
        </p:grpSpPr>
        <p:pic>
          <p:nvPicPr>
            <p:cNvPr id="16" name="그림 15" descr="텍스트, 라인, 그래프, 도표이(가) 표시된 사진&#10;&#10;자동 생성된 설명">
              <a:extLst>
                <a:ext uri="{FF2B5EF4-FFF2-40B4-BE49-F238E27FC236}">
                  <a16:creationId xmlns:a16="http://schemas.microsoft.com/office/drawing/2014/main" xmlns="" id="{8504C0C3-D443-02C9-87AF-0B82C388E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1262" y="1811397"/>
              <a:ext cx="6250738" cy="456022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25" name="직선 화살표 연결선 24">
              <a:extLst>
                <a:ext uri="{FF2B5EF4-FFF2-40B4-BE49-F238E27FC236}">
                  <a16:creationId xmlns:a16="http://schemas.microsoft.com/office/drawing/2014/main" xmlns="" id="{4040CA5D-7213-0CC1-5DC8-E33711C748FE}"/>
                </a:ext>
              </a:extLst>
            </p:cNvPr>
            <p:cNvCxnSpPr>
              <a:cxnSpLocks/>
            </p:cNvCxnSpPr>
            <p:nvPr/>
          </p:nvCxnSpPr>
          <p:spPr>
            <a:xfrm>
              <a:off x="8839529" y="2882096"/>
              <a:ext cx="0" cy="5469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화살표 연결선 25">
              <a:extLst>
                <a:ext uri="{FF2B5EF4-FFF2-40B4-BE49-F238E27FC236}">
                  <a16:creationId xmlns:a16="http://schemas.microsoft.com/office/drawing/2014/main" xmlns="" id="{46640871-3672-C7D2-25F0-9D8F654C3974}"/>
                </a:ext>
              </a:extLst>
            </p:cNvPr>
            <p:cNvCxnSpPr>
              <a:cxnSpLocks/>
            </p:cNvCxnSpPr>
            <p:nvPr/>
          </p:nvCxnSpPr>
          <p:spPr>
            <a:xfrm>
              <a:off x="10218845" y="3044142"/>
              <a:ext cx="0" cy="88449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3FCC93C-A62F-473A-B726-2ED49F67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Amounts of Events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DA60E8B-75C0-47C6-AAF6-3FE475A96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024" y="1735382"/>
            <a:ext cx="8535093" cy="1161906"/>
          </a:xfrm>
        </p:spPr>
        <p:txBody>
          <a:bodyPr>
            <a:normAutofit fontScale="62500" lnSpcReduction="20000"/>
          </a:bodyPr>
          <a:lstStyle/>
          <a:p>
            <a:r>
              <a:rPr lang="en-US" altLang="ko-KR" dirty="0"/>
              <a:t>Tendency on distribution</a:t>
            </a:r>
          </a:p>
          <a:p>
            <a:pPr lvl="1"/>
            <a:r>
              <a:rPr lang="en-US" altLang="ko-KR" dirty="0"/>
              <a:t>Thin target: </a:t>
            </a:r>
            <a:r>
              <a:rPr lang="en-US" altLang="ko-KR" dirty="0" smtClean="0"/>
              <a:t>beam penetrates </a:t>
            </a:r>
            <a:r>
              <a:rPr lang="en-US" altLang="ko-KR" dirty="0"/>
              <a:t>the target.</a:t>
            </a:r>
          </a:p>
          <a:p>
            <a:pPr lvl="1"/>
            <a:r>
              <a:rPr lang="en-US" altLang="ko-KR" dirty="0"/>
              <a:t>Thick target: secondary ions cannot escape from target.</a:t>
            </a:r>
          </a:p>
          <a:p>
            <a:pPr lvl="1"/>
            <a:r>
              <a:rPr lang="en-US" altLang="ko-KR" dirty="0"/>
              <a:t>What is the best target thickness for given condition?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659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D64C5D2-FE5D-8DDE-EEF2-6A2426A09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x-none" sz="3200" dirty="0"/>
              <a:t>2D Distributions (Sn beam, 8mm Be target)</a:t>
            </a:r>
            <a:endParaRPr kumimoji="1" lang="x-none" altLang="en-US" sz="32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F0989F6D-7E9B-2510-6ACD-15C443C88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x-none" sz="2400" dirty="0"/>
              <a:t>With event generation optimized thickness</a:t>
            </a:r>
          </a:p>
          <a:p>
            <a:pPr lvl="1"/>
            <a:r>
              <a:rPr kumimoji="1" lang="en-US" altLang="x-none" sz="2400" dirty="0"/>
              <a:t>Sn beam for 8mm Be target</a:t>
            </a:r>
            <a:endParaRPr kumimoji="1" lang="x-none" altLang="en-US" sz="2400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342A4CC2-613A-9746-F2E9-986C4DD52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2432B-A418-48A1-95B1-00D5A23D2CD2}" type="datetime1">
              <a:rPr lang="en-US" altLang="ko-KR" smtClean="0"/>
              <a:pPr/>
              <a:t>3/19/2025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D38F8AE6-8C1C-0D24-C189-C65F6F4C1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Kyungho Kim</a:t>
            </a:r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98AA1A9-0471-8544-B6A8-FBF3E3A26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8" name="그림 7" descr="스크린샷, 텍스트, 다채로움, 그래프이(가) 표시된 사진&#10;&#10;자동 생성된 설명">
            <a:extLst>
              <a:ext uri="{FF2B5EF4-FFF2-40B4-BE49-F238E27FC236}">
                <a16:creationId xmlns:a16="http://schemas.microsoft.com/office/drawing/2014/main" xmlns="" id="{614110BC-E2D8-1E97-9E35-98C9E39655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90"/>
          <a:stretch/>
        </p:blipFill>
        <p:spPr>
          <a:xfrm>
            <a:off x="5288868" y="2619496"/>
            <a:ext cx="3539249" cy="2459174"/>
          </a:xfrm>
          <a:prstGeom prst="rect">
            <a:avLst/>
          </a:prstGeom>
        </p:spPr>
      </p:pic>
      <p:pic>
        <p:nvPicPr>
          <p:cNvPr id="10" name="그림 9" descr="텍스트, 스크린샷, 그래프, 도표이(가) 표시된 사진&#10;&#10;자동 생성된 설명">
            <a:extLst>
              <a:ext uri="{FF2B5EF4-FFF2-40B4-BE49-F238E27FC236}">
                <a16:creationId xmlns:a16="http://schemas.microsoft.com/office/drawing/2014/main" xmlns="" id="{70AEC068-7275-4404-6E05-7FC20ACF7A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52"/>
          <a:stretch/>
        </p:blipFill>
        <p:spPr>
          <a:xfrm>
            <a:off x="0" y="2481475"/>
            <a:ext cx="4635661" cy="3249983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900230D8-8729-4341-EBAB-376018A99A9F}"/>
              </a:ext>
            </a:extLst>
          </p:cNvPr>
          <p:cNvSpPr/>
          <p:nvPr/>
        </p:nvSpPr>
        <p:spPr>
          <a:xfrm>
            <a:off x="1284790" y="2619496"/>
            <a:ext cx="2873415" cy="184905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 sz="1350"/>
          </a:p>
        </p:txBody>
      </p:sp>
      <p:sp>
        <p:nvSpPr>
          <p:cNvPr id="13" name="오른쪽 화살표[R] 12">
            <a:extLst>
              <a:ext uri="{FF2B5EF4-FFF2-40B4-BE49-F238E27FC236}">
                <a16:creationId xmlns:a16="http://schemas.microsoft.com/office/drawing/2014/main" xmlns="" id="{1DDE445A-90E6-67A4-111C-D2FE5B28DF8D}"/>
              </a:ext>
            </a:extLst>
          </p:cNvPr>
          <p:cNvSpPr/>
          <p:nvPr/>
        </p:nvSpPr>
        <p:spPr>
          <a:xfrm>
            <a:off x="4218973" y="3685673"/>
            <a:ext cx="1315172" cy="264770"/>
          </a:xfrm>
          <a:prstGeom prst="rightArrow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 sz="1350"/>
          </a:p>
        </p:txBody>
      </p:sp>
    </p:spTree>
    <p:extLst>
      <p:ext uri="{BB962C8B-B14F-4D97-AF65-F5344CB8AC3E}">
        <p14:creationId xmlns:p14="http://schemas.microsoft.com/office/powerpoint/2010/main" val="93343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512D71E-756D-410B-9BA6-508691834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Summary of KISTI-5 supercomputer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258F5C6-C586-45FA-82B7-4D63B42AA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lnSpc>
                <a:spcPct val="150000"/>
              </a:lnSpc>
              <a:spcBef>
                <a:spcPts val="0"/>
              </a:spcBef>
            </a:pPr>
            <a:r>
              <a:rPr lang="en-US" altLang="ko-KR" sz="2800" kern="0" dirty="0">
                <a:solidFill>
                  <a:srgbClr val="000000"/>
                </a:solidFill>
              </a:rPr>
              <a:t> </a:t>
            </a:r>
            <a:r>
              <a:rPr lang="en-US" altLang="ko-KR" sz="2800" kern="0" dirty="0" smtClean="0">
                <a:solidFill>
                  <a:srgbClr val="000000"/>
                </a:solidFill>
              </a:rPr>
              <a:t>KISTI-5 supercomputer produces good results       </a:t>
            </a:r>
          </a:p>
          <a:p>
            <a:pPr marL="0" indent="0" fontAlgn="base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2800" kern="0" dirty="0">
                <a:solidFill>
                  <a:srgbClr val="000000"/>
                </a:solidFill>
              </a:rPr>
              <a:t> </a:t>
            </a:r>
            <a:r>
              <a:rPr lang="en-US" altLang="ko-KR" sz="2800" kern="0" dirty="0" smtClean="0">
                <a:solidFill>
                  <a:srgbClr val="000000"/>
                </a:solidFill>
              </a:rPr>
              <a:t> for big </a:t>
            </a:r>
            <a:r>
              <a:rPr lang="en-US" altLang="ko-KR" sz="2800" kern="0" dirty="0">
                <a:solidFill>
                  <a:srgbClr val="000000"/>
                </a:solidFill>
              </a:rPr>
              <a:t>challenge problem for </a:t>
            </a:r>
            <a:r>
              <a:rPr lang="en-US" altLang="ko-KR" sz="2800" kern="0" dirty="0" smtClean="0">
                <a:solidFill>
                  <a:srgbClr val="000000"/>
                </a:solidFill>
              </a:rPr>
              <a:t>HEP.</a:t>
            </a:r>
          </a:p>
          <a:p>
            <a:pPr marL="0" indent="0" fontAlgn="base">
              <a:lnSpc>
                <a:spcPct val="150000"/>
              </a:lnSpc>
              <a:spcBef>
                <a:spcPts val="0"/>
              </a:spcBef>
            </a:pPr>
            <a:r>
              <a:rPr lang="en-US" altLang="ko-KR" sz="2800" kern="0" dirty="0" smtClean="0">
                <a:solidFill>
                  <a:srgbClr val="000000"/>
                </a:solidFill>
              </a:rPr>
              <a:t> However, currently research shows that big</a:t>
            </a:r>
          </a:p>
          <a:p>
            <a:pPr marL="0" indent="0" fontAlgn="base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2800" kern="0" dirty="0">
                <a:solidFill>
                  <a:srgbClr val="000000"/>
                </a:solidFill>
              </a:rPr>
              <a:t> </a:t>
            </a:r>
            <a:r>
              <a:rPr lang="en-US" altLang="ko-KR" sz="2800" kern="0" dirty="0" smtClean="0">
                <a:solidFill>
                  <a:srgbClr val="000000"/>
                </a:solidFill>
              </a:rPr>
              <a:t> data meets machine learning.</a:t>
            </a:r>
            <a:endParaRPr lang="ko-KR" altLang="en-US" sz="28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D5637A65-159E-478B-BA39-90DA53B79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FA14-3C7C-48F7-83ED-24E42A372AD2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141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 bwMode="auto">
          <a:xfrm>
            <a:off x="446602" y="3377921"/>
            <a:ext cx="8518198" cy="1106727"/>
          </a:xfrm>
          <a:prstGeom prst="rightArrow">
            <a:avLst/>
          </a:prstGeom>
          <a:solidFill>
            <a:srgbClr val="DBBF01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68595" tIns="34297" rIns="68595" bIns="34297" numCol="1" rtlCol="0" anchor="ctr" anchorCtr="0" compatLnSpc="1">
            <a:prstTxWarp prst="textNoShape">
              <a:avLst/>
            </a:prstTxWarp>
          </a:bodyPr>
          <a:lstStyle/>
          <a:p>
            <a:pPr algn="ctr" defTabSz="685757"/>
            <a:endParaRPr lang="en-US" sz="165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6" name="AutoShape 8" descr="http://upload.wikimedia.org/wikipedia/commons/e/ec/SchrodingerEquation.svg"/>
          <p:cNvSpPr>
            <a:spLocks noChangeAspect="1" noChangeArrowheads="1"/>
          </p:cNvSpPr>
          <p:nvPr/>
        </p:nvSpPr>
        <p:spPr bwMode="auto">
          <a:xfrm>
            <a:off x="116712" y="336141"/>
            <a:ext cx="4873307" cy="109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5" name="Group 4"/>
          <p:cNvGrpSpPr/>
          <p:nvPr/>
        </p:nvGrpSpPr>
        <p:grpSpPr>
          <a:xfrm>
            <a:off x="2288387" y="2108610"/>
            <a:ext cx="1725860" cy="4074394"/>
            <a:chOff x="3050387" y="1284307"/>
            <a:chExt cx="2300548" cy="5431111"/>
          </a:xfrm>
        </p:grpSpPr>
        <p:pic>
          <p:nvPicPr>
            <p:cNvPr id="22534" name="Picture 6" descr="C:\Users\danareed\AppData\Local\Microsoft\Windows\Temporary Internet Files\Content.IE5\AHEYKQ7D\MM900223770[1].gif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247" y="1284307"/>
              <a:ext cx="1316828" cy="1148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0" name="Picture 12" descr="File:SchrodingerEquation.sv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387" y="2628804"/>
              <a:ext cx="2300548" cy="517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3262147" y="3503888"/>
              <a:ext cx="1521303" cy="3692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gradFill>
                    <a:gsLst>
                      <a:gs pos="417">
                        <a:srgbClr val="000000"/>
                      </a:gs>
                      <a:gs pos="100000">
                        <a:srgbClr val="000000"/>
                      </a:gs>
                    </a:gsLst>
                    <a:lin ang="5400000" scaled="0"/>
                  </a:gradFill>
                </a:rPr>
                <a:t>Theoretical</a:t>
              </a:r>
            </a:p>
          </p:txBody>
        </p:sp>
        <p:pic>
          <p:nvPicPr>
            <p:cNvPr id="22544" name="Picture 16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8599" y="4530714"/>
              <a:ext cx="1836718" cy="137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6" name="Picture 18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615" y="5214192"/>
              <a:ext cx="1501226" cy="1501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77034" y="2342550"/>
            <a:ext cx="1734386" cy="3438310"/>
            <a:chOff x="635880" y="1596147"/>
            <a:chExt cx="2311912" cy="4583219"/>
          </a:xfrm>
        </p:grpSpPr>
        <p:pic>
          <p:nvPicPr>
            <p:cNvPr id="22542" name="Picture 14" descr="https://encrypted-tbn1.gstatic.com/images?q=tbn:ANd9GcTtZy9TSkRQiekATYJAYCz_uJ1ww4_AO2jYPUnf-EnzsT7kT-t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39466" y="1596147"/>
              <a:ext cx="1565939" cy="155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3" name="Picture 15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5880" y="4525945"/>
              <a:ext cx="2173112" cy="137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825972" y="3503887"/>
              <a:ext cx="1788486" cy="3692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gradFill>
                    <a:gsLst>
                      <a:gs pos="417">
                        <a:srgbClr val="000000"/>
                      </a:gs>
                      <a:gs pos="100000">
                        <a:srgbClr val="000000"/>
                      </a:gs>
                    </a:gsLst>
                    <a:lin ang="5400000" scaled="0"/>
                  </a:gradFill>
                </a:rPr>
                <a:t>Experimental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5880" y="5902439"/>
              <a:ext cx="2311912" cy="2769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350" dirty="0">
                  <a:gradFill>
                    <a:gsLst>
                      <a:gs pos="417">
                        <a:srgbClr val="000000"/>
                      </a:gs>
                      <a:gs pos="100000">
                        <a:srgbClr val="000000"/>
                      </a:gs>
                    </a:gsLst>
                    <a:lin ang="5400000" scaled="0"/>
                  </a:gradFill>
                </a:rPr>
                <a:t>Large Hadron Collider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014247" y="2060419"/>
            <a:ext cx="2223301" cy="3720442"/>
            <a:chOff x="5350935" y="1220070"/>
            <a:chExt cx="2963630" cy="4959297"/>
          </a:xfrm>
        </p:grpSpPr>
        <p:pic>
          <p:nvPicPr>
            <p:cNvPr id="19" name="Picture 4" descr="http://avl.ncsa.illinois.edu/wp-content/uploads/2010/02/tornado1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3766" y="4550713"/>
              <a:ext cx="2394919" cy="1377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1715" y="1220070"/>
              <a:ext cx="1556019" cy="194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748234" y="3362428"/>
              <a:ext cx="2164559" cy="73847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gradFill>
                    <a:gsLst>
                      <a:gs pos="417">
                        <a:srgbClr val="000000"/>
                      </a:gs>
                      <a:gs pos="100000">
                        <a:srgbClr val="000000"/>
                      </a:gs>
                    </a:gsLst>
                    <a:lin ang="5400000" scaled="0"/>
                  </a:gradFill>
                </a:rPr>
                <a:t>Computational </a:t>
              </a:r>
            </a:p>
            <a:p>
              <a:r>
                <a:rPr lang="en-US" dirty="0">
                  <a:gradFill>
                    <a:gsLst>
                      <a:gs pos="417">
                        <a:srgbClr val="000000"/>
                      </a:gs>
                      <a:gs pos="100000">
                        <a:srgbClr val="000000"/>
                      </a:gs>
                    </a:gsLst>
                    <a:lin ang="5400000" scaled="0"/>
                  </a:gradFill>
                </a:rPr>
                <a:t>Simulation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50935" y="5902440"/>
              <a:ext cx="2963630" cy="2769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350" dirty="0">
                  <a:gradFill>
                    <a:gsLst>
                      <a:gs pos="417">
                        <a:srgbClr val="000000"/>
                      </a:gs>
                      <a:gs pos="100000">
                        <a:srgbClr val="000000"/>
                      </a:gs>
                    </a:gsLst>
                    <a:lin ang="5400000" scaled="0"/>
                  </a:gradFill>
                </a:rPr>
                <a:t>Severe Storm Model (NCSA)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8CB97BD-6FC0-44CF-8B94-ACD48B704FFA}"/>
              </a:ext>
            </a:extLst>
          </p:cNvPr>
          <p:cNvGrpSpPr/>
          <p:nvPr/>
        </p:nvGrpSpPr>
        <p:grpSpPr>
          <a:xfrm>
            <a:off x="6399181" y="1759846"/>
            <a:ext cx="1895247" cy="4423158"/>
            <a:chOff x="8696822" y="789970"/>
            <a:chExt cx="2526337" cy="5896008"/>
          </a:xfrm>
        </p:grpSpPr>
        <p:grpSp>
          <p:nvGrpSpPr>
            <p:cNvPr id="11" name="Group 10"/>
            <p:cNvGrpSpPr/>
            <p:nvPr/>
          </p:nvGrpSpPr>
          <p:grpSpPr>
            <a:xfrm>
              <a:off x="8696822" y="789970"/>
              <a:ext cx="2486615" cy="4142070"/>
              <a:chOff x="8497520" y="923358"/>
              <a:chExt cx="2486615" cy="395369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8497520" y="923358"/>
                <a:ext cx="2486615" cy="3137541"/>
                <a:chOff x="8497520" y="938382"/>
                <a:chExt cx="2486615" cy="2850225"/>
              </a:xfrm>
            </p:grpSpPr>
            <p:pic>
              <p:nvPicPr>
                <p:cNvPr id="21" name="Picture 2" descr="http://research.microsoft.com/en-us/collaboration/fourthparadigm/fpcover-full.jpg"/>
                <p:cNvPicPr>
                  <a:picLocks noChangeAspect="1" noChangeArrowheads="1"/>
                </p:cNvPicPr>
                <p:nvPr/>
              </p:nvPicPr>
              <p:blipFill>
                <a:blip r:embed="rId11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05497" y="938382"/>
                  <a:ext cx="1470659" cy="21238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7" name="TextBox 26"/>
                <p:cNvSpPr txBox="1"/>
                <p:nvPr/>
              </p:nvSpPr>
              <p:spPr>
                <a:xfrm>
                  <a:off x="8497520" y="3148270"/>
                  <a:ext cx="2486615" cy="6403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dirty="0" smtClean="0">
                      <a:gradFill>
                        <a:gsLst>
                          <a:gs pos="417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0"/>
                      </a:gradFill>
                    </a:rPr>
                    <a:t>Big Data </a:t>
                  </a:r>
                  <a:r>
                    <a:rPr lang="en-US" dirty="0">
                      <a:gradFill>
                        <a:gsLst>
                          <a:gs pos="417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0"/>
                      </a:gradFill>
                    </a:rPr>
                    <a:t>and</a:t>
                  </a:r>
                </a:p>
                <a:p>
                  <a:pPr algn="ctr"/>
                  <a:r>
                    <a:rPr lang="en-US" dirty="0">
                      <a:gradFill>
                        <a:gsLst>
                          <a:gs pos="417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0"/>
                      </a:gradFill>
                    </a:rPr>
                    <a:t>Machine Learning</a:t>
                  </a:r>
                </a:p>
              </p:txBody>
            </p:sp>
          </p:grp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814565" y="4124347"/>
                <a:ext cx="1913713" cy="752702"/>
              </a:xfrm>
              <a:prstGeom prst="rect">
                <a:avLst/>
              </a:prstGeom>
            </p:spPr>
          </p:pic>
        </p:grpSp>
        <p:pic>
          <p:nvPicPr>
            <p:cNvPr id="13" name="Picture 12" descr="A close up of a device&#10;&#10;Description generated with high confidence">
              <a:extLst>
                <a:ext uri="{FF2B5EF4-FFF2-40B4-BE49-F238E27FC236}">
                  <a16:creationId xmlns:a16="http://schemas.microsoft.com/office/drawing/2014/main" xmlns="" id="{17485F24-F029-4A3F-B5C3-AFAE065FE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8230" y="4882281"/>
              <a:ext cx="2404929" cy="1803697"/>
            </a:xfrm>
            <a:prstGeom prst="rect">
              <a:avLst/>
            </a:prstGeom>
          </p:spPr>
        </p:pic>
      </p:grpSp>
      <p:sp>
        <p:nvSpPr>
          <p:cNvPr id="12" name="타원 11"/>
          <p:cNvSpPr/>
          <p:nvPr/>
        </p:nvSpPr>
        <p:spPr>
          <a:xfrm>
            <a:off x="122100" y="1727350"/>
            <a:ext cx="6277082" cy="47265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4007766" y="6336268"/>
            <a:ext cx="196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</a:rPr>
              <a:t>e-Science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228536"/>
            <a:ext cx="167899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+mn-ea"/>
                <a:ea typeface="+mn-ea"/>
              </a:rPr>
              <a:t>Prof. </a:t>
            </a:r>
            <a:r>
              <a:rPr lang="en-US" altLang="ko-KR" sz="1400" dirty="0">
                <a:latin typeface="+mn-ea"/>
              </a:rPr>
              <a:t>D. Reed</a:t>
            </a:r>
            <a:endParaRPr lang="ko-KR" altLang="en-US" sz="1400" dirty="0">
              <a:latin typeface="+mn-ea"/>
              <a:ea typeface="+mn-ea"/>
            </a:endParaRPr>
          </a:p>
        </p:txBody>
      </p:sp>
      <p:sp>
        <p:nvSpPr>
          <p:cNvPr id="32" name="슬라이드 번호 개체 틀 1"/>
          <p:cNvSpPr txBox="1">
            <a:spLocks/>
          </p:cNvSpPr>
          <p:nvPr/>
        </p:nvSpPr>
        <p:spPr>
          <a:xfrm>
            <a:off x="6637027" y="648708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1200" dirty="0">
                <a:solidFill>
                  <a:schemeClr val="bg1"/>
                </a:solidFill>
              </a:rPr>
              <a:t>35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33" name="Title 3"/>
          <p:cNvSpPr txBox="1">
            <a:spLocks/>
          </p:cNvSpPr>
          <p:nvPr/>
        </p:nvSpPr>
        <p:spPr>
          <a:xfrm>
            <a:off x="839499" y="1097224"/>
            <a:ext cx="7668708" cy="632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Nanum Gothic" panose="020D0604000000000000" pitchFamily="34" charset="-127"/>
                <a:cs typeface="+mj-cs"/>
              </a:rPr>
              <a:t>The changing nature of scientific research</a:t>
            </a:r>
          </a:p>
        </p:txBody>
      </p:sp>
      <p:sp>
        <p:nvSpPr>
          <p:cNvPr id="34" name="제목 1"/>
          <p:cNvSpPr txBox="1">
            <a:spLocks/>
          </p:cNvSpPr>
          <p:nvPr/>
        </p:nvSpPr>
        <p:spPr>
          <a:xfrm>
            <a:off x="457200" y="274638"/>
            <a:ext cx="8229600" cy="872432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>
                <a:solidFill>
                  <a:schemeClr val="bg1"/>
                </a:solidFill>
              </a:rPr>
              <a:t>Big Data and Machine Learning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5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61E24-A766-46D6-B5AD-805DD2569CE8}" type="slidenum">
              <a:rPr lang="ko-KR" altLang="en-US" smtClean="0"/>
              <a:t>44</a:t>
            </a:fld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9F8AC5F2-229E-8B99-7517-9378A0434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9"/>
          <a:stretch/>
        </p:blipFill>
        <p:spPr>
          <a:xfrm>
            <a:off x="294014" y="1325790"/>
            <a:ext cx="8413021" cy="4840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28120" y="6007198"/>
            <a:ext cx="127154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+mn-ea"/>
                <a:ea typeface="+mn-ea"/>
              </a:rPr>
              <a:t>Prof. M. </a:t>
            </a:r>
            <a:r>
              <a:rPr lang="en-US" altLang="ko-KR" sz="1400" dirty="0">
                <a:latin typeface="+mn-ea"/>
              </a:rPr>
              <a:t>Park</a:t>
            </a:r>
            <a:endParaRPr lang="ko-KR" altLang="en-US" sz="1400" dirty="0">
              <a:latin typeface="+mn-ea"/>
              <a:ea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258292" y="6194676"/>
            <a:ext cx="5000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⇒ </a:t>
            </a:r>
            <a:r>
              <a:rPr kumimoji="0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KISTI-6</a:t>
            </a:r>
            <a:r>
              <a:rPr kumimoji="0" lang="en-US" altLang="ko-KR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supercomputer in 2025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3" name="직선 화살표 연결선 2"/>
          <p:cNvCxnSpPr/>
          <p:nvPr/>
        </p:nvCxnSpPr>
        <p:spPr>
          <a:xfrm>
            <a:off x="5181600" y="3733800"/>
            <a:ext cx="1295400" cy="1632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>
            <a:off x="7495451" y="4263009"/>
            <a:ext cx="332669" cy="395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07083" y="46479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HEP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08312" y="5314844"/>
            <a:ext cx="267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KISTI-6 supercomputer</a:t>
            </a:r>
            <a:endParaRPr lang="ko-KR" altLang="en-US" dirty="0"/>
          </a:p>
        </p:txBody>
      </p:sp>
      <p:sp>
        <p:nvSpPr>
          <p:cNvPr id="16" name="제목 6">
            <a:extLst>
              <a:ext uri="{FF2B5EF4-FFF2-40B4-BE49-F238E27FC236}">
                <a16:creationId xmlns:a16="http://schemas.microsoft.com/office/drawing/2014/main" xmlns="" id="{C58BC2B0-7C45-04FE-10F6-4570BF050A25}"/>
              </a:ext>
            </a:extLst>
          </p:cNvPr>
          <p:cNvSpPr txBox="1">
            <a:spLocks/>
          </p:cNvSpPr>
          <p:nvPr/>
        </p:nvSpPr>
        <p:spPr>
          <a:xfrm>
            <a:off x="666170" y="254449"/>
            <a:ext cx="7668708" cy="6329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Nanum Gothic" panose="020D0604000000000000" pitchFamily="34" charset="-127"/>
                <a:cs typeface="+mj-cs"/>
              </a:rPr>
              <a:t>Big data &amp; deep learning for large scale scientific applications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Nanum Gothic" panose="020D0604000000000000" pitchFamily="34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4238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8502639-9C30-4589-9251-97DA9966D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06443"/>
            <a:ext cx="78867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altLang="ko-KR" sz="4000" b="1" dirty="0" smtClean="0">
                <a:solidFill>
                  <a:schemeClr val="bg1"/>
                </a:solidFill>
                <a:latin typeface="+mj-ea"/>
              </a:rPr>
              <a:t>VI. KISTI-6 supercomputer</a:t>
            </a:r>
            <a:endParaRPr lang="ko-KR" altLang="en-US" sz="4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F4EB2C32-96C4-4B10-9663-00B2F782D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ABBD16-9FC1-47E4-BE85-E55C2C10A87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1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KISTI-6 supercomputer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>
          <a:xfrm>
            <a:off x="457200" y="1326355"/>
            <a:ext cx="4876800" cy="4525963"/>
          </a:xfrm>
        </p:spPr>
        <p:txBody>
          <a:bodyPr>
            <a:noAutofit/>
          </a:bodyPr>
          <a:lstStyle/>
          <a:p>
            <a:r>
              <a:rPr lang="en-US" altLang="ko-KR" sz="2000" dirty="0"/>
              <a:t>Specification: CPU (+ GPU)</a:t>
            </a:r>
          </a:p>
          <a:p>
            <a:pPr lvl="1"/>
            <a:r>
              <a:rPr lang="en-US" altLang="ko-KR" sz="2000" dirty="0"/>
              <a:t>Computational power: 600PFlops</a:t>
            </a:r>
          </a:p>
          <a:p>
            <a:pPr lvl="1"/>
            <a:r>
              <a:rPr lang="en-US" altLang="ko-KR" sz="2000" dirty="0"/>
              <a:t>Storage: 200PB</a:t>
            </a:r>
          </a:p>
          <a:p>
            <a:pPr lvl="1"/>
            <a:endParaRPr lang="en-US" altLang="ko-KR" sz="2000" dirty="0"/>
          </a:p>
          <a:p>
            <a:r>
              <a:rPr lang="en-US" altLang="ko-KR" sz="2000" dirty="0"/>
              <a:t>Purpose</a:t>
            </a:r>
          </a:p>
          <a:p>
            <a:pPr lvl="1"/>
            <a:r>
              <a:rPr lang="en-US" altLang="ko-KR" sz="2000" dirty="0"/>
              <a:t>Basic research (40%)</a:t>
            </a:r>
          </a:p>
          <a:p>
            <a:pPr lvl="1"/>
            <a:r>
              <a:rPr lang="en-US" altLang="ko-KR" sz="2000" dirty="0"/>
              <a:t>Public social issues (20%)</a:t>
            </a:r>
          </a:p>
          <a:p>
            <a:pPr lvl="1"/>
            <a:r>
              <a:rPr lang="en-US" altLang="ko-KR" sz="2000" dirty="0"/>
              <a:t>Industrial utilization (20%)</a:t>
            </a:r>
          </a:p>
          <a:p>
            <a:pPr lvl="1"/>
            <a:r>
              <a:rPr lang="en-US" altLang="ko-KR" sz="2000" dirty="0"/>
              <a:t>Utilize sharing (20%)</a:t>
            </a:r>
          </a:p>
          <a:p>
            <a:pPr lvl="1"/>
            <a:endParaRPr lang="en-US" altLang="ko-KR" sz="2000" dirty="0"/>
          </a:p>
          <a:p>
            <a:r>
              <a:rPr lang="en-US" altLang="ko-KR" sz="2000" dirty="0"/>
              <a:t>Plan</a:t>
            </a:r>
          </a:p>
          <a:p>
            <a:pPr lvl="1"/>
            <a:r>
              <a:rPr lang="en-US" altLang="ko-KR" sz="2000" dirty="0"/>
              <a:t>Will </a:t>
            </a:r>
            <a:r>
              <a:rPr lang="en-US" altLang="ko-KR" sz="2000" dirty="0" smtClean="0"/>
              <a:t>be installed </a:t>
            </a:r>
            <a:r>
              <a:rPr lang="en-US" altLang="ko-KR" sz="2000" dirty="0"/>
              <a:t>in 2025</a:t>
            </a:r>
          </a:p>
          <a:p>
            <a:pPr marL="457200" lvl="1" indent="0">
              <a:buNone/>
            </a:pPr>
            <a:r>
              <a:rPr lang="en-US" altLang="ko-KR" sz="2000" dirty="0"/>
              <a:t>	</a:t>
            </a:r>
            <a:br>
              <a:rPr lang="en-US" altLang="ko-KR" sz="2000" dirty="0"/>
            </a:br>
            <a:r>
              <a:rPr lang="en-US" altLang="ko-KR" sz="1400" dirty="0"/>
              <a:t/>
            </a:r>
            <a:br>
              <a:rPr lang="en-US" altLang="ko-KR" sz="1400" dirty="0"/>
            </a:br>
            <a:endParaRPr lang="ko-KR" altLang="en-US" sz="1400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C81F0-C463-49C4-82BD-E90C2F6F3C60}" type="slidenum">
              <a:rPr lang="ko-KR" altLang="en-US" smtClean="0"/>
              <a:pPr/>
              <a:t>46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t="26663" r="59998" b="8902"/>
          <a:stretch/>
        </p:blipFill>
        <p:spPr>
          <a:xfrm>
            <a:off x="5555238" y="2128979"/>
            <a:ext cx="2910324" cy="35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8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Architecture of KISTI-6 supercomputer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FA14-3C7C-48F7-83ED-24E42A372AD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t="13945"/>
          <a:stretch/>
        </p:blipFill>
        <p:spPr>
          <a:xfrm>
            <a:off x="208087" y="1754188"/>
            <a:ext cx="8727826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0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686800" cy="1143000"/>
          </a:xfrm>
        </p:spPr>
        <p:txBody>
          <a:bodyPr>
            <a:normAutofit/>
          </a:bodyPr>
          <a:lstStyle/>
          <a:p>
            <a:r>
              <a:rPr lang="en-US" altLang="ko-KR" dirty="0"/>
              <a:t>KISTI-6 supercomputer</a:t>
            </a:r>
            <a:endParaRPr lang="ko-KR" altLang="en-US" dirty="0"/>
          </a:p>
        </p:txBody>
      </p:sp>
      <p:graphicFrame>
        <p:nvGraphicFramePr>
          <p:cNvPr id="6" name="내용 개체 틀 5"/>
          <p:cNvGraphicFramePr>
            <a:graphicFrameLocks noGrp="1"/>
          </p:cNvGraphicFramePr>
          <p:nvPr>
            <p:ph idx="1"/>
          </p:nvPr>
        </p:nvGraphicFramePr>
        <p:xfrm>
          <a:off x="838200" y="838200"/>
          <a:ext cx="8229600" cy="582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42240"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Specification</a:t>
                      </a:r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GPU</a:t>
                      </a:r>
                      <a:r>
                        <a:rPr lang="en-US" altLang="ko-KR" sz="1600" baseline="0" dirty="0"/>
                        <a:t> Partition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CPU Partition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Architecture</a:t>
                      </a:r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Heterogeneous</a:t>
                      </a:r>
                      <a:r>
                        <a:rPr lang="en-US" altLang="ko-KR" sz="1600" baseline="0" dirty="0"/>
                        <a:t> Cluster</a:t>
                      </a:r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latinLnBrk="1"/>
                      <a:endParaRPr lang="en-US" altLang="ko-KR" sz="1600" dirty="0"/>
                    </a:p>
                    <a:p>
                      <a:pPr latinLnBrk="1"/>
                      <a:r>
                        <a:rPr lang="en-US" altLang="ko-KR" sz="1600" dirty="0"/>
                        <a:t>Node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Total</a:t>
                      </a:r>
                      <a:r>
                        <a:rPr lang="en-US" altLang="ko-KR" sz="1600" baseline="0" dirty="0"/>
                        <a:t> node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 ~3000 node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 ~1500 node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Total Rack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 30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8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latinLnBrk="1"/>
                      <a:endParaRPr lang="en-US" altLang="ko-KR" sz="1600" dirty="0"/>
                    </a:p>
                    <a:p>
                      <a:pPr latinLnBrk="1"/>
                      <a:r>
                        <a:rPr lang="en-US" altLang="ko-KR" sz="1600" dirty="0"/>
                        <a:t>CPU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CPU/node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2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CPU/Partition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~3000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~3000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Total CPU</a:t>
                      </a:r>
                      <a:endParaRPr lang="ko-KR" alt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~6000</a:t>
                      </a:r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latinLnBrk="1"/>
                      <a:endParaRPr lang="en-US" altLang="ko-KR" sz="1600" dirty="0"/>
                    </a:p>
                    <a:p>
                      <a:pPr latinLnBrk="1"/>
                      <a:r>
                        <a:rPr lang="en-US" altLang="ko-KR" sz="1600" dirty="0"/>
                        <a:t>GPU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CPU/node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4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-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CPU/Partition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~12,000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-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Total CPU</a:t>
                      </a:r>
                      <a:endParaRPr lang="ko-KR" alt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~12,000</a:t>
                      </a:r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600" dirty="0" err="1"/>
                        <a:t>Rpeak</a:t>
                      </a:r>
                      <a:endParaRPr lang="ko-KR" altLang="en-US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600" dirty="0" err="1"/>
                        <a:t>Pflops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600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10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610</a:t>
                      </a:r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latinLnBrk="1"/>
                      <a:endParaRPr lang="en-US" altLang="ko-KR" sz="1600" dirty="0"/>
                    </a:p>
                    <a:p>
                      <a:pPr latinLnBrk="1"/>
                      <a:r>
                        <a:rPr lang="en-US" altLang="ko-KR" sz="1600" dirty="0"/>
                        <a:t>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Method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DDR5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DDR5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Memory/node(GB)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&gt; 512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&gt; 512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sz="1600" dirty="0"/>
                        <a:t>Total Memor</a:t>
                      </a:r>
                      <a:r>
                        <a:rPr lang="en-US" altLang="ko-KR" sz="1600" baseline="0" dirty="0"/>
                        <a:t>y (PB)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1.5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0.75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2.25</a:t>
                      </a:r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238784"/>
            <a:ext cx="2133600" cy="365125"/>
          </a:xfrm>
        </p:spPr>
        <p:txBody>
          <a:bodyPr/>
          <a:lstStyle/>
          <a:p>
            <a:fld id="{0D42FA14-3C7C-48F7-83ED-24E42A372AD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5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Software</a:t>
            </a:r>
            <a:endParaRPr lang="ko-KR" altLang="en-US" dirty="0"/>
          </a:p>
        </p:txBody>
      </p:sp>
      <p:graphicFrame>
        <p:nvGraphicFramePr>
          <p:cNvPr id="7" name="내용 개체 틀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983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algn="l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Content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Specification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2600">
                <a:tc rowSpan="4">
                  <a:txBody>
                    <a:bodyPr/>
                    <a:lstStyle/>
                    <a:p>
                      <a:pPr algn="l" latinLnBrk="1"/>
                      <a:r>
                        <a:rPr lang="en-US" altLang="ko-KR" dirty="0"/>
                        <a:t>System Software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dirty="0"/>
                        <a:t>Operating</a:t>
                      </a:r>
                      <a:r>
                        <a:rPr lang="en-US" altLang="ko-KR" baseline="0" dirty="0"/>
                        <a:t> System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260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dirty="0"/>
                        <a:t>System</a:t>
                      </a:r>
                      <a:r>
                        <a:rPr lang="en-US" altLang="ko-KR" baseline="0" dirty="0"/>
                        <a:t> program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260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dirty="0"/>
                        <a:t>Task</a:t>
                      </a:r>
                      <a:r>
                        <a:rPr lang="en-US" altLang="ko-KR" baseline="0" dirty="0"/>
                        <a:t> management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260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dirty="0"/>
                        <a:t>Virtualization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2600">
                <a:tc rowSpan="4">
                  <a:txBody>
                    <a:bodyPr/>
                    <a:lstStyle/>
                    <a:p>
                      <a:pPr algn="l" latinLnBrk="1"/>
                      <a:r>
                        <a:rPr lang="en-US" altLang="ko-KR" dirty="0"/>
                        <a:t>Development Tool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dirty="0"/>
                        <a:t>Compiler/</a:t>
                      </a:r>
                    </a:p>
                    <a:p>
                      <a:pPr algn="l" latinLnBrk="1"/>
                      <a:r>
                        <a:rPr lang="en-US" altLang="ko-KR" dirty="0"/>
                        <a:t>Debugger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260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dirty="0"/>
                        <a:t>Parallel</a:t>
                      </a:r>
                      <a:r>
                        <a:rPr lang="en-US" altLang="ko-KR" baseline="0" dirty="0"/>
                        <a:t> environment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260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dirty="0"/>
                        <a:t>Math</a:t>
                      </a:r>
                      <a:r>
                        <a:rPr lang="en-US" altLang="ko-KR" baseline="0" dirty="0"/>
                        <a:t> Library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260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dirty="0"/>
                        <a:t>AI/ML framework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2600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dirty="0"/>
                        <a:t>Application</a:t>
                      </a:r>
                      <a:r>
                        <a:rPr lang="en-US" altLang="ko-KR" baseline="0" dirty="0"/>
                        <a:t> Software</a:t>
                      </a:r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FA14-3C7C-48F7-83ED-24E42A372AD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l="49461" t="22965" r="68" b="4090"/>
          <a:stretch/>
        </p:blipFill>
        <p:spPr>
          <a:xfrm>
            <a:off x="5029200" y="2133600"/>
            <a:ext cx="3810000" cy="44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8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smtClean="0"/>
              <a:t>nature </a:t>
            </a:r>
            <a:r>
              <a:rPr lang="en-US" dirty="0"/>
              <a:t>of scientific research</a:t>
            </a:r>
          </a:p>
        </p:txBody>
      </p:sp>
      <p:sp>
        <p:nvSpPr>
          <p:cNvPr id="16" name="내용 개체 틀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Right Arrow 2"/>
          <p:cNvSpPr/>
          <p:nvPr/>
        </p:nvSpPr>
        <p:spPr bwMode="auto">
          <a:xfrm>
            <a:off x="446602" y="3089373"/>
            <a:ext cx="8518198" cy="1106727"/>
          </a:xfrm>
          <a:prstGeom prst="rightArrow">
            <a:avLst/>
          </a:prstGeom>
          <a:solidFill>
            <a:srgbClr val="DBBF01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68595" tIns="34297" rIns="68595" bIns="34297" numCol="1" rtlCol="0" anchor="ctr" anchorCtr="0" compatLnSpc="1">
            <a:prstTxWarp prst="textNoShape">
              <a:avLst/>
            </a:prstTxWarp>
          </a:bodyPr>
          <a:lstStyle/>
          <a:p>
            <a:pPr algn="ctr" defTabSz="685757"/>
            <a:endParaRPr lang="en-US" sz="165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6" name="AutoShape 8" descr="http://upload.wikimedia.org/wikipedia/commons/e/ec/SchrodingerEquation.svg"/>
          <p:cNvSpPr>
            <a:spLocks noChangeAspect="1" noChangeArrowheads="1"/>
          </p:cNvSpPr>
          <p:nvPr/>
        </p:nvSpPr>
        <p:spPr bwMode="auto">
          <a:xfrm>
            <a:off x="116712" y="336141"/>
            <a:ext cx="4873307" cy="109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5" name="Group 4"/>
          <p:cNvGrpSpPr/>
          <p:nvPr/>
        </p:nvGrpSpPr>
        <p:grpSpPr>
          <a:xfrm>
            <a:off x="2288387" y="1820062"/>
            <a:ext cx="1725860" cy="4074394"/>
            <a:chOff x="3050387" y="1284307"/>
            <a:chExt cx="2300548" cy="5431111"/>
          </a:xfrm>
        </p:grpSpPr>
        <p:pic>
          <p:nvPicPr>
            <p:cNvPr id="22534" name="Picture 6" descr="C:\Users\danareed\AppData\Local\Microsoft\Windows\Temporary Internet Files\Content.IE5\AHEYKQ7D\MM900223770[1].gif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247" y="1284307"/>
              <a:ext cx="1316828" cy="1148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0" name="Picture 12" descr="File:SchrodingerEquation.sv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387" y="2628804"/>
              <a:ext cx="2300548" cy="517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3262147" y="3503888"/>
              <a:ext cx="1521303" cy="3692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gradFill>
                    <a:gsLst>
                      <a:gs pos="417">
                        <a:srgbClr val="000000"/>
                      </a:gs>
                      <a:gs pos="100000">
                        <a:srgbClr val="000000"/>
                      </a:gs>
                    </a:gsLst>
                    <a:lin ang="5400000" scaled="0"/>
                  </a:gradFill>
                </a:rPr>
                <a:t>Theoretical</a:t>
              </a:r>
            </a:p>
          </p:txBody>
        </p:sp>
        <p:pic>
          <p:nvPicPr>
            <p:cNvPr id="22544" name="Picture 16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8599" y="4530714"/>
              <a:ext cx="1836718" cy="137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6" name="Picture 18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615" y="5214192"/>
              <a:ext cx="1501226" cy="1501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77034" y="2054002"/>
            <a:ext cx="1734386" cy="3438310"/>
            <a:chOff x="635880" y="1596147"/>
            <a:chExt cx="2311912" cy="4583219"/>
          </a:xfrm>
        </p:grpSpPr>
        <p:pic>
          <p:nvPicPr>
            <p:cNvPr id="22542" name="Picture 14" descr="https://encrypted-tbn1.gstatic.com/images?q=tbn:ANd9GcTtZy9TSkRQiekATYJAYCz_uJ1ww4_AO2jYPUnf-EnzsT7kT-t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39466" y="1596147"/>
              <a:ext cx="1565939" cy="155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3" name="Picture 15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5880" y="4525945"/>
              <a:ext cx="2173112" cy="137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825972" y="3503887"/>
              <a:ext cx="1788486" cy="3692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gradFill>
                    <a:gsLst>
                      <a:gs pos="417">
                        <a:srgbClr val="000000"/>
                      </a:gs>
                      <a:gs pos="100000">
                        <a:srgbClr val="000000"/>
                      </a:gs>
                    </a:gsLst>
                    <a:lin ang="5400000" scaled="0"/>
                  </a:gradFill>
                </a:rPr>
                <a:t>Experimental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5880" y="5902439"/>
              <a:ext cx="2311912" cy="2769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350" dirty="0">
                  <a:gradFill>
                    <a:gsLst>
                      <a:gs pos="417">
                        <a:srgbClr val="000000"/>
                      </a:gs>
                      <a:gs pos="100000">
                        <a:srgbClr val="000000"/>
                      </a:gs>
                    </a:gsLst>
                    <a:lin ang="5400000" scaled="0"/>
                  </a:gradFill>
                </a:rPr>
                <a:t>Large Hadron Collider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014247" y="1771871"/>
            <a:ext cx="2223301" cy="3720442"/>
            <a:chOff x="5350935" y="1220070"/>
            <a:chExt cx="2963630" cy="4959297"/>
          </a:xfrm>
        </p:grpSpPr>
        <p:pic>
          <p:nvPicPr>
            <p:cNvPr id="19" name="Picture 4" descr="http://avl.ncsa.illinois.edu/wp-content/uploads/2010/02/tornado1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3766" y="4550713"/>
              <a:ext cx="2394919" cy="1377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1715" y="1220070"/>
              <a:ext cx="1556019" cy="194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748234" y="3362428"/>
              <a:ext cx="2164559" cy="73847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gradFill>
                    <a:gsLst>
                      <a:gs pos="417">
                        <a:srgbClr val="000000"/>
                      </a:gs>
                      <a:gs pos="100000">
                        <a:srgbClr val="000000"/>
                      </a:gs>
                    </a:gsLst>
                    <a:lin ang="5400000" scaled="0"/>
                  </a:gradFill>
                </a:rPr>
                <a:t>Computational </a:t>
              </a:r>
            </a:p>
            <a:p>
              <a:r>
                <a:rPr lang="en-US" dirty="0">
                  <a:gradFill>
                    <a:gsLst>
                      <a:gs pos="417">
                        <a:srgbClr val="000000"/>
                      </a:gs>
                      <a:gs pos="100000">
                        <a:srgbClr val="000000"/>
                      </a:gs>
                    </a:gsLst>
                    <a:lin ang="5400000" scaled="0"/>
                  </a:gradFill>
                </a:rPr>
                <a:t>Simulation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50935" y="5902440"/>
              <a:ext cx="2963630" cy="2769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350" dirty="0">
                  <a:gradFill>
                    <a:gsLst>
                      <a:gs pos="417">
                        <a:srgbClr val="000000"/>
                      </a:gs>
                      <a:gs pos="100000">
                        <a:srgbClr val="000000"/>
                      </a:gs>
                    </a:gsLst>
                    <a:lin ang="5400000" scaled="0"/>
                  </a:gradFill>
                </a:rPr>
                <a:t>Severe Storm Model (NCSA)</a:t>
              </a:r>
            </a:p>
          </p:txBody>
        </p:sp>
      </p:grpSp>
      <p:sp>
        <p:nvSpPr>
          <p:cNvPr id="12" name="타원 11"/>
          <p:cNvSpPr/>
          <p:nvPr/>
        </p:nvSpPr>
        <p:spPr>
          <a:xfrm>
            <a:off x="122099" y="1438802"/>
            <a:ext cx="6322109" cy="47265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645256" y="6156012"/>
            <a:ext cx="196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</a:rPr>
              <a:t>e-Science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52320" y="6516052"/>
            <a:ext cx="167899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+mn-ea"/>
                <a:ea typeface="+mn-ea"/>
              </a:rPr>
              <a:t>Prof. </a:t>
            </a:r>
            <a:r>
              <a:rPr lang="en-US" altLang="ko-KR" dirty="0">
                <a:latin typeface="+mn-ea"/>
              </a:rPr>
              <a:t>D. Reed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32" name="슬라이드 번호 개체 틀 1"/>
          <p:cNvSpPr txBox="1">
            <a:spLocks/>
          </p:cNvSpPr>
          <p:nvPr/>
        </p:nvSpPr>
        <p:spPr>
          <a:xfrm>
            <a:off x="6553200" y="630932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1200" dirty="0">
                <a:solidFill>
                  <a:prstClr val="black">
                    <a:tint val="75000"/>
                  </a:prstClr>
                </a:solidFill>
              </a:rPr>
              <a:t>8</a:t>
            </a:r>
            <a:endParaRPr lang="ko-KR" alt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7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61826"/>
            <a:ext cx="8587381" cy="6446837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FA14-3C7C-48F7-83ED-24E42A372AD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5181600" y="5105400"/>
            <a:ext cx="0" cy="609600"/>
          </a:xfrm>
          <a:prstGeom prst="line">
            <a:avLst/>
          </a:prstGeom>
          <a:noFill/>
          <a:ln w="47625" cap="sq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0" y="5791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C00000"/>
                </a:solidFill>
              </a:rPr>
              <a:t>We are here.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xmlns="" id="{F32DF7F0-B248-44B6-BF85-B3173C2B68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>
                <a:solidFill>
                  <a:srgbClr val="C00000"/>
                </a:solidFill>
              </a:rPr>
              <a:t>Discovery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82B1AFC-86F2-4721-B0F2-1A5F7F49682E}"/>
              </a:ext>
            </a:extLst>
          </p:cNvPr>
          <p:cNvSpPr txBox="1"/>
          <p:nvPr/>
        </p:nvSpPr>
        <p:spPr>
          <a:xfrm>
            <a:off x="6172200" y="5791200"/>
            <a:ext cx="2721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C00000"/>
                </a:solidFill>
              </a:rPr>
              <a:t>KISTI-6 supercomputer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xmlns="" id="{F9FFC6E8-EE69-4FCB-8F98-D6A05FCC7A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67044" y="5105400"/>
            <a:ext cx="0" cy="609600"/>
          </a:xfrm>
          <a:prstGeom prst="line">
            <a:avLst/>
          </a:prstGeom>
          <a:noFill/>
          <a:ln w="47625" cap="sq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59130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8502639-9C30-4589-9251-97DA9966D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06443"/>
            <a:ext cx="78867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latin typeface="+mj-ea"/>
              </a:rPr>
              <a:t>VI. Summary</a:t>
            </a:r>
            <a:endParaRPr lang="ko-KR" altLang="en-US" sz="4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F4EB2C32-96C4-4B10-9663-00B2F782D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ABBD16-9FC1-47E4-BE85-E55C2C10A87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42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2560637"/>
            <a:ext cx="9144000" cy="4525963"/>
          </a:xfrm>
        </p:spPr>
        <p:txBody>
          <a:bodyPr>
            <a:normAutofit/>
          </a:bodyPr>
          <a:lstStyle/>
          <a:p>
            <a:r>
              <a:rPr lang="en-US" altLang="ko-KR" sz="2800" dirty="0" smtClean="0"/>
              <a:t>e-science activities for HEP in Korea is very active.</a:t>
            </a:r>
          </a:p>
          <a:p>
            <a:r>
              <a:rPr lang="en-US" altLang="ko-KR" sz="2800" dirty="0" smtClean="0"/>
              <a:t>Large </a:t>
            </a:r>
            <a:r>
              <a:rPr lang="en-US" altLang="ko-KR" sz="2800" dirty="0"/>
              <a:t>scale science needs solutions </a:t>
            </a:r>
            <a:r>
              <a:rPr lang="en-US" altLang="ko-KR" sz="2800" dirty="0" smtClean="0"/>
              <a:t>of GPU machine. </a:t>
            </a:r>
            <a:endParaRPr lang="en-US" altLang="ko-KR" sz="2800" dirty="0"/>
          </a:p>
          <a:p>
            <a:r>
              <a:rPr lang="en-US" altLang="ko-KR" sz="2800" dirty="0" smtClean="0"/>
              <a:t>Therefore, KISTI-6 </a:t>
            </a:r>
            <a:r>
              <a:rPr lang="en-US" altLang="ko-KR" sz="2800" dirty="0"/>
              <a:t>supercomputer will brought to you in 2025.</a:t>
            </a:r>
          </a:p>
          <a:p>
            <a:endParaRPr lang="en-US" altLang="ko-KR" sz="2800" dirty="0"/>
          </a:p>
          <a:p>
            <a:pPr>
              <a:buNone/>
            </a:pPr>
            <a:r>
              <a:rPr lang="en-US" altLang="ko-KR" sz="2800" dirty="0"/>
              <a:t>⇒ Science will go beyond discovery.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42FA14-3C7C-48F7-83ED-24E42A372AD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" name="제목 4"/>
          <p:cNvSpPr txBox="1">
            <a:spLocks/>
          </p:cNvSpPr>
          <p:nvPr/>
        </p:nvSpPr>
        <p:spPr>
          <a:xfrm>
            <a:off x="762000" y="685800"/>
            <a:ext cx="7772400" cy="147002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solidFill>
                  <a:schemeClr val="bg1"/>
                </a:solidFill>
              </a:rPr>
              <a:t>Summary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658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xmlns="" id="{D65B9880-B6B4-4D66-AC2B-C210A44FE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err="1"/>
              <a:t>Kyungho</a:t>
            </a:r>
            <a:r>
              <a:rPr lang="en-US" altLang="ko-KR" sz="2400" dirty="0"/>
              <a:t> Kim, Youngman Kim, Young Ho SONG</a:t>
            </a:r>
            <a:r>
              <a:rPr lang="en-US" altLang="ko-KR" sz="2400" dirty="0" smtClean="0"/>
              <a:t>,</a:t>
            </a:r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  </a:t>
            </a:r>
            <a:r>
              <a:rPr lang="en-US" altLang="ko-KR" sz="2400" dirty="0" err="1" smtClean="0"/>
              <a:t>Ik</a:t>
            </a:r>
            <a:r>
              <a:rPr lang="en-US" altLang="ko-KR" sz="2400" dirty="0" smtClean="0"/>
              <a:t> </a:t>
            </a:r>
            <a:r>
              <a:rPr lang="en-US" altLang="ko-KR" sz="2400" dirty="0"/>
              <a:t>Jae SHIN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2400" dirty="0"/>
              <a:t>The major institutional R&amp;D program of KISTI (No. K25L2M2C3) and National Supercomputing Center with supercomputing resources including technical support (KSC-2022-CHA-0003, KSC-2023-CHA-0005, KSC-2024-CHA-0001).</a:t>
            </a:r>
            <a:endParaRPr lang="ko-KR" altLang="en-US" sz="2400" dirty="0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50D1348B-AFB2-4EE8-910A-30C12922C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0A810470-2570-4D39-84A4-18560FBE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xmlns="" id="{21B14914-07B8-42FE-9F54-72C1CDB3B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Acknowledgement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893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Thank you.</a:t>
            </a:r>
            <a:endParaRPr lang="ko-KR" altLang="en-US" dirty="0"/>
          </a:p>
        </p:txBody>
      </p:sp>
      <p:sp>
        <p:nvSpPr>
          <p:cNvPr id="6" name="부제목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cho@kisti.re.kr</a:t>
            </a:r>
            <a:endParaRPr lang="ko-KR" altLang="en-US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42FA14-3C7C-48F7-83ED-24E42A372AD2}" type="slidenum">
              <a:rPr lang="ko-KR" altLang="en-US" smtClean="0">
                <a:solidFill>
                  <a:srgbClr val="000000"/>
                </a:solidFill>
              </a:rPr>
              <a:pPr/>
              <a:t>54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5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EFF20-DF74-4995-A5E2-7AE2D9996C27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5292725" y="3573463"/>
            <a:ext cx="3851275" cy="4525962"/>
          </a:xfrm>
        </p:spPr>
        <p:txBody>
          <a:bodyPr/>
          <a:lstStyle/>
          <a:p>
            <a:r>
              <a:rPr lang="en-US" altLang="ko-KR" dirty="0"/>
              <a:t>Theory-Experiment-Simulation</a:t>
            </a:r>
          </a:p>
          <a:p>
            <a:pPr>
              <a:buNone/>
            </a:pPr>
            <a:r>
              <a:rPr lang="en-US" altLang="ko-KR" dirty="0"/>
              <a:t> ⇒ e-Science</a:t>
            </a:r>
            <a:endParaRPr lang="ko-KR" alt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2" y="971639"/>
            <a:ext cx="4328484" cy="57697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타원 9"/>
          <p:cNvSpPr/>
          <p:nvPr/>
        </p:nvSpPr>
        <p:spPr bwMode="auto">
          <a:xfrm>
            <a:off x="2551774" y="4149080"/>
            <a:ext cx="1948218" cy="1872208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HY울릉도M" pitchFamily="18" charset="-127"/>
              <a:cs typeface="한컴돋움" pitchFamily="18" charset="2"/>
            </a:endParaRPr>
          </a:p>
        </p:txBody>
      </p:sp>
      <p:sp>
        <p:nvSpPr>
          <p:cNvPr id="11" name="타원 10"/>
          <p:cNvSpPr/>
          <p:nvPr/>
        </p:nvSpPr>
        <p:spPr bwMode="auto">
          <a:xfrm>
            <a:off x="3525883" y="4149080"/>
            <a:ext cx="45719" cy="45719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HY울릉도M" pitchFamily="18" charset="-127"/>
              <a:cs typeface="한컴돋움" pitchFamily="18" charset="2"/>
            </a:endParaRPr>
          </a:p>
        </p:txBody>
      </p:sp>
      <p:cxnSp>
        <p:nvCxnSpPr>
          <p:cNvPr id="13" name="직선 화살표 연결선 12"/>
          <p:cNvCxnSpPr/>
          <p:nvPr/>
        </p:nvCxnSpPr>
        <p:spPr bwMode="auto">
          <a:xfrm flipV="1">
            <a:off x="4499992" y="4797152"/>
            <a:ext cx="648072" cy="14401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직사각형 5"/>
          <p:cNvSpPr/>
          <p:nvPr/>
        </p:nvSpPr>
        <p:spPr>
          <a:xfrm>
            <a:off x="539552" y="1844824"/>
            <a:ext cx="3240360" cy="216024"/>
          </a:xfrm>
          <a:prstGeom prst="rect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AD89038E-AB90-4811-B4D5-5098C7D424A7}"/>
              </a:ext>
            </a:extLst>
          </p:cNvPr>
          <p:cNvSpPr/>
          <p:nvPr/>
        </p:nvSpPr>
        <p:spPr>
          <a:xfrm>
            <a:off x="3059832" y="243783"/>
            <a:ext cx="32239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Helvetica Neue Medium"/>
              </a:rPr>
              <a:t>e-Science?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529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슬라이드 번호 개체 틀 4"/>
          <p:cNvSpPr>
            <a:spLocks noGrp="1"/>
          </p:cNvSpPr>
          <p:nvPr>
            <p:ph type="sldNum" sz="quarter" idx="10"/>
          </p:nvPr>
        </p:nvSpPr>
        <p:spPr>
          <a:xfrm>
            <a:off x="8613775" y="6305550"/>
            <a:ext cx="457200" cy="476250"/>
          </a:xfrm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fld id="{A138CBD4-C42C-4DF8-B503-BCC6D96E417C}" type="slidenum">
              <a:rPr lang="en-US" altLang="ko-KR">
                <a:latin typeface="HY울릉도M" panose="02030600000101010101" pitchFamily="18" charset="-127"/>
              </a:rPr>
              <a:pPr eaLnBrk="1" hangingPunct="1"/>
              <a:t>7</a:t>
            </a:fld>
            <a:endParaRPr lang="en-US" altLang="ko-KR">
              <a:latin typeface="HY울릉도M" panose="02030600000101010101" pitchFamily="18" charset="-127"/>
            </a:endParaRPr>
          </a:p>
        </p:txBody>
      </p:sp>
      <p:pic>
        <p:nvPicPr>
          <p:cNvPr id="120836" name="Picture 2" descr="CDFControlR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013325"/>
            <a:ext cx="2376487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4" descr="91-1651-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946650"/>
            <a:ext cx="20510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Picture 5" descr="magnet-2005-007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013325"/>
            <a:ext cx="216058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9" name="Picture 6" descr="overview-tev-f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6" y="1579828"/>
            <a:ext cx="3816350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1" name="Line 8"/>
          <p:cNvSpPr>
            <a:spLocks noChangeShapeType="1"/>
          </p:cNvSpPr>
          <p:nvPr/>
        </p:nvSpPr>
        <p:spPr bwMode="auto">
          <a:xfrm flipH="1">
            <a:off x="6443663" y="3716338"/>
            <a:ext cx="649287" cy="1368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7" tIns="45709" rIns="91417" bIns="45709" anchor="ctr"/>
          <a:lstStyle/>
          <a:p>
            <a:endParaRPr lang="ko-KR" altLang="en-US"/>
          </a:p>
        </p:txBody>
      </p:sp>
      <p:sp>
        <p:nvSpPr>
          <p:cNvPr id="120842" name="Line 9"/>
          <p:cNvSpPr>
            <a:spLocks noChangeShapeType="1"/>
          </p:cNvSpPr>
          <p:nvPr/>
        </p:nvSpPr>
        <p:spPr bwMode="auto">
          <a:xfrm>
            <a:off x="7235825" y="3284538"/>
            <a:ext cx="649288" cy="19446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7" tIns="45709" rIns="91417" bIns="45709" anchor="ctr"/>
          <a:lstStyle/>
          <a:p>
            <a:endParaRPr lang="ko-KR" altLang="en-US"/>
          </a:p>
        </p:txBody>
      </p:sp>
      <p:sp>
        <p:nvSpPr>
          <p:cNvPr id="120843" name="Line 10"/>
          <p:cNvSpPr>
            <a:spLocks noChangeShapeType="1"/>
          </p:cNvSpPr>
          <p:nvPr/>
        </p:nvSpPr>
        <p:spPr bwMode="auto">
          <a:xfrm flipH="1">
            <a:off x="6156325" y="2708275"/>
            <a:ext cx="431800" cy="1368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7" tIns="45709" rIns="91417" bIns="45709" anchor="ctr"/>
          <a:lstStyle/>
          <a:p>
            <a:endParaRPr lang="ko-KR" altLang="en-US"/>
          </a:p>
        </p:txBody>
      </p:sp>
      <p:sp>
        <p:nvSpPr>
          <p:cNvPr id="120844" name="Line 11"/>
          <p:cNvSpPr>
            <a:spLocks noChangeShapeType="1"/>
          </p:cNvSpPr>
          <p:nvPr/>
        </p:nvSpPr>
        <p:spPr bwMode="auto">
          <a:xfrm flipH="1">
            <a:off x="4427538" y="4076700"/>
            <a:ext cx="1728787" cy="10080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7" tIns="45709" rIns="91417" bIns="45709" anchor="ctr"/>
          <a:lstStyle/>
          <a:p>
            <a:endParaRPr lang="ko-KR" altLang="en-US"/>
          </a:p>
        </p:txBody>
      </p:sp>
      <p:pic>
        <p:nvPicPr>
          <p:cNvPr id="120845" name="Picture 12" descr="95-02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13325"/>
            <a:ext cx="18716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6" name="Text Box 13"/>
          <p:cNvSpPr txBox="1">
            <a:spLocks noChangeArrowheads="1"/>
          </p:cNvSpPr>
          <p:nvPr/>
        </p:nvSpPr>
        <p:spPr bwMode="auto">
          <a:xfrm>
            <a:off x="4859338" y="6453188"/>
            <a:ext cx="1944687" cy="307754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400" b="1" dirty="0" smtClean="0"/>
              <a:t>Data Production</a:t>
            </a:r>
            <a:endParaRPr lang="en-US" altLang="ko-KR" sz="1400" b="1" dirty="0"/>
          </a:p>
        </p:txBody>
      </p:sp>
      <p:sp>
        <p:nvSpPr>
          <p:cNvPr id="120847" name="Text Box 14"/>
          <p:cNvSpPr txBox="1">
            <a:spLocks noChangeArrowheads="1"/>
          </p:cNvSpPr>
          <p:nvPr/>
        </p:nvSpPr>
        <p:spPr bwMode="auto">
          <a:xfrm>
            <a:off x="7199313" y="6453188"/>
            <a:ext cx="1944687" cy="307754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400" b="1" dirty="0" smtClean="0"/>
              <a:t>Data Processing</a:t>
            </a:r>
            <a:endParaRPr lang="en-US" altLang="ko-KR" sz="1400" b="1" dirty="0"/>
          </a:p>
        </p:txBody>
      </p:sp>
      <p:sp>
        <p:nvSpPr>
          <p:cNvPr id="120848" name="Text Box 15"/>
          <p:cNvSpPr txBox="1">
            <a:spLocks noChangeArrowheads="1"/>
          </p:cNvSpPr>
          <p:nvPr/>
        </p:nvSpPr>
        <p:spPr bwMode="auto">
          <a:xfrm>
            <a:off x="2411413" y="6446838"/>
            <a:ext cx="1944687" cy="307754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400" b="1" dirty="0" smtClean="0"/>
              <a:t>Data Analysis</a:t>
            </a:r>
            <a:endParaRPr lang="en-US" altLang="ko-KR" sz="1400" b="1" dirty="0"/>
          </a:p>
        </p:txBody>
      </p:sp>
      <p:sp>
        <p:nvSpPr>
          <p:cNvPr id="120849" name="Text Box 16"/>
          <p:cNvSpPr txBox="1">
            <a:spLocks noChangeArrowheads="1"/>
          </p:cNvSpPr>
          <p:nvPr/>
        </p:nvSpPr>
        <p:spPr bwMode="auto">
          <a:xfrm>
            <a:off x="179388" y="6446838"/>
            <a:ext cx="1944687" cy="307754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400" b="1" dirty="0" smtClean="0"/>
              <a:t>Data Production</a:t>
            </a:r>
            <a:endParaRPr lang="en-US" altLang="ko-KR" sz="1400" b="1" dirty="0"/>
          </a:p>
        </p:txBody>
      </p:sp>
      <p:sp>
        <p:nvSpPr>
          <p:cNvPr id="120851" name="Text Box 18"/>
          <p:cNvSpPr txBox="1">
            <a:spLocks noChangeArrowheads="1"/>
          </p:cNvSpPr>
          <p:nvPr/>
        </p:nvSpPr>
        <p:spPr bwMode="auto">
          <a:xfrm>
            <a:off x="250825" y="5013325"/>
            <a:ext cx="288925" cy="369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b="1"/>
              <a:t>1</a:t>
            </a:r>
          </a:p>
        </p:txBody>
      </p:sp>
      <p:sp>
        <p:nvSpPr>
          <p:cNvPr id="120852" name="Text Box 19"/>
          <p:cNvSpPr txBox="1">
            <a:spLocks noChangeArrowheads="1"/>
          </p:cNvSpPr>
          <p:nvPr/>
        </p:nvSpPr>
        <p:spPr bwMode="auto">
          <a:xfrm>
            <a:off x="2339975" y="5013325"/>
            <a:ext cx="288925" cy="369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b="1"/>
              <a:t>3</a:t>
            </a:r>
          </a:p>
        </p:txBody>
      </p:sp>
      <p:sp>
        <p:nvSpPr>
          <p:cNvPr id="120853" name="Text Box 20"/>
          <p:cNvSpPr txBox="1">
            <a:spLocks noChangeArrowheads="1"/>
          </p:cNvSpPr>
          <p:nvPr/>
        </p:nvSpPr>
        <p:spPr bwMode="auto">
          <a:xfrm>
            <a:off x="4643438" y="5013325"/>
            <a:ext cx="288925" cy="369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b="1" dirty="0"/>
              <a:t>1</a:t>
            </a:r>
          </a:p>
        </p:txBody>
      </p:sp>
      <p:sp>
        <p:nvSpPr>
          <p:cNvPr id="120854" name="Text Box 21"/>
          <p:cNvSpPr txBox="1">
            <a:spLocks noChangeArrowheads="1"/>
          </p:cNvSpPr>
          <p:nvPr/>
        </p:nvSpPr>
        <p:spPr bwMode="auto">
          <a:xfrm>
            <a:off x="7091363" y="4941888"/>
            <a:ext cx="288925" cy="36988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b="1"/>
              <a:t>2</a:t>
            </a:r>
          </a:p>
        </p:txBody>
      </p:sp>
      <p:sp>
        <p:nvSpPr>
          <p:cNvPr id="120855" name="Text Box 22"/>
          <p:cNvSpPr txBox="1">
            <a:spLocks noChangeArrowheads="1"/>
          </p:cNvSpPr>
          <p:nvPr/>
        </p:nvSpPr>
        <p:spPr bwMode="auto">
          <a:xfrm>
            <a:off x="5824008" y="22231"/>
            <a:ext cx="3319992" cy="412306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778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118770" rIns="91417" bIns="4570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/>
            <a:r>
              <a:rPr kumimoji="0" lang="en-US" altLang="ko-KR" sz="1600" dirty="0">
                <a:solidFill>
                  <a:srgbClr val="000000"/>
                </a:solidFill>
                <a:latin typeface="+mn-ea"/>
                <a:ea typeface="+mn-ea"/>
              </a:rPr>
              <a:t>K. Cho, JKPS, 53, 1187 (2008)</a:t>
            </a:r>
          </a:p>
        </p:txBody>
      </p:sp>
      <p:sp>
        <p:nvSpPr>
          <p:cNvPr id="120856" name="Text Box 20"/>
          <p:cNvSpPr txBox="1">
            <a:spLocks noChangeArrowheads="1"/>
          </p:cNvSpPr>
          <p:nvPr/>
        </p:nvSpPr>
        <p:spPr bwMode="auto">
          <a:xfrm>
            <a:off x="5490368" y="1204914"/>
            <a:ext cx="2555875" cy="36988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ko-KR" b="1" dirty="0" err="1"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, USA</a:t>
            </a:r>
          </a:p>
        </p:txBody>
      </p:sp>
      <p:sp>
        <p:nvSpPr>
          <p:cNvPr id="26" name="내용 개체 틀 2"/>
          <p:cNvSpPr txBox="1">
            <a:spLocks/>
          </p:cNvSpPr>
          <p:nvPr/>
        </p:nvSpPr>
        <p:spPr>
          <a:xfrm>
            <a:off x="107158" y="2148423"/>
            <a:ext cx="4248942" cy="225212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>
                <a:latin typeface="+mn-ea"/>
              </a:rPr>
              <a:t>Due to </a:t>
            </a:r>
            <a:r>
              <a:rPr lang="en-US" altLang="ko-KR" sz="2000" dirty="0" smtClean="0">
                <a:latin typeface="+mn-ea"/>
              </a:rPr>
              <a:t>COVID-19, we could not visit on-site laboratory.</a:t>
            </a:r>
            <a:endParaRPr lang="en-US" altLang="ko-KR" sz="2000" dirty="0">
              <a:latin typeface="+mn-ea"/>
            </a:endParaRPr>
          </a:p>
          <a:p>
            <a:endParaRPr lang="en-US" altLang="ko-KR" sz="2000" dirty="0">
              <a:latin typeface="+mn-ea"/>
            </a:endParaRPr>
          </a:p>
          <a:p>
            <a:r>
              <a:rPr lang="en-US" altLang="ko-KR" sz="2000" dirty="0">
                <a:latin typeface="+mn-ea"/>
              </a:rPr>
              <a:t>To study high energy physics any time even if we are not on site</a:t>
            </a:r>
          </a:p>
          <a:p>
            <a:endParaRPr lang="en-US" altLang="ko-KR" sz="2000" dirty="0">
              <a:latin typeface="+mn-ea"/>
            </a:endParaRPr>
          </a:p>
          <a:p>
            <a:pPr marL="0" indent="0">
              <a:buNone/>
            </a:pPr>
            <a:r>
              <a:rPr lang="en-US" altLang="ko-KR" sz="2000" dirty="0" smtClean="0">
                <a:latin typeface="+mn-ea"/>
              </a:rPr>
              <a:t>⇒ The importance of e-Science is revised.</a:t>
            </a:r>
            <a:endParaRPr lang="en-US" altLang="ko-KR" sz="2000" dirty="0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918973" y="358041"/>
            <a:ext cx="54489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Helvetica Neue Medium"/>
              </a:rPr>
              <a:t>e-Science </a:t>
            </a:r>
            <a:r>
              <a:rPr kumimoji="0" lang="en-US" altLang="ko-KR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Helvetica Neue Medium"/>
              </a:rPr>
              <a:t>revision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20840" name="Line 7"/>
          <p:cNvSpPr>
            <a:spLocks noChangeShapeType="1"/>
          </p:cNvSpPr>
          <p:nvPr/>
        </p:nvSpPr>
        <p:spPr bwMode="auto">
          <a:xfrm flipH="1">
            <a:off x="1835150" y="4292600"/>
            <a:ext cx="3600450" cy="7207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7" tIns="45709" rIns="91417" bIns="45709" anchor="ctr"/>
          <a:lstStyle/>
          <a:p>
            <a:endParaRPr lang="ko-KR" altLang="en-US"/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6601761" y="3489326"/>
            <a:ext cx="508255" cy="2615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17" tIns="45709" rIns="91417" bIns="4570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100" b="1" dirty="0"/>
              <a:t>CDF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5070093" y="4028499"/>
            <a:ext cx="508255" cy="2615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17" tIns="45709" rIns="91417" bIns="4570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100" b="1" dirty="0"/>
              <a:t>D0</a:t>
            </a:r>
          </a:p>
        </p:txBody>
      </p:sp>
    </p:spTree>
    <p:extLst>
      <p:ext uri="{BB962C8B-B14F-4D97-AF65-F5344CB8AC3E}">
        <p14:creationId xmlns:p14="http://schemas.microsoft.com/office/powerpoint/2010/main" val="334037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e-Science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EFF20-DF74-4995-A5E2-7AE2D9996C27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611560" y="1421414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dirty="0"/>
              <a:t> </a:t>
            </a:r>
            <a:endParaRPr lang="en-US" altLang="ko-KR" dirty="0">
              <a:solidFill>
                <a:srgbClr val="C00000"/>
              </a:solidFill>
            </a:endParaRPr>
          </a:p>
          <a:p>
            <a:pPr lvl="1"/>
            <a:r>
              <a:rPr lang="en-US" altLang="ko-KR" dirty="0" smtClean="0"/>
              <a:t>On-line</a:t>
            </a:r>
          </a:p>
          <a:p>
            <a:pPr lvl="1"/>
            <a:r>
              <a:rPr lang="en-US" altLang="ko-KR" dirty="0" smtClean="0"/>
              <a:t>Science </a:t>
            </a:r>
            <a:r>
              <a:rPr lang="en-US" altLang="ko-KR" dirty="0"/>
              <a:t>any time anywhere</a:t>
            </a:r>
          </a:p>
          <a:p>
            <a:pPr lvl="1"/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 </a:t>
            </a:r>
          </a:p>
          <a:p>
            <a:pPr marL="457200" lvl="1" indent="0">
              <a:buNone/>
            </a:pPr>
            <a:r>
              <a:rPr lang="en-US" altLang="ko-KR" dirty="0" smtClean="0"/>
              <a:t>- Off-line</a:t>
            </a:r>
          </a:p>
          <a:p>
            <a:pPr marL="457200" lvl="1" indent="0">
              <a:buNone/>
            </a:pPr>
            <a:r>
              <a:rPr lang="en-US" altLang="ko-KR" dirty="0" smtClean="0"/>
              <a:t>- Grid Farm, Supercomputing, etc.</a:t>
            </a:r>
            <a:endParaRPr lang="en-US" altLang="ko-KR" dirty="0"/>
          </a:p>
          <a:p>
            <a:pPr lvl="1"/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pPr lvl="1"/>
            <a:r>
              <a:rPr lang="en-US" altLang="ko-KR" dirty="0" smtClean="0"/>
              <a:t>Machine  Learning, GPU, etc.</a:t>
            </a:r>
            <a:endParaRPr lang="ko-KR" altLang="en-US" dirty="0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55576" y="1342758"/>
            <a:ext cx="7200800" cy="539750"/>
            <a:chOff x="1277" y="984"/>
            <a:chExt cx="3198" cy="478"/>
          </a:xfrm>
        </p:grpSpPr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1277" y="984"/>
              <a:ext cx="3198" cy="4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2">
                    <a:gamma/>
                    <a:shade val="5725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5725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1291" y="998"/>
              <a:ext cx="3162" cy="44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33CC"/>
                </a:gs>
                <a:gs pos="50000">
                  <a:srgbClr val="088CE6"/>
                </a:gs>
                <a:gs pos="100000">
                  <a:srgbClr val="0033C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05548A"/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300" dirty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</a:t>
              </a:r>
              <a:r>
                <a:rPr kumimoji="0"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1. </a:t>
              </a:r>
              <a:r>
                <a:rPr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Date Production </a:t>
              </a:r>
              <a:r>
                <a:rPr kumimoji="0"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 </a:t>
              </a:r>
              <a:r>
                <a:rPr kumimoji="0" lang="ko-KR" altLang="en-US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</a:t>
              </a:r>
              <a:endParaRPr kumimoji="0" lang="ko-KR" altLang="en-US" sz="2300" dirty="0">
                <a:solidFill>
                  <a:srgbClr val="FFFFFF"/>
                </a:solidFill>
                <a:latin typeface="HY울릉도M" pitchFamily="18" charset="-127"/>
                <a:ea typeface="HY울릉도M"/>
              </a:endParaRPr>
            </a:p>
          </p:txBody>
        </p:sp>
      </p:grp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801803" y="2944096"/>
            <a:ext cx="7632848" cy="539750"/>
            <a:chOff x="1277" y="984"/>
            <a:chExt cx="3198" cy="478"/>
          </a:xfrm>
        </p:grpSpPr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1277" y="984"/>
              <a:ext cx="3198" cy="4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2">
                    <a:gamma/>
                    <a:shade val="5725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5725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1291" y="998"/>
              <a:ext cx="3162" cy="44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33CC"/>
                </a:gs>
                <a:gs pos="50000">
                  <a:srgbClr val="088CE6"/>
                </a:gs>
                <a:gs pos="100000">
                  <a:srgbClr val="0033C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05548A"/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300" dirty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2. </a:t>
              </a:r>
              <a:r>
                <a:rPr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Data Processing  </a:t>
              </a:r>
              <a:endParaRPr kumimoji="0" lang="ko-KR" altLang="en-US" sz="2300" dirty="0">
                <a:solidFill>
                  <a:srgbClr val="FFFFFF"/>
                </a:solidFill>
                <a:latin typeface="HY울릉도M" pitchFamily="18" charset="-127"/>
                <a:ea typeface="HY울릉도M"/>
              </a:endParaRPr>
            </a:p>
          </p:txBody>
        </p:sp>
      </p:grp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755576" y="4545434"/>
            <a:ext cx="7632848" cy="539750"/>
            <a:chOff x="1277" y="984"/>
            <a:chExt cx="3198" cy="478"/>
          </a:xfrm>
        </p:grpSpPr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>
              <a:off x="1277" y="984"/>
              <a:ext cx="3198" cy="4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2">
                    <a:gamma/>
                    <a:shade val="5725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5725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>
              <a:off x="1291" y="998"/>
              <a:ext cx="3162" cy="44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33CC"/>
                </a:gs>
                <a:gs pos="50000">
                  <a:srgbClr val="088CE6"/>
                </a:gs>
                <a:gs pos="100000">
                  <a:srgbClr val="0033C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05548A"/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300" dirty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3. </a:t>
              </a:r>
              <a:r>
                <a:rPr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Data Analysis</a:t>
              </a:r>
              <a:r>
                <a:rPr lang="en-US" altLang="ko-KR" sz="2300" dirty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</a:t>
              </a:r>
              <a:r>
                <a:rPr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</a:t>
              </a:r>
              <a:endParaRPr kumimoji="0" lang="ko-KR" altLang="en-US" sz="2300" dirty="0">
                <a:solidFill>
                  <a:srgbClr val="FFFFFF"/>
                </a:solidFill>
                <a:latin typeface="HY울릉도M" pitchFamily="18" charset="-127"/>
                <a:ea typeface="HY울릉도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205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e-Science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EFF20-DF74-4995-A5E2-7AE2D9996C27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611560" y="1421414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dirty="0"/>
              <a:t> </a:t>
            </a:r>
            <a:endParaRPr lang="en-US" altLang="ko-KR" dirty="0">
              <a:solidFill>
                <a:srgbClr val="C00000"/>
              </a:solidFill>
            </a:endParaRPr>
          </a:p>
          <a:p>
            <a:pPr lvl="1"/>
            <a:r>
              <a:rPr lang="en-US" altLang="ko-KR" dirty="0" smtClean="0"/>
              <a:t>On-line</a:t>
            </a:r>
          </a:p>
          <a:p>
            <a:pPr lvl="1"/>
            <a:r>
              <a:rPr lang="en-US" altLang="ko-KR" dirty="0" smtClean="0"/>
              <a:t>Science </a:t>
            </a:r>
            <a:r>
              <a:rPr lang="en-US" altLang="ko-KR" dirty="0"/>
              <a:t>any time anywhere</a:t>
            </a:r>
          </a:p>
          <a:p>
            <a:pPr lvl="1"/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 </a:t>
            </a:r>
          </a:p>
          <a:p>
            <a:pPr marL="457200" lvl="1" indent="0">
              <a:buNone/>
            </a:pPr>
            <a:r>
              <a:rPr lang="en-US" altLang="ko-KR" dirty="0" smtClean="0"/>
              <a:t>- Off-line</a:t>
            </a:r>
          </a:p>
          <a:p>
            <a:pPr marL="457200" lvl="1" indent="0">
              <a:buNone/>
            </a:pPr>
            <a:r>
              <a:rPr lang="en-US" altLang="ko-KR" dirty="0" smtClean="0"/>
              <a:t>- Grid Farm, Supercomputing, etc</a:t>
            </a:r>
            <a:r>
              <a:rPr lang="en-US" altLang="ko-KR" dirty="0"/>
              <a:t>.</a:t>
            </a:r>
          </a:p>
          <a:p>
            <a:pPr lvl="1"/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pPr lvl="1"/>
            <a:r>
              <a:rPr lang="en-US" altLang="ko-KR" dirty="0" smtClean="0"/>
              <a:t>Machine  Learning, GPU, etc.</a:t>
            </a:r>
            <a:endParaRPr lang="ko-KR" altLang="en-US" dirty="0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55576" y="1342758"/>
            <a:ext cx="7200800" cy="539750"/>
            <a:chOff x="1277" y="984"/>
            <a:chExt cx="3198" cy="478"/>
          </a:xfrm>
        </p:grpSpPr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1277" y="984"/>
              <a:ext cx="3198" cy="4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2">
                    <a:gamma/>
                    <a:shade val="5725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5725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1291" y="998"/>
              <a:ext cx="3162" cy="44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33CC"/>
                </a:gs>
                <a:gs pos="50000">
                  <a:srgbClr val="088CE6"/>
                </a:gs>
                <a:gs pos="100000">
                  <a:srgbClr val="0033C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05548A"/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300" dirty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</a:t>
              </a:r>
              <a:r>
                <a:rPr kumimoji="0"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1. </a:t>
              </a:r>
              <a:r>
                <a:rPr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Date Production </a:t>
              </a:r>
              <a:r>
                <a:rPr kumimoji="0"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⇒ Remote Control Room </a:t>
              </a:r>
              <a:r>
                <a:rPr kumimoji="0" lang="ko-KR" altLang="en-US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</a:t>
              </a:r>
              <a:endParaRPr kumimoji="0" lang="ko-KR" altLang="en-US" sz="2300" dirty="0">
                <a:solidFill>
                  <a:srgbClr val="FFFFFF"/>
                </a:solidFill>
                <a:latin typeface="HY울릉도M" pitchFamily="18" charset="-127"/>
                <a:ea typeface="HY울릉도M"/>
              </a:endParaRPr>
            </a:p>
          </p:txBody>
        </p:sp>
      </p:grp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801803" y="2944096"/>
            <a:ext cx="7632848" cy="539750"/>
            <a:chOff x="1277" y="984"/>
            <a:chExt cx="3198" cy="478"/>
          </a:xfrm>
        </p:grpSpPr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1277" y="984"/>
              <a:ext cx="3198" cy="4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2">
                    <a:gamma/>
                    <a:shade val="5725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5725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1291" y="998"/>
              <a:ext cx="3162" cy="44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33CC"/>
                </a:gs>
                <a:gs pos="50000">
                  <a:srgbClr val="088CE6"/>
                </a:gs>
                <a:gs pos="100000">
                  <a:srgbClr val="0033C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05548A"/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300" dirty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2. </a:t>
              </a:r>
              <a:r>
                <a:rPr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Data Processing </a:t>
              </a:r>
              <a:r>
                <a:rPr lang="en-US" altLang="ko-KR" sz="2300" dirty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⇒</a:t>
              </a:r>
              <a:r>
                <a:rPr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KISTI-5 supercomputer</a:t>
              </a:r>
              <a:r>
                <a:rPr kumimoji="0" lang="ko-KR" altLang="en-US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</a:t>
              </a:r>
              <a:endParaRPr kumimoji="0" lang="ko-KR" altLang="en-US" sz="2300" dirty="0">
                <a:solidFill>
                  <a:srgbClr val="FFFFFF"/>
                </a:solidFill>
                <a:latin typeface="HY울릉도M" pitchFamily="18" charset="-127"/>
                <a:ea typeface="HY울릉도M"/>
              </a:endParaRPr>
            </a:p>
          </p:txBody>
        </p:sp>
      </p:grp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755576" y="4545434"/>
            <a:ext cx="7632848" cy="539750"/>
            <a:chOff x="1277" y="984"/>
            <a:chExt cx="3198" cy="478"/>
          </a:xfrm>
        </p:grpSpPr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>
              <a:off x="1277" y="984"/>
              <a:ext cx="3198" cy="4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2">
                    <a:gamma/>
                    <a:shade val="5725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5725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chemeClr val="bg2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>
              <a:off x="1291" y="998"/>
              <a:ext cx="3162" cy="44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33CC"/>
                </a:gs>
                <a:gs pos="50000">
                  <a:srgbClr val="088CE6"/>
                </a:gs>
                <a:gs pos="100000">
                  <a:srgbClr val="0033C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05548A"/>
              </a:prst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2300" dirty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3. </a:t>
              </a:r>
              <a:r>
                <a:rPr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Data Analysis</a:t>
              </a:r>
              <a:r>
                <a:rPr lang="en-US" altLang="ko-KR" sz="2300" dirty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⇒ </a:t>
              </a:r>
              <a:r>
                <a:rPr kumimoji="0" lang="en-US" altLang="ko-KR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KISTI-6 supercomputer</a:t>
              </a:r>
              <a:r>
                <a:rPr kumimoji="0" lang="ko-KR" altLang="en-US" sz="2300" dirty="0" smtClean="0">
                  <a:solidFill>
                    <a:srgbClr val="FFFFFF"/>
                  </a:solidFill>
                  <a:latin typeface="HY울릉도M" pitchFamily="18" charset="-127"/>
                  <a:ea typeface="HY울릉도M"/>
                </a:rPr>
                <a:t> </a:t>
              </a:r>
              <a:endParaRPr kumimoji="0" lang="ko-KR" altLang="en-US" sz="2300" dirty="0">
                <a:solidFill>
                  <a:srgbClr val="FFFFFF"/>
                </a:solidFill>
                <a:latin typeface="HY울릉도M" pitchFamily="18" charset="-127"/>
                <a:ea typeface="HY울릉도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462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프로젝트 개요">
  <a:themeElements>
    <a:clrScheme name="1_프로젝트 개요 2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0033"/>
      </a:hlink>
      <a:folHlink>
        <a:srgbClr val="CCCCCC"/>
      </a:folHlink>
    </a:clrScheme>
    <a:fontScheme name="1_프로젝트 개요">
      <a:majorFont>
        <a:latin typeface="Times New Roman"/>
        <a:ea typeface="HY신명조"/>
        <a:cs typeface=""/>
      </a:majorFont>
      <a:minorFont>
        <a:latin typeface="휴먼명조"/>
        <a:ea typeface="휴먼명조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0" compatLnSpc="1">
        <a:prstTxWarp prst="textNoShape">
          <a:avLst/>
        </a:prstTxWarp>
      </a:bodyPr>
      <a:lstStyle>
        <a:defPPr marL="742950" marR="0" indent="-285750" algn="ctr" defTabSz="914400" rtl="0" eaLnBrk="1" fontAlgn="base" latinLnBrk="1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tx1"/>
          </a:buClr>
          <a:buSzTx/>
          <a:buFont typeface="Wingdings" pitchFamily="2" charset="2"/>
          <a:buChar char="q"/>
          <a:tabLst/>
          <a:defRPr kumimoji="1" lang="ja-JP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b" anchorCtr="0" compatLnSpc="1">
        <a:prstTxWarp prst="textNoShape">
          <a:avLst/>
        </a:prstTxWarp>
      </a:bodyPr>
      <a:lstStyle>
        <a:defPPr marL="742950" marR="0" indent="-285750" algn="ctr" defTabSz="914400" rtl="0" eaLnBrk="1" fontAlgn="base" latinLnBrk="1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tx1"/>
          </a:buClr>
          <a:buSzTx/>
          <a:buFont typeface="Wingdings" pitchFamily="2" charset="2"/>
          <a:buChar char="q"/>
          <a:tabLst/>
          <a:defRPr kumimoji="1" lang="ja-JP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굴림" pitchFamily="50" charset="-127"/>
          </a:defRPr>
        </a:defPPr>
      </a:lstStyle>
    </a:lnDef>
  </a:objectDefaults>
  <a:extraClrSchemeLst>
    <a:extraClrScheme>
      <a:clrScheme name="1_프로젝트 개요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프로젝트 개요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프로젝트 개요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29514</TotalTime>
  <Words>1849</Words>
  <Application>Microsoft Office PowerPoint</Application>
  <PresentationFormat>화면 슬라이드 쇼(4:3)</PresentationFormat>
  <Paragraphs>585</Paragraphs>
  <Slides>54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22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54</vt:i4>
      </vt:variant>
    </vt:vector>
  </HeadingPairs>
  <TitlesOfParts>
    <vt:vector size="79" baseType="lpstr">
      <vt:lpstr>Helvetica Neue Medium</vt:lpstr>
      <vt:lpstr>HY신명조</vt:lpstr>
      <vt:lpstr>HY울릉도M</vt:lpstr>
      <vt:lpstr>MD아롱체</vt:lpstr>
      <vt:lpstr>Nanum Gothic</vt:lpstr>
      <vt:lpstr>Pretendard Medium</vt:lpstr>
      <vt:lpstr>굴림</vt:lpstr>
      <vt:lpstr>나눔바른고딕</vt:lpstr>
      <vt:lpstr>맑은 고딕</vt:lpstr>
      <vt:lpstr>바탕</vt:lpstr>
      <vt:lpstr>한컴돋움</vt:lpstr>
      <vt:lpstr>휴먼명조</vt:lpstr>
      <vt:lpstr>휴먼태각진그래픽</vt:lpstr>
      <vt:lpstr>Arial</vt:lpstr>
      <vt:lpstr>Calibri</vt:lpstr>
      <vt:lpstr>Calibri Light</vt:lpstr>
      <vt:lpstr>Cambria Math</vt:lpstr>
      <vt:lpstr>Segoe UI</vt:lpstr>
      <vt:lpstr>Symbol</vt:lpstr>
      <vt:lpstr>Times New Roman</vt:lpstr>
      <vt:lpstr>Verdana</vt:lpstr>
      <vt:lpstr>Wingdings</vt:lpstr>
      <vt:lpstr>4_Office 테마</vt:lpstr>
      <vt:lpstr>1_프로젝트 개요</vt:lpstr>
      <vt:lpstr>1_Office 테마</vt:lpstr>
      <vt:lpstr>e-Science Activities in Korea</vt:lpstr>
      <vt:lpstr>Contents</vt:lpstr>
      <vt:lpstr>I. e-Science?</vt:lpstr>
      <vt:lpstr>HEP Experiments in Korea</vt:lpstr>
      <vt:lpstr>The nature of scientific research</vt:lpstr>
      <vt:lpstr>PowerPoint 프레젠테이션</vt:lpstr>
      <vt:lpstr>PowerPoint 프레젠테이션</vt:lpstr>
      <vt:lpstr>e-Science </vt:lpstr>
      <vt:lpstr>e-Science </vt:lpstr>
      <vt:lpstr>II. Data Production (Remote Control Room)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Monitoring</vt:lpstr>
      <vt:lpstr>PowerPoint 프레젠테이션</vt:lpstr>
      <vt:lpstr>PowerPoint 프레젠테이션</vt:lpstr>
      <vt:lpstr>III. Data Processing</vt:lpstr>
      <vt:lpstr>HEP computing sites in Korea</vt:lpstr>
      <vt:lpstr>KISTI supercomputing center</vt:lpstr>
      <vt:lpstr>PowerPoint 프레젠테이션</vt:lpstr>
      <vt:lpstr>KISTI Supercomputing center</vt:lpstr>
      <vt:lpstr>Architecture of KISTI-5 supercomputer</vt:lpstr>
      <vt:lpstr>KISTI-5 supercomputer</vt:lpstr>
      <vt:lpstr>Big Challenge Problem</vt:lpstr>
      <vt:lpstr>Big challenge problem for HEP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RAON experiment</vt:lpstr>
      <vt:lpstr>PowerPoint 프레젠테이션</vt:lpstr>
      <vt:lpstr>Why large scale of computer simulations?</vt:lpstr>
      <vt:lpstr>Conditions of Simulation</vt:lpstr>
      <vt:lpstr>Conditions of Simulation</vt:lpstr>
      <vt:lpstr>Amounts of Events</vt:lpstr>
      <vt:lpstr>2D Distributions (Sn beam, 8mm Be target)</vt:lpstr>
      <vt:lpstr>Summary of KISTI-5 supercomputer</vt:lpstr>
      <vt:lpstr>PowerPoint 프레젠테이션</vt:lpstr>
      <vt:lpstr>PowerPoint 프레젠테이션</vt:lpstr>
      <vt:lpstr>VI. KISTI-6 supercomputer</vt:lpstr>
      <vt:lpstr>KISTI-6 supercomputer</vt:lpstr>
      <vt:lpstr>Architecture of KISTI-6 supercomputer</vt:lpstr>
      <vt:lpstr>KISTI-6 supercomputer</vt:lpstr>
      <vt:lpstr>Software</vt:lpstr>
      <vt:lpstr>Discovery</vt:lpstr>
      <vt:lpstr>VI. Summary</vt:lpstr>
      <vt:lpstr>PowerPoint 프레젠테이션</vt:lpstr>
      <vt:lpstr>Acknowledgement</vt:lpstr>
      <vt:lpstr>Thank you.</vt:lpstr>
    </vt:vector>
  </TitlesOfParts>
  <Company>R&amp;D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 to Institute for Basic Science and Rare Isotope Science Project</dc:title>
  <dc:creator>Microsoft Corporation</dc:creator>
  <cp:lastModifiedBy>Microsoft 계정</cp:lastModifiedBy>
  <cp:revision>674</cp:revision>
  <cp:lastPrinted>2019-04-04T01:01:05Z</cp:lastPrinted>
  <dcterms:created xsi:type="dcterms:W3CDTF">2006-10-05T04:04:58Z</dcterms:created>
  <dcterms:modified xsi:type="dcterms:W3CDTF">2025-03-19T04:13:50Z</dcterms:modified>
</cp:coreProperties>
</file>