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1497" r:id="rId3"/>
    <p:sldId id="1797" r:id="rId4"/>
    <p:sldId id="1803" r:id="rId5"/>
    <p:sldId id="1800" r:id="rId6"/>
    <p:sldId id="1504" r:id="rId7"/>
    <p:sldId id="1506" r:id="rId8"/>
    <p:sldId id="299" r:id="rId9"/>
    <p:sldId id="1580" r:id="rId10"/>
    <p:sldId id="644" r:id="rId11"/>
    <p:sldId id="678" r:id="rId12"/>
    <p:sldId id="655" r:id="rId13"/>
    <p:sldId id="306" r:id="rId14"/>
    <p:sldId id="309" r:id="rId15"/>
    <p:sldId id="264" r:id="rId16"/>
    <p:sldId id="2039377997" r:id="rId17"/>
    <p:sldId id="1527" r:id="rId18"/>
    <p:sldId id="1804" r:id="rId19"/>
    <p:sldId id="1520" r:id="rId20"/>
    <p:sldId id="1529" r:id="rId21"/>
    <p:sldId id="508" r:id="rId22"/>
    <p:sldId id="281" r:id="rId23"/>
  </p:sldIdLst>
  <p:sldSz cx="9144000" cy="5143500" type="screen16x9"/>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ng Chen" initials="MOU" lastIdx="1" clrIdx="0">
    <p:extLst>
      <p:ext uri="{19B8F6BF-5375-455C-9EA6-DF929625EA0E}">
        <p15:presenceInfo xmlns:p15="http://schemas.microsoft.com/office/powerpoint/2012/main" userId="Gang Ch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5F5"/>
    <a:srgbClr val="2194D7"/>
    <a:srgbClr val="D5761C"/>
    <a:srgbClr val="D55C05"/>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98" autoAdjust="0"/>
    <p:restoredTop sz="90923" autoAdjust="0"/>
  </p:normalViewPr>
  <p:slideViewPr>
    <p:cSldViewPr snapToGrid="0" snapToObjects="1">
      <p:cViewPr>
        <p:scale>
          <a:sx n="110" d="100"/>
          <a:sy n="110" d="100"/>
        </p:scale>
        <p:origin x="800" y="48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15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chengang/Library/Containers/com.tencent.xinWeChat/Data/Library/Application%20Support/com.tencent.xinWeChat/2.0b4.0.9/3855f2378e40f4b386783b6830da76ad/Message/MessageTemp/e4e2f0bf2dda861ea61e9bff7fea2d79/File/&#21103;&#26412;&#31639;&#21147;&#32479;&#35745;20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CPU</a:t>
            </a:r>
            <a:r>
              <a:rPr lang="en-US" altLang="zh-CN" baseline="0"/>
              <a:t> cores at IHEP </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ltLang="en-US"/>
        </a:p>
      </c:txPr>
    </c:title>
    <c:autoTitleDeleted val="0"/>
    <c:plotArea>
      <c:layout/>
      <c:barChart>
        <c:barDir val="col"/>
        <c:grouping val="clustered"/>
        <c:varyColors val="0"/>
        <c:ser>
          <c:idx val="0"/>
          <c:order val="0"/>
          <c:spPr>
            <a:solidFill>
              <a:schemeClr val="accent1"/>
            </a:solidFill>
            <a:ln>
              <a:noFill/>
            </a:ln>
            <a:effectLst/>
          </c:spPr>
          <c:invertIfNegative val="0"/>
          <c:cat>
            <c:numRef>
              <c:f>Sheet1!$E$12:$J$12</c:f>
              <c:numCache>
                <c:formatCode>General</c:formatCode>
                <c:ptCount val="6"/>
                <c:pt idx="0">
                  <c:v>2019</c:v>
                </c:pt>
                <c:pt idx="1">
                  <c:v>2020</c:v>
                </c:pt>
                <c:pt idx="2">
                  <c:v>2021</c:v>
                </c:pt>
                <c:pt idx="3">
                  <c:v>2022</c:v>
                </c:pt>
                <c:pt idx="4">
                  <c:v>2023</c:v>
                </c:pt>
                <c:pt idx="5">
                  <c:v>2024</c:v>
                </c:pt>
              </c:numCache>
            </c:numRef>
          </c:cat>
          <c:val>
            <c:numRef>
              <c:f>Sheet1!$E$13:$J$13</c:f>
              <c:numCache>
                <c:formatCode>General</c:formatCode>
                <c:ptCount val="6"/>
                <c:pt idx="0">
                  <c:v>32420</c:v>
                </c:pt>
                <c:pt idx="1">
                  <c:v>40412</c:v>
                </c:pt>
                <c:pt idx="2">
                  <c:v>84724</c:v>
                </c:pt>
                <c:pt idx="3">
                  <c:v>97096</c:v>
                </c:pt>
                <c:pt idx="4">
                  <c:v>98708</c:v>
                </c:pt>
                <c:pt idx="5">
                  <c:v>101844</c:v>
                </c:pt>
              </c:numCache>
            </c:numRef>
          </c:val>
          <c:extLst>
            <c:ext xmlns:c16="http://schemas.microsoft.com/office/drawing/2014/chart" uri="{C3380CC4-5D6E-409C-BE32-E72D297353CC}">
              <c16:uniqueId val="{00000000-6535-6E41-A48A-32352586AB1B}"/>
            </c:ext>
          </c:extLst>
        </c:ser>
        <c:dLbls>
          <c:showLegendKey val="0"/>
          <c:showVal val="0"/>
          <c:showCatName val="0"/>
          <c:showSerName val="0"/>
          <c:showPercent val="0"/>
          <c:showBubbleSize val="0"/>
        </c:dLbls>
        <c:gapWidth val="219"/>
        <c:overlap val="-27"/>
        <c:axId val="334763744"/>
        <c:axId val="334765456"/>
      </c:barChart>
      <c:catAx>
        <c:axId val="33476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34765456"/>
        <c:crosses val="autoZero"/>
        <c:auto val="1"/>
        <c:lblAlgn val="ctr"/>
        <c:lblOffset val="100"/>
        <c:noMultiLvlLbl val="0"/>
      </c:catAx>
      <c:valAx>
        <c:axId val="334765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34763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A9C7F4-CE8A-324E-A619-F6A7CACBD3E6}" type="datetimeFigureOut">
              <a:rPr kumimoji="1" lang="zh-CN" altLang="en-US" smtClean="0"/>
              <a:t>2025/3/12</a:t>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D2DA6B-2E59-4744-9219-3B1807F47B2A}" type="slidenum">
              <a:rPr kumimoji="1" lang="zh-CN" altLang="en-US" smtClean="0"/>
              <a:t>‹#›</a:t>
            </a:fld>
            <a:endParaRPr kumimoji="1" lang="zh-CN" altLang="en-US"/>
          </a:p>
        </p:txBody>
      </p:sp>
    </p:spTree>
    <p:extLst>
      <p:ext uri="{BB962C8B-B14F-4D97-AF65-F5344CB8AC3E}">
        <p14:creationId xmlns:p14="http://schemas.microsoft.com/office/powerpoint/2010/main" val="19857049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页眉占位符 3"/>
          <p:cNvSpPr>
            <a:spLocks noGrp="1"/>
          </p:cNvSpPr>
          <p:nvPr>
            <p:ph type="hdr" sz="quarter"/>
          </p:nvPr>
        </p:nvSpPr>
        <p:spPr/>
        <p:txBody>
          <a:bodyPr/>
          <a:lstStyle/>
          <a:p>
            <a:endParaRPr kumimoji="1" lang="zh-CN" altLang="en-US"/>
          </a:p>
        </p:txBody>
      </p:sp>
      <p:sp>
        <p:nvSpPr>
          <p:cNvPr id="5" name="日期占位符 4"/>
          <p:cNvSpPr>
            <a:spLocks noGrp="1"/>
          </p:cNvSpPr>
          <p:nvPr>
            <p:ph type="dt" idx="1"/>
          </p:nvPr>
        </p:nvSpPr>
        <p:spPr/>
        <p:txBody>
          <a:bodyPr/>
          <a:lstStyle/>
          <a:p>
            <a:fld id="{9982CE37-BF4B-4AE3-89D1-B781F20A32FD}" type="datetime1">
              <a:rPr kumimoji="1" lang="zh-CN" altLang="en-US" smtClean="0"/>
              <a:t>2025/3/19</a:t>
            </a:fld>
            <a:endParaRPr kumimoji="1" lang="zh-CN" altLang="en-US"/>
          </a:p>
        </p:txBody>
      </p:sp>
      <p:sp>
        <p:nvSpPr>
          <p:cNvPr id="6" name="页脚占位符 5"/>
          <p:cNvSpPr>
            <a:spLocks noGrp="1"/>
          </p:cNvSpPr>
          <p:nvPr>
            <p:ph type="ftr" sz="quarter" idx="4"/>
          </p:nvPr>
        </p:nvSpPr>
        <p:spPr/>
        <p:txBody>
          <a:bodyPr/>
          <a:lstStyle/>
          <a:p>
            <a:endParaRPr kumimoji="1" lang="zh-CN" altLang="en-US"/>
          </a:p>
        </p:txBody>
      </p:sp>
      <p:sp>
        <p:nvSpPr>
          <p:cNvPr id="7" name="灯片编号占位符 6"/>
          <p:cNvSpPr>
            <a:spLocks noGrp="1"/>
          </p:cNvSpPr>
          <p:nvPr>
            <p:ph type="sldNum" sz="quarter" idx="5"/>
          </p:nvPr>
        </p:nvSpPr>
        <p:spPr/>
        <p:txBody>
          <a:bodyPr/>
          <a:lstStyle/>
          <a:p>
            <a:fld id="{5AFA0B27-4EE5-6442-9424-7A0329C3AC2A}" type="slidenum">
              <a:rPr kumimoji="1" lang="zh-CN" altLang="en-US" smtClean="0"/>
              <a:t>6</a:t>
            </a:fld>
            <a:endParaRPr kumimoji="1" lang="zh-CN" altLang="en-US"/>
          </a:p>
        </p:txBody>
      </p:sp>
    </p:spTree>
    <p:extLst>
      <p:ext uri="{BB962C8B-B14F-4D97-AF65-F5344CB8AC3E}">
        <p14:creationId xmlns:p14="http://schemas.microsoft.com/office/powerpoint/2010/main" val="2481623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a:t>
            </a:r>
            <a:r>
              <a:rPr kumimoji="1" lang="en-US" altLang="zh-CN" dirty="0" err="1"/>
              <a:t>alice</a:t>
            </a:r>
            <a:r>
              <a:rPr kumimoji="1" lang="en-US" altLang="zh-CN" dirty="0"/>
              <a:t> Tire2 site at IHEP is the first Alice site in China. The resources are provided by Fudan University, with 1152 CPU cores and about 800TB of disk storage. The services are in production since the end of September.</a:t>
            </a:r>
            <a:endParaRPr kumimoji="1" lang="zh-CN" altLang="en-US" dirty="0"/>
          </a:p>
        </p:txBody>
      </p:sp>
      <p:sp>
        <p:nvSpPr>
          <p:cNvPr id="4" name="页眉占位符 3"/>
          <p:cNvSpPr>
            <a:spLocks noGrp="1"/>
          </p:cNvSpPr>
          <p:nvPr>
            <p:ph type="hdr" sz="quarter"/>
          </p:nvPr>
        </p:nvSpPr>
        <p:spPr/>
        <p:txBody>
          <a:bodyPr/>
          <a:lstStyle/>
          <a:p>
            <a:endParaRPr kumimoji="1" lang="zh-CN" altLang="en-US"/>
          </a:p>
        </p:txBody>
      </p:sp>
      <p:sp>
        <p:nvSpPr>
          <p:cNvPr id="5" name="日期占位符 4"/>
          <p:cNvSpPr>
            <a:spLocks noGrp="1"/>
          </p:cNvSpPr>
          <p:nvPr>
            <p:ph type="dt" idx="1"/>
          </p:nvPr>
        </p:nvSpPr>
        <p:spPr/>
        <p:txBody>
          <a:bodyPr/>
          <a:lstStyle/>
          <a:p>
            <a:fld id="{9982CE37-BF4B-4AE3-89D1-B781F20A32FD}" type="datetime1">
              <a:rPr kumimoji="1" lang="zh-CN" altLang="en-US" smtClean="0"/>
              <a:t>2025/3/17</a:t>
            </a:fld>
            <a:endParaRPr kumimoji="1" lang="zh-CN" altLang="en-US"/>
          </a:p>
        </p:txBody>
      </p:sp>
      <p:sp>
        <p:nvSpPr>
          <p:cNvPr id="6" name="页脚占位符 5"/>
          <p:cNvSpPr>
            <a:spLocks noGrp="1"/>
          </p:cNvSpPr>
          <p:nvPr>
            <p:ph type="ftr" sz="quarter" idx="4"/>
          </p:nvPr>
        </p:nvSpPr>
        <p:spPr/>
        <p:txBody>
          <a:bodyPr/>
          <a:lstStyle/>
          <a:p>
            <a:endParaRPr kumimoji="1" lang="zh-CN" altLang="en-US"/>
          </a:p>
        </p:txBody>
      </p:sp>
      <p:sp>
        <p:nvSpPr>
          <p:cNvPr id="7" name="灯片编号占位符 6"/>
          <p:cNvSpPr>
            <a:spLocks noGrp="1"/>
          </p:cNvSpPr>
          <p:nvPr>
            <p:ph type="sldNum" sz="quarter" idx="5"/>
          </p:nvPr>
        </p:nvSpPr>
        <p:spPr/>
        <p:txBody>
          <a:bodyPr/>
          <a:lstStyle/>
          <a:p>
            <a:fld id="{5AFA0B27-4EE5-6442-9424-7A0329C3AC2A}" type="slidenum">
              <a:rPr kumimoji="1" lang="zh-CN" altLang="en-US" smtClean="0"/>
              <a:t>19</a:t>
            </a:fld>
            <a:endParaRPr kumimoji="1" lang="zh-CN" altLang="en-US"/>
          </a:p>
        </p:txBody>
      </p:sp>
    </p:spTree>
    <p:extLst>
      <p:ext uri="{BB962C8B-B14F-4D97-AF65-F5344CB8AC3E}">
        <p14:creationId xmlns:p14="http://schemas.microsoft.com/office/powerpoint/2010/main" val="1528778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t>
            </a:r>
            <a:r>
              <a:rPr lang="en-US" altLang="zh-CN" dirty="0" err="1"/>
              <a:t>LHCb</a:t>
            </a:r>
            <a:r>
              <a:rPr lang="en-US" altLang="zh-CN" dirty="0"/>
              <a:t> Tire2 site at LZU provides 3500 CPU cores and 3.4 PB of Disk storage. The services are also in production in September.</a:t>
            </a:r>
            <a:endParaRPr lang="zh-CN" altLang="en-US" dirty="0"/>
          </a:p>
        </p:txBody>
      </p:sp>
      <p:sp>
        <p:nvSpPr>
          <p:cNvPr id="4" name="页眉占位符 3"/>
          <p:cNvSpPr>
            <a:spLocks noGrp="1"/>
          </p:cNvSpPr>
          <p:nvPr>
            <p:ph type="hdr" sz="quarter"/>
          </p:nvPr>
        </p:nvSpPr>
        <p:spPr/>
        <p:txBody>
          <a:bodyPr/>
          <a:lstStyle/>
          <a:p>
            <a:endParaRPr kumimoji="1" lang="zh-CN" altLang="en-US"/>
          </a:p>
        </p:txBody>
      </p:sp>
      <p:sp>
        <p:nvSpPr>
          <p:cNvPr id="5" name="日期占位符 4"/>
          <p:cNvSpPr>
            <a:spLocks noGrp="1"/>
          </p:cNvSpPr>
          <p:nvPr>
            <p:ph type="dt" idx="1"/>
          </p:nvPr>
        </p:nvSpPr>
        <p:spPr/>
        <p:txBody>
          <a:bodyPr/>
          <a:lstStyle/>
          <a:p>
            <a:fld id="{9982CE37-BF4B-4AE3-89D1-B781F20A32FD}" type="datetime1">
              <a:rPr kumimoji="1" lang="zh-CN" altLang="en-US" smtClean="0"/>
              <a:t>2025/3/17</a:t>
            </a:fld>
            <a:endParaRPr kumimoji="1" lang="zh-CN" altLang="en-US"/>
          </a:p>
        </p:txBody>
      </p:sp>
      <p:sp>
        <p:nvSpPr>
          <p:cNvPr id="6" name="页脚占位符 5"/>
          <p:cNvSpPr>
            <a:spLocks noGrp="1"/>
          </p:cNvSpPr>
          <p:nvPr>
            <p:ph type="ftr" sz="quarter" idx="4"/>
          </p:nvPr>
        </p:nvSpPr>
        <p:spPr/>
        <p:txBody>
          <a:bodyPr/>
          <a:lstStyle/>
          <a:p>
            <a:endParaRPr kumimoji="1" lang="zh-CN" altLang="en-US"/>
          </a:p>
        </p:txBody>
      </p:sp>
      <p:sp>
        <p:nvSpPr>
          <p:cNvPr id="7" name="灯片编号占位符 6"/>
          <p:cNvSpPr>
            <a:spLocks noGrp="1"/>
          </p:cNvSpPr>
          <p:nvPr>
            <p:ph type="sldNum" sz="quarter" idx="5"/>
          </p:nvPr>
        </p:nvSpPr>
        <p:spPr/>
        <p:txBody>
          <a:bodyPr/>
          <a:lstStyle/>
          <a:p>
            <a:fld id="{5AFA0B27-4EE5-6442-9424-7A0329C3AC2A}" type="slidenum">
              <a:rPr kumimoji="1" lang="zh-CN" altLang="en-US" smtClean="0"/>
              <a:t>20</a:t>
            </a:fld>
            <a:endParaRPr kumimoji="1" lang="zh-CN" altLang="en-US"/>
          </a:p>
        </p:txBody>
      </p:sp>
    </p:spTree>
    <p:extLst>
      <p:ext uri="{BB962C8B-B14F-4D97-AF65-F5344CB8AC3E}">
        <p14:creationId xmlns:p14="http://schemas.microsoft.com/office/powerpoint/2010/main" val="147932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6D2DA6B-2E59-4744-9219-3B1807F47B2A}" type="slidenum">
              <a:rPr kumimoji="1" lang="zh-CN" altLang="en-US" smtClean="0"/>
              <a:t>22</a:t>
            </a:fld>
            <a:endParaRPr kumimoji="1" lang="zh-CN" altLang="en-US"/>
          </a:p>
        </p:txBody>
      </p:sp>
    </p:spTree>
    <p:extLst>
      <p:ext uri="{BB962C8B-B14F-4D97-AF65-F5344CB8AC3E}">
        <p14:creationId xmlns:p14="http://schemas.microsoft.com/office/powerpoint/2010/main" val="1626923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Starting with </a:t>
            </a:r>
            <a:r>
              <a:rPr lang="en" altLang="zh-CN" b="1" dirty="0"/>
              <a:t>disk storage</a:t>
            </a:r>
            <a:r>
              <a:rPr lang="en" altLang="zh-CN" dirty="0"/>
              <a:t>, we have around </a:t>
            </a:r>
            <a:r>
              <a:rPr lang="en" altLang="zh-CN" b="1" dirty="0"/>
              <a:t>120 PB</a:t>
            </a:r>
            <a:r>
              <a:rPr lang="en" altLang="zh-CN" dirty="0"/>
              <a:t> in total:</a:t>
            </a:r>
          </a:p>
          <a:p>
            <a:pPr>
              <a:buFont typeface="Arial" panose="020B0604020202020204" pitchFamily="34" charset="0"/>
              <a:buChar char="•"/>
            </a:pPr>
            <a:r>
              <a:rPr lang="en" altLang="zh-CN" b="1" dirty="0" err="1"/>
              <a:t>Lustre</a:t>
            </a:r>
            <a:r>
              <a:rPr lang="en" altLang="zh-CN" dirty="0"/>
              <a:t> has a capacity of </a:t>
            </a:r>
            <a:r>
              <a:rPr lang="en" altLang="zh-CN" b="1" dirty="0"/>
              <a:t>45 PB</a:t>
            </a:r>
            <a:r>
              <a:rPr lang="en" altLang="zh-CN" dirty="0"/>
              <a:t> and is primarily used for experiments like BES, JUNO, HXMT, and HPC, with over 20 instances in operation.</a:t>
            </a:r>
          </a:p>
          <a:p>
            <a:pPr>
              <a:buFont typeface="Arial" panose="020B0604020202020204" pitchFamily="34" charset="0"/>
              <a:buChar char="•"/>
            </a:pPr>
            <a:r>
              <a:rPr lang="en" altLang="zh-CN" b="1" dirty="0"/>
              <a:t>EOS</a:t>
            </a:r>
            <a:r>
              <a:rPr lang="en" altLang="zh-CN" dirty="0"/>
              <a:t> provides </a:t>
            </a:r>
            <a:r>
              <a:rPr lang="en" altLang="zh-CN" b="1" dirty="0"/>
              <a:t>75 PB</a:t>
            </a:r>
            <a:r>
              <a:rPr lang="en" altLang="zh-CN" dirty="0"/>
              <a:t> of raw storage capacity, used mainly for LHAASO, JUNO, and GRID-related experiments. This includes </a:t>
            </a:r>
            <a:r>
              <a:rPr lang="en" altLang="zh-CN" b="1" dirty="0"/>
              <a:t>60 PB</a:t>
            </a:r>
            <a:r>
              <a:rPr lang="en" altLang="zh-CN" dirty="0"/>
              <a:t> of local capacity and </a:t>
            </a:r>
            <a:r>
              <a:rPr lang="en" altLang="zh-CN" b="1" dirty="0"/>
              <a:t>15 PB</a:t>
            </a:r>
            <a:r>
              <a:rPr lang="en" altLang="zh-CN" dirty="0"/>
              <a:t> for GRID.</a:t>
            </a:r>
          </a:p>
          <a:p>
            <a:r>
              <a:rPr lang="en" altLang="zh-CN" dirty="0"/>
              <a:t>Next, we have </a:t>
            </a:r>
            <a:r>
              <a:rPr lang="en" altLang="zh-CN" b="1" dirty="0"/>
              <a:t>~100 PB of tape storage</a:t>
            </a:r>
            <a:r>
              <a:rPr lang="en" altLang="zh-CN" dirty="0"/>
              <a:t>.</a:t>
            </a:r>
          </a:p>
          <a:p>
            <a:pPr>
              <a:buFont typeface="Arial" panose="020B0604020202020204" pitchFamily="34" charset="0"/>
              <a:buChar char="•"/>
            </a:pPr>
            <a:r>
              <a:rPr lang="en" altLang="zh-CN" dirty="0"/>
              <a:t>This is managed by </a:t>
            </a:r>
            <a:r>
              <a:rPr lang="en" altLang="zh-CN" b="1" dirty="0"/>
              <a:t>EOSCTA</a:t>
            </a:r>
            <a:r>
              <a:rPr lang="en" altLang="zh-CN" dirty="0"/>
              <a:t>, supporting all experiments across 4 instances. Tape storage is crucial for long-term data archiving, especially for high-volume experimental data.</a:t>
            </a:r>
          </a:p>
          <a:p>
            <a:pPr>
              <a:buFont typeface="Arial" panose="020B0604020202020204" pitchFamily="34" charset="0"/>
              <a:buChar char="•"/>
            </a:pPr>
            <a:r>
              <a:rPr lang="en" altLang="zh-CN" dirty="0"/>
              <a:t>For the </a:t>
            </a:r>
            <a:r>
              <a:rPr lang="en" altLang="zh-CN" b="1" dirty="0" err="1"/>
              <a:t>LHCb</a:t>
            </a:r>
            <a:r>
              <a:rPr lang="en" altLang="zh-CN" b="1" dirty="0"/>
              <a:t> Tier 1 Storage Element (SE)</a:t>
            </a:r>
            <a:r>
              <a:rPr lang="en" altLang="zh-CN" dirty="0"/>
              <a:t>, we provide around </a:t>
            </a:r>
            <a:r>
              <a:rPr lang="en" altLang="zh-CN" b="1" dirty="0"/>
              <a:t>12 PB</a:t>
            </a:r>
            <a:r>
              <a:rPr lang="en" altLang="zh-CN" dirty="0"/>
              <a:t> of raw capacity.</a:t>
            </a:r>
            <a:r>
              <a:rPr lang="zh-CN" altLang="en-US" dirty="0"/>
              <a:t> </a:t>
            </a:r>
            <a:r>
              <a:rPr lang="en" altLang="zh-CN" dirty="0"/>
              <a:t>Additionally, for Tier 2 SE, which includes CMS, ATLAS, BELLEII, and ALICE experiments, we have approximately </a:t>
            </a:r>
            <a:r>
              <a:rPr lang="en" altLang="zh-CN" b="1" dirty="0"/>
              <a:t>3 PB</a:t>
            </a:r>
            <a:r>
              <a:rPr lang="en" altLang="zh-CN" dirty="0"/>
              <a:t> of capacity.</a:t>
            </a:r>
          </a:p>
          <a:p>
            <a:pPr>
              <a:buFont typeface="Arial" panose="020B0604020202020204" pitchFamily="34" charset="0"/>
              <a:buChar char="•"/>
            </a:pPr>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The graphs on the right give a visual overview of our storage capacity growth from 2019 to 2024, with both disk and tape storage steadily increasing. The pie chart illustrates usage distribution across various experiment, highlighting LHAASO, BES, JUNO, and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we have several remote sites supporting distributed storage needs</a:t>
            </a:r>
            <a:r>
              <a:rPr lang="zh-CN" altLang="en-US" dirty="0"/>
              <a:t>， </a:t>
            </a:r>
            <a:r>
              <a:rPr lang="en-US" altLang="zh-CN" dirty="0"/>
              <a:t>including</a:t>
            </a:r>
            <a:r>
              <a:rPr lang="zh-CN" altLang="en-US" dirty="0"/>
              <a:t> </a:t>
            </a:r>
            <a:r>
              <a:rPr lang="en-US" altLang="zh-CN" dirty="0" err="1"/>
              <a:t>Daocheng</a:t>
            </a:r>
            <a:r>
              <a:rPr lang="en-US" altLang="zh-CN" dirty="0"/>
              <a:t>, Dongguan, </a:t>
            </a:r>
            <a:r>
              <a:rPr lang="en-US" altLang="zh-CN" dirty="0" err="1"/>
              <a:t>Huairou</a:t>
            </a:r>
            <a:r>
              <a:rPr lang="en-US" altLang="zh-CN" dirty="0"/>
              <a:t>, LZU USTC, </a:t>
            </a:r>
            <a:r>
              <a:rPr lang="en-US" altLang="zh-CN" dirty="0" err="1"/>
              <a:t>SDU,etc</a:t>
            </a:r>
            <a:r>
              <a:rPr lang="en-US" altLang="zh-CN" dirty="0"/>
              <a:t>.</a:t>
            </a:r>
            <a:endParaRPr lang="en" altLang="zh-CN" dirty="0"/>
          </a:p>
          <a:p>
            <a:endParaRPr kumimoji="1" lang="en-US" altLang="zh-CN" dirty="0"/>
          </a:p>
          <a:p>
            <a:endParaRPr kumimoji="1" lang="en-US" altLang="zh-CN" dirty="0"/>
          </a:p>
          <a:p>
            <a:endParaRPr kumimoji="1" lang="en-US" altLang="zh-CN" dirty="0"/>
          </a:p>
          <a:p>
            <a:r>
              <a:rPr kumimoji="1" lang="zh-CN" altLang="en-US" dirty="0"/>
              <a:t>站点状态一页</a:t>
            </a:r>
            <a:endParaRPr kumimoji="1" lang="en-US" altLang="zh-CN" dirty="0"/>
          </a:p>
          <a:p>
            <a:r>
              <a:rPr kumimoji="1" lang="zh-CN" altLang="en-US" dirty="0"/>
              <a:t>资源利用率、并行度</a:t>
            </a:r>
            <a:endParaRPr kumimoji="1" lang="en-US" altLang="zh-CN" dirty="0"/>
          </a:p>
          <a:p>
            <a:endParaRPr kumimoji="1" lang="en-US" altLang="zh-CN" dirty="0"/>
          </a:p>
          <a:p>
            <a:r>
              <a:rPr kumimoji="1" lang="zh-CN" altLang="en-US" dirty="0"/>
              <a:t>存储</a:t>
            </a:r>
            <a:r>
              <a:rPr kumimoji="1" lang="en-US" altLang="zh-CN" dirty="0"/>
              <a:t>EOS </a:t>
            </a:r>
            <a:r>
              <a:rPr kumimoji="1" lang="zh-CN" altLang="en-US" dirty="0"/>
              <a:t>和</a:t>
            </a:r>
          </a:p>
        </p:txBody>
      </p:sp>
      <p:sp>
        <p:nvSpPr>
          <p:cNvPr id="4" name="页眉占位符 3"/>
          <p:cNvSpPr>
            <a:spLocks noGrp="1"/>
          </p:cNvSpPr>
          <p:nvPr>
            <p:ph type="hdr" sz="quarter"/>
          </p:nvPr>
        </p:nvSpPr>
        <p:spPr/>
        <p:txBody>
          <a:bodyPr/>
          <a:lstStyle/>
          <a:p>
            <a:endParaRPr kumimoji="1" lang="zh-CN" altLang="en-US"/>
          </a:p>
        </p:txBody>
      </p:sp>
      <p:sp>
        <p:nvSpPr>
          <p:cNvPr id="5" name="日期占位符 4"/>
          <p:cNvSpPr>
            <a:spLocks noGrp="1"/>
          </p:cNvSpPr>
          <p:nvPr>
            <p:ph type="dt" idx="1"/>
          </p:nvPr>
        </p:nvSpPr>
        <p:spPr/>
        <p:txBody>
          <a:bodyPr/>
          <a:lstStyle/>
          <a:p>
            <a:fld id="{9982CE37-BF4B-4AE3-89D1-B781F20A32FD}" type="datetime1">
              <a:rPr kumimoji="1" lang="zh-CN" altLang="en-US" smtClean="0"/>
              <a:t>2025/3/16</a:t>
            </a:fld>
            <a:endParaRPr kumimoji="1" lang="zh-CN" altLang="en-US"/>
          </a:p>
        </p:txBody>
      </p:sp>
      <p:sp>
        <p:nvSpPr>
          <p:cNvPr id="6" name="页脚占位符 5"/>
          <p:cNvSpPr>
            <a:spLocks noGrp="1"/>
          </p:cNvSpPr>
          <p:nvPr>
            <p:ph type="ftr" sz="quarter" idx="4"/>
          </p:nvPr>
        </p:nvSpPr>
        <p:spPr/>
        <p:txBody>
          <a:bodyPr/>
          <a:lstStyle/>
          <a:p>
            <a:endParaRPr kumimoji="1" lang="zh-CN" altLang="en-US"/>
          </a:p>
        </p:txBody>
      </p:sp>
      <p:sp>
        <p:nvSpPr>
          <p:cNvPr id="7" name="灯片编号占位符 6"/>
          <p:cNvSpPr>
            <a:spLocks noGrp="1"/>
          </p:cNvSpPr>
          <p:nvPr>
            <p:ph type="sldNum" sz="quarter" idx="5"/>
          </p:nvPr>
        </p:nvSpPr>
        <p:spPr/>
        <p:txBody>
          <a:bodyPr/>
          <a:lstStyle/>
          <a:p>
            <a:fld id="{5AFA0B27-4EE5-6442-9424-7A0329C3AC2A}" type="slidenum">
              <a:rPr kumimoji="1" lang="zh-CN" altLang="en-US" smtClean="0"/>
              <a:t>7</a:t>
            </a:fld>
            <a:endParaRPr kumimoji="1" lang="zh-CN" altLang="en-US"/>
          </a:p>
        </p:txBody>
      </p:sp>
    </p:spTree>
    <p:extLst>
      <p:ext uri="{BB962C8B-B14F-4D97-AF65-F5344CB8AC3E}">
        <p14:creationId xmlns:p14="http://schemas.microsoft.com/office/powerpoint/2010/main" val="8413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6717EC1-A5BC-2E4D-BD73-CE0F8AFAF0AA}" type="slidenum">
              <a:rPr lang="en-US" smtClean="0"/>
              <a:t>8</a:t>
            </a:fld>
            <a:endParaRPr lang="en-US"/>
          </a:p>
        </p:txBody>
      </p:sp>
    </p:spTree>
    <p:extLst>
      <p:ext uri="{BB962C8B-B14F-4D97-AF65-F5344CB8AC3E}">
        <p14:creationId xmlns:p14="http://schemas.microsoft.com/office/powerpoint/2010/main" val="414872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717EC1-A5BC-2E4D-BD73-CE0F8AFAF0AA}" type="slidenum">
              <a:rPr lang="en-US" smtClean="0"/>
              <a:t>9</a:t>
            </a:fld>
            <a:endParaRPr lang="en-US"/>
          </a:p>
        </p:txBody>
      </p:sp>
    </p:spTree>
    <p:extLst>
      <p:ext uri="{BB962C8B-B14F-4D97-AF65-F5344CB8AC3E}">
        <p14:creationId xmlns:p14="http://schemas.microsoft.com/office/powerpoint/2010/main" val="1902183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17EC1-A5BC-2E4D-BD73-CE0F8AFAF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208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6D2DA6B-2E59-4744-9219-3B1807F47B2A}" type="slidenum">
              <a:rPr kumimoji="1" lang="zh-CN" altLang="en-US" smtClean="0"/>
              <a:t>14</a:t>
            </a:fld>
            <a:endParaRPr kumimoji="1" lang="zh-CN" altLang="en-US"/>
          </a:p>
        </p:txBody>
      </p:sp>
    </p:spTree>
    <p:extLst>
      <p:ext uri="{BB962C8B-B14F-4D97-AF65-F5344CB8AC3E}">
        <p14:creationId xmlns:p14="http://schemas.microsoft.com/office/powerpoint/2010/main" val="248000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a:effectLst/>
                <a:latin typeface="Times New Roman" panose="02020603050405020304" pitchFamily="18" charset="0"/>
                <a:ea typeface="等线" panose="02010600030101010101" pitchFamily="2" charset="-122"/>
                <a:cs typeface="Times New Roman" panose="02020603050405020304" pitchFamily="18" charset="0"/>
              </a:rPr>
              <a:t>The basic idea is to let the large model conduct particle physics research - from literature review, to programming, event generation, event analysis, and even paper writing. </a:t>
            </a:r>
          </a:p>
          <a:p>
            <a:pPr algn="just"/>
            <a:endParaRPr lang="en-US" altLang="zh-CN" sz="18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a:effectLst/>
                <a:latin typeface="等线" panose="02010600030101010101" pitchFamily="2" charset="-122"/>
                <a:ea typeface="等线" panose="02010600030101010101" pitchFamily="2" charset="-122"/>
                <a:cs typeface="Times New Roman" panose="02020603050405020304" pitchFamily="18" charset="0"/>
              </a:rPr>
              <a:t>Of course, we equip it with the corresponding components to achieve the required capabilities.</a:t>
            </a:r>
          </a:p>
          <a:p>
            <a:pPr algn="just"/>
            <a:endParaRPr lang="en-US" altLang="zh-CN" sz="1800" kern="10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a:effectLst/>
                <a:latin typeface="Times New Roman" panose="02020603050405020304" pitchFamily="18" charset="0"/>
                <a:ea typeface="等线" panose="02010600030101010101" pitchFamily="2" charset="-122"/>
              </a:rPr>
              <a:t>If we can get the Dr.Sai to rediscover Zc3900 </a:t>
            </a:r>
            <a:r>
              <a:rPr lang="en-US" altLang="zh-CN" sz="2800"/>
              <a:t>tetraquark resonance particle</a:t>
            </a:r>
            <a:r>
              <a:rPr lang="en-US" altLang="zh-CN" sz="1800">
                <a:effectLst/>
                <a:latin typeface="Times New Roman" panose="02020603050405020304" pitchFamily="18" charset="0"/>
                <a:ea typeface="等线" panose="02010600030101010101" pitchFamily="2" charset="-122"/>
              </a:rPr>
              <a:t>, then it could carry out research tasks given by scientists, and it might lead to new discoveries."</a:t>
            </a:r>
            <a:endParaRPr lang="zh-CN" altLang="zh-CN" sz="1800" kern="10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16</a:t>
            </a:fld>
            <a:endParaRPr kumimoji="1" lang="zh-CN" altLang="en-US"/>
          </a:p>
        </p:txBody>
      </p:sp>
    </p:spTree>
    <p:extLst>
      <p:ext uri="{BB962C8B-B14F-4D97-AF65-F5344CB8AC3E}">
        <p14:creationId xmlns:p14="http://schemas.microsoft.com/office/powerpoint/2010/main" val="251501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Now let’s take a look at the Grid sites in China</a:t>
            </a:r>
          </a:p>
          <a:p>
            <a:r>
              <a:rPr kumimoji="1" lang="en-US" altLang="zh-CN" dirty="0"/>
              <a:t>This figure shows the WLCG</a:t>
            </a:r>
            <a:r>
              <a:rPr kumimoji="1" lang="zh-CN" altLang="en-US" dirty="0"/>
              <a:t> </a:t>
            </a:r>
            <a:r>
              <a:rPr kumimoji="1" lang="en-US" altLang="zh-CN" dirty="0"/>
              <a:t>sites in China, new sites include Beijing-T1 for </a:t>
            </a:r>
            <a:r>
              <a:rPr kumimoji="1" lang="en-US" altLang="zh-CN" dirty="0" err="1"/>
              <a:t>LHCb</a:t>
            </a:r>
            <a:r>
              <a:rPr kumimoji="1" lang="en-US" altLang="zh-CN" dirty="0"/>
              <a:t>, Lanzhou-T2 for </a:t>
            </a:r>
            <a:r>
              <a:rPr kumimoji="1" lang="en-US" altLang="zh-CN" dirty="0" err="1"/>
              <a:t>LHCb</a:t>
            </a:r>
            <a:r>
              <a:rPr kumimoji="1" lang="en-US" altLang="zh-CN" dirty="0"/>
              <a:t> and Beijing-T2 for ALICE.</a:t>
            </a:r>
          </a:p>
          <a:p>
            <a:r>
              <a:rPr kumimoji="1" lang="en-US" altLang="zh-CN" dirty="0"/>
              <a:t>Existing sites at IHEP are Beijing-LCG2 for ATLAS, CMS and </a:t>
            </a:r>
            <a:r>
              <a:rPr kumimoji="1" lang="en-US" altLang="zh-CN" dirty="0" err="1"/>
              <a:t>Bellell</a:t>
            </a:r>
            <a:r>
              <a:rPr kumimoji="1" lang="en-US" altLang="zh-CN" dirty="0"/>
              <a:t> site.</a:t>
            </a:r>
          </a:p>
          <a:p>
            <a:r>
              <a:rPr kumimoji="1" lang="en-US" altLang="zh-CN" dirty="0"/>
              <a:t>I will introduce the new sites one by one.</a:t>
            </a:r>
            <a:endParaRPr kumimoji="1" lang="zh-CN" altLang="en-US" dirty="0"/>
          </a:p>
        </p:txBody>
      </p:sp>
      <p:sp>
        <p:nvSpPr>
          <p:cNvPr id="4" name="页眉占位符 3"/>
          <p:cNvSpPr>
            <a:spLocks noGrp="1"/>
          </p:cNvSpPr>
          <p:nvPr>
            <p:ph type="hdr" sz="quarter"/>
          </p:nvPr>
        </p:nvSpPr>
        <p:spPr/>
        <p:txBody>
          <a:bodyPr/>
          <a:lstStyle/>
          <a:p>
            <a:endParaRPr kumimoji="1" lang="zh-CN" altLang="en-US"/>
          </a:p>
        </p:txBody>
      </p:sp>
      <p:sp>
        <p:nvSpPr>
          <p:cNvPr id="5" name="日期占位符 4"/>
          <p:cNvSpPr>
            <a:spLocks noGrp="1"/>
          </p:cNvSpPr>
          <p:nvPr>
            <p:ph type="dt" idx="1"/>
          </p:nvPr>
        </p:nvSpPr>
        <p:spPr/>
        <p:txBody>
          <a:bodyPr/>
          <a:lstStyle/>
          <a:p>
            <a:fld id="{9982CE37-BF4B-4AE3-89D1-B781F20A32FD}" type="datetime1">
              <a:rPr kumimoji="1" lang="zh-CN" altLang="en-US" smtClean="0"/>
              <a:t>2025/3/17</a:t>
            </a:fld>
            <a:endParaRPr kumimoji="1" lang="zh-CN" altLang="en-US"/>
          </a:p>
        </p:txBody>
      </p:sp>
      <p:sp>
        <p:nvSpPr>
          <p:cNvPr id="6" name="页脚占位符 5"/>
          <p:cNvSpPr>
            <a:spLocks noGrp="1"/>
          </p:cNvSpPr>
          <p:nvPr>
            <p:ph type="ftr" sz="quarter" idx="4"/>
          </p:nvPr>
        </p:nvSpPr>
        <p:spPr/>
        <p:txBody>
          <a:bodyPr/>
          <a:lstStyle/>
          <a:p>
            <a:endParaRPr kumimoji="1" lang="zh-CN" altLang="en-US"/>
          </a:p>
        </p:txBody>
      </p:sp>
      <p:sp>
        <p:nvSpPr>
          <p:cNvPr id="7" name="灯片编号占位符 6"/>
          <p:cNvSpPr>
            <a:spLocks noGrp="1"/>
          </p:cNvSpPr>
          <p:nvPr>
            <p:ph type="sldNum" sz="quarter" idx="5"/>
          </p:nvPr>
        </p:nvSpPr>
        <p:spPr/>
        <p:txBody>
          <a:bodyPr/>
          <a:lstStyle/>
          <a:p>
            <a:fld id="{5AFA0B27-4EE5-6442-9424-7A0329C3AC2A}" type="slidenum">
              <a:rPr kumimoji="1" lang="zh-CN" altLang="en-US" smtClean="0"/>
              <a:t>17</a:t>
            </a:fld>
            <a:endParaRPr kumimoji="1" lang="zh-CN" altLang="en-US"/>
          </a:p>
        </p:txBody>
      </p:sp>
    </p:spTree>
    <p:extLst>
      <p:ext uri="{BB962C8B-B14F-4D97-AF65-F5344CB8AC3E}">
        <p14:creationId xmlns:p14="http://schemas.microsoft.com/office/powerpoint/2010/main" val="50965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June IHEP passed the site review in WLCG OB to become a Tire-1 site</a:t>
            </a:r>
          </a:p>
          <a:p>
            <a:r>
              <a:rPr kumimoji="1" lang="en-US" altLang="zh-CN" dirty="0"/>
              <a:t>In September, we begin to provide fully functional support for </a:t>
            </a:r>
            <a:r>
              <a:rPr kumimoji="1" lang="en-US" altLang="zh-CN" dirty="0" err="1"/>
              <a:t>LHCb</a:t>
            </a:r>
            <a:r>
              <a:rPr kumimoji="1" lang="en-US" altLang="zh-CN" dirty="0"/>
              <a:t>.</a:t>
            </a:r>
          </a:p>
          <a:p>
            <a:r>
              <a:rPr kumimoji="1" lang="en-US" altLang="zh-CN" dirty="0"/>
              <a:t>Currently, we provide 3200 CPU cores and it will be double to 6500 soon.</a:t>
            </a:r>
          </a:p>
          <a:p>
            <a:r>
              <a:rPr kumimoji="1" lang="en-US" altLang="zh-CN" dirty="0"/>
              <a:t>The storage support include 5.75 PB disk storage and 3 PB Tape storage, where 6.5 PB disk storage will be added in next two weeks, and 6 PB tape storage will be added as well.</a:t>
            </a:r>
          </a:p>
        </p:txBody>
      </p:sp>
      <p:sp>
        <p:nvSpPr>
          <p:cNvPr id="4" name="页眉占位符 3"/>
          <p:cNvSpPr>
            <a:spLocks noGrp="1"/>
          </p:cNvSpPr>
          <p:nvPr>
            <p:ph type="hdr" sz="quarter"/>
          </p:nvPr>
        </p:nvSpPr>
        <p:spPr/>
        <p:txBody>
          <a:bodyPr/>
          <a:lstStyle/>
          <a:p>
            <a:endParaRPr kumimoji="1" lang="zh-CN" altLang="en-US"/>
          </a:p>
        </p:txBody>
      </p:sp>
      <p:sp>
        <p:nvSpPr>
          <p:cNvPr id="5" name="日期占位符 4"/>
          <p:cNvSpPr>
            <a:spLocks noGrp="1"/>
          </p:cNvSpPr>
          <p:nvPr>
            <p:ph type="dt" idx="1"/>
          </p:nvPr>
        </p:nvSpPr>
        <p:spPr/>
        <p:txBody>
          <a:bodyPr/>
          <a:lstStyle/>
          <a:p>
            <a:fld id="{9982CE37-BF4B-4AE3-89D1-B781F20A32FD}" type="datetime1">
              <a:rPr kumimoji="1" lang="zh-CN" altLang="en-US" smtClean="0"/>
              <a:t>2025/3/17</a:t>
            </a:fld>
            <a:endParaRPr kumimoji="1" lang="zh-CN" altLang="en-US"/>
          </a:p>
        </p:txBody>
      </p:sp>
      <p:sp>
        <p:nvSpPr>
          <p:cNvPr id="6" name="页脚占位符 5"/>
          <p:cNvSpPr>
            <a:spLocks noGrp="1"/>
          </p:cNvSpPr>
          <p:nvPr>
            <p:ph type="ftr" sz="quarter" idx="4"/>
          </p:nvPr>
        </p:nvSpPr>
        <p:spPr/>
        <p:txBody>
          <a:bodyPr/>
          <a:lstStyle/>
          <a:p>
            <a:endParaRPr kumimoji="1" lang="zh-CN" altLang="en-US"/>
          </a:p>
        </p:txBody>
      </p:sp>
      <p:sp>
        <p:nvSpPr>
          <p:cNvPr id="7" name="灯片编号占位符 6"/>
          <p:cNvSpPr>
            <a:spLocks noGrp="1"/>
          </p:cNvSpPr>
          <p:nvPr>
            <p:ph type="sldNum" sz="quarter" idx="5"/>
          </p:nvPr>
        </p:nvSpPr>
        <p:spPr/>
        <p:txBody>
          <a:bodyPr/>
          <a:lstStyle/>
          <a:p>
            <a:fld id="{5AFA0B27-4EE5-6442-9424-7A0329C3AC2A}" type="slidenum">
              <a:rPr kumimoji="1" lang="zh-CN" altLang="en-US" smtClean="0"/>
              <a:t>18</a:t>
            </a:fld>
            <a:endParaRPr kumimoji="1" lang="zh-CN" altLang="en-US"/>
          </a:p>
        </p:txBody>
      </p:sp>
    </p:spTree>
    <p:extLst>
      <p:ext uri="{BB962C8B-B14F-4D97-AF65-F5344CB8AC3E}">
        <p14:creationId xmlns:p14="http://schemas.microsoft.com/office/powerpoint/2010/main" val="2396399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27FF55C2-EC48-8B4A-9C22-5EE737B25772}"/>
              </a:ext>
            </a:extLst>
          </p:cNvPr>
          <p:cNvSpPr>
            <a:spLocks noGrp="1"/>
          </p:cNvSpPr>
          <p:nvPr>
            <p:ph type="dt" sz="half" idx="11"/>
          </p:nvPr>
        </p:nvSpPr>
        <p:spPr>
          <a:xfrm>
            <a:off x="499533" y="4907756"/>
            <a:ext cx="2133600" cy="235744"/>
          </a:xfrm>
          <a:prstGeom prst="rect">
            <a:avLst/>
          </a:prstGeom>
        </p:spPr>
        <p:txBody>
          <a:bodyPr/>
          <a:lstStyle>
            <a:lvl1pPr>
              <a:defRPr sz="1200"/>
            </a:lvl1pPr>
          </a:lstStyle>
          <a:p>
            <a:endParaRPr kumimoji="1" lang="zh-CN" altLang="en-US" dirty="0"/>
          </a:p>
        </p:txBody>
      </p:sp>
    </p:spTree>
    <p:extLst>
      <p:ext uri="{BB962C8B-B14F-4D97-AF65-F5344CB8AC3E}">
        <p14:creationId xmlns:p14="http://schemas.microsoft.com/office/powerpoint/2010/main" val="3423256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正页">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16A6B-644A-9358-593A-B35DCD8618BC}"/>
              </a:ext>
            </a:extLst>
          </p:cNvPr>
          <p:cNvSpPr>
            <a:spLocks noGrp="1"/>
          </p:cNvSpPr>
          <p:nvPr>
            <p:ph type="title"/>
          </p:nvPr>
        </p:nvSpPr>
        <p:spPr>
          <a:xfrm>
            <a:off x="485176" y="102394"/>
            <a:ext cx="6555702" cy="446723"/>
          </a:xfrm>
          <a:prstGeom prst="rect">
            <a:avLst/>
          </a:prstGeom>
        </p:spPr>
        <p:txBody>
          <a:bodyPr>
            <a:noAutofit/>
          </a:bodyPr>
          <a:lstStyle>
            <a:lvl1pPr>
              <a:defRPr sz="3000" b="1">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A81613B0-A22E-EF39-1ED6-75F56C85705E}"/>
              </a:ext>
            </a:extLst>
          </p:cNvPr>
          <p:cNvSpPr>
            <a:spLocks noGrp="1"/>
          </p:cNvSpPr>
          <p:nvPr>
            <p:ph type="dt" sz="half" idx="10"/>
          </p:nvPr>
        </p:nvSpPr>
        <p:spPr/>
        <p:txBody>
          <a:bodyPr/>
          <a:lstStyle/>
          <a:p>
            <a:fld id="{75B7191C-2472-EA47-B391-FFDBDF87DDE9}" type="datetimeFigureOut">
              <a:rPr kumimoji="1" lang="zh-CN" altLang="en-US" smtClean="0"/>
              <a:t>2025/3/17</a:t>
            </a:fld>
            <a:endParaRPr kumimoji="1" lang="zh-CN" altLang="en-US"/>
          </a:p>
        </p:txBody>
      </p:sp>
      <p:sp>
        <p:nvSpPr>
          <p:cNvPr id="4" name="页脚占位符 3">
            <a:extLst>
              <a:ext uri="{FF2B5EF4-FFF2-40B4-BE49-F238E27FC236}">
                <a16:creationId xmlns:a16="http://schemas.microsoft.com/office/drawing/2014/main" id="{458FD9FC-1825-972F-8107-41F6D4470D7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EF876F06-181E-32BE-A65C-3B28ADC4EA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grpSp>
        <p:nvGrpSpPr>
          <p:cNvPr id="6" name="组合 5">
            <a:extLst>
              <a:ext uri="{FF2B5EF4-FFF2-40B4-BE49-F238E27FC236}">
                <a16:creationId xmlns:a16="http://schemas.microsoft.com/office/drawing/2014/main" id="{5FA61F80-1DF8-494B-025F-C1282541A200}"/>
              </a:ext>
            </a:extLst>
          </p:cNvPr>
          <p:cNvGrpSpPr/>
          <p:nvPr userDrawn="1"/>
        </p:nvGrpSpPr>
        <p:grpSpPr>
          <a:xfrm>
            <a:off x="1" y="616234"/>
            <a:ext cx="9144000" cy="65307"/>
            <a:chOff x="0" y="821645"/>
            <a:chExt cx="9191194" cy="135018"/>
          </a:xfrm>
        </p:grpSpPr>
        <p:grpSp>
          <p:nvGrpSpPr>
            <p:cNvPr id="7" name="组合 6">
              <a:extLst>
                <a:ext uri="{FF2B5EF4-FFF2-40B4-BE49-F238E27FC236}">
                  <a16:creationId xmlns:a16="http://schemas.microsoft.com/office/drawing/2014/main" id="{D2BFF1C6-5E23-1A73-C91C-C30A376278EB}"/>
                </a:ext>
              </a:extLst>
            </p:cNvPr>
            <p:cNvGrpSpPr/>
            <p:nvPr/>
          </p:nvGrpSpPr>
          <p:grpSpPr>
            <a:xfrm>
              <a:off x="0" y="836712"/>
              <a:ext cx="9191194" cy="110437"/>
              <a:chOff x="0" y="836712"/>
              <a:chExt cx="9191194" cy="110437"/>
            </a:xfrm>
          </p:grpSpPr>
          <p:sp>
            <p:nvSpPr>
              <p:cNvPr id="9" name="矩形 8">
                <a:extLst>
                  <a:ext uri="{FF2B5EF4-FFF2-40B4-BE49-F238E27FC236}">
                    <a16:creationId xmlns:a16="http://schemas.microsoft.com/office/drawing/2014/main" id="{2D713503-DAFB-776A-CE9E-5F914BE6FF53}"/>
                  </a:ext>
                </a:extLst>
              </p:cNvPr>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a:extLst>
                  <a:ext uri="{FF2B5EF4-FFF2-40B4-BE49-F238E27FC236}">
                    <a16:creationId xmlns:a16="http://schemas.microsoft.com/office/drawing/2014/main" id="{F9A2A691-695B-3FFE-0B40-42FE342FD47D}"/>
                  </a:ext>
                </a:extLst>
              </p:cNvPr>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8" name="直接连接符 10">
              <a:extLst>
                <a:ext uri="{FF2B5EF4-FFF2-40B4-BE49-F238E27FC236}">
                  <a16:creationId xmlns:a16="http://schemas.microsoft.com/office/drawing/2014/main" id="{D0980CE1-1AC2-2BB1-F2D8-A55E16E16D7C}"/>
                </a:ext>
              </a:extLst>
            </p:cNvPr>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10">
            <a:extLst>
              <a:ext uri="{FF2B5EF4-FFF2-40B4-BE49-F238E27FC236}">
                <a16:creationId xmlns:a16="http://schemas.microsoft.com/office/drawing/2014/main" id="{B94A4DE5-2101-6102-8CD5-55D91FAB9E45}"/>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7750566" y="87474"/>
            <a:ext cx="493843" cy="533517"/>
          </a:xfrm>
          <a:prstGeom prst="rect">
            <a:avLst/>
          </a:prstGeom>
        </p:spPr>
      </p:pic>
      <p:pic>
        <p:nvPicPr>
          <p:cNvPr id="12" name="图片 11">
            <a:extLst>
              <a:ext uri="{FF2B5EF4-FFF2-40B4-BE49-F238E27FC236}">
                <a16:creationId xmlns:a16="http://schemas.microsoft.com/office/drawing/2014/main" id="{B1DC8D8E-47E4-56DF-BA71-FDE2C34784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244408" y="236142"/>
            <a:ext cx="445406" cy="299677"/>
          </a:xfrm>
          <a:prstGeom prst="rect">
            <a:avLst/>
          </a:prstGeom>
        </p:spPr>
      </p:pic>
      <p:pic>
        <p:nvPicPr>
          <p:cNvPr id="13" name="图片 12">
            <a:extLst>
              <a:ext uri="{FF2B5EF4-FFF2-40B4-BE49-F238E27FC236}">
                <a16:creationId xmlns:a16="http://schemas.microsoft.com/office/drawing/2014/main" id="{1D888AAB-6B37-8981-9EB9-5EA0F35A3F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18930" y="198145"/>
            <a:ext cx="335568" cy="335568"/>
          </a:xfrm>
          <a:prstGeom prst="rect">
            <a:avLst/>
          </a:prstGeom>
        </p:spPr>
      </p:pic>
      <p:sp>
        <p:nvSpPr>
          <p:cNvPr id="14" name="内容占位符 2">
            <a:extLst>
              <a:ext uri="{FF2B5EF4-FFF2-40B4-BE49-F238E27FC236}">
                <a16:creationId xmlns:a16="http://schemas.microsoft.com/office/drawing/2014/main" id="{EEF1E5FD-7F74-0299-97B2-F315567DD575}"/>
              </a:ext>
            </a:extLst>
          </p:cNvPr>
          <p:cNvSpPr>
            <a:spLocks noGrp="1"/>
          </p:cNvSpPr>
          <p:nvPr>
            <p:ph idx="1"/>
          </p:nvPr>
        </p:nvSpPr>
        <p:spPr>
          <a:xfrm>
            <a:off x="485176" y="1429398"/>
            <a:ext cx="8225891" cy="3263504"/>
          </a:xfrm>
          <a:prstGeom prst="rect">
            <a:avLst/>
          </a:prstGeom>
        </p:spPr>
        <p:txBody>
          <a:bodyPr/>
          <a:lstStyle>
            <a:lvl1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148601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6" name="日期占位符 3">
            <a:extLst>
              <a:ext uri="{FF2B5EF4-FFF2-40B4-BE49-F238E27FC236}">
                <a16:creationId xmlns:a16="http://schemas.microsoft.com/office/drawing/2014/main" id="{D068E308-E64E-8D4C-9D0F-1B5D9B7B7EFD}"/>
              </a:ext>
            </a:extLst>
          </p:cNvPr>
          <p:cNvSpPr>
            <a:spLocks noGrp="1"/>
          </p:cNvSpPr>
          <p:nvPr>
            <p:ph type="dt" sz="half" idx="11"/>
          </p:nvPr>
        </p:nvSpPr>
        <p:spPr>
          <a:xfrm>
            <a:off x="499533" y="4907756"/>
            <a:ext cx="2133600" cy="235744"/>
          </a:xfrm>
          <a:prstGeom prst="rect">
            <a:avLst/>
          </a:prstGeom>
        </p:spPr>
        <p:txBody>
          <a:bodyPr/>
          <a:lstStyle>
            <a:lvl1pPr>
              <a:defRPr sz="1200"/>
            </a:lvl1pPr>
          </a:lstStyle>
          <a:p>
            <a:endParaRPr kumimoji="1" lang="zh-CN" altLang="en-US" dirty="0"/>
          </a:p>
        </p:txBody>
      </p:sp>
    </p:spTree>
    <p:extLst>
      <p:ext uri="{BB962C8B-B14F-4D97-AF65-F5344CB8AC3E}">
        <p14:creationId xmlns:p14="http://schemas.microsoft.com/office/powerpoint/2010/main" val="242447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304800" y="914400"/>
            <a:ext cx="4229100" cy="37147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86300" y="914400"/>
            <a:ext cx="4229100" cy="37147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70D4C6A1-E8BA-164A-825C-D5C03A0C2195}"/>
              </a:ext>
            </a:extLst>
          </p:cNvPr>
          <p:cNvSpPr>
            <a:spLocks noGrp="1"/>
          </p:cNvSpPr>
          <p:nvPr>
            <p:ph type="dt" sz="half" idx="11"/>
          </p:nvPr>
        </p:nvSpPr>
        <p:spPr>
          <a:xfrm>
            <a:off x="499533" y="4907756"/>
            <a:ext cx="2133600" cy="235744"/>
          </a:xfrm>
          <a:prstGeom prst="rect">
            <a:avLst/>
          </a:prstGeom>
        </p:spPr>
        <p:txBody>
          <a:bodyPr/>
          <a:lstStyle>
            <a:lvl1pPr>
              <a:defRPr sz="1200"/>
            </a:lvl1pPr>
          </a:lstStyle>
          <a:p>
            <a:endParaRPr kumimoji="1" lang="zh-CN" altLang="en-US" dirty="0"/>
          </a:p>
        </p:txBody>
      </p:sp>
    </p:spTree>
    <p:extLst>
      <p:ext uri="{BB962C8B-B14F-4D97-AF65-F5344CB8AC3E}">
        <p14:creationId xmlns:p14="http://schemas.microsoft.com/office/powerpoint/2010/main" val="3132719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9" name="日期占位符 3">
            <a:extLst>
              <a:ext uri="{FF2B5EF4-FFF2-40B4-BE49-F238E27FC236}">
                <a16:creationId xmlns:a16="http://schemas.microsoft.com/office/drawing/2014/main" id="{03DB318A-A36D-6348-B0A1-D628DA0F39F4}"/>
              </a:ext>
            </a:extLst>
          </p:cNvPr>
          <p:cNvSpPr>
            <a:spLocks noGrp="1"/>
          </p:cNvSpPr>
          <p:nvPr>
            <p:ph type="dt" sz="half" idx="11"/>
          </p:nvPr>
        </p:nvSpPr>
        <p:spPr>
          <a:xfrm>
            <a:off x="499533" y="4907756"/>
            <a:ext cx="2133600" cy="235744"/>
          </a:xfrm>
          <a:prstGeom prst="rect">
            <a:avLst/>
          </a:prstGeom>
        </p:spPr>
        <p:txBody>
          <a:bodyPr/>
          <a:lstStyle>
            <a:lvl1pPr>
              <a:defRPr sz="1200"/>
            </a:lvl1pPr>
          </a:lstStyle>
          <a:p>
            <a:endParaRPr kumimoji="1" lang="zh-CN" altLang="en-US" dirty="0"/>
          </a:p>
        </p:txBody>
      </p:sp>
    </p:spTree>
    <p:extLst>
      <p:ext uri="{BB962C8B-B14F-4D97-AF65-F5344CB8AC3E}">
        <p14:creationId xmlns:p14="http://schemas.microsoft.com/office/powerpoint/2010/main" val="409923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5" name="日期占位符 3">
            <a:extLst>
              <a:ext uri="{FF2B5EF4-FFF2-40B4-BE49-F238E27FC236}">
                <a16:creationId xmlns:a16="http://schemas.microsoft.com/office/drawing/2014/main" id="{88F74AF9-4357-CB46-8E9E-6E1E3D0FE57F}"/>
              </a:ext>
            </a:extLst>
          </p:cNvPr>
          <p:cNvSpPr>
            <a:spLocks noGrp="1"/>
          </p:cNvSpPr>
          <p:nvPr>
            <p:ph type="dt" sz="half" idx="11"/>
          </p:nvPr>
        </p:nvSpPr>
        <p:spPr>
          <a:xfrm>
            <a:off x="499533" y="4907756"/>
            <a:ext cx="2133600" cy="235744"/>
          </a:xfrm>
          <a:prstGeom prst="rect">
            <a:avLst/>
          </a:prstGeom>
        </p:spPr>
        <p:txBody>
          <a:bodyPr/>
          <a:lstStyle>
            <a:lvl1pPr>
              <a:defRPr sz="1200"/>
            </a:lvl1pPr>
          </a:lstStyle>
          <a:p>
            <a:endParaRPr kumimoji="1" lang="zh-CN" altLang="en-US" dirty="0"/>
          </a:p>
        </p:txBody>
      </p:sp>
    </p:spTree>
    <p:extLst>
      <p:ext uri="{BB962C8B-B14F-4D97-AF65-F5344CB8AC3E}">
        <p14:creationId xmlns:p14="http://schemas.microsoft.com/office/powerpoint/2010/main" val="211540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DBE36E46-013E-6A45-B070-722B7DF28946}"/>
              </a:ext>
            </a:extLst>
          </p:cNvPr>
          <p:cNvSpPr>
            <a:spLocks noGrp="1"/>
          </p:cNvSpPr>
          <p:nvPr>
            <p:ph type="dt" sz="half" idx="11"/>
          </p:nvPr>
        </p:nvSpPr>
        <p:spPr>
          <a:xfrm>
            <a:off x="499533" y="4907756"/>
            <a:ext cx="2133600" cy="235744"/>
          </a:xfrm>
          <a:prstGeom prst="rect">
            <a:avLst/>
          </a:prstGeom>
        </p:spPr>
        <p:txBody>
          <a:bodyPr/>
          <a:lstStyle>
            <a:lvl1pPr>
              <a:defRPr sz="1200"/>
            </a:lvl1pPr>
          </a:lstStyle>
          <a:p>
            <a:endParaRPr kumimoji="1" lang="zh-CN" altLang="en-US" dirty="0"/>
          </a:p>
        </p:txBody>
      </p:sp>
    </p:spTree>
    <p:extLst>
      <p:ext uri="{BB962C8B-B14F-4D97-AF65-F5344CB8AC3E}">
        <p14:creationId xmlns:p14="http://schemas.microsoft.com/office/powerpoint/2010/main" val="251967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0" y="2914650"/>
            <a:ext cx="6400800" cy="1314450"/>
          </a:xfrm>
        </p:spPr>
        <p:txBody>
          <a:bodyPr/>
          <a:lstStyle>
            <a:lvl1pPr marL="0" indent="0" algn="ctr">
              <a:buNone/>
              <a:defRPr sz="20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zh-CN" altLang="en-US" dirty="0"/>
              <a:t>单击此处编辑母版副标题样式</a:t>
            </a:r>
          </a:p>
        </p:txBody>
      </p:sp>
      <p:sp>
        <p:nvSpPr>
          <p:cNvPr id="2" name="标题 1"/>
          <p:cNvSpPr>
            <a:spLocks noGrp="1"/>
          </p:cNvSpPr>
          <p:nvPr>
            <p:ph type="ctrTitle"/>
          </p:nvPr>
        </p:nvSpPr>
        <p:spPr>
          <a:xfrm>
            <a:off x="685800" y="1597819"/>
            <a:ext cx="7772400" cy="1102519"/>
          </a:xfrm>
        </p:spPr>
        <p:txBody>
          <a:bodyPr/>
          <a:lstStyle/>
          <a:p>
            <a:r>
              <a:rPr kumimoji="1" lang="zh-CN" altLang="en-US"/>
              <a:t>单击此处编辑母版标题样式</a:t>
            </a:r>
          </a:p>
        </p:txBody>
      </p:sp>
    </p:spTree>
    <p:extLst>
      <p:ext uri="{BB962C8B-B14F-4D97-AF65-F5344CB8AC3E}">
        <p14:creationId xmlns:p14="http://schemas.microsoft.com/office/powerpoint/2010/main" val="3981466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alphaModFix amt="15000"/>
            <a:extLst>
              <a:ext uri="{BEBA8EAE-BF5A-486C-A8C5-ECC9F3942E4B}">
                <a14:imgProps xmlns:a14="http://schemas.microsoft.com/office/drawing/2010/main">
                  <a14:imgLayer r:embed="rId3">
                    <a14:imgEffect>
                      <a14:colorTemperature colorTemp="5300"/>
                    </a14:imgEffect>
                  </a14:imgLayer>
                </a14:imgProps>
              </a:ext>
            </a:extLst>
          </a:blip>
          <a:srcRect/>
          <a:stretch>
            <a:fillRect/>
          </a:stretch>
        </p:blipFill>
        <p:spPr>
          <a:xfrm>
            <a:off x="5715" y="0"/>
            <a:ext cx="9144000" cy="564907"/>
          </a:xfrm>
          <a:prstGeom prst="rect">
            <a:avLst/>
          </a:prstGeom>
          <a:noFill/>
        </p:spPr>
      </p:pic>
      <p:sp>
        <p:nvSpPr>
          <p:cNvPr id="11" name="Title 1"/>
          <p:cNvSpPr>
            <a:spLocks noGrp="1"/>
          </p:cNvSpPr>
          <p:nvPr>
            <p:ph type="title"/>
          </p:nvPr>
        </p:nvSpPr>
        <p:spPr>
          <a:xfrm>
            <a:off x="141633" y="55266"/>
            <a:ext cx="8868189" cy="443198"/>
          </a:xfrm>
          <a:noFill/>
        </p:spPr>
        <p:txBody>
          <a:bodyPr wrap="square" rtlCol="0">
            <a:normAutofit/>
          </a:bodyPr>
          <a:lstStyle>
            <a:lvl1pPr>
              <a:defRPr lang="en-US" sz="2700" b="1" baseline="0" dirty="0">
                <a:solidFill>
                  <a:schemeClr val="accent1"/>
                </a:solidFill>
                <a:latin typeface="Arial Rounded MT Bold" panose="020F0704030504030204" pitchFamily="34" charset="0"/>
                <a:ea typeface="微软雅黑" panose="020B0503020204020204" pitchFamily="34" charset="-122"/>
                <a:cs typeface="+mn-cs"/>
              </a:defRPr>
            </a:lvl1pPr>
          </a:lstStyle>
          <a:p>
            <a:pPr marL="0" lvl="0" defTabSz="342900"/>
            <a:r>
              <a:rPr lang="zh-CN" altLang="en-US" dirty="0"/>
              <a:t>单击此处编辑母版标题样式</a:t>
            </a:r>
            <a:endParaRPr lang="en-US" dirty="0"/>
          </a:p>
        </p:txBody>
      </p:sp>
      <p:sp>
        <p:nvSpPr>
          <p:cNvPr id="3" name="Content Placeholder 2"/>
          <p:cNvSpPr>
            <a:spLocks noGrp="1"/>
          </p:cNvSpPr>
          <p:nvPr>
            <p:ph idx="1" hasCustomPrompt="1"/>
          </p:nvPr>
        </p:nvSpPr>
        <p:spPr>
          <a:xfrm>
            <a:off x="340302" y="762855"/>
            <a:ext cx="8251421" cy="37295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lang="zh-CN" altLang="en-US" baseline="0" dirty="0">
                <a:solidFill>
                  <a:schemeClr val="accent1">
                    <a:lumMod val="75000"/>
                  </a:schemeClr>
                </a:solidFill>
                <a:latin typeface="Arial Rounded MT Bold" panose="020F0704030504030204" pitchFamily="34" charset="0"/>
                <a:ea typeface="华文楷体" panose="02010600040101010101" pitchFamily="2" charset="-122"/>
              </a:defRPr>
            </a:lvl1pPr>
            <a:lvl2pPr>
              <a:defRPr lang="zh-CN" altLang="en-US" baseline="0" dirty="0">
                <a:solidFill>
                  <a:schemeClr val="accent1">
                    <a:lumMod val="75000"/>
                  </a:schemeClr>
                </a:solidFill>
                <a:latin typeface="Arial Rounded MT Bold" panose="020F0704030504030204" pitchFamily="34" charset="0"/>
                <a:ea typeface="华文楷体" panose="02010600040101010101" pitchFamily="2" charset="-122"/>
              </a:defRPr>
            </a:lvl2pPr>
            <a:lvl3pPr>
              <a:defRPr lang="zh-CN" altLang="en-US" baseline="0" dirty="0">
                <a:solidFill>
                  <a:schemeClr val="accent1">
                    <a:lumMod val="75000"/>
                  </a:schemeClr>
                </a:solidFill>
                <a:latin typeface="Arial Rounded MT Bold" panose="020F0704030504030204" pitchFamily="34" charset="0"/>
                <a:ea typeface="华文楷体" panose="02010600040101010101" pitchFamily="2" charset="-122"/>
              </a:defRPr>
            </a:lvl3pPr>
            <a:lvl4pPr>
              <a:defRPr lang="zh-CN" altLang="en-US" dirty="0">
                <a:solidFill>
                  <a:schemeClr val="accent1">
                    <a:lumMod val="75000"/>
                  </a:schemeClr>
                </a:solidFill>
                <a:latin typeface="Arial Rounded MT Bold" panose="020F0704030504030204" pitchFamily="34" charset="0"/>
                <a:ea typeface="华文楷体" panose="02010600040101010101" pitchFamily="2" charset="-122"/>
              </a:defRPr>
            </a:lvl4pPr>
            <a:lvl5pPr>
              <a:defRPr lang="en-US" dirty="0">
                <a:solidFill>
                  <a:schemeClr val="accent1">
                    <a:lumMod val="75000"/>
                  </a:schemeClr>
                </a:solidFill>
                <a:latin typeface="Arial Rounded MT Bold" panose="020F0704030504030204" pitchFamily="34" charset="0"/>
                <a:ea typeface="华文楷体" panose="02010600040101010101" pitchFamily="2" charset="-122"/>
              </a:defRPr>
            </a:lvl5pPr>
          </a:lstStyle>
          <a:p>
            <a:pPr marL="342900" lvl="0" indent="-342900">
              <a:lnSpc>
                <a:spcPct val="100000"/>
              </a:lnSpc>
            </a:pPr>
            <a:r>
              <a:rPr lang="zh-CN" altLang="en-US" dirty="0"/>
              <a:t>编辑母版文本样式</a:t>
            </a:r>
          </a:p>
          <a:p>
            <a:pPr marL="600075" lvl="1" indent="-257175">
              <a:lnSpc>
                <a:spcPct val="100000"/>
              </a:lnSpc>
            </a:pPr>
            <a:r>
              <a:rPr lang="zh-CN" altLang="en-US" dirty="0"/>
              <a:t>第二级</a:t>
            </a:r>
          </a:p>
          <a:p>
            <a:pPr marL="942975" lvl="2" indent="-257175">
              <a:lnSpc>
                <a:spcPct val="100000"/>
              </a:lnSpc>
            </a:pPr>
            <a:r>
              <a:rPr lang="zh-CN" altLang="en-US" dirty="0"/>
              <a:t>第三级</a:t>
            </a:r>
          </a:p>
          <a:p>
            <a:pPr marL="1243013" lvl="3" indent="-214313">
              <a:lnSpc>
                <a:spcPct val="100000"/>
              </a:lnSpc>
            </a:pPr>
            <a:r>
              <a:rPr lang="zh-CN" altLang="en-US" dirty="0"/>
              <a:t>第四级</a:t>
            </a:r>
          </a:p>
          <a:p>
            <a:pPr marL="1585913" lvl="4" indent="-214313">
              <a:lnSpc>
                <a:spcPct val="100000"/>
              </a:lnSpc>
            </a:pPr>
            <a:r>
              <a:rPr lang="zh-CN" altLang="en-US" dirty="0"/>
              <a:t>第五级</a:t>
            </a:r>
            <a:endParaRPr lang="en-US" dirty="0"/>
          </a:p>
        </p:txBody>
      </p:sp>
      <p:sp>
        <p:nvSpPr>
          <p:cNvPr id="6" name="日期占位符 16"/>
          <p:cNvSpPr>
            <a:spLocks noGrp="1"/>
          </p:cNvSpPr>
          <p:nvPr>
            <p:ph type="dt" sz="half" idx="2"/>
          </p:nvPr>
        </p:nvSpPr>
        <p:spPr>
          <a:xfrm>
            <a:off x="6350" y="4938829"/>
            <a:ext cx="2057400" cy="273844"/>
          </a:xfrm>
          <a:prstGeom prst="rect">
            <a:avLst/>
          </a:prstGeom>
        </p:spPr>
        <p:txBody>
          <a:bodyPr vert="horz" lIns="91440" tIns="45720" rIns="91440" bIns="45720" rtlCol="0" anchor="ctr"/>
          <a:lstStyle>
            <a:lvl1pPr>
              <a:defRPr lang="en-US" altLang="zh-CN" smtClean="0">
                <a:solidFill>
                  <a:srgbClr val="485F8A"/>
                </a:solidFill>
                <a:latin typeface="Abadi" panose="020B0604020104020204" pitchFamily="34" charset="0"/>
              </a:defRPr>
            </a:lvl1pPr>
          </a:lstStyle>
          <a:p>
            <a:fld id="{2F716CC4-4293-4B6B-B9E4-91B00B93A469}" type="datetime1">
              <a:rPr lang="en-US" altLang="zh-CN" smtClean="0"/>
              <a:t>3/16/25</a:t>
            </a:fld>
            <a:endParaRPr lang="zh-CN" altLang="en-US" dirty="0"/>
          </a:p>
        </p:txBody>
      </p:sp>
      <p:sp>
        <p:nvSpPr>
          <p:cNvPr id="7" name="灯片编号占位符 17"/>
          <p:cNvSpPr>
            <a:spLocks noGrp="1"/>
          </p:cNvSpPr>
          <p:nvPr>
            <p:ph type="sldNum" sz="quarter" idx="4"/>
          </p:nvPr>
        </p:nvSpPr>
        <p:spPr>
          <a:xfrm>
            <a:off x="7027560" y="4914036"/>
            <a:ext cx="2057400" cy="273844"/>
          </a:xfrm>
          <a:prstGeom prst="rect">
            <a:avLst/>
          </a:prstGeom>
        </p:spPr>
        <p:txBody>
          <a:bodyPr vert="horz" lIns="91440" tIns="45720" rIns="91440" bIns="45720" rtlCol="0" anchor="ctr"/>
          <a:lstStyle>
            <a:lvl1pPr algn="r">
              <a:defRPr lang="en-US" altLang="zh-CN" smtClean="0">
                <a:solidFill>
                  <a:schemeClr val="tx1"/>
                </a:solidFill>
                <a:latin typeface="Abadi" panose="020B0604020104020204" pitchFamily="34" charset="0"/>
              </a:defRPr>
            </a:lvl1pPr>
          </a:lstStyle>
          <a:p>
            <a:fld id="{E6B31BEF-C01E-4CA6-9D7D-67F43F13ADF2}" type="slidenum">
              <a:rPr lang="en-US" altLang="zh-CN" smtClean="0"/>
              <a:t>‹#›</a:t>
            </a:fld>
            <a:r>
              <a:rPr lang="en-US" altLang="zh-CN"/>
              <a:t>/31</a:t>
            </a:r>
            <a:endParaRPr lang="zh-CN" altLang="en-US" dirty="0"/>
          </a:p>
        </p:txBody>
      </p:sp>
      <p:pic>
        <p:nvPicPr>
          <p:cNvPr id="8" name="图片 7"/>
          <p:cNvPicPr>
            <a:picLocks noChangeAspect="1"/>
          </p:cNvPicPr>
          <p:nvPr userDrawn="1"/>
        </p:nvPicPr>
        <p:blipFill>
          <a:blip r:embed="rId2">
            <a:alphaModFix amt="15000"/>
            <a:extLst>
              <a:ext uri="{BEBA8EAE-BF5A-486C-A8C5-ECC9F3942E4B}">
                <a14:imgProps xmlns:a14="http://schemas.microsoft.com/office/drawing/2010/main">
                  <a14:imgLayer r:embed="rId3">
                    <a14:imgEffect>
                      <a14:colorTemperature colorTemp="5300"/>
                    </a14:imgEffect>
                  </a14:imgLayer>
                </a14:imgProps>
              </a:ext>
            </a:extLst>
          </a:blip>
          <a:srcRect/>
          <a:stretch>
            <a:fillRect/>
          </a:stretch>
        </p:blipFill>
        <p:spPr>
          <a:xfrm>
            <a:off x="0" y="4973116"/>
            <a:ext cx="9144000" cy="168429"/>
          </a:xfrm>
          <a:prstGeom prst="rect">
            <a:avLst/>
          </a:prstGeom>
          <a:noFill/>
        </p:spPr>
      </p:pic>
      <p:pic>
        <p:nvPicPr>
          <p:cNvPr id="9" name="图片 8"/>
          <p:cNvPicPr>
            <a:picLocks noChangeAspect="1"/>
          </p:cNvPicPr>
          <p:nvPr userDrawn="1"/>
        </p:nvPicPr>
        <p:blipFill>
          <a:blip r:embed="rId4"/>
          <a:stretch>
            <a:fillRect/>
          </a:stretch>
        </p:blipFill>
        <p:spPr>
          <a:xfrm>
            <a:off x="8172450" y="-159814"/>
            <a:ext cx="860681" cy="860681"/>
          </a:xfrm>
          <a:prstGeom prst="rect">
            <a:avLst/>
          </a:prstGeom>
        </p:spPr>
      </p:pic>
    </p:spTree>
    <p:extLst>
      <p:ext uri="{BB962C8B-B14F-4D97-AF65-F5344CB8AC3E}">
        <p14:creationId xmlns:p14="http://schemas.microsoft.com/office/powerpoint/2010/main" val="196855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36027" y="0"/>
            <a:ext cx="8602264" cy="756000"/>
          </a:xfrm>
          <a:prstGeom prst="rect">
            <a:avLst/>
          </a:prstGeom>
        </p:spPr>
        <p:txBody>
          <a:bodyPr anchor="ctr"/>
          <a:lstStyle>
            <a:lvl1pPr>
              <a:defRPr lang="zh-CN" altLang="en-US" sz="3000" b="1" dirty="0">
                <a:solidFill>
                  <a:srgbClr val="C00000"/>
                </a:solidFill>
              </a:defRPr>
            </a:lvl1pPr>
          </a:lstStyle>
          <a:p>
            <a:pPr lvl="0"/>
            <a:r>
              <a:rPr lang="zh-CN" altLang="en-US" dirty="0"/>
              <a:t>单击此处编辑标题样式</a:t>
            </a:r>
          </a:p>
        </p:txBody>
      </p:sp>
      <p:sp>
        <p:nvSpPr>
          <p:cNvPr id="15" name="灯片编号占位符 5"/>
          <p:cNvSpPr>
            <a:spLocks noGrp="1"/>
          </p:cNvSpPr>
          <p:nvPr>
            <p:ph type="sldNum" sz="quarter" idx="4"/>
          </p:nvPr>
        </p:nvSpPr>
        <p:spPr>
          <a:xfrm>
            <a:off x="8172400" y="4793096"/>
            <a:ext cx="936104" cy="273844"/>
          </a:xfrm>
          <a:prstGeom prst="rect">
            <a:avLst/>
          </a:prstGeom>
        </p:spPr>
        <p:txBody>
          <a:bodyPr vert="horz" lIns="91440" tIns="45720" rIns="91440" bIns="45720" rtlCol="0" anchor="ctr"/>
          <a:lstStyle>
            <a:lvl1pPr algn="r">
              <a:defRPr sz="1500" b="1">
                <a:solidFill>
                  <a:schemeClr val="accent6">
                    <a:lumMod val="50000"/>
                  </a:schemeClr>
                </a:solidFill>
                <a:latin typeface="Times New Roman" panose="02020603050405020304" pitchFamily="18" charset="0"/>
                <a:cs typeface="Times New Roman" panose="02020603050405020304" pitchFamily="18" charset="0"/>
              </a:defRPr>
            </a:lvl1pPr>
          </a:lstStyle>
          <a:p>
            <a:fld id="{8A5641F2-5FCC-4DFB-A044-EC74B8B3AD6A}" type="slidenum">
              <a:rPr lang="zh-CN" altLang="en-US" smtClean="0"/>
              <a:t>‹#›</a:t>
            </a:fld>
            <a:endParaRPr lang="zh-CN" altLang="en-US" dirty="0"/>
          </a:p>
        </p:txBody>
      </p:sp>
      <p:cxnSp>
        <p:nvCxnSpPr>
          <p:cNvPr id="5" name="直接连接符 4"/>
          <p:cNvCxnSpPr/>
          <p:nvPr/>
        </p:nvCxnSpPr>
        <p:spPr>
          <a:xfrm>
            <a:off x="0" y="681540"/>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527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ChangeArrowheads="1"/>
          </p:cNvSpPr>
          <p:nvPr userDrawn="1"/>
        </p:nvSpPr>
        <p:spPr bwMode="auto">
          <a:xfrm>
            <a:off x="0" y="4914900"/>
            <a:ext cx="9144000" cy="228600"/>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50"/>
          </a:p>
        </p:txBody>
      </p:sp>
      <p:sp>
        <p:nvSpPr>
          <p:cNvPr id="3076" name="Rectangle 4"/>
          <p:cNvSpPr>
            <a:spLocks noGrp="1" noChangeArrowheads="1"/>
          </p:cNvSpPr>
          <p:nvPr>
            <p:ph type="title"/>
          </p:nvPr>
        </p:nvSpPr>
        <p:spPr bwMode="auto">
          <a:xfrm>
            <a:off x="1409700" y="228600"/>
            <a:ext cx="6324600"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标题</a:t>
            </a:r>
          </a:p>
        </p:txBody>
      </p:sp>
      <p:sp>
        <p:nvSpPr>
          <p:cNvPr id="3077" name="Rectangle 5"/>
          <p:cNvSpPr>
            <a:spLocks noGrp="1" noChangeArrowheads="1"/>
          </p:cNvSpPr>
          <p:nvPr>
            <p:ph type="body" idx="1"/>
          </p:nvPr>
        </p:nvSpPr>
        <p:spPr bwMode="auto">
          <a:xfrm>
            <a:off x="304800" y="914400"/>
            <a:ext cx="8610600" cy="3714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dirty="0"/>
              <a:t>正文第一级标题</a:t>
            </a:r>
            <a:endParaRPr lang="en-US" altLang="zh-CN" dirty="0"/>
          </a:p>
          <a:p>
            <a:pPr lvl="1"/>
            <a:r>
              <a:rPr lang="zh-CN" altLang="en-US" dirty="0"/>
              <a:t>正文第二级标题</a:t>
            </a:r>
            <a:endParaRPr lang="en-US" altLang="zh-CN" dirty="0"/>
          </a:p>
          <a:p>
            <a:pPr lvl="2"/>
            <a:r>
              <a:rPr lang="zh-CN" altLang="en-US" dirty="0"/>
              <a:t>正文第三级标题</a:t>
            </a:r>
            <a:endParaRPr lang="en-US" altLang="zh-CN" dirty="0"/>
          </a:p>
          <a:p>
            <a:pPr lvl="1"/>
            <a:endParaRPr lang="zh-CN" altLang="en-US" dirty="0"/>
          </a:p>
        </p:txBody>
      </p:sp>
      <p:sp>
        <p:nvSpPr>
          <p:cNvPr id="3079" name="Line 7"/>
          <p:cNvSpPr>
            <a:spLocks noChangeShapeType="1"/>
          </p:cNvSpPr>
          <p:nvPr/>
        </p:nvSpPr>
        <p:spPr bwMode="auto">
          <a:xfrm>
            <a:off x="0" y="4914900"/>
            <a:ext cx="9144000" cy="0"/>
          </a:xfrm>
          <a:prstGeom prst="line">
            <a:avLst/>
          </a:prstGeom>
          <a:noFill/>
          <a:ln w="1905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1350"/>
          </a:p>
        </p:txBody>
      </p:sp>
      <p:pic>
        <p:nvPicPr>
          <p:cNvPr id="3081" name="Picture 9" descr="Untitled-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0" y="4842273"/>
            <a:ext cx="609600" cy="301228"/>
          </a:xfrm>
          <a:prstGeom prst="rect">
            <a:avLst/>
          </a:prstGeom>
          <a:noFill/>
          <a:extLst>
            <a:ext uri="{909E8E84-426E-40dd-AFC4-6F175D3DCCD1}">
              <a14:hiddenFill xmlns:a14="http://schemas.microsoft.com/office/drawing/2010/main" xmlns="">
                <a:solidFill>
                  <a:srgbClr val="FFFFFF"/>
                </a:solidFill>
              </a14:hiddenFill>
            </a:ext>
          </a:extLst>
        </p:spPr>
      </p:pic>
      <p:sp>
        <p:nvSpPr>
          <p:cNvPr id="3083" name="Rectangle 11"/>
          <p:cNvSpPr>
            <a:spLocks noChangeArrowheads="1"/>
          </p:cNvSpPr>
          <p:nvPr/>
        </p:nvSpPr>
        <p:spPr bwMode="auto">
          <a:xfrm>
            <a:off x="0" y="114300"/>
            <a:ext cx="76200" cy="6286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50"/>
          </a:p>
        </p:txBody>
      </p:sp>
      <p:sp>
        <p:nvSpPr>
          <p:cNvPr id="3084" name="Rectangle 12"/>
          <p:cNvSpPr>
            <a:spLocks noChangeArrowheads="1"/>
          </p:cNvSpPr>
          <p:nvPr/>
        </p:nvSpPr>
        <p:spPr bwMode="auto">
          <a:xfrm>
            <a:off x="0" y="914400"/>
            <a:ext cx="76200" cy="6286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zh-CN" altLang="en-US" sz="1350"/>
          </a:p>
        </p:txBody>
      </p:sp>
      <p:sp>
        <p:nvSpPr>
          <p:cNvPr id="11" name="日期占位符 3">
            <a:extLst>
              <a:ext uri="{FF2B5EF4-FFF2-40B4-BE49-F238E27FC236}">
                <a16:creationId xmlns:a16="http://schemas.microsoft.com/office/drawing/2014/main" id="{6585FC0B-F470-3F46-8F3C-E225E3D9757E}"/>
              </a:ext>
            </a:extLst>
          </p:cNvPr>
          <p:cNvSpPr>
            <a:spLocks noGrp="1"/>
          </p:cNvSpPr>
          <p:nvPr>
            <p:ph type="dt" sz="half" idx="2"/>
          </p:nvPr>
        </p:nvSpPr>
        <p:spPr>
          <a:xfrm>
            <a:off x="499533" y="4907756"/>
            <a:ext cx="2133600" cy="235744"/>
          </a:xfrm>
          <a:prstGeom prst="rect">
            <a:avLst/>
          </a:prstGeom>
        </p:spPr>
        <p:txBody>
          <a:bodyPr/>
          <a:lstStyle>
            <a:lvl1pPr>
              <a:defRPr sz="1200"/>
            </a:lvl1pPr>
          </a:lstStyle>
          <a:p>
            <a:endParaRPr kumimoji="1" lang="zh-CN" altLang="en-US" dirty="0"/>
          </a:p>
        </p:txBody>
      </p:sp>
      <p:sp>
        <p:nvSpPr>
          <p:cNvPr id="12" name="页脚占位符 3">
            <a:extLst>
              <a:ext uri="{FF2B5EF4-FFF2-40B4-BE49-F238E27FC236}">
                <a16:creationId xmlns:a16="http://schemas.microsoft.com/office/drawing/2014/main" id="{EBA1FDBA-74F6-724C-9951-411FE5C5EDC7}"/>
              </a:ext>
            </a:extLst>
          </p:cNvPr>
          <p:cNvSpPr txBox="1">
            <a:spLocks/>
          </p:cNvSpPr>
          <p:nvPr userDrawn="1"/>
        </p:nvSpPr>
        <p:spPr bwMode="auto">
          <a:xfrm>
            <a:off x="3276600" y="4925351"/>
            <a:ext cx="5867400" cy="235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zh-CN"/>
            </a:defPPr>
            <a:lvl1pPr marL="0" algn="r" defTabSz="457200" rtl="0" eaLnBrk="1" latinLnBrk="0" hangingPunct="1">
              <a:defRPr sz="900" kern="1200">
                <a:solidFill>
                  <a:schemeClr val="tx1"/>
                </a:solidFill>
                <a:effectLst/>
                <a:latin typeface="Arial" charset="0"/>
                <a:ea typeface="宋体" charset="0"/>
                <a:cs typeface="宋体"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23B57A-8ADD-A644-9C30-D9E45C653271}" type="slidenum">
              <a:rPr kumimoji="1" lang="zh-CN" altLang="en-US" smtClean="0"/>
              <a:t>‹#›</a:t>
            </a:fld>
            <a:endParaRPr kumimoji="1" lang="zh-CN" alt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72" r:id="rId7"/>
    <p:sldLayoutId id="2147483673" r:id="rId8"/>
    <p:sldLayoutId id="2147483674" r:id="rId9"/>
    <p:sldLayoutId id="2147483675" r:id="rId10"/>
  </p:sldLayoutIdLst>
  <p:hf sldNum="0" hdr="0" dt="0"/>
  <p:txStyles>
    <p:titleStyle>
      <a:lvl1pPr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mj-lt"/>
          <a:ea typeface="+mj-ea"/>
          <a:cs typeface="+mj-cs"/>
        </a:defRPr>
      </a:lvl1pPr>
      <a:lvl2pPr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2pPr>
      <a:lvl3pPr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3pPr>
      <a:lvl4pPr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4pPr>
      <a:lvl5pPr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5pPr>
      <a:lvl6pPr marL="342900"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6pPr>
      <a:lvl7pPr marL="685800"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7pPr>
      <a:lvl8pPr marL="1028700"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8pPr>
      <a:lvl9pPr marL="1371600" algn="ctr" rtl="0" eaLnBrk="1" fontAlgn="base" hangingPunct="1">
        <a:spcBef>
          <a:spcPct val="0"/>
        </a:spcBef>
        <a:spcAft>
          <a:spcPct val="0"/>
        </a:spcAft>
        <a:defRPr sz="3300" b="1">
          <a:solidFill>
            <a:schemeClr val="tx2"/>
          </a:solidFill>
          <a:effectLst>
            <a:outerShdw blurRad="38100" dist="38100" dir="2700000" algn="tl">
              <a:srgbClr val="DDDDDD"/>
            </a:outerShdw>
          </a:effectLst>
          <a:latin typeface="Comic Sans MS" charset="0"/>
          <a:ea typeface="幼圆" charset="0"/>
          <a:cs typeface="幼圆" charset="0"/>
        </a:defRPr>
      </a:lvl9pPr>
    </p:titleStyle>
    <p:bodyStyle>
      <a:lvl1pPr marL="257175" indent="-257175" algn="l" rtl="0" eaLnBrk="1" fontAlgn="base" hangingPunct="1">
        <a:lnSpc>
          <a:spcPct val="110000"/>
        </a:lnSpc>
        <a:spcBef>
          <a:spcPct val="20000"/>
        </a:spcBef>
        <a:spcAft>
          <a:spcPct val="0"/>
        </a:spcAft>
        <a:buClr>
          <a:srgbClr val="ECAE14"/>
        </a:buClr>
        <a:buSzPct val="110000"/>
        <a:buChar char="•"/>
        <a:defRPr sz="2400" b="1">
          <a:solidFill>
            <a:schemeClr val="tx2"/>
          </a:solidFill>
          <a:effectLst>
            <a:outerShdw blurRad="38100" dist="38100" dir="2700000" algn="tl">
              <a:srgbClr val="DDDDDD"/>
            </a:outerShdw>
          </a:effectLst>
          <a:latin typeface="+mn-lt"/>
          <a:ea typeface="+mn-ea"/>
          <a:cs typeface="+mn-cs"/>
        </a:defRPr>
      </a:lvl1pPr>
      <a:lvl2pPr marL="557213" indent="-214313" algn="l" rtl="0" eaLnBrk="1" fontAlgn="base" hangingPunct="1">
        <a:lnSpc>
          <a:spcPct val="110000"/>
        </a:lnSpc>
        <a:spcBef>
          <a:spcPct val="20000"/>
        </a:spcBef>
        <a:spcAft>
          <a:spcPct val="0"/>
        </a:spcAft>
        <a:buClr>
          <a:srgbClr val="000066"/>
        </a:buClr>
        <a:buChar char="•"/>
        <a:defRPr sz="1800" b="1">
          <a:solidFill>
            <a:schemeClr val="tx2"/>
          </a:solidFill>
          <a:effectLst>
            <a:outerShdw blurRad="38100" dist="38100" dir="2700000" algn="tl">
              <a:srgbClr val="DDDDDD"/>
            </a:outerShdw>
          </a:effectLst>
          <a:latin typeface="+mn-lt"/>
          <a:ea typeface="+mn-ea"/>
          <a:cs typeface="+mn-cs"/>
        </a:defRPr>
      </a:lvl2pPr>
      <a:lvl3pPr marL="857250" indent="-171450" algn="l" rtl="0" eaLnBrk="1" fontAlgn="base" hangingPunct="1">
        <a:lnSpc>
          <a:spcPct val="110000"/>
        </a:lnSpc>
        <a:spcBef>
          <a:spcPct val="20000"/>
        </a:spcBef>
        <a:spcAft>
          <a:spcPct val="0"/>
        </a:spcAft>
        <a:buClr>
          <a:srgbClr val="000066"/>
        </a:buClr>
        <a:buSzPct val="80000"/>
        <a:buFont typeface="Wingdings" charset="0"/>
        <a:buChar char="§"/>
        <a:defRPr b="1">
          <a:solidFill>
            <a:schemeClr val="tx2"/>
          </a:solidFill>
          <a:effectLst>
            <a:outerShdw blurRad="38100" dist="38100" dir="2700000" algn="tl">
              <a:srgbClr val="DDDDDD"/>
            </a:outerShdw>
          </a:effectLst>
          <a:latin typeface="+mn-lt"/>
          <a:ea typeface="+mn-ea"/>
          <a:cs typeface="+mn-cs"/>
        </a:defRPr>
      </a:lvl3pPr>
      <a:lvl4pPr marL="1200150" indent="-171450" algn="l" rtl="0" eaLnBrk="1" fontAlgn="base" hangingPunct="1">
        <a:spcBef>
          <a:spcPct val="20000"/>
        </a:spcBef>
        <a:spcAft>
          <a:spcPct val="0"/>
        </a:spcAft>
        <a:buChar char="–"/>
        <a:defRPr>
          <a:solidFill>
            <a:schemeClr val="tx1"/>
          </a:solidFill>
          <a:latin typeface="Arial" charset="0"/>
          <a:ea typeface="+mn-ea"/>
          <a:cs typeface="+mn-cs"/>
        </a:defRPr>
      </a:lvl4pPr>
      <a:lvl5pPr marL="1543050" indent="-171450" algn="l" rtl="0" eaLnBrk="1" fontAlgn="base" hangingPunct="1">
        <a:spcBef>
          <a:spcPct val="20000"/>
        </a:spcBef>
        <a:spcAft>
          <a:spcPct val="0"/>
        </a:spcAft>
        <a:buChar char="»"/>
        <a:defRPr sz="1200">
          <a:solidFill>
            <a:schemeClr val="tx1"/>
          </a:solidFill>
          <a:latin typeface="Arial" charset="0"/>
          <a:ea typeface="+mn-ea"/>
          <a:cs typeface="+mn-cs"/>
        </a:defRPr>
      </a:lvl5pPr>
      <a:lvl6pPr marL="1885950" indent="-171450" algn="l" rtl="0" eaLnBrk="1" fontAlgn="base" hangingPunct="1">
        <a:spcBef>
          <a:spcPct val="20000"/>
        </a:spcBef>
        <a:spcAft>
          <a:spcPct val="0"/>
        </a:spcAft>
        <a:buChar char="»"/>
        <a:defRPr sz="1200">
          <a:solidFill>
            <a:schemeClr val="tx1"/>
          </a:solidFill>
          <a:latin typeface="Arial" charset="0"/>
          <a:ea typeface="+mn-ea"/>
          <a:cs typeface="+mn-cs"/>
        </a:defRPr>
      </a:lvl6pPr>
      <a:lvl7pPr marL="2228850" indent="-171450" algn="l" rtl="0" eaLnBrk="1" fontAlgn="base" hangingPunct="1">
        <a:spcBef>
          <a:spcPct val="20000"/>
        </a:spcBef>
        <a:spcAft>
          <a:spcPct val="0"/>
        </a:spcAft>
        <a:buChar char="»"/>
        <a:defRPr sz="1200">
          <a:solidFill>
            <a:schemeClr val="tx1"/>
          </a:solidFill>
          <a:latin typeface="Arial" charset="0"/>
          <a:ea typeface="+mn-ea"/>
          <a:cs typeface="+mn-cs"/>
        </a:defRPr>
      </a:lvl7pPr>
      <a:lvl8pPr marL="2571750" indent="-171450" algn="l" rtl="0" eaLnBrk="1" fontAlgn="base" hangingPunct="1">
        <a:spcBef>
          <a:spcPct val="20000"/>
        </a:spcBef>
        <a:spcAft>
          <a:spcPct val="0"/>
        </a:spcAft>
        <a:buChar char="»"/>
        <a:defRPr sz="1200">
          <a:solidFill>
            <a:schemeClr val="tx1"/>
          </a:solidFill>
          <a:latin typeface="Arial" charset="0"/>
          <a:ea typeface="+mn-ea"/>
          <a:cs typeface="+mn-cs"/>
        </a:defRPr>
      </a:lvl8pPr>
      <a:lvl9pPr marL="2914650" indent="-171450" algn="l" rtl="0" eaLnBrk="1" fontAlgn="base" hangingPunct="1">
        <a:spcBef>
          <a:spcPct val="20000"/>
        </a:spcBef>
        <a:spcAft>
          <a:spcPct val="0"/>
        </a:spcAft>
        <a:buChar char="»"/>
        <a:defRPr sz="1200">
          <a:solidFill>
            <a:schemeClr val="tx1"/>
          </a:solidFill>
          <a:latin typeface="Arial" charset="0"/>
          <a:ea typeface="+mn-ea"/>
          <a:cs typeface="+mn-cs"/>
        </a:defRPr>
      </a:lvl9pPr>
    </p:bodyStyle>
    <p:otherStyle>
      <a:defPPr>
        <a:defRPr lang="zh-CN"/>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4.xml"/><Relationship Id="rId7" Type="http://schemas.openxmlformats.org/officeDocument/2006/relationships/image" Target="../media/image4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slideLayout" Target="../slideLayouts/slideLayout1.xml"/><Relationship Id="rId4" Type="http://schemas.openxmlformats.org/officeDocument/2006/relationships/tags" Target="../tags/tag5.xml"/><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image" Target="../media/image7.tiff"/><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svg"/><Relationship Id="rId9" Type="http://schemas.openxmlformats.org/officeDocument/2006/relationships/image" Target="../media/image14.jpe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r>
              <a:rPr lang="en-US" altLang="zh-CN" sz="1800" dirty="0">
                <a:solidFill>
                  <a:schemeClr val="tx2"/>
                </a:solidFill>
              </a:rPr>
              <a:t>Gang Chen</a:t>
            </a:r>
            <a:br>
              <a:rPr lang="en-US" altLang="zh-CN" sz="1800" dirty="0">
                <a:solidFill>
                  <a:schemeClr val="tx2"/>
                </a:solidFill>
              </a:rPr>
            </a:br>
            <a:r>
              <a:rPr lang="en-US" altLang="zh-CN" sz="1800" dirty="0">
                <a:solidFill>
                  <a:schemeClr val="tx2"/>
                </a:solidFill>
              </a:rPr>
              <a:t>Institute of High Energy Physics, CAS</a:t>
            </a:r>
          </a:p>
          <a:p>
            <a:r>
              <a:rPr lang="en-US" altLang="zh-CN" sz="1800" dirty="0">
                <a:solidFill>
                  <a:schemeClr val="tx2"/>
                </a:solidFill>
              </a:rPr>
              <a:t>ISGC2025</a:t>
            </a:r>
          </a:p>
          <a:p>
            <a:r>
              <a:rPr lang="en-US" altLang="zh-CN" sz="1800" dirty="0">
                <a:solidFill>
                  <a:schemeClr val="tx2"/>
                </a:solidFill>
              </a:rPr>
              <a:t>March 19, 2025</a:t>
            </a:r>
            <a:endParaRPr lang="zh-CN" altLang="en-US" sz="1800" dirty="0">
              <a:solidFill>
                <a:schemeClr val="tx2"/>
              </a:solidFill>
            </a:endParaRPr>
          </a:p>
        </p:txBody>
      </p:sp>
      <p:sp>
        <p:nvSpPr>
          <p:cNvPr id="2" name="标题 1"/>
          <p:cNvSpPr>
            <a:spLocks noGrp="1"/>
          </p:cNvSpPr>
          <p:nvPr>
            <p:ph type="ctrTitle"/>
          </p:nvPr>
        </p:nvSpPr>
        <p:spPr/>
        <p:txBody>
          <a:bodyPr/>
          <a:lstStyle/>
          <a:p>
            <a:r>
              <a:rPr lang="en-US" altLang="zh-CN" dirty="0"/>
              <a:t>e-Science Activities</a:t>
            </a:r>
            <a:br>
              <a:rPr lang="en-US" altLang="zh-CN" dirty="0"/>
            </a:br>
            <a:r>
              <a:rPr lang="en-US" altLang="zh-CN"/>
              <a:t>at IHEP</a:t>
            </a:r>
            <a:endParaRPr lang="zh-CN" altLang="en-US" dirty="0"/>
          </a:p>
        </p:txBody>
      </p:sp>
    </p:spTree>
    <p:extLst>
      <p:ext uri="{BB962C8B-B14F-4D97-AF65-F5344CB8AC3E}">
        <p14:creationId xmlns:p14="http://schemas.microsoft.com/office/powerpoint/2010/main" val="2072980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title"/>
          </p:nvPr>
        </p:nvSpPr>
        <p:spPr>
          <a:xfrm>
            <a:off x="567160" y="210206"/>
            <a:ext cx="8009680" cy="514350"/>
          </a:xfrm>
          <a:prstGeom prst="rect">
            <a:avLst/>
          </a:prstGeom>
        </p:spPr>
        <p:txBody>
          <a:bodyPr>
            <a:normAutofit fontScale="90000"/>
          </a:bodyPr>
          <a:lstStyle/>
          <a:p>
            <a:r>
              <a:rPr lang="en-US" altLang="zh-CN" dirty="0">
                <a:ea typeface="仿宋" panose="02010609060101010101" pitchFamily="49" charset="-122"/>
              </a:rPr>
              <a:t>Scientific Data Platform</a:t>
            </a:r>
            <a:r>
              <a:rPr lang="zh-CN" altLang="en-US" dirty="0">
                <a:ea typeface="仿宋" panose="02010609060101010101" pitchFamily="49" charset="-122"/>
              </a:rPr>
              <a:t> </a:t>
            </a:r>
            <a:r>
              <a:rPr lang="en-US" altLang="zh-CN" dirty="0">
                <a:ea typeface="仿宋" panose="02010609060101010101" pitchFamily="49" charset="-122"/>
              </a:rPr>
              <a:t>for</a:t>
            </a:r>
            <a:r>
              <a:rPr lang="zh-CN" altLang="en-US" dirty="0">
                <a:ea typeface="仿宋" panose="02010609060101010101" pitchFamily="49" charset="-122"/>
              </a:rPr>
              <a:t> </a:t>
            </a:r>
            <a:r>
              <a:rPr lang="en-US" altLang="zh-CN" dirty="0">
                <a:ea typeface="仿宋" panose="02010609060101010101" pitchFamily="49" charset="-122"/>
              </a:rPr>
              <a:t>HERD</a:t>
            </a:r>
            <a:endParaRPr lang="zh-CN" altLang="en-US" dirty="0">
              <a:ea typeface="仿宋" panose="02010609060101010101" pitchFamily="49" charset="-122"/>
            </a:endParaRPr>
          </a:p>
        </p:txBody>
      </p:sp>
      <p:sp>
        <p:nvSpPr>
          <p:cNvPr id="12" name="内容占位符 11"/>
          <p:cNvSpPr>
            <a:spLocks noGrp="1"/>
          </p:cNvSpPr>
          <p:nvPr>
            <p:ph idx="1"/>
          </p:nvPr>
        </p:nvSpPr>
        <p:spPr>
          <a:xfrm>
            <a:off x="117678" y="1561092"/>
            <a:ext cx="2829019" cy="2432174"/>
          </a:xfrm>
        </p:spPr>
        <p:txBody>
          <a:bodyPr>
            <a:normAutofit/>
          </a:bodyPr>
          <a:lstStyle/>
          <a:p>
            <a:pPr>
              <a:spcBef>
                <a:spcPts val="0"/>
              </a:spcBef>
            </a:pPr>
            <a:r>
              <a:rPr lang="en-US" altLang="zh-CN" sz="1600" dirty="0">
                <a:ea typeface="仿宋" panose="02010609060101010101" pitchFamily="49" charset="-122"/>
              </a:rPr>
              <a:t>SDP</a:t>
            </a:r>
            <a:r>
              <a:rPr lang="zh-CN" altLang="en-US" sz="1600" dirty="0">
                <a:ea typeface="仿宋" panose="02010609060101010101" pitchFamily="49" charset="-122"/>
              </a:rPr>
              <a:t>：</a:t>
            </a:r>
            <a:r>
              <a:rPr lang="en-US" altLang="zh-CN" sz="1600" dirty="0">
                <a:ea typeface="仿宋" panose="02010609060101010101" pitchFamily="49" charset="-122"/>
              </a:rPr>
              <a:t>Scientific Data Platform: </a:t>
            </a:r>
          </a:p>
          <a:p>
            <a:pPr marL="449263" lvl="1" indent="-173038">
              <a:spcBef>
                <a:spcPts val="0"/>
              </a:spcBef>
            </a:pPr>
            <a:r>
              <a:rPr lang="en-US" altLang="zh-CN" sz="1200" dirty="0">
                <a:ea typeface="仿宋" panose="02010609060101010101" pitchFamily="49" charset="-122"/>
              </a:rPr>
              <a:t>Receive experiment data from detector and engineering data</a:t>
            </a:r>
          </a:p>
          <a:p>
            <a:pPr marL="449263" lvl="1" indent="-173038">
              <a:spcBef>
                <a:spcPts val="0"/>
              </a:spcBef>
            </a:pPr>
            <a:r>
              <a:rPr lang="en-US" altLang="zh-CN" sz="1200" dirty="0">
                <a:ea typeface="仿宋" panose="02010609060101010101" pitchFamily="49" charset="-122"/>
              </a:rPr>
              <a:t>Support</a:t>
            </a:r>
            <a:r>
              <a:rPr lang="zh-CN" altLang="en-US" sz="1200" dirty="0">
                <a:ea typeface="仿宋" panose="02010609060101010101" pitchFamily="49" charset="-122"/>
              </a:rPr>
              <a:t> </a:t>
            </a:r>
            <a:r>
              <a:rPr lang="en-US" altLang="zh-CN" sz="1200" dirty="0">
                <a:ea typeface="仿宋" panose="02010609060101010101" pitchFamily="49" charset="-122"/>
              </a:rPr>
              <a:t>data</a:t>
            </a:r>
            <a:r>
              <a:rPr lang="zh-CN" altLang="en-US" sz="1200" dirty="0">
                <a:ea typeface="仿宋" panose="02010609060101010101" pitchFamily="49" charset="-122"/>
              </a:rPr>
              <a:t> </a:t>
            </a:r>
            <a:r>
              <a:rPr lang="en-US" altLang="zh-CN" sz="1200" dirty="0">
                <a:ea typeface="仿宋" panose="02010609060101010101" pitchFamily="49" charset="-122"/>
              </a:rPr>
              <a:t>processing, scientific research and international collaboration.</a:t>
            </a:r>
            <a:endParaRPr lang="zh-CN" altLang="en-US" sz="3600" dirty="0">
              <a:ea typeface="仿宋" panose="02010609060101010101" pitchFamily="49" charset="-122"/>
            </a:endParaRPr>
          </a:p>
        </p:txBody>
      </p:sp>
      <p:sp>
        <p:nvSpPr>
          <p:cNvPr id="1027" name="灯片编号占位符 1026">
            <a:extLst>
              <a:ext uri="{FF2B5EF4-FFF2-40B4-BE49-F238E27FC236}">
                <a16:creationId xmlns:a16="http://schemas.microsoft.com/office/drawing/2014/main" id="{A0206B31-8580-8327-521A-AED9CC73DAB6}"/>
              </a:ext>
            </a:extLst>
          </p:cNvPr>
          <p:cNvSpPr>
            <a:spLocks noGrp="1"/>
          </p:cNvSpPr>
          <p:nvPr>
            <p:ph type="sldNum" sz="quarter" idx="4294967295"/>
          </p:nvPr>
        </p:nvSpPr>
        <p:spPr>
          <a:xfrm>
            <a:off x="6632294" y="6356350"/>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黑体" pitchFamily="2" charset="-122"/>
                <a:cs typeface="+mn-cs"/>
              </a:defRPr>
            </a:lvl1pPr>
            <a:lvl2pPr marL="457200" algn="l" rtl="0" eaLnBrk="0" fontAlgn="base" hangingPunct="0">
              <a:spcBef>
                <a:spcPct val="0"/>
              </a:spcBef>
              <a:spcAft>
                <a:spcPct val="0"/>
              </a:spcAft>
              <a:defRPr sz="2400" kern="1200">
                <a:solidFill>
                  <a:schemeClr val="tx1"/>
                </a:solidFill>
                <a:latin typeface="Arial" charset="0"/>
                <a:ea typeface="黑体" pitchFamily="2" charset="-122"/>
                <a:cs typeface="+mn-cs"/>
              </a:defRPr>
            </a:lvl2pPr>
            <a:lvl3pPr marL="914400" algn="l" rtl="0" eaLnBrk="0" fontAlgn="base" hangingPunct="0">
              <a:spcBef>
                <a:spcPct val="0"/>
              </a:spcBef>
              <a:spcAft>
                <a:spcPct val="0"/>
              </a:spcAft>
              <a:defRPr sz="2400" kern="1200">
                <a:solidFill>
                  <a:schemeClr val="tx1"/>
                </a:solidFill>
                <a:latin typeface="Arial" charset="0"/>
                <a:ea typeface="黑体" pitchFamily="2" charset="-122"/>
                <a:cs typeface="+mn-cs"/>
              </a:defRPr>
            </a:lvl3pPr>
            <a:lvl4pPr marL="1371600" algn="l" rtl="0" eaLnBrk="0" fontAlgn="base" hangingPunct="0">
              <a:spcBef>
                <a:spcPct val="0"/>
              </a:spcBef>
              <a:spcAft>
                <a:spcPct val="0"/>
              </a:spcAft>
              <a:defRPr sz="2400" kern="1200">
                <a:solidFill>
                  <a:schemeClr val="tx1"/>
                </a:solidFill>
                <a:latin typeface="Arial" charset="0"/>
                <a:ea typeface="黑体" pitchFamily="2" charset="-122"/>
                <a:cs typeface="+mn-cs"/>
              </a:defRPr>
            </a:lvl4pPr>
            <a:lvl5pPr marL="1828800" algn="l" rtl="0" eaLnBrk="0" fontAlgn="base" hangingPunct="0">
              <a:spcBef>
                <a:spcPct val="0"/>
              </a:spcBef>
              <a:spcAft>
                <a:spcPct val="0"/>
              </a:spcAft>
              <a:defRPr sz="2400" kern="1200">
                <a:solidFill>
                  <a:schemeClr val="tx1"/>
                </a:solidFill>
                <a:latin typeface="Arial" charset="0"/>
                <a:ea typeface="黑体" pitchFamily="2" charset="-122"/>
                <a:cs typeface="+mn-cs"/>
              </a:defRPr>
            </a:lvl5pPr>
            <a:lvl6pPr marL="2286000" algn="l" defTabSz="914400" rtl="0" eaLnBrk="1" latinLnBrk="0" hangingPunct="1">
              <a:defRPr sz="2400" kern="1200">
                <a:solidFill>
                  <a:schemeClr val="tx1"/>
                </a:solidFill>
                <a:latin typeface="Arial" charset="0"/>
                <a:ea typeface="黑体" pitchFamily="2" charset="-122"/>
                <a:cs typeface="+mn-cs"/>
              </a:defRPr>
            </a:lvl6pPr>
            <a:lvl7pPr marL="2743200" algn="l" defTabSz="914400" rtl="0" eaLnBrk="1" latinLnBrk="0" hangingPunct="1">
              <a:defRPr sz="2400" kern="1200">
                <a:solidFill>
                  <a:schemeClr val="tx1"/>
                </a:solidFill>
                <a:latin typeface="Arial" charset="0"/>
                <a:ea typeface="黑体" pitchFamily="2" charset="-122"/>
                <a:cs typeface="+mn-cs"/>
              </a:defRPr>
            </a:lvl7pPr>
            <a:lvl8pPr marL="3200400" algn="l" defTabSz="914400" rtl="0" eaLnBrk="1" latinLnBrk="0" hangingPunct="1">
              <a:defRPr sz="2400" kern="1200">
                <a:solidFill>
                  <a:schemeClr val="tx1"/>
                </a:solidFill>
                <a:latin typeface="Arial" charset="0"/>
                <a:ea typeface="黑体" pitchFamily="2" charset="-122"/>
                <a:cs typeface="+mn-cs"/>
              </a:defRPr>
            </a:lvl8pPr>
            <a:lvl9pPr marL="3657600" algn="l" defTabSz="914400" rtl="0" eaLnBrk="1" latinLnBrk="0" hangingPunct="1">
              <a:defRPr sz="2400" kern="1200">
                <a:solidFill>
                  <a:schemeClr val="tx1"/>
                </a:solidFill>
                <a:latin typeface="Arial" charset="0"/>
                <a:ea typeface="黑体" pitchFamily="2" charset="-122"/>
                <a:cs typeface="+mn-cs"/>
              </a:defRPr>
            </a:lvl9pPr>
          </a:lstStyle>
          <a:p>
            <a:pPr eaLnBrk="1" fontAlgn="auto" hangingPunct="1">
              <a:spcBef>
                <a:spcPts val="0"/>
              </a:spcBef>
              <a:spcAft>
                <a:spcPts val="0"/>
              </a:spcAft>
            </a:pPr>
            <a:fld id="{F1C12589-48C7-C04C-A66C-EB7394DFCA77}" type="slidenum">
              <a:rPr lang="en-US" smtClean="0">
                <a:solidFill>
                  <a:prstClr val="black">
                    <a:tint val="75000"/>
                  </a:prstClr>
                </a:solidFill>
                <a:latin typeface="Calibri" panose="020F0502020204030204"/>
                <a:ea typeface=""/>
              </a:rPr>
              <a:pPr eaLnBrk="1" fontAlgn="auto" hangingPunct="1">
                <a:spcBef>
                  <a:spcPts val="0"/>
                </a:spcBef>
                <a:spcAft>
                  <a:spcPts val="0"/>
                </a:spcAft>
              </a:pPr>
              <a:t>10</a:t>
            </a:fld>
            <a:endParaRPr lang="en-US">
              <a:solidFill>
                <a:prstClr val="black">
                  <a:tint val="75000"/>
                </a:prstClr>
              </a:solidFill>
              <a:latin typeface="Calibri" panose="020F0502020204030204"/>
              <a:ea typeface=""/>
            </a:endParaRPr>
          </a:p>
        </p:txBody>
      </p:sp>
      <p:sp>
        <p:nvSpPr>
          <p:cNvPr id="2" name="圆角矩形 18">
            <a:extLst>
              <a:ext uri="{FF2B5EF4-FFF2-40B4-BE49-F238E27FC236}">
                <a16:creationId xmlns:a16="http://schemas.microsoft.com/office/drawing/2014/main" id="{69FE6110-1004-2751-008D-F7E310058897}"/>
              </a:ext>
            </a:extLst>
          </p:cNvPr>
          <p:cNvSpPr/>
          <p:nvPr/>
        </p:nvSpPr>
        <p:spPr>
          <a:xfrm>
            <a:off x="3650381" y="3789603"/>
            <a:ext cx="1332000" cy="468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dirty="0">
                <a:solidFill>
                  <a:schemeClr val="tx1"/>
                </a:solidFill>
                <a:ea typeface="仿宋" panose="02010609060101010101" pitchFamily="49" charset="-122"/>
              </a:rPr>
              <a:t>Network Equipment</a:t>
            </a:r>
            <a:endParaRPr lang="zh-CN" altLang="en-US" sz="1200" dirty="0">
              <a:solidFill>
                <a:schemeClr val="tx1"/>
              </a:solidFill>
              <a:ea typeface="仿宋" panose="02010609060101010101" pitchFamily="49" charset="-122"/>
            </a:endParaRPr>
          </a:p>
        </p:txBody>
      </p:sp>
      <p:sp>
        <p:nvSpPr>
          <p:cNvPr id="3" name="下箭头 39">
            <a:extLst>
              <a:ext uri="{FF2B5EF4-FFF2-40B4-BE49-F238E27FC236}">
                <a16:creationId xmlns:a16="http://schemas.microsoft.com/office/drawing/2014/main" id="{FA465656-726B-41EA-D47E-6B533C0ECE31}"/>
              </a:ext>
            </a:extLst>
          </p:cNvPr>
          <p:cNvSpPr/>
          <p:nvPr/>
        </p:nvSpPr>
        <p:spPr>
          <a:xfrm>
            <a:off x="4086907" y="2186509"/>
            <a:ext cx="172612" cy="1127196"/>
          </a:xfrm>
          <a:prstGeom prst="downArrow">
            <a:avLst>
              <a:gd name="adj1" fmla="val 50000"/>
              <a:gd name="adj2" fmla="val 1085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文本框 3">
            <a:extLst>
              <a:ext uri="{FF2B5EF4-FFF2-40B4-BE49-F238E27FC236}">
                <a16:creationId xmlns:a16="http://schemas.microsoft.com/office/drawing/2014/main" id="{4B9E7FE7-76C8-C507-A9D3-815A448AF5C1}"/>
              </a:ext>
            </a:extLst>
          </p:cNvPr>
          <p:cNvSpPr txBox="1"/>
          <p:nvPr/>
        </p:nvSpPr>
        <p:spPr>
          <a:xfrm>
            <a:off x="3655451" y="2491198"/>
            <a:ext cx="994183" cy="553998"/>
          </a:xfrm>
          <a:prstGeom prst="rect">
            <a:avLst/>
          </a:prstGeom>
          <a:noFill/>
        </p:spPr>
        <p:txBody>
          <a:bodyPr wrap="none" rtlCol="0">
            <a:spAutoFit/>
          </a:bodyPr>
          <a:lstStyle/>
          <a:p>
            <a:pPr algn="ctr"/>
            <a:r>
              <a:rPr lang="en-US" altLang="zh-CN" sz="1500" dirty="0">
                <a:solidFill>
                  <a:schemeClr val="tx2"/>
                </a:solidFill>
                <a:ea typeface="仿宋" panose="02010609060101010101" pitchFamily="49" charset="-122"/>
              </a:rPr>
              <a:t>Data </a:t>
            </a:r>
          </a:p>
          <a:p>
            <a:pPr algn="ctr"/>
            <a:r>
              <a:rPr lang="en-US" altLang="zh-CN" sz="1500" dirty="0">
                <a:solidFill>
                  <a:schemeClr val="tx2"/>
                </a:solidFill>
                <a:ea typeface="仿宋" panose="02010609060101010101" pitchFamily="49" charset="-122"/>
              </a:rPr>
              <a:t>receiving</a:t>
            </a:r>
            <a:endParaRPr lang="zh-CN" altLang="en-US" sz="1500" dirty="0">
              <a:solidFill>
                <a:schemeClr val="tx2"/>
              </a:solidFill>
              <a:ea typeface="仿宋" panose="02010609060101010101" pitchFamily="49" charset="-122"/>
            </a:endParaRPr>
          </a:p>
        </p:txBody>
      </p:sp>
      <p:sp>
        <p:nvSpPr>
          <p:cNvPr id="5" name="矩形 4">
            <a:extLst>
              <a:ext uri="{FF2B5EF4-FFF2-40B4-BE49-F238E27FC236}">
                <a16:creationId xmlns:a16="http://schemas.microsoft.com/office/drawing/2014/main" id="{70374DC3-405E-2921-CD0E-DD875C1D500C}"/>
              </a:ext>
            </a:extLst>
          </p:cNvPr>
          <p:cNvSpPr/>
          <p:nvPr/>
        </p:nvSpPr>
        <p:spPr>
          <a:xfrm>
            <a:off x="4961565" y="951570"/>
            <a:ext cx="1463574" cy="1215880"/>
          </a:xfrm>
          <a:prstGeom prst="rect">
            <a:avLst/>
          </a:prstGeom>
          <a:solidFill>
            <a:srgbClr val="26629C"/>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ea typeface="仿宋" panose="02010609060101010101" pitchFamily="49" charset="-122"/>
              </a:rPr>
              <a:t>Simulation, Reconstruction</a:t>
            </a:r>
            <a:endParaRPr lang="zh-CN" altLang="en-US" sz="1400" dirty="0">
              <a:ea typeface="仿宋" panose="02010609060101010101" pitchFamily="49" charset="-122"/>
            </a:endParaRPr>
          </a:p>
        </p:txBody>
      </p:sp>
      <p:sp>
        <p:nvSpPr>
          <p:cNvPr id="6" name="上下箭头 42">
            <a:extLst>
              <a:ext uri="{FF2B5EF4-FFF2-40B4-BE49-F238E27FC236}">
                <a16:creationId xmlns:a16="http://schemas.microsoft.com/office/drawing/2014/main" id="{29CFF95B-5BFC-DBEE-A36A-72DAE6D92EA0}"/>
              </a:ext>
            </a:extLst>
          </p:cNvPr>
          <p:cNvSpPr/>
          <p:nvPr/>
        </p:nvSpPr>
        <p:spPr>
          <a:xfrm>
            <a:off x="5607784" y="2166192"/>
            <a:ext cx="162018" cy="1134125"/>
          </a:xfrm>
          <a:prstGeom prst="upDownArrow">
            <a:avLst>
              <a:gd name="adj1" fmla="val 55595"/>
              <a:gd name="adj2" fmla="val 1042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6">
            <a:extLst>
              <a:ext uri="{FF2B5EF4-FFF2-40B4-BE49-F238E27FC236}">
                <a16:creationId xmlns:a16="http://schemas.microsoft.com/office/drawing/2014/main" id="{2E65FCEE-6637-95E5-D507-DF2E98AB0B57}"/>
              </a:ext>
            </a:extLst>
          </p:cNvPr>
          <p:cNvSpPr txBox="1"/>
          <p:nvPr/>
        </p:nvSpPr>
        <p:spPr>
          <a:xfrm>
            <a:off x="5109434" y="2489413"/>
            <a:ext cx="1184940" cy="553998"/>
          </a:xfrm>
          <a:prstGeom prst="rect">
            <a:avLst/>
          </a:prstGeom>
          <a:noFill/>
        </p:spPr>
        <p:txBody>
          <a:bodyPr wrap="none" rtlCol="0">
            <a:spAutoFit/>
          </a:bodyPr>
          <a:lstStyle/>
          <a:p>
            <a:pPr algn="ctr"/>
            <a:r>
              <a:rPr lang="en-US" altLang="zh-CN" sz="1500" dirty="0">
                <a:solidFill>
                  <a:schemeClr val="tx2"/>
                </a:solidFill>
                <a:ea typeface="仿宋" panose="02010609060101010101" pitchFamily="49" charset="-122"/>
              </a:rPr>
              <a:t>Data</a:t>
            </a:r>
          </a:p>
          <a:p>
            <a:pPr algn="ctr"/>
            <a:r>
              <a:rPr lang="en-US" altLang="zh-CN" sz="1500" dirty="0">
                <a:solidFill>
                  <a:schemeClr val="tx2"/>
                </a:solidFill>
                <a:ea typeface="仿宋" panose="02010609060101010101" pitchFamily="49" charset="-122"/>
              </a:rPr>
              <a:t>Processing </a:t>
            </a:r>
            <a:endParaRPr lang="zh-CN" altLang="en-US" sz="1500" dirty="0">
              <a:solidFill>
                <a:schemeClr val="tx2"/>
              </a:solidFill>
              <a:ea typeface="仿宋" panose="02010609060101010101" pitchFamily="49" charset="-122"/>
            </a:endParaRPr>
          </a:p>
        </p:txBody>
      </p:sp>
      <p:sp>
        <p:nvSpPr>
          <p:cNvPr id="8" name="矩形 7">
            <a:extLst>
              <a:ext uri="{FF2B5EF4-FFF2-40B4-BE49-F238E27FC236}">
                <a16:creationId xmlns:a16="http://schemas.microsoft.com/office/drawing/2014/main" id="{839AF450-B56E-4089-5821-5E51DA72831A}"/>
              </a:ext>
            </a:extLst>
          </p:cNvPr>
          <p:cNvSpPr/>
          <p:nvPr/>
        </p:nvSpPr>
        <p:spPr>
          <a:xfrm>
            <a:off x="6416021" y="951570"/>
            <a:ext cx="1332932" cy="1205840"/>
          </a:xfrm>
          <a:prstGeom prst="rect">
            <a:avLst/>
          </a:prstGeom>
          <a:solidFill>
            <a:srgbClr val="26629C"/>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ea typeface="仿宋" panose="02010609060101010101" pitchFamily="49" charset="-122"/>
              </a:rPr>
              <a:t>Study of Dark matter search, Cosmic ray origin</a:t>
            </a:r>
            <a:endParaRPr lang="zh-CN" altLang="en-US" sz="1400" dirty="0">
              <a:ea typeface="仿宋" panose="02010609060101010101" pitchFamily="49" charset="-122"/>
            </a:endParaRPr>
          </a:p>
        </p:txBody>
      </p:sp>
      <p:sp>
        <p:nvSpPr>
          <p:cNvPr id="9" name="上下箭头 46">
            <a:extLst>
              <a:ext uri="{FF2B5EF4-FFF2-40B4-BE49-F238E27FC236}">
                <a16:creationId xmlns:a16="http://schemas.microsoft.com/office/drawing/2014/main" id="{B80B1FAE-F2B8-0D42-827C-2B0E1C0124E4}"/>
              </a:ext>
            </a:extLst>
          </p:cNvPr>
          <p:cNvSpPr/>
          <p:nvPr/>
        </p:nvSpPr>
        <p:spPr>
          <a:xfrm>
            <a:off x="6925328" y="2167450"/>
            <a:ext cx="162018" cy="1134125"/>
          </a:xfrm>
          <a:prstGeom prst="upDownArrow">
            <a:avLst>
              <a:gd name="adj1" fmla="val 55595"/>
              <a:gd name="adj2" fmla="val 1042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文本框 9">
            <a:extLst>
              <a:ext uri="{FF2B5EF4-FFF2-40B4-BE49-F238E27FC236}">
                <a16:creationId xmlns:a16="http://schemas.microsoft.com/office/drawing/2014/main" id="{3A2426D3-E3E4-F953-3251-E3A0E1AD5BF9}"/>
              </a:ext>
            </a:extLst>
          </p:cNvPr>
          <p:cNvSpPr txBox="1"/>
          <p:nvPr/>
        </p:nvSpPr>
        <p:spPr>
          <a:xfrm>
            <a:off x="6475212" y="2517770"/>
            <a:ext cx="1109599" cy="553998"/>
          </a:xfrm>
          <a:prstGeom prst="rect">
            <a:avLst/>
          </a:prstGeom>
          <a:noFill/>
        </p:spPr>
        <p:txBody>
          <a:bodyPr wrap="none" rtlCol="0">
            <a:spAutoFit/>
          </a:bodyPr>
          <a:lstStyle/>
          <a:p>
            <a:pPr algn="ctr"/>
            <a:r>
              <a:rPr lang="en-US" altLang="zh-CN" sz="1500" b="1" dirty="0">
                <a:solidFill>
                  <a:schemeClr val="tx2"/>
                </a:solidFill>
                <a:ea typeface="仿宋" panose="02010609060101010101" pitchFamily="49" charset="-122"/>
              </a:rPr>
              <a:t>Scientific</a:t>
            </a:r>
          </a:p>
          <a:p>
            <a:pPr algn="ctr"/>
            <a:r>
              <a:rPr lang="en-US" altLang="zh-CN" sz="1500" b="1" dirty="0">
                <a:solidFill>
                  <a:schemeClr val="tx2"/>
                </a:solidFill>
                <a:ea typeface="仿宋" panose="02010609060101010101" pitchFamily="49" charset="-122"/>
              </a:rPr>
              <a:t>Research</a:t>
            </a:r>
            <a:endParaRPr lang="zh-CN" altLang="en-US" sz="1500" b="1" dirty="0">
              <a:solidFill>
                <a:schemeClr val="tx2"/>
              </a:solidFill>
              <a:ea typeface="仿宋" panose="02010609060101010101" pitchFamily="49" charset="-122"/>
            </a:endParaRPr>
          </a:p>
        </p:txBody>
      </p:sp>
      <p:sp>
        <p:nvSpPr>
          <p:cNvPr id="13" name="矩形 12">
            <a:extLst>
              <a:ext uri="{FF2B5EF4-FFF2-40B4-BE49-F238E27FC236}">
                <a16:creationId xmlns:a16="http://schemas.microsoft.com/office/drawing/2014/main" id="{7969AC66-394F-70B2-8FD8-3680C4DD1E82}"/>
              </a:ext>
            </a:extLst>
          </p:cNvPr>
          <p:cNvSpPr/>
          <p:nvPr/>
        </p:nvSpPr>
        <p:spPr>
          <a:xfrm>
            <a:off x="7750055" y="944151"/>
            <a:ext cx="1309064" cy="1234939"/>
          </a:xfrm>
          <a:prstGeom prst="rect">
            <a:avLst/>
          </a:prstGeom>
          <a:solidFill>
            <a:srgbClr val="26629C"/>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ea typeface="仿宋" panose="02010609060101010101" pitchFamily="49" charset="-122"/>
              </a:rPr>
              <a:t>Data transfer, open sharing etc.</a:t>
            </a:r>
            <a:endParaRPr lang="zh-CN" altLang="en-US" sz="1400" dirty="0">
              <a:ea typeface="仿宋" panose="02010609060101010101" pitchFamily="49" charset="-122"/>
            </a:endParaRPr>
          </a:p>
        </p:txBody>
      </p:sp>
      <p:sp>
        <p:nvSpPr>
          <p:cNvPr id="14" name="上下箭头 49">
            <a:extLst>
              <a:ext uri="{FF2B5EF4-FFF2-40B4-BE49-F238E27FC236}">
                <a16:creationId xmlns:a16="http://schemas.microsoft.com/office/drawing/2014/main" id="{12E0F93E-B098-FD96-6606-71470475C3CC}"/>
              </a:ext>
            </a:extLst>
          </p:cNvPr>
          <p:cNvSpPr/>
          <p:nvPr/>
        </p:nvSpPr>
        <p:spPr>
          <a:xfrm>
            <a:off x="8220641" y="2157410"/>
            <a:ext cx="162018" cy="1134125"/>
          </a:xfrm>
          <a:prstGeom prst="upDownArrow">
            <a:avLst>
              <a:gd name="adj1" fmla="val 55595"/>
              <a:gd name="adj2" fmla="val 1042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文本框 15">
            <a:extLst>
              <a:ext uri="{FF2B5EF4-FFF2-40B4-BE49-F238E27FC236}">
                <a16:creationId xmlns:a16="http://schemas.microsoft.com/office/drawing/2014/main" id="{4C084D57-C211-F862-F133-C9FF99DBD119}"/>
              </a:ext>
            </a:extLst>
          </p:cNvPr>
          <p:cNvSpPr txBox="1"/>
          <p:nvPr/>
        </p:nvSpPr>
        <p:spPr>
          <a:xfrm>
            <a:off x="7811984" y="2517769"/>
            <a:ext cx="1138453" cy="553998"/>
          </a:xfrm>
          <a:prstGeom prst="rect">
            <a:avLst/>
          </a:prstGeom>
          <a:noFill/>
        </p:spPr>
        <p:txBody>
          <a:bodyPr wrap="none" rtlCol="0">
            <a:spAutoFit/>
          </a:bodyPr>
          <a:lstStyle/>
          <a:p>
            <a:pPr algn="ctr"/>
            <a:r>
              <a:rPr lang="en-US" altLang="zh-CN" sz="1500" b="1" dirty="0">
                <a:solidFill>
                  <a:schemeClr val="tx2"/>
                </a:solidFill>
                <a:ea typeface="仿宋" panose="02010609060101010101" pitchFamily="49" charset="-122"/>
              </a:rPr>
              <a:t>Grid</a:t>
            </a:r>
          </a:p>
          <a:p>
            <a:pPr algn="ctr"/>
            <a:r>
              <a:rPr lang="en-US" altLang="zh-CN" sz="1500" b="1" dirty="0">
                <a:solidFill>
                  <a:schemeClr val="tx2"/>
                </a:solidFill>
                <a:ea typeface="仿宋" panose="02010609060101010101" pitchFamily="49" charset="-122"/>
              </a:rPr>
              <a:t>Computing</a:t>
            </a:r>
            <a:endParaRPr lang="zh-CN" altLang="en-US" sz="1500" b="1" dirty="0">
              <a:solidFill>
                <a:schemeClr val="tx2"/>
              </a:solidFill>
              <a:ea typeface="仿宋" panose="02010609060101010101" pitchFamily="49" charset="-122"/>
            </a:endParaRPr>
          </a:p>
        </p:txBody>
      </p:sp>
      <p:sp>
        <p:nvSpPr>
          <p:cNvPr id="17" name="圆角矩形 51">
            <a:extLst>
              <a:ext uri="{FF2B5EF4-FFF2-40B4-BE49-F238E27FC236}">
                <a16:creationId xmlns:a16="http://schemas.microsoft.com/office/drawing/2014/main" id="{0AB0082B-3C7D-7B82-B239-97F86E1302CB}"/>
              </a:ext>
            </a:extLst>
          </p:cNvPr>
          <p:cNvSpPr/>
          <p:nvPr/>
        </p:nvSpPr>
        <p:spPr>
          <a:xfrm>
            <a:off x="3643875" y="3323004"/>
            <a:ext cx="1332000" cy="468000"/>
          </a:xfrm>
          <a:prstGeom prst="roundRect">
            <a:avLst>
              <a:gd name="adj" fmla="val 105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dirty="0">
                <a:solidFill>
                  <a:schemeClr val="tx1"/>
                </a:solidFill>
                <a:ea typeface="仿宋" panose="02010609060101010101" pitchFamily="49" charset="-122"/>
              </a:rPr>
              <a:t>User Management</a:t>
            </a:r>
            <a:endParaRPr lang="zh-CN" altLang="en-US" sz="1400" dirty="0">
              <a:solidFill>
                <a:schemeClr val="tx1"/>
              </a:solidFill>
              <a:ea typeface="仿宋" panose="02010609060101010101" pitchFamily="49" charset="-122"/>
            </a:endParaRPr>
          </a:p>
        </p:txBody>
      </p:sp>
      <p:sp>
        <p:nvSpPr>
          <p:cNvPr id="18" name="圆角矩形 52">
            <a:extLst>
              <a:ext uri="{FF2B5EF4-FFF2-40B4-BE49-F238E27FC236}">
                <a16:creationId xmlns:a16="http://schemas.microsoft.com/office/drawing/2014/main" id="{291EEFF1-684B-5831-FD09-D7AFD53F4178}"/>
              </a:ext>
            </a:extLst>
          </p:cNvPr>
          <p:cNvSpPr/>
          <p:nvPr/>
        </p:nvSpPr>
        <p:spPr>
          <a:xfrm>
            <a:off x="4997747" y="3308423"/>
            <a:ext cx="1332000" cy="468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dirty="0">
                <a:solidFill>
                  <a:schemeClr val="tx1"/>
                </a:solidFill>
                <a:ea typeface="仿宋" panose="02010609060101010101" pitchFamily="49" charset="-122"/>
              </a:rPr>
              <a:t>Safety Certification</a:t>
            </a:r>
            <a:endParaRPr lang="zh-CN" altLang="en-US" sz="1400" dirty="0">
              <a:solidFill>
                <a:schemeClr val="tx1"/>
              </a:solidFill>
              <a:ea typeface="仿宋" panose="02010609060101010101" pitchFamily="49" charset="-122"/>
            </a:endParaRPr>
          </a:p>
        </p:txBody>
      </p:sp>
      <p:sp>
        <p:nvSpPr>
          <p:cNvPr id="20" name="圆角矩形 53">
            <a:extLst>
              <a:ext uri="{FF2B5EF4-FFF2-40B4-BE49-F238E27FC236}">
                <a16:creationId xmlns:a16="http://schemas.microsoft.com/office/drawing/2014/main" id="{E2A0B3EE-2ECC-4082-FD14-63E5A349CD3F}"/>
              </a:ext>
            </a:extLst>
          </p:cNvPr>
          <p:cNvSpPr/>
          <p:nvPr/>
        </p:nvSpPr>
        <p:spPr>
          <a:xfrm>
            <a:off x="6353549" y="3313792"/>
            <a:ext cx="1332000" cy="468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dirty="0">
                <a:solidFill>
                  <a:schemeClr val="tx1"/>
                </a:solidFill>
                <a:ea typeface="仿宋" panose="02010609060101010101" pitchFamily="49" charset="-122"/>
              </a:rPr>
              <a:t>Information Services</a:t>
            </a:r>
            <a:endParaRPr lang="zh-CN" altLang="en-US" sz="1400" dirty="0">
              <a:solidFill>
                <a:schemeClr val="tx1"/>
              </a:solidFill>
              <a:ea typeface="仿宋" panose="02010609060101010101" pitchFamily="49" charset="-122"/>
            </a:endParaRPr>
          </a:p>
        </p:txBody>
      </p:sp>
      <p:sp>
        <p:nvSpPr>
          <p:cNvPr id="21" name="圆角矩形 54">
            <a:extLst>
              <a:ext uri="{FF2B5EF4-FFF2-40B4-BE49-F238E27FC236}">
                <a16:creationId xmlns:a16="http://schemas.microsoft.com/office/drawing/2014/main" id="{CD235575-AF70-2109-C19E-9EE1D811A213}"/>
              </a:ext>
            </a:extLst>
          </p:cNvPr>
          <p:cNvSpPr/>
          <p:nvPr/>
        </p:nvSpPr>
        <p:spPr>
          <a:xfrm>
            <a:off x="5006513" y="3798232"/>
            <a:ext cx="1332000" cy="468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dirty="0">
                <a:solidFill>
                  <a:schemeClr val="tx1"/>
                </a:solidFill>
                <a:ea typeface="仿宋" panose="02010609060101010101" pitchFamily="49" charset="-122"/>
              </a:rPr>
              <a:t>Computing Cluster</a:t>
            </a:r>
            <a:endParaRPr lang="zh-CN" altLang="en-US" sz="1400" dirty="0">
              <a:solidFill>
                <a:schemeClr val="tx1"/>
              </a:solidFill>
              <a:ea typeface="仿宋" panose="02010609060101010101" pitchFamily="49" charset="-122"/>
            </a:endParaRPr>
          </a:p>
        </p:txBody>
      </p:sp>
      <p:sp>
        <p:nvSpPr>
          <p:cNvPr id="22" name="圆角矩形 55">
            <a:extLst>
              <a:ext uri="{FF2B5EF4-FFF2-40B4-BE49-F238E27FC236}">
                <a16:creationId xmlns:a16="http://schemas.microsoft.com/office/drawing/2014/main" id="{5BAB5993-006D-1A0F-9F1C-094F9C1D623C}"/>
              </a:ext>
            </a:extLst>
          </p:cNvPr>
          <p:cNvSpPr/>
          <p:nvPr/>
        </p:nvSpPr>
        <p:spPr>
          <a:xfrm>
            <a:off x="7709631" y="3314192"/>
            <a:ext cx="1332000" cy="468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dirty="0">
                <a:solidFill>
                  <a:schemeClr val="tx1"/>
                </a:solidFill>
                <a:ea typeface="仿宋" panose="02010609060101010101" pitchFamily="49" charset="-122"/>
              </a:rPr>
              <a:t>Distributed Computing</a:t>
            </a:r>
            <a:endParaRPr lang="zh-CN" altLang="en-US" sz="1400" dirty="0">
              <a:solidFill>
                <a:schemeClr val="tx1"/>
              </a:solidFill>
              <a:ea typeface="仿宋" panose="02010609060101010101" pitchFamily="49" charset="-122"/>
            </a:endParaRPr>
          </a:p>
        </p:txBody>
      </p:sp>
      <p:sp>
        <p:nvSpPr>
          <p:cNvPr id="23" name="圆角矩形 56">
            <a:extLst>
              <a:ext uri="{FF2B5EF4-FFF2-40B4-BE49-F238E27FC236}">
                <a16:creationId xmlns:a16="http://schemas.microsoft.com/office/drawing/2014/main" id="{B4E8182A-4B82-2BC5-7287-E8C4BC2F1FB9}"/>
              </a:ext>
            </a:extLst>
          </p:cNvPr>
          <p:cNvSpPr/>
          <p:nvPr/>
        </p:nvSpPr>
        <p:spPr>
          <a:xfrm>
            <a:off x="6353547" y="3776408"/>
            <a:ext cx="1332000" cy="468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dirty="0">
                <a:solidFill>
                  <a:schemeClr val="tx1"/>
                </a:solidFill>
                <a:ea typeface="仿宋" panose="02010609060101010101" pitchFamily="49" charset="-122"/>
              </a:rPr>
              <a:t>Data Storage</a:t>
            </a:r>
            <a:endParaRPr lang="zh-CN" altLang="en-US" sz="1400" dirty="0">
              <a:solidFill>
                <a:schemeClr val="tx1"/>
              </a:solidFill>
              <a:ea typeface="仿宋" panose="02010609060101010101" pitchFamily="49" charset="-122"/>
            </a:endParaRPr>
          </a:p>
        </p:txBody>
      </p:sp>
      <p:sp>
        <p:nvSpPr>
          <p:cNvPr id="24" name="圆角矩形 57">
            <a:extLst>
              <a:ext uri="{FF2B5EF4-FFF2-40B4-BE49-F238E27FC236}">
                <a16:creationId xmlns:a16="http://schemas.microsoft.com/office/drawing/2014/main" id="{A2CD8E48-784B-0BBC-6CDD-97FA38896695}"/>
              </a:ext>
            </a:extLst>
          </p:cNvPr>
          <p:cNvSpPr/>
          <p:nvPr/>
        </p:nvSpPr>
        <p:spPr>
          <a:xfrm>
            <a:off x="7713065" y="3786657"/>
            <a:ext cx="1332000" cy="468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400" dirty="0">
                <a:solidFill>
                  <a:schemeClr val="tx1"/>
                </a:solidFill>
                <a:ea typeface="仿宋" panose="02010609060101010101" pitchFamily="49" charset="-122"/>
              </a:rPr>
              <a:t>Tape Backup</a:t>
            </a:r>
            <a:endParaRPr lang="zh-CN" altLang="en-US" sz="1400" dirty="0">
              <a:solidFill>
                <a:schemeClr val="tx1"/>
              </a:solidFill>
              <a:ea typeface="仿宋" panose="02010609060101010101" pitchFamily="49" charset="-122"/>
            </a:endParaRPr>
          </a:p>
        </p:txBody>
      </p:sp>
      <p:pic>
        <p:nvPicPr>
          <p:cNvPr id="63" name="Picture 2" descr="https://gimg2.baidu.com/image_search/src=http%3A%2F%2Fnimg.ws.126.net%2F%3Furl%3Dhttp%253A%252F%252Fdingyue.ws.126.net%252F2021%252F0824%252F9d94e928j00qybl0x0010c000hs00b9m.jpg%26thumbnail%3D650x2147483647%26quality%3D80%26type%3Djpg&amp;refer=http%3A%2F%2Fnimg.ws.126.net&amp;app=2002&amp;size=f9999,10000&amp;q=a80&amp;n=0&amp;g=0n&amp;fmt=jpeg?sec=1641979483&amp;t=63311eac9f921e58f776b1dbaaa2ef63">
            <a:extLst>
              <a:ext uri="{FF2B5EF4-FFF2-40B4-BE49-F238E27FC236}">
                <a16:creationId xmlns:a16="http://schemas.microsoft.com/office/drawing/2014/main" id="{6EAEAEC6-0A26-642E-62CD-31D0F2938E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7139" y="963145"/>
            <a:ext cx="1839437" cy="1200214"/>
          </a:xfrm>
          <a:prstGeom prst="rect">
            <a:avLst/>
          </a:prstGeom>
          <a:ln w="25400"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024" name="文本框 1023">
            <a:extLst>
              <a:ext uri="{FF2B5EF4-FFF2-40B4-BE49-F238E27FC236}">
                <a16:creationId xmlns:a16="http://schemas.microsoft.com/office/drawing/2014/main" id="{36EC4EAF-C470-B576-0CE6-4E73824C31D4}"/>
              </a:ext>
            </a:extLst>
          </p:cNvPr>
          <p:cNvSpPr txBox="1"/>
          <p:nvPr/>
        </p:nvSpPr>
        <p:spPr>
          <a:xfrm>
            <a:off x="4739052" y="4321744"/>
            <a:ext cx="2634021" cy="300082"/>
          </a:xfrm>
          <a:prstGeom prst="rect">
            <a:avLst/>
          </a:prstGeom>
          <a:noFill/>
        </p:spPr>
        <p:txBody>
          <a:bodyPr wrap="square" rtlCol="0">
            <a:spAutoFit/>
          </a:bodyPr>
          <a:lstStyle/>
          <a:p>
            <a:pPr algn="ctr"/>
            <a:r>
              <a:rPr lang="en-US" altLang="zh-CN" sz="1350" b="1" dirty="0">
                <a:ea typeface="仿宋" panose="02010609060101010101" pitchFamily="49" charset="-122"/>
              </a:rPr>
              <a:t>Scientific Data Platform</a:t>
            </a:r>
            <a:endParaRPr lang="zh-CN" altLang="en-US" sz="1350" b="1" dirty="0">
              <a:ea typeface="仿宋" panose="02010609060101010101" pitchFamily="49" charset="-122"/>
            </a:endParaRPr>
          </a:p>
        </p:txBody>
      </p:sp>
    </p:spTree>
    <p:extLst>
      <p:ext uri="{BB962C8B-B14F-4D97-AF65-F5344CB8AC3E}">
        <p14:creationId xmlns:p14="http://schemas.microsoft.com/office/powerpoint/2010/main" val="1866075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title"/>
          </p:nvPr>
        </p:nvSpPr>
        <p:spPr>
          <a:xfrm>
            <a:off x="1361248" y="229029"/>
            <a:ext cx="6324600" cy="514350"/>
          </a:xfrm>
        </p:spPr>
        <p:txBody>
          <a:bodyPr>
            <a:noAutofit/>
          </a:bodyPr>
          <a:lstStyle/>
          <a:p>
            <a:r>
              <a:rPr lang="en-US" altLang="zh-CN" sz="2700" dirty="0">
                <a:ea typeface="仿宋" panose="02010609060101010101" pitchFamily="49" charset="-122"/>
              </a:rPr>
              <a:t>HERD Data Processing Flow</a:t>
            </a:r>
            <a:endParaRPr lang="zh-CN" altLang="en-US" sz="2700" dirty="0">
              <a:ea typeface="仿宋" panose="02010609060101010101" pitchFamily="49" charset="-122"/>
            </a:endParaRPr>
          </a:p>
        </p:txBody>
      </p:sp>
      <p:sp>
        <p:nvSpPr>
          <p:cNvPr id="12" name="内容占位符 11"/>
          <p:cNvSpPr>
            <a:spLocks noGrp="1"/>
          </p:cNvSpPr>
          <p:nvPr>
            <p:ph idx="1"/>
          </p:nvPr>
        </p:nvSpPr>
        <p:spPr>
          <a:xfrm>
            <a:off x="304800" y="914399"/>
            <a:ext cx="8610600" cy="2260507"/>
          </a:xfrm>
        </p:spPr>
        <p:txBody>
          <a:bodyPr>
            <a:normAutofit fontScale="85000" lnSpcReduction="20000"/>
          </a:bodyPr>
          <a:lstStyle/>
          <a:p>
            <a:pPr>
              <a:lnSpc>
                <a:spcPct val="130000"/>
              </a:lnSpc>
              <a:spcBef>
                <a:spcPts val="0"/>
              </a:spcBef>
              <a:buClrTx/>
            </a:pPr>
            <a:r>
              <a:rPr lang="en-US" altLang="zh-CN" sz="1400" dirty="0">
                <a:ea typeface="仿宋" panose="02010609060101010101" pitchFamily="49" charset="-122"/>
              </a:rPr>
              <a:t>Download data from Space Station,</a:t>
            </a:r>
            <a:r>
              <a:rPr lang="zh-CN" altLang="en-US" sz="1400" dirty="0">
                <a:ea typeface="仿宋" panose="02010609060101010101" pitchFamily="49" charset="-122"/>
              </a:rPr>
              <a:t> </a:t>
            </a:r>
            <a:r>
              <a:rPr lang="en-US" altLang="zh-CN" sz="1400" dirty="0">
                <a:ea typeface="仿宋" panose="02010609060101010101" pitchFamily="49" charset="-122"/>
              </a:rPr>
              <a:t>save to Data Transfer Cache</a:t>
            </a:r>
          </a:p>
          <a:p>
            <a:pPr>
              <a:lnSpc>
                <a:spcPct val="130000"/>
              </a:lnSpc>
              <a:spcBef>
                <a:spcPts val="0"/>
              </a:spcBef>
              <a:buClrTx/>
            </a:pPr>
            <a:r>
              <a:rPr lang="en-US" altLang="zh-CN" sz="1400" dirty="0">
                <a:ea typeface="仿宋" panose="02010609060101010101" pitchFamily="49" charset="-122"/>
              </a:rPr>
              <a:t>Move data to Unified Storage Area,</a:t>
            </a:r>
            <a:r>
              <a:rPr lang="zh-CN" altLang="zh-CN" sz="1400" dirty="0">
                <a:ea typeface="仿宋" panose="02010609060101010101" pitchFamily="49" charset="-122"/>
              </a:rPr>
              <a:t> </a:t>
            </a:r>
            <a:r>
              <a:rPr lang="en-US" altLang="zh-CN" sz="1400" dirty="0">
                <a:ea typeface="仿宋" panose="02010609060101010101" pitchFamily="49" charset="-122"/>
              </a:rPr>
              <a:t>Trigger different data processing procedure according to data type (engineering, telemetry and detector data)</a:t>
            </a:r>
          </a:p>
          <a:p>
            <a:pPr>
              <a:lnSpc>
                <a:spcPct val="130000"/>
              </a:lnSpc>
              <a:spcBef>
                <a:spcPts val="0"/>
              </a:spcBef>
              <a:buClrTx/>
            </a:pPr>
            <a:r>
              <a:rPr lang="en-US" altLang="zh-CN" sz="1400" dirty="0">
                <a:ea typeface="仿宋" panose="02010609060101010101" pitchFamily="49" charset="-122"/>
              </a:rPr>
              <a:t>Standard reconstruction</a:t>
            </a:r>
            <a:r>
              <a:rPr lang="zh-CN" altLang="en-US" sz="1400" dirty="0">
                <a:ea typeface="仿宋" panose="02010609060101010101" pitchFamily="49" charset="-122"/>
              </a:rPr>
              <a:t>，</a:t>
            </a:r>
            <a:r>
              <a:rPr lang="en-US" altLang="zh-CN" sz="1400" dirty="0">
                <a:ea typeface="仿宋" panose="02010609060101010101" pitchFamily="49" charset="-122"/>
              </a:rPr>
              <a:t>(Download again if problem with integrity)</a:t>
            </a:r>
          </a:p>
          <a:p>
            <a:pPr>
              <a:lnSpc>
                <a:spcPct val="130000"/>
              </a:lnSpc>
              <a:spcBef>
                <a:spcPts val="0"/>
              </a:spcBef>
              <a:buClrTx/>
            </a:pPr>
            <a:r>
              <a:rPr lang="en-US" altLang="zh-CN" sz="1400" dirty="0">
                <a:ea typeface="仿宋" panose="02010609060101010101" pitchFamily="49" charset="-122"/>
              </a:rPr>
              <a:t>For detector data, after checking, obtain</a:t>
            </a:r>
            <a:r>
              <a:rPr lang="zh-CN" altLang="en-US" sz="1400" dirty="0">
                <a:ea typeface="仿宋" panose="02010609060101010101" pitchFamily="49" charset="-122"/>
              </a:rPr>
              <a:t> </a:t>
            </a:r>
            <a:r>
              <a:rPr lang="en-US" altLang="zh-CN" sz="1400" dirty="0">
                <a:ea typeface="仿宋" panose="02010609060101010101" pitchFamily="49" charset="-122"/>
              </a:rPr>
              <a:t>a</a:t>
            </a:r>
            <a:r>
              <a:rPr lang="zh-CN" altLang="en-US" sz="1400" dirty="0">
                <a:ea typeface="仿宋" panose="02010609060101010101" pitchFamily="49" charset="-122"/>
              </a:rPr>
              <a:t> </a:t>
            </a:r>
            <a:r>
              <a:rPr lang="en-US" altLang="zh-CN" sz="1400" dirty="0">
                <a:ea typeface="仿宋" panose="02010609060101010101" pitchFamily="49" charset="-122"/>
              </a:rPr>
              <a:t>persistent</a:t>
            </a:r>
            <a:r>
              <a:rPr lang="zh-CN" altLang="en-US" sz="1400" dirty="0">
                <a:ea typeface="仿宋" panose="02010609060101010101" pitchFamily="49" charset="-122"/>
              </a:rPr>
              <a:t> </a:t>
            </a:r>
            <a:r>
              <a:rPr lang="en-US" altLang="zh-CN" sz="1400" dirty="0">
                <a:ea typeface="仿宋" panose="02010609060101010101" pitchFamily="49" charset="-122"/>
              </a:rPr>
              <a:t>identifier</a:t>
            </a:r>
            <a:r>
              <a:rPr lang="zh-CN" altLang="en-US" sz="1400" dirty="0">
                <a:ea typeface="仿宋" panose="02010609060101010101" pitchFamily="49" charset="-122"/>
              </a:rPr>
              <a:t> </a:t>
            </a:r>
            <a:r>
              <a:rPr lang="en-US" altLang="zh-CN" sz="1400" dirty="0">
                <a:ea typeface="仿宋" panose="02010609060101010101" pitchFamily="49" charset="-122"/>
              </a:rPr>
              <a:t>in</a:t>
            </a:r>
            <a:r>
              <a:rPr lang="zh-CN" altLang="en-US" sz="1400" dirty="0">
                <a:ea typeface="仿宋" panose="02010609060101010101" pitchFamily="49" charset="-122"/>
              </a:rPr>
              <a:t> </a:t>
            </a:r>
            <a:r>
              <a:rPr lang="en-US" altLang="zh-CN" sz="1400" dirty="0">
                <a:ea typeface="仿宋" panose="02010609060101010101" pitchFamily="49" charset="-122"/>
              </a:rPr>
              <a:t>the</a:t>
            </a:r>
            <a:r>
              <a:rPr lang="zh-CN" altLang="en-US" sz="1400" dirty="0">
                <a:ea typeface="仿宋" panose="02010609060101010101" pitchFamily="49" charset="-122"/>
              </a:rPr>
              <a:t> </a:t>
            </a:r>
            <a:r>
              <a:rPr lang="en-US" altLang="zh-CN" sz="1400" dirty="0">
                <a:ea typeface="仿宋" panose="02010609060101010101" pitchFamily="49" charset="-122"/>
              </a:rPr>
              <a:t>global</a:t>
            </a:r>
            <a:r>
              <a:rPr lang="zh-CN" altLang="en-US" sz="1400" dirty="0">
                <a:ea typeface="仿宋" panose="02010609060101010101" pitchFamily="49" charset="-122"/>
              </a:rPr>
              <a:t> </a:t>
            </a:r>
            <a:r>
              <a:rPr lang="en-US" altLang="zh-CN" sz="1400" dirty="0">
                <a:ea typeface="仿宋" panose="02010609060101010101" pitchFamily="49" charset="-122"/>
              </a:rPr>
              <a:t>storage</a:t>
            </a:r>
            <a:r>
              <a:rPr lang="zh-CN" altLang="en-US" sz="1400" dirty="0">
                <a:ea typeface="仿宋" panose="02010609060101010101" pitchFamily="49" charset="-122"/>
              </a:rPr>
              <a:t> </a:t>
            </a:r>
            <a:r>
              <a:rPr lang="en-US" altLang="zh-CN" sz="1400" dirty="0">
                <a:ea typeface="仿宋" panose="02010609060101010101" pitchFamily="49" charset="-122"/>
              </a:rPr>
              <a:t>system,</a:t>
            </a:r>
            <a:r>
              <a:rPr lang="zh-CN" altLang="en-US" sz="1400" dirty="0">
                <a:ea typeface="仿宋" panose="02010609060101010101" pitchFamily="49" charset="-122"/>
              </a:rPr>
              <a:t> </a:t>
            </a:r>
            <a:r>
              <a:rPr lang="en-US" altLang="zh-CN" sz="1400" dirty="0">
                <a:ea typeface="仿宋" panose="02010609060101010101" pitchFamily="49" charset="-122"/>
              </a:rPr>
              <a:t>and</a:t>
            </a:r>
            <a:r>
              <a:rPr lang="zh-CN" altLang="en-US" sz="1400" dirty="0">
                <a:ea typeface="仿宋" panose="02010609060101010101" pitchFamily="49" charset="-122"/>
              </a:rPr>
              <a:t> </a:t>
            </a:r>
            <a:r>
              <a:rPr lang="en-US" altLang="zh-CN" sz="1400" dirty="0">
                <a:ea typeface="仿宋" panose="02010609060101010101" pitchFamily="49" charset="-122"/>
              </a:rPr>
              <a:t>save to</a:t>
            </a:r>
            <a:r>
              <a:rPr lang="zh-CN" altLang="en-US" sz="1400" dirty="0">
                <a:ea typeface="仿宋" panose="02010609060101010101" pitchFamily="49" charset="-122"/>
              </a:rPr>
              <a:t> </a:t>
            </a:r>
            <a:r>
              <a:rPr lang="en-US" altLang="zh-CN" sz="1400" dirty="0">
                <a:ea typeface="仿宋" panose="02010609060101010101" pitchFamily="49" charset="-122"/>
              </a:rPr>
              <a:t>metadata</a:t>
            </a:r>
            <a:r>
              <a:rPr lang="zh-CN" altLang="en-US" sz="1400" dirty="0">
                <a:ea typeface="仿宋" panose="02010609060101010101" pitchFamily="49" charset="-122"/>
              </a:rPr>
              <a:t> </a:t>
            </a:r>
            <a:r>
              <a:rPr lang="en-US" altLang="zh-CN" sz="1400" dirty="0">
                <a:ea typeface="仿宋" panose="02010609060101010101" pitchFamily="49" charset="-122"/>
              </a:rPr>
              <a:t>management system</a:t>
            </a:r>
            <a:r>
              <a:rPr lang="zh-CN" altLang="en-US" sz="1400" dirty="0">
                <a:ea typeface="仿宋" panose="02010609060101010101" pitchFamily="49" charset="-122"/>
              </a:rPr>
              <a:t> </a:t>
            </a:r>
            <a:r>
              <a:rPr lang="en-US" altLang="zh-CN" sz="1400" dirty="0">
                <a:ea typeface="仿宋" panose="02010609060101010101" pitchFamily="49" charset="-122"/>
              </a:rPr>
              <a:t>(bookkeeping)</a:t>
            </a:r>
          </a:p>
          <a:p>
            <a:pPr>
              <a:lnSpc>
                <a:spcPct val="130000"/>
              </a:lnSpc>
              <a:spcBef>
                <a:spcPts val="0"/>
              </a:spcBef>
              <a:buClrTx/>
            </a:pPr>
            <a:r>
              <a:rPr lang="en-US" altLang="zh-CN" sz="1400" dirty="0">
                <a:ea typeface="仿宋" panose="02010609060101010101" pitchFamily="49" charset="-122"/>
              </a:rPr>
              <a:t>Data from Standard reconstruction is used for monitoring, calibration etc.</a:t>
            </a:r>
          </a:p>
          <a:p>
            <a:pPr>
              <a:lnSpc>
                <a:spcPct val="130000"/>
              </a:lnSpc>
              <a:spcBef>
                <a:spcPts val="0"/>
              </a:spcBef>
              <a:buClrTx/>
            </a:pPr>
            <a:r>
              <a:rPr lang="en-US" altLang="zh-CN" sz="1400" dirty="0">
                <a:ea typeface="仿宋" panose="02010609060101010101" pitchFamily="49" charset="-122"/>
              </a:rPr>
              <a:t>After calibration, data used for data analysis is generated by </a:t>
            </a:r>
            <a:r>
              <a:rPr lang="en-US" altLang="zh-CN" sz="1400" dirty="0" err="1">
                <a:ea typeface="仿宋" panose="02010609060101010101" pitchFamily="49" charset="-122"/>
              </a:rPr>
              <a:t>PassN</a:t>
            </a:r>
            <a:r>
              <a:rPr lang="en-US" altLang="zh-CN" sz="1400" dirty="0">
                <a:ea typeface="仿宋" panose="02010609060101010101" pitchFamily="49" charset="-122"/>
              </a:rPr>
              <a:t> Reconstruction</a:t>
            </a:r>
          </a:p>
          <a:p>
            <a:pPr lvl="1">
              <a:lnSpc>
                <a:spcPct val="130000"/>
              </a:lnSpc>
              <a:spcBef>
                <a:spcPts val="0"/>
              </a:spcBef>
              <a:buClrTx/>
            </a:pPr>
            <a:r>
              <a:rPr lang="en-US" altLang="zh-CN" sz="1400" dirty="0">
                <a:ea typeface="仿宋" panose="02010609060101010101" pitchFamily="49" charset="-122"/>
              </a:rPr>
              <a:t>Normally once/6 months</a:t>
            </a:r>
            <a:r>
              <a:rPr lang="zh-CN" altLang="en-US" sz="1400" dirty="0">
                <a:ea typeface="仿宋" panose="02010609060101010101" pitchFamily="49" charset="-122"/>
              </a:rPr>
              <a:t>；</a:t>
            </a:r>
            <a:r>
              <a:rPr lang="en-US" altLang="zh-CN" sz="1400" dirty="0">
                <a:ea typeface="仿宋" panose="02010609060101010101" pitchFamily="49" charset="-122"/>
              </a:rPr>
              <a:t>N in </a:t>
            </a:r>
            <a:r>
              <a:rPr lang="zh-CN" altLang="en-US" sz="1400" dirty="0">
                <a:ea typeface="仿宋" panose="02010609060101010101" pitchFamily="49" charset="-122"/>
              </a:rPr>
              <a:t>“</a:t>
            </a:r>
            <a:r>
              <a:rPr lang="en-US" altLang="zh-CN" sz="1400" dirty="0" err="1">
                <a:ea typeface="仿宋" panose="02010609060101010101" pitchFamily="49" charset="-122"/>
              </a:rPr>
              <a:t>PassN</a:t>
            </a:r>
            <a:r>
              <a:rPr lang="zh-CN" altLang="en-US" sz="1400" dirty="0">
                <a:ea typeface="仿宋" panose="02010609060101010101" pitchFamily="49" charset="-122"/>
              </a:rPr>
              <a:t>”</a:t>
            </a:r>
            <a:r>
              <a:rPr lang="en-US" altLang="zh-CN" sz="1400" dirty="0">
                <a:ea typeface="仿宋" panose="02010609060101010101" pitchFamily="49" charset="-122"/>
              </a:rPr>
              <a:t> means major change of software version, all of the data need to be reconstructed.</a:t>
            </a:r>
            <a:endParaRPr lang="zh-CN" altLang="en-US" sz="1400" dirty="0">
              <a:ea typeface="仿宋" panose="02010609060101010101" pitchFamily="49" charset="-122"/>
            </a:endParaRPr>
          </a:p>
        </p:txBody>
      </p:sp>
      <p:sp>
        <p:nvSpPr>
          <p:cNvPr id="8" name="灯片编号占位符 7">
            <a:extLst>
              <a:ext uri="{FF2B5EF4-FFF2-40B4-BE49-F238E27FC236}">
                <a16:creationId xmlns:a16="http://schemas.microsoft.com/office/drawing/2014/main" id="{9B933BCF-E989-C834-FA15-C5EA2BF0FE1A}"/>
              </a:ext>
            </a:extLst>
          </p:cNvPr>
          <p:cNvSpPr>
            <a:spLocks noGrp="1"/>
          </p:cNvSpPr>
          <p:nvPr>
            <p:ph type="sldNum" sz="quarter" idx="4294967295"/>
          </p:nvPr>
        </p:nvSpPr>
        <p:spPr>
          <a:xfrm>
            <a:off x="6400800" y="6356350"/>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黑体" pitchFamily="2" charset="-122"/>
                <a:cs typeface="+mn-cs"/>
              </a:defRPr>
            </a:lvl1pPr>
            <a:lvl2pPr marL="457200" algn="l" rtl="0" eaLnBrk="0" fontAlgn="base" hangingPunct="0">
              <a:spcBef>
                <a:spcPct val="0"/>
              </a:spcBef>
              <a:spcAft>
                <a:spcPct val="0"/>
              </a:spcAft>
              <a:defRPr sz="2400" kern="1200">
                <a:solidFill>
                  <a:schemeClr val="tx1"/>
                </a:solidFill>
                <a:latin typeface="Arial" charset="0"/>
                <a:ea typeface="黑体" pitchFamily="2" charset="-122"/>
                <a:cs typeface="+mn-cs"/>
              </a:defRPr>
            </a:lvl2pPr>
            <a:lvl3pPr marL="914400" algn="l" rtl="0" eaLnBrk="0" fontAlgn="base" hangingPunct="0">
              <a:spcBef>
                <a:spcPct val="0"/>
              </a:spcBef>
              <a:spcAft>
                <a:spcPct val="0"/>
              </a:spcAft>
              <a:defRPr sz="2400" kern="1200">
                <a:solidFill>
                  <a:schemeClr val="tx1"/>
                </a:solidFill>
                <a:latin typeface="Arial" charset="0"/>
                <a:ea typeface="黑体" pitchFamily="2" charset="-122"/>
                <a:cs typeface="+mn-cs"/>
              </a:defRPr>
            </a:lvl3pPr>
            <a:lvl4pPr marL="1371600" algn="l" rtl="0" eaLnBrk="0" fontAlgn="base" hangingPunct="0">
              <a:spcBef>
                <a:spcPct val="0"/>
              </a:spcBef>
              <a:spcAft>
                <a:spcPct val="0"/>
              </a:spcAft>
              <a:defRPr sz="2400" kern="1200">
                <a:solidFill>
                  <a:schemeClr val="tx1"/>
                </a:solidFill>
                <a:latin typeface="Arial" charset="0"/>
                <a:ea typeface="黑体" pitchFamily="2" charset="-122"/>
                <a:cs typeface="+mn-cs"/>
              </a:defRPr>
            </a:lvl4pPr>
            <a:lvl5pPr marL="1828800" algn="l" rtl="0" eaLnBrk="0" fontAlgn="base" hangingPunct="0">
              <a:spcBef>
                <a:spcPct val="0"/>
              </a:spcBef>
              <a:spcAft>
                <a:spcPct val="0"/>
              </a:spcAft>
              <a:defRPr sz="2400" kern="1200">
                <a:solidFill>
                  <a:schemeClr val="tx1"/>
                </a:solidFill>
                <a:latin typeface="Arial" charset="0"/>
                <a:ea typeface="黑体" pitchFamily="2" charset="-122"/>
                <a:cs typeface="+mn-cs"/>
              </a:defRPr>
            </a:lvl5pPr>
            <a:lvl6pPr marL="2286000" algn="l" defTabSz="914400" rtl="0" eaLnBrk="1" latinLnBrk="0" hangingPunct="1">
              <a:defRPr sz="2400" kern="1200">
                <a:solidFill>
                  <a:schemeClr val="tx1"/>
                </a:solidFill>
                <a:latin typeface="Arial" charset="0"/>
                <a:ea typeface="黑体" pitchFamily="2" charset="-122"/>
                <a:cs typeface="+mn-cs"/>
              </a:defRPr>
            </a:lvl6pPr>
            <a:lvl7pPr marL="2743200" algn="l" defTabSz="914400" rtl="0" eaLnBrk="1" latinLnBrk="0" hangingPunct="1">
              <a:defRPr sz="2400" kern="1200">
                <a:solidFill>
                  <a:schemeClr val="tx1"/>
                </a:solidFill>
                <a:latin typeface="Arial" charset="0"/>
                <a:ea typeface="黑体" pitchFamily="2" charset="-122"/>
                <a:cs typeface="+mn-cs"/>
              </a:defRPr>
            </a:lvl7pPr>
            <a:lvl8pPr marL="3200400" algn="l" defTabSz="914400" rtl="0" eaLnBrk="1" latinLnBrk="0" hangingPunct="1">
              <a:defRPr sz="2400" kern="1200">
                <a:solidFill>
                  <a:schemeClr val="tx1"/>
                </a:solidFill>
                <a:latin typeface="Arial" charset="0"/>
                <a:ea typeface="黑体" pitchFamily="2" charset="-122"/>
                <a:cs typeface="+mn-cs"/>
              </a:defRPr>
            </a:lvl8pPr>
            <a:lvl9pPr marL="3657600" algn="l" defTabSz="914400" rtl="0" eaLnBrk="1" latinLnBrk="0" hangingPunct="1">
              <a:defRPr sz="2400" kern="1200">
                <a:solidFill>
                  <a:schemeClr val="tx1"/>
                </a:solidFill>
                <a:latin typeface="Arial" charset="0"/>
                <a:ea typeface="黑体" pitchFamily="2" charset="-122"/>
                <a:cs typeface="+mn-cs"/>
              </a:defRPr>
            </a:lvl9pPr>
          </a:lstStyle>
          <a:p>
            <a:pPr eaLnBrk="1" fontAlgn="auto" hangingPunct="1">
              <a:spcBef>
                <a:spcPts val="0"/>
              </a:spcBef>
              <a:spcAft>
                <a:spcPts val="0"/>
              </a:spcAft>
            </a:pPr>
            <a:fld id="{F1C12589-48C7-C04C-A66C-EB7394DFCA77}" type="slidenum">
              <a:rPr lang="en-US" smtClean="0">
                <a:solidFill>
                  <a:schemeClr val="tx2"/>
                </a:solidFill>
                <a:latin typeface="Calibri" panose="020F0502020204030204"/>
                <a:ea typeface=""/>
              </a:rPr>
              <a:pPr eaLnBrk="1" fontAlgn="auto" hangingPunct="1">
                <a:spcBef>
                  <a:spcPts val="0"/>
                </a:spcBef>
                <a:spcAft>
                  <a:spcPts val="0"/>
                </a:spcAft>
              </a:pPr>
              <a:t>11</a:t>
            </a:fld>
            <a:endParaRPr lang="en-US">
              <a:solidFill>
                <a:schemeClr val="tx2"/>
              </a:solidFill>
              <a:latin typeface="Calibri" panose="020F0502020204030204"/>
              <a:ea typeface=""/>
            </a:endParaRPr>
          </a:p>
        </p:txBody>
      </p:sp>
      <p:pic>
        <p:nvPicPr>
          <p:cNvPr id="13" name="Picture 2" descr="https://gimg2.baidu.com/image_search/src=http%3A%2F%2Fnimg.ws.126.net%2F%3Furl%3Dhttp%253A%252F%252Fdingyue.ws.126.net%252F2021%252F0824%252F9d94e928j00qybl0x0010c000hs00b9m.jpg%26thumbnail%3D650x2147483647%26quality%3D80%26type%3Djpg&amp;refer=http%3A%2F%2Fnimg.ws.126.net&amp;app=2002&amp;size=f9999,10000&amp;q=a80&amp;n=0&amp;g=0n&amp;fmt=jpeg?sec=1641979483&amp;t=63311eac9f921e58f776b1dbaaa2ef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891" y="3555605"/>
            <a:ext cx="600323" cy="374262"/>
          </a:xfrm>
          <a:prstGeom prst="rect">
            <a:avLst/>
          </a:prstGeom>
          <a:ln w="25400"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4" name="圆柱形 13"/>
          <p:cNvSpPr/>
          <p:nvPr/>
        </p:nvSpPr>
        <p:spPr>
          <a:xfrm>
            <a:off x="1585813" y="4435615"/>
            <a:ext cx="644909" cy="426545"/>
          </a:xfrm>
          <a:prstGeom prst="can">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514350"/>
            <a:r>
              <a:rPr lang="en-US" altLang="zh-CN" sz="900" dirty="0">
                <a:solidFill>
                  <a:schemeClr val="tx2"/>
                </a:solidFill>
                <a:latin typeface="Calibri" panose="020F0502020204030204" pitchFamily="34" charset="0"/>
                <a:ea typeface="微软雅黑"/>
                <a:cs typeface="Calibri" panose="020F0502020204030204" pitchFamily="34" charset="0"/>
              </a:rPr>
              <a:t>Data Transfer Cache</a:t>
            </a:r>
            <a:endParaRPr lang="zh-CN" altLang="en-US" sz="900" dirty="0">
              <a:solidFill>
                <a:schemeClr val="tx2"/>
              </a:solidFill>
              <a:latin typeface="Calibri" panose="020F0502020204030204" pitchFamily="34" charset="0"/>
              <a:ea typeface="微软雅黑"/>
              <a:cs typeface="Calibri" panose="020F0502020204030204" pitchFamily="34" charset="0"/>
            </a:endParaRPr>
          </a:p>
        </p:txBody>
      </p:sp>
      <p:cxnSp>
        <p:nvCxnSpPr>
          <p:cNvPr id="16" name="肘形连接符 15"/>
          <p:cNvCxnSpPr>
            <a:cxnSpLocks/>
            <a:stCxn id="13" idx="2"/>
          </p:cNvCxnSpPr>
          <p:nvPr/>
        </p:nvCxnSpPr>
        <p:spPr>
          <a:xfrm rot="16200000" flipH="1">
            <a:off x="964636" y="4076283"/>
            <a:ext cx="716147" cy="423314"/>
          </a:xfrm>
          <a:prstGeom prst="bentConnector2">
            <a:avLst/>
          </a:prstGeom>
          <a:ln w="127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圆角矩形 16"/>
          <p:cNvSpPr/>
          <p:nvPr/>
        </p:nvSpPr>
        <p:spPr>
          <a:xfrm>
            <a:off x="3627521" y="3116818"/>
            <a:ext cx="868755" cy="36018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514350"/>
            <a:r>
              <a:rPr lang="en-US" altLang="zh-CN" sz="1100" dirty="0">
                <a:solidFill>
                  <a:schemeClr val="tx2"/>
                </a:solidFill>
                <a:ea typeface="微软雅黑"/>
              </a:rPr>
              <a:t>Workflow Engine</a:t>
            </a:r>
            <a:endParaRPr lang="zh-CN" altLang="en-US" sz="1100" dirty="0">
              <a:solidFill>
                <a:schemeClr val="tx2"/>
              </a:solidFill>
              <a:ea typeface="微软雅黑"/>
            </a:endParaRPr>
          </a:p>
        </p:txBody>
      </p:sp>
      <p:cxnSp>
        <p:nvCxnSpPr>
          <p:cNvPr id="24" name="肘形连接符 23"/>
          <p:cNvCxnSpPr>
            <a:cxnSpLocks/>
            <a:stCxn id="17" idx="1"/>
            <a:endCxn id="35" idx="0"/>
          </p:cNvCxnSpPr>
          <p:nvPr/>
        </p:nvCxnSpPr>
        <p:spPr>
          <a:xfrm rot="10800000" flipV="1">
            <a:off x="1927386" y="3296908"/>
            <a:ext cx="1700135" cy="254729"/>
          </a:xfrm>
          <a:prstGeom prst="bentConnector2">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圆柱形 29"/>
          <p:cNvSpPr/>
          <p:nvPr/>
        </p:nvSpPr>
        <p:spPr>
          <a:xfrm>
            <a:off x="3497421" y="4369413"/>
            <a:ext cx="998855" cy="456246"/>
          </a:xfrm>
          <a:prstGeom prst="can">
            <a:avLst/>
          </a:prstGeom>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altLang="zh-CN" sz="1000" dirty="0">
                <a:solidFill>
                  <a:schemeClr val="tx2"/>
                </a:solidFill>
                <a:ea typeface="仿宋" panose="02010609060101010101" pitchFamily="49" charset="-122"/>
              </a:rPr>
              <a:t>Unified Storage Area</a:t>
            </a:r>
            <a:endParaRPr lang="zh-CN" altLang="en-US" sz="1000" dirty="0">
              <a:solidFill>
                <a:schemeClr val="tx2"/>
              </a:solidFill>
              <a:ea typeface="仿宋" panose="02010609060101010101" pitchFamily="49" charset="-122"/>
            </a:endParaRPr>
          </a:p>
        </p:txBody>
      </p:sp>
      <p:sp>
        <p:nvSpPr>
          <p:cNvPr id="35" name="圆角矩形 34"/>
          <p:cNvSpPr/>
          <p:nvPr/>
        </p:nvSpPr>
        <p:spPr>
          <a:xfrm>
            <a:off x="1468373" y="3551638"/>
            <a:ext cx="918026" cy="37426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514350"/>
            <a:r>
              <a:rPr lang="en-US" altLang="zh-CN" sz="1200" dirty="0">
                <a:solidFill>
                  <a:schemeClr val="tx2"/>
                </a:solidFill>
                <a:ea typeface="仿宋" panose="02010609060101010101" pitchFamily="49" charset="-122"/>
              </a:rPr>
              <a:t>Data Transfer</a:t>
            </a:r>
            <a:endParaRPr lang="zh-CN" altLang="en-US" sz="1200" dirty="0">
              <a:solidFill>
                <a:schemeClr val="tx2"/>
              </a:solidFill>
              <a:ea typeface="仿宋" panose="02010609060101010101" pitchFamily="49" charset="-122"/>
            </a:endParaRPr>
          </a:p>
        </p:txBody>
      </p:sp>
      <p:sp>
        <p:nvSpPr>
          <p:cNvPr id="43" name="右箭头 42"/>
          <p:cNvSpPr/>
          <p:nvPr/>
        </p:nvSpPr>
        <p:spPr>
          <a:xfrm>
            <a:off x="2245882" y="4543927"/>
            <a:ext cx="1227588" cy="141546"/>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514350"/>
            <a:endParaRPr lang="zh-CN" altLang="en-US" sz="1013">
              <a:solidFill>
                <a:schemeClr val="tx2"/>
              </a:solidFill>
              <a:latin typeface="Calibri"/>
              <a:ea typeface="微软雅黑"/>
            </a:endParaRPr>
          </a:p>
        </p:txBody>
      </p:sp>
      <p:sp>
        <p:nvSpPr>
          <p:cNvPr id="44" name="流程图: 多文档 43"/>
          <p:cNvSpPr/>
          <p:nvPr/>
        </p:nvSpPr>
        <p:spPr>
          <a:xfrm>
            <a:off x="5364704" y="4422055"/>
            <a:ext cx="1036096" cy="499448"/>
          </a:xfrm>
          <a:prstGeom prst="flowChartMultidocument">
            <a:avLst/>
          </a:prstGeom>
          <a:solidFill>
            <a:schemeClr val="accent3">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514350"/>
            <a:r>
              <a:rPr lang="en-US" altLang="zh-CN" sz="1000" dirty="0">
                <a:solidFill>
                  <a:schemeClr val="tx2"/>
                </a:solidFill>
                <a:latin typeface="Calibri"/>
                <a:ea typeface="微软雅黑"/>
              </a:rPr>
              <a:t>Bookkeeping</a:t>
            </a:r>
            <a:endParaRPr lang="zh-CN" altLang="en-US" sz="1000" dirty="0">
              <a:solidFill>
                <a:schemeClr val="tx2"/>
              </a:solidFill>
              <a:latin typeface="Calibri"/>
              <a:ea typeface="微软雅黑"/>
            </a:endParaRPr>
          </a:p>
        </p:txBody>
      </p:sp>
      <p:sp>
        <p:nvSpPr>
          <p:cNvPr id="51" name="文本框 50"/>
          <p:cNvSpPr txBox="1"/>
          <p:nvPr/>
        </p:nvSpPr>
        <p:spPr>
          <a:xfrm>
            <a:off x="864181" y="3995862"/>
            <a:ext cx="1130526" cy="646331"/>
          </a:xfrm>
          <a:prstGeom prst="rect">
            <a:avLst/>
          </a:prstGeom>
          <a:noFill/>
        </p:spPr>
        <p:txBody>
          <a:bodyPr wrap="square" rtlCol="0">
            <a:spAutoFit/>
          </a:bodyPr>
          <a:lstStyle/>
          <a:p>
            <a:pPr defTabSz="514350"/>
            <a:r>
              <a:rPr lang="en-US" altLang="zh-CN" sz="1200" dirty="0">
                <a:solidFill>
                  <a:schemeClr val="tx2"/>
                </a:solidFill>
                <a:ea typeface="仿宋" panose="02010609060101010101" pitchFamily="49" charset="-122"/>
              </a:rPr>
              <a:t>Download from Space Station</a:t>
            </a:r>
          </a:p>
        </p:txBody>
      </p:sp>
      <p:sp>
        <p:nvSpPr>
          <p:cNvPr id="47" name="圆角矩形 34">
            <a:extLst>
              <a:ext uri="{FF2B5EF4-FFF2-40B4-BE49-F238E27FC236}">
                <a16:creationId xmlns:a16="http://schemas.microsoft.com/office/drawing/2014/main" id="{7C514010-B11E-4AC0-A157-1B4DC64411DC}"/>
              </a:ext>
            </a:extLst>
          </p:cNvPr>
          <p:cNvSpPr/>
          <p:nvPr/>
        </p:nvSpPr>
        <p:spPr>
          <a:xfrm>
            <a:off x="4122877" y="3599002"/>
            <a:ext cx="855888" cy="27399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514350"/>
            <a:r>
              <a:rPr lang="en-US" altLang="zh-CN" sz="1200" dirty="0">
                <a:solidFill>
                  <a:schemeClr val="tx2"/>
                </a:solidFill>
                <a:ea typeface="仿宋" panose="02010609060101010101" pitchFamily="49" charset="-122"/>
              </a:rPr>
              <a:t>Checking</a:t>
            </a:r>
            <a:endParaRPr lang="zh-CN" altLang="en-US" sz="1200" dirty="0">
              <a:solidFill>
                <a:schemeClr val="tx2"/>
              </a:solidFill>
              <a:ea typeface="仿宋" panose="02010609060101010101" pitchFamily="49" charset="-122"/>
            </a:endParaRPr>
          </a:p>
        </p:txBody>
      </p:sp>
      <p:sp>
        <p:nvSpPr>
          <p:cNvPr id="57" name="圆角矩形 34">
            <a:extLst>
              <a:ext uri="{FF2B5EF4-FFF2-40B4-BE49-F238E27FC236}">
                <a16:creationId xmlns:a16="http://schemas.microsoft.com/office/drawing/2014/main" id="{55BC0DC7-1E69-4D8F-B8C9-AFC035FA161F}"/>
              </a:ext>
            </a:extLst>
          </p:cNvPr>
          <p:cNvSpPr/>
          <p:nvPr/>
        </p:nvSpPr>
        <p:spPr>
          <a:xfrm>
            <a:off x="2528455" y="3535497"/>
            <a:ext cx="1370938" cy="395996"/>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514350"/>
            <a:r>
              <a:rPr lang="en-US" altLang="zh-CN" sz="1200" dirty="0">
                <a:solidFill>
                  <a:schemeClr val="tx2"/>
                </a:solidFill>
                <a:ea typeface="仿宋" panose="02010609060101010101" pitchFamily="49" charset="-122"/>
              </a:rPr>
              <a:t>Standard Reconstruction</a:t>
            </a:r>
            <a:endParaRPr lang="zh-CN" altLang="en-US" sz="1200" dirty="0">
              <a:solidFill>
                <a:schemeClr val="tx2"/>
              </a:solidFill>
              <a:ea typeface="仿宋" panose="02010609060101010101" pitchFamily="49" charset="-122"/>
            </a:endParaRPr>
          </a:p>
        </p:txBody>
      </p:sp>
      <p:cxnSp>
        <p:nvCxnSpPr>
          <p:cNvPr id="64" name="直接箭头连接符 63">
            <a:extLst>
              <a:ext uri="{FF2B5EF4-FFF2-40B4-BE49-F238E27FC236}">
                <a16:creationId xmlns:a16="http://schemas.microsoft.com/office/drawing/2014/main" id="{460C18EE-D1C7-48E0-93EF-4B0D27031DB1}"/>
              </a:ext>
            </a:extLst>
          </p:cNvPr>
          <p:cNvCxnSpPr>
            <a:cxnSpLocks/>
            <a:stCxn id="35" idx="3"/>
            <a:endCxn id="57" idx="1"/>
          </p:cNvCxnSpPr>
          <p:nvPr/>
        </p:nvCxnSpPr>
        <p:spPr>
          <a:xfrm flipV="1">
            <a:off x="2386399" y="3733495"/>
            <a:ext cx="142056" cy="5273"/>
          </a:xfrm>
          <a:prstGeom prst="straightConnector1">
            <a:avLst/>
          </a:prstGeom>
          <a:ln w="28575">
            <a:solidFill>
              <a:srgbClr val="40BAD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a:extLst>
              <a:ext uri="{FF2B5EF4-FFF2-40B4-BE49-F238E27FC236}">
                <a16:creationId xmlns:a16="http://schemas.microsoft.com/office/drawing/2014/main" id="{D4341879-226F-4344-8990-F34726E8952D}"/>
              </a:ext>
            </a:extLst>
          </p:cNvPr>
          <p:cNvCxnSpPr>
            <a:cxnSpLocks/>
            <a:stCxn id="57" idx="3"/>
            <a:endCxn id="47" idx="1"/>
          </p:cNvCxnSpPr>
          <p:nvPr/>
        </p:nvCxnSpPr>
        <p:spPr>
          <a:xfrm>
            <a:off x="3899393" y="3733495"/>
            <a:ext cx="223484" cy="2504"/>
          </a:xfrm>
          <a:prstGeom prst="straightConnector1">
            <a:avLst/>
          </a:prstGeom>
          <a:ln w="28575">
            <a:solidFill>
              <a:srgbClr val="40BAD2"/>
            </a:solidFill>
            <a:tailEnd type="triangle"/>
          </a:ln>
        </p:spPr>
        <p:style>
          <a:lnRef idx="1">
            <a:schemeClr val="accent1"/>
          </a:lnRef>
          <a:fillRef idx="0">
            <a:schemeClr val="accent1"/>
          </a:fillRef>
          <a:effectRef idx="0">
            <a:schemeClr val="accent1"/>
          </a:effectRef>
          <a:fontRef idx="minor">
            <a:schemeClr val="tx1"/>
          </a:fontRef>
        </p:style>
      </p:cxnSp>
      <p:sp>
        <p:nvSpPr>
          <p:cNvPr id="81" name="圆角矩形 34">
            <a:extLst>
              <a:ext uri="{FF2B5EF4-FFF2-40B4-BE49-F238E27FC236}">
                <a16:creationId xmlns:a16="http://schemas.microsoft.com/office/drawing/2014/main" id="{5CA41465-01F3-4942-9BB0-F3BCBBDD5D41}"/>
              </a:ext>
            </a:extLst>
          </p:cNvPr>
          <p:cNvSpPr/>
          <p:nvPr/>
        </p:nvSpPr>
        <p:spPr>
          <a:xfrm>
            <a:off x="5241199" y="3563968"/>
            <a:ext cx="1095614" cy="337557"/>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514350"/>
            <a:r>
              <a:rPr lang="en-US" altLang="zh-CN" sz="1200" dirty="0">
                <a:solidFill>
                  <a:schemeClr val="tx2"/>
                </a:solidFill>
                <a:ea typeface="仿宋" panose="02010609060101010101" pitchFamily="49" charset="-122"/>
              </a:rPr>
              <a:t>Registration</a:t>
            </a:r>
            <a:endParaRPr lang="zh-CN" altLang="en-US" sz="1200" dirty="0">
              <a:solidFill>
                <a:schemeClr val="tx2"/>
              </a:solidFill>
              <a:ea typeface="仿宋" panose="02010609060101010101" pitchFamily="49" charset="-122"/>
            </a:endParaRPr>
          </a:p>
        </p:txBody>
      </p:sp>
      <p:cxnSp>
        <p:nvCxnSpPr>
          <p:cNvPr id="82" name="直接箭头连接符 81">
            <a:extLst>
              <a:ext uri="{FF2B5EF4-FFF2-40B4-BE49-F238E27FC236}">
                <a16:creationId xmlns:a16="http://schemas.microsoft.com/office/drawing/2014/main" id="{49613946-DAE1-41F2-99E4-B10E9CFEBBED}"/>
              </a:ext>
            </a:extLst>
          </p:cNvPr>
          <p:cNvCxnSpPr>
            <a:cxnSpLocks/>
            <a:stCxn id="47" idx="3"/>
            <a:endCxn id="81" idx="1"/>
          </p:cNvCxnSpPr>
          <p:nvPr/>
        </p:nvCxnSpPr>
        <p:spPr>
          <a:xfrm flipV="1">
            <a:off x="4978765" y="3732746"/>
            <a:ext cx="262434" cy="3252"/>
          </a:xfrm>
          <a:prstGeom prst="straightConnector1">
            <a:avLst/>
          </a:prstGeom>
          <a:ln w="28575">
            <a:solidFill>
              <a:srgbClr val="40BAD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肘形连接符 23">
            <a:extLst>
              <a:ext uri="{FF2B5EF4-FFF2-40B4-BE49-F238E27FC236}">
                <a16:creationId xmlns:a16="http://schemas.microsoft.com/office/drawing/2014/main" id="{EA613162-7DA6-4EC4-964C-3E04419FE5BB}"/>
              </a:ext>
            </a:extLst>
          </p:cNvPr>
          <p:cNvCxnSpPr>
            <a:cxnSpLocks/>
            <a:stCxn id="17" idx="1"/>
            <a:endCxn id="57" idx="0"/>
          </p:cNvCxnSpPr>
          <p:nvPr/>
        </p:nvCxnSpPr>
        <p:spPr>
          <a:xfrm rot="10800000" flipV="1">
            <a:off x="3213924" y="3296908"/>
            <a:ext cx="413597" cy="238589"/>
          </a:xfrm>
          <a:prstGeom prst="bentConnector2">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肘形连接符 23">
            <a:extLst>
              <a:ext uri="{FF2B5EF4-FFF2-40B4-BE49-F238E27FC236}">
                <a16:creationId xmlns:a16="http://schemas.microsoft.com/office/drawing/2014/main" id="{5933A5FD-D96B-493D-B554-4A12E23F88DE}"/>
              </a:ext>
            </a:extLst>
          </p:cNvPr>
          <p:cNvCxnSpPr>
            <a:cxnSpLocks/>
            <a:stCxn id="17" idx="3"/>
            <a:endCxn id="81" idx="0"/>
          </p:cNvCxnSpPr>
          <p:nvPr/>
        </p:nvCxnSpPr>
        <p:spPr>
          <a:xfrm>
            <a:off x="4496276" y="3296909"/>
            <a:ext cx="1292730" cy="267059"/>
          </a:xfrm>
          <a:prstGeom prst="bentConnector2">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肘形连接符 23">
            <a:extLst>
              <a:ext uri="{FF2B5EF4-FFF2-40B4-BE49-F238E27FC236}">
                <a16:creationId xmlns:a16="http://schemas.microsoft.com/office/drawing/2014/main" id="{9F1BA213-F7E7-4D6A-AAEE-3F586E7ED297}"/>
              </a:ext>
            </a:extLst>
          </p:cNvPr>
          <p:cNvCxnSpPr>
            <a:cxnSpLocks/>
            <a:stCxn id="17" idx="3"/>
            <a:endCxn id="47" idx="0"/>
          </p:cNvCxnSpPr>
          <p:nvPr/>
        </p:nvCxnSpPr>
        <p:spPr>
          <a:xfrm>
            <a:off x="4496276" y="3296909"/>
            <a:ext cx="54545" cy="302093"/>
          </a:xfrm>
          <a:prstGeom prst="bentConnector2">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8" name="右箭头 42">
            <a:extLst>
              <a:ext uri="{FF2B5EF4-FFF2-40B4-BE49-F238E27FC236}">
                <a16:creationId xmlns:a16="http://schemas.microsoft.com/office/drawing/2014/main" id="{D0E15BCD-0959-47E3-927B-78270CC846E3}"/>
              </a:ext>
            </a:extLst>
          </p:cNvPr>
          <p:cNvSpPr/>
          <p:nvPr/>
        </p:nvSpPr>
        <p:spPr>
          <a:xfrm>
            <a:off x="4434612" y="4593687"/>
            <a:ext cx="806587" cy="9701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514350"/>
            <a:endParaRPr lang="zh-CN" altLang="en-US" sz="1013">
              <a:solidFill>
                <a:schemeClr val="tx2"/>
              </a:solidFill>
              <a:latin typeface="Calibri"/>
              <a:ea typeface="微软雅黑"/>
            </a:endParaRPr>
          </a:p>
        </p:txBody>
      </p:sp>
      <p:cxnSp>
        <p:nvCxnSpPr>
          <p:cNvPr id="3" name="直接箭头连接符 2">
            <a:extLst>
              <a:ext uri="{FF2B5EF4-FFF2-40B4-BE49-F238E27FC236}">
                <a16:creationId xmlns:a16="http://schemas.microsoft.com/office/drawing/2014/main" id="{537BC756-5719-4FB2-A694-DB34F631B597}"/>
              </a:ext>
            </a:extLst>
          </p:cNvPr>
          <p:cNvCxnSpPr>
            <a:cxnSpLocks/>
          </p:cNvCxnSpPr>
          <p:nvPr/>
        </p:nvCxnSpPr>
        <p:spPr>
          <a:xfrm>
            <a:off x="1938584" y="3925898"/>
            <a:ext cx="1558837" cy="382763"/>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276D99CB-CB2B-469C-AC1C-EC43DD2FAD83}"/>
              </a:ext>
            </a:extLst>
          </p:cNvPr>
          <p:cNvCxnSpPr>
            <a:cxnSpLocks/>
            <a:stCxn id="57" idx="2"/>
          </p:cNvCxnSpPr>
          <p:nvPr/>
        </p:nvCxnSpPr>
        <p:spPr>
          <a:xfrm>
            <a:off x="3213924" y="3931493"/>
            <a:ext cx="531440" cy="374261"/>
          </a:xfrm>
          <a:prstGeom prst="straightConnector1">
            <a:avLst/>
          </a:prstGeom>
          <a:ln w="19050">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9FA69E80-0D56-4A62-A986-9D8B8FBDDC23}"/>
              </a:ext>
            </a:extLst>
          </p:cNvPr>
          <p:cNvCxnSpPr>
            <a:cxnSpLocks/>
            <a:stCxn id="47" idx="2"/>
          </p:cNvCxnSpPr>
          <p:nvPr/>
        </p:nvCxnSpPr>
        <p:spPr>
          <a:xfrm flipH="1">
            <a:off x="4096381" y="3872995"/>
            <a:ext cx="454440" cy="399698"/>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66B25C5A-296C-4640-8AD3-973A396C869B}"/>
              </a:ext>
            </a:extLst>
          </p:cNvPr>
          <p:cNvCxnSpPr>
            <a:cxnSpLocks/>
            <a:stCxn id="81" idx="2"/>
          </p:cNvCxnSpPr>
          <p:nvPr/>
        </p:nvCxnSpPr>
        <p:spPr>
          <a:xfrm flipH="1">
            <a:off x="4247595" y="3901525"/>
            <a:ext cx="1541411" cy="395996"/>
          </a:xfrm>
          <a:prstGeom prst="straightConnector1">
            <a:avLst/>
          </a:prstGeom>
          <a:ln w="952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右箭头 26">
            <a:extLst>
              <a:ext uri="{FF2B5EF4-FFF2-40B4-BE49-F238E27FC236}">
                <a16:creationId xmlns:a16="http://schemas.microsoft.com/office/drawing/2014/main" id="{05D51EE8-C4E9-42B1-AF34-186D0469B91A}"/>
              </a:ext>
            </a:extLst>
          </p:cNvPr>
          <p:cNvSpPr/>
          <p:nvPr/>
        </p:nvSpPr>
        <p:spPr>
          <a:xfrm>
            <a:off x="6353508" y="3614284"/>
            <a:ext cx="426799" cy="248969"/>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514350"/>
            <a:endParaRPr lang="zh-CN" altLang="en-US" sz="1013">
              <a:solidFill>
                <a:schemeClr val="tx2"/>
              </a:solidFill>
              <a:latin typeface="Calibri"/>
              <a:ea typeface="微软雅黑"/>
            </a:endParaRPr>
          </a:p>
        </p:txBody>
      </p:sp>
      <p:sp>
        <p:nvSpPr>
          <p:cNvPr id="103" name="圆角矩形 27">
            <a:extLst>
              <a:ext uri="{FF2B5EF4-FFF2-40B4-BE49-F238E27FC236}">
                <a16:creationId xmlns:a16="http://schemas.microsoft.com/office/drawing/2014/main" id="{B39D5EC9-43FD-4500-8A80-2669A259EAD8}"/>
              </a:ext>
            </a:extLst>
          </p:cNvPr>
          <p:cNvSpPr/>
          <p:nvPr/>
        </p:nvSpPr>
        <p:spPr>
          <a:xfrm>
            <a:off x="6797002" y="3483794"/>
            <a:ext cx="1404896" cy="48484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514350"/>
            <a:r>
              <a:rPr lang="en-US" altLang="zh-CN" sz="1200" dirty="0" err="1">
                <a:solidFill>
                  <a:schemeClr val="tx2"/>
                </a:solidFill>
                <a:ea typeface="仿宋" panose="02010609060101010101" pitchFamily="49" charset="-122"/>
              </a:rPr>
              <a:t>PassN</a:t>
            </a:r>
            <a:r>
              <a:rPr lang="en-US" altLang="zh-CN" sz="1200" dirty="0">
                <a:solidFill>
                  <a:schemeClr val="tx2"/>
                </a:solidFill>
                <a:ea typeface="仿宋" panose="02010609060101010101" pitchFamily="49" charset="-122"/>
              </a:rPr>
              <a:t> Reconstruction</a:t>
            </a:r>
          </a:p>
        </p:txBody>
      </p:sp>
      <p:sp>
        <p:nvSpPr>
          <p:cNvPr id="97" name="文本框 96">
            <a:extLst>
              <a:ext uri="{FF2B5EF4-FFF2-40B4-BE49-F238E27FC236}">
                <a16:creationId xmlns:a16="http://schemas.microsoft.com/office/drawing/2014/main" id="{DCDBFB87-F5D1-4A37-A53D-E8BCDAD4C511}"/>
              </a:ext>
            </a:extLst>
          </p:cNvPr>
          <p:cNvSpPr txBox="1"/>
          <p:nvPr/>
        </p:nvSpPr>
        <p:spPr>
          <a:xfrm>
            <a:off x="2232690" y="4212504"/>
            <a:ext cx="780569" cy="461665"/>
          </a:xfrm>
          <a:prstGeom prst="rect">
            <a:avLst/>
          </a:prstGeom>
          <a:noFill/>
        </p:spPr>
        <p:txBody>
          <a:bodyPr wrap="square" rtlCol="0">
            <a:spAutoFit/>
          </a:bodyPr>
          <a:lstStyle/>
          <a:p>
            <a:pPr defTabSz="514350"/>
            <a:r>
              <a:rPr lang="en-US" altLang="zh-CN" sz="1200" dirty="0">
                <a:solidFill>
                  <a:schemeClr val="tx2"/>
                </a:solidFill>
                <a:latin typeface="Calibri"/>
                <a:ea typeface="微软雅黑"/>
              </a:rPr>
              <a:t>Detector Data</a:t>
            </a:r>
            <a:endParaRPr lang="zh-CN" altLang="en-US" sz="1200" dirty="0">
              <a:solidFill>
                <a:schemeClr val="tx2"/>
              </a:solidFill>
              <a:latin typeface="Calibri"/>
              <a:ea typeface="微软雅黑"/>
            </a:endParaRPr>
          </a:p>
        </p:txBody>
      </p:sp>
      <p:sp>
        <p:nvSpPr>
          <p:cNvPr id="109" name="圆角矩形 24">
            <a:extLst>
              <a:ext uri="{FF2B5EF4-FFF2-40B4-BE49-F238E27FC236}">
                <a16:creationId xmlns:a16="http://schemas.microsoft.com/office/drawing/2014/main" id="{BEC3CED4-339F-48F3-84ED-006642741A4C}"/>
              </a:ext>
            </a:extLst>
          </p:cNvPr>
          <p:cNvSpPr/>
          <p:nvPr/>
        </p:nvSpPr>
        <p:spPr>
          <a:xfrm>
            <a:off x="6854541" y="4413774"/>
            <a:ext cx="1289816" cy="484846"/>
          </a:xfrm>
          <a:prstGeom prst="roundRec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514350"/>
            <a:r>
              <a:rPr lang="en-US" altLang="zh-CN" sz="1050" dirty="0">
                <a:solidFill>
                  <a:schemeClr val="tx2"/>
                </a:solidFill>
                <a:latin typeface="Calibri"/>
                <a:ea typeface="微软雅黑"/>
              </a:rPr>
              <a:t>House Keeping/</a:t>
            </a:r>
          </a:p>
          <a:p>
            <a:pPr algn="ctr" defTabSz="514350"/>
            <a:r>
              <a:rPr lang="en-US" altLang="zh-CN" sz="1050" dirty="0">
                <a:solidFill>
                  <a:schemeClr val="tx2"/>
                </a:solidFill>
                <a:latin typeface="Calibri"/>
                <a:ea typeface="微软雅黑"/>
              </a:rPr>
              <a:t>Time Dependent</a:t>
            </a:r>
          </a:p>
          <a:p>
            <a:pPr algn="ctr" defTabSz="514350"/>
            <a:r>
              <a:rPr lang="en-US" altLang="zh-CN" sz="1050" dirty="0">
                <a:solidFill>
                  <a:schemeClr val="tx2"/>
                </a:solidFill>
                <a:latin typeface="Calibri"/>
                <a:ea typeface="微软雅黑"/>
              </a:rPr>
              <a:t>Variables</a:t>
            </a:r>
            <a:endParaRPr lang="zh-CN" altLang="en-US" sz="1050" dirty="0">
              <a:solidFill>
                <a:schemeClr val="tx2"/>
              </a:solidFill>
              <a:latin typeface="Calibri"/>
              <a:ea typeface="微软雅黑"/>
            </a:endParaRPr>
          </a:p>
        </p:txBody>
      </p:sp>
      <p:sp>
        <p:nvSpPr>
          <p:cNvPr id="111" name="箭头: 直角上 110">
            <a:extLst>
              <a:ext uri="{FF2B5EF4-FFF2-40B4-BE49-F238E27FC236}">
                <a16:creationId xmlns:a16="http://schemas.microsoft.com/office/drawing/2014/main" id="{210CE3E5-C2A0-48C9-ADEB-102E3B2BAA54}"/>
              </a:ext>
            </a:extLst>
          </p:cNvPr>
          <p:cNvSpPr/>
          <p:nvPr/>
        </p:nvSpPr>
        <p:spPr>
          <a:xfrm>
            <a:off x="2627785" y="4935270"/>
            <a:ext cx="4880552" cy="123750"/>
          </a:xfrm>
          <a:prstGeom prst="bentUp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13">
              <a:solidFill>
                <a:schemeClr val="tx2"/>
              </a:solidFill>
              <a:latin typeface="Calibri"/>
              <a:ea typeface="微软雅黑"/>
            </a:endParaRPr>
          </a:p>
        </p:txBody>
      </p:sp>
      <p:sp>
        <p:nvSpPr>
          <p:cNvPr id="116" name="流程图: 过程 115">
            <a:extLst>
              <a:ext uri="{FF2B5EF4-FFF2-40B4-BE49-F238E27FC236}">
                <a16:creationId xmlns:a16="http://schemas.microsoft.com/office/drawing/2014/main" id="{BE596DC4-EFF0-4407-ABD1-F8ED3B189EC1}"/>
              </a:ext>
            </a:extLst>
          </p:cNvPr>
          <p:cNvSpPr/>
          <p:nvPr/>
        </p:nvSpPr>
        <p:spPr>
          <a:xfrm>
            <a:off x="2607679" y="4671780"/>
            <a:ext cx="45719" cy="368225"/>
          </a:xfrm>
          <a:prstGeom prst="flowChartProcess">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13">
              <a:solidFill>
                <a:schemeClr val="tx2"/>
              </a:solidFill>
              <a:latin typeface="Calibri"/>
              <a:ea typeface="微软雅黑"/>
            </a:endParaRPr>
          </a:p>
        </p:txBody>
      </p:sp>
      <p:sp>
        <p:nvSpPr>
          <p:cNvPr id="117" name="文本框 116">
            <a:extLst>
              <a:ext uri="{FF2B5EF4-FFF2-40B4-BE49-F238E27FC236}">
                <a16:creationId xmlns:a16="http://schemas.microsoft.com/office/drawing/2014/main" id="{6FC85DC4-1718-4EFB-8137-FF3821065652}"/>
              </a:ext>
            </a:extLst>
          </p:cNvPr>
          <p:cNvSpPr txBox="1"/>
          <p:nvPr/>
        </p:nvSpPr>
        <p:spPr>
          <a:xfrm>
            <a:off x="2750107" y="4816679"/>
            <a:ext cx="1694695" cy="253916"/>
          </a:xfrm>
          <a:prstGeom prst="rect">
            <a:avLst/>
          </a:prstGeom>
          <a:noFill/>
        </p:spPr>
        <p:txBody>
          <a:bodyPr wrap="none" rtlCol="0">
            <a:spAutoFit/>
          </a:bodyPr>
          <a:lstStyle/>
          <a:p>
            <a:pPr defTabSz="514350"/>
            <a:r>
              <a:rPr lang="en-US" altLang="zh-CN" sz="1050" dirty="0">
                <a:solidFill>
                  <a:schemeClr val="tx2"/>
                </a:solidFill>
                <a:latin typeface="Calibri"/>
                <a:ea typeface="微软雅黑"/>
              </a:rPr>
              <a:t>Engineering/telemetry data</a:t>
            </a:r>
            <a:endParaRPr lang="zh-CN" altLang="en-US" sz="1050" dirty="0">
              <a:solidFill>
                <a:schemeClr val="tx2"/>
              </a:solidFill>
              <a:latin typeface="Calibri"/>
              <a:ea typeface="微软雅黑"/>
            </a:endParaRPr>
          </a:p>
        </p:txBody>
      </p:sp>
      <p:cxnSp>
        <p:nvCxnSpPr>
          <p:cNvPr id="119" name="直接箭头连接符 118">
            <a:extLst>
              <a:ext uri="{FF2B5EF4-FFF2-40B4-BE49-F238E27FC236}">
                <a16:creationId xmlns:a16="http://schemas.microsoft.com/office/drawing/2014/main" id="{61C165A8-32C4-4C7F-8830-A43381CE06CB}"/>
              </a:ext>
            </a:extLst>
          </p:cNvPr>
          <p:cNvCxnSpPr>
            <a:cxnSpLocks/>
            <a:stCxn id="109" idx="0"/>
            <a:endCxn id="103" idx="2"/>
          </p:cNvCxnSpPr>
          <p:nvPr/>
        </p:nvCxnSpPr>
        <p:spPr>
          <a:xfrm flipV="1">
            <a:off x="7499449" y="3968640"/>
            <a:ext cx="1" cy="445135"/>
          </a:xfrm>
          <a:prstGeom prst="straightConnector1">
            <a:avLst/>
          </a:prstGeom>
          <a:ln w="1905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D5607633-D6D6-450B-A92A-CA5E868D427B}"/>
              </a:ext>
            </a:extLst>
          </p:cNvPr>
          <p:cNvCxnSpPr>
            <a:cxnSpLocks/>
            <a:stCxn id="57" idx="2"/>
          </p:cNvCxnSpPr>
          <p:nvPr/>
        </p:nvCxnSpPr>
        <p:spPr>
          <a:xfrm>
            <a:off x="3213924" y="3931493"/>
            <a:ext cx="2100005" cy="212737"/>
          </a:xfrm>
          <a:prstGeom prst="straightConnector1">
            <a:avLst/>
          </a:prstGeom>
          <a:ln w="28575">
            <a:solidFill>
              <a:srgbClr val="40BAD2"/>
            </a:solidFill>
            <a:tailEnd type="triangle"/>
          </a:ln>
        </p:spPr>
        <p:style>
          <a:lnRef idx="1">
            <a:schemeClr val="accent1"/>
          </a:lnRef>
          <a:fillRef idx="0">
            <a:schemeClr val="accent1"/>
          </a:fillRef>
          <a:effectRef idx="0">
            <a:schemeClr val="accent1"/>
          </a:effectRef>
          <a:fontRef idx="minor">
            <a:schemeClr val="tx1"/>
          </a:fontRef>
        </p:style>
      </p:cxnSp>
      <p:sp>
        <p:nvSpPr>
          <p:cNvPr id="45" name="圆角矩形 24">
            <a:extLst>
              <a:ext uri="{FF2B5EF4-FFF2-40B4-BE49-F238E27FC236}">
                <a16:creationId xmlns:a16="http://schemas.microsoft.com/office/drawing/2014/main" id="{1D174714-67C7-408E-80D4-E2F6E897DF57}"/>
              </a:ext>
            </a:extLst>
          </p:cNvPr>
          <p:cNvSpPr/>
          <p:nvPr/>
        </p:nvSpPr>
        <p:spPr>
          <a:xfrm>
            <a:off x="5314850" y="4071052"/>
            <a:ext cx="1039781" cy="243303"/>
          </a:xfrm>
          <a:prstGeom prst="roundRect">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514350"/>
            <a:r>
              <a:rPr lang="en-US" altLang="zh-CN" sz="1050" dirty="0">
                <a:solidFill>
                  <a:schemeClr val="tx2"/>
                </a:solidFill>
                <a:highlight>
                  <a:srgbClr val="FFFF00"/>
                </a:highlight>
                <a:latin typeface="Calibri"/>
                <a:ea typeface="微软雅黑"/>
              </a:rPr>
              <a:t>Calibration Data</a:t>
            </a:r>
          </a:p>
        </p:txBody>
      </p:sp>
      <p:cxnSp>
        <p:nvCxnSpPr>
          <p:cNvPr id="50" name="直接箭头连接符 49">
            <a:extLst>
              <a:ext uri="{FF2B5EF4-FFF2-40B4-BE49-F238E27FC236}">
                <a16:creationId xmlns:a16="http://schemas.microsoft.com/office/drawing/2014/main" id="{ECD76A0C-E5BC-4CD7-87D2-9684D83A0A47}"/>
              </a:ext>
            </a:extLst>
          </p:cNvPr>
          <p:cNvCxnSpPr>
            <a:cxnSpLocks/>
          </p:cNvCxnSpPr>
          <p:nvPr/>
        </p:nvCxnSpPr>
        <p:spPr>
          <a:xfrm flipV="1">
            <a:off x="6401056" y="3973236"/>
            <a:ext cx="440270" cy="191237"/>
          </a:xfrm>
          <a:prstGeom prst="straightConnector1">
            <a:avLst/>
          </a:prstGeom>
          <a:ln w="28575">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835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a:extLst>
              <a:ext uri="{FF2B5EF4-FFF2-40B4-BE49-F238E27FC236}">
                <a16:creationId xmlns:a16="http://schemas.microsoft.com/office/drawing/2014/main" id="{BBEA7B67-90E2-4CF5-9608-EB771AEDFC78}"/>
              </a:ext>
            </a:extLst>
          </p:cNvPr>
          <p:cNvSpPr/>
          <p:nvPr/>
        </p:nvSpPr>
        <p:spPr>
          <a:xfrm>
            <a:off x="4754903" y="3639385"/>
            <a:ext cx="3825202" cy="84863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chemeClr val="tx2"/>
              </a:solidFill>
              <a:ea typeface="微软雅黑"/>
            </a:endParaRPr>
          </a:p>
        </p:txBody>
      </p:sp>
      <p:sp>
        <p:nvSpPr>
          <p:cNvPr id="4" name="矩形 3">
            <a:extLst>
              <a:ext uri="{FF2B5EF4-FFF2-40B4-BE49-F238E27FC236}">
                <a16:creationId xmlns:a16="http://schemas.microsoft.com/office/drawing/2014/main" id="{55FED0DA-883C-4C13-B4F9-09FAD57EEF72}"/>
              </a:ext>
            </a:extLst>
          </p:cNvPr>
          <p:cNvSpPr/>
          <p:nvPr/>
        </p:nvSpPr>
        <p:spPr>
          <a:xfrm>
            <a:off x="5098432" y="2360941"/>
            <a:ext cx="3279909" cy="84863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chemeClr val="tx2"/>
              </a:solidFill>
              <a:ea typeface="微软雅黑"/>
            </a:endParaRPr>
          </a:p>
        </p:txBody>
      </p:sp>
      <p:sp>
        <p:nvSpPr>
          <p:cNvPr id="11" name="标题 10"/>
          <p:cNvSpPr>
            <a:spLocks noGrp="1"/>
          </p:cNvSpPr>
          <p:nvPr>
            <p:ph type="title"/>
          </p:nvPr>
        </p:nvSpPr>
        <p:spPr>
          <a:xfrm>
            <a:off x="205473" y="228600"/>
            <a:ext cx="8374632" cy="514350"/>
          </a:xfrm>
          <a:prstGeom prst="rect">
            <a:avLst/>
          </a:prstGeom>
        </p:spPr>
        <p:txBody>
          <a:bodyPr>
            <a:normAutofit fontScale="90000"/>
          </a:bodyPr>
          <a:lstStyle/>
          <a:p>
            <a:r>
              <a:rPr lang="en-US" altLang="zh-CN" dirty="0">
                <a:latin typeface="+mn-lt"/>
              </a:rPr>
              <a:t>HERD Grid Computing Platform</a:t>
            </a:r>
            <a:endParaRPr lang="zh-CN" altLang="en-US" dirty="0">
              <a:latin typeface="+mn-lt"/>
            </a:endParaRPr>
          </a:p>
        </p:txBody>
      </p:sp>
      <p:sp>
        <p:nvSpPr>
          <p:cNvPr id="12" name="内容占位符 11"/>
          <p:cNvSpPr>
            <a:spLocks noGrp="1"/>
          </p:cNvSpPr>
          <p:nvPr>
            <p:ph idx="1"/>
          </p:nvPr>
        </p:nvSpPr>
        <p:spPr>
          <a:xfrm>
            <a:off x="219916" y="914400"/>
            <a:ext cx="4968039" cy="4000500"/>
          </a:xfrm>
        </p:spPr>
        <p:txBody>
          <a:bodyPr>
            <a:normAutofit fontScale="92500" lnSpcReduction="10000"/>
          </a:bodyPr>
          <a:lstStyle/>
          <a:p>
            <a:pPr>
              <a:spcAft>
                <a:spcPts val="225"/>
              </a:spcAft>
              <a:buClrTx/>
            </a:pPr>
            <a:r>
              <a:rPr lang="en-US" altLang="zh-CN" sz="1500" dirty="0"/>
              <a:t>Sharing of data and resources based on grid computing technology</a:t>
            </a:r>
          </a:p>
          <a:p>
            <a:pPr>
              <a:spcAft>
                <a:spcPts val="225"/>
              </a:spcAft>
              <a:buClrTx/>
            </a:pPr>
            <a:r>
              <a:rPr lang="en-US" altLang="zh-CN" sz="1500" dirty="0"/>
              <a:t>T0 at CSU</a:t>
            </a:r>
          </a:p>
          <a:p>
            <a:pPr lvl="1">
              <a:spcAft>
                <a:spcPts val="225"/>
              </a:spcAft>
              <a:buClrTx/>
            </a:pPr>
            <a:r>
              <a:rPr lang="en-US" altLang="zh-CN" sz="1350" dirty="0"/>
              <a:t>Data reconstruction, simulation etc.</a:t>
            </a:r>
          </a:p>
          <a:p>
            <a:pPr lvl="1">
              <a:spcAft>
                <a:spcPts val="225"/>
              </a:spcAft>
              <a:buClrTx/>
            </a:pPr>
            <a:r>
              <a:rPr lang="en-US" altLang="zh-CN" sz="1350" dirty="0"/>
              <a:t>Data saving of all type, Tape backup</a:t>
            </a:r>
          </a:p>
          <a:p>
            <a:pPr>
              <a:spcAft>
                <a:spcPts val="225"/>
              </a:spcAft>
              <a:buClrTx/>
            </a:pPr>
            <a:r>
              <a:rPr lang="en-US" altLang="zh-CN" sz="1500" dirty="0"/>
              <a:t>T1 in CN and EU,</a:t>
            </a:r>
            <a:r>
              <a:rPr lang="zh-CN" altLang="en-US" sz="1500" dirty="0"/>
              <a:t> </a:t>
            </a:r>
            <a:r>
              <a:rPr lang="en-US" altLang="zh-CN" sz="1500" dirty="0"/>
              <a:t>IHEP and INFN</a:t>
            </a:r>
            <a:r>
              <a:rPr lang="zh-CN" altLang="en-US" sz="1500" dirty="0"/>
              <a:t>）</a:t>
            </a:r>
            <a:endParaRPr lang="en-US" altLang="zh-CN" sz="1500" dirty="0"/>
          </a:p>
          <a:p>
            <a:pPr lvl="1">
              <a:spcAft>
                <a:spcPts val="225"/>
              </a:spcAft>
              <a:buClrTx/>
            </a:pPr>
            <a:r>
              <a:rPr lang="en-US" altLang="zh-CN" sz="1350" dirty="0"/>
              <a:t>Saving all type of data, Enable data and resource sharing</a:t>
            </a:r>
          </a:p>
          <a:p>
            <a:pPr lvl="1">
              <a:spcAft>
                <a:spcPts val="225"/>
              </a:spcAft>
              <a:buClrTx/>
            </a:pPr>
            <a:r>
              <a:rPr lang="en-US" altLang="zh-CN" sz="1350" dirty="0"/>
              <a:t>Synchronize data with T0, distribute data to T2</a:t>
            </a:r>
          </a:p>
          <a:p>
            <a:pPr lvl="1">
              <a:spcAft>
                <a:spcPts val="225"/>
              </a:spcAft>
              <a:buClrTx/>
            </a:pPr>
            <a:r>
              <a:rPr lang="en-US" altLang="zh-CN" sz="1350" dirty="0"/>
              <a:t>INFN site set by EU</a:t>
            </a:r>
          </a:p>
          <a:p>
            <a:pPr>
              <a:spcAft>
                <a:spcPts val="225"/>
              </a:spcAft>
              <a:buClrTx/>
            </a:pPr>
            <a:r>
              <a:rPr lang="en-US" altLang="zh-CN" sz="1500" dirty="0"/>
              <a:t>T2s at institutes and universities in Asia and EU</a:t>
            </a:r>
          </a:p>
          <a:p>
            <a:pPr lvl="1">
              <a:spcAft>
                <a:spcPts val="225"/>
              </a:spcAft>
              <a:buClrTx/>
            </a:pPr>
            <a:r>
              <a:rPr lang="en-US" altLang="zh-CN" sz="1350" dirty="0"/>
              <a:t>Data simulation, data analysis</a:t>
            </a:r>
          </a:p>
          <a:p>
            <a:pPr lvl="1">
              <a:spcAft>
                <a:spcPts val="225"/>
              </a:spcAft>
              <a:buClrTx/>
            </a:pPr>
            <a:r>
              <a:rPr lang="en-US" altLang="zh-CN" sz="1350" dirty="0"/>
              <a:t>Accessing grid data and contributing resources</a:t>
            </a:r>
          </a:p>
          <a:p>
            <a:pPr>
              <a:spcAft>
                <a:spcPts val="225"/>
              </a:spcAft>
              <a:buClrTx/>
            </a:pPr>
            <a:r>
              <a:rPr lang="en-US" altLang="zh-CN" sz="1500" dirty="0"/>
              <a:t>T3s in the other institutes/universities</a:t>
            </a:r>
          </a:p>
          <a:p>
            <a:pPr lvl="1">
              <a:spcAft>
                <a:spcPts val="225"/>
              </a:spcAft>
              <a:buClrTx/>
            </a:pPr>
            <a:r>
              <a:rPr lang="en-US" altLang="zh-CN" sz="1350" dirty="0"/>
              <a:t>Accessing grid data</a:t>
            </a:r>
          </a:p>
          <a:p>
            <a:pPr lvl="1">
              <a:spcAft>
                <a:spcPts val="225"/>
              </a:spcAft>
              <a:buClrTx/>
            </a:pPr>
            <a:r>
              <a:rPr lang="en-US" altLang="zh-CN" sz="1350" dirty="0"/>
              <a:t>Computing resource not shared</a:t>
            </a:r>
            <a:endParaRPr lang="zh-CN" altLang="en-US" sz="1200" dirty="0"/>
          </a:p>
        </p:txBody>
      </p:sp>
      <p:sp>
        <p:nvSpPr>
          <p:cNvPr id="5" name="灯片编号占位符 2">
            <a:extLst>
              <a:ext uri="{FF2B5EF4-FFF2-40B4-BE49-F238E27FC236}">
                <a16:creationId xmlns:a16="http://schemas.microsoft.com/office/drawing/2014/main" id="{F2E6D70C-3115-FA19-F9F2-2E576FAA1005}"/>
              </a:ext>
            </a:extLst>
          </p:cNvPr>
          <p:cNvSpPr>
            <a:spLocks noGrp="1"/>
          </p:cNvSpPr>
          <p:nvPr>
            <p:ph type="sldNum" sz="quarter" idx="4294967295"/>
          </p:nvPr>
        </p:nvSpPr>
        <p:spPr>
          <a:xfrm>
            <a:off x="6595485" y="6356350"/>
            <a:ext cx="3046229"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黑体" pitchFamily="2" charset="-122"/>
                <a:cs typeface="+mn-cs"/>
              </a:defRPr>
            </a:lvl1pPr>
            <a:lvl2pPr marL="457200" algn="l" rtl="0" eaLnBrk="0" fontAlgn="base" hangingPunct="0">
              <a:spcBef>
                <a:spcPct val="0"/>
              </a:spcBef>
              <a:spcAft>
                <a:spcPct val="0"/>
              </a:spcAft>
              <a:defRPr sz="2400" kern="1200">
                <a:solidFill>
                  <a:schemeClr val="tx1"/>
                </a:solidFill>
                <a:latin typeface="Arial" charset="0"/>
                <a:ea typeface="黑体" pitchFamily="2" charset="-122"/>
                <a:cs typeface="+mn-cs"/>
              </a:defRPr>
            </a:lvl2pPr>
            <a:lvl3pPr marL="914400" algn="l" rtl="0" eaLnBrk="0" fontAlgn="base" hangingPunct="0">
              <a:spcBef>
                <a:spcPct val="0"/>
              </a:spcBef>
              <a:spcAft>
                <a:spcPct val="0"/>
              </a:spcAft>
              <a:defRPr sz="2400" kern="1200">
                <a:solidFill>
                  <a:schemeClr val="tx1"/>
                </a:solidFill>
                <a:latin typeface="Arial" charset="0"/>
                <a:ea typeface="黑体" pitchFamily="2" charset="-122"/>
                <a:cs typeface="+mn-cs"/>
              </a:defRPr>
            </a:lvl3pPr>
            <a:lvl4pPr marL="1371600" algn="l" rtl="0" eaLnBrk="0" fontAlgn="base" hangingPunct="0">
              <a:spcBef>
                <a:spcPct val="0"/>
              </a:spcBef>
              <a:spcAft>
                <a:spcPct val="0"/>
              </a:spcAft>
              <a:defRPr sz="2400" kern="1200">
                <a:solidFill>
                  <a:schemeClr val="tx1"/>
                </a:solidFill>
                <a:latin typeface="Arial" charset="0"/>
                <a:ea typeface="黑体" pitchFamily="2" charset="-122"/>
                <a:cs typeface="+mn-cs"/>
              </a:defRPr>
            </a:lvl4pPr>
            <a:lvl5pPr marL="1828800" algn="l" rtl="0" eaLnBrk="0" fontAlgn="base" hangingPunct="0">
              <a:spcBef>
                <a:spcPct val="0"/>
              </a:spcBef>
              <a:spcAft>
                <a:spcPct val="0"/>
              </a:spcAft>
              <a:defRPr sz="2400" kern="1200">
                <a:solidFill>
                  <a:schemeClr val="tx1"/>
                </a:solidFill>
                <a:latin typeface="Arial" charset="0"/>
                <a:ea typeface="黑体" pitchFamily="2" charset="-122"/>
                <a:cs typeface="+mn-cs"/>
              </a:defRPr>
            </a:lvl5pPr>
            <a:lvl6pPr marL="2286000" algn="l" defTabSz="914400" rtl="0" eaLnBrk="1" latinLnBrk="0" hangingPunct="1">
              <a:defRPr sz="2400" kern="1200">
                <a:solidFill>
                  <a:schemeClr val="tx1"/>
                </a:solidFill>
                <a:latin typeface="Arial" charset="0"/>
                <a:ea typeface="黑体" pitchFamily="2" charset="-122"/>
                <a:cs typeface="+mn-cs"/>
              </a:defRPr>
            </a:lvl6pPr>
            <a:lvl7pPr marL="2743200" algn="l" defTabSz="914400" rtl="0" eaLnBrk="1" latinLnBrk="0" hangingPunct="1">
              <a:defRPr sz="2400" kern="1200">
                <a:solidFill>
                  <a:schemeClr val="tx1"/>
                </a:solidFill>
                <a:latin typeface="Arial" charset="0"/>
                <a:ea typeface="黑体" pitchFamily="2" charset="-122"/>
                <a:cs typeface="+mn-cs"/>
              </a:defRPr>
            </a:lvl7pPr>
            <a:lvl8pPr marL="3200400" algn="l" defTabSz="914400" rtl="0" eaLnBrk="1" latinLnBrk="0" hangingPunct="1">
              <a:defRPr sz="2400" kern="1200">
                <a:solidFill>
                  <a:schemeClr val="tx1"/>
                </a:solidFill>
                <a:latin typeface="Arial" charset="0"/>
                <a:ea typeface="黑体" pitchFamily="2" charset="-122"/>
                <a:cs typeface="+mn-cs"/>
              </a:defRPr>
            </a:lvl8pPr>
            <a:lvl9pPr marL="3657600" algn="l" defTabSz="914400" rtl="0" eaLnBrk="1" latinLnBrk="0" hangingPunct="1">
              <a:defRPr sz="2400" kern="1200">
                <a:solidFill>
                  <a:schemeClr val="tx1"/>
                </a:solidFill>
                <a:latin typeface="Arial" charset="0"/>
                <a:ea typeface="黑体" pitchFamily="2" charset="-122"/>
                <a:cs typeface="+mn-cs"/>
              </a:defRPr>
            </a:lvl9pPr>
          </a:lstStyle>
          <a:p>
            <a:fld id="{49AE70B2-8BF9-45C0-BB95-33D1B9D3A854}" type="slidenum">
              <a:rPr lang="zh-CN" altLang="en-US" smtClean="0">
                <a:solidFill>
                  <a:schemeClr val="tx2"/>
                </a:solidFill>
                <a:latin typeface="+mn-lt"/>
              </a:rPr>
              <a:pPr/>
              <a:t>12</a:t>
            </a:fld>
            <a:endParaRPr lang="en-US" dirty="0">
              <a:solidFill>
                <a:schemeClr val="tx2"/>
              </a:solidFill>
              <a:latin typeface="+mn-lt"/>
              <a:ea typeface=""/>
            </a:endParaRPr>
          </a:p>
        </p:txBody>
      </p:sp>
      <p:pic>
        <p:nvPicPr>
          <p:cNvPr id="13" name="图片 12"/>
          <p:cNvPicPr>
            <a:picLocks noChangeAspect="1"/>
          </p:cNvPicPr>
          <p:nvPr/>
        </p:nvPicPr>
        <p:blipFill>
          <a:blip r:embed="rId3"/>
          <a:stretch>
            <a:fillRect/>
          </a:stretch>
        </p:blipFill>
        <p:spPr>
          <a:xfrm>
            <a:off x="6844223" y="1302833"/>
            <a:ext cx="922794" cy="830997"/>
          </a:xfrm>
          <a:prstGeom prst="rect">
            <a:avLst/>
          </a:prstGeom>
          <a:ln w="38100" cap="sq">
            <a:solidFill>
              <a:schemeClr val="accent1"/>
            </a:solidFill>
            <a:prstDash val="solid"/>
            <a:miter lim="800000"/>
          </a:ln>
          <a:effectLst>
            <a:outerShdw blurRad="50800" dist="38100" dir="2700000" algn="tl" rotWithShape="0">
              <a:prstClr val="black">
                <a:alpha val="40000"/>
              </a:prstClr>
            </a:outerShdw>
          </a:effectLst>
        </p:spPr>
      </p:pic>
      <p:sp>
        <p:nvSpPr>
          <p:cNvPr id="15" name="上下箭头 14"/>
          <p:cNvSpPr/>
          <p:nvPr/>
        </p:nvSpPr>
        <p:spPr>
          <a:xfrm rot="2700000" flipH="1">
            <a:off x="6410208" y="1530951"/>
            <a:ext cx="185003" cy="1163876"/>
          </a:xfrm>
          <a:prstGeom prst="upDownArrow">
            <a:avLst>
              <a:gd name="adj1" fmla="val 3790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chemeClr val="tx2"/>
              </a:solidFill>
              <a:ea typeface="微软雅黑"/>
            </a:endParaRPr>
          </a:p>
        </p:txBody>
      </p:sp>
      <p:sp>
        <p:nvSpPr>
          <p:cNvPr id="17" name="文本框 16"/>
          <p:cNvSpPr txBox="1"/>
          <p:nvPr/>
        </p:nvSpPr>
        <p:spPr>
          <a:xfrm>
            <a:off x="7727493" y="1915989"/>
            <a:ext cx="397313" cy="507831"/>
          </a:xfrm>
          <a:prstGeom prst="rect">
            <a:avLst/>
          </a:prstGeom>
          <a:noFill/>
        </p:spPr>
        <p:txBody>
          <a:bodyPr wrap="square" rtlCol="0">
            <a:spAutoFit/>
          </a:bodyPr>
          <a:lstStyle/>
          <a:p>
            <a:pPr defTabSz="685800">
              <a:defRPr/>
            </a:pPr>
            <a:r>
              <a:rPr lang="en-US" altLang="zh-CN" sz="1350" dirty="0">
                <a:solidFill>
                  <a:schemeClr val="tx2"/>
                </a:solidFill>
                <a:ea typeface="微软雅黑"/>
              </a:rPr>
              <a:t>T0</a:t>
            </a:r>
            <a:endParaRPr lang="zh-CN" altLang="en-US" sz="1350" dirty="0">
              <a:solidFill>
                <a:schemeClr val="tx2"/>
              </a:solidFill>
              <a:ea typeface="微软雅黑"/>
            </a:endParaRPr>
          </a:p>
        </p:txBody>
      </p:sp>
      <p:pic>
        <p:nvPicPr>
          <p:cNvPr id="4098" name="Picture 2" descr="https://gimg2.baidu.com/image_search/src=http%3A%2F%2Fgss0.baidu.com%2F9vo3dSag_xI4khGko9WTAnF6hhy%2Fzhidao%2Fpic%2Fitem%2F63d0f703918fa0ec59a986e7219759ee3c6ddbea.jpg&amp;refer=http%3A%2F%2Fgss0.baidu.com&amp;app=2002&amp;size=f9999,10000&amp;q=a80&amp;n=0&amp;g=0n&amp;fmt=jpeg?sec=1642044205&amp;t=b66ed83c875e5b026dc81d46d243b9c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9838" y="2508926"/>
            <a:ext cx="855874" cy="511647"/>
          </a:xfrm>
          <a:prstGeom prst="rect">
            <a:avLst/>
          </a:prstGeom>
          <a:ln w="38100" cap="sq">
            <a:solidFill>
              <a:schemeClr val="accent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5009610" y="1741828"/>
            <a:ext cx="1990985" cy="646331"/>
          </a:xfrm>
          <a:prstGeom prst="rect">
            <a:avLst/>
          </a:prstGeom>
          <a:noFill/>
        </p:spPr>
        <p:txBody>
          <a:bodyPr wrap="square" rtlCol="0">
            <a:spAutoFit/>
          </a:bodyPr>
          <a:lstStyle/>
          <a:p>
            <a:pPr algn="ctr" defTabSz="685800">
              <a:defRPr/>
            </a:pPr>
            <a:r>
              <a:rPr lang="en-US" altLang="zh-CN" sz="1200" dirty="0">
                <a:solidFill>
                  <a:schemeClr val="tx2"/>
                </a:solidFill>
                <a:ea typeface="微软雅黑"/>
              </a:rPr>
              <a:t>High speed dedicated line</a:t>
            </a:r>
          </a:p>
          <a:p>
            <a:pPr algn="ctr" defTabSz="685800">
              <a:defRPr/>
            </a:pPr>
            <a:r>
              <a:rPr lang="en-US" altLang="zh-CN" sz="1200" dirty="0">
                <a:solidFill>
                  <a:schemeClr val="tx2"/>
                </a:solidFill>
                <a:ea typeface="微软雅黑"/>
              </a:rPr>
              <a:t>(10~100Gpbs</a:t>
            </a:r>
            <a:r>
              <a:rPr lang="en-US" altLang="zh-CN" sz="1050" dirty="0">
                <a:solidFill>
                  <a:schemeClr val="tx2"/>
                </a:solidFill>
                <a:ea typeface="微软雅黑"/>
              </a:rPr>
              <a:t>)</a:t>
            </a:r>
            <a:endParaRPr lang="zh-CN" altLang="en-US" sz="1050" dirty="0">
              <a:solidFill>
                <a:schemeClr val="tx2"/>
              </a:solidFill>
              <a:ea typeface="微软雅黑"/>
            </a:endParaRPr>
          </a:p>
        </p:txBody>
      </p:sp>
      <p:pic>
        <p:nvPicPr>
          <p:cNvPr id="20" name="Picture 2" descr="https://gimg2.baidu.com/image_search/src=http%3A%2F%2Fnimg.ws.126.net%2F%3Furl%3Dhttp%253A%252F%252Fdingyue.ws.126.net%252F2021%252F0824%252F9d94e928j00qybl0x0010c000hs00b9m.jpg%26thumbnail%3D650x2147483647%26quality%3D80%26type%3Djpg&amp;refer=http%3A%2F%2Fnimg.ws.126.net&amp;app=2002&amp;size=f9999,10000&amp;q=a80&amp;n=0&amp;g=0n&amp;fmt=jpeg?sec=1641979483&amp;t=63311eac9f921e58f776b1dbaaa2ef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7403" y="698754"/>
            <a:ext cx="891124" cy="500293"/>
          </a:xfrm>
          <a:prstGeom prst="rect">
            <a:avLst/>
          </a:prstGeom>
          <a:ln w="25400"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cxnSp>
        <p:nvCxnSpPr>
          <p:cNvPr id="21" name="曲线连接符 20"/>
          <p:cNvCxnSpPr>
            <a:cxnSpLocks/>
            <a:stCxn id="20" idx="1"/>
            <a:endCxn id="13" idx="3"/>
          </p:cNvCxnSpPr>
          <p:nvPr/>
        </p:nvCxnSpPr>
        <p:spPr>
          <a:xfrm rot="10800000" flipV="1">
            <a:off x="7767017" y="948900"/>
            <a:ext cx="280386" cy="769431"/>
          </a:xfrm>
          <a:prstGeom prst="curvedConnector3">
            <a:avLst>
              <a:gd name="adj1" fmla="val 50000"/>
            </a:avLst>
          </a:prstGeom>
          <a:ln w="190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pic>
        <p:nvPicPr>
          <p:cNvPr id="22" name="图片 21"/>
          <p:cNvPicPr>
            <a:picLocks noChangeAspect="1"/>
          </p:cNvPicPr>
          <p:nvPr/>
        </p:nvPicPr>
        <p:blipFill>
          <a:blip r:embed="rId6"/>
          <a:stretch>
            <a:fillRect/>
          </a:stretch>
        </p:blipFill>
        <p:spPr>
          <a:xfrm>
            <a:off x="7397439" y="2508926"/>
            <a:ext cx="803194" cy="511647"/>
          </a:xfrm>
          <a:prstGeom prst="rect">
            <a:avLst/>
          </a:prstGeom>
          <a:ln w="38100" cap="sq">
            <a:solidFill>
              <a:schemeClr val="accent1"/>
            </a:solidFill>
            <a:miter lim="800000"/>
          </a:ln>
          <a:effectLst>
            <a:outerShdw blurRad="50800" dist="38100" dir="2700000" algn="tl" rotWithShape="0">
              <a:prstClr val="black">
                <a:alpha val="40000"/>
              </a:prstClr>
            </a:outerShdw>
          </a:effectLst>
        </p:spPr>
      </p:pic>
      <p:sp>
        <p:nvSpPr>
          <p:cNvPr id="24" name="文本框 23"/>
          <p:cNvSpPr txBox="1"/>
          <p:nvPr/>
        </p:nvSpPr>
        <p:spPr>
          <a:xfrm>
            <a:off x="5450818" y="2453263"/>
            <a:ext cx="853910" cy="300082"/>
          </a:xfrm>
          <a:prstGeom prst="rect">
            <a:avLst/>
          </a:prstGeom>
          <a:noFill/>
        </p:spPr>
        <p:txBody>
          <a:bodyPr wrap="square" rtlCol="0">
            <a:spAutoFit/>
          </a:bodyPr>
          <a:lstStyle/>
          <a:p>
            <a:pPr defTabSz="685800">
              <a:defRPr/>
            </a:pPr>
            <a:r>
              <a:rPr lang="en-US" altLang="zh-CN" sz="1350" dirty="0">
                <a:solidFill>
                  <a:schemeClr val="tx2"/>
                </a:solidFill>
                <a:ea typeface="微软雅黑"/>
              </a:rPr>
              <a:t>CN-T1</a:t>
            </a:r>
            <a:endParaRPr lang="zh-CN" altLang="en-US" sz="1350" dirty="0">
              <a:solidFill>
                <a:schemeClr val="tx2"/>
              </a:solidFill>
              <a:ea typeface="微软雅黑"/>
            </a:endParaRPr>
          </a:p>
        </p:txBody>
      </p:sp>
      <p:sp>
        <p:nvSpPr>
          <p:cNvPr id="29" name="文本框 28"/>
          <p:cNvSpPr txBox="1"/>
          <p:nvPr/>
        </p:nvSpPr>
        <p:spPr>
          <a:xfrm>
            <a:off x="7354285" y="2453263"/>
            <a:ext cx="846347" cy="300082"/>
          </a:xfrm>
          <a:prstGeom prst="rect">
            <a:avLst/>
          </a:prstGeom>
          <a:noFill/>
        </p:spPr>
        <p:txBody>
          <a:bodyPr wrap="square" rtlCol="0">
            <a:spAutoFit/>
          </a:bodyPr>
          <a:lstStyle/>
          <a:p>
            <a:pPr defTabSz="685800">
              <a:defRPr/>
            </a:pPr>
            <a:r>
              <a:rPr lang="en-US" altLang="zh-CN" sz="1350" dirty="0">
                <a:solidFill>
                  <a:schemeClr val="tx2"/>
                </a:solidFill>
                <a:ea typeface="微软雅黑"/>
              </a:rPr>
              <a:t>EU-T1</a:t>
            </a:r>
            <a:endParaRPr lang="zh-CN" altLang="en-US" sz="1350" dirty="0">
              <a:solidFill>
                <a:schemeClr val="tx2"/>
              </a:solidFill>
              <a:ea typeface="微软雅黑"/>
            </a:endParaRPr>
          </a:p>
        </p:txBody>
      </p:sp>
      <p:cxnSp>
        <p:nvCxnSpPr>
          <p:cNvPr id="8" name="直接连接符 7"/>
          <p:cNvCxnSpPr>
            <a:stCxn id="4098" idx="3"/>
            <a:endCxn id="22" idx="1"/>
          </p:cNvCxnSpPr>
          <p:nvPr/>
        </p:nvCxnSpPr>
        <p:spPr>
          <a:xfrm>
            <a:off x="6325712" y="2764750"/>
            <a:ext cx="1071727" cy="0"/>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cxnSpLocks/>
            <a:stCxn id="4098" idx="2"/>
            <a:endCxn id="27" idx="0"/>
          </p:cNvCxnSpPr>
          <p:nvPr/>
        </p:nvCxnSpPr>
        <p:spPr>
          <a:xfrm flipH="1">
            <a:off x="5799200" y="3020573"/>
            <a:ext cx="98575" cy="7222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直接连接符 89"/>
          <p:cNvCxnSpPr>
            <a:cxnSpLocks/>
            <a:stCxn id="22" idx="2"/>
            <a:endCxn id="56" idx="0"/>
          </p:cNvCxnSpPr>
          <p:nvPr/>
        </p:nvCxnSpPr>
        <p:spPr>
          <a:xfrm flipH="1">
            <a:off x="7790681" y="3020573"/>
            <a:ext cx="8355" cy="72226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8253592" y="1179146"/>
            <a:ext cx="670492" cy="300082"/>
          </a:xfrm>
          <a:prstGeom prst="rect">
            <a:avLst/>
          </a:prstGeom>
          <a:noFill/>
        </p:spPr>
        <p:txBody>
          <a:bodyPr wrap="square" rtlCol="0">
            <a:spAutoFit/>
          </a:bodyPr>
          <a:lstStyle/>
          <a:p>
            <a:pPr defTabSz="685800">
              <a:defRPr/>
            </a:pPr>
            <a:r>
              <a:rPr lang="en-US" altLang="zh-CN" sz="1350" dirty="0">
                <a:solidFill>
                  <a:schemeClr val="tx2"/>
                </a:solidFill>
                <a:ea typeface="微软雅黑"/>
              </a:rPr>
              <a:t>CSS</a:t>
            </a:r>
            <a:endParaRPr lang="zh-CN" altLang="en-US" sz="1350" dirty="0">
              <a:solidFill>
                <a:schemeClr val="tx2"/>
              </a:solidFill>
              <a:ea typeface="微软雅黑"/>
            </a:endParaRPr>
          </a:p>
        </p:txBody>
      </p:sp>
      <p:sp>
        <p:nvSpPr>
          <p:cNvPr id="40" name="文本框 39">
            <a:extLst>
              <a:ext uri="{FF2B5EF4-FFF2-40B4-BE49-F238E27FC236}">
                <a16:creationId xmlns:a16="http://schemas.microsoft.com/office/drawing/2014/main" id="{CF5B4D93-3980-4CF8-83AF-E9FB79683200}"/>
              </a:ext>
            </a:extLst>
          </p:cNvPr>
          <p:cNvSpPr txBox="1"/>
          <p:nvPr/>
        </p:nvSpPr>
        <p:spPr>
          <a:xfrm>
            <a:off x="6195518" y="2569786"/>
            <a:ext cx="1422645" cy="577081"/>
          </a:xfrm>
          <a:prstGeom prst="rect">
            <a:avLst/>
          </a:prstGeom>
          <a:noFill/>
        </p:spPr>
        <p:txBody>
          <a:bodyPr wrap="square" rtlCol="0">
            <a:spAutoFit/>
          </a:bodyPr>
          <a:lstStyle/>
          <a:p>
            <a:pPr algn="ctr" defTabSz="685800">
              <a:defRPr/>
            </a:pPr>
            <a:r>
              <a:rPr lang="en-US" altLang="zh-CN" sz="1050" dirty="0">
                <a:solidFill>
                  <a:schemeClr val="tx2"/>
                </a:solidFill>
                <a:ea typeface="微软雅黑"/>
              </a:rPr>
              <a:t>High speed international link</a:t>
            </a:r>
          </a:p>
          <a:p>
            <a:pPr algn="ctr" defTabSz="685800">
              <a:defRPr/>
            </a:pPr>
            <a:r>
              <a:rPr lang="en-US" altLang="zh-CN" sz="1050" dirty="0">
                <a:solidFill>
                  <a:schemeClr val="tx2"/>
                </a:solidFill>
                <a:ea typeface="微软雅黑"/>
              </a:rPr>
              <a:t>(10~100Gpbs)</a:t>
            </a:r>
            <a:endParaRPr lang="zh-CN" altLang="en-US" sz="1050" dirty="0">
              <a:solidFill>
                <a:schemeClr val="tx2"/>
              </a:solidFill>
              <a:ea typeface="微软雅黑"/>
            </a:endParaRPr>
          </a:p>
        </p:txBody>
      </p:sp>
      <p:sp>
        <p:nvSpPr>
          <p:cNvPr id="41" name="文本框 40">
            <a:extLst>
              <a:ext uri="{FF2B5EF4-FFF2-40B4-BE49-F238E27FC236}">
                <a16:creationId xmlns:a16="http://schemas.microsoft.com/office/drawing/2014/main" id="{1FBF03AE-F0F1-4C4B-B478-AD15F3A1CBA6}"/>
              </a:ext>
            </a:extLst>
          </p:cNvPr>
          <p:cNvSpPr txBox="1"/>
          <p:nvPr/>
        </p:nvSpPr>
        <p:spPr>
          <a:xfrm>
            <a:off x="8298542" y="2615095"/>
            <a:ext cx="397313" cy="300082"/>
          </a:xfrm>
          <a:prstGeom prst="rect">
            <a:avLst/>
          </a:prstGeom>
          <a:noFill/>
        </p:spPr>
        <p:txBody>
          <a:bodyPr wrap="square" rtlCol="0">
            <a:spAutoFit/>
          </a:bodyPr>
          <a:lstStyle/>
          <a:p>
            <a:pPr defTabSz="685800">
              <a:defRPr/>
            </a:pPr>
            <a:r>
              <a:rPr lang="en-US" altLang="zh-CN" sz="1350" dirty="0">
                <a:solidFill>
                  <a:schemeClr val="tx2"/>
                </a:solidFill>
                <a:ea typeface="微软雅黑"/>
              </a:rPr>
              <a:t>T1</a:t>
            </a:r>
          </a:p>
        </p:txBody>
      </p:sp>
      <p:sp>
        <p:nvSpPr>
          <p:cNvPr id="51" name="文本框 50">
            <a:extLst>
              <a:ext uri="{FF2B5EF4-FFF2-40B4-BE49-F238E27FC236}">
                <a16:creationId xmlns:a16="http://schemas.microsoft.com/office/drawing/2014/main" id="{CBFA7782-E65B-479A-B3A0-8CFA583434D1}"/>
              </a:ext>
            </a:extLst>
          </p:cNvPr>
          <p:cNvSpPr txBox="1"/>
          <p:nvPr/>
        </p:nvSpPr>
        <p:spPr>
          <a:xfrm>
            <a:off x="8540581" y="3876413"/>
            <a:ext cx="461376" cy="300082"/>
          </a:xfrm>
          <a:prstGeom prst="rect">
            <a:avLst/>
          </a:prstGeom>
          <a:noFill/>
        </p:spPr>
        <p:txBody>
          <a:bodyPr wrap="square" rtlCol="0">
            <a:spAutoFit/>
          </a:bodyPr>
          <a:lstStyle/>
          <a:p>
            <a:pPr defTabSz="685800">
              <a:defRPr/>
            </a:pPr>
            <a:r>
              <a:rPr lang="en-US" altLang="zh-CN" sz="1350" dirty="0">
                <a:solidFill>
                  <a:schemeClr val="tx2"/>
                </a:solidFill>
                <a:ea typeface="微软雅黑"/>
              </a:rPr>
              <a:t>T2</a:t>
            </a:r>
          </a:p>
        </p:txBody>
      </p:sp>
      <p:sp>
        <p:nvSpPr>
          <p:cNvPr id="27" name="矩形 26">
            <a:extLst>
              <a:ext uri="{FF2B5EF4-FFF2-40B4-BE49-F238E27FC236}">
                <a16:creationId xmlns:a16="http://schemas.microsoft.com/office/drawing/2014/main" id="{8834A183-0CB6-4872-9B80-24557FC22818}"/>
              </a:ext>
            </a:extLst>
          </p:cNvPr>
          <p:cNvSpPr/>
          <p:nvPr/>
        </p:nvSpPr>
        <p:spPr>
          <a:xfrm>
            <a:off x="5176755" y="3742833"/>
            <a:ext cx="1244890" cy="618811"/>
          </a:xfrm>
          <a:prstGeom prst="rect">
            <a:avLst/>
          </a:prstGeom>
          <a:noFill/>
          <a:ln w="38100">
            <a:solidFill>
              <a:srgbClr val="40B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1350" dirty="0">
                <a:solidFill>
                  <a:schemeClr val="tx2"/>
                </a:solidFill>
                <a:ea typeface="微软雅黑"/>
              </a:rPr>
              <a:t>CN-T2</a:t>
            </a:r>
            <a:endParaRPr lang="zh-CN" altLang="en-US" sz="1350" dirty="0">
              <a:solidFill>
                <a:schemeClr val="tx2"/>
              </a:solidFill>
              <a:ea typeface="微软雅黑"/>
            </a:endParaRPr>
          </a:p>
        </p:txBody>
      </p:sp>
      <p:sp>
        <p:nvSpPr>
          <p:cNvPr id="56" name="矩形 55">
            <a:extLst>
              <a:ext uri="{FF2B5EF4-FFF2-40B4-BE49-F238E27FC236}">
                <a16:creationId xmlns:a16="http://schemas.microsoft.com/office/drawing/2014/main" id="{CAE259C4-51EC-4697-8E57-3F6439A49222}"/>
              </a:ext>
            </a:extLst>
          </p:cNvPr>
          <p:cNvSpPr/>
          <p:nvPr/>
        </p:nvSpPr>
        <p:spPr>
          <a:xfrm>
            <a:off x="7168236" y="3742833"/>
            <a:ext cx="1244890" cy="618811"/>
          </a:xfrm>
          <a:prstGeom prst="rect">
            <a:avLst/>
          </a:prstGeom>
          <a:noFill/>
          <a:ln w="38100">
            <a:solidFill>
              <a:srgbClr val="40B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ltLang="zh-CN" sz="1350" dirty="0">
                <a:solidFill>
                  <a:schemeClr val="tx2"/>
                </a:solidFill>
                <a:ea typeface="微软雅黑"/>
              </a:rPr>
              <a:t>EU-T2</a:t>
            </a:r>
            <a:endParaRPr lang="zh-CN" altLang="en-US" sz="1350" dirty="0">
              <a:solidFill>
                <a:schemeClr val="tx2"/>
              </a:solidFill>
              <a:ea typeface="微软雅黑"/>
            </a:endParaRPr>
          </a:p>
        </p:txBody>
      </p:sp>
    </p:spTree>
    <p:extLst>
      <p:ext uri="{BB962C8B-B14F-4D97-AF65-F5344CB8AC3E}">
        <p14:creationId xmlns:p14="http://schemas.microsoft.com/office/powerpoint/2010/main" val="4206063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463CE1F-B9A1-CFFA-4CC0-65323EAAF46B}"/>
              </a:ext>
            </a:extLst>
          </p:cNvPr>
          <p:cNvSpPr>
            <a:spLocks noGrp="1"/>
          </p:cNvSpPr>
          <p:nvPr>
            <p:ph type="title"/>
          </p:nvPr>
        </p:nvSpPr>
        <p:spPr>
          <a:xfrm>
            <a:off x="1409700" y="183164"/>
            <a:ext cx="6324600" cy="514350"/>
          </a:xfrm>
        </p:spPr>
        <p:txBody>
          <a:bodyPr/>
          <a:lstStyle/>
          <a:p>
            <a:r>
              <a:rPr lang="en-US" altLang="zh-CN" dirty="0">
                <a:latin typeface="+mn-lt"/>
              </a:rPr>
              <a:t>Computing for </a:t>
            </a:r>
            <a:r>
              <a:rPr kumimoji="1" lang="en-US" altLang="zh-CN" dirty="0">
                <a:latin typeface="+mn-lt"/>
              </a:rPr>
              <a:t>HEPS</a:t>
            </a:r>
            <a:endParaRPr lang="zh-CN" altLang="en-US" dirty="0">
              <a:solidFill>
                <a:srgbClr val="FF0000"/>
              </a:solidFill>
              <a:latin typeface="+mn-lt"/>
            </a:endParaRPr>
          </a:p>
        </p:txBody>
      </p:sp>
      <p:sp>
        <p:nvSpPr>
          <p:cNvPr id="4" name="文本框 3">
            <a:extLst>
              <a:ext uri="{FF2B5EF4-FFF2-40B4-BE49-F238E27FC236}">
                <a16:creationId xmlns:a16="http://schemas.microsoft.com/office/drawing/2014/main" id="{1289701E-5FDA-1713-217F-0EED49910342}"/>
              </a:ext>
            </a:extLst>
          </p:cNvPr>
          <p:cNvSpPr txBox="1"/>
          <p:nvPr/>
        </p:nvSpPr>
        <p:spPr>
          <a:xfrm>
            <a:off x="6183763" y="3244907"/>
            <a:ext cx="2583866" cy="1695926"/>
          </a:xfrm>
          <a:prstGeom prst="rect">
            <a:avLst/>
          </a:prstGeom>
          <a:solidFill>
            <a:srgbClr val="DAE3F3"/>
          </a:solidFill>
          <a:ln>
            <a:solidFill>
              <a:schemeClr val="tx1"/>
            </a:solidFill>
            <a:prstDash val="dash"/>
          </a:ln>
        </p:spPr>
        <p:txBody>
          <a:bodyPr wrap="square" rtlCol="0" anchor="t">
            <a:noAutofit/>
          </a:bodyPr>
          <a:lstStyle/>
          <a:p>
            <a:pPr algn="ctr">
              <a:lnSpc>
                <a:spcPct val="150000"/>
              </a:lnSpc>
            </a:pPr>
            <a:endParaRPr lang="zh-CN" altLang="en-US" sz="1350" b="1" kern="0" dirty="0">
              <a:ea typeface="微软雅黑" panose="020B0503020204020204" charset="-122"/>
              <a:sym typeface="+mn-ea"/>
            </a:endParaRPr>
          </a:p>
        </p:txBody>
      </p:sp>
      <p:sp>
        <p:nvSpPr>
          <p:cNvPr id="5" name="流程图: 磁盘 11">
            <a:extLst>
              <a:ext uri="{FF2B5EF4-FFF2-40B4-BE49-F238E27FC236}">
                <a16:creationId xmlns:a16="http://schemas.microsoft.com/office/drawing/2014/main" id="{57AC4274-E76D-6963-D197-A0C00A1BC328}"/>
              </a:ext>
            </a:extLst>
          </p:cNvPr>
          <p:cNvSpPr/>
          <p:nvPr/>
        </p:nvSpPr>
        <p:spPr>
          <a:xfrm>
            <a:off x="1654190" y="3207656"/>
            <a:ext cx="950120" cy="612458"/>
          </a:xfrm>
          <a:prstGeom prst="flowChartMagneticDisk">
            <a:avLst/>
          </a:prstGeom>
          <a:solidFill>
            <a:schemeClr val="bg1"/>
          </a:solidFill>
          <a:ln>
            <a:solidFill>
              <a:schemeClr val="tx1"/>
            </a:solidFill>
          </a:ln>
        </p:spPr>
        <p:txBody>
          <a:bodyPr wrap="square" anchor="ctr" anchorCtr="0">
            <a:noAutofit/>
          </a:bodyPr>
          <a:lstStyle/>
          <a:p>
            <a:pPr algn="ctr" defTabSz="685800"/>
            <a:r>
              <a:rPr lang="en" altLang="zh-CN" sz="1050" dirty="0">
                <a:solidFill>
                  <a:srgbClr val="24292F"/>
                </a:solidFill>
              </a:rPr>
              <a:t>Experimental Process Control</a:t>
            </a:r>
            <a:endParaRPr lang="zh-CN" altLang="en-US" sz="1050" b="1" kern="0" dirty="0">
              <a:ea typeface="微软雅黑" panose="020B0503020204020204" charset="-122"/>
            </a:endParaRPr>
          </a:p>
        </p:txBody>
      </p:sp>
      <p:sp>
        <p:nvSpPr>
          <p:cNvPr id="6" name="流程图: 磁盘 13">
            <a:extLst>
              <a:ext uri="{FF2B5EF4-FFF2-40B4-BE49-F238E27FC236}">
                <a16:creationId xmlns:a16="http://schemas.microsoft.com/office/drawing/2014/main" id="{3EF4F40F-3C0C-ACC7-BBE3-7836D88F9FEC}"/>
              </a:ext>
            </a:extLst>
          </p:cNvPr>
          <p:cNvSpPr/>
          <p:nvPr>
            <p:custDataLst>
              <p:tags r:id="rId1"/>
            </p:custDataLst>
          </p:nvPr>
        </p:nvSpPr>
        <p:spPr>
          <a:xfrm>
            <a:off x="1666895" y="3841490"/>
            <a:ext cx="937415" cy="612458"/>
          </a:xfrm>
          <a:prstGeom prst="flowChartMagneticDisk">
            <a:avLst/>
          </a:prstGeom>
          <a:solidFill>
            <a:schemeClr val="bg1"/>
          </a:solidFill>
          <a:ln>
            <a:solidFill>
              <a:schemeClr val="tx1"/>
            </a:solidFill>
          </a:ln>
        </p:spPr>
        <p:txBody>
          <a:bodyPr wrap="square" anchor="ctr" anchorCtr="0">
            <a:noAutofit/>
          </a:bodyPr>
          <a:lstStyle/>
          <a:p>
            <a:pPr algn="ctr" defTabSz="685800"/>
            <a:r>
              <a:rPr lang="en" altLang="zh-CN" sz="1050" dirty="0">
                <a:solidFill>
                  <a:srgbClr val="24292F"/>
                </a:solidFill>
              </a:rPr>
              <a:t>Facility Operation</a:t>
            </a:r>
            <a:endParaRPr lang="zh-CN" altLang="en-US" sz="1050" b="1" kern="0" dirty="0">
              <a:ea typeface="微软雅黑" panose="020B0503020204020204" charset="-122"/>
            </a:endParaRPr>
          </a:p>
        </p:txBody>
      </p:sp>
      <p:sp>
        <p:nvSpPr>
          <p:cNvPr id="7" name="流程图: 磁盘 14">
            <a:extLst>
              <a:ext uri="{FF2B5EF4-FFF2-40B4-BE49-F238E27FC236}">
                <a16:creationId xmlns:a16="http://schemas.microsoft.com/office/drawing/2014/main" id="{1CE9CCF1-E4C5-C3B7-E2E0-E0272B392F4C}"/>
              </a:ext>
            </a:extLst>
          </p:cNvPr>
          <p:cNvSpPr/>
          <p:nvPr>
            <p:custDataLst>
              <p:tags r:id="rId2"/>
            </p:custDataLst>
          </p:nvPr>
        </p:nvSpPr>
        <p:spPr>
          <a:xfrm>
            <a:off x="1678181" y="4471838"/>
            <a:ext cx="926129" cy="612458"/>
          </a:xfrm>
          <a:prstGeom prst="flowChartMagneticDisk">
            <a:avLst/>
          </a:prstGeom>
          <a:solidFill>
            <a:schemeClr val="bg1"/>
          </a:solidFill>
          <a:ln>
            <a:solidFill>
              <a:schemeClr val="tx1"/>
            </a:solidFill>
          </a:ln>
        </p:spPr>
        <p:txBody>
          <a:bodyPr wrap="square" anchor="ctr" anchorCtr="0">
            <a:noAutofit/>
          </a:bodyPr>
          <a:lstStyle/>
          <a:p>
            <a:pPr algn="ctr" defTabSz="685800"/>
            <a:r>
              <a:rPr lang="en" altLang="zh-CN" sz="1050" dirty="0">
                <a:solidFill>
                  <a:srgbClr val="24292F"/>
                </a:solidFill>
              </a:rPr>
              <a:t>Experimental Design</a:t>
            </a:r>
            <a:endParaRPr lang="zh-CN" altLang="en-US" sz="1050" b="1" kern="0" dirty="0">
              <a:ea typeface="微软雅黑" panose="020B0503020204020204" charset="-122"/>
            </a:endParaRPr>
          </a:p>
        </p:txBody>
      </p:sp>
      <p:sp>
        <p:nvSpPr>
          <p:cNvPr id="8" name="文本框 7">
            <a:extLst>
              <a:ext uri="{FF2B5EF4-FFF2-40B4-BE49-F238E27FC236}">
                <a16:creationId xmlns:a16="http://schemas.microsoft.com/office/drawing/2014/main" id="{EE305644-B55C-3CE5-A7A4-48A70D7A4026}"/>
              </a:ext>
            </a:extLst>
          </p:cNvPr>
          <p:cNvSpPr txBox="1"/>
          <p:nvPr/>
        </p:nvSpPr>
        <p:spPr>
          <a:xfrm>
            <a:off x="6190699" y="4664565"/>
            <a:ext cx="677695" cy="230832"/>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pPr algn="ctr"/>
            <a:r>
              <a:rPr lang="en-US" altLang="zh-CN" sz="900" kern="0" dirty="0">
                <a:solidFill>
                  <a:srgbClr val="000000"/>
                </a:solidFill>
                <a:ea typeface="微软雅黑" panose="020B0503020204020204" charset="-122"/>
                <a:sym typeface="+mn-ea"/>
              </a:rPr>
              <a:t>DATA</a:t>
            </a:r>
            <a:endParaRPr lang="zh-CN" altLang="en-US" sz="900" kern="0" dirty="0">
              <a:solidFill>
                <a:srgbClr val="000000"/>
              </a:solidFill>
              <a:ea typeface="微软雅黑" panose="020B0503020204020204" charset="-122"/>
              <a:sym typeface="+mn-ea"/>
            </a:endParaRPr>
          </a:p>
        </p:txBody>
      </p:sp>
      <p:sp>
        <p:nvSpPr>
          <p:cNvPr id="9" name="文本框 8">
            <a:extLst>
              <a:ext uri="{FF2B5EF4-FFF2-40B4-BE49-F238E27FC236}">
                <a16:creationId xmlns:a16="http://schemas.microsoft.com/office/drawing/2014/main" id="{8F46424C-0673-A219-98F4-DFE8EE65F1F6}"/>
              </a:ext>
            </a:extLst>
          </p:cNvPr>
          <p:cNvSpPr txBox="1"/>
          <p:nvPr/>
        </p:nvSpPr>
        <p:spPr>
          <a:xfrm>
            <a:off x="6884285" y="4664465"/>
            <a:ext cx="926129" cy="230832"/>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pPr algn="ctr"/>
            <a:r>
              <a:rPr lang="en-US" altLang="zh-CN" sz="900" kern="0" dirty="0">
                <a:solidFill>
                  <a:srgbClr val="000000"/>
                </a:solidFill>
                <a:ea typeface="微软雅黑" panose="020B0503020204020204" charset="-122"/>
                <a:sym typeface="+mn-ea"/>
              </a:rPr>
              <a:t>COMPUTING</a:t>
            </a:r>
            <a:endParaRPr lang="zh-CN" altLang="en-US" sz="900" kern="0" dirty="0">
              <a:solidFill>
                <a:srgbClr val="000000"/>
              </a:solidFill>
              <a:ea typeface="微软雅黑" panose="020B0503020204020204" charset="-122"/>
              <a:sym typeface="+mn-ea"/>
            </a:endParaRPr>
          </a:p>
        </p:txBody>
      </p:sp>
      <p:sp>
        <p:nvSpPr>
          <p:cNvPr id="10" name="箭头: 虚尾 88">
            <a:extLst>
              <a:ext uri="{FF2B5EF4-FFF2-40B4-BE49-F238E27FC236}">
                <a16:creationId xmlns:a16="http://schemas.microsoft.com/office/drawing/2014/main" id="{F38C585F-D89F-B0D5-D5C0-786794710A16}"/>
              </a:ext>
            </a:extLst>
          </p:cNvPr>
          <p:cNvSpPr/>
          <p:nvPr>
            <p:custDataLst>
              <p:tags r:id="rId3"/>
            </p:custDataLst>
          </p:nvPr>
        </p:nvSpPr>
        <p:spPr>
          <a:xfrm>
            <a:off x="5790381" y="3952946"/>
            <a:ext cx="344805" cy="438626"/>
          </a:xfrm>
          <a:prstGeom prst="stripedRightArrow">
            <a:avLst>
              <a:gd name="adj1" fmla="val 45714"/>
              <a:gd name="adj2" fmla="val 50713"/>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圆角矩形 10">
            <a:extLst>
              <a:ext uri="{FF2B5EF4-FFF2-40B4-BE49-F238E27FC236}">
                <a16:creationId xmlns:a16="http://schemas.microsoft.com/office/drawing/2014/main" id="{B97A3AEC-BB35-680B-97FD-095C1DE022A6}"/>
              </a:ext>
            </a:extLst>
          </p:cNvPr>
          <p:cNvSpPr/>
          <p:nvPr/>
        </p:nvSpPr>
        <p:spPr>
          <a:xfrm>
            <a:off x="358347" y="3318876"/>
            <a:ext cx="921273" cy="408623"/>
          </a:xfrm>
          <a:prstGeom prst="roundRect">
            <a:avLst/>
          </a:prstGeom>
          <a:ln>
            <a:solidFill>
              <a:schemeClr val="bg1">
                <a:lumMod val="95000"/>
              </a:schemeClr>
            </a:solidFill>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r>
              <a:rPr lang="en-US" altLang="zh-CN" sz="900" b="1" dirty="0">
                <a:solidFill>
                  <a:srgbClr val="24292F"/>
                </a:solidFill>
              </a:rPr>
              <a:t>Multiple</a:t>
            </a:r>
            <a:r>
              <a:rPr lang="zh-CN" altLang="en-US" sz="900" b="1" dirty="0">
                <a:solidFill>
                  <a:srgbClr val="24292F"/>
                </a:solidFill>
              </a:rPr>
              <a:t> </a:t>
            </a:r>
            <a:r>
              <a:rPr lang="en-US" altLang="zh-CN" sz="900" b="1" dirty="0">
                <a:solidFill>
                  <a:srgbClr val="24292F"/>
                </a:solidFill>
              </a:rPr>
              <a:t>Facilities</a:t>
            </a:r>
            <a:endParaRPr lang="zh-CN" altLang="en-US" sz="900" b="1" dirty="0">
              <a:solidFill>
                <a:srgbClr val="24292F"/>
              </a:solidFill>
            </a:endParaRPr>
          </a:p>
        </p:txBody>
      </p:sp>
      <p:sp>
        <p:nvSpPr>
          <p:cNvPr id="12" name="圆角矩形 11">
            <a:extLst>
              <a:ext uri="{FF2B5EF4-FFF2-40B4-BE49-F238E27FC236}">
                <a16:creationId xmlns:a16="http://schemas.microsoft.com/office/drawing/2014/main" id="{5F5C01BD-AC14-26D9-B00B-884C9A60A218}"/>
              </a:ext>
            </a:extLst>
          </p:cNvPr>
          <p:cNvSpPr/>
          <p:nvPr/>
        </p:nvSpPr>
        <p:spPr>
          <a:xfrm>
            <a:off x="291389" y="3953620"/>
            <a:ext cx="1182571" cy="408623"/>
          </a:xfrm>
          <a:prstGeom prst="roundRect">
            <a:avLst/>
          </a:prstGeom>
          <a:ln>
            <a:solidFill>
              <a:schemeClr val="bg1">
                <a:lumMod val="95000"/>
              </a:schemeClr>
            </a:solidFill>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defTabSz="685800"/>
            <a:r>
              <a:rPr lang="en" altLang="zh-CN" sz="900" b="1" dirty="0">
                <a:solidFill>
                  <a:srgbClr val="24292F"/>
                </a:solidFill>
              </a:rPr>
              <a:t>Multiple </a:t>
            </a:r>
            <a:r>
              <a:rPr lang="en-US" altLang="zh-CN" sz="900" b="1" dirty="0">
                <a:solidFill>
                  <a:srgbClr val="24292F"/>
                </a:solidFill>
              </a:rPr>
              <a:t>Beamlines</a:t>
            </a:r>
            <a:endParaRPr lang="zh-CN" altLang="en-US" sz="900" b="1" dirty="0">
              <a:solidFill>
                <a:schemeClr val="tx1"/>
              </a:solidFill>
              <a:ea typeface="微软雅黑" panose="020B0503020204020204" charset="-122"/>
            </a:endParaRPr>
          </a:p>
        </p:txBody>
      </p:sp>
      <p:sp>
        <p:nvSpPr>
          <p:cNvPr id="13" name="圆角矩形 12">
            <a:extLst>
              <a:ext uri="{FF2B5EF4-FFF2-40B4-BE49-F238E27FC236}">
                <a16:creationId xmlns:a16="http://schemas.microsoft.com/office/drawing/2014/main" id="{21C2C45E-E1DC-68B0-EA6F-72D6BE952E3F}"/>
              </a:ext>
            </a:extLst>
          </p:cNvPr>
          <p:cNvSpPr/>
          <p:nvPr/>
        </p:nvSpPr>
        <p:spPr>
          <a:xfrm>
            <a:off x="311822" y="4580906"/>
            <a:ext cx="1067006" cy="408623"/>
          </a:xfrm>
          <a:prstGeom prst="roundRect">
            <a:avLst/>
          </a:prstGeom>
          <a:ln>
            <a:solidFill>
              <a:schemeClr val="bg1">
                <a:lumMod val="95000"/>
              </a:schemeClr>
            </a:solidFill>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r>
              <a:rPr lang="en-US" altLang="zh-CN" sz="900" b="1" dirty="0">
                <a:solidFill>
                  <a:srgbClr val="24292F"/>
                </a:solidFill>
              </a:rPr>
              <a:t>Multiple</a:t>
            </a:r>
          </a:p>
          <a:p>
            <a:pPr algn="ctr"/>
            <a:r>
              <a:rPr lang="en" altLang="zh-CN" sz="900" b="1" dirty="0">
                <a:solidFill>
                  <a:srgbClr val="24292F"/>
                </a:solidFill>
              </a:rPr>
              <a:t>Methodologies</a:t>
            </a:r>
            <a:endParaRPr lang="zh-CN" altLang="en-US" sz="900" b="1" dirty="0">
              <a:solidFill>
                <a:srgbClr val="24292F"/>
              </a:solidFill>
            </a:endParaRPr>
          </a:p>
        </p:txBody>
      </p:sp>
      <p:sp>
        <p:nvSpPr>
          <p:cNvPr id="14" name="右大括号 13">
            <a:extLst>
              <a:ext uri="{FF2B5EF4-FFF2-40B4-BE49-F238E27FC236}">
                <a16:creationId xmlns:a16="http://schemas.microsoft.com/office/drawing/2014/main" id="{03692585-6E72-3BAC-C7C1-344924C5EDA8}"/>
              </a:ext>
            </a:extLst>
          </p:cNvPr>
          <p:cNvSpPr/>
          <p:nvPr/>
        </p:nvSpPr>
        <p:spPr>
          <a:xfrm>
            <a:off x="2578770" y="3296398"/>
            <a:ext cx="225396" cy="1720996"/>
          </a:xfrm>
          <a:prstGeom prst="rightBrace">
            <a:avLst>
              <a:gd name="adj1" fmla="val 11904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5" name="右箭头 14">
            <a:extLst>
              <a:ext uri="{FF2B5EF4-FFF2-40B4-BE49-F238E27FC236}">
                <a16:creationId xmlns:a16="http://schemas.microsoft.com/office/drawing/2014/main" id="{E61E6EA1-D921-4A37-3371-EACC3CAB6847}"/>
              </a:ext>
            </a:extLst>
          </p:cNvPr>
          <p:cNvSpPr/>
          <p:nvPr/>
        </p:nvSpPr>
        <p:spPr>
          <a:xfrm>
            <a:off x="1367985" y="3248931"/>
            <a:ext cx="237561" cy="596101"/>
          </a:xfrm>
          <a:prstGeom prst="rightArrow">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defTabSz="685800"/>
            <a:endParaRPr lang="zh-CN" altLang="en-US" sz="1350" b="1" dirty="0">
              <a:solidFill>
                <a:schemeClr val="tx1"/>
              </a:solidFill>
              <a:ea typeface="微软雅黑" panose="020B0503020204020204" charset="-122"/>
            </a:endParaRPr>
          </a:p>
        </p:txBody>
      </p:sp>
      <p:sp>
        <p:nvSpPr>
          <p:cNvPr id="16" name="右箭头 15">
            <a:extLst>
              <a:ext uri="{FF2B5EF4-FFF2-40B4-BE49-F238E27FC236}">
                <a16:creationId xmlns:a16="http://schemas.microsoft.com/office/drawing/2014/main" id="{36787923-3BEE-C375-1E08-AD76DD5FF691}"/>
              </a:ext>
            </a:extLst>
          </p:cNvPr>
          <p:cNvSpPr/>
          <p:nvPr/>
        </p:nvSpPr>
        <p:spPr>
          <a:xfrm>
            <a:off x="1343340" y="3883498"/>
            <a:ext cx="237561" cy="596101"/>
          </a:xfrm>
          <a:prstGeom prst="rightArrow">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defTabSz="685800"/>
            <a:endParaRPr lang="zh-CN" altLang="en-US" sz="1350" b="1" dirty="0">
              <a:solidFill>
                <a:schemeClr val="tx1"/>
              </a:solidFill>
              <a:ea typeface="微软雅黑" panose="020B0503020204020204" charset="-122"/>
            </a:endParaRPr>
          </a:p>
        </p:txBody>
      </p:sp>
      <p:sp>
        <p:nvSpPr>
          <p:cNvPr id="17" name="右箭头 16">
            <a:extLst>
              <a:ext uri="{FF2B5EF4-FFF2-40B4-BE49-F238E27FC236}">
                <a16:creationId xmlns:a16="http://schemas.microsoft.com/office/drawing/2014/main" id="{3BE25590-8437-04AF-15F3-1E49918A58E3}"/>
              </a:ext>
            </a:extLst>
          </p:cNvPr>
          <p:cNvSpPr/>
          <p:nvPr/>
        </p:nvSpPr>
        <p:spPr>
          <a:xfrm>
            <a:off x="1346307" y="4530505"/>
            <a:ext cx="237561" cy="596101"/>
          </a:xfrm>
          <a:prstGeom prst="rightArrow">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defTabSz="685800"/>
            <a:endParaRPr lang="zh-CN" altLang="en-US" sz="1350" b="1" dirty="0">
              <a:solidFill>
                <a:schemeClr val="tx1"/>
              </a:solidFill>
              <a:ea typeface="微软雅黑" panose="020B0503020204020204" charset="-122"/>
            </a:endParaRPr>
          </a:p>
        </p:txBody>
      </p:sp>
      <p:sp>
        <p:nvSpPr>
          <p:cNvPr id="18" name="矩形 17">
            <a:extLst>
              <a:ext uri="{FF2B5EF4-FFF2-40B4-BE49-F238E27FC236}">
                <a16:creationId xmlns:a16="http://schemas.microsoft.com/office/drawing/2014/main" id="{961BD398-7560-7E35-7325-8CF9C8F9E568}"/>
              </a:ext>
            </a:extLst>
          </p:cNvPr>
          <p:cNvSpPr/>
          <p:nvPr/>
        </p:nvSpPr>
        <p:spPr>
          <a:xfrm>
            <a:off x="4937940" y="4593540"/>
            <a:ext cx="1441725" cy="369332"/>
          </a:xfrm>
          <a:prstGeom prst="rect">
            <a:avLst/>
          </a:prstGeom>
        </p:spPr>
        <p:txBody>
          <a:bodyPr wrap="square">
            <a:spAutoFit/>
          </a:bodyPr>
          <a:lstStyle/>
          <a:p>
            <a:pPr>
              <a:spcAft>
                <a:spcPts val="900"/>
              </a:spcAft>
            </a:pPr>
            <a:r>
              <a:rPr lang="en" altLang="zh-CN" sz="900" b="1" dirty="0">
                <a:solidFill>
                  <a:srgbClr val="24292F"/>
                </a:solidFill>
              </a:rPr>
              <a:t>Scientific Data</a:t>
            </a:r>
            <a:r>
              <a:rPr lang="zh-CN" altLang="en-US" sz="900" b="1" dirty="0">
                <a:solidFill>
                  <a:srgbClr val="24292F"/>
                </a:solidFill>
              </a:rPr>
              <a:t> </a:t>
            </a:r>
            <a:r>
              <a:rPr lang="en-US" altLang="zh-CN" sz="900" b="1" dirty="0">
                <a:solidFill>
                  <a:srgbClr val="24292F"/>
                </a:solidFill>
              </a:rPr>
              <a:t>Process</a:t>
            </a:r>
            <a:endParaRPr lang="en" altLang="zh-CN" sz="900" dirty="0">
              <a:solidFill>
                <a:srgbClr val="24292F"/>
              </a:solidFill>
            </a:endParaRPr>
          </a:p>
        </p:txBody>
      </p:sp>
      <p:sp>
        <p:nvSpPr>
          <p:cNvPr id="19" name="文本框 18">
            <a:extLst>
              <a:ext uri="{FF2B5EF4-FFF2-40B4-BE49-F238E27FC236}">
                <a16:creationId xmlns:a16="http://schemas.microsoft.com/office/drawing/2014/main" id="{069F3A15-CFE0-EAD9-CC3A-F6E56A7B4EBF}"/>
              </a:ext>
            </a:extLst>
          </p:cNvPr>
          <p:cNvSpPr txBox="1"/>
          <p:nvPr/>
        </p:nvSpPr>
        <p:spPr>
          <a:xfrm>
            <a:off x="7783077" y="4669221"/>
            <a:ext cx="972976" cy="230832"/>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pPr algn="ctr"/>
            <a:r>
              <a:rPr lang="en-US" altLang="zh-CN" sz="900" kern="0" dirty="0">
                <a:solidFill>
                  <a:srgbClr val="000000"/>
                </a:solidFill>
                <a:ea typeface="微软雅黑" panose="020B0503020204020204" charset="-122"/>
                <a:sym typeface="+mn-ea"/>
              </a:rPr>
              <a:t>SOFTWARE</a:t>
            </a:r>
            <a:endParaRPr lang="zh-CN" altLang="en-US" sz="900" kern="0" dirty="0">
              <a:solidFill>
                <a:srgbClr val="000000"/>
              </a:solidFill>
              <a:ea typeface="微软雅黑" panose="020B0503020204020204" charset="-122"/>
              <a:sym typeface="+mn-ea"/>
            </a:endParaRPr>
          </a:p>
        </p:txBody>
      </p:sp>
      <p:sp>
        <p:nvSpPr>
          <p:cNvPr id="20" name="箭头: 虚尾 88">
            <a:extLst>
              <a:ext uri="{FF2B5EF4-FFF2-40B4-BE49-F238E27FC236}">
                <a16:creationId xmlns:a16="http://schemas.microsoft.com/office/drawing/2014/main" id="{CEC2166D-449D-F595-20DD-5034974EB907}"/>
              </a:ext>
            </a:extLst>
          </p:cNvPr>
          <p:cNvSpPr/>
          <p:nvPr>
            <p:custDataLst>
              <p:tags r:id="rId4"/>
            </p:custDataLst>
          </p:nvPr>
        </p:nvSpPr>
        <p:spPr>
          <a:xfrm>
            <a:off x="2790067" y="3928406"/>
            <a:ext cx="344805" cy="438626"/>
          </a:xfrm>
          <a:prstGeom prst="stripedRightArrow">
            <a:avLst>
              <a:gd name="adj1" fmla="val 45714"/>
              <a:gd name="adj2" fmla="val 50713"/>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1" name="图片 20">
            <a:extLst>
              <a:ext uri="{FF2B5EF4-FFF2-40B4-BE49-F238E27FC236}">
                <a16:creationId xmlns:a16="http://schemas.microsoft.com/office/drawing/2014/main" id="{7A540CD5-CA3C-A64D-EF5C-BAE4C7525BB6}"/>
              </a:ext>
            </a:extLst>
          </p:cNvPr>
          <p:cNvPicPr>
            <a:picLocks noChangeAspect="1"/>
          </p:cNvPicPr>
          <p:nvPr/>
        </p:nvPicPr>
        <p:blipFill>
          <a:blip r:embed="rId6" cstate="screen"/>
          <a:stretch>
            <a:fillRect/>
          </a:stretch>
        </p:blipFill>
        <p:spPr>
          <a:xfrm>
            <a:off x="4292798" y="3656626"/>
            <a:ext cx="1473294" cy="835885"/>
          </a:xfrm>
          <a:prstGeom prst="rect">
            <a:avLst/>
          </a:prstGeom>
          <a:ln w="12700">
            <a:solidFill>
              <a:schemeClr val="tx1">
                <a:lumMod val="65000"/>
                <a:lumOff val="35000"/>
              </a:schemeClr>
            </a:solidFill>
          </a:ln>
          <a:effectLst>
            <a:outerShdw blurRad="50800" dist="38100" dir="5400000" algn="t" rotWithShape="0">
              <a:prstClr val="black">
                <a:alpha val="40000"/>
              </a:prstClr>
            </a:outerShdw>
          </a:effectLst>
        </p:spPr>
      </p:pic>
      <p:sp>
        <p:nvSpPr>
          <p:cNvPr id="22" name="矩形 21">
            <a:extLst>
              <a:ext uri="{FF2B5EF4-FFF2-40B4-BE49-F238E27FC236}">
                <a16:creationId xmlns:a16="http://schemas.microsoft.com/office/drawing/2014/main" id="{CF20A216-0042-B3A8-A8A4-DC9E5EE5B2AA}"/>
              </a:ext>
            </a:extLst>
          </p:cNvPr>
          <p:cNvSpPr/>
          <p:nvPr/>
        </p:nvSpPr>
        <p:spPr>
          <a:xfrm>
            <a:off x="4212354" y="2822721"/>
            <a:ext cx="580608" cy="300082"/>
          </a:xfrm>
          <a:prstGeom prst="rect">
            <a:avLst/>
          </a:prstGeom>
        </p:spPr>
        <p:txBody>
          <a:bodyPr wrap="none">
            <a:spAutoFit/>
          </a:bodyPr>
          <a:lstStyle/>
          <a:p>
            <a:pPr algn="ctr"/>
            <a:r>
              <a:rPr lang="en" altLang="zh-CN" sz="1350" b="1" dirty="0">
                <a:solidFill>
                  <a:srgbClr val="24292F"/>
                </a:solidFill>
              </a:rPr>
              <a:t>Data</a:t>
            </a:r>
            <a:endParaRPr lang="en-US" altLang="zh-CN" sz="1350" b="1" dirty="0">
              <a:solidFill>
                <a:srgbClr val="24292F"/>
              </a:solidFill>
            </a:endParaRPr>
          </a:p>
        </p:txBody>
      </p:sp>
      <p:sp>
        <p:nvSpPr>
          <p:cNvPr id="23" name="文本框 22">
            <a:extLst>
              <a:ext uri="{FF2B5EF4-FFF2-40B4-BE49-F238E27FC236}">
                <a16:creationId xmlns:a16="http://schemas.microsoft.com/office/drawing/2014/main" id="{F920851C-8DC6-64D5-ED74-772D938EFC83}"/>
              </a:ext>
            </a:extLst>
          </p:cNvPr>
          <p:cNvSpPr txBox="1"/>
          <p:nvPr/>
        </p:nvSpPr>
        <p:spPr>
          <a:xfrm>
            <a:off x="2769867" y="3363064"/>
            <a:ext cx="1498642" cy="727122"/>
          </a:xfrm>
          <a:prstGeom prst="rect">
            <a:avLst/>
          </a:prstGeom>
          <a:noFill/>
        </p:spPr>
        <p:txBody>
          <a:bodyPr wrap="square">
            <a:spAutoFit/>
          </a:bodyPr>
          <a:lstStyle/>
          <a:p>
            <a:pPr algn="ctr"/>
            <a:r>
              <a:rPr lang="en" altLang="zh-CN" sz="825" dirty="0">
                <a:solidFill>
                  <a:srgbClr val="24292F"/>
                </a:solidFill>
              </a:rPr>
              <a:t>Data Software Frameworks and Tools</a:t>
            </a:r>
          </a:p>
          <a:p>
            <a:pPr algn="ctr"/>
            <a:r>
              <a:rPr lang="en" altLang="zh-CN" sz="825" dirty="0">
                <a:solidFill>
                  <a:srgbClr val="24292F"/>
                </a:solidFill>
              </a:rPr>
              <a:t>Data Integration and Standardization</a:t>
            </a:r>
          </a:p>
          <a:p>
            <a:pPr algn="ctr"/>
            <a:endParaRPr lang="zh-CN" altLang="en-US" sz="825" dirty="0"/>
          </a:p>
        </p:txBody>
      </p:sp>
      <p:pic>
        <p:nvPicPr>
          <p:cNvPr id="24" name="图片 23">
            <a:extLst>
              <a:ext uri="{FF2B5EF4-FFF2-40B4-BE49-F238E27FC236}">
                <a16:creationId xmlns:a16="http://schemas.microsoft.com/office/drawing/2014/main" id="{75564078-83A5-2C80-B879-30D8AF69B5DD}"/>
              </a:ext>
            </a:extLst>
          </p:cNvPr>
          <p:cNvPicPr>
            <a:picLocks noChangeAspect="1"/>
          </p:cNvPicPr>
          <p:nvPr/>
        </p:nvPicPr>
        <p:blipFill>
          <a:blip r:embed="rId7"/>
          <a:stretch>
            <a:fillRect/>
          </a:stretch>
        </p:blipFill>
        <p:spPr>
          <a:xfrm>
            <a:off x="6857566" y="3522181"/>
            <a:ext cx="1337320" cy="1133378"/>
          </a:xfrm>
          <a:prstGeom prst="rect">
            <a:avLst/>
          </a:prstGeom>
        </p:spPr>
      </p:pic>
      <p:pic>
        <p:nvPicPr>
          <p:cNvPr id="25" name="图片 24">
            <a:extLst>
              <a:ext uri="{FF2B5EF4-FFF2-40B4-BE49-F238E27FC236}">
                <a16:creationId xmlns:a16="http://schemas.microsoft.com/office/drawing/2014/main" id="{D40CB549-63A9-917B-1708-7DE998F460CA}"/>
              </a:ext>
            </a:extLst>
          </p:cNvPr>
          <p:cNvPicPr>
            <a:picLocks noChangeAspect="1"/>
          </p:cNvPicPr>
          <p:nvPr/>
        </p:nvPicPr>
        <p:blipFill>
          <a:blip r:embed="rId8"/>
          <a:stretch>
            <a:fillRect/>
          </a:stretch>
        </p:blipFill>
        <p:spPr>
          <a:xfrm>
            <a:off x="3128477" y="4074569"/>
            <a:ext cx="1688927" cy="864818"/>
          </a:xfrm>
          <a:prstGeom prst="rect">
            <a:avLst/>
          </a:prstGeom>
        </p:spPr>
      </p:pic>
      <p:sp>
        <p:nvSpPr>
          <p:cNvPr id="26" name="矩形 25">
            <a:extLst>
              <a:ext uri="{FF2B5EF4-FFF2-40B4-BE49-F238E27FC236}">
                <a16:creationId xmlns:a16="http://schemas.microsoft.com/office/drawing/2014/main" id="{5C2BF745-A6FA-C6EC-E27D-1CA18A4B4D3D}"/>
              </a:ext>
            </a:extLst>
          </p:cNvPr>
          <p:cNvSpPr/>
          <p:nvPr/>
        </p:nvSpPr>
        <p:spPr>
          <a:xfrm>
            <a:off x="1198817" y="2825191"/>
            <a:ext cx="1566455" cy="300082"/>
          </a:xfrm>
          <a:prstGeom prst="rect">
            <a:avLst/>
          </a:prstGeom>
        </p:spPr>
        <p:txBody>
          <a:bodyPr wrap="none">
            <a:spAutoFit/>
          </a:bodyPr>
          <a:lstStyle/>
          <a:p>
            <a:pPr algn="ctr"/>
            <a:r>
              <a:rPr lang="en" altLang="zh-CN" sz="1350" b="1" dirty="0">
                <a:solidFill>
                  <a:srgbClr val="24292F"/>
                </a:solidFill>
              </a:rPr>
              <a:t>Experimentation</a:t>
            </a:r>
            <a:endParaRPr lang="en-US" altLang="zh-CN" sz="1350" b="1" dirty="0">
              <a:ea typeface="微软雅黑" panose="020B0503020204020204" charset="-122"/>
            </a:endParaRPr>
          </a:p>
        </p:txBody>
      </p:sp>
      <p:sp>
        <p:nvSpPr>
          <p:cNvPr id="40" name="文本框 39">
            <a:extLst>
              <a:ext uri="{FF2B5EF4-FFF2-40B4-BE49-F238E27FC236}">
                <a16:creationId xmlns:a16="http://schemas.microsoft.com/office/drawing/2014/main" id="{9DBD20F6-98F2-3164-B34E-35801F09A587}"/>
              </a:ext>
            </a:extLst>
          </p:cNvPr>
          <p:cNvSpPr txBox="1"/>
          <p:nvPr/>
        </p:nvSpPr>
        <p:spPr>
          <a:xfrm>
            <a:off x="2044049" y="2267028"/>
            <a:ext cx="2583866" cy="507831"/>
          </a:xfrm>
          <a:prstGeom prst="rect">
            <a:avLst/>
          </a:prstGeom>
          <a:noFill/>
        </p:spPr>
        <p:txBody>
          <a:bodyPr wrap="square">
            <a:spAutoFit/>
          </a:bodyPr>
          <a:lstStyle/>
          <a:p>
            <a:pPr algn="ctr"/>
            <a:r>
              <a:rPr lang="en" altLang="zh-CN" sz="1350" b="1" dirty="0">
                <a:solidFill>
                  <a:srgbClr val="24292F"/>
                </a:solidFill>
              </a:rPr>
              <a:t>Data Generation and Preservation</a:t>
            </a:r>
            <a:endParaRPr lang="zh-CN" altLang="en-US" sz="1350" dirty="0"/>
          </a:p>
        </p:txBody>
      </p:sp>
      <p:sp>
        <p:nvSpPr>
          <p:cNvPr id="41" name="文本框 40">
            <a:extLst>
              <a:ext uri="{FF2B5EF4-FFF2-40B4-BE49-F238E27FC236}">
                <a16:creationId xmlns:a16="http://schemas.microsoft.com/office/drawing/2014/main" id="{018CFFB8-2FB6-6BFC-303A-1BC340C24D9D}"/>
              </a:ext>
            </a:extLst>
          </p:cNvPr>
          <p:cNvSpPr txBox="1"/>
          <p:nvPr/>
        </p:nvSpPr>
        <p:spPr>
          <a:xfrm>
            <a:off x="6884285" y="2241479"/>
            <a:ext cx="1333717" cy="507831"/>
          </a:xfrm>
          <a:prstGeom prst="rect">
            <a:avLst/>
          </a:prstGeom>
          <a:noFill/>
        </p:spPr>
        <p:txBody>
          <a:bodyPr wrap="square">
            <a:spAutoFit/>
          </a:bodyPr>
          <a:lstStyle/>
          <a:p>
            <a:pPr algn="ctr"/>
            <a:r>
              <a:rPr lang="en-US" altLang="zh-CN" sz="1350" b="1" dirty="0">
                <a:solidFill>
                  <a:srgbClr val="24292F"/>
                </a:solidFill>
              </a:rPr>
              <a:t>Data</a:t>
            </a:r>
            <a:r>
              <a:rPr lang="zh-CN" altLang="en-US" sz="1350" b="1" dirty="0">
                <a:solidFill>
                  <a:srgbClr val="24292F"/>
                </a:solidFill>
              </a:rPr>
              <a:t> </a:t>
            </a:r>
            <a:r>
              <a:rPr lang="en-US" altLang="zh-CN" sz="1350" b="1" dirty="0">
                <a:solidFill>
                  <a:srgbClr val="24292F"/>
                </a:solidFill>
              </a:rPr>
              <a:t>Application</a:t>
            </a:r>
            <a:endParaRPr lang="zh-CN" altLang="en-US" sz="1350" b="1" dirty="0">
              <a:solidFill>
                <a:srgbClr val="24292F"/>
              </a:solidFill>
            </a:endParaRPr>
          </a:p>
        </p:txBody>
      </p:sp>
      <p:sp>
        <p:nvSpPr>
          <p:cNvPr id="42" name="右大括号 41">
            <a:extLst>
              <a:ext uri="{FF2B5EF4-FFF2-40B4-BE49-F238E27FC236}">
                <a16:creationId xmlns:a16="http://schemas.microsoft.com/office/drawing/2014/main" id="{DAE31C08-3DE2-1440-1918-7481BA13FBFA}"/>
              </a:ext>
            </a:extLst>
          </p:cNvPr>
          <p:cNvSpPr/>
          <p:nvPr/>
        </p:nvSpPr>
        <p:spPr>
          <a:xfrm rot="16200000">
            <a:off x="7249875" y="1490456"/>
            <a:ext cx="354487" cy="2583866"/>
          </a:xfrm>
          <a:prstGeom prst="rightBrace">
            <a:avLst>
              <a:gd name="adj1" fmla="val 40001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589"/>
            <a:endParaRPr lang="zh-CN" altLang="en-US" sz="1200">
              <a:solidFill>
                <a:srgbClr val="000000"/>
              </a:solidFill>
              <a:ea typeface="微软雅黑"/>
            </a:endParaRPr>
          </a:p>
        </p:txBody>
      </p:sp>
      <p:sp>
        <p:nvSpPr>
          <p:cNvPr id="43" name="右大括号 42">
            <a:extLst>
              <a:ext uri="{FF2B5EF4-FFF2-40B4-BE49-F238E27FC236}">
                <a16:creationId xmlns:a16="http://schemas.microsoft.com/office/drawing/2014/main" id="{44DCB602-B351-D57C-EBEF-E39B056976B7}"/>
              </a:ext>
            </a:extLst>
          </p:cNvPr>
          <p:cNvSpPr/>
          <p:nvPr/>
        </p:nvSpPr>
        <p:spPr>
          <a:xfrm rot="16200000">
            <a:off x="3142580" y="552075"/>
            <a:ext cx="354487" cy="4472717"/>
          </a:xfrm>
          <a:prstGeom prst="rightBrace">
            <a:avLst>
              <a:gd name="adj1" fmla="val 40001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589"/>
            <a:endParaRPr lang="zh-CN" altLang="en-US" sz="1200" dirty="0">
              <a:solidFill>
                <a:srgbClr val="C00000"/>
              </a:solidFill>
              <a:ea typeface="微软雅黑"/>
            </a:endParaRPr>
          </a:p>
        </p:txBody>
      </p:sp>
      <p:sp>
        <p:nvSpPr>
          <p:cNvPr id="2" name="内容占位符 1">
            <a:extLst>
              <a:ext uri="{FF2B5EF4-FFF2-40B4-BE49-F238E27FC236}">
                <a16:creationId xmlns:a16="http://schemas.microsoft.com/office/drawing/2014/main" id="{79875E01-5B7B-6FFC-28BA-1C0B4ED44A74}"/>
              </a:ext>
            </a:extLst>
          </p:cNvPr>
          <p:cNvSpPr txBox="1">
            <a:spLocks/>
          </p:cNvSpPr>
          <p:nvPr/>
        </p:nvSpPr>
        <p:spPr>
          <a:xfrm>
            <a:off x="461341" y="821172"/>
            <a:ext cx="7930305" cy="1467725"/>
          </a:xfrm>
          <a:prstGeom prst="rect">
            <a:avLst/>
          </a:prstGeom>
        </p:spPr>
        <p:txBody>
          <a:bodyPr>
            <a:normAutofit fontScale="55000" lnSpcReduction="20000"/>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endParaRPr lang="en-US" altLang="zh-CN" sz="1800" dirty="0">
              <a:solidFill>
                <a:srgbClr val="24292F"/>
              </a:solidFill>
            </a:endParaRPr>
          </a:p>
          <a:p>
            <a:pPr>
              <a:lnSpc>
                <a:spcPct val="130000"/>
              </a:lnSpc>
              <a:spcBef>
                <a:spcPts val="0"/>
              </a:spcBef>
            </a:pPr>
            <a:r>
              <a:rPr lang="en-US" altLang="zh-CN" sz="2500" dirty="0">
                <a:solidFill>
                  <a:schemeClr val="tx2"/>
                </a:solidFill>
              </a:rPr>
              <a:t>Big</a:t>
            </a:r>
            <a:r>
              <a:rPr lang="zh-CN" altLang="en-US" sz="2500" dirty="0">
                <a:solidFill>
                  <a:schemeClr val="tx2"/>
                </a:solidFill>
              </a:rPr>
              <a:t> </a:t>
            </a:r>
            <a:r>
              <a:rPr lang="en-US" altLang="zh-CN" sz="2500" dirty="0">
                <a:solidFill>
                  <a:schemeClr val="tx2"/>
                </a:solidFill>
              </a:rPr>
              <a:t>data and computing challenges from HEPS</a:t>
            </a:r>
          </a:p>
          <a:p>
            <a:pPr lvl="1">
              <a:lnSpc>
                <a:spcPct val="130000"/>
              </a:lnSpc>
              <a:spcBef>
                <a:spcPts val="0"/>
              </a:spcBef>
            </a:pPr>
            <a:r>
              <a:rPr lang="en-US" altLang="zh-CN" sz="2100" dirty="0">
                <a:solidFill>
                  <a:schemeClr val="tx2"/>
                </a:solidFill>
              </a:rPr>
              <a:t>Complicated facilities, huge size of data</a:t>
            </a:r>
          </a:p>
          <a:p>
            <a:pPr>
              <a:lnSpc>
                <a:spcPct val="130000"/>
              </a:lnSpc>
              <a:spcBef>
                <a:spcPts val="0"/>
              </a:spcBef>
            </a:pPr>
            <a:r>
              <a:rPr lang="en-US" altLang="zh-CN" sz="2500" dirty="0">
                <a:solidFill>
                  <a:schemeClr val="tx2"/>
                </a:solidFill>
              </a:rPr>
              <a:t> Facility/instrument</a:t>
            </a:r>
            <a:r>
              <a:rPr lang="zh-CN" altLang="en-US" sz="2500" dirty="0">
                <a:solidFill>
                  <a:schemeClr val="tx2"/>
                </a:solidFill>
              </a:rPr>
              <a:t> </a:t>
            </a:r>
            <a:r>
              <a:rPr lang="en-US" altLang="zh-CN" sz="2500" dirty="0">
                <a:solidFill>
                  <a:schemeClr val="tx2"/>
                </a:solidFill>
              </a:rPr>
              <a:t>operations, conducting of the experiments  and research are key processes for data generation and application</a:t>
            </a:r>
          </a:p>
          <a:p>
            <a:pPr>
              <a:lnSpc>
                <a:spcPct val="130000"/>
              </a:lnSpc>
              <a:spcBef>
                <a:spcPts val="0"/>
              </a:spcBef>
            </a:pPr>
            <a:r>
              <a:rPr kumimoji="1" lang="en-US" altLang="zh-CN" sz="2500" dirty="0">
                <a:solidFill>
                  <a:schemeClr val="tx2"/>
                </a:solidFill>
              </a:rPr>
              <a:t>Data,</a:t>
            </a:r>
            <a:r>
              <a:rPr kumimoji="1" lang="zh-CN" altLang="en-US" sz="2500" dirty="0">
                <a:solidFill>
                  <a:schemeClr val="tx2"/>
                </a:solidFill>
              </a:rPr>
              <a:t> </a:t>
            </a:r>
            <a:r>
              <a:rPr kumimoji="1" lang="en-US" altLang="zh-CN" sz="2500" dirty="0">
                <a:solidFill>
                  <a:schemeClr val="tx2"/>
                </a:solidFill>
              </a:rPr>
              <a:t>Computing</a:t>
            </a:r>
            <a:r>
              <a:rPr kumimoji="1" lang="zh-CN" altLang="en-US" sz="2500" dirty="0">
                <a:solidFill>
                  <a:schemeClr val="tx2"/>
                </a:solidFill>
              </a:rPr>
              <a:t> </a:t>
            </a:r>
            <a:r>
              <a:rPr kumimoji="1" lang="en-US" altLang="zh-CN" sz="2500" dirty="0">
                <a:solidFill>
                  <a:schemeClr val="tx2"/>
                </a:solidFill>
              </a:rPr>
              <a:t>and</a:t>
            </a:r>
            <a:r>
              <a:rPr kumimoji="1" lang="zh-CN" altLang="en-US" sz="2500" dirty="0">
                <a:solidFill>
                  <a:schemeClr val="tx2"/>
                </a:solidFill>
              </a:rPr>
              <a:t> </a:t>
            </a:r>
            <a:r>
              <a:rPr kumimoji="1" lang="en-US" altLang="zh-CN" sz="2500" dirty="0">
                <a:solidFill>
                  <a:schemeClr val="tx2"/>
                </a:solidFill>
              </a:rPr>
              <a:t>Software</a:t>
            </a:r>
            <a:r>
              <a:rPr kumimoji="1" lang="zh-CN" altLang="en-US" sz="2500" dirty="0">
                <a:solidFill>
                  <a:schemeClr val="tx2"/>
                </a:solidFill>
              </a:rPr>
              <a:t> </a:t>
            </a:r>
            <a:r>
              <a:rPr kumimoji="1" lang="en-US" altLang="zh-CN" sz="2500" dirty="0">
                <a:solidFill>
                  <a:schemeClr val="tx2"/>
                </a:solidFill>
              </a:rPr>
              <a:t>(also, AI) are key elements in this chain</a:t>
            </a:r>
            <a:endParaRPr kumimoji="1" lang="zh-CN" altLang="en-US" sz="2500" dirty="0">
              <a:solidFill>
                <a:schemeClr val="tx2"/>
              </a:solidFill>
            </a:endParaRPr>
          </a:p>
        </p:txBody>
      </p:sp>
      <p:pic>
        <p:nvPicPr>
          <p:cNvPr id="28" name="图片 27">
            <a:extLst>
              <a:ext uri="{FF2B5EF4-FFF2-40B4-BE49-F238E27FC236}">
                <a16:creationId xmlns:a16="http://schemas.microsoft.com/office/drawing/2014/main" id="{8919B60B-E93E-1027-9C6D-EDECD8395867}"/>
              </a:ext>
            </a:extLst>
          </p:cNvPr>
          <p:cNvPicPr>
            <a:picLocks noChangeAspect="1"/>
          </p:cNvPicPr>
          <p:nvPr/>
        </p:nvPicPr>
        <p:blipFill rotWithShape="1">
          <a:blip r:embed="rId9">
            <a:extLst>
              <a:ext uri="{28A0092B-C50C-407E-A947-70E740481C1C}">
                <a14:useLocalDpi xmlns:a14="http://schemas.microsoft.com/office/drawing/2010/main" val="0"/>
              </a:ext>
            </a:extLst>
          </a:blip>
          <a:srcRect r="73308"/>
          <a:stretch/>
        </p:blipFill>
        <p:spPr>
          <a:xfrm>
            <a:off x="7734300" y="339479"/>
            <a:ext cx="1365465" cy="963388"/>
          </a:xfrm>
          <a:prstGeom prst="rect">
            <a:avLst/>
          </a:prstGeom>
        </p:spPr>
      </p:pic>
      <p:sp>
        <p:nvSpPr>
          <p:cNvPr id="29" name="文本框 28">
            <a:extLst>
              <a:ext uri="{FF2B5EF4-FFF2-40B4-BE49-F238E27FC236}">
                <a16:creationId xmlns:a16="http://schemas.microsoft.com/office/drawing/2014/main" id="{E8E4280C-0987-1DAA-B732-B39E2BA4C84F}"/>
              </a:ext>
            </a:extLst>
          </p:cNvPr>
          <p:cNvSpPr txBox="1"/>
          <p:nvPr/>
        </p:nvSpPr>
        <p:spPr>
          <a:xfrm>
            <a:off x="7175040" y="4901673"/>
            <a:ext cx="1366080" cy="276999"/>
          </a:xfrm>
          <a:prstGeom prst="rect">
            <a:avLst/>
          </a:prstGeom>
          <a:noFill/>
        </p:spPr>
        <p:txBody>
          <a:bodyPr wrap="none" rtlCol="0">
            <a:spAutoFit/>
          </a:bodyPr>
          <a:lstStyle/>
          <a:p>
            <a:r>
              <a:rPr kumimoji="1" lang="en-US" altLang="zh-CN" sz="1200" dirty="0">
                <a:solidFill>
                  <a:schemeClr val="accent2">
                    <a:lumMod val="75000"/>
                  </a:schemeClr>
                </a:solidFill>
              </a:rPr>
              <a:t>Source</a:t>
            </a:r>
            <a:r>
              <a:rPr kumimoji="1" lang="zh-CN" altLang="en-US" sz="1200" dirty="0">
                <a:solidFill>
                  <a:schemeClr val="accent2">
                    <a:lumMod val="75000"/>
                  </a:schemeClr>
                </a:solidFill>
              </a:rPr>
              <a:t>：</a:t>
            </a:r>
            <a:r>
              <a:rPr kumimoji="1" lang="en-US" altLang="zh-CN" sz="1200" dirty="0">
                <a:solidFill>
                  <a:schemeClr val="accent2">
                    <a:lumMod val="75000"/>
                  </a:schemeClr>
                </a:solidFill>
              </a:rPr>
              <a:t>Hao Hu</a:t>
            </a:r>
            <a:endParaRPr kumimoji="1" lang="zh-CN" altLang="en-US" sz="1200" dirty="0">
              <a:solidFill>
                <a:schemeClr val="accent2">
                  <a:lumMod val="75000"/>
                </a:schemeClr>
              </a:solidFill>
            </a:endParaRPr>
          </a:p>
        </p:txBody>
      </p:sp>
    </p:spTree>
    <p:extLst>
      <p:ext uri="{BB962C8B-B14F-4D97-AF65-F5344CB8AC3E}">
        <p14:creationId xmlns:p14="http://schemas.microsoft.com/office/powerpoint/2010/main" val="2175678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A3B73-E6CC-6D94-3310-04F10CAA2E37}"/>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011B8B9E-C3C1-125A-930F-8E44BB8C0D3A}"/>
              </a:ext>
            </a:extLst>
          </p:cNvPr>
          <p:cNvSpPr>
            <a:spLocks noGrp="1"/>
          </p:cNvSpPr>
          <p:nvPr>
            <p:ph type="title"/>
          </p:nvPr>
        </p:nvSpPr>
        <p:spPr/>
        <p:txBody>
          <a:bodyPr/>
          <a:lstStyle/>
          <a:p>
            <a:r>
              <a:rPr lang="en-US" altLang="zh-CN" dirty="0">
                <a:solidFill>
                  <a:schemeClr val="tx2"/>
                </a:solidFill>
                <a:latin typeface="+mn-lt"/>
              </a:rPr>
              <a:t>Computing for HEPS</a:t>
            </a:r>
            <a:endParaRPr lang="zh-CN" altLang="en-US" dirty="0">
              <a:solidFill>
                <a:schemeClr val="tx2"/>
              </a:solidFill>
              <a:latin typeface="+mn-lt"/>
            </a:endParaRPr>
          </a:p>
        </p:txBody>
      </p:sp>
      <p:sp>
        <p:nvSpPr>
          <p:cNvPr id="2" name="内容占位符 1">
            <a:extLst>
              <a:ext uri="{FF2B5EF4-FFF2-40B4-BE49-F238E27FC236}">
                <a16:creationId xmlns:a16="http://schemas.microsoft.com/office/drawing/2014/main" id="{6E0FB01B-F76D-7DF8-3644-54353E4F5EB2}"/>
              </a:ext>
            </a:extLst>
          </p:cNvPr>
          <p:cNvSpPr>
            <a:spLocks noGrp="1"/>
          </p:cNvSpPr>
          <p:nvPr>
            <p:ph idx="4294967295"/>
          </p:nvPr>
        </p:nvSpPr>
        <p:spPr>
          <a:xfrm>
            <a:off x="54940" y="4106976"/>
            <a:ext cx="9034119" cy="1077413"/>
          </a:xfrm>
        </p:spPr>
        <p:txBody>
          <a:bodyPr>
            <a:normAutofit/>
          </a:bodyPr>
          <a:lstStyle/>
          <a:p>
            <a:pPr>
              <a:spcBef>
                <a:spcPts val="0"/>
              </a:spcBef>
            </a:pPr>
            <a:r>
              <a:rPr lang="en" altLang="zh-CN" sz="1400" dirty="0"/>
              <a:t>Common requirements </a:t>
            </a:r>
            <a:r>
              <a:rPr lang="en-US" altLang="zh-CN" sz="1400" dirty="0"/>
              <a:t>: infrastructure +</a:t>
            </a:r>
            <a:r>
              <a:rPr lang="zh-CN" altLang="en-US" sz="1400" dirty="0"/>
              <a:t> </a:t>
            </a:r>
            <a:r>
              <a:rPr lang="en-US" altLang="zh-CN" sz="1400" dirty="0"/>
              <a:t>software</a:t>
            </a:r>
            <a:r>
              <a:rPr lang="zh-CN" altLang="en-US" sz="1400" dirty="0"/>
              <a:t> </a:t>
            </a:r>
            <a:r>
              <a:rPr lang="en-US" altLang="zh-CN" sz="1400" dirty="0"/>
              <a:t>framework</a:t>
            </a:r>
            <a:r>
              <a:rPr lang="zh-CN" altLang="en-US" sz="1400" dirty="0"/>
              <a:t> </a:t>
            </a:r>
            <a:r>
              <a:rPr lang="en-US" altLang="zh-CN" sz="1400" dirty="0"/>
              <a:t>and</a:t>
            </a:r>
            <a:r>
              <a:rPr lang="zh-CN" altLang="en-US" sz="1400" dirty="0"/>
              <a:t> </a:t>
            </a:r>
            <a:r>
              <a:rPr lang="en-US" altLang="zh-CN" sz="1400" dirty="0"/>
              <a:t>system</a:t>
            </a:r>
            <a:r>
              <a:rPr lang="zh-CN" altLang="en-US" sz="1400" dirty="0"/>
              <a:t> </a:t>
            </a:r>
            <a:r>
              <a:rPr lang="en-US" altLang="zh-CN" sz="1400" dirty="0"/>
              <a:t>for</a:t>
            </a:r>
            <a:r>
              <a:rPr lang="zh-CN" altLang="en-US" sz="1400" dirty="0"/>
              <a:t> </a:t>
            </a:r>
            <a:r>
              <a:rPr lang="en-US" altLang="zh-CN" sz="1400" dirty="0"/>
              <a:t>the</a:t>
            </a:r>
            <a:r>
              <a:rPr lang="zh-CN" altLang="en-US" sz="1400" dirty="0"/>
              <a:t> </a:t>
            </a:r>
            <a:r>
              <a:rPr lang="en-US" altLang="zh-CN" sz="1400" dirty="0"/>
              <a:t>full data life cycle </a:t>
            </a:r>
          </a:p>
          <a:p>
            <a:pPr>
              <a:spcBef>
                <a:spcPts val="0"/>
              </a:spcBef>
            </a:pPr>
            <a:r>
              <a:rPr lang="en" altLang="zh-CN" sz="1400" dirty="0"/>
              <a:t>Specific requirements</a:t>
            </a:r>
            <a:r>
              <a:rPr lang="en-US" altLang="zh-CN" sz="1400" dirty="0"/>
              <a:t>: porting, developing and integrating algorithms, tools and workflow for different beamlines                   </a:t>
            </a:r>
            <a:r>
              <a:rPr lang="en-US" altLang="zh-CN" sz="1400" dirty="0">
                <a:solidFill>
                  <a:srgbClr val="FF0000"/>
                </a:solidFill>
              </a:rPr>
              <a:t>➔ </a:t>
            </a:r>
            <a:r>
              <a:rPr lang="en-US" altLang="zh-CN" sz="1400" u="sng" dirty="0"/>
              <a:t>Hao Hu and Yu Hu’s talks yesterday and tomorrow afternoons</a:t>
            </a:r>
          </a:p>
        </p:txBody>
      </p:sp>
      <p:pic>
        <p:nvPicPr>
          <p:cNvPr id="6" name="图片 5">
            <a:extLst>
              <a:ext uri="{FF2B5EF4-FFF2-40B4-BE49-F238E27FC236}">
                <a16:creationId xmlns:a16="http://schemas.microsoft.com/office/drawing/2014/main" id="{0E54140D-1EDA-6356-8E37-D12A8871C6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22" y="761381"/>
            <a:ext cx="8478942" cy="2823852"/>
          </a:xfrm>
          <a:prstGeom prst="rect">
            <a:avLst/>
          </a:prstGeom>
        </p:spPr>
      </p:pic>
      <p:sp>
        <p:nvSpPr>
          <p:cNvPr id="11" name="文本框 10">
            <a:extLst>
              <a:ext uri="{FF2B5EF4-FFF2-40B4-BE49-F238E27FC236}">
                <a16:creationId xmlns:a16="http://schemas.microsoft.com/office/drawing/2014/main" id="{8195C606-DF8F-848A-3FA2-0121276D98ED}"/>
              </a:ext>
            </a:extLst>
          </p:cNvPr>
          <p:cNvSpPr txBox="1"/>
          <p:nvPr/>
        </p:nvSpPr>
        <p:spPr>
          <a:xfrm>
            <a:off x="3889639" y="2822844"/>
            <a:ext cx="682361" cy="300082"/>
          </a:xfrm>
          <a:prstGeom prst="rect">
            <a:avLst/>
          </a:prstGeom>
          <a:noFill/>
        </p:spPr>
        <p:txBody>
          <a:bodyPr wrap="square" rtlCol="0">
            <a:spAutoFit/>
          </a:bodyPr>
          <a:lstStyle/>
          <a:p>
            <a:r>
              <a:rPr lang="en-US" altLang="zh-CN" sz="1350" dirty="0">
                <a:solidFill>
                  <a:srgbClr val="FFFF00"/>
                </a:solidFill>
              </a:rPr>
              <a:t>(Daisy)</a:t>
            </a:r>
            <a:endParaRPr lang="zh-CN" altLang="en-US" sz="1350" dirty="0">
              <a:solidFill>
                <a:srgbClr val="FFFF00"/>
              </a:solidFill>
            </a:endParaRPr>
          </a:p>
        </p:txBody>
      </p:sp>
      <p:sp>
        <p:nvSpPr>
          <p:cNvPr id="12" name="文本框 11">
            <a:extLst>
              <a:ext uri="{FF2B5EF4-FFF2-40B4-BE49-F238E27FC236}">
                <a16:creationId xmlns:a16="http://schemas.microsoft.com/office/drawing/2014/main" id="{9AE369C3-9806-E404-DAE2-9EF41A698DF7}"/>
              </a:ext>
            </a:extLst>
          </p:cNvPr>
          <p:cNvSpPr txBox="1"/>
          <p:nvPr/>
        </p:nvSpPr>
        <p:spPr>
          <a:xfrm>
            <a:off x="6408204" y="3251191"/>
            <a:ext cx="959964" cy="300082"/>
          </a:xfrm>
          <a:prstGeom prst="rect">
            <a:avLst/>
          </a:prstGeom>
          <a:noFill/>
        </p:spPr>
        <p:txBody>
          <a:bodyPr wrap="square" rtlCol="0">
            <a:spAutoFit/>
          </a:bodyPr>
          <a:lstStyle/>
          <a:p>
            <a:r>
              <a:rPr lang="en-US" altLang="zh-CN" sz="1350" dirty="0">
                <a:solidFill>
                  <a:srgbClr val="FFFF00"/>
                </a:solidFill>
              </a:rPr>
              <a:t>(Domas)</a:t>
            </a:r>
            <a:endParaRPr lang="zh-CN" altLang="en-US" sz="1350" dirty="0">
              <a:solidFill>
                <a:srgbClr val="FFFF00"/>
              </a:solidFill>
            </a:endParaRPr>
          </a:p>
        </p:txBody>
      </p:sp>
      <p:sp>
        <p:nvSpPr>
          <p:cNvPr id="4" name="文本框 3">
            <a:extLst>
              <a:ext uri="{FF2B5EF4-FFF2-40B4-BE49-F238E27FC236}">
                <a16:creationId xmlns:a16="http://schemas.microsoft.com/office/drawing/2014/main" id="{D8FE69A4-531F-116C-4AAC-D498EB844449}"/>
              </a:ext>
            </a:extLst>
          </p:cNvPr>
          <p:cNvSpPr txBox="1"/>
          <p:nvPr/>
        </p:nvSpPr>
        <p:spPr>
          <a:xfrm>
            <a:off x="1215725" y="2822844"/>
            <a:ext cx="824360" cy="300082"/>
          </a:xfrm>
          <a:prstGeom prst="rect">
            <a:avLst/>
          </a:prstGeom>
          <a:noFill/>
        </p:spPr>
        <p:txBody>
          <a:bodyPr wrap="square" rtlCol="0">
            <a:spAutoFit/>
          </a:bodyPr>
          <a:lstStyle/>
          <a:p>
            <a:r>
              <a:rPr lang="en-US" altLang="zh-CN" sz="1350" dirty="0">
                <a:solidFill>
                  <a:srgbClr val="FFFF00"/>
                </a:solidFill>
              </a:rPr>
              <a:t>(Mamba)</a:t>
            </a:r>
            <a:endParaRPr lang="zh-CN" altLang="en-US" sz="1350" dirty="0">
              <a:solidFill>
                <a:srgbClr val="FFFF00"/>
              </a:solidFill>
            </a:endParaRPr>
          </a:p>
        </p:txBody>
      </p:sp>
      <p:sp>
        <p:nvSpPr>
          <p:cNvPr id="5" name="矩形 4">
            <a:extLst>
              <a:ext uri="{FF2B5EF4-FFF2-40B4-BE49-F238E27FC236}">
                <a16:creationId xmlns:a16="http://schemas.microsoft.com/office/drawing/2014/main" id="{65E09522-C42E-EDC0-0DDD-62CBE1C59E8F}"/>
              </a:ext>
            </a:extLst>
          </p:cNvPr>
          <p:cNvSpPr/>
          <p:nvPr/>
        </p:nvSpPr>
        <p:spPr>
          <a:xfrm>
            <a:off x="265621" y="3590615"/>
            <a:ext cx="8455463" cy="4282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t>Infrastructure and Services: </a:t>
            </a:r>
            <a:r>
              <a:rPr lang="en-US" altLang="zh-CN" sz="1200" dirty="0"/>
              <a:t>Storage , Computing , Database , Middleware , Software / Cyber and Data Security </a:t>
            </a:r>
          </a:p>
          <a:p>
            <a:pPr algn="ctr"/>
            <a:r>
              <a:rPr lang="en-US" altLang="zh-CN" sz="1200" dirty="0"/>
              <a:t>Policy and Rules </a:t>
            </a:r>
            <a:endParaRPr lang="zh-CN" altLang="en-US" sz="1200" dirty="0"/>
          </a:p>
        </p:txBody>
      </p:sp>
    </p:spTree>
    <p:extLst>
      <p:ext uri="{BB962C8B-B14F-4D97-AF65-F5344CB8AC3E}">
        <p14:creationId xmlns:p14="http://schemas.microsoft.com/office/powerpoint/2010/main" val="4258464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965" y="249893"/>
            <a:ext cx="8218025" cy="471764"/>
          </a:xfrm>
          <a:prstGeom prst="rect">
            <a:avLst/>
          </a:prstGeom>
        </p:spPr>
        <p:txBody>
          <a:bodyPr vert="horz" wrap="square" lIns="0" tIns="10001" rIns="0" bIns="0" numCol="1" rtlCol="0" anchor="ctr" anchorCtr="0" compatLnSpc="1">
            <a:prstTxWarp prst="textNoShape">
              <a:avLst/>
            </a:prstTxWarp>
            <a:spAutoFit/>
          </a:bodyPr>
          <a:lstStyle/>
          <a:p>
            <a:pPr marL="9525"/>
            <a:r>
              <a:rPr lang="en-US" altLang="zh-CN" sz="3000" dirty="0">
                <a:latin typeface="+mn-lt"/>
              </a:rPr>
              <a:t>AI Project: </a:t>
            </a:r>
            <a:r>
              <a:rPr lang="zh-CN" altLang="en-US" sz="3000" dirty="0">
                <a:latin typeface="+mn-lt"/>
              </a:rPr>
              <a:t>Dr. Sai for BESIII/HEP</a:t>
            </a:r>
          </a:p>
        </p:txBody>
      </p:sp>
      <p:sp>
        <p:nvSpPr>
          <p:cNvPr id="6" name="object 6"/>
          <p:cNvSpPr txBox="1">
            <a:spLocks noGrp="1"/>
          </p:cNvSpPr>
          <p:nvPr>
            <p:ph type="sldNum" sz="quarter" idx="4294967295"/>
          </p:nvPr>
        </p:nvSpPr>
        <p:spPr>
          <a:xfrm>
            <a:off x="8874125" y="6437313"/>
            <a:ext cx="269875" cy="227012"/>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140335">
              <a:lnSpc>
                <a:spcPts val="1240"/>
              </a:lnSpc>
              <a:spcBef>
                <a:spcPts val="127"/>
              </a:spcBef>
            </a:pPr>
            <a:fld id="{81D60167-4931-47E6-BA6A-407CBD079E47}" type="slidenum">
              <a:rPr lang="en-US" altLang="zh-CN" spc="-50" smtClean="0"/>
              <a:pPr marL="140335">
                <a:lnSpc>
                  <a:spcPts val="1240"/>
                </a:lnSpc>
                <a:spcBef>
                  <a:spcPts val="127"/>
                </a:spcBef>
              </a:pPr>
              <a:t>15</a:t>
            </a:fld>
            <a:endParaRPr spc="-19" dirty="0">
              <a:latin typeface="Microsoft YaHei"/>
              <a:cs typeface="Microsoft YaHei"/>
            </a:endParaRPr>
          </a:p>
        </p:txBody>
      </p:sp>
      <p:sp>
        <p:nvSpPr>
          <p:cNvPr id="3" name="object 3"/>
          <p:cNvSpPr txBox="1"/>
          <p:nvPr/>
        </p:nvSpPr>
        <p:spPr>
          <a:xfrm>
            <a:off x="687703" y="1052389"/>
            <a:ext cx="8004883" cy="3235053"/>
          </a:xfrm>
          <a:prstGeom prst="rect">
            <a:avLst/>
          </a:prstGeom>
        </p:spPr>
        <p:txBody>
          <a:bodyPr vert="horz" wrap="square" lIns="0" tIns="135255" rIns="0" bIns="0" rtlCol="0">
            <a:spAutoFit/>
          </a:bodyPr>
          <a:lstStyle/>
          <a:p>
            <a:pPr marL="180499" indent="-170974">
              <a:lnSpc>
                <a:spcPct val="110000"/>
              </a:lnSpc>
              <a:buFont typeface="Arial"/>
              <a:buChar char="•"/>
              <a:tabLst>
                <a:tab pos="180499" algn="l"/>
              </a:tabLst>
            </a:pPr>
            <a:r>
              <a:rPr dirty="0">
                <a:solidFill>
                  <a:schemeClr val="tx2"/>
                </a:solidFill>
                <a:cs typeface="Microsoft YaHei"/>
              </a:rPr>
              <a:t>AI Agent: AI tools capable of autonomously performing complex tasks</a:t>
            </a:r>
          </a:p>
          <a:p>
            <a:pPr marL="523875" lvl="1" indent="-171450">
              <a:lnSpc>
                <a:spcPct val="110000"/>
              </a:lnSpc>
              <a:buFont typeface="Arial"/>
              <a:buChar char="•"/>
              <a:tabLst>
                <a:tab pos="523875" algn="l"/>
                <a:tab pos="1621155" algn="l"/>
              </a:tabLst>
            </a:pPr>
            <a:r>
              <a:rPr sz="1600" dirty="0">
                <a:solidFill>
                  <a:schemeClr val="tx2"/>
                </a:solidFill>
                <a:cs typeface="Microsoft YaHei"/>
              </a:rPr>
              <a:t>LLM = brain	-&gt; AI agent = human</a:t>
            </a:r>
          </a:p>
          <a:p>
            <a:pPr marL="180499" indent="-170974">
              <a:lnSpc>
                <a:spcPct val="110000"/>
              </a:lnSpc>
              <a:buFont typeface="Arial"/>
              <a:buChar char="•"/>
              <a:tabLst>
                <a:tab pos="180499" algn="l"/>
              </a:tabLst>
            </a:pPr>
            <a:r>
              <a:rPr dirty="0">
                <a:solidFill>
                  <a:schemeClr val="tx2"/>
                </a:solidFill>
                <a:cs typeface="Microsoft YaHei"/>
              </a:rPr>
              <a:t>AI agent based on </a:t>
            </a:r>
            <a:r>
              <a:rPr dirty="0">
                <a:solidFill>
                  <a:schemeClr val="tx2"/>
                </a:solidFill>
                <a:cs typeface="Lantinghei SC Heavy"/>
              </a:rPr>
              <a:t>LLM </a:t>
            </a:r>
            <a:r>
              <a:rPr dirty="0">
                <a:solidFill>
                  <a:schemeClr val="tx2"/>
                </a:solidFill>
                <a:cs typeface="Microsoft YaHei"/>
              </a:rPr>
              <a:t>model (switchable: GPT/LLaMa/DeepSeek)</a:t>
            </a:r>
          </a:p>
          <a:p>
            <a:pPr marL="523875" marR="3810" lvl="1" indent="-171450">
              <a:lnSpc>
                <a:spcPct val="110000"/>
              </a:lnSpc>
              <a:buFont typeface="Arial"/>
              <a:buChar char="•"/>
              <a:tabLst>
                <a:tab pos="523875" algn="l"/>
              </a:tabLst>
            </a:pPr>
            <a:r>
              <a:rPr sz="1600" dirty="0">
                <a:solidFill>
                  <a:schemeClr val="tx2"/>
                </a:solidFill>
                <a:cs typeface="Microsoft YaHei"/>
              </a:rPr>
              <a:t>A demo: Xiwu model, based on Llama 3, trained with a part of BESIII internal data, e.g. memo/drafts, BOSS source code, Q-A during internal review</a:t>
            </a:r>
          </a:p>
          <a:p>
            <a:pPr marL="180499" indent="-170974">
              <a:lnSpc>
                <a:spcPct val="110000"/>
              </a:lnSpc>
              <a:buFont typeface="Arial"/>
              <a:buChar char="•"/>
              <a:tabLst>
                <a:tab pos="180499" algn="l"/>
              </a:tabLst>
            </a:pPr>
            <a:r>
              <a:rPr dirty="0">
                <a:solidFill>
                  <a:schemeClr val="tx2"/>
                </a:solidFill>
                <a:cs typeface="Microsoft YaHei"/>
              </a:rPr>
              <a:t>One milestone: </a:t>
            </a:r>
            <a:r>
              <a:rPr dirty="0">
                <a:solidFill>
                  <a:schemeClr val="tx2"/>
                </a:solidFill>
                <a:cs typeface="Lantinghei SC Heavy"/>
              </a:rPr>
              <a:t>AI assistant (https://drsai.ihep.ac.cn)</a:t>
            </a:r>
          </a:p>
          <a:p>
            <a:pPr marL="523875" lvl="1" indent="-171450">
              <a:lnSpc>
                <a:spcPct val="110000"/>
              </a:lnSpc>
              <a:buFont typeface="Arial"/>
              <a:buChar char="•"/>
              <a:tabLst>
                <a:tab pos="523875" algn="l"/>
                <a:tab pos="2653665" algn="l"/>
              </a:tabLst>
            </a:pPr>
            <a:r>
              <a:rPr sz="1600" dirty="0">
                <a:solidFill>
                  <a:schemeClr val="tx2"/>
                </a:solidFill>
                <a:cs typeface="Microsoft YaHei"/>
              </a:rPr>
              <a:t>Chatbot, MC generation</a:t>
            </a:r>
            <a:r>
              <a:rPr lang="en-US" sz="1600" dirty="0">
                <a:solidFill>
                  <a:schemeClr val="tx2"/>
                </a:solidFill>
                <a:cs typeface="Microsoft YaHei"/>
              </a:rPr>
              <a:t>, </a:t>
            </a:r>
            <a:r>
              <a:rPr sz="1600" dirty="0">
                <a:solidFill>
                  <a:schemeClr val="tx2"/>
                </a:solidFill>
                <a:cs typeface="Microsoft YaHei"/>
              </a:rPr>
              <a:t>signal extraction, and a navigator inside BESIII</a:t>
            </a:r>
          </a:p>
          <a:p>
            <a:pPr marL="523875" lvl="1" indent="-171450">
              <a:lnSpc>
                <a:spcPct val="110000"/>
              </a:lnSpc>
              <a:buFont typeface="Arial"/>
              <a:buChar char="•"/>
              <a:tabLst>
                <a:tab pos="523875" algn="l"/>
              </a:tabLst>
            </a:pPr>
            <a:r>
              <a:rPr sz="1600" dirty="0">
                <a:solidFill>
                  <a:schemeClr val="tx2"/>
                </a:solidFill>
                <a:cs typeface="Microsoft YaHei"/>
              </a:rPr>
              <a:t>Capable of simple task</a:t>
            </a:r>
          </a:p>
          <a:p>
            <a:pPr marL="523875" lvl="1" indent="-171450">
              <a:lnSpc>
                <a:spcPct val="110000"/>
              </a:lnSpc>
              <a:buFont typeface="Arial"/>
              <a:buChar char="•"/>
              <a:tabLst>
                <a:tab pos="523875" algn="l"/>
              </a:tabLst>
            </a:pPr>
            <a:r>
              <a:rPr sz="1600" dirty="0">
                <a:solidFill>
                  <a:schemeClr val="tx2"/>
                </a:solidFill>
                <a:cs typeface="Lantinghei SC Heavy"/>
              </a:rPr>
              <a:t>Ready for BESIII internal test </a:t>
            </a:r>
            <a:r>
              <a:rPr sz="1600" dirty="0">
                <a:solidFill>
                  <a:schemeClr val="tx2"/>
                </a:solidFill>
                <a:cs typeface="Microsoft YaHei"/>
              </a:rPr>
              <a:t>!</a:t>
            </a:r>
          </a:p>
          <a:p>
            <a:pPr marL="180499" indent="-170974">
              <a:lnSpc>
                <a:spcPct val="110000"/>
              </a:lnSpc>
              <a:buFont typeface="Arial"/>
              <a:buChar char="•"/>
              <a:tabLst>
                <a:tab pos="180499" algn="l"/>
              </a:tabLst>
            </a:pPr>
            <a:r>
              <a:rPr dirty="0">
                <a:solidFill>
                  <a:schemeClr val="tx2"/>
                </a:solidFill>
                <a:cs typeface="Microsoft YaHei"/>
              </a:rPr>
              <a:t>Final goal: </a:t>
            </a:r>
            <a:r>
              <a:rPr dirty="0">
                <a:solidFill>
                  <a:schemeClr val="tx2"/>
                </a:solidFill>
                <a:cs typeface="Lantinghei SC Heavy"/>
              </a:rPr>
              <a:t>AI scientist</a:t>
            </a:r>
            <a:r>
              <a:rPr dirty="0">
                <a:solidFill>
                  <a:schemeClr val="tx2"/>
                </a:solidFill>
                <a:cs typeface="Microsoft YaHei"/>
              </a:rPr>
              <a:t>, it can analyze the collision data automatically</a:t>
            </a:r>
          </a:p>
          <a:p>
            <a:pPr marL="523875" lvl="1" indent="-171450">
              <a:lnSpc>
                <a:spcPct val="110000"/>
              </a:lnSpc>
              <a:buFont typeface="Arial"/>
              <a:buChar char="•"/>
              <a:tabLst>
                <a:tab pos="523875" algn="l"/>
              </a:tabLst>
            </a:pPr>
            <a:r>
              <a:rPr sz="1600" dirty="0">
                <a:solidFill>
                  <a:schemeClr val="tx2"/>
                </a:solidFill>
                <a:cs typeface="Microsoft YaHei"/>
              </a:rPr>
              <a:t>Developing new AI models, targeting at ~2027</a:t>
            </a:r>
          </a:p>
        </p:txBody>
      </p:sp>
      <p:sp>
        <p:nvSpPr>
          <p:cNvPr id="8" name="文本框 7">
            <a:extLst>
              <a:ext uri="{FF2B5EF4-FFF2-40B4-BE49-F238E27FC236}">
                <a16:creationId xmlns:a16="http://schemas.microsoft.com/office/drawing/2014/main" id="{DE1D4FE5-A5AD-8B37-5489-609D873F7F29}"/>
              </a:ext>
            </a:extLst>
          </p:cNvPr>
          <p:cNvSpPr txBox="1"/>
          <p:nvPr/>
        </p:nvSpPr>
        <p:spPr>
          <a:xfrm>
            <a:off x="7241174" y="4866501"/>
            <a:ext cx="1544012" cy="276999"/>
          </a:xfrm>
          <a:prstGeom prst="rect">
            <a:avLst/>
          </a:prstGeom>
          <a:noFill/>
        </p:spPr>
        <p:txBody>
          <a:bodyPr wrap="none" rtlCol="0">
            <a:spAutoFit/>
          </a:bodyPr>
          <a:lstStyle/>
          <a:p>
            <a:r>
              <a:rPr kumimoji="1" lang="en-US" altLang="zh-CN" sz="1200" dirty="0">
                <a:solidFill>
                  <a:schemeClr val="accent2">
                    <a:lumMod val="75000"/>
                  </a:schemeClr>
                </a:solidFill>
              </a:rPr>
              <a:t>Source</a:t>
            </a:r>
            <a:r>
              <a:rPr kumimoji="1" lang="zh-CN" altLang="en-US" sz="1200" dirty="0">
                <a:solidFill>
                  <a:schemeClr val="accent2">
                    <a:lumMod val="75000"/>
                  </a:schemeClr>
                </a:solidFill>
              </a:rPr>
              <a:t>：</a:t>
            </a:r>
            <a:r>
              <a:rPr kumimoji="1" lang="en-US" altLang="zh-CN" sz="1200" dirty="0">
                <a:solidFill>
                  <a:schemeClr val="accent2">
                    <a:lumMod val="75000"/>
                  </a:schemeClr>
                </a:solidFill>
              </a:rPr>
              <a:t>ZD</a:t>
            </a:r>
            <a:r>
              <a:rPr kumimoji="1" lang="zh-CN" altLang="en-US" sz="1200" dirty="0">
                <a:solidFill>
                  <a:schemeClr val="accent2">
                    <a:lumMod val="75000"/>
                  </a:schemeClr>
                </a:solidFill>
              </a:rPr>
              <a:t> </a:t>
            </a:r>
            <a:r>
              <a:rPr kumimoji="1" lang="en-US" altLang="zh-CN" sz="1200" dirty="0">
                <a:solidFill>
                  <a:schemeClr val="accent2">
                    <a:lumMod val="75000"/>
                  </a:schemeClr>
                </a:solidFill>
              </a:rPr>
              <a:t>Zhang</a:t>
            </a:r>
            <a:endParaRPr kumimoji="1" lang="zh-CN" altLang="en-US" sz="1200" dirty="0">
              <a:solidFill>
                <a:schemeClr val="accent2">
                  <a:lumMod val="7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728B3A07-9A7D-1A90-7257-F75697AE27CC}"/>
              </a:ext>
            </a:extLst>
          </p:cNvPr>
          <p:cNvPicPr>
            <a:picLocks noChangeAspect="1"/>
          </p:cNvPicPr>
          <p:nvPr/>
        </p:nvPicPr>
        <p:blipFill>
          <a:blip r:embed="rId3"/>
          <a:stretch>
            <a:fillRect/>
          </a:stretch>
        </p:blipFill>
        <p:spPr>
          <a:xfrm>
            <a:off x="4169353" y="1146491"/>
            <a:ext cx="2836853" cy="3764493"/>
          </a:xfrm>
          <a:prstGeom prst="rect">
            <a:avLst/>
          </a:prstGeom>
        </p:spPr>
      </p:pic>
      <p:pic>
        <p:nvPicPr>
          <p:cNvPr id="15" name="图片 14">
            <a:extLst>
              <a:ext uri="{FF2B5EF4-FFF2-40B4-BE49-F238E27FC236}">
                <a16:creationId xmlns:a16="http://schemas.microsoft.com/office/drawing/2014/main" id="{C8E61D00-C58D-6A76-09E4-30257BF315E2}"/>
              </a:ext>
            </a:extLst>
          </p:cNvPr>
          <p:cNvPicPr>
            <a:picLocks noChangeAspect="1"/>
          </p:cNvPicPr>
          <p:nvPr/>
        </p:nvPicPr>
        <p:blipFill>
          <a:blip r:embed="rId4"/>
          <a:stretch>
            <a:fillRect/>
          </a:stretch>
        </p:blipFill>
        <p:spPr>
          <a:xfrm>
            <a:off x="33332" y="1040608"/>
            <a:ext cx="4136021" cy="3677525"/>
          </a:xfrm>
          <a:prstGeom prst="rect">
            <a:avLst/>
          </a:prstGeom>
        </p:spPr>
      </p:pic>
      <p:sp>
        <p:nvSpPr>
          <p:cNvPr id="2" name="标题 1">
            <a:extLst>
              <a:ext uri="{FF2B5EF4-FFF2-40B4-BE49-F238E27FC236}">
                <a16:creationId xmlns:a16="http://schemas.microsoft.com/office/drawing/2014/main" id="{2C2C3AD2-E4C8-AA0D-2E12-B3855607808F}"/>
              </a:ext>
            </a:extLst>
          </p:cNvPr>
          <p:cNvSpPr>
            <a:spLocks noGrp="1"/>
          </p:cNvSpPr>
          <p:nvPr>
            <p:ph type="title"/>
          </p:nvPr>
        </p:nvSpPr>
        <p:spPr/>
        <p:txBody>
          <a:bodyPr/>
          <a:lstStyle/>
          <a:p>
            <a:r>
              <a:rPr lang="en-US" altLang="zh-CN" b="1" dirty="0">
                <a:effectLst>
                  <a:outerShdw blurRad="38100" dist="38100" dir="2700000" algn="tl">
                    <a:srgbClr val="000000">
                      <a:alpha val="43137"/>
                    </a:srgbClr>
                  </a:outerShdw>
                </a:effectLst>
                <a:latin typeface="+mn-lt"/>
                <a:ea typeface="微软雅黑" panose="020B0503020204020204" charset="-122"/>
                <a:sym typeface="+mn-ea"/>
              </a:rPr>
              <a:t>Overview of </a:t>
            </a:r>
            <a:r>
              <a:rPr lang="en-US" altLang="zh-CN" b="1" dirty="0" err="1">
                <a:effectLst>
                  <a:outerShdw blurRad="38100" dist="38100" dir="2700000" algn="tl">
                    <a:srgbClr val="000000">
                      <a:alpha val="43137"/>
                    </a:srgbClr>
                  </a:outerShdw>
                </a:effectLst>
                <a:latin typeface="+mn-lt"/>
                <a:ea typeface="微软雅黑" panose="020B0503020204020204" charset="-122"/>
                <a:sym typeface="+mn-ea"/>
              </a:rPr>
              <a:t>Dr.Sai</a:t>
            </a:r>
            <a:r>
              <a:rPr lang="en-US" altLang="zh-CN" b="1" dirty="0">
                <a:effectLst>
                  <a:outerShdw blurRad="38100" dist="38100" dir="2700000" algn="tl">
                    <a:srgbClr val="000000">
                      <a:alpha val="43137"/>
                    </a:srgbClr>
                  </a:outerShdw>
                </a:effectLst>
                <a:latin typeface="+mn-lt"/>
                <a:ea typeface="微软雅黑" panose="020B0503020204020204" charset="-122"/>
                <a:sym typeface="+mn-ea"/>
              </a:rPr>
              <a:t> Agent</a:t>
            </a:r>
            <a:endParaRPr lang="zh-CN" altLang="en-US" dirty="0">
              <a:latin typeface="+mn-lt"/>
            </a:endParaRPr>
          </a:p>
        </p:txBody>
      </p:sp>
      <p:pic>
        <p:nvPicPr>
          <p:cNvPr id="3" name="图片 2">
            <a:extLst>
              <a:ext uri="{FF2B5EF4-FFF2-40B4-BE49-F238E27FC236}">
                <a16:creationId xmlns:a16="http://schemas.microsoft.com/office/drawing/2014/main" id="{3EC6F05A-0E9A-2638-1DC2-DDB75A9C963A}"/>
              </a:ext>
            </a:extLst>
          </p:cNvPr>
          <p:cNvPicPr>
            <a:picLocks noChangeAspect="1"/>
          </p:cNvPicPr>
          <p:nvPr/>
        </p:nvPicPr>
        <p:blipFill>
          <a:blip r:embed="rId5"/>
          <a:stretch>
            <a:fillRect/>
          </a:stretch>
        </p:blipFill>
        <p:spPr>
          <a:xfrm>
            <a:off x="7299197" y="1624659"/>
            <a:ext cx="1730842" cy="697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EB0370B2-04BE-B3DD-74EF-5ACF81C46756}"/>
              </a:ext>
            </a:extLst>
          </p:cNvPr>
          <p:cNvPicPr>
            <a:picLocks noChangeAspect="1"/>
          </p:cNvPicPr>
          <p:nvPr/>
        </p:nvPicPr>
        <p:blipFill>
          <a:blip r:embed="rId6"/>
          <a:stretch>
            <a:fillRect/>
          </a:stretch>
        </p:blipFill>
        <p:spPr>
          <a:xfrm>
            <a:off x="7290947" y="3165698"/>
            <a:ext cx="1739091" cy="1055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连接符: 肘形 6">
            <a:extLst>
              <a:ext uri="{FF2B5EF4-FFF2-40B4-BE49-F238E27FC236}">
                <a16:creationId xmlns:a16="http://schemas.microsoft.com/office/drawing/2014/main" id="{6345E2DF-31AC-9DFA-7E69-AE65E2B431C9}"/>
              </a:ext>
            </a:extLst>
          </p:cNvPr>
          <p:cNvCxnSpPr>
            <a:cxnSpLocks/>
            <a:endCxn id="3" idx="2"/>
          </p:cNvCxnSpPr>
          <p:nvPr/>
        </p:nvCxnSpPr>
        <p:spPr>
          <a:xfrm flipV="1">
            <a:off x="7199822" y="2322287"/>
            <a:ext cx="964796" cy="43059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8" name="连接符: 肘形 7">
            <a:extLst>
              <a:ext uri="{FF2B5EF4-FFF2-40B4-BE49-F238E27FC236}">
                <a16:creationId xmlns:a16="http://schemas.microsoft.com/office/drawing/2014/main" id="{61F0669A-1DA0-5BF1-8FA2-27A119598A16}"/>
              </a:ext>
            </a:extLst>
          </p:cNvPr>
          <p:cNvCxnSpPr>
            <a:cxnSpLocks/>
            <a:endCxn id="5" idx="0"/>
          </p:cNvCxnSpPr>
          <p:nvPr/>
        </p:nvCxnSpPr>
        <p:spPr>
          <a:xfrm>
            <a:off x="7006206" y="2752877"/>
            <a:ext cx="1154287" cy="412821"/>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4" name="文本框 3">
            <a:extLst>
              <a:ext uri="{FF2B5EF4-FFF2-40B4-BE49-F238E27FC236}">
                <a16:creationId xmlns:a16="http://schemas.microsoft.com/office/drawing/2014/main" id="{7708C01C-DF10-A394-35C7-73E75DF9F079}"/>
              </a:ext>
            </a:extLst>
          </p:cNvPr>
          <p:cNvSpPr txBox="1"/>
          <p:nvPr/>
        </p:nvSpPr>
        <p:spPr>
          <a:xfrm>
            <a:off x="648612" y="4636244"/>
            <a:ext cx="3126134" cy="345864"/>
          </a:xfrm>
          <a:prstGeom prst="rect">
            <a:avLst/>
          </a:prstGeom>
          <a:noFill/>
        </p:spPr>
        <p:txBody>
          <a:bodyPr wrap="square">
            <a:spAutoFit/>
          </a:bodyPr>
          <a:lstStyle/>
          <a:p>
            <a:pPr marL="55721" algn="just">
              <a:lnSpc>
                <a:spcPct val="120000"/>
              </a:lnSpc>
            </a:pPr>
            <a:r>
              <a:rPr lang="en-US" altLang="zh-CN" sz="1500" b="1" dirty="0">
                <a:ea typeface="微软雅黑" panose="020B0503020204020204" charset="-122"/>
                <a:sym typeface="+mn-ea"/>
              </a:rPr>
              <a:t>Tasks &amp; Required capabilities</a:t>
            </a:r>
            <a:r>
              <a:rPr lang="zh-CN" altLang="en-US" sz="1500" b="1" dirty="0">
                <a:ea typeface="微软雅黑" panose="020B0503020204020204" charset="-122"/>
                <a:sym typeface="+mn-ea"/>
              </a:rPr>
              <a:t> </a:t>
            </a:r>
            <a:endParaRPr lang="en-US" altLang="zh-CN" sz="1500" b="1" dirty="0">
              <a:ea typeface="微软雅黑" panose="020B0503020204020204" charset="-122"/>
              <a:sym typeface="+mn-ea"/>
            </a:endParaRPr>
          </a:p>
        </p:txBody>
      </p:sp>
      <p:cxnSp>
        <p:nvCxnSpPr>
          <p:cNvPr id="57" name="直接连接符 56">
            <a:extLst>
              <a:ext uri="{FF2B5EF4-FFF2-40B4-BE49-F238E27FC236}">
                <a16:creationId xmlns:a16="http://schemas.microsoft.com/office/drawing/2014/main" id="{B6D84D98-9346-44EE-35F0-FA4185BC860B}"/>
              </a:ext>
            </a:extLst>
          </p:cNvPr>
          <p:cNvCxnSpPr>
            <a:cxnSpLocks/>
          </p:cNvCxnSpPr>
          <p:nvPr/>
        </p:nvCxnSpPr>
        <p:spPr>
          <a:xfrm flipH="1">
            <a:off x="2753624" y="2844645"/>
            <a:ext cx="1600723" cy="0"/>
          </a:xfrm>
          <a:prstGeom prst="line">
            <a:avLst/>
          </a:prstGeom>
          <a:ln w="25400">
            <a:solidFill>
              <a:srgbClr val="002060"/>
            </a:solidFill>
            <a:prstDash val="dash"/>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F7C5484C-A223-7D8E-B0C6-E92CFB993517}"/>
              </a:ext>
            </a:extLst>
          </p:cNvPr>
          <p:cNvSpPr txBox="1"/>
          <p:nvPr/>
        </p:nvSpPr>
        <p:spPr>
          <a:xfrm>
            <a:off x="4705427" y="4636244"/>
            <a:ext cx="1382857" cy="345864"/>
          </a:xfrm>
          <a:prstGeom prst="rect">
            <a:avLst/>
          </a:prstGeom>
          <a:noFill/>
        </p:spPr>
        <p:txBody>
          <a:bodyPr wrap="square">
            <a:spAutoFit/>
          </a:bodyPr>
          <a:lstStyle/>
          <a:p>
            <a:pPr marL="55721" algn="just">
              <a:lnSpc>
                <a:spcPct val="120000"/>
              </a:lnSpc>
            </a:pPr>
            <a:r>
              <a:rPr lang="en-US" altLang="zh-CN" sz="1500" b="1" dirty="0">
                <a:ea typeface="微软雅黑" panose="020B0503020204020204" charset="-122"/>
                <a:sym typeface="+mn-ea"/>
              </a:rPr>
              <a:t>Components</a:t>
            </a:r>
          </a:p>
        </p:txBody>
      </p:sp>
      <p:sp>
        <p:nvSpPr>
          <p:cNvPr id="19" name="文本框 18">
            <a:extLst>
              <a:ext uri="{FF2B5EF4-FFF2-40B4-BE49-F238E27FC236}">
                <a16:creationId xmlns:a16="http://schemas.microsoft.com/office/drawing/2014/main" id="{B72948AB-0861-E87D-EB97-3C2DD4875868}"/>
              </a:ext>
            </a:extLst>
          </p:cNvPr>
          <p:cNvSpPr txBox="1"/>
          <p:nvPr/>
        </p:nvSpPr>
        <p:spPr>
          <a:xfrm>
            <a:off x="7442925" y="4324627"/>
            <a:ext cx="1665391" cy="345864"/>
          </a:xfrm>
          <a:prstGeom prst="rect">
            <a:avLst/>
          </a:prstGeom>
          <a:noFill/>
        </p:spPr>
        <p:txBody>
          <a:bodyPr wrap="square">
            <a:spAutoFit/>
          </a:bodyPr>
          <a:lstStyle/>
          <a:p>
            <a:pPr marL="55721" algn="just">
              <a:lnSpc>
                <a:spcPct val="120000"/>
              </a:lnSpc>
            </a:pPr>
            <a:r>
              <a:rPr lang="en-US" altLang="zh-CN" sz="1500" b="1" dirty="0">
                <a:ea typeface="微软雅黑" panose="020B0503020204020204" charset="-122"/>
                <a:sym typeface="+mn-ea"/>
              </a:rPr>
              <a:t>Applications</a:t>
            </a:r>
          </a:p>
        </p:txBody>
      </p:sp>
      <p:sp>
        <p:nvSpPr>
          <p:cNvPr id="20" name="文本框 19">
            <a:extLst>
              <a:ext uri="{FF2B5EF4-FFF2-40B4-BE49-F238E27FC236}">
                <a16:creationId xmlns:a16="http://schemas.microsoft.com/office/drawing/2014/main" id="{A6279AFE-92DB-91F4-C16D-927897BAE3BD}"/>
              </a:ext>
            </a:extLst>
          </p:cNvPr>
          <p:cNvSpPr txBox="1"/>
          <p:nvPr/>
        </p:nvSpPr>
        <p:spPr>
          <a:xfrm>
            <a:off x="7290948" y="1080924"/>
            <a:ext cx="1517386" cy="507831"/>
          </a:xfrm>
          <a:prstGeom prst="rect">
            <a:avLst/>
          </a:prstGeom>
          <a:noFill/>
        </p:spPr>
        <p:txBody>
          <a:bodyPr wrap="square">
            <a:spAutoFit/>
          </a:bodyPr>
          <a:lstStyle/>
          <a:p>
            <a:r>
              <a:rPr lang="en-US" altLang="zh-CN" sz="1350" dirty="0">
                <a:effectLst>
                  <a:outerShdw blurRad="38100" dist="38100" dir="2700000" algn="tl">
                    <a:srgbClr val="000000">
                      <a:alpha val="43137"/>
                    </a:srgbClr>
                  </a:outerShdw>
                </a:effectLst>
                <a:ea typeface="微软雅黑" panose="020B0503020204020204" pitchFamily="34" charset="-122"/>
              </a:rPr>
              <a:t>Rediscover</a:t>
            </a:r>
          </a:p>
          <a:p>
            <a:r>
              <a:rPr lang="en-US" altLang="zh-CN" sz="1350" dirty="0" err="1">
                <a:effectLst>
                  <a:outerShdw blurRad="38100" dist="38100" dir="2700000" algn="tl">
                    <a:srgbClr val="000000">
                      <a:alpha val="43137"/>
                    </a:srgbClr>
                  </a:outerShdw>
                </a:effectLst>
                <a:ea typeface="微软雅黑" panose="020B0503020204020204" pitchFamily="34" charset="-122"/>
              </a:rPr>
              <a:t>Zc</a:t>
            </a:r>
            <a:r>
              <a:rPr lang="en-US" altLang="zh-CN" sz="1350" dirty="0">
                <a:effectLst>
                  <a:outerShdw blurRad="38100" dist="38100" dir="2700000" algn="tl">
                    <a:srgbClr val="000000">
                      <a:alpha val="43137"/>
                    </a:srgbClr>
                  </a:outerShdw>
                </a:effectLst>
                <a:ea typeface="微软雅黑" panose="020B0503020204020204" pitchFamily="34" charset="-122"/>
              </a:rPr>
              <a:t>(3900)</a:t>
            </a:r>
          </a:p>
        </p:txBody>
      </p:sp>
      <p:sp>
        <p:nvSpPr>
          <p:cNvPr id="22" name="文本框 21">
            <a:extLst>
              <a:ext uri="{FF2B5EF4-FFF2-40B4-BE49-F238E27FC236}">
                <a16:creationId xmlns:a16="http://schemas.microsoft.com/office/drawing/2014/main" id="{A974AD49-C6A1-DFBB-1B64-DE0FEE29547F}"/>
              </a:ext>
            </a:extLst>
          </p:cNvPr>
          <p:cNvSpPr txBox="1"/>
          <p:nvPr/>
        </p:nvSpPr>
        <p:spPr>
          <a:xfrm>
            <a:off x="68057" y="808811"/>
            <a:ext cx="5772150" cy="323165"/>
          </a:xfrm>
          <a:prstGeom prst="rect">
            <a:avLst/>
          </a:prstGeom>
          <a:noFill/>
        </p:spPr>
        <p:txBody>
          <a:bodyPr wrap="square">
            <a:spAutoFit/>
          </a:bodyPr>
          <a:lstStyle/>
          <a:p>
            <a:r>
              <a:rPr lang="en-US" altLang="zh-CN" sz="1500" kern="100" dirty="0">
                <a:ea typeface="微软雅黑" panose="020B0503020204020204" pitchFamily="34" charset="-122"/>
                <a:cs typeface="Times New Roman" panose="02020603050405020304" pitchFamily="18" charset="0"/>
              </a:rPr>
              <a:t>Let the large model conduct particle physics research </a:t>
            </a:r>
            <a:endParaRPr lang="zh-CN" altLang="en-US" sz="1500" dirty="0">
              <a:ea typeface="微软雅黑" panose="020B0503020204020204" pitchFamily="34" charset="-122"/>
            </a:endParaRPr>
          </a:p>
        </p:txBody>
      </p:sp>
      <p:sp>
        <p:nvSpPr>
          <p:cNvPr id="9" name="文本框 8">
            <a:extLst>
              <a:ext uri="{FF2B5EF4-FFF2-40B4-BE49-F238E27FC236}">
                <a16:creationId xmlns:a16="http://schemas.microsoft.com/office/drawing/2014/main" id="{BE4EC853-47A8-D21F-FD46-446ACFCFC79B}"/>
              </a:ext>
            </a:extLst>
          </p:cNvPr>
          <p:cNvSpPr txBox="1"/>
          <p:nvPr/>
        </p:nvSpPr>
        <p:spPr>
          <a:xfrm>
            <a:off x="5131811" y="811127"/>
            <a:ext cx="4136021" cy="323165"/>
          </a:xfrm>
          <a:prstGeom prst="rect">
            <a:avLst/>
          </a:prstGeom>
          <a:noFill/>
        </p:spPr>
        <p:txBody>
          <a:bodyPr wrap="square">
            <a:spAutoFit/>
          </a:bodyPr>
          <a:lstStyle/>
          <a:p>
            <a:r>
              <a:rPr lang="en-US" altLang="zh-CN" sz="1500" kern="100" dirty="0">
                <a:ea typeface="微软雅黑" panose="020B0503020204020204" pitchFamily="34" charset="-122"/>
                <a:cs typeface="Times New Roman" panose="02020603050405020304" pitchFamily="18" charset="0"/>
              </a:rPr>
              <a:t>Essential: Modeling the research process.</a:t>
            </a:r>
            <a:endParaRPr lang="zh-CN" altLang="en-US" sz="1500" dirty="0">
              <a:ea typeface="微软雅黑" panose="020B0503020204020204" pitchFamily="34" charset="-122"/>
            </a:endParaRPr>
          </a:p>
        </p:txBody>
      </p:sp>
      <p:sp>
        <p:nvSpPr>
          <p:cNvPr id="11" name="文本框 10">
            <a:extLst>
              <a:ext uri="{FF2B5EF4-FFF2-40B4-BE49-F238E27FC236}">
                <a16:creationId xmlns:a16="http://schemas.microsoft.com/office/drawing/2014/main" id="{0F8E5D1E-19FA-5761-FC67-9EF11ECE6364}"/>
              </a:ext>
            </a:extLst>
          </p:cNvPr>
          <p:cNvSpPr txBox="1"/>
          <p:nvPr/>
        </p:nvSpPr>
        <p:spPr>
          <a:xfrm>
            <a:off x="7034927" y="4878041"/>
            <a:ext cx="1544012" cy="276999"/>
          </a:xfrm>
          <a:prstGeom prst="rect">
            <a:avLst/>
          </a:prstGeom>
          <a:noFill/>
        </p:spPr>
        <p:txBody>
          <a:bodyPr wrap="none" rtlCol="0">
            <a:spAutoFit/>
          </a:bodyPr>
          <a:lstStyle/>
          <a:p>
            <a:r>
              <a:rPr kumimoji="1" lang="en-US" altLang="zh-CN" sz="1200" dirty="0">
                <a:solidFill>
                  <a:schemeClr val="accent2">
                    <a:lumMod val="75000"/>
                  </a:schemeClr>
                </a:solidFill>
              </a:rPr>
              <a:t>Source</a:t>
            </a:r>
            <a:r>
              <a:rPr kumimoji="1" lang="zh-CN" altLang="en-US" sz="1200" dirty="0">
                <a:solidFill>
                  <a:schemeClr val="accent2">
                    <a:lumMod val="75000"/>
                  </a:schemeClr>
                </a:solidFill>
              </a:rPr>
              <a:t>：</a:t>
            </a:r>
            <a:r>
              <a:rPr kumimoji="1" lang="en-US" altLang="zh-CN" sz="1200" dirty="0">
                <a:solidFill>
                  <a:schemeClr val="accent2">
                    <a:lumMod val="75000"/>
                  </a:schemeClr>
                </a:solidFill>
              </a:rPr>
              <a:t>ZD</a:t>
            </a:r>
            <a:r>
              <a:rPr kumimoji="1" lang="zh-CN" altLang="en-US" sz="1200" dirty="0">
                <a:solidFill>
                  <a:schemeClr val="accent2">
                    <a:lumMod val="75000"/>
                  </a:schemeClr>
                </a:solidFill>
              </a:rPr>
              <a:t> </a:t>
            </a:r>
            <a:r>
              <a:rPr kumimoji="1" lang="en-US" altLang="zh-CN" sz="1200" dirty="0">
                <a:solidFill>
                  <a:schemeClr val="accent2">
                    <a:lumMod val="75000"/>
                  </a:schemeClr>
                </a:solidFill>
              </a:rPr>
              <a:t>Zhang</a:t>
            </a:r>
            <a:endParaRPr kumimoji="1" lang="zh-CN" altLang="en-US" sz="1200" dirty="0">
              <a:solidFill>
                <a:schemeClr val="accent2">
                  <a:lumMod val="75000"/>
                </a:schemeClr>
              </a:solidFill>
            </a:endParaRPr>
          </a:p>
        </p:txBody>
      </p:sp>
      <p:sp>
        <p:nvSpPr>
          <p:cNvPr id="12" name="文本框 11">
            <a:extLst>
              <a:ext uri="{FF2B5EF4-FFF2-40B4-BE49-F238E27FC236}">
                <a16:creationId xmlns:a16="http://schemas.microsoft.com/office/drawing/2014/main" id="{9F5EAB66-BCE1-2DB2-070D-A9D9812A63AF}"/>
              </a:ext>
            </a:extLst>
          </p:cNvPr>
          <p:cNvSpPr txBox="1"/>
          <p:nvPr/>
        </p:nvSpPr>
        <p:spPr>
          <a:xfrm>
            <a:off x="3224077" y="4878501"/>
            <a:ext cx="3198311" cy="307777"/>
          </a:xfrm>
          <a:prstGeom prst="rect">
            <a:avLst/>
          </a:prstGeom>
          <a:noFill/>
        </p:spPr>
        <p:txBody>
          <a:bodyPr wrap="none" rtlCol="0">
            <a:spAutoFit/>
          </a:bodyPr>
          <a:lstStyle/>
          <a:p>
            <a:r>
              <a:rPr kumimoji="1" lang="en-US" altLang="zh-CN" sz="1400" b="1" dirty="0">
                <a:solidFill>
                  <a:srgbClr val="FF0000"/>
                </a:solidFill>
              </a:rPr>
              <a:t>➔</a:t>
            </a:r>
            <a:r>
              <a:rPr kumimoji="1" lang="en-US" altLang="zh-CN" sz="1400" b="1" u="sng" dirty="0">
                <a:solidFill>
                  <a:schemeClr val="tx2"/>
                </a:solidFill>
              </a:rPr>
              <a:t> ZD Zhang’s talk Friday Morning</a:t>
            </a:r>
            <a:endParaRPr kumimoji="1" lang="zh-CN" altLang="en-US" sz="1400" b="1" u="sng" dirty="0">
              <a:solidFill>
                <a:schemeClr val="tx2"/>
              </a:solidFill>
            </a:endParaRPr>
          </a:p>
        </p:txBody>
      </p:sp>
    </p:spTree>
    <p:extLst>
      <p:ext uri="{BB962C8B-B14F-4D97-AF65-F5344CB8AC3E}">
        <p14:creationId xmlns:p14="http://schemas.microsoft.com/office/powerpoint/2010/main" val="2074896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标题 120">
            <a:extLst>
              <a:ext uri="{FF2B5EF4-FFF2-40B4-BE49-F238E27FC236}">
                <a16:creationId xmlns:a16="http://schemas.microsoft.com/office/drawing/2014/main" id="{5958D517-8224-4991-B1D8-F30AF49F412B}"/>
              </a:ext>
            </a:extLst>
          </p:cNvPr>
          <p:cNvSpPr>
            <a:spLocks noGrp="1"/>
          </p:cNvSpPr>
          <p:nvPr>
            <p:ph type="title"/>
          </p:nvPr>
        </p:nvSpPr>
        <p:spPr>
          <a:xfrm>
            <a:off x="1675919" y="228600"/>
            <a:ext cx="6324600" cy="514350"/>
          </a:xfrm>
        </p:spPr>
        <p:txBody>
          <a:bodyPr>
            <a:normAutofit fontScale="90000"/>
          </a:bodyPr>
          <a:lstStyle/>
          <a:p>
            <a:r>
              <a:rPr lang="en-US" altLang="zh-CN" dirty="0"/>
              <a:t>Grid Sites in China</a:t>
            </a:r>
            <a:endParaRPr lang="zh-CN" altLang="en-US" dirty="0"/>
          </a:p>
        </p:txBody>
      </p:sp>
      <p:sp>
        <p:nvSpPr>
          <p:cNvPr id="118" name="文本框 117">
            <a:extLst>
              <a:ext uri="{FF2B5EF4-FFF2-40B4-BE49-F238E27FC236}">
                <a16:creationId xmlns:a16="http://schemas.microsoft.com/office/drawing/2014/main" id="{878F26DE-C5B7-46B9-880C-F35749AFC842}"/>
              </a:ext>
            </a:extLst>
          </p:cNvPr>
          <p:cNvSpPr txBox="1"/>
          <p:nvPr/>
        </p:nvSpPr>
        <p:spPr>
          <a:xfrm>
            <a:off x="5953763" y="754332"/>
            <a:ext cx="2368717" cy="323165"/>
          </a:xfrm>
          <a:prstGeom prst="rect">
            <a:avLst/>
          </a:prstGeom>
          <a:noFill/>
        </p:spPr>
        <p:txBody>
          <a:bodyPr wrap="square" rtlCol="0">
            <a:spAutoFit/>
          </a:bodyPr>
          <a:lstStyle/>
          <a:p>
            <a:pPr algn="ctr"/>
            <a:r>
              <a:rPr lang="en-US" altLang="zh-CN" sz="1500" dirty="0">
                <a:solidFill>
                  <a:schemeClr val="tx2"/>
                </a:solidFill>
              </a:rPr>
              <a:t>WLCG Sites in China</a:t>
            </a:r>
            <a:endParaRPr lang="zh-CN" altLang="en-US" sz="1500" dirty="0">
              <a:solidFill>
                <a:schemeClr val="tx2"/>
              </a:solidFill>
            </a:endParaRPr>
          </a:p>
        </p:txBody>
      </p:sp>
      <p:sp>
        <p:nvSpPr>
          <p:cNvPr id="7" name="内容占位符 3">
            <a:extLst>
              <a:ext uri="{FF2B5EF4-FFF2-40B4-BE49-F238E27FC236}">
                <a16:creationId xmlns:a16="http://schemas.microsoft.com/office/drawing/2014/main" id="{FD0881ED-29C5-4521-94B0-71F67774AC0C}"/>
              </a:ext>
            </a:extLst>
          </p:cNvPr>
          <p:cNvSpPr txBox="1">
            <a:spLocks/>
          </p:cNvSpPr>
          <p:nvPr/>
        </p:nvSpPr>
        <p:spPr>
          <a:xfrm>
            <a:off x="204055" y="860018"/>
            <a:ext cx="4515248" cy="404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lang="zh-CN" altLang="en-US" sz="2800" kern="1200" baseline="0" dirty="0">
                <a:solidFill>
                  <a:schemeClr val="accent1">
                    <a:lumMod val="75000"/>
                  </a:schemeClr>
                </a:solidFill>
                <a:latin typeface="Arial Rounded MT Bold" panose="020F0704030504030204" pitchFamily="34" charset="0"/>
                <a:ea typeface="华文楷体" panose="02010600040101010101" pitchFamily="2" charset="-122"/>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lang="zh-CN" altLang="en-US" sz="2400" kern="1200" baseline="0" dirty="0">
                <a:solidFill>
                  <a:schemeClr val="accent1">
                    <a:lumMod val="75000"/>
                  </a:schemeClr>
                </a:solidFill>
                <a:latin typeface="Arial Rounded MT Bold" panose="020F0704030504030204" pitchFamily="34" charset="0"/>
                <a:ea typeface="华文楷体" panose="02010600040101010101" pitchFamily="2" charset="-122"/>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lang="zh-CN" altLang="en-US" sz="2000" kern="1200" baseline="0" dirty="0">
                <a:solidFill>
                  <a:schemeClr val="accent1">
                    <a:lumMod val="75000"/>
                  </a:schemeClr>
                </a:solidFill>
                <a:latin typeface="Arial Rounded MT Bold" panose="020F0704030504030204" pitchFamily="34" charset="0"/>
                <a:ea typeface="华文楷体" panose="02010600040101010101" pitchFamily="2" charset="-122"/>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lang="zh-CN" altLang="en-US" sz="1800" kern="1200" dirty="0">
                <a:solidFill>
                  <a:schemeClr val="accent1">
                    <a:lumMod val="75000"/>
                  </a:schemeClr>
                </a:solidFill>
                <a:latin typeface="Arial Rounded MT Bold" panose="020F0704030504030204" pitchFamily="34" charset="0"/>
                <a:ea typeface="华文楷体" panose="02010600040101010101" pitchFamily="2" charset="-122"/>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lang="en-US" altLang="en-US" sz="1600" kern="1200" dirty="0">
                <a:solidFill>
                  <a:schemeClr val="accent1">
                    <a:lumMod val="75000"/>
                  </a:schemeClr>
                </a:solidFill>
                <a:latin typeface="Arial Rounded MT Bold" panose="020F0704030504030204" pitchFamily="34" charset="0"/>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fontAlgn="base">
              <a:spcBef>
                <a:spcPts val="0"/>
              </a:spcBef>
              <a:spcAft>
                <a:spcPct val="0"/>
              </a:spcAft>
              <a:buClr>
                <a:srgbClr val="2F5597"/>
              </a:buClr>
              <a:buSzPct val="110000"/>
              <a:buFont typeface="Wingdings" panose="05000000000000000000" pitchFamily="2" charset="2"/>
              <a:buChar char="•"/>
            </a:pPr>
            <a:r>
              <a:rPr lang="en-US" altLang="zh-CN" sz="2000" dirty="0">
                <a:solidFill>
                  <a:schemeClr val="tx2"/>
                </a:solidFill>
                <a:effectLst>
                  <a:outerShdw blurRad="38100" dist="38100" dir="2700000" algn="tl">
                    <a:srgbClr val="DDDDDD"/>
                  </a:outerShdw>
                </a:effectLst>
                <a:latin typeface="+mn-lt"/>
                <a:ea typeface="+mn-ea"/>
              </a:rPr>
              <a:t>New Sites</a:t>
            </a:r>
          </a:p>
          <a:p>
            <a:pPr marL="557213" lvl="1" indent="-214313" fontAlgn="base">
              <a:spcBef>
                <a:spcPts val="0"/>
              </a:spcBef>
              <a:spcAft>
                <a:spcPct val="0"/>
              </a:spcAft>
              <a:buClr>
                <a:srgbClr val="2F5597"/>
              </a:buClr>
              <a:buFont typeface="Wingdings" panose="05000000000000000000" pitchFamily="2" charset="2"/>
              <a:buChar char="•"/>
            </a:pPr>
            <a:r>
              <a:rPr lang="en-US" altLang="zh-CN" sz="1500" dirty="0">
                <a:solidFill>
                  <a:schemeClr val="tx2"/>
                </a:solidFill>
                <a:effectLst>
                  <a:outerShdw blurRad="38100" dist="38100" dir="2700000" algn="tl">
                    <a:srgbClr val="DDDDDD"/>
                  </a:outerShdw>
                </a:effectLst>
                <a:latin typeface="+mn-lt"/>
                <a:ea typeface="+mn-ea"/>
              </a:rPr>
              <a:t>Beijing-T1 for LHCb</a:t>
            </a:r>
          </a:p>
          <a:p>
            <a:pPr marL="557213" lvl="1" indent="-214313" fontAlgn="base">
              <a:spcBef>
                <a:spcPts val="0"/>
              </a:spcBef>
              <a:spcAft>
                <a:spcPct val="0"/>
              </a:spcAft>
              <a:buClr>
                <a:srgbClr val="2F5597"/>
              </a:buClr>
              <a:buFont typeface="Wingdings" panose="05000000000000000000" pitchFamily="2" charset="2"/>
              <a:buChar char="•"/>
            </a:pPr>
            <a:r>
              <a:rPr lang="en-US" altLang="zh-CN" sz="1500" dirty="0">
                <a:solidFill>
                  <a:schemeClr val="tx2"/>
                </a:solidFill>
                <a:effectLst>
                  <a:outerShdw blurRad="38100" dist="38100" dir="2700000" algn="tl">
                    <a:srgbClr val="DDDDDD"/>
                  </a:outerShdw>
                </a:effectLst>
                <a:latin typeface="+mn-lt"/>
                <a:ea typeface="+mn-ea"/>
              </a:rPr>
              <a:t>Lanzhou-T2 for LHCb</a:t>
            </a:r>
          </a:p>
          <a:p>
            <a:pPr marL="557213" lvl="1" indent="-214313" fontAlgn="base">
              <a:spcBef>
                <a:spcPts val="0"/>
              </a:spcBef>
              <a:spcAft>
                <a:spcPct val="0"/>
              </a:spcAft>
              <a:buClr>
                <a:srgbClr val="2F5597"/>
              </a:buClr>
              <a:buFont typeface="Wingdings" panose="05000000000000000000" pitchFamily="2" charset="2"/>
              <a:buChar char="•"/>
            </a:pPr>
            <a:r>
              <a:rPr lang="en-US" altLang="zh-CN" sz="1500" dirty="0">
                <a:solidFill>
                  <a:schemeClr val="tx2"/>
                </a:solidFill>
                <a:effectLst>
                  <a:outerShdw blurRad="38100" dist="38100" dir="2700000" algn="tl">
                    <a:srgbClr val="DDDDDD"/>
                  </a:outerShdw>
                </a:effectLst>
                <a:latin typeface="+mn-lt"/>
                <a:ea typeface="+mn-ea"/>
              </a:rPr>
              <a:t>Beijing-T2 for ALICE</a:t>
            </a:r>
          </a:p>
          <a:p>
            <a:pPr marL="257175" indent="-257175" fontAlgn="base">
              <a:spcBef>
                <a:spcPts val="0"/>
              </a:spcBef>
              <a:spcAft>
                <a:spcPct val="0"/>
              </a:spcAft>
              <a:buClr>
                <a:srgbClr val="2F5597"/>
              </a:buClr>
              <a:buSzPct val="110000"/>
              <a:buFont typeface="Wingdings" panose="05000000000000000000" pitchFamily="2" charset="2"/>
              <a:buChar char="•"/>
            </a:pPr>
            <a:r>
              <a:rPr lang="en-US" altLang="zh-CN" sz="2000" dirty="0">
                <a:solidFill>
                  <a:schemeClr val="tx2"/>
                </a:solidFill>
                <a:effectLst>
                  <a:outerShdw blurRad="38100" dist="38100" dir="2700000" algn="tl">
                    <a:srgbClr val="DDDDDD"/>
                  </a:outerShdw>
                </a:effectLst>
                <a:latin typeface="+mn-lt"/>
                <a:ea typeface="+mn-ea"/>
              </a:rPr>
              <a:t>Existing Sites at IHEP</a:t>
            </a:r>
          </a:p>
          <a:p>
            <a:pPr marL="557213" lvl="1" indent="-214313" fontAlgn="base">
              <a:spcBef>
                <a:spcPts val="0"/>
              </a:spcBef>
              <a:spcAft>
                <a:spcPct val="0"/>
              </a:spcAft>
              <a:buClr>
                <a:srgbClr val="2F5597"/>
              </a:buClr>
              <a:buFont typeface="Wingdings" panose="05000000000000000000" pitchFamily="2" charset="2"/>
              <a:buChar char="•"/>
            </a:pPr>
            <a:r>
              <a:rPr lang="en-US" altLang="zh-CN" sz="1500" dirty="0">
                <a:solidFill>
                  <a:schemeClr val="tx2"/>
                </a:solidFill>
                <a:effectLst>
                  <a:outerShdw blurRad="38100" dist="38100" dir="2700000" algn="tl">
                    <a:srgbClr val="DDDDDD"/>
                  </a:outerShdw>
                </a:effectLst>
                <a:latin typeface="+mn-lt"/>
                <a:ea typeface="+mn-ea"/>
              </a:rPr>
              <a:t>Beijing-LCG2 for ATLAS,</a:t>
            </a:r>
            <a:br>
              <a:rPr lang="en-US" altLang="zh-CN" sz="1500" dirty="0">
                <a:solidFill>
                  <a:schemeClr val="tx2"/>
                </a:solidFill>
                <a:effectLst>
                  <a:outerShdw blurRad="38100" dist="38100" dir="2700000" algn="tl">
                    <a:srgbClr val="DDDDDD"/>
                  </a:outerShdw>
                </a:effectLst>
                <a:latin typeface="+mn-lt"/>
                <a:ea typeface="+mn-ea"/>
              </a:rPr>
            </a:br>
            <a:r>
              <a:rPr lang="en-US" altLang="zh-CN" sz="1500" dirty="0">
                <a:solidFill>
                  <a:schemeClr val="tx2"/>
                </a:solidFill>
                <a:effectLst>
                  <a:outerShdw blurRad="38100" dist="38100" dir="2700000" algn="tl">
                    <a:srgbClr val="DDDDDD"/>
                  </a:outerShdw>
                </a:effectLst>
                <a:latin typeface="+mn-lt"/>
                <a:ea typeface="+mn-ea"/>
              </a:rPr>
              <a:t>CMS</a:t>
            </a:r>
          </a:p>
          <a:p>
            <a:pPr marL="557213" lvl="1" indent="-214313" fontAlgn="base">
              <a:spcBef>
                <a:spcPts val="0"/>
              </a:spcBef>
              <a:spcAft>
                <a:spcPct val="0"/>
              </a:spcAft>
              <a:buClr>
                <a:srgbClr val="2F5597"/>
              </a:buClr>
              <a:buFont typeface="Wingdings" panose="05000000000000000000" pitchFamily="2" charset="2"/>
              <a:buChar char="•"/>
            </a:pPr>
            <a:r>
              <a:rPr lang="en-US" altLang="zh-CN" sz="1500" dirty="0" err="1">
                <a:solidFill>
                  <a:schemeClr val="tx2"/>
                </a:solidFill>
                <a:effectLst>
                  <a:outerShdw blurRad="38100" dist="38100" dir="2700000" algn="tl">
                    <a:srgbClr val="DDDDDD"/>
                  </a:outerShdw>
                </a:effectLst>
                <a:latin typeface="+mn-lt"/>
                <a:ea typeface="+mn-ea"/>
              </a:rPr>
              <a:t>BelleII</a:t>
            </a:r>
            <a:r>
              <a:rPr lang="en-US" altLang="zh-CN" sz="1500" dirty="0">
                <a:solidFill>
                  <a:schemeClr val="tx2"/>
                </a:solidFill>
                <a:effectLst>
                  <a:outerShdw blurRad="38100" dist="38100" dir="2700000" algn="tl">
                    <a:srgbClr val="DDDDDD"/>
                  </a:outerShdw>
                </a:effectLst>
                <a:latin typeface="+mn-lt"/>
                <a:ea typeface="+mn-ea"/>
              </a:rPr>
              <a:t> site</a:t>
            </a:r>
          </a:p>
          <a:p>
            <a:pPr marL="0" indent="0">
              <a:lnSpc>
                <a:spcPct val="120000"/>
              </a:lnSpc>
              <a:buClr>
                <a:srgbClr val="2F5597"/>
              </a:buClr>
              <a:buNone/>
            </a:pPr>
            <a:endParaRPr lang="en-US" sz="2100" dirty="0">
              <a:cs typeface="Arial" panose="020B0604020202020204" pitchFamily="34" charset="0"/>
            </a:endParaRPr>
          </a:p>
        </p:txBody>
      </p:sp>
      <p:grpSp>
        <p:nvGrpSpPr>
          <p:cNvPr id="17" name="组合 16">
            <a:extLst>
              <a:ext uri="{FF2B5EF4-FFF2-40B4-BE49-F238E27FC236}">
                <a16:creationId xmlns:a16="http://schemas.microsoft.com/office/drawing/2014/main" id="{6FC5701D-025E-4F24-ACB5-C5DDB387CB57}"/>
              </a:ext>
            </a:extLst>
          </p:cNvPr>
          <p:cNvGrpSpPr/>
          <p:nvPr/>
        </p:nvGrpSpPr>
        <p:grpSpPr>
          <a:xfrm>
            <a:off x="3312799" y="1071914"/>
            <a:ext cx="5809459" cy="3842986"/>
            <a:chOff x="1645227" y="981879"/>
            <a:chExt cx="7745945" cy="5123981"/>
          </a:xfrm>
        </p:grpSpPr>
        <p:pic>
          <p:nvPicPr>
            <p:cNvPr id="18" name="图片 17">
              <a:extLst>
                <a:ext uri="{FF2B5EF4-FFF2-40B4-BE49-F238E27FC236}">
                  <a16:creationId xmlns:a16="http://schemas.microsoft.com/office/drawing/2014/main" id="{5684420D-0E83-46B8-B01E-4488BBB50ACE}"/>
                </a:ext>
              </a:extLst>
            </p:cNvPr>
            <p:cNvPicPr>
              <a:picLocks noChangeAspect="1"/>
            </p:cNvPicPr>
            <p:nvPr/>
          </p:nvPicPr>
          <p:blipFill>
            <a:blip r:embed="rId3"/>
            <a:stretch>
              <a:fillRect/>
            </a:stretch>
          </p:blipFill>
          <p:spPr>
            <a:xfrm>
              <a:off x="1645227" y="981879"/>
              <a:ext cx="6936252" cy="5123981"/>
            </a:xfrm>
            <a:prstGeom prst="rect">
              <a:avLst/>
            </a:prstGeom>
          </p:spPr>
        </p:pic>
        <p:sp>
          <p:nvSpPr>
            <p:cNvPr id="19" name="圆角矩形标注 12">
              <a:extLst>
                <a:ext uri="{FF2B5EF4-FFF2-40B4-BE49-F238E27FC236}">
                  <a16:creationId xmlns:a16="http://schemas.microsoft.com/office/drawing/2014/main" id="{2835A458-0D11-4B25-861E-64DC873A13E8}"/>
                </a:ext>
              </a:extLst>
            </p:cNvPr>
            <p:cNvSpPr/>
            <p:nvPr/>
          </p:nvSpPr>
          <p:spPr>
            <a:xfrm>
              <a:off x="7100964" y="1999320"/>
              <a:ext cx="2290208" cy="645577"/>
            </a:xfrm>
            <a:prstGeom prst="wedgeRoundRectCallout">
              <a:avLst>
                <a:gd name="adj1" fmla="val -75225"/>
                <a:gd name="adj2" fmla="val 110089"/>
                <a:gd name="adj3" fmla="val 16667"/>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1050" dirty="0">
                  <a:solidFill>
                    <a:schemeClr val="tx1"/>
                  </a:solidFill>
                  <a:latin typeface="楷体" panose="02010609060101010101" pitchFamily="49" charset="-122"/>
                  <a:ea typeface="楷体" panose="02010609060101010101" pitchFamily="49" charset="-122"/>
                </a:rPr>
                <a:t>BEIJING-LCG2</a:t>
              </a:r>
            </a:p>
            <a:p>
              <a:pPr algn="ctr"/>
              <a:r>
                <a:rPr lang="en-US" altLang="zh-CN" sz="1050" dirty="0">
                  <a:solidFill>
                    <a:schemeClr val="tx1"/>
                  </a:solidFill>
                  <a:latin typeface="楷体" panose="02010609060101010101" pitchFamily="49" charset="-122"/>
                  <a:ea typeface="楷体" panose="02010609060101010101" pitchFamily="49" charset="-122"/>
                </a:rPr>
                <a:t>Tier2(ATLAS,CMS,ALICE,</a:t>
              </a:r>
            </a:p>
            <a:p>
              <a:pPr algn="ctr"/>
              <a:r>
                <a:rPr lang="en-US" altLang="zh-CN" sz="1050" dirty="0" err="1">
                  <a:solidFill>
                    <a:schemeClr val="tx1"/>
                  </a:solidFill>
                  <a:latin typeface="楷体" panose="02010609060101010101" pitchFamily="49" charset="-122"/>
                  <a:ea typeface="楷体" panose="02010609060101010101" pitchFamily="49" charset="-122"/>
                </a:rPr>
                <a:t>BelleII</a:t>
              </a:r>
              <a:r>
                <a:rPr lang="en-US" altLang="zh-CN" sz="1050" dirty="0">
                  <a:solidFill>
                    <a:schemeClr val="tx1"/>
                  </a:solidFill>
                  <a:latin typeface="楷体" panose="02010609060101010101" pitchFamily="49" charset="-122"/>
                  <a:ea typeface="楷体" panose="02010609060101010101" pitchFamily="49" charset="-122"/>
                </a:rPr>
                <a:t>)</a:t>
              </a:r>
              <a:endParaRPr lang="zh-CN" altLang="en-US" sz="1050" dirty="0" err="1">
                <a:solidFill>
                  <a:schemeClr val="tx1"/>
                </a:solidFill>
                <a:latin typeface="楷体" panose="02010609060101010101" pitchFamily="49" charset="-122"/>
                <a:ea typeface="楷体" panose="02010609060101010101" pitchFamily="49" charset="-122"/>
              </a:endParaRPr>
            </a:p>
          </p:txBody>
        </p:sp>
        <p:sp>
          <p:nvSpPr>
            <p:cNvPr id="20" name="圆角矩形标注 12">
              <a:extLst>
                <a:ext uri="{FF2B5EF4-FFF2-40B4-BE49-F238E27FC236}">
                  <a16:creationId xmlns:a16="http://schemas.microsoft.com/office/drawing/2014/main" id="{C0566FDF-81D5-4725-A84E-D3CAC16C085F}"/>
                </a:ext>
              </a:extLst>
            </p:cNvPr>
            <p:cNvSpPr/>
            <p:nvPr/>
          </p:nvSpPr>
          <p:spPr>
            <a:xfrm>
              <a:off x="7735025" y="3677160"/>
              <a:ext cx="1334282" cy="518079"/>
            </a:xfrm>
            <a:prstGeom prst="wedgeRoundRectCallout">
              <a:avLst>
                <a:gd name="adj1" fmla="val -124809"/>
                <a:gd name="adj2" fmla="val 33777"/>
                <a:gd name="adj3" fmla="val 16667"/>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1050" dirty="0">
                  <a:solidFill>
                    <a:schemeClr val="tx1"/>
                  </a:solidFill>
                  <a:latin typeface="楷体" panose="02010609060101010101" pitchFamily="49" charset="-122"/>
                  <a:ea typeface="楷体" panose="02010609060101010101" pitchFamily="49" charset="-122"/>
                </a:rPr>
                <a:t>USTC-T3</a:t>
              </a:r>
            </a:p>
            <a:p>
              <a:pPr algn="ctr"/>
              <a:r>
                <a:rPr lang="en-US" altLang="zh-CN" sz="1050" dirty="0">
                  <a:solidFill>
                    <a:schemeClr val="tx1"/>
                  </a:solidFill>
                  <a:latin typeface="楷体" panose="02010609060101010101" pitchFamily="49" charset="-122"/>
                  <a:ea typeface="楷体" panose="02010609060101010101" pitchFamily="49" charset="-122"/>
                </a:rPr>
                <a:t>(ATLAS)</a:t>
              </a:r>
              <a:endParaRPr lang="zh-CN" altLang="en-US" sz="1050" dirty="0" err="1">
                <a:solidFill>
                  <a:schemeClr val="tx1"/>
                </a:solidFill>
                <a:latin typeface="楷体" panose="02010609060101010101" pitchFamily="49" charset="-122"/>
                <a:ea typeface="楷体" panose="02010609060101010101" pitchFamily="49" charset="-122"/>
              </a:endParaRPr>
            </a:p>
          </p:txBody>
        </p:sp>
        <p:sp>
          <p:nvSpPr>
            <p:cNvPr id="21" name="圆角矩形标注 12">
              <a:extLst>
                <a:ext uri="{FF2B5EF4-FFF2-40B4-BE49-F238E27FC236}">
                  <a16:creationId xmlns:a16="http://schemas.microsoft.com/office/drawing/2014/main" id="{27C05A30-ED08-4E4A-8255-BAD6E937F607}"/>
                </a:ext>
              </a:extLst>
            </p:cNvPr>
            <p:cNvSpPr/>
            <p:nvPr/>
          </p:nvSpPr>
          <p:spPr>
            <a:xfrm>
              <a:off x="7155579" y="5129427"/>
              <a:ext cx="1334282" cy="518081"/>
            </a:xfrm>
            <a:prstGeom prst="wedgeRoundRectCallout">
              <a:avLst>
                <a:gd name="adj1" fmla="val -103996"/>
                <a:gd name="adj2" fmla="val 451"/>
                <a:gd name="adj3" fmla="val 16667"/>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1050" dirty="0">
                  <a:solidFill>
                    <a:schemeClr val="tx1"/>
                  </a:solidFill>
                  <a:latin typeface="楷体" panose="02010609060101010101" pitchFamily="49" charset="-122"/>
                  <a:ea typeface="楷体" panose="02010609060101010101" pitchFamily="49" charset="-122"/>
                </a:rPr>
                <a:t>HK-LCG2</a:t>
              </a:r>
            </a:p>
            <a:p>
              <a:pPr algn="ctr"/>
              <a:r>
                <a:rPr lang="en-US" altLang="zh-CN" sz="1050" dirty="0">
                  <a:solidFill>
                    <a:schemeClr val="tx1"/>
                  </a:solidFill>
                  <a:latin typeface="楷体" panose="02010609060101010101" pitchFamily="49" charset="-122"/>
                  <a:ea typeface="楷体" panose="02010609060101010101" pitchFamily="49" charset="-122"/>
                </a:rPr>
                <a:t>(ATLAS)</a:t>
              </a:r>
              <a:endParaRPr lang="zh-CN" altLang="en-US" sz="1050" dirty="0" err="1">
                <a:solidFill>
                  <a:schemeClr val="tx1"/>
                </a:solidFill>
                <a:latin typeface="楷体" panose="02010609060101010101" pitchFamily="49" charset="-122"/>
                <a:ea typeface="楷体" panose="02010609060101010101" pitchFamily="49" charset="-122"/>
              </a:endParaRPr>
            </a:p>
          </p:txBody>
        </p:sp>
        <p:sp>
          <p:nvSpPr>
            <p:cNvPr id="22" name="圆角矩形标注 12">
              <a:extLst>
                <a:ext uri="{FF2B5EF4-FFF2-40B4-BE49-F238E27FC236}">
                  <a16:creationId xmlns:a16="http://schemas.microsoft.com/office/drawing/2014/main" id="{5E23D7F2-962D-48E4-A549-13954A3CAC20}"/>
                </a:ext>
              </a:extLst>
            </p:cNvPr>
            <p:cNvSpPr/>
            <p:nvPr/>
          </p:nvSpPr>
          <p:spPr>
            <a:xfrm>
              <a:off x="3941567" y="2487975"/>
              <a:ext cx="1171787" cy="518079"/>
            </a:xfrm>
            <a:prstGeom prst="wedgeRoundRectCallout">
              <a:avLst>
                <a:gd name="adj1" fmla="val 54256"/>
                <a:gd name="adj2" fmla="val 137645"/>
                <a:gd name="adj3" fmla="val 16667"/>
              </a:avLst>
            </a:prstGeom>
            <a:solidFill>
              <a:schemeClr val="bg1">
                <a:lumMod val="95000"/>
              </a:schemeClr>
            </a:solidFill>
            <a:ln>
              <a:prstDash val="solid"/>
            </a:ln>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1050" b="1" dirty="0">
                  <a:solidFill>
                    <a:schemeClr val="tx1"/>
                  </a:solidFill>
                  <a:latin typeface="楷体" panose="02010609060101010101" pitchFamily="49" charset="-122"/>
                  <a:ea typeface="楷体" panose="02010609060101010101" pitchFamily="49" charset="-122"/>
                </a:rPr>
                <a:t>Lanzhou-T2</a:t>
              </a:r>
            </a:p>
            <a:p>
              <a:pPr algn="ctr"/>
              <a:r>
                <a:rPr lang="en-US" altLang="zh-CN" sz="1050" b="1" dirty="0">
                  <a:solidFill>
                    <a:schemeClr val="tx1"/>
                  </a:solidFill>
                  <a:latin typeface="楷体" panose="02010609060101010101" pitchFamily="49" charset="-122"/>
                  <a:ea typeface="楷体" panose="02010609060101010101" pitchFamily="49" charset="-122"/>
                </a:rPr>
                <a:t>(</a:t>
              </a:r>
              <a:r>
                <a:rPr lang="en-US" altLang="zh-CN" sz="1050" b="1" dirty="0" err="1">
                  <a:solidFill>
                    <a:schemeClr val="tx1"/>
                  </a:solidFill>
                  <a:latin typeface="楷体" panose="02010609060101010101" pitchFamily="49" charset="-122"/>
                  <a:ea typeface="楷体" panose="02010609060101010101" pitchFamily="49" charset="-122"/>
                </a:rPr>
                <a:t>LHCb</a:t>
              </a:r>
              <a:r>
                <a:rPr lang="en-US" altLang="zh-CN" sz="1050" b="1" dirty="0">
                  <a:solidFill>
                    <a:schemeClr val="tx1"/>
                  </a:solidFill>
                  <a:latin typeface="楷体" panose="02010609060101010101" pitchFamily="49" charset="-122"/>
                  <a:ea typeface="楷体" panose="02010609060101010101" pitchFamily="49" charset="-122"/>
                </a:rPr>
                <a:t>)</a:t>
              </a:r>
              <a:endParaRPr lang="zh-CN" altLang="en-US" sz="1050" b="1" dirty="0" err="1">
                <a:solidFill>
                  <a:schemeClr val="tx1"/>
                </a:solidFill>
                <a:latin typeface="楷体" panose="02010609060101010101" pitchFamily="49" charset="-122"/>
                <a:ea typeface="楷体" panose="02010609060101010101" pitchFamily="49" charset="-122"/>
              </a:endParaRPr>
            </a:p>
          </p:txBody>
        </p:sp>
        <p:sp>
          <p:nvSpPr>
            <p:cNvPr id="24" name="圆角矩形标注 12">
              <a:extLst>
                <a:ext uri="{FF2B5EF4-FFF2-40B4-BE49-F238E27FC236}">
                  <a16:creationId xmlns:a16="http://schemas.microsoft.com/office/drawing/2014/main" id="{E5C6F508-FD1D-4494-9F60-787E5C5FF5D3}"/>
                </a:ext>
              </a:extLst>
            </p:cNvPr>
            <p:cNvSpPr/>
            <p:nvPr/>
          </p:nvSpPr>
          <p:spPr>
            <a:xfrm>
              <a:off x="6234405" y="1497755"/>
              <a:ext cx="1171787" cy="518079"/>
            </a:xfrm>
            <a:prstGeom prst="wedgeRoundRectCallout">
              <a:avLst>
                <a:gd name="adj1" fmla="val -25514"/>
                <a:gd name="adj2" fmla="val 240930"/>
                <a:gd name="adj3" fmla="val 16667"/>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1050" dirty="0">
                  <a:solidFill>
                    <a:schemeClr val="tx1"/>
                  </a:solidFill>
                  <a:latin typeface="楷体" panose="02010609060101010101" pitchFamily="49" charset="-122"/>
                  <a:ea typeface="楷体" panose="02010609060101010101" pitchFamily="49" charset="-122"/>
                </a:rPr>
                <a:t>PKU-T3</a:t>
              </a:r>
            </a:p>
            <a:p>
              <a:pPr algn="ctr"/>
              <a:r>
                <a:rPr lang="en-US" altLang="zh-CN" sz="1050" dirty="0">
                  <a:solidFill>
                    <a:schemeClr val="tx1"/>
                  </a:solidFill>
                  <a:latin typeface="楷体" panose="02010609060101010101" pitchFamily="49" charset="-122"/>
                  <a:ea typeface="楷体" panose="02010609060101010101" pitchFamily="49" charset="-122"/>
                </a:rPr>
                <a:t>(CMS)</a:t>
              </a:r>
              <a:endParaRPr lang="zh-CN" altLang="en-US" sz="1050" dirty="0" err="1">
                <a:solidFill>
                  <a:schemeClr val="tx1"/>
                </a:solidFill>
                <a:latin typeface="楷体" panose="02010609060101010101" pitchFamily="49" charset="-122"/>
                <a:ea typeface="楷体" panose="02010609060101010101" pitchFamily="49" charset="-122"/>
              </a:endParaRPr>
            </a:p>
          </p:txBody>
        </p:sp>
        <p:sp>
          <p:nvSpPr>
            <p:cNvPr id="25" name="圆角矩形标注 12">
              <a:extLst>
                <a:ext uri="{FF2B5EF4-FFF2-40B4-BE49-F238E27FC236}">
                  <a16:creationId xmlns:a16="http://schemas.microsoft.com/office/drawing/2014/main" id="{22F33882-FB0B-4134-9588-EDE273C57448}"/>
                </a:ext>
              </a:extLst>
            </p:cNvPr>
            <p:cNvSpPr/>
            <p:nvPr/>
          </p:nvSpPr>
          <p:spPr>
            <a:xfrm>
              <a:off x="4698185" y="1686233"/>
              <a:ext cx="1427699" cy="518079"/>
            </a:xfrm>
            <a:prstGeom prst="wedgeRoundRectCallout">
              <a:avLst>
                <a:gd name="adj1" fmla="val 77878"/>
                <a:gd name="adj2" fmla="val 206938"/>
                <a:gd name="adj3" fmla="val 16667"/>
              </a:avLst>
            </a:prstGeom>
            <a:solidFill>
              <a:schemeClr val="bg1">
                <a:lumMod val="95000"/>
              </a:schemeClr>
            </a:solidFill>
            <a:ln>
              <a:prstDash val="solid"/>
            </a:ln>
          </p:spPr>
          <p:style>
            <a:lnRef idx="1">
              <a:schemeClr val="dk1"/>
            </a:lnRef>
            <a:fillRef idx="2">
              <a:schemeClr val="dk1"/>
            </a:fillRef>
            <a:effectRef idx="1">
              <a:schemeClr val="dk1"/>
            </a:effectRef>
            <a:fontRef idx="minor">
              <a:schemeClr val="dk1"/>
            </a:fontRef>
          </p:style>
          <p:txBody>
            <a:bodyPr rtlCol="0" anchor="ctr"/>
            <a:lstStyle/>
            <a:p>
              <a:pPr algn="ctr"/>
              <a:r>
                <a:rPr lang="en-US" altLang="zh-CN" sz="1050" b="1" dirty="0">
                  <a:solidFill>
                    <a:schemeClr val="tx1"/>
                  </a:solidFill>
                  <a:latin typeface="楷体" panose="02010609060101010101" pitchFamily="49" charset="-122"/>
                  <a:ea typeface="楷体" panose="02010609060101010101" pitchFamily="49" charset="-122"/>
                </a:rPr>
                <a:t>BEIJING-T1</a:t>
              </a:r>
            </a:p>
            <a:p>
              <a:pPr algn="ctr"/>
              <a:r>
                <a:rPr lang="en-US" altLang="zh-CN" sz="1050" b="1" dirty="0">
                  <a:solidFill>
                    <a:schemeClr val="tx1"/>
                  </a:solidFill>
                  <a:latin typeface="楷体" panose="02010609060101010101" pitchFamily="49" charset="-122"/>
                  <a:ea typeface="楷体" panose="02010609060101010101" pitchFamily="49" charset="-122"/>
                </a:rPr>
                <a:t>Tier1(</a:t>
              </a:r>
              <a:r>
                <a:rPr lang="en-US" altLang="zh-CN" sz="1050" b="1" dirty="0" err="1">
                  <a:solidFill>
                    <a:schemeClr val="tx1"/>
                  </a:solidFill>
                  <a:latin typeface="楷体" panose="02010609060101010101" pitchFamily="49" charset="-122"/>
                  <a:ea typeface="楷体" panose="02010609060101010101" pitchFamily="49" charset="-122"/>
                </a:rPr>
                <a:t>LHCb</a:t>
              </a:r>
              <a:r>
                <a:rPr lang="en-US" altLang="zh-CN" sz="1050" b="1" dirty="0">
                  <a:solidFill>
                    <a:schemeClr val="tx1"/>
                  </a:solidFill>
                  <a:latin typeface="楷体" panose="02010609060101010101" pitchFamily="49" charset="-122"/>
                  <a:ea typeface="楷体" panose="02010609060101010101" pitchFamily="49" charset="-122"/>
                </a:rPr>
                <a:t>)</a:t>
              </a:r>
              <a:endParaRPr lang="zh-CN" altLang="en-US" sz="1050" b="1" dirty="0" err="1">
                <a:solidFill>
                  <a:schemeClr val="tx1"/>
                </a:solidFill>
                <a:latin typeface="楷体" panose="02010609060101010101" pitchFamily="49" charset="-122"/>
                <a:ea typeface="楷体" panose="02010609060101010101" pitchFamily="49" charset="-122"/>
              </a:endParaRPr>
            </a:p>
          </p:txBody>
        </p:sp>
      </p:grpSp>
    </p:spTree>
    <p:extLst>
      <p:ext uri="{BB962C8B-B14F-4D97-AF65-F5344CB8AC3E}">
        <p14:creationId xmlns:p14="http://schemas.microsoft.com/office/powerpoint/2010/main" val="463039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6134E0-F524-40A4-91D3-DF60BE7A8A1C}"/>
              </a:ext>
            </a:extLst>
          </p:cNvPr>
          <p:cNvSpPr>
            <a:spLocks noGrp="1"/>
          </p:cNvSpPr>
          <p:nvPr>
            <p:ph type="title"/>
          </p:nvPr>
        </p:nvSpPr>
        <p:spPr/>
        <p:txBody>
          <a:bodyPr>
            <a:normAutofit fontScale="90000"/>
          </a:bodyPr>
          <a:lstStyle/>
          <a:p>
            <a:r>
              <a:rPr lang="fr-FR" altLang="zh-CN" dirty="0"/>
              <a:t>The LHCb Tier-1 Site at IHEP</a:t>
            </a:r>
            <a:endParaRPr lang="zh-CN" altLang="en-US" dirty="0"/>
          </a:p>
        </p:txBody>
      </p:sp>
      <p:sp>
        <p:nvSpPr>
          <p:cNvPr id="3" name="内容占位符 2">
            <a:extLst>
              <a:ext uri="{FF2B5EF4-FFF2-40B4-BE49-F238E27FC236}">
                <a16:creationId xmlns:a16="http://schemas.microsoft.com/office/drawing/2014/main" id="{33DCA5CE-C2AC-49C9-88DC-8FD03005876D}"/>
              </a:ext>
            </a:extLst>
          </p:cNvPr>
          <p:cNvSpPr>
            <a:spLocks noGrp="1"/>
          </p:cNvSpPr>
          <p:nvPr>
            <p:ph idx="1"/>
          </p:nvPr>
        </p:nvSpPr>
        <p:spPr>
          <a:xfrm>
            <a:off x="304800" y="914400"/>
            <a:ext cx="8610600" cy="2092733"/>
          </a:xfrm>
        </p:spPr>
        <p:txBody>
          <a:bodyPr>
            <a:normAutofit fontScale="92500" lnSpcReduction="20000"/>
          </a:bodyPr>
          <a:lstStyle/>
          <a:p>
            <a:r>
              <a:rPr lang="en-US" altLang="zh-CN" dirty="0"/>
              <a:t>Fully official Tier-1 site now</a:t>
            </a:r>
          </a:p>
          <a:p>
            <a:pPr lvl="1"/>
            <a:r>
              <a:rPr lang="en-US" altLang="zh-CN" sz="1500" dirty="0"/>
              <a:t>Passed the site review in WLCG OB meeting in last June</a:t>
            </a:r>
          </a:p>
          <a:p>
            <a:pPr lvl="1"/>
            <a:r>
              <a:rPr lang="en-US" altLang="zh-CN" sz="1500" dirty="0"/>
              <a:t>Fully functional support for LHCb in last September</a:t>
            </a:r>
          </a:p>
          <a:p>
            <a:r>
              <a:rPr lang="en-US" altLang="zh-CN" dirty="0"/>
              <a:t>Resources</a:t>
            </a:r>
          </a:p>
          <a:p>
            <a:pPr lvl="1"/>
            <a:r>
              <a:rPr lang="en-US" altLang="zh-CN" sz="1500" dirty="0"/>
              <a:t>3200 CPU cores (will be double to ~6500 CPU cores)</a:t>
            </a:r>
          </a:p>
          <a:p>
            <a:pPr lvl="1"/>
            <a:r>
              <a:rPr lang="en-US" altLang="zh-CN" sz="1500" dirty="0"/>
              <a:t>12.5 PB disk storage</a:t>
            </a:r>
          </a:p>
          <a:p>
            <a:pPr lvl="1"/>
            <a:r>
              <a:rPr lang="en-US" altLang="zh-CN" sz="1500" dirty="0"/>
              <a:t>10 PB Tape storage</a:t>
            </a:r>
            <a:endParaRPr lang="en-US" altLang="zh-CN" dirty="0"/>
          </a:p>
          <a:p>
            <a:pPr lvl="1"/>
            <a:endParaRPr lang="zh-CN" altLang="en-US" dirty="0"/>
          </a:p>
        </p:txBody>
      </p:sp>
      <p:pic>
        <p:nvPicPr>
          <p:cNvPr id="1026" name="Picture 2">
            <a:extLst>
              <a:ext uri="{FF2B5EF4-FFF2-40B4-BE49-F238E27FC236}">
                <a16:creationId xmlns:a16="http://schemas.microsoft.com/office/drawing/2014/main" id="{F55EE768-002D-4EE5-9359-7195113F1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338" y="3025209"/>
            <a:ext cx="2294165" cy="17206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B70370A-8983-40DC-9A3E-120B67438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624" y="3007133"/>
            <a:ext cx="2343869" cy="1757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B5BA12B-4160-4960-9B86-535FAEA7ED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852" y="2956650"/>
            <a:ext cx="2343869" cy="175790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1745B8CD-E3D6-4C70-A4A0-511AE634C3C0}"/>
              </a:ext>
            </a:extLst>
          </p:cNvPr>
          <p:cNvSpPr txBox="1"/>
          <p:nvPr/>
        </p:nvSpPr>
        <p:spPr>
          <a:xfrm>
            <a:off x="1054853" y="4714551"/>
            <a:ext cx="2368717" cy="253916"/>
          </a:xfrm>
          <a:prstGeom prst="rect">
            <a:avLst/>
          </a:prstGeom>
          <a:solidFill>
            <a:schemeClr val="bg1"/>
          </a:solidFill>
        </p:spPr>
        <p:txBody>
          <a:bodyPr wrap="square" rtlCol="0">
            <a:spAutoFit/>
          </a:bodyPr>
          <a:lstStyle/>
          <a:p>
            <a:pPr algn="ctr"/>
            <a:r>
              <a:rPr lang="en-US" altLang="zh-CN" sz="1050" dirty="0">
                <a:solidFill>
                  <a:schemeClr val="tx2"/>
                </a:solidFill>
              </a:rPr>
              <a:t>Total Number of Jobs</a:t>
            </a:r>
            <a:endParaRPr lang="zh-CN" altLang="en-US" sz="1050" dirty="0">
              <a:solidFill>
                <a:schemeClr val="tx2"/>
              </a:solidFill>
            </a:endParaRPr>
          </a:p>
        </p:txBody>
      </p:sp>
      <p:sp>
        <p:nvSpPr>
          <p:cNvPr id="9" name="文本框 8">
            <a:extLst>
              <a:ext uri="{FF2B5EF4-FFF2-40B4-BE49-F238E27FC236}">
                <a16:creationId xmlns:a16="http://schemas.microsoft.com/office/drawing/2014/main" id="{928C2D28-C6DE-4E69-9BA3-4292E2E54CF8}"/>
              </a:ext>
            </a:extLst>
          </p:cNvPr>
          <p:cNvSpPr txBox="1"/>
          <p:nvPr/>
        </p:nvSpPr>
        <p:spPr>
          <a:xfrm>
            <a:off x="3724470" y="4714551"/>
            <a:ext cx="2368717" cy="253916"/>
          </a:xfrm>
          <a:prstGeom prst="rect">
            <a:avLst/>
          </a:prstGeom>
          <a:solidFill>
            <a:schemeClr val="bg1"/>
          </a:solidFill>
        </p:spPr>
        <p:txBody>
          <a:bodyPr wrap="square" rtlCol="0">
            <a:spAutoFit/>
          </a:bodyPr>
          <a:lstStyle/>
          <a:p>
            <a:pPr algn="ctr"/>
            <a:r>
              <a:rPr lang="en-US" altLang="zh-CN" sz="1050" dirty="0">
                <a:solidFill>
                  <a:schemeClr val="tx2"/>
                </a:solidFill>
              </a:rPr>
              <a:t>Data Volume of Read Out</a:t>
            </a:r>
            <a:endParaRPr lang="zh-CN" altLang="en-US" sz="1050" dirty="0">
              <a:solidFill>
                <a:schemeClr val="tx2"/>
              </a:solidFill>
            </a:endParaRPr>
          </a:p>
        </p:txBody>
      </p:sp>
      <p:sp>
        <p:nvSpPr>
          <p:cNvPr id="10" name="文本框 9">
            <a:extLst>
              <a:ext uri="{FF2B5EF4-FFF2-40B4-BE49-F238E27FC236}">
                <a16:creationId xmlns:a16="http://schemas.microsoft.com/office/drawing/2014/main" id="{6CB44398-1BF3-404C-A10F-AEFF4C2B3B94}"/>
              </a:ext>
            </a:extLst>
          </p:cNvPr>
          <p:cNvSpPr txBox="1"/>
          <p:nvPr/>
        </p:nvSpPr>
        <p:spPr>
          <a:xfrm>
            <a:off x="6067749" y="4714551"/>
            <a:ext cx="2368717" cy="253916"/>
          </a:xfrm>
          <a:prstGeom prst="rect">
            <a:avLst/>
          </a:prstGeom>
          <a:solidFill>
            <a:schemeClr val="bg1"/>
          </a:solidFill>
        </p:spPr>
        <p:txBody>
          <a:bodyPr wrap="square" rtlCol="0">
            <a:spAutoFit/>
          </a:bodyPr>
          <a:lstStyle/>
          <a:p>
            <a:pPr algn="ctr"/>
            <a:r>
              <a:rPr lang="en-US" altLang="zh-CN" sz="1050" dirty="0">
                <a:solidFill>
                  <a:schemeClr val="tx2"/>
                </a:solidFill>
              </a:rPr>
              <a:t>Data Volume of Write In</a:t>
            </a:r>
            <a:endParaRPr lang="zh-CN" altLang="en-US" sz="1050" dirty="0">
              <a:solidFill>
                <a:schemeClr val="tx2"/>
              </a:solidFill>
            </a:endParaRPr>
          </a:p>
        </p:txBody>
      </p:sp>
    </p:spTree>
    <p:extLst>
      <p:ext uri="{BB962C8B-B14F-4D97-AF65-F5344CB8AC3E}">
        <p14:creationId xmlns:p14="http://schemas.microsoft.com/office/powerpoint/2010/main" val="1165046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t>The Alice Tier-2 Site at IHEP</a:t>
            </a:r>
            <a:endParaRPr kumimoji="1" lang="zh-CN" altLang="en-US" dirty="0"/>
          </a:p>
        </p:txBody>
      </p:sp>
      <p:sp>
        <p:nvSpPr>
          <p:cNvPr id="3" name="内容占位符 2"/>
          <p:cNvSpPr>
            <a:spLocks noGrp="1"/>
          </p:cNvSpPr>
          <p:nvPr>
            <p:ph idx="1"/>
          </p:nvPr>
        </p:nvSpPr>
        <p:spPr>
          <a:xfrm>
            <a:off x="304800" y="914400"/>
            <a:ext cx="8610600" cy="1503308"/>
          </a:xfrm>
        </p:spPr>
        <p:txBody>
          <a:bodyPr>
            <a:normAutofit fontScale="77500" lnSpcReduction="20000"/>
          </a:bodyPr>
          <a:lstStyle/>
          <a:p>
            <a:r>
              <a:rPr kumimoji="1" lang="en-US" altLang="zh-CN" dirty="0"/>
              <a:t>The first Alice Tier2 site in China.</a:t>
            </a:r>
          </a:p>
          <a:p>
            <a:r>
              <a:rPr kumimoji="1" lang="en-US" altLang="zh-CN" dirty="0"/>
              <a:t>Resources are provided by Fudan University.</a:t>
            </a:r>
          </a:p>
          <a:p>
            <a:pPr lvl="1"/>
            <a:r>
              <a:rPr kumimoji="1" lang="en-US" altLang="zh-CN" dirty="0"/>
              <a:t>1152 CPU cores, ~800TB Disk Storage</a:t>
            </a:r>
          </a:p>
          <a:p>
            <a:pPr lvl="1"/>
            <a:r>
              <a:rPr kumimoji="1" lang="en-US" altLang="zh-CN" dirty="0" err="1"/>
              <a:t>HTCondor</a:t>
            </a:r>
            <a:r>
              <a:rPr kumimoji="1" lang="en-US" altLang="zh-CN" dirty="0"/>
              <a:t> CE + EOS SE</a:t>
            </a:r>
            <a:endParaRPr kumimoji="1" lang="zh-CN" altLang="en-US" dirty="0"/>
          </a:p>
          <a:p>
            <a:r>
              <a:rPr kumimoji="1" lang="en-US" altLang="zh-CN" dirty="0"/>
              <a:t>Services in production since the end of September.</a:t>
            </a:r>
          </a:p>
        </p:txBody>
      </p:sp>
      <p:pic>
        <p:nvPicPr>
          <p:cNvPr id="5" name="图片 4"/>
          <p:cNvPicPr>
            <a:picLocks noChangeAspect="1"/>
          </p:cNvPicPr>
          <p:nvPr/>
        </p:nvPicPr>
        <p:blipFill>
          <a:blip r:embed="rId3"/>
          <a:stretch>
            <a:fillRect/>
          </a:stretch>
        </p:blipFill>
        <p:spPr>
          <a:xfrm>
            <a:off x="132490" y="2580894"/>
            <a:ext cx="2963924" cy="2073287"/>
          </a:xfrm>
          <a:prstGeom prst="rect">
            <a:avLst/>
          </a:prstGeom>
        </p:spPr>
      </p:pic>
      <p:pic>
        <p:nvPicPr>
          <p:cNvPr id="6" name="图片 5"/>
          <p:cNvPicPr>
            <a:picLocks noChangeAspect="1"/>
          </p:cNvPicPr>
          <p:nvPr/>
        </p:nvPicPr>
        <p:blipFill>
          <a:blip r:embed="rId4"/>
          <a:stretch>
            <a:fillRect/>
          </a:stretch>
        </p:blipFill>
        <p:spPr>
          <a:xfrm>
            <a:off x="3212787" y="2663075"/>
            <a:ext cx="2899273" cy="1981962"/>
          </a:xfrm>
          <a:prstGeom prst="rect">
            <a:avLst/>
          </a:prstGeom>
        </p:spPr>
      </p:pic>
      <p:sp>
        <p:nvSpPr>
          <p:cNvPr id="7" name="文本框 6"/>
          <p:cNvSpPr txBox="1"/>
          <p:nvPr/>
        </p:nvSpPr>
        <p:spPr>
          <a:xfrm>
            <a:off x="1147857" y="4654180"/>
            <a:ext cx="1032655" cy="300082"/>
          </a:xfrm>
          <a:prstGeom prst="rect">
            <a:avLst/>
          </a:prstGeom>
          <a:noFill/>
        </p:spPr>
        <p:txBody>
          <a:bodyPr wrap="none" rtlCol="0">
            <a:spAutoFit/>
          </a:bodyPr>
          <a:lstStyle/>
          <a:p>
            <a:r>
              <a:rPr kumimoji="1" lang="en-US" altLang="zh-CN" sz="1350" dirty="0"/>
              <a:t>Done Jobs</a:t>
            </a:r>
            <a:endParaRPr kumimoji="1" lang="zh-CN" altLang="en-US" sz="1350" dirty="0"/>
          </a:p>
        </p:txBody>
      </p:sp>
      <p:sp>
        <p:nvSpPr>
          <p:cNvPr id="8" name="文本框 7"/>
          <p:cNvSpPr txBox="1"/>
          <p:nvPr/>
        </p:nvSpPr>
        <p:spPr>
          <a:xfrm>
            <a:off x="4169889" y="4637037"/>
            <a:ext cx="1598515" cy="300082"/>
          </a:xfrm>
          <a:prstGeom prst="rect">
            <a:avLst/>
          </a:prstGeom>
          <a:noFill/>
        </p:spPr>
        <p:txBody>
          <a:bodyPr wrap="none" rtlCol="0">
            <a:spAutoFit/>
          </a:bodyPr>
          <a:lstStyle/>
          <a:p>
            <a:r>
              <a:rPr kumimoji="1" lang="en-US" altLang="zh-CN" sz="1350" dirty="0"/>
              <a:t>Usage of EOS SE</a:t>
            </a:r>
            <a:endParaRPr kumimoji="1" lang="zh-CN" altLang="en-US" sz="1350" dirty="0"/>
          </a:p>
        </p:txBody>
      </p:sp>
      <p:pic>
        <p:nvPicPr>
          <p:cNvPr id="9" name="图片 8"/>
          <p:cNvPicPr>
            <a:picLocks noChangeAspect="1"/>
          </p:cNvPicPr>
          <p:nvPr/>
        </p:nvPicPr>
        <p:blipFill>
          <a:blip r:embed="rId5"/>
          <a:stretch>
            <a:fillRect/>
          </a:stretch>
        </p:blipFill>
        <p:spPr>
          <a:xfrm>
            <a:off x="6179703" y="2725792"/>
            <a:ext cx="2831807" cy="1973963"/>
          </a:xfrm>
          <a:prstGeom prst="rect">
            <a:avLst/>
          </a:prstGeom>
        </p:spPr>
      </p:pic>
      <p:sp>
        <p:nvSpPr>
          <p:cNvPr id="10" name="文本框 9"/>
          <p:cNvSpPr txBox="1"/>
          <p:nvPr/>
        </p:nvSpPr>
        <p:spPr>
          <a:xfrm flipH="1">
            <a:off x="6761834" y="4614818"/>
            <a:ext cx="1758052" cy="300082"/>
          </a:xfrm>
          <a:prstGeom prst="rect">
            <a:avLst/>
          </a:prstGeom>
          <a:noFill/>
        </p:spPr>
        <p:txBody>
          <a:bodyPr wrap="square" rtlCol="0">
            <a:spAutoFit/>
          </a:bodyPr>
          <a:lstStyle/>
          <a:p>
            <a:r>
              <a:rPr kumimoji="1" lang="en-US" altLang="zh-CN" sz="1350" dirty="0"/>
              <a:t>Network Traffic</a:t>
            </a:r>
            <a:endParaRPr kumimoji="1" lang="zh-CN" altLang="en-US" sz="13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2">
            <a:extLst>
              <a:ext uri="{FF2B5EF4-FFF2-40B4-BE49-F238E27FC236}">
                <a16:creationId xmlns:a16="http://schemas.microsoft.com/office/drawing/2014/main" id="{A55B1EAC-0581-0242-ABA0-63F20E70FD68}"/>
              </a:ext>
            </a:extLst>
          </p:cNvPr>
          <p:cNvSpPr>
            <a:spLocks noGrp="1"/>
          </p:cNvSpPr>
          <p:nvPr>
            <p:ph type="title"/>
          </p:nvPr>
        </p:nvSpPr>
        <p:spPr>
          <a:xfrm>
            <a:off x="1314135" y="133646"/>
            <a:ext cx="6324600" cy="514350"/>
          </a:xfrm>
        </p:spPr>
        <p:txBody>
          <a:bodyPr/>
          <a:lstStyle/>
          <a:p>
            <a:r>
              <a:rPr lang="en-US" altLang="zh-CN" dirty="0"/>
              <a:t>Facilities of IHEP</a:t>
            </a:r>
            <a:endParaRPr lang="zh-CN" altLang="en-US" dirty="0"/>
          </a:p>
        </p:txBody>
      </p:sp>
      <p:pic>
        <p:nvPicPr>
          <p:cNvPr id="4" name="内容占位符 3">
            <a:extLst>
              <a:ext uri="{FF2B5EF4-FFF2-40B4-BE49-F238E27FC236}">
                <a16:creationId xmlns:a16="http://schemas.microsoft.com/office/drawing/2014/main" id="{2788C21F-0BF4-734A-9853-F31C0006804E}"/>
              </a:ext>
            </a:extLst>
          </p:cNvPr>
          <p:cNvPicPr>
            <a:picLocks noGrp="1" noChangeAspect="1"/>
          </p:cNvPicPr>
          <p:nvPr>
            <p:ph idx="1"/>
          </p:nvPr>
        </p:nvPicPr>
        <p:blipFill>
          <a:blip r:embed="rId2"/>
          <a:stretch>
            <a:fillRect/>
          </a:stretch>
        </p:blipFill>
        <p:spPr>
          <a:xfrm>
            <a:off x="1823488" y="599105"/>
            <a:ext cx="5601528" cy="4333021"/>
          </a:xfrm>
        </p:spPr>
      </p:pic>
      <p:grpSp>
        <p:nvGrpSpPr>
          <p:cNvPr id="35" name="组合 34">
            <a:extLst>
              <a:ext uri="{FF2B5EF4-FFF2-40B4-BE49-F238E27FC236}">
                <a16:creationId xmlns:a16="http://schemas.microsoft.com/office/drawing/2014/main" id="{EA89CB7E-0C6C-2645-947F-9EA083D937F5}"/>
              </a:ext>
            </a:extLst>
          </p:cNvPr>
          <p:cNvGrpSpPr/>
          <p:nvPr/>
        </p:nvGrpSpPr>
        <p:grpSpPr>
          <a:xfrm>
            <a:off x="2027582" y="1758389"/>
            <a:ext cx="4407183" cy="2911947"/>
            <a:chOff x="509138" y="2028052"/>
            <a:chExt cx="6576313" cy="4242033"/>
          </a:xfrm>
        </p:grpSpPr>
        <p:grpSp>
          <p:nvGrpSpPr>
            <p:cNvPr id="19" name="组合 18">
              <a:extLst>
                <a:ext uri="{FF2B5EF4-FFF2-40B4-BE49-F238E27FC236}">
                  <a16:creationId xmlns:a16="http://schemas.microsoft.com/office/drawing/2014/main" id="{78A43330-AE54-4F42-B975-6E7400C8D48B}"/>
                </a:ext>
              </a:extLst>
            </p:cNvPr>
            <p:cNvGrpSpPr/>
            <p:nvPr/>
          </p:nvGrpSpPr>
          <p:grpSpPr>
            <a:xfrm>
              <a:off x="1162147" y="2353205"/>
              <a:ext cx="4845853" cy="3271077"/>
              <a:chOff x="1180259" y="2215092"/>
              <a:chExt cx="4845853" cy="3271077"/>
            </a:xfrm>
          </p:grpSpPr>
          <p:pic>
            <p:nvPicPr>
              <p:cNvPr id="6" name="图形 5" descr="标记">
                <a:extLst>
                  <a:ext uri="{FF2B5EF4-FFF2-40B4-BE49-F238E27FC236}">
                    <a16:creationId xmlns:a16="http://schemas.microsoft.com/office/drawing/2014/main" id="{2838D6BA-28A7-6E4A-8551-53E14E4FE5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0259" y="3471211"/>
                <a:ext cx="380198" cy="380198"/>
              </a:xfrm>
              <a:prstGeom prst="rect">
                <a:avLst/>
              </a:prstGeom>
            </p:spPr>
          </p:pic>
          <p:pic>
            <p:nvPicPr>
              <p:cNvPr id="7" name="图形 6" descr="标记">
                <a:extLst>
                  <a:ext uri="{FF2B5EF4-FFF2-40B4-BE49-F238E27FC236}">
                    <a16:creationId xmlns:a16="http://schemas.microsoft.com/office/drawing/2014/main" id="{DC600ADD-DC24-E04A-B937-D82E1E46F8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2100" y="3920391"/>
                <a:ext cx="380198" cy="380198"/>
              </a:xfrm>
              <a:prstGeom prst="rect">
                <a:avLst/>
              </a:prstGeom>
            </p:spPr>
          </p:pic>
          <p:pic>
            <p:nvPicPr>
              <p:cNvPr id="8" name="图形 7" descr="标记">
                <a:extLst>
                  <a:ext uri="{FF2B5EF4-FFF2-40B4-BE49-F238E27FC236}">
                    <a16:creationId xmlns:a16="http://schemas.microsoft.com/office/drawing/2014/main" id="{93D9F9A7-BD1D-D84E-BBB2-A6C8ECA6F5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0577" y="2273236"/>
                <a:ext cx="380198" cy="380198"/>
              </a:xfrm>
              <a:prstGeom prst="rect">
                <a:avLst/>
              </a:prstGeom>
            </p:spPr>
          </p:pic>
          <p:pic>
            <p:nvPicPr>
              <p:cNvPr id="9" name="图形 8" descr="标记">
                <a:extLst>
                  <a:ext uri="{FF2B5EF4-FFF2-40B4-BE49-F238E27FC236}">
                    <a16:creationId xmlns:a16="http://schemas.microsoft.com/office/drawing/2014/main" id="{65FAF902-70EC-0242-9AA4-B66310721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5914" y="2215092"/>
                <a:ext cx="380198" cy="380198"/>
              </a:xfrm>
              <a:prstGeom prst="rect">
                <a:avLst/>
              </a:prstGeom>
            </p:spPr>
          </p:pic>
          <p:pic>
            <p:nvPicPr>
              <p:cNvPr id="10" name="图形 9" descr="标记">
                <a:extLst>
                  <a:ext uri="{FF2B5EF4-FFF2-40B4-BE49-F238E27FC236}">
                    <a16:creationId xmlns:a16="http://schemas.microsoft.com/office/drawing/2014/main" id="{605620E3-4F75-D841-B767-4EAE00939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2444" y="3785434"/>
                <a:ext cx="380198" cy="380198"/>
              </a:xfrm>
              <a:prstGeom prst="rect">
                <a:avLst/>
              </a:prstGeom>
            </p:spPr>
          </p:pic>
          <p:pic>
            <p:nvPicPr>
              <p:cNvPr id="11" name="图形 10" descr="标记">
                <a:extLst>
                  <a:ext uri="{FF2B5EF4-FFF2-40B4-BE49-F238E27FC236}">
                    <a16:creationId xmlns:a16="http://schemas.microsoft.com/office/drawing/2014/main" id="{AE4B49F6-4AE0-B944-8F7F-7150B1CB3A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5466" y="5000282"/>
                <a:ext cx="380198" cy="380198"/>
              </a:xfrm>
              <a:prstGeom prst="rect">
                <a:avLst/>
              </a:prstGeom>
            </p:spPr>
          </p:pic>
          <p:pic>
            <p:nvPicPr>
              <p:cNvPr id="12" name="图形 11" descr="标记">
                <a:extLst>
                  <a:ext uri="{FF2B5EF4-FFF2-40B4-BE49-F238E27FC236}">
                    <a16:creationId xmlns:a16="http://schemas.microsoft.com/office/drawing/2014/main" id="{29D44C5C-072D-EA4F-8226-5E5FA0647F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0104" y="5052537"/>
                <a:ext cx="380198" cy="380198"/>
              </a:xfrm>
              <a:prstGeom prst="rect">
                <a:avLst/>
              </a:prstGeom>
            </p:spPr>
          </p:pic>
          <p:pic>
            <p:nvPicPr>
              <p:cNvPr id="13" name="图形 12" descr="标记">
                <a:extLst>
                  <a:ext uri="{FF2B5EF4-FFF2-40B4-BE49-F238E27FC236}">
                    <a16:creationId xmlns:a16="http://schemas.microsoft.com/office/drawing/2014/main" id="{05FBB32C-EEB6-884B-A272-242ED3E98C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4166" y="5105971"/>
                <a:ext cx="380198" cy="380198"/>
              </a:xfrm>
              <a:prstGeom prst="rect">
                <a:avLst/>
              </a:prstGeom>
            </p:spPr>
          </p:pic>
        </p:grpSp>
        <p:sp>
          <p:nvSpPr>
            <p:cNvPr id="25" name="可选流程 24">
              <a:extLst>
                <a:ext uri="{FF2B5EF4-FFF2-40B4-BE49-F238E27FC236}">
                  <a16:creationId xmlns:a16="http://schemas.microsoft.com/office/drawing/2014/main" id="{27F1A66A-B1FB-D44D-8A23-E5E7E062AA2F}"/>
                </a:ext>
              </a:extLst>
            </p:cNvPr>
            <p:cNvSpPr/>
            <p:nvPr/>
          </p:nvSpPr>
          <p:spPr bwMode="auto">
            <a:xfrm>
              <a:off x="6373047" y="2265475"/>
              <a:ext cx="712404" cy="260894"/>
            </a:xfrm>
            <a:prstGeom prst="flowChartAlternateProcess">
              <a:avLst/>
            </a:prstGeom>
            <a:solidFill>
              <a:srgbClr val="22A5F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r>
                <a:rPr lang="en-US" altLang="zh-CN" sz="788" dirty="0">
                  <a:solidFill>
                    <a:schemeClr val="bg1"/>
                  </a:solidFill>
                  <a:effectLst>
                    <a:outerShdw blurRad="38100" dist="38100" dir="2700000" algn="tl">
                      <a:srgbClr val="000000">
                        <a:alpha val="43137"/>
                      </a:srgbClr>
                    </a:outerShdw>
                  </a:effectLst>
                  <a:latin typeface="Comic Sans MS" charset="0"/>
                  <a:ea typeface="幼圆" charset="0"/>
                  <a:cs typeface="幼圆" charset="0"/>
                </a:rPr>
                <a:t>HEPS</a:t>
              </a:r>
              <a:endParaRPr lang="zh-CN" altLang="en-US" sz="788" dirty="0">
                <a:solidFill>
                  <a:schemeClr val="bg1"/>
                </a:solidFill>
                <a:effectLst>
                  <a:outerShdw blurRad="38100" dist="38100" dir="2700000" algn="tl">
                    <a:srgbClr val="000000">
                      <a:alpha val="43137"/>
                    </a:srgbClr>
                  </a:outerShdw>
                </a:effectLst>
                <a:latin typeface="Comic Sans MS" charset="0"/>
                <a:ea typeface="幼圆" charset="0"/>
                <a:cs typeface="幼圆" charset="0"/>
              </a:endParaRPr>
            </a:p>
          </p:txBody>
        </p:sp>
        <p:sp>
          <p:nvSpPr>
            <p:cNvPr id="26" name="可选流程 25">
              <a:extLst>
                <a:ext uri="{FF2B5EF4-FFF2-40B4-BE49-F238E27FC236}">
                  <a16:creationId xmlns:a16="http://schemas.microsoft.com/office/drawing/2014/main" id="{97BA6FFE-338B-294B-B02F-A7EB29848EE8}"/>
                </a:ext>
              </a:extLst>
            </p:cNvPr>
            <p:cNvSpPr/>
            <p:nvPr/>
          </p:nvSpPr>
          <p:spPr bwMode="auto">
            <a:xfrm>
              <a:off x="4002217" y="2028052"/>
              <a:ext cx="1454919" cy="380198"/>
            </a:xfrm>
            <a:prstGeom prst="flowChartAlternateProcess">
              <a:avLst/>
            </a:prstGeom>
            <a:solidFill>
              <a:srgbClr val="22A5F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r>
                <a:rPr lang="en-US" altLang="zh-CN" sz="788" dirty="0">
                  <a:solidFill>
                    <a:schemeClr val="bg1"/>
                  </a:solidFill>
                  <a:effectLst>
                    <a:outerShdw blurRad="38100" dist="38100" dir="2700000" algn="tl">
                      <a:srgbClr val="000000">
                        <a:alpha val="43137"/>
                      </a:srgbClr>
                    </a:outerShdw>
                  </a:effectLst>
                  <a:latin typeface="Comic Sans MS" charset="0"/>
                  <a:ea typeface="幼圆" charset="0"/>
                  <a:cs typeface="幼圆" charset="0"/>
                </a:rPr>
                <a:t> BEPCII/BESIII</a:t>
              </a:r>
            </a:p>
            <a:p>
              <a:pPr algn="ctr" defTabSz="685800" fontAlgn="base">
                <a:spcBef>
                  <a:spcPct val="0"/>
                </a:spcBef>
                <a:spcAft>
                  <a:spcPct val="0"/>
                </a:spcAft>
              </a:pPr>
              <a:r>
                <a:rPr lang="en-US" altLang="zh-CN" sz="788" dirty="0">
                  <a:solidFill>
                    <a:schemeClr val="bg1"/>
                  </a:solidFill>
                  <a:effectLst>
                    <a:outerShdw blurRad="38100" dist="38100" dir="2700000" algn="tl">
                      <a:srgbClr val="000000">
                        <a:alpha val="43137"/>
                      </a:srgbClr>
                    </a:outerShdw>
                  </a:effectLst>
                  <a:latin typeface="Comic Sans MS" charset="0"/>
                  <a:ea typeface="幼圆" charset="0"/>
                  <a:cs typeface="幼圆" charset="0"/>
                </a:rPr>
                <a:t>BSRF</a:t>
              </a:r>
              <a:endParaRPr lang="zh-CN" altLang="en-US" sz="788" dirty="0">
                <a:solidFill>
                  <a:schemeClr val="bg1"/>
                </a:solidFill>
                <a:effectLst>
                  <a:outerShdw blurRad="38100" dist="38100" dir="2700000" algn="tl">
                    <a:srgbClr val="000000">
                      <a:alpha val="43137"/>
                    </a:srgbClr>
                  </a:outerShdw>
                </a:effectLst>
                <a:latin typeface="Comic Sans MS" charset="0"/>
                <a:ea typeface="幼圆" charset="0"/>
                <a:cs typeface="幼圆" charset="0"/>
              </a:endParaRPr>
            </a:p>
          </p:txBody>
        </p:sp>
        <p:sp>
          <p:nvSpPr>
            <p:cNvPr id="28" name="可选流程 27">
              <a:extLst>
                <a:ext uri="{FF2B5EF4-FFF2-40B4-BE49-F238E27FC236}">
                  <a16:creationId xmlns:a16="http://schemas.microsoft.com/office/drawing/2014/main" id="{5038F9CB-0008-AD46-8255-723EF196BC95}"/>
                </a:ext>
              </a:extLst>
            </p:cNvPr>
            <p:cNvSpPr/>
            <p:nvPr/>
          </p:nvSpPr>
          <p:spPr bwMode="auto">
            <a:xfrm>
              <a:off x="509138" y="3793099"/>
              <a:ext cx="712404" cy="260894"/>
            </a:xfrm>
            <a:prstGeom prst="flowChartAlternateProcess">
              <a:avLst/>
            </a:prstGeom>
            <a:solidFill>
              <a:srgbClr val="22A5F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r>
                <a:rPr lang="en-US" altLang="zh-CN" sz="788" dirty="0" err="1">
                  <a:solidFill>
                    <a:schemeClr val="bg1"/>
                  </a:solidFill>
                  <a:effectLst>
                    <a:outerShdw blurRad="38100" dist="38100" dir="2700000" algn="tl">
                      <a:srgbClr val="000000">
                        <a:alpha val="43137"/>
                      </a:srgbClr>
                    </a:outerShdw>
                  </a:effectLst>
                  <a:latin typeface="Comic Sans MS" charset="0"/>
                  <a:ea typeface="幼圆" charset="0"/>
                  <a:cs typeface="幼圆" charset="0"/>
                </a:rPr>
                <a:t>AliCPT</a:t>
              </a:r>
              <a:endParaRPr lang="zh-CN" altLang="en-US" sz="788" dirty="0">
                <a:solidFill>
                  <a:schemeClr val="bg1"/>
                </a:solidFill>
                <a:effectLst>
                  <a:outerShdw blurRad="38100" dist="38100" dir="2700000" algn="tl">
                    <a:srgbClr val="000000">
                      <a:alpha val="43137"/>
                    </a:srgbClr>
                  </a:outerShdw>
                </a:effectLst>
                <a:latin typeface="Comic Sans MS" charset="0"/>
                <a:ea typeface="幼圆" charset="0"/>
                <a:cs typeface="幼圆" charset="0"/>
              </a:endParaRPr>
            </a:p>
          </p:txBody>
        </p:sp>
        <p:sp>
          <p:nvSpPr>
            <p:cNvPr id="30" name="可选流程 29">
              <a:extLst>
                <a:ext uri="{FF2B5EF4-FFF2-40B4-BE49-F238E27FC236}">
                  <a16:creationId xmlns:a16="http://schemas.microsoft.com/office/drawing/2014/main" id="{D3918E78-E774-EA48-82BD-28CB4C31B2E5}"/>
                </a:ext>
              </a:extLst>
            </p:cNvPr>
            <p:cNvSpPr/>
            <p:nvPr/>
          </p:nvSpPr>
          <p:spPr bwMode="auto">
            <a:xfrm>
              <a:off x="3000374" y="4422556"/>
              <a:ext cx="973810" cy="260894"/>
            </a:xfrm>
            <a:prstGeom prst="flowChartAlternateProcess">
              <a:avLst/>
            </a:prstGeom>
            <a:solidFill>
              <a:srgbClr val="22A5F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r>
                <a:rPr lang="en-US" altLang="zh-CN" sz="788" dirty="0">
                  <a:solidFill>
                    <a:schemeClr val="bg1"/>
                  </a:solidFill>
                  <a:effectLst>
                    <a:outerShdw blurRad="38100" dist="38100" dir="2700000" algn="tl">
                      <a:srgbClr val="000000">
                        <a:alpha val="43137"/>
                      </a:srgbClr>
                    </a:outerShdw>
                  </a:effectLst>
                  <a:latin typeface="Comic Sans MS" charset="0"/>
                  <a:ea typeface="幼圆" charset="0"/>
                  <a:cs typeface="幼圆" charset="0"/>
                </a:rPr>
                <a:t>LHAASO</a:t>
              </a:r>
              <a:endParaRPr lang="zh-CN" altLang="en-US" sz="788" dirty="0">
                <a:solidFill>
                  <a:schemeClr val="bg1"/>
                </a:solidFill>
                <a:effectLst>
                  <a:outerShdw blurRad="38100" dist="38100" dir="2700000" algn="tl">
                    <a:srgbClr val="000000">
                      <a:alpha val="43137"/>
                    </a:srgbClr>
                  </a:outerShdw>
                </a:effectLst>
                <a:latin typeface="Comic Sans MS" charset="0"/>
                <a:ea typeface="幼圆" charset="0"/>
                <a:cs typeface="幼圆" charset="0"/>
              </a:endParaRPr>
            </a:p>
          </p:txBody>
        </p:sp>
        <p:sp>
          <p:nvSpPr>
            <p:cNvPr id="31" name="可选流程 30">
              <a:extLst>
                <a:ext uri="{FF2B5EF4-FFF2-40B4-BE49-F238E27FC236}">
                  <a16:creationId xmlns:a16="http://schemas.microsoft.com/office/drawing/2014/main" id="{7E9B12C7-382A-B14F-973E-7BDBD588570D}"/>
                </a:ext>
              </a:extLst>
            </p:cNvPr>
            <p:cNvSpPr/>
            <p:nvPr/>
          </p:nvSpPr>
          <p:spPr bwMode="auto">
            <a:xfrm>
              <a:off x="1991165" y="4308255"/>
              <a:ext cx="712404" cy="260894"/>
            </a:xfrm>
            <a:prstGeom prst="flowChartAlternateProcess">
              <a:avLst/>
            </a:prstGeom>
            <a:solidFill>
              <a:srgbClr val="22A5F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r>
                <a:rPr lang="en-US" altLang="zh-CN" sz="788" dirty="0">
                  <a:solidFill>
                    <a:schemeClr val="bg1"/>
                  </a:solidFill>
                  <a:effectLst>
                    <a:outerShdw blurRad="38100" dist="38100" dir="2700000" algn="tl">
                      <a:srgbClr val="000000">
                        <a:alpha val="43137"/>
                      </a:srgbClr>
                    </a:outerShdw>
                  </a:effectLst>
                  <a:latin typeface="Comic Sans MS" charset="0"/>
                  <a:ea typeface="幼圆" charset="0"/>
                  <a:cs typeface="幼圆" charset="0"/>
                </a:rPr>
                <a:t>AS𝛾</a:t>
              </a:r>
              <a:endParaRPr lang="zh-CN" altLang="en-US" sz="788" dirty="0">
                <a:solidFill>
                  <a:schemeClr val="bg1"/>
                </a:solidFill>
                <a:effectLst>
                  <a:outerShdw blurRad="38100" dist="38100" dir="2700000" algn="tl">
                    <a:srgbClr val="000000">
                      <a:alpha val="43137"/>
                    </a:srgbClr>
                  </a:outerShdw>
                </a:effectLst>
                <a:latin typeface="Comic Sans MS" charset="0"/>
                <a:ea typeface="幼圆" charset="0"/>
                <a:cs typeface="幼圆" charset="0"/>
              </a:endParaRPr>
            </a:p>
          </p:txBody>
        </p:sp>
        <p:sp>
          <p:nvSpPr>
            <p:cNvPr id="32" name="可选流程 31">
              <a:extLst>
                <a:ext uri="{FF2B5EF4-FFF2-40B4-BE49-F238E27FC236}">
                  <a16:creationId xmlns:a16="http://schemas.microsoft.com/office/drawing/2014/main" id="{D6A59A55-7CA3-AF4E-9111-C17647B42A02}"/>
                </a:ext>
              </a:extLst>
            </p:cNvPr>
            <p:cNvSpPr/>
            <p:nvPr/>
          </p:nvSpPr>
          <p:spPr bwMode="auto">
            <a:xfrm>
              <a:off x="4346952" y="5327743"/>
              <a:ext cx="712404" cy="260894"/>
            </a:xfrm>
            <a:prstGeom prst="flowChartAlternateProcess">
              <a:avLst/>
            </a:prstGeom>
            <a:solidFill>
              <a:srgbClr val="22A5F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r>
                <a:rPr lang="en-US" altLang="zh-CN" sz="788" dirty="0">
                  <a:solidFill>
                    <a:schemeClr val="bg1"/>
                  </a:solidFill>
                  <a:effectLst>
                    <a:outerShdw blurRad="38100" dist="38100" dir="2700000" algn="tl">
                      <a:srgbClr val="000000">
                        <a:alpha val="43137"/>
                      </a:srgbClr>
                    </a:outerShdw>
                  </a:effectLst>
                  <a:latin typeface="Comic Sans MS" charset="0"/>
                  <a:ea typeface="幼圆" charset="0"/>
                  <a:cs typeface="幼圆" charset="0"/>
                </a:rPr>
                <a:t>JUNO</a:t>
              </a:r>
              <a:endParaRPr lang="zh-CN" altLang="en-US" sz="788" dirty="0">
                <a:solidFill>
                  <a:schemeClr val="bg1"/>
                </a:solidFill>
                <a:effectLst>
                  <a:outerShdw blurRad="38100" dist="38100" dir="2700000" algn="tl">
                    <a:srgbClr val="000000">
                      <a:alpha val="43137"/>
                    </a:srgbClr>
                  </a:outerShdw>
                </a:effectLst>
                <a:latin typeface="Comic Sans MS" charset="0"/>
                <a:ea typeface="幼圆" charset="0"/>
                <a:cs typeface="幼圆" charset="0"/>
              </a:endParaRPr>
            </a:p>
          </p:txBody>
        </p:sp>
        <p:sp>
          <p:nvSpPr>
            <p:cNvPr id="33" name="可选流程 32">
              <a:extLst>
                <a:ext uri="{FF2B5EF4-FFF2-40B4-BE49-F238E27FC236}">
                  <a16:creationId xmlns:a16="http://schemas.microsoft.com/office/drawing/2014/main" id="{CE1B0376-4654-544C-882C-62DB715F27D5}"/>
                </a:ext>
              </a:extLst>
            </p:cNvPr>
            <p:cNvSpPr/>
            <p:nvPr/>
          </p:nvSpPr>
          <p:spPr bwMode="auto">
            <a:xfrm>
              <a:off x="5816827" y="6009191"/>
              <a:ext cx="977201" cy="260894"/>
            </a:xfrm>
            <a:prstGeom prst="flowChartAlternateProcess">
              <a:avLst/>
            </a:prstGeom>
            <a:solidFill>
              <a:srgbClr val="22A5F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r>
                <a:rPr lang="en-US" altLang="zh-CN" sz="788" dirty="0" err="1">
                  <a:solidFill>
                    <a:schemeClr val="bg1"/>
                  </a:solidFill>
                  <a:effectLst>
                    <a:outerShdw blurRad="38100" dist="38100" dir="2700000" algn="tl">
                      <a:srgbClr val="000000">
                        <a:alpha val="43137"/>
                      </a:srgbClr>
                    </a:outerShdw>
                  </a:effectLst>
                  <a:latin typeface="Comic Sans MS" charset="0"/>
                  <a:ea typeface="幼圆" charset="0"/>
                  <a:cs typeface="幼圆" charset="0"/>
                </a:rPr>
                <a:t>Daya</a:t>
              </a:r>
              <a:r>
                <a:rPr lang="en-US" altLang="zh-CN" sz="788" dirty="0">
                  <a:solidFill>
                    <a:schemeClr val="bg1"/>
                  </a:solidFill>
                  <a:effectLst>
                    <a:outerShdw blurRad="38100" dist="38100" dir="2700000" algn="tl">
                      <a:srgbClr val="000000">
                        <a:alpha val="43137"/>
                      </a:srgbClr>
                    </a:outerShdw>
                  </a:effectLst>
                  <a:latin typeface="Comic Sans MS" charset="0"/>
                  <a:ea typeface="幼圆" charset="0"/>
                  <a:cs typeface="幼圆" charset="0"/>
                </a:rPr>
                <a:t> Bay</a:t>
              </a:r>
              <a:endParaRPr lang="zh-CN" altLang="en-US" sz="788" dirty="0">
                <a:solidFill>
                  <a:schemeClr val="bg1"/>
                </a:solidFill>
                <a:effectLst>
                  <a:outerShdw blurRad="38100" dist="38100" dir="2700000" algn="tl">
                    <a:srgbClr val="000000">
                      <a:alpha val="43137"/>
                    </a:srgbClr>
                  </a:outerShdw>
                </a:effectLst>
                <a:latin typeface="Comic Sans MS" charset="0"/>
                <a:ea typeface="幼圆" charset="0"/>
                <a:cs typeface="幼圆" charset="0"/>
              </a:endParaRPr>
            </a:p>
          </p:txBody>
        </p:sp>
        <p:sp>
          <p:nvSpPr>
            <p:cNvPr id="34" name="可选流程 33">
              <a:extLst>
                <a:ext uri="{FF2B5EF4-FFF2-40B4-BE49-F238E27FC236}">
                  <a16:creationId xmlns:a16="http://schemas.microsoft.com/office/drawing/2014/main" id="{5C93F345-35ED-2F44-BD06-1343BC522157}"/>
                </a:ext>
              </a:extLst>
            </p:cNvPr>
            <p:cNvSpPr/>
            <p:nvPr/>
          </p:nvSpPr>
          <p:spPr bwMode="auto">
            <a:xfrm>
              <a:off x="4965461" y="4820191"/>
              <a:ext cx="977202" cy="312317"/>
            </a:xfrm>
            <a:prstGeom prst="flowChartAlternateProcess">
              <a:avLst/>
            </a:prstGeom>
            <a:solidFill>
              <a:srgbClr val="22A5F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r>
                <a:rPr lang="en-US" altLang="zh-CN" sz="788" dirty="0">
                  <a:solidFill>
                    <a:schemeClr val="bg1"/>
                  </a:solidFill>
                  <a:effectLst>
                    <a:outerShdw blurRad="38100" dist="38100" dir="2700000" algn="tl">
                      <a:srgbClr val="000000">
                        <a:alpha val="43137"/>
                      </a:srgbClr>
                    </a:outerShdw>
                  </a:effectLst>
                  <a:latin typeface="Comic Sans MS" charset="0"/>
                  <a:ea typeface="幼圆" charset="0"/>
                  <a:cs typeface="幼圆" charset="0"/>
                </a:rPr>
                <a:t>CSNS</a:t>
              </a:r>
            </a:p>
          </p:txBody>
        </p:sp>
      </p:grpSp>
      <p:sp>
        <p:nvSpPr>
          <p:cNvPr id="2" name="object 45">
            <a:extLst>
              <a:ext uri="{FF2B5EF4-FFF2-40B4-BE49-F238E27FC236}">
                <a16:creationId xmlns:a16="http://schemas.microsoft.com/office/drawing/2014/main" id="{1677082F-CFE7-0549-7EA1-51A10C4D14D6}"/>
              </a:ext>
            </a:extLst>
          </p:cNvPr>
          <p:cNvSpPr/>
          <p:nvPr/>
        </p:nvSpPr>
        <p:spPr>
          <a:xfrm>
            <a:off x="5648047" y="2166710"/>
            <a:ext cx="805814" cy="565784"/>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3" name="object 12">
            <a:extLst>
              <a:ext uri="{FF2B5EF4-FFF2-40B4-BE49-F238E27FC236}">
                <a16:creationId xmlns:a16="http://schemas.microsoft.com/office/drawing/2014/main" id="{151AFFA4-58DB-FF1F-F674-0EE5350E6437}"/>
              </a:ext>
            </a:extLst>
          </p:cNvPr>
          <p:cNvSpPr/>
          <p:nvPr/>
        </p:nvSpPr>
        <p:spPr>
          <a:xfrm>
            <a:off x="4746785" y="2113122"/>
            <a:ext cx="689228" cy="51777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5" name="object 33">
            <a:extLst>
              <a:ext uri="{FF2B5EF4-FFF2-40B4-BE49-F238E27FC236}">
                <a16:creationId xmlns:a16="http://schemas.microsoft.com/office/drawing/2014/main" id="{5FFB6EB0-D64A-9D43-4216-21C32D1BA148}"/>
              </a:ext>
            </a:extLst>
          </p:cNvPr>
          <p:cNvSpPr/>
          <p:nvPr/>
        </p:nvSpPr>
        <p:spPr>
          <a:xfrm>
            <a:off x="5584584" y="3930313"/>
            <a:ext cx="694943" cy="52006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15" name="object 47">
            <a:extLst>
              <a:ext uri="{FF2B5EF4-FFF2-40B4-BE49-F238E27FC236}">
                <a16:creationId xmlns:a16="http://schemas.microsoft.com/office/drawing/2014/main" id="{8DDB9681-7E7E-85CF-E59C-23595C803C70}"/>
              </a:ext>
            </a:extLst>
          </p:cNvPr>
          <p:cNvSpPr/>
          <p:nvPr/>
        </p:nvSpPr>
        <p:spPr>
          <a:xfrm>
            <a:off x="4476435" y="4274315"/>
            <a:ext cx="786383" cy="5715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16" name="object 20">
            <a:extLst>
              <a:ext uri="{FF2B5EF4-FFF2-40B4-BE49-F238E27FC236}">
                <a16:creationId xmlns:a16="http://schemas.microsoft.com/office/drawing/2014/main" id="{A63F51B5-BF27-8C60-85D3-C20B79DA24AE}"/>
              </a:ext>
            </a:extLst>
          </p:cNvPr>
          <p:cNvSpPr/>
          <p:nvPr/>
        </p:nvSpPr>
        <p:spPr>
          <a:xfrm>
            <a:off x="3677111" y="3615602"/>
            <a:ext cx="717804" cy="55206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17" name="object 24">
            <a:extLst>
              <a:ext uri="{FF2B5EF4-FFF2-40B4-BE49-F238E27FC236}">
                <a16:creationId xmlns:a16="http://schemas.microsoft.com/office/drawing/2014/main" id="{CC70090F-DD89-93C6-8BEE-2ABCCE216D23}"/>
              </a:ext>
            </a:extLst>
          </p:cNvPr>
          <p:cNvSpPr/>
          <p:nvPr/>
        </p:nvSpPr>
        <p:spPr>
          <a:xfrm>
            <a:off x="2099352" y="2361153"/>
            <a:ext cx="720090" cy="539495"/>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18" name="object 15">
            <a:extLst>
              <a:ext uri="{FF2B5EF4-FFF2-40B4-BE49-F238E27FC236}">
                <a16:creationId xmlns:a16="http://schemas.microsoft.com/office/drawing/2014/main" id="{3D97ED7F-923C-B6BE-6C0A-A1AC62AF3857}"/>
              </a:ext>
            </a:extLst>
          </p:cNvPr>
          <p:cNvSpPr/>
          <p:nvPr/>
        </p:nvSpPr>
        <p:spPr>
          <a:xfrm>
            <a:off x="2770126" y="3538572"/>
            <a:ext cx="720089" cy="538352"/>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sp>
        <p:nvSpPr>
          <p:cNvPr id="20" name="object 44">
            <a:extLst>
              <a:ext uri="{FF2B5EF4-FFF2-40B4-BE49-F238E27FC236}">
                <a16:creationId xmlns:a16="http://schemas.microsoft.com/office/drawing/2014/main" id="{B1AD32C5-0967-8350-1FA2-E46F25428C81}"/>
              </a:ext>
            </a:extLst>
          </p:cNvPr>
          <p:cNvSpPr/>
          <p:nvPr/>
        </p:nvSpPr>
        <p:spPr>
          <a:xfrm>
            <a:off x="4004406" y="716855"/>
            <a:ext cx="1484757" cy="89154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21" name="object 36">
            <a:extLst>
              <a:ext uri="{FF2B5EF4-FFF2-40B4-BE49-F238E27FC236}">
                <a16:creationId xmlns:a16="http://schemas.microsoft.com/office/drawing/2014/main" id="{E05A915C-4C66-EA6E-34B0-002570A8511F}"/>
              </a:ext>
            </a:extLst>
          </p:cNvPr>
          <p:cNvSpPr/>
          <p:nvPr/>
        </p:nvSpPr>
        <p:spPr>
          <a:xfrm>
            <a:off x="3628122" y="854573"/>
            <a:ext cx="929259" cy="696086"/>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pic>
        <p:nvPicPr>
          <p:cNvPr id="37" name="图片 24">
            <a:extLst>
              <a:ext uri="{FF2B5EF4-FFF2-40B4-BE49-F238E27FC236}">
                <a16:creationId xmlns:a16="http://schemas.microsoft.com/office/drawing/2014/main" id="{96AD72F8-2C81-37D1-3EB5-B6061C462BB5}"/>
              </a:ext>
            </a:extLst>
          </p:cNvPr>
          <p:cNvPicPr>
            <a:picLocks noChangeAspect="1" noChangeArrowheads="1"/>
          </p:cNvPicPr>
          <p:nvPr/>
        </p:nvPicPr>
        <p:blipFill>
          <a:blip r:embed="rId14"/>
          <a:srcRect/>
          <a:stretch/>
        </p:blipFill>
        <p:spPr bwMode="auto">
          <a:xfrm>
            <a:off x="2598749" y="893268"/>
            <a:ext cx="720089" cy="5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363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E2CF5-C5F8-A1AB-A280-1EA3662178CC}"/>
              </a:ext>
            </a:extLst>
          </p:cNvPr>
          <p:cNvSpPr>
            <a:spLocks noGrp="1"/>
          </p:cNvSpPr>
          <p:nvPr>
            <p:ph type="title"/>
          </p:nvPr>
        </p:nvSpPr>
        <p:spPr>
          <a:xfrm>
            <a:off x="304799" y="228600"/>
            <a:ext cx="8219383" cy="514350"/>
          </a:xfrm>
        </p:spPr>
        <p:txBody>
          <a:bodyPr>
            <a:normAutofit fontScale="90000"/>
          </a:bodyPr>
          <a:lstStyle/>
          <a:p>
            <a:r>
              <a:rPr kumimoji="1" lang="en-US" altLang="zh-CN" dirty="0"/>
              <a:t>The LHCb Tier-2 Site at Lanzhou Univ.</a:t>
            </a:r>
            <a:endParaRPr kumimoji="1" lang="zh-CN" altLang="en-US" dirty="0"/>
          </a:p>
        </p:txBody>
      </p:sp>
      <p:sp>
        <p:nvSpPr>
          <p:cNvPr id="3" name="内容占位符 2">
            <a:extLst>
              <a:ext uri="{FF2B5EF4-FFF2-40B4-BE49-F238E27FC236}">
                <a16:creationId xmlns:a16="http://schemas.microsoft.com/office/drawing/2014/main" id="{4D95F1E2-817B-12A0-0D48-19DDBC536C60}"/>
              </a:ext>
            </a:extLst>
          </p:cNvPr>
          <p:cNvSpPr>
            <a:spLocks noGrp="1"/>
          </p:cNvSpPr>
          <p:nvPr>
            <p:ph idx="1"/>
          </p:nvPr>
        </p:nvSpPr>
        <p:spPr/>
        <p:txBody>
          <a:bodyPr>
            <a:normAutofit fontScale="62500" lnSpcReduction="20000"/>
          </a:bodyPr>
          <a:lstStyle/>
          <a:p>
            <a:r>
              <a:rPr kumimoji="1" lang="en-US" altLang="zh-CN" dirty="0"/>
              <a:t>Proposed at the end of 2021</a:t>
            </a:r>
          </a:p>
          <a:p>
            <a:pPr lvl="1"/>
            <a:r>
              <a:rPr kumimoji="1" lang="en-US" altLang="zh-CN" dirty="0"/>
              <a:t>Tier2 Site for LHCb</a:t>
            </a:r>
          </a:p>
          <a:p>
            <a:pPr lvl="1"/>
            <a:r>
              <a:rPr kumimoji="1" lang="en-US" altLang="zh-CN" dirty="0"/>
              <a:t>Local cluster for domestic Exp., such as BESIII, Super Tau Charm Facility etc. </a:t>
            </a:r>
          </a:p>
          <a:p>
            <a:r>
              <a:rPr kumimoji="1" lang="en-US" altLang="zh-CN" dirty="0"/>
              <a:t>Funds approved at the end of 2023: </a:t>
            </a:r>
            <a:r>
              <a:rPr kumimoji="1" lang="zh-CN" altLang="en-US" b="1" dirty="0"/>
              <a:t>￥</a:t>
            </a:r>
            <a:r>
              <a:rPr kumimoji="1" lang="en-US" altLang="zh-CN" dirty="0"/>
              <a:t>60M</a:t>
            </a:r>
          </a:p>
          <a:p>
            <a:r>
              <a:rPr kumimoji="1" lang="en-US" altLang="zh-CN" dirty="0"/>
              <a:t>Ready for production in Sept. 2024</a:t>
            </a:r>
          </a:p>
          <a:p>
            <a:pPr lvl="1"/>
            <a:r>
              <a:rPr kumimoji="1" lang="en-US" altLang="zh-CN" dirty="0"/>
              <a:t>LHCb Tier-2</a:t>
            </a:r>
          </a:p>
          <a:p>
            <a:pPr lvl="2"/>
            <a:r>
              <a:rPr kumimoji="1" lang="en-US" altLang="zh-CN" dirty="0"/>
              <a:t>3520  CPU cores with</a:t>
            </a:r>
            <a:r>
              <a:rPr kumimoji="1" lang="zh-CN" altLang="en-US" dirty="0"/>
              <a:t> </a:t>
            </a:r>
            <a:r>
              <a:rPr kumimoji="1" lang="en-US" altLang="zh-CN" dirty="0"/>
              <a:t>77K HS23</a:t>
            </a:r>
          </a:p>
          <a:p>
            <a:pPr lvl="2"/>
            <a:r>
              <a:rPr kumimoji="1" lang="en-US" altLang="zh-CN" dirty="0"/>
              <a:t> 3.4 PB disk capacity</a:t>
            </a:r>
          </a:p>
          <a:p>
            <a:pPr lvl="1"/>
            <a:r>
              <a:rPr kumimoji="1" lang="en-US" altLang="zh-CN" dirty="0"/>
              <a:t>Local Cluster: </a:t>
            </a:r>
          </a:p>
          <a:p>
            <a:pPr lvl="2"/>
            <a:r>
              <a:rPr kumimoji="1" lang="en-US" altLang="zh-CN" dirty="0"/>
              <a:t>2880 CPU core with 63K HS23   </a:t>
            </a:r>
          </a:p>
          <a:p>
            <a:pPr lvl="2"/>
            <a:r>
              <a:rPr kumimoji="1" lang="en-US" altLang="zh-CN" dirty="0"/>
              <a:t>2.1 PB disk capacity</a:t>
            </a:r>
          </a:p>
          <a:p>
            <a:pPr lvl="1"/>
            <a:r>
              <a:rPr kumimoji="1" lang="en-US" altLang="zh-CN" dirty="0"/>
              <a:t>Network:</a:t>
            </a:r>
          </a:p>
          <a:p>
            <a:pPr lvl="2"/>
            <a:r>
              <a:rPr kumimoji="1" lang="en-US" altLang="zh-CN" dirty="0"/>
              <a:t>WAN: dedicate link with 2Gbps to IHEP</a:t>
            </a:r>
          </a:p>
          <a:p>
            <a:pPr lvl="2"/>
            <a:r>
              <a:rPr kumimoji="1" lang="en-US" altLang="zh-CN" dirty="0"/>
              <a:t>LAN backbone bandwidth: 800Gbps</a:t>
            </a:r>
          </a:p>
          <a:p>
            <a:r>
              <a:rPr kumimoji="1" lang="en-US" altLang="zh-CN" dirty="0"/>
              <a:t>Maintenance</a:t>
            </a:r>
          </a:p>
          <a:p>
            <a:pPr lvl="1"/>
            <a:r>
              <a:rPr kumimoji="1" lang="en-US" altLang="zh-CN" dirty="0"/>
              <a:t>Hardware maintained by LZU</a:t>
            </a:r>
          </a:p>
          <a:p>
            <a:pPr lvl="1"/>
            <a:r>
              <a:rPr kumimoji="1" lang="en-US" altLang="zh-CN" dirty="0"/>
              <a:t>System software maintained by IHEP</a:t>
            </a:r>
          </a:p>
        </p:txBody>
      </p:sp>
      <p:pic>
        <p:nvPicPr>
          <p:cNvPr id="2050" name="Picture 2">
            <a:extLst>
              <a:ext uri="{FF2B5EF4-FFF2-40B4-BE49-F238E27FC236}">
                <a16:creationId xmlns:a16="http://schemas.microsoft.com/office/drawing/2014/main" id="{74FB5D10-1059-4C30-B94C-811F91288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7188" y="1400374"/>
            <a:ext cx="2077772" cy="15583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9B10A36-9B8E-4C96-89E5-7A1C49418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560" y="3436194"/>
            <a:ext cx="1496623" cy="1122467"/>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7CA28E6A-8CAE-4FF0-8358-C6307390D2FF}"/>
              </a:ext>
            </a:extLst>
          </p:cNvPr>
          <p:cNvSpPr txBox="1"/>
          <p:nvPr/>
        </p:nvSpPr>
        <p:spPr>
          <a:xfrm>
            <a:off x="6734175" y="3013837"/>
            <a:ext cx="2368717" cy="253916"/>
          </a:xfrm>
          <a:prstGeom prst="rect">
            <a:avLst/>
          </a:prstGeom>
          <a:solidFill>
            <a:schemeClr val="bg1"/>
          </a:solidFill>
        </p:spPr>
        <p:txBody>
          <a:bodyPr wrap="square" rtlCol="0">
            <a:spAutoFit/>
          </a:bodyPr>
          <a:lstStyle/>
          <a:p>
            <a:pPr algn="ctr"/>
            <a:r>
              <a:rPr lang="en-US" altLang="zh-CN" sz="1050" dirty="0">
                <a:solidFill>
                  <a:schemeClr val="tx2"/>
                </a:solidFill>
              </a:rPr>
              <a:t>Total Number of Jobs at T2</a:t>
            </a:r>
            <a:endParaRPr lang="zh-CN" altLang="en-US" sz="1050" dirty="0">
              <a:solidFill>
                <a:schemeClr val="tx2"/>
              </a:solidFill>
            </a:endParaRPr>
          </a:p>
        </p:txBody>
      </p:sp>
      <p:sp>
        <p:nvSpPr>
          <p:cNvPr id="15" name="文本框 14">
            <a:extLst>
              <a:ext uri="{FF2B5EF4-FFF2-40B4-BE49-F238E27FC236}">
                <a16:creationId xmlns:a16="http://schemas.microsoft.com/office/drawing/2014/main" id="{9E507843-AB41-4ACB-88E5-205C85470FC6}"/>
              </a:ext>
            </a:extLst>
          </p:cNvPr>
          <p:cNvSpPr txBox="1"/>
          <p:nvPr/>
        </p:nvSpPr>
        <p:spPr>
          <a:xfrm>
            <a:off x="4239555" y="4295891"/>
            <a:ext cx="2368717" cy="253916"/>
          </a:xfrm>
          <a:prstGeom prst="rect">
            <a:avLst/>
          </a:prstGeom>
          <a:solidFill>
            <a:schemeClr val="bg1"/>
          </a:solidFill>
        </p:spPr>
        <p:txBody>
          <a:bodyPr wrap="square" rtlCol="0">
            <a:spAutoFit/>
          </a:bodyPr>
          <a:lstStyle/>
          <a:p>
            <a:pPr algn="ctr"/>
            <a:r>
              <a:rPr lang="en-US" altLang="zh-CN" sz="1050" dirty="0">
                <a:solidFill>
                  <a:schemeClr val="tx2"/>
                </a:solidFill>
              </a:rPr>
              <a:t>Machine room</a:t>
            </a:r>
            <a:endParaRPr lang="zh-CN" altLang="en-US" sz="1050" dirty="0">
              <a:solidFill>
                <a:schemeClr val="tx2"/>
              </a:solidFill>
            </a:endParaRPr>
          </a:p>
        </p:txBody>
      </p:sp>
      <p:sp>
        <p:nvSpPr>
          <p:cNvPr id="16" name="文本框 15">
            <a:extLst>
              <a:ext uri="{FF2B5EF4-FFF2-40B4-BE49-F238E27FC236}">
                <a16:creationId xmlns:a16="http://schemas.microsoft.com/office/drawing/2014/main" id="{1D285D06-6284-4A1E-82F2-3A79A526328E}"/>
              </a:ext>
            </a:extLst>
          </p:cNvPr>
          <p:cNvSpPr txBox="1"/>
          <p:nvPr/>
        </p:nvSpPr>
        <p:spPr>
          <a:xfrm>
            <a:off x="6716244" y="4556306"/>
            <a:ext cx="2368717" cy="253916"/>
          </a:xfrm>
          <a:prstGeom prst="rect">
            <a:avLst/>
          </a:prstGeom>
          <a:solidFill>
            <a:schemeClr val="bg1"/>
          </a:solidFill>
        </p:spPr>
        <p:txBody>
          <a:bodyPr wrap="square" rtlCol="0">
            <a:spAutoFit/>
          </a:bodyPr>
          <a:lstStyle/>
          <a:p>
            <a:pPr algn="ctr"/>
            <a:r>
              <a:rPr lang="en-US" altLang="zh-CN" sz="1050" dirty="0">
                <a:solidFill>
                  <a:schemeClr val="tx2"/>
                </a:solidFill>
              </a:rPr>
              <a:t>Data Volume of Write In</a:t>
            </a:r>
            <a:endParaRPr lang="zh-CN" altLang="en-US" sz="1050" dirty="0">
              <a:solidFill>
                <a:schemeClr val="tx2"/>
              </a:solidFill>
            </a:endParaRPr>
          </a:p>
        </p:txBody>
      </p:sp>
      <p:pic>
        <p:nvPicPr>
          <p:cNvPr id="11" name="图片 10">
            <a:extLst>
              <a:ext uri="{FF2B5EF4-FFF2-40B4-BE49-F238E27FC236}">
                <a16:creationId xmlns:a16="http://schemas.microsoft.com/office/drawing/2014/main" id="{9B27777D-C56B-4871-9647-DCA6390DDE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355876" y="2384647"/>
            <a:ext cx="2121267" cy="1590950"/>
          </a:xfrm>
          <a:prstGeom prst="rect">
            <a:avLst/>
          </a:prstGeom>
        </p:spPr>
      </p:pic>
    </p:spTree>
    <p:extLst>
      <p:ext uri="{BB962C8B-B14F-4D97-AF65-F5344CB8AC3E}">
        <p14:creationId xmlns:p14="http://schemas.microsoft.com/office/powerpoint/2010/main" val="3311328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3155" y="228600"/>
            <a:ext cx="8094133" cy="514350"/>
          </a:xfrm>
        </p:spPr>
        <p:txBody>
          <a:bodyPr/>
          <a:lstStyle/>
          <a:p>
            <a:r>
              <a:rPr lang="en-US" altLang="zh-CN" dirty="0"/>
              <a:t>Comments and Acknowledgement</a:t>
            </a:r>
            <a:endParaRPr lang="zh-CN" altLang="en-US" dirty="0"/>
          </a:p>
        </p:txBody>
      </p:sp>
      <p:sp>
        <p:nvSpPr>
          <p:cNvPr id="3" name="内容占位符 2"/>
          <p:cNvSpPr>
            <a:spLocks noGrp="1"/>
          </p:cNvSpPr>
          <p:nvPr>
            <p:ph idx="1"/>
          </p:nvPr>
        </p:nvSpPr>
        <p:spPr>
          <a:xfrm>
            <a:off x="294921" y="1200150"/>
            <a:ext cx="8610600" cy="3714750"/>
          </a:xfrm>
        </p:spPr>
        <p:txBody>
          <a:bodyPr>
            <a:normAutofit fontScale="70000" lnSpcReduction="20000"/>
          </a:bodyPr>
          <a:lstStyle/>
          <a:p>
            <a:pPr>
              <a:lnSpc>
                <a:spcPct val="130000"/>
              </a:lnSpc>
              <a:spcBef>
                <a:spcPts val="0"/>
              </a:spcBef>
              <a:spcAft>
                <a:spcPts val="600"/>
              </a:spcAft>
            </a:pPr>
            <a:r>
              <a:rPr lang="en-US" altLang="zh-CN" b="0" dirty="0"/>
              <a:t>In addition to the expansion and upgrading of computing infrastructure, significant efforts have been devoted to artificial intelligence development in 2024.</a:t>
            </a:r>
          </a:p>
          <a:p>
            <a:pPr>
              <a:lnSpc>
                <a:spcPct val="130000"/>
              </a:lnSpc>
              <a:spcBef>
                <a:spcPts val="0"/>
              </a:spcBef>
              <a:spcAft>
                <a:spcPts val="600"/>
              </a:spcAft>
            </a:pPr>
            <a:r>
              <a:rPr lang="en-US" altLang="zh-CN" b="0" dirty="0"/>
              <a:t>The primary focus for 2025 will center on implementing AI applications in HEPS and CSNS.</a:t>
            </a:r>
          </a:p>
          <a:p>
            <a:pPr>
              <a:lnSpc>
                <a:spcPct val="130000"/>
              </a:lnSpc>
              <a:spcBef>
                <a:spcPts val="0"/>
              </a:spcBef>
              <a:spcAft>
                <a:spcPts val="600"/>
              </a:spcAft>
            </a:pPr>
            <a:r>
              <a:rPr lang="en-US" altLang="zh-CN" b="0" dirty="0"/>
              <a:t>With JUNO and HEPS scheduled to commence experimental data collection this year, more efforts must be made have the computing systems capable of supporting large-scale data challenges.</a:t>
            </a:r>
          </a:p>
          <a:p>
            <a:pPr>
              <a:lnSpc>
                <a:spcPct val="130000"/>
              </a:lnSpc>
              <a:spcBef>
                <a:spcPts val="0"/>
              </a:spcBef>
              <a:spcAft>
                <a:spcPts val="600"/>
              </a:spcAft>
            </a:pPr>
            <a:endParaRPr lang="en-US" altLang="zh-CN" b="0" dirty="0"/>
          </a:p>
          <a:p>
            <a:pPr>
              <a:lnSpc>
                <a:spcPct val="130000"/>
              </a:lnSpc>
              <a:spcBef>
                <a:spcPts val="0"/>
              </a:spcBef>
              <a:spcAft>
                <a:spcPts val="600"/>
              </a:spcAft>
            </a:pPr>
            <a:r>
              <a:rPr lang="en-US" altLang="zh-CN" b="0" dirty="0"/>
              <a:t>Special thanks to Hao Hu, Yu Hu, ZD Zhang, </a:t>
            </a:r>
            <a:r>
              <a:rPr lang="en-US" altLang="zh-CN" b="0" dirty="0" err="1"/>
              <a:t>Jingyan</a:t>
            </a:r>
            <a:r>
              <a:rPr lang="en-US" altLang="zh-CN" b="0" dirty="0"/>
              <a:t> Shi, …, for contributing to this talk. </a:t>
            </a:r>
            <a:endParaRPr lang="zh-CN" altLang="en-US" b="0" dirty="0"/>
          </a:p>
        </p:txBody>
      </p:sp>
    </p:spTree>
    <p:extLst>
      <p:ext uri="{BB962C8B-B14F-4D97-AF65-F5344CB8AC3E}">
        <p14:creationId xmlns:p14="http://schemas.microsoft.com/office/powerpoint/2010/main" val="196159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09700" y="2314575"/>
            <a:ext cx="6324600" cy="514350"/>
          </a:xfrm>
        </p:spPr>
        <p:txBody>
          <a:bodyPr/>
          <a:lstStyle/>
          <a:p>
            <a:r>
              <a:rPr lang="en-US" altLang="zh-CN" dirty="0"/>
              <a:t>Thank you</a:t>
            </a:r>
            <a:endParaRPr lang="zh-CN" altLang="en-US" dirty="0"/>
          </a:p>
        </p:txBody>
      </p:sp>
      <p:sp>
        <p:nvSpPr>
          <p:cNvPr id="3" name="文本框 2"/>
          <p:cNvSpPr txBox="1"/>
          <p:nvPr/>
        </p:nvSpPr>
        <p:spPr>
          <a:xfrm>
            <a:off x="9717215" y="3622059"/>
            <a:ext cx="184731" cy="300082"/>
          </a:xfrm>
          <a:prstGeom prst="rect">
            <a:avLst/>
          </a:prstGeom>
          <a:noFill/>
        </p:spPr>
        <p:txBody>
          <a:bodyPr wrap="none" rtlCol="0">
            <a:spAutoFit/>
          </a:bodyPr>
          <a:lstStyle/>
          <a:p>
            <a:endParaRPr kumimoji="1" lang="zh-CN" altLang="en-US" sz="1350" dirty="0"/>
          </a:p>
        </p:txBody>
      </p:sp>
    </p:spTree>
    <p:extLst>
      <p:ext uri="{BB962C8B-B14F-4D97-AF65-F5344CB8AC3E}">
        <p14:creationId xmlns:p14="http://schemas.microsoft.com/office/powerpoint/2010/main" val="3282486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EBD567DC-5D8B-8EAA-5CE7-467A24003AB9}"/>
              </a:ext>
            </a:extLst>
          </p:cNvPr>
          <p:cNvSpPr>
            <a:spLocks noGrp="1"/>
          </p:cNvSpPr>
          <p:nvPr>
            <p:ph type="title"/>
          </p:nvPr>
        </p:nvSpPr>
        <p:spPr/>
        <p:txBody>
          <a:bodyPr/>
          <a:lstStyle/>
          <a:p>
            <a:r>
              <a:rPr lang="en-US" altLang="zh-CN" dirty="0"/>
              <a:t>Particle Physics</a:t>
            </a:r>
            <a:endParaRPr lang="zh-CN" altLang="en-US" dirty="0"/>
          </a:p>
        </p:txBody>
      </p:sp>
      <p:sp>
        <p:nvSpPr>
          <p:cNvPr id="5" name="内容占位符 4">
            <a:extLst>
              <a:ext uri="{FF2B5EF4-FFF2-40B4-BE49-F238E27FC236}">
                <a16:creationId xmlns:a16="http://schemas.microsoft.com/office/drawing/2014/main" id="{20080703-32C4-0271-36BA-3D1B2D39BF2E}"/>
              </a:ext>
            </a:extLst>
          </p:cNvPr>
          <p:cNvSpPr>
            <a:spLocks noGrp="1"/>
          </p:cNvSpPr>
          <p:nvPr>
            <p:ph idx="1"/>
          </p:nvPr>
        </p:nvSpPr>
        <p:spPr>
          <a:xfrm>
            <a:off x="304800" y="914400"/>
            <a:ext cx="6085726" cy="4000500"/>
          </a:xfrm>
        </p:spPr>
        <p:txBody>
          <a:bodyPr>
            <a:normAutofit fontScale="77500" lnSpcReduction="20000"/>
          </a:bodyPr>
          <a:lstStyle/>
          <a:p>
            <a:pPr>
              <a:lnSpc>
                <a:spcPct val="130000"/>
              </a:lnSpc>
              <a:spcBef>
                <a:spcPts val="0"/>
              </a:spcBef>
            </a:pPr>
            <a:r>
              <a:rPr lang="en-US" altLang="zh-CN" dirty="0"/>
              <a:t>BESIII on BEPCII</a:t>
            </a:r>
          </a:p>
          <a:p>
            <a:pPr lvl="1">
              <a:lnSpc>
                <a:spcPct val="130000"/>
              </a:lnSpc>
              <a:spcBef>
                <a:spcPts val="0"/>
              </a:spcBef>
            </a:pPr>
            <a:r>
              <a:rPr lang="en-US" altLang="zh-CN" dirty="0"/>
              <a:t>Experiment on Charm physics, quacks and gluons</a:t>
            </a:r>
          </a:p>
          <a:p>
            <a:pPr lvl="1">
              <a:lnSpc>
                <a:spcPct val="130000"/>
              </a:lnSpc>
              <a:spcBef>
                <a:spcPts val="0"/>
              </a:spcBef>
            </a:pPr>
            <a:r>
              <a:rPr lang="en-US" altLang="zh-CN" dirty="0"/>
              <a:t>2.0 ~ 4.6 GeV/C </a:t>
            </a:r>
          </a:p>
          <a:p>
            <a:pPr lvl="1">
              <a:lnSpc>
                <a:spcPct val="130000"/>
              </a:lnSpc>
              <a:spcBef>
                <a:spcPts val="0"/>
              </a:spcBef>
            </a:pPr>
            <a:r>
              <a:rPr lang="en-US" altLang="zh-CN" dirty="0"/>
              <a:t>Hundreds of TB data per year, keep running to 2030</a:t>
            </a:r>
          </a:p>
          <a:p>
            <a:pPr defTabSz="914400">
              <a:lnSpc>
                <a:spcPct val="130000"/>
              </a:lnSpc>
              <a:spcBef>
                <a:spcPts val="0"/>
              </a:spcBef>
            </a:pPr>
            <a:r>
              <a:rPr lang="en-US" altLang="zh-CN" dirty="0"/>
              <a:t>LHAASO</a:t>
            </a:r>
            <a:endParaRPr lang="en-US" altLang="zh-CN" sz="2000" kern="0" dirty="0">
              <a:effectLst/>
            </a:endParaRPr>
          </a:p>
          <a:p>
            <a:pPr lvl="1" defTabSz="914400">
              <a:lnSpc>
                <a:spcPct val="130000"/>
              </a:lnSpc>
              <a:spcBef>
                <a:spcPts val="0"/>
              </a:spcBef>
            </a:pPr>
            <a:r>
              <a:rPr lang="en-US" altLang="zh-CN" dirty="0"/>
              <a:t>A cosmic ray detection facility located in Sichuan at 4410m above the sea level.</a:t>
            </a:r>
          </a:p>
          <a:p>
            <a:pPr lvl="1" defTabSz="914400">
              <a:lnSpc>
                <a:spcPct val="130000"/>
              </a:lnSpc>
              <a:spcBef>
                <a:spcPts val="0"/>
              </a:spcBef>
              <a:buFont typeface="Wingdings" panose="05000000000000000000" pitchFamily="2" charset="2"/>
              <a:buChar char="•"/>
            </a:pPr>
            <a:r>
              <a:rPr lang="en-US" altLang="zh-CN" dirty="0"/>
              <a:t>To study the galactic cosmic ray physics in the energy range 10</a:t>
            </a:r>
            <a:r>
              <a:rPr lang="en-US" altLang="zh-CN" baseline="30000" dirty="0"/>
              <a:t>11</a:t>
            </a:r>
            <a:r>
              <a:rPr lang="en-US" altLang="zh-CN" dirty="0"/>
              <a:t> - 10</a:t>
            </a:r>
            <a:r>
              <a:rPr lang="en-US" altLang="zh-CN" baseline="30000" dirty="0"/>
              <a:t>17</a:t>
            </a:r>
            <a:r>
              <a:rPr lang="en-US" altLang="zh-CN" dirty="0"/>
              <a:t> eV.</a:t>
            </a:r>
          </a:p>
          <a:p>
            <a:pPr lvl="1" defTabSz="914400">
              <a:lnSpc>
                <a:spcPct val="130000"/>
              </a:lnSpc>
              <a:spcBef>
                <a:spcPts val="0"/>
              </a:spcBef>
              <a:buFont typeface="Wingdings" panose="05000000000000000000" pitchFamily="2" charset="2"/>
              <a:buChar char="•"/>
            </a:pPr>
            <a:r>
              <a:rPr lang="en-US" altLang="zh-CN" dirty="0"/>
              <a:t>Data taking since 2018, ~</a:t>
            </a:r>
            <a:r>
              <a:rPr lang="x-none" altLang="zh-CN"/>
              <a:t> </a:t>
            </a:r>
            <a:r>
              <a:rPr lang="en-US" altLang="zh-CN" dirty="0"/>
              <a:t>13</a:t>
            </a:r>
            <a:r>
              <a:rPr lang="x-none" altLang="zh-CN"/>
              <a:t>PB</a:t>
            </a:r>
            <a:r>
              <a:rPr lang="en-US" altLang="zh-CN" dirty="0"/>
              <a:t>/year</a:t>
            </a:r>
          </a:p>
          <a:p>
            <a:pPr defTabSz="914400">
              <a:lnSpc>
                <a:spcPct val="130000"/>
              </a:lnSpc>
              <a:spcBef>
                <a:spcPts val="0"/>
              </a:spcBef>
            </a:pPr>
            <a:r>
              <a:rPr lang="en-US" altLang="zh-CN" sz="2800" kern="0" dirty="0"/>
              <a:t>JUNO</a:t>
            </a:r>
            <a:r>
              <a:rPr lang="zh-CN" altLang="en-US" sz="2800" kern="0" dirty="0"/>
              <a:t> </a:t>
            </a:r>
            <a:endParaRPr lang="en-US" altLang="zh-CN" sz="2800" kern="0" dirty="0"/>
          </a:p>
          <a:p>
            <a:pPr lvl="1">
              <a:lnSpc>
                <a:spcPct val="130000"/>
              </a:lnSpc>
              <a:spcBef>
                <a:spcPts val="0"/>
              </a:spcBef>
              <a:buFont typeface="Wingdings" panose="05000000000000000000" pitchFamily="2" charset="2"/>
              <a:buChar char="•"/>
            </a:pPr>
            <a:r>
              <a:rPr lang="en-US" altLang="zh-CN" sz="1900" dirty="0"/>
              <a:t>To determine neutrino mass hierarchy and precisely measure oscillation parameters</a:t>
            </a:r>
          </a:p>
          <a:p>
            <a:pPr lvl="1">
              <a:lnSpc>
                <a:spcPct val="130000"/>
              </a:lnSpc>
              <a:spcBef>
                <a:spcPts val="0"/>
              </a:spcBef>
            </a:pPr>
            <a:r>
              <a:rPr lang="en-US" altLang="zh-CN" sz="1900" dirty="0"/>
              <a:t>To be operational in the summer of 2025 </a:t>
            </a:r>
          </a:p>
          <a:p>
            <a:pPr lvl="1">
              <a:lnSpc>
                <a:spcPct val="130000"/>
              </a:lnSpc>
              <a:spcBef>
                <a:spcPts val="0"/>
              </a:spcBef>
            </a:pPr>
            <a:r>
              <a:rPr lang="en-US" altLang="zh-CN" sz="1900" dirty="0"/>
              <a:t>Data rate</a:t>
            </a:r>
            <a:r>
              <a:rPr lang="zh-CN" altLang="en-US" sz="1900" dirty="0"/>
              <a:t>：</a:t>
            </a:r>
            <a:r>
              <a:rPr lang="en-US" altLang="zh-CN" sz="1900" dirty="0"/>
              <a:t>~2PB/year</a:t>
            </a:r>
          </a:p>
          <a:p>
            <a:pPr>
              <a:spcBef>
                <a:spcPts val="0"/>
              </a:spcBef>
              <a:buFont typeface="Wingdings" panose="05000000000000000000" pitchFamily="2" charset="2"/>
              <a:buChar char="•"/>
            </a:pPr>
            <a:endParaRPr lang="en-US" altLang="zh-CN" sz="2600" kern="0" dirty="0">
              <a:effectLst/>
            </a:endParaRPr>
          </a:p>
        </p:txBody>
      </p:sp>
      <p:pic>
        <p:nvPicPr>
          <p:cNvPr id="6" name="Picture 7">
            <a:extLst>
              <a:ext uri="{FF2B5EF4-FFF2-40B4-BE49-F238E27FC236}">
                <a16:creationId xmlns:a16="http://schemas.microsoft.com/office/drawing/2014/main" id="{556783DE-3529-3C8E-DD90-1EF9DF532AE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37990" y="809387"/>
            <a:ext cx="2173982" cy="14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25674012-87A5-32E2-4ACE-E950648809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74790" y="2298562"/>
            <a:ext cx="2769210" cy="106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5480D5D5-699A-A7EB-5785-B0E80AB7A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900" y="3429307"/>
            <a:ext cx="2634072" cy="159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065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CCBB00F-0D7C-6AF3-6050-03F5FC05E2BA}"/>
              </a:ext>
            </a:extLst>
          </p:cNvPr>
          <p:cNvSpPr>
            <a:spLocks noGrp="1"/>
          </p:cNvSpPr>
          <p:nvPr>
            <p:ph type="title"/>
          </p:nvPr>
        </p:nvSpPr>
        <p:spPr/>
        <p:txBody>
          <a:bodyPr/>
          <a:lstStyle/>
          <a:p>
            <a:r>
              <a:rPr lang="en-US" altLang="zh-CN" dirty="0"/>
              <a:t>Astro-particle Physics</a:t>
            </a:r>
            <a:endParaRPr lang="zh-CN" altLang="en-US" dirty="0"/>
          </a:p>
        </p:txBody>
      </p:sp>
      <p:sp>
        <p:nvSpPr>
          <p:cNvPr id="5" name="内容占位符 4">
            <a:extLst>
              <a:ext uri="{FF2B5EF4-FFF2-40B4-BE49-F238E27FC236}">
                <a16:creationId xmlns:a16="http://schemas.microsoft.com/office/drawing/2014/main" id="{F3385578-354B-C265-F861-F4A9820593E5}"/>
              </a:ext>
            </a:extLst>
          </p:cNvPr>
          <p:cNvSpPr>
            <a:spLocks noGrp="1"/>
          </p:cNvSpPr>
          <p:nvPr>
            <p:ph idx="1"/>
          </p:nvPr>
        </p:nvSpPr>
        <p:spPr>
          <a:xfrm>
            <a:off x="304799" y="914400"/>
            <a:ext cx="6535839" cy="4000500"/>
          </a:xfrm>
        </p:spPr>
        <p:txBody>
          <a:bodyPr>
            <a:normAutofit fontScale="70000" lnSpcReduction="20000"/>
          </a:bodyPr>
          <a:lstStyle/>
          <a:p>
            <a:pPr>
              <a:lnSpc>
                <a:spcPct val="120000"/>
              </a:lnSpc>
              <a:spcBef>
                <a:spcPts val="0"/>
              </a:spcBef>
            </a:pPr>
            <a:r>
              <a:rPr lang="en-US" altLang="zh-CN" sz="2000" dirty="0"/>
              <a:t>HXMT</a:t>
            </a:r>
          </a:p>
          <a:p>
            <a:pPr lvl="1">
              <a:lnSpc>
                <a:spcPct val="120000"/>
              </a:lnSpc>
              <a:spcBef>
                <a:spcPts val="0"/>
              </a:spcBef>
            </a:pPr>
            <a:r>
              <a:rPr lang="en-US" altLang="zh-CN" sz="1500" dirty="0"/>
              <a:t>The Hard X-ray Modulation Telescope (HXMT) </a:t>
            </a:r>
          </a:p>
          <a:p>
            <a:pPr lvl="1">
              <a:lnSpc>
                <a:spcPct val="120000"/>
              </a:lnSpc>
              <a:spcBef>
                <a:spcPts val="0"/>
              </a:spcBef>
            </a:pPr>
            <a:r>
              <a:rPr lang="en-US" altLang="zh-CN" sz="1500" dirty="0"/>
              <a:t>Launched on June 15, 2017 </a:t>
            </a:r>
          </a:p>
          <a:p>
            <a:pPr lvl="1">
              <a:lnSpc>
                <a:spcPct val="120000"/>
              </a:lnSpc>
              <a:spcBef>
                <a:spcPts val="0"/>
              </a:spcBef>
            </a:pPr>
            <a:r>
              <a:rPr lang="en-US" altLang="zh-CN" sz="1500" dirty="0"/>
              <a:t>Research on transient sources, X-ray binaries to study the dynamics and emission mechanism in strong gravitational or magnetic fields, and to study Gamma-Ray Bursts and Gravitational Wave Electromagnetic counterparts.  </a:t>
            </a:r>
          </a:p>
          <a:p>
            <a:pPr>
              <a:lnSpc>
                <a:spcPct val="120000"/>
              </a:lnSpc>
              <a:spcBef>
                <a:spcPts val="0"/>
              </a:spcBef>
            </a:pPr>
            <a:r>
              <a:rPr lang="en-US" altLang="zh-CN" sz="2000" dirty="0"/>
              <a:t>GECAM</a:t>
            </a:r>
          </a:p>
          <a:p>
            <a:pPr lvl="1">
              <a:lnSpc>
                <a:spcPct val="120000"/>
              </a:lnSpc>
              <a:spcBef>
                <a:spcPts val="0"/>
              </a:spcBef>
            </a:pPr>
            <a:r>
              <a:rPr lang="en-US" altLang="zh-CN" sz="1500" dirty="0"/>
              <a:t>The Gravitational wave high-energy Electromagnetic Counterpart All-sky Monitor (GECAM) </a:t>
            </a:r>
          </a:p>
          <a:p>
            <a:pPr lvl="1">
              <a:lnSpc>
                <a:spcPct val="120000"/>
              </a:lnSpc>
              <a:spcBef>
                <a:spcPts val="0"/>
              </a:spcBef>
            </a:pPr>
            <a:r>
              <a:rPr lang="en-US" altLang="zh-CN" sz="1500" dirty="0"/>
              <a:t>Launched on December 9, 2020.</a:t>
            </a:r>
          </a:p>
          <a:p>
            <a:pPr lvl="1">
              <a:lnSpc>
                <a:spcPct val="120000"/>
              </a:lnSpc>
              <a:spcBef>
                <a:spcPts val="0"/>
              </a:spcBef>
            </a:pPr>
            <a:r>
              <a:rPr lang="en-US" altLang="zh-CN" sz="1500" dirty="0"/>
              <a:t> Gamma-ray all-sky to measure the positional, temporal and spectral properties of high energy transients. </a:t>
            </a:r>
          </a:p>
          <a:p>
            <a:pPr>
              <a:lnSpc>
                <a:spcPct val="120000"/>
              </a:lnSpc>
              <a:spcBef>
                <a:spcPts val="0"/>
              </a:spcBef>
            </a:pPr>
            <a:r>
              <a:rPr lang="en-US" altLang="zh-CN" sz="2100" dirty="0"/>
              <a:t>HERD</a:t>
            </a:r>
          </a:p>
          <a:p>
            <a:pPr lvl="1">
              <a:lnSpc>
                <a:spcPct val="120000"/>
              </a:lnSpc>
              <a:spcBef>
                <a:spcPts val="0"/>
              </a:spcBef>
            </a:pPr>
            <a:r>
              <a:rPr lang="en-US" altLang="zh-CN" sz="1500" dirty="0"/>
              <a:t>High Energy Radiation Detector</a:t>
            </a:r>
          </a:p>
          <a:p>
            <a:pPr lvl="1">
              <a:lnSpc>
                <a:spcPct val="120000"/>
              </a:lnSpc>
              <a:spcBef>
                <a:spcPts val="0"/>
              </a:spcBef>
            </a:pPr>
            <a:r>
              <a:rPr lang="en-US" altLang="zh-CN" sz="1500" dirty="0"/>
              <a:t>To be docked the Chinese Space Station in 2027, ~5PB/year</a:t>
            </a:r>
          </a:p>
          <a:p>
            <a:pPr lvl="1">
              <a:lnSpc>
                <a:spcPct val="120000"/>
              </a:lnSpc>
              <a:spcBef>
                <a:spcPts val="0"/>
              </a:spcBef>
            </a:pPr>
            <a:r>
              <a:rPr lang="en-US" altLang="zh-CN" sz="1500" dirty="0"/>
              <a:t>dark matter search, research on the origin, acceleration and propagation of cosmic rays</a:t>
            </a:r>
            <a:endParaRPr lang="zh-CN" altLang="en-US" sz="1500" dirty="0"/>
          </a:p>
          <a:p>
            <a:pPr>
              <a:lnSpc>
                <a:spcPct val="120000"/>
              </a:lnSpc>
              <a:spcBef>
                <a:spcPts val="0"/>
              </a:spcBef>
            </a:pPr>
            <a:r>
              <a:rPr lang="en-US" altLang="zh-CN" sz="2100" dirty="0" err="1"/>
              <a:t>AliCPT</a:t>
            </a:r>
            <a:endParaRPr lang="en-US" altLang="zh-CN" sz="2100" dirty="0"/>
          </a:p>
          <a:p>
            <a:pPr lvl="1">
              <a:lnSpc>
                <a:spcPct val="120000"/>
              </a:lnSpc>
              <a:spcBef>
                <a:spcPts val="0"/>
              </a:spcBef>
            </a:pPr>
            <a:r>
              <a:rPr lang="en-US" altLang="zh-CN" sz="1600" dirty="0"/>
              <a:t>Ali Cosmic microwave Polarization Telescope)</a:t>
            </a:r>
          </a:p>
          <a:p>
            <a:pPr lvl="1">
              <a:lnSpc>
                <a:spcPct val="120000"/>
              </a:lnSpc>
              <a:spcBef>
                <a:spcPts val="0"/>
              </a:spcBef>
            </a:pPr>
            <a:r>
              <a:rPr lang="en-US" altLang="zh-CN" sz="1600" dirty="0"/>
              <a:t>Search for primordial gravitational waves</a:t>
            </a:r>
          </a:p>
          <a:p>
            <a:pPr lvl="1">
              <a:lnSpc>
                <a:spcPct val="120000"/>
              </a:lnSpc>
              <a:spcBef>
                <a:spcPts val="0"/>
              </a:spcBef>
            </a:pPr>
            <a:r>
              <a:rPr lang="en-US" altLang="zh-CN" sz="1600" dirty="0"/>
              <a:t>Data taking will start in 2025</a:t>
            </a:r>
            <a:r>
              <a:rPr lang="zh-CN" altLang="en-US" sz="1600" dirty="0"/>
              <a:t>，</a:t>
            </a:r>
            <a:r>
              <a:rPr lang="en-US" altLang="zh-CN" sz="1600" dirty="0"/>
              <a:t>~180TB/year</a:t>
            </a:r>
          </a:p>
        </p:txBody>
      </p:sp>
      <p:pic>
        <p:nvPicPr>
          <p:cNvPr id="2050" name="Picture 2">
            <a:extLst>
              <a:ext uri="{FF2B5EF4-FFF2-40B4-BE49-F238E27FC236}">
                <a16:creationId xmlns:a16="http://schemas.microsoft.com/office/drawing/2014/main" id="{469D03F5-4897-BFCF-9EDC-C1FBA9DEB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4882" y="679492"/>
            <a:ext cx="1669118" cy="11127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GECAM英文站">
            <a:extLst>
              <a:ext uri="{FF2B5EF4-FFF2-40B4-BE49-F238E27FC236}">
                <a16:creationId xmlns:a16="http://schemas.microsoft.com/office/drawing/2014/main" id="{79D63789-EF16-5EBE-7DCD-DB56926D6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082" y="1870314"/>
            <a:ext cx="1669119" cy="1112746"/>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19B4AA00-6985-DD91-99E7-A6388FFDB37A}"/>
              </a:ext>
            </a:extLst>
          </p:cNvPr>
          <p:cNvPicPr>
            <a:picLocks noChangeAspect="1"/>
          </p:cNvPicPr>
          <p:nvPr/>
        </p:nvPicPr>
        <p:blipFill>
          <a:blip r:embed="rId4"/>
          <a:stretch>
            <a:fillRect/>
          </a:stretch>
        </p:blipFill>
        <p:spPr>
          <a:xfrm>
            <a:off x="7474881" y="3035601"/>
            <a:ext cx="1669118" cy="945834"/>
          </a:xfrm>
          <a:prstGeom prst="rect">
            <a:avLst/>
          </a:prstGeom>
        </p:spPr>
      </p:pic>
      <p:pic>
        <p:nvPicPr>
          <p:cNvPr id="8" name="图片 7">
            <a:extLst>
              <a:ext uri="{FF2B5EF4-FFF2-40B4-BE49-F238E27FC236}">
                <a16:creationId xmlns:a16="http://schemas.microsoft.com/office/drawing/2014/main" id="{DD208D80-A5C7-082D-7609-3FFD22919C9F}"/>
              </a:ext>
            </a:extLst>
          </p:cNvPr>
          <p:cNvPicPr>
            <a:picLocks noChangeAspect="1"/>
          </p:cNvPicPr>
          <p:nvPr/>
        </p:nvPicPr>
        <p:blipFill>
          <a:blip r:embed="rId5"/>
          <a:stretch>
            <a:fillRect/>
          </a:stretch>
        </p:blipFill>
        <p:spPr>
          <a:xfrm>
            <a:off x="7170082" y="4024974"/>
            <a:ext cx="1669118" cy="1118526"/>
          </a:xfrm>
          <a:prstGeom prst="rect">
            <a:avLst/>
          </a:prstGeom>
        </p:spPr>
      </p:pic>
    </p:spTree>
    <p:extLst>
      <p:ext uri="{BB962C8B-B14F-4D97-AF65-F5344CB8AC3E}">
        <p14:creationId xmlns:p14="http://schemas.microsoft.com/office/powerpoint/2010/main" val="43710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93EF0-4195-29E7-E35C-C47F319CB79F}"/>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B902C084-4669-E24C-A7D6-E6F102F7FE23}"/>
              </a:ext>
            </a:extLst>
          </p:cNvPr>
          <p:cNvSpPr>
            <a:spLocks noGrp="1"/>
          </p:cNvSpPr>
          <p:nvPr>
            <p:ph type="title"/>
          </p:nvPr>
        </p:nvSpPr>
        <p:spPr>
          <a:xfrm>
            <a:off x="1409700" y="228602"/>
            <a:ext cx="6324600" cy="514350"/>
          </a:xfrm>
        </p:spPr>
        <p:txBody>
          <a:bodyPr/>
          <a:lstStyle/>
          <a:p>
            <a:r>
              <a:rPr lang="en-US" altLang="zh-CN" dirty="0"/>
              <a:t>CSNS and HEPS</a:t>
            </a:r>
            <a:endParaRPr lang="zh-CN" altLang="en-US" dirty="0"/>
          </a:p>
        </p:txBody>
      </p:sp>
      <p:sp>
        <p:nvSpPr>
          <p:cNvPr id="2" name="内容占位符 2">
            <a:extLst>
              <a:ext uri="{FF2B5EF4-FFF2-40B4-BE49-F238E27FC236}">
                <a16:creationId xmlns:a16="http://schemas.microsoft.com/office/drawing/2014/main" id="{8F03C593-E5FF-3F76-CAC2-99336BE9F547}"/>
              </a:ext>
            </a:extLst>
          </p:cNvPr>
          <p:cNvSpPr txBox="1">
            <a:spLocks/>
          </p:cNvSpPr>
          <p:nvPr/>
        </p:nvSpPr>
        <p:spPr bwMode="auto">
          <a:xfrm>
            <a:off x="156665" y="973393"/>
            <a:ext cx="5987629" cy="35986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92500" lnSpcReduction="10000"/>
          </a:bodyPr>
          <a:lstStyle>
            <a:lvl1pPr marL="257175" indent="-257175" algn="l" rtl="0" eaLnBrk="1" fontAlgn="base" hangingPunct="1">
              <a:lnSpc>
                <a:spcPct val="110000"/>
              </a:lnSpc>
              <a:spcBef>
                <a:spcPct val="20000"/>
              </a:spcBef>
              <a:spcAft>
                <a:spcPct val="0"/>
              </a:spcAft>
              <a:buClr>
                <a:srgbClr val="ECAE14"/>
              </a:buClr>
              <a:buSzPct val="110000"/>
              <a:buChar char="•"/>
              <a:defRPr sz="2400" b="1">
                <a:solidFill>
                  <a:schemeClr val="tx2"/>
                </a:solidFill>
                <a:effectLst>
                  <a:outerShdw blurRad="38100" dist="38100" dir="2700000" algn="tl">
                    <a:srgbClr val="DDDDDD"/>
                  </a:outerShdw>
                </a:effectLst>
                <a:latin typeface="+mn-lt"/>
                <a:ea typeface="+mn-ea"/>
                <a:cs typeface="+mn-cs"/>
              </a:defRPr>
            </a:lvl1pPr>
            <a:lvl2pPr marL="557213" indent="-214313" algn="l" rtl="0" eaLnBrk="1" fontAlgn="base" hangingPunct="1">
              <a:lnSpc>
                <a:spcPct val="110000"/>
              </a:lnSpc>
              <a:spcBef>
                <a:spcPct val="20000"/>
              </a:spcBef>
              <a:spcAft>
                <a:spcPct val="0"/>
              </a:spcAft>
              <a:buClr>
                <a:srgbClr val="000066"/>
              </a:buClr>
              <a:buChar char="•"/>
              <a:defRPr sz="1800" b="1">
                <a:solidFill>
                  <a:schemeClr val="tx2"/>
                </a:solidFill>
                <a:effectLst>
                  <a:outerShdw blurRad="38100" dist="38100" dir="2700000" algn="tl">
                    <a:srgbClr val="DDDDDD"/>
                  </a:outerShdw>
                </a:effectLst>
                <a:latin typeface="+mn-lt"/>
                <a:ea typeface="+mn-ea"/>
                <a:cs typeface="+mn-cs"/>
              </a:defRPr>
            </a:lvl2pPr>
            <a:lvl3pPr marL="857250" indent="-171450" algn="l" rtl="0" eaLnBrk="1" fontAlgn="base" hangingPunct="1">
              <a:lnSpc>
                <a:spcPct val="110000"/>
              </a:lnSpc>
              <a:spcBef>
                <a:spcPct val="20000"/>
              </a:spcBef>
              <a:spcAft>
                <a:spcPct val="0"/>
              </a:spcAft>
              <a:buClr>
                <a:srgbClr val="000066"/>
              </a:buClr>
              <a:buSzPct val="80000"/>
              <a:buFont typeface="Wingdings" charset="0"/>
              <a:buChar char="§"/>
              <a:defRPr b="1">
                <a:solidFill>
                  <a:schemeClr val="tx2"/>
                </a:solidFill>
                <a:effectLst>
                  <a:outerShdw blurRad="38100" dist="38100" dir="2700000" algn="tl">
                    <a:srgbClr val="DDDDDD"/>
                  </a:outerShdw>
                </a:effectLst>
                <a:latin typeface="+mn-lt"/>
                <a:ea typeface="+mn-ea"/>
                <a:cs typeface="+mn-cs"/>
              </a:defRPr>
            </a:lvl3pPr>
            <a:lvl4pPr marL="1200150" indent="-171450" algn="l" rtl="0" eaLnBrk="1" fontAlgn="base" hangingPunct="1">
              <a:spcBef>
                <a:spcPct val="20000"/>
              </a:spcBef>
              <a:spcAft>
                <a:spcPct val="0"/>
              </a:spcAft>
              <a:buChar char="–"/>
              <a:defRPr>
                <a:solidFill>
                  <a:schemeClr val="tx1"/>
                </a:solidFill>
                <a:latin typeface="Arial" charset="0"/>
                <a:ea typeface="+mn-ea"/>
                <a:cs typeface="+mn-cs"/>
              </a:defRPr>
            </a:lvl4pPr>
            <a:lvl5pPr marL="1543050" indent="-171450" algn="l" rtl="0" eaLnBrk="1" fontAlgn="base" hangingPunct="1">
              <a:spcBef>
                <a:spcPct val="20000"/>
              </a:spcBef>
              <a:spcAft>
                <a:spcPct val="0"/>
              </a:spcAft>
              <a:buChar char="»"/>
              <a:defRPr sz="1200">
                <a:solidFill>
                  <a:schemeClr val="tx1"/>
                </a:solidFill>
                <a:latin typeface="Arial" charset="0"/>
                <a:ea typeface="+mn-ea"/>
                <a:cs typeface="+mn-cs"/>
              </a:defRPr>
            </a:lvl5pPr>
            <a:lvl6pPr marL="1885950" indent="-171450" algn="l" rtl="0" eaLnBrk="1" fontAlgn="base" hangingPunct="1">
              <a:spcBef>
                <a:spcPct val="20000"/>
              </a:spcBef>
              <a:spcAft>
                <a:spcPct val="0"/>
              </a:spcAft>
              <a:buChar char="»"/>
              <a:defRPr sz="1200">
                <a:solidFill>
                  <a:schemeClr val="tx1"/>
                </a:solidFill>
                <a:latin typeface="Arial" charset="0"/>
                <a:ea typeface="+mn-ea"/>
                <a:cs typeface="+mn-cs"/>
              </a:defRPr>
            </a:lvl6pPr>
            <a:lvl7pPr marL="2228850" indent="-171450" algn="l" rtl="0" eaLnBrk="1" fontAlgn="base" hangingPunct="1">
              <a:spcBef>
                <a:spcPct val="20000"/>
              </a:spcBef>
              <a:spcAft>
                <a:spcPct val="0"/>
              </a:spcAft>
              <a:buChar char="»"/>
              <a:defRPr sz="1200">
                <a:solidFill>
                  <a:schemeClr val="tx1"/>
                </a:solidFill>
                <a:latin typeface="Arial" charset="0"/>
                <a:ea typeface="+mn-ea"/>
                <a:cs typeface="+mn-cs"/>
              </a:defRPr>
            </a:lvl7pPr>
            <a:lvl8pPr marL="2571750" indent="-171450" algn="l" rtl="0" eaLnBrk="1" fontAlgn="base" hangingPunct="1">
              <a:spcBef>
                <a:spcPct val="20000"/>
              </a:spcBef>
              <a:spcAft>
                <a:spcPct val="0"/>
              </a:spcAft>
              <a:buChar char="»"/>
              <a:defRPr sz="1200">
                <a:solidFill>
                  <a:schemeClr val="tx1"/>
                </a:solidFill>
                <a:latin typeface="Arial" charset="0"/>
                <a:ea typeface="+mn-ea"/>
                <a:cs typeface="+mn-cs"/>
              </a:defRPr>
            </a:lvl8pPr>
            <a:lvl9pPr marL="2914650" indent="-171450" algn="l" rtl="0" eaLnBrk="1" fontAlgn="base" hangingPunct="1">
              <a:spcBef>
                <a:spcPct val="20000"/>
              </a:spcBef>
              <a:spcAft>
                <a:spcPct val="0"/>
              </a:spcAft>
              <a:buChar char="»"/>
              <a:defRPr sz="1200">
                <a:solidFill>
                  <a:schemeClr val="tx1"/>
                </a:solidFill>
                <a:latin typeface="Arial" charset="0"/>
                <a:ea typeface="+mn-ea"/>
                <a:cs typeface="+mn-cs"/>
              </a:defRPr>
            </a:lvl9pPr>
          </a:lstStyle>
          <a:p>
            <a:pPr defTabSz="914400">
              <a:lnSpc>
                <a:spcPct val="120000"/>
              </a:lnSpc>
              <a:spcBef>
                <a:spcPts val="0"/>
              </a:spcBef>
            </a:pPr>
            <a:r>
              <a:rPr lang="en-US" altLang="zh-CN" kern="0" dirty="0"/>
              <a:t>China Spallation Neutron Source</a:t>
            </a:r>
            <a:r>
              <a:rPr lang="zh-CN" altLang="en-US" kern="0" dirty="0"/>
              <a:t> </a:t>
            </a:r>
            <a:r>
              <a:rPr lang="en-US" altLang="zh-CN" kern="0" dirty="0"/>
              <a:t>(CSNS)</a:t>
            </a:r>
            <a:endParaRPr lang="zh-CN" altLang="en-US" kern="0" dirty="0"/>
          </a:p>
          <a:p>
            <a:pPr lvl="1" defTabSz="914400">
              <a:lnSpc>
                <a:spcPct val="120000"/>
              </a:lnSpc>
              <a:spcBef>
                <a:spcPts val="0"/>
              </a:spcBef>
              <a:buFont typeface="Wingdings" panose="05000000000000000000" pitchFamily="2" charset="2"/>
              <a:buChar char="•"/>
            </a:pPr>
            <a:r>
              <a:rPr lang="en-US" altLang="zh-CN" sz="1600" kern="0" dirty="0"/>
              <a:t>Located in Dongguan, south of China</a:t>
            </a:r>
          </a:p>
          <a:p>
            <a:pPr lvl="1" defTabSz="914400">
              <a:lnSpc>
                <a:spcPct val="120000"/>
              </a:lnSpc>
              <a:spcBef>
                <a:spcPts val="0"/>
              </a:spcBef>
              <a:buFont typeface="Wingdings" panose="05000000000000000000" pitchFamily="2" charset="2"/>
              <a:buChar char="•"/>
            </a:pPr>
            <a:r>
              <a:rPr lang="en-US" altLang="zh-CN" sz="1600" kern="0" dirty="0"/>
              <a:t>3</a:t>
            </a:r>
            <a:r>
              <a:rPr lang="zh-CN" altLang="en-US" sz="1600" kern="0" dirty="0"/>
              <a:t> </a:t>
            </a:r>
            <a:r>
              <a:rPr lang="en-US" altLang="zh-CN" sz="1600" kern="0" dirty="0"/>
              <a:t>experiment stations in 2018, 11 stations now, and will be 20</a:t>
            </a:r>
            <a:r>
              <a:rPr lang="zh-CN" altLang="en-US" sz="1600" kern="0" dirty="0"/>
              <a:t> </a:t>
            </a:r>
            <a:r>
              <a:rPr lang="en-US" altLang="zh-CN" sz="1600" kern="0" dirty="0"/>
              <a:t>in next five years. </a:t>
            </a:r>
          </a:p>
          <a:p>
            <a:pPr lvl="1" defTabSz="914400">
              <a:lnSpc>
                <a:spcPct val="120000"/>
              </a:lnSpc>
              <a:spcBef>
                <a:spcPts val="0"/>
              </a:spcBef>
              <a:buFont typeface="Wingdings" panose="05000000000000000000" pitchFamily="2" charset="2"/>
              <a:buChar char="•"/>
            </a:pPr>
            <a:r>
              <a:rPr lang="en-US" altLang="zh-CN" sz="1600" dirty="0"/>
              <a:t>To study the structure and properties of materials at the atomic and molecular level</a:t>
            </a:r>
          </a:p>
          <a:p>
            <a:pPr defTabSz="914400">
              <a:lnSpc>
                <a:spcPct val="120000"/>
              </a:lnSpc>
              <a:spcBef>
                <a:spcPts val="0"/>
              </a:spcBef>
              <a:buFont typeface="Wingdings" panose="05000000000000000000" pitchFamily="2" charset="2"/>
              <a:buChar char="•"/>
            </a:pPr>
            <a:r>
              <a:rPr lang="en-US" altLang="zh-CN" kern="0" dirty="0"/>
              <a:t>High Energy Photon Source (HEPS)</a:t>
            </a:r>
          </a:p>
          <a:p>
            <a:pPr lvl="1" defTabSz="914400">
              <a:lnSpc>
                <a:spcPct val="120000"/>
              </a:lnSpc>
              <a:spcBef>
                <a:spcPts val="0"/>
              </a:spcBef>
              <a:buFont typeface="Wingdings" panose="05000000000000000000" pitchFamily="2" charset="2"/>
              <a:buChar char="•"/>
            </a:pPr>
            <a:r>
              <a:rPr lang="en-US" altLang="zh-CN" sz="1600" kern="0" dirty="0"/>
              <a:t>Being built in </a:t>
            </a:r>
            <a:r>
              <a:rPr lang="en-US" altLang="zh-CN" sz="1600" kern="0" dirty="0" err="1"/>
              <a:t>Huairou</a:t>
            </a:r>
            <a:r>
              <a:rPr lang="en-US" altLang="zh-CN" sz="1600" kern="0" dirty="0"/>
              <a:t>, 80km north of IHEP. </a:t>
            </a:r>
          </a:p>
          <a:p>
            <a:pPr lvl="1" defTabSz="914400">
              <a:lnSpc>
                <a:spcPct val="120000"/>
              </a:lnSpc>
              <a:spcBef>
                <a:spcPts val="0"/>
              </a:spcBef>
              <a:buFont typeface="Wingdings" panose="05000000000000000000" pitchFamily="2" charset="2"/>
              <a:buChar char="•"/>
            </a:pPr>
            <a:r>
              <a:rPr lang="en-US" altLang="zh-CN" sz="1600" kern="0" dirty="0"/>
              <a:t>To be operational at the end of 2025, with 14 beamlines and 90 ones in the feature. </a:t>
            </a:r>
          </a:p>
          <a:p>
            <a:pPr lvl="1" defTabSz="914400">
              <a:lnSpc>
                <a:spcPct val="120000"/>
              </a:lnSpc>
              <a:spcBef>
                <a:spcPts val="0"/>
              </a:spcBef>
              <a:buFont typeface="Wingdings" panose="05000000000000000000" pitchFamily="2" charset="2"/>
              <a:buChar char="•"/>
            </a:pPr>
            <a:r>
              <a:rPr lang="en-US" altLang="zh-CN" sz="1600" kern="0" dirty="0"/>
              <a:t>Multi-dimensional, real-time, in-situ research tools for the microstructure of materials</a:t>
            </a:r>
          </a:p>
          <a:p>
            <a:pPr lvl="1" defTabSz="914400">
              <a:lnSpc>
                <a:spcPct val="120000"/>
              </a:lnSpc>
              <a:spcBef>
                <a:spcPts val="0"/>
              </a:spcBef>
              <a:buFont typeface="Wingdings" panose="05000000000000000000" pitchFamily="2" charset="2"/>
              <a:buChar char="•"/>
            </a:pPr>
            <a:r>
              <a:rPr lang="en-US" altLang="zh-CN" sz="1600" kern="0" dirty="0"/>
              <a:t>~300 PB/year initially, &gt;600 PB later. </a:t>
            </a:r>
          </a:p>
        </p:txBody>
      </p:sp>
      <p:pic>
        <p:nvPicPr>
          <p:cNvPr id="7" name="图片 6">
            <a:extLst>
              <a:ext uri="{FF2B5EF4-FFF2-40B4-BE49-F238E27FC236}">
                <a16:creationId xmlns:a16="http://schemas.microsoft.com/office/drawing/2014/main" id="{3597A0CF-7B4D-4A87-C7C4-E3EC284D74C1}"/>
              </a:ext>
            </a:extLst>
          </p:cNvPr>
          <p:cNvPicPr>
            <a:picLocks noChangeAspect="1"/>
          </p:cNvPicPr>
          <p:nvPr/>
        </p:nvPicPr>
        <p:blipFill>
          <a:blip r:embed="rId2"/>
          <a:stretch>
            <a:fillRect/>
          </a:stretch>
        </p:blipFill>
        <p:spPr>
          <a:xfrm>
            <a:off x="6585684" y="893945"/>
            <a:ext cx="2516709" cy="1677806"/>
          </a:xfrm>
          <a:prstGeom prst="rect">
            <a:avLst/>
          </a:prstGeom>
        </p:spPr>
      </p:pic>
      <p:pic>
        <p:nvPicPr>
          <p:cNvPr id="9" name="图片 8">
            <a:extLst>
              <a:ext uri="{FF2B5EF4-FFF2-40B4-BE49-F238E27FC236}">
                <a16:creationId xmlns:a16="http://schemas.microsoft.com/office/drawing/2014/main" id="{2E91209F-7183-6557-EC9A-A5F6245DB681}"/>
              </a:ext>
            </a:extLst>
          </p:cNvPr>
          <p:cNvPicPr>
            <a:picLocks noChangeAspect="1"/>
          </p:cNvPicPr>
          <p:nvPr/>
        </p:nvPicPr>
        <p:blipFill>
          <a:blip r:embed="rId3"/>
          <a:srcRect/>
          <a:stretch/>
        </p:blipFill>
        <p:spPr>
          <a:xfrm>
            <a:off x="6589101" y="2695008"/>
            <a:ext cx="2516709" cy="1719454"/>
          </a:xfrm>
          <a:prstGeom prst="rect">
            <a:avLst/>
          </a:prstGeom>
        </p:spPr>
      </p:pic>
    </p:spTree>
    <p:extLst>
      <p:ext uri="{BB962C8B-B14F-4D97-AF65-F5344CB8AC3E}">
        <p14:creationId xmlns:p14="http://schemas.microsoft.com/office/powerpoint/2010/main" val="505946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标题 120"/>
          <p:cNvSpPr>
            <a:spLocks noGrp="1"/>
          </p:cNvSpPr>
          <p:nvPr>
            <p:ph type="title"/>
          </p:nvPr>
        </p:nvSpPr>
        <p:spPr>
          <a:xfrm>
            <a:off x="930992" y="237283"/>
            <a:ext cx="7282016" cy="514350"/>
          </a:xfrm>
        </p:spPr>
        <p:txBody>
          <a:bodyPr>
            <a:normAutofit fontScale="90000"/>
          </a:bodyPr>
          <a:lstStyle/>
          <a:p>
            <a:r>
              <a:rPr lang="en-US" altLang="zh-CN" dirty="0"/>
              <a:t>Computing Resources</a:t>
            </a:r>
            <a:endParaRPr lang="zh-CN" altLang="en-US" dirty="0"/>
          </a:p>
        </p:txBody>
      </p:sp>
      <p:sp>
        <p:nvSpPr>
          <p:cNvPr id="4" name="内容占位符 3"/>
          <p:cNvSpPr>
            <a:spLocks noGrp="1"/>
          </p:cNvSpPr>
          <p:nvPr>
            <p:ph idx="1"/>
          </p:nvPr>
        </p:nvSpPr>
        <p:spPr>
          <a:xfrm>
            <a:off x="304800" y="879674"/>
            <a:ext cx="8610600" cy="4035225"/>
          </a:xfrm>
        </p:spPr>
        <p:txBody>
          <a:bodyPr>
            <a:normAutofit fontScale="92500" lnSpcReduction="20000"/>
          </a:bodyPr>
          <a:lstStyle/>
          <a:p>
            <a:pPr>
              <a:lnSpc>
                <a:spcPct val="130000"/>
              </a:lnSpc>
              <a:spcBef>
                <a:spcPts val="0"/>
              </a:spcBef>
              <a:buClrTx/>
              <a:buFont typeface="Wingdings" panose="05000000000000000000" pitchFamily="2" charset="2"/>
              <a:buChar char="•"/>
            </a:pPr>
            <a:r>
              <a:rPr lang="en-US" altLang="zh-CN" sz="2200" dirty="0">
                <a:solidFill>
                  <a:schemeClr val="tx2"/>
                </a:solidFill>
                <a:latin typeface="+mn-lt"/>
                <a:ea typeface="+mn-ea"/>
              </a:rPr>
              <a:t>Resources: </a:t>
            </a:r>
            <a:r>
              <a:rPr lang="en-US" altLang="zh-CN" sz="2200" dirty="0"/>
              <a:t>102k</a:t>
            </a:r>
            <a:r>
              <a:rPr lang="en-US" altLang="zh-CN" sz="2200" dirty="0">
                <a:solidFill>
                  <a:schemeClr val="tx2"/>
                </a:solidFill>
                <a:latin typeface="+mn-lt"/>
                <a:ea typeface="+mn-ea"/>
              </a:rPr>
              <a:t> CPU cores</a:t>
            </a:r>
          </a:p>
          <a:p>
            <a:pPr>
              <a:lnSpc>
                <a:spcPct val="130000"/>
              </a:lnSpc>
              <a:spcBef>
                <a:spcPts val="0"/>
              </a:spcBef>
              <a:buClrTx/>
            </a:pPr>
            <a:r>
              <a:rPr lang="en-US" altLang="zh-CN" sz="2200" dirty="0">
                <a:solidFill>
                  <a:schemeClr val="tx2"/>
                </a:solidFill>
                <a:latin typeface="+mn-lt"/>
                <a:ea typeface="+mn-ea"/>
              </a:rPr>
              <a:t>Distributed Locations</a:t>
            </a:r>
          </a:p>
          <a:p>
            <a:pPr lvl="1">
              <a:lnSpc>
                <a:spcPct val="130000"/>
              </a:lnSpc>
              <a:spcBef>
                <a:spcPts val="0"/>
              </a:spcBef>
              <a:buClrTx/>
            </a:pPr>
            <a:r>
              <a:rPr lang="en-US" altLang="zh-CN" dirty="0">
                <a:solidFill>
                  <a:schemeClr val="tx2"/>
                </a:solidFill>
                <a:latin typeface="+mn-lt"/>
                <a:ea typeface="+mn-ea"/>
              </a:rPr>
              <a:t>Beijing, Dongguan, </a:t>
            </a:r>
            <a:r>
              <a:rPr lang="en-US" altLang="zh-CN" dirty="0" err="1">
                <a:solidFill>
                  <a:schemeClr val="tx2"/>
                </a:solidFill>
                <a:latin typeface="+mn-lt"/>
                <a:ea typeface="+mn-ea"/>
              </a:rPr>
              <a:t>Huairou</a:t>
            </a:r>
            <a:r>
              <a:rPr lang="en-US" altLang="zh-CN" dirty="0">
                <a:solidFill>
                  <a:schemeClr val="tx2"/>
                </a:solidFill>
                <a:latin typeface="+mn-lt"/>
                <a:ea typeface="+mn-ea"/>
              </a:rPr>
              <a:t>, </a:t>
            </a:r>
            <a:r>
              <a:rPr lang="en-US" altLang="zh-CN" dirty="0" err="1">
                <a:solidFill>
                  <a:schemeClr val="tx2"/>
                </a:solidFill>
                <a:latin typeface="+mn-lt"/>
                <a:ea typeface="+mn-ea"/>
              </a:rPr>
              <a:t>Daocheng</a:t>
            </a:r>
            <a:r>
              <a:rPr lang="en-US" altLang="zh-CN" dirty="0">
                <a:solidFill>
                  <a:schemeClr val="tx2"/>
                </a:solidFill>
                <a:latin typeface="+mn-lt"/>
                <a:ea typeface="+mn-ea"/>
              </a:rPr>
              <a:t>,</a:t>
            </a:r>
            <a:br>
              <a:rPr lang="en-US" altLang="zh-CN" dirty="0">
                <a:solidFill>
                  <a:schemeClr val="tx2"/>
                </a:solidFill>
                <a:latin typeface="+mn-lt"/>
                <a:ea typeface="+mn-ea"/>
              </a:rPr>
            </a:br>
            <a:r>
              <a:rPr lang="en-US" altLang="zh-CN" dirty="0">
                <a:solidFill>
                  <a:schemeClr val="tx2"/>
                </a:solidFill>
                <a:latin typeface="+mn-lt"/>
                <a:ea typeface="+mn-ea"/>
              </a:rPr>
              <a:t>Jiangmen, ….</a:t>
            </a:r>
          </a:p>
          <a:p>
            <a:pPr>
              <a:lnSpc>
                <a:spcPct val="130000"/>
              </a:lnSpc>
              <a:spcBef>
                <a:spcPts val="0"/>
              </a:spcBef>
              <a:buClrTx/>
              <a:buFont typeface="Wingdings" panose="05000000000000000000" pitchFamily="2" charset="2"/>
              <a:buChar char="•"/>
            </a:pPr>
            <a:r>
              <a:rPr lang="en-US" altLang="zh-CN" sz="2200" dirty="0">
                <a:solidFill>
                  <a:schemeClr val="tx2"/>
                </a:solidFill>
                <a:latin typeface="+mn-lt"/>
                <a:ea typeface="+mn-ea"/>
              </a:rPr>
              <a:t>Beijing:</a:t>
            </a:r>
          </a:p>
          <a:p>
            <a:pPr lvl="1">
              <a:lnSpc>
                <a:spcPct val="130000"/>
              </a:lnSpc>
              <a:spcBef>
                <a:spcPts val="0"/>
              </a:spcBef>
              <a:buClrTx/>
              <a:buFont typeface="Wingdings" panose="05000000000000000000" pitchFamily="2" charset="2"/>
              <a:buChar char="•"/>
            </a:pPr>
            <a:r>
              <a:rPr lang="en-US" altLang="zh-CN" dirty="0">
                <a:solidFill>
                  <a:schemeClr val="tx2"/>
                </a:solidFill>
                <a:latin typeface="+mn-lt"/>
                <a:ea typeface="+mn-ea"/>
              </a:rPr>
              <a:t>Local cluster: HTC,HPC</a:t>
            </a:r>
          </a:p>
          <a:p>
            <a:pPr lvl="1">
              <a:lnSpc>
                <a:spcPct val="130000"/>
              </a:lnSpc>
              <a:spcBef>
                <a:spcPts val="0"/>
              </a:spcBef>
              <a:buClrTx/>
              <a:buFont typeface="Wingdings" panose="05000000000000000000" pitchFamily="2" charset="2"/>
              <a:buChar char="•"/>
            </a:pPr>
            <a:r>
              <a:rPr lang="en-US" altLang="zh-CN" dirty="0">
                <a:solidFill>
                  <a:schemeClr val="tx2"/>
                </a:solidFill>
                <a:latin typeface="+mn-lt"/>
                <a:ea typeface="+mn-ea"/>
              </a:rPr>
              <a:t>Grid site</a:t>
            </a:r>
          </a:p>
          <a:p>
            <a:pPr>
              <a:lnSpc>
                <a:spcPct val="130000"/>
              </a:lnSpc>
              <a:spcBef>
                <a:spcPts val="0"/>
              </a:spcBef>
              <a:buClrTx/>
              <a:buFont typeface="Wingdings" panose="05000000000000000000" pitchFamily="2" charset="2"/>
              <a:buChar char="•"/>
            </a:pPr>
            <a:r>
              <a:rPr lang="en-US" altLang="zh-CN" sz="2200" dirty="0">
                <a:solidFill>
                  <a:schemeClr val="tx2"/>
                </a:solidFill>
                <a:latin typeface="+mn-lt"/>
                <a:ea typeface="+mn-ea"/>
              </a:rPr>
              <a:t>Dongguan for CSNS</a:t>
            </a:r>
            <a:r>
              <a:rPr lang="zh-CN" altLang="en-US" sz="2200" dirty="0">
                <a:solidFill>
                  <a:schemeClr val="tx2"/>
                </a:solidFill>
                <a:latin typeface="+mn-lt"/>
                <a:ea typeface="+mn-ea"/>
              </a:rPr>
              <a:t>：</a:t>
            </a:r>
            <a:endParaRPr lang="en-US" altLang="zh-CN" sz="2200" dirty="0">
              <a:solidFill>
                <a:schemeClr val="tx2"/>
              </a:solidFill>
              <a:latin typeface="+mn-lt"/>
              <a:ea typeface="+mn-ea"/>
            </a:endParaRPr>
          </a:p>
          <a:p>
            <a:pPr lvl="1">
              <a:lnSpc>
                <a:spcPct val="130000"/>
              </a:lnSpc>
              <a:spcBef>
                <a:spcPts val="0"/>
              </a:spcBef>
              <a:buClrTx/>
              <a:buFont typeface="Wingdings" panose="05000000000000000000" pitchFamily="2" charset="2"/>
              <a:buChar char="•"/>
            </a:pPr>
            <a:r>
              <a:rPr lang="en-US" altLang="zh-CN" dirty="0">
                <a:solidFill>
                  <a:schemeClr val="tx2"/>
                </a:solidFill>
                <a:latin typeface="+mn-lt"/>
                <a:ea typeface="+mn-ea"/>
              </a:rPr>
              <a:t>Local cluster: HPC, with ~60k CPU cores</a:t>
            </a:r>
          </a:p>
          <a:p>
            <a:pPr>
              <a:lnSpc>
                <a:spcPct val="130000"/>
              </a:lnSpc>
              <a:spcBef>
                <a:spcPts val="0"/>
              </a:spcBef>
              <a:buClrTx/>
              <a:buFont typeface="Wingdings" panose="05000000000000000000" pitchFamily="2" charset="2"/>
              <a:buChar char="•"/>
            </a:pPr>
            <a:r>
              <a:rPr lang="en-US" altLang="zh-CN" sz="2200" dirty="0" err="1">
                <a:solidFill>
                  <a:schemeClr val="tx2"/>
                </a:solidFill>
                <a:latin typeface="+mn-lt"/>
                <a:ea typeface="+mn-ea"/>
              </a:rPr>
              <a:t>Huairou</a:t>
            </a:r>
            <a:r>
              <a:rPr lang="en-US" altLang="zh-CN" sz="2200" dirty="0">
                <a:solidFill>
                  <a:schemeClr val="tx2"/>
                </a:solidFill>
                <a:latin typeface="+mn-lt"/>
                <a:ea typeface="+mn-ea"/>
              </a:rPr>
              <a:t> for HEPS: </a:t>
            </a:r>
          </a:p>
          <a:p>
            <a:pPr lvl="1">
              <a:lnSpc>
                <a:spcPct val="130000"/>
              </a:lnSpc>
              <a:spcBef>
                <a:spcPts val="0"/>
              </a:spcBef>
              <a:buClrTx/>
              <a:buFont typeface="Wingdings" panose="05000000000000000000" pitchFamily="2" charset="2"/>
              <a:buChar char="•"/>
            </a:pPr>
            <a:r>
              <a:rPr lang="en-US" altLang="zh-CN" dirty="0">
                <a:solidFill>
                  <a:schemeClr val="tx2"/>
                </a:solidFill>
                <a:latin typeface="+mn-lt"/>
                <a:ea typeface="+mn-ea"/>
              </a:rPr>
              <a:t>Being built, Computer room ready</a:t>
            </a:r>
          </a:p>
          <a:p>
            <a:pPr lvl="1">
              <a:lnSpc>
                <a:spcPct val="130000"/>
              </a:lnSpc>
              <a:spcBef>
                <a:spcPts val="0"/>
              </a:spcBef>
              <a:buClrTx/>
              <a:buFont typeface="Wingdings" panose="05000000000000000000" pitchFamily="2" charset="2"/>
              <a:buChar char="•"/>
            </a:pPr>
            <a:r>
              <a:rPr lang="en-US" altLang="zh-CN" dirty="0">
                <a:solidFill>
                  <a:schemeClr val="tx2"/>
                </a:solidFill>
                <a:latin typeface="+mn-lt"/>
                <a:ea typeface="+mn-ea"/>
              </a:rPr>
              <a:t>Interactive </a:t>
            </a:r>
          </a:p>
          <a:p>
            <a:pPr lvl="1">
              <a:lnSpc>
                <a:spcPct val="130000"/>
              </a:lnSpc>
              <a:spcBef>
                <a:spcPts val="0"/>
              </a:spcBef>
              <a:buClrTx/>
              <a:buFont typeface="Wingdings" panose="05000000000000000000" pitchFamily="2" charset="2"/>
              <a:buChar char="•"/>
            </a:pPr>
            <a:r>
              <a:rPr lang="en-US" altLang="zh-CN" dirty="0">
                <a:solidFill>
                  <a:schemeClr val="tx2"/>
                </a:solidFill>
                <a:latin typeface="+mn-lt"/>
                <a:ea typeface="+mn-ea"/>
              </a:rPr>
              <a:t>Local cluster: </a:t>
            </a:r>
            <a:r>
              <a:rPr lang="en-US" altLang="zh-CN" dirty="0" err="1">
                <a:solidFill>
                  <a:schemeClr val="tx2"/>
                </a:solidFill>
                <a:latin typeface="+mn-lt"/>
                <a:ea typeface="+mn-ea"/>
              </a:rPr>
              <a:t>slurm</a:t>
            </a:r>
            <a:endParaRPr lang="en-US" altLang="zh-CN" dirty="0">
              <a:solidFill>
                <a:schemeClr val="tx2"/>
              </a:solidFill>
              <a:latin typeface="+mn-lt"/>
              <a:ea typeface="+mn-ea"/>
            </a:endParaRPr>
          </a:p>
        </p:txBody>
      </p:sp>
      <p:graphicFrame>
        <p:nvGraphicFramePr>
          <p:cNvPr id="13" name="图表 12">
            <a:extLst>
              <a:ext uri="{FF2B5EF4-FFF2-40B4-BE49-F238E27FC236}">
                <a16:creationId xmlns:a16="http://schemas.microsoft.com/office/drawing/2014/main" id="{BAD753D0-A076-90E7-EA17-5C27AD9E46BC}"/>
              </a:ext>
            </a:extLst>
          </p:cNvPr>
          <p:cNvGraphicFramePr>
            <a:graphicFrameLocks/>
          </p:cNvGraphicFramePr>
          <p:nvPr>
            <p:extLst>
              <p:ext uri="{D42A27DB-BD31-4B8C-83A1-F6EECF244321}">
                <p14:modId xmlns:p14="http://schemas.microsoft.com/office/powerpoint/2010/main" val="3644996089"/>
              </p:ext>
            </p:extLst>
          </p:nvPr>
        </p:nvGraphicFramePr>
        <p:xfrm>
          <a:off x="4861367" y="821437"/>
          <a:ext cx="4054033" cy="2500497"/>
        </p:xfrm>
        <a:graphic>
          <a:graphicData uri="http://schemas.openxmlformats.org/drawingml/2006/chart">
            <c:chart xmlns:c="http://schemas.openxmlformats.org/drawingml/2006/chart" xmlns:r="http://schemas.openxmlformats.org/officeDocument/2006/relationships" r:id="rId3"/>
          </a:graphicData>
        </a:graphic>
      </p:graphicFrame>
      <p:pic>
        <p:nvPicPr>
          <p:cNvPr id="15" name="图片 14">
            <a:extLst>
              <a:ext uri="{FF2B5EF4-FFF2-40B4-BE49-F238E27FC236}">
                <a16:creationId xmlns:a16="http://schemas.microsoft.com/office/drawing/2014/main" id="{AF216C03-0C54-2D06-5AAA-B4512CE1AA20}"/>
              </a:ext>
            </a:extLst>
          </p:cNvPr>
          <p:cNvPicPr>
            <a:picLocks noChangeAspect="1"/>
          </p:cNvPicPr>
          <p:nvPr/>
        </p:nvPicPr>
        <p:blipFill>
          <a:blip r:embed="rId4"/>
          <a:stretch>
            <a:fillRect/>
          </a:stretch>
        </p:blipFill>
        <p:spPr>
          <a:xfrm>
            <a:off x="7644851" y="3570430"/>
            <a:ext cx="1020563" cy="1360750"/>
          </a:xfrm>
          <a:prstGeom prst="rect">
            <a:avLst/>
          </a:prstGeom>
        </p:spPr>
      </p:pic>
      <p:pic>
        <p:nvPicPr>
          <p:cNvPr id="16" name="图片 15">
            <a:extLst>
              <a:ext uri="{FF2B5EF4-FFF2-40B4-BE49-F238E27FC236}">
                <a16:creationId xmlns:a16="http://schemas.microsoft.com/office/drawing/2014/main" id="{E9F4DF3A-79F9-19A0-A538-0A9F9118A188}"/>
              </a:ext>
            </a:extLst>
          </p:cNvPr>
          <p:cNvPicPr>
            <a:picLocks noChangeAspect="1"/>
          </p:cNvPicPr>
          <p:nvPr/>
        </p:nvPicPr>
        <p:blipFill>
          <a:blip r:embed="rId5"/>
          <a:stretch>
            <a:fillRect/>
          </a:stretch>
        </p:blipFill>
        <p:spPr>
          <a:xfrm>
            <a:off x="5682992" y="3570430"/>
            <a:ext cx="1711873" cy="13126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标题 120"/>
          <p:cNvSpPr>
            <a:spLocks noGrp="1"/>
          </p:cNvSpPr>
          <p:nvPr>
            <p:ph type="title"/>
          </p:nvPr>
        </p:nvSpPr>
        <p:spPr>
          <a:xfrm>
            <a:off x="540510" y="199627"/>
            <a:ext cx="7429500" cy="514350"/>
          </a:xfrm>
        </p:spPr>
        <p:txBody>
          <a:bodyPr>
            <a:normAutofit fontScale="90000"/>
          </a:bodyPr>
          <a:lstStyle/>
          <a:p>
            <a:r>
              <a:rPr lang="en-US" altLang="zh-CN" dirty="0"/>
              <a:t>Storage Resources</a:t>
            </a:r>
            <a:endParaRPr lang="zh-CN" altLang="en-US" dirty="0"/>
          </a:p>
        </p:txBody>
      </p:sp>
      <p:sp>
        <p:nvSpPr>
          <p:cNvPr id="4" name="内容占位符 3"/>
          <p:cNvSpPr>
            <a:spLocks noGrp="1"/>
          </p:cNvSpPr>
          <p:nvPr>
            <p:ph idx="1"/>
          </p:nvPr>
        </p:nvSpPr>
        <p:spPr>
          <a:xfrm>
            <a:off x="59039" y="914400"/>
            <a:ext cx="4698156" cy="3714750"/>
          </a:xfrm>
        </p:spPr>
        <p:txBody>
          <a:bodyPr>
            <a:noAutofit/>
          </a:bodyPr>
          <a:lstStyle/>
          <a:p>
            <a:pPr>
              <a:spcBef>
                <a:spcPts val="0"/>
              </a:spcBef>
            </a:pPr>
            <a:r>
              <a:rPr lang="en-US" altLang="zh-CN" sz="2000" dirty="0"/>
              <a:t>~120PB Disk Storage</a:t>
            </a:r>
          </a:p>
          <a:p>
            <a:pPr marL="659606" lvl="1" indent="-316706">
              <a:spcBef>
                <a:spcPts val="0"/>
              </a:spcBef>
              <a:buClr>
                <a:srgbClr val="2F5597"/>
              </a:buClr>
            </a:pPr>
            <a:r>
              <a:rPr lang="en-US" altLang="zh-CN" sz="1600" dirty="0" err="1"/>
              <a:t>Lustre</a:t>
            </a:r>
            <a:r>
              <a:rPr lang="en-US" altLang="zh-CN" sz="1600" dirty="0"/>
              <a:t>: 45PB</a:t>
            </a:r>
          </a:p>
          <a:p>
            <a:pPr marL="1002506" lvl="2" indent="-316706">
              <a:spcBef>
                <a:spcPts val="0"/>
              </a:spcBef>
              <a:buClr>
                <a:srgbClr val="2F5597"/>
              </a:buClr>
            </a:pPr>
            <a:r>
              <a:rPr lang="en-US" altLang="zh-CN" sz="1200" dirty="0"/>
              <a:t>Mainly for BESIII/JUNO/HXMT/HPC…</a:t>
            </a:r>
          </a:p>
          <a:p>
            <a:pPr marL="659606" lvl="1" indent="-316706">
              <a:spcBef>
                <a:spcPts val="0"/>
              </a:spcBef>
              <a:buClr>
                <a:srgbClr val="2F5597"/>
              </a:buClr>
            </a:pPr>
            <a:r>
              <a:rPr lang="en-US" altLang="zh-CN" sz="1600" dirty="0"/>
              <a:t>EOS: 75PB raw capacity</a:t>
            </a:r>
          </a:p>
          <a:p>
            <a:pPr marL="1002506" lvl="2" indent="-316706">
              <a:spcBef>
                <a:spcPts val="0"/>
              </a:spcBef>
              <a:buClr>
                <a:srgbClr val="2F5597"/>
              </a:buClr>
            </a:pPr>
            <a:r>
              <a:rPr lang="en-US" altLang="zh-CN" sz="1400" dirty="0"/>
              <a:t>Mainly for LHAASO/JUNO/GRID…</a:t>
            </a:r>
          </a:p>
          <a:p>
            <a:pPr marL="1002506" lvl="2" indent="-316706">
              <a:spcBef>
                <a:spcPts val="0"/>
              </a:spcBef>
              <a:buClr>
                <a:srgbClr val="2F5597"/>
              </a:buClr>
            </a:pPr>
            <a:r>
              <a:rPr lang="en-US" altLang="zh-CN" sz="1400" dirty="0"/>
              <a:t>Local:</a:t>
            </a:r>
            <a:r>
              <a:rPr lang="zh-CN" altLang="en-US" sz="1400" dirty="0"/>
              <a:t> </a:t>
            </a:r>
            <a:r>
              <a:rPr lang="en-US" altLang="zh-CN" sz="1400" dirty="0"/>
              <a:t>60PB</a:t>
            </a:r>
          </a:p>
          <a:p>
            <a:pPr marL="1002506" lvl="2" indent="-316706">
              <a:spcBef>
                <a:spcPts val="0"/>
              </a:spcBef>
              <a:buClr>
                <a:srgbClr val="2F5597"/>
              </a:buClr>
            </a:pPr>
            <a:r>
              <a:rPr lang="en-US" altLang="zh-CN" sz="1400" dirty="0"/>
              <a:t>Grid:</a:t>
            </a:r>
            <a:r>
              <a:rPr lang="zh-CN" altLang="en-US" sz="1400" dirty="0"/>
              <a:t> </a:t>
            </a:r>
            <a:r>
              <a:rPr lang="en-US" altLang="zh-CN" sz="1400" dirty="0"/>
              <a:t>15PB</a:t>
            </a:r>
          </a:p>
          <a:p>
            <a:pPr>
              <a:spcBef>
                <a:spcPts val="0"/>
              </a:spcBef>
            </a:pPr>
            <a:r>
              <a:rPr lang="en-US" altLang="zh-CN" sz="2000" dirty="0"/>
              <a:t>~100PB Tape Storage</a:t>
            </a:r>
          </a:p>
          <a:p>
            <a:pPr marL="659606" lvl="1" indent="-316706">
              <a:spcBef>
                <a:spcPts val="0"/>
              </a:spcBef>
              <a:buClr>
                <a:srgbClr val="2F5597"/>
              </a:buClr>
            </a:pPr>
            <a:r>
              <a:rPr lang="en-US" altLang="zh-CN" sz="1600" dirty="0"/>
              <a:t>EOSCTA for all experiments</a:t>
            </a:r>
          </a:p>
          <a:p>
            <a:pPr>
              <a:spcBef>
                <a:spcPts val="0"/>
              </a:spcBef>
            </a:pPr>
            <a:r>
              <a:rPr lang="en-US" altLang="zh-CN" sz="2000" dirty="0"/>
              <a:t>WLCG SE</a:t>
            </a:r>
          </a:p>
          <a:p>
            <a:pPr marL="659606" lvl="1" indent="-316706">
              <a:spcBef>
                <a:spcPts val="0"/>
              </a:spcBef>
              <a:buClr>
                <a:srgbClr val="2F5597"/>
              </a:buClr>
            </a:pPr>
            <a:r>
              <a:rPr lang="en-US" altLang="zh-CN" sz="1600" dirty="0">
                <a:cs typeface="Arial" panose="020B0604020202020204" pitchFamily="34" charset="0"/>
              </a:rPr>
              <a:t>LHCb T1 SE</a:t>
            </a:r>
          </a:p>
          <a:p>
            <a:pPr marL="1002506" lvl="2" indent="-316706">
              <a:spcBef>
                <a:spcPts val="0"/>
              </a:spcBef>
              <a:buClr>
                <a:srgbClr val="2F5597"/>
              </a:buClr>
            </a:pPr>
            <a:r>
              <a:rPr lang="en-US" altLang="zh-CN" sz="1400" dirty="0">
                <a:cs typeface="Arial" panose="020B0604020202020204" pitchFamily="34" charset="0"/>
              </a:rPr>
              <a:t>~12 PB</a:t>
            </a:r>
          </a:p>
          <a:p>
            <a:pPr marL="659606" lvl="1" indent="-316706">
              <a:spcBef>
                <a:spcPts val="0"/>
              </a:spcBef>
              <a:buClr>
                <a:srgbClr val="2F5597"/>
              </a:buClr>
            </a:pPr>
            <a:r>
              <a:rPr lang="en-US" altLang="zh-CN" sz="1600" dirty="0">
                <a:cs typeface="Arial" panose="020B0604020202020204" pitchFamily="34" charset="0"/>
              </a:rPr>
              <a:t>CMS/ATLAS/BELLEII/ALICE T2 SE</a:t>
            </a:r>
          </a:p>
          <a:p>
            <a:pPr marL="1002506" lvl="2" indent="-316706">
              <a:spcBef>
                <a:spcPts val="0"/>
              </a:spcBef>
              <a:buClr>
                <a:srgbClr val="2F5597"/>
              </a:buClr>
            </a:pPr>
            <a:r>
              <a:rPr lang="en-US" altLang="zh-CN" sz="1400" dirty="0">
                <a:cs typeface="Arial" panose="020B0604020202020204" pitchFamily="34" charset="0"/>
              </a:rPr>
              <a:t>~3PB</a:t>
            </a:r>
          </a:p>
        </p:txBody>
      </p:sp>
      <p:pic>
        <p:nvPicPr>
          <p:cNvPr id="8" name="图片 7"/>
          <p:cNvPicPr>
            <a:picLocks noChangeAspect="1"/>
          </p:cNvPicPr>
          <p:nvPr/>
        </p:nvPicPr>
        <p:blipFill>
          <a:blip r:embed="rId3"/>
          <a:stretch>
            <a:fillRect/>
          </a:stretch>
        </p:blipFill>
        <p:spPr>
          <a:xfrm>
            <a:off x="4255260" y="742950"/>
            <a:ext cx="2606547" cy="1536696"/>
          </a:xfrm>
          <a:prstGeom prst="rect">
            <a:avLst/>
          </a:prstGeom>
        </p:spPr>
      </p:pic>
      <p:sp>
        <p:nvSpPr>
          <p:cNvPr id="9" name="文本框 8"/>
          <p:cNvSpPr txBox="1"/>
          <p:nvPr/>
        </p:nvSpPr>
        <p:spPr>
          <a:xfrm>
            <a:off x="4450950" y="2760874"/>
            <a:ext cx="4698156" cy="2039726"/>
          </a:xfrm>
          <a:prstGeom prst="rect">
            <a:avLst/>
          </a:prstGeom>
          <a:noFill/>
        </p:spPr>
        <p:txBody>
          <a:bodyPr wrap="square">
            <a:spAutoFit/>
          </a:bodyPr>
          <a:lstStyle/>
          <a:p>
            <a:pPr marL="257175" indent="-257175" defTabSz="685800" fontAlgn="base">
              <a:lnSpc>
                <a:spcPct val="110000"/>
              </a:lnSpc>
              <a:spcAft>
                <a:spcPct val="0"/>
              </a:spcAft>
              <a:buClr>
                <a:srgbClr val="ECAE14"/>
              </a:buClr>
              <a:buSzPct val="110000"/>
              <a:buFont typeface="Wingdings" panose="05000000000000000000" pitchFamily="2" charset="2"/>
              <a:buChar char="•"/>
              <a:defRPr/>
            </a:pPr>
            <a:r>
              <a:rPr lang="en-US" altLang="zh-CN" sz="2000" b="1" dirty="0">
                <a:solidFill>
                  <a:schemeClr val="tx2"/>
                </a:solidFill>
                <a:effectLst>
                  <a:outerShdw blurRad="38100" dist="38100" dir="2700000" algn="tl">
                    <a:srgbClr val="DDDDDD"/>
                  </a:outerShdw>
                </a:effectLst>
              </a:rPr>
              <a:t>Remote Site Storage</a:t>
            </a:r>
          </a:p>
          <a:p>
            <a:pPr marL="659606" lvl="1" indent="-316706" defTabSz="685800" fontAlgn="base">
              <a:lnSpc>
                <a:spcPct val="110000"/>
              </a:lnSpc>
              <a:spcAft>
                <a:spcPct val="0"/>
              </a:spcAft>
              <a:buClr>
                <a:srgbClr val="2F5597"/>
              </a:buClr>
              <a:buFont typeface="Wingdings" panose="05000000000000000000" pitchFamily="2" charset="2"/>
              <a:buChar char="•"/>
              <a:defRPr/>
            </a:pPr>
            <a:r>
              <a:rPr lang="en-US" altLang="zh-CN" sz="1600" b="1" dirty="0" err="1">
                <a:solidFill>
                  <a:schemeClr val="tx2"/>
                </a:solidFill>
                <a:effectLst>
                  <a:outerShdw blurRad="38100" dist="38100" dir="2700000" algn="tl">
                    <a:srgbClr val="DDDDDD"/>
                  </a:outerShdw>
                </a:effectLst>
              </a:rPr>
              <a:t>Daocheng</a:t>
            </a:r>
            <a:r>
              <a:rPr lang="en-US" altLang="zh-CN" sz="1600" b="1" dirty="0">
                <a:solidFill>
                  <a:schemeClr val="tx2"/>
                </a:solidFill>
                <a:effectLst>
                  <a:outerShdw blurRad="38100" dist="38100" dir="2700000" algn="tl">
                    <a:srgbClr val="DDDDDD"/>
                  </a:outerShdw>
                </a:effectLst>
              </a:rPr>
              <a:t> (LHAASO): 5.3PB</a:t>
            </a:r>
          </a:p>
          <a:p>
            <a:pPr marL="659606" lvl="1" indent="-316706" defTabSz="685800" fontAlgn="base">
              <a:lnSpc>
                <a:spcPct val="110000"/>
              </a:lnSpc>
              <a:spcAft>
                <a:spcPct val="0"/>
              </a:spcAft>
              <a:buClr>
                <a:srgbClr val="2F5597"/>
              </a:buClr>
              <a:buFont typeface="Wingdings" panose="05000000000000000000" pitchFamily="2" charset="2"/>
              <a:buChar char="•"/>
              <a:defRPr/>
            </a:pPr>
            <a:r>
              <a:rPr lang="en-US" altLang="zh-CN" sz="1600" b="1" dirty="0">
                <a:solidFill>
                  <a:schemeClr val="tx2"/>
                </a:solidFill>
                <a:effectLst>
                  <a:outerShdw blurRad="38100" dist="38100" dir="2700000" algn="tl">
                    <a:srgbClr val="DDDDDD"/>
                  </a:outerShdw>
                </a:effectLst>
              </a:rPr>
              <a:t>Dongguan (CSNS): 8PB disk, 1.2PB tape</a:t>
            </a:r>
          </a:p>
          <a:p>
            <a:pPr marL="659606" lvl="1" indent="-316706" defTabSz="685800" fontAlgn="base">
              <a:lnSpc>
                <a:spcPct val="110000"/>
              </a:lnSpc>
              <a:spcAft>
                <a:spcPct val="0"/>
              </a:spcAft>
              <a:buClr>
                <a:srgbClr val="2F5597"/>
              </a:buClr>
              <a:buFont typeface="Wingdings" panose="05000000000000000000" pitchFamily="2" charset="2"/>
              <a:buChar char="•"/>
              <a:defRPr/>
            </a:pPr>
            <a:r>
              <a:rPr lang="en-US" altLang="zh-CN" sz="1600" b="1" dirty="0" err="1">
                <a:solidFill>
                  <a:schemeClr val="tx2"/>
                </a:solidFill>
                <a:effectLst>
                  <a:outerShdw blurRad="38100" dist="38100" dir="2700000" algn="tl">
                    <a:srgbClr val="DDDDDD"/>
                  </a:outerShdw>
                </a:effectLst>
              </a:rPr>
              <a:t>Huairou</a:t>
            </a:r>
            <a:r>
              <a:rPr lang="en-US" altLang="zh-CN" sz="1600" b="1" dirty="0">
                <a:solidFill>
                  <a:schemeClr val="tx2"/>
                </a:solidFill>
                <a:effectLst>
                  <a:outerShdw blurRad="38100" dist="38100" dir="2700000" algn="tl">
                    <a:srgbClr val="DDDDDD"/>
                  </a:outerShdw>
                </a:effectLst>
              </a:rPr>
              <a:t> (HEPS): 14PB disk, 2PB tape</a:t>
            </a:r>
          </a:p>
          <a:p>
            <a:pPr marL="659606" lvl="1" indent="-316706" defTabSz="685800" fontAlgn="base">
              <a:lnSpc>
                <a:spcPct val="110000"/>
              </a:lnSpc>
              <a:spcAft>
                <a:spcPct val="0"/>
              </a:spcAft>
              <a:buClr>
                <a:srgbClr val="2F5597"/>
              </a:buClr>
              <a:buFont typeface="Wingdings" panose="05000000000000000000" pitchFamily="2" charset="2"/>
              <a:buChar char="•"/>
              <a:defRPr/>
            </a:pPr>
            <a:r>
              <a:rPr lang="en-US" altLang="zh-CN" sz="1600" b="1" dirty="0">
                <a:solidFill>
                  <a:schemeClr val="tx2"/>
                </a:solidFill>
                <a:effectLst>
                  <a:outerShdw blurRad="38100" dist="38100" dir="2700000" algn="tl">
                    <a:srgbClr val="DDDDDD"/>
                  </a:outerShdw>
                </a:effectLst>
              </a:rPr>
              <a:t>LZU </a:t>
            </a:r>
            <a:r>
              <a:rPr lang="en-US" altLang="zh-CN" sz="1600" b="1" dirty="0" err="1">
                <a:solidFill>
                  <a:schemeClr val="tx2"/>
                </a:solidFill>
                <a:effectLst>
                  <a:outerShdw blurRad="38100" dist="38100" dir="2700000" algn="tl">
                    <a:srgbClr val="DDDDDD"/>
                  </a:outerShdw>
                </a:effectLst>
              </a:rPr>
              <a:t>Lhcb</a:t>
            </a:r>
            <a:r>
              <a:rPr lang="en-US" altLang="zh-CN" sz="1600" b="1" dirty="0">
                <a:solidFill>
                  <a:schemeClr val="tx2"/>
                </a:solidFill>
                <a:effectLst>
                  <a:outerShdw blurRad="38100" dist="38100" dir="2700000" algn="tl">
                    <a:srgbClr val="DDDDDD"/>
                  </a:outerShdw>
                </a:effectLst>
              </a:rPr>
              <a:t> T2 SE: 4PB capacity</a:t>
            </a:r>
          </a:p>
          <a:p>
            <a:pPr marL="659606" lvl="1" indent="-316706" defTabSz="685800" fontAlgn="base">
              <a:lnSpc>
                <a:spcPct val="110000"/>
              </a:lnSpc>
              <a:spcAft>
                <a:spcPct val="0"/>
              </a:spcAft>
              <a:buClr>
                <a:srgbClr val="2F5597"/>
              </a:buClr>
              <a:buFont typeface="Wingdings" panose="05000000000000000000" pitchFamily="2" charset="2"/>
              <a:buChar char="•"/>
              <a:defRPr/>
            </a:pPr>
            <a:r>
              <a:rPr lang="en-US" altLang="zh-CN" sz="1600" b="1" dirty="0">
                <a:solidFill>
                  <a:schemeClr val="tx2"/>
                </a:solidFill>
                <a:effectLst>
                  <a:outerShdw blurRad="38100" dist="38100" dir="2700000" algn="tl">
                    <a:srgbClr val="DDDDDD"/>
                  </a:outerShdw>
                </a:effectLst>
              </a:rPr>
              <a:t>USTC:3.8PB capacity</a:t>
            </a:r>
          </a:p>
          <a:p>
            <a:pPr marL="659606" lvl="1" indent="-316706" defTabSz="685800" fontAlgn="base">
              <a:lnSpc>
                <a:spcPct val="110000"/>
              </a:lnSpc>
              <a:spcAft>
                <a:spcPct val="0"/>
              </a:spcAft>
              <a:buClr>
                <a:srgbClr val="2F5597"/>
              </a:buClr>
              <a:buFont typeface="Wingdings" panose="05000000000000000000" pitchFamily="2" charset="2"/>
              <a:buChar char="•"/>
              <a:defRPr/>
            </a:pPr>
            <a:r>
              <a:rPr lang="en-US" altLang="zh-CN" sz="1600" b="1" dirty="0">
                <a:solidFill>
                  <a:schemeClr val="tx2"/>
                </a:solidFill>
                <a:effectLst>
                  <a:outerShdw blurRad="38100" dist="38100" dir="2700000" algn="tl">
                    <a:srgbClr val="DDDDDD"/>
                  </a:outerShdw>
                </a:effectLst>
              </a:rPr>
              <a:t>SDU: 0.8PB capacity</a:t>
            </a:r>
          </a:p>
        </p:txBody>
      </p:sp>
      <p:pic>
        <p:nvPicPr>
          <p:cNvPr id="10" name="图片 9"/>
          <p:cNvPicPr>
            <a:picLocks noChangeAspect="1"/>
          </p:cNvPicPr>
          <p:nvPr/>
        </p:nvPicPr>
        <p:blipFill>
          <a:blip r:embed="rId4"/>
          <a:stretch>
            <a:fillRect/>
          </a:stretch>
        </p:blipFill>
        <p:spPr>
          <a:xfrm>
            <a:off x="6997588" y="713977"/>
            <a:ext cx="2087373" cy="127117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159B1CD-B2C4-2663-DBFE-D4F230320450}"/>
              </a:ext>
            </a:extLst>
          </p:cNvPr>
          <p:cNvSpPr>
            <a:spLocks noGrp="1"/>
          </p:cNvSpPr>
          <p:nvPr>
            <p:ph type="title"/>
          </p:nvPr>
        </p:nvSpPr>
        <p:spPr>
          <a:xfrm>
            <a:off x="1409700" y="237882"/>
            <a:ext cx="6324600" cy="514350"/>
          </a:xfrm>
        </p:spPr>
        <p:txBody>
          <a:bodyPr>
            <a:normAutofit fontScale="90000"/>
          </a:bodyPr>
          <a:lstStyle/>
          <a:p>
            <a:r>
              <a:rPr lang="en-US" altLang="zh-CN" dirty="0"/>
              <a:t>Network</a:t>
            </a:r>
            <a:endParaRPr lang="zh-CN" altLang="en-US" dirty="0"/>
          </a:p>
        </p:txBody>
      </p:sp>
      <p:sp>
        <p:nvSpPr>
          <p:cNvPr id="2" name="内容占位符 1">
            <a:extLst>
              <a:ext uri="{FF2B5EF4-FFF2-40B4-BE49-F238E27FC236}">
                <a16:creationId xmlns:a16="http://schemas.microsoft.com/office/drawing/2014/main" id="{29C76FD7-A524-00B5-8AC6-764BEE467030}"/>
              </a:ext>
            </a:extLst>
          </p:cNvPr>
          <p:cNvSpPr>
            <a:spLocks noGrp="1"/>
          </p:cNvSpPr>
          <p:nvPr>
            <p:ph idx="1"/>
          </p:nvPr>
        </p:nvSpPr>
        <p:spPr>
          <a:xfrm>
            <a:off x="304799" y="914400"/>
            <a:ext cx="5204179" cy="3714750"/>
          </a:xfrm>
        </p:spPr>
        <p:txBody>
          <a:bodyPr>
            <a:normAutofit fontScale="85000" lnSpcReduction="20000"/>
          </a:bodyPr>
          <a:lstStyle/>
          <a:p>
            <a:pPr>
              <a:lnSpc>
                <a:spcPct val="130000"/>
              </a:lnSpc>
              <a:spcBef>
                <a:spcPts val="0"/>
              </a:spcBef>
              <a:buClr>
                <a:srgbClr val="2F5597"/>
              </a:buClr>
            </a:pPr>
            <a:r>
              <a:rPr lang="en-US" altLang="zh-CN" b="0" dirty="0"/>
              <a:t>International network links</a:t>
            </a:r>
          </a:p>
          <a:p>
            <a:pPr lvl="1">
              <a:lnSpc>
                <a:spcPct val="130000"/>
              </a:lnSpc>
              <a:spcBef>
                <a:spcPts val="0"/>
              </a:spcBef>
              <a:buClr>
                <a:srgbClr val="2F5597"/>
              </a:buClr>
            </a:pPr>
            <a:r>
              <a:rPr lang="en-US" altLang="zh-CN" b="0" dirty="0"/>
              <a:t>100Gbps between IHEP and Europe for LHCOPN and LHCONE, through </a:t>
            </a:r>
            <a:r>
              <a:rPr lang="en-US" altLang="zh-CN" b="0" dirty="0" err="1"/>
              <a:t>CSTNet</a:t>
            </a:r>
            <a:endParaRPr lang="en-US" altLang="zh-CN" b="0" dirty="0"/>
          </a:p>
          <a:p>
            <a:pPr lvl="1">
              <a:lnSpc>
                <a:spcPct val="130000"/>
              </a:lnSpc>
              <a:spcBef>
                <a:spcPts val="0"/>
              </a:spcBef>
              <a:buClr>
                <a:srgbClr val="2F5597"/>
              </a:buClr>
            </a:pPr>
            <a:r>
              <a:rPr lang="en-US" altLang="zh-CN" b="0" dirty="0"/>
              <a:t>100Gbps to the US through </a:t>
            </a:r>
            <a:r>
              <a:rPr lang="en-US" altLang="zh-CN" b="0" dirty="0" err="1"/>
              <a:t>CERNet</a:t>
            </a:r>
            <a:r>
              <a:rPr lang="en-US" altLang="zh-CN" b="0" dirty="0"/>
              <a:t>, and to Asia-Pacific regions through </a:t>
            </a:r>
            <a:r>
              <a:rPr lang="en-US" altLang="zh-CN" b="0" dirty="0" err="1"/>
              <a:t>CSTNet</a:t>
            </a:r>
            <a:endParaRPr lang="en-US" altLang="zh-CN" b="0" dirty="0"/>
          </a:p>
          <a:p>
            <a:pPr>
              <a:lnSpc>
                <a:spcPct val="130000"/>
              </a:lnSpc>
              <a:spcBef>
                <a:spcPts val="0"/>
              </a:spcBef>
              <a:buClr>
                <a:srgbClr val="2F5597"/>
              </a:buClr>
            </a:pPr>
            <a:r>
              <a:rPr lang="en-US" altLang="zh-CN" b="0" dirty="0"/>
              <a:t>Dedicated links between IHEP and remote sites</a:t>
            </a:r>
          </a:p>
          <a:p>
            <a:pPr lvl="1">
              <a:lnSpc>
                <a:spcPct val="130000"/>
              </a:lnSpc>
              <a:spcBef>
                <a:spcPts val="0"/>
              </a:spcBef>
              <a:buClr>
                <a:srgbClr val="2F5597"/>
              </a:buClr>
            </a:pPr>
            <a:r>
              <a:rPr lang="en-US" altLang="zh-CN" b="0" dirty="0"/>
              <a:t>HEPS-IHEP: 100 Gbps</a:t>
            </a:r>
          </a:p>
          <a:p>
            <a:pPr lvl="1">
              <a:lnSpc>
                <a:spcPct val="130000"/>
              </a:lnSpc>
              <a:spcBef>
                <a:spcPts val="0"/>
              </a:spcBef>
              <a:buClr>
                <a:srgbClr val="2F5597"/>
              </a:buClr>
            </a:pPr>
            <a:r>
              <a:rPr lang="en-US" altLang="zh-CN" b="0" dirty="0"/>
              <a:t>CSNS-IHEP: 20 Gbps</a:t>
            </a:r>
          </a:p>
          <a:p>
            <a:pPr lvl="1">
              <a:lnSpc>
                <a:spcPct val="130000"/>
              </a:lnSpc>
              <a:spcBef>
                <a:spcPts val="0"/>
              </a:spcBef>
              <a:buClr>
                <a:srgbClr val="2F5597"/>
              </a:buClr>
            </a:pPr>
            <a:r>
              <a:rPr lang="en-US" altLang="zh-CN" b="0" dirty="0"/>
              <a:t>LHAASO-IHEP: 3 Gbps</a:t>
            </a:r>
            <a:r>
              <a:rPr lang="zh-CN" altLang="en-US" b="0" dirty="0"/>
              <a:t> </a:t>
            </a:r>
            <a:endParaRPr lang="en-US" altLang="zh-CN" b="0" dirty="0"/>
          </a:p>
          <a:p>
            <a:pPr lvl="1">
              <a:lnSpc>
                <a:spcPct val="130000"/>
              </a:lnSpc>
              <a:spcBef>
                <a:spcPts val="0"/>
              </a:spcBef>
              <a:buClr>
                <a:srgbClr val="2F5597"/>
              </a:buClr>
            </a:pPr>
            <a:r>
              <a:rPr lang="en-US" altLang="zh-CN" b="0" dirty="0"/>
              <a:t>JUNO-IHEP: 2 Gbps</a:t>
            </a:r>
          </a:p>
          <a:p>
            <a:pPr lvl="1">
              <a:lnSpc>
                <a:spcPct val="130000"/>
              </a:lnSpc>
              <a:spcBef>
                <a:spcPts val="0"/>
              </a:spcBef>
              <a:buClr>
                <a:srgbClr val="2F5597"/>
              </a:buClr>
            </a:pPr>
            <a:r>
              <a:rPr lang="en-US" altLang="zh-CN" b="0" dirty="0"/>
              <a:t>AMS-IHEP: 1 Gbps</a:t>
            </a:r>
          </a:p>
          <a:p>
            <a:pPr lvl="1">
              <a:lnSpc>
                <a:spcPct val="130000"/>
              </a:lnSpc>
              <a:spcBef>
                <a:spcPts val="0"/>
              </a:spcBef>
              <a:buClr>
                <a:srgbClr val="2F5597"/>
              </a:buClr>
            </a:pPr>
            <a:r>
              <a:rPr lang="en-US" altLang="zh-CN" b="0" dirty="0" err="1"/>
              <a:t>ALi</a:t>
            </a:r>
            <a:r>
              <a:rPr lang="en-US" altLang="zh-CN" b="0" dirty="0"/>
              <a:t>-IHEP: 110 Mbps</a:t>
            </a:r>
          </a:p>
          <a:p>
            <a:pPr lvl="2">
              <a:lnSpc>
                <a:spcPct val="130000"/>
              </a:lnSpc>
              <a:spcBef>
                <a:spcPts val="0"/>
              </a:spcBef>
              <a:buClr>
                <a:srgbClr val="2F5597"/>
              </a:buClr>
            </a:pPr>
            <a:endParaRPr lang="en-US" altLang="zh-CN" sz="1600" b="0" dirty="0"/>
          </a:p>
          <a:p>
            <a:pPr lvl="1">
              <a:buClr>
                <a:srgbClr val="2F5597"/>
              </a:buClr>
            </a:pPr>
            <a:endParaRPr lang="en-US" altLang="zh-CN" b="0" dirty="0"/>
          </a:p>
        </p:txBody>
      </p:sp>
      <p:pic>
        <p:nvPicPr>
          <p:cNvPr id="5" name="图片 4">
            <a:extLst>
              <a:ext uri="{FF2B5EF4-FFF2-40B4-BE49-F238E27FC236}">
                <a16:creationId xmlns:a16="http://schemas.microsoft.com/office/drawing/2014/main" id="{C80B1FAD-736F-4F65-9DF6-96627A47DBC0}"/>
              </a:ext>
            </a:extLst>
          </p:cNvPr>
          <p:cNvPicPr>
            <a:picLocks noChangeAspect="1"/>
          </p:cNvPicPr>
          <p:nvPr/>
        </p:nvPicPr>
        <p:blipFill>
          <a:blip r:embed="rId3"/>
          <a:stretch>
            <a:fillRect/>
          </a:stretch>
        </p:blipFill>
        <p:spPr>
          <a:xfrm>
            <a:off x="5350556" y="914400"/>
            <a:ext cx="3617221" cy="1840089"/>
          </a:xfrm>
          <a:prstGeom prst="rect">
            <a:avLst/>
          </a:prstGeom>
        </p:spPr>
      </p:pic>
      <p:sp>
        <p:nvSpPr>
          <p:cNvPr id="4" name="文本框 3">
            <a:extLst>
              <a:ext uri="{FF2B5EF4-FFF2-40B4-BE49-F238E27FC236}">
                <a16:creationId xmlns:a16="http://schemas.microsoft.com/office/drawing/2014/main" id="{EE5D847A-A5DF-4FC3-BA4E-39F63B238691}"/>
              </a:ext>
            </a:extLst>
          </p:cNvPr>
          <p:cNvSpPr txBox="1"/>
          <p:nvPr/>
        </p:nvSpPr>
        <p:spPr>
          <a:xfrm>
            <a:off x="5916850" y="4697869"/>
            <a:ext cx="2152244" cy="207749"/>
          </a:xfrm>
          <a:prstGeom prst="rect">
            <a:avLst/>
          </a:prstGeom>
          <a:noFill/>
        </p:spPr>
        <p:txBody>
          <a:bodyPr wrap="square" rtlCol="0">
            <a:spAutoFit/>
          </a:bodyPr>
          <a:lstStyle/>
          <a:p>
            <a:r>
              <a:rPr lang="en-US" altLang="zh-CN" sz="750" b="1" dirty="0">
                <a:solidFill>
                  <a:srgbClr val="2F5597"/>
                </a:solidFill>
              </a:rPr>
              <a:t>International</a:t>
            </a:r>
            <a:r>
              <a:rPr lang="en-US" altLang="zh-CN" sz="750" dirty="0">
                <a:solidFill>
                  <a:schemeClr val="accent1"/>
                </a:solidFill>
              </a:rPr>
              <a:t> </a:t>
            </a:r>
            <a:r>
              <a:rPr lang="en-US" altLang="zh-CN" sz="750" b="1" dirty="0">
                <a:solidFill>
                  <a:srgbClr val="2F5597"/>
                </a:solidFill>
              </a:rPr>
              <a:t>network connection of IHEP</a:t>
            </a:r>
            <a:endParaRPr lang="zh-CN" altLang="en-US" sz="750" b="1" dirty="0">
              <a:solidFill>
                <a:srgbClr val="2F5597"/>
              </a:solidFill>
            </a:endParaRPr>
          </a:p>
        </p:txBody>
      </p:sp>
      <p:pic>
        <p:nvPicPr>
          <p:cNvPr id="7" name="图片 6">
            <a:extLst>
              <a:ext uri="{FF2B5EF4-FFF2-40B4-BE49-F238E27FC236}">
                <a16:creationId xmlns:a16="http://schemas.microsoft.com/office/drawing/2014/main" id="{6CFAD9E6-4908-F550-C544-A106D423AF1A}"/>
              </a:ext>
            </a:extLst>
          </p:cNvPr>
          <p:cNvPicPr>
            <a:picLocks noChangeAspect="1"/>
          </p:cNvPicPr>
          <p:nvPr/>
        </p:nvPicPr>
        <p:blipFill>
          <a:blip r:embed="rId4"/>
          <a:stretch>
            <a:fillRect/>
          </a:stretch>
        </p:blipFill>
        <p:spPr>
          <a:xfrm>
            <a:off x="6118578" y="2670228"/>
            <a:ext cx="2454088" cy="2111903"/>
          </a:xfrm>
          <a:prstGeom prst="rect">
            <a:avLst/>
          </a:prstGeom>
        </p:spPr>
      </p:pic>
    </p:spTree>
    <p:extLst>
      <p:ext uri="{BB962C8B-B14F-4D97-AF65-F5344CB8AC3E}">
        <p14:creationId xmlns:p14="http://schemas.microsoft.com/office/powerpoint/2010/main" val="4222487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56867" y="967482"/>
            <a:ext cx="8039100" cy="4104196"/>
          </a:xfrm>
        </p:spPr>
        <p:txBody>
          <a:bodyPr>
            <a:normAutofit/>
          </a:bodyPr>
          <a:lstStyle/>
          <a:p>
            <a:pPr marL="274313" indent="-274313">
              <a:lnSpc>
                <a:spcPct val="130000"/>
              </a:lnSpc>
              <a:spcBef>
                <a:spcPts val="0"/>
              </a:spcBef>
              <a:buSzPct val="100000"/>
            </a:pPr>
            <a:r>
              <a:rPr lang="en-US" altLang="zh-CN" sz="2000" dirty="0"/>
              <a:t> Applications/projects supported</a:t>
            </a:r>
            <a:r>
              <a:rPr lang="zh-CN" altLang="en-US" sz="2000" dirty="0"/>
              <a:t> </a:t>
            </a:r>
            <a:endParaRPr lang="en-US" altLang="zh-CN" sz="2000" dirty="0"/>
          </a:p>
          <a:p>
            <a:pPr marL="582916" lvl="1" indent="-274313">
              <a:lnSpc>
                <a:spcPct val="130000"/>
              </a:lnSpc>
              <a:spcBef>
                <a:spcPts val="0"/>
              </a:spcBef>
              <a:buSzPct val="80000"/>
            </a:pPr>
            <a:r>
              <a:rPr lang="en-US" altLang="zh-CN" sz="1500" dirty="0"/>
              <a:t>BESIII/LHAASO/JUNO/HEPS/LQCD/HERD/LHC/GECAM/EP/…</a:t>
            </a:r>
          </a:p>
          <a:p>
            <a:pPr>
              <a:lnSpc>
                <a:spcPct val="130000"/>
              </a:lnSpc>
              <a:spcBef>
                <a:spcPts val="0"/>
              </a:spcBef>
            </a:pPr>
            <a:endParaRPr lang="en-US" altLang="zh-CN" dirty="0"/>
          </a:p>
          <a:p>
            <a:pPr>
              <a:lnSpc>
                <a:spcPct val="130000"/>
              </a:lnSpc>
              <a:spcBef>
                <a:spcPts val="0"/>
              </a:spcBef>
            </a:pPr>
            <a:endParaRPr lang="en-US" altLang="zh-CN" dirty="0"/>
          </a:p>
          <a:p>
            <a:pPr marL="0" indent="0">
              <a:lnSpc>
                <a:spcPct val="130000"/>
              </a:lnSpc>
              <a:spcBef>
                <a:spcPts val="0"/>
              </a:spcBef>
              <a:buNone/>
            </a:pPr>
            <a:endParaRPr lang="en-US" altLang="zh-CN" sz="1500" dirty="0"/>
          </a:p>
          <a:p>
            <a:pPr marL="274313" indent="-274313">
              <a:lnSpc>
                <a:spcPct val="130000"/>
              </a:lnSpc>
              <a:spcBef>
                <a:spcPts val="0"/>
              </a:spcBef>
            </a:pPr>
            <a:r>
              <a:rPr lang="en-US" altLang="zh-CN" sz="1800" dirty="0"/>
              <a:t>W</a:t>
            </a:r>
            <a:r>
              <a:rPr sz="1800" dirty="0"/>
              <a:t>LCG</a:t>
            </a:r>
            <a:endParaRPr lang="en-US" altLang="zh-CN" sz="1800" dirty="0"/>
          </a:p>
          <a:p>
            <a:pPr>
              <a:lnSpc>
                <a:spcPct val="130000"/>
              </a:lnSpc>
              <a:spcBef>
                <a:spcPts val="0"/>
              </a:spcBef>
            </a:pPr>
            <a:endParaRPr lang="en-US" altLang="zh-CN" sz="1500" dirty="0"/>
          </a:p>
        </p:txBody>
      </p:sp>
      <p:sp>
        <p:nvSpPr>
          <p:cNvPr id="3" name="标题 2"/>
          <p:cNvSpPr>
            <a:spLocks noGrp="1"/>
          </p:cNvSpPr>
          <p:nvPr>
            <p:ph type="title"/>
          </p:nvPr>
        </p:nvSpPr>
        <p:spPr>
          <a:xfrm>
            <a:off x="356867" y="243914"/>
            <a:ext cx="8039240" cy="497681"/>
          </a:xfrm>
        </p:spPr>
        <p:txBody>
          <a:bodyPr>
            <a:normAutofit fontScale="90000"/>
          </a:bodyPr>
          <a:lstStyle/>
          <a:p>
            <a:r>
              <a:rPr lang="en-US" altLang="zh-CN" sz="3200" dirty="0">
                <a:solidFill>
                  <a:srgbClr val="002060"/>
                </a:solidFill>
              </a:rPr>
              <a:t>Services Provision </a:t>
            </a:r>
            <a:endParaRPr lang="zh-CN" altLang="en-US" sz="3200" dirty="0">
              <a:solidFill>
                <a:srgbClr val="002060"/>
              </a:solidFill>
            </a:endParaRPr>
          </a:p>
        </p:txBody>
      </p:sp>
      <p:graphicFrame>
        <p:nvGraphicFramePr>
          <p:cNvPr id="4" name="表格 3"/>
          <p:cNvGraphicFramePr>
            <a:graphicFrameLocks noGrp="1"/>
          </p:cNvGraphicFramePr>
          <p:nvPr>
            <p:extLst>
              <p:ext uri="{D42A27DB-BD31-4B8C-83A1-F6EECF244321}">
                <p14:modId xmlns:p14="http://schemas.microsoft.com/office/powerpoint/2010/main" val="4282678760"/>
              </p:ext>
            </p:extLst>
          </p:nvPr>
        </p:nvGraphicFramePr>
        <p:xfrm>
          <a:off x="669305" y="1776610"/>
          <a:ext cx="3555454" cy="914400"/>
        </p:xfrm>
        <a:graphic>
          <a:graphicData uri="http://schemas.openxmlformats.org/drawingml/2006/table">
            <a:tbl>
              <a:tblPr firstRow="1" bandRow="1">
                <a:tableStyleId>{5C22544A-7EE6-4342-B048-85BDC9FD1C3A}</a:tableStyleId>
              </a:tblPr>
              <a:tblGrid>
                <a:gridCol w="1159495">
                  <a:extLst>
                    <a:ext uri="{9D8B030D-6E8A-4147-A177-3AD203B41FA5}">
                      <a16:colId xmlns:a16="http://schemas.microsoft.com/office/drawing/2014/main" val="20001"/>
                    </a:ext>
                  </a:extLst>
                </a:gridCol>
                <a:gridCol w="1203767">
                  <a:extLst>
                    <a:ext uri="{9D8B030D-6E8A-4147-A177-3AD203B41FA5}">
                      <a16:colId xmlns:a16="http://schemas.microsoft.com/office/drawing/2014/main" val="20002"/>
                    </a:ext>
                  </a:extLst>
                </a:gridCol>
                <a:gridCol w="1192192">
                  <a:extLst>
                    <a:ext uri="{9D8B030D-6E8A-4147-A177-3AD203B41FA5}">
                      <a16:colId xmlns:a16="http://schemas.microsoft.com/office/drawing/2014/main" val="20004"/>
                    </a:ext>
                  </a:extLst>
                </a:gridCol>
              </a:tblGrid>
              <a:tr h="434340">
                <a:tc>
                  <a:txBody>
                    <a:bodyPr/>
                    <a:lstStyle/>
                    <a:p>
                      <a:pPr algn="ctr"/>
                      <a:r>
                        <a:rPr lang="en-US" altLang="zh-CN" sz="1200" dirty="0"/>
                        <a:t>CPU-core hours</a:t>
                      </a:r>
                      <a:endParaRPr lang="zh-CN" altLang="en-US" sz="1200" dirty="0"/>
                    </a:p>
                  </a:txBody>
                  <a:tcPr marL="68580" marR="68580" marT="34290" marB="34290" anchor="ctr"/>
                </a:tc>
                <a:tc>
                  <a:txBody>
                    <a:bodyPr/>
                    <a:lstStyle/>
                    <a:p>
                      <a:pPr algn="ctr"/>
                      <a:r>
                        <a:rPr lang="en-US" altLang="zh-CN" sz="1200" dirty="0"/>
                        <a:t>CPU jobs</a:t>
                      </a:r>
                      <a:endParaRPr lang="zh-CN" altLang="en-US" sz="1200" dirty="0"/>
                    </a:p>
                  </a:txBody>
                  <a:tcPr marL="68580" marR="68580" marT="34290" marB="34290" anchor="ctr"/>
                </a:tc>
                <a:tc>
                  <a:txBody>
                    <a:bodyPr/>
                    <a:lstStyle/>
                    <a:p>
                      <a:pPr algn="ctr"/>
                      <a:r>
                        <a:rPr lang="en-US" altLang="zh-CN" sz="1200" dirty="0"/>
                        <a:t>GPU card hours</a:t>
                      </a:r>
                      <a:endParaRPr lang="zh-CN" altLang="en-US" sz="1200" dirty="0"/>
                    </a:p>
                  </a:txBody>
                  <a:tcPr marL="68580" marR="68580" marT="34290" marB="34290" anchor="ctr"/>
                </a:tc>
                <a:extLst>
                  <a:ext uri="{0D108BD9-81ED-4DB2-BD59-A6C34878D82A}">
                    <a16:rowId xmlns:a16="http://schemas.microsoft.com/office/drawing/2014/main" val="10000"/>
                  </a:ext>
                </a:extLst>
              </a:tr>
              <a:tr h="480060">
                <a:tc>
                  <a:txBody>
                    <a:bodyPr/>
                    <a:lstStyle/>
                    <a:p>
                      <a:pPr marL="0" algn="ctr" defTabSz="914400" rtl="0" eaLnBrk="1" latinLnBrk="0" hangingPunct="1"/>
                      <a:r>
                        <a:rPr lang="en-US" altLang="zh-CN" sz="1200" kern="1200" dirty="0">
                          <a:solidFill>
                            <a:schemeClr val="dk1"/>
                          </a:solidFill>
                          <a:latin typeface="+mn-lt"/>
                          <a:ea typeface="+mn-ea"/>
                          <a:cs typeface="+mn-cs"/>
                        </a:rPr>
                        <a:t>420,708,300</a:t>
                      </a:r>
                    </a:p>
                  </a:txBody>
                  <a:tcPr marL="68580" marR="68580" marT="34290" marB="34290" anchor="ctr"/>
                </a:tc>
                <a:tc>
                  <a:txBody>
                    <a:bodyPr/>
                    <a:lstStyle/>
                    <a:p>
                      <a:pPr marL="0" algn="ctr" defTabSz="914400" rtl="0" eaLnBrk="1" latinLnBrk="0" hangingPunct="1"/>
                      <a:r>
                        <a:rPr lang="en-US" altLang="zh-CN" sz="1200" kern="1200" dirty="0">
                          <a:solidFill>
                            <a:schemeClr val="dk1"/>
                          </a:solidFill>
                          <a:latin typeface="+mn-lt"/>
                          <a:ea typeface="+mn-ea"/>
                          <a:cs typeface="+mn-cs"/>
                        </a:rPr>
                        <a:t>207,773,776</a:t>
                      </a:r>
                    </a:p>
                  </a:txBody>
                  <a:tcPr marL="68580" marR="68580" marT="34290" marB="34290" anchor="ctr"/>
                </a:tc>
                <a:tc>
                  <a:txBody>
                    <a:bodyPr/>
                    <a:lstStyle/>
                    <a:p>
                      <a:pPr marL="0" algn="ctr" defTabSz="914400" rtl="0" eaLnBrk="1" latinLnBrk="0" hangingPunct="1"/>
                      <a:r>
                        <a:rPr lang="en-US" altLang="zh-CN" sz="1200" kern="1200" dirty="0">
                          <a:solidFill>
                            <a:schemeClr val="dk1"/>
                          </a:solidFill>
                          <a:latin typeface="+mn-lt"/>
                          <a:ea typeface="+mn-ea"/>
                          <a:cs typeface="+mn-cs"/>
                        </a:rPr>
                        <a:t>1,018,111</a:t>
                      </a:r>
                    </a:p>
                  </a:txBody>
                  <a:tcPr marL="68580" marR="68580" marT="34290" marB="34290" anchor="ctr"/>
                </a:tc>
                <a:extLst>
                  <a:ext uri="{0D108BD9-81ED-4DB2-BD59-A6C34878D82A}">
                    <a16:rowId xmlns:a16="http://schemas.microsoft.com/office/drawing/2014/main" val="10001"/>
                  </a:ext>
                </a:extLst>
              </a:tr>
            </a:tbl>
          </a:graphicData>
        </a:graphic>
      </p:graphicFrame>
      <p:graphicFrame>
        <p:nvGraphicFramePr>
          <p:cNvPr id="7" name="表格 6"/>
          <p:cNvGraphicFramePr>
            <a:graphicFrameLocks noGrp="1"/>
          </p:cNvGraphicFramePr>
          <p:nvPr>
            <p:custDataLst>
              <p:tags r:id="rId1"/>
            </p:custDataLst>
            <p:extLst>
              <p:ext uri="{D42A27DB-BD31-4B8C-83A1-F6EECF244321}">
                <p14:modId xmlns:p14="http://schemas.microsoft.com/office/powerpoint/2010/main" val="2548798600"/>
              </p:ext>
            </p:extLst>
          </p:nvPr>
        </p:nvGraphicFramePr>
        <p:xfrm>
          <a:off x="669302" y="3389241"/>
          <a:ext cx="8335802" cy="1447789"/>
        </p:xfrm>
        <a:graphic>
          <a:graphicData uri="http://schemas.openxmlformats.org/drawingml/2006/table">
            <a:tbl>
              <a:tblPr firstRow="1" bandRow="1">
                <a:tableStyleId>{5C22544A-7EE6-4342-B048-85BDC9FD1C3A}</a:tableStyleId>
              </a:tblPr>
              <a:tblGrid>
                <a:gridCol w="1364726">
                  <a:extLst>
                    <a:ext uri="{9D8B030D-6E8A-4147-A177-3AD203B41FA5}">
                      <a16:colId xmlns:a16="http://schemas.microsoft.com/office/drawing/2014/main" val="20001"/>
                    </a:ext>
                  </a:extLst>
                </a:gridCol>
                <a:gridCol w="1488969">
                  <a:extLst>
                    <a:ext uri="{9D8B030D-6E8A-4147-A177-3AD203B41FA5}">
                      <a16:colId xmlns:a16="http://schemas.microsoft.com/office/drawing/2014/main" val="20002"/>
                    </a:ext>
                  </a:extLst>
                </a:gridCol>
                <a:gridCol w="1353606">
                  <a:extLst>
                    <a:ext uri="{9D8B030D-6E8A-4147-A177-3AD203B41FA5}">
                      <a16:colId xmlns:a16="http://schemas.microsoft.com/office/drawing/2014/main" val="20003"/>
                    </a:ext>
                  </a:extLst>
                </a:gridCol>
                <a:gridCol w="1480380">
                  <a:extLst>
                    <a:ext uri="{9D8B030D-6E8A-4147-A177-3AD203B41FA5}">
                      <a16:colId xmlns:a16="http://schemas.microsoft.com/office/drawing/2014/main" val="2636232023"/>
                    </a:ext>
                  </a:extLst>
                </a:gridCol>
                <a:gridCol w="1226833">
                  <a:extLst>
                    <a:ext uri="{9D8B030D-6E8A-4147-A177-3AD203B41FA5}">
                      <a16:colId xmlns:a16="http://schemas.microsoft.com/office/drawing/2014/main" val="20004"/>
                    </a:ext>
                  </a:extLst>
                </a:gridCol>
                <a:gridCol w="1421288">
                  <a:extLst>
                    <a:ext uri="{9D8B030D-6E8A-4147-A177-3AD203B41FA5}">
                      <a16:colId xmlns:a16="http://schemas.microsoft.com/office/drawing/2014/main" val="20005"/>
                    </a:ext>
                  </a:extLst>
                </a:gridCol>
              </a:tblGrid>
              <a:tr h="396229">
                <a:tc>
                  <a:txBody>
                    <a:bodyPr/>
                    <a:lstStyle/>
                    <a:p>
                      <a:pPr marL="0" algn="ctr" defTabSz="342900" rtl="0" eaLnBrk="1" latinLnBrk="0" hangingPunct="1"/>
                      <a:r>
                        <a:rPr lang="en-US" altLang="zh-CN" sz="1200" b="1" kern="1200" dirty="0">
                          <a:solidFill>
                            <a:schemeClr val="lt1"/>
                          </a:solidFill>
                          <a:latin typeface="+mn-lt"/>
                          <a:ea typeface="+mn-ea"/>
                          <a:cs typeface="+mn-cs"/>
                        </a:rPr>
                        <a:t>ATLAS</a:t>
                      </a:r>
                      <a:endParaRPr lang="zh-CN" altLang="en-US" sz="1200" b="1" kern="1200" dirty="0">
                        <a:solidFill>
                          <a:schemeClr val="lt1"/>
                        </a:solidFill>
                        <a:latin typeface="+mn-lt"/>
                        <a:ea typeface="+mn-ea"/>
                        <a:cs typeface="+mn-cs"/>
                      </a:endParaRPr>
                    </a:p>
                  </a:txBody>
                  <a:tcPr marL="68580" marR="68580" marT="34290" marB="34290" anchor="ctr"/>
                </a:tc>
                <a:tc>
                  <a:txBody>
                    <a:bodyPr/>
                    <a:lstStyle/>
                    <a:p>
                      <a:pPr marL="0" algn="ctr" defTabSz="342900" rtl="0" eaLnBrk="1" latinLnBrk="0" hangingPunct="1"/>
                      <a:r>
                        <a:rPr lang="en-US" altLang="zh-CN" sz="1200" b="1" kern="1200" dirty="0">
                          <a:solidFill>
                            <a:schemeClr val="lt1"/>
                          </a:solidFill>
                          <a:latin typeface="+mn-lt"/>
                          <a:ea typeface="+mn-ea"/>
                          <a:cs typeface="+mn-cs"/>
                        </a:rPr>
                        <a:t>CMS</a:t>
                      </a:r>
                      <a:endParaRPr lang="zh-CN" altLang="en-US" sz="1200" b="1" kern="1200" dirty="0">
                        <a:solidFill>
                          <a:schemeClr val="lt1"/>
                        </a:solidFill>
                        <a:latin typeface="+mn-lt"/>
                        <a:ea typeface="+mn-ea"/>
                        <a:cs typeface="+mn-cs"/>
                      </a:endParaRPr>
                    </a:p>
                  </a:txBody>
                  <a:tcPr marL="68580" marR="68580" marT="34290" marB="34290" anchor="ctr"/>
                </a:tc>
                <a:tc>
                  <a:txBody>
                    <a:bodyPr/>
                    <a:lstStyle/>
                    <a:p>
                      <a:pPr marL="0" algn="ctr" defTabSz="342900" rtl="0" eaLnBrk="1" latinLnBrk="0" hangingPunct="1"/>
                      <a:r>
                        <a:rPr lang="en-US" altLang="zh-CN" sz="1200" b="1" kern="1200" dirty="0" err="1">
                          <a:solidFill>
                            <a:schemeClr val="lt1"/>
                          </a:solidFill>
                          <a:latin typeface="+mn-lt"/>
                          <a:ea typeface="+mn-ea"/>
                          <a:cs typeface="+mn-cs"/>
                        </a:rPr>
                        <a:t>LHCb</a:t>
                      </a:r>
                      <a:endParaRPr lang="zh-CN" altLang="en-US" sz="1200" b="1" kern="1200" dirty="0">
                        <a:solidFill>
                          <a:schemeClr val="lt1"/>
                        </a:solidFill>
                        <a:latin typeface="+mn-lt"/>
                        <a:ea typeface="+mn-ea"/>
                        <a:cs typeface="+mn-cs"/>
                      </a:endParaRPr>
                    </a:p>
                  </a:txBody>
                  <a:tcPr marL="68580" marR="68580" marT="34290" marB="34290" anchor="ctr"/>
                </a:tc>
                <a:tc>
                  <a:txBody>
                    <a:bodyPr/>
                    <a:lstStyle/>
                    <a:p>
                      <a:pPr marL="0" algn="ctr" defTabSz="342900" rtl="0" eaLnBrk="1" latinLnBrk="0" hangingPunct="1"/>
                      <a:r>
                        <a:rPr lang="en-US" altLang="zh-CN" sz="1200" b="1" kern="1200" dirty="0">
                          <a:solidFill>
                            <a:schemeClr val="lt1"/>
                          </a:solidFill>
                          <a:latin typeface="+mn-lt"/>
                          <a:ea typeface="+mn-ea"/>
                          <a:cs typeface="+mn-cs"/>
                        </a:rPr>
                        <a:t>ALICE</a:t>
                      </a:r>
                      <a:endParaRPr lang="zh-CN" altLang="en-US" sz="1200" b="1" kern="1200" dirty="0">
                        <a:solidFill>
                          <a:schemeClr val="lt1"/>
                        </a:solidFill>
                        <a:latin typeface="+mn-lt"/>
                        <a:ea typeface="+mn-ea"/>
                        <a:cs typeface="+mn-cs"/>
                      </a:endParaRPr>
                    </a:p>
                  </a:txBody>
                  <a:tcPr marL="68580" marR="68580" marT="34290" marB="34290" anchor="ctr"/>
                </a:tc>
                <a:tc>
                  <a:txBody>
                    <a:bodyPr/>
                    <a:lstStyle/>
                    <a:p>
                      <a:pPr marL="0" algn="ctr" defTabSz="342900" rtl="0" eaLnBrk="1" latinLnBrk="0" hangingPunct="1"/>
                      <a:r>
                        <a:rPr lang="en-US" altLang="zh-CN" sz="1200" b="1" kern="1200" dirty="0">
                          <a:solidFill>
                            <a:schemeClr val="lt1"/>
                          </a:solidFill>
                          <a:latin typeface="+mn-lt"/>
                          <a:ea typeface="+mn-ea"/>
                          <a:cs typeface="+mn-cs"/>
                        </a:rPr>
                        <a:t>Belle II</a:t>
                      </a:r>
                      <a:endParaRPr lang="zh-CN" altLang="en-US" sz="1200" b="1" kern="1200" dirty="0">
                        <a:solidFill>
                          <a:schemeClr val="lt1"/>
                        </a:solidFill>
                        <a:latin typeface="+mn-lt"/>
                        <a:ea typeface="+mn-ea"/>
                        <a:cs typeface="+mn-cs"/>
                      </a:endParaRPr>
                    </a:p>
                  </a:txBody>
                  <a:tcPr marL="68580" marR="68580" marT="34290" marB="34290" anchor="ctr"/>
                </a:tc>
                <a:tc>
                  <a:txBody>
                    <a:bodyPr/>
                    <a:lstStyle/>
                    <a:p>
                      <a:pPr marL="0" algn="ctr" defTabSz="342900" rtl="0" eaLnBrk="1" latinLnBrk="0" hangingPunct="1"/>
                      <a:r>
                        <a:rPr lang="en-US" altLang="zh-CN" sz="1200" b="1" kern="1200" dirty="0">
                          <a:solidFill>
                            <a:schemeClr val="lt1"/>
                          </a:solidFill>
                          <a:latin typeface="+mn-lt"/>
                          <a:ea typeface="+mn-ea"/>
                          <a:cs typeface="+mn-cs"/>
                        </a:rPr>
                        <a:t>JUNO/CEPC</a:t>
                      </a:r>
                      <a:endParaRPr lang="zh-CN" altLang="en-US" sz="1200" b="1" kern="1200" dirty="0">
                        <a:solidFill>
                          <a:schemeClr val="lt1"/>
                        </a:solidFill>
                        <a:latin typeface="+mn-lt"/>
                        <a:ea typeface="+mn-ea"/>
                        <a:cs typeface="+mn-cs"/>
                      </a:endParaRPr>
                    </a:p>
                  </a:txBody>
                  <a:tcPr marL="68580" marR="68580" marT="34290" marB="34290" anchor="ctr"/>
                </a:tc>
                <a:extLst>
                  <a:ext uri="{0D108BD9-81ED-4DB2-BD59-A6C34878D82A}">
                    <a16:rowId xmlns:a16="http://schemas.microsoft.com/office/drawing/2014/main" val="10000"/>
                  </a:ext>
                </a:extLst>
              </a:tr>
              <a:tr h="617220">
                <a:tc>
                  <a:txBody>
                    <a:bodyPr/>
                    <a:lstStyle/>
                    <a:p>
                      <a:pPr marL="0" algn="ctr" defTabSz="914400" rtl="0" eaLnBrk="1" latinLnBrk="0" hangingPunct="1"/>
                      <a:r>
                        <a:rPr lang="en-US" altLang="zh-CN" sz="1200" kern="1200" dirty="0">
                          <a:solidFill>
                            <a:schemeClr val="dk1"/>
                          </a:solidFill>
                          <a:latin typeface="+mn-lt"/>
                          <a:ea typeface="+mn-ea"/>
                          <a:cs typeface="+mn-cs"/>
                        </a:rPr>
                        <a:t>1728 cores, 1PB</a:t>
                      </a:r>
                    </a:p>
                  </a:txBody>
                  <a:tcPr marL="68580" marR="68580" marT="34290" marB="34290" anchor="ctr"/>
                </a:tc>
                <a:tc>
                  <a:txBody>
                    <a:bodyPr/>
                    <a:lstStyle/>
                    <a:p>
                      <a:pPr marL="0" algn="ctr" defTabSz="914400" rtl="0" eaLnBrk="1" latinLnBrk="0" hangingPunct="1"/>
                      <a:r>
                        <a:rPr lang="en-US" altLang="zh-CN" sz="1200" kern="1200" dirty="0">
                          <a:solidFill>
                            <a:schemeClr val="dk1"/>
                          </a:solidFill>
                          <a:latin typeface="+mn-lt"/>
                          <a:ea typeface="+mn-ea"/>
                          <a:cs typeface="+mn-cs"/>
                        </a:rPr>
                        <a:t>1728 cores 1.7PB</a:t>
                      </a:r>
                    </a:p>
                  </a:txBody>
                  <a:tcPr marL="68580" marR="68580" marT="34290" marB="34290" anchor="ctr"/>
                </a:tc>
                <a:tc>
                  <a:txBody>
                    <a:bodyPr/>
                    <a:lstStyle/>
                    <a:p>
                      <a:pPr algn="ctr"/>
                      <a:r>
                        <a:rPr lang="en-US" altLang="zh-CN" sz="1200" dirty="0"/>
                        <a:t>3216 cores, disk 12.5PB, tape 10PB</a:t>
                      </a:r>
                    </a:p>
                  </a:txBody>
                  <a:tcPr marL="68580" marR="68580" marT="34290" marB="34290" anchor="ctr"/>
                </a:tc>
                <a:tc>
                  <a:txBody>
                    <a:bodyPr/>
                    <a:lstStyle/>
                    <a:p>
                      <a:pPr algn="ctr"/>
                      <a:r>
                        <a:rPr lang="en-US" altLang="zh-CN" sz="1200" dirty="0"/>
                        <a:t>1152 cores, 0.84PB</a:t>
                      </a:r>
                      <a:endParaRPr lang="zh-CN" altLang="en-US" sz="1200" dirty="0"/>
                    </a:p>
                  </a:txBody>
                  <a:tcPr marL="68580" marR="68580" marT="34290" marB="34290" anchor="ctr"/>
                </a:tc>
                <a:tc>
                  <a:txBody>
                    <a:bodyPr/>
                    <a:lstStyle/>
                    <a:p>
                      <a:pPr marL="0" algn="ctr" defTabSz="914400" rtl="0" eaLnBrk="1" latinLnBrk="0" hangingPunct="1"/>
                      <a:r>
                        <a:rPr lang="en-US" altLang="zh-CN" sz="1200" kern="1200" dirty="0">
                          <a:solidFill>
                            <a:schemeClr val="dk1"/>
                          </a:solidFill>
                          <a:latin typeface="+mn-lt"/>
                          <a:ea typeface="+mn-ea"/>
                          <a:cs typeface="+mn-cs"/>
                        </a:rPr>
                        <a:t>576 cores, 280 TB</a:t>
                      </a:r>
                      <a:endParaRPr lang="zh-CN" altLang="en-US" sz="1200" kern="1200" dirty="0">
                        <a:solidFill>
                          <a:schemeClr val="dk1"/>
                        </a:solidFill>
                        <a:latin typeface="+mn-lt"/>
                        <a:ea typeface="+mn-ea"/>
                        <a:cs typeface="+mn-cs"/>
                      </a:endParaRPr>
                    </a:p>
                  </a:txBody>
                  <a:tcPr marL="68580" marR="68580" marT="34290" marB="34290" anchor="ctr"/>
                </a:tc>
                <a:tc>
                  <a:txBody>
                    <a:bodyPr/>
                    <a:lstStyle/>
                    <a:p>
                      <a:pPr marL="0" algn="ctr" defTabSz="914400" rtl="0" eaLnBrk="1" latinLnBrk="0" hangingPunct="1"/>
                      <a:r>
                        <a:rPr lang="en-US" altLang="zh-CN" sz="1200" kern="1200" dirty="0">
                          <a:solidFill>
                            <a:schemeClr val="dk1"/>
                          </a:solidFill>
                          <a:latin typeface="+mn-lt"/>
                          <a:ea typeface="+mn-ea"/>
                          <a:cs typeface="+mn-cs"/>
                        </a:rPr>
                        <a:t>1584 cores, 2PB</a:t>
                      </a:r>
                      <a:endParaRPr lang="zh-CN" altLang="en-US" sz="120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1"/>
                  </a:ext>
                </a:extLst>
              </a:tr>
              <a:tr h="434340">
                <a:tc>
                  <a:txBody>
                    <a:bodyPr/>
                    <a:lstStyle/>
                    <a:p>
                      <a:pPr algn="ctr"/>
                      <a:r>
                        <a:rPr lang="en-US" altLang="zh-CN" sz="1200" dirty="0"/>
                        <a:t>6,371,949</a:t>
                      </a:r>
                    </a:p>
                    <a:p>
                      <a:pPr algn="ctr"/>
                      <a:r>
                        <a:rPr lang="en-US" altLang="zh-CN" sz="1200" dirty="0"/>
                        <a:t>core hours</a:t>
                      </a:r>
                    </a:p>
                  </a:txBody>
                  <a:tcPr marL="68580" marR="68580" marT="34290" marB="34290" anchor="ctr"/>
                </a:tc>
                <a:tc>
                  <a:txBody>
                    <a:bodyPr/>
                    <a:lstStyle/>
                    <a:p>
                      <a:pPr algn="ctr"/>
                      <a:r>
                        <a:rPr lang="en-US" altLang="zh-CN" sz="1200" dirty="0"/>
                        <a:t>1,041,774</a:t>
                      </a:r>
                    </a:p>
                    <a:p>
                      <a:pPr algn="ctr"/>
                      <a:r>
                        <a:rPr lang="en-US" altLang="zh-CN" sz="1200" dirty="0"/>
                        <a:t>core hours</a:t>
                      </a:r>
                    </a:p>
                  </a:txBody>
                  <a:tcPr marL="68580" marR="68580" marT="34290" marB="34290" anchor="ctr"/>
                </a:tc>
                <a:tc>
                  <a:txBody>
                    <a:bodyPr/>
                    <a:lstStyle/>
                    <a:p>
                      <a:pPr algn="ctr"/>
                      <a:r>
                        <a:rPr lang="en-US" altLang="zh-CN" sz="1200" dirty="0"/>
                        <a:t>24,154,756 </a:t>
                      </a:r>
                    </a:p>
                    <a:p>
                      <a:pPr algn="ctr"/>
                      <a:r>
                        <a:rPr lang="en-US" altLang="zh-CN" sz="1200" dirty="0"/>
                        <a:t>core hours</a:t>
                      </a:r>
                      <a:endParaRPr lang="zh-CN" altLang="en-US" sz="1200" dirty="0"/>
                    </a:p>
                  </a:txBody>
                  <a:tcPr marL="68580" marR="68580" marT="34290" marB="34290" anchor="ctr"/>
                </a:tc>
                <a:tc>
                  <a:txBody>
                    <a:bodyPr/>
                    <a:lstStyle/>
                    <a:p>
                      <a:pPr algn="ctr"/>
                      <a:r>
                        <a:rPr lang="en-US" altLang="zh-CN" sz="1200" dirty="0"/>
                        <a:t>1,948,450 </a:t>
                      </a:r>
                    </a:p>
                    <a:p>
                      <a:pPr algn="ctr"/>
                      <a:r>
                        <a:rPr lang="en-US" altLang="zh-CN" sz="1200" dirty="0"/>
                        <a:t>core hours</a:t>
                      </a:r>
                      <a:endParaRPr lang="zh-CN" altLang="en-US" sz="1200" dirty="0"/>
                    </a:p>
                  </a:txBody>
                  <a:tcPr marL="68580" marR="68580" marT="34290" marB="34290" anchor="ctr"/>
                </a:tc>
                <a:tc>
                  <a:txBody>
                    <a:bodyPr/>
                    <a:lstStyle/>
                    <a:p>
                      <a:pPr marL="0" algn="ctr" defTabSz="914400" rtl="0" eaLnBrk="1" latinLnBrk="0" hangingPunct="1"/>
                      <a:r>
                        <a:rPr lang="en-US" altLang="zh-CN" sz="1200" kern="1200" dirty="0">
                          <a:solidFill>
                            <a:schemeClr val="dk1"/>
                          </a:solidFill>
                          <a:latin typeface="+mn-lt"/>
                          <a:ea typeface="+mn-ea"/>
                          <a:cs typeface="+mn-cs"/>
                        </a:rPr>
                        <a:t>1,244,053 </a:t>
                      </a:r>
                    </a:p>
                    <a:p>
                      <a:pPr marL="0" algn="ctr" defTabSz="914400" rtl="0" eaLnBrk="1" latinLnBrk="0" hangingPunct="1"/>
                      <a:r>
                        <a:rPr lang="en-US" altLang="zh-CN" sz="1200" kern="1200" dirty="0">
                          <a:solidFill>
                            <a:schemeClr val="dk1"/>
                          </a:solidFill>
                          <a:latin typeface="+mn-lt"/>
                          <a:ea typeface="+mn-ea"/>
                          <a:cs typeface="+mn-cs"/>
                        </a:rPr>
                        <a:t>core hours</a:t>
                      </a:r>
                      <a:endParaRPr lang="zh-CN" altLang="en-US" sz="1200" kern="1200" dirty="0">
                        <a:solidFill>
                          <a:schemeClr val="dk1"/>
                        </a:solidFill>
                        <a:latin typeface="+mn-lt"/>
                        <a:ea typeface="+mn-ea"/>
                        <a:cs typeface="+mn-cs"/>
                      </a:endParaRPr>
                    </a:p>
                  </a:txBody>
                  <a:tcPr marL="68580" marR="68580" marT="34290" marB="34290" anchor="ctr"/>
                </a:tc>
                <a:tc>
                  <a:txBody>
                    <a:bodyPr/>
                    <a:lstStyle/>
                    <a:p>
                      <a:pPr marL="0" algn="ctr" defTabSz="914400" rtl="0" eaLnBrk="1" latinLnBrk="0" hangingPunct="1"/>
                      <a:r>
                        <a:rPr lang="en-US" altLang="zh-CN" sz="1200" kern="1200" dirty="0">
                          <a:solidFill>
                            <a:schemeClr val="dk1"/>
                          </a:solidFill>
                          <a:latin typeface="+mn-lt"/>
                          <a:ea typeface="+mn-ea"/>
                          <a:cs typeface="+mn-cs"/>
                        </a:rPr>
                        <a:t>770,880 </a:t>
                      </a:r>
                    </a:p>
                    <a:p>
                      <a:pPr marL="0" algn="ctr" defTabSz="914400" rtl="0" eaLnBrk="1" latinLnBrk="0" hangingPunct="1"/>
                      <a:r>
                        <a:rPr lang="en-US" altLang="zh-CN" sz="1200" kern="1200" dirty="0">
                          <a:solidFill>
                            <a:schemeClr val="dk1"/>
                          </a:solidFill>
                          <a:latin typeface="+mn-lt"/>
                          <a:ea typeface="+mn-ea"/>
                          <a:cs typeface="+mn-cs"/>
                        </a:rPr>
                        <a:t>core hours</a:t>
                      </a:r>
                      <a:endParaRPr lang="zh-CN" altLang="en-US" sz="120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2"/>
                  </a:ext>
                </a:extLst>
              </a:tr>
            </a:tbl>
          </a:graphicData>
        </a:graphic>
      </p:graphicFrame>
      <p:pic>
        <p:nvPicPr>
          <p:cNvPr id="5" name="图片 4">
            <a:extLst>
              <a:ext uri="{FF2B5EF4-FFF2-40B4-BE49-F238E27FC236}">
                <a16:creationId xmlns:a16="http://schemas.microsoft.com/office/drawing/2014/main" id="{D07C698F-3B0E-D610-4A8A-78B5384151B9}"/>
              </a:ext>
            </a:extLst>
          </p:cNvPr>
          <p:cNvPicPr>
            <a:picLocks noChangeAspect="1"/>
          </p:cNvPicPr>
          <p:nvPr/>
        </p:nvPicPr>
        <p:blipFill>
          <a:blip r:embed="rId4"/>
          <a:stretch>
            <a:fillRect/>
          </a:stretch>
        </p:blipFill>
        <p:spPr>
          <a:xfrm>
            <a:off x="4303519" y="1827682"/>
            <a:ext cx="2447603" cy="1528875"/>
          </a:xfrm>
          <a:prstGeom prst="rect">
            <a:avLst/>
          </a:prstGeom>
        </p:spPr>
      </p:pic>
      <p:pic>
        <p:nvPicPr>
          <p:cNvPr id="6" name="图片 5">
            <a:extLst>
              <a:ext uri="{FF2B5EF4-FFF2-40B4-BE49-F238E27FC236}">
                <a16:creationId xmlns:a16="http://schemas.microsoft.com/office/drawing/2014/main" id="{E771C463-E6FC-762A-CB38-02685A8F98B3}"/>
              </a:ext>
            </a:extLst>
          </p:cNvPr>
          <p:cNvPicPr>
            <a:picLocks noChangeAspect="1"/>
          </p:cNvPicPr>
          <p:nvPr/>
        </p:nvPicPr>
        <p:blipFill>
          <a:blip r:embed="rId5"/>
          <a:stretch>
            <a:fillRect/>
          </a:stretch>
        </p:blipFill>
        <p:spPr>
          <a:xfrm>
            <a:off x="6662861" y="1816891"/>
            <a:ext cx="2481140" cy="1572350"/>
          </a:xfrm>
          <a:prstGeom prst="rect">
            <a:avLst/>
          </a:prstGeom>
        </p:spPr>
      </p:pic>
    </p:spTree>
    <p:extLst>
      <p:ext uri="{BB962C8B-B14F-4D97-AF65-F5344CB8AC3E}">
        <p14:creationId xmlns:p14="http://schemas.microsoft.com/office/powerpoint/2010/main" val="30890533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4ab42648-6225-4328-ab2a-ed760212dc89}"/>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professional">
  <a:themeElements>
    <a:clrScheme name="">
      <a:dk1>
        <a:srgbClr val="000000"/>
      </a:dk1>
      <a:lt1>
        <a:srgbClr val="FFFFFF"/>
      </a:lt1>
      <a:dk2>
        <a:srgbClr val="353A90"/>
      </a:dk2>
      <a:lt2>
        <a:srgbClr val="FFCC00"/>
      </a:lt2>
      <a:accent1>
        <a:srgbClr val="FFCC00"/>
      </a:accent1>
      <a:accent2>
        <a:srgbClr val="9D9DFF"/>
      </a:accent2>
      <a:accent3>
        <a:srgbClr val="FFFFFF"/>
      </a:accent3>
      <a:accent4>
        <a:srgbClr val="000000"/>
      </a:accent4>
      <a:accent5>
        <a:srgbClr val="FFE2AA"/>
      </a:accent5>
      <a:accent6>
        <a:srgbClr val="8E8EE7"/>
      </a:accent6>
      <a:hlink>
        <a:srgbClr val="CCCCFF"/>
      </a:hlink>
      <a:folHlink>
        <a:srgbClr val="B2B2B2"/>
      </a:folHlink>
    </a:clrScheme>
    <a:fontScheme name="professional">
      <a:majorFont>
        <a:latin typeface="Comic Sans MS"/>
        <a:ea typeface="幼圆"/>
        <a:cs typeface="幼圆"/>
      </a:majorFont>
      <a:minorFont>
        <a:latin typeface="Comic Sans MS"/>
        <a:ea typeface="幼圆"/>
        <a:cs typeface="幼圆"/>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4400" b="1" i="0" u="none" strike="noStrike" cap="none" normalizeH="0" baseline="0">
            <a:ln>
              <a:noFill/>
            </a:ln>
            <a:solidFill>
              <a:schemeClr val="tx2"/>
            </a:solidFill>
            <a:effectLst>
              <a:outerShdw blurRad="38100" dist="38100" dir="2700000" algn="tl">
                <a:srgbClr val="000000">
                  <a:alpha val="43137"/>
                </a:srgbClr>
              </a:outerShdw>
            </a:effectLst>
            <a:latin typeface="Comic Sans MS" charset="0"/>
            <a:ea typeface="幼圆" charset="0"/>
            <a:cs typeface="幼圆"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4400" b="1" i="0" u="none" strike="noStrike" cap="none" normalizeH="0" baseline="0">
            <a:ln>
              <a:noFill/>
            </a:ln>
            <a:solidFill>
              <a:schemeClr val="tx2"/>
            </a:solidFill>
            <a:effectLst>
              <a:outerShdw blurRad="38100" dist="38100" dir="2700000" algn="tl">
                <a:srgbClr val="000000">
                  <a:alpha val="43137"/>
                </a:srgbClr>
              </a:outerShdw>
            </a:effectLst>
            <a:latin typeface="Comic Sans MS" charset="0"/>
            <a:ea typeface="幼圆" charset="0"/>
            <a:cs typeface="幼圆" charset="0"/>
          </a:defRPr>
        </a:defPPr>
      </a:lstStyle>
    </a:lnDef>
  </a:objectDefaults>
  <a:extraClrSchemeLst>
    <a:extraClrScheme>
      <a:clrScheme name="profession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fessio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fessio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fessio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rofessional 8">
        <a:dk1>
          <a:srgbClr val="000000"/>
        </a:dk1>
        <a:lt1>
          <a:srgbClr val="FFFFFF"/>
        </a:lt1>
        <a:dk2>
          <a:srgbClr val="000066"/>
        </a:dk2>
        <a:lt2>
          <a:srgbClr val="FFCC66"/>
        </a:lt2>
        <a:accent1>
          <a:srgbClr val="FFCC00"/>
        </a:accent1>
        <a:accent2>
          <a:srgbClr val="9D9DFF"/>
        </a:accent2>
        <a:accent3>
          <a:srgbClr val="FFFFFF"/>
        </a:accent3>
        <a:accent4>
          <a:srgbClr val="000000"/>
        </a:accent4>
        <a:accent5>
          <a:srgbClr val="FFE2AA"/>
        </a:accent5>
        <a:accent6>
          <a:srgbClr val="8E8EE7"/>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82051</TotalTime>
  <Words>2380</Words>
  <Application>Microsoft Macintosh PowerPoint</Application>
  <PresentationFormat>全屏显示(16:9)</PresentationFormat>
  <Paragraphs>391</Paragraphs>
  <Slides>22</Slides>
  <Notes>12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22</vt:i4>
      </vt:variant>
    </vt:vector>
  </HeadingPairs>
  <TitlesOfParts>
    <vt:vector size="36" baseType="lpstr">
      <vt:lpstr>等线</vt:lpstr>
      <vt:lpstr>仿宋</vt:lpstr>
      <vt:lpstr>楷体</vt:lpstr>
      <vt:lpstr>Microsoft YaHei</vt:lpstr>
      <vt:lpstr>Microsoft YaHei</vt:lpstr>
      <vt:lpstr>Lantinghei SC Heavy</vt:lpstr>
      <vt:lpstr>Abadi</vt:lpstr>
      <vt:lpstr>Arial</vt:lpstr>
      <vt:lpstr>Arial Rounded MT Bold</vt:lpstr>
      <vt:lpstr>Calibri</vt:lpstr>
      <vt:lpstr>Comic Sans MS</vt:lpstr>
      <vt:lpstr>Times New Roman</vt:lpstr>
      <vt:lpstr>Wingdings</vt:lpstr>
      <vt:lpstr>professional</vt:lpstr>
      <vt:lpstr>e-Science Activities at IHEP</vt:lpstr>
      <vt:lpstr>Facilities of IHEP</vt:lpstr>
      <vt:lpstr>Particle Physics</vt:lpstr>
      <vt:lpstr>Astro-particle Physics</vt:lpstr>
      <vt:lpstr>CSNS and HEPS</vt:lpstr>
      <vt:lpstr>Computing Resources</vt:lpstr>
      <vt:lpstr>Storage Resources</vt:lpstr>
      <vt:lpstr>Network</vt:lpstr>
      <vt:lpstr>Services Provision </vt:lpstr>
      <vt:lpstr>Scientific Data Platform for HERD</vt:lpstr>
      <vt:lpstr>HERD Data Processing Flow</vt:lpstr>
      <vt:lpstr>HERD Grid Computing Platform</vt:lpstr>
      <vt:lpstr>Computing for HEPS</vt:lpstr>
      <vt:lpstr>Computing for HEPS</vt:lpstr>
      <vt:lpstr>AI Project: Dr. Sai for BESIII/HEP</vt:lpstr>
      <vt:lpstr>Overview of Dr.Sai Agent</vt:lpstr>
      <vt:lpstr>Grid Sites in China</vt:lpstr>
      <vt:lpstr>The LHCb Tier-1 Site at IHEP</vt:lpstr>
      <vt:lpstr>The Alice Tier-2 Site at IHEP</vt:lpstr>
      <vt:lpstr>The LHCb Tier-2 Site at Lanzhou Univ.</vt:lpstr>
      <vt:lpstr>Comments and Acknowledgement</vt:lpstr>
      <vt:lpstr>Thank you</vt:lpstr>
    </vt:vector>
  </TitlesOfParts>
  <Manager/>
  <Company>IHEP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e-Science Activities in China</dc:title>
  <dc:subject/>
  <dc:creator>Gang Chen</dc:creator>
  <cp:keywords/>
  <dc:description/>
  <cp:lastModifiedBy>Gang Chen</cp:lastModifiedBy>
  <cp:revision>471</cp:revision>
  <dcterms:created xsi:type="dcterms:W3CDTF">2012-02-16T07:04:31Z</dcterms:created>
  <dcterms:modified xsi:type="dcterms:W3CDTF">2025-03-19T02:09:54Z</dcterms:modified>
  <cp:category/>
</cp:coreProperties>
</file>