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2" r:id="rId3"/>
  </p:sldMasterIdLst>
  <p:notesMasterIdLst>
    <p:notesMasterId r:id="rId63"/>
  </p:notesMasterIdLst>
  <p:sldIdLst>
    <p:sldId id="289" r:id="rId4"/>
    <p:sldId id="947" r:id="rId5"/>
    <p:sldId id="897" r:id="rId6"/>
    <p:sldId id="899" r:id="rId7"/>
    <p:sldId id="952" r:id="rId8"/>
    <p:sldId id="950" r:id="rId9"/>
    <p:sldId id="1335" r:id="rId10"/>
    <p:sldId id="1346" r:id="rId11"/>
    <p:sldId id="954" r:id="rId12"/>
    <p:sldId id="955" r:id="rId13"/>
    <p:sldId id="1336" r:id="rId14"/>
    <p:sldId id="1337" r:id="rId15"/>
    <p:sldId id="1005" r:id="rId16"/>
    <p:sldId id="1006" r:id="rId17"/>
    <p:sldId id="1003" r:id="rId18"/>
    <p:sldId id="267" r:id="rId19"/>
    <p:sldId id="1317" r:id="rId20"/>
    <p:sldId id="1340" r:id="rId21"/>
    <p:sldId id="1341" r:id="rId22"/>
    <p:sldId id="1328" r:id="rId23"/>
    <p:sldId id="1342" r:id="rId24"/>
    <p:sldId id="1344" r:id="rId25"/>
    <p:sldId id="1343" r:id="rId26"/>
    <p:sldId id="1338" r:id="rId27"/>
    <p:sldId id="1339" r:id="rId28"/>
    <p:sldId id="1345" r:id="rId29"/>
    <p:sldId id="1008" r:id="rId30"/>
    <p:sldId id="928" r:id="rId31"/>
    <p:sldId id="1251" r:id="rId32"/>
    <p:sldId id="1271" r:id="rId33"/>
    <p:sldId id="1265" r:id="rId34"/>
    <p:sldId id="1274" r:id="rId35"/>
    <p:sldId id="1272" r:id="rId36"/>
    <p:sldId id="1275" r:id="rId37"/>
    <p:sldId id="1014" r:id="rId38"/>
    <p:sldId id="994" r:id="rId39"/>
    <p:sldId id="942" r:id="rId40"/>
    <p:sldId id="1347" r:id="rId41"/>
    <p:sldId id="936" r:id="rId42"/>
    <p:sldId id="1004" r:id="rId43"/>
    <p:sldId id="930" r:id="rId44"/>
    <p:sldId id="1334" r:id="rId45"/>
    <p:sldId id="257" r:id="rId46"/>
    <p:sldId id="258" r:id="rId47"/>
    <p:sldId id="900" r:id="rId48"/>
    <p:sldId id="931" r:id="rId49"/>
    <p:sldId id="1002" r:id="rId50"/>
    <p:sldId id="932" r:id="rId51"/>
    <p:sldId id="1332" r:id="rId52"/>
    <p:sldId id="1333" r:id="rId53"/>
    <p:sldId id="1009" r:id="rId54"/>
    <p:sldId id="999" r:id="rId55"/>
    <p:sldId id="1143" r:id="rId56"/>
    <p:sldId id="1252" r:id="rId57"/>
    <p:sldId id="1253" r:id="rId58"/>
    <p:sldId id="1010" r:id="rId59"/>
    <p:sldId id="275" r:id="rId60"/>
    <p:sldId id="334" r:id="rId61"/>
    <p:sldId id="26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39"/>
    <p:restoredTop sz="97446"/>
  </p:normalViewPr>
  <p:slideViewPr>
    <p:cSldViewPr snapToGrid="0" snapToObjects="1">
      <p:cViewPr>
        <p:scale>
          <a:sx n="127" d="100"/>
          <a:sy n="127" d="100"/>
        </p:scale>
        <p:origin x="768" y="12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11T13:30:01.9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1569,'52'0,"1"0,-8-3,17-4,18-5,11-6,6-5,-6 0,-13 1,-16 4,-12 5,-5 4,-3 3,8-2,6-2,2-2,2 0,-7 4,-4 0,0 1,4-2,3-1,4-2,-2 0,-3-1,-6 1,-10 2,0 1,-2-1,5 0,2-2,-1 1,-3 2,-6-1,-2 1,-3 0,-1 2,1 2,1 1,1 0,2 0,0 0,-1 0,1 1,2-1,3-1,-2-1,-2 0,-4 0,-5 3,0 1,0 0,1 1,-1 0,5-1,2-1,2-1,-3-1,-3 0,-1 1,0 1,4-2,1 1,-1 0,-3 0,-1 1,1 1,1-2,4 0,-1-2,-1 0,-3 1,0-1,-1 1,3 0,0 1,2-1,0 0,-2-1,1 1,2 0,2-1,1 1,-1 0,-1 0,0 0,2-1,1 0,3-1,-2 0,0 0,-3 0,-3-1,-3-1,-6 1,-2 0,0 1,2 0,-1 1,0-1,0 2,-1-1,1 0,2 0,1 0,2-1,3-1,1-2,1 1,0-1,2 0,2-1,2-3,4 0,-1-1,-4 3,-1 0,0 0,0 0,-1-1,-4 2,-7 3,0 1,1 1,3-1,1 0,2 1,-1 0,0-2,0-1,0-1,0-1,-2 0,-1 1,1 0,1 1,1 0,0 2,1 1,-1 1,2 0,-1 1,0 0,2 0,1 0,1 0,-1 1,-1-1,-1 0,-3 0,-1 0,2-2,4 1,1-1,-2 0,-2 0,-5 0,-4 0,0 0,0 1,2 1,1 1,0 0,-1-1,-1-1,0-1,-1-1,-2-1,-3 1,-2 0,2 2,-5 1,5 0,-1-2,-1 2,4-1,-4 1,3-1,1-1,-1-2,-2-1,-4 1,1-1,-1 2,4-2,-4 2,5-2,-2 2,0 1,2-2,-6 4,7-5,-7 3,5-3,1-1,-3 1,3-1,-6 2,0 0,3-1,1 0,-1 0,3-1,-7 3,4 0,3-1,-6 4,9-4,-9 2,4-2,0 0,-2 1,4 0,-4 2,2 0,0-1,-4-2,6 0,-5 0,3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D03E9-8ED4-5B4E-9F4A-05E414FE2601}"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B0088-8FFC-A54D-8325-CD12F016C3C8}" type="slidenum">
              <a:rPr lang="en-US" smtClean="0"/>
              <a:t>‹#›</a:t>
            </a:fld>
            <a:endParaRPr lang="en-US"/>
          </a:p>
        </p:txBody>
      </p:sp>
    </p:spTree>
    <p:extLst>
      <p:ext uri="{BB962C8B-B14F-4D97-AF65-F5344CB8AC3E}">
        <p14:creationId xmlns:p14="http://schemas.microsoft.com/office/powerpoint/2010/main" val="132356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7D9D8-F87B-712B-0EC6-64338AF14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5EE72-A5CD-A48D-4E61-15A5F4C0B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78CDAF-7D7C-70BA-4ACF-6A8367E3FC4C}"/>
              </a:ext>
            </a:extLst>
          </p:cNvPr>
          <p:cNvSpPr>
            <a:spLocks noGrp="1"/>
          </p:cNvSpPr>
          <p:nvPr>
            <p:ph type="body" idx="1"/>
          </p:nvPr>
        </p:nvSpPr>
        <p:spPr/>
        <p:txBody>
          <a:bodyPr/>
          <a:lstStyle/>
          <a:p>
            <a:endParaRPr lang="en-SI" dirty="0"/>
          </a:p>
        </p:txBody>
      </p:sp>
      <p:sp>
        <p:nvSpPr>
          <p:cNvPr id="4" name="Slide Number Placeholder 3">
            <a:extLst>
              <a:ext uri="{FF2B5EF4-FFF2-40B4-BE49-F238E27FC236}">
                <a16:creationId xmlns:a16="http://schemas.microsoft.com/office/drawing/2014/main" id="{61CFD0E7-8BDD-23B0-76C8-704A4258F9AE}"/>
              </a:ext>
            </a:extLst>
          </p:cNvPr>
          <p:cNvSpPr>
            <a:spLocks noGrp="1"/>
          </p:cNvSpPr>
          <p:nvPr>
            <p:ph type="sldNum" sz="quarter" idx="5"/>
          </p:nvPr>
        </p:nvSpPr>
        <p:spPr/>
        <p:txBody>
          <a:bodyPr/>
          <a:lstStyle/>
          <a:p>
            <a:fld id="{65880011-64F3-E04E-B0DA-488AE3E2E0F7}" type="slidenum">
              <a:rPr lang="en-SI" smtClean="0"/>
              <a:t>16</a:t>
            </a:fld>
            <a:endParaRPr lang="en-SI"/>
          </a:p>
        </p:txBody>
      </p:sp>
    </p:spTree>
    <p:extLst>
      <p:ext uri="{BB962C8B-B14F-4D97-AF65-F5344CB8AC3E}">
        <p14:creationId xmlns:p14="http://schemas.microsoft.com/office/powerpoint/2010/main" val="374266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669A0C-0400-B749-ACD2-BE0D1ECA99E1}"/>
              </a:ext>
            </a:extLst>
          </p:cNvPr>
          <p:cNvSpPr txBox="1">
            <a:spLocks noGrp="1"/>
          </p:cNvSpPr>
          <p:nvPr>
            <p:ph type="sldNum" sz="quarter" idx="5"/>
          </p:nvPr>
        </p:nvSpPr>
        <p:spPr>
          <a:ln/>
        </p:spPr>
        <p:txBody>
          <a:bodyPr vert="horz" lIns="0" tIns="0" rIns="0" bIns="0" anchor="b">
            <a:spAutoFit/>
          </a:bodyPr>
          <a:lstStyle/>
          <a:p>
            <a:pPr lvl="0"/>
            <a:fld id="{B5C0E2AB-AC84-5F45-B893-448D54FF2030}" type="slidenum">
              <a:t>44</a:t>
            </a:fld>
            <a:endParaRPr lang="en-US"/>
          </a:p>
        </p:txBody>
      </p:sp>
      <p:sp>
        <p:nvSpPr>
          <p:cNvPr id="2" name="Slide Image Placeholder 1">
            <a:extLst>
              <a:ext uri="{FF2B5EF4-FFF2-40B4-BE49-F238E27FC236}">
                <a16:creationId xmlns:a16="http://schemas.microsoft.com/office/drawing/2014/main" id="{D91BC36A-93E3-D04D-93F1-0AD821646D52}"/>
              </a:ext>
            </a:extLst>
          </p:cNvPr>
          <p:cNvSpPr>
            <a:spLocks noGrp="1" noRot="1" noChangeAspect="1" noResize="1"/>
          </p:cNvSpPr>
          <p:nvPr>
            <p:ph type="sldImg"/>
          </p:nvPr>
        </p:nvSpPr>
        <p:spPr>
          <a:xfrm>
            <a:off x="381000" y="685800"/>
            <a:ext cx="6096000" cy="3429000"/>
          </a:xfrm>
          <a:solidFill>
            <a:srgbClr val="99CCFF"/>
          </a:solidFill>
          <a:ln w="25400">
            <a:solidFill>
              <a:srgbClr val="000000"/>
            </a:solidFill>
            <a:prstDash val="solid"/>
          </a:ln>
        </p:spPr>
      </p:sp>
      <p:sp>
        <p:nvSpPr>
          <p:cNvPr id="3" name="Notes Placeholder 2">
            <a:extLst>
              <a:ext uri="{FF2B5EF4-FFF2-40B4-BE49-F238E27FC236}">
                <a16:creationId xmlns:a16="http://schemas.microsoft.com/office/drawing/2014/main" id="{1B2FBC85-A897-6344-B50F-F651E03B160B}"/>
              </a:ext>
            </a:extLst>
          </p:cNvPr>
          <p:cNvSpPr txBox="1">
            <a:spLocks noGrp="1"/>
          </p:cNvSpPr>
          <p:nvPr>
            <p:ph type="body" sz="quarter" idx="1"/>
          </p:nvPr>
        </p:nvSpPr>
        <p:spPr/>
        <p:txBody>
          <a:bodyPr vert="horz">
            <a:spAutoFit/>
          </a:bodyPr>
          <a:lstStyle/>
          <a:p>
            <a:pPr rtl="0"/>
            <a:endParaRPr lang="en-US" sz="2640"/>
          </a:p>
        </p:txBody>
      </p:sp>
    </p:spTree>
    <p:extLst>
      <p:ext uri="{BB962C8B-B14F-4D97-AF65-F5344CB8AC3E}">
        <p14:creationId xmlns:p14="http://schemas.microsoft.com/office/powerpoint/2010/main" val="70537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1B48C520-0C07-3B40-A47A-08C0BFF95383}" type="slidenum">
              <a:rPr lang="en-US" smtClean="0"/>
              <a:t>53</a:t>
            </a:fld>
            <a:endParaRPr lang="en-US"/>
          </a:p>
        </p:txBody>
      </p:sp>
    </p:spTree>
    <p:extLst>
      <p:ext uri="{BB962C8B-B14F-4D97-AF65-F5344CB8AC3E}">
        <p14:creationId xmlns:p14="http://schemas.microsoft.com/office/powerpoint/2010/main" val="58857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E4539-3E51-F910-195C-977FF48D0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89F02-8181-D7E1-8EE2-C88AA1CA8C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58913-D6F4-1512-B1E0-9B10A77A4825}"/>
              </a:ext>
            </a:extLst>
          </p:cNvPr>
          <p:cNvSpPr>
            <a:spLocks noGrp="1"/>
          </p:cNvSpPr>
          <p:nvPr>
            <p:ph type="body" idx="1"/>
          </p:nvPr>
        </p:nvSpPr>
        <p:spPr/>
        <p:txBody>
          <a:bodyPr/>
          <a:lstStyle/>
          <a:p>
            <a:r>
              <a:rPr lang="en-GB" dirty="0"/>
              <a:t>O</a:t>
            </a:r>
            <a:r>
              <a:rPr lang="en-CH" dirty="0"/>
              <a:t>ffers opportunities to smoothen </a:t>
            </a:r>
          </a:p>
        </p:txBody>
      </p:sp>
      <p:sp>
        <p:nvSpPr>
          <p:cNvPr id="4" name="Slide Number Placeholder 3">
            <a:extLst>
              <a:ext uri="{FF2B5EF4-FFF2-40B4-BE49-F238E27FC236}">
                <a16:creationId xmlns:a16="http://schemas.microsoft.com/office/drawing/2014/main" id="{09A030B8-4EB0-E72C-EEFF-4532FE0C463E}"/>
              </a:ext>
            </a:extLst>
          </p:cNvPr>
          <p:cNvSpPr>
            <a:spLocks noGrp="1"/>
          </p:cNvSpPr>
          <p:nvPr>
            <p:ph type="sldNum" sz="quarter" idx="5"/>
          </p:nvPr>
        </p:nvSpPr>
        <p:spPr/>
        <p:txBody>
          <a:bodyPr/>
          <a:lstStyle/>
          <a:p>
            <a:fld id="{1B48C520-0C07-3B40-A47A-08C0BFF95383}" type="slidenum">
              <a:rPr lang="en-US" smtClean="0"/>
              <a:t>19</a:t>
            </a:fld>
            <a:endParaRPr lang="en-US"/>
          </a:p>
        </p:txBody>
      </p:sp>
    </p:spTree>
    <p:extLst>
      <p:ext uri="{BB962C8B-B14F-4D97-AF65-F5344CB8AC3E}">
        <p14:creationId xmlns:p14="http://schemas.microsoft.com/office/powerpoint/2010/main" val="245304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7BA75-C0DE-0ABE-05D2-B9349C149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8B09E-B7A3-44E0-8A72-1F64F234E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839FAE-99E7-8BB3-3253-B8BDCCC6D3F8}"/>
              </a:ext>
            </a:extLst>
          </p:cNvPr>
          <p:cNvSpPr>
            <a:spLocks noGrp="1"/>
          </p:cNvSpPr>
          <p:nvPr>
            <p:ph type="body" idx="1"/>
          </p:nvPr>
        </p:nvSpPr>
        <p:spPr/>
        <p:txBody>
          <a:bodyPr/>
          <a:lstStyle/>
          <a:p>
            <a:r>
              <a:rPr lang="en-GB" dirty="0"/>
              <a:t>O</a:t>
            </a:r>
            <a:r>
              <a:rPr lang="en-CH" dirty="0"/>
              <a:t>ffers opportunities to smoothen </a:t>
            </a:r>
          </a:p>
        </p:txBody>
      </p:sp>
      <p:sp>
        <p:nvSpPr>
          <p:cNvPr id="4" name="Slide Number Placeholder 3">
            <a:extLst>
              <a:ext uri="{FF2B5EF4-FFF2-40B4-BE49-F238E27FC236}">
                <a16:creationId xmlns:a16="http://schemas.microsoft.com/office/drawing/2014/main" id="{40C32CE6-76D4-9D35-7C34-4F19CF022BA8}"/>
              </a:ext>
            </a:extLst>
          </p:cNvPr>
          <p:cNvSpPr>
            <a:spLocks noGrp="1"/>
          </p:cNvSpPr>
          <p:nvPr>
            <p:ph type="sldNum" sz="quarter" idx="5"/>
          </p:nvPr>
        </p:nvSpPr>
        <p:spPr/>
        <p:txBody>
          <a:bodyPr/>
          <a:lstStyle/>
          <a:p>
            <a:fld id="{1B48C520-0C07-3B40-A47A-08C0BFF95383}" type="slidenum">
              <a:rPr lang="en-US" smtClean="0"/>
              <a:t>20</a:t>
            </a:fld>
            <a:endParaRPr lang="en-US"/>
          </a:p>
        </p:txBody>
      </p:sp>
    </p:spTree>
    <p:extLst>
      <p:ext uri="{BB962C8B-B14F-4D97-AF65-F5344CB8AC3E}">
        <p14:creationId xmlns:p14="http://schemas.microsoft.com/office/powerpoint/2010/main" val="1535270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7A802-0A4F-48BA-9BE6-855E84903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02BAA-F428-4247-7AFC-42EF16CDE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A122E-0F5F-046A-310D-F6C959CE6C1B}"/>
              </a:ext>
            </a:extLst>
          </p:cNvPr>
          <p:cNvSpPr>
            <a:spLocks noGrp="1"/>
          </p:cNvSpPr>
          <p:nvPr>
            <p:ph type="body" idx="1"/>
          </p:nvPr>
        </p:nvSpPr>
        <p:spPr/>
        <p:txBody>
          <a:bodyPr/>
          <a:lstStyle/>
          <a:p>
            <a:r>
              <a:rPr lang="en-GB" dirty="0"/>
              <a:t>O</a:t>
            </a:r>
            <a:r>
              <a:rPr lang="en-CH" dirty="0"/>
              <a:t>ffers opportunities to smoothen </a:t>
            </a:r>
          </a:p>
        </p:txBody>
      </p:sp>
      <p:sp>
        <p:nvSpPr>
          <p:cNvPr id="4" name="Slide Number Placeholder 3">
            <a:extLst>
              <a:ext uri="{FF2B5EF4-FFF2-40B4-BE49-F238E27FC236}">
                <a16:creationId xmlns:a16="http://schemas.microsoft.com/office/drawing/2014/main" id="{1CEABFB2-CE3F-651F-59E4-56C11279FE7C}"/>
              </a:ext>
            </a:extLst>
          </p:cNvPr>
          <p:cNvSpPr>
            <a:spLocks noGrp="1"/>
          </p:cNvSpPr>
          <p:nvPr>
            <p:ph type="sldNum" sz="quarter" idx="5"/>
          </p:nvPr>
        </p:nvSpPr>
        <p:spPr/>
        <p:txBody>
          <a:bodyPr/>
          <a:lstStyle/>
          <a:p>
            <a:fld id="{1B48C520-0C07-3B40-A47A-08C0BFF95383}" type="slidenum">
              <a:rPr lang="en-US" smtClean="0"/>
              <a:t>21</a:t>
            </a:fld>
            <a:endParaRPr lang="en-US"/>
          </a:p>
        </p:txBody>
      </p:sp>
    </p:spTree>
    <p:extLst>
      <p:ext uri="{BB962C8B-B14F-4D97-AF65-F5344CB8AC3E}">
        <p14:creationId xmlns:p14="http://schemas.microsoft.com/office/powerpoint/2010/main" val="2997198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18AAE-AA56-DE9E-6481-98D1EC226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9790D-BA87-8025-31A1-2FB37ADE15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439D95-E650-74C8-AB2B-614BA372DC6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27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8B12E-BA79-0146-E259-5E79AF5D5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1F357-42DA-10DC-16BD-F463CD6B8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9E4AB-D9B8-B68F-5B0B-4EE2BCA4A7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37624-524A-FCC9-0D6F-9087BF6C6B50}"/>
              </a:ext>
            </a:extLst>
          </p:cNvPr>
          <p:cNvSpPr>
            <a:spLocks noGrp="1"/>
          </p:cNvSpPr>
          <p:nvPr>
            <p:ph type="sldNum" sz="quarter" idx="5"/>
          </p:nvPr>
        </p:nvSpPr>
        <p:spPr/>
        <p:txBody>
          <a:bodyPr/>
          <a:lstStyle/>
          <a:p>
            <a:fld id="{1B48C520-0C07-3B40-A47A-08C0BFF95383}" type="slidenum">
              <a:rPr lang="en-US" smtClean="0"/>
              <a:t>25</a:t>
            </a:fld>
            <a:endParaRPr lang="en-US"/>
          </a:p>
        </p:txBody>
      </p:sp>
    </p:spTree>
    <p:extLst>
      <p:ext uri="{BB962C8B-B14F-4D97-AF65-F5344CB8AC3E}">
        <p14:creationId xmlns:p14="http://schemas.microsoft.com/office/powerpoint/2010/main" val="3387099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1B48C520-0C07-3B40-A47A-08C0BFF95383}" type="slidenum">
              <a:rPr lang="en-US" smtClean="0"/>
              <a:t>32</a:t>
            </a:fld>
            <a:endParaRPr lang="en-US"/>
          </a:p>
        </p:txBody>
      </p:sp>
    </p:spTree>
    <p:extLst>
      <p:ext uri="{BB962C8B-B14F-4D97-AF65-F5344CB8AC3E}">
        <p14:creationId xmlns:p14="http://schemas.microsoft.com/office/powerpoint/2010/main" val="1808665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1B48C520-0C07-3B40-A47A-08C0BFF95383}" type="slidenum">
              <a:rPr lang="en-US" smtClean="0"/>
              <a:t>36</a:t>
            </a:fld>
            <a:endParaRPr lang="en-US"/>
          </a:p>
        </p:txBody>
      </p:sp>
    </p:spTree>
    <p:extLst>
      <p:ext uri="{BB962C8B-B14F-4D97-AF65-F5344CB8AC3E}">
        <p14:creationId xmlns:p14="http://schemas.microsoft.com/office/powerpoint/2010/main" val="252053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04576F2-71FB-F94D-83B1-E45D9A244915}"/>
              </a:ext>
            </a:extLst>
          </p:cNvPr>
          <p:cNvSpPr txBox="1">
            <a:spLocks noGrp="1"/>
          </p:cNvSpPr>
          <p:nvPr>
            <p:ph type="sldNum" sz="quarter" idx="5"/>
          </p:nvPr>
        </p:nvSpPr>
        <p:spPr>
          <a:ln/>
        </p:spPr>
        <p:txBody>
          <a:bodyPr vert="horz" lIns="0" tIns="0" rIns="0" bIns="0" anchor="b">
            <a:spAutoFit/>
          </a:bodyPr>
          <a:lstStyle/>
          <a:p>
            <a:pPr lvl="0"/>
            <a:fld id="{B798A66E-127E-D148-AEC7-0CC636DF101F}" type="slidenum">
              <a:t>43</a:t>
            </a:fld>
            <a:endParaRPr lang="en-US"/>
          </a:p>
        </p:txBody>
      </p:sp>
      <p:sp>
        <p:nvSpPr>
          <p:cNvPr id="2" name="Slide Image Placeholder 1">
            <a:extLst>
              <a:ext uri="{FF2B5EF4-FFF2-40B4-BE49-F238E27FC236}">
                <a16:creationId xmlns:a16="http://schemas.microsoft.com/office/drawing/2014/main" id="{FA2A98AB-B6E0-4149-9936-62B49FEAAB90}"/>
              </a:ext>
            </a:extLst>
          </p:cNvPr>
          <p:cNvSpPr>
            <a:spLocks noGrp="1" noRot="1" noChangeAspect="1" noResize="1"/>
          </p:cNvSpPr>
          <p:nvPr>
            <p:ph type="sldImg"/>
          </p:nvPr>
        </p:nvSpPr>
        <p:spPr>
          <a:xfrm>
            <a:off x="381000" y="685800"/>
            <a:ext cx="6096000" cy="3429000"/>
          </a:xfrm>
          <a:solidFill>
            <a:srgbClr val="99CCFF"/>
          </a:solidFill>
          <a:ln w="25400">
            <a:solidFill>
              <a:srgbClr val="000000"/>
            </a:solidFill>
            <a:prstDash val="solid"/>
          </a:ln>
        </p:spPr>
      </p:sp>
      <p:sp>
        <p:nvSpPr>
          <p:cNvPr id="3" name="Notes Placeholder 2">
            <a:extLst>
              <a:ext uri="{FF2B5EF4-FFF2-40B4-BE49-F238E27FC236}">
                <a16:creationId xmlns:a16="http://schemas.microsoft.com/office/drawing/2014/main" id="{59458EB0-22AB-204D-AE5E-D1B017823221}"/>
              </a:ext>
            </a:extLst>
          </p:cNvPr>
          <p:cNvSpPr txBox="1">
            <a:spLocks noGrp="1"/>
          </p:cNvSpPr>
          <p:nvPr>
            <p:ph type="body" sz="quarter" idx="1"/>
          </p:nvPr>
        </p:nvSpPr>
        <p:spPr/>
        <p:txBody>
          <a:bodyPr vert="horz">
            <a:spAutoFit/>
          </a:bodyPr>
          <a:lstStyle/>
          <a:p>
            <a:pPr rtl="0"/>
            <a:endParaRPr lang="en-US" sz="2640"/>
          </a:p>
        </p:txBody>
      </p:sp>
    </p:spTree>
    <p:extLst>
      <p:ext uri="{BB962C8B-B14F-4D97-AF65-F5344CB8AC3E}">
        <p14:creationId xmlns:p14="http://schemas.microsoft.com/office/powerpoint/2010/main" val="1033497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3814-F469-F147-99CF-EE2267275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CFB29F-7AFE-334E-993B-BE411C8E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D5DCF3-444D-E042-82C4-CDF2D1F2E8CE}"/>
              </a:ext>
            </a:extLst>
          </p:cNvPr>
          <p:cNvSpPr>
            <a:spLocks noGrp="1"/>
          </p:cNvSpPr>
          <p:nvPr>
            <p:ph type="dt" sz="half" idx="10"/>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4C3B53D4-51BF-6C49-939B-A251C44129E4}"/>
              </a:ext>
            </a:extLst>
          </p:cNvPr>
          <p:cNvSpPr>
            <a:spLocks noGrp="1"/>
          </p:cNvSpPr>
          <p:nvPr>
            <p:ph type="ftr" sz="quarter" idx="11"/>
          </p:nvPr>
        </p:nvSpPr>
        <p:spPr/>
        <p:txBody>
          <a:bodyPr/>
          <a:lstStyle/>
          <a:p>
            <a:r>
              <a:rPr lang="en-US"/>
              <a:t>ISGC 2025 - Taipei</a:t>
            </a:r>
          </a:p>
        </p:txBody>
      </p:sp>
      <p:sp>
        <p:nvSpPr>
          <p:cNvPr id="6" name="Slide Number Placeholder 5">
            <a:extLst>
              <a:ext uri="{FF2B5EF4-FFF2-40B4-BE49-F238E27FC236}">
                <a16:creationId xmlns:a16="http://schemas.microsoft.com/office/drawing/2014/main" id="{8E6B046F-E153-A24A-9B78-BAE6CF6E4827}"/>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867810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25C58-4D1F-8F4E-A7D7-7840F34BA4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6D62C5-E499-4146-9146-80BC0203C6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B5225-7918-DF43-B4FA-0F06941E5EA5}"/>
              </a:ext>
            </a:extLst>
          </p:cNvPr>
          <p:cNvSpPr>
            <a:spLocks noGrp="1"/>
          </p:cNvSpPr>
          <p:nvPr>
            <p:ph type="dt" sz="half" idx="10"/>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2F9CCC01-9D91-B64C-9A9C-5FF71D257BF3}"/>
              </a:ext>
            </a:extLst>
          </p:cNvPr>
          <p:cNvSpPr>
            <a:spLocks noGrp="1"/>
          </p:cNvSpPr>
          <p:nvPr>
            <p:ph type="ftr" sz="quarter" idx="11"/>
          </p:nvPr>
        </p:nvSpPr>
        <p:spPr/>
        <p:txBody>
          <a:bodyPr/>
          <a:lstStyle/>
          <a:p>
            <a:r>
              <a:rPr lang="en-US"/>
              <a:t>ISGC 2025 - Taipei</a:t>
            </a:r>
          </a:p>
        </p:txBody>
      </p:sp>
      <p:sp>
        <p:nvSpPr>
          <p:cNvPr id="6" name="Slide Number Placeholder 5">
            <a:extLst>
              <a:ext uri="{FF2B5EF4-FFF2-40B4-BE49-F238E27FC236}">
                <a16:creationId xmlns:a16="http://schemas.microsoft.com/office/drawing/2014/main" id="{45BD5179-60D4-964B-9774-696BF0802CDD}"/>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752702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075EC-E918-4543-8C75-5B88BC6F8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161311-10C5-D741-A7B2-1DFFA433096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A5A64B-D4B1-034A-B9DB-71B4BE168AE0}"/>
              </a:ext>
            </a:extLst>
          </p:cNvPr>
          <p:cNvSpPr>
            <a:spLocks noGrp="1"/>
          </p:cNvSpPr>
          <p:nvPr>
            <p:ph type="dt" sz="half" idx="10"/>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60DD2201-80DB-0241-9B66-C0F95EF7DA7D}"/>
              </a:ext>
            </a:extLst>
          </p:cNvPr>
          <p:cNvSpPr>
            <a:spLocks noGrp="1"/>
          </p:cNvSpPr>
          <p:nvPr>
            <p:ph type="ftr" sz="quarter" idx="11"/>
          </p:nvPr>
        </p:nvSpPr>
        <p:spPr/>
        <p:txBody>
          <a:bodyPr/>
          <a:lstStyle/>
          <a:p>
            <a:r>
              <a:rPr lang="en-US"/>
              <a:t>ISGC 2025 - Taipei</a:t>
            </a:r>
          </a:p>
        </p:txBody>
      </p:sp>
      <p:sp>
        <p:nvSpPr>
          <p:cNvPr id="6" name="Slide Number Placeholder 5">
            <a:extLst>
              <a:ext uri="{FF2B5EF4-FFF2-40B4-BE49-F238E27FC236}">
                <a16:creationId xmlns:a16="http://schemas.microsoft.com/office/drawing/2014/main" id="{91FDAC42-0A54-A043-8B8E-C868F1DAB01F}"/>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3789122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1_Title Slide">
    <p:bg>
      <p:bgPr>
        <a:solidFill>
          <a:srgbClr val="000000"/>
        </a:solidFill>
        <a:effectLst/>
      </p:bgPr>
    </p:bg>
    <p:spTree>
      <p:nvGrpSpPr>
        <p:cNvPr id="1" name="Shape 13"/>
        <p:cNvGrpSpPr/>
        <p:nvPr/>
      </p:nvGrpSpPr>
      <p:grpSpPr>
        <a:xfrm>
          <a:off x="0" y="0"/>
          <a:ext cx="0" cy="0"/>
          <a:chOff x="0" y="0"/>
          <a:chExt cx="0" cy="0"/>
        </a:xfrm>
      </p:grpSpPr>
      <p:pic>
        <p:nvPicPr>
          <p:cNvPr id="14" name="Google Shape;14;p2" descr="Picture 14"/>
          <p:cNvPicPr preferRelativeResize="0"/>
          <p:nvPr/>
        </p:nvPicPr>
        <p:blipFill rotWithShape="1">
          <a:blip r:embed="rId2">
            <a:alphaModFix/>
          </a:blip>
          <a:srcRect/>
          <a:stretch/>
        </p:blipFill>
        <p:spPr>
          <a:xfrm>
            <a:off x="9956800" y="4343400"/>
            <a:ext cx="2235200" cy="914400"/>
          </a:xfrm>
          <a:prstGeom prst="rect">
            <a:avLst/>
          </a:prstGeom>
          <a:noFill/>
          <a:ln>
            <a:noFill/>
          </a:ln>
        </p:spPr>
      </p:pic>
      <p:pic>
        <p:nvPicPr>
          <p:cNvPr id="15" name="Google Shape;15;p2" descr="Picture 8"/>
          <p:cNvPicPr preferRelativeResize="0"/>
          <p:nvPr/>
        </p:nvPicPr>
        <p:blipFill rotWithShape="1">
          <a:blip r:embed="rId3">
            <a:alphaModFix/>
          </a:blip>
          <a:srcRect/>
          <a:stretch/>
        </p:blipFill>
        <p:spPr>
          <a:xfrm>
            <a:off x="1930400" y="4343400"/>
            <a:ext cx="2032000" cy="914400"/>
          </a:xfrm>
          <a:prstGeom prst="rect">
            <a:avLst/>
          </a:prstGeom>
          <a:noFill/>
          <a:ln>
            <a:noFill/>
          </a:ln>
        </p:spPr>
      </p:pic>
      <p:sp>
        <p:nvSpPr>
          <p:cNvPr id="16" name="Google Shape;16;p2"/>
          <p:cNvSpPr txBox="1">
            <a:spLocks noGrp="1"/>
          </p:cNvSpPr>
          <p:nvPr>
            <p:ph type="title"/>
          </p:nvPr>
        </p:nvSpPr>
        <p:spPr>
          <a:xfrm>
            <a:off x="1035507" y="1066801"/>
            <a:ext cx="7905293" cy="1470028"/>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4400"/>
              <a:buFont typeface="Calibri"/>
              <a:buNone/>
              <a:defRPr b="0">
                <a:latin typeface="Calibri"/>
                <a:ea typeface="Calibri"/>
                <a:cs typeface="Calibri"/>
                <a:sym typeface="Calibri"/>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17" name="Google Shape;17;p2"/>
          <p:cNvSpPr txBox="1">
            <a:spLocks noGrp="1"/>
          </p:cNvSpPr>
          <p:nvPr>
            <p:ph type="body" idx="1"/>
          </p:nvPr>
        </p:nvSpPr>
        <p:spPr>
          <a:xfrm>
            <a:off x="2327044" y="2590800"/>
            <a:ext cx="3860803" cy="609600"/>
          </a:xfrm>
          <a:prstGeom prst="rect">
            <a:avLst/>
          </a:prstGeom>
          <a:noFill/>
          <a:ln>
            <a:noFill/>
          </a:ln>
        </p:spPr>
        <p:txBody>
          <a:bodyPr spcFirstLastPara="1" wrap="square" lIns="45700" tIns="45700" rIns="45700" bIns="45700" anchor="t" anchorCtr="0">
            <a:noAutofit/>
          </a:bodyPr>
          <a:lstStyle>
            <a:lvl1pPr marL="609585" lvl="0" indent="-304792" algn="l">
              <a:lnSpc>
                <a:spcPct val="100000"/>
              </a:lnSpc>
              <a:spcBef>
                <a:spcPts val="667"/>
              </a:spcBef>
              <a:spcAft>
                <a:spcPts val="0"/>
              </a:spcAft>
              <a:buClr>
                <a:srgbClr val="888888"/>
              </a:buClr>
              <a:buSzPts val="2400"/>
              <a:buFont typeface="Calibri"/>
              <a:buNone/>
              <a:defRPr sz="3200">
                <a:solidFill>
                  <a:srgbClr val="888888"/>
                </a:solidFill>
              </a:defRPr>
            </a:lvl1pPr>
            <a:lvl2pPr marL="1219170" lvl="1" indent="-304792" algn="l">
              <a:lnSpc>
                <a:spcPct val="100000"/>
              </a:lnSpc>
              <a:spcBef>
                <a:spcPts val="667"/>
              </a:spcBef>
              <a:spcAft>
                <a:spcPts val="0"/>
              </a:spcAft>
              <a:buClr>
                <a:srgbClr val="888888"/>
              </a:buClr>
              <a:buSzPts val="2400"/>
              <a:buFont typeface="Calibri"/>
              <a:buNone/>
              <a:defRPr sz="3200">
                <a:solidFill>
                  <a:srgbClr val="888888"/>
                </a:solidFill>
              </a:defRPr>
            </a:lvl2pPr>
            <a:lvl3pPr marL="1828754" lvl="2" indent="-304792" algn="l">
              <a:lnSpc>
                <a:spcPct val="100000"/>
              </a:lnSpc>
              <a:spcBef>
                <a:spcPts val="667"/>
              </a:spcBef>
              <a:spcAft>
                <a:spcPts val="0"/>
              </a:spcAft>
              <a:buClr>
                <a:srgbClr val="888888"/>
              </a:buClr>
              <a:buSzPts val="2400"/>
              <a:buFont typeface="Calibri"/>
              <a:buNone/>
              <a:defRPr sz="3200">
                <a:solidFill>
                  <a:srgbClr val="888888"/>
                </a:solidFill>
              </a:defRPr>
            </a:lvl3pPr>
            <a:lvl4pPr marL="2438339" lvl="3" indent="-304792" algn="l">
              <a:lnSpc>
                <a:spcPct val="100000"/>
              </a:lnSpc>
              <a:spcBef>
                <a:spcPts val="667"/>
              </a:spcBef>
              <a:spcAft>
                <a:spcPts val="0"/>
              </a:spcAft>
              <a:buClr>
                <a:srgbClr val="888888"/>
              </a:buClr>
              <a:buSzPts val="2400"/>
              <a:buFont typeface="Calibri"/>
              <a:buNone/>
              <a:defRPr sz="3200">
                <a:solidFill>
                  <a:srgbClr val="888888"/>
                </a:solidFill>
              </a:defRPr>
            </a:lvl4pPr>
            <a:lvl5pPr marL="3047924" lvl="4" indent="-304792" algn="l">
              <a:lnSpc>
                <a:spcPct val="100000"/>
              </a:lnSpc>
              <a:spcBef>
                <a:spcPts val="667"/>
              </a:spcBef>
              <a:spcAft>
                <a:spcPts val="0"/>
              </a:spcAft>
              <a:buClr>
                <a:srgbClr val="888888"/>
              </a:buClr>
              <a:buSzPts val="2400"/>
              <a:buFont typeface="Calibri"/>
              <a:buNone/>
              <a:defRPr sz="3200">
                <a:solidFill>
                  <a:srgbClr val="888888"/>
                </a:solidFill>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pic>
        <p:nvPicPr>
          <p:cNvPr id="18" name="Google Shape;18;p2" descr="Picture 7"/>
          <p:cNvPicPr preferRelativeResize="0"/>
          <p:nvPr/>
        </p:nvPicPr>
        <p:blipFill rotWithShape="1">
          <a:blip r:embed="rId4">
            <a:alphaModFix/>
          </a:blip>
          <a:srcRect/>
          <a:stretch/>
        </p:blipFill>
        <p:spPr>
          <a:xfrm>
            <a:off x="0" y="4343401"/>
            <a:ext cx="1950720" cy="924025"/>
          </a:xfrm>
          <a:prstGeom prst="rect">
            <a:avLst/>
          </a:prstGeom>
          <a:noFill/>
          <a:ln>
            <a:noFill/>
          </a:ln>
        </p:spPr>
      </p:pic>
      <p:pic>
        <p:nvPicPr>
          <p:cNvPr id="19" name="Google Shape;19;p2" descr="Picture 9"/>
          <p:cNvPicPr preferRelativeResize="0"/>
          <p:nvPr/>
        </p:nvPicPr>
        <p:blipFill rotWithShape="1">
          <a:blip r:embed="rId5">
            <a:alphaModFix/>
          </a:blip>
          <a:srcRect/>
          <a:stretch/>
        </p:blipFill>
        <p:spPr>
          <a:xfrm>
            <a:off x="3894125" y="3773422"/>
            <a:ext cx="1950723" cy="1627893"/>
          </a:xfrm>
          <a:prstGeom prst="rect">
            <a:avLst/>
          </a:prstGeom>
          <a:noFill/>
          <a:ln>
            <a:noFill/>
          </a:ln>
        </p:spPr>
      </p:pic>
      <p:pic>
        <p:nvPicPr>
          <p:cNvPr id="20" name="Google Shape;20;p2" descr="Picture 10"/>
          <p:cNvPicPr preferRelativeResize="0"/>
          <p:nvPr/>
        </p:nvPicPr>
        <p:blipFill rotWithShape="1">
          <a:blip r:embed="rId6">
            <a:alphaModFix/>
          </a:blip>
          <a:srcRect/>
          <a:stretch/>
        </p:blipFill>
        <p:spPr>
          <a:xfrm>
            <a:off x="6075679" y="4343400"/>
            <a:ext cx="1950723" cy="914400"/>
          </a:xfrm>
          <a:prstGeom prst="rect">
            <a:avLst/>
          </a:prstGeom>
          <a:noFill/>
          <a:ln>
            <a:noFill/>
          </a:ln>
        </p:spPr>
      </p:pic>
      <p:pic>
        <p:nvPicPr>
          <p:cNvPr id="21" name="Google Shape;21;p2" descr="Picture 11"/>
          <p:cNvPicPr preferRelativeResize="0"/>
          <p:nvPr/>
        </p:nvPicPr>
        <p:blipFill rotWithShape="1">
          <a:blip r:embed="rId7">
            <a:alphaModFix/>
          </a:blip>
          <a:srcRect/>
          <a:stretch/>
        </p:blipFill>
        <p:spPr>
          <a:xfrm>
            <a:off x="8026400" y="4343400"/>
            <a:ext cx="1950720" cy="914400"/>
          </a:xfrm>
          <a:prstGeom prst="rect">
            <a:avLst/>
          </a:prstGeom>
          <a:noFill/>
          <a:ln>
            <a:noFill/>
          </a:ln>
        </p:spPr>
      </p:pic>
      <p:sp>
        <p:nvSpPr>
          <p:cNvPr id="22" name="Google Shape;22;p2"/>
          <p:cNvSpPr txBox="1">
            <a:spLocks noGrp="1"/>
          </p:cNvSpPr>
          <p:nvPr>
            <p:ph type="body" idx="2"/>
          </p:nvPr>
        </p:nvSpPr>
        <p:spPr>
          <a:xfrm>
            <a:off x="8940800" y="228600"/>
            <a:ext cx="3251200" cy="762000"/>
          </a:xfrm>
          <a:prstGeom prst="rect">
            <a:avLst/>
          </a:prstGeom>
          <a:noFill/>
          <a:ln>
            <a:noFill/>
          </a:ln>
        </p:spPr>
        <p:txBody>
          <a:bodyPr spcFirstLastPara="1" wrap="square" lIns="45700" tIns="45700" rIns="45700" bIns="45700" anchor="t" anchorCtr="0">
            <a:noAutofit/>
          </a:bodyPr>
          <a:lstStyle>
            <a:lvl1pPr marL="609585" lvl="0" indent="-457189" algn="l">
              <a:lnSpc>
                <a:spcPct val="100000"/>
              </a:lnSpc>
              <a:spcBef>
                <a:spcPts val="933"/>
              </a:spcBef>
              <a:spcAft>
                <a:spcPts val="0"/>
              </a:spcAft>
              <a:buClr>
                <a:srgbClr val="003399"/>
              </a:buClr>
              <a:buSzPts val="1800"/>
              <a:buChar char="•"/>
              <a:defRPr/>
            </a:lvl1pPr>
            <a:lvl2pPr marL="1219170" lvl="1" indent="-457189" algn="l">
              <a:lnSpc>
                <a:spcPct val="100000"/>
              </a:lnSpc>
              <a:spcBef>
                <a:spcPts val="933"/>
              </a:spcBef>
              <a:spcAft>
                <a:spcPts val="0"/>
              </a:spcAft>
              <a:buClr>
                <a:srgbClr val="003399"/>
              </a:buClr>
              <a:buSzPts val="1800"/>
              <a:buChar char="–"/>
              <a:defRPr/>
            </a:lvl2pPr>
            <a:lvl3pPr marL="1828754" lvl="2" indent="-457189" algn="l">
              <a:lnSpc>
                <a:spcPct val="100000"/>
              </a:lnSpc>
              <a:spcBef>
                <a:spcPts val="933"/>
              </a:spcBef>
              <a:spcAft>
                <a:spcPts val="0"/>
              </a:spcAft>
              <a:buClr>
                <a:srgbClr val="003399"/>
              </a:buClr>
              <a:buSzPts val="1800"/>
              <a:buChar char="•"/>
              <a:defRPr/>
            </a:lvl3pPr>
            <a:lvl4pPr marL="2438339" lvl="3" indent="-457189" algn="l">
              <a:lnSpc>
                <a:spcPct val="100000"/>
              </a:lnSpc>
              <a:spcBef>
                <a:spcPts val="933"/>
              </a:spcBef>
              <a:spcAft>
                <a:spcPts val="0"/>
              </a:spcAft>
              <a:buClr>
                <a:srgbClr val="003399"/>
              </a:buClr>
              <a:buSzPts val="1800"/>
              <a:buChar char="–"/>
              <a:defRPr/>
            </a:lvl4pPr>
            <a:lvl5pPr marL="3047924" lvl="4" indent="-457189" algn="l">
              <a:lnSpc>
                <a:spcPct val="100000"/>
              </a:lnSpc>
              <a:spcBef>
                <a:spcPts val="933"/>
              </a:spcBef>
              <a:spcAft>
                <a:spcPts val="0"/>
              </a:spcAft>
              <a:buClr>
                <a:srgbClr val="003399"/>
              </a:buClr>
              <a:buSzPts val="1800"/>
              <a:buChar char="»"/>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sp>
        <p:nvSpPr>
          <p:cNvPr id="23" name="Google Shape;23;p2"/>
          <p:cNvSpPr txBox="1">
            <a:spLocks noGrp="1"/>
          </p:cNvSpPr>
          <p:nvPr>
            <p:ph type="body" idx="3"/>
          </p:nvPr>
        </p:nvSpPr>
        <p:spPr>
          <a:xfrm>
            <a:off x="2336800" y="3200400"/>
            <a:ext cx="4165600" cy="533400"/>
          </a:xfrm>
          <a:prstGeom prst="rect">
            <a:avLst/>
          </a:prstGeom>
          <a:noFill/>
          <a:ln>
            <a:noFill/>
          </a:ln>
        </p:spPr>
        <p:txBody>
          <a:bodyPr spcFirstLastPara="1" wrap="square" lIns="45700" tIns="45700" rIns="45700" bIns="45700" anchor="t" anchorCtr="0">
            <a:noAutofit/>
          </a:bodyPr>
          <a:lstStyle>
            <a:lvl1pPr marL="609585" lvl="0" indent="-457189" algn="l">
              <a:lnSpc>
                <a:spcPct val="100000"/>
              </a:lnSpc>
              <a:spcBef>
                <a:spcPts val="933"/>
              </a:spcBef>
              <a:spcAft>
                <a:spcPts val="0"/>
              </a:spcAft>
              <a:buClr>
                <a:srgbClr val="003399"/>
              </a:buClr>
              <a:buSzPts val="1800"/>
              <a:buChar char="•"/>
              <a:defRPr/>
            </a:lvl1pPr>
            <a:lvl2pPr marL="1219170" lvl="1" indent="-457189" algn="l">
              <a:lnSpc>
                <a:spcPct val="100000"/>
              </a:lnSpc>
              <a:spcBef>
                <a:spcPts val="933"/>
              </a:spcBef>
              <a:spcAft>
                <a:spcPts val="0"/>
              </a:spcAft>
              <a:buClr>
                <a:srgbClr val="003399"/>
              </a:buClr>
              <a:buSzPts val="1800"/>
              <a:buChar char="–"/>
              <a:defRPr/>
            </a:lvl2pPr>
            <a:lvl3pPr marL="1828754" lvl="2" indent="-457189" algn="l">
              <a:lnSpc>
                <a:spcPct val="100000"/>
              </a:lnSpc>
              <a:spcBef>
                <a:spcPts val="933"/>
              </a:spcBef>
              <a:spcAft>
                <a:spcPts val="0"/>
              </a:spcAft>
              <a:buClr>
                <a:srgbClr val="003399"/>
              </a:buClr>
              <a:buSzPts val="1800"/>
              <a:buChar char="•"/>
              <a:defRPr/>
            </a:lvl3pPr>
            <a:lvl4pPr marL="2438339" lvl="3" indent="-457189" algn="l">
              <a:lnSpc>
                <a:spcPct val="100000"/>
              </a:lnSpc>
              <a:spcBef>
                <a:spcPts val="933"/>
              </a:spcBef>
              <a:spcAft>
                <a:spcPts val="0"/>
              </a:spcAft>
              <a:buClr>
                <a:srgbClr val="003399"/>
              </a:buClr>
              <a:buSzPts val="1800"/>
              <a:buChar char="–"/>
              <a:defRPr/>
            </a:lvl4pPr>
            <a:lvl5pPr marL="3047924" lvl="4" indent="-457189" algn="l">
              <a:lnSpc>
                <a:spcPct val="100000"/>
              </a:lnSpc>
              <a:spcBef>
                <a:spcPts val="933"/>
              </a:spcBef>
              <a:spcAft>
                <a:spcPts val="0"/>
              </a:spcAft>
              <a:buClr>
                <a:srgbClr val="003399"/>
              </a:buClr>
              <a:buSzPts val="1800"/>
              <a:buChar char="»"/>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pic>
        <p:nvPicPr>
          <p:cNvPr id="24" name="Google Shape;24;p2" descr="Picture 3"/>
          <p:cNvPicPr preferRelativeResize="0"/>
          <p:nvPr/>
        </p:nvPicPr>
        <p:blipFill rotWithShape="1">
          <a:blip r:embed="rId8">
            <a:alphaModFix/>
          </a:blip>
          <a:srcRect/>
          <a:stretch/>
        </p:blipFill>
        <p:spPr>
          <a:xfrm>
            <a:off x="11277600" y="6313801"/>
            <a:ext cx="634509" cy="468001"/>
          </a:xfrm>
          <a:prstGeom prst="rect">
            <a:avLst/>
          </a:prstGeom>
          <a:noFill/>
          <a:ln>
            <a:noFill/>
          </a:ln>
        </p:spPr>
      </p:pic>
      <p:grpSp>
        <p:nvGrpSpPr>
          <p:cNvPr id="25" name="Google Shape;25;p2"/>
          <p:cNvGrpSpPr/>
          <p:nvPr/>
        </p:nvGrpSpPr>
        <p:grpSpPr>
          <a:xfrm>
            <a:off x="9956" y="6281964"/>
            <a:ext cx="2438408" cy="548648"/>
            <a:chOff x="-2" y="-1"/>
            <a:chExt cx="1828804" cy="411485"/>
          </a:xfrm>
        </p:grpSpPr>
        <p:pic>
          <p:nvPicPr>
            <p:cNvPr id="26" name="Google Shape;26;p2" descr="Picture 19"/>
            <p:cNvPicPr preferRelativeResize="0"/>
            <p:nvPr/>
          </p:nvPicPr>
          <p:blipFill rotWithShape="1">
            <a:blip r:embed="rId9">
              <a:alphaModFix/>
            </a:blip>
            <a:srcRect l="2463" t="16667" r="4983" b="16666"/>
            <a:stretch/>
          </p:blipFill>
          <p:spPr>
            <a:xfrm>
              <a:off x="294609" y="-1"/>
              <a:ext cx="1534193" cy="411485"/>
            </a:xfrm>
            <a:prstGeom prst="rect">
              <a:avLst/>
            </a:prstGeom>
            <a:noFill/>
            <a:ln>
              <a:noFill/>
            </a:ln>
          </p:spPr>
        </p:pic>
        <p:pic>
          <p:nvPicPr>
            <p:cNvPr id="27" name="Google Shape;27;p2" descr="Picture 20"/>
            <p:cNvPicPr preferRelativeResize="0"/>
            <p:nvPr/>
          </p:nvPicPr>
          <p:blipFill rotWithShape="1">
            <a:blip r:embed="rId10">
              <a:alphaModFix/>
            </a:blip>
            <a:srcRect l="7322" t="5143" r="5141" b="5664"/>
            <a:stretch/>
          </p:blipFill>
          <p:spPr>
            <a:xfrm>
              <a:off x="-2" y="28770"/>
              <a:ext cx="437809" cy="338043"/>
            </a:xfrm>
            <a:prstGeom prst="rect">
              <a:avLst/>
            </a:prstGeom>
            <a:noFill/>
            <a:ln>
              <a:noFill/>
            </a:ln>
          </p:spPr>
        </p:pic>
      </p:grpSp>
      <p:sp>
        <p:nvSpPr>
          <p:cNvPr id="28" name="Google Shape;28;p2"/>
          <p:cNvSpPr txBox="1">
            <a:spLocks noGrp="1"/>
          </p:cNvSpPr>
          <p:nvPr>
            <p:ph type="sldNum" idx="12"/>
          </p:nvPr>
        </p:nvSpPr>
        <p:spPr>
          <a:xfrm>
            <a:off x="10831172" y="6310208"/>
            <a:ext cx="344829" cy="35898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967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52290-0D3C-8D41-9B0F-D1383F9E723E}"/>
              </a:ext>
            </a:extLst>
          </p:cNvPr>
          <p:cNvSpPr>
            <a:spLocks noGrp="1"/>
          </p:cNvSpPr>
          <p:nvPr>
            <p:ph type="title"/>
          </p:nvPr>
        </p:nvSpPr>
        <p:spPr/>
        <p:txBody>
          <a:bodyPr/>
          <a:lstStyle>
            <a:lvl1pPr>
              <a:defRPr sz="4800"/>
            </a:lvl1pPr>
          </a:lstStyle>
          <a:p>
            <a:r>
              <a:rPr lang="en-US" dirty="0"/>
              <a:t>Click to edit Master title style</a:t>
            </a:r>
          </a:p>
        </p:txBody>
      </p:sp>
      <p:sp>
        <p:nvSpPr>
          <p:cNvPr id="3" name="Slide Number Placeholder 2">
            <a:extLst>
              <a:ext uri="{FF2B5EF4-FFF2-40B4-BE49-F238E27FC236}">
                <a16:creationId xmlns:a16="http://schemas.microsoft.com/office/drawing/2014/main" id="{D14513D4-9FCF-244C-A2F9-B24664BFD4D1}"/>
              </a:ext>
            </a:extLst>
          </p:cNvPr>
          <p:cNvSpPr>
            <a:spLocks noGrp="1"/>
          </p:cNvSpPr>
          <p:nvPr>
            <p:ph type="sldNum" idx="10"/>
          </p:nvPr>
        </p:nvSpPr>
        <p:spPr/>
        <p:txBody>
          <a:bodyPr/>
          <a:lstStyle>
            <a:lvl1pPr>
              <a:defRPr>
                <a:solidFill>
                  <a:schemeClr val="tx1"/>
                </a:solidFill>
              </a:defRPr>
            </a:lvl1pPr>
          </a:lstStyle>
          <a:p>
            <a:fld id="{00000000-1234-1234-1234-123412341234}" type="slidenum">
              <a:rPr lang="en-US" smtClean="0"/>
              <a:pPr/>
              <a:t>‹#›</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2DB70A1-4D75-8F4D-8B71-5E85F4FD0FD8}"/>
              </a:ext>
            </a:extLst>
          </p:cNvPr>
          <p:cNvSpPr>
            <a:spLocks noGrp="1"/>
          </p:cNvSpPr>
          <p:nvPr>
            <p:ph type="dt" sz="half" idx="11"/>
          </p:nvPr>
        </p:nvSpPr>
        <p:spPr>
          <a:xfrm>
            <a:off x="838201" y="6356351"/>
            <a:ext cx="2043545" cy="366183"/>
          </a:xfrm>
        </p:spPr>
        <p:txBody>
          <a:bodyPr/>
          <a:lstStyle>
            <a:lvl1pPr algn="ctr">
              <a:defRPr>
                <a:solidFill>
                  <a:schemeClr val="tx1"/>
                </a:solidFill>
              </a:defRPr>
            </a:lvl1pPr>
          </a:lstStyle>
          <a:p>
            <a:r>
              <a:rPr lang="de-CH"/>
              <a:t>20/03/2025</a:t>
            </a:r>
            <a:endParaRPr lang="en-US" dirty="0"/>
          </a:p>
        </p:txBody>
      </p:sp>
      <p:sp>
        <p:nvSpPr>
          <p:cNvPr id="5" name="Footer Placeholder 4">
            <a:extLst>
              <a:ext uri="{FF2B5EF4-FFF2-40B4-BE49-F238E27FC236}">
                <a16:creationId xmlns:a16="http://schemas.microsoft.com/office/drawing/2014/main" id="{A427A42C-7EFD-6547-AC6B-B504B12131E6}"/>
              </a:ext>
            </a:extLst>
          </p:cNvPr>
          <p:cNvSpPr>
            <a:spLocks noGrp="1"/>
          </p:cNvSpPr>
          <p:nvPr>
            <p:ph type="ftr" sz="quarter" idx="12"/>
          </p:nvPr>
        </p:nvSpPr>
        <p:spPr/>
        <p:txBody>
          <a:bodyPr/>
          <a:lstStyle>
            <a:lvl1pPr>
              <a:defRPr>
                <a:solidFill>
                  <a:schemeClr val="tx1"/>
                </a:solidFill>
              </a:defRPr>
            </a:lvl1pPr>
          </a:lstStyle>
          <a:p>
            <a:r>
              <a:rPr lang="en-US"/>
              <a:t>ISGC 2025 - Taipei</a:t>
            </a:r>
            <a:endParaRPr lang="en-US" dirty="0"/>
          </a:p>
        </p:txBody>
      </p:sp>
      <p:sp>
        <p:nvSpPr>
          <p:cNvPr id="7" name="Content Placeholder 6">
            <a:extLst>
              <a:ext uri="{FF2B5EF4-FFF2-40B4-BE49-F238E27FC236}">
                <a16:creationId xmlns:a16="http://schemas.microsoft.com/office/drawing/2014/main" id="{B136CDA8-B8B9-A94B-9B51-E4F9A4E6DD19}"/>
              </a:ext>
            </a:extLst>
          </p:cNvPr>
          <p:cNvSpPr>
            <a:spLocks noGrp="1"/>
          </p:cNvSpPr>
          <p:nvPr>
            <p:ph sz="quarter" idx="13"/>
          </p:nvPr>
        </p:nvSpPr>
        <p:spPr>
          <a:xfrm>
            <a:off x="1330037" y="1274233"/>
            <a:ext cx="10557164" cy="4766348"/>
          </a:xfrm>
        </p:spPr>
        <p:txBody>
          <a:bodyPr/>
          <a:lstStyle>
            <a:lvl1pPr fontAlgn="ctr">
              <a:buClr>
                <a:schemeClr val="tx1"/>
              </a:buClr>
              <a:defRPr>
                <a:solidFill>
                  <a:schemeClr val="tx1"/>
                </a:solidFill>
              </a:defRPr>
            </a:lvl1pPr>
            <a:lvl2pPr>
              <a:buClr>
                <a:srgbClr val="0070C0"/>
              </a:buClr>
              <a:buSzPct val="96000"/>
              <a:defRPr sz="3733">
                <a:solidFill>
                  <a:schemeClr val="accent1">
                    <a:lumMod val="75000"/>
                  </a:schemeClr>
                </a:solidFill>
              </a:defRPr>
            </a:lvl2pPr>
            <a:lvl3pPr>
              <a:buClr>
                <a:schemeClr val="tx1"/>
              </a:buClr>
              <a:buSzPct val="120000"/>
              <a:defRPr sz="3200">
                <a:solidFill>
                  <a:schemeClr val="tx1"/>
                </a:solidFill>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87872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9EFF-8A05-3D4D-838E-3145017882F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E38395B-5031-B242-8338-B9CFDF028EAF}"/>
              </a:ext>
            </a:extLst>
          </p:cNvPr>
          <p:cNvSpPr>
            <a:spLocks noGrp="1"/>
          </p:cNvSpPr>
          <p:nvPr>
            <p:ph type="sldNum" idx="10"/>
          </p:nvPr>
        </p:nvSpPr>
        <p:spPr/>
        <p:txBody>
          <a:bodyPr/>
          <a:lstStyle>
            <a:lvl1pPr>
              <a:defRPr>
                <a:solidFill>
                  <a:schemeClr val="tx1"/>
                </a:solidFill>
              </a:defRPr>
            </a:lvl1pPr>
          </a:lstStyle>
          <a:p>
            <a:fld id="{00000000-1234-1234-1234-123412341234}" type="slidenum">
              <a:rPr lang="en-US" smtClean="0"/>
              <a:pPr/>
              <a:t>‹#›</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3B5D5FF6-FEBF-804C-B271-62A77D6ED545}"/>
              </a:ext>
            </a:extLst>
          </p:cNvPr>
          <p:cNvSpPr>
            <a:spLocks noGrp="1"/>
          </p:cNvSpPr>
          <p:nvPr>
            <p:ph type="dt" sz="half" idx="11"/>
          </p:nvPr>
        </p:nvSpPr>
        <p:spPr>
          <a:xfrm>
            <a:off x="838200" y="6356351"/>
            <a:ext cx="1688869" cy="366183"/>
          </a:xfrm>
        </p:spPr>
        <p:txBody>
          <a:bodyPr/>
          <a:lstStyle>
            <a:lvl1pPr algn="ctr">
              <a:defRPr>
                <a:solidFill>
                  <a:schemeClr val="tx1"/>
                </a:solidFill>
              </a:defRPr>
            </a:lvl1pPr>
          </a:lstStyle>
          <a:p>
            <a:r>
              <a:rPr lang="de-CH"/>
              <a:t>20/03/2025</a:t>
            </a:r>
            <a:endParaRPr lang="en-US" dirty="0"/>
          </a:p>
        </p:txBody>
      </p:sp>
      <p:sp>
        <p:nvSpPr>
          <p:cNvPr id="5" name="Footer Placeholder 4">
            <a:extLst>
              <a:ext uri="{FF2B5EF4-FFF2-40B4-BE49-F238E27FC236}">
                <a16:creationId xmlns:a16="http://schemas.microsoft.com/office/drawing/2014/main" id="{4AB3BFF5-9B64-5847-8CAE-3EDE7E096418}"/>
              </a:ext>
            </a:extLst>
          </p:cNvPr>
          <p:cNvSpPr>
            <a:spLocks noGrp="1"/>
          </p:cNvSpPr>
          <p:nvPr>
            <p:ph type="ftr" sz="quarter" idx="12"/>
          </p:nvPr>
        </p:nvSpPr>
        <p:spPr/>
        <p:txBody>
          <a:bodyPr/>
          <a:lstStyle>
            <a:lvl1pPr>
              <a:defRPr>
                <a:solidFill>
                  <a:schemeClr val="tx1"/>
                </a:solidFill>
              </a:defRPr>
            </a:lvl1pPr>
          </a:lstStyle>
          <a:p>
            <a:r>
              <a:rPr lang="en-US"/>
              <a:t>ISGC 2025 - Taipei</a:t>
            </a:r>
            <a:endParaRPr lang="en-US" dirty="0"/>
          </a:p>
        </p:txBody>
      </p:sp>
    </p:spTree>
    <p:extLst>
      <p:ext uri="{BB962C8B-B14F-4D97-AF65-F5344CB8AC3E}">
        <p14:creationId xmlns:p14="http://schemas.microsoft.com/office/powerpoint/2010/main" val="2172257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bg>
      <p:bgPr>
        <a:solidFill>
          <a:srgbClr val="000000"/>
        </a:solidFill>
        <a:effectLst/>
      </p:bgPr>
    </p:bg>
    <p:spTree>
      <p:nvGrpSpPr>
        <p:cNvPr id="1" name="Shape 13"/>
        <p:cNvGrpSpPr/>
        <p:nvPr/>
      </p:nvGrpSpPr>
      <p:grpSpPr>
        <a:xfrm>
          <a:off x="0" y="0"/>
          <a:ext cx="0" cy="0"/>
          <a:chOff x="0" y="0"/>
          <a:chExt cx="0" cy="0"/>
        </a:xfrm>
      </p:grpSpPr>
      <p:pic>
        <p:nvPicPr>
          <p:cNvPr id="14" name="Google Shape;14;p2" descr="Picture 14"/>
          <p:cNvPicPr preferRelativeResize="0"/>
          <p:nvPr/>
        </p:nvPicPr>
        <p:blipFill rotWithShape="1">
          <a:blip r:embed="rId2">
            <a:alphaModFix/>
          </a:blip>
          <a:srcRect/>
          <a:stretch/>
        </p:blipFill>
        <p:spPr>
          <a:xfrm>
            <a:off x="9956800" y="4343400"/>
            <a:ext cx="2235200" cy="914400"/>
          </a:xfrm>
          <a:prstGeom prst="rect">
            <a:avLst/>
          </a:prstGeom>
          <a:noFill/>
          <a:ln>
            <a:noFill/>
          </a:ln>
        </p:spPr>
      </p:pic>
      <p:pic>
        <p:nvPicPr>
          <p:cNvPr id="15" name="Google Shape;15;p2" descr="Picture 8"/>
          <p:cNvPicPr preferRelativeResize="0"/>
          <p:nvPr/>
        </p:nvPicPr>
        <p:blipFill rotWithShape="1">
          <a:blip r:embed="rId3">
            <a:alphaModFix/>
          </a:blip>
          <a:srcRect/>
          <a:stretch/>
        </p:blipFill>
        <p:spPr>
          <a:xfrm>
            <a:off x="1930400" y="4343400"/>
            <a:ext cx="2032000" cy="914400"/>
          </a:xfrm>
          <a:prstGeom prst="rect">
            <a:avLst/>
          </a:prstGeom>
          <a:noFill/>
          <a:ln>
            <a:noFill/>
          </a:ln>
        </p:spPr>
      </p:pic>
      <p:sp>
        <p:nvSpPr>
          <p:cNvPr id="16" name="Google Shape;16;p2"/>
          <p:cNvSpPr txBox="1">
            <a:spLocks noGrp="1"/>
          </p:cNvSpPr>
          <p:nvPr>
            <p:ph type="title"/>
          </p:nvPr>
        </p:nvSpPr>
        <p:spPr>
          <a:xfrm>
            <a:off x="1035507" y="1066801"/>
            <a:ext cx="7905293" cy="1470028"/>
          </a:xfrm>
          <a:prstGeom prst="rect">
            <a:avLst/>
          </a:prstGeom>
          <a:noFill/>
          <a:ln>
            <a:noFill/>
          </a:ln>
        </p:spPr>
        <p:txBody>
          <a:bodyPr spcFirstLastPara="1" wrap="square" lIns="45700" tIns="45700" rIns="45700" bIns="45700" anchor="ctr" anchorCtr="0">
            <a:noAutofit/>
          </a:bodyPr>
          <a:lstStyle>
            <a:lvl1pPr lvl="0" algn="l">
              <a:lnSpc>
                <a:spcPct val="100000"/>
              </a:lnSpc>
              <a:spcBef>
                <a:spcPts val="0"/>
              </a:spcBef>
              <a:spcAft>
                <a:spcPts val="0"/>
              </a:spcAft>
              <a:buClr>
                <a:srgbClr val="FFFFFF"/>
              </a:buClr>
              <a:buSzPts val="4400"/>
              <a:buFont typeface="Calibri"/>
              <a:buNone/>
              <a:defRPr b="0">
                <a:latin typeface="Calibri"/>
                <a:ea typeface="Calibri"/>
                <a:cs typeface="Calibri"/>
                <a:sym typeface="Calibri"/>
              </a:defRPr>
            </a:lvl1pPr>
            <a:lvl2pPr lvl="1" algn="ctr">
              <a:lnSpc>
                <a:spcPct val="100000"/>
              </a:lnSpc>
              <a:spcBef>
                <a:spcPts val="0"/>
              </a:spcBef>
              <a:spcAft>
                <a:spcPts val="0"/>
              </a:spcAft>
              <a:buClr>
                <a:srgbClr val="FFFFFF"/>
              </a:buClr>
              <a:buSzPts val="1800"/>
              <a:buNone/>
              <a:defRPr/>
            </a:lvl2pPr>
            <a:lvl3pPr lvl="2" algn="ctr">
              <a:lnSpc>
                <a:spcPct val="100000"/>
              </a:lnSpc>
              <a:spcBef>
                <a:spcPts val="0"/>
              </a:spcBef>
              <a:spcAft>
                <a:spcPts val="0"/>
              </a:spcAft>
              <a:buClr>
                <a:srgbClr val="FFFFFF"/>
              </a:buClr>
              <a:buSzPts val="1800"/>
              <a:buNone/>
              <a:defRPr/>
            </a:lvl3pPr>
            <a:lvl4pPr lvl="3" algn="ctr">
              <a:lnSpc>
                <a:spcPct val="100000"/>
              </a:lnSpc>
              <a:spcBef>
                <a:spcPts val="0"/>
              </a:spcBef>
              <a:spcAft>
                <a:spcPts val="0"/>
              </a:spcAft>
              <a:buClr>
                <a:srgbClr val="FFFFFF"/>
              </a:buClr>
              <a:buSzPts val="1800"/>
              <a:buNone/>
              <a:defRPr/>
            </a:lvl4pPr>
            <a:lvl5pPr lvl="4" algn="ctr">
              <a:lnSpc>
                <a:spcPct val="100000"/>
              </a:lnSpc>
              <a:spcBef>
                <a:spcPts val="0"/>
              </a:spcBef>
              <a:spcAft>
                <a:spcPts val="0"/>
              </a:spcAft>
              <a:buClr>
                <a:srgbClr val="FFFFFF"/>
              </a:buClr>
              <a:buSzPts val="1800"/>
              <a:buNone/>
              <a:defRPr/>
            </a:lvl5pPr>
            <a:lvl6pPr lvl="5" algn="ctr">
              <a:lnSpc>
                <a:spcPct val="100000"/>
              </a:lnSpc>
              <a:spcBef>
                <a:spcPts val="0"/>
              </a:spcBef>
              <a:spcAft>
                <a:spcPts val="0"/>
              </a:spcAft>
              <a:buClr>
                <a:srgbClr val="FFFFFF"/>
              </a:buClr>
              <a:buSzPts val="1800"/>
              <a:buNone/>
              <a:defRPr/>
            </a:lvl6pPr>
            <a:lvl7pPr lvl="6" algn="ctr">
              <a:lnSpc>
                <a:spcPct val="100000"/>
              </a:lnSpc>
              <a:spcBef>
                <a:spcPts val="0"/>
              </a:spcBef>
              <a:spcAft>
                <a:spcPts val="0"/>
              </a:spcAft>
              <a:buClr>
                <a:srgbClr val="FFFFFF"/>
              </a:buClr>
              <a:buSzPts val="1800"/>
              <a:buNone/>
              <a:defRPr/>
            </a:lvl7pPr>
            <a:lvl8pPr lvl="7" algn="ctr">
              <a:lnSpc>
                <a:spcPct val="100000"/>
              </a:lnSpc>
              <a:spcBef>
                <a:spcPts val="0"/>
              </a:spcBef>
              <a:spcAft>
                <a:spcPts val="0"/>
              </a:spcAft>
              <a:buClr>
                <a:srgbClr val="FFFFFF"/>
              </a:buClr>
              <a:buSzPts val="1800"/>
              <a:buNone/>
              <a:defRPr/>
            </a:lvl8pPr>
            <a:lvl9pPr lvl="8" algn="ctr">
              <a:lnSpc>
                <a:spcPct val="100000"/>
              </a:lnSpc>
              <a:spcBef>
                <a:spcPts val="0"/>
              </a:spcBef>
              <a:spcAft>
                <a:spcPts val="0"/>
              </a:spcAft>
              <a:buClr>
                <a:srgbClr val="FFFFFF"/>
              </a:buClr>
              <a:buSzPts val="1800"/>
              <a:buNone/>
              <a:defRPr/>
            </a:lvl9pPr>
          </a:lstStyle>
          <a:p>
            <a:endParaRPr/>
          </a:p>
        </p:txBody>
      </p:sp>
      <p:sp>
        <p:nvSpPr>
          <p:cNvPr id="17" name="Google Shape;17;p2"/>
          <p:cNvSpPr txBox="1">
            <a:spLocks noGrp="1"/>
          </p:cNvSpPr>
          <p:nvPr>
            <p:ph type="body" idx="1"/>
          </p:nvPr>
        </p:nvSpPr>
        <p:spPr>
          <a:xfrm>
            <a:off x="2327044" y="2590800"/>
            <a:ext cx="3860803" cy="609600"/>
          </a:xfrm>
          <a:prstGeom prst="rect">
            <a:avLst/>
          </a:prstGeom>
          <a:noFill/>
          <a:ln>
            <a:noFill/>
          </a:ln>
        </p:spPr>
        <p:txBody>
          <a:bodyPr spcFirstLastPara="1" wrap="square" lIns="45700" tIns="45700" rIns="45700" bIns="45700" anchor="t" anchorCtr="0">
            <a:noAutofit/>
          </a:bodyPr>
          <a:lstStyle>
            <a:lvl1pPr marL="609585" lvl="0" indent="-304792" algn="l">
              <a:lnSpc>
                <a:spcPct val="100000"/>
              </a:lnSpc>
              <a:spcBef>
                <a:spcPts val="667"/>
              </a:spcBef>
              <a:spcAft>
                <a:spcPts val="0"/>
              </a:spcAft>
              <a:buClr>
                <a:srgbClr val="888888"/>
              </a:buClr>
              <a:buSzPts val="2400"/>
              <a:buFont typeface="Calibri"/>
              <a:buNone/>
              <a:defRPr sz="3200">
                <a:solidFill>
                  <a:srgbClr val="888888"/>
                </a:solidFill>
              </a:defRPr>
            </a:lvl1pPr>
            <a:lvl2pPr marL="1219170" lvl="1" indent="-304792" algn="l">
              <a:lnSpc>
                <a:spcPct val="100000"/>
              </a:lnSpc>
              <a:spcBef>
                <a:spcPts val="667"/>
              </a:spcBef>
              <a:spcAft>
                <a:spcPts val="0"/>
              </a:spcAft>
              <a:buClr>
                <a:srgbClr val="888888"/>
              </a:buClr>
              <a:buSzPts val="2400"/>
              <a:buFont typeface="Calibri"/>
              <a:buNone/>
              <a:defRPr sz="3200">
                <a:solidFill>
                  <a:srgbClr val="888888"/>
                </a:solidFill>
              </a:defRPr>
            </a:lvl2pPr>
            <a:lvl3pPr marL="1828754" lvl="2" indent="-304792" algn="l">
              <a:lnSpc>
                <a:spcPct val="100000"/>
              </a:lnSpc>
              <a:spcBef>
                <a:spcPts val="667"/>
              </a:spcBef>
              <a:spcAft>
                <a:spcPts val="0"/>
              </a:spcAft>
              <a:buClr>
                <a:srgbClr val="888888"/>
              </a:buClr>
              <a:buSzPts val="2400"/>
              <a:buFont typeface="Calibri"/>
              <a:buNone/>
              <a:defRPr sz="3200">
                <a:solidFill>
                  <a:srgbClr val="888888"/>
                </a:solidFill>
              </a:defRPr>
            </a:lvl3pPr>
            <a:lvl4pPr marL="2438339" lvl="3" indent="-304792" algn="l">
              <a:lnSpc>
                <a:spcPct val="100000"/>
              </a:lnSpc>
              <a:spcBef>
                <a:spcPts val="667"/>
              </a:spcBef>
              <a:spcAft>
                <a:spcPts val="0"/>
              </a:spcAft>
              <a:buClr>
                <a:srgbClr val="888888"/>
              </a:buClr>
              <a:buSzPts val="2400"/>
              <a:buFont typeface="Calibri"/>
              <a:buNone/>
              <a:defRPr sz="3200">
                <a:solidFill>
                  <a:srgbClr val="888888"/>
                </a:solidFill>
              </a:defRPr>
            </a:lvl4pPr>
            <a:lvl5pPr marL="3047924" lvl="4" indent="-304792" algn="l">
              <a:lnSpc>
                <a:spcPct val="100000"/>
              </a:lnSpc>
              <a:spcBef>
                <a:spcPts val="667"/>
              </a:spcBef>
              <a:spcAft>
                <a:spcPts val="0"/>
              </a:spcAft>
              <a:buClr>
                <a:srgbClr val="888888"/>
              </a:buClr>
              <a:buSzPts val="2400"/>
              <a:buFont typeface="Calibri"/>
              <a:buNone/>
              <a:defRPr sz="3200">
                <a:solidFill>
                  <a:srgbClr val="888888"/>
                </a:solidFill>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pic>
        <p:nvPicPr>
          <p:cNvPr id="18" name="Google Shape;18;p2" descr="Picture 7"/>
          <p:cNvPicPr preferRelativeResize="0"/>
          <p:nvPr/>
        </p:nvPicPr>
        <p:blipFill rotWithShape="1">
          <a:blip r:embed="rId4">
            <a:alphaModFix/>
          </a:blip>
          <a:srcRect/>
          <a:stretch/>
        </p:blipFill>
        <p:spPr>
          <a:xfrm>
            <a:off x="0" y="4343401"/>
            <a:ext cx="1950720" cy="924025"/>
          </a:xfrm>
          <a:prstGeom prst="rect">
            <a:avLst/>
          </a:prstGeom>
          <a:noFill/>
          <a:ln>
            <a:noFill/>
          </a:ln>
        </p:spPr>
      </p:pic>
      <p:pic>
        <p:nvPicPr>
          <p:cNvPr id="19" name="Google Shape;19;p2" descr="Picture 9"/>
          <p:cNvPicPr preferRelativeResize="0"/>
          <p:nvPr/>
        </p:nvPicPr>
        <p:blipFill rotWithShape="1">
          <a:blip r:embed="rId5">
            <a:alphaModFix/>
          </a:blip>
          <a:srcRect/>
          <a:stretch/>
        </p:blipFill>
        <p:spPr>
          <a:xfrm>
            <a:off x="3894125" y="3773422"/>
            <a:ext cx="1950723" cy="1627893"/>
          </a:xfrm>
          <a:prstGeom prst="rect">
            <a:avLst/>
          </a:prstGeom>
          <a:noFill/>
          <a:ln>
            <a:noFill/>
          </a:ln>
        </p:spPr>
      </p:pic>
      <p:pic>
        <p:nvPicPr>
          <p:cNvPr id="20" name="Google Shape;20;p2" descr="Picture 10"/>
          <p:cNvPicPr preferRelativeResize="0"/>
          <p:nvPr/>
        </p:nvPicPr>
        <p:blipFill rotWithShape="1">
          <a:blip r:embed="rId6">
            <a:alphaModFix/>
          </a:blip>
          <a:srcRect/>
          <a:stretch/>
        </p:blipFill>
        <p:spPr>
          <a:xfrm>
            <a:off x="6075679" y="4343400"/>
            <a:ext cx="1950723" cy="914400"/>
          </a:xfrm>
          <a:prstGeom prst="rect">
            <a:avLst/>
          </a:prstGeom>
          <a:noFill/>
          <a:ln>
            <a:noFill/>
          </a:ln>
        </p:spPr>
      </p:pic>
      <p:pic>
        <p:nvPicPr>
          <p:cNvPr id="21" name="Google Shape;21;p2" descr="Picture 11"/>
          <p:cNvPicPr preferRelativeResize="0"/>
          <p:nvPr/>
        </p:nvPicPr>
        <p:blipFill rotWithShape="1">
          <a:blip r:embed="rId7">
            <a:alphaModFix/>
          </a:blip>
          <a:srcRect/>
          <a:stretch/>
        </p:blipFill>
        <p:spPr>
          <a:xfrm>
            <a:off x="8026400" y="4343400"/>
            <a:ext cx="1950720" cy="914400"/>
          </a:xfrm>
          <a:prstGeom prst="rect">
            <a:avLst/>
          </a:prstGeom>
          <a:noFill/>
          <a:ln>
            <a:noFill/>
          </a:ln>
        </p:spPr>
      </p:pic>
      <p:sp>
        <p:nvSpPr>
          <p:cNvPr id="22" name="Google Shape;22;p2"/>
          <p:cNvSpPr txBox="1">
            <a:spLocks noGrp="1"/>
          </p:cNvSpPr>
          <p:nvPr>
            <p:ph type="body" idx="2"/>
          </p:nvPr>
        </p:nvSpPr>
        <p:spPr>
          <a:xfrm>
            <a:off x="8940800" y="228600"/>
            <a:ext cx="3251200" cy="762000"/>
          </a:xfrm>
          <a:prstGeom prst="rect">
            <a:avLst/>
          </a:prstGeom>
          <a:noFill/>
          <a:ln>
            <a:noFill/>
          </a:ln>
        </p:spPr>
        <p:txBody>
          <a:bodyPr spcFirstLastPara="1" wrap="square" lIns="45700" tIns="45700" rIns="45700" bIns="45700" anchor="t" anchorCtr="0">
            <a:noAutofit/>
          </a:bodyPr>
          <a:lstStyle>
            <a:lvl1pPr marL="609585" lvl="0" indent="-457189" algn="l">
              <a:lnSpc>
                <a:spcPct val="100000"/>
              </a:lnSpc>
              <a:spcBef>
                <a:spcPts val="933"/>
              </a:spcBef>
              <a:spcAft>
                <a:spcPts val="0"/>
              </a:spcAft>
              <a:buClr>
                <a:srgbClr val="003399"/>
              </a:buClr>
              <a:buSzPts val="1800"/>
              <a:buChar char="•"/>
              <a:defRPr/>
            </a:lvl1pPr>
            <a:lvl2pPr marL="1219170" lvl="1" indent="-457189" algn="l">
              <a:lnSpc>
                <a:spcPct val="100000"/>
              </a:lnSpc>
              <a:spcBef>
                <a:spcPts val="933"/>
              </a:spcBef>
              <a:spcAft>
                <a:spcPts val="0"/>
              </a:spcAft>
              <a:buClr>
                <a:srgbClr val="003399"/>
              </a:buClr>
              <a:buSzPts val="1800"/>
              <a:buChar char="–"/>
              <a:defRPr/>
            </a:lvl2pPr>
            <a:lvl3pPr marL="1828754" lvl="2" indent="-457189" algn="l">
              <a:lnSpc>
                <a:spcPct val="100000"/>
              </a:lnSpc>
              <a:spcBef>
                <a:spcPts val="933"/>
              </a:spcBef>
              <a:spcAft>
                <a:spcPts val="0"/>
              </a:spcAft>
              <a:buClr>
                <a:srgbClr val="003399"/>
              </a:buClr>
              <a:buSzPts val="1800"/>
              <a:buChar char="•"/>
              <a:defRPr/>
            </a:lvl3pPr>
            <a:lvl4pPr marL="2438339" lvl="3" indent="-457189" algn="l">
              <a:lnSpc>
                <a:spcPct val="100000"/>
              </a:lnSpc>
              <a:spcBef>
                <a:spcPts val="933"/>
              </a:spcBef>
              <a:spcAft>
                <a:spcPts val="0"/>
              </a:spcAft>
              <a:buClr>
                <a:srgbClr val="003399"/>
              </a:buClr>
              <a:buSzPts val="1800"/>
              <a:buChar char="–"/>
              <a:defRPr/>
            </a:lvl4pPr>
            <a:lvl5pPr marL="3047924" lvl="4" indent="-457189" algn="l">
              <a:lnSpc>
                <a:spcPct val="100000"/>
              </a:lnSpc>
              <a:spcBef>
                <a:spcPts val="933"/>
              </a:spcBef>
              <a:spcAft>
                <a:spcPts val="0"/>
              </a:spcAft>
              <a:buClr>
                <a:srgbClr val="003399"/>
              </a:buClr>
              <a:buSzPts val="1800"/>
              <a:buChar char="»"/>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sp>
        <p:nvSpPr>
          <p:cNvPr id="23" name="Google Shape;23;p2"/>
          <p:cNvSpPr txBox="1">
            <a:spLocks noGrp="1"/>
          </p:cNvSpPr>
          <p:nvPr>
            <p:ph type="body" idx="3"/>
          </p:nvPr>
        </p:nvSpPr>
        <p:spPr>
          <a:xfrm>
            <a:off x="2336800" y="3200400"/>
            <a:ext cx="4165600" cy="533400"/>
          </a:xfrm>
          <a:prstGeom prst="rect">
            <a:avLst/>
          </a:prstGeom>
          <a:noFill/>
          <a:ln>
            <a:noFill/>
          </a:ln>
        </p:spPr>
        <p:txBody>
          <a:bodyPr spcFirstLastPara="1" wrap="square" lIns="45700" tIns="45700" rIns="45700" bIns="45700" anchor="t" anchorCtr="0">
            <a:noAutofit/>
          </a:bodyPr>
          <a:lstStyle>
            <a:lvl1pPr marL="609585" lvl="0" indent="-457189" algn="l">
              <a:lnSpc>
                <a:spcPct val="100000"/>
              </a:lnSpc>
              <a:spcBef>
                <a:spcPts val="933"/>
              </a:spcBef>
              <a:spcAft>
                <a:spcPts val="0"/>
              </a:spcAft>
              <a:buClr>
                <a:srgbClr val="003399"/>
              </a:buClr>
              <a:buSzPts val="1800"/>
              <a:buChar char="•"/>
              <a:defRPr/>
            </a:lvl1pPr>
            <a:lvl2pPr marL="1219170" lvl="1" indent="-457189" algn="l">
              <a:lnSpc>
                <a:spcPct val="100000"/>
              </a:lnSpc>
              <a:spcBef>
                <a:spcPts val="933"/>
              </a:spcBef>
              <a:spcAft>
                <a:spcPts val="0"/>
              </a:spcAft>
              <a:buClr>
                <a:srgbClr val="003399"/>
              </a:buClr>
              <a:buSzPts val="1800"/>
              <a:buChar char="–"/>
              <a:defRPr/>
            </a:lvl2pPr>
            <a:lvl3pPr marL="1828754" lvl="2" indent="-457189" algn="l">
              <a:lnSpc>
                <a:spcPct val="100000"/>
              </a:lnSpc>
              <a:spcBef>
                <a:spcPts val="933"/>
              </a:spcBef>
              <a:spcAft>
                <a:spcPts val="0"/>
              </a:spcAft>
              <a:buClr>
                <a:srgbClr val="003399"/>
              </a:buClr>
              <a:buSzPts val="1800"/>
              <a:buChar char="•"/>
              <a:defRPr/>
            </a:lvl3pPr>
            <a:lvl4pPr marL="2438339" lvl="3" indent="-457189" algn="l">
              <a:lnSpc>
                <a:spcPct val="100000"/>
              </a:lnSpc>
              <a:spcBef>
                <a:spcPts val="933"/>
              </a:spcBef>
              <a:spcAft>
                <a:spcPts val="0"/>
              </a:spcAft>
              <a:buClr>
                <a:srgbClr val="003399"/>
              </a:buClr>
              <a:buSzPts val="1800"/>
              <a:buChar char="–"/>
              <a:defRPr/>
            </a:lvl4pPr>
            <a:lvl5pPr marL="3047924" lvl="4" indent="-457189" algn="l">
              <a:lnSpc>
                <a:spcPct val="100000"/>
              </a:lnSpc>
              <a:spcBef>
                <a:spcPts val="933"/>
              </a:spcBef>
              <a:spcAft>
                <a:spcPts val="0"/>
              </a:spcAft>
              <a:buClr>
                <a:srgbClr val="003399"/>
              </a:buClr>
              <a:buSzPts val="1800"/>
              <a:buChar char="»"/>
              <a:defRPr/>
            </a:lvl5pPr>
            <a:lvl6pPr marL="3657509" lvl="5" indent="-457189" algn="l">
              <a:lnSpc>
                <a:spcPct val="100000"/>
              </a:lnSpc>
              <a:spcBef>
                <a:spcPts val="933"/>
              </a:spcBef>
              <a:spcAft>
                <a:spcPts val="0"/>
              </a:spcAft>
              <a:buClr>
                <a:srgbClr val="003399"/>
              </a:buClr>
              <a:buSzPts val="1800"/>
              <a:buChar char="•"/>
              <a:defRPr/>
            </a:lvl6pPr>
            <a:lvl7pPr marL="4267093" lvl="6" indent="-457189" algn="l">
              <a:lnSpc>
                <a:spcPct val="100000"/>
              </a:lnSpc>
              <a:spcBef>
                <a:spcPts val="933"/>
              </a:spcBef>
              <a:spcAft>
                <a:spcPts val="0"/>
              </a:spcAft>
              <a:buClr>
                <a:srgbClr val="003399"/>
              </a:buClr>
              <a:buSzPts val="1800"/>
              <a:buChar char="•"/>
              <a:defRPr/>
            </a:lvl7pPr>
            <a:lvl8pPr marL="4876678" lvl="7" indent="-457189" algn="l">
              <a:lnSpc>
                <a:spcPct val="100000"/>
              </a:lnSpc>
              <a:spcBef>
                <a:spcPts val="933"/>
              </a:spcBef>
              <a:spcAft>
                <a:spcPts val="0"/>
              </a:spcAft>
              <a:buClr>
                <a:srgbClr val="003399"/>
              </a:buClr>
              <a:buSzPts val="1800"/>
              <a:buChar char="•"/>
              <a:defRPr/>
            </a:lvl8pPr>
            <a:lvl9pPr marL="5486263" lvl="8" indent="-457189" algn="l">
              <a:lnSpc>
                <a:spcPct val="100000"/>
              </a:lnSpc>
              <a:spcBef>
                <a:spcPts val="933"/>
              </a:spcBef>
              <a:spcAft>
                <a:spcPts val="0"/>
              </a:spcAft>
              <a:buClr>
                <a:srgbClr val="003399"/>
              </a:buClr>
              <a:buSzPts val="1800"/>
              <a:buChar char="•"/>
              <a:defRPr/>
            </a:lvl9pPr>
          </a:lstStyle>
          <a:p>
            <a:endParaRPr/>
          </a:p>
        </p:txBody>
      </p:sp>
      <p:pic>
        <p:nvPicPr>
          <p:cNvPr id="24" name="Google Shape;24;p2" descr="Picture 3"/>
          <p:cNvPicPr preferRelativeResize="0"/>
          <p:nvPr/>
        </p:nvPicPr>
        <p:blipFill rotWithShape="1">
          <a:blip r:embed="rId8">
            <a:alphaModFix/>
          </a:blip>
          <a:srcRect/>
          <a:stretch/>
        </p:blipFill>
        <p:spPr>
          <a:xfrm>
            <a:off x="11277600" y="6313801"/>
            <a:ext cx="634509" cy="468001"/>
          </a:xfrm>
          <a:prstGeom prst="rect">
            <a:avLst/>
          </a:prstGeom>
          <a:noFill/>
          <a:ln>
            <a:noFill/>
          </a:ln>
        </p:spPr>
      </p:pic>
      <p:grpSp>
        <p:nvGrpSpPr>
          <p:cNvPr id="25" name="Google Shape;25;p2"/>
          <p:cNvGrpSpPr/>
          <p:nvPr/>
        </p:nvGrpSpPr>
        <p:grpSpPr>
          <a:xfrm>
            <a:off x="9956" y="6281964"/>
            <a:ext cx="2438408" cy="548648"/>
            <a:chOff x="-2" y="-1"/>
            <a:chExt cx="1828804" cy="411485"/>
          </a:xfrm>
        </p:grpSpPr>
        <p:pic>
          <p:nvPicPr>
            <p:cNvPr id="26" name="Google Shape;26;p2" descr="Picture 19"/>
            <p:cNvPicPr preferRelativeResize="0"/>
            <p:nvPr/>
          </p:nvPicPr>
          <p:blipFill rotWithShape="1">
            <a:blip r:embed="rId9">
              <a:alphaModFix/>
            </a:blip>
            <a:srcRect l="2463" t="16667" r="4983" b="16666"/>
            <a:stretch/>
          </p:blipFill>
          <p:spPr>
            <a:xfrm>
              <a:off x="294609" y="-1"/>
              <a:ext cx="1534193" cy="411485"/>
            </a:xfrm>
            <a:prstGeom prst="rect">
              <a:avLst/>
            </a:prstGeom>
            <a:noFill/>
            <a:ln>
              <a:noFill/>
            </a:ln>
          </p:spPr>
        </p:pic>
        <p:pic>
          <p:nvPicPr>
            <p:cNvPr id="27" name="Google Shape;27;p2" descr="Picture 20"/>
            <p:cNvPicPr preferRelativeResize="0"/>
            <p:nvPr/>
          </p:nvPicPr>
          <p:blipFill rotWithShape="1">
            <a:blip r:embed="rId10">
              <a:alphaModFix/>
            </a:blip>
            <a:srcRect l="7322" t="5143" r="5141" b="5664"/>
            <a:stretch/>
          </p:blipFill>
          <p:spPr>
            <a:xfrm>
              <a:off x="-2" y="28770"/>
              <a:ext cx="437809" cy="338043"/>
            </a:xfrm>
            <a:prstGeom prst="rect">
              <a:avLst/>
            </a:prstGeom>
            <a:noFill/>
            <a:ln>
              <a:noFill/>
            </a:ln>
          </p:spPr>
        </p:pic>
      </p:grpSp>
      <p:sp>
        <p:nvSpPr>
          <p:cNvPr id="28" name="Google Shape;28;p2"/>
          <p:cNvSpPr txBox="1">
            <a:spLocks noGrp="1"/>
          </p:cNvSpPr>
          <p:nvPr>
            <p:ph type="sldNum" idx="12"/>
          </p:nvPr>
        </p:nvSpPr>
        <p:spPr>
          <a:xfrm>
            <a:off x="10831172" y="6310208"/>
            <a:ext cx="344829" cy="358985"/>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200"/>
              <a:buFont typeface="Calibri"/>
              <a:buNone/>
              <a:defRPr sz="16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499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8422217" y="6342064"/>
            <a:ext cx="1919816" cy="365125"/>
          </a:xfrm>
        </p:spPr>
        <p:txBody>
          <a:bodyPr/>
          <a:lstStyle>
            <a:lvl1pPr>
              <a:defRPr/>
            </a:lvl1pPr>
          </a:lstStyle>
          <a:p>
            <a:r>
              <a:rPr lang="de-CH"/>
              <a:t>20/03/2025</a:t>
            </a:r>
            <a:endParaRPr lang="en-US"/>
          </a:p>
        </p:txBody>
      </p:sp>
      <p:sp>
        <p:nvSpPr>
          <p:cNvPr id="6" name="Footer Placeholder 4"/>
          <p:cNvSpPr>
            <a:spLocks noGrp="1"/>
          </p:cNvSpPr>
          <p:nvPr>
            <p:ph type="ftr" sz="quarter" idx="11"/>
          </p:nvPr>
        </p:nvSpPr>
        <p:spPr>
          <a:xfrm>
            <a:off x="2620433" y="6345239"/>
            <a:ext cx="5638800" cy="365125"/>
          </a:xfrm>
        </p:spPr>
        <p:txBody>
          <a:bodyPr/>
          <a:lstStyle>
            <a:lvl1pPr>
              <a:defRPr/>
            </a:lvl1pPr>
          </a:lstStyle>
          <a:p>
            <a:r>
              <a:rPr lang="en-US"/>
              <a:t>ISGC 2025 - Taipei</a:t>
            </a:r>
          </a:p>
        </p:txBody>
      </p:sp>
      <p:sp>
        <p:nvSpPr>
          <p:cNvPr id="7" name="Slide Number Placeholder 5"/>
          <p:cNvSpPr>
            <a:spLocks noGrp="1"/>
          </p:cNvSpPr>
          <p:nvPr>
            <p:ph type="sldNum" sz="quarter" idx="12"/>
          </p:nvPr>
        </p:nvSpPr>
        <p:spPr>
          <a:xfrm>
            <a:off x="10564286" y="6337300"/>
            <a:ext cx="1018116" cy="365125"/>
          </a:xfrm>
        </p:spPr>
        <p:txBody>
          <a:bodyPr/>
          <a:lstStyle>
            <a:lvl1pPr>
              <a:defRPr/>
            </a:lvl1pPr>
          </a:lstStyle>
          <a:p>
            <a:fld id="{D3517025-743B-E149-A4BA-6A929B1A7CEC}" type="slidenum">
              <a:rPr lang="en-US" smtClean="0"/>
              <a:t>‹#›</a:t>
            </a:fld>
            <a:endParaRPr lang="en-US"/>
          </a:p>
        </p:txBody>
      </p:sp>
    </p:spTree>
    <p:extLst>
      <p:ext uri="{BB962C8B-B14F-4D97-AF65-F5344CB8AC3E}">
        <p14:creationId xmlns:p14="http://schemas.microsoft.com/office/powerpoint/2010/main" val="704427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de-CH">
                <a:solidFill>
                  <a:prstClr val="white">
                    <a:tint val="75000"/>
                  </a:prstClr>
                </a:solidFill>
              </a:rPr>
              <a:t>20/03/2025</a:t>
            </a:r>
            <a:endParaRPr lang="en-GB">
              <a:solidFill>
                <a:prstClr val="white">
                  <a:tint val="75000"/>
                </a:prstClr>
              </a:solidFill>
            </a:endParaRPr>
          </a:p>
        </p:txBody>
      </p:sp>
      <p:sp>
        <p:nvSpPr>
          <p:cNvPr id="4" name="Footer Placeholder 3"/>
          <p:cNvSpPr>
            <a:spLocks noGrp="1"/>
          </p:cNvSpPr>
          <p:nvPr>
            <p:ph type="ftr" sz="quarter" idx="11"/>
          </p:nvPr>
        </p:nvSpPr>
        <p:spPr/>
        <p:txBody>
          <a:bodyPr/>
          <a:lstStyle/>
          <a:p>
            <a:r>
              <a:rPr lang="en-GB">
                <a:solidFill>
                  <a:prstClr val="white">
                    <a:tint val="75000"/>
                  </a:prstClr>
                </a:solidFill>
              </a:rPr>
              <a:t>ISGC 2025 - Taipei</a:t>
            </a:r>
          </a:p>
        </p:txBody>
      </p:sp>
      <p:sp>
        <p:nvSpPr>
          <p:cNvPr id="5" name="Slide Number Placeholder 4"/>
          <p:cNvSpPr>
            <a:spLocks noGrp="1"/>
          </p:cNvSpPr>
          <p:nvPr>
            <p:ph type="sldNum" sz="quarter" idx="12"/>
          </p:nvPr>
        </p:nvSpPr>
        <p:spPr/>
        <p:txBody>
          <a:bodyPr/>
          <a:lstStyle/>
          <a:p>
            <a:fld id="{91B3D924-13CC-496E-AA4F-F01E6CFEC05C}"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98045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a:xfrm>
            <a:off x="719404" y="1412778"/>
            <a:ext cx="10969139" cy="4667421"/>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1"/>
          <p:cNvSpPr>
            <a:spLocks noGrp="1"/>
          </p:cNvSpPr>
          <p:nvPr>
            <p:ph type="dt" sz="half" idx="2"/>
          </p:nvPr>
        </p:nvSpPr>
        <p:spPr>
          <a:xfrm>
            <a:off x="4751851" y="6381330"/>
            <a:ext cx="1632181"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solidFill>
                  <a:srgbClr val="0C377B">
                    <a:tint val="75000"/>
                  </a:srgbClr>
                </a:solidFill>
              </a:rPr>
              <a:t>20/03/2025</a:t>
            </a:r>
            <a:endParaRPr lang="en-US" dirty="0">
              <a:solidFill>
                <a:srgbClr val="0C377B">
                  <a:tint val="75000"/>
                </a:srgbClr>
              </a:solidFill>
            </a:endParaRPr>
          </a:p>
        </p:txBody>
      </p:sp>
      <p:sp>
        <p:nvSpPr>
          <p:cNvPr id="9" name="Footer Placeholder 2"/>
          <p:cNvSpPr>
            <a:spLocks noGrp="1"/>
          </p:cNvSpPr>
          <p:nvPr>
            <p:ph type="ftr" sz="quarter" idx="3"/>
          </p:nvPr>
        </p:nvSpPr>
        <p:spPr>
          <a:xfrm>
            <a:off x="6576053" y="6356352"/>
            <a:ext cx="4195088"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solidFill>
                  <a:srgbClr val="0C377B">
                    <a:tint val="75000"/>
                  </a:srgbClr>
                </a:solidFill>
              </a:rPr>
              <a:t>ISGC 2025 - Taipei</a:t>
            </a:r>
            <a:endParaRPr lang="en-US" dirty="0">
              <a:solidFill>
                <a:srgbClr val="0C377B">
                  <a:tint val="75000"/>
                </a:srgbClr>
              </a:solidFill>
            </a:endParaRPr>
          </a:p>
        </p:txBody>
      </p:sp>
      <p:sp>
        <p:nvSpPr>
          <p:cNvPr id="10" name="Slide Number Placeholder 3"/>
          <p:cNvSpPr>
            <a:spLocks noGrp="1"/>
          </p:cNvSpPr>
          <p:nvPr>
            <p:ph type="sldNum" sz="quarter" idx="4"/>
          </p:nvPr>
        </p:nvSpPr>
        <p:spPr>
          <a:xfrm>
            <a:off x="10913836" y="6356352"/>
            <a:ext cx="668565"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solidFill>
                  <a:srgbClr val="0C377B">
                    <a:tint val="75000"/>
                  </a:srgbClr>
                </a:solidFill>
              </a:rPr>
              <a:pPr/>
              <a:t>‹#›</a:t>
            </a:fld>
            <a:endParaRPr lang="en-US" dirty="0">
              <a:solidFill>
                <a:srgbClr val="0C377B">
                  <a:tint val="75000"/>
                </a:srgbClr>
              </a:solidFill>
            </a:endParaRPr>
          </a:p>
        </p:txBody>
      </p:sp>
    </p:spTree>
    <p:extLst>
      <p:ext uri="{BB962C8B-B14F-4D97-AF65-F5344CB8AC3E}">
        <p14:creationId xmlns:p14="http://schemas.microsoft.com/office/powerpoint/2010/main" val="3928578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Tree>
    <p:extLst>
      <p:ext uri="{BB962C8B-B14F-4D97-AF65-F5344CB8AC3E}">
        <p14:creationId xmlns:p14="http://schemas.microsoft.com/office/powerpoint/2010/main" val="406849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AF064-7689-A140-80DF-14F928314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8F6BA-471F-834E-B876-26FC100141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DB43B-6D57-3843-9D77-2C5FAC0BD4AB}"/>
              </a:ext>
            </a:extLst>
          </p:cNvPr>
          <p:cNvSpPr>
            <a:spLocks noGrp="1"/>
          </p:cNvSpPr>
          <p:nvPr>
            <p:ph type="dt" sz="half" idx="10"/>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602A6C32-575C-FF4A-A2A7-50406C3459CB}"/>
              </a:ext>
            </a:extLst>
          </p:cNvPr>
          <p:cNvSpPr>
            <a:spLocks noGrp="1"/>
          </p:cNvSpPr>
          <p:nvPr>
            <p:ph type="ftr" sz="quarter" idx="11"/>
          </p:nvPr>
        </p:nvSpPr>
        <p:spPr/>
        <p:txBody>
          <a:bodyPr/>
          <a:lstStyle/>
          <a:p>
            <a:r>
              <a:rPr lang="en-US"/>
              <a:t>ISGC 2025 - Taipei</a:t>
            </a:r>
          </a:p>
        </p:txBody>
      </p:sp>
      <p:sp>
        <p:nvSpPr>
          <p:cNvPr id="6" name="Slide Number Placeholder 5">
            <a:extLst>
              <a:ext uri="{FF2B5EF4-FFF2-40B4-BE49-F238E27FC236}">
                <a16:creationId xmlns:a16="http://schemas.microsoft.com/office/drawing/2014/main" id="{B37DFA43-F62A-7345-88FB-4DC9B30F5F43}"/>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2501459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6"/>
            <a:ext cx="11360799"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4"/>
            <a:ext cx="11360799" cy="45551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 name="Date Placeholder 3">
            <a:extLst>
              <a:ext uri="{FF2B5EF4-FFF2-40B4-BE49-F238E27FC236}">
                <a16:creationId xmlns:a16="http://schemas.microsoft.com/office/drawing/2014/main" id="{013386FA-793D-7E05-68DF-7B2D0A7AFFCD}"/>
              </a:ext>
            </a:extLst>
          </p:cNvPr>
          <p:cNvSpPr>
            <a:spLocks noGrp="1"/>
          </p:cNvSpPr>
          <p:nvPr>
            <p:ph type="dt" sz="half" idx="2"/>
          </p:nvPr>
        </p:nvSpPr>
        <p:spPr>
          <a:xfrm>
            <a:off x="8422217" y="6361114"/>
            <a:ext cx="1919816" cy="365125"/>
          </a:xfrm>
          <a:prstGeom prst="rect">
            <a:avLst/>
          </a:prstGeom>
        </p:spPr>
        <p:txBody>
          <a:bodyPr vert="horz" lIns="91440" tIns="45720" rIns="91440" bIns="45720" rtlCol="0" anchor="ctr"/>
          <a:lstStyle>
            <a:lvl1pPr algn="r" fontAlgn="auto">
              <a:spcBef>
                <a:spcPts val="0"/>
              </a:spcBef>
              <a:spcAft>
                <a:spcPts val="0"/>
              </a:spcAft>
              <a:defRPr sz="1200" dirty="0" smtClean="0">
                <a:solidFill>
                  <a:schemeClr val="bg1">
                    <a:lumMod val="95000"/>
                  </a:schemeClr>
                </a:solidFill>
                <a:latin typeface="+mn-lt"/>
                <a:ea typeface="+mn-ea"/>
                <a:cs typeface="+mn-cs"/>
              </a:defRPr>
            </a:lvl1pPr>
          </a:lstStyle>
          <a:p>
            <a:r>
              <a:rPr lang="de-CH"/>
              <a:t>20/03/2025</a:t>
            </a:r>
            <a:endParaRPr lang="en-US" dirty="0"/>
          </a:p>
        </p:txBody>
      </p:sp>
      <p:sp>
        <p:nvSpPr>
          <p:cNvPr id="3" name="Footer Placeholder 4">
            <a:extLst>
              <a:ext uri="{FF2B5EF4-FFF2-40B4-BE49-F238E27FC236}">
                <a16:creationId xmlns:a16="http://schemas.microsoft.com/office/drawing/2014/main" id="{011F152E-83F4-1DE7-3754-6124DF58CA8B}"/>
              </a:ext>
            </a:extLst>
          </p:cNvPr>
          <p:cNvSpPr>
            <a:spLocks noGrp="1"/>
          </p:cNvSpPr>
          <p:nvPr>
            <p:ph type="ftr" sz="quarter" idx="3"/>
          </p:nvPr>
        </p:nvSpPr>
        <p:spPr>
          <a:xfrm>
            <a:off x="2698752" y="6361114"/>
            <a:ext cx="5592233" cy="365125"/>
          </a:xfrm>
          <a:prstGeom prst="rect">
            <a:avLst/>
          </a:prstGeom>
        </p:spPr>
        <p:txBody>
          <a:bodyPr vert="horz" lIns="91440" tIns="45720" rIns="91440" bIns="45720" rtlCol="0" anchor="ctr"/>
          <a:lstStyle>
            <a:lvl1pPr algn="ctr" fontAlgn="auto">
              <a:spcBef>
                <a:spcPts val="0"/>
              </a:spcBef>
              <a:spcAft>
                <a:spcPts val="0"/>
              </a:spcAft>
              <a:defRPr sz="1200" dirty="0" err="1" smtClean="0">
                <a:solidFill>
                  <a:srgbClr val="F2F2F2"/>
                </a:solidFill>
                <a:latin typeface="+mn-lt"/>
                <a:ea typeface="+mn-ea"/>
                <a:cs typeface="+mn-cs"/>
              </a:defRPr>
            </a:lvl1pPr>
          </a:lstStyle>
          <a:p>
            <a:r>
              <a:rPr lang="en-US"/>
              <a:t>ISGC 2025 - Taipei</a:t>
            </a:r>
            <a:endParaRPr lang="en-US" dirty="0"/>
          </a:p>
        </p:txBody>
      </p:sp>
      <p:sp>
        <p:nvSpPr>
          <p:cNvPr id="4" name="Slide Number Placeholder 5">
            <a:extLst>
              <a:ext uri="{FF2B5EF4-FFF2-40B4-BE49-F238E27FC236}">
                <a16:creationId xmlns:a16="http://schemas.microsoft.com/office/drawing/2014/main" id="{EA83CC08-2207-A839-57F7-AA8714AC0AE8}"/>
              </a:ext>
            </a:extLst>
          </p:cNvPr>
          <p:cNvSpPr txBox="1">
            <a:spLocks/>
          </p:cNvSpPr>
          <p:nvPr userDrawn="1"/>
        </p:nvSpPr>
        <p:spPr>
          <a:xfrm>
            <a:off x="10564285" y="6356351"/>
            <a:ext cx="1018116" cy="365125"/>
          </a:xfrm>
          <a:prstGeom prst="rect">
            <a:avLst/>
          </a:prstGeom>
        </p:spPr>
        <p:txBody>
          <a:bodyPr vert="horz" lIns="91440" tIns="45720" rIns="91440" bIns="45720" rtlCol="0" anchor="ctr"/>
          <a:lstStyle>
            <a:defPPr>
              <a:defRPr lang="en-US"/>
            </a:defPPr>
            <a:lvl1pPr marL="0" algn="r" defTabSz="457200" rtl="0" eaLnBrk="1" fontAlgn="auto" latinLnBrk="0" hangingPunct="1">
              <a:spcBef>
                <a:spcPts val="0"/>
              </a:spcBef>
              <a:spcAft>
                <a:spcPts val="0"/>
              </a:spcAft>
              <a:defRPr sz="1200" kern="1200" smtClean="0">
                <a:solidFill>
                  <a:srgbClr val="F2F2F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517025-743B-E149-A4BA-6A929B1A7CEC}" type="slidenum">
              <a:rPr lang="en-US" sz="1200" smtClean="0"/>
              <a:pPr/>
              <a:t>‹#›</a:t>
            </a:fld>
            <a:endParaRPr lang="en-US" sz="1200"/>
          </a:p>
        </p:txBody>
      </p:sp>
    </p:spTree>
    <p:extLst>
      <p:ext uri="{BB962C8B-B14F-4D97-AF65-F5344CB8AC3E}">
        <p14:creationId xmlns:p14="http://schemas.microsoft.com/office/powerpoint/2010/main" val="2740748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067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bwMode="auto">
          <a:xfrm>
            <a:off x="1" y="546100"/>
            <a:ext cx="2434167" cy="2520950"/>
          </a:xfrm>
          <a:prstGeom prst="rect">
            <a:avLst/>
          </a:prstGeom>
          <a:noFill/>
          <a:ln>
            <a:noFill/>
          </a:ln>
          <a:extLst>
            <a:ext uri="{909E8E84-426E-40dd-AFC4-6F175D3DCCD1}">
              <a14:hiddenFill xmlns="" xmlns:a14="http://schemas.microsoft.com/office/drawing/2010/main">
                <a:solidFill>
                  <a:srgbClr val="FFFFFF">
                    <a:alpha val="50000"/>
                  </a:srgbClr>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8"/>
          <p:cNvGrpSpPr>
            <a:grpSpLocks/>
          </p:cNvGrpSpPr>
          <p:nvPr/>
        </p:nvGrpSpPr>
        <p:grpSpPr bwMode="auto">
          <a:xfrm rot="5400000">
            <a:off x="8684683" y="2658534"/>
            <a:ext cx="3213100" cy="3801533"/>
            <a:chOff x="1709777" y="364301"/>
            <a:chExt cx="4683889" cy="4120344"/>
          </a:xfrm>
        </p:grpSpPr>
        <p:pic>
          <p:nvPicPr>
            <p:cNvPr id="6" name="Picture 9" descr="network-structu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V="1">
              <a:off x="1821666" y="364301"/>
              <a:ext cx="4572000" cy="380059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Oval 6"/>
            <p:cNvSpPr/>
            <p:nvPr/>
          </p:nvSpPr>
          <p:spPr>
            <a:xfrm>
              <a:off x="1707464" y="3358204"/>
              <a:ext cx="1835140" cy="11287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pic>
        <p:nvPicPr>
          <p:cNvPr id="8" name="Picture 1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48384" y="0"/>
            <a:ext cx="1843616" cy="123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Placeholder 8"/>
          <p:cNvSpPr txBox="1">
            <a:spLocks/>
          </p:cNvSpPr>
          <p:nvPr/>
        </p:nvSpPr>
        <p:spPr>
          <a:xfrm>
            <a:off x="1035666" y="6337092"/>
            <a:ext cx="7452849" cy="366969"/>
          </a:xfrm>
          <a:prstGeom prst="rect">
            <a:avLst/>
          </a:prstGeom>
        </p:spPr>
        <p:txBody>
          <a:bodyPr/>
          <a:lstStyle>
            <a:lvl1pPr marL="0" indent="0" algn="l" defTabSz="457200" rtl="0" eaLnBrk="1" latinLnBrk="0" hangingPunct="1">
              <a:spcBef>
                <a:spcPct val="20000"/>
              </a:spcBef>
              <a:buClr>
                <a:schemeClr val="accent1"/>
              </a:buClr>
              <a:buFont typeface="Wingdings" charset="2"/>
              <a:buNone/>
              <a:defRPr sz="2000" b="1" kern="1200">
                <a:solidFill>
                  <a:srgbClr val="FFFFFF"/>
                </a:solidFill>
                <a:latin typeface="News Gothic MT"/>
                <a:ea typeface="+mn-ea"/>
                <a:cs typeface="+mn-cs"/>
              </a:defRPr>
            </a:lvl1pPr>
            <a:lvl2pPr marL="742950" indent="-285750" algn="l" defTabSz="457200" rtl="0" eaLnBrk="1" latinLnBrk="0" hangingPunct="1">
              <a:spcBef>
                <a:spcPct val="20000"/>
              </a:spcBef>
              <a:buClr>
                <a:schemeClr val="accent2"/>
              </a:buClr>
              <a:buFont typeface="Wingdings" charset="2"/>
              <a:buChar char="§"/>
              <a:defRPr sz="2800" kern="1200">
                <a:solidFill>
                  <a:schemeClr val="tx1">
                    <a:lumMod val="75000"/>
                    <a:lumOff val="25000"/>
                  </a:schemeClr>
                </a:solidFill>
                <a:latin typeface="News Gothic MT"/>
                <a:ea typeface="+mn-ea"/>
                <a:cs typeface="+mn-cs"/>
              </a:defRPr>
            </a:lvl2pPr>
            <a:lvl3pPr marL="1143000" indent="-228600" algn="l" defTabSz="457200" rtl="0" eaLnBrk="1" latinLnBrk="0" hangingPunct="1">
              <a:spcBef>
                <a:spcPct val="20000"/>
              </a:spcBef>
              <a:buClr>
                <a:schemeClr val="accent1"/>
              </a:buClr>
              <a:buFont typeface="Wingdings" charset="2"/>
              <a:buChar char="§"/>
              <a:defRPr sz="2400" kern="1200">
                <a:solidFill>
                  <a:schemeClr val="tx1">
                    <a:lumMod val="75000"/>
                    <a:lumOff val="25000"/>
                  </a:schemeClr>
                </a:solidFill>
                <a:latin typeface="News Gothic MT"/>
                <a:ea typeface="+mn-ea"/>
                <a:cs typeface="+mn-cs"/>
              </a:defRPr>
            </a:lvl3pPr>
            <a:lvl4pPr marL="1600200" indent="-228600" algn="l" defTabSz="457200" rtl="0" eaLnBrk="1" latinLnBrk="0" hangingPunct="1">
              <a:spcBef>
                <a:spcPct val="20000"/>
              </a:spcBef>
              <a:buClr>
                <a:schemeClr val="accent2"/>
              </a:buClr>
              <a:buFont typeface="Wingdings" charset="2"/>
              <a:buChar char="§"/>
              <a:defRPr sz="2000" kern="1200">
                <a:solidFill>
                  <a:schemeClr val="tx1">
                    <a:lumMod val="75000"/>
                    <a:lumOff val="25000"/>
                  </a:schemeClr>
                </a:solidFill>
                <a:latin typeface="News Gothic MT"/>
                <a:ea typeface="+mn-ea"/>
                <a:cs typeface="+mn-cs"/>
              </a:defRPr>
            </a:lvl4pPr>
            <a:lvl5pPr marL="2057400" indent="-228600" algn="l" defTabSz="457200" rtl="0" eaLnBrk="1" latinLnBrk="0" hangingPunct="1">
              <a:spcBef>
                <a:spcPct val="20000"/>
              </a:spcBef>
              <a:buClr>
                <a:schemeClr val="accent1"/>
              </a:buClr>
              <a:buFont typeface="Wingdings" charset="2"/>
              <a:buChar char="§"/>
              <a:defRPr sz="2000" kern="1200">
                <a:solidFill>
                  <a:schemeClr val="tx1">
                    <a:lumMod val="75000"/>
                    <a:lumOff val="25000"/>
                  </a:schemeClr>
                </a:solidFill>
                <a:latin typeface="News Gothic M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2000" b="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rPr>
              <a:t>IT-SDC : Support for Distributed Computing</a:t>
            </a:r>
          </a:p>
        </p:txBody>
      </p:sp>
      <p:sp>
        <p:nvSpPr>
          <p:cNvPr id="3" name="Subtitle 2"/>
          <p:cNvSpPr>
            <a:spLocks noGrp="1"/>
          </p:cNvSpPr>
          <p:nvPr>
            <p:ph type="subTitle" idx="1"/>
          </p:nvPr>
        </p:nvSpPr>
        <p:spPr>
          <a:xfrm>
            <a:off x="2069630" y="3886200"/>
            <a:ext cx="7952396" cy="1752600"/>
          </a:xfrm>
        </p:spPr>
        <p:txBody>
          <a:bodyPr/>
          <a:lstStyle>
            <a:lvl1pPr marL="0" indent="0" algn="ctr">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a:xfrm>
            <a:off x="8684684" y="6354764"/>
            <a:ext cx="1947333" cy="365125"/>
          </a:xfrm>
        </p:spPr>
        <p:txBody>
          <a:bodyPr/>
          <a:lstStyle>
            <a:lvl1pPr>
              <a:defRPr dirty="0" smtClean="0">
                <a:solidFill>
                  <a:srgbClr val="FFFFFF"/>
                </a:solidFill>
              </a:defRPr>
            </a:lvl1pPr>
          </a:lstStyle>
          <a:p>
            <a:r>
              <a:rPr lang="de-CH"/>
              <a:t>20/03/2025</a:t>
            </a:r>
            <a:endParaRPr lang="en-US"/>
          </a:p>
        </p:txBody>
      </p:sp>
      <p:sp>
        <p:nvSpPr>
          <p:cNvPr id="11" name="Slide Number Placeholder 5"/>
          <p:cNvSpPr>
            <a:spLocks noGrp="1"/>
          </p:cNvSpPr>
          <p:nvPr>
            <p:ph type="sldNum" sz="quarter" idx="11"/>
          </p:nvPr>
        </p:nvSpPr>
        <p:spPr>
          <a:xfrm>
            <a:off x="10816168" y="6356351"/>
            <a:ext cx="766233" cy="365125"/>
          </a:xfrm>
        </p:spPr>
        <p:txBody>
          <a:bodyPr/>
          <a:lstStyle>
            <a:lvl1pPr>
              <a:defRPr smtClean="0">
                <a:solidFill>
                  <a:srgbClr val="FFFFFF"/>
                </a:solidFill>
              </a:defRPr>
            </a:lvl1pPr>
          </a:lstStyle>
          <a:p>
            <a:fld id="{D3517025-743B-E149-A4BA-6A929B1A7CEC}" type="slidenum">
              <a:rPr lang="en-US" smtClean="0"/>
              <a:t>‹#›</a:t>
            </a:fld>
            <a:endParaRPr lang="en-US"/>
          </a:p>
        </p:txBody>
      </p:sp>
    </p:spTree>
    <p:extLst>
      <p:ext uri="{BB962C8B-B14F-4D97-AF65-F5344CB8AC3E}">
        <p14:creationId xmlns:p14="http://schemas.microsoft.com/office/powerpoint/2010/main" val="251430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4" descr="WLCG logo">
            <a:extLst>
              <a:ext uri="{FF2B5EF4-FFF2-40B4-BE49-F238E27FC236}">
                <a16:creationId xmlns:a16="http://schemas.microsoft.com/office/drawing/2014/main" id="{780CFBB1-99F0-A955-4C97-9C64B5FAE32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39730" y="175808"/>
            <a:ext cx="1231293" cy="9234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098259-562D-B62C-D40A-0EBA932D40D5}"/>
              </a:ext>
            </a:extLst>
          </p:cNvPr>
          <p:cNvSpPr txBox="1"/>
          <p:nvPr userDrawn="1"/>
        </p:nvSpPr>
        <p:spPr>
          <a:xfrm>
            <a:off x="1683657" y="6498771"/>
            <a:ext cx="0" cy="0"/>
          </a:xfrm>
          <a:prstGeom prst="rect">
            <a:avLst/>
          </a:prstGeom>
        </p:spPr>
        <p:txBody>
          <a:bodyPr wrap="none" rtlCol="0">
            <a:noAutofit/>
          </a:bodyPr>
          <a:lstStyle/>
          <a:p>
            <a:endParaRPr lang="en-CH" sz="1800"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9" name="Date Placeholder 8">
            <a:extLst>
              <a:ext uri="{FF2B5EF4-FFF2-40B4-BE49-F238E27FC236}">
                <a16:creationId xmlns:a16="http://schemas.microsoft.com/office/drawing/2014/main" id="{7DC0C711-5EAA-5B63-D700-F685006D47FD}"/>
              </a:ext>
            </a:extLst>
          </p:cNvPr>
          <p:cNvSpPr>
            <a:spLocks noGrp="1"/>
          </p:cNvSpPr>
          <p:nvPr>
            <p:ph type="dt" sz="half" idx="10"/>
          </p:nvPr>
        </p:nvSpPr>
        <p:spPr/>
        <p:txBody>
          <a:bodyPr/>
          <a:lstStyle/>
          <a:p>
            <a:r>
              <a:rPr lang="de-CH"/>
              <a:t>20/03/2025</a:t>
            </a:r>
            <a:endParaRPr lang="en-US" dirty="0"/>
          </a:p>
        </p:txBody>
      </p:sp>
      <p:sp>
        <p:nvSpPr>
          <p:cNvPr id="10" name="Footer Placeholder 9">
            <a:extLst>
              <a:ext uri="{FF2B5EF4-FFF2-40B4-BE49-F238E27FC236}">
                <a16:creationId xmlns:a16="http://schemas.microsoft.com/office/drawing/2014/main" id="{8A408441-7D8C-406E-11EE-95ACAA9FFBF0}"/>
              </a:ext>
            </a:extLst>
          </p:cNvPr>
          <p:cNvSpPr>
            <a:spLocks noGrp="1"/>
          </p:cNvSpPr>
          <p:nvPr>
            <p:ph type="ftr" sz="quarter" idx="11"/>
          </p:nvPr>
        </p:nvSpPr>
        <p:spPr/>
        <p:txBody>
          <a:bodyPr/>
          <a:lstStyle/>
          <a:p>
            <a:r>
              <a:rPr lang="en-US"/>
              <a:t>ISGC 2025 - Taipei</a:t>
            </a:r>
            <a:endParaRPr lang="en-US" dirty="0"/>
          </a:p>
        </p:txBody>
      </p:sp>
      <p:sp>
        <p:nvSpPr>
          <p:cNvPr id="11" name="Slide Number Placeholder 10">
            <a:extLst>
              <a:ext uri="{FF2B5EF4-FFF2-40B4-BE49-F238E27FC236}">
                <a16:creationId xmlns:a16="http://schemas.microsoft.com/office/drawing/2014/main" id="{D5BE2C76-F012-1B66-A013-42786DCE3C5C}"/>
              </a:ext>
            </a:extLst>
          </p:cNvPr>
          <p:cNvSpPr>
            <a:spLocks noGrp="1"/>
          </p:cNvSpPr>
          <p:nvPr>
            <p:ph type="sldNum" sz="quarter" idx="12"/>
          </p:nvPr>
        </p:nvSpPr>
        <p:spPr/>
        <p:txBody>
          <a:bodyPr/>
          <a:lstStyle/>
          <a:p>
            <a:fld id="{D3517025-743B-E149-A4BA-6A929B1A7CEC}" type="slidenum">
              <a:rPr lang="en-US" smtClean="0"/>
              <a:t>‹#›</a:t>
            </a:fld>
            <a:endParaRPr lang="en-US"/>
          </a:p>
        </p:txBody>
      </p:sp>
    </p:spTree>
    <p:extLst>
      <p:ext uri="{BB962C8B-B14F-4D97-AF65-F5344CB8AC3E}">
        <p14:creationId xmlns:p14="http://schemas.microsoft.com/office/powerpoint/2010/main" val="3154044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de-CH"/>
              <a:t>20/03/2025</a:t>
            </a:r>
            <a:endParaRPr lang="en-US"/>
          </a:p>
        </p:txBody>
      </p:sp>
      <p:sp>
        <p:nvSpPr>
          <p:cNvPr id="5" name="Footer Placeholder 4"/>
          <p:cNvSpPr>
            <a:spLocks noGrp="1"/>
          </p:cNvSpPr>
          <p:nvPr>
            <p:ph type="ftr" sz="quarter" idx="11"/>
          </p:nvPr>
        </p:nvSpPr>
        <p:spPr/>
        <p:txBody>
          <a:bodyPr/>
          <a:lstStyle/>
          <a:p>
            <a:r>
              <a:rPr lang="en-US"/>
              <a:t>ISGC 2025 - Taipei</a:t>
            </a:r>
          </a:p>
        </p:txBody>
      </p:sp>
      <p:sp>
        <p:nvSpPr>
          <p:cNvPr id="6" name="Slide Number Placeholder 5"/>
          <p:cNvSpPr>
            <a:spLocks noGrp="1"/>
          </p:cNvSpPr>
          <p:nvPr>
            <p:ph type="sldNum" sz="quarter" idx="12"/>
          </p:nvPr>
        </p:nvSpPr>
        <p:spPr/>
        <p:txBody>
          <a:bodyPr/>
          <a:lstStyle/>
          <a:p>
            <a:fld id="{D3517025-743B-E149-A4BA-6A929B1A7CEC}" type="slidenum">
              <a:rPr lang="en-US" smtClean="0"/>
              <a:t>‹#›</a:t>
            </a:fld>
            <a:endParaRPr lang="en-US"/>
          </a:p>
        </p:txBody>
      </p:sp>
      <p:sp>
        <p:nvSpPr>
          <p:cNvPr id="7" name="TextBox 6">
            <a:extLst>
              <a:ext uri="{FF2B5EF4-FFF2-40B4-BE49-F238E27FC236}">
                <a16:creationId xmlns:a16="http://schemas.microsoft.com/office/drawing/2014/main" id="{25D2753C-466C-5549-9A72-A94BF56560D2}"/>
              </a:ext>
            </a:extLst>
          </p:cNvPr>
          <p:cNvSpPr txBox="1"/>
          <p:nvPr userDrawn="1"/>
        </p:nvSpPr>
        <p:spPr>
          <a:xfrm>
            <a:off x="1751065" y="6486717"/>
            <a:ext cx="0" cy="0"/>
          </a:xfrm>
          <a:prstGeom prst="rect">
            <a:avLst/>
          </a:prstGeom>
        </p:spPr>
        <p:txBody>
          <a:bodyPr wrap="none" rtlCol="0">
            <a:noAutofit/>
          </a:bodyPr>
          <a:lstStyle/>
          <a:p>
            <a:endParaRPr lang="en-US" sz="1800"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8" name="TextBox 7">
            <a:extLst>
              <a:ext uri="{FF2B5EF4-FFF2-40B4-BE49-F238E27FC236}">
                <a16:creationId xmlns:a16="http://schemas.microsoft.com/office/drawing/2014/main" id="{59F19A97-6BA2-6E42-AFE0-3B7C022828A9}"/>
              </a:ext>
            </a:extLst>
          </p:cNvPr>
          <p:cNvSpPr txBox="1"/>
          <p:nvPr userDrawn="1"/>
        </p:nvSpPr>
        <p:spPr>
          <a:xfrm>
            <a:off x="662787" y="6357842"/>
            <a:ext cx="0" cy="0"/>
          </a:xfrm>
          <a:prstGeom prst="rect">
            <a:avLst/>
          </a:prstGeom>
        </p:spPr>
        <p:txBody>
          <a:bodyPr wrap="none" rtlCol="0">
            <a:noAutofit/>
          </a:bodyPr>
          <a:lstStyle/>
          <a:p>
            <a:endParaRPr lang="en-US" sz="1800"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9" name="TextBox 8">
            <a:extLst>
              <a:ext uri="{FF2B5EF4-FFF2-40B4-BE49-F238E27FC236}">
                <a16:creationId xmlns:a16="http://schemas.microsoft.com/office/drawing/2014/main" id="{5B7DBFCA-6FF3-9E44-8AAB-B09351824F9C}"/>
              </a:ext>
            </a:extLst>
          </p:cNvPr>
          <p:cNvSpPr txBox="1"/>
          <p:nvPr userDrawn="1"/>
        </p:nvSpPr>
        <p:spPr>
          <a:xfrm rot="6237668">
            <a:off x="8183" y="6241240"/>
            <a:ext cx="0" cy="0"/>
          </a:xfrm>
          <a:prstGeom prst="rect">
            <a:avLst/>
          </a:prstGeom>
        </p:spPr>
        <p:txBody>
          <a:bodyPr wrap="none" rtlCol="0">
            <a:noAutofit/>
          </a:bodyPr>
          <a:lstStyle/>
          <a:p>
            <a:endParaRPr lang="en-US" sz="1800"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10" name="TextBox 9">
            <a:extLst>
              <a:ext uri="{FF2B5EF4-FFF2-40B4-BE49-F238E27FC236}">
                <a16:creationId xmlns:a16="http://schemas.microsoft.com/office/drawing/2014/main" id="{F4F44D18-255A-0456-DF3D-BE13FD5DB56C}"/>
              </a:ext>
            </a:extLst>
          </p:cNvPr>
          <p:cNvSpPr txBox="1"/>
          <p:nvPr userDrawn="1"/>
        </p:nvSpPr>
        <p:spPr>
          <a:xfrm>
            <a:off x="12013580" y="6252117"/>
            <a:ext cx="0" cy="0"/>
          </a:xfrm>
          <a:prstGeom prst="rect">
            <a:avLst/>
          </a:prstGeom>
        </p:spPr>
        <p:txBody>
          <a:bodyPr wrap="none" rtlCol="0">
            <a:noAutofit/>
          </a:bodyPr>
          <a:lstStyle/>
          <a:p>
            <a:endParaRPr lang="en-CH" sz="1800"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60087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04800" y="46045"/>
            <a:ext cx="10972800" cy="7432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3000"/>
              <a:buFont typeface="Arial"/>
              <a:buNone/>
              <a:defRPr sz="3000" b="0">
                <a:solidFill>
                  <a:schemeClr val="dk1"/>
                </a:solidFill>
              </a:defRPr>
            </a:lvl1pPr>
            <a:lvl2pPr lvl="1" algn="l" rtl="0">
              <a:spcBef>
                <a:spcPts val="0"/>
              </a:spcBef>
              <a:spcAft>
                <a:spcPts val="0"/>
              </a:spcAft>
              <a:buSzPts val="3600"/>
              <a:buFont typeface="Arial"/>
              <a:buNone/>
              <a:defRPr sz="3600" b="1">
                <a:solidFill>
                  <a:schemeClr val="dk1"/>
                </a:solidFill>
                <a:latin typeface="Arial"/>
                <a:ea typeface="Arial"/>
                <a:cs typeface="Arial"/>
                <a:sym typeface="Arial"/>
              </a:defRPr>
            </a:lvl2pPr>
            <a:lvl3pPr lvl="2" algn="l" rtl="0">
              <a:spcBef>
                <a:spcPts val="0"/>
              </a:spcBef>
              <a:spcAft>
                <a:spcPts val="0"/>
              </a:spcAft>
              <a:buSzPts val="3600"/>
              <a:buFont typeface="Arial"/>
              <a:buNone/>
              <a:defRPr sz="3600" b="1">
                <a:solidFill>
                  <a:schemeClr val="dk1"/>
                </a:solidFill>
                <a:latin typeface="Arial"/>
                <a:ea typeface="Arial"/>
                <a:cs typeface="Arial"/>
                <a:sym typeface="Arial"/>
              </a:defRPr>
            </a:lvl3pPr>
            <a:lvl4pPr lvl="3" algn="l" rtl="0">
              <a:spcBef>
                <a:spcPts val="0"/>
              </a:spcBef>
              <a:spcAft>
                <a:spcPts val="0"/>
              </a:spcAft>
              <a:buSzPts val="3600"/>
              <a:buFont typeface="Arial"/>
              <a:buNone/>
              <a:defRPr sz="3600" b="1">
                <a:solidFill>
                  <a:schemeClr val="dk1"/>
                </a:solidFill>
                <a:latin typeface="Arial"/>
                <a:ea typeface="Arial"/>
                <a:cs typeface="Arial"/>
                <a:sym typeface="Arial"/>
              </a:defRPr>
            </a:lvl4pPr>
            <a:lvl5pPr lvl="4" algn="l" rtl="0">
              <a:spcBef>
                <a:spcPts val="0"/>
              </a:spcBef>
              <a:spcAft>
                <a:spcPts val="0"/>
              </a:spcAft>
              <a:buSzPts val="3600"/>
              <a:buFont typeface="Arial"/>
              <a:buNone/>
              <a:defRPr sz="3600" b="1">
                <a:solidFill>
                  <a:schemeClr val="dk1"/>
                </a:solidFill>
                <a:latin typeface="Arial"/>
                <a:ea typeface="Arial"/>
                <a:cs typeface="Arial"/>
                <a:sym typeface="Arial"/>
              </a:defRPr>
            </a:lvl5pPr>
            <a:lvl6pPr lvl="5" algn="l" rtl="0">
              <a:spcBef>
                <a:spcPts val="0"/>
              </a:spcBef>
              <a:spcAft>
                <a:spcPts val="0"/>
              </a:spcAft>
              <a:buSzPts val="3600"/>
              <a:buFont typeface="Arial"/>
              <a:buNone/>
              <a:defRPr sz="3600" b="1">
                <a:solidFill>
                  <a:schemeClr val="dk1"/>
                </a:solidFill>
                <a:latin typeface="Arial"/>
                <a:ea typeface="Arial"/>
                <a:cs typeface="Arial"/>
                <a:sym typeface="Arial"/>
              </a:defRPr>
            </a:lvl6pPr>
            <a:lvl7pPr lvl="6" algn="l" rtl="0">
              <a:spcBef>
                <a:spcPts val="0"/>
              </a:spcBef>
              <a:spcAft>
                <a:spcPts val="0"/>
              </a:spcAft>
              <a:buSzPts val="3600"/>
              <a:buFont typeface="Arial"/>
              <a:buNone/>
              <a:defRPr sz="3600" b="1">
                <a:solidFill>
                  <a:schemeClr val="dk1"/>
                </a:solidFill>
                <a:latin typeface="Arial"/>
                <a:ea typeface="Arial"/>
                <a:cs typeface="Arial"/>
                <a:sym typeface="Arial"/>
              </a:defRPr>
            </a:lvl7pPr>
            <a:lvl8pPr lvl="7" algn="l" rtl="0">
              <a:spcBef>
                <a:spcPts val="0"/>
              </a:spcBef>
              <a:spcAft>
                <a:spcPts val="0"/>
              </a:spcAft>
              <a:buSzPts val="3600"/>
              <a:buFont typeface="Arial"/>
              <a:buNone/>
              <a:defRPr sz="3600" b="1">
                <a:solidFill>
                  <a:schemeClr val="dk1"/>
                </a:solidFill>
                <a:latin typeface="Arial"/>
                <a:ea typeface="Arial"/>
                <a:cs typeface="Arial"/>
                <a:sym typeface="Arial"/>
              </a:defRPr>
            </a:lvl8pPr>
            <a:lvl9pPr lvl="8" algn="l" rtl="0">
              <a:spcBef>
                <a:spcPts val="0"/>
              </a:spcBef>
              <a:spcAft>
                <a:spcPts val="0"/>
              </a:spcAft>
              <a:buSzPts val="3600"/>
              <a:buFont typeface="Arial"/>
              <a:buNone/>
              <a:defRPr sz="3600" b="1">
                <a:solidFill>
                  <a:schemeClr val="dk1"/>
                </a:solidFill>
                <a:latin typeface="Arial"/>
                <a:ea typeface="Arial"/>
                <a:cs typeface="Arial"/>
                <a:sym typeface="Arial"/>
              </a:defRPr>
            </a:lvl9pPr>
          </a:lstStyle>
          <a:p>
            <a:endParaRPr/>
          </a:p>
        </p:txBody>
      </p:sp>
      <p:sp>
        <p:nvSpPr>
          <p:cNvPr id="17" name="Google Shape;17;p3"/>
          <p:cNvSpPr txBox="1">
            <a:spLocks noGrp="1"/>
          </p:cNvSpPr>
          <p:nvPr>
            <p:ph type="body" idx="1"/>
          </p:nvPr>
        </p:nvSpPr>
        <p:spPr>
          <a:xfrm>
            <a:off x="448833" y="985375"/>
            <a:ext cx="11378000" cy="5512000"/>
          </a:xfrm>
          <a:prstGeom prst="rect">
            <a:avLst/>
          </a:prstGeom>
          <a:noFill/>
          <a:ln>
            <a:noFill/>
          </a:ln>
        </p:spPr>
        <p:txBody>
          <a:bodyPr spcFirstLastPara="1" wrap="square" lIns="91425" tIns="91425" rIns="91425" bIns="91425" anchor="t" anchorCtr="0"/>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8" name="Google Shape;18;p3"/>
          <p:cNvSpPr txBox="1"/>
          <p:nvPr/>
        </p:nvSpPr>
        <p:spPr>
          <a:xfrm>
            <a:off x="4780771" y="6473864"/>
            <a:ext cx="3344000" cy="360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100">
                <a:solidFill>
                  <a:schemeClr val="dk1"/>
                </a:solidFill>
              </a:rPr>
              <a:t>    T. Wenaus   September 2018</a:t>
            </a:r>
            <a:endParaRPr sz="1100"/>
          </a:p>
        </p:txBody>
      </p:sp>
      <p:pic>
        <p:nvPicPr>
          <p:cNvPr id="19" name="Google Shape;19;p3"/>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10049767" y="1"/>
            <a:ext cx="1606675" cy="865149"/>
          </a:xfrm>
          <a:prstGeom prst="rect">
            <a:avLst/>
          </a:prstGeom>
          <a:noFill/>
          <a:ln>
            <a:noFill/>
          </a:ln>
        </p:spPr>
      </p:pic>
      <p:cxnSp>
        <p:nvCxnSpPr>
          <p:cNvPr id="20" name="Google Shape;20;p3"/>
          <p:cNvCxnSpPr/>
          <p:nvPr/>
        </p:nvCxnSpPr>
        <p:spPr>
          <a:xfrm>
            <a:off x="-18600" y="928003"/>
            <a:ext cx="12229200" cy="0"/>
          </a:xfrm>
          <a:prstGeom prst="straightConnector1">
            <a:avLst/>
          </a:prstGeom>
          <a:noFill/>
          <a:ln w="114300" cap="flat" cmpd="sng">
            <a:solidFill>
              <a:schemeClr val="lt2"/>
            </a:solidFill>
            <a:prstDash val="solid"/>
            <a:round/>
            <a:headEnd type="none" w="med" len="med"/>
            <a:tailEnd type="none" w="med" len="med"/>
          </a:ln>
        </p:spPr>
      </p:cxnSp>
      <p:sp>
        <p:nvSpPr>
          <p:cNvPr id="21" name="Google Shape;21;p3"/>
          <p:cNvSpPr txBox="1">
            <a:spLocks noGrp="1"/>
          </p:cNvSpPr>
          <p:nvPr>
            <p:ph type="sldNum" idx="12"/>
          </p:nvPr>
        </p:nvSpPr>
        <p:spPr>
          <a:xfrm>
            <a:off x="10088233" y="6468577"/>
            <a:ext cx="731600" cy="389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Google Shape;22;p3" descr="tuoslogo_shield.gif"/>
          <p:cNvPicPr preferRelativeResize="0"/>
          <p:nvPr/>
        </p:nvPicPr>
        <p:blipFill>
          <a:blip r:embed="rId3">
            <a:alphaModFix/>
          </a:blip>
          <a:stretch>
            <a:fillRect/>
          </a:stretch>
        </p:blipFill>
        <p:spPr>
          <a:xfrm>
            <a:off x="11565962" y="6254948"/>
            <a:ext cx="604049" cy="589125"/>
          </a:xfrm>
          <a:prstGeom prst="rect">
            <a:avLst/>
          </a:prstGeom>
          <a:noFill/>
          <a:ln>
            <a:noFill/>
          </a:ln>
        </p:spPr>
      </p:pic>
      <p:pic>
        <p:nvPicPr>
          <p:cNvPr id="23" name="Google Shape;23;p3" descr="CERN-logo_outline.jp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919700" y="6274842"/>
            <a:ext cx="606275" cy="596225"/>
          </a:xfrm>
          <a:prstGeom prst="rect">
            <a:avLst/>
          </a:prstGeom>
          <a:noFill/>
          <a:ln>
            <a:noFill/>
          </a:ln>
        </p:spPr>
      </p:pic>
    </p:spTree>
    <p:extLst>
      <p:ext uri="{BB962C8B-B14F-4D97-AF65-F5344CB8AC3E}">
        <p14:creationId xmlns:p14="http://schemas.microsoft.com/office/powerpoint/2010/main" val="3514668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Tree>
    <p:extLst>
      <p:ext uri="{BB962C8B-B14F-4D97-AF65-F5344CB8AC3E}">
        <p14:creationId xmlns:p14="http://schemas.microsoft.com/office/powerpoint/2010/main" val="78163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0A371-44AC-E843-87DF-DAA5751667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BFD1CF-E226-D040-88D2-C8EAF6AF5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E1A7B4-5A5E-C345-86C5-0F05FA803711}"/>
              </a:ext>
            </a:extLst>
          </p:cNvPr>
          <p:cNvSpPr>
            <a:spLocks noGrp="1"/>
          </p:cNvSpPr>
          <p:nvPr>
            <p:ph type="dt" sz="half" idx="10"/>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DE770F2F-E67D-8144-AB54-83E0B123B1F9}"/>
              </a:ext>
            </a:extLst>
          </p:cNvPr>
          <p:cNvSpPr>
            <a:spLocks noGrp="1"/>
          </p:cNvSpPr>
          <p:nvPr>
            <p:ph type="ftr" sz="quarter" idx="11"/>
          </p:nvPr>
        </p:nvSpPr>
        <p:spPr/>
        <p:txBody>
          <a:bodyPr/>
          <a:lstStyle/>
          <a:p>
            <a:r>
              <a:rPr lang="en-US"/>
              <a:t>ISGC 2025 - Taipei</a:t>
            </a:r>
          </a:p>
        </p:txBody>
      </p:sp>
      <p:sp>
        <p:nvSpPr>
          <p:cNvPr id="6" name="Slide Number Placeholder 5">
            <a:extLst>
              <a:ext uri="{FF2B5EF4-FFF2-40B4-BE49-F238E27FC236}">
                <a16:creationId xmlns:a16="http://schemas.microsoft.com/office/drawing/2014/main" id="{052AEE84-E732-414D-A012-62F92BED35DE}"/>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923364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5EFC-3477-B840-BA96-D93EE0718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2ED513-B9CB-2A4B-8BC4-35DE38738F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A1D62F-5B11-D646-ABE1-29BDDEC2C4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10590-2E89-B240-9E71-F8A613665D72}"/>
              </a:ext>
            </a:extLst>
          </p:cNvPr>
          <p:cNvSpPr>
            <a:spLocks noGrp="1"/>
          </p:cNvSpPr>
          <p:nvPr>
            <p:ph type="dt" sz="half" idx="10"/>
          </p:nvPr>
        </p:nvSpPr>
        <p:spPr/>
        <p:txBody>
          <a:bodyPr/>
          <a:lstStyle/>
          <a:p>
            <a:r>
              <a:rPr lang="de-CH"/>
              <a:t>20/03/2025</a:t>
            </a:r>
            <a:endParaRPr lang="en-US"/>
          </a:p>
        </p:txBody>
      </p:sp>
      <p:sp>
        <p:nvSpPr>
          <p:cNvPr id="6" name="Footer Placeholder 5">
            <a:extLst>
              <a:ext uri="{FF2B5EF4-FFF2-40B4-BE49-F238E27FC236}">
                <a16:creationId xmlns:a16="http://schemas.microsoft.com/office/drawing/2014/main" id="{1B426D7A-4EB0-0D40-BCA7-D56887527E6D}"/>
              </a:ext>
            </a:extLst>
          </p:cNvPr>
          <p:cNvSpPr>
            <a:spLocks noGrp="1"/>
          </p:cNvSpPr>
          <p:nvPr>
            <p:ph type="ftr" sz="quarter" idx="11"/>
          </p:nvPr>
        </p:nvSpPr>
        <p:spPr/>
        <p:txBody>
          <a:bodyPr/>
          <a:lstStyle/>
          <a:p>
            <a:r>
              <a:rPr lang="en-US"/>
              <a:t>ISGC 2025 - Taipei</a:t>
            </a:r>
          </a:p>
        </p:txBody>
      </p:sp>
      <p:sp>
        <p:nvSpPr>
          <p:cNvPr id="7" name="Slide Number Placeholder 6">
            <a:extLst>
              <a:ext uri="{FF2B5EF4-FFF2-40B4-BE49-F238E27FC236}">
                <a16:creationId xmlns:a16="http://schemas.microsoft.com/office/drawing/2014/main" id="{21074EF0-E767-6A4F-A054-45907331DF37}"/>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0936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C1E0C-AD27-8743-96C4-69640A17A4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D1787A-8A98-D744-9109-E0A84D37E0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F16304-BB0F-2A44-9450-630490BEAD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A95529-695A-B846-879F-F4E2B9643E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5FAB54-324D-E74F-BFD2-6E44E2D062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4C0FEF-9E14-E64D-895F-BD6B9FEEE383}"/>
              </a:ext>
            </a:extLst>
          </p:cNvPr>
          <p:cNvSpPr>
            <a:spLocks noGrp="1"/>
          </p:cNvSpPr>
          <p:nvPr>
            <p:ph type="dt" sz="half" idx="10"/>
          </p:nvPr>
        </p:nvSpPr>
        <p:spPr/>
        <p:txBody>
          <a:bodyPr/>
          <a:lstStyle/>
          <a:p>
            <a:r>
              <a:rPr lang="de-CH"/>
              <a:t>20/03/2025</a:t>
            </a:r>
            <a:endParaRPr lang="en-US"/>
          </a:p>
        </p:txBody>
      </p:sp>
      <p:sp>
        <p:nvSpPr>
          <p:cNvPr id="8" name="Footer Placeholder 7">
            <a:extLst>
              <a:ext uri="{FF2B5EF4-FFF2-40B4-BE49-F238E27FC236}">
                <a16:creationId xmlns:a16="http://schemas.microsoft.com/office/drawing/2014/main" id="{0D406C82-833C-5E4F-A27B-0AF6A235A966}"/>
              </a:ext>
            </a:extLst>
          </p:cNvPr>
          <p:cNvSpPr>
            <a:spLocks noGrp="1"/>
          </p:cNvSpPr>
          <p:nvPr>
            <p:ph type="ftr" sz="quarter" idx="11"/>
          </p:nvPr>
        </p:nvSpPr>
        <p:spPr/>
        <p:txBody>
          <a:bodyPr/>
          <a:lstStyle/>
          <a:p>
            <a:r>
              <a:rPr lang="en-US"/>
              <a:t>ISGC 2025 - Taipei</a:t>
            </a:r>
          </a:p>
        </p:txBody>
      </p:sp>
      <p:sp>
        <p:nvSpPr>
          <p:cNvPr id="9" name="Slide Number Placeholder 8">
            <a:extLst>
              <a:ext uri="{FF2B5EF4-FFF2-40B4-BE49-F238E27FC236}">
                <a16:creationId xmlns:a16="http://schemas.microsoft.com/office/drawing/2014/main" id="{A87318F4-4C73-2842-B76F-1A9F5C4B0A85}"/>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943921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05FBB-3700-0E45-B655-96CA8BEB1E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9E0823-5E79-CC49-B4F8-FC2B570BD96F}"/>
              </a:ext>
            </a:extLst>
          </p:cNvPr>
          <p:cNvSpPr>
            <a:spLocks noGrp="1"/>
          </p:cNvSpPr>
          <p:nvPr>
            <p:ph type="dt" sz="half" idx="10"/>
          </p:nvPr>
        </p:nvSpPr>
        <p:spPr/>
        <p:txBody>
          <a:bodyPr/>
          <a:lstStyle/>
          <a:p>
            <a:r>
              <a:rPr lang="de-CH"/>
              <a:t>20/03/2025</a:t>
            </a:r>
            <a:endParaRPr lang="en-US"/>
          </a:p>
        </p:txBody>
      </p:sp>
      <p:sp>
        <p:nvSpPr>
          <p:cNvPr id="4" name="Footer Placeholder 3">
            <a:extLst>
              <a:ext uri="{FF2B5EF4-FFF2-40B4-BE49-F238E27FC236}">
                <a16:creationId xmlns:a16="http://schemas.microsoft.com/office/drawing/2014/main" id="{B69A4F47-D0DB-184B-8A51-8FE80BCBCD9B}"/>
              </a:ext>
            </a:extLst>
          </p:cNvPr>
          <p:cNvSpPr>
            <a:spLocks noGrp="1"/>
          </p:cNvSpPr>
          <p:nvPr>
            <p:ph type="ftr" sz="quarter" idx="11"/>
          </p:nvPr>
        </p:nvSpPr>
        <p:spPr/>
        <p:txBody>
          <a:bodyPr/>
          <a:lstStyle/>
          <a:p>
            <a:r>
              <a:rPr lang="en-US"/>
              <a:t>ISGC 2025 - Taipei</a:t>
            </a:r>
          </a:p>
        </p:txBody>
      </p:sp>
      <p:sp>
        <p:nvSpPr>
          <p:cNvPr id="5" name="Slide Number Placeholder 4">
            <a:extLst>
              <a:ext uri="{FF2B5EF4-FFF2-40B4-BE49-F238E27FC236}">
                <a16:creationId xmlns:a16="http://schemas.microsoft.com/office/drawing/2014/main" id="{86968758-CCCA-E647-891F-D32D07EE9F76}"/>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043802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ACA8D-C6F7-F944-A07C-C103F0D62702}"/>
              </a:ext>
            </a:extLst>
          </p:cNvPr>
          <p:cNvSpPr>
            <a:spLocks noGrp="1"/>
          </p:cNvSpPr>
          <p:nvPr>
            <p:ph type="dt" sz="half" idx="10"/>
          </p:nvPr>
        </p:nvSpPr>
        <p:spPr/>
        <p:txBody>
          <a:bodyPr/>
          <a:lstStyle/>
          <a:p>
            <a:r>
              <a:rPr lang="de-CH"/>
              <a:t>20/03/2025</a:t>
            </a:r>
            <a:endParaRPr lang="en-US"/>
          </a:p>
        </p:txBody>
      </p:sp>
      <p:sp>
        <p:nvSpPr>
          <p:cNvPr id="3" name="Footer Placeholder 2">
            <a:extLst>
              <a:ext uri="{FF2B5EF4-FFF2-40B4-BE49-F238E27FC236}">
                <a16:creationId xmlns:a16="http://schemas.microsoft.com/office/drawing/2014/main" id="{CE840E21-619E-E241-BFA2-98E3CBC985D2}"/>
              </a:ext>
            </a:extLst>
          </p:cNvPr>
          <p:cNvSpPr>
            <a:spLocks noGrp="1"/>
          </p:cNvSpPr>
          <p:nvPr>
            <p:ph type="ftr" sz="quarter" idx="11"/>
          </p:nvPr>
        </p:nvSpPr>
        <p:spPr/>
        <p:txBody>
          <a:bodyPr/>
          <a:lstStyle/>
          <a:p>
            <a:r>
              <a:rPr lang="en-US"/>
              <a:t>ISGC 2025 - Taipei</a:t>
            </a:r>
          </a:p>
        </p:txBody>
      </p:sp>
      <p:sp>
        <p:nvSpPr>
          <p:cNvPr id="4" name="Slide Number Placeholder 3">
            <a:extLst>
              <a:ext uri="{FF2B5EF4-FFF2-40B4-BE49-F238E27FC236}">
                <a16:creationId xmlns:a16="http://schemas.microsoft.com/office/drawing/2014/main" id="{5281B445-5EAC-7443-9154-FBE39A1F7989}"/>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3239526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B2CD-DFE1-8146-82AC-458B7EC78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59C0B2-063C-C540-9987-C1FD924BF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344C9D-14D1-D946-939F-B817F94ADD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72403E-135E-2643-A903-5333EB9F7440}"/>
              </a:ext>
            </a:extLst>
          </p:cNvPr>
          <p:cNvSpPr>
            <a:spLocks noGrp="1"/>
          </p:cNvSpPr>
          <p:nvPr>
            <p:ph type="dt" sz="half" idx="10"/>
          </p:nvPr>
        </p:nvSpPr>
        <p:spPr/>
        <p:txBody>
          <a:bodyPr/>
          <a:lstStyle/>
          <a:p>
            <a:r>
              <a:rPr lang="de-CH"/>
              <a:t>20/03/2025</a:t>
            </a:r>
            <a:endParaRPr lang="en-US"/>
          </a:p>
        </p:txBody>
      </p:sp>
      <p:sp>
        <p:nvSpPr>
          <p:cNvPr id="6" name="Footer Placeholder 5">
            <a:extLst>
              <a:ext uri="{FF2B5EF4-FFF2-40B4-BE49-F238E27FC236}">
                <a16:creationId xmlns:a16="http://schemas.microsoft.com/office/drawing/2014/main" id="{493C62A9-2B5C-3D43-8ADF-19B1F4139B24}"/>
              </a:ext>
            </a:extLst>
          </p:cNvPr>
          <p:cNvSpPr>
            <a:spLocks noGrp="1"/>
          </p:cNvSpPr>
          <p:nvPr>
            <p:ph type="ftr" sz="quarter" idx="11"/>
          </p:nvPr>
        </p:nvSpPr>
        <p:spPr/>
        <p:txBody>
          <a:bodyPr/>
          <a:lstStyle/>
          <a:p>
            <a:r>
              <a:rPr lang="en-US"/>
              <a:t>ISGC 2025 - Taipei</a:t>
            </a:r>
          </a:p>
        </p:txBody>
      </p:sp>
      <p:sp>
        <p:nvSpPr>
          <p:cNvPr id="7" name="Slide Number Placeholder 6">
            <a:extLst>
              <a:ext uri="{FF2B5EF4-FFF2-40B4-BE49-F238E27FC236}">
                <a16:creationId xmlns:a16="http://schemas.microsoft.com/office/drawing/2014/main" id="{8E20B8E6-0351-424F-A06D-FA523640452A}"/>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3023477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10725-4C4F-0E4A-B513-00A6AD8B8C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6DBB92-A2D9-F84A-B432-2D49E4F49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D1978F-BBEB-6F4E-80D9-A3EA8C91F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6A78EA-2B2B-0346-932F-A295B9BAE909}"/>
              </a:ext>
            </a:extLst>
          </p:cNvPr>
          <p:cNvSpPr>
            <a:spLocks noGrp="1"/>
          </p:cNvSpPr>
          <p:nvPr>
            <p:ph type="dt" sz="half" idx="10"/>
          </p:nvPr>
        </p:nvSpPr>
        <p:spPr/>
        <p:txBody>
          <a:bodyPr/>
          <a:lstStyle/>
          <a:p>
            <a:r>
              <a:rPr lang="de-CH"/>
              <a:t>20/03/2025</a:t>
            </a:r>
            <a:endParaRPr lang="en-US"/>
          </a:p>
        </p:txBody>
      </p:sp>
      <p:sp>
        <p:nvSpPr>
          <p:cNvPr id="6" name="Footer Placeholder 5">
            <a:extLst>
              <a:ext uri="{FF2B5EF4-FFF2-40B4-BE49-F238E27FC236}">
                <a16:creationId xmlns:a16="http://schemas.microsoft.com/office/drawing/2014/main" id="{BC1656C8-5B16-BC46-ADC3-8347C9FCDB44}"/>
              </a:ext>
            </a:extLst>
          </p:cNvPr>
          <p:cNvSpPr>
            <a:spLocks noGrp="1"/>
          </p:cNvSpPr>
          <p:nvPr>
            <p:ph type="ftr" sz="quarter" idx="11"/>
          </p:nvPr>
        </p:nvSpPr>
        <p:spPr/>
        <p:txBody>
          <a:bodyPr/>
          <a:lstStyle/>
          <a:p>
            <a:r>
              <a:rPr lang="en-US"/>
              <a:t>ISGC 2025 - Taipei</a:t>
            </a:r>
          </a:p>
        </p:txBody>
      </p:sp>
      <p:sp>
        <p:nvSpPr>
          <p:cNvPr id="7" name="Slide Number Placeholder 6">
            <a:extLst>
              <a:ext uri="{FF2B5EF4-FFF2-40B4-BE49-F238E27FC236}">
                <a16:creationId xmlns:a16="http://schemas.microsoft.com/office/drawing/2014/main" id="{273D2F2C-0BBF-8A4E-81C8-69A8F9946AA1}"/>
              </a:ext>
            </a:extLst>
          </p:cNvPr>
          <p:cNvSpPr>
            <a:spLocks noGrp="1"/>
          </p:cNvSpPr>
          <p:nvPr>
            <p:ph type="sldNum" sz="quarter" idx="12"/>
          </p:nvPr>
        </p:nvSpPr>
        <p:spPr/>
        <p:txBody>
          <a:bodyPr/>
          <a:lstStyle/>
          <a:p>
            <a:fld id="{82F85CFD-092B-EA49-AAAA-02B1F7D8B286}" type="slidenum">
              <a:rPr lang="en-US" smtClean="0"/>
              <a:t>‹#›</a:t>
            </a:fld>
            <a:endParaRPr lang="en-US"/>
          </a:p>
        </p:txBody>
      </p:sp>
    </p:spTree>
    <p:extLst>
      <p:ext uri="{BB962C8B-B14F-4D97-AF65-F5344CB8AC3E}">
        <p14:creationId xmlns:p14="http://schemas.microsoft.com/office/powerpoint/2010/main" val="124980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8.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1.emf"/><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7DA0E-646A-6D43-AD51-0BED58701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FE8C5F-3C3C-1A4F-A95A-87DD22ACC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5D30A-4AC4-8F4B-AE79-F50EB6C4A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CH"/>
              <a:t>20/03/2025</a:t>
            </a:r>
            <a:endParaRPr lang="en-US"/>
          </a:p>
        </p:txBody>
      </p:sp>
      <p:sp>
        <p:nvSpPr>
          <p:cNvPr id="5" name="Footer Placeholder 4">
            <a:extLst>
              <a:ext uri="{FF2B5EF4-FFF2-40B4-BE49-F238E27FC236}">
                <a16:creationId xmlns:a16="http://schemas.microsoft.com/office/drawing/2014/main" id="{091A0C64-1587-E145-8A3E-8ED60C86C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ISGC 2025 - Taipei</a:t>
            </a:r>
          </a:p>
        </p:txBody>
      </p:sp>
      <p:sp>
        <p:nvSpPr>
          <p:cNvPr id="6" name="Slide Number Placeholder 5">
            <a:extLst>
              <a:ext uri="{FF2B5EF4-FFF2-40B4-BE49-F238E27FC236}">
                <a16:creationId xmlns:a16="http://schemas.microsoft.com/office/drawing/2014/main" id="{F2E197CE-7EEB-434D-8121-7269D578B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85CFD-092B-EA49-AAAA-02B1F7D8B286}" type="slidenum">
              <a:rPr lang="en-US" smtClean="0"/>
              <a:t>‹#›</a:t>
            </a:fld>
            <a:endParaRPr lang="en-US"/>
          </a:p>
        </p:txBody>
      </p:sp>
    </p:spTree>
    <p:extLst>
      <p:ext uri="{BB962C8B-B14F-4D97-AF65-F5344CB8AC3E}">
        <p14:creationId xmlns:p14="http://schemas.microsoft.com/office/powerpoint/2010/main" val="3480523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p:nvPr/>
        </p:nvSpPr>
        <p:spPr>
          <a:xfrm rot="-5400000">
            <a:off x="-3022601" y="3022600"/>
            <a:ext cx="6858001" cy="812803"/>
          </a:xfrm>
          <a:prstGeom prst="rect">
            <a:avLst/>
          </a:prstGeom>
          <a:solidFill>
            <a:srgbClr val="0D0D0D"/>
          </a:solidFill>
          <a:ln>
            <a:noFill/>
          </a:ln>
        </p:spPr>
        <p:txBody>
          <a:bodyPr spcFirstLastPara="1" wrap="square" lIns="60933" tIns="60933" rIns="60933" bIns="60933"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2400" b="0" i="0" u="none" strike="noStrike" cap="none">
              <a:solidFill>
                <a:srgbClr val="FFFFFF"/>
              </a:solidFill>
              <a:latin typeface="Calibri"/>
              <a:ea typeface="Calibri"/>
              <a:cs typeface="Calibri"/>
              <a:sym typeface="Calibri"/>
            </a:endParaRPr>
          </a:p>
        </p:txBody>
      </p:sp>
      <p:pic>
        <p:nvPicPr>
          <p:cNvPr id="7" name="Google Shape;7;p1" descr="Picture 8"/>
          <p:cNvPicPr preferRelativeResize="0"/>
          <p:nvPr/>
        </p:nvPicPr>
        <p:blipFill rotWithShape="1">
          <a:blip r:embed="rId11">
            <a:alphaModFix/>
          </a:blip>
          <a:srcRect l="2463" t="16667" r="4983" b="16666"/>
          <a:stretch/>
        </p:blipFill>
        <p:spPr>
          <a:xfrm rot="-5400000">
            <a:off x="-491929" y="5158739"/>
            <a:ext cx="1752605" cy="731523"/>
          </a:xfrm>
          <a:prstGeom prst="rect">
            <a:avLst/>
          </a:prstGeom>
          <a:noFill/>
          <a:ln>
            <a:noFill/>
          </a:ln>
        </p:spPr>
      </p:pic>
      <p:sp>
        <p:nvSpPr>
          <p:cNvPr id="8" name="Google Shape;8;p1"/>
          <p:cNvSpPr/>
          <p:nvPr/>
        </p:nvSpPr>
        <p:spPr>
          <a:xfrm>
            <a:off x="812800" y="0"/>
            <a:ext cx="11379200" cy="762000"/>
          </a:xfrm>
          <a:prstGeom prst="rect">
            <a:avLst/>
          </a:prstGeom>
          <a:solidFill>
            <a:srgbClr val="0D0D0D"/>
          </a:solidFill>
          <a:ln>
            <a:noFill/>
          </a:ln>
        </p:spPr>
        <p:txBody>
          <a:bodyPr spcFirstLastPara="1" wrap="square" lIns="60933" tIns="60933" rIns="60933" bIns="60933"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2400" b="0" i="0" u="none" strike="noStrike" cap="none">
              <a:solidFill>
                <a:srgbClr val="FFFFFF"/>
              </a:solidFill>
              <a:latin typeface="Calibri"/>
              <a:ea typeface="Calibri"/>
              <a:cs typeface="Calibri"/>
              <a:sym typeface="Calibri"/>
            </a:endParaRPr>
          </a:p>
        </p:txBody>
      </p:sp>
      <p:pic>
        <p:nvPicPr>
          <p:cNvPr id="9" name="Google Shape;9;p1" descr="Picture 1"/>
          <p:cNvPicPr preferRelativeResize="0"/>
          <p:nvPr/>
        </p:nvPicPr>
        <p:blipFill rotWithShape="1">
          <a:blip r:embed="rId12">
            <a:alphaModFix/>
          </a:blip>
          <a:srcRect/>
          <a:stretch/>
        </p:blipFill>
        <p:spPr>
          <a:xfrm>
            <a:off x="0" y="6248400"/>
            <a:ext cx="812800" cy="539181"/>
          </a:xfrm>
          <a:prstGeom prst="rect">
            <a:avLst/>
          </a:prstGeom>
          <a:noFill/>
          <a:ln>
            <a:noFill/>
          </a:ln>
        </p:spPr>
      </p:pic>
      <p:sp>
        <p:nvSpPr>
          <p:cNvPr id="10" name="Google Shape;10;p1"/>
          <p:cNvSpPr txBox="1">
            <a:spLocks noGrp="1"/>
          </p:cNvSpPr>
          <p:nvPr>
            <p:ph type="body" idx="1"/>
          </p:nvPr>
        </p:nvSpPr>
        <p:spPr>
          <a:xfrm>
            <a:off x="914400" y="914401"/>
            <a:ext cx="11176000" cy="5211763"/>
          </a:xfrm>
          <a:prstGeom prst="rect">
            <a:avLst/>
          </a:prstGeom>
          <a:noFill/>
          <a:ln>
            <a:noFill/>
          </a:ln>
        </p:spPr>
        <p:txBody>
          <a:bodyPr spcFirstLastPara="1" wrap="square" lIns="45700" tIns="45700" rIns="45700" bIns="45700" anchor="t" anchorCtr="0">
            <a:noAutofit/>
          </a:bodyPr>
          <a:lstStyle>
            <a:lvl1pPr marL="457200" marR="0" lvl="0"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3399"/>
              </a:buClr>
              <a:buSzPts val="3200"/>
              <a:buFont typeface="Arial"/>
              <a:buChar char="•"/>
              <a:defRPr sz="3200" b="0" i="0" u="none" strike="noStrike" cap="none">
                <a:solidFill>
                  <a:srgbClr val="003399"/>
                </a:solidFill>
                <a:latin typeface="Calibri"/>
                <a:ea typeface="Calibri"/>
                <a:cs typeface="Calibri"/>
                <a:sym typeface="Calibri"/>
              </a:defRPr>
            </a:lvl9pPr>
          </a:lstStyle>
          <a:p>
            <a:endParaRPr/>
          </a:p>
        </p:txBody>
      </p:sp>
      <p:sp>
        <p:nvSpPr>
          <p:cNvPr id="11" name="Google Shape;11;p1"/>
          <p:cNvSpPr txBox="1">
            <a:spLocks noGrp="1"/>
          </p:cNvSpPr>
          <p:nvPr>
            <p:ph type="title"/>
          </p:nvPr>
        </p:nvSpPr>
        <p:spPr>
          <a:xfrm>
            <a:off x="1016000" y="0"/>
            <a:ext cx="10566400" cy="762000"/>
          </a:xfrm>
          <a:prstGeom prst="rect">
            <a:avLst/>
          </a:prstGeom>
          <a:noFill/>
          <a:ln>
            <a:noFill/>
          </a:ln>
        </p:spPr>
        <p:txBody>
          <a:bodyPr spcFirstLastPara="1" wrap="square" lIns="45700" tIns="45700" rIns="45700" bIns="45700" anchor="ctr" anchorCtr="0">
            <a:noAutofit/>
          </a:bodyPr>
          <a:lstStyle>
            <a:lvl1pPr marR="0" lvl="0"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1pPr>
            <a:lvl2pPr marR="0" lvl="1"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2pPr>
            <a:lvl3pPr marR="0" lvl="2"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3pPr>
            <a:lvl4pPr marR="0" lvl="3"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4pPr>
            <a:lvl5pPr marR="0" lvl="4"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5pPr>
            <a:lvl6pPr marR="0" lvl="5"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6pPr>
            <a:lvl7pPr marR="0" lvl="6"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7pPr>
            <a:lvl8pPr marR="0" lvl="7"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8pPr>
            <a:lvl9pPr marR="0" lvl="8"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9pPr>
          </a:lstStyle>
          <a:p>
            <a:endParaRPr/>
          </a:p>
        </p:txBody>
      </p:sp>
      <p:sp>
        <p:nvSpPr>
          <p:cNvPr id="12" name="Google Shape;12;p1"/>
          <p:cNvSpPr txBox="1">
            <a:spLocks noGrp="1"/>
          </p:cNvSpPr>
          <p:nvPr>
            <p:ph type="sldNum" idx="12"/>
          </p:nvPr>
        </p:nvSpPr>
        <p:spPr>
          <a:xfrm>
            <a:off x="11542372" y="6359421"/>
            <a:ext cx="344829" cy="358985"/>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sz="1867">
              <a:solidFill>
                <a:srgbClr val="000000"/>
              </a:solidFill>
              <a:latin typeface="Arial"/>
              <a:ea typeface="Arial"/>
              <a:cs typeface="Arial"/>
              <a:sym typeface="Arial"/>
            </a:endParaRPr>
          </a:p>
        </p:txBody>
      </p:sp>
      <p:sp>
        <p:nvSpPr>
          <p:cNvPr id="2" name="Date Placeholder 1">
            <a:extLst>
              <a:ext uri="{FF2B5EF4-FFF2-40B4-BE49-F238E27FC236}">
                <a16:creationId xmlns:a16="http://schemas.microsoft.com/office/drawing/2014/main" id="{36DCD6B8-8253-3C4E-879A-01813EEC303B}"/>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de-CH"/>
              <a:t>20/03/2025</a:t>
            </a:r>
            <a:endParaRPr lang="en-US"/>
          </a:p>
        </p:txBody>
      </p:sp>
      <p:sp>
        <p:nvSpPr>
          <p:cNvPr id="3" name="Footer Placeholder 2">
            <a:extLst>
              <a:ext uri="{FF2B5EF4-FFF2-40B4-BE49-F238E27FC236}">
                <a16:creationId xmlns:a16="http://schemas.microsoft.com/office/drawing/2014/main" id="{AE091AF4-EF54-5745-9290-99C065E7B345}"/>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ISGC 2025 - Taipei</a:t>
            </a:r>
          </a:p>
        </p:txBody>
      </p:sp>
    </p:spTree>
    <p:extLst>
      <p:ext uri="{BB962C8B-B14F-4D97-AF65-F5344CB8AC3E}">
        <p14:creationId xmlns:p14="http://schemas.microsoft.com/office/powerpoint/2010/main" val="1305296991"/>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9" r:id="rId6"/>
    <p:sldLayoutId id="2147483670" r:id="rId7"/>
    <p:sldLayoutId id="2147483678" r:id="rId8"/>
    <p:sldLayoutId id="2147483679" r:id="rId9"/>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 4" descr="bande-01.eps"/>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0" y="6157663"/>
            <a:ext cx="12192000" cy="707202"/>
          </a:xfrm>
          <a:prstGeom prst="rect">
            <a:avLst/>
          </a:prstGeom>
          <a:solidFill>
            <a:srgbClr val="0070C0"/>
          </a:solidFill>
          <a:ln>
            <a:noFill/>
          </a:ln>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09600" y="1535113"/>
            <a:ext cx="10972800" cy="4462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422217" y="6361114"/>
            <a:ext cx="1919816" cy="365125"/>
          </a:xfrm>
          <a:prstGeom prst="rect">
            <a:avLst/>
          </a:prstGeom>
        </p:spPr>
        <p:txBody>
          <a:bodyPr vert="horz" lIns="91440" tIns="45720" rIns="91440" bIns="45720" rtlCol="0" anchor="ctr"/>
          <a:lstStyle>
            <a:lvl1pPr algn="r" fontAlgn="auto">
              <a:spcBef>
                <a:spcPts val="0"/>
              </a:spcBef>
              <a:spcAft>
                <a:spcPts val="0"/>
              </a:spcAft>
              <a:defRPr sz="1200" dirty="0" smtClean="0">
                <a:solidFill>
                  <a:schemeClr val="bg1">
                    <a:lumMod val="95000"/>
                  </a:schemeClr>
                </a:solidFill>
                <a:latin typeface="+mn-lt"/>
                <a:ea typeface="+mn-ea"/>
                <a:cs typeface="+mn-cs"/>
              </a:defRPr>
            </a:lvl1pPr>
          </a:lstStyle>
          <a:p>
            <a:r>
              <a:rPr lang="de-CH"/>
              <a:t>20/03/2025</a:t>
            </a:r>
            <a:endParaRPr lang="en-US" dirty="0"/>
          </a:p>
        </p:txBody>
      </p:sp>
      <p:sp>
        <p:nvSpPr>
          <p:cNvPr id="5" name="Footer Placeholder 4"/>
          <p:cNvSpPr>
            <a:spLocks noGrp="1"/>
          </p:cNvSpPr>
          <p:nvPr>
            <p:ph type="ftr" sz="quarter" idx="3"/>
          </p:nvPr>
        </p:nvSpPr>
        <p:spPr>
          <a:xfrm>
            <a:off x="2698752" y="6361114"/>
            <a:ext cx="5592233" cy="365125"/>
          </a:xfrm>
          <a:prstGeom prst="rect">
            <a:avLst/>
          </a:prstGeom>
        </p:spPr>
        <p:txBody>
          <a:bodyPr vert="horz" lIns="91440" tIns="45720" rIns="91440" bIns="45720" rtlCol="0" anchor="ctr"/>
          <a:lstStyle>
            <a:lvl1pPr algn="ctr" fontAlgn="auto">
              <a:spcBef>
                <a:spcPts val="0"/>
              </a:spcBef>
              <a:spcAft>
                <a:spcPts val="0"/>
              </a:spcAft>
              <a:defRPr sz="1200" dirty="0" err="1" smtClean="0">
                <a:solidFill>
                  <a:srgbClr val="F2F2F2"/>
                </a:solidFill>
                <a:latin typeface="+mn-lt"/>
                <a:ea typeface="+mn-ea"/>
                <a:cs typeface="+mn-cs"/>
              </a:defRPr>
            </a:lvl1pPr>
          </a:lstStyle>
          <a:p>
            <a:r>
              <a:rPr lang="en-US"/>
              <a:t>ISGC 2025 - Taipei</a:t>
            </a:r>
            <a:endParaRPr lang="en-US" dirty="0"/>
          </a:p>
        </p:txBody>
      </p:sp>
      <p:sp>
        <p:nvSpPr>
          <p:cNvPr id="6" name="Slide Number Placeholder 5"/>
          <p:cNvSpPr>
            <a:spLocks noGrp="1"/>
          </p:cNvSpPr>
          <p:nvPr>
            <p:ph type="sldNum" sz="quarter" idx="4"/>
          </p:nvPr>
        </p:nvSpPr>
        <p:spPr>
          <a:xfrm>
            <a:off x="10564285" y="6356351"/>
            <a:ext cx="1018116"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F2F2F2"/>
                </a:solidFill>
                <a:latin typeface="+mn-lt"/>
                <a:ea typeface="+mn-ea"/>
                <a:cs typeface="+mn-cs"/>
              </a:defRPr>
            </a:lvl1pPr>
          </a:lstStyle>
          <a:p>
            <a:fld id="{D3517025-743B-E149-A4BA-6A929B1A7CEC}" type="slidenum">
              <a:rPr lang="en-US" smtClean="0"/>
              <a:t>‹#›</a:t>
            </a:fld>
            <a:endParaRPr lang="en-US"/>
          </a:p>
        </p:txBody>
      </p:sp>
    </p:spTree>
    <p:extLst>
      <p:ext uri="{BB962C8B-B14F-4D97-AF65-F5344CB8AC3E}">
        <p14:creationId xmlns:p14="http://schemas.microsoft.com/office/powerpoint/2010/main" val="15809181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p:txStyles>
    <p:titleStyle>
      <a:lvl1pPr algn="ctr" defTabSz="457200" rtl="0" eaLnBrk="1" fontAlgn="base" hangingPunct="1">
        <a:spcBef>
          <a:spcPct val="0"/>
        </a:spcBef>
        <a:spcAft>
          <a:spcPct val="0"/>
        </a:spcAft>
        <a:defRPr sz="3200" b="1" kern="1200">
          <a:solidFill>
            <a:schemeClr val="accent1"/>
          </a:solidFill>
          <a:latin typeface="News Gothic MT"/>
          <a:ea typeface="ＭＳ Ｐゴシック" charset="0"/>
          <a:cs typeface="ＭＳ Ｐゴシック" charset="0"/>
        </a:defRPr>
      </a:lvl1pPr>
      <a:lvl2pPr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2pPr>
      <a:lvl3pPr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3pPr>
      <a:lvl4pPr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4pPr>
      <a:lvl5pPr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5pPr>
      <a:lvl6pPr marL="457200"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6pPr>
      <a:lvl7pPr marL="914400"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7pPr>
      <a:lvl8pPr marL="1371600"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8pPr>
      <a:lvl9pPr marL="1828800" algn="ctr" defTabSz="457200" rtl="0" eaLnBrk="1" fontAlgn="base" hangingPunct="1">
        <a:spcBef>
          <a:spcPct val="0"/>
        </a:spcBef>
        <a:spcAft>
          <a:spcPct val="0"/>
        </a:spcAft>
        <a:defRPr sz="3200" b="1">
          <a:solidFill>
            <a:schemeClr val="accent1"/>
          </a:solidFill>
          <a:latin typeface="News Gothic MT"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accent1"/>
        </a:buClr>
        <a:buFont typeface="Wingdings" charset="0"/>
        <a:buChar char="§"/>
        <a:defRPr sz="3200" kern="1200">
          <a:solidFill>
            <a:srgbClr val="18579B"/>
          </a:solidFill>
          <a:latin typeface="News Gothic MT"/>
          <a:ea typeface="ＭＳ Ｐゴシック" charset="0"/>
          <a:cs typeface="ＭＳ Ｐゴシック" charset="0"/>
        </a:defRPr>
      </a:lvl1pPr>
      <a:lvl2pPr marL="742950" indent="-285750" algn="l" defTabSz="457200" rtl="0" eaLnBrk="1" fontAlgn="base" hangingPunct="1">
        <a:spcBef>
          <a:spcPct val="20000"/>
        </a:spcBef>
        <a:spcAft>
          <a:spcPct val="0"/>
        </a:spcAft>
        <a:buClr>
          <a:schemeClr val="accent2"/>
        </a:buClr>
        <a:buFont typeface="Wingdings" charset="0"/>
        <a:buChar char="Ø"/>
        <a:defRPr lang="en-US" sz="2800" kern="1200" dirty="0">
          <a:solidFill>
            <a:srgbClr val="2F97B5"/>
          </a:solidFill>
          <a:latin typeface="+mn-lt"/>
          <a:ea typeface="ＭＳ Ｐゴシック" charset="0"/>
          <a:cs typeface="+mn-cs"/>
        </a:defRPr>
      </a:lvl2pPr>
      <a:lvl3pPr marL="1143000" indent="-228600" algn="l" defTabSz="457200" rtl="0" eaLnBrk="1" fontAlgn="base" hangingPunct="1">
        <a:spcBef>
          <a:spcPct val="20000"/>
        </a:spcBef>
        <a:spcAft>
          <a:spcPct val="0"/>
        </a:spcAft>
        <a:buClr>
          <a:schemeClr val="accent1"/>
        </a:buClr>
        <a:buFont typeface="Arial" charset="0"/>
        <a:buChar char="•"/>
        <a:defRPr sz="2400" kern="1200">
          <a:solidFill>
            <a:srgbClr val="660066"/>
          </a:solidFill>
          <a:latin typeface="News Gothic MT"/>
          <a:ea typeface="ＭＳ Ｐゴシック" charset="0"/>
          <a:cs typeface="+mn-cs"/>
        </a:defRPr>
      </a:lvl3pPr>
      <a:lvl4pPr marL="1600200" indent="-228600" algn="l" defTabSz="457200" rtl="0" eaLnBrk="1" fontAlgn="base" hangingPunct="1">
        <a:spcBef>
          <a:spcPct val="20000"/>
        </a:spcBef>
        <a:spcAft>
          <a:spcPct val="0"/>
        </a:spcAft>
        <a:buClr>
          <a:schemeClr val="accent2"/>
        </a:buClr>
        <a:buFont typeface="Wingdings" charset="0"/>
        <a:buChar char="§"/>
        <a:defRPr sz="2000" kern="1200">
          <a:solidFill>
            <a:srgbClr val="404040"/>
          </a:solidFill>
          <a:latin typeface="News Gothic MT"/>
          <a:ea typeface="ＭＳ Ｐゴシック" charset="0"/>
          <a:cs typeface="+mn-cs"/>
        </a:defRPr>
      </a:lvl4pPr>
      <a:lvl5pPr marL="2057400" indent="-228600" algn="l" defTabSz="457200" rtl="0" eaLnBrk="1" fontAlgn="base" hangingPunct="1">
        <a:spcBef>
          <a:spcPct val="20000"/>
        </a:spcBef>
        <a:spcAft>
          <a:spcPct val="0"/>
        </a:spcAft>
        <a:buClr>
          <a:schemeClr val="accent1"/>
        </a:buClr>
        <a:buFont typeface="Wingdings" charset="0"/>
        <a:buChar char="§"/>
        <a:defRPr sz="2000" kern="1200">
          <a:solidFill>
            <a:srgbClr val="404040"/>
          </a:solidFill>
          <a:latin typeface="News Gothic M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350.png"/><Relationship Id="rId5" Type="http://schemas.openxmlformats.org/officeDocument/2006/relationships/customXml" Target="../ink/ink1.xml"/><Relationship Id="rId4" Type="http://schemas.openxmlformats.org/officeDocument/2006/relationships/hyperlink" Target="https://cds.cern.ch/record/280291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4.xml"/><Relationship Id="rId6" Type="http://schemas.openxmlformats.org/officeDocument/2006/relationships/image" Target="../media/image49.jpeg"/><Relationship Id="rId5" Type="http://schemas.openxmlformats.org/officeDocument/2006/relationships/image" Target="../media/image48.tif"/><Relationship Id="rId4" Type="http://schemas.openxmlformats.org/officeDocument/2006/relationships/image" Target="../media/image47.tif"/><Relationship Id="rId9" Type="http://schemas.openxmlformats.org/officeDocument/2006/relationships/image" Target="../media/image52.gif"/></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zenodo.org/records/12623280"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hyperlink" Target="https://zenodo.org/records/5532452"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hyperlink" Target="https://www.merriam-webster.com/dictionary/particle%20physic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zenodo.org/records/11444180" TargetMode="External"/><Relationship Id="rId4" Type="http://schemas.openxmlformats.org/officeDocument/2006/relationships/hyperlink" Target="https://zenodo.org/records/57679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4.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projectescape.eu/news/escape-future-event-recommits-escape-partners-collaboration-open-science" TargetMode="External"/><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twiki.cern.ch/twiki/bin/view/CMSPublic/CMSOfflineComputingResults" TargetMode="External"/><Relationship Id="rId2" Type="http://schemas.openxmlformats.org/officeDocument/2006/relationships/hyperlink" Target="https://atlas.web.cern.ch/Atlas/GROUPS/PHYSICS/UPGRADE/CERN-LHCC-2022-005/" TargetMode="External"/><Relationship Id="rId1" Type="http://schemas.openxmlformats.org/officeDocument/2006/relationships/slideLayout" Target="../slideLayouts/slideLayout14.xml"/><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 Id="rId6" Type="http://schemas.openxmlformats.org/officeDocument/2006/relationships/image" Target="../media/image104.png"/><Relationship Id="rId5" Type="http://schemas.openxmlformats.org/officeDocument/2006/relationships/image" Target="../media/image108.tiff"/><Relationship Id="rId4" Type="http://schemas.openxmlformats.org/officeDocument/2006/relationships/image" Target="../media/image107.tiff"/></Relationships>
</file>

<file path=ppt/slides/_rels/slide4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6.png"/><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2" Type="http://schemas.openxmlformats.org/officeDocument/2006/relationships/hyperlink" Target="https://indico.cern.ch/category/18889/" TargetMode="Externa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hyperlink" Target="https://www.epj-conferences.org/articles/epjconf/pdf/2024/05/epjconf_chep2024_07022.pdf" TargetMode="External"/><Relationship Id="rId2" Type="http://schemas.openxmlformats.org/officeDocument/2006/relationships/hyperlink" Target="https://cds.cern.ch/record/2898649" TargetMode="Externa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indico.cern.ch/event/1377701/contributions/5902147/attachments/2838250/4960775/HEPiXARMFarm.pdf" TargetMode="External"/><Relationship Id="rId2" Type="http://schemas.openxmlformats.org/officeDocument/2006/relationships/image" Target="../media/image140.png"/><Relationship Id="rId1" Type="http://schemas.openxmlformats.org/officeDocument/2006/relationships/slideLayout" Target="../slideLayouts/slideLayout13.xml"/><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image" Target="../media/image142.png"/><Relationship Id="rId1" Type="http://schemas.openxmlformats.org/officeDocument/2006/relationships/slideLayout" Target="../slideLayouts/slideLayout13.xml"/><Relationship Id="rId4" Type="http://schemas.openxmlformats.org/officeDocument/2006/relationships/image" Target="../media/image144.tiff"/></Relationships>
</file>

<file path=ppt/slides/_rels/slide5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6.xml"/><Relationship Id="rId6" Type="http://schemas.openxmlformats.org/officeDocument/2006/relationships/image" Target="../media/image149.gif"/><Relationship Id="rId5" Type="http://schemas.openxmlformats.org/officeDocument/2006/relationships/image" Target="../media/image148.png"/><Relationship Id="rId4" Type="http://schemas.openxmlformats.org/officeDocument/2006/relationships/image" Target="../media/image147.png"/></Relationships>
</file>

<file path=ppt/slides/_rels/slide5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hyperlink" Target="https://zenodo.org/record/4889503" TargetMode="External"/><Relationship Id="rId4" Type="http://schemas.openxmlformats.org/officeDocument/2006/relationships/image" Target="../media/image152.tiff"/></Relationships>
</file>

<file path=ppt/slides/_rels/slide5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F2657-00AA-AA43-AFC1-58A57A766D66}"/>
              </a:ext>
            </a:extLst>
          </p:cNvPr>
          <p:cNvSpPr>
            <a:spLocks noGrp="1"/>
          </p:cNvSpPr>
          <p:nvPr>
            <p:ph type="title"/>
          </p:nvPr>
        </p:nvSpPr>
        <p:spPr/>
        <p:txBody>
          <a:bodyPr>
            <a:noAutofit/>
          </a:bodyPr>
          <a:lstStyle/>
          <a:p>
            <a:r>
              <a:rPr lang="en-GB" sz="3600" dirty="0">
                <a:solidFill>
                  <a:schemeClr val="bg1"/>
                </a:solidFill>
                <a:latin typeface="Calibri" panose="020F0502020204030204" pitchFamily="34" charset="0"/>
              </a:rPr>
              <a:t>WLCG Strategy for HL-LHC</a:t>
            </a:r>
            <a:endParaRPr lang="en-US" sz="6600" dirty="0">
              <a:solidFill>
                <a:schemeClr val="bg1"/>
              </a:solidFill>
            </a:endParaRPr>
          </a:p>
        </p:txBody>
      </p:sp>
      <p:sp>
        <p:nvSpPr>
          <p:cNvPr id="3" name="Text Placeholder 2">
            <a:extLst>
              <a:ext uri="{FF2B5EF4-FFF2-40B4-BE49-F238E27FC236}">
                <a16:creationId xmlns:a16="http://schemas.microsoft.com/office/drawing/2014/main" id="{6359842E-2B6C-E946-976D-E8EC29B8028D}"/>
              </a:ext>
            </a:extLst>
          </p:cNvPr>
          <p:cNvSpPr>
            <a:spLocks noGrp="1"/>
          </p:cNvSpPr>
          <p:nvPr>
            <p:ph type="body" idx="1"/>
          </p:nvPr>
        </p:nvSpPr>
        <p:spPr>
          <a:xfrm>
            <a:off x="2327043" y="3181148"/>
            <a:ext cx="4808485" cy="887128"/>
          </a:xfrm>
        </p:spPr>
        <p:txBody>
          <a:bodyPr/>
          <a:lstStyle/>
          <a:p>
            <a:r>
              <a:rPr lang="en-US" sz="2667" dirty="0">
                <a:solidFill>
                  <a:schemeClr val="bg1"/>
                </a:solidFill>
              </a:rPr>
              <a:t>Simone Campana (CERN)</a:t>
            </a:r>
          </a:p>
        </p:txBody>
      </p:sp>
      <p:sp>
        <p:nvSpPr>
          <p:cNvPr id="4" name="Text Placeholder 3">
            <a:extLst>
              <a:ext uri="{FF2B5EF4-FFF2-40B4-BE49-F238E27FC236}">
                <a16:creationId xmlns:a16="http://schemas.microsoft.com/office/drawing/2014/main" id="{1B3D6B78-B607-B141-AF62-FE1C2CA88679}"/>
              </a:ext>
            </a:extLst>
          </p:cNvPr>
          <p:cNvSpPr>
            <a:spLocks noGrp="1"/>
          </p:cNvSpPr>
          <p:nvPr>
            <p:ph type="body" idx="2"/>
          </p:nvPr>
        </p:nvSpPr>
        <p:spPr>
          <a:xfrm>
            <a:off x="7357533" y="304800"/>
            <a:ext cx="4825675" cy="762000"/>
          </a:xfrm>
        </p:spPr>
        <p:txBody>
          <a:bodyPr/>
          <a:lstStyle/>
          <a:p>
            <a:pPr marL="152396" indent="0">
              <a:buNone/>
            </a:pPr>
            <a:r>
              <a:rPr lang="en-US" sz="2667" dirty="0">
                <a:solidFill>
                  <a:schemeClr val="bg1"/>
                </a:solidFill>
              </a:rPr>
              <a:t>International Symposium on Grids &amp; Clouds (ISGC) 2025 </a:t>
            </a:r>
          </a:p>
          <a:p>
            <a:pPr marL="152396" indent="0">
              <a:buNone/>
            </a:pPr>
            <a:r>
              <a:rPr lang="en-US" sz="2667" dirty="0">
                <a:solidFill>
                  <a:schemeClr val="bg1"/>
                </a:solidFill>
              </a:rPr>
              <a:t>Taipei</a:t>
            </a:r>
          </a:p>
        </p:txBody>
      </p:sp>
      <p:sp>
        <p:nvSpPr>
          <p:cNvPr id="8" name="Slide Number Placeholder 7">
            <a:extLst>
              <a:ext uri="{FF2B5EF4-FFF2-40B4-BE49-F238E27FC236}">
                <a16:creationId xmlns:a16="http://schemas.microsoft.com/office/drawing/2014/main" id="{1BD9B94E-2363-3E45-A4E9-7667FC9F8D18}"/>
              </a:ext>
            </a:extLst>
          </p:cNvPr>
          <p:cNvSpPr>
            <a:spLocks noGrp="1"/>
          </p:cNvSpPr>
          <p:nvPr>
            <p:ph type="sldNum" idx="12"/>
          </p:nvPr>
        </p:nvSpPr>
        <p:spPr/>
        <p:txBody>
          <a:bodyPr/>
          <a:lstStyle/>
          <a:p>
            <a:fld id="{00000000-1234-1234-1234-123412341234}" type="slidenum">
              <a:rPr lang="en-US" smtClean="0"/>
              <a:pPr/>
              <a:t>1</a:t>
            </a:fld>
            <a:endParaRPr lang="en-US"/>
          </a:p>
        </p:txBody>
      </p:sp>
    </p:spTree>
    <p:extLst>
      <p:ext uri="{BB962C8B-B14F-4D97-AF65-F5344CB8AC3E}">
        <p14:creationId xmlns:p14="http://schemas.microsoft.com/office/powerpoint/2010/main" val="760998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AC8A65-4C8B-DF52-FF53-CF3584558940}"/>
              </a:ext>
            </a:extLst>
          </p:cNvPr>
          <p:cNvSpPr>
            <a:spLocks noGrp="1"/>
          </p:cNvSpPr>
          <p:nvPr>
            <p:ph type="sldNum" idx="10"/>
          </p:nvPr>
        </p:nvSpPr>
        <p:spPr/>
        <p:txBody>
          <a:bodyPr/>
          <a:lstStyle/>
          <a:p>
            <a:fld id="{00000000-1234-1234-1234-123412341234}" type="slidenum">
              <a:rPr lang="en-US" smtClean="0"/>
              <a:pPr/>
              <a:t>10</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5803DC62-61DD-7711-06DF-B461DBAA3759}"/>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D955753-8C47-6BDE-26B2-A7C27295DDE9}"/>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35FFE879-F9A0-EBB1-E1F4-CB3BFE1C6040}"/>
              </a:ext>
            </a:extLst>
          </p:cNvPr>
          <p:cNvPicPr>
            <a:picLocks noChangeAspect="1"/>
          </p:cNvPicPr>
          <p:nvPr/>
        </p:nvPicPr>
        <p:blipFill>
          <a:blip r:embed="rId2"/>
          <a:stretch>
            <a:fillRect/>
          </a:stretch>
        </p:blipFill>
        <p:spPr>
          <a:xfrm>
            <a:off x="749300" y="748553"/>
            <a:ext cx="11442700" cy="5422900"/>
          </a:xfrm>
          <a:prstGeom prst="rect">
            <a:avLst/>
          </a:prstGeom>
        </p:spPr>
      </p:pic>
      <p:sp>
        <p:nvSpPr>
          <p:cNvPr id="12" name="TextBox 11">
            <a:extLst>
              <a:ext uri="{FF2B5EF4-FFF2-40B4-BE49-F238E27FC236}">
                <a16:creationId xmlns:a16="http://schemas.microsoft.com/office/drawing/2014/main" id="{90C06DF4-046B-C114-D8EF-F649C013C314}"/>
              </a:ext>
            </a:extLst>
          </p:cNvPr>
          <p:cNvSpPr txBox="1"/>
          <p:nvPr/>
        </p:nvSpPr>
        <p:spPr>
          <a:xfrm>
            <a:off x="1023139" y="346501"/>
            <a:ext cx="10702696" cy="956773"/>
          </a:xfrm>
          <a:prstGeom prst="rect">
            <a:avLst/>
          </a:prstGeom>
          <a:solidFill>
            <a:srgbClr val="FFFF00"/>
          </a:solidFill>
        </p:spPr>
        <p:txBody>
          <a:bodyPr wrap="square" tIns="108000" bIns="10800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rPr>
              <a:t>Worldwide data processing and data transfers 24/7/365, since 2006, </a:t>
            </a:r>
            <a:r>
              <a:rPr lang="en-US" sz="2400" kern="0" dirty="0">
                <a:solidFill>
                  <a:prstClr val="black"/>
                </a:solidFill>
                <a:latin typeface="Calibri"/>
              </a:rPr>
              <a:t>i</a:t>
            </a:r>
            <a:r>
              <a:rPr kumimoji="0" lang="en-US" sz="2400" b="0" i="0" u="none" strike="noStrike" kern="0" cap="none" spc="0" normalizeH="0" baseline="0" noProof="0" dirty="0" err="1">
                <a:ln>
                  <a:noFill/>
                </a:ln>
                <a:solidFill>
                  <a:prstClr val="black"/>
                </a:solidFill>
                <a:effectLst/>
                <a:uLnTx/>
                <a:uFillTx/>
                <a:latin typeface="Calibri"/>
              </a:rPr>
              <a:t>ncreasing</a:t>
            </a:r>
            <a:r>
              <a:rPr kumimoji="0" lang="en-US" sz="2400" b="0" i="0" u="none" strike="noStrike" kern="0" cap="none" spc="0" normalizeH="0" baseline="0" noProof="0" dirty="0">
                <a:ln>
                  <a:noFill/>
                </a:ln>
                <a:solidFill>
                  <a:prstClr val="black"/>
                </a:solidFill>
                <a:effectLst/>
                <a:uLnTx/>
                <a:uFillTx/>
                <a:latin typeface="Calibri"/>
              </a:rPr>
              <a:t> over time. Very high availability and reliability. Solid funding model.  </a:t>
            </a:r>
          </a:p>
        </p:txBody>
      </p:sp>
      <p:sp>
        <p:nvSpPr>
          <p:cNvPr id="15" name="TextBox 14">
            <a:extLst>
              <a:ext uri="{FF2B5EF4-FFF2-40B4-BE49-F238E27FC236}">
                <a16:creationId xmlns:a16="http://schemas.microsoft.com/office/drawing/2014/main" id="{94B0E6A2-8F2D-A825-652B-EB3C1FDB6C77}"/>
              </a:ext>
            </a:extLst>
          </p:cNvPr>
          <p:cNvSpPr txBox="1"/>
          <p:nvPr/>
        </p:nvSpPr>
        <p:spPr>
          <a:xfrm>
            <a:off x="3697469" y="4410499"/>
            <a:ext cx="8256967" cy="1393234"/>
          </a:xfrm>
          <a:prstGeom prst="rect">
            <a:avLst/>
          </a:prstGeom>
          <a:solidFill>
            <a:schemeClr val="bg1">
              <a:lumMod val="95000"/>
            </a:schemeClr>
          </a:solidFill>
        </p:spPr>
        <p:txBody>
          <a:bodyPr wrap="square" tIns="108000" bIns="14400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800" kern="0" dirty="0">
                <a:solidFill>
                  <a:prstClr val="black"/>
                </a:solidFill>
                <a:latin typeface="Calibri"/>
              </a:rPr>
              <a:t>Never a showstopper to physics. Fast turnaround.</a:t>
            </a:r>
          </a:p>
          <a:p>
            <a:pPr marL="0" marR="0" lvl="0" indent="0" algn="ctr" defTabSz="457200" eaLnBrk="1" fontAlgn="auto" latinLnBrk="0" hangingPunct="1">
              <a:lnSpc>
                <a:spcPct val="100000"/>
              </a:lnSpc>
              <a:spcBef>
                <a:spcPts val="0"/>
              </a:spcBef>
              <a:spcAft>
                <a:spcPts val="0"/>
              </a:spcAft>
              <a:buClrTx/>
              <a:buSzTx/>
              <a:buFontTx/>
              <a:buNone/>
              <a:tabLst/>
              <a:defRPr/>
            </a:pPr>
            <a:endParaRPr lang="en-US" sz="1400" kern="0" dirty="0">
              <a:solidFill>
                <a:prstClr val="black"/>
              </a:solidFill>
              <a:latin typeface="Calibri"/>
            </a:endParaRPr>
          </a:p>
          <a:p>
            <a:pPr marL="0" marR="0" lvl="0" indent="0" algn="ctr" defTabSz="457200" eaLnBrk="1" fontAlgn="auto" latinLnBrk="0" hangingPunct="1">
              <a:lnSpc>
                <a:spcPct val="100000"/>
              </a:lnSpc>
              <a:spcBef>
                <a:spcPts val="0"/>
              </a:spcBef>
              <a:spcAft>
                <a:spcPts val="0"/>
              </a:spcAft>
              <a:buClrTx/>
              <a:buSzTx/>
              <a:buFontTx/>
              <a:buNone/>
              <a:tabLst/>
              <a:defRPr/>
            </a:pPr>
            <a:r>
              <a:rPr lang="en-US" sz="3200" kern="0" dirty="0">
                <a:solidFill>
                  <a:prstClr val="black"/>
                </a:solidFill>
                <a:latin typeface="Calibri"/>
              </a:rPr>
              <a:t>It simply works … so what? </a:t>
            </a:r>
            <a:endParaRPr kumimoji="0" lang="en-US" sz="3200" b="0" i="0" u="none" strike="noStrike" kern="0" cap="none" spc="0" normalizeH="0" baseline="0" noProof="0" dirty="0">
              <a:ln>
                <a:noFill/>
              </a:ln>
              <a:solidFill>
                <a:prstClr val="black"/>
              </a:solidFill>
              <a:effectLst/>
              <a:uLnTx/>
              <a:uFillTx/>
              <a:latin typeface="Calibri"/>
            </a:endParaRPr>
          </a:p>
        </p:txBody>
      </p:sp>
      <p:pic>
        <p:nvPicPr>
          <p:cNvPr id="16" name="Picture 15">
            <a:extLst>
              <a:ext uri="{FF2B5EF4-FFF2-40B4-BE49-F238E27FC236}">
                <a16:creationId xmlns:a16="http://schemas.microsoft.com/office/drawing/2014/main" id="{B8400150-6B1D-CCDE-D488-8610D90BF133}"/>
              </a:ext>
            </a:extLst>
          </p:cNvPr>
          <p:cNvPicPr>
            <a:picLocks noChangeAspect="1"/>
          </p:cNvPicPr>
          <p:nvPr/>
        </p:nvPicPr>
        <p:blipFill>
          <a:blip r:embed="rId3"/>
          <a:stretch>
            <a:fillRect/>
          </a:stretch>
        </p:blipFill>
        <p:spPr>
          <a:xfrm>
            <a:off x="1130715" y="2895031"/>
            <a:ext cx="2185339" cy="2927687"/>
          </a:xfrm>
          <a:prstGeom prst="rect">
            <a:avLst/>
          </a:prstGeom>
        </p:spPr>
      </p:pic>
    </p:spTree>
    <p:extLst>
      <p:ext uri="{BB962C8B-B14F-4D97-AF65-F5344CB8AC3E}">
        <p14:creationId xmlns:p14="http://schemas.microsoft.com/office/powerpoint/2010/main" val="2651981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895D0-1526-E534-4C8D-7919690BF3F6}"/>
              </a:ext>
            </a:extLst>
          </p:cNvPr>
          <p:cNvPicPr>
            <a:picLocks noChangeAspect="1"/>
          </p:cNvPicPr>
          <p:nvPr/>
        </p:nvPicPr>
        <p:blipFill>
          <a:blip r:embed="rId2"/>
          <a:stretch>
            <a:fillRect/>
          </a:stretch>
        </p:blipFill>
        <p:spPr>
          <a:xfrm>
            <a:off x="1016000" y="1326613"/>
            <a:ext cx="5631192" cy="2687598"/>
          </a:xfrm>
          <a:prstGeom prst="rect">
            <a:avLst/>
          </a:prstGeom>
        </p:spPr>
      </p:pic>
      <p:sp>
        <p:nvSpPr>
          <p:cNvPr id="2" name="Title 1">
            <a:extLst>
              <a:ext uri="{FF2B5EF4-FFF2-40B4-BE49-F238E27FC236}">
                <a16:creationId xmlns:a16="http://schemas.microsoft.com/office/drawing/2014/main" id="{39EB34DC-FF27-3F91-1372-D87CF494DE9A}"/>
              </a:ext>
            </a:extLst>
          </p:cNvPr>
          <p:cNvSpPr>
            <a:spLocks noGrp="1"/>
          </p:cNvSpPr>
          <p:nvPr>
            <p:ph type="title"/>
          </p:nvPr>
        </p:nvSpPr>
        <p:spPr/>
        <p:txBody>
          <a:bodyPr/>
          <a:lstStyle/>
          <a:p>
            <a:r>
              <a:rPr lang="en-GB" sz="3600" dirty="0"/>
              <a:t>The HL-LHC challenge – data volume and complexity</a:t>
            </a:r>
          </a:p>
        </p:txBody>
      </p:sp>
      <p:sp>
        <p:nvSpPr>
          <p:cNvPr id="3" name="Slide Number Placeholder 2">
            <a:extLst>
              <a:ext uri="{FF2B5EF4-FFF2-40B4-BE49-F238E27FC236}">
                <a16:creationId xmlns:a16="http://schemas.microsoft.com/office/drawing/2014/main" id="{D62D2A6C-3734-CCFC-4A6F-698DDF2104B4}"/>
              </a:ext>
            </a:extLst>
          </p:cNvPr>
          <p:cNvSpPr>
            <a:spLocks noGrp="1"/>
          </p:cNvSpPr>
          <p:nvPr>
            <p:ph type="sldNum" idx="10"/>
          </p:nvPr>
        </p:nvSpPr>
        <p:spPr/>
        <p:txBody>
          <a:bodyPr/>
          <a:lstStyle/>
          <a:p>
            <a:fld id="{00000000-1234-1234-1234-123412341234}" type="slidenum">
              <a:rPr lang="en-US" smtClean="0"/>
              <a:pPr/>
              <a:t>11</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C1917166-7E15-A6C4-C3CE-ABFBEE7E9300}"/>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C338C59-47E2-450A-D46B-9FDC9E623233}"/>
              </a:ext>
            </a:extLst>
          </p:cNvPr>
          <p:cNvSpPr>
            <a:spLocks noGrp="1"/>
          </p:cNvSpPr>
          <p:nvPr>
            <p:ph type="ftr" sz="quarter" idx="12"/>
          </p:nvPr>
        </p:nvSpPr>
        <p:spPr/>
        <p:txBody>
          <a:bodyPr/>
          <a:lstStyle/>
          <a:p>
            <a:r>
              <a:rPr lang="en-US"/>
              <a:t>ISGC 2025 - Taipei</a:t>
            </a:r>
            <a:endParaRPr lang="en-US" dirty="0"/>
          </a:p>
        </p:txBody>
      </p:sp>
      <p:sp>
        <p:nvSpPr>
          <p:cNvPr id="67" name="Rectangle 66">
            <a:extLst>
              <a:ext uri="{FF2B5EF4-FFF2-40B4-BE49-F238E27FC236}">
                <a16:creationId xmlns:a16="http://schemas.microsoft.com/office/drawing/2014/main" id="{C33FFBEA-B162-F1DD-2ABA-CDA1E6279935}"/>
              </a:ext>
            </a:extLst>
          </p:cNvPr>
          <p:cNvSpPr/>
          <p:nvPr/>
        </p:nvSpPr>
        <p:spPr>
          <a:xfrm>
            <a:off x="1664549"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2009</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68" name="Rectangle 67">
            <a:extLst>
              <a:ext uri="{FF2B5EF4-FFF2-40B4-BE49-F238E27FC236}">
                <a16:creationId xmlns:a16="http://schemas.microsoft.com/office/drawing/2014/main" id="{9D644F29-CC61-CD72-072A-6320B06B11E3}"/>
              </a:ext>
            </a:extLst>
          </p:cNvPr>
          <p:cNvSpPr/>
          <p:nvPr/>
        </p:nvSpPr>
        <p:spPr>
          <a:xfrm>
            <a:off x="1654470" y="4644202"/>
            <a:ext cx="1190712"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LHC Run-1</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Rectangle 68">
            <a:extLst>
              <a:ext uri="{FF2B5EF4-FFF2-40B4-BE49-F238E27FC236}">
                <a16:creationId xmlns:a16="http://schemas.microsoft.com/office/drawing/2014/main" id="{056ACBEE-5A8B-3D7C-19CC-F9731D3912BA}"/>
              </a:ext>
            </a:extLst>
          </p:cNvPr>
          <p:cNvSpPr/>
          <p:nvPr/>
        </p:nvSpPr>
        <p:spPr>
          <a:xfrm>
            <a:off x="2904256" y="4649008"/>
            <a:ext cx="561440"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LS1</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87D353A1-B633-6436-0C65-119E70436E3F}"/>
              </a:ext>
            </a:extLst>
          </p:cNvPr>
          <p:cNvSpPr/>
          <p:nvPr/>
        </p:nvSpPr>
        <p:spPr>
          <a:xfrm>
            <a:off x="3518262" y="4644202"/>
            <a:ext cx="11885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LHC Run-2</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029C9693-2FB1-30E4-CACD-F139CCCA878A}"/>
              </a:ext>
            </a:extLst>
          </p:cNvPr>
          <p:cNvSpPr/>
          <p:nvPr/>
        </p:nvSpPr>
        <p:spPr>
          <a:xfrm>
            <a:off x="4754327" y="4644202"/>
            <a:ext cx="847883"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LS2</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2" name="Rectangle 71">
            <a:extLst>
              <a:ext uri="{FF2B5EF4-FFF2-40B4-BE49-F238E27FC236}">
                <a16:creationId xmlns:a16="http://schemas.microsoft.com/office/drawing/2014/main" id="{688F547C-FC44-59A6-21A3-78AA314A5159}"/>
              </a:ext>
            </a:extLst>
          </p:cNvPr>
          <p:cNvSpPr/>
          <p:nvPr/>
        </p:nvSpPr>
        <p:spPr>
          <a:xfrm>
            <a:off x="5649740" y="4644202"/>
            <a:ext cx="1423431"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LHC Run-3</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3" name="Rectangle 72">
            <a:extLst>
              <a:ext uri="{FF2B5EF4-FFF2-40B4-BE49-F238E27FC236}">
                <a16:creationId xmlns:a16="http://schemas.microsoft.com/office/drawing/2014/main" id="{7B5D8048-A881-06FF-1FA3-BFC43E381C4D}"/>
              </a:ext>
            </a:extLst>
          </p:cNvPr>
          <p:cNvSpPr/>
          <p:nvPr/>
        </p:nvSpPr>
        <p:spPr>
          <a:xfrm>
            <a:off x="2269002"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2011</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5B05D2A8-661F-EFB2-538B-1638DB34CD46}"/>
              </a:ext>
            </a:extLst>
          </p:cNvPr>
          <p:cNvSpPr/>
          <p:nvPr/>
        </p:nvSpPr>
        <p:spPr>
          <a:xfrm>
            <a:off x="1966775"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2010</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D5FD83A7-9F62-FC01-64C5-260BCF847D66}"/>
              </a:ext>
            </a:extLst>
          </p:cNvPr>
          <p:cNvSpPr/>
          <p:nvPr/>
        </p:nvSpPr>
        <p:spPr>
          <a:xfrm>
            <a:off x="2578444"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2012</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6" name="Rectangle 75">
            <a:extLst>
              <a:ext uri="{FF2B5EF4-FFF2-40B4-BE49-F238E27FC236}">
                <a16:creationId xmlns:a16="http://schemas.microsoft.com/office/drawing/2014/main" id="{44372A86-826C-B65A-02CD-19EE4820E7DF}"/>
              </a:ext>
            </a:extLst>
          </p:cNvPr>
          <p:cNvSpPr/>
          <p:nvPr/>
        </p:nvSpPr>
        <p:spPr>
          <a:xfrm>
            <a:off x="2904256" y="4316207"/>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2013</a:t>
            </a:r>
          </a:p>
        </p:txBody>
      </p:sp>
      <p:sp>
        <p:nvSpPr>
          <p:cNvPr id="77" name="Rectangle 76">
            <a:extLst>
              <a:ext uri="{FF2B5EF4-FFF2-40B4-BE49-F238E27FC236}">
                <a16:creationId xmlns:a16="http://schemas.microsoft.com/office/drawing/2014/main" id="{887F9BA1-B7F5-7791-352A-3449CFF71556}"/>
              </a:ext>
            </a:extLst>
          </p:cNvPr>
          <p:cNvSpPr/>
          <p:nvPr/>
        </p:nvSpPr>
        <p:spPr>
          <a:xfrm>
            <a:off x="3198959" y="4316207"/>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2014</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8" name="Rectangle 77">
            <a:extLst>
              <a:ext uri="{FF2B5EF4-FFF2-40B4-BE49-F238E27FC236}">
                <a16:creationId xmlns:a16="http://schemas.microsoft.com/office/drawing/2014/main" id="{2DABA2D1-4D79-3F21-B113-A72078F096D7}"/>
              </a:ext>
            </a:extLst>
          </p:cNvPr>
          <p:cNvSpPr/>
          <p:nvPr/>
        </p:nvSpPr>
        <p:spPr>
          <a:xfrm>
            <a:off x="3518262"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2015</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0E1C12F9-7E03-41DF-31AC-5E1F664E9758}"/>
              </a:ext>
            </a:extLst>
          </p:cNvPr>
          <p:cNvSpPr/>
          <p:nvPr/>
        </p:nvSpPr>
        <p:spPr>
          <a:xfrm>
            <a:off x="3825528"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2016</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0" name="Rectangle 79">
            <a:extLst>
              <a:ext uri="{FF2B5EF4-FFF2-40B4-BE49-F238E27FC236}">
                <a16:creationId xmlns:a16="http://schemas.microsoft.com/office/drawing/2014/main" id="{46D30C3D-6CC3-F830-A035-C001CAB7094A}"/>
              </a:ext>
            </a:extLst>
          </p:cNvPr>
          <p:cNvSpPr/>
          <p:nvPr/>
        </p:nvSpPr>
        <p:spPr>
          <a:xfrm>
            <a:off x="4132795"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2017</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1" name="Rectangle 80">
            <a:extLst>
              <a:ext uri="{FF2B5EF4-FFF2-40B4-BE49-F238E27FC236}">
                <a16:creationId xmlns:a16="http://schemas.microsoft.com/office/drawing/2014/main" id="{4F550540-B732-71F4-F62B-299715BC114A}"/>
              </a:ext>
            </a:extLst>
          </p:cNvPr>
          <p:cNvSpPr/>
          <p:nvPr/>
        </p:nvSpPr>
        <p:spPr>
          <a:xfrm>
            <a:off x="4440061"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2018</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FF5ED53C-7A04-D1E5-8729-0414CFEE2E46}"/>
              </a:ext>
            </a:extLst>
          </p:cNvPr>
          <p:cNvSpPr/>
          <p:nvPr/>
        </p:nvSpPr>
        <p:spPr>
          <a:xfrm>
            <a:off x="4754327"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2019</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3" name="Rectangle 82">
            <a:extLst>
              <a:ext uri="{FF2B5EF4-FFF2-40B4-BE49-F238E27FC236}">
                <a16:creationId xmlns:a16="http://schemas.microsoft.com/office/drawing/2014/main" id="{8D83DA98-12DE-7E2D-2F32-7ACC3675F2E9}"/>
              </a:ext>
            </a:extLst>
          </p:cNvPr>
          <p:cNvSpPr/>
          <p:nvPr/>
        </p:nvSpPr>
        <p:spPr>
          <a:xfrm>
            <a:off x="5044900"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2020</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19AD93BA-2BEA-0DCB-A427-E1BA65191F20}"/>
              </a:ext>
            </a:extLst>
          </p:cNvPr>
          <p:cNvSpPr/>
          <p:nvPr/>
        </p:nvSpPr>
        <p:spPr>
          <a:xfrm>
            <a:off x="5335473"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2021</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5" name="Rectangle 84">
            <a:extLst>
              <a:ext uri="{FF2B5EF4-FFF2-40B4-BE49-F238E27FC236}">
                <a16:creationId xmlns:a16="http://schemas.microsoft.com/office/drawing/2014/main" id="{8824D9EE-FA37-7BE1-7F04-DBF3B631F9DB}"/>
              </a:ext>
            </a:extLst>
          </p:cNvPr>
          <p:cNvSpPr/>
          <p:nvPr/>
        </p:nvSpPr>
        <p:spPr>
          <a:xfrm>
            <a:off x="5644284"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2022</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D1972EE7-976E-D235-114E-07807E43F031}"/>
              </a:ext>
            </a:extLst>
          </p:cNvPr>
          <p:cNvSpPr/>
          <p:nvPr/>
        </p:nvSpPr>
        <p:spPr>
          <a:xfrm>
            <a:off x="5934857"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2023</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901404DA-3E80-E98F-DDFC-F686359659B0}"/>
              </a:ext>
            </a:extLst>
          </p:cNvPr>
          <p:cNvSpPr/>
          <p:nvPr/>
        </p:nvSpPr>
        <p:spPr>
          <a:xfrm>
            <a:off x="6225430"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2024</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2CB9AE63-29DE-5AF2-FB02-B4DF59CB6B0B}"/>
              </a:ext>
            </a:extLst>
          </p:cNvPr>
          <p:cNvSpPr/>
          <p:nvPr/>
        </p:nvSpPr>
        <p:spPr>
          <a:xfrm>
            <a:off x="6516003"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2025</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89" name="Rectangle 88">
            <a:extLst>
              <a:ext uri="{FF2B5EF4-FFF2-40B4-BE49-F238E27FC236}">
                <a16:creationId xmlns:a16="http://schemas.microsoft.com/office/drawing/2014/main" id="{B15FBA37-C734-F696-1699-B4A6337E2437}"/>
              </a:ext>
            </a:extLst>
          </p:cNvPr>
          <p:cNvSpPr/>
          <p:nvPr/>
        </p:nvSpPr>
        <p:spPr>
          <a:xfrm>
            <a:off x="7097007" y="4644202"/>
            <a:ext cx="889956"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LS3</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7728C251-2065-7BBC-6619-11465228E270}"/>
              </a:ext>
            </a:extLst>
          </p:cNvPr>
          <p:cNvSpPr/>
          <p:nvPr/>
        </p:nvSpPr>
        <p:spPr>
          <a:xfrm>
            <a:off x="6830270"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2026</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0AFB06CE-EFB7-9C17-BE50-CA9A9EA2F50E}"/>
              </a:ext>
            </a:extLst>
          </p:cNvPr>
          <p:cNvSpPr/>
          <p:nvPr/>
        </p:nvSpPr>
        <p:spPr>
          <a:xfrm>
            <a:off x="7120843"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2027</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2" name="Rectangle 91">
            <a:extLst>
              <a:ext uri="{FF2B5EF4-FFF2-40B4-BE49-F238E27FC236}">
                <a16:creationId xmlns:a16="http://schemas.microsoft.com/office/drawing/2014/main" id="{4798C913-ADC5-6E5A-7B26-80843AF23C06}"/>
              </a:ext>
            </a:extLst>
          </p:cNvPr>
          <p:cNvSpPr/>
          <p:nvPr/>
        </p:nvSpPr>
        <p:spPr>
          <a:xfrm>
            <a:off x="7411416"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2028</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3" name="Rectangle 92">
            <a:extLst>
              <a:ext uri="{FF2B5EF4-FFF2-40B4-BE49-F238E27FC236}">
                <a16:creationId xmlns:a16="http://schemas.microsoft.com/office/drawing/2014/main" id="{0968B49F-A3D3-5BB9-AAC1-6542169ECF33}"/>
              </a:ext>
            </a:extLst>
          </p:cNvPr>
          <p:cNvSpPr/>
          <p:nvPr/>
        </p:nvSpPr>
        <p:spPr>
          <a:xfrm>
            <a:off x="8010799" y="4644202"/>
            <a:ext cx="1177121"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HL-LHC Run-4</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4" name="Rectangle 93">
            <a:extLst>
              <a:ext uri="{FF2B5EF4-FFF2-40B4-BE49-F238E27FC236}">
                <a16:creationId xmlns:a16="http://schemas.microsoft.com/office/drawing/2014/main" id="{EC679D01-9148-72FA-B2BE-0B4CC9C3F3A2}"/>
              </a:ext>
            </a:extLst>
          </p:cNvPr>
          <p:cNvSpPr/>
          <p:nvPr/>
        </p:nvSpPr>
        <p:spPr>
          <a:xfrm>
            <a:off x="7720227"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2029</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10298A9C-7D84-5070-52A6-7494079B57C7}"/>
              </a:ext>
            </a:extLst>
          </p:cNvPr>
          <p:cNvSpPr/>
          <p:nvPr/>
        </p:nvSpPr>
        <p:spPr>
          <a:xfrm>
            <a:off x="8010800"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2030</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6" name="Rectangle 95">
            <a:extLst>
              <a:ext uri="{FF2B5EF4-FFF2-40B4-BE49-F238E27FC236}">
                <a16:creationId xmlns:a16="http://schemas.microsoft.com/office/drawing/2014/main" id="{EBC03DF7-D645-28CE-C232-3B5AAAB768B5}"/>
              </a:ext>
            </a:extLst>
          </p:cNvPr>
          <p:cNvSpPr/>
          <p:nvPr/>
        </p:nvSpPr>
        <p:spPr>
          <a:xfrm>
            <a:off x="8301373"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2031</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7" name="Rectangle 96">
            <a:extLst>
              <a:ext uri="{FF2B5EF4-FFF2-40B4-BE49-F238E27FC236}">
                <a16:creationId xmlns:a16="http://schemas.microsoft.com/office/drawing/2014/main" id="{A573395D-ED3E-97FB-F9F2-CECD2E21CCD0}"/>
              </a:ext>
            </a:extLst>
          </p:cNvPr>
          <p:cNvSpPr/>
          <p:nvPr/>
        </p:nvSpPr>
        <p:spPr>
          <a:xfrm>
            <a:off x="8591946"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2032</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8" name="Rectangle 97">
            <a:extLst>
              <a:ext uri="{FF2B5EF4-FFF2-40B4-BE49-F238E27FC236}">
                <a16:creationId xmlns:a16="http://schemas.microsoft.com/office/drawing/2014/main" id="{EE7C0DF8-245B-3F4F-AE23-C0D11FAED270}"/>
              </a:ext>
            </a:extLst>
          </p:cNvPr>
          <p:cNvSpPr/>
          <p:nvPr/>
        </p:nvSpPr>
        <p:spPr>
          <a:xfrm>
            <a:off x="9211756" y="4644202"/>
            <a:ext cx="561440"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LS4</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99" name="Rectangle 98">
            <a:extLst>
              <a:ext uri="{FF2B5EF4-FFF2-40B4-BE49-F238E27FC236}">
                <a16:creationId xmlns:a16="http://schemas.microsoft.com/office/drawing/2014/main" id="{29373A83-3991-6F34-E6D7-24C77168CBFB}"/>
              </a:ext>
            </a:extLst>
          </p:cNvPr>
          <p:cNvSpPr/>
          <p:nvPr/>
        </p:nvSpPr>
        <p:spPr>
          <a:xfrm>
            <a:off x="8906213"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2033</a:t>
            </a:r>
          </a:p>
        </p:txBody>
      </p:sp>
      <p:sp>
        <p:nvSpPr>
          <p:cNvPr id="100" name="Rectangle 99">
            <a:extLst>
              <a:ext uri="{FF2B5EF4-FFF2-40B4-BE49-F238E27FC236}">
                <a16:creationId xmlns:a16="http://schemas.microsoft.com/office/drawing/2014/main" id="{AC87015B-3BAF-092F-2B0E-1C745658E8FC}"/>
              </a:ext>
            </a:extLst>
          </p:cNvPr>
          <p:cNvSpPr/>
          <p:nvPr/>
        </p:nvSpPr>
        <p:spPr>
          <a:xfrm>
            <a:off x="9200916" y="4311401"/>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2034</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101" name="Rectangle 100">
            <a:extLst>
              <a:ext uri="{FF2B5EF4-FFF2-40B4-BE49-F238E27FC236}">
                <a16:creationId xmlns:a16="http://schemas.microsoft.com/office/drawing/2014/main" id="{06C38445-EF98-A6E9-8DB4-C32111CBBFCA}"/>
              </a:ext>
            </a:extLst>
          </p:cNvPr>
          <p:cNvSpPr/>
          <p:nvPr/>
        </p:nvSpPr>
        <p:spPr>
          <a:xfrm>
            <a:off x="9797031" y="4644202"/>
            <a:ext cx="847884"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900" b="0" i="0" u="none" strike="noStrike" kern="0" cap="none" spc="0" normalizeH="0" baseline="0" noProof="0" dirty="0">
                <a:ln>
                  <a:noFill/>
                </a:ln>
                <a:solidFill>
                  <a:prstClr val="white"/>
                </a:solidFill>
                <a:effectLst/>
                <a:uLnTx/>
                <a:uFillTx/>
                <a:latin typeface="Calibri"/>
                <a:ea typeface="+mn-ea"/>
                <a:cs typeface="+mn-cs"/>
              </a:rPr>
              <a:t>HL-LHC Run-5</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102" name="Rectangle 101">
            <a:extLst>
              <a:ext uri="{FF2B5EF4-FFF2-40B4-BE49-F238E27FC236}">
                <a16:creationId xmlns:a16="http://schemas.microsoft.com/office/drawing/2014/main" id="{D0395D52-989E-D507-A7C7-9D179F453689}"/>
              </a:ext>
            </a:extLst>
          </p:cNvPr>
          <p:cNvSpPr/>
          <p:nvPr/>
        </p:nvSpPr>
        <p:spPr>
          <a:xfrm>
            <a:off x="9506458"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2035</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103" name="Rectangle 102">
            <a:extLst>
              <a:ext uri="{FF2B5EF4-FFF2-40B4-BE49-F238E27FC236}">
                <a16:creationId xmlns:a16="http://schemas.microsoft.com/office/drawing/2014/main" id="{36919026-D43C-344C-636C-BF619D2E07B1}"/>
              </a:ext>
            </a:extLst>
          </p:cNvPr>
          <p:cNvSpPr/>
          <p:nvPr/>
        </p:nvSpPr>
        <p:spPr>
          <a:xfrm>
            <a:off x="9797031"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2036</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104" name="Rectangle 103">
            <a:extLst>
              <a:ext uri="{FF2B5EF4-FFF2-40B4-BE49-F238E27FC236}">
                <a16:creationId xmlns:a16="http://schemas.microsoft.com/office/drawing/2014/main" id="{9C11E19D-83A4-B09C-FD06-3FA4E857F151}"/>
              </a:ext>
            </a:extLst>
          </p:cNvPr>
          <p:cNvSpPr/>
          <p:nvPr/>
        </p:nvSpPr>
        <p:spPr>
          <a:xfrm>
            <a:off x="10087605"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2037</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sp>
        <p:nvSpPr>
          <p:cNvPr id="105" name="Rectangle 104">
            <a:extLst>
              <a:ext uri="{FF2B5EF4-FFF2-40B4-BE49-F238E27FC236}">
                <a16:creationId xmlns:a16="http://schemas.microsoft.com/office/drawing/2014/main" id="{791CB660-0741-4F3C-A4AA-F99B242235B7}"/>
              </a:ext>
            </a:extLst>
          </p:cNvPr>
          <p:cNvSpPr/>
          <p:nvPr/>
        </p:nvSpPr>
        <p:spPr>
          <a:xfrm>
            <a:off x="10378178" y="4309876"/>
            <a:ext cx="266737" cy="271526"/>
          </a:xfrm>
          <a:prstGeom prst="rect">
            <a:avLst/>
          </a:prstGeom>
          <a:solidFill>
            <a:srgbClr val="09213B">
              <a:lumMod val="75000"/>
              <a:lumOff val="25000"/>
            </a:srgbClr>
          </a:solidFill>
          <a:ln w="9525" cap="flat" cmpd="sng" algn="ctr">
            <a:solidFill>
              <a:srgbClr val="2C7C9F">
                <a:shade val="95000"/>
                <a:satMod val="105000"/>
              </a:srgbClr>
            </a:solidFill>
            <a:prstDash val="solid"/>
          </a:ln>
          <a:effectLst/>
        </p:spPr>
        <p:txBody>
          <a:bodyPr lIns="0" r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CH" sz="800" b="0" i="0" u="none" strike="noStrike" kern="0" cap="none" spc="0" normalizeH="0" baseline="0" noProof="0" dirty="0">
                <a:ln>
                  <a:noFill/>
                </a:ln>
                <a:solidFill>
                  <a:prstClr val="white"/>
                </a:solidFill>
                <a:effectLst/>
                <a:uLnTx/>
                <a:uFillTx/>
                <a:latin typeface="Calibri"/>
                <a:ea typeface="+mn-ea"/>
                <a:cs typeface="+mn-cs"/>
              </a:rPr>
              <a:t>(…)</a:t>
            </a:r>
            <a:endParaRPr kumimoji="0" lang="en-CH" sz="11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06" name="Straight Connector 105">
            <a:extLst>
              <a:ext uri="{FF2B5EF4-FFF2-40B4-BE49-F238E27FC236}">
                <a16:creationId xmlns:a16="http://schemas.microsoft.com/office/drawing/2014/main" id="{6577F9F0-44B3-DB7B-C330-52F69694B024}"/>
              </a:ext>
            </a:extLst>
          </p:cNvPr>
          <p:cNvCxnSpPr>
            <a:cxnSpLocks/>
          </p:cNvCxnSpPr>
          <p:nvPr/>
        </p:nvCxnSpPr>
        <p:spPr>
          <a:xfrm>
            <a:off x="2872159" y="2670412"/>
            <a:ext cx="0" cy="1513339"/>
          </a:xfrm>
          <a:prstGeom prst="line">
            <a:avLst/>
          </a:prstGeom>
          <a:noFill/>
          <a:ln w="19050" cap="flat" cmpd="sng" algn="ctr">
            <a:solidFill>
              <a:srgbClr val="2C7C9F"/>
            </a:solidFill>
            <a:prstDash val="sysDot"/>
            <a:tailEnd type="none"/>
          </a:ln>
          <a:effectLst>
            <a:outerShdw blurRad="40000" dist="20000" dir="5400000" rotWithShape="0">
              <a:srgbClr val="000000">
                <a:alpha val="38000"/>
              </a:srgbClr>
            </a:outerShdw>
          </a:effectLst>
        </p:spPr>
      </p:cxnSp>
      <p:cxnSp>
        <p:nvCxnSpPr>
          <p:cNvPr id="107" name="Straight Connector 106">
            <a:extLst>
              <a:ext uri="{FF2B5EF4-FFF2-40B4-BE49-F238E27FC236}">
                <a16:creationId xmlns:a16="http://schemas.microsoft.com/office/drawing/2014/main" id="{6CAEE4E6-D4F3-36EF-A916-C9C342403730}"/>
              </a:ext>
            </a:extLst>
          </p:cNvPr>
          <p:cNvCxnSpPr>
            <a:cxnSpLocks/>
          </p:cNvCxnSpPr>
          <p:nvPr/>
        </p:nvCxnSpPr>
        <p:spPr>
          <a:xfrm>
            <a:off x="3518261" y="2670412"/>
            <a:ext cx="0" cy="1513339"/>
          </a:xfrm>
          <a:prstGeom prst="line">
            <a:avLst/>
          </a:prstGeom>
          <a:noFill/>
          <a:ln w="19050" cap="flat" cmpd="sng" algn="ctr">
            <a:solidFill>
              <a:srgbClr val="2C7C9F"/>
            </a:solidFill>
            <a:prstDash val="sysDot"/>
            <a:tailEnd type="none"/>
          </a:ln>
          <a:effectLst>
            <a:outerShdw blurRad="40000" dist="20000" dir="5400000" rotWithShape="0">
              <a:srgbClr val="000000">
                <a:alpha val="38000"/>
              </a:srgbClr>
            </a:outerShdw>
          </a:effectLst>
        </p:spPr>
      </p:cxnSp>
      <p:cxnSp>
        <p:nvCxnSpPr>
          <p:cNvPr id="108" name="Straight Connector 107">
            <a:extLst>
              <a:ext uri="{FF2B5EF4-FFF2-40B4-BE49-F238E27FC236}">
                <a16:creationId xmlns:a16="http://schemas.microsoft.com/office/drawing/2014/main" id="{1FF034AD-E90B-42AC-9C2A-9A3A94231616}"/>
              </a:ext>
            </a:extLst>
          </p:cNvPr>
          <p:cNvCxnSpPr>
            <a:cxnSpLocks/>
          </p:cNvCxnSpPr>
          <p:nvPr/>
        </p:nvCxnSpPr>
        <p:spPr>
          <a:xfrm>
            <a:off x="4754327" y="1974457"/>
            <a:ext cx="4008" cy="2209295"/>
          </a:xfrm>
          <a:prstGeom prst="line">
            <a:avLst/>
          </a:prstGeom>
          <a:noFill/>
          <a:ln w="19050" cap="flat" cmpd="sng" algn="ctr">
            <a:solidFill>
              <a:srgbClr val="2C7C9F"/>
            </a:solidFill>
            <a:prstDash val="sysDot"/>
            <a:tailEnd type="none"/>
          </a:ln>
          <a:effectLst>
            <a:outerShdw blurRad="40000" dist="20000" dir="5400000" rotWithShape="0">
              <a:srgbClr val="000000">
                <a:alpha val="38000"/>
              </a:srgbClr>
            </a:outerShdw>
          </a:effectLst>
        </p:spPr>
      </p:cxnSp>
      <p:cxnSp>
        <p:nvCxnSpPr>
          <p:cNvPr id="109" name="Straight Connector 108">
            <a:extLst>
              <a:ext uri="{FF2B5EF4-FFF2-40B4-BE49-F238E27FC236}">
                <a16:creationId xmlns:a16="http://schemas.microsoft.com/office/drawing/2014/main" id="{867FC0A7-260C-BA99-60AC-DA6D0867E255}"/>
              </a:ext>
            </a:extLst>
          </p:cNvPr>
          <p:cNvCxnSpPr>
            <a:cxnSpLocks/>
          </p:cNvCxnSpPr>
          <p:nvPr/>
        </p:nvCxnSpPr>
        <p:spPr>
          <a:xfrm>
            <a:off x="5644284" y="1970031"/>
            <a:ext cx="10316" cy="2209295"/>
          </a:xfrm>
          <a:prstGeom prst="line">
            <a:avLst/>
          </a:prstGeom>
          <a:noFill/>
          <a:ln w="19050" cap="flat" cmpd="sng" algn="ctr">
            <a:solidFill>
              <a:srgbClr val="2C7C9F"/>
            </a:solidFill>
            <a:prstDash val="sysDot"/>
            <a:tailEnd type="none"/>
          </a:ln>
          <a:effectLst>
            <a:outerShdw blurRad="40000" dist="20000" dir="5400000" rotWithShape="0">
              <a:srgbClr val="000000">
                <a:alpha val="38000"/>
              </a:srgbClr>
            </a:outerShdw>
          </a:effectLst>
        </p:spPr>
      </p:cxnSp>
      <p:sp>
        <p:nvSpPr>
          <p:cNvPr id="110" name="Rectangle 109">
            <a:extLst>
              <a:ext uri="{FF2B5EF4-FFF2-40B4-BE49-F238E27FC236}">
                <a16:creationId xmlns:a16="http://schemas.microsoft.com/office/drawing/2014/main" id="{AF539616-E133-17EE-3E6E-EFC86E56D90C}"/>
              </a:ext>
            </a:extLst>
          </p:cNvPr>
          <p:cNvSpPr/>
          <p:nvPr/>
        </p:nvSpPr>
        <p:spPr>
          <a:xfrm>
            <a:off x="2000141" y="5029276"/>
            <a:ext cx="509455" cy="106250"/>
          </a:xfrm>
          <a:prstGeom prst="rect">
            <a:avLst/>
          </a:prstGeom>
          <a:solidFill>
            <a:srgbClr val="00B050"/>
          </a:soli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a:ln>
                <a:noFill/>
              </a:ln>
              <a:solidFill>
                <a:prstClr val="white"/>
              </a:solidFill>
              <a:effectLst/>
              <a:uLnTx/>
              <a:uFillTx/>
              <a:latin typeface="Calibri"/>
              <a:ea typeface="+mn-ea"/>
              <a:cs typeface="+mn-cs"/>
            </a:endParaRPr>
          </a:p>
        </p:txBody>
      </p:sp>
      <p:sp>
        <p:nvSpPr>
          <p:cNvPr id="111" name="Rectangle 110">
            <a:extLst>
              <a:ext uri="{FF2B5EF4-FFF2-40B4-BE49-F238E27FC236}">
                <a16:creationId xmlns:a16="http://schemas.microsoft.com/office/drawing/2014/main" id="{4FDC26C2-B796-7599-6CA9-FF357D916277}"/>
              </a:ext>
            </a:extLst>
          </p:cNvPr>
          <p:cNvSpPr/>
          <p:nvPr/>
        </p:nvSpPr>
        <p:spPr>
          <a:xfrm>
            <a:off x="3903197" y="5033831"/>
            <a:ext cx="509455" cy="271526"/>
          </a:xfrm>
          <a:prstGeom prst="rect">
            <a:avLst/>
          </a:prstGeom>
          <a:solidFill>
            <a:srgbClr val="00B050"/>
          </a:soli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a:ln>
                <a:noFill/>
              </a:ln>
              <a:solidFill>
                <a:prstClr val="white"/>
              </a:solidFill>
              <a:effectLst/>
              <a:uLnTx/>
              <a:uFillTx/>
              <a:latin typeface="Calibri"/>
              <a:ea typeface="+mn-ea"/>
              <a:cs typeface="+mn-cs"/>
            </a:endParaRPr>
          </a:p>
        </p:txBody>
      </p:sp>
      <p:sp>
        <p:nvSpPr>
          <p:cNvPr id="112" name="Rectangle 111">
            <a:extLst>
              <a:ext uri="{FF2B5EF4-FFF2-40B4-BE49-F238E27FC236}">
                <a16:creationId xmlns:a16="http://schemas.microsoft.com/office/drawing/2014/main" id="{7DE722E2-E969-6CC6-436D-63B673376165}"/>
              </a:ext>
            </a:extLst>
          </p:cNvPr>
          <p:cNvSpPr/>
          <p:nvPr/>
        </p:nvSpPr>
        <p:spPr>
          <a:xfrm>
            <a:off x="6009061" y="5026671"/>
            <a:ext cx="509455" cy="434902"/>
          </a:xfrm>
          <a:prstGeom prst="rect">
            <a:avLst/>
          </a:prstGeom>
          <a:solidFill>
            <a:srgbClr val="00B050"/>
          </a:soli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a:ln>
                <a:noFill/>
              </a:ln>
              <a:solidFill>
                <a:prstClr val="white"/>
              </a:solidFill>
              <a:effectLst/>
              <a:uLnTx/>
              <a:uFillTx/>
              <a:latin typeface="Calibri"/>
              <a:ea typeface="+mn-ea"/>
              <a:cs typeface="+mn-cs"/>
            </a:endParaRPr>
          </a:p>
        </p:txBody>
      </p:sp>
      <p:sp>
        <p:nvSpPr>
          <p:cNvPr id="113" name="Rectangle 112">
            <a:extLst>
              <a:ext uri="{FF2B5EF4-FFF2-40B4-BE49-F238E27FC236}">
                <a16:creationId xmlns:a16="http://schemas.microsoft.com/office/drawing/2014/main" id="{20753E5D-8788-1A5A-0BD2-665DF9048978}"/>
              </a:ext>
            </a:extLst>
          </p:cNvPr>
          <p:cNvSpPr/>
          <p:nvPr/>
        </p:nvSpPr>
        <p:spPr>
          <a:xfrm>
            <a:off x="8316354" y="5019278"/>
            <a:ext cx="509455" cy="838688"/>
          </a:xfrm>
          <a:prstGeom prst="rect">
            <a:avLst/>
          </a:prstGeom>
          <a:solidFill>
            <a:srgbClr val="00B050"/>
          </a:soli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dirty="0">
              <a:ln>
                <a:noFill/>
              </a:ln>
              <a:solidFill>
                <a:prstClr val="white"/>
              </a:solidFill>
              <a:effectLst/>
              <a:uLnTx/>
              <a:uFillTx/>
              <a:latin typeface="Calibri"/>
              <a:ea typeface="+mn-ea"/>
              <a:cs typeface="+mn-cs"/>
            </a:endParaRPr>
          </a:p>
        </p:txBody>
      </p:sp>
      <p:sp>
        <p:nvSpPr>
          <p:cNvPr id="114" name="Rectangle 113">
            <a:extLst>
              <a:ext uri="{FF2B5EF4-FFF2-40B4-BE49-F238E27FC236}">
                <a16:creationId xmlns:a16="http://schemas.microsoft.com/office/drawing/2014/main" id="{AD9CB74F-0709-F284-358E-B72F8A99ED1C}"/>
              </a:ext>
            </a:extLst>
          </p:cNvPr>
          <p:cNvSpPr/>
          <p:nvPr/>
        </p:nvSpPr>
        <p:spPr>
          <a:xfrm>
            <a:off x="9972905" y="5029276"/>
            <a:ext cx="509455" cy="912165"/>
          </a:xfrm>
          <a:prstGeom prst="rect">
            <a:avLst/>
          </a:prstGeom>
          <a:solidFill>
            <a:srgbClr val="00B050"/>
          </a:solidFill>
          <a:ln w="9525" cap="flat" cmpd="sng" algn="ctr">
            <a:solidFill>
              <a:srgbClr val="2C7C9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a:ln>
                <a:noFill/>
              </a:ln>
              <a:solidFill>
                <a:prstClr val="white"/>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B71DE2D8-C879-5E49-7E57-4027A6E2CFCE}"/>
              </a:ext>
            </a:extLst>
          </p:cNvPr>
          <p:cNvSpPr txBox="1"/>
          <p:nvPr/>
        </p:nvSpPr>
        <p:spPr>
          <a:xfrm>
            <a:off x="1608026" y="5343093"/>
            <a:ext cx="1289147" cy="439913"/>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L=29 fb-1</a:t>
            </a:r>
            <a:endParaRPr lang="en-CH" dirty="0">
              <a:solidFill>
                <a:prstClr val="black"/>
              </a:solidFill>
              <a:latin typeface="Calibri"/>
            </a:endParaRPr>
          </a:p>
        </p:txBody>
      </p:sp>
      <p:sp>
        <p:nvSpPr>
          <p:cNvPr id="116" name="TextBox 115">
            <a:extLst>
              <a:ext uri="{FF2B5EF4-FFF2-40B4-BE49-F238E27FC236}">
                <a16:creationId xmlns:a16="http://schemas.microsoft.com/office/drawing/2014/main" id="{DAA560D9-0522-6D30-F1F4-6B5AFE7D11C1}"/>
              </a:ext>
            </a:extLst>
          </p:cNvPr>
          <p:cNvSpPr txBox="1"/>
          <p:nvPr/>
        </p:nvSpPr>
        <p:spPr>
          <a:xfrm>
            <a:off x="3584714" y="5480341"/>
            <a:ext cx="1289147" cy="439913"/>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L=156 fb-1</a:t>
            </a:r>
            <a:endParaRPr lang="en-CH" dirty="0">
              <a:solidFill>
                <a:prstClr val="black"/>
              </a:solidFill>
              <a:latin typeface="Calibri"/>
            </a:endParaRPr>
          </a:p>
        </p:txBody>
      </p:sp>
      <p:sp>
        <p:nvSpPr>
          <p:cNvPr id="117" name="TextBox 116">
            <a:extLst>
              <a:ext uri="{FF2B5EF4-FFF2-40B4-BE49-F238E27FC236}">
                <a16:creationId xmlns:a16="http://schemas.microsoft.com/office/drawing/2014/main" id="{20AE805F-27BA-C29F-4435-7423C92B1A59}"/>
              </a:ext>
            </a:extLst>
          </p:cNvPr>
          <p:cNvSpPr txBox="1"/>
          <p:nvPr/>
        </p:nvSpPr>
        <p:spPr>
          <a:xfrm>
            <a:off x="5619216" y="5638009"/>
            <a:ext cx="1289147" cy="439913"/>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L~350 fb-1</a:t>
            </a:r>
            <a:endParaRPr lang="en-CH" dirty="0">
              <a:solidFill>
                <a:prstClr val="black"/>
              </a:solidFill>
              <a:latin typeface="Calibri"/>
            </a:endParaRPr>
          </a:p>
        </p:txBody>
      </p:sp>
      <p:sp>
        <p:nvSpPr>
          <p:cNvPr id="118" name="TextBox 117">
            <a:extLst>
              <a:ext uri="{FF2B5EF4-FFF2-40B4-BE49-F238E27FC236}">
                <a16:creationId xmlns:a16="http://schemas.microsoft.com/office/drawing/2014/main" id="{4BCF3900-8ABF-D6D9-BD89-4AE60E7739F9}"/>
              </a:ext>
            </a:extLst>
          </p:cNvPr>
          <p:cNvSpPr txBox="1"/>
          <p:nvPr/>
        </p:nvSpPr>
        <p:spPr>
          <a:xfrm>
            <a:off x="7932602" y="5908081"/>
            <a:ext cx="1289147" cy="439913"/>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L~900 fb-1</a:t>
            </a:r>
            <a:endParaRPr lang="en-CH" dirty="0">
              <a:solidFill>
                <a:prstClr val="black"/>
              </a:solidFill>
              <a:latin typeface="Calibri"/>
            </a:endParaRPr>
          </a:p>
        </p:txBody>
      </p:sp>
      <p:sp>
        <p:nvSpPr>
          <p:cNvPr id="119" name="TextBox 118">
            <a:extLst>
              <a:ext uri="{FF2B5EF4-FFF2-40B4-BE49-F238E27FC236}">
                <a16:creationId xmlns:a16="http://schemas.microsoft.com/office/drawing/2014/main" id="{95AA8DEA-90A1-97D0-B309-02AC19763FCF}"/>
              </a:ext>
            </a:extLst>
          </p:cNvPr>
          <p:cNvSpPr txBox="1"/>
          <p:nvPr/>
        </p:nvSpPr>
        <p:spPr>
          <a:xfrm>
            <a:off x="9558340" y="5994450"/>
            <a:ext cx="1289148" cy="369332"/>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L~1200 fb-1</a:t>
            </a:r>
            <a:endParaRPr lang="en-CH" dirty="0">
              <a:solidFill>
                <a:prstClr val="black"/>
              </a:solidFill>
              <a:latin typeface="Calibri"/>
            </a:endParaRPr>
          </a:p>
        </p:txBody>
      </p:sp>
      <p:pic>
        <p:nvPicPr>
          <p:cNvPr id="120" name="Picture 2">
            <a:extLst>
              <a:ext uri="{FF2B5EF4-FFF2-40B4-BE49-F238E27FC236}">
                <a16:creationId xmlns:a16="http://schemas.microsoft.com/office/drawing/2014/main" id="{B05B12C7-D004-2BBB-3C6C-ADDDA5C8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210" y="1229228"/>
            <a:ext cx="1933799" cy="1414669"/>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6BB38A7E-05EB-8E48-F086-754F914C4832}"/>
              </a:ext>
            </a:extLst>
          </p:cNvPr>
          <p:cNvSpPr txBox="1"/>
          <p:nvPr/>
        </p:nvSpPr>
        <p:spPr>
          <a:xfrm>
            <a:off x="7174680" y="1551715"/>
            <a:ext cx="1364747" cy="769847"/>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2011 Higgs candidate </a:t>
            </a:r>
          </a:p>
        </p:txBody>
      </p:sp>
      <p:pic>
        <p:nvPicPr>
          <p:cNvPr id="122" name="Picture 4" descr="test">
            <a:extLst>
              <a:ext uri="{FF2B5EF4-FFF2-40B4-BE49-F238E27FC236}">
                <a16:creationId xmlns:a16="http://schemas.microsoft.com/office/drawing/2014/main" id="{74C1E348-75F1-F795-10E6-83FC3A480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513" y="2738428"/>
            <a:ext cx="1933799" cy="1380747"/>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29193247-68FB-DAF2-F13E-96C853A87FDD}"/>
              </a:ext>
            </a:extLst>
          </p:cNvPr>
          <p:cNvSpPr txBox="1"/>
          <p:nvPr/>
        </p:nvSpPr>
        <p:spPr>
          <a:xfrm>
            <a:off x="7127975" y="3030240"/>
            <a:ext cx="1690877" cy="646331"/>
          </a:xfrm>
          <a:prstGeom prst="rect">
            <a:avLst/>
          </a:prstGeom>
          <a:noFill/>
        </p:spPr>
        <p:txBody>
          <a:bodyPr wrap="square">
            <a:spAutoFit/>
          </a:bodyPr>
          <a:lstStyle/>
          <a:p>
            <a:pPr defTabSz="457200"/>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HL-LHC simulated event</a:t>
            </a:r>
          </a:p>
        </p:txBody>
      </p:sp>
      <p:sp>
        <p:nvSpPr>
          <p:cNvPr id="124" name="5-point Star 123">
            <a:extLst>
              <a:ext uri="{FF2B5EF4-FFF2-40B4-BE49-F238E27FC236}">
                <a16:creationId xmlns:a16="http://schemas.microsoft.com/office/drawing/2014/main" id="{8739F13D-4D86-CEF4-848A-56151AC8B320}"/>
              </a:ext>
            </a:extLst>
          </p:cNvPr>
          <p:cNvSpPr/>
          <p:nvPr/>
        </p:nvSpPr>
        <p:spPr>
          <a:xfrm>
            <a:off x="6467736" y="3921921"/>
            <a:ext cx="345531" cy="319955"/>
          </a:xfrm>
          <a:prstGeom prst="star5">
            <a:avLst/>
          </a:prstGeom>
          <a:solidFill>
            <a:srgbClr val="FFFF00"/>
          </a:solidFill>
          <a:ln w="158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CH"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BBA5687-AB2D-6F98-FC4D-D4B56B640179}"/>
              </a:ext>
            </a:extLst>
          </p:cNvPr>
          <p:cNvSpPr txBox="1"/>
          <p:nvPr/>
        </p:nvSpPr>
        <p:spPr>
          <a:xfrm>
            <a:off x="1723609" y="1077623"/>
            <a:ext cx="4757434" cy="369332"/>
          </a:xfrm>
          <a:prstGeom prst="rect">
            <a:avLst/>
          </a:prstGeom>
          <a:noFill/>
        </p:spPr>
        <p:txBody>
          <a:bodyPr wrap="square">
            <a:spAutoFit/>
          </a:bodyPr>
          <a:lstStyle/>
          <a:p>
            <a:pPr defTabSz="457200"/>
            <a:r>
              <a:rPr lang="en-US" dirty="0">
                <a:solidFill>
                  <a:prstClr val="black"/>
                </a:solidFill>
                <a:latin typeface="Calibri" panose="020F0502020204030204" pitchFamily="34" charset="0"/>
                <a:cs typeface="Times New Roman" panose="02020603050405020304" pitchFamily="18" charset="0"/>
              </a:rPr>
              <a:t>LHC data written to CERN archive (PB/month)</a:t>
            </a:r>
            <a:endParaRPr lang="en-CH" dirty="0">
              <a:solidFill>
                <a:prstClr val="black"/>
              </a:solidFill>
              <a:latin typeface="Calibri"/>
            </a:endParaRPr>
          </a:p>
        </p:txBody>
      </p:sp>
      <p:grpSp>
        <p:nvGrpSpPr>
          <p:cNvPr id="14" name="Group 13">
            <a:extLst>
              <a:ext uri="{FF2B5EF4-FFF2-40B4-BE49-F238E27FC236}">
                <a16:creationId xmlns:a16="http://schemas.microsoft.com/office/drawing/2014/main" id="{3D0DD928-0AB9-F23D-6FAC-A98E9D789D46}"/>
              </a:ext>
            </a:extLst>
          </p:cNvPr>
          <p:cNvGrpSpPr/>
          <p:nvPr/>
        </p:nvGrpSpPr>
        <p:grpSpPr>
          <a:xfrm>
            <a:off x="1958673" y="1668882"/>
            <a:ext cx="1674703" cy="843719"/>
            <a:chOff x="1173332" y="2323896"/>
            <a:chExt cx="1887368" cy="707508"/>
          </a:xfrm>
        </p:grpSpPr>
        <p:pic>
          <p:nvPicPr>
            <p:cNvPr id="15" name="Picture 14">
              <a:extLst>
                <a:ext uri="{FF2B5EF4-FFF2-40B4-BE49-F238E27FC236}">
                  <a16:creationId xmlns:a16="http://schemas.microsoft.com/office/drawing/2014/main" id="{728A81EB-5920-CFC2-7397-507BA4236275}"/>
                </a:ext>
              </a:extLst>
            </p:cNvPr>
            <p:cNvPicPr>
              <a:picLocks noChangeAspect="1"/>
            </p:cNvPicPr>
            <p:nvPr/>
          </p:nvPicPr>
          <p:blipFill>
            <a:blip r:embed="rId5"/>
            <a:stretch>
              <a:fillRect/>
            </a:stretch>
          </p:blipFill>
          <p:spPr>
            <a:xfrm>
              <a:off x="1173332" y="2332904"/>
              <a:ext cx="927100" cy="698500"/>
            </a:xfrm>
            <a:prstGeom prst="rect">
              <a:avLst/>
            </a:prstGeom>
          </p:spPr>
        </p:pic>
        <p:pic>
          <p:nvPicPr>
            <p:cNvPr id="16" name="Picture 15">
              <a:extLst>
                <a:ext uri="{FF2B5EF4-FFF2-40B4-BE49-F238E27FC236}">
                  <a16:creationId xmlns:a16="http://schemas.microsoft.com/office/drawing/2014/main" id="{DD2C90F8-E09C-509D-0213-3B0808E76D5E}"/>
                </a:ext>
              </a:extLst>
            </p:cNvPr>
            <p:cNvPicPr>
              <a:picLocks noChangeAspect="1"/>
            </p:cNvPicPr>
            <p:nvPr/>
          </p:nvPicPr>
          <p:blipFill>
            <a:blip r:embed="rId6"/>
            <a:stretch>
              <a:fillRect/>
            </a:stretch>
          </p:blipFill>
          <p:spPr>
            <a:xfrm>
              <a:off x="2133600" y="2323896"/>
              <a:ext cx="927100" cy="647700"/>
            </a:xfrm>
            <a:prstGeom prst="rect">
              <a:avLst/>
            </a:prstGeom>
          </p:spPr>
        </p:pic>
      </p:grpSp>
    </p:spTree>
    <p:extLst>
      <p:ext uri="{BB962C8B-B14F-4D97-AF65-F5344CB8AC3E}">
        <p14:creationId xmlns:p14="http://schemas.microsoft.com/office/powerpoint/2010/main" val="1942438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C617B-0EFB-AD43-9A4C-D360BFB6095F}"/>
              </a:ext>
            </a:extLst>
          </p:cNvPr>
          <p:cNvSpPr>
            <a:spLocks noGrp="1"/>
          </p:cNvSpPr>
          <p:nvPr>
            <p:ph type="title"/>
          </p:nvPr>
        </p:nvSpPr>
        <p:spPr/>
        <p:txBody>
          <a:bodyPr/>
          <a:lstStyle/>
          <a:p>
            <a:r>
              <a:rPr lang="en-GB" sz="3600" dirty="0"/>
              <a:t>The HL-LHC challenge –</a:t>
            </a:r>
            <a:r>
              <a:rPr lang="en-US" sz="3600" dirty="0"/>
              <a:t>hardware trends</a:t>
            </a:r>
          </a:p>
        </p:txBody>
      </p:sp>
      <p:sp>
        <p:nvSpPr>
          <p:cNvPr id="3" name="Slide Number Placeholder 2">
            <a:extLst>
              <a:ext uri="{FF2B5EF4-FFF2-40B4-BE49-F238E27FC236}">
                <a16:creationId xmlns:a16="http://schemas.microsoft.com/office/drawing/2014/main" id="{32224DD6-55B3-1647-8C52-57718C1E346E}"/>
              </a:ext>
            </a:extLst>
          </p:cNvPr>
          <p:cNvSpPr>
            <a:spLocks noGrp="1"/>
          </p:cNvSpPr>
          <p:nvPr>
            <p:ph type="sldNum" idx="10"/>
          </p:nvPr>
        </p:nvSpPr>
        <p:spPr/>
        <p:txBody>
          <a:bodyPr/>
          <a:lstStyle/>
          <a:p>
            <a:fld id="{00000000-1234-1234-1234-123412341234}" type="slidenum">
              <a:rPr lang="en-US" smtClean="0"/>
              <a:pPr/>
              <a:t>12</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24C05C9-3D5F-9849-A621-1D972BE7364A}"/>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84971D9-9D68-DE4F-B332-2321C5F2FE25}"/>
              </a:ext>
            </a:extLst>
          </p:cNvPr>
          <p:cNvSpPr>
            <a:spLocks noGrp="1"/>
          </p:cNvSpPr>
          <p:nvPr>
            <p:ph type="ftr" sz="quarter" idx="12"/>
          </p:nvPr>
        </p:nvSpPr>
        <p:spPr/>
        <p:txBody>
          <a:bodyPr/>
          <a:lstStyle/>
          <a:p>
            <a:r>
              <a:rPr lang="en-US"/>
              <a:t>ISGC 2025 - Taipei</a:t>
            </a:r>
            <a:endParaRPr lang="en-US" dirty="0"/>
          </a:p>
        </p:txBody>
      </p:sp>
      <p:sp>
        <p:nvSpPr>
          <p:cNvPr id="21" name="Rectangle 20">
            <a:extLst>
              <a:ext uri="{FF2B5EF4-FFF2-40B4-BE49-F238E27FC236}">
                <a16:creationId xmlns:a16="http://schemas.microsoft.com/office/drawing/2014/main" id="{436BB835-42D9-C042-8207-F58165B8ADE4}"/>
              </a:ext>
            </a:extLst>
          </p:cNvPr>
          <p:cNvSpPr/>
          <p:nvPr/>
        </p:nvSpPr>
        <p:spPr>
          <a:xfrm>
            <a:off x="1371845" y="1266367"/>
            <a:ext cx="10437403" cy="992579"/>
          </a:xfrm>
          <a:prstGeom prst="rect">
            <a:avLst/>
          </a:prstGeom>
        </p:spPr>
        <p:txBody>
          <a:bodyPr wrap="square">
            <a:spAutoFit/>
          </a:bodyPr>
          <a:lstStyle/>
          <a:p>
            <a:pPr marL="257175" indent="-257175">
              <a:buFont typeface="Arial" panose="020B0604020202020204" pitchFamily="34" charset="0"/>
              <a:buChar char="•"/>
            </a:pPr>
            <a:r>
              <a:rPr lang="en-US" sz="2000" dirty="0"/>
              <a:t>Cost of hardware decreasing vs time 😄 … but not as steeply as before 😳</a:t>
            </a:r>
          </a:p>
          <a:p>
            <a:pPr marL="257175" indent="-257175">
              <a:buFont typeface="Arial" panose="020B0604020202020204" pitchFamily="34" charset="0"/>
              <a:buChar char="•"/>
            </a:pPr>
            <a:endParaRPr lang="en-US" sz="800" dirty="0"/>
          </a:p>
          <a:p>
            <a:endParaRPr lang="en-US" sz="1050" dirty="0"/>
          </a:p>
          <a:p>
            <a:pPr marL="257175" indent="-257175">
              <a:buFont typeface="Arial" panose="020B0604020202020204" pitchFamily="34" charset="0"/>
              <a:buChar char="•"/>
            </a:pPr>
            <a:r>
              <a:rPr lang="en-US" sz="2000" dirty="0"/>
              <a:t>In general, trends driven by market (revenues) rather than technology  </a:t>
            </a:r>
          </a:p>
        </p:txBody>
      </p:sp>
      <p:sp>
        <p:nvSpPr>
          <p:cNvPr id="30" name="Rectangle 29">
            <a:extLst>
              <a:ext uri="{FF2B5EF4-FFF2-40B4-BE49-F238E27FC236}">
                <a16:creationId xmlns:a16="http://schemas.microsoft.com/office/drawing/2014/main" id="{F73A20CD-6261-8047-BA1E-42926BCC7113}"/>
              </a:ext>
            </a:extLst>
          </p:cNvPr>
          <p:cNvSpPr/>
          <p:nvPr/>
        </p:nvSpPr>
        <p:spPr>
          <a:xfrm>
            <a:off x="1200395" y="5565617"/>
            <a:ext cx="10566400" cy="525886"/>
          </a:xfrm>
          <a:prstGeom prst="rect">
            <a:avLst/>
          </a:prstGeom>
          <a:solidFill>
            <a:srgbClr val="FFC000"/>
          </a:solidFill>
        </p:spPr>
        <p:txBody>
          <a:bodyPr wrap="square" tIns="108000" bIns="108000">
            <a:spAutoFit/>
          </a:bodyPr>
          <a:lstStyle/>
          <a:p>
            <a:pPr algn="ctr"/>
            <a:r>
              <a:rPr lang="en-US" sz="2000" dirty="0"/>
              <a:t>Difficult to support the HL-LHC computing needs w/o a budget increase (unlikely to happen)</a:t>
            </a:r>
          </a:p>
        </p:txBody>
      </p:sp>
      <p:pic>
        <p:nvPicPr>
          <p:cNvPr id="6" name="Picture 5">
            <a:extLst>
              <a:ext uri="{FF2B5EF4-FFF2-40B4-BE49-F238E27FC236}">
                <a16:creationId xmlns:a16="http://schemas.microsoft.com/office/drawing/2014/main" id="{D63B3DE0-4E53-5D36-69B5-C60A40E1728F}"/>
              </a:ext>
            </a:extLst>
          </p:cNvPr>
          <p:cNvPicPr>
            <a:picLocks noChangeAspect="1"/>
          </p:cNvPicPr>
          <p:nvPr/>
        </p:nvPicPr>
        <p:blipFill>
          <a:blip r:embed="rId2"/>
          <a:stretch>
            <a:fillRect/>
          </a:stretch>
        </p:blipFill>
        <p:spPr>
          <a:xfrm>
            <a:off x="1562481" y="2641484"/>
            <a:ext cx="4629637" cy="2497705"/>
          </a:xfrm>
          <a:prstGeom prst="rect">
            <a:avLst/>
          </a:prstGeom>
        </p:spPr>
      </p:pic>
      <p:pic>
        <p:nvPicPr>
          <p:cNvPr id="8" name="Picture 4">
            <a:extLst>
              <a:ext uri="{FF2B5EF4-FFF2-40B4-BE49-F238E27FC236}">
                <a16:creationId xmlns:a16="http://schemas.microsoft.com/office/drawing/2014/main" id="{9AEEC407-4869-D650-AE8A-767849097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362" y="2472212"/>
            <a:ext cx="4200753" cy="30230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857D6C0-F4DD-1FF6-5C94-1C6A7E5E8E8A}"/>
              </a:ext>
            </a:extLst>
          </p:cNvPr>
          <p:cNvSpPr txBox="1"/>
          <p:nvPr/>
        </p:nvSpPr>
        <p:spPr>
          <a:xfrm rot="5400000">
            <a:off x="9719122" y="3759531"/>
            <a:ext cx="2742465" cy="261610"/>
          </a:xfrm>
          <a:prstGeom prst="rect">
            <a:avLst/>
          </a:prstGeom>
          <a:noFill/>
        </p:spPr>
        <p:txBody>
          <a:bodyPr wrap="square">
            <a:spAutoFit/>
          </a:bodyPr>
          <a:lstStyle/>
          <a:p>
            <a:r>
              <a:rPr lang="en-US" sz="1100" dirty="0">
                <a:hlinkClick r:id="rId4"/>
              </a:rPr>
              <a:t>ATLAS Phase-2 computing model (2022) </a:t>
            </a:r>
            <a:endParaRPr lang="en-US" sz="1100" dirty="0"/>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3C902F1-3453-4562-8CB8-C9AA06D3A78C}"/>
                  </a:ext>
                </a:extLst>
              </p14:cNvPr>
              <p14:cNvContentPartPr/>
              <p14:nvPr/>
            </p14:nvContentPartPr>
            <p14:xfrm>
              <a:off x="8274082" y="4257911"/>
              <a:ext cx="2397240" cy="565200"/>
            </p14:xfrm>
          </p:contentPart>
        </mc:Choice>
        <mc:Fallback xmlns="">
          <p:pic>
            <p:nvPicPr>
              <p:cNvPr id="10" name="Ink 9">
                <a:extLst>
                  <a:ext uri="{FF2B5EF4-FFF2-40B4-BE49-F238E27FC236}">
                    <a16:creationId xmlns:a16="http://schemas.microsoft.com/office/drawing/2014/main" id="{33C902F1-3453-4562-8CB8-C9AA06D3A78C}"/>
                  </a:ext>
                </a:extLst>
              </p:cNvPr>
              <p:cNvPicPr/>
              <p:nvPr/>
            </p:nvPicPr>
            <p:blipFill>
              <a:blip r:embed="rId6"/>
              <a:stretch>
                <a:fillRect/>
              </a:stretch>
            </p:blipFill>
            <p:spPr>
              <a:xfrm>
                <a:off x="8220090" y="4149911"/>
                <a:ext cx="2504864" cy="780840"/>
              </a:xfrm>
              <a:prstGeom prst="rect">
                <a:avLst/>
              </a:prstGeom>
            </p:spPr>
          </p:pic>
        </mc:Fallback>
      </mc:AlternateContent>
      <p:sp>
        <p:nvSpPr>
          <p:cNvPr id="11" name="TextBox 10">
            <a:extLst>
              <a:ext uri="{FF2B5EF4-FFF2-40B4-BE49-F238E27FC236}">
                <a16:creationId xmlns:a16="http://schemas.microsoft.com/office/drawing/2014/main" id="{FE4E052F-7B6B-A37E-E6C1-12896FB496F4}"/>
              </a:ext>
            </a:extLst>
          </p:cNvPr>
          <p:cNvSpPr txBox="1"/>
          <p:nvPr/>
        </p:nvSpPr>
        <p:spPr>
          <a:xfrm>
            <a:off x="9730480" y="4216764"/>
            <a:ext cx="1029156" cy="523220"/>
          </a:xfrm>
          <a:prstGeom prst="rect">
            <a:avLst/>
          </a:prstGeom>
          <a:noFill/>
        </p:spPr>
        <p:txBody>
          <a:bodyPr wrap="square" rtlCol="0">
            <a:spAutoFit/>
          </a:bodyPr>
          <a:lstStyle/>
          <a:p>
            <a:r>
              <a:rPr lang="en-GB" sz="1400" b="1" dirty="0"/>
              <a:t>10% cost reduction</a:t>
            </a:r>
          </a:p>
        </p:txBody>
      </p:sp>
    </p:spTree>
    <p:extLst>
      <p:ext uri="{BB962C8B-B14F-4D97-AF65-F5344CB8AC3E}">
        <p14:creationId xmlns:p14="http://schemas.microsoft.com/office/powerpoint/2010/main" val="302965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6679-D81C-9FD0-908B-DEB0C95C42B2}"/>
              </a:ext>
            </a:extLst>
          </p:cNvPr>
          <p:cNvSpPr>
            <a:spLocks noGrp="1"/>
          </p:cNvSpPr>
          <p:nvPr>
            <p:ph type="title"/>
          </p:nvPr>
        </p:nvSpPr>
        <p:spPr/>
        <p:txBody>
          <a:bodyPr/>
          <a:lstStyle/>
          <a:p>
            <a:r>
              <a:rPr lang="en-GB" sz="3600" dirty="0"/>
              <a:t>Not just LHC .. more HEP experiments in the 2020s</a:t>
            </a:r>
          </a:p>
        </p:txBody>
      </p:sp>
      <p:sp>
        <p:nvSpPr>
          <p:cNvPr id="3" name="Slide Number Placeholder 2">
            <a:extLst>
              <a:ext uri="{FF2B5EF4-FFF2-40B4-BE49-F238E27FC236}">
                <a16:creationId xmlns:a16="http://schemas.microsoft.com/office/drawing/2014/main" id="{518F36E2-A5E5-2280-1039-27E796D3228C}"/>
              </a:ext>
            </a:extLst>
          </p:cNvPr>
          <p:cNvSpPr>
            <a:spLocks noGrp="1"/>
          </p:cNvSpPr>
          <p:nvPr>
            <p:ph type="sldNum" idx="10"/>
          </p:nvPr>
        </p:nvSpPr>
        <p:spPr/>
        <p:txBody>
          <a:bodyPr/>
          <a:lstStyle/>
          <a:p>
            <a:fld id="{00000000-1234-1234-1234-123412341234}" type="slidenum">
              <a:rPr lang="en-US" smtClean="0"/>
              <a:pPr/>
              <a:t>13</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03D9A75E-4B14-AEC4-842C-015ABACDFB54}"/>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7C5CF13A-BD14-FFE0-5ABE-227CF3B2E219}"/>
              </a:ext>
            </a:extLst>
          </p:cNvPr>
          <p:cNvSpPr>
            <a:spLocks noGrp="1"/>
          </p:cNvSpPr>
          <p:nvPr>
            <p:ph type="ftr" sz="quarter" idx="12"/>
          </p:nvPr>
        </p:nvSpPr>
        <p:spPr/>
        <p:txBody>
          <a:bodyPr/>
          <a:lstStyle/>
          <a:p>
            <a:r>
              <a:rPr lang="en-US"/>
              <a:t>ISGC 2025 - Taipei</a:t>
            </a:r>
            <a:endParaRPr lang="en-US" dirty="0"/>
          </a:p>
        </p:txBody>
      </p:sp>
      <p:pic>
        <p:nvPicPr>
          <p:cNvPr id="4098" name="Picture 2">
            <a:extLst>
              <a:ext uri="{FF2B5EF4-FFF2-40B4-BE49-F238E27FC236}">
                <a16:creationId xmlns:a16="http://schemas.microsoft.com/office/drawing/2014/main" id="{D8D012C5-929F-EE9C-D78A-625A4BA6D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148" y="1044246"/>
            <a:ext cx="3092850" cy="23216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B865C29-1885-7631-5FAA-4645F573D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6393" y="1152527"/>
            <a:ext cx="1291467" cy="10525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descr="Image">
            <a:extLst>
              <a:ext uri="{FF2B5EF4-FFF2-40B4-BE49-F238E27FC236}">
                <a16:creationId xmlns:a16="http://schemas.microsoft.com/office/drawing/2014/main" id="{D5B28606-678F-D7B4-33D6-2AEFE094F0FD}"/>
              </a:ext>
            </a:extLst>
          </p:cNvPr>
          <p:cNvPicPr>
            <a:picLocks noChangeAspect="1"/>
          </p:cNvPicPr>
          <p:nvPr/>
        </p:nvPicPr>
        <p:blipFill>
          <a:blip r:embed="rId4"/>
          <a:stretch>
            <a:fillRect/>
          </a:stretch>
        </p:blipFill>
        <p:spPr>
          <a:xfrm>
            <a:off x="1273296" y="1156139"/>
            <a:ext cx="3577565" cy="1180228"/>
          </a:xfrm>
          <a:prstGeom prst="rect">
            <a:avLst/>
          </a:prstGeom>
          <a:ln w="12700">
            <a:miter lim="400000"/>
          </a:ln>
        </p:spPr>
      </p:pic>
      <p:pic>
        <p:nvPicPr>
          <p:cNvPr id="7" name="Image" descr="Image">
            <a:extLst>
              <a:ext uri="{FF2B5EF4-FFF2-40B4-BE49-F238E27FC236}">
                <a16:creationId xmlns:a16="http://schemas.microsoft.com/office/drawing/2014/main" id="{94E43195-A1DA-3B90-6513-5C486450051C}"/>
              </a:ext>
            </a:extLst>
          </p:cNvPr>
          <p:cNvPicPr>
            <a:picLocks noChangeAspect="1"/>
          </p:cNvPicPr>
          <p:nvPr/>
        </p:nvPicPr>
        <p:blipFill>
          <a:blip r:embed="rId5"/>
          <a:stretch>
            <a:fillRect/>
          </a:stretch>
        </p:blipFill>
        <p:spPr>
          <a:xfrm>
            <a:off x="1395337" y="3503753"/>
            <a:ext cx="2778459" cy="2488532"/>
          </a:xfrm>
          <a:prstGeom prst="rect">
            <a:avLst/>
          </a:prstGeom>
          <a:ln w="12700">
            <a:miter lim="400000"/>
          </a:ln>
        </p:spPr>
      </p:pic>
      <p:pic>
        <p:nvPicPr>
          <p:cNvPr id="4102" name="Picture 6" descr="DUNE logo | The DUNE logo includes neutrino symbols and the ...">
            <a:extLst>
              <a:ext uri="{FF2B5EF4-FFF2-40B4-BE49-F238E27FC236}">
                <a16:creationId xmlns:a16="http://schemas.microsoft.com/office/drawing/2014/main" id="{BA020119-4A15-676E-6D9B-693B8CB4B9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6943" y="2543955"/>
            <a:ext cx="1214877" cy="8102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73EFB349-B9D8-0062-E70E-07A19EEC38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6768" y="3743770"/>
            <a:ext cx="3006741" cy="235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08433241-76D0-CEF0-3809-FF2F3A2B5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4209" y="4815923"/>
            <a:ext cx="1664368" cy="11088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UNO | iihe.ac.be">
            <a:extLst>
              <a:ext uri="{FF2B5EF4-FFF2-40B4-BE49-F238E27FC236}">
                <a16:creationId xmlns:a16="http://schemas.microsoft.com/office/drawing/2014/main" id="{F964412B-2ACA-974D-78AC-A8422CAB25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4586" y="3702972"/>
            <a:ext cx="1051953" cy="10519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03FBAF4-05F8-AC01-6A46-D8CDAE9861E1}"/>
              </a:ext>
            </a:extLst>
          </p:cNvPr>
          <p:cNvSpPr/>
          <p:nvPr/>
        </p:nvSpPr>
        <p:spPr>
          <a:xfrm>
            <a:off x="4951323" y="2714613"/>
            <a:ext cx="3092850" cy="833663"/>
          </a:xfrm>
          <a:prstGeom prst="rect">
            <a:avLst/>
          </a:prstGeom>
          <a:solidFill>
            <a:srgbClr val="FFC000"/>
          </a:solidFill>
        </p:spPr>
        <p:txBody>
          <a:bodyPr wrap="square" tIns="108000" bIns="108000">
            <a:spAutoFit/>
          </a:bodyPr>
          <a:lstStyle/>
          <a:p>
            <a:pPr algn="ctr"/>
            <a:r>
              <a:rPr lang="en-US" sz="2000" dirty="0"/>
              <a:t>Computing needs: </a:t>
            </a:r>
          </a:p>
          <a:p>
            <a:pPr algn="ctr"/>
            <a:r>
              <a:rPr lang="en-US" sz="2000" dirty="0"/>
              <a:t>~10% of HL-LHC</a:t>
            </a:r>
          </a:p>
        </p:txBody>
      </p:sp>
    </p:spTree>
    <p:extLst>
      <p:ext uri="{BB962C8B-B14F-4D97-AF65-F5344CB8AC3E}">
        <p14:creationId xmlns:p14="http://schemas.microsoft.com/office/powerpoint/2010/main" val="135075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8417F-B7EE-DA56-313C-BCEEF8CCB3BF}"/>
              </a:ext>
            </a:extLst>
          </p:cNvPr>
          <p:cNvSpPr>
            <a:spLocks noGrp="1"/>
          </p:cNvSpPr>
          <p:nvPr>
            <p:ph type="title"/>
          </p:nvPr>
        </p:nvSpPr>
        <p:spPr/>
        <p:txBody>
          <a:bodyPr/>
          <a:lstStyle/>
          <a:p>
            <a:r>
              <a:rPr lang="en-GB" sz="3600" dirty="0"/>
              <a:t>And more sciences …</a:t>
            </a:r>
          </a:p>
        </p:txBody>
      </p:sp>
      <p:sp>
        <p:nvSpPr>
          <p:cNvPr id="3" name="Slide Number Placeholder 2">
            <a:extLst>
              <a:ext uri="{FF2B5EF4-FFF2-40B4-BE49-F238E27FC236}">
                <a16:creationId xmlns:a16="http://schemas.microsoft.com/office/drawing/2014/main" id="{48D17F39-0C2F-A470-FBD3-33AAA3562EBF}"/>
              </a:ext>
            </a:extLst>
          </p:cNvPr>
          <p:cNvSpPr>
            <a:spLocks noGrp="1"/>
          </p:cNvSpPr>
          <p:nvPr>
            <p:ph type="sldNum" idx="10"/>
          </p:nvPr>
        </p:nvSpPr>
        <p:spPr/>
        <p:txBody>
          <a:bodyPr/>
          <a:lstStyle/>
          <a:p>
            <a:fld id="{00000000-1234-1234-1234-123412341234}" type="slidenum">
              <a:rPr lang="en-US" smtClean="0"/>
              <a:pPr/>
              <a:t>14</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0F545CD2-CB06-5CB4-F157-E3C4B1DAC18B}"/>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8631BF78-E03F-FBE7-2873-CB8CD7588D94}"/>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4341A94A-5E4F-89A2-CABE-BA724300D95F}"/>
              </a:ext>
            </a:extLst>
          </p:cNvPr>
          <p:cNvPicPr>
            <a:picLocks noChangeAspect="1"/>
          </p:cNvPicPr>
          <p:nvPr/>
        </p:nvPicPr>
        <p:blipFill>
          <a:blip r:embed="rId2"/>
          <a:stretch>
            <a:fillRect/>
          </a:stretch>
        </p:blipFill>
        <p:spPr>
          <a:xfrm>
            <a:off x="1438527" y="3015934"/>
            <a:ext cx="5001403" cy="2805846"/>
          </a:xfrm>
          <a:prstGeom prst="rect">
            <a:avLst/>
          </a:prstGeom>
        </p:spPr>
      </p:pic>
      <p:pic>
        <p:nvPicPr>
          <p:cNvPr id="5122" name="Picture 2" descr="Network">
            <a:extLst>
              <a:ext uri="{FF2B5EF4-FFF2-40B4-BE49-F238E27FC236}">
                <a16:creationId xmlns:a16="http://schemas.microsoft.com/office/drawing/2014/main" id="{97A1B877-087D-D053-B3F9-37FBCFBBB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117" y="3728250"/>
            <a:ext cx="4568722" cy="23349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48B435F-3973-EA70-81BE-7A2607CC4584}"/>
              </a:ext>
            </a:extLst>
          </p:cNvPr>
          <p:cNvSpPr txBox="1"/>
          <p:nvPr/>
        </p:nvSpPr>
        <p:spPr>
          <a:xfrm>
            <a:off x="1383960" y="1420610"/>
            <a:ext cx="5001403" cy="14157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Other sciences will have data needs like LHC in the same time horizon.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SKA is the main example: expect 700 PB/year of data products   </a:t>
            </a:r>
            <a:endParaRPr lang="en-US" dirty="0"/>
          </a:p>
        </p:txBody>
      </p:sp>
      <p:pic>
        <p:nvPicPr>
          <p:cNvPr id="10" name="Picture 9">
            <a:extLst>
              <a:ext uri="{FF2B5EF4-FFF2-40B4-BE49-F238E27FC236}">
                <a16:creationId xmlns:a16="http://schemas.microsoft.com/office/drawing/2014/main" id="{D25DB61F-1014-5240-686D-F57B1B0636C8}"/>
              </a:ext>
            </a:extLst>
          </p:cNvPr>
          <p:cNvPicPr>
            <a:picLocks noChangeAspect="1"/>
          </p:cNvPicPr>
          <p:nvPr/>
        </p:nvPicPr>
        <p:blipFill>
          <a:blip r:embed="rId4"/>
          <a:stretch>
            <a:fillRect/>
          </a:stretch>
        </p:blipFill>
        <p:spPr>
          <a:xfrm>
            <a:off x="7043586" y="1055174"/>
            <a:ext cx="4446739" cy="2503951"/>
          </a:xfrm>
          <a:prstGeom prst="rect">
            <a:avLst/>
          </a:prstGeom>
          <a:ln w="19050">
            <a:solidFill>
              <a:srgbClr val="7030A0"/>
            </a:solidFill>
          </a:ln>
        </p:spPr>
      </p:pic>
    </p:spTree>
    <p:extLst>
      <p:ext uri="{BB962C8B-B14F-4D97-AF65-F5344CB8AC3E}">
        <p14:creationId xmlns:p14="http://schemas.microsoft.com/office/powerpoint/2010/main" val="1066995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9FC7-CC7C-CF44-A25C-BCD534C9D77A}"/>
              </a:ext>
            </a:extLst>
          </p:cNvPr>
          <p:cNvSpPr>
            <a:spLocks noGrp="1"/>
          </p:cNvSpPr>
          <p:nvPr>
            <p:ph type="title"/>
          </p:nvPr>
        </p:nvSpPr>
        <p:spPr/>
        <p:txBody>
          <a:bodyPr/>
          <a:lstStyle/>
          <a:p>
            <a:r>
              <a:rPr lang="en-US" sz="3600" dirty="0"/>
              <a:t>The future HEP computing challenge in 6 points</a:t>
            </a:r>
          </a:p>
        </p:txBody>
      </p:sp>
      <p:sp>
        <p:nvSpPr>
          <p:cNvPr id="3" name="Slide Number Placeholder 2">
            <a:extLst>
              <a:ext uri="{FF2B5EF4-FFF2-40B4-BE49-F238E27FC236}">
                <a16:creationId xmlns:a16="http://schemas.microsoft.com/office/drawing/2014/main" id="{B9D4C59A-B9B6-A545-8F06-6D8A86502590}"/>
              </a:ext>
            </a:extLst>
          </p:cNvPr>
          <p:cNvSpPr>
            <a:spLocks noGrp="1"/>
          </p:cNvSpPr>
          <p:nvPr>
            <p:ph type="sldNum" idx="10"/>
          </p:nvPr>
        </p:nvSpPr>
        <p:spPr/>
        <p:txBody>
          <a:bodyPr/>
          <a:lstStyle/>
          <a:p>
            <a:fld id="{00000000-1234-1234-1234-123412341234}" type="slidenum">
              <a:rPr lang="en-US" smtClean="0"/>
              <a:pPr/>
              <a:t>15</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AFC74D86-923F-6442-930D-5C03653780F1}"/>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840BAD1A-4754-A54A-A80D-6CA0EBDEEB0B}"/>
              </a:ext>
            </a:extLst>
          </p:cNvPr>
          <p:cNvSpPr>
            <a:spLocks noGrp="1"/>
          </p:cNvSpPr>
          <p:nvPr>
            <p:ph type="ftr" sz="quarter" idx="12"/>
          </p:nvPr>
        </p:nvSpPr>
        <p:spPr/>
        <p:txBody>
          <a:bodyPr/>
          <a:lstStyle/>
          <a:p>
            <a:r>
              <a:rPr lang="en-US"/>
              <a:t>ISGC 2025 - Taipei</a:t>
            </a:r>
            <a:endParaRPr lang="en-US" dirty="0"/>
          </a:p>
        </p:txBody>
      </p:sp>
      <p:sp>
        <p:nvSpPr>
          <p:cNvPr id="7" name="Rectangle 6">
            <a:extLst>
              <a:ext uri="{FF2B5EF4-FFF2-40B4-BE49-F238E27FC236}">
                <a16:creationId xmlns:a16="http://schemas.microsoft.com/office/drawing/2014/main" id="{2D93F759-29CB-DE41-B7E0-CF9F86806EEA}"/>
              </a:ext>
            </a:extLst>
          </p:cNvPr>
          <p:cNvSpPr/>
          <p:nvPr/>
        </p:nvSpPr>
        <p:spPr>
          <a:xfrm>
            <a:off x="1443788" y="1520074"/>
            <a:ext cx="10138611" cy="4093428"/>
          </a:xfrm>
          <a:prstGeom prst="rect">
            <a:avLst/>
          </a:prstGeom>
        </p:spPr>
        <p:txBody>
          <a:bodyPr wrap="square">
            <a:spAutoFit/>
          </a:bodyPr>
          <a:lstStyle/>
          <a:p>
            <a:r>
              <a:rPr lang="en-US" sz="2000" dirty="0"/>
              <a:t>1) 10x more data/year and 5x more complex. HL-LHC computing is the main driver</a:t>
            </a:r>
          </a:p>
          <a:p>
            <a:pPr marL="285750" indent="-285750">
              <a:buFont typeface="Arial" panose="020B0604020202020204" pitchFamily="34" charset="0"/>
              <a:buChar char="•"/>
            </a:pPr>
            <a:endParaRPr lang="en-US" sz="2000" dirty="0"/>
          </a:p>
          <a:p>
            <a:r>
              <a:rPr lang="en-US" sz="2000" dirty="0"/>
              <a:t>2) No considerable increase in funding for HEP computing expected in the coming years</a:t>
            </a:r>
          </a:p>
          <a:p>
            <a:pPr marL="285750" indent="-285750">
              <a:buFont typeface="Arial" panose="020B0604020202020204" pitchFamily="34" charset="0"/>
              <a:buChar char="•"/>
            </a:pPr>
            <a:endParaRPr lang="en-US" sz="2000" dirty="0"/>
          </a:p>
          <a:p>
            <a:r>
              <a:rPr lang="en-US" sz="2000" dirty="0"/>
              <a:t>3) Trends in hardware technology and costs not favorable to HEP </a:t>
            </a:r>
          </a:p>
          <a:p>
            <a:pPr marL="285750" indent="-285750">
              <a:buFont typeface="Arial" panose="020B0604020202020204" pitchFamily="34" charset="0"/>
              <a:buChar char="•"/>
            </a:pPr>
            <a:endParaRPr lang="en-US" sz="2000" dirty="0"/>
          </a:p>
          <a:p>
            <a:r>
              <a:rPr lang="en-US" sz="2000" dirty="0"/>
              <a:t>4) Geopolitical situation very unstable, impacting a distributed infrastructure and collaboration</a:t>
            </a:r>
          </a:p>
          <a:p>
            <a:pPr marL="285750" indent="-285750">
              <a:buFont typeface="Arial" panose="020B0604020202020204" pitchFamily="34" charset="0"/>
              <a:buChar char="•"/>
            </a:pPr>
            <a:endParaRPr lang="en-US" sz="2000" dirty="0"/>
          </a:p>
          <a:p>
            <a:r>
              <a:rPr lang="en-US" sz="2000" dirty="0"/>
              <a:t>5) Many HEP computing services were conceived in a different millennium and the Information and Communication Technology landscape changed considerably  </a:t>
            </a:r>
          </a:p>
          <a:p>
            <a:endParaRPr lang="en-US" sz="2000" dirty="0"/>
          </a:p>
          <a:p>
            <a:r>
              <a:rPr lang="en-US" sz="2000" dirty="0"/>
              <a:t>6) The Funding Agencies want to see their investments to benefit multiple sciences </a:t>
            </a:r>
          </a:p>
        </p:txBody>
      </p:sp>
    </p:spTree>
    <p:extLst>
      <p:ext uri="{BB962C8B-B14F-4D97-AF65-F5344CB8AC3E}">
        <p14:creationId xmlns:p14="http://schemas.microsoft.com/office/powerpoint/2010/main" val="2781414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E25D7-D9DF-8046-8F69-98FB2E1CE4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1CE1C7-D893-8A8F-23D0-8E048007B6B3}"/>
              </a:ext>
            </a:extLst>
          </p:cNvPr>
          <p:cNvSpPr>
            <a:spLocks noGrp="1"/>
          </p:cNvSpPr>
          <p:nvPr>
            <p:ph type="title"/>
          </p:nvPr>
        </p:nvSpPr>
        <p:spPr/>
        <p:txBody>
          <a:bodyPr/>
          <a:lstStyle/>
          <a:p>
            <a:r>
              <a:rPr lang="en-US" sz="3600" dirty="0"/>
              <a:t>WLCG strategic vision: Innovation and Collaboration   </a:t>
            </a:r>
            <a:endParaRPr lang="en-SI" sz="3600" dirty="0"/>
          </a:p>
        </p:txBody>
      </p:sp>
      <p:sp>
        <p:nvSpPr>
          <p:cNvPr id="12" name="Slide Number Placeholder 11">
            <a:extLst>
              <a:ext uri="{FF2B5EF4-FFF2-40B4-BE49-F238E27FC236}">
                <a16:creationId xmlns:a16="http://schemas.microsoft.com/office/drawing/2014/main" id="{681253B6-A70B-5B39-62D9-BB567035CE7B}"/>
              </a:ext>
            </a:extLst>
          </p:cNvPr>
          <p:cNvSpPr>
            <a:spLocks noGrp="1"/>
          </p:cNvSpPr>
          <p:nvPr>
            <p:ph type="sldNum" idx="10"/>
          </p:nvPr>
        </p:nvSpPr>
        <p:spPr/>
        <p:txBody>
          <a:bodyPr/>
          <a:lstStyle/>
          <a:p>
            <a:fld id="{D3517025-743B-E149-A4BA-6A929B1A7CEC}" type="slidenum">
              <a:rPr lang="en-US" smtClean="0"/>
              <a:t>16</a:t>
            </a:fld>
            <a:endParaRPr lang="en-US"/>
          </a:p>
        </p:txBody>
      </p:sp>
      <p:sp>
        <p:nvSpPr>
          <p:cNvPr id="10" name="Date Placeholder 9">
            <a:extLst>
              <a:ext uri="{FF2B5EF4-FFF2-40B4-BE49-F238E27FC236}">
                <a16:creationId xmlns:a16="http://schemas.microsoft.com/office/drawing/2014/main" id="{5B861D73-85DF-0D7E-14BE-511A20A2C7B9}"/>
              </a:ext>
            </a:extLst>
          </p:cNvPr>
          <p:cNvSpPr>
            <a:spLocks noGrp="1"/>
          </p:cNvSpPr>
          <p:nvPr>
            <p:ph type="dt" sz="half" idx="11"/>
          </p:nvPr>
        </p:nvSpPr>
        <p:spPr/>
        <p:txBody>
          <a:bodyPr/>
          <a:lstStyle/>
          <a:p>
            <a:r>
              <a:rPr lang="de-CH"/>
              <a:t>20/03/2025</a:t>
            </a:r>
            <a:endParaRPr lang="en-US"/>
          </a:p>
        </p:txBody>
      </p:sp>
      <p:sp>
        <p:nvSpPr>
          <p:cNvPr id="11" name="Footer Placeholder 10">
            <a:extLst>
              <a:ext uri="{FF2B5EF4-FFF2-40B4-BE49-F238E27FC236}">
                <a16:creationId xmlns:a16="http://schemas.microsoft.com/office/drawing/2014/main" id="{E2F22B16-3B07-F15F-5FFE-3FD8EF077389}"/>
              </a:ext>
            </a:extLst>
          </p:cNvPr>
          <p:cNvSpPr>
            <a:spLocks noGrp="1"/>
          </p:cNvSpPr>
          <p:nvPr>
            <p:ph type="ftr" sz="quarter" idx="12"/>
          </p:nvPr>
        </p:nvSpPr>
        <p:spPr/>
        <p:txBody>
          <a:bodyPr/>
          <a:lstStyle/>
          <a:p>
            <a:r>
              <a:rPr lang="en-US"/>
              <a:t>ISGC 2025 - Taipei</a:t>
            </a:r>
          </a:p>
        </p:txBody>
      </p:sp>
      <p:sp>
        <p:nvSpPr>
          <p:cNvPr id="3" name="Content Placeholder 2">
            <a:extLst>
              <a:ext uri="{FF2B5EF4-FFF2-40B4-BE49-F238E27FC236}">
                <a16:creationId xmlns:a16="http://schemas.microsoft.com/office/drawing/2014/main" id="{4C2A8F7F-C40E-2387-7C73-E2121BE22D70}"/>
              </a:ext>
            </a:extLst>
          </p:cNvPr>
          <p:cNvSpPr>
            <a:spLocks noGrp="1"/>
          </p:cNvSpPr>
          <p:nvPr>
            <p:ph sz="quarter" idx="13"/>
          </p:nvPr>
        </p:nvSpPr>
        <p:spPr>
          <a:xfrm>
            <a:off x="1330037" y="1241281"/>
            <a:ext cx="8372763" cy="4766348"/>
          </a:xfrm>
        </p:spPr>
        <p:txBody>
          <a:bodyPr>
            <a:noAutofit/>
          </a:bodyPr>
          <a:lstStyle/>
          <a:p>
            <a:pPr marL="0" indent="0">
              <a:buNone/>
            </a:pPr>
            <a:r>
              <a:rPr lang="en-GB" sz="1800" dirty="0">
                <a:solidFill>
                  <a:schemeClr val="tx1"/>
                </a:solidFill>
                <a:latin typeface="Calibri" panose="020F0502020204030204" pitchFamily="34" charset="0"/>
                <a:cs typeface="Times New Roman" panose="02020603050405020304" pitchFamily="18" charset="0"/>
              </a:rPr>
              <a:t>WLCG presented: </a:t>
            </a:r>
            <a:endParaRPr lang="en-GB" sz="800" dirty="0">
              <a:solidFill>
                <a:schemeClr val="tx1"/>
              </a:solidFill>
              <a:latin typeface="Calibri" panose="020F0502020204030204" pitchFamily="34" charset="0"/>
              <a:cs typeface="Times New Roman" panose="02020603050405020304" pitchFamily="18" charset="0"/>
            </a:endParaRPr>
          </a:p>
          <a:p>
            <a:r>
              <a:rPr lang="en-GB" sz="1800" dirty="0">
                <a:solidFill>
                  <a:schemeClr val="tx1"/>
                </a:solidFill>
                <a:latin typeface="Calibri" panose="020F0502020204030204" pitchFamily="34" charset="0"/>
                <a:cs typeface="Times New Roman" panose="02020603050405020304" pitchFamily="18" charset="0"/>
              </a:rPr>
              <a:t>its vision about a common scientific computing infrastructure at the European Strategy for Particle Physics in 2019</a:t>
            </a:r>
          </a:p>
          <a:p>
            <a:r>
              <a:rPr lang="en-GB" sz="1800" dirty="0">
                <a:solidFill>
                  <a:schemeClr val="tx1"/>
                </a:solidFill>
                <a:latin typeface="Calibri" panose="020F0502020204030204" pitchFamily="34" charset="0"/>
                <a:cs typeface="Times New Roman" panose="02020603050405020304" pitchFamily="18" charset="0"/>
              </a:rPr>
              <a:t>a joint paper with DUNE and Belle-2 to the Snowmass 2021 process, which detailed the strategic directions to address the computing challenges of the experiments over the next decade</a:t>
            </a:r>
          </a:p>
          <a:p>
            <a:pPr marL="25400" indent="0">
              <a:buNone/>
            </a:pPr>
            <a:endParaRPr lang="en-GB" sz="1800" dirty="0">
              <a:latin typeface="Calibri" panose="020F0502020204030204" pitchFamily="34" charset="0"/>
              <a:cs typeface="Times New Roman" panose="02020603050405020304" pitchFamily="18" charset="0"/>
            </a:endParaRPr>
          </a:p>
          <a:p>
            <a:pPr marL="25400" indent="0">
              <a:buNone/>
            </a:pPr>
            <a:r>
              <a:rPr lang="en-GB" sz="1800" dirty="0">
                <a:solidFill>
                  <a:schemeClr val="tx1"/>
                </a:solidFill>
                <a:latin typeface="Calibri" panose="020F0502020204030204" pitchFamily="34" charset="0"/>
                <a:cs typeface="Times New Roman" panose="02020603050405020304" pitchFamily="18" charset="0"/>
              </a:rPr>
              <a:t>The </a:t>
            </a:r>
            <a:r>
              <a:rPr lang="en-GB" sz="1800" dirty="0">
                <a:solidFill>
                  <a:schemeClr val="tx1"/>
                </a:solidFill>
                <a:latin typeface="Calibri" panose="020F0502020204030204" pitchFamily="34" charset="0"/>
                <a:cs typeface="Times New Roman" panose="02020603050405020304" pitchFamily="18" charset="0"/>
                <a:hlinkClick r:id="rId3"/>
              </a:rPr>
              <a:t>WLCG strategy for 2024-2027</a:t>
            </a:r>
            <a:r>
              <a:rPr lang="en-GB" sz="1800" dirty="0">
                <a:solidFill>
                  <a:schemeClr val="tx1"/>
                </a:solidFill>
                <a:latin typeface="Calibri" panose="020F0502020204030204" pitchFamily="34" charset="0"/>
                <a:cs typeface="Times New Roman" panose="02020603050405020304" pitchFamily="18" charset="0"/>
              </a:rPr>
              <a:t> has a strong focus on innovation and collaboration</a:t>
            </a:r>
          </a:p>
          <a:p>
            <a:pPr marL="25400" indent="0">
              <a:buNone/>
            </a:pPr>
            <a:endParaRPr lang="en-GB" sz="800" dirty="0">
              <a:latin typeface="Calibri" panose="020F0502020204030204" pitchFamily="34" charset="0"/>
              <a:cs typeface="Times New Roman" panose="02020603050405020304" pitchFamily="18" charset="0"/>
            </a:endParaRPr>
          </a:p>
          <a:p>
            <a:r>
              <a:rPr lang="en-GB" sz="1800" dirty="0">
                <a:latin typeface="Calibri" panose="020F0502020204030204" pitchFamily="34" charset="0"/>
                <a:cs typeface="Times New Roman" panose="02020603050405020304" pitchFamily="18" charset="0"/>
              </a:rPr>
              <a:t>I</a:t>
            </a:r>
            <a:r>
              <a:rPr lang="en-GB" sz="1800" dirty="0">
                <a:solidFill>
                  <a:schemeClr val="tx1"/>
                </a:solidFill>
                <a:latin typeface="Calibri" panose="020F0502020204030204" pitchFamily="34" charset="0"/>
                <a:cs typeface="Times New Roman" panose="02020603050405020304" pitchFamily="18" charset="0"/>
              </a:rPr>
              <a:t>nnovation: modernise software and services to leverage the most modern technologies and architectures</a:t>
            </a:r>
          </a:p>
          <a:p>
            <a:r>
              <a:rPr lang="en-GB" sz="1800" dirty="0">
                <a:latin typeface="Calibri" panose="020F0502020204030204" pitchFamily="34" charset="0"/>
                <a:cs typeface="Times New Roman" panose="02020603050405020304" pitchFamily="18" charset="0"/>
              </a:rPr>
              <a:t>Collaboration: leverage synergies between HEP experiments and other sciences</a:t>
            </a:r>
          </a:p>
          <a:p>
            <a:pPr marL="25400" indent="0">
              <a:buNone/>
            </a:pPr>
            <a:endParaRPr lang="en-GB" sz="1800" dirty="0">
              <a:solidFill>
                <a:schemeClr val="tx1"/>
              </a:solidFill>
              <a:latin typeface="Calibri" panose="020F0502020204030204" pitchFamily="34" charset="0"/>
              <a:cs typeface="Times New Roman" panose="02020603050405020304" pitchFamily="18" charset="0"/>
            </a:endParaRPr>
          </a:p>
          <a:p>
            <a:pPr marL="25400" indent="0">
              <a:buNone/>
            </a:pPr>
            <a:r>
              <a:rPr lang="en-GB" sz="1800" dirty="0">
                <a:latin typeface="Calibri" panose="020F0502020204030204" pitchFamily="34" charset="0"/>
                <a:cs typeface="Times New Roman" panose="02020603050405020304" pitchFamily="18" charset="0"/>
              </a:rPr>
              <a:t>Strike the right balance between common/custom, standard/specific</a:t>
            </a:r>
            <a:r>
              <a:rPr lang="en-GB" sz="1800" dirty="0">
                <a:solidFill>
                  <a:schemeClr val="tx1"/>
                </a:solidFill>
                <a:latin typeface="Calibri" panose="020F0502020204030204" pitchFamily="34" charset="0"/>
                <a:cs typeface="Times New Roman" panose="02020603050405020304" pitchFamily="18" charset="0"/>
              </a:rPr>
              <a:t> </a:t>
            </a:r>
          </a:p>
        </p:txBody>
      </p:sp>
      <p:pic>
        <p:nvPicPr>
          <p:cNvPr id="5" name="Picture 4">
            <a:extLst>
              <a:ext uri="{FF2B5EF4-FFF2-40B4-BE49-F238E27FC236}">
                <a16:creationId xmlns:a16="http://schemas.microsoft.com/office/drawing/2014/main" id="{526DC572-9A81-9487-6431-18F1D9D7F87D}"/>
              </a:ext>
            </a:extLst>
          </p:cNvPr>
          <p:cNvPicPr>
            <a:picLocks noChangeAspect="1"/>
          </p:cNvPicPr>
          <p:nvPr/>
        </p:nvPicPr>
        <p:blipFill>
          <a:blip r:embed="rId4"/>
          <a:stretch>
            <a:fillRect/>
          </a:stretch>
        </p:blipFill>
        <p:spPr>
          <a:xfrm>
            <a:off x="9879641" y="4398400"/>
            <a:ext cx="2111957" cy="1680109"/>
          </a:xfrm>
          <a:prstGeom prst="rect">
            <a:avLst/>
          </a:prstGeom>
        </p:spPr>
      </p:pic>
      <p:pic>
        <p:nvPicPr>
          <p:cNvPr id="7" name="Google Shape;405;p49">
            <a:extLst>
              <a:ext uri="{FF2B5EF4-FFF2-40B4-BE49-F238E27FC236}">
                <a16:creationId xmlns:a16="http://schemas.microsoft.com/office/drawing/2014/main" id="{8ED988AD-E944-A666-618C-FBF80F3ABFE6}"/>
              </a:ext>
            </a:extLst>
          </p:cNvPr>
          <p:cNvPicPr preferRelativeResize="0"/>
          <p:nvPr/>
        </p:nvPicPr>
        <p:blipFill rotWithShape="1">
          <a:blip r:embed="rId5">
            <a:alphaModFix/>
          </a:blip>
          <a:srcRect b="25423"/>
          <a:stretch/>
        </p:blipFill>
        <p:spPr>
          <a:xfrm>
            <a:off x="9975129" y="1322327"/>
            <a:ext cx="1773667" cy="1351083"/>
          </a:xfrm>
          <a:prstGeom prst="rect">
            <a:avLst/>
          </a:prstGeom>
          <a:noFill/>
          <a:ln w="9525" cap="flat" cmpd="sng">
            <a:solidFill>
              <a:schemeClr val="bg1"/>
            </a:solidFill>
            <a:prstDash val="solid"/>
            <a:round/>
            <a:headEnd type="none" w="sm" len="sm"/>
            <a:tailEnd type="none" w="sm" len="sm"/>
          </a:ln>
          <a:effectLst>
            <a:outerShdw blurRad="50800" dist="50800" dir="5400000" algn="t" rotWithShape="0">
              <a:prstClr val="black">
                <a:alpha val="40000"/>
              </a:prstClr>
            </a:outerShdw>
          </a:effectLst>
        </p:spPr>
      </p:pic>
      <p:pic>
        <p:nvPicPr>
          <p:cNvPr id="9" name="Picture 8">
            <a:extLst>
              <a:ext uri="{FF2B5EF4-FFF2-40B4-BE49-F238E27FC236}">
                <a16:creationId xmlns:a16="http://schemas.microsoft.com/office/drawing/2014/main" id="{730FA7BC-C409-12F4-F8A6-5058B359AE1D}"/>
              </a:ext>
            </a:extLst>
          </p:cNvPr>
          <p:cNvPicPr>
            <a:picLocks noChangeAspect="1"/>
          </p:cNvPicPr>
          <p:nvPr/>
        </p:nvPicPr>
        <p:blipFill>
          <a:blip r:embed="rId6"/>
          <a:stretch>
            <a:fillRect/>
          </a:stretch>
        </p:blipFill>
        <p:spPr>
          <a:xfrm>
            <a:off x="9879641" y="3084267"/>
            <a:ext cx="1869155" cy="903276"/>
          </a:xfrm>
          <a:prstGeom prst="rect">
            <a:avLst/>
          </a:prstGeom>
        </p:spPr>
      </p:pic>
    </p:spTree>
    <p:extLst>
      <p:ext uri="{BB962C8B-B14F-4D97-AF65-F5344CB8AC3E}">
        <p14:creationId xmlns:p14="http://schemas.microsoft.com/office/powerpoint/2010/main" val="3790082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69B61-77F2-979E-8D05-743F8C31003A}"/>
            </a:ext>
          </a:extLst>
        </p:cNvPr>
        <p:cNvGrpSpPr/>
        <p:nvPr/>
      </p:nvGrpSpPr>
      <p:grpSpPr>
        <a:xfrm>
          <a:off x="0" y="0"/>
          <a:ext cx="0" cy="0"/>
          <a:chOff x="0" y="0"/>
          <a:chExt cx="0" cy="0"/>
        </a:xfrm>
      </p:grpSpPr>
      <p:sp>
        <p:nvSpPr>
          <p:cNvPr id="6" name="Rectangle 2">
            <a:extLst>
              <a:ext uri="{FF2B5EF4-FFF2-40B4-BE49-F238E27FC236}">
                <a16:creationId xmlns:a16="http://schemas.microsoft.com/office/drawing/2014/main" id="{6B7DB430-E6D5-C1CD-32B0-2F3B245EF0C1}"/>
              </a:ext>
            </a:extLst>
          </p:cNvPr>
          <p:cNvSpPr>
            <a:spLocks noChangeArrowheads="1"/>
          </p:cNvSpPr>
          <p:nvPr/>
        </p:nvSpPr>
        <p:spPr bwMode="auto">
          <a:xfrm>
            <a:off x="5776572" y="1125240"/>
            <a:ext cx="125392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itle 1">
            <a:extLst>
              <a:ext uri="{FF2B5EF4-FFF2-40B4-BE49-F238E27FC236}">
                <a16:creationId xmlns:a16="http://schemas.microsoft.com/office/drawing/2014/main" id="{D0EE0AE8-FC90-889C-9A40-D3C61C20D718}"/>
              </a:ext>
            </a:extLst>
          </p:cNvPr>
          <p:cNvSpPr>
            <a:spLocks noGrp="1"/>
          </p:cNvSpPr>
          <p:nvPr>
            <p:ph type="title"/>
          </p:nvPr>
        </p:nvSpPr>
        <p:spPr/>
        <p:txBody>
          <a:bodyPr/>
          <a:lstStyle/>
          <a:p>
            <a:r>
              <a:rPr lang="en-US" sz="3600" dirty="0"/>
              <a:t>WLCG Service Operations</a:t>
            </a:r>
          </a:p>
        </p:txBody>
      </p:sp>
      <p:sp>
        <p:nvSpPr>
          <p:cNvPr id="3" name="Slide Number Placeholder 2">
            <a:extLst>
              <a:ext uri="{FF2B5EF4-FFF2-40B4-BE49-F238E27FC236}">
                <a16:creationId xmlns:a16="http://schemas.microsoft.com/office/drawing/2014/main" id="{F68311C8-3109-EF79-0495-EB4C3F6348AC}"/>
              </a:ext>
            </a:extLst>
          </p:cNvPr>
          <p:cNvSpPr>
            <a:spLocks noGrp="1"/>
          </p:cNvSpPr>
          <p:nvPr>
            <p:ph type="sldNum" idx="10"/>
          </p:nvPr>
        </p:nvSpPr>
        <p:spPr/>
        <p:txBody>
          <a:bodyPr/>
          <a:lstStyle/>
          <a:p>
            <a:fld id="{00000000-1234-1234-1234-123412341234}" type="slidenum">
              <a:rPr lang="en-US" smtClean="0"/>
              <a:pPr/>
              <a:t>17</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1FB8827B-6916-83B0-E2DA-4A505E577A22}"/>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CC427B61-F9D1-F9F8-5F4A-605E3EBE27EB}"/>
              </a:ext>
            </a:extLst>
          </p:cNvPr>
          <p:cNvSpPr>
            <a:spLocks noGrp="1"/>
          </p:cNvSpPr>
          <p:nvPr>
            <p:ph type="ftr" sz="quarter" idx="12"/>
          </p:nvPr>
        </p:nvSpPr>
        <p:spPr/>
        <p:txBody>
          <a:bodyPr/>
          <a:lstStyle/>
          <a:p>
            <a:r>
              <a:rPr lang="en-US"/>
              <a:t>ISGC 2025 - Taipei</a:t>
            </a:r>
            <a:endParaRPr lang="en-US" dirty="0"/>
          </a:p>
        </p:txBody>
      </p:sp>
      <p:grpSp>
        <p:nvGrpSpPr>
          <p:cNvPr id="11" name="Group 10">
            <a:extLst>
              <a:ext uri="{FF2B5EF4-FFF2-40B4-BE49-F238E27FC236}">
                <a16:creationId xmlns:a16="http://schemas.microsoft.com/office/drawing/2014/main" id="{34EA28ED-427F-15C7-CFED-0EA75E7AAE8C}"/>
              </a:ext>
            </a:extLst>
          </p:cNvPr>
          <p:cNvGrpSpPr/>
          <p:nvPr/>
        </p:nvGrpSpPr>
        <p:grpSpPr>
          <a:xfrm>
            <a:off x="6461090" y="1002791"/>
            <a:ext cx="5295481" cy="2775305"/>
            <a:chOff x="6558559" y="1002791"/>
            <a:chExt cx="5200761" cy="2997131"/>
          </a:xfrm>
        </p:grpSpPr>
        <p:pic>
          <p:nvPicPr>
            <p:cNvPr id="7" name="Picture 2">
              <a:extLst>
                <a:ext uri="{FF2B5EF4-FFF2-40B4-BE49-F238E27FC236}">
                  <a16:creationId xmlns:a16="http://schemas.microsoft.com/office/drawing/2014/main" id="{2E5041E1-E1C4-F98B-D7BE-2033CBD728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238"/>
            <a:stretch/>
          </p:blipFill>
          <p:spPr bwMode="auto">
            <a:xfrm>
              <a:off x="6558559" y="1002791"/>
              <a:ext cx="5200761" cy="29971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CF4CE6A-458B-2620-290D-BD31A751E7A0}"/>
                </a:ext>
              </a:extLst>
            </p:cNvPr>
            <p:cNvPicPr>
              <a:picLocks noChangeAspect="1"/>
            </p:cNvPicPr>
            <p:nvPr/>
          </p:nvPicPr>
          <p:blipFill>
            <a:blip r:embed="rId3"/>
            <a:stretch>
              <a:fillRect/>
            </a:stretch>
          </p:blipFill>
          <p:spPr>
            <a:xfrm>
              <a:off x="7135515" y="1469123"/>
              <a:ext cx="815330" cy="828696"/>
            </a:xfrm>
            <a:prstGeom prst="rect">
              <a:avLst/>
            </a:prstGeom>
          </p:spPr>
        </p:pic>
      </p:grpSp>
      <p:pic>
        <p:nvPicPr>
          <p:cNvPr id="14" name="Picture 13">
            <a:extLst>
              <a:ext uri="{FF2B5EF4-FFF2-40B4-BE49-F238E27FC236}">
                <a16:creationId xmlns:a16="http://schemas.microsoft.com/office/drawing/2014/main" id="{E7782537-4D69-FF85-CAA3-A5532D66F433}"/>
              </a:ext>
            </a:extLst>
          </p:cNvPr>
          <p:cNvPicPr>
            <a:picLocks noChangeAspect="1"/>
          </p:cNvPicPr>
          <p:nvPr/>
        </p:nvPicPr>
        <p:blipFill>
          <a:blip r:embed="rId4"/>
          <a:stretch>
            <a:fillRect/>
          </a:stretch>
        </p:blipFill>
        <p:spPr>
          <a:xfrm>
            <a:off x="6313629" y="3908455"/>
            <a:ext cx="5268772" cy="2253352"/>
          </a:xfrm>
          <a:prstGeom prst="rect">
            <a:avLst/>
          </a:prstGeom>
        </p:spPr>
      </p:pic>
      <p:pic>
        <p:nvPicPr>
          <p:cNvPr id="15" name="Picture 14">
            <a:extLst>
              <a:ext uri="{FF2B5EF4-FFF2-40B4-BE49-F238E27FC236}">
                <a16:creationId xmlns:a16="http://schemas.microsoft.com/office/drawing/2014/main" id="{AD257D84-46EA-723C-4400-383ADE337B1D}"/>
              </a:ext>
            </a:extLst>
          </p:cNvPr>
          <p:cNvPicPr>
            <a:picLocks noChangeAspect="1"/>
          </p:cNvPicPr>
          <p:nvPr/>
        </p:nvPicPr>
        <p:blipFill>
          <a:blip r:embed="rId5"/>
          <a:stretch>
            <a:fillRect/>
          </a:stretch>
        </p:blipFill>
        <p:spPr>
          <a:xfrm>
            <a:off x="1432390" y="3499336"/>
            <a:ext cx="3507132" cy="2444111"/>
          </a:xfrm>
          <a:prstGeom prst="rect">
            <a:avLst/>
          </a:prstGeom>
        </p:spPr>
      </p:pic>
      <p:sp>
        <p:nvSpPr>
          <p:cNvPr id="10" name="TextBox 9">
            <a:extLst>
              <a:ext uri="{FF2B5EF4-FFF2-40B4-BE49-F238E27FC236}">
                <a16:creationId xmlns:a16="http://schemas.microsoft.com/office/drawing/2014/main" id="{ED51F252-DF88-EE69-DFD1-45B7B517C55A}"/>
              </a:ext>
            </a:extLst>
          </p:cNvPr>
          <p:cNvSpPr txBox="1"/>
          <p:nvPr/>
        </p:nvSpPr>
        <p:spPr>
          <a:xfrm>
            <a:off x="1102162" y="1263373"/>
            <a:ext cx="5832650" cy="1754326"/>
          </a:xfrm>
          <a:prstGeom prst="rect">
            <a:avLst/>
          </a:prstGeom>
          <a:noFill/>
        </p:spPr>
        <p:txBody>
          <a:bodyPr wrap="square">
            <a:spAutoFit/>
          </a:bodyPr>
          <a:lstStyle/>
          <a:p>
            <a:pPr algn="l"/>
            <a:r>
              <a:rPr lang="en-GB" b="0" i="0" u="none" strike="noStrike" dirty="0">
                <a:effectLst/>
                <a:latin typeface="Arial" panose="020B0604020202020204" pitchFamily="34" charset="0"/>
              </a:rPr>
              <a:t>First of all</a:t>
            </a:r>
            <a:r>
              <a:rPr lang="en-GB" dirty="0">
                <a:latin typeface="Arial" panose="020B0604020202020204" pitchFamily="34" charset="0"/>
              </a:rPr>
              <a:t> … </a:t>
            </a:r>
            <a:r>
              <a:rPr lang="en-GB" b="0" i="0" u="none" strike="noStrike" dirty="0">
                <a:effectLst/>
                <a:latin typeface="Arial" panose="020B0604020202020204" pitchFamily="34" charset="0"/>
              </a:rPr>
              <a:t> things </a:t>
            </a:r>
            <a:r>
              <a:rPr lang="en-GB" b="1" i="0" u="none" strike="noStrike" dirty="0">
                <a:effectLst/>
                <a:latin typeface="Arial" panose="020B0604020202020204" pitchFamily="34" charset="0"/>
              </a:rPr>
              <a:t>MUST</a:t>
            </a:r>
            <a:r>
              <a:rPr lang="en-GB" b="0" i="0" u="none" strike="noStrike" dirty="0">
                <a:effectLst/>
                <a:latin typeface="Arial" panose="020B0604020202020204" pitchFamily="34" charset="0"/>
              </a:rPr>
              <a:t> continue working </a:t>
            </a:r>
          </a:p>
          <a:p>
            <a:pPr algn="l"/>
            <a:endParaRPr lang="en-GB" dirty="0">
              <a:latin typeface="Arial" panose="020B0604020202020204" pitchFamily="34" charset="0"/>
            </a:endParaRPr>
          </a:p>
          <a:p>
            <a:pPr algn="l"/>
            <a:r>
              <a:rPr lang="en-GB" dirty="0">
                <a:latin typeface="Arial" panose="020B0604020202020204" pitchFamily="34" charset="0"/>
              </a:rPr>
              <a:t>Disruptive changes need to be introduced in the production environment without disruption </a:t>
            </a:r>
          </a:p>
          <a:p>
            <a:pPr algn="l"/>
            <a:endParaRPr lang="en-GB" dirty="0">
              <a:latin typeface="Arial" panose="020B0604020202020204" pitchFamily="34" charset="0"/>
            </a:endParaRPr>
          </a:p>
          <a:p>
            <a:pPr algn="l"/>
            <a:r>
              <a:rPr lang="en-GB" dirty="0">
                <a:latin typeface="Arial" panose="020B0604020202020204" pitchFamily="34" charset="0"/>
              </a:rPr>
              <a:t>Progress needs to be made in automation </a:t>
            </a:r>
          </a:p>
        </p:txBody>
      </p:sp>
    </p:spTree>
    <p:extLst>
      <p:ext uri="{BB962C8B-B14F-4D97-AF65-F5344CB8AC3E}">
        <p14:creationId xmlns:p14="http://schemas.microsoft.com/office/powerpoint/2010/main" val="199312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76A121-5B02-474F-97A3-C707CEDAC184}"/>
              </a:ext>
            </a:extLst>
          </p:cNvPr>
          <p:cNvSpPr>
            <a:spLocks noGrp="1"/>
          </p:cNvSpPr>
          <p:nvPr>
            <p:ph type="title"/>
          </p:nvPr>
        </p:nvSpPr>
        <p:spPr/>
        <p:txBody>
          <a:bodyPr>
            <a:normAutofit/>
          </a:bodyPr>
          <a:lstStyle/>
          <a:p>
            <a:r>
              <a:rPr lang="en-US" sz="3600" dirty="0"/>
              <a:t>Technical Evolution</a:t>
            </a:r>
          </a:p>
        </p:txBody>
      </p:sp>
      <p:sp>
        <p:nvSpPr>
          <p:cNvPr id="6" name="Slide Number Placeholder 5">
            <a:extLst>
              <a:ext uri="{FF2B5EF4-FFF2-40B4-BE49-F238E27FC236}">
                <a16:creationId xmlns:a16="http://schemas.microsoft.com/office/drawing/2014/main" id="{49780B0A-8F82-244A-9F4A-997EFE94B69F}"/>
              </a:ext>
            </a:extLst>
          </p:cNvPr>
          <p:cNvSpPr>
            <a:spLocks noGrp="1"/>
          </p:cNvSpPr>
          <p:nvPr>
            <p:ph type="sldNum" idx="10"/>
          </p:nvPr>
        </p:nvSpPr>
        <p:spPr/>
        <p:txBody>
          <a:bodyPr/>
          <a:lstStyle/>
          <a:p>
            <a:fld id="{F815B12F-D02A-B845-865F-37AC5B232343}" type="slidenum">
              <a:rPr lang="it-IT" smtClean="0">
                <a:solidFill>
                  <a:schemeClr val="tx1"/>
                </a:solidFill>
              </a:rPr>
              <a:pPr/>
              <a:t>18</a:t>
            </a:fld>
            <a:endParaRPr lang="it-IT" dirty="0">
              <a:solidFill>
                <a:schemeClr val="tx1"/>
              </a:solidFill>
            </a:endParaRPr>
          </a:p>
        </p:txBody>
      </p:sp>
      <p:sp>
        <p:nvSpPr>
          <p:cNvPr id="9" name="Date Placeholder 8">
            <a:extLst>
              <a:ext uri="{FF2B5EF4-FFF2-40B4-BE49-F238E27FC236}">
                <a16:creationId xmlns:a16="http://schemas.microsoft.com/office/drawing/2014/main" id="{84834476-1753-724D-AB2F-71C3D1C1AADF}"/>
              </a:ext>
            </a:extLst>
          </p:cNvPr>
          <p:cNvSpPr>
            <a:spLocks noGrp="1"/>
          </p:cNvSpPr>
          <p:nvPr>
            <p:ph type="dt" sz="half" idx="11"/>
          </p:nvPr>
        </p:nvSpPr>
        <p:spPr>
          <a:xfrm>
            <a:off x="838201" y="6332600"/>
            <a:ext cx="2043545" cy="366183"/>
          </a:xfrm>
        </p:spPr>
        <p:txBody>
          <a:bodyPr/>
          <a:lstStyle/>
          <a:p>
            <a:r>
              <a:rPr lang="de-CH">
                <a:solidFill>
                  <a:schemeClr val="tx1"/>
                </a:solidFill>
              </a:rPr>
              <a:t>20/03/2025</a:t>
            </a:r>
            <a:endParaRPr lang="it-IT">
              <a:solidFill>
                <a:schemeClr val="tx1"/>
              </a:solidFill>
            </a:endParaRPr>
          </a:p>
        </p:txBody>
      </p:sp>
      <p:sp>
        <p:nvSpPr>
          <p:cNvPr id="3" name="Footer Placeholder 2">
            <a:extLst>
              <a:ext uri="{FF2B5EF4-FFF2-40B4-BE49-F238E27FC236}">
                <a16:creationId xmlns:a16="http://schemas.microsoft.com/office/drawing/2014/main" id="{E173EED4-109B-764B-A076-1FB2FF3EDA56}"/>
              </a:ext>
            </a:extLst>
          </p:cNvPr>
          <p:cNvSpPr>
            <a:spLocks noGrp="1"/>
          </p:cNvSpPr>
          <p:nvPr>
            <p:ph type="ftr" sz="quarter" idx="12"/>
          </p:nvPr>
        </p:nvSpPr>
        <p:spPr/>
        <p:txBody>
          <a:bodyPr/>
          <a:lstStyle/>
          <a:p>
            <a:r>
              <a:rPr lang="en-US">
                <a:solidFill>
                  <a:schemeClr val="tx1"/>
                </a:solidFill>
              </a:rPr>
              <a:t>ISGC 2025 - Taipei</a:t>
            </a:r>
            <a:endParaRPr lang="en-US" dirty="0">
              <a:solidFill>
                <a:schemeClr val="tx1"/>
              </a:solidFill>
            </a:endParaRPr>
          </a:p>
        </p:txBody>
      </p:sp>
      <p:sp>
        <p:nvSpPr>
          <p:cNvPr id="2" name="Rectangle 1">
            <a:extLst>
              <a:ext uri="{FF2B5EF4-FFF2-40B4-BE49-F238E27FC236}">
                <a16:creationId xmlns:a16="http://schemas.microsoft.com/office/drawing/2014/main" id="{D7F382AC-A01F-3F45-8F64-428194390845}"/>
              </a:ext>
            </a:extLst>
          </p:cNvPr>
          <p:cNvSpPr/>
          <p:nvPr/>
        </p:nvSpPr>
        <p:spPr>
          <a:xfrm>
            <a:off x="1164657" y="1221372"/>
            <a:ext cx="10722544" cy="1500411"/>
          </a:xfrm>
          <a:prstGeom prst="rect">
            <a:avLst/>
          </a:prstGeom>
        </p:spPr>
        <p:txBody>
          <a:bodyPr wrap="square">
            <a:spAutoFit/>
          </a:bodyPr>
          <a:lstStyle/>
          <a:p>
            <a:r>
              <a:rPr lang="en-US" dirty="0"/>
              <a:t>The WLCG middleware was conceived when no existing technology for distributed computing was available. WLCG needs to innovate the current stack in order to benefit from modern technologies </a:t>
            </a:r>
          </a:p>
          <a:p>
            <a:endParaRPr lang="en-US" sz="1050" dirty="0"/>
          </a:p>
          <a:p>
            <a:r>
              <a:rPr lang="en-US" dirty="0"/>
              <a:t>Example: the WLCG DOMA - Data Organization, Management, Access - initiative drives the evolution of Data Management tools, services and infrastructure for the needs of the experiments at HL-LHC </a:t>
            </a:r>
          </a:p>
          <a:p>
            <a:endParaRPr lang="en-US" sz="900" dirty="0"/>
          </a:p>
        </p:txBody>
      </p:sp>
      <p:sp>
        <p:nvSpPr>
          <p:cNvPr id="4" name="Rectangle 3">
            <a:extLst>
              <a:ext uri="{FF2B5EF4-FFF2-40B4-BE49-F238E27FC236}">
                <a16:creationId xmlns:a16="http://schemas.microsoft.com/office/drawing/2014/main" id="{9B7BC119-D9B0-0346-B9A0-028D4DA8E171}"/>
              </a:ext>
            </a:extLst>
          </p:cNvPr>
          <p:cNvSpPr/>
          <p:nvPr/>
        </p:nvSpPr>
        <p:spPr>
          <a:xfrm>
            <a:off x="747561" y="3210350"/>
            <a:ext cx="6096000" cy="2308324"/>
          </a:xfrm>
          <a:prstGeom prst="rect">
            <a:avLst/>
          </a:prstGeom>
        </p:spPr>
        <p:txBody>
          <a:bodyPr>
            <a:spAutoFit/>
          </a:bodyPr>
          <a:lstStyle/>
          <a:p>
            <a:pPr lvl="1"/>
            <a:r>
              <a:rPr lang="en-US" dirty="0"/>
              <a:t>Do you something about SRM and </a:t>
            </a:r>
            <a:r>
              <a:rPr lang="en-US" dirty="0" err="1"/>
              <a:t>GridFTP</a:t>
            </a:r>
            <a:r>
              <a:rPr lang="en-US" dirty="0"/>
              <a:t>?</a:t>
            </a:r>
          </a:p>
          <a:p>
            <a:pPr lvl="1"/>
            <a:endParaRPr lang="en-US" dirty="0"/>
          </a:p>
          <a:p>
            <a:pPr lvl="1"/>
            <a:endParaRPr lang="en-US" dirty="0"/>
          </a:p>
          <a:p>
            <a:pPr lvl="1"/>
            <a:r>
              <a:rPr lang="en-US" dirty="0"/>
              <a:t>How about I tell you HTTP?</a:t>
            </a:r>
          </a:p>
          <a:p>
            <a:pPr lvl="1"/>
            <a:endParaRPr lang="en-US" dirty="0"/>
          </a:p>
          <a:p>
            <a:pPr lvl="1"/>
            <a:endParaRPr lang="en-US" dirty="0"/>
          </a:p>
          <a:p>
            <a:pPr lvl="1"/>
            <a:r>
              <a:rPr lang="en-US" dirty="0"/>
              <a:t>Ever used X509? </a:t>
            </a:r>
          </a:p>
          <a:p>
            <a:pPr lvl="1"/>
            <a:endParaRPr lang="en-US" dirty="0"/>
          </a:p>
        </p:txBody>
      </p:sp>
      <p:pic>
        <p:nvPicPr>
          <p:cNvPr id="7170" name="Picture 2" descr="Smiley Doubt Vector Images (over 120)">
            <a:extLst>
              <a:ext uri="{FF2B5EF4-FFF2-40B4-BE49-F238E27FC236}">
                <a16:creationId xmlns:a16="http://schemas.microsoft.com/office/drawing/2014/main" id="{6E9F1510-A9AA-A06C-DA7F-B0D54B255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709" y="2993269"/>
            <a:ext cx="807953" cy="9233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Yes Emoticon Stock Illustrations – 1 ...">
            <a:extLst>
              <a:ext uri="{FF2B5EF4-FFF2-40B4-BE49-F238E27FC236}">
                <a16:creationId xmlns:a16="http://schemas.microsoft.com/office/drawing/2014/main" id="{FA384FB2-A472-045C-1897-25DA68B35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909"/>
          <a:stretch/>
        </p:blipFill>
        <p:spPr bwMode="auto">
          <a:xfrm>
            <a:off x="4372420" y="3791967"/>
            <a:ext cx="1263524" cy="79131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Emoticon Face Horror Frightened Smiley ...">
            <a:extLst>
              <a:ext uri="{FF2B5EF4-FFF2-40B4-BE49-F238E27FC236}">
                <a16:creationId xmlns:a16="http://schemas.microsoft.com/office/drawing/2014/main" id="{635BE260-BFFF-1552-DD45-C5FD500242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753"/>
          <a:stretch/>
        </p:blipFill>
        <p:spPr bwMode="auto">
          <a:xfrm>
            <a:off x="3205816" y="4777827"/>
            <a:ext cx="1347570" cy="923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omputer monitor on a desk&#10;&#10;Description automatically generated">
            <a:extLst>
              <a:ext uri="{FF2B5EF4-FFF2-40B4-BE49-F238E27FC236}">
                <a16:creationId xmlns:a16="http://schemas.microsoft.com/office/drawing/2014/main" id="{3B625C8D-593A-5095-1352-3EB394EA3D8F}"/>
              </a:ext>
            </a:extLst>
          </p:cNvPr>
          <p:cNvPicPr>
            <a:picLocks noChangeAspect="1"/>
          </p:cNvPicPr>
          <p:nvPr/>
        </p:nvPicPr>
        <p:blipFill>
          <a:blip r:embed="rId5"/>
          <a:srcRect t="18648"/>
          <a:stretch/>
        </p:blipFill>
        <p:spPr>
          <a:xfrm>
            <a:off x="9096379" y="4456982"/>
            <a:ext cx="2790822" cy="1702807"/>
          </a:xfrm>
          <a:prstGeom prst="rect">
            <a:avLst/>
          </a:prstGeom>
        </p:spPr>
      </p:pic>
      <p:pic>
        <p:nvPicPr>
          <p:cNvPr id="2050" name="Picture 2" descr="The Grid 2: Blueprint for a New Computing Infrastructure (The Morgan Kaufmann Series in Computer Architecture and Design)">
            <a:extLst>
              <a:ext uri="{FF2B5EF4-FFF2-40B4-BE49-F238E27FC236}">
                <a16:creationId xmlns:a16="http://schemas.microsoft.com/office/drawing/2014/main" id="{8ACD8E3F-1FFF-3E5A-B35E-F5A8ACAF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6836" y="4456982"/>
            <a:ext cx="1377004" cy="17532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me poster image">
            <a:extLst>
              <a:ext uri="{FF2B5EF4-FFF2-40B4-BE49-F238E27FC236}">
                <a16:creationId xmlns:a16="http://schemas.microsoft.com/office/drawing/2014/main" id="{E283534C-E110-789C-DC87-F4DCB9727E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3163" y="4768692"/>
            <a:ext cx="1391097" cy="13910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327090B-E50B-5B26-7E1D-1CA79F85D105}"/>
              </a:ext>
            </a:extLst>
          </p:cNvPr>
          <p:cNvPicPr>
            <a:picLocks noChangeAspect="1"/>
          </p:cNvPicPr>
          <p:nvPr/>
        </p:nvPicPr>
        <p:blipFill>
          <a:blip r:embed="rId8"/>
          <a:stretch>
            <a:fillRect/>
          </a:stretch>
        </p:blipFill>
        <p:spPr>
          <a:xfrm>
            <a:off x="7306836" y="3547287"/>
            <a:ext cx="4580366" cy="635849"/>
          </a:xfrm>
          <a:prstGeom prst="rect">
            <a:avLst/>
          </a:prstGeom>
        </p:spPr>
      </p:pic>
    </p:spTree>
    <p:extLst>
      <p:ext uri="{BB962C8B-B14F-4D97-AF65-F5344CB8AC3E}">
        <p14:creationId xmlns:p14="http://schemas.microsoft.com/office/powerpoint/2010/main" val="30243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87D7D-ED4A-F98D-0ABE-39E7D45AA5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566B0C-516B-FB32-5D56-7E4CC49F6F6F}"/>
              </a:ext>
            </a:extLst>
          </p:cNvPr>
          <p:cNvSpPr>
            <a:spLocks noGrp="1"/>
          </p:cNvSpPr>
          <p:nvPr>
            <p:ph type="title"/>
          </p:nvPr>
        </p:nvSpPr>
        <p:spPr/>
        <p:txBody>
          <a:bodyPr/>
          <a:lstStyle/>
          <a:p>
            <a:r>
              <a:rPr lang="en-CH" sz="3600" dirty="0"/>
              <a:t>WLCG Data Challenges program</a:t>
            </a:r>
          </a:p>
        </p:txBody>
      </p:sp>
      <p:sp>
        <p:nvSpPr>
          <p:cNvPr id="6" name="Slide Number Placeholder 5">
            <a:extLst>
              <a:ext uri="{FF2B5EF4-FFF2-40B4-BE49-F238E27FC236}">
                <a16:creationId xmlns:a16="http://schemas.microsoft.com/office/drawing/2014/main" id="{8977DBEB-EEFA-1119-0BCA-4E386FF4A991}"/>
              </a:ext>
            </a:extLst>
          </p:cNvPr>
          <p:cNvSpPr>
            <a:spLocks noGrp="1"/>
          </p:cNvSpPr>
          <p:nvPr>
            <p:ph type="sldNum" idx="10"/>
          </p:nvPr>
        </p:nvSpPr>
        <p:spPr/>
        <p:txBody>
          <a:bodyPr/>
          <a:lstStyle/>
          <a:p>
            <a:fld id="{D3517025-743B-E149-A4BA-6A929B1A7CEC}" type="slidenum">
              <a:rPr lang="en-US" smtClean="0"/>
              <a:t>19</a:t>
            </a:fld>
            <a:endParaRPr lang="en-US"/>
          </a:p>
        </p:txBody>
      </p:sp>
      <p:sp>
        <p:nvSpPr>
          <p:cNvPr id="4" name="Date Placeholder 3">
            <a:extLst>
              <a:ext uri="{FF2B5EF4-FFF2-40B4-BE49-F238E27FC236}">
                <a16:creationId xmlns:a16="http://schemas.microsoft.com/office/drawing/2014/main" id="{DDF8AB83-EBFE-8E8C-FB01-1B3F97E320B1}"/>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1FC5C41C-D7B0-F266-5D00-766519F7EF98}"/>
              </a:ext>
            </a:extLst>
          </p:cNvPr>
          <p:cNvSpPr>
            <a:spLocks noGrp="1"/>
          </p:cNvSpPr>
          <p:nvPr>
            <p:ph type="ftr" sz="quarter" idx="12"/>
          </p:nvPr>
        </p:nvSpPr>
        <p:spPr/>
        <p:txBody>
          <a:bodyPr/>
          <a:lstStyle/>
          <a:p>
            <a:r>
              <a:rPr lang="en-US"/>
              <a:t>ISGC 2025 - Taipei</a:t>
            </a:r>
          </a:p>
        </p:txBody>
      </p:sp>
      <p:sp>
        <p:nvSpPr>
          <p:cNvPr id="3" name="TextBox 2">
            <a:extLst>
              <a:ext uri="{FF2B5EF4-FFF2-40B4-BE49-F238E27FC236}">
                <a16:creationId xmlns:a16="http://schemas.microsoft.com/office/drawing/2014/main" id="{BFA85E2A-34B8-58BC-9DFB-87F3B6F010E9}"/>
              </a:ext>
            </a:extLst>
          </p:cNvPr>
          <p:cNvSpPr txBox="1"/>
          <p:nvPr/>
        </p:nvSpPr>
        <p:spPr>
          <a:xfrm>
            <a:off x="1096629" y="1382439"/>
            <a:ext cx="10835235" cy="4498026"/>
          </a:xfrm>
          <a:prstGeom prst="rect">
            <a:avLst/>
          </a:prstGeom>
          <a:noFill/>
        </p:spPr>
        <p:txBody>
          <a:bodyPr wrap="square">
            <a:spAutoFit/>
          </a:bodyPr>
          <a:lstStyle/>
          <a:p>
            <a:r>
              <a:rPr lang="en-CH" sz="2000" dirty="0"/>
              <a:t>The </a:t>
            </a:r>
            <a:r>
              <a:rPr lang="en-CH" sz="2000" dirty="0">
                <a:hlinkClick r:id="rId3"/>
              </a:rPr>
              <a:t>WLCG Data Challenges</a:t>
            </a:r>
            <a:r>
              <a:rPr lang="en-CH" sz="2000" dirty="0"/>
              <a:t> program was initiated to  </a:t>
            </a:r>
          </a:p>
          <a:p>
            <a:endParaRPr lang="en-CH" sz="2000" dirty="0"/>
          </a:p>
          <a:p>
            <a:pPr marL="285750" indent="-285750">
              <a:buFont typeface="Arial" panose="020B0604020202020204" pitchFamily="34" charset="0"/>
              <a:buChar char="•"/>
            </a:pPr>
            <a:r>
              <a:rPr lang="en-GB" sz="2000" dirty="0"/>
              <a:t>Increasingly commission the WLCG data management infrastructure to the HL-LHC scale</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CH" sz="2000" dirty="0"/>
              <a:t>Progressively evolve the service technology and introduce innovative solutions</a:t>
            </a:r>
          </a:p>
          <a:p>
            <a:endParaRPr lang="en-CH" sz="2000" b="1" dirty="0"/>
          </a:p>
          <a:p>
            <a:endParaRPr lang="en-CH" sz="2000" b="1" dirty="0"/>
          </a:p>
          <a:p>
            <a:pPr algn="ctr">
              <a:lnSpc>
                <a:spcPct val="150000"/>
              </a:lnSpc>
            </a:pPr>
            <a:r>
              <a:rPr lang="en-CH" sz="2000" b="1" dirty="0"/>
              <a:t>A cornerstone of the WLCG strategy to bring prototypes in early production </a:t>
            </a:r>
          </a:p>
          <a:p>
            <a:pPr algn="ctr">
              <a:lnSpc>
                <a:spcPct val="150000"/>
              </a:lnSpc>
            </a:pPr>
            <a:r>
              <a:rPr lang="en-CH" sz="2000" b="1" dirty="0"/>
              <a:t>with no service disruption </a:t>
            </a:r>
          </a:p>
          <a:p>
            <a:pPr algn="ctr">
              <a:lnSpc>
                <a:spcPct val="150000"/>
              </a:lnSpc>
            </a:pPr>
            <a:endParaRPr lang="en-CH" sz="2000" b="1" dirty="0"/>
          </a:p>
          <a:p>
            <a:pPr algn="ctr">
              <a:lnSpc>
                <a:spcPct val="150000"/>
              </a:lnSpc>
            </a:pPr>
            <a:endParaRPr lang="en-CH" sz="2000" b="1" dirty="0"/>
          </a:p>
          <a:p>
            <a:pPr>
              <a:lnSpc>
                <a:spcPct val="150000"/>
              </a:lnSpc>
            </a:pPr>
            <a:r>
              <a:rPr lang="en-CH" sz="2000" dirty="0"/>
              <a:t>The plan is to use a similar approach in other areas (e.g. the Analysis Grand Chllenge) </a:t>
            </a:r>
          </a:p>
        </p:txBody>
      </p:sp>
    </p:spTree>
    <p:extLst>
      <p:ext uri="{BB962C8B-B14F-4D97-AF65-F5344CB8AC3E}">
        <p14:creationId xmlns:p14="http://schemas.microsoft.com/office/powerpoint/2010/main" val="80032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2B4B-B2AD-8C34-8C61-BD5988EA57DD}"/>
              </a:ext>
            </a:extLst>
          </p:cNvPr>
          <p:cNvSpPr>
            <a:spLocks noGrp="1"/>
          </p:cNvSpPr>
          <p:nvPr>
            <p:ph type="title"/>
          </p:nvPr>
        </p:nvSpPr>
        <p:spPr/>
        <p:txBody>
          <a:bodyPr/>
          <a:lstStyle/>
          <a:p>
            <a:r>
              <a:rPr lang="en-GB" sz="3600" dirty="0"/>
              <a:t>High Energy Physics</a:t>
            </a:r>
          </a:p>
        </p:txBody>
      </p:sp>
      <p:sp>
        <p:nvSpPr>
          <p:cNvPr id="3" name="Slide Number Placeholder 2">
            <a:extLst>
              <a:ext uri="{FF2B5EF4-FFF2-40B4-BE49-F238E27FC236}">
                <a16:creationId xmlns:a16="http://schemas.microsoft.com/office/drawing/2014/main" id="{CFC8DBA9-69E6-5E3E-7718-8144CDE986F3}"/>
              </a:ext>
            </a:extLst>
          </p:cNvPr>
          <p:cNvSpPr>
            <a:spLocks noGrp="1"/>
          </p:cNvSpPr>
          <p:nvPr>
            <p:ph type="sldNum" idx="10"/>
          </p:nvPr>
        </p:nvSpPr>
        <p:spPr/>
        <p:txBody>
          <a:bodyPr/>
          <a:lstStyle/>
          <a:p>
            <a:fld id="{00000000-1234-1234-1234-123412341234}" type="slidenum">
              <a:rPr lang="en-US" smtClean="0"/>
              <a:pPr/>
              <a:t>2</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5378BE3A-18DA-0F21-D368-1D585FC1CE63}"/>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EACE335F-90E4-3948-CC78-C2BB843A340F}"/>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E1A8F314-6E65-68EE-3E0C-BEA7C8A1A31E}"/>
              </a:ext>
            </a:extLst>
          </p:cNvPr>
          <p:cNvPicPr>
            <a:picLocks noChangeAspect="1"/>
          </p:cNvPicPr>
          <p:nvPr/>
        </p:nvPicPr>
        <p:blipFill>
          <a:blip r:embed="rId2"/>
          <a:stretch>
            <a:fillRect/>
          </a:stretch>
        </p:blipFill>
        <p:spPr>
          <a:xfrm>
            <a:off x="5212079" y="2100695"/>
            <a:ext cx="6675121" cy="4055811"/>
          </a:xfrm>
          <a:prstGeom prst="rect">
            <a:avLst/>
          </a:prstGeom>
        </p:spPr>
      </p:pic>
      <p:pic>
        <p:nvPicPr>
          <p:cNvPr id="8" name="Picture 7">
            <a:extLst>
              <a:ext uri="{FF2B5EF4-FFF2-40B4-BE49-F238E27FC236}">
                <a16:creationId xmlns:a16="http://schemas.microsoft.com/office/drawing/2014/main" id="{6693BAB9-A244-11F8-B7FF-4F60C8207942}"/>
              </a:ext>
            </a:extLst>
          </p:cNvPr>
          <p:cNvPicPr>
            <a:picLocks noChangeAspect="1"/>
          </p:cNvPicPr>
          <p:nvPr/>
        </p:nvPicPr>
        <p:blipFill>
          <a:blip r:embed="rId3"/>
          <a:stretch>
            <a:fillRect/>
          </a:stretch>
        </p:blipFill>
        <p:spPr>
          <a:xfrm>
            <a:off x="1203960" y="4128600"/>
            <a:ext cx="3032909" cy="2051674"/>
          </a:xfrm>
          <a:prstGeom prst="rect">
            <a:avLst/>
          </a:prstGeom>
        </p:spPr>
      </p:pic>
      <p:sp>
        <p:nvSpPr>
          <p:cNvPr id="9" name="Oval 8">
            <a:extLst>
              <a:ext uri="{FF2B5EF4-FFF2-40B4-BE49-F238E27FC236}">
                <a16:creationId xmlns:a16="http://schemas.microsoft.com/office/drawing/2014/main" id="{94093B63-63E5-4D4B-4EBB-41AB62DCF556}"/>
              </a:ext>
            </a:extLst>
          </p:cNvPr>
          <p:cNvSpPr/>
          <p:nvPr/>
        </p:nvSpPr>
        <p:spPr>
          <a:xfrm>
            <a:off x="6248400" y="2824480"/>
            <a:ext cx="885330" cy="22553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cxnSp>
        <p:nvCxnSpPr>
          <p:cNvPr id="10" name="Straight Arrow Connector 9">
            <a:extLst>
              <a:ext uri="{FF2B5EF4-FFF2-40B4-BE49-F238E27FC236}">
                <a16:creationId xmlns:a16="http://schemas.microsoft.com/office/drawing/2014/main" id="{F337FC58-8FB5-6F36-36A8-EB074DA590ED}"/>
              </a:ext>
            </a:extLst>
          </p:cNvPr>
          <p:cNvCxnSpPr>
            <a:cxnSpLocks/>
          </p:cNvCxnSpPr>
          <p:nvPr/>
        </p:nvCxnSpPr>
        <p:spPr>
          <a:xfrm flipV="1">
            <a:off x="4313069" y="4287520"/>
            <a:ext cx="1782931" cy="539217"/>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199778-23A4-F604-1CB9-D47D3F747F12}"/>
              </a:ext>
            </a:extLst>
          </p:cNvPr>
          <p:cNvSpPr txBox="1"/>
          <p:nvPr/>
        </p:nvSpPr>
        <p:spPr>
          <a:xfrm>
            <a:off x="1015999" y="1098526"/>
            <a:ext cx="10871201" cy="646331"/>
          </a:xfrm>
          <a:prstGeom prst="rect">
            <a:avLst/>
          </a:prstGeom>
          <a:noFill/>
        </p:spPr>
        <p:txBody>
          <a:bodyPr wrap="square">
            <a:spAutoFit/>
          </a:bodyPr>
          <a:lstStyle/>
          <a:p>
            <a:pPr hangingPunct="0"/>
            <a:r>
              <a:rPr lang="en-GB" dirty="0">
                <a:latin typeface="Noto Sans" pitchFamily="2"/>
                <a:cs typeface="Tahoma" pitchFamily="2"/>
              </a:rPr>
              <a:t>“The branch of physics dealing with the constitution, properties, and interactions of elementary particles especially as revealed in experiments using particle accelerators” (</a:t>
            </a:r>
            <a:r>
              <a:rPr lang="en-GB" dirty="0">
                <a:latin typeface="Noto Sans" pitchFamily="2"/>
                <a:cs typeface="Tahoma" pitchFamily="2"/>
                <a:hlinkClick r:id="rId4"/>
              </a:rPr>
              <a:t>Webster</a:t>
            </a:r>
            <a:r>
              <a:rPr lang="en-GB" dirty="0">
                <a:latin typeface="Noto Sans" pitchFamily="2"/>
                <a:cs typeface="Tahoma" pitchFamily="2"/>
              </a:rPr>
              <a:t>)</a:t>
            </a:r>
          </a:p>
        </p:txBody>
      </p:sp>
      <p:sp>
        <p:nvSpPr>
          <p:cNvPr id="17" name="TextBox 16">
            <a:extLst>
              <a:ext uri="{FF2B5EF4-FFF2-40B4-BE49-F238E27FC236}">
                <a16:creationId xmlns:a16="http://schemas.microsoft.com/office/drawing/2014/main" id="{355645D7-53EC-AB56-5E26-D4323FC9F7CA}"/>
              </a:ext>
            </a:extLst>
          </p:cNvPr>
          <p:cNvSpPr txBox="1"/>
          <p:nvPr/>
        </p:nvSpPr>
        <p:spPr>
          <a:xfrm>
            <a:off x="1172310" y="2025804"/>
            <a:ext cx="3338616" cy="1862048"/>
          </a:xfrm>
          <a:prstGeom prst="rect">
            <a:avLst/>
          </a:prstGeom>
          <a:noFill/>
        </p:spPr>
        <p:txBody>
          <a:bodyPr wrap="square">
            <a:spAutoFit/>
          </a:bodyPr>
          <a:lstStyle/>
          <a:p>
            <a:r>
              <a:rPr lang="en-GB" dirty="0">
                <a:latin typeface="Noto Sans" pitchFamily="2"/>
                <a:cs typeface="Tahoma" pitchFamily="2"/>
              </a:rPr>
              <a:t>Recreate the conditions of the early universe </a:t>
            </a:r>
          </a:p>
          <a:p>
            <a:endParaRPr lang="en-GB" sz="1100" dirty="0">
              <a:latin typeface="Noto Sans" pitchFamily="2"/>
              <a:cs typeface="Tahoma" pitchFamily="2"/>
            </a:endParaRPr>
          </a:p>
          <a:p>
            <a:r>
              <a:rPr lang="en-GB" dirty="0">
                <a:latin typeface="Noto Sans" pitchFamily="2"/>
                <a:cs typeface="Tahoma" pitchFamily="2"/>
              </a:rPr>
              <a:t>– as “early” as possible – </a:t>
            </a:r>
          </a:p>
          <a:p>
            <a:endParaRPr lang="en-GB" sz="1100" dirty="0">
              <a:latin typeface="Noto Sans" pitchFamily="2"/>
              <a:cs typeface="Tahoma" pitchFamily="2"/>
            </a:endParaRPr>
          </a:p>
          <a:p>
            <a:r>
              <a:rPr lang="en-GB" dirty="0">
                <a:latin typeface="Noto Sans" pitchFamily="2"/>
                <a:cs typeface="Tahoma" pitchFamily="2"/>
              </a:rPr>
              <a:t>by colliding particles as very high energy </a:t>
            </a:r>
            <a:endParaRPr lang="en-GB" dirty="0"/>
          </a:p>
        </p:txBody>
      </p:sp>
    </p:spTree>
    <p:extLst>
      <p:ext uri="{BB962C8B-B14F-4D97-AF65-F5344CB8AC3E}">
        <p14:creationId xmlns:p14="http://schemas.microsoft.com/office/powerpoint/2010/main" val="3994452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11B5-9745-2757-0A19-CFB27DD5B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648E7-CE19-1DB6-D5BA-F4EBDF5C6C91}"/>
              </a:ext>
            </a:extLst>
          </p:cNvPr>
          <p:cNvSpPr>
            <a:spLocks noGrp="1"/>
          </p:cNvSpPr>
          <p:nvPr>
            <p:ph type="title"/>
          </p:nvPr>
        </p:nvSpPr>
        <p:spPr/>
        <p:txBody>
          <a:bodyPr/>
          <a:lstStyle/>
          <a:p>
            <a:r>
              <a:rPr lang="en-CH" sz="3600" dirty="0"/>
              <a:t>WLCG Data Challenges program</a:t>
            </a:r>
          </a:p>
        </p:txBody>
      </p:sp>
      <p:sp>
        <p:nvSpPr>
          <p:cNvPr id="6" name="Slide Number Placeholder 5">
            <a:extLst>
              <a:ext uri="{FF2B5EF4-FFF2-40B4-BE49-F238E27FC236}">
                <a16:creationId xmlns:a16="http://schemas.microsoft.com/office/drawing/2014/main" id="{7C7383CA-4FA8-2EE0-DD28-09291D88AE86}"/>
              </a:ext>
            </a:extLst>
          </p:cNvPr>
          <p:cNvSpPr>
            <a:spLocks noGrp="1"/>
          </p:cNvSpPr>
          <p:nvPr>
            <p:ph type="sldNum" idx="10"/>
          </p:nvPr>
        </p:nvSpPr>
        <p:spPr/>
        <p:txBody>
          <a:bodyPr/>
          <a:lstStyle/>
          <a:p>
            <a:fld id="{D3517025-743B-E149-A4BA-6A929B1A7CEC}" type="slidenum">
              <a:rPr lang="en-US" smtClean="0"/>
              <a:t>20</a:t>
            </a:fld>
            <a:endParaRPr lang="en-US"/>
          </a:p>
        </p:txBody>
      </p:sp>
      <p:sp>
        <p:nvSpPr>
          <p:cNvPr id="4" name="Date Placeholder 3">
            <a:extLst>
              <a:ext uri="{FF2B5EF4-FFF2-40B4-BE49-F238E27FC236}">
                <a16:creationId xmlns:a16="http://schemas.microsoft.com/office/drawing/2014/main" id="{E005B187-50A6-99E6-9B2D-374494A8485B}"/>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617B1BC7-DA1D-E5CC-7A78-4710D36ABBFF}"/>
              </a:ext>
            </a:extLst>
          </p:cNvPr>
          <p:cNvSpPr>
            <a:spLocks noGrp="1"/>
          </p:cNvSpPr>
          <p:nvPr>
            <p:ph type="ftr" sz="quarter" idx="12"/>
          </p:nvPr>
        </p:nvSpPr>
        <p:spPr/>
        <p:txBody>
          <a:bodyPr/>
          <a:lstStyle/>
          <a:p>
            <a:r>
              <a:rPr lang="en-US"/>
              <a:t>ISGC 2025 - Taipei</a:t>
            </a:r>
          </a:p>
        </p:txBody>
      </p:sp>
      <p:pic>
        <p:nvPicPr>
          <p:cNvPr id="7" name="Picture 6">
            <a:extLst>
              <a:ext uri="{FF2B5EF4-FFF2-40B4-BE49-F238E27FC236}">
                <a16:creationId xmlns:a16="http://schemas.microsoft.com/office/drawing/2014/main" id="{E99436BC-D91A-1314-4880-0286CDF2E61E}"/>
              </a:ext>
            </a:extLst>
          </p:cNvPr>
          <p:cNvPicPr>
            <a:picLocks noChangeAspect="1"/>
          </p:cNvPicPr>
          <p:nvPr/>
        </p:nvPicPr>
        <p:blipFill>
          <a:blip r:embed="rId3"/>
          <a:stretch>
            <a:fillRect/>
          </a:stretch>
        </p:blipFill>
        <p:spPr>
          <a:xfrm>
            <a:off x="8052693" y="2638837"/>
            <a:ext cx="3303049" cy="2182813"/>
          </a:xfrm>
          <a:prstGeom prst="rect">
            <a:avLst/>
          </a:prstGeom>
        </p:spPr>
      </p:pic>
      <p:sp>
        <p:nvSpPr>
          <p:cNvPr id="13" name="TextBox 12">
            <a:extLst>
              <a:ext uri="{FF2B5EF4-FFF2-40B4-BE49-F238E27FC236}">
                <a16:creationId xmlns:a16="http://schemas.microsoft.com/office/drawing/2014/main" id="{3C4D02E8-2DDC-2B04-5AFE-A281C14A9D23}"/>
              </a:ext>
            </a:extLst>
          </p:cNvPr>
          <p:cNvSpPr txBox="1"/>
          <p:nvPr/>
        </p:nvSpPr>
        <p:spPr>
          <a:xfrm>
            <a:off x="1499285" y="1411204"/>
            <a:ext cx="5544065" cy="3954929"/>
          </a:xfrm>
          <a:prstGeom prst="rect">
            <a:avLst/>
          </a:prstGeom>
          <a:noFill/>
        </p:spPr>
        <p:txBody>
          <a:bodyPr wrap="square">
            <a:spAutoFit/>
          </a:bodyPr>
          <a:lstStyle/>
          <a:p>
            <a:r>
              <a:rPr lang="en-CH" dirty="0">
                <a:hlinkClick r:id="rId4"/>
              </a:rPr>
              <a:t>DC21</a:t>
            </a:r>
            <a:r>
              <a:rPr lang="en-CH" dirty="0"/>
              <a:t> demonstrated the end-to-end data transfer capabilities at 10% of HL-LHC scale in 2021</a:t>
            </a:r>
          </a:p>
          <a:p>
            <a:endParaRPr lang="en-CH" dirty="0"/>
          </a:p>
          <a:p>
            <a:r>
              <a:rPr lang="en-CH" dirty="0"/>
              <a:t>DC24 in 2024 had 3 goals:</a:t>
            </a:r>
          </a:p>
          <a:p>
            <a:endParaRPr lang="en-CH" sz="1200" dirty="0"/>
          </a:p>
          <a:p>
            <a:pPr marL="285750" indent="-285750">
              <a:buFont typeface="Arial" panose="020B0604020202020204" pitchFamily="34" charset="0"/>
              <a:buChar char="•"/>
            </a:pPr>
            <a:r>
              <a:rPr lang="en-CH" dirty="0"/>
              <a:t>Measure the end-to-end data transfer capabilities at WLCG sites (target is 25% of HL-LHC needs)</a:t>
            </a:r>
          </a:p>
          <a:p>
            <a:pPr marL="285750" indent="-285750">
              <a:buFont typeface="Arial" panose="020B0604020202020204" pitchFamily="34" charset="0"/>
              <a:buChar char="•"/>
            </a:pPr>
            <a:endParaRPr lang="en-CH" sz="1200" dirty="0"/>
          </a:p>
          <a:p>
            <a:pPr marL="285750" indent="-285750">
              <a:buFont typeface="Arial" panose="020B0604020202020204" pitchFamily="34" charset="0"/>
              <a:buChar char="•"/>
            </a:pPr>
            <a:r>
              <a:rPr lang="en-CH" dirty="0"/>
              <a:t>Assess the progress integrating new technologies (e.g. tokens and monitoring)</a:t>
            </a:r>
          </a:p>
          <a:p>
            <a:endParaRPr lang="en-CH" sz="1100" dirty="0"/>
          </a:p>
          <a:p>
            <a:pPr marL="285750" indent="-285750">
              <a:buFont typeface="Arial" panose="020B0604020202020204" pitchFamily="34" charset="0"/>
              <a:buChar char="•"/>
            </a:pPr>
            <a:r>
              <a:rPr lang="en-CH" dirty="0"/>
              <a:t>Assess the status of different R&amp;D initiatives </a:t>
            </a:r>
          </a:p>
          <a:p>
            <a:endParaRPr lang="en-CH" dirty="0"/>
          </a:p>
          <a:p>
            <a:r>
              <a:rPr lang="en-CH" dirty="0"/>
              <a:t>Lessons documented </a:t>
            </a:r>
            <a:r>
              <a:rPr lang="en-CH" dirty="0">
                <a:hlinkClick r:id="rId5"/>
              </a:rPr>
              <a:t>here</a:t>
            </a:r>
            <a:r>
              <a:rPr lang="en-CH" dirty="0"/>
              <a:t>. </a:t>
            </a:r>
          </a:p>
          <a:p>
            <a:endParaRPr lang="en-CH" b="1" dirty="0"/>
          </a:p>
        </p:txBody>
      </p:sp>
      <p:sp>
        <p:nvSpPr>
          <p:cNvPr id="16" name="TextBox 15">
            <a:extLst>
              <a:ext uri="{FF2B5EF4-FFF2-40B4-BE49-F238E27FC236}">
                <a16:creationId xmlns:a16="http://schemas.microsoft.com/office/drawing/2014/main" id="{36FF10E3-67DF-0E62-E828-0B81BC4C27F2}"/>
              </a:ext>
            </a:extLst>
          </p:cNvPr>
          <p:cNvSpPr txBox="1"/>
          <p:nvPr/>
        </p:nvSpPr>
        <p:spPr>
          <a:xfrm>
            <a:off x="7478546" y="2204566"/>
            <a:ext cx="4171253" cy="369332"/>
          </a:xfrm>
          <a:prstGeom prst="rect">
            <a:avLst/>
          </a:prstGeom>
          <a:noFill/>
        </p:spPr>
        <p:txBody>
          <a:bodyPr wrap="square">
            <a:spAutoFit/>
          </a:bodyPr>
          <a:lstStyle/>
          <a:p>
            <a:r>
              <a:rPr lang="en-CH" dirty="0"/>
              <a:t>DC24: from Feb 12 to Feb 23 in 2024  </a:t>
            </a:r>
          </a:p>
        </p:txBody>
      </p:sp>
      <p:sp>
        <p:nvSpPr>
          <p:cNvPr id="9" name="TextBox 8">
            <a:extLst>
              <a:ext uri="{FF2B5EF4-FFF2-40B4-BE49-F238E27FC236}">
                <a16:creationId xmlns:a16="http://schemas.microsoft.com/office/drawing/2014/main" id="{DDC36635-F8B1-4CD9-5EBA-D61792044226}"/>
              </a:ext>
            </a:extLst>
          </p:cNvPr>
          <p:cNvSpPr txBox="1"/>
          <p:nvPr/>
        </p:nvSpPr>
        <p:spPr>
          <a:xfrm>
            <a:off x="1499285" y="5532520"/>
            <a:ext cx="9639770" cy="369332"/>
          </a:xfrm>
          <a:prstGeom prst="rect">
            <a:avLst/>
          </a:prstGeom>
          <a:noFill/>
        </p:spPr>
        <p:txBody>
          <a:bodyPr wrap="square">
            <a:spAutoFit/>
          </a:bodyPr>
          <a:lstStyle/>
          <a:p>
            <a:r>
              <a:rPr lang="en-CH" b="1" dirty="0"/>
              <a:t>Next will be DC26 (in.. 2027…). In the next year WLCG will gradually prepare for it </a:t>
            </a:r>
          </a:p>
        </p:txBody>
      </p:sp>
    </p:spTree>
    <p:extLst>
      <p:ext uri="{BB962C8B-B14F-4D97-AF65-F5344CB8AC3E}">
        <p14:creationId xmlns:p14="http://schemas.microsoft.com/office/powerpoint/2010/main" val="1546313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D3DF2-AEB4-2C3D-0226-28D299DBE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76B47-8A1C-4538-86A0-2ACB53137D48}"/>
              </a:ext>
            </a:extLst>
          </p:cNvPr>
          <p:cNvSpPr>
            <a:spLocks noGrp="1"/>
          </p:cNvSpPr>
          <p:nvPr>
            <p:ph type="title"/>
          </p:nvPr>
        </p:nvSpPr>
        <p:spPr/>
        <p:txBody>
          <a:bodyPr/>
          <a:lstStyle/>
          <a:p>
            <a:r>
              <a:rPr lang="en-CH" sz="3600" dirty="0"/>
              <a:t>Data Challenge 2024 - Highlights </a:t>
            </a:r>
          </a:p>
        </p:txBody>
      </p:sp>
      <p:sp>
        <p:nvSpPr>
          <p:cNvPr id="6" name="Slide Number Placeholder 5">
            <a:extLst>
              <a:ext uri="{FF2B5EF4-FFF2-40B4-BE49-F238E27FC236}">
                <a16:creationId xmlns:a16="http://schemas.microsoft.com/office/drawing/2014/main" id="{46D4A83C-C81B-F06D-4F05-DA1C48986F0B}"/>
              </a:ext>
            </a:extLst>
          </p:cNvPr>
          <p:cNvSpPr>
            <a:spLocks noGrp="1"/>
          </p:cNvSpPr>
          <p:nvPr>
            <p:ph type="sldNum" idx="10"/>
          </p:nvPr>
        </p:nvSpPr>
        <p:spPr/>
        <p:txBody>
          <a:bodyPr/>
          <a:lstStyle/>
          <a:p>
            <a:fld id="{D3517025-743B-E149-A4BA-6A929B1A7CEC}" type="slidenum">
              <a:rPr lang="en-US" smtClean="0"/>
              <a:t>21</a:t>
            </a:fld>
            <a:endParaRPr lang="en-US"/>
          </a:p>
        </p:txBody>
      </p:sp>
      <p:sp>
        <p:nvSpPr>
          <p:cNvPr id="4" name="Date Placeholder 3">
            <a:extLst>
              <a:ext uri="{FF2B5EF4-FFF2-40B4-BE49-F238E27FC236}">
                <a16:creationId xmlns:a16="http://schemas.microsoft.com/office/drawing/2014/main" id="{2346DE7D-E65B-A291-1449-527C2F211BAB}"/>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063545C5-A3FA-3FD4-3DFD-7D8A900A1E03}"/>
              </a:ext>
            </a:extLst>
          </p:cNvPr>
          <p:cNvSpPr>
            <a:spLocks noGrp="1"/>
          </p:cNvSpPr>
          <p:nvPr>
            <p:ph type="ftr" sz="quarter" idx="12"/>
          </p:nvPr>
        </p:nvSpPr>
        <p:spPr/>
        <p:txBody>
          <a:bodyPr/>
          <a:lstStyle/>
          <a:p>
            <a:r>
              <a:rPr lang="en-US"/>
              <a:t>ISGC 2025 - Taipei</a:t>
            </a:r>
          </a:p>
        </p:txBody>
      </p:sp>
      <p:sp>
        <p:nvSpPr>
          <p:cNvPr id="30" name="TextBox 29">
            <a:extLst>
              <a:ext uri="{FF2B5EF4-FFF2-40B4-BE49-F238E27FC236}">
                <a16:creationId xmlns:a16="http://schemas.microsoft.com/office/drawing/2014/main" id="{4A042FF7-CAF2-23C2-7000-1A61AFFDC51A}"/>
              </a:ext>
            </a:extLst>
          </p:cNvPr>
          <p:cNvSpPr txBox="1"/>
          <p:nvPr/>
        </p:nvSpPr>
        <p:spPr>
          <a:xfrm>
            <a:off x="1664044" y="1329010"/>
            <a:ext cx="7685902" cy="369332"/>
          </a:xfrm>
          <a:prstGeom prst="rect">
            <a:avLst/>
          </a:prstGeom>
          <a:noFill/>
        </p:spPr>
        <p:txBody>
          <a:bodyPr wrap="square">
            <a:spAutoFit/>
          </a:bodyPr>
          <a:lstStyle/>
          <a:p>
            <a:r>
              <a:rPr lang="en-CH" dirty="0"/>
              <a:t>DC24 WLCG data transfers (Gbps) –  15 days: </a:t>
            </a:r>
            <a:r>
              <a:rPr lang="en-CH" b="1" dirty="0">
                <a:solidFill>
                  <a:schemeClr val="accent6"/>
                </a:solidFill>
              </a:rPr>
              <a:t>all targets achieved</a:t>
            </a:r>
          </a:p>
        </p:txBody>
      </p:sp>
      <p:sp>
        <p:nvSpPr>
          <p:cNvPr id="9" name="Rectangle 8">
            <a:extLst>
              <a:ext uri="{FF2B5EF4-FFF2-40B4-BE49-F238E27FC236}">
                <a16:creationId xmlns:a16="http://schemas.microsoft.com/office/drawing/2014/main" id="{9D4713D1-84E4-EE22-7C1B-8C83974C0EBC}"/>
              </a:ext>
            </a:extLst>
          </p:cNvPr>
          <p:cNvSpPr/>
          <p:nvPr/>
        </p:nvSpPr>
        <p:spPr>
          <a:xfrm>
            <a:off x="2291306" y="5601241"/>
            <a:ext cx="188779" cy="151235"/>
          </a:xfrm>
          <a:prstGeom prst="rect">
            <a:avLst/>
          </a:prstGeom>
          <a:solidFill>
            <a:srgbClr val="00B0F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1" name="Rectangle 10">
            <a:extLst>
              <a:ext uri="{FF2B5EF4-FFF2-40B4-BE49-F238E27FC236}">
                <a16:creationId xmlns:a16="http://schemas.microsoft.com/office/drawing/2014/main" id="{B1DAA144-7424-D794-527F-5AECA36E391C}"/>
              </a:ext>
            </a:extLst>
          </p:cNvPr>
          <p:cNvSpPr/>
          <p:nvPr/>
        </p:nvSpPr>
        <p:spPr>
          <a:xfrm>
            <a:off x="2285406" y="5927336"/>
            <a:ext cx="188779" cy="15123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2" name="Rectangle 11">
            <a:extLst>
              <a:ext uri="{FF2B5EF4-FFF2-40B4-BE49-F238E27FC236}">
                <a16:creationId xmlns:a16="http://schemas.microsoft.com/office/drawing/2014/main" id="{480C1843-376D-97CC-7543-647F352FC442}"/>
              </a:ext>
            </a:extLst>
          </p:cNvPr>
          <p:cNvSpPr/>
          <p:nvPr/>
        </p:nvSpPr>
        <p:spPr>
          <a:xfrm>
            <a:off x="3541652" y="5601240"/>
            <a:ext cx="188779" cy="151235"/>
          </a:xfrm>
          <a:prstGeom prst="rect">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3" name="Rectangle 12">
            <a:extLst>
              <a:ext uri="{FF2B5EF4-FFF2-40B4-BE49-F238E27FC236}">
                <a16:creationId xmlns:a16="http://schemas.microsoft.com/office/drawing/2014/main" id="{08865C5F-5089-F744-2FD9-F991A9C51903}"/>
              </a:ext>
            </a:extLst>
          </p:cNvPr>
          <p:cNvSpPr/>
          <p:nvPr/>
        </p:nvSpPr>
        <p:spPr>
          <a:xfrm>
            <a:off x="3541651" y="5925597"/>
            <a:ext cx="188779" cy="151235"/>
          </a:xfrm>
          <a:prstGeom prst="rect">
            <a:avLst/>
          </a:prstGeom>
          <a:solidFill>
            <a:srgbClr val="0070C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5" name="Rectangle 14">
            <a:extLst>
              <a:ext uri="{FF2B5EF4-FFF2-40B4-BE49-F238E27FC236}">
                <a16:creationId xmlns:a16="http://schemas.microsoft.com/office/drawing/2014/main" id="{DFB10355-447E-4F8F-A8A1-7C710B5D89CA}"/>
              </a:ext>
            </a:extLst>
          </p:cNvPr>
          <p:cNvSpPr/>
          <p:nvPr/>
        </p:nvSpPr>
        <p:spPr>
          <a:xfrm>
            <a:off x="4713138" y="5601240"/>
            <a:ext cx="188779" cy="151235"/>
          </a:xfrm>
          <a:prstGeom prst="rect">
            <a:avLst/>
          </a:prstGeom>
          <a:solidFill>
            <a:srgbClr val="9437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6" name="Rectangle 15">
            <a:extLst>
              <a:ext uri="{FF2B5EF4-FFF2-40B4-BE49-F238E27FC236}">
                <a16:creationId xmlns:a16="http://schemas.microsoft.com/office/drawing/2014/main" id="{867DD666-BC43-F756-2AD2-9E8E6AAF11ED}"/>
              </a:ext>
            </a:extLst>
          </p:cNvPr>
          <p:cNvSpPr/>
          <p:nvPr/>
        </p:nvSpPr>
        <p:spPr>
          <a:xfrm>
            <a:off x="4716558" y="5926215"/>
            <a:ext cx="188779" cy="151235"/>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18" name="Rectangle 17">
            <a:extLst>
              <a:ext uri="{FF2B5EF4-FFF2-40B4-BE49-F238E27FC236}">
                <a16:creationId xmlns:a16="http://schemas.microsoft.com/office/drawing/2014/main" id="{0DD495CC-9DC1-CC7F-30EE-5376BBABBEBA}"/>
              </a:ext>
            </a:extLst>
          </p:cNvPr>
          <p:cNvSpPr/>
          <p:nvPr/>
        </p:nvSpPr>
        <p:spPr>
          <a:xfrm>
            <a:off x="5748980" y="5592014"/>
            <a:ext cx="188779" cy="151235"/>
          </a:xfrm>
          <a:prstGeom prst="rect">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21" name="Rectangle 20">
            <a:extLst>
              <a:ext uri="{FF2B5EF4-FFF2-40B4-BE49-F238E27FC236}">
                <a16:creationId xmlns:a16="http://schemas.microsoft.com/office/drawing/2014/main" id="{12ED380F-33E9-29AB-6D37-ADF80AD3A4CD}"/>
              </a:ext>
            </a:extLst>
          </p:cNvPr>
          <p:cNvSpPr/>
          <p:nvPr/>
        </p:nvSpPr>
        <p:spPr>
          <a:xfrm>
            <a:off x="5748981" y="5921890"/>
            <a:ext cx="188779" cy="151235"/>
          </a:xfrm>
          <a:prstGeom prst="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29" name="TextBox 28">
            <a:extLst>
              <a:ext uri="{FF2B5EF4-FFF2-40B4-BE49-F238E27FC236}">
                <a16:creationId xmlns:a16="http://schemas.microsoft.com/office/drawing/2014/main" id="{3F18A2E3-02EC-C94A-3877-D0F1134DBAD0}"/>
              </a:ext>
            </a:extLst>
          </p:cNvPr>
          <p:cNvSpPr txBox="1"/>
          <p:nvPr/>
        </p:nvSpPr>
        <p:spPr>
          <a:xfrm>
            <a:off x="2485982" y="5540664"/>
            <a:ext cx="1020122" cy="261610"/>
          </a:xfrm>
          <a:prstGeom prst="rect">
            <a:avLst/>
          </a:prstGeom>
          <a:noFill/>
        </p:spPr>
        <p:txBody>
          <a:bodyPr wrap="square">
            <a:spAutoFit/>
          </a:bodyPr>
          <a:lstStyle/>
          <a:p>
            <a:r>
              <a:rPr lang="en-CH" sz="1100" dirty="0"/>
              <a:t>ATLAS</a:t>
            </a:r>
            <a:endParaRPr lang="en-CH" sz="1400" dirty="0"/>
          </a:p>
        </p:txBody>
      </p:sp>
      <p:sp>
        <p:nvSpPr>
          <p:cNvPr id="31" name="TextBox 30">
            <a:extLst>
              <a:ext uri="{FF2B5EF4-FFF2-40B4-BE49-F238E27FC236}">
                <a16:creationId xmlns:a16="http://schemas.microsoft.com/office/drawing/2014/main" id="{2F177E14-BD45-90E5-488A-1B16AF86C113}"/>
              </a:ext>
            </a:extLst>
          </p:cNvPr>
          <p:cNvSpPr txBox="1"/>
          <p:nvPr/>
        </p:nvSpPr>
        <p:spPr>
          <a:xfrm>
            <a:off x="2452245" y="5861314"/>
            <a:ext cx="1035188" cy="261610"/>
          </a:xfrm>
          <a:prstGeom prst="rect">
            <a:avLst/>
          </a:prstGeom>
          <a:noFill/>
        </p:spPr>
        <p:txBody>
          <a:bodyPr wrap="square">
            <a:spAutoFit/>
          </a:bodyPr>
          <a:lstStyle/>
          <a:p>
            <a:r>
              <a:rPr lang="en-CH" sz="1100" dirty="0"/>
              <a:t>ALICE (XRD)</a:t>
            </a:r>
            <a:endParaRPr lang="en-CH" sz="1400" dirty="0"/>
          </a:p>
        </p:txBody>
      </p:sp>
      <p:sp>
        <p:nvSpPr>
          <p:cNvPr id="32" name="TextBox 31">
            <a:extLst>
              <a:ext uri="{FF2B5EF4-FFF2-40B4-BE49-F238E27FC236}">
                <a16:creationId xmlns:a16="http://schemas.microsoft.com/office/drawing/2014/main" id="{B39C3922-202F-4344-8A82-230AF55CF254}"/>
              </a:ext>
            </a:extLst>
          </p:cNvPr>
          <p:cNvSpPr txBox="1"/>
          <p:nvPr/>
        </p:nvSpPr>
        <p:spPr>
          <a:xfrm>
            <a:off x="3737926" y="5861313"/>
            <a:ext cx="1020122" cy="261610"/>
          </a:xfrm>
          <a:prstGeom prst="rect">
            <a:avLst/>
          </a:prstGeom>
          <a:noFill/>
        </p:spPr>
        <p:txBody>
          <a:bodyPr wrap="square">
            <a:spAutoFit/>
          </a:bodyPr>
          <a:lstStyle/>
          <a:p>
            <a:r>
              <a:rPr lang="en-CH" sz="1100" dirty="0"/>
              <a:t>CMS (XRD)</a:t>
            </a:r>
            <a:endParaRPr lang="en-CH" sz="1400" dirty="0"/>
          </a:p>
        </p:txBody>
      </p:sp>
      <p:sp>
        <p:nvSpPr>
          <p:cNvPr id="33" name="TextBox 32">
            <a:extLst>
              <a:ext uri="{FF2B5EF4-FFF2-40B4-BE49-F238E27FC236}">
                <a16:creationId xmlns:a16="http://schemas.microsoft.com/office/drawing/2014/main" id="{E7616611-9200-52D7-6E9A-ACB0AEEFC9D3}"/>
              </a:ext>
            </a:extLst>
          </p:cNvPr>
          <p:cNvSpPr txBox="1"/>
          <p:nvPr/>
        </p:nvSpPr>
        <p:spPr>
          <a:xfrm>
            <a:off x="3753454" y="5529008"/>
            <a:ext cx="1020122" cy="261610"/>
          </a:xfrm>
          <a:prstGeom prst="rect">
            <a:avLst/>
          </a:prstGeom>
          <a:noFill/>
        </p:spPr>
        <p:txBody>
          <a:bodyPr wrap="square">
            <a:spAutoFit/>
          </a:bodyPr>
          <a:lstStyle/>
          <a:p>
            <a:r>
              <a:rPr lang="en-CH" sz="1100" dirty="0"/>
              <a:t>CMS</a:t>
            </a:r>
            <a:endParaRPr lang="en-CH" sz="1400" dirty="0"/>
          </a:p>
        </p:txBody>
      </p:sp>
      <p:sp>
        <p:nvSpPr>
          <p:cNvPr id="34" name="TextBox 33">
            <a:extLst>
              <a:ext uri="{FF2B5EF4-FFF2-40B4-BE49-F238E27FC236}">
                <a16:creationId xmlns:a16="http://schemas.microsoft.com/office/drawing/2014/main" id="{C27CC5C4-68CB-5D29-ECBA-AED4AD51CCF0}"/>
              </a:ext>
            </a:extLst>
          </p:cNvPr>
          <p:cNvSpPr txBox="1"/>
          <p:nvPr/>
        </p:nvSpPr>
        <p:spPr>
          <a:xfrm>
            <a:off x="4901916" y="5855242"/>
            <a:ext cx="1020122" cy="261610"/>
          </a:xfrm>
          <a:prstGeom prst="rect">
            <a:avLst/>
          </a:prstGeom>
          <a:noFill/>
        </p:spPr>
        <p:txBody>
          <a:bodyPr wrap="square">
            <a:spAutoFit/>
          </a:bodyPr>
          <a:lstStyle/>
          <a:p>
            <a:r>
              <a:rPr lang="en-CH" sz="1100" dirty="0"/>
              <a:t>LHCb</a:t>
            </a:r>
            <a:endParaRPr lang="en-CH" sz="1400" dirty="0"/>
          </a:p>
        </p:txBody>
      </p:sp>
      <p:sp>
        <p:nvSpPr>
          <p:cNvPr id="35" name="TextBox 34">
            <a:extLst>
              <a:ext uri="{FF2B5EF4-FFF2-40B4-BE49-F238E27FC236}">
                <a16:creationId xmlns:a16="http://schemas.microsoft.com/office/drawing/2014/main" id="{FD3B476B-C271-9DFD-A73B-1D458CCA3333}"/>
              </a:ext>
            </a:extLst>
          </p:cNvPr>
          <p:cNvSpPr txBox="1"/>
          <p:nvPr/>
        </p:nvSpPr>
        <p:spPr>
          <a:xfrm>
            <a:off x="4902112" y="5516727"/>
            <a:ext cx="1020122" cy="261610"/>
          </a:xfrm>
          <a:prstGeom prst="rect">
            <a:avLst/>
          </a:prstGeom>
          <a:noFill/>
        </p:spPr>
        <p:txBody>
          <a:bodyPr wrap="square">
            <a:spAutoFit/>
          </a:bodyPr>
          <a:lstStyle/>
          <a:p>
            <a:r>
              <a:rPr lang="en-CH" sz="1100" dirty="0"/>
              <a:t>DC</a:t>
            </a:r>
            <a:endParaRPr lang="en-CH" sz="1400" dirty="0"/>
          </a:p>
        </p:txBody>
      </p:sp>
      <p:sp>
        <p:nvSpPr>
          <p:cNvPr id="36" name="TextBox 35">
            <a:extLst>
              <a:ext uri="{FF2B5EF4-FFF2-40B4-BE49-F238E27FC236}">
                <a16:creationId xmlns:a16="http://schemas.microsoft.com/office/drawing/2014/main" id="{0A4D30DD-63C0-1C48-1346-11E32447A287}"/>
              </a:ext>
            </a:extLst>
          </p:cNvPr>
          <p:cNvSpPr txBox="1"/>
          <p:nvPr/>
        </p:nvSpPr>
        <p:spPr>
          <a:xfrm>
            <a:off x="5939076" y="5516726"/>
            <a:ext cx="1020122" cy="261610"/>
          </a:xfrm>
          <a:prstGeom prst="rect">
            <a:avLst/>
          </a:prstGeom>
          <a:noFill/>
        </p:spPr>
        <p:txBody>
          <a:bodyPr wrap="square">
            <a:spAutoFit/>
          </a:bodyPr>
          <a:lstStyle/>
          <a:p>
            <a:r>
              <a:rPr lang="en-CH" sz="1100" dirty="0"/>
              <a:t>Belle-2</a:t>
            </a:r>
            <a:endParaRPr lang="en-CH" sz="1400" dirty="0"/>
          </a:p>
        </p:txBody>
      </p:sp>
      <p:sp>
        <p:nvSpPr>
          <p:cNvPr id="37" name="TextBox 36">
            <a:extLst>
              <a:ext uri="{FF2B5EF4-FFF2-40B4-BE49-F238E27FC236}">
                <a16:creationId xmlns:a16="http://schemas.microsoft.com/office/drawing/2014/main" id="{A1811340-005E-B8CC-1DA3-F7CCE8067D0A}"/>
              </a:ext>
            </a:extLst>
          </p:cNvPr>
          <p:cNvSpPr txBox="1"/>
          <p:nvPr/>
        </p:nvSpPr>
        <p:spPr>
          <a:xfrm>
            <a:off x="5937751" y="5852701"/>
            <a:ext cx="1020122" cy="261610"/>
          </a:xfrm>
          <a:prstGeom prst="rect">
            <a:avLst/>
          </a:prstGeom>
          <a:noFill/>
        </p:spPr>
        <p:txBody>
          <a:bodyPr wrap="square">
            <a:spAutoFit/>
          </a:bodyPr>
          <a:lstStyle/>
          <a:p>
            <a:r>
              <a:rPr lang="en-CH" sz="1100" dirty="0"/>
              <a:t>DUNE</a:t>
            </a:r>
            <a:endParaRPr lang="en-CH" sz="1400" dirty="0"/>
          </a:p>
        </p:txBody>
      </p:sp>
      <p:sp>
        <p:nvSpPr>
          <p:cNvPr id="38" name="TextBox 37">
            <a:extLst>
              <a:ext uri="{FF2B5EF4-FFF2-40B4-BE49-F238E27FC236}">
                <a16:creationId xmlns:a16="http://schemas.microsoft.com/office/drawing/2014/main" id="{4825D134-1BE9-0901-5AAB-E6B794E48D50}"/>
              </a:ext>
            </a:extLst>
          </p:cNvPr>
          <p:cNvSpPr txBox="1"/>
          <p:nvPr/>
        </p:nvSpPr>
        <p:spPr>
          <a:xfrm>
            <a:off x="-112088" y="3274145"/>
            <a:ext cx="0" cy="0"/>
          </a:xfrm>
          <a:prstGeom prst="rect">
            <a:avLst/>
          </a:prstGeom>
        </p:spPr>
        <p:txBody>
          <a:bodyPr wrap="none" rtlCol="0">
            <a:noAutofit/>
          </a:bodyPr>
          <a:lstStyle/>
          <a:p>
            <a:endParaRPr lang="en-CH" sz="140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grpSp>
        <p:nvGrpSpPr>
          <p:cNvPr id="3" name="Group 2">
            <a:extLst>
              <a:ext uri="{FF2B5EF4-FFF2-40B4-BE49-F238E27FC236}">
                <a16:creationId xmlns:a16="http://schemas.microsoft.com/office/drawing/2014/main" id="{5359610D-D424-4734-123D-D627A81E66C0}"/>
              </a:ext>
            </a:extLst>
          </p:cNvPr>
          <p:cNvGrpSpPr/>
          <p:nvPr/>
        </p:nvGrpSpPr>
        <p:grpSpPr>
          <a:xfrm>
            <a:off x="7549979" y="3099031"/>
            <a:ext cx="4232819" cy="1888526"/>
            <a:chOff x="7373861" y="3317170"/>
            <a:chExt cx="3336887" cy="1666689"/>
          </a:xfrm>
        </p:grpSpPr>
        <p:pic>
          <p:nvPicPr>
            <p:cNvPr id="52" name="Picture 51">
              <a:extLst>
                <a:ext uri="{FF2B5EF4-FFF2-40B4-BE49-F238E27FC236}">
                  <a16:creationId xmlns:a16="http://schemas.microsoft.com/office/drawing/2014/main" id="{C662EE20-DC00-1FD1-3EFD-88A8C9F84764}"/>
                </a:ext>
              </a:extLst>
            </p:cNvPr>
            <p:cNvPicPr>
              <a:picLocks noChangeAspect="1"/>
            </p:cNvPicPr>
            <p:nvPr/>
          </p:nvPicPr>
          <p:blipFill>
            <a:blip r:embed="rId3"/>
            <a:stretch>
              <a:fillRect/>
            </a:stretch>
          </p:blipFill>
          <p:spPr>
            <a:xfrm>
              <a:off x="7373861" y="3317170"/>
              <a:ext cx="3336887" cy="1666689"/>
            </a:xfrm>
            <a:prstGeom prst="rect">
              <a:avLst/>
            </a:prstGeom>
          </p:spPr>
        </p:pic>
        <p:sp>
          <p:nvSpPr>
            <p:cNvPr id="41" name="Rectangle 40">
              <a:extLst>
                <a:ext uri="{FF2B5EF4-FFF2-40B4-BE49-F238E27FC236}">
                  <a16:creationId xmlns:a16="http://schemas.microsoft.com/office/drawing/2014/main" id="{1BACED54-27FE-1F37-88D1-3FE2A68F226E}"/>
                </a:ext>
              </a:extLst>
            </p:cNvPr>
            <p:cNvSpPr/>
            <p:nvPr/>
          </p:nvSpPr>
          <p:spPr>
            <a:xfrm>
              <a:off x="7829397" y="3527571"/>
              <a:ext cx="188779" cy="151235"/>
            </a:xfrm>
            <a:prstGeom prst="rect">
              <a:avLst/>
            </a:prstGeom>
            <a:solidFill>
              <a:srgbClr val="92D05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42" name="Rectangle 41">
              <a:extLst>
                <a:ext uri="{FF2B5EF4-FFF2-40B4-BE49-F238E27FC236}">
                  <a16:creationId xmlns:a16="http://schemas.microsoft.com/office/drawing/2014/main" id="{EB1E254F-003B-117D-D152-024415F13625}"/>
                </a:ext>
              </a:extLst>
            </p:cNvPr>
            <p:cNvSpPr/>
            <p:nvPr/>
          </p:nvSpPr>
          <p:spPr>
            <a:xfrm>
              <a:off x="8861820" y="3523246"/>
              <a:ext cx="188779" cy="151235"/>
            </a:xfrm>
            <a:prstGeom prst="rect">
              <a:avLst/>
            </a:prstGeom>
            <a:solidFill>
              <a:srgbClr val="FFC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400" dirty="0"/>
            </a:p>
          </p:txBody>
        </p:sp>
        <p:sp>
          <p:nvSpPr>
            <p:cNvPr id="43" name="TextBox 42">
              <a:extLst>
                <a:ext uri="{FF2B5EF4-FFF2-40B4-BE49-F238E27FC236}">
                  <a16:creationId xmlns:a16="http://schemas.microsoft.com/office/drawing/2014/main" id="{7BD27177-6BB5-1F16-1A73-2CA96EF3B4C5}"/>
                </a:ext>
              </a:extLst>
            </p:cNvPr>
            <p:cNvSpPr txBox="1"/>
            <p:nvPr/>
          </p:nvSpPr>
          <p:spPr>
            <a:xfrm>
              <a:off x="8014755" y="3456598"/>
              <a:ext cx="1020122" cy="261610"/>
            </a:xfrm>
            <a:prstGeom prst="rect">
              <a:avLst/>
            </a:prstGeom>
            <a:noFill/>
          </p:spPr>
          <p:txBody>
            <a:bodyPr wrap="square">
              <a:spAutoFit/>
            </a:bodyPr>
            <a:lstStyle/>
            <a:p>
              <a:r>
                <a:rPr lang="en-CH" sz="1100" dirty="0"/>
                <a:t>tokens</a:t>
              </a:r>
              <a:endParaRPr lang="en-CH" sz="1400" dirty="0"/>
            </a:p>
          </p:txBody>
        </p:sp>
        <p:sp>
          <p:nvSpPr>
            <p:cNvPr id="44" name="TextBox 43">
              <a:extLst>
                <a:ext uri="{FF2B5EF4-FFF2-40B4-BE49-F238E27FC236}">
                  <a16:creationId xmlns:a16="http://schemas.microsoft.com/office/drawing/2014/main" id="{1D06C33C-D4BA-83DE-8F1B-A33F9DF68E30}"/>
                </a:ext>
              </a:extLst>
            </p:cNvPr>
            <p:cNvSpPr txBox="1"/>
            <p:nvPr/>
          </p:nvSpPr>
          <p:spPr>
            <a:xfrm>
              <a:off x="9050590" y="3454057"/>
              <a:ext cx="1020122" cy="261610"/>
            </a:xfrm>
            <a:prstGeom prst="rect">
              <a:avLst/>
            </a:prstGeom>
            <a:noFill/>
          </p:spPr>
          <p:txBody>
            <a:bodyPr wrap="square">
              <a:spAutoFit/>
            </a:bodyPr>
            <a:lstStyle/>
            <a:p>
              <a:r>
                <a:rPr lang="en-CH" sz="1100" dirty="0"/>
                <a:t>X509</a:t>
              </a:r>
              <a:endParaRPr lang="en-CH" sz="1400" dirty="0"/>
            </a:p>
          </p:txBody>
        </p:sp>
      </p:grpSp>
      <p:sp>
        <p:nvSpPr>
          <p:cNvPr id="46" name="TextBox 45">
            <a:extLst>
              <a:ext uri="{FF2B5EF4-FFF2-40B4-BE49-F238E27FC236}">
                <a16:creationId xmlns:a16="http://schemas.microsoft.com/office/drawing/2014/main" id="{7BA8465B-FC56-1223-207B-549D3C3B048B}"/>
              </a:ext>
            </a:extLst>
          </p:cNvPr>
          <p:cNvSpPr txBox="1"/>
          <p:nvPr/>
        </p:nvSpPr>
        <p:spPr>
          <a:xfrm>
            <a:off x="7632791" y="2187564"/>
            <a:ext cx="4056701" cy="646331"/>
          </a:xfrm>
          <a:prstGeom prst="rect">
            <a:avLst/>
          </a:prstGeom>
          <a:noFill/>
        </p:spPr>
        <p:txBody>
          <a:bodyPr wrap="square">
            <a:spAutoFit/>
          </a:bodyPr>
          <a:lstStyle/>
          <a:p>
            <a:r>
              <a:rPr lang="en-CH" dirty="0"/>
              <a:t>New technologies (e.g. authentication </a:t>
            </a:r>
            <a:r>
              <a:rPr lang="en-CH" dirty="0">
                <a:solidFill>
                  <a:srgbClr val="00B050"/>
                </a:solidFill>
              </a:rPr>
              <a:t>tokens</a:t>
            </a:r>
            <a:r>
              <a:rPr lang="en-CH" dirty="0"/>
              <a:t>) introduced and validated</a:t>
            </a:r>
          </a:p>
        </p:txBody>
      </p:sp>
      <p:sp>
        <p:nvSpPr>
          <p:cNvPr id="48" name="TextBox 47">
            <a:extLst>
              <a:ext uri="{FF2B5EF4-FFF2-40B4-BE49-F238E27FC236}">
                <a16:creationId xmlns:a16="http://schemas.microsoft.com/office/drawing/2014/main" id="{FFF44677-5D34-33B3-07B9-1208797C22F2}"/>
              </a:ext>
            </a:extLst>
          </p:cNvPr>
          <p:cNvSpPr txBox="1"/>
          <p:nvPr/>
        </p:nvSpPr>
        <p:spPr>
          <a:xfrm>
            <a:off x="-262467" y="2277533"/>
            <a:ext cx="0" cy="0"/>
          </a:xfrm>
          <a:prstGeom prst="rect">
            <a:avLst/>
          </a:prstGeom>
        </p:spPr>
        <p:txBody>
          <a:bodyPr wrap="none" rtlCol="0">
            <a:noAutofit/>
          </a:bodyPr>
          <a:lstStyle/>
          <a:p>
            <a:endParaRPr lang="en-CH"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pic>
        <p:nvPicPr>
          <p:cNvPr id="50" name="Picture 49">
            <a:extLst>
              <a:ext uri="{FF2B5EF4-FFF2-40B4-BE49-F238E27FC236}">
                <a16:creationId xmlns:a16="http://schemas.microsoft.com/office/drawing/2014/main" id="{8B9A7FE6-63D4-1439-A978-CF5635523ABA}"/>
              </a:ext>
            </a:extLst>
          </p:cNvPr>
          <p:cNvPicPr>
            <a:picLocks noChangeAspect="1"/>
          </p:cNvPicPr>
          <p:nvPr/>
        </p:nvPicPr>
        <p:blipFill>
          <a:blip r:embed="rId4"/>
          <a:stretch>
            <a:fillRect/>
          </a:stretch>
        </p:blipFill>
        <p:spPr>
          <a:xfrm>
            <a:off x="1433385" y="2005557"/>
            <a:ext cx="5489988" cy="3275591"/>
          </a:xfrm>
          <a:prstGeom prst="rect">
            <a:avLst/>
          </a:prstGeom>
        </p:spPr>
      </p:pic>
      <p:sp>
        <p:nvSpPr>
          <p:cNvPr id="7" name="TextBox 6">
            <a:extLst>
              <a:ext uri="{FF2B5EF4-FFF2-40B4-BE49-F238E27FC236}">
                <a16:creationId xmlns:a16="http://schemas.microsoft.com/office/drawing/2014/main" id="{C072D2C7-8196-1BD5-9118-F392862CE96E}"/>
              </a:ext>
            </a:extLst>
          </p:cNvPr>
          <p:cNvSpPr txBox="1"/>
          <p:nvPr/>
        </p:nvSpPr>
        <p:spPr>
          <a:xfrm>
            <a:off x="2443656" y="2101336"/>
            <a:ext cx="2086596" cy="369332"/>
          </a:xfrm>
          <a:prstGeom prst="rect">
            <a:avLst/>
          </a:prstGeom>
          <a:noFill/>
        </p:spPr>
        <p:txBody>
          <a:bodyPr wrap="square">
            <a:spAutoFit/>
          </a:bodyPr>
          <a:lstStyle/>
          <a:p>
            <a:r>
              <a:rPr lang="en-CH" b="1" dirty="0">
                <a:solidFill>
                  <a:srgbClr val="008000"/>
                </a:solidFill>
              </a:rPr>
              <a:t>Peak rate target</a:t>
            </a:r>
            <a:endParaRPr lang="en-GB" b="1" dirty="0">
              <a:solidFill>
                <a:srgbClr val="008000"/>
              </a:solidFill>
            </a:endParaRPr>
          </a:p>
        </p:txBody>
      </p:sp>
      <p:sp>
        <p:nvSpPr>
          <p:cNvPr id="8" name="TextBox 7">
            <a:extLst>
              <a:ext uri="{FF2B5EF4-FFF2-40B4-BE49-F238E27FC236}">
                <a16:creationId xmlns:a16="http://schemas.microsoft.com/office/drawing/2014/main" id="{4D448F36-0AF3-24E7-61C2-6BBEADD3A0D1}"/>
              </a:ext>
            </a:extLst>
          </p:cNvPr>
          <p:cNvSpPr txBox="1"/>
          <p:nvPr/>
        </p:nvSpPr>
        <p:spPr>
          <a:xfrm>
            <a:off x="2427890" y="3231195"/>
            <a:ext cx="2523454" cy="369332"/>
          </a:xfrm>
          <a:prstGeom prst="rect">
            <a:avLst/>
          </a:prstGeom>
          <a:solidFill>
            <a:schemeClr val="bg1"/>
          </a:solidFill>
        </p:spPr>
        <p:txBody>
          <a:bodyPr wrap="square">
            <a:spAutoFit/>
          </a:bodyPr>
          <a:lstStyle/>
          <a:p>
            <a:r>
              <a:rPr lang="en-CH" b="1" dirty="0">
                <a:solidFill>
                  <a:schemeClr val="accent6"/>
                </a:solidFill>
              </a:rPr>
              <a:t>Average rate target</a:t>
            </a:r>
            <a:endParaRPr lang="en-GB" b="1" dirty="0">
              <a:solidFill>
                <a:schemeClr val="accent6"/>
              </a:solidFill>
            </a:endParaRPr>
          </a:p>
        </p:txBody>
      </p:sp>
      <p:cxnSp>
        <p:nvCxnSpPr>
          <p:cNvPr id="14" name="Straight Connector 13">
            <a:extLst>
              <a:ext uri="{FF2B5EF4-FFF2-40B4-BE49-F238E27FC236}">
                <a16:creationId xmlns:a16="http://schemas.microsoft.com/office/drawing/2014/main" id="{D0A42EDB-4A77-51C1-07C8-5E7DD223C0FA}"/>
              </a:ext>
            </a:extLst>
          </p:cNvPr>
          <p:cNvCxnSpPr>
            <a:cxnSpLocks/>
          </p:cNvCxnSpPr>
          <p:nvPr/>
        </p:nvCxnSpPr>
        <p:spPr>
          <a:xfrm>
            <a:off x="2045114" y="3748239"/>
            <a:ext cx="4873006" cy="0"/>
          </a:xfrm>
          <a:prstGeom prst="line">
            <a:avLst/>
          </a:prstGeom>
          <a:ln w="38100" cmpd="sng">
            <a:solidFill>
              <a:schemeClr val="accent6"/>
            </a:solidFill>
            <a:tailEnd type="non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5E43666-0EB4-097D-69E9-E708055A91B6}"/>
              </a:ext>
            </a:extLst>
          </p:cNvPr>
          <p:cNvCxnSpPr>
            <a:cxnSpLocks/>
          </p:cNvCxnSpPr>
          <p:nvPr/>
        </p:nvCxnSpPr>
        <p:spPr>
          <a:xfrm flipV="1">
            <a:off x="2045114" y="2464769"/>
            <a:ext cx="4873006" cy="30919"/>
          </a:xfrm>
          <a:prstGeom prst="line">
            <a:avLst/>
          </a:prstGeom>
          <a:ln w="38100" cmpd="sng">
            <a:solidFill>
              <a:srgbClr val="408000"/>
            </a:solidFill>
            <a:tailEnd type="non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2DB788A4-4F5A-A517-5159-17DF2CE466E2}"/>
              </a:ext>
            </a:extLst>
          </p:cNvPr>
          <p:cNvSpPr txBox="1"/>
          <p:nvPr/>
        </p:nvSpPr>
        <p:spPr>
          <a:xfrm>
            <a:off x="7555525" y="5318918"/>
            <a:ext cx="4232819" cy="646331"/>
          </a:xfrm>
          <a:prstGeom prst="rect">
            <a:avLst/>
          </a:prstGeom>
          <a:noFill/>
        </p:spPr>
        <p:txBody>
          <a:bodyPr wrap="square">
            <a:spAutoFit/>
          </a:bodyPr>
          <a:lstStyle/>
          <a:p>
            <a:r>
              <a:rPr lang="en-CH" dirty="0"/>
              <a:t>WLCG services successfully support DUNE and Belle-2 computing models </a:t>
            </a:r>
          </a:p>
        </p:txBody>
      </p:sp>
    </p:spTree>
    <p:extLst>
      <p:ext uri="{BB962C8B-B14F-4D97-AF65-F5344CB8AC3E}">
        <p14:creationId xmlns:p14="http://schemas.microsoft.com/office/powerpoint/2010/main" val="1547908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0E62-0A83-5F7F-8F26-258ED83F4712}"/>
              </a:ext>
            </a:extLst>
          </p:cNvPr>
          <p:cNvSpPr>
            <a:spLocks noGrp="1"/>
          </p:cNvSpPr>
          <p:nvPr>
            <p:ph type="title"/>
          </p:nvPr>
        </p:nvSpPr>
        <p:spPr/>
        <p:txBody>
          <a:bodyPr/>
          <a:lstStyle/>
          <a:p>
            <a:r>
              <a:rPr lang="en-CH" sz="3600" dirty="0"/>
              <a:t>DC24 Network R&amp;D – one example</a:t>
            </a:r>
            <a:endParaRPr lang="en-GB" sz="3600" dirty="0"/>
          </a:p>
        </p:txBody>
      </p:sp>
      <p:sp>
        <p:nvSpPr>
          <p:cNvPr id="6" name="Slide Number Placeholder 5">
            <a:extLst>
              <a:ext uri="{FF2B5EF4-FFF2-40B4-BE49-F238E27FC236}">
                <a16:creationId xmlns:a16="http://schemas.microsoft.com/office/drawing/2014/main" id="{CC40E014-7E6B-ABA4-7042-CD31DE398E3C}"/>
              </a:ext>
            </a:extLst>
          </p:cNvPr>
          <p:cNvSpPr>
            <a:spLocks noGrp="1"/>
          </p:cNvSpPr>
          <p:nvPr>
            <p:ph type="sldNum" idx="10"/>
          </p:nvPr>
        </p:nvSpPr>
        <p:spPr/>
        <p:txBody>
          <a:bodyPr/>
          <a:lstStyle/>
          <a:p>
            <a:fld id="{D3517025-743B-E149-A4BA-6A929B1A7CEC}" type="slidenum">
              <a:rPr lang="en-US" smtClean="0"/>
              <a:t>22</a:t>
            </a:fld>
            <a:endParaRPr lang="en-US"/>
          </a:p>
        </p:txBody>
      </p:sp>
      <p:sp>
        <p:nvSpPr>
          <p:cNvPr id="4" name="Date Placeholder 3">
            <a:extLst>
              <a:ext uri="{FF2B5EF4-FFF2-40B4-BE49-F238E27FC236}">
                <a16:creationId xmlns:a16="http://schemas.microsoft.com/office/drawing/2014/main" id="{0E0E0120-0DA0-E5AC-288F-7828A376FF16}"/>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4295B75C-CB0E-0BBF-F35B-7D18AE699017}"/>
              </a:ext>
            </a:extLst>
          </p:cNvPr>
          <p:cNvSpPr>
            <a:spLocks noGrp="1"/>
          </p:cNvSpPr>
          <p:nvPr>
            <p:ph type="ftr" sz="quarter" idx="12"/>
          </p:nvPr>
        </p:nvSpPr>
        <p:spPr/>
        <p:txBody>
          <a:bodyPr/>
          <a:lstStyle/>
          <a:p>
            <a:r>
              <a:rPr lang="en-US"/>
              <a:t>ISGC 2025 - Taipei</a:t>
            </a:r>
          </a:p>
        </p:txBody>
      </p:sp>
      <p:pic>
        <p:nvPicPr>
          <p:cNvPr id="7" name="Picture 6">
            <a:extLst>
              <a:ext uri="{FF2B5EF4-FFF2-40B4-BE49-F238E27FC236}">
                <a16:creationId xmlns:a16="http://schemas.microsoft.com/office/drawing/2014/main" id="{6F71867E-1FFC-0931-113F-8AA9E827E5B5}"/>
              </a:ext>
            </a:extLst>
          </p:cNvPr>
          <p:cNvPicPr>
            <a:picLocks noChangeAspect="1"/>
          </p:cNvPicPr>
          <p:nvPr/>
        </p:nvPicPr>
        <p:blipFill>
          <a:blip r:embed="rId2"/>
          <a:stretch>
            <a:fillRect/>
          </a:stretch>
        </p:blipFill>
        <p:spPr>
          <a:xfrm>
            <a:off x="5805317" y="2767915"/>
            <a:ext cx="5685707" cy="3216778"/>
          </a:xfrm>
          <a:prstGeom prst="rect">
            <a:avLst/>
          </a:prstGeom>
        </p:spPr>
      </p:pic>
      <p:sp>
        <p:nvSpPr>
          <p:cNvPr id="9" name="TextBox 8">
            <a:extLst>
              <a:ext uri="{FF2B5EF4-FFF2-40B4-BE49-F238E27FC236}">
                <a16:creationId xmlns:a16="http://schemas.microsoft.com/office/drawing/2014/main" id="{AC447D00-7D11-5CC8-E103-9F2EDCEF497E}"/>
              </a:ext>
            </a:extLst>
          </p:cNvPr>
          <p:cNvSpPr txBox="1"/>
          <p:nvPr/>
        </p:nvSpPr>
        <p:spPr>
          <a:xfrm>
            <a:off x="1565190" y="1397683"/>
            <a:ext cx="9925834" cy="861774"/>
          </a:xfrm>
          <a:prstGeom prst="rect">
            <a:avLst/>
          </a:prstGeom>
          <a:noFill/>
        </p:spPr>
        <p:txBody>
          <a:bodyPr wrap="square">
            <a:spAutoFit/>
          </a:bodyPr>
          <a:lstStyle/>
          <a:p>
            <a:r>
              <a:rPr lang="en-US" dirty="0"/>
              <a:t>R&amp;D proposed as follow up of DC21. Deployed in time for DC24 </a:t>
            </a:r>
          </a:p>
          <a:p>
            <a:endParaRPr lang="en-US" sz="1200" b="1" dirty="0">
              <a:solidFill>
                <a:schemeClr val="accent6"/>
              </a:solidFill>
            </a:endParaRPr>
          </a:p>
          <a:p>
            <a:r>
              <a:rPr lang="en-US" b="1" dirty="0">
                <a:solidFill>
                  <a:schemeClr val="accent6"/>
                </a:solidFill>
              </a:rPr>
              <a:t>In production today for Run-3 data taking </a:t>
            </a:r>
            <a:endParaRPr lang="en-CH" b="1" dirty="0">
              <a:solidFill>
                <a:schemeClr val="accent6"/>
              </a:solidFill>
            </a:endParaRPr>
          </a:p>
        </p:txBody>
      </p:sp>
      <p:sp>
        <p:nvSpPr>
          <p:cNvPr id="11" name="TextBox 10">
            <a:extLst>
              <a:ext uri="{FF2B5EF4-FFF2-40B4-BE49-F238E27FC236}">
                <a16:creationId xmlns:a16="http://schemas.microsoft.com/office/drawing/2014/main" id="{64D4BA48-5FE3-525E-798E-785CC4448CBC}"/>
              </a:ext>
            </a:extLst>
          </p:cNvPr>
          <p:cNvSpPr txBox="1"/>
          <p:nvPr/>
        </p:nvSpPr>
        <p:spPr>
          <a:xfrm>
            <a:off x="1790632" y="2749801"/>
            <a:ext cx="3267397" cy="3139321"/>
          </a:xfrm>
          <a:prstGeom prst="rect">
            <a:avLst/>
          </a:prstGeom>
          <a:noFill/>
        </p:spPr>
        <p:txBody>
          <a:bodyPr wrap="square">
            <a:spAutoFit/>
          </a:bodyPr>
          <a:lstStyle/>
          <a:p>
            <a:r>
              <a:rPr lang="en-US" dirty="0"/>
              <a:t>Reduces cost while providing more bandwidth (x2) and expansion capabilities  </a:t>
            </a:r>
          </a:p>
          <a:p>
            <a:endParaRPr lang="en-US" dirty="0"/>
          </a:p>
          <a:p>
            <a:r>
              <a:rPr lang="en-US" dirty="0"/>
              <a:t>Reduces latency (30%)</a:t>
            </a:r>
          </a:p>
          <a:p>
            <a:endParaRPr lang="en-US" dirty="0"/>
          </a:p>
          <a:p>
            <a:r>
              <a:rPr lang="en-US" dirty="0"/>
              <a:t>Being tested now for longer network paths</a:t>
            </a:r>
          </a:p>
          <a:p>
            <a:endParaRPr lang="en-US" dirty="0"/>
          </a:p>
          <a:p>
            <a:r>
              <a:rPr lang="en-US" dirty="0"/>
              <a:t>More network R&amp;D planned for DC26 </a:t>
            </a:r>
            <a:endParaRPr lang="en-CH" dirty="0"/>
          </a:p>
        </p:txBody>
      </p:sp>
    </p:spTree>
    <p:extLst>
      <p:ext uri="{BB962C8B-B14F-4D97-AF65-F5344CB8AC3E}">
        <p14:creationId xmlns:p14="http://schemas.microsoft.com/office/powerpoint/2010/main" val="1520834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15B6-AB7D-1945-A2AF-C85395B69477}"/>
              </a:ext>
            </a:extLst>
          </p:cNvPr>
          <p:cNvSpPr>
            <a:spLocks noGrp="1"/>
          </p:cNvSpPr>
          <p:nvPr>
            <p:ph type="title"/>
          </p:nvPr>
        </p:nvSpPr>
        <p:spPr/>
        <p:txBody>
          <a:bodyPr/>
          <a:lstStyle/>
          <a:p>
            <a:r>
              <a:rPr lang="en-US" sz="3600" dirty="0"/>
              <a:t>WLCG traffic (GB/s) in 12 months</a:t>
            </a:r>
          </a:p>
        </p:txBody>
      </p:sp>
      <p:sp>
        <p:nvSpPr>
          <p:cNvPr id="3" name="Slide Number Placeholder 2">
            <a:extLst>
              <a:ext uri="{FF2B5EF4-FFF2-40B4-BE49-F238E27FC236}">
                <a16:creationId xmlns:a16="http://schemas.microsoft.com/office/drawing/2014/main" id="{E093F9B3-8751-1848-BEE4-EFE6018C48F6}"/>
              </a:ext>
            </a:extLst>
          </p:cNvPr>
          <p:cNvSpPr>
            <a:spLocks noGrp="1"/>
          </p:cNvSpPr>
          <p:nvPr>
            <p:ph type="sldNum" idx="10"/>
          </p:nvPr>
        </p:nvSpPr>
        <p:spPr/>
        <p:txBody>
          <a:bodyPr/>
          <a:lstStyle/>
          <a:p>
            <a:fld id="{00000000-1234-1234-1234-123412341234}" type="slidenum">
              <a:rPr lang="en-US" smtClean="0"/>
              <a:pPr/>
              <a:t>23</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08AED871-634E-1B41-9A26-4E69AD61B16B}"/>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7E23B85-B378-DD4B-996F-3DB3F3D4D4E5}"/>
              </a:ext>
            </a:extLst>
          </p:cNvPr>
          <p:cNvSpPr>
            <a:spLocks noGrp="1"/>
          </p:cNvSpPr>
          <p:nvPr>
            <p:ph type="ftr" sz="quarter" idx="12"/>
          </p:nvPr>
        </p:nvSpPr>
        <p:spPr/>
        <p:txBody>
          <a:bodyPr/>
          <a:lstStyle/>
          <a:p>
            <a:r>
              <a:rPr lang="en-US"/>
              <a:t>ISGC 2025 - Taipei</a:t>
            </a:r>
            <a:endParaRPr lang="en-US" dirty="0"/>
          </a:p>
        </p:txBody>
      </p:sp>
      <p:sp>
        <p:nvSpPr>
          <p:cNvPr id="42" name="TextBox 41">
            <a:extLst>
              <a:ext uri="{FF2B5EF4-FFF2-40B4-BE49-F238E27FC236}">
                <a16:creationId xmlns:a16="http://schemas.microsoft.com/office/drawing/2014/main" id="{D49B7843-9DE4-AF2C-FE1E-CA63EE7E7657}"/>
              </a:ext>
            </a:extLst>
          </p:cNvPr>
          <p:cNvSpPr txBox="1"/>
          <p:nvPr/>
        </p:nvSpPr>
        <p:spPr>
          <a:xfrm>
            <a:off x="1340662" y="974847"/>
            <a:ext cx="10119818" cy="707886"/>
          </a:xfrm>
          <a:prstGeom prst="rect">
            <a:avLst/>
          </a:prstGeom>
          <a:noFill/>
        </p:spPr>
        <p:txBody>
          <a:bodyPr wrap="square">
            <a:spAutoFit/>
          </a:bodyPr>
          <a:lstStyle/>
          <a:p>
            <a:pPr algn="ctr"/>
            <a:r>
              <a:rPr lang="en-GB" sz="2000" dirty="0"/>
              <a:t>WLCG data transfer capability supports well the experiments  needs, with contingency. Excellent performance and reliability of the networks  </a:t>
            </a:r>
          </a:p>
        </p:txBody>
      </p:sp>
      <p:grpSp>
        <p:nvGrpSpPr>
          <p:cNvPr id="20" name="Group 19">
            <a:extLst>
              <a:ext uri="{FF2B5EF4-FFF2-40B4-BE49-F238E27FC236}">
                <a16:creationId xmlns:a16="http://schemas.microsoft.com/office/drawing/2014/main" id="{97E539E5-6F93-9D8C-E609-50F38D48E3E6}"/>
              </a:ext>
            </a:extLst>
          </p:cNvPr>
          <p:cNvGrpSpPr/>
          <p:nvPr/>
        </p:nvGrpSpPr>
        <p:grpSpPr>
          <a:xfrm>
            <a:off x="1755648" y="1793277"/>
            <a:ext cx="9216192" cy="4519061"/>
            <a:chOff x="1755648" y="1793277"/>
            <a:chExt cx="9216192" cy="4519061"/>
          </a:xfrm>
        </p:grpSpPr>
        <p:pic>
          <p:nvPicPr>
            <p:cNvPr id="6" name="Picture 5">
              <a:extLst>
                <a:ext uri="{FF2B5EF4-FFF2-40B4-BE49-F238E27FC236}">
                  <a16:creationId xmlns:a16="http://schemas.microsoft.com/office/drawing/2014/main" id="{6F957C6B-1994-0DC8-13EF-9D83F1ED3E30}"/>
                </a:ext>
              </a:extLst>
            </p:cNvPr>
            <p:cNvPicPr>
              <a:picLocks noChangeAspect="1"/>
            </p:cNvPicPr>
            <p:nvPr/>
          </p:nvPicPr>
          <p:blipFill>
            <a:blip r:embed="rId2"/>
            <a:stretch>
              <a:fillRect/>
            </a:stretch>
          </p:blipFill>
          <p:spPr>
            <a:xfrm>
              <a:off x="1755648" y="1793277"/>
              <a:ext cx="9216192" cy="4519061"/>
            </a:xfrm>
            <a:prstGeom prst="rect">
              <a:avLst/>
            </a:prstGeom>
          </p:spPr>
        </p:pic>
        <p:sp>
          <p:nvSpPr>
            <p:cNvPr id="8" name="TextBox 7">
              <a:extLst>
                <a:ext uri="{FF2B5EF4-FFF2-40B4-BE49-F238E27FC236}">
                  <a16:creationId xmlns:a16="http://schemas.microsoft.com/office/drawing/2014/main" id="{09919408-E957-DD46-AC52-F9C7E403FEF1}"/>
                </a:ext>
              </a:extLst>
            </p:cNvPr>
            <p:cNvSpPr txBox="1"/>
            <p:nvPr/>
          </p:nvSpPr>
          <p:spPr>
            <a:xfrm>
              <a:off x="2767677" y="2474051"/>
              <a:ext cx="4100803" cy="461665"/>
            </a:xfrm>
            <a:prstGeom prst="rect">
              <a:avLst/>
            </a:prstGeom>
            <a:noFill/>
          </p:spPr>
          <p:txBody>
            <a:bodyPr wrap="none" rtlCol="0">
              <a:spAutoFit/>
            </a:bodyPr>
            <a:lstStyle/>
            <a:p>
              <a:r>
                <a:rPr lang="en-US" sz="2400" dirty="0">
                  <a:solidFill>
                    <a:schemeClr val="bg1"/>
                  </a:solidFill>
                </a:rPr>
                <a:t>50 GB/s in the last two years</a:t>
              </a:r>
            </a:p>
          </p:txBody>
        </p:sp>
        <p:cxnSp>
          <p:nvCxnSpPr>
            <p:cNvPr id="10" name="Straight Arrow Connector 9">
              <a:extLst>
                <a:ext uri="{FF2B5EF4-FFF2-40B4-BE49-F238E27FC236}">
                  <a16:creationId xmlns:a16="http://schemas.microsoft.com/office/drawing/2014/main" id="{FC3E3890-CEC6-CC4F-8922-28CAA04D29E9}"/>
                </a:ext>
              </a:extLst>
            </p:cNvPr>
            <p:cNvCxnSpPr/>
            <p:nvPr/>
          </p:nvCxnSpPr>
          <p:spPr>
            <a:xfrm>
              <a:off x="6478668" y="2705434"/>
              <a:ext cx="109461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C20DF5-5D6B-5E48-9AF1-A7FD599C58C6}"/>
                </a:ext>
              </a:extLst>
            </p:cNvPr>
            <p:cNvCxnSpPr>
              <a:cxnSpLocks/>
            </p:cNvCxnSpPr>
            <p:nvPr/>
          </p:nvCxnSpPr>
          <p:spPr>
            <a:xfrm>
              <a:off x="7963363" y="2703957"/>
              <a:ext cx="2795855" cy="1477"/>
            </a:xfrm>
            <a:prstGeom prst="straightConnector1">
              <a:avLst/>
            </a:prstGeom>
            <a:ln w="381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85401C3B-C8F9-5976-DF76-912636941EA9}"/>
                </a:ext>
              </a:extLst>
            </p:cNvPr>
            <p:cNvGrpSpPr/>
            <p:nvPr/>
          </p:nvGrpSpPr>
          <p:grpSpPr>
            <a:xfrm>
              <a:off x="2988213" y="2028513"/>
              <a:ext cx="1745667" cy="840461"/>
              <a:chOff x="1173332" y="2323896"/>
              <a:chExt cx="1887368" cy="707508"/>
            </a:xfrm>
          </p:grpSpPr>
          <p:pic>
            <p:nvPicPr>
              <p:cNvPr id="12" name="Picture 11">
                <a:extLst>
                  <a:ext uri="{FF2B5EF4-FFF2-40B4-BE49-F238E27FC236}">
                    <a16:creationId xmlns:a16="http://schemas.microsoft.com/office/drawing/2014/main" id="{7BE06BAB-0F3E-C67E-D310-155570E37AAF}"/>
                  </a:ext>
                </a:extLst>
              </p:cNvPr>
              <p:cNvPicPr>
                <a:picLocks noChangeAspect="1"/>
              </p:cNvPicPr>
              <p:nvPr/>
            </p:nvPicPr>
            <p:blipFill>
              <a:blip r:embed="rId3"/>
              <a:stretch>
                <a:fillRect/>
              </a:stretch>
            </p:blipFill>
            <p:spPr>
              <a:xfrm>
                <a:off x="1173332" y="2332904"/>
                <a:ext cx="927100" cy="698500"/>
              </a:xfrm>
              <a:prstGeom prst="rect">
                <a:avLst/>
              </a:prstGeom>
            </p:spPr>
          </p:pic>
          <p:pic>
            <p:nvPicPr>
              <p:cNvPr id="13" name="Picture 12">
                <a:extLst>
                  <a:ext uri="{FF2B5EF4-FFF2-40B4-BE49-F238E27FC236}">
                    <a16:creationId xmlns:a16="http://schemas.microsoft.com/office/drawing/2014/main" id="{0DB0C575-06B8-73C6-48B5-54F901216F30}"/>
                  </a:ext>
                </a:extLst>
              </p:cNvPr>
              <p:cNvPicPr>
                <a:picLocks noChangeAspect="1"/>
              </p:cNvPicPr>
              <p:nvPr/>
            </p:nvPicPr>
            <p:blipFill>
              <a:blip r:embed="rId4"/>
              <a:stretch>
                <a:fillRect/>
              </a:stretch>
            </p:blipFill>
            <p:spPr>
              <a:xfrm>
                <a:off x="2133600" y="2323896"/>
                <a:ext cx="927100" cy="647700"/>
              </a:xfrm>
              <a:prstGeom prst="rect">
                <a:avLst/>
              </a:prstGeom>
            </p:spPr>
          </p:pic>
        </p:grpSp>
        <p:cxnSp>
          <p:nvCxnSpPr>
            <p:cNvPr id="19" name="Straight Arrow Connector 18">
              <a:extLst>
                <a:ext uri="{FF2B5EF4-FFF2-40B4-BE49-F238E27FC236}">
                  <a16:creationId xmlns:a16="http://schemas.microsoft.com/office/drawing/2014/main" id="{B124126B-E69A-42BC-3CC8-2053A9ABF789}"/>
                </a:ext>
              </a:extLst>
            </p:cNvPr>
            <p:cNvCxnSpPr>
              <a:cxnSpLocks/>
            </p:cNvCxnSpPr>
            <p:nvPr/>
          </p:nvCxnSpPr>
          <p:spPr>
            <a:xfrm>
              <a:off x="8989217" y="2250923"/>
              <a:ext cx="717175" cy="291812"/>
            </a:xfrm>
            <a:prstGeom prst="straightConnector1">
              <a:avLst/>
            </a:prstGeom>
            <a:ln w="38100" cmpd="sng">
              <a:solidFill>
                <a:schemeClr val="tx1"/>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74DDE0A-C867-1C4F-D3B9-6F060D7EFD0A}"/>
                </a:ext>
              </a:extLst>
            </p:cNvPr>
            <p:cNvSpPr txBox="1"/>
            <p:nvPr/>
          </p:nvSpPr>
          <p:spPr>
            <a:xfrm>
              <a:off x="6479763" y="2019152"/>
              <a:ext cx="2768784" cy="646331"/>
            </a:xfrm>
            <a:prstGeom prst="rect">
              <a:avLst/>
            </a:prstGeom>
            <a:noFill/>
          </p:spPr>
          <p:txBody>
            <a:bodyPr wrap="square">
              <a:spAutoFit/>
            </a:bodyPr>
            <a:lstStyle/>
            <a:p>
              <a:r>
                <a:rPr lang="en-US" dirty="0"/>
                <a:t>2024 WLCG Data </a:t>
              </a:r>
            </a:p>
            <a:p>
              <a:r>
                <a:rPr lang="en-US" dirty="0"/>
                <a:t>Challenge (~260 GB/s) </a:t>
              </a:r>
              <a:endParaRPr lang="en-GB" dirty="0"/>
            </a:p>
          </p:txBody>
        </p:sp>
        <p:cxnSp>
          <p:nvCxnSpPr>
            <p:cNvPr id="17" name="Straight Arrow Connector 16">
              <a:extLst>
                <a:ext uri="{FF2B5EF4-FFF2-40B4-BE49-F238E27FC236}">
                  <a16:creationId xmlns:a16="http://schemas.microsoft.com/office/drawing/2014/main" id="{AC4F7010-C09B-40A9-C2D3-242F72B625EA}"/>
                </a:ext>
              </a:extLst>
            </p:cNvPr>
            <p:cNvCxnSpPr>
              <a:cxnSpLocks/>
            </p:cNvCxnSpPr>
            <p:nvPr/>
          </p:nvCxnSpPr>
          <p:spPr>
            <a:xfrm>
              <a:off x="2492874" y="4819047"/>
              <a:ext cx="8388486" cy="0"/>
            </a:xfrm>
            <a:prstGeom prst="straightConnector1">
              <a:avLst/>
            </a:prstGeom>
            <a:ln w="38100" cmpd="sng">
              <a:solidFill>
                <a:schemeClr val="tx1"/>
              </a:solidFill>
              <a:prstDash val="sysDash"/>
              <a:headEnd type="none"/>
              <a:tailEnd type="non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8410C7B0-58A5-F9BF-BA59-E18C408A238F}"/>
                </a:ext>
              </a:extLst>
            </p:cNvPr>
            <p:cNvCxnSpPr>
              <a:cxnSpLocks/>
            </p:cNvCxnSpPr>
            <p:nvPr/>
          </p:nvCxnSpPr>
          <p:spPr>
            <a:xfrm flipH="1">
              <a:off x="4078092" y="4114543"/>
              <a:ext cx="454079" cy="566715"/>
            </a:xfrm>
            <a:prstGeom prst="straightConnector1">
              <a:avLst/>
            </a:prstGeom>
            <a:ln w="38100" cmpd="sng">
              <a:solidFill>
                <a:schemeClr val="tx1"/>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20AFEB5-F716-1551-27A5-EA488019857B}"/>
                </a:ext>
              </a:extLst>
            </p:cNvPr>
            <p:cNvSpPr txBox="1"/>
            <p:nvPr/>
          </p:nvSpPr>
          <p:spPr>
            <a:xfrm>
              <a:off x="3310481" y="3683476"/>
              <a:ext cx="2846797" cy="369332"/>
            </a:xfrm>
            <a:prstGeom prst="rect">
              <a:avLst/>
            </a:prstGeom>
            <a:noFill/>
          </p:spPr>
          <p:txBody>
            <a:bodyPr wrap="square">
              <a:spAutoFit/>
            </a:bodyPr>
            <a:lstStyle/>
            <a:p>
              <a:r>
                <a:rPr lang="en-US" dirty="0"/>
                <a:t>2024 average (~60GB/s)</a:t>
              </a:r>
              <a:endParaRPr lang="en-GB" dirty="0"/>
            </a:p>
          </p:txBody>
        </p:sp>
      </p:grpSp>
    </p:spTree>
    <p:extLst>
      <p:ext uri="{BB962C8B-B14F-4D97-AF65-F5344CB8AC3E}">
        <p14:creationId xmlns:p14="http://schemas.microsoft.com/office/powerpoint/2010/main" val="372647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77FE2-8792-18C8-78A4-8965F095E81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E5AF362-BFA0-3FEE-C785-9F14197C429B}"/>
              </a:ext>
            </a:extLst>
          </p:cNvPr>
          <p:cNvSpPr>
            <a:spLocks noGrp="1"/>
          </p:cNvSpPr>
          <p:nvPr>
            <p:ph type="title"/>
          </p:nvPr>
        </p:nvSpPr>
        <p:spPr/>
        <p:txBody>
          <a:bodyPr/>
          <a:lstStyle/>
          <a:p>
            <a:r>
              <a:rPr lang="en-US" sz="3600" dirty="0"/>
              <a:t>The initial Computing Model</a:t>
            </a:r>
          </a:p>
        </p:txBody>
      </p:sp>
      <p:sp>
        <p:nvSpPr>
          <p:cNvPr id="9" name="Slide Number Placeholder 8">
            <a:extLst>
              <a:ext uri="{FF2B5EF4-FFF2-40B4-BE49-F238E27FC236}">
                <a16:creationId xmlns:a16="http://schemas.microsoft.com/office/drawing/2014/main" id="{4E6FF658-BBE7-29D9-3C25-2F72CFEBB273}"/>
              </a:ext>
            </a:extLst>
          </p:cNvPr>
          <p:cNvSpPr>
            <a:spLocks noGrp="1"/>
          </p:cNvSpPr>
          <p:nvPr>
            <p:ph type="sldNum" idx="10"/>
          </p:nvPr>
        </p:nvSpPr>
        <p:spPr/>
        <p:txBody>
          <a:bodyPr/>
          <a:lstStyle/>
          <a:p>
            <a:fld id="{00000000-1234-1234-1234-123412341234}" type="slidenum">
              <a:rPr lang="en-US" smtClean="0"/>
              <a:pPr/>
              <a:t>24</a:t>
            </a:fld>
            <a:endParaRPr lang="en-US" sz="1867" dirty="0">
              <a:latin typeface="Arial"/>
              <a:ea typeface="Arial"/>
              <a:cs typeface="Arial"/>
              <a:sym typeface="Arial"/>
            </a:endParaRPr>
          </a:p>
        </p:txBody>
      </p:sp>
      <p:sp>
        <p:nvSpPr>
          <p:cNvPr id="7" name="Date Placeholder 6">
            <a:extLst>
              <a:ext uri="{FF2B5EF4-FFF2-40B4-BE49-F238E27FC236}">
                <a16:creationId xmlns:a16="http://schemas.microsoft.com/office/drawing/2014/main" id="{2F692921-9B3C-7A07-EF76-A90925A3BDA7}"/>
              </a:ext>
            </a:extLst>
          </p:cNvPr>
          <p:cNvSpPr>
            <a:spLocks noGrp="1"/>
          </p:cNvSpPr>
          <p:nvPr>
            <p:ph type="dt" sz="half" idx="11"/>
          </p:nvPr>
        </p:nvSpPr>
        <p:spPr/>
        <p:txBody>
          <a:bodyPr/>
          <a:lstStyle/>
          <a:p>
            <a:r>
              <a:rPr lang="de-CH"/>
              <a:t>20/03/2025</a:t>
            </a:r>
            <a:endParaRPr lang="en-US" dirty="0"/>
          </a:p>
        </p:txBody>
      </p:sp>
      <p:sp>
        <p:nvSpPr>
          <p:cNvPr id="8" name="Footer Placeholder 7">
            <a:extLst>
              <a:ext uri="{FF2B5EF4-FFF2-40B4-BE49-F238E27FC236}">
                <a16:creationId xmlns:a16="http://schemas.microsoft.com/office/drawing/2014/main" id="{7CD41BCD-9496-EC99-5D85-02AF1CBCAD73}"/>
              </a:ext>
            </a:extLst>
          </p:cNvPr>
          <p:cNvSpPr>
            <a:spLocks noGrp="1"/>
          </p:cNvSpPr>
          <p:nvPr>
            <p:ph type="ftr" sz="quarter" idx="12"/>
          </p:nvPr>
        </p:nvSpPr>
        <p:spPr/>
        <p:txBody>
          <a:bodyPr/>
          <a:lstStyle/>
          <a:p>
            <a:r>
              <a:rPr lang="en-US"/>
              <a:t>ISGC 2025 - Taipei</a:t>
            </a:r>
            <a:endParaRPr lang="en-US" dirty="0"/>
          </a:p>
        </p:txBody>
      </p:sp>
      <p:sp>
        <p:nvSpPr>
          <p:cNvPr id="2" name="Content Placeholder 1">
            <a:extLst>
              <a:ext uri="{FF2B5EF4-FFF2-40B4-BE49-F238E27FC236}">
                <a16:creationId xmlns:a16="http://schemas.microsoft.com/office/drawing/2014/main" id="{2BF4A29C-9ACE-34D1-B792-4E107F7F8838}"/>
              </a:ext>
            </a:extLst>
          </p:cNvPr>
          <p:cNvSpPr>
            <a:spLocks noGrp="1"/>
          </p:cNvSpPr>
          <p:nvPr>
            <p:ph sz="quarter" idx="13"/>
          </p:nvPr>
        </p:nvSpPr>
        <p:spPr/>
        <p:txBody>
          <a:bodyPr/>
          <a:lstStyle/>
          <a:p>
            <a:endParaRPr lang="en-GB"/>
          </a:p>
        </p:txBody>
      </p:sp>
      <p:pic>
        <p:nvPicPr>
          <p:cNvPr id="10" name="Picture 9">
            <a:extLst>
              <a:ext uri="{FF2B5EF4-FFF2-40B4-BE49-F238E27FC236}">
                <a16:creationId xmlns:a16="http://schemas.microsoft.com/office/drawing/2014/main" id="{9ECAAA55-1C2E-D053-51DC-0B102F44B6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938306"/>
            <a:ext cx="7901539" cy="5416777"/>
          </a:xfrm>
          <a:prstGeom prst="rect">
            <a:avLst/>
          </a:prstGeom>
        </p:spPr>
      </p:pic>
      <p:sp>
        <p:nvSpPr>
          <p:cNvPr id="11" name="Content Placeholder 8">
            <a:extLst>
              <a:ext uri="{FF2B5EF4-FFF2-40B4-BE49-F238E27FC236}">
                <a16:creationId xmlns:a16="http://schemas.microsoft.com/office/drawing/2014/main" id="{5724B2E7-9085-D40F-2B41-2746777A7A97}"/>
              </a:ext>
            </a:extLst>
          </p:cNvPr>
          <p:cNvSpPr txBox="1">
            <a:spLocks/>
          </p:cNvSpPr>
          <p:nvPr/>
        </p:nvSpPr>
        <p:spPr>
          <a:xfrm>
            <a:off x="8739739" y="1149032"/>
            <a:ext cx="3452261" cy="5262731"/>
          </a:xfrm>
          <a:prstGeom prst="rect">
            <a:avLst/>
          </a:prstGeom>
          <a:ln>
            <a:no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US" sz="3067" dirty="0"/>
              <a:t>This was the initial computing model (1999)</a:t>
            </a:r>
          </a:p>
          <a:p>
            <a:r>
              <a:rPr lang="en-US" sz="3067" dirty="0"/>
              <a:t> </a:t>
            </a:r>
          </a:p>
          <a:p>
            <a:r>
              <a:rPr lang="en-US" sz="3067" dirty="0"/>
              <a:t>Uncertainty over network performance, reliability</a:t>
            </a:r>
          </a:p>
          <a:p>
            <a:endParaRPr lang="en-US" sz="3067" dirty="0"/>
          </a:p>
          <a:p>
            <a:r>
              <a:rPr lang="en-US" sz="3067" dirty="0"/>
              <a:t>Focus on distributing data </a:t>
            </a:r>
            <a:r>
              <a:rPr lang="en-US" sz="3067" i="1" dirty="0"/>
              <a:t>globally</a:t>
            </a:r>
            <a:r>
              <a:rPr lang="en-US" sz="3067" dirty="0"/>
              <a:t> to compute resources in a hierarchical structure</a:t>
            </a:r>
          </a:p>
          <a:p>
            <a:endParaRPr lang="en-US" sz="3067" dirty="0"/>
          </a:p>
          <a:p>
            <a:r>
              <a:rPr lang="en-US" sz="3067" dirty="0"/>
              <a:t>Every center runs a compute and a storage service </a:t>
            </a:r>
          </a:p>
          <a:p>
            <a:endParaRPr lang="en-US" sz="3067" dirty="0"/>
          </a:p>
          <a:p>
            <a:r>
              <a:rPr lang="en-US" sz="3067" dirty="0"/>
              <a:t>No concept of data remote from compute</a:t>
            </a:r>
          </a:p>
          <a:p>
            <a:endParaRPr lang="en-US" sz="3067" dirty="0"/>
          </a:p>
          <a:p>
            <a:r>
              <a:rPr lang="en-US" sz="3067" dirty="0"/>
              <a:t>Predefined roles of Tiers: T2s for simulation and analysis, T1s for reconstruction and archive</a:t>
            </a:r>
          </a:p>
          <a:p>
            <a:endParaRPr lang="en-US" sz="3067" dirty="0"/>
          </a:p>
          <a:p>
            <a:r>
              <a:rPr lang="en-US" sz="3067" dirty="0"/>
              <a:t>Quickly evolved …</a:t>
            </a:r>
          </a:p>
          <a:p>
            <a:endParaRPr lang="en-US" sz="1867" dirty="0"/>
          </a:p>
        </p:txBody>
      </p:sp>
    </p:spTree>
    <p:extLst>
      <p:ext uri="{BB962C8B-B14F-4D97-AF65-F5344CB8AC3E}">
        <p14:creationId xmlns:p14="http://schemas.microsoft.com/office/powerpoint/2010/main" val="2747593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DCBD-8396-3EF2-DFBE-294AD87C8E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1CC207-327D-48CE-A0EC-FF0221584819}"/>
              </a:ext>
            </a:extLst>
          </p:cNvPr>
          <p:cNvSpPr>
            <a:spLocks noGrp="1"/>
          </p:cNvSpPr>
          <p:nvPr>
            <p:ph type="title"/>
          </p:nvPr>
        </p:nvSpPr>
        <p:spPr/>
        <p:txBody>
          <a:bodyPr/>
          <a:lstStyle/>
          <a:p>
            <a:r>
              <a:rPr lang="en-US" sz="3600" dirty="0"/>
              <a:t>WLCG networks</a:t>
            </a:r>
          </a:p>
        </p:txBody>
      </p:sp>
      <p:sp>
        <p:nvSpPr>
          <p:cNvPr id="6" name="Slide Number Placeholder 5">
            <a:extLst>
              <a:ext uri="{FF2B5EF4-FFF2-40B4-BE49-F238E27FC236}">
                <a16:creationId xmlns:a16="http://schemas.microsoft.com/office/drawing/2014/main" id="{3EA880C6-EB0E-CFCA-D28E-3CC710155B10}"/>
              </a:ext>
            </a:extLst>
          </p:cNvPr>
          <p:cNvSpPr>
            <a:spLocks noGrp="1"/>
          </p:cNvSpPr>
          <p:nvPr>
            <p:ph type="sldNum" idx="10"/>
          </p:nvPr>
        </p:nvSpPr>
        <p:spPr/>
        <p:txBody>
          <a:bodyPr/>
          <a:lstStyle/>
          <a:p>
            <a:fld id="{D3517025-743B-E149-A4BA-6A929B1A7CEC}" type="slidenum">
              <a:rPr lang="en-US" smtClean="0"/>
              <a:t>25</a:t>
            </a:fld>
            <a:endParaRPr lang="en-US"/>
          </a:p>
        </p:txBody>
      </p:sp>
      <p:sp>
        <p:nvSpPr>
          <p:cNvPr id="4" name="Date Placeholder 3">
            <a:extLst>
              <a:ext uri="{FF2B5EF4-FFF2-40B4-BE49-F238E27FC236}">
                <a16:creationId xmlns:a16="http://schemas.microsoft.com/office/drawing/2014/main" id="{A03195F9-4525-1C23-909E-F70DE02306BA}"/>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DDC5619D-FFEA-F078-8408-8495B58AEAB1}"/>
              </a:ext>
            </a:extLst>
          </p:cNvPr>
          <p:cNvSpPr>
            <a:spLocks noGrp="1"/>
          </p:cNvSpPr>
          <p:nvPr>
            <p:ph type="ftr" sz="quarter" idx="12"/>
          </p:nvPr>
        </p:nvSpPr>
        <p:spPr/>
        <p:txBody>
          <a:bodyPr/>
          <a:lstStyle/>
          <a:p>
            <a:r>
              <a:rPr lang="en-US"/>
              <a:t>ISGC 2025 - Taipei</a:t>
            </a:r>
          </a:p>
        </p:txBody>
      </p:sp>
      <p:sp>
        <p:nvSpPr>
          <p:cNvPr id="12" name="Rectangle 11">
            <a:extLst>
              <a:ext uri="{FF2B5EF4-FFF2-40B4-BE49-F238E27FC236}">
                <a16:creationId xmlns:a16="http://schemas.microsoft.com/office/drawing/2014/main" id="{095CC0E7-894E-68A4-5B83-B39C039C3084}"/>
              </a:ext>
            </a:extLst>
          </p:cNvPr>
          <p:cNvSpPr/>
          <p:nvPr/>
        </p:nvSpPr>
        <p:spPr>
          <a:xfrm>
            <a:off x="1185335" y="1022615"/>
            <a:ext cx="10814754" cy="461665"/>
          </a:xfrm>
          <a:prstGeom prst="rect">
            <a:avLst/>
          </a:prstGeom>
          <a:solidFill>
            <a:srgbClr val="C00000"/>
          </a:solidFill>
        </p:spPr>
        <p:txBody>
          <a:bodyPr wrap="square">
            <a:spAutoFit/>
          </a:bodyPr>
          <a:lstStyle/>
          <a:p>
            <a:pPr algn="ctr"/>
            <a:r>
              <a:rPr lang="en-US" sz="2400" dirty="0">
                <a:solidFill>
                  <a:srgbClr val="FFFF00"/>
                </a:solidFill>
              </a:rPr>
              <a:t>WAN connectivity  increased x10 in the last 10 years </a:t>
            </a:r>
          </a:p>
        </p:txBody>
      </p:sp>
      <p:sp>
        <p:nvSpPr>
          <p:cNvPr id="3" name="Rectangle 2">
            <a:extLst>
              <a:ext uri="{FF2B5EF4-FFF2-40B4-BE49-F238E27FC236}">
                <a16:creationId xmlns:a16="http://schemas.microsoft.com/office/drawing/2014/main" id="{B9E3275A-54CE-2176-A57E-A1B12E502774}"/>
              </a:ext>
            </a:extLst>
          </p:cNvPr>
          <p:cNvSpPr/>
          <p:nvPr/>
        </p:nvSpPr>
        <p:spPr>
          <a:xfrm>
            <a:off x="7134577" y="3544534"/>
            <a:ext cx="4447828" cy="923330"/>
          </a:xfrm>
          <a:prstGeom prst="rect">
            <a:avLst/>
          </a:prstGeom>
        </p:spPr>
        <p:txBody>
          <a:bodyPr wrap="square">
            <a:spAutoFit/>
          </a:bodyPr>
          <a:lstStyle/>
          <a:p>
            <a:pPr hangingPunct="0"/>
            <a:r>
              <a:rPr lang="en-GB" dirty="0">
                <a:latin typeface="Noto Sans" pitchFamily="2"/>
                <a:ea typeface="DejaVu Sans" pitchFamily="2"/>
                <a:cs typeface="Tahoma" pitchFamily="2"/>
              </a:rPr>
              <a:t>LHCOPN: Private network connecting Tier0 and Tier1s. Dedicated to LHC data transfers and analysis</a:t>
            </a:r>
          </a:p>
        </p:txBody>
      </p:sp>
      <p:sp>
        <p:nvSpPr>
          <p:cNvPr id="10" name="Rectangle 9">
            <a:extLst>
              <a:ext uri="{FF2B5EF4-FFF2-40B4-BE49-F238E27FC236}">
                <a16:creationId xmlns:a16="http://schemas.microsoft.com/office/drawing/2014/main" id="{204A631E-B37E-8BF8-C345-37D6BCD62274}"/>
              </a:ext>
            </a:extLst>
          </p:cNvPr>
          <p:cNvSpPr/>
          <p:nvPr/>
        </p:nvSpPr>
        <p:spPr>
          <a:xfrm>
            <a:off x="5373512" y="4866902"/>
            <a:ext cx="6096000" cy="1200329"/>
          </a:xfrm>
          <a:prstGeom prst="rect">
            <a:avLst/>
          </a:prstGeom>
        </p:spPr>
        <p:txBody>
          <a:bodyPr>
            <a:spAutoFit/>
          </a:bodyPr>
          <a:lstStyle/>
          <a:p>
            <a:r>
              <a:rPr lang="en-GB" dirty="0">
                <a:latin typeface="Noto Sans" pitchFamily="2"/>
                <a:ea typeface="DejaVu Sans" pitchFamily="2"/>
                <a:cs typeface="Tahoma" pitchFamily="2"/>
              </a:rPr>
              <a:t>LHCONE: </a:t>
            </a:r>
            <a:r>
              <a:rPr lang="en-US" dirty="0">
                <a:latin typeface="Noto Sans" pitchFamily="2"/>
                <a:ea typeface="DejaVu Sans" pitchFamily="2"/>
                <a:cs typeface="Tahoma" pitchFamily="2"/>
              </a:rPr>
              <a:t>Layer3 (routed) Virtual Private Network provided by the R&amp;E network providers Worldwide network backbone connecting Tier1s and Tier2s. Bandwidth dedicated to High Energy Physics </a:t>
            </a:r>
            <a:endParaRPr lang="en-US" dirty="0"/>
          </a:p>
        </p:txBody>
      </p:sp>
      <p:pic>
        <p:nvPicPr>
          <p:cNvPr id="52" name="Picture 51">
            <a:extLst>
              <a:ext uri="{FF2B5EF4-FFF2-40B4-BE49-F238E27FC236}">
                <a16:creationId xmlns:a16="http://schemas.microsoft.com/office/drawing/2014/main" id="{79B5BF68-C924-9539-1513-82610D321036}"/>
              </a:ext>
            </a:extLst>
          </p:cNvPr>
          <p:cNvPicPr>
            <a:picLocks noChangeAspect="1"/>
          </p:cNvPicPr>
          <p:nvPr/>
        </p:nvPicPr>
        <p:blipFill>
          <a:blip r:embed="rId3"/>
          <a:stretch>
            <a:fillRect/>
          </a:stretch>
        </p:blipFill>
        <p:spPr>
          <a:xfrm>
            <a:off x="1337122" y="2027119"/>
            <a:ext cx="6017590" cy="4322336"/>
          </a:xfrm>
          <a:prstGeom prst="rect">
            <a:avLst/>
          </a:prstGeom>
        </p:spPr>
      </p:pic>
      <p:sp>
        <p:nvSpPr>
          <p:cNvPr id="8" name="TextBox 7">
            <a:extLst>
              <a:ext uri="{FF2B5EF4-FFF2-40B4-BE49-F238E27FC236}">
                <a16:creationId xmlns:a16="http://schemas.microsoft.com/office/drawing/2014/main" id="{9E549688-04EA-8BA9-8CDB-B4FE39317163}"/>
              </a:ext>
            </a:extLst>
          </p:cNvPr>
          <p:cNvSpPr txBox="1"/>
          <p:nvPr/>
        </p:nvSpPr>
        <p:spPr>
          <a:xfrm>
            <a:off x="7134577" y="1905832"/>
            <a:ext cx="4601212" cy="1200329"/>
          </a:xfrm>
          <a:prstGeom prst="rect">
            <a:avLst/>
          </a:prstGeom>
          <a:noFill/>
        </p:spPr>
        <p:txBody>
          <a:bodyPr wrap="square">
            <a:spAutoFit/>
          </a:bodyPr>
          <a:lstStyle/>
          <a:p>
            <a:pPr algn="ctr" hangingPunct="0"/>
            <a:r>
              <a:rPr lang="en-GB" sz="2400" dirty="0">
                <a:latin typeface="Noto Sans" pitchFamily="2"/>
                <a:ea typeface="DejaVu Sans" pitchFamily="2"/>
                <a:cs typeface="Tahoma" pitchFamily="2"/>
              </a:rPr>
              <a:t>WLCG networks are an opportunity, not a limitation as initially expected </a:t>
            </a:r>
          </a:p>
        </p:txBody>
      </p:sp>
    </p:spTree>
    <p:extLst>
      <p:ext uri="{BB962C8B-B14F-4D97-AF65-F5344CB8AC3E}">
        <p14:creationId xmlns:p14="http://schemas.microsoft.com/office/powerpoint/2010/main" val="697243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141F1-DE9F-47AB-B62E-A19C79E1B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E2D9E-1650-8CB1-1D8B-DE5DA05C45FC}"/>
              </a:ext>
            </a:extLst>
          </p:cNvPr>
          <p:cNvSpPr>
            <a:spLocks noGrp="1"/>
          </p:cNvSpPr>
          <p:nvPr>
            <p:ph type="title"/>
          </p:nvPr>
        </p:nvSpPr>
        <p:spPr/>
        <p:txBody>
          <a:bodyPr/>
          <a:lstStyle/>
          <a:p>
            <a:r>
              <a:rPr lang="en-GB" sz="3600" dirty="0"/>
              <a:t>Heterogeneous Grid Infrastructure</a:t>
            </a:r>
          </a:p>
        </p:txBody>
      </p:sp>
      <p:sp>
        <p:nvSpPr>
          <p:cNvPr id="3" name="Slide Number Placeholder 2">
            <a:extLst>
              <a:ext uri="{FF2B5EF4-FFF2-40B4-BE49-F238E27FC236}">
                <a16:creationId xmlns:a16="http://schemas.microsoft.com/office/drawing/2014/main" id="{3F212E71-443F-F80A-1ED3-8150734F2A76}"/>
              </a:ext>
            </a:extLst>
          </p:cNvPr>
          <p:cNvSpPr>
            <a:spLocks noGrp="1"/>
          </p:cNvSpPr>
          <p:nvPr>
            <p:ph type="sldNum" idx="10"/>
          </p:nvPr>
        </p:nvSpPr>
        <p:spPr/>
        <p:txBody>
          <a:bodyPr/>
          <a:lstStyle/>
          <a:p>
            <a:fld id="{00000000-1234-1234-1234-123412341234}" type="slidenum">
              <a:rPr lang="en-US" smtClean="0"/>
              <a:pPr/>
              <a:t>26</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7FDAFD20-9A6C-23E2-48D6-D090E77DBFD9}"/>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A278CA1B-E63A-DC4B-61A5-43E658C90DAE}"/>
              </a:ext>
            </a:extLst>
          </p:cNvPr>
          <p:cNvSpPr>
            <a:spLocks noGrp="1"/>
          </p:cNvSpPr>
          <p:nvPr>
            <p:ph type="ftr" sz="quarter" idx="12"/>
          </p:nvPr>
        </p:nvSpPr>
        <p:spPr/>
        <p:txBody>
          <a:bodyPr/>
          <a:lstStyle/>
          <a:p>
            <a:r>
              <a:rPr lang="en-US"/>
              <a:t>ISGC 2025 - Taipei</a:t>
            </a:r>
            <a:endParaRPr lang="en-US" dirty="0"/>
          </a:p>
        </p:txBody>
      </p:sp>
      <p:sp>
        <p:nvSpPr>
          <p:cNvPr id="8" name="TextBox 7">
            <a:extLst>
              <a:ext uri="{FF2B5EF4-FFF2-40B4-BE49-F238E27FC236}">
                <a16:creationId xmlns:a16="http://schemas.microsoft.com/office/drawing/2014/main" id="{4DC39FB9-599E-C76C-CEDD-D072BB4E3B11}"/>
              </a:ext>
            </a:extLst>
          </p:cNvPr>
          <p:cNvSpPr txBox="1"/>
          <p:nvPr/>
        </p:nvSpPr>
        <p:spPr>
          <a:xfrm>
            <a:off x="1230456" y="1098341"/>
            <a:ext cx="10453543" cy="646331"/>
          </a:xfrm>
          <a:prstGeom prst="rect">
            <a:avLst/>
          </a:prstGeom>
          <a:noFill/>
        </p:spPr>
        <p:txBody>
          <a:bodyPr wrap="square">
            <a:spAutoFit/>
          </a:bodyPr>
          <a:lstStyle/>
          <a:p>
            <a:pPr algn="just"/>
            <a:r>
              <a:rPr lang="en-GB" dirty="0">
                <a:solidFill>
                  <a:srgbClr val="000000"/>
                </a:solidFill>
                <a:latin typeface="Arial" panose="020B0604020202020204" pitchFamily="34" charset="0"/>
              </a:rPr>
              <a:t>O</a:t>
            </a:r>
            <a:r>
              <a:rPr lang="en-GB" dirty="0">
                <a:solidFill>
                  <a:srgbClr val="000000"/>
                </a:solidFill>
                <a:effectLst/>
                <a:latin typeface="Arial" panose="020B0604020202020204" pitchFamily="34" charset="0"/>
              </a:rPr>
              <a:t>rganisation of WLCG facilities in Tiers: simple but effective way to define the expected quality-of-service and target metrics specified in the WLCG MoU. But ..</a:t>
            </a:r>
          </a:p>
        </p:txBody>
      </p:sp>
      <p:pic>
        <p:nvPicPr>
          <p:cNvPr id="50" name="Picture 49">
            <a:extLst>
              <a:ext uri="{FF2B5EF4-FFF2-40B4-BE49-F238E27FC236}">
                <a16:creationId xmlns:a16="http://schemas.microsoft.com/office/drawing/2014/main" id="{84468313-23EE-B4A2-5D67-39C38B017CC0}"/>
              </a:ext>
            </a:extLst>
          </p:cNvPr>
          <p:cNvPicPr>
            <a:picLocks noChangeAspect="1"/>
          </p:cNvPicPr>
          <p:nvPr/>
        </p:nvPicPr>
        <p:blipFill>
          <a:blip r:embed="rId2"/>
          <a:stretch>
            <a:fillRect/>
          </a:stretch>
        </p:blipFill>
        <p:spPr>
          <a:xfrm>
            <a:off x="6496569" y="3001074"/>
            <a:ext cx="5277687" cy="3070654"/>
          </a:xfrm>
          <a:prstGeom prst="rect">
            <a:avLst/>
          </a:prstGeom>
        </p:spPr>
      </p:pic>
      <p:grpSp>
        <p:nvGrpSpPr>
          <p:cNvPr id="75" name="Group 74">
            <a:extLst>
              <a:ext uri="{FF2B5EF4-FFF2-40B4-BE49-F238E27FC236}">
                <a16:creationId xmlns:a16="http://schemas.microsoft.com/office/drawing/2014/main" id="{9D4B5753-4109-43C2-5097-8031390934E2}"/>
              </a:ext>
            </a:extLst>
          </p:cNvPr>
          <p:cNvGrpSpPr/>
          <p:nvPr/>
        </p:nvGrpSpPr>
        <p:grpSpPr>
          <a:xfrm>
            <a:off x="1698240" y="3293537"/>
            <a:ext cx="2625552" cy="2607337"/>
            <a:chOff x="1238939" y="2636357"/>
            <a:chExt cx="3460946" cy="3484647"/>
          </a:xfrm>
        </p:grpSpPr>
        <p:sp>
          <p:nvSpPr>
            <p:cNvPr id="19" name="Oval 18">
              <a:extLst>
                <a:ext uri="{FF2B5EF4-FFF2-40B4-BE49-F238E27FC236}">
                  <a16:creationId xmlns:a16="http://schemas.microsoft.com/office/drawing/2014/main" id="{7CAFF64E-5E9A-B518-EDEB-F5320707C757}"/>
                </a:ext>
              </a:extLst>
            </p:cNvPr>
            <p:cNvSpPr/>
            <p:nvPr/>
          </p:nvSpPr>
          <p:spPr>
            <a:xfrm>
              <a:off x="1238939" y="3808832"/>
              <a:ext cx="1027708" cy="1035772"/>
            </a:xfrm>
            <a:prstGeom prst="ellipse">
              <a:avLst/>
            </a:prstGeom>
            <a:solidFill>
              <a:schemeClr val="accent1">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11" name="Graphic 10" descr="Processor with solid fill">
              <a:extLst>
                <a:ext uri="{FF2B5EF4-FFF2-40B4-BE49-F238E27FC236}">
                  <a16:creationId xmlns:a16="http://schemas.microsoft.com/office/drawing/2014/main" id="{EE2C63A9-48F1-D296-C15A-D102DF859C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1278" y="4079486"/>
              <a:ext cx="431002" cy="431002"/>
            </a:xfrm>
            <a:prstGeom prst="rect">
              <a:avLst/>
            </a:prstGeom>
          </p:spPr>
        </p:pic>
        <p:pic>
          <p:nvPicPr>
            <p:cNvPr id="13" name="Graphic 12" descr="Database with solid fill">
              <a:extLst>
                <a:ext uri="{FF2B5EF4-FFF2-40B4-BE49-F238E27FC236}">
                  <a16:creationId xmlns:a16="http://schemas.microsoft.com/office/drawing/2014/main" id="{C23A49B1-3BCD-A4BB-5867-CA1C70551D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690" y="4114805"/>
              <a:ext cx="402569" cy="402569"/>
            </a:xfrm>
            <a:prstGeom prst="rect">
              <a:avLst/>
            </a:prstGeom>
          </p:spPr>
        </p:pic>
        <p:pic>
          <p:nvPicPr>
            <p:cNvPr id="18" name="Picture 17">
              <a:extLst>
                <a:ext uri="{FF2B5EF4-FFF2-40B4-BE49-F238E27FC236}">
                  <a16:creationId xmlns:a16="http://schemas.microsoft.com/office/drawing/2014/main" id="{7F9F7B0D-1749-A78E-008D-87AC0423F672}"/>
                </a:ext>
              </a:extLst>
            </p:cNvPr>
            <p:cNvPicPr>
              <a:picLocks noChangeAspect="1"/>
            </p:cNvPicPr>
            <p:nvPr/>
          </p:nvPicPr>
          <p:blipFill>
            <a:blip r:embed="rId7"/>
            <a:stretch>
              <a:fillRect/>
            </a:stretch>
          </p:blipFill>
          <p:spPr>
            <a:xfrm flipH="1">
              <a:off x="1539671" y="4442072"/>
              <a:ext cx="402569" cy="402569"/>
            </a:xfrm>
            <a:prstGeom prst="rect">
              <a:avLst/>
            </a:prstGeom>
          </p:spPr>
        </p:pic>
        <p:sp>
          <p:nvSpPr>
            <p:cNvPr id="21" name="TextBox 20">
              <a:extLst>
                <a:ext uri="{FF2B5EF4-FFF2-40B4-BE49-F238E27FC236}">
                  <a16:creationId xmlns:a16="http://schemas.microsoft.com/office/drawing/2014/main" id="{0396F0F5-445F-1728-664A-EF76C7CA11ED}"/>
                </a:ext>
              </a:extLst>
            </p:cNvPr>
            <p:cNvSpPr txBox="1"/>
            <p:nvPr/>
          </p:nvSpPr>
          <p:spPr>
            <a:xfrm>
              <a:off x="1534154" y="3827420"/>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T0</a:t>
              </a:r>
              <a:endParaRPr lang="en-GB" sz="1000" dirty="0"/>
            </a:p>
          </p:txBody>
        </p:sp>
        <p:sp>
          <p:nvSpPr>
            <p:cNvPr id="23" name="Oval 22">
              <a:extLst>
                <a:ext uri="{FF2B5EF4-FFF2-40B4-BE49-F238E27FC236}">
                  <a16:creationId xmlns:a16="http://schemas.microsoft.com/office/drawing/2014/main" id="{64749097-E061-4996-CE76-D891FBAC845B}"/>
                </a:ext>
              </a:extLst>
            </p:cNvPr>
            <p:cNvSpPr/>
            <p:nvPr/>
          </p:nvSpPr>
          <p:spPr>
            <a:xfrm>
              <a:off x="2403322" y="4678692"/>
              <a:ext cx="1027708" cy="1035772"/>
            </a:xfrm>
            <a:prstGeom prst="ellipse">
              <a:avLst/>
            </a:prstGeom>
            <a:solidFill>
              <a:schemeClr val="accent2">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24" name="Graphic 23" descr="Processor with solid fill">
              <a:extLst>
                <a:ext uri="{FF2B5EF4-FFF2-40B4-BE49-F238E27FC236}">
                  <a16:creationId xmlns:a16="http://schemas.microsoft.com/office/drawing/2014/main" id="{9EBE5FB9-B38C-E88D-4EB4-44AB5615E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661" y="4949346"/>
              <a:ext cx="431002" cy="431002"/>
            </a:xfrm>
            <a:prstGeom prst="rect">
              <a:avLst/>
            </a:prstGeom>
          </p:spPr>
        </p:pic>
        <p:pic>
          <p:nvPicPr>
            <p:cNvPr id="25" name="Graphic 24" descr="Database with solid fill">
              <a:extLst>
                <a:ext uri="{FF2B5EF4-FFF2-40B4-BE49-F238E27FC236}">
                  <a16:creationId xmlns:a16="http://schemas.microsoft.com/office/drawing/2014/main" id="{66825F89-76CE-3FA2-1C3C-3DAC37C905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5073" y="4984665"/>
              <a:ext cx="402569" cy="402569"/>
            </a:xfrm>
            <a:prstGeom prst="rect">
              <a:avLst/>
            </a:prstGeom>
          </p:spPr>
        </p:pic>
        <p:pic>
          <p:nvPicPr>
            <p:cNvPr id="26" name="Picture 25">
              <a:extLst>
                <a:ext uri="{FF2B5EF4-FFF2-40B4-BE49-F238E27FC236}">
                  <a16:creationId xmlns:a16="http://schemas.microsoft.com/office/drawing/2014/main" id="{7A892607-0143-AF62-1A04-AB4982E989CF}"/>
                </a:ext>
              </a:extLst>
            </p:cNvPr>
            <p:cNvPicPr>
              <a:picLocks noChangeAspect="1"/>
            </p:cNvPicPr>
            <p:nvPr/>
          </p:nvPicPr>
          <p:blipFill>
            <a:blip r:embed="rId7"/>
            <a:stretch>
              <a:fillRect/>
            </a:stretch>
          </p:blipFill>
          <p:spPr>
            <a:xfrm flipH="1">
              <a:off x="2704054" y="5311932"/>
              <a:ext cx="402569" cy="402569"/>
            </a:xfrm>
            <a:prstGeom prst="rect">
              <a:avLst/>
            </a:prstGeom>
          </p:spPr>
        </p:pic>
        <p:sp>
          <p:nvSpPr>
            <p:cNvPr id="27" name="TextBox 26">
              <a:extLst>
                <a:ext uri="{FF2B5EF4-FFF2-40B4-BE49-F238E27FC236}">
                  <a16:creationId xmlns:a16="http://schemas.microsoft.com/office/drawing/2014/main" id="{30806ADA-481B-F538-F674-4D8D0D88355F}"/>
                </a:ext>
              </a:extLst>
            </p:cNvPr>
            <p:cNvSpPr txBox="1"/>
            <p:nvPr/>
          </p:nvSpPr>
          <p:spPr>
            <a:xfrm>
              <a:off x="2698537" y="4697280"/>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T1</a:t>
              </a:r>
              <a:endParaRPr lang="en-GB" sz="1000" dirty="0"/>
            </a:p>
          </p:txBody>
        </p:sp>
        <p:sp>
          <p:nvSpPr>
            <p:cNvPr id="28" name="Oval 27">
              <a:extLst>
                <a:ext uri="{FF2B5EF4-FFF2-40B4-BE49-F238E27FC236}">
                  <a16:creationId xmlns:a16="http://schemas.microsoft.com/office/drawing/2014/main" id="{409BC109-C0C1-7701-60AD-9D7AC36041EB}"/>
                </a:ext>
              </a:extLst>
            </p:cNvPr>
            <p:cNvSpPr/>
            <p:nvPr/>
          </p:nvSpPr>
          <p:spPr>
            <a:xfrm>
              <a:off x="2445524" y="2983531"/>
              <a:ext cx="1027708" cy="1035772"/>
            </a:xfrm>
            <a:prstGeom prst="ellipse">
              <a:avLst/>
            </a:prstGeom>
            <a:solidFill>
              <a:schemeClr val="accent2">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29" name="Graphic 28" descr="Processor with solid fill">
              <a:extLst>
                <a:ext uri="{FF2B5EF4-FFF2-40B4-BE49-F238E27FC236}">
                  <a16:creationId xmlns:a16="http://schemas.microsoft.com/office/drawing/2014/main" id="{37D89FB2-5BA0-07A6-CF5A-9D9176A86E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27863" y="3254185"/>
              <a:ext cx="431002" cy="431002"/>
            </a:xfrm>
            <a:prstGeom prst="rect">
              <a:avLst/>
            </a:prstGeom>
          </p:spPr>
        </p:pic>
        <p:pic>
          <p:nvPicPr>
            <p:cNvPr id="30" name="Graphic 29" descr="Database with solid fill">
              <a:extLst>
                <a:ext uri="{FF2B5EF4-FFF2-40B4-BE49-F238E27FC236}">
                  <a16:creationId xmlns:a16="http://schemas.microsoft.com/office/drawing/2014/main" id="{5F6DCB17-428C-A45E-640A-BB1250D75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7275" y="3289504"/>
              <a:ext cx="402569" cy="402569"/>
            </a:xfrm>
            <a:prstGeom prst="rect">
              <a:avLst/>
            </a:prstGeom>
          </p:spPr>
        </p:pic>
        <p:pic>
          <p:nvPicPr>
            <p:cNvPr id="31" name="Picture 30">
              <a:extLst>
                <a:ext uri="{FF2B5EF4-FFF2-40B4-BE49-F238E27FC236}">
                  <a16:creationId xmlns:a16="http://schemas.microsoft.com/office/drawing/2014/main" id="{7BDCCF73-B9B4-2360-A2AF-6D24D212A97F}"/>
                </a:ext>
              </a:extLst>
            </p:cNvPr>
            <p:cNvPicPr>
              <a:picLocks noChangeAspect="1"/>
            </p:cNvPicPr>
            <p:nvPr/>
          </p:nvPicPr>
          <p:blipFill>
            <a:blip r:embed="rId7"/>
            <a:stretch>
              <a:fillRect/>
            </a:stretch>
          </p:blipFill>
          <p:spPr>
            <a:xfrm flipH="1">
              <a:off x="2746256" y="3616771"/>
              <a:ext cx="402569" cy="402569"/>
            </a:xfrm>
            <a:prstGeom prst="rect">
              <a:avLst/>
            </a:prstGeom>
          </p:spPr>
        </p:pic>
        <p:sp>
          <p:nvSpPr>
            <p:cNvPr id="32" name="TextBox 31">
              <a:extLst>
                <a:ext uri="{FF2B5EF4-FFF2-40B4-BE49-F238E27FC236}">
                  <a16:creationId xmlns:a16="http://schemas.microsoft.com/office/drawing/2014/main" id="{39BA21E3-F2B3-7F0E-929A-8E525304E409}"/>
                </a:ext>
              </a:extLst>
            </p:cNvPr>
            <p:cNvSpPr txBox="1"/>
            <p:nvPr/>
          </p:nvSpPr>
          <p:spPr>
            <a:xfrm>
              <a:off x="2740738" y="3002119"/>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T1</a:t>
              </a:r>
              <a:endParaRPr lang="en-GB" sz="1000" dirty="0"/>
            </a:p>
          </p:txBody>
        </p:sp>
        <p:sp>
          <p:nvSpPr>
            <p:cNvPr id="33" name="Oval 32">
              <a:extLst>
                <a:ext uri="{FF2B5EF4-FFF2-40B4-BE49-F238E27FC236}">
                  <a16:creationId xmlns:a16="http://schemas.microsoft.com/office/drawing/2014/main" id="{680B7BAB-EF9B-D025-C393-E6DACDAF51BA}"/>
                </a:ext>
              </a:extLst>
            </p:cNvPr>
            <p:cNvSpPr/>
            <p:nvPr/>
          </p:nvSpPr>
          <p:spPr>
            <a:xfrm>
              <a:off x="3773733" y="2636357"/>
              <a:ext cx="926152" cy="919645"/>
            </a:xfrm>
            <a:prstGeom prst="ellipse">
              <a:avLst/>
            </a:prstGeom>
            <a:solidFill>
              <a:schemeClr val="accent3">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34" name="Graphic 33" descr="Processor with solid fill">
              <a:extLst>
                <a:ext uri="{FF2B5EF4-FFF2-40B4-BE49-F238E27FC236}">
                  <a16:creationId xmlns:a16="http://schemas.microsoft.com/office/drawing/2014/main" id="{7ED6C9F3-F850-3FAE-BE86-80C7185381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7134" y="2951730"/>
              <a:ext cx="431002" cy="431002"/>
            </a:xfrm>
            <a:prstGeom prst="rect">
              <a:avLst/>
            </a:prstGeom>
          </p:spPr>
        </p:pic>
        <p:pic>
          <p:nvPicPr>
            <p:cNvPr id="35" name="Graphic 34" descr="Database with solid fill">
              <a:extLst>
                <a:ext uri="{FF2B5EF4-FFF2-40B4-BE49-F238E27FC236}">
                  <a16:creationId xmlns:a16="http://schemas.microsoft.com/office/drawing/2014/main" id="{81D1738B-B65D-DBAF-C4D7-5B98D800D5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6546" y="2987049"/>
              <a:ext cx="402569" cy="402569"/>
            </a:xfrm>
            <a:prstGeom prst="rect">
              <a:avLst/>
            </a:prstGeom>
          </p:spPr>
        </p:pic>
        <p:sp>
          <p:nvSpPr>
            <p:cNvPr id="37" name="TextBox 36">
              <a:extLst>
                <a:ext uri="{FF2B5EF4-FFF2-40B4-BE49-F238E27FC236}">
                  <a16:creationId xmlns:a16="http://schemas.microsoft.com/office/drawing/2014/main" id="{4DAB4E5F-5588-3377-59F8-86F697725F18}"/>
                </a:ext>
              </a:extLst>
            </p:cNvPr>
            <p:cNvSpPr txBox="1"/>
            <p:nvPr/>
          </p:nvSpPr>
          <p:spPr>
            <a:xfrm>
              <a:off x="4020009" y="2699665"/>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T2</a:t>
              </a:r>
              <a:endParaRPr lang="en-GB" sz="1000" dirty="0"/>
            </a:p>
          </p:txBody>
        </p:sp>
        <p:sp>
          <p:nvSpPr>
            <p:cNvPr id="40" name="Oval 39">
              <a:extLst>
                <a:ext uri="{FF2B5EF4-FFF2-40B4-BE49-F238E27FC236}">
                  <a16:creationId xmlns:a16="http://schemas.microsoft.com/office/drawing/2014/main" id="{A035C3D8-74EB-9F25-893B-00E127534430}"/>
                </a:ext>
              </a:extLst>
            </p:cNvPr>
            <p:cNvSpPr/>
            <p:nvPr/>
          </p:nvSpPr>
          <p:spPr>
            <a:xfrm>
              <a:off x="3771387" y="3738327"/>
              <a:ext cx="926152" cy="919645"/>
            </a:xfrm>
            <a:prstGeom prst="ellipse">
              <a:avLst/>
            </a:prstGeom>
            <a:solidFill>
              <a:schemeClr val="accent3">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41" name="Graphic 40" descr="Processor with solid fill">
              <a:extLst>
                <a:ext uri="{FF2B5EF4-FFF2-40B4-BE49-F238E27FC236}">
                  <a16:creationId xmlns:a16="http://schemas.microsoft.com/office/drawing/2014/main" id="{E8BEA424-2BDC-CBED-8E57-1E14301D79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4788" y="4053700"/>
              <a:ext cx="431002" cy="431002"/>
            </a:xfrm>
            <a:prstGeom prst="rect">
              <a:avLst/>
            </a:prstGeom>
          </p:spPr>
        </p:pic>
        <p:pic>
          <p:nvPicPr>
            <p:cNvPr id="42" name="Graphic 41" descr="Database with solid fill">
              <a:extLst>
                <a:ext uri="{FF2B5EF4-FFF2-40B4-BE49-F238E27FC236}">
                  <a16:creationId xmlns:a16="http://schemas.microsoft.com/office/drawing/2014/main" id="{D01C0FBB-1418-2CD9-DE8D-3CF7D2E2E2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4200" y="4089019"/>
              <a:ext cx="402569" cy="402569"/>
            </a:xfrm>
            <a:prstGeom prst="rect">
              <a:avLst/>
            </a:prstGeom>
          </p:spPr>
        </p:pic>
        <p:sp>
          <p:nvSpPr>
            <p:cNvPr id="43" name="TextBox 42">
              <a:extLst>
                <a:ext uri="{FF2B5EF4-FFF2-40B4-BE49-F238E27FC236}">
                  <a16:creationId xmlns:a16="http://schemas.microsoft.com/office/drawing/2014/main" id="{A82C9A56-BD6D-37D5-5DD7-026C73F20BAE}"/>
                </a:ext>
              </a:extLst>
            </p:cNvPr>
            <p:cNvSpPr txBox="1"/>
            <p:nvPr/>
          </p:nvSpPr>
          <p:spPr>
            <a:xfrm>
              <a:off x="4017664" y="3801634"/>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T2</a:t>
              </a:r>
              <a:endParaRPr lang="en-GB" sz="1000" dirty="0"/>
            </a:p>
          </p:txBody>
        </p:sp>
        <p:sp>
          <p:nvSpPr>
            <p:cNvPr id="44" name="Oval 43">
              <a:extLst>
                <a:ext uri="{FF2B5EF4-FFF2-40B4-BE49-F238E27FC236}">
                  <a16:creationId xmlns:a16="http://schemas.microsoft.com/office/drawing/2014/main" id="{2EF79F6B-0930-2F0D-C18D-4C1179A03F18}"/>
                </a:ext>
              </a:extLst>
            </p:cNvPr>
            <p:cNvSpPr/>
            <p:nvPr/>
          </p:nvSpPr>
          <p:spPr>
            <a:xfrm>
              <a:off x="3757319" y="5201359"/>
              <a:ext cx="926152" cy="919645"/>
            </a:xfrm>
            <a:prstGeom prst="ellipse">
              <a:avLst/>
            </a:prstGeom>
            <a:solidFill>
              <a:schemeClr val="accent3">
                <a:alpha val="291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p>
          </p:txBody>
        </p:sp>
        <p:pic>
          <p:nvPicPr>
            <p:cNvPr id="45" name="Graphic 44" descr="Processor with solid fill">
              <a:extLst>
                <a:ext uri="{FF2B5EF4-FFF2-40B4-BE49-F238E27FC236}">
                  <a16:creationId xmlns:a16="http://schemas.microsoft.com/office/drawing/2014/main" id="{3E213F0D-B7F6-2643-E71F-61AEBC4CC9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0720" y="5516732"/>
              <a:ext cx="431002" cy="431002"/>
            </a:xfrm>
            <a:prstGeom prst="rect">
              <a:avLst/>
            </a:prstGeom>
          </p:spPr>
        </p:pic>
        <p:pic>
          <p:nvPicPr>
            <p:cNvPr id="46" name="Graphic 45" descr="Database with solid fill">
              <a:extLst>
                <a:ext uri="{FF2B5EF4-FFF2-40B4-BE49-F238E27FC236}">
                  <a16:creationId xmlns:a16="http://schemas.microsoft.com/office/drawing/2014/main" id="{7C3E1CB4-5AB3-B4A1-1A17-B851966891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132" y="5552051"/>
              <a:ext cx="402569" cy="402569"/>
            </a:xfrm>
            <a:prstGeom prst="rect">
              <a:avLst/>
            </a:prstGeom>
          </p:spPr>
        </p:pic>
        <p:sp>
          <p:nvSpPr>
            <p:cNvPr id="47" name="TextBox 46">
              <a:extLst>
                <a:ext uri="{FF2B5EF4-FFF2-40B4-BE49-F238E27FC236}">
                  <a16:creationId xmlns:a16="http://schemas.microsoft.com/office/drawing/2014/main" id="{F47E9879-9EE0-D32C-B642-342885169884}"/>
                </a:ext>
              </a:extLst>
            </p:cNvPr>
            <p:cNvSpPr txBox="1"/>
            <p:nvPr/>
          </p:nvSpPr>
          <p:spPr>
            <a:xfrm>
              <a:off x="4003595" y="5264665"/>
              <a:ext cx="402383" cy="287936"/>
            </a:xfrm>
            <a:prstGeom prst="rect">
              <a:avLst/>
            </a:prstGeom>
            <a:noFill/>
          </p:spPr>
          <p:txBody>
            <a:bodyPr wrap="square">
              <a:spAutoFit/>
            </a:bodyPr>
            <a:lstStyle/>
            <a:p>
              <a:pPr algn="ctr"/>
              <a:r>
                <a:rPr lang="en-GB" sz="800" dirty="0">
                  <a:solidFill>
                    <a:srgbClr val="000000"/>
                  </a:solidFill>
                  <a:effectLst/>
                  <a:latin typeface="Arial" panose="020B0604020202020204" pitchFamily="34" charset="0"/>
                </a:rPr>
                <a:t>T2</a:t>
              </a:r>
              <a:endParaRPr lang="en-GB" sz="1000" dirty="0"/>
            </a:p>
          </p:txBody>
        </p:sp>
        <p:cxnSp>
          <p:nvCxnSpPr>
            <p:cNvPr id="55" name="Straight Arrow Connector 54">
              <a:extLst>
                <a:ext uri="{FF2B5EF4-FFF2-40B4-BE49-F238E27FC236}">
                  <a16:creationId xmlns:a16="http://schemas.microsoft.com/office/drawing/2014/main" id="{69D2DF72-4671-79FB-1FDD-7DEA50853E60}"/>
                </a:ext>
              </a:extLst>
            </p:cNvPr>
            <p:cNvCxnSpPr/>
            <p:nvPr/>
          </p:nvCxnSpPr>
          <p:spPr>
            <a:xfrm flipV="1">
              <a:off x="2082830" y="3616771"/>
              <a:ext cx="251042" cy="184863"/>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8D27BC9-1D22-AB12-92C5-512A167F3425}"/>
                </a:ext>
              </a:extLst>
            </p:cNvPr>
            <p:cNvCxnSpPr>
              <a:cxnSpLocks/>
            </p:cNvCxnSpPr>
            <p:nvPr/>
          </p:nvCxnSpPr>
          <p:spPr>
            <a:xfrm>
              <a:off x="2208351" y="4682741"/>
              <a:ext cx="274443" cy="197155"/>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C0AA67B-CB6E-190B-E27C-2249D8FC5105}"/>
                </a:ext>
              </a:extLst>
            </p:cNvPr>
            <p:cNvCxnSpPr>
              <a:cxnSpLocks/>
            </p:cNvCxnSpPr>
            <p:nvPr/>
          </p:nvCxnSpPr>
          <p:spPr>
            <a:xfrm flipV="1">
              <a:off x="3440138" y="3188333"/>
              <a:ext cx="287740" cy="92431"/>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55D8588-1958-98A9-B0EE-2D873826B9B5}"/>
                </a:ext>
              </a:extLst>
            </p:cNvPr>
            <p:cNvCxnSpPr>
              <a:cxnSpLocks/>
            </p:cNvCxnSpPr>
            <p:nvPr/>
          </p:nvCxnSpPr>
          <p:spPr>
            <a:xfrm>
              <a:off x="3483493" y="3770271"/>
              <a:ext cx="274443" cy="197155"/>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75D6BE45-8028-7595-B681-7A7232A2A09B}"/>
                </a:ext>
              </a:extLst>
            </p:cNvPr>
            <p:cNvCxnSpPr>
              <a:cxnSpLocks/>
            </p:cNvCxnSpPr>
            <p:nvPr/>
          </p:nvCxnSpPr>
          <p:spPr>
            <a:xfrm>
              <a:off x="3471918" y="5298125"/>
              <a:ext cx="274443" cy="197155"/>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E9384E3F-600C-BFDB-07E3-1090B45B86A4}"/>
                </a:ext>
              </a:extLst>
            </p:cNvPr>
            <p:cNvCxnSpPr>
              <a:cxnSpLocks/>
            </p:cNvCxnSpPr>
            <p:nvPr/>
          </p:nvCxnSpPr>
          <p:spPr>
            <a:xfrm flipH="1">
              <a:off x="2949844" y="4143837"/>
              <a:ext cx="9534" cy="401644"/>
            </a:xfrm>
            <a:prstGeom prst="straightConnector1">
              <a:avLst/>
            </a:prstGeom>
            <a:ln w="317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4051728-CDB0-56B1-DDA3-6671EACFF439}"/>
                </a:ext>
              </a:extLst>
            </p:cNvPr>
            <p:cNvCxnSpPr>
              <a:cxnSpLocks/>
            </p:cNvCxnSpPr>
            <p:nvPr/>
          </p:nvCxnSpPr>
          <p:spPr>
            <a:xfrm flipH="1">
              <a:off x="4220395" y="4770145"/>
              <a:ext cx="6374" cy="315466"/>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D1CA852-17F7-BD2D-63EF-D06FDE46E22B}"/>
                </a:ext>
              </a:extLst>
            </p:cNvPr>
            <p:cNvCxnSpPr>
              <a:cxnSpLocks/>
            </p:cNvCxnSpPr>
            <p:nvPr/>
          </p:nvCxnSpPr>
          <p:spPr>
            <a:xfrm flipH="1">
              <a:off x="3471918" y="4652798"/>
              <a:ext cx="418367" cy="320547"/>
            </a:xfrm>
            <a:prstGeom prst="line">
              <a:avLst/>
            </a:prstGeom>
            <a:ln w="31750">
              <a:prstDash val="sysDot"/>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F0C3F69D-B7D2-5A3A-E7CC-ACA164225FC6}"/>
              </a:ext>
            </a:extLst>
          </p:cNvPr>
          <p:cNvSpPr txBox="1"/>
          <p:nvPr/>
        </p:nvSpPr>
        <p:spPr>
          <a:xfrm>
            <a:off x="1329265" y="1993663"/>
            <a:ext cx="6096000" cy="815608"/>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effectLst/>
                <a:latin typeface="Arial" panose="020B0604020202020204" pitchFamily="34" charset="0"/>
              </a:rPr>
              <a:t>Network connectivity not a limiting factor</a:t>
            </a:r>
          </a:p>
          <a:p>
            <a:pPr marL="285750" indent="-285750" algn="just">
              <a:buFont typeface="Arial" panose="020B0604020202020204" pitchFamily="34" charset="0"/>
              <a:buChar char="•"/>
            </a:pPr>
            <a:endParaRPr lang="en-GB" sz="1050" dirty="0">
              <a:solidFill>
                <a:srgbClr val="000000"/>
              </a:solidFill>
              <a:latin typeface="Arial" panose="020B0604020202020204" pitchFamily="34" charset="0"/>
            </a:endParaRPr>
          </a:p>
          <a:p>
            <a:pPr marL="285750" indent="-285750" algn="just">
              <a:buFont typeface="Arial" panose="020B0604020202020204" pitchFamily="34" charset="0"/>
              <a:buChar char="•"/>
            </a:pPr>
            <a:r>
              <a:rPr lang="en-GB" dirty="0">
                <a:solidFill>
                  <a:srgbClr val="000000"/>
                </a:solidFill>
                <a:effectLst/>
                <a:latin typeface="Arial" panose="020B0604020202020204" pitchFamily="34" charset="0"/>
              </a:rPr>
              <a:t>Relaxing the Tier model increases flexibility  </a:t>
            </a:r>
          </a:p>
        </p:txBody>
      </p:sp>
      <p:sp>
        <p:nvSpPr>
          <p:cNvPr id="79" name="TextBox 78">
            <a:extLst>
              <a:ext uri="{FF2B5EF4-FFF2-40B4-BE49-F238E27FC236}">
                <a16:creationId xmlns:a16="http://schemas.microsoft.com/office/drawing/2014/main" id="{0B0D03CC-3681-2E08-26ED-CBEEB9209A48}"/>
              </a:ext>
            </a:extLst>
          </p:cNvPr>
          <p:cNvSpPr txBox="1"/>
          <p:nvPr/>
        </p:nvSpPr>
        <p:spPr>
          <a:xfrm>
            <a:off x="6688667" y="1973076"/>
            <a:ext cx="4673600" cy="646331"/>
          </a:xfrm>
          <a:prstGeom prst="rect">
            <a:avLst/>
          </a:prstGeom>
          <a:noFill/>
        </p:spPr>
        <p:txBody>
          <a:bodyPr wrap="square">
            <a:spAutoFit/>
          </a:bodyPr>
          <a:lstStyle/>
          <a:p>
            <a:pPr marL="285750" indent="-285750" algn="just">
              <a:buFont typeface="Arial" panose="020B0604020202020204" pitchFamily="34" charset="0"/>
              <a:buChar char="•"/>
            </a:pPr>
            <a:r>
              <a:rPr lang="en-GB" dirty="0">
                <a:solidFill>
                  <a:srgbClr val="000000"/>
                </a:solidFill>
                <a:latin typeface="Arial" panose="020B0604020202020204" pitchFamily="34" charset="0"/>
              </a:rPr>
              <a:t>H</a:t>
            </a:r>
            <a:r>
              <a:rPr lang="en-GB" dirty="0">
                <a:solidFill>
                  <a:srgbClr val="000000"/>
                </a:solidFill>
                <a:effectLst/>
                <a:latin typeface="Arial" panose="020B0604020202020204" pitchFamily="34" charset="0"/>
              </a:rPr>
              <a:t>eterogeneous facilities (HPCs and Clouds) offer additional opportunities</a:t>
            </a:r>
          </a:p>
        </p:txBody>
      </p:sp>
      <p:sp>
        <p:nvSpPr>
          <p:cNvPr id="80" name="Right Arrow 79">
            <a:extLst>
              <a:ext uri="{FF2B5EF4-FFF2-40B4-BE49-F238E27FC236}">
                <a16:creationId xmlns:a16="http://schemas.microsoft.com/office/drawing/2014/main" id="{F82149E0-90BD-E003-F49E-A494C3047B54}"/>
              </a:ext>
            </a:extLst>
          </p:cNvPr>
          <p:cNvSpPr/>
          <p:nvPr/>
        </p:nvSpPr>
        <p:spPr>
          <a:xfrm>
            <a:off x="5046132" y="4334936"/>
            <a:ext cx="1102035" cy="546355"/>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3308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462B-616F-F66F-B100-D304FBA7F791}"/>
              </a:ext>
            </a:extLst>
          </p:cNvPr>
          <p:cNvSpPr>
            <a:spLocks noGrp="1"/>
          </p:cNvSpPr>
          <p:nvPr>
            <p:ph type="title"/>
          </p:nvPr>
        </p:nvSpPr>
        <p:spPr/>
        <p:txBody>
          <a:bodyPr/>
          <a:lstStyle/>
          <a:p>
            <a:r>
              <a:rPr lang="en-GB" sz="3600" dirty="0"/>
              <a:t>Leveraging Heterogeneous Facilities - HPCs</a:t>
            </a:r>
          </a:p>
        </p:txBody>
      </p:sp>
      <p:sp>
        <p:nvSpPr>
          <p:cNvPr id="6" name="Slide Number Placeholder 5">
            <a:extLst>
              <a:ext uri="{FF2B5EF4-FFF2-40B4-BE49-F238E27FC236}">
                <a16:creationId xmlns:a16="http://schemas.microsoft.com/office/drawing/2014/main" id="{EEEA49E8-A73F-CF4C-6953-4F8E0E7CA96D}"/>
              </a:ext>
            </a:extLst>
          </p:cNvPr>
          <p:cNvSpPr>
            <a:spLocks noGrp="1"/>
          </p:cNvSpPr>
          <p:nvPr>
            <p:ph type="sldNum" idx="10"/>
          </p:nvPr>
        </p:nvSpPr>
        <p:spPr/>
        <p:txBody>
          <a:bodyPr/>
          <a:lstStyle/>
          <a:p>
            <a:fld id="{D3517025-743B-E149-A4BA-6A929B1A7CEC}" type="slidenum">
              <a:rPr lang="en-US" smtClean="0"/>
              <a:t>27</a:t>
            </a:fld>
            <a:endParaRPr lang="en-US"/>
          </a:p>
        </p:txBody>
      </p:sp>
      <p:sp>
        <p:nvSpPr>
          <p:cNvPr id="4" name="Date Placeholder 3">
            <a:extLst>
              <a:ext uri="{FF2B5EF4-FFF2-40B4-BE49-F238E27FC236}">
                <a16:creationId xmlns:a16="http://schemas.microsoft.com/office/drawing/2014/main" id="{BE69CF07-3F91-4476-03B7-CE23958767D8}"/>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B82DD469-2C52-AFA3-ED90-41F952ADECD0}"/>
              </a:ext>
            </a:extLst>
          </p:cNvPr>
          <p:cNvSpPr>
            <a:spLocks noGrp="1"/>
          </p:cNvSpPr>
          <p:nvPr>
            <p:ph type="ftr" sz="quarter" idx="12"/>
          </p:nvPr>
        </p:nvSpPr>
        <p:spPr/>
        <p:txBody>
          <a:bodyPr/>
          <a:lstStyle/>
          <a:p>
            <a:r>
              <a:rPr lang="en-US"/>
              <a:t>ISGC 2025 - Taipei</a:t>
            </a:r>
          </a:p>
        </p:txBody>
      </p:sp>
      <p:sp>
        <p:nvSpPr>
          <p:cNvPr id="9" name="Content Placeholder 2">
            <a:extLst>
              <a:ext uri="{FF2B5EF4-FFF2-40B4-BE49-F238E27FC236}">
                <a16:creationId xmlns:a16="http://schemas.microsoft.com/office/drawing/2014/main" id="{CED30E81-28C9-542E-BD7C-40DD11B623D1}"/>
              </a:ext>
            </a:extLst>
          </p:cNvPr>
          <p:cNvSpPr>
            <a:spLocks noGrp="1"/>
          </p:cNvSpPr>
          <p:nvPr>
            <p:ph sz="quarter" idx="13"/>
          </p:nvPr>
        </p:nvSpPr>
        <p:spPr/>
        <p:txBody>
          <a:bodyPr>
            <a:normAutofit/>
          </a:bodyPr>
          <a:lstStyle/>
          <a:p>
            <a:pPr marL="25400" indent="0">
              <a:buNone/>
            </a:pPr>
            <a:r>
              <a:rPr lang="en-US" sz="2000" kern="1200" dirty="0">
                <a:solidFill>
                  <a:schemeClr val="tx1"/>
                </a:solidFill>
                <a:latin typeface="+mn-lt"/>
                <a:ea typeface="+mn-ea"/>
                <a:cs typeface="+mn-cs"/>
              </a:rPr>
              <a:t>HPCs have been integrated as WLCG resources since ~ 20 years</a:t>
            </a:r>
          </a:p>
          <a:p>
            <a:pPr marL="25400" indent="0">
              <a:buNone/>
            </a:pPr>
            <a:r>
              <a:rPr lang="en-US" sz="2000" kern="1200" dirty="0">
                <a:solidFill>
                  <a:schemeClr val="tx1"/>
                </a:solidFill>
                <a:latin typeface="+mn-lt"/>
                <a:ea typeface="+mn-ea"/>
                <a:cs typeface="+mn-cs"/>
              </a:rPr>
              <a:t>Some </a:t>
            </a:r>
            <a:r>
              <a:rPr lang="en-SI" sz="2000" kern="1200">
                <a:solidFill>
                  <a:schemeClr val="tx1"/>
                </a:solidFill>
                <a:latin typeface="+mn-lt"/>
                <a:ea typeface="+mn-ea"/>
                <a:cs typeface="+mn-cs"/>
              </a:rPr>
              <a:t>HPC</a:t>
            </a:r>
            <a:r>
              <a:rPr lang="en-US" sz="2000" kern="1200" dirty="0">
                <a:solidFill>
                  <a:schemeClr val="tx1"/>
                </a:solidFill>
                <a:latin typeface="+mn-lt"/>
                <a:ea typeface="+mn-ea"/>
                <a:cs typeface="+mn-cs"/>
              </a:rPr>
              <a:t> are very challenging to use</a:t>
            </a:r>
            <a:r>
              <a:rPr lang="en-SI" sz="2000" kern="1200">
                <a:solidFill>
                  <a:schemeClr val="tx1"/>
                </a:solidFill>
                <a:latin typeface="+mn-lt"/>
                <a:ea typeface="+mn-ea"/>
                <a:cs typeface="+mn-cs"/>
              </a:rPr>
              <a:t>: </a:t>
            </a:r>
            <a:r>
              <a:rPr lang="en-US" sz="2000" kern="1200" dirty="0">
                <a:solidFill>
                  <a:schemeClr val="tx1"/>
                </a:solidFill>
                <a:latin typeface="+mn-lt"/>
                <a:ea typeface="+mn-ea"/>
                <a:cs typeface="+mn-cs"/>
              </a:rPr>
              <a:t>limited connectivity, </a:t>
            </a:r>
            <a:r>
              <a:rPr lang="en-SI" sz="2000" kern="1200">
                <a:solidFill>
                  <a:schemeClr val="tx1"/>
                </a:solidFill>
                <a:latin typeface="+mn-lt"/>
                <a:ea typeface="+mn-ea"/>
                <a:cs typeface="+mn-cs"/>
              </a:rPr>
              <a:t>special </a:t>
            </a:r>
            <a:r>
              <a:rPr lang="en-SI" sz="2000" kern="1200" dirty="0">
                <a:solidFill>
                  <a:schemeClr val="tx1"/>
                </a:solidFill>
                <a:latin typeface="+mn-lt"/>
                <a:ea typeface="+mn-ea"/>
                <a:cs typeface="+mn-cs"/>
              </a:rPr>
              <a:t>harware </a:t>
            </a:r>
            <a:r>
              <a:rPr lang="en-SI" sz="2000" kern="1200">
                <a:solidFill>
                  <a:schemeClr val="tx1"/>
                </a:solidFill>
                <a:latin typeface="+mn-lt"/>
                <a:ea typeface="+mn-ea"/>
                <a:cs typeface="+mn-cs"/>
              </a:rPr>
              <a:t>(GPUs</a:t>
            </a:r>
            <a:r>
              <a:rPr lang="en-US" sz="2000" kern="1200" dirty="0">
                <a:solidFill>
                  <a:schemeClr val="tx1"/>
                </a:solidFill>
                <a:latin typeface="+mn-lt"/>
                <a:ea typeface="+mn-ea"/>
                <a:cs typeface="+mn-cs"/>
              </a:rPr>
              <a:t>, non-X86 CPUs</a:t>
            </a:r>
            <a:r>
              <a:rPr lang="en-SI" sz="2000" kern="1200">
                <a:solidFill>
                  <a:schemeClr val="tx1"/>
                </a:solidFill>
                <a:latin typeface="+mn-lt"/>
                <a:ea typeface="+mn-ea"/>
                <a:cs typeface="+mn-cs"/>
              </a:rPr>
              <a:t>)</a:t>
            </a:r>
            <a:r>
              <a:rPr lang="en-US" sz="2000" kern="1200" dirty="0">
                <a:solidFill>
                  <a:schemeClr val="tx1"/>
                </a:solidFill>
                <a:latin typeface="+mn-lt"/>
                <a:ea typeface="+mn-ea"/>
                <a:cs typeface="+mn-cs"/>
              </a:rPr>
              <a:t> and configs (RAM, local disk)</a:t>
            </a:r>
            <a:r>
              <a:rPr lang="en-SI" sz="2000" kern="1200">
                <a:solidFill>
                  <a:schemeClr val="tx1"/>
                </a:solidFill>
                <a:latin typeface="+mn-lt"/>
                <a:ea typeface="+mn-ea"/>
                <a:cs typeface="+mn-cs"/>
              </a:rPr>
              <a:t>, </a:t>
            </a:r>
            <a:r>
              <a:rPr lang="en-US" sz="2000" kern="1200" dirty="0">
                <a:solidFill>
                  <a:schemeClr val="tx1"/>
                </a:solidFill>
                <a:latin typeface="+mn-lt"/>
                <a:ea typeface="+mn-ea"/>
                <a:cs typeface="+mn-cs"/>
              </a:rPr>
              <a:t>different AAI. </a:t>
            </a:r>
          </a:p>
          <a:p>
            <a:pPr marL="25400" indent="0">
              <a:buNone/>
            </a:pPr>
            <a:endParaRPr lang="en-US" sz="2000" kern="1200" dirty="0">
              <a:latin typeface="+mn-lt"/>
              <a:ea typeface="+mn-ea"/>
              <a:cs typeface="+mn-cs"/>
            </a:endParaRPr>
          </a:p>
          <a:p>
            <a:pPr marL="25400" indent="0">
              <a:buNone/>
            </a:pPr>
            <a:r>
              <a:rPr lang="en-US" sz="2000" kern="1200" dirty="0">
                <a:solidFill>
                  <a:schemeClr val="tx1"/>
                </a:solidFill>
                <a:latin typeface="+mn-lt"/>
                <a:ea typeface="+mn-ea"/>
                <a:cs typeface="+mn-cs"/>
              </a:rPr>
              <a:t>The benefits are considerable in many cases. Attempts to move the collaboration with HPC centers into consolidated partnerships  </a:t>
            </a:r>
            <a:endParaRPr lang="en-SI" sz="2000" kern="1200" dirty="0">
              <a:solidFill>
                <a:schemeClr val="tx1"/>
              </a:solidFill>
              <a:latin typeface="+mn-lt"/>
              <a:ea typeface="+mn-ea"/>
              <a:cs typeface="+mn-cs"/>
            </a:endParaRPr>
          </a:p>
        </p:txBody>
      </p:sp>
      <p:pic>
        <p:nvPicPr>
          <p:cNvPr id="10" name="Picture 9">
            <a:extLst>
              <a:ext uri="{FF2B5EF4-FFF2-40B4-BE49-F238E27FC236}">
                <a16:creationId xmlns:a16="http://schemas.microsoft.com/office/drawing/2014/main" id="{E43BE201-8EAD-6EE5-FE1B-E3CCA8BE653F}"/>
              </a:ext>
            </a:extLst>
          </p:cNvPr>
          <p:cNvPicPr>
            <a:picLocks noChangeAspect="1"/>
          </p:cNvPicPr>
          <p:nvPr/>
        </p:nvPicPr>
        <p:blipFill>
          <a:blip r:embed="rId2"/>
          <a:stretch>
            <a:fillRect/>
          </a:stretch>
        </p:blipFill>
        <p:spPr>
          <a:xfrm>
            <a:off x="5714178" y="3995822"/>
            <a:ext cx="5690965" cy="1985696"/>
          </a:xfrm>
          <a:prstGeom prst="rect">
            <a:avLst/>
          </a:prstGeom>
        </p:spPr>
      </p:pic>
      <p:pic>
        <p:nvPicPr>
          <p:cNvPr id="14" name="Picture 13">
            <a:extLst>
              <a:ext uri="{FF2B5EF4-FFF2-40B4-BE49-F238E27FC236}">
                <a16:creationId xmlns:a16="http://schemas.microsoft.com/office/drawing/2014/main" id="{D19B1690-A080-7749-D4D8-F09C5F79A85A}"/>
              </a:ext>
            </a:extLst>
          </p:cNvPr>
          <p:cNvPicPr>
            <a:picLocks noChangeAspect="1"/>
          </p:cNvPicPr>
          <p:nvPr/>
        </p:nvPicPr>
        <p:blipFill>
          <a:blip r:embed="rId3"/>
          <a:stretch>
            <a:fillRect/>
          </a:stretch>
        </p:blipFill>
        <p:spPr>
          <a:xfrm>
            <a:off x="1556878" y="3995822"/>
            <a:ext cx="3370722" cy="2219559"/>
          </a:xfrm>
          <a:prstGeom prst="rect">
            <a:avLst/>
          </a:prstGeom>
        </p:spPr>
      </p:pic>
    </p:spTree>
    <p:extLst>
      <p:ext uri="{BB962C8B-B14F-4D97-AF65-F5344CB8AC3E}">
        <p14:creationId xmlns:p14="http://schemas.microsoft.com/office/powerpoint/2010/main" val="131805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1259-9B84-BC42-9FAA-3FD8E95670E2}"/>
              </a:ext>
            </a:extLst>
          </p:cNvPr>
          <p:cNvSpPr>
            <a:spLocks noGrp="1"/>
          </p:cNvSpPr>
          <p:nvPr>
            <p:ph type="title"/>
          </p:nvPr>
        </p:nvSpPr>
        <p:spPr/>
        <p:txBody>
          <a:bodyPr/>
          <a:lstStyle/>
          <a:p>
            <a:r>
              <a:rPr lang="en-US" sz="3600" dirty="0"/>
              <a:t>Software Performance and Portability</a:t>
            </a:r>
          </a:p>
        </p:txBody>
      </p:sp>
      <p:sp>
        <p:nvSpPr>
          <p:cNvPr id="6" name="Slide Number Placeholder 5">
            <a:extLst>
              <a:ext uri="{FF2B5EF4-FFF2-40B4-BE49-F238E27FC236}">
                <a16:creationId xmlns:a16="http://schemas.microsoft.com/office/drawing/2014/main" id="{32CFCFE6-59C7-DA46-9DC6-5938613084E8}"/>
              </a:ext>
            </a:extLst>
          </p:cNvPr>
          <p:cNvSpPr>
            <a:spLocks noGrp="1"/>
          </p:cNvSpPr>
          <p:nvPr>
            <p:ph type="sldNum" idx="10"/>
          </p:nvPr>
        </p:nvSpPr>
        <p:spPr/>
        <p:txBody>
          <a:bodyPr/>
          <a:lstStyle/>
          <a:p>
            <a:fld id="{D3517025-743B-E149-A4BA-6A929B1A7CEC}" type="slidenum">
              <a:rPr lang="en-US" smtClean="0"/>
              <a:t>28</a:t>
            </a:fld>
            <a:endParaRPr lang="en-US"/>
          </a:p>
        </p:txBody>
      </p:sp>
      <p:sp>
        <p:nvSpPr>
          <p:cNvPr id="4" name="Date Placeholder 3">
            <a:extLst>
              <a:ext uri="{FF2B5EF4-FFF2-40B4-BE49-F238E27FC236}">
                <a16:creationId xmlns:a16="http://schemas.microsoft.com/office/drawing/2014/main" id="{E5C93D43-78C6-5B41-99A8-C07A8AE276DD}"/>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577F4020-25B5-D844-BEAC-1AB7E7B4ECE7}"/>
              </a:ext>
            </a:extLst>
          </p:cNvPr>
          <p:cNvSpPr>
            <a:spLocks noGrp="1"/>
          </p:cNvSpPr>
          <p:nvPr>
            <p:ph type="ftr" sz="quarter" idx="12"/>
          </p:nvPr>
        </p:nvSpPr>
        <p:spPr/>
        <p:txBody>
          <a:bodyPr/>
          <a:lstStyle/>
          <a:p>
            <a:r>
              <a:rPr lang="en-US"/>
              <a:t>ISGC 2025 - Taipei</a:t>
            </a:r>
          </a:p>
        </p:txBody>
      </p:sp>
      <p:sp>
        <p:nvSpPr>
          <p:cNvPr id="11" name="Rectangle 10">
            <a:extLst>
              <a:ext uri="{FF2B5EF4-FFF2-40B4-BE49-F238E27FC236}">
                <a16:creationId xmlns:a16="http://schemas.microsoft.com/office/drawing/2014/main" id="{F037BF23-9866-A44A-B194-314D4FF44B26}"/>
              </a:ext>
            </a:extLst>
          </p:cNvPr>
          <p:cNvSpPr/>
          <p:nvPr/>
        </p:nvSpPr>
        <p:spPr>
          <a:xfrm>
            <a:off x="1153886" y="1210383"/>
            <a:ext cx="10428513" cy="4047262"/>
          </a:xfrm>
          <a:prstGeom prst="rect">
            <a:avLst/>
          </a:prstGeom>
        </p:spPr>
        <p:txBody>
          <a:bodyPr wrap="square">
            <a:spAutoFit/>
          </a:bodyPr>
          <a:lstStyle/>
          <a:p>
            <a:r>
              <a:rPr lang="en-US" sz="2000" dirty="0">
                <a:solidFill>
                  <a:srgbClr val="292929"/>
                </a:solidFill>
                <a:latin typeface="sourcesans-regular"/>
              </a:rPr>
              <a:t>Software performance, modernization, innovation and portability is one of the key areas to address the future HEP computing challenge. It allows to: </a:t>
            </a:r>
          </a:p>
          <a:p>
            <a:endParaRPr lang="en-US" sz="1100" dirty="0">
              <a:solidFill>
                <a:srgbClr val="292929"/>
              </a:solidFill>
              <a:latin typeface="sourcesans-regular"/>
            </a:endParaRPr>
          </a:p>
          <a:p>
            <a:pPr marL="342900" indent="-342900">
              <a:buFont typeface="Arial" panose="020B0604020202020204" pitchFamily="34" charset="0"/>
              <a:buChar char="•"/>
            </a:pPr>
            <a:r>
              <a:rPr lang="en-US" sz="2000" dirty="0">
                <a:solidFill>
                  <a:srgbClr val="292929"/>
                </a:solidFill>
                <a:latin typeface="sourcesans-regular"/>
              </a:rPr>
              <a:t>access available resources otherwise not useful (</a:t>
            </a:r>
            <a:r>
              <a:rPr lang="en-US" sz="2000" dirty="0" err="1">
                <a:solidFill>
                  <a:srgbClr val="292929"/>
                </a:solidFill>
                <a:latin typeface="sourcesans-regular"/>
              </a:rPr>
              <a:t>e.g</a:t>
            </a:r>
            <a:r>
              <a:rPr lang="en-US" sz="2000" dirty="0">
                <a:solidFill>
                  <a:srgbClr val="292929"/>
                </a:solidFill>
                <a:latin typeface="sourcesans-regular"/>
              </a:rPr>
              <a:t> GPUs, non-X86 CPUs)</a:t>
            </a:r>
          </a:p>
          <a:p>
            <a:pPr marL="342900" indent="-342900">
              <a:buFont typeface="Arial" panose="020B0604020202020204" pitchFamily="34" charset="0"/>
              <a:buChar char="•"/>
            </a:pPr>
            <a:r>
              <a:rPr lang="en-US" sz="2000" dirty="0">
                <a:solidFill>
                  <a:srgbClr val="292929"/>
                </a:solidFill>
                <a:latin typeface="sourcesans-regular"/>
              </a:rPr>
              <a:t>optimize procurement and deployment to guarantee the best value for money </a:t>
            </a:r>
          </a:p>
          <a:p>
            <a:pPr marL="342900" indent="-342900">
              <a:buFont typeface="Arial" panose="020B0604020202020204" pitchFamily="34" charset="0"/>
              <a:buChar char="•"/>
            </a:pPr>
            <a:r>
              <a:rPr lang="en-US" sz="2000" dirty="0">
                <a:solidFill>
                  <a:srgbClr val="292929"/>
                </a:solidFill>
                <a:latin typeface="sourcesans-regular"/>
              </a:rPr>
              <a:t>support different experiments and sciences on the same resources</a:t>
            </a:r>
          </a:p>
          <a:p>
            <a:pPr marL="342900" indent="-342900">
              <a:buFont typeface="Arial" panose="020B0604020202020204" pitchFamily="34" charset="0"/>
              <a:buChar char="•"/>
            </a:pPr>
            <a:r>
              <a:rPr lang="en-US" sz="2000" dirty="0">
                <a:solidFill>
                  <a:srgbClr val="292929"/>
                </a:solidFill>
                <a:latin typeface="sourcesans-regular"/>
              </a:rPr>
              <a:t>leverage the most modern hardware features (</a:t>
            </a:r>
            <a:r>
              <a:rPr lang="en-US" sz="2000" dirty="0" err="1">
                <a:solidFill>
                  <a:srgbClr val="292929"/>
                </a:solidFill>
                <a:latin typeface="sourcesans-regular"/>
              </a:rPr>
              <a:t>e.g</a:t>
            </a:r>
            <a:r>
              <a:rPr lang="en-US" sz="2000" dirty="0">
                <a:solidFill>
                  <a:srgbClr val="292929"/>
                </a:solidFill>
                <a:latin typeface="sourcesans-regular"/>
              </a:rPr>
              <a:t> vectorization)</a:t>
            </a:r>
          </a:p>
          <a:p>
            <a:pPr marL="342900" indent="-342900">
              <a:buFont typeface="Arial" panose="020B0604020202020204" pitchFamily="34" charset="0"/>
              <a:buChar char="•"/>
            </a:pPr>
            <a:r>
              <a:rPr lang="en-US" sz="2000" dirty="0">
                <a:solidFill>
                  <a:srgbClr val="292929"/>
                </a:solidFill>
                <a:latin typeface="sourcesans-regular"/>
              </a:rPr>
              <a:t>reduce the resource needs/event (compute and storage) </a:t>
            </a:r>
          </a:p>
          <a:p>
            <a:endParaRPr lang="en-US" sz="1200" dirty="0">
              <a:solidFill>
                <a:srgbClr val="292929"/>
              </a:solidFill>
              <a:latin typeface="sourcesans-regular"/>
            </a:endParaRPr>
          </a:p>
          <a:p>
            <a:r>
              <a:rPr lang="en-US" sz="2000" dirty="0">
                <a:solidFill>
                  <a:srgbClr val="292929"/>
                </a:solidFill>
                <a:latin typeface="sourcesans-regular"/>
              </a:rPr>
              <a:t>It needs upfront large investments and forward-looking solutions </a:t>
            </a:r>
          </a:p>
          <a:p>
            <a:endParaRPr lang="en-US" sz="1050" dirty="0">
              <a:solidFill>
                <a:srgbClr val="292929"/>
              </a:solidFill>
              <a:latin typeface="sourcesans-regular"/>
            </a:endParaRPr>
          </a:p>
          <a:p>
            <a:pPr marL="342900" indent="-342900">
              <a:buFont typeface="Arial" panose="020B0604020202020204" pitchFamily="34" charset="0"/>
              <a:buChar char="•"/>
            </a:pPr>
            <a:r>
              <a:rPr lang="en-US" sz="2000" dirty="0">
                <a:solidFill>
                  <a:srgbClr val="292929"/>
                </a:solidFill>
                <a:latin typeface="sourcesans-regular"/>
              </a:rPr>
              <a:t>E.g. LHC experiments have a 20+ years codebase and rewriting from scratch is not an option</a:t>
            </a:r>
          </a:p>
          <a:p>
            <a:endParaRPr lang="en-US" sz="2000" dirty="0">
              <a:solidFill>
                <a:srgbClr val="292929"/>
              </a:solidFill>
              <a:latin typeface="sourcesans-regular"/>
            </a:endParaRPr>
          </a:p>
          <a:p>
            <a:r>
              <a:rPr lang="en-US" sz="2000" dirty="0">
                <a:solidFill>
                  <a:srgbClr val="292929"/>
                </a:solidFill>
                <a:latin typeface="sourcesans-regular"/>
              </a:rPr>
              <a:t>  </a:t>
            </a:r>
            <a:endParaRPr lang="en-US" sz="2000" dirty="0"/>
          </a:p>
        </p:txBody>
      </p:sp>
      <p:pic>
        <p:nvPicPr>
          <p:cNvPr id="10" name="Picture 9">
            <a:extLst>
              <a:ext uri="{FF2B5EF4-FFF2-40B4-BE49-F238E27FC236}">
                <a16:creationId xmlns:a16="http://schemas.microsoft.com/office/drawing/2014/main" id="{FABAD4BD-943A-58B1-92DB-0D95CC19BF4F}"/>
              </a:ext>
            </a:extLst>
          </p:cNvPr>
          <p:cNvPicPr>
            <a:picLocks noChangeAspect="1"/>
          </p:cNvPicPr>
          <p:nvPr/>
        </p:nvPicPr>
        <p:blipFill>
          <a:blip r:embed="rId2"/>
          <a:stretch>
            <a:fillRect/>
          </a:stretch>
        </p:blipFill>
        <p:spPr>
          <a:xfrm>
            <a:off x="1153886" y="4756748"/>
            <a:ext cx="6882674" cy="1425200"/>
          </a:xfrm>
          <a:prstGeom prst="rect">
            <a:avLst/>
          </a:prstGeom>
        </p:spPr>
      </p:pic>
      <p:sp>
        <p:nvSpPr>
          <p:cNvPr id="12" name="TextBox 11">
            <a:extLst>
              <a:ext uri="{FF2B5EF4-FFF2-40B4-BE49-F238E27FC236}">
                <a16:creationId xmlns:a16="http://schemas.microsoft.com/office/drawing/2014/main" id="{6CEEE383-C933-80D1-0161-22D342C80C0C}"/>
              </a:ext>
            </a:extLst>
          </p:cNvPr>
          <p:cNvSpPr txBox="1"/>
          <p:nvPr/>
        </p:nvSpPr>
        <p:spPr>
          <a:xfrm>
            <a:off x="8036560" y="4888799"/>
            <a:ext cx="3199145" cy="1169551"/>
          </a:xfrm>
          <a:prstGeom prst="rect">
            <a:avLst/>
          </a:prstGeom>
          <a:noFill/>
        </p:spPr>
        <p:txBody>
          <a:bodyPr wrap="square">
            <a:spAutoFit/>
          </a:bodyPr>
          <a:lstStyle/>
          <a:p>
            <a:pPr lvl="1"/>
            <a:r>
              <a:rPr lang="it-IT" sz="1400" b="1" dirty="0">
                <a:solidFill>
                  <a:srgbClr val="0070C0"/>
                </a:solidFill>
              </a:rPr>
              <a:t>Linux Kernel </a:t>
            </a:r>
            <a:r>
              <a:rPr lang="it-IT" sz="1400" dirty="0" err="1">
                <a:solidFill>
                  <a:srgbClr val="0070C0"/>
                </a:solidFill>
              </a:rPr>
              <a:t>is</a:t>
            </a:r>
            <a:r>
              <a:rPr lang="it-IT" sz="1400" dirty="0">
                <a:solidFill>
                  <a:srgbClr val="0070C0"/>
                </a:solidFill>
              </a:rPr>
              <a:t>: 15M </a:t>
            </a:r>
            <a:r>
              <a:rPr lang="it-IT" sz="1400" dirty="0" err="1">
                <a:solidFill>
                  <a:srgbClr val="0070C0"/>
                </a:solidFill>
              </a:rPr>
              <a:t>sloc</a:t>
            </a:r>
            <a:r>
              <a:rPr lang="it-IT" sz="1400" dirty="0">
                <a:solidFill>
                  <a:srgbClr val="0070C0"/>
                </a:solidFill>
              </a:rPr>
              <a:t>, 4800 </a:t>
            </a:r>
            <a:r>
              <a:rPr lang="it-IT" sz="1400" dirty="0" err="1">
                <a:solidFill>
                  <a:srgbClr val="0070C0"/>
                </a:solidFill>
              </a:rPr>
              <a:t>FTEy</a:t>
            </a:r>
            <a:r>
              <a:rPr lang="it-IT" sz="1400" dirty="0">
                <a:solidFill>
                  <a:srgbClr val="0070C0"/>
                </a:solidFill>
              </a:rPr>
              <a:t>, 650M$; </a:t>
            </a:r>
          </a:p>
          <a:p>
            <a:pPr lvl="1"/>
            <a:endParaRPr lang="it-IT" sz="1400" b="1" dirty="0">
              <a:solidFill>
                <a:srgbClr val="0070C0"/>
              </a:solidFill>
            </a:endParaRPr>
          </a:p>
          <a:p>
            <a:pPr lvl="1"/>
            <a:r>
              <a:rPr lang="it-IT" sz="1400" b="1" dirty="0">
                <a:solidFill>
                  <a:srgbClr val="0070C0"/>
                </a:solidFill>
              </a:rPr>
              <a:t>Geant4</a:t>
            </a:r>
            <a:r>
              <a:rPr lang="it-IT" sz="1400" dirty="0">
                <a:solidFill>
                  <a:srgbClr val="0070C0"/>
                </a:solidFill>
              </a:rPr>
              <a:t> </a:t>
            </a:r>
            <a:r>
              <a:rPr lang="it-IT" sz="1400" dirty="0" err="1">
                <a:solidFill>
                  <a:srgbClr val="0070C0"/>
                </a:solidFill>
              </a:rPr>
              <a:t>is</a:t>
            </a:r>
            <a:r>
              <a:rPr lang="it-IT" sz="1400" dirty="0">
                <a:solidFill>
                  <a:srgbClr val="0070C0"/>
                </a:solidFill>
              </a:rPr>
              <a:t>: 1.2M </a:t>
            </a:r>
            <a:r>
              <a:rPr lang="it-IT" sz="1400" dirty="0" err="1">
                <a:solidFill>
                  <a:srgbClr val="0070C0"/>
                </a:solidFill>
              </a:rPr>
              <a:t>sloc</a:t>
            </a:r>
            <a:r>
              <a:rPr lang="it-IT" sz="1400" dirty="0">
                <a:solidFill>
                  <a:srgbClr val="0070C0"/>
                </a:solidFill>
              </a:rPr>
              <a:t>, 330 </a:t>
            </a:r>
            <a:r>
              <a:rPr lang="it-IT" sz="1400" dirty="0" err="1">
                <a:solidFill>
                  <a:srgbClr val="0070C0"/>
                </a:solidFill>
              </a:rPr>
              <a:t>FTEy</a:t>
            </a:r>
            <a:r>
              <a:rPr lang="it-IT" sz="1400" dirty="0">
                <a:solidFill>
                  <a:srgbClr val="0070C0"/>
                </a:solidFill>
              </a:rPr>
              <a:t>,  45 M$</a:t>
            </a:r>
          </a:p>
        </p:txBody>
      </p:sp>
    </p:spTree>
    <p:extLst>
      <p:ext uri="{BB962C8B-B14F-4D97-AF65-F5344CB8AC3E}">
        <p14:creationId xmlns:p14="http://schemas.microsoft.com/office/powerpoint/2010/main" val="896479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73D4-1711-E6F1-CAE0-BA2A9B365989}"/>
              </a:ext>
            </a:extLst>
          </p:cNvPr>
          <p:cNvSpPr>
            <a:spLocks noGrp="1"/>
          </p:cNvSpPr>
          <p:nvPr>
            <p:ph type="title"/>
          </p:nvPr>
        </p:nvSpPr>
        <p:spPr/>
        <p:txBody>
          <a:bodyPr/>
          <a:lstStyle/>
          <a:p>
            <a:r>
              <a:rPr lang="en-GB" sz="3600" dirty="0"/>
              <a:t>Event Generators on GPUs</a:t>
            </a:r>
          </a:p>
        </p:txBody>
      </p:sp>
      <p:sp>
        <p:nvSpPr>
          <p:cNvPr id="6" name="Slide Number Placeholder 5">
            <a:extLst>
              <a:ext uri="{FF2B5EF4-FFF2-40B4-BE49-F238E27FC236}">
                <a16:creationId xmlns:a16="http://schemas.microsoft.com/office/drawing/2014/main" id="{A21750E4-C3DC-B5B0-CA85-5A23A6FA22F7}"/>
              </a:ext>
            </a:extLst>
          </p:cNvPr>
          <p:cNvSpPr>
            <a:spLocks noGrp="1"/>
          </p:cNvSpPr>
          <p:nvPr>
            <p:ph type="sldNum" idx="10"/>
          </p:nvPr>
        </p:nvSpPr>
        <p:spPr/>
        <p:txBody>
          <a:bodyPr/>
          <a:lstStyle/>
          <a:p>
            <a:fld id="{D3517025-743B-E149-A4BA-6A929B1A7CEC}" type="slidenum">
              <a:rPr lang="en-US" smtClean="0"/>
              <a:t>29</a:t>
            </a:fld>
            <a:endParaRPr lang="en-US"/>
          </a:p>
        </p:txBody>
      </p:sp>
      <p:sp>
        <p:nvSpPr>
          <p:cNvPr id="4" name="Date Placeholder 3">
            <a:extLst>
              <a:ext uri="{FF2B5EF4-FFF2-40B4-BE49-F238E27FC236}">
                <a16:creationId xmlns:a16="http://schemas.microsoft.com/office/drawing/2014/main" id="{02159D60-F11C-9DCB-4390-F66124727BBF}"/>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553051D9-95E7-3377-E6EC-CCAF44A4A1C9}"/>
              </a:ext>
            </a:extLst>
          </p:cNvPr>
          <p:cNvSpPr>
            <a:spLocks noGrp="1"/>
          </p:cNvSpPr>
          <p:nvPr>
            <p:ph type="ftr" sz="quarter" idx="12"/>
          </p:nvPr>
        </p:nvSpPr>
        <p:spPr/>
        <p:txBody>
          <a:bodyPr/>
          <a:lstStyle/>
          <a:p>
            <a:r>
              <a:rPr lang="en-US"/>
              <a:t>ISGC 2025 - Taipei</a:t>
            </a:r>
          </a:p>
        </p:txBody>
      </p:sp>
      <p:sp>
        <p:nvSpPr>
          <p:cNvPr id="8" name="TextBox 7">
            <a:extLst>
              <a:ext uri="{FF2B5EF4-FFF2-40B4-BE49-F238E27FC236}">
                <a16:creationId xmlns:a16="http://schemas.microsoft.com/office/drawing/2014/main" id="{77CAEDB0-2E41-50D2-AC51-E3E334E2674A}"/>
              </a:ext>
            </a:extLst>
          </p:cNvPr>
          <p:cNvSpPr txBox="1"/>
          <p:nvPr/>
        </p:nvSpPr>
        <p:spPr>
          <a:xfrm>
            <a:off x="1473200" y="1320104"/>
            <a:ext cx="10210799" cy="400110"/>
          </a:xfrm>
          <a:prstGeom prst="rect">
            <a:avLst/>
          </a:prstGeom>
          <a:noFill/>
        </p:spPr>
        <p:txBody>
          <a:bodyPr wrap="square">
            <a:spAutoFit/>
          </a:bodyPr>
          <a:lstStyle/>
          <a:p>
            <a:r>
              <a:rPr lang="en-CH" sz="2000" dirty="0"/>
              <a:t>A very good candidate for GPU acceleration with benefits for many experiments  </a:t>
            </a:r>
          </a:p>
        </p:txBody>
      </p:sp>
      <p:pic>
        <p:nvPicPr>
          <p:cNvPr id="10" name="Picture 9">
            <a:extLst>
              <a:ext uri="{FF2B5EF4-FFF2-40B4-BE49-F238E27FC236}">
                <a16:creationId xmlns:a16="http://schemas.microsoft.com/office/drawing/2014/main" id="{8FE5DBB9-1F9C-2245-8B3A-C5E08DDF592D}"/>
              </a:ext>
            </a:extLst>
          </p:cNvPr>
          <p:cNvPicPr>
            <a:picLocks noChangeAspect="1"/>
          </p:cNvPicPr>
          <p:nvPr/>
        </p:nvPicPr>
        <p:blipFill rotWithShape="1">
          <a:blip r:embed="rId2"/>
          <a:srcRect l="18519" r="17315" b="28955"/>
          <a:stretch/>
        </p:blipFill>
        <p:spPr>
          <a:xfrm>
            <a:off x="1579716" y="2466794"/>
            <a:ext cx="2997517" cy="1912918"/>
          </a:xfrm>
          <a:prstGeom prst="rect">
            <a:avLst/>
          </a:prstGeom>
        </p:spPr>
      </p:pic>
      <p:sp>
        <p:nvSpPr>
          <p:cNvPr id="12" name="TextBox 11">
            <a:extLst>
              <a:ext uri="{FF2B5EF4-FFF2-40B4-BE49-F238E27FC236}">
                <a16:creationId xmlns:a16="http://schemas.microsoft.com/office/drawing/2014/main" id="{6D770AE5-8BA6-8D26-B3CE-6E88D151EC61}"/>
              </a:ext>
            </a:extLst>
          </p:cNvPr>
          <p:cNvSpPr txBox="1"/>
          <p:nvPr/>
        </p:nvSpPr>
        <p:spPr>
          <a:xfrm>
            <a:off x="1198880" y="4566005"/>
            <a:ext cx="3903819" cy="1585049"/>
          </a:xfrm>
          <a:prstGeom prst="rect">
            <a:avLst/>
          </a:prstGeom>
          <a:noFill/>
        </p:spPr>
        <p:txBody>
          <a:bodyPr wrap="square">
            <a:spAutoFit/>
          </a:bodyPr>
          <a:lstStyle/>
          <a:p>
            <a:r>
              <a:rPr lang="en-CH" dirty="0"/>
              <a:t>Sherpa gg-&gt;tt+ng </a:t>
            </a:r>
          </a:p>
          <a:p>
            <a:endParaRPr lang="en-CH" sz="1100" dirty="0"/>
          </a:p>
          <a:p>
            <a:r>
              <a:rPr lang="en-CH" dirty="0"/>
              <a:t>Matrix Element </a:t>
            </a:r>
            <a:r>
              <a:rPr lang="en-GB" dirty="0"/>
              <a:t>e</a:t>
            </a:r>
            <a:r>
              <a:rPr lang="en-CH" dirty="0"/>
              <a:t>vent throughput: </a:t>
            </a:r>
          </a:p>
          <a:p>
            <a:r>
              <a:rPr lang="en-GB" dirty="0"/>
              <a:t>u</a:t>
            </a:r>
            <a:r>
              <a:rPr lang="en-CH" dirty="0"/>
              <a:t>p to x10 gain when using GPUs </a:t>
            </a:r>
          </a:p>
          <a:p>
            <a:endParaRPr lang="en-CH" sz="1100" dirty="0"/>
          </a:p>
          <a:p>
            <a:r>
              <a:rPr lang="en-CH" b="1" dirty="0">
                <a:solidFill>
                  <a:srgbClr val="C00000"/>
                </a:solidFill>
              </a:rPr>
              <a:t>Available for production </a:t>
            </a:r>
          </a:p>
        </p:txBody>
      </p:sp>
      <p:cxnSp>
        <p:nvCxnSpPr>
          <p:cNvPr id="14" name="Straight Arrow Connector 13">
            <a:extLst>
              <a:ext uri="{FF2B5EF4-FFF2-40B4-BE49-F238E27FC236}">
                <a16:creationId xmlns:a16="http://schemas.microsoft.com/office/drawing/2014/main" id="{3E1CEC6C-87CB-44D3-E0F8-CB676C897A9D}"/>
              </a:ext>
            </a:extLst>
          </p:cNvPr>
          <p:cNvCxnSpPr/>
          <p:nvPr/>
        </p:nvCxnSpPr>
        <p:spPr>
          <a:xfrm>
            <a:off x="2951632" y="3402149"/>
            <a:ext cx="0" cy="335280"/>
          </a:xfrm>
          <a:prstGeom prst="straightConnector1">
            <a:avLst/>
          </a:prstGeom>
          <a:ln w="38100" cmpd="sng">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C192D45D-5563-BA13-0154-E9CE69D0DA49}"/>
              </a:ext>
            </a:extLst>
          </p:cNvPr>
          <p:cNvSpPr txBox="1"/>
          <p:nvPr/>
        </p:nvSpPr>
        <p:spPr>
          <a:xfrm>
            <a:off x="2682392" y="3667063"/>
            <a:ext cx="909314" cy="523220"/>
          </a:xfrm>
          <a:prstGeom prst="rect">
            <a:avLst/>
          </a:prstGeom>
          <a:noFill/>
        </p:spPr>
        <p:txBody>
          <a:bodyPr wrap="square">
            <a:spAutoFit/>
          </a:bodyPr>
          <a:lstStyle/>
          <a:p>
            <a:r>
              <a:rPr lang="en-CH" sz="1400" dirty="0">
                <a:solidFill>
                  <a:schemeClr val="accent6"/>
                </a:solidFill>
              </a:rPr>
              <a:t>CPU only</a:t>
            </a:r>
            <a:endParaRPr lang="en-GB" sz="1400" dirty="0">
              <a:solidFill>
                <a:schemeClr val="accent6"/>
              </a:solidFill>
            </a:endParaRPr>
          </a:p>
        </p:txBody>
      </p:sp>
      <p:sp>
        <p:nvSpPr>
          <p:cNvPr id="17" name="Oval 16">
            <a:extLst>
              <a:ext uri="{FF2B5EF4-FFF2-40B4-BE49-F238E27FC236}">
                <a16:creationId xmlns:a16="http://schemas.microsoft.com/office/drawing/2014/main" id="{4C3CEF42-DD67-BDEA-B779-3A79DC788CE6}"/>
              </a:ext>
            </a:extLst>
          </p:cNvPr>
          <p:cNvSpPr/>
          <p:nvPr/>
        </p:nvSpPr>
        <p:spPr>
          <a:xfrm>
            <a:off x="2778912" y="2731589"/>
            <a:ext cx="345440" cy="513080"/>
          </a:xfrm>
          <a:prstGeom prst="ellipse">
            <a:avLst/>
          </a:prstGeom>
          <a:noFill/>
          <a:ln w="158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F3B5A2C1-3BD9-3F81-1F08-78B1CB3F40B2}"/>
              </a:ext>
            </a:extLst>
          </p:cNvPr>
          <p:cNvCxnSpPr>
            <a:cxnSpLocks/>
          </p:cNvCxnSpPr>
          <p:nvPr/>
        </p:nvCxnSpPr>
        <p:spPr>
          <a:xfrm flipV="1">
            <a:off x="2951632" y="2360750"/>
            <a:ext cx="0" cy="329565"/>
          </a:xfrm>
          <a:prstGeom prst="straightConnector1">
            <a:avLst/>
          </a:prstGeom>
          <a:ln w="38100" cmpd="sng">
            <a:solidFill>
              <a:schemeClr val="tx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E88034A-6488-9619-6006-DDB95CC23335}"/>
              </a:ext>
            </a:extLst>
          </p:cNvPr>
          <p:cNvSpPr txBox="1"/>
          <p:nvPr/>
        </p:nvSpPr>
        <p:spPr>
          <a:xfrm>
            <a:off x="2616352" y="1901326"/>
            <a:ext cx="1015993" cy="523220"/>
          </a:xfrm>
          <a:prstGeom prst="rect">
            <a:avLst/>
          </a:prstGeom>
          <a:noFill/>
        </p:spPr>
        <p:txBody>
          <a:bodyPr wrap="square">
            <a:spAutoFit/>
          </a:bodyPr>
          <a:lstStyle/>
          <a:p>
            <a:r>
              <a:rPr lang="en-CH" sz="1400" dirty="0">
                <a:solidFill>
                  <a:srgbClr val="0070C0"/>
                </a:solidFill>
              </a:rPr>
              <a:t>CPU + GPU</a:t>
            </a:r>
            <a:endParaRPr lang="en-GB" sz="1400" dirty="0">
              <a:solidFill>
                <a:srgbClr val="0070C0"/>
              </a:solidFill>
            </a:endParaRPr>
          </a:p>
        </p:txBody>
      </p:sp>
      <p:pic>
        <p:nvPicPr>
          <p:cNvPr id="22" name="Picture 21">
            <a:extLst>
              <a:ext uri="{FF2B5EF4-FFF2-40B4-BE49-F238E27FC236}">
                <a16:creationId xmlns:a16="http://schemas.microsoft.com/office/drawing/2014/main" id="{E072F787-CE10-31A3-A566-3635419D20B5}"/>
              </a:ext>
            </a:extLst>
          </p:cNvPr>
          <p:cNvPicPr>
            <a:picLocks noChangeAspect="1"/>
          </p:cNvPicPr>
          <p:nvPr/>
        </p:nvPicPr>
        <p:blipFill>
          <a:blip r:embed="rId3"/>
          <a:stretch>
            <a:fillRect/>
          </a:stretch>
        </p:blipFill>
        <p:spPr>
          <a:xfrm>
            <a:off x="6283478" y="1914004"/>
            <a:ext cx="4648199" cy="1828211"/>
          </a:xfrm>
          <a:prstGeom prst="rect">
            <a:avLst/>
          </a:prstGeom>
        </p:spPr>
      </p:pic>
      <p:sp>
        <p:nvSpPr>
          <p:cNvPr id="23" name="TextBox 22">
            <a:extLst>
              <a:ext uri="{FF2B5EF4-FFF2-40B4-BE49-F238E27FC236}">
                <a16:creationId xmlns:a16="http://schemas.microsoft.com/office/drawing/2014/main" id="{4725F0EC-E72D-E42C-CC03-B47229C5D0C3}"/>
              </a:ext>
            </a:extLst>
          </p:cNvPr>
          <p:cNvSpPr txBox="1"/>
          <p:nvPr/>
        </p:nvSpPr>
        <p:spPr>
          <a:xfrm>
            <a:off x="5336377" y="4034273"/>
            <a:ext cx="6479703" cy="2108269"/>
          </a:xfrm>
          <a:prstGeom prst="rect">
            <a:avLst/>
          </a:prstGeom>
          <a:noFill/>
        </p:spPr>
        <p:txBody>
          <a:bodyPr wrap="square">
            <a:spAutoFit/>
          </a:bodyPr>
          <a:lstStyle/>
          <a:p>
            <a:r>
              <a:rPr lang="en-CH" dirty="0"/>
              <a:t>Madgraph gg-&gt;tt+ng (n=2) </a:t>
            </a:r>
          </a:p>
          <a:p>
            <a:endParaRPr lang="en-CH" sz="1100" dirty="0"/>
          </a:p>
          <a:p>
            <a:r>
              <a:rPr lang="en-CH" dirty="0">
                <a:solidFill>
                  <a:prstClr val="black"/>
                </a:solidFill>
                <a:latin typeface="Calibri"/>
              </a:rPr>
              <a:t>GPU-enabled Leading Order: being released to production. </a:t>
            </a:r>
          </a:p>
          <a:p>
            <a:r>
              <a:rPr lang="en-CH" dirty="0">
                <a:solidFill>
                  <a:prstClr val="black"/>
                </a:solidFill>
                <a:latin typeface="Calibri"/>
              </a:rPr>
              <a:t>By-product: enabling of CPU vectorisation: up to x8 gain in ME event throughput (x6 global). Note: all CPUs in WLCG provide vectorisation</a:t>
            </a:r>
          </a:p>
          <a:p>
            <a:endParaRPr lang="en-CH" sz="1100" dirty="0">
              <a:solidFill>
                <a:prstClr val="black"/>
              </a:solidFill>
              <a:latin typeface="Calibri"/>
            </a:endParaRPr>
          </a:p>
          <a:p>
            <a:r>
              <a:rPr lang="en-CH" b="1" dirty="0">
                <a:solidFill>
                  <a:srgbClr val="0070C0"/>
                </a:solidFill>
                <a:latin typeface="Calibri"/>
              </a:rPr>
              <a:t>GPU-related work brings immediate benefits also on CPUs  </a:t>
            </a:r>
            <a:endParaRPr lang="en-CH" b="1" dirty="0">
              <a:solidFill>
                <a:srgbClr val="0070C0"/>
              </a:solidFill>
            </a:endParaRPr>
          </a:p>
        </p:txBody>
      </p:sp>
      <p:cxnSp>
        <p:nvCxnSpPr>
          <p:cNvPr id="24" name="Straight Arrow Connector 23">
            <a:extLst>
              <a:ext uri="{FF2B5EF4-FFF2-40B4-BE49-F238E27FC236}">
                <a16:creationId xmlns:a16="http://schemas.microsoft.com/office/drawing/2014/main" id="{71468500-9EA6-571B-0094-9A2F19D727FE}"/>
              </a:ext>
            </a:extLst>
          </p:cNvPr>
          <p:cNvCxnSpPr>
            <a:cxnSpLocks/>
          </p:cNvCxnSpPr>
          <p:nvPr/>
        </p:nvCxnSpPr>
        <p:spPr>
          <a:xfrm flipV="1">
            <a:off x="7904426" y="3402149"/>
            <a:ext cx="0" cy="340066"/>
          </a:xfrm>
          <a:prstGeom prst="straightConnector1">
            <a:avLst/>
          </a:prstGeom>
          <a:ln w="381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BC8924F-684D-D2ED-B628-F90EED5CA2DF}"/>
              </a:ext>
            </a:extLst>
          </p:cNvPr>
          <p:cNvSpPr txBox="1"/>
          <p:nvPr/>
        </p:nvSpPr>
        <p:spPr>
          <a:xfrm>
            <a:off x="7271535" y="3721197"/>
            <a:ext cx="1627767" cy="307777"/>
          </a:xfrm>
          <a:prstGeom prst="rect">
            <a:avLst/>
          </a:prstGeom>
          <a:noFill/>
        </p:spPr>
        <p:txBody>
          <a:bodyPr wrap="square">
            <a:spAutoFit/>
          </a:bodyPr>
          <a:lstStyle/>
          <a:p>
            <a:r>
              <a:rPr lang="en-CH" sz="1400" dirty="0">
                <a:solidFill>
                  <a:srgbClr val="0070C0"/>
                </a:solidFill>
              </a:rPr>
              <a:t>No Vectorisation</a:t>
            </a:r>
            <a:endParaRPr lang="en-GB" sz="1400" dirty="0">
              <a:solidFill>
                <a:srgbClr val="0070C0"/>
              </a:solidFill>
            </a:endParaRPr>
          </a:p>
        </p:txBody>
      </p:sp>
      <p:sp>
        <p:nvSpPr>
          <p:cNvPr id="29" name="TextBox 28">
            <a:extLst>
              <a:ext uri="{FF2B5EF4-FFF2-40B4-BE49-F238E27FC236}">
                <a16:creationId xmlns:a16="http://schemas.microsoft.com/office/drawing/2014/main" id="{4EB329D6-59B1-CBF2-700D-F8FADE057F9E}"/>
              </a:ext>
            </a:extLst>
          </p:cNvPr>
          <p:cNvSpPr txBox="1"/>
          <p:nvPr/>
        </p:nvSpPr>
        <p:spPr>
          <a:xfrm>
            <a:off x="6987692" y="2266452"/>
            <a:ext cx="1046480" cy="461665"/>
          </a:xfrm>
          <a:prstGeom prst="rect">
            <a:avLst/>
          </a:prstGeom>
          <a:noFill/>
        </p:spPr>
        <p:txBody>
          <a:bodyPr wrap="square">
            <a:spAutoFit/>
          </a:bodyPr>
          <a:lstStyle/>
          <a:p>
            <a:r>
              <a:rPr lang="en-CH" sz="1200" dirty="0"/>
              <a:t>Vectorisation</a:t>
            </a:r>
            <a:endParaRPr lang="en-GB" sz="1200" dirty="0"/>
          </a:p>
        </p:txBody>
      </p:sp>
    </p:spTree>
    <p:extLst>
      <p:ext uri="{BB962C8B-B14F-4D97-AF65-F5344CB8AC3E}">
        <p14:creationId xmlns:p14="http://schemas.microsoft.com/office/powerpoint/2010/main" val="4245368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93A07-A49B-5F48-B5F6-B2DE623D1E55}"/>
              </a:ext>
            </a:extLst>
          </p:cNvPr>
          <p:cNvSpPr>
            <a:spLocks noGrp="1"/>
          </p:cNvSpPr>
          <p:nvPr>
            <p:ph type="title"/>
          </p:nvPr>
        </p:nvSpPr>
        <p:spPr/>
        <p:txBody>
          <a:bodyPr/>
          <a:lstStyle/>
          <a:p>
            <a:r>
              <a:rPr lang="en-US" sz="3600" dirty="0"/>
              <a:t>The Large Hadron Collider @ CERN</a:t>
            </a:r>
          </a:p>
        </p:txBody>
      </p:sp>
      <p:sp>
        <p:nvSpPr>
          <p:cNvPr id="3" name="Slide Number Placeholder 2">
            <a:extLst>
              <a:ext uri="{FF2B5EF4-FFF2-40B4-BE49-F238E27FC236}">
                <a16:creationId xmlns:a16="http://schemas.microsoft.com/office/drawing/2014/main" id="{53969787-C991-C44D-9916-E7B71D0347BE}"/>
              </a:ext>
            </a:extLst>
          </p:cNvPr>
          <p:cNvSpPr>
            <a:spLocks noGrp="1"/>
          </p:cNvSpPr>
          <p:nvPr>
            <p:ph type="sldNum" idx="10"/>
          </p:nvPr>
        </p:nvSpPr>
        <p:spPr/>
        <p:txBody>
          <a:bodyPr/>
          <a:lstStyle/>
          <a:p>
            <a:fld id="{00000000-1234-1234-1234-123412341234}" type="slidenum">
              <a:rPr lang="en-US" smtClean="0"/>
              <a:pPr/>
              <a:t>3</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E570EFAF-CE13-E447-892E-444F38D192B7}"/>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B6D75625-AE8E-E94B-8793-FB9DE1B8F6A0}"/>
              </a:ext>
            </a:extLst>
          </p:cNvPr>
          <p:cNvSpPr>
            <a:spLocks noGrp="1"/>
          </p:cNvSpPr>
          <p:nvPr>
            <p:ph type="ftr" sz="quarter" idx="12"/>
          </p:nvPr>
        </p:nvSpPr>
        <p:spPr/>
        <p:txBody>
          <a:bodyPr/>
          <a:lstStyle/>
          <a:p>
            <a:r>
              <a:rPr lang="en-US"/>
              <a:t>ISGC 2025 - Taipei</a:t>
            </a:r>
            <a:endParaRPr lang="en-US" dirty="0"/>
          </a:p>
        </p:txBody>
      </p:sp>
      <p:pic>
        <p:nvPicPr>
          <p:cNvPr id="7" name="Picture 6" descr="9906026_01_layout_sch.jpg">
            <a:extLst>
              <a:ext uri="{FF2B5EF4-FFF2-40B4-BE49-F238E27FC236}">
                <a16:creationId xmlns:a16="http://schemas.microsoft.com/office/drawing/2014/main" id="{0EC12F6D-7B6E-9C4A-9DE4-B8866360C09A}"/>
              </a:ext>
            </a:extLst>
          </p:cNvPr>
          <p:cNvPicPr>
            <a:picLocks noChangeAspect="1"/>
          </p:cNvPicPr>
          <p:nvPr/>
        </p:nvPicPr>
        <p:blipFill rotWithShape="1">
          <a:blip r:embed="rId2"/>
          <a:srcRect l="11341" t="20651" r="3949" b="8759"/>
          <a:stretch/>
        </p:blipFill>
        <p:spPr>
          <a:xfrm>
            <a:off x="4636581" y="1692807"/>
            <a:ext cx="7346289" cy="3819131"/>
          </a:xfrm>
          <a:prstGeom prst="rect">
            <a:avLst/>
          </a:prstGeom>
        </p:spPr>
      </p:pic>
      <p:sp>
        <p:nvSpPr>
          <p:cNvPr id="8" name="Up Arrow 7">
            <a:extLst>
              <a:ext uri="{FF2B5EF4-FFF2-40B4-BE49-F238E27FC236}">
                <a16:creationId xmlns:a16="http://schemas.microsoft.com/office/drawing/2014/main" id="{76684AE0-43C0-9447-8924-9207E6172180}"/>
              </a:ext>
            </a:extLst>
          </p:cNvPr>
          <p:cNvSpPr/>
          <p:nvPr/>
        </p:nvSpPr>
        <p:spPr>
          <a:xfrm rot="10800000">
            <a:off x="3904815" y="836532"/>
            <a:ext cx="391855" cy="5519819"/>
          </a:xfrm>
          <a:prstGeom prst="upArrow">
            <a:avLst/>
          </a:prstGeom>
          <a:solidFill>
            <a:schemeClr val="bg2">
              <a:lumMod val="75000"/>
            </a:schemeClr>
          </a:solidFill>
          <a:ln w="12700" cmpd="sng">
            <a:gradFill flip="none" rotWithShape="1">
              <a:gsLst>
                <a:gs pos="2000">
                  <a:schemeClr val="tx1">
                    <a:alpha val="85000"/>
                  </a:schemeClr>
                </a:gs>
                <a:gs pos="86000">
                  <a:schemeClr val="bg2">
                    <a:alpha val="0"/>
                  </a:schemeClr>
                </a:gs>
              </a:gsLst>
              <a:lin ang="9480000" scaled="0"/>
              <a:tileRect/>
            </a:gradFill>
          </a:ln>
          <a:effectLst/>
        </p:spPr>
        <p:style>
          <a:lnRef idx="1">
            <a:schemeClr val="accent1"/>
          </a:lnRef>
          <a:fillRef idx="3">
            <a:schemeClr val="accent1"/>
          </a:fillRef>
          <a:effectRef idx="2">
            <a:schemeClr val="accent1"/>
          </a:effectRef>
          <a:fontRef idx="minor">
            <a:schemeClr val="lt1"/>
          </a:fontRef>
        </p:style>
        <p:txBody>
          <a:bodyPr lIns="121907" tIns="60955" rIns="121907" bIns="60955" rtlCol="0" anchor="ctr"/>
          <a:lstStyle/>
          <a:p>
            <a:pPr algn="ctr"/>
            <a:endParaRPr lang="en-US" sz="2400"/>
          </a:p>
        </p:txBody>
      </p:sp>
      <p:sp>
        <p:nvSpPr>
          <p:cNvPr id="9" name="Rectangle 8">
            <a:extLst>
              <a:ext uri="{FF2B5EF4-FFF2-40B4-BE49-F238E27FC236}">
                <a16:creationId xmlns:a16="http://schemas.microsoft.com/office/drawing/2014/main" id="{A7FBD0DE-60F3-EB4F-A5AA-54A1EBAE77A3}"/>
              </a:ext>
            </a:extLst>
          </p:cNvPr>
          <p:cNvSpPr/>
          <p:nvPr/>
        </p:nvSpPr>
        <p:spPr>
          <a:xfrm>
            <a:off x="1016001" y="836532"/>
            <a:ext cx="2783988" cy="5519819"/>
          </a:xfrm>
          <a:prstGeom prst="rect">
            <a:avLst/>
          </a:prstGeom>
          <a:gradFill flip="none" rotWithShape="1">
            <a:gsLst>
              <a:gs pos="0">
                <a:schemeClr val="bg1">
                  <a:alpha val="29000"/>
                </a:schemeClr>
              </a:gs>
              <a:gs pos="85000">
                <a:srgbClr val="E4E1D9"/>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121907" tIns="60955" rIns="121907" bIns="60955" rtlCol="0" anchor="ctr"/>
          <a:lstStyle/>
          <a:p>
            <a:pPr algn="ctr"/>
            <a:endParaRPr lang="en-US" sz="2400" dirty="0"/>
          </a:p>
        </p:txBody>
      </p:sp>
      <p:grpSp>
        <p:nvGrpSpPr>
          <p:cNvPr id="10" name="Group 63">
            <a:extLst>
              <a:ext uri="{FF2B5EF4-FFF2-40B4-BE49-F238E27FC236}">
                <a16:creationId xmlns:a16="http://schemas.microsoft.com/office/drawing/2014/main" id="{F6681495-E507-854B-BC96-648211399905}"/>
              </a:ext>
            </a:extLst>
          </p:cNvPr>
          <p:cNvGrpSpPr>
            <a:grpSpLocks noChangeAspect="1"/>
          </p:cNvGrpSpPr>
          <p:nvPr/>
        </p:nvGrpSpPr>
        <p:grpSpPr>
          <a:xfrm>
            <a:off x="1189948" y="1369441"/>
            <a:ext cx="722403" cy="380563"/>
            <a:chOff x="304800" y="4572000"/>
            <a:chExt cx="721800" cy="507000"/>
          </a:xfrm>
        </p:grpSpPr>
        <p:sp>
          <p:nvSpPr>
            <p:cNvPr id="11" name="Oval 10">
              <a:extLst>
                <a:ext uri="{FF2B5EF4-FFF2-40B4-BE49-F238E27FC236}">
                  <a16:creationId xmlns:a16="http://schemas.microsoft.com/office/drawing/2014/main" id="{2BFDF467-D834-944C-A757-5ABD511CD636}"/>
                </a:ext>
              </a:extLst>
            </p:cNvPr>
            <p:cNvSpPr/>
            <p:nvPr/>
          </p:nvSpPr>
          <p:spPr>
            <a:xfrm>
              <a:off x="457200" y="46482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399A9584-ED0E-7549-BBC0-1251D2D5717F}"/>
                </a:ext>
              </a:extLst>
            </p:cNvPr>
            <p:cNvSpPr/>
            <p:nvPr/>
          </p:nvSpPr>
          <p:spPr>
            <a:xfrm>
              <a:off x="3810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5E5CC81C-A7D0-354A-AF67-21EA68EB3BE0}"/>
                </a:ext>
              </a:extLst>
            </p:cNvPr>
            <p:cNvSpPr/>
            <p:nvPr/>
          </p:nvSpPr>
          <p:spPr>
            <a:xfrm>
              <a:off x="4572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08F52378-6236-DC47-BEC5-23273B9C0405}"/>
                </a:ext>
              </a:extLst>
            </p:cNvPr>
            <p:cNvSpPr/>
            <p:nvPr/>
          </p:nvSpPr>
          <p:spPr>
            <a:xfrm>
              <a:off x="3810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99EC03A3-9B4B-6446-8AD7-78688D3770A7}"/>
                </a:ext>
              </a:extLst>
            </p:cNvPr>
            <p:cNvSpPr/>
            <p:nvPr/>
          </p:nvSpPr>
          <p:spPr>
            <a:xfrm>
              <a:off x="9144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96F42CB-2007-7D48-ABC6-7C475DFD9F39}"/>
                </a:ext>
              </a:extLst>
            </p:cNvPr>
            <p:cNvSpPr/>
            <p:nvPr/>
          </p:nvSpPr>
          <p:spPr>
            <a:xfrm>
              <a:off x="3810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Oval 16">
              <a:extLst>
                <a:ext uri="{FF2B5EF4-FFF2-40B4-BE49-F238E27FC236}">
                  <a16:creationId xmlns:a16="http://schemas.microsoft.com/office/drawing/2014/main" id="{EB09356E-C622-5142-8D63-77F2F6BD155D}"/>
                </a:ext>
              </a:extLst>
            </p:cNvPr>
            <p:cNvSpPr/>
            <p:nvPr/>
          </p:nvSpPr>
          <p:spPr>
            <a:xfrm>
              <a:off x="8382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B43D6AF3-1694-1946-9B51-2978532EC848}"/>
                </a:ext>
              </a:extLst>
            </p:cNvPr>
            <p:cNvSpPr/>
            <p:nvPr/>
          </p:nvSpPr>
          <p:spPr>
            <a:xfrm>
              <a:off x="457200" y="49530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Oval 18">
              <a:extLst>
                <a:ext uri="{FF2B5EF4-FFF2-40B4-BE49-F238E27FC236}">
                  <a16:creationId xmlns:a16="http://schemas.microsoft.com/office/drawing/2014/main" id="{50442804-B1CD-F542-A3BC-3A57E9C0AC6E}"/>
                </a:ext>
              </a:extLst>
            </p:cNvPr>
            <p:cNvSpPr/>
            <p:nvPr/>
          </p:nvSpPr>
          <p:spPr>
            <a:xfrm>
              <a:off x="5334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Oval 19">
              <a:extLst>
                <a:ext uri="{FF2B5EF4-FFF2-40B4-BE49-F238E27FC236}">
                  <a16:creationId xmlns:a16="http://schemas.microsoft.com/office/drawing/2014/main" id="{844BF0A0-1B27-AE4D-BF89-A4F64E1E9C9A}"/>
                </a:ext>
              </a:extLst>
            </p:cNvPr>
            <p:cNvSpPr/>
            <p:nvPr/>
          </p:nvSpPr>
          <p:spPr>
            <a:xfrm>
              <a:off x="4572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Oval 20">
              <a:extLst>
                <a:ext uri="{FF2B5EF4-FFF2-40B4-BE49-F238E27FC236}">
                  <a16:creationId xmlns:a16="http://schemas.microsoft.com/office/drawing/2014/main" id="{01A48CBB-82F4-6D4A-8584-39F44DCD7DFA}"/>
                </a:ext>
              </a:extLst>
            </p:cNvPr>
            <p:cNvSpPr/>
            <p:nvPr/>
          </p:nvSpPr>
          <p:spPr>
            <a:xfrm>
              <a:off x="5334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2" name="Oval 21">
              <a:extLst>
                <a:ext uri="{FF2B5EF4-FFF2-40B4-BE49-F238E27FC236}">
                  <a16:creationId xmlns:a16="http://schemas.microsoft.com/office/drawing/2014/main" id="{71869A16-0A1A-1943-95B0-F42D57116F37}"/>
                </a:ext>
              </a:extLst>
            </p:cNvPr>
            <p:cNvSpPr/>
            <p:nvPr/>
          </p:nvSpPr>
          <p:spPr>
            <a:xfrm>
              <a:off x="4572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3" name="Oval 22">
              <a:extLst>
                <a:ext uri="{FF2B5EF4-FFF2-40B4-BE49-F238E27FC236}">
                  <a16:creationId xmlns:a16="http://schemas.microsoft.com/office/drawing/2014/main" id="{051E11A5-BFE7-B648-AA33-24DAC47B525C}"/>
                </a:ext>
              </a:extLst>
            </p:cNvPr>
            <p:cNvSpPr/>
            <p:nvPr/>
          </p:nvSpPr>
          <p:spPr>
            <a:xfrm>
              <a:off x="8382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4" name="Oval 23">
              <a:extLst>
                <a:ext uri="{FF2B5EF4-FFF2-40B4-BE49-F238E27FC236}">
                  <a16:creationId xmlns:a16="http://schemas.microsoft.com/office/drawing/2014/main" id="{D00549BD-9260-A54A-9A20-0269DF9C8DD4}"/>
                </a:ext>
              </a:extLst>
            </p:cNvPr>
            <p:cNvSpPr/>
            <p:nvPr/>
          </p:nvSpPr>
          <p:spPr>
            <a:xfrm>
              <a:off x="533400" y="45720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5" name="Oval 24">
              <a:extLst>
                <a:ext uri="{FF2B5EF4-FFF2-40B4-BE49-F238E27FC236}">
                  <a16:creationId xmlns:a16="http://schemas.microsoft.com/office/drawing/2014/main" id="{AC34EFE4-2905-2C45-B28C-71DAAFA07B5A}"/>
                </a:ext>
              </a:extLst>
            </p:cNvPr>
            <p:cNvSpPr/>
            <p:nvPr/>
          </p:nvSpPr>
          <p:spPr>
            <a:xfrm>
              <a:off x="609600" y="45720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Oval 25">
              <a:extLst>
                <a:ext uri="{FF2B5EF4-FFF2-40B4-BE49-F238E27FC236}">
                  <a16:creationId xmlns:a16="http://schemas.microsoft.com/office/drawing/2014/main" id="{DA3E7B94-3CB8-B749-9D54-610A576278F3}"/>
                </a:ext>
              </a:extLst>
            </p:cNvPr>
            <p:cNvSpPr/>
            <p:nvPr/>
          </p:nvSpPr>
          <p:spPr>
            <a:xfrm>
              <a:off x="533400" y="46482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136E4086-207A-1A4C-8A94-7C65EE5C9FB9}"/>
                </a:ext>
              </a:extLst>
            </p:cNvPr>
            <p:cNvSpPr/>
            <p:nvPr/>
          </p:nvSpPr>
          <p:spPr>
            <a:xfrm>
              <a:off x="7620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Oval 27">
              <a:extLst>
                <a:ext uri="{FF2B5EF4-FFF2-40B4-BE49-F238E27FC236}">
                  <a16:creationId xmlns:a16="http://schemas.microsoft.com/office/drawing/2014/main" id="{5C5E669E-38DF-F041-8E2C-D9A595456290}"/>
                </a:ext>
              </a:extLst>
            </p:cNvPr>
            <p:cNvSpPr/>
            <p:nvPr/>
          </p:nvSpPr>
          <p:spPr>
            <a:xfrm>
              <a:off x="6858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Oval 28">
              <a:extLst>
                <a:ext uri="{FF2B5EF4-FFF2-40B4-BE49-F238E27FC236}">
                  <a16:creationId xmlns:a16="http://schemas.microsoft.com/office/drawing/2014/main" id="{AD4F989E-78BC-E34D-9753-C624A9A7DF10}"/>
                </a:ext>
              </a:extLst>
            </p:cNvPr>
            <p:cNvSpPr/>
            <p:nvPr/>
          </p:nvSpPr>
          <p:spPr>
            <a:xfrm>
              <a:off x="609600" y="49530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57E7E816-1501-5442-A134-6CC12449CB16}"/>
                </a:ext>
              </a:extLst>
            </p:cNvPr>
            <p:cNvSpPr/>
            <p:nvPr/>
          </p:nvSpPr>
          <p:spPr>
            <a:xfrm>
              <a:off x="7620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Oval 30">
              <a:extLst>
                <a:ext uri="{FF2B5EF4-FFF2-40B4-BE49-F238E27FC236}">
                  <a16:creationId xmlns:a16="http://schemas.microsoft.com/office/drawing/2014/main" id="{639F350D-7EFB-7145-AE74-5C38D4852329}"/>
                </a:ext>
              </a:extLst>
            </p:cNvPr>
            <p:cNvSpPr/>
            <p:nvPr/>
          </p:nvSpPr>
          <p:spPr>
            <a:xfrm>
              <a:off x="7620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2" name="Oval 31">
              <a:extLst>
                <a:ext uri="{FF2B5EF4-FFF2-40B4-BE49-F238E27FC236}">
                  <a16:creationId xmlns:a16="http://schemas.microsoft.com/office/drawing/2014/main" id="{1794F213-FF63-E449-868F-0D24E89994CF}"/>
                </a:ext>
              </a:extLst>
            </p:cNvPr>
            <p:cNvSpPr/>
            <p:nvPr/>
          </p:nvSpPr>
          <p:spPr>
            <a:xfrm>
              <a:off x="609600" y="46482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3" name="Oval 32">
              <a:extLst>
                <a:ext uri="{FF2B5EF4-FFF2-40B4-BE49-F238E27FC236}">
                  <a16:creationId xmlns:a16="http://schemas.microsoft.com/office/drawing/2014/main" id="{2E4D4CBF-1E81-3F4A-A783-D378C35AB9FF}"/>
                </a:ext>
              </a:extLst>
            </p:cNvPr>
            <p:cNvSpPr/>
            <p:nvPr/>
          </p:nvSpPr>
          <p:spPr>
            <a:xfrm>
              <a:off x="685800" y="46482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4" name="Oval 33">
              <a:extLst>
                <a:ext uri="{FF2B5EF4-FFF2-40B4-BE49-F238E27FC236}">
                  <a16:creationId xmlns:a16="http://schemas.microsoft.com/office/drawing/2014/main" id="{6E94ED05-8519-AA49-8826-016D10FDB5B1}"/>
                </a:ext>
              </a:extLst>
            </p:cNvPr>
            <p:cNvSpPr/>
            <p:nvPr/>
          </p:nvSpPr>
          <p:spPr>
            <a:xfrm>
              <a:off x="6096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1B08359F-ACAC-404C-B93E-F9FF3A6E360B}"/>
                </a:ext>
              </a:extLst>
            </p:cNvPr>
            <p:cNvSpPr/>
            <p:nvPr/>
          </p:nvSpPr>
          <p:spPr>
            <a:xfrm>
              <a:off x="6858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6" name="Oval 35">
              <a:extLst>
                <a:ext uri="{FF2B5EF4-FFF2-40B4-BE49-F238E27FC236}">
                  <a16:creationId xmlns:a16="http://schemas.microsoft.com/office/drawing/2014/main" id="{6CE492A0-5666-944D-9338-F6D80971308B}"/>
                </a:ext>
              </a:extLst>
            </p:cNvPr>
            <p:cNvSpPr/>
            <p:nvPr/>
          </p:nvSpPr>
          <p:spPr>
            <a:xfrm>
              <a:off x="6858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Oval 36">
              <a:extLst>
                <a:ext uri="{FF2B5EF4-FFF2-40B4-BE49-F238E27FC236}">
                  <a16:creationId xmlns:a16="http://schemas.microsoft.com/office/drawing/2014/main" id="{7DE77F2C-A7CD-F14E-873A-2AC8037B6C59}"/>
                </a:ext>
              </a:extLst>
            </p:cNvPr>
            <p:cNvSpPr/>
            <p:nvPr/>
          </p:nvSpPr>
          <p:spPr>
            <a:xfrm>
              <a:off x="6096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Oval 37">
              <a:extLst>
                <a:ext uri="{FF2B5EF4-FFF2-40B4-BE49-F238E27FC236}">
                  <a16:creationId xmlns:a16="http://schemas.microsoft.com/office/drawing/2014/main" id="{98D5652E-4225-0D41-B571-555A9D946275}"/>
                </a:ext>
              </a:extLst>
            </p:cNvPr>
            <p:cNvSpPr/>
            <p:nvPr/>
          </p:nvSpPr>
          <p:spPr>
            <a:xfrm>
              <a:off x="5334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9" name="Oval 38">
              <a:extLst>
                <a:ext uri="{FF2B5EF4-FFF2-40B4-BE49-F238E27FC236}">
                  <a16:creationId xmlns:a16="http://schemas.microsoft.com/office/drawing/2014/main" id="{79F949E9-4AC6-5B4C-8D9F-853C90011D8C}"/>
                </a:ext>
              </a:extLst>
            </p:cNvPr>
            <p:cNvSpPr/>
            <p:nvPr/>
          </p:nvSpPr>
          <p:spPr>
            <a:xfrm>
              <a:off x="609600" y="48768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C19D82A8-1F11-F840-AFD0-853C394DA192}"/>
                </a:ext>
              </a:extLst>
            </p:cNvPr>
            <p:cNvSpPr/>
            <p:nvPr/>
          </p:nvSpPr>
          <p:spPr>
            <a:xfrm>
              <a:off x="533400" y="49530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C8CF0801-BD58-5E44-B378-AB43D85BE018}"/>
                </a:ext>
              </a:extLst>
            </p:cNvPr>
            <p:cNvSpPr/>
            <p:nvPr/>
          </p:nvSpPr>
          <p:spPr>
            <a:xfrm>
              <a:off x="304800" y="47244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2" name="Oval 41">
              <a:extLst>
                <a:ext uri="{FF2B5EF4-FFF2-40B4-BE49-F238E27FC236}">
                  <a16:creationId xmlns:a16="http://schemas.microsoft.com/office/drawing/2014/main" id="{6C488547-7F02-0F44-A525-13EF7FA7599E}"/>
                </a:ext>
              </a:extLst>
            </p:cNvPr>
            <p:cNvSpPr/>
            <p:nvPr/>
          </p:nvSpPr>
          <p:spPr>
            <a:xfrm>
              <a:off x="304800" y="4800600"/>
              <a:ext cx="112200" cy="126000"/>
            </a:xfrm>
            <a:prstGeom prst="ellipse">
              <a:avLst/>
            </a:prstGeom>
            <a:solidFill>
              <a:schemeClr val="accent6">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43" name="Notched Right Arrow 42">
            <a:extLst>
              <a:ext uri="{FF2B5EF4-FFF2-40B4-BE49-F238E27FC236}">
                <a16:creationId xmlns:a16="http://schemas.microsoft.com/office/drawing/2014/main" id="{5D4CE031-CCC8-0341-8685-71F08165666B}"/>
              </a:ext>
            </a:extLst>
          </p:cNvPr>
          <p:cNvSpPr/>
          <p:nvPr/>
        </p:nvSpPr>
        <p:spPr>
          <a:xfrm>
            <a:off x="1928876" y="1512434"/>
            <a:ext cx="293600" cy="134212"/>
          </a:xfrm>
          <a:prstGeom prst="notchedRightArrow">
            <a:avLst/>
          </a:prstGeom>
          <a:gradFill flip="none" rotWithShape="1">
            <a:gsLst>
              <a:gs pos="34000">
                <a:schemeClr val="accent6">
                  <a:lumMod val="75000"/>
                </a:schemeClr>
              </a:gs>
              <a:gs pos="100000">
                <a:srgbClr val="FFFFFF"/>
              </a:gs>
            </a:gsLst>
            <a:lin ang="1044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lIns="121907" tIns="60955" rIns="121907" bIns="60955" rtlCol="0" anchor="ctr"/>
          <a:lstStyle/>
          <a:p>
            <a:pPr algn="ctr"/>
            <a:endParaRPr lang="en-US" sz="2400"/>
          </a:p>
        </p:txBody>
      </p:sp>
      <p:grpSp>
        <p:nvGrpSpPr>
          <p:cNvPr id="44" name="Group 124">
            <a:extLst>
              <a:ext uri="{FF2B5EF4-FFF2-40B4-BE49-F238E27FC236}">
                <a16:creationId xmlns:a16="http://schemas.microsoft.com/office/drawing/2014/main" id="{18FAD14A-AD57-534F-A83F-C3136CA8BD85}"/>
              </a:ext>
            </a:extLst>
          </p:cNvPr>
          <p:cNvGrpSpPr/>
          <p:nvPr/>
        </p:nvGrpSpPr>
        <p:grpSpPr>
          <a:xfrm>
            <a:off x="2467539" y="1350750"/>
            <a:ext cx="1004800" cy="380565"/>
            <a:chOff x="1303800" y="5181600"/>
            <a:chExt cx="753600" cy="380565"/>
          </a:xfrm>
        </p:grpSpPr>
        <p:sp>
          <p:nvSpPr>
            <p:cNvPr id="45" name="Oval 44">
              <a:extLst>
                <a:ext uri="{FF2B5EF4-FFF2-40B4-BE49-F238E27FC236}">
                  <a16:creationId xmlns:a16="http://schemas.microsoft.com/office/drawing/2014/main" id="{127D7888-27BD-FD4C-9418-7B0D197F630B}"/>
                </a:ext>
              </a:extLst>
            </p:cNvPr>
            <p:cNvSpPr/>
            <p:nvPr/>
          </p:nvSpPr>
          <p:spPr>
            <a:xfrm flipH="1">
              <a:off x="1858785" y="523879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6" name="Oval 45">
              <a:extLst>
                <a:ext uri="{FF2B5EF4-FFF2-40B4-BE49-F238E27FC236}">
                  <a16:creationId xmlns:a16="http://schemas.microsoft.com/office/drawing/2014/main" id="{A48FD19D-8B00-B549-9BAF-11B3C117ED78}"/>
                </a:ext>
              </a:extLst>
            </p:cNvPr>
            <p:cNvSpPr/>
            <p:nvPr/>
          </p:nvSpPr>
          <p:spPr>
            <a:xfrm flipH="1">
              <a:off x="1915983"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7" name="Oval 46">
              <a:extLst>
                <a:ext uri="{FF2B5EF4-FFF2-40B4-BE49-F238E27FC236}">
                  <a16:creationId xmlns:a16="http://schemas.microsoft.com/office/drawing/2014/main" id="{27F0E113-CEFF-E04E-BE49-4CD6A61383BF}"/>
                </a:ext>
              </a:extLst>
            </p:cNvPr>
            <p:cNvSpPr/>
            <p:nvPr/>
          </p:nvSpPr>
          <p:spPr>
            <a:xfrm flipH="1">
              <a:off x="1858785"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8" name="Oval 47">
              <a:extLst>
                <a:ext uri="{FF2B5EF4-FFF2-40B4-BE49-F238E27FC236}">
                  <a16:creationId xmlns:a16="http://schemas.microsoft.com/office/drawing/2014/main" id="{2D572662-AA29-974E-A0F3-7EF8B9870FAB}"/>
                </a:ext>
              </a:extLst>
            </p:cNvPr>
            <p:cNvSpPr/>
            <p:nvPr/>
          </p:nvSpPr>
          <p:spPr>
            <a:xfrm flipH="1">
              <a:off x="1915983"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9" name="Oval 48">
              <a:extLst>
                <a:ext uri="{FF2B5EF4-FFF2-40B4-BE49-F238E27FC236}">
                  <a16:creationId xmlns:a16="http://schemas.microsoft.com/office/drawing/2014/main" id="{565090EB-DC09-0C43-B3CA-AA44D6CDE058}"/>
                </a:ext>
              </a:extLst>
            </p:cNvPr>
            <p:cNvSpPr/>
            <p:nvPr/>
          </p:nvSpPr>
          <p:spPr>
            <a:xfrm flipH="1">
              <a:off x="1515600"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0" name="Oval 49">
              <a:extLst>
                <a:ext uri="{FF2B5EF4-FFF2-40B4-BE49-F238E27FC236}">
                  <a16:creationId xmlns:a16="http://schemas.microsoft.com/office/drawing/2014/main" id="{A5000798-46A0-134D-8B7B-4B583C2C669B}"/>
                </a:ext>
              </a:extLst>
            </p:cNvPr>
            <p:cNvSpPr/>
            <p:nvPr/>
          </p:nvSpPr>
          <p:spPr>
            <a:xfrm flipH="1">
              <a:off x="1915983"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1" name="Oval 50">
              <a:extLst>
                <a:ext uri="{FF2B5EF4-FFF2-40B4-BE49-F238E27FC236}">
                  <a16:creationId xmlns:a16="http://schemas.microsoft.com/office/drawing/2014/main" id="{69E6A34C-B553-C244-9E59-5FD93EE7F9F7}"/>
                </a:ext>
              </a:extLst>
            </p:cNvPr>
            <p:cNvSpPr/>
            <p:nvPr/>
          </p:nvSpPr>
          <p:spPr>
            <a:xfrm flipH="1">
              <a:off x="1572798"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7EC808D9-A9A3-8842-8817-C7627A9BE8F9}"/>
                </a:ext>
              </a:extLst>
            </p:cNvPr>
            <p:cNvSpPr/>
            <p:nvPr/>
          </p:nvSpPr>
          <p:spPr>
            <a:xfrm flipH="1">
              <a:off x="1858785" y="546758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3" name="Oval 52">
              <a:extLst>
                <a:ext uri="{FF2B5EF4-FFF2-40B4-BE49-F238E27FC236}">
                  <a16:creationId xmlns:a16="http://schemas.microsoft.com/office/drawing/2014/main" id="{566C1E06-EF26-5D43-8001-E5498678147D}"/>
                </a:ext>
              </a:extLst>
            </p:cNvPr>
            <p:cNvSpPr/>
            <p:nvPr/>
          </p:nvSpPr>
          <p:spPr>
            <a:xfrm flipH="1">
              <a:off x="1801588"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EA4A87CD-19D2-5A41-9956-9CC4779A4F94}"/>
                </a:ext>
              </a:extLst>
            </p:cNvPr>
            <p:cNvSpPr/>
            <p:nvPr/>
          </p:nvSpPr>
          <p:spPr>
            <a:xfrm flipH="1">
              <a:off x="1858785"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5" name="Oval 54">
              <a:extLst>
                <a:ext uri="{FF2B5EF4-FFF2-40B4-BE49-F238E27FC236}">
                  <a16:creationId xmlns:a16="http://schemas.microsoft.com/office/drawing/2014/main" id="{CE08E866-D230-6C4B-9474-95C1CDF7F225}"/>
                </a:ext>
              </a:extLst>
            </p:cNvPr>
            <p:cNvSpPr/>
            <p:nvPr/>
          </p:nvSpPr>
          <p:spPr>
            <a:xfrm flipH="1">
              <a:off x="1801588"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6" name="Oval 55">
              <a:extLst>
                <a:ext uri="{FF2B5EF4-FFF2-40B4-BE49-F238E27FC236}">
                  <a16:creationId xmlns:a16="http://schemas.microsoft.com/office/drawing/2014/main" id="{2DE77959-34BD-3C4D-8BAE-7A7E38E586A8}"/>
                </a:ext>
              </a:extLst>
            </p:cNvPr>
            <p:cNvSpPr/>
            <p:nvPr/>
          </p:nvSpPr>
          <p:spPr>
            <a:xfrm flipH="1">
              <a:off x="1858785"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7" name="Oval 56">
              <a:extLst>
                <a:ext uri="{FF2B5EF4-FFF2-40B4-BE49-F238E27FC236}">
                  <a16:creationId xmlns:a16="http://schemas.microsoft.com/office/drawing/2014/main" id="{B01385DB-2932-2A4F-9DC0-73BFA73F120D}"/>
                </a:ext>
              </a:extLst>
            </p:cNvPr>
            <p:cNvSpPr/>
            <p:nvPr/>
          </p:nvSpPr>
          <p:spPr>
            <a:xfrm flipH="1">
              <a:off x="1572798"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8" name="Oval 57">
              <a:extLst>
                <a:ext uri="{FF2B5EF4-FFF2-40B4-BE49-F238E27FC236}">
                  <a16:creationId xmlns:a16="http://schemas.microsoft.com/office/drawing/2014/main" id="{F37A04C3-90AB-5847-8937-8175B4E8F16E}"/>
                </a:ext>
              </a:extLst>
            </p:cNvPr>
            <p:cNvSpPr/>
            <p:nvPr/>
          </p:nvSpPr>
          <p:spPr>
            <a:xfrm flipH="1">
              <a:off x="1801588" y="5181600"/>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AB2CC76E-1333-724D-A5B9-49C83982CA92}"/>
                </a:ext>
              </a:extLst>
            </p:cNvPr>
            <p:cNvSpPr/>
            <p:nvPr/>
          </p:nvSpPr>
          <p:spPr>
            <a:xfrm flipH="1">
              <a:off x="1744390" y="5181600"/>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0" name="Oval 59">
              <a:extLst>
                <a:ext uri="{FF2B5EF4-FFF2-40B4-BE49-F238E27FC236}">
                  <a16:creationId xmlns:a16="http://schemas.microsoft.com/office/drawing/2014/main" id="{1AAEF4CD-BA97-D34E-8C96-6175932EBB0D}"/>
                </a:ext>
              </a:extLst>
            </p:cNvPr>
            <p:cNvSpPr/>
            <p:nvPr/>
          </p:nvSpPr>
          <p:spPr>
            <a:xfrm flipH="1">
              <a:off x="1801588" y="523879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1" name="Oval 60">
              <a:extLst>
                <a:ext uri="{FF2B5EF4-FFF2-40B4-BE49-F238E27FC236}">
                  <a16:creationId xmlns:a16="http://schemas.microsoft.com/office/drawing/2014/main" id="{9C2EF742-496F-C44C-A914-9D96108724B1}"/>
                </a:ext>
              </a:extLst>
            </p:cNvPr>
            <p:cNvSpPr/>
            <p:nvPr/>
          </p:nvSpPr>
          <p:spPr>
            <a:xfrm flipH="1">
              <a:off x="1629995"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2" name="Oval 61">
              <a:extLst>
                <a:ext uri="{FF2B5EF4-FFF2-40B4-BE49-F238E27FC236}">
                  <a16:creationId xmlns:a16="http://schemas.microsoft.com/office/drawing/2014/main" id="{767AC833-D89D-4A42-9777-67CF5D7214B4}"/>
                </a:ext>
              </a:extLst>
            </p:cNvPr>
            <p:cNvSpPr/>
            <p:nvPr/>
          </p:nvSpPr>
          <p:spPr>
            <a:xfrm flipH="1">
              <a:off x="1687193"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3" name="Oval 62">
              <a:extLst>
                <a:ext uri="{FF2B5EF4-FFF2-40B4-BE49-F238E27FC236}">
                  <a16:creationId xmlns:a16="http://schemas.microsoft.com/office/drawing/2014/main" id="{7A2A6E4B-C220-CC4B-9634-2C3C9CB62BBF}"/>
                </a:ext>
              </a:extLst>
            </p:cNvPr>
            <p:cNvSpPr/>
            <p:nvPr/>
          </p:nvSpPr>
          <p:spPr>
            <a:xfrm flipH="1">
              <a:off x="1744390" y="546758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4" name="Oval 63">
              <a:extLst>
                <a:ext uri="{FF2B5EF4-FFF2-40B4-BE49-F238E27FC236}">
                  <a16:creationId xmlns:a16="http://schemas.microsoft.com/office/drawing/2014/main" id="{3E5E24AC-E337-3D44-96A9-5223AA3889A8}"/>
                </a:ext>
              </a:extLst>
            </p:cNvPr>
            <p:cNvSpPr/>
            <p:nvPr/>
          </p:nvSpPr>
          <p:spPr>
            <a:xfrm flipH="1">
              <a:off x="1629995"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5" name="Oval 64">
              <a:extLst>
                <a:ext uri="{FF2B5EF4-FFF2-40B4-BE49-F238E27FC236}">
                  <a16:creationId xmlns:a16="http://schemas.microsoft.com/office/drawing/2014/main" id="{B51EC77C-8E77-2D45-974A-874D072E2560}"/>
                </a:ext>
              </a:extLst>
            </p:cNvPr>
            <p:cNvSpPr/>
            <p:nvPr/>
          </p:nvSpPr>
          <p:spPr>
            <a:xfrm flipH="1">
              <a:off x="1629995"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6" name="Oval 65">
              <a:extLst>
                <a:ext uri="{FF2B5EF4-FFF2-40B4-BE49-F238E27FC236}">
                  <a16:creationId xmlns:a16="http://schemas.microsoft.com/office/drawing/2014/main" id="{1DF0FCF9-CF04-FB4E-9367-9E10E67E820E}"/>
                </a:ext>
              </a:extLst>
            </p:cNvPr>
            <p:cNvSpPr/>
            <p:nvPr/>
          </p:nvSpPr>
          <p:spPr>
            <a:xfrm flipH="1">
              <a:off x="1744390" y="523879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7" name="Oval 66">
              <a:extLst>
                <a:ext uri="{FF2B5EF4-FFF2-40B4-BE49-F238E27FC236}">
                  <a16:creationId xmlns:a16="http://schemas.microsoft.com/office/drawing/2014/main" id="{FBA48C2C-0B34-A148-A20A-461CE006ACA6}"/>
                </a:ext>
              </a:extLst>
            </p:cNvPr>
            <p:cNvSpPr/>
            <p:nvPr/>
          </p:nvSpPr>
          <p:spPr>
            <a:xfrm flipH="1">
              <a:off x="1687193" y="523879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8" name="Oval 67">
              <a:extLst>
                <a:ext uri="{FF2B5EF4-FFF2-40B4-BE49-F238E27FC236}">
                  <a16:creationId xmlns:a16="http://schemas.microsoft.com/office/drawing/2014/main" id="{E1AE143E-B774-5745-B15C-A4978BE9D081}"/>
                </a:ext>
              </a:extLst>
            </p:cNvPr>
            <p:cNvSpPr/>
            <p:nvPr/>
          </p:nvSpPr>
          <p:spPr>
            <a:xfrm flipH="1">
              <a:off x="1744390"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9" name="Oval 68">
              <a:extLst>
                <a:ext uri="{FF2B5EF4-FFF2-40B4-BE49-F238E27FC236}">
                  <a16:creationId xmlns:a16="http://schemas.microsoft.com/office/drawing/2014/main" id="{29BF2D60-8760-1941-A013-367BB701B373}"/>
                </a:ext>
              </a:extLst>
            </p:cNvPr>
            <p:cNvSpPr/>
            <p:nvPr/>
          </p:nvSpPr>
          <p:spPr>
            <a:xfrm flipH="1">
              <a:off x="1687193"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0" name="Oval 69">
              <a:extLst>
                <a:ext uri="{FF2B5EF4-FFF2-40B4-BE49-F238E27FC236}">
                  <a16:creationId xmlns:a16="http://schemas.microsoft.com/office/drawing/2014/main" id="{D9BE21B7-2D64-BD41-AF02-8EFEF90D75F1}"/>
                </a:ext>
              </a:extLst>
            </p:cNvPr>
            <p:cNvSpPr/>
            <p:nvPr/>
          </p:nvSpPr>
          <p:spPr>
            <a:xfrm flipH="1">
              <a:off x="1687193"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1" name="Oval 70">
              <a:extLst>
                <a:ext uri="{FF2B5EF4-FFF2-40B4-BE49-F238E27FC236}">
                  <a16:creationId xmlns:a16="http://schemas.microsoft.com/office/drawing/2014/main" id="{6A14F914-31B4-5E49-B546-4F40F89DBC8B}"/>
                </a:ext>
              </a:extLst>
            </p:cNvPr>
            <p:cNvSpPr/>
            <p:nvPr/>
          </p:nvSpPr>
          <p:spPr>
            <a:xfrm flipH="1">
              <a:off x="1744390"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2675CBC6-8AFF-894A-80C9-0CBC1010E639}"/>
                </a:ext>
              </a:extLst>
            </p:cNvPr>
            <p:cNvSpPr/>
            <p:nvPr/>
          </p:nvSpPr>
          <p:spPr>
            <a:xfrm flipH="1">
              <a:off x="1801588"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3" name="Oval 72">
              <a:extLst>
                <a:ext uri="{FF2B5EF4-FFF2-40B4-BE49-F238E27FC236}">
                  <a16:creationId xmlns:a16="http://schemas.microsoft.com/office/drawing/2014/main" id="{FC6B8B09-FA3E-054F-983E-33EF95FE0FD6}"/>
                </a:ext>
              </a:extLst>
            </p:cNvPr>
            <p:cNvSpPr/>
            <p:nvPr/>
          </p:nvSpPr>
          <p:spPr>
            <a:xfrm flipH="1">
              <a:off x="1744390" y="5410389"/>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4" name="Oval 73">
              <a:extLst>
                <a:ext uri="{FF2B5EF4-FFF2-40B4-BE49-F238E27FC236}">
                  <a16:creationId xmlns:a16="http://schemas.microsoft.com/office/drawing/2014/main" id="{CFB87DBC-0A4B-6F47-8C7B-E89A6869AF9F}"/>
                </a:ext>
              </a:extLst>
            </p:cNvPr>
            <p:cNvSpPr/>
            <p:nvPr/>
          </p:nvSpPr>
          <p:spPr>
            <a:xfrm flipH="1">
              <a:off x="1801588" y="5467587"/>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5" name="Oval 74">
              <a:extLst>
                <a:ext uri="{FF2B5EF4-FFF2-40B4-BE49-F238E27FC236}">
                  <a16:creationId xmlns:a16="http://schemas.microsoft.com/office/drawing/2014/main" id="{F8A56002-23EE-FB4B-BF1F-9CAAC68EE293}"/>
                </a:ext>
              </a:extLst>
            </p:cNvPr>
            <p:cNvSpPr/>
            <p:nvPr/>
          </p:nvSpPr>
          <p:spPr>
            <a:xfrm flipH="1">
              <a:off x="1973180" y="5295995"/>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6" name="Oval 75">
              <a:extLst>
                <a:ext uri="{FF2B5EF4-FFF2-40B4-BE49-F238E27FC236}">
                  <a16:creationId xmlns:a16="http://schemas.microsoft.com/office/drawing/2014/main" id="{C359FE08-7F7A-DB4A-A8C1-DD3895EF06BD}"/>
                </a:ext>
              </a:extLst>
            </p:cNvPr>
            <p:cNvSpPr/>
            <p:nvPr/>
          </p:nvSpPr>
          <p:spPr>
            <a:xfrm flipH="1">
              <a:off x="1973180" y="5353192"/>
              <a:ext cx="84220" cy="94578"/>
            </a:xfrm>
            <a:prstGeom prst="ellipse">
              <a:avLst/>
            </a:prstGeom>
            <a:solidFill>
              <a:schemeClr val="accent3">
                <a:lumMod val="75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7" name="Notched Right Arrow 76">
              <a:extLst>
                <a:ext uri="{FF2B5EF4-FFF2-40B4-BE49-F238E27FC236}">
                  <a16:creationId xmlns:a16="http://schemas.microsoft.com/office/drawing/2014/main" id="{63659F50-2DDC-7640-B1DD-DA4D639765FA}"/>
                </a:ext>
              </a:extLst>
            </p:cNvPr>
            <p:cNvSpPr/>
            <p:nvPr/>
          </p:nvSpPr>
          <p:spPr>
            <a:xfrm flipH="1">
              <a:off x="1303800" y="5334000"/>
              <a:ext cx="220200" cy="134212"/>
            </a:xfrm>
            <a:prstGeom prst="notchedRightArrow">
              <a:avLst/>
            </a:prstGeom>
            <a:gradFill flip="none" rotWithShape="1">
              <a:gsLst>
                <a:gs pos="34000">
                  <a:schemeClr val="accent3">
                    <a:lumMod val="75000"/>
                  </a:schemeClr>
                </a:gs>
                <a:gs pos="100000">
                  <a:srgbClr val="FFFFFF"/>
                </a:gs>
              </a:gsLst>
              <a:lin ang="1044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78" name="TextBox 77">
            <a:extLst>
              <a:ext uri="{FF2B5EF4-FFF2-40B4-BE49-F238E27FC236}">
                <a16:creationId xmlns:a16="http://schemas.microsoft.com/office/drawing/2014/main" id="{FE11C520-9303-B941-9796-36AA994A9E93}"/>
              </a:ext>
            </a:extLst>
          </p:cNvPr>
          <p:cNvSpPr txBox="1"/>
          <p:nvPr/>
        </p:nvSpPr>
        <p:spPr>
          <a:xfrm>
            <a:off x="838017" y="1906172"/>
            <a:ext cx="2888817" cy="861764"/>
          </a:xfrm>
          <a:prstGeom prst="rect">
            <a:avLst/>
          </a:prstGeom>
          <a:noFill/>
        </p:spPr>
        <p:txBody>
          <a:bodyPr wrap="square" lIns="121907" tIns="60955" rIns="121907" bIns="60955" rtlCol="0">
            <a:spAutoFit/>
          </a:bodyPr>
          <a:lstStyle/>
          <a:p>
            <a:pPr algn="ctr"/>
            <a:r>
              <a:rPr lang="en-US" sz="1600" b="1" dirty="0">
                <a:cs typeface="Chalkduster"/>
              </a:rPr>
              <a:t>Proton bunches</a:t>
            </a:r>
          </a:p>
          <a:p>
            <a:pPr algn="ctr"/>
            <a:r>
              <a:rPr lang="en-US" sz="1600" dirty="0">
                <a:cs typeface="Chalkduster"/>
              </a:rPr>
              <a:t>&gt;10</a:t>
            </a:r>
            <a:r>
              <a:rPr lang="en-US" sz="1600" baseline="30000" dirty="0">
                <a:cs typeface="Chalkduster"/>
              </a:rPr>
              <a:t>11</a:t>
            </a:r>
            <a:r>
              <a:rPr lang="en-US" sz="1600" dirty="0">
                <a:cs typeface="Chalkduster"/>
              </a:rPr>
              <a:t> protons/bunch</a:t>
            </a:r>
          </a:p>
          <a:p>
            <a:pPr algn="ctr"/>
            <a:r>
              <a:rPr lang="en-US" sz="1600" dirty="0">
                <a:cs typeface="Chalkduster"/>
              </a:rPr>
              <a:t>(colliding at ~</a:t>
            </a:r>
            <a:r>
              <a:rPr lang="en-US" sz="1600" b="1" dirty="0">
                <a:cs typeface="Chalkduster"/>
              </a:rPr>
              <a:t>40MHz)</a:t>
            </a:r>
          </a:p>
        </p:txBody>
      </p:sp>
      <p:grpSp>
        <p:nvGrpSpPr>
          <p:cNvPr id="79" name="Group 138">
            <a:extLst>
              <a:ext uri="{FF2B5EF4-FFF2-40B4-BE49-F238E27FC236}">
                <a16:creationId xmlns:a16="http://schemas.microsoft.com/office/drawing/2014/main" id="{D8D1EE7F-49A4-7E4D-A839-D8BBDB4A052E}"/>
              </a:ext>
            </a:extLst>
          </p:cNvPr>
          <p:cNvGrpSpPr/>
          <p:nvPr/>
        </p:nvGrpSpPr>
        <p:grpSpPr>
          <a:xfrm>
            <a:off x="1420053" y="3030599"/>
            <a:ext cx="1791087" cy="379656"/>
            <a:chOff x="571372" y="3563552"/>
            <a:chExt cx="1343315" cy="379656"/>
          </a:xfrm>
        </p:grpSpPr>
        <p:sp>
          <p:nvSpPr>
            <p:cNvPr id="80" name="Oval 79">
              <a:extLst>
                <a:ext uri="{FF2B5EF4-FFF2-40B4-BE49-F238E27FC236}">
                  <a16:creationId xmlns:a16="http://schemas.microsoft.com/office/drawing/2014/main" id="{32C3321C-DEE1-D040-B734-4EE0DDA5BFA5}"/>
                </a:ext>
              </a:extLst>
            </p:cNvPr>
            <p:cNvSpPr/>
            <p:nvPr/>
          </p:nvSpPr>
          <p:spPr>
            <a:xfrm>
              <a:off x="893005" y="3657600"/>
              <a:ext cx="156220" cy="166578"/>
            </a:xfrm>
            <a:prstGeom prst="ellipse">
              <a:avLst/>
            </a:prstGeom>
            <a:solidFill>
              <a:schemeClr val="accent6">
                <a:lumMod val="75000"/>
              </a:schemeClr>
            </a:solidFill>
            <a:ln>
              <a:solidFill>
                <a:srgbClr val="000000"/>
              </a:solidFill>
            </a:ln>
            <a:effectLst>
              <a:outerShdw blurRad="2667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1" name="Oval 80">
              <a:extLst>
                <a:ext uri="{FF2B5EF4-FFF2-40B4-BE49-F238E27FC236}">
                  <a16:creationId xmlns:a16="http://schemas.microsoft.com/office/drawing/2014/main" id="{6D5973C7-2242-AD48-B3FA-48792A320132}"/>
                </a:ext>
              </a:extLst>
            </p:cNvPr>
            <p:cNvSpPr/>
            <p:nvPr/>
          </p:nvSpPr>
          <p:spPr>
            <a:xfrm>
              <a:off x="1494688" y="3657600"/>
              <a:ext cx="156220" cy="166578"/>
            </a:xfrm>
            <a:prstGeom prst="ellipse">
              <a:avLst/>
            </a:prstGeom>
            <a:solidFill>
              <a:schemeClr val="accent3">
                <a:lumMod val="75000"/>
              </a:schemeClr>
            </a:solidFill>
            <a:ln>
              <a:solidFill>
                <a:srgbClr val="000000"/>
              </a:solidFill>
            </a:ln>
            <a:effectLst>
              <a:outerShdw blurRad="266700" dist="114300" dir="33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82" name="Group 105">
              <a:extLst>
                <a:ext uri="{FF2B5EF4-FFF2-40B4-BE49-F238E27FC236}">
                  <a16:creationId xmlns:a16="http://schemas.microsoft.com/office/drawing/2014/main" id="{2742D39E-E4D8-A14F-B16E-B7F116EA8B9A}"/>
                </a:ext>
              </a:extLst>
            </p:cNvPr>
            <p:cNvGrpSpPr/>
            <p:nvPr/>
          </p:nvGrpSpPr>
          <p:grpSpPr>
            <a:xfrm>
              <a:off x="1043400" y="3671778"/>
              <a:ext cx="444600" cy="134212"/>
              <a:chOff x="967200" y="5180785"/>
              <a:chExt cx="444600" cy="134212"/>
            </a:xfrm>
          </p:grpSpPr>
          <p:sp>
            <p:nvSpPr>
              <p:cNvPr id="85" name="Notched Right Arrow 84">
                <a:extLst>
                  <a:ext uri="{FF2B5EF4-FFF2-40B4-BE49-F238E27FC236}">
                    <a16:creationId xmlns:a16="http://schemas.microsoft.com/office/drawing/2014/main" id="{810262EA-4C76-B44D-8FC1-0500148D973C}"/>
                  </a:ext>
                </a:extLst>
              </p:cNvPr>
              <p:cNvSpPr/>
              <p:nvPr/>
            </p:nvSpPr>
            <p:spPr>
              <a:xfrm>
                <a:off x="967200" y="5180785"/>
                <a:ext cx="184200" cy="134212"/>
              </a:xfrm>
              <a:prstGeom prst="notchedRightArrow">
                <a:avLst/>
              </a:prstGeom>
              <a:gradFill flip="none" rotWithShape="1">
                <a:gsLst>
                  <a:gs pos="34000">
                    <a:schemeClr val="accent6">
                      <a:lumMod val="75000"/>
                    </a:schemeClr>
                  </a:gs>
                  <a:gs pos="100000">
                    <a:srgbClr val="FFFFFF"/>
                  </a:gs>
                </a:gsLst>
                <a:lin ang="1044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6" name="Notched Right Arrow 85">
                <a:extLst>
                  <a:ext uri="{FF2B5EF4-FFF2-40B4-BE49-F238E27FC236}">
                    <a16:creationId xmlns:a16="http://schemas.microsoft.com/office/drawing/2014/main" id="{012919A5-F824-8C4E-8992-2F2056177929}"/>
                  </a:ext>
                </a:extLst>
              </p:cNvPr>
              <p:cNvSpPr/>
              <p:nvPr/>
            </p:nvSpPr>
            <p:spPr>
              <a:xfrm flipH="1">
                <a:off x="1227600" y="5180785"/>
                <a:ext cx="184200" cy="134212"/>
              </a:xfrm>
              <a:prstGeom prst="notchedRightArrow">
                <a:avLst/>
              </a:prstGeom>
              <a:gradFill flip="none" rotWithShape="1">
                <a:gsLst>
                  <a:gs pos="34000">
                    <a:schemeClr val="accent3">
                      <a:lumMod val="75000"/>
                    </a:schemeClr>
                  </a:gs>
                  <a:gs pos="100000">
                    <a:srgbClr val="FFFFFF"/>
                  </a:gs>
                </a:gsLst>
                <a:lin ang="10440000" scaled="0"/>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83" name="TextBox 82">
              <a:extLst>
                <a:ext uri="{FF2B5EF4-FFF2-40B4-BE49-F238E27FC236}">
                  <a16:creationId xmlns:a16="http://schemas.microsoft.com/office/drawing/2014/main" id="{9CB14C55-24D5-F041-9102-4CFCAAF82CFF}"/>
                </a:ext>
              </a:extLst>
            </p:cNvPr>
            <p:cNvSpPr txBox="1"/>
            <p:nvPr/>
          </p:nvSpPr>
          <p:spPr>
            <a:xfrm>
              <a:off x="571372" y="3563552"/>
              <a:ext cx="238287" cy="379656"/>
            </a:xfrm>
            <a:prstGeom prst="rect">
              <a:avLst/>
            </a:prstGeom>
            <a:noFill/>
          </p:spPr>
          <p:txBody>
            <a:bodyPr wrap="none" rtlCol="0">
              <a:spAutoFit/>
            </a:bodyPr>
            <a:lstStyle/>
            <a:p>
              <a:r>
                <a:rPr lang="en-US" sz="1867" dirty="0" err="1">
                  <a:cs typeface="Chalkduster"/>
                </a:rPr>
                <a:t>p</a:t>
              </a:r>
              <a:endParaRPr lang="en-US" sz="1867" dirty="0">
                <a:cs typeface="Chalkduster"/>
              </a:endParaRPr>
            </a:p>
          </p:txBody>
        </p:sp>
        <p:sp>
          <p:nvSpPr>
            <p:cNvPr id="84" name="TextBox 83">
              <a:extLst>
                <a:ext uri="{FF2B5EF4-FFF2-40B4-BE49-F238E27FC236}">
                  <a16:creationId xmlns:a16="http://schemas.microsoft.com/office/drawing/2014/main" id="{D8F565DF-34A8-EB43-8F20-6477FB685874}"/>
                </a:ext>
              </a:extLst>
            </p:cNvPr>
            <p:cNvSpPr txBox="1"/>
            <p:nvPr/>
          </p:nvSpPr>
          <p:spPr>
            <a:xfrm>
              <a:off x="1676400" y="3563552"/>
              <a:ext cx="238287" cy="379656"/>
            </a:xfrm>
            <a:prstGeom prst="rect">
              <a:avLst/>
            </a:prstGeom>
            <a:noFill/>
          </p:spPr>
          <p:txBody>
            <a:bodyPr wrap="none" rtlCol="0">
              <a:spAutoFit/>
            </a:bodyPr>
            <a:lstStyle/>
            <a:p>
              <a:r>
                <a:rPr lang="en-US" sz="1867" dirty="0" err="1">
                  <a:cs typeface="Chalkduster"/>
                </a:rPr>
                <a:t>p</a:t>
              </a:r>
              <a:endParaRPr lang="en-US" sz="1867" dirty="0">
                <a:cs typeface="Chalkduster"/>
              </a:endParaRPr>
            </a:p>
          </p:txBody>
        </p:sp>
      </p:grpSp>
      <p:sp>
        <p:nvSpPr>
          <p:cNvPr id="87" name="TextBox 86">
            <a:extLst>
              <a:ext uri="{FF2B5EF4-FFF2-40B4-BE49-F238E27FC236}">
                <a16:creationId xmlns:a16="http://schemas.microsoft.com/office/drawing/2014/main" id="{926B1EF0-700A-964E-9445-C0DCD377F950}"/>
              </a:ext>
            </a:extLst>
          </p:cNvPr>
          <p:cNvSpPr txBox="1"/>
          <p:nvPr/>
        </p:nvSpPr>
        <p:spPr>
          <a:xfrm>
            <a:off x="838018" y="3452208"/>
            <a:ext cx="2888817" cy="615543"/>
          </a:xfrm>
          <a:prstGeom prst="rect">
            <a:avLst/>
          </a:prstGeom>
          <a:noFill/>
        </p:spPr>
        <p:txBody>
          <a:bodyPr wrap="square" lIns="121907" tIns="60955" rIns="121907" bIns="60955" rtlCol="0">
            <a:spAutoFit/>
          </a:bodyPr>
          <a:lstStyle/>
          <a:p>
            <a:pPr algn="ctr"/>
            <a:r>
              <a:rPr lang="en-US" sz="1600" dirty="0">
                <a:cs typeface="Chalkduster"/>
              </a:rPr>
              <a:t>p-p collisions with interesting </a:t>
            </a:r>
            <a:r>
              <a:rPr lang="en-US" sz="1600" dirty="0" err="1">
                <a:cs typeface="Chalkduster"/>
              </a:rPr>
              <a:t>parton</a:t>
            </a:r>
            <a:r>
              <a:rPr lang="en-US" sz="1600" dirty="0">
                <a:cs typeface="Chalkduster"/>
              </a:rPr>
              <a:t> interactions </a:t>
            </a:r>
            <a:r>
              <a:rPr lang="en-US" sz="1600" b="1" dirty="0">
                <a:cs typeface="Chalkduster"/>
              </a:rPr>
              <a:t>(&lt;kHz)</a:t>
            </a:r>
          </a:p>
        </p:txBody>
      </p:sp>
      <p:grpSp>
        <p:nvGrpSpPr>
          <p:cNvPr id="88" name="Group 146">
            <a:extLst>
              <a:ext uri="{FF2B5EF4-FFF2-40B4-BE49-F238E27FC236}">
                <a16:creationId xmlns:a16="http://schemas.microsoft.com/office/drawing/2014/main" id="{8F110D10-FC62-F149-8A34-94FBD4106574}"/>
              </a:ext>
            </a:extLst>
          </p:cNvPr>
          <p:cNvGrpSpPr/>
          <p:nvPr/>
        </p:nvGrpSpPr>
        <p:grpSpPr>
          <a:xfrm>
            <a:off x="1175717" y="5663248"/>
            <a:ext cx="1044780" cy="457200"/>
            <a:chOff x="882022" y="2286000"/>
            <a:chExt cx="783585" cy="457200"/>
          </a:xfrm>
        </p:grpSpPr>
        <p:sp>
          <p:nvSpPr>
            <p:cNvPr id="89" name="Oval 88">
              <a:extLst>
                <a:ext uri="{FF2B5EF4-FFF2-40B4-BE49-F238E27FC236}">
                  <a16:creationId xmlns:a16="http://schemas.microsoft.com/office/drawing/2014/main" id="{5A2F65C6-B68D-514F-8F06-9E013FB1203D}"/>
                </a:ext>
              </a:extLst>
            </p:cNvPr>
            <p:cNvSpPr/>
            <p:nvPr/>
          </p:nvSpPr>
          <p:spPr>
            <a:xfrm>
              <a:off x="882022" y="2286000"/>
              <a:ext cx="783585" cy="457200"/>
            </a:xfrm>
            <a:prstGeom prst="ellipse">
              <a:avLst/>
            </a:prstGeom>
            <a:gradFill flip="none" rotWithShape="1">
              <a:gsLst>
                <a:gs pos="8000">
                  <a:schemeClr val="bg1">
                    <a:lumMod val="65000"/>
                    <a:alpha val="27000"/>
                  </a:schemeClr>
                </a:gs>
                <a:gs pos="79000">
                  <a:schemeClr val="bg1">
                    <a:lumMod val="85000"/>
                    <a:alpha val="27000"/>
                  </a:scheme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0" name="Oval 89">
              <a:extLst>
                <a:ext uri="{FF2B5EF4-FFF2-40B4-BE49-F238E27FC236}">
                  <a16:creationId xmlns:a16="http://schemas.microsoft.com/office/drawing/2014/main" id="{38CEDB49-FF2C-1B47-9CDA-446FD4DDA7D3}"/>
                </a:ext>
              </a:extLst>
            </p:cNvPr>
            <p:cNvSpPr/>
            <p:nvPr/>
          </p:nvSpPr>
          <p:spPr>
            <a:xfrm>
              <a:off x="1178802" y="2420022"/>
              <a:ext cx="84220" cy="94578"/>
            </a:xfrm>
            <a:prstGeom prst="ellipse">
              <a:avLst/>
            </a:prstGeom>
            <a:solidFill>
              <a:schemeClr val="accent3">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1" name="Oval 90">
              <a:extLst>
                <a:ext uri="{FF2B5EF4-FFF2-40B4-BE49-F238E27FC236}">
                  <a16:creationId xmlns:a16="http://schemas.microsoft.com/office/drawing/2014/main" id="{27EB29FA-BE46-2245-9CB4-D9233DCAEE49}"/>
                </a:ext>
              </a:extLst>
            </p:cNvPr>
            <p:cNvSpPr/>
            <p:nvPr/>
          </p:nvSpPr>
          <p:spPr>
            <a:xfrm>
              <a:off x="1186822" y="2514600"/>
              <a:ext cx="84220" cy="94578"/>
            </a:xfrm>
            <a:prstGeom prst="ellipse">
              <a:avLst/>
            </a:prstGeom>
            <a:solidFill>
              <a:schemeClr val="accent6">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2" name="Oval 91">
              <a:extLst>
                <a:ext uri="{FF2B5EF4-FFF2-40B4-BE49-F238E27FC236}">
                  <a16:creationId xmlns:a16="http://schemas.microsoft.com/office/drawing/2014/main" id="{98347619-F6E6-B148-9B38-8D7E90725094}"/>
                </a:ext>
              </a:extLst>
            </p:cNvPr>
            <p:cNvSpPr/>
            <p:nvPr/>
          </p:nvSpPr>
          <p:spPr>
            <a:xfrm>
              <a:off x="1263022" y="2438400"/>
              <a:ext cx="84220" cy="94578"/>
            </a:xfrm>
            <a:prstGeom prst="ellipse">
              <a:avLst/>
            </a:prstGeom>
            <a:solidFill>
              <a:schemeClr val="accent6">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3" name="Oval 92">
              <a:extLst>
                <a:ext uri="{FF2B5EF4-FFF2-40B4-BE49-F238E27FC236}">
                  <a16:creationId xmlns:a16="http://schemas.microsoft.com/office/drawing/2014/main" id="{7B15E8CC-0967-C048-9ED3-D010D8342621}"/>
                </a:ext>
              </a:extLst>
            </p:cNvPr>
            <p:cNvSpPr/>
            <p:nvPr/>
          </p:nvSpPr>
          <p:spPr>
            <a:xfrm>
              <a:off x="1407402" y="2496222"/>
              <a:ext cx="84220" cy="94578"/>
            </a:xfrm>
            <a:prstGeom prst="ellipse">
              <a:avLst/>
            </a:prstGeom>
            <a:solidFill>
              <a:schemeClr val="accent6">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6CCD2B51-6AEA-C940-B6AF-881EFAA4B279}"/>
                </a:ext>
              </a:extLst>
            </p:cNvPr>
            <p:cNvSpPr/>
            <p:nvPr/>
          </p:nvSpPr>
          <p:spPr>
            <a:xfrm>
              <a:off x="1339222" y="2420022"/>
              <a:ext cx="84220" cy="94578"/>
            </a:xfrm>
            <a:prstGeom prst="ellipse">
              <a:avLst/>
            </a:prstGeom>
            <a:solidFill>
              <a:schemeClr val="accent3">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5" name="Oval 94">
              <a:extLst>
                <a:ext uri="{FF2B5EF4-FFF2-40B4-BE49-F238E27FC236}">
                  <a16:creationId xmlns:a16="http://schemas.microsoft.com/office/drawing/2014/main" id="{1ECB8DD7-9E91-0C48-91D5-768CD194FBCB}"/>
                </a:ext>
              </a:extLst>
            </p:cNvPr>
            <p:cNvSpPr/>
            <p:nvPr/>
          </p:nvSpPr>
          <p:spPr>
            <a:xfrm>
              <a:off x="1102602" y="2514600"/>
              <a:ext cx="84220" cy="94578"/>
            </a:xfrm>
            <a:prstGeom prst="ellipse">
              <a:avLst/>
            </a:prstGeom>
            <a:solidFill>
              <a:schemeClr val="accent3">
                <a:lumMod val="40000"/>
                <a:lumOff val="60000"/>
              </a:schemeClr>
            </a:solidFill>
            <a:ln>
              <a:solidFill>
                <a:srgbClr val="000000"/>
              </a:solidFill>
            </a:ln>
            <a:effectLst>
              <a:outerShdw blurRad="431800" dist="114300" dir="8100000" algn="br">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96" name="Group 145">
            <a:extLst>
              <a:ext uri="{FF2B5EF4-FFF2-40B4-BE49-F238E27FC236}">
                <a16:creationId xmlns:a16="http://schemas.microsoft.com/office/drawing/2014/main" id="{E70FC997-A8D0-774D-A13E-46ED421880A5}"/>
              </a:ext>
            </a:extLst>
          </p:cNvPr>
          <p:cNvGrpSpPr/>
          <p:nvPr/>
        </p:nvGrpSpPr>
        <p:grpSpPr>
          <a:xfrm>
            <a:off x="1422090" y="4520248"/>
            <a:ext cx="593951" cy="457200"/>
            <a:chOff x="1066800" y="1524000"/>
            <a:chExt cx="445463" cy="457200"/>
          </a:xfrm>
        </p:grpSpPr>
        <p:sp>
          <p:nvSpPr>
            <p:cNvPr id="97" name="Freeform 96">
              <a:extLst>
                <a:ext uri="{FF2B5EF4-FFF2-40B4-BE49-F238E27FC236}">
                  <a16:creationId xmlns:a16="http://schemas.microsoft.com/office/drawing/2014/main" id="{3DBB1CF4-F0DA-3548-A509-57A3EFC5EDB6}"/>
                </a:ext>
              </a:extLst>
            </p:cNvPr>
            <p:cNvSpPr/>
            <p:nvPr/>
          </p:nvSpPr>
          <p:spPr>
            <a:xfrm>
              <a:off x="1219200" y="1669806"/>
              <a:ext cx="127436" cy="158994"/>
            </a:xfrm>
            <a:custGeom>
              <a:avLst/>
              <a:gdLst>
                <a:gd name="connsiteX0" fmla="*/ 56869 w 235437"/>
                <a:gd name="connsiteY0" fmla="*/ 86162 h 266996"/>
                <a:gd name="connsiteX1" fmla="*/ 47391 w 235437"/>
                <a:gd name="connsiteY1" fmla="*/ 114594 h 266996"/>
                <a:gd name="connsiteX2" fmla="*/ 28434 w 235437"/>
                <a:gd name="connsiteY2" fmla="*/ 133548 h 266996"/>
                <a:gd name="connsiteX3" fmla="*/ 0 w 235437"/>
                <a:gd name="connsiteY3" fmla="*/ 180935 h 266996"/>
                <a:gd name="connsiteX4" fmla="*/ 18956 w 235437"/>
                <a:gd name="connsiteY4" fmla="*/ 237798 h 266996"/>
                <a:gd name="connsiteX5" fmla="*/ 75825 w 235437"/>
                <a:gd name="connsiteY5" fmla="*/ 266230 h 266996"/>
                <a:gd name="connsiteX6" fmla="*/ 85303 w 235437"/>
                <a:gd name="connsiteY6" fmla="*/ 266230 h 266996"/>
                <a:gd name="connsiteX7" fmla="*/ 180084 w 235437"/>
                <a:gd name="connsiteY7" fmla="*/ 256753 h 266996"/>
                <a:gd name="connsiteX8" fmla="*/ 208518 w 235437"/>
                <a:gd name="connsiteY8" fmla="*/ 237798 h 266996"/>
                <a:gd name="connsiteX9" fmla="*/ 208518 w 235437"/>
                <a:gd name="connsiteY9" fmla="*/ 190412 h 266996"/>
                <a:gd name="connsiteX10" fmla="*/ 227475 w 235437"/>
                <a:gd name="connsiteY10" fmla="*/ 143026 h 266996"/>
                <a:gd name="connsiteX11" fmla="*/ 199040 w 235437"/>
                <a:gd name="connsiteY11" fmla="*/ 10344 h 266996"/>
                <a:gd name="connsiteX12" fmla="*/ 180084 w 235437"/>
                <a:gd name="connsiteY12" fmla="*/ 866 h 266996"/>
                <a:gd name="connsiteX13" fmla="*/ 104259 w 235437"/>
                <a:gd name="connsiteY13" fmla="*/ 10344 h 266996"/>
                <a:gd name="connsiteX14" fmla="*/ 94781 w 235437"/>
                <a:gd name="connsiteY14" fmla="*/ 38776 h 266996"/>
                <a:gd name="connsiteX15" fmla="*/ 66347 w 235437"/>
                <a:gd name="connsiteY15" fmla="*/ 48253 h 266996"/>
                <a:gd name="connsiteX16" fmla="*/ 56869 w 235437"/>
                <a:gd name="connsiteY16" fmla="*/ 86162 h 26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5437" h="266996">
                  <a:moveTo>
                    <a:pt x="56869" y="86162"/>
                  </a:moveTo>
                  <a:cubicBezTo>
                    <a:pt x="53710" y="97219"/>
                    <a:pt x="52531" y="106028"/>
                    <a:pt x="47391" y="114594"/>
                  </a:cubicBezTo>
                  <a:cubicBezTo>
                    <a:pt x="42793" y="122256"/>
                    <a:pt x="34016" y="126571"/>
                    <a:pt x="28434" y="133548"/>
                  </a:cubicBezTo>
                  <a:cubicBezTo>
                    <a:pt x="13185" y="152607"/>
                    <a:pt x="9843" y="161250"/>
                    <a:pt x="0" y="180935"/>
                  </a:cubicBezTo>
                  <a:cubicBezTo>
                    <a:pt x="6319" y="199889"/>
                    <a:pt x="8366" y="220856"/>
                    <a:pt x="18956" y="237798"/>
                  </a:cubicBezTo>
                  <a:cubicBezTo>
                    <a:pt x="27536" y="251525"/>
                    <a:pt x="61288" y="262596"/>
                    <a:pt x="75825" y="266230"/>
                  </a:cubicBezTo>
                  <a:cubicBezTo>
                    <a:pt x="78890" y="266996"/>
                    <a:pt x="82144" y="266230"/>
                    <a:pt x="85303" y="266230"/>
                  </a:cubicBezTo>
                  <a:cubicBezTo>
                    <a:pt x="116897" y="263071"/>
                    <a:pt x="149146" y="263892"/>
                    <a:pt x="180084" y="256753"/>
                  </a:cubicBezTo>
                  <a:cubicBezTo>
                    <a:pt x="191183" y="254192"/>
                    <a:pt x="204031" y="248268"/>
                    <a:pt x="208518" y="237798"/>
                  </a:cubicBezTo>
                  <a:cubicBezTo>
                    <a:pt x="214740" y="223280"/>
                    <a:pt x="208518" y="206207"/>
                    <a:pt x="208518" y="190412"/>
                  </a:cubicBezTo>
                  <a:cubicBezTo>
                    <a:pt x="218616" y="139928"/>
                    <a:pt x="201888" y="143026"/>
                    <a:pt x="227475" y="143026"/>
                  </a:cubicBezTo>
                  <a:cubicBezTo>
                    <a:pt x="222833" y="91976"/>
                    <a:pt x="235437" y="46739"/>
                    <a:pt x="199040" y="10344"/>
                  </a:cubicBezTo>
                  <a:cubicBezTo>
                    <a:pt x="194045" y="5349"/>
                    <a:pt x="186403" y="4025"/>
                    <a:pt x="180084" y="866"/>
                  </a:cubicBezTo>
                  <a:cubicBezTo>
                    <a:pt x="154809" y="4025"/>
                    <a:pt x="127536" y="0"/>
                    <a:pt x="104259" y="10344"/>
                  </a:cubicBezTo>
                  <a:cubicBezTo>
                    <a:pt x="95130" y="14401"/>
                    <a:pt x="94781" y="38776"/>
                    <a:pt x="94781" y="38776"/>
                  </a:cubicBezTo>
                  <a:cubicBezTo>
                    <a:pt x="85303" y="41935"/>
                    <a:pt x="73412" y="41189"/>
                    <a:pt x="66347" y="48253"/>
                  </a:cubicBezTo>
                  <a:cubicBezTo>
                    <a:pt x="31918" y="82680"/>
                    <a:pt x="60028" y="75105"/>
                    <a:pt x="56869" y="86162"/>
                  </a:cubicBezTo>
                  <a:close/>
                </a:path>
              </a:pathLst>
            </a:custGeom>
            <a:solidFill>
              <a:srgbClr val="B3A2C7"/>
            </a:solidFill>
            <a:ln w="19050" cap="flat" cmpd="sng" algn="ctr">
              <a:solidFill>
                <a:srgbClr val="00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8" name="Oval 97">
              <a:extLst>
                <a:ext uri="{FF2B5EF4-FFF2-40B4-BE49-F238E27FC236}">
                  <a16:creationId xmlns:a16="http://schemas.microsoft.com/office/drawing/2014/main" id="{832016E9-9BFF-CF45-850B-9B3B83552760}"/>
                </a:ext>
              </a:extLst>
            </p:cNvPr>
            <p:cNvSpPr/>
            <p:nvPr/>
          </p:nvSpPr>
          <p:spPr>
            <a:xfrm>
              <a:off x="1066800" y="1524000"/>
              <a:ext cx="445463" cy="457200"/>
            </a:xfrm>
            <a:prstGeom prst="ellipse">
              <a:avLst/>
            </a:prstGeom>
            <a:gradFill flip="none" rotWithShape="1">
              <a:gsLst>
                <a:gs pos="8000">
                  <a:schemeClr val="bg1">
                    <a:lumMod val="65000"/>
                    <a:alpha val="27000"/>
                  </a:schemeClr>
                </a:gs>
                <a:gs pos="79000">
                  <a:schemeClr val="bg1">
                    <a:lumMod val="85000"/>
                    <a:alpha val="27000"/>
                  </a:scheme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cxnSp>
        <p:nvCxnSpPr>
          <p:cNvPr id="99" name="Straight Connector 98">
            <a:extLst>
              <a:ext uri="{FF2B5EF4-FFF2-40B4-BE49-F238E27FC236}">
                <a16:creationId xmlns:a16="http://schemas.microsoft.com/office/drawing/2014/main" id="{D69F8165-06A9-4C41-AC56-7C8E4941B723}"/>
              </a:ext>
            </a:extLst>
          </p:cNvPr>
          <p:cNvCxnSpPr>
            <a:stCxn id="90" idx="0"/>
            <a:endCxn id="98" idx="2"/>
          </p:cNvCxnSpPr>
          <p:nvPr/>
        </p:nvCxnSpPr>
        <p:spPr>
          <a:xfrm flipH="1" flipV="1">
            <a:off x="1422085" y="4748849"/>
            <a:ext cx="205483" cy="1048423"/>
          </a:xfrm>
          <a:prstGeom prst="line">
            <a:avLst/>
          </a:prstGeom>
          <a:ln w="12700" cmpd="sng">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B15DDE18-C78E-5E42-AD30-02F2B68F2499}"/>
              </a:ext>
            </a:extLst>
          </p:cNvPr>
          <p:cNvCxnSpPr>
            <a:stCxn id="94" idx="0"/>
            <a:endCxn id="98" idx="6"/>
          </p:cNvCxnSpPr>
          <p:nvPr/>
        </p:nvCxnSpPr>
        <p:spPr>
          <a:xfrm rot="5400000" flipH="1" flipV="1">
            <a:off x="1404539" y="5185775"/>
            <a:ext cx="1048423" cy="17457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4" name="TextBox 113">
            <a:extLst>
              <a:ext uri="{FF2B5EF4-FFF2-40B4-BE49-F238E27FC236}">
                <a16:creationId xmlns:a16="http://schemas.microsoft.com/office/drawing/2014/main" id="{823230D2-D40E-A241-9E0D-1DB472FD21DB}"/>
              </a:ext>
            </a:extLst>
          </p:cNvPr>
          <p:cNvSpPr txBox="1"/>
          <p:nvPr/>
        </p:nvSpPr>
        <p:spPr>
          <a:xfrm>
            <a:off x="2120856" y="5030092"/>
            <a:ext cx="1447696" cy="574634"/>
          </a:xfrm>
          <a:prstGeom prst="rect">
            <a:avLst/>
          </a:prstGeom>
          <a:noFill/>
        </p:spPr>
        <p:txBody>
          <a:bodyPr wrap="square" lIns="121907" tIns="60955" rIns="121907" bIns="60955" rtlCol="0">
            <a:spAutoFit/>
          </a:bodyPr>
          <a:lstStyle/>
          <a:p>
            <a:pPr algn="ctr"/>
            <a:r>
              <a:rPr lang="en-US" sz="1467" dirty="0">
                <a:cs typeface="Chalkduster"/>
              </a:rPr>
              <a:t>New Particle!</a:t>
            </a:r>
          </a:p>
          <a:p>
            <a:pPr algn="ctr"/>
            <a:r>
              <a:rPr lang="en-US" sz="1467" dirty="0">
                <a:cs typeface="Chalkduster"/>
              </a:rPr>
              <a:t>(&lt;&lt;</a:t>
            </a:r>
            <a:r>
              <a:rPr lang="en-US" sz="1467" b="1" dirty="0" err="1">
                <a:cs typeface="Chalkduster"/>
              </a:rPr>
              <a:t>mHz</a:t>
            </a:r>
            <a:r>
              <a:rPr lang="en-US" sz="1467" b="1" dirty="0">
                <a:cs typeface="Chalkduster"/>
              </a:rPr>
              <a:t>?</a:t>
            </a:r>
            <a:r>
              <a:rPr lang="en-US" sz="1467" dirty="0">
                <a:cs typeface="Chalkduster"/>
              </a:rPr>
              <a:t>)</a:t>
            </a:r>
          </a:p>
        </p:txBody>
      </p:sp>
      <p:sp>
        <p:nvSpPr>
          <p:cNvPr id="115" name="TextBox 114">
            <a:extLst>
              <a:ext uri="{FF2B5EF4-FFF2-40B4-BE49-F238E27FC236}">
                <a16:creationId xmlns:a16="http://schemas.microsoft.com/office/drawing/2014/main" id="{855C6F67-89AE-D749-9E82-3C2D4DF15217}"/>
              </a:ext>
            </a:extLst>
          </p:cNvPr>
          <p:cNvSpPr txBox="1"/>
          <p:nvPr/>
        </p:nvSpPr>
        <p:spPr>
          <a:xfrm>
            <a:off x="4649254" y="5706378"/>
            <a:ext cx="5991448" cy="400110"/>
          </a:xfrm>
          <a:prstGeom prst="rect">
            <a:avLst/>
          </a:prstGeom>
          <a:noFill/>
        </p:spPr>
        <p:txBody>
          <a:bodyPr wrap="none" rtlCol="0">
            <a:spAutoFit/>
          </a:bodyPr>
          <a:lstStyle/>
          <a:p>
            <a:r>
              <a:rPr lang="en-US" sz="2000" dirty="0"/>
              <a:t>Four large detectors – ALICE, ATLAS, CMS, </a:t>
            </a:r>
            <a:r>
              <a:rPr lang="en-US" sz="2000" dirty="0" err="1"/>
              <a:t>LHCb</a:t>
            </a:r>
            <a:r>
              <a:rPr lang="en-US" sz="2000" dirty="0"/>
              <a:t> </a:t>
            </a:r>
          </a:p>
        </p:txBody>
      </p:sp>
      <p:sp>
        <p:nvSpPr>
          <p:cNvPr id="6" name="TextBox 5">
            <a:extLst>
              <a:ext uri="{FF2B5EF4-FFF2-40B4-BE49-F238E27FC236}">
                <a16:creationId xmlns:a16="http://schemas.microsoft.com/office/drawing/2014/main" id="{260BA6B9-83D2-FF97-05D5-8694F7690620}"/>
              </a:ext>
            </a:extLst>
          </p:cNvPr>
          <p:cNvSpPr txBox="1"/>
          <p:nvPr/>
        </p:nvSpPr>
        <p:spPr>
          <a:xfrm>
            <a:off x="4529801" y="1039651"/>
            <a:ext cx="7548861" cy="400110"/>
          </a:xfrm>
          <a:prstGeom prst="rect">
            <a:avLst/>
          </a:prstGeom>
          <a:noFill/>
        </p:spPr>
        <p:txBody>
          <a:bodyPr wrap="none" rtlCol="0">
            <a:spAutoFit/>
          </a:bodyPr>
          <a:lstStyle/>
          <a:p>
            <a:r>
              <a:rPr lang="en-US" sz="2000" dirty="0"/>
              <a:t>27 km ring of superconducting magnets and accelerating cavities</a:t>
            </a:r>
          </a:p>
        </p:txBody>
      </p:sp>
    </p:spTree>
    <p:extLst>
      <p:ext uri="{BB962C8B-B14F-4D97-AF65-F5344CB8AC3E}">
        <p14:creationId xmlns:p14="http://schemas.microsoft.com/office/powerpoint/2010/main" val="2915062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8687-C26E-19F6-F0A2-372B98E72990}"/>
              </a:ext>
            </a:extLst>
          </p:cNvPr>
          <p:cNvSpPr>
            <a:spLocks noGrp="1"/>
          </p:cNvSpPr>
          <p:nvPr>
            <p:ph type="title"/>
          </p:nvPr>
        </p:nvSpPr>
        <p:spPr/>
        <p:txBody>
          <a:bodyPr/>
          <a:lstStyle/>
          <a:p>
            <a:r>
              <a:rPr lang="en-US" sz="3600" dirty="0"/>
              <a:t>The raise of AI</a:t>
            </a:r>
          </a:p>
        </p:txBody>
      </p:sp>
      <p:sp>
        <p:nvSpPr>
          <p:cNvPr id="8" name="Slide Number Placeholder 7">
            <a:extLst>
              <a:ext uri="{FF2B5EF4-FFF2-40B4-BE49-F238E27FC236}">
                <a16:creationId xmlns:a16="http://schemas.microsoft.com/office/drawing/2014/main" id="{3362F445-0314-EE5A-672A-AC44E7B2D623}"/>
              </a:ext>
            </a:extLst>
          </p:cNvPr>
          <p:cNvSpPr>
            <a:spLocks noGrp="1"/>
          </p:cNvSpPr>
          <p:nvPr>
            <p:ph type="sldNum" idx="10"/>
          </p:nvPr>
        </p:nvSpPr>
        <p:spPr/>
        <p:txBody>
          <a:bodyPr/>
          <a:lstStyle/>
          <a:p>
            <a:fld id="{00000000-1234-1234-1234-123412341234}" type="slidenum">
              <a:rPr lang="en-US" smtClean="0"/>
              <a:pPr/>
              <a:t>30</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10698C55-EA43-D932-9EBD-953A86888E26}"/>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4B30F6EB-6AF4-951D-ECEA-604B5DC87074}"/>
              </a:ext>
            </a:extLst>
          </p:cNvPr>
          <p:cNvSpPr>
            <a:spLocks noGrp="1"/>
          </p:cNvSpPr>
          <p:nvPr>
            <p:ph type="ftr" sz="quarter" idx="12"/>
          </p:nvPr>
        </p:nvSpPr>
        <p:spPr/>
        <p:txBody>
          <a:bodyPr/>
          <a:lstStyle/>
          <a:p>
            <a:r>
              <a:rPr lang="en-US"/>
              <a:t>ISGC 2025 - Taipei</a:t>
            </a:r>
            <a:endParaRPr lang="en-US" dirty="0"/>
          </a:p>
        </p:txBody>
      </p:sp>
      <p:sp>
        <p:nvSpPr>
          <p:cNvPr id="3" name="Text Placeholder 2">
            <a:extLst>
              <a:ext uri="{FF2B5EF4-FFF2-40B4-BE49-F238E27FC236}">
                <a16:creationId xmlns:a16="http://schemas.microsoft.com/office/drawing/2014/main" id="{21FB20DA-D3CC-DA49-FD6B-0BD0E75416AD}"/>
              </a:ext>
            </a:extLst>
          </p:cNvPr>
          <p:cNvSpPr>
            <a:spLocks noGrp="1"/>
          </p:cNvSpPr>
          <p:nvPr>
            <p:ph sz="quarter" idx="13"/>
          </p:nvPr>
        </p:nvSpPr>
        <p:spPr>
          <a:xfrm>
            <a:off x="1330037" y="1274233"/>
            <a:ext cx="8718203" cy="4766348"/>
          </a:xfrm>
        </p:spPr>
        <p:txBody>
          <a:bodyPr/>
          <a:lstStyle/>
          <a:p>
            <a:pPr marL="25400" indent="0">
              <a:buNone/>
            </a:pPr>
            <a:r>
              <a:rPr lang="en-US" sz="2000" dirty="0"/>
              <a:t>The utilization of AI is not new in HEP. What is game changing is:</a:t>
            </a:r>
          </a:p>
          <a:p>
            <a:r>
              <a:rPr lang="en-US" sz="2000" dirty="0"/>
              <a:t>t</a:t>
            </a:r>
            <a:r>
              <a:rPr lang="en-US" sz="2000" dirty="0">
                <a:solidFill>
                  <a:schemeClr val="tx1"/>
                </a:solidFill>
              </a:rPr>
              <a:t>he availability of modern models (Transformers, LLMs, Normalizing Flows, …)</a:t>
            </a:r>
            <a:endParaRPr lang="en-US" sz="2000" dirty="0"/>
          </a:p>
          <a:p>
            <a:r>
              <a:rPr lang="en-US" sz="2000" dirty="0"/>
              <a:t>the availability of large (optimized) processing systems</a:t>
            </a:r>
          </a:p>
          <a:p>
            <a:pPr marL="25400" indent="0">
              <a:buNone/>
            </a:pPr>
            <a:r>
              <a:rPr lang="en-US" sz="2000" b="1" dirty="0"/>
              <a:t>WLCG needs to make progress in supporting AI applications</a:t>
            </a:r>
          </a:p>
          <a:p>
            <a:pPr marL="0" indent="0">
              <a:buNone/>
            </a:pPr>
            <a:endParaRPr lang="en-US" sz="2000" dirty="0"/>
          </a:p>
        </p:txBody>
      </p:sp>
      <p:pic>
        <p:nvPicPr>
          <p:cNvPr id="10" name="Picture 9">
            <a:extLst>
              <a:ext uri="{FF2B5EF4-FFF2-40B4-BE49-F238E27FC236}">
                <a16:creationId xmlns:a16="http://schemas.microsoft.com/office/drawing/2014/main" id="{9416C63A-A467-19DA-3D9B-CEFE62D8F3B7}"/>
              </a:ext>
            </a:extLst>
          </p:cNvPr>
          <p:cNvPicPr>
            <a:picLocks noChangeAspect="1"/>
          </p:cNvPicPr>
          <p:nvPr/>
        </p:nvPicPr>
        <p:blipFill>
          <a:blip r:embed="rId2"/>
          <a:stretch>
            <a:fillRect/>
          </a:stretch>
        </p:blipFill>
        <p:spPr>
          <a:xfrm>
            <a:off x="1851635" y="3403863"/>
            <a:ext cx="4616898" cy="2480626"/>
          </a:xfrm>
          <a:prstGeom prst="rect">
            <a:avLst/>
          </a:prstGeom>
        </p:spPr>
      </p:pic>
      <p:pic>
        <p:nvPicPr>
          <p:cNvPr id="18" name="Picture 17">
            <a:extLst>
              <a:ext uri="{FF2B5EF4-FFF2-40B4-BE49-F238E27FC236}">
                <a16:creationId xmlns:a16="http://schemas.microsoft.com/office/drawing/2014/main" id="{46A6CDC0-5BE3-C98D-E90A-E160E2394A5E}"/>
              </a:ext>
            </a:extLst>
          </p:cNvPr>
          <p:cNvPicPr>
            <a:picLocks noChangeAspect="1"/>
          </p:cNvPicPr>
          <p:nvPr/>
        </p:nvPicPr>
        <p:blipFill>
          <a:blip r:embed="rId3"/>
          <a:stretch>
            <a:fillRect/>
          </a:stretch>
        </p:blipFill>
        <p:spPr>
          <a:xfrm>
            <a:off x="7960358" y="2751763"/>
            <a:ext cx="2835742" cy="3223234"/>
          </a:xfrm>
          <a:prstGeom prst="rect">
            <a:avLst/>
          </a:prstGeom>
        </p:spPr>
      </p:pic>
    </p:spTree>
    <p:extLst>
      <p:ext uri="{BB962C8B-B14F-4D97-AF65-F5344CB8AC3E}">
        <p14:creationId xmlns:p14="http://schemas.microsoft.com/office/powerpoint/2010/main" val="244842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FEE544D-55E8-80C7-61D6-11B1E8AB4C04}"/>
              </a:ext>
            </a:extLst>
          </p:cNvPr>
          <p:cNvSpPr>
            <a:spLocks noGrp="1"/>
          </p:cNvSpPr>
          <p:nvPr>
            <p:ph type="title"/>
          </p:nvPr>
        </p:nvSpPr>
        <p:spPr/>
        <p:txBody>
          <a:bodyPr/>
          <a:lstStyle/>
          <a:p>
            <a:r>
              <a:rPr lang="en-GB" sz="3600" dirty="0"/>
              <a:t>User Analysis </a:t>
            </a:r>
          </a:p>
        </p:txBody>
      </p:sp>
      <p:sp>
        <p:nvSpPr>
          <p:cNvPr id="17" name="Slide Number Placeholder 16">
            <a:extLst>
              <a:ext uri="{FF2B5EF4-FFF2-40B4-BE49-F238E27FC236}">
                <a16:creationId xmlns:a16="http://schemas.microsoft.com/office/drawing/2014/main" id="{294A2FB6-D02E-59AD-A1DF-0C0A5EF37575}"/>
              </a:ext>
            </a:extLst>
          </p:cNvPr>
          <p:cNvSpPr>
            <a:spLocks noGrp="1"/>
          </p:cNvSpPr>
          <p:nvPr>
            <p:ph type="sldNum" idx="10"/>
          </p:nvPr>
        </p:nvSpPr>
        <p:spPr/>
        <p:txBody>
          <a:bodyPr/>
          <a:lstStyle/>
          <a:p>
            <a:fld id="{00000000-1234-1234-1234-123412341234}" type="slidenum">
              <a:rPr lang="en-US" smtClean="0"/>
              <a:pPr/>
              <a:t>31</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1C68802-2AD0-49F8-4AFD-87B39A973700}"/>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BE6AED12-6759-CE9D-2CA0-57F9B129472B}"/>
              </a:ext>
            </a:extLst>
          </p:cNvPr>
          <p:cNvSpPr>
            <a:spLocks noGrp="1"/>
          </p:cNvSpPr>
          <p:nvPr>
            <p:ph type="ftr" sz="quarter" idx="12"/>
          </p:nvPr>
        </p:nvSpPr>
        <p:spPr/>
        <p:txBody>
          <a:bodyPr/>
          <a:lstStyle/>
          <a:p>
            <a:r>
              <a:rPr lang="en-US"/>
              <a:t>ISGC 2025 - Taipei</a:t>
            </a:r>
            <a:endParaRPr lang="en-US" dirty="0"/>
          </a:p>
        </p:txBody>
      </p:sp>
      <p:sp>
        <p:nvSpPr>
          <p:cNvPr id="8" name="Content Placeholder 2">
            <a:extLst>
              <a:ext uri="{FF2B5EF4-FFF2-40B4-BE49-F238E27FC236}">
                <a16:creationId xmlns:a16="http://schemas.microsoft.com/office/drawing/2014/main" id="{3978BBAD-0D84-226B-3EDB-E4195E54F2AA}"/>
              </a:ext>
            </a:extLst>
          </p:cNvPr>
          <p:cNvSpPr txBox="1">
            <a:spLocks/>
          </p:cNvSpPr>
          <p:nvPr/>
        </p:nvSpPr>
        <p:spPr bwMode="auto">
          <a:xfrm>
            <a:off x="1513249" y="1358639"/>
            <a:ext cx="4135710" cy="4580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5" tIns="91425" rIns="91425" bIns="91425" numCol="1" anchor="t" anchorCtr="0" compatLnSpc="1">
            <a:prstTxWarp prst="textNoShape">
              <a:avLst/>
            </a:prstTxWarp>
            <a:noAutofit/>
          </a:bodyPr>
          <a:lstStyle>
            <a:lvl1pPr marL="342900" lvl="0" indent="-342900" algn="l" defTabSz="457200" rtl="0" eaLnBrk="1" fontAlgn="base" hangingPunct="1">
              <a:spcBef>
                <a:spcPts val="0"/>
              </a:spcBef>
              <a:spcAft>
                <a:spcPct val="0"/>
              </a:spcAft>
              <a:buClr>
                <a:schemeClr val="accent1"/>
              </a:buClr>
              <a:buFont typeface="Wingdings" charset="0"/>
              <a:buChar char="§"/>
              <a:defRPr sz="3200" kern="1200">
                <a:solidFill>
                  <a:srgbClr val="18579B"/>
                </a:solidFill>
                <a:latin typeface="News Gothic MT"/>
                <a:ea typeface="ＭＳ Ｐゴシック" charset="0"/>
                <a:cs typeface="ＭＳ Ｐゴシック" charset="0"/>
              </a:defRPr>
            </a:lvl1pPr>
            <a:lvl2pPr marL="742950" lvl="1" indent="-285750" algn="l" defTabSz="457200" rtl="0" eaLnBrk="1" fontAlgn="base" hangingPunct="1">
              <a:spcBef>
                <a:spcPts val="0"/>
              </a:spcBef>
              <a:spcAft>
                <a:spcPct val="0"/>
              </a:spcAft>
              <a:buClr>
                <a:schemeClr val="accent2"/>
              </a:buClr>
              <a:buFont typeface="Wingdings" charset="0"/>
              <a:buChar char="Ø"/>
              <a:defRPr lang="en-US" sz="2800" kern="1200">
                <a:solidFill>
                  <a:srgbClr val="2F97B5"/>
                </a:solidFill>
                <a:latin typeface="+mn-lt"/>
                <a:ea typeface="ＭＳ Ｐゴシック" charset="0"/>
                <a:cs typeface="+mn-cs"/>
              </a:defRPr>
            </a:lvl2pPr>
            <a:lvl3pPr marL="1143000" lvl="2" indent="-228600" algn="l" defTabSz="457200" rtl="0" eaLnBrk="1" fontAlgn="base" hangingPunct="1">
              <a:spcBef>
                <a:spcPts val="0"/>
              </a:spcBef>
              <a:spcAft>
                <a:spcPct val="0"/>
              </a:spcAft>
              <a:buClr>
                <a:schemeClr val="accent1"/>
              </a:buClr>
              <a:buFont typeface="Arial" charset="0"/>
              <a:buChar char="•"/>
              <a:defRPr sz="2400" kern="1200">
                <a:solidFill>
                  <a:srgbClr val="660066"/>
                </a:solidFill>
                <a:latin typeface="News Gothic MT"/>
                <a:ea typeface="ＭＳ Ｐゴシック" charset="0"/>
                <a:cs typeface="+mn-cs"/>
              </a:defRPr>
            </a:lvl3pPr>
            <a:lvl4pPr marL="1600200" lvl="3" indent="-228600" algn="l" defTabSz="457200" rtl="0" eaLnBrk="1" fontAlgn="base" hangingPunct="1">
              <a:spcBef>
                <a:spcPts val="0"/>
              </a:spcBef>
              <a:spcAft>
                <a:spcPct val="0"/>
              </a:spcAft>
              <a:buClr>
                <a:schemeClr val="accent2"/>
              </a:buClr>
              <a:buFont typeface="Wingdings" charset="0"/>
              <a:buChar char="§"/>
              <a:defRPr sz="2000" kern="1200">
                <a:solidFill>
                  <a:srgbClr val="404040"/>
                </a:solidFill>
                <a:latin typeface="News Gothic MT"/>
                <a:ea typeface="ＭＳ Ｐゴシック" charset="0"/>
                <a:cs typeface="+mn-cs"/>
              </a:defRPr>
            </a:lvl4pPr>
            <a:lvl5pPr marL="2057400" lvl="4" indent="-228600" algn="l" defTabSz="457200" rtl="0" eaLnBrk="1" fontAlgn="base" hangingPunct="1">
              <a:spcBef>
                <a:spcPts val="0"/>
              </a:spcBef>
              <a:spcAft>
                <a:spcPct val="0"/>
              </a:spcAft>
              <a:buClr>
                <a:schemeClr val="accent1"/>
              </a:buClr>
              <a:buFont typeface="Wingdings" charset="0"/>
              <a:buChar char="§"/>
              <a:defRPr sz="2000" kern="1200">
                <a:solidFill>
                  <a:srgbClr val="404040"/>
                </a:solidFill>
                <a:latin typeface="News Gothic MT"/>
                <a:ea typeface="ＭＳ Ｐゴシック" charset="0"/>
                <a:cs typeface="+mn-cs"/>
              </a:defRPr>
            </a:lvl5pPr>
            <a:lvl6pPr marL="2514600" lvl="5" indent="-228600" algn="l" defTabSz="457200" rtl="0" eaLnBrk="1" latinLnBrk="0" hangingPunct="1">
              <a:spcBef>
                <a:spcPts val="0"/>
              </a:spcBef>
              <a:buFont typeface="Arial"/>
              <a:buChar char="•"/>
              <a:defRPr sz="2000" kern="1200">
                <a:solidFill>
                  <a:schemeClr val="tx1"/>
                </a:solidFill>
                <a:latin typeface="+mn-lt"/>
                <a:ea typeface="+mn-ea"/>
                <a:cs typeface="+mn-cs"/>
              </a:defRPr>
            </a:lvl6pPr>
            <a:lvl7pPr marL="2971800" lvl="6" indent="-228600" algn="l" defTabSz="457200" rtl="0" eaLnBrk="1" latinLnBrk="0" hangingPunct="1">
              <a:spcBef>
                <a:spcPts val="0"/>
              </a:spcBef>
              <a:buFont typeface="Arial"/>
              <a:buChar char="•"/>
              <a:defRPr sz="2000" kern="1200">
                <a:solidFill>
                  <a:schemeClr val="tx1"/>
                </a:solidFill>
                <a:latin typeface="+mn-lt"/>
                <a:ea typeface="+mn-ea"/>
                <a:cs typeface="+mn-cs"/>
              </a:defRPr>
            </a:lvl7pPr>
            <a:lvl8pPr marL="3429000" lvl="7" indent="-228600" algn="l" defTabSz="457200" rtl="0" eaLnBrk="1" latinLnBrk="0" hangingPunct="1">
              <a:spcBef>
                <a:spcPts val="0"/>
              </a:spcBef>
              <a:buFont typeface="Arial"/>
              <a:buChar char="•"/>
              <a:defRPr sz="2000" kern="1200">
                <a:solidFill>
                  <a:schemeClr val="tx1"/>
                </a:solidFill>
                <a:latin typeface="+mn-lt"/>
                <a:ea typeface="+mn-ea"/>
                <a:cs typeface="+mn-cs"/>
              </a:defRPr>
            </a:lvl8pPr>
            <a:lvl9pPr marL="3886200" lvl="8" indent="-228600" algn="l" defTabSz="457200" rtl="0" eaLnBrk="1" latinLnBrk="0" hangingPunct="1">
              <a:spcBef>
                <a:spcPts val="0"/>
              </a:spcBef>
              <a:buFont typeface="Arial"/>
              <a:buChar char="•"/>
              <a:defRPr sz="2000" kern="1200">
                <a:solidFill>
                  <a:schemeClr val="tx1"/>
                </a:solidFill>
                <a:latin typeface="+mn-lt"/>
                <a:ea typeface="+mn-ea"/>
                <a:cs typeface="+mn-cs"/>
              </a:defRPr>
            </a:lvl9pPr>
          </a:lstStyle>
          <a:p>
            <a:pPr marL="0" indent="0">
              <a:buNone/>
            </a:pPr>
            <a:r>
              <a:rPr lang="en-SI" sz="1800">
                <a:solidFill>
                  <a:schemeClr val="tx1"/>
                </a:solidFill>
                <a:latin typeface="Calibri" panose="020F0502020204030204" pitchFamily="34" charset="0"/>
                <a:cs typeface="Times New Roman" panose="02020603050405020304" pitchFamily="18" charset="0"/>
              </a:rPr>
              <a:t>What should also not be neglected are the ways ’users’ want to use the computing resources and software environment:</a:t>
            </a:r>
            <a:endParaRPr lang="en-US" sz="1800" dirty="0">
              <a:solidFill>
                <a:schemeClr val="tx1"/>
              </a:solidFill>
              <a:latin typeface="Calibri" panose="020F0502020204030204" pitchFamily="34" charset="0"/>
              <a:cs typeface="Times New Roman" panose="02020603050405020304" pitchFamily="18" charset="0"/>
            </a:endParaRPr>
          </a:p>
          <a:p>
            <a:pPr marL="0" indent="0">
              <a:buNone/>
            </a:pPr>
            <a:endParaRPr lang="en-SI" sz="1800">
              <a:solidFill>
                <a:schemeClr val="tx1"/>
              </a:solidFill>
              <a:latin typeface="Calibri" panose="020F0502020204030204" pitchFamily="34" charset="0"/>
              <a:cs typeface="Times New Roman" panose="02020603050405020304" pitchFamily="18" charset="0"/>
            </a:endParaRPr>
          </a:p>
          <a:p>
            <a:r>
              <a:rPr lang="en-US" sz="1800" dirty="0">
                <a:solidFill>
                  <a:schemeClr val="tx1"/>
                </a:solidFill>
                <a:latin typeface="Calibri" panose="020F0502020204030204" pitchFamily="34" charset="0"/>
                <a:cs typeface="Times New Roman" panose="02020603050405020304" pitchFamily="18" charset="0"/>
              </a:rPr>
              <a:t>Yesterday: program via ROOT/C++macros </a:t>
            </a:r>
          </a:p>
          <a:p>
            <a:r>
              <a:rPr lang="en-SI" sz="1800">
                <a:solidFill>
                  <a:schemeClr val="tx1"/>
                </a:solidFill>
                <a:latin typeface="Calibri" panose="020F0502020204030204" pitchFamily="34" charset="0"/>
                <a:cs typeface="Times New Roman" panose="02020603050405020304" pitchFamily="18" charset="0"/>
              </a:rPr>
              <a:t>Today</a:t>
            </a:r>
            <a:r>
              <a:rPr lang="en-US" sz="1800" dirty="0">
                <a:solidFill>
                  <a:schemeClr val="tx1"/>
                </a:solidFill>
                <a:latin typeface="Calibri" panose="020F0502020204030204" pitchFamily="34" charset="0"/>
                <a:cs typeface="Times New Roman" panose="02020603050405020304" pitchFamily="18" charset="0"/>
              </a:rPr>
              <a:t>:</a:t>
            </a:r>
            <a:r>
              <a:rPr lang="en-SI" sz="1800">
                <a:solidFill>
                  <a:schemeClr val="tx1"/>
                </a:solidFill>
                <a:latin typeface="Calibri" panose="020F0502020204030204" pitchFamily="34" charset="0"/>
                <a:cs typeface="Times New Roman" panose="02020603050405020304" pitchFamily="18" charset="0"/>
              </a:rPr>
              <a:t> </a:t>
            </a:r>
            <a:r>
              <a:rPr lang="en-US" sz="1800" dirty="0">
                <a:solidFill>
                  <a:schemeClr val="tx1"/>
                </a:solidFill>
                <a:latin typeface="Calibri" panose="020F0502020204030204" pitchFamily="34" charset="0"/>
                <a:cs typeface="Times New Roman" panose="02020603050405020304" pitchFamily="18" charset="0"/>
              </a:rPr>
              <a:t>a lot of Python; </a:t>
            </a:r>
            <a:r>
              <a:rPr lang="en-SI" sz="1800">
                <a:solidFill>
                  <a:schemeClr val="tx1"/>
                </a:solidFill>
                <a:latin typeface="Calibri" panose="020F0502020204030204" pitchFamily="34" charset="0"/>
                <a:cs typeface="Times New Roman" panose="02020603050405020304" pitchFamily="18" charset="0"/>
              </a:rPr>
              <a:t>jupyter notebooks/browser frontend</a:t>
            </a:r>
            <a:r>
              <a:rPr lang="en-US" sz="1800" dirty="0">
                <a:solidFill>
                  <a:schemeClr val="tx1"/>
                </a:solidFill>
                <a:latin typeface="Calibri" panose="020F0502020204030204" pitchFamily="34" charset="0"/>
                <a:cs typeface="Times New Roman" panose="02020603050405020304" pitchFamily="18" charset="0"/>
              </a:rPr>
              <a:t>s; data science tools </a:t>
            </a:r>
          </a:p>
          <a:p>
            <a:endParaRPr lang="en-US" sz="1800" dirty="0">
              <a:solidFill>
                <a:schemeClr val="tx1"/>
              </a:solidFill>
              <a:latin typeface="Calibri" panose="020F0502020204030204" pitchFamily="34" charset="0"/>
              <a:cs typeface="Times New Roman" panose="02020603050405020304" pitchFamily="18" charset="0"/>
            </a:endParaRPr>
          </a:p>
          <a:p>
            <a:pPr marL="0" indent="0">
              <a:buNone/>
            </a:pPr>
            <a:r>
              <a:rPr lang="en-SI" sz="1800">
                <a:solidFill>
                  <a:schemeClr val="tx1"/>
                </a:solidFill>
                <a:latin typeface="Calibri" panose="020F0502020204030204" pitchFamily="34" charset="0"/>
                <a:cs typeface="Times New Roman" panose="02020603050405020304" pitchFamily="18" charset="0"/>
              </a:rPr>
              <a:t>Analysis Facilities</a:t>
            </a:r>
            <a:r>
              <a:rPr lang="en-US" sz="1800" dirty="0">
                <a:solidFill>
                  <a:schemeClr val="tx1"/>
                </a:solidFill>
                <a:latin typeface="Calibri" panose="020F0502020204030204" pitchFamily="34" charset="0"/>
                <a:cs typeface="Times New Roman" panose="02020603050405020304" pitchFamily="18" charset="0"/>
              </a:rPr>
              <a:t>: infrastructures tailored to provide an analysis ecosystem - tools and services</a:t>
            </a:r>
          </a:p>
          <a:p>
            <a:pPr marL="0" indent="0">
              <a:buNone/>
            </a:pPr>
            <a:endParaRPr lang="en-US" sz="1800" dirty="0">
              <a:solidFill>
                <a:schemeClr val="tx1"/>
              </a:solidFill>
              <a:latin typeface="Calibri" panose="020F0502020204030204" pitchFamily="34" charset="0"/>
              <a:cs typeface="Times New Roman" panose="02020603050405020304" pitchFamily="18" charset="0"/>
            </a:endParaRPr>
          </a:p>
          <a:p>
            <a:r>
              <a:rPr lang="en-US" sz="1800" dirty="0">
                <a:solidFill>
                  <a:schemeClr val="tx1"/>
                </a:solidFill>
                <a:latin typeface="Calibri" panose="020F0502020204030204" pitchFamily="34" charset="0"/>
                <a:cs typeface="Times New Roman" panose="02020603050405020304" pitchFamily="18" charset="0"/>
              </a:rPr>
              <a:t>Possibly also centers for large scale AI training</a:t>
            </a:r>
            <a:endParaRPr lang="en-SI" sz="1800" dirty="0">
              <a:solidFill>
                <a:schemeClr val="tx1"/>
              </a:solidFill>
              <a:latin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7B7FC961-8F64-B173-1748-F76F1A0F0216}"/>
              </a:ext>
            </a:extLst>
          </p:cNvPr>
          <p:cNvPicPr>
            <a:picLocks noChangeAspect="1"/>
          </p:cNvPicPr>
          <p:nvPr/>
        </p:nvPicPr>
        <p:blipFill rotWithShape="1">
          <a:blip r:embed="rId2"/>
          <a:srcRect b="7827"/>
          <a:stretch/>
        </p:blipFill>
        <p:spPr>
          <a:xfrm>
            <a:off x="6543042" y="1368799"/>
            <a:ext cx="5278553" cy="1280366"/>
          </a:xfrm>
          <a:prstGeom prst="rect">
            <a:avLst/>
          </a:prstGeom>
        </p:spPr>
      </p:pic>
      <p:pic>
        <p:nvPicPr>
          <p:cNvPr id="12" name="Picture 11">
            <a:extLst>
              <a:ext uri="{FF2B5EF4-FFF2-40B4-BE49-F238E27FC236}">
                <a16:creationId xmlns:a16="http://schemas.microsoft.com/office/drawing/2014/main" id="{6C7F6624-8320-5FBA-55B9-D5418A956108}"/>
              </a:ext>
            </a:extLst>
          </p:cNvPr>
          <p:cNvPicPr>
            <a:picLocks noChangeAspect="1"/>
          </p:cNvPicPr>
          <p:nvPr/>
        </p:nvPicPr>
        <p:blipFill>
          <a:blip r:embed="rId3"/>
          <a:stretch>
            <a:fillRect/>
          </a:stretch>
        </p:blipFill>
        <p:spPr>
          <a:xfrm>
            <a:off x="6334697" y="3255965"/>
            <a:ext cx="5351752" cy="2693442"/>
          </a:xfrm>
          <a:prstGeom prst="rect">
            <a:avLst/>
          </a:prstGeom>
        </p:spPr>
      </p:pic>
    </p:spTree>
    <p:extLst>
      <p:ext uri="{BB962C8B-B14F-4D97-AF65-F5344CB8AC3E}">
        <p14:creationId xmlns:p14="http://schemas.microsoft.com/office/powerpoint/2010/main" val="14389126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C929-EC9C-EEC2-29A1-8DF696235951}"/>
              </a:ext>
            </a:extLst>
          </p:cNvPr>
          <p:cNvSpPr>
            <a:spLocks noGrp="1"/>
          </p:cNvSpPr>
          <p:nvPr>
            <p:ph type="title"/>
          </p:nvPr>
        </p:nvSpPr>
        <p:spPr/>
        <p:txBody>
          <a:bodyPr/>
          <a:lstStyle/>
          <a:p>
            <a:r>
              <a:rPr lang="en-CH" sz="3600" dirty="0"/>
              <a:t>WLCG partners and collaborators</a:t>
            </a:r>
          </a:p>
        </p:txBody>
      </p:sp>
      <p:sp>
        <p:nvSpPr>
          <p:cNvPr id="6" name="Slide Number Placeholder 5">
            <a:extLst>
              <a:ext uri="{FF2B5EF4-FFF2-40B4-BE49-F238E27FC236}">
                <a16:creationId xmlns:a16="http://schemas.microsoft.com/office/drawing/2014/main" id="{A8BB9A6F-E22B-B533-60CB-F20375078A8F}"/>
              </a:ext>
            </a:extLst>
          </p:cNvPr>
          <p:cNvSpPr>
            <a:spLocks noGrp="1"/>
          </p:cNvSpPr>
          <p:nvPr>
            <p:ph type="sldNum" idx="10"/>
          </p:nvPr>
        </p:nvSpPr>
        <p:spPr/>
        <p:txBody>
          <a:bodyPr/>
          <a:lstStyle/>
          <a:p>
            <a:fld id="{D3517025-743B-E149-A4BA-6A929B1A7CEC}" type="slidenum">
              <a:rPr lang="en-US" smtClean="0"/>
              <a:t>32</a:t>
            </a:fld>
            <a:endParaRPr lang="en-US"/>
          </a:p>
        </p:txBody>
      </p:sp>
      <p:sp>
        <p:nvSpPr>
          <p:cNvPr id="4" name="Date Placeholder 3">
            <a:extLst>
              <a:ext uri="{FF2B5EF4-FFF2-40B4-BE49-F238E27FC236}">
                <a16:creationId xmlns:a16="http://schemas.microsoft.com/office/drawing/2014/main" id="{BE2090F8-53D8-2DCA-8767-DD3141E43C98}"/>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9CD0B86C-87BE-FD4D-254B-2CCE5F7D1E81}"/>
              </a:ext>
            </a:extLst>
          </p:cNvPr>
          <p:cNvSpPr>
            <a:spLocks noGrp="1"/>
          </p:cNvSpPr>
          <p:nvPr>
            <p:ph type="ftr" sz="quarter" idx="12"/>
          </p:nvPr>
        </p:nvSpPr>
        <p:spPr/>
        <p:txBody>
          <a:bodyPr/>
          <a:lstStyle/>
          <a:p>
            <a:r>
              <a:rPr lang="en-US"/>
              <a:t>ISGC 2025 - Taipei</a:t>
            </a:r>
            <a:endParaRPr lang="en-US" dirty="0"/>
          </a:p>
        </p:txBody>
      </p:sp>
      <p:pic>
        <p:nvPicPr>
          <p:cNvPr id="8" name="Content Placeholder 7">
            <a:extLst>
              <a:ext uri="{FF2B5EF4-FFF2-40B4-BE49-F238E27FC236}">
                <a16:creationId xmlns:a16="http://schemas.microsoft.com/office/drawing/2014/main" id="{35EA2E9D-763B-A5D7-6E81-B91C23E60E78}"/>
              </a:ext>
            </a:extLst>
          </p:cNvPr>
          <p:cNvPicPr>
            <a:picLocks noGrp="1" noChangeAspect="1"/>
          </p:cNvPicPr>
          <p:nvPr>
            <p:ph sz="quarter" idx="13"/>
          </p:nvPr>
        </p:nvPicPr>
        <p:blipFill>
          <a:blip r:embed="rId3"/>
          <a:stretch>
            <a:fillRect/>
          </a:stretch>
        </p:blipFill>
        <p:spPr>
          <a:xfrm>
            <a:off x="7069667" y="3293088"/>
            <a:ext cx="2530139" cy="1421314"/>
          </a:xfrm>
          <a:prstGeom prst="rect">
            <a:avLst/>
          </a:prstGeom>
        </p:spPr>
      </p:pic>
      <p:pic>
        <p:nvPicPr>
          <p:cNvPr id="7" name="Picture 6">
            <a:extLst>
              <a:ext uri="{FF2B5EF4-FFF2-40B4-BE49-F238E27FC236}">
                <a16:creationId xmlns:a16="http://schemas.microsoft.com/office/drawing/2014/main" id="{49AE9D16-C3EE-B27D-FFB1-595739DBE7B5}"/>
              </a:ext>
            </a:extLst>
          </p:cNvPr>
          <p:cNvPicPr>
            <a:picLocks noChangeAspect="1"/>
          </p:cNvPicPr>
          <p:nvPr/>
        </p:nvPicPr>
        <p:blipFill>
          <a:blip r:embed="rId4"/>
          <a:stretch>
            <a:fillRect/>
          </a:stretch>
        </p:blipFill>
        <p:spPr>
          <a:xfrm>
            <a:off x="8051800" y="1115859"/>
            <a:ext cx="3163597" cy="1780505"/>
          </a:xfrm>
          <a:prstGeom prst="rect">
            <a:avLst/>
          </a:prstGeom>
        </p:spPr>
      </p:pic>
      <p:pic>
        <p:nvPicPr>
          <p:cNvPr id="9" name="Content Placeholder 6">
            <a:extLst>
              <a:ext uri="{FF2B5EF4-FFF2-40B4-BE49-F238E27FC236}">
                <a16:creationId xmlns:a16="http://schemas.microsoft.com/office/drawing/2014/main" id="{FF6BE8C9-303F-4F4A-585C-2208CE561B3C}"/>
              </a:ext>
            </a:extLst>
          </p:cNvPr>
          <p:cNvPicPr>
            <a:picLocks noChangeAspect="1"/>
          </p:cNvPicPr>
          <p:nvPr/>
        </p:nvPicPr>
        <p:blipFill>
          <a:blip r:embed="rId5"/>
          <a:stretch>
            <a:fillRect/>
          </a:stretch>
        </p:blipFill>
        <p:spPr bwMode="auto">
          <a:xfrm>
            <a:off x="1462699" y="4450235"/>
            <a:ext cx="2838094" cy="1573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11" name="TextBox 10">
            <a:extLst>
              <a:ext uri="{FF2B5EF4-FFF2-40B4-BE49-F238E27FC236}">
                <a16:creationId xmlns:a16="http://schemas.microsoft.com/office/drawing/2014/main" id="{35D28B7E-1B8A-6FDF-5A5D-A6790B39E7B1}"/>
              </a:ext>
            </a:extLst>
          </p:cNvPr>
          <p:cNvSpPr txBox="1"/>
          <p:nvPr/>
        </p:nvSpPr>
        <p:spPr>
          <a:xfrm>
            <a:off x="1396999" y="1349062"/>
            <a:ext cx="5858933" cy="646331"/>
          </a:xfrm>
          <a:prstGeom prst="rect">
            <a:avLst/>
          </a:prstGeom>
          <a:noFill/>
        </p:spPr>
        <p:txBody>
          <a:bodyPr wrap="square">
            <a:spAutoFit/>
          </a:bodyPr>
          <a:lstStyle/>
          <a:p>
            <a:r>
              <a:rPr lang="en-CH" dirty="0"/>
              <a:t>Many communities collaborate with WLCG, share some of the same technologies, services and resources</a:t>
            </a:r>
          </a:p>
        </p:txBody>
      </p:sp>
      <p:sp>
        <p:nvSpPr>
          <p:cNvPr id="10" name="TextBox 9">
            <a:extLst>
              <a:ext uri="{FF2B5EF4-FFF2-40B4-BE49-F238E27FC236}">
                <a16:creationId xmlns:a16="http://schemas.microsoft.com/office/drawing/2014/main" id="{6FC8804D-5DE7-962A-61F6-55FAF815CCB8}"/>
              </a:ext>
            </a:extLst>
          </p:cNvPr>
          <p:cNvSpPr txBox="1"/>
          <p:nvPr/>
        </p:nvSpPr>
        <p:spPr>
          <a:xfrm>
            <a:off x="1397000" y="2405534"/>
            <a:ext cx="5249333" cy="646331"/>
          </a:xfrm>
          <a:prstGeom prst="rect">
            <a:avLst/>
          </a:prstGeom>
          <a:noFill/>
        </p:spPr>
        <p:txBody>
          <a:bodyPr wrap="square">
            <a:spAutoFit/>
          </a:bodyPr>
          <a:lstStyle/>
          <a:p>
            <a:r>
              <a:rPr lang="en-US" dirty="0"/>
              <a:t>DUNE, Belle-2, JUNO and VIRGO are now WLCG </a:t>
            </a:r>
            <a:r>
              <a:rPr lang="en-US" b="1" dirty="0"/>
              <a:t>partners</a:t>
            </a:r>
          </a:p>
        </p:txBody>
      </p:sp>
      <p:sp>
        <p:nvSpPr>
          <p:cNvPr id="14" name="TextBox 13">
            <a:extLst>
              <a:ext uri="{FF2B5EF4-FFF2-40B4-BE49-F238E27FC236}">
                <a16:creationId xmlns:a16="http://schemas.microsoft.com/office/drawing/2014/main" id="{03226337-4B7E-B74F-9CA1-B781B798C545}"/>
              </a:ext>
            </a:extLst>
          </p:cNvPr>
          <p:cNvSpPr txBox="1"/>
          <p:nvPr/>
        </p:nvSpPr>
        <p:spPr>
          <a:xfrm>
            <a:off x="4715933" y="5257755"/>
            <a:ext cx="6807197" cy="646331"/>
          </a:xfrm>
          <a:prstGeom prst="rect">
            <a:avLst/>
          </a:prstGeom>
          <a:noFill/>
        </p:spPr>
        <p:txBody>
          <a:bodyPr wrap="square">
            <a:spAutoFit/>
          </a:bodyPr>
          <a:lstStyle/>
          <a:p>
            <a:r>
              <a:rPr lang="en-CH" b="1" dirty="0"/>
              <a:t>Fostering this collaboration is essential for the sustainability of the WLCG infrastructure: optimise investments and effort </a:t>
            </a:r>
          </a:p>
        </p:txBody>
      </p:sp>
      <p:sp>
        <p:nvSpPr>
          <p:cNvPr id="15" name="TextBox 14">
            <a:extLst>
              <a:ext uri="{FF2B5EF4-FFF2-40B4-BE49-F238E27FC236}">
                <a16:creationId xmlns:a16="http://schemas.microsoft.com/office/drawing/2014/main" id="{3255BFC2-5951-B371-C5A0-01675BB9B98B}"/>
              </a:ext>
            </a:extLst>
          </p:cNvPr>
          <p:cNvSpPr txBox="1"/>
          <p:nvPr/>
        </p:nvSpPr>
        <p:spPr>
          <a:xfrm>
            <a:off x="1397000" y="3393152"/>
            <a:ext cx="5003800" cy="646331"/>
          </a:xfrm>
          <a:prstGeom prst="rect">
            <a:avLst/>
          </a:prstGeom>
          <a:noFill/>
        </p:spPr>
        <p:txBody>
          <a:bodyPr wrap="square">
            <a:spAutoFit/>
          </a:bodyPr>
          <a:lstStyle/>
          <a:p>
            <a:r>
              <a:rPr lang="en-US" b="1" dirty="0"/>
              <a:t>Collaboration</a:t>
            </a:r>
            <a:r>
              <a:rPr lang="en-US" dirty="0"/>
              <a:t> with Astronomy in the context of the </a:t>
            </a:r>
            <a:r>
              <a:rPr lang="en-US" dirty="0">
                <a:hlinkClick r:id="rId6"/>
              </a:rPr>
              <a:t>ESCAPE Open Collaboration</a:t>
            </a:r>
            <a:endParaRPr lang="en-US" dirty="0"/>
          </a:p>
        </p:txBody>
      </p:sp>
      <p:pic>
        <p:nvPicPr>
          <p:cNvPr id="16" name="Picture 2" descr="Snowmass21">
            <a:extLst>
              <a:ext uri="{FF2B5EF4-FFF2-40B4-BE49-F238E27FC236}">
                <a16:creationId xmlns:a16="http://schemas.microsoft.com/office/drawing/2014/main" id="{4574C5D4-981E-A752-91DE-DBD494536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8122" y="3701937"/>
            <a:ext cx="1354277" cy="85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07469"/>
      </p:ext>
    </p:extLst>
  </p:cSld>
  <p:clrMapOvr>
    <a:masterClrMapping/>
  </p:clrMapOvr>
  <mc:AlternateContent xmlns:mc="http://schemas.openxmlformats.org/markup-compatibility/2006" xmlns:p14="http://schemas.microsoft.com/office/powerpoint/2010/main">
    <mc:Choice Requires="p14">
      <p:transition spd="slow" p14:dur="2000" advTm="37456"/>
    </mc:Choice>
    <mc:Fallback xmlns="">
      <p:transition spd="slow" advTm="3745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FF60-F057-E288-01E1-BC5060843AAC}"/>
              </a:ext>
            </a:extLst>
          </p:cNvPr>
          <p:cNvSpPr>
            <a:spLocks noGrp="1"/>
          </p:cNvSpPr>
          <p:nvPr>
            <p:ph type="title"/>
          </p:nvPr>
        </p:nvSpPr>
        <p:spPr/>
        <p:txBody>
          <a:bodyPr/>
          <a:lstStyle/>
          <a:p>
            <a:r>
              <a:rPr lang="en-GB" sz="3600" dirty="0"/>
              <a:t>Scientific Data Management </a:t>
            </a:r>
          </a:p>
        </p:txBody>
      </p:sp>
      <p:sp>
        <p:nvSpPr>
          <p:cNvPr id="3" name="Slide Number Placeholder 2">
            <a:extLst>
              <a:ext uri="{FF2B5EF4-FFF2-40B4-BE49-F238E27FC236}">
                <a16:creationId xmlns:a16="http://schemas.microsoft.com/office/drawing/2014/main" id="{C4EA941E-24E3-4B7B-0392-16C20D1C567E}"/>
              </a:ext>
            </a:extLst>
          </p:cNvPr>
          <p:cNvSpPr>
            <a:spLocks noGrp="1"/>
          </p:cNvSpPr>
          <p:nvPr>
            <p:ph type="sldNum" idx="10"/>
          </p:nvPr>
        </p:nvSpPr>
        <p:spPr/>
        <p:txBody>
          <a:bodyPr/>
          <a:lstStyle/>
          <a:p>
            <a:fld id="{00000000-1234-1234-1234-123412341234}" type="slidenum">
              <a:rPr lang="en-US" smtClean="0"/>
              <a:pPr/>
              <a:t>33</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7A5F0E2D-0560-AD8F-415E-36BE06ABBC57}"/>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54F49C0C-B2F3-BF1B-AA15-1CDDB9952908}"/>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71579B44-3976-71E6-721D-6DA89526A69E}"/>
              </a:ext>
            </a:extLst>
          </p:cNvPr>
          <p:cNvPicPr>
            <a:picLocks noChangeAspect="1"/>
          </p:cNvPicPr>
          <p:nvPr/>
        </p:nvPicPr>
        <p:blipFill>
          <a:blip r:embed="rId2"/>
          <a:stretch>
            <a:fillRect/>
          </a:stretch>
        </p:blipFill>
        <p:spPr>
          <a:xfrm>
            <a:off x="1227666" y="2127248"/>
            <a:ext cx="6858000" cy="3778898"/>
          </a:xfrm>
          <a:prstGeom prst="rect">
            <a:avLst/>
          </a:prstGeom>
        </p:spPr>
      </p:pic>
      <p:pic>
        <p:nvPicPr>
          <p:cNvPr id="7" name="Picture 6">
            <a:extLst>
              <a:ext uri="{FF2B5EF4-FFF2-40B4-BE49-F238E27FC236}">
                <a16:creationId xmlns:a16="http://schemas.microsoft.com/office/drawing/2014/main" id="{751129CE-2929-8E53-02ED-37DC0B118659}"/>
              </a:ext>
            </a:extLst>
          </p:cNvPr>
          <p:cNvPicPr>
            <a:picLocks noChangeAspect="1"/>
          </p:cNvPicPr>
          <p:nvPr/>
        </p:nvPicPr>
        <p:blipFill>
          <a:blip r:embed="rId3"/>
          <a:stretch>
            <a:fillRect/>
          </a:stretch>
        </p:blipFill>
        <p:spPr>
          <a:xfrm>
            <a:off x="9550400" y="1308100"/>
            <a:ext cx="1500717" cy="1560746"/>
          </a:xfrm>
          <a:prstGeom prst="rect">
            <a:avLst/>
          </a:prstGeom>
        </p:spPr>
      </p:pic>
      <p:sp>
        <p:nvSpPr>
          <p:cNvPr id="10" name="TextBox 9">
            <a:extLst>
              <a:ext uri="{FF2B5EF4-FFF2-40B4-BE49-F238E27FC236}">
                <a16:creationId xmlns:a16="http://schemas.microsoft.com/office/drawing/2014/main" id="{24D9861E-9E5B-E314-8A73-ED3C7C7AB80A}"/>
              </a:ext>
            </a:extLst>
          </p:cNvPr>
          <p:cNvSpPr txBox="1"/>
          <p:nvPr/>
        </p:nvSpPr>
        <p:spPr>
          <a:xfrm>
            <a:off x="1227666" y="1268483"/>
            <a:ext cx="7967133" cy="707886"/>
          </a:xfrm>
          <a:prstGeom prst="rect">
            <a:avLst/>
          </a:prstGeom>
          <a:noFill/>
        </p:spPr>
        <p:txBody>
          <a:bodyPr wrap="square">
            <a:spAutoFit/>
          </a:bodyPr>
          <a:lstStyle/>
          <a:p>
            <a:r>
              <a:rPr lang="en-CH" sz="2000" dirty="0"/>
              <a:t>Scientific Data Management is a clear example of successful collaboration in HEP and beyond </a:t>
            </a:r>
          </a:p>
        </p:txBody>
      </p:sp>
      <p:sp>
        <p:nvSpPr>
          <p:cNvPr id="12" name="TextBox 11">
            <a:extLst>
              <a:ext uri="{FF2B5EF4-FFF2-40B4-BE49-F238E27FC236}">
                <a16:creationId xmlns:a16="http://schemas.microsoft.com/office/drawing/2014/main" id="{1CE9B088-AFAA-5635-3903-4D1D42288BA9}"/>
              </a:ext>
            </a:extLst>
          </p:cNvPr>
          <p:cNvSpPr txBox="1"/>
          <p:nvPr/>
        </p:nvSpPr>
        <p:spPr>
          <a:xfrm>
            <a:off x="8483599" y="3319051"/>
            <a:ext cx="2965639" cy="1754326"/>
          </a:xfrm>
          <a:prstGeom prst="rect">
            <a:avLst/>
          </a:prstGeom>
          <a:noFill/>
        </p:spPr>
        <p:txBody>
          <a:bodyPr wrap="square">
            <a:spAutoFit/>
          </a:bodyPr>
          <a:lstStyle/>
          <a:p>
            <a:r>
              <a:rPr lang="en-CH" sz="1800" dirty="0"/>
              <a:t>Rucio: initially developed for/by the LHC ATLAS experiment </a:t>
            </a:r>
          </a:p>
          <a:p>
            <a:endParaRPr lang="en-CH" dirty="0"/>
          </a:p>
          <a:p>
            <a:r>
              <a:rPr lang="en-CH" sz="1800" dirty="0"/>
              <a:t>Now a standard de-facto in HEP and beyond  </a:t>
            </a:r>
          </a:p>
        </p:txBody>
      </p:sp>
    </p:spTree>
    <p:extLst>
      <p:ext uri="{BB962C8B-B14F-4D97-AF65-F5344CB8AC3E}">
        <p14:creationId xmlns:p14="http://schemas.microsoft.com/office/powerpoint/2010/main" val="3504897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4EE8-4D92-2D49-BF32-ECFA00043A61}"/>
              </a:ext>
            </a:extLst>
          </p:cNvPr>
          <p:cNvSpPr>
            <a:spLocks noGrp="1"/>
          </p:cNvSpPr>
          <p:nvPr>
            <p:ph type="title"/>
          </p:nvPr>
        </p:nvSpPr>
        <p:spPr/>
        <p:txBody>
          <a:bodyPr/>
          <a:lstStyle/>
          <a:p>
            <a:r>
              <a:rPr lang="en-GB" sz="3600" dirty="0"/>
              <a:t>From Data Management to a Research Environment</a:t>
            </a:r>
          </a:p>
        </p:txBody>
      </p:sp>
      <p:sp>
        <p:nvSpPr>
          <p:cNvPr id="6" name="Slide Number Placeholder 5">
            <a:extLst>
              <a:ext uri="{FF2B5EF4-FFF2-40B4-BE49-F238E27FC236}">
                <a16:creationId xmlns:a16="http://schemas.microsoft.com/office/drawing/2014/main" id="{7701DE3F-9E1B-354B-AA9A-62EDB0462AC2}"/>
              </a:ext>
            </a:extLst>
          </p:cNvPr>
          <p:cNvSpPr>
            <a:spLocks noGrp="1"/>
          </p:cNvSpPr>
          <p:nvPr>
            <p:ph type="sldNum" idx="10"/>
          </p:nvPr>
        </p:nvSpPr>
        <p:spPr/>
        <p:txBody>
          <a:bodyPr/>
          <a:lstStyle/>
          <a:p>
            <a:fld id="{D3517025-743B-E149-A4BA-6A929B1A7CEC}" type="slidenum">
              <a:rPr lang="en-US" smtClean="0"/>
              <a:t>34</a:t>
            </a:fld>
            <a:endParaRPr lang="en-US"/>
          </a:p>
        </p:txBody>
      </p:sp>
      <p:sp>
        <p:nvSpPr>
          <p:cNvPr id="4" name="Date Placeholder 3">
            <a:extLst>
              <a:ext uri="{FF2B5EF4-FFF2-40B4-BE49-F238E27FC236}">
                <a16:creationId xmlns:a16="http://schemas.microsoft.com/office/drawing/2014/main" id="{07693F7C-4D5A-1044-8EA1-A1FF43541570}"/>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0AA17936-8838-634C-BCCD-02F39F8F4AF9}"/>
              </a:ext>
            </a:extLst>
          </p:cNvPr>
          <p:cNvSpPr>
            <a:spLocks noGrp="1"/>
          </p:cNvSpPr>
          <p:nvPr>
            <p:ph type="ftr" sz="quarter" idx="12"/>
          </p:nvPr>
        </p:nvSpPr>
        <p:spPr/>
        <p:txBody>
          <a:bodyPr/>
          <a:lstStyle/>
          <a:p>
            <a:r>
              <a:rPr lang="en-US"/>
              <a:t>ISGC 2025 - Taipei</a:t>
            </a:r>
          </a:p>
        </p:txBody>
      </p:sp>
      <p:sp>
        <p:nvSpPr>
          <p:cNvPr id="14" name="Rectangle 13">
            <a:extLst>
              <a:ext uri="{FF2B5EF4-FFF2-40B4-BE49-F238E27FC236}">
                <a16:creationId xmlns:a16="http://schemas.microsoft.com/office/drawing/2014/main" id="{A01683F9-C6B0-5C43-BE34-561AD38A83D6}"/>
              </a:ext>
            </a:extLst>
          </p:cNvPr>
          <p:cNvSpPr/>
          <p:nvPr/>
        </p:nvSpPr>
        <p:spPr>
          <a:xfrm>
            <a:off x="1371601" y="1476913"/>
            <a:ext cx="10349344" cy="923330"/>
          </a:xfrm>
          <a:prstGeom prst="rect">
            <a:avLst/>
          </a:prstGeom>
        </p:spPr>
        <p:txBody>
          <a:bodyPr wrap="square">
            <a:spAutoFit/>
          </a:bodyPr>
          <a:lstStyle/>
          <a:p>
            <a:r>
              <a:rPr lang="en-US" dirty="0"/>
              <a:t>HEP, Astronomy and Astro-particle physics prototyped a distributed data infrastructure across Europe. Based on many of the WLCG building blocks and on top of many WLCG facilities</a:t>
            </a:r>
          </a:p>
          <a:p>
            <a:endParaRPr lang="en-US" dirty="0"/>
          </a:p>
        </p:txBody>
      </p:sp>
      <p:pic>
        <p:nvPicPr>
          <p:cNvPr id="7" name="Picture 6">
            <a:extLst>
              <a:ext uri="{FF2B5EF4-FFF2-40B4-BE49-F238E27FC236}">
                <a16:creationId xmlns:a16="http://schemas.microsoft.com/office/drawing/2014/main" id="{E4FF6726-1309-E10F-DDBE-CFE43842D083}"/>
              </a:ext>
            </a:extLst>
          </p:cNvPr>
          <p:cNvPicPr>
            <a:picLocks noChangeAspect="1"/>
          </p:cNvPicPr>
          <p:nvPr/>
        </p:nvPicPr>
        <p:blipFill>
          <a:blip r:embed="rId2"/>
          <a:stretch>
            <a:fillRect/>
          </a:stretch>
        </p:blipFill>
        <p:spPr>
          <a:xfrm>
            <a:off x="1163782" y="2275182"/>
            <a:ext cx="9113772" cy="4018732"/>
          </a:xfrm>
          <a:prstGeom prst="rect">
            <a:avLst/>
          </a:prstGeom>
        </p:spPr>
      </p:pic>
      <p:sp>
        <p:nvSpPr>
          <p:cNvPr id="12" name="TextBox 11">
            <a:extLst>
              <a:ext uri="{FF2B5EF4-FFF2-40B4-BE49-F238E27FC236}">
                <a16:creationId xmlns:a16="http://schemas.microsoft.com/office/drawing/2014/main" id="{9FEFC244-D619-EE12-0DCE-6B20FD0927CC}"/>
              </a:ext>
            </a:extLst>
          </p:cNvPr>
          <p:cNvSpPr txBox="1"/>
          <p:nvPr/>
        </p:nvSpPr>
        <p:spPr>
          <a:xfrm>
            <a:off x="7897091" y="2448394"/>
            <a:ext cx="3861639" cy="646331"/>
          </a:xfrm>
          <a:prstGeom prst="rect">
            <a:avLst/>
          </a:prstGeom>
          <a:noFill/>
        </p:spPr>
        <p:txBody>
          <a:bodyPr wrap="square">
            <a:spAutoFit/>
          </a:bodyPr>
          <a:lstStyle/>
          <a:p>
            <a:r>
              <a:rPr lang="en-US" b="1" dirty="0"/>
              <a:t>Virtual Research Environment</a:t>
            </a:r>
          </a:p>
          <a:p>
            <a:r>
              <a:rPr lang="en-US" b="1" dirty="0"/>
              <a:t>	for Open Science</a:t>
            </a:r>
            <a:endParaRPr lang="en-US" dirty="0"/>
          </a:p>
        </p:txBody>
      </p:sp>
    </p:spTree>
    <p:extLst>
      <p:ext uri="{BB962C8B-B14F-4D97-AF65-F5344CB8AC3E}">
        <p14:creationId xmlns:p14="http://schemas.microsoft.com/office/powerpoint/2010/main" val="10152377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4EE8-4D92-2D49-BF32-ECFA00043A61}"/>
              </a:ext>
            </a:extLst>
          </p:cNvPr>
          <p:cNvSpPr>
            <a:spLocks noGrp="1"/>
          </p:cNvSpPr>
          <p:nvPr>
            <p:ph type="title"/>
          </p:nvPr>
        </p:nvSpPr>
        <p:spPr/>
        <p:txBody>
          <a:bodyPr/>
          <a:lstStyle/>
          <a:p>
            <a:r>
              <a:rPr lang="en-GB" sz="3600" dirty="0"/>
              <a:t>Open Science in a common Research Environment</a:t>
            </a:r>
          </a:p>
        </p:txBody>
      </p:sp>
      <p:sp>
        <p:nvSpPr>
          <p:cNvPr id="6" name="Slide Number Placeholder 5">
            <a:extLst>
              <a:ext uri="{FF2B5EF4-FFF2-40B4-BE49-F238E27FC236}">
                <a16:creationId xmlns:a16="http://schemas.microsoft.com/office/drawing/2014/main" id="{7701DE3F-9E1B-354B-AA9A-62EDB0462AC2}"/>
              </a:ext>
            </a:extLst>
          </p:cNvPr>
          <p:cNvSpPr>
            <a:spLocks noGrp="1"/>
          </p:cNvSpPr>
          <p:nvPr>
            <p:ph type="sldNum" idx="10"/>
          </p:nvPr>
        </p:nvSpPr>
        <p:spPr/>
        <p:txBody>
          <a:bodyPr/>
          <a:lstStyle/>
          <a:p>
            <a:fld id="{D3517025-743B-E149-A4BA-6A929B1A7CEC}" type="slidenum">
              <a:rPr lang="en-US" smtClean="0"/>
              <a:t>35</a:t>
            </a:fld>
            <a:endParaRPr lang="en-US"/>
          </a:p>
        </p:txBody>
      </p:sp>
      <p:sp>
        <p:nvSpPr>
          <p:cNvPr id="4" name="Date Placeholder 3">
            <a:extLst>
              <a:ext uri="{FF2B5EF4-FFF2-40B4-BE49-F238E27FC236}">
                <a16:creationId xmlns:a16="http://schemas.microsoft.com/office/drawing/2014/main" id="{07693F7C-4D5A-1044-8EA1-A1FF43541570}"/>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0AA17936-8838-634C-BCCD-02F39F8F4AF9}"/>
              </a:ext>
            </a:extLst>
          </p:cNvPr>
          <p:cNvSpPr>
            <a:spLocks noGrp="1"/>
          </p:cNvSpPr>
          <p:nvPr>
            <p:ph type="ftr" sz="quarter" idx="12"/>
          </p:nvPr>
        </p:nvSpPr>
        <p:spPr/>
        <p:txBody>
          <a:bodyPr/>
          <a:lstStyle/>
          <a:p>
            <a:r>
              <a:rPr lang="en-US"/>
              <a:t>ISGC 2025 - Taipei</a:t>
            </a:r>
          </a:p>
        </p:txBody>
      </p:sp>
      <p:sp>
        <p:nvSpPr>
          <p:cNvPr id="14" name="Rectangle 13">
            <a:extLst>
              <a:ext uri="{FF2B5EF4-FFF2-40B4-BE49-F238E27FC236}">
                <a16:creationId xmlns:a16="http://schemas.microsoft.com/office/drawing/2014/main" id="{A01683F9-C6B0-5C43-BE34-561AD38A83D6}"/>
              </a:ext>
            </a:extLst>
          </p:cNvPr>
          <p:cNvSpPr/>
          <p:nvPr/>
        </p:nvSpPr>
        <p:spPr>
          <a:xfrm>
            <a:off x="1363134" y="1299533"/>
            <a:ext cx="6481058" cy="646331"/>
          </a:xfrm>
          <a:prstGeom prst="rect">
            <a:avLst/>
          </a:prstGeom>
        </p:spPr>
        <p:txBody>
          <a:bodyPr wrap="square">
            <a:spAutoFit/>
          </a:bodyPr>
          <a:lstStyle/>
          <a:p>
            <a:r>
              <a:rPr lang="en-US" dirty="0"/>
              <a:t>SKA: data delivery from Perth and Cape Town to Europe and access through the Virtual Research Environment</a:t>
            </a:r>
          </a:p>
        </p:txBody>
      </p:sp>
      <p:pic>
        <p:nvPicPr>
          <p:cNvPr id="3" name="Picture 2">
            <a:extLst>
              <a:ext uri="{FF2B5EF4-FFF2-40B4-BE49-F238E27FC236}">
                <a16:creationId xmlns:a16="http://schemas.microsoft.com/office/drawing/2014/main" id="{339DFD8E-99F6-0C4C-B386-C563AEEE73E0}"/>
              </a:ext>
            </a:extLst>
          </p:cNvPr>
          <p:cNvPicPr>
            <a:picLocks noChangeAspect="1"/>
          </p:cNvPicPr>
          <p:nvPr/>
        </p:nvPicPr>
        <p:blipFill>
          <a:blip r:embed="rId2"/>
          <a:stretch>
            <a:fillRect/>
          </a:stretch>
        </p:blipFill>
        <p:spPr>
          <a:xfrm>
            <a:off x="8033058" y="1170409"/>
            <a:ext cx="3649192" cy="1864445"/>
          </a:xfrm>
          <a:prstGeom prst="rect">
            <a:avLst/>
          </a:prstGeom>
        </p:spPr>
      </p:pic>
      <p:pic>
        <p:nvPicPr>
          <p:cNvPr id="8" name="Picture 7">
            <a:extLst>
              <a:ext uri="{FF2B5EF4-FFF2-40B4-BE49-F238E27FC236}">
                <a16:creationId xmlns:a16="http://schemas.microsoft.com/office/drawing/2014/main" id="{1A8BDCE7-F221-A041-9277-D78E11D5864C}"/>
              </a:ext>
            </a:extLst>
          </p:cNvPr>
          <p:cNvPicPr>
            <a:picLocks noChangeAspect="1"/>
          </p:cNvPicPr>
          <p:nvPr/>
        </p:nvPicPr>
        <p:blipFill>
          <a:blip r:embed="rId3"/>
          <a:stretch>
            <a:fillRect/>
          </a:stretch>
        </p:blipFill>
        <p:spPr>
          <a:xfrm>
            <a:off x="1488660" y="4382502"/>
            <a:ext cx="2263546" cy="1718373"/>
          </a:xfrm>
          <a:prstGeom prst="rect">
            <a:avLst/>
          </a:prstGeom>
        </p:spPr>
      </p:pic>
      <p:sp>
        <p:nvSpPr>
          <p:cNvPr id="21" name="TextBox 20">
            <a:extLst>
              <a:ext uri="{FF2B5EF4-FFF2-40B4-BE49-F238E27FC236}">
                <a16:creationId xmlns:a16="http://schemas.microsoft.com/office/drawing/2014/main" id="{BA5AB0C4-E32D-2C46-A2B7-6BC8DC1ED092}"/>
              </a:ext>
            </a:extLst>
          </p:cNvPr>
          <p:cNvSpPr txBox="1"/>
          <p:nvPr/>
        </p:nvSpPr>
        <p:spPr>
          <a:xfrm>
            <a:off x="1264766" y="2501984"/>
            <a:ext cx="5638800" cy="1754326"/>
          </a:xfrm>
          <a:prstGeom prst="rect">
            <a:avLst/>
          </a:prstGeom>
          <a:noFill/>
        </p:spPr>
        <p:txBody>
          <a:bodyPr wrap="square">
            <a:spAutoFit/>
          </a:bodyPr>
          <a:lstStyle/>
          <a:p>
            <a:r>
              <a:rPr lang="en-US" dirty="0"/>
              <a:t>LOFAR: observations stored in the data management system, accessed  and analyzed in a notebook service in the VRE. Results and artifacts are all preserved. </a:t>
            </a:r>
          </a:p>
          <a:p>
            <a:endParaRPr lang="en-US" dirty="0"/>
          </a:p>
          <a:p>
            <a:r>
              <a:rPr lang="en-US" dirty="0"/>
              <a:t>I am told this is a Quasar …   </a:t>
            </a:r>
          </a:p>
        </p:txBody>
      </p:sp>
      <p:pic>
        <p:nvPicPr>
          <p:cNvPr id="7" name="Picture 6">
            <a:extLst>
              <a:ext uri="{FF2B5EF4-FFF2-40B4-BE49-F238E27FC236}">
                <a16:creationId xmlns:a16="http://schemas.microsoft.com/office/drawing/2014/main" id="{C5344AD3-94AD-7E13-605C-570D09329878}"/>
              </a:ext>
            </a:extLst>
          </p:cNvPr>
          <p:cNvPicPr>
            <a:picLocks noChangeAspect="1"/>
          </p:cNvPicPr>
          <p:nvPr/>
        </p:nvPicPr>
        <p:blipFill rotWithShape="1">
          <a:blip r:embed="rId4"/>
          <a:srcRect b="10957"/>
          <a:stretch/>
        </p:blipFill>
        <p:spPr>
          <a:xfrm>
            <a:off x="5731013" y="3431919"/>
            <a:ext cx="5951237" cy="2668956"/>
          </a:xfrm>
          <a:prstGeom prst="rect">
            <a:avLst/>
          </a:prstGeom>
        </p:spPr>
      </p:pic>
    </p:spTree>
    <p:extLst>
      <p:ext uri="{BB962C8B-B14F-4D97-AF65-F5344CB8AC3E}">
        <p14:creationId xmlns:p14="http://schemas.microsoft.com/office/powerpoint/2010/main" val="2380112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DDCC-7780-6B48-B6D5-FFD481974F52}"/>
              </a:ext>
            </a:extLst>
          </p:cNvPr>
          <p:cNvSpPr>
            <a:spLocks noGrp="1"/>
          </p:cNvSpPr>
          <p:nvPr>
            <p:ph type="title"/>
          </p:nvPr>
        </p:nvSpPr>
        <p:spPr/>
        <p:txBody>
          <a:bodyPr/>
          <a:lstStyle/>
          <a:p>
            <a:r>
              <a:rPr lang="en-CH" sz="3600" dirty="0"/>
              <a:t>Energy Needs per unit of “science” </a:t>
            </a:r>
          </a:p>
        </p:txBody>
      </p:sp>
      <p:sp>
        <p:nvSpPr>
          <p:cNvPr id="6" name="Slide Number Placeholder 5">
            <a:extLst>
              <a:ext uri="{FF2B5EF4-FFF2-40B4-BE49-F238E27FC236}">
                <a16:creationId xmlns:a16="http://schemas.microsoft.com/office/drawing/2014/main" id="{D599AA9A-1B46-664B-AF43-E9BA8238778F}"/>
              </a:ext>
            </a:extLst>
          </p:cNvPr>
          <p:cNvSpPr>
            <a:spLocks noGrp="1"/>
          </p:cNvSpPr>
          <p:nvPr>
            <p:ph type="sldNum" idx="10"/>
          </p:nvPr>
        </p:nvSpPr>
        <p:spPr/>
        <p:txBody>
          <a:bodyPr/>
          <a:lstStyle/>
          <a:p>
            <a:fld id="{D3517025-743B-E149-A4BA-6A929B1A7CEC}" type="slidenum">
              <a:rPr lang="en-US" smtClean="0"/>
              <a:t>36</a:t>
            </a:fld>
            <a:endParaRPr lang="en-US"/>
          </a:p>
        </p:txBody>
      </p:sp>
      <p:sp>
        <p:nvSpPr>
          <p:cNvPr id="4" name="Date Placeholder 3">
            <a:extLst>
              <a:ext uri="{FF2B5EF4-FFF2-40B4-BE49-F238E27FC236}">
                <a16:creationId xmlns:a16="http://schemas.microsoft.com/office/drawing/2014/main" id="{A20593B9-885C-3848-884A-B75C597D6BE1}"/>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042CBCDC-6BC7-FE44-8008-0D4DC92EE282}"/>
              </a:ext>
            </a:extLst>
          </p:cNvPr>
          <p:cNvSpPr>
            <a:spLocks noGrp="1"/>
          </p:cNvSpPr>
          <p:nvPr>
            <p:ph type="ftr" sz="quarter" idx="12"/>
          </p:nvPr>
        </p:nvSpPr>
        <p:spPr/>
        <p:txBody>
          <a:bodyPr/>
          <a:lstStyle/>
          <a:p>
            <a:r>
              <a:rPr lang="en-US"/>
              <a:t>ISGC 2025 - Taipei</a:t>
            </a:r>
          </a:p>
        </p:txBody>
      </p:sp>
      <p:sp>
        <p:nvSpPr>
          <p:cNvPr id="12" name="TextBox 11">
            <a:extLst>
              <a:ext uri="{FF2B5EF4-FFF2-40B4-BE49-F238E27FC236}">
                <a16:creationId xmlns:a16="http://schemas.microsoft.com/office/drawing/2014/main" id="{556165BD-C671-E69F-1355-E03EE13BA22B}"/>
              </a:ext>
            </a:extLst>
          </p:cNvPr>
          <p:cNvSpPr txBox="1"/>
          <p:nvPr/>
        </p:nvSpPr>
        <p:spPr>
          <a:xfrm>
            <a:off x="2166257" y="5072743"/>
            <a:ext cx="0" cy="0"/>
          </a:xfrm>
          <a:prstGeom prst="rect">
            <a:avLst/>
          </a:prstGeom>
        </p:spPr>
        <p:txBody>
          <a:bodyPr wrap="none" rtlCol="0">
            <a:noAutofit/>
          </a:bodyPr>
          <a:lstStyle/>
          <a:p>
            <a:endParaRPr lang="en-CH"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9" name="TextBox 8">
            <a:extLst>
              <a:ext uri="{FF2B5EF4-FFF2-40B4-BE49-F238E27FC236}">
                <a16:creationId xmlns:a16="http://schemas.microsoft.com/office/drawing/2014/main" id="{E462BA58-F24B-6023-E4DC-B9CDA0996084}"/>
              </a:ext>
            </a:extLst>
          </p:cNvPr>
          <p:cNvSpPr txBox="1"/>
          <p:nvPr/>
        </p:nvSpPr>
        <p:spPr>
          <a:xfrm>
            <a:off x="1351005" y="1407166"/>
            <a:ext cx="4448432" cy="3416320"/>
          </a:xfrm>
          <a:prstGeom prst="rect">
            <a:avLst/>
          </a:prstGeom>
          <a:noFill/>
        </p:spPr>
        <p:txBody>
          <a:bodyPr wrap="square">
            <a:spAutoFit/>
          </a:bodyPr>
          <a:lstStyle/>
          <a:p>
            <a:r>
              <a:rPr lang="en-GB" dirty="0">
                <a:solidFill>
                  <a:srgbClr val="000000"/>
                </a:solidFill>
                <a:latin typeface="ff-meta-serif-web-pro"/>
              </a:rPr>
              <a:t>In WLCG GWh/fb</a:t>
            </a:r>
            <a:r>
              <a:rPr lang="en-GB" baseline="30000" dirty="0">
                <a:solidFill>
                  <a:srgbClr val="000000"/>
                </a:solidFill>
                <a:latin typeface="ff-meta-serif-web-pro"/>
              </a:rPr>
              <a:t>-1</a:t>
            </a:r>
            <a:r>
              <a:rPr lang="en-GB" dirty="0">
                <a:solidFill>
                  <a:srgbClr val="000000"/>
                </a:solidFill>
                <a:latin typeface="ff-meta-serif-web-pro"/>
              </a:rPr>
              <a:t> represent the energy needed to </a:t>
            </a:r>
            <a:r>
              <a:rPr lang="en-GB" b="1" dirty="0">
                <a:solidFill>
                  <a:srgbClr val="000000"/>
                </a:solidFill>
                <a:latin typeface="ff-meta-serif-web-pro"/>
              </a:rPr>
              <a:t>analyse </a:t>
            </a:r>
            <a:r>
              <a:rPr lang="en-GB" dirty="0">
                <a:solidFill>
                  <a:srgbClr val="000000"/>
                </a:solidFill>
                <a:latin typeface="ff-meta-serif-web-pro"/>
              </a:rPr>
              <a:t>the data - energy per unit of science</a:t>
            </a:r>
          </a:p>
          <a:p>
            <a:endParaRPr lang="en-GB" dirty="0">
              <a:solidFill>
                <a:srgbClr val="000000"/>
              </a:solidFill>
              <a:latin typeface="ff-meta-serif-web-pro"/>
            </a:endParaRPr>
          </a:p>
          <a:p>
            <a:r>
              <a:rPr lang="en-GB" dirty="0">
                <a:solidFill>
                  <a:srgbClr val="000000"/>
                </a:solidFill>
                <a:latin typeface="ff-meta-serif-web-pro"/>
              </a:rPr>
              <a:t>The scale on the right </a:t>
            </a:r>
            <a:r>
              <a:rPr lang="en-GB" b="1" dirty="0">
                <a:solidFill>
                  <a:srgbClr val="FF0000"/>
                </a:solidFill>
                <a:latin typeface="ff-meta-serif-web-pro"/>
              </a:rPr>
              <a:t>(RED)</a:t>
            </a:r>
            <a:r>
              <a:rPr lang="en-GB" dirty="0">
                <a:solidFill>
                  <a:srgbClr val="000000"/>
                </a:solidFill>
                <a:latin typeface="ff-meta-serif-web-pro"/>
              </a:rPr>
              <a:t> shows the energy and the scale on the left </a:t>
            </a:r>
            <a:r>
              <a:rPr lang="en-GB" b="1" dirty="0">
                <a:solidFill>
                  <a:srgbClr val="0070C0"/>
                </a:solidFill>
                <a:latin typeface="ff-meta-serif-web-pro"/>
              </a:rPr>
              <a:t>(BLUE)</a:t>
            </a:r>
            <a:r>
              <a:rPr lang="en-GB" dirty="0">
                <a:solidFill>
                  <a:srgbClr val="0070C0"/>
                </a:solidFill>
                <a:latin typeface="ff-meta-serif-web-pro"/>
              </a:rPr>
              <a:t> </a:t>
            </a:r>
            <a:r>
              <a:rPr lang="en-GB" dirty="0">
                <a:solidFill>
                  <a:srgbClr val="000000"/>
                </a:solidFill>
                <a:latin typeface="ff-meta-serif-web-pro"/>
              </a:rPr>
              <a:t>shows GWh/fb</a:t>
            </a:r>
            <a:r>
              <a:rPr lang="en-GB" baseline="30000" dirty="0">
                <a:solidFill>
                  <a:srgbClr val="000000"/>
                </a:solidFill>
                <a:latin typeface="ff-meta-serif-web-pro"/>
              </a:rPr>
              <a:t>-1</a:t>
            </a:r>
            <a:r>
              <a:rPr lang="en-GB" dirty="0">
                <a:solidFill>
                  <a:srgbClr val="000000"/>
                </a:solidFill>
                <a:latin typeface="ff-meta-serif-web-pro"/>
              </a:rPr>
              <a:t> (log!)</a:t>
            </a:r>
          </a:p>
          <a:p>
            <a:endParaRPr lang="en-GB" dirty="0">
              <a:solidFill>
                <a:srgbClr val="000000"/>
              </a:solidFill>
              <a:latin typeface="ff-meta-serif-web-pro"/>
            </a:endParaRPr>
          </a:p>
          <a:p>
            <a:r>
              <a:rPr lang="en-GB" dirty="0">
                <a:solidFill>
                  <a:srgbClr val="000000"/>
                </a:solidFill>
                <a:latin typeface="ff-meta-serif-web-pro"/>
              </a:rPr>
              <a:t>Energy needs in Run-4 and Run-5: +100% compared to Run-2 in the </a:t>
            </a:r>
            <a:r>
              <a:rPr lang="en-GB" b="1" dirty="0">
                <a:solidFill>
                  <a:srgbClr val="FFC000"/>
                </a:solidFill>
                <a:latin typeface="ff-meta-serif-web-pro"/>
              </a:rPr>
              <a:t>pessimistic</a:t>
            </a:r>
            <a:r>
              <a:rPr lang="en-GB" dirty="0">
                <a:solidFill>
                  <a:srgbClr val="000000"/>
                </a:solidFill>
                <a:latin typeface="ff-meta-serif-web-pro"/>
              </a:rPr>
              <a:t> scenario, only +10% in the </a:t>
            </a:r>
            <a:r>
              <a:rPr lang="en-GB" b="1" dirty="0">
                <a:solidFill>
                  <a:srgbClr val="C00000"/>
                </a:solidFill>
                <a:latin typeface="ff-meta-serif-web-pro"/>
              </a:rPr>
              <a:t>optimistic</a:t>
            </a:r>
            <a:r>
              <a:rPr lang="en-GB" dirty="0">
                <a:solidFill>
                  <a:srgbClr val="000000"/>
                </a:solidFill>
                <a:latin typeface="ff-meta-serif-web-pro"/>
              </a:rPr>
              <a:t> scenario</a:t>
            </a:r>
          </a:p>
          <a:p>
            <a:endParaRPr lang="en-GB" dirty="0">
              <a:solidFill>
                <a:srgbClr val="000000"/>
              </a:solidFill>
              <a:latin typeface="ff-meta-serif-web-pro"/>
            </a:endParaRPr>
          </a:p>
        </p:txBody>
      </p:sp>
      <p:sp>
        <p:nvSpPr>
          <p:cNvPr id="7" name="TextBox 6">
            <a:extLst>
              <a:ext uri="{FF2B5EF4-FFF2-40B4-BE49-F238E27FC236}">
                <a16:creationId xmlns:a16="http://schemas.microsoft.com/office/drawing/2014/main" id="{64A9B1DE-1459-CF69-20E7-D5122773C55C}"/>
              </a:ext>
            </a:extLst>
          </p:cNvPr>
          <p:cNvSpPr txBox="1"/>
          <p:nvPr/>
        </p:nvSpPr>
        <p:spPr>
          <a:xfrm>
            <a:off x="1375762" y="5172194"/>
            <a:ext cx="8493168" cy="754053"/>
          </a:xfrm>
          <a:prstGeom prst="rect">
            <a:avLst/>
          </a:prstGeom>
          <a:noFill/>
        </p:spPr>
        <p:txBody>
          <a:bodyPr wrap="square">
            <a:spAutoFit/>
          </a:bodyPr>
          <a:lstStyle/>
          <a:p>
            <a:endParaRPr lang="en-GB" sz="700" dirty="0">
              <a:solidFill>
                <a:srgbClr val="000000"/>
              </a:solidFill>
              <a:latin typeface="ff-meta-serif-web-pro"/>
            </a:endParaRPr>
          </a:p>
          <a:p>
            <a:r>
              <a:rPr lang="en-GB" dirty="0">
                <a:solidFill>
                  <a:srgbClr val="000000"/>
                </a:solidFill>
                <a:latin typeface="ff-meta-serif-web-pro"/>
              </a:rPr>
              <a:t>GWh/fb</a:t>
            </a:r>
            <a:r>
              <a:rPr lang="en-GB" baseline="30000" dirty="0">
                <a:solidFill>
                  <a:srgbClr val="000000"/>
                </a:solidFill>
                <a:latin typeface="ff-meta-serif-web-pro"/>
              </a:rPr>
              <a:t>-1</a:t>
            </a:r>
            <a:r>
              <a:rPr lang="en-GB" dirty="0">
                <a:solidFill>
                  <a:srgbClr val="000000"/>
                </a:solidFill>
                <a:latin typeface="ff-meta-serif-web-pro"/>
              </a:rPr>
              <a:t> decreases a factor 10 between Run-1 and Run-5 (exponential trend fits well) </a:t>
            </a:r>
          </a:p>
          <a:p>
            <a:r>
              <a:rPr lang="en-GB" dirty="0">
                <a:solidFill>
                  <a:srgbClr val="000000"/>
                </a:solidFill>
                <a:latin typeface="ff-meta-serif-web-pro"/>
              </a:rPr>
              <a:t>In Run-5, GWh/fb</a:t>
            </a:r>
            <a:r>
              <a:rPr lang="en-GB" baseline="30000" dirty="0">
                <a:solidFill>
                  <a:srgbClr val="000000"/>
                </a:solidFill>
                <a:latin typeface="ff-meta-serif-web-pro"/>
              </a:rPr>
              <a:t>-1 </a:t>
            </a:r>
            <a:r>
              <a:rPr lang="en-GB" dirty="0">
                <a:solidFill>
                  <a:srgbClr val="000000"/>
                </a:solidFill>
                <a:latin typeface="ff-meta-serif-web-pro"/>
              </a:rPr>
              <a:t>in the </a:t>
            </a:r>
            <a:r>
              <a:rPr lang="en-GB" b="1" dirty="0">
                <a:solidFill>
                  <a:srgbClr val="00B0F0"/>
                </a:solidFill>
                <a:latin typeface="ff-meta-serif-web-pro"/>
              </a:rPr>
              <a:t>optimistic</a:t>
            </a:r>
            <a:r>
              <a:rPr lang="en-GB" dirty="0">
                <a:solidFill>
                  <a:srgbClr val="000000"/>
                </a:solidFill>
                <a:latin typeface="ff-meta-serif-web-pro"/>
              </a:rPr>
              <a:t> scenario is half compared to the </a:t>
            </a:r>
            <a:r>
              <a:rPr lang="en-GB" b="1" dirty="0">
                <a:solidFill>
                  <a:srgbClr val="0070C0"/>
                </a:solidFill>
                <a:latin typeface="ff-meta-serif-web-pro"/>
              </a:rPr>
              <a:t>pessimistic</a:t>
            </a:r>
            <a:r>
              <a:rPr lang="en-GB" dirty="0">
                <a:solidFill>
                  <a:srgbClr val="000000"/>
                </a:solidFill>
                <a:latin typeface="ff-meta-serif-web-pro"/>
              </a:rPr>
              <a:t> scenario </a:t>
            </a:r>
            <a:endParaRPr lang="en-CH" dirty="0"/>
          </a:p>
        </p:txBody>
      </p:sp>
      <p:pic>
        <p:nvPicPr>
          <p:cNvPr id="11" name="Picture 10">
            <a:extLst>
              <a:ext uri="{FF2B5EF4-FFF2-40B4-BE49-F238E27FC236}">
                <a16:creationId xmlns:a16="http://schemas.microsoft.com/office/drawing/2014/main" id="{45222E31-F2A7-7AEE-90B0-0C7C78053040}"/>
              </a:ext>
            </a:extLst>
          </p:cNvPr>
          <p:cNvPicPr>
            <a:picLocks noChangeAspect="1"/>
          </p:cNvPicPr>
          <p:nvPr/>
        </p:nvPicPr>
        <p:blipFill>
          <a:blip r:embed="rId3"/>
          <a:stretch>
            <a:fillRect/>
          </a:stretch>
        </p:blipFill>
        <p:spPr>
          <a:xfrm>
            <a:off x="6096000" y="1378989"/>
            <a:ext cx="5446372" cy="3485029"/>
          </a:xfrm>
          <a:prstGeom prst="rect">
            <a:avLst/>
          </a:prstGeom>
        </p:spPr>
      </p:pic>
      <p:sp>
        <p:nvSpPr>
          <p:cNvPr id="8" name="Right Arrow 7">
            <a:extLst>
              <a:ext uri="{FF2B5EF4-FFF2-40B4-BE49-F238E27FC236}">
                <a16:creationId xmlns:a16="http://schemas.microsoft.com/office/drawing/2014/main" id="{ACD4F819-D9C6-536C-26F7-0098ECF2577D}"/>
              </a:ext>
            </a:extLst>
          </p:cNvPr>
          <p:cNvSpPr/>
          <p:nvPr/>
        </p:nvSpPr>
        <p:spPr>
          <a:xfrm>
            <a:off x="10025449" y="5434358"/>
            <a:ext cx="370702" cy="3238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FAD1A1A-1885-9AA9-D5FA-CBF0138FC123}"/>
              </a:ext>
            </a:extLst>
          </p:cNvPr>
          <p:cNvSpPr txBox="1"/>
          <p:nvPr/>
        </p:nvSpPr>
        <p:spPr>
          <a:xfrm>
            <a:off x="10709192" y="5262812"/>
            <a:ext cx="873208" cy="646331"/>
          </a:xfrm>
          <a:prstGeom prst="rect">
            <a:avLst/>
          </a:prstGeom>
          <a:solidFill>
            <a:schemeClr val="accent6">
              <a:lumMod val="40000"/>
              <a:lumOff val="60000"/>
            </a:schemeClr>
          </a:solidFill>
        </p:spPr>
        <p:txBody>
          <a:bodyPr wrap="square">
            <a:spAutoFit/>
          </a:bodyPr>
          <a:lstStyle/>
          <a:p>
            <a:r>
              <a:rPr lang="en-GB" dirty="0">
                <a:solidFill>
                  <a:srgbClr val="000000"/>
                </a:solidFill>
                <a:latin typeface="ff-meta-serif-web-pro"/>
              </a:rPr>
              <a:t>Invest in R&amp;D</a:t>
            </a:r>
            <a:endParaRPr lang="en-GB" dirty="0"/>
          </a:p>
        </p:txBody>
      </p:sp>
    </p:spTree>
    <p:extLst>
      <p:ext uri="{BB962C8B-B14F-4D97-AF65-F5344CB8AC3E}">
        <p14:creationId xmlns:p14="http://schemas.microsoft.com/office/powerpoint/2010/main" val="2088211463"/>
      </p:ext>
    </p:extLst>
  </p:cSld>
  <p:clrMapOvr>
    <a:masterClrMapping/>
  </p:clrMapOvr>
  <mc:AlternateContent xmlns:mc="http://schemas.openxmlformats.org/markup-compatibility/2006" xmlns:p14="http://schemas.microsoft.com/office/powerpoint/2010/main">
    <mc:Choice Requires="p14">
      <p:transition spd="slow" p14:dur="2000" advTm="105533"/>
    </mc:Choice>
    <mc:Fallback xmlns="">
      <p:transition spd="slow" advTm="10553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2F69E-8967-FF46-8367-FBB6A64A1A3D}"/>
              </a:ext>
            </a:extLst>
          </p:cNvPr>
          <p:cNvSpPr>
            <a:spLocks noGrp="1"/>
          </p:cNvSpPr>
          <p:nvPr>
            <p:ph type="title"/>
          </p:nvPr>
        </p:nvSpPr>
        <p:spPr/>
        <p:txBody>
          <a:bodyPr/>
          <a:lstStyle/>
          <a:p>
            <a:r>
              <a:rPr lang="en-US" sz="3600" dirty="0"/>
              <a:t>Conclusions</a:t>
            </a:r>
          </a:p>
        </p:txBody>
      </p:sp>
      <p:sp>
        <p:nvSpPr>
          <p:cNvPr id="6" name="Slide Number Placeholder 5">
            <a:extLst>
              <a:ext uri="{FF2B5EF4-FFF2-40B4-BE49-F238E27FC236}">
                <a16:creationId xmlns:a16="http://schemas.microsoft.com/office/drawing/2014/main" id="{40E5BFCC-4EDF-4348-9F4C-2F6668F14B7A}"/>
              </a:ext>
            </a:extLst>
          </p:cNvPr>
          <p:cNvSpPr>
            <a:spLocks noGrp="1"/>
          </p:cNvSpPr>
          <p:nvPr>
            <p:ph type="sldNum" idx="10"/>
          </p:nvPr>
        </p:nvSpPr>
        <p:spPr/>
        <p:txBody>
          <a:bodyPr/>
          <a:lstStyle/>
          <a:p>
            <a:fld id="{D3517025-743B-E149-A4BA-6A929B1A7CEC}" type="slidenum">
              <a:rPr lang="en-US" smtClean="0">
                <a:solidFill>
                  <a:schemeClr val="tx1"/>
                </a:solidFill>
              </a:rPr>
              <a:t>37</a:t>
            </a:fld>
            <a:endParaRPr lang="en-US">
              <a:solidFill>
                <a:schemeClr val="tx1"/>
              </a:solidFill>
            </a:endParaRPr>
          </a:p>
        </p:txBody>
      </p:sp>
      <p:sp>
        <p:nvSpPr>
          <p:cNvPr id="4" name="Date Placeholder 3">
            <a:extLst>
              <a:ext uri="{FF2B5EF4-FFF2-40B4-BE49-F238E27FC236}">
                <a16:creationId xmlns:a16="http://schemas.microsoft.com/office/drawing/2014/main" id="{C06B073E-72F0-C04C-AF72-084464EE3065}"/>
              </a:ext>
            </a:extLst>
          </p:cNvPr>
          <p:cNvSpPr>
            <a:spLocks noGrp="1"/>
          </p:cNvSpPr>
          <p:nvPr>
            <p:ph type="dt" sz="half" idx="11"/>
          </p:nvPr>
        </p:nvSpPr>
        <p:spPr/>
        <p:txBody>
          <a:bodyPr/>
          <a:lstStyle/>
          <a:p>
            <a:r>
              <a:rPr lang="de-CH">
                <a:solidFill>
                  <a:schemeClr val="tx1"/>
                </a:solidFill>
              </a:rPr>
              <a:t>20/03/2025</a:t>
            </a:r>
            <a:endParaRPr lang="en-US">
              <a:solidFill>
                <a:schemeClr val="tx1"/>
              </a:solidFill>
            </a:endParaRPr>
          </a:p>
        </p:txBody>
      </p:sp>
      <p:sp>
        <p:nvSpPr>
          <p:cNvPr id="5" name="Footer Placeholder 4">
            <a:extLst>
              <a:ext uri="{FF2B5EF4-FFF2-40B4-BE49-F238E27FC236}">
                <a16:creationId xmlns:a16="http://schemas.microsoft.com/office/drawing/2014/main" id="{39DD133F-CA2F-1E4A-A8B3-599230BE5CB6}"/>
              </a:ext>
            </a:extLst>
          </p:cNvPr>
          <p:cNvSpPr>
            <a:spLocks noGrp="1"/>
          </p:cNvSpPr>
          <p:nvPr>
            <p:ph type="ftr" sz="quarter" idx="12"/>
          </p:nvPr>
        </p:nvSpPr>
        <p:spPr/>
        <p:txBody>
          <a:bodyPr/>
          <a:lstStyle/>
          <a:p>
            <a:r>
              <a:rPr lang="en-US">
                <a:solidFill>
                  <a:schemeClr val="tx1"/>
                </a:solidFill>
              </a:rPr>
              <a:t>ISGC 2025 - Taipei</a:t>
            </a:r>
          </a:p>
        </p:txBody>
      </p:sp>
      <p:sp>
        <p:nvSpPr>
          <p:cNvPr id="7" name="Rectangle 6">
            <a:extLst>
              <a:ext uri="{FF2B5EF4-FFF2-40B4-BE49-F238E27FC236}">
                <a16:creationId xmlns:a16="http://schemas.microsoft.com/office/drawing/2014/main" id="{5965AFC9-B424-0740-BD25-1D154FDD870C}"/>
              </a:ext>
            </a:extLst>
          </p:cNvPr>
          <p:cNvSpPr/>
          <p:nvPr/>
        </p:nvSpPr>
        <p:spPr>
          <a:xfrm>
            <a:off x="1164657" y="1221372"/>
            <a:ext cx="10607040" cy="5078313"/>
          </a:xfrm>
          <a:prstGeom prst="rect">
            <a:avLst/>
          </a:prstGeom>
        </p:spPr>
        <p:txBody>
          <a:bodyPr wrap="square">
            <a:spAutoFit/>
          </a:bodyPr>
          <a:lstStyle/>
          <a:p>
            <a:r>
              <a:rPr lang="en-US" dirty="0"/>
              <a:t>WLCG is providing a shared distributed infrastructure for the LHC experiments for 20 years. </a:t>
            </a:r>
          </a:p>
          <a:p>
            <a:r>
              <a:rPr lang="en-US" dirty="0"/>
              <a:t> </a:t>
            </a:r>
          </a:p>
          <a:p>
            <a:endParaRPr lang="en-US" dirty="0"/>
          </a:p>
          <a:p>
            <a:r>
              <a:rPr lang="en-US" dirty="0"/>
              <a:t>The computing models together with the infrastructure and services changed with time adapting to the evolving landscape (experience and funding) </a:t>
            </a:r>
          </a:p>
          <a:p>
            <a:endParaRPr lang="en-US" dirty="0"/>
          </a:p>
          <a:p>
            <a:endParaRPr lang="en-US" dirty="0"/>
          </a:p>
          <a:p>
            <a:r>
              <a:rPr lang="en-US" dirty="0"/>
              <a:t>The HL-LHC will be an unprecedented challenge for us both in terms of scale and sustainability </a:t>
            </a:r>
          </a:p>
          <a:p>
            <a:endParaRPr lang="en-US" dirty="0"/>
          </a:p>
          <a:p>
            <a:endParaRPr lang="en-US" dirty="0"/>
          </a:p>
          <a:p>
            <a:r>
              <a:rPr lang="en-US" dirty="0"/>
              <a:t>Other very data intensive science projects will co-exist with LHC, with very similar use cases, on the same timescale and for a great majority on the same physical resources  </a:t>
            </a:r>
          </a:p>
          <a:p>
            <a:endParaRPr lang="en-US" dirty="0"/>
          </a:p>
          <a:p>
            <a:endParaRPr lang="en-US" dirty="0"/>
          </a:p>
          <a:p>
            <a:r>
              <a:rPr lang="en-US" dirty="0"/>
              <a:t>There is an opportunity to share policies, tools, expertise, services and, when plausible, resources for the benefit of all our sciences  </a:t>
            </a:r>
          </a:p>
          <a:p>
            <a:endParaRPr lang="en-US" dirty="0"/>
          </a:p>
          <a:p>
            <a:pPr lvl="1"/>
            <a:endParaRPr lang="en-US" dirty="0"/>
          </a:p>
        </p:txBody>
      </p:sp>
    </p:spTree>
    <p:extLst>
      <p:ext uri="{BB962C8B-B14F-4D97-AF65-F5344CB8AC3E}">
        <p14:creationId xmlns:p14="http://schemas.microsoft.com/office/powerpoint/2010/main" val="1776909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CFF5-001D-6168-FB8D-BB73FB5D1B0D}"/>
              </a:ext>
            </a:extLst>
          </p:cNvPr>
          <p:cNvSpPr>
            <a:spLocks noGrp="1"/>
          </p:cNvSpPr>
          <p:nvPr>
            <p:ph type="title"/>
          </p:nvPr>
        </p:nvSpPr>
        <p:spPr/>
        <p:txBody>
          <a:bodyPr/>
          <a:lstStyle/>
          <a:p>
            <a:r>
              <a:rPr lang="en-GB" dirty="0"/>
              <a:t>Backup</a:t>
            </a:r>
          </a:p>
        </p:txBody>
      </p:sp>
      <p:sp>
        <p:nvSpPr>
          <p:cNvPr id="3" name="Slide Number Placeholder 2">
            <a:extLst>
              <a:ext uri="{FF2B5EF4-FFF2-40B4-BE49-F238E27FC236}">
                <a16:creationId xmlns:a16="http://schemas.microsoft.com/office/drawing/2014/main" id="{3B0DB369-735B-B8A1-2CB5-CC9C91B54C0F}"/>
              </a:ext>
            </a:extLst>
          </p:cNvPr>
          <p:cNvSpPr>
            <a:spLocks noGrp="1"/>
          </p:cNvSpPr>
          <p:nvPr>
            <p:ph type="sldNum" idx="10"/>
          </p:nvPr>
        </p:nvSpPr>
        <p:spPr/>
        <p:txBody>
          <a:bodyPr/>
          <a:lstStyle/>
          <a:p>
            <a:fld id="{00000000-1234-1234-1234-123412341234}" type="slidenum">
              <a:rPr lang="en-US" smtClean="0"/>
              <a:pPr/>
              <a:t>38</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DF5FCAB9-7EA1-1EC5-291C-A646215A04DF}"/>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C9CE412-3CEB-E027-FB6F-A1ECC87EFA63}"/>
              </a:ext>
            </a:extLst>
          </p:cNvPr>
          <p:cNvSpPr>
            <a:spLocks noGrp="1"/>
          </p:cNvSpPr>
          <p:nvPr>
            <p:ph type="ftr" sz="quarter" idx="12"/>
          </p:nvPr>
        </p:nvSpPr>
        <p:spPr/>
        <p:txBody>
          <a:bodyPr/>
          <a:lstStyle/>
          <a:p>
            <a:r>
              <a:rPr lang="en-US"/>
              <a:t>ISGC 2025 - Taipei</a:t>
            </a:r>
            <a:endParaRPr lang="en-US" dirty="0"/>
          </a:p>
        </p:txBody>
      </p:sp>
    </p:spTree>
    <p:extLst>
      <p:ext uri="{BB962C8B-B14F-4D97-AF65-F5344CB8AC3E}">
        <p14:creationId xmlns:p14="http://schemas.microsoft.com/office/powerpoint/2010/main" val="990417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9FC7-CC7C-CF44-A25C-BCD534C9D77A}"/>
              </a:ext>
            </a:extLst>
          </p:cNvPr>
          <p:cNvSpPr>
            <a:spLocks noGrp="1"/>
          </p:cNvSpPr>
          <p:nvPr>
            <p:ph type="title"/>
          </p:nvPr>
        </p:nvSpPr>
        <p:spPr/>
        <p:txBody>
          <a:bodyPr/>
          <a:lstStyle/>
          <a:p>
            <a:r>
              <a:rPr lang="en-US" sz="3600" dirty="0"/>
              <a:t>ATLAS and CMS computing needs for HL-LHC</a:t>
            </a:r>
          </a:p>
        </p:txBody>
      </p:sp>
      <p:sp>
        <p:nvSpPr>
          <p:cNvPr id="3" name="Slide Number Placeholder 2">
            <a:extLst>
              <a:ext uri="{FF2B5EF4-FFF2-40B4-BE49-F238E27FC236}">
                <a16:creationId xmlns:a16="http://schemas.microsoft.com/office/drawing/2014/main" id="{B9D4C59A-B9B6-A545-8F06-6D8A86502590}"/>
              </a:ext>
            </a:extLst>
          </p:cNvPr>
          <p:cNvSpPr>
            <a:spLocks noGrp="1"/>
          </p:cNvSpPr>
          <p:nvPr>
            <p:ph type="sldNum" idx="10"/>
          </p:nvPr>
        </p:nvSpPr>
        <p:spPr/>
        <p:txBody>
          <a:bodyPr/>
          <a:lstStyle/>
          <a:p>
            <a:fld id="{00000000-1234-1234-1234-123412341234}" type="slidenum">
              <a:rPr lang="en-US" smtClean="0"/>
              <a:pPr/>
              <a:t>39</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AFC74D86-923F-6442-930D-5C03653780F1}"/>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840BAD1A-4754-A54A-A80D-6CA0EBDEEB0B}"/>
              </a:ext>
            </a:extLst>
          </p:cNvPr>
          <p:cNvSpPr>
            <a:spLocks noGrp="1"/>
          </p:cNvSpPr>
          <p:nvPr>
            <p:ph type="ftr" sz="quarter" idx="12"/>
          </p:nvPr>
        </p:nvSpPr>
        <p:spPr/>
        <p:txBody>
          <a:bodyPr/>
          <a:lstStyle/>
          <a:p>
            <a:r>
              <a:rPr lang="en-US"/>
              <a:t>ISGC 2025 - Taipei</a:t>
            </a:r>
            <a:endParaRPr lang="en-US" dirty="0"/>
          </a:p>
        </p:txBody>
      </p:sp>
      <p:sp>
        <p:nvSpPr>
          <p:cNvPr id="8" name="Rectangle 7">
            <a:extLst>
              <a:ext uri="{FF2B5EF4-FFF2-40B4-BE49-F238E27FC236}">
                <a16:creationId xmlns:a16="http://schemas.microsoft.com/office/drawing/2014/main" id="{022B710D-FD63-3B5F-D76D-F24FEEB5350D}"/>
              </a:ext>
            </a:extLst>
          </p:cNvPr>
          <p:cNvSpPr/>
          <p:nvPr/>
        </p:nvSpPr>
        <p:spPr>
          <a:xfrm>
            <a:off x="1359573" y="4948604"/>
            <a:ext cx="10142622" cy="815608"/>
          </a:xfrm>
          <a:prstGeom prst="rect">
            <a:avLst/>
          </a:prstGeom>
        </p:spPr>
        <p:txBody>
          <a:bodyPr wrap="square">
            <a:spAutoFit/>
          </a:bodyPr>
          <a:lstStyle/>
          <a:p>
            <a:r>
              <a:rPr lang="en-US" dirty="0"/>
              <a:t>The projected CPU needs of </a:t>
            </a:r>
            <a:r>
              <a:rPr lang="en-US" dirty="0">
                <a:hlinkClick r:id="rId2"/>
              </a:rPr>
              <a:t>ATLAS</a:t>
            </a:r>
            <a:r>
              <a:rPr lang="en-US" dirty="0"/>
              <a:t> and </a:t>
            </a:r>
            <a:r>
              <a:rPr lang="en-US" dirty="0">
                <a:hlinkClick r:id="rId3"/>
              </a:rPr>
              <a:t>CMS</a:t>
            </a:r>
            <a:r>
              <a:rPr lang="en-US" dirty="0"/>
              <a:t> at HL-LHC. Estimates produced for the 2021 HL-LHC computing review and updated in 2022 to reflect the changes in the LHC schedule </a:t>
            </a:r>
          </a:p>
          <a:p>
            <a:endParaRPr lang="en-US" sz="1100" dirty="0"/>
          </a:p>
        </p:txBody>
      </p:sp>
      <p:pic>
        <p:nvPicPr>
          <p:cNvPr id="9" name="Picture 8">
            <a:extLst>
              <a:ext uri="{FF2B5EF4-FFF2-40B4-BE49-F238E27FC236}">
                <a16:creationId xmlns:a16="http://schemas.microsoft.com/office/drawing/2014/main" id="{B39FAB10-911D-D722-3C30-547BB9597078}"/>
              </a:ext>
            </a:extLst>
          </p:cNvPr>
          <p:cNvPicPr>
            <a:picLocks noChangeAspect="1"/>
          </p:cNvPicPr>
          <p:nvPr/>
        </p:nvPicPr>
        <p:blipFill>
          <a:blip r:embed="rId4"/>
          <a:stretch>
            <a:fillRect/>
          </a:stretch>
        </p:blipFill>
        <p:spPr>
          <a:xfrm>
            <a:off x="1471860" y="1437691"/>
            <a:ext cx="4572000" cy="3045874"/>
          </a:xfrm>
          <a:prstGeom prst="rect">
            <a:avLst/>
          </a:prstGeom>
        </p:spPr>
      </p:pic>
      <p:pic>
        <p:nvPicPr>
          <p:cNvPr id="10" name="Picture 2">
            <a:extLst>
              <a:ext uri="{FF2B5EF4-FFF2-40B4-BE49-F238E27FC236}">
                <a16:creationId xmlns:a16="http://schemas.microsoft.com/office/drawing/2014/main" id="{8679E9A8-C3AF-1051-0C65-0CBD03252B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729" y="1368049"/>
            <a:ext cx="4495798" cy="323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226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6C0A-3452-8548-AA78-7A483B704F70}"/>
              </a:ext>
            </a:extLst>
          </p:cNvPr>
          <p:cNvSpPr>
            <a:spLocks noGrp="1"/>
          </p:cNvSpPr>
          <p:nvPr>
            <p:ph type="title"/>
          </p:nvPr>
        </p:nvSpPr>
        <p:spPr/>
        <p:txBody>
          <a:bodyPr/>
          <a:lstStyle/>
          <a:p>
            <a:r>
              <a:rPr lang="en-US" sz="3600" dirty="0"/>
              <a:t>Computing  @ High Energy Physics</a:t>
            </a:r>
          </a:p>
        </p:txBody>
      </p:sp>
      <p:sp>
        <p:nvSpPr>
          <p:cNvPr id="3" name="Slide Number Placeholder 2">
            <a:extLst>
              <a:ext uri="{FF2B5EF4-FFF2-40B4-BE49-F238E27FC236}">
                <a16:creationId xmlns:a16="http://schemas.microsoft.com/office/drawing/2014/main" id="{E0F2DECE-4CF1-D24D-9349-2F3E26C0EB6C}"/>
              </a:ext>
            </a:extLst>
          </p:cNvPr>
          <p:cNvSpPr>
            <a:spLocks noGrp="1"/>
          </p:cNvSpPr>
          <p:nvPr>
            <p:ph type="sldNum" idx="10"/>
          </p:nvPr>
        </p:nvSpPr>
        <p:spPr/>
        <p:txBody>
          <a:bodyPr/>
          <a:lstStyle/>
          <a:p>
            <a:fld id="{00000000-1234-1234-1234-123412341234}" type="slidenum">
              <a:rPr lang="en-US" smtClean="0"/>
              <a:pPr/>
              <a:t>4</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B4705A50-B6A6-9A45-9B83-B7457CDCD77B}"/>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A9EAA4A-D0D2-F14E-9B21-51B264143C65}"/>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6ECC5F7E-3B12-7046-A902-2FD056CA97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70800" y="1205748"/>
            <a:ext cx="1678192" cy="1118795"/>
          </a:xfrm>
          <a:prstGeom prst="rect">
            <a:avLst/>
          </a:prstGeom>
        </p:spPr>
      </p:pic>
      <p:sp>
        <p:nvSpPr>
          <p:cNvPr id="7" name="Rectangle 6">
            <a:extLst>
              <a:ext uri="{FF2B5EF4-FFF2-40B4-BE49-F238E27FC236}">
                <a16:creationId xmlns:a16="http://schemas.microsoft.com/office/drawing/2014/main" id="{A301F8C5-4E65-9946-A1A6-050C346A3D1E}"/>
              </a:ext>
            </a:extLst>
          </p:cNvPr>
          <p:cNvSpPr/>
          <p:nvPr/>
        </p:nvSpPr>
        <p:spPr>
          <a:xfrm>
            <a:off x="4353261" y="962436"/>
            <a:ext cx="7229140" cy="1602889"/>
          </a:xfrm>
          <a:prstGeom prst="rect">
            <a:avLst/>
          </a:prstGeom>
          <a:solidFill>
            <a:schemeClr val="accent2">
              <a:lumMod val="40000"/>
              <a:lumOff val="60000"/>
            </a:schemeClr>
          </a:solidFill>
          <a:ln>
            <a:solidFill>
              <a:schemeClr val="tx1">
                <a:lumMod val="60000"/>
                <a:lumOff val="40000"/>
              </a:schemeClr>
            </a:solidFill>
          </a:ln>
          <a:effectLst>
            <a:glow rad="70000">
              <a:schemeClr val="accent1">
                <a:tint val="30000"/>
                <a:shade val="95000"/>
                <a:satMod val="300000"/>
                <a:alpha val="50000"/>
              </a:schemeClr>
            </a:glow>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C94B9B-4E9F-AA40-B599-764B10219B79}"/>
              </a:ext>
            </a:extLst>
          </p:cNvPr>
          <p:cNvSpPr/>
          <p:nvPr/>
        </p:nvSpPr>
        <p:spPr>
          <a:xfrm>
            <a:off x="5516769" y="1435771"/>
            <a:ext cx="1237131" cy="796067"/>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L1 Trigger (HW)</a:t>
            </a:r>
          </a:p>
        </p:txBody>
      </p:sp>
      <p:sp>
        <p:nvSpPr>
          <p:cNvPr id="10" name="Right Arrow 9">
            <a:extLst>
              <a:ext uri="{FF2B5EF4-FFF2-40B4-BE49-F238E27FC236}">
                <a16:creationId xmlns:a16="http://schemas.microsoft.com/office/drawing/2014/main" id="{6BDDA382-9DAE-644B-A2EB-C882B86CDC6C}"/>
              </a:ext>
            </a:extLst>
          </p:cNvPr>
          <p:cNvSpPr/>
          <p:nvPr/>
        </p:nvSpPr>
        <p:spPr>
          <a:xfrm>
            <a:off x="3581018" y="1564862"/>
            <a:ext cx="1719559" cy="398033"/>
          </a:xfrm>
          <a:prstGeom prst="rightArrow">
            <a:avLst/>
          </a:prstGeom>
          <a:solidFill>
            <a:schemeClr val="tx1"/>
          </a:solidFill>
          <a:effectLst>
            <a:glow rad="70000">
              <a:schemeClr val="accent1">
                <a:tint val="30000"/>
                <a:shade val="95000"/>
                <a:satMod val="300000"/>
                <a:alpha val="50000"/>
              </a:schemeClr>
            </a:glow>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8D3F56-8DEC-854C-9B28-FA2FB30BB274}"/>
              </a:ext>
            </a:extLst>
          </p:cNvPr>
          <p:cNvSpPr txBox="1"/>
          <p:nvPr/>
        </p:nvSpPr>
        <p:spPr>
          <a:xfrm>
            <a:off x="3204101" y="1183096"/>
            <a:ext cx="1011815" cy="338554"/>
          </a:xfrm>
          <a:prstGeom prst="rect">
            <a:avLst/>
          </a:prstGeom>
          <a:noFill/>
        </p:spPr>
        <p:txBody>
          <a:bodyPr wrap="none" rtlCol="0">
            <a:spAutoFit/>
          </a:bodyPr>
          <a:lstStyle/>
          <a:p>
            <a:r>
              <a:rPr lang="en-US" sz="1600" dirty="0"/>
              <a:t>~40 MHz</a:t>
            </a:r>
          </a:p>
        </p:txBody>
      </p:sp>
      <p:sp>
        <p:nvSpPr>
          <p:cNvPr id="12" name="Right Arrow 11">
            <a:extLst>
              <a:ext uri="{FF2B5EF4-FFF2-40B4-BE49-F238E27FC236}">
                <a16:creationId xmlns:a16="http://schemas.microsoft.com/office/drawing/2014/main" id="{0A2468A7-8C96-F445-8166-4EEF35788EB9}"/>
              </a:ext>
            </a:extLst>
          </p:cNvPr>
          <p:cNvSpPr/>
          <p:nvPr/>
        </p:nvSpPr>
        <p:spPr>
          <a:xfrm>
            <a:off x="7186287" y="1550718"/>
            <a:ext cx="720763" cy="398033"/>
          </a:xfrm>
          <a:prstGeom prst="rightArrow">
            <a:avLst/>
          </a:prstGeom>
          <a:solidFill>
            <a:schemeClr val="tx1"/>
          </a:solidFill>
          <a:effectLst>
            <a:glow rad="70000">
              <a:schemeClr val="accent1">
                <a:tint val="30000"/>
                <a:shade val="95000"/>
                <a:satMod val="300000"/>
                <a:alpha val="50000"/>
              </a:schemeClr>
            </a:glow>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71E65-8325-3C4D-A688-83D4B76A8159}"/>
              </a:ext>
            </a:extLst>
          </p:cNvPr>
          <p:cNvSpPr txBox="1"/>
          <p:nvPr/>
        </p:nvSpPr>
        <p:spPr>
          <a:xfrm>
            <a:off x="6988536" y="1955395"/>
            <a:ext cx="1056700" cy="338554"/>
          </a:xfrm>
          <a:prstGeom prst="rect">
            <a:avLst/>
          </a:prstGeom>
          <a:noFill/>
        </p:spPr>
        <p:txBody>
          <a:bodyPr wrap="none" rtlCol="0">
            <a:spAutoFit/>
          </a:bodyPr>
          <a:lstStyle/>
          <a:p>
            <a:r>
              <a:rPr lang="en-US" sz="1600" dirty="0"/>
              <a:t>~100 kHz</a:t>
            </a:r>
          </a:p>
        </p:txBody>
      </p:sp>
      <p:sp>
        <p:nvSpPr>
          <p:cNvPr id="16" name="TextBox 15">
            <a:extLst>
              <a:ext uri="{FF2B5EF4-FFF2-40B4-BE49-F238E27FC236}">
                <a16:creationId xmlns:a16="http://schemas.microsoft.com/office/drawing/2014/main" id="{DDB5C7D9-D119-7F4F-AA4A-E98FB42AE86D}"/>
              </a:ext>
            </a:extLst>
          </p:cNvPr>
          <p:cNvSpPr txBox="1"/>
          <p:nvPr/>
        </p:nvSpPr>
        <p:spPr>
          <a:xfrm>
            <a:off x="3282171" y="2074168"/>
            <a:ext cx="795411" cy="338554"/>
          </a:xfrm>
          <a:prstGeom prst="rect">
            <a:avLst/>
          </a:prstGeom>
          <a:noFill/>
        </p:spPr>
        <p:txBody>
          <a:bodyPr wrap="none" rtlCol="0">
            <a:spAutoFit/>
          </a:bodyPr>
          <a:lstStyle/>
          <a:p>
            <a:r>
              <a:rPr lang="en-US" sz="1600" dirty="0"/>
              <a:t>~ PB/s</a:t>
            </a:r>
          </a:p>
        </p:txBody>
      </p:sp>
      <p:sp>
        <p:nvSpPr>
          <p:cNvPr id="17" name="TextBox 16">
            <a:extLst>
              <a:ext uri="{FF2B5EF4-FFF2-40B4-BE49-F238E27FC236}">
                <a16:creationId xmlns:a16="http://schemas.microsoft.com/office/drawing/2014/main" id="{62BF423C-0920-FB46-8EDB-184B1587EAE8}"/>
              </a:ext>
            </a:extLst>
          </p:cNvPr>
          <p:cNvSpPr txBox="1"/>
          <p:nvPr/>
        </p:nvSpPr>
        <p:spPr>
          <a:xfrm>
            <a:off x="9993883" y="1023028"/>
            <a:ext cx="1527901" cy="612200"/>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defPPr marR="0" lvl="0" algn="l" rtl="0">
              <a:lnSpc>
                <a:spcPct val="100000"/>
              </a:lnSpc>
              <a:spcBef>
                <a:spcPts val="0"/>
              </a:spcBef>
              <a:spcAft>
                <a:spcPts val="0"/>
              </a:spcAft>
            </a:defPPr>
            <a:lvl1pPr algn="ctr">
              <a:defRPr sz="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600" dirty="0"/>
              <a:t>“Online” – Real time</a:t>
            </a:r>
          </a:p>
        </p:txBody>
      </p:sp>
      <p:sp>
        <p:nvSpPr>
          <p:cNvPr id="19" name="Rectangle 18">
            <a:extLst>
              <a:ext uri="{FF2B5EF4-FFF2-40B4-BE49-F238E27FC236}">
                <a16:creationId xmlns:a16="http://schemas.microsoft.com/office/drawing/2014/main" id="{0C44A70F-1752-F24C-938C-F460D9C70C24}"/>
              </a:ext>
            </a:extLst>
          </p:cNvPr>
          <p:cNvSpPr/>
          <p:nvPr/>
        </p:nvSpPr>
        <p:spPr>
          <a:xfrm>
            <a:off x="8279412" y="1428259"/>
            <a:ext cx="1237131" cy="796067"/>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HL Trigger (SW)</a:t>
            </a:r>
          </a:p>
        </p:txBody>
      </p:sp>
      <p:grpSp>
        <p:nvGrpSpPr>
          <p:cNvPr id="20" name="Group 19">
            <a:extLst>
              <a:ext uri="{FF2B5EF4-FFF2-40B4-BE49-F238E27FC236}">
                <a16:creationId xmlns:a16="http://schemas.microsoft.com/office/drawing/2014/main" id="{75C07B78-25C7-1745-8C33-74D9C660DF57}"/>
              </a:ext>
            </a:extLst>
          </p:cNvPr>
          <p:cNvGrpSpPr/>
          <p:nvPr/>
        </p:nvGrpSpPr>
        <p:grpSpPr>
          <a:xfrm>
            <a:off x="1236997" y="2765758"/>
            <a:ext cx="8205129" cy="3490376"/>
            <a:chOff x="666476" y="2754215"/>
            <a:chExt cx="8205129" cy="3490376"/>
          </a:xfrm>
          <a:solidFill>
            <a:srgbClr val="BBD3F8"/>
          </a:solidFill>
          <a:effectLst>
            <a:outerShdw blurRad="50800" dist="38100" dir="5400000" algn="t" rotWithShape="0">
              <a:prstClr val="black">
                <a:alpha val="40000"/>
              </a:prstClr>
            </a:outerShdw>
          </a:effectLst>
        </p:grpSpPr>
        <p:grpSp>
          <p:nvGrpSpPr>
            <p:cNvPr id="21" name="Group 20">
              <a:extLst>
                <a:ext uri="{FF2B5EF4-FFF2-40B4-BE49-F238E27FC236}">
                  <a16:creationId xmlns:a16="http://schemas.microsoft.com/office/drawing/2014/main" id="{93E70383-6605-2045-B7B9-BC8DC0F50294}"/>
                </a:ext>
              </a:extLst>
            </p:cNvPr>
            <p:cNvGrpSpPr/>
            <p:nvPr/>
          </p:nvGrpSpPr>
          <p:grpSpPr>
            <a:xfrm>
              <a:off x="666476" y="2754215"/>
              <a:ext cx="8205129" cy="3490376"/>
              <a:chOff x="666476" y="2754215"/>
              <a:chExt cx="8205129" cy="3490376"/>
            </a:xfrm>
            <a:grpFill/>
          </p:grpSpPr>
          <p:sp>
            <p:nvSpPr>
              <p:cNvPr id="26" name="Rectangle 25">
                <a:extLst>
                  <a:ext uri="{FF2B5EF4-FFF2-40B4-BE49-F238E27FC236}">
                    <a16:creationId xmlns:a16="http://schemas.microsoft.com/office/drawing/2014/main" id="{FBF938F9-3BBA-0640-90C4-7F95202D916F}"/>
                  </a:ext>
                </a:extLst>
              </p:cNvPr>
              <p:cNvSpPr/>
              <p:nvPr/>
            </p:nvSpPr>
            <p:spPr>
              <a:xfrm>
                <a:off x="666476" y="2754215"/>
                <a:ext cx="8205129" cy="3490376"/>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3D4A1AC-6BD3-1442-80D9-07F8E13FF16E}"/>
                  </a:ext>
                </a:extLst>
              </p:cNvPr>
              <p:cNvSpPr txBox="1"/>
              <p:nvPr/>
            </p:nvSpPr>
            <p:spPr>
              <a:xfrm>
                <a:off x="6191536" y="5405151"/>
                <a:ext cx="2578904" cy="646331"/>
              </a:xfrm>
              <a:prstGeom prst="rect">
                <a:avLst/>
              </a:prstGeom>
              <a:solidFill>
                <a:schemeClr val="accent5"/>
              </a:solidFill>
              <a:ln>
                <a:solidFill>
                  <a:srgbClr val="0070C0"/>
                </a:solidFill>
              </a:ln>
            </p:spPr>
            <p:txBody>
              <a:bodyPr wrap="square" rtlCol="0">
                <a:spAutoFit/>
              </a:bodyPr>
              <a:lstStyle/>
              <a:p>
                <a:pPr algn="ctr"/>
                <a:r>
                  <a:rPr lang="en-US" dirty="0"/>
                  <a:t>“Offline” - Asynchronous</a:t>
                </a:r>
              </a:p>
            </p:txBody>
          </p:sp>
          <p:cxnSp>
            <p:nvCxnSpPr>
              <p:cNvPr id="29" name="Elbow Connector 28">
                <a:extLst>
                  <a:ext uri="{FF2B5EF4-FFF2-40B4-BE49-F238E27FC236}">
                    <a16:creationId xmlns:a16="http://schemas.microsoft.com/office/drawing/2014/main" id="{DC25C0E8-BFEA-BB43-B57A-73A955C3127F}"/>
                  </a:ext>
                </a:extLst>
              </p:cNvPr>
              <p:cNvCxnSpPr>
                <a:cxnSpLocks/>
              </p:cNvCxnSpPr>
              <p:nvPr/>
            </p:nvCxnSpPr>
            <p:spPr>
              <a:xfrm rot="10800000" flipV="1">
                <a:off x="1434631" y="3164682"/>
                <a:ext cx="6903018" cy="417872"/>
              </a:xfrm>
              <a:prstGeom prst="bentConnector3">
                <a:avLst>
                  <a:gd name="adj1" fmla="val 99763"/>
                </a:avLst>
              </a:prstGeom>
              <a:grpFill/>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9504793-29EB-0247-92CE-97CD3D573F41}"/>
                  </a:ext>
                </a:extLst>
              </p:cNvPr>
              <p:cNvCxnSpPr/>
              <p:nvPr/>
            </p:nvCxnSpPr>
            <p:spPr>
              <a:xfrm flipV="1">
                <a:off x="2387046" y="4256250"/>
                <a:ext cx="503815" cy="6841"/>
              </a:xfrm>
              <a:prstGeom prst="straightConnector1">
                <a:avLst/>
              </a:prstGeom>
              <a:grpFill/>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Elbow Connector 30">
                <a:extLst>
                  <a:ext uri="{FF2B5EF4-FFF2-40B4-BE49-F238E27FC236}">
                    <a16:creationId xmlns:a16="http://schemas.microsoft.com/office/drawing/2014/main" id="{44D0CBB1-F1C9-A947-9653-E0AED7B2F687}"/>
                  </a:ext>
                </a:extLst>
              </p:cNvPr>
              <p:cNvCxnSpPr/>
              <p:nvPr/>
            </p:nvCxnSpPr>
            <p:spPr>
              <a:xfrm>
                <a:off x="3965866" y="4256250"/>
                <a:ext cx="1147249" cy="489415"/>
              </a:xfrm>
              <a:prstGeom prst="bentConnector2">
                <a:avLst/>
              </a:prstGeom>
              <a:grpFill/>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Elbow Connector 31">
                <a:extLst>
                  <a:ext uri="{FF2B5EF4-FFF2-40B4-BE49-F238E27FC236}">
                    <a16:creationId xmlns:a16="http://schemas.microsoft.com/office/drawing/2014/main" id="{0DFE2785-FFDA-C640-9B44-2F1C299621DB}"/>
                  </a:ext>
                </a:extLst>
              </p:cNvPr>
              <p:cNvCxnSpPr/>
              <p:nvPr/>
            </p:nvCxnSpPr>
            <p:spPr>
              <a:xfrm rot="10800000" flipV="1">
                <a:off x="5291610" y="4273002"/>
                <a:ext cx="922888" cy="492892"/>
              </a:xfrm>
              <a:prstGeom prst="bentConnector3">
                <a:avLst>
                  <a:gd name="adj1" fmla="val 100123"/>
                </a:avLst>
              </a:prstGeom>
              <a:grpFill/>
              <a:ln w="381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3" name="Elbow Connector 32">
                <a:extLst>
                  <a:ext uri="{FF2B5EF4-FFF2-40B4-BE49-F238E27FC236}">
                    <a16:creationId xmlns:a16="http://schemas.microsoft.com/office/drawing/2014/main" id="{00741661-A108-2C47-BD94-ABF142A47034}"/>
                  </a:ext>
                </a:extLst>
              </p:cNvPr>
              <p:cNvCxnSpPr/>
              <p:nvPr/>
            </p:nvCxnSpPr>
            <p:spPr>
              <a:xfrm rot="5400000" flipH="1">
                <a:off x="2598016" y="4121116"/>
                <a:ext cx="7835" cy="1652860"/>
              </a:xfrm>
              <a:prstGeom prst="bentConnector3">
                <a:avLst>
                  <a:gd name="adj1" fmla="val -2917677"/>
                </a:avLst>
              </a:prstGeom>
              <a:grpFill/>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pic>
          <p:nvPicPr>
            <p:cNvPr id="22" name="Picture 21">
              <a:extLst>
                <a:ext uri="{FF2B5EF4-FFF2-40B4-BE49-F238E27FC236}">
                  <a16:creationId xmlns:a16="http://schemas.microsoft.com/office/drawing/2014/main" id="{1277D333-BA72-EF4B-AB3F-A8F4A16AA1B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0865" y="3571538"/>
              <a:ext cx="1247045" cy="1387737"/>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5CCC6B04-8647-234D-89F0-81EC5A20F1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96758" y="3577529"/>
              <a:ext cx="1062056" cy="1373677"/>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AE07D905-8F98-0341-9332-0BD21024213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42889" y="3593053"/>
              <a:ext cx="1774546" cy="1381611"/>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pic>
        <p:pic>
          <p:nvPicPr>
            <p:cNvPr id="25" name="Picture 24">
              <a:extLst>
                <a:ext uri="{FF2B5EF4-FFF2-40B4-BE49-F238E27FC236}">
                  <a16:creationId xmlns:a16="http://schemas.microsoft.com/office/drawing/2014/main" id="{8B985213-DBFB-734A-9AD6-B7D338E5F91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09228" y="4728997"/>
              <a:ext cx="1804297" cy="1314996"/>
            </a:xfrm>
            <a:prstGeom prst="rect">
              <a:avLst/>
            </a:prstGeom>
            <a:gradFill>
              <a:gsLst>
                <a:gs pos="0">
                  <a:schemeClr val="accent6"/>
                </a:gs>
                <a:gs pos="35000">
                  <a:schemeClr val="accent6">
                    <a:lumMod val="75000"/>
                  </a:schemeClr>
                </a:gs>
                <a:gs pos="100000">
                  <a:schemeClr val="accent6">
                    <a:lumMod val="60000"/>
                    <a:lumOff val="40000"/>
                  </a:schemeClr>
                </a:gs>
              </a:gsLst>
            </a:gradFill>
            <a:effectLst>
              <a:glow rad="63500">
                <a:schemeClr val="dk1">
                  <a:tint val="30000"/>
                  <a:shade val="95000"/>
                  <a:satMod val="300000"/>
                  <a:alpha val="50000"/>
                </a:schemeClr>
              </a:glow>
              <a:outerShdw blurRad="50800" dist="38100" dir="5400000" algn="t" rotWithShape="0">
                <a:prstClr val="black">
                  <a:alpha val="40000"/>
                </a:prstClr>
              </a:outerShdw>
            </a:effectLst>
          </p:spPr>
        </p:pic>
      </p:grpSp>
      <p:sp>
        <p:nvSpPr>
          <p:cNvPr id="14" name="Right Arrow 13">
            <a:extLst>
              <a:ext uri="{FF2B5EF4-FFF2-40B4-BE49-F238E27FC236}">
                <a16:creationId xmlns:a16="http://schemas.microsoft.com/office/drawing/2014/main" id="{CCE34DAA-5B0D-F948-9D74-80283F6570D7}"/>
              </a:ext>
            </a:extLst>
          </p:cNvPr>
          <p:cNvSpPr/>
          <p:nvPr/>
        </p:nvSpPr>
        <p:spPr>
          <a:xfrm rot="5400000">
            <a:off x="8492508" y="2520628"/>
            <a:ext cx="790201" cy="398033"/>
          </a:xfrm>
          <a:prstGeom prst="rightArrow">
            <a:avLst/>
          </a:prstGeom>
          <a:solidFill>
            <a:schemeClr val="tx1"/>
          </a:solidFill>
          <a:effectLst>
            <a:glow rad="70000">
              <a:schemeClr val="accent1">
                <a:tint val="30000"/>
                <a:shade val="95000"/>
                <a:satMod val="300000"/>
                <a:alpha val="50000"/>
              </a:schemeClr>
            </a:glow>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04AF189-6494-7647-A09D-7E47C90E174E}"/>
              </a:ext>
            </a:extLst>
          </p:cNvPr>
          <p:cNvSpPr txBox="1"/>
          <p:nvPr/>
        </p:nvSpPr>
        <p:spPr>
          <a:xfrm>
            <a:off x="7378451" y="2756410"/>
            <a:ext cx="1223412" cy="338554"/>
          </a:xfrm>
          <a:prstGeom prst="rect">
            <a:avLst/>
          </a:prstGeom>
          <a:noFill/>
        </p:spPr>
        <p:txBody>
          <a:bodyPr wrap="none" rtlCol="0">
            <a:spAutoFit/>
          </a:bodyPr>
          <a:lstStyle/>
          <a:p>
            <a:r>
              <a:rPr lang="en-US" sz="1600" dirty="0"/>
              <a:t>5 to 10 kHz</a:t>
            </a:r>
          </a:p>
        </p:txBody>
      </p:sp>
      <p:sp>
        <p:nvSpPr>
          <p:cNvPr id="41" name="TextBox 40">
            <a:extLst>
              <a:ext uri="{FF2B5EF4-FFF2-40B4-BE49-F238E27FC236}">
                <a16:creationId xmlns:a16="http://schemas.microsoft.com/office/drawing/2014/main" id="{ECEB4391-D519-0249-B5F8-5C45EEBEFBAB}"/>
              </a:ext>
            </a:extLst>
          </p:cNvPr>
          <p:cNvSpPr txBox="1"/>
          <p:nvPr/>
        </p:nvSpPr>
        <p:spPr>
          <a:xfrm>
            <a:off x="9671490" y="3172898"/>
            <a:ext cx="2309439" cy="1938992"/>
          </a:xfrm>
          <a:prstGeom prst="rect">
            <a:avLst/>
          </a:prstGeom>
          <a:noFill/>
        </p:spPr>
        <p:txBody>
          <a:bodyPr wrap="square" rtlCol="0">
            <a:spAutoFit/>
          </a:bodyPr>
          <a:lstStyle/>
          <a:p>
            <a:pPr algn="ctr"/>
            <a:r>
              <a:rPr lang="en-US" sz="2000" dirty="0"/>
              <a:t>From Big Data (40 Million collisions/s</a:t>
            </a:r>
          </a:p>
          <a:p>
            <a:pPr algn="ctr"/>
            <a:endParaRPr lang="en-US" sz="2000" dirty="0"/>
          </a:p>
          <a:p>
            <a:pPr algn="ctr"/>
            <a:r>
              <a:rPr lang="en-US" sz="2000" dirty="0"/>
              <a:t>To Useful Data  (&gt;1000 events/s) for analysis</a:t>
            </a:r>
          </a:p>
        </p:txBody>
      </p:sp>
      <p:sp>
        <p:nvSpPr>
          <p:cNvPr id="42" name="TextBox 41">
            <a:extLst>
              <a:ext uri="{FF2B5EF4-FFF2-40B4-BE49-F238E27FC236}">
                <a16:creationId xmlns:a16="http://schemas.microsoft.com/office/drawing/2014/main" id="{9B6BF7F5-7727-764A-B7D4-EDE94F3807AA}"/>
              </a:ext>
            </a:extLst>
          </p:cNvPr>
          <p:cNvSpPr txBox="1"/>
          <p:nvPr/>
        </p:nvSpPr>
        <p:spPr>
          <a:xfrm>
            <a:off x="9664931" y="5355682"/>
            <a:ext cx="2315998" cy="979820"/>
          </a:xfrm>
          <a:prstGeom prst="rect">
            <a:avLst/>
          </a:prstGeom>
          <a:noFill/>
        </p:spPr>
        <p:txBody>
          <a:bodyPr wrap="square" rtlCol="0">
            <a:spAutoFit/>
          </a:bodyPr>
          <a:lstStyle/>
          <a:p>
            <a:pPr algn="ctr"/>
            <a:r>
              <a:rPr lang="en-US" sz="2000" dirty="0"/>
              <a:t>&gt;1MB/event</a:t>
            </a:r>
          </a:p>
          <a:p>
            <a:pPr algn="ctr"/>
            <a:endParaRPr lang="en-US" sz="1050" dirty="0"/>
          </a:p>
          <a:p>
            <a:pPr algn="ctr"/>
            <a:r>
              <a:rPr lang="en-US" sz="2667" b="1" dirty="0">
                <a:solidFill>
                  <a:srgbClr val="C00000"/>
                </a:solidFill>
              </a:rPr>
              <a:t>&gt;200 PB/year</a:t>
            </a:r>
          </a:p>
        </p:txBody>
      </p:sp>
    </p:spTree>
    <p:extLst>
      <p:ext uri="{BB962C8B-B14F-4D97-AF65-F5344CB8AC3E}">
        <p14:creationId xmlns:p14="http://schemas.microsoft.com/office/powerpoint/2010/main" val="368534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F9FC7-CC7C-CF44-A25C-BCD534C9D77A}"/>
              </a:ext>
            </a:extLst>
          </p:cNvPr>
          <p:cNvSpPr>
            <a:spLocks noGrp="1"/>
          </p:cNvSpPr>
          <p:nvPr>
            <p:ph type="title"/>
          </p:nvPr>
        </p:nvSpPr>
        <p:spPr/>
        <p:txBody>
          <a:bodyPr/>
          <a:lstStyle/>
          <a:p>
            <a:r>
              <a:rPr lang="en-US" sz="3600" dirty="0"/>
              <a:t>HL-LHC computing needs evolution</a:t>
            </a:r>
          </a:p>
        </p:txBody>
      </p:sp>
      <p:sp>
        <p:nvSpPr>
          <p:cNvPr id="3" name="Slide Number Placeholder 2">
            <a:extLst>
              <a:ext uri="{FF2B5EF4-FFF2-40B4-BE49-F238E27FC236}">
                <a16:creationId xmlns:a16="http://schemas.microsoft.com/office/drawing/2014/main" id="{B9D4C59A-B9B6-A545-8F06-6D8A86502590}"/>
              </a:ext>
            </a:extLst>
          </p:cNvPr>
          <p:cNvSpPr>
            <a:spLocks noGrp="1"/>
          </p:cNvSpPr>
          <p:nvPr>
            <p:ph type="sldNum" idx="10"/>
          </p:nvPr>
        </p:nvSpPr>
        <p:spPr/>
        <p:txBody>
          <a:bodyPr/>
          <a:lstStyle/>
          <a:p>
            <a:fld id="{00000000-1234-1234-1234-123412341234}" type="slidenum">
              <a:rPr lang="en-US" smtClean="0"/>
              <a:pPr/>
              <a:t>40</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AFC74D86-923F-6442-930D-5C03653780F1}"/>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840BAD1A-4754-A54A-A80D-6CA0EBDEEB0B}"/>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70DCB046-61DB-D9C5-22FA-68E7573D1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32" y="1491361"/>
            <a:ext cx="2539663" cy="1840506"/>
          </a:xfrm>
          <a:prstGeom prst="rect">
            <a:avLst/>
          </a:prstGeom>
        </p:spPr>
      </p:pic>
      <p:pic>
        <p:nvPicPr>
          <p:cNvPr id="7" name="Picture 6">
            <a:extLst>
              <a:ext uri="{FF2B5EF4-FFF2-40B4-BE49-F238E27FC236}">
                <a16:creationId xmlns:a16="http://schemas.microsoft.com/office/drawing/2014/main" id="{49A48BBB-7053-CF71-7401-816BA7C5FF3F}"/>
              </a:ext>
            </a:extLst>
          </p:cNvPr>
          <p:cNvPicPr>
            <a:picLocks noChangeAspect="1"/>
          </p:cNvPicPr>
          <p:nvPr/>
        </p:nvPicPr>
        <p:blipFill>
          <a:blip r:embed="rId3"/>
          <a:stretch>
            <a:fillRect/>
          </a:stretch>
        </p:blipFill>
        <p:spPr>
          <a:xfrm>
            <a:off x="5268966" y="1455214"/>
            <a:ext cx="2857620" cy="2060812"/>
          </a:xfrm>
          <a:prstGeom prst="rect">
            <a:avLst/>
          </a:prstGeom>
        </p:spPr>
      </p:pic>
      <p:pic>
        <p:nvPicPr>
          <p:cNvPr id="11" name="Picture 10">
            <a:extLst>
              <a:ext uri="{FF2B5EF4-FFF2-40B4-BE49-F238E27FC236}">
                <a16:creationId xmlns:a16="http://schemas.microsoft.com/office/drawing/2014/main" id="{E95258E8-E98D-3FA4-388B-90BEE25E46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56265" y="1463441"/>
            <a:ext cx="2815961" cy="2024666"/>
          </a:xfrm>
          <a:prstGeom prst="rect">
            <a:avLst/>
          </a:prstGeom>
        </p:spPr>
      </p:pic>
      <p:pic>
        <p:nvPicPr>
          <p:cNvPr id="12" name="Picture 11">
            <a:extLst>
              <a:ext uri="{FF2B5EF4-FFF2-40B4-BE49-F238E27FC236}">
                <a16:creationId xmlns:a16="http://schemas.microsoft.com/office/drawing/2014/main" id="{6677E8FE-CA27-78B3-152E-55ED598FAB9F}"/>
              </a:ext>
            </a:extLst>
          </p:cNvPr>
          <p:cNvPicPr>
            <a:picLocks noChangeAspect="1"/>
          </p:cNvPicPr>
          <p:nvPr/>
        </p:nvPicPr>
        <p:blipFill>
          <a:blip r:embed="rId5"/>
          <a:stretch>
            <a:fillRect/>
          </a:stretch>
        </p:blipFill>
        <p:spPr>
          <a:xfrm>
            <a:off x="8427101" y="3895823"/>
            <a:ext cx="2849725" cy="2053373"/>
          </a:xfrm>
          <a:prstGeom prst="rect">
            <a:avLst/>
          </a:prstGeom>
        </p:spPr>
      </p:pic>
      <p:pic>
        <p:nvPicPr>
          <p:cNvPr id="13" name="Picture 2">
            <a:extLst>
              <a:ext uri="{FF2B5EF4-FFF2-40B4-BE49-F238E27FC236}">
                <a16:creationId xmlns:a16="http://schemas.microsoft.com/office/drawing/2014/main" id="{D44A87ED-71B9-4CE1-50BD-176E052D9D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290" y="3923311"/>
            <a:ext cx="2766637" cy="19899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712D75-51E1-DD83-4E92-065E40AAA7E8}"/>
              </a:ext>
            </a:extLst>
          </p:cNvPr>
          <p:cNvSpPr txBox="1"/>
          <p:nvPr/>
        </p:nvSpPr>
        <p:spPr>
          <a:xfrm>
            <a:off x="3046164" y="1136631"/>
            <a:ext cx="967729" cy="369332"/>
          </a:xfrm>
          <a:prstGeom prst="rect">
            <a:avLst/>
          </a:prstGeom>
          <a:noFill/>
        </p:spPr>
        <p:txBody>
          <a:bodyPr wrap="square">
            <a:spAutoFit/>
          </a:bodyPr>
          <a:lstStyle/>
          <a:p>
            <a:r>
              <a:rPr lang="en-US" dirty="0"/>
              <a:t>2015</a:t>
            </a:r>
            <a:endParaRPr lang="en-CH" dirty="0"/>
          </a:p>
        </p:txBody>
      </p:sp>
      <p:sp>
        <p:nvSpPr>
          <p:cNvPr id="15" name="TextBox 14">
            <a:extLst>
              <a:ext uri="{FF2B5EF4-FFF2-40B4-BE49-F238E27FC236}">
                <a16:creationId xmlns:a16="http://schemas.microsoft.com/office/drawing/2014/main" id="{344B9334-FCBC-8313-FF9E-C86E1F9E20BB}"/>
              </a:ext>
            </a:extLst>
          </p:cNvPr>
          <p:cNvSpPr txBox="1"/>
          <p:nvPr/>
        </p:nvSpPr>
        <p:spPr>
          <a:xfrm>
            <a:off x="6432896" y="1133524"/>
            <a:ext cx="818715" cy="369332"/>
          </a:xfrm>
          <a:prstGeom prst="rect">
            <a:avLst/>
          </a:prstGeom>
          <a:noFill/>
        </p:spPr>
        <p:txBody>
          <a:bodyPr wrap="square">
            <a:spAutoFit/>
          </a:bodyPr>
          <a:lstStyle/>
          <a:p>
            <a:r>
              <a:rPr lang="en-US" dirty="0"/>
              <a:t>2017</a:t>
            </a:r>
            <a:endParaRPr lang="en-CH" dirty="0"/>
          </a:p>
        </p:txBody>
      </p:sp>
      <p:sp>
        <p:nvSpPr>
          <p:cNvPr id="16" name="TextBox 15">
            <a:extLst>
              <a:ext uri="{FF2B5EF4-FFF2-40B4-BE49-F238E27FC236}">
                <a16:creationId xmlns:a16="http://schemas.microsoft.com/office/drawing/2014/main" id="{881EF41B-1409-E669-AC00-51D457F140E3}"/>
              </a:ext>
            </a:extLst>
          </p:cNvPr>
          <p:cNvSpPr txBox="1"/>
          <p:nvPr/>
        </p:nvSpPr>
        <p:spPr>
          <a:xfrm>
            <a:off x="9458960" y="1136634"/>
            <a:ext cx="831811" cy="369332"/>
          </a:xfrm>
          <a:prstGeom prst="rect">
            <a:avLst/>
          </a:prstGeom>
          <a:noFill/>
        </p:spPr>
        <p:txBody>
          <a:bodyPr wrap="square">
            <a:spAutoFit/>
          </a:bodyPr>
          <a:lstStyle/>
          <a:p>
            <a:r>
              <a:rPr lang="en-US" dirty="0"/>
              <a:t>2018</a:t>
            </a:r>
            <a:endParaRPr lang="en-CH" dirty="0"/>
          </a:p>
        </p:txBody>
      </p:sp>
      <p:sp>
        <p:nvSpPr>
          <p:cNvPr id="17" name="TextBox 16">
            <a:extLst>
              <a:ext uri="{FF2B5EF4-FFF2-40B4-BE49-F238E27FC236}">
                <a16:creationId xmlns:a16="http://schemas.microsoft.com/office/drawing/2014/main" id="{63038C2B-97A1-472C-9369-06506BA4C924}"/>
              </a:ext>
            </a:extLst>
          </p:cNvPr>
          <p:cNvSpPr txBox="1"/>
          <p:nvPr/>
        </p:nvSpPr>
        <p:spPr>
          <a:xfrm>
            <a:off x="9381659" y="3375023"/>
            <a:ext cx="712347" cy="369332"/>
          </a:xfrm>
          <a:prstGeom prst="rect">
            <a:avLst/>
          </a:prstGeom>
          <a:noFill/>
        </p:spPr>
        <p:txBody>
          <a:bodyPr wrap="square">
            <a:spAutoFit/>
          </a:bodyPr>
          <a:lstStyle/>
          <a:p>
            <a:r>
              <a:rPr lang="en-US" dirty="0"/>
              <a:t>2020</a:t>
            </a:r>
            <a:endParaRPr lang="en-CH" dirty="0"/>
          </a:p>
        </p:txBody>
      </p:sp>
      <p:sp>
        <p:nvSpPr>
          <p:cNvPr id="18" name="TextBox 17">
            <a:extLst>
              <a:ext uri="{FF2B5EF4-FFF2-40B4-BE49-F238E27FC236}">
                <a16:creationId xmlns:a16="http://schemas.microsoft.com/office/drawing/2014/main" id="{146F6F8A-1623-2C19-ED02-6A50B7FCACD5}"/>
              </a:ext>
            </a:extLst>
          </p:cNvPr>
          <p:cNvSpPr txBox="1"/>
          <p:nvPr/>
        </p:nvSpPr>
        <p:spPr>
          <a:xfrm>
            <a:off x="6202201" y="3427142"/>
            <a:ext cx="712347" cy="369332"/>
          </a:xfrm>
          <a:prstGeom prst="rect">
            <a:avLst/>
          </a:prstGeom>
          <a:noFill/>
        </p:spPr>
        <p:txBody>
          <a:bodyPr wrap="square">
            <a:spAutoFit/>
          </a:bodyPr>
          <a:lstStyle/>
          <a:p>
            <a:r>
              <a:rPr lang="en-US" dirty="0"/>
              <a:t>2022</a:t>
            </a:r>
            <a:endParaRPr lang="en-CH" dirty="0"/>
          </a:p>
        </p:txBody>
      </p:sp>
      <p:sp>
        <p:nvSpPr>
          <p:cNvPr id="19" name="TextBox 18">
            <a:extLst>
              <a:ext uri="{FF2B5EF4-FFF2-40B4-BE49-F238E27FC236}">
                <a16:creationId xmlns:a16="http://schemas.microsoft.com/office/drawing/2014/main" id="{BF6E6A94-DA48-B04A-5E07-DDF721621889}"/>
              </a:ext>
            </a:extLst>
          </p:cNvPr>
          <p:cNvSpPr txBox="1"/>
          <p:nvPr/>
        </p:nvSpPr>
        <p:spPr>
          <a:xfrm>
            <a:off x="1479892" y="4028172"/>
            <a:ext cx="3680786" cy="1754326"/>
          </a:xfrm>
          <a:prstGeom prst="rect">
            <a:avLst/>
          </a:prstGeom>
          <a:noFill/>
        </p:spPr>
        <p:txBody>
          <a:bodyPr wrap="square">
            <a:spAutoFit/>
          </a:bodyPr>
          <a:lstStyle/>
          <a:p>
            <a:r>
              <a:rPr lang="en-US" dirty="0"/>
              <a:t>2015 projections: resource needs = 10x more than budget allows</a:t>
            </a:r>
          </a:p>
          <a:p>
            <a:endParaRPr lang="en-US" dirty="0"/>
          </a:p>
          <a:p>
            <a:r>
              <a:rPr lang="en-US" dirty="0"/>
              <a:t>2022 projections: resource needs compatible with budget (optimistic scenario)</a:t>
            </a:r>
            <a:endParaRPr lang="en-CH" dirty="0"/>
          </a:p>
        </p:txBody>
      </p:sp>
      <p:sp>
        <p:nvSpPr>
          <p:cNvPr id="20" name="Right Arrow 19">
            <a:extLst>
              <a:ext uri="{FF2B5EF4-FFF2-40B4-BE49-F238E27FC236}">
                <a16:creationId xmlns:a16="http://schemas.microsoft.com/office/drawing/2014/main" id="{22B9D8C1-7183-50A7-A7C1-81A96508A9CE}"/>
              </a:ext>
            </a:extLst>
          </p:cNvPr>
          <p:cNvSpPr/>
          <p:nvPr/>
        </p:nvSpPr>
        <p:spPr>
          <a:xfrm>
            <a:off x="4553619" y="1796693"/>
            <a:ext cx="1232004" cy="3698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21" name="Right Arrow 20">
            <a:extLst>
              <a:ext uri="{FF2B5EF4-FFF2-40B4-BE49-F238E27FC236}">
                <a16:creationId xmlns:a16="http://schemas.microsoft.com/office/drawing/2014/main" id="{6031D115-227F-E305-8485-1F715F94F359}"/>
              </a:ext>
            </a:extLst>
          </p:cNvPr>
          <p:cNvSpPr/>
          <p:nvPr/>
        </p:nvSpPr>
        <p:spPr>
          <a:xfrm>
            <a:off x="7661817" y="1796693"/>
            <a:ext cx="1232004" cy="3698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22" name="Right Arrow 21">
            <a:extLst>
              <a:ext uri="{FF2B5EF4-FFF2-40B4-BE49-F238E27FC236}">
                <a16:creationId xmlns:a16="http://schemas.microsoft.com/office/drawing/2014/main" id="{F6507C66-6086-6D40-E8E5-3428AD173A47}"/>
              </a:ext>
            </a:extLst>
          </p:cNvPr>
          <p:cNvSpPr/>
          <p:nvPr/>
        </p:nvSpPr>
        <p:spPr>
          <a:xfrm rot="5400000">
            <a:off x="9943080" y="3311399"/>
            <a:ext cx="1232004" cy="3698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23" name="Right Arrow 22">
            <a:extLst>
              <a:ext uri="{FF2B5EF4-FFF2-40B4-BE49-F238E27FC236}">
                <a16:creationId xmlns:a16="http://schemas.microsoft.com/office/drawing/2014/main" id="{50F102F9-F1B1-FCFA-9BE6-05758D0EF257}"/>
              </a:ext>
            </a:extLst>
          </p:cNvPr>
          <p:cNvSpPr/>
          <p:nvPr/>
        </p:nvSpPr>
        <p:spPr>
          <a:xfrm rot="10800000">
            <a:off x="7558432" y="4554592"/>
            <a:ext cx="1232004" cy="36987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006669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C4E9-2334-8F45-8CD3-B1100C3EE03A}"/>
              </a:ext>
            </a:extLst>
          </p:cNvPr>
          <p:cNvSpPr>
            <a:spLocks noGrp="1"/>
          </p:cNvSpPr>
          <p:nvPr>
            <p:ph type="title"/>
          </p:nvPr>
        </p:nvSpPr>
        <p:spPr/>
        <p:txBody>
          <a:bodyPr/>
          <a:lstStyle/>
          <a:p>
            <a:r>
              <a:rPr lang="en-US" sz="3600" dirty="0"/>
              <a:t>Tier-0 workflow in 2024</a:t>
            </a:r>
          </a:p>
        </p:txBody>
      </p:sp>
      <p:sp>
        <p:nvSpPr>
          <p:cNvPr id="3" name="Slide Number Placeholder 2">
            <a:extLst>
              <a:ext uri="{FF2B5EF4-FFF2-40B4-BE49-F238E27FC236}">
                <a16:creationId xmlns:a16="http://schemas.microsoft.com/office/drawing/2014/main" id="{7B80716C-3EAA-944F-879B-6D029F049598}"/>
              </a:ext>
            </a:extLst>
          </p:cNvPr>
          <p:cNvSpPr>
            <a:spLocks noGrp="1"/>
          </p:cNvSpPr>
          <p:nvPr>
            <p:ph type="sldNum" idx="10"/>
          </p:nvPr>
        </p:nvSpPr>
        <p:spPr/>
        <p:txBody>
          <a:bodyPr/>
          <a:lstStyle/>
          <a:p>
            <a:fld id="{00000000-1234-1234-1234-123412341234}" type="slidenum">
              <a:rPr lang="en-US" smtClean="0"/>
              <a:pPr/>
              <a:t>41</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6BBA03E-8D58-ED48-A612-18AFA32E29A2}"/>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D659AA7B-4DF9-884E-8AC2-51C67006A47F}"/>
              </a:ext>
            </a:extLst>
          </p:cNvPr>
          <p:cNvSpPr>
            <a:spLocks noGrp="1"/>
          </p:cNvSpPr>
          <p:nvPr>
            <p:ph type="ftr" sz="quarter" idx="12"/>
          </p:nvPr>
        </p:nvSpPr>
        <p:spPr/>
        <p:txBody>
          <a:bodyPr/>
          <a:lstStyle/>
          <a:p>
            <a:r>
              <a:rPr lang="en-US"/>
              <a:t>ISGC 2025 - Taipei</a:t>
            </a:r>
            <a:endParaRPr lang="en-US" dirty="0"/>
          </a:p>
        </p:txBody>
      </p:sp>
      <p:sp>
        <p:nvSpPr>
          <p:cNvPr id="8" name="Content Placeholder 7">
            <a:extLst>
              <a:ext uri="{FF2B5EF4-FFF2-40B4-BE49-F238E27FC236}">
                <a16:creationId xmlns:a16="http://schemas.microsoft.com/office/drawing/2014/main" id="{45E22190-0BAC-874F-B8CE-2F2123E01325}"/>
              </a:ext>
            </a:extLst>
          </p:cNvPr>
          <p:cNvSpPr>
            <a:spLocks noGrp="1"/>
          </p:cNvSpPr>
          <p:nvPr>
            <p:ph sz="quarter" idx="13"/>
          </p:nvPr>
        </p:nvSpPr>
        <p:spPr>
          <a:xfrm>
            <a:off x="9183472" y="984779"/>
            <a:ext cx="2703729" cy="5384511"/>
          </a:xfrm>
          <a:prstGeom prst="rect">
            <a:avLst/>
          </a:prstGeom>
        </p:spPr>
        <p:txBody>
          <a:bodyPr wrap="square">
            <a:spAutoFit/>
          </a:bodyPr>
          <a:lstStyle/>
          <a:p>
            <a:pPr marL="0" indent="-321592">
              <a:buSzPct val="100000"/>
            </a:pPr>
            <a:r>
              <a:rPr lang="en-US" sz="1867" dirty="0"/>
              <a:t>Receive the RAW data from the experimental areas and archive them for long term preservation</a:t>
            </a:r>
          </a:p>
          <a:p>
            <a:pPr marL="1219170" lvl="2" indent="-321592" algn="just">
              <a:buSzPct val="100000"/>
            </a:pPr>
            <a:endParaRPr lang="en-US" sz="800" dirty="0"/>
          </a:p>
          <a:p>
            <a:pPr marL="0" indent="-321592">
              <a:buSzPct val="100000"/>
            </a:pPr>
            <a:r>
              <a:rPr lang="en-US" sz="1867" dirty="0"/>
              <a:t>Perform data quality  assessment and reconstruct the events into formats suitable for analysis. </a:t>
            </a:r>
          </a:p>
          <a:p>
            <a:pPr marL="1219170" lvl="2" indent="-321592" algn="just">
              <a:buSzPct val="100000"/>
            </a:pPr>
            <a:endParaRPr lang="en-US" sz="800" dirty="0"/>
          </a:p>
          <a:p>
            <a:pPr marL="0" indent="-321592">
              <a:buSzPct val="100000"/>
            </a:pPr>
            <a:r>
              <a:rPr lang="en-US" sz="1867" dirty="0"/>
              <a:t>Export RAW and reconstructed data data to WLCG centers. RAW data is archive at Tier-1s. Reconstructed data is further distributed for analysis. </a:t>
            </a:r>
          </a:p>
        </p:txBody>
      </p:sp>
      <p:grpSp>
        <p:nvGrpSpPr>
          <p:cNvPr id="11" name="Group 10">
            <a:extLst>
              <a:ext uri="{FF2B5EF4-FFF2-40B4-BE49-F238E27FC236}">
                <a16:creationId xmlns:a16="http://schemas.microsoft.com/office/drawing/2014/main" id="{2886513E-734A-6054-6190-B87990376522}"/>
              </a:ext>
            </a:extLst>
          </p:cNvPr>
          <p:cNvGrpSpPr/>
          <p:nvPr/>
        </p:nvGrpSpPr>
        <p:grpSpPr>
          <a:xfrm>
            <a:off x="1103869" y="1145059"/>
            <a:ext cx="7729287" cy="4986995"/>
            <a:chOff x="838201" y="810084"/>
            <a:chExt cx="8003193" cy="5132497"/>
          </a:xfrm>
        </p:grpSpPr>
        <p:pic>
          <p:nvPicPr>
            <p:cNvPr id="7" name="Picture 6">
              <a:extLst>
                <a:ext uri="{FF2B5EF4-FFF2-40B4-BE49-F238E27FC236}">
                  <a16:creationId xmlns:a16="http://schemas.microsoft.com/office/drawing/2014/main" id="{BFADD33D-5F2F-BA44-99CF-F0B16A7577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201" y="810084"/>
              <a:ext cx="8003193" cy="5132497"/>
            </a:xfrm>
            <a:prstGeom prst="rect">
              <a:avLst/>
            </a:prstGeom>
          </p:spPr>
        </p:pic>
        <p:sp>
          <p:nvSpPr>
            <p:cNvPr id="9" name="Rectangle 8">
              <a:extLst>
                <a:ext uri="{FF2B5EF4-FFF2-40B4-BE49-F238E27FC236}">
                  <a16:creationId xmlns:a16="http://schemas.microsoft.com/office/drawing/2014/main" id="{AD3605BC-D5C7-EE48-8E50-90754F404044}"/>
                </a:ext>
              </a:extLst>
            </p:cNvPr>
            <p:cNvSpPr/>
            <p:nvPr/>
          </p:nvSpPr>
          <p:spPr>
            <a:xfrm>
              <a:off x="2618072" y="1232034"/>
              <a:ext cx="3792353" cy="62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4E14B9-0D93-E342-B856-D9E003C5073E}"/>
                </a:ext>
              </a:extLst>
            </p:cNvPr>
            <p:cNvSpPr/>
            <p:nvPr/>
          </p:nvSpPr>
          <p:spPr>
            <a:xfrm>
              <a:off x="4361047" y="919213"/>
              <a:ext cx="3792353" cy="625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5346D2-B7AB-D44D-8920-4BC17F42A308}"/>
                </a:ext>
              </a:extLst>
            </p:cNvPr>
            <p:cNvPicPr>
              <a:picLocks noChangeAspect="1"/>
            </p:cNvPicPr>
            <p:nvPr/>
          </p:nvPicPr>
          <p:blipFill>
            <a:blip r:embed="rId3"/>
            <a:stretch>
              <a:fillRect/>
            </a:stretch>
          </p:blipFill>
          <p:spPr>
            <a:xfrm>
              <a:off x="4238218" y="984779"/>
              <a:ext cx="2516204" cy="805946"/>
            </a:xfrm>
            <a:prstGeom prst="rect">
              <a:avLst/>
            </a:prstGeom>
          </p:spPr>
        </p:pic>
      </p:grpSp>
    </p:spTree>
    <p:extLst>
      <p:ext uri="{BB962C8B-B14F-4D97-AF65-F5344CB8AC3E}">
        <p14:creationId xmlns:p14="http://schemas.microsoft.com/office/powerpoint/2010/main" val="2248174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8D0E-EFD9-582B-AE17-8AE838C373B9}"/>
              </a:ext>
            </a:extLst>
          </p:cNvPr>
          <p:cNvSpPr>
            <a:spLocks noGrp="1"/>
          </p:cNvSpPr>
          <p:nvPr>
            <p:ph type="title"/>
          </p:nvPr>
        </p:nvSpPr>
        <p:spPr/>
        <p:txBody>
          <a:bodyPr/>
          <a:lstStyle/>
          <a:p>
            <a:r>
              <a:rPr lang="en-GB" sz="3600" dirty="0"/>
              <a:t>Data produced by the CERN experiments</a:t>
            </a:r>
          </a:p>
        </p:txBody>
      </p:sp>
      <p:sp>
        <p:nvSpPr>
          <p:cNvPr id="3" name="Slide Number Placeholder 2">
            <a:extLst>
              <a:ext uri="{FF2B5EF4-FFF2-40B4-BE49-F238E27FC236}">
                <a16:creationId xmlns:a16="http://schemas.microsoft.com/office/drawing/2014/main" id="{9BF7B45E-2DC1-B17C-9BAA-CC19095A8195}"/>
              </a:ext>
            </a:extLst>
          </p:cNvPr>
          <p:cNvSpPr>
            <a:spLocks noGrp="1"/>
          </p:cNvSpPr>
          <p:nvPr>
            <p:ph type="sldNum" idx="10"/>
          </p:nvPr>
        </p:nvSpPr>
        <p:spPr/>
        <p:txBody>
          <a:bodyPr/>
          <a:lstStyle/>
          <a:p>
            <a:fld id="{00000000-1234-1234-1234-123412341234}" type="slidenum">
              <a:rPr lang="en-US" smtClean="0"/>
              <a:pPr/>
              <a:t>42</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7FB952B4-F889-9426-4127-CF5E77A1D7FB}"/>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B1554EA1-5A3D-9FB6-F1B9-CE33804E1C68}"/>
              </a:ext>
            </a:extLst>
          </p:cNvPr>
          <p:cNvSpPr>
            <a:spLocks noGrp="1"/>
          </p:cNvSpPr>
          <p:nvPr>
            <p:ph type="ftr" sz="quarter" idx="12"/>
          </p:nvPr>
        </p:nvSpPr>
        <p:spPr/>
        <p:txBody>
          <a:bodyPr/>
          <a:lstStyle/>
          <a:p>
            <a:r>
              <a:rPr lang="en-US"/>
              <a:t>ISGC 2025 - Taipei</a:t>
            </a:r>
            <a:endParaRPr lang="en-US" dirty="0"/>
          </a:p>
        </p:txBody>
      </p:sp>
      <p:pic>
        <p:nvPicPr>
          <p:cNvPr id="1026" name="Picture 2" descr="chart">
            <a:extLst>
              <a:ext uri="{FF2B5EF4-FFF2-40B4-BE49-F238E27FC236}">
                <a16:creationId xmlns:a16="http://schemas.microsoft.com/office/drawing/2014/main" id="{43996D72-CDDD-A02A-7D7E-5A7305B41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714" y="1033019"/>
            <a:ext cx="9514535" cy="53400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538680-ADCD-BBDA-459E-B03EB3430B4C}"/>
              </a:ext>
            </a:extLst>
          </p:cNvPr>
          <p:cNvSpPr txBox="1"/>
          <p:nvPr/>
        </p:nvSpPr>
        <p:spPr>
          <a:xfrm>
            <a:off x="1552698" y="907220"/>
            <a:ext cx="4543301" cy="461665"/>
          </a:xfrm>
          <a:prstGeom prst="rect">
            <a:avLst/>
          </a:prstGeom>
          <a:solidFill>
            <a:srgbClr val="FFFFFF"/>
          </a:solidFill>
        </p:spPr>
        <p:txBody>
          <a:bodyPr wrap="square">
            <a:spAutoFit/>
          </a:bodyPr>
          <a:lstStyle/>
          <a:p>
            <a:pPr algn="ctr"/>
            <a:r>
              <a:rPr lang="en-US" sz="2400" dirty="0"/>
              <a:t>Data stored on tape at CERN </a:t>
            </a:r>
            <a:endParaRPr lang="en-GB" sz="2400" dirty="0"/>
          </a:p>
        </p:txBody>
      </p:sp>
    </p:spTree>
    <p:extLst>
      <p:ext uri="{BB962C8B-B14F-4D97-AF65-F5344CB8AC3E}">
        <p14:creationId xmlns:p14="http://schemas.microsoft.com/office/powerpoint/2010/main" val="3192667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DA9C9B-B905-2A4A-BB6B-A673BB8F7611}"/>
              </a:ext>
            </a:extLst>
          </p:cNvPr>
          <p:cNvSpPr txBox="1"/>
          <p:nvPr/>
        </p:nvSpPr>
        <p:spPr>
          <a:xfrm>
            <a:off x="883209" y="998373"/>
            <a:ext cx="8986087" cy="3903426"/>
          </a:xfrm>
          <a:prstGeom prst="rect">
            <a:avLst/>
          </a:prstGeom>
          <a:noFill/>
          <a:ln>
            <a:noFill/>
          </a:ln>
        </p:spPr>
        <p:txBody>
          <a:bodyPr vert="horz" wrap="square" lIns="81647" tIns="40823" rIns="81647" bIns="40823" compatLnSpc="0">
            <a:spAutoFit/>
          </a:bodyPr>
          <a:lstStyle/>
          <a:p>
            <a:pPr hangingPunct="0"/>
            <a:r>
              <a:rPr lang="en-GB" sz="2359" dirty="0">
                <a:latin typeface="Noto Sans" pitchFamily="2"/>
                <a:ea typeface="DejaVu Sans" pitchFamily="2"/>
                <a:cs typeface="Tahoma" pitchFamily="2"/>
              </a:rPr>
              <a:t>Private network connecting Tier0 and Tier1s:</a:t>
            </a:r>
          </a:p>
          <a:p>
            <a:pPr hangingPunct="0"/>
            <a:r>
              <a:rPr lang="en-GB" sz="2359" dirty="0">
                <a:latin typeface="Noto Sans" pitchFamily="2"/>
                <a:ea typeface="DejaVu Sans" pitchFamily="2"/>
                <a:cs typeface="Tahoma" pitchFamily="2"/>
              </a:rPr>
              <a:t>- Dedicated to LHC data transfers and analysis</a:t>
            </a:r>
          </a:p>
          <a:p>
            <a:pPr marL="207380" indent="-207380" hangingPunct="0"/>
            <a:r>
              <a:rPr lang="en-GB" sz="2359" dirty="0">
                <a:latin typeface="Noto Sans" pitchFamily="2"/>
                <a:ea typeface="DejaVu Sans" pitchFamily="2"/>
                <a:cs typeface="Tahoma" pitchFamily="2"/>
              </a:rPr>
              <a:t>- Secured: only declared IP prefixes can exchange traffic</a:t>
            </a:r>
          </a:p>
          <a:p>
            <a:pPr marL="207380" indent="-207380" hangingPunct="0"/>
            <a:r>
              <a:rPr lang="en-GB" sz="2359" dirty="0">
                <a:latin typeface="Noto Sans" pitchFamily="2"/>
                <a:ea typeface="DejaVu Sans" pitchFamily="2"/>
                <a:cs typeface="Tahoma" pitchFamily="2"/>
              </a:rPr>
              <a:t>- Advanced routing: communities for traffic engineering, load balancing</a:t>
            </a:r>
          </a:p>
          <a:p>
            <a:pPr marL="207380" indent="-207380" hangingPunct="0"/>
            <a:r>
              <a:rPr lang="en-GB" sz="2359" dirty="0">
                <a:latin typeface="Noto Sans" pitchFamily="2"/>
                <a:ea typeface="DejaVu Sans" pitchFamily="2"/>
                <a:cs typeface="Tahoma" pitchFamily="2"/>
              </a:rPr>
              <a:t>- Star topology around the Tier-0 (CERN)</a:t>
            </a:r>
          </a:p>
          <a:p>
            <a:pPr marL="232201" indent="-232201" hangingPunct="0">
              <a:lnSpc>
                <a:spcPct val="90000"/>
              </a:lnSpc>
              <a:spcBef>
                <a:spcPts val="1241"/>
              </a:spcBef>
            </a:pPr>
            <a:endParaRPr lang="en-GB" sz="2359" dirty="0">
              <a:latin typeface="Noto Sans" pitchFamily="2"/>
              <a:ea typeface="DejaVu Sans" pitchFamily="2"/>
              <a:cs typeface="Tahoma" pitchFamily="2"/>
            </a:endParaRPr>
          </a:p>
          <a:p>
            <a:pPr hangingPunct="0"/>
            <a:endParaRPr lang="en-US" sz="2359" dirty="0">
              <a:latin typeface="Noto Sans" pitchFamily="2"/>
              <a:ea typeface="DejaVu Sans" pitchFamily="2"/>
              <a:cs typeface="Tahoma" pitchFamily="2"/>
            </a:endParaRPr>
          </a:p>
          <a:p>
            <a:pPr hangingPunct="0"/>
            <a:endParaRPr lang="en-US" sz="2359" dirty="0">
              <a:latin typeface="Noto Sans" pitchFamily="2"/>
              <a:ea typeface="DejaVu Sans" pitchFamily="2"/>
              <a:cs typeface="Tahoma" pitchFamily="2"/>
            </a:endParaRPr>
          </a:p>
          <a:p>
            <a:pPr hangingPunct="0"/>
            <a:endParaRPr lang="en-US" sz="2359" dirty="0">
              <a:latin typeface="Noto Sans" pitchFamily="2"/>
              <a:ea typeface="DejaVu Sans" pitchFamily="2"/>
              <a:cs typeface="Tahoma" pitchFamily="2"/>
            </a:endParaRPr>
          </a:p>
        </p:txBody>
      </p:sp>
      <p:pic>
        <p:nvPicPr>
          <p:cNvPr id="3" name="Picture 2">
            <a:extLst>
              <a:ext uri="{FF2B5EF4-FFF2-40B4-BE49-F238E27FC236}">
                <a16:creationId xmlns:a16="http://schemas.microsoft.com/office/drawing/2014/main" id="{11A41361-6D8F-0043-88FD-C848FDCF98C7}"/>
              </a:ext>
            </a:extLst>
          </p:cNvPr>
          <p:cNvPicPr>
            <a:picLocks noChangeAspect="1"/>
          </p:cNvPicPr>
          <p:nvPr/>
        </p:nvPicPr>
        <p:blipFill>
          <a:blip r:embed="rId3">
            <a:lum/>
            <a:alphaModFix/>
          </a:blip>
          <a:srcRect/>
          <a:stretch>
            <a:fillRect/>
          </a:stretch>
        </p:blipFill>
        <p:spPr>
          <a:xfrm>
            <a:off x="811682" y="77169"/>
            <a:ext cx="2850111" cy="636188"/>
          </a:xfrm>
          <a:prstGeom prst="rect">
            <a:avLst/>
          </a:prstGeom>
          <a:solidFill>
            <a:srgbClr val="FFFFFF"/>
          </a:solidFill>
          <a:ln>
            <a:noFill/>
          </a:ln>
        </p:spPr>
      </p:pic>
      <p:sp>
        <p:nvSpPr>
          <p:cNvPr id="4" name="TextBox 3">
            <a:extLst>
              <a:ext uri="{FF2B5EF4-FFF2-40B4-BE49-F238E27FC236}">
                <a16:creationId xmlns:a16="http://schemas.microsoft.com/office/drawing/2014/main" id="{4043227B-7CC8-E544-9E9A-5AAB930E8AB7}"/>
              </a:ext>
            </a:extLst>
          </p:cNvPr>
          <p:cNvSpPr txBox="1"/>
          <p:nvPr/>
        </p:nvSpPr>
        <p:spPr>
          <a:xfrm>
            <a:off x="8089438" y="3310529"/>
            <a:ext cx="3877397" cy="3006449"/>
          </a:xfrm>
          <a:prstGeom prst="rect">
            <a:avLst/>
          </a:prstGeom>
          <a:solidFill>
            <a:srgbClr val="3465A4"/>
          </a:solidFill>
          <a:ln>
            <a:noFill/>
          </a:ln>
        </p:spPr>
        <p:txBody>
          <a:bodyPr vert="horz" wrap="square" lIns="81647" tIns="40823" rIns="81647" bIns="40823" compatLnSpc="0">
            <a:spAutoFit/>
          </a:bodyPr>
          <a:lstStyle/>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Numbers</a:t>
            </a:r>
          </a:p>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- 14 Tier1s + 1 Tier0</a:t>
            </a:r>
          </a:p>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- 12 countries in 3 continents</a:t>
            </a:r>
          </a:p>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 Dual stack </a:t>
            </a:r>
            <a:br>
              <a:rPr lang="en-US" sz="1867" dirty="0">
                <a:solidFill>
                  <a:srgbClr val="FFFFFF"/>
                </a:solidFill>
                <a:latin typeface="Noto Sans" pitchFamily="2"/>
                <a:ea typeface="DejaVu Sans" pitchFamily="2"/>
                <a:cs typeface="Tahoma" pitchFamily="2"/>
              </a:rPr>
            </a:br>
            <a:r>
              <a:rPr lang="en-US" sz="1867" dirty="0">
                <a:solidFill>
                  <a:srgbClr val="FFFFFF"/>
                </a:solidFill>
                <a:latin typeface="Noto Sans" pitchFamily="2"/>
                <a:ea typeface="DejaVu Sans" pitchFamily="2"/>
                <a:cs typeface="Tahoma" pitchFamily="2"/>
              </a:rPr>
              <a:t>IPv4-IPv6</a:t>
            </a:r>
          </a:p>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- 1.4Tbps to the Tier0</a:t>
            </a:r>
          </a:p>
          <a:p>
            <a:pPr marL="163292" indent="-163292" hangingPunct="0">
              <a:spcAft>
                <a:spcPts val="1029"/>
              </a:spcAft>
              <a:defRPr sz="1400"/>
            </a:pPr>
            <a:r>
              <a:rPr lang="en-US" sz="1867" dirty="0">
                <a:solidFill>
                  <a:srgbClr val="FFFFFF"/>
                </a:solidFill>
                <a:latin typeface="Noto Sans" pitchFamily="2"/>
                <a:ea typeface="DejaVu Sans" pitchFamily="2"/>
                <a:cs typeface="Tahoma" pitchFamily="2"/>
              </a:rPr>
              <a:t>- Moved ~XXX PB in 12 months</a:t>
            </a:r>
          </a:p>
        </p:txBody>
      </p:sp>
      <p:pic>
        <p:nvPicPr>
          <p:cNvPr id="5" name="Picture 4">
            <a:extLst>
              <a:ext uri="{FF2B5EF4-FFF2-40B4-BE49-F238E27FC236}">
                <a16:creationId xmlns:a16="http://schemas.microsoft.com/office/drawing/2014/main" id="{16722AE9-22A2-C446-9104-2B034398FC10}"/>
              </a:ext>
            </a:extLst>
          </p:cNvPr>
          <p:cNvPicPr>
            <a:picLocks noChangeAspect="1"/>
          </p:cNvPicPr>
          <p:nvPr/>
        </p:nvPicPr>
        <p:blipFill>
          <a:blip r:embed="rId4">
            <a:lum/>
            <a:alphaModFix/>
          </a:blip>
          <a:srcRect/>
          <a:stretch>
            <a:fillRect/>
          </a:stretch>
        </p:blipFill>
        <p:spPr>
          <a:xfrm>
            <a:off x="1691508" y="3458051"/>
            <a:ext cx="5413155" cy="3321375"/>
          </a:xfrm>
          <a:prstGeom prst="rect">
            <a:avLst/>
          </a:prstGeom>
          <a:noFill/>
          <a:ln>
            <a:noFill/>
          </a:ln>
        </p:spPr>
      </p:pic>
    </p:spTree>
    <p:extLst>
      <p:ext uri="{BB962C8B-B14F-4D97-AF65-F5344CB8AC3E}">
        <p14:creationId xmlns:p14="http://schemas.microsoft.com/office/powerpoint/2010/main" val="2188361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B27E-BE7E-F442-B627-943CE28E95A7}"/>
              </a:ext>
            </a:extLst>
          </p:cNvPr>
          <p:cNvSpPr txBox="1">
            <a:spLocks noGrp="1"/>
          </p:cNvSpPr>
          <p:nvPr>
            <p:ph type="title" idx="4294967295"/>
          </p:nvPr>
        </p:nvSpPr>
        <p:spPr>
          <a:xfrm>
            <a:off x="1984538" y="51093"/>
            <a:ext cx="4319620" cy="666745"/>
          </a:xfrm>
        </p:spPr>
        <p:txBody>
          <a:bodyPr vert="horz" wrap="square">
            <a:spAutoFit/>
          </a:bodyPr>
          <a:lstStyle/>
          <a:p>
            <a:pPr lvl="0" rtl="0"/>
            <a:r>
              <a:rPr lang="en-US" sz="3733" dirty="0"/>
              <a:t>LHCONE</a:t>
            </a:r>
          </a:p>
        </p:txBody>
      </p:sp>
      <p:sp>
        <p:nvSpPr>
          <p:cNvPr id="3" name="TextBox 2">
            <a:extLst>
              <a:ext uri="{FF2B5EF4-FFF2-40B4-BE49-F238E27FC236}">
                <a16:creationId xmlns:a16="http://schemas.microsoft.com/office/drawing/2014/main" id="{987DCB42-764E-C14C-8F7F-2D535E27729E}"/>
              </a:ext>
            </a:extLst>
          </p:cNvPr>
          <p:cNvSpPr txBox="1"/>
          <p:nvPr/>
        </p:nvSpPr>
        <p:spPr>
          <a:xfrm>
            <a:off x="1419937" y="971833"/>
            <a:ext cx="8566228" cy="2651032"/>
          </a:xfrm>
          <a:prstGeom prst="rect">
            <a:avLst/>
          </a:prstGeom>
          <a:noFill/>
          <a:ln>
            <a:noFill/>
          </a:ln>
        </p:spPr>
        <p:txBody>
          <a:bodyPr vert="horz" wrap="none" lIns="81647" tIns="40823" rIns="81647" bIns="40823" compatLnSpc="0">
            <a:spAutoFit/>
          </a:bodyPr>
          <a:lstStyle/>
          <a:p>
            <a:pPr marL="195950" indent="-195950" hangingPunct="0">
              <a:defRPr sz="2200"/>
            </a:pPr>
            <a:r>
              <a:rPr lang="en-US" sz="1996" dirty="0">
                <a:latin typeface="Noto Sans" pitchFamily="2"/>
                <a:ea typeface="DejaVu Sans" pitchFamily="2"/>
                <a:cs typeface="Tahoma" pitchFamily="2"/>
              </a:rPr>
              <a:t>Layer3 (routed) Virtual Private Network:</a:t>
            </a:r>
          </a:p>
          <a:p>
            <a:pPr marL="195950" indent="-195950" hangingPunct="0">
              <a:defRPr sz="2200"/>
            </a:pPr>
            <a:r>
              <a:rPr lang="en-US" sz="1996" dirty="0">
                <a:latin typeface="Noto Sans" pitchFamily="2"/>
                <a:ea typeface="DejaVu Sans" pitchFamily="2"/>
                <a:cs typeface="Tahoma" pitchFamily="2"/>
              </a:rPr>
              <a:t>- Worldwide network backbone connecting Tier1s and Tier2s  at high bandwidth</a:t>
            </a:r>
          </a:p>
          <a:p>
            <a:pPr marL="195950" indent="-195950" hangingPunct="0">
              <a:defRPr sz="2200"/>
            </a:pPr>
            <a:r>
              <a:rPr lang="en-US" sz="1996" dirty="0">
                <a:latin typeface="Noto Sans" pitchFamily="2"/>
                <a:ea typeface="DejaVu Sans" pitchFamily="2"/>
                <a:cs typeface="Tahoma" pitchFamily="2"/>
              </a:rPr>
              <a:t>- Provided by Research and Education Network providers</a:t>
            </a:r>
          </a:p>
          <a:p>
            <a:pPr marL="195950" indent="-195950" hangingPunct="0">
              <a:defRPr sz="2200"/>
            </a:pPr>
            <a:r>
              <a:rPr lang="en-US" sz="1996" dirty="0">
                <a:latin typeface="Noto Sans" pitchFamily="2"/>
                <a:ea typeface="DejaVu Sans" pitchFamily="2"/>
                <a:cs typeface="Tahoma" pitchFamily="2"/>
              </a:rPr>
              <a:t>- Bandwidth dedicated to High Energy Physics data transfers</a:t>
            </a:r>
          </a:p>
          <a:p>
            <a:pPr marL="195950" indent="-195950" hangingPunct="0">
              <a:defRPr sz="2200"/>
            </a:pPr>
            <a:r>
              <a:rPr lang="en-US" sz="1996" dirty="0">
                <a:latin typeface="Noto Sans" pitchFamily="2"/>
                <a:ea typeface="DejaVu Sans" pitchFamily="2"/>
                <a:cs typeface="Tahoma" pitchFamily="2"/>
              </a:rPr>
              <a:t>- Trusted traffic that can be allowed to bypass slow perimeter firewalls</a:t>
            </a:r>
          </a:p>
          <a:p>
            <a:pPr hangingPunct="0">
              <a:spcAft>
                <a:spcPts val="1044"/>
              </a:spcAft>
              <a:defRPr sz="2200"/>
            </a:pPr>
            <a:endParaRPr lang="en-US" sz="1996" dirty="0">
              <a:latin typeface="Noto Sans" pitchFamily="2"/>
              <a:ea typeface="DejaVu Sans" pitchFamily="2"/>
              <a:cs typeface="Tahoma" pitchFamily="2"/>
            </a:endParaRPr>
          </a:p>
          <a:p>
            <a:pPr hangingPunct="0">
              <a:spcAft>
                <a:spcPts val="1044"/>
              </a:spcAft>
              <a:defRPr sz="2200"/>
            </a:pPr>
            <a:endParaRPr lang="en-US" sz="1996" dirty="0">
              <a:latin typeface="Noto Sans" pitchFamily="2"/>
              <a:ea typeface="DejaVu Sans" pitchFamily="2"/>
              <a:cs typeface="Tahoma" pitchFamily="2"/>
            </a:endParaRPr>
          </a:p>
        </p:txBody>
      </p:sp>
      <p:pic>
        <p:nvPicPr>
          <p:cNvPr id="4" name="Picture 3">
            <a:extLst>
              <a:ext uri="{FF2B5EF4-FFF2-40B4-BE49-F238E27FC236}">
                <a16:creationId xmlns:a16="http://schemas.microsoft.com/office/drawing/2014/main" id="{4088F00B-6A66-1944-9337-7087707B7782}"/>
              </a:ext>
            </a:extLst>
          </p:cNvPr>
          <p:cNvPicPr>
            <a:picLocks noChangeAspect="1"/>
          </p:cNvPicPr>
          <p:nvPr/>
        </p:nvPicPr>
        <p:blipFill>
          <a:blip r:embed="rId3">
            <a:lum/>
            <a:alphaModFix/>
          </a:blip>
          <a:srcRect/>
          <a:stretch>
            <a:fillRect/>
          </a:stretch>
        </p:blipFill>
        <p:spPr>
          <a:xfrm>
            <a:off x="832590" y="18711"/>
            <a:ext cx="1064356" cy="714540"/>
          </a:xfrm>
          <a:prstGeom prst="rect">
            <a:avLst/>
          </a:prstGeom>
          <a:noFill/>
          <a:ln>
            <a:noFill/>
          </a:ln>
        </p:spPr>
      </p:pic>
      <p:sp>
        <p:nvSpPr>
          <p:cNvPr id="5" name="TextBox 4">
            <a:extLst>
              <a:ext uri="{FF2B5EF4-FFF2-40B4-BE49-F238E27FC236}">
                <a16:creationId xmlns:a16="http://schemas.microsoft.com/office/drawing/2014/main" id="{EB70F081-DF10-754A-A02D-6C82371FC441}"/>
              </a:ext>
            </a:extLst>
          </p:cNvPr>
          <p:cNvSpPr txBox="1"/>
          <p:nvPr/>
        </p:nvSpPr>
        <p:spPr>
          <a:xfrm>
            <a:off x="9452131" y="3959021"/>
            <a:ext cx="2624176" cy="1759441"/>
          </a:xfrm>
          <a:prstGeom prst="rect">
            <a:avLst/>
          </a:prstGeom>
          <a:solidFill>
            <a:srgbClr val="3465A4"/>
          </a:solidFill>
          <a:ln>
            <a:noFill/>
          </a:ln>
        </p:spPr>
        <p:txBody>
          <a:bodyPr vert="horz" wrap="square" lIns="81647" tIns="40823" rIns="81647" bIns="40823" compatLnSpc="0">
            <a:spAutoFit/>
          </a:bodyPr>
          <a:lstStyle/>
          <a:p>
            <a:pPr marL="163292" indent="-163292" hangingPunct="0">
              <a:defRPr sz="1400"/>
            </a:pPr>
            <a:r>
              <a:rPr lang="en-US" sz="1600" dirty="0">
                <a:solidFill>
                  <a:srgbClr val="FFFFFF"/>
                </a:solidFill>
                <a:latin typeface="Noto Sans" pitchFamily="2"/>
                <a:ea typeface="DejaVu Sans" pitchFamily="2"/>
                <a:cs typeface="Tahoma" pitchFamily="2"/>
              </a:rPr>
              <a:t>Numbers</a:t>
            </a:r>
          </a:p>
          <a:p>
            <a:pPr marL="163292" indent="-163292" hangingPunct="0">
              <a:defRPr sz="1400"/>
            </a:pPr>
            <a:r>
              <a:rPr lang="en-US" sz="1600" dirty="0">
                <a:solidFill>
                  <a:srgbClr val="FFFFFF"/>
                </a:solidFill>
                <a:latin typeface="Noto Sans" pitchFamily="2"/>
                <a:ea typeface="DejaVu Sans" pitchFamily="2"/>
                <a:cs typeface="Tahoma" pitchFamily="2"/>
              </a:rPr>
              <a:t>- 28 R&amp;E networks</a:t>
            </a:r>
          </a:p>
          <a:p>
            <a:pPr marL="163292" indent="-163292" hangingPunct="0">
              <a:defRPr sz="1400"/>
            </a:pPr>
            <a:r>
              <a:rPr lang="en-US" sz="1600" dirty="0">
                <a:solidFill>
                  <a:srgbClr val="FFFFFF"/>
                </a:solidFill>
                <a:latin typeface="Noto Sans" pitchFamily="2"/>
                <a:ea typeface="DejaVu Sans" pitchFamily="2"/>
                <a:cs typeface="Tahoma" pitchFamily="2"/>
              </a:rPr>
              <a:t>- 14 Tier1s and ~90 Tier2s in 5  continents</a:t>
            </a:r>
          </a:p>
          <a:p>
            <a:pPr marL="163292" indent="-163292" hangingPunct="0">
              <a:defRPr sz="1400"/>
            </a:pPr>
            <a:r>
              <a:rPr lang="en-US" sz="1600" dirty="0">
                <a:solidFill>
                  <a:srgbClr val="FFFFFF"/>
                </a:solidFill>
                <a:latin typeface="Noto Sans" pitchFamily="2"/>
                <a:ea typeface="DejaVu Sans" pitchFamily="2"/>
                <a:cs typeface="Tahoma" pitchFamily="2"/>
              </a:rPr>
              <a:t>- ~250 </a:t>
            </a:r>
            <a:r>
              <a:rPr lang="en-US" sz="1600" dirty="0" err="1">
                <a:solidFill>
                  <a:srgbClr val="FFFFFF"/>
                </a:solidFill>
                <a:latin typeface="Noto Sans" pitchFamily="2"/>
                <a:ea typeface="DejaVu Sans" pitchFamily="2"/>
                <a:cs typeface="Tahoma" pitchFamily="2"/>
              </a:rPr>
              <a:t>perfSONAR</a:t>
            </a:r>
            <a:r>
              <a:rPr lang="en-US" sz="1600" dirty="0">
                <a:solidFill>
                  <a:srgbClr val="FFFFFF"/>
                </a:solidFill>
                <a:latin typeface="Noto Sans" pitchFamily="2"/>
                <a:ea typeface="DejaVu Sans" pitchFamily="2"/>
                <a:cs typeface="Tahoma" pitchFamily="2"/>
              </a:rPr>
              <a:t> instances</a:t>
            </a:r>
          </a:p>
          <a:p>
            <a:pPr marL="163292" indent="-163292" hangingPunct="0">
              <a:defRPr sz="1400"/>
            </a:pPr>
            <a:r>
              <a:rPr lang="en-US" sz="1600" dirty="0">
                <a:solidFill>
                  <a:srgbClr val="FFFFFF"/>
                </a:solidFill>
                <a:latin typeface="Noto Sans" pitchFamily="2"/>
                <a:ea typeface="DejaVu Sans" pitchFamily="2"/>
                <a:cs typeface="Tahoma" pitchFamily="2"/>
              </a:rPr>
              <a:t>- 6 collaborations</a:t>
            </a:r>
          </a:p>
        </p:txBody>
      </p:sp>
      <p:pic>
        <p:nvPicPr>
          <p:cNvPr id="6" name="Picture 5">
            <a:extLst>
              <a:ext uri="{FF2B5EF4-FFF2-40B4-BE49-F238E27FC236}">
                <a16:creationId xmlns:a16="http://schemas.microsoft.com/office/drawing/2014/main" id="{40C79B4F-405C-AD46-B13E-D8AE090B7E7F}"/>
              </a:ext>
            </a:extLst>
          </p:cNvPr>
          <p:cNvPicPr>
            <a:picLocks noChangeAspect="1"/>
          </p:cNvPicPr>
          <p:nvPr/>
        </p:nvPicPr>
        <p:blipFill>
          <a:blip r:embed="rId4">
            <a:lum/>
            <a:alphaModFix/>
          </a:blip>
          <a:srcRect/>
          <a:stretch>
            <a:fillRect/>
          </a:stretch>
        </p:blipFill>
        <p:spPr>
          <a:xfrm>
            <a:off x="1419937" y="3122484"/>
            <a:ext cx="7831193" cy="3669840"/>
          </a:xfrm>
          <a:prstGeom prst="rect">
            <a:avLst/>
          </a:prstGeom>
          <a:noFill/>
          <a:ln>
            <a:noFill/>
          </a:ln>
        </p:spPr>
      </p:pic>
    </p:spTree>
    <p:extLst>
      <p:ext uri="{BB962C8B-B14F-4D97-AF65-F5344CB8AC3E}">
        <p14:creationId xmlns:p14="http://schemas.microsoft.com/office/powerpoint/2010/main" val="3904823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D15B6-AB7D-1945-A2AF-C85395B69477}"/>
              </a:ext>
            </a:extLst>
          </p:cNvPr>
          <p:cNvSpPr>
            <a:spLocks noGrp="1"/>
          </p:cNvSpPr>
          <p:nvPr>
            <p:ph type="title"/>
          </p:nvPr>
        </p:nvSpPr>
        <p:spPr/>
        <p:txBody>
          <a:bodyPr/>
          <a:lstStyle/>
          <a:p>
            <a:r>
              <a:rPr lang="en-US" sz="3600" dirty="0"/>
              <a:t>WLCG traffic (GB/s) in the last 10 years</a:t>
            </a:r>
          </a:p>
        </p:txBody>
      </p:sp>
      <p:sp>
        <p:nvSpPr>
          <p:cNvPr id="3" name="Slide Number Placeholder 2">
            <a:extLst>
              <a:ext uri="{FF2B5EF4-FFF2-40B4-BE49-F238E27FC236}">
                <a16:creationId xmlns:a16="http://schemas.microsoft.com/office/drawing/2014/main" id="{E093F9B3-8751-1848-BEE4-EFE6018C48F6}"/>
              </a:ext>
            </a:extLst>
          </p:cNvPr>
          <p:cNvSpPr>
            <a:spLocks noGrp="1"/>
          </p:cNvSpPr>
          <p:nvPr>
            <p:ph type="sldNum" idx="10"/>
          </p:nvPr>
        </p:nvSpPr>
        <p:spPr/>
        <p:txBody>
          <a:bodyPr/>
          <a:lstStyle/>
          <a:p>
            <a:fld id="{00000000-1234-1234-1234-123412341234}" type="slidenum">
              <a:rPr lang="en-US" smtClean="0"/>
              <a:pPr/>
              <a:t>45</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08AED871-634E-1B41-9A26-4E69AD61B16B}"/>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7E23B85-B378-DD4B-996F-3DB3F3D4D4E5}"/>
              </a:ext>
            </a:extLst>
          </p:cNvPr>
          <p:cNvSpPr>
            <a:spLocks noGrp="1"/>
          </p:cNvSpPr>
          <p:nvPr>
            <p:ph type="ftr" sz="quarter" idx="12"/>
          </p:nvPr>
        </p:nvSpPr>
        <p:spPr/>
        <p:txBody>
          <a:bodyPr/>
          <a:lstStyle/>
          <a:p>
            <a:r>
              <a:rPr lang="en-US"/>
              <a:t>ISGC 2025 - Taipei</a:t>
            </a:r>
            <a:endParaRPr lang="en-US" dirty="0"/>
          </a:p>
        </p:txBody>
      </p:sp>
      <p:sp>
        <p:nvSpPr>
          <p:cNvPr id="8" name="TextBox 7">
            <a:extLst>
              <a:ext uri="{FF2B5EF4-FFF2-40B4-BE49-F238E27FC236}">
                <a16:creationId xmlns:a16="http://schemas.microsoft.com/office/drawing/2014/main" id="{09919408-E957-DD46-AC52-F9C7E403FEF1}"/>
              </a:ext>
            </a:extLst>
          </p:cNvPr>
          <p:cNvSpPr txBox="1"/>
          <p:nvPr/>
        </p:nvSpPr>
        <p:spPr>
          <a:xfrm>
            <a:off x="2767677" y="2474051"/>
            <a:ext cx="4100803" cy="461665"/>
          </a:xfrm>
          <a:prstGeom prst="rect">
            <a:avLst/>
          </a:prstGeom>
          <a:noFill/>
        </p:spPr>
        <p:txBody>
          <a:bodyPr wrap="none" rtlCol="0">
            <a:spAutoFit/>
          </a:bodyPr>
          <a:lstStyle/>
          <a:p>
            <a:r>
              <a:rPr lang="en-US" sz="2400" dirty="0">
                <a:solidFill>
                  <a:schemeClr val="bg1"/>
                </a:solidFill>
              </a:rPr>
              <a:t>50 GB/s in the last two years</a:t>
            </a:r>
          </a:p>
        </p:txBody>
      </p:sp>
      <p:cxnSp>
        <p:nvCxnSpPr>
          <p:cNvPr id="10" name="Straight Arrow Connector 9">
            <a:extLst>
              <a:ext uri="{FF2B5EF4-FFF2-40B4-BE49-F238E27FC236}">
                <a16:creationId xmlns:a16="http://schemas.microsoft.com/office/drawing/2014/main" id="{FC3E3890-CEC6-CC4F-8922-28CAA04D29E9}"/>
              </a:ext>
            </a:extLst>
          </p:cNvPr>
          <p:cNvCxnSpPr/>
          <p:nvPr/>
        </p:nvCxnSpPr>
        <p:spPr>
          <a:xfrm>
            <a:off x="6478668" y="2705434"/>
            <a:ext cx="109461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C20DF5-5D6B-5E48-9AF1-A7FD599C58C6}"/>
              </a:ext>
            </a:extLst>
          </p:cNvPr>
          <p:cNvCxnSpPr>
            <a:cxnSpLocks/>
          </p:cNvCxnSpPr>
          <p:nvPr/>
        </p:nvCxnSpPr>
        <p:spPr>
          <a:xfrm>
            <a:off x="7963363" y="2703957"/>
            <a:ext cx="2795855" cy="1477"/>
          </a:xfrm>
          <a:prstGeom prst="straightConnector1">
            <a:avLst/>
          </a:prstGeom>
          <a:ln w="38100">
            <a:solidFill>
              <a:schemeClr val="bg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CDDD1691-3934-8F42-95FF-A336C0AE8C66}"/>
              </a:ext>
            </a:extLst>
          </p:cNvPr>
          <p:cNvSpPr>
            <a:spLocks noChangeArrowheads="1"/>
          </p:cNvSpPr>
          <p:nvPr/>
        </p:nvSpPr>
        <p:spPr bwMode="auto">
          <a:xfrm>
            <a:off x="-1320801" y="1569155"/>
            <a:ext cx="1843336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A2762F40-B8EB-CB33-DC59-B90DD5263E10}"/>
              </a:ext>
            </a:extLst>
          </p:cNvPr>
          <p:cNvPicPr>
            <a:picLocks noChangeAspect="1"/>
          </p:cNvPicPr>
          <p:nvPr/>
        </p:nvPicPr>
        <p:blipFill>
          <a:blip r:embed="rId2"/>
          <a:stretch>
            <a:fillRect/>
          </a:stretch>
        </p:blipFill>
        <p:spPr>
          <a:xfrm>
            <a:off x="1254654" y="1285379"/>
            <a:ext cx="9314386" cy="5003987"/>
          </a:xfrm>
          <a:prstGeom prst="rect">
            <a:avLst/>
          </a:prstGeom>
        </p:spPr>
      </p:pic>
      <p:grpSp>
        <p:nvGrpSpPr>
          <p:cNvPr id="9" name="Group 8">
            <a:extLst>
              <a:ext uri="{FF2B5EF4-FFF2-40B4-BE49-F238E27FC236}">
                <a16:creationId xmlns:a16="http://schemas.microsoft.com/office/drawing/2014/main" id="{85401C3B-C8F9-5976-DF76-912636941EA9}"/>
              </a:ext>
            </a:extLst>
          </p:cNvPr>
          <p:cNvGrpSpPr/>
          <p:nvPr/>
        </p:nvGrpSpPr>
        <p:grpSpPr>
          <a:xfrm>
            <a:off x="2671954" y="1863496"/>
            <a:ext cx="1745667" cy="840461"/>
            <a:chOff x="1173332" y="2323896"/>
            <a:chExt cx="1887368" cy="707508"/>
          </a:xfrm>
        </p:grpSpPr>
        <p:pic>
          <p:nvPicPr>
            <p:cNvPr id="12" name="Picture 11">
              <a:extLst>
                <a:ext uri="{FF2B5EF4-FFF2-40B4-BE49-F238E27FC236}">
                  <a16:creationId xmlns:a16="http://schemas.microsoft.com/office/drawing/2014/main" id="{7BE06BAB-0F3E-C67E-D310-155570E37AAF}"/>
                </a:ext>
              </a:extLst>
            </p:cNvPr>
            <p:cNvPicPr>
              <a:picLocks noChangeAspect="1"/>
            </p:cNvPicPr>
            <p:nvPr/>
          </p:nvPicPr>
          <p:blipFill>
            <a:blip r:embed="rId3"/>
            <a:stretch>
              <a:fillRect/>
            </a:stretch>
          </p:blipFill>
          <p:spPr>
            <a:xfrm>
              <a:off x="1173332" y="2332904"/>
              <a:ext cx="927100" cy="698500"/>
            </a:xfrm>
            <a:prstGeom prst="rect">
              <a:avLst/>
            </a:prstGeom>
          </p:spPr>
        </p:pic>
        <p:pic>
          <p:nvPicPr>
            <p:cNvPr id="13" name="Picture 12">
              <a:extLst>
                <a:ext uri="{FF2B5EF4-FFF2-40B4-BE49-F238E27FC236}">
                  <a16:creationId xmlns:a16="http://schemas.microsoft.com/office/drawing/2014/main" id="{0DB0C575-06B8-73C6-48B5-54F901216F30}"/>
                </a:ext>
              </a:extLst>
            </p:cNvPr>
            <p:cNvPicPr>
              <a:picLocks noChangeAspect="1"/>
            </p:cNvPicPr>
            <p:nvPr/>
          </p:nvPicPr>
          <p:blipFill>
            <a:blip r:embed="rId4"/>
            <a:stretch>
              <a:fillRect/>
            </a:stretch>
          </p:blipFill>
          <p:spPr>
            <a:xfrm>
              <a:off x="2133600" y="2323896"/>
              <a:ext cx="927100" cy="647700"/>
            </a:xfrm>
            <a:prstGeom prst="rect">
              <a:avLst/>
            </a:prstGeom>
          </p:spPr>
        </p:pic>
      </p:grpSp>
      <p:cxnSp>
        <p:nvCxnSpPr>
          <p:cNvPr id="19" name="Straight Arrow Connector 18">
            <a:extLst>
              <a:ext uri="{FF2B5EF4-FFF2-40B4-BE49-F238E27FC236}">
                <a16:creationId xmlns:a16="http://schemas.microsoft.com/office/drawing/2014/main" id="{B124126B-E69A-42BC-3CC8-2053A9ABF789}"/>
              </a:ext>
            </a:extLst>
          </p:cNvPr>
          <p:cNvCxnSpPr>
            <a:cxnSpLocks/>
          </p:cNvCxnSpPr>
          <p:nvPr/>
        </p:nvCxnSpPr>
        <p:spPr>
          <a:xfrm flipH="1">
            <a:off x="10366687" y="1886257"/>
            <a:ext cx="577930" cy="434568"/>
          </a:xfrm>
          <a:prstGeom prst="straightConnector1">
            <a:avLst/>
          </a:prstGeom>
          <a:ln w="38100" cmpd="sng">
            <a:headEnd type="ova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74DDE0A-C867-1C4F-D3B9-6F060D7EFD0A}"/>
              </a:ext>
            </a:extLst>
          </p:cNvPr>
          <p:cNvSpPr txBox="1"/>
          <p:nvPr/>
        </p:nvSpPr>
        <p:spPr>
          <a:xfrm>
            <a:off x="10385755" y="1104009"/>
            <a:ext cx="1786454" cy="646331"/>
          </a:xfrm>
          <a:prstGeom prst="rect">
            <a:avLst/>
          </a:prstGeom>
          <a:noFill/>
        </p:spPr>
        <p:txBody>
          <a:bodyPr wrap="square">
            <a:spAutoFit/>
          </a:bodyPr>
          <a:lstStyle/>
          <a:p>
            <a:r>
              <a:rPr lang="en-US" dirty="0"/>
              <a:t>2024 WLCG Data Challenge</a:t>
            </a:r>
            <a:endParaRPr lang="en-GB" dirty="0"/>
          </a:p>
        </p:txBody>
      </p:sp>
      <p:cxnSp>
        <p:nvCxnSpPr>
          <p:cNvPr id="23" name="Straight Arrow Connector 22">
            <a:extLst>
              <a:ext uri="{FF2B5EF4-FFF2-40B4-BE49-F238E27FC236}">
                <a16:creationId xmlns:a16="http://schemas.microsoft.com/office/drawing/2014/main" id="{E38607AB-400B-1404-B4A4-5CDD841E6F88}"/>
              </a:ext>
            </a:extLst>
          </p:cNvPr>
          <p:cNvCxnSpPr>
            <a:cxnSpLocks/>
          </p:cNvCxnSpPr>
          <p:nvPr/>
        </p:nvCxnSpPr>
        <p:spPr>
          <a:xfrm>
            <a:off x="2221199" y="4139782"/>
            <a:ext cx="3300827" cy="0"/>
          </a:xfrm>
          <a:prstGeom prst="straightConnector1">
            <a:avLst/>
          </a:prstGeom>
          <a:ln w="38100" cmpd="sng">
            <a:headEnd type="oval"/>
            <a:tailEnd type="ova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F3DE02E-4057-6C40-1B3D-872191415296}"/>
              </a:ext>
            </a:extLst>
          </p:cNvPr>
          <p:cNvCxnSpPr>
            <a:cxnSpLocks/>
          </p:cNvCxnSpPr>
          <p:nvPr/>
        </p:nvCxnSpPr>
        <p:spPr>
          <a:xfrm>
            <a:off x="5522026" y="3500250"/>
            <a:ext cx="2631374" cy="0"/>
          </a:xfrm>
          <a:prstGeom prst="straightConnector1">
            <a:avLst/>
          </a:prstGeom>
          <a:ln w="38100" cmpd="sng">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C000A1F-37A6-D8FD-380D-4DD47168DF9C}"/>
              </a:ext>
            </a:extLst>
          </p:cNvPr>
          <p:cNvCxnSpPr>
            <a:cxnSpLocks/>
          </p:cNvCxnSpPr>
          <p:nvPr/>
        </p:nvCxnSpPr>
        <p:spPr>
          <a:xfrm>
            <a:off x="8153400" y="2940907"/>
            <a:ext cx="1714995" cy="0"/>
          </a:xfrm>
          <a:prstGeom prst="straightConnector1">
            <a:avLst/>
          </a:prstGeom>
          <a:ln w="38100" cmpd="sng">
            <a:headEnd type="oval"/>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0CFD15B-3C79-3B72-2D8F-9B73C4187B2F}"/>
              </a:ext>
            </a:extLst>
          </p:cNvPr>
          <p:cNvSpPr txBox="1"/>
          <p:nvPr/>
        </p:nvSpPr>
        <p:spPr>
          <a:xfrm>
            <a:off x="3045715" y="3653051"/>
            <a:ext cx="1755228" cy="369332"/>
          </a:xfrm>
          <a:prstGeom prst="rect">
            <a:avLst/>
          </a:prstGeom>
          <a:noFill/>
        </p:spPr>
        <p:txBody>
          <a:bodyPr wrap="square">
            <a:spAutoFit/>
          </a:bodyPr>
          <a:lstStyle/>
          <a:p>
            <a:pPr algn="ctr"/>
            <a:r>
              <a:rPr lang="en-US" dirty="0"/>
              <a:t>Run-2</a:t>
            </a:r>
            <a:endParaRPr lang="en-CH" dirty="0"/>
          </a:p>
        </p:txBody>
      </p:sp>
      <p:sp>
        <p:nvSpPr>
          <p:cNvPr id="32" name="TextBox 31">
            <a:extLst>
              <a:ext uri="{FF2B5EF4-FFF2-40B4-BE49-F238E27FC236}">
                <a16:creationId xmlns:a16="http://schemas.microsoft.com/office/drawing/2014/main" id="{3005E2BA-3D87-630A-02A8-E7239A4AFC40}"/>
              </a:ext>
            </a:extLst>
          </p:cNvPr>
          <p:cNvSpPr txBox="1"/>
          <p:nvPr/>
        </p:nvSpPr>
        <p:spPr>
          <a:xfrm>
            <a:off x="5941317" y="3069181"/>
            <a:ext cx="1755228" cy="369332"/>
          </a:xfrm>
          <a:prstGeom prst="rect">
            <a:avLst/>
          </a:prstGeom>
          <a:noFill/>
        </p:spPr>
        <p:txBody>
          <a:bodyPr wrap="square">
            <a:spAutoFit/>
          </a:bodyPr>
          <a:lstStyle/>
          <a:p>
            <a:pPr algn="ctr"/>
            <a:r>
              <a:rPr lang="en-US" dirty="0"/>
              <a:t>LS2</a:t>
            </a:r>
            <a:endParaRPr lang="en-CH" dirty="0"/>
          </a:p>
        </p:txBody>
      </p:sp>
      <p:sp>
        <p:nvSpPr>
          <p:cNvPr id="33" name="TextBox 32">
            <a:extLst>
              <a:ext uri="{FF2B5EF4-FFF2-40B4-BE49-F238E27FC236}">
                <a16:creationId xmlns:a16="http://schemas.microsoft.com/office/drawing/2014/main" id="{00D307AE-3444-BCA3-073D-F84041248FF8}"/>
              </a:ext>
            </a:extLst>
          </p:cNvPr>
          <p:cNvSpPr txBox="1"/>
          <p:nvPr/>
        </p:nvSpPr>
        <p:spPr>
          <a:xfrm>
            <a:off x="8195652" y="2532811"/>
            <a:ext cx="1755228" cy="369332"/>
          </a:xfrm>
          <a:prstGeom prst="rect">
            <a:avLst/>
          </a:prstGeom>
          <a:noFill/>
        </p:spPr>
        <p:txBody>
          <a:bodyPr wrap="square">
            <a:spAutoFit/>
          </a:bodyPr>
          <a:lstStyle/>
          <a:p>
            <a:pPr algn="ctr"/>
            <a:r>
              <a:rPr lang="en-US" dirty="0"/>
              <a:t>Run-3</a:t>
            </a:r>
            <a:endParaRPr lang="en-CH" dirty="0"/>
          </a:p>
        </p:txBody>
      </p:sp>
      <p:cxnSp>
        <p:nvCxnSpPr>
          <p:cNvPr id="34" name="Straight Arrow Connector 33">
            <a:extLst>
              <a:ext uri="{FF2B5EF4-FFF2-40B4-BE49-F238E27FC236}">
                <a16:creationId xmlns:a16="http://schemas.microsoft.com/office/drawing/2014/main" id="{EEADCB95-03CA-AC9D-E7D8-8D0657B8706D}"/>
              </a:ext>
            </a:extLst>
          </p:cNvPr>
          <p:cNvCxnSpPr>
            <a:cxnSpLocks/>
          </p:cNvCxnSpPr>
          <p:nvPr/>
        </p:nvCxnSpPr>
        <p:spPr>
          <a:xfrm flipH="1">
            <a:off x="10259637" y="5161800"/>
            <a:ext cx="577930" cy="434568"/>
          </a:xfrm>
          <a:prstGeom prst="straightConnector1">
            <a:avLst/>
          </a:prstGeom>
          <a:ln w="38100" cmpd="sng">
            <a:headEnd type="ova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FD5CE724-1666-E12D-FF45-347A0D69506C}"/>
              </a:ext>
            </a:extLst>
          </p:cNvPr>
          <p:cNvSpPr txBox="1"/>
          <p:nvPr/>
        </p:nvSpPr>
        <p:spPr>
          <a:xfrm>
            <a:off x="10692534" y="4260863"/>
            <a:ext cx="1044245" cy="646331"/>
          </a:xfrm>
          <a:prstGeom prst="rect">
            <a:avLst/>
          </a:prstGeom>
          <a:noFill/>
        </p:spPr>
        <p:txBody>
          <a:bodyPr wrap="square">
            <a:spAutoFit/>
          </a:bodyPr>
          <a:lstStyle/>
          <a:p>
            <a:r>
              <a:rPr lang="en-US" dirty="0"/>
              <a:t>ALICE</a:t>
            </a:r>
          </a:p>
          <a:p>
            <a:r>
              <a:rPr lang="en-US" dirty="0"/>
              <a:t>upgrade</a:t>
            </a:r>
            <a:endParaRPr lang="en-GB" dirty="0"/>
          </a:p>
        </p:txBody>
      </p:sp>
      <p:sp>
        <p:nvSpPr>
          <p:cNvPr id="42" name="TextBox 41">
            <a:extLst>
              <a:ext uri="{FF2B5EF4-FFF2-40B4-BE49-F238E27FC236}">
                <a16:creationId xmlns:a16="http://schemas.microsoft.com/office/drawing/2014/main" id="{D49B7843-9DE4-AF2C-FE1E-CA63EE7E7657}"/>
              </a:ext>
            </a:extLst>
          </p:cNvPr>
          <p:cNvSpPr txBox="1"/>
          <p:nvPr/>
        </p:nvSpPr>
        <p:spPr>
          <a:xfrm>
            <a:off x="2196938" y="996927"/>
            <a:ext cx="7920289" cy="369332"/>
          </a:xfrm>
          <a:prstGeom prst="rect">
            <a:avLst/>
          </a:prstGeom>
          <a:noFill/>
        </p:spPr>
        <p:txBody>
          <a:bodyPr wrap="square">
            <a:spAutoFit/>
          </a:bodyPr>
          <a:lstStyle/>
          <a:p>
            <a:r>
              <a:rPr lang="en-GB" dirty="0">
                <a:latin typeface="Noto Sans" pitchFamily="2"/>
                <a:ea typeface="DejaVu Sans" pitchFamily="2"/>
                <a:cs typeface="Tahoma" pitchFamily="2"/>
              </a:rPr>
              <a:t>WLCG network used for data transfers but also Monte Carlo simulations  </a:t>
            </a:r>
            <a:endParaRPr lang="en-GB" dirty="0"/>
          </a:p>
        </p:txBody>
      </p:sp>
      <p:cxnSp>
        <p:nvCxnSpPr>
          <p:cNvPr id="43" name="Straight Connector 42">
            <a:extLst>
              <a:ext uri="{FF2B5EF4-FFF2-40B4-BE49-F238E27FC236}">
                <a16:creationId xmlns:a16="http://schemas.microsoft.com/office/drawing/2014/main" id="{99ADB304-BC34-830E-D8F7-5A841A7BB2F7}"/>
              </a:ext>
            </a:extLst>
          </p:cNvPr>
          <p:cNvCxnSpPr>
            <a:cxnSpLocks/>
          </p:cNvCxnSpPr>
          <p:nvPr/>
        </p:nvCxnSpPr>
        <p:spPr>
          <a:xfrm>
            <a:off x="5522026" y="3069181"/>
            <a:ext cx="0" cy="2691896"/>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6865A0B-FCA6-E9FC-B6D5-B2F472B089EC}"/>
              </a:ext>
            </a:extLst>
          </p:cNvPr>
          <p:cNvCxnSpPr>
            <a:cxnSpLocks/>
          </p:cNvCxnSpPr>
          <p:nvPr/>
        </p:nvCxnSpPr>
        <p:spPr>
          <a:xfrm>
            <a:off x="8144492" y="2474051"/>
            <a:ext cx="0" cy="3320676"/>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563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92D40C5-C760-DAB7-8889-C4DFFD12A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07"/>
          <a:stretch/>
        </p:blipFill>
        <p:spPr bwMode="auto">
          <a:xfrm>
            <a:off x="1121190" y="3371782"/>
            <a:ext cx="5269778" cy="28799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B068B89-C381-A341-809D-24F3B91BA32C}"/>
              </a:ext>
            </a:extLst>
          </p:cNvPr>
          <p:cNvSpPr>
            <a:spLocks noChangeArrowheads="1"/>
          </p:cNvSpPr>
          <p:nvPr/>
        </p:nvSpPr>
        <p:spPr bwMode="auto">
          <a:xfrm>
            <a:off x="5776572" y="1125240"/>
            <a:ext cx="125392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itle 1">
            <a:extLst>
              <a:ext uri="{FF2B5EF4-FFF2-40B4-BE49-F238E27FC236}">
                <a16:creationId xmlns:a16="http://schemas.microsoft.com/office/drawing/2014/main" id="{811C617B-0EFB-AD43-9A4C-D360BFB6095F}"/>
              </a:ext>
            </a:extLst>
          </p:cNvPr>
          <p:cNvSpPr>
            <a:spLocks noGrp="1"/>
          </p:cNvSpPr>
          <p:nvPr>
            <p:ph type="title"/>
          </p:nvPr>
        </p:nvSpPr>
        <p:spPr/>
        <p:txBody>
          <a:bodyPr/>
          <a:lstStyle/>
          <a:p>
            <a:r>
              <a:rPr lang="en-US" sz="3600" dirty="0"/>
              <a:t>Data processing, simulation, analysis</a:t>
            </a:r>
          </a:p>
        </p:txBody>
      </p:sp>
      <p:sp>
        <p:nvSpPr>
          <p:cNvPr id="3" name="Slide Number Placeholder 2">
            <a:extLst>
              <a:ext uri="{FF2B5EF4-FFF2-40B4-BE49-F238E27FC236}">
                <a16:creationId xmlns:a16="http://schemas.microsoft.com/office/drawing/2014/main" id="{32224DD6-55B3-1647-8C52-57718C1E346E}"/>
              </a:ext>
            </a:extLst>
          </p:cNvPr>
          <p:cNvSpPr>
            <a:spLocks noGrp="1"/>
          </p:cNvSpPr>
          <p:nvPr>
            <p:ph type="sldNum" idx="10"/>
          </p:nvPr>
        </p:nvSpPr>
        <p:spPr/>
        <p:txBody>
          <a:bodyPr/>
          <a:lstStyle/>
          <a:p>
            <a:fld id="{00000000-1234-1234-1234-123412341234}" type="slidenum">
              <a:rPr lang="en-US" smtClean="0"/>
              <a:pPr/>
              <a:t>46</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24C05C9-3D5F-9849-A621-1D972BE7364A}"/>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84971D9-9D68-DE4F-B332-2321C5F2FE25}"/>
              </a:ext>
            </a:extLst>
          </p:cNvPr>
          <p:cNvSpPr>
            <a:spLocks noGrp="1"/>
          </p:cNvSpPr>
          <p:nvPr>
            <p:ph type="ftr" sz="quarter" idx="12"/>
          </p:nvPr>
        </p:nvSpPr>
        <p:spPr/>
        <p:txBody>
          <a:bodyPr/>
          <a:lstStyle/>
          <a:p>
            <a:r>
              <a:rPr lang="en-US"/>
              <a:t>ISGC 2025 - Taipei</a:t>
            </a:r>
            <a:endParaRPr lang="en-US" dirty="0"/>
          </a:p>
        </p:txBody>
      </p:sp>
      <p:sp>
        <p:nvSpPr>
          <p:cNvPr id="8" name="Rectangle 7">
            <a:extLst>
              <a:ext uri="{FF2B5EF4-FFF2-40B4-BE49-F238E27FC236}">
                <a16:creationId xmlns:a16="http://schemas.microsoft.com/office/drawing/2014/main" id="{7A66BAD9-A90C-2D41-8AF2-1386580D7DE7}"/>
              </a:ext>
            </a:extLst>
          </p:cNvPr>
          <p:cNvSpPr/>
          <p:nvPr/>
        </p:nvSpPr>
        <p:spPr>
          <a:xfrm>
            <a:off x="1331259" y="1194317"/>
            <a:ext cx="5105906" cy="1938992"/>
          </a:xfrm>
          <a:prstGeom prst="rect">
            <a:avLst/>
          </a:prstGeom>
        </p:spPr>
        <p:txBody>
          <a:bodyPr wrap="square">
            <a:spAutoFit/>
          </a:bodyPr>
          <a:lstStyle/>
          <a:p>
            <a:r>
              <a:rPr lang="en-US" sz="2000" dirty="0"/>
              <a:t>CPU use in WLCG continuously increases despite shutdown periods</a:t>
            </a:r>
          </a:p>
          <a:p>
            <a:endParaRPr lang="en-US" sz="2000" dirty="0"/>
          </a:p>
          <a:p>
            <a:pPr marL="342900" indent="-342900">
              <a:buFont typeface="Arial" panose="020B0604020202020204" pitchFamily="34" charset="0"/>
              <a:buChar char="•"/>
            </a:pPr>
            <a:r>
              <a:rPr lang="en-US" sz="2000" dirty="0"/>
              <a:t>Simulations require a lot of CPU</a:t>
            </a:r>
          </a:p>
          <a:p>
            <a:pPr marL="342900" indent="-342900">
              <a:buFont typeface="Arial" panose="020B0604020202020204" pitchFamily="34" charset="0"/>
              <a:buChar char="•"/>
            </a:pPr>
            <a:r>
              <a:rPr lang="en-US" sz="2000" dirty="0"/>
              <a:t>A full analysis requires many years </a:t>
            </a:r>
          </a:p>
          <a:p>
            <a:endParaRPr lang="en-US" sz="2000" dirty="0"/>
          </a:p>
        </p:txBody>
      </p:sp>
      <p:cxnSp>
        <p:nvCxnSpPr>
          <p:cNvPr id="13" name="Straight Arrow Connector 12">
            <a:extLst>
              <a:ext uri="{FF2B5EF4-FFF2-40B4-BE49-F238E27FC236}">
                <a16:creationId xmlns:a16="http://schemas.microsoft.com/office/drawing/2014/main" id="{3847FCDD-3092-BD6B-F423-30CFDCCEE1E9}"/>
              </a:ext>
            </a:extLst>
          </p:cNvPr>
          <p:cNvCxnSpPr>
            <a:cxnSpLocks/>
          </p:cNvCxnSpPr>
          <p:nvPr/>
        </p:nvCxnSpPr>
        <p:spPr>
          <a:xfrm>
            <a:off x="1074993" y="4456030"/>
            <a:ext cx="5461000" cy="0"/>
          </a:xfrm>
          <a:prstGeom prst="straightConnector1">
            <a:avLst/>
          </a:prstGeom>
          <a:ln w="38100" cmpd="sng">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F4936CE-D4ED-4F3F-BE52-8961017ABAC9}"/>
              </a:ext>
            </a:extLst>
          </p:cNvPr>
          <p:cNvSpPr txBox="1"/>
          <p:nvPr/>
        </p:nvSpPr>
        <p:spPr>
          <a:xfrm>
            <a:off x="6959599" y="4603807"/>
            <a:ext cx="4582773" cy="1631216"/>
          </a:xfrm>
          <a:prstGeom prst="rect">
            <a:avLst/>
          </a:prstGeom>
          <a:noFill/>
        </p:spPr>
        <p:txBody>
          <a:bodyPr wrap="square">
            <a:spAutoFit/>
          </a:bodyPr>
          <a:lstStyle/>
          <a:p>
            <a:r>
              <a:rPr lang="en-US" sz="2000" dirty="0"/>
              <a:t>WLCG sites provide ~40% additional capacity on top of their commitments</a:t>
            </a:r>
          </a:p>
          <a:p>
            <a:endParaRPr lang="en-US" sz="2000" dirty="0"/>
          </a:p>
          <a:p>
            <a:pPr marL="342900" indent="-342900">
              <a:buFont typeface="Arial" panose="020B0604020202020204" pitchFamily="34" charset="0"/>
              <a:buChar char="•"/>
            </a:pPr>
            <a:r>
              <a:rPr lang="en-US" sz="2000" dirty="0"/>
              <a:t>The grid model favors opportunistic provisioning  of resources </a:t>
            </a:r>
          </a:p>
        </p:txBody>
      </p:sp>
      <p:pic>
        <p:nvPicPr>
          <p:cNvPr id="1026" name="Picture 2">
            <a:extLst>
              <a:ext uri="{FF2B5EF4-FFF2-40B4-BE49-F238E27FC236}">
                <a16:creationId xmlns:a16="http://schemas.microsoft.com/office/drawing/2014/main" id="{7406FFBB-FAC8-72D5-464B-20C45DE625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741"/>
          <a:stretch/>
        </p:blipFill>
        <p:spPr bwMode="auto">
          <a:xfrm>
            <a:off x="6662296" y="1170959"/>
            <a:ext cx="5063261" cy="29349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6FD2E4F3-794E-3E4E-C1CB-DDFFAAC7B6FF}"/>
              </a:ext>
            </a:extLst>
          </p:cNvPr>
          <p:cNvPicPr>
            <a:picLocks noChangeAspect="1"/>
          </p:cNvPicPr>
          <p:nvPr/>
        </p:nvPicPr>
        <p:blipFill>
          <a:blip r:embed="rId4"/>
          <a:stretch>
            <a:fillRect/>
          </a:stretch>
        </p:blipFill>
        <p:spPr>
          <a:xfrm>
            <a:off x="7198889" y="1670548"/>
            <a:ext cx="815330" cy="828696"/>
          </a:xfrm>
          <a:prstGeom prst="rect">
            <a:avLst/>
          </a:prstGeom>
        </p:spPr>
      </p:pic>
    </p:spTree>
    <p:extLst>
      <p:ext uri="{BB962C8B-B14F-4D97-AF65-F5344CB8AC3E}">
        <p14:creationId xmlns:p14="http://schemas.microsoft.com/office/powerpoint/2010/main" val="4065150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B068B89-C381-A341-809D-24F3B91BA32C}"/>
              </a:ext>
            </a:extLst>
          </p:cNvPr>
          <p:cNvSpPr>
            <a:spLocks noChangeArrowheads="1"/>
          </p:cNvSpPr>
          <p:nvPr/>
        </p:nvSpPr>
        <p:spPr bwMode="auto">
          <a:xfrm>
            <a:off x="5776572" y="1125240"/>
            <a:ext cx="125392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itle 1">
            <a:extLst>
              <a:ext uri="{FF2B5EF4-FFF2-40B4-BE49-F238E27FC236}">
                <a16:creationId xmlns:a16="http://schemas.microsoft.com/office/drawing/2014/main" id="{811C617B-0EFB-AD43-9A4C-D360BFB6095F}"/>
              </a:ext>
            </a:extLst>
          </p:cNvPr>
          <p:cNvSpPr>
            <a:spLocks noGrp="1"/>
          </p:cNvSpPr>
          <p:nvPr>
            <p:ph type="title"/>
          </p:nvPr>
        </p:nvSpPr>
        <p:spPr/>
        <p:txBody>
          <a:bodyPr/>
          <a:lstStyle/>
          <a:p>
            <a:r>
              <a:rPr lang="en-US" sz="3600" dirty="0"/>
              <a:t>WLCG performance and operations</a:t>
            </a:r>
          </a:p>
        </p:txBody>
      </p:sp>
      <p:sp>
        <p:nvSpPr>
          <p:cNvPr id="3" name="Slide Number Placeholder 2">
            <a:extLst>
              <a:ext uri="{FF2B5EF4-FFF2-40B4-BE49-F238E27FC236}">
                <a16:creationId xmlns:a16="http://schemas.microsoft.com/office/drawing/2014/main" id="{32224DD6-55B3-1647-8C52-57718C1E346E}"/>
              </a:ext>
            </a:extLst>
          </p:cNvPr>
          <p:cNvSpPr>
            <a:spLocks noGrp="1"/>
          </p:cNvSpPr>
          <p:nvPr>
            <p:ph type="sldNum" idx="10"/>
          </p:nvPr>
        </p:nvSpPr>
        <p:spPr/>
        <p:txBody>
          <a:bodyPr/>
          <a:lstStyle/>
          <a:p>
            <a:fld id="{00000000-1234-1234-1234-123412341234}" type="slidenum">
              <a:rPr lang="en-US" smtClean="0"/>
              <a:pPr/>
              <a:t>47</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24C05C9-3D5F-9849-A621-1D972BE7364A}"/>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84971D9-9D68-DE4F-B332-2321C5F2FE25}"/>
              </a:ext>
            </a:extLst>
          </p:cNvPr>
          <p:cNvSpPr>
            <a:spLocks noGrp="1"/>
          </p:cNvSpPr>
          <p:nvPr>
            <p:ph type="ftr" sz="quarter" idx="12"/>
          </p:nvPr>
        </p:nvSpPr>
        <p:spPr/>
        <p:txBody>
          <a:bodyPr/>
          <a:lstStyle/>
          <a:p>
            <a:r>
              <a:rPr lang="en-US"/>
              <a:t>ISGC 2025 - Taipei</a:t>
            </a:r>
            <a:endParaRPr lang="en-US" dirty="0"/>
          </a:p>
        </p:txBody>
      </p:sp>
      <p:sp>
        <p:nvSpPr>
          <p:cNvPr id="11" name="Rectangle 10">
            <a:extLst>
              <a:ext uri="{FF2B5EF4-FFF2-40B4-BE49-F238E27FC236}">
                <a16:creationId xmlns:a16="http://schemas.microsoft.com/office/drawing/2014/main" id="{7B62DC53-5704-464E-B861-AEB7E16E94F9}"/>
              </a:ext>
            </a:extLst>
          </p:cNvPr>
          <p:cNvSpPr/>
          <p:nvPr/>
        </p:nvSpPr>
        <p:spPr>
          <a:xfrm>
            <a:off x="6019800" y="4988886"/>
            <a:ext cx="5689599" cy="958596"/>
          </a:xfrm>
          <a:prstGeom prst="rect">
            <a:avLst/>
          </a:prstGeom>
        </p:spPr>
        <p:txBody>
          <a:bodyPr wrap="square">
            <a:spAutoFit/>
          </a:bodyPr>
          <a:lstStyle/>
          <a:p>
            <a:pPr>
              <a:lnSpc>
                <a:spcPct val="150000"/>
              </a:lnSpc>
            </a:pPr>
            <a:r>
              <a:rPr lang="en-US" sz="2000" dirty="0"/>
              <a:t>We monitor continuously and review regularly the performance of the sites against MoU targets</a:t>
            </a:r>
          </a:p>
        </p:txBody>
      </p:sp>
      <p:pic>
        <p:nvPicPr>
          <p:cNvPr id="9" name="Picture 8">
            <a:extLst>
              <a:ext uri="{FF2B5EF4-FFF2-40B4-BE49-F238E27FC236}">
                <a16:creationId xmlns:a16="http://schemas.microsoft.com/office/drawing/2014/main" id="{2810DF60-DB4A-D924-5587-0CFE60B97996}"/>
              </a:ext>
            </a:extLst>
          </p:cNvPr>
          <p:cNvPicPr>
            <a:picLocks noChangeAspect="1"/>
          </p:cNvPicPr>
          <p:nvPr/>
        </p:nvPicPr>
        <p:blipFill rotWithShape="1">
          <a:blip r:embed="rId2"/>
          <a:srcRect r="15619"/>
          <a:stretch/>
        </p:blipFill>
        <p:spPr>
          <a:xfrm>
            <a:off x="1206501" y="4492705"/>
            <a:ext cx="4393054" cy="1454687"/>
          </a:xfrm>
          <a:prstGeom prst="rect">
            <a:avLst/>
          </a:prstGeom>
        </p:spPr>
      </p:pic>
      <p:pic>
        <p:nvPicPr>
          <p:cNvPr id="15" name="Picture 14">
            <a:extLst>
              <a:ext uri="{FF2B5EF4-FFF2-40B4-BE49-F238E27FC236}">
                <a16:creationId xmlns:a16="http://schemas.microsoft.com/office/drawing/2014/main" id="{B7F362B9-7CB1-B880-36F1-069E8CED4288}"/>
              </a:ext>
            </a:extLst>
          </p:cNvPr>
          <p:cNvPicPr>
            <a:picLocks noChangeAspect="1"/>
          </p:cNvPicPr>
          <p:nvPr/>
        </p:nvPicPr>
        <p:blipFill>
          <a:blip r:embed="rId3"/>
          <a:stretch>
            <a:fillRect/>
          </a:stretch>
        </p:blipFill>
        <p:spPr>
          <a:xfrm>
            <a:off x="4997820" y="2588423"/>
            <a:ext cx="3948788" cy="1726353"/>
          </a:xfrm>
          <a:prstGeom prst="rect">
            <a:avLst/>
          </a:prstGeom>
        </p:spPr>
      </p:pic>
      <p:sp>
        <p:nvSpPr>
          <p:cNvPr id="16" name="Rectangle 15">
            <a:extLst>
              <a:ext uri="{FF2B5EF4-FFF2-40B4-BE49-F238E27FC236}">
                <a16:creationId xmlns:a16="http://schemas.microsoft.com/office/drawing/2014/main" id="{B82595FE-E96D-7CCF-4293-8422C3995A22}"/>
              </a:ext>
            </a:extLst>
          </p:cNvPr>
          <p:cNvSpPr/>
          <p:nvPr/>
        </p:nvSpPr>
        <p:spPr>
          <a:xfrm>
            <a:off x="1277466" y="1087389"/>
            <a:ext cx="6875934" cy="1420261"/>
          </a:xfrm>
          <a:prstGeom prst="rect">
            <a:avLst/>
          </a:prstGeom>
        </p:spPr>
        <p:txBody>
          <a:bodyPr wrap="square">
            <a:spAutoFit/>
          </a:bodyPr>
          <a:lstStyle/>
          <a:p>
            <a:pPr>
              <a:lnSpc>
                <a:spcPct val="150000"/>
              </a:lnSpc>
            </a:pPr>
            <a:r>
              <a:rPr lang="en-US" sz="2000" dirty="0"/>
              <a:t>WLCG Operations and Security Coordination teams ensure the functioning of WLCG services leveraging international initiatives    </a:t>
            </a:r>
          </a:p>
        </p:txBody>
      </p:sp>
      <p:pic>
        <p:nvPicPr>
          <p:cNvPr id="2050" name="Picture 2" descr="EGI - Advanced Computing Services for Research">
            <a:extLst>
              <a:ext uri="{FF2B5EF4-FFF2-40B4-BE49-F238E27FC236}">
                <a16:creationId xmlns:a16="http://schemas.microsoft.com/office/drawing/2014/main" id="{A63BF331-1AA9-8CE1-542D-2280D30EF7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1" y="2932748"/>
            <a:ext cx="1296465" cy="12229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gos | OSG">
            <a:extLst>
              <a:ext uri="{FF2B5EF4-FFF2-40B4-BE49-F238E27FC236}">
                <a16:creationId xmlns:a16="http://schemas.microsoft.com/office/drawing/2014/main" id="{5ED4840E-F5C4-73FD-B2CD-0F38CF721C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3110" y="3064926"/>
            <a:ext cx="1639194" cy="1090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54AE33B-34A5-0A00-C27A-7D54984158BF}"/>
              </a:ext>
            </a:extLst>
          </p:cNvPr>
          <p:cNvPicPr>
            <a:picLocks noChangeAspect="1"/>
          </p:cNvPicPr>
          <p:nvPr/>
        </p:nvPicPr>
        <p:blipFill>
          <a:blip r:embed="rId6"/>
          <a:stretch>
            <a:fillRect/>
          </a:stretch>
        </p:blipFill>
        <p:spPr>
          <a:xfrm>
            <a:off x="8647286" y="1074661"/>
            <a:ext cx="2729985" cy="2894913"/>
          </a:xfrm>
          <a:prstGeom prst="rect">
            <a:avLst/>
          </a:prstGeom>
        </p:spPr>
      </p:pic>
    </p:spTree>
    <p:extLst>
      <p:ext uri="{BB962C8B-B14F-4D97-AF65-F5344CB8AC3E}">
        <p14:creationId xmlns:p14="http://schemas.microsoft.com/office/powerpoint/2010/main" val="934859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0486-B6BB-4A4B-AD53-4550F8B4C731}"/>
              </a:ext>
            </a:extLst>
          </p:cNvPr>
          <p:cNvSpPr>
            <a:spLocks noGrp="1"/>
          </p:cNvSpPr>
          <p:nvPr>
            <p:ph type="title"/>
          </p:nvPr>
        </p:nvSpPr>
        <p:spPr/>
        <p:txBody>
          <a:bodyPr/>
          <a:lstStyle/>
          <a:p>
            <a:r>
              <a:rPr lang="en-US" sz="3600" dirty="0"/>
              <a:t>Evolution to a more flexible Computing Model </a:t>
            </a:r>
          </a:p>
        </p:txBody>
      </p:sp>
      <p:sp>
        <p:nvSpPr>
          <p:cNvPr id="3" name="Slide Number Placeholder 2">
            <a:extLst>
              <a:ext uri="{FF2B5EF4-FFF2-40B4-BE49-F238E27FC236}">
                <a16:creationId xmlns:a16="http://schemas.microsoft.com/office/drawing/2014/main" id="{49DD2593-4FD4-9943-A1DD-719099A5B9CC}"/>
              </a:ext>
            </a:extLst>
          </p:cNvPr>
          <p:cNvSpPr>
            <a:spLocks noGrp="1"/>
          </p:cNvSpPr>
          <p:nvPr>
            <p:ph type="sldNum" idx="10"/>
          </p:nvPr>
        </p:nvSpPr>
        <p:spPr/>
        <p:txBody>
          <a:bodyPr/>
          <a:lstStyle/>
          <a:p>
            <a:fld id="{00000000-1234-1234-1234-123412341234}" type="slidenum">
              <a:rPr lang="en-US" smtClean="0"/>
              <a:pPr/>
              <a:t>48</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C393AD7B-B361-9843-AEAF-B074A78AC786}"/>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21918309-4511-604E-B775-18679A28E1DB}"/>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D204F958-1912-5547-83DD-9069FE858D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3050" y="2975964"/>
            <a:ext cx="4553527" cy="31331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9136C2-1429-7A42-BACF-16ADB99A50CE}"/>
              </a:ext>
            </a:extLst>
          </p:cNvPr>
          <p:cNvPicPr>
            <a:picLocks noChangeAspect="1"/>
          </p:cNvPicPr>
          <p:nvPr/>
        </p:nvPicPr>
        <p:blipFill>
          <a:blip r:embed="rId3"/>
          <a:stretch>
            <a:fillRect/>
          </a:stretch>
        </p:blipFill>
        <p:spPr>
          <a:xfrm>
            <a:off x="1062780" y="965677"/>
            <a:ext cx="6114040" cy="2972604"/>
          </a:xfrm>
          <a:prstGeom prst="rect">
            <a:avLst/>
          </a:prstGeom>
        </p:spPr>
      </p:pic>
      <p:pic>
        <p:nvPicPr>
          <p:cNvPr id="9" name="Picture 8">
            <a:extLst>
              <a:ext uri="{FF2B5EF4-FFF2-40B4-BE49-F238E27FC236}">
                <a16:creationId xmlns:a16="http://schemas.microsoft.com/office/drawing/2014/main" id="{99081D08-3C0D-1743-A8D3-1A52D7F72BAD}"/>
              </a:ext>
            </a:extLst>
          </p:cNvPr>
          <p:cNvPicPr>
            <a:picLocks noChangeAspect="1"/>
          </p:cNvPicPr>
          <p:nvPr/>
        </p:nvPicPr>
        <p:blipFill>
          <a:blip r:embed="rId4"/>
          <a:stretch>
            <a:fillRect/>
          </a:stretch>
        </p:blipFill>
        <p:spPr>
          <a:xfrm>
            <a:off x="1062781" y="4192385"/>
            <a:ext cx="1983759" cy="1916740"/>
          </a:xfrm>
          <a:prstGeom prst="rect">
            <a:avLst/>
          </a:prstGeom>
        </p:spPr>
      </p:pic>
      <p:sp>
        <p:nvSpPr>
          <p:cNvPr id="10" name="Rectangle 9">
            <a:extLst>
              <a:ext uri="{FF2B5EF4-FFF2-40B4-BE49-F238E27FC236}">
                <a16:creationId xmlns:a16="http://schemas.microsoft.com/office/drawing/2014/main" id="{772BCF69-CB54-E948-B763-8B2DD6BFEC32}"/>
              </a:ext>
            </a:extLst>
          </p:cNvPr>
          <p:cNvSpPr/>
          <p:nvPr/>
        </p:nvSpPr>
        <p:spPr>
          <a:xfrm>
            <a:off x="1338244" y="1031016"/>
            <a:ext cx="4796378" cy="461665"/>
          </a:xfrm>
          <a:prstGeom prst="rect">
            <a:avLst/>
          </a:prstGeom>
          <a:solidFill>
            <a:schemeClr val="bg1"/>
          </a:solidFill>
        </p:spPr>
        <p:txBody>
          <a:bodyPr wrap="none">
            <a:spAutoFit/>
          </a:bodyPr>
          <a:lstStyle/>
          <a:p>
            <a:r>
              <a:rPr lang="en-US" sz="2400" dirty="0"/>
              <a:t>Type of workloads at a WLCG T2 </a:t>
            </a:r>
          </a:p>
        </p:txBody>
      </p:sp>
      <p:sp>
        <p:nvSpPr>
          <p:cNvPr id="11" name="Rectangle 10">
            <a:extLst>
              <a:ext uri="{FF2B5EF4-FFF2-40B4-BE49-F238E27FC236}">
                <a16:creationId xmlns:a16="http://schemas.microsoft.com/office/drawing/2014/main" id="{3AFA4FF6-7C15-AD4E-B483-325F66E3EA98}"/>
              </a:ext>
            </a:extLst>
          </p:cNvPr>
          <p:cNvSpPr/>
          <p:nvPr/>
        </p:nvSpPr>
        <p:spPr>
          <a:xfrm>
            <a:off x="3195181" y="4337763"/>
            <a:ext cx="3549892" cy="1631216"/>
          </a:xfrm>
          <a:prstGeom prst="rect">
            <a:avLst/>
          </a:prstGeom>
        </p:spPr>
        <p:txBody>
          <a:bodyPr wrap="square">
            <a:spAutoFit/>
          </a:bodyPr>
          <a:lstStyle/>
          <a:p>
            <a:r>
              <a:rPr lang="en-US" sz="2000" dirty="0"/>
              <a:t>T1s and T2s run flexibly a mixture of workloads depending on their capabilities and the needs of the experiments </a:t>
            </a:r>
          </a:p>
        </p:txBody>
      </p:sp>
      <p:sp>
        <p:nvSpPr>
          <p:cNvPr id="12" name="Rectangle 11">
            <a:extLst>
              <a:ext uri="{FF2B5EF4-FFF2-40B4-BE49-F238E27FC236}">
                <a16:creationId xmlns:a16="http://schemas.microsoft.com/office/drawing/2014/main" id="{67FE1B8F-68EA-B740-98D4-9F82BF2D79F5}"/>
              </a:ext>
            </a:extLst>
          </p:cNvPr>
          <p:cNvSpPr/>
          <p:nvPr/>
        </p:nvSpPr>
        <p:spPr>
          <a:xfrm>
            <a:off x="8020814" y="1474162"/>
            <a:ext cx="3549892" cy="1015663"/>
          </a:xfrm>
          <a:prstGeom prst="rect">
            <a:avLst/>
          </a:prstGeom>
        </p:spPr>
        <p:txBody>
          <a:bodyPr wrap="square">
            <a:spAutoFit/>
          </a:bodyPr>
          <a:lstStyle/>
          <a:p>
            <a:r>
              <a:rPr lang="en-US" sz="2000" dirty="0"/>
              <a:t>Data is transferred in a full mesh rather than hierarchically</a:t>
            </a:r>
          </a:p>
        </p:txBody>
      </p:sp>
    </p:spTree>
    <p:extLst>
      <p:ext uri="{BB962C8B-B14F-4D97-AF65-F5344CB8AC3E}">
        <p14:creationId xmlns:p14="http://schemas.microsoft.com/office/powerpoint/2010/main" val="37427074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98744-0F80-5A19-D70D-A5A91CF51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2C272-61D4-49F6-1822-5FD5FE4D7320}"/>
              </a:ext>
            </a:extLst>
          </p:cNvPr>
          <p:cNvSpPr>
            <a:spLocks noGrp="1"/>
          </p:cNvSpPr>
          <p:nvPr>
            <p:ph type="title"/>
          </p:nvPr>
        </p:nvSpPr>
        <p:spPr/>
        <p:txBody>
          <a:bodyPr/>
          <a:lstStyle/>
          <a:p>
            <a:r>
              <a:rPr lang="en-GB" sz="3600" dirty="0"/>
              <a:t>The TCB  and the OTF</a:t>
            </a:r>
          </a:p>
        </p:txBody>
      </p:sp>
      <p:sp>
        <p:nvSpPr>
          <p:cNvPr id="3" name="Slide Number Placeholder 2">
            <a:extLst>
              <a:ext uri="{FF2B5EF4-FFF2-40B4-BE49-F238E27FC236}">
                <a16:creationId xmlns:a16="http://schemas.microsoft.com/office/drawing/2014/main" id="{C9E4FB13-DEFE-BDDB-83A3-A2153AE361F9}"/>
              </a:ext>
            </a:extLst>
          </p:cNvPr>
          <p:cNvSpPr>
            <a:spLocks noGrp="1"/>
          </p:cNvSpPr>
          <p:nvPr>
            <p:ph type="sldNum" idx="10"/>
          </p:nvPr>
        </p:nvSpPr>
        <p:spPr/>
        <p:txBody>
          <a:bodyPr/>
          <a:lstStyle/>
          <a:p>
            <a:fld id="{00000000-1234-1234-1234-123412341234}" type="slidenum">
              <a:rPr lang="en-US" smtClean="0"/>
              <a:pPr/>
              <a:t>49</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59A88A45-495D-6583-B869-E74EC9C769ED}"/>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EC04F6FD-B446-692E-0D94-2AC248FE896B}"/>
              </a:ext>
            </a:extLst>
          </p:cNvPr>
          <p:cNvSpPr>
            <a:spLocks noGrp="1"/>
          </p:cNvSpPr>
          <p:nvPr>
            <p:ph type="ftr" sz="quarter" idx="12"/>
          </p:nvPr>
        </p:nvSpPr>
        <p:spPr/>
        <p:txBody>
          <a:bodyPr/>
          <a:lstStyle/>
          <a:p>
            <a:r>
              <a:rPr lang="en-US"/>
              <a:t>ISGC 2025 - Taipei</a:t>
            </a:r>
            <a:endParaRPr lang="en-US" dirty="0"/>
          </a:p>
        </p:txBody>
      </p:sp>
      <p:sp>
        <p:nvSpPr>
          <p:cNvPr id="9" name="TextBox 8">
            <a:extLst>
              <a:ext uri="{FF2B5EF4-FFF2-40B4-BE49-F238E27FC236}">
                <a16:creationId xmlns:a16="http://schemas.microsoft.com/office/drawing/2014/main" id="{367CDA12-F210-79B2-BFA5-D16FB0EA439B}"/>
              </a:ext>
            </a:extLst>
          </p:cNvPr>
          <p:cNvSpPr txBox="1"/>
          <p:nvPr/>
        </p:nvSpPr>
        <p:spPr>
          <a:xfrm>
            <a:off x="1596757" y="1451567"/>
            <a:ext cx="9437920" cy="3970318"/>
          </a:xfrm>
          <a:prstGeom prst="rect">
            <a:avLst/>
          </a:prstGeom>
          <a:noFill/>
        </p:spPr>
        <p:txBody>
          <a:bodyPr wrap="square">
            <a:spAutoFit/>
          </a:bodyPr>
          <a:lstStyle/>
          <a:p>
            <a:r>
              <a:rPr lang="en-GB" b="1" dirty="0">
                <a:latin typeface="Calibri" panose="020F0502020204030204" pitchFamily="34" charset="0"/>
                <a:cs typeface="Times New Roman" panose="02020603050405020304" pitchFamily="18" charset="0"/>
              </a:rPr>
              <a:t>Computing never stops! But it’s crucial to periodically reflect:</a:t>
            </a:r>
          </a:p>
          <a:p>
            <a:endParaRPr lang="en-GB" b="1"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latin typeface="Calibri" panose="020F0502020204030204" pitchFamily="34" charset="0"/>
                <a:cs typeface="Times New Roman" panose="02020603050405020304" pitchFamily="18" charset="0"/>
              </a:rPr>
              <a:t>Where we are</a:t>
            </a:r>
          </a:p>
          <a:p>
            <a:pPr marL="285750" indent="-285750">
              <a:buFont typeface="Arial" panose="020B0604020202020204" pitchFamily="34" charset="0"/>
              <a:buChar char="•"/>
            </a:pPr>
            <a:r>
              <a:rPr lang="en-GB" dirty="0">
                <a:latin typeface="Calibri" panose="020F0502020204030204" pitchFamily="34" charset="0"/>
                <a:cs typeface="Times New Roman" panose="02020603050405020304" pitchFamily="18" charset="0"/>
              </a:rPr>
              <a:t>Where we need to be</a:t>
            </a:r>
          </a:p>
          <a:p>
            <a:pPr marL="285750" indent="-285750">
              <a:buFont typeface="Arial" panose="020B0604020202020204" pitchFamily="34" charset="0"/>
              <a:buChar char="•"/>
            </a:pPr>
            <a:r>
              <a:rPr lang="en-GB" dirty="0">
                <a:latin typeface="Calibri" panose="020F0502020204030204" pitchFamily="34" charset="0"/>
                <a:cs typeface="Times New Roman" panose="02020603050405020304" pitchFamily="18" charset="0"/>
              </a:rPr>
              <a:t>Opportunities to exploit, and risks to manage</a:t>
            </a:r>
          </a:p>
          <a:p>
            <a:endParaRPr lang="en-GB" dirty="0">
              <a:latin typeface="Calibri" panose="020F0502020204030204" pitchFamily="34" charset="0"/>
              <a:cs typeface="Times New Roman" panose="02020603050405020304" pitchFamily="18" charset="0"/>
            </a:endParaRPr>
          </a:p>
          <a:p>
            <a:r>
              <a:rPr lang="en-GB" b="1" dirty="0">
                <a:latin typeface="Calibri" panose="020F0502020204030204" pitchFamily="34" charset="0"/>
                <a:cs typeface="Times New Roman" panose="02020603050405020304" pitchFamily="18" charset="0"/>
              </a:rPr>
              <a:t>For WLCG’s Technical Evolution, we need a shared roadmap to tackle HL-LHC challenges.</a:t>
            </a:r>
          </a:p>
          <a:p>
            <a:endParaRPr lang="en-GB" b="1"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latin typeface="Calibri" panose="020F0502020204030204" pitchFamily="34" charset="0"/>
                <a:cs typeface="Times New Roman" panose="02020603050405020304" pitchFamily="18" charset="0"/>
                <a:hlinkClick r:id="rId2"/>
              </a:rPr>
              <a:t>WLCG Open Technical Forum</a:t>
            </a:r>
            <a:r>
              <a:rPr lang="en-GB" dirty="0">
                <a:latin typeface="Calibri" panose="020F0502020204030204" pitchFamily="34" charset="0"/>
                <a:cs typeface="Times New Roman" panose="02020603050405020304" pitchFamily="18" charset="0"/>
              </a:rPr>
              <a:t> (OTF): An open, bottom-up forum for the entire WLCG community to shape its technical evolution.</a:t>
            </a:r>
          </a:p>
          <a:p>
            <a:endParaRPr lang="en-GB" dirty="0">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dirty="0">
                <a:latin typeface="Calibri" panose="020F0502020204030204" pitchFamily="34" charset="0"/>
                <a:cs typeface="Times New Roman" panose="02020603050405020304" pitchFamily="18" charset="0"/>
              </a:rPr>
              <a:t>WLCG Technical Coordination Board (TCB): A closed board serving the Collaboration by coordinating technical challenges across experiments, partners, and facilities. Building on the OTF discussions, the TCB develops and maintains the technical roadmap for services and sites.</a:t>
            </a:r>
          </a:p>
        </p:txBody>
      </p:sp>
    </p:spTree>
    <p:extLst>
      <p:ext uri="{BB962C8B-B14F-4D97-AF65-F5344CB8AC3E}">
        <p14:creationId xmlns:p14="http://schemas.microsoft.com/office/powerpoint/2010/main" val="935045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sktop/Screen%20Shot%202016-04-14%20at%2016.00">
            <a:extLst>
              <a:ext uri="{FF2B5EF4-FFF2-40B4-BE49-F238E27FC236}">
                <a16:creationId xmlns:a16="http://schemas.microsoft.com/office/drawing/2014/main" id="{E6E9D214-9007-25AB-94CB-87421CF0E4BE}"/>
              </a:ext>
            </a:extLst>
          </p:cNvPr>
          <p:cNvPicPr/>
          <p:nvPr/>
        </p:nvPicPr>
        <p:blipFill>
          <a:blip r:embed="rId2" cstate="screen">
            <a:alphaModFix amt="35000"/>
            <a:extLst>
              <a:ext uri="{28A0092B-C50C-407E-A947-70E740481C1C}">
                <a14:useLocalDpi xmlns:a14="http://schemas.microsoft.com/office/drawing/2010/main"/>
              </a:ext>
            </a:extLst>
          </a:blip>
          <a:srcRect/>
          <a:stretch>
            <a:fillRect/>
          </a:stretch>
        </p:blipFill>
        <p:spPr bwMode="auto">
          <a:xfrm>
            <a:off x="818731" y="721019"/>
            <a:ext cx="11373267" cy="5427551"/>
          </a:xfrm>
          <a:prstGeom prst="rect">
            <a:avLst/>
          </a:prstGeom>
          <a:noFill/>
          <a:ln>
            <a:noFill/>
          </a:ln>
        </p:spPr>
      </p:pic>
      <p:sp>
        <p:nvSpPr>
          <p:cNvPr id="2" name="Title 1">
            <a:extLst>
              <a:ext uri="{FF2B5EF4-FFF2-40B4-BE49-F238E27FC236}">
                <a16:creationId xmlns:a16="http://schemas.microsoft.com/office/drawing/2014/main" id="{74A2AD12-A497-DEA6-B14E-931E35CDB2C5}"/>
              </a:ext>
            </a:extLst>
          </p:cNvPr>
          <p:cNvSpPr>
            <a:spLocks noGrp="1"/>
          </p:cNvSpPr>
          <p:nvPr>
            <p:ph type="title"/>
          </p:nvPr>
        </p:nvSpPr>
        <p:spPr/>
        <p:txBody>
          <a:bodyPr/>
          <a:lstStyle/>
          <a:p>
            <a:r>
              <a:rPr lang="en-GB" sz="3600" dirty="0"/>
              <a:t>Distributed vs Centralised Computing</a:t>
            </a:r>
          </a:p>
        </p:txBody>
      </p:sp>
      <p:sp>
        <p:nvSpPr>
          <p:cNvPr id="3" name="Slide Number Placeholder 2">
            <a:extLst>
              <a:ext uri="{FF2B5EF4-FFF2-40B4-BE49-F238E27FC236}">
                <a16:creationId xmlns:a16="http://schemas.microsoft.com/office/drawing/2014/main" id="{F1DDF188-E070-16DA-B1B5-178F5B68F060}"/>
              </a:ext>
            </a:extLst>
          </p:cNvPr>
          <p:cNvSpPr>
            <a:spLocks noGrp="1"/>
          </p:cNvSpPr>
          <p:nvPr>
            <p:ph type="sldNum" idx="10"/>
          </p:nvPr>
        </p:nvSpPr>
        <p:spPr/>
        <p:txBody>
          <a:bodyPr/>
          <a:lstStyle/>
          <a:p>
            <a:fld id="{00000000-1234-1234-1234-123412341234}" type="slidenum">
              <a:rPr lang="en-US" smtClean="0"/>
              <a:pPr/>
              <a:t>5</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D814A133-B863-D754-AD1F-999083E94DF6}"/>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1C09997D-52A8-FB23-CFE6-0AF0A77844FC}"/>
              </a:ext>
            </a:extLst>
          </p:cNvPr>
          <p:cNvSpPr>
            <a:spLocks noGrp="1"/>
          </p:cNvSpPr>
          <p:nvPr>
            <p:ph type="ftr" sz="quarter" idx="12"/>
          </p:nvPr>
        </p:nvSpPr>
        <p:spPr/>
        <p:txBody>
          <a:bodyPr/>
          <a:lstStyle/>
          <a:p>
            <a:r>
              <a:rPr lang="en-US"/>
              <a:t>ISGC 2025 - Taipei</a:t>
            </a:r>
            <a:endParaRPr lang="en-US" dirty="0"/>
          </a:p>
        </p:txBody>
      </p:sp>
      <p:sp>
        <p:nvSpPr>
          <p:cNvPr id="7" name="TextBox 6">
            <a:extLst>
              <a:ext uri="{FF2B5EF4-FFF2-40B4-BE49-F238E27FC236}">
                <a16:creationId xmlns:a16="http://schemas.microsoft.com/office/drawing/2014/main" id="{0CDED42D-32F1-681A-1FE1-4D9A7572726B}"/>
              </a:ext>
            </a:extLst>
          </p:cNvPr>
          <p:cNvSpPr txBox="1"/>
          <p:nvPr/>
        </p:nvSpPr>
        <p:spPr>
          <a:xfrm>
            <a:off x="1147121" y="1269309"/>
            <a:ext cx="10744199" cy="1015663"/>
          </a:xfrm>
          <a:prstGeom prst="rect">
            <a:avLst/>
          </a:prstGeom>
          <a:noFill/>
        </p:spPr>
        <p:txBody>
          <a:bodyPr wrap="square">
            <a:spAutoFit/>
          </a:bodyPr>
          <a:lstStyle/>
          <a:p>
            <a:pPr algn="ctr" defTabSz="342883"/>
            <a:r>
              <a:rPr lang="en-GB" sz="2000" b="1" dirty="0">
                <a:ea typeface="ＭＳ Ｐゴシック" charset="-128"/>
              </a:rPr>
              <a:t>Large scale HEP computing embraced a distributed model since early 2000s</a:t>
            </a:r>
          </a:p>
          <a:p>
            <a:pPr algn="ctr" defTabSz="342883"/>
            <a:endParaRPr lang="en-GB" sz="2000" b="1" dirty="0">
              <a:ea typeface="ＭＳ Ｐゴシック" charset="-128"/>
            </a:endParaRPr>
          </a:p>
          <a:p>
            <a:pPr algn="ctr" defTabSz="342883"/>
            <a:r>
              <a:rPr lang="en-GB" sz="2000" b="1" dirty="0">
                <a:ea typeface="ＭＳ Ｐゴシック" charset="-128"/>
              </a:rPr>
              <a:t>Based on network service technologies, </a:t>
            </a:r>
            <a:r>
              <a:rPr lang="en-GB" sz="2000" b="1" dirty="0">
                <a:solidFill>
                  <a:schemeClr val="tx2">
                    <a:lumMod val="75000"/>
                  </a:schemeClr>
                </a:solidFill>
                <a:ea typeface="ＭＳ Ｐゴシック" charset="-128"/>
              </a:rPr>
              <a:t>federating national and international initiatives</a:t>
            </a:r>
            <a:endParaRPr lang="en-GB" sz="1600" dirty="0">
              <a:solidFill>
                <a:schemeClr val="tx2">
                  <a:lumMod val="75000"/>
                </a:schemeClr>
              </a:solidFill>
              <a:ea typeface="ＭＳ Ｐゴシック" charset="-128"/>
            </a:endParaRPr>
          </a:p>
        </p:txBody>
      </p:sp>
      <p:sp>
        <p:nvSpPr>
          <p:cNvPr id="9" name="TextBox 8">
            <a:extLst>
              <a:ext uri="{FF2B5EF4-FFF2-40B4-BE49-F238E27FC236}">
                <a16:creationId xmlns:a16="http://schemas.microsoft.com/office/drawing/2014/main" id="{8EC41800-8436-A79B-F9FB-ED0F5B1AC842}"/>
              </a:ext>
            </a:extLst>
          </p:cNvPr>
          <p:cNvSpPr txBox="1"/>
          <p:nvPr/>
        </p:nvSpPr>
        <p:spPr>
          <a:xfrm>
            <a:off x="1460948" y="3171386"/>
            <a:ext cx="9931981" cy="2554545"/>
          </a:xfrm>
          <a:prstGeom prst="rect">
            <a:avLst/>
          </a:prstGeom>
          <a:noFill/>
        </p:spPr>
        <p:txBody>
          <a:bodyPr wrap="square">
            <a:spAutoFit/>
          </a:bodyPr>
          <a:lstStyle/>
          <a:p>
            <a:pPr algn="ctr" defTabSz="342883"/>
            <a:r>
              <a:rPr lang="en-GB" sz="2000" b="1" dirty="0">
                <a:ea typeface="ＭＳ Ｐゴシック" charset="-128"/>
              </a:rPr>
              <a:t>The distributed grid model fits: </a:t>
            </a:r>
          </a:p>
          <a:p>
            <a:pPr algn="ctr" defTabSz="342883"/>
            <a:endParaRPr lang="en-GB" sz="2000" b="1" dirty="0">
              <a:ea typeface="ＭＳ Ｐゴシック" charset="-128"/>
            </a:endParaRPr>
          </a:p>
          <a:p>
            <a:pPr marL="285750" indent="-285750" defTabSz="342883">
              <a:buFont typeface="Arial" panose="020B0604020202020204" pitchFamily="34" charset="0"/>
              <a:buChar char="•"/>
            </a:pPr>
            <a:r>
              <a:rPr lang="en-GB" sz="2000" b="1" dirty="0">
                <a:ea typeface="ＭＳ Ｐゴシック" charset="-128"/>
              </a:rPr>
              <a:t>the national strategies of the Funding Agencies: </a:t>
            </a:r>
            <a:r>
              <a:rPr lang="en-GB" sz="2000" dirty="0">
                <a:ea typeface="ＭＳ Ｐゴシック" charset="-128"/>
              </a:rPr>
              <a:t>develop the cyberinfrastructure for scientific computing in the country – data centres, networks and the required expertise </a:t>
            </a:r>
          </a:p>
          <a:p>
            <a:pPr marL="285750" indent="-285750" defTabSz="342883">
              <a:buFont typeface="Arial" panose="020B0604020202020204" pitchFamily="34" charset="0"/>
              <a:buChar char="•"/>
            </a:pPr>
            <a:endParaRPr lang="en-GB" sz="2000" b="1" dirty="0">
              <a:ea typeface="ＭＳ Ｐゴシック" charset="-128"/>
            </a:endParaRPr>
          </a:p>
          <a:p>
            <a:pPr marL="285750" indent="-285750" defTabSz="342883">
              <a:buFont typeface="Arial" panose="020B0604020202020204" pitchFamily="34" charset="0"/>
              <a:buChar char="•"/>
            </a:pPr>
            <a:r>
              <a:rPr lang="en-GB" sz="2000" b="1" dirty="0">
                <a:ea typeface="ＭＳ Ｐゴシック" charset="-128"/>
              </a:rPr>
              <a:t>the distributed nature of the HEP community: </a:t>
            </a:r>
            <a:r>
              <a:rPr lang="en-GB" sz="2000" dirty="0">
                <a:ea typeface="ＭＳ Ｐゴシック" charset="-128"/>
              </a:rPr>
              <a:t>hundreds of institutes contributing as part of the HEP experiments and international collaborations  </a:t>
            </a:r>
            <a:endParaRPr lang="en-GB" sz="1600" dirty="0">
              <a:solidFill>
                <a:schemeClr val="tx2">
                  <a:lumMod val="75000"/>
                </a:schemeClr>
              </a:solidFill>
              <a:ea typeface="ＭＳ Ｐゴシック" charset="-128"/>
            </a:endParaRPr>
          </a:p>
        </p:txBody>
      </p:sp>
    </p:spTree>
    <p:extLst>
      <p:ext uri="{BB962C8B-B14F-4D97-AF65-F5344CB8AC3E}">
        <p14:creationId xmlns:p14="http://schemas.microsoft.com/office/powerpoint/2010/main" val="3559965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00468-A246-9997-EF4B-9A2536C47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7B0E4-1362-3014-4137-4B8D08506D0F}"/>
              </a:ext>
            </a:extLst>
          </p:cNvPr>
          <p:cNvSpPr>
            <a:spLocks noGrp="1"/>
          </p:cNvSpPr>
          <p:nvPr>
            <p:ph type="title"/>
          </p:nvPr>
        </p:nvSpPr>
        <p:spPr/>
        <p:txBody>
          <a:bodyPr/>
          <a:lstStyle/>
          <a:p>
            <a:r>
              <a:rPr lang="en-GB" sz="3600" dirty="0"/>
              <a:t>TCB – topics for Tech Roadmap</a:t>
            </a:r>
          </a:p>
        </p:txBody>
      </p:sp>
      <p:sp>
        <p:nvSpPr>
          <p:cNvPr id="3" name="Slide Number Placeholder 2">
            <a:extLst>
              <a:ext uri="{FF2B5EF4-FFF2-40B4-BE49-F238E27FC236}">
                <a16:creationId xmlns:a16="http://schemas.microsoft.com/office/drawing/2014/main" id="{6D6C56C1-3455-14DC-9EA5-60C2F80598D2}"/>
              </a:ext>
            </a:extLst>
          </p:cNvPr>
          <p:cNvSpPr>
            <a:spLocks noGrp="1"/>
          </p:cNvSpPr>
          <p:nvPr>
            <p:ph type="sldNum" idx="10"/>
          </p:nvPr>
        </p:nvSpPr>
        <p:spPr/>
        <p:txBody>
          <a:bodyPr/>
          <a:lstStyle/>
          <a:p>
            <a:fld id="{00000000-1234-1234-1234-123412341234}" type="slidenum">
              <a:rPr lang="en-US" smtClean="0"/>
              <a:pPr/>
              <a:t>50</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9D8B66F8-1BBC-2302-8196-7A9E43CB7C4F}"/>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930C9289-2E49-D727-5B09-AE7DE63D212C}"/>
              </a:ext>
            </a:extLst>
          </p:cNvPr>
          <p:cNvSpPr>
            <a:spLocks noGrp="1"/>
          </p:cNvSpPr>
          <p:nvPr>
            <p:ph type="ftr" sz="quarter" idx="12"/>
          </p:nvPr>
        </p:nvSpPr>
        <p:spPr/>
        <p:txBody>
          <a:bodyPr/>
          <a:lstStyle/>
          <a:p>
            <a:r>
              <a:rPr lang="en-US"/>
              <a:t>ISGC 2025 - Taipei</a:t>
            </a:r>
            <a:endParaRPr lang="en-US" dirty="0"/>
          </a:p>
        </p:txBody>
      </p:sp>
      <p:sp>
        <p:nvSpPr>
          <p:cNvPr id="9" name="TextBox 8">
            <a:extLst>
              <a:ext uri="{FF2B5EF4-FFF2-40B4-BE49-F238E27FC236}">
                <a16:creationId xmlns:a16="http://schemas.microsoft.com/office/drawing/2014/main" id="{DB28A35C-9BE7-59E0-0ABD-232377781158}"/>
              </a:ext>
            </a:extLst>
          </p:cNvPr>
          <p:cNvSpPr txBox="1"/>
          <p:nvPr/>
        </p:nvSpPr>
        <p:spPr>
          <a:xfrm>
            <a:off x="1596757" y="1261563"/>
            <a:ext cx="9437920" cy="4801314"/>
          </a:xfrm>
          <a:prstGeom prst="rect">
            <a:avLst/>
          </a:prstGeom>
          <a:noFill/>
        </p:spPr>
        <p:txBody>
          <a:bodyPr wrap="square">
            <a:spAutoFit/>
          </a:bodyPr>
          <a:lstStyle/>
          <a:p>
            <a:r>
              <a:rPr lang="en-GB" sz="1800" b="1" dirty="0">
                <a:solidFill>
                  <a:schemeClr val="tx1"/>
                </a:solidFill>
                <a:latin typeface="Calibri" panose="020F0502020204030204" pitchFamily="34" charset="0"/>
                <a:cs typeface="Times New Roman" panose="02020603050405020304" pitchFamily="18" charset="0"/>
              </a:rPr>
              <a:t>Draft of topics for the WLCG Technical Roadmap</a:t>
            </a:r>
            <a:r>
              <a:rPr lang="en-GB" sz="1800" dirty="0">
                <a:solidFill>
                  <a:schemeClr val="tx1"/>
                </a:solidFill>
                <a:latin typeface="Calibri" panose="020F0502020204030204" pitchFamily="34" charset="0"/>
                <a:cs typeface="Times New Roman" panose="02020603050405020304" pitchFamily="18" charset="0"/>
              </a:rPr>
              <a:t>, developed collaboratively by WLCG TCs and MB members:</a:t>
            </a:r>
          </a:p>
          <a:p>
            <a:endParaRPr lang="en-GB" sz="1800" dirty="0">
              <a:solidFill>
                <a:schemeClr val="tx1"/>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sz="1800" dirty="0">
                <a:solidFill>
                  <a:schemeClr val="tx1"/>
                </a:solidFill>
                <a:latin typeface="Calibri" panose="020F0502020204030204" pitchFamily="34" charset="0"/>
                <a:cs typeface="Times New Roman" panose="02020603050405020304" pitchFamily="18" charset="0"/>
              </a:rPr>
              <a:t>Data Management:</a:t>
            </a:r>
            <a:endParaRPr lang="en-GB" dirty="0">
              <a:solidFill>
                <a:schemeClr val="tx1"/>
              </a:solidFill>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Framework evolution (FTS, </a:t>
            </a:r>
            <a:r>
              <a:rPr lang="en-GB" dirty="0" err="1">
                <a:solidFill>
                  <a:schemeClr val="tx1"/>
                </a:solidFill>
                <a:latin typeface="Calibri" panose="020F0502020204030204" pitchFamily="34" charset="0"/>
                <a:cs typeface="Times New Roman" panose="02020603050405020304" pitchFamily="18" charset="0"/>
              </a:rPr>
              <a:t>Rucio</a:t>
            </a:r>
            <a:r>
              <a:rPr lang="en-GB" dirty="0">
                <a:solidFill>
                  <a:schemeClr val="tx1"/>
                </a:solidFill>
                <a:latin typeface="Calibri" panose="020F0502020204030204" pitchFamily="34" charset="0"/>
                <a:cs typeface="Times New Roman" panose="02020603050405020304" pitchFamily="18" charset="0"/>
              </a:rPr>
              <a:t>, etc.), Data Challenges, Storage protocols.</a:t>
            </a:r>
          </a:p>
          <a:p>
            <a:pPr marL="285750"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Analysis Infrastructure:</a:t>
            </a: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Evolving strategies from ongoing WLCG discussions.</a:t>
            </a:r>
          </a:p>
          <a:p>
            <a:pPr marL="285750"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Security and AAI:</a:t>
            </a: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Security must be integral. Tokens present an exciting challenge!</a:t>
            </a:r>
          </a:p>
          <a:p>
            <a:pPr marL="285750"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Heterogeneous Infrastructure:</a:t>
            </a: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Adapting to changing architectures at scale.</a:t>
            </a:r>
          </a:p>
          <a:p>
            <a:pPr marL="285750"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Accounting:</a:t>
            </a: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Ensuring robust methods to account for diverse resource types.</a:t>
            </a:r>
          </a:p>
          <a:p>
            <a:pPr marL="285750"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Facilities Evolution:</a:t>
            </a:r>
          </a:p>
          <a:p>
            <a:pPr marL="742950" lvl="1" indent="-285750">
              <a:buFont typeface="Arial" panose="020B0604020202020204" pitchFamily="34" charset="0"/>
              <a:buChar char="•"/>
            </a:pPr>
            <a:r>
              <a:rPr lang="en-GB" dirty="0">
                <a:solidFill>
                  <a:schemeClr val="tx1"/>
                </a:solidFill>
                <a:latin typeface="Calibri" panose="020F0502020204030204" pitchFamily="34" charset="0"/>
                <a:cs typeface="Times New Roman" panose="02020603050405020304" pitchFamily="18" charset="0"/>
              </a:rPr>
              <a:t>Storage and compute systems at sites; HPC and Cloud integration.</a:t>
            </a:r>
          </a:p>
          <a:p>
            <a:endParaRPr lang="en-GB" dirty="0">
              <a:solidFill>
                <a:schemeClr val="tx1"/>
              </a:solidFill>
              <a:latin typeface="Calibri" panose="020F0502020204030204" pitchFamily="34" charset="0"/>
              <a:cs typeface="Times New Roman" panose="02020603050405020304" pitchFamily="18" charset="0"/>
            </a:endParaRPr>
          </a:p>
          <a:p>
            <a:r>
              <a:rPr lang="en-GB" b="1" dirty="0">
                <a:solidFill>
                  <a:schemeClr val="tx1"/>
                </a:solidFill>
                <a:latin typeface="Calibri" panose="020F0502020204030204" pitchFamily="34" charset="0"/>
                <a:cs typeface="Times New Roman" panose="02020603050405020304" pitchFamily="18" charset="0"/>
              </a:rPr>
              <a:t>Challenge: </a:t>
            </a:r>
            <a:r>
              <a:rPr lang="en-GB" dirty="0">
                <a:solidFill>
                  <a:schemeClr val="tx1"/>
                </a:solidFill>
                <a:latin typeface="Calibri" panose="020F0502020204030204" pitchFamily="34" charset="0"/>
                <a:cs typeface="Times New Roman" panose="02020603050405020304" pitchFamily="18" charset="0"/>
              </a:rPr>
              <a:t>Drafting technical plans that unify the entire collaboration.</a:t>
            </a:r>
          </a:p>
        </p:txBody>
      </p:sp>
    </p:spTree>
    <p:extLst>
      <p:ext uri="{BB962C8B-B14F-4D97-AF65-F5344CB8AC3E}">
        <p14:creationId xmlns:p14="http://schemas.microsoft.com/office/powerpoint/2010/main" val="2480318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FCD5-C496-7AAC-D681-BB2954D18004}"/>
              </a:ext>
            </a:extLst>
          </p:cNvPr>
          <p:cNvSpPr>
            <a:spLocks noGrp="1"/>
          </p:cNvSpPr>
          <p:nvPr>
            <p:ph type="title"/>
          </p:nvPr>
        </p:nvSpPr>
        <p:spPr/>
        <p:txBody>
          <a:bodyPr/>
          <a:lstStyle/>
          <a:p>
            <a:r>
              <a:rPr lang="en-GB" sz="3600" dirty="0"/>
              <a:t>Leveraging Heterogeneous Facilities - Clouds</a:t>
            </a:r>
          </a:p>
        </p:txBody>
      </p:sp>
      <p:sp>
        <p:nvSpPr>
          <p:cNvPr id="6" name="Slide Number Placeholder 5">
            <a:extLst>
              <a:ext uri="{FF2B5EF4-FFF2-40B4-BE49-F238E27FC236}">
                <a16:creationId xmlns:a16="http://schemas.microsoft.com/office/drawing/2014/main" id="{764EC26F-20F9-8D67-9167-4B4AD4238841}"/>
              </a:ext>
            </a:extLst>
          </p:cNvPr>
          <p:cNvSpPr>
            <a:spLocks noGrp="1"/>
          </p:cNvSpPr>
          <p:nvPr>
            <p:ph type="sldNum" idx="10"/>
          </p:nvPr>
        </p:nvSpPr>
        <p:spPr/>
        <p:txBody>
          <a:bodyPr/>
          <a:lstStyle/>
          <a:p>
            <a:fld id="{D3517025-743B-E149-A4BA-6A929B1A7CEC}" type="slidenum">
              <a:rPr lang="en-US" smtClean="0"/>
              <a:t>51</a:t>
            </a:fld>
            <a:endParaRPr lang="en-US"/>
          </a:p>
        </p:txBody>
      </p:sp>
      <p:sp>
        <p:nvSpPr>
          <p:cNvPr id="4" name="Date Placeholder 3">
            <a:extLst>
              <a:ext uri="{FF2B5EF4-FFF2-40B4-BE49-F238E27FC236}">
                <a16:creationId xmlns:a16="http://schemas.microsoft.com/office/drawing/2014/main" id="{1240F0B6-F321-3AD4-D7B9-C4A02C6BED36}"/>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E33E3A53-B6B4-1738-2978-4BB004E51CCE}"/>
              </a:ext>
            </a:extLst>
          </p:cNvPr>
          <p:cNvSpPr>
            <a:spLocks noGrp="1"/>
          </p:cNvSpPr>
          <p:nvPr>
            <p:ph type="ftr" sz="quarter" idx="12"/>
          </p:nvPr>
        </p:nvSpPr>
        <p:spPr/>
        <p:txBody>
          <a:bodyPr/>
          <a:lstStyle/>
          <a:p>
            <a:r>
              <a:rPr lang="en-US"/>
              <a:t>ISGC 2025 - Taipei</a:t>
            </a:r>
          </a:p>
        </p:txBody>
      </p:sp>
      <p:sp>
        <p:nvSpPr>
          <p:cNvPr id="8" name="Content Placeholder 2">
            <a:extLst>
              <a:ext uri="{FF2B5EF4-FFF2-40B4-BE49-F238E27FC236}">
                <a16:creationId xmlns:a16="http://schemas.microsoft.com/office/drawing/2014/main" id="{0177CDDB-C4C0-8E29-E9E2-EE19A806353E}"/>
              </a:ext>
            </a:extLst>
          </p:cNvPr>
          <p:cNvSpPr>
            <a:spLocks noGrp="1"/>
          </p:cNvSpPr>
          <p:nvPr>
            <p:ph sz="quarter" idx="13"/>
          </p:nvPr>
        </p:nvSpPr>
        <p:spPr>
          <a:xfrm>
            <a:off x="1330037" y="1274233"/>
            <a:ext cx="6383096" cy="4766348"/>
          </a:xfrm>
        </p:spPr>
        <p:txBody>
          <a:bodyPr tIns="0" bIns="0">
            <a:noAutofit/>
          </a:bodyPr>
          <a:lstStyle/>
          <a:p>
            <a:pPr marL="0" indent="0">
              <a:spcBef>
                <a:spcPts val="0"/>
              </a:spcBef>
              <a:buNone/>
            </a:pPr>
            <a:r>
              <a:rPr lang="en-US" sz="2000" kern="1200" dirty="0">
                <a:solidFill>
                  <a:schemeClr val="tx1"/>
                </a:solidFill>
                <a:latin typeface="+mn-lt"/>
                <a:ea typeface="+mn-ea"/>
                <a:cs typeface="+mn-cs"/>
              </a:rPr>
              <a:t>Cloud technologies were integrated in WLCG in ~2012. Academic clouds in use since then</a:t>
            </a:r>
          </a:p>
          <a:p>
            <a:pPr marL="0" indent="0">
              <a:spcBef>
                <a:spcPts val="0"/>
              </a:spcBef>
              <a:buNone/>
            </a:pPr>
            <a:endParaRPr lang="en-US" sz="1200" kern="1200" dirty="0">
              <a:solidFill>
                <a:schemeClr val="tx1"/>
              </a:solidFill>
              <a:latin typeface="+mn-lt"/>
              <a:ea typeface="+mn-ea"/>
              <a:cs typeface="+mn-cs"/>
            </a:endParaRPr>
          </a:p>
          <a:p>
            <a:pPr marL="0" indent="0">
              <a:spcBef>
                <a:spcPts val="0"/>
              </a:spcBef>
              <a:buNone/>
            </a:pPr>
            <a:r>
              <a:rPr lang="en-US" sz="2000" kern="1200" dirty="0">
                <a:solidFill>
                  <a:schemeClr val="tx1"/>
                </a:solidFill>
                <a:latin typeface="+mn-lt"/>
                <a:ea typeface="+mn-ea"/>
                <a:cs typeface="+mn-cs"/>
              </a:rPr>
              <a:t>Many initiatives integrating commercial clouds. Large variation in cost depending on choices being made</a:t>
            </a:r>
          </a:p>
          <a:p>
            <a:pPr marL="0" indent="0">
              <a:spcBef>
                <a:spcPts val="0"/>
              </a:spcBef>
              <a:buNone/>
            </a:pPr>
            <a:endParaRPr lang="en-US" sz="1200" kern="1200" dirty="0">
              <a:solidFill>
                <a:schemeClr val="tx1"/>
              </a:solidFill>
              <a:latin typeface="+mn-lt"/>
              <a:ea typeface="+mn-ea"/>
              <a:cs typeface="+mn-cs"/>
            </a:endParaRPr>
          </a:p>
          <a:p>
            <a:pPr marL="0" indent="0">
              <a:spcBef>
                <a:spcPts val="0"/>
              </a:spcBef>
              <a:buNone/>
            </a:pPr>
            <a:r>
              <a:rPr lang="en-US" sz="2000" kern="1200" dirty="0">
                <a:solidFill>
                  <a:schemeClr val="tx1"/>
                </a:solidFill>
                <a:latin typeface="+mn-lt"/>
                <a:ea typeface="+mn-ea"/>
                <a:cs typeface="+mn-cs"/>
              </a:rPr>
              <a:t>Commercial cloud TCO vs on premise at WLCG facilities is not obvious: see a </a:t>
            </a:r>
            <a:r>
              <a:rPr lang="en-US" sz="2000" kern="1200" dirty="0">
                <a:solidFill>
                  <a:schemeClr val="tx1"/>
                </a:solidFill>
                <a:latin typeface="+mn-lt"/>
                <a:ea typeface="+mn-ea"/>
                <a:cs typeface="+mn-cs"/>
                <a:hlinkClick r:id="rId2"/>
              </a:rPr>
              <a:t>recent</a:t>
            </a:r>
            <a:r>
              <a:rPr lang="en-US" sz="2000" kern="1200" dirty="0">
                <a:solidFill>
                  <a:schemeClr val="tx1"/>
                </a:solidFill>
                <a:latin typeface="+mn-lt"/>
                <a:ea typeface="+mn-ea"/>
                <a:cs typeface="+mn-cs"/>
              </a:rPr>
              <a:t> and some </a:t>
            </a:r>
            <a:r>
              <a:rPr lang="en-US" sz="2000" kern="1200" dirty="0">
                <a:solidFill>
                  <a:schemeClr val="tx1"/>
                </a:solidFill>
                <a:latin typeface="+mn-lt"/>
                <a:ea typeface="+mn-ea"/>
                <a:cs typeface="+mn-cs"/>
                <a:hlinkClick r:id="rId3"/>
              </a:rPr>
              <a:t>previous</a:t>
            </a:r>
            <a:r>
              <a:rPr lang="en-US" sz="2000" kern="1200" dirty="0">
                <a:solidFill>
                  <a:schemeClr val="tx1"/>
                </a:solidFill>
                <a:latin typeface="+mn-lt"/>
                <a:ea typeface="+mn-ea"/>
                <a:cs typeface="+mn-cs"/>
              </a:rPr>
              <a:t> studies</a:t>
            </a:r>
          </a:p>
          <a:p>
            <a:pPr marL="0" indent="0">
              <a:spcBef>
                <a:spcPts val="0"/>
              </a:spcBef>
              <a:buNone/>
            </a:pPr>
            <a:endParaRPr lang="en-US" sz="1200" kern="1200" dirty="0">
              <a:solidFill>
                <a:schemeClr val="tx1"/>
              </a:solidFill>
              <a:latin typeface="+mn-lt"/>
              <a:ea typeface="+mn-ea"/>
              <a:cs typeface="+mn-cs"/>
            </a:endParaRPr>
          </a:p>
          <a:p>
            <a:pPr marL="0" indent="0">
              <a:spcBef>
                <a:spcPts val="0"/>
              </a:spcBef>
              <a:buNone/>
            </a:pPr>
            <a:r>
              <a:rPr lang="en-US" sz="2000" kern="1200" dirty="0">
                <a:solidFill>
                  <a:schemeClr val="tx1"/>
                </a:solidFill>
                <a:latin typeface="+mn-lt"/>
                <a:ea typeface="+mn-ea"/>
                <a:cs typeface="+mn-cs"/>
              </a:rPr>
              <a:t>Not generally financially advantageous for large scale productions. Many benefits in flexibility (capacity, resource type).</a:t>
            </a:r>
          </a:p>
          <a:p>
            <a:pPr marL="0" indent="0">
              <a:spcBef>
                <a:spcPts val="0"/>
              </a:spcBef>
              <a:buNone/>
            </a:pPr>
            <a:endParaRPr lang="en-US" sz="1200" kern="1200" dirty="0">
              <a:solidFill>
                <a:schemeClr val="tx1"/>
              </a:solidFill>
              <a:latin typeface="+mn-lt"/>
              <a:ea typeface="+mn-ea"/>
              <a:cs typeface="+mn-cs"/>
            </a:endParaRPr>
          </a:p>
          <a:p>
            <a:pPr marL="0" indent="0">
              <a:spcBef>
                <a:spcPts val="0"/>
              </a:spcBef>
              <a:buNone/>
            </a:pPr>
            <a:r>
              <a:rPr lang="en-US" sz="2000" kern="1200" dirty="0">
                <a:solidFill>
                  <a:schemeClr val="tx1"/>
                </a:solidFill>
                <a:latin typeface="+mn-lt"/>
                <a:ea typeface="+mn-ea"/>
                <a:cs typeface="+mn-cs"/>
              </a:rPr>
              <a:t>WLCG needs to continue being prepared using commercial cloud resources from different vendors</a:t>
            </a:r>
          </a:p>
        </p:txBody>
      </p:sp>
      <p:pic>
        <p:nvPicPr>
          <p:cNvPr id="7" name="Picture 6">
            <a:extLst>
              <a:ext uri="{FF2B5EF4-FFF2-40B4-BE49-F238E27FC236}">
                <a16:creationId xmlns:a16="http://schemas.microsoft.com/office/drawing/2014/main" id="{658AEE71-2336-A870-0F1F-0497BDE54957}"/>
              </a:ext>
            </a:extLst>
          </p:cNvPr>
          <p:cNvPicPr>
            <a:picLocks noChangeAspect="1"/>
          </p:cNvPicPr>
          <p:nvPr/>
        </p:nvPicPr>
        <p:blipFill>
          <a:blip r:embed="rId4"/>
          <a:stretch>
            <a:fillRect/>
          </a:stretch>
        </p:blipFill>
        <p:spPr>
          <a:xfrm>
            <a:off x="7955280" y="3626392"/>
            <a:ext cx="3464904" cy="2584369"/>
          </a:xfrm>
          <a:prstGeom prst="rect">
            <a:avLst/>
          </a:prstGeom>
        </p:spPr>
      </p:pic>
      <p:pic>
        <p:nvPicPr>
          <p:cNvPr id="6146" name="Picture 2">
            <a:extLst>
              <a:ext uri="{FF2B5EF4-FFF2-40B4-BE49-F238E27FC236}">
                <a16:creationId xmlns:a16="http://schemas.microsoft.com/office/drawing/2014/main" id="{8D36E0C1-20C0-95C3-2C98-E971C6C0CD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5280" y="1178243"/>
            <a:ext cx="3464904" cy="213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15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12756-F850-264B-BD65-81407D87288C}"/>
              </a:ext>
            </a:extLst>
          </p:cNvPr>
          <p:cNvSpPr>
            <a:spLocks noGrp="1"/>
          </p:cNvSpPr>
          <p:nvPr>
            <p:ph type="title"/>
          </p:nvPr>
        </p:nvSpPr>
        <p:spPr/>
        <p:txBody>
          <a:bodyPr/>
          <a:lstStyle/>
          <a:p>
            <a:r>
              <a:rPr lang="en-CH" sz="3600" dirty="0"/>
              <a:t>Heterogeneous architectures in reconstruction</a:t>
            </a:r>
            <a:endParaRPr lang="en-CH" dirty="0"/>
          </a:p>
        </p:txBody>
      </p:sp>
      <p:sp>
        <p:nvSpPr>
          <p:cNvPr id="6" name="Slide Number Placeholder 5">
            <a:extLst>
              <a:ext uri="{FF2B5EF4-FFF2-40B4-BE49-F238E27FC236}">
                <a16:creationId xmlns:a16="http://schemas.microsoft.com/office/drawing/2014/main" id="{FB6A7103-A9C7-5A4D-A612-96DC4761D53D}"/>
              </a:ext>
            </a:extLst>
          </p:cNvPr>
          <p:cNvSpPr>
            <a:spLocks noGrp="1"/>
          </p:cNvSpPr>
          <p:nvPr>
            <p:ph type="sldNum" idx="10"/>
          </p:nvPr>
        </p:nvSpPr>
        <p:spPr/>
        <p:txBody>
          <a:bodyPr/>
          <a:lstStyle/>
          <a:p>
            <a:fld id="{D3517025-743B-E149-A4BA-6A929B1A7CEC}" type="slidenum">
              <a:rPr lang="en-US" smtClean="0"/>
              <a:t>52</a:t>
            </a:fld>
            <a:endParaRPr lang="en-US"/>
          </a:p>
        </p:txBody>
      </p:sp>
      <p:sp>
        <p:nvSpPr>
          <p:cNvPr id="4" name="Date Placeholder 3">
            <a:extLst>
              <a:ext uri="{FF2B5EF4-FFF2-40B4-BE49-F238E27FC236}">
                <a16:creationId xmlns:a16="http://schemas.microsoft.com/office/drawing/2014/main" id="{6F1858DF-8021-5E4B-8C08-D1AAF8C3DD6E}"/>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BB21441E-EE9E-A448-A318-1ECD4737C5A5}"/>
              </a:ext>
            </a:extLst>
          </p:cNvPr>
          <p:cNvSpPr>
            <a:spLocks noGrp="1"/>
          </p:cNvSpPr>
          <p:nvPr>
            <p:ph type="ftr" sz="quarter" idx="12"/>
          </p:nvPr>
        </p:nvSpPr>
        <p:spPr/>
        <p:txBody>
          <a:bodyPr/>
          <a:lstStyle/>
          <a:p>
            <a:r>
              <a:rPr lang="en-US"/>
              <a:t>ISGC 2025 - Taipei</a:t>
            </a:r>
          </a:p>
        </p:txBody>
      </p:sp>
      <p:sp>
        <p:nvSpPr>
          <p:cNvPr id="9" name="Rectangle 8">
            <a:extLst>
              <a:ext uri="{FF2B5EF4-FFF2-40B4-BE49-F238E27FC236}">
                <a16:creationId xmlns:a16="http://schemas.microsoft.com/office/drawing/2014/main" id="{FC80807F-73E3-064F-9CF3-9EF1F37138B3}"/>
              </a:ext>
            </a:extLst>
          </p:cNvPr>
          <p:cNvSpPr/>
          <p:nvPr/>
        </p:nvSpPr>
        <p:spPr>
          <a:xfrm>
            <a:off x="1391920" y="1263363"/>
            <a:ext cx="10017760" cy="923330"/>
          </a:xfrm>
          <a:prstGeom prst="rect">
            <a:avLst/>
          </a:prstGeom>
        </p:spPr>
        <p:txBody>
          <a:bodyPr wrap="square">
            <a:spAutoFit/>
          </a:bodyPr>
          <a:lstStyle/>
          <a:p>
            <a:r>
              <a:rPr lang="en-US" dirty="0"/>
              <a:t>Heterogeneous architectures: complementing CPU capacity with accelerators (e.g. GPUs)</a:t>
            </a:r>
          </a:p>
          <a:p>
            <a:endParaRPr lang="en-US" dirty="0"/>
          </a:p>
          <a:p>
            <a:r>
              <a:rPr lang="en-US" dirty="0"/>
              <a:t>Playing a fundamental role in Run-3 already, in most online systems. </a:t>
            </a:r>
          </a:p>
        </p:txBody>
      </p:sp>
      <p:sp>
        <p:nvSpPr>
          <p:cNvPr id="12" name="TextBox 11">
            <a:extLst>
              <a:ext uri="{FF2B5EF4-FFF2-40B4-BE49-F238E27FC236}">
                <a16:creationId xmlns:a16="http://schemas.microsoft.com/office/drawing/2014/main" id="{EC19B329-4400-4543-A895-F9EE2DA66838}"/>
              </a:ext>
            </a:extLst>
          </p:cNvPr>
          <p:cNvSpPr txBox="1"/>
          <p:nvPr/>
        </p:nvSpPr>
        <p:spPr>
          <a:xfrm>
            <a:off x="1391920" y="2442687"/>
            <a:ext cx="4231640" cy="923330"/>
          </a:xfrm>
          <a:prstGeom prst="rect">
            <a:avLst/>
          </a:prstGeom>
          <a:noFill/>
        </p:spPr>
        <p:txBody>
          <a:bodyPr wrap="square">
            <a:spAutoFit/>
          </a:bodyPr>
          <a:lstStyle/>
          <a:p>
            <a:r>
              <a:rPr lang="en-US" dirty="0" err="1"/>
              <a:t>LHCb</a:t>
            </a:r>
            <a:r>
              <a:rPr lang="en-US" dirty="0"/>
              <a:t>: exploitation of heterogeneous architectures in online system, thanks to Allen framework </a:t>
            </a:r>
          </a:p>
        </p:txBody>
      </p:sp>
      <p:pic>
        <p:nvPicPr>
          <p:cNvPr id="17" name="Picture 16">
            <a:extLst>
              <a:ext uri="{FF2B5EF4-FFF2-40B4-BE49-F238E27FC236}">
                <a16:creationId xmlns:a16="http://schemas.microsoft.com/office/drawing/2014/main" id="{CC92F5B3-4395-F247-85A9-56CD638BD3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09360" y="3244045"/>
            <a:ext cx="4876800" cy="2828417"/>
          </a:xfrm>
          <a:prstGeom prst="rect">
            <a:avLst/>
          </a:prstGeom>
        </p:spPr>
      </p:pic>
      <p:pic>
        <p:nvPicPr>
          <p:cNvPr id="18" name="Picture 17">
            <a:extLst>
              <a:ext uri="{FF2B5EF4-FFF2-40B4-BE49-F238E27FC236}">
                <a16:creationId xmlns:a16="http://schemas.microsoft.com/office/drawing/2014/main" id="{6A969074-8984-1440-A878-B4DECF9FC62C}"/>
              </a:ext>
            </a:extLst>
          </p:cNvPr>
          <p:cNvPicPr>
            <a:picLocks noChangeAspect="1"/>
          </p:cNvPicPr>
          <p:nvPr/>
        </p:nvPicPr>
        <p:blipFill>
          <a:blip r:embed="rId3"/>
          <a:stretch>
            <a:fillRect/>
          </a:stretch>
        </p:blipFill>
        <p:spPr>
          <a:xfrm>
            <a:off x="10310209" y="4598446"/>
            <a:ext cx="688139" cy="757480"/>
          </a:xfrm>
          <a:prstGeom prst="rect">
            <a:avLst/>
          </a:prstGeom>
        </p:spPr>
      </p:pic>
      <p:sp>
        <p:nvSpPr>
          <p:cNvPr id="19" name="Rectangle 18">
            <a:extLst>
              <a:ext uri="{FF2B5EF4-FFF2-40B4-BE49-F238E27FC236}">
                <a16:creationId xmlns:a16="http://schemas.microsoft.com/office/drawing/2014/main" id="{A8C30FC9-EBDA-CF46-8914-F8E8BAF8AB33}"/>
              </a:ext>
            </a:extLst>
          </p:cNvPr>
          <p:cNvSpPr/>
          <p:nvPr/>
        </p:nvSpPr>
        <p:spPr>
          <a:xfrm>
            <a:off x="6502400" y="2489954"/>
            <a:ext cx="5110480" cy="646331"/>
          </a:xfrm>
          <a:prstGeom prst="rect">
            <a:avLst/>
          </a:prstGeom>
        </p:spPr>
        <p:txBody>
          <a:bodyPr wrap="square">
            <a:spAutoFit/>
          </a:bodyPr>
          <a:lstStyle/>
          <a:p>
            <a:r>
              <a:rPr lang="en-US" dirty="0"/>
              <a:t>Alice O2: Speed up from GPU usage + from algorithmic improvements + tuning on CPUs </a:t>
            </a:r>
          </a:p>
        </p:txBody>
      </p:sp>
      <p:sp>
        <p:nvSpPr>
          <p:cNvPr id="20" name="TextBox 19">
            <a:extLst>
              <a:ext uri="{FF2B5EF4-FFF2-40B4-BE49-F238E27FC236}">
                <a16:creationId xmlns:a16="http://schemas.microsoft.com/office/drawing/2014/main" id="{D38E7807-6CE4-7B41-B1B1-18725D25B330}"/>
              </a:ext>
            </a:extLst>
          </p:cNvPr>
          <p:cNvSpPr txBox="1"/>
          <p:nvPr/>
        </p:nvSpPr>
        <p:spPr>
          <a:xfrm>
            <a:off x="8773228" y="3875127"/>
            <a:ext cx="2334668" cy="477054"/>
          </a:xfrm>
          <a:prstGeom prst="rect">
            <a:avLst/>
          </a:prstGeom>
          <a:noFill/>
        </p:spPr>
        <p:txBody>
          <a:bodyPr wrap="square" rtlCol="0">
            <a:spAutoFit/>
          </a:bodyPr>
          <a:lstStyle/>
          <a:p>
            <a:pPr algn="ctr"/>
            <a:r>
              <a:rPr lang="en-US" sz="1200" b="1" dirty="0">
                <a:solidFill>
                  <a:srgbClr val="C00000"/>
                </a:solidFill>
              </a:rPr>
              <a:t>Algorithm speed-up on CPU </a:t>
            </a:r>
            <a:r>
              <a:rPr lang="en-US" sz="1300" b="1" dirty="0">
                <a:solidFill>
                  <a:srgbClr val="FF0000"/>
                </a:solidFill>
              </a:rPr>
              <a:t>20 - 25x</a:t>
            </a:r>
            <a:r>
              <a:rPr lang="en-US" sz="1200" b="1" dirty="0">
                <a:solidFill>
                  <a:srgbClr val="C00000"/>
                </a:solidFill>
              </a:rPr>
              <a:t> </a:t>
            </a:r>
            <a:r>
              <a:rPr lang="en-US" sz="1200" b="1" dirty="0" err="1">
                <a:solidFill>
                  <a:srgbClr val="C00000"/>
                </a:solidFill>
              </a:rPr>
              <a:t>v.s</a:t>
            </a:r>
            <a:r>
              <a:rPr lang="en-US" sz="1200" b="1" dirty="0">
                <a:solidFill>
                  <a:srgbClr val="C00000"/>
                </a:solidFill>
              </a:rPr>
              <a:t>. to Run 2 Offline</a:t>
            </a:r>
          </a:p>
        </p:txBody>
      </p:sp>
      <p:sp>
        <p:nvSpPr>
          <p:cNvPr id="21" name="TextBox 20">
            <a:extLst>
              <a:ext uri="{FF2B5EF4-FFF2-40B4-BE49-F238E27FC236}">
                <a16:creationId xmlns:a16="http://schemas.microsoft.com/office/drawing/2014/main" id="{F7763928-08FB-0446-BFD1-3D26A10E7D25}"/>
              </a:ext>
            </a:extLst>
          </p:cNvPr>
          <p:cNvSpPr txBox="1"/>
          <p:nvPr/>
        </p:nvSpPr>
        <p:spPr>
          <a:xfrm>
            <a:off x="8895856" y="3374846"/>
            <a:ext cx="2082705" cy="492443"/>
          </a:xfrm>
          <a:prstGeom prst="rect">
            <a:avLst/>
          </a:prstGeom>
          <a:noFill/>
        </p:spPr>
        <p:txBody>
          <a:bodyPr wrap="square" rtlCol="0">
            <a:spAutoFit/>
          </a:bodyPr>
          <a:lstStyle/>
          <a:p>
            <a:pPr algn="ctr"/>
            <a:r>
              <a:rPr lang="en-US" sz="1200" b="1" dirty="0">
                <a:solidFill>
                  <a:schemeClr val="accent1"/>
                </a:solidFill>
              </a:rPr>
              <a:t>Modern GPU replaces</a:t>
            </a:r>
            <a:br>
              <a:rPr lang="en-US" sz="1200" b="1" dirty="0">
                <a:solidFill>
                  <a:schemeClr val="accent1"/>
                </a:solidFill>
              </a:rPr>
            </a:br>
            <a:r>
              <a:rPr lang="en-US" sz="1300" b="1" dirty="0">
                <a:solidFill>
                  <a:srgbClr val="0070C0"/>
                </a:solidFill>
              </a:rPr>
              <a:t>40 CPU cores</a:t>
            </a:r>
            <a:r>
              <a:rPr lang="en-US" sz="1200" b="1" dirty="0">
                <a:solidFill>
                  <a:schemeClr val="accent1"/>
                </a:solidFill>
              </a:rPr>
              <a:t> @ 4.2 GHz</a:t>
            </a:r>
          </a:p>
        </p:txBody>
      </p:sp>
      <p:sp>
        <p:nvSpPr>
          <p:cNvPr id="22" name="TextBox 21">
            <a:extLst>
              <a:ext uri="{FF2B5EF4-FFF2-40B4-BE49-F238E27FC236}">
                <a16:creationId xmlns:a16="http://schemas.microsoft.com/office/drawing/2014/main" id="{351B13A4-E23C-F041-B0B0-CD36677FD1BC}"/>
              </a:ext>
            </a:extLst>
          </p:cNvPr>
          <p:cNvSpPr txBox="1"/>
          <p:nvPr/>
        </p:nvSpPr>
        <p:spPr>
          <a:xfrm>
            <a:off x="1391919" y="3567907"/>
            <a:ext cx="4490721" cy="923330"/>
          </a:xfrm>
          <a:prstGeom prst="rect">
            <a:avLst/>
          </a:prstGeom>
          <a:noFill/>
        </p:spPr>
        <p:txBody>
          <a:bodyPr wrap="square">
            <a:spAutoFit/>
          </a:bodyPr>
          <a:lstStyle/>
          <a:p>
            <a:r>
              <a:rPr lang="en-CH" b="1" dirty="0"/>
              <a:t>Ongoing work in all experiments to leverage heterogeneous architectures in offline computing</a:t>
            </a:r>
          </a:p>
        </p:txBody>
      </p:sp>
      <p:pic>
        <p:nvPicPr>
          <p:cNvPr id="3" name="Picture 2" descr="Kokkos">
            <a:extLst>
              <a:ext uri="{FF2B5EF4-FFF2-40B4-BE49-F238E27FC236}">
                <a16:creationId xmlns:a16="http://schemas.microsoft.com/office/drawing/2014/main" id="{F317679F-0DAE-E686-32DC-1D7C9A892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5320" y="4694948"/>
            <a:ext cx="2509906" cy="5308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lpaka - CASUS">
            <a:extLst>
              <a:ext uri="{FF2B5EF4-FFF2-40B4-BE49-F238E27FC236}">
                <a16:creationId xmlns:a16="http://schemas.microsoft.com/office/drawing/2014/main" id="{7349ECF9-2216-8F9A-53A8-E3AD449D6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403" y="5548204"/>
            <a:ext cx="1445660" cy="4856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YCL logo">
            <a:extLst>
              <a:ext uri="{FF2B5EF4-FFF2-40B4-BE49-F238E27FC236}">
                <a16:creationId xmlns:a16="http://schemas.microsoft.com/office/drawing/2014/main" id="{DBC0A292-3D5E-9381-1059-836DFCDC3C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5320" y="5519919"/>
            <a:ext cx="1165563" cy="5139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ntel Software Developer Tools ...">
            <a:extLst>
              <a:ext uri="{FF2B5EF4-FFF2-40B4-BE49-F238E27FC236}">
                <a16:creationId xmlns:a16="http://schemas.microsoft.com/office/drawing/2014/main" id="{DC56A0BC-C3C0-0F64-EED9-B276CECB57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7957" y="4875793"/>
            <a:ext cx="1018116" cy="101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630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631D-1386-D838-2143-0535A999E2F9}"/>
              </a:ext>
            </a:extLst>
          </p:cNvPr>
          <p:cNvSpPr>
            <a:spLocks noGrp="1"/>
          </p:cNvSpPr>
          <p:nvPr>
            <p:ph type="title"/>
          </p:nvPr>
        </p:nvSpPr>
        <p:spPr/>
        <p:txBody>
          <a:bodyPr/>
          <a:lstStyle/>
          <a:p>
            <a:r>
              <a:rPr lang="en-CH" sz="3600" dirty="0"/>
              <a:t>Geant4 simulation for HL-LHC</a:t>
            </a:r>
          </a:p>
        </p:txBody>
      </p:sp>
      <p:sp>
        <p:nvSpPr>
          <p:cNvPr id="6" name="Slide Number Placeholder 5">
            <a:extLst>
              <a:ext uri="{FF2B5EF4-FFF2-40B4-BE49-F238E27FC236}">
                <a16:creationId xmlns:a16="http://schemas.microsoft.com/office/drawing/2014/main" id="{B9032FD8-6872-48A3-1403-C22F0E0C7FA2}"/>
              </a:ext>
            </a:extLst>
          </p:cNvPr>
          <p:cNvSpPr>
            <a:spLocks noGrp="1"/>
          </p:cNvSpPr>
          <p:nvPr>
            <p:ph type="sldNum" idx="10"/>
          </p:nvPr>
        </p:nvSpPr>
        <p:spPr/>
        <p:txBody>
          <a:bodyPr/>
          <a:lstStyle/>
          <a:p>
            <a:fld id="{D3517025-743B-E149-A4BA-6A929B1A7CEC}" type="slidenum">
              <a:rPr lang="en-US" smtClean="0"/>
              <a:t>53</a:t>
            </a:fld>
            <a:endParaRPr lang="en-US"/>
          </a:p>
        </p:txBody>
      </p:sp>
      <p:sp>
        <p:nvSpPr>
          <p:cNvPr id="4" name="Date Placeholder 3">
            <a:extLst>
              <a:ext uri="{FF2B5EF4-FFF2-40B4-BE49-F238E27FC236}">
                <a16:creationId xmlns:a16="http://schemas.microsoft.com/office/drawing/2014/main" id="{712327D6-8DC7-C427-5FEB-A2F6D4F5A40C}"/>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9E927412-6632-31A6-BB17-7E90B5966C8B}"/>
              </a:ext>
            </a:extLst>
          </p:cNvPr>
          <p:cNvSpPr>
            <a:spLocks noGrp="1"/>
          </p:cNvSpPr>
          <p:nvPr>
            <p:ph type="ftr" sz="quarter" idx="12"/>
          </p:nvPr>
        </p:nvSpPr>
        <p:spPr/>
        <p:txBody>
          <a:bodyPr/>
          <a:lstStyle/>
          <a:p>
            <a:r>
              <a:rPr lang="en-US"/>
              <a:t>ISGC 2025 - Taipei</a:t>
            </a:r>
          </a:p>
        </p:txBody>
      </p:sp>
      <p:sp>
        <p:nvSpPr>
          <p:cNvPr id="9" name="TextBox 8">
            <a:extLst>
              <a:ext uri="{FF2B5EF4-FFF2-40B4-BE49-F238E27FC236}">
                <a16:creationId xmlns:a16="http://schemas.microsoft.com/office/drawing/2014/main" id="{B43BEDA3-EE31-7CFF-E0A2-A83DC30268EB}"/>
              </a:ext>
            </a:extLst>
          </p:cNvPr>
          <p:cNvSpPr txBox="1"/>
          <p:nvPr/>
        </p:nvSpPr>
        <p:spPr>
          <a:xfrm>
            <a:off x="1554480" y="1222372"/>
            <a:ext cx="9672320" cy="646331"/>
          </a:xfrm>
          <a:prstGeom prst="rect">
            <a:avLst/>
          </a:prstGeom>
          <a:noFill/>
        </p:spPr>
        <p:txBody>
          <a:bodyPr wrap="square">
            <a:spAutoFit/>
          </a:bodyPr>
          <a:lstStyle/>
          <a:p>
            <a:r>
              <a:rPr lang="en-CH" dirty="0"/>
              <a:t>Geant4 is the common workhorse of detector simulation. Its evolution follows a three-prong strategy, as recommended during the 2021 LHCC common software review  </a:t>
            </a:r>
          </a:p>
        </p:txBody>
      </p:sp>
      <p:pic>
        <p:nvPicPr>
          <p:cNvPr id="11" name="Picture 10">
            <a:extLst>
              <a:ext uri="{FF2B5EF4-FFF2-40B4-BE49-F238E27FC236}">
                <a16:creationId xmlns:a16="http://schemas.microsoft.com/office/drawing/2014/main" id="{D38B8143-FFB3-8DF9-DCD4-0C3F7BE8F6FA}"/>
              </a:ext>
            </a:extLst>
          </p:cNvPr>
          <p:cNvPicPr>
            <a:picLocks noChangeAspect="1"/>
          </p:cNvPicPr>
          <p:nvPr/>
        </p:nvPicPr>
        <p:blipFill>
          <a:blip r:embed="rId3"/>
          <a:stretch>
            <a:fillRect/>
          </a:stretch>
        </p:blipFill>
        <p:spPr>
          <a:xfrm>
            <a:off x="8422217" y="2172936"/>
            <a:ext cx="2420924" cy="1357090"/>
          </a:xfrm>
          <a:prstGeom prst="rect">
            <a:avLst/>
          </a:prstGeom>
        </p:spPr>
      </p:pic>
      <p:pic>
        <p:nvPicPr>
          <p:cNvPr id="12" name="Picture 11">
            <a:extLst>
              <a:ext uri="{FF2B5EF4-FFF2-40B4-BE49-F238E27FC236}">
                <a16:creationId xmlns:a16="http://schemas.microsoft.com/office/drawing/2014/main" id="{C4526D48-EB4E-C4F6-8B36-05DA8DEF0E25}"/>
              </a:ext>
            </a:extLst>
          </p:cNvPr>
          <p:cNvPicPr>
            <a:picLocks noChangeAspect="1"/>
          </p:cNvPicPr>
          <p:nvPr/>
        </p:nvPicPr>
        <p:blipFill>
          <a:blip r:embed="rId4"/>
          <a:stretch>
            <a:fillRect/>
          </a:stretch>
        </p:blipFill>
        <p:spPr>
          <a:xfrm>
            <a:off x="8557534" y="3672326"/>
            <a:ext cx="2285607" cy="1283251"/>
          </a:xfrm>
          <a:prstGeom prst="rect">
            <a:avLst/>
          </a:prstGeom>
        </p:spPr>
      </p:pic>
      <p:pic>
        <p:nvPicPr>
          <p:cNvPr id="13" name="Picture 12">
            <a:extLst>
              <a:ext uri="{FF2B5EF4-FFF2-40B4-BE49-F238E27FC236}">
                <a16:creationId xmlns:a16="http://schemas.microsoft.com/office/drawing/2014/main" id="{46576210-72AF-E242-D618-9AE1DF207084}"/>
              </a:ext>
            </a:extLst>
          </p:cNvPr>
          <p:cNvPicPr>
            <a:picLocks noChangeAspect="1"/>
          </p:cNvPicPr>
          <p:nvPr/>
        </p:nvPicPr>
        <p:blipFill>
          <a:blip r:embed="rId5"/>
          <a:stretch>
            <a:fillRect/>
          </a:stretch>
        </p:blipFill>
        <p:spPr>
          <a:xfrm>
            <a:off x="8422217" y="5007914"/>
            <a:ext cx="2285606" cy="1284546"/>
          </a:xfrm>
          <a:prstGeom prst="rect">
            <a:avLst/>
          </a:prstGeom>
        </p:spPr>
      </p:pic>
      <p:sp>
        <p:nvSpPr>
          <p:cNvPr id="14" name="TextBox 13">
            <a:extLst>
              <a:ext uri="{FF2B5EF4-FFF2-40B4-BE49-F238E27FC236}">
                <a16:creationId xmlns:a16="http://schemas.microsoft.com/office/drawing/2014/main" id="{BA241A4F-1D80-8D09-A458-7908DC1E6ED3}"/>
              </a:ext>
            </a:extLst>
          </p:cNvPr>
          <p:cNvSpPr txBox="1"/>
          <p:nvPr/>
        </p:nvSpPr>
        <p:spPr>
          <a:xfrm>
            <a:off x="1554481" y="2169648"/>
            <a:ext cx="6286184" cy="3801041"/>
          </a:xfrm>
          <a:prstGeom prst="rect">
            <a:avLst/>
          </a:prstGeom>
          <a:noFill/>
        </p:spPr>
        <p:txBody>
          <a:bodyPr wrap="square">
            <a:spAutoFit/>
          </a:bodyPr>
          <a:lstStyle/>
          <a:p>
            <a:pPr marL="285750" indent="-285750">
              <a:buFont typeface="Arial" panose="020B0604020202020204" pitchFamily="34" charset="0"/>
              <a:buChar char="•"/>
            </a:pPr>
            <a:r>
              <a:rPr lang="en-CH" dirty="0"/>
              <a:t>Improvements in the physics description. A continuous process, based on the dialog with the communities</a:t>
            </a:r>
          </a:p>
          <a:p>
            <a:pPr marL="742950" lvl="1" indent="-285750">
              <a:buFont typeface="Arial" panose="020B0604020202020204" pitchFamily="34" charset="0"/>
              <a:buChar char="•"/>
            </a:pPr>
            <a:endParaRPr lang="en-CH" dirty="0"/>
          </a:p>
          <a:p>
            <a:pPr marL="742950" lvl="1" indent="-285750">
              <a:buFont typeface="Arial" panose="020B0604020202020204" pitchFamily="34" charset="0"/>
              <a:buChar char="•"/>
            </a:pPr>
            <a:endParaRPr lang="en-CH" sz="1100" dirty="0"/>
          </a:p>
          <a:p>
            <a:pPr marL="285750" indent="-285750">
              <a:buFont typeface="Arial" panose="020B0604020202020204" pitchFamily="34" charset="0"/>
              <a:buChar char="•"/>
            </a:pPr>
            <a:r>
              <a:rPr lang="en-CH" dirty="0"/>
              <a:t>Speed up of Full Simulation: same accuracy in the physics description, but faster. Again a continuous process, bringing still very considerable benefits e.g. a recent 20% improvement for ATLAS simulation</a:t>
            </a:r>
          </a:p>
          <a:p>
            <a:pPr marL="285750" indent="-285750">
              <a:buFont typeface="Arial" panose="020B0604020202020204" pitchFamily="34" charset="0"/>
              <a:buChar char="•"/>
            </a:pPr>
            <a:endParaRPr lang="en-CH" sz="1100" dirty="0"/>
          </a:p>
          <a:p>
            <a:pPr lvl="1"/>
            <a:endParaRPr lang="en-CH" dirty="0"/>
          </a:p>
          <a:p>
            <a:pPr marL="285750" indent="-285750">
              <a:buFont typeface="Arial" panose="020B0604020202020204" pitchFamily="34" charset="0"/>
              <a:buChar char="•"/>
            </a:pPr>
            <a:r>
              <a:rPr lang="en-CH" dirty="0"/>
              <a:t>R&amp;D</a:t>
            </a:r>
          </a:p>
          <a:p>
            <a:pPr marL="742950" lvl="1" indent="-285750">
              <a:buFont typeface="Arial" panose="020B0604020202020204" pitchFamily="34" charset="0"/>
              <a:buChar char="•"/>
            </a:pPr>
            <a:r>
              <a:rPr lang="en-CH" dirty="0"/>
              <a:t>Integration of Fast Simulation techniques in G4 including ML</a:t>
            </a:r>
          </a:p>
          <a:p>
            <a:pPr marL="742950" lvl="1" indent="-285750">
              <a:buFont typeface="Arial" panose="020B0604020202020204" pitchFamily="34" charset="0"/>
              <a:buChar char="•"/>
            </a:pPr>
            <a:r>
              <a:rPr lang="en-CH" dirty="0"/>
              <a:t>GPU prototypes: AdePT and Celeritas     </a:t>
            </a:r>
          </a:p>
        </p:txBody>
      </p:sp>
      <p:sp>
        <p:nvSpPr>
          <p:cNvPr id="15" name="Right Arrow 14">
            <a:extLst>
              <a:ext uri="{FF2B5EF4-FFF2-40B4-BE49-F238E27FC236}">
                <a16:creationId xmlns:a16="http://schemas.microsoft.com/office/drawing/2014/main" id="{A38A907A-62DA-917B-3B88-122D04EB4F47}"/>
              </a:ext>
            </a:extLst>
          </p:cNvPr>
          <p:cNvSpPr/>
          <p:nvPr/>
        </p:nvSpPr>
        <p:spPr>
          <a:xfrm>
            <a:off x="7860227" y="2509069"/>
            <a:ext cx="233269" cy="170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6" name="Right Arrow 15">
            <a:extLst>
              <a:ext uri="{FF2B5EF4-FFF2-40B4-BE49-F238E27FC236}">
                <a16:creationId xmlns:a16="http://schemas.microsoft.com/office/drawing/2014/main" id="{53032A70-D0C2-7E6E-A696-F497E6ACC955}"/>
              </a:ext>
            </a:extLst>
          </p:cNvPr>
          <p:cNvSpPr/>
          <p:nvPr/>
        </p:nvSpPr>
        <p:spPr>
          <a:xfrm>
            <a:off x="7898171" y="3829282"/>
            <a:ext cx="233269" cy="170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7" name="Right Arrow 16">
            <a:extLst>
              <a:ext uri="{FF2B5EF4-FFF2-40B4-BE49-F238E27FC236}">
                <a16:creationId xmlns:a16="http://schemas.microsoft.com/office/drawing/2014/main" id="{89908089-A001-3290-538D-73B9CE2E8877}"/>
              </a:ext>
            </a:extLst>
          </p:cNvPr>
          <p:cNvSpPr/>
          <p:nvPr/>
        </p:nvSpPr>
        <p:spPr>
          <a:xfrm>
            <a:off x="7898315" y="5405566"/>
            <a:ext cx="233269" cy="170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919730723"/>
      </p:ext>
    </p:extLst>
  </p:cSld>
  <p:clrMapOvr>
    <a:masterClrMapping/>
  </p:clrMapOvr>
  <mc:AlternateContent xmlns:mc="http://schemas.openxmlformats.org/markup-compatibility/2006" xmlns:p14="http://schemas.microsoft.com/office/powerpoint/2010/main">
    <mc:Choice Requires="p14">
      <p:transition spd="slow" p14:dur="2000" advTm="81451"/>
    </mc:Choice>
    <mc:Fallback xmlns="">
      <p:transition spd="slow" advTm="81451"/>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73D4-1711-E6F1-CAE0-BA2A9B365989}"/>
              </a:ext>
            </a:extLst>
          </p:cNvPr>
          <p:cNvSpPr>
            <a:spLocks noGrp="1"/>
          </p:cNvSpPr>
          <p:nvPr>
            <p:ph type="title"/>
          </p:nvPr>
        </p:nvSpPr>
        <p:spPr/>
        <p:txBody>
          <a:bodyPr/>
          <a:lstStyle/>
          <a:p>
            <a:r>
              <a:rPr lang="en-CH" sz="3600" dirty="0"/>
              <a:t>ROOT foundation layer for HL-LHC </a:t>
            </a:r>
            <a:endParaRPr lang="en-GB" sz="3600" dirty="0"/>
          </a:p>
        </p:txBody>
      </p:sp>
      <p:sp>
        <p:nvSpPr>
          <p:cNvPr id="6" name="Slide Number Placeholder 5">
            <a:extLst>
              <a:ext uri="{FF2B5EF4-FFF2-40B4-BE49-F238E27FC236}">
                <a16:creationId xmlns:a16="http://schemas.microsoft.com/office/drawing/2014/main" id="{A21750E4-C3DC-B5B0-CA85-5A23A6FA22F7}"/>
              </a:ext>
            </a:extLst>
          </p:cNvPr>
          <p:cNvSpPr>
            <a:spLocks noGrp="1"/>
          </p:cNvSpPr>
          <p:nvPr>
            <p:ph type="sldNum" idx="10"/>
          </p:nvPr>
        </p:nvSpPr>
        <p:spPr/>
        <p:txBody>
          <a:bodyPr/>
          <a:lstStyle/>
          <a:p>
            <a:fld id="{D3517025-743B-E149-A4BA-6A929B1A7CEC}" type="slidenum">
              <a:rPr lang="en-US" smtClean="0"/>
              <a:t>54</a:t>
            </a:fld>
            <a:endParaRPr lang="en-US"/>
          </a:p>
        </p:txBody>
      </p:sp>
      <p:sp>
        <p:nvSpPr>
          <p:cNvPr id="4" name="Date Placeholder 3">
            <a:extLst>
              <a:ext uri="{FF2B5EF4-FFF2-40B4-BE49-F238E27FC236}">
                <a16:creationId xmlns:a16="http://schemas.microsoft.com/office/drawing/2014/main" id="{02159D60-F11C-9DCB-4390-F66124727BBF}"/>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553051D9-95E7-3377-E6EC-CCAF44A4A1C9}"/>
              </a:ext>
            </a:extLst>
          </p:cNvPr>
          <p:cNvSpPr>
            <a:spLocks noGrp="1"/>
          </p:cNvSpPr>
          <p:nvPr>
            <p:ph type="ftr" sz="quarter" idx="12"/>
          </p:nvPr>
        </p:nvSpPr>
        <p:spPr/>
        <p:txBody>
          <a:bodyPr/>
          <a:lstStyle/>
          <a:p>
            <a:r>
              <a:rPr lang="en-US"/>
              <a:t>ISGC 2025 - Taipei</a:t>
            </a:r>
          </a:p>
        </p:txBody>
      </p:sp>
      <p:pic>
        <p:nvPicPr>
          <p:cNvPr id="3" name="Picture 2">
            <a:extLst>
              <a:ext uri="{FF2B5EF4-FFF2-40B4-BE49-F238E27FC236}">
                <a16:creationId xmlns:a16="http://schemas.microsoft.com/office/drawing/2014/main" id="{0FBA0F42-0F19-51C8-3CF4-8482DA123620}"/>
              </a:ext>
            </a:extLst>
          </p:cNvPr>
          <p:cNvPicPr>
            <a:picLocks noChangeAspect="1"/>
          </p:cNvPicPr>
          <p:nvPr/>
        </p:nvPicPr>
        <p:blipFill rotWithShape="1">
          <a:blip r:embed="rId2"/>
          <a:srcRect l="13073" r="20975"/>
          <a:stretch/>
        </p:blipFill>
        <p:spPr>
          <a:xfrm>
            <a:off x="1544320" y="1215897"/>
            <a:ext cx="3727492" cy="2077114"/>
          </a:xfrm>
          <a:prstGeom prst="rect">
            <a:avLst/>
          </a:prstGeom>
        </p:spPr>
      </p:pic>
      <p:sp>
        <p:nvSpPr>
          <p:cNvPr id="10" name="TextBox 9">
            <a:extLst>
              <a:ext uri="{FF2B5EF4-FFF2-40B4-BE49-F238E27FC236}">
                <a16:creationId xmlns:a16="http://schemas.microsoft.com/office/drawing/2014/main" id="{15F40A04-5369-F5A8-5D29-43392F8D3988}"/>
              </a:ext>
            </a:extLst>
          </p:cNvPr>
          <p:cNvSpPr txBox="1"/>
          <p:nvPr/>
        </p:nvSpPr>
        <p:spPr>
          <a:xfrm>
            <a:off x="5757852" y="1486616"/>
            <a:ext cx="5722948" cy="4801314"/>
          </a:xfrm>
          <a:prstGeom prst="rect">
            <a:avLst/>
          </a:prstGeom>
          <a:noFill/>
        </p:spPr>
        <p:txBody>
          <a:bodyPr wrap="square">
            <a:spAutoFit/>
          </a:bodyPr>
          <a:lstStyle/>
          <a:p>
            <a:r>
              <a:rPr lang="en-US" sz="1800" dirty="0"/>
              <a:t>ROOT provides the common I/O layer for the LHC experiments. </a:t>
            </a:r>
          </a:p>
          <a:p>
            <a:endParaRPr lang="en-US" sz="1800" dirty="0"/>
          </a:p>
          <a:p>
            <a:r>
              <a:rPr lang="en-US" sz="1800" dirty="0"/>
              <a:t>The re-design of the internal ROOT data format (</a:t>
            </a:r>
            <a:r>
              <a:rPr lang="en-US" sz="1800" dirty="0" err="1"/>
              <a:t>TTree</a:t>
            </a:r>
            <a:r>
              <a:rPr lang="en-US" sz="1800" dirty="0"/>
              <a:t> to </a:t>
            </a:r>
            <a:r>
              <a:rPr lang="en-US" sz="1800" dirty="0" err="1"/>
              <a:t>RNTuple</a:t>
            </a:r>
            <a:r>
              <a:rPr lang="en-US" sz="1800" dirty="0"/>
              <a:t>) is a major upgrade in view of HL-LHC</a:t>
            </a:r>
          </a:p>
          <a:p>
            <a:endParaRPr lang="en-US" dirty="0"/>
          </a:p>
          <a:p>
            <a:pPr marL="342900" indent="-342900">
              <a:buFont typeface="Arial" panose="020B0604020202020204" pitchFamily="34" charset="0"/>
              <a:buChar char="•"/>
            </a:pPr>
            <a:r>
              <a:rPr lang="en-US" dirty="0"/>
              <a:t>10-20% smaller files, x3 to x5 better single core performance</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dirty="0"/>
              <a:t>enables fast adaptation to modern technologies, like object stores</a:t>
            </a:r>
            <a:endParaRPr lang="en-US" sz="1800" dirty="0"/>
          </a:p>
          <a:p>
            <a:r>
              <a:rPr lang="en-CH" dirty="0"/>
              <a:t> </a:t>
            </a:r>
          </a:p>
          <a:p>
            <a:r>
              <a:rPr lang="en-CH" dirty="0"/>
              <a:t>R</a:t>
            </a:r>
            <a:r>
              <a:rPr lang="en-GB" dirty="0"/>
              <a:t>N</a:t>
            </a:r>
            <a:r>
              <a:rPr lang="en-CH" dirty="0"/>
              <a:t>Tuple speed-up improvements measured in a real environment at CERN using a community standard analysis benchmark  </a:t>
            </a:r>
          </a:p>
          <a:p>
            <a:endParaRPr lang="en-CH" dirty="0"/>
          </a:p>
          <a:p>
            <a:r>
              <a:rPr lang="en-CH" b="1" dirty="0">
                <a:solidFill>
                  <a:srgbClr val="0070C0"/>
                </a:solidFill>
              </a:rPr>
              <a:t>RNTuple progress well on schedule for HL-LHC</a:t>
            </a:r>
            <a:endParaRPr lang="en-CH" b="1" dirty="0"/>
          </a:p>
        </p:txBody>
      </p:sp>
      <p:pic>
        <p:nvPicPr>
          <p:cNvPr id="11" name="Picture 10">
            <a:extLst>
              <a:ext uri="{FF2B5EF4-FFF2-40B4-BE49-F238E27FC236}">
                <a16:creationId xmlns:a16="http://schemas.microsoft.com/office/drawing/2014/main" id="{38080375-A1A6-F8FC-F9C3-385CB40CA116}"/>
              </a:ext>
            </a:extLst>
          </p:cNvPr>
          <p:cNvPicPr>
            <a:picLocks noChangeAspect="1"/>
          </p:cNvPicPr>
          <p:nvPr/>
        </p:nvPicPr>
        <p:blipFill>
          <a:blip r:embed="rId3"/>
          <a:stretch>
            <a:fillRect/>
          </a:stretch>
        </p:blipFill>
        <p:spPr>
          <a:xfrm>
            <a:off x="1390692" y="3429000"/>
            <a:ext cx="3881120" cy="2667852"/>
          </a:xfrm>
          <a:prstGeom prst="rect">
            <a:avLst/>
          </a:prstGeom>
        </p:spPr>
      </p:pic>
      <p:sp>
        <p:nvSpPr>
          <p:cNvPr id="7" name="Right Arrow 6">
            <a:extLst>
              <a:ext uri="{FF2B5EF4-FFF2-40B4-BE49-F238E27FC236}">
                <a16:creationId xmlns:a16="http://schemas.microsoft.com/office/drawing/2014/main" id="{00E6F7E2-E1C2-1E7D-EDBB-8CED17BAFC3E}"/>
              </a:ext>
            </a:extLst>
          </p:cNvPr>
          <p:cNvSpPr/>
          <p:nvPr/>
        </p:nvSpPr>
        <p:spPr>
          <a:xfrm rot="10800000">
            <a:off x="5384800" y="5139170"/>
            <a:ext cx="233269" cy="170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766664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A73D4-1711-E6F1-CAE0-BA2A9B365989}"/>
              </a:ext>
            </a:extLst>
          </p:cNvPr>
          <p:cNvSpPr>
            <a:spLocks noGrp="1"/>
          </p:cNvSpPr>
          <p:nvPr>
            <p:ph type="title"/>
          </p:nvPr>
        </p:nvSpPr>
        <p:spPr/>
        <p:txBody>
          <a:bodyPr/>
          <a:lstStyle/>
          <a:p>
            <a:r>
              <a:rPr lang="en-GB" sz="3600" dirty="0"/>
              <a:t>Non-X86 CPUs</a:t>
            </a:r>
            <a:endParaRPr lang="en-GB" sz="6000" dirty="0"/>
          </a:p>
        </p:txBody>
      </p:sp>
      <p:sp>
        <p:nvSpPr>
          <p:cNvPr id="6" name="Slide Number Placeholder 5">
            <a:extLst>
              <a:ext uri="{FF2B5EF4-FFF2-40B4-BE49-F238E27FC236}">
                <a16:creationId xmlns:a16="http://schemas.microsoft.com/office/drawing/2014/main" id="{A21750E4-C3DC-B5B0-CA85-5A23A6FA22F7}"/>
              </a:ext>
            </a:extLst>
          </p:cNvPr>
          <p:cNvSpPr>
            <a:spLocks noGrp="1"/>
          </p:cNvSpPr>
          <p:nvPr>
            <p:ph type="sldNum" idx="10"/>
          </p:nvPr>
        </p:nvSpPr>
        <p:spPr/>
        <p:txBody>
          <a:bodyPr/>
          <a:lstStyle/>
          <a:p>
            <a:fld id="{D3517025-743B-E149-A4BA-6A929B1A7CEC}" type="slidenum">
              <a:rPr lang="en-US" smtClean="0"/>
              <a:t>55</a:t>
            </a:fld>
            <a:endParaRPr lang="en-US"/>
          </a:p>
        </p:txBody>
      </p:sp>
      <p:sp>
        <p:nvSpPr>
          <p:cNvPr id="4" name="Date Placeholder 3">
            <a:extLst>
              <a:ext uri="{FF2B5EF4-FFF2-40B4-BE49-F238E27FC236}">
                <a16:creationId xmlns:a16="http://schemas.microsoft.com/office/drawing/2014/main" id="{02159D60-F11C-9DCB-4390-F66124727BBF}"/>
              </a:ext>
            </a:extLst>
          </p:cNvPr>
          <p:cNvSpPr>
            <a:spLocks noGrp="1"/>
          </p:cNvSpPr>
          <p:nvPr>
            <p:ph type="dt" sz="half" idx="11"/>
          </p:nvPr>
        </p:nvSpPr>
        <p:spPr/>
        <p:txBody>
          <a:bodyPr/>
          <a:lstStyle/>
          <a:p>
            <a:r>
              <a:rPr lang="de-CH"/>
              <a:t>20/03/2025</a:t>
            </a:r>
            <a:endParaRPr lang="en-US"/>
          </a:p>
        </p:txBody>
      </p:sp>
      <p:sp>
        <p:nvSpPr>
          <p:cNvPr id="5" name="Footer Placeholder 4">
            <a:extLst>
              <a:ext uri="{FF2B5EF4-FFF2-40B4-BE49-F238E27FC236}">
                <a16:creationId xmlns:a16="http://schemas.microsoft.com/office/drawing/2014/main" id="{553051D9-95E7-3377-E6EC-CCAF44A4A1C9}"/>
              </a:ext>
            </a:extLst>
          </p:cNvPr>
          <p:cNvSpPr>
            <a:spLocks noGrp="1"/>
          </p:cNvSpPr>
          <p:nvPr>
            <p:ph type="ftr" sz="quarter" idx="12"/>
          </p:nvPr>
        </p:nvSpPr>
        <p:spPr/>
        <p:txBody>
          <a:bodyPr/>
          <a:lstStyle/>
          <a:p>
            <a:r>
              <a:rPr lang="en-US"/>
              <a:t>ISGC 2025 - Taipei</a:t>
            </a:r>
          </a:p>
        </p:txBody>
      </p:sp>
      <p:pic>
        <p:nvPicPr>
          <p:cNvPr id="9" name="Picture 8">
            <a:extLst>
              <a:ext uri="{FF2B5EF4-FFF2-40B4-BE49-F238E27FC236}">
                <a16:creationId xmlns:a16="http://schemas.microsoft.com/office/drawing/2014/main" id="{E298B6C1-E11B-0652-3C54-C35B3F695E4B}"/>
              </a:ext>
            </a:extLst>
          </p:cNvPr>
          <p:cNvPicPr>
            <a:picLocks noChangeAspect="1"/>
          </p:cNvPicPr>
          <p:nvPr/>
        </p:nvPicPr>
        <p:blipFill>
          <a:blip r:embed="rId2"/>
          <a:stretch>
            <a:fillRect/>
          </a:stretch>
        </p:blipFill>
        <p:spPr>
          <a:xfrm>
            <a:off x="1558044" y="1254891"/>
            <a:ext cx="4041536" cy="2168629"/>
          </a:xfrm>
          <a:prstGeom prst="rect">
            <a:avLst/>
          </a:prstGeom>
        </p:spPr>
      </p:pic>
      <p:sp>
        <p:nvSpPr>
          <p:cNvPr id="8" name="TextBox 7">
            <a:extLst>
              <a:ext uri="{FF2B5EF4-FFF2-40B4-BE49-F238E27FC236}">
                <a16:creationId xmlns:a16="http://schemas.microsoft.com/office/drawing/2014/main" id="{67734B9F-F7B2-036B-55A8-D5E898F85FA9}"/>
              </a:ext>
            </a:extLst>
          </p:cNvPr>
          <p:cNvSpPr txBox="1"/>
          <p:nvPr/>
        </p:nvSpPr>
        <p:spPr>
          <a:xfrm>
            <a:off x="1240564" y="3638211"/>
            <a:ext cx="4578111" cy="2585323"/>
          </a:xfrm>
          <a:prstGeom prst="rect">
            <a:avLst/>
          </a:prstGeom>
          <a:noFill/>
        </p:spPr>
        <p:txBody>
          <a:bodyPr wrap="square">
            <a:spAutoFit/>
          </a:bodyPr>
          <a:lstStyle/>
          <a:p>
            <a:r>
              <a:rPr lang="en-CH" dirty="0"/>
              <a:t>All experiments ported main workflows to ARM</a:t>
            </a:r>
          </a:p>
          <a:p>
            <a:endParaRPr lang="en-CH" dirty="0"/>
          </a:p>
          <a:p>
            <a:pPr marL="285750" indent="-285750">
              <a:buFont typeface="Arial" panose="020B0604020202020204" pitchFamily="34" charset="0"/>
              <a:buChar char="•"/>
            </a:pPr>
            <a:r>
              <a:rPr lang="en-CH" dirty="0"/>
              <a:t>ATLAS, ALICE: physics validation successful</a:t>
            </a:r>
          </a:p>
          <a:p>
            <a:pPr marL="285750" indent="-285750">
              <a:buFont typeface="Arial" panose="020B0604020202020204" pitchFamily="34" charset="0"/>
              <a:buChar char="•"/>
            </a:pPr>
            <a:r>
              <a:rPr lang="en-CH" dirty="0"/>
              <a:t>CMS, LHCb: in progress </a:t>
            </a:r>
          </a:p>
          <a:p>
            <a:endParaRPr lang="en-CH" dirty="0"/>
          </a:p>
          <a:p>
            <a:r>
              <a:rPr lang="en-CH" b="1" dirty="0">
                <a:solidFill>
                  <a:srgbClr val="0070C0"/>
                </a:solidFill>
              </a:rPr>
              <a:t>ARM resources available at various WLCG sites  </a:t>
            </a:r>
          </a:p>
        </p:txBody>
      </p:sp>
      <p:sp>
        <p:nvSpPr>
          <p:cNvPr id="11" name="TextBox 10">
            <a:extLst>
              <a:ext uri="{FF2B5EF4-FFF2-40B4-BE49-F238E27FC236}">
                <a16:creationId xmlns:a16="http://schemas.microsoft.com/office/drawing/2014/main" id="{79852031-93D3-9CF6-5DF4-94AA6FB09A29}"/>
              </a:ext>
            </a:extLst>
          </p:cNvPr>
          <p:cNvSpPr txBox="1"/>
          <p:nvPr/>
        </p:nvSpPr>
        <p:spPr>
          <a:xfrm>
            <a:off x="6489999" y="1098396"/>
            <a:ext cx="5194002" cy="2308324"/>
          </a:xfrm>
          <a:prstGeom prst="rect">
            <a:avLst/>
          </a:prstGeom>
          <a:noFill/>
        </p:spPr>
        <p:txBody>
          <a:bodyPr wrap="square">
            <a:spAutoFit/>
          </a:bodyPr>
          <a:lstStyle/>
          <a:p>
            <a:r>
              <a:rPr lang="en-CH" dirty="0"/>
              <a:t>ARM CPUs process more events/Watt wrt X86</a:t>
            </a:r>
          </a:p>
          <a:p>
            <a:r>
              <a:rPr lang="en-CH" dirty="0"/>
              <a:t> </a:t>
            </a:r>
          </a:p>
          <a:p>
            <a:pPr marL="285750" indent="-285750">
              <a:buFont typeface="Arial" panose="020B0604020202020204" pitchFamily="34" charset="0"/>
              <a:buChar char="•"/>
            </a:pPr>
            <a:r>
              <a:rPr lang="en-CH" dirty="0"/>
              <a:t>This is the case for the HW in Glasgow Tier-2 </a:t>
            </a:r>
          </a:p>
          <a:p>
            <a:pPr marL="285750" indent="-285750">
              <a:buFont typeface="Arial" panose="020B0604020202020204" pitchFamily="34" charset="0"/>
              <a:buChar char="•"/>
            </a:pPr>
            <a:r>
              <a:rPr lang="en-CH" dirty="0"/>
              <a:t>Differences between workflows</a:t>
            </a:r>
          </a:p>
          <a:p>
            <a:pPr marL="285750" indent="-285750">
              <a:buFont typeface="Arial" panose="020B0604020202020204" pitchFamily="34" charset="0"/>
              <a:buChar char="•"/>
            </a:pPr>
            <a:r>
              <a:rPr lang="en-CH" dirty="0"/>
              <a:t>Modern AMDs perform similarly to A</a:t>
            </a:r>
            <a:r>
              <a:rPr lang="en-GB" dirty="0"/>
              <a:t>RM - again based on the HW in Glasgow</a:t>
            </a:r>
            <a:r>
              <a:rPr lang="en-CH" dirty="0"/>
              <a:t> Tier-2</a:t>
            </a:r>
          </a:p>
          <a:p>
            <a:endParaRPr lang="en-CH" dirty="0"/>
          </a:p>
          <a:p>
            <a:r>
              <a:rPr lang="en-CH" dirty="0"/>
              <a:t>See </a:t>
            </a:r>
            <a:r>
              <a:rPr lang="en-CH" dirty="0">
                <a:hlinkClick r:id="rId3"/>
              </a:rPr>
              <a:t>this presentation </a:t>
            </a:r>
            <a:r>
              <a:rPr lang="en-CH" dirty="0"/>
              <a:t>for details</a:t>
            </a:r>
          </a:p>
        </p:txBody>
      </p:sp>
      <p:pic>
        <p:nvPicPr>
          <p:cNvPr id="3" name="Picture 2">
            <a:extLst>
              <a:ext uri="{FF2B5EF4-FFF2-40B4-BE49-F238E27FC236}">
                <a16:creationId xmlns:a16="http://schemas.microsoft.com/office/drawing/2014/main" id="{3E6FF7D2-C900-A0DA-06CD-DBE0D5BD6F84}"/>
              </a:ext>
            </a:extLst>
          </p:cNvPr>
          <p:cNvPicPr>
            <a:picLocks noChangeAspect="1"/>
          </p:cNvPicPr>
          <p:nvPr/>
        </p:nvPicPr>
        <p:blipFill>
          <a:blip r:embed="rId4"/>
          <a:stretch>
            <a:fillRect/>
          </a:stretch>
        </p:blipFill>
        <p:spPr>
          <a:xfrm>
            <a:off x="6870871" y="4020115"/>
            <a:ext cx="4242314" cy="1720004"/>
          </a:xfrm>
          <a:prstGeom prst="rect">
            <a:avLst/>
          </a:prstGeom>
        </p:spPr>
      </p:pic>
      <p:sp>
        <p:nvSpPr>
          <p:cNvPr id="12" name="TextBox 11">
            <a:extLst>
              <a:ext uri="{FF2B5EF4-FFF2-40B4-BE49-F238E27FC236}">
                <a16:creationId xmlns:a16="http://schemas.microsoft.com/office/drawing/2014/main" id="{CA9382D4-A19F-092B-A777-CC1C5E477AFD}"/>
              </a:ext>
            </a:extLst>
          </p:cNvPr>
          <p:cNvSpPr txBox="1"/>
          <p:nvPr/>
        </p:nvSpPr>
        <p:spPr>
          <a:xfrm>
            <a:off x="6877673" y="5740119"/>
            <a:ext cx="726867" cy="338554"/>
          </a:xfrm>
          <a:prstGeom prst="rect">
            <a:avLst/>
          </a:prstGeom>
          <a:noFill/>
        </p:spPr>
        <p:txBody>
          <a:bodyPr wrap="square">
            <a:spAutoFit/>
          </a:bodyPr>
          <a:lstStyle/>
          <a:p>
            <a:r>
              <a:rPr lang="en-CH" sz="1600" dirty="0"/>
              <a:t>Older</a:t>
            </a:r>
            <a:endParaRPr lang="en-GB" dirty="0"/>
          </a:p>
        </p:txBody>
      </p:sp>
      <p:sp>
        <p:nvSpPr>
          <p:cNvPr id="13" name="TextBox 12">
            <a:extLst>
              <a:ext uri="{FF2B5EF4-FFF2-40B4-BE49-F238E27FC236}">
                <a16:creationId xmlns:a16="http://schemas.microsoft.com/office/drawing/2014/main" id="{9921CC91-9C79-D2AA-5F91-AF5FF965AB6C}"/>
              </a:ext>
            </a:extLst>
          </p:cNvPr>
          <p:cNvSpPr txBox="1"/>
          <p:nvPr/>
        </p:nvSpPr>
        <p:spPr>
          <a:xfrm>
            <a:off x="9912427" y="5740121"/>
            <a:ext cx="804133" cy="338554"/>
          </a:xfrm>
          <a:prstGeom prst="rect">
            <a:avLst/>
          </a:prstGeom>
          <a:noFill/>
        </p:spPr>
        <p:txBody>
          <a:bodyPr wrap="square">
            <a:spAutoFit/>
          </a:bodyPr>
          <a:lstStyle/>
          <a:p>
            <a:r>
              <a:rPr lang="en-CH" sz="1600" dirty="0"/>
              <a:t>Newer</a:t>
            </a:r>
            <a:endParaRPr lang="en-GB" dirty="0"/>
          </a:p>
        </p:txBody>
      </p:sp>
      <p:cxnSp>
        <p:nvCxnSpPr>
          <p:cNvPr id="15" name="Straight Arrow Connector 14">
            <a:extLst>
              <a:ext uri="{FF2B5EF4-FFF2-40B4-BE49-F238E27FC236}">
                <a16:creationId xmlns:a16="http://schemas.microsoft.com/office/drawing/2014/main" id="{84637F2E-8335-08B7-3927-DCA9CA958923}"/>
              </a:ext>
            </a:extLst>
          </p:cNvPr>
          <p:cNvCxnSpPr/>
          <p:nvPr/>
        </p:nvCxnSpPr>
        <p:spPr>
          <a:xfrm>
            <a:off x="7843079" y="6003234"/>
            <a:ext cx="1875183" cy="0"/>
          </a:xfrm>
          <a:prstGeom prst="straightConnector1">
            <a:avLst/>
          </a:prstGeom>
          <a:ln w="381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9E3A8502-0188-0E8A-86A7-4732D2EB4E05}"/>
              </a:ext>
            </a:extLst>
          </p:cNvPr>
          <p:cNvSpPr txBox="1"/>
          <p:nvPr/>
        </p:nvSpPr>
        <p:spPr>
          <a:xfrm>
            <a:off x="8506826" y="5654920"/>
            <a:ext cx="581955" cy="338554"/>
          </a:xfrm>
          <a:prstGeom prst="rect">
            <a:avLst/>
          </a:prstGeom>
          <a:noFill/>
        </p:spPr>
        <p:txBody>
          <a:bodyPr wrap="square">
            <a:spAutoFit/>
          </a:bodyPr>
          <a:lstStyle/>
          <a:p>
            <a:r>
              <a:rPr lang="en-CH" sz="1600" dirty="0"/>
              <a:t>time</a:t>
            </a:r>
            <a:endParaRPr lang="en-GB" dirty="0"/>
          </a:p>
        </p:txBody>
      </p:sp>
    </p:spTree>
    <p:extLst>
      <p:ext uri="{BB962C8B-B14F-4D97-AF65-F5344CB8AC3E}">
        <p14:creationId xmlns:p14="http://schemas.microsoft.com/office/powerpoint/2010/main" val="708947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01259-9B84-BC42-9FAA-3FD8E95670E2}"/>
              </a:ext>
            </a:extLst>
          </p:cNvPr>
          <p:cNvSpPr>
            <a:spLocks noGrp="1"/>
          </p:cNvSpPr>
          <p:nvPr>
            <p:ph type="title"/>
          </p:nvPr>
        </p:nvSpPr>
        <p:spPr/>
        <p:txBody>
          <a:bodyPr/>
          <a:lstStyle/>
          <a:p>
            <a:r>
              <a:rPr lang="en-US" sz="3600" dirty="0"/>
              <a:t>Software-related activities and project</a:t>
            </a:r>
          </a:p>
        </p:txBody>
      </p:sp>
      <p:sp>
        <p:nvSpPr>
          <p:cNvPr id="6" name="Slide Number Placeholder 5">
            <a:extLst>
              <a:ext uri="{FF2B5EF4-FFF2-40B4-BE49-F238E27FC236}">
                <a16:creationId xmlns:a16="http://schemas.microsoft.com/office/drawing/2014/main" id="{32CFCFE6-59C7-DA46-9DC6-5938613084E8}"/>
              </a:ext>
            </a:extLst>
          </p:cNvPr>
          <p:cNvSpPr>
            <a:spLocks noGrp="1"/>
          </p:cNvSpPr>
          <p:nvPr>
            <p:ph type="sldNum" idx="10"/>
          </p:nvPr>
        </p:nvSpPr>
        <p:spPr/>
        <p:txBody>
          <a:bodyPr/>
          <a:lstStyle/>
          <a:p>
            <a:fld id="{D3517025-743B-E149-A4BA-6A929B1A7CEC}" type="slidenum">
              <a:rPr lang="en-US" smtClean="0"/>
              <a:t>56</a:t>
            </a:fld>
            <a:endParaRPr lang="en-US"/>
          </a:p>
        </p:txBody>
      </p:sp>
      <p:sp>
        <p:nvSpPr>
          <p:cNvPr id="4" name="Date Placeholder 3">
            <a:extLst>
              <a:ext uri="{FF2B5EF4-FFF2-40B4-BE49-F238E27FC236}">
                <a16:creationId xmlns:a16="http://schemas.microsoft.com/office/drawing/2014/main" id="{E5C93D43-78C6-5B41-99A8-C07A8AE276DD}"/>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577F4020-25B5-D844-BEAC-1AB7E7B4ECE7}"/>
              </a:ext>
            </a:extLst>
          </p:cNvPr>
          <p:cNvSpPr>
            <a:spLocks noGrp="1"/>
          </p:cNvSpPr>
          <p:nvPr>
            <p:ph type="ftr" sz="quarter" idx="12"/>
          </p:nvPr>
        </p:nvSpPr>
        <p:spPr/>
        <p:txBody>
          <a:bodyPr/>
          <a:lstStyle/>
          <a:p>
            <a:r>
              <a:rPr lang="en-US"/>
              <a:t>ISGC 2025 - Taipei</a:t>
            </a:r>
          </a:p>
        </p:txBody>
      </p:sp>
      <p:pic>
        <p:nvPicPr>
          <p:cNvPr id="9" name="Picture 8">
            <a:extLst>
              <a:ext uri="{FF2B5EF4-FFF2-40B4-BE49-F238E27FC236}">
                <a16:creationId xmlns:a16="http://schemas.microsoft.com/office/drawing/2014/main" id="{8B8056EB-200F-884F-A6A4-28F59A795E18}"/>
              </a:ext>
            </a:extLst>
          </p:cNvPr>
          <p:cNvPicPr>
            <a:picLocks noChangeAspect="1"/>
          </p:cNvPicPr>
          <p:nvPr/>
        </p:nvPicPr>
        <p:blipFill rotWithShape="1">
          <a:blip r:embed="rId2"/>
          <a:srcRect l="70160"/>
          <a:stretch/>
        </p:blipFill>
        <p:spPr>
          <a:xfrm>
            <a:off x="1718962" y="2877700"/>
            <a:ext cx="1109959" cy="645159"/>
          </a:xfrm>
          <a:prstGeom prst="rect">
            <a:avLst/>
          </a:prstGeom>
        </p:spPr>
      </p:pic>
      <p:pic>
        <p:nvPicPr>
          <p:cNvPr id="20" name="Picture 19">
            <a:extLst>
              <a:ext uri="{FF2B5EF4-FFF2-40B4-BE49-F238E27FC236}">
                <a16:creationId xmlns:a16="http://schemas.microsoft.com/office/drawing/2014/main" id="{B708EABE-CA13-DE45-A8DC-FFE5C0BEFCDB}"/>
              </a:ext>
            </a:extLst>
          </p:cNvPr>
          <p:cNvPicPr>
            <a:picLocks noChangeAspect="1"/>
          </p:cNvPicPr>
          <p:nvPr/>
        </p:nvPicPr>
        <p:blipFill>
          <a:blip r:embed="rId3"/>
          <a:stretch>
            <a:fillRect/>
          </a:stretch>
        </p:blipFill>
        <p:spPr>
          <a:xfrm>
            <a:off x="1613833" y="5168522"/>
            <a:ext cx="1665264" cy="504561"/>
          </a:xfrm>
          <a:prstGeom prst="rect">
            <a:avLst/>
          </a:prstGeom>
        </p:spPr>
      </p:pic>
      <p:sp>
        <p:nvSpPr>
          <p:cNvPr id="25" name="Rectangle 24">
            <a:extLst>
              <a:ext uri="{FF2B5EF4-FFF2-40B4-BE49-F238E27FC236}">
                <a16:creationId xmlns:a16="http://schemas.microsoft.com/office/drawing/2014/main" id="{F2547257-65E8-BC41-B65E-1DFF75BF8050}"/>
              </a:ext>
            </a:extLst>
          </p:cNvPr>
          <p:cNvSpPr/>
          <p:nvPr/>
        </p:nvSpPr>
        <p:spPr>
          <a:xfrm>
            <a:off x="3694994" y="2847230"/>
            <a:ext cx="7079896" cy="646331"/>
          </a:xfrm>
          <a:prstGeom prst="rect">
            <a:avLst/>
          </a:prstGeom>
        </p:spPr>
        <p:txBody>
          <a:bodyPr wrap="square">
            <a:spAutoFit/>
          </a:bodyPr>
          <a:lstStyle/>
          <a:p>
            <a:r>
              <a:rPr lang="en-US" dirty="0"/>
              <a:t>The HEP Software Foundation: facilitates the cooperation and </a:t>
            </a:r>
          </a:p>
          <a:p>
            <a:r>
              <a:rPr lang="en-US" dirty="0"/>
              <a:t>common efforts in HEP software and computing </a:t>
            </a:r>
          </a:p>
        </p:txBody>
      </p:sp>
      <p:sp>
        <p:nvSpPr>
          <p:cNvPr id="7" name="Rectangle 6">
            <a:extLst>
              <a:ext uri="{FF2B5EF4-FFF2-40B4-BE49-F238E27FC236}">
                <a16:creationId xmlns:a16="http://schemas.microsoft.com/office/drawing/2014/main" id="{A4B57E21-257E-2C4D-A309-494212CF5CA5}"/>
              </a:ext>
            </a:extLst>
          </p:cNvPr>
          <p:cNvSpPr/>
          <p:nvPr/>
        </p:nvSpPr>
        <p:spPr>
          <a:xfrm>
            <a:off x="3690085" y="5091839"/>
            <a:ext cx="7966456" cy="646331"/>
          </a:xfrm>
          <a:prstGeom prst="rect">
            <a:avLst/>
          </a:prstGeom>
        </p:spPr>
        <p:txBody>
          <a:bodyPr wrap="square">
            <a:spAutoFit/>
          </a:bodyPr>
          <a:lstStyle/>
          <a:p>
            <a:r>
              <a:rPr lang="en-US" dirty="0"/>
              <a:t>CERN </a:t>
            </a:r>
            <a:r>
              <a:rPr lang="en-US" dirty="0" err="1"/>
              <a:t>Openlab</a:t>
            </a:r>
            <a:r>
              <a:rPr lang="en-US" dirty="0"/>
              <a:t>: a public-private partnership that works to accelerate the development of cutting-edge ICT solutions for the worldwide LHC community</a:t>
            </a:r>
          </a:p>
        </p:txBody>
      </p:sp>
      <p:pic>
        <p:nvPicPr>
          <p:cNvPr id="8" name="Picture 7">
            <a:extLst>
              <a:ext uri="{FF2B5EF4-FFF2-40B4-BE49-F238E27FC236}">
                <a16:creationId xmlns:a16="http://schemas.microsoft.com/office/drawing/2014/main" id="{35D4A4B2-CF32-A946-827E-D63D8E0DEF50}"/>
              </a:ext>
            </a:extLst>
          </p:cNvPr>
          <p:cNvPicPr>
            <a:picLocks noChangeAspect="1"/>
          </p:cNvPicPr>
          <p:nvPr/>
        </p:nvPicPr>
        <p:blipFill>
          <a:blip r:embed="rId4"/>
          <a:stretch>
            <a:fillRect/>
          </a:stretch>
        </p:blipFill>
        <p:spPr>
          <a:xfrm>
            <a:off x="1744461" y="3983638"/>
            <a:ext cx="1246778" cy="620654"/>
          </a:xfrm>
          <a:prstGeom prst="rect">
            <a:avLst/>
          </a:prstGeom>
        </p:spPr>
      </p:pic>
      <p:sp>
        <p:nvSpPr>
          <p:cNvPr id="17" name="Rectangle 16">
            <a:extLst>
              <a:ext uri="{FF2B5EF4-FFF2-40B4-BE49-F238E27FC236}">
                <a16:creationId xmlns:a16="http://schemas.microsoft.com/office/drawing/2014/main" id="{DA0F52E0-4C3F-D04C-B1A1-35109A1102A1}"/>
              </a:ext>
            </a:extLst>
          </p:cNvPr>
          <p:cNvSpPr/>
          <p:nvPr/>
        </p:nvSpPr>
        <p:spPr>
          <a:xfrm>
            <a:off x="3679198" y="3787061"/>
            <a:ext cx="8315094" cy="923330"/>
          </a:xfrm>
          <a:prstGeom prst="rect">
            <a:avLst/>
          </a:prstGeom>
        </p:spPr>
        <p:txBody>
          <a:bodyPr wrap="square">
            <a:spAutoFit/>
          </a:bodyPr>
          <a:lstStyle/>
          <a:p>
            <a:r>
              <a:rPr lang="en-US" dirty="0"/>
              <a:t>The Institute for Research and Innovation in Software for High Energy Physics (IRIS-HEP): R&amp;D for the software for acquiring, managing, processing and analyzing HL-LHC data.</a:t>
            </a:r>
          </a:p>
        </p:txBody>
      </p:sp>
      <p:sp>
        <p:nvSpPr>
          <p:cNvPr id="11" name="Rectangle 10">
            <a:extLst>
              <a:ext uri="{FF2B5EF4-FFF2-40B4-BE49-F238E27FC236}">
                <a16:creationId xmlns:a16="http://schemas.microsoft.com/office/drawing/2014/main" id="{F037BF23-9866-A44A-B194-314D4FF44B26}"/>
              </a:ext>
            </a:extLst>
          </p:cNvPr>
          <p:cNvSpPr/>
          <p:nvPr/>
        </p:nvSpPr>
        <p:spPr>
          <a:xfrm>
            <a:off x="1153886" y="1437292"/>
            <a:ext cx="10428513" cy="830997"/>
          </a:xfrm>
          <a:prstGeom prst="rect">
            <a:avLst/>
          </a:prstGeom>
        </p:spPr>
        <p:txBody>
          <a:bodyPr wrap="square">
            <a:spAutoFit/>
          </a:bodyPr>
          <a:lstStyle/>
          <a:p>
            <a:r>
              <a:rPr lang="en-US" sz="2400" dirty="0">
                <a:solidFill>
                  <a:srgbClr val="292929"/>
                </a:solidFill>
                <a:latin typeface="sourcesans-regular"/>
              </a:rPr>
              <a:t>Software performance, modernization, innovation and portability is one of the key areas in order to address the HL-LHC challenge. It needs upfront large investments  </a:t>
            </a:r>
            <a:endParaRPr lang="en-US" sz="2400" dirty="0"/>
          </a:p>
        </p:txBody>
      </p:sp>
    </p:spTree>
    <p:extLst>
      <p:ext uri="{BB962C8B-B14F-4D97-AF65-F5344CB8AC3E}">
        <p14:creationId xmlns:p14="http://schemas.microsoft.com/office/powerpoint/2010/main" val="4038866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1E80D-506B-BF5D-85BA-0FE65AC17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FD48D4-E19A-074F-99E8-613A22C7F127}"/>
              </a:ext>
            </a:extLst>
          </p:cNvPr>
          <p:cNvSpPr>
            <a:spLocks noGrp="1"/>
          </p:cNvSpPr>
          <p:nvPr>
            <p:ph type="title"/>
          </p:nvPr>
        </p:nvSpPr>
        <p:spPr/>
        <p:txBody>
          <a:bodyPr/>
          <a:lstStyle/>
          <a:p>
            <a:r>
              <a:rPr lang="en-SI" sz="3600"/>
              <a:t>Custom or common </a:t>
            </a:r>
            <a:r>
              <a:rPr lang="en-SI" sz="3600" dirty="0"/>
              <a:t>or ... ?</a:t>
            </a:r>
          </a:p>
        </p:txBody>
      </p:sp>
      <p:sp>
        <p:nvSpPr>
          <p:cNvPr id="3" name="Content Placeholder 2">
            <a:extLst>
              <a:ext uri="{FF2B5EF4-FFF2-40B4-BE49-F238E27FC236}">
                <a16:creationId xmlns:a16="http://schemas.microsoft.com/office/drawing/2014/main" id="{FC188DE7-5CF7-9598-2EB6-6D37B0BCF669}"/>
              </a:ext>
            </a:extLst>
          </p:cNvPr>
          <p:cNvSpPr>
            <a:spLocks noGrp="1"/>
          </p:cNvSpPr>
          <p:nvPr>
            <p:ph idx="1"/>
          </p:nvPr>
        </p:nvSpPr>
        <p:spPr>
          <a:xfrm>
            <a:off x="1371600" y="1490298"/>
            <a:ext cx="6515749" cy="4641988"/>
          </a:xfrm>
        </p:spPr>
        <p:txBody>
          <a:bodyPr>
            <a:noAutofit/>
          </a:bodyPr>
          <a:lstStyle/>
          <a:p>
            <a:pPr marL="0" indent="0">
              <a:buNone/>
            </a:pPr>
            <a:r>
              <a:rPr lang="en-GB" sz="1800" dirty="0">
                <a:solidFill>
                  <a:schemeClr val="tx1"/>
                </a:solidFill>
                <a:latin typeface="Calibri" panose="020F0502020204030204" pitchFamily="34" charset="0"/>
                <a:cs typeface="Times New Roman" panose="02020603050405020304" pitchFamily="18" charset="0"/>
              </a:rPr>
              <a:t>We want to use as much commodity software products as possible, to minimize cost and manpower: </a:t>
            </a:r>
          </a:p>
          <a:p>
            <a:r>
              <a:rPr lang="en-GB" sz="1800" dirty="0">
                <a:solidFill>
                  <a:schemeClr val="tx1"/>
                </a:solidFill>
                <a:latin typeface="Calibri" panose="020F0502020204030204" pitchFamily="34" charset="0"/>
                <a:cs typeface="Times New Roman" panose="02020603050405020304" pitchFamily="18" charset="0"/>
              </a:rPr>
              <a:t>In some cases, using commercial libraries, e.g. for state-of-the-art Machine Learning (</a:t>
            </a:r>
            <a:r>
              <a:rPr lang="en-GB" sz="1800" dirty="0" err="1">
                <a:solidFill>
                  <a:schemeClr val="tx1"/>
                </a:solidFill>
                <a:latin typeface="Calibri" panose="020F0502020204030204" pitchFamily="34" charset="0"/>
                <a:cs typeface="Times New Roman" panose="02020603050405020304" pitchFamily="18" charset="0"/>
              </a:rPr>
              <a:t>pyTorch</a:t>
            </a:r>
            <a:r>
              <a:rPr lang="en-GB" sz="1800" dirty="0">
                <a:solidFill>
                  <a:schemeClr val="tx1"/>
                </a:solidFill>
                <a:latin typeface="Calibri" panose="020F0502020204030204" pitchFamily="34" charset="0"/>
                <a:cs typeface="Times New Roman" panose="02020603050405020304" pitchFamily="18" charset="0"/>
              </a:rPr>
              <a:t>, TensorFlow etc.) is a straightforward choice for using ML tools in HEP.</a:t>
            </a:r>
          </a:p>
          <a:p>
            <a:pPr marL="0" indent="0">
              <a:buNone/>
            </a:pPr>
            <a:endParaRPr lang="en-GB" sz="1800" dirty="0">
              <a:solidFill>
                <a:schemeClr val="tx1"/>
              </a:solidFill>
              <a:latin typeface="Calibri" panose="020F0502020204030204" pitchFamily="34" charset="0"/>
              <a:cs typeface="Times New Roman" panose="02020603050405020304" pitchFamily="18" charset="0"/>
            </a:endParaRPr>
          </a:p>
          <a:p>
            <a:pPr marL="0" indent="0">
              <a:buNone/>
            </a:pPr>
            <a:r>
              <a:rPr lang="en-GB" sz="1800" dirty="0">
                <a:solidFill>
                  <a:schemeClr val="tx1"/>
                </a:solidFill>
                <a:latin typeface="Calibri" panose="020F0502020204030204" pitchFamily="34" charset="0"/>
                <a:cs typeface="Times New Roman" panose="02020603050405020304" pitchFamily="18" charset="0"/>
              </a:rPr>
              <a:t>...but there is lot still specific to HEP (and/or science): </a:t>
            </a:r>
          </a:p>
          <a:p>
            <a:r>
              <a:rPr lang="en-GB" sz="1800" dirty="0">
                <a:solidFill>
                  <a:schemeClr val="tx1"/>
                </a:solidFill>
                <a:latin typeface="Calibri" panose="020F0502020204030204" pitchFamily="34" charset="0"/>
                <a:cs typeface="Times New Roman" panose="02020603050405020304" pitchFamily="18" charset="0"/>
              </a:rPr>
              <a:t>specific tools for simulation (Geant4), data persistency and analysis (ROOT),</a:t>
            </a:r>
          </a:p>
          <a:p>
            <a:r>
              <a:rPr lang="en-GB" sz="1800" dirty="0">
                <a:solidFill>
                  <a:schemeClr val="tx1"/>
                </a:solidFill>
                <a:latin typeface="Calibri" panose="020F0502020204030204" pitchFamily="34" charset="0"/>
                <a:cs typeface="Times New Roman" panose="02020603050405020304" pitchFamily="18" charset="0"/>
              </a:rPr>
              <a:t>Experiment and WLCG services for distributed computing </a:t>
            </a:r>
          </a:p>
          <a:p>
            <a:pPr marL="0" indent="0">
              <a:buNone/>
            </a:pPr>
            <a:endParaRPr lang="en-GB" sz="1800" dirty="0">
              <a:solidFill>
                <a:schemeClr val="tx1"/>
              </a:solidFill>
              <a:latin typeface="Calibri" panose="020F0502020204030204" pitchFamily="34" charset="0"/>
              <a:cs typeface="Times New Roman" panose="02020603050405020304" pitchFamily="18" charset="0"/>
            </a:endParaRPr>
          </a:p>
          <a:p>
            <a:pPr marL="0" indent="0">
              <a:buNone/>
            </a:pPr>
            <a:r>
              <a:rPr lang="en-GB" sz="1800" dirty="0">
                <a:solidFill>
                  <a:schemeClr val="tx1"/>
                </a:solidFill>
                <a:latin typeface="Calibri" panose="020F0502020204030204" pitchFamily="34" charset="0"/>
                <a:cs typeface="Times New Roman" panose="02020603050405020304" pitchFamily="18" charset="0"/>
              </a:rPr>
              <a:t>… and these all need long-term continuity of support ! To share the load and optimize resources, a lot of effort has been made (e.g. HSF)</a:t>
            </a:r>
            <a:endParaRPr lang="en-SI" dirty="0"/>
          </a:p>
        </p:txBody>
      </p:sp>
      <p:pic>
        <p:nvPicPr>
          <p:cNvPr id="4" name="Picture 3">
            <a:extLst>
              <a:ext uri="{FF2B5EF4-FFF2-40B4-BE49-F238E27FC236}">
                <a16:creationId xmlns:a16="http://schemas.microsoft.com/office/drawing/2014/main" id="{1085D805-C126-AAAC-6A35-13A905BF0D24}"/>
              </a:ext>
            </a:extLst>
          </p:cNvPr>
          <p:cNvPicPr>
            <a:picLocks noChangeAspect="1"/>
          </p:cNvPicPr>
          <p:nvPr/>
        </p:nvPicPr>
        <p:blipFill>
          <a:blip r:embed="rId2"/>
          <a:stretch>
            <a:fillRect/>
          </a:stretch>
        </p:blipFill>
        <p:spPr>
          <a:xfrm>
            <a:off x="9384697" y="4902000"/>
            <a:ext cx="1799771" cy="1037824"/>
          </a:xfrm>
          <a:prstGeom prst="rect">
            <a:avLst/>
          </a:prstGeom>
        </p:spPr>
      </p:pic>
      <p:pic>
        <p:nvPicPr>
          <p:cNvPr id="5" name="Picture 4">
            <a:extLst>
              <a:ext uri="{FF2B5EF4-FFF2-40B4-BE49-F238E27FC236}">
                <a16:creationId xmlns:a16="http://schemas.microsoft.com/office/drawing/2014/main" id="{794B793A-0622-977F-9B65-4531B203F3F1}"/>
              </a:ext>
            </a:extLst>
          </p:cNvPr>
          <p:cNvPicPr>
            <a:picLocks noChangeAspect="1"/>
          </p:cNvPicPr>
          <p:nvPr/>
        </p:nvPicPr>
        <p:blipFill>
          <a:blip r:embed="rId3"/>
          <a:stretch>
            <a:fillRect/>
          </a:stretch>
        </p:blipFill>
        <p:spPr>
          <a:xfrm>
            <a:off x="8403816" y="4146162"/>
            <a:ext cx="2699732" cy="487108"/>
          </a:xfrm>
          <a:prstGeom prst="rect">
            <a:avLst/>
          </a:prstGeom>
        </p:spPr>
      </p:pic>
      <p:pic>
        <p:nvPicPr>
          <p:cNvPr id="6" name="Picture 5">
            <a:extLst>
              <a:ext uri="{FF2B5EF4-FFF2-40B4-BE49-F238E27FC236}">
                <a16:creationId xmlns:a16="http://schemas.microsoft.com/office/drawing/2014/main" id="{F4B781FA-3B2B-6EBC-65E4-714FA74C7399}"/>
              </a:ext>
            </a:extLst>
          </p:cNvPr>
          <p:cNvPicPr>
            <a:picLocks noChangeAspect="1"/>
          </p:cNvPicPr>
          <p:nvPr/>
        </p:nvPicPr>
        <p:blipFill>
          <a:blip r:embed="rId4"/>
          <a:stretch>
            <a:fillRect/>
          </a:stretch>
        </p:blipFill>
        <p:spPr>
          <a:xfrm>
            <a:off x="8391530" y="3226389"/>
            <a:ext cx="2692247" cy="836574"/>
          </a:xfrm>
          <a:prstGeom prst="rect">
            <a:avLst/>
          </a:prstGeom>
        </p:spPr>
      </p:pic>
      <p:pic>
        <p:nvPicPr>
          <p:cNvPr id="7" name="Picture 6">
            <a:extLst>
              <a:ext uri="{FF2B5EF4-FFF2-40B4-BE49-F238E27FC236}">
                <a16:creationId xmlns:a16="http://schemas.microsoft.com/office/drawing/2014/main" id="{EF7C436F-07CD-618B-A124-27918AC514D2}"/>
              </a:ext>
            </a:extLst>
          </p:cNvPr>
          <p:cNvPicPr>
            <a:picLocks noChangeAspect="1"/>
          </p:cNvPicPr>
          <p:nvPr/>
        </p:nvPicPr>
        <p:blipFill>
          <a:blip r:embed="rId5"/>
          <a:stretch>
            <a:fillRect/>
          </a:stretch>
        </p:blipFill>
        <p:spPr>
          <a:xfrm>
            <a:off x="9132671" y="2091667"/>
            <a:ext cx="1586275" cy="1118037"/>
          </a:xfrm>
          <a:prstGeom prst="rect">
            <a:avLst/>
          </a:prstGeom>
        </p:spPr>
      </p:pic>
      <p:pic>
        <p:nvPicPr>
          <p:cNvPr id="1028" name="Picture 4" descr="LHCb Dirac / LHCbDIRAC · GitLab">
            <a:extLst>
              <a:ext uri="{FF2B5EF4-FFF2-40B4-BE49-F238E27FC236}">
                <a16:creationId xmlns:a16="http://schemas.microsoft.com/office/drawing/2014/main" id="{F90FEA59-082B-DEF7-DF39-10DC1BF4F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9684" y="1166353"/>
            <a:ext cx="2315936" cy="91697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DFA0064C-59CB-D712-A72C-BED8982A93AA}"/>
              </a:ext>
            </a:extLst>
          </p:cNvPr>
          <p:cNvSpPr>
            <a:spLocks noGrp="1"/>
          </p:cNvSpPr>
          <p:nvPr>
            <p:ph type="dt" sz="half" idx="10"/>
          </p:nvPr>
        </p:nvSpPr>
        <p:spPr/>
        <p:txBody>
          <a:bodyPr/>
          <a:lstStyle/>
          <a:p>
            <a:r>
              <a:rPr lang="de-CH"/>
              <a:t>20/03/2025</a:t>
            </a:r>
            <a:endParaRPr lang="en-US"/>
          </a:p>
        </p:txBody>
      </p:sp>
      <p:sp>
        <p:nvSpPr>
          <p:cNvPr id="9" name="Footer Placeholder 8">
            <a:extLst>
              <a:ext uri="{FF2B5EF4-FFF2-40B4-BE49-F238E27FC236}">
                <a16:creationId xmlns:a16="http://schemas.microsoft.com/office/drawing/2014/main" id="{72D0B5A6-AA88-48FD-1D98-7D84A546A301}"/>
              </a:ext>
            </a:extLst>
          </p:cNvPr>
          <p:cNvSpPr>
            <a:spLocks noGrp="1"/>
          </p:cNvSpPr>
          <p:nvPr>
            <p:ph type="ftr" sz="quarter" idx="11"/>
          </p:nvPr>
        </p:nvSpPr>
        <p:spPr/>
        <p:txBody>
          <a:bodyPr/>
          <a:lstStyle/>
          <a:p>
            <a:r>
              <a:rPr lang="en-US"/>
              <a:t>ISGC 2025 - Taipei</a:t>
            </a:r>
          </a:p>
        </p:txBody>
      </p:sp>
      <p:sp>
        <p:nvSpPr>
          <p:cNvPr id="10" name="Slide Number Placeholder 9">
            <a:extLst>
              <a:ext uri="{FF2B5EF4-FFF2-40B4-BE49-F238E27FC236}">
                <a16:creationId xmlns:a16="http://schemas.microsoft.com/office/drawing/2014/main" id="{CC64FB83-E7AB-A5DF-452C-342666CD02CD}"/>
              </a:ext>
            </a:extLst>
          </p:cNvPr>
          <p:cNvSpPr>
            <a:spLocks noGrp="1"/>
          </p:cNvSpPr>
          <p:nvPr>
            <p:ph type="sldNum" sz="quarter" idx="12"/>
          </p:nvPr>
        </p:nvSpPr>
        <p:spPr/>
        <p:txBody>
          <a:bodyPr/>
          <a:lstStyle/>
          <a:p>
            <a:fld id="{D3517025-743B-E149-A4BA-6A929B1A7CEC}" type="slidenum">
              <a:rPr lang="en-US" smtClean="0"/>
              <a:t>57</a:t>
            </a:fld>
            <a:endParaRPr lang="en-US"/>
          </a:p>
        </p:txBody>
      </p:sp>
    </p:spTree>
    <p:extLst>
      <p:ext uri="{BB962C8B-B14F-4D97-AF65-F5344CB8AC3E}">
        <p14:creationId xmlns:p14="http://schemas.microsoft.com/office/powerpoint/2010/main" val="3858139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23324F1-C612-7BA9-BD1F-9567C63BA471}"/>
              </a:ext>
            </a:extLst>
          </p:cNvPr>
          <p:cNvSpPr>
            <a:spLocks noGrp="1"/>
          </p:cNvSpPr>
          <p:nvPr>
            <p:ph type="title"/>
          </p:nvPr>
        </p:nvSpPr>
        <p:spPr/>
        <p:txBody>
          <a:bodyPr/>
          <a:lstStyle/>
          <a:p>
            <a:r>
              <a:rPr lang="en-GB" sz="3600" dirty="0"/>
              <a:t>Collaboration across sciences</a:t>
            </a:r>
          </a:p>
        </p:txBody>
      </p:sp>
      <p:sp>
        <p:nvSpPr>
          <p:cNvPr id="12" name="Slide Number Placeholder 11">
            <a:extLst>
              <a:ext uri="{FF2B5EF4-FFF2-40B4-BE49-F238E27FC236}">
                <a16:creationId xmlns:a16="http://schemas.microsoft.com/office/drawing/2014/main" id="{38D9809C-3343-FEF4-3B0E-DAE45714ED3A}"/>
              </a:ext>
            </a:extLst>
          </p:cNvPr>
          <p:cNvSpPr>
            <a:spLocks noGrp="1"/>
          </p:cNvSpPr>
          <p:nvPr>
            <p:ph type="sldNum" idx="10"/>
          </p:nvPr>
        </p:nvSpPr>
        <p:spPr/>
        <p:txBody>
          <a:bodyPr/>
          <a:lstStyle/>
          <a:p>
            <a:fld id="{00000000-1234-1234-1234-123412341234}" type="slidenum">
              <a:rPr lang="en-US" smtClean="0"/>
              <a:pPr/>
              <a:t>58</a:t>
            </a:fld>
            <a:endParaRPr lang="en-US" sz="1867" dirty="0">
              <a:latin typeface="Arial"/>
              <a:ea typeface="Arial"/>
              <a:cs typeface="Arial"/>
              <a:sym typeface="Arial"/>
            </a:endParaRPr>
          </a:p>
        </p:txBody>
      </p:sp>
      <p:sp>
        <p:nvSpPr>
          <p:cNvPr id="11" name="Date Placeholder 10">
            <a:extLst>
              <a:ext uri="{FF2B5EF4-FFF2-40B4-BE49-F238E27FC236}">
                <a16:creationId xmlns:a16="http://schemas.microsoft.com/office/drawing/2014/main" id="{43F7A196-19EA-5EF3-5B4E-FD5C245F565D}"/>
              </a:ext>
            </a:extLst>
          </p:cNvPr>
          <p:cNvSpPr>
            <a:spLocks noGrp="1"/>
          </p:cNvSpPr>
          <p:nvPr>
            <p:ph type="dt" sz="half" idx="11"/>
          </p:nvPr>
        </p:nvSpPr>
        <p:spPr/>
        <p:txBody>
          <a:bodyPr/>
          <a:lstStyle/>
          <a:p>
            <a:r>
              <a:rPr lang="de-CH"/>
              <a:t>20/03/2025</a:t>
            </a:r>
            <a:endParaRPr lang="en-US" dirty="0"/>
          </a:p>
        </p:txBody>
      </p:sp>
      <p:sp>
        <p:nvSpPr>
          <p:cNvPr id="4" name="Espace réservé du pied de page 3"/>
          <p:cNvSpPr>
            <a:spLocks noGrp="1"/>
          </p:cNvSpPr>
          <p:nvPr>
            <p:ph type="ftr" sz="quarter" idx="12"/>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a:ln>
                  <a:noFill/>
                </a:ln>
                <a:solidFill>
                  <a:srgbClr val="153449"/>
                </a:solidFill>
                <a:effectLst/>
                <a:uLnTx/>
                <a:uFillTx/>
                <a:latin typeface="Calibri"/>
                <a:ea typeface="+mn-ea"/>
                <a:cs typeface="+mn-cs"/>
              </a:rPr>
              <a:t>ISGC 2025 - Taipei</a:t>
            </a:r>
            <a:endParaRPr kumimoji="0" lang="fr-FR" b="0" i="0" u="none" strike="noStrike" kern="1200" cap="none" spc="0" normalizeH="0" baseline="0" noProof="0" dirty="0">
              <a:ln>
                <a:noFill/>
              </a:ln>
              <a:solidFill>
                <a:srgbClr val="153449"/>
              </a:solidFill>
              <a:effectLst/>
              <a:uLnTx/>
              <a:uFillTx/>
              <a:latin typeface="Calibri"/>
              <a:ea typeface="+mn-ea"/>
              <a:cs typeface="+mn-cs"/>
            </a:endParaRPr>
          </a:p>
        </p:txBody>
      </p:sp>
      <p:pic>
        <p:nvPicPr>
          <p:cNvPr id="6" name="Image 5" descr="Diapositive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9666" y="1003300"/>
            <a:ext cx="6815668" cy="5111751"/>
          </a:xfrm>
          <a:prstGeom prst="rect">
            <a:avLst/>
          </a:prstGeom>
        </p:spPr>
      </p:pic>
      <p:pic>
        <p:nvPicPr>
          <p:cNvPr id="8" name="Picture 7">
            <a:extLst>
              <a:ext uri="{FF2B5EF4-FFF2-40B4-BE49-F238E27FC236}">
                <a16:creationId xmlns:a16="http://schemas.microsoft.com/office/drawing/2014/main" id="{27AFDB25-9752-F240-95C1-C656C47D6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336" y="960965"/>
            <a:ext cx="2226005" cy="1393236"/>
          </a:xfrm>
          <a:prstGeom prst="rect">
            <a:avLst/>
          </a:prstGeom>
          <a:solidFill>
            <a:schemeClr val="bg1"/>
          </a:solidFill>
        </p:spPr>
      </p:pic>
      <p:pic>
        <p:nvPicPr>
          <p:cNvPr id="16" name="Image 14">
            <a:extLst>
              <a:ext uri="{FF2B5EF4-FFF2-40B4-BE49-F238E27FC236}">
                <a16:creationId xmlns:a16="http://schemas.microsoft.com/office/drawing/2014/main" id="{2B45693C-D501-8112-762F-86E4D4A26BAC}"/>
              </a:ext>
            </a:extLst>
          </p:cNvPr>
          <p:cNvPicPr>
            <a:picLocks noChangeAspect="1"/>
          </p:cNvPicPr>
          <p:nvPr/>
        </p:nvPicPr>
        <p:blipFill>
          <a:blip r:embed="rId4"/>
          <a:stretch>
            <a:fillRect/>
          </a:stretch>
        </p:blipFill>
        <p:spPr>
          <a:xfrm>
            <a:off x="1515534" y="2513185"/>
            <a:ext cx="2363672" cy="3337984"/>
          </a:xfrm>
          <a:prstGeom prst="rect">
            <a:avLst/>
          </a:prstGeom>
          <a:ln>
            <a:solidFill>
              <a:schemeClr val="accent1"/>
            </a:solidFill>
          </a:ln>
        </p:spPr>
      </p:pic>
      <p:sp>
        <p:nvSpPr>
          <p:cNvPr id="18" name="TextBox 17">
            <a:extLst>
              <a:ext uri="{FF2B5EF4-FFF2-40B4-BE49-F238E27FC236}">
                <a16:creationId xmlns:a16="http://schemas.microsoft.com/office/drawing/2014/main" id="{6878531A-F287-D521-A5FD-29F6242B4419}"/>
              </a:ext>
            </a:extLst>
          </p:cNvPr>
          <p:cNvSpPr txBox="1"/>
          <p:nvPr/>
        </p:nvSpPr>
        <p:spPr>
          <a:xfrm>
            <a:off x="1307739" y="5909082"/>
            <a:ext cx="286632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a:ea typeface="+mn-ea"/>
                <a:cs typeface="+mn-cs"/>
                <a:hlinkClick r:id="rId5"/>
              </a:rPr>
              <a:t>https://zenodo.org/record/4889503</a:t>
            </a:r>
            <a:endParaRPr kumimoji="0" lang="fr-FR"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656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1108-549C-961D-2885-667752160A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204360-753A-3B0C-503C-1FAE29DA354C}"/>
              </a:ext>
            </a:extLst>
          </p:cNvPr>
          <p:cNvSpPr>
            <a:spLocks noGrp="1"/>
          </p:cNvSpPr>
          <p:nvPr>
            <p:ph type="title"/>
          </p:nvPr>
        </p:nvSpPr>
        <p:spPr/>
        <p:txBody>
          <a:bodyPr/>
          <a:lstStyle/>
          <a:p>
            <a:r>
              <a:rPr lang="en-SI" sz="3600"/>
              <a:t>Energy </a:t>
            </a:r>
            <a:r>
              <a:rPr lang="en-SI" sz="3600" dirty="0"/>
              <a:t>efficiency</a:t>
            </a:r>
          </a:p>
        </p:txBody>
      </p:sp>
      <p:sp>
        <p:nvSpPr>
          <p:cNvPr id="3" name="Content Placeholder 2">
            <a:extLst>
              <a:ext uri="{FF2B5EF4-FFF2-40B4-BE49-F238E27FC236}">
                <a16:creationId xmlns:a16="http://schemas.microsoft.com/office/drawing/2014/main" id="{5A03BD34-A441-D773-0F93-232C5194D9F1}"/>
              </a:ext>
            </a:extLst>
          </p:cNvPr>
          <p:cNvSpPr>
            <a:spLocks noGrp="1"/>
          </p:cNvSpPr>
          <p:nvPr>
            <p:ph idx="1"/>
          </p:nvPr>
        </p:nvSpPr>
        <p:spPr>
          <a:xfrm>
            <a:off x="1672281" y="1389656"/>
            <a:ext cx="9753600" cy="3263504"/>
          </a:xfrm>
        </p:spPr>
        <p:txBody>
          <a:bodyPr>
            <a:normAutofit fontScale="92500" lnSpcReduction="10000"/>
          </a:bodyPr>
          <a:lstStyle/>
          <a:p>
            <a:pPr marL="0" indent="0">
              <a:buNone/>
            </a:pPr>
            <a:r>
              <a:rPr lang="en-SI" sz="1800" dirty="0">
                <a:solidFill>
                  <a:schemeClr val="tx1"/>
                </a:solidFill>
                <a:latin typeface="Calibri" panose="020F0502020204030204" pitchFamily="34" charset="0"/>
                <a:cs typeface="Times New Roman" panose="02020603050405020304" pitchFamily="18" charset="0"/>
              </a:rPr>
              <a:t>The electricity costs have been an unexpected development in the last couple of years</a:t>
            </a:r>
            <a:r>
              <a:rPr lang="en-SI" sz="1800">
                <a:solidFill>
                  <a:schemeClr val="tx1"/>
                </a:solidFill>
                <a:latin typeface="Calibri" panose="020F0502020204030204" pitchFamily="34" charset="0"/>
                <a:cs typeface="Times New Roman" panose="02020603050405020304" pitchFamily="18" charset="0"/>
              </a:rPr>
              <a:t>. Environmental </a:t>
            </a:r>
            <a:r>
              <a:rPr lang="en-SI" sz="1800" dirty="0">
                <a:solidFill>
                  <a:schemeClr val="tx1"/>
                </a:solidFill>
                <a:latin typeface="Calibri" panose="020F0502020204030204" pitchFamily="34" charset="0"/>
                <a:cs typeface="Times New Roman" panose="02020603050405020304" pitchFamily="18" charset="0"/>
              </a:rPr>
              <a:t>impact needs proper addressing!</a:t>
            </a:r>
          </a:p>
          <a:p>
            <a:pPr marL="0" indent="0">
              <a:buNone/>
            </a:pPr>
            <a:endParaRPr lang="en-US" sz="1800" dirty="0">
              <a:solidFill>
                <a:schemeClr val="tx1"/>
              </a:solidFill>
              <a:latin typeface="Calibri" panose="020F0502020204030204" pitchFamily="34" charset="0"/>
              <a:cs typeface="Times New Roman" panose="02020603050405020304" pitchFamily="18" charset="0"/>
            </a:endParaRPr>
          </a:p>
          <a:p>
            <a:pPr marL="0" indent="0">
              <a:buNone/>
            </a:pPr>
            <a:r>
              <a:rPr lang="en-SI" sz="1800">
                <a:solidFill>
                  <a:schemeClr val="tx1"/>
                </a:solidFill>
                <a:latin typeface="Calibri" panose="020F0502020204030204" pitchFamily="34" charset="0"/>
                <a:cs typeface="Times New Roman" panose="02020603050405020304" pitchFamily="18" charset="0"/>
              </a:rPr>
              <a:t>What </a:t>
            </a:r>
            <a:r>
              <a:rPr lang="en-SI" sz="1800" dirty="0">
                <a:solidFill>
                  <a:schemeClr val="tx1"/>
                </a:solidFill>
                <a:latin typeface="Calibri" panose="020F0502020204030204" pitchFamily="34" charset="0"/>
                <a:cs typeface="Times New Roman" panose="02020603050405020304" pitchFamily="18" charset="0"/>
              </a:rPr>
              <a:t>to do</a:t>
            </a:r>
            <a:r>
              <a:rPr lang="en-SI" sz="1800">
                <a:solidFill>
                  <a:schemeClr val="tx1"/>
                </a:solidFill>
                <a:latin typeface="Calibri" panose="020F0502020204030204" pitchFamily="34" charset="0"/>
                <a:cs typeface="Times New Roman" panose="02020603050405020304" pitchFamily="18" charset="0"/>
              </a:rPr>
              <a:t>: </a:t>
            </a:r>
            <a:endParaRPr lang="en-US" sz="1800" dirty="0">
              <a:solidFill>
                <a:schemeClr val="tx1"/>
              </a:solidFill>
              <a:latin typeface="Calibri" panose="020F0502020204030204" pitchFamily="34" charset="0"/>
              <a:cs typeface="Times New Roman" panose="02020603050405020304" pitchFamily="18" charset="0"/>
            </a:endParaRPr>
          </a:p>
          <a:p>
            <a:pPr marL="0" indent="0">
              <a:buNone/>
            </a:pPr>
            <a:endParaRPr lang="en-US" sz="1800" dirty="0">
              <a:solidFill>
                <a:schemeClr val="tx1"/>
              </a:solidFill>
              <a:latin typeface="Calibri" panose="020F0502020204030204" pitchFamily="34" charset="0"/>
              <a:cs typeface="Times New Roman" panose="02020603050405020304" pitchFamily="18" charset="0"/>
            </a:endParaRPr>
          </a:p>
          <a:p>
            <a:pPr marL="285750" indent="-285750"/>
            <a:r>
              <a:rPr lang="en-US" sz="1800" dirty="0">
                <a:solidFill>
                  <a:schemeClr val="tx1"/>
                </a:solidFill>
                <a:latin typeface="Calibri" panose="020F0502020204030204" pitchFamily="34" charset="0"/>
                <a:cs typeface="Times New Roman" panose="02020603050405020304" pitchFamily="18" charset="0"/>
              </a:rPr>
              <a:t>Improve software performance </a:t>
            </a:r>
          </a:p>
          <a:p>
            <a:pPr marL="285750" indent="-285750"/>
            <a:r>
              <a:rPr lang="en-US" sz="1800" dirty="0">
                <a:solidFill>
                  <a:schemeClr val="tx1"/>
                </a:solidFill>
                <a:latin typeface="Calibri" panose="020F0502020204030204" pitchFamily="34" charset="0"/>
                <a:cs typeface="Times New Roman" panose="02020603050405020304" pitchFamily="18" charset="0"/>
              </a:rPr>
              <a:t>Leverage modern architectures</a:t>
            </a:r>
          </a:p>
          <a:p>
            <a:pPr marL="285750" indent="-285750"/>
            <a:r>
              <a:rPr lang="en-US" sz="1800" dirty="0">
                <a:solidFill>
                  <a:schemeClr val="tx1"/>
                </a:solidFill>
                <a:latin typeface="Calibri" panose="020F0502020204030204" pitchFamily="34" charset="0"/>
                <a:cs typeface="Times New Roman" panose="02020603050405020304" pitchFamily="18" charset="0"/>
              </a:rPr>
              <a:t>Invest in the facilities </a:t>
            </a:r>
          </a:p>
          <a:p>
            <a:pPr marL="0" lvl="1" indent="0">
              <a:buClr>
                <a:schemeClr val="accent1"/>
              </a:buClr>
              <a:buNone/>
            </a:pPr>
            <a:endParaRPr lang="en-US" sz="1800" dirty="0">
              <a:solidFill>
                <a:schemeClr val="tx1"/>
              </a:solidFill>
              <a:latin typeface="Calibri" panose="020F0502020204030204" pitchFamily="34" charset="0"/>
              <a:cs typeface="Times New Roman" panose="02020603050405020304" pitchFamily="18" charset="0"/>
            </a:endParaRPr>
          </a:p>
          <a:p>
            <a:pPr marL="0" lvl="1" indent="0">
              <a:buClr>
                <a:schemeClr val="accent1"/>
              </a:buClr>
              <a:buNone/>
            </a:pPr>
            <a:r>
              <a:rPr lang="en-SI" sz="1800">
                <a:solidFill>
                  <a:schemeClr val="tx1"/>
                </a:solidFill>
                <a:latin typeface="Calibri" panose="020F0502020204030204" pitchFamily="34" charset="0"/>
                <a:cs typeface="Times New Roman" panose="02020603050405020304" pitchFamily="18" charset="0"/>
              </a:rPr>
              <a:t>There </a:t>
            </a:r>
            <a:r>
              <a:rPr lang="en-SI" sz="1800" dirty="0">
                <a:solidFill>
                  <a:schemeClr val="tx1"/>
                </a:solidFill>
                <a:latin typeface="Calibri" panose="020F0502020204030204" pitchFamily="34" charset="0"/>
                <a:cs typeface="Times New Roman" panose="02020603050405020304" pitchFamily="18" charset="0"/>
              </a:rPr>
              <a:t>is no magic wand, however.</a:t>
            </a:r>
          </a:p>
        </p:txBody>
      </p:sp>
      <p:pic>
        <p:nvPicPr>
          <p:cNvPr id="10" name="Picture 9">
            <a:extLst>
              <a:ext uri="{FF2B5EF4-FFF2-40B4-BE49-F238E27FC236}">
                <a16:creationId xmlns:a16="http://schemas.microsoft.com/office/drawing/2014/main" id="{9315359E-E888-E496-1C7E-707B95BE615A}"/>
              </a:ext>
            </a:extLst>
          </p:cNvPr>
          <p:cNvPicPr>
            <a:picLocks noChangeAspect="1"/>
          </p:cNvPicPr>
          <p:nvPr/>
        </p:nvPicPr>
        <p:blipFill>
          <a:blip r:embed="rId2"/>
          <a:stretch>
            <a:fillRect/>
          </a:stretch>
        </p:blipFill>
        <p:spPr>
          <a:xfrm>
            <a:off x="6406576" y="3134843"/>
            <a:ext cx="5354331" cy="2796401"/>
          </a:xfrm>
          <a:prstGeom prst="rect">
            <a:avLst/>
          </a:prstGeom>
        </p:spPr>
      </p:pic>
      <p:sp>
        <p:nvSpPr>
          <p:cNvPr id="12" name="TextBox 11">
            <a:extLst>
              <a:ext uri="{FF2B5EF4-FFF2-40B4-BE49-F238E27FC236}">
                <a16:creationId xmlns:a16="http://schemas.microsoft.com/office/drawing/2014/main" id="{AC16C21D-30BA-ACA6-55C7-53B607DF7177}"/>
              </a:ext>
            </a:extLst>
          </p:cNvPr>
          <p:cNvSpPr txBox="1"/>
          <p:nvPr/>
        </p:nvSpPr>
        <p:spPr>
          <a:xfrm>
            <a:off x="1655809" y="5116162"/>
            <a:ext cx="4168345" cy="830997"/>
          </a:xfrm>
          <a:prstGeom prst="rect">
            <a:avLst/>
          </a:prstGeom>
          <a:solidFill>
            <a:srgbClr val="002D6C"/>
          </a:solidFill>
        </p:spPr>
        <p:txBody>
          <a:bodyPr wrap="square">
            <a:spAutoFit/>
          </a:bodyPr>
          <a:lstStyle/>
          <a:p>
            <a:r>
              <a:rPr lang="en-US" sz="1600" dirty="0">
                <a:solidFill>
                  <a:schemeClr val="bg1"/>
                </a:solidFill>
                <a:latin typeface="Aptos" panose="020B0004020202020204" pitchFamily="34" charset="0"/>
              </a:rPr>
              <a:t>In a pessimistic scenario – little progress on all the above – the energy need is x2 than in an optimistic one</a:t>
            </a:r>
            <a:endParaRPr lang="en-SI" sz="1600" dirty="0">
              <a:solidFill>
                <a:schemeClr val="bg1"/>
              </a:solidFill>
              <a:latin typeface="Aptos" panose="020B0004020202020204" pitchFamily="34" charset="0"/>
            </a:endParaRPr>
          </a:p>
        </p:txBody>
      </p:sp>
      <p:sp>
        <p:nvSpPr>
          <p:cNvPr id="6" name="Date Placeholder 5">
            <a:extLst>
              <a:ext uri="{FF2B5EF4-FFF2-40B4-BE49-F238E27FC236}">
                <a16:creationId xmlns:a16="http://schemas.microsoft.com/office/drawing/2014/main" id="{3876511A-275D-C9F3-C086-FEF6042183C1}"/>
              </a:ext>
            </a:extLst>
          </p:cNvPr>
          <p:cNvSpPr>
            <a:spLocks noGrp="1"/>
          </p:cNvSpPr>
          <p:nvPr>
            <p:ph type="dt" sz="half" idx="10"/>
          </p:nvPr>
        </p:nvSpPr>
        <p:spPr/>
        <p:txBody>
          <a:bodyPr/>
          <a:lstStyle/>
          <a:p>
            <a:r>
              <a:rPr lang="de-CH"/>
              <a:t>20/03/2025</a:t>
            </a:r>
            <a:endParaRPr lang="en-US"/>
          </a:p>
        </p:txBody>
      </p:sp>
      <p:sp>
        <p:nvSpPr>
          <p:cNvPr id="7" name="Footer Placeholder 6">
            <a:extLst>
              <a:ext uri="{FF2B5EF4-FFF2-40B4-BE49-F238E27FC236}">
                <a16:creationId xmlns:a16="http://schemas.microsoft.com/office/drawing/2014/main" id="{7DFC95A8-5755-A988-0CD7-402EEC273677}"/>
              </a:ext>
            </a:extLst>
          </p:cNvPr>
          <p:cNvSpPr>
            <a:spLocks noGrp="1"/>
          </p:cNvSpPr>
          <p:nvPr>
            <p:ph type="ftr" sz="quarter" idx="11"/>
          </p:nvPr>
        </p:nvSpPr>
        <p:spPr/>
        <p:txBody>
          <a:bodyPr/>
          <a:lstStyle/>
          <a:p>
            <a:r>
              <a:rPr lang="en-US"/>
              <a:t>ISGC 2025 - Taipei</a:t>
            </a:r>
            <a:endParaRPr lang="en-US" dirty="0"/>
          </a:p>
        </p:txBody>
      </p:sp>
      <p:sp>
        <p:nvSpPr>
          <p:cNvPr id="8" name="Slide Number Placeholder 7">
            <a:extLst>
              <a:ext uri="{FF2B5EF4-FFF2-40B4-BE49-F238E27FC236}">
                <a16:creationId xmlns:a16="http://schemas.microsoft.com/office/drawing/2014/main" id="{C94CDF6A-872A-860A-50FA-7C57C3E89A36}"/>
              </a:ext>
            </a:extLst>
          </p:cNvPr>
          <p:cNvSpPr>
            <a:spLocks noGrp="1"/>
          </p:cNvSpPr>
          <p:nvPr>
            <p:ph type="sldNum" sz="quarter" idx="12"/>
          </p:nvPr>
        </p:nvSpPr>
        <p:spPr/>
        <p:txBody>
          <a:bodyPr/>
          <a:lstStyle/>
          <a:p>
            <a:fld id="{D3517025-743B-E149-A4BA-6A929B1A7CEC}" type="slidenum">
              <a:rPr lang="en-US" smtClean="0"/>
              <a:t>59</a:t>
            </a:fld>
            <a:endParaRPr lang="en-US"/>
          </a:p>
        </p:txBody>
      </p:sp>
      <p:sp>
        <p:nvSpPr>
          <p:cNvPr id="4" name="TextBox 3">
            <a:extLst>
              <a:ext uri="{FF2B5EF4-FFF2-40B4-BE49-F238E27FC236}">
                <a16:creationId xmlns:a16="http://schemas.microsoft.com/office/drawing/2014/main" id="{FBA74BF1-D2CC-C2A3-8CEA-F2BD4771485E}"/>
              </a:ext>
            </a:extLst>
          </p:cNvPr>
          <p:cNvSpPr txBox="1"/>
          <p:nvPr/>
        </p:nvSpPr>
        <p:spPr>
          <a:xfrm>
            <a:off x="6406576" y="2538065"/>
            <a:ext cx="5362569" cy="338554"/>
          </a:xfrm>
          <a:prstGeom prst="rect">
            <a:avLst/>
          </a:prstGeom>
          <a:solidFill>
            <a:srgbClr val="002D6C"/>
          </a:solidFill>
        </p:spPr>
        <p:txBody>
          <a:bodyPr wrap="square">
            <a:spAutoFit/>
          </a:bodyPr>
          <a:lstStyle/>
          <a:p>
            <a:pPr algn="ctr"/>
            <a:r>
              <a:rPr lang="en-GB" sz="1600" dirty="0">
                <a:solidFill>
                  <a:schemeClr val="bg1"/>
                </a:solidFill>
                <a:latin typeface="Aptos" panose="020B0004020202020204" pitchFamily="34" charset="0"/>
              </a:rPr>
              <a:t>WLCG: the peak of energy need at the start of Run-5)</a:t>
            </a:r>
            <a:endParaRPr lang="en-SI" sz="1600" dirty="0">
              <a:solidFill>
                <a:schemeClr val="bg1"/>
              </a:solidFill>
              <a:latin typeface="Aptos" panose="020B0004020202020204" pitchFamily="34" charset="0"/>
            </a:endParaRPr>
          </a:p>
        </p:txBody>
      </p:sp>
    </p:spTree>
    <p:extLst>
      <p:ext uri="{BB962C8B-B14F-4D97-AF65-F5344CB8AC3E}">
        <p14:creationId xmlns:p14="http://schemas.microsoft.com/office/powerpoint/2010/main" val="387717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324E9A-2AF6-47A0-F34D-E08715F0BF01}"/>
              </a:ext>
            </a:extLst>
          </p:cNvPr>
          <p:cNvSpPr>
            <a:spLocks noGrp="1"/>
          </p:cNvSpPr>
          <p:nvPr>
            <p:ph type="sldNum" idx="10"/>
          </p:nvPr>
        </p:nvSpPr>
        <p:spPr/>
        <p:txBody>
          <a:bodyPr/>
          <a:lstStyle/>
          <a:p>
            <a:fld id="{00000000-1234-1234-1234-123412341234}" type="slidenum">
              <a:rPr lang="en-US" smtClean="0"/>
              <a:pPr/>
              <a:t>6</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E9F6DEEE-61CB-1DCD-DF3F-7A477A437F95}"/>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878BF9E6-A7A0-21D3-4A2B-39D18CDC38A0}"/>
              </a:ext>
            </a:extLst>
          </p:cNvPr>
          <p:cNvSpPr>
            <a:spLocks noGrp="1"/>
          </p:cNvSpPr>
          <p:nvPr>
            <p:ph type="ftr" sz="quarter" idx="12"/>
          </p:nvPr>
        </p:nvSpPr>
        <p:spPr/>
        <p:txBody>
          <a:bodyPr/>
          <a:lstStyle/>
          <a:p>
            <a:r>
              <a:rPr lang="en-US"/>
              <a:t>ISGC 2025 - Taipei</a:t>
            </a:r>
            <a:endParaRPr lang="en-US" dirty="0"/>
          </a:p>
        </p:txBody>
      </p:sp>
      <p:sp>
        <p:nvSpPr>
          <p:cNvPr id="6" name="Title 1">
            <a:extLst>
              <a:ext uri="{FF2B5EF4-FFF2-40B4-BE49-F238E27FC236}">
                <a16:creationId xmlns:a16="http://schemas.microsoft.com/office/drawing/2014/main" id="{E5E34A7C-C538-A72A-424E-5B671949CFAF}"/>
              </a:ext>
            </a:extLst>
          </p:cNvPr>
          <p:cNvSpPr txBox="1">
            <a:spLocks/>
          </p:cNvSpPr>
          <p:nvPr/>
        </p:nvSpPr>
        <p:spPr>
          <a:xfrm>
            <a:off x="314960" y="180000"/>
            <a:ext cx="11877040" cy="925674"/>
          </a:xfrm>
          <a:prstGeom prst="rect">
            <a:avLst/>
          </a:prstGeom>
          <a:solidFill>
            <a:schemeClr val="tx1"/>
          </a:solidFill>
          <a:ln>
            <a:noFill/>
          </a:ln>
        </p:spPr>
        <p:txBody>
          <a:bodyPr spcFirstLastPara="1" wrap="square" lIns="45700" tIns="45700" rIns="45700" bIns="1440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1pPr>
            <a:lvl2pPr marR="0" lvl="1"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2pPr>
            <a:lvl3pPr marR="0" lvl="2"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3pPr>
            <a:lvl4pPr marR="0" lvl="3"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4pPr>
            <a:lvl5pPr marR="0" lvl="4"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5pPr>
            <a:lvl6pPr marR="0" lvl="5"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6pPr>
            <a:lvl7pPr marR="0" lvl="6"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7pPr>
            <a:lvl8pPr marR="0" lvl="7"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8pPr>
            <a:lvl9pPr marR="0" lvl="8" algn="ctr" rtl="0">
              <a:lnSpc>
                <a:spcPct val="100000"/>
              </a:lnSpc>
              <a:spcBef>
                <a:spcPts val="0"/>
              </a:spcBef>
              <a:spcAft>
                <a:spcPts val="0"/>
              </a:spcAft>
              <a:buClr>
                <a:srgbClr val="FFFFFF"/>
              </a:buClr>
              <a:buSzPts val="4400"/>
              <a:buFont typeface="Candara"/>
              <a:buNone/>
              <a:defRPr sz="4400" b="1" i="0" u="none" strike="noStrike" cap="none">
                <a:solidFill>
                  <a:srgbClr val="FFFFFF"/>
                </a:solidFill>
                <a:latin typeface="Candara"/>
                <a:ea typeface="Candara"/>
                <a:cs typeface="Candara"/>
                <a:sym typeface="Candara"/>
              </a:defRPr>
            </a:lvl9pPr>
          </a:lstStyle>
          <a:p>
            <a:r>
              <a:rPr lang="en-US" sz="24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The </a:t>
            </a:r>
            <a:r>
              <a:rPr lang="en-US" sz="2400" kern="0" dirty="0">
                <a:solidFill>
                  <a:srgbClr val="FFC000"/>
                </a:solidFill>
                <a:latin typeface="Calibri" panose="020F0502020204030204" pitchFamily="34" charset="0"/>
                <a:ea typeface="Calibri" panose="020F0502020204030204" pitchFamily="34" charset="0"/>
                <a:cs typeface="Times New Roman" panose="02020603050405020304" pitchFamily="18" charset="0"/>
              </a:rPr>
              <a:t>WLCG Collaboration </a:t>
            </a:r>
            <a:r>
              <a:rPr lang="en-US" sz="24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provides the distributed computing infrastructure </a:t>
            </a:r>
            <a:br>
              <a:rPr lang="en-US" sz="24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US" sz="2400" kern="0"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the needs of the CERN Large Hadron Collider experiments </a:t>
            </a:r>
            <a:endParaRPr lang="en-GB" sz="2400" kern="0" dirty="0"/>
          </a:p>
        </p:txBody>
      </p:sp>
      <p:pic>
        <p:nvPicPr>
          <p:cNvPr id="7" name="Picture 6">
            <a:extLst>
              <a:ext uri="{FF2B5EF4-FFF2-40B4-BE49-F238E27FC236}">
                <a16:creationId xmlns:a16="http://schemas.microsoft.com/office/drawing/2014/main" id="{A5822987-A79F-CD10-42C8-676E50549B27}"/>
              </a:ext>
            </a:extLst>
          </p:cNvPr>
          <p:cNvPicPr>
            <a:picLocks noChangeAspect="1"/>
          </p:cNvPicPr>
          <p:nvPr/>
        </p:nvPicPr>
        <p:blipFill>
          <a:blip r:embed="rId2"/>
          <a:stretch>
            <a:fillRect/>
          </a:stretch>
        </p:blipFill>
        <p:spPr>
          <a:xfrm>
            <a:off x="8784151" y="1163345"/>
            <a:ext cx="3235037" cy="5051730"/>
          </a:xfrm>
          <a:prstGeom prst="rect">
            <a:avLst/>
          </a:prstGeom>
        </p:spPr>
      </p:pic>
      <p:pic>
        <p:nvPicPr>
          <p:cNvPr id="8" name="Picture 7">
            <a:extLst>
              <a:ext uri="{FF2B5EF4-FFF2-40B4-BE49-F238E27FC236}">
                <a16:creationId xmlns:a16="http://schemas.microsoft.com/office/drawing/2014/main" id="{42BF808C-BE6E-CB5E-0419-DF40737B1936}"/>
              </a:ext>
            </a:extLst>
          </p:cNvPr>
          <p:cNvPicPr>
            <a:picLocks noChangeAspect="1"/>
          </p:cNvPicPr>
          <p:nvPr/>
        </p:nvPicPr>
        <p:blipFill rotWithShape="1">
          <a:blip r:embed="rId3"/>
          <a:srcRect l="3808" r="4236"/>
          <a:stretch/>
        </p:blipFill>
        <p:spPr>
          <a:xfrm>
            <a:off x="4449494" y="1163345"/>
            <a:ext cx="4130896" cy="5046430"/>
          </a:xfrm>
          <a:prstGeom prst="rect">
            <a:avLst/>
          </a:prstGeom>
        </p:spPr>
      </p:pic>
      <p:pic>
        <p:nvPicPr>
          <p:cNvPr id="9" name="Picture 8">
            <a:extLst>
              <a:ext uri="{FF2B5EF4-FFF2-40B4-BE49-F238E27FC236}">
                <a16:creationId xmlns:a16="http://schemas.microsoft.com/office/drawing/2014/main" id="{64EBFFB9-6A3C-A448-ABF0-B09B43300A3A}"/>
              </a:ext>
            </a:extLst>
          </p:cNvPr>
          <p:cNvPicPr>
            <a:picLocks noChangeAspect="1"/>
          </p:cNvPicPr>
          <p:nvPr/>
        </p:nvPicPr>
        <p:blipFill>
          <a:blip r:embed="rId4"/>
          <a:stretch>
            <a:fillRect/>
          </a:stretch>
        </p:blipFill>
        <p:spPr>
          <a:xfrm>
            <a:off x="964614" y="1170944"/>
            <a:ext cx="3281119" cy="5046429"/>
          </a:xfrm>
          <a:prstGeom prst="rect">
            <a:avLst/>
          </a:prstGeom>
        </p:spPr>
      </p:pic>
      <p:pic>
        <p:nvPicPr>
          <p:cNvPr id="10" name="Picture 9">
            <a:extLst>
              <a:ext uri="{FF2B5EF4-FFF2-40B4-BE49-F238E27FC236}">
                <a16:creationId xmlns:a16="http://schemas.microsoft.com/office/drawing/2014/main" id="{3579ACA7-9656-9CD3-0BA5-F6CDD4032D28}"/>
              </a:ext>
            </a:extLst>
          </p:cNvPr>
          <p:cNvPicPr>
            <a:picLocks noChangeAspect="1"/>
          </p:cNvPicPr>
          <p:nvPr/>
        </p:nvPicPr>
        <p:blipFill>
          <a:blip r:embed="rId5"/>
          <a:stretch>
            <a:fillRect/>
          </a:stretch>
        </p:blipFill>
        <p:spPr>
          <a:xfrm>
            <a:off x="4702851" y="5357696"/>
            <a:ext cx="1391771" cy="749978"/>
          </a:xfrm>
          <a:prstGeom prst="rect">
            <a:avLst/>
          </a:prstGeom>
          <a:ln w="38100">
            <a:solidFill>
              <a:schemeClr val="bg1"/>
            </a:solidFill>
          </a:ln>
        </p:spPr>
      </p:pic>
    </p:spTree>
    <p:extLst>
      <p:ext uri="{BB962C8B-B14F-4D97-AF65-F5344CB8AC3E}">
        <p14:creationId xmlns:p14="http://schemas.microsoft.com/office/powerpoint/2010/main" val="105359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8128-32DE-CACF-08DA-A7F0CBB6CCE9}"/>
              </a:ext>
            </a:extLst>
          </p:cNvPr>
          <p:cNvSpPr>
            <a:spLocks noGrp="1"/>
          </p:cNvSpPr>
          <p:nvPr>
            <p:ph type="title"/>
          </p:nvPr>
        </p:nvSpPr>
        <p:spPr/>
        <p:txBody>
          <a:bodyPr wrap="square" anchor="ctr">
            <a:normAutofit/>
          </a:bodyPr>
          <a:lstStyle/>
          <a:p>
            <a:r>
              <a:rPr lang="en-GB" sz="3600" dirty="0"/>
              <a:t>WLCG in Numbers…</a:t>
            </a:r>
          </a:p>
        </p:txBody>
      </p:sp>
      <p:sp>
        <p:nvSpPr>
          <p:cNvPr id="3" name="Slide Number Placeholder 2">
            <a:extLst>
              <a:ext uri="{FF2B5EF4-FFF2-40B4-BE49-F238E27FC236}">
                <a16:creationId xmlns:a16="http://schemas.microsoft.com/office/drawing/2014/main" id="{66D3489A-23BE-BCBD-BD5B-1D0B20A80923}"/>
              </a:ext>
            </a:extLst>
          </p:cNvPr>
          <p:cNvSpPr>
            <a:spLocks noGrp="1"/>
          </p:cNvSpPr>
          <p:nvPr>
            <p:ph type="sldNum" idx="10"/>
          </p:nvPr>
        </p:nvSpPr>
        <p:spPr/>
        <p:txBody>
          <a:bodyPr wrap="square" anchor="ctr">
            <a:normAutofit lnSpcReduction="10000"/>
          </a:bodyPr>
          <a:lstStyle/>
          <a:p>
            <a:pPr>
              <a:lnSpc>
                <a:spcPct val="90000"/>
              </a:lnSpc>
              <a:spcAft>
                <a:spcPts val="600"/>
              </a:spcAft>
            </a:pPr>
            <a:fld id="{00000000-1234-1234-1234-123412341234}" type="slidenum">
              <a:rPr lang="en-US" sz="1400" smtClean="0">
                <a:solidFill>
                  <a:schemeClr val="tx1"/>
                </a:solidFill>
              </a:rPr>
              <a:pPr>
                <a:lnSpc>
                  <a:spcPct val="90000"/>
                </a:lnSpc>
                <a:spcAft>
                  <a:spcPts val="600"/>
                </a:spcAft>
              </a:pPr>
              <a:t>7</a:t>
            </a:fld>
            <a:endParaRPr lang="en-US" sz="1400" dirty="0">
              <a:solidFill>
                <a:schemeClr val="tx1"/>
              </a:solidFill>
            </a:endParaRPr>
          </a:p>
        </p:txBody>
      </p:sp>
      <p:sp>
        <p:nvSpPr>
          <p:cNvPr id="4" name="Date Placeholder 3">
            <a:extLst>
              <a:ext uri="{FF2B5EF4-FFF2-40B4-BE49-F238E27FC236}">
                <a16:creationId xmlns:a16="http://schemas.microsoft.com/office/drawing/2014/main" id="{06C1EC27-E48E-B374-FD77-745C71651F7C}"/>
              </a:ext>
            </a:extLst>
          </p:cNvPr>
          <p:cNvSpPr>
            <a:spLocks noGrp="1"/>
          </p:cNvSpPr>
          <p:nvPr>
            <p:ph type="dt" sz="half" idx="11"/>
          </p:nvPr>
        </p:nvSpPr>
        <p:spPr/>
        <p:txBody>
          <a:bodyPr anchor="ctr">
            <a:normAutofit/>
          </a:bodyPr>
          <a:lstStyle/>
          <a:p>
            <a:pPr>
              <a:spcAft>
                <a:spcPts val="600"/>
              </a:spcAft>
            </a:pPr>
            <a:r>
              <a:rPr lang="de-CH">
                <a:solidFill>
                  <a:schemeClr val="tx1"/>
                </a:solidFill>
              </a:rPr>
              <a:t>20/03/2025</a:t>
            </a:r>
            <a:endParaRPr lang="en-US" dirty="0">
              <a:solidFill>
                <a:schemeClr val="tx1"/>
              </a:solidFill>
            </a:endParaRPr>
          </a:p>
        </p:txBody>
      </p:sp>
      <p:sp>
        <p:nvSpPr>
          <p:cNvPr id="5" name="Footer Placeholder 4">
            <a:extLst>
              <a:ext uri="{FF2B5EF4-FFF2-40B4-BE49-F238E27FC236}">
                <a16:creationId xmlns:a16="http://schemas.microsoft.com/office/drawing/2014/main" id="{C75F4E02-3138-3A38-17F5-30C82D7DBBB2}"/>
              </a:ext>
            </a:extLst>
          </p:cNvPr>
          <p:cNvSpPr>
            <a:spLocks noGrp="1"/>
          </p:cNvSpPr>
          <p:nvPr>
            <p:ph type="ftr" sz="quarter" idx="12"/>
          </p:nvPr>
        </p:nvSpPr>
        <p:spPr/>
        <p:txBody>
          <a:bodyPr anchor="ctr">
            <a:normAutofit/>
          </a:bodyPr>
          <a:lstStyle/>
          <a:p>
            <a:pPr>
              <a:spcAft>
                <a:spcPts val="600"/>
              </a:spcAft>
            </a:pPr>
            <a:r>
              <a:rPr lang="en-US">
                <a:solidFill>
                  <a:schemeClr val="tx1"/>
                </a:solidFill>
              </a:rPr>
              <a:t>ISGC 2025 - Taipei</a:t>
            </a:r>
            <a:endParaRPr lang="en-US" dirty="0">
              <a:solidFill>
                <a:schemeClr val="tx1"/>
              </a:solidFill>
            </a:endParaRPr>
          </a:p>
        </p:txBody>
      </p:sp>
      <p:sp>
        <p:nvSpPr>
          <p:cNvPr id="8" name="Rectangle 7">
            <a:extLst>
              <a:ext uri="{FF2B5EF4-FFF2-40B4-BE49-F238E27FC236}">
                <a16:creationId xmlns:a16="http://schemas.microsoft.com/office/drawing/2014/main" id="{362CAAE6-6792-295B-2BD7-D5F595202B33}"/>
              </a:ext>
            </a:extLst>
          </p:cNvPr>
          <p:cNvSpPr/>
          <p:nvPr/>
        </p:nvSpPr>
        <p:spPr>
          <a:xfrm>
            <a:off x="1183045" y="881304"/>
            <a:ext cx="5341323" cy="5134714"/>
          </a:xfrm>
          <a:prstGeom prst="rect">
            <a:avLst/>
          </a:prstGeom>
          <a:noFill/>
        </p:spPr>
        <p:txBody>
          <a:bodyPr wrap="square" lIns="251999" tIns="360000" rIns="216000" bIns="251999">
            <a:noAutofit/>
          </a:bodyPr>
          <a:lstStyle/>
          <a:p>
            <a:r>
              <a:rPr lang="en-US" sz="2000" b="1" dirty="0"/>
              <a:t>65 </a:t>
            </a:r>
            <a:r>
              <a:rPr lang="en-US" sz="2000" b="1" dirty="0" err="1"/>
              <a:t>MoUs</a:t>
            </a:r>
            <a:r>
              <a:rPr lang="en-US" sz="2000" b="1" dirty="0"/>
              <a:t>, 40+ countries, 164 sites</a:t>
            </a:r>
          </a:p>
          <a:p>
            <a:endParaRPr lang="en-US" dirty="0">
              <a:solidFill>
                <a:schemeClr val="accent6">
                  <a:lumMod val="50000"/>
                </a:schemeClr>
              </a:solidFill>
              <a:latin typeface="Helvetica"/>
              <a:ea typeface="ＭＳ Ｐゴシック" charset="-128"/>
            </a:endParaRPr>
          </a:p>
          <a:p>
            <a:pPr algn="just"/>
            <a:r>
              <a:rPr lang="en-GB" dirty="0"/>
              <a:t>The success: meets the needs of the LHC experiments </a:t>
            </a:r>
          </a:p>
          <a:p>
            <a:pPr algn="just"/>
            <a:endParaRPr lang="en-GB" sz="1100" dirty="0"/>
          </a:p>
          <a:p>
            <a:pPr marL="285750" indent="-285750" algn="just">
              <a:buFont typeface="Arial" panose="020B0604020202020204" pitchFamily="34" charset="0"/>
              <a:buChar char="•"/>
            </a:pPr>
            <a:r>
              <a:rPr lang="en-GB" dirty="0"/>
              <a:t>by the integration of globally distributed Exascale resources with services and software</a:t>
            </a:r>
          </a:p>
          <a:p>
            <a:pPr marL="285750" indent="-285750" algn="just">
              <a:buFont typeface="Arial" panose="020B0604020202020204" pitchFamily="34" charset="0"/>
              <a:buChar char="•"/>
            </a:pPr>
            <a:endParaRPr lang="en-GB" sz="1100" dirty="0"/>
          </a:p>
          <a:p>
            <a:pPr marL="285750" indent="-285750" algn="just">
              <a:buFont typeface="Arial" panose="020B0604020202020204" pitchFamily="34" charset="0"/>
              <a:buChar char="•"/>
            </a:pPr>
            <a:r>
              <a:rPr lang="en-GB" dirty="0"/>
              <a:t>within a trust framework that transcends site and national boundaries.</a:t>
            </a:r>
          </a:p>
          <a:p>
            <a:endParaRPr lang="en-US" dirty="0">
              <a:solidFill>
                <a:schemeClr val="accent6">
                  <a:lumMod val="50000"/>
                </a:schemeClr>
              </a:solidFill>
              <a:latin typeface="Helvetica"/>
              <a:ea typeface="ＭＳ Ｐゴシック" charset="-128"/>
            </a:endParaRPr>
          </a:p>
        </p:txBody>
      </p:sp>
      <p:pic>
        <p:nvPicPr>
          <p:cNvPr id="1026" name="Picture 2">
            <a:extLst>
              <a:ext uri="{FF2B5EF4-FFF2-40B4-BE49-F238E27FC236}">
                <a16:creationId xmlns:a16="http://schemas.microsoft.com/office/drawing/2014/main" id="{D7FDBA95-EA9C-6333-4E82-3C2F931AC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941" y="1508358"/>
            <a:ext cx="4238367" cy="4233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FBDED8F9-63CD-12B7-E5D9-D58ACFED4076}"/>
              </a:ext>
            </a:extLst>
          </p:cNvPr>
          <p:cNvGraphicFramePr>
            <a:graphicFrameLocks noGrp="1"/>
          </p:cNvGraphicFramePr>
          <p:nvPr>
            <p:extLst>
              <p:ext uri="{D42A27DB-BD31-4B8C-83A1-F6EECF244321}">
                <p14:modId xmlns:p14="http://schemas.microsoft.com/office/powerpoint/2010/main" val="2330498909"/>
              </p:ext>
            </p:extLst>
          </p:nvPr>
        </p:nvGraphicFramePr>
        <p:xfrm>
          <a:off x="1483567" y="4661143"/>
          <a:ext cx="3812641" cy="1473264"/>
        </p:xfrm>
        <a:graphic>
          <a:graphicData uri="http://schemas.openxmlformats.org/drawingml/2006/table">
            <a:tbl>
              <a:tblPr firstRow="1" bandRow="1">
                <a:tableStyleId>{5C22544A-7EE6-4342-B048-85BDC9FD1C3A}</a:tableStyleId>
              </a:tblPr>
              <a:tblGrid>
                <a:gridCol w="2390925">
                  <a:extLst>
                    <a:ext uri="{9D8B030D-6E8A-4147-A177-3AD203B41FA5}">
                      <a16:colId xmlns:a16="http://schemas.microsoft.com/office/drawing/2014/main" val="3855667374"/>
                    </a:ext>
                  </a:extLst>
                </a:gridCol>
                <a:gridCol w="1421716">
                  <a:extLst>
                    <a:ext uri="{9D8B030D-6E8A-4147-A177-3AD203B41FA5}">
                      <a16:colId xmlns:a16="http://schemas.microsoft.com/office/drawing/2014/main" val="2217466331"/>
                    </a:ext>
                  </a:extLst>
                </a:gridCol>
              </a:tblGrid>
              <a:tr h="269919">
                <a:tc gridSpan="2">
                  <a:txBody>
                    <a:bodyPr/>
                    <a:lstStyle/>
                    <a:p>
                      <a:pPr algn="ctr"/>
                      <a:r>
                        <a:rPr lang="en-GB" dirty="0">
                          <a:solidFill>
                            <a:schemeClr val="tx1"/>
                          </a:solidFill>
                        </a:rPr>
                        <a:t>WLCG Resources 2025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GB" dirty="0"/>
                    </a:p>
                  </a:txBody>
                  <a:tcPr>
                    <a:solidFill>
                      <a:srgbClr val="FFFF00"/>
                    </a:solidFill>
                  </a:tcPr>
                </a:tc>
                <a:extLst>
                  <a:ext uri="{0D108BD9-81ED-4DB2-BD59-A6C34878D82A}">
                    <a16:rowId xmlns:a16="http://schemas.microsoft.com/office/drawing/2014/main" val="3811818651"/>
                  </a:ext>
                </a:extLst>
              </a:tr>
              <a:tr h="262580">
                <a:tc>
                  <a:txBody>
                    <a:bodyPr/>
                    <a:lstStyle/>
                    <a:p>
                      <a:r>
                        <a:rPr lang="en-GB" sz="1800" dirty="0"/>
                        <a:t>CPU (cores)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GB" sz="1800" dirty="0"/>
                        <a:t>~1.3M</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0549868"/>
                  </a:ext>
                </a:extLst>
              </a:tr>
              <a:tr h="262580">
                <a:tc>
                  <a:txBody>
                    <a:bodyPr/>
                    <a:lstStyle/>
                    <a:p>
                      <a:r>
                        <a:rPr lang="en-GB" sz="1800" dirty="0"/>
                        <a:t>Disk (PB)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GB" sz="1800" dirty="0"/>
                        <a:t>~1EB</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a16="http://schemas.microsoft.com/office/drawing/2014/main" val="1576730205"/>
                  </a:ext>
                </a:extLst>
              </a:tr>
              <a:tr h="262580">
                <a:tc>
                  <a:txBody>
                    <a:bodyPr/>
                    <a:lstStyle/>
                    <a:p>
                      <a:r>
                        <a:rPr lang="en-GB" sz="1800" dirty="0"/>
                        <a:t>Tape (PB)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800" dirty="0"/>
                        <a:t>~2EB</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727784542"/>
                  </a:ext>
                </a:extLst>
              </a:tr>
            </a:tbl>
          </a:graphicData>
        </a:graphic>
      </p:graphicFrame>
    </p:spTree>
    <p:extLst>
      <p:ext uri="{BB962C8B-B14F-4D97-AF65-F5344CB8AC3E}">
        <p14:creationId xmlns:p14="http://schemas.microsoft.com/office/powerpoint/2010/main" val="822055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55AF-2886-2D4A-73D7-8B98B023E742}"/>
              </a:ext>
            </a:extLst>
          </p:cNvPr>
          <p:cNvSpPr>
            <a:spLocks noGrp="1"/>
          </p:cNvSpPr>
          <p:nvPr>
            <p:ph type="title"/>
          </p:nvPr>
        </p:nvSpPr>
        <p:spPr/>
        <p:txBody>
          <a:bodyPr/>
          <a:lstStyle/>
          <a:p>
            <a:r>
              <a:rPr lang="en-GB" dirty="0"/>
              <a:t>WLCG 20</a:t>
            </a:r>
            <a:r>
              <a:rPr lang="en-GB" baseline="30000" dirty="0"/>
              <a:t>th</a:t>
            </a:r>
            <a:r>
              <a:rPr lang="en-GB" dirty="0"/>
              <a:t> anniversary</a:t>
            </a:r>
          </a:p>
        </p:txBody>
      </p:sp>
      <p:sp>
        <p:nvSpPr>
          <p:cNvPr id="3" name="Slide Number Placeholder 2">
            <a:extLst>
              <a:ext uri="{FF2B5EF4-FFF2-40B4-BE49-F238E27FC236}">
                <a16:creationId xmlns:a16="http://schemas.microsoft.com/office/drawing/2014/main" id="{C6D9D3AE-E5DC-26E6-71E6-37A3FE9EE52A}"/>
              </a:ext>
            </a:extLst>
          </p:cNvPr>
          <p:cNvSpPr>
            <a:spLocks noGrp="1"/>
          </p:cNvSpPr>
          <p:nvPr>
            <p:ph type="sldNum" idx="10"/>
          </p:nvPr>
        </p:nvSpPr>
        <p:spPr/>
        <p:txBody>
          <a:bodyPr/>
          <a:lstStyle/>
          <a:p>
            <a:fld id="{00000000-1234-1234-1234-123412341234}" type="slidenum">
              <a:rPr lang="en-US" smtClean="0"/>
              <a:pPr/>
              <a:t>8</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A8F5E52F-0BF3-2458-2CFA-AB05ED4E493F}"/>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4C8ACBC3-937B-FB02-EB81-A42A5880327B}"/>
              </a:ext>
            </a:extLst>
          </p:cNvPr>
          <p:cNvSpPr>
            <a:spLocks noGrp="1"/>
          </p:cNvSpPr>
          <p:nvPr>
            <p:ph type="ftr" sz="quarter" idx="12"/>
          </p:nvPr>
        </p:nvSpPr>
        <p:spPr/>
        <p:txBody>
          <a:bodyPr/>
          <a:lstStyle/>
          <a:p>
            <a:r>
              <a:rPr lang="en-US"/>
              <a:t>ISGC 2025 - Taipei</a:t>
            </a:r>
            <a:endParaRPr lang="en-US" dirty="0"/>
          </a:p>
        </p:txBody>
      </p:sp>
      <p:pic>
        <p:nvPicPr>
          <p:cNvPr id="6" name="Picture 5">
            <a:extLst>
              <a:ext uri="{FF2B5EF4-FFF2-40B4-BE49-F238E27FC236}">
                <a16:creationId xmlns:a16="http://schemas.microsoft.com/office/drawing/2014/main" id="{40788562-AAAF-4796-20FE-44C7FD392F96}"/>
              </a:ext>
            </a:extLst>
          </p:cNvPr>
          <p:cNvPicPr>
            <a:picLocks noChangeAspect="1"/>
          </p:cNvPicPr>
          <p:nvPr/>
        </p:nvPicPr>
        <p:blipFill>
          <a:blip r:embed="rId2"/>
          <a:stretch>
            <a:fillRect/>
          </a:stretch>
        </p:blipFill>
        <p:spPr>
          <a:xfrm>
            <a:off x="2175003" y="2962897"/>
            <a:ext cx="2165716" cy="3064762"/>
          </a:xfrm>
          <a:prstGeom prst="rect">
            <a:avLst/>
          </a:prstGeom>
          <a:ln>
            <a:solidFill>
              <a:schemeClr val="tx1"/>
            </a:solidFill>
          </a:ln>
        </p:spPr>
      </p:pic>
      <p:sp>
        <p:nvSpPr>
          <p:cNvPr id="8" name="TextBox 7">
            <a:extLst>
              <a:ext uri="{FF2B5EF4-FFF2-40B4-BE49-F238E27FC236}">
                <a16:creationId xmlns:a16="http://schemas.microsoft.com/office/drawing/2014/main" id="{BBAC4E11-E0A2-BB17-1521-FF1EA8BC126A}"/>
              </a:ext>
            </a:extLst>
          </p:cNvPr>
          <p:cNvSpPr txBox="1"/>
          <p:nvPr/>
        </p:nvSpPr>
        <p:spPr>
          <a:xfrm>
            <a:off x="1253067" y="1278466"/>
            <a:ext cx="10159999" cy="369332"/>
          </a:xfrm>
          <a:prstGeom prst="rect">
            <a:avLst/>
          </a:prstGeom>
          <a:noFill/>
        </p:spPr>
        <p:txBody>
          <a:bodyPr wrap="square">
            <a:spAutoFit/>
          </a:bodyPr>
          <a:lstStyle/>
          <a:p>
            <a:pPr algn="ctr"/>
            <a:r>
              <a:rPr lang="en-GB" dirty="0"/>
              <a:t>The first WLCG MoU was signed by CERN and Academia Sinica on Dec 8, 2005</a:t>
            </a:r>
          </a:p>
        </p:txBody>
      </p:sp>
      <p:pic>
        <p:nvPicPr>
          <p:cNvPr id="9" name="Picture 2" descr="Photo of CERN">
            <a:extLst>
              <a:ext uri="{FF2B5EF4-FFF2-40B4-BE49-F238E27FC236}">
                <a16:creationId xmlns:a16="http://schemas.microsoft.com/office/drawing/2014/main" id="{66160004-101C-38FC-9625-E8EE42DBE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18352"/>
            <a:ext cx="4407041" cy="308164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652E567-36DA-9DCC-1AE5-D372512D77A1}"/>
              </a:ext>
            </a:extLst>
          </p:cNvPr>
          <p:cNvSpPr txBox="1"/>
          <p:nvPr/>
        </p:nvSpPr>
        <p:spPr>
          <a:xfrm>
            <a:off x="5029198" y="5477188"/>
            <a:ext cx="6485466" cy="369332"/>
          </a:xfrm>
          <a:prstGeom prst="rect">
            <a:avLst/>
          </a:prstGeom>
          <a:noFill/>
        </p:spPr>
        <p:txBody>
          <a:bodyPr wrap="square">
            <a:spAutoFit/>
          </a:bodyPr>
          <a:lstStyle/>
          <a:p>
            <a:pPr algn="ctr"/>
            <a:r>
              <a:rPr lang="en-GB" dirty="0"/>
              <a:t>WLCG 20</a:t>
            </a:r>
            <a:r>
              <a:rPr lang="en-GB" baseline="30000" dirty="0"/>
              <a:t>th</a:t>
            </a:r>
            <a:r>
              <a:rPr lang="en-GB" dirty="0"/>
              <a:t> anniversary event at CERN on the Dec 8, 2025 </a:t>
            </a:r>
          </a:p>
        </p:txBody>
      </p:sp>
      <p:sp>
        <p:nvSpPr>
          <p:cNvPr id="13" name="TextBox 12">
            <a:extLst>
              <a:ext uri="{FF2B5EF4-FFF2-40B4-BE49-F238E27FC236}">
                <a16:creationId xmlns:a16="http://schemas.microsoft.com/office/drawing/2014/main" id="{8589DF47-55B4-28E7-8D2A-E26116339A15}"/>
              </a:ext>
            </a:extLst>
          </p:cNvPr>
          <p:cNvSpPr txBox="1"/>
          <p:nvPr/>
        </p:nvSpPr>
        <p:spPr>
          <a:xfrm>
            <a:off x="1090247" y="1841098"/>
            <a:ext cx="4407041" cy="923330"/>
          </a:xfrm>
          <a:prstGeom prst="rect">
            <a:avLst/>
          </a:prstGeom>
          <a:noFill/>
        </p:spPr>
        <p:txBody>
          <a:bodyPr wrap="square">
            <a:spAutoFit/>
          </a:bodyPr>
          <a:lstStyle/>
          <a:p>
            <a:pPr algn="ctr"/>
            <a:r>
              <a:rPr lang="en-GB" dirty="0"/>
              <a:t>Thanks to: Simon Lin, Eric Yen, </a:t>
            </a:r>
          </a:p>
          <a:p>
            <a:pPr algn="ctr"/>
            <a:r>
              <a:rPr lang="en-GB" dirty="0"/>
              <a:t>Stella Shen and Vicky Huang</a:t>
            </a:r>
          </a:p>
          <a:p>
            <a:pPr algn="ctr"/>
            <a:r>
              <a:rPr lang="en-GB" dirty="0"/>
              <a:t>and the whole ASGC team</a:t>
            </a:r>
          </a:p>
        </p:txBody>
      </p:sp>
    </p:spTree>
    <p:extLst>
      <p:ext uri="{BB962C8B-B14F-4D97-AF65-F5344CB8AC3E}">
        <p14:creationId xmlns:p14="http://schemas.microsoft.com/office/powerpoint/2010/main" val="40383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3079">
            <a:extLst>
              <a:ext uri="{FF2B5EF4-FFF2-40B4-BE49-F238E27FC236}">
                <a16:creationId xmlns:a16="http://schemas.microsoft.com/office/drawing/2014/main" id="{96480350-01DF-43DD-B984-E0C39AA92C76}"/>
              </a:ext>
            </a:extLst>
          </p:cNvPr>
          <p:cNvPicPr>
            <a:picLocks noChangeAspect="1"/>
          </p:cNvPicPr>
          <p:nvPr/>
        </p:nvPicPr>
        <p:blipFill>
          <a:blip r:embed="rId2"/>
          <a:stretch>
            <a:fillRect/>
          </a:stretch>
        </p:blipFill>
        <p:spPr>
          <a:xfrm>
            <a:off x="1559630" y="2246863"/>
            <a:ext cx="9930534" cy="4054635"/>
          </a:xfrm>
          <a:prstGeom prst="rect">
            <a:avLst/>
          </a:prstGeom>
        </p:spPr>
      </p:pic>
      <p:sp>
        <p:nvSpPr>
          <p:cNvPr id="2" name="Title 1">
            <a:extLst>
              <a:ext uri="{FF2B5EF4-FFF2-40B4-BE49-F238E27FC236}">
                <a16:creationId xmlns:a16="http://schemas.microsoft.com/office/drawing/2014/main" id="{176BA0AC-958F-F34A-B007-CD06C32FCEE3}"/>
              </a:ext>
            </a:extLst>
          </p:cNvPr>
          <p:cNvSpPr>
            <a:spLocks noGrp="1"/>
          </p:cNvSpPr>
          <p:nvPr>
            <p:ph type="title"/>
          </p:nvPr>
        </p:nvSpPr>
        <p:spPr/>
        <p:txBody>
          <a:bodyPr/>
          <a:lstStyle/>
          <a:p>
            <a:r>
              <a:rPr lang="en-US" sz="3600" dirty="0"/>
              <a:t>The LHC RAW data archive</a:t>
            </a:r>
          </a:p>
        </p:txBody>
      </p:sp>
      <p:sp>
        <p:nvSpPr>
          <p:cNvPr id="3" name="Slide Number Placeholder 2">
            <a:extLst>
              <a:ext uri="{FF2B5EF4-FFF2-40B4-BE49-F238E27FC236}">
                <a16:creationId xmlns:a16="http://schemas.microsoft.com/office/drawing/2014/main" id="{A0C46297-77EC-7A4D-87A4-2B7EB438EBBB}"/>
              </a:ext>
            </a:extLst>
          </p:cNvPr>
          <p:cNvSpPr>
            <a:spLocks noGrp="1"/>
          </p:cNvSpPr>
          <p:nvPr>
            <p:ph type="sldNum" idx="10"/>
          </p:nvPr>
        </p:nvSpPr>
        <p:spPr/>
        <p:txBody>
          <a:bodyPr/>
          <a:lstStyle/>
          <a:p>
            <a:fld id="{00000000-1234-1234-1234-123412341234}" type="slidenum">
              <a:rPr lang="en-US" smtClean="0"/>
              <a:pPr/>
              <a:t>9</a:t>
            </a:fld>
            <a:endParaRPr lang="en-US" sz="1867" dirty="0">
              <a:latin typeface="Arial"/>
              <a:ea typeface="Arial"/>
              <a:cs typeface="Arial"/>
              <a:sym typeface="Arial"/>
            </a:endParaRPr>
          </a:p>
        </p:txBody>
      </p:sp>
      <p:sp>
        <p:nvSpPr>
          <p:cNvPr id="4" name="Date Placeholder 3">
            <a:extLst>
              <a:ext uri="{FF2B5EF4-FFF2-40B4-BE49-F238E27FC236}">
                <a16:creationId xmlns:a16="http://schemas.microsoft.com/office/drawing/2014/main" id="{512F4A2B-377F-5043-A9A2-A90584E7B28D}"/>
              </a:ext>
            </a:extLst>
          </p:cNvPr>
          <p:cNvSpPr>
            <a:spLocks noGrp="1"/>
          </p:cNvSpPr>
          <p:nvPr>
            <p:ph type="dt" sz="half" idx="11"/>
          </p:nvPr>
        </p:nvSpPr>
        <p:spPr/>
        <p:txBody>
          <a:bodyPr/>
          <a:lstStyle/>
          <a:p>
            <a:r>
              <a:rPr lang="de-CH"/>
              <a:t>20/03/2025</a:t>
            </a:r>
            <a:endParaRPr lang="en-US" dirty="0"/>
          </a:p>
        </p:txBody>
      </p:sp>
      <p:sp>
        <p:nvSpPr>
          <p:cNvPr id="5" name="Footer Placeholder 4">
            <a:extLst>
              <a:ext uri="{FF2B5EF4-FFF2-40B4-BE49-F238E27FC236}">
                <a16:creationId xmlns:a16="http://schemas.microsoft.com/office/drawing/2014/main" id="{D577C3E0-B42C-9C4C-9758-1981131BBA9E}"/>
              </a:ext>
            </a:extLst>
          </p:cNvPr>
          <p:cNvSpPr>
            <a:spLocks noGrp="1"/>
          </p:cNvSpPr>
          <p:nvPr>
            <p:ph type="ftr" sz="quarter" idx="12"/>
          </p:nvPr>
        </p:nvSpPr>
        <p:spPr/>
        <p:txBody>
          <a:bodyPr/>
          <a:lstStyle/>
          <a:p>
            <a:r>
              <a:rPr lang="en-US"/>
              <a:t>ISGC 2025 - Taipei</a:t>
            </a:r>
            <a:endParaRPr lang="en-US" dirty="0"/>
          </a:p>
        </p:txBody>
      </p:sp>
      <p:sp>
        <p:nvSpPr>
          <p:cNvPr id="12" name="TextBox 11">
            <a:extLst>
              <a:ext uri="{FF2B5EF4-FFF2-40B4-BE49-F238E27FC236}">
                <a16:creationId xmlns:a16="http://schemas.microsoft.com/office/drawing/2014/main" id="{7D43026B-D782-7448-8C5C-6868A36A08BB}"/>
              </a:ext>
            </a:extLst>
          </p:cNvPr>
          <p:cNvSpPr txBox="1"/>
          <p:nvPr/>
        </p:nvSpPr>
        <p:spPr>
          <a:xfrm>
            <a:off x="2543398" y="5335859"/>
            <a:ext cx="0" cy="0"/>
          </a:xfrm>
          <a:prstGeom prst="rect">
            <a:avLst/>
          </a:prstGeom>
        </p:spPr>
        <p:txBody>
          <a:bodyPr wrap="none" rtlCol="0">
            <a:noAutofit/>
          </a:bodyPr>
          <a:lstStyle/>
          <a:p>
            <a:endParaRPr lang="en-US" sz="140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17" name="Rectangle 16">
            <a:extLst>
              <a:ext uri="{FF2B5EF4-FFF2-40B4-BE49-F238E27FC236}">
                <a16:creationId xmlns:a16="http://schemas.microsoft.com/office/drawing/2014/main" id="{BF004738-5891-2940-AEEE-8D630A5DDD06}"/>
              </a:ext>
            </a:extLst>
          </p:cNvPr>
          <p:cNvSpPr/>
          <p:nvPr/>
        </p:nvSpPr>
        <p:spPr>
          <a:xfrm>
            <a:off x="1177216" y="1114325"/>
            <a:ext cx="10566400" cy="646331"/>
          </a:xfrm>
          <a:prstGeom prst="rect">
            <a:avLst/>
          </a:prstGeom>
        </p:spPr>
        <p:txBody>
          <a:bodyPr wrap="square">
            <a:spAutoFit/>
          </a:bodyPr>
          <a:lstStyle/>
          <a:p>
            <a:r>
              <a:rPr lang="en-US" sz="2000" dirty="0"/>
              <a:t>The LHC physics program is organized in ”runs” interleaved by “Long –Shutdown” periods</a:t>
            </a:r>
          </a:p>
          <a:p>
            <a:endParaRPr lang="en-US" sz="1600" dirty="0"/>
          </a:p>
        </p:txBody>
      </p:sp>
      <p:sp>
        <p:nvSpPr>
          <p:cNvPr id="6" name="Rectangle 2">
            <a:extLst>
              <a:ext uri="{FF2B5EF4-FFF2-40B4-BE49-F238E27FC236}">
                <a16:creationId xmlns:a16="http://schemas.microsoft.com/office/drawing/2014/main" id="{3091301C-ED04-4642-B778-641C721B011F}"/>
              </a:ext>
            </a:extLst>
          </p:cNvPr>
          <p:cNvSpPr>
            <a:spLocks noChangeArrowheads="1"/>
          </p:cNvSpPr>
          <p:nvPr/>
        </p:nvSpPr>
        <p:spPr bwMode="auto">
          <a:xfrm>
            <a:off x="4626031" y="1741316"/>
            <a:ext cx="3049366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0" name="Rectangle 4">
            <a:extLst>
              <a:ext uri="{FF2B5EF4-FFF2-40B4-BE49-F238E27FC236}">
                <a16:creationId xmlns:a16="http://schemas.microsoft.com/office/drawing/2014/main" id="{837C4FCC-7AA9-4E4C-88E1-9A58C2D01E8D}"/>
              </a:ext>
            </a:extLst>
          </p:cNvPr>
          <p:cNvSpPr>
            <a:spLocks noChangeArrowheads="1"/>
          </p:cNvSpPr>
          <p:nvPr/>
        </p:nvSpPr>
        <p:spPr bwMode="auto">
          <a:xfrm>
            <a:off x="3441862" y="3820933"/>
            <a:ext cx="318005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cxnSp>
        <p:nvCxnSpPr>
          <p:cNvPr id="23" name="Straight Arrow Connector 22">
            <a:extLst>
              <a:ext uri="{FF2B5EF4-FFF2-40B4-BE49-F238E27FC236}">
                <a16:creationId xmlns:a16="http://schemas.microsoft.com/office/drawing/2014/main" id="{1FD2D85A-FA03-53AE-BBEF-CE56DDD20ADA}"/>
              </a:ext>
            </a:extLst>
          </p:cNvPr>
          <p:cNvCxnSpPr>
            <a:cxnSpLocks/>
          </p:cNvCxnSpPr>
          <p:nvPr/>
        </p:nvCxnSpPr>
        <p:spPr>
          <a:xfrm>
            <a:off x="2848622" y="5411678"/>
            <a:ext cx="2077751" cy="0"/>
          </a:xfrm>
          <a:prstGeom prst="straightConnector1">
            <a:avLst/>
          </a:prstGeom>
          <a:ln w="38100" cmpd="sng">
            <a:headEnd type="oval"/>
            <a:tailEnd type="ova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20568456-2289-2B79-3F36-8375D3BF3B8D}"/>
              </a:ext>
            </a:extLst>
          </p:cNvPr>
          <p:cNvSpPr txBox="1"/>
          <p:nvPr/>
        </p:nvSpPr>
        <p:spPr>
          <a:xfrm>
            <a:off x="2921764" y="4954186"/>
            <a:ext cx="1755228" cy="369332"/>
          </a:xfrm>
          <a:prstGeom prst="rect">
            <a:avLst/>
          </a:prstGeom>
          <a:noFill/>
        </p:spPr>
        <p:txBody>
          <a:bodyPr wrap="square">
            <a:spAutoFit/>
          </a:bodyPr>
          <a:lstStyle/>
          <a:p>
            <a:pPr algn="ctr"/>
            <a:r>
              <a:rPr lang="en-US" dirty="0"/>
              <a:t>Run-1</a:t>
            </a:r>
            <a:endParaRPr lang="en-CH" dirty="0"/>
          </a:p>
        </p:txBody>
      </p:sp>
      <p:sp>
        <p:nvSpPr>
          <p:cNvPr id="32" name="TextBox 31">
            <a:extLst>
              <a:ext uri="{FF2B5EF4-FFF2-40B4-BE49-F238E27FC236}">
                <a16:creationId xmlns:a16="http://schemas.microsoft.com/office/drawing/2014/main" id="{C6CA3EE3-DB45-5620-137C-DB04A44B281C}"/>
              </a:ext>
            </a:extLst>
          </p:cNvPr>
          <p:cNvSpPr txBox="1"/>
          <p:nvPr/>
        </p:nvSpPr>
        <p:spPr>
          <a:xfrm>
            <a:off x="3798862" y="1016691"/>
            <a:ext cx="0" cy="0"/>
          </a:xfrm>
          <a:prstGeom prst="rect">
            <a:avLst/>
          </a:prstGeom>
        </p:spPr>
        <p:txBody>
          <a:bodyPr wrap="none" rtlCol="0">
            <a:noAutofit/>
          </a:bodyPr>
          <a:lstStyle/>
          <a:p>
            <a:endParaRPr lang="en-CH" b="0" cap="none" spc="0" dirty="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endParaRPr>
          </a:p>
        </p:txBody>
      </p:sp>
      <p:sp>
        <p:nvSpPr>
          <p:cNvPr id="39" name="TextBox 38">
            <a:extLst>
              <a:ext uri="{FF2B5EF4-FFF2-40B4-BE49-F238E27FC236}">
                <a16:creationId xmlns:a16="http://schemas.microsoft.com/office/drawing/2014/main" id="{93344153-0ED6-1DFF-B3EB-46C520644CA9}"/>
              </a:ext>
            </a:extLst>
          </p:cNvPr>
          <p:cNvSpPr txBox="1"/>
          <p:nvPr/>
        </p:nvSpPr>
        <p:spPr>
          <a:xfrm>
            <a:off x="2348096" y="1972761"/>
            <a:ext cx="7066845" cy="369332"/>
          </a:xfrm>
          <a:prstGeom prst="rect">
            <a:avLst/>
          </a:prstGeom>
          <a:noFill/>
        </p:spPr>
        <p:txBody>
          <a:bodyPr wrap="square">
            <a:spAutoFit/>
          </a:bodyPr>
          <a:lstStyle/>
          <a:p>
            <a:r>
              <a:rPr lang="en-US" dirty="0"/>
              <a:t>Monthly volume of data archived at the T0 (PB) – since LHC started</a:t>
            </a:r>
            <a:endParaRPr lang="en-CH" b="1" dirty="0">
              <a:solidFill>
                <a:srgbClr val="C00000"/>
              </a:solidFill>
            </a:endParaRPr>
          </a:p>
        </p:txBody>
      </p:sp>
      <p:grpSp>
        <p:nvGrpSpPr>
          <p:cNvPr id="41" name="Group 40">
            <a:extLst>
              <a:ext uri="{FF2B5EF4-FFF2-40B4-BE49-F238E27FC236}">
                <a16:creationId xmlns:a16="http://schemas.microsoft.com/office/drawing/2014/main" id="{2503CFE1-9943-D6C2-3344-85C7B3B55C9E}"/>
              </a:ext>
            </a:extLst>
          </p:cNvPr>
          <p:cNvGrpSpPr/>
          <p:nvPr/>
        </p:nvGrpSpPr>
        <p:grpSpPr>
          <a:xfrm>
            <a:off x="2470071" y="2849151"/>
            <a:ext cx="2291940" cy="1001063"/>
            <a:chOff x="1173332" y="2323896"/>
            <a:chExt cx="1887368" cy="707508"/>
          </a:xfrm>
        </p:grpSpPr>
        <p:pic>
          <p:nvPicPr>
            <p:cNvPr id="42" name="Picture 41">
              <a:extLst>
                <a:ext uri="{FF2B5EF4-FFF2-40B4-BE49-F238E27FC236}">
                  <a16:creationId xmlns:a16="http://schemas.microsoft.com/office/drawing/2014/main" id="{6CDD2F1A-FACC-CF0C-6816-7EE2BA55540C}"/>
                </a:ext>
              </a:extLst>
            </p:cNvPr>
            <p:cNvPicPr>
              <a:picLocks noChangeAspect="1"/>
            </p:cNvPicPr>
            <p:nvPr/>
          </p:nvPicPr>
          <p:blipFill>
            <a:blip r:embed="rId3"/>
            <a:stretch>
              <a:fillRect/>
            </a:stretch>
          </p:blipFill>
          <p:spPr>
            <a:xfrm>
              <a:off x="1173332" y="2332904"/>
              <a:ext cx="927100" cy="698500"/>
            </a:xfrm>
            <a:prstGeom prst="rect">
              <a:avLst/>
            </a:prstGeom>
          </p:spPr>
        </p:pic>
        <p:pic>
          <p:nvPicPr>
            <p:cNvPr id="43" name="Picture 42">
              <a:extLst>
                <a:ext uri="{FF2B5EF4-FFF2-40B4-BE49-F238E27FC236}">
                  <a16:creationId xmlns:a16="http://schemas.microsoft.com/office/drawing/2014/main" id="{FAD742D9-1DF5-6949-7558-B11DBA211209}"/>
                </a:ext>
              </a:extLst>
            </p:cNvPr>
            <p:cNvPicPr>
              <a:picLocks noChangeAspect="1"/>
            </p:cNvPicPr>
            <p:nvPr/>
          </p:nvPicPr>
          <p:blipFill>
            <a:blip r:embed="rId4"/>
            <a:stretch>
              <a:fillRect/>
            </a:stretch>
          </p:blipFill>
          <p:spPr>
            <a:xfrm>
              <a:off x="2133600" y="2323896"/>
              <a:ext cx="927100" cy="647700"/>
            </a:xfrm>
            <a:prstGeom prst="rect">
              <a:avLst/>
            </a:prstGeom>
          </p:spPr>
        </p:pic>
      </p:grpSp>
      <p:cxnSp>
        <p:nvCxnSpPr>
          <p:cNvPr id="48" name="Straight Arrow Connector 47">
            <a:extLst>
              <a:ext uri="{FF2B5EF4-FFF2-40B4-BE49-F238E27FC236}">
                <a16:creationId xmlns:a16="http://schemas.microsoft.com/office/drawing/2014/main" id="{2B0E4242-AA9F-18A5-0439-CB097D70636F}"/>
              </a:ext>
            </a:extLst>
          </p:cNvPr>
          <p:cNvCxnSpPr>
            <a:cxnSpLocks/>
          </p:cNvCxnSpPr>
          <p:nvPr/>
        </p:nvCxnSpPr>
        <p:spPr>
          <a:xfrm>
            <a:off x="6096000" y="3866652"/>
            <a:ext cx="2311733" cy="0"/>
          </a:xfrm>
          <a:prstGeom prst="straightConnector1">
            <a:avLst/>
          </a:prstGeom>
          <a:ln w="38100" cmpd="sng">
            <a:headEnd type="oval"/>
            <a:tailEnd type="ova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BD3FA20-3C6C-2C86-CF9D-9157ECB664A1}"/>
              </a:ext>
            </a:extLst>
          </p:cNvPr>
          <p:cNvSpPr txBox="1"/>
          <p:nvPr/>
        </p:nvSpPr>
        <p:spPr>
          <a:xfrm>
            <a:off x="6338799" y="3387311"/>
            <a:ext cx="1755228" cy="369332"/>
          </a:xfrm>
          <a:prstGeom prst="rect">
            <a:avLst/>
          </a:prstGeom>
          <a:noFill/>
        </p:spPr>
        <p:txBody>
          <a:bodyPr wrap="square">
            <a:spAutoFit/>
          </a:bodyPr>
          <a:lstStyle/>
          <a:p>
            <a:pPr algn="ctr"/>
            <a:r>
              <a:rPr lang="en-US" dirty="0"/>
              <a:t>Run-2</a:t>
            </a:r>
            <a:endParaRPr lang="en-CH" dirty="0"/>
          </a:p>
        </p:txBody>
      </p:sp>
      <p:cxnSp>
        <p:nvCxnSpPr>
          <p:cNvPr id="50" name="Straight Arrow Connector 49">
            <a:extLst>
              <a:ext uri="{FF2B5EF4-FFF2-40B4-BE49-F238E27FC236}">
                <a16:creationId xmlns:a16="http://schemas.microsoft.com/office/drawing/2014/main" id="{24FDBF93-D671-996B-1954-34DBDF3D4AFB}"/>
              </a:ext>
            </a:extLst>
          </p:cNvPr>
          <p:cNvCxnSpPr>
            <a:cxnSpLocks/>
          </p:cNvCxnSpPr>
          <p:nvPr/>
        </p:nvCxnSpPr>
        <p:spPr>
          <a:xfrm>
            <a:off x="10101342" y="2431232"/>
            <a:ext cx="1481058" cy="0"/>
          </a:xfrm>
          <a:prstGeom prst="straightConnector1">
            <a:avLst/>
          </a:prstGeom>
          <a:ln w="38100" cmpd="sng">
            <a:headEnd type="oval"/>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6435D451-F702-22A8-1CC0-4AE31434DD29}"/>
              </a:ext>
            </a:extLst>
          </p:cNvPr>
          <p:cNvSpPr txBox="1"/>
          <p:nvPr/>
        </p:nvSpPr>
        <p:spPr>
          <a:xfrm>
            <a:off x="9948691" y="1967470"/>
            <a:ext cx="1755228" cy="369332"/>
          </a:xfrm>
          <a:prstGeom prst="rect">
            <a:avLst/>
          </a:prstGeom>
          <a:noFill/>
        </p:spPr>
        <p:txBody>
          <a:bodyPr wrap="square">
            <a:spAutoFit/>
          </a:bodyPr>
          <a:lstStyle/>
          <a:p>
            <a:pPr algn="ctr"/>
            <a:r>
              <a:rPr lang="en-US" dirty="0"/>
              <a:t>Run-3</a:t>
            </a:r>
            <a:endParaRPr lang="en-CH" dirty="0"/>
          </a:p>
        </p:txBody>
      </p:sp>
      <p:cxnSp>
        <p:nvCxnSpPr>
          <p:cNvPr id="60" name="Straight Arrow Connector 59">
            <a:extLst>
              <a:ext uri="{FF2B5EF4-FFF2-40B4-BE49-F238E27FC236}">
                <a16:creationId xmlns:a16="http://schemas.microsoft.com/office/drawing/2014/main" id="{936BAAF2-1080-8408-7C3B-6757770F10AD}"/>
              </a:ext>
            </a:extLst>
          </p:cNvPr>
          <p:cNvCxnSpPr>
            <a:cxnSpLocks/>
          </p:cNvCxnSpPr>
          <p:nvPr/>
        </p:nvCxnSpPr>
        <p:spPr>
          <a:xfrm>
            <a:off x="4926373" y="4640154"/>
            <a:ext cx="1177550" cy="0"/>
          </a:xfrm>
          <a:prstGeom prst="straightConnector1">
            <a:avLst/>
          </a:prstGeom>
          <a:ln w="38100" cmpd="sng">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074" name="TextBox 3073">
            <a:extLst>
              <a:ext uri="{FF2B5EF4-FFF2-40B4-BE49-F238E27FC236}">
                <a16:creationId xmlns:a16="http://schemas.microsoft.com/office/drawing/2014/main" id="{0CA6F5D5-CC3E-CBC4-E587-5C22C0A10A41}"/>
              </a:ext>
            </a:extLst>
          </p:cNvPr>
          <p:cNvSpPr txBox="1"/>
          <p:nvPr/>
        </p:nvSpPr>
        <p:spPr>
          <a:xfrm>
            <a:off x="5213275" y="4149614"/>
            <a:ext cx="593767" cy="369332"/>
          </a:xfrm>
          <a:prstGeom prst="rect">
            <a:avLst/>
          </a:prstGeom>
          <a:noFill/>
        </p:spPr>
        <p:txBody>
          <a:bodyPr wrap="square">
            <a:spAutoFit/>
          </a:bodyPr>
          <a:lstStyle/>
          <a:p>
            <a:r>
              <a:rPr lang="en-GB" dirty="0"/>
              <a:t>LS1</a:t>
            </a:r>
          </a:p>
        </p:txBody>
      </p:sp>
      <p:cxnSp>
        <p:nvCxnSpPr>
          <p:cNvPr id="3077" name="Straight Arrow Connector 3076">
            <a:extLst>
              <a:ext uri="{FF2B5EF4-FFF2-40B4-BE49-F238E27FC236}">
                <a16:creationId xmlns:a16="http://schemas.microsoft.com/office/drawing/2014/main" id="{0BD58084-5C6E-A9AB-90CD-CCE0A3459A96}"/>
              </a:ext>
            </a:extLst>
          </p:cNvPr>
          <p:cNvCxnSpPr>
            <a:cxnSpLocks/>
          </p:cNvCxnSpPr>
          <p:nvPr/>
        </p:nvCxnSpPr>
        <p:spPr>
          <a:xfrm>
            <a:off x="8407666" y="3246420"/>
            <a:ext cx="1674488" cy="0"/>
          </a:xfrm>
          <a:prstGeom prst="straightConnector1">
            <a:avLst/>
          </a:prstGeom>
          <a:ln w="38100" cmpd="sng">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078" name="TextBox 3077">
            <a:extLst>
              <a:ext uri="{FF2B5EF4-FFF2-40B4-BE49-F238E27FC236}">
                <a16:creationId xmlns:a16="http://schemas.microsoft.com/office/drawing/2014/main" id="{3A95B0DB-6FC8-2657-18FB-FDBBDEA42B00}"/>
              </a:ext>
            </a:extLst>
          </p:cNvPr>
          <p:cNvSpPr txBox="1"/>
          <p:nvPr/>
        </p:nvSpPr>
        <p:spPr>
          <a:xfrm>
            <a:off x="8916056" y="2772507"/>
            <a:ext cx="653143" cy="369332"/>
          </a:xfrm>
          <a:prstGeom prst="rect">
            <a:avLst/>
          </a:prstGeom>
          <a:noFill/>
        </p:spPr>
        <p:txBody>
          <a:bodyPr wrap="square">
            <a:spAutoFit/>
          </a:bodyPr>
          <a:lstStyle/>
          <a:p>
            <a:r>
              <a:rPr lang="en-GB" dirty="0"/>
              <a:t>LS2</a:t>
            </a:r>
          </a:p>
        </p:txBody>
      </p:sp>
      <p:cxnSp>
        <p:nvCxnSpPr>
          <p:cNvPr id="3088" name="Straight Connector 3087">
            <a:extLst>
              <a:ext uri="{FF2B5EF4-FFF2-40B4-BE49-F238E27FC236}">
                <a16:creationId xmlns:a16="http://schemas.microsoft.com/office/drawing/2014/main" id="{4229FB5E-789A-9DF2-D69A-392CD0652140}"/>
              </a:ext>
            </a:extLst>
          </p:cNvPr>
          <p:cNvCxnSpPr/>
          <p:nvPr/>
        </p:nvCxnSpPr>
        <p:spPr>
          <a:xfrm>
            <a:off x="4928260" y="4279570"/>
            <a:ext cx="0" cy="1707766"/>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822082C0-F4DF-AB5B-A763-9F56826CBA7D}"/>
              </a:ext>
            </a:extLst>
          </p:cNvPr>
          <p:cNvCxnSpPr>
            <a:cxnSpLocks/>
          </p:cNvCxnSpPr>
          <p:nvPr/>
        </p:nvCxnSpPr>
        <p:spPr>
          <a:xfrm>
            <a:off x="6113812" y="3526971"/>
            <a:ext cx="0" cy="2494012"/>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6219290D-0126-F66A-9835-D0F00A421B05}"/>
              </a:ext>
            </a:extLst>
          </p:cNvPr>
          <p:cNvCxnSpPr>
            <a:cxnSpLocks/>
          </p:cNvCxnSpPr>
          <p:nvPr/>
        </p:nvCxnSpPr>
        <p:spPr>
          <a:xfrm>
            <a:off x="8407666" y="2861897"/>
            <a:ext cx="7983" cy="3157107"/>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15AD18BB-214E-D479-4907-BC104B47DC3D}"/>
              </a:ext>
            </a:extLst>
          </p:cNvPr>
          <p:cNvCxnSpPr>
            <a:cxnSpLocks/>
          </p:cNvCxnSpPr>
          <p:nvPr/>
        </p:nvCxnSpPr>
        <p:spPr>
          <a:xfrm>
            <a:off x="10080108" y="2090057"/>
            <a:ext cx="7983" cy="3926969"/>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6C81C65D-4017-C984-ADC4-101182D5D998}"/>
              </a:ext>
            </a:extLst>
          </p:cNvPr>
          <p:cNvCxnSpPr>
            <a:cxnSpLocks/>
          </p:cNvCxnSpPr>
          <p:nvPr/>
        </p:nvCxnSpPr>
        <p:spPr>
          <a:xfrm flipH="1">
            <a:off x="2824350" y="4954186"/>
            <a:ext cx="24272" cy="1054924"/>
          </a:xfrm>
          <a:prstGeom prst="line">
            <a:avLst/>
          </a:prstGeom>
          <a:ln w="25400">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160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Them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8100" cmpd="sng">
          <a:tailEnd type="arrow"/>
        </a:ln>
      </a:spPr>
      <a:bodyPr/>
      <a:lstStyle/>
      <a:style>
        <a:lnRef idx="2">
          <a:schemeClr val="accent1"/>
        </a:lnRef>
        <a:fillRef idx="0">
          <a:schemeClr val="accent1"/>
        </a:fillRef>
        <a:effectRef idx="1">
          <a:schemeClr val="accent1"/>
        </a:effectRef>
        <a:fontRef idx="minor">
          <a:schemeClr val="tx1"/>
        </a:fontRef>
      </a:style>
    </a:lnDef>
    <a:txDef>
      <a:spPr/>
      <a:bodyPr>
        <a:noAutofit/>
      </a:bodyPr>
      <a:lstStyle>
        <a:defPPr>
          <a:defRPr b="0" cap="none" spc="0" dirty="0" smtClean="0">
            <a:ln w="18415" cmpd="sng">
              <a:solidFill>
                <a:srgbClr val="FFFFFF"/>
              </a:solidFill>
              <a:prstDash val="solid"/>
            </a:ln>
            <a:solidFill>
              <a:schemeClr val="bg1">
                <a:lumMod val="85000"/>
              </a:schemeClr>
            </a:solidFill>
            <a:effectLst>
              <a:outerShdw blurRad="63500" dir="3600000" algn="tl" rotWithShape="0">
                <a:srgbClr val="000000">
                  <a:alpha val="70000"/>
                </a:srgbClr>
              </a:outerShdw>
            </a:effectLs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93548</TotalTime>
  <Words>4244</Words>
  <Application>Microsoft Macintosh PowerPoint</Application>
  <PresentationFormat>Widescreen</PresentationFormat>
  <Paragraphs>738</Paragraphs>
  <Slides>59</Slides>
  <Notes>11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59</vt:i4>
      </vt:variant>
    </vt:vector>
  </HeadingPairs>
  <TitlesOfParts>
    <vt:vector size="75" baseType="lpstr">
      <vt:lpstr>ＭＳ Ｐゴシック</vt:lpstr>
      <vt:lpstr>Aptos</vt:lpstr>
      <vt:lpstr>Arial</vt:lpstr>
      <vt:lpstr>Calibri</vt:lpstr>
      <vt:lpstr>Calibri Light</vt:lpstr>
      <vt:lpstr>Candara</vt:lpstr>
      <vt:lpstr>Chalkduster</vt:lpstr>
      <vt:lpstr>ff-meta-serif-web-pro</vt:lpstr>
      <vt:lpstr>Helvetica</vt:lpstr>
      <vt:lpstr>News Gothic MT</vt:lpstr>
      <vt:lpstr>Noto Sans</vt:lpstr>
      <vt:lpstr>sourcesans-regular</vt:lpstr>
      <vt:lpstr>Wingdings</vt:lpstr>
      <vt:lpstr>Office Theme</vt:lpstr>
      <vt:lpstr>1_Office Theme</vt:lpstr>
      <vt:lpstr>Default Theme</vt:lpstr>
      <vt:lpstr>WLCG Strategy for HL-LHC</vt:lpstr>
      <vt:lpstr>High Energy Physics</vt:lpstr>
      <vt:lpstr>The Large Hadron Collider @ CERN</vt:lpstr>
      <vt:lpstr>Computing  @ High Energy Physics</vt:lpstr>
      <vt:lpstr>Distributed vs Centralised Computing</vt:lpstr>
      <vt:lpstr>PowerPoint Presentation</vt:lpstr>
      <vt:lpstr>WLCG in Numbers…</vt:lpstr>
      <vt:lpstr>WLCG 20th anniversary</vt:lpstr>
      <vt:lpstr>The LHC RAW data archive</vt:lpstr>
      <vt:lpstr>PowerPoint Presentation</vt:lpstr>
      <vt:lpstr>The HL-LHC challenge – data volume and complexity</vt:lpstr>
      <vt:lpstr>The HL-LHC challenge –hardware trends</vt:lpstr>
      <vt:lpstr>Not just LHC .. more HEP experiments in the 2020s</vt:lpstr>
      <vt:lpstr>And more sciences …</vt:lpstr>
      <vt:lpstr>The future HEP computing challenge in 6 points</vt:lpstr>
      <vt:lpstr>WLCG strategic vision: Innovation and Collaboration   </vt:lpstr>
      <vt:lpstr>WLCG Service Operations</vt:lpstr>
      <vt:lpstr>Technical Evolution</vt:lpstr>
      <vt:lpstr>WLCG Data Challenges program</vt:lpstr>
      <vt:lpstr>WLCG Data Challenges program</vt:lpstr>
      <vt:lpstr>Data Challenge 2024 - Highlights </vt:lpstr>
      <vt:lpstr>DC24 Network R&amp;D – one example</vt:lpstr>
      <vt:lpstr>WLCG traffic (GB/s) in 12 months</vt:lpstr>
      <vt:lpstr>The initial Computing Model</vt:lpstr>
      <vt:lpstr>WLCG networks</vt:lpstr>
      <vt:lpstr>Heterogeneous Grid Infrastructure</vt:lpstr>
      <vt:lpstr>Leveraging Heterogeneous Facilities - HPCs</vt:lpstr>
      <vt:lpstr>Software Performance and Portability</vt:lpstr>
      <vt:lpstr>Event Generators on GPUs</vt:lpstr>
      <vt:lpstr>The raise of AI</vt:lpstr>
      <vt:lpstr>User Analysis </vt:lpstr>
      <vt:lpstr>WLCG partners and collaborators</vt:lpstr>
      <vt:lpstr>Scientific Data Management </vt:lpstr>
      <vt:lpstr>From Data Management to a Research Environment</vt:lpstr>
      <vt:lpstr>Open Science in a common Research Environment</vt:lpstr>
      <vt:lpstr>Energy Needs per unit of “science” </vt:lpstr>
      <vt:lpstr>Conclusions</vt:lpstr>
      <vt:lpstr>Backup</vt:lpstr>
      <vt:lpstr>ATLAS and CMS computing needs for HL-LHC</vt:lpstr>
      <vt:lpstr>HL-LHC computing needs evolution</vt:lpstr>
      <vt:lpstr>Tier-0 workflow in 2024</vt:lpstr>
      <vt:lpstr>Data produced by the CERN experiments</vt:lpstr>
      <vt:lpstr>PowerPoint Presentation</vt:lpstr>
      <vt:lpstr>LHCONE</vt:lpstr>
      <vt:lpstr>WLCG traffic (GB/s) in the last 10 years</vt:lpstr>
      <vt:lpstr>Data processing, simulation, analysis</vt:lpstr>
      <vt:lpstr>WLCG performance and operations</vt:lpstr>
      <vt:lpstr>Evolution to a more flexible Computing Model </vt:lpstr>
      <vt:lpstr>The TCB  and the OTF</vt:lpstr>
      <vt:lpstr>TCB – topics for Tech Roadmap</vt:lpstr>
      <vt:lpstr>Leveraging Heterogeneous Facilities - Clouds</vt:lpstr>
      <vt:lpstr>Heterogeneous architectures in reconstruction</vt:lpstr>
      <vt:lpstr>Geant4 simulation for HL-LHC</vt:lpstr>
      <vt:lpstr>ROOT foundation layer for HL-LHC </vt:lpstr>
      <vt:lpstr>Non-X86 CPUs</vt:lpstr>
      <vt:lpstr>Software-related activities and project</vt:lpstr>
      <vt:lpstr>Custom or common or ... ?</vt:lpstr>
      <vt:lpstr>Collaboration across sciences</vt:lpstr>
      <vt:lpstr>Energy efficiency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WLCG:  an infrastructure for HEP computing</dc:title>
  <dc:subject/>
  <dc:creator>Microsoft Office User</dc:creator>
  <cp:keywords/>
  <dc:description/>
  <cp:lastModifiedBy>Simone Campana</cp:lastModifiedBy>
  <cp:revision>109</cp:revision>
  <dcterms:created xsi:type="dcterms:W3CDTF">2020-10-16T09:37:36Z</dcterms:created>
  <dcterms:modified xsi:type="dcterms:W3CDTF">2025-03-19T02:29:52Z</dcterms:modified>
  <cp:category/>
</cp:coreProperties>
</file>