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2.jpg" ContentType="image/jpeg"/>
  <Override PartName="/ppt/media/image24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12.jpg" ContentType="image/jpeg"/>
  <Override PartName="/ppt/notesSlides/notesSlide1.xml" ContentType="application/vnd.openxmlformats-officedocument.presentationml.notesSlide+xml"/>
  <Override PartName="/ppt/media/image171.jpg" ContentType="image/jpeg"/>
  <Override PartName="/ppt/media/image241.jpg" ContentType="image/jpeg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70.jpg" ContentType="image/jpeg"/>
  <Override PartName="/ppt/media/image275.jpg" ContentType="image/jpeg"/>
  <Override PartName="/ppt/media/image27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26" r:id="rId2"/>
  </p:sldMasterIdLst>
  <p:notesMasterIdLst>
    <p:notesMasterId r:id="rId83"/>
  </p:notesMasterIdLst>
  <p:handoutMasterIdLst>
    <p:handoutMasterId r:id="rId84"/>
  </p:handoutMasterIdLst>
  <p:sldIdLst>
    <p:sldId id="256" r:id="rId3"/>
    <p:sldId id="259" r:id="rId4"/>
    <p:sldId id="260" r:id="rId5"/>
    <p:sldId id="358" r:id="rId6"/>
    <p:sldId id="359" r:id="rId7"/>
    <p:sldId id="326" r:id="rId8"/>
    <p:sldId id="323" r:id="rId9"/>
    <p:sldId id="271" r:id="rId10"/>
    <p:sldId id="272" r:id="rId11"/>
    <p:sldId id="287" r:id="rId12"/>
    <p:sldId id="324" r:id="rId13"/>
    <p:sldId id="288" r:id="rId14"/>
    <p:sldId id="291" r:id="rId15"/>
    <p:sldId id="277" r:id="rId16"/>
    <p:sldId id="285" r:id="rId17"/>
    <p:sldId id="307" r:id="rId18"/>
    <p:sldId id="329" r:id="rId19"/>
    <p:sldId id="284" r:id="rId20"/>
    <p:sldId id="289" r:id="rId21"/>
    <p:sldId id="325" r:id="rId22"/>
    <p:sldId id="328" r:id="rId23"/>
    <p:sldId id="327" r:id="rId24"/>
    <p:sldId id="304" r:id="rId25"/>
    <p:sldId id="280" r:id="rId26"/>
    <p:sldId id="312" r:id="rId27"/>
    <p:sldId id="331" r:id="rId28"/>
    <p:sldId id="305" r:id="rId29"/>
    <p:sldId id="342" r:id="rId30"/>
    <p:sldId id="309" r:id="rId31"/>
    <p:sldId id="308" r:id="rId32"/>
    <p:sldId id="274" r:id="rId33"/>
    <p:sldId id="333" r:id="rId34"/>
    <p:sldId id="330" r:id="rId35"/>
    <p:sldId id="275" r:id="rId36"/>
    <p:sldId id="278" r:id="rId37"/>
    <p:sldId id="334" r:id="rId38"/>
    <p:sldId id="361" r:id="rId39"/>
    <p:sldId id="360" r:id="rId40"/>
    <p:sldId id="306" r:id="rId41"/>
    <p:sldId id="310" r:id="rId42"/>
    <p:sldId id="311" r:id="rId43"/>
    <p:sldId id="338" r:id="rId44"/>
    <p:sldId id="264" r:id="rId45"/>
    <p:sldId id="294" r:id="rId46"/>
    <p:sldId id="337" r:id="rId47"/>
    <p:sldId id="367" r:id="rId48"/>
    <p:sldId id="279" r:id="rId49"/>
    <p:sldId id="340" r:id="rId50"/>
    <p:sldId id="313" r:id="rId51"/>
    <p:sldId id="339" r:id="rId52"/>
    <p:sldId id="290" r:id="rId53"/>
    <p:sldId id="343" r:id="rId54"/>
    <p:sldId id="296" r:id="rId55"/>
    <p:sldId id="368" r:id="rId56"/>
    <p:sldId id="345" r:id="rId57"/>
    <p:sldId id="346" r:id="rId58"/>
    <p:sldId id="319" r:id="rId59"/>
    <p:sldId id="350" r:id="rId60"/>
    <p:sldId id="351" r:id="rId61"/>
    <p:sldId id="353" r:id="rId62"/>
    <p:sldId id="352" r:id="rId63"/>
    <p:sldId id="364" r:id="rId64"/>
    <p:sldId id="315" r:id="rId65"/>
    <p:sldId id="347" r:id="rId66"/>
    <p:sldId id="362" r:id="rId67"/>
    <p:sldId id="298" r:id="rId68"/>
    <p:sldId id="317" r:id="rId69"/>
    <p:sldId id="349" r:id="rId70"/>
    <p:sldId id="316" r:id="rId71"/>
    <p:sldId id="300" r:id="rId72"/>
    <p:sldId id="355" r:id="rId73"/>
    <p:sldId id="366" r:id="rId74"/>
    <p:sldId id="363" r:id="rId75"/>
    <p:sldId id="365" r:id="rId76"/>
    <p:sldId id="270" r:id="rId77"/>
    <p:sldId id="357" r:id="rId78"/>
    <p:sldId id="281" r:id="rId79"/>
    <p:sldId id="336" r:id="rId80"/>
    <p:sldId id="335" r:id="rId81"/>
    <p:sldId id="257" r:id="rId82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2575"/>
    <a:srgbClr val="E3D88B"/>
    <a:srgbClr val="F9F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920" autoAdjust="0"/>
    <p:restoredTop sz="95948" autoAdjust="0"/>
  </p:normalViewPr>
  <p:slideViewPr>
    <p:cSldViewPr snapToGrid="0" snapToObjects="1">
      <p:cViewPr varScale="1">
        <p:scale>
          <a:sx n="130" d="100"/>
          <a:sy n="130" d="100"/>
        </p:scale>
        <p:origin x="66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03429-0267-4304-A601-C6BE05F5EE0A}" type="doc">
      <dgm:prSet loTypeId="urn:microsoft.com/office/officeart/2005/8/layout/hierarchy1" loCatId="hierarchy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B774C77A-5755-4C48-A5E4-4C50B0376E52}">
      <dgm:prSet phldrT="[Text]" custT="1"/>
      <dgm:spPr>
        <a:xfrm>
          <a:off x="1810052" y="61962"/>
          <a:ext cx="1431081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b="0" dirty="0" smtClean="0">
              <a:latin typeface="Calibri"/>
              <a:ea typeface="+mn-ea"/>
              <a:cs typeface="+mn-cs"/>
            </a:rPr>
            <a:t>ca-policy-</a:t>
          </a:r>
          <a:r>
            <a:rPr lang="en-US" sz="800" b="0" dirty="0" err="1" smtClean="0">
              <a:latin typeface="Calibri"/>
              <a:ea typeface="+mn-ea"/>
              <a:cs typeface="+mn-cs"/>
            </a:rPr>
            <a:t>egi</a:t>
          </a:r>
          <a:r>
            <a:rPr lang="en-US" sz="800" b="0" dirty="0" smtClean="0">
              <a:latin typeface="Calibri"/>
              <a:ea typeface="+mn-ea"/>
              <a:cs typeface="+mn-cs"/>
            </a:rPr>
            <a:t>-core</a:t>
          </a:r>
          <a:endParaRPr lang="en-US" sz="800" b="0" dirty="0">
            <a:latin typeface="Calibri"/>
            <a:ea typeface="+mn-ea"/>
            <a:cs typeface="+mn-cs"/>
          </a:endParaRPr>
        </a:p>
      </dgm:t>
    </dgm:pt>
    <dgm:pt modelId="{23A1E667-2622-4069-97A1-7BB8DF63C4FB}" type="parTrans" cxnId="{B2400909-35F2-478C-8A54-E584CF36F0CA}">
      <dgm:prSet/>
      <dgm:spPr/>
      <dgm:t>
        <a:bodyPr/>
        <a:lstStyle/>
        <a:p>
          <a:endParaRPr lang="en-US" sz="1400"/>
        </a:p>
      </dgm:t>
    </dgm:pt>
    <dgm:pt modelId="{721E9E71-32AF-4BE9-BE46-74E0D8724888}" type="sibTrans" cxnId="{B2400909-35F2-478C-8A54-E584CF36F0CA}">
      <dgm:prSet/>
      <dgm:spPr/>
      <dgm:t>
        <a:bodyPr/>
        <a:lstStyle/>
        <a:p>
          <a:endParaRPr lang="en-US" sz="1400"/>
        </a:p>
      </dgm:t>
    </dgm:pt>
    <dgm:pt modelId="{011FB8AF-124C-4CA2-8F16-A344C4B64B1F}">
      <dgm:prSet phldrT="[Text]" custT="1"/>
      <dgm:spPr>
        <a:xfrm>
          <a:off x="673516" y="596664"/>
          <a:ext cx="797415" cy="214441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b="0" dirty="0" smtClean="0">
              <a:latin typeface="Calibri"/>
              <a:ea typeface="+mn-ea"/>
              <a:cs typeface="+mn-cs"/>
            </a:rPr>
            <a:t>IGTF Classic</a:t>
          </a:r>
          <a:endParaRPr lang="en-US" sz="800" b="0" dirty="0">
            <a:latin typeface="Calibri"/>
            <a:ea typeface="+mn-ea"/>
            <a:cs typeface="+mn-cs"/>
          </a:endParaRPr>
        </a:p>
      </dgm:t>
    </dgm:pt>
    <dgm:pt modelId="{7933990D-7C47-4BAD-97F1-EF98ACD2E91D}" type="parTrans" cxnId="{D7916E04-E417-4BFF-BA5D-210CA73FE567}">
      <dgm:prSet/>
      <dgm:spPr>
        <a:xfrm>
          <a:off x="1008053" y="367735"/>
          <a:ext cx="1453368" cy="167966"/>
        </a:xfrm>
        <a:custGeom>
          <a:avLst/>
          <a:gdLst/>
          <a:ahLst/>
          <a:cxnLst/>
          <a:rect l="0" t="0" r="0" b="0"/>
          <a:pathLst>
            <a:path>
              <a:moveTo>
                <a:pt x="1453368" y="0"/>
              </a:moveTo>
              <a:lnTo>
                <a:pt x="145336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AF81D886-E7D7-4C3C-B459-65BEDE4114F8}" type="sibTrans" cxnId="{D7916E04-E417-4BFF-BA5D-210CA73FE567}">
      <dgm:prSet/>
      <dgm:spPr/>
      <dgm:t>
        <a:bodyPr/>
        <a:lstStyle/>
        <a:p>
          <a:endParaRPr lang="en-US" sz="1400"/>
        </a:p>
      </dgm:t>
    </dgm:pt>
    <dgm:pt modelId="{31E9EAAF-89AA-4987-8FDF-3919F2AFC13F}">
      <dgm:prSet phldrT="[Text]" custT="1"/>
      <dgm:spPr>
        <a:xfrm>
          <a:off x="430518" y="979071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dirty="0" smtClean="0">
              <a:latin typeface="Calibri"/>
              <a:ea typeface="+mn-ea"/>
              <a:cs typeface="+mn-cs"/>
            </a:rPr>
            <a:t>ca-</a:t>
          </a:r>
          <a:r>
            <a:rPr lang="en-US" sz="800" dirty="0" err="1" smtClean="0">
              <a:latin typeface="Calibri"/>
              <a:ea typeface="+mn-ea"/>
              <a:cs typeface="+mn-cs"/>
            </a:rPr>
            <a:t>emsign</a:t>
          </a:r>
          <a:endParaRPr lang="en-US" sz="800" dirty="0">
            <a:latin typeface="Calibri"/>
            <a:ea typeface="+mn-ea"/>
            <a:cs typeface="+mn-cs"/>
          </a:endParaRPr>
        </a:p>
      </dgm:t>
    </dgm:pt>
    <dgm:pt modelId="{9282F968-AE25-4E9B-B9FB-9E9F227E615B}" type="parTrans" cxnId="{FB907A15-1ED7-45B8-AC20-687F49DAB599}">
      <dgm:prSet/>
      <dgm:spPr>
        <a:xfrm>
          <a:off x="655115" y="750142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92058EF3-190E-4A2F-A06A-039D57938A2C}" type="sibTrans" cxnId="{FB907A15-1ED7-45B8-AC20-687F49DAB599}">
      <dgm:prSet/>
      <dgm:spPr/>
      <dgm:t>
        <a:bodyPr/>
        <a:lstStyle/>
        <a:p>
          <a:endParaRPr lang="en-US" sz="1400"/>
        </a:p>
      </dgm:t>
    </dgm:pt>
    <dgm:pt modelId="{AE3BB331-B19A-497D-97A2-0CA6A032E290}">
      <dgm:prSet phldrT="[Text]" custT="1"/>
      <dgm:spPr>
        <a:xfrm>
          <a:off x="1136395" y="979071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smtClean="0">
              <a:latin typeface="Calibri"/>
              <a:ea typeface="+mn-ea"/>
              <a:cs typeface="+mn-cs"/>
            </a:rPr>
            <a:t>…</a:t>
          </a:r>
          <a:endParaRPr lang="en-US" sz="800" dirty="0">
            <a:latin typeface="Calibri"/>
            <a:ea typeface="+mn-ea"/>
            <a:cs typeface="+mn-cs"/>
          </a:endParaRPr>
        </a:p>
      </dgm:t>
    </dgm:pt>
    <dgm:pt modelId="{27E53B26-233F-4550-B814-1E78ABCE00AE}" type="parTrans" cxnId="{3F713C2A-39F2-48DC-A31E-788D94856064}">
      <dgm:prSet/>
      <dgm:spPr>
        <a:xfrm>
          <a:off x="1008053" y="750142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EDFBEE4D-E67C-4EB8-AB3D-2BEAC8C47BB0}" type="sibTrans" cxnId="{3F713C2A-39F2-48DC-A31E-788D94856064}">
      <dgm:prSet/>
      <dgm:spPr/>
      <dgm:t>
        <a:bodyPr/>
        <a:lstStyle/>
        <a:p>
          <a:endParaRPr lang="en-US" sz="1400"/>
        </a:p>
      </dgm:t>
    </dgm:pt>
    <dgm:pt modelId="{DB717BDF-C173-4721-8F6E-DD5C8A111D4B}">
      <dgm:prSet phldrT="[Text]" custT="1"/>
      <dgm:spPr>
        <a:xfrm>
          <a:off x="1997840" y="596664"/>
          <a:ext cx="972275" cy="18971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b="0" dirty="0" smtClean="0">
              <a:latin typeface="Calibri"/>
              <a:ea typeface="+mn-ea"/>
              <a:cs typeface="+mn-cs"/>
            </a:rPr>
            <a:t>IGTF MICS</a:t>
          </a:r>
          <a:endParaRPr lang="en-US" sz="800" b="0" dirty="0">
            <a:latin typeface="Calibri"/>
            <a:ea typeface="+mn-ea"/>
            <a:cs typeface="+mn-cs"/>
          </a:endParaRPr>
        </a:p>
      </dgm:t>
    </dgm:pt>
    <dgm:pt modelId="{426AD863-9AA3-41FD-B5C4-54B6B2CE2AE1}" type="parTrans" cxnId="{D33500B7-65FB-4578-AE4D-1F1C734C812C}">
      <dgm:prSet/>
      <dgm:spPr>
        <a:xfrm>
          <a:off x="2374088" y="367735"/>
          <a:ext cx="91440" cy="167966"/>
        </a:xfrm>
        <a:custGeom>
          <a:avLst/>
          <a:gdLst/>
          <a:ahLst/>
          <a:cxnLst/>
          <a:rect l="0" t="0" r="0" b="0"/>
          <a:pathLst>
            <a:path>
              <a:moveTo>
                <a:pt x="87334" y="0"/>
              </a:moveTo>
              <a:lnTo>
                <a:pt x="87334" y="114464"/>
              </a:lnTo>
              <a:lnTo>
                <a:pt x="45720" y="114464"/>
              </a:lnTo>
              <a:lnTo>
                <a:pt x="45720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EBDAAC1A-ECAA-478F-95E9-AD9EB17523F5}" type="sibTrans" cxnId="{D33500B7-65FB-4578-AE4D-1F1C734C812C}">
      <dgm:prSet/>
      <dgm:spPr/>
      <dgm:t>
        <a:bodyPr/>
        <a:lstStyle/>
        <a:p>
          <a:endParaRPr lang="en-US" sz="1400"/>
        </a:p>
      </dgm:t>
    </dgm:pt>
    <dgm:pt modelId="{C0F4546D-97F5-4AB6-817F-298825DD2A2B}">
      <dgm:prSet phldrT="[Text]" custT="1"/>
      <dgm:spPr>
        <a:xfrm>
          <a:off x="1842272" y="954346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smtClean="0">
              <a:latin typeface="Calibri"/>
              <a:ea typeface="+mn-ea"/>
              <a:cs typeface="+mn-cs"/>
            </a:rPr>
            <a:t>ca-TCS</a:t>
          </a:r>
          <a:endParaRPr lang="en-US" sz="800" dirty="0">
            <a:latin typeface="Calibri"/>
            <a:ea typeface="+mn-ea"/>
            <a:cs typeface="+mn-cs"/>
          </a:endParaRPr>
        </a:p>
      </dgm:t>
    </dgm:pt>
    <dgm:pt modelId="{A9AB02C3-9D11-4DED-BC81-F38E9A29B838}" type="parTrans" cxnId="{B84A7374-250F-41EC-90A3-D2EC0C9BBE32}">
      <dgm:prSet/>
      <dgm:spPr>
        <a:xfrm>
          <a:off x="2066869" y="725417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3796A015-DD1E-4707-8B01-CE988BDCC1E5}" type="sibTrans" cxnId="{B84A7374-250F-41EC-90A3-D2EC0C9BBE32}">
      <dgm:prSet/>
      <dgm:spPr/>
      <dgm:t>
        <a:bodyPr/>
        <a:lstStyle/>
        <a:p>
          <a:endParaRPr lang="en-US" sz="1400"/>
        </a:p>
      </dgm:t>
    </dgm:pt>
    <dgm:pt modelId="{2BD3FA52-DB82-4731-9E4A-2C30B2BEC4E1}">
      <dgm:prSet phldrT="[Text]" custT="1"/>
      <dgm:spPr>
        <a:xfrm>
          <a:off x="2548149" y="954346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smtClean="0">
              <a:latin typeface="Calibri"/>
              <a:ea typeface="+mn-ea"/>
              <a:cs typeface="+mn-cs"/>
            </a:rPr>
            <a:t>…</a:t>
          </a:r>
          <a:endParaRPr lang="en-US" sz="800" dirty="0">
            <a:latin typeface="Calibri"/>
            <a:ea typeface="+mn-ea"/>
            <a:cs typeface="+mn-cs"/>
          </a:endParaRPr>
        </a:p>
      </dgm:t>
    </dgm:pt>
    <dgm:pt modelId="{A80B0F93-DAA1-4EFD-8DBB-07CCD910C511}" type="parTrans" cxnId="{CFCDE903-FE42-4ADD-AFC8-34A5CEE67707}">
      <dgm:prSet/>
      <dgm:spPr>
        <a:xfrm>
          <a:off x="2419808" y="725417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8C2B7381-103F-43C9-8504-D72BFE546060}" type="sibTrans" cxnId="{CFCDE903-FE42-4ADD-AFC8-34A5CEE67707}">
      <dgm:prSet/>
      <dgm:spPr/>
      <dgm:t>
        <a:bodyPr/>
        <a:lstStyle/>
        <a:p>
          <a:endParaRPr lang="en-US" sz="1400"/>
        </a:p>
      </dgm:t>
    </dgm:pt>
    <dgm:pt modelId="{32B54793-4AC2-49DD-884C-7389B58F3542}">
      <dgm:prSet phldrT="[Text]" custT="1"/>
      <dgm:spPr>
        <a:xfrm>
          <a:off x="3413796" y="596664"/>
          <a:ext cx="963872" cy="17222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b="0" dirty="0" smtClean="0">
              <a:latin typeface="Calibri"/>
              <a:ea typeface="+mn-ea"/>
              <a:cs typeface="+mn-cs"/>
            </a:rPr>
            <a:t>IGTF Dogwood/ELM</a:t>
          </a:r>
          <a:endParaRPr lang="en-US" sz="800" b="0" dirty="0">
            <a:latin typeface="Calibri"/>
            <a:ea typeface="+mn-ea"/>
            <a:cs typeface="+mn-cs"/>
          </a:endParaRPr>
        </a:p>
      </dgm:t>
    </dgm:pt>
    <dgm:pt modelId="{694188F5-D7C9-4155-9C3D-F93140C03758}" type="parTrans" cxnId="{9266D346-8D51-4CD9-98E0-CC81A7C89685}">
      <dgm:prSet/>
      <dgm:spPr>
        <a:xfrm>
          <a:off x="2461422" y="367735"/>
          <a:ext cx="1370139" cy="16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1370139" y="114464"/>
              </a:lnTo>
              <a:lnTo>
                <a:pt x="1370139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B70BE379-6CE4-4230-BEC9-7374016F4698}" type="sibTrans" cxnId="{9266D346-8D51-4CD9-98E0-CC81A7C89685}">
      <dgm:prSet/>
      <dgm:spPr/>
      <dgm:t>
        <a:bodyPr/>
        <a:lstStyle/>
        <a:p>
          <a:endParaRPr lang="en-US" sz="1400"/>
        </a:p>
      </dgm:t>
    </dgm:pt>
    <dgm:pt modelId="{BD7DA83C-5377-4391-B6B1-6801E25C394B}">
      <dgm:prSet phldrT="[Text]" custT="1"/>
      <dgm:spPr>
        <a:xfrm>
          <a:off x="3254026" y="936860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700" dirty="0" smtClean="0">
              <a:latin typeface="Calibri"/>
              <a:ea typeface="+mn-ea"/>
              <a:cs typeface="+mn-cs"/>
            </a:rPr>
            <a:t>ca-RCauth.eu</a:t>
          </a:r>
          <a:endParaRPr lang="en-US" sz="700" dirty="0">
            <a:latin typeface="Calibri"/>
            <a:ea typeface="+mn-ea"/>
            <a:cs typeface="+mn-cs"/>
          </a:endParaRPr>
        </a:p>
      </dgm:t>
    </dgm:pt>
    <dgm:pt modelId="{ED24B1DB-81BE-4713-8ADA-D44126B878C9}" type="parTrans" cxnId="{FBC74926-0FB2-4419-8030-7D4500B8760C}">
      <dgm:prSet/>
      <dgm:spPr>
        <a:xfrm>
          <a:off x="3478623" y="707931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CCBE8692-9DE4-4C2C-A39C-9B226651D015}" type="sibTrans" cxnId="{FBC74926-0FB2-4419-8030-7D4500B8760C}">
      <dgm:prSet/>
      <dgm:spPr/>
      <dgm:t>
        <a:bodyPr/>
        <a:lstStyle/>
        <a:p>
          <a:endParaRPr lang="en-US" sz="1400"/>
        </a:p>
      </dgm:t>
    </dgm:pt>
    <dgm:pt modelId="{8FA3EF03-2A51-4387-9F52-A9B0A3664EF7}">
      <dgm:prSet phldrT="[Text]" custT="1"/>
      <dgm:spPr>
        <a:xfrm>
          <a:off x="3959903" y="936860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800" dirty="0" smtClean="0">
              <a:latin typeface="Calibri"/>
              <a:ea typeface="+mn-ea"/>
              <a:cs typeface="+mn-cs"/>
            </a:rPr>
            <a:t>ca-GTS?</a:t>
          </a:r>
          <a:endParaRPr lang="en-US" sz="800" dirty="0">
            <a:latin typeface="Calibri"/>
            <a:ea typeface="+mn-ea"/>
            <a:cs typeface="+mn-cs"/>
          </a:endParaRPr>
        </a:p>
      </dgm:t>
    </dgm:pt>
    <dgm:pt modelId="{05DE28E7-0D90-4D9C-BF88-B010B056596F}" type="parTrans" cxnId="{CC5BF2C2-3A27-4B33-B311-3F15C332B07D}">
      <dgm:prSet/>
      <dgm:spPr>
        <a:xfrm>
          <a:off x="3831562" y="707931"/>
          <a:ext cx="352938" cy="16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</dgm:spPr>
      <dgm:t>
        <a:bodyPr/>
        <a:lstStyle/>
        <a:p>
          <a:endParaRPr lang="en-US" sz="1400"/>
        </a:p>
      </dgm:t>
    </dgm:pt>
    <dgm:pt modelId="{BFAD39BB-D250-456F-9437-0E518C53D7E2}" type="sibTrans" cxnId="{CC5BF2C2-3A27-4B33-B311-3F15C332B07D}">
      <dgm:prSet/>
      <dgm:spPr/>
      <dgm:t>
        <a:bodyPr/>
        <a:lstStyle/>
        <a:p>
          <a:endParaRPr lang="en-US" sz="1400"/>
        </a:p>
      </dgm:t>
    </dgm:pt>
    <dgm:pt modelId="{5F3F0D8A-FD20-4750-B0C9-69E3AB557922}" type="pres">
      <dgm:prSet presAssocID="{01003429-0267-4304-A601-C6BE05F5EE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1B9D1B-5DFA-474E-B4DF-B83BDF5B0AD7}" type="pres">
      <dgm:prSet presAssocID="{B774C77A-5755-4C48-A5E4-4C50B0376E52}" presName="hierRoot1" presStyleCnt="0"/>
      <dgm:spPr/>
      <dgm:t>
        <a:bodyPr/>
        <a:lstStyle/>
        <a:p>
          <a:endParaRPr lang="en-US"/>
        </a:p>
      </dgm:t>
    </dgm:pt>
    <dgm:pt modelId="{7FAB586F-5100-40D1-826E-15F54017CC5C}" type="pres">
      <dgm:prSet presAssocID="{B774C77A-5755-4C48-A5E4-4C50B0376E52}" presName="composite" presStyleCnt="0"/>
      <dgm:spPr/>
      <dgm:t>
        <a:bodyPr/>
        <a:lstStyle/>
        <a:p>
          <a:endParaRPr lang="en-US"/>
        </a:p>
      </dgm:t>
    </dgm:pt>
    <dgm:pt modelId="{C423C282-70DA-449E-BF95-6FDBEE4A69A7}" type="pres">
      <dgm:prSet presAssocID="{B774C77A-5755-4C48-A5E4-4C50B0376E52}" presName="background" presStyleLbl="node0" presStyleIdx="0" presStyleCnt="1"/>
      <dgm:spPr>
        <a:xfrm>
          <a:off x="1745881" y="999"/>
          <a:ext cx="1431081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B751CF18-55C3-4EF7-89D0-E86BF6369DEE}" type="pres">
      <dgm:prSet presAssocID="{B774C77A-5755-4C48-A5E4-4C50B0376E52}" presName="text" presStyleLbl="fgAcc0" presStyleIdx="0" presStyleCnt="1" custScaleX="2477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8E0FAF-7BBD-4F23-8AA7-7A289108EB04}" type="pres">
      <dgm:prSet presAssocID="{B774C77A-5755-4C48-A5E4-4C50B0376E52}" presName="hierChild2" presStyleCnt="0"/>
      <dgm:spPr/>
      <dgm:t>
        <a:bodyPr/>
        <a:lstStyle/>
        <a:p>
          <a:endParaRPr lang="en-US"/>
        </a:p>
      </dgm:t>
    </dgm:pt>
    <dgm:pt modelId="{256C3F68-5122-4F40-BEDA-100D2BCAE166}" type="pres">
      <dgm:prSet presAssocID="{7933990D-7C47-4BAD-97F1-EF98ACD2E91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5CB984F6-32DC-49BB-B42A-794EC4CAF843}" type="pres">
      <dgm:prSet presAssocID="{011FB8AF-124C-4CA2-8F16-A344C4B64B1F}" presName="hierRoot2" presStyleCnt="0"/>
      <dgm:spPr/>
      <dgm:t>
        <a:bodyPr/>
        <a:lstStyle/>
        <a:p>
          <a:endParaRPr lang="en-US"/>
        </a:p>
      </dgm:t>
    </dgm:pt>
    <dgm:pt modelId="{6C482343-6492-4260-92DF-EA3846E30497}" type="pres">
      <dgm:prSet presAssocID="{011FB8AF-124C-4CA2-8F16-A344C4B64B1F}" presName="composite2" presStyleCnt="0"/>
      <dgm:spPr/>
      <dgm:t>
        <a:bodyPr/>
        <a:lstStyle/>
        <a:p>
          <a:endParaRPr lang="en-US"/>
        </a:p>
      </dgm:t>
    </dgm:pt>
    <dgm:pt modelId="{0598004D-6743-418B-892C-6D4D2334D93F}" type="pres">
      <dgm:prSet presAssocID="{011FB8AF-124C-4CA2-8F16-A344C4B64B1F}" presName="background2" presStyleLbl="node2" presStyleIdx="0" presStyleCnt="3"/>
      <dgm:spPr>
        <a:xfrm>
          <a:off x="609346" y="535701"/>
          <a:ext cx="797415" cy="214441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49E9399-07F1-46BF-801F-F6F6E33ACEE8}" type="pres">
      <dgm:prSet presAssocID="{011FB8AF-124C-4CA2-8F16-A344C4B64B1F}" presName="text2" presStyleLbl="fgAcc2" presStyleIdx="0" presStyleCnt="3" custScaleX="138072" custScaleY="584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D68EFD-811D-4BAF-8AC8-3ADC079D5FE6}" type="pres">
      <dgm:prSet presAssocID="{011FB8AF-124C-4CA2-8F16-A344C4B64B1F}" presName="hierChild3" presStyleCnt="0"/>
      <dgm:spPr/>
      <dgm:t>
        <a:bodyPr/>
        <a:lstStyle/>
        <a:p>
          <a:endParaRPr lang="en-US"/>
        </a:p>
      </dgm:t>
    </dgm:pt>
    <dgm:pt modelId="{6520307A-2CB1-4225-9FC4-44CFCEAC03BA}" type="pres">
      <dgm:prSet presAssocID="{9282F968-AE25-4E9B-B9FB-9E9F227E615B}" presName="Name17" presStyleLbl="parChTrans1D3" presStyleIdx="0" presStyleCnt="6"/>
      <dgm:spPr/>
      <dgm:t>
        <a:bodyPr/>
        <a:lstStyle/>
        <a:p>
          <a:endParaRPr lang="en-US"/>
        </a:p>
      </dgm:t>
    </dgm:pt>
    <dgm:pt modelId="{0BA68559-EFB9-4DEB-A965-2A496453F090}" type="pres">
      <dgm:prSet presAssocID="{31E9EAAF-89AA-4987-8FDF-3919F2AFC13F}" presName="hierRoot3" presStyleCnt="0"/>
      <dgm:spPr/>
      <dgm:t>
        <a:bodyPr/>
        <a:lstStyle/>
        <a:p>
          <a:endParaRPr lang="en-US"/>
        </a:p>
      </dgm:t>
    </dgm:pt>
    <dgm:pt modelId="{C18DB56D-F1ED-4809-AE73-516354AE8F42}" type="pres">
      <dgm:prSet presAssocID="{31E9EAAF-89AA-4987-8FDF-3919F2AFC13F}" presName="composite3" presStyleCnt="0"/>
      <dgm:spPr/>
      <dgm:t>
        <a:bodyPr/>
        <a:lstStyle/>
        <a:p>
          <a:endParaRPr lang="en-US"/>
        </a:p>
      </dgm:t>
    </dgm:pt>
    <dgm:pt modelId="{6DEBC992-A550-4A46-80DE-91FBA833DACE}" type="pres">
      <dgm:prSet presAssocID="{31E9EAAF-89AA-4987-8FDF-3919F2AFC13F}" presName="background3" presStyleLbl="node3" presStyleIdx="0" presStyleCnt="6"/>
      <dgm:spPr>
        <a:xfrm>
          <a:off x="366347" y="918109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BF29B37-FEA0-4B4E-926A-92431A2082C9}" type="pres">
      <dgm:prSet presAssocID="{31E9EAAF-89AA-4987-8FDF-3919F2AFC13F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06CA7D-CF3F-45DE-AED1-6043BAB2FBA8}" type="pres">
      <dgm:prSet presAssocID="{31E9EAAF-89AA-4987-8FDF-3919F2AFC13F}" presName="hierChild4" presStyleCnt="0"/>
      <dgm:spPr/>
      <dgm:t>
        <a:bodyPr/>
        <a:lstStyle/>
        <a:p>
          <a:endParaRPr lang="en-US"/>
        </a:p>
      </dgm:t>
    </dgm:pt>
    <dgm:pt modelId="{BCE2E285-A089-4839-8436-7FCC2F3497A8}" type="pres">
      <dgm:prSet presAssocID="{27E53B26-233F-4550-B814-1E78ABCE00AE}" presName="Name17" presStyleLbl="parChTrans1D3" presStyleIdx="1" presStyleCnt="6"/>
      <dgm:spPr/>
      <dgm:t>
        <a:bodyPr/>
        <a:lstStyle/>
        <a:p>
          <a:endParaRPr lang="en-US"/>
        </a:p>
      </dgm:t>
    </dgm:pt>
    <dgm:pt modelId="{8852D597-1115-42B8-962D-21CDD1B056FD}" type="pres">
      <dgm:prSet presAssocID="{AE3BB331-B19A-497D-97A2-0CA6A032E290}" presName="hierRoot3" presStyleCnt="0"/>
      <dgm:spPr/>
      <dgm:t>
        <a:bodyPr/>
        <a:lstStyle/>
        <a:p>
          <a:endParaRPr lang="en-US"/>
        </a:p>
      </dgm:t>
    </dgm:pt>
    <dgm:pt modelId="{E80DEDBB-3ECE-4DBF-A2A5-223CE2A18DB8}" type="pres">
      <dgm:prSet presAssocID="{AE3BB331-B19A-497D-97A2-0CA6A032E290}" presName="composite3" presStyleCnt="0"/>
      <dgm:spPr/>
      <dgm:t>
        <a:bodyPr/>
        <a:lstStyle/>
        <a:p>
          <a:endParaRPr lang="en-US"/>
        </a:p>
      </dgm:t>
    </dgm:pt>
    <dgm:pt modelId="{A6190071-14B2-4F5A-BE8B-9253AEB91054}" type="pres">
      <dgm:prSet presAssocID="{AE3BB331-B19A-497D-97A2-0CA6A032E290}" presName="background3" presStyleLbl="node3" presStyleIdx="1" presStyleCnt="6"/>
      <dgm:spPr>
        <a:xfrm>
          <a:off x="1072224" y="918109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66932F6-BDCB-4B7D-8897-EE06A416B89C}" type="pres">
      <dgm:prSet presAssocID="{AE3BB331-B19A-497D-97A2-0CA6A032E290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8C1C07-4DC0-4A21-A0EA-4048E487C795}" type="pres">
      <dgm:prSet presAssocID="{AE3BB331-B19A-497D-97A2-0CA6A032E290}" presName="hierChild4" presStyleCnt="0"/>
      <dgm:spPr/>
      <dgm:t>
        <a:bodyPr/>
        <a:lstStyle/>
        <a:p>
          <a:endParaRPr lang="en-US"/>
        </a:p>
      </dgm:t>
    </dgm:pt>
    <dgm:pt modelId="{59A3F1BE-C174-481D-89BC-8B35006D9028}" type="pres">
      <dgm:prSet presAssocID="{426AD863-9AA3-41FD-B5C4-54B6B2CE2AE1}" presName="Name10" presStyleLbl="parChTrans1D2" presStyleIdx="1" presStyleCnt="3"/>
      <dgm:spPr/>
      <dgm:t>
        <a:bodyPr/>
        <a:lstStyle/>
        <a:p>
          <a:endParaRPr lang="en-US"/>
        </a:p>
      </dgm:t>
    </dgm:pt>
    <dgm:pt modelId="{FB3A995F-FA37-4F4A-97DA-A3FFC47788E2}" type="pres">
      <dgm:prSet presAssocID="{DB717BDF-C173-4721-8F6E-DD5C8A111D4B}" presName="hierRoot2" presStyleCnt="0"/>
      <dgm:spPr/>
      <dgm:t>
        <a:bodyPr/>
        <a:lstStyle/>
        <a:p>
          <a:endParaRPr lang="en-US"/>
        </a:p>
      </dgm:t>
    </dgm:pt>
    <dgm:pt modelId="{B9F93D0B-B66F-4922-AAB2-549B2D7CC54B}" type="pres">
      <dgm:prSet presAssocID="{DB717BDF-C173-4721-8F6E-DD5C8A111D4B}" presName="composite2" presStyleCnt="0"/>
      <dgm:spPr/>
      <dgm:t>
        <a:bodyPr/>
        <a:lstStyle/>
        <a:p>
          <a:endParaRPr lang="en-US"/>
        </a:p>
      </dgm:t>
    </dgm:pt>
    <dgm:pt modelId="{C7766D34-5CE7-4A14-BC2A-AA181BCF09DB}" type="pres">
      <dgm:prSet presAssocID="{DB717BDF-C173-4721-8F6E-DD5C8A111D4B}" presName="background2" presStyleLbl="node2" presStyleIdx="1" presStyleCnt="3"/>
      <dgm:spPr>
        <a:xfrm>
          <a:off x="1933670" y="535701"/>
          <a:ext cx="972275" cy="18971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2689834-5F29-40ED-8755-72E888178FD2}" type="pres">
      <dgm:prSet presAssocID="{DB717BDF-C173-4721-8F6E-DD5C8A111D4B}" presName="text2" presStyleLbl="fgAcc2" presStyleIdx="1" presStyleCnt="3" custScaleX="168349" custScaleY="51731" custLinFactNeighborX="3889" custLinFactNeighborY="-48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9C6626-603D-4DC0-A5F5-52AD7E294689}" type="pres">
      <dgm:prSet presAssocID="{DB717BDF-C173-4721-8F6E-DD5C8A111D4B}" presName="hierChild3" presStyleCnt="0"/>
      <dgm:spPr/>
      <dgm:t>
        <a:bodyPr/>
        <a:lstStyle/>
        <a:p>
          <a:endParaRPr lang="en-US"/>
        </a:p>
      </dgm:t>
    </dgm:pt>
    <dgm:pt modelId="{7D55864F-C9E2-4285-9221-E1682340BD08}" type="pres">
      <dgm:prSet presAssocID="{A9AB02C3-9D11-4DED-BC81-F38E9A29B838}" presName="Name17" presStyleLbl="parChTrans1D3" presStyleIdx="2" presStyleCnt="6"/>
      <dgm:spPr/>
      <dgm:t>
        <a:bodyPr/>
        <a:lstStyle/>
        <a:p>
          <a:endParaRPr lang="en-US"/>
        </a:p>
      </dgm:t>
    </dgm:pt>
    <dgm:pt modelId="{C156F9AD-AF58-4080-9CFD-074A79D33045}" type="pres">
      <dgm:prSet presAssocID="{C0F4546D-97F5-4AB6-817F-298825DD2A2B}" presName="hierRoot3" presStyleCnt="0"/>
      <dgm:spPr/>
      <dgm:t>
        <a:bodyPr/>
        <a:lstStyle/>
        <a:p>
          <a:endParaRPr lang="en-US"/>
        </a:p>
      </dgm:t>
    </dgm:pt>
    <dgm:pt modelId="{595A5169-C81C-42DC-9F40-7E73BC889989}" type="pres">
      <dgm:prSet presAssocID="{C0F4546D-97F5-4AB6-817F-298825DD2A2B}" presName="composite3" presStyleCnt="0"/>
      <dgm:spPr/>
      <dgm:t>
        <a:bodyPr/>
        <a:lstStyle/>
        <a:p>
          <a:endParaRPr lang="en-US"/>
        </a:p>
      </dgm:t>
    </dgm:pt>
    <dgm:pt modelId="{C94C3FDB-FA1F-4C13-A742-6D6DB1EC2F65}" type="pres">
      <dgm:prSet presAssocID="{C0F4546D-97F5-4AB6-817F-298825DD2A2B}" presName="background3" presStyleLbl="node3" presStyleIdx="2" presStyleCnt="6"/>
      <dgm:spPr>
        <a:xfrm>
          <a:off x="1778101" y="893384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A414E63-4DBC-4B57-BD26-0AE1842AE531}" type="pres">
      <dgm:prSet presAssocID="{C0F4546D-97F5-4AB6-817F-298825DD2A2B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DD07E8-A8C7-40F3-9E0E-3C4A5AC9F627}" type="pres">
      <dgm:prSet presAssocID="{C0F4546D-97F5-4AB6-817F-298825DD2A2B}" presName="hierChild4" presStyleCnt="0"/>
      <dgm:spPr/>
      <dgm:t>
        <a:bodyPr/>
        <a:lstStyle/>
        <a:p>
          <a:endParaRPr lang="en-US"/>
        </a:p>
      </dgm:t>
    </dgm:pt>
    <dgm:pt modelId="{9689CEA2-B7F0-43D3-B2F1-E29B878B2C9A}" type="pres">
      <dgm:prSet presAssocID="{A80B0F93-DAA1-4EFD-8DBB-07CCD910C511}" presName="Name17" presStyleLbl="parChTrans1D3" presStyleIdx="3" presStyleCnt="6"/>
      <dgm:spPr/>
      <dgm:t>
        <a:bodyPr/>
        <a:lstStyle/>
        <a:p>
          <a:endParaRPr lang="en-US"/>
        </a:p>
      </dgm:t>
    </dgm:pt>
    <dgm:pt modelId="{656932F3-8B6D-4292-9C62-F6BFC8CE8EFC}" type="pres">
      <dgm:prSet presAssocID="{2BD3FA52-DB82-4731-9E4A-2C30B2BEC4E1}" presName="hierRoot3" presStyleCnt="0"/>
      <dgm:spPr/>
      <dgm:t>
        <a:bodyPr/>
        <a:lstStyle/>
        <a:p>
          <a:endParaRPr lang="en-US"/>
        </a:p>
      </dgm:t>
    </dgm:pt>
    <dgm:pt modelId="{47BC0C80-8A4E-406F-8C05-39B6022D6C15}" type="pres">
      <dgm:prSet presAssocID="{2BD3FA52-DB82-4731-9E4A-2C30B2BEC4E1}" presName="composite3" presStyleCnt="0"/>
      <dgm:spPr/>
      <dgm:t>
        <a:bodyPr/>
        <a:lstStyle/>
        <a:p>
          <a:endParaRPr lang="en-US"/>
        </a:p>
      </dgm:t>
    </dgm:pt>
    <dgm:pt modelId="{0DC08051-4BDE-4293-ADDF-E57024CEB816}" type="pres">
      <dgm:prSet presAssocID="{2BD3FA52-DB82-4731-9E4A-2C30B2BEC4E1}" presName="background3" presStyleLbl="node3" presStyleIdx="3" presStyleCnt="6"/>
      <dgm:spPr>
        <a:xfrm>
          <a:off x="2483978" y="893384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F8ABD8A-DBDC-4094-B1B0-47819E142E51}" type="pres">
      <dgm:prSet presAssocID="{2BD3FA52-DB82-4731-9E4A-2C30B2BEC4E1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79B435-6288-40FC-AB49-4944AC73DCAA}" type="pres">
      <dgm:prSet presAssocID="{2BD3FA52-DB82-4731-9E4A-2C30B2BEC4E1}" presName="hierChild4" presStyleCnt="0"/>
      <dgm:spPr/>
      <dgm:t>
        <a:bodyPr/>
        <a:lstStyle/>
        <a:p>
          <a:endParaRPr lang="en-US"/>
        </a:p>
      </dgm:t>
    </dgm:pt>
    <dgm:pt modelId="{BE6EAE10-216B-46C9-B114-08FE68F50DEF}" type="pres">
      <dgm:prSet presAssocID="{694188F5-D7C9-4155-9C3D-F93140C03758}" presName="Name10" presStyleLbl="parChTrans1D2" presStyleIdx="2" presStyleCnt="3"/>
      <dgm:spPr/>
      <dgm:t>
        <a:bodyPr/>
        <a:lstStyle/>
        <a:p>
          <a:endParaRPr lang="en-US"/>
        </a:p>
      </dgm:t>
    </dgm:pt>
    <dgm:pt modelId="{8A367408-4C9D-4D3F-8BE4-B2FF271BBF38}" type="pres">
      <dgm:prSet presAssocID="{32B54793-4AC2-49DD-884C-7389B58F3542}" presName="hierRoot2" presStyleCnt="0"/>
      <dgm:spPr/>
      <dgm:t>
        <a:bodyPr/>
        <a:lstStyle/>
        <a:p>
          <a:endParaRPr lang="en-US"/>
        </a:p>
      </dgm:t>
    </dgm:pt>
    <dgm:pt modelId="{07E6F798-54B5-44FA-8D0A-F6AAFECDDC46}" type="pres">
      <dgm:prSet presAssocID="{32B54793-4AC2-49DD-884C-7389B58F3542}" presName="composite2" presStyleCnt="0"/>
      <dgm:spPr/>
      <dgm:t>
        <a:bodyPr/>
        <a:lstStyle/>
        <a:p>
          <a:endParaRPr lang="en-US"/>
        </a:p>
      </dgm:t>
    </dgm:pt>
    <dgm:pt modelId="{0BBF8C43-ED63-42A4-97B9-70D6ABB0F990}" type="pres">
      <dgm:prSet presAssocID="{32B54793-4AC2-49DD-884C-7389B58F3542}" presName="background2" presStyleLbl="node2" presStyleIdx="2" presStyleCnt="3"/>
      <dgm:spPr>
        <a:xfrm>
          <a:off x="3349626" y="535701"/>
          <a:ext cx="963872" cy="17222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41C2B3B-CDAD-410F-911F-F3D89D45563B}" type="pres">
      <dgm:prSet presAssocID="{32B54793-4AC2-49DD-884C-7389B58F3542}" presName="text2" presStyleLbl="fgAcc2" presStyleIdx="2" presStyleCnt="3" custScaleX="226653" custScaleY="469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375A7B-E33B-49A9-9165-CBC43397780F}" type="pres">
      <dgm:prSet presAssocID="{32B54793-4AC2-49DD-884C-7389B58F3542}" presName="hierChild3" presStyleCnt="0"/>
      <dgm:spPr/>
      <dgm:t>
        <a:bodyPr/>
        <a:lstStyle/>
        <a:p>
          <a:endParaRPr lang="en-US"/>
        </a:p>
      </dgm:t>
    </dgm:pt>
    <dgm:pt modelId="{209F17A1-2279-4C94-A89A-81193447E809}" type="pres">
      <dgm:prSet presAssocID="{ED24B1DB-81BE-4713-8ADA-D44126B878C9}" presName="Name17" presStyleLbl="parChTrans1D3" presStyleIdx="4" presStyleCnt="6"/>
      <dgm:spPr/>
      <dgm:t>
        <a:bodyPr/>
        <a:lstStyle/>
        <a:p>
          <a:endParaRPr lang="en-US"/>
        </a:p>
      </dgm:t>
    </dgm:pt>
    <dgm:pt modelId="{B1ECB87B-123C-4BA4-960F-4961B36EAABF}" type="pres">
      <dgm:prSet presAssocID="{BD7DA83C-5377-4391-B6B1-6801E25C394B}" presName="hierRoot3" presStyleCnt="0"/>
      <dgm:spPr/>
      <dgm:t>
        <a:bodyPr/>
        <a:lstStyle/>
        <a:p>
          <a:endParaRPr lang="en-US"/>
        </a:p>
      </dgm:t>
    </dgm:pt>
    <dgm:pt modelId="{455D13B2-0490-4668-BD28-20EE1B4872B7}" type="pres">
      <dgm:prSet presAssocID="{BD7DA83C-5377-4391-B6B1-6801E25C394B}" presName="composite3" presStyleCnt="0"/>
      <dgm:spPr/>
      <dgm:t>
        <a:bodyPr/>
        <a:lstStyle/>
        <a:p>
          <a:endParaRPr lang="en-US"/>
        </a:p>
      </dgm:t>
    </dgm:pt>
    <dgm:pt modelId="{808FF9CC-83EC-475B-BEB4-05A8648E0166}" type="pres">
      <dgm:prSet presAssocID="{BD7DA83C-5377-4391-B6B1-6801E25C394B}" presName="background3" presStyleLbl="node3" presStyleIdx="4" presStyleCnt="6"/>
      <dgm:spPr>
        <a:xfrm>
          <a:off x="3189855" y="875898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E9CD2F4-A069-4AED-BE89-2D3E4B882E99}" type="pres">
      <dgm:prSet presAssocID="{BD7DA83C-5377-4391-B6B1-6801E25C394B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C38F60-4F39-44B1-9523-F38912F35155}" type="pres">
      <dgm:prSet presAssocID="{BD7DA83C-5377-4391-B6B1-6801E25C394B}" presName="hierChild4" presStyleCnt="0"/>
      <dgm:spPr/>
      <dgm:t>
        <a:bodyPr/>
        <a:lstStyle/>
        <a:p>
          <a:endParaRPr lang="en-US"/>
        </a:p>
      </dgm:t>
    </dgm:pt>
    <dgm:pt modelId="{252E94ED-6328-4159-80BA-1A93F3A79E93}" type="pres">
      <dgm:prSet presAssocID="{05DE28E7-0D90-4D9C-BF88-B010B056596F}" presName="Name17" presStyleLbl="parChTrans1D3" presStyleIdx="5" presStyleCnt="6"/>
      <dgm:spPr/>
      <dgm:t>
        <a:bodyPr/>
        <a:lstStyle/>
        <a:p>
          <a:endParaRPr lang="en-US"/>
        </a:p>
      </dgm:t>
    </dgm:pt>
    <dgm:pt modelId="{DBC94E6B-1B6C-43EE-9526-9777B716E26B}" type="pres">
      <dgm:prSet presAssocID="{8FA3EF03-2A51-4387-9F52-A9B0A3664EF7}" presName="hierRoot3" presStyleCnt="0"/>
      <dgm:spPr/>
      <dgm:t>
        <a:bodyPr/>
        <a:lstStyle/>
        <a:p>
          <a:endParaRPr lang="en-US"/>
        </a:p>
      </dgm:t>
    </dgm:pt>
    <dgm:pt modelId="{B45EBFD1-B95E-4010-A167-3B217008B962}" type="pres">
      <dgm:prSet presAssocID="{8FA3EF03-2A51-4387-9F52-A9B0A3664EF7}" presName="composite3" presStyleCnt="0"/>
      <dgm:spPr/>
      <dgm:t>
        <a:bodyPr/>
        <a:lstStyle/>
        <a:p>
          <a:endParaRPr lang="en-US"/>
        </a:p>
      </dgm:t>
    </dgm:pt>
    <dgm:pt modelId="{0E4B2EA0-F33B-4B7A-866A-6F65ACCC04CE}" type="pres">
      <dgm:prSet presAssocID="{8FA3EF03-2A51-4387-9F52-A9B0A3664EF7}" presName="background3" presStyleLbl="node3" presStyleIdx="5" presStyleCnt="6"/>
      <dgm:spPr>
        <a:xfrm>
          <a:off x="3895733" y="875898"/>
          <a:ext cx="577535" cy="36673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8F5877E9-43ED-422E-B4BF-7749DB2D44ED}" type="pres">
      <dgm:prSet presAssocID="{8FA3EF03-2A51-4387-9F52-A9B0A3664EF7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E0CC3C-3797-4E86-9949-E9B3EF3F2C31}" type="pres">
      <dgm:prSet presAssocID="{8FA3EF03-2A51-4387-9F52-A9B0A3664EF7}" presName="hierChild4" presStyleCnt="0"/>
      <dgm:spPr/>
      <dgm:t>
        <a:bodyPr/>
        <a:lstStyle/>
        <a:p>
          <a:endParaRPr lang="en-US"/>
        </a:p>
      </dgm:t>
    </dgm:pt>
  </dgm:ptLst>
  <dgm:cxnLst>
    <dgm:cxn modelId="{E44096F2-2BBC-4204-B881-8D1CB77738EC}" type="presOf" srcId="{B774C77A-5755-4C48-A5E4-4C50B0376E52}" destId="{B751CF18-55C3-4EF7-89D0-E86BF6369DEE}" srcOrd="0" destOrd="0" presId="urn:microsoft.com/office/officeart/2005/8/layout/hierarchy1"/>
    <dgm:cxn modelId="{A97B3A68-99D0-42F3-B08A-6D6592B70219}" type="presOf" srcId="{7933990D-7C47-4BAD-97F1-EF98ACD2E91D}" destId="{256C3F68-5122-4F40-BEDA-100D2BCAE166}" srcOrd="0" destOrd="0" presId="urn:microsoft.com/office/officeart/2005/8/layout/hierarchy1"/>
    <dgm:cxn modelId="{3ADA4C2A-E761-48A6-BB53-E93B01A0B19F}" type="presOf" srcId="{9282F968-AE25-4E9B-B9FB-9E9F227E615B}" destId="{6520307A-2CB1-4225-9FC4-44CFCEAC03BA}" srcOrd="0" destOrd="0" presId="urn:microsoft.com/office/officeart/2005/8/layout/hierarchy1"/>
    <dgm:cxn modelId="{1EF6F3BD-606E-484C-AF09-B1664FD91F5A}" type="presOf" srcId="{426AD863-9AA3-41FD-B5C4-54B6B2CE2AE1}" destId="{59A3F1BE-C174-481D-89BC-8B35006D9028}" srcOrd="0" destOrd="0" presId="urn:microsoft.com/office/officeart/2005/8/layout/hierarchy1"/>
    <dgm:cxn modelId="{68259D4B-6A2F-4202-BC73-1C718DFDA681}" type="presOf" srcId="{C0F4546D-97F5-4AB6-817F-298825DD2A2B}" destId="{DA414E63-4DBC-4B57-BD26-0AE1842AE531}" srcOrd="0" destOrd="0" presId="urn:microsoft.com/office/officeart/2005/8/layout/hierarchy1"/>
    <dgm:cxn modelId="{BEF604C3-33F3-4C80-906D-A0678273C3D0}" type="presOf" srcId="{AE3BB331-B19A-497D-97A2-0CA6A032E290}" destId="{D66932F6-BDCB-4B7D-8897-EE06A416B89C}" srcOrd="0" destOrd="0" presId="urn:microsoft.com/office/officeart/2005/8/layout/hierarchy1"/>
    <dgm:cxn modelId="{9266D346-8D51-4CD9-98E0-CC81A7C89685}" srcId="{B774C77A-5755-4C48-A5E4-4C50B0376E52}" destId="{32B54793-4AC2-49DD-884C-7389B58F3542}" srcOrd="2" destOrd="0" parTransId="{694188F5-D7C9-4155-9C3D-F93140C03758}" sibTransId="{B70BE379-6CE4-4230-BEC9-7374016F4698}"/>
    <dgm:cxn modelId="{A9ECF1F6-4624-4126-89C3-63187F5DD2CD}" type="presOf" srcId="{011FB8AF-124C-4CA2-8F16-A344C4B64B1F}" destId="{D49E9399-07F1-46BF-801F-F6F6E33ACEE8}" srcOrd="0" destOrd="0" presId="urn:microsoft.com/office/officeart/2005/8/layout/hierarchy1"/>
    <dgm:cxn modelId="{D7916E04-E417-4BFF-BA5D-210CA73FE567}" srcId="{B774C77A-5755-4C48-A5E4-4C50B0376E52}" destId="{011FB8AF-124C-4CA2-8F16-A344C4B64B1F}" srcOrd="0" destOrd="0" parTransId="{7933990D-7C47-4BAD-97F1-EF98ACD2E91D}" sibTransId="{AF81D886-E7D7-4C3C-B459-65BEDE4114F8}"/>
    <dgm:cxn modelId="{748638FA-E4A5-48B5-8C81-D0007671A394}" type="presOf" srcId="{2BD3FA52-DB82-4731-9E4A-2C30B2BEC4E1}" destId="{8F8ABD8A-DBDC-4094-B1B0-47819E142E51}" srcOrd="0" destOrd="0" presId="urn:microsoft.com/office/officeart/2005/8/layout/hierarchy1"/>
    <dgm:cxn modelId="{2BFC5685-C278-425D-839F-2E779CA50435}" type="presOf" srcId="{8FA3EF03-2A51-4387-9F52-A9B0A3664EF7}" destId="{8F5877E9-43ED-422E-B4BF-7749DB2D44ED}" srcOrd="0" destOrd="0" presId="urn:microsoft.com/office/officeart/2005/8/layout/hierarchy1"/>
    <dgm:cxn modelId="{D67410A3-0CCD-499C-ABC1-73CAF2B47C2E}" type="presOf" srcId="{ED24B1DB-81BE-4713-8ADA-D44126B878C9}" destId="{209F17A1-2279-4C94-A89A-81193447E809}" srcOrd="0" destOrd="0" presId="urn:microsoft.com/office/officeart/2005/8/layout/hierarchy1"/>
    <dgm:cxn modelId="{D33500B7-65FB-4578-AE4D-1F1C734C812C}" srcId="{B774C77A-5755-4C48-A5E4-4C50B0376E52}" destId="{DB717BDF-C173-4721-8F6E-DD5C8A111D4B}" srcOrd="1" destOrd="0" parTransId="{426AD863-9AA3-41FD-B5C4-54B6B2CE2AE1}" sibTransId="{EBDAAC1A-ECAA-478F-95E9-AD9EB17523F5}"/>
    <dgm:cxn modelId="{CFCDE903-FE42-4ADD-AFC8-34A5CEE67707}" srcId="{DB717BDF-C173-4721-8F6E-DD5C8A111D4B}" destId="{2BD3FA52-DB82-4731-9E4A-2C30B2BEC4E1}" srcOrd="1" destOrd="0" parTransId="{A80B0F93-DAA1-4EFD-8DBB-07CCD910C511}" sibTransId="{8C2B7381-103F-43C9-8504-D72BFE546060}"/>
    <dgm:cxn modelId="{31671844-7A2C-4F63-9745-D522F358DFE3}" type="presOf" srcId="{05DE28E7-0D90-4D9C-BF88-B010B056596F}" destId="{252E94ED-6328-4159-80BA-1A93F3A79E93}" srcOrd="0" destOrd="0" presId="urn:microsoft.com/office/officeart/2005/8/layout/hierarchy1"/>
    <dgm:cxn modelId="{FB907A15-1ED7-45B8-AC20-687F49DAB599}" srcId="{011FB8AF-124C-4CA2-8F16-A344C4B64B1F}" destId="{31E9EAAF-89AA-4987-8FDF-3919F2AFC13F}" srcOrd="0" destOrd="0" parTransId="{9282F968-AE25-4E9B-B9FB-9E9F227E615B}" sibTransId="{92058EF3-190E-4A2F-A06A-039D57938A2C}"/>
    <dgm:cxn modelId="{79672995-374B-4942-BAD9-5778CB2AE23B}" type="presOf" srcId="{A9AB02C3-9D11-4DED-BC81-F38E9A29B838}" destId="{7D55864F-C9E2-4285-9221-E1682340BD08}" srcOrd="0" destOrd="0" presId="urn:microsoft.com/office/officeart/2005/8/layout/hierarchy1"/>
    <dgm:cxn modelId="{217C7111-5A4D-4D42-995A-AA01E970699B}" type="presOf" srcId="{DB717BDF-C173-4721-8F6E-DD5C8A111D4B}" destId="{D2689834-5F29-40ED-8755-72E888178FD2}" srcOrd="0" destOrd="0" presId="urn:microsoft.com/office/officeart/2005/8/layout/hierarchy1"/>
    <dgm:cxn modelId="{D9A453D4-1F25-4D93-A62D-0C37C939430F}" type="presOf" srcId="{32B54793-4AC2-49DD-884C-7389B58F3542}" destId="{341C2B3B-CDAD-410F-911F-F3D89D45563B}" srcOrd="0" destOrd="0" presId="urn:microsoft.com/office/officeart/2005/8/layout/hierarchy1"/>
    <dgm:cxn modelId="{59BDAA8D-4B6A-406F-8D6E-92361C824D92}" type="presOf" srcId="{694188F5-D7C9-4155-9C3D-F93140C03758}" destId="{BE6EAE10-216B-46C9-B114-08FE68F50DEF}" srcOrd="0" destOrd="0" presId="urn:microsoft.com/office/officeart/2005/8/layout/hierarchy1"/>
    <dgm:cxn modelId="{AF42B032-8761-4DC7-A84F-289A1514EC52}" type="presOf" srcId="{27E53B26-233F-4550-B814-1E78ABCE00AE}" destId="{BCE2E285-A089-4839-8436-7FCC2F3497A8}" srcOrd="0" destOrd="0" presId="urn:microsoft.com/office/officeart/2005/8/layout/hierarchy1"/>
    <dgm:cxn modelId="{C0D0EEE6-3FE6-47A3-8406-5417C7CF4F64}" type="presOf" srcId="{BD7DA83C-5377-4391-B6B1-6801E25C394B}" destId="{EE9CD2F4-A069-4AED-BE89-2D3E4B882E99}" srcOrd="0" destOrd="0" presId="urn:microsoft.com/office/officeart/2005/8/layout/hierarchy1"/>
    <dgm:cxn modelId="{2D0E71D7-EEDF-4673-B5B9-3D8B83AD2BFE}" type="presOf" srcId="{01003429-0267-4304-A601-C6BE05F5EE0A}" destId="{5F3F0D8A-FD20-4750-B0C9-69E3AB557922}" srcOrd="0" destOrd="0" presId="urn:microsoft.com/office/officeart/2005/8/layout/hierarchy1"/>
    <dgm:cxn modelId="{01824217-F6FD-474E-A9F9-0318F573FB31}" type="presOf" srcId="{A80B0F93-DAA1-4EFD-8DBB-07CCD910C511}" destId="{9689CEA2-B7F0-43D3-B2F1-E29B878B2C9A}" srcOrd="0" destOrd="0" presId="urn:microsoft.com/office/officeart/2005/8/layout/hierarchy1"/>
    <dgm:cxn modelId="{3F713C2A-39F2-48DC-A31E-788D94856064}" srcId="{011FB8AF-124C-4CA2-8F16-A344C4B64B1F}" destId="{AE3BB331-B19A-497D-97A2-0CA6A032E290}" srcOrd="1" destOrd="0" parTransId="{27E53B26-233F-4550-B814-1E78ABCE00AE}" sibTransId="{EDFBEE4D-E67C-4EB8-AB3D-2BEAC8C47BB0}"/>
    <dgm:cxn modelId="{B84A7374-250F-41EC-90A3-D2EC0C9BBE32}" srcId="{DB717BDF-C173-4721-8F6E-DD5C8A111D4B}" destId="{C0F4546D-97F5-4AB6-817F-298825DD2A2B}" srcOrd="0" destOrd="0" parTransId="{A9AB02C3-9D11-4DED-BC81-F38E9A29B838}" sibTransId="{3796A015-DD1E-4707-8B01-CE988BDCC1E5}"/>
    <dgm:cxn modelId="{75FA1FE2-8635-4532-B90C-3F4F8691D8A8}" type="presOf" srcId="{31E9EAAF-89AA-4987-8FDF-3919F2AFC13F}" destId="{1BF29B37-FEA0-4B4E-926A-92431A2082C9}" srcOrd="0" destOrd="0" presId="urn:microsoft.com/office/officeart/2005/8/layout/hierarchy1"/>
    <dgm:cxn modelId="{B2400909-35F2-478C-8A54-E584CF36F0CA}" srcId="{01003429-0267-4304-A601-C6BE05F5EE0A}" destId="{B774C77A-5755-4C48-A5E4-4C50B0376E52}" srcOrd="0" destOrd="0" parTransId="{23A1E667-2622-4069-97A1-7BB8DF63C4FB}" sibTransId="{721E9E71-32AF-4BE9-BE46-74E0D8724888}"/>
    <dgm:cxn modelId="{CC5BF2C2-3A27-4B33-B311-3F15C332B07D}" srcId="{32B54793-4AC2-49DD-884C-7389B58F3542}" destId="{8FA3EF03-2A51-4387-9F52-A9B0A3664EF7}" srcOrd="1" destOrd="0" parTransId="{05DE28E7-0D90-4D9C-BF88-B010B056596F}" sibTransId="{BFAD39BB-D250-456F-9437-0E518C53D7E2}"/>
    <dgm:cxn modelId="{FBC74926-0FB2-4419-8030-7D4500B8760C}" srcId="{32B54793-4AC2-49DD-884C-7389B58F3542}" destId="{BD7DA83C-5377-4391-B6B1-6801E25C394B}" srcOrd="0" destOrd="0" parTransId="{ED24B1DB-81BE-4713-8ADA-D44126B878C9}" sibTransId="{CCBE8692-9DE4-4C2C-A39C-9B226651D015}"/>
    <dgm:cxn modelId="{EEDC9F65-6556-465D-B59D-6396A0E8F73E}" type="presParOf" srcId="{5F3F0D8A-FD20-4750-B0C9-69E3AB557922}" destId="{2A1B9D1B-5DFA-474E-B4DF-B83BDF5B0AD7}" srcOrd="0" destOrd="0" presId="urn:microsoft.com/office/officeart/2005/8/layout/hierarchy1"/>
    <dgm:cxn modelId="{67341E04-443A-4242-9CF7-7C07C70FD70B}" type="presParOf" srcId="{2A1B9D1B-5DFA-474E-B4DF-B83BDF5B0AD7}" destId="{7FAB586F-5100-40D1-826E-15F54017CC5C}" srcOrd="0" destOrd="0" presId="urn:microsoft.com/office/officeart/2005/8/layout/hierarchy1"/>
    <dgm:cxn modelId="{C62A7E2D-2E03-44A2-88B0-38A70204EC62}" type="presParOf" srcId="{7FAB586F-5100-40D1-826E-15F54017CC5C}" destId="{C423C282-70DA-449E-BF95-6FDBEE4A69A7}" srcOrd="0" destOrd="0" presId="urn:microsoft.com/office/officeart/2005/8/layout/hierarchy1"/>
    <dgm:cxn modelId="{6F7CD7FF-622E-4512-BA93-BB1F571CF66C}" type="presParOf" srcId="{7FAB586F-5100-40D1-826E-15F54017CC5C}" destId="{B751CF18-55C3-4EF7-89D0-E86BF6369DEE}" srcOrd="1" destOrd="0" presId="urn:microsoft.com/office/officeart/2005/8/layout/hierarchy1"/>
    <dgm:cxn modelId="{58C98F98-E9CA-464D-A1D1-CF9B1F899C36}" type="presParOf" srcId="{2A1B9D1B-5DFA-474E-B4DF-B83BDF5B0AD7}" destId="{F78E0FAF-7BBD-4F23-8AA7-7A289108EB04}" srcOrd="1" destOrd="0" presId="urn:microsoft.com/office/officeart/2005/8/layout/hierarchy1"/>
    <dgm:cxn modelId="{46A64F31-A600-4C34-8BB3-783C006B69AE}" type="presParOf" srcId="{F78E0FAF-7BBD-4F23-8AA7-7A289108EB04}" destId="{256C3F68-5122-4F40-BEDA-100D2BCAE166}" srcOrd="0" destOrd="0" presId="urn:microsoft.com/office/officeart/2005/8/layout/hierarchy1"/>
    <dgm:cxn modelId="{AE12661C-B9D8-4596-A9D8-204DFE1BB985}" type="presParOf" srcId="{F78E0FAF-7BBD-4F23-8AA7-7A289108EB04}" destId="{5CB984F6-32DC-49BB-B42A-794EC4CAF843}" srcOrd="1" destOrd="0" presId="urn:microsoft.com/office/officeart/2005/8/layout/hierarchy1"/>
    <dgm:cxn modelId="{ED02DB57-579F-4CDA-A0F4-7772440D12E8}" type="presParOf" srcId="{5CB984F6-32DC-49BB-B42A-794EC4CAF843}" destId="{6C482343-6492-4260-92DF-EA3846E30497}" srcOrd="0" destOrd="0" presId="urn:microsoft.com/office/officeart/2005/8/layout/hierarchy1"/>
    <dgm:cxn modelId="{2C4B0035-D758-4E53-BF1B-8E01513D28B4}" type="presParOf" srcId="{6C482343-6492-4260-92DF-EA3846E30497}" destId="{0598004D-6743-418B-892C-6D4D2334D93F}" srcOrd="0" destOrd="0" presId="urn:microsoft.com/office/officeart/2005/8/layout/hierarchy1"/>
    <dgm:cxn modelId="{6E6972D3-0CBD-4D7A-8D3B-B996D5E09DBA}" type="presParOf" srcId="{6C482343-6492-4260-92DF-EA3846E30497}" destId="{D49E9399-07F1-46BF-801F-F6F6E33ACEE8}" srcOrd="1" destOrd="0" presId="urn:microsoft.com/office/officeart/2005/8/layout/hierarchy1"/>
    <dgm:cxn modelId="{D4FDFEFD-AD7C-4263-A2AF-D0DCDF2F2BB3}" type="presParOf" srcId="{5CB984F6-32DC-49BB-B42A-794EC4CAF843}" destId="{7BD68EFD-811D-4BAF-8AC8-3ADC079D5FE6}" srcOrd="1" destOrd="0" presId="urn:microsoft.com/office/officeart/2005/8/layout/hierarchy1"/>
    <dgm:cxn modelId="{199BB65A-DB60-4AA7-B7D7-AB95DC7EA319}" type="presParOf" srcId="{7BD68EFD-811D-4BAF-8AC8-3ADC079D5FE6}" destId="{6520307A-2CB1-4225-9FC4-44CFCEAC03BA}" srcOrd="0" destOrd="0" presId="urn:microsoft.com/office/officeart/2005/8/layout/hierarchy1"/>
    <dgm:cxn modelId="{821075BD-C0CE-4C5A-B635-43A763075A5F}" type="presParOf" srcId="{7BD68EFD-811D-4BAF-8AC8-3ADC079D5FE6}" destId="{0BA68559-EFB9-4DEB-A965-2A496453F090}" srcOrd="1" destOrd="0" presId="urn:microsoft.com/office/officeart/2005/8/layout/hierarchy1"/>
    <dgm:cxn modelId="{7625A058-8799-4976-BB28-537E37DA6ACB}" type="presParOf" srcId="{0BA68559-EFB9-4DEB-A965-2A496453F090}" destId="{C18DB56D-F1ED-4809-AE73-516354AE8F42}" srcOrd="0" destOrd="0" presId="urn:microsoft.com/office/officeart/2005/8/layout/hierarchy1"/>
    <dgm:cxn modelId="{078C102F-40DF-4541-A278-A54BA5770DBF}" type="presParOf" srcId="{C18DB56D-F1ED-4809-AE73-516354AE8F42}" destId="{6DEBC992-A550-4A46-80DE-91FBA833DACE}" srcOrd="0" destOrd="0" presId="urn:microsoft.com/office/officeart/2005/8/layout/hierarchy1"/>
    <dgm:cxn modelId="{F71DF799-34A6-4271-BCF7-28C82B57C4C8}" type="presParOf" srcId="{C18DB56D-F1ED-4809-AE73-516354AE8F42}" destId="{1BF29B37-FEA0-4B4E-926A-92431A2082C9}" srcOrd="1" destOrd="0" presId="urn:microsoft.com/office/officeart/2005/8/layout/hierarchy1"/>
    <dgm:cxn modelId="{0E37A6A5-14CC-4E35-A13A-DBDA771B1A5D}" type="presParOf" srcId="{0BA68559-EFB9-4DEB-A965-2A496453F090}" destId="{7306CA7D-CF3F-45DE-AED1-6043BAB2FBA8}" srcOrd="1" destOrd="0" presId="urn:microsoft.com/office/officeart/2005/8/layout/hierarchy1"/>
    <dgm:cxn modelId="{7A81FB20-74B3-44CD-91BD-34B0BEA2F3FE}" type="presParOf" srcId="{7BD68EFD-811D-4BAF-8AC8-3ADC079D5FE6}" destId="{BCE2E285-A089-4839-8436-7FCC2F3497A8}" srcOrd="2" destOrd="0" presId="urn:microsoft.com/office/officeart/2005/8/layout/hierarchy1"/>
    <dgm:cxn modelId="{FFAA91F4-AB92-41C7-BA9B-367878637551}" type="presParOf" srcId="{7BD68EFD-811D-4BAF-8AC8-3ADC079D5FE6}" destId="{8852D597-1115-42B8-962D-21CDD1B056FD}" srcOrd="3" destOrd="0" presId="urn:microsoft.com/office/officeart/2005/8/layout/hierarchy1"/>
    <dgm:cxn modelId="{F131A7FF-F9D7-4AB4-817A-4940D74A4EEE}" type="presParOf" srcId="{8852D597-1115-42B8-962D-21CDD1B056FD}" destId="{E80DEDBB-3ECE-4DBF-A2A5-223CE2A18DB8}" srcOrd="0" destOrd="0" presId="urn:microsoft.com/office/officeart/2005/8/layout/hierarchy1"/>
    <dgm:cxn modelId="{D4C5BDB5-8189-4B2E-906E-867E207BCB73}" type="presParOf" srcId="{E80DEDBB-3ECE-4DBF-A2A5-223CE2A18DB8}" destId="{A6190071-14B2-4F5A-BE8B-9253AEB91054}" srcOrd="0" destOrd="0" presId="urn:microsoft.com/office/officeart/2005/8/layout/hierarchy1"/>
    <dgm:cxn modelId="{F4617FCD-2DA4-44C6-AEE5-5C9451E8C431}" type="presParOf" srcId="{E80DEDBB-3ECE-4DBF-A2A5-223CE2A18DB8}" destId="{D66932F6-BDCB-4B7D-8897-EE06A416B89C}" srcOrd="1" destOrd="0" presId="urn:microsoft.com/office/officeart/2005/8/layout/hierarchy1"/>
    <dgm:cxn modelId="{60D7C3CA-ECE8-43AF-A734-50BBD76F28A4}" type="presParOf" srcId="{8852D597-1115-42B8-962D-21CDD1B056FD}" destId="{6A8C1C07-4DC0-4A21-A0EA-4048E487C795}" srcOrd="1" destOrd="0" presId="urn:microsoft.com/office/officeart/2005/8/layout/hierarchy1"/>
    <dgm:cxn modelId="{3560FC1F-FCB4-47F8-8BE2-332F0A425A2B}" type="presParOf" srcId="{F78E0FAF-7BBD-4F23-8AA7-7A289108EB04}" destId="{59A3F1BE-C174-481D-89BC-8B35006D9028}" srcOrd="2" destOrd="0" presId="urn:microsoft.com/office/officeart/2005/8/layout/hierarchy1"/>
    <dgm:cxn modelId="{9C68E67C-6046-4AD5-9167-617BBA282B94}" type="presParOf" srcId="{F78E0FAF-7BBD-4F23-8AA7-7A289108EB04}" destId="{FB3A995F-FA37-4F4A-97DA-A3FFC47788E2}" srcOrd="3" destOrd="0" presId="urn:microsoft.com/office/officeart/2005/8/layout/hierarchy1"/>
    <dgm:cxn modelId="{36AB927C-9FE7-42D2-ACE8-E36ECD7634DC}" type="presParOf" srcId="{FB3A995F-FA37-4F4A-97DA-A3FFC47788E2}" destId="{B9F93D0B-B66F-4922-AAB2-549B2D7CC54B}" srcOrd="0" destOrd="0" presId="urn:microsoft.com/office/officeart/2005/8/layout/hierarchy1"/>
    <dgm:cxn modelId="{A0B4B777-5B81-47A1-BF88-CD4E3AE4C5E3}" type="presParOf" srcId="{B9F93D0B-B66F-4922-AAB2-549B2D7CC54B}" destId="{C7766D34-5CE7-4A14-BC2A-AA181BCF09DB}" srcOrd="0" destOrd="0" presId="urn:microsoft.com/office/officeart/2005/8/layout/hierarchy1"/>
    <dgm:cxn modelId="{6604EBCF-F14B-48B9-9C4A-AA0424185607}" type="presParOf" srcId="{B9F93D0B-B66F-4922-AAB2-549B2D7CC54B}" destId="{D2689834-5F29-40ED-8755-72E888178FD2}" srcOrd="1" destOrd="0" presId="urn:microsoft.com/office/officeart/2005/8/layout/hierarchy1"/>
    <dgm:cxn modelId="{E8114515-B3EA-49E4-90C9-0466C00D0BBD}" type="presParOf" srcId="{FB3A995F-FA37-4F4A-97DA-A3FFC47788E2}" destId="{F89C6626-603D-4DC0-A5F5-52AD7E294689}" srcOrd="1" destOrd="0" presId="urn:microsoft.com/office/officeart/2005/8/layout/hierarchy1"/>
    <dgm:cxn modelId="{429F32C8-BEC0-4FEF-B802-5A027AAADCD2}" type="presParOf" srcId="{F89C6626-603D-4DC0-A5F5-52AD7E294689}" destId="{7D55864F-C9E2-4285-9221-E1682340BD08}" srcOrd="0" destOrd="0" presId="urn:microsoft.com/office/officeart/2005/8/layout/hierarchy1"/>
    <dgm:cxn modelId="{C09C00FD-B56A-4779-9539-7500F2EAE941}" type="presParOf" srcId="{F89C6626-603D-4DC0-A5F5-52AD7E294689}" destId="{C156F9AD-AF58-4080-9CFD-074A79D33045}" srcOrd="1" destOrd="0" presId="urn:microsoft.com/office/officeart/2005/8/layout/hierarchy1"/>
    <dgm:cxn modelId="{994B321D-ABAF-4763-BC7F-AE60DAD8C772}" type="presParOf" srcId="{C156F9AD-AF58-4080-9CFD-074A79D33045}" destId="{595A5169-C81C-42DC-9F40-7E73BC889989}" srcOrd="0" destOrd="0" presId="urn:microsoft.com/office/officeart/2005/8/layout/hierarchy1"/>
    <dgm:cxn modelId="{5F8FEA76-7FEC-4D95-AB6E-F0A009B4CF71}" type="presParOf" srcId="{595A5169-C81C-42DC-9F40-7E73BC889989}" destId="{C94C3FDB-FA1F-4C13-A742-6D6DB1EC2F65}" srcOrd="0" destOrd="0" presId="urn:microsoft.com/office/officeart/2005/8/layout/hierarchy1"/>
    <dgm:cxn modelId="{9BC72B5A-DF14-42BC-83D9-DE55218300F2}" type="presParOf" srcId="{595A5169-C81C-42DC-9F40-7E73BC889989}" destId="{DA414E63-4DBC-4B57-BD26-0AE1842AE531}" srcOrd="1" destOrd="0" presId="urn:microsoft.com/office/officeart/2005/8/layout/hierarchy1"/>
    <dgm:cxn modelId="{1C2A9BBF-188E-4D1A-AA99-E54B93C7F222}" type="presParOf" srcId="{C156F9AD-AF58-4080-9CFD-074A79D33045}" destId="{4ADD07E8-A8C7-40F3-9E0E-3C4A5AC9F627}" srcOrd="1" destOrd="0" presId="urn:microsoft.com/office/officeart/2005/8/layout/hierarchy1"/>
    <dgm:cxn modelId="{BF41F678-027A-4886-92F9-8743D18668A2}" type="presParOf" srcId="{F89C6626-603D-4DC0-A5F5-52AD7E294689}" destId="{9689CEA2-B7F0-43D3-B2F1-E29B878B2C9A}" srcOrd="2" destOrd="0" presId="urn:microsoft.com/office/officeart/2005/8/layout/hierarchy1"/>
    <dgm:cxn modelId="{0204DDFC-A3E7-4806-AF65-EF0D9183FEA4}" type="presParOf" srcId="{F89C6626-603D-4DC0-A5F5-52AD7E294689}" destId="{656932F3-8B6D-4292-9C62-F6BFC8CE8EFC}" srcOrd="3" destOrd="0" presId="urn:microsoft.com/office/officeart/2005/8/layout/hierarchy1"/>
    <dgm:cxn modelId="{5C4CBEEF-A927-4B5C-8079-B535500C371C}" type="presParOf" srcId="{656932F3-8B6D-4292-9C62-F6BFC8CE8EFC}" destId="{47BC0C80-8A4E-406F-8C05-39B6022D6C15}" srcOrd="0" destOrd="0" presId="urn:microsoft.com/office/officeart/2005/8/layout/hierarchy1"/>
    <dgm:cxn modelId="{2BAA9612-A8F5-4ED6-908D-0C8AC768A262}" type="presParOf" srcId="{47BC0C80-8A4E-406F-8C05-39B6022D6C15}" destId="{0DC08051-4BDE-4293-ADDF-E57024CEB816}" srcOrd="0" destOrd="0" presId="urn:microsoft.com/office/officeart/2005/8/layout/hierarchy1"/>
    <dgm:cxn modelId="{0A8C2683-822B-4B3D-B793-3436A3CE6257}" type="presParOf" srcId="{47BC0C80-8A4E-406F-8C05-39B6022D6C15}" destId="{8F8ABD8A-DBDC-4094-B1B0-47819E142E51}" srcOrd="1" destOrd="0" presId="urn:microsoft.com/office/officeart/2005/8/layout/hierarchy1"/>
    <dgm:cxn modelId="{EDC4FFB5-7433-4CB9-B5F2-14C2FF2F7C58}" type="presParOf" srcId="{656932F3-8B6D-4292-9C62-F6BFC8CE8EFC}" destId="{5579B435-6288-40FC-AB49-4944AC73DCAA}" srcOrd="1" destOrd="0" presId="urn:microsoft.com/office/officeart/2005/8/layout/hierarchy1"/>
    <dgm:cxn modelId="{DC843A8B-8267-421C-AE61-85D82DA9F0AD}" type="presParOf" srcId="{F78E0FAF-7BBD-4F23-8AA7-7A289108EB04}" destId="{BE6EAE10-216B-46C9-B114-08FE68F50DEF}" srcOrd="4" destOrd="0" presId="urn:microsoft.com/office/officeart/2005/8/layout/hierarchy1"/>
    <dgm:cxn modelId="{E81494C9-B43F-4EC4-88BB-649FB8A20D76}" type="presParOf" srcId="{F78E0FAF-7BBD-4F23-8AA7-7A289108EB04}" destId="{8A367408-4C9D-4D3F-8BE4-B2FF271BBF38}" srcOrd="5" destOrd="0" presId="urn:microsoft.com/office/officeart/2005/8/layout/hierarchy1"/>
    <dgm:cxn modelId="{FA1F7FA3-5F87-4EB3-BA50-4B5318297D14}" type="presParOf" srcId="{8A367408-4C9D-4D3F-8BE4-B2FF271BBF38}" destId="{07E6F798-54B5-44FA-8D0A-F6AAFECDDC46}" srcOrd="0" destOrd="0" presId="urn:microsoft.com/office/officeart/2005/8/layout/hierarchy1"/>
    <dgm:cxn modelId="{B972E96C-984A-4444-B5BF-352243E9293F}" type="presParOf" srcId="{07E6F798-54B5-44FA-8D0A-F6AAFECDDC46}" destId="{0BBF8C43-ED63-42A4-97B9-70D6ABB0F990}" srcOrd="0" destOrd="0" presId="urn:microsoft.com/office/officeart/2005/8/layout/hierarchy1"/>
    <dgm:cxn modelId="{761EE1AD-E5E3-4A39-BB55-A52D2E363067}" type="presParOf" srcId="{07E6F798-54B5-44FA-8D0A-F6AAFECDDC46}" destId="{341C2B3B-CDAD-410F-911F-F3D89D45563B}" srcOrd="1" destOrd="0" presId="urn:microsoft.com/office/officeart/2005/8/layout/hierarchy1"/>
    <dgm:cxn modelId="{27741276-467A-427C-9903-9AA65DBB78B8}" type="presParOf" srcId="{8A367408-4C9D-4D3F-8BE4-B2FF271BBF38}" destId="{57375A7B-E33B-49A9-9165-CBC43397780F}" srcOrd="1" destOrd="0" presId="urn:microsoft.com/office/officeart/2005/8/layout/hierarchy1"/>
    <dgm:cxn modelId="{3371BB96-903E-4B44-9F43-EF8F71D9FE7D}" type="presParOf" srcId="{57375A7B-E33B-49A9-9165-CBC43397780F}" destId="{209F17A1-2279-4C94-A89A-81193447E809}" srcOrd="0" destOrd="0" presId="urn:microsoft.com/office/officeart/2005/8/layout/hierarchy1"/>
    <dgm:cxn modelId="{80EC33FC-A177-412D-92DE-F448CF808130}" type="presParOf" srcId="{57375A7B-E33B-49A9-9165-CBC43397780F}" destId="{B1ECB87B-123C-4BA4-960F-4961B36EAABF}" srcOrd="1" destOrd="0" presId="urn:microsoft.com/office/officeart/2005/8/layout/hierarchy1"/>
    <dgm:cxn modelId="{C3BC4B1F-8C3F-4083-B1BC-0FB8E998FB1B}" type="presParOf" srcId="{B1ECB87B-123C-4BA4-960F-4961B36EAABF}" destId="{455D13B2-0490-4668-BD28-20EE1B4872B7}" srcOrd="0" destOrd="0" presId="urn:microsoft.com/office/officeart/2005/8/layout/hierarchy1"/>
    <dgm:cxn modelId="{0AAC2F06-3F70-4E41-8523-7E05D6089146}" type="presParOf" srcId="{455D13B2-0490-4668-BD28-20EE1B4872B7}" destId="{808FF9CC-83EC-475B-BEB4-05A8648E0166}" srcOrd="0" destOrd="0" presId="urn:microsoft.com/office/officeart/2005/8/layout/hierarchy1"/>
    <dgm:cxn modelId="{1F4D2683-F96C-44FB-99F6-B0BBC28E7554}" type="presParOf" srcId="{455D13B2-0490-4668-BD28-20EE1B4872B7}" destId="{EE9CD2F4-A069-4AED-BE89-2D3E4B882E99}" srcOrd="1" destOrd="0" presId="urn:microsoft.com/office/officeart/2005/8/layout/hierarchy1"/>
    <dgm:cxn modelId="{2EAD76F0-1055-4CBC-B747-1B782700D0E3}" type="presParOf" srcId="{B1ECB87B-123C-4BA4-960F-4961B36EAABF}" destId="{EDC38F60-4F39-44B1-9523-F38912F35155}" srcOrd="1" destOrd="0" presId="urn:microsoft.com/office/officeart/2005/8/layout/hierarchy1"/>
    <dgm:cxn modelId="{F28A466F-1EFB-47A7-AE61-898172BF7986}" type="presParOf" srcId="{57375A7B-E33B-49A9-9165-CBC43397780F}" destId="{252E94ED-6328-4159-80BA-1A93F3A79E93}" srcOrd="2" destOrd="0" presId="urn:microsoft.com/office/officeart/2005/8/layout/hierarchy1"/>
    <dgm:cxn modelId="{21C40C17-F0E5-4AC8-95A1-8D0171274121}" type="presParOf" srcId="{57375A7B-E33B-49A9-9165-CBC43397780F}" destId="{DBC94E6B-1B6C-43EE-9526-9777B716E26B}" srcOrd="3" destOrd="0" presId="urn:microsoft.com/office/officeart/2005/8/layout/hierarchy1"/>
    <dgm:cxn modelId="{B8BA1E62-3C85-4814-B8F2-3098BBA8720E}" type="presParOf" srcId="{DBC94E6B-1B6C-43EE-9526-9777B716E26B}" destId="{B45EBFD1-B95E-4010-A167-3B217008B962}" srcOrd="0" destOrd="0" presId="urn:microsoft.com/office/officeart/2005/8/layout/hierarchy1"/>
    <dgm:cxn modelId="{13FA2B50-AA2B-4C03-ACA6-1CD6EA9621FC}" type="presParOf" srcId="{B45EBFD1-B95E-4010-A167-3B217008B962}" destId="{0E4B2EA0-F33B-4B7A-866A-6F65ACCC04CE}" srcOrd="0" destOrd="0" presId="urn:microsoft.com/office/officeart/2005/8/layout/hierarchy1"/>
    <dgm:cxn modelId="{5693AA00-C794-4B1F-9D26-08BC1F8E95F9}" type="presParOf" srcId="{B45EBFD1-B95E-4010-A167-3B217008B962}" destId="{8F5877E9-43ED-422E-B4BF-7749DB2D44ED}" srcOrd="1" destOrd="0" presId="urn:microsoft.com/office/officeart/2005/8/layout/hierarchy1"/>
    <dgm:cxn modelId="{71D4317C-1580-4C8B-8B9B-DC79334DF266}" type="presParOf" srcId="{DBC94E6B-1B6C-43EE-9526-9777B716E26B}" destId="{65E0CC3C-3797-4E86-9949-E9B3EF3F2C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0F9629-7C64-4BA9-A2CE-AE5E4C4B8FEF}" type="doc">
      <dgm:prSet loTypeId="urn:microsoft.com/office/officeart/2005/8/layout/arrow2" loCatId="process" qsTypeId="urn:microsoft.com/office/officeart/2005/8/quickstyle/simple5" qsCatId="simple" csTypeId="urn:microsoft.com/office/officeart/2005/8/colors/accent5_3" csCatId="accent5" phldr="1"/>
      <dgm:spPr/>
    </dgm:pt>
    <dgm:pt modelId="{E125BA7E-1E65-4103-AC37-2161109A9CC1}">
      <dgm:prSet/>
      <dgm:spPr>
        <a:xfrm>
          <a:off x="5103804" y="1321691"/>
          <a:ext cx="2033371" cy="258863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>
            <a:solidFill>
              <a:srgbClr val="001C3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0ECA86ED-2F84-4AD1-A4AB-417D0FD66AFA}" type="parTrans" cxnId="{307C6775-DDB7-4048-BB11-EFB1A5FBB98B}">
      <dgm:prSet/>
      <dgm:spPr/>
      <dgm:t>
        <a:bodyPr/>
        <a:lstStyle/>
        <a:p>
          <a:endParaRPr lang="en-US"/>
        </a:p>
      </dgm:t>
    </dgm:pt>
    <dgm:pt modelId="{86538E2B-2EFC-4A13-AC56-3AE536FA775B}" type="sibTrans" cxnId="{307C6775-DDB7-4048-BB11-EFB1A5FBB98B}">
      <dgm:prSet/>
      <dgm:spPr/>
      <dgm:t>
        <a:bodyPr/>
        <a:lstStyle/>
        <a:p>
          <a:endParaRPr lang="en-US"/>
        </a:p>
      </dgm:t>
    </dgm:pt>
    <dgm:pt modelId="{21EE3F6A-52C7-4ED2-AD68-39FA2D22F82C}">
      <dgm:prSet/>
      <dgm:spPr>
        <a:xfrm>
          <a:off x="3007868" y="2240619"/>
          <a:ext cx="2033371" cy="166971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>
            <a:solidFill>
              <a:srgbClr val="001C3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092EA153-C4CB-4A78-A696-5B8D2FC82E17}" type="parTrans" cxnId="{4B9942A6-5F18-45F5-9868-579B9E596F24}">
      <dgm:prSet/>
      <dgm:spPr/>
      <dgm:t>
        <a:bodyPr/>
        <a:lstStyle/>
        <a:p>
          <a:endParaRPr lang="en-US"/>
        </a:p>
      </dgm:t>
    </dgm:pt>
    <dgm:pt modelId="{E1D391B8-134E-4F8F-A871-717C6DBAA342}" type="sibTrans" cxnId="{4B9942A6-5F18-45F5-9868-579B9E596F24}">
      <dgm:prSet/>
      <dgm:spPr/>
      <dgm:t>
        <a:bodyPr/>
        <a:lstStyle/>
        <a:p>
          <a:endParaRPr lang="en-US"/>
        </a:p>
      </dgm:t>
    </dgm:pt>
    <dgm:pt modelId="{9BA09653-66FC-4BB0-8DFB-367AFCDCBD92}" type="pres">
      <dgm:prSet presAssocID="{040F9629-7C64-4BA9-A2CE-AE5E4C4B8FEF}" presName="arrowDiagram" presStyleCnt="0">
        <dgm:presLayoutVars>
          <dgm:chMax val="5"/>
          <dgm:dir/>
          <dgm:resizeHandles val="exact"/>
        </dgm:presLayoutVars>
      </dgm:prSet>
      <dgm:spPr/>
    </dgm:pt>
    <dgm:pt modelId="{01334992-67BB-423D-B618-A3D4B1DAA474}" type="pres">
      <dgm:prSet presAssocID="{040F9629-7C64-4BA9-A2CE-AE5E4C4B8FEF}" presName="arrow" presStyleLbl="bgShp" presStyleIdx="0" presStyleCnt="1" custScaleX="111375" custLinFactNeighborX="-8895" custLinFactNeighborY="3304"/>
      <dgm:spPr>
        <a:xfrm>
          <a:off x="531377" y="0"/>
          <a:ext cx="6968208" cy="3910330"/>
        </a:xfrm>
        <a:prstGeom prst="swooshArrow">
          <a:avLst>
            <a:gd name="adj1" fmla="val 25000"/>
            <a:gd name="adj2" fmla="val 25000"/>
          </a:avLst>
        </a:prstGeom>
        <a:solidFill>
          <a:srgbClr val="7FD0E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652170F0-ADCF-4308-9D28-739E84F630F2}" type="pres">
      <dgm:prSet presAssocID="{040F9629-7C64-4BA9-A2CE-AE5E4C4B8FEF}" presName="arrowDiagram2" presStyleCnt="0"/>
      <dgm:spPr/>
    </dgm:pt>
    <dgm:pt modelId="{DBFF27EF-91EF-484D-A5D2-013CF4F2FDF6}" type="pres">
      <dgm:prSet presAssocID="{21EE3F6A-52C7-4ED2-AD68-39FA2D22F82C}" presName="bullet2a" presStyleLbl="node1" presStyleIdx="0" presStyleCnt="2" custLinFactX="200000" custLinFactY="-58950" custLinFactNeighborX="217785" custLinFactNeighborY="-100000"/>
      <dgm:spPr>
        <a:xfrm>
          <a:off x="2898378" y="2131129"/>
          <a:ext cx="218978" cy="218978"/>
        </a:xfrm>
        <a:prstGeom prst="ellipse">
          <a:avLst/>
        </a:prstGeom>
        <a:gradFill rotWithShape="0">
          <a:gsLst>
            <a:gs pos="0">
              <a:srgbClr val="7FD0ED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7FD0ED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72DCA6C4-7E62-49E3-956E-55253CBDD7CF}" type="pres">
      <dgm:prSet presAssocID="{21EE3F6A-52C7-4ED2-AD68-39FA2D22F82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3513C-4059-48E2-8692-9F77B63C1DE4}" type="pres">
      <dgm:prSet presAssocID="{E125BA7E-1E65-4103-AC37-2161109A9CC1}" presName="bullet2b" presStyleLbl="node1" presStyleIdx="1" presStyleCnt="2"/>
      <dgm:spPr>
        <a:xfrm>
          <a:off x="4916109" y="1133995"/>
          <a:ext cx="375391" cy="375391"/>
        </a:xfrm>
        <a:prstGeom prst="ellipse">
          <a:avLst/>
        </a:prstGeom>
        <a:gradFill rotWithShape="0">
          <a:gsLst>
            <a:gs pos="0">
              <a:srgbClr val="7FD0ED">
                <a:shade val="80000"/>
                <a:hueOff val="125727"/>
                <a:satOff val="16608"/>
                <a:lumOff val="18039"/>
                <a:alphaOff val="0"/>
                <a:tint val="100000"/>
                <a:shade val="100000"/>
                <a:satMod val="130000"/>
              </a:srgbClr>
            </a:gs>
            <a:gs pos="100000">
              <a:srgbClr val="7FD0ED">
                <a:shade val="80000"/>
                <a:hueOff val="125727"/>
                <a:satOff val="16608"/>
                <a:lumOff val="1803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55754CAA-7512-47A1-8CC0-4BD945161D81}" type="pres">
      <dgm:prSet presAssocID="{E125BA7E-1E65-4103-AC37-2161109A9CC1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D96D4-430E-4604-8D3F-0A88A63A6FBA}" type="presOf" srcId="{E125BA7E-1E65-4103-AC37-2161109A9CC1}" destId="{55754CAA-7512-47A1-8CC0-4BD945161D81}" srcOrd="0" destOrd="0" presId="urn:microsoft.com/office/officeart/2005/8/layout/arrow2"/>
    <dgm:cxn modelId="{DBFB9278-16D8-4CDA-B7E2-4CFFFCFBD513}" type="presOf" srcId="{040F9629-7C64-4BA9-A2CE-AE5E4C4B8FEF}" destId="{9BA09653-66FC-4BB0-8DFB-367AFCDCBD92}" srcOrd="0" destOrd="0" presId="urn:microsoft.com/office/officeart/2005/8/layout/arrow2"/>
    <dgm:cxn modelId="{307C6775-DDB7-4048-BB11-EFB1A5FBB98B}" srcId="{040F9629-7C64-4BA9-A2CE-AE5E4C4B8FEF}" destId="{E125BA7E-1E65-4103-AC37-2161109A9CC1}" srcOrd="1" destOrd="0" parTransId="{0ECA86ED-2F84-4AD1-A4AB-417D0FD66AFA}" sibTransId="{86538E2B-2EFC-4A13-AC56-3AE536FA775B}"/>
    <dgm:cxn modelId="{E3949C3F-46F9-4613-89D4-97B5C0F99F10}" type="presOf" srcId="{21EE3F6A-52C7-4ED2-AD68-39FA2D22F82C}" destId="{72DCA6C4-7E62-49E3-956E-55253CBDD7CF}" srcOrd="0" destOrd="0" presId="urn:microsoft.com/office/officeart/2005/8/layout/arrow2"/>
    <dgm:cxn modelId="{4B9942A6-5F18-45F5-9868-579B9E596F24}" srcId="{040F9629-7C64-4BA9-A2CE-AE5E4C4B8FEF}" destId="{21EE3F6A-52C7-4ED2-AD68-39FA2D22F82C}" srcOrd="0" destOrd="0" parTransId="{092EA153-C4CB-4A78-A696-5B8D2FC82E17}" sibTransId="{E1D391B8-134E-4F8F-A871-717C6DBAA342}"/>
    <dgm:cxn modelId="{56C94280-5F5F-419C-B786-E62B2B0B618F}" type="presParOf" srcId="{9BA09653-66FC-4BB0-8DFB-367AFCDCBD92}" destId="{01334992-67BB-423D-B618-A3D4B1DAA474}" srcOrd="0" destOrd="0" presId="urn:microsoft.com/office/officeart/2005/8/layout/arrow2"/>
    <dgm:cxn modelId="{3B5F6BE2-09E6-4E26-9225-4FB850FC248F}" type="presParOf" srcId="{9BA09653-66FC-4BB0-8DFB-367AFCDCBD92}" destId="{652170F0-ADCF-4308-9D28-739E84F630F2}" srcOrd="1" destOrd="0" presId="urn:microsoft.com/office/officeart/2005/8/layout/arrow2"/>
    <dgm:cxn modelId="{AC93B1CC-F4F3-441D-96FA-574DB0E34531}" type="presParOf" srcId="{652170F0-ADCF-4308-9D28-739E84F630F2}" destId="{DBFF27EF-91EF-484D-A5D2-013CF4F2FDF6}" srcOrd="0" destOrd="0" presId="urn:microsoft.com/office/officeart/2005/8/layout/arrow2"/>
    <dgm:cxn modelId="{C7B7FA4E-7F2E-4772-8815-DFD09F0EB74D}" type="presParOf" srcId="{652170F0-ADCF-4308-9D28-739E84F630F2}" destId="{72DCA6C4-7E62-49E3-956E-55253CBDD7CF}" srcOrd="1" destOrd="0" presId="urn:microsoft.com/office/officeart/2005/8/layout/arrow2"/>
    <dgm:cxn modelId="{78BC735C-8A62-4E77-A626-76019515E536}" type="presParOf" srcId="{652170F0-ADCF-4308-9D28-739E84F630F2}" destId="{37D3513C-4059-48E2-8692-9F77B63C1DE4}" srcOrd="2" destOrd="0" presId="urn:microsoft.com/office/officeart/2005/8/layout/arrow2"/>
    <dgm:cxn modelId="{8C0EC624-50B8-4412-AAE9-86522A7ED72E}" type="presParOf" srcId="{652170F0-ADCF-4308-9D28-739E84F630F2}" destId="{55754CAA-7512-47A1-8CC0-4BD945161D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E94ED-6328-4159-80BA-1A93F3A79E93}">
      <dsp:nvSpPr>
        <dsp:cNvPr id="0" name=""/>
        <dsp:cNvSpPr/>
      </dsp:nvSpPr>
      <dsp:spPr>
        <a:xfrm>
          <a:off x="2933882" y="546177"/>
          <a:ext cx="272315" cy="129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F17A1-2279-4C94-A89A-81193447E809}">
      <dsp:nvSpPr>
        <dsp:cNvPr id="0" name=""/>
        <dsp:cNvSpPr/>
      </dsp:nvSpPr>
      <dsp:spPr>
        <a:xfrm>
          <a:off x="2661567" y="546177"/>
          <a:ext cx="272315" cy="129597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EAE10-216B-46C9-B114-08FE68F50DEF}">
      <dsp:nvSpPr>
        <dsp:cNvPr id="0" name=""/>
        <dsp:cNvSpPr/>
      </dsp:nvSpPr>
      <dsp:spPr>
        <a:xfrm>
          <a:off x="1943301" y="283693"/>
          <a:ext cx="990580" cy="129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1370139" y="114464"/>
              </a:lnTo>
              <a:lnTo>
                <a:pt x="1370139" y="167966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9CEA2-B7F0-43D3-B2F1-E29B878B2C9A}">
      <dsp:nvSpPr>
        <dsp:cNvPr id="0" name=""/>
        <dsp:cNvSpPr/>
      </dsp:nvSpPr>
      <dsp:spPr>
        <a:xfrm>
          <a:off x="1861950" y="422730"/>
          <a:ext cx="254985" cy="266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55864F-C9E2-4285-9221-E1682340BD08}">
      <dsp:nvSpPr>
        <dsp:cNvPr id="0" name=""/>
        <dsp:cNvSpPr/>
      </dsp:nvSpPr>
      <dsp:spPr>
        <a:xfrm>
          <a:off x="1572305" y="422730"/>
          <a:ext cx="289645" cy="266536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3F1BE-C174-481D-89BC-8B35006D9028}">
      <dsp:nvSpPr>
        <dsp:cNvPr id="0" name=""/>
        <dsp:cNvSpPr/>
      </dsp:nvSpPr>
      <dsp:spPr>
        <a:xfrm>
          <a:off x="1816230" y="23063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87334" y="0"/>
              </a:moveTo>
              <a:lnTo>
                <a:pt x="87334" y="114464"/>
              </a:lnTo>
              <a:lnTo>
                <a:pt x="45720" y="114464"/>
              </a:lnTo>
              <a:lnTo>
                <a:pt x="45720" y="167966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2E285-A089-4839-8436-7FCC2F3497A8}">
      <dsp:nvSpPr>
        <dsp:cNvPr id="0" name=""/>
        <dsp:cNvSpPr/>
      </dsp:nvSpPr>
      <dsp:spPr>
        <a:xfrm>
          <a:off x="755359" y="578746"/>
          <a:ext cx="272315" cy="129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64"/>
              </a:lnTo>
              <a:lnTo>
                <a:pt x="352938" y="114464"/>
              </a:lnTo>
              <a:lnTo>
                <a:pt x="352938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0307A-2CB1-4225-9FC4-44CFCEAC03BA}">
      <dsp:nvSpPr>
        <dsp:cNvPr id="0" name=""/>
        <dsp:cNvSpPr/>
      </dsp:nvSpPr>
      <dsp:spPr>
        <a:xfrm>
          <a:off x="483044" y="578746"/>
          <a:ext cx="272315" cy="129597"/>
        </a:xfrm>
        <a:custGeom>
          <a:avLst/>
          <a:gdLst/>
          <a:ahLst/>
          <a:cxnLst/>
          <a:rect l="0" t="0" r="0" b="0"/>
          <a:pathLst>
            <a:path>
              <a:moveTo>
                <a:pt x="352938" y="0"/>
              </a:moveTo>
              <a:lnTo>
                <a:pt x="35293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C3F68-5122-4F40-BEDA-100D2BCAE166}">
      <dsp:nvSpPr>
        <dsp:cNvPr id="0" name=""/>
        <dsp:cNvSpPr/>
      </dsp:nvSpPr>
      <dsp:spPr>
        <a:xfrm>
          <a:off x="755359" y="283693"/>
          <a:ext cx="1187942" cy="129597"/>
        </a:xfrm>
        <a:custGeom>
          <a:avLst/>
          <a:gdLst/>
          <a:ahLst/>
          <a:cxnLst/>
          <a:rect l="0" t="0" r="0" b="0"/>
          <a:pathLst>
            <a:path>
              <a:moveTo>
                <a:pt x="1453368" y="0"/>
              </a:moveTo>
              <a:lnTo>
                <a:pt x="1453368" y="114464"/>
              </a:lnTo>
              <a:lnTo>
                <a:pt x="0" y="114464"/>
              </a:lnTo>
              <a:lnTo>
                <a:pt x="0" y="167966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3C282-70DA-449E-BF95-6FDBEE4A69A7}">
      <dsp:nvSpPr>
        <dsp:cNvPr id="0" name=""/>
        <dsp:cNvSpPr/>
      </dsp:nvSpPr>
      <dsp:spPr>
        <a:xfrm>
          <a:off x="1391214" y="732"/>
          <a:ext cx="1104173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51CF18-55C3-4EF7-89D0-E86BF6369DEE}">
      <dsp:nvSpPr>
        <dsp:cNvPr id="0" name=""/>
        <dsp:cNvSpPr/>
      </dsp:nvSpPr>
      <dsp:spPr>
        <a:xfrm>
          <a:off x="1440726" y="47769"/>
          <a:ext cx="1104173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>
              <a:latin typeface="Calibri"/>
              <a:ea typeface="+mn-ea"/>
              <a:cs typeface="+mn-cs"/>
            </a:rPr>
            <a:t>ca-policy-</a:t>
          </a:r>
          <a:r>
            <a:rPr lang="en-US" sz="800" b="0" kern="1200" dirty="0" err="1" smtClean="0">
              <a:latin typeface="Calibri"/>
              <a:ea typeface="+mn-ea"/>
              <a:cs typeface="+mn-cs"/>
            </a:rPr>
            <a:t>egi</a:t>
          </a:r>
          <a:r>
            <a:rPr lang="en-US" sz="800" b="0" kern="1200" dirty="0" smtClean="0">
              <a:latin typeface="Calibri"/>
              <a:ea typeface="+mn-ea"/>
              <a:cs typeface="+mn-cs"/>
            </a:rPr>
            <a:t>-core</a:t>
          </a:r>
          <a:endParaRPr lang="en-US" sz="800" b="0" kern="1200" dirty="0">
            <a:latin typeface="Calibri"/>
            <a:ea typeface="+mn-ea"/>
            <a:cs typeface="+mn-cs"/>
          </a:endParaRPr>
        </a:p>
      </dsp:txBody>
      <dsp:txXfrm>
        <a:off x="1449014" y="56057"/>
        <a:ext cx="1087597" cy="266384"/>
      </dsp:txXfrm>
    </dsp:sp>
    <dsp:sp modelId="{0598004D-6743-418B-892C-6D4D2334D93F}">
      <dsp:nvSpPr>
        <dsp:cNvPr id="0" name=""/>
        <dsp:cNvSpPr/>
      </dsp:nvSpPr>
      <dsp:spPr>
        <a:xfrm>
          <a:off x="447730" y="413290"/>
          <a:ext cx="615258" cy="165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9E9399-07F1-46BF-801F-F6F6E33ACEE8}">
      <dsp:nvSpPr>
        <dsp:cNvPr id="0" name=""/>
        <dsp:cNvSpPr/>
      </dsp:nvSpPr>
      <dsp:spPr>
        <a:xfrm>
          <a:off x="497242" y="460326"/>
          <a:ext cx="615258" cy="165455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>
              <a:latin typeface="Calibri"/>
              <a:ea typeface="+mn-ea"/>
              <a:cs typeface="+mn-cs"/>
            </a:rPr>
            <a:t>IGTF Classic</a:t>
          </a:r>
          <a:endParaRPr lang="en-US" sz="800" b="0" kern="1200" dirty="0">
            <a:latin typeface="Calibri"/>
            <a:ea typeface="+mn-ea"/>
            <a:cs typeface="+mn-cs"/>
          </a:endParaRPr>
        </a:p>
      </dsp:txBody>
      <dsp:txXfrm>
        <a:off x="502088" y="465172"/>
        <a:ext cx="605566" cy="155763"/>
      </dsp:txXfrm>
    </dsp:sp>
    <dsp:sp modelId="{6DEBC992-A550-4A46-80DE-91FBA833DACE}">
      <dsp:nvSpPr>
        <dsp:cNvPr id="0" name=""/>
        <dsp:cNvSpPr/>
      </dsp:nvSpPr>
      <dsp:spPr>
        <a:xfrm>
          <a:off x="260240" y="708343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F29B37-FEA0-4B4E-926A-92431A2082C9}">
      <dsp:nvSpPr>
        <dsp:cNvPr id="0" name=""/>
        <dsp:cNvSpPr/>
      </dsp:nvSpPr>
      <dsp:spPr>
        <a:xfrm>
          <a:off x="309752" y="755379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Calibri"/>
              <a:ea typeface="+mn-ea"/>
              <a:cs typeface="+mn-cs"/>
            </a:rPr>
            <a:t>ca-</a:t>
          </a:r>
          <a:r>
            <a:rPr lang="en-US" sz="800" kern="1200" dirty="0" err="1" smtClean="0">
              <a:latin typeface="Calibri"/>
              <a:ea typeface="+mn-ea"/>
              <a:cs typeface="+mn-cs"/>
            </a:rPr>
            <a:t>emsign</a:t>
          </a:r>
          <a:endParaRPr lang="en-US" sz="800" kern="1200" dirty="0">
            <a:latin typeface="Calibri"/>
            <a:ea typeface="+mn-ea"/>
            <a:cs typeface="+mn-cs"/>
          </a:endParaRPr>
        </a:p>
      </dsp:txBody>
      <dsp:txXfrm>
        <a:off x="318040" y="763667"/>
        <a:ext cx="429030" cy="266384"/>
      </dsp:txXfrm>
    </dsp:sp>
    <dsp:sp modelId="{A6190071-14B2-4F5A-BE8B-9253AEB91054}">
      <dsp:nvSpPr>
        <dsp:cNvPr id="0" name=""/>
        <dsp:cNvSpPr/>
      </dsp:nvSpPr>
      <dsp:spPr>
        <a:xfrm>
          <a:off x="804871" y="708343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6932F6-BDCB-4B7D-8897-EE06A416B89C}">
      <dsp:nvSpPr>
        <dsp:cNvPr id="0" name=""/>
        <dsp:cNvSpPr/>
      </dsp:nvSpPr>
      <dsp:spPr>
        <a:xfrm>
          <a:off x="854383" y="755379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latin typeface="Calibri"/>
              <a:ea typeface="+mn-ea"/>
              <a:cs typeface="+mn-cs"/>
            </a:rPr>
            <a:t>…</a:t>
          </a:r>
          <a:endParaRPr lang="en-US" sz="800" kern="1200" dirty="0">
            <a:latin typeface="Calibri"/>
            <a:ea typeface="+mn-ea"/>
            <a:cs typeface="+mn-cs"/>
          </a:endParaRPr>
        </a:p>
      </dsp:txBody>
      <dsp:txXfrm>
        <a:off x="862671" y="763667"/>
        <a:ext cx="429030" cy="266384"/>
      </dsp:txXfrm>
    </dsp:sp>
    <dsp:sp modelId="{C7766D34-5CE7-4A14-BC2A-AA181BCF09DB}">
      <dsp:nvSpPr>
        <dsp:cNvPr id="0" name=""/>
        <dsp:cNvSpPr/>
      </dsp:nvSpPr>
      <dsp:spPr>
        <a:xfrm>
          <a:off x="1486863" y="276351"/>
          <a:ext cx="750174" cy="1463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689834-5F29-40ED-8755-72E888178FD2}">
      <dsp:nvSpPr>
        <dsp:cNvPr id="0" name=""/>
        <dsp:cNvSpPr/>
      </dsp:nvSpPr>
      <dsp:spPr>
        <a:xfrm>
          <a:off x="1536375" y="323388"/>
          <a:ext cx="750174" cy="14637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>
              <a:latin typeface="Calibri"/>
              <a:ea typeface="+mn-ea"/>
              <a:cs typeface="+mn-cs"/>
            </a:rPr>
            <a:t>IGTF MICS</a:t>
          </a:r>
          <a:endParaRPr lang="en-US" sz="800" b="0" kern="1200" dirty="0">
            <a:latin typeface="Calibri"/>
            <a:ea typeface="+mn-ea"/>
            <a:cs typeface="+mn-cs"/>
          </a:endParaRPr>
        </a:p>
      </dsp:txBody>
      <dsp:txXfrm>
        <a:off x="1540662" y="327675"/>
        <a:ext cx="741600" cy="137804"/>
      </dsp:txXfrm>
    </dsp:sp>
    <dsp:sp modelId="{C94C3FDB-FA1F-4C13-A742-6D6DB1EC2F65}">
      <dsp:nvSpPr>
        <dsp:cNvPr id="0" name=""/>
        <dsp:cNvSpPr/>
      </dsp:nvSpPr>
      <dsp:spPr>
        <a:xfrm>
          <a:off x="1349502" y="689266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A414E63-4DBC-4B57-BD26-0AE1842AE531}">
      <dsp:nvSpPr>
        <dsp:cNvPr id="0" name=""/>
        <dsp:cNvSpPr/>
      </dsp:nvSpPr>
      <dsp:spPr>
        <a:xfrm>
          <a:off x="1399014" y="736302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latin typeface="Calibri"/>
              <a:ea typeface="+mn-ea"/>
              <a:cs typeface="+mn-cs"/>
            </a:rPr>
            <a:t>ca-TCS</a:t>
          </a:r>
          <a:endParaRPr lang="en-US" sz="800" kern="1200" dirty="0">
            <a:latin typeface="Calibri"/>
            <a:ea typeface="+mn-ea"/>
            <a:cs typeface="+mn-cs"/>
          </a:endParaRPr>
        </a:p>
      </dsp:txBody>
      <dsp:txXfrm>
        <a:off x="1407302" y="744590"/>
        <a:ext cx="429030" cy="266384"/>
      </dsp:txXfrm>
    </dsp:sp>
    <dsp:sp modelId="{0DC08051-4BDE-4293-ADDF-E57024CEB816}">
      <dsp:nvSpPr>
        <dsp:cNvPr id="0" name=""/>
        <dsp:cNvSpPr/>
      </dsp:nvSpPr>
      <dsp:spPr>
        <a:xfrm>
          <a:off x="1894132" y="689266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8ABD8A-DBDC-4094-B1B0-47819E142E51}">
      <dsp:nvSpPr>
        <dsp:cNvPr id="0" name=""/>
        <dsp:cNvSpPr/>
      </dsp:nvSpPr>
      <dsp:spPr>
        <a:xfrm>
          <a:off x="1943644" y="736302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latin typeface="Calibri"/>
              <a:ea typeface="+mn-ea"/>
              <a:cs typeface="+mn-cs"/>
            </a:rPr>
            <a:t>…</a:t>
          </a:r>
          <a:endParaRPr lang="en-US" sz="800" kern="1200" dirty="0">
            <a:latin typeface="Calibri"/>
            <a:ea typeface="+mn-ea"/>
            <a:cs typeface="+mn-cs"/>
          </a:endParaRPr>
        </a:p>
      </dsp:txBody>
      <dsp:txXfrm>
        <a:off x="1951932" y="744590"/>
        <a:ext cx="429030" cy="266384"/>
      </dsp:txXfrm>
    </dsp:sp>
    <dsp:sp modelId="{0BBF8C43-ED63-42A4-97B9-70D6ABB0F990}">
      <dsp:nvSpPr>
        <dsp:cNvPr id="0" name=""/>
        <dsp:cNvSpPr/>
      </dsp:nvSpPr>
      <dsp:spPr>
        <a:xfrm>
          <a:off x="2428891" y="413290"/>
          <a:ext cx="1009981" cy="132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1C2B3B-CDAD-410F-911F-F3D89D45563B}">
      <dsp:nvSpPr>
        <dsp:cNvPr id="0" name=""/>
        <dsp:cNvSpPr/>
      </dsp:nvSpPr>
      <dsp:spPr>
        <a:xfrm>
          <a:off x="2478403" y="460326"/>
          <a:ext cx="1009981" cy="13288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>
              <a:latin typeface="Calibri"/>
              <a:ea typeface="+mn-ea"/>
              <a:cs typeface="+mn-cs"/>
            </a:rPr>
            <a:t>IGTF Dogwood/ELM</a:t>
          </a:r>
          <a:endParaRPr lang="en-US" sz="800" b="0" kern="1200" dirty="0">
            <a:latin typeface="Calibri"/>
            <a:ea typeface="+mn-ea"/>
            <a:cs typeface="+mn-cs"/>
          </a:endParaRPr>
        </a:p>
      </dsp:txBody>
      <dsp:txXfrm>
        <a:off x="2482295" y="464218"/>
        <a:ext cx="1002197" cy="125102"/>
      </dsp:txXfrm>
    </dsp:sp>
    <dsp:sp modelId="{808FF9CC-83EC-475B-BEB4-05A8648E0166}">
      <dsp:nvSpPr>
        <dsp:cNvPr id="0" name=""/>
        <dsp:cNvSpPr/>
      </dsp:nvSpPr>
      <dsp:spPr>
        <a:xfrm>
          <a:off x="2438763" y="675774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9CD2F4-A069-4AED-BE89-2D3E4B882E99}">
      <dsp:nvSpPr>
        <dsp:cNvPr id="0" name=""/>
        <dsp:cNvSpPr/>
      </dsp:nvSpPr>
      <dsp:spPr>
        <a:xfrm>
          <a:off x="2488275" y="722810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>
              <a:latin typeface="Calibri"/>
              <a:ea typeface="+mn-ea"/>
              <a:cs typeface="+mn-cs"/>
            </a:rPr>
            <a:t>ca-RCauth.eu</a:t>
          </a:r>
          <a:endParaRPr lang="en-US" sz="700" kern="1200" dirty="0">
            <a:latin typeface="Calibri"/>
            <a:ea typeface="+mn-ea"/>
            <a:cs typeface="+mn-cs"/>
          </a:endParaRPr>
        </a:p>
      </dsp:txBody>
      <dsp:txXfrm>
        <a:off x="2496563" y="731098"/>
        <a:ext cx="429030" cy="266384"/>
      </dsp:txXfrm>
    </dsp:sp>
    <dsp:sp modelId="{0E4B2EA0-F33B-4B7A-866A-6F65ACCC04CE}">
      <dsp:nvSpPr>
        <dsp:cNvPr id="0" name=""/>
        <dsp:cNvSpPr/>
      </dsp:nvSpPr>
      <dsp:spPr>
        <a:xfrm>
          <a:off x="2983394" y="675774"/>
          <a:ext cx="445606" cy="282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5877E9-43ED-422E-B4BF-7749DB2D44ED}">
      <dsp:nvSpPr>
        <dsp:cNvPr id="0" name=""/>
        <dsp:cNvSpPr/>
      </dsp:nvSpPr>
      <dsp:spPr>
        <a:xfrm>
          <a:off x="3032906" y="722810"/>
          <a:ext cx="445606" cy="282960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Calibri"/>
              <a:ea typeface="+mn-ea"/>
              <a:cs typeface="+mn-cs"/>
            </a:rPr>
            <a:t>ca-GTS?</a:t>
          </a:r>
          <a:endParaRPr lang="en-US" sz="800" kern="1200" dirty="0">
            <a:latin typeface="Calibri"/>
            <a:ea typeface="+mn-ea"/>
            <a:cs typeface="+mn-cs"/>
          </a:endParaRPr>
        </a:p>
      </dsp:txBody>
      <dsp:txXfrm>
        <a:off x="3041194" y="731098"/>
        <a:ext cx="429030" cy="266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4992-67BB-423D-B618-A3D4B1DAA474}">
      <dsp:nvSpPr>
        <dsp:cNvPr id="0" name=""/>
        <dsp:cNvSpPr/>
      </dsp:nvSpPr>
      <dsp:spPr>
        <a:xfrm>
          <a:off x="903518" y="0"/>
          <a:ext cx="6326436" cy="3550189"/>
        </a:xfrm>
        <a:prstGeom prst="swooshArrow">
          <a:avLst>
            <a:gd name="adj1" fmla="val 25000"/>
            <a:gd name="adj2" fmla="val 25000"/>
          </a:avLst>
        </a:prstGeom>
        <a:solidFill>
          <a:srgbClr val="7FD0E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F27EF-91EF-484D-A5D2-013CF4F2FDF6}">
      <dsp:nvSpPr>
        <dsp:cNvPr id="0" name=""/>
        <dsp:cNvSpPr/>
      </dsp:nvSpPr>
      <dsp:spPr>
        <a:xfrm>
          <a:off x="3883119" y="1618843"/>
          <a:ext cx="198810" cy="198810"/>
        </a:xfrm>
        <a:prstGeom prst="ellipse">
          <a:avLst/>
        </a:prstGeom>
        <a:gradFill rotWithShape="0">
          <a:gsLst>
            <a:gs pos="0">
              <a:srgbClr val="7FD0ED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7FD0ED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DCA6C4-7E62-49E3-956E-55253CBDD7CF}">
      <dsp:nvSpPr>
        <dsp:cNvPr id="0" name=""/>
        <dsp:cNvSpPr/>
      </dsp:nvSpPr>
      <dsp:spPr>
        <a:xfrm>
          <a:off x="3151924" y="2034258"/>
          <a:ext cx="1846098" cy="151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4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>
            <a:solidFill>
              <a:srgbClr val="001C3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151924" y="2034258"/>
        <a:ext cx="1846098" cy="1515930"/>
      </dsp:txXfrm>
    </dsp:sp>
    <dsp:sp modelId="{37D3513C-4059-48E2-8692-9F77B63C1DE4}">
      <dsp:nvSpPr>
        <dsp:cNvPr id="0" name=""/>
        <dsp:cNvSpPr/>
      </dsp:nvSpPr>
      <dsp:spPr>
        <a:xfrm>
          <a:off x="4884416" y="1029554"/>
          <a:ext cx="340818" cy="340818"/>
        </a:xfrm>
        <a:prstGeom prst="ellipse">
          <a:avLst/>
        </a:prstGeom>
        <a:gradFill rotWithShape="0">
          <a:gsLst>
            <a:gs pos="0">
              <a:srgbClr val="7FD0ED">
                <a:shade val="80000"/>
                <a:hueOff val="125727"/>
                <a:satOff val="16608"/>
                <a:lumOff val="18039"/>
                <a:alphaOff val="0"/>
                <a:tint val="100000"/>
                <a:shade val="100000"/>
                <a:satMod val="130000"/>
              </a:srgbClr>
            </a:gs>
            <a:gs pos="100000">
              <a:srgbClr val="7FD0ED">
                <a:shade val="80000"/>
                <a:hueOff val="125727"/>
                <a:satOff val="16608"/>
                <a:lumOff val="1803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754CAA-7512-47A1-8CC0-4BD945161D81}">
      <dsp:nvSpPr>
        <dsp:cNvPr id="0" name=""/>
        <dsp:cNvSpPr/>
      </dsp:nvSpPr>
      <dsp:spPr>
        <a:xfrm>
          <a:off x="5054825" y="1199963"/>
          <a:ext cx="1846098" cy="235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59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>
            <a:solidFill>
              <a:srgbClr val="001C3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5054825" y="1199963"/>
        <a:ext cx="1846098" cy="2350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3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Simplicification</a:t>
            </a:r>
            <a:r>
              <a:rPr lang="en-GB" dirty="0" smtClean="0"/>
              <a:t> in AARC TREE – somebody can run these complex things for you …!</a:t>
            </a:r>
          </a:p>
          <a:p>
            <a:r>
              <a:rPr lang="en-GB" dirty="0" smtClean="0"/>
              <a:t>Hosted multi-tenant services as a way of simplifying control </a:t>
            </a:r>
          </a:p>
          <a:p>
            <a:r>
              <a:rPr lang="en-GB" dirty="0" smtClean="0"/>
              <a:t>and </a:t>
            </a:r>
            <a:r>
              <a:rPr lang="en-GB" dirty="0" err="1" smtClean="0"/>
              <a:t>Snctfi</a:t>
            </a:r>
            <a:r>
              <a:rPr lang="en-GB" dirty="0" smtClean="0"/>
              <a:t> compliance checks helps you as a community to select a good provider</a:t>
            </a:r>
          </a:p>
        </p:txBody>
      </p:sp>
    </p:spTree>
    <p:extLst>
      <p:ext uri="{BB962C8B-B14F-4D97-AF65-F5344CB8AC3E}">
        <p14:creationId xmlns:p14="http://schemas.microsoft.com/office/powerpoint/2010/main" val="318420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ikUM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74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68800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3234468" y="4717659"/>
            <a:ext cx="914465" cy="301228"/>
          </a:xfrm>
        </p:spPr>
        <p:txBody>
          <a:bodyPr anchor="ctr"/>
          <a:lstStyle/>
          <a:p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4273246" y="4717659"/>
            <a:ext cx="3977658" cy="301228"/>
          </a:xfrm>
        </p:spPr>
        <p:txBody>
          <a:bodyPr anchor="ctr"/>
          <a:lstStyle/>
          <a:p>
            <a:r>
              <a:rPr lang="en-US" smtClean="0"/>
              <a:t>In Infrastructures ... We Trust! (ISGC 2025)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8316142" y="4717488"/>
            <a:ext cx="370657" cy="301228"/>
          </a:xfrm>
        </p:spPr>
        <p:txBody>
          <a:bodyPr anchor="ctr"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1088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098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3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92" r:id="rId9"/>
    <p:sldLayoutId id="2147483734" r:id="rId10"/>
    <p:sldLayoutId id="2147483724" r:id="rId11"/>
    <p:sldLayoutId id="2147483797" r:id="rId12"/>
    <p:sldLayoutId id="2147483733" r:id="rId13"/>
    <p:sldLayoutId id="2147483798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89" r:id="rId49"/>
    <p:sldLayoutId id="2147483690" r:id="rId50"/>
    <p:sldLayoutId id="2147483799" r:id="rId51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hyperlink" Target="http://wayf.dk/" TargetMode="External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8" Type="http://schemas.openxmlformats.org/officeDocument/2006/relationships/image" Target="../media/image67.pn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image" Target="../media/image10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8.png"/><Relationship Id="rId7" Type="http://schemas.openxmlformats.org/officeDocument/2006/relationships/image" Target="../media/image1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jp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gi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gif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arc-community.org/guidelines/aarc-g057/" TargetMode="External"/><Relationship Id="rId2" Type="http://schemas.openxmlformats.org/officeDocument/2006/relationships/hyperlink" Target="https://aarc-community.org/guidelines/aarc-g025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6.wmf"/><Relationship Id="rId11" Type="http://schemas.openxmlformats.org/officeDocument/2006/relationships/image" Target="../media/image161.wmf"/><Relationship Id="rId5" Type="http://schemas.openxmlformats.org/officeDocument/2006/relationships/image" Target="../media/image20.wmf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63.png"/><Relationship Id="rId3" Type="http://schemas.openxmlformats.org/officeDocument/2006/relationships/image" Target="../media/image168.png"/><Relationship Id="rId7" Type="http://schemas.openxmlformats.org/officeDocument/2006/relationships/image" Target="../media/image172.wmf"/><Relationship Id="rId12" Type="http://schemas.openxmlformats.org/officeDocument/2006/relationships/image" Target="../media/image177.gi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jp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gif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hyperlink" Target="https://aarc-community.org/guidelines/aarc-i050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4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206.tiff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image" Target="../media/image205.png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5" Type="http://schemas.openxmlformats.org/officeDocument/2006/relationships/image" Target="../media/image218.gif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image" Target="../media/image24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1.jp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4.png"/><Relationship Id="rId7" Type="http://schemas.openxmlformats.org/officeDocument/2006/relationships/image" Target="../media/image247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6.wmf"/><Relationship Id="rId5" Type="http://schemas.openxmlformats.org/officeDocument/2006/relationships/image" Target="../media/image246.png"/><Relationship Id="rId4" Type="http://schemas.openxmlformats.org/officeDocument/2006/relationships/image" Target="../media/image245.png"/><Relationship Id="rId9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1.pn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3.png"/><Relationship Id="rId5" Type="http://schemas.openxmlformats.org/officeDocument/2006/relationships/image" Target="../media/image20.wmf"/><Relationship Id="rId10" Type="http://schemas.openxmlformats.org/officeDocument/2006/relationships/image" Target="../media/image256.jpeg"/><Relationship Id="rId4" Type="http://schemas.openxmlformats.org/officeDocument/2006/relationships/image" Target="../media/image252.png"/><Relationship Id="rId9" Type="http://schemas.openxmlformats.org/officeDocument/2006/relationships/image" Target="../media/image2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6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6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69.gif"/><Relationship Id="rId10" Type="http://schemas.openxmlformats.org/officeDocument/2006/relationships/image" Target="../media/image26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3.jpeg"/><Relationship Id="rId14" Type="http://schemas.openxmlformats.org/officeDocument/2006/relationships/image" Target="../media/image2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crt-computer-monitor-bK5t_WPETow?utm_content=creditCopyText&amp;utm_medium=referral&amp;utm_source=unsplash" TargetMode="External"/><Relationship Id="rId7" Type="http://schemas.openxmlformats.org/officeDocument/2006/relationships/image" Target="../media/image273.png"/><Relationship Id="rId2" Type="http://schemas.openxmlformats.org/officeDocument/2006/relationships/hyperlink" Target="https://unsplash.com/@alwarsunrise?utm_content=creditCopyText&amp;utm_medium=referral&amp;utm_source=unsplash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b"/>
          <a:lstStyle/>
          <a:p>
            <a:r>
              <a:rPr lang="en-GB" i="1" dirty="0" smtClean="0">
                <a:solidFill>
                  <a:srgbClr val="6F2575"/>
                </a:solidFill>
              </a:rPr>
              <a:t>ISGC 2025</a:t>
            </a:r>
          </a:p>
          <a:p>
            <a:r>
              <a:rPr lang="en-GB" i="1" dirty="0" smtClean="0">
                <a:solidFill>
                  <a:srgbClr val="6F2575"/>
                </a:solidFill>
              </a:rPr>
              <a:t>David Groep, March 2025</a:t>
            </a:r>
            <a:endParaRPr lang="en-GB" i="1" dirty="0">
              <a:solidFill>
                <a:srgbClr val="6F257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136909"/>
            <a:ext cx="5959475" cy="1768070"/>
          </a:xfrm>
        </p:spPr>
        <p:txBody>
          <a:bodyPr/>
          <a:lstStyle/>
          <a:p>
            <a:r>
              <a:rPr lang="en-GB" sz="3200" dirty="0" smtClean="0"/>
              <a:t>In Infrastructures … we Trust!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 smtClean="0"/>
              <a:t>How trust and identity enable </a:t>
            </a:r>
            <a:br>
              <a:rPr lang="en-GB" sz="1800" dirty="0" smtClean="0"/>
            </a:br>
            <a:r>
              <a:rPr lang="en-GB" sz="1800" dirty="0" smtClean="0"/>
              <a:t>global infrastructures for distributing computing</a:t>
            </a: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8775309" y="0"/>
            <a:ext cx="36869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v0.3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bilateral ‘SSO’: a single service, or a single identity source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2994954"/>
            <a:ext cx="5486400" cy="1552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357" y="1040307"/>
            <a:ext cx="2467342" cy="3447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1"/>
            <a:r>
              <a:rPr lang="en-US" sz="1800" cap="none" dirty="0" smtClean="0">
                <a:solidFill>
                  <a:srgbClr val="000000"/>
                </a:solidFill>
              </a:rPr>
              <a:t>#credentials required?</a:t>
            </a:r>
          </a:p>
          <a:p>
            <a:pPr lvl="0" algn="ctr" hangingPunct="1"/>
            <a:endParaRPr lang="en-US" sz="1800" cap="none" dirty="0" smtClean="0">
              <a:solidFill>
                <a:srgbClr val="000000"/>
              </a:solidFill>
            </a:endParaRPr>
          </a:p>
          <a:p>
            <a:pPr lvl="0" algn="ctr" hangingPunct="1"/>
            <a:r>
              <a:rPr lang="en-US" sz="1800" cap="none" dirty="0" smtClean="0">
                <a:solidFill>
                  <a:srgbClr val="000000"/>
                </a:solidFill>
              </a:rPr>
              <a:t>from previously </a:t>
            </a:r>
          </a:p>
          <a:p>
            <a:pPr lvl="0" algn="ctr" hangingPunct="1"/>
            <a:r>
              <a:rPr lang="en-US" sz="1800" cap="none" dirty="0" smtClean="0">
                <a:solidFill>
                  <a:srgbClr val="000000"/>
                </a:solidFill>
              </a:rPr>
              <a:t/>
            </a:r>
            <a:br>
              <a:rPr lang="en-US" sz="1800" cap="none" dirty="0" smtClean="0">
                <a:solidFill>
                  <a:srgbClr val="000000"/>
                </a:solidFill>
              </a:rPr>
            </a:br>
            <a:r>
              <a:rPr lang="en-US" sz="1800" cap="none" dirty="0" smtClean="0">
                <a:solidFill>
                  <a:srgbClr val="000000"/>
                </a:solidFill>
              </a:rPr>
              <a:t> </a:t>
            </a:r>
            <a:r>
              <a:rPr lang="en-US" sz="1800" b="1" cap="none" dirty="0" smtClean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cap="none" dirty="0" smtClean="0">
                <a:solidFill>
                  <a:srgbClr val="000000"/>
                </a:solidFill>
              </a:rPr>
              <a:t>(</a:t>
            </a:r>
            <a:r>
              <a:rPr lang="en-US" sz="1800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 smtClean="0">
                <a:solidFill>
                  <a:srgbClr val="000000"/>
                </a:solidFill>
              </a:rPr>
              <a:t>services</a:t>
            </a:r>
            <a:r>
              <a:rPr lang="en-US" sz="1800" cap="none" dirty="0">
                <a:solidFill>
                  <a:srgbClr val="000000"/>
                </a:solidFill>
              </a:rPr>
              <a:t>) * </a:t>
            </a:r>
            <a:r>
              <a:rPr lang="en-US" sz="1800" b="1" cap="none" dirty="0" smtClean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cap="none" dirty="0" smtClean="0">
                <a:solidFill>
                  <a:srgbClr val="000000"/>
                </a:solidFill>
              </a:rPr>
              <a:t>(</a:t>
            </a:r>
            <a:r>
              <a:rPr lang="en-US" sz="1800" cap="none" dirty="0" err="1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>
                <a:solidFill>
                  <a:srgbClr val="000000"/>
                </a:solidFill>
              </a:rPr>
              <a:t>users</a:t>
            </a:r>
            <a:r>
              <a:rPr lang="en-US" sz="1800" cap="none" dirty="0" smtClean="0">
                <a:solidFill>
                  <a:srgbClr val="000000"/>
                </a:solidFill>
              </a:rPr>
              <a:t>) </a:t>
            </a:r>
            <a:br>
              <a:rPr lang="en-US" sz="1800" cap="none" dirty="0" smtClean="0">
                <a:solidFill>
                  <a:srgbClr val="000000"/>
                </a:solidFill>
              </a:rPr>
            </a:br>
            <a:endParaRPr lang="en-US" sz="1800" cap="none" dirty="0" smtClean="0">
              <a:solidFill>
                <a:srgbClr val="000000"/>
              </a:solidFill>
            </a:endParaRPr>
          </a:p>
          <a:p>
            <a:pPr algn="ctr" hangingPunct="1"/>
            <a:r>
              <a:rPr lang="en-US" sz="1800" b="1" cap="none" dirty="0" smtClean="0">
                <a:solidFill>
                  <a:srgbClr val="000000"/>
                </a:solidFill>
              </a:rPr>
              <a:t>to</a:t>
            </a:r>
            <a:br>
              <a:rPr lang="en-US" sz="1800" b="1" cap="none" dirty="0" smtClean="0">
                <a:solidFill>
                  <a:srgbClr val="000000"/>
                </a:solidFill>
              </a:rPr>
            </a:br>
            <a:r>
              <a:rPr lang="en-US" sz="1800" cap="none" dirty="0" smtClean="0">
                <a:solidFill>
                  <a:srgbClr val="000000"/>
                </a:solidFill>
              </a:rPr>
              <a:t/>
            </a:r>
            <a:br>
              <a:rPr lang="en-US" sz="1800" cap="none" dirty="0" smtClean="0">
                <a:solidFill>
                  <a:srgbClr val="000000"/>
                </a:solidFill>
              </a:rPr>
            </a:br>
            <a:r>
              <a:rPr lang="en-US" sz="1800" b="1" cap="none" dirty="0" smtClean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b="1" cap="none" dirty="0" smtClean="0">
                <a:solidFill>
                  <a:srgbClr val="000000"/>
                </a:solidFill>
              </a:rPr>
              <a:t>(</a:t>
            </a:r>
            <a:r>
              <a:rPr lang="en-US" sz="1800" b="1" cap="none" dirty="0" err="1">
                <a:solidFill>
                  <a:srgbClr val="000000"/>
                </a:solidFill>
              </a:rPr>
              <a:t>n</a:t>
            </a:r>
            <a:r>
              <a:rPr lang="en-US" sz="1800" b="1" cap="none" baseline="-25000" dirty="0" err="1">
                <a:solidFill>
                  <a:srgbClr val="000000"/>
                </a:solidFill>
              </a:rPr>
              <a:t>users</a:t>
            </a:r>
            <a:r>
              <a:rPr lang="en-US" sz="1800" b="1" cap="none" dirty="0" smtClean="0">
                <a:solidFill>
                  <a:srgbClr val="000000"/>
                </a:solidFill>
              </a:rPr>
              <a:t>) </a:t>
            </a:r>
            <a:br>
              <a:rPr lang="en-US" sz="1800" b="1" cap="none" dirty="0" smtClean="0">
                <a:solidFill>
                  <a:srgbClr val="000000"/>
                </a:solidFill>
              </a:rPr>
            </a:br>
            <a:r>
              <a:rPr lang="en-US" sz="400" b="1" cap="none" dirty="0" smtClean="0">
                <a:solidFill>
                  <a:srgbClr val="000000"/>
                </a:solidFill>
              </a:rPr>
              <a:t/>
            </a:r>
            <a:br>
              <a:rPr lang="en-US" sz="400" b="1" cap="none" dirty="0" smtClean="0">
                <a:solidFill>
                  <a:srgbClr val="000000"/>
                </a:solidFill>
              </a:rPr>
            </a:br>
            <a:r>
              <a:rPr lang="en-US" sz="1800" cap="none" dirty="0" smtClean="0">
                <a:solidFill>
                  <a:srgbClr val="000000"/>
                </a:solidFill>
              </a:rPr>
              <a:t>+ </a:t>
            </a:r>
            <a:r>
              <a:rPr lang="en-US" sz="1800" cap="none" dirty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cap="none" dirty="0" smtClean="0">
                <a:solidFill>
                  <a:srgbClr val="000000"/>
                </a:solidFill>
              </a:rPr>
              <a:t>(</a:t>
            </a:r>
            <a:r>
              <a:rPr lang="en-US" sz="1800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 smtClean="0">
                <a:solidFill>
                  <a:srgbClr val="000000"/>
                </a:solidFill>
              </a:rPr>
              <a:t>services</a:t>
            </a:r>
            <a:r>
              <a:rPr lang="en-US" sz="1800" cap="none" dirty="0" smtClean="0">
                <a:solidFill>
                  <a:srgbClr val="000000"/>
                </a:solidFill>
              </a:rPr>
              <a:t>*</a:t>
            </a:r>
            <a:r>
              <a:rPr lang="en-US" sz="1800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 smtClean="0">
                <a:solidFill>
                  <a:srgbClr val="000000"/>
                </a:solidFill>
              </a:rPr>
              <a:t>home</a:t>
            </a:r>
            <a:r>
              <a:rPr lang="en-US" sz="1800" cap="none" baseline="-25000" dirty="0" smtClean="0">
                <a:solidFill>
                  <a:srgbClr val="000000"/>
                </a:solidFill>
              </a:rPr>
              <a:t>-orgs</a:t>
            </a:r>
            <a:r>
              <a:rPr lang="en-US" sz="1800" cap="none" dirty="0" smtClean="0">
                <a:solidFill>
                  <a:srgbClr val="000000"/>
                </a:solidFill>
              </a:rPr>
              <a:t>)</a:t>
            </a:r>
            <a:br>
              <a:rPr lang="en-US" sz="1800" cap="none" dirty="0" smtClean="0">
                <a:solidFill>
                  <a:srgbClr val="000000"/>
                </a:solidFill>
              </a:rPr>
            </a:br>
            <a:r>
              <a:rPr lang="en-US" sz="1800" b="1" cap="none" dirty="0" smtClean="0">
                <a:solidFill>
                  <a:srgbClr val="000000"/>
                </a:solidFill>
              </a:rPr>
              <a:t/>
            </a:r>
            <a:br>
              <a:rPr lang="en-US" sz="1800" b="1" cap="none" dirty="0" smtClean="0">
                <a:solidFill>
                  <a:srgbClr val="000000"/>
                </a:solidFill>
              </a:rPr>
            </a:br>
            <a:r>
              <a:rPr lang="en-US" sz="1600" i="1" cap="none" dirty="0" smtClean="0">
                <a:solidFill>
                  <a:srgbClr val="000000"/>
                </a:solidFill>
              </a:rPr>
              <a:t>in </a:t>
            </a:r>
            <a:r>
              <a:rPr lang="en-US" sz="1600" i="1" cap="none" dirty="0">
                <a:solidFill>
                  <a:srgbClr val="000000"/>
                </a:solidFill>
              </a:rPr>
              <a:t>first </a:t>
            </a:r>
            <a:r>
              <a:rPr lang="en-US" sz="1600" i="1" cap="none" dirty="0" smtClean="0">
                <a:solidFill>
                  <a:srgbClr val="000000"/>
                </a:solidFill>
              </a:rPr>
              <a:t>order</a:t>
            </a:r>
            <a:r>
              <a:rPr lang="en-US" sz="1600" i="1" cap="none" dirty="0">
                <a:solidFill>
                  <a:srgbClr val="000000"/>
                </a:solidFill>
              </a:rPr>
              <a:t> </a:t>
            </a:r>
            <a:r>
              <a:rPr lang="en-US" sz="1600" i="1" cap="none" dirty="0" smtClean="0">
                <a:solidFill>
                  <a:srgbClr val="000000"/>
                </a:solidFill>
              </a:rPr>
              <a:t>at least</a:t>
            </a:r>
            <a:endParaRPr lang="en-US" sz="1600" i="1" cap="none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1040307"/>
            <a:ext cx="5486400" cy="15525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77561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Single sign-on – why your browser keeps loading things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sz="700" dirty="0" smtClean="0"/>
              <a:t>SAML-tracer plugin by Tim van </a:t>
            </a:r>
            <a:r>
              <a:rPr lang="en-GB" sz="700" dirty="0" err="1" smtClean="0"/>
              <a:t>Dijen</a:t>
            </a:r>
            <a:r>
              <a:rPr lang="en-GB" sz="700" dirty="0"/>
              <a:t> (</a:t>
            </a:r>
            <a:r>
              <a:rPr lang="en-GB" sz="700" dirty="0" smtClean="0"/>
              <a:t>SSC-ICT) </a:t>
            </a:r>
            <a:r>
              <a:rPr lang="en-GB" sz="700" i="1" dirty="0" smtClean="0"/>
              <a:t>et </a:t>
            </a:r>
            <a:r>
              <a:rPr lang="en-GB" sz="700" i="1" dirty="0"/>
              <a:t>al. </a:t>
            </a:r>
            <a:r>
              <a:rPr lang="en-GB" sz="700" i="1" dirty="0" smtClean="0"/>
              <a:t/>
            </a:r>
            <a:br>
              <a:rPr lang="en-GB" sz="700" i="1" dirty="0" smtClean="0"/>
            </a:br>
            <a:r>
              <a:rPr lang="en-GB" sz="700" dirty="0" smtClean="0"/>
              <a:t>https</a:t>
            </a:r>
            <a:r>
              <a:rPr lang="en-GB" sz="700" dirty="0"/>
              <a:t>://github.com/simplesamlphp/SAML-tracer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07068"/>
            <a:ext cx="4867974" cy="3759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161" y="809203"/>
            <a:ext cx="3742039" cy="350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7323" y="3044149"/>
            <a:ext cx="3380734" cy="587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sng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Glossary</a:t>
            </a:r>
            <a:br>
              <a:rPr kumimoji="0" lang="en-GB" sz="1050" b="0" i="0" u="sng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050" cap="none" dirty="0" smtClean="0">
                <a:solidFill>
                  <a:schemeClr val="bg1"/>
                </a:solidFill>
              </a:rPr>
              <a:t>‘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SAML’ is the “Security Assertion Mark-up Language”</a:t>
            </a:r>
            <a:b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 XML blob with information, usually digitally signed</a:t>
            </a:r>
          </a:p>
        </p:txBody>
      </p:sp>
    </p:spTree>
    <p:extLst>
      <p:ext uri="{BB962C8B-B14F-4D97-AF65-F5344CB8AC3E}">
        <p14:creationId xmlns:p14="http://schemas.microsoft.com/office/powerpoint/2010/main" val="4758972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Establishing trust: when each service is bespoke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38125" y="754776"/>
            <a:ext cx="1905333" cy="2858000"/>
            <a:chOff x="238125" y="754776"/>
            <a:chExt cx="1905333" cy="2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754776"/>
              <a:ext cx="1905333" cy="2858000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440649" y="2725271"/>
              <a:ext cx="1083351" cy="295835"/>
            </a:xfrm>
            <a:prstGeom prst="rect">
              <a:avLst/>
            </a:prstGeom>
            <a:noFill/>
            <a:ln w="571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8" y="913564"/>
            <a:ext cx="4004712" cy="394418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408" y="3021106"/>
            <a:ext cx="6592220" cy="177189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12873" y="1175430"/>
            <a:ext cx="292064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trust relation is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bi-lateral</a:t>
            </a:r>
            <a:r>
              <a:rPr lang="en-GB" sz="1600" cap="none" dirty="0">
                <a:solidFill>
                  <a:srgbClr val="6F2575"/>
                </a:solidFill>
              </a:rPr>
              <a:t>: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different for each service, and - from the service view - different for each customer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39988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Different ‘modern’ protocol for the same: </a:t>
            </a:r>
            <a:r>
              <a:rPr lang="en-GB" dirty="0" err="1" smtClean="0"/>
              <a:t>OpenID</a:t>
            </a:r>
            <a:r>
              <a:rPr lang="en-GB" dirty="0" smtClean="0"/>
              <a:t> Connect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OpenID</a:t>
            </a:r>
            <a:r>
              <a:rPr lang="en-GB" dirty="0" smtClean="0"/>
              <a:t> Connect </a:t>
            </a:r>
            <a:r>
              <a:rPr lang="en-GB" dirty="0"/>
              <a:t>flow diagram </a:t>
            </a:r>
            <a:r>
              <a:rPr lang="en-GB" dirty="0" smtClean="0"/>
              <a:t>(left) based on work by Mozilla contributors, from </a:t>
            </a:r>
            <a:r>
              <a:rPr lang="en-GB" dirty="0"/>
              <a:t>https://</a:t>
            </a:r>
            <a:r>
              <a:rPr lang="en-GB" dirty="0" smtClean="0"/>
              <a:t>infosec.mozilla.org/guidelines/iam/openid_connect.html under CC-BY-SA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0277" y="729040"/>
            <a:ext cx="5808347" cy="3365665"/>
            <a:chOff x="809203" y="729040"/>
            <a:chExt cx="6263235" cy="36292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03" y="729040"/>
              <a:ext cx="6263235" cy="3629251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1974457" y="1183829"/>
              <a:ext cx="1861168" cy="524237"/>
            </a:xfrm>
            <a:custGeom>
              <a:avLst/>
              <a:gdLst>
                <a:gd name="connsiteX0" fmla="*/ 0 w 1804524"/>
                <a:gd name="connsiteY0" fmla="*/ 5700 h 524237"/>
                <a:gd name="connsiteX1" fmla="*/ 712099 w 1804524"/>
                <a:gd name="connsiteY1" fmla="*/ 62344 h 524237"/>
                <a:gd name="connsiteX2" fmla="*/ 1254265 w 1804524"/>
                <a:gd name="connsiteY2" fmla="*/ 450762 h 524237"/>
                <a:gd name="connsiteX3" fmla="*/ 1804524 w 1804524"/>
                <a:gd name="connsiteY3" fmla="*/ 523590 h 52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524" h="524237">
                  <a:moveTo>
                    <a:pt x="0" y="5700"/>
                  </a:moveTo>
                  <a:cubicBezTo>
                    <a:pt x="251527" y="-3067"/>
                    <a:pt x="503055" y="-11833"/>
                    <a:pt x="712099" y="62344"/>
                  </a:cubicBezTo>
                  <a:cubicBezTo>
                    <a:pt x="921143" y="136521"/>
                    <a:pt x="1072194" y="373888"/>
                    <a:pt x="1254265" y="450762"/>
                  </a:cubicBezTo>
                  <a:cubicBezTo>
                    <a:pt x="1436336" y="527636"/>
                    <a:pt x="1620430" y="525613"/>
                    <a:pt x="1804524" y="523590"/>
                  </a:cubicBezTo>
                </a:path>
              </a:pathLst>
            </a:custGeom>
            <a:noFill/>
            <a:ln w="9525" cap="flat">
              <a:solidFill>
                <a:srgbClr val="6F2575"/>
              </a:solidFill>
              <a:prstDash val="sysDash"/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30167" y="1200733"/>
              <a:ext cx="1349728" cy="4257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later introspection </a:t>
              </a:r>
              <a:br>
                <a:rPr kumimoji="0" lang="en-GB" sz="105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05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or </a:t>
              </a:r>
              <a:r>
                <a:rPr kumimoji="0" lang="en-GB" sz="1050" b="0" i="0" u="none" strike="noStrike" cap="none" spc="0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user_info</a:t>
              </a:r>
              <a:r>
                <a:rPr kumimoji="0" lang="en-GB" sz="105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possible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8" y="671990"/>
            <a:ext cx="2409164" cy="35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03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3671777" y="1879758"/>
            <a:ext cx="5144563" cy="1989758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GB" i="1" dirty="0" smtClean="0"/>
              <a:t>user-centric </a:t>
            </a:r>
            <a:r>
              <a:rPr lang="en-GB" dirty="0" smtClean="0"/>
              <a:t>trust: you yourself hold a credential from a trusted third party and can use it </a:t>
            </a:r>
            <a:br>
              <a:rPr lang="en-GB" dirty="0" smtClean="0"/>
            </a:br>
            <a:r>
              <a:rPr lang="en-GB" i="1" dirty="0" smtClean="0"/>
              <a:t>without having to ask ‘home’ each time:</a:t>
            </a:r>
          </a:p>
          <a:p>
            <a:pPr>
              <a:spcAft>
                <a:spcPts val="300"/>
              </a:spcAft>
            </a:pPr>
            <a:endParaRPr lang="en-GB" sz="9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Public Key Infrastructure client certificates (“X.509”)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Verifiable credentials in wallets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rgbClr val="6F2575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solidFill>
                  <a:srgbClr val="6F2575"/>
                </a:solidFill>
              </a:rPr>
              <a:t>and who remembers CardSpace?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User-centric identity: ‘I take my passport anywhere by myself’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>
                <a:solidFill>
                  <a:srgbClr val="E3D88B"/>
                </a:solidFill>
              </a:rPr>
              <a:t>Passport image: cropped from original by Jon Tyson on Unsplash https://</a:t>
            </a:r>
            <a:r>
              <a:rPr lang="en-US" sz="800" dirty="0" smtClean="0">
                <a:solidFill>
                  <a:srgbClr val="E3D88B"/>
                </a:solidFill>
              </a:rPr>
              <a:t>unsplash.com/photos/Hid-yhommOg</a:t>
            </a:r>
            <a:endParaRPr lang="en-GB" sz="800" dirty="0">
              <a:solidFill>
                <a:srgbClr val="E3D88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01" y="1881305"/>
            <a:ext cx="2466603" cy="18911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736353"/>
            <a:ext cx="2056158" cy="13687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62501" y="629885"/>
            <a:ext cx="1249874" cy="1249874"/>
            <a:chOff x="3184797" y="736975"/>
            <a:chExt cx="1616946" cy="16169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30862" y="1037651"/>
              <a:ext cx="1378467" cy="1004223"/>
            </a:xfrm>
            <a:prstGeom prst="rect">
              <a:avLst/>
            </a:prstGeom>
          </p:spPr>
        </p:pic>
        <p:sp>
          <p:nvSpPr>
            <p:cNvPr id="12" name="&quot;No&quot; Symbol 11"/>
            <p:cNvSpPr/>
            <p:nvPr/>
          </p:nvSpPr>
          <p:spPr>
            <a:xfrm rot="16200000">
              <a:off x="3184797" y="736975"/>
              <a:ext cx="1616946" cy="1616946"/>
            </a:xfrm>
            <a:prstGeom prst="noSmoking">
              <a:avLst>
                <a:gd name="adj" fmla="val 512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5" name="Text Placeholder 1"/>
          <p:cNvSpPr txBox="1">
            <a:spLocks/>
          </p:cNvSpPr>
          <p:nvPr/>
        </p:nvSpPr>
        <p:spPr>
          <a:xfrm>
            <a:off x="238125" y="1057410"/>
            <a:ext cx="7055651" cy="39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300"/>
              </a:spcAft>
            </a:pPr>
            <a:r>
              <a:rPr lang="en-GB" dirty="0" smtClean="0"/>
              <a:t>Your ‘home organisation’ does not have to be in the loop …</a:t>
            </a:r>
          </a:p>
        </p:txBody>
      </p:sp>
    </p:spTree>
    <p:extLst>
      <p:ext uri="{BB962C8B-B14F-4D97-AF65-F5344CB8AC3E}">
        <p14:creationId xmlns:p14="http://schemas.microsoft.com/office/powerpoint/2010/main" val="2587947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User-centric </a:t>
            </a:r>
            <a:r>
              <a:rPr lang="en-GB" dirty="0" smtClean="0"/>
              <a:t>AAI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0800" y="1356397"/>
            <a:ext cx="420948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trusted authority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giving the user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 ‘self-managed’ credential, like a passport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600" cap="none" dirty="0">
              <a:solidFill>
                <a:srgbClr val="6F2575"/>
              </a:solidFill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 personal authentication digital certificate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a verifiable credential in a wallet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…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6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verified (on-line and also offline) </a:t>
            </a:r>
            <a:br>
              <a:rPr lang="en-GB" sz="1600" cap="none" dirty="0" smtClean="0">
                <a:solidFill>
                  <a:srgbClr val="6F2575"/>
                </a:solidFill>
              </a:rPr>
            </a:br>
            <a:r>
              <a:rPr lang="en-GB" sz="1600" cap="none" dirty="0" smtClean="0">
                <a:solidFill>
                  <a:srgbClr val="6F2575"/>
                </a:solidFill>
              </a:rPr>
              <a:t>at the original trusted issuer </a:t>
            </a:r>
            <a:br>
              <a:rPr lang="en-GB" sz="1600" cap="none" dirty="0" smtClean="0">
                <a:solidFill>
                  <a:srgbClr val="6F2575"/>
                </a:solidFill>
              </a:rPr>
            </a:br>
            <a:r>
              <a:rPr lang="en-GB" sz="1600" cap="none" dirty="0" smtClean="0">
                <a:solidFill>
                  <a:srgbClr val="6F2575"/>
                </a:solidFill>
              </a:rPr>
              <a:t>or at an independent trusted verifier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7195"/>
          <a:stretch/>
        </p:blipFill>
        <p:spPr>
          <a:xfrm>
            <a:off x="4442092" y="488606"/>
            <a:ext cx="4463783" cy="38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857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893323"/>
            <a:ext cx="8669759" cy="299688"/>
          </a:xfrm>
        </p:spPr>
        <p:txBody>
          <a:bodyPr/>
          <a:lstStyle/>
          <a:p>
            <a:r>
              <a:rPr lang="en-GB" dirty="0" smtClean="0"/>
              <a:t>Some of you will know the ‘venerable’ user-centric credential: PKI Certificates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PKI client certificates </a:t>
            </a:r>
            <a:r>
              <a:rPr lang="en-GB" dirty="0" smtClean="0"/>
              <a:t>– user (really?) credentials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2000" y="3931844"/>
            <a:ext cx="6380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RFC3820 ‘proxy’ certificates extend identity-certificate concept with (policy-restricted) delegation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585154" y="2745059"/>
            <a:ext cx="2481611" cy="17749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F2575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Version: 3 (0x2)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Serial Number: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34:f3:e3:5f:c0:53:0b:a6:ef:2b:4a:79:01:b5:50:3b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Signature Algorithm: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sha384WithRSAEncryption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Issuer: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C = NL, O = GEANT </a:t>
            </a:r>
            <a:r>
              <a:rPr lang="en-GB" sz="400" b="1" cap="none" dirty="0" err="1" smtClean="0">
                <a:solidFill>
                  <a:srgbClr val="001C3D"/>
                </a:solidFill>
                <a:latin typeface="Courier" pitchFamily="49" charset="0"/>
              </a:rPr>
              <a:t>Vereniging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, CN = GEANT </a:t>
            </a:r>
            <a:r>
              <a:rPr lang="en-GB" sz="400" b="1" cap="none" dirty="0" err="1" smtClean="0">
                <a:solidFill>
                  <a:srgbClr val="001C3D"/>
                </a:solidFill>
                <a:latin typeface="Courier" pitchFamily="49" charset="0"/>
              </a:rPr>
              <a:t>eScience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 Personal CA 4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Validity</a:t>
            </a:r>
          </a:p>
          <a:p>
            <a:pPr marL="0" indent="0">
              <a:buFont typeface="Arial"/>
              <a:buNone/>
            </a:pPr>
            <a:r>
              <a:rPr lang="en-US" sz="400" cap="none" dirty="0" smtClean="0">
                <a:solidFill>
                  <a:srgbClr val="001C3D"/>
                </a:solidFill>
                <a:latin typeface="Courier" pitchFamily="49" charset="0"/>
              </a:rPr>
              <a:t>    Not Before: Apr  2 00:00:00 2022 GMT</a:t>
            </a:r>
          </a:p>
          <a:p>
            <a:pPr marL="0" indent="0">
              <a:buFont typeface="Arial"/>
              <a:buNone/>
            </a:pPr>
            <a:r>
              <a:rPr lang="en-US" sz="400" cap="none" dirty="0" smtClean="0">
                <a:solidFill>
                  <a:srgbClr val="001C3D"/>
                </a:solidFill>
                <a:latin typeface="Courier" pitchFamily="49" charset="0"/>
              </a:rPr>
              <a:t>    Not After : May  2 23:59:59 2023 GMT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Subject: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DC = org, DC = </a:t>
            </a:r>
            <a:r>
              <a:rPr lang="en-GB" sz="400" b="1" cap="none" dirty="0" err="1" smtClean="0">
                <a:solidFill>
                  <a:srgbClr val="001C3D"/>
                </a:solidFill>
                <a:latin typeface="Courier" pitchFamily="49" charset="0"/>
              </a:rPr>
              <a:t>terena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, DC = </a:t>
            </a:r>
            <a:r>
              <a:rPr lang="en-GB" sz="400" b="1" cap="none" dirty="0" err="1" smtClean="0">
                <a:solidFill>
                  <a:srgbClr val="001C3D"/>
                </a:solidFill>
                <a:latin typeface="Courier" pitchFamily="49" charset="0"/>
              </a:rPr>
              <a:t>tcs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, C = NL, O = Nikhef, CN = David Groep davidg@nikhef.nl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Subject Public Key Info: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Public Key Algorithm: </a:t>
            </a:r>
            <a:r>
              <a:rPr lang="en-GB" sz="400" b="1" cap="none" dirty="0" err="1" smtClean="0">
                <a:solidFill>
                  <a:srgbClr val="001C3D"/>
                </a:solidFill>
                <a:latin typeface="Courier" pitchFamily="49" charset="0"/>
              </a:rPr>
              <a:t>rsaEncryption</a:t>
            </a:r>
            <a:endParaRPr lang="en-GB" sz="400" b="1" cap="none" dirty="0" smtClean="0">
              <a:solidFill>
                <a:srgbClr val="001C3D"/>
              </a:solidFill>
              <a:latin typeface="Courier" pitchFamily="49" charset="0"/>
            </a:endParaRP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RSA Public-Key: (4096 bit)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Modulus</a:t>
            </a: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    00:f0:0d:c0:ff:ee:f0:0d:f0:0d:c0:ff:ee:f0:0d: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    ...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    ff:50:6d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Exponent</a:t>
            </a: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: 65537 (0x10001)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X509v3 extensions: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X509v3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Key Usage</a:t>
            </a: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: critical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Digital Signature, Key </a:t>
            </a:r>
            <a:r>
              <a:rPr lang="en-GB" sz="400" cap="none" dirty="0" err="1" smtClean="0">
                <a:solidFill>
                  <a:srgbClr val="001C3D"/>
                </a:solidFill>
                <a:latin typeface="Courier" pitchFamily="49" charset="0"/>
              </a:rPr>
              <a:t>Encipherment</a:t>
            </a:r>
            <a:endParaRPr lang="en-GB" sz="400" cap="none" dirty="0" smtClean="0">
              <a:solidFill>
                <a:srgbClr val="001C3D"/>
              </a:solidFill>
              <a:latin typeface="Courier" pitchFamily="49" charset="0"/>
            </a:endParaRP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X509v3 Basic Constraints: critical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CA:FALSE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X509v3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Extended Key Usage</a:t>
            </a: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E-mail Protection, TLS Web Client Authentication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X509v3 </a:t>
            </a:r>
            <a:r>
              <a:rPr lang="en-GB" sz="400" b="1" cap="none" dirty="0" smtClean="0">
                <a:solidFill>
                  <a:srgbClr val="001C3D"/>
                </a:solidFill>
                <a:latin typeface="Courier" pitchFamily="49" charset="0"/>
              </a:rPr>
              <a:t>Certificate Policies</a:t>
            </a: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:</a:t>
            </a:r>
          </a:p>
          <a:p>
            <a:pPr marL="0" indent="0">
              <a:buFont typeface="Arial"/>
              <a:buNone/>
            </a:pPr>
            <a:r>
              <a:rPr lang="en-GB" sz="400" cap="none" dirty="0" smtClean="0">
                <a:solidFill>
                  <a:srgbClr val="001C3D"/>
                </a:solidFill>
                <a:latin typeface="Courier" pitchFamily="49" charset="0"/>
              </a:rPr>
              <a:t>        Policy: 1.2.840.113612.5.2.2.5           </a:t>
            </a:r>
            <a:endParaRPr lang="en-GB" sz="400" cap="none" dirty="0">
              <a:solidFill>
                <a:srgbClr val="001C3D"/>
              </a:solidFill>
              <a:latin typeface="Courier" pitchFamily="49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 rot="21355624">
            <a:off x="2166759" y="4236682"/>
            <a:ext cx="6737422" cy="28725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think we found everyone in the world who could deal with certificates. about O(100 000) people …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1919" y="1221440"/>
            <a:ext cx="6207262" cy="2568178"/>
            <a:chOff x="141919" y="1448100"/>
            <a:chExt cx="5659424" cy="23415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19" y="1611969"/>
              <a:ext cx="5659424" cy="21776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34400" y="1448100"/>
              <a:ext cx="1144800" cy="2341517"/>
            </a:xfrm>
            <a:prstGeom prst="rect">
              <a:avLst/>
            </a:prstGeom>
            <a:noFill/>
            <a:ln w="28575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484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Identity wallets, held by the user, are another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88114"/>
            <a:ext cx="8667750" cy="151268"/>
          </a:xfrm>
        </p:spPr>
        <p:txBody>
          <a:bodyPr/>
          <a:lstStyle/>
          <a:p>
            <a:r>
              <a:rPr lang="en-GB" sz="700" dirty="0" smtClean="0"/>
              <a:t>Flow diagram inspired by: </a:t>
            </a:r>
            <a:r>
              <a:rPr lang="en-GB" sz="700" dirty="0"/>
              <a:t>Lifecycle </a:t>
            </a:r>
            <a:r>
              <a:rPr lang="en-GB" sz="700" dirty="0" smtClean="0"/>
              <a:t>Details (5.1), Verifiable </a:t>
            </a:r>
            <a:r>
              <a:rPr lang="en-GB" sz="700" dirty="0"/>
              <a:t>Credentials Data Model v1.1, W3C Recommendation 03 March 2022, https://www.w3.org/TR/vc-data-model</a:t>
            </a:r>
            <a:r>
              <a:rPr lang="en-GB" sz="700" dirty="0" smtClean="0"/>
              <a:t>/</a:t>
            </a:r>
            <a:br>
              <a:rPr lang="en-GB" sz="700" dirty="0" smtClean="0"/>
            </a:br>
            <a:r>
              <a:rPr lang="en-GB" sz="700" dirty="0" smtClean="0"/>
              <a:t>EU </a:t>
            </a:r>
            <a:r>
              <a:rPr lang="en-GB" sz="700" dirty="0" err="1" smtClean="0"/>
              <a:t>eID</a:t>
            </a:r>
            <a:r>
              <a:rPr lang="en-GB" sz="700" dirty="0"/>
              <a:t> Wallet from https://commission.europa.eu/strategy-and-policy/priorities-2019-2024/europe-fit-digital-age/european-digital-identity_en</a:t>
            </a:r>
            <a:br>
              <a:rPr lang="en-GB" sz="700" dirty="0"/>
            </a:br>
            <a:r>
              <a:rPr lang="en-GB" sz="700" dirty="0" err="1" smtClean="0"/>
              <a:t>Appimage</a:t>
            </a:r>
            <a:r>
              <a:rPr lang="en-GB" sz="700" dirty="0" smtClean="0"/>
              <a:t>: European Commission, at https</a:t>
            </a:r>
            <a:r>
              <a:rPr lang="en-GB" sz="700" dirty="0"/>
              <a:t>://ec.europa.eu/digital-building-blocks/sites/display/EUDIGITALIDENTITYWALLET/Security+and+Privacy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68" y="2241363"/>
            <a:ext cx="1665291" cy="192686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611" y="1496122"/>
            <a:ext cx="834072" cy="697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671" y="900843"/>
            <a:ext cx="1026328" cy="1245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2315" y="935996"/>
            <a:ext cx="165109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>
                <a:solidFill>
                  <a:srgbClr val="6F2575"/>
                </a:solidFill>
              </a:rPr>
              <a:t>t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he user as a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credential Holder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285918" y="795668"/>
            <a:ext cx="2837489" cy="3462905"/>
          </a:xfrm>
          <a:prstGeom prst="rect">
            <a:avLst/>
          </a:prstGeom>
          <a:noFill/>
          <a:ln w="28575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9" y="906155"/>
            <a:ext cx="5131363" cy="3352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619" y="1671359"/>
            <a:ext cx="11811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76" y="1513926"/>
            <a:ext cx="1358204" cy="27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7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Can we scale better with an ‘federated’</a:t>
            </a:r>
            <a:br>
              <a:rPr lang="en-GB" sz="2400" dirty="0" smtClean="0"/>
            </a:br>
            <a:r>
              <a:rPr lang="en-GB" sz="2400" dirty="0" smtClean="0"/>
              <a:t>Authentication and Authorisation Infrastructure (‘AAI’)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00" y="1153755"/>
            <a:ext cx="5486400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649" y="2349433"/>
            <a:ext cx="331661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with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one service provided to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several organisations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universities) 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6753922" y="4335452"/>
            <a:ext cx="239007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we will get to authorisation in a bit …</a:t>
            </a:r>
          </a:p>
        </p:txBody>
      </p:sp>
    </p:spTree>
    <p:extLst>
      <p:ext uri="{BB962C8B-B14F-4D97-AF65-F5344CB8AC3E}">
        <p14:creationId xmlns:p14="http://schemas.microsoft.com/office/powerpoint/2010/main" val="665711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One </a:t>
            </a:r>
            <a:r>
              <a:rPr lang="en-GB" dirty="0"/>
              <a:t>service, </a:t>
            </a:r>
            <a:r>
              <a:rPr lang="en-GB" dirty="0" smtClean="0"/>
              <a:t>with user credentials </a:t>
            </a:r>
            <a:r>
              <a:rPr lang="en-GB" dirty="0"/>
              <a:t>from </a:t>
            </a:r>
            <a:r>
              <a:rPr lang="en-GB" dirty="0" smtClean="0"/>
              <a:t>more sources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87507"/>
            <a:ext cx="8814283" cy="35817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335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Collaborations: from small …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user room H1.37 – terminal stations in the early 1990’s – image source: Nikhef</a:t>
            </a:r>
            <a:endParaRPr lang="en-GB" sz="900" dirty="0"/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6894" y="764382"/>
            <a:ext cx="5543602" cy="35169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6253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Is there still multilateralism in the world? At least in R&amp;E!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02971"/>
            <a:ext cx="4966038" cy="373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51" y="874858"/>
            <a:ext cx="3725641" cy="35009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664146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Where are ‘you</a:t>
            </a:r>
            <a:r>
              <a:rPr lang="en-GB" dirty="0"/>
              <a:t>’ </a:t>
            </a:r>
            <a:r>
              <a:rPr lang="en-GB" dirty="0" smtClean="0"/>
              <a:t>in the federated space – discovery!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An example cross-institutional service by HARICA, the GEANT TCS G5 provider, presenting a SeamlessAccess.org discovery page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125" y="736550"/>
            <a:ext cx="8795729" cy="3989849"/>
            <a:chOff x="238125" y="736550"/>
            <a:chExt cx="8795729" cy="3989849"/>
          </a:xfrm>
        </p:grpSpPr>
        <p:grpSp>
          <p:nvGrpSpPr>
            <p:cNvPr id="9" name="Group 8"/>
            <p:cNvGrpSpPr/>
            <p:nvPr/>
          </p:nvGrpSpPr>
          <p:grpSpPr>
            <a:xfrm>
              <a:off x="238125" y="1227012"/>
              <a:ext cx="1942400" cy="2438681"/>
              <a:chOff x="238125" y="701029"/>
              <a:chExt cx="2885401" cy="362261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8125" y="701029"/>
                <a:ext cx="2885401" cy="3622618"/>
              </a:xfrm>
              <a:prstGeom prst="rect">
                <a:avLst/>
              </a:prstGeom>
            </p:spPr>
          </p:pic>
          <p:sp>
            <p:nvSpPr>
              <p:cNvPr id="5" name="Rounded Rectangle 4"/>
              <p:cNvSpPr/>
              <p:nvPr/>
            </p:nvSpPr>
            <p:spPr>
              <a:xfrm>
                <a:off x="344392" y="3948913"/>
                <a:ext cx="2487820" cy="366642"/>
              </a:xfrm>
              <a:prstGeom prst="roundRect">
                <a:avLst/>
              </a:prstGeom>
              <a:noFill/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7744" y="860349"/>
              <a:ext cx="4342123" cy="31720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5505" y="736550"/>
              <a:ext cx="1868989" cy="1172644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3924" y="1797256"/>
              <a:ext cx="1919930" cy="1868437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5505" y="3105610"/>
              <a:ext cx="1595521" cy="1620789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3" name="Right Arrow 12"/>
            <p:cNvSpPr/>
            <p:nvPr/>
          </p:nvSpPr>
          <p:spPr>
            <a:xfrm rot="19005678">
              <a:off x="6349837" y="1938815"/>
              <a:ext cx="734498" cy="217396"/>
            </a:xfrm>
            <a:prstGeom prst="rightArrow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400437" y="2668459"/>
              <a:ext cx="734498" cy="217396"/>
            </a:xfrm>
            <a:prstGeom prst="rightArrow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365573">
              <a:off x="6415452" y="3360542"/>
              <a:ext cx="694454" cy="217396"/>
            </a:xfrm>
            <a:prstGeom prst="rightArrow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113063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we are now, </a:t>
            </a:r>
            <a:br>
              <a:rPr lang="en-GB" dirty="0" smtClean="0"/>
            </a:br>
            <a:r>
              <a:rPr lang="en-GB" dirty="0" smtClean="0"/>
              <a:t>entertain us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Authentication is not enough!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79816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federation you most likely know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eduroam</a:t>
            </a:r>
            <a:r>
              <a:rPr lang="en-GB" dirty="0" smtClean="0"/>
              <a:t> image </a:t>
            </a:r>
            <a:r>
              <a:rPr lang="en-GB" dirty="0"/>
              <a:t>from https://eduroam.org/how/, GEANT ; RADIUS: RC2865 https://www.rfc-editor.org/rfc/rfc2865; see also freeradius.org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114" y="790575"/>
            <a:ext cx="4306874" cy="3414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99" y="1392479"/>
            <a:ext cx="740859" cy="2883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8430" y="130971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hangingPunct="1"/>
            <a:r>
              <a:rPr lang="en-GB" sz="1800" i="1" kern="1200" cap="none" dirty="0">
                <a:solidFill>
                  <a:srgbClr val="001C3D"/>
                </a:solidFill>
                <a:latin typeface="Calibri"/>
              </a:rPr>
              <a:t>service-specific </a:t>
            </a:r>
            <a:r>
              <a:rPr lang="en-GB" sz="1800" kern="1200" cap="none" dirty="0">
                <a:solidFill>
                  <a:srgbClr val="001C3D"/>
                </a:solidFill>
                <a:latin typeface="Calibri"/>
              </a:rPr>
              <a:t>trust </a:t>
            </a:r>
            <a:r>
              <a:rPr lang="en-GB" sz="1800" kern="1200" cap="none" dirty="0" smtClean="0">
                <a:solidFill>
                  <a:srgbClr val="001C3D"/>
                </a:solidFill>
                <a:latin typeface="Calibri"/>
              </a:rPr>
              <a:t/>
            </a:r>
            <a:br>
              <a:rPr lang="en-GB" sz="1800" kern="1200" cap="none" dirty="0" smtClean="0">
                <a:solidFill>
                  <a:srgbClr val="001C3D"/>
                </a:solidFill>
                <a:latin typeface="Calibri"/>
              </a:rPr>
            </a:br>
            <a:r>
              <a:rPr lang="en-GB" sz="1800" kern="1200" cap="none" dirty="0" smtClean="0">
                <a:solidFill>
                  <a:srgbClr val="001C3D"/>
                </a:solidFill>
                <a:latin typeface="Calibri"/>
              </a:rPr>
              <a:t>between organisations</a:t>
            </a:r>
          </a:p>
          <a:p>
            <a:pPr defTabSz="457200" hangingPunct="1"/>
            <a:endParaRPr lang="en-US" sz="1800" kern="1200" cap="none" dirty="0">
              <a:solidFill>
                <a:srgbClr val="001C3D"/>
              </a:solidFill>
              <a:latin typeface="Calibri"/>
            </a:endParaRPr>
          </a:p>
          <a:p>
            <a:pPr defTabSz="457200" hangingPunct="1"/>
            <a:r>
              <a:rPr lang="en-US" sz="1800" kern="1200" cap="none" dirty="0">
                <a:solidFill>
                  <a:srgbClr val="00479E"/>
                </a:solidFill>
                <a:latin typeface="Calibri"/>
              </a:rPr>
              <a:t>hierarchical </a:t>
            </a: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server path, based on</a:t>
            </a:r>
            <a:endParaRPr lang="en-US" sz="1800" kern="1200" cap="none" dirty="0">
              <a:solidFill>
                <a:srgbClr val="00479E"/>
              </a:solidFill>
              <a:latin typeface="Calibri"/>
            </a:endParaRPr>
          </a:p>
          <a:p>
            <a:pPr defTabSz="457200" hangingPunct="1"/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a network-specific secure </a:t>
            </a:r>
            <a:r>
              <a:rPr lang="en-US" sz="1800" kern="1200" cap="none" dirty="0">
                <a:solidFill>
                  <a:srgbClr val="00479E"/>
                </a:solidFill>
                <a:latin typeface="Calibri"/>
              </a:rPr>
              <a:t>exchange</a:t>
            </a:r>
            <a:br>
              <a:rPr lang="en-US" sz="1800" kern="1200" cap="none" dirty="0">
                <a:solidFill>
                  <a:srgbClr val="00479E"/>
                </a:solidFill>
                <a:latin typeface="Calibri"/>
              </a:rPr>
            </a:br>
            <a:endParaRPr lang="en-US" sz="1800" kern="1200" cap="none" dirty="0" smtClean="0">
              <a:solidFill>
                <a:srgbClr val="00479E"/>
              </a:solidFill>
              <a:latin typeface="Calibri"/>
            </a:endParaRPr>
          </a:p>
          <a:p>
            <a:pPr defTabSz="457200" hangingPunct="1"/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sending your </a:t>
            </a:r>
            <a:r>
              <a:rPr lang="en-US" sz="1800" kern="1200" cap="none" dirty="0">
                <a:solidFill>
                  <a:srgbClr val="00479E"/>
                </a:solidFill>
                <a:latin typeface="Calibri"/>
              </a:rPr>
              <a:t>credentials </a:t>
            </a: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back </a:t>
            </a:r>
            <a:b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</a:b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to </a:t>
            </a:r>
            <a:r>
              <a:rPr lang="en-US" sz="1800" i="1" kern="1200" cap="none" dirty="0" smtClean="0">
                <a:solidFill>
                  <a:srgbClr val="00479E"/>
                </a:solidFill>
                <a:latin typeface="Calibri"/>
              </a:rPr>
              <a:t>only </a:t>
            </a: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your </a:t>
            </a:r>
            <a:r>
              <a:rPr lang="en-US" sz="1800" kern="1200" cap="none" dirty="0">
                <a:solidFill>
                  <a:srgbClr val="00479E"/>
                </a:solidFill>
                <a:latin typeface="Calibri"/>
              </a:rPr>
              <a:t>home </a:t>
            </a: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institution</a:t>
            </a:r>
          </a:p>
          <a:p>
            <a:pPr defTabSz="457200" hangingPunct="1"/>
            <a:endParaRPr lang="en-US" sz="1800" kern="1200" cap="none" dirty="0">
              <a:solidFill>
                <a:srgbClr val="00479E"/>
              </a:solidFill>
              <a:latin typeface="Calibri"/>
            </a:endParaRPr>
          </a:p>
          <a:p>
            <a:pPr defTabSz="457200" hangingPunct="1"/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found via &lt;anon</a:t>
            </a:r>
            <a:r>
              <a:rPr lang="en-US" sz="1800" b="1" kern="1200" cap="none" dirty="0" smtClean="0">
                <a:solidFill>
                  <a:srgbClr val="00479E"/>
                </a:solidFill>
                <a:latin typeface="Calibri"/>
              </a:rPr>
              <a:t>@domain.name</a:t>
            </a:r>
            <a:r>
              <a:rPr lang="en-US" sz="1800" kern="1200" cap="none" dirty="0" smtClean="0">
                <a:solidFill>
                  <a:srgbClr val="00479E"/>
                </a:solidFill>
                <a:latin typeface="Calibri"/>
              </a:rPr>
              <a:t>&gt;</a:t>
            </a:r>
            <a:endParaRPr lang="en-US" sz="1800" kern="1200" cap="none" dirty="0">
              <a:solidFill>
                <a:srgbClr val="00479E"/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0074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We live in a federated world!</a:t>
            </a:r>
            <a:endParaRPr lang="en-GB" dirty="0"/>
          </a:p>
        </p:txBody>
      </p:sp>
      <p:pic>
        <p:nvPicPr>
          <p:cNvPr id="7" name="Google Shape;563;g2e2953a4e95_0_1317" descr="Icon_mensch_interaktion_gruppe_forschung.png"/>
          <p:cNvPicPr preferRelativeResize="0"/>
          <p:nvPr/>
        </p:nvPicPr>
        <p:blipFill rotWithShape="1">
          <a:blip r:embed="rId2">
            <a:alphaModFix/>
          </a:blip>
          <a:srcRect l="-11036" r="-11048"/>
          <a:stretch/>
        </p:blipFill>
        <p:spPr>
          <a:xfrm>
            <a:off x="6207652" y="1215176"/>
            <a:ext cx="2740877" cy="267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4;g2e2953a4e95_0_1317" descr="H:\Home\davidg\EUGridPMA\IGTF\IGTF-logos\IGTF_logo-interop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2320" y="3771770"/>
            <a:ext cx="611003" cy="2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5;g2e2953a4e95_0_1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626" y="3873395"/>
            <a:ext cx="846006" cy="207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43" name="Group 42"/>
          <p:cNvGrpSpPr/>
          <p:nvPr/>
        </p:nvGrpSpPr>
        <p:grpSpPr>
          <a:xfrm>
            <a:off x="216632" y="678567"/>
            <a:ext cx="6040142" cy="3886813"/>
            <a:chOff x="216632" y="678567"/>
            <a:chExt cx="6040142" cy="3886813"/>
          </a:xfrm>
        </p:grpSpPr>
        <p:grpSp>
          <p:nvGrpSpPr>
            <p:cNvPr id="6" name="Google Shape;530;g2e2953a4e95_0_1317"/>
            <p:cNvGrpSpPr/>
            <p:nvPr/>
          </p:nvGrpSpPr>
          <p:grpSpPr>
            <a:xfrm>
              <a:off x="216632" y="678567"/>
              <a:ext cx="6040142" cy="3886813"/>
              <a:chOff x="237084" y="1147925"/>
              <a:chExt cx="7793499" cy="5015092"/>
            </a:xfrm>
          </p:grpSpPr>
          <p:pic>
            <p:nvPicPr>
              <p:cNvPr id="10" name="Google Shape;531;g2e2953a4e95_0_13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59917" y="3962040"/>
                <a:ext cx="1091570" cy="5457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532;g2e2953a4e95_0_131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634628" y="2992873"/>
                <a:ext cx="1397538" cy="8105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533;g2e2953a4e95_0_1317"/>
              <p:cNvPicPr preferRelativeResize="0"/>
              <p:nvPr/>
            </p:nvPicPr>
            <p:blipFill rotWithShape="1">
              <a:blip r:embed="rId7">
                <a:alphaModFix/>
              </a:blip>
              <a:srcRect t="6453" b="6808"/>
              <a:stretch/>
            </p:blipFill>
            <p:spPr>
              <a:xfrm>
                <a:off x="2068876" y="1384704"/>
                <a:ext cx="1307838" cy="4719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4;g2e2953a4e95_0_131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607655" y="3235232"/>
                <a:ext cx="1071079" cy="726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535;g2e2953a4e95_0_131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19954" y="1548195"/>
                <a:ext cx="1147143" cy="5974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536;g2e2953a4e95_0_131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28011" y="4650653"/>
                <a:ext cx="1490422" cy="316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537;g2e2953a4e95_0_1317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088229" y="5523872"/>
                <a:ext cx="1307837" cy="554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538;g2e2953a4e95_0_1317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4735016" y="2594382"/>
                <a:ext cx="1071078" cy="3414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539;g2e2953a4e95_0_1317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545292" y="2315390"/>
                <a:ext cx="1189204" cy="6025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540;g2e2953a4e95_0_131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851345" y="5564752"/>
                <a:ext cx="1217521" cy="5982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541;g2e2953a4e95_0_1317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6959504" y="4895396"/>
                <a:ext cx="1071078" cy="479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542;g2e2953a4e95_0_1317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994991" y="2575735"/>
                <a:ext cx="1257776" cy="4441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543;g2e2953a4e95_0_131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2112263" y="2160077"/>
                <a:ext cx="1071079" cy="267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544;g2e2953a4e95_0_1317" descr="Screen shot 2011-07-15 at 9.47.40 AM.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3871967" y="1787097"/>
                <a:ext cx="1601932" cy="4690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545;g2e2953a4e95_0_1317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3178018" y="5499674"/>
                <a:ext cx="1006557" cy="6025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46;g2e2953a4e95_0_1317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5010022" y="5226893"/>
                <a:ext cx="835024" cy="3275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547;g2e2953a4e95_0_1317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2245967" y="5200221"/>
                <a:ext cx="1147143" cy="3809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548;g2e2953a4e95_0_1317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5713978" y="4623640"/>
                <a:ext cx="1397538" cy="2795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549;g2e2953a4e95_0_1317"/>
              <p:cNvPicPr preferRelativeResize="0"/>
              <p:nvPr/>
            </p:nvPicPr>
            <p:blipFill rotWithShape="1">
              <a:blip r:embed="rId24">
                <a:alphaModFix/>
              </a:blip>
              <a:srcRect l="70921" r="-445"/>
              <a:stretch/>
            </p:blipFill>
            <p:spPr>
              <a:xfrm>
                <a:off x="3646827" y="4941142"/>
                <a:ext cx="835023" cy="3972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550;g2e2953a4e95_0_1317"/>
              <p:cNvPicPr preferRelativeResize="0"/>
              <p:nvPr/>
            </p:nvPicPr>
            <p:blipFill rotWithShape="1">
              <a:blip r:embed="rId25">
                <a:alphaModFix/>
              </a:blip>
              <a:srcRect/>
              <a:stretch/>
            </p:blipFill>
            <p:spPr>
              <a:xfrm>
                <a:off x="3393106" y="3241582"/>
                <a:ext cx="835024" cy="714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551;g2e2953a4e95_0_1317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>
                <a:off x="237084" y="2263793"/>
                <a:ext cx="966143" cy="7753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552;g2e2953a4e95_0_1317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4656797" y="5608831"/>
                <a:ext cx="1257776" cy="4239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553;g2e2953a4e95_0_1317"/>
              <p:cNvPicPr preferRelativeResize="0"/>
              <p:nvPr/>
            </p:nvPicPr>
            <p:blipFill rotWithShape="1">
              <a:blip r:embed="rId28">
                <a:alphaModFix/>
              </a:blip>
              <a:srcRect l="7230" t="18181" r="1478" b="17887"/>
              <a:stretch/>
            </p:blipFill>
            <p:spPr>
              <a:xfrm>
                <a:off x="376855" y="1147925"/>
                <a:ext cx="1091588" cy="3684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554;g2e2953a4e95_0_1317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6419801" y="2700524"/>
                <a:ext cx="1091588" cy="5003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555;g2e2953a4e95_0_1317"/>
              <p:cNvPicPr preferRelativeResize="0"/>
              <p:nvPr/>
            </p:nvPicPr>
            <p:blipFill rotWithShape="1">
              <a:blip r:embed="rId30">
                <a:alphaModFix/>
              </a:blip>
              <a:srcRect l="19453" t="10138" r="23978" b="14028"/>
              <a:stretch/>
            </p:blipFill>
            <p:spPr>
              <a:xfrm>
                <a:off x="7208654" y="3789292"/>
                <a:ext cx="513248" cy="810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556;g2e2953a4e95_0_1317"/>
              <p:cNvPicPr preferRelativeResize="0"/>
              <p:nvPr/>
            </p:nvPicPr>
            <p:blipFill rotWithShape="1">
              <a:blip r:embed="rId31">
                <a:alphaModFix/>
              </a:blip>
              <a:srcRect/>
              <a:stretch/>
            </p:blipFill>
            <p:spPr>
              <a:xfrm>
                <a:off x="3393122" y="4179868"/>
                <a:ext cx="1091588" cy="5999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557;g2e2953a4e95_0_1317"/>
              <p:cNvPicPr preferRelativeResize="0"/>
              <p:nvPr/>
            </p:nvPicPr>
            <p:blipFill rotWithShape="1">
              <a:blip r:embed="rId32">
                <a:alphaModFix/>
              </a:blip>
              <a:srcRect/>
              <a:stretch/>
            </p:blipFill>
            <p:spPr>
              <a:xfrm>
                <a:off x="5845058" y="2263795"/>
                <a:ext cx="1189183" cy="184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oogle Shape;558;g2e2953a4e95_0_1317"/>
              <p:cNvPicPr preferRelativeResize="0"/>
              <p:nvPr/>
            </p:nvPicPr>
            <p:blipFill rotWithShape="1">
              <a:blip r:embed="rId33">
                <a:alphaModFix/>
              </a:blip>
              <a:srcRect l="3938" r="81885"/>
              <a:stretch/>
            </p:blipFill>
            <p:spPr>
              <a:xfrm>
                <a:off x="4932747" y="4129720"/>
                <a:ext cx="675626" cy="602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559;g2e2953a4e95_0_1317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376849" y="3421290"/>
                <a:ext cx="1257776" cy="3546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560;g2e2953a4e95_0_1317"/>
              <p:cNvPicPr preferRelativeResize="0"/>
              <p:nvPr/>
            </p:nvPicPr>
            <p:blipFill rotWithShape="1">
              <a:blip r:embed="rId35">
                <a:alphaModFix/>
              </a:blip>
              <a:srcRect/>
              <a:stretch/>
            </p:blipFill>
            <p:spPr>
              <a:xfrm>
                <a:off x="5986612" y="3452858"/>
                <a:ext cx="1307838" cy="3923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561;g2e2953a4e95_0_1317"/>
              <p:cNvPicPr preferRelativeResize="0"/>
              <p:nvPr/>
            </p:nvPicPr>
            <p:blipFill rotWithShape="1">
              <a:blip r:embed="rId36">
                <a:alphaModFix/>
              </a:blip>
              <a:srcRect/>
              <a:stretch/>
            </p:blipFill>
            <p:spPr>
              <a:xfrm>
                <a:off x="336418" y="4084535"/>
                <a:ext cx="954984" cy="695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562;g2e2953a4e95_0_1317"/>
              <p:cNvPicPr preferRelativeResize="0"/>
              <p:nvPr/>
            </p:nvPicPr>
            <p:blipFill rotWithShape="1">
              <a:blip r:embed="rId37">
                <a:alphaModFix/>
              </a:blip>
              <a:srcRect/>
              <a:stretch/>
            </p:blipFill>
            <p:spPr>
              <a:xfrm>
                <a:off x="3545286" y="1171051"/>
                <a:ext cx="1307837" cy="4989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5" t="39900" r="21039" b="41203"/>
            <a:stretch/>
          </p:blipFill>
          <p:spPr>
            <a:xfrm>
              <a:off x="4324827" y="815132"/>
              <a:ext cx="1895301" cy="412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92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238"/>
            <a:ext cx="5677332" cy="26834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Meta-data and trust in </a:t>
            </a:r>
            <a:r>
              <a:rPr lang="en-GB" dirty="0" err="1" smtClean="0"/>
              <a:t>IdP</a:t>
            </a:r>
            <a:r>
              <a:rPr lang="en-GB" dirty="0" smtClean="0"/>
              <a:t>-SP ‘multi-lateral’ federations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9600" y="4168800"/>
            <a:ext cx="8667750" cy="287253"/>
          </a:xfrm>
        </p:spPr>
        <p:txBody>
          <a:bodyPr/>
          <a:lstStyle/>
          <a:p>
            <a:r>
              <a:rPr lang="en-GB" sz="700" dirty="0" smtClean="0"/>
              <a:t>MDS meta-data flow: https</a:t>
            </a:r>
            <a:r>
              <a:rPr lang="en-GB" sz="700" dirty="0"/>
              <a:t>://</a:t>
            </a:r>
            <a:r>
              <a:rPr lang="en-GB" sz="700" dirty="0" smtClean="0"/>
              <a:t>wiki.geant.org/display/eduGAIN/Metadata+Flow+in+eduGAIN</a:t>
            </a:r>
            <a:br>
              <a:rPr lang="en-GB" sz="700" dirty="0" smtClean="0"/>
            </a:br>
            <a:r>
              <a:rPr lang="en-GB" sz="700" dirty="0" smtClean="0"/>
              <a:t>eduGAIN meta-data https</a:t>
            </a:r>
            <a:r>
              <a:rPr lang="en-GB" sz="700" dirty="0"/>
              <a:t>://</a:t>
            </a:r>
            <a:r>
              <a:rPr lang="en-GB" sz="700" dirty="0" smtClean="0"/>
              <a:t>mds.edugain.org/edugain-v2.xml ; table </a:t>
            </a:r>
            <a:r>
              <a:rPr lang="en-GB" sz="700" dirty="0"/>
              <a:t>excerpt from </a:t>
            </a:r>
            <a:r>
              <a:rPr lang="en-GB" sz="700" dirty="0" smtClean="0"/>
              <a:t/>
            </a:r>
            <a:br>
              <a:rPr lang="en-GB" sz="700" dirty="0" smtClean="0"/>
            </a:br>
            <a:r>
              <a:rPr lang="en-GB" sz="700" dirty="0" smtClean="0"/>
              <a:t>https</a:t>
            </a:r>
            <a:r>
              <a:rPr lang="en-GB" sz="700" dirty="0"/>
              <a:t>://</a:t>
            </a:r>
            <a:r>
              <a:rPr lang="en-GB" sz="700" dirty="0" smtClean="0"/>
              <a:t>technical.edugain.org/entities showing only R&amp;S </a:t>
            </a:r>
            <a:r>
              <a:rPr lang="en-GB" sz="700" dirty="0" err="1" smtClean="0"/>
              <a:t>IdPs</a:t>
            </a:r>
            <a:r>
              <a:rPr lang="en-GB" sz="700" dirty="0" smtClean="0"/>
              <a:t>, i.e. those supporting research …</a:t>
            </a:r>
            <a:endParaRPr lang="en-GB" sz="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332" y="812400"/>
            <a:ext cx="3347092" cy="251888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222395" y="3500499"/>
            <a:ext cx="4802029" cy="961802"/>
          </a:xfrm>
          <a:prstGeom prst="rect">
            <a:avLst/>
          </a:prstGeom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>
              <a:spcAft>
                <a:spcPts val="300"/>
              </a:spcAft>
            </a:pPr>
            <a:r>
              <a:rPr lang="en-US" sz="1800" cap="none" dirty="0" smtClean="0">
                <a:solidFill>
                  <a:srgbClr val="000000"/>
                </a:solidFill>
              </a:rPr>
              <a:t>#credentials required?</a:t>
            </a:r>
          </a:p>
          <a:p>
            <a:pPr lvl="0" hangingPunct="1">
              <a:spcAft>
                <a:spcPts val="300"/>
              </a:spcAft>
            </a:pPr>
            <a:r>
              <a:rPr lang="en-US" sz="1800" cap="none" dirty="0" smtClean="0">
                <a:solidFill>
                  <a:srgbClr val="000000"/>
                </a:solidFill>
              </a:rPr>
              <a:t>from 	</a:t>
            </a:r>
            <a:r>
              <a:rPr lang="en-US" sz="1800" cap="none" dirty="0" smtClean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cap="none" dirty="0">
                <a:solidFill>
                  <a:srgbClr val="000000"/>
                </a:solidFill>
              </a:rPr>
              <a:t>(</a:t>
            </a:r>
            <a:r>
              <a:rPr lang="en-US" sz="1800" cap="none" dirty="0" err="1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>
                <a:solidFill>
                  <a:srgbClr val="000000"/>
                </a:solidFill>
              </a:rPr>
              <a:t>users</a:t>
            </a:r>
            <a:r>
              <a:rPr lang="en-US" sz="1800" cap="none" dirty="0">
                <a:solidFill>
                  <a:srgbClr val="000000"/>
                </a:solidFill>
              </a:rPr>
              <a:t>) </a:t>
            </a:r>
            <a:r>
              <a:rPr lang="en-US" sz="1800" cap="none" dirty="0" smtClean="0">
                <a:solidFill>
                  <a:srgbClr val="000000"/>
                </a:solidFill>
              </a:rPr>
              <a:t>+ </a:t>
            </a:r>
            <a:r>
              <a:rPr lang="en-US" sz="1800" cap="none" dirty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cap="none" dirty="0">
                <a:solidFill>
                  <a:srgbClr val="000000"/>
                </a:solidFill>
              </a:rPr>
              <a:t>(</a:t>
            </a:r>
            <a:r>
              <a:rPr lang="en-US" sz="1800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 smtClean="0">
                <a:solidFill>
                  <a:srgbClr val="000000"/>
                </a:solidFill>
              </a:rPr>
              <a:t>services</a:t>
            </a:r>
            <a:r>
              <a:rPr lang="en-US" sz="1800" cap="none" dirty="0" smtClean="0">
                <a:solidFill>
                  <a:srgbClr val="000000"/>
                </a:solidFill>
              </a:rPr>
              <a:t>*</a:t>
            </a:r>
            <a:r>
              <a:rPr lang="en-US" sz="1800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cap="none" baseline="-25000" dirty="0" err="1" smtClean="0">
                <a:solidFill>
                  <a:srgbClr val="000000"/>
                </a:solidFill>
              </a:rPr>
              <a:t>home</a:t>
            </a:r>
            <a:r>
              <a:rPr lang="en-US" sz="1800" cap="none" baseline="-25000" dirty="0" smtClean="0">
                <a:solidFill>
                  <a:srgbClr val="000000"/>
                </a:solidFill>
              </a:rPr>
              <a:t>-orgs</a:t>
            </a:r>
            <a:r>
              <a:rPr lang="en-US" sz="1800" cap="none" dirty="0" smtClean="0">
                <a:solidFill>
                  <a:srgbClr val="000000"/>
                </a:solidFill>
              </a:rPr>
              <a:t>)</a:t>
            </a:r>
            <a:r>
              <a:rPr lang="en-US" sz="1800" cap="none" dirty="0">
                <a:solidFill>
                  <a:srgbClr val="000000"/>
                </a:solidFill>
              </a:rPr>
              <a:t/>
            </a:r>
            <a:br>
              <a:rPr lang="en-US" sz="1800" cap="none" dirty="0">
                <a:solidFill>
                  <a:srgbClr val="000000"/>
                </a:solidFill>
              </a:rPr>
            </a:br>
            <a:r>
              <a:rPr lang="en-US" sz="1800" b="1" cap="none" dirty="0" smtClean="0">
                <a:solidFill>
                  <a:srgbClr val="000000"/>
                </a:solidFill>
              </a:rPr>
              <a:t>to   ~	</a:t>
            </a:r>
            <a:r>
              <a:rPr lang="en-US" sz="1800" b="1" cap="none" dirty="0" smtClean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b="1" cap="none" dirty="0" smtClean="0">
                <a:solidFill>
                  <a:srgbClr val="000000"/>
                </a:solidFill>
              </a:rPr>
              <a:t>(</a:t>
            </a:r>
            <a:r>
              <a:rPr lang="en-US" sz="1800" b="1" cap="none" dirty="0" err="1">
                <a:solidFill>
                  <a:srgbClr val="000000"/>
                </a:solidFill>
              </a:rPr>
              <a:t>n</a:t>
            </a:r>
            <a:r>
              <a:rPr lang="en-US" sz="1800" b="1" cap="none" baseline="-25000" dirty="0" err="1">
                <a:solidFill>
                  <a:srgbClr val="000000"/>
                </a:solidFill>
              </a:rPr>
              <a:t>users</a:t>
            </a:r>
            <a:r>
              <a:rPr lang="en-US" sz="1800" b="1" cap="none" dirty="0" smtClean="0">
                <a:solidFill>
                  <a:srgbClr val="000000"/>
                </a:solidFill>
              </a:rPr>
              <a:t>) + </a:t>
            </a:r>
            <a:r>
              <a:rPr lang="en-US" sz="1800" b="1" cap="none" dirty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b="1" cap="none" dirty="0" smtClean="0">
                <a:solidFill>
                  <a:srgbClr val="000000"/>
                </a:solidFill>
              </a:rPr>
              <a:t>(</a:t>
            </a:r>
            <a:r>
              <a:rPr lang="en-US" sz="1800" b="1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b="1" cap="none" baseline="-25000" dirty="0" err="1" smtClean="0">
                <a:solidFill>
                  <a:srgbClr val="000000"/>
                </a:solidFill>
              </a:rPr>
              <a:t>home</a:t>
            </a:r>
            <a:r>
              <a:rPr lang="en-US" sz="1800" b="1" cap="none" baseline="-25000" dirty="0" smtClean="0">
                <a:solidFill>
                  <a:srgbClr val="000000"/>
                </a:solidFill>
              </a:rPr>
              <a:t>-orgs</a:t>
            </a:r>
            <a:r>
              <a:rPr lang="en-US" sz="1800" b="1" cap="none" dirty="0" smtClean="0">
                <a:solidFill>
                  <a:srgbClr val="000000"/>
                </a:solidFill>
              </a:rPr>
              <a:t>) + </a:t>
            </a:r>
            <a:r>
              <a:rPr lang="en-US" sz="1800" b="1" cap="none" dirty="0">
                <a:solidFill>
                  <a:srgbClr val="000000"/>
                </a:solidFill>
                <a:latin typeface="Vladimir Script" pitchFamily="66" charset="0"/>
              </a:rPr>
              <a:t>O </a:t>
            </a:r>
            <a:r>
              <a:rPr lang="en-US" sz="1800" b="1" cap="none" dirty="0">
                <a:solidFill>
                  <a:srgbClr val="000000"/>
                </a:solidFill>
              </a:rPr>
              <a:t>(</a:t>
            </a:r>
            <a:r>
              <a:rPr lang="en-US" sz="1800" b="1" cap="none" dirty="0" err="1" smtClean="0">
                <a:solidFill>
                  <a:srgbClr val="000000"/>
                </a:solidFill>
              </a:rPr>
              <a:t>n</a:t>
            </a:r>
            <a:r>
              <a:rPr lang="en-US" sz="1800" b="1" cap="none" baseline="-25000" dirty="0" err="1" smtClean="0">
                <a:solidFill>
                  <a:srgbClr val="000000"/>
                </a:solidFill>
              </a:rPr>
              <a:t>services</a:t>
            </a:r>
            <a:r>
              <a:rPr lang="en-US" sz="1800" b="1" cap="none" dirty="0" smtClean="0">
                <a:solidFill>
                  <a:srgbClr val="000000"/>
                </a:solidFill>
              </a:rPr>
              <a:t>)</a:t>
            </a:r>
            <a:endParaRPr lang="en-US" sz="1600" b="1" i="1" cap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3383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eduGAIN image: </a:t>
            </a:r>
            <a:r>
              <a:rPr lang="en-US" dirty="0" err="1" smtClean="0"/>
              <a:t>Davide</a:t>
            </a:r>
            <a:r>
              <a:rPr lang="en-US" dirty="0" smtClean="0"/>
              <a:t> </a:t>
            </a:r>
            <a:r>
              <a:rPr lang="en-US" dirty="0" err="1" smtClean="0"/>
              <a:t>Vaghetti</a:t>
            </a:r>
            <a:r>
              <a:rPr lang="en-US" dirty="0" smtClean="0"/>
              <a:t>, GARR for GN*-*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9" name="Group 8"/>
          <p:cNvGrpSpPr/>
          <p:nvPr/>
        </p:nvGrpSpPr>
        <p:grpSpPr>
          <a:xfrm>
            <a:off x="264319" y="131318"/>
            <a:ext cx="8791516" cy="4249313"/>
            <a:chOff x="598002" y="685950"/>
            <a:chExt cx="7357231" cy="35560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42" t="14403" r="680" b="5115"/>
            <a:stretch/>
          </p:blipFill>
          <p:spPr>
            <a:xfrm>
              <a:off x="750468" y="705465"/>
              <a:ext cx="7204765" cy="333879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598002" y="685950"/>
              <a:ext cx="5090760" cy="3556062"/>
              <a:chOff x="633240" y="652391"/>
              <a:chExt cx="5090760" cy="3556062"/>
            </a:xfrm>
          </p:grpSpPr>
          <p:pic>
            <p:nvPicPr>
              <p:cNvPr id="7" name="Picture 6"/>
              <p:cNvPicPr/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736" b="3222"/>
              <a:stretch/>
            </p:blipFill>
            <p:spPr bwMode="auto">
              <a:xfrm>
                <a:off x="633240" y="652391"/>
                <a:ext cx="4457160" cy="3434456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90400" y="880851"/>
                <a:ext cx="633600" cy="33276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33131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64319" y="970177"/>
            <a:ext cx="8669759" cy="3138318"/>
          </a:xfrm>
        </p:spPr>
        <p:txBody>
          <a:bodyPr/>
          <a:lstStyle/>
          <a:p>
            <a:pPr lvl="0" defTabSz="457200"/>
            <a:r>
              <a:rPr lang="en-US" b="1" kern="1200" dirty="0">
                <a:solidFill>
                  <a:srgbClr val="001C3D"/>
                </a:solidFill>
                <a:latin typeface="Calibri"/>
              </a:rPr>
              <a:t>SAML - Security Assertion Markup Language and </a:t>
            </a:r>
            <a:r>
              <a:rPr lang="en-US" b="1" kern="1200" dirty="0" err="1">
                <a:solidFill>
                  <a:srgbClr val="001C3D"/>
                </a:solidFill>
                <a:latin typeface="Calibri"/>
              </a:rPr>
              <a:t>WebSSO</a:t>
            </a:r>
            <a:r>
              <a:rPr lang="en-US" b="1" kern="1200" dirty="0">
                <a:solidFill>
                  <a:srgbClr val="001C3D"/>
                </a:solidFill>
                <a:latin typeface="Calibri"/>
              </a:rPr>
              <a:t> (‘SAML2Int’)</a:t>
            </a:r>
          </a:p>
          <a:p>
            <a:pPr marL="457200" lvl="1" defTabSz="457200"/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XML-formatted ‘attribute statements’ over web transport (usually POST)</a:t>
            </a:r>
          </a:p>
          <a:p>
            <a:pPr marL="457200" lvl="1" defTabSz="457200"/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SAML-Metadata: list of entities with description of bindings with </a:t>
            </a:r>
            <a:r>
              <a:rPr lang="en-US" sz="1400" kern="1200" dirty="0" err="1" smtClean="0">
                <a:solidFill>
                  <a:srgbClr val="001C3D"/>
                </a:solidFill>
                <a:latin typeface="Calibri"/>
              </a:rPr>
              <a:t>entityAttributes</a:t>
            </a:r>
            <a:endParaRPr lang="en-US" sz="1400" kern="1200" dirty="0" smtClean="0">
              <a:solidFill>
                <a:srgbClr val="001C3D"/>
              </a:solidFill>
              <a:latin typeface="Calibri"/>
            </a:endParaRPr>
          </a:p>
          <a:p>
            <a:pPr lvl="0" defTabSz="457200"/>
            <a:endParaRPr lang="en-US" sz="900" kern="1200" dirty="0" smtClean="0">
              <a:solidFill>
                <a:srgbClr val="001C3D"/>
              </a:solidFill>
              <a:latin typeface="Calibri"/>
            </a:endParaRPr>
          </a:p>
          <a:p>
            <a:pPr lvl="0" defTabSz="457200"/>
            <a:r>
              <a:rPr lang="en-US" b="1" kern="1200" dirty="0" smtClean="0">
                <a:solidFill>
                  <a:srgbClr val="001C3D"/>
                </a:solidFill>
                <a:latin typeface="Calibri"/>
              </a:rPr>
              <a:t>PKI </a:t>
            </a:r>
            <a:r>
              <a:rPr lang="en-US" b="1" kern="1200" dirty="0">
                <a:solidFill>
                  <a:srgbClr val="001C3D"/>
                </a:solidFill>
                <a:latin typeface="Calibri"/>
              </a:rPr>
              <a:t>- Public Key Infrastructures</a:t>
            </a:r>
          </a:p>
          <a:p>
            <a:pPr marL="457200" lvl="1" defTabSz="457200"/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digitally signed ‘X.509 certificates’ in binary format, by certification 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authorities (CAs) </a:t>
            </a:r>
            <a:br>
              <a:rPr lang="en-US" sz="1400" kern="1200" dirty="0">
                <a:solidFill>
                  <a:srgbClr val="001C3D"/>
                </a:solidFill>
                <a:latin typeface="Calibri"/>
              </a:rPr>
            </a:b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with 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subject name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, issuer, serial number, and extensions</a:t>
            </a:r>
          </a:p>
          <a:p>
            <a:pPr marL="457200" lvl="1" defTabSz="457200"/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CAs can sign end-entities as well as other CAs (hierarchically or by cross-signing)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bridge CAs render a technical implementation of 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shared 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policy (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assurance)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400" i="1" kern="1200" dirty="0" smtClean="0">
                <a:solidFill>
                  <a:srgbClr val="001C3D"/>
                </a:solidFill>
                <a:latin typeface="Calibri"/>
              </a:rPr>
              <a:t>policy-bridges 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don’t sign anything, but curate </a:t>
            </a:r>
            <a:r>
              <a:rPr lang="en-US" sz="1400" i="1" kern="1200" dirty="0" smtClean="0">
                <a:solidFill>
                  <a:srgbClr val="001C3D"/>
                </a:solidFill>
                <a:latin typeface="Calibri"/>
              </a:rPr>
              <a:t>distributions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/>
            </a:r>
            <a:br>
              <a:rPr lang="en-US" sz="1400" kern="1200" dirty="0">
                <a:solidFill>
                  <a:srgbClr val="001C3D"/>
                </a:solidFill>
                <a:latin typeface="Calibri"/>
              </a:rPr>
            </a:b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(CA/Browser forum for public web trust, IGTF 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for research 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infrastructures)</a:t>
            </a:r>
            <a:endParaRPr lang="en-US" kern="1200" dirty="0">
              <a:solidFill>
                <a:srgbClr val="001C3D"/>
              </a:solidFill>
              <a:latin typeface="Calibri"/>
            </a:endParaRPr>
          </a:p>
          <a:p>
            <a:pPr lvl="0" defTabSz="457200"/>
            <a:r>
              <a:rPr lang="en-US" sz="900" b="1" kern="1200" dirty="0" smtClean="0">
                <a:solidFill>
                  <a:srgbClr val="001C3D"/>
                </a:solidFill>
                <a:latin typeface="Calibri"/>
              </a:rPr>
              <a:t/>
            </a:r>
            <a:br>
              <a:rPr lang="en-US" sz="900" b="1" kern="1200" dirty="0" smtClean="0">
                <a:solidFill>
                  <a:srgbClr val="001C3D"/>
                </a:solidFill>
                <a:latin typeface="Calibri"/>
              </a:rPr>
            </a:br>
            <a:r>
              <a:rPr lang="en-US" b="1" kern="1200" dirty="0" err="1" smtClean="0">
                <a:solidFill>
                  <a:srgbClr val="001C3D"/>
                </a:solidFill>
                <a:latin typeface="Calibri"/>
              </a:rPr>
              <a:t>OpenID</a:t>
            </a:r>
            <a:r>
              <a:rPr lang="en-US" b="1" kern="1200" dirty="0" smtClean="0">
                <a:solidFill>
                  <a:srgbClr val="001C3D"/>
                </a:solidFill>
                <a:latin typeface="Calibri"/>
              </a:rPr>
              <a:t> Federation</a:t>
            </a:r>
            <a:endParaRPr lang="en-US" b="1" kern="1200" dirty="0">
              <a:solidFill>
                <a:srgbClr val="001C3D"/>
              </a:solidFill>
              <a:latin typeface="Calibri"/>
            </a:endParaRPr>
          </a:p>
          <a:p>
            <a:pPr marL="457200" lvl="1" defTabSz="457200"/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for end-points for </a:t>
            </a:r>
            <a:r>
              <a:rPr lang="en-US" sz="1400" kern="1200" dirty="0" err="1" smtClean="0">
                <a:solidFill>
                  <a:srgbClr val="001C3D"/>
                </a:solidFill>
                <a:latin typeface="Calibri"/>
              </a:rPr>
              <a:t>OpenID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 Connect Providers </a:t>
            </a:r>
            <a:r>
              <a:rPr lang="en-US" sz="1400" kern="1200" dirty="0">
                <a:solidFill>
                  <a:srgbClr val="001C3D"/>
                </a:solidFill>
                <a:latin typeface="Calibri"/>
              </a:rPr>
              <a:t>and Relying Parties – otherwise quite </a:t>
            </a:r>
            <a:r>
              <a:rPr lang="en-US" sz="1400" kern="1200" dirty="0" smtClean="0">
                <a:solidFill>
                  <a:srgbClr val="001C3D"/>
                </a:solidFill>
                <a:latin typeface="Calibri"/>
              </a:rPr>
              <a:t>similar</a:t>
            </a:r>
            <a:endParaRPr lang="en-US" sz="700" kern="1200" dirty="0">
              <a:solidFill>
                <a:srgbClr val="001C3D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Different federation technologies</a:t>
            </a:r>
            <a:r>
              <a:rPr lang="en-US" dirty="0"/>
              <a:t>, </a:t>
            </a:r>
            <a:r>
              <a:rPr lang="en-US" dirty="0" smtClean="0"/>
              <a:t>but the same idea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87979"/>
            <a:ext cx="8667750" cy="151268"/>
          </a:xfrm>
        </p:spPr>
        <p:txBody>
          <a:bodyPr/>
          <a:lstStyle/>
          <a:p>
            <a:r>
              <a:rPr lang="en-US" dirty="0"/>
              <a:t>See www.oasis.org for SAML, RFC5280 (tech) &amp; RFC3247 (policy) for PKIX, https://igtf.net/ and https://cabforum.org;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OpenID</a:t>
            </a:r>
            <a:r>
              <a:rPr lang="en-US" dirty="0" smtClean="0"/>
              <a:t> </a:t>
            </a:r>
            <a:r>
              <a:rPr lang="en-US" dirty="0"/>
              <a:t>Connect Federation: https://</a:t>
            </a:r>
            <a:r>
              <a:rPr lang="en-US" dirty="0" smtClean="0"/>
              <a:t>openid.net/specs/openid-connect-federation-1_0.html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43500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Federation concept is technology agnostic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 smtClean="0"/>
              <a:t>OpenID</a:t>
            </a:r>
            <a:r>
              <a:rPr lang="en-GB" dirty="0" smtClean="0"/>
              <a:t> Federation signing image by Roland </a:t>
            </a:r>
            <a:r>
              <a:rPr lang="en-GB" dirty="0" err="1" smtClean="0"/>
              <a:t>Hedberg</a:t>
            </a:r>
            <a:r>
              <a:rPr lang="en-GB" dirty="0" smtClean="0"/>
              <a:t>; </a:t>
            </a:r>
            <a:r>
              <a:rPr lang="en-GB" dirty="0"/>
              <a:t>text diagram from </a:t>
            </a:r>
            <a:r>
              <a:rPr lang="en-GB" dirty="0" err="1" smtClean="0"/>
              <a:t>OpenID</a:t>
            </a:r>
            <a:r>
              <a:rPr lang="en-GB" dirty="0" smtClean="0"/>
              <a:t> Federation spec https</a:t>
            </a:r>
            <a:r>
              <a:rPr lang="en-GB" dirty="0"/>
              <a:t>://openid.net/specs/openid-federation-1_0.html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161" y="258032"/>
            <a:ext cx="2934839" cy="2505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11228"/>
            <a:ext cx="3502283" cy="3447345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6" name="MetadataStatement.pdf" descr="MetadataStatement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19798" t="15024" r="11541" b="7326"/>
          <a:stretch/>
        </p:blipFill>
        <p:spPr>
          <a:xfrm>
            <a:off x="3470842" y="1645466"/>
            <a:ext cx="3474244" cy="26131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3887847" y="780638"/>
            <a:ext cx="19380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i="1" cap="none" dirty="0" smtClean="0">
                <a:solidFill>
                  <a:schemeClr val="bg1"/>
                </a:solidFill>
              </a:rPr>
              <a:t>Here showing </a:t>
            </a:r>
            <a:br>
              <a:rPr lang="en-GB" sz="1600" i="1" cap="none" dirty="0" smtClean="0">
                <a:solidFill>
                  <a:schemeClr val="bg1"/>
                </a:solidFill>
              </a:rPr>
            </a:br>
            <a:r>
              <a:rPr lang="en-GB" sz="1600" b="1" i="1" cap="none" dirty="0" err="1" smtClean="0">
                <a:solidFill>
                  <a:schemeClr val="bg1"/>
                </a:solidFill>
              </a:rPr>
              <a:t>OpenID</a:t>
            </a:r>
            <a:r>
              <a:rPr lang="en-GB" sz="1600" b="1" i="1" cap="none" dirty="0" smtClean="0">
                <a:solidFill>
                  <a:schemeClr val="bg1"/>
                </a:solidFill>
              </a:rPr>
              <a:t> Federation</a:t>
            </a:r>
            <a:endParaRPr kumimoji="0" lang="en-GB" sz="1600" b="1" i="1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0090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738235" cy="369332"/>
          </a:xfrm>
        </p:spPr>
        <p:txBody>
          <a:bodyPr/>
          <a:lstStyle/>
          <a:p>
            <a:r>
              <a:rPr lang="en-GB" sz="2400" dirty="0" smtClean="0"/>
              <a:t>But why trust </a:t>
            </a:r>
            <a:r>
              <a:rPr lang="en-GB" sz="2400" i="1" dirty="0" smtClean="0"/>
              <a:t>user-held </a:t>
            </a:r>
            <a:r>
              <a:rPr lang="en-GB" sz="2400" dirty="0" smtClean="0"/>
              <a:t>credentials? Anyone could claim that …</a:t>
            </a:r>
            <a:endParaRPr lang="en-GB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5" y="4216421"/>
            <a:ext cx="8667750" cy="218859"/>
          </a:xfrm>
        </p:spPr>
        <p:txBody>
          <a:bodyPr/>
          <a:lstStyle/>
          <a:p>
            <a:r>
              <a:rPr lang="en-GB" sz="700" dirty="0"/>
              <a:t>Left-hand image: 4 Bridges Forum, source: Scott Rea (then: </a:t>
            </a:r>
            <a:r>
              <a:rPr lang="en-GB" sz="700" dirty="0" smtClean="0"/>
              <a:t>Dartmouth) </a:t>
            </a:r>
            <a:br>
              <a:rPr lang="en-GB" sz="700" dirty="0" smtClean="0"/>
            </a:br>
            <a:r>
              <a:rPr lang="en-GB" sz="700" dirty="0" smtClean="0"/>
              <a:t>Images</a:t>
            </a:r>
            <a:r>
              <a:rPr lang="en-GB" sz="700" dirty="0"/>
              <a:t>: cabforum.org, </a:t>
            </a:r>
            <a:r>
              <a:rPr lang="en-GB" sz="700" dirty="0" err="1"/>
              <a:t>WebTrust</a:t>
            </a:r>
            <a:r>
              <a:rPr lang="en-GB" sz="700" dirty="0"/>
              <a:t> logo: from DigiCert.com; </a:t>
            </a:r>
            <a:r>
              <a:rPr lang="en-GB" sz="700" dirty="0" smtClean="0"/>
              <a:t/>
            </a:r>
            <a:br>
              <a:rPr lang="en-GB" sz="700" dirty="0" smtClean="0"/>
            </a:br>
            <a:r>
              <a:rPr lang="en-GB" sz="700" dirty="0" smtClean="0"/>
              <a:t>image </a:t>
            </a:r>
            <a:r>
              <a:rPr lang="en-GB" sz="700" dirty="0"/>
              <a:t>MS root store, https://</a:t>
            </a:r>
            <a:r>
              <a:rPr lang="en-GB" sz="700" dirty="0" smtClean="0"/>
              <a:t>learn.microsoft.com/en-us/security/trusted-root/program-requirements</a:t>
            </a:r>
            <a:endParaRPr lang="en-GB" sz="700" dirty="0"/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264318" y="816589"/>
            <a:ext cx="4805509" cy="9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trust decision remains with the relying party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2000" i="1" cap="none" dirty="0" smtClean="0">
                <a:solidFill>
                  <a:srgbClr val="001A3B"/>
                </a:solidFill>
                <a:latin typeface="Calibri"/>
              </a:rPr>
              <a:t>bridged</a:t>
            </a:r>
            <a:r>
              <a:rPr lang="en-US" sz="2000" cap="none" dirty="0">
                <a:solidFill>
                  <a:srgbClr val="001A3B"/>
                </a:solidFill>
                <a:latin typeface="Calibri"/>
              </a:rPr>
              <a:t> </a:t>
            </a:r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by trusted </a:t>
            </a:r>
            <a:r>
              <a:rPr lang="en-US" sz="2000" b="1" cap="none" dirty="0" smtClean="0">
                <a:solidFill>
                  <a:srgbClr val="001A3B"/>
                </a:solidFill>
                <a:latin typeface="Calibri"/>
              </a:rPr>
              <a:t>pathway to an anchor</a:t>
            </a:r>
            <a:endParaRPr lang="en-US" sz="2000" b="1" i="1" cap="none" dirty="0" smtClean="0">
              <a:solidFill>
                <a:srgbClr val="001A3B"/>
              </a:solidFill>
              <a:latin typeface="Calibri"/>
            </a:endParaRPr>
          </a:p>
          <a:p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via cryptographic </a:t>
            </a:r>
            <a:r>
              <a:rPr lang="en-US" sz="2000" b="1" cap="none" dirty="0" smtClean="0">
                <a:solidFill>
                  <a:srgbClr val="001A3B"/>
                </a:solidFill>
                <a:latin typeface="Calibri"/>
              </a:rPr>
              <a:t>cross-signing</a:t>
            </a:r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 (complex)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259755" y="870650"/>
            <a:ext cx="3748626" cy="1520051"/>
            <a:chOff x="827299" y="1145364"/>
            <a:chExt cx="7098226" cy="2893236"/>
          </a:xfrm>
        </p:grpSpPr>
        <p:graphicFrame>
          <p:nvGraphicFramePr>
            <p:cNvPr id="33" name="Content Placeholder 8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6075526"/>
                </p:ext>
              </p:extLst>
            </p:nvPr>
          </p:nvGraphicFramePr>
          <p:xfrm>
            <a:off x="827299" y="2060848"/>
            <a:ext cx="7098226" cy="19777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4" name="Group 8"/>
            <p:cNvGrpSpPr/>
            <p:nvPr/>
          </p:nvGrpSpPr>
          <p:grpSpPr>
            <a:xfrm>
              <a:off x="1164879" y="1241799"/>
              <a:ext cx="1790193" cy="608901"/>
              <a:chOff x="5248878" y="2223272"/>
              <a:chExt cx="3061252" cy="560204"/>
            </a:xfrm>
            <a:solidFill>
              <a:srgbClr val="92D050"/>
            </a:solidFill>
          </p:grpSpPr>
          <p:sp>
            <p:nvSpPr>
              <p:cNvPr id="37" name="Rounded Rectangle 36"/>
              <p:cNvSpPr/>
              <p:nvPr/>
            </p:nvSpPr>
            <p:spPr>
              <a:xfrm>
                <a:off x="5248878" y="2223272"/>
                <a:ext cx="2880320" cy="524554"/>
              </a:xfrm>
              <a:prstGeom prst="roundRect">
                <a:avLst/>
              </a:prstGeom>
              <a:solidFill>
                <a:schemeClr val="accent4"/>
              </a:solidFill>
              <a:ln w="9525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5429810" y="2252346"/>
                <a:ext cx="2880320" cy="531130"/>
              </a:xfrm>
              <a:prstGeom prst="roundRect">
                <a:avLst/>
              </a:prstGeom>
              <a:solidFill>
                <a:schemeClr val="accent4"/>
              </a:solidFill>
              <a:ln w="9525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="1" kern="1200" cap="none" dirty="0" smtClean="0">
                    <a:solidFill>
                      <a:sysClr val="windowText" lastClr="000000"/>
                    </a:solidFill>
                    <a:latin typeface="Calibri"/>
                  </a:rPr>
                  <a:t>local or infra policy decision</a:t>
                </a:r>
                <a:endParaRPr kumimoji="0" lang="en-US" sz="800" b="1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35" name="Elbow Connector 34"/>
            <p:cNvCxnSpPr>
              <a:stCxn id="38" idx="2"/>
              <a:endCxn id="33" idx="0"/>
            </p:cNvCxnSpPr>
            <p:nvPr/>
          </p:nvCxnSpPr>
          <p:spPr>
            <a:xfrm rot="16200000" flipH="1">
              <a:off x="3139572" y="824008"/>
              <a:ext cx="210148" cy="2263532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66B0"/>
              </a:solidFill>
              <a:prstDash val="solid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2955072" y="1145364"/>
              <a:ext cx="4456133" cy="64439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rPr>
                <a:t>Policy-bridge trust federation: EGI.eu infrastructure </a:t>
              </a:r>
              <a:br>
                <a:rPr kumimoji="0" lang="en-US" sz="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</a:rPr>
                <a:t>leveraging the IGTF federation</a:t>
              </a:r>
              <a:endPara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01540" y="2619959"/>
            <a:ext cx="3615444" cy="1901342"/>
            <a:chOff x="4510269" y="563633"/>
            <a:chExt cx="3438737" cy="180841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0016" y="1443497"/>
              <a:ext cx="1678990" cy="92854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0269" y="563633"/>
              <a:ext cx="1640907" cy="7222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2" name="Group 41"/>
            <p:cNvGrpSpPr/>
            <p:nvPr/>
          </p:nvGrpSpPr>
          <p:grpSpPr>
            <a:xfrm>
              <a:off x="6396045" y="654833"/>
              <a:ext cx="1426929" cy="524655"/>
              <a:chOff x="6396045" y="654833"/>
              <a:chExt cx="1426929" cy="524655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4315" y="763551"/>
                <a:ext cx="248093" cy="32239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6045" y="831723"/>
                <a:ext cx="1039814" cy="227002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6396045" y="654833"/>
                <a:ext cx="1426929" cy="524655"/>
              </a:xfrm>
              <a:prstGeom prst="rect">
                <a:avLst/>
              </a:prstGeom>
              <a:noFill/>
              <a:ln w="9525" cap="flat" cmpd="sng" algn="ctr">
                <a:solidFill>
                  <a:srgbClr val="00479E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3" name="Elbow Connector 42"/>
            <p:cNvCxnSpPr>
              <a:stCxn id="41" idx="3"/>
              <a:endCxn id="47" idx="1"/>
            </p:cNvCxnSpPr>
            <p:nvPr/>
          </p:nvCxnSpPr>
          <p:spPr>
            <a:xfrm flipV="1">
              <a:off x="6151176" y="917160"/>
              <a:ext cx="244869" cy="7588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E84E1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Elbow Connector 43"/>
            <p:cNvCxnSpPr>
              <a:stCxn id="47" idx="2"/>
              <a:endCxn id="40" idx="0"/>
            </p:cNvCxnSpPr>
            <p:nvPr/>
          </p:nvCxnSpPr>
          <p:spPr>
            <a:xfrm rot="16200000" flipH="1">
              <a:off x="6977505" y="1311491"/>
              <a:ext cx="264010" cy="1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E84E1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764913" y="2026913"/>
            <a:ext cx="2243298" cy="1634252"/>
            <a:chOff x="764913" y="2026913"/>
            <a:chExt cx="2243298" cy="16342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4913" y="2026913"/>
              <a:ext cx="2243298" cy="16342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913" y="2941670"/>
              <a:ext cx="270531" cy="114746"/>
            </a:xfrm>
            <a:prstGeom prst="rect">
              <a:avLst/>
            </a:prstGeom>
          </p:spPr>
        </p:pic>
      </p:grpSp>
      <p:sp>
        <p:nvSpPr>
          <p:cNvPr id="48" name="Text Placeholder 6"/>
          <p:cNvSpPr txBox="1">
            <a:spLocks/>
          </p:cNvSpPr>
          <p:nvPr/>
        </p:nvSpPr>
        <p:spPr>
          <a:xfrm>
            <a:off x="264318" y="3695897"/>
            <a:ext cx="5546082" cy="376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or by </a:t>
            </a:r>
            <a:r>
              <a:rPr lang="en-US" sz="2000" b="1" cap="none" dirty="0" smtClean="0">
                <a:solidFill>
                  <a:srgbClr val="001A3B"/>
                </a:solidFill>
                <a:latin typeface="Calibri"/>
              </a:rPr>
              <a:t>policy agreements </a:t>
            </a:r>
            <a:r>
              <a:rPr lang="en-US" sz="2000" cap="none" dirty="0" smtClean="0">
                <a:solidFill>
                  <a:srgbClr val="001A3B"/>
                </a:solidFill>
                <a:latin typeface="Calibri"/>
              </a:rPr>
              <a:t>and a trust list (common)</a:t>
            </a:r>
            <a:endParaRPr lang="en-GB" sz="2000" cap="none" dirty="0">
              <a:solidFill>
                <a:srgbClr val="001A3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520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… to large collaborations (and shown here is a subset …)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a </a:t>
            </a:r>
            <a:r>
              <a:rPr lang="en-US" dirty="0"/>
              <a:t>small part of the CMS collaboration in 2017, </a:t>
            </a:r>
            <a:r>
              <a:rPr lang="en-US" dirty="0" smtClean="0"/>
              <a:t>photo credit CERN on behalf the CMS collaboration, </a:t>
            </a:r>
            <a:r>
              <a:rPr lang="en-US" dirty="0"/>
              <a:t>CMS-PHO-PUBLIC-2017-004-3</a:t>
            </a:r>
            <a:endParaRPr lang="en-GB" dirty="0"/>
          </a:p>
        </p:txBody>
      </p:sp>
      <p:pic>
        <p:nvPicPr>
          <p:cNvPr id="5" name="Google Shape;576;g2e2953a4e95_0_17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2235" y="720196"/>
            <a:ext cx="6659529" cy="35628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451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416057" y="793659"/>
            <a:ext cx="4620736" cy="1333905"/>
          </a:xfrm>
        </p:spPr>
        <p:txBody>
          <a:bodyPr/>
          <a:lstStyle/>
          <a:p>
            <a:r>
              <a:rPr lang="en-GB" sz="1600" dirty="0" smtClean="0"/>
              <a:t>Identity wallets: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user-controlled bundles of verifiable credentials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each signed by an issuer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which the owner can present </a:t>
            </a:r>
            <a:br>
              <a:rPr lang="en-GB" sz="1600" dirty="0" smtClean="0"/>
            </a:br>
            <a:r>
              <a:rPr lang="en-GB" sz="1600" dirty="0" smtClean="0"/>
              <a:t>(as … a verifiable presentation </a:t>
            </a:r>
            <a:r>
              <a:rPr lang="en-GB" sz="1600" dirty="0" smtClean="0">
                <a:sym typeface="Wingdings" panose="05000000000000000000" pitchFamily="2" charset="2"/>
              </a:rPr>
              <a:t>)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Also these modern ‘wallets’ are conceptually similar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24749"/>
            <a:ext cx="8667750" cy="183832"/>
          </a:xfrm>
        </p:spPr>
        <p:txBody>
          <a:bodyPr/>
          <a:lstStyle/>
          <a:p>
            <a:r>
              <a:rPr lang="en-GB" sz="800" dirty="0" smtClean="0"/>
              <a:t>Verifiable credential </a:t>
            </a:r>
            <a:r>
              <a:rPr lang="en-GB" sz="800" dirty="0"/>
              <a:t>example from: W3C https://www.w3.org/TR/vc-data-model</a:t>
            </a:r>
            <a:r>
              <a:rPr lang="en-GB" sz="800" dirty="0" smtClean="0"/>
              <a:t>/; </a:t>
            </a:r>
            <a:br>
              <a:rPr lang="en-GB" sz="800" dirty="0" smtClean="0"/>
            </a:br>
            <a:r>
              <a:rPr lang="en-GB" sz="800" dirty="0" smtClean="0"/>
              <a:t>Wallet ecosystem image from Stefan </a:t>
            </a:r>
            <a:r>
              <a:rPr lang="en-GB" sz="800" dirty="0" err="1" smtClean="0"/>
              <a:t>Liström</a:t>
            </a:r>
            <a:r>
              <a:rPr lang="en-GB" sz="800" dirty="0" smtClean="0"/>
              <a:t> (SUNET), </a:t>
            </a:r>
            <a:r>
              <a:rPr lang="en-GB" sz="800" dirty="0" err="1" smtClean="0"/>
              <a:t>Géant</a:t>
            </a:r>
            <a:r>
              <a:rPr lang="en-GB" sz="800" dirty="0" smtClean="0"/>
              <a:t> T&amp;I </a:t>
            </a:r>
            <a:r>
              <a:rPr lang="en-GB" sz="800" dirty="0" err="1" smtClean="0"/>
              <a:t>Infoshare</a:t>
            </a:r>
            <a:r>
              <a:rPr lang="en-GB" sz="800" dirty="0" smtClean="0"/>
              <a:t> Sept. 2024</a:t>
            </a:r>
            <a:endParaRPr lang="en-GB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484" y="1062875"/>
            <a:ext cx="6787039" cy="3294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84" y="736975"/>
            <a:ext cx="1800215" cy="1656581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5590199" y="3767671"/>
            <a:ext cx="3446594" cy="639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600" dirty="0" smtClean="0">
                <a:sym typeface="Wingdings" panose="05000000000000000000" pitchFamily="2" charset="2"/>
              </a:rPr>
              <a:t>But then as a ‘JWT’ </a:t>
            </a:r>
            <a:endParaRPr lang="en-GB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 smtClean="0">
                <a:sym typeface="Wingdings" panose="05000000000000000000" pitchFamily="2" charset="2"/>
              </a:rPr>
              <a:t>rather than a certificate </a:t>
            </a:r>
            <a:endParaRPr lang="en-GB" sz="1400" i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 smtClean="0">
                <a:sym typeface="Wingdings" panose="05000000000000000000" pitchFamily="2" charset="2"/>
              </a:rPr>
              <a:t>with a binary ASN.1 representation  …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6728324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We progressed a lot since 2003 with identity federation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Right-hand image: Shibboleth </a:t>
            </a:r>
            <a:r>
              <a:rPr lang="en-US" dirty="0" err="1" smtClean="0"/>
              <a:t>IdP</a:t>
            </a:r>
            <a:r>
              <a:rPr lang="en-US" dirty="0" smtClean="0"/>
              <a:t> federation, Lukas </a:t>
            </a:r>
            <a:r>
              <a:rPr lang="en-US" dirty="0" err="1" smtClean="0"/>
              <a:t>Hammerle</a:t>
            </a:r>
            <a:r>
              <a:rPr lang="en-US" dirty="0" smtClean="0"/>
              <a:t>, SWITCH </a:t>
            </a:r>
            <a:r>
              <a:rPr lang="en-US" dirty="0"/>
              <a:t>(CH</a:t>
            </a:r>
            <a:r>
              <a:rPr lang="en-US" dirty="0" smtClean="0"/>
              <a:t>), user-centric PKI credentials: Interoperable Global Trust Federation, https://igtf.net/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980" y="1163631"/>
            <a:ext cx="2171265" cy="166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9" y="3277349"/>
            <a:ext cx="1203825" cy="7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030" y="2122820"/>
            <a:ext cx="2502370" cy="149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83" y="1600930"/>
            <a:ext cx="2376035" cy="162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ysClr val="windowText" lastClr="000000">
                <a:alpha val="60000"/>
              </a:sysClr>
            </a:glow>
          </a:effectLst>
        </p:spPr>
      </p:pic>
      <p:sp>
        <p:nvSpPr>
          <p:cNvPr id="10" name="Right Arrow 9"/>
          <p:cNvSpPr/>
          <p:nvPr/>
        </p:nvSpPr>
        <p:spPr>
          <a:xfrm>
            <a:off x="3681179" y="1517815"/>
            <a:ext cx="394419" cy="1994130"/>
          </a:xfrm>
          <a:prstGeom prst="rightArrow">
            <a:avLst/>
          </a:prstGeom>
          <a:solidFill>
            <a:srgbClr val="001A3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460212" y="3556842"/>
            <a:ext cx="4588137" cy="73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100" b="1" cap="none" dirty="0" smtClean="0">
                <a:solidFill>
                  <a:srgbClr val="7F8D9E"/>
                </a:solidFill>
                <a:latin typeface="Calibri"/>
              </a:rPr>
              <a:t>For eduGAIN federation 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the </a:t>
            </a:r>
            <a:r>
              <a:rPr lang="en-GB" sz="1100" cap="none" dirty="0" err="1" smtClean="0">
                <a:solidFill>
                  <a:srgbClr val="7F8D9E"/>
                </a:solidFill>
                <a:latin typeface="Calibri"/>
              </a:rPr>
              <a:t>IdPs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 provide </a:t>
            </a:r>
            <a:r>
              <a:rPr lang="en-GB" sz="1100" b="1" cap="none" dirty="0" smtClean="0">
                <a:solidFill>
                  <a:srgbClr val="7F8D9E"/>
                </a:solidFill>
                <a:latin typeface="Calibri"/>
              </a:rPr>
              <a:t>authentication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 from the home organisation, for the user-centric PKIX IGTF trust fabric, the CAs do. </a:t>
            </a:r>
            <a:br>
              <a:rPr lang="en-GB" sz="1100" cap="none" dirty="0" smtClean="0">
                <a:solidFill>
                  <a:srgbClr val="7F8D9E"/>
                </a:solidFill>
                <a:latin typeface="Calibri"/>
              </a:rPr>
            </a:b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Then </a:t>
            </a:r>
            <a:r>
              <a:rPr lang="en-GB" sz="1100" b="1" cap="none" dirty="0" smtClean="0">
                <a:solidFill>
                  <a:srgbClr val="7F8D9E"/>
                </a:solidFill>
                <a:latin typeface="Calibri"/>
              </a:rPr>
              <a:t>Service providers 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perform </a:t>
            </a:r>
            <a:r>
              <a:rPr lang="en-GB" sz="1100" b="1" cap="none" dirty="0" smtClean="0">
                <a:solidFill>
                  <a:srgbClr val="7F8D9E"/>
                </a:solidFill>
                <a:latin typeface="Calibri"/>
              </a:rPr>
              <a:t>authorization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, </a:t>
            </a:r>
            <a:br>
              <a:rPr lang="en-GB" sz="1100" cap="none" dirty="0" smtClean="0">
                <a:solidFill>
                  <a:srgbClr val="7F8D9E"/>
                </a:solidFill>
                <a:latin typeface="Calibri"/>
              </a:rPr>
            </a:b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	… maybe using attributes provided by the </a:t>
            </a:r>
            <a:r>
              <a:rPr lang="en-GB" sz="1100" cap="none" dirty="0" err="1" smtClean="0">
                <a:solidFill>
                  <a:srgbClr val="7F8D9E"/>
                </a:solidFill>
                <a:latin typeface="Calibri"/>
              </a:rPr>
              <a:t>IdP</a:t>
            </a:r>
            <a:r>
              <a:rPr lang="en-GB" sz="1100" cap="none" dirty="0" smtClean="0">
                <a:solidFill>
                  <a:srgbClr val="7F8D9E"/>
                </a:solidFill>
                <a:latin typeface="Calibri"/>
              </a:rPr>
              <a:t>. But do they get them??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13" y="2286443"/>
            <a:ext cx="2900707" cy="1171659"/>
          </a:xfrm>
          <a:prstGeom prst="rect">
            <a:avLst/>
          </a:prstGeom>
          <a:ln>
            <a:solidFill>
              <a:srgbClr val="6F2575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5028533" y="967975"/>
            <a:ext cx="3719228" cy="2309373"/>
            <a:chOff x="6225487" y="967976"/>
            <a:chExt cx="2522273" cy="15661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5487" y="967976"/>
              <a:ext cx="2522273" cy="15661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F2575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739" y="1890921"/>
              <a:ext cx="746761" cy="164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371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94"/>
          <p:cNvSpPr>
            <a:spLocks noGrp="1"/>
          </p:cNvSpPr>
          <p:nvPr>
            <p:ph type="body" sz="half" idx="14"/>
          </p:nvPr>
        </p:nvSpPr>
        <p:spPr>
          <a:xfrm>
            <a:off x="227512" y="833178"/>
            <a:ext cx="3358088" cy="1293746"/>
          </a:xfrm>
        </p:spPr>
        <p:txBody>
          <a:bodyPr/>
          <a:lstStyle/>
          <a:p>
            <a:r>
              <a:rPr lang="en-US" dirty="0"/>
              <a:t>Login </a:t>
            </a:r>
            <a:r>
              <a:rPr lang="en-US" dirty="0" smtClean="0"/>
              <a:t>to GW’s ifosim.org</a:t>
            </a:r>
            <a:r>
              <a:rPr lang="en-US" dirty="0"/>
              <a:t>, </a:t>
            </a:r>
            <a:r>
              <a:rPr lang="en-US" dirty="0" smtClean="0"/>
              <a:t>to </a:t>
            </a:r>
            <a:r>
              <a:rPr lang="en-US" dirty="0" err="1" smtClean="0"/>
              <a:t>gitlab</a:t>
            </a:r>
            <a:r>
              <a:rPr lang="en-US" dirty="0" smtClean="0"/>
              <a:t>, or … via the service proxy</a:t>
            </a:r>
            <a:br>
              <a:rPr lang="en-US" dirty="0" smtClean="0"/>
            </a:br>
            <a:endParaRPr lang="en-US" sz="900" dirty="0" smtClean="0"/>
          </a:p>
          <a:p>
            <a:r>
              <a:rPr lang="en-US" i="1" dirty="0" smtClean="0"/>
              <a:t>with any eduGAIN </a:t>
            </a:r>
            <a:r>
              <a:rPr lang="en-US" i="1" dirty="0" err="1" smtClean="0"/>
              <a:t>IdP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smtClean="0"/>
              <a:t>for user authentication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 Infrastructures ... We Trust! (ISGC 2025)</a:t>
            </a:r>
            <a:endParaRPr lang="nl-NL" dirty="0"/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Federated Success!</a:t>
            </a:r>
            <a:endParaRPr lang="en-GB" dirty="0"/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 err="1"/>
              <a:t>ifosim</a:t>
            </a:r>
            <a:r>
              <a:rPr lang="en-US" sz="800" dirty="0"/>
              <a:t> federated AAI integration implementation by Mischa </a:t>
            </a:r>
            <a:r>
              <a:rPr lang="en-US" sz="800" dirty="0" err="1"/>
              <a:t>Sallé</a:t>
            </a:r>
            <a:r>
              <a:rPr lang="en-US" sz="800" dirty="0"/>
              <a:t>; per-country WAYF selection is a bespoke Nikhef WAYF feature</a:t>
            </a:r>
          </a:p>
          <a:p>
            <a:endParaRPr lang="en-GB" sz="800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Federated Access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83036"/>
            <a:ext cx="5378173" cy="4391040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7682629" y="4181758"/>
            <a:ext cx="1359346" cy="264175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050" cap="none" dirty="0">
                <a:solidFill>
                  <a:schemeClr val="tx2"/>
                </a:solidFill>
              </a:rPr>
              <a:t>https://wayf.nikhef.nl/</a:t>
            </a:r>
            <a:endParaRPr kumimoji="0" lang="en-US" sz="1050" b="0" i="0" u="none" strike="noStrike" cap="none" spc="0" normalizeH="0" dirty="0" smtClean="0">
              <a:ln>
                <a:noFill/>
              </a:ln>
              <a:solidFill>
                <a:schemeClr val="tx2"/>
              </a:solidFill>
              <a:effectLst/>
              <a:uFillTx/>
              <a:sym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83401" y="1691999"/>
            <a:ext cx="1546900" cy="2544329"/>
            <a:chOff x="2735651" y="1527535"/>
            <a:chExt cx="1690431" cy="2780408"/>
          </a:xfrm>
        </p:grpSpPr>
        <p:grpSp>
          <p:nvGrpSpPr>
            <p:cNvPr id="11" name="Group 10"/>
            <p:cNvGrpSpPr/>
            <p:nvPr/>
          </p:nvGrpSpPr>
          <p:grpSpPr>
            <a:xfrm>
              <a:off x="2735651" y="1527535"/>
              <a:ext cx="1690431" cy="2777396"/>
              <a:chOff x="2739931" y="1200151"/>
              <a:chExt cx="1911538" cy="3140678"/>
            </a:xfr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9931" y="1200151"/>
                <a:ext cx="1911538" cy="3140678"/>
              </a:xfrm>
              <a:prstGeom prst="rect">
                <a:avLst/>
              </a:prstGeom>
              <a:ln>
                <a:solidFill>
                  <a:srgbClr val="6F2575"/>
                </a:solidFill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834640" y="3491582"/>
                <a:ext cx="1699260" cy="425098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989585" y="4043768"/>
              <a:ext cx="1405834" cy="264175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825500"/>
              <a:r>
                <a:rPr lang="en-US" sz="1050" cap="none" dirty="0">
                  <a:solidFill>
                    <a:schemeClr val="tx2"/>
                  </a:solidFill>
                </a:rPr>
                <a:t>https</a:t>
              </a:r>
              <a:r>
                <a:rPr lang="en-US" sz="1050" cap="none" dirty="0" smtClean="0">
                  <a:solidFill>
                    <a:schemeClr val="tx2"/>
                  </a:solidFill>
                </a:rPr>
                <a:t>://gitlab.nikhef.nl/</a:t>
              </a:r>
              <a:endParaRPr kumimoji="0" lang="en-US" sz="1050" b="0" i="0" u="none" strike="noStrike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512" y="2306793"/>
            <a:ext cx="2815892" cy="2080804"/>
            <a:chOff x="4227677" y="1653132"/>
            <a:chExt cx="2992492" cy="22113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7677" y="1653132"/>
              <a:ext cx="2909498" cy="2144560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5514574" y="3600260"/>
              <a:ext cx="1705595" cy="264175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825500"/>
              <a:r>
                <a:rPr lang="en-US" sz="1050" cap="none" dirty="0">
                  <a:solidFill>
                    <a:schemeClr val="tx2"/>
                  </a:solidFill>
                </a:rPr>
                <a:t>https</a:t>
              </a:r>
              <a:r>
                <a:rPr lang="en-US" sz="1050" cap="none" dirty="0" smtClean="0">
                  <a:solidFill>
                    <a:schemeClr val="tx2"/>
                  </a:solidFill>
                </a:rPr>
                <a:t>://logbooks.ifosim.org/</a:t>
              </a:r>
              <a:endParaRPr kumimoji="0" lang="en-US" sz="1050" b="0" i="0" u="none" strike="noStrike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73" y="2310363"/>
            <a:ext cx="758202" cy="7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Science infrastructures using our R&amp;E ‘federated access’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600" dirty="0" smtClean="0"/>
              <a:t>Images: </a:t>
            </a:r>
            <a:r>
              <a:rPr lang="en-US" sz="600" dirty="0"/>
              <a:t>CERN https://wlcg.web.cern.ch/; HADDOCK, </a:t>
            </a:r>
            <a:r>
              <a:rPr lang="en-US" sz="600" dirty="0" err="1"/>
              <a:t>WeNMR</a:t>
            </a:r>
            <a:r>
              <a:rPr lang="en-US" sz="600" dirty="0"/>
              <a:t>, @</a:t>
            </a:r>
            <a:r>
              <a:rPr lang="en-US" sz="600" dirty="0" err="1"/>
              <a:t>Bonvinlab</a:t>
            </a:r>
            <a:r>
              <a:rPr lang="en-US" sz="600" dirty="0"/>
              <a:t> https://wenmr.science.uu.nl/; Virgo, Pisa, IT</a:t>
            </a:r>
            <a:r>
              <a:rPr lang="en-US" sz="600" dirty="0" smtClean="0"/>
              <a:t>; artist impression Einstein Telescope EMR region; EOSC portal in 2023, EGI catalogue https://www.egi.eu/ </a:t>
            </a:r>
            <a:endParaRPr lang="en-GB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40" y="1510758"/>
            <a:ext cx="4413553" cy="276300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70387" y="1071768"/>
            <a:ext cx="1927971" cy="1470342"/>
            <a:chOff x="9047748" y="1846929"/>
            <a:chExt cx="15684991" cy="11961959"/>
          </a:xfrm>
        </p:grpSpPr>
        <p:sp>
          <p:nvSpPr>
            <p:cNvPr id="10" name="Shape 335"/>
            <p:cNvSpPr txBox="1">
              <a:spLocks/>
            </p:cNvSpPr>
            <p:nvPr/>
          </p:nvSpPr>
          <p:spPr>
            <a:xfrm>
              <a:off x="23628525" y="13345816"/>
              <a:ext cx="52165" cy="1251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defTabSz="116086"/>
              <a:fld id="{86CB4B4D-7CA3-9044-876B-883B54F8677D}" type="slidenum">
                <a:rPr lang="en-GB" sz="100">
                  <a:latin typeface="Akkurat Std"/>
                </a:rPr>
                <a:pPr defTabSz="116086"/>
                <a:t>33</a:t>
              </a:fld>
              <a:endParaRPr lang="en-GB" sz="100">
                <a:latin typeface="Akkurat Std"/>
              </a:endParaRPr>
            </a:p>
          </p:txBody>
        </p:sp>
        <p:sp>
          <p:nvSpPr>
            <p:cNvPr id="11" name="Shape 348"/>
            <p:cNvSpPr/>
            <p:nvPr/>
          </p:nvSpPr>
          <p:spPr>
            <a:xfrm>
              <a:off x="10524470" y="12282799"/>
              <a:ext cx="3219458" cy="594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>
              <a:spAutoFit/>
            </a:bodyPr>
            <a:lstStyle>
              <a:lvl1pPr marL="40640" marR="40640" defTabSz="914400">
                <a:buClr>
                  <a:srgbClr val="9B9B9B"/>
                </a:buClr>
                <a:buFont typeface="Helvetica"/>
                <a:defRPr sz="1400" b="0" i="0">
                  <a:solidFill>
                    <a:srgbClr val="9B9B9B"/>
                  </a:solidFill>
                  <a:uFill>
                    <a:solidFill>
                      <a:srgbClr val="9B9B9B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15240" marR="15240" defTabSz="342900"/>
              <a:r>
                <a:rPr sz="100" cap="none">
                  <a:latin typeface="Akkurat Std"/>
                </a:rPr>
                <a:t>Haarlemse Chemische Kring</a:t>
              </a:r>
            </a:p>
          </p:txBody>
        </p:sp>
        <p:pic>
          <p:nvPicPr>
            <p:cNvPr id="12" name="CERN_arial.jpg"/>
            <p:cNvPicPr>
              <a:picLocks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9047748" y="1846929"/>
              <a:ext cx="15684991" cy="119619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Shape 350"/>
            <p:cNvSpPr/>
            <p:nvPr/>
          </p:nvSpPr>
          <p:spPr>
            <a:xfrm>
              <a:off x="15617959" y="10695978"/>
              <a:ext cx="885826" cy="23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4" name="Shape 351"/>
            <p:cNvSpPr/>
            <p:nvPr/>
          </p:nvSpPr>
          <p:spPr>
            <a:xfrm flipH="1">
              <a:off x="20025461" y="9544089"/>
              <a:ext cx="949110" cy="4548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5" name="Shape 352"/>
            <p:cNvSpPr/>
            <p:nvPr/>
          </p:nvSpPr>
          <p:spPr>
            <a:xfrm>
              <a:off x="19692282" y="10172102"/>
              <a:ext cx="1085030" cy="594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>
              <a:spAutoFit/>
            </a:bodyPr>
            <a:lstStyle>
              <a:lvl1pPr marL="40640" marR="40640" defTabSz="914400">
                <a:buClr>
                  <a:srgbClr val="FFFB00"/>
                </a:buClr>
                <a:buFont typeface="Times New Roman"/>
                <a:defRPr sz="3000" i="0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15240" marR="15240" defTabSz="342900"/>
              <a:r>
                <a:rPr sz="100" b="1" cap="none">
                  <a:latin typeface="Akkurat Std"/>
                </a:rPr>
                <a:t>protons</a:t>
              </a:r>
            </a:p>
          </p:txBody>
        </p:sp>
        <p:pic>
          <p:nvPicPr>
            <p:cNvPr id="16" name="lhcb-logo.png"/>
            <p:cNvPicPr>
              <a:picLocks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19800630" y="6835761"/>
              <a:ext cx="2688837" cy="185261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7" name="Group 358"/>
            <p:cNvGrpSpPr/>
            <p:nvPr/>
          </p:nvGrpSpPr>
          <p:grpSpPr>
            <a:xfrm>
              <a:off x="17839665" y="9498210"/>
              <a:ext cx="1228039" cy="1848318"/>
              <a:chOff x="0" y="0"/>
              <a:chExt cx="1228037" cy="1848316"/>
            </a:xfrm>
          </p:grpSpPr>
          <p:sp>
            <p:nvSpPr>
              <p:cNvPr id="30" name="Shape 355"/>
              <p:cNvSpPr/>
              <p:nvPr/>
            </p:nvSpPr>
            <p:spPr>
              <a:xfrm>
                <a:off x="0" y="0"/>
                <a:ext cx="1143000" cy="1828800"/>
              </a:xfrm>
              <a:prstGeom prst="rect">
                <a:avLst/>
              </a:prstGeom>
              <a:solidFill>
                <a:srgbClr val="FFFD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marL="15240" marR="15240" algn="ctr" defTabSz="342900">
                  <a:defRPr sz="58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00" cap="none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"/>
                  <a:cs typeface="Helvetica"/>
                  <a:sym typeface="Helvetica"/>
                </a:endParaRPr>
              </a:p>
            </p:txBody>
          </p:sp>
          <p:pic>
            <p:nvPicPr>
              <p:cNvPr id="31" name="atlas-logo.png"/>
              <p:cNvPicPr>
                <a:picLocks/>
              </p:cNvPicPr>
              <p:nvPr/>
            </p:nvPicPr>
            <p:blipFill>
              <a:blip r:embed="rId5" cstate="print">
                <a:extLst/>
              </a:blip>
              <a:stretch>
                <a:fillRect/>
              </a:stretch>
            </p:blipFill>
            <p:spPr>
              <a:xfrm>
                <a:off x="0" y="114300"/>
                <a:ext cx="1102519" cy="17002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" name="Shape 357"/>
              <p:cNvSpPr/>
              <p:nvPr/>
            </p:nvSpPr>
            <p:spPr>
              <a:xfrm rot="16260000">
                <a:off x="63925" y="684205"/>
                <a:ext cx="1733545" cy="594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>
                <a:lvl1pPr marL="40640" marR="40640" defTabSz="914400">
                  <a:spcBef>
                    <a:spcPts val="1100"/>
                  </a:spcBef>
                  <a:buClr>
                    <a:srgbClr val="000000"/>
                  </a:buClr>
                  <a:buFont typeface="Helvetica"/>
                  <a:defRPr sz="22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15240" marR="15240" defTabSz="342900">
                  <a:spcBef>
                    <a:spcPts val="413"/>
                  </a:spcBef>
                </a:pPr>
                <a:r>
                  <a:rPr sz="100" cap="none">
                    <a:solidFill>
                      <a:srgbClr val="000000"/>
                    </a:solidFill>
                    <a:latin typeface="Akkurat Std"/>
                  </a:rPr>
                  <a:t>Atlas</a:t>
                </a:r>
              </a:p>
            </p:txBody>
          </p:sp>
        </p:grpSp>
        <p:pic>
          <p:nvPicPr>
            <p:cNvPr id="18" name="alice-logo.png"/>
            <p:cNvPicPr>
              <a:picLocks/>
            </p:cNvPicPr>
            <p:nvPr/>
          </p:nvPicPr>
          <p:blipFill>
            <a:blip r:embed="rId6" cstate="print">
              <a:extLst/>
            </a:blip>
            <a:srcRect t="1533"/>
            <a:stretch>
              <a:fillRect/>
            </a:stretch>
          </p:blipFill>
          <p:spPr>
            <a:xfrm>
              <a:off x="11261052" y="8460726"/>
              <a:ext cx="2487813" cy="259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3" y="0"/>
                  </a:moveTo>
                  <a:lnTo>
                    <a:pt x="3118" y="3136"/>
                  </a:lnTo>
                  <a:lnTo>
                    <a:pt x="0" y="6276"/>
                  </a:lnTo>
                  <a:lnTo>
                    <a:pt x="0" y="13936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21600" y="21600"/>
                  </a:lnTo>
                  <a:lnTo>
                    <a:pt x="21600" y="14025"/>
                  </a:lnTo>
                  <a:lnTo>
                    <a:pt x="21600" y="6447"/>
                  </a:lnTo>
                  <a:lnTo>
                    <a:pt x="18403" y="3222"/>
                  </a:lnTo>
                  <a:lnTo>
                    <a:pt x="15205" y="0"/>
                  </a:lnTo>
                  <a:lnTo>
                    <a:pt x="10719" y="0"/>
                  </a:lnTo>
                  <a:lnTo>
                    <a:pt x="6233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9" name="ATLAS.png"/>
            <p:cNvPicPr>
              <a:picLocks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15302117" y="9090024"/>
              <a:ext cx="5075092" cy="298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1" y="21600"/>
                  </a:lnTo>
                  <a:cubicBezTo>
                    <a:pt x="5577" y="21600"/>
                    <a:pt x="5920" y="21592"/>
                    <a:pt x="5906" y="21531"/>
                  </a:cubicBezTo>
                  <a:cubicBezTo>
                    <a:pt x="5897" y="21493"/>
                    <a:pt x="5880" y="21473"/>
                    <a:pt x="5868" y="21486"/>
                  </a:cubicBezTo>
                  <a:cubicBezTo>
                    <a:pt x="5827" y="21529"/>
                    <a:pt x="5806" y="21405"/>
                    <a:pt x="5796" y="21045"/>
                  </a:cubicBezTo>
                  <a:cubicBezTo>
                    <a:pt x="5788" y="20770"/>
                    <a:pt x="5796" y="20677"/>
                    <a:pt x="5827" y="20633"/>
                  </a:cubicBezTo>
                  <a:cubicBezTo>
                    <a:pt x="5850" y="20601"/>
                    <a:pt x="5862" y="20558"/>
                    <a:pt x="5855" y="20538"/>
                  </a:cubicBezTo>
                  <a:cubicBezTo>
                    <a:pt x="5843" y="20505"/>
                    <a:pt x="5785" y="19952"/>
                    <a:pt x="5778" y="19795"/>
                  </a:cubicBezTo>
                  <a:cubicBezTo>
                    <a:pt x="5776" y="19754"/>
                    <a:pt x="5763" y="19723"/>
                    <a:pt x="5748" y="19722"/>
                  </a:cubicBezTo>
                  <a:cubicBezTo>
                    <a:pt x="5732" y="19721"/>
                    <a:pt x="5701" y="19712"/>
                    <a:pt x="5681" y="19702"/>
                  </a:cubicBezTo>
                  <a:cubicBezTo>
                    <a:pt x="5653" y="19690"/>
                    <a:pt x="5642" y="19736"/>
                    <a:pt x="5640" y="19870"/>
                  </a:cubicBezTo>
                  <a:cubicBezTo>
                    <a:pt x="5639" y="19977"/>
                    <a:pt x="5624" y="20055"/>
                    <a:pt x="5606" y="20055"/>
                  </a:cubicBezTo>
                  <a:cubicBezTo>
                    <a:pt x="5589" y="20055"/>
                    <a:pt x="5565" y="20070"/>
                    <a:pt x="5554" y="20089"/>
                  </a:cubicBezTo>
                  <a:cubicBezTo>
                    <a:pt x="5543" y="20108"/>
                    <a:pt x="5516" y="20097"/>
                    <a:pt x="5493" y="20065"/>
                  </a:cubicBezTo>
                  <a:cubicBezTo>
                    <a:pt x="5458" y="20016"/>
                    <a:pt x="5455" y="20027"/>
                    <a:pt x="5472" y="20147"/>
                  </a:cubicBezTo>
                  <a:cubicBezTo>
                    <a:pt x="5483" y="20223"/>
                    <a:pt x="5515" y="20360"/>
                    <a:pt x="5543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6" y="20742"/>
                  </a:cubicBezTo>
                  <a:cubicBezTo>
                    <a:pt x="5465" y="20720"/>
                    <a:pt x="5429" y="20702"/>
                    <a:pt x="5406" y="20702"/>
                  </a:cubicBezTo>
                  <a:cubicBezTo>
                    <a:pt x="5374" y="20701"/>
                    <a:pt x="5364" y="20621"/>
                    <a:pt x="5358" y="20332"/>
                  </a:cubicBezTo>
                  <a:cubicBezTo>
                    <a:pt x="5351" y="20002"/>
                    <a:pt x="5355" y="19958"/>
                    <a:pt x="5407" y="19891"/>
                  </a:cubicBezTo>
                  <a:lnTo>
                    <a:pt x="5466" y="19816"/>
                  </a:lnTo>
                  <a:lnTo>
                    <a:pt x="5406" y="19601"/>
                  </a:lnTo>
                  <a:cubicBezTo>
                    <a:pt x="5373" y="19482"/>
                    <a:pt x="5341" y="19384"/>
                    <a:pt x="5334" y="19384"/>
                  </a:cubicBezTo>
                  <a:cubicBezTo>
                    <a:pt x="5328" y="19384"/>
                    <a:pt x="5292" y="19441"/>
                    <a:pt x="5254" y="19511"/>
                  </a:cubicBezTo>
                  <a:cubicBezTo>
                    <a:pt x="5189" y="19630"/>
                    <a:pt x="5182" y="19632"/>
                    <a:pt x="5148" y="19554"/>
                  </a:cubicBezTo>
                  <a:cubicBezTo>
                    <a:pt x="5112" y="19469"/>
                    <a:pt x="5061" y="19525"/>
                    <a:pt x="5094" y="19614"/>
                  </a:cubicBezTo>
                  <a:cubicBezTo>
                    <a:pt x="5103" y="19639"/>
                    <a:pt x="5086" y="19684"/>
                    <a:pt x="5057" y="19715"/>
                  </a:cubicBezTo>
                  <a:cubicBezTo>
                    <a:pt x="5028" y="19746"/>
                    <a:pt x="5011" y="19797"/>
                    <a:pt x="5019" y="19831"/>
                  </a:cubicBezTo>
                  <a:cubicBezTo>
                    <a:pt x="5041" y="19928"/>
                    <a:pt x="4974" y="20031"/>
                    <a:pt x="4888" y="20031"/>
                  </a:cubicBezTo>
                  <a:cubicBezTo>
                    <a:pt x="4811" y="20031"/>
                    <a:pt x="4809" y="20036"/>
                    <a:pt x="4826" y="20214"/>
                  </a:cubicBezTo>
                  <a:cubicBezTo>
                    <a:pt x="4835" y="20314"/>
                    <a:pt x="4833" y="20435"/>
                    <a:pt x="4822" y="20480"/>
                  </a:cubicBezTo>
                  <a:cubicBezTo>
                    <a:pt x="4810" y="20526"/>
                    <a:pt x="4799" y="20592"/>
                    <a:pt x="4798" y="20629"/>
                  </a:cubicBezTo>
                  <a:cubicBezTo>
                    <a:pt x="4796" y="20665"/>
                    <a:pt x="4764" y="20708"/>
                    <a:pt x="4727" y="20725"/>
                  </a:cubicBezTo>
                  <a:cubicBezTo>
                    <a:pt x="4641" y="20764"/>
                    <a:pt x="4231" y="20751"/>
                    <a:pt x="4191" y="20708"/>
                  </a:cubicBezTo>
                  <a:cubicBezTo>
                    <a:pt x="4174" y="20691"/>
                    <a:pt x="4153" y="20696"/>
                    <a:pt x="4144" y="20721"/>
                  </a:cubicBezTo>
                  <a:cubicBezTo>
                    <a:pt x="4129" y="20762"/>
                    <a:pt x="3938" y="20760"/>
                    <a:pt x="3532" y="20715"/>
                  </a:cubicBezTo>
                  <a:lnTo>
                    <a:pt x="3410" y="20699"/>
                  </a:lnTo>
                  <a:lnTo>
                    <a:pt x="3403" y="20321"/>
                  </a:lnTo>
                  <a:cubicBezTo>
                    <a:pt x="3395" y="19952"/>
                    <a:pt x="3393" y="19943"/>
                    <a:pt x="3334" y="19979"/>
                  </a:cubicBezTo>
                  <a:cubicBezTo>
                    <a:pt x="3244" y="20036"/>
                    <a:pt x="3066" y="20036"/>
                    <a:pt x="3026" y="19979"/>
                  </a:cubicBezTo>
                  <a:cubicBezTo>
                    <a:pt x="2989" y="19928"/>
                    <a:pt x="3001" y="19734"/>
                    <a:pt x="3047" y="19633"/>
                  </a:cubicBezTo>
                  <a:cubicBezTo>
                    <a:pt x="3062" y="19602"/>
                    <a:pt x="3055" y="19560"/>
                    <a:pt x="3029" y="19524"/>
                  </a:cubicBezTo>
                  <a:cubicBezTo>
                    <a:pt x="3005" y="19490"/>
                    <a:pt x="2994" y="19427"/>
                    <a:pt x="3003" y="19378"/>
                  </a:cubicBezTo>
                  <a:cubicBezTo>
                    <a:pt x="3020" y="19285"/>
                    <a:pt x="3021" y="19285"/>
                    <a:pt x="2773" y="19275"/>
                  </a:cubicBezTo>
                  <a:cubicBezTo>
                    <a:pt x="2699" y="19271"/>
                    <a:pt x="2623" y="19241"/>
                    <a:pt x="2603" y="19208"/>
                  </a:cubicBezTo>
                  <a:cubicBezTo>
                    <a:pt x="2584" y="19175"/>
                    <a:pt x="2564" y="19020"/>
                    <a:pt x="2560" y="18862"/>
                  </a:cubicBezTo>
                  <a:cubicBezTo>
                    <a:pt x="2556" y="18704"/>
                    <a:pt x="2546" y="18405"/>
                    <a:pt x="2537" y="18196"/>
                  </a:cubicBezTo>
                  <a:cubicBezTo>
                    <a:pt x="2522" y="17847"/>
                    <a:pt x="2516" y="17815"/>
                    <a:pt x="2463" y="17813"/>
                  </a:cubicBezTo>
                  <a:cubicBezTo>
                    <a:pt x="2354" y="17810"/>
                    <a:pt x="2188" y="17761"/>
                    <a:pt x="2165" y="17725"/>
                  </a:cubicBezTo>
                  <a:cubicBezTo>
                    <a:pt x="2132" y="17671"/>
                    <a:pt x="2117" y="16854"/>
                    <a:pt x="2149" y="16820"/>
                  </a:cubicBezTo>
                  <a:cubicBezTo>
                    <a:pt x="2164" y="16804"/>
                    <a:pt x="2169" y="16757"/>
                    <a:pt x="2162" y="16715"/>
                  </a:cubicBezTo>
                  <a:cubicBezTo>
                    <a:pt x="2146" y="16626"/>
                    <a:pt x="2141" y="16266"/>
                    <a:pt x="2148" y="15496"/>
                  </a:cubicBezTo>
                  <a:cubicBezTo>
                    <a:pt x="2152" y="15048"/>
                    <a:pt x="2144" y="14934"/>
                    <a:pt x="2105" y="14832"/>
                  </a:cubicBezTo>
                  <a:cubicBezTo>
                    <a:pt x="2068" y="14736"/>
                    <a:pt x="2065" y="14690"/>
                    <a:pt x="2088" y="14626"/>
                  </a:cubicBezTo>
                  <a:cubicBezTo>
                    <a:pt x="2107" y="14576"/>
                    <a:pt x="2111" y="14457"/>
                    <a:pt x="2101" y="14331"/>
                  </a:cubicBezTo>
                  <a:cubicBezTo>
                    <a:pt x="2082" y="14102"/>
                    <a:pt x="2104" y="14120"/>
                    <a:pt x="1820" y="14106"/>
                  </a:cubicBezTo>
                  <a:lnTo>
                    <a:pt x="1697" y="14099"/>
                  </a:lnTo>
                  <a:lnTo>
                    <a:pt x="1695" y="13777"/>
                  </a:lnTo>
                  <a:cubicBezTo>
                    <a:pt x="1693" y="13599"/>
                    <a:pt x="1691" y="13432"/>
                    <a:pt x="1689" y="13403"/>
                  </a:cubicBezTo>
                  <a:cubicBezTo>
                    <a:pt x="1686" y="13374"/>
                    <a:pt x="1638" y="13348"/>
                    <a:pt x="1582" y="13347"/>
                  </a:cubicBezTo>
                  <a:cubicBezTo>
                    <a:pt x="1135" y="13335"/>
                    <a:pt x="1098" y="13320"/>
                    <a:pt x="1186" y="13194"/>
                  </a:cubicBezTo>
                  <a:cubicBezTo>
                    <a:pt x="1217" y="13152"/>
                    <a:pt x="1314" y="13133"/>
                    <a:pt x="1498" y="13132"/>
                  </a:cubicBezTo>
                  <a:cubicBezTo>
                    <a:pt x="1686" y="13131"/>
                    <a:pt x="1769" y="13115"/>
                    <a:pt x="1778" y="13074"/>
                  </a:cubicBezTo>
                  <a:cubicBezTo>
                    <a:pt x="1797" y="12993"/>
                    <a:pt x="1900" y="13001"/>
                    <a:pt x="1919" y="13085"/>
                  </a:cubicBezTo>
                  <a:cubicBezTo>
                    <a:pt x="1927" y="13123"/>
                    <a:pt x="1945" y="13142"/>
                    <a:pt x="1957" y="13130"/>
                  </a:cubicBezTo>
                  <a:cubicBezTo>
                    <a:pt x="2000" y="13084"/>
                    <a:pt x="2033" y="13232"/>
                    <a:pt x="2062" y="13583"/>
                  </a:cubicBezTo>
                  <a:cubicBezTo>
                    <a:pt x="2078" y="13782"/>
                    <a:pt x="2092" y="13953"/>
                    <a:pt x="2092" y="13964"/>
                  </a:cubicBezTo>
                  <a:cubicBezTo>
                    <a:pt x="2092" y="13975"/>
                    <a:pt x="2129" y="13985"/>
                    <a:pt x="2173" y="13985"/>
                  </a:cubicBezTo>
                  <a:cubicBezTo>
                    <a:pt x="2271" y="13985"/>
                    <a:pt x="2301" y="14066"/>
                    <a:pt x="2324" y="14402"/>
                  </a:cubicBezTo>
                  <a:cubicBezTo>
                    <a:pt x="2333" y="14540"/>
                    <a:pt x="2352" y="14695"/>
                    <a:pt x="2364" y="14746"/>
                  </a:cubicBezTo>
                  <a:cubicBezTo>
                    <a:pt x="2399" y="14889"/>
                    <a:pt x="2448" y="15225"/>
                    <a:pt x="2478" y="15531"/>
                  </a:cubicBezTo>
                  <a:cubicBezTo>
                    <a:pt x="2493" y="15683"/>
                    <a:pt x="2525" y="15889"/>
                    <a:pt x="2549" y="15986"/>
                  </a:cubicBezTo>
                  <a:cubicBezTo>
                    <a:pt x="2595" y="16178"/>
                    <a:pt x="2602" y="16524"/>
                    <a:pt x="2569" y="16962"/>
                  </a:cubicBezTo>
                  <a:cubicBezTo>
                    <a:pt x="2551" y="17205"/>
                    <a:pt x="2557" y="17270"/>
                    <a:pt x="2617" y="17493"/>
                  </a:cubicBezTo>
                  <a:cubicBezTo>
                    <a:pt x="2688" y="17757"/>
                    <a:pt x="2886" y="18631"/>
                    <a:pt x="2921" y="18832"/>
                  </a:cubicBezTo>
                  <a:cubicBezTo>
                    <a:pt x="2953" y="19021"/>
                    <a:pt x="2988" y="19067"/>
                    <a:pt x="3080" y="19038"/>
                  </a:cubicBezTo>
                  <a:cubicBezTo>
                    <a:pt x="3159" y="19013"/>
                    <a:pt x="3177" y="19034"/>
                    <a:pt x="3329" y="19348"/>
                  </a:cubicBezTo>
                  <a:cubicBezTo>
                    <a:pt x="3419" y="19533"/>
                    <a:pt x="3508" y="19719"/>
                    <a:pt x="3528" y="19762"/>
                  </a:cubicBezTo>
                  <a:cubicBezTo>
                    <a:pt x="3547" y="19805"/>
                    <a:pt x="3572" y="19941"/>
                    <a:pt x="3582" y="20063"/>
                  </a:cubicBezTo>
                  <a:lnTo>
                    <a:pt x="3601" y="20285"/>
                  </a:lnTo>
                  <a:lnTo>
                    <a:pt x="3786" y="20300"/>
                  </a:lnTo>
                  <a:cubicBezTo>
                    <a:pt x="3897" y="20308"/>
                    <a:pt x="3987" y="20293"/>
                    <a:pt x="4010" y="20261"/>
                  </a:cubicBezTo>
                  <a:cubicBezTo>
                    <a:pt x="4032" y="20230"/>
                    <a:pt x="4088" y="20216"/>
                    <a:pt x="4149" y="20233"/>
                  </a:cubicBezTo>
                  <a:cubicBezTo>
                    <a:pt x="4205" y="20248"/>
                    <a:pt x="4266" y="20247"/>
                    <a:pt x="4284" y="20227"/>
                  </a:cubicBezTo>
                  <a:cubicBezTo>
                    <a:pt x="4302" y="20207"/>
                    <a:pt x="4351" y="20056"/>
                    <a:pt x="4394" y="19893"/>
                  </a:cubicBezTo>
                  <a:lnTo>
                    <a:pt x="4473" y="19599"/>
                  </a:lnTo>
                  <a:lnTo>
                    <a:pt x="4640" y="19610"/>
                  </a:lnTo>
                  <a:cubicBezTo>
                    <a:pt x="4731" y="19616"/>
                    <a:pt x="4830" y="19599"/>
                    <a:pt x="4861" y="19571"/>
                  </a:cubicBezTo>
                  <a:cubicBezTo>
                    <a:pt x="4944" y="19495"/>
                    <a:pt x="4932" y="19357"/>
                    <a:pt x="4836" y="19300"/>
                  </a:cubicBezTo>
                  <a:cubicBezTo>
                    <a:pt x="4791" y="19274"/>
                    <a:pt x="4755" y="19221"/>
                    <a:pt x="4755" y="19182"/>
                  </a:cubicBezTo>
                  <a:cubicBezTo>
                    <a:pt x="4755" y="19108"/>
                    <a:pt x="4851" y="18996"/>
                    <a:pt x="4885" y="19032"/>
                  </a:cubicBezTo>
                  <a:cubicBezTo>
                    <a:pt x="4904" y="19052"/>
                    <a:pt x="4905" y="18150"/>
                    <a:pt x="4886" y="17342"/>
                  </a:cubicBezTo>
                  <a:cubicBezTo>
                    <a:pt x="4881" y="17096"/>
                    <a:pt x="4887" y="16939"/>
                    <a:pt x="4904" y="16936"/>
                  </a:cubicBezTo>
                  <a:cubicBezTo>
                    <a:pt x="4919" y="16934"/>
                    <a:pt x="4946" y="16911"/>
                    <a:pt x="4965" y="16885"/>
                  </a:cubicBezTo>
                  <a:cubicBezTo>
                    <a:pt x="4989" y="16850"/>
                    <a:pt x="5006" y="16870"/>
                    <a:pt x="5027" y="16964"/>
                  </a:cubicBezTo>
                  <a:cubicBezTo>
                    <a:pt x="5042" y="17035"/>
                    <a:pt x="5049" y="17122"/>
                    <a:pt x="5042" y="17155"/>
                  </a:cubicBezTo>
                  <a:cubicBezTo>
                    <a:pt x="5022" y="17242"/>
                    <a:pt x="5055" y="17231"/>
                    <a:pt x="5095" y="17138"/>
                  </a:cubicBezTo>
                  <a:cubicBezTo>
                    <a:pt x="5126" y="17067"/>
                    <a:pt x="5137" y="17073"/>
                    <a:pt x="5215" y="17218"/>
                  </a:cubicBezTo>
                  <a:cubicBezTo>
                    <a:pt x="5355" y="17475"/>
                    <a:pt x="5366" y="17532"/>
                    <a:pt x="5283" y="17585"/>
                  </a:cubicBezTo>
                  <a:cubicBezTo>
                    <a:pt x="5231" y="17619"/>
                    <a:pt x="5215" y="17659"/>
                    <a:pt x="5221" y="17736"/>
                  </a:cubicBezTo>
                  <a:cubicBezTo>
                    <a:pt x="5230" y="17832"/>
                    <a:pt x="5244" y="17839"/>
                    <a:pt x="5434" y="17841"/>
                  </a:cubicBezTo>
                  <a:cubicBezTo>
                    <a:pt x="5614" y="17843"/>
                    <a:pt x="5638" y="17854"/>
                    <a:pt x="5646" y="17933"/>
                  </a:cubicBezTo>
                  <a:cubicBezTo>
                    <a:pt x="5652" y="17983"/>
                    <a:pt x="5670" y="18052"/>
                    <a:pt x="5687" y="18086"/>
                  </a:cubicBezTo>
                  <a:cubicBezTo>
                    <a:pt x="5719" y="18153"/>
                    <a:pt x="5744" y="18222"/>
                    <a:pt x="5825" y="18466"/>
                  </a:cubicBezTo>
                  <a:cubicBezTo>
                    <a:pt x="5853" y="18552"/>
                    <a:pt x="5911" y="18691"/>
                    <a:pt x="5954" y="18774"/>
                  </a:cubicBezTo>
                  <a:cubicBezTo>
                    <a:pt x="6018" y="18899"/>
                    <a:pt x="6027" y="18940"/>
                    <a:pt x="6001" y="19010"/>
                  </a:cubicBezTo>
                  <a:cubicBezTo>
                    <a:pt x="5934" y="19191"/>
                    <a:pt x="6011" y="19278"/>
                    <a:pt x="6219" y="19257"/>
                  </a:cubicBezTo>
                  <a:cubicBezTo>
                    <a:pt x="6255" y="19254"/>
                    <a:pt x="6310" y="19280"/>
                    <a:pt x="6341" y="19317"/>
                  </a:cubicBezTo>
                  <a:cubicBezTo>
                    <a:pt x="6461" y="19460"/>
                    <a:pt x="6943" y="19367"/>
                    <a:pt x="7121" y="19167"/>
                  </a:cubicBezTo>
                  <a:lnTo>
                    <a:pt x="7226" y="19049"/>
                  </a:lnTo>
                  <a:lnTo>
                    <a:pt x="7300" y="19173"/>
                  </a:lnTo>
                  <a:cubicBezTo>
                    <a:pt x="7368" y="19289"/>
                    <a:pt x="7382" y="19294"/>
                    <a:pt x="7524" y="19262"/>
                  </a:cubicBezTo>
                  <a:cubicBezTo>
                    <a:pt x="7607" y="19242"/>
                    <a:pt x="7718" y="19226"/>
                    <a:pt x="7770" y="19225"/>
                  </a:cubicBezTo>
                  <a:cubicBezTo>
                    <a:pt x="7827" y="19224"/>
                    <a:pt x="7848" y="19231"/>
                    <a:pt x="7856" y="19270"/>
                  </a:cubicBezTo>
                  <a:cubicBezTo>
                    <a:pt x="7859" y="19254"/>
                    <a:pt x="7865" y="19236"/>
                    <a:pt x="7865" y="19225"/>
                  </a:cubicBezTo>
                  <a:cubicBezTo>
                    <a:pt x="7866" y="19181"/>
                    <a:pt x="10805" y="18455"/>
                    <a:pt x="10902" y="18475"/>
                  </a:cubicBezTo>
                  <a:cubicBezTo>
                    <a:pt x="10929" y="18480"/>
                    <a:pt x="10951" y="18505"/>
                    <a:pt x="10951" y="18531"/>
                  </a:cubicBezTo>
                  <a:cubicBezTo>
                    <a:pt x="10952" y="18556"/>
                    <a:pt x="10983" y="18605"/>
                    <a:pt x="11020" y="18638"/>
                  </a:cubicBezTo>
                  <a:cubicBezTo>
                    <a:pt x="11103" y="18712"/>
                    <a:pt x="11081" y="18784"/>
                    <a:pt x="10977" y="18784"/>
                  </a:cubicBezTo>
                  <a:cubicBezTo>
                    <a:pt x="10917" y="18784"/>
                    <a:pt x="10896" y="18808"/>
                    <a:pt x="10889" y="18888"/>
                  </a:cubicBezTo>
                  <a:cubicBezTo>
                    <a:pt x="10882" y="18982"/>
                    <a:pt x="10858" y="18996"/>
                    <a:pt x="10610" y="19051"/>
                  </a:cubicBezTo>
                  <a:cubicBezTo>
                    <a:pt x="10363" y="19106"/>
                    <a:pt x="10093" y="19102"/>
                    <a:pt x="9876" y="19038"/>
                  </a:cubicBezTo>
                  <a:cubicBezTo>
                    <a:pt x="9620" y="18962"/>
                    <a:pt x="9590" y="18959"/>
                    <a:pt x="9587" y="19021"/>
                  </a:cubicBezTo>
                  <a:cubicBezTo>
                    <a:pt x="9585" y="19055"/>
                    <a:pt x="9582" y="19116"/>
                    <a:pt x="9580" y="19154"/>
                  </a:cubicBezTo>
                  <a:cubicBezTo>
                    <a:pt x="9578" y="19205"/>
                    <a:pt x="9526" y="19234"/>
                    <a:pt x="9388" y="19259"/>
                  </a:cubicBezTo>
                  <a:cubicBezTo>
                    <a:pt x="9284" y="19279"/>
                    <a:pt x="9179" y="19281"/>
                    <a:pt x="9157" y="19264"/>
                  </a:cubicBezTo>
                  <a:cubicBezTo>
                    <a:pt x="9134" y="19247"/>
                    <a:pt x="9085" y="19236"/>
                    <a:pt x="9048" y="19242"/>
                  </a:cubicBezTo>
                  <a:cubicBezTo>
                    <a:pt x="9010" y="19249"/>
                    <a:pt x="8764" y="19258"/>
                    <a:pt x="8500" y="19262"/>
                  </a:cubicBezTo>
                  <a:cubicBezTo>
                    <a:pt x="8085" y="19268"/>
                    <a:pt x="8013" y="19280"/>
                    <a:pt x="7968" y="19350"/>
                  </a:cubicBezTo>
                  <a:cubicBezTo>
                    <a:pt x="7928" y="19411"/>
                    <a:pt x="7884" y="19432"/>
                    <a:pt x="7858" y="19421"/>
                  </a:cubicBezTo>
                  <a:cubicBezTo>
                    <a:pt x="7849" y="19618"/>
                    <a:pt x="7827" y="19650"/>
                    <a:pt x="7689" y="19681"/>
                  </a:cubicBezTo>
                  <a:cubicBezTo>
                    <a:pt x="7497" y="19724"/>
                    <a:pt x="7408" y="19786"/>
                    <a:pt x="7426" y="19866"/>
                  </a:cubicBezTo>
                  <a:cubicBezTo>
                    <a:pt x="7434" y="19901"/>
                    <a:pt x="7426" y="19952"/>
                    <a:pt x="7408" y="19977"/>
                  </a:cubicBezTo>
                  <a:cubicBezTo>
                    <a:pt x="7362" y="20043"/>
                    <a:pt x="6889" y="20017"/>
                    <a:pt x="6838" y="19945"/>
                  </a:cubicBezTo>
                  <a:cubicBezTo>
                    <a:pt x="6812" y="19908"/>
                    <a:pt x="6791" y="19905"/>
                    <a:pt x="6780" y="19934"/>
                  </a:cubicBezTo>
                  <a:cubicBezTo>
                    <a:pt x="6771" y="19960"/>
                    <a:pt x="6745" y="19968"/>
                    <a:pt x="6723" y="19954"/>
                  </a:cubicBezTo>
                  <a:cubicBezTo>
                    <a:pt x="6670" y="19919"/>
                    <a:pt x="6529" y="20020"/>
                    <a:pt x="6509" y="20106"/>
                  </a:cubicBezTo>
                  <a:cubicBezTo>
                    <a:pt x="6501" y="20144"/>
                    <a:pt x="6483" y="20163"/>
                    <a:pt x="6470" y="20149"/>
                  </a:cubicBezTo>
                  <a:cubicBezTo>
                    <a:pt x="6456" y="20135"/>
                    <a:pt x="6437" y="20158"/>
                    <a:pt x="6428" y="20199"/>
                  </a:cubicBezTo>
                  <a:cubicBezTo>
                    <a:pt x="6417" y="20250"/>
                    <a:pt x="6422" y="20264"/>
                    <a:pt x="6450" y="20246"/>
                  </a:cubicBezTo>
                  <a:cubicBezTo>
                    <a:pt x="6523" y="20198"/>
                    <a:pt x="6550" y="20336"/>
                    <a:pt x="6542" y="20708"/>
                  </a:cubicBezTo>
                  <a:cubicBezTo>
                    <a:pt x="6536" y="20988"/>
                    <a:pt x="6525" y="21069"/>
                    <a:pt x="6494" y="21069"/>
                  </a:cubicBezTo>
                  <a:cubicBezTo>
                    <a:pt x="6472" y="21069"/>
                    <a:pt x="6448" y="21027"/>
                    <a:pt x="6440" y="20977"/>
                  </a:cubicBezTo>
                  <a:cubicBezTo>
                    <a:pt x="6431" y="20926"/>
                    <a:pt x="6408" y="20884"/>
                    <a:pt x="6385" y="20884"/>
                  </a:cubicBezTo>
                  <a:cubicBezTo>
                    <a:pt x="6328" y="20884"/>
                    <a:pt x="6304" y="21099"/>
                    <a:pt x="6351" y="21194"/>
                  </a:cubicBezTo>
                  <a:cubicBezTo>
                    <a:pt x="6372" y="21236"/>
                    <a:pt x="6385" y="21309"/>
                    <a:pt x="6380" y="21355"/>
                  </a:cubicBezTo>
                  <a:cubicBezTo>
                    <a:pt x="6372" y="21424"/>
                    <a:pt x="6342" y="21439"/>
                    <a:pt x="6225" y="21441"/>
                  </a:cubicBezTo>
                  <a:cubicBezTo>
                    <a:pt x="6117" y="21442"/>
                    <a:pt x="6074" y="21462"/>
                    <a:pt x="6055" y="21520"/>
                  </a:cubicBezTo>
                  <a:cubicBezTo>
                    <a:pt x="6031" y="21595"/>
                    <a:pt x="6486" y="21600"/>
                    <a:pt x="13814" y="21600"/>
                  </a:cubicBezTo>
                  <a:lnTo>
                    <a:pt x="21599" y="21600"/>
                  </a:lnTo>
                  <a:lnTo>
                    <a:pt x="21599" y="17519"/>
                  </a:lnTo>
                  <a:cubicBezTo>
                    <a:pt x="21599" y="14489"/>
                    <a:pt x="21591" y="13427"/>
                    <a:pt x="21568" y="13403"/>
                  </a:cubicBezTo>
                  <a:cubicBezTo>
                    <a:pt x="21557" y="13391"/>
                    <a:pt x="21544" y="13393"/>
                    <a:pt x="21532" y="13403"/>
                  </a:cubicBezTo>
                  <a:cubicBezTo>
                    <a:pt x="21521" y="13413"/>
                    <a:pt x="21508" y="13432"/>
                    <a:pt x="21499" y="13454"/>
                  </a:cubicBezTo>
                  <a:cubicBezTo>
                    <a:pt x="21482" y="13498"/>
                    <a:pt x="21474" y="13557"/>
                    <a:pt x="21491" y="13592"/>
                  </a:cubicBezTo>
                  <a:cubicBezTo>
                    <a:pt x="21499" y="13609"/>
                    <a:pt x="21503" y="13625"/>
                    <a:pt x="21504" y="13639"/>
                  </a:cubicBezTo>
                  <a:cubicBezTo>
                    <a:pt x="21504" y="13639"/>
                    <a:pt x="21504" y="13641"/>
                    <a:pt x="21504" y="13641"/>
                  </a:cubicBezTo>
                  <a:cubicBezTo>
                    <a:pt x="21505" y="13655"/>
                    <a:pt x="21503" y="13666"/>
                    <a:pt x="21497" y="13676"/>
                  </a:cubicBezTo>
                  <a:cubicBezTo>
                    <a:pt x="21494" y="13681"/>
                    <a:pt x="21482" y="13680"/>
                    <a:pt x="21477" y="13684"/>
                  </a:cubicBezTo>
                  <a:cubicBezTo>
                    <a:pt x="21474" y="13685"/>
                    <a:pt x="21472" y="13685"/>
                    <a:pt x="21470" y="13686"/>
                  </a:cubicBezTo>
                  <a:cubicBezTo>
                    <a:pt x="21456" y="13695"/>
                    <a:pt x="21445" y="13708"/>
                    <a:pt x="21420" y="13708"/>
                  </a:cubicBezTo>
                  <a:cubicBezTo>
                    <a:pt x="21419" y="13708"/>
                    <a:pt x="21418" y="13706"/>
                    <a:pt x="21417" y="13706"/>
                  </a:cubicBezTo>
                  <a:cubicBezTo>
                    <a:pt x="21416" y="13706"/>
                    <a:pt x="21415" y="13708"/>
                    <a:pt x="21413" y="13708"/>
                  </a:cubicBezTo>
                  <a:lnTo>
                    <a:pt x="21345" y="13708"/>
                  </a:lnTo>
                  <a:lnTo>
                    <a:pt x="21421" y="13841"/>
                  </a:lnTo>
                  <a:cubicBezTo>
                    <a:pt x="21461" y="13912"/>
                    <a:pt x="21479" y="13970"/>
                    <a:pt x="21477" y="14011"/>
                  </a:cubicBezTo>
                  <a:cubicBezTo>
                    <a:pt x="21477" y="14011"/>
                    <a:pt x="21477" y="14013"/>
                    <a:pt x="21477" y="14013"/>
                  </a:cubicBezTo>
                  <a:cubicBezTo>
                    <a:pt x="21474" y="14053"/>
                    <a:pt x="21451" y="14078"/>
                    <a:pt x="21407" y="14078"/>
                  </a:cubicBezTo>
                  <a:cubicBezTo>
                    <a:pt x="21349" y="14078"/>
                    <a:pt x="21351" y="14070"/>
                    <a:pt x="21349" y="14482"/>
                  </a:cubicBezTo>
                  <a:cubicBezTo>
                    <a:pt x="21348" y="14560"/>
                    <a:pt x="21344" y="14637"/>
                    <a:pt x="21339" y="14697"/>
                  </a:cubicBezTo>
                  <a:cubicBezTo>
                    <a:pt x="21333" y="14756"/>
                    <a:pt x="21326" y="14799"/>
                    <a:pt x="21317" y="14811"/>
                  </a:cubicBezTo>
                  <a:cubicBezTo>
                    <a:pt x="21301" y="14834"/>
                    <a:pt x="21202" y="14848"/>
                    <a:pt x="21100" y="14845"/>
                  </a:cubicBezTo>
                  <a:lnTo>
                    <a:pt x="20950" y="14841"/>
                  </a:lnTo>
                  <a:lnTo>
                    <a:pt x="20914" y="14841"/>
                  </a:lnTo>
                  <a:lnTo>
                    <a:pt x="20904" y="15159"/>
                  </a:lnTo>
                  <a:lnTo>
                    <a:pt x="20904" y="15161"/>
                  </a:lnTo>
                  <a:cubicBezTo>
                    <a:pt x="20898" y="15336"/>
                    <a:pt x="20881" y="15500"/>
                    <a:pt x="20867" y="15524"/>
                  </a:cubicBezTo>
                  <a:cubicBezTo>
                    <a:pt x="20852" y="15549"/>
                    <a:pt x="20766" y="15573"/>
                    <a:pt x="20675" y="15580"/>
                  </a:cubicBezTo>
                  <a:cubicBezTo>
                    <a:pt x="20583" y="15586"/>
                    <a:pt x="20501" y="15604"/>
                    <a:pt x="20494" y="15616"/>
                  </a:cubicBezTo>
                  <a:cubicBezTo>
                    <a:pt x="20486" y="15629"/>
                    <a:pt x="20480" y="15734"/>
                    <a:pt x="20479" y="15853"/>
                  </a:cubicBezTo>
                  <a:cubicBezTo>
                    <a:pt x="20477" y="15988"/>
                    <a:pt x="20464" y="16079"/>
                    <a:pt x="20441" y="16094"/>
                  </a:cubicBezTo>
                  <a:cubicBezTo>
                    <a:pt x="20421" y="16107"/>
                    <a:pt x="20404" y="16146"/>
                    <a:pt x="20404" y="16180"/>
                  </a:cubicBezTo>
                  <a:cubicBezTo>
                    <a:pt x="20404" y="16292"/>
                    <a:pt x="20339" y="16315"/>
                    <a:pt x="19970" y="16339"/>
                  </a:cubicBezTo>
                  <a:cubicBezTo>
                    <a:pt x="19607" y="16362"/>
                    <a:pt x="19605" y="16362"/>
                    <a:pt x="19588" y="16476"/>
                  </a:cubicBezTo>
                  <a:cubicBezTo>
                    <a:pt x="19579" y="16540"/>
                    <a:pt x="19580" y="16659"/>
                    <a:pt x="19591" y="16741"/>
                  </a:cubicBezTo>
                  <a:cubicBezTo>
                    <a:pt x="19602" y="16830"/>
                    <a:pt x="19597" y="16917"/>
                    <a:pt x="19578" y="16958"/>
                  </a:cubicBezTo>
                  <a:cubicBezTo>
                    <a:pt x="19540" y="17042"/>
                    <a:pt x="19250" y="17107"/>
                    <a:pt x="19225" y="17037"/>
                  </a:cubicBezTo>
                  <a:cubicBezTo>
                    <a:pt x="19215" y="17010"/>
                    <a:pt x="19190" y="16999"/>
                    <a:pt x="19171" y="17011"/>
                  </a:cubicBezTo>
                  <a:cubicBezTo>
                    <a:pt x="19111" y="17050"/>
                    <a:pt x="19068" y="16920"/>
                    <a:pt x="19097" y="16788"/>
                  </a:cubicBezTo>
                  <a:cubicBezTo>
                    <a:pt x="19117" y="16698"/>
                    <a:pt x="19115" y="16663"/>
                    <a:pt x="19085" y="16644"/>
                  </a:cubicBezTo>
                  <a:cubicBezTo>
                    <a:pt x="19063" y="16630"/>
                    <a:pt x="19046" y="16559"/>
                    <a:pt x="19046" y="16487"/>
                  </a:cubicBezTo>
                  <a:cubicBezTo>
                    <a:pt x="19046" y="16415"/>
                    <a:pt x="19032" y="16332"/>
                    <a:pt x="19015" y="16304"/>
                  </a:cubicBezTo>
                  <a:cubicBezTo>
                    <a:pt x="19004" y="16286"/>
                    <a:pt x="19000" y="16264"/>
                    <a:pt x="19000" y="16242"/>
                  </a:cubicBezTo>
                  <a:cubicBezTo>
                    <a:pt x="18990" y="16256"/>
                    <a:pt x="18982" y="16269"/>
                    <a:pt x="18971" y="16283"/>
                  </a:cubicBezTo>
                  <a:cubicBezTo>
                    <a:pt x="18886" y="16384"/>
                    <a:pt x="18764" y="16346"/>
                    <a:pt x="18779" y="16223"/>
                  </a:cubicBezTo>
                  <a:cubicBezTo>
                    <a:pt x="18783" y="16184"/>
                    <a:pt x="18757" y="16126"/>
                    <a:pt x="18719" y="16094"/>
                  </a:cubicBezTo>
                  <a:cubicBezTo>
                    <a:pt x="18629" y="16017"/>
                    <a:pt x="18629" y="15859"/>
                    <a:pt x="18718" y="15838"/>
                  </a:cubicBezTo>
                  <a:cubicBezTo>
                    <a:pt x="18759" y="15828"/>
                    <a:pt x="18797" y="15854"/>
                    <a:pt x="18819" y="15904"/>
                  </a:cubicBezTo>
                  <a:cubicBezTo>
                    <a:pt x="18839" y="15950"/>
                    <a:pt x="18856" y="15969"/>
                    <a:pt x="18856" y="15947"/>
                  </a:cubicBezTo>
                  <a:cubicBezTo>
                    <a:pt x="18856" y="15926"/>
                    <a:pt x="18876" y="15939"/>
                    <a:pt x="18903" y="15978"/>
                  </a:cubicBezTo>
                  <a:cubicBezTo>
                    <a:pt x="18929" y="16016"/>
                    <a:pt x="18971" y="16061"/>
                    <a:pt x="18997" y="16076"/>
                  </a:cubicBezTo>
                  <a:cubicBezTo>
                    <a:pt x="19024" y="16092"/>
                    <a:pt x="19046" y="16125"/>
                    <a:pt x="19046" y="16149"/>
                  </a:cubicBezTo>
                  <a:cubicBezTo>
                    <a:pt x="19046" y="16157"/>
                    <a:pt x="19037" y="16173"/>
                    <a:pt x="19032" y="16186"/>
                  </a:cubicBezTo>
                  <a:cubicBezTo>
                    <a:pt x="19076" y="16175"/>
                    <a:pt x="19153" y="16213"/>
                    <a:pt x="19183" y="16274"/>
                  </a:cubicBezTo>
                  <a:cubicBezTo>
                    <a:pt x="19222" y="16353"/>
                    <a:pt x="19354" y="16357"/>
                    <a:pt x="19434" y="16283"/>
                  </a:cubicBezTo>
                  <a:cubicBezTo>
                    <a:pt x="19466" y="16252"/>
                    <a:pt x="19609" y="16213"/>
                    <a:pt x="19751" y="16195"/>
                  </a:cubicBezTo>
                  <a:cubicBezTo>
                    <a:pt x="20028" y="16160"/>
                    <a:pt x="20160" y="16122"/>
                    <a:pt x="20193" y="16068"/>
                  </a:cubicBezTo>
                  <a:cubicBezTo>
                    <a:pt x="20204" y="16049"/>
                    <a:pt x="20216" y="15973"/>
                    <a:pt x="20219" y="15898"/>
                  </a:cubicBezTo>
                  <a:cubicBezTo>
                    <a:pt x="20223" y="15801"/>
                    <a:pt x="20283" y="15653"/>
                    <a:pt x="20427" y="15382"/>
                  </a:cubicBezTo>
                  <a:cubicBezTo>
                    <a:pt x="20457" y="15326"/>
                    <a:pt x="20481" y="15289"/>
                    <a:pt x="20508" y="15243"/>
                  </a:cubicBezTo>
                  <a:cubicBezTo>
                    <a:pt x="20510" y="15238"/>
                    <a:pt x="20511" y="15236"/>
                    <a:pt x="20513" y="15232"/>
                  </a:cubicBezTo>
                  <a:cubicBezTo>
                    <a:pt x="20568" y="15120"/>
                    <a:pt x="20614" y="15046"/>
                    <a:pt x="20634" y="15034"/>
                  </a:cubicBezTo>
                  <a:cubicBezTo>
                    <a:pt x="20631" y="15013"/>
                    <a:pt x="20634" y="14992"/>
                    <a:pt x="20646" y="14980"/>
                  </a:cubicBezTo>
                  <a:cubicBezTo>
                    <a:pt x="20653" y="14973"/>
                    <a:pt x="20661" y="14969"/>
                    <a:pt x="20668" y="14972"/>
                  </a:cubicBezTo>
                  <a:cubicBezTo>
                    <a:pt x="20671" y="14973"/>
                    <a:pt x="20673" y="14978"/>
                    <a:pt x="20675" y="14980"/>
                  </a:cubicBezTo>
                  <a:cubicBezTo>
                    <a:pt x="20679" y="14950"/>
                    <a:pt x="20697" y="14902"/>
                    <a:pt x="20728" y="14836"/>
                  </a:cubicBezTo>
                  <a:cubicBezTo>
                    <a:pt x="20743" y="14794"/>
                    <a:pt x="20756" y="14767"/>
                    <a:pt x="20767" y="14757"/>
                  </a:cubicBezTo>
                  <a:cubicBezTo>
                    <a:pt x="20774" y="14745"/>
                    <a:pt x="20778" y="14735"/>
                    <a:pt x="20785" y="14722"/>
                  </a:cubicBezTo>
                  <a:cubicBezTo>
                    <a:pt x="20827" y="14648"/>
                    <a:pt x="20850" y="14617"/>
                    <a:pt x="20872" y="14587"/>
                  </a:cubicBezTo>
                  <a:cubicBezTo>
                    <a:pt x="20908" y="14487"/>
                    <a:pt x="20933" y="14451"/>
                    <a:pt x="20956" y="14482"/>
                  </a:cubicBezTo>
                  <a:cubicBezTo>
                    <a:pt x="20971" y="14503"/>
                    <a:pt x="20993" y="14505"/>
                    <a:pt x="21016" y="14499"/>
                  </a:cubicBezTo>
                  <a:cubicBezTo>
                    <a:pt x="21034" y="14469"/>
                    <a:pt x="21052" y="14445"/>
                    <a:pt x="21064" y="14445"/>
                  </a:cubicBezTo>
                  <a:cubicBezTo>
                    <a:pt x="21082" y="14445"/>
                    <a:pt x="21172" y="14041"/>
                    <a:pt x="21268" y="13534"/>
                  </a:cubicBezTo>
                  <a:cubicBezTo>
                    <a:pt x="21362" y="13033"/>
                    <a:pt x="21456" y="12561"/>
                    <a:pt x="21475" y="12485"/>
                  </a:cubicBezTo>
                  <a:cubicBezTo>
                    <a:pt x="21495" y="12407"/>
                    <a:pt x="21501" y="12305"/>
                    <a:pt x="21489" y="12253"/>
                  </a:cubicBezTo>
                  <a:cubicBezTo>
                    <a:pt x="21489" y="12252"/>
                    <a:pt x="21482" y="12240"/>
                    <a:pt x="21482" y="12238"/>
                  </a:cubicBezTo>
                  <a:cubicBezTo>
                    <a:pt x="21481" y="12237"/>
                    <a:pt x="21480" y="12237"/>
                    <a:pt x="21479" y="12236"/>
                  </a:cubicBezTo>
                  <a:cubicBezTo>
                    <a:pt x="21479" y="12235"/>
                    <a:pt x="21479" y="12232"/>
                    <a:pt x="21479" y="12231"/>
                  </a:cubicBezTo>
                  <a:cubicBezTo>
                    <a:pt x="21471" y="12210"/>
                    <a:pt x="21433" y="12144"/>
                    <a:pt x="21394" y="12072"/>
                  </a:cubicBezTo>
                  <a:cubicBezTo>
                    <a:pt x="21368" y="12023"/>
                    <a:pt x="21315" y="11928"/>
                    <a:pt x="21274" y="11855"/>
                  </a:cubicBezTo>
                  <a:cubicBezTo>
                    <a:pt x="21021" y="11413"/>
                    <a:pt x="20589" y="10695"/>
                    <a:pt x="20227" y="10119"/>
                  </a:cubicBezTo>
                  <a:cubicBezTo>
                    <a:pt x="20119" y="9946"/>
                    <a:pt x="20069" y="9862"/>
                    <a:pt x="20051" y="9807"/>
                  </a:cubicBezTo>
                  <a:cubicBezTo>
                    <a:pt x="20051" y="9806"/>
                    <a:pt x="20050" y="9806"/>
                    <a:pt x="20050" y="9805"/>
                  </a:cubicBezTo>
                  <a:cubicBezTo>
                    <a:pt x="20025" y="9752"/>
                    <a:pt x="20024" y="9723"/>
                    <a:pt x="20051" y="9667"/>
                  </a:cubicBezTo>
                  <a:cubicBezTo>
                    <a:pt x="20070" y="9628"/>
                    <a:pt x="20094" y="9518"/>
                    <a:pt x="20103" y="9424"/>
                  </a:cubicBezTo>
                  <a:cubicBezTo>
                    <a:pt x="20119" y="9255"/>
                    <a:pt x="20121" y="9254"/>
                    <a:pt x="20283" y="9220"/>
                  </a:cubicBezTo>
                  <a:cubicBezTo>
                    <a:pt x="20372" y="9202"/>
                    <a:pt x="20567" y="9155"/>
                    <a:pt x="20716" y="9115"/>
                  </a:cubicBezTo>
                  <a:cubicBezTo>
                    <a:pt x="20866" y="9075"/>
                    <a:pt x="21071" y="9036"/>
                    <a:pt x="21172" y="9027"/>
                  </a:cubicBezTo>
                  <a:cubicBezTo>
                    <a:pt x="21384" y="9009"/>
                    <a:pt x="21424" y="8967"/>
                    <a:pt x="21451" y="8732"/>
                  </a:cubicBezTo>
                  <a:cubicBezTo>
                    <a:pt x="21518" y="8166"/>
                    <a:pt x="21451" y="7361"/>
                    <a:pt x="21325" y="7211"/>
                  </a:cubicBezTo>
                  <a:cubicBezTo>
                    <a:pt x="21294" y="7174"/>
                    <a:pt x="21289" y="7148"/>
                    <a:pt x="21294" y="7118"/>
                  </a:cubicBezTo>
                  <a:cubicBezTo>
                    <a:pt x="21268" y="7137"/>
                    <a:pt x="21235" y="7144"/>
                    <a:pt x="21198" y="7127"/>
                  </a:cubicBezTo>
                  <a:cubicBezTo>
                    <a:pt x="21157" y="7107"/>
                    <a:pt x="21117" y="7095"/>
                    <a:pt x="21110" y="7097"/>
                  </a:cubicBezTo>
                  <a:cubicBezTo>
                    <a:pt x="20927" y="7143"/>
                    <a:pt x="20385" y="7253"/>
                    <a:pt x="20204" y="7282"/>
                  </a:cubicBezTo>
                  <a:cubicBezTo>
                    <a:pt x="19980" y="7317"/>
                    <a:pt x="19962" y="7313"/>
                    <a:pt x="19926" y="7226"/>
                  </a:cubicBezTo>
                  <a:cubicBezTo>
                    <a:pt x="19905" y="7174"/>
                    <a:pt x="19888" y="7102"/>
                    <a:pt x="19888" y="7062"/>
                  </a:cubicBezTo>
                  <a:cubicBezTo>
                    <a:pt x="19888" y="7023"/>
                    <a:pt x="19868" y="6943"/>
                    <a:pt x="19845" y="6886"/>
                  </a:cubicBezTo>
                  <a:cubicBezTo>
                    <a:pt x="19822" y="6830"/>
                    <a:pt x="19812" y="6761"/>
                    <a:pt x="19822" y="6731"/>
                  </a:cubicBezTo>
                  <a:cubicBezTo>
                    <a:pt x="19833" y="6700"/>
                    <a:pt x="19830" y="6690"/>
                    <a:pt x="19813" y="6708"/>
                  </a:cubicBezTo>
                  <a:cubicBezTo>
                    <a:pt x="19798" y="6724"/>
                    <a:pt x="19757" y="6701"/>
                    <a:pt x="19723" y="6654"/>
                  </a:cubicBezTo>
                  <a:lnTo>
                    <a:pt x="19662" y="6568"/>
                  </a:lnTo>
                  <a:lnTo>
                    <a:pt x="19764" y="6134"/>
                  </a:lnTo>
                  <a:cubicBezTo>
                    <a:pt x="19927" y="5447"/>
                    <a:pt x="19997" y="5211"/>
                    <a:pt x="20025" y="5240"/>
                  </a:cubicBezTo>
                  <a:cubicBezTo>
                    <a:pt x="20039" y="5255"/>
                    <a:pt x="20044" y="5237"/>
                    <a:pt x="20036" y="5201"/>
                  </a:cubicBezTo>
                  <a:cubicBezTo>
                    <a:pt x="20017" y="5118"/>
                    <a:pt x="20145" y="4554"/>
                    <a:pt x="20353" y="3800"/>
                  </a:cubicBezTo>
                  <a:cubicBezTo>
                    <a:pt x="20396" y="3644"/>
                    <a:pt x="20431" y="3505"/>
                    <a:pt x="20431" y="3488"/>
                  </a:cubicBezTo>
                  <a:cubicBezTo>
                    <a:pt x="20431" y="3453"/>
                    <a:pt x="20529" y="3060"/>
                    <a:pt x="20567" y="2942"/>
                  </a:cubicBezTo>
                  <a:cubicBezTo>
                    <a:pt x="20603" y="2832"/>
                    <a:pt x="20600" y="2783"/>
                    <a:pt x="20552" y="2689"/>
                  </a:cubicBezTo>
                  <a:cubicBezTo>
                    <a:pt x="20103" y="1811"/>
                    <a:pt x="19981" y="1563"/>
                    <a:pt x="19920" y="1406"/>
                  </a:cubicBezTo>
                  <a:cubicBezTo>
                    <a:pt x="19852" y="1233"/>
                    <a:pt x="19839" y="1220"/>
                    <a:pt x="19764" y="1255"/>
                  </a:cubicBezTo>
                  <a:cubicBezTo>
                    <a:pt x="19665" y="1302"/>
                    <a:pt x="19526" y="1267"/>
                    <a:pt x="19338" y="1148"/>
                  </a:cubicBezTo>
                  <a:cubicBezTo>
                    <a:pt x="19259" y="1098"/>
                    <a:pt x="19121" y="1014"/>
                    <a:pt x="19032" y="961"/>
                  </a:cubicBezTo>
                  <a:cubicBezTo>
                    <a:pt x="18814" y="832"/>
                    <a:pt x="18781" y="799"/>
                    <a:pt x="18762" y="701"/>
                  </a:cubicBezTo>
                  <a:cubicBezTo>
                    <a:pt x="18749" y="629"/>
                    <a:pt x="18722" y="621"/>
                    <a:pt x="18576" y="638"/>
                  </a:cubicBezTo>
                  <a:cubicBezTo>
                    <a:pt x="18442" y="654"/>
                    <a:pt x="18395" y="679"/>
                    <a:pt x="18352" y="763"/>
                  </a:cubicBezTo>
                  <a:cubicBezTo>
                    <a:pt x="18280" y="905"/>
                    <a:pt x="18058" y="1062"/>
                    <a:pt x="17930" y="1062"/>
                  </a:cubicBezTo>
                  <a:cubicBezTo>
                    <a:pt x="17844" y="1062"/>
                    <a:pt x="17814" y="1089"/>
                    <a:pt x="17757" y="1216"/>
                  </a:cubicBezTo>
                  <a:cubicBezTo>
                    <a:pt x="17718" y="1301"/>
                    <a:pt x="17687" y="1389"/>
                    <a:pt x="17687" y="1412"/>
                  </a:cubicBezTo>
                  <a:cubicBezTo>
                    <a:pt x="17687" y="1455"/>
                    <a:pt x="17481" y="1986"/>
                    <a:pt x="17448" y="2029"/>
                  </a:cubicBezTo>
                  <a:cubicBezTo>
                    <a:pt x="17422" y="2062"/>
                    <a:pt x="17368" y="2213"/>
                    <a:pt x="17324" y="2377"/>
                  </a:cubicBezTo>
                  <a:cubicBezTo>
                    <a:pt x="17244" y="2677"/>
                    <a:pt x="17104" y="2706"/>
                    <a:pt x="17165" y="2409"/>
                  </a:cubicBezTo>
                  <a:cubicBezTo>
                    <a:pt x="17191" y="2279"/>
                    <a:pt x="17187" y="2269"/>
                    <a:pt x="17076" y="2175"/>
                  </a:cubicBezTo>
                  <a:cubicBezTo>
                    <a:pt x="17012" y="2121"/>
                    <a:pt x="16942" y="2076"/>
                    <a:pt x="16918" y="2076"/>
                  </a:cubicBezTo>
                  <a:cubicBezTo>
                    <a:pt x="16851" y="2076"/>
                    <a:pt x="16833" y="1987"/>
                    <a:pt x="16832" y="1644"/>
                  </a:cubicBezTo>
                  <a:lnTo>
                    <a:pt x="16831" y="1326"/>
                  </a:lnTo>
                  <a:lnTo>
                    <a:pt x="16709" y="1264"/>
                  </a:lnTo>
                  <a:cubicBezTo>
                    <a:pt x="16642" y="1230"/>
                    <a:pt x="16564" y="1200"/>
                    <a:pt x="16536" y="1199"/>
                  </a:cubicBezTo>
                  <a:cubicBezTo>
                    <a:pt x="16508" y="1199"/>
                    <a:pt x="16448" y="1172"/>
                    <a:pt x="16401" y="1137"/>
                  </a:cubicBezTo>
                  <a:cubicBezTo>
                    <a:pt x="16050" y="874"/>
                    <a:pt x="15841" y="796"/>
                    <a:pt x="15653" y="860"/>
                  </a:cubicBezTo>
                  <a:cubicBezTo>
                    <a:pt x="15573" y="887"/>
                    <a:pt x="15568" y="900"/>
                    <a:pt x="15568" y="1094"/>
                  </a:cubicBezTo>
                  <a:cubicBezTo>
                    <a:pt x="15568" y="1244"/>
                    <a:pt x="15583" y="1322"/>
                    <a:pt x="15623" y="1378"/>
                  </a:cubicBezTo>
                  <a:cubicBezTo>
                    <a:pt x="15676" y="1453"/>
                    <a:pt x="15673" y="1458"/>
                    <a:pt x="15527" y="1676"/>
                  </a:cubicBezTo>
                  <a:cubicBezTo>
                    <a:pt x="15416" y="1841"/>
                    <a:pt x="15351" y="1903"/>
                    <a:pt x="15276" y="1915"/>
                  </a:cubicBezTo>
                  <a:cubicBezTo>
                    <a:pt x="15220" y="1924"/>
                    <a:pt x="15027" y="1954"/>
                    <a:pt x="14847" y="1982"/>
                  </a:cubicBezTo>
                  <a:cubicBezTo>
                    <a:pt x="14668" y="2009"/>
                    <a:pt x="14290" y="2062"/>
                    <a:pt x="14006" y="2100"/>
                  </a:cubicBezTo>
                  <a:cubicBezTo>
                    <a:pt x="13722" y="2138"/>
                    <a:pt x="13446" y="2179"/>
                    <a:pt x="13394" y="2192"/>
                  </a:cubicBezTo>
                  <a:cubicBezTo>
                    <a:pt x="13308" y="2214"/>
                    <a:pt x="12901" y="2276"/>
                    <a:pt x="11995" y="2405"/>
                  </a:cubicBezTo>
                  <a:cubicBezTo>
                    <a:pt x="11816" y="2430"/>
                    <a:pt x="11579" y="2459"/>
                    <a:pt x="11469" y="2469"/>
                  </a:cubicBezTo>
                  <a:cubicBezTo>
                    <a:pt x="11359" y="2480"/>
                    <a:pt x="11262" y="2501"/>
                    <a:pt x="11254" y="2515"/>
                  </a:cubicBezTo>
                  <a:cubicBezTo>
                    <a:pt x="11246" y="2528"/>
                    <a:pt x="11176" y="2538"/>
                    <a:pt x="11098" y="2538"/>
                  </a:cubicBezTo>
                  <a:cubicBezTo>
                    <a:pt x="11021" y="2538"/>
                    <a:pt x="10894" y="2559"/>
                    <a:pt x="10817" y="2583"/>
                  </a:cubicBezTo>
                  <a:cubicBezTo>
                    <a:pt x="10741" y="2608"/>
                    <a:pt x="10543" y="2639"/>
                    <a:pt x="10377" y="2652"/>
                  </a:cubicBezTo>
                  <a:cubicBezTo>
                    <a:pt x="10212" y="2666"/>
                    <a:pt x="9922" y="2707"/>
                    <a:pt x="9732" y="2742"/>
                  </a:cubicBezTo>
                  <a:cubicBezTo>
                    <a:pt x="9330" y="2818"/>
                    <a:pt x="9385" y="2811"/>
                    <a:pt x="9006" y="2835"/>
                  </a:cubicBezTo>
                  <a:cubicBezTo>
                    <a:pt x="8842" y="2845"/>
                    <a:pt x="8689" y="2865"/>
                    <a:pt x="8667" y="2878"/>
                  </a:cubicBezTo>
                  <a:cubicBezTo>
                    <a:pt x="8645" y="2891"/>
                    <a:pt x="8491" y="2922"/>
                    <a:pt x="8327" y="2949"/>
                  </a:cubicBezTo>
                  <a:cubicBezTo>
                    <a:pt x="7214" y="3132"/>
                    <a:pt x="7111" y="3144"/>
                    <a:pt x="7083" y="3097"/>
                  </a:cubicBezTo>
                  <a:cubicBezTo>
                    <a:pt x="7063" y="3063"/>
                    <a:pt x="7077" y="3035"/>
                    <a:pt x="7128" y="3003"/>
                  </a:cubicBezTo>
                  <a:cubicBezTo>
                    <a:pt x="7194" y="2960"/>
                    <a:pt x="7199" y="2934"/>
                    <a:pt x="7199" y="2712"/>
                  </a:cubicBezTo>
                  <a:lnTo>
                    <a:pt x="7199" y="2469"/>
                  </a:lnTo>
                  <a:lnTo>
                    <a:pt x="7020" y="2291"/>
                  </a:lnTo>
                  <a:cubicBezTo>
                    <a:pt x="6847" y="2119"/>
                    <a:pt x="6835" y="2115"/>
                    <a:pt x="6647" y="2139"/>
                  </a:cubicBezTo>
                  <a:cubicBezTo>
                    <a:pt x="6540" y="2152"/>
                    <a:pt x="6449" y="2165"/>
                    <a:pt x="6445" y="2166"/>
                  </a:cubicBezTo>
                  <a:cubicBezTo>
                    <a:pt x="6440" y="2168"/>
                    <a:pt x="6444" y="2394"/>
                    <a:pt x="6455" y="2669"/>
                  </a:cubicBezTo>
                  <a:lnTo>
                    <a:pt x="6472" y="3170"/>
                  </a:lnTo>
                  <a:lnTo>
                    <a:pt x="6343" y="3278"/>
                  </a:lnTo>
                  <a:cubicBezTo>
                    <a:pt x="6185" y="3408"/>
                    <a:pt x="6136" y="3370"/>
                    <a:pt x="6104" y="3095"/>
                  </a:cubicBezTo>
                  <a:cubicBezTo>
                    <a:pt x="6074" y="2835"/>
                    <a:pt x="5967" y="2753"/>
                    <a:pt x="5668" y="2764"/>
                  </a:cubicBezTo>
                  <a:cubicBezTo>
                    <a:pt x="5440" y="2772"/>
                    <a:pt x="5277" y="2879"/>
                    <a:pt x="5148" y="3095"/>
                  </a:cubicBezTo>
                  <a:cubicBezTo>
                    <a:pt x="5145" y="3101"/>
                    <a:pt x="5147" y="3101"/>
                    <a:pt x="5143" y="3108"/>
                  </a:cubicBezTo>
                  <a:cubicBezTo>
                    <a:pt x="5109" y="3170"/>
                    <a:pt x="5064" y="3276"/>
                    <a:pt x="5019" y="3392"/>
                  </a:cubicBezTo>
                  <a:cubicBezTo>
                    <a:pt x="4924" y="3663"/>
                    <a:pt x="4822" y="4043"/>
                    <a:pt x="4766" y="4363"/>
                  </a:cubicBezTo>
                  <a:cubicBezTo>
                    <a:pt x="4718" y="4637"/>
                    <a:pt x="4692" y="4794"/>
                    <a:pt x="4665" y="5014"/>
                  </a:cubicBezTo>
                  <a:cubicBezTo>
                    <a:pt x="4638" y="5235"/>
                    <a:pt x="4610" y="5519"/>
                    <a:pt x="4561" y="6046"/>
                  </a:cubicBezTo>
                  <a:cubicBezTo>
                    <a:pt x="4549" y="6180"/>
                    <a:pt x="4538" y="6352"/>
                    <a:pt x="4528" y="6540"/>
                  </a:cubicBezTo>
                  <a:cubicBezTo>
                    <a:pt x="4528" y="6543"/>
                    <a:pt x="4528" y="6548"/>
                    <a:pt x="4528" y="6551"/>
                  </a:cubicBezTo>
                  <a:cubicBezTo>
                    <a:pt x="4509" y="6958"/>
                    <a:pt x="4495" y="7470"/>
                    <a:pt x="4490" y="7952"/>
                  </a:cubicBezTo>
                  <a:cubicBezTo>
                    <a:pt x="4490" y="7957"/>
                    <a:pt x="4490" y="7962"/>
                    <a:pt x="4490" y="7967"/>
                  </a:cubicBezTo>
                  <a:cubicBezTo>
                    <a:pt x="4490" y="7969"/>
                    <a:pt x="4490" y="7970"/>
                    <a:pt x="4490" y="7972"/>
                  </a:cubicBezTo>
                  <a:cubicBezTo>
                    <a:pt x="4489" y="8204"/>
                    <a:pt x="4490" y="8431"/>
                    <a:pt x="4494" y="8640"/>
                  </a:cubicBezTo>
                  <a:cubicBezTo>
                    <a:pt x="4506" y="9297"/>
                    <a:pt x="4506" y="9454"/>
                    <a:pt x="4480" y="9515"/>
                  </a:cubicBezTo>
                  <a:cubicBezTo>
                    <a:pt x="4474" y="9530"/>
                    <a:pt x="4468" y="9544"/>
                    <a:pt x="4457" y="9553"/>
                  </a:cubicBezTo>
                  <a:cubicBezTo>
                    <a:pt x="4457" y="9554"/>
                    <a:pt x="4457" y="9553"/>
                    <a:pt x="4456" y="9553"/>
                  </a:cubicBezTo>
                  <a:cubicBezTo>
                    <a:pt x="4453" y="9557"/>
                    <a:pt x="4451" y="9562"/>
                    <a:pt x="4447" y="9566"/>
                  </a:cubicBezTo>
                  <a:cubicBezTo>
                    <a:pt x="4374" y="9648"/>
                    <a:pt x="4302" y="9610"/>
                    <a:pt x="4193" y="9424"/>
                  </a:cubicBezTo>
                  <a:cubicBezTo>
                    <a:pt x="4164" y="9374"/>
                    <a:pt x="4138" y="9344"/>
                    <a:pt x="4110" y="9321"/>
                  </a:cubicBezTo>
                  <a:cubicBezTo>
                    <a:pt x="4075" y="9298"/>
                    <a:pt x="4035" y="9285"/>
                    <a:pt x="3978" y="9276"/>
                  </a:cubicBezTo>
                  <a:cubicBezTo>
                    <a:pt x="3967" y="9274"/>
                    <a:pt x="3960" y="9277"/>
                    <a:pt x="3949" y="9276"/>
                  </a:cubicBezTo>
                  <a:cubicBezTo>
                    <a:pt x="3889" y="9274"/>
                    <a:pt x="3827" y="9275"/>
                    <a:pt x="3815" y="9287"/>
                  </a:cubicBezTo>
                  <a:cubicBezTo>
                    <a:pt x="3801" y="9302"/>
                    <a:pt x="3735" y="9321"/>
                    <a:pt x="3668" y="9330"/>
                  </a:cubicBezTo>
                  <a:lnTo>
                    <a:pt x="3547" y="9347"/>
                  </a:lnTo>
                  <a:lnTo>
                    <a:pt x="3554" y="9162"/>
                  </a:lnTo>
                  <a:cubicBezTo>
                    <a:pt x="3557" y="9100"/>
                    <a:pt x="3565" y="9041"/>
                    <a:pt x="3573" y="8995"/>
                  </a:cubicBezTo>
                  <a:cubicBezTo>
                    <a:pt x="3576" y="8979"/>
                    <a:pt x="3578" y="8943"/>
                    <a:pt x="3580" y="8937"/>
                  </a:cubicBezTo>
                  <a:cubicBezTo>
                    <a:pt x="3588" y="8914"/>
                    <a:pt x="3597" y="8831"/>
                    <a:pt x="3601" y="8752"/>
                  </a:cubicBezTo>
                  <a:cubicBezTo>
                    <a:pt x="3610" y="8559"/>
                    <a:pt x="3686" y="7773"/>
                    <a:pt x="3739" y="7316"/>
                  </a:cubicBezTo>
                  <a:cubicBezTo>
                    <a:pt x="3763" y="7113"/>
                    <a:pt x="3792" y="6810"/>
                    <a:pt x="3805" y="6645"/>
                  </a:cubicBezTo>
                  <a:cubicBezTo>
                    <a:pt x="3806" y="6633"/>
                    <a:pt x="3806" y="6628"/>
                    <a:pt x="3807" y="6615"/>
                  </a:cubicBezTo>
                  <a:cubicBezTo>
                    <a:pt x="3810" y="6519"/>
                    <a:pt x="3816" y="6405"/>
                    <a:pt x="3828" y="6342"/>
                  </a:cubicBezTo>
                  <a:cubicBezTo>
                    <a:pt x="3839" y="6280"/>
                    <a:pt x="3859" y="6087"/>
                    <a:pt x="3876" y="5910"/>
                  </a:cubicBezTo>
                  <a:cubicBezTo>
                    <a:pt x="3880" y="5871"/>
                    <a:pt x="3882" y="5857"/>
                    <a:pt x="3886" y="5816"/>
                  </a:cubicBezTo>
                  <a:cubicBezTo>
                    <a:pt x="3907" y="5575"/>
                    <a:pt x="3912" y="5480"/>
                    <a:pt x="3893" y="5388"/>
                  </a:cubicBezTo>
                  <a:lnTo>
                    <a:pt x="3774" y="4984"/>
                  </a:lnTo>
                  <a:cubicBezTo>
                    <a:pt x="3768" y="4963"/>
                    <a:pt x="3769" y="4962"/>
                    <a:pt x="3763" y="4943"/>
                  </a:cubicBezTo>
                  <a:cubicBezTo>
                    <a:pt x="3711" y="4768"/>
                    <a:pt x="3677" y="4640"/>
                    <a:pt x="3661" y="4550"/>
                  </a:cubicBezTo>
                  <a:cubicBezTo>
                    <a:pt x="3652" y="4501"/>
                    <a:pt x="3643" y="4450"/>
                    <a:pt x="3640" y="4404"/>
                  </a:cubicBezTo>
                  <a:cubicBezTo>
                    <a:pt x="3640" y="4402"/>
                    <a:pt x="3640" y="4398"/>
                    <a:pt x="3640" y="4395"/>
                  </a:cubicBezTo>
                  <a:cubicBezTo>
                    <a:pt x="3637" y="4337"/>
                    <a:pt x="3636" y="4275"/>
                    <a:pt x="3638" y="4193"/>
                  </a:cubicBezTo>
                  <a:cubicBezTo>
                    <a:pt x="3638" y="4192"/>
                    <a:pt x="3638" y="4191"/>
                    <a:pt x="3638" y="4189"/>
                  </a:cubicBezTo>
                  <a:cubicBezTo>
                    <a:pt x="3640" y="3953"/>
                    <a:pt x="3623" y="3790"/>
                    <a:pt x="3592" y="3725"/>
                  </a:cubicBezTo>
                  <a:cubicBezTo>
                    <a:pt x="3582" y="3703"/>
                    <a:pt x="3571" y="3692"/>
                    <a:pt x="3557" y="3692"/>
                  </a:cubicBezTo>
                  <a:cubicBezTo>
                    <a:pt x="3542" y="3692"/>
                    <a:pt x="3506" y="3657"/>
                    <a:pt x="3443" y="3581"/>
                  </a:cubicBezTo>
                  <a:cubicBezTo>
                    <a:pt x="3383" y="3509"/>
                    <a:pt x="3302" y="3406"/>
                    <a:pt x="3209" y="3278"/>
                  </a:cubicBezTo>
                  <a:cubicBezTo>
                    <a:pt x="3144" y="3189"/>
                    <a:pt x="3081" y="3116"/>
                    <a:pt x="3069" y="3116"/>
                  </a:cubicBezTo>
                  <a:cubicBezTo>
                    <a:pt x="3056" y="3116"/>
                    <a:pt x="3029" y="3082"/>
                    <a:pt x="3009" y="3041"/>
                  </a:cubicBezTo>
                  <a:cubicBezTo>
                    <a:pt x="2990" y="3000"/>
                    <a:pt x="2936" y="2943"/>
                    <a:pt x="2888" y="2917"/>
                  </a:cubicBezTo>
                  <a:cubicBezTo>
                    <a:pt x="2855" y="2898"/>
                    <a:pt x="2821" y="2891"/>
                    <a:pt x="2787" y="2893"/>
                  </a:cubicBezTo>
                  <a:cubicBezTo>
                    <a:pt x="2781" y="2893"/>
                    <a:pt x="2775" y="2896"/>
                    <a:pt x="2769" y="2897"/>
                  </a:cubicBezTo>
                  <a:cubicBezTo>
                    <a:pt x="2741" y="2903"/>
                    <a:pt x="2714" y="2912"/>
                    <a:pt x="2680" y="2929"/>
                  </a:cubicBezTo>
                  <a:cubicBezTo>
                    <a:pt x="2680" y="2930"/>
                    <a:pt x="2679" y="2931"/>
                    <a:pt x="2678" y="2932"/>
                  </a:cubicBezTo>
                  <a:cubicBezTo>
                    <a:pt x="2675" y="2933"/>
                    <a:pt x="2673" y="2936"/>
                    <a:pt x="2670" y="2938"/>
                  </a:cubicBezTo>
                  <a:cubicBezTo>
                    <a:pt x="2595" y="2988"/>
                    <a:pt x="2511" y="3079"/>
                    <a:pt x="2408" y="3220"/>
                  </a:cubicBezTo>
                  <a:lnTo>
                    <a:pt x="2313" y="3349"/>
                  </a:lnTo>
                  <a:lnTo>
                    <a:pt x="2222" y="3488"/>
                  </a:lnTo>
                  <a:lnTo>
                    <a:pt x="2238" y="3675"/>
                  </a:lnTo>
                  <a:lnTo>
                    <a:pt x="2238" y="3680"/>
                  </a:lnTo>
                  <a:lnTo>
                    <a:pt x="2253" y="3815"/>
                  </a:lnTo>
                  <a:cubicBezTo>
                    <a:pt x="2285" y="4109"/>
                    <a:pt x="2283" y="4159"/>
                    <a:pt x="2227" y="4496"/>
                  </a:cubicBezTo>
                  <a:cubicBezTo>
                    <a:pt x="2194" y="4697"/>
                    <a:pt x="2157" y="4906"/>
                    <a:pt x="2145" y="4958"/>
                  </a:cubicBezTo>
                  <a:cubicBezTo>
                    <a:pt x="2095" y="5175"/>
                    <a:pt x="2084" y="5240"/>
                    <a:pt x="2088" y="5274"/>
                  </a:cubicBezTo>
                  <a:cubicBezTo>
                    <a:pt x="2100" y="5364"/>
                    <a:pt x="2031" y="5491"/>
                    <a:pt x="1971" y="5491"/>
                  </a:cubicBezTo>
                  <a:cubicBezTo>
                    <a:pt x="1935" y="5491"/>
                    <a:pt x="1897" y="5513"/>
                    <a:pt x="1888" y="5536"/>
                  </a:cubicBezTo>
                  <a:cubicBezTo>
                    <a:pt x="1870" y="5588"/>
                    <a:pt x="1821" y="6595"/>
                    <a:pt x="1801" y="7353"/>
                  </a:cubicBezTo>
                  <a:cubicBezTo>
                    <a:pt x="1789" y="7792"/>
                    <a:pt x="1794" y="7913"/>
                    <a:pt x="1827" y="7976"/>
                  </a:cubicBezTo>
                  <a:cubicBezTo>
                    <a:pt x="1912" y="8143"/>
                    <a:pt x="1954" y="8482"/>
                    <a:pt x="1983" y="9255"/>
                  </a:cubicBezTo>
                  <a:cubicBezTo>
                    <a:pt x="2028" y="10429"/>
                    <a:pt x="2032" y="10807"/>
                    <a:pt x="1999" y="10826"/>
                  </a:cubicBezTo>
                  <a:cubicBezTo>
                    <a:pt x="1983" y="10835"/>
                    <a:pt x="1835" y="10867"/>
                    <a:pt x="1671" y="10895"/>
                  </a:cubicBezTo>
                  <a:cubicBezTo>
                    <a:pt x="1165" y="10980"/>
                    <a:pt x="1133" y="10986"/>
                    <a:pt x="946" y="11032"/>
                  </a:cubicBezTo>
                  <a:cubicBezTo>
                    <a:pt x="599" y="11118"/>
                    <a:pt x="557" y="11093"/>
                    <a:pt x="576" y="10815"/>
                  </a:cubicBezTo>
                  <a:cubicBezTo>
                    <a:pt x="584" y="10690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79" y="10499"/>
                    <a:pt x="1057" y="10465"/>
                  </a:cubicBezTo>
                  <a:cubicBezTo>
                    <a:pt x="1207" y="10436"/>
                    <a:pt x="1270" y="10402"/>
                    <a:pt x="1297" y="10338"/>
                  </a:cubicBezTo>
                  <a:cubicBezTo>
                    <a:pt x="1328" y="10262"/>
                    <a:pt x="1356" y="10256"/>
                    <a:pt x="1523" y="10280"/>
                  </a:cubicBezTo>
                  <a:lnTo>
                    <a:pt x="1715" y="10306"/>
                  </a:lnTo>
                  <a:lnTo>
                    <a:pt x="1708" y="9734"/>
                  </a:lnTo>
                  <a:cubicBezTo>
                    <a:pt x="1704" y="9419"/>
                    <a:pt x="1704" y="9052"/>
                    <a:pt x="1709" y="8917"/>
                  </a:cubicBezTo>
                  <a:cubicBezTo>
                    <a:pt x="1713" y="8782"/>
                    <a:pt x="1702" y="8614"/>
                    <a:pt x="1685" y="8543"/>
                  </a:cubicBezTo>
                  <a:cubicBezTo>
                    <a:pt x="1662" y="8450"/>
                    <a:pt x="1659" y="7939"/>
                    <a:pt x="1670" y="6688"/>
                  </a:cubicBezTo>
                  <a:cubicBezTo>
                    <a:pt x="1678" y="5739"/>
                    <a:pt x="1687" y="4843"/>
                    <a:pt x="1691" y="4698"/>
                  </a:cubicBezTo>
                  <a:cubicBezTo>
                    <a:pt x="1699" y="4395"/>
                    <a:pt x="1734" y="4305"/>
                    <a:pt x="1814" y="4378"/>
                  </a:cubicBezTo>
                  <a:cubicBezTo>
                    <a:pt x="1843" y="4405"/>
                    <a:pt x="1875" y="4413"/>
                    <a:pt x="1886" y="4395"/>
                  </a:cubicBezTo>
                  <a:cubicBezTo>
                    <a:pt x="1897" y="4377"/>
                    <a:pt x="1940" y="4358"/>
                    <a:pt x="1980" y="4354"/>
                  </a:cubicBezTo>
                  <a:cubicBezTo>
                    <a:pt x="2019" y="4351"/>
                    <a:pt x="2061" y="4346"/>
                    <a:pt x="2072" y="4344"/>
                  </a:cubicBezTo>
                  <a:cubicBezTo>
                    <a:pt x="2083" y="4341"/>
                    <a:pt x="2092" y="4279"/>
                    <a:pt x="2092" y="4204"/>
                  </a:cubicBezTo>
                  <a:cubicBezTo>
                    <a:pt x="2092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7" y="3927"/>
                  </a:cubicBezTo>
                  <a:cubicBezTo>
                    <a:pt x="2107" y="3926"/>
                    <a:pt x="2106" y="3923"/>
                    <a:pt x="2106" y="3922"/>
                  </a:cubicBezTo>
                  <a:cubicBezTo>
                    <a:pt x="2097" y="3906"/>
                    <a:pt x="2090" y="3880"/>
                    <a:pt x="2086" y="3847"/>
                  </a:cubicBezTo>
                  <a:cubicBezTo>
                    <a:pt x="2076" y="3795"/>
                    <a:pt x="2073" y="3730"/>
                    <a:pt x="2081" y="3619"/>
                  </a:cubicBezTo>
                  <a:cubicBezTo>
                    <a:pt x="2081" y="3614"/>
                    <a:pt x="2083" y="3612"/>
                    <a:pt x="2083" y="3606"/>
                  </a:cubicBezTo>
                  <a:cubicBezTo>
                    <a:pt x="2092" y="3487"/>
                    <a:pt x="2103" y="3359"/>
                    <a:pt x="2111" y="3323"/>
                  </a:cubicBezTo>
                  <a:cubicBezTo>
                    <a:pt x="2119" y="3285"/>
                    <a:pt x="2127" y="3193"/>
                    <a:pt x="2126" y="3116"/>
                  </a:cubicBezTo>
                  <a:cubicBezTo>
                    <a:pt x="2126" y="3006"/>
                    <a:pt x="2134" y="2940"/>
                    <a:pt x="2167" y="2904"/>
                  </a:cubicBezTo>
                  <a:cubicBezTo>
                    <a:pt x="2199" y="2867"/>
                    <a:pt x="2255" y="2861"/>
                    <a:pt x="2346" y="2869"/>
                  </a:cubicBezTo>
                  <a:lnTo>
                    <a:pt x="2508" y="2884"/>
                  </a:lnTo>
                  <a:lnTo>
                    <a:pt x="2547" y="2562"/>
                  </a:lnTo>
                  <a:cubicBezTo>
                    <a:pt x="2568" y="2384"/>
                    <a:pt x="2595" y="2221"/>
                    <a:pt x="2607" y="2201"/>
                  </a:cubicBezTo>
                  <a:cubicBezTo>
                    <a:pt x="2629" y="2163"/>
                    <a:pt x="2832" y="2150"/>
                    <a:pt x="2969" y="2177"/>
                  </a:cubicBezTo>
                  <a:cubicBezTo>
                    <a:pt x="3019" y="2187"/>
                    <a:pt x="3050" y="2214"/>
                    <a:pt x="3069" y="2274"/>
                  </a:cubicBezTo>
                  <a:cubicBezTo>
                    <a:pt x="3087" y="2334"/>
                    <a:pt x="3094" y="2427"/>
                    <a:pt x="3091" y="2573"/>
                  </a:cubicBezTo>
                  <a:cubicBezTo>
                    <a:pt x="3089" y="2706"/>
                    <a:pt x="3093" y="2824"/>
                    <a:pt x="3099" y="2835"/>
                  </a:cubicBezTo>
                  <a:cubicBezTo>
                    <a:pt x="3105" y="2846"/>
                    <a:pt x="3197" y="2862"/>
                    <a:pt x="3301" y="2874"/>
                  </a:cubicBezTo>
                  <a:cubicBezTo>
                    <a:pt x="3428" y="2888"/>
                    <a:pt x="3471" y="2901"/>
                    <a:pt x="3489" y="2942"/>
                  </a:cubicBezTo>
                  <a:cubicBezTo>
                    <a:pt x="3495" y="2956"/>
                    <a:pt x="3498" y="2972"/>
                    <a:pt x="3500" y="2994"/>
                  </a:cubicBezTo>
                  <a:cubicBezTo>
                    <a:pt x="3507" y="3070"/>
                    <a:pt x="3527" y="3093"/>
                    <a:pt x="3596" y="3093"/>
                  </a:cubicBezTo>
                  <a:cubicBezTo>
                    <a:pt x="3644" y="3093"/>
                    <a:pt x="3699" y="3119"/>
                    <a:pt x="3718" y="3151"/>
                  </a:cubicBezTo>
                  <a:cubicBezTo>
                    <a:pt x="3736" y="3183"/>
                    <a:pt x="3791" y="3207"/>
                    <a:pt x="3839" y="3207"/>
                  </a:cubicBezTo>
                  <a:cubicBezTo>
                    <a:pt x="3881" y="3207"/>
                    <a:pt x="3903" y="3210"/>
                    <a:pt x="3915" y="3237"/>
                  </a:cubicBezTo>
                  <a:cubicBezTo>
                    <a:pt x="3927" y="3264"/>
                    <a:pt x="3929" y="3315"/>
                    <a:pt x="3931" y="3415"/>
                  </a:cubicBezTo>
                  <a:cubicBezTo>
                    <a:pt x="3934" y="3529"/>
                    <a:pt x="3938" y="3632"/>
                    <a:pt x="3941" y="3645"/>
                  </a:cubicBezTo>
                  <a:cubicBezTo>
                    <a:pt x="3951" y="3685"/>
                    <a:pt x="3954" y="3999"/>
                    <a:pt x="3953" y="4305"/>
                  </a:cubicBezTo>
                  <a:cubicBezTo>
                    <a:pt x="3952" y="4458"/>
                    <a:pt x="3951" y="4608"/>
                    <a:pt x="3948" y="4722"/>
                  </a:cubicBezTo>
                  <a:cubicBezTo>
                    <a:pt x="3945" y="4837"/>
                    <a:pt x="3941" y="4914"/>
                    <a:pt x="3936" y="4920"/>
                  </a:cubicBezTo>
                  <a:cubicBezTo>
                    <a:pt x="3895" y="4963"/>
                    <a:pt x="3991" y="5145"/>
                    <a:pt x="4055" y="5145"/>
                  </a:cubicBezTo>
                  <a:cubicBezTo>
                    <a:pt x="4105" y="5145"/>
                    <a:pt x="4116" y="5171"/>
                    <a:pt x="4116" y="5291"/>
                  </a:cubicBezTo>
                  <a:cubicBezTo>
                    <a:pt x="4116" y="5372"/>
                    <a:pt x="4126" y="5452"/>
                    <a:pt x="4136" y="5470"/>
                  </a:cubicBezTo>
                  <a:cubicBezTo>
                    <a:pt x="4147" y="5488"/>
                    <a:pt x="4136" y="5568"/>
                    <a:pt x="4112" y="5646"/>
                  </a:cubicBezTo>
                  <a:cubicBezTo>
                    <a:pt x="4081" y="5750"/>
                    <a:pt x="4076" y="5808"/>
                    <a:pt x="4097" y="5865"/>
                  </a:cubicBezTo>
                  <a:cubicBezTo>
                    <a:pt x="4118" y="5924"/>
                    <a:pt x="4112" y="6030"/>
                    <a:pt x="4091" y="6125"/>
                  </a:cubicBezTo>
                  <a:cubicBezTo>
                    <a:pt x="4091" y="6126"/>
                    <a:pt x="4091" y="6127"/>
                    <a:pt x="4091" y="6128"/>
                  </a:cubicBezTo>
                  <a:cubicBezTo>
                    <a:pt x="4069" y="6223"/>
                    <a:pt x="4032" y="6305"/>
                    <a:pt x="3996" y="6315"/>
                  </a:cubicBezTo>
                  <a:cubicBezTo>
                    <a:pt x="3977" y="6319"/>
                    <a:pt x="3967" y="6333"/>
                    <a:pt x="3958" y="6351"/>
                  </a:cubicBezTo>
                  <a:cubicBezTo>
                    <a:pt x="3933" y="6423"/>
                    <a:pt x="3934" y="6677"/>
                    <a:pt x="3939" y="7701"/>
                  </a:cubicBezTo>
                  <a:cubicBezTo>
                    <a:pt x="3939" y="7729"/>
                    <a:pt x="3939" y="7730"/>
                    <a:pt x="3939" y="7757"/>
                  </a:cubicBezTo>
                  <a:cubicBezTo>
                    <a:pt x="3939" y="7768"/>
                    <a:pt x="3939" y="7773"/>
                    <a:pt x="3939" y="7785"/>
                  </a:cubicBezTo>
                  <a:cubicBezTo>
                    <a:pt x="3939" y="7836"/>
                    <a:pt x="3938" y="7843"/>
                    <a:pt x="3938" y="7888"/>
                  </a:cubicBezTo>
                  <a:cubicBezTo>
                    <a:pt x="3937" y="8200"/>
                    <a:pt x="3934" y="8400"/>
                    <a:pt x="3919" y="8475"/>
                  </a:cubicBezTo>
                  <a:cubicBezTo>
                    <a:pt x="3915" y="8493"/>
                    <a:pt x="3911" y="8504"/>
                    <a:pt x="3906" y="8515"/>
                  </a:cubicBezTo>
                  <a:cubicBezTo>
                    <a:pt x="3904" y="8522"/>
                    <a:pt x="3902" y="8532"/>
                    <a:pt x="3900" y="8537"/>
                  </a:cubicBezTo>
                  <a:cubicBezTo>
                    <a:pt x="3882" y="8570"/>
                    <a:pt x="3874" y="8589"/>
                    <a:pt x="3872" y="8603"/>
                  </a:cubicBezTo>
                  <a:cubicBezTo>
                    <a:pt x="3874" y="8615"/>
                    <a:pt x="3881" y="8624"/>
                    <a:pt x="3897" y="8640"/>
                  </a:cubicBezTo>
                  <a:cubicBezTo>
                    <a:pt x="3903" y="8646"/>
                    <a:pt x="3908" y="8657"/>
                    <a:pt x="3914" y="8666"/>
                  </a:cubicBezTo>
                  <a:cubicBezTo>
                    <a:pt x="3928" y="8687"/>
                    <a:pt x="3939" y="8715"/>
                    <a:pt x="3939" y="8745"/>
                  </a:cubicBezTo>
                  <a:cubicBezTo>
                    <a:pt x="3939" y="8760"/>
                    <a:pt x="3942" y="8773"/>
                    <a:pt x="3948" y="8782"/>
                  </a:cubicBezTo>
                  <a:cubicBezTo>
                    <a:pt x="3953" y="8791"/>
                    <a:pt x="3962" y="8799"/>
                    <a:pt x="3976" y="8803"/>
                  </a:cubicBezTo>
                  <a:cubicBezTo>
                    <a:pt x="4003" y="8812"/>
                    <a:pt x="4051" y="8811"/>
                    <a:pt x="4130" y="8805"/>
                  </a:cubicBezTo>
                  <a:cubicBezTo>
                    <a:pt x="4223" y="8799"/>
                    <a:pt x="4270" y="8795"/>
                    <a:pt x="4294" y="8778"/>
                  </a:cubicBezTo>
                  <a:cubicBezTo>
                    <a:pt x="4319" y="8760"/>
                    <a:pt x="4320" y="8729"/>
                    <a:pt x="4320" y="8668"/>
                  </a:cubicBezTo>
                  <a:cubicBezTo>
                    <a:pt x="4320" y="8600"/>
                    <a:pt x="4308" y="8531"/>
                    <a:pt x="4293" y="8515"/>
                  </a:cubicBezTo>
                  <a:cubicBezTo>
                    <a:pt x="4285" y="8507"/>
                    <a:pt x="4278" y="8479"/>
                    <a:pt x="4273" y="8440"/>
                  </a:cubicBezTo>
                  <a:cubicBezTo>
                    <a:pt x="4268" y="8403"/>
                    <a:pt x="4265" y="8355"/>
                    <a:pt x="4265" y="8307"/>
                  </a:cubicBezTo>
                  <a:cubicBezTo>
                    <a:pt x="4265" y="8259"/>
                    <a:pt x="4268" y="8213"/>
                    <a:pt x="4273" y="8176"/>
                  </a:cubicBezTo>
                  <a:cubicBezTo>
                    <a:pt x="4278" y="8137"/>
                    <a:pt x="4285" y="8109"/>
                    <a:pt x="4293" y="8101"/>
                  </a:cubicBezTo>
                  <a:cubicBezTo>
                    <a:pt x="4328" y="8064"/>
                    <a:pt x="4328" y="7813"/>
                    <a:pt x="4293" y="7776"/>
                  </a:cubicBezTo>
                  <a:cubicBezTo>
                    <a:pt x="4285" y="7767"/>
                    <a:pt x="4277" y="7717"/>
                    <a:pt x="4273" y="7645"/>
                  </a:cubicBezTo>
                  <a:cubicBezTo>
                    <a:pt x="4259" y="7428"/>
                    <a:pt x="4264" y="7022"/>
                    <a:pt x="4289" y="6996"/>
                  </a:cubicBezTo>
                  <a:cubicBezTo>
                    <a:pt x="4296" y="6989"/>
                    <a:pt x="4301" y="6926"/>
                    <a:pt x="4304" y="6832"/>
                  </a:cubicBezTo>
                  <a:cubicBezTo>
                    <a:pt x="4304" y="6832"/>
                    <a:pt x="4304" y="6831"/>
                    <a:pt x="4304" y="6830"/>
                  </a:cubicBezTo>
                  <a:cubicBezTo>
                    <a:pt x="4308" y="6736"/>
                    <a:pt x="4310" y="6610"/>
                    <a:pt x="4308" y="6474"/>
                  </a:cubicBezTo>
                  <a:cubicBezTo>
                    <a:pt x="4303" y="6089"/>
                    <a:pt x="4311" y="5958"/>
                    <a:pt x="4342" y="5895"/>
                  </a:cubicBezTo>
                  <a:cubicBezTo>
                    <a:pt x="4361" y="5859"/>
                    <a:pt x="4369" y="5837"/>
                    <a:pt x="4368" y="5814"/>
                  </a:cubicBezTo>
                  <a:cubicBezTo>
                    <a:pt x="4367" y="5791"/>
                    <a:pt x="4358" y="5768"/>
                    <a:pt x="4337" y="5730"/>
                  </a:cubicBezTo>
                  <a:cubicBezTo>
                    <a:pt x="4317" y="5692"/>
                    <a:pt x="4306" y="5648"/>
                    <a:pt x="4302" y="5521"/>
                  </a:cubicBezTo>
                  <a:cubicBezTo>
                    <a:pt x="4298" y="5394"/>
                    <a:pt x="4301" y="5185"/>
                    <a:pt x="4308" y="4819"/>
                  </a:cubicBezTo>
                  <a:cubicBezTo>
                    <a:pt x="4312" y="4612"/>
                    <a:pt x="4317" y="4447"/>
                    <a:pt x="4322" y="4318"/>
                  </a:cubicBezTo>
                  <a:cubicBezTo>
                    <a:pt x="4328" y="4186"/>
                    <a:pt x="4334" y="4095"/>
                    <a:pt x="4342" y="4032"/>
                  </a:cubicBezTo>
                  <a:cubicBezTo>
                    <a:pt x="4350" y="3970"/>
                    <a:pt x="4359" y="3935"/>
                    <a:pt x="4370" y="3929"/>
                  </a:cubicBezTo>
                  <a:cubicBezTo>
                    <a:pt x="4376" y="3925"/>
                    <a:pt x="4382" y="3929"/>
                    <a:pt x="4389" y="3937"/>
                  </a:cubicBezTo>
                  <a:cubicBezTo>
                    <a:pt x="4396" y="3946"/>
                    <a:pt x="4404" y="3960"/>
                    <a:pt x="4412" y="3978"/>
                  </a:cubicBezTo>
                  <a:cubicBezTo>
                    <a:pt x="4444" y="4051"/>
                    <a:pt x="4451" y="4050"/>
                    <a:pt x="4504" y="3959"/>
                  </a:cubicBezTo>
                  <a:cubicBezTo>
                    <a:pt x="4556" y="3870"/>
                    <a:pt x="4558" y="3855"/>
                    <a:pt x="4518" y="3806"/>
                  </a:cubicBezTo>
                  <a:cubicBezTo>
                    <a:pt x="4471" y="3748"/>
                    <a:pt x="4484" y="3687"/>
                    <a:pt x="4537" y="3660"/>
                  </a:cubicBezTo>
                  <a:cubicBezTo>
                    <a:pt x="4555" y="3651"/>
                    <a:pt x="4578" y="3645"/>
                    <a:pt x="4604" y="3645"/>
                  </a:cubicBezTo>
                  <a:cubicBezTo>
                    <a:pt x="4647" y="3645"/>
                    <a:pt x="4670" y="3643"/>
                    <a:pt x="4684" y="3617"/>
                  </a:cubicBezTo>
                  <a:cubicBezTo>
                    <a:pt x="4698" y="3591"/>
                    <a:pt x="4704" y="3542"/>
                    <a:pt x="4712" y="3450"/>
                  </a:cubicBezTo>
                  <a:cubicBezTo>
                    <a:pt x="4721" y="3342"/>
                    <a:pt x="4729" y="3199"/>
                    <a:pt x="4729" y="3131"/>
                  </a:cubicBezTo>
                  <a:cubicBezTo>
                    <a:pt x="4730" y="3092"/>
                    <a:pt x="4733" y="3059"/>
                    <a:pt x="4741" y="3028"/>
                  </a:cubicBezTo>
                  <a:cubicBezTo>
                    <a:pt x="4741" y="3026"/>
                    <a:pt x="4742" y="3026"/>
                    <a:pt x="4742" y="3024"/>
                  </a:cubicBezTo>
                  <a:cubicBezTo>
                    <a:pt x="4749" y="2994"/>
                    <a:pt x="4758" y="2967"/>
                    <a:pt x="4769" y="2953"/>
                  </a:cubicBezTo>
                  <a:cubicBezTo>
                    <a:pt x="4771" y="2950"/>
                    <a:pt x="4778" y="2947"/>
                    <a:pt x="4781" y="2944"/>
                  </a:cubicBezTo>
                  <a:cubicBezTo>
                    <a:pt x="4810" y="2909"/>
                    <a:pt x="4849" y="2886"/>
                    <a:pt x="4900" y="2882"/>
                  </a:cubicBezTo>
                  <a:cubicBezTo>
                    <a:pt x="5154" y="2863"/>
                    <a:pt x="5130" y="2897"/>
                    <a:pt x="5151" y="2540"/>
                  </a:cubicBezTo>
                  <a:cubicBezTo>
                    <a:pt x="5161" y="2363"/>
                    <a:pt x="5186" y="2196"/>
                    <a:pt x="5205" y="2169"/>
                  </a:cubicBezTo>
                  <a:cubicBezTo>
                    <a:pt x="5229" y="2135"/>
                    <a:pt x="5283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5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2" y="2129"/>
                    <a:pt x="6083" y="2145"/>
                  </a:cubicBezTo>
                  <a:cubicBezTo>
                    <a:pt x="6126" y="2168"/>
                    <a:pt x="6142" y="2149"/>
                    <a:pt x="6155" y="2059"/>
                  </a:cubicBezTo>
                  <a:cubicBezTo>
                    <a:pt x="6174" y="1933"/>
                    <a:pt x="6266" y="1769"/>
                    <a:pt x="6293" y="1814"/>
                  </a:cubicBezTo>
                  <a:cubicBezTo>
                    <a:pt x="6302" y="1830"/>
                    <a:pt x="6343" y="1813"/>
                    <a:pt x="6383" y="1777"/>
                  </a:cubicBezTo>
                  <a:cubicBezTo>
                    <a:pt x="6423" y="1742"/>
                    <a:pt x="6530" y="1700"/>
                    <a:pt x="6620" y="1683"/>
                  </a:cubicBezTo>
                  <a:cubicBezTo>
                    <a:pt x="6764" y="1655"/>
                    <a:pt x="6792" y="1663"/>
                    <a:pt x="6839" y="1743"/>
                  </a:cubicBezTo>
                  <a:cubicBezTo>
                    <a:pt x="6876" y="1806"/>
                    <a:pt x="6928" y="1833"/>
                    <a:pt x="7000" y="1829"/>
                  </a:cubicBezTo>
                  <a:cubicBezTo>
                    <a:pt x="7103" y="1823"/>
                    <a:pt x="7105" y="1826"/>
                    <a:pt x="7114" y="1997"/>
                  </a:cubicBezTo>
                  <a:cubicBezTo>
                    <a:pt x="7119" y="2098"/>
                    <a:pt x="7136" y="2168"/>
                    <a:pt x="7154" y="2164"/>
                  </a:cubicBezTo>
                  <a:cubicBezTo>
                    <a:pt x="7355" y="2122"/>
                    <a:pt x="7460" y="2226"/>
                    <a:pt x="7396" y="2401"/>
                  </a:cubicBezTo>
                  <a:cubicBezTo>
                    <a:pt x="7380" y="2445"/>
                    <a:pt x="7377" y="2499"/>
                    <a:pt x="7390" y="2521"/>
                  </a:cubicBezTo>
                  <a:cubicBezTo>
                    <a:pt x="7402" y="2543"/>
                    <a:pt x="7418" y="2623"/>
                    <a:pt x="7422" y="2697"/>
                  </a:cubicBezTo>
                  <a:cubicBezTo>
                    <a:pt x="7434" y="2873"/>
                    <a:pt x="7484" y="2891"/>
                    <a:pt x="7873" y="2869"/>
                  </a:cubicBezTo>
                  <a:lnTo>
                    <a:pt x="8178" y="2852"/>
                  </a:lnTo>
                  <a:lnTo>
                    <a:pt x="8178" y="2727"/>
                  </a:lnTo>
                  <a:cubicBezTo>
                    <a:pt x="8178" y="2658"/>
                    <a:pt x="8185" y="2585"/>
                    <a:pt x="8195" y="2568"/>
                  </a:cubicBezTo>
                  <a:cubicBezTo>
                    <a:pt x="8205" y="2552"/>
                    <a:pt x="8218" y="2472"/>
                    <a:pt x="8223" y="2390"/>
                  </a:cubicBezTo>
                  <a:cubicBezTo>
                    <a:pt x="8235" y="2199"/>
                    <a:pt x="8272" y="2137"/>
                    <a:pt x="8327" y="2214"/>
                  </a:cubicBezTo>
                  <a:cubicBezTo>
                    <a:pt x="8357" y="2256"/>
                    <a:pt x="8378" y="2258"/>
                    <a:pt x="8404" y="2222"/>
                  </a:cubicBezTo>
                  <a:cubicBezTo>
                    <a:pt x="8459" y="2145"/>
                    <a:pt x="8656" y="2104"/>
                    <a:pt x="8678" y="2164"/>
                  </a:cubicBezTo>
                  <a:cubicBezTo>
                    <a:pt x="8689" y="2193"/>
                    <a:pt x="8707" y="2207"/>
                    <a:pt x="8719" y="2194"/>
                  </a:cubicBezTo>
                  <a:cubicBezTo>
                    <a:pt x="8731" y="2182"/>
                    <a:pt x="8823" y="2158"/>
                    <a:pt x="8924" y="2143"/>
                  </a:cubicBezTo>
                  <a:cubicBezTo>
                    <a:pt x="9073" y="2120"/>
                    <a:pt x="9116" y="2130"/>
                    <a:pt x="9158" y="2194"/>
                  </a:cubicBezTo>
                  <a:cubicBezTo>
                    <a:pt x="9206" y="2268"/>
                    <a:pt x="9215" y="2269"/>
                    <a:pt x="9307" y="2194"/>
                  </a:cubicBezTo>
                  <a:cubicBezTo>
                    <a:pt x="9389" y="2128"/>
                    <a:pt x="9451" y="2122"/>
                    <a:pt x="9694" y="2147"/>
                  </a:cubicBezTo>
                  <a:cubicBezTo>
                    <a:pt x="9854" y="2164"/>
                    <a:pt x="10088" y="2174"/>
                    <a:pt x="10215" y="2171"/>
                  </a:cubicBezTo>
                  <a:cubicBezTo>
                    <a:pt x="10658" y="2161"/>
                    <a:pt x="11129" y="2157"/>
                    <a:pt x="11452" y="2162"/>
                  </a:cubicBezTo>
                  <a:cubicBezTo>
                    <a:pt x="11941" y="2169"/>
                    <a:pt x="12994" y="2126"/>
                    <a:pt x="13011" y="2098"/>
                  </a:cubicBezTo>
                  <a:cubicBezTo>
                    <a:pt x="13019" y="2084"/>
                    <a:pt x="13025" y="1935"/>
                    <a:pt x="13026" y="1765"/>
                  </a:cubicBezTo>
                  <a:lnTo>
                    <a:pt x="13027" y="1453"/>
                  </a:lnTo>
                  <a:lnTo>
                    <a:pt x="13136" y="1440"/>
                  </a:lnTo>
                  <a:cubicBezTo>
                    <a:pt x="13196" y="1433"/>
                    <a:pt x="13334" y="1415"/>
                    <a:pt x="13442" y="1401"/>
                  </a:cubicBezTo>
                  <a:cubicBezTo>
                    <a:pt x="13550" y="1388"/>
                    <a:pt x="13692" y="1395"/>
                    <a:pt x="13756" y="1419"/>
                  </a:cubicBezTo>
                  <a:cubicBezTo>
                    <a:pt x="13832" y="1446"/>
                    <a:pt x="13887" y="1445"/>
                    <a:pt x="13916" y="1414"/>
                  </a:cubicBezTo>
                  <a:cubicBezTo>
                    <a:pt x="13946" y="1382"/>
                    <a:pt x="14024" y="1381"/>
                    <a:pt x="14155" y="1412"/>
                  </a:cubicBezTo>
                  <a:cubicBezTo>
                    <a:pt x="14262" y="1437"/>
                    <a:pt x="14354" y="1444"/>
                    <a:pt x="14360" y="1427"/>
                  </a:cubicBezTo>
                  <a:cubicBezTo>
                    <a:pt x="14366" y="1410"/>
                    <a:pt x="14423" y="1412"/>
                    <a:pt x="14487" y="1431"/>
                  </a:cubicBezTo>
                  <a:cubicBezTo>
                    <a:pt x="14551" y="1451"/>
                    <a:pt x="14613" y="1458"/>
                    <a:pt x="14626" y="1444"/>
                  </a:cubicBezTo>
                  <a:cubicBezTo>
                    <a:pt x="14666" y="1402"/>
                    <a:pt x="14925" y="1427"/>
                    <a:pt x="14954" y="1477"/>
                  </a:cubicBezTo>
                  <a:cubicBezTo>
                    <a:pt x="14969" y="1502"/>
                    <a:pt x="15024" y="1524"/>
                    <a:pt x="15078" y="1524"/>
                  </a:cubicBezTo>
                  <a:cubicBezTo>
                    <a:pt x="15153" y="1524"/>
                    <a:pt x="15181" y="1499"/>
                    <a:pt x="15205" y="1410"/>
                  </a:cubicBezTo>
                  <a:cubicBezTo>
                    <a:pt x="15230" y="1320"/>
                    <a:pt x="15229" y="1284"/>
                    <a:pt x="15199" y="1242"/>
                  </a:cubicBezTo>
                  <a:cubicBezTo>
                    <a:pt x="15149" y="1172"/>
                    <a:pt x="15150" y="1042"/>
                    <a:pt x="15201" y="969"/>
                  </a:cubicBezTo>
                  <a:cubicBezTo>
                    <a:pt x="15233" y="924"/>
                    <a:pt x="15235" y="895"/>
                    <a:pt x="15210" y="845"/>
                  </a:cubicBezTo>
                  <a:cubicBezTo>
                    <a:pt x="15134" y="689"/>
                    <a:pt x="15222" y="669"/>
                    <a:pt x="16017" y="660"/>
                  </a:cubicBezTo>
                  <a:cubicBezTo>
                    <a:pt x="16468" y="655"/>
                    <a:pt x="16796" y="669"/>
                    <a:pt x="16805" y="694"/>
                  </a:cubicBezTo>
                  <a:cubicBezTo>
                    <a:pt x="16814" y="719"/>
                    <a:pt x="16842" y="714"/>
                    <a:pt x="16872" y="681"/>
                  </a:cubicBezTo>
                  <a:cubicBezTo>
                    <a:pt x="16947" y="602"/>
                    <a:pt x="16994" y="696"/>
                    <a:pt x="16998" y="937"/>
                  </a:cubicBezTo>
                  <a:cubicBezTo>
                    <a:pt x="16999" y="1044"/>
                    <a:pt x="17002" y="1220"/>
                    <a:pt x="17004" y="1328"/>
                  </a:cubicBezTo>
                  <a:lnTo>
                    <a:pt x="17008" y="1524"/>
                  </a:lnTo>
                  <a:lnTo>
                    <a:pt x="17076" y="1449"/>
                  </a:lnTo>
                  <a:cubicBezTo>
                    <a:pt x="17123" y="1396"/>
                    <a:pt x="17178" y="1380"/>
                    <a:pt x="17253" y="1397"/>
                  </a:cubicBezTo>
                  <a:lnTo>
                    <a:pt x="17361" y="1423"/>
                  </a:lnTo>
                  <a:lnTo>
                    <a:pt x="17361" y="1083"/>
                  </a:lnTo>
                  <a:cubicBezTo>
                    <a:pt x="17361" y="862"/>
                    <a:pt x="17373" y="731"/>
                    <a:pt x="17395" y="707"/>
                  </a:cubicBezTo>
                  <a:cubicBezTo>
                    <a:pt x="17414" y="687"/>
                    <a:pt x="17597" y="674"/>
                    <a:pt x="17802" y="677"/>
                  </a:cubicBezTo>
                  <a:lnTo>
                    <a:pt x="18177" y="683"/>
                  </a:lnTo>
                  <a:lnTo>
                    <a:pt x="18177" y="537"/>
                  </a:lnTo>
                  <a:cubicBezTo>
                    <a:pt x="18177" y="457"/>
                    <a:pt x="18187" y="365"/>
                    <a:pt x="18199" y="333"/>
                  </a:cubicBezTo>
                  <a:cubicBezTo>
                    <a:pt x="18211" y="301"/>
                    <a:pt x="18216" y="213"/>
                    <a:pt x="18209" y="138"/>
                  </a:cubicBezTo>
                  <a:lnTo>
                    <a:pt x="18197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1" y="0"/>
                  </a:moveTo>
                  <a:lnTo>
                    <a:pt x="19181" y="112"/>
                  </a:lnTo>
                  <a:cubicBezTo>
                    <a:pt x="19181" y="174"/>
                    <a:pt x="19169" y="239"/>
                    <a:pt x="19153" y="256"/>
                  </a:cubicBezTo>
                  <a:cubicBezTo>
                    <a:pt x="19133" y="276"/>
                    <a:pt x="19134" y="304"/>
                    <a:pt x="19154" y="346"/>
                  </a:cubicBezTo>
                  <a:cubicBezTo>
                    <a:pt x="19171" y="380"/>
                    <a:pt x="19180" y="467"/>
                    <a:pt x="19176" y="537"/>
                  </a:cubicBezTo>
                  <a:cubicBezTo>
                    <a:pt x="19168" y="654"/>
                    <a:pt x="19177" y="666"/>
                    <a:pt x="19263" y="677"/>
                  </a:cubicBezTo>
                  <a:cubicBezTo>
                    <a:pt x="19315" y="684"/>
                    <a:pt x="19391" y="701"/>
                    <a:pt x="19431" y="714"/>
                  </a:cubicBezTo>
                  <a:cubicBezTo>
                    <a:pt x="19472" y="726"/>
                    <a:pt x="19513" y="712"/>
                    <a:pt x="19522" y="686"/>
                  </a:cubicBezTo>
                  <a:cubicBezTo>
                    <a:pt x="19534" y="655"/>
                    <a:pt x="19620" y="647"/>
                    <a:pt x="19761" y="664"/>
                  </a:cubicBezTo>
                  <a:cubicBezTo>
                    <a:pt x="20029" y="696"/>
                    <a:pt x="20052" y="735"/>
                    <a:pt x="20044" y="1124"/>
                  </a:cubicBezTo>
                  <a:lnTo>
                    <a:pt x="20037" y="1403"/>
                  </a:lnTo>
                  <a:lnTo>
                    <a:pt x="20222" y="1410"/>
                  </a:lnTo>
                  <a:cubicBezTo>
                    <a:pt x="20323" y="1413"/>
                    <a:pt x="20417" y="1435"/>
                    <a:pt x="20433" y="1461"/>
                  </a:cubicBezTo>
                  <a:cubicBezTo>
                    <a:pt x="20449" y="1488"/>
                    <a:pt x="20465" y="1655"/>
                    <a:pt x="20467" y="1829"/>
                  </a:cubicBezTo>
                  <a:lnTo>
                    <a:pt x="20472" y="2147"/>
                  </a:lnTo>
                  <a:lnTo>
                    <a:pt x="20662" y="2141"/>
                  </a:lnTo>
                  <a:cubicBezTo>
                    <a:pt x="20767" y="2138"/>
                    <a:pt x="20867" y="2156"/>
                    <a:pt x="20886" y="2181"/>
                  </a:cubicBezTo>
                  <a:cubicBezTo>
                    <a:pt x="20923" y="2231"/>
                    <a:pt x="20905" y="2565"/>
                    <a:pt x="20861" y="2661"/>
                  </a:cubicBezTo>
                  <a:cubicBezTo>
                    <a:pt x="20846" y="2693"/>
                    <a:pt x="20846" y="2724"/>
                    <a:pt x="20861" y="2740"/>
                  </a:cubicBezTo>
                  <a:cubicBezTo>
                    <a:pt x="20893" y="2774"/>
                    <a:pt x="20925" y="3041"/>
                    <a:pt x="20904" y="3099"/>
                  </a:cubicBezTo>
                  <a:cubicBezTo>
                    <a:pt x="20895" y="3124"/>
                    <a:pt x="20886" y="3253"/>
                    <a:pt x="20883" y="3387"/>
                  </a:cubicBezTo>
                  <a:cubicBezTo>
                    <a:pt x="20878" y="3723"/>
                    <a:pt x="20842" y="3783"/>
                    <a:pt x="20648" y="3778"/>
                  </a:cubicBezTo>
                  <a:cubicBezTo>
                    <a:pt x="20561" y="3776"/>
                    <a:pt x="20478" y="3786"/>
                    <a:pt x="20465" y="3800"/>
                  </a:cubicBezTo>
                  <a:cubicBezTo>
                    <a:pt x="20451" y="3814"/>
                    <a:pt x="20444" y="3894"/>
                    <a:pt x="20448" y="3978"/>
                  </a:cubicBezTo>
                  <a:cubicBezTo>
                    <a:pt x="20482" y="4698"/>
                    <a:pt x="20486" y="5025"/>
                    <a:pt x="20460" y="5053"/>
                  </a:cubicBezTo>
                  <a:cubicBezTo>
                    <a:pt x="20444" y="5070"/>
                    <a:pt x="20436" y="5101"/>
                    <a:pt x="20444" y="5124"/>
                  </a:cubicBezTo>
                  <a:cubicBezTo>
                    <a:pt x="20466" y="5182"/>
                    <a:pt x="20368" y="5261"/>
                    <a:pt x="20307" y="5236"/>
                  </a:cubicBezTo>
                  <a:cubicBezTo>
                    <a:pt x="20232" y="5205"/>
                    <a:pt x="20185" y="5274"/>
                    <a:pt x="20175" y="5427"/>
                  </a:cubicBezTo>
                  <a:cubicBezTo>
                    <a:pt x="20169" y="5521"/>
                    <a:pt x="20148" y="5567"/>
                    <a:pt x="20105" y="5584"/>
                  </a:cubicBezTo>
                  <a:cubicBezTo>
                    <a:pt x="20049" y="5606"/>
                    <a:pt x="20045" y="5633"/>
                    <a:pt x="20045" y="5953"/>
                  </a:cubicBezTo>
                  <a:cubicBezTo>
                    <a:pt x="20045" y="6144"/>
                    <a:pt x="20047" y="6366"/>
                    <a:pt x="20049" y="6448"/>
                  </a:cubicBezTo>
                  <a:lnTo>
                    <a:pt x="20051" y="6598"/>
                  </a:lnTo>
                  <a:lnTo>
                    <a:pt x="20438" y="6605"/>
                  </a:lnTo>
                  <a:cubicBezTo>
                    <a:pt x="20651" y="6608"/>
                    <a:pt x="20868" y="6603"/>
                    <a:pt x="20920" y="6596"/>
                  </a:cubicBezTo>
                  <a:cubicBezTo>
                    <a:pt x="20972" y="6589"/>
                    <a:pt x="21100" y="6584"/>
                    <a:pt x="21203" y="6583"/>
                  </a:cubicBezTo>
                  <a:cubicBezTo>
                    <a:pt x="21354" y="6582"/>
                    <a:pt x="21396" y="6598"/>
                    <a:pt x="21420" y="6663"/>
                  </a:cubicBezTo>
                  <a:cubicBezTo>
                    <a:pt x="21443" y="6727"/>
                    <a:pt x="21437" y="6759"/>
                    <a:pt x="21387" y="6824"/>
                  </a:cubicBezTo>
                  <a:cubicBezTo>
                    <a:pt x="21349" y="6873"/>
                    <a:pt x="21331" y="6931"/>
                    <a:pt x="21341" y="6974"/>
                  </a:cubicBezTo>
                  <a:cubicBezTo>
                    <a:pt x="21345" y="6991"/>
                    <a:pt x="21344" y="7006"/>
                    <a:pt x="21343" y="7022"/>
                  </a:cubicBezTo>
                  <a:cubicBezTo>
                    <a:pt x="21371" y="6985"/>
                    <a:pt x="21411" y="6951"/>
                    <a:pt x="21454" y="6925"/>
                  </a:cubicBezTo>
                  <a:cubicBezTo>
                    <a:pt x="21455" y="6924"/>
                    <a:pt x="21455" y="6923"/>
                    <a:pt x="21456" y="6923"/>
                  </a:cubicBezTo>
                  <a:cubicBezTo>
                    <a:pt x="21460" y="6920"/>
                    <a:pt x="21464" y="6919"/>
                    <a:pt x="21468" y="6916"/>
                  </a:cubicBezTo>
                  <a:cubicBezTo>
                    <a:pt x="21472" y="6914"/>
                    <a:pt x="21476" y="6914"/>
                    <a:pt x="21480" y="6912"/>
                  </a:cubicBezTo>
                  <a:cubicBezTo>
                    <a:pt x="21490" y="6907"/>
                    <a:pt x="21501" y="6900"/>
                    <a:pt x="21510" y="6897"/>
                  </a:cubicBezTo>
                  <a:cubicBezTo>
                    <a:pt x="21510" y="6897"/>
                    <a:pt x="21511" y="6895"/>
                    <a:pt x="21512" y="6895"/>
                  </a:cubicBezTo>
                  <a:cubicBezTo>
                    <a:pt x="21532" y="6888"/>
                    <a:pt x="21549" y="6886"/>
                    <a:pt x="21559" y="6893"/>
                  </a:cubicBezTo>
                  <a:cubicBezTo>
                    <a:pt x="21563" y="6896"/>
                    <a:pt x="21567" y="6892"/>
                    <a:pt x="21570" y="6878"/>
                  </a:cubicBezTo>
                  <a:cubicBezTo>
                    <a:pt x="21574" y="6861"/>
                    <a:pt x="21577" y="6812"/>
                    <a:pt x="21580" y="6759"/>
                  </a:cubicBezTo>
                  <a:cubicBezTo>
                    <a:pt x="21585" y="6675"/>
                    <a:pt x="21590" y="6554"/>
                    <a:pt x="21593" y="6334"/>
                  </a:cubicBezTo>
                  <a:cubicBezTo>
                    <a:pt x="21599" y="5856"/>
                    <a:pt x="21599" y="4993"/>
                    <a:pt x="21599" y="3460"/>
                  </a:cubicBezTo>
                  <a:lnTo>
                    <a:pt x="21599" y="0"/>
                  </a:lnTo>
                  <a:lnTo>
                    <a:pt x="19181" y="0"/>
                  </a:lnTo>
                  <a:close/>
                  <a:moveTo>
                    <a:pt x="20627" y="6747"/>
                  </a:moveTo>
                  <a:cubicBezTo>
                    <a:pt x="20625" y="6750"/>
                    <a:pt x="20627" y="6760"/>
                    <a:pt x="20632" y="6774"/>
                  </a:cubicBezTo>
                  <a:cubicBezTo>
                    <a:pt x="20642" y="6802"/>
                    <a:pt x="20637" y="6838"/>
                    <a:pt x="20622" y="6854"/>
                  </a:cubicBezTo>
                  <a:cubicBezTo>
                    <a:pt x="20606" y="6870"/>
                    <a:pt x="20601" y="6904"/>
                    <a:pt x="20610" y="6929"/>
                  </a:cubicBezTo>
                  <a:cubicBezTo>
                    <a:pt x="20619" y="6955"/>
                    <a:pt x="20634" y="6964"/>
                    <a:pt x="20643" y="6949"/>
                  </a:cubicBezTo>
                  <a:cubicBezTo>
                    <a:pt x="20672" y="6899"/>
                    <a:pt x="20671" y="6786"/>
                    <a:pt x="20642" y="6755"/>
                  </a:cubicBezTo>
                  <a:cubicBezTo>
                    <a:pt x="20634" y="6746"/>
                    <a:pt x="20629" y="6743"/>
                    <a:pt x="20627" y="6747"/>
                  </a:cubicBezTo>
                  <a:close/>
                  <a:moveTo>
                    <a:pt x="21593" y="7116"/>
                  </a:moveTo>
                  <a:cubicBezTo>
                    <a:pt x="21589" y="7111"/>
                    <a:pt x="21579" y="7134"/>
                    <a:pt x="21561" y="7172"/>
                  </a:cubicBezTo>
                  <a:cubicBezTo>
                    <a:pt x="21560" y="7174"/>
                    <a:pt x="21560" y="7172"/>
                    <a:pt x="21559" y="7174"/>
                  </a:cubicBezTo>
                  <a:cubicBezTo>
                    <a:pt x="21559" y="7175"/>
                    <a:pt x="21559" y="7176"/>
                    <a:pt x="21559" y="7176"/>
                  </a:cubicBezTo>
                  <a:cubicBezTo>
                    <a:pt x="21558" y="7177"/>
                    <a:pt x="21558" y="7178"/>
                    <a:pt x="21558" y="7179"/>
                  </a:cubicBezTo>
                  <a:cubicBezTo>
                    <a:pt x="21536" y="7227"/>
                    <a:pt x="21518" y="7295"/>
                    <a:pt x="21518" y="7329"/>
                  </a:cubicBezTo>
                  <a:cubicBezTo>
                    <a:pt x="21518" y="7357"/>
                    <a:pt x="21523" y="7369"/>
                    <a:pt x="21528" y="7376"/>
                  </a:cubicBezTo>
                  <a:cubicBezTo>
                    <a:pt x="21530" y="7377"/>
                    <a:pt x="21530" y="7380"/>
                    <a:pt x="21531" y="7381"/>
                  </a:cubicBezTo>
                  <a:cubicBezTo>
                    <a:pt x="21534" y="7382"/>
                    <a:pt x="21537" y="7378"/>
                    <a:pt x="21540" y="7376"/>
                  </a:cubicBezTo>
                  <a:cubicBezTo>
                    <a:pt x="21544" y="7375"/>
                    <a:pt x="21549" y="7373"/>
                    <a:pt x="21554" y="7368"/>
                  </a:cubicBezTo>
                  <a:cubicBezTo>
                    <a:pt x="21554" y="7367"/>
                    <a:pt x="21554" y="7366"/>
                    <a:pt x="21554" y="7365"/>
                  </a:cubicBezTo>
                  <a:cubicBezTo>
                    <a:pt x="21571" y="7339"/>
                    <a:pt x="21589" y="7284"/>
                    <a:pt x="21593" y="7219"/>
                  </a:cubicBezTo>
                  <a:cubicBezTo>
                    <a:pt x="21597" y="7155"/>
                    <a:pt x="21597" y="7122"/>
                    <a:pt x="21593" y="7116"/>
                  </a:cubicBezTo>
                  <a:close/>
                  <a:moveTo>
                    <a:pt x="21599" y="8745"/>
                  </a:moveTo>
                  <a:lnTo>
                    <a:pt x="21558" y="8879"/>
                  </a:lnTo>
                  <a:cubicBezTo>
                    <a:pt x="21527" y="8979"/>
                    <a:pt x="21526" y="9027"/>
                    <a:pt x="21549" y="9074"/>
                  </a:cubicBezTo>
                  <a:cubicBezTo>
                    <a:pt x="21595" y="9168"/>
                    <a:pt x="21600" y="9157"/>
                    <a:pt x="21599" y="8943"/>
                  </a:cubicBezTo>
                  <a:lnTo>
                    <a:pt x="21599" y="8745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1" y="9265"/>
                    <a:pt x="21301" y="9278"/>
                  </a:cubicBezTo>
                  <a:cubicBezTo>
                    <a:pt x="21301" y="9301"/>
                    <a:pt x="21334" y="9371"/>
                    <a:pt x="21374" y="9435"/>
                  </a:cubicBezTo>
                  <a:cubicBezTo>
                    <a:pt x="21432" y="9526"/>
                    <a:pt x="21446" y="9584"/>
                    <a:pt x="21408" y="9618"/>
                  </a:cubicBezTo>
                  <a:cubicBezTo>
                    <a:pt x="21390" y="9635"/>
                    <a:pt x="21357" y="9645"/>
                    <a:pt x="21311" y="9650"/>
                  </a:cubicBezTo>
                  <a:cubicBezTo>
                    <a:pt x="21265" y="9656"/>
                    <a:pt x="21205" y="9656"/>
                    <a:pt x="21130" y="9652"/>
                  </a:cubicBezTo>
                  <a:cubicBezTo>
                    <a:pt x="20992" y="9645"/>
                    <a:pt x="20869" y="9620"/>
                    <a:pt x="20854" y="9596"/>
                  </a:cubicBezTo>
                  <a:cubicBezTo>
                    <a:pt x="20840" y="9573"/>
                    <a:pt x="20763" y="9553"/>
                    <a:pt x="20685" y="9553"/>
                  </a:cubicBezTo>
                  <a:cubicBezTo>
                    <a:pt x="20607" y="9553"/>
                    <a:pt x="20536" y="9534"/>
                    <a:pt x="20527" y="9508"/>
                  </a:cubicBezTo>
                  <a:cubicBezTo>
                    <a:pt x="20517" y="9483"/>
                    <a:pt x="20491" y="9461"/>
                    <a:pt x="20469" y="9461"/>
                  </a:cubicBezTo>
                  <a:cubicBezTo>
                    <a:pt x="20457" y="9461"/>
                    <a:pt x="20449" y="9468"/>
                    <a:pt x="20444" y="9476"/>
                  </a:cubicBezTo>
                  <a:cubicBezTo>
                    <a:pt x="20441" y="9484"/>
                    <a:pt x="20440" y="9496"/>
                    <a:pt x="20444" y="9508"/>
                  </a:cubicBezTo>
                  <a:cubicBezTo>
                    <a:pt x="20454" y="9534"/>
                    <a:pt x="20465" y="9714"/>
                    <a:pt x="20469" y="9908"/>
                  </a:cubicBezTo>
                  <a:lnTo>
                    <a:pt x="20475" y="10261"/>
                  </a:lnTo>
                  <a:lnTo>
                    <a:pt x="20641" y="10258"/>
                  </a:lnTo>
                  <a:cubicBezTo>
                    <a:pt x="20753" y="10256"/>
                    <a:pt x="20819" y="10268"/>
                    <a:pt x="20857" y="10325"/>
                  </a:cubicBezTo>
                  <a:cubicBezTo>
                    <a:pt x="20895" y="10382"/>
                    <a:pt x="20906" y="10485"/>
                    <a:pt x="20912" y="10667"/>
                  </a:cubicBezTo>
                  <a:cubicBezTo>
                    <a:pt x="20918" y="10828"/>
                    <a:pt x="20934" y="10972"/>
                    <a:pt x="20948" y="10987"/>
                  </a:cubicBezTo>
                  <a:cubicBezTo>
                    <a:pt x="20962" y="11002"/>
                    <a:pt x="21044" y="11010"/>
                    <a:pt x="21130" y="11004"/>
                  </a:cubicBezTo>
                  <a:cubicBezTo>
                    <a:pt x="21216" y="10998"/>
                    <a:pt x="21300" y="11013"/>
                    <a:pt x="21319" y="11039"/>
                  </a:cubicBezTo>
                  <a:cubicBezTo>
                    <a:pt x="21340" y="11069"/>
                    <a:pt x="21350" y="11194"/>
                    <a:pt x="21344" y="11402"/>
                  </a:cubicBezTo>
                  <a:cubicBezTo>
                    <a:pt x="21342" y="11486"/>
                    <a:pt x="21341" y="11551"/>
                    <a:pt x="21343" y="11602"/>
                  </a:cubicBezTo>
                  <a:cubicBezTo>
                    <a:pt x="21345" y="11653"/>
                    <a:pt x="21349" y="11689"/>
                    <a:pt x="21358" y="11713"/>
                  </a:cubicBezTo>
                  <a:cubicBezTo>
                    <a:pt x="21375" y="11762"/>
                    <a:pt x="21407" y="11761"/>
                    <a:pt x="21461" y="11737"/>
                  </a:cubicBezTo>
                  <a:cubicBezTo>
                    <a:pt x="21498" y="11721"/>
                    <a:pt x="21523" y="11738"/>
                    <a:pt x="21534" y="11787"/>
                  </a:cubicBezTo>
                  <a:cubicBezTo>
                    <a:pt x="21584" y="12011"/>
                    <a:pt x="21599" y="11745"/>
                    <a:pt x="21599" y="10596"/>
                  </a:cubicBezTo>
                  <a:cubicBezTo>
                    <a:pt x="21599" y="9971"/>
                    <a:pt x="21600" y="9657"/>
                    <a:pt x="21593" y="9500"/>
                  </a:cubicBezTo>
                  <a:cubicBezTo>
                    <a:pt x="21592" y="9486"/>
                    <a:pt x="21591" y="9489"/>
                    <a:pt x="21590" y="9478"/>
                  </a:cubicBezTo>
                  <a:cubicBezTo>
                    <a:pt x="21587" y="9423"/>
                    <a:pt x="21582" y="9379"/>
                    <a:pt x="21575" y="9364"/>
                  </a:cubicBezTo>
                  <a:cubicBezTo>
                    <a:pt x="21571" y="9355"/>
                    <a:pt x="21568" y="9352"/>
                    <a:pt x="21563" y="9351"/>
                  </a:cubicBezTo>
                  <a:cubicBezTo>
                    <a:pt x="21558" y="9351"/>
                    <a:pt x="21552" y="9353"/>
                    <a:pt x="21545" y="9356"/>
                  </a:cubicBezTo>
                  <a:cubicBezTo>
                    <a:pt x="21515" y="9369"/>
                    <a:pt x="21473" y="9357"/>
                    <a:pt x="21453" y="9328"/>
                  </a:cubicBezTo>
                  <a:cubicBezTo>
                    <a:pt x="21430" y="9296"/>
                    <a:pt x="21396" y="9275"/>
                    <a:pt x="21367" y="9263"/>
                  </a:cubicBezTo>
                  <a:cubicBezTo>
                    <a:pt x="21348" y="9256"/>
                    <a:pt x="21329" y="9249"/>
                    <a:pt x="21317" y="9253"/>
                  </a:cubicBezTo>
                  <a:close/>
                  <a:moveTo>
                    <a:pt x="18336" y="15638"/>
                  </a:moveTo>
                  <a:lnTo>
                    <a:pt x="18432" y="15763"/>
                  </a:lnTo>
                  <a:cubicBezTo>
                    <a:pt x="18510" y="15864"/>
                    <a:pt x="18523" y="15902"/>
                    <a:pt x="18502" y="15971"/>
                  </a:cubicBezTo>
                  <a:cubicBezTo>
                    <a:pt x="18487" y="16018"/>
                    <a:pt x="18451" y="16069"/>
                    <a:pt x="18421" y="16085"/>
                  </a:cubicBezTo>
                  <a:cubicBezTo>
                    <a:pt x="18284" y="16159"/>
                    <a:pt x="18432" y="16339"/>
                    <a:pt x="18628" y="16339"/>
                  </a:cubicBezTo>
                  <a:cubicBezTo>
                    <a:pt x="18744" y="16339"/>
                    <a:pt x="18796" y="16476"/>
                    <a:pt x="18736" y="16622"/>
                  </a:cubicBezTo>
                  <a:cubicBezTo>
                    <a:pt x="18712" y="16681"/>
                    <a:pt x="18701" y="16773"/>
                    <a:pt x="18710" y="16848"/>
                  </a:cubicBezTo>
                  <a:cubicBezTo>
                    <a:pt x="18730" y="17012"/>
                    <a:pt x="18677" y="17062"/>
                    <a:pt x="18604" y="16953"/>
                  </a:cubicBezTo>
                  <a:cubicBezTo>
                    <a:pt x="18573" y="16906"/>
                    <a:pt x="18556" y="16893"/>
                    <a:pt x="18566" y="16923"/>
                  </a:cubicBezTo>
                  <a:cubicBezTo>
                    <a:pt x="18597" y="17014"/>
                    <a:pt x="18547" y="17030"/>
                    <a:pt x="18177" y="17050"/>
                  </a:cubicBezTo>
                  <a:cubicBezTo>
                    <a:pt x="17880" y="17066"/>
                    <a:pt x="17817" y="17059"/>
                    <a:pt x="17805" y="17003"/>
                  </a:cubicBezTo>
                  <a:cubicBezTo>
                    <a:pt x="17791" y="16945"/>
                    <a:pt x="17781" y="16946"/>
                    <a:pt x="17738" y="17013"/>
                  </a:cubicBezTo>
                  <a:cubicBezTo>
                    <a:pt x="17695" y="17078"/>
                    <a:pt x="17670" y="17083"/>
                    <a:pt x="17593" y="17044"/>
                  </a:cubicBezTo>
                  <a:cubicBezTo>
                    <a:pt x="17527" y="17009"/>
                    <a:pt x="17492" y="17009"/>
                    <a:pt x="17471" y="17046"/>
                  </a:cubicBezTo>
                  <a:cubicBezTo>
                    <a:pt x="17449" y="17083"/>
                    <a:pt x="17428" y="17084"/>
                    <a:pt x="17394" y="17048"/>
                  </a:cubicBezTo>
                  <a:cubicBezTo>
                    <a:pt x="17363" y="17015"/>
                    <a:pt x="17324" y="17013"/>
                    <a:pt x="17280" y="17041"/>
                  </a:cubicBezTo>
                  <a:cubicBezTo>
                    <a:pt x="17243" y="17065"/>
                    <a:pt x="17154" y="17075"/>
                    <a:pt x="17084" y="17065"/>
                  </a:cubicBezTo>
                  <a:cubicBezTo>
                    <a:pt x="16971" y="17049"/>
                    <a:pt x="16959" y="17056"/>
                    <a:pt x="16981" y="17125"/>
                  </a:cubicBezTo>
                  <a:cubicBezTo>
                    <a:pt x="17015" y="17231"/>
                    <a:pt x="16982" y="17541"/>
                    <a:pt x="16934" y="17572"/>
                  </a:cubicBezTo>
                  <a:cubicBezTo>
                    <a:pt x="16913" y="17586"/>
                    <a:pt x="16868" y="17573"/>
                    <a:pt x="16834" y="17542"/>
                  </a:cubicBezTo>
                  <a:cubicBezTo>
                    <a:pt x="16801" y="17512"/>
                    <a:pt x="16726" y="17493"/>
                    <a:pt x="16669" y="17501"/>
                  </a:cubicBezTo>
                  <a:cubicBezTo>
                    <a:pt x="16582" y="17514"/>
                    <a:pt x="16563" y="17535"/>
                    <a:pt x="16555" y="17630"/>
                  </a:cubicBezTo>
                  <a:cubicBezTo>
                    <a:pt x="16549" y="17693"/>
                    <a:pt x="16535" y="17759"/>
                    <a:pt x="16525" y="17774"/>
                  </a:cubicBezTo>
                  <a:cubicBezTo>
                    <a:pt x="16488" y="17828"/>
                    <a:pt x="16042" y="17749"/>
                    <a:pt x="16049" y="17691"/>
                  </a:cubicBezTo>
                  <a:cubicBezTo>
                    <a:pt x="16057" y="17621"/>
                    <a:pt x="15894" y="17624"/>
                    <a:pt x="15842" y="17695"/>
                  </a:cubicBezTo>
                  <a:cubicBezTo>
                    <a:pt x="15821" y="17723"/>
                    <a:pt x="15704" y="17752"/>
                    <a:pt x="15583" y="17757"/>
                  </a:cubicBezTo>
                  <a:cubicBezTo>
                    <a:pt x="14590" y="17801"/>
                    <a:pt x="14291" y="17785"/>
                    <a:pt x="14290" y="17699"/>
                  </a:cubicBezTo>
                  <a:cubicBezTo>
                    <a:pt x="14289" y="17650"/>
                    <a:pt x="14453" y="17595"/>
                    <a:pt x="14698" y="17564"/>
                  </a:cubicBezTo>
                  <a:cubicBezTo>
                    <a:pt x="14780" y="17553"/>
                    <a:pt x="14867" y="17536"/>
                    <a:pt x="14889" y="17523"/>
                  </a:cubicBezTo>
                  <a:cubicBezTo>
                    <a:pt x="14911" y="17510"/>
                    <a:pt x="15331" y="17404"/>
                    <a:pt x="15823" y="17289"/>
                  </a:cubicBezTo>
                  <a:cubicBezTo>
                    <a:pt x="16314" y="17173"/>
                    <a:pt x="16720" y="17073"/>
                    <a:pt x="16724" y="17065"/>
                  </a:cubicBezTo>
                  <a:cubicBezTo>
                    <a:pt x="16729" y="17057"/>
                    <a:pt x="16737" y="16972"/>
                    <a:pt x="16741" y="16876"/>
                  </a:cubicBezTo>
                  <a:cubicBezTo>
                    <a:pt x="16745" y="16780"/>
                    <a:pt x="16758" y="16690"/>
                    <a:pt x="16771" y="16676"/>
                  </a:cubicBezTo>
                  <a:cubicBezTo>
                    <a:pt x="16785" y="16662"/>
                    <a:pt x="16919" y="16653"/>
                    <a:pt x="17071" y="16657"/>
                  </a:cubicBezTo>
                  <a:cubicBezTo>
                    <a:pt x="17547" y="16669"/>
                    <a:pt x="17800" y="16510"/>
                    <a:pt x="18118" y="15993"/>
                  </a:cubicBezTo>
                  <a:lnTo>
                    <a:pt x="18336" y="15638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2"/>
                    <a:pt x="16437" y="17392"/>
                  </a:cubicBezTo>
                  <a:cubicBezTo>
                    <a:pt x="16475" y="17392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8"/>
                  </a:moveTo>
                  <a:cubicBezTo>
                    <a:pt x="14248" y="17674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1" y="17953"/>
                    <a:pt x="14209" y="17995"/>
                    <a:pt x="14200" y="18056"/>
                  </a:cubicBezTo>
                  <a:cubicBezTo>
                    <a:pt x="14190" y="18117"/>
                    <a:pt x="14171" y="18142"/>
                    <a:pt x="14145" y="18125"/>
                  </a:cubicBezTo>
                  <a:cubicBezTo>
                    <a:pt x="14118" y="18107"/>
                    <a:pt x="14102" y="18132"/>
                    <a:pt x="14096" y="18200"/>
                  </a:cubicBezTo>
                  <a:cubicBezTo>
                    <a:pt x="14090" y="18267"/>
                    <a:pt x="14065" y="18305"/>
                    <a:pt x="14020" y="18316"/>
                  </a:cubicBezTo>
                  <a:cubicBezTo>
                    <a:pt x="13983" y="18325"/>
                    <a:pt x="13933" y="18357"/>
                    <a:pt x="13908" y="18387"/>
                  </a:cubicBezTo>
                  <a:cubicBezTo>
                    <a:pt x="13878" y="18422"/>
                    <a:pt x="13799" y="18431"/>
                    <a:pt x="13682" y="18415"/>
                  </a:cubicBezTo>
                  <a:cubicBezTo>
                    <a:pt x="13552" y="18396"/>
                    <a:pt x="13501" y="18406"/>
                    <a:pt x="13491" y="18449"/>
                  </a:cubicBezTo>
                  <a:cubicBezTo>
                    <a:pt x="13474" y="18527"/>
                    <a:pt x="13012" y="18531"/>
                    <a:pt x="12966" y="18453"/>
                  </a:cubicBezTo>
                  <a:cubicBezTo>
                    <a:pt x="12916" y="18368"/>
                    <a:pt x="12669" y="18358"/>
                    <a:pt x="12650" y="18441"/>
                  </a:cubicBezTo>
                  <a:cubicBezTo>
                    <a:pt x="12632" y="18520"/>
                    <a:pt x="12443" y="18533"/>
                    <a:pt x="12398" y="18458"/>
                  </a:cubicBezTo>
                  <a:cubicBezTo>
                    <a:pt x="12379" y="18424"/>
                    <a:pt x="12348" y="18428"/>
                    <a:pt x="12299" y="18466"/>
                  </a:cubicBezTo>
                  <a:cubicBezTo>
                    <a:pt x="12243" y="18509"/>
                    <a:pt x="12192" y="18507"/>
                    <a:pt x="12066" y="18462"/>
                  </a:cubicBezTo>
                  <a:cubicBezTo>
                    <a:pt x="11973" y="18429"/>
                    <a:pt x="11889" y="18422"/>
                    <a:pt x="11869" y="18445"/>
                  </a:cubicBezTo>
                  <a:cubicBezTo>
                    <a:pt x="11848" y="18467"/>
                    <a:pt x="11802" y="18486"/>
                    <a:pt x="11765" y="18488"/>
                  </a:cubicBezTo>
                  <a:cubicBezTo>
                    <a:pt x="11727" y="18490"/>
                    <a:pt x="11542" y="18509"/>
                    <a:pt x="11354" y="18529"/>
                  </a:cubicBezTo>
                  <a:cubicBezTo>
                    <a:pt x="11109" y="18555"/>
                    <a:pt x="11005" y="18548"/>
                    <a:pt x="10992" y="18512"/>
                  </a:cubicBezTo>
                  <a:cubicBezTo>
                    <a:pt x="10982" y="18483"/>
                    <a:pt x="10989" y="18451"/>
                    <a:pt x="11008" y="18441"/>
                  </a:cubicBezTo>
                  <a:cubicBezTo>
                    <a:pt x="11094" y="18395"/>
                    <a:pt x="13483" y="17856"/>
                    <a:pt x="13496" y="17880"/>
                  </a:cubicBezTo>
                  <a:cubicBezTo>
                    <a:pt x="13505" y="17894"/>
                    <a:pt x="13524" y="17889"/>
                    <a:pt x="13541" y="17867"/>
                  </a:cubicBezTo>
                  <a:cubicBezTo>
                    <a:pt x="13591" y="17799"/>
                    <a:pt x="13876" y="17757"/>
                    <a:pt x="13897" y="17815"/>
                  </a:cubicBezTo>
                  <a:cubicBezTo>
                    <a:pt x="13922" y="17883"/>
                    <a:pt x="14077" y="17825"/>
                    <a:pt x="14116" y="17733"/>
                  </a:cubicBezTo>
                  <a:cubicBezTo>
                    <a:pt x="14128" y="17707"/>
                    <a:pt x="14148" y="17693"/>
                    <a:pt x="14173" y="17688"/>
                  </a:cubicBezTo>
                  <a:close/>
                  <a:moveTo>
                    <a:pt x="5610" y="18509"/>
                  </a:moveTo>
                  <a:lnTo>
                    <a:pt x="5426" y="18518"/>
                  </a:lnTo>
                  <a:lnTo>
                    <a:pt x="5243" y="18524"/>
                  </a:lnTo>
                  <a:lnTo>
                    <a:pt x="5243" y="18840"/>
                  </a:lnTo>
                  <a:lnTo>
                    <a:pt x="5243" y="19154"/>
                  </a:lnTo>
                  <a:lnTo>
                    <a:pt x="5420" y="19154"/>
                  </a:lnTo>
                  <a:cubicBezTo>
                    <a:pt x="5617" y="19154"/>
                    <a:pt x="5597" y="19200"/>
                    <a:pt x="5606" y="18729"/>
                  </a:cubicBezTo>
                  <a:lnTo>
                    <a:pt x="5610" y="18509"/>
                  </a:lnTo>
                  <a:close/>
                  <a:moveTo>
                    <a:pt x="5022" y="18845"/>
                  </a:moveTo>
                  <a:cubicBezTo>
                    <a:pt x="5000" y="18859"/>
                    <a:pt x="5005" y="18870"/>
                    <a:pt x="5037" y="18873"/>
                  </a:cubicBezTo>
                  <a:cubicBezTo>
                    <a:pt x="5065" y="18875"/>
                    <a:pt x="5083" y="18864"/>
                    <a:pt x="5073" y="18849"/>
                  </a:cubicBezTo>
                  <a:cubicBezTo>
                    <a:pt x="5064" y="18834"/>
                    <a:pt x="5041" y="18831"/>
                    <a:pt x="5022" y="18845"/>
                  </a:cubicBezTo>
                  <a:close/>
                  <a:moveTo>
                    <a:pt x="6094" y="19477"/>
                  </a:moveTo>
                  <a:cubicBezTo>
                    <a:pt x="6071" y="19476"/>
                    <a:pt x="6069" y="19518"/>
                    <a:pt x="6087" y="19621"/>
                  </a:cubicBezTo>
                  <a:cubicBezTo>
                    <a:pt x="6107" y="19741"/>
                    <a:pt x="6103" y="19767"/>
                    <a:pt x="6061" y="19786"/>
                  </a:cubicBezTo>
                  <a:cubicBezTo>
                    <a:pt x="5986" y="19819"/>
                    <a:pt x="5956" y="20294"/>
                    <a:pt x="6023" y="20379"/>
                  </a:cubicBezTo>
                  <a:cubicBezTo>
                    <a:pt x="6069" y="20437"/>
                    <a:pt x="6070" y="20441"/>
                    <a:pt x="6023" y="20472"/>
                  </a:cubicBezTo>
                  <a:cubicBezTo>
                    <a:pt x="5977" y="20502"/>
                    <a:pt x="5978" y="20507"/>
                    <a:pt x="6027" y="20566"/>
                  </a:cubicBezTo>
                  <a:cubicBezTo>
                    <a:pt x="6063" y="20608"/>
                    <a:pt x="6086" y="20708"/>
                    <a:pt x="6098" y="20878"/>
                  </a:cubicBezTo>
                  <a:cubicBezTo>
                    <a:pt x="6112" y="21071"/>
                    <a:pt x="6126" y="21127"/>
                    <a:pt x="6160" y="21119"/>
                  </a:cubicBezTo>
                  <a:cubicBezTo>
                    <a:pt x="6212" y="21106"/>
                    <a:pt x="6226" y="21014"/>
                    <a:pt x="6232" y="20682"/>
                  </a:cubicBezTo>
                  <a:cubicBezTo>
                    <a:pt x="6236" y="20472"/>
                    <a:pt x="6248" y="20420"/>
                    <a:pt x="6312" y="20334"/>
                  </a:cubicBezTo>
                  <a:lnTo>
                    <a:pt x="6386" y="20233"/>
                  </a:lnTo>
                  <a:lnTo>
                    <a:pt x="6331" y="20113"/>
                  </a:lnTo>
                  <a:cubicBezTo>
                    <a:pt x="6300" y="20047"/>
                    <a:pt x="6276" y="19963"/>
                    <a:pt x="6276" y="19928"/>
                  </a:cubicBezTo>
                  <a:cubicBezTo>
                    <a:pt x="6276" y="19893"/>
                    <a:pt x="6264" y="19844"/>
                    <a:pt x="6249" y="19818"/>
                  </a:cubicBezTo>
                  <a:cubicBezTo>
                    <a:pt x="6233" y="19792"/>
                    <a:pt x="6215" y="19721"/>
                    <a:pt x="6208" y="19661"/>
                  </a:cubicBezTo>
                  <a:cubicBezTo>
                    <a:pt x="6195" y="19550"/>
                    <a:pt x="6151" y="19478"/>
                    <a:pt x="6094" y="19477"/>
                  </a:cubicBezTo>
                  <a:close/>
                  <a:moveTo>
                    <a:pt x="5944" y="20687"/>
                  </a:moveTo>
                  <a:cubicBezTo>
                    <a:pt x="5940" y="20683"/>
                    <a:pt x="5933" y="20695"/>
                    <a:pt x="5922" y="20723"/>
                  </a:cubicBezTo>
                  <a:cubicBezTo>
                    <a:pt x="5882" y="20828"/>
                    <a:pt x="5891" y="20900"/>
                    <a:pt x="5944" y="20923"/>
                  </a:cubicBezTo>
                  <a:cubicBezTo>
                    <a:pt x="5970" y="20935"/>
                    <a:pt x="5996" y="20946"/>
                    <a:pt x="6003" y="20949"/>
                  </a:cubicBezTo>
                  <a:cubicBezTo>
                    <a:pt x="6010" y="20952"/>
                    <a:pt x="6000" y="20930"/>
                    <a:pt x="5982" y="20899"/>
                  </a:cubicBezTo>
                  <a:cubicBezTo>
                    <a:pt x="5964" y="20869"/>
                    <a:pt x="5950" y="20801"/>
                    <a:pt x="5950" y="20749"/>
                  </a:cubicBezTo>
                  <a:cubicBezTo>
                    <a:pt x="5950" y="20710"/>
                    <a:pt x="5948" y="20690"/>
                    <a:pt x="5944" y="2068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20" name="Group 363"/>
            <p:cNvGrpSpPr/>
            <p:nvPr/>
          </p:nvGrpSpPr>
          <p:grpSpPr>
            <a:xfrm>
              <a:off x="14896879" y="8725097"/>
              <a:ext cx="2327911" cy="889528"/>
              <a:chOff x="0" y="0"/>
              <a:chExt cx="2327909" cy="889526"/>
            </a:xfrm>
          </p:grpSpPr>
          <p:sp>
            <p:nvSpPr>
              <p:cNvPr id="28" name="Shape 362"/>
              <p:cNvSpPr/>
              <p:nvPr/>
            </p:nvSpPr>
            <p:spPr>
              <a:xfrm>
                <a:off x="44452" y="44452"/>
                <a:ext cx="2239005" cy="845074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3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ATLAS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9" name="Picture 28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818989"/>
              </a:xfrm>
              <a:prstGeom prst="rect">
                <a:avLst/>
              </a:prstGeom>
              <a:effectLst/>
            </p:spPr>
          </p:pic>
        </p:grpSp>
        <p:pic>
          <p:nvPicPr>
            <p:cNvPr id="21" name="Picture 20"/>
            <p:cNvPicPr>
              <a:picLocks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16782407" y="2723084"/>
              <a:ext cx="5929771" cy="1103625"/>
            </a:xfrm>
            <a:prstGeom prst="rect">
              <a:avLst/>
            </a:prstGeom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2" name="Group 367"/>
            <p:cNvGrpSpPr/>
            <p:nvPr/>
          </p:nvGrpSpPr>
          <p:grpSpPr>
            <a:xfrm>
              <a:off x="10140514" y="8224866"/>
              <a:ext cx="2327910" cy="889528"/>
              <a:chOff x="0" y="3"/>
              <a:chExt cx="2327909" cy="889526"/>
            </a:xfrm>
          </p:grpSpPr>
          <p:sp>
            <p:nvSpPr>
              <p:cNvPr id="26" name="Shape 366"/>
              <p:cNvSpPr/>
              <p:nvPr/>
            </p:nvSpPr>
            <p:spPr>
              <a:xfrm>
                <a:off x="44452" y="44455"/>
                <a:ext cx="2239013" cy="845074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3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ALICE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0" y="3"/>
                <a:ext cx="2327909" cy="794862"/>
              </a:xfrm>
              <a:prstGeom prst="rect">
                <a:avLst/>
              </a:prstGeom>
              <a:effectLst/>
            </p:spPr>
          </p:pic>
        </p:grpSp>
        <p:grpSp>
          <p:nvGrpSpPr>
            <p:cNvPr id="23" name="Group 370"/>
            <p:cNvGrpSpPr/>
            <p:nvPr/>
          </p:nvGrpSpPr>
          <p:grpSpPr>
            <a:xfrm>
              <a:off x="21100605" y="6030690"/>
              <a:ext cx="2327915" cy="889528"/>
              <a:chOff x="3" y="3"/>
              <a:chExt cx="2327914" cy="889527"/>
            </a:xfrm>
          </p:grpSpPr>
          <p:sp>
            <p:nvSpPr>
              <p:cNvPr id="24" name="Shape 369"/>
              <p:cNvSpPr/>
              <p:nvPr/>
            </p:nvSpPr>
            <p:spPr>
              <a:xfrm>
                <a:off x="44452" y="44455"/>
                <a:ext cx="2239013" cy="845075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3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LHCb</a:t>
                </a:r>
                <a:r>
                  <a:rPr sz="10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5" name="Picture 24"/>
              <p:cNvPicPr>
                <a:picLocks/>
              </p:cNvPicPr>
              <p:nvPr/>
            </p:nvPicPr>
            <p:blipFill>
              <a:blip r:embed="rId8" cstate="print">
                <a:extLst/>
              </a:blip>
              <a:stretch>
                <a:fillRect/>
              </a:stretch>
            </p:blipFill>
            <p:spPr>
              <a:xfrm>
                <a:off x="3" y="3"/>
                <a:ext cx="2327914" cy="870913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3" name="pasted-image.png"/>
          <p:cNvPicPr>
            <a:picLocks noChangeAspect="1"/>
          </p:cNvPicPr>
          <p:nvPr/>
        </p:nvPicPr>
        <p:blipFill>
          <a:blip r:embed="rId10" cstate="print">
            <a:extLst/>
          </a:blip>
          <a:srcRect t="24590"/>
          <a:stretch>
            <a:fillRect/>
          </a:stretch>
        </p:blipFill>
        <p:spPr>
          <a:xfrm>
            <a:off x="98501" y="2472594"/>
            <a:ext cx="2235458" cy="829074"/>
          </a:xfrm>
          <a:prstGeom prst="rect">
            <a:avLst/>
          </a:prstGeom>
          <a:solidFill>
            <a:srgbClr val="E3D88B"/>
          </a:solidFill>
          <a:ln w="12700"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68" y="3105767"/>
            <a:ext cx="2115206" cy="11911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9992" y="2272879"/>
            <a:ext cx="1521688" cy="21179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077" y="2500579"/>
            <a:ext cx="1728457" cy="1171029"/>
          </a:xfrm>
          <a:prstGeom prst="rect">
            <a:avLst/>
          </a:prstGeom>
        </p:spPr>
      </p:pic>
      <p:sp>
        <p:nvSpPr>
          <p:cNvPr id="39" name="Footer Placeholder 3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0603" y="896442"/>
            <a:ext cx="3080052" cy="1071112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62" y="1317027"/>
            <a:ext cx="4497218" cy="2529685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  <a:effectLst>
            <a:glow rad="241300">
              <a:srgbClr val="E3D88B">
                <a:alpha val="84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4174807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/>
              <a:t>In the </a:t>
            </a:r>
            <a:r>
              <a:rPr lang="en-GB" b="1" dirty="0"/>
              <a:t>I</a:t>
            </a:r>
            <a:r>
              <a:rPr lang="en-GB" sz="1800" b="1" dirty="0" smtClean="0"/>
              <a:t>dentity federation </a:t>
            </a:r>
            <a:r>
              <a:rPr lang="en-GB" sz="1800" dirty="0" smtClean="0"/>
              <a:t>picture, </a:t>
            </a:r>
            <a:br>
              <a:rPr lang="en-GB" sz="1800" dirty="0" smtClean="0"/>
            </a:br>
            <a:r>
              <a:rPr lang="en-GB" sz="1800" dirty="0" smtClean="0"/>
              <a:t>the source of authority is the </a:t>
            </a:r>
            <a:br>
              <a:rPr lang="en-GB" sz="1800" dirty="0" smtClean="0"/>
            </a:br>
            <a:r>
              <a:rPr lang="en-GB" sz="1800" i="1" dirty="0" smtClean="0"/>
              <a:t>home organisation </a:t>
            </a:r>
            <a:r>
              <a:rPr lang="en-GB" sz="1800" dirty="0" smtClean="0"/>
              <a:t>via its </a:t>
            </a:r>
            <a:r>
              <a:rPr lang="en-GB" sz="1800" dirty="0" err="1" smtClean="0"/>
              <a:t>IdP</a:t>
            </a:r>
            <a:endParaRPr lang="en-GB" sz="1800" dirty="0" smtClean="0"/>
          </a:p>
          <a:p>
            <a:endParaRPr lang="en-GB" sz="18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They look similar, yet they </a:t>
            </a:r>
            <a:r>
              <a:rPr lang="en-GB" smtClean="0"/>
              <a:t>are not …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Right-hand image: Shibboleth </a:t>
            </a:r>
            <a:r>
              <a:rPr lang="en-US" dirty="0" err="1"/>
              <a:t>IdP</a:t>
            </a:r>
            <a:r>
              <a:rPr lang="en-US" dirty="0"/>
              <a:t> federation, Lukas </a:t>
            </a:r>
            <a:r>
              <a:rPr lang="en-US" dirty="0" err="1"/>
              <a:t>Hammerle</a:t>
            </a:r>
            <a:r>
              <a:rPr lang="en-US" dirty="0"/>
              <a:t>, SWITCH (CH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125" y="3743686"/>
            <a:ext cx="8667750" cy="564257"/>
          </a:xfrm>
          <a:prstGeom prst="rect">
            <a:avLst/>
          </a:prstGeom>
          <a:noFill/>
          <a:ln w="12700" cap="flat">
            <a:solidFill>
              <a:srgbClr val="00A2DB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</a:rPr>
              <a:t>the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</a:rPr>
              <a:t>AuthN-AuthZ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</a:rPr>
              <a:t> separation is fundamental 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</a:rPr>
              <a:t>to the Federated (R&amp;E) AAI, global IGTF PKI, VOMS, ‘AARC BPA’ AAI architecture …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913973" y="967797"/>
            <a:ext cx="3451843" cy="966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/>
              <a:t>In the </a:t>
            </a:r>
            <a:r>
              <a:rPr lang="en-GB" b="1" dirty="0" smtClean="0"/>
              <a:t>Community</a:t>
            </a:r>
            <a:r>
              <a:rPr lang="en-GB" dirty="0" smtClean="0"/>
              <a:t> picture, </a:t>
            </a:r>
            <a:br>
              <a:rPr lang="en-GB" dirty="0" smtClean="0"/>
            </a:br>
            <a:r>
              <a:rPr lang="en-GB" dirty="0" smtClean="0"/>
              <a:t>the source of authority </a:t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i="1" dirty="0" smtClean="0"/>
              <a:t>the community itself</a:t>
            </a:r>
          </a:p>
          <a:p>
            <a:endParaRPr lang="en-GB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649" y="2043866"/>
            <a:ext cx="2675008" cy="1660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73" y="1934420"/>
            <a:ext cx="3342011" cy="18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0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Since collaborations and institutions slice in different ways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7" y="768495"/>
            <a:ext cx="6538365" cy="367783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621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Research Infrastructures: what they </a:t>
            </a:r>
            <a:r>
              <a:rPr lang="en-GB" sz="2400" i="1" dirty="0" smtClean="0"/>
              <a:t>actually</a:t>
            </a:r>
            <a:r>
              <a:rPr lang="en-GB" sz="2400" dirty="0" smtClean="0"/>
              <a:t> need from ‘home’</a:t>
            </a:r>
            <a:endParaRPr lang="en-GB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86418"/>
            <a:ext cx="8667750" cy="151268"/>
          </a:xfrm>
        </p:spPr>
        <p:txBody>
          <a:bodyPr/>
          <a:lstStyle/>
          <a:p>
            <a:r>
              <a:rPr lang="en-GB" dirty="0" smtClean="0"/>
              <a:t>Source: </a:t>
            </a:r>
            <a:r>
              <a:rPr lang="en-GB" dirty="0"/>
              <a:t>Marina </a:t>
            </a:r>
            <a:r>
              <a:rPr lang="en-GB" dirty="0" err="1" smtClean="0"/>
              <a:t>Adomeit</a:t>
            </a:r>
            <a:r>
              <a:rPr lang="en-GB" dirty="0" smtClean="0"/>
              <a:t>, </a:t>
            </a:r>
            <a:r>
              <a:rPr lang="en-GB" dirty="0"/>
              <a:t>Janos </a:t>
            </a:r>
            <a:r>
              <a:rPr lang="en-GB" dirty="0" err="1" smtClean="0"/>
              <a:t>Mohasci</a:t>
            </a:r>
            <a:r>
              <a:rPr lang="en-GB" dirty="0" smtClean="0"/>
              <a:t>, </a:t>
            </a:r>
            <a:r>
              <a:rPr lang="en-GB" i="1" dirty="0" smtClean="0"/>
              <a:t>et al.</a:t>
            </a:r>
            <a:r>
              <a:rPr lang="en-GB" dirty="0" smtClean="0"/>
              <a:t> </a:t>
            </a:r>
            <a:r>
              <a:rPr lang="en-GB" dirty="0"/>
              <a:t>AARC TREE Use-case collection and a</a:t>
            </a:r>
            <a:r>
              <a:rPr lang="en-GB" dirty="0" smtClean="0"/>
              <a:t>nalysis (D3.2), 2025 (under review)</a:t>
            </a:r>
            <a:br>
              <a:rPr lang="en-GB" dirty="0" smtClean="0"/>
            </a:br>
            <a:r>
              <a:rPr lang="en-GB" dirty="0" smtClean="0"/>
              <a:t>The one infra that did ‘not need a unique identifier’ actually stated: “</a:t>
            </a:r>
            <a:r>
              <a:rPr lang="en-US" dirty="0" smtClean="0"/>
              <a:t>&lt;our infra&gt; </a:t>
            </a:r>
            <a:r>
              <a:rPr lang="en-US" dirty="0" err="1" smtClean="0"/>
              <a:t>assingns</a:t>
            </a:r>
            <a:r>
              <a:rPr lang="en-US" dirty="0" smtClean="0"/>
              <a:t> </a:t>
            </a:r>
            <a:r>
              <a:rPr lang="en-US" dirty="0"/>
              <a:t>own identifier upon </a:t>
            </a:r>
            <a:r>
              <a:rPr lang="en-US" dirty="0" smtClean="0"/>
              <a:t>registration” – so the unique identifier is </a:t>
            </a:r>
            <a:r>
              <a:rPr lang="en-US" i="1" dirty="0" smtClean="0"/>
              <a:t>still</a:t>
            </a:r>
            <a:r>
              <a:rPr lang="en-US" dirty="0" smtClean="0"/>
              <a:t> there!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19" y="736975"/>
            <a:ext cx="5801990" cy="3495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9605" y="2647482"/>
            <a:ext cx="2439849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7800" marR="0" indent="-177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sng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Glossary</a:t>
            </a:r>
          </a:p>
          <a:p>
            <a:pPr marL="177800" marR="0" indent="-177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Affiliation: what </a:t>
            </a:r>
            <a:r>
              <a:rPr kumimoji="0" lang="en-GB" sz="10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type</a:t>
            </a:r>
            <a:r>
              <a:rPr kumimoji="0" lang="en-GB" sz="1000" b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of entity are you (student, faculty, alumnus, …)</a:t>
            </a:r>
          </a:p>
          <a:p>
            <a:pPr marL="177800" marR="0" indent="-177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000" i="0" cap="none" dirty="0" err="1" smtClean="0">
                <a:solidFill>
                  <a:schemeClr val="bg1"/>
                </a:solidFill>
              </a:rPr>
              <a:t>LoA</a:t>
            </a:r>
            <a:r>
              <a:rPr lang="en-GB" sz="1000" cap="none" dirty="0" smtClean="0">
                <a:solidFill>
                  <a:schemeClr val="bg1"/>
                </a:solidFill>
              </a:rPr>
              <a:t>: level of authentication assurance (like passport identity vetting</a:t>
            </a:r>
            <a:r>
              <a:rPr lang="en-GB" sz="1000" cap="none" dirty="0">
                <a:solidFill>
                  <a:schemeClr val="bg1"/>
                </a:solidFill>
              </a:rPr>
              <a:t> </a:t>
            </a:r>
            <a:r>
              <a:rPr lang="en-GB" sz="1000" cap="none" dirty="0" smtClean="0">
                <a:solidFill>
                  <a:schemeClr val="bg1"/>
                </a:solidFill>
              </a:rPr>
              <a:t/>
            </a:r>
            <a:br>
              <a:rPr lang="en-GB" sz="1000" cap="none" dirty="0" smtClean="0">
                <a:solidFill>
                  <a:schemeClr val="bg1"/>
                </a:solidFill>
              </a:rPr>
            </a:br>
            <a:r>
              <a:rPr lang="en-GB" sz="1000" cap="none" dirty="0" smtClean="0">
                <a:solidFill>
                  <a:schemeClr val="bg1"/>
                </a:solidFill>
              </a:rPr>
              <a:t>and ‘freshness’ of data)</a:t>
            </a:r>
          </a:p>
          <a:p>
            <a:pPr marL="177800" marR="0" indent="-177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MFA: multi-factor authentication (password, 6-digit code, SMS, fingerprint)</a:t>
            </a:r>
          </a:p>
        </p:txBody>
      </p:sp>
    </p:spTree>
    <p:extLst>
      <p:ext uri="{BB962C8B-B14F-4D97-AF65-F5344CB8AC3E}">
        <p14:creationId xmlns:p14="http://schemas.microsoft.com/office/powerpoint/2010/main" val="480729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For starters: sharing good user identifiers is non-trivial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Graph: </a:t>
            </a:r>
            <a:r>
              <a:rPr lang="en-GB" dirty="0" err="1" smtClean="0"/>
              <a:t>InCommon</a:t>
            </a:r>
            <a:r>
              <a:rPr lang="en-GB" dirty="0" smtClean="0"/>
              <a:t>: Attributes-WG-Recommendations-May2018.pdf; Entity Category stats as </a:t>
            </a:r>
            <a:r>
              <a:rPr lang="en-GB" dirty="0"/>
              <a:t>per 2025-03-03, from https://technical.edugain.org/entities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802250"/>
            <a:ext cx="4740612" cy="183989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06" y="1735247"/>
            <a:ext cx="4710209" cy="252332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20723" y="783690"/>
            <a:ext cx="391908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tabLst>
                <a:tab pos="361950" algn="l"/>
              </a:tabLst>
            </a:pPr>
            <a:r>
              <a:rPr lang="en-GB" sz="1400" cap="none" dirty="0" smtClean="0">
                <a:solidFill>
                  <a:schemeClr val="bg1"/>
                </a:solidFill>
              </a:rPr>
              <a:t>of 	6019 identity providers </a:t>
            </a:r>
            <a:br>
              <a:rPr lang="en-GB" sz="1400" cap="none" dirty="0" smtClean="0">
                <a:solidFill>
                  <a:schemeClr val="bg1"/>
                </a:solidFill>
              </a:rPr>
            </a:br>
            <a:r>
              <a:rPr lang="en-GB" sz="1400" i="1" cap="none" dirty="0" smtClean="0">
                <a:solidFill>
                  <a:schemeClr val="bg1"/>
                </a:solidFill>
              </a:rPr>
              <a:t>in 	77     federations, </a:t>
            </a:r>
            <a:r>
              <a:rPr lang="en-GB" sz="1400" cap="none" dirty="0" smtClean="0">
                <a:solidFill>
                  <a:schemeClr val="bg1"/>
                </a:solidFill>
              </a:rPr>
              <a:t/>
            </a:r>
            <a:br>
              <a:rPr lang="en-GB" sz="1400" cap="none" dirty="0" smtClean="0">
                <a:solidFill>
                  <a:schemeClr val="bg1"/>
                </a:solidFill>
              </a:rPr>
            </a:br>
            <a:r>
              <a:rPr lang="en-GB" sz="1400" cap="none" dirty="0" smtClean="0">
                <a:solidFill>
                  <a:schemeClr val="bg1"/>
                </a:solidFill>
              </a:rPr>
              <a:t>only	1994 support R&amp;S or Personalised access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74" y="2426992"/>
            <a:ext cx="2923431" cy="18409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20056" y="879876"/>
            <a:ext cx="71974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33%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770" y="2010216"/>
            <a:ext cx="204863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i="1" cap="none" dirty="0" smtClean="0">
                <a:solidFill>
                  <a:srgbClr val="6F2575"/>
                </a:solidFill>
              </a:rPr>
              <a:t>~ </a:t>
            </a: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constant since 2018 </a:t>
            </a:r>
            <a:r>
              <a:rPr kumimoji="0" lang="en-GB" sz="1400" b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Wingdings" panose="05000000000000000000" pitchFamily="2" charset="2"/>
              </a:rPr>
              <a:t></a:t>
            </a:r>
            <a:endParaRPr kumimoji="0" lang="en-GB" sz="1400" b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198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 fundamental scaling issue remained unique to research</a:t>
            </a:r>
            <a:endParaRPr lang="en-GB" dirty="0"/>
          </a:p>
        </p:txBody>
      </p:sp>
      <p:grpSp>
        <p:nvGrpSpPr>
          <p:cNvPr id="37" name="Group 36"/>
          <p:cNvGrpSpPr/>
          <p:nvPr/>
        </p:nvGrpSpPr>
        <p:grpSpPr>
          <a:xfrm>
            <a:off x="5147277" y="1060667"/>
            <a:ext cx="3758598" cy="3205356"/>
            <a:chOff x="159132" y="694172"/>
            <a:chExt cx="3758598" cy="3205356"/>
          </a:xfrm>
        </p:grpSpPr>
        <p:grpSp>
          <p:nvGrpSpPr>
            <p:cNvPr id="35" name="Group 34"/>
            <p:cNvGrpSpPr/>
            <p:nvPr/>
          </p:nvGrpSpPr>
          <p:grpSpPr>
            <a:xfrm>
              <a:off x="365635" y="1467921"/>
              <a:ext cx="3006588" cy="2431607"/>
              <a:chOff x="354796" y="1525195"/>
              <a:chExt cx="3006588" cy="243160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96" y="1525195"/>
                <a:ext cx="3006588" cy="2431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V="1">
                <a:off x="1077605" y="1855749"/>
                <a:ext cx="1837597" cy="44787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077605" y="2303622"/>
                <a:ext cx="1363379" cy="21076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077605" y="2303622"/>
                <a:ext cx="1837597" cy="79036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077605" y="2303622"/>
                <a:ext cx="1442415" cy="121847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906360" y="1855749"/>
                <a:ext cx="2008843" cy="100112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906360" y="2514386"/>
                <a:ext cx="1534624" cy="34249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906360" y="2856878"/>
                <a:ext cx="2008843" cy="23710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906360" y="2856878"/>
                <a:ext cx="1613661" cy="66522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1558410" y="1855749"/>
                <a:ext cx="1356792" cy="153791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558410" y="2514386"/>
                <a:ext cx="882574" cy="87928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558410" y="3093987"/>
                <a:ext cx="1356792" cy="299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1558410" y="3393667"/>
                <a:ext cx="961610" cy="12843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2223634" y="2514386"/>
                <a:ext cx="217350" cy="47421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2223634" y="1855749"/>
                <a:ext cx="691569" cy="11328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223634" y="2988605"/>
                <a:ext cx="691569" cy="10538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2223634" y="2988605"/>
                <a:ext cx="296387" cy="53349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075441" y="1855749"/>
                <a:ext cx="839762" cy="35175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075441" y="2207502"/>
                <a:ext cx="365544" cy="30688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075441" y="2207502"/>
                <a:ext cx="839762" cy="88648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075441" y="2207502"/>
                <a:ext cx="444580" cy="131459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57A1E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345892" y="694172"/>
              <a:ext cx="35700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for identity and user data</a:t>
              </a:r>
              <a:b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‘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57A1E"/>
                  </a:solidFill>
                  <a:effectLst/>
                  <a:uLnTx/>
                  <a:uFillTx/>
                  <a:latin typeface="Calibri"/>
                </a:rPr>
                <a:t>n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x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57A1E"/>
                  </a:solidFill>
                  <a:effectLst/>
                  <a:uLnTx/>
                  <a:uFillTx/>
                  <a:latin typeface="Calibri"/>
                </a:rPr>
                <a:t>m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’</a:t>
              </a:r>
              <a:r>
                <a:rPr kumimoji="0" 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lang="en-US" sz="2000" b="1" kern="1200" cap="none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000" b="1" kern="1200" cap="none" dirty="0" smtClean="0">
                  <a:solidFill>
                    <a:prstClr val="black"/>
                  </a:solidFill>
                  <a:latin typeface="Calibri"/>
                </a:rPr>
                <a:t>agreements remain(</a:t>
              </a:r>
              <a:r>
                <a:rPr lang="en-US" sz="2000" b="1" kern="1200" cap="none" dirty="0" err="1" smtClean="0">
                  <a:solidFill>
                    <a:prstClr val="black"/>
                  </a:solidFill>
                  <a:latin typeface="Calibri"/>
                </a:rPr>
                <a:t>ed</a:t>
              </a:r>
              <a:r>
                <a:rPr lang="en-US" sz="2000" b="1" kern="1200" cap="none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132" y="1959488"/>
              <a:ext cx="1005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IdP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Institute</a:t>
              </a:r>
              <a:b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or University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84883" y="2065184"/>
              <a:ext cx="10328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SP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Collaborative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Resource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959"/>
                  </a:solidFill>
                  <a:effectLst/>
                  <a:uLnTx/>
                  <a:uFillTx/>
                  <a:latin typeface="Calibri"/>
                </a:rPr>
                <a:t>at site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4" y="1042578"/>
            <a:ext cx="4613682" cy="25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87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383574"/>
          </a:xfrm>
        </p:spPr>
        <p:txBody>
          <a:bodyPr/>
          <a:lstStyle/>
          <a:p>
            <a:r>
              <a:rPr lang="en-GB" dirty="0" smtClean="0"/>
              <a:t>Need to mix in </a:t>
            </a:r>
            <a:r>
              <a:rPr lang="en-GB" b="1" dirty="0" smtClean="0"/>
              <a:t>authorisation</a:t>
            </a:r>
            <a:r>
              <a:rPr lang="en-GB" dirty="0" smtClean="0"/>
              <a:t> based on </a:t>
            </a:r>
            <a:r>
              <a:rPr lang="en-GB" b="1" dirty="0" smtClean="0"/>
              <a:t>community, project, or granting agency</a:t>
            </a:r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You need more than ‘just’ identity federation will give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319000" y="1245138"/>
            <a:ext cx="6700205" cy="3362396"/>
            <a:chOff x="1076239" y="1245138"/>
            <a:chExt cx="6700205" cy="33623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239" y="1245138"/>
              <a:ext cx="6700205" cy="3362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48210" y="2824979"/>
              <a:ext cx="1609311" cy="1571861"/>
            </a:xfrm>
            <a:prstGeom prst="rect">
              <a:avLst/>
            </a:prstGeom>
            <a:noFill/>
            <a:ln w="19050">
              <a:solidFill>
                <a:srgbClr val="00479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51793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How many interactions? And just how many logins?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 smtClean="0"/>
              <a:t>Earth background: Google Earth; Data and compute animation: STFC RAL for WLCG and EGI.eu; Data: https://home.cern/science/computing/grid ; </a:t>
            </a:r>
            <a:br>
              <a:rPr lang="en-GB" sz="700" dirty="0" smtClean="0"/>
            </a:br>
            <a:r>
              <a:rPr lang="en-GB" sz="700" dirty="0" smtClean="0"/>
              <a:t>LHC Computing Grid: wlcg.web.cern.ch, EGI: www.egi.eu; ACCESS CI: https://access-ci.org/, NL-T1 and FuSE: fuse-infra.nl, https://www.surf.nl/en/research-it</a:t>
            </a:r>
          </a:p>
          <a:p>
            <a:endParaRPr lang="en-GB" sz="700" dirty="0"/>
          </a:p>
        </p:txBody>
      </p:sp>
      <p:pic>
        <p:nvPicPr>
          <p:cNvPr id="7" name="Picture 6" descr="../../../../Desktop/Screen%20Shot%202016-04-14%20at%2016.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740822"/>
            <a:ext cx="6382415" cy="351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677247" y="1205112"/>
            <a:ext cx="2466753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Worldwide LHC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Computing Grid (~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2024)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~ 1.4 million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CPU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cores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~ 1500 Petabyte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           disk + archival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170+ institutes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 42+ countries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 13   ‘Tier-1 sites’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    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some multi-community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:</a:t>
            </a:r>
            <a:b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      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</a:rPr>
              <a:t>NL-T1 @ SURF &amp; Nikhef</a:t>
            </a:r>
          </a:p>
        </p:txBody>
      </p:sp>
    </p:spTree>
    <p:extLst>
      <p:ext uri="{BB962C8B-B14F-4D97-AF65-F5344CB8AC3E}">
        <p14:creationId xmlns:p14="http://schemas.microsoft.com/office/powerpoint/2010/main" val="2731960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Managing complexity: distributed diverse identity sources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38125" y="4382012"/>
            <a:ext cx="8667750" cy="151268"/>
          </a:xfrm>
        </p:spPr>
        <p:txBody>
          <a:bodyPr/>
          <a:lstStyle/>
          <a:p>
            <a:r>
              <a:rPr lang="en-GB" sz="800" dirty="0"/>
              <a:t>Community images: </a:t>
            </a:r>
            <a:r>
              <a:rPr lang="en-GB" sz="800" dirty="0" err="1"/>
              <a:t>Romain</a:t>
            </a:r>
            <a:r>
              <a:rPr lang="en-GB" sz="800" dirty="0"/>
              <a:t> </a:t>
            </a:r>
            <a:r>
              <a:rPr lang="en-GB" sz="800" dirty="0" err="1"/>
              <a:t>Wartel</a:t>
            </a:r>
            <a:r>
              <a:rPr lang="en-GB" sz="800" dirty="0"/>
              <a:t>, CERN; Mikael Linden, CSC; </a:t>
            </a:r>
            <a:r>
              <a:rPr lang="en-GB" sz="800" dirty="0" smtClean="0"/>
              <a:t>Federation image (R): Lukas </a:t>
            </a:r>
            <a:r>
              <a:rPr lang="en-GB" sz="800" dirty="0" err="1"/>
              <a:t>Hammerle</a:t>
            </a:r>
            <a:r>
              <a:rPr lang="en-GB" sz="800" dirty="0"/>
              <a:t>, SWITCH</a:t>
            </a:r>
          </a:p>
          <a:p>
            <a:endParaRPr lang="en-GB" sz="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677295" y="785004"/>
            <a:ext cx="0" cy="3560189"/>
          </a:xfrm>
          <a:prstGeom prst="line">
            <a:avLst/>
          </a:prstGeom>
          <a:noFill/>
          <a:ln w="9525" cap="flat" cmpd="sng" algn="ctr">
            <a:solidFill>
              <a:srgbClr val="003959"/>
            </a:solidFill>
            <a:prstDash val="soli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4958536" y="764033"/>
            <a:ext cx="4030321" cy="3599570"/>
            <a:chOff x="264319" y="753731"/>
            <a:chExt cx="4030321" cy="359957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9" y="785004"/>
              <a:ext cx="2462552" cy="184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550" y="2214477"/>
              <a:ext cx="2462552" cy="1578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056414" y="1799920"/>
              <a:ext cx="1238226" cy="71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hangingPunct="1"/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ELIXIR reference architecture</a:t>
              </a:r>
              <a:b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</a:b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Mikael Linden et al.</a:t>
              </a:r>
              <a:endParaRPr lang="en-US" sz="800" i="1" kern="1200" cap="none" dirty="0">
                <a:solidFill>
                  <a:srgbClr val="0066B0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26871" y="753731"/>
              <a:ext cx="11892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hangingPunct="1"/>
              <a:r>
                <a:rPr lang="en-US" sz="800" i="1" kern="1200" cap="none" dirty="0" err="1" smtClean="0">
                  <a:solidFill>
                    <a:srgbClr val="0066B0"/>
                  </a:solidFill>
                  <a:latin typeface="Calibri"/>
                </a:rPr>
                <a:t>WebFTS</a:t>
              </a: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 prototype</a:t>
              </a:r>
              <a:b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</a:b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‘FIM4R’ </a:t>
              </a:r>
              <a:r>
                <a:rPr lang="en-US" sz="800" i="1" kern="1200" cap="none" dirty="0">
                  <a:solidFill>
                    <a:srgbClr val="0066B0"/>
                  </a:solidFill>
                  <a:latin typeface="Calibri"/>
                </a:rPr>
                <a:t> </a:t>
              </a: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in wLCG</a:t>
              </a:r>
              <a:b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</a:br>
              <a:r>
                <a:rPr lang="en-US" sz="800" i="1" kern="1200" cap="none" dirty="0" err="1" smtClean="0">
                  <a:solidFill>
                    <a:srgbClr val="0066B0"/>
                  </a:solidFill>
                  <a:latin typeface="Calibri"/>
                </a:rPr>
                <a:t>Romain</a:t>
              </a: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 </a:t>
              </a:r>
              <a:r>
                <a:rPr lang="en-US" sz="800" i="1" kern="1200" cap="none" dirty="0" err="1" smtClean="0">
                  <a:solidFill>
                    <a:srgbClr val="0066B0"/>
                  </a:solidFill>
                  <a:latin typeface="Calibri"/>
                </a:rPr>
                <a:t>Wartel</a:t>
              </a:r>
              <a:r>
                <a:rPr lang="en-US" sz="800" i="1" kern="1200" cap="none" dirty="0" smtClean="0">
                  <a:solidFill>
                    <a:srgbClr val="0066B0"/>
                  </a:solidFill>
                  <a:latin typeface="Calibri"/>
                </a:rPr>
                <a:t> et al.</a:t>
              </a:r>
              <a:endParaRPr lang="en-US" sz="800" i="1" kern="1200" cap="none" dirty="0">
                <a:solidFill>
                  <a:srgbClr val="0066B0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051" y="3830081"/>
              <a:ext cx="35977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hangingPunct="1"/>
              <a:r>
                <a:rPr lang="en-US" sz="1400" kern="1200" cap="none" dirty="0" smtClean="0">
                  <a:solidFill>
                    <a:srgbClr val="003F5E"/>
                  </a:solidFill>
                  <a:latin typeface="Calibri"/>
                </a:rPr>
                <a:t>but most communities had started to invent </a:t>
              </a:r>
              <a:br>
                <a:rPr lang="en-US" sz="1400" kern="1200" cap="none" dirty="0" smtClean="0">
                  <a:solidFill>
                    <a:srgbClr val="003F5E"/>
                  </a:solidFill>
                  <a:latin typeface="Calibri"/>
                </a:rPr>
              </a:br>
              <a:r>
                <a:rPr lang="en-US" sz="1400" kern="1200" cap="none" dirty="0" smtClean="0">
                  <a:solidFill>
                    <a:srgbClr val="003F5E"/>
                  </a:solidFill>
                  <a:latin typeface="Calibri"/>
                </a:rPr>
                <a:t>their own ‘proxy’ model to abstract complexity</a:t>
              </a:r>
              <a:endParaRPr lang="en-GB" sz="1400" kern="1200" cap="none" dirty="0">
                <a:solidFill>
                  <a:srgbClr val="003F5E"/>
                </a:solidFill>
                <a:latin typeface="Calibri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9" name="Group 8"/>
          <p:cNvGrpSpPr/>
          <p:nvPr/>
        </p:nvGrpSpPr>
        <p:grpSpPr>
          <a:xfrm>
            <a:off x="227426" y="708332"/>
            <a:ext cx="4148859" cy="3603582"/>
            <a:chOff x="227426" y="708332"/>
            <a:chExt cx="4148859" cy="3603582"/>
          </a:xfrm>
        </p:grpSpPr>
        <p:grpSp>
          <p:nvGrpSpPr>
            <p:cNvPr id="5" name="Group 4"/>
            <p:cNvGrpSpPr/>
            <p:nvPr/>
          </p:nvGrpSpPr>
          <p:grpSpPr>
            <a:xfrm>
              <a:off x="227426" y="708332"/>
              <a:ext cx="4148859" cy="3603582"/>
              <a:chOff x="4709179" y="753731"/>
              <a:chExt cx="4148859" cy="360358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840050" y="3834093"/>
                <a:ext cx="39649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 hangingPunct="1"/>
                <a:r>
                  <a:rPr lang="en-US" sz="1400" kern="1200" cap="none" dirty="0" smtClean="0">
                    <a:solidFill>
                      <a:srgbClr val="003F5E"/>
                    </a:solidFill>
                    <a:latin typeface="Calibri"/>
                  </a:rPr>
                  <a:t>they were composed of many services</a:t>
                </a:r>
                <a:br>
                  <a:rPr lang="en-US" sz="1400" kern="1200" cap="none" dirty="0" smtClean="0">
                    <a:solidFill>
                      <a:srgbClr val="003F5E"/>
                    </a:solidFill>
                    <a:latin typeface="Calibri"/>
                  </a:rPr>
                </a:br>
                <a:r>
                  <a:rPr lang="en-US" sz="1400" kern="1200" cap="none" dirty="0" smtClean="0">
                    <a:solidFill>
                      <a:srgbClr val="003F5E"/>
                    </a:solidFill>
                    <a:latin typeface="Calibri"/>
                  </a:rPr>
                  <a:t>each of which had to manage federation complexity</a:t>
                </a:r>
                <a:endParaRPr lang="en-GB" sz="1400" kern="1200" cap="none" dirty="0">
                  <a:solidFill>
                    <a:srgbClr val="003F5E"/>
                  </a:solidFill>
                  <a:latin typeface="Calibri"/>
                </a:endParaRPr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9179" y="753731"/>
                <a:ext cx="4148859" cy="3034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Freeform 15"/>
              <p:cNvSpPr/>
              <p:nvPr/>
            </p:nvSpPr>
            <p:spPr>
              <a:xfrm rot="9577933">
                <a:off x="7376548" y="2091551"/>
                <a:ext cx="1411533" cy="1079770"/>
              </a:xfrm>
              <a:custGeom>
                <a:avLst/>
                <a:gdLst>
                  <a:gd name="connsiteX0" fmla="*/ 64294 w 1436187"/>
                  <a:gd name="connsiteY0" fmla="*/ 114300 h 1121569"/>
                  <a:gd name="connsiteX1" fmla="*/ 64294 w 1436187"/>
                  <a:gd name="connsiteY1" fmla="*/ 114300 h 1121569"/>
                  <a:gd name="connsiteX2" fmla="*/ 114300 w 1436187"/>
                  <a:gd name="connsiteY2" fmla="*/ 78582 h 1121569"/>
                  <a:gd name="connsiteX3" fmla="*/ 157162 w 1436187"/>
                  <a:gd name="connsiteY3" fmla="*/ 42863 h 1121569"/>
                  <a:gd name="connsiteX4" fmla="*/ 200025 w 1436187"/>
                  <a:gd name="connsiteY4" fmla="*/ 28575 h 1121569"/>
                  <a:gd name="connsiteX5" fmla="*/ 321469 w 1436187"/>
                  <a:gd name="connsiteY5" fmla="*/ 14288 h 1121569"/>
                  <a:gd name="connsiteX6" fmla="*/ 385762 w 1436187"/>
                  <a:gd name="connsiteY6" fmla="*/ 0 h 1121569"/>
                  <a:gd name="connsiteX7" fmla="*/ 792956 w 1436187"/>
                  <a:gd name="connsiteY7" fmla="*/ 7144 h 1121569"/>
                  <a:gd name="connsiteX8" fmla="*/ 842962 w 1436187"/>
                  <a:gd name="connsiteY8" fmla="*/ 14288 h 1121569"/>
                  <a:gd name="connsiteX9" fmla="*/ 928687 w 1436187"/>
                  <a:gd name="connsiteY9" fmla="*/ 21432 h 1121569"/>
                  <a:gd name="connsiteX10" fmla="*/ 1057275 w 1436187"/>
                  <a:gd name="connsiteY10" fmla="*/ 50007 h 1121569"/>
                  <a:gd name="connsiteX11" fmla="*/ 1085850 w 1436187"/>
                  <a:gd name="connsiteY11" fmla="*/ 57150 h 1121569"/>
                  <a:gd name="connsiteX12" fmla="*/ 1128712 w 1436187"/>
                  <a:gd name="connsiteY12" fmla="*/ 64294 h 1121569"/>
                  <a:gd name="connsiteX13" fmla="*/ 1150144 w 1436187"/>
                  <a:gd name="connsiteY13" fmla="*/ 71438 h 1121569"/>
                  <a:gd name="connsiteX14" fmla="*/ 1221581 w 1436187"/>
                  <a:gd name="connsiteY14" fmla="*/ 92869 h 1121569"/>
                  <a:gd name="connsiteX15" fmla="*/ 1250156 w 1436187"/>
                  <a:gd name="connsiteY15" fmla="*/ 107157 h 1121569"/>
                  <a:gd name="connsiteX16" fmla="*/ 1293019 w 1436187"/>
                  <a:gd name="connsiteY16" fmla="*/ 121444 h 1121569"/>
                  <a:gd name="connsiteX17" fmla="*/ 1321594 w 1436187"/>
                  <a:gd name="connsiteY17" fmla="*/ 150019 h 1121569"/>
                  <a:gd name="connsiteX18" fmla="*/ 1350169 w 1436187"/>
                  <a:gd name="connsiteY18" fmla="*/ 192882 h 1121569"/>
                  <a:gd name="connsiteX19" fmla="*/ 1371600 w 1436187"/>
                  <a:gd name="connsiteY19" fmla="*/ 221457 h 1121569"/>
                  <a:gd name="connsiteX20" fmla="*/ 1385887 w 1436187"/>
                  <a:gd name="connsiteY20" fmla="*/ 271463 h 1121569"/>
                  <a:gd name="connsiteX21" fmla="*/ 1400175 w 1436187"/>
                  <a:gd name="connsiteY21" fmla="*/ 314325 h 1121569"/>
                  <a:gd name="connsiteX22" fmla="*/ 1407319 w 1436187"/>
                  <a:gd name="connsiteY22" fmla="*/ 335757 h 1121569"/>
                  <a:gd name="connsiteX23" fmla="*/ 1428750 w 1436187"/>
                  <a:gd name="connsiteY23" fmla="*/ 378619 h 1121569"/>
                  <a:gd name="connsiteX24" fmla="*/ 1428750 w 1436187"/>
                  <a:gd name="connsiteY24" fmla="*/ 528638 h 1121569"/>
                  <a:gd name="connsiteX25" fmla="*/ 1414462 w 1436187"/>
                  <a:gd name="connsiteY25" fmla="*/ 578644 h 1121569"/>
                  <a:gd name="connsiteX26" fmla="*/ 1378744 w 1436187"/>
                  <a:gd name="connsiteY26" fmla="*/ 621507 h 1121569"/>
                  <a:gd name="connsiteX27" fmla="*/ 1364456 w 1436187"/>
                  <a:gd name="connsiteY27" fmla="*/ 664369 h 1121569"/>
                  <a:gd name="connsiteX28" fmla="*/ 1328737 w 1436187"/>
                  <a:gd name="connsiteY28" fmla="*/ 707232 h 1121569"/>
                  <a:gd name="connsiteX29" fmla="*/ 1307306 w 1436187"/>
                  <a:gd name="connsiteY29" fmla="*/ 728663 h 1121569"/>
                  <a:gd name="connsiteX30" fmla="*/ 1293019 w 1436187"/>
                  <a:gd name="connsiteY30" fmla="*/ 757238 h 1121569"/>
                  <a:gd name="connsiteX31" fmla="*/ 1271587 w 1436187"/>
                  <a:gd name="connsiteY31" fmla="*/ 785813 h 1121569"/>
                  <a:gd name="connsiteX32" fmla="*/ 1243012 w 1436187"/>
                  <a:gd name="connsiteY32" fmla="*/ 821532 h 1121569"/>
                  <a:gd name="connsiteX33" fmla="*/ 1228725 w 1436187"/>
                  <a:gd name="connsiteY33" fmla="*/ 850107 h 1121569"/>
                  <a:gd name="connsiteX34" fmla="*/ 1185862 w 1436187"/>
                  <a:gd name="connsiteY34" fmla="*/ 892969 h 1121569"/>
                  <a:gd name="connsiteX35" fmla="*/ 1150144 w 1436187"/>
                  <a:gd name="connsiteY35" fmla="*/ 957263 h 1121569"/>
                  <a:gd name="connsiteX36" fmla="*/ 1128712 w 1436187"/>
                  <a:gd name="connsiteY36" fmla="*/ 971550 h 1121569"/>
                  <a:gd name="connsiteX37" fmla="*/ 1114425 w 1436187"/>
                  <a:gd name="connsiteY37" fmla="*/ 992982 h 1121569"/>
                  <a:gd name="connsiteX38" fmla="*/ 1057275 w 1436187"/>
                  <a:gd name="connsiteY38" fmla="*/ 1021557 h 1121569"/>
                  <a:gd name="connsiteX39" fmla="*/ 1035844 w 1436187"/>
                  <a:gd name="connsiteY39" fmla="*/ 1042988 h 1121569"/>
                  <a:gd name="connsiteX40" fmla="*/ 978694 w 1436187"/>
                  <a:gd name="connsiteY40" fmla="*/ 1064419 h 1121569"/>
                  <a:gd name="connsiteX41" fmla="*/ 900112 w 1436187"/>
                  <a:gd name="connsiteY41" fmla="*/ 1092994 h 1121569"/>
                  <a:gd name="connsiteX42" fmla="*/ 878681 w 1436187"/>
                  <a:gd name="connsiteY42" fmla="*/ 1107282 h 1121569"/>
                  <a:gd name="connsiteX43" fmla="*/ 807244 w 1436187"/>
                  <a:gd name="connsiteY43" fmla="*/ 1121569 h 1121569"/>
                  <a:gd name="connsiteX44" fmla="*/ 692944 w 1436187"/>
                  <a:gd name="connsiteY44" fmla="*/ 1114425 h 1121569"/>
                  <a:gd name="connsiteX45" fmla="*/ 650081 w 1436187"/>
                  <a:gd name="connsiteY45" fmla="*/ 1107282 h 1121569"/>
                  <a:gd name="connsiteX46" fmla="*/ 585787 w 1436187"/>
                  <a:gd name="connsiteY46" fmla="*/ 1092994 h 1121569"/>
                  <a:gd name="connsiteX47" fmla="*/ 550069 w 1436187"/>
                  <a:gd name="connsiteY47" fmla="*/ 1085850 h 1121569"/>
                  <a:gd name="connsiteX48" fmla="*/ 521494 w 1436187"/>
                  <a:gd name="connsiteY48" fmla="*/ 1064419 h 1121569"/>
                  <a:gd name="connsiteX49" fmla="*/ 500062 w 1436187"/>
                  <a:gd name="connsiteY49" fmla="*/ 1050132 h 1121569"/>
                  <a:gd name="connsiteX50" fmla="*/ 478631 w 1436187"/>
                  <a:gd name="connsiteY50" fmla="*/ 1028700 h 1121569"/>
                  <a:gd name="connsiteX51" fmla="*/ 450056 w 1436187"/>
                  <a:gd name="connsiteY51" fmla="*/ 1021557 h 1121569"/>
                  <a:gd name="connsiteX52" fmla="*/ 421481 w 1436187"/>
                  <a:gd name="connsiteY52" fmla="*/ 1007269 h 1121569"/>
                  <a:gd name="connsiteX53" fmla="*/ 407194 w 1436187"/>
                  <a:gd name="connsiteY53" fmla="*/ 985838 h 1121569"/>
                  <a:gd name="connsiteX54" fmla="*/ 364331 w 1436187"/>
                  <a:gd name="connsiteY54" fmla="*/ 942975 h 1121569"/>
                  <a:gd name="connsiteX55" fmla="*/ 335756 w 1436187"/>
                  <a:gd name="connsiteY55" fmla="*/ 907257 h 1121569"/>
                  <a:gd name="connsiteX56" fmla="*/ 321469 w 1436187"/>
                  <a:gd name="connsiteY56" fmla="*/ 885825 h 1121569"/>
                  <a:gd name="connsiteX57" fmla="*/ 278606 w 1436187"/>
                  <a:gd name="connsiteY57" fmla="*/ 842963 h 1121569"/>
                  <a:gd name="connsiteX58" fmla="*/ 264319 w 1436187"/>
                  <a:gd name="connsiteY58" fmla="*/ 821532 h 1121569"/>
                  <a:gd name="connsiteX59" fmla="*/ 242887 w 1436187"/>
                  <a:gd name="connsiteY59" fmla="*/ 814388 h 1121569"/>
                  <a:gd name="connsiteX60" fmla="*/ 214312 w 1436187"/>
                  <a:gd name="connsiteY60" fmla="*/ 771525 h 1121569"/>
                  <a:gd name="connsiteX61" fmla="*/ 192881 w 1436187"/>
                  <a:gd name="connsiteY61" fmla="*/ 750094 h 1121569"/>
                  <a:gd name="connsiteX62" fmla="*/ 178594 w 1436187"/>
                  <a:gd name="connsiteY62" fmla="*/ 728663 h 1121569"/>
                  <a:gd name="connsiteX63" fmla="*/ 135731 w 1436187"/>
                  <a:gd name="connsiteY63" fmla="*/ 685800 h 1121569"/>
                  <a:gd name="connsiteX64" fmla="*/ 85725 w 1436187"/>
                  <a:gd name="connsiteY64" fmla="*/ 628650 h 1121569"/>
                  <a:gd name="connsiteX65" fmla="*/ 71437 w 1436187"/>
                  <a:gd name="connsiteY65" fmla="*/ 607219 h 1121569"/>
                  <a:gd name="connsiteX66" fmla="*/ 50006 w 1436187"/>
                  <a:gd name="connsiteY66" fmla="*/ 585788 h 1121569"/>
                  <a:gd name="connsiteX67" fmla="*/ 42862 w 1436187"/>
                  <a:gd name="connsiteY67" fmla="*/ 557213 h 1121569"/>
                  <a:gd name="connsiteX68" fmla="*/ 14287 w 1436187"/>
                  <a:gd name="connsiteY68" fmla="*/ 492919 h 1121569"/>
                  <a:gd name="connsiteX69" fmla="*/ 7144 w 1436187"/>
                  <a:gd name="connsiteY69" fmla="*/ 464344 h 1121569"/>
                  <a:gd name="connsiteX70" fmla="*/ 0 w 1436187"/>
                  <a:gd name="connsiteY70" fmla="*/ 442913 h 1121569"/>
                  <a:gd name="connsiteX71" fmla="*/ 14287 w 1436187"/>
                  <a:gd name="connsiteY71" fmla="*/ 228600 h 1121569"/>
                  <a:gd name="connsiteX72" fmla="*/ 28575 w 1436187"/>
                  <a:gd name="connsiteY72" fmla="*/ 178594 h 1121569"/>
                  <a:gd name="connsiteX73" fmla="*/ 57150 w 1436187"/>
                  <a:gd name="connsiteY73" fmla="*/ 135732 h 1121569"/>
                  <a:gd name="connsiteX74" fmla="*/ 64294 w 1436187"/>
                  <a:gd name="connsiteY74" fmla="*/ 114300 h 1121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436187" h="1121569">
                    <a:moveTo>
                      <a:pt x="64294" y="114300"/>
                    </a:moveTo>
                    <a:lnTo>
                      <a:pt x="64294" y="114300"/>
                    </a:lnTo>
                    <a:cubicBezTo>
                      <a:pt x="80963" y="102394"/>
                      <a:pt x="98305" y="91378"/>
                      <a:pt x="114300" y="78582"/>
                    </a:cubicBezTo>
                    <a:cubicBezTo>
                      <a:pt x="135332" y="61756"/>
                      <a:pt x="132823" y="53680"/>
                      <a:pt x="157162" y="42863"/>
                    </a:cubicBezTo>
                    <a:cubicBezTo>
                      <a:pt x="170925" y="36746"/>
                      <a:pt x="185737" y="33337"/>
                      <a:pt x="200025" y="28575"/>
                    </a:cubicBezTo>
                    <a:cubicBezTo>
                      <a:pt x="253159" y="10864"/>
                      <a:pt x="213968" y="21967"/>
                      <a:pt x="321469" y="14288"/>
                    </a:cubicBezTo>
                    <a:cubicBezTo>
                      <a:pt x="332489" y="11533"/>
                      <a:pt x="376694" y="0"/>
                      <a:pt x="385762" y="0"/>
                    </a:cubicBezTo>
                    <a:cubicBezTo>
                      <a:pt x="521514" y="0"/>
                      <a:pt x="657225" y="4763"/>
                      <a:pt x="792956" y="7144"/>
                    </a:cubicBezTo>
                    <a:cubicBezTo>
                      <a:pt x="809625" y="9525"/>
                      <a:pt x="826217" y="12525"/>
                      <a:pt x="842962" y="14288"/>
                    </a:cubicBezTo>
                    <a:cubicBezTo>
                      <a:pt x="871478" y="17290"/>
                      <a:pt x="900276" y="17558"/>
                      <a:pt x="928687" y="21432"/>
                    </a:cubicBezTo>
                    <a:cubicBezTo>
                      <a:pt x="968607" y="26876"/>
                      <a:pt x="1017621" y="40094"/>
                      <a:pt x="1057275" y="50007"/>
                    </a:cubicBezTo>
                    <a:cubicBezTo>
                      <a:pt x="1066800" y="52388"/>
                      <a:pt x="1076166" y="55536"/>
                      <a:pt x="1085850" y="57150"/>
                    </a:cubicBezTo>
                    <a:cubicBezTo>
                      <a:pt x="1100137" y="59531"/>
                      <a:pt x="1114573" y="61152"/>
                      <a:pt x="1128712" y="64294"/>
                    </a:cubicBezTo>
                    <a:cubicBezTo>
                      <a:pt x="1136063" y="65928"/>
                      <a:pt x="1142903" y="69369"/>
                      <a:pt x="1150144" y="71438"/>
                    </a:cubicBezTo>
                    <a:cubicBezTo>
                      <a:pt x="1174067" y="78273"/>
                      <a:pt x="1198951" y="81554"/>
                      <a:pt x="1221581" y="92869"/>
                    </a:cubicBezTo>
                    <a:cubicBezTo>
                      <a:pt x="1231106" y="97632"/>
                      <a:pt x="1240268" y="103202"/>
                      <a:pt x="1250156" y="107157"/>
                    </a:cubicBezTo>
                    <a:cubicBezTo>
                      <a:pt x="1264139" y="112750"/>
                      <a:pt x="1293019" y="121444"/>
                      <a:pt x="1293019" y="121444"/>
                    </a:cubicBezTo>
                    <a:cubicBezTo>
                      <a:pt x="1312066" y="178592"/>
                      <a:pt x="1283495" y="111920"/>
                      <a:pt x="1321594" y="150019"/>
                    </a:cubicBezTo>
                    <a:cubicBezTo>
                      <a:pt x="1333736" y="162161"/>
                      <a:pt x="1339866" y="179145"/>
                      <a:pt x="1350169" y="192882"/>
                    </a:cubicBezTo>
                    <a:lnTo>
                      <a:pt x="1371600" y="221457"/>
                    </a:lnTo>
                    <a:cubicBezTo>
                      <a:pt x="1395609" y="293480"/>
                      <a:pt x="1358977" y="181763"/>
                      <a:pt x="1385887" y="271463"/>
                    </a:cubicBezTo>
                    <a:cubicBezTo>
                      <a:pt x="1390215" y="285888"/>
                      <a:pt x="1395412" y="300038"/>
                      <a:pt x="1400175" y="314325"/>
                    </a:cubicBezTo>
                    <a:cubicBezTo>
                      <a:pt x="1402556" y="321469"/>
                      <a:pt x="1403142" y="329491"/>
                      <a:pt x="1407319" y="335757"/>
                    </a:cubicBezTo>
                    <a:cubicBezTo>
                      <a:pt x="1425783" y="363453"/>
                      <a:pt x="1418891" y="349043"/>
                      <a:pt x="1428750" y="378619"/>
                    </a:cubicBezTo>
                    <a:cubicBezTo>
                      <a:pt x="1437480" y="457184"/>
                      <a:pt x="1439787" y="440344"/>
                      <a:pt x="1428750" y="528638"/>
                    </a:cubicBezTo>
                    <a:cubicBezTo>
                      <a:pt x="1428384" y="531570"/>
                      <a:pt x="1418112" y="573169"/>
                      <a:pt x="1414462" y="578644"/>
                    </a:cubicBezTo>
                    <a:cubicBezTo>
                      <a:pt x="1392027" y="612296"/>
                      <a:pt x="1394328" y="586443"/>
                      <a:pt x="1378744" y="621507"/>
                    </a:cubicBezTo>
                    <a:cubicBezTo>
                      <a:pt x="1372627" y="635269"/>
                      <a:pt x="1375105" y="653720"/>
                      <a:pt x="1364456" y="664369"/>
                    </a:cubicBezTo>
                    <a:cubicBezTo>
                      <a:pt x="1301847" y="726978"/>
                      <a:pt x="1378465" y="647558"/>
                      <a:pt x="1328737" y="707232"/>
                    </a:cubicBezTo>
                    <a:cubicBezTo>
                      <a:pt x="1322269" y="714993"/>
                      <a:pt x="1314450" y="721519"/>
                      <a:pt x="1307306" y="728663"/>
                    </a:cubicBezTo>
                    <a:cubicBezTo>
                      <a:pt x="1302544" y="738188"/>
                      <a:pt x="1298663" y="748208"/>
                      <a:pt x="1293019" y="757238"/>
                    </a:cubicBezTo>
                    <a:cubicBezTo>
                      <a:pt x="1286709" y="767335"/>
                      <a:pt x="1277494" y="775475"/>
                      <a:pt x="1271587" y="785813"/>
                    </a:cubicBezTo>
                    <a:cubicBezTo>
                      <a:pt x="1250352" y="822974"/>
                      <a:pt x="1283682" y="794419"/>
                      <a:pt x="1243012" y="821532"/>
                    </a:cubicBezTo>
                    <a:cubicBezTo>
                      <a:pt x="1238250" y="831057"/>
                      <a:pt x="1235378" y="841791"/>
                      <a:pt x="1228725" y="850107"/>
                    </a:cubicBezTo>
                    <a:cubicBezTo>
                      <a:pt x="1216103" y="865885"/>
                      <a:pt x="1185862" y="892969"/>
                      <a:pt x="1185862" y="892969"/>
                    </a:cubicBezTo>
                    <a:cubicBezTo>
                      <a:pt x="1178418" y="915302"/>
                      <a:pt x="1171200" y="943227"/>
                      <a:pt x="1150144" y="957263"/>
                    </a:cubicBezTo>
                    <a:lnTo>
                      <a:pt x="1128712" y="971550"/>
                    </a:lnTo>
                    <a:cubicBezTo>
                      <a:pt x="1123950" y="978694"/>
                      <a:pt x="1120496" y="986911"/>
                      <a:pt x="1114425" y="992982"/>
                    </a:cubicBezTo>
                    <a:cubicBezTo>
                      <a:pt x="1100160" y="1007248"/>
                      <a:pt x="1074326" y="1014737"/>
                      <a:pt x="1057275" y="1021557"/>
                    </a:cubicBezTo>
                    <a:cubicBezTo>
                      <a:pt x="1050131" y="1028701"/>
                      <a:pt x="1044065" y="1037116"/>
                      <a:pt x="1035844" y="1042988"/>
                    </a:cubicBezTo>
                    <a:cubicBezTo>
                      <a:pt x="1015730" y="1057355"/>
                      <a:pt x="1001703" y="1058667"/>
                      <a:pt x="978694" y="1064419"/>
                    </a:cubicBezTo>
                    <a:cubicBezTo>
                      <a:pt x="896665" y="1113636"/>
                      <a:pt x="992025" y="1062355"/>
                      <a:pt x="900112" y="1092994"/>
                    </a:cubicBezTo>
                    <a:cubicBezTo>
                      <a:pt x="891967" y="1095709"/>
                      <a:pt x="886573" y="1103900"/>
                      <a:pt x="878681" y="1107282"/>
                    </a:cubicBezTo>
                    <a:cubicBezTo>
                      <a:pt x="865123" y="1113093"/>
                      <a:pt x="816906" y="1119959"/>
                      <a:pt x="807244" y="1121569"/>
                    </a:cubicBezTo>
                    <a:cubicBezTo>
                      <a:pt x="769144" y="1119188"/>
                      <a:pt x="730962" y="1117881"/>
                      <a:pt x="692944" y="1114425"/>
                    </a:cubicBezTo>
                    <a:cubicBezTo>
                      <a:pt x="678519" y="1113114"/>
                      <a:pt x="664332" y="1109873"/>
                      <a:pt x="650081" y="1107282"/>
                    </a:cubicBezTo>
                    <a:cubicBezTo>
                      <a:pt x="590853" y="1096514"/>
                      <a:pt x="637366" y="1104457"/>
                      <a:pt x="585787" y="1092994"/>
                    </a:cubicBezTo>
                    <a:cubicBezTo>
                      <a:pt x="573934" y="1090360"/>
                      <a:pt x="561975" y="1088231"/>
                      <a:pt x="550069" y="1085850"/>
                    </a:cubicBezTo>
                    <a:cubicBezTo>
                      <a:pt x="540544" y="1078706"/>
                      <a:pt x="531183" y="1071339"/>
                      <a:pt x="521494" y="1064419"/>
                    </a:cubicBezTo>
                    <a:cubicBezTo>
                      <a:pt x="514507" y="1059429"/>
                      <a:pt x="506658" y="1055629"/>
                      <a:pt x="500062" y="1050132"/>
                    </a:cubicBezTo>
                    <a:cubicBezTo>
                      <a:pt x="492301" y="1043664"/>
                      <a:pt x="487403" y="1033712"/>
                      <a:pt x="478631" y="1028700"/>
                    </a:cubicBezTo>
                    <a:cubicBezTo>
                      <a:pt x="470107" y="1023829"/>
                      <a:pt x="459581" y="1023938"/>
                      <a:pt x="450056" y="1021557"/>
                    </a:cubicBezTo>
                    <a:cubicBezTo>
                      <a:pt x="440531" y="1016794"/>
                      <a:pt x="429662" y="1014087"/>
                      <a:pt x="421481" y="1007269"/>
                    </a:cubicBezTo>
                    <a:cubicBezTo>
                      <a:pt x="414885" y="1001773"/>
                      <a:pt x="412184" y="992824"/>
                      <a:pt x="407194" y="985838"/>
                    </a:cubicBezTo>
                    <a:cubicBezTo>
                      <a:pt x="383028" y="952007"/>
                      <a:pt x="393925" y="962705"/>
                      <a:pt x="364331" y="942975"/>
                    </a:cubicBezTo>
                    <a:cubicBezTo>
                      <a:pt x="350422" y="901251"/>
                      <a:pt x="368070" y="939571"/>
                      <a:pt x="335756" y="907257"/>
                    </a:cubicBezTo>
                    <a:cubicBezTo>
                      <a:pt x="329685" y="901186"/>
                      <a:pt x="327173" y="892242"/>
                      <a:pt x="321469" y="885825"/>
                    </a:cubicBezTo>
                    <a:cubicBezTo>
                      <a:pt x="308045" y="870723"/>
                      <a:pt x="289814" y="859775"/>
                      <a:pt x="278606" y="842963"/>
                    </a:cubicBezTo>
                    <a:cubicBezTo>
                      <a:pt x="273844" y="835819"/>
                      <a:pt x="271023" y="826895"/>
                      <a:pt x="264319" y="821532"/>
                    </a:cubicBezTo>
                    <a:cubicBezTo>
                      <a:pt x="258439" y="816828"/>
                      <a:pt x="250031" y="816769"/>
                      <a:pt x="242887" y="814388"/>
                    </a:cubicBezTo>
                    <a:cubicBezTo>
                      <a:pt x="174522" y="746023"/>
                      <a:pt x="255666" y="833556"/>
                      <a:pt x="214312" y="771525"/>
                    </a:cubicBezTo>
                    <a:cubicBezTo>
                      <a:pt x="208708" y="763119"/>
                      <a:pt x="199349" y="757855"/>
                      <a:pt x="192881" y="750094"/>
                    </a:cubicBezTo>
                    <a:cubicBezTo>
                      <a:pt x="187385" y="743498"/>
                      <a:pt x="184298" y="735080"/>
                      <a:pt x="178594" y="728663"/>
                    </a:cubicBezTo>
                    <a:cubicBezTo>
                      <a:pt x="165170" y="713561"/>
                      <a:pt x="146939" y="702612"/>
                      <a:pt x="135731" y="685800"/>
                    </a:cubicBezTo>
                    <a:cubicBezTo>
                      <a:pt x="102393" y="635794"/>
                      <a:pt x="121443" y="652463"/>
                      <a:pt x="85725" y="628650"/>
                    </a:cubicBezTo>
                    <a:cubicBezTo>
                      <a:pt x="80962" y="621506"/>
                      <a:pt x="76934" y="613815"/>
                      <a:pt x="71437" y="607219"/>
                    </a:cubicBezTo>
                    <a:cubicBezTo>
                      <a:pt x="64969" y="599458"/>
                      <a:pt x="55018" y="594560"/>
                      <a:pt x="50006" y="585788"/>
                    </a:cubicBezTo>
                    <a:cubicBezTo>
                      <a:pt x="45135" y="577263"/>
                      <a:pt x="45683" y="566617"/>
                      <a:pt x="42862" y="557213"/>
                    </a:cubicBezTo>
                    <a:cubicBezTo>
                      <a:pt x="28950" y="510840"/>
                      <a:pt x="35168" y="524238"/>
                      <a:pt x="14287" y="492919"/>
                    </a:cubicBezTo>
                    <a:cubicBezTo>
                      <a:pt x="11906" y="483394"/>
                      <a:pt x="9841" y="473784"/>
                      <a:pt x="7144" y="464344"/>
                    </a:cubicBezTo>
                    <a:cubicBezTo>
                      <a:pt x="5075" y="457104"/>
                      <a:pt x="0" y="450443"/>
                      <a:pt x="0" y="442913"/>
                    </a:cubicBezTo>
                    <a:cubicBezTo>
                      <a:pt x="0" y="426974"/>
                      <a:pt x="10900" y="257392"/>
                      <a:pt x="14287" y="228600"/>
                    </a:cubicBezTo>
                    <a:cubicBezTo>
                      <a:pt x="14839" y="223907"/>
                      <a:pt x="24783" y="185420"/>
                      <a:pt x="28575" y="178594"/>
                    </a:cubicBezTo>
                    <a:cubicBezTo>
                      <a:pt x="36914" y="163584"/>
                      <a:pt x="47625" y="150019"/>
                      <a:pt x="57150" y="135732"/>
                    </a:cubicBezTo>
                    <a:cubicBezTo>
                      <a:pt x="73305" y="111499"/>
                      <a:pt x="63103" y="117872"/>
                      <a:pt x="64294" y="114300"/>
                    </a:cubicBezTo>
                    <a:close/>
                  </a:path>
                </a:pathLst>
              </a:custGeom>
              <a:noFill/>
              <a:ln w="7620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 rot="10800000">
              <a:off x="1245892" y="2780985"/>
              <a:ext cx="1328123" cy="634790"/>
            </a:xfrm>
            <a:custGeom>
              <a:avLst/>
              <a:gdLst>
                <a:gd name="connsiteX0" fmla="*/ 64294 w 1436187"/>
                <a:gd name="connsiteY0" fmla="*/ 114300 h 1121569"/>
                <a:gd name="connsiteX1" fmla="*/ 64294 w 1436187"/>
                <a:gd name="connsiteY1" fmla="*/ 114300 h 1121569"/>
                <a:gd name="connsiteX2" fmla="*/ 114300 w 1436187"/>
                <a:gd name="connsiteY2" fmla="*/ 78582 h 1121569"/>
                <a:gd name="connsiteX3" fmla="*/ 157162 w 1436187"/>
                <a:gd name="connsiteY3" fmla="*/ 42863 h 1121569"/>
                <a:gd name="connsiteX4" fmla="*/ 200025 w 1436187"/>
                <a:gd name="connsiteY4" fmla="*/ 28575 h 1121569"/>
                <a:gd name="connsiteX5" fmla="*/ 321469 w 1436187"/>
                <a:gd name="connsiteY5" fmla="*/ 14288 h 1121569"/>
                <a:gd name="connsiteX6" fmla="*/ 385762 w 1436187"/>
                <a:gd name="connsiteY6" fmla="*/ 0 h 1121569"/>
                <a:gd name="connsiteX7" fmla="*/ 792956 w 1436187"/>
                <a:gd name="connsiteY7" fmla="*/ 7144 h 1121569"/>
                <a:gd name="connsiteX8" fmla="*/ 842962 w 1436187"/>
                <a:gd name="connsiteY8" fmla="*/ 14288 h 1121569"/>
                <a:gd name="connsiteX9" fmla="*/ 928687 w 1436187"/>
                <a:gd name="connsiteY9" fmla="*/ 21432 h 1121569"/>
                <a:gd name="connsiteX10" fmla="*/ 1057275 w 1436187"/>
                <a:gd name="connsiteY10" fmla="*/ 50007 h 1121569"/>
                <a:gd name="connsiteX11" fmla="*/ 1085850 w 1436187"/>
                <a:gd name="connsiteY11" fmla="*/ 57150 h 1121569"/>
                <a:gd name="connsiteX12" fmla="*/ 1128712 w 1436187"/>
                <a:gd name="connsiteY12" fmla="*/ 64294 h 1121569"/>
                <a:gd name="connsiteX13" fmla="*/ 1150144 w 1436187"/>
                <a:gd name="connsiteY13" fmla="*/ 71438 h 1121569"/>
                <a:gd name="connsiteX14" fmla="*/ 1221581 w 1436187"/>
                <a:gd name="connsiteY14" fmla="*/ 92869 h 1121569"/>
                <a:gd name="connsiteX15" fmla="*/ 1250156 w 1436187"/>
                <a:gd name="connsiteY15" fmla="*/ 107157 h 1121569"/>
                <a:gd name="connsiteX16" fmla="*/ 1293019 w 1436187"/>
                <a:gd name="connsiteY16" fmla="*/ 121444 h 1121569"/>
                <a:gd name="connsiteX17" fmla="*/ 1321594 w 1436187"/>
                <a:gd name="connsiteY17" fmla="*/ 150019 h 1121569"/>
                <a:gd name="connsiteX18" fmla="*/ 1350169 w 1436187"/>
                <a:gd name="connsiteY18" fmla="*/ 192882 h 1121569"/>
                <a:gd name="connsiteX19" fmla="*/ 1371600 w 1436187"/>
                <a:gd name="connsiteY19" fmla="*/ 221457 h 1121569"/>
                <a:gd name="connsiteX20" fmla="*/ 1385887 w 1436187"/>
                <a:gd name="connsiteY20" fmla="*/ 271463 h 1121569"/>
                <a:gd name="connsiteX21" fmla="*/ 1400175 w 1436187"/>
                <a:gd name="connsiteY21" fmla="*/ 314325 h 1121569"/>
                <a:gd name="connsiteX22" fmla="*/ 1407319 w 1436187"/>
                <a:gd name="connsiteY22" fmla="*/ 335757 h 1121569"/>
                <a:gd name="connsiteX23" fmla="*/ 1428750 w 1436187"/>
                <a:gd name="connsiteY23" fmla="*/ 378619 h 1121569"/>
                <a:gd name="connsiteX24" fmla="*/ 1428750 w 1436187"/>
                <a:gd name="connsiteY24" fmla="*/ 528638 h 1121569"/>
                <a:gd name="connsiteX25" fmla="*/ 1414462 w 1436187"/>
                <a:gd name="connsiteY25" fmla="*/ 578644 h 1121569"/>
                <a:gd name="connsiteX26" fmla="*/ 1378744 w 1436187"/>
                <a:gd name="connsiteY26" fmla="*/ 621507 h 1121569"/>
                <a:gd name="connsiteX27" fmla="*/ 1364456 w 1436187"/>
                <a:gd name="connsiteY27" fmla="*/ 664369 h 1121569"/>
                <a:gd name="connsiteX28" fmla="*/ 1328737 w 1436187"/>
                <a:gd name="connsiteY28" fmla="*/ 707232 h 1121569"/>
                <a:gd name="connsiteX29" fmla="*/ 1307306 w 1436187"/>
                <a:gd name="connsiteY29" fmla="*/ 728663 h 1121569"/>
                <a:gd name="connsiteX30" fmla="*/ 1293019 w 1436187"/>
                <a:gd name="connsiteY30" fmla="*/ 757238 h 1121569"/>
                <a:gd name="connsiteX31" fmla="*/ 1271587 w 1436187"/>
                <a:gd name="connsiteY31" fmla="*/ 785813 h 1121569"/>
                <a:gd name="connsiteX32" fmla="*/ 1243012 w 1436187"/>
                <a:gd name="connsiteY32" fmla="*/ 821532 h 1121569"/>
                <a:gd name="connsiteX33" fmla="*/ 1228725 w 1436187"/>
                <a:gd name="connsiteY33" fmla="*/ 850107 h 1121569"/>
                <a:gd name="connsiteX34" fmla="*/ 1185862 w 1436187"/>
                <a:gd name="connsiteY34" fmla="*/ 892969 h 1121569"/>
                <a:gd name="connsiteX35" fmla="*/ 1150144 w 1436187"/>
                <a:gd name="connsiteY35" fmla="*/ 957263 h 1121569"/>
                <a:gd name="connsiteX36" fmla="*/ 1128712 w 1436187"/>
                <a:gd name="connsiteY36" fmla="*/ 971550 h 1121569"/>
                <a:gd name="connsiteX37" fmla="*/ 1114425 w 1436187"/>
                <a:gd name="connsiteY37" fmla="*/ 992982 h 1121569"/>
                <a:gd name="connsiteX38" fmla="*/ 1057275 w 1436187"/>
                <a:gd name="connsiteY38" fmla="*/ 1021557 h 1121569"/>
                <a:gd name="connsiteX39" fmla="*/ 1035844 w 1436187"/>
                <a:gd name="connsiteY39" fmla="*/ 1042988 h 1121569"/>
                <a:gd name="connsiteX40" fmla="*/ 978694 w 1436187"/>
                <a:gd name="connsiteY40" fmla="*/ 1064419 h 1121569"/>
                <a:gd name="connsiteX41" fmla="*/ 900112 w 1436187"/>
                <a:gd name="connsiteY41" fmla="*/ 1092994 h 1121569"/>
                <a:gd name="connsiteX42" fmla="*/ 878681 w 1436187"/>
                <a:gd name="connsiteY42" fmla="*/ 1107282 h 1121569"/>
                <a:gd name="connsiteX43" fmla="*/ 807244 w 1436187"/>
                <a:gd name="connsiteY43" fmla="*/ 1121569 h 1121569"/>
                <a:gd name="connsiteX44" fmla="*/ 692944 w 1436187"/>
                <a:gd name="connsiteY44" fmla="*/ 1114425 h 1121569"/>
                <a:gd name="connsiteX45" fmla="*/ 650081 w 1436187"/>
                <a:gd name="connsiteY45" fmla="*/ 1107282 h 1121569"/>
                <a:gd name="connsiteX46" fmla="*/ 585787 w 1436187"/>
                <a:gd name="connsiteY46" fmla="*/ 1092994 h 1121569"/>
                <a:gd name="connsiteX47" fmla="*/ 550069 w 1436187"/>
                <a:gd name="connsiteY47" fmla="*/ 1085850 h 1121569"/>
                <a:gd name="connsiteX48" fmla="*/ 521494 w 1436187"/>
                <a:gd name="connsiteY48" fmla="*/ 1064419 h 1121569"/>
                <a:gd name="connsiteX49" fmla="*/ 500062 w 1436187"/>
                <a:gd name="connsiteY49" fmla="*/ 1050132 h 1121569"/>
                <a:gd name="connsiteX50" fmla="*/ 478631 w 1436187"/>
                <a:gd name="connsiteY50" fmla="*/ 1028700 h 1121569"/>
                <a:gd name="connsiteX51" fmla="*/ 450056 w 1436187"/>
                <a:gd name="connsiteY51" fmla="*/ 1021557 h 1121569"/>
                <a:gd name="connsiteX52" fmla="*/ 421481 w 1436187"/>
                <a:gd name="connsiteY52" fmla="*/ 1007269 h 1121569"/>
                <a:gd name="connsiteX53" fmla="*/ 407194 w 1436187"/>
                <a:gd name="connsiteY53" fmla="*/ 985838 h 1121569"/>
                <a:gd name="connsiteX54" fmla="*/ 364331 w 1436187"/>
                <a:gd name="connsiteY54" fmla="*/ 942975 h 1121569"/>
                <a:gd name="connsiteX55" fmla="*/ 335756 w 1436187"/>
                <a:gd name="connsiteY55" fmla="*/ 907257 h 1121569"/>
                <a:gd name="connsiteX56" fmla="*/ 321469 w 1436187"/>
                <a:gd name="connsiteY56" fmla="*/ 885825 h 1121569"/>
                <a:gd name="connsiteX57" fmla="*/ 278606 w 1436187"/>
                <a:gd name="connsiteY57" fmla="*/ 842963 h 1121569"/>
                <a:gd name="connsiteX58" fmla="*/ 264319 w 1436187"/>
                <a:gd name="connsiteY58" fmla="*/ 821532 h 1121569"/>
                <a:gd name="connsiteX59" fmla="*/ 242887 w 1436187"/>
                <a:gd name="connsiteY59" fmla="*/ 814388 h 1121569"/>
                <a:gd name="connsiteX60" fmla="*/ 214312 w 1436187"/>
                <a:gd name="connsiteY60" fmla="*/ 771525 h 1121569"/>
                <a:gd name="connsiteX61" fmla="*/ 192881 w 1436187"/>
                <a:gd name="connsiteY61" fmla="*/ 750094 h 1121569"/>
                <a:gd name="connsiteX62" fmla="*/ 178594 w 1436187"/>
                <a:gd name="connsiteY62" fmla="*/ 728663 h 1121569"/>
                <a:gd name="connsiteX63" fmla="*/ 135731 w 1436187"/>
                <a:gd name="connsiteY63" fmla="*/ 685800 h 1121569"/>
                <a:gd name="connsiteX64" fmla="*/ 85725 w 1436187"/>
                <a:gd name="connsiteY64" fmla="*/ 628650 h 1121569"/>
                <a:gd name="connsiteX65" fmla="*/ 71437 w 1436187"/>
                <a:gd name="connsiteY65" fmla="*/ 607219 h 1121569"/>
                <a:gd name="connsiteX66" fmla="*/ 50006 w 1436187"/>
                <a:gd name="connsiteY66" fmla="*/ 585788 h 1121569"/>
                <a:gd name="connsiteX67" fmla="*/ 42862 w 1436187"/>
                <a:gd name="connsiteY67" fmla="*/ 557213 h 1121569"/>
                <a:gd name="connsiteX68" fmla="*/ 14287 w 1436187"/>
                <a:gd name="connsiteY68" fmla="*/ 492919 h 1121569"/>
                <a:gd name="connsiteX69" fmla="*/ 7144 w 1436187"/>
                <a:gd name="connsiteY69" fmla="*/ 464344 h 1121569"/>
                <a:gd name="connsiteX70" fmla="*/ 0 w 1436187"/>
                <a:gd name="connsiteY70" fmla="*/ 442913 h 1121569"/>
                <a:gd name="connsiteX71" fmla="*/ 14287 w 1436187"/>
                <a:gd name="connsiteY71" fmla="*/ 228600 h 1121569"/>
                <a:gd name="connsiteX72" fmla="*/ 28575 w 1436187"/>
                <a:gd name="connsiteY72" fmla="*/ 178594 h 1121569"/>
                <a:gd name="connsiteX73" fmla="*/ 57150 w 1436187"/>
                <a:gd name="connsiteY73" fmla="*/ 135732 h 1121569"/>
                <a:gd name="connsiteX74" fmla="*/ 64294 w 1436187"/>
                <a:gd name="connsiteY74" fmla="*/ 114300 h 112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36187" h="1121569">
                  <a:moveTo>
                    <a:pt x="64294" y="114300"/>
                  </a:moveTo>
                  <a:lnTo>
                    <a:pt x="64294" y="114300"/>
                  </a:lnTo>
                  <a:cubicBezTo>
                    <a:pt x="80963" y="102394"/>
                    <a:pt x="98305" y="91378"/>
                    <a:pt x="114300" y="78582"/>
                  </a:cubicBezTo>
                  <a:cubicBezTo>
                    <a:pt x="135332" y="61756"/>
                    <a:pt x="132823" y="53680"/>
                    <a:pt x="157162" y="42863"/>
                  </a:cubicBezTo>
                  <a:cubicBezTo>
                    <a:pt x="170925" y="36746"/>
                    <a:pt x="185737" y="33337"/>
                    <a:pt x="200025" y="28575"/>
                  </a:cubicBezTo>
                  <a:cubicBezTo>
                    <a:pt x="253159" y="10864"/>
                    <a:pt x="213968" y="21967"/>
                    <a:pt x="321469" y="14288"/>
                  </a:cubicBezTo>
                  <a:cubicBezTo>
                    <a:pt x="332489" y="11533"/>
                    <a:pt x="376694" y="0"/>
                    <a:pt x="385762" y="0"/>
                  </a:cubicBezTo>
                  <a:cubicBezTo>
                    <a:pt x="521514" y="0"/>
                    <a:pt x="657225" y="4763"/>
                    <a:pt x="792956" y="7144"/>
                  </a:cubicBezTo>
                  <a:cubicBezTo>
                    <a:pt x="809625" y="9525"/>
                    <a:pt x="826217" y="12525"/>
                    <a:pt x="842962" y="14288"/>
                  </a:cubicBezTo>
                  <a:cubicBezTo>
                    <a:pt x="871478" y="17290"/>
                    <a:pt x="900276" y="17558"/>
                    <a:pt x="928687" y="21432"/>
                  </a:cubicBezTo>
                  <a:cubicBezTo>
                    <a:pt x="968607" y="26876"/>
                    <a:pt x="1017621" y="40094"/>
                    <a:pt x="1057275" y="50007"/>
                  </a:cubicBezTo>
                  <a:cubicBezTo>
                    <a:pt x="1066800" y="52388"/>
                    <a:pt x="1076166" y="55536"/>
                    <a:pt x="1085850" y="57150"/>
                  </a:cubicBezTo>
                  <a:cubicBezTo>
                    <a:pt x="1100137" y="59531"/>
                    <a:pt x="1114573" y="61152"/>
                    <a:pt x="1128712" y="64294"/>
                  </a:cubicBezTo>
                  <a:cubicBezTo>
                    <a:pt x="1136063" y="65928"/>
                    <a:pt x="1142903" y="69369"/>
                    <a:pt x="1150144" y="71438"/>
                  </a:cubicBezTo>
                  <a:cubicBezTo>
                    <a:pt x="1174067" y="78273"/>
                    <a:pt x="1198951" y="81554"/>
                    <a:pt x="1221581" y="92869"/>
                  </a:cubicBezTo>
                  <a:cubicBezTo>
                    <a:pt x="1231106" y="97632"/>
                    <a:pt x="1240268" y="103202"/>
                    <a:pt x="1250156" y="107157"/>
                  </a:cubicBezTo>
                  <a:cubicBezTo>
                    <a:pt x="1264139" y="112750"/>
                    <a:pt x="1293019" y="121444"/>
                    <a:pt x="1293019" y="121444"/>
                  </a:cubicBezTo>
                  <a:cubicBezTo>
                    <a:pt x="1312066" y="178592"/>
                    <a:pt x="1283495" y="111920"/>
                    <a:pt x="1321594" y="150019"/>
                  </a:cubicBezTo>
                  <a:cubicBezTo>
                    <a:pt x="1333736" y="162161"/>
                    <a:pt x="1339866" y="179145"/>
                    <a:pt x="1350169" y="192882"/>
                  </a:cubicBezTo>
                  <a:lnTo>
                    <a:pt x="1371600" y="221457"/>
                  </a:lnTo>
                  <a:cubicBezTo>
                    <a:pt x="1395609" y="293480"/>
                    <a:pt x="1358977" y="181763"/>
                    <a:pt x="1385887" y="271463"/>
                  </a:cubicBezTo>
                  <a:cubicBezTo>
                    <a:pt x="1390215" y="285888"/>
                    <a:pt x="1395412" y="300038"/>
                    <a:pt x="1400175" y="314325"/>
                  </a:cubicBezTo>
                  <a:cubicBezTo>
                    <a:pt x="1402556" y="321469"/>
                    <a:pt x="1403142" y="329491"/>
                    <a:pt x="1407319" y="335757"/>
                  </a:cubicBezTo>
                  <a:cubicBezTo>
                    <a:pt x="1425783" y="363453"/>
                    <a:pt x="1418891" y="349043"/>
                    <a:pt x="1428750" y="378619"/>
                  </a:cubicBezTo>
                  <a:cubicBezTo>
                    <a:pt x="1437480" y="457184"/>
                    <a:pt x="1439787" y="440344"/>
                    <a:pt x="1428750" y="528638"/>
                  </a:cubicBezTo>
                  <a:cubicBezTo>
                    <a:pt x="1428384" y="531570"/>
                    <a:pt x="1418112" y="573169"/>
                    <a:pt x="1414462" y="578644"/>
                  </a:cubicBezTo>
                  <a:cubicBezTo>
                    <a:pt x="1392027" y="612296"/>
                    <a:pt x="1394328" y="586443"/>
                    <a:pt x="1378744" y="621507"/>
                  </a:cubicBezTo>
                  <a:cubicBezTo>
                    <a:pt x="1372627" y="635269"/>
                    <a:pt x="1375105" y="653720"/>
                    <a:pt x="1364456" y="664369"/>
                  </a:cubicBezTo>
                  <a:cubicBezTo>
                    <a:pt x="1301847" y="726978"/>
                    <a:pt x="1378465" y="647558"/>
                    <a:pt x="1328737" y="707232"/>
                  </a:cubicBezTo>
                  <a:cubicBezTo>
                    <a:pt x="1322269" y="714993"/>
                    <a:pt x="1314450" y="721519"/>
                    <a:pt x="1307306" y="728663"/>
                  </a:cubicBezTo>
                  <a:cubicBezTo>
                    <a:pt x="1302544" y="738188"/>
                    <a:pt x="1298663" y="748208"/>
                    <a:pt x="1293019" y="757238"/>
                  </a:cubicBezTo>
                  <a:cubicBezTo>
                    <a:pt x="1286709" y="767335"/>
                    <a:pt x="1277494" y="775475"/>
                    <a:pt x="1271587" y="785813"/>
                  </a:cubicBezTo>
                  <a:cubicBezTo>
                    <a:pt x="1250352" y="822974"/>
                    <a:pt x="1283682" y="794419"/>
                    <a:pt x="1243012" y="821532"/>
                  </a:cubicBezTo>
                  <a:cubicBezTo>
                    <a:pt x="1238250" y="831057"/>
                    <a:pt x="1235378" y="841791"/>
                    <a:pt x="1228725" y="850107"/>
                  </a:cubicBezTo>
                  <a:cubicBezTo>
                    <a:pt x="1216103" y="865885"/>
                    <a:pt x="1185862" y="892969"/>
                    <a:pt x="1185862" y="892969"/>
                  </a:cubicBezTo>
                  <a:cubicBezTo>
                    <a:pt x="1178418" y="915302"/>
                    <a:pt x="1171200" y="943227"/>
                    <a:pt x="1150144" y="957263"/>
                  </a:cubicBezTo>
                  <a:lnTo>
                    <a:pt x="1128712" y="971550"/>
                  </a:lnTo>
                  <a:cubicBezTo>
                    <a:pt x="1123950" y="978694"/>
                    <a:pt x="1120496" y="986911"/>
                    <a:pt x="1114425" y="992982"/>
                  </a:cubicBezTo>
                  <a:cubicBezTo>
                    <a:pt x="1100160" y="1007248"/>
                    <a:pt x="1074326" y="1014737"/>
                    <a:pt x="1057275" y="1021557"/>
                  </a:cubicBezTo>
                  <a:cubicBezTo>
                    <a:pt x="1050131" y="1028701"/>
                    <a:pt x="1044065" y="1037116"/>
                    <a:pt x="1035844" y="1042988"/>
                  </a:cubicBezTo>
                  <a:cubicBezTo>
                    <a:pt x="1015730" y="1057355"/>
                    <a:pt x="1001703" y="1058667"/>
                    <a:pt x="978694" y="1064419"/>
                  </a:cubicBezTo>
                  <a:cubicBezTo>
                    <a:pt x="896665" y="1113636"/>
                    <a:pt x="992025" y="1062355"/>
                    <a:pt x="900112" y="1092994"/>
                  </a:cubicBezTo>
                  <a:cubicBezTo>
                    <a:pt x="891967" y="1095709"/>
                    <a:pt x="886573" y="1103900"/>
                    <a:pt x="878681" y="1107282"/>
                  </a:cubicBezTo>
                  <a:cubicBezTo>
                    <a:pt x="865123" y="1113093"/>
                    <a:pt x="816906" y="1119959"/>
                    <a:pt x="807244" y="1121569"/>
                  </a:cubicBezTo>
                  <a:cubicBezTo>
                    <a:pt x="769144" y="1119188"/>
                    <a:pt x="730962" y="1117881"/>
                    <a:pt x="692944" y="1114425"/>
                  </a:cubicBezTo>
                  <a:cubicBezTo>
                    <a:pt x="678519" y="1113114"/>
                    <a:pt x="664332" y="1109873"/>
                    <a:pt x="650081" y="1107282"/>
                  </a:cubicBezTo>
                  <a:cubicBezTo>
                    <a:pt x="590853" y="1096514"/>
                    <a:pt x="637366" y="1104457"/>
                    <a:pt x="585787" y="1092994"/>
                  </a:cubicBezTo>
                  <a:cubicBezTo>
                    <a:pt x="573934" y="1090360"/>
                    <a:pt x="561975" y="1088231"/>
                    <a:pt x="550069" y="1085850"/>
                  </a:cubicBezTo>
                  <a:cubicBezTo>
                    <a:pt x="540544" y="1078706"/>
                    <a:pt x="531183" y="1071339"/>
                    <a:pt x="521494" y="1064419"/>
                  </a:cubicBezTo>
                  <a:cubicBezTo>
                    <a:pt x="514507" y="1059429"/>
                    <a:pt x="506658" y="1055629"/>
                    <a:pt x="500062" y="1050132"/>
                  </a:cubicBezTo>
                  <a:cubicBezTo>
                    <a:pt x="492301" y="1043664"/>
                    <a:pt x="487403" y="1033712"/>
                    <a:pt x="478631" y="1028700"/>
                  </a:cubicBezTo>
                  <a:cubicBezTo>
                    <a:pt x="470107" y="1023829"/>
                    <a:pt x="459581" y="1023938"/>
                    <a:pt x="450056" y="1021557"/>
                  </a:cubicBezTo>
                  <a:cubicBezTo>
                    <a:pt x="440531" y="1016794"/>
                    <a:pt x="429662" y="1014087"/>
                    <a:pt x="421481" y="1007269"/>
                  </a:cubicBezTo>
                  <a:cubicBezTo>
                    <a:pt x="414885" y="1001773"/>
                    <a:pt x="412184" y="992824"/>
                    <a:pt x="407194" y="985838"/>
                  </a:cubicBezTo>
                  <a:cubicBezTo>
                    <a:pt x="383028" y="952007"/>
                    <a:pt x="393925" y="962705"/>
                    <a:pt x="364331" y="942975"/>
                  </a:cubicBezTo>
                  <a:cubicBezTo>
                    <a:pt x="350422" y="901251"/>
                    <a:pt x="368070" y="939571"/>
                    <a:pt x="335756" y="907257"/>
                  </a:cubicBezTo>
                  <a:cubicBezTo>
                    <a:pt x="329685" y="901186"/>
                    <a:pt x="327173" y="892242"/>
                    <a:pt x="321469" y="885825"/>
                  </a:cubicBezTo>
                  <a:cubicBezTo>
                    <a:pt x="308045" y="870723"/>
                    <a:pt x="289814" y="859775"/>
                    <a:pt x="278606" y="842963"/>
                  </a:cubicBezTo>
                  <a:cubicBezTo>
                    <a:pt x="273844" y="835819"/>
                    <a:pt x="271023" y="826895"/>
                    <a:pt x="264319" y="821532"/>
                  </a:cubicBezTo>
                  <a:cubicBezTo>
                    <a:pt x="258439" y="816828"/>
                    <a:pt x="250031" y="816769"/>
                    <a:pt x="242887" y="814388"/>
                  </a:cubicBezTo>
                  <a:cubicBezTo>
                    <a:pt x="174522" y="746023"/>
                    <a:pt x="255666" y="833556"/>
                    <a:pt x="214312" y="771525"/>
                  </a:cubicBezTo>
                  <a:cubicBezTo>
                    <a:pt x="208708" y="763119"/>
                    <a:pt x="199349" y="757855"/>
                    <a:pt x="192881" y="750094"/>
                  </a:cubicBezTo>
                  <a:cubicBezTo>
                    <a:pt x="187385" y="743498"/>
                    <a:pt x="184298" y="735080"/>
                    <a:pt x="178594" y="728663"/>
                  </a:cubicBezTo>
                  <a:cubicBezTo>
                    <a:pt x="165170" y="713561"/>
                    <a:pt x="146939" y="702612"/>
                    <a:pt x="135731" y="685800"/>
                  </a:cubicBezTo>
                  <a:cubicBezTo>
                    <a:pt x="102393" y="635794"/>
                    <a:pt x="121443" y="652463"/>
                    <a:pt x="85725" y="628650"/>
                  </a:cubicBezTo>
                  <a:cubicBezTo>
                    <a:pt x="80962" y="621506"/>
                    <a:pt x="76934" y="613815"/>
                    <a:pt x="71437" y="607219"/>
                  </a:cubicBezTo>
                  <a:cubicBezTo>
                    <a:pt x="64969" y="599458"/>
                    <a:pt x="55018" y="594560"/>
                    <a:pt x="50006" y="585788"/>
                  </a:cubicBezTo>
                  <a:cubicBezTo>
                    <a:pt x="45135" y="577263"/>
                    <a:pt x="45683" y="566617"/>
                    <a:pt x="42862" y="557213"/>
                  </a:cubicBezTo>
                  <a:cubicBezTo>
                    <a:pt x="28950" y="510840"/>
                    <a:pt x="35168" y="524238"/>
                    <a:pt x="14287" y="492919"/>
                  </a:cubicBezTo>
                  <a:cubicBezTo>
                    <a:pt x="11906" y="483394"/>
                    <a:pt x="9841" y="473784"/>
                    <a:pt x="7144" y="464344"/>
                  </a:cubicBezTo>
                  <a:cubicBezTo>
                    <a:pt x="5075" y="457104"/>
                    <a:pt x="0" y="450443"/>
                    <a:pt x="0" y="442913"/>
                  </a:cubicBezTo>
                  <a:cubicBezTo>
                    <a:pt x="0" y="426974"/>
                    <a:pt x="10900" y="257392"/>
                    <a:pt x="14287" y="228600"/>
                  </a:cubicBezTo>
                  <a:cubicBezTo>
                    <a:pt x="14839" y="223907"/>
                    <a:pt x="24783" y="185420"/>
                    <a:pt x="28575" y="178594"/>
                  </a:cubicBezTo>
                  <a:cubicBezTo>
                    <a:pt x="36914" y="163584"/>
                    <a:pt x="47625" y="150019"/>
                    <a:pt x="57150" y="135732"/>
                  </a:cubicBezTo>
                  <a:cubicBezTo>
                    <a:pt x="73305" y="111499"/>
                    <a:pt x="63103" y="117872"/>
                    <a:pt x="64294" y="114300"/>
                  </a:cubicBezTo>
                  <a:close/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51096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Proxy: let it act on behalf of many (our whole community)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Federation with SP Proxy image by: SWITCH (CH</a:t>
            </a:r>
            <a:r>
              <a:rPr lang="en-US" dirty="0" smtClean="0"/>
              <a:t>), Ann Harding, Lukas </a:t>
            </a:r>
            <a:r>
              <a:rPr lang="en-US" dirty="0" err="1" smtClean="0"/>
              <a:t>Hammerle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900"/>
            <a:ext cx="9088781" cy="35714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66809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IdP</a:t>
            </a:r>
            <a:r>
              <a:rPr lang="en-GB" dirty="0" smtClean="0"/>
              <a:t>-SP bridge</a:t>
            </a:r>
            <a:endParaRPr lang="en-GB" dirty="0"/>
          </a:p>
        </p:txBody>
      </p:sp>
      <p:pic>
        <p:nvPicPr>
          <p:cNvPr id="11" name="Google Shape;632;g2e2ee80552d_0_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2400" y="1251801"/>
            <a:ext cx="2901600" cy="24772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33;g2e2ee80552d_0_5"/>
          <p:cNvSpPr/>
          <p:nvPr/>
        </p:nvSpPr>
        <p:spPr>
          <a:xfrm>
            <a:off x="238124" y="922467"/>
            <a:ext cx="6090676" cy="3297608"/>
          </a:xfrm>
          <a:prstGeom prst="roundRect">
            <a:avLst>
              <a:gd name="adj" fmla="val 7894"/>
            </a:avLst>
          </a:prstGeom>
          <a:solidFill>
            <a:srgbClr val="FBE7D9"/>
          </a:solidFill>
          <a:ln w="9525" cap="flat" cmpd="sng">
            <a:solidFill>
              <a:srgbClr val="623E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Access services using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identities from users’ Home Organizations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but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hide complexity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multiple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IdPs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federations, </a:t>
            </a:r>
            <a:b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different technologies for authentication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authorisation</a:t>
            </a:r>
            <a:endParaRPr kumimoji="0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One persistent identity </a:t>
            </a:r>
            <a:b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across all the community’s services through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account linking</a:t>
            </a:r>
            <a:endParaRPr kumimoji="0" sz="1600" b="0" i="0" u="none" strike="noStrike" kern="0" cap="none" spc="0" normalizeH="0" baseline="0" noProof="0" dirty="0" smtClean="0">
              <a:ln>
                <a:noFill/>
              </a:ln>
              <a:solidFill>
                <a:srgbClr val="1C41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Access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services </a:t>
            </a:r>
            <a:b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role(s)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users have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the collaboration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600" b="0" i="0" u="none" strike="noStrike" kern="0" cap="none" spc="0" normalizeH="0" baseline="0" noProof="0" dirty="0" smtClean="0">
              <a:ln>
                <a:noFill/>
              </a:ln>
              <a:solidFill>
                <a:srgbClr val="1C41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both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web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non-web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resources</a:t>
            </a:r>
            <a:endParaRPr kumimoji="0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Integration of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guest identity solutions </a:t>
            </a:r>
            <a:endParaRPr kumimoji="0" sz="1600" b="1" i="0" u="none" strike="noStrike" kern="0" cap="none" spc="0" normalizeH="0" baseline="0" noProof="0" dirty="0" smtClean="0">
              <a:ln>
                <a:noFill/>
              </a:ln>
              <a:solidFill>
                <a:srgbClr val="1C41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120000"/>
              </a:lnSpc>
              <a:spcAft>
                <a:spcPts val="300"/>
              </a:spcAft>
              <a:buClr>
                <a:srgbClr val="1C4161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Support for stronger authentication assurance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C41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mechanisms</a:t>
            </a:r>
            <a:endParaRPr kumimoji="0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801" y="738321"/>
            <a:ext cx="228107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often known as proxy!</a:t>
            </a:r>
          </a:p>
        </p:txBody>
      </p:sp>
    </p:spTree>
    <p:extLst>
      <p:ext uri="{BB962C8B-B14F-4D97-AF65-F5344CB8AC3E}">
        <p14:creationId xmlns:p14="http://schemas.microsoft.com/office/powerpoint/2010/main" val="195986255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Adding a layer in the architecture for research collaboration</a:t>
            </a:r>
            <a:endParaRPr lang="en-GB" dirty="0"/>
          </a:p>
        </p:txBody>
      </p:sp>
      <p:pic>
        <p:nvPicPr>
          <p:cNvPr id="5" name="Google Shape;588;g2e2953a4e95_0_1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79028" y="1060337"/>
            <a:ext cx="4303602" cy="32887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98265" y="4000273"/>
            <a:ext cx="159659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Network layer(s)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8461" y="2444145"/>
            <a:ext cx="253755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Authentication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(academic, or </a:t>
            </a:r>
            <a:r>
              <a:rPr lang="en-GB" sz="1600" cap="none" dirty="0" err="1" smtClean="0">
                <a:solidFill>
                  <a:srgbClr val="6F2575"/>
                </a:solidFill>
              </a:rPr>
              <a:t>govID</a:t>
            </a:r>
            <a:r>
              <a:rPr lang="en-GB" sz="1600" cap="none" dirty="0" smtClean="0">
                <a:solidFill>
                  <a:srgbClr val="6F2575"/>
                </a:solidFill>
              </a:rPr>
              <a:t>, or ...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5362" y="1062424"/>
            <a:ext cx="238366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Bridging collaboration 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authorisation layer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 identity federation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8F54A8-A3DD-0548-949B-38F548F0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946" y="1826569"/>
            <a:ext cx="1218292" cy="702167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39997008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AARC Blueprint – making the bridge a first-class citizen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 rot="16200000">
            <a:off x="-1071057" y="3049038"/>
            <a:ext cx="2618363" cy="300723"/>
          </a:xfrm>
        </p:spPr>
        <p:txBody>
          <a:bodyPr/>
          <a:lstStyle/>
          <a:p>
            <a:r>
              <a:rPr lang="en-GB" dirty="0" smtClean="0"/>
              <a:t>AARC BPA 2019 </a:t>
            </a:r>
            <a:r>
              <a:rPr lang="en-GB" dirty="0"/>
              <a:t>‘Community First’</a:t>
            </a:r>
            <a:br>
              <a:rPr lang="en-GB" dirty="0"/>
            </a:br>
            <a:r>
              <a:rPr lang="en-GB" dirty="0"/>
              <a:t>https://aarc-community.org/guidelines/aarc-g045/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0649" y="768171"/>
            <a:ext cx="4957430" cy="3569162"/>
            <a:chOff x="440649" y="768171"/>
            <a:chExt cx="4957430" cy="35691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49" y="768171"/>
              <a:ext cx="4913857" cy="3545347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724356" y="1780250"/>
              <a:ext cx="4673723" cy="2557083"/>
            </a:xfrm>
            <a:custGeom>
              <a:avLst/>
              <a:gdLst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1472751 w 5065614"/>
                <a:gd name="connsiteY4" fmla="*/ 323682 h 2715361"/>
                <a:gd name="connsiteX5" fmla="*/ 2977869 w 5065614"/>
                <a:gd name="connsiteY5" fmla="*/ 331774 h 2715361"/>
                <a:gd name="connsiteX6" fmla="*/ 3123526 w 5065614"/>
                <a:gd name="connsiteY6" fmla="*/ 347958 h 2715361"/>
                <a:gd name="connsiteX7" fmla="*/ 3342011 w 5065614"/>
                <a:gd name="connsiteY7" fmla="*/ 364142 h 2715361"/>
                <a:gd name="connsiteX8" fmla="*/ 3665692 w 5065614"/>
                <a:gd name="connsiteY8" fmla="*/ 380326 h 2715361"/>
                <a:gd name="connsiteX9" fmla="*/ 3762797 w 5065614"/>
                <a:gd name="connsiteY9" fmla="*/ 388418 h 2715361"/>
                <a:gd name="connsiteX10" fmla="*/ 3997466 w 5065614"/>
                <a:gd name="connsiteY10" fmla="*/ 404602 h 2715361"/>
                <a:gd name="connsiteX11" fmla="*/ 4531540 w 5065614"/>
                <a:gd name="connsiteY11" fmla="*/ 396510 h 2715361"/>
                <a:gd name="connsiteX12" fmla="*/ 4588184 w 5065614"/>
                <a:gd name="connsiteY12" fmla="*/ 388418 h 2715361"/>
                <a:gd name="connsiteX13" fmla="*/ 4960418 w 5065614"/>
                <a:gd name="connsiteY13" fmla="*/ 380326 h 2715361"/>
                <a:gd name="connsiteX14" fmla="*/ 5033246 w 5065614"/>
                <a:gd name="connsiteY14" fmla="*/ 388418 h 2715361"/>
                <a:gd name="connsiteX15" fmla="*/ 5049430 w 5065614"/>
                <a:gd name="connsiteY15" fmla="*/ 412694 h 2715361"/>
                <a:gd name="connsiteX16" fmla="*/ 5041338 w 5065614"/>
                <a:gd name="connsiteY16" fmla="*/ 760652 h 2715361"/>
                <a:gd name="connsiteX17" fmla="*/ 5025154 w 5065614"/>
                <a:gd name="connsiteY17" fmla="*/ 946768 h 2715361"/>
                <a:gd name="connsiteX18" fmla="*/ 5041338 w 5065614"/>
                <a:gd name="connsiteY18" fmla="*/ 1262358 h 2715361"/>
                <a:gd name="connsiteX19" fmla="*/ 5057522 w 5065614"/>
                <a:gd name="connsiteY19" fmla="*/ 1319002 h 2715361"/>
                <a:gd name="connsiteX20" fmla="*/ 5065614 w 5065614"/>
                <a:gd name="connsiteY20" fmla="*/ 1383738 h 2715361"/>
                <a:gd name="connsiteX21" fmla="*/ 5049430 w 5065614"/>
                <a:gd name="connsiteY21" fmla="*/ 1497027 h 2715361"/>
                <a:gd name="connsiteX22" fmla="*/ 4984694 w 5065614"/>
                <a:gd name="connsiteY22" fmla="*/ 1561763 h 2715361"/>
                <a:gd name="connsiteX23" fmla="*/ 4968510 w 5065614"/>
                <a:gd name="connsiteY23" fmla="*/ 1594131 h 2715361"/>
                <a:gd name="connsiteX24" fmla="*/ 4944234 w 5065614"/>
                <a:gd name="connsiteY24" fmla="*/ 1618407 h 2715361"/>
                <a:gd name="connsiteX25" fmla="*/ 4936142 w 5065614"/>
                <a:gd name="connsiteY25" fmla="*/ 1642684 h 2715361"/>
                <a:gd name="connsiteX26" fmla="*/ 4919958 w 5065614"/>
                <a:gd name="connsiteY26" fmla="*/ 1683144 h 2715361"/>
                <a:gd name="connsiteX27" fmla="*/ 4895682 w 5065614"/>
                <a:gd name="connsiteY27" fmla="*/ 1739788 h 2715361"/>
                <a:gd name="connsiteX28" fmla="*/ 4903774 w 5065614"/>
                <a:gd name="connsiteY28" fmla="*/ 1788340 h 2715361"/>
                <a:gd name="connsiteX29" fmla="*/ 4928050 w 5065614"/>
                <a:gd name="connsiteY29" fmla="*/ 1853076 h 2715361"/>
                <a:gd name="connsiteX30" fmla="*/ 4936142 w 5065614"/>
                <a:gd name="connsiteY30" fmla="*/ 1877353 h 2715361"/>
                <a:gd name="connsiteX31" fmla="*/ 4952326 w 5065614"/>
                <a:gd name="connsiteY31" fmla="*/ 1901629 h 2715361"/>
                <a:gd name="connsiteX32" fmla="*/ 4960418 w 5065614"/>
                <a:gd name="connsiteY32" fmla="*/ 1925905 h 2715361"/>
                <a:gd name="connsiteX33" fmla="*/ 5008970 w 5065614"/>
                <a:gd name="connsiteY33" fmla="*/ 1974457 h 2715361"/>
                <a:gd name="connsiteX34" fmla="*/ 4976602 w 5065614"/>
                <a:gd name="connsiteY34" fmla="*/ 2014917 h 2715361"/>
                <a:gd name="connsiteX35" fmla="*/ 4895682 w 5065614"/>
                <a:gd name="connsiteY35" fmla="*/ 2023009 h 2715361"/>
                <a:gd name="connsiteX36" fmla="*/ 4782393 w 5065614"/>
                <a:gd name="connsiteY36" fmla="*/ 2031101 h 2715361"/>
                <a:gd name="connsiteX37" fmla="*/ 4750025 w 5065614"/>
                <a:gd name="connsiteY37" fmla="*/ 2039193 h 2715361"/>
                <a:gd name="connsiteX38" fmla="*/ 4652921 w 5065614"/>
                <a:gd name="connsiteY38" fmla="*/ 2023009 h 2715361"/>
                <a:gd name="connsiteX39" fmla="*/ 4539632 w 5065614"/>
                <a:gd name="connsiteY39" fmla="*/ 1998733 h 2715361"/>
                <a:gd name="connsiteX40" fmla="*/ 4402067 w 5065614"/>
                <a:gd name="connsiteY40" fmla="*/ 1966365 h 2715361"/>
                <a:gd name="connsiteX41" fmla="*/ 4102662 w 5065614"/>
                <a:gd name="connsiteY41" fmla="*/ 1958273 h 2715361"/>
                <a:gd name="connsiteX42" fmla="*/ 1861168 w 5065614"/>
                <a:gd name="connsiteY42" fmla="*/ 1950181 h 2715361"/>
                <a:gd name="connsiteX43" fmla="*/ 1464659 w 5065614"/>
                <a:gd name="connsiteY43" fmla="*/ 1942089 h 2715361"/>
                <a:gd name="connsiteX44" fmla="*/ 1319002 w 5065614"/>
                <a:gd name="connsiteY44" fmla="*/ 1909721 h 2715361"/>
                <a:gd name="connsiteX45" fmla="*/ 1254266 w 5065614"/>
                <a:gd name="connsiteY45" fmla="*/ 1901629 h 2715361"/>
                <a:gd name="connsiteX46" fmla="*/ 1116701 w 5065614"/>
                <a:gd name="connsiteY46" fmla="*/ 1885445 h 2715361"/>
                <a:gd name="connsiteX47" fmla="*/ 1100517 w 5065614"/>
                <a:gd name="connsiteY47" fmla="*/ 1909721 h 2715361"/>
                <a:gd name="connsiteX48" fmla="*/ 1116701 w 5065614"/>
                <a:gd name="connsiteY48" fmla="*/ 2071561 h 2715361"/>
                <a:gd name="connsiteX49" fmla="*/ 1124793 w 5065614"/>
                <a:gd name="connsiteY49" fmla="*/ 2095837 h 2715361"/>
                <a:gd name="connsiteX50" fmla="*/ 1100517 w 5065614"/>
                <a:gd name="connsiteY50" fmla="*/ 2419519 h 2715361"/>
                <a:gd name="connsiteX51" fmla="*/ 1084333 w 5065614"/>
                <a:gd name="connsiteY51" fmla="*/ 2468071 h 2715361"/>
                <a:gd name="connsiteX52" fmla="*/ 1108609 w 5065614"/>
                <a:gd name="connsiteY52" fmla="*/ 2621820 h 2715361"/>
                <a:gd name="connsiteX53" fmla="*/ 1116701 w 5065614"/>
                <a:gd name="connsiteY53" fmla="*/ 2654188 h 2715361"/>
                <a:gd name="connsiteX54" fmla="*/ 1140977 w 5065614"/>
                <a:gd name="connsiteY54" fmla="*/ 2694648 h 2715361"/>
                <a:gd name="connsiteX55" fmla="*/ 720191 w 5065614"/>
                <a:gd name="connsiteY55" fmla="*/ 2686556 h 2715361"/>
                <a:gd name="connsiteX56" fmla="*/ 590719 w 5065614"/>
                <a:gd name="connsiteY56" fmla="*/ 2678464 h 2715361"/>
                <a:gd name="connsiteX57" fmla="*/ 469338 w 5065614"/>
                <a:gd name="connsiteY57" fmla="*/ 2654188 h 2715361"/>
                <a:gd name="connsiteX58" fmla="*/ 380326 w 5065614"/>
                <a:gd name="connsiteY58" fmla="*/ 2646096 h 2715361"/>
                <a:gd name="connsiteX59" fmla="*/ 299406 w 5065614"/>
                <a:gd name="connsiteY59" fmla="*/ 2638004 h 2715361"/>
                <a:gd name="connsiteX60" fmla="*/ 347958 w 5065614"/>
                <a:gd name="connsiteY60" fmla="*/ 2621820 h 2715361"/>
                <a:gd name="connsiteX61" fmla="*/ 404602 w 5065614"/>
                <a:gd name="connsiteY61" fmla="*/ 2573268 h 2715361"/>
                <a:gd name="connsiteX62" fmla="*/ 404602 w 5065614"/>
                <a:gd name="connsiteY62" fmla="*/ 2395243 h 2715361"/>
                <a:gd name="connsiteX63" fmla="*/ 372234 w 5065614"/>
                <a:gd name="connsiteY63" fmla="*/ 2103930 h 2715361"/>
                <a:gd name="connsiteX64" fmla="*/ 323682 w 5065614"/>
                <a:gd name="connsiteY64" fmla="*/ 1861168 h 2715361"/>
                <a:gd name="connsiteX65" fmla="*/ 258945 w 5065614"/>
                <a:gd name="connsiteY65" fmla="*/ 1666960 h 2715361"/>
                <a:gd name="connsiteX66" fmla="*/ 218485 w 5065614"/>
                <a:gd name="connsiteY66" fmla="*/ 1529395 h 2715361"/>
                <a:gd name="connsiteX67" fmla="*/ 178025 w 5065614"/>
                <a:gd name="connsiteY67" fmla="*/ 1432291 h 2715361"/>
                <a:gd name="connsiteX68" fmla="*/ 129473 w 5065614"/>
                <a:gd name="connsiteY68" fmla="*/ 1221898 h 2715361"/>
                <a:gd name="connsiteX69" fmla="*/ 105197 w 5065614"/>
                <a:gd name="connsiteY69" fmla="*/ 1124793 h 2715361"/>
                <a:gd name="connsiteX70" fmla="*/ 89013 w 5065614"/>
                <a:gd name="connsiteY70" fmla="*/ 1043873 h 2715361"/>
                <a:gd name="connsiteX71" fmla="*/ 16184 w 5065614"/>
                <a:gd name="connsiteY71" fmla="*/ 712099 h 2715361"/>
                <a:gd name="connsiteX72" fmla="*/ 8092 w 5065614"/>
                <a:gd name="connsiteY72" fmla="*/ 590719 h 2715361"/>
                <a:gd name="connsiteX73" fmla="*/ 0 w 5065614"/>
                <a:gd name="connsiteY73" fmla="*/ 542167 h 2715361"/>
                <a:gd name="connsiteX74" fmla="*/ 24276 w 5065614"/>
                <a:gd name="connsiteY74" fmla="*/ 0 h 2715361"/>
                <a:gd name="connsiteX75" fmla="*/ 121381 w 5065614"/>
                <a:gd name="connsiteY75" fmla="*/ 80921 h 2715361"/>
                <a:gd name="connsiteX76" fmla="*/ 186117 w 5065614"/>
                <a:gd name="connsiteY76" fmla="*/ 137565 h 2715361"/>
                <a:gd name="connsiteX77" fmla="*/ 299406 w 5065614"/>
                <a:gd name="connsiteY77" fmla="*/ 258945 h 2715361"/>
                <a:gd name="connsiteX78" fmla="*/ 445062 w 5065614"/>
                <a:gd name="connsiteY78" fmla="*/ 380326 h 2715361"/>
                <a:gd name="connsiteX79" fmla="*/ 493614 w 5065614"/>
                <a:gd name="connsiteY79" fmla="*/ 412694 h 2715361"/>
                <a:gd name="connsiteX80" fmla="*/ 566443 w 5065614"/>
                <a:gd name="connsiteY80" fmla="*/ 469338 h 2715361"/>
                <a:gd name="connsiteX81" fmla="*/ 598811 w 5065614"/>
                <a:gd name="connsiteY81" fmla="*/ 534075 h 2715361"/>
                <a:gd name="connsiteX82" fmla="*/ 574535 w 5065614"/>
                <a:gd name="connsiteY82" fmla="*/ 420786 h 2715361"/>
                <a:gd name="connsiteX83" fmla="*/ 550259 w 5065614"/>
                <a:gd name="connsiteY83" fmla="*/ 388418 h 2715361"/>
                <a:gd name="connsiteX84" fmla="*/ 501706 w 5065614"/>
                <a:gd name="connsiteY84" fmla="*/ 356050 h 2715361"/>
                <a:gd name="connsiteX85" fmla="*/ 485522 w 5065614"/>
                <a:gd name="connsiteY85" fmla="*/ 380326 h 2715361"/>
                <a:gd name="connsiteX86" fmla="*/ 461246 w 5065614"/>
                <a:gd name="connsiteY86" fmla="*/ 364142 h 2715361"/>
                <a:gd name="connsiteX87" fmla="*/ 453154 w 5065614"/>
                <a:gd name="connsiteY87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1472751 w 5065614"/>
                <a:gd name="connsiteY4" fmla="*/ 323682 h 2715361"/>
                <a:gd name="connsiteX5" fmla="*/ 2977869 w 5065614"/>
                <a:gd name="connsiteY5" fmla="*/ 331774 h 2715361"/>
                <a:gd name="connsiteX6" fmla="*/ 3123526 w 5065614"/>
                <a:gd name="connsiteY6" fmla="*/ 347958 h 2715361"/>
                <a:gd name="connsiteX7" fmla="*/ 3665692 w 5065614"/>
                <a:gd name="connsiteY7" fmla="*/ 380326 h 2715361"/>
                <a:gd name="connsiteX8" fmla="*/ 3762797 w 5065614"/>
                <a:gd name="connsiteY8" fmla="*/ 388418 h 2715361"/>
                <a:gd name="connsiteX9" fmla="*/ 3997466 w 5065614"/>
                <a:gd name="connsiteY9" fmla="*/ 404602 h 2715361"/>
                <a:gd name="connsiteX10" fmla="*/ 4531540 w 5065614"/>
                <a:gd name="connsiteY10" fmla="*/ 396510 h 2715361"/>
                <a:gd name="connsiteX11" fmla="*/ 4588184 w 5065614"/>
                <a:gd name="connsiteY11" fmla="*/ 388418 h 2715361"/>
                <a:gd name="connsiteX12" fmla="*/ 4960418 w 5065614"/>
                <a:gd name="connsiteY12" fmla="*/ 380326 h 2715361"/>
                <a:gd name="connsiteX13" fmla="*/ 5033246 w 5065614"/>
                <a:gd name="connsiteY13" fmla="*/ 388418 h 2715361"/>
                <a:gd name="connsiteX14" fmla="*/ 5049430 w 5065614"/>
                <a:gd name="connsiteY14" fmla="*/ 412694 h 2715361"/>
                <a:gd name="connsiteX15" fmla="*/ 5041338 w 5065614"/>
                <a:gd name="connsiteY15" fmla="*/ 760652 h 2715361"/>
                <a:gd name="connsiteX16" fmla="*/ 5025154 w 5065614"/>
                <a:gd name="connsiteY16" fmla="*/ 946768 h 2715361"/>
                <a:gd name="connsiteX17" fmla="*/ 5041338 w 5065614"/>
                <a:gd name="connsiteY17" fmla="*/ 1262358 h 2715361"/>
                <a:gd name="connsiteX18" fmla="*/ 5057522 w 5065614"/>
                <a:gd name="connsiteY18" fmla="*/ 1319002 h 2715361"/>
                <a:gd name="connsiteX19" fmla="*/ 5065614 w 5065614"/>
                <a:gd name="connsiteY19" fmla="*/ 1383738 h 2715361"/>
                <a:gd name="connsiteX20" fmla="*/ 5049430 w 5065614"/>
                <a:gd name="connsiteY20" fmla="*/ 1497027 h 2715361"/>
                <a:gd name="connsiteX21" fmla="*/ 4984694 w 5065614"/>
                <a:gd name="connsiteY21" fmla="*/ 1561763 h 2715361"/>
                <a:gd name="connsiteX22" fmla="*/ 4968510 w 5065614"/>
                <a:gd name="connsiteY22" fmla="*/ 1594131 h 2715361"/>
                <a:gd name="connsiteX23" fmla="*/ 4944234 w 5065614"/>
                <a:gd name="connsiteY23" fmla="*/ 1618407 h 2715361"/>
                <a:gd name="connsiteX24" fmla="*/ 4936142 w 5065614"/>
                <a:gd name="connsiteY24" fmla="*/ 1642684 h 2715361"/>
                <a:gd name="connsiteX25" fmla="*/ 4919958 w 5065614"/>
                <a:gd name="connsiteY25" fmla="*/ 1683144 h 2715361"/>
                <a:gd name="connsiteX26" fmla="*/ 4895682 w 5065614"/>
                <a:gd name="connsiteY26" fmla="*/ 1739788 h 2715361"/>
                <a:gd name="connsiteX27" fmla="*/ 4903774 w 5065614"/>
                <a:gd name="connsiteY27" fmla="*/ 1788340 h 2715361"/>
                <a:gd name="connsiteX28" fmla="*/ 4928050 w 5065614"/>
                <a:gd name="connsiteY28" fmla="*/ 1853076 h 2715361"/>
                <a:gd name="connsiteX29" fmla="*/ 4936142 w 5065614"/>
                <a:gd name="connsiteY29" fmla="*/ 1877353 h 2715361"/>
                <a:gd name="connsiteX30" fmla="*/ 4952326 w 5065614"/>
                <a:gd name="connsiteY30" fmla="*/ 1901629 h 2715361"/>
                <a:gd name="connsiteX31" fmla="*/ 4960418 w 5065614"/>
                <a:gd name="connsiteY31" fmla="*/ 1925905 h 2715361"/>
                <a:gd name="connsiteX32" fmla="*/ 5008970 w 5065614"/>
                <a:gd name="connsiteY32" fmla="*/ 1974457 h 2715361"/>
                <a:gd name="connsiteX33" fmla="*/ 4976602 w 5065614"/>
                <a:gd name="connsiteY33" fmla="*/ 2014917 h 2715361"/>
                <a:gd name="connsiteX34" fmla="*/ 4895682 w 5065614"/>
                <a:gd name="connsiteY34" fmla="*/ 2023009 h 2715361"/>
                <a:gd name="connsiteX35" fmla="*/ 4782393 w 5065614"/>
                <a:gd name="connsiteY35" fmla="*/ 2031101 h 2715361"/>
                <a:gd name="connsiteX36" fmla="*/ 4750025 w 5065614"/>
                <a:gd name="connsiteY36" fmla="*/ 2039193 h 2715361"/>
                <a:gd name="connsiteX37" fmla="*/ 4652921 w 5065614"/>
                <a:gd name="connsiteY37" fmla="*/ 2023009 h 2715361"/>
                <a:gd name="connsiteX38" fmla="*/ 4539632 w 5065614"/>
                <a:gd name="connsiteY38" fmla="*/ 1998733 h 2715361"/>
                <a:gd name="connsiteX39" fmla="*/ 4402067 w 5065614"/>
                <a:gd name="connsiteY39" fmla="*/ 1966365 h 2715361"/>
                <a:gd name="connsiteX40" fmla="*/ 4102662 w 5065614"/>
                <a:gd name="connsiteY40" fmla="*/ 1958273 h 2715361"/>
                <a:gd name="connsiteX41" fmla="*/ 1861168 w 5065614"/>
                <a:gd name="connsiteY41" fmla="*/ 1950181 h 2715361"/>
                <a:gd name="connsiteX42" fmla="*/ 1464659 w 5065614"/>
                <a:gd name="connsiteY42" fmla="*/ 1942089 h 2715361"/>
                <a:gd name="connsiteX43" fmla="*/ 1319002 w 5065614"/>
                <a:gd name="connsiteY43" fmla="*/ 1909721 h 2715361"/>
                <a:gd name="connsiteX44" fmla="*/ 1254266 w 5065614"/>
                <a:gd name="connsiteY44" fmla="*/ 1901629 h 2715361"/>
                <a:gd name="connsiteX45" fmla="*/ 1116701 w 5065614"/>
                <a:gd name="connsiteY45" fmla="*/ 1885445 h 2715361"/>
                <a:gd name="connsiteX46" fmla="*/ 1100517 w 5065614"/>
                <a:gd name="connsiteY46" fmla="*/ 1909721 h 2715361"/>
                <a:gd name="connsiteX47" fmla="*/ 1116701 w 5065614"/>
                <a:gd name="connsiteY47" fmla="*/ 2071561 h 2715361"/>
                <a:gd name="connsiteX48" fmla="*/ 1124793 w 5065614"/>
                <a:gd name="connsiteY48" fmla="*/ 2095837 h 2715361"/>
                <a:gd name="connsiteX49" fmla="*/ 1100517 w 5065614"/>
                <a:gd name="connsiteY49" fmla="*/ 2419519 h 2715361"/>
                <a:gd name="connsiteX50" fmla="*/ 1084333 w 5065614"/>
                <a:gd name="connsiteY50" fmla="*/ 2468071 h 2715361"/>
                <a:gd name="connsiteX51" fmla="*/ 1108609 w 5065614"/>
                <a:gd name="connsiteY51" fmla="*/ 2621820 h 2715361"/>
                <a:gd name="connsiteX52" fmla="*/ 1116701 w 5065614"/>
                <a:gd name="connsiteY52" fmla="*/ 2654188 h 2715361"/>
                <a:gd name="connsiteX53" fmla="*/ 1140977 w 5065614"/>
                <a:gd name="connsiteY53" fmla="*/ 2694648 h 2715361"/>
                <a:gd name="connsiteX54" fmla="*/ 720191 w 5065614"/>
                <a:gd name="connsiteY54" fmla="*/ 2686556 h 2715361"/>
                <a:gd name="connsiteX55" fmla="*/ 590719 w 5065614"/>
                <a:gd name="connsiteY55" fmla="*/ 2678464 h 2715361"/>
                <a:gd name="connsiteX56" fmla="*/ 469338 w 5065614"/>
                <a:gd name="connsiteY56" fmla="*/ 2654188 h 2715361"/>
                <a:gd name="connsiteX57" fmla="*/ 380326 w 5065614"/>
                <a:gd name="connsiteY57" fmla="*/ 2646096 h 2715361"/>
                <a:gd name="connsiteX58" fmla="*/ 299406 w 5065614"/>
                <a:gd name="connsiteY58" fmla="*/ 2638004 h 2715361"/>
                <a:gd name="connsiteX59" fmla="*/ 347958 w 5065614"/>
                <a:gd name="connsiteY59" fmla="*/ 2621820 h 2715361"/>
                <a:gd name="connsiteX60" fmla="*/ 404602 w 5065614"/>
                <a:gd name="connsiteY60" fmla="*/ 2573268 h 2715361"/>
                <a:gd name="connsiteX61" fmla="*/ 404602 w 5065614"/>
                <a:gd name="connsiteY61" fmla="*/ 2395243 h 2715361"/>
                <a:gd name="connsiteX62" fmla="*/ 372234 w 5065614"/>
                <a:gd name="connsiteY62" fmla="*/ 2103930 h 2715361"/>
                <a:gd name="connsiteX63" fmla="*/ 323682 w 5065614"/>
                <a:gd name="connsiteY63" fmla="*/ 1861168 h 2715361"/>
                <a:gd name="connsiteX64" fmla="*/ 258945 w 5065614"/>
                <a:gd name="connsiteY64" fmla="*/ 1666960 h 2715361"/>
                <a:gd name="connsiteX65" fmla="*/ 218485 w 5065614"/>
                <a:gd name="connsiteY65" fmla="*/ 1529395 h 2715361"/>
                <a:gd name="connsiteX66" fmla="*/ 178025 w 5065614"/>
                <a:gd name="connsiteY66" fmla="*/ 1432291 h 2715361"/>
                <a:gd name="connsiteX67" fmla="*/ 129473 w 5065614"/>
                <a:gd name="connsiteY67" fmla="*/ 1221898 h 2715361"/>
                <a:gd name="connsiteX68" fmla="*/ 105197 w 5065614"/>
                <a:gd name="connsiteY68" fmla="*/ 1124793 h 2715361"/>
                <a:gd name="connsiteX69" fmla="*/ 89013 w 5065614"/>
                <a:gd name="connsiteY69" fmla="*/ 1043873 h 2715361"/>
                <a:gd name="connsiteX70" fmla="*/ 16184 w 5065614"/>
                <a:gd name="connsiteY70" fmla="*/ 712099 h 2715361"/>
                <a:gd name="connsiteX71" fmla="*/ 8092 w 5065614"/>
                <a:gd name="connsiteY71" fmla="*/ 590719 h 2715361"/>
                <a:gd name="connsiteX72" fmla="*/ 0 w 5065614"/>
                <a:gd name="connsiteY72" fmla="*/ 542167 h 2715361"/>
                <a:gd name="connsiteX73" fmla="*/ 24276 w 5065614"/>
                <a:gd name="connsiteY73" fmla="*/ 0 h 2715361"/>
                <a:gd name="connsiteX74" fmla="*/ 121381 w 5065614"/>
                <a:gd name="connsiteY74" fmla="*/ 80921 h 2715361"/>
                <a:gd name="connsiteX75" fmla="*/ 186117 w 5065614"/>
                <a:gd name="connsiteY75" fmla="*/ 137565 h 2715361"/>
                <a:gd name="connsiteX76" fmla="*/ 299406 w 5065614"/>
                <a:gd name="connsiteY76" fmla="*/ 258945 h 2715361"/>
                <a:gd name="connsiteX77" fmla="*/ 445062 w 5065614"/>
                <a:gd name="connsiteY77" fmla="*/ 380326 h 2715361"/>
                <a:gd name="connsiteX78" fmla="*/ 493614 w 5065614"/>
                <a:gd name="connsiteY78" fmla="*/ 412694 h 2715361"/>
                <a:gd name="connsiteX79" fmla="*/ 566443 w 5065614"/>
                <a:gd name="connsiteY79" fmla="*/ 469338 h 2715361"/>
                <a:gd name="connsiteX80" fmla="*/ 598811 w 5065614"/>
                <a:gd name="connsiteY80" fmla="*/ 534075 h 2715361"/>
                <a:gd name="connsiteX81" fmla="*/ 574535 w 5065614"/>
                <a:gd name="connsiteY81" fmla="*/ 420786 h 2715361"/>
                <a:gd name="connsiteX82" fmla="*/ 550259 w 5065614"/>
                <a:gd name="connsiteY82" fmla="*/ 388418 h 2715361"/>
                <a:gd name="connsiteX83" fmla="*/ 501706 w 5065614"/>
                <a:gd name="connsiteY83" fmla="*/ 356050 h 2715361"/>
                <a:gd name="connsiteX84" fmla="*/ 485522 w 5065614"/>
                <a:gd name="connsiteY84" fmla="*/ 380326 h 2715361"/>
                <a:gd name="connsiteX85" fmla="*/ 461246 w 5065614"/>
                <a:gd name="connsiteY85" fmla="*/ 364142 h 2715361"/>
                <a:gd name="connsiteX86" fmla="*/ 453154 w 5065614"/>
                <a:gd name="connsiteY86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3123526 w 5065614"/>
                <a:gd name="connsiteY5" fmla="*/ 347958 h 2715361"/>
                <a:gd name="connsiteX6" fmla="*/ 3665692 w 5065614"/>
                <a:gd name="connsiteY6" fmla="*/ 380326 h 2715361"/>
                <a:gd name="connsiteX7" fmla="*/ 3762797 w 5065614"/>
                <a:gd name="connsiteY7" fmla="*/ 388418 h 2715361"/>
                <a:gd name="connsiteX8" fmla="*/ 3997466 w 5065614"/>
                <a:gd name="connsiteY8" fmla="*/ 404602 h 2715361"/>
                <a:gd name="connsiteX9" fmla="*/ 4531540 w 5065614"/>
                <a:gd name="connsiteY9" fmla="*/ 396510 h 2715361"/>
                <a:gd name="connsiteX10" fmla="*/ 4588184 w 5065614"/>
                <a:gd name="connsiteY10" fmla="*/ 388418 h 2715361"/>
                <a:gd name="connsiteX11" fmla="*/ 4960418 w 5065614"/>
                <a:gd name="connsiteY11" fmla="*/ 380326 h 2715361"/>
                <a:gd name="connsiteX12" fmla="*/ 5033246 w 5065614"/>
                <a:gd name="connsiteY12" fmla="*/ 388418 h 2715361"/>
                <a:gd name="connsiteX13" fmla="*/ 5049430 w 5065614"/>
                <a:gd name="connsiteY13" fmla="*/ 412694 h 2715361"/>
                <a:gd name="connsiteX14" fmla="*/ 5041338 w 5065614"/>
                <a:gd name="connsiteY14" fmla="*/ 760652 h 2715361"/>
                <a:gd name="connsiteX15" fmla="*/ 5025154 w 5065614"/>
                <a:gd name="connsiteY15" fmla="*/ 946768 h 2715361"/>
                <a:gd name="connsiteX16" fmla="*/ 5041338 w 5065614"/>
                <a:gd name="connsiteY16" fmla="*/ 1262358 h 2715361"/>
                <a:gd name="connsiteX17" fmla="*/ 5057522 w 5065614"/>
                <a:gd name="connsiteY17" fmla="*/ 1319002 h 2715361"/>
                <a:gd name="connsiteX18" fmla="*/ 5065614 w 5065614"/>
                <a:gd name="connsiteY18" fmla="*/ 1383738 h 2715361"/>
                <a:gd name="connsiteX19" fmla="*/ 5049430 w 5065614"/>
                <a:gd name="connsiteY19" fmla="*/ 1497027 h 2715361"/>
                <a:gd name="connsiteX20" fmla="*/ 4984694 w 5065614"/>
                <a:gd name="connsiteY20" fmla="*/ 1561763 h 2715361"/>
                <a:gd name="connsiteX21" fmla="*/ 4968510 w 5065614"/>
                <a:gd name="connsiteY21" fmla="*/ 1594131 h 2715361"/>
                <a:gd name="connsiteX22" fmla="*/ 4944234 w 5065614"/>
                <a:gd name="connsiteY22" fmla="*/ 1618407 h 2715361"/>
                <a:gd name="connsiteX23" fmla="*/ 4936142 w 5065614"/>
                <a:gd name="connsiteY23" fmla="*/ 1642684 h 2715361"/>
                <a:gd name="connsiteX24" fmla="*/ 4919958 w 5065614"/>
                <a:gd name="connsiteY24" fmla="*/ 1683144 h 2715361"/>
                <a:gd name="connsiteX25" fmla="*/ 4895682 w 5065614"/>
                <a:gd name="connsiteY25" fmla="*/ 1739788 h 2715361"/>
                <a:gd name="connsiteX26" fmla="*/ 4903774 w 5065614"/>
                <a:gd name="connsiteY26" fmla="*/ 1788340 h 2715361"/>
                <a:gd name="connsiteX27" fmla="*/ 4928050 w 5065614"/>
                <a:gd name="connsiteY27" fmla="*/ 1853076 h 2715361"/>
                <a:gd name="connsiteX28" fmla="*/ 4936142 w 5065614"/>
                <a:gd name="connsiteY28" fmla="*/ 1877353 h 2715361"/>
                <a:gd name="connsiteX29" fmla="*/ 4952326 w 5065614"/>
                <a:gd name="connsiteY29" fmla="*/ 1901629 h 2715361"/>
                <a:gd name="connsiteX30" fmla="*/ 4960418 w 5065614"/>
                <a:gd name="connsiteY30" fmla="*/ 1925905 h 2715361"/>
                <a:gd name="connsiteX31" fmla="*/ 5008970 w 5065614"/>
                <a:gd name="connsiteY31" fmla="*/ 1974457 h 2715361"/>
                <a:gd name="connsiteX32" fmla="*/ 4976602 w 5065614"/>
                <a:gd name="connsiteY32" fmla="*/ 2014917 h 2715361"/>
                <a:gd name="connsiteX33" fmla="*/ 4895682 w 5065614"/>
                <a:gd name="connsiteY33" fmla="*/ 2023009 h 2715361"/>
                <a:gd name="connsiteX34" fmla="*/ 4782393 w 5065614"/>
                <a:gd name="connsiteY34" fmla="*/ 2031101 h 2715361"/>
                <a:gd name="connsiteX35" fmla="*/ 4750025 w 5065614"/>
                <a:gd name="connsiteY35" fmla="*/ 2039193 h 2715361"/>
                <a:gd name="connsiteX36" fmla="*/ 4652921 w 5065614"/>
                <a:gd name="connsiteY36" fmla="*/ 2023009 h 2715361"/>
                <a:gd name="connsiteX37" fmla="*/ 4539632 w 5065614"/>
                <a:gd name="connsiteY37" fmla="*/ 1998733 h 2715361"/>
                <a:gd name="connsiteX38" fmla="*/ 4402067 w 5065614"/>
                <a:gd name="connsiteY38" fmla="*/ 1966365 h 2715361"/>
                <a:gd name="connsiteX39" fmla="*/ 4102662 w 5065614"/>
                <a:gd name="connsiteY39" fmla="*/ 1958273 h 2715361"/>
                <a:gd name="connsiteX40" fmla="*/ 1861168 w 5065614"/>
                <a:gd name="connsiteY40" fmla="*/ 1950181 h 2715361"/>
                <a:gd name="connsiteX41" fmla="*/ 1464659 w 5065614"/>
                <a:gd name="connsiteY41" fmla="*/ 1942089 h 2715361"/>
                <a:gd name="connsiteX42" fmla="*/ 1319002 w 5065614"/>
                <a:gd name="connsiteY42" fmla="*/ 1909721 h 2715361"/>
                <a:gd name="connsiteX43" fmla="*/ 1254266 w 5065614"/>
                <a:gd name="connsiteY43" fmla="*/ 1901629 h 2715361"/>
                <a:gd name="connsiteX44" fmla="*/ 1116701 w 5065614"/>
                <a:gd name="connsiteY44" fmla="*/ 1885445 h 2715361"/>
                <a:gd name="connsiteX45" fmla="*/ 1100517 w 5065614"/>
                <a:gd name="connsiteY45" fmla="*/ 1909721 h 2715361"/>
                <a:gd name="connsiteX46" fmla="*/ 1116701 w 5065614"/>
                <a:gd name="connsiteY46" fmla="*/ 2071561 h 2715361"/>
                <a:gd name="connsiteX47" fmla="*/ 1124793 w 5065614"/>
                <a:gd name="connsiteY47" fmla="*/ 2095837 h 2715361"/>
                <a:gd name="connsiteX48" fmla="*/ 1100517 w 5065614"/>
                <a:gd name="connsiteY48" fmla="*/ 2419519 h 2715361"/>
                <a:gd name="connsiteX49" fmla="*/ 1084333 w 5065614"/>
                <a:gd name="connsiteY49" fmla="*/ 2468071 h 2715361"/>
                <a:gd name="connsiteX50" fmla="*/ 1108609 w 5065614"/>
                <a:gd name="connsiteY50" fmla="*/ 2621820 h 2715361"/>
                <a:gd name="connsiteX51" fmla="*/ 1116701 w 5065614"/>
                <a:gd name="connsiteY51" fmla="*/ 2654188 h 2715361"/>
                <a:gd name="connsiteX52" fmla="*/ 1140977 w 5065614"/>
                <a:gd name="connsiteY52" fmla="*/ 2694648 h 2715361"/>
                <a:gd name="connsiteX53" fmla="*/ 720191 w 5065614"/>
                <a:gd name="connsiteY53" fmla="*/ 2686556 h 2715361"/>
                <a:gd name="connsiteX54" fmla="*/ 590719 w 5065614"/>
                <a:gd name="connsiteY54" fmla="*/ 2678464 h 2715361"/>
                <a:gd name="connsiteX55" fmla="*/ 469338 w 5065614"/>
                <a:gd name="connsiteY55" fmla="*/ 2654188 h 2715361"/>
                <a:gd name="connsiteX56" fmla="*/ 380326 w 5065614"/>
                <a:gd name="connsiteY56" fmla="*/ 2646096 h 2715361"/>
                <a:gd name="connsiteX57" fmla="*/ 299406 w 5065614"/>
                <a:gd name="connsiteY57" fmla="*/ 2638004 h 2715361"/>
                <a:gd name="connsiteX58" fmla="*/ 347958 w 5065614"/>
                <a:gd name="connsiteY58" fmla="*/ 2621820 h 2715361"/>
                <a:gd name="connsiteX59" fmla="*/ 404602 w 5065614"/>
                <a:gd name="connsiteY59" fmla="*/ 2573268 h 2715361"/>
                <a:gd name="connsiteX60" fmla="*/ 404602 w 5065614"/>
                <a:gd name="connsiteY60" fmla="*/ 2395243 h 2715361"/>
                <a:gd name="connsiteX61" fmla="*/ 372234 w 5065614"/>
                <a:gd name="connsiteY61" fmla="*/ 2103930 h 2715361"/>
                <a:gd name="connsiteX62" fmla="*/ 323682 w 5065614"/>
                <a:gd name="connsiteY62" fmla="*/ 1861168 h 2715361"/>
                <a:gd name="connsiteX63" fmla="*/ 258945 w 5065614"/>
                <a:gd name="connsiteY63" fmla="*/ 1666960 h 2715361"/>
                <a:gd name="connsiteX64" fmla="*/ 218485 w 5065614"/>
                <a:gd name="connsiteY64" fmla="*/ 1529395 h 2715361"/>
                <a:gd name="connsiteX65" fmla="*/ 178025 w 5065614"/>
                <a:gd name="connsiteY65" fmla="*/ 1432291 h 2715361"/>
                <a:gd name="connsiteX66" fmla="*/ 129473 w 5065614"/>
                <a:gd name="connsiteY66" fmla="*/ 1221898 h 2715361"/>
                <a:gd name="connsiteX67" fmla="*/ 105197 w 5065614"/>
                <a:gd name="connsiteY67" fmla="*/ 1124793 h 2715361"/>
                <a:gd name="connsiteX68" fmla="*/ 89013 w 5065614"/>
                <a:gd name="connsiteY68" fmla="*/ 1043873 h 2715361"/>
                <a:gd name="connsiteX69" fmla="*/ 16184 w 5065614"/>
                <a:gd name="connsiteY69" fmla="*/ 712099 h 2715361"/>
                <a:gd name="connsiteX70" fmla="*/ 8092 w 5065614"/>
                <a:gd name="connsiteY70" fmla="*/ 590719 h 2715361"/>
                <a:gd name="connsiteX71" fmla="*/ 0 w 5065614"/>
                <a:gd name="connsiteY71" fmla="*/ 542167 h 2715361"/>
                <a:gd name="connsiteX72" fmla="*/ 24276 w 5065614"/>
                <a:gd name="connsiteY72" fmla="*/ 0 h 2715361"/>
                <a:gd name="connsiteX73" fmla="*/ 121381 w 5065614"/>
                <a:gd name="connsiteY73" fmla="*/ 80921 h 2715361"/>
                <a:gd name="connsiteX74" fmla="*/ 186117 w 5065614"/>
                <a:gd name="connsiteY74" fmla="*/ 137565 h 2715361"/>
                <a:gd name="connsiteX75" fmla="*/ 299406 w 5065614"/>
                <a:gd name="connsiteY75" fmla="*/ 258945 h 2715361"/>
                <a:gd name="connsiteX76" fmla="*/ 445062 w 5065614"/>
                <a:gd name="connsiteY76" fmla="*/ 380326 h 2715361"/>
                <a:gd name="connsiteX77" fmla="*/ 493614 w 5065614"/>
                <a:gd name="connsiteY77" fmla="*/ 412694 h 2715361"/>
                <a:gd name="connsiteX78" fmla="*/ 566443 w 5065614"/>
                <a:gd name="connsiteY78" fmla="*/ 469338 h 2715361"/>
                <a:gd name="connsiteX79" fmla="*/ 598811 w 5065614"/>
                <a:gd name="connsiteY79" fmla="*/ 534075 h 2715361"/>
                <a:gd name="connsiteX80" fmla="*/ 574535 w 5065614"/>
                <a:gd name="connsiteY80" fmla="*/ 420786 h 2715361"/>
                <a:gd name="connsiteX81" fmla="*/ 550259 w 5065614"/>
                <a:gd name="connsiteY81" fmla="*/ 388418 h 2715361"/>
                <a:gd name="connsiteX82" fmla="*/ 501706 w 5065614"/>
                <a:gd name="connsiteY82" fmla="*/ 356050 h 2715361"/>
                <a:gd name="connsiteX83" fmla="*/ 485522 w 5065614"/>
                <a:gd name="connsiteY83" fmla="*/ 380326 h 2715361"/>
                <a:gd name="connsiteX84" fmla="*/ 461246 w 5065614"/>
                <a:gd name="connsiteY84" fmla="*/ 364142 h 2715361"/>
                <a:gd name="connsiteX85" fmla="*/ 453154 w 5065614"/>
                <a:gd name="connsiteY85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3665692 w 5065614"/>
                <a:gd name="connsiteY5" fmla="*/ 380326 h 2715361"/>
                <a:gd name="connsiteX6" fmla="*/ 3762797 w 5065614"/>
                <a:gd name="connsiteY6" fmla="*/ 388418 h 2715361"/>
                <a:gd name="connsiteX7" fmla="*/ 3997466 w 5065614"/>
                <a:gd name="connsiteY7" fmla="*/ 404602 h 2715361"/>
                <a:gd name="connsiteX8" fmla="*/ 4531540 w 5065614"/>
                <a:gd name="connsiteY8" fmla="*/ 396510 h 2715361"/>
                <a:gd name="connsiteX9" fmla="*/ 4588184 w 5065614"/>
                <a:gd name="connsiteY9" fmla="*/ 388418 h 2715361"/>
                <a:gd name="connsiteX10" fmla="*/ 4960418 w 5065614"/>
                <a:gd name="connsiteY10" fmla="*/ 380326 h 2715361"/>
                <a:gd name="connsiteX11" fmla="*/ 5033246 w 5065614"/>
                <a:gd name="connsiteY11" fmla="*/ 388418 h 2715361"/>
                <a:gd name="connsiteX12" fmla="*/ 5049430 w 5065614"/>
                <a:gd name="connsiteY12" fmla="*/ 412694 h 2715361"/>
                <a:gd name="connsiteX13" fmla="*/ 5041338 w 5065614"/>
                <a:gd name="connsiteY13" fmla="*/ 760652 h 2715361"/>
                <a:gd name="connsiteX14" fmla="*/ 5025154 w 5065614"/>
                <a:gd name="connsiteY14" fmla="*/ 946768 h 2715361"/>
                <a:gd name="connsiteX15" fmla="*/ 5041338 w 5065614"/>
                <a:gd name="connsiteY15" fmla="*/ 1262358 h 2715361"/>
                <a:gd name="connsiteX16" fmla="*/ 5057522 w 5065614"/>
                <a:gd name="connsiteY16" fmla="*/ 1319002 h 2715361"/>
                <a:gd name="connsiteX17" fmla="*/ 5065614 w 5065614"/>
                <a:gd name="connsiteY17" fmla="*/ 1383738 h 2715361"/>
                <a:gd name="connsiteX18" fmla="*/ 5049430 w 5065614"/>
                <a:gd name="connsiteY18" fmla="*/ 1497027 h 2715361"/>
                <a:gd name="connsiteX19" fmla="*/ 4984694 w 5065614"/>
                <a:gd name="connsiteY19" fmla="*/ 1561763 h 2715361"/>
                <a:gd name="connsiteX20" fmla="*/ 4968510 w 5065614"/>
                <a:gd name="connsiteY20" fmla="*/ 1594131 h 2715361"/>
                <a:gd name="connsiteX21" fmla="*/ 4944234 w 5065614"/>
                <a:gd name="connsiteY21" fmla="*/ 1618407 h 2715361"/>
                <a:gd name="connsiteX22" fmla="*/ 4936142 w 5065614"/>
                <a:gd name="connsiteY22" fmla="*/ 1642684 h 2715361"/>
                <a:gd name="connsiteX23" fmla="*/ 4919958 w 5065614"/>
                <a:gd name="connsiteY23" fmla="*/ 1683144 h 2715361"/>
                <a:gd name="connsiteX24" fmla="*/ 4895682 w 5065614"/>
                <a:gd name="connsiteY24" fmla="*/ 1739788 h 2715361"/>
                <a:gd name="connsiteX25" fmla="*/ 4903774 w 5065614"/>
                <a:gd name="connsiteY25" fmla="*/ 1788340 h 2715361"/>
                <a:gd name="connsiteX26" fmla="*/ 4928050 w 5065614"/>
                <a:gd name="connsiteY26" fmla="*/ 1853076 h 2715361"/>
                <a:gd name="connsiteX27" fmla="*/ 4936142 w 5065614"/>
                <a:gd name="connsiteY27" fmla="*/ 1877353 h 2715361"/>
                <a:gd name="connsiteX28" fmla="*/ 4952326 w 5065614"/>
                <a:gd name="connsiteY28" fmla="*/ 1901629 h 2715361"/>
                <a:gd name="connsiteX29" fmla="*/ 4960418 w 5065614"/>
                <a:gd name="connsiteY29" fmla="*/ 1925905 h 2715361"/>
                <a:gd name="connsiteX30" fmla="*/ 5008970 w 5065614"/>
                <a:gd name="connsiteY30" fmla="*/ 1974457 h 2715361"/>
                <a:gd name="connsiteX31" fmla="*/ 4976602 w 5065614"/>
                <a:gd name="connsiteY31" fmla="*/ 2014917 h 2715361"/>
                <a:gd name="connsiteX32" fmla="*/ 4895682 w 5065614"/>
                <a:gd name="connsiteY32" fmla="*/ 2023009 h 2715361"/>
                <a:gd name="connsiteX33" fmla="*/ 4782393 w 5065614"/>
                <a:gd name="connsiteY33" fmla="*/ 2031101 h 2715361"/>
                <a:gd name="connsiteX34" fmla="*/ 4750025 w 5065614"/>
                <a:gd name="connsiteY34" fmla="*/ 2039193 h 2715361"/>
                <a:gd name="connsiteX35" fmla="*/ 4652921 w 5065614"/>
                <a:gd name="connsiteY35" fmla="*/ 2023009 h 2715361"/>
                <a:gd name="connsiteX36" fmla="*/ 4539632 w 5065614"/>
                <a:gd name="connsiteY36" fmla="*/ 1998733 h 2715361"/>
                <a:gd name="connsiteX37" fmla="*/ 4402067 w 5065614"/>
                <a:gd name="connsiteY37" fmla="*/ 1966365 h 2715361"/>
                <a:gd name="connsiteX38" fmla="*/ 4102662 w 5065614"/>
                <a:gd name="connsiteY38" fmla="*/ 1958273 h 2715361"/>
                <a:gd name="connsiteX39" fmla="*/ 1861168 w 5065614"/>
                <a:gd name="connsiteY39" fmla="*/ 1950181 h 2715361"/>
                <a:gd name="connsiteX40" fmla="*/ 1464659 w 5065614"/>
                <a:gd name="connsiteY40" fmla="*/ 1942089 h 2715361"/>
                <a:gd name="connsiteX41" fmla="*/ 1319002 w 5065614"/>
                <a:gd name="connsiteY41" fmla="*/ 1909721 h 2715361"/>
                <a:gd name="connsiteX42" fmla="*/ 1254266 w 5065614"/>
                <a:gd name="connsiteY42" fmla="*/ 1901629 h 2715361"/>
                <a:gd name="connsiteX43" fmla="*/ 1116701 w 5065614"/>
                <a:gd name="connsiteY43" fmla="*/ 1885445 h 2715361"/>
                <a:gd name="connsiteX44" fmla="*/ 1100517 w 5065614"/>
                <a:gd name="connsiteY44" fmla="*/ 1909721 h 2715361"/>
                <a:gd name="connsiteX45" fmla="*/ 1116701 w 5065614"/>
                <a:gd name="connsiteY45" fmla="*/ 2071561 h 2715361"/>
                <a:gd name="connsiteX46" fmla="*/ 1124793 w 5065614"/>
                <a:gd name="connsiteY46" fmla="*/ 2095837 h 2715361"/>
                <a:gd name="connsiteX47" fmla="*/ 1100517 w 5065614"/>
                <a:gd name="connsiteY47" fmla="*/ 2419519 h 2715361"/>
                <a:gd name="connsiteX48" fmla="*/ 1084333 w 5065614"/>
                <a:gd name="connsiteY48" fmla="*/ 2468071 h 2715361"/>
                <a:gd name="connsiteX49" fmla="*/ 1108609 w 5065614"/>
                <a:gd name="connsiteY49" fmla="*/ 2621820 h 2715361"/>
                <a:gd name="connsiteX50" fmla="*/ 1116701 w 5065614"/>
                <a:gd name="connsiteY50" fmla="*/ 2654188 h 2715361"/>
                <a:gd name="connsiteX51" fmla="*/ 1140977 w 5065614"/>
                <a:gd name="connsiteY51" fmla="*/ 2694648 h 2715361"/>
                <a:gd name="connsiteX52" fmla="*/ 720191 w 5065614"/>
                <a:gd name="connsiteY52" fmla="*/ 2686556 h 2715361"/>
                <a:gd name="connsiteX53" fmla="*/ 590719 w 5065614"/>
                <a:gd name="connsiteY53" fmla="*/ 2678464 h 2715361"/>
                <a:gd name="connsiteX54" fmla="*/ 469338 w 5065614"/>
                <a:gd name="connsiteY54" fmla="*/ 2654188 h 2715361"/>
                <a:gd name="connsiteX55" fmla="*/ 380326 w 5065614"/>
                <a:gd name="connsiteY55" fmla="*/ 2646096 h 2715361"/>
                <a:gd name="connsiteX56" fmla="*/ 299406 w 5065614"/>
                <a:gd name="connsiteY56" fmla="*/ 2638004 h 2715361"/>
                <a:gd name="connsiteX57" fmla="*/ 347958 w 5065614"/>
                <a:gd name="connsiteY57" fmla="*/ 2621820 h 2715361"/>
                <a:gd name="connsiteX58" fmla="*/ 404602 w 5065614"/>
                <a:gd name="connsiteY58" fmla="*/ 2573268 h 2715361"/>
                <a:gd name="connsiteX59" fmla="*/ 404602 w 5065614"/>
                <a:gd name="connsiteY59" fmla="*/ 2395243 h 2715361"/>
                <a:gd name="connsiteX60" fmla="*/ 372234 w 5065614"/>
                <a:gd name="connsiteY60" fmla="*/ 2103930 h 2715361"/>
                <a:gd name="connsiteX61" fmla="*/ 323682 w 5065614"/>
                <a:gd name="connsiteY61" fmla="*/ 1861168 h 2715361"/>
                <a:gd name="connsiteX62" fmla="*/ 258945 w 5065614"/>
                <a:gd name="connsiteY62" fmla="*/ 1666960 h 2715361"/>
                <a:gd name="connsiteX63" fmla="*/ 218485 w 5065614"/>
                <a:gd name="connsiteY63" fmla="*/ 1529395 h 2715361"/>
                <a:gd name="connsiteX64" fmla="*/ 178025 w 5065614"/>
                <a:gd name="connsiteY64" fmla="*/ 1432291 h 2715361"/>
                <a:gd name="connsiteX65" fmla="*/ 129473 w 5065614"/>
                <a:gd name="connsiteY65" fmla="*/ 1221898 h 2715361"/>
                <a:gd name="connsiteX66" fmla="*/ 105197 w 5065614"/>
                <a:gd name="connsiteY66" fmla="*/ 1124793 h 2715361"/>
                <a:gd name="connsiteX67" fmla="*/ 89013 w 5065614"/>
                <a:gd name="connsiteY67" fmla="*/ 1043873 h 2715361"/>
                <a:gd name="connsiteX68" fmla="*/ 16184 w 5065614"/>
                <a:gd name="connsiteY68" fmla="*/ 712099 h 2715361"/>
                <a:gd name="connsiteX69" fmla="*/ 8092 w 5065614"/>
                <a:gd name="connsiteY69" fmla="*/ 590719 h 2715361"/>
                <a:gd name="connsiteX70" fmla="*/ 0 w 5065614"/>
                <a:gd name="connsiteY70" fmla="*/ 542167 h 2715361"/>
                <a:gd name="connsiteX71" fmla="*/ 24276 w 5065614"/>
                <a:gd name="connsiteY71" fmla="*/ 0 h 2715361"/>
                <a:gd name="connsiteX72" fmla="*/ 121381 w 5065614"/>
                <a:gd name="connsiteY72" fmla="*/ 80921 h 2715361"/>
                <a:gd name="connsiteX73" fmla="*/ 186117 w 5065614"/>
                <a:gd name="connsiteY73" fmla="*/ 137565 h 2715361"/>
                <a:gd name="connsiteX74" fmla="*/ 299406 w 5065614"/>
                <a:gd name="connsiteY74" fmla="*/ 258945 h 2715361"/>
                <a:gd name="connsiteX75" fmla="*/ 445062 w 5065614"/>
                <a:gd name="connsiteY75" fmla="*/ 380326 h 2715361"/>
                <a:gd name="connsiteX76" fmla="*/ 493614 w 5065614"/>
                <a:gd name="connsiteY76" fmla="*/ 412694 h 2715361"/>
                <a:gd name="connsiteX77" fmla="*/ 566443 w 5065614"/>
                <a:gd name="connsiteY77" fmla="*/ 469338 h 2715361"/>
                <a:gd name="connsiteX78" fmla="*/ 598811 w 5065614"/>
                <a:gd name="connsiteY78" fmla="*/ 534075 h 2715361"/>
                <a:gd name="connsiteX79" fmla="*/ 574535 w 5065614"/>
                <a:gd name="connsiteY79" fmla="*/ 420786 h 2715361"/>
                <a:gd name="connsiteX80" fmla="*/ 550259 w 5065614"/>
                <a:gd name="connsiteY80" fmla="*/ 388418 h 2715361"/>
                <a:gd name="connsiteX81" fmla="*/ 501706 w 5065614"/>
                <a:gd name="connsiteY81" fmla="*/ 356050 h 2715361"/>
                <a:gd name="connsiteX82" fmla="*/ 485522 w 5065614"/>
                <a:gd name="connsiteY82" fmla="*/ 380326 h 2715361"/>
                <a:gd name="connsiteX83" fmla="*/ 461246 w 5065614"/>
                <a:gd name="connsiteY83" fmla="*/ 364142 h 2715361"/>
                <a:gd name="connsiteX84" fmla="*/ 453154 w 5065614"/>
                <a:gd name="connsiteY84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3665692 w 5065614"/>
                <a:gd name="connsiteY5" fmla="*/ 380326 h 2715361"/>
                <a:gd name="connsiteX6" fmla="*/ 3997466 w 5065614"/>
                <a:gd name="connsiteY6" fmla="*/ 404602 h 2715361"/>
                <a:gd name="connsiteX7" fmla="*/ 4531540 w 5065614"/>
                <a:gd name="connsiteY7" fmla="*/ 396510 h 2715361"/>
                <a:gd name="connsiteX8" fmla="*/ 4588184 w 5065614"/>
                <a:gd name="connsiteY8" fmla="*/ 388418 h 2715361"/>
                <a:gd name="connsiteX9" fmla="*/ 4960418 w 5065614"/>
                <a:gd name="connsiteY9" fmla="*/ 380326 h 2715361"/>
                <a:gd name="connsiteX10" fmla="*/ 5033246 w 5065614"/>
                <a:gd name="connsiteY10" fmla="*/ 388418 h 2715361"/>
                <a:gd name="connsiteX11" fmla="*/ 5049430 w 5065614"/>
                <a:gd name="connsiteY11" fmla="*/ 412694 h 2715361"/>
                <a:gd name="connsiteX12" fmla="*/ 5041338 w 5065614"/>
                <a:gd name="connsiteY12" fmla="*/ 760652 h 2715361"/>
                <a:gd name="connsiteX13" fmla="*/ 5025154 w 5065614"/>
                <a:gd name="connsiteY13" fmla="*/ 946768 h 2715361"/>
                <a:gd name="connsiteX14" fmla="*/ 5041338 w 5065614"/>
                <a:gd name="connsiteY14" fmla="*/ 1262358 h 2715361"/>
                <a:gd name="connsiteX15" fmla="*/ 5057522 w 5065614"/>
                <a:gd name="connsiteY15" fmla="*/ 1319002 h 2715361"/>
                <a:gd name="connsiteX16" fmla="*/ 5065614 w 5065614"/>
                <a:gd name="connsiteY16" fmla="*/ 1383738 h 2715361"/>
                <a:gd name="connsiteX17" fmla="*/ 5049430 w 5065614"/>
                <a:gd name="connsiteY17" fmla="*/ 1497027 h 2715361"/>
                <a:gd name="connsiteX18" fmla="*/ 4984694 w 5065614"/>
                <a:gd name="connsiteY18" fmla="*/ 1561763 h 2715361"/>
                <a:gd name="connsiteX19" fmla="*/ 4968510 w 5065614"/>
                <a:gd name="connsiteY19" fmla="*/ 1594131 h 2715361"/>
                <a:gd name="connsiteX20" fmla="*/ 4944234 w 5065614"/>
                <a:gd name="connsiteY20" fmla="*/ 1618407 h 2715361"/>
                <a:gd name="connsiteX21" fmla="*/ 4936142 w 5065614"/>
                <a:gd name="connsiteY21" fmla="*/ 1642684 h 2715361"/>
                <a:gd name="connsiteX22" fmla="*/ 4919958 w 5065614"/>
                <a:gd name="connsiteY22" fmla="*/ 1683144 h 2715361"/>
                <a:gd name="connsiteX23" fmla="*/ 4895682 w 5065614"/>
                <a:gd name="connsiteY23" fmla="*/ 1739788 h 2715361"/>
                <a:gd name="connsiteX24" fmla="*/ 4903774 w 5065614"/>
                <a:gd name="connsiteY24" fmla="*/ 1788340 h 2715361"/>
                <a:gd name="connsiteX25" fmla="*/ 4928050 w 5065614"/>
                <a:gd name="connsiteY25" fmla="*/ 1853076 h 2715361"/>
                <a:gd name="connsiteX26" fmla="*/ 4936142 w 5065614"/>
                <a:gd name="connsiteY26" fmla="*/ 1877353 h 2715361"/>
                <a:gd name="connsiteX27" fmla="*/ 4952326 w 5065614"/>
                <a:gd name="connsiteY27" fmla="*/ 1901629 h 2715361"/>
                <a:gd name="connsiteX28" fmla="*/ 4960418 w 5065614"/>
                <a:gd name="connsiteY28" fmla="*/ 1925905 h 2715361"/>
                <a:gd name="connsiteX29" fmla="*/ 5008970 w 5065614"/>
                <a:gd name="connsiteY29" fmla="*/ 1974457 h 2715361"/>
                <a:gd name="connsiteX30" fmla="*/ 4976602 w 5065614"/>
                <a:gd name="connsiteY30" fmla="*/ 2014917 h 2715361"/>
                <a:gd name="connsiteX31" fmla="*/ 4895682 w 5065614"/>
                <a:gd name="connsiteY31" fmla="*/ 2023009 h 2715361"/>
                <a:gd name="connsiteX32" fmla="*/ 4782393 w 5065614"/>
                <a:gd name="connsiteY32" fmla="*/ 2031101 h 2715361"/>
                <a:gd name="connsiteX33" fmla="*/ 4750025 w 5065614"/>
                <a:gd name="connsiteY33" fmla="*/ 2039193 h 2715361"/>
                <a:gd name="connsiteX34" fmla="*/ 4652921 w 5065614"/>
                <a:gd name="connsiteY34" fmla="*/ 2023009 h 2715361"/>
                <a:gd name="connsiteX35" fmla="*/ 4539632 w 5065614"/>
                <a:gd name="connsiteY35" fmla="*/ 1998733 h 2715361"/>
                <a:gd name="connsiteX36" fmla="*/ 4402067 w 5065614"/>
                <a:gd name="connsiteY36" fmla="*/ 1966365 h 2715361"/>
                <a:gd name="connsiteX37" fmla="*/ 4102662 w 5065614"/>
                <a:gd name="connsiteY37" fmla="*/ 1958273 h 2715361"/>
                <a:gd name="connsiteX38" fmla="*/ 1861168 w 5065614"/>
                <a:gd name="connsiteY38" fmla="*/ 1950181 h 2715361"/>
                <a:gd name="connsiteX39" fmla="*/ 1464659 w 5065614"/>
                <a:gd name="connsiteY39" fmla="*/ 1942089 h 2715361"/>
                <a:gd name="connsiteX40" fmla="*/ 1319002 w 5065614"/>
                <a:gd name="connsiteY40" fmla="*/ 1909721 h 2715361"/>
                <a:gd name="connsiteX41" fmla="*/ 1254266 w 5065614"/>
                <a:gd name="connsiteY41" fmla="*/ 1901629 h 2715361"/>
                <a:gd name="connsiteX42" fmla="*/ 1116701 w 5065614"/>
                <a:gd name="connsiteY42" fmla="*/ 1885445 h 2715361"/>
                <a:gd name="connsiteX43" fmla="*/ 1100517 w 5065614"/>
                <a:gd name="connsiteY43" fmla="*/ 1909721 h 2715361"/>
                <a:gd name="connsiteX44" fmla="*/ 1116701 w 5065614"/>
                <a:gd name="connsiteY44" fmla="*/ 2071561 h 2715361"/>
                <a:gd name="connsiteX45" fmla="*/ 1124793 w 5065614"/>
                <a:gd name="connsiteY45" fmla="*/ 2095837 h 2715361"/>
                <a:gd name="connsiteX46" fmla="*/ 1100517 w 5065614"/>
                <a:gd name="connsiteY46" fmla="*/ 2419519 h 2715361"/>
                <a:gd name="connsiteX47" fmla="*/ 1084333 w 5065614"/>
                <a:gd name="connsiteY47" fmla="*/ 2468071 h 2715361"/>
                <a:gd name="connsiteX48" fmla="*/ 1108609 w 5065614"/>
                <a:gd name="connsiteY48" fmla="*/ 2621820 h 2715361"/>
                <a:gd name="connsiteX49" fmla="*/ 1116701 w 5065614"/>
                <a:gd name="connsiteY49" fmla="*/ 2654188 h 2715361"/>
                <a:gd name="connsiteX50" fmla="*/ 1140977 w 5065614"/>
                <a:gd name="connsiteY50" fmla="*/ 2694648 h 2715361"/>
                <a:gd name="connsiteX51" fmla="*/ 720191 w 5065614"/>
                <a:gd name="connsiteY51" fmla="*/ 2686556 h 2715361"/>
                <a:gd name="connsiteX52" fmla="*/ 590719 w 5065614"/>
                <a:gd name="connsiteY52" fmla="*/ 2678464 h 2715361"/>
                <a:gd name="connsiteX53" fmla="*/ 469338 w 5065614"/>
                <a:gd name="connsiteY53" fmla="*/ 2654188 h 2715361"/>
                <a:gd name="connsiteX54" fmla="*/ 380326 w 5065614"/>
                <a:gd name="connsiteY54" fmla="*/ 2646096 h 2715361"/>
                <a:gd name="connsiteX55" fmla="*/ 299406 w 5065614"/>
                <a:gd name="connsiteY55" fmla="*/ 2638004 h 2715361"/>
                <a:gd name="connsiteX56" fmla="*/ 347958 w 5065614"/>
                <a:gd name="connsiteY56" fmla="*/ 2621820 h 2715361"/>
                <a:gd name="connsiteX57" fmla="*/ 404602 w 5065614"/>
                <a:gd name="connsiteY57" fmla="*/ 2573268 h 2715361"/>
                <a:gd name="connsiteX58" fmla="*/ 404602 w 5065614"/>
                <a:gd name="connsiteY58" fmla="*/ 2395243 h 2715361"/>
                <a:gd name="connsiteX59" fmla="*/ 372234 w 5065614"/>
                <a:gd name="connsiteY59" fmla="*/ 2103930 h 2715361"/>
                <a:gd name="connsiteX60" fmla="*/ 323682 w 5065614"/>
                <a:gd name="connsiteY60" fmla="*/ 1861168 h 2715361"/>
                <a:gd name="connsiteX61" fmla="*/ 258945 w 5065614"/>
                <a:gd name="connsiteY61" fmla="*/ 1666960 h 2715361"/>
                <a:gd name="connsiteX62" fmla="*/ 218485 w 5065614"/>
                <a:gd name="connsiteY62" fmla="*/ 1529395 h 2715361"/>
                <a:gd name="connsiteX63" fmla="*/ 178025 w 5065614"/>
                <a:gd name="connsiteY63" fmla="*/ 1432291 h 2715361"/>
                <a:gd name="connsiteX64" fmla="*/ 129473 w 5065614"/>
                <a:gd name="connsiteY64" fmla="*/ 1221898 h 2715361"/>
                <a:gd name="connsiteX65" fmla="*/ 105197 w 5065614"/>
                <a:gd name="connsiteY65" fmla="*/ 1124793 h 2715361"/>
                <a:gd name="connsiteX66" fmla="*/ 89013 w 5065614"/>
                <a:gd name="connsiteY66" fmla="*/ 1043873 h 2715361"/>
                <a:gd name="connsiteX67" fmla="*/ 16184 w 5065614"/>
                <a:gd name="connsiteY67" fmla="*/ 712099 h 2715361"/>
                <a:gd name="connsiteX68" fmla="*/ 8092 w 5065614"/>
                <a:gd name="connsiteY68" fmla="*/ 590719 h 2715361"/>
                <a:gd name="connsiteX69" fmla="*/ 0 w 5065614"/>
                <a:gd name="connsiteY69" fmla="*/ 542167 h 2715361"/>
                <a:gd name="connsiteX70" fmla="*/ 24276 w 5065614"/>
                <a:gd name="connsiteY70" fmla="*/ 0 h 2715361"/>
                <a:gd name="connsiteX71" fmla="*/ 121381 w 5065614"/>
                <a:gd name="connsiteY71" fmla="*/ 80921 h 2715361"/>
                <a:gd name="connsiteX72" fmla="*/ 186117 w 5065614"/>
                <a:gd name="connsiteY72" fmla="*/ 137565 h 2715361"/>
                <a:gd name="connsiteX73" fmla="*/ 299406 w 5065614"/>
                <a:gd name="connsiteY73" fmla="*/ 258945 h 2715361"/>
                <a:gd name="connsiteX74" fmla="*/ 445062 w 5065614"/>
                <a:gd name="connsiteY74" fmla="*/ 380326 h 2715361"/>
                <a:gd name="connsiteX75" fmla="*/ 493614 w 5065614"/>
                <a:gd name="connsiteY75" fmla="*/ 412694 h 2715361"/>
                <a:gd name="connsiteX76" fmla="*/ 566443 w 5065614"/>
                <a:gd name="connsiteY76" fmla="*/ 469338 h 2715361"/>
                <a:gd name="connsiteX77" fmla="*/ 598811 w 5065614"/>
                <a:gd name="connsiteY77" fmla="*/ 534075 h 2715361"/>
                <a:gd name="connsiteX78" fmla="*/ 574535 w 5065614"/>
                <a:gd name="connsiteY78" fmla="*/ 420786 h 2715361"/>
                <a:gd name="connsiteX79" fmla="*/ 550259 w 5065614"/>
                <a:gd name="connsiteY79" fmla="*/ 388418 h 2715361"/>
                <a:gd name="connsiteX80" fmla="*/ 501706 w 5065614"/>
                <a:gd name="connsiteY80" fmla="*/ 356050 h 2715361"/>
                <a:gd name="connsiteX81" fmla="*/ 485522 w 5065614"/>
                <a:gd name="connsiteY81" fmla="*/ 380326 h 2715361"/>
                <a:gd name="connsiteX82" fmla="*/ 461246 w 5065614"/>
                <a:gd name="connsiteY82" fmla="*/ 364142 h 2715361"/>
                <a:gd name="connsiteX83" fmla="*/ 453154 w 5065614"/>
                <a:gd name="connsiteY83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3997466 w 5065614"/>
                <a:gd name="connsiteY5" fmla="*/ 404602 h 2715361"/>
                <a:gd name="connsiteX6" fmla="*/ 4531540 w 5065614"/>
                <a:gd name="connsiteY6" fmla="*/ 396510 h 2715361"/>
                <a:gd name="connsiteX7" fmla="*/ 4588184 w 5065614"/>
                <a:gd name="connsiteY7" fmla="*/ 388418 h 2715361"/>
                <a:gd name="connsiteX8" fmla="*/ 4960418 w 5065614"/>
                <a:gd name="connsiteY8" fmla="*/ 380326 h 2715361"/>
                <a:gd name="connsiteX9" fmla="*/ 5033246 w 5065614"/>
                <a:gd name="connsiteY9" fmla="*/ 388418 h 2715361"/>
                <a:gd name="connsiteX10" fmla="*/ 5049430 w 5065614"/>
                <a:gd name="connsiteY10" fmla="*/ 412694 h 2715361"/>
                <a:gd name="connsiteX11" fmla="*/ 5041338 w 5065614"/>
                <a:gd name="connsiteY11" fmla="*/ 760652 h 2715361"/>
                <a:gd name="connsiteX12" fmla="*/ 5025154 w 5065614"/>
                <a:gd name="connsiteY12" fmla="*/ 946768 h 2715361"/>
                <a:gd name="connsiteX13" fmla="*/ 5041338 w 5065614"/>
                <a:gd name="connsiteY13" fmla="*/ 1262358 h 2715361"/>
                <a:gd name="connsiteX14" fmla="*/ 5057522 w 5065614"/>
                <a:gd name="connsiteY14" fmla="*/ 1319002 h 2715361"/>
                <a:gd name="connsiteX15" fmla="*/ 5065614 w 5065614"/>
                <a:gd name="connsiteY15" fmla="*/ 1383738 h 2715361"/>
                <a:gd name="connsiteX16" fmla="*/ 5049430 w 5065614"/>
                <a:gd name="connsiteY16" fmla="*/ 1497027 h 2715361"/>
                <a:gd name="connsiteX17" fmla="*/ 4984694 w 5065614"/>
                <a:gd name="connsiteY17" fmla="*/ 1561763 h 2715361"/>
                <a:gd name="connsiteX18" fmla="*/ 4968510 w 5065614"/>
                <a:gd name="connsiteY18" fmla="*/ 1594131 h 2715361"/>
                <a:gd name="connsiteX19" fmla="*/ 4944234 w 5065614"/>
                <a:gd name="connsiteY19" fmla="*/ 1618407 h 2715361"/>
                <a:gd name="connsiteX20" fmla="*/ 4936142 w 5065614"/>
                <a:gd name="connsiteY20" fmla="*/ 1642684 h 2715361"/>
                <a:gd name="connsiteX21" fmla="*/ 4919958 w 5065614"/>
                <a:gd name="connsiteY21" fmla="*/ 1683144 h 2715361"/>
                <a:gd name="connsiteX22" fmla="*/ 4895682 w 5065614"/>
                <a:gd name="connsiteY22" fmla="*/ 1739788 h 2715361"/>
                <a:gd name="connsiteX23" fmla="*/ 4903774 w 5065614"/>
                <a:gd name="connsiteY23" fmla="*/ 1788340 h 2715361"/>
                <a:gd name="connsiteX24" fmla="*/ 4928050 w 5065614"/>
                <a:gd name="connsiteY24" fmla="*/ 1853076 h 2715361"/>
                <a:gd name="connsiteX25" fmla="*/ 4936142 w 5065614"/>
                <a:gd name="connsiteY25" fmla="*/ 1877353 h 2715361"/>
                <a:gd name="connsiteX26" fmla="*/ 4952326 w 5065614"/>
                <a:gd name="connsiteY26" fmla="*/ 1901629 h 2715361"/>
                <a:gd name="connsiteX27" fmla="*/ 4960418 w 5065614"/>
                <a:gd name="connsiteY27" fmla="*/ 1925905 h 2715361"/>
                <a:gd name="connsiteX28" fmla="*/ 5008970 w 5065614"/>
                <a:gd name="connsiteY28" fmla="*/ 1974457 h 2715361"/>
                <a:gd name="connsiteX29" fmla="*/ 4976602 w 5065614"/>
                <a:gd name="connsiteY29" fmla="*/ 2014917 h 2715361"/>
                <a:gd name="connsiteX30" fmla="*/ 4895682 w 5065614"/>
                <a:gd name="connsiteY30" fmla="*/ 2023009 h 2715361"/>
                <a:gd name="connsiteX31" fmla="*/ 4782393 w 5065614"/>
                <a:gd name="connsiteY31" fmla="*/ 2031101 h 2715361"/>
                <a:gd name="connsiteX32" fmla="*/ 4750025 w 5065614"/>
                <a:gd name="connsiteY32" fmla="*/ 2039193 h 2715361"/>
                <a:gd name="connsiteX33" fmla="*/ 4652921 w 5065614"/>
                <a:gd name="connsiteY33" fmla="*/ 2023009 h 2715361"/>
                <a:gd name="connsiteX34" fmla="*/ 4539632 w 5065614"/>
                <a:gd name="connsiteY34" fmla="*/ 1998733 h 2715361"/>
                <a:gd name="connsiteX35" fmla="*/ 4402067 w 5065614"/>
                <a:gd name="connsiteY35" fmla="*/ 1966365 h 2715361"/>
                <a:gd name="connsiteX36" fmla="*/ 4102662 w 5065614"/>
                <a:gd name="connsiteY36" fmla="*/ 1958273 h 2715361"/>
                <a:gd name="connsiteX37" fmla="*/ 1861168 w 5065614"/>
                <a:gd name="connsiteY37" fmla="*/ 1950181 h 2715361"/>
                <a:gd name="connsiteX38" fmla="*/ 1464659 w 5065614"/>
                <a:gd name="connsiteY38" fmla="*/ 1942089 h 2715361"/>
                <a:gd name="connsiteX39" fmla="*/ 1319002 w 5065614"/>
                <a:gd name="connsiteY39" fmla="*/ 1909721 h 2715361"/>
                <a:gd name="connsiteX40" fmla="*/ 1254266 w 5065614"/>
                <a:gd name="connsiteY40" fmla="*/ 1901629 h 2715361"/>
                <a:gd name="connsiteX41" fmla="*/ 1116701 w 5065614"/>
                <a:gd name="connsiteY41" fmla="*/ 1885445 h 2715361"/>
                <a:gd name="connsiteX42" fmla="*/ 1100517 w 5065614"/>
                <a:gd name="connsiteY42" fmla="*/ 1909721 h 2715361"/>
                <a:gd name="connsiteX43" fmla="*/ 1116701 w 5065614"/>
                <a:gd name="connsiteY43" fmla="*/ 2071561 h 2715361"/>
                <a:gd name="connsiteX44" fmla="*/ 1124793 w 5065614"/>
                <a:gd name="connsiteY44" fmla="*/ 2095837 h 2715361"/>
                <a:gd name="connsiteX45" fmla="*/ 1100517 w 5065614"/>
                <a:gd name="connsiteY45" fmla="*/ 2419519 h 2715361"/>
                <a:gd name="connsiteX46" fmla="*/ 1084333 w 5065614"/>
                <a:gd name="connsiteY46" fmla="*/ 2468071 h 2715361"/>
                <a:gd name="connsiteX47" fmla="*/ 1108609 w 5065614"/>
                <a:gd name="connsiteY47" fmla="*/ 2621820 h 2715361"/>
                <a:gd name="connsiteX48" fmla="*/ 1116701 w 5065614"/>
                <a:gd name="connsiteY48" fmla="*/ 2654188 h 2715361"/>
                <a:gd name="connsiteX49" fmla="*/ 1140977 w 5065614"/>
                <a:gd name="connsiteY49" fmla="*/ 2694648 h 2715361"/>
                <a:gd name="connsiteX50" fmla="*/ 720191 w 5065614"/>
                <a:gd name="connsiteY50" fmla="*/ 2686556 h 2715361"/>
                <a:gd name="connsiteX51" fmla="*/ 590719 w 5065614"/>
                <a:gd name="connsiteY51" fmla="*/ 2678464 h 2715361"/>
                <a:gd name="connsiteX52" fmla="*/ 469338 w 5065614"/>
                <a:gd name="connsiteY52" fmla="*/ 2654188 h 2715361"/>
                <a:gd name="connsiteX53" fmla="*/ 380326 w 5065614"/>
                <a:gd name="connsiteY53" fmla="*/ 2646096 h 2715361"/>
                <a:gd name="connsiteX54" fmla="*/ 299406 w 5065614"/>
                <a:gd name="connsiteY54" fmla="*/ 2638004 h 2715361"/>
                <a:gd name="connsiteX55" fmla="*/ 347958 w 5065614"/>
                <a:gd name="connsiteY55" fmla="*/ 2621820 h 2715361"/>
                <a:gd name="connsiteX56" fmla="*/ 404602 w 5065614"/>
                <a:gd name="connsiteY56" fmla="*/ 2573268 h 2715361"/>
                <a:gd name="connsiteX57" fmla="*/ 404602 w 5065614"/>
                <a:gd name="connsiteY57" fmla="*/ 2395243 h 2715361"/>
                <a:gd name="connsiteX58" fmla="*/ 372234 w 5065614"/>
                <a:gd name="connsiteY58" fmla="*/ 2103930 h 2715361"/>
                <a:gd name="connsiteX59" fmla="*/ 323682 w 5065614"/>
                <a:gd name="connsiteY59" fmla="*/ 1861168 h 2715361"/>
                <a:gd name="connsiteX60" fmla="*/ 258945 w 5065614"/>
                <a:gd name="connsiteY60" fmla="*/ 1666960 h 2715361"/>
                <a:gd name="connsiteX61" fmla="*/ 218485 w 5065614"/>
                <a:gd name="connsiteY61" fmla="*/ 1529395 h 2715361"/>
                <a:gd name="connsiteX62" fmla="*/ 178025 w 5065614"/>
                <a:gd name="connsiteY62" fmla="*/ 1432291 h 2715361"/>
                <a:gd name="connsiteX63" fmla="*/ 129473 w 5065614"/>
                <a:gd name="connsiteY63" fmla="*/ 1221898 h 2715361"/>
                <a:gd name="connsiteX64" fmla="*/ 105197 w 5065614"/>
                <a:gd name="connsiteY64" fmla="*/ 1124793 h 2715361"/>
                <a:gd name="connsiteX65" fmla="*/ 89013 w 5065614"/>
                <a:gd name="connsiteY65" fmla="*/ 1043873 h 2715361"/>
                <a:gd name="connsiteX66" fmla="*/ 16184 w 5065614"/>
                <a:gd name="connsiteY66" fmla="*/ 712099 h 2715361"/>
                <a:gd name="connsiteX67" fmla="*/ 8092 w 5065614"/>
                <a:gd name="connsiteY67" fmla="*/ 590719 h 2715361"/>
                <a:gd name="connsiteX68" fmla="*/ 0 w 5065614"/>
                <a:gd name="connsiteY68" fmla="*/ 542167 h 2715361"/>
                <a:gd name="connsiteX69" fmla="*/ 24276 w 5065614"/>
                <a:gd name="connsiteY69" fmla="*/ 0 h 2715361"/>
                <a:gd name="connsiteX70" fmla="*/ 121381 w 5065614"/>
                <a:gd name="connsiteY70" fmla="*/ 80921 h 2715361"/>
                <a:gd name="connsiteX71" fmla="*/ 186117 w 5065614"/>
                <a:gd name="connsiteY71" fmla="*/ 137565 h 2715361"/>
                <a:gd name="connsiteX72" fmla="*/ 299406 w 5065614"/>
                <a:gd name="connsiteY72" fmla="*/ 258945 h 2715361"/>
                <a:gd name="connsiteX73" fmla="*/ 445062 w 5065614"/>
                <a:gd name="connsiteY73" fmla="*/ 380326 h 2715361"/>
                <a:gd name="connsiteX74" fmla="*/ 493614 w 5065614"/>
                <a:gd name="connsiteY74" fmla="*/ 412694 h 2715361"/>
                <a:gd name="connsiteX75" fmla="*/ 566443 w 5065614"/>
                <a:gd name="connsiteY75" fmla="*/ 469338 h 2715361"/>
                <a:gd name="connsiteX76" fmla="*/ 598811 w 5065614"/>
                <a:gd name="connsiteY76" fmla="*/ 534075 h 2715361"/>
                <a:gd name="connsiteX77" fmla="*/ 574535 w 5065614"/>
                <a:gd name="connsiteY77" fmla="*/ 420786 h 2715361"/>
                <a:gd name="connsiteX78" fmla="*/ 550259 w 5065614"/>
                <a:gd name="connsiteY78" fmla="*/ 388418 h 2715361"/>
                <a:gd name="connsiteX79" fmla="*/ 501706 w 5065614"/>
                <a:gd name="connsiteY79" fmla="*/ 356050 h 2715361"/>
                <a:gd name="connsiteX80" fmla="*/ 485522 w 5065614"/>
                <a:gd name="connsiteY80" fmla="*/ 380326 h 2715361"/>
                <a:gd name="connsiteX81" fmla="*/ 461246 w 5065614"/>
                <a:gd name="connsiteY81" fmla="*/ 364142 h 2715361"/>
                <a:gd name="connsiteX82" fmla="*/ 453154 w 5065614"/>
                <a:gd name="connsiteY82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4531540 w 5065614"/>
                <a:gd name="connsiteY5" fmla="*/ 396510 h 2715361"/>
                <a:gd name="connsiteX6" fmla="*/ 4588184 w 5065614"/>
                <a:gd name="connsiteY6" fmla="*/ 388418 h 2715361"/>
                <a:gd name="connsiteX7" fmla="*/ 4960418 w 5065614"/>
                <a:gd name="connsiteY7" fmla="*/ 380326 h 2715361"/>
                <a:gd name="connsiteX8" fmla="*/ 5033246 w 5065614"/>
                <a:gd name="connsiteY8" fmla="*/ 388418 h 2715361"/>
                <a:gd name="connsiteX9" fmla="*/ 5049430 w 5065614"/>
                <a:gd name="connsiteY9" fmla="*/ 412694 h 2715361"/>
                <a:gd name="connsiteX10" fmla="*/ 5041338 w 5065614"/>
                <a:gd name="connsiteY10" fmla="*/ 760652 h 2715361"/>
                <a:gd name="connsiteX11" fmla="*/ 5025154 w 5065614"/>
                <a:gd name="connsiteY11" fmla="*/ 946768 h 2715361"/>
                <a:gd name="connsiteX12" fmla="*/ 5041338 w 5065614"/>
                <a:gd name="connsiteY12" fmla="*/ 1262358 h 2715361"/>
                <a:gd name="connsiteX13" fmla="*/ 5057522 w 5065614"/>
                <a:gd name="connsiteY13" fmla="*/ 1319002 h 2715361"/>
                <a:gd name="connsiteX14" fmla="*/ 5065614 w 5065614"/>
                <a:gd name="connsiteY14" fmla="*/ 1383738 h 2715361"/>
                <a:gd name="connsiteX15" fmla="*/ 5049430 w 5065614"/>
                <a:gd name="connsiteY15" fmla="*/ 1497027 h 2715361"/>
                <a:gd name="connsiteX16" fmla="*/ 4984694 w 5065614"/>
                <a:gd name="connsiteY16" fmla="*/ 1561763 h 2715361"/>
                <a:gd name="connsiteX17" fmla="*/ 4968510 w 5065614"/>
                <a:gd name="connsiteY17" fmla="*/ 1594131 h 2715361"/>
                <a:gd name="connsiteX18" fmla="*/ 4944234 w 5065614"/>
                <a:gd name="connsiteY18" fmla="*/ 1618407 h 2715361"/>
                <a:gd name="connsiteX19" fmla="*/ 4936142 w 5065614"/>
                <a:gd name="connsiteY19" fmla="*/ 1642684 h 2715361"/>
                <a:gd name="connsiteX20" fmla="*/ 4919958 w 5065614"/>
                <a:gd name="connsiteY20" fmla="*/ 1683144 h 2715361"/>
                <a:gd name="connsiteX21" fmla="*/ 4895682 w 5065614"/>
                <a:gd name="connsiteY21" fmla="*/ 1739788 h 2715361"/>
                <a:gd name="connsiteX22" fmla="*/ 4903774 w 5065614"/>
                <a:gd name="connsiteY22" fmla="*/ 1788340 h 2715361"/>
                <a:gd name="connsiteX23" fmla="*/ 4928050 w 5065614"/>
                <a:gd name="connsiteY23" fmla="*/ 1853076 h 2715361"/>
                <a:gd name="connsiteX24" fmla="*/ 4936142 w 5065614"/>
                <a:gd name="connsiteY24" fmla="*/ 1877353 h 2715361"/>
                <a:gd name="connsiteX25" fmla="*/ 4952326 w 5065614"/>
                <a:gd name="connsiteY25" fmla="*/ 1901629 h 2715361"/>
                <a:gd name="connsiteX26" fmla="*/ 4960418 w 5065614"/>
                <a:gd name="connsiteY26" fmla="*/ 1925905 h 2715361"/>
                <a:gd name="connsiteX27" fmla="*/ 5008970 w 5065614"/>
                <a:gd name="connsiteY27" fmla="*/ 1974457 h 2715361"/>
                <a:gd name="connsiteX28" fmla="*/ 4976602 w 5065614"/>
                <a:gd name="connsiteY28" fmla="*/ 2014917 h 2715361"/>
                <a:gd name="connsiteX29" fmla="*/ 4895682 w 5065614"/>
                <a:gd name="connsiteY29" fmla="*/ 2023009 h 2715361"/>
                <a:gd name="connsiteX30" fmla="*/ 4782393 w 5065614"/>
                <a:gd name="connsiteY30" fmla="*/ 2031101 h 2715361"/>
                <a:gd name="connsiteX31" fmla="*/ 4750025 w 5065614"/>
                <a:gd name="connsiteY31" fmla="*/ 2039193 h 2715361"/>
                <a:gd name="connsiteX32" fmla="*/ 4652921 w 5065614"/>
                <a:gd name="connsiteY32" fmla="*/ 2023009 h 2715361"/>
                <a:gd name="connsiteX33" fmla="*/ 4539632 w 5065614"/>
                <a:gd name="connsiteY33" fmla="*/ 1998733 h 2715361"/>
                <a:gd name="connsiteX34" fmla="*/ 4402067 w 5065614"/>
                <a:gd name="connsiteY34" fmla="*/ 1966365 h 2715361"/>
                <a:gd name="connsiteX35" fmla="*/ 4102662 w 5065614"/>
                <a:gd name="connsiteY35" fmla="*/ 1958273 h 2715361"/>
                <a:gd name="connsiteX36" fmla="*/ 1861168 w 5065614"/>
                <a:gd name="connsiteY36" fmla="*/ 1950181 h 2715361"/>
                <a:gd name="connsiteX37" fmla="*/ 1464659 w 5065614"/>
                <a:gd name="connsiteY37" fmla="*/ 1942089 h 2715361"/>
                <a:gd name="connsiteX38" fmla="*/ 1319002 w 5065614"/>
                <a:gd name="connsiteY38" fmla="*/ 1909721 h 2715361"/>
                <a:gd name="connsiteX39" fmla="*/ 1254266 w 5065614"/>
                <a:gd name="connsiteY39" fmla="*/ 1901629 h 2715361"/>
                <a:gd name="connsiteX40" fmla="*/ 1116701 w 5065614"/>
                <a:gd name="connsiteY40" fmla="*/ 1885445 h 2715361"/>
                <a:gd name="connsiteX41" fmla="*/ 1100517 w 5065614"/>
                <a:gd name="connsiteY41" fmla="*/ 1909721 h 2715361"/>
                <a:gd name="connsiteX42" fmla="*/ 1116701 w 5065614"/>
                <a:gd name="connsiteY42" fmla="*/ 2071561 h 2715361"/>
                <a:gd name="connsiteX43" fmla="*/ 1124793 w 5065614"/>
                <a:gd name="connsiteY43" fmla="*/ 2095837 h 2715361"/>
                <a:gd name="connsiteX44" fmla="*/ 1100517 w 5065614"/>
                <a:gd name="connsiteY44" fmla="*/ 2419519 h 2715361"/>
                <a:gd name="connsiteX45" fmla="*/ 1084333 w 5065614"/>
                <a:gd name="connsiteY45" fmla="*/ 2468071 h 2715361"/>
                <a:gd name="connsiteX46" fmla="*/ 1108609 w 5065614"/>
                <a:gd name="connsiteY46" fmla="*/ 2621820 h 2715361"/>
                <a:gd name="connsiteX47" fmla="*/ 1116701 w 5065614"/>
                <a:gd name="connsiteY47" fmla="*/ 2654188 h 2715361"/>
                <a:gd name="connsiteX48" fmla="*/ 1140977 w 5065614"/>
                <a:gd name="connsiteY48" fmla="*/ 2694648 h 2715361"/>
                <a:gd name="connsiteX49" fmla="*/ 720191 w 5065614"/>
                <a:gd name="connsiteY49" fmla="*/ 2686556 h 2715361"/>
                <a:gd name="connsiteX50" fmla="*/ 590719 w 5065614"/>
                <a:gd name="connsiteY50" fmla="*/ 2678464 h 2715361"/>
                <a:gd name="connsiteX51" fmla="*/ 469338 w 5065614"/>
                <a:gd name="connsiteY51" fmla="*/ 2654188 h 2715361"/>
                <a:gd name="connsiteX52" fmla="*/ 380326 w 5065614"/>
                <a:gd name="connsiteY52" fmla="*/ 2646096 h 2715361"/>
                <a:gd name="connsiteX53" fmla="*/ 299406 w 5065614"/>
                <a:gd name="connsiteY53" fmla="*/ 2638004 h 2715361"/>
                <a:gd name="connsiteX54" fmla="*/ 347958 w 5065614"/>
                <a:gd name="connsiteY54" fmla="*/ 2621820 h 2715361"/>
                <a:gd name="connsiteX55" fmla="*/ 404602 w 5065614"/>
                <a:gd name="connsiteY55" fmla="*/ 2573268 h 2715361"/>
                <a:gd name="connsiteX56" fmla="*/ 404602 w 5065614"/>
                <a:gd name="connsiteY56" fmla="*/ 2395243 h 2715361"/>
                <a:gd name="connsiteX57" fmla="*/ 372234 w 5065614"/>
                <a:gd name="connsiteY57" fmla="*/ 2103930 h 2715361"/>
                <a:gd name="connsiteX58" fmla="*/ 323682 w 5065614"/>
                <a:gd name="connsiteY58" fmla="*/ 1861168 h 2715361"/>
                <a:gd name="connsiteX59" fmla="*/ 258945 w 5065614"/>
                <a:gd name="connsiteY59" fmla="*/ 1666960 h 2715361"/>
                <a:gd name="connsiteX60" fmla="*/ 218485 w 5065614"/>
                <a:gd name="connsiteY60" fmla="*/ 1529395 h 2715361"/>
                <a:gd name="connsiteX61" fmla="*/ 178025 w 5065614"/>
                <a:gd name="connsiteY61" fmla="*/ 1432291 h 2715361"/>
                <a:gd name="connsiteX62" fmla="*/ 129473 w 5065614"/>
                <a:gd name="connsiteY62" fmla="*/ 1221898 h 2715361"/>
                <a:gd name="connsiteX63" fmla="*/ 105197 w 5065614"/>
                <a:gd name="connsiteY63" fmla="*/ 1124793 h 2715361"/>
                <a:gd name="connsiteX64" fmla="*/ 89013 w 5065614"/>
                <a:gd name="connsiteY64" fmla="*/ 1043873 h 2715361"/>
                <a:gd name="connsiteX65" fmla="*/ 16184 w 5065614"/>
                <a:gd name="connsiteY65" fmla="*/ 712099 h 2715361"/>
                <a:gd name="connsiteX66" fmla="*/ 8092 w 5065614"/>
                <a:gd name="connsiteY66" fmla="*/ 590719 h 2715361"/>
                <a:gd name="connsiteX67" fmla="*/ 0 w 5065614"/>
                <a:gd name="connsiteY67" fmla="*/ 542167 h 2715361"/>
                <a:gd name="connsiteX68" fmla="*/ 24276 w 5065614"/>
                <a:gd name="connsiteY68" fmla="*/ 0 h 2715361"/>
                <a:gd name="connsiteX69" fmla="*/ 121381 w 5065614"/>
                <a:gd name="connsiteY69" fmla="*/ 80921 h 2715361"/>
                <a:gd name="connsiteX70" fmla="*/ 186117 w 5065614"/>
                <a:gd name="connsiteY70" fmla="*/ 137565 h 2715361"/>
                <a:gd name="connsiteX71" fmla="*/ 299406 w 5065614"/>
                <a:gd name="connsiteY71" fmla="*/ 258945 h 2715361"/>
                <a:gd name="connsiteX72" fmla="*/ 445062 w 5065614"/>
                <a:gd name="connsiteY72" fmla="*/ 380326 h 2715361"/>
                <a:gd name="connsiteX73" fmla="*/ 493614 w 5065614"/>
                <a:gd name="connsiteY73" fmla="*/ 412694 h 2715361"/>
                <a:gd name="connsiteX74" fmla="*/ 566443 w 5065614"/>
                <a:gd name="connsiteY74" fmla="*/ 469338 h 2715361"/>
                <a:gd name="connsiteX75" fmla="*/ 598811 w 5065614"/>
                <a:gd name="connsiteY75" fmla="*/ 534075 h 2715361"/>
                <a:gd name="connsiteX76" fmla="*/ 574535 w 5065614"/>
                <a:gd name="connsiteY76" fmla="*/ 420786 h 2715361"/>
                <a:gd name="connsiteX77" fmla="*/ 550259 w 5065614"/>
                <a:gd name="connsiteY77" fmla="*/ 388418 h 2715361"/>
                <a:gd name="connsiteX78" fmla="*/ 501706 w 5065614"/>
                <a:gd name="connsiteY78" fmla="*/ 356050 h 2715361"/>
                <a:gd name="connsiteX79" fmla="*/ 485522 w 5065614"/>
                <a:gd name="connsiteY79" fmla="*/ 380326 h 2715361"/>
                <a:gd name="connsiteX80" fmla="*/ 461246 w 5065614"/>
                <a:gd name="connsiteY80" fmla="*/ 364142 h 2715361"/>
                <a:gd name="connsiteX81" fmla="*/ 453154 w 5065614"/>
                <a:gd name="connsiteY81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4531540 w 5065614"/>
                <a:gd name="connsiteY5" fmla="*/ 396510 h 2715361"/>
                <a:gd name="connsiteX6" fmla="*/ 4960418 w 5065614"/>
                <a:gd name="connsiteY6" fmla="*/ 380326 h 2715361"/>
                <a:gd name="connsiteX7" fmla="*/ 5033246 w 5065614"/>
                <a:gd name="connsiteY7" fmla="*/ 388418 h 2715361"/>
                <a:gd name="connsiteX8" fmla="*/ 5049430 w 5065614"/>
                <a:gd name="connsiteY8" fmla="*/ 412694 h 2715361"/>
                <a:gd name="connsiteX9" fmla="*/ 5041338 w 5065614"/>
                <a:gd name="connsiteY9" fmla="*/ 760652 h 2715361"/>
                <a:gd name="connsiteX10" fmla="*/ 5025154 w 5065614"/>
                <a:gd name="connsiteY10" fmla="*/ 946768 h 2715361"/>
                <a:gd name="connsiteX11" fmla="*/ 5041338 w 5065614"/>
                <a:gd name="connsiteY11" fmla="*/ 1262358 h 2715361"/>
                <a:gd name="connsiteX12" fmla="*/ 5057522 w 5065614"/>
                <a:gd name="connsiteY12" fmla="*/ 1319002 h 2715361"/>
                <a:gd name="connsiteX13" fmla="*/ 5065614 w 5065614"/>
                <a:gd name="connsiteY13" fmla="*/ 1383738 h 2715361"/>
                <a:gd name="connsiteX14" fmla="*/ 5049430 w 5065614"/>
                <a:gd name="connsiteY14" fmla="*/ 1497027 h 2715361"/>
                <a:gd name="connsiteX15" fmla="*/ 4984694 w 5065614"/>
                <a:gd name="connsiteY15" fmla="*/ 1561763 h 2715361"/>
                <a:gd name="connsiteX16" fmla="*/ 4968510 w 5065614"/>
                <a:gd name="connsiteY16" fmla="*/ 1594131 h 2715361"/>
                <a:gd name="connsiteX17" fmla="*/ 4944234 w 5065614"/>
                <a:gd name="connsiteY17" fmla="*/ 1618407 h 2715361"/>
                <a:gd name="connsiteX18" fmla="*/ 4936142 w 5065614"/>
                <a:gd name="connsiteY18" fmla="*/ 1642684 h 2715361"/>
                <a:gd name="connsiteX19" fmla="*/ 4919958 w 5065614"/>
                <a:gd name="connsiteY19" fmla="*/ 1683144 h 2715361"/>
                <a:gd name="connsiteX20" fmla="*/ 4895682 w 5065614"/>
                <a:gd name="connsiteY20" fmla="*/ 1739788 h 2715361"/>
                <a:gd name="connsiteX21" fmla="*/ 4903774 w 5065614"/>
                <a:gd name="connsiteY21" fmla="*/ 1788340 h 2715361"/>
                <a:gd name="connsiteX22" fmla="*/ 4928050 w 5065614"/>
                <a:gd name="connsiteY22" fmla="*/ 1853076 h 2715361"/>
                <a:gd name="connsiteX23" fmla="*/ 4936142 w 5065614"/>
                <a:gd name="connsiteY23" fmla="*/ 1877353 h 2715361"/>
                <a:gd name="connsiteX24" fmla="*/ 4952326 w 5065614"/>
                <a:gd name="connsiteY24" fmla="*/ 1901629 h 2715361"/>
                <a:gd name="connsiteX25" fmla="*/ 4960418 w 5065614"/>
                <a:gd name="connsiteY25" fmla="*/ 1925905 h 2715361"/>
                <a:gd name="connsiteX26" fmla="*/ 5008970 w 5065614"/>
                <a:gd name="connsiteY26" fmla="*/ 1974457 h 2715361"/>
                <a:gd name="connsiteX27" fmla="*/ 4976602 w 5065614"/>
                <a:gd name="connsiteY27" fmla="*/ 2014917 h 2715361"/>
                <a:gd name="connsiteX28" fmla="*/ 4895682 w 5065614"/>
                <a:gd name="connsiteY28" fmla="*/ 2023009 h 2715361"/>
                <a:gd name="connsiteX29" fmla="*/ 4782393 w 5065614"/>
                <a:gd name="connsiteY29" fmla="*/ 2031101 h 2715361"/>
                <a:gd name="connsiteX30" fmla="*/ 4750025 w 5065614"/>
                <a:gd name="connsiteY30" fmla="*/ 2039193 h 2715361"/>
                <a:gd name="connsiteX31" fmla="*/ 4652921 w 5065614"/>
                <a:gd name="connsiteY31" fmla="*/ 2023009 h 2715361"/>
                <a:gd name="connsiteX32" fmla="*/ 4539632 w 5065614"/>
                <a:gd name="connsiteY32" fmla="*/ 1998733 h 2715361"/>
                <a:gd name="connsiteX33" fmla="*/ 4402067 w 5065614"/>
                <a:gd name="connsiteY33" fmla="*/ 1966365 h 2715361"/>
                <a:gd name="connsiteX34" fmla="*/ 4102662 w 5065614"/>
                <a:gd name="connsiteY34" fmla="*/ 1958273 h 2715361"/>
                <a:gd name="connsiteX35" fmla="*/ 1861168 w 5065614"/>
                <a:gd name="connsiteY35" fmla="*/ 1950181 h 2715361"/>
                <a:gd name="connsiteX36" fmla="*/ 1464659 w 5065614"/>
                <a:gd name="connsiteY36" fmla="*/ 1942089 h 2715361"/>
                <a:gd name="connsiteX37" fmla="*/ 1319002 w 5065614"/>
                <a:gd name="connsiteY37" fmla="*/ 1909721 h 2715361"/>
                <a:gd name="connsiteX38" fmla="*/ 1254266 w 5065614"/>
                <a:gd name="connsiteY38" fmla="*/ 1901629 h 2715361"/>
                <a:gd name="connsiteX39" fmla="*/ 1116701 w 5065614"/>
                <a:gd name="connsiteY39" fmla="*/ 1885445 h 2715361"/>
                <a:gd name="connsiteX40" fmla="*/ 1100517 w 5065614"/>
                <a:gd name="connsiteY40" fmla="*/ 1909721 h 2715361"/>
                <a:gd name="connsiteX41" fmla="*/ 1116701 w 5065614"/>
                <a:gd name="connsiteY41" fmla="*/ 2071561 h 2715361"/>
                <a:gd name="connsiteX42" fmla="*/ 1124793 w 5065614"/>
                <a:gd name="connsiteY42" fmla="*/ 2095837 h 2715361"/>
                <a:gd name="connsiteX43" fmla="*/ 1100517 w 5065614"/>
                <a:gd name="connsiteY43" fmla="*/ 2419519 h 2715361"/>
                <a:gd name="connsiteX44" fmla="*/ 1084333 w 5065614"/>
                <a:gd name="connsiteY44" fmla="*/ 2468071 h 2715361"/>
                <a:gd name="connsiteX45" fmla="*/ 1108609 w 5065614"/>
                <a:gd name="connsiteY45" fmla="*/ 2621820 h 2715361"/>
                <a:gd name="connsiteX46" fmla="*/ 1116701 w 5065614"/>
                <a:gd name="connsiteY46" fmla="*/ 2654188 h 2715361"/>
                <a:gd name="connsiteX47" fmla="*/ 1140977 w 5065614"/>
                <a:gd name="connsiteY47" fmla="*/ 2694648 h 2715361"/>
                <a:gd name="connsiteX48" fmla="*/ 720191 w 5065614"/>
                <a:gd name="connsiteY48" fmla="*/ 2686556 h 2715361"/>
                <a:gd name="connsiteX49" fmla="*/ 590719 w 5065614"/>
                <a:gd name="connsiteY49" fmla="*/ 2678464 h 2715361"/>
                <a:gd name="connsiteX50" fmla="*/ 469338 w 5065614"/>
                <a:gd name="connsiteY50" fmla="*/ 2654188 h 2715361"/>
                <a:gd name="connsiteX51" fmla="*/ 380326 w 5065614"/>
                <a:gd name="connsiteY51" fmla="*/ 2646096 h 2715361"/>
                <a:gd name="connsiteX52" fmla="*/ 299406 w 5065614"/>
                <a:gd name="connsiteY52" fmla="*/ 2638004 h 2715361"/>
                <a:gd name="connsiteX53" fmla="*/ 347958 w 5065614"/>
                <a:gd name="connsiteY53" fmla="*/ 2621820 h 2715361"/>
                <a:gd name="connsiteX54" fmla="*/ 404602 w 5065614"/>
                <a:gd name="connsiteY54" fmla="*/ 2573268 h 2715361"/>
                <a:gd name="connsiteX55" fmla="*/ 404602 w 5065614"/>
                <a:gd name="connsiteY55" fmla="*/ 2395243 h 2715361"/>
                <a:gd name="connsiteX56" fmla="*/ 372234 w 5065614"/>
                <a:gd name="connsiteY56" fmla="*/ 2103930 h 2715361"/>
                <a:gd name="connsiteX57" fmla="*/ 323682 w 5065614"/>
                <a:gd name="connsiteY57" fmla="*/ 1861168 h 2715361"/>
                <a:gd name="connsiteX58" fmla="*/ 258945 w 5065614"/>
                <a:gd name="connsiteY58" fmla="*/ 1666960 h 2715361"/>
                <a:gd name="connsiteX59" fmla="*/ 218485 w 5065614"/>
                <a:gd name="connsiteY59" fmla="*/ 1529395 h 2715361"/>
                <a:gd name="connsiteX60" fmla="*/ 178025 w 5065614"/>
                <a:gd name="connsiteY60" fmla="*/ 1432291 h 2715361"/>
                <a:gd name="connsiteX61" fmla="*/ 129473 w 5065614"/>
                <a:gd name="connsiteY61" fmla="*/ 1221898 h 2715361"/>
                <a:gd name="connsiteX62" fmla="*/ 105197 w 5065614"/>
                <a:gd name="connsiteY62" fmla="*/ 1124793 h 2715361"/>
                <a:gd name="connsiteX63" fmla="*/ 89013 w 5065614"/>
                <a:gd name="connsiteY63" fmla="*/ 1043873 h 2715361"/>
                <a:gd name="connsiteX64" fmla="*/ 16184 w 5065614"/>
                <a:gd name="connsiteY64" fmla="*/ 712099 h 2715361"/>
                <a:gd name="connsiteX65" fmla="*/ 8092 w 5065614"/>
                <a:gd name="connsiteY65" fmla="*/ 590719 h 2715361"/>
                <a:gd name="connsiteX66" fmla="*/ 0 w 5065614"/>
                <a:gd name="connsiteY66" fmla="*/ 542167 h 2715361"/>
                <a:gd name="connsiteX67" fmla="*/ 24276 w 5065614"/>
                <a:gd name="connsiteY67" fmla="*/ 0 h 2715361"/>
                <a:gd name="connsiteX68" fmla="*/ 121381 w 5065614"/>
                <a:gd name="connsiteY68" fmla="*/ 80921 h 2715361"/>
                <a:gd name="connsiteX69" fmla="*/ 186117 w 5065614"/>
                <a:gd name="connsiteY69" fmla="*/ 137565 h 2715361"/>
                <a:gd name="connsiteX70" fmla="*/ 299406 w 5065614"/>
                <a:gd name="connsiteY70" fmla="*/ 258945 h 2715361"/>
                <a:gd name="connsiteX71" fmla="*/ 445062 w 5065614"/>
                <a:gd name="connsiteY71" fmla="*/ 380326 h 2715361"/>
                <a:gd name="connsiteX72" fmla="*/ 493614 w 5065614"/>
                <a:gd name="connsiteY72" fmla="*/ 412694 h 2715361"/>
                <a:gd name="connsiteX73" fmla="*/ 566443 w 5065614"/>
                <a:gd name="connsiteY73" fmla="*/ 469338 h 2715361"/>
                <a:gd name="connsiteX74" fmla="*/ 598811 w 5065614"/>
                <a:gd name="connsiteY74" fmla="*/ 534075 h 2715361"/>
                <a:gd name="connsiteX75" fmla="*/ 574535 w 5065614"/>
                <a:gd name="connsiteY75" fmla="*/ 420786 h 2715361"/>
                <a:gd name="connsiteX76" fmla="*/ 550259 w 5065614"/>
                <a:gd name="connsiteY76" fmla="*/ 388418 h 2715361"/>
                <a:gd name="connsiteX77" fmla="*/ 501706 w 5065614"/>
                <a:gd name="connsiteY77" fmla="*/ 356050 h 2715361"/>
                <a:gd name="connsiteX78" fmla="*/ 485522 w 5065614"/>
                <a:gd name="connsiteY78" fmla="*/ 380326 h 2715361"/>
                <a:gd name="connsiteX79" fmla="*/ 461246 w 5065614"/>
                <a:gd name="connsiteY79" fmla="*/ 364142 h 2715361"/>
                <a:gd name="connsiteX80" fmla="*/ 453154 w 5065614"/>
                <a:gd name="connsiteY80" fmla="*/ 323682 h 2715361"/>
                <a:gd name="connsiteX0" fmla="*/ 453154 w 5065614"/>
                <a:gd name="connsiteY0" fmla="*/ 323682 h 2715361"/>
                <a:gd name="connsiteX1" fmla="*/ 558351 w 5065614"/>
                <a:gd name="connsiteY1" fmla="*/ 339866 h 2715361"/>
                <a:gd name="connsiteX2" fmla="*/ 1399922 w 5065614"/>
                <a:gd name="connsiteY2" fmla="*/ 339866 h 2715361"/>
                <a:gd name="connsiteX3" fmla="*/ 1448475 w 5065614"/>
                <a:gd name="connsiteY3" fmla="*/ 331774 h 2715361"/>
                <a:gd name="connsiteX4" fmla="*/ 2977869 w 5065614"/>
                <a:gd name="connsiteY4" fmla="*/ 331774 h 2715361"/>
                <a:gd name="connsiteX5" fmla="*/ 4960418 w 5065614"/>
                <a:gd name="connsiteY5" fmla="*/ 380326 h 2715361"/>
                <a:gd name="connsiteX6" fmla="*/ 5033246 w 5065614"/>
                <a:gd name="connsiteY6" fmla="*/ 388418 h 2715361"/>
                <a:gd name="connsiteX7" fmla="*/ 5049430 w 5065614"/>
                <a:gd name="connsiteY7" fmla="*/ 412694 h 2715361"/>
                <a:gd name="connsiteX8" fmla="*/ 5041338 w 5065614"/>
                <a:gd name="connsiteY8" fmla="*/ 760652 h 2715361"/>
                <a:gd name="connsiteX9" fmla="*/ 5025154 w 5065614"/>
                <a:gd name="connsiteY9" fmla="*/ 946768 h 2715361"/>
                <a:gd name="connsiteX10" fmla="*/ 5041338 w 5065614"/>
                <a:gd name="connsiteY10" fmla="*/ 1262358 h 2715361"/>
                <a:gd name="connsiteX11" fmla="*/ 5057522 w 5065614"/>
                <a:gd name="connsiteY11" fmla="*/ 1319002 h 2715361"/>
                <a:gd name="connsiteX12" fmla="*/ 5065614 w 5065614"/>
                <a:gd name="connsiteY12" fmla="*/ 1383738 h 2715361"/>
                <a:gd name="connsiteX13" fmla="*/ 5049430 w 5065614"/>
                <a:gd name="connsiteY13" fmla="*/ 1497027 h 2715361"/>
                <a:gd name="connsiteX14" fmla="*/ 4984694 w 5065614"/>
                <a:gd name="connsiteY14" fmla="*/ 1561763 h 2715361"/>
                <a:gd name="connsiteX15" fmla="*/ 4968510 w 5065614"/>
                <a:gd name="connsiteY15" fmla="*/ 1594131 h 2715361"/>
                <a:gd name="connsiteX16" fmla="*/ 4944234 w 5065614"/>
                <a:gd name="connsiteY16" fmla="*/ 1618407 h 2715361"/>
                <a:gd name="connsiteX17" fmla="*/ 4936142 w 5065614"/>
                <a:gd name="connsiteY17" fmla="*/ 1642684 h 2715361"/>
                <a:gd name="connsiteX18" fmla="*/ 4919958 w 5065614"/>
                <a:gd name="connsiteY18" fmla="*/ 1683144 h 2715361"/>
                <a:gd name="connsiteX19" fmla="*/ 4895682 w 5065614"/>
                <a:gd name="connsiteY19" fmla="*/ 1739788 h 2715361"/>
                <a:gd name="connsiteX20" fmla="*/ 4903774 w 5065614"/>
                <a:gd name="connsiteY20" fmla="*/ 1788340 h 2715361"/>
                <a:gd name="connsiteX21" fmla="*/ 4928050 w 5065614"/>
                <a:gd name="connsiteY21" fmla="*/ 1853076 h 2715361"/>
                <a:gd name="connsiteX22" fmla="*/ 4936142 w 5065614"/>
                <a:gd name="connsiteY22" fmla="*/ 1877353 h 2715361"/>
                <a:gd name="connsiteX23" fmla="*/ 4952326 w 5065614"/>
                <a:gd name="connsiteY23" fmla="*/ 1901629 h 2715361"/>
                <a:gd name="connsiteX24" fmla="*/ 4960418 w 5065614"/>
                <a:gd name="connsiteY24" fmla="*/ 1925905 h 2715361"/>
                <a:gd name="connsiteX25" fmla="*/ 5008970 w 5065614"/>
                <a:gd name="connsiteY25" fmla="*/ 1974457 h 2715361"/>
                <a:gd name="connsiteX26" fmla="*/ 4976602 w 5065614"/>
                <a:gd name="connsiteY26" fmla="*/ 2014917 h 2715361"/>
                <a:gd name="connsiteX27" fmla="*/ 4895682 w 5065614"/>
                <a:gd name="connsiteY27" fmla="*/ 2023009 h 2715361"/>
                <a:gd name="connsiteX28" fmla="*/ 4782393 w 5065614"/>
                <a:gd name="connsiteY28" fmla="*/ 2031101 h 2715361"/>
                <a:gd name="connsiteX29" fmla="*/ 4750025 w 5065614"/>
                <a:gd name="connsiteY29" fmla="*/ 2039193 h 2715361"/>
                <a:gd name="connsiteX30" fmla="*/ 4652921 w 5065614"/>
                <a:gd name="connsiteY30" fmla="*/ 2023009 h 2715361"/>
                <a:gd name="connsiteX31" fmla="*/ 4539632 w 5065614"/>
                <a:gd name="connsiteY31" fmla="*/ 1998733 h 2715361"/>
                <a:gd name="connsiteX32" fmla="*/ 4402067 w 5065614"/>
                <a:gd name="connsiteY32" fmla="*/ 1966365 h 2715361"/>
                <a:gd name="connsiteX33" fmla="*/ 4102662 w 5065614"/>
                <a:gd name="connsiteY33" fmla="*/ 1958273 h 2715361"/>
                <a:gd name="connsiteX34" fmla="*/ 1861168 w 5065614"/>
                <a:gd name="connsiteY34" fmla="*/ 1950181 h 2715361"/>
                <a:gd name="connsiteX35" fmla="*/ 1464659 w 5065614"/>
                <a:gd name="connsiteY35" fmla="*/ 1942089 h 2715361"/>
                <a:gd name="connsiteX36" fmla="*/ 1319002 w 5065614"/>
                <a:gd name="connsiteY36" fmla="*/ 1909721 h 2715361"/>
                <a:gd name="connsiteX37" fmla="*/ 1254266 w 5065614"/>
                <a:gd name="connsiteY37" fmla="*/ 1901629 h 2715361"/>
                <a:gd name="connsiteX38" fmla="*/ 1116701 w 5065614"/>
                <a:gd name="connsiteY38" fmla="*/ 1885445 h 2715361"/>
                <a:gd name="connsiteX39" fmla="*/ 1100517 w 5065614"/>
                <a:gd name="connsiteY39" fmla="*/ 1909721 h 2715361"/>
                <a:gd name="connsiteX40" fmla="*/ 1116701 w 5065614"/>
                <a:gd name="connsiteY40" fmla="*/ 2071561 h 2715361"/>
                <a:gd name="connsiteX41" fmla="*/ 1124793 w 5065614"/>
                <a:gd name="connsiteY41" fmla="*/ 2095837 h 2715361"/>
                <a:gd name="connsiteX42" fmla="*/ 1100517 w 5065614"/>
                <a:gd name="connsiteY42" fmla="*/ 2419519 h 2715361"/>
                <a:gd name="connsiteX43" fmla="*/ 1084333 w 5065614"/>
                <a:gd name="connsiteY43" fmla="*/ 2468071 h 2715361"/>
                <a:gd name="connsiteX44" fmla="*/ 1108609 w 5065614"/>
                <a:gd name="connsiteY44" fmla="*/ 2621820 h 2715361"/>
                <a:gd name="connsiteX45" fmla="*/ 1116701 w 5065614"/>
                <a:gd name="connsiteY45" fmla="*/ 2654188 h 2715361"/>
                <a:gd name="connsiteX46" fmla="*/ 1140977 w 5065614"/>
                <a:gd name="connsiteY46" fmla="*/ 2694648 h 2715361"/>
                <a:gd name="connsiteX47" fmla="*/ 720191 w 5065614"/>
                <a:gd name="connsiteY47" fmla="*/ 2686556 h 2715361"/>
                <a:gd name="connsiteX48" fmla="*/ 590719 w 5065614"/>
                <a:gd name="connsiteY48" fmla="*/ 2678464 h 2715361"/>
                <a:gd name="connsiteX49" fmla="*/ 469338 w 5065614"/>
                <a:gd name="connsiteY49" fmla="*/ 2654188 h 2715361"/>
                <a:gd name="connsiteX50" fmla="*/ 380326 w 5065614"/>
                <a:gd name="connsiteY50" fmla="*/ 2646096 h 2715361"/>
                <a:gd name="connsiteX51" fmla="*/ 299406 w 5065614"/>
                <a:gd name="connsiteY51" fmla="*/ 2638004 h 2715361"/>
                <a:gd name="connsiteX52" fmla="*/ 347958 w 5065614"/>
                <a:gd name="connsiteY52" fmla="*/ 2621820 h 2715361"/>
                <a:gd name="connsiteX53" fmla="*/ 404602 w 5065614"/>
                <a:gd name="connsiteY53" fmla="*/ 2573268 h 2715361"/>
                <a:gd name="connsiteX54" fmla="*/ 404602 w 5065614"/>
                <a:gd name="connsiteY54" fmla="*/ 2395243 h 2715361"/>
                <a:gd name="connsiteX55" fmla="*/ 372234 w 5065614"/>
                <a:gd name="connsiteY55" fmla="*/ 2103930 h 2715361"/>
                <a:gd name="connsiteX56" fmla="*/ 323682 w 5065614"/>
                <a:gd name="connsiteY56" fmla="*/ 1861168 h 2715361"/>
                <a:gd name="connsiteX57" fmla="*/ 258945 w 5065614"/>
                <a:gd name="connsiteY57" fmla="*/ 1666960 h 2715361"/>
                <a:gd name="connsiteX58" fmla="*/ 218485 w 5065614"/>
                <a:gd name="connsiteY58" fmla="*/ 1529395 h 2715361"/>
                <a:gd name="connsiteX59" fmla="*/ 178025 w 5065614"/>
                <a:gd name="connsiteY59" fmla="*/ 1432291 h 2715361"/>
                <a:gd name="connsiteX60" fmla="*/ 129473 w 5065614"/>
                <a:gd name="connsiteY60" fmla="*/ 1221898 h 2715361"/>
                <a:gd name="connsiteX61" fmla="*/ 105197 w 5065614"/>
                <a:gd name="connsiteY61" fmla="*/ 1124793 h 2715361"/>
                <a:gd name="connsiteX62" fmla="*/ 89013 w 5065614"/>
                <a:gd name="connsiteY62" fmla="*/ 1043873 h 2715361"/>
                <a:gd name="connsiteX63" fmla="*/ 16184 w 5065614"/>
                <a:gd name="connsiteY63" fmla="*/ 712099 h 2715361"/>
                <a:gd name="connsiteX64" fmla="*/ 8092 w 5065614"/>
                <a:gd name="connsiteY64" fmla="*/ 590719 h 2715361"/>
                <a:gd name="connsiteX65" fmla="*/ 0 w 5065614"/>
                <a:gd name="connsiteY65" fmla="*/ 542167 h 2715361"/>
                <a:gd name="connsiteX66" fmla="*/ 24276 w 5065614"/>
                <a:gd name="connsiteY66" fmla="*/ 0 h 2715361"/>
                <a:gd name="connsiteX67" fmla="*/ 121381 w 5065614"/>
                <a:gd name="connsiteY67" fmla="*/ 80921 h 2715361"/>
                <a:gd name="connsiteX68" fmla="*/ 186117 w 5065614"/>
                <a:gd name="connsiteY68" fmla="*/ 137565 h 2715361"/>
                <a:gd name="connsiteX69" fmla="*/ 299406 w 5065614"/>
                <a:gd name="connsiteY69" fmla="*/ 258945 h 2715361"/>
                <a:gd name="connsiteX70" fmla="*/ 445062 w 5065614"/>
                <a:gd name="connsiteY70" fmla="*/ 380326 h 2715361"/>
                <a:gd name="connsiteX71" fmla="*/ 493614 w 5065614"/>
                <a:gd name="connsiteY71" fmla="*/ 412694 h 2715361"/>
                <a:gd name="connsiteX72" fmla="*/ 566443 w 5065614"/>
                <a:gd name="connsiteY72" fmla="*/ 469338 h 2715361"/>
                <a:gd name="connsiteX73" fmla="*/ 598811 w 5065614"/>
                <a:gd name="connsiteY73" fmla="*/ 534075 h 2715361"/>
                <a:gd name="connsiteX74" fmla="*/ 574535 w 5065614"/>
                <a:gd name="connsiteY74" fmla="*/ 420786 h 2715361"/>
                <a:gd name="connsiteX75" fmla="*/ 550259 w 5065614"/>
                <a:gd name="connsiteY75" fmla="*/ 388418 h 2715361"/>
                <a:gd name="connsiteX76" fmla="*/ 501706 w 5065614"/>
                <a:gd name="connsiteY76" fmla="*/ 356050 h 2715361"/>
                <a:gd name="connsiteX77" fmla="*/ 485522 w 5065614"/>
                <a:gd name="connsiteY77" fmla="*/ 380326 h 2715361"/>
                <a:gd name="connsiteX78" fmla="*/ 461246 w 5065614"/>
                <a:gd name="connsiteY78" fmla="*/ 364142 h 2715361"/>
                <a:gd name="connsiteX79" fmla="*/ 453154 w 5065614"/>
                <a:gd name="connsiteY79" fmla="*/ 323682 h 2715361"/>
                <a:gd name="connsiteX0" fmla="*/ 453154 w 5137044"/>
                <a:gd name="connsiteY0" fmla="*/ 323682 h 2715361"/>
                <a:gd name="connsiteX1" fmla="*/ 558351 w 5137044"/>
                <a:gd name="connsiteY1" fmla="*/ 339866 h 2715361"/>
                <a:gd name="connsiteX2" fmla="*/ 1399922 w 5137044"/>
                <a:gd name="connsiteY2" fmla="*/ 339866 h 2715361"/>
                <a:gd name="connsiteX3" fmla="*/ 1448475 w 5137044"/>
                <a:gd name="connsiteY3" fmla="*/ 331774 h 2715361"/>
                <a:gd name="connsiteX4" fmla="*/ 2977869 w 5137044"/>
                <a:gd name="connsiteY4" fmla="*/ 331774 h 2715361"/>
                <a:gd name="connsiteX5" fmla="*/ 4960418 w 5137044"/>
                <a:gd name="connsiteY5" fmla="*/ 380326 h 2715361"/>
                <a:gd name="connsiteX6" fmla="*/ 5049430 w 5137044"/>
                <a:gd name="connsiteY6" fmla="*/ 412694 h 2715361"/>
                <a:gd name="connsiteX7" fmla="*/ 5041338 w 5137044"/>
                <a:gd name="connsiteY7" fmla="*/ 760652 h 2715361"/>
                <a:gd name="connsiteX8" fmla="*/ 5025154 w 5137044"/>
                <a:gd name="connsiteY8" fmla="*/ 946768 h 2715361"/>
                <a:gd name="connsiteX9" fmla="*/ 5041338 w 5137044"/>
                <a:gd name="connsiteY9" fmla="*/ 1262358 h 2715361"/>
                <a:gd name="connsiteX10" fmla="*/ 5057522 w 5137044"/>
                <a:gd name="connsiteY10" fmla="*/ 1319002 h 2715361"/>
                <a:gd name="connsiteX11" fmla="*/ 5065614 w 5137044"/>
                <a:gd name="connsiteY11" fmla="*/ 1383738 h 2715361"/>
                <a:gd name="connsiteX12" fmla="*/ 5049430 w 5137044"/>
                <a:gd name="connsiteY12" fmla="*/ 1497027 h 2715361"/>
                <a:gd name="connsiteX13" fmla="*/ 4984694 w 5137044"/>
                <a:gd name="connsiteY13" fmla="*/ 1561763 h 2715361"/>
                <a:gd name="connsiteX14" fmla="*/ 4968510 w 5137044"/>
                <a:gd name="connsiteY14" fmla="*/ 1594131 h 2715361"/>
                <a:gd name="connsiteX15" fmla="*/ 4944234 w 5137044"/>
                <a:gd name="connsiteY15" fmla="*/ 1618407 h 2715361"/>
                <a:gd name="connsiteX16" fmla="*/ 4936142 w 5137044"/>
                <a:gd name="connsiteY16" fmla="*/ 1642684 h 2715361"/>
                <a:gd name="connsiteX17" fmla="*/ 4919958 w 5137044"/>
                <a:gd name="connsiteY17" fmla="*/ 1683144 h 2715361"/>
                <a:gd name="connsiteX18" fmla="*/ 4895682 w 5137044"/>
                <a:gd name="connsiteY18" fmla="*/ 1739788 h 2715361"/>
                <a:gd name="connsiteX19" fmla="*/ 4903774 w 5137044"/>
                <a:gd name="connsiteY19" fmla="*/ 1788340 h 2715361"/>
                <a:gd name="connsiteX20" fmla="*/ 4928050 w 5137044"/>
                <a:gd name="connsiteY20" fmla="*/ 1853076 h 2715361"/>
                <a:gd name="connsiteX21" fmla="*/ 4936142 w 5137044"/>
                <a:gd name="connsiteY21" fmla="*/ 1877353 h 2715361"/>
                <a:gd name="connsiteX22" fmla="*/ 4952326 w 5137044"/>
                <a:gd name="connsiteY22" fmla="*/ 1901629 h 2715361"/>
                <a:gd name="connsiteX23" fmla="*/ 4960418 w 5137044"/>
                <a:gd name="connsiteY23" fmla="*/ 1925905 h 2715361"/>
                <a:gd name="connsiteX24" fmla="*/ 5008970 w 5137044"/>
                <a:gd name="connsiteY24" fmla="*/ 1974457 h 2715361"/>
                <a:gd name="connsiteX25" fmla="*/ 4976602 w 5137044"/>
                <a:gd name="connsiteY25" fmla="*/ 2014917 h 2715361"/>
                <a:gd name="connsiteX26" fmla="*/ 4895682 w 5137044"/>
                <a:gd name="connsiteY26" fmla="*/ 2023009 h 2715361"/>
                <a:gd name="connsiteX27" fmla="*/ 4782393 w 5137044"/>
                <a:gd name="connsiteY27" fmla="*/ 2031101 h 2715361"/>
                <a:gd name="connsiteX28" fmla="*/ 4750025 w 5137044"/>
                <a:gd name="connsiteY28" fmla="*/ 2039193 h 2715361"/>
                <a:gd name="connsiteX29" fmla="*/ 4652921 w 5137044"/>
                <a:gd name="connsiteY29" fmla="*/ 2023009 h 2715361"/>
                <a:gd name="connsiteX30" fmla="*/ 4539632 w 5137044"/>
                <a:gd name="connsiteY30" fmla="*/ 1998733 h 2715361"/>
                <a:gd name="connsiteX31" fmla="*/ 4402067 w 5137044"/>
                <a:gd name="connsiteY31" fmla="*/ 1966365 h 2715361"/>
                <a:gd name="connsiteX32" fmla="*/ 4102662 w 5137044"/>
                <a:gd name="connsiteY32" fmla="*/ 1958273 h 2715361"/>
                <a:gd name="connsiteX33" fmla="*/ 1861168 w 5137044"/>
                <a:gd name="connsiteY33" fmla="*/ 1950181 h 2715361"/>
                <a:gd name="connsiteX34" fmla="*/ 1464659 w 5137044"/>
                <a:gd name="connsiteY34" fmla="*/ 1942089 h 2715361"/>
                <a:gd name="connsiteX35" fmla="*/ 1319002 w 5137044"/>
                <a:gd name="connsiteY35" fmla="*/ 1909721 h 2715361"/>
                <a:gd name="connsiteX36" fmla="*/ 1254266 w 5137044"/>
                <a:gd name="connsiteY36" fmla="*/ 1901629 h 2715361"/>
                <a:gd name="connsiteX37" fmla="*/ 1116701 w 5137044"/>
                <a:gd name="connsiteY37" fmla="*/ 1885445 h 2715361"/>
                <a:gd name="connsiteX38" fmla="*/ 1100517 w 5137044"/>
                <a:gd name="connsiteY38" fmla="*/ 1909721 h 2715361"/>
                <a:gd name="connsiteX39" fmla="*/ 1116701 w 5137044"/>
                <a:gd name="connsiteY39" fmla="*/ 2071561 h 2715361"/>
                <a:gd name="connsiteX40" fmla="*/ 1124793 w 5137044"/>
                <a:gd name="connsiteY40" fmla="*/ 2095837 h 2715361"/>
                <a:gd name="connsiteX41" fmla="*/ 1100517 w 5137044"/>
                <a:gd name="connsiteY41" fmla="*/ 2419519 h 2715361"/>
                <a:gd name="connsiteX42" fmla="*/ 1084333 w 5137044"/>
                <a:gd name="connsiteY42" fmla="*/ 2468071 h 2715361"/>
                <a:gd name="connsiteX43" fmla="*/ 1108609 w 5137044"/>
                <a:gd name="connsiteY43" fmla="*/ 2621820 h 2715361"/>
                <a:gd name="connsiteX44" fmla="*/ 1116701 w 5137044"/>
                <a:gd name="connsiteY44" fmla="*/ 2654188 h 2715361"/>
                <a:gd name="connsiteX45" fmla="*/ 1140977 w 5137044"/>
                <a:gd name="connsiteY45" fmla="*/ 2694648 h 2715361"/>
                <a:gd name="connsiteX46" fmla="*/ 720191 w 5137044"/>
                <a:gd name="connsiteY46" fmla="*/ 2686556 h 2715361"/>
                <a:gd name="connsiteX47" fmla="*/ 590719 w 5137044"/>
                <a:gd name="connsiteY47" fmla="*/ 2678464 h 2715361"/>
                <a:gd name="connsiteX48" fmla="*/ 469338 w 5137044"/>
                <a:gd name="connsiteY48" fmla="*/ 2654188 h 2715361"/>
                <a:gd name="connsiteX49" fmla="*/ 380326 w 5137044"/>
                <a:gd name="connsiteY49" fmla="*/ 2646096 h 2715361"/>
                <a:gd name="connsiteX50" fmla="*/ 299406 w 5137044"/>
                <a:gd name="connsiteY50" fmla="*/ 2638004 h 2715361"/>
                <a:gd name="connsiteX51" fmla="*/ 347958 w 5137044"/>
                <a:gd name="connsiteY51" fmla="*/ 2621820 h 2715361"/>
                <a:gd name="connsiteX52" fmla="*/ 404602 w 5137044"/>
                <a:gd name="connsiteY52" fmla="*/ 2573268 h 2715361"/>
                <a:gd name="connsiteX53" fmla="*/ 404602 w 5137044"/>
                <a:gd name="connsiteY53" fmla="*/ 2395243 h 2715361"/>
                <a:gd name="connsiteX54" fmla="*/ 372234 w 5137044"/>
                <a:gd name="connsiteY54" fmla="*/ 2103930 h 2715361"/>
                <a:gd name="connsiteX55" fmla="*/ 323682 w 5137044"/>
                <a:gd name="connsiteY55" fmla="*/ 1861168 h 2715361"/>
                <a:gd name="connsiteX56" fmla="*/ 258945 w 5137044"/>
                <a:gd name="connsiteY56" fmla="*/ 1666960 h 2715361"/>
                <a:gd name="connsiteX57" fmla="*/ 218485 w 5137044"/>
                <a:gd name="connsiteY57" fmla="*/ 1529395 h 2715361"/>
                <a:gd name="connsiteX58" fmla="*/ 178025 w 5137044"/>
                <a:gd name="connsiteY58" fmla="*/ 1432291 h 2715361"/>
                <a:gd name="connsiteX59" fmla="*/ 129473 w 5137044"/>
                <a:gd name="connsiteY59" fmla="*/ 1221898 h 2715361"/>
                <a:gd name="connsiteX60" fmla="*/ 105197 w 5137044"/>
                <a:gd name="connsiteY60" fmla="*/ 1124793 h 2715361"/>
                <a:gd name="connsiteX61" fmla="*/ 89013 w 5137044"/>
                <a:gd name="connsiteY61" fmla="*/ 1043873 h 2715361"/>
                <a:gd name="connsiteX62" fmla="*/ 16184 w 5137044"/>
                <a:gd name="connsiteY62" fmla="*/ 712099 h 2715361"/>
                <a:gd name="connsiteX63" fmla="*/ 8092 w 5137044"/>
                <a:gd name="connsiteY63" fmla="*/ 590719 h 2715361"/>
                <a:gd name="connsiteX64" fmla="*/ 0 w 5137044"/>
                <a:gd name="connsiteY64" fmla="*/ 542167 h 2715361"/>
                <a:gd name="connsiteX65" fmla="*/ 24276 w 5137044"/>
                <a:gd name="connsiteY65" fmla="*/ 0 h 2715361"/>
                <a:gd name="connsiteX66" fmla="*/ 121381 w 5137044"/>
                <a:gd name="connsiteY66" fmla="*/ 80921 h 2715361"/>
                <a:gd name="connsiteX67" fmla="*/ 186117 w 5137044"/>
                <a:gd name="connsiteY67" fmla="*/ 137565 h 2715361"/>
                <a:gd name="connsiteX68" fmla="*/ 299406 w 5137044"/>
                <a:gd name="connsiteY68" fmla="*/ 258945 h 2715361"/>
                <a:gd name="connsiteX69" fmla="*/ 445062 w 5137044"/>
                <a:gd name="connsiteY69" fmla="*/ 380326 h 2715361"/>
                <a:gd name="connsiteX70" fmla="*/ 493614 w 5137044"/>
                <a:gd name="connsiteY70" fmla="*/ 412694 h 2715361"/>
                <a:gd name="connsiteX71" fmla="*/ 566443 w 5137044"/>
                <a:gd name="connsiteY71" fmla="*/ 469338 h 2715361"/>
                <a:gd name="connsiteX72" fmla="*/ 598811 w 5137044"/>
                <a:gd name="connsiteY72" fmla="*/ 534075 h 2715361"/>
                <a:gd name="connsiteX73" fmla="*/ 574535 w 5137044"/>
                <a:gd name="connsiteY73" fmla="*/ 420786 h 2715361"/>
                <a:gd name="connsiteX74" fmla="*/ 550259 w 5137044"/>
                <a:gd name="connsiteY74" fmla="*/ 388418 h 2715361"/>
                <a:gd name="connsiteX75" fmla="*/ 501706 w 5137044"/>
                <a:gd name="connsiteY75" fmla="*/ 356050 h 2715361"/>
                <a:gd name="connsiteX76" fmla="*/ 485522 w 5137044"/>
                <a:gd name="connsiteY76" fmla="*/ 380326 h 2715361"/>
                <a:gd name="connsiteX77" fmla="*/ 461246 w 5137044"/>
                <a:gd name="connsiteY77" fmla="*/ 364142 h 2715361"/>
                <a:gd name="connsiteX78" fmla="*/ 453154 w 5137044"/>
                <a:gd name="connsiteY78" fmla="*/ 323682 h 2715361"/>
                <a:gd name="connsiteX0" fmla="*/ 453154 w 5134463"/>
                <a:gd name="connsiteY0" fmla="*/ 323682 h 2715361"/>
                <a:gd name="connsiteX1" fmla="*/ 558351 w 5134463"/>
                <a:gd name="connsiteY1" fmla="*/ 339866 h 2715361"/>
                <a:gd name="connsiteX2" fmla="*/ 1399922 w 5134463"/>
                <a:gd name="connsiteY2" fmla="*/ 339866 h 2715361"/>
                <a:gd name="connsiteX3" fmla="*/ 1448475 w 5134463"/>
                <a:gd name="connsiteY3" fmla="*/ 331774 h 2715361"/>
                <a:gd name="connsiteX4" fmla="*/ 2977869 w 5134463"/>
                <a:gd name="connsiteY4" fmla="*/ 331774 h 2715361"/>
                <a:gd name="connsiteX5" fmla="*/ 4960418 w 5134463"/>
                <a:gd name="connsiteY5" fmla="*/ 380326 h 2715361"/>
                <a:gd name="connsiteX6" fmla="*/ 5041338 w 5134463"/>
                <a:gd name="connsiteY6" fmla="*/ 760652 h 2715361"/>
                <a:gd name="connsiteX7" fmla="*/ 5025154 w 5134463"/>
                <a:gd name="connsiteY7" fmla="*/ 946768 h 2715361"/>
                <a:gd name="connsiteX8" fmla="*/ 5041338 w 5134463"/>
                <a:gd name="connsiteY8" fmla="*/ 1262358 h 2715361"/>
                <a:gd name="connsiteX9" fmla="*/ 5057522 w 5134463"/>
                <a:gd name="connsiteY9" fmla="*/ 1319002 h 2715361"/>
                <a:gd name="connsiteX10" fmla="*/ 5065614 w 5134463"/>
                <a:gd name="connsiteY10" fmla="*/ 1383738 h 2715361"/>
                <a:gd name="connsiteX11" fmla="*/ 5049430 w 5134463"/>
                <a:gd name="connsiteY11" fmla="*/ 1497027 h 2715361"/>
                <a:gd name="connsiteX12" fmla="*/ 4984694 w 5134463"/>
                <a:gd name="connsiteY12" fmla="*/ 1561763 h 2715361"/>
                <a:gd name="connsiteX13" fmla="*/ 4968510 w 5134463"/>
                <a:gd name="connsiteY13" fmla="*/ 1594131 h 2715361"/>
                <a:gd name="connsiteX14" fmla="*/ 4944234 w 5134463"/>
                <a:gd name="connsiteY14" fmla="*/ 1618407 h 2715361"/>
                <a:gd name="connsiteX15" fmla="*/ 4936142 w 5134463"/>
                <a:gd name="connsiteY15" fmla="*/ 1642684 h 2715361"/>
                <a:gd name="connsiteX16" fmla="*/ 4919958 w 5134463"/>
                <a:gd name="connsiteY16" fmla="*/ 1683144 h 2715361"/>
                <a:gd name="connsiteX17" fmla="*/ 4895682 w 5134463"/>
                <a:gd name="connsiteY17" fmla="*/ 1739788 h 2715361"/>
                <a:gd name="connsiteX18" fmla="*/ 4903774 w 5134463"/>
                <a:gd name="connsiteY18" fmla="*/ 1788340 h 2715361"/>
                <a:gd name="connsiteX19" fmla="*/ 4928050 w 5134463"/>
                <a:gd name="connsiteY19" fmla="*/ 1853076 h 2715361"/>
                <a:gd name="connsiteX20" fmla="*/ 4936142 w 5134463"/>
                <a:gd name="connsiteY20" fmla="*/ 1877353 h 2715361"/>
                <a:gd name="connsiteX21" fmla="*/ 4952326 w 5134463"/>
                <a:gd name="connsiteY21" fmla="*/ 1901629 h 2715361"/>
                <a:gd name="connsiteX22" fmla="*/ 4960418 w 5134463"/>
                <a:gd name="connsiteY22" fmla="*/ 1925905 h 2715361"/>
                <a:gd name="connsiteX23" fmla="*/ 5008970 w 5134463"/>
                <a:gd name="connsiteY23" fmla="*/ 1974457 h 2715361"/>
                <a:gd name="connsiteX24" fmla="*/ 4976602 w 5134463"/>
                <a:gd name="connsiteY24" fmla="*/ 2014917 h 2715361"/>
                <a:gd name="connsiteX25" fmla="*/ 4895682 w 5134463"/>
                <a:gd name="connsiteY25" fmla="*/ 2023009 h 2715361"/>
                <a:gd name="connsiteX26" fmla="*/ 4782393 w 5134463"/>
                <a:gd name="connsiteY26" fmla="*/ 2031101 h 2715361"/>
                <a:gd name="connsiteX27" fmla="*/ 4750025 w 5134463"/>
                <a:gd name="connsiteY27" fmla="*/ 2039193 h 2715361"/>
                <a:gd name="connsiteX28" fmla="*/ 4652921 w 5134463"/>
                <a:gd name="connsiteY28" fmla="*/ 2023009 h 2715361"/>
                <a:gd name="connsiteX29" fmla="*/ 4539632 w 5134463"/>
                <a:gd name="connsiteY29" fmla="*/ 1998733 h 2715361"/>
                <a:gd name="connsiteX30" fmla="*/ 4402067 w 5134463"/>
                <a:gd name="connsiteY30" fmla="*/ 1966365 h 2715361"/>
                <a:gd name="connsiteX31" fmla="*/ 4102662 w 5134463"/>
                <a:gd name="connsiteY31" fmla="*/ 1958273 h 2715361"/>
                <a:gd name="connsiteX32" fmla="*/ 1861168 w 5134463"/>
                <a:gd name="connsiteY32" fmla="*/ 1950181 h 2715361"/>
                <a:gd name="connsiteX33" fmla="*/ 1464659 w 5134463"/>
                <a:gd name="connsiteY33" fmla="*/ 1942089 h 2715361"/>
                <a:gd name="connsiteX34" fmla="*/ 1319002 w 5134463"/>
                <a:gd name="connsiteY34" fmla="*/ 1909721 h 2715361"/>
                <a:gd name="connsiteX35" fmla="*/ 1254266 w 5134463"/>
                <a:gd name="connsiteY35" fmla="*/ 1901629 h 2715361"/>
                <a:gd name="connsiteX36" fmla="*/ 1116701 w 5134463"/>
                <a:gd name="connsiteY36" fmla="*/ 1885445 h 2715361"/>
                <a:gd name="connsiteX37" fmla="*/ 1100517 w 5134463"/>
                <a:gd name="connsiteY37" fmla="*/ 1909721 h 2715361"/>
                <a:gd name="connsiteX38" fmla="*/ 1116701 w 5134463"/>
                <a:gd name="connsiteY38" fmla="*/ 2071561 h 2715361"/>
                <a:gd name="connsiteX39" fmla="*/ 1124793 w 5134463"/>
                <a:gd name="connsiteY39" fmla="*/ 2095837 h 2715361"/>
                <a:gd name="connsiteX40" fmla="*/ 1100517 w 5134463"/>
                <a:gd name="connsiteY40" fmla="*/ 2419519 h 2715361"/>
                <a:gd name="connsiteX41" fmla="*/ 1084333 w 5134463"/>
                <a:gd name="connsiteY41" fmla="*/ 2468071 h 2715361"/>
                <a:gd name="connsiteX42" fmla="*/ 1108609 w 5134463"/>
                <a:gd name="connsiteY42" fmla="*/ 2621820 h 2715361"/>
                <a:gd name="connsiteX43" fmla="*/ 1116701 w 5134463"/>
                <a:gd name="connsiteY43" fmla="*/ 2654188 h 2715361"/>
                <a:gd name="connsiteX44" fmla="*/ 1140977 w 5134463"/>
                <a:gd name="connsiteY44" fmla="*/ 2694648 h 2715361"/>
                <a:gd name="connsiteX45" fmla="*/ 720191 w 5134463"/>
                <a:gd name="connsiteY45" fmla="*/ 2686556 h 2715361"/>
                <a:gd name="connsiteX46" fmla="*/ 590719 w 5134463"/>
                <a:gd name="connsiteY46" fmla="*/ 2678464 h 2715361"/>
                <a:gd name="connsiteX47" fmla="*/ 469338 w 5134463"/>
                <a:gd name="connsiteY47" fmla="*/ 2654188 h 2715361"/>
                <a:gd name="connsiteX48" fmla="*/ 380326 w 5134463"/>
                <a:gd name="connsiteY48" fmla="*/ 2646096 h 2715361"/>
                <a:gd name="connsiteX49" fmla="*/ 299406 w 5134463"/>
                <a:gd name="connsiteY49" fmla="*/ 2638004 h 2715361"/>
                <a:gd name="connsiteX50" fmla="*/ 347958 w 5134463"/>
                <a:gd name="connsiteY50" fmla="*/ 2621820 h 2715361"/>
                <a:gd name="connsiteX51" fmla="*/ 404602 w 5134463"/>
                <a:gd name="connsiteY51" fmla="*/ 2573268 h 2715361"/>
                <a:gd name="connsiteX52" fmla="*/ 404602 w 5134463"/>
                <a:gd name="connsiteY52" fmla="*/ 2395243 h 2715361"/>
                <a:gd name="connsiteX53" fmla="*/ 372234 w 5134463"/>
                <a:gd name="connsiteY53" fmla="*/ 2103930 h 2715361"/>
                <a:gd name="connsiteX54" fmla="*/ 323682 w 5134463"/>
                <a:gd name="connsiteY54" fmla="*/ 1861168 h 2715361"/>
                <a:gd name="connsiteX55" fmla="*/ 258945 w 5134463"/>
                <a:gd name="connsiteY55" fmla="*/ 1666960 h 2715361"/>
                <a:gd name="connsiteX56" fmla="*/ 218485 w 5134463"/>
                <a:gd name="connsiteY56" fmla="*/ 1529395 h 2715361"/>
                <a:gd name="connsiteX57" fmla="*/ 178025 w 5134463"/>
                <a:gd name="connsiteY57" fmla="*/ 1432291 h 2715361"/>
                <a:gd name="connsiteX58" fmla="*/ 129473 w 5134463"/>
                <a:gd name="connsiteY58" fmla="*/ 1221898 h 2715361"/>
                <a:gd name="connsiteX59" fmla="*/ 105197 w 5134463"/>
                <a:gd name="connsiteY59" fmla="*/ 1124793 h 2715361"/>
                <a:gd name="connsiteX60" fmla="*/ 89013 w 5134463"/>
                <a:gd name="connsiteY60" fmla="*/ 1043873 h 2715361"/>
                <a:gd name="connsiteX61" fmla="*/ 16184 w 5134463"/>
                <a:gd name="connsiteY61" fmla="*/ 712099 h 2715361"/>
                <a:gd name="connsiteX62" fmla="*/ 8092 w 5134463"/>
                <a:gd name="connsiteY62" fmla="*/ 590719 h 2715361"/>
                <a:gd name="connsiteX63" fmla="*/ 0 w 5134463"/>
                <a:gd name="connsiteY63" fmla="*/ 542167 h 2715361"/>
                <a:gd name="connsiteX64" fmla="*/ 24276 w 5134463"/>
                <a:gd name="connsiteY64" fmla="*/ 0 h 2715361"/>
                <a:gd name="connsiteX65" fmla="*/ 121381 w 5134463"/>
                <a:gd name="connsiteY65" fmla="*/ 80921 h 2715361"/>
                <a:gd name="connsiteX66" fmla="*/ 186117 w 5134463"/>
                <a:gd name="connsiteY66" fmla="*/ 137565 h 2715361"/>
                <a:gd name="connsiteX67" fmla="*/ 299406 w 5134463"/>
                <a:gd name="connsiteY67" fmla="*/ 258945 h 2715361"/>
                <a:gd name="connsiteX68" fmla="*/ 445062 w 5134463"/>
                <a:gd name="connsiteY68" fmla="*/ 380326 h 2715361"/>
                <a:gd name="connsiteX69" fmla="*/ 493614 w 5134463"/>
                <a:gd name="connsiteY69" fmla="*/ 412694 h 2715361"/>
                <a:gd name="connsiteX70" fmla="*/ 566443 w 5134463"/>
                <a:gd name="connsiteY70" fmla="*/ 469338 h 2715361"/>
                <a:gd name="connsiteX71" fmla="*/ 598811 w 5134463"/>
                <a:gd name="connsiteY71" fmla="*/ 534075 h 2715361"/>
                <a:gd name="connsiteX72" fmla="*/ 574535 w 5134463"/>
                <a:gd name="connsiteY72" fmla="*/ 420786 h 2715361"/>
                <a:gd name="connsiteX73" fmla="*/ 550259 w 5134463"/>
                <a:gd name="connsiteY73" fmla="*/ 388418 h 2715361"/>
                <a:gd name="connsiteX74" fmla="*/ 501706 w 5134463"/>
                <a:gd name="connsiteY74" fmla="*/ 356050 h 2715361"/>
                <a:gd name="connsiteX75" fmla="*/ 485522 w 5134463"/>
                <a:gd name="connsiteY75" fmla="*/ 380326 h 2715361"/>
                <a:gd name="connsiteX76" fmla="*/ 461246 w 5134463"/>
                <a:gd name="connsiteY76" fmla="*/ 364142 h 2715361"/>
                <a:gd name="connsiteX77" fmla="*/ 453154 w 5134463"/>
                <a:gd name="connsiteY77" fmla="*/ 323682 h 2715361"/>
                <a:gd name="connsiteX0" fmla="*/ 453154 w 5127293"/>
                <a:gd name="connsiteY0" fmla="*/ 323682 h 2715361"/>
                <a:gd name="connsiteX1" fmla="*/ 558351 w 5127293"/>
                <a:gd name="connsiteY1" fmla="*/ 339866 h 2715361"/>
                <a:gd name="connsiteX2" fmla="*/ 1399922 w 5127293"/>
                <a:gd name="connsiteY2" fmla="*/ 339866 h 2715361"/>
                <a:gd name="connsiteX3" fmla="*/ 1448475 w 5127293"/>
                <a:gd name="connsiteY3" fmla="*/ 331774 h 2715361"/>
                <a:gd name="connsiteX4" fmla="*/ 2977869 w 5127293"/>
                <a:gd name="connsiteY4" fmla="*/ 331774 h 2715361"/>
                <a:gd name="connsiteX5" fmla="*/ 4960418 w 5127293"/>
                <a:gd name="connsiteY5" fmla="*/ 380326 h 2715361"/>
                <a:gd name="connsiteX6" fmla="*/ 5025154 w 5127293"/>
                <a:gd name="connsiteY6" fmla="*/ 946768 h 2715361"/>
                <a:gd name="connsiteX7" fmla="*/ 5041338 w 5127293"/>
                <a:gd name="connsiteY7" fmla="*/ 1262358 h 2715361"/>
                <a:gd name="connsiteX8" fmla="*/ 5057522 w 5127293"/>
                <a:gd name="connsiteY8" fmla="*/ 1319002 h 2715361"/>
                <a:gd name="connsiteX9" fmla="*/ 5065614 w 5127293"/>
                <a:gd name="connsiteY9" fmla="*/ 1383738 h 2715361"/>
                <a:gd name="connsiteX10" fmla="*/ 5049430 w 5127293"/>
                <a:gd name="connsiteY10" fmla="*/ 1497027 h 2715361"/>
                <a:gd name="connsiteX11" fmla="*/ 4984694 w 5127293"/>
                <a:gd name="connsiteY11" fmla="*/ 1561763 h 2715361"/>
                <a:gd name="connsiteX12" fmla="*/ 4968510 w 5127293"/>
                <a:gd name="connsiteY12" fmla="*/ 1594131 h 2715361"/>
                <a:gd name="connsiteX13" fmla="*/ 4944234 w 5127293"/>
                <a:gd name="connsiteY13" fmla="*/ 1618407 h 2715361"/>
                <a:gd name="connsiteX14" fmla="*/ 4936142 w 5127293"/>
                <a:gd name="connsiteY14" fmla="*/ 1642684 h 2715361"/>
                <a:gd name="connsiteX15" fmla="*/ 4919958 w 5127293"/>
                <a:gd name="connsiteY15" fmla="*/ 1683144 h 2715361"/>
                <a:gd name="connsiteX16" fmla="*/ 4895682 w 5127293"/>
                <a:gd name="connsiteY16" fmla="*/ 1739788 h 2715361"/>
                <a:gd name="connsiteX17" fmla="*/ 4903774 w 5127293"/>
                <a:gd name="connsiteY17" fmla="*/ 1788340 h 2715361"/>
                <a:gd name="connsiteX18" fmla="*/ 4928050 w 5127293"/>
                <a:gd name="connsiteY18" fmla="*/ 1853076 h 2715361"/>
                <a:gd name="connsiteX19" fmla="*/ 4936142 w 5127293"/>
                <a:gd name="connsiteY19" fmla="*/ 1877353 h 2715361"/>
                <a:gd name="connsiteX20" fmla="*/ 4952326 w 5127293"/>
                <a:gd name="connsiteY20" fmla="*/ 1901629 h 2715361"/>
                <a:gd name="connsiteX21" fmla="*/ 4960418 w 5127293"/>
                <a:gd name="connsiteY21" fmla="*/ 1925905 h 2715361"/>
                <a:gd name="connsiteX22" fmla="*/ 5008970 w 5127293"/>
                <a:gd name="connsiteY22" fmla="*/ 1974457 h 2715361"/>
                <a:gd name="connsiteX23" fmla="*/ 4976602 w 5127293"/>
                <a:gd name="connsiteY23" fmla="*/ 2014917 h 2715361"/>
                <a:gd name="connsiteX24" fmla="*/ 4895682 w 5127293"/>
                <a:gd name="connsiteY24" fmla="*/ 2023009 h 2715361"/>
                <a:gd name="connsiteX25" fmla="*/ 4782393 w 5127293"/>
                <a:gd name="connsiteY25" fmla="*/ 2031101 h 2715361"/>
                <a:gd name="connsiteX26" fmla="*/ 4750025 w 5127293"/>
                <a:gd name="connsiteY26" fmla="*/ 2039193 h 2715361"/>
                <a:gd name="connsiteX27" fmla="*/ 4652921 w 5127293"/>
                <a:gd name="connsiteY27" fmla="*/ 2023009 h 2715361"/>
                <a:gd name="connsiteX28" fmla="*/ 4539632 w 5127293"/>
                <a:gd name="connsiteY28" fmla="*/ 1998733 h 2715361"/>
                <a:gd name="connsiteX29" fmla="*/ 4402067 w 5127293"/>
                <a:gd name="connsiteY29" fmla="*/ 1966365 h 2715361"/>
                <a:gd name="connsiteX30" fmla="*/ 4102662 w 5127293"/>
                <a:gd name="connsiteY30" fmla="*/ 1958273 h 2715361"/>
                <a:gd name="connsiteX31" fmla="*/ 1861168 w 5127293"/>
                <a:gd name="connsiteY31" fmla="*/ 1950181 h 2715361"/>
                <a:gd name="connsiteX32" fmla="*/ 1464659 w 5127293"/>
                <a:gd name="connsiteY32" fmla="*/ 1942089 h 2715361"/>
                <a:gd name="connsiteX33" fmla="*/ 1319002 w 5127293"/>
                <a:gd name="connsiteY33" fmla="*/ 1909721 h 2715361"/>
                <a:gd name="connsiteX34" fmla="*/ 1254266 w 5127293"/>
                <a:gd name="connsiteY34" fmla="*/ 1901629 h 2715361"/>
                <a:gd name="connsiteX35" fmla="*/ 1116701 w 5127293"/>
                <a:gd name="connsiteY35" fmla="*/ 1885445 h 2715361"/>
                <a:gd name="connsiteX36" fmla="*/ 1100517 w 5127293"/>
                <a:gd name="connsiteY36" fmla="*/ 1909721 h 2715361"/>
                <a:gd name="connsiteX37" fmla="*/ 1116701 w 5127293"/>
                <a:gd name="connsiteY37" fmla="*/ 2071561 h 2715361"/>
                <a:gd name="connsiteX38" fmla="*/ 1124793 w 5127293"/>
                <a:gd name="connsiteY38" fmla="*/ 2095837 h 2715361"/>
                <a:gd name="connsiteX39" fmla="*/ 1100517 w 5127293"/>
                <a:gd name="connsiteY39" fmla="*/ 2419519 h 2715361"/>
                <a:gd name="connsiteX40" fmla="*/ 1084333 w 5127293"/>
                <a:gd name="connsiteY40" fmla="*/ 2468071 h 2715361"/>
                <a:gd name="connsiteX41" fmla="*/ 1108609 w 5127293"/>
                <a:gd name="connsiteY41" fmla="*/ 2621820 h 2715361"/>
                <a:gd name="connsiteX42" fmla="*/ 1116701 w 5127293"/>
                <a:gd name="connsiteY42" fmla="*/ 2654188 h 2715361"/>
                <a:gd name="connsiteX43" fmla="*/ 1140977 w 5127293"/>
                <a:gd name="connsiteY43" fmla="*/ 2694648 h 2715361"/>
                <a:gd name="connsiteX44" fmla="*/ 720191 w 5127293"/>
                <a:gd name="connsiteY44" fmla="*/ 2686556 h 2715361"/>
                <a:gd name="connsiteX45" fmla="*/ 590719 w 5127293"/>
                <a:gd name="connsiteY45" fmla="*/ 2678464 h 2715361"/>
                <a:gd name="connsiteX46" fmla="*/ 469338 w 5127293"/>
                <a:gd name="connsiteY46" fmla="*/ 2654188 h 2715361"/>
                <a:gd name="connsiteX47" fmla="*/ 380326 w 5127293"/>
                <a:gd name="connsiteY47" fmla="*/ 2646096 h 2715361"/>
                <a:gd name="connsiteX48" fmla="*/ 299406 w 5127293"/>
                <a:gd name="connsiteY48" fmla="*/ 2638004 h 2715361"/>
                <a:gd name="connsiteX49" fmla="*/ 347958 w 5127293"/>
                <a:gd name="connsiteY49" fmla="*/ 2621820 h 2715361"/>
                <a:gd name="connsiteX50" fmla="*/ 404602 w 5127293"/>
                <a:gd name="connsiteY50" fmla="*/ 2573268 h 2715361"/>
                <a:gd name="connsiteX51" fmla="*/ 404602 w 5127293"/>
                <a:gd name="connsiteY51" fmla="*/ 2395243 h 2715361"/>
                <a:gd name="connsiteX52" fmla="*/ 372234 w 5127293"/>
                <a:gd name="connsiteY52" fmla="*/ 2103930 h 2715361"/>
                <a:gd name="connsiteX53" fmla="*/ 323682 w 5127293"/>
                <a:gd name="connsiteY53" fmla="*/ 1861168 h 2715361"/>
                <a:gd name="connsiteX54" fmla="*/ 258945 w 5127293"/>
                <a:gd name="connsiteY54" fmla="*/ 1666960 h 2715361"/>
                <a:gd name="connsiteX55" fmla="*/ 218485 w 5127293"/>
                <a:gd name="connsiteY55" fmla="*/ 1529395 h 2715361"/>
                <a:gd name="connsiteX56" fmla="*/ 178025 w 5127293"/>
                <a:gd name="connsiteY56" fmla="*/ 1432291 h 2715361"/>
                <a:gd name="connsiteX57" fmla="*/ 129473 w 5127293"/>
                <a:gd name="connsiteY57" fmla="*/ 1221898 h 2715361"/>
                <a:gd name="connsiteX58" fmla="*/ 105197 w 5127293"/>
                <a:gd name="connsiteY58" fmla="*/ 1124793 h 2715361"/>
                <a:gd name="connsiteX59" fmla="*/ 89013 w 5127293"/>
                <a:gd name="connsiteY59" fmla="*/ 1043873 h 2715361"/>
                <a:gd name="connsiteX60" fmla="*/ 16184 w 5127293"/>
                <a:gd name="connsiteY60" fmla="*/ 712099 h 2715361"/>
                <a:gd name="connsiteX61" fmla="*/ 8092 w 5127293"/>
                <a:gd name="connsiteY61" fmla="*/ 590719 h 2715361"/>
                <a:gd name="connsiteX62" fmla="*/ 0 w 5127293"/>
                <a:gd name="connsiteY62" fmla="*/ 542167 h 2715361"/>
                <a:gd name="connsiteX63" fmla="*/ 24276 w 5127293"/>
                <a:gd name="connsiteY63" fmla="*/ 0 h 2715361"/>
                <a:gd name="connsiteX64" fmla="*/ 121381 w 5127293"/>
                <a:gd name="connsiteY64" fmla="*/ 80921 h 2715361"/>
                <a:gd name="connsiteX65" fmla="*/ 186117 w 5127293"/>
                <a:gd name="connsiteY65" fmla="*/ 137565 h 2715361"/>
                <a:gd name="connsiteX66" fmla="*/ 299406 w 5127293"/>
                <a:gd name="connsiteY66" fmla="*/ 258945 h 2715361"/>
                <a:gd name="connsiteX67" fmla="*/ 445062 w 5127293"/>
                <a:gd name="connsiteY67" fmla="*/ 380326 h 2715361"/>
                <a:gd name="connsiteX68" fmla="*/ 493614 w 5127293"/>
                <a:gd name="connsiteY68" fmla="*/ 412694 h 2715361"/>
                <a:gd name="connsiteX69" fmla="*/ 566443 w 5127293"/>
                <a:gd name="connsiteY69" fmla="*/ 469338 h 2715361"/>
                <a:gd name="connsiteX70" fmla="*/ 598811 w 5127293"/>
                <a:gd name="connsiteY70" fmla="*/ 534075 h 2715361"/>
                <a:gd name="connsiteX71" fmla="*/ 574535 w 5127293"/>
                <a:gd name="connsiteY71" fmla="*/ 420786 h 2715361"/>
                <a:gd name="connsiteX72" fmla="*/ 550259 w 5127293"/>
                <a:gd name="connsiteY72" fmla="*/ 388418 h 2715361"/>
                <a:gd name="connsiteX73" fmla="*/ 501706 w 5127293"/>
                <a:gd name="connsiteY73" fmla="*/ 356050 h 2715361"/>
                <a:gd name="connsiteX74" fmla="*/ 485522 w 5127293"/>
                <a:gd name="connsiteY74" fmla="*/ 380326 h 2715361"/>
                <a:gd name="connsiteX75" fmla="*/ 461246 w 5127293"/>
                <a:gd name="connsiteY75" fmla="*/ 364142 h 2715361"/>
                <a:gd name="connsiteX76" fmla="*/ 453154 w 5127293"/>
                <a:gd name="connsiteY76" fmla="*/ 323682 h 2715361"/>
                <a:gd name="connsiteX0" fmla="*/ 453154 w 5132977"/>
                <a:gd name="connsiteY0" fmla="*/ 323682 h 2715361"/>
                <a:gd name="connsiteX1" fmla="*/ 558351 w 5132977"/>
                <a:gd name="connsiteY1" fmla="*/ 339866 h 2715361"/>
                <a:gd name="connsiteX2" fmla="*/ 1399922 w 5132977"/>
                <a:gd name="connsiteY2" fmla="*/ 339866 h 2715361"/>
                <a:gd name="connsiteX3" fmla="*/ 1448475 w 5132977"/>
                <a:gd name="connsiteY3" fmla="*/ 331774 h 2715361"/>
                <a:gd name="connsiteX4" fmla="*/ 2977869 w 5132977"/>
                <a:gd name="connsiteY4" fmla="*/ 331774 h 2715361"/>
                <a:gd name="connsiteX5" fmla="*/ 4960418 w 5132977"/>
                <a:gd name="connsiteY5" fmla="*/ 380326 h 2715361"/>
                <a:gd name="connsiteX6" fmla="*/ 5041338 w 5132977"/>
                <a:gd name="connsiteY6" fmla="*/ 1262358 h 2715361"/>
                <a:gd name="connsiteX7" fmla="*/ 5057522 w 5132977"/>
                <a:gd name="connsiteY7" fmla="*/ 1319002 h 2715361"/>
                <a:gd name="connsiteX8" fmla="*/ 5065614 w 5132977"/>
                <a:gd name="connsiteY8" fmla="*/ 1383738 h 2715361"/>
                <a:gd name="connsiteX9" fmla="*/ 5049430 w 5132977"/>
                <a:gd name="connsiteY9" fmla="*/ 1497027 h 2715361"/>
                <a:gd name="connsiteX10" fmla="*/ 4984694 w 5132977"/>
                <a:gd name="connsiteY10" fmla="*/ 1561763 h 2715361"/>
                <a:gd name="connsiteX11" fmla="*/ 4968510 w 5132977"/>
                <a:gd name="connsiteY11" fmla="*/ 1594131 h 2715361"/>
                <a:gd name="connsiteX12" fmla="*/ 4944234 w 5132977"/>
                <a:gd name="connsiteY12" fmla="*/ 1618407 h 2715361"/>
                <a:gd name="connsiteX13" fmla="*/ 4936142 w 5132977"/>
                <a:gd name="connsiteY13" fmla="*/ 1642684 h 2715361"/>
                <a:gd name="connsiteX14" fmla="*/ 4919958 w 5132977"/>
                <a:gd name="connsiteY14" fmla="*/ 1683144 h 2715361"/>
                <a:gd name="connsiteX15" fmla="*/ 4895682 w 5132977"/>
                <a:gd name="connsiteY15" fmla="*/ 1739788 h 2715361"/>
                <a:gd name="connsiteX16" fmla="*/ 4903774 w 5132977"/>
                <a:gd name="connsiteY16" fmla="*/ 1788340 h 2715361"/>
                <a:gd name="connsiteX17" fmla="*/ 4928050 w 5132977"/>
                <a:gd name="connsiteY17" fmla="*/ 1853076 h 2715361"/>
                <a:gd name="connsiteX18" fmla="*/ 4936142 w 5132977"/>
                <a:gd name="connsiteY18" fmla="*/ 1877353 h 2715361"/>
                <a:gd name="connsiteX19" fmla="*/ 4952326 w 5132977"/>
                <a:gd name="connsiteY19" fmla="*/ 1901629 h 2715361"/>
                <a:gd name="connsiteX20" fmla="*/ 4960418 w 5132977"/>
                <a:gd name="connsiteY20" fmla="*/ 1925905 h 2715361"/>
                <a:gd name="connsiteX21" fmla="*/ 5008970 w 5132977"/>
                <a:gd name="connsiteY21" fmla="*/ 1974457 h 2715361"/>
                <a:gd name="connsiteX22" fmla="*/ 4976602 w 5132977"/>
                <a:gd name="connsiteY22" fmla="*/ 2014917 h 2715361"/>
                <a:gd name="connsiteX23" fmla="*/ 4895682 w 5132977"/>
                <a:gd name="connsiteY23" fmla="*/ 2023009 h 2715361"/>
                <a:gd name="connsiteX24" fmla="*/ 4782393 w 5132977"/>
                <a:gd name="connsiteY24" fmla="*/ 2031101 h 2715361"/>
                <a:gd name="connsiteX25" fmla="*/ 4750025 w 5132977"/>
                <a:gd name="connsiteY25" fmla="*/ 2039193 h 2715361"/>
                <a:gd name="connsiteX26" fmla="*/ 4652921 w 5132977"/>
                <a:gd name="connsiteY26" fmla="*/ 2023009 h 2715361"/>
                <a:gd name="connsiteX27" fmla="*/ 4539632 w 5132977"/>
                <a:gd name="connsiteY27" fmla="*/ 1998733 h 2715361"/>
                <a:gd name="connsiteX28" fmla="*/ 4402067 w 5132977"/>
                <a:gd name="connsiteY28" fmla="*/ 1966365 h 2715361"/>
                <a:gd name="connsiteX29" fmla="*/ 4102662 w 5132977"/>
                <a:gd name="connsiteY29" fmla="*/ 1958273 h 2715361"/>
                <a:gd name="connsiteX30" fmla="*/ 1861168 w 5132977"/>
                <a:gd name="connsiteY30" fmla="*/ 1950181 h 2715361"/>
                <a:gd name="connsiteX31" fmla="*/ 1464659 w 5132977"/>
                <a:gd name="connsiteY31" fmla="*/ 1942089 h 2715361"/>
                <a:gd name="connsiteX32" fmla="*/ 1319002 w 5132977"/>
                <a:gd name="connsiteY32" fmla="*/ 1909721 h 2715361"/>
                <a:gd name="connsiteX33" fmla="*/ 1254266 w 5132977"/>
                <a:gd name="connsiteY33" fmla="*/ 1901629 h 2715361"/>
                <a:gd name="connsiteX34" fmla="*/ 1116701 w 5132977"/>
                <a:gd name="connsiteY34" fmla="*/ 1885445 h 2715361"/>
                <a:gd name="connsiteX35" fmla="*/ 1100517 w 5132977"/>
                <a:gd name="connsiteY35" fmla="*/ 1909721 h 2715361"/>
                <a:gd name="connsiteX36" fmla="*/ 1116701 w 5132977"/>
                <a:gd name="connsiteY36" fmla="*/ 2071561 h 2715361"/>
                <a:gd name="connsiteX37" fmla="*/ 1124793 w 5132977"/>
                <a:gd name="connsiteY37" fmla="*/ 2095837 h 2715361"/>
                <a:gd name="connsiteX38" fmla="*/ 1100517 w 5132977"/>
                <a:gd name="connsiteY38" fmla="*/ 2419519 h 2715361"/>
                <a:gd name="connsiteX39" fmla="*/ 1084333 w 5132977"/>
                <a:gd name="connsiteY39" fmla="*/ 2468071 h 2715361"/>
                <a:gd name="connsiteX40" fmla="*/ 1108609 w 5132977"/>
                <a:gd name="connsiteY40" fmla="*/ 2621820 h 2715361"/>
                <a:gd name="connsiteX41" fmla="*/ 1116701 w 5132977"/>
                <a:gd name="connsiteY41" fmla="*/ 2654188 h 2715361"/>
                <a:gd name="connsiteX42" fmla="*/ 1140977 w 5132977"/>
                <a:gd name="connsiteY42" fmla="*/ 2694648 h 2715361"/>
                <a:gd name="connsiteX43" fmla="*/ 720191 w 5132977"/>
                <a:gd name="connsiteY43" fmla="*/ 2686556 h 2715361"/>
                <a:gd name="connsiteX44" fmla="*/ 590719 w 5132977"/>
                <a:gd name="connsiteY44" fmla="*/ 2678464 h 2715361"/>
                <a:gd name="connsiteX45" fmla="*/ 469338 w 5132977"/>
                <a:gd name="connsiteY45" fmla="*/ 2654188 h 2715361"/>
                <a:gd name="connsiteX46" fmla="*/ 380326 w 5132977"/>
                <a:gd name="connsiteY46" fmla="*/ 2646096 h 2715361"/>
                <a:gd name="connsiteX47" fmla="*/ 299406 w 5132977"/>
                <a:gd name="connsiteY47" fmla="*/ 2638004 h 2715361"/>
                <a:gd name="connsiteX48" fmla="*/ 347958 w 5132977"/>
                <a:gd name="connsiteY48" fmla="*/ 2621820 h 2715361"/>
                <a:gd name="connsiteX49" fmla="*/ 404602 w 5132977"/>
                <a:gd name="connsiteY49" fmla="*/ 2573268 h 2715361"/>
                <a:gd name="connsiteX50" fmla="*/ 404602 w 5132977"/>
                <a:gd name="connsiteY50" fmla="*/ 2395243 h 2715361"/>
                <a:gd name="connsiteX51" fmla="*/ 372234 w 5132977"/>
                <a:gd name="connsiteY51" fmla="*/ 2103930 h 2715361"/>
                <a:gd name="connsiteX52" fmla="*/ 323682 w 5132977"/>
                <a:gd name="connsiteY52" fmla="*/ 1861168 h 2715361"/>
                <a:gd name="connsiteX53" fmla="*/ 258945 w 5132977"/>
                <a:gd name="connsiteY53" fmla="*/ 1666960 h 2715361"/>
                <a:gd name="connsiteX54" fmla="*/ 218485 w 5132977"/>
                <a:gd name="connsiteY54" fmla="*/ 1529395 h 2715361"/>
                <a:gd name="connsiteX55" fmla="*/ 178025 w 5132977"/>
                <a:gd name="connsiteY55" fmla="*/ 1432291 h 2715361"/>
                <a:gd name="connsiteX56" fmla="*/ 129473 w 5132977"/>
                <a:gd name="connsiteY56" fmla="*/ 1221898 h 2715361"/>
                <a:gd name="connsiteX57" fmla="*/ 105197 w 5132977"/>
                <a:gd name="connsiteY57" fmla="*/ 1124793 h 2715361"/>
                <a:gd name="connsiteX58" fmla="*/ 89013 w 5132977"/>
                <a:gd name="connsiteY58" fmla="*/ 1043873 h 2715361"/>
                <a:gd name="connsiteX59" fmla="*/ 16184 w 5132977"/>
                <a:gd name="connsiteY59" fmla="*/ 712099 h 2715361"/>
                <a:gd name="connsiteX60" fmla="*/ 8092 w 5132977"/>
                <a:gd name="connsiteY60" fmla="*/ 590719 h 2715361"/>
                <a:gd name="connsiteX61" fmla="*/ 0 w 5132977"/>
                <a:gd name="connsiteY61" fmla="*/ 542167 h 2715361"/>
                <a:gd name="connsiteX62" fmla="*/ 24276 w 5132977"/>
                <a:gd name="connsiteY62" fmla="*/ 0 h 2715361"/>
                <a:gd name="connsiteX63" fmla="*/ 121381 w 5132977"/>
                <a:gd name="connsiteY63" fmla="*/ 80921 h 2715361"/>
                <a:gd name="connsiteX64" fmla="*/ 186117 w 5132977"/>
                <a:gd name="connsiteY64" fmla="*/ 137565 h 2715361"/>
                <a:gd name="connsiteX65" fmla="*/ 299406 w 5132977"/>
                <a:gd name="connsiteY65" fmla="*/ 258945 h 2715361"/>
                <a:gd name="connsiteX66" fmla="*/ 445062 w 5132977"/>
                <a:gd name="connsiteY66" fmla="*/ 380326 h 2715361"/>
                <a:gd name="connsiteX67" fmla="*/ 493614 w 5132977"/>
                <a:gd name="connsiteY67" fmla="*/ 412694 h 2715361"/>
                <a:gd name="connsiteX68" fmla="*/ 566443 w 5132977"/>
                <a:gd name="connsiteY68" fmla="*/ 469338 h 2715361"/>
                <a:gd name="connsiteX69" fmla="*/ 598811 w 5132977"/>
                <a:gd name="connsiteY69" fmla="*/ 534075 h 2715361"/>
                <a:gd name="connsiteX70" fmla="*/ 574535 w 5132977"/>
                <a:gd name="connsiteY70" fmla="*/ 420786 h 2715361"/>
                <a:gd name="connsiteX71" fmla="*/ 550259 w 5132977"/>
                <a:gd name="connsiteY71" fmla="*/ 388418 h 2715361"/>
                <a:gd name="connsiteX72" fmla="*/ 501706 w 5132977"/>
                <a:gd name="connsiteY72" fmla="*/ 356050 h 2715361"/>
                <a:gd name="connsiteX73" fmla="*/ 485522 w 5132977"/>
                <a:gd name="connsiteY73" fmla="*/ 380326 h 2715361"/>
                <a:gd name="connsiteX74" fmla="*/ 461246 w 5132977"/>
                <a:gd name="connsiteY74" fmla="*/ 364142 h 2715361"/>
                <a:gd name="connsiteX75" fmla="*/ 453154 w 5132977"/>
                <a:gd name="connsiteY75" fmla="*/ 323682 h 2715361"/>
                <a:gd name="connsiteX0" fmla="*/ 453154 w 5132608"/>
                <a:gd name="connsiteY0" fmla="*/ 323682 h 2715361"/>
                <a:gd name="connsiteX1" fmla="*/ 558351 w 5132608"/>
                <a:gd name="connsiteY1" fmla="*/ 339866 h 2715361"/>
                <a:gd name="connsiteX2" fmla="*/ 1399922 w 5132608"/>
                <a:gd name="connsiteY2" fmla="*/ 339866 h 2715361"/>
                <a:gd name="connsiteX3" fmla="*/ 1448475 w 5132608"/>
                <a:gd name="connsiteY3" fmla="*/ 331774 h 2715361"/>
                <a:gd name="connsiteX4" fmla="*/ 2977869 w 5132608"/>
                <a:gd name="connsiteY4" fmla="*/ 331774 h 2715361"/>
                <a:gd name="connsiteX5" fmla="*/ 4960418 w 5132608"/>
                <a:gd name="connsiteY5" fmla="*/ 380326 h 2715361"/>
                <a:gd name="connsiteX6" fmla="*/ 5041338 w 5132608"/>
                <a:gd name="connsiteY6" fmla="*/ 1262358 h 2715361"/>
                <a:gd name="connsiteX7" fmla="*/ 5065614 w 5132608"/>
                <a:gd name="connsiteY7" fmla="*/ 1383738 h 2715361"/>
                <a:gd name="connsiteX8" fmla="*/ 5049430 w 5132608"/>
                <a:gd name="connsiteY8" fmla="*/ 1497027 h 2715361"/>
                <a:gd name="connsiteX9" fmla="*/ 4984694 w 5132608"/>
                <a:gd name="connsiteY9" fmla="*/ 1561763 h 2715361"/>
                <a:gd name="connsiteX10" fmla="*/ 4968510 w 5132608"/>
                <a:gd name="connsiteY10" fmla="*/ 1594131 h 2715361"/>
                <a:gd name="connsiteX11" fmla="*/ 4944234 w 5132608"/>
                <a:gd name="connsiteY11" fmla="*/ 1618407 h 2715361"/>
                <a:gd name="connsiteX12" fmla="*/ 4936142 w 5132608"/>
                <a:gd name="connsiteY12" fmla="*/ 1642684 h 2715361"/>
                <a:gd name="connsiteX13" fmla="*/ 4919958 w 5132608"/>
                <a:gd name="connsiteY13" fmla="*/ 1683144 h 2715361"/>
                <a:gd name="connsiteX14" fmla="*/ 4895682 w 5132608"/>
                <a:gd name="connsiteY14" fmla="*/ 1739788 h 2715361"/>
                <a:gd name="connsiteX15" fmla="*/ 4903774 w 5132608"/>
                <a:gd name="connsiteY15" fmla="*/ 1788340 h 2715361"/>
                <a:gd name="connsiteX16" fmla="*/ 4928050 w 5132608"/>
                <a:gd name="connsiteY16" fmla="*/ 1853076 h 2715361"/>
                <a:gd name="connsiteX17" fmla="*/ 4936142 w 5132608"/>
                <a:gd name="connsiteY17" fmla="*/ 1877353 h 2715361"/>
                <a:gd name="connsiteX18" fmla="*/ 4952326 w 5132608"/>
                <a:gd name="connsiteY18" fmla="*/ 1901629 h 2715361"/>
                <a:gd name="connsiteX19" fmla="*/ 4960418 w 5132608"/>
                <a:gd name="connsiteY19" fmla="*/ 1925905 h 2715361"/>
                <a:gd name="connsiteX20" fmla="*/ 5008970 w 5132608"/>
                <a:gd name="connsiteY20" fmla="*/ 1974457 h 2715361"/>
                <a:gd name="connsiteX21" fmla="*/ 4976602 w 5132608"/>
                <a:gd name="connsiteY21" fmla="*/ 2014917 h 2715361"/>
                <a:gd name="connsiteX22" fmla="*/ 4895682 w 5132608"/>
                <a:gd name="connsiteY22" fmla="*/ 2023009 h 2715361"/>
                <a:gd name="connsiteX23" fmla="*/ 4782393 w 5132608"/>
                <a:gd name="connsiteY23" fmla="*/ 2031101 h 2715361"/>
                <a:gd name="connsiteX24" fmla="*/ 4750025 w 5132608"/>
                <a:gd name="connsiteY24" fmla="*/ 2039193 h 2715361"/>
                <a:gd name="connsiteX25" fmla="*/ 4652921 w 5132608"/>
                <a:gd name="connsiteY25" fmla="*/ 2023009 h 2715361"/>
                <a:gd name="connsiteX26" fmla="*/ 4539632 w 5132608"/>
                <a:gd name="connsiteY26" fmla="*/ 1998733 h 2715361"/>
                <a:gd name="connsiteX27" fmla="*/ 4402067 w 5132608"/>
                <a:gd name="connsiteY27" fmla="*/ 1966365 h 2715361"/>
                <a:gd name="connsiteX28" fmla="*/ 4102662 w 5132608"/>
                <a:gd name="connsiteY28" fmla="*/ 1958273 h 2715361"/>
                <a:gd name="connsiteX29" fmla="*/ 1861168 w 5132608"/>
                <a:gd name="connsiteY29" fmla="*/ 1950181 h 2715361"/>
                <a:gd name="connsiteX30" fmla="*/ 1464659 w 5132608"/>
                <a:gd name="connsiteY30" fmla="*/ 1942089 h 2715361"/>
                <a:gd name="connsiteX31" fmla="*/ 1319002 w 5132608"/>
                <a:gd name="connsiteY31" fmla="*/ 1909721 h 2715361"/>
                <a:gd name="connsiteX32" fmla="*/ 1254266 w 5132608"/>
                <a:gd name="connsiteY32" fmla="*/ 1901629 h 2715361"/>
                <a:gd name="connsiteX33" fmla="*/ 1116701 w 5132608"/>
                <a:gd name="connsiteY33" fmla="*/ 1885445 h 2715361"/>
                <a:gd name="connsiteX34" fmla="*/ 1100517 w 5132608"/>
                <a:gd name="connsiteY34" fmla="*/ 1909721 h 2715361"/>
                <a:gd name="connsiteX35" fmla="*/ 1116701 w 5132608"/>
                <a:gd name="connsiteY35" fmla="*/ 2071561 h 2715361"/>
                <a:gd name="connsiteX36" fmla="*/ 1124793 w 5132608"/>
                <a:gd name="connsiteY36" fmla="*/ 2095837 h 2715361"/>
                <a:gd name="connsiteX37" fmla="*/ 1100517 w 5132608"/>
                <a:gd name="connsiteY37" fmla="*/ 2419519 h 2715361"/>
                <a:gd name="connsiteX38" fmla="*/ 1084333 w 5132608"/>
                <a:gd name="connsiteY38" fmla="*/ 2468071 h 2715361"/>
                <a:gd name="connsiteX39" fmla="*/ 1108609 w 5132608"/>
                <a:gd name="connsiteY39" fmla="*/ 2621820 h 2715361"/>
                <a:gd name="connsiteX40" fmla="*/ 1116701 w 5132608"/>
                <a:gd name="connsiteY40" fmla="*/ 2654188 h 2715361"/>
                <a:gd name="connsiteX41" fmla="*/ 1140977 w 5132608"/>
                <a:gd name="connsiteY41" fmla="*/ 2694648 h 2715361"/>
                <a:gd name="connsiteX42" fmla="*/ 720191 w 5132608"/>
                <a:gd name="connsiteY42" fmla="*/ 2686556 h 2715361"/>
                <a:gd name="connsiteX43" fmla="*/ 590719 w 5132608"/>
                <a:gd name="connsiteY43" fmla="*/ 2678464 h 2715361"/>
                <a:gd name="connsiteX44" fmla="*/ 469338 w 5132608"/>
                <a:gd name="connsiteY44" fmla="*/ 2654188 h 2715361"/>
                <a:gd name="connsiteX45" fmla="*/ 380326 w 5132608"/>
                <a:gd name="connsiteY45" fmla="*/ 2646096 h 2715361"/>
                <a:gd name="connsiteX46" fmla="*/ 299406 w 5132608"/>
                <a:gd name="connsiteY46" fmla="*/ 2638004 h 2715361"/>
                <a:gd name="connsiteX47" fmla="*/ 347958 w 5132608"/>
                <a:gd name="connsiteY47" fmla="*/ 2621820 h 2715361"/>
                <a:gd name="connsiteX48" fmla="*/ 404602 w 5132608"/>
                <a:gd name="connsiteY48" fmla="*/ 2573268 h 2715361"/>
                <a:gd name="connsiteX49" fmla="*/ 404602 w 5132608"/>
                <a:gd name="connsiteY49" fmla="*/ 2395243 h 2715361"/>
                <a:gd name="connsiteX50" fmla="*/ 372234 w 5132608"/>
                <a:gd name="connsiteY50" fmla="*/ 2103930 h 2715361"/>
                <a:gd name="connsiteX51" fmla="*/ 323682 w 5132608"/>
                <a:gd name="connsiteY51" fmla="*/ 1861168 h 2715361"/>
                <a:gd name="connsiteX52" fmla="*/ 258945 w 5132608"/>
                <a:gd name="connsiteY52" fmla="*/ 1666960 h 2715361"/>
                <a:gd name="connsiteX53" fmla="*/ 218485 w 5132608"/>
                <a:gd name="connsiteY53" fmla="*/ 1529395 h 2715361"/>
                <a:gd name="connsiteX54" fmla="*/ 178025 w 5132608"/>
                <a:gd name="connsiteY54" fmla="*/ 1432291 h 2715361"/>
                <a:gd name="connsiteX55" fmla="*/ 129473 w 5132608"/>
                <a:gd name="connsiteY55" fmla="*/ 1221898 h 2715361"/>
                <a:gd name="connsiteX56" fmla="*/ 105197 w 5132608"/>
                <a:gd name="connsiteY56" fmla="*/ 1124793 h 2715361"/>
                <a:gd name="connsiteX57" fmla="*/ 89013 w 5132608"/>
                <a:gd name="connsiteY57" fmla="*/ 1043873 h 2715361"/>
                <a:gd name="connsiteX58" fmla="*/ 16184 w 5132608"/>
                <a:gd name="connsiteY58" fmla="*/ 712099 h 2715361"/>
                <a:gd name="connsiteX59" fmla="*/ 8092 w 5132608"/>
                <a:gd name="connsiteY59" fmla="*/ 590719 h 2715361"/>
                <a:gd name="connsiteX60" fmla="*/ 0 w 5132608"/>
                <a:gd name="connsiteY60" fmla="*/ 542167 h 2715361"/>
                <a:gd name="connsiteX61" fmla="*/ 24276 w 5132608"/>
                <a:gd name="connsiteY61" fmla="*/ 0 h 2715361"/>
                <a:gd name="connsiteX62" fmla="*/ 121381 w 5132608"/>
                <a:gd name="connsiteY62" fmla="*/ 80921 h 2715361"/>
                <a:gd name="connsiteX63" fmla="*/ 186117 w 5132608"/>
                <a:gd name="connsiteY63" fmla="*/ 137565 h 2715361"/>
                <a:gd name="connsiteX64" fmla="*/ 299406 w 5132608"/>
                <a:gd name="connsiteY64" fmla="*/ 258945 h 2715361"/>
                <a:gd name="connsiteX65" fmla="*/ 445062 w 5132608"/>
                <a:gd name="connsiteY65" fmla="*/ 380326 h 2715361"/>
                <a:gd name="connsiteX66" fmla="*/ 493614 w 5132608"/>
                <a:gd name="connsiteY66" fmla="*/ 412694 h 2715361"/>
                <a:gd name="connsiteX67" fmla="*/ 566443 w 5132608"/>
                <a:gd name="connsiteY67" fmla="*/ 469338 h 2715361"/>
                <a:gd name="connsiteX68" fmla="*/ 598811 w 5132608"/>
                <a:gd name="connsiteY68" fmla="*/ 534075 h 2715361"/>
                <a:gd name="connsiteX69" fmla="*/ 574535 w 5132608"/>
                <a:gd name="connsiteY69" fmla="*/ 420786 h 2715361"/>
                <a:gd name="connsiteX70" fmla="*/ 550259 w 5132608"/>
                <a:gd name="connsiteY70" fmla="*/ 388418 h 2715361"/>
                <a:gd name="connsiteX71" fmla="*/ 501706 w 5132608"/>
                <a:gd name="connsiteY71" fmla="*/ 356050 h 2715361"/>
                <a:gd name="connsiteX72" fmla="*/ 485522 w 5132608"/>
                <a:gd name="connsiteY72" fmla="*/ 380326 h 2715361"/>
                <a:gd name="connsiteX73" fmla="*/ 461246 w 5132608"/>
                <a:gd name="connsiteY73" fmla="*/ 364142 h 2715361"/>
                <a:gd name="connsiteX74" fmla="*/ 453154 w 5132608"/>
                <a:gd name="connsiteY74" fmla="*/ 323682 h 2715361"/>
                <a:gd name="connsiteX0" fmla="*/ 453154 w 5143539"/>
                <a:gd name="connsiteY0" fmla="*/ 323682 h 2715361"/>
                <a:gd name="connsiteX1" fmla="*/ 558351 w 5143539"/>
                <a:gd name="connsiteY1" fmla="*/ 339866 h 2715361"/>
                <a:gd name="connsiteX2" fmla="*/ 1399922 w 5143539"/>
                <a:gd name="connsiteY2" fmla="*/ 339866 h 2715361"/>
                <a:gd name="connsiteX3" fmla="*/ 1448475 w 5143539"/>
                <a:gd name="connsiteY3" fmla="*/ 331774 h 2715361"/>
                <a:gd name="connsiteX4" fmla="*/ 2977869 w 5143539"/>
                <a:gd name="connsiteY4" fmla="*/ 331774 h 2715361"/>
                <a:gd name="connsiteX5" fmla="*/ 4960418 w 5143539"/>
                <a:gd name="connsiteY5" fmla="*/ 380326 h 2715361"/>
                <a:gd name="connsiteX6" fmla="*/ 5065614 w 5143539"/>
                <a:gd name="connsiteY6" fmla="*/ 1383738 h 2715361"/>
                <a:gd name="connsiteX7" fmla="*/ 5049430 w 5143539"/>
                <a:gd name="connsiteY7" fmla="*/ 1497027 h 2715361"/>
                <a:gd name="connsiteX8" fmla="*/ 4984694 w 5143539"/>
                <a:gd name="connsiteY8" fmla="*/ 1561763 h 2715361"/>
                <a:gd name="connsiteX9" fmla="*/ 4968510 w 5143539"/>
                <a:gd name="connsiteY9" fmla="*/ 1594131 h 2715361"/>
                <a:gd name="connsiteX10" fmla="*/ 4944234 w 5143539"/>
                <a:gd name="connsiteY10" fmla="*/ 1618407 h 2715361"/>
                <a:gd name="connsiteX11" fmla="*/ 4936142 w 5143539"/>
                <a:gd name="connsiteY11" fmla="*/ 1642684 h 2715361"/>
                <a:gd name="connsiteX12" fmla="*/ 4919958 w 5143539"/>
                <a:gd name="connsiteY12" fmla="*/ 1683144 h 2715361"/>
                <a:gd name="connsiteX13" fmla="*/ 4895682 w 5143539"/>
                <a:gd name="connsiteY13" fmla="*/ 1739788 h 2715361"/>
                <a:gd name="connsiteX14" fmla="*/ 4903774 w 5143539"/>
                <a:gd name="connsiteY14" fmla="*/ 1788340 h 2715361"/>
                <a:gd name="connsiteX15" fmla="*/ 4928050 w 5143539"/>
                <a:gd name="connsiteY15" fmla="*/ 1853076 h 2715361"/>
                <a:gd name="connsiteX16" fmla="*/ 4936142 w 5143539"/>
                <a:gd name="connsiteY16" fmla="*/ 1877353 h 2715361"/>
                <a:gd name="connsiteX17" fmla="*/ 4952326 w 5143539"/>
                <a:gd name="connsiteY17" fmla="*/ 1901629 h 2715361"/>
                <a:gd name="connsiteX18" fmla="*/ 4960418 w 5143539"/>
                <a:gd name="connsiteY18" fmla="*/ 1925905 h 2715361"/>
                <a:gd name="connsiteX19" fmla="*/ 5008970 w 5143539"/>
                <a:gd name="connsiteY19" fmla="*/ 1974457 h 2715361"/>
                <a:gd name="connsiteX20" fmla="*/ 4976602 w 5143539"/>
                <a:gd name="connsiteY20" fmla="*/ 2014917 h 2715361"/>
                <a:gd name="connsiteX21" fmla="*/ 4895682 w 5143539"/>
                <a:gd name="connsiteY21" fmla="*/ 2023009 h 2715361"/>
                <a:gd name="connsiteX22" fmla="*/ 4782393 w 5143539"/>
                <a:gd name="connsiteY22" fmla="*/ 2031101 h 2715361"/>
                <a:gd name="connsiteX23" fmla="*/ 4750025 w 5143539"/>
                <a:gd name="connsiteY23" fmla="*/ 2039193 h 2715361"/>
                <a:gd name="connsiteX24" fmla="*/ 4652921 w 5143539"/>
                <a:gd name="connsiteY24" fmla="*/ 2023009 h 2715361"/>
                <a:gd name="connsiteX25" fmla="*/ 4539632 w 5143539"/>
                <a:gd name="connsiteY25" fmla="*/ 1998733 h 2715361"/>
                <a:gd name="connsiteX26" fmla="*/ 4402067 w 5143539"/>
                <a:gd name="connsiteY26" fmla="*/ 1966365 h 2715361"/>
                <a:gd name="connsiteX27" fmla="*/ 4102662 w 5143539"/>
                <a:gd name="connsiteY27" fmla="*/ 1958273 h 2715361"/>
                <a:gd name="connsiteX28" fmla="*/ 1861168 w 5143539"/>
                <a:gd name="connsiteY28" fmla="*/ 1950181 h 2715361"/>
                <a:gd name="connsiteX29" fmla="*/ 1464659 w 5143539"/>
                <a:gd name="connsiteY29" fmla="*/ 1942089 h 2715361"/>
                <a:gd name="connsiteX30" fmla="*/ 1319002 w 5143539"/>
                <a:gd name="connsiteY30" fmla="*/ 1909721 h 2715361"/>
                <a:gd name="connsiteX31" fmla="*/ 1254266 w 5143539"/>
                <a:gd name="connsiteY31" fmla="*/ 1901629 h 2715361"/>
                <a:gd name="connsiteX32" fmla="*/ 1116701 w 5143539"/>
                <a:gd name="connsiteY32" fmla="*/ 1885445 h 2715361"/>
                <a:gd name="connsiteX33" fmla="*/ 1100517 w 5143539"/>
                <a:gd name="connsiteY33" fmla="*/ 1909721 h 2715361"/>
                <a:gd name="connsiteX34" fmla="*/ 1116701 w 5143539"/>
                <a:gd name="connsiteY34" fmla="*/ 2071561 h 2715361"/>
                <a:gd name="connsiteX35" fmla="*/ 1124793 w 5143539"/>
                <a:gd name="connsiteY35" fmla="*/ 2095837 h 2715361"/>
                <a:gd name="connsiteX36" fmla="*/ 1100517 w 5143539"/>
                <a:gd name="connsiteY36" fmla="*/ 2419519 h 2715361"/>
                <a:gd name="connsiteX37" fmla="*/ 1084333 w 5143539"/>
                <a:gd name="connsiteY37" fmla="*/ 2468071 h 2715361"/>
                <a:gd name="connsiteX38" fmla="*/ 1108609 w 5143539"/>
                <a:gd name="connsiteY38" fmla="*/ 2621820 h 2715361"/>
                <a:gd name="connsiteX39" fmla="*/ 1116701 w 5143539"/>
                <a:gd name="connsiteY39" fmla="*/ 2654188 h 2715361"/>
                <a:gd name="connsiteX40" fmla="*/ 1140977 w 5143539"/>
                <a:gd name="connsiteY40" fmla="*/ 2694648 h 2715361"/>
                <a:gd name="connsiteX41" fmla="*/ 720191 w 5143539"/>
                <a:gd name="connsiteY41" fmla="*/ 2686556 h 2715361"/>
                <a:gd name="connsiteX42" fmla="*/ 590719 w 5143539"/>
                <a:gd name="connsiteY42" fmla="*/ 2678464 h 2715361"/>
                <a:gd name="connsiteX43" fmla="*/ 469338 w 5143539"/>
                <a:gd name="connsiteY43" fmla="*/ 2654188 h 2715361"/>
                <a:gd name="connsiteX44" fmla="*/ 380326 w 5143539"/>
                <a:gd name="connsiteY44" fmla="*/ 2646096 h 2715361"/>
                <a:gd name="connsiteX45" fmla="*/ 299406 w 5143539"/>
                <a:gd name="connsiteY45" fmla="*/ 2638004 h 2715361"/>
                <a:gd name="connsiteX46" fmla="*/ 347958 w 5143539"/>
                <a:gd name="connsiteY46" fmla="*/ 2621820 h 2715361"/>
                <a:gd name="connsiteX47" fmla="*/ 404602 w 5143539"/>
                <a:gd name="connsiteY47" fmla="*/ 2573268 h 2715361"/>
                <a:gd name="connsiteX48" fmla="*/ 404602 w 5143539"/>
                <a:gd name="connsiteY48" fmla="*/ 2395243 h 2715361"/>
                <a:gd name="connsiteX49" fmla="*/ 372234 w 5143539"/>
                <a:gd name="connsiteY49" fmla="*/ 2103930 h 2715361"/>
                <a:gd name="connsiteX50" fmla="*/ 323682 w 5143539"/>
                <a:gd name="connsiteY50" fmla="*/ 1861168 h 2715361"/>
                <a:gd name="connsiteX51" fmla="*/ 258945 w 5143539"/>
                <a:gd name="connsiteY51" fmla="*/ 1666960 h 2715361"/>
                <a:gd name="connsiteX52" fmla="*/ 218485 w 5143539"/>
                <a:gd name="connsiteY52" fmla="*/ 1529395 h 2715361"/>
                <a:gd name="connsiteX53" fmla="*/ 178025 w 5143539"/>
                <a:gd name="connsiteY53" fmla="*/ 1432291 h 2715361"/>
                <a:gd name="connsiteX54" fmla="*/ 129473 w 5143539"/>
                <a:gd name="connsiteY54" fmla="*/ 1221898 h 2715361"/>
                <a:gd name="connsiteX55" fmla="*/ 105197 w 5143539"/>
                <a:gd name="connsiteY55" fmla="*/ 1124793 h 2715361"/>
                <a:gd name="connsiteX56" fmla="*/ 89013 w 5143539"/>
                <a:gd name="connsiteY56" fmla="*/ 1043873 h 2715361"/>
                <a:gd name="connsiteX57" fmla="*/ 16184 w 5143539"/>
                <a:gd name="connsiteY57" fmla="*/ 712099 h 2715361"/>
                <a:gd name="connsiteX58" fmla="*/ 8092 w 5143539"/>
                <a:gd name="connsiteY58" fmla="*/ 590719 h 2715361"/>
                <a:gd name="connsiteX59" fmla="*/ 0 w 5143539"/>
                <a:gd name="connsiteY59" fmla="*/ 542167 h 2715361"/>
                <a:gd name="connsiteX60" fmla="*/ 24276 w 5143539"/>
                <a:gd name="connsiteY60" fmla="*/ 0 h 2715361"/>
                <a:gd name="connsiteX61" fmla="*/ 121381 w 5143539"/>
                <a:gd name="connsiteY61" fmla="*/ 80921 h 2715361"/>
                <a:gd name="connsiteX62" fmla="*/ 186117 w 5143539"/>
                <a:gd name="connsiteY62" fmla="*/ 137565 h 2715361"/>
                <a:gd name="connsiteX63" fmla="*/ 299406 w 5143539"/>
                <a:gd name="connsiteY63" fmla="*/ 258945 h 2715361"/>
                <a:gd name="connsiteX64" fmla="*/ 445062 w 5143539"/>
                <a:gd name="connsiteY64" fmla="*/ 380326 h 2715361"/>
                <a:gd name="connsiteX65" fmla="*/ 493614 w 5143539"/>
                <a:gd name="connsiteY65" fmla="*/ 412694 h 2715361"/>
                <a:gd name="connsiteX66" fmla="*/ 566443 w 5143539"/>
                <a:gd name="connsiteY66" fmla="*/ 469338 h 2715361"/>
                <a:gd name="connsiteX67" fmla="*/ 598811 w 5143539"/>
                <a:gd name="connsiteY67" fmla="*/ 534075 h 2715361"/>
                <a:gd name="connsiteX68" fmla="*/ 574535 w 5143539"/>
                <a:gd name="connsiteY68" fmla="*/ 420786 h 2715361"/>
                <a:gd name="connsiteX69" fmla="*/ 550259 w 5143539"/>
                <a:gd name="connsiteY69" fmla="*/ 388418 h 2715361"/>
                <a:gd name="connsiteX70" fmla="*/ 501706 w 5143539"/>
                <a:gd name="connsiteY70" fmla="*/ 356050 h 2715361"/>
                <a:gd name="connsiteX71" fmla="*/ 485522 w 5143539"/>
                <a:gd name="connsiteY71" fmla="*/ 380326 h 2715361"/>
                <a:gd name="connsiteX72" fmla="*/ 461246 w 5143539"/>
                <a:gd name="connsiteY72" fmla="*/ 364142 h 2715361"/>
                <a:gd name="connsiteX73" fmla="*/ 453154 w 5143539"/>
                <a:gd name="connsiteY73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36142 w 5139737"/>
                <a:gd name="connsiteY10" fmla="*/ 1642684 h 2715361"/>
                <a:gd name="connsiteX11" fmla="*/ 4919958 w 5139737"/>
                <a:gd name="connsiteY11" fmla="*/ 1683144 h 2715361"/>
                <a:gd name="connsiteX12" fmla="*/ 4895682 w 5139737"/>
                <a:gd name="connsiteY12" fmla="*/ 1739788 h 2715361"/>
                <a:gd name="connsiteX13" fmla="*/ 4903774 w 5139737"/>
                <a:gd name="connsiteY13" fmla="*/ 1788340 h 2715361"/>
                <a:gd name="connsiteX14" fmla="*/ 4928050 w 5139737"/>
                <a:gd name="connsiteY14" fmla="*/ 1853076 h 2715361"/>
                <a:gd name="connsiteX15" fmla="*/ 4936142 w 5139737"/>
                <a:gd name="connsiteY15" fmla="*/ 1877353 h 2715361"/>
                <a:gd name="connsiteX16" fmla="*/ 4952326 w 5139737"/>
                <a:gd name="connsiteY16" fmla="*/ 1901629 h 2715361"/>
                <a:gd name="connsiteX17" fmla="*/ 4960418 w 5139737"/>
                <a:gd name="connsiteY17" fmla="*/ 1925905 h 2715361"/>
                <a:gd name="connsiteX18" fmla="*/ 5008970 w 5139737"/>
                <a:gd name="connsiteY18" fmla="*/ 1974457 h 2715361"/>
                <a:gd name="connsiteX19" fmla="*/ 4976602 w 5139737"/>
                <a:gd name="connsiteY19" fmla="*/ 2014917 h 2715361"/>
                <a:gd name="connsiteX20" fmla="*/ 4895682 w 5139737"/>
                <a:gd name="connsiteY20" fmla="*/ 2023009 h 2715361"/>
                <a:gd name="connsiteX21" fmla="*/ 4782393 w 5139737"/>
                <a:gd name="connsiteY21" fmla="*/ 2031101 h 2715361"/>
                <a:gd name="connsiteX22" fmla="*/ 4750025 w 5139737"/>
                <a:gd name="connsiteY22" fmla="*/ 2039193 h 2715361"/>
                <a:gd name="connsiteX23" fmla="*/ 4652921 w 5139737"/>
                <a:gd name="connsiteY23" fmla="*/ 2023009 h 2715361"/>
                <a:gd name="connsiteX24" fmla="*/ 4539632 w 5139737"/>
                <a:gd name="connsiteY24" fmla="*/ 1998733 h 2715361"/>
                <a:gd name="connsiteX25" fmla="*/ 4402067 w 5139737"/>
                <a:gd name="connsiteY25" fmla="*/ 1966365 h 2715361"/>
                <a:gd name="connsiteX26" fmla="*/ 4102662 w 5139737"/>
                <a:gd name="connsiteY26" fmla="*/ 1958273 h 2715361"/>
                <a:gd name="connsiteX27" fmla="*/ 1861168 w 5139737"/>
                <a:gd name="connsiteY27" fmla="*/ 1950181 h 2715361"/>
                <a:gd name="connsiteX28" fmla="*/ 1464659 w 5139737"/>
                <a:gd name="connsiteY28" fmla="*/ 1942089 h 2715361"/>
                <a:gd name="connsiteX29" fmla="*/ 1319002 w 5139737"/>
                <a:gd name="connsiteY29" fmla="*/ 1909721 h 2715361"/>
                <a:gd name="connsiteX30" fmla="*/ 1254266 w 5139737"/>
                <a:gd name="connsiteY30" fmla="*/ 1901629 h 2715361"/>
                <a:gd name="connsiteX31" fmla="*/ 1116701 w 5139737"/>
                <a:gd name="connsiteY31" fmla="*/ 1885445 h 2715361"/>
                <a:gd name="connsiteX32" fmla="*/ 1100517 w 5139737"/>
                <a:gd name="connsiteY32" fmla="*/ 1909721 h 2715361"/>
                <a:gd name="connsiteX33" fmla="*/ 1116701 w 5139737"/>
                <a:gd name="connsiteY33" fmla="*/ 2071561 h 2715361"/>
                <a:gd name="connsiteX34" fmla="*/ 1124793 w 5139737"/>
                <a:gd name="connsiteY34" fmla="*/ 2095837 h 2715361"/>
                <a:gd name="connsiteX35" fmla="*/ 1100517 w 5139737"/>
                <a:gd name="connsiteY35" fmla="*/ 2419519 h 2715361"/>
                <a:gd name="connsiteX36" fmla="*/ 1084333 w 5139737"/>
                <a:gd name="connsiteY36" fmla="*/ 2468071 h 2715361"/>
                <a:gd name="connsiteX37" fmla="*/ 1108609 w 5139737"/>
                <a:gd name="connsiteY37" fmla="*/ 2621820 h 2715361"/>
                <a:gd name="connsiteX38" fmla="*/ 1116701 w 5139737"/>
                <a:gd name="connsiteY38" fmla="*/ 2654188 h 2715361"/>
                <a:gd name="connsiteX39" fmla="*/ 1140977 w 5139737"/>
                <a:gd name="connsiteY39" fmla="*/ 2694648 h 2715361"/>
                <a:gd name="connsiteX40" fmla="*/ 720191 w 5139737"/>
                <a:gd name="connsiteY40" fmla="*/ 2686556 h 2715361"/>
                <a:gd name="connsiteX41" fmla="*/ 590719 w 5139737"/>
                <a:gd name="connsiteY41" fmla="*/ 2678464 h 2715361"/>
                <a:gd name="connsiteX42" fmla="*/ 469338 w 5139737"/>
                <a:gd name="connsiteY42" fmla="*/ 2654188 h 2715361"/>
                <a:gd name="connsiteX43" fmla="*/ 380326 w 5139737"/>
                <a:gd name="connsiteY43" fmla="*/ 2646096 h 2715361"/>
                <a:gd name="connsiteX44" fmla="*/ 299406 w 5139737"/>
                <a:gd name="connsiteY44" fmla="*/ 2638004 h 2715361"/>
                <a:gd name="connsiteX45" fmla="*/ 347958 w 5139737"/>
                <a:gd name="connsiteY45" fmla="*/ 2621820 h 2715361"/>
                <a:gd name="connsiteX46" fmla="*/ 404602 w 5139737"/>
                <a:gd name="connsiteY46" fmla="*/ 2573268 h 2715361"/>
                <a:gd name="connsiteX47" fmla="*/ 404602 w 5139737"/>
                <a:gd name="connsiteY47" fmla="*/ 2395243 h 2715361"/>
                <a:gd name="connsiteX48" fmla="*/ 372234 w 5139737"/>
                <a:gd name="connsiteY48" fmla="*/ 2103930 h 2715361"/>
                <a:gd name="connsiteX49" fmla="*/ 323682 w 5139737"/>
                <a:gd name="connsiteY49" fmla="*/ 1861168 h 2715361"/>
                <a:gd name="connsiteX50" fmla="*/ 258945 w 5139737"/>
                <a:gd name="connsiteY50" fmla="*/ 1666960 h 2715361"/>
                <a:gd name="connsiteX51" fmla="*/ 218485 w 5139737"/>
                <a:gd name="connsiteY51" fmla="*/ 1529395 h 2715361"/>
                <a:gd name="connsiteX52" fmla="*/ 178025 w 5139737"/>
                <a:gd name="connsiteY52" fmla="*/ 1432291 h 2715361"/>
                <a:gd name="connsiteX53" fmla="*/ 129473 w 5139737"/>
                <a:gd name="connsiteY53" fmla="*/ 1221898 h 2715361"/>
                <a:gd name="connsiteX54" fmla="*/ 105197 w 5139737"/>
                <a:gd name="connsiteY54" fmla="*/ 1124793 h 2715361"/>
                <a:gd name="connsiteX55" fmla="*/ 89013 w 5139737"/>
                <a:gd name="connsiteY55" fmla="*/ 1043873 h 2715361"/>
                <a:gd name="connsiteX56" fmla="*/ 16184 w 5139737"/>
                <a:gd name="connsiteY56" fmla="*/ 712099 h 2715361"/>
                <a:gd name="connsiteX57" fmla="*/ 8092 w 5139737"/>
                <a:gd name="connsiteY57" fmla="*/ 590719 h 2715361"/>
                <a:gd name="connsiteX58" fmla="*/ 0 w 5139737"/>
                <a:gd name="connsiteY58" fmla="*/ 542167 h 2715361"/>
                <a:gd name="connsiteX59" fmla="*/ 24276 w 5139737"/>
                <a:gd name="connsiteY59" fmla="*/ 0 h 2715361"/>
                <a:gd name="connsiteX60" fmla="*/ 121381 w 5139737"/>
                <a:gd name="connsiteY60" fmla="*/ 80921 h 2715361"/>
                <a:gd name="connsiteX61" fmla="*/ 186117 w 5139737"/>
                <a:gd name="connsiteY61" fmla="*/ 137565 h 2715361"/>
                <a:gd name="connsiteX62" fmla="*/ 299406 w 5139737"/>
                <a:gd name="connsiteY62" fmla="*/ 258945 h 2715361"/>
                <a:gd name="connsiteX63" fmla="*/ 445062 w 5139737"/>
                <a:gd name="connsiteY63" fmla="*/ 380326 h 2715361"/>
                <a:gd name="connsiteX64" fmla="*/ 493614 w 5139737"/>
                <a:gd name="connsiteY64" fmla="*/ 412694 h 2715361"/>
                <a:gd name="connsiteX65" fmla="*/ 566443 w 5139737"/>
                <a:gd name="connsiteY65" fmla="*/ 469338 h 2715361"/>
                <a:gd name="connsiteX66" fmla="*/ 598811 w 5139737"/>
                <a:gd name="connsiteY66" fmla="*/ 534075 h 2715361"/>
                <a:gd name="connsiteX67" fmla="*/ 574535 w 5139737"/>
                <a:gd name="connsiteY67" fmla="*/ 420786 h 2715361"/>
                <a:gd name="connsiteX68" fmla="*/ 550259 w 5139737"/>
                <a:gd name="connsiteY68" fmla="*/ 388418 h 2715361"/>
                <a:gd name="connsiteX69" fmla="*/ 501706 w 5139737"/>
                <a:gd name="connsiteY69" fmla="*/ 356050 h 2715361"/>
                <a:gd name="connsiteX70" fmla="*/ 485522 w 5139737"/>
                <a:gd name="connsiteY70" fmla="*/ 380326 h 2715361"/>
                <a:gd name="connsiteX71" fmla="*/ 461246 w 5139737"/>
                <a:gd name="connsiteY71" fmla="*/ 364142 h 2715361"/>
                <a:gd name="connsiteX72" fmla="*/ 453154 w 5139737"/>
                <a:gd name="connsiteY72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19958 w 5139737"/>
                <a:gd name="connsiteY10" fmla="*/ 1683144 h 2715361"/>
                <a:gd name="connsiteX11" fmla="*/ 4895682 w 5139737"/>
                <a:gd name="connsiteY11" fmla="*/ 1739788 h 2715361"/>
                <a:gd name="connsiteX12" fmla="*/ 4903774 w 5139737"/>
                <a:gd name="connsiteY12" fmla="*/ 1788340 h 2715361"/>
                <a:gd name="connsiteX13" fmla="*/ 4928050 w 5139737"/>
                <a:gd name="connsiteY13" fmla="*/ 1853076 h 2715361"/>
                <a:gd name="connsiteX14" fmla="*/ 4936142 w 5139737"/>
                <a:gd name="connsiteY14" fmla="*/ 1877353 h 2715361"/>
                <a:gd name="connsiteX15" fmla="*/ 4952326 w 5139737"/>
                <a:gd name="connsiteY15" fmla="*/ 1901629 h 2715361"/>
                <a:gd name="connsiteX16" fmla="*/ 4960418 w 5139737"/>
                <a:gd name="connsiteY16" fmla="*/ 1925905 h 2715361"/>
                <a:gd name="connsiteX17" fmla="*/ 5008970 w 5139737"/>
                <a:gd name="connsiteY17" fmla="*/ 1974457 h 2715361"/>
                <a:gd name="connsiteX18" fmla="*/ 4976602 w 5139737"/>
                <a:gd name="connsiteY18" fmla="*/ 2014917 h 2715361"/>
                <a:gd name="connsiteX19" fmla="*/ 4895682 w 5139737"/>
                <a:gd name="connsiteY19" fmla="*/ 2023009 h 2715361"/>
                <a:gd name="connsiteX20" fmla="*/ 4782393 w 5139737"/>
                <a:gd name="connsiteY20" fmla="*/ 2031101 h 2715361"/>
                <a:gd name="connsiteX21" fmla="*/ 4750025 w 5139737"/>
                <a:gd name="connsiteY21" fmla="*/ 2039193 h 2715361"/>
                <a:gd name="connsiteX22" fmla="*/ 4652921 w 5139737"/>
                <a:gd name="connsiteY22" fmla="*/ 2023009 h 2715361"/>
                <a:gd name="connsiteX23" fmla="*/ 4539632 w 5139737"/>
                <a:gd name="connsiteY23" fmla="*/ 1998733 h 2715361"/>
                <a:gd name="connsiteX24" fmla="*/ 4402067 w 5139737"/>
                <a:gd name="connsiteY24" fmla="*/ 1966365 h 2715361"/>
                <a:gd name="connsiteX25" fmla="*/ 4102662 w 5139737"/>
                <a:gd name="connsiteY25" fmla="*/ 1958273 h 2715361"/>
                <a:gd name="connsiteX26" fmla="*/ 1861168 w 5139737"/>
                <a:gd name="connsiteY26" fmla="*/ 1950181 h 2715361"/>
                <a:gd name="connsiteX27" fmla="*/ 1464659 w 5139737"/>
                <a:gd name="connsiteY27" fmla="*/ 1942089 h 2715361"/>
                <a:gd name="connsiteX28" fmla="*/ 1319002 w 5139737"/>
                <a:gd name="connsiteY28" fmla="*/ 1909721 h 2715361"/>
                <a:gd name="connsiteX29" fmla="*/ 1254266 w 5139737"/>
                <a:gd name="connsiteY29" fmla="*/ 1901629 h 2715361"/>
                <a:gd name="connsiteX30" fmla="*/ 1116701 w 5139737"/>
                <a:gd name="connsiteY30" fmla="*/ 1885445 h 2715361"/>
                <a:gd name="connsiteX31" fmla="*/ 1100517 w 5139737"/>
                <a:gd name="connsiteY31" fmla="*/ 1909721 h 2715361"/>
                <a:gd name="connsiteX32" fmla="*/ 1116701 w 5139737"/>
                <a:gd name="connsiteY32" fmla="*/ 2071561 h 2715361"/>
                <a:gd name="connsiteX33" fmla="*/ 1124793 w 5139737"/>
                <a:gd name="connsiteY33" fmla="*/ 2095837 h 2715361"/>
                <a:gd name="connsiteX34" fmla="*/ 1100517 w 5139737"/>
                <a:gd name="connsiteY34" fmla="*/ 2419519 h 2715361"/>
                <a:gd name="connsiteX35" fmla="*/ 1084333 w 5139737"/>
                <a:gd name="connsiteY35" fmla="*/ 2468071 h 2715361"/>
                <a:gd name="connsiteX36" fmla="*/ 1108609 w 5139737"/>
                <a:gd name="connsiteY36" fmla="*/ 2621820 h 2715361"/>
                <a:gd name="connsiteX37" fmla="*/ 1116701 w 5139737"/>
                <a:gd name="connsiteY37" fmla="*/ 2654188 h 2715361"/>
                <a:gd name="connsiteX38" fmla="*/ 1140977 w 5139737"/>
                <a:gd name="connsiteY38" fmla="*/ 2694648 h 2715361"/>
                <a:gd name="connsiteX39" fmla="*/ 720191 w 5139737"/>
                <a:gd name="connsiteY39" fmla="*/ 2686556 h 2715361"/>
                <a:gd name="connsiteX40" fmla="*/ 590719 w 5139737"/>
                <a:gd name="connsiteY40" fmla="*/ 2678464 h 2715361"/>
                <a:gd name="connsiteX41" fmla="*/ 469338 w 5139737"/>
                <a:gd name="connsiteY41" fmla="*/ 2654188 h 2715361"/>
                <a:gd name="connsiteX42" fmla="*/ 380326 w 5139737"/>
                <a:gd name="connsiteY42" fmla="*/ 2646096 h 2715361"/>
                <a:gd name="connsiteX43" fmla="*/ 299406 w 5139737"/>
                <a:gd name="connsiteY43" fmla="*/ 2638004 h 2715361"/>
                <a:gd name="connsiteX44" fmla="*/ 347958 w 5139737"/>
                <a:gd name="connsiteY44" fmla="*/ 2621820 h 2715361"/>
                <a:gd name="connsiteX45" fmla="*/ 404602 w 5139737"/>
                <a:gd name="connsiteY45" fmla="*/ 2573268 h 2715361"/>
                <a:gd name="connsiteX46" fmla="*/ 404602 w 5139737"/>
                <a:gd name="connsiteY46" fmla="*/ 2395243 h 2715361"/>
                <a:gd name="connsiteX47" fmla="*/ 372234 w 5139737"/>
                <a:gd name="connsiteY47" fmla="*/ 2103930 h 2715361"/>
                <a:gd name="connsiteX48" fmla="*/ 323682 w 5139737"/>
                <a:gd name="connsiteY48" fmla="*/ 1861168 h 2715361"/>
                <a:gd name="connsiteX49" fmla="*/ 258945 w 5139737"/>
                <a:gd name="connsiteY49" fmla="*/ 1666960 h 2715361"/>
                <a:gd name="connsiteX50" fmla="*/ 218485 w 5139737"/>
                <a:gd name="connsiteY50" fmla="*/ 1529395 h 2715361"/>
                <a:gd name="connsiteX51" fmla="*/ 178025 w 5139737"/>
                <a:gd name="connsiteY51" fmla="*/ 1432291 h 2715361"/>
                <a:gd name="connsiteX52" fmla="*/ 129473 w 5139737"/>
                <a:gd name="connsiteY52" fmla="*/ 1221898 h 2715361"/>
                <a:gd name="connsiteX53" fmla="*/ 105197 w 5139737"/>
                <a:gd name="connsiteY53" fmla="*/ 1124793 h 2715361"/>
                <a:gd name="connsiteX54" fmla="*/ 89013 w 5139737"/>
                <a:gd name="connsiteY54" fmla="*/ 1043873 h 2715361"/>
                <a:gd name="connsiteX55" fmla="*/ 16184 w 5139737"/>
                <a:gd name="connsiteY55" fmla="*/ 712099 h 2715361"/>
                <a:gd name="connsiteX56" fmla="*/ 8092 w 5139737"/>
                <a:gd name="connsiteY56" fmla="*/ 590719 h 2715361"/>
                <a:gd name="connsiteX57" fmla="*/ 0 w 5139737"/>
                <a:gd name="connsiteY57" fmla="*/ 542167 h 2715361"/>
                <a:gd name="connsiteX58" fmla="*/ 24276 w 5139737"/>
                <a:gd name="connsiteY58" fmla="*/ 0 h 2715361"/>
                <a:gd name="connsiteX59" fmla="*/ 121381 w 5139737"/>
                <a:gd name="connsiteY59" fmla="*/ 80921 h 2715361"/>
                <a:gd name="connsiteX60" fmla="*/ 186117 w 5139737"/>
                <a:gd name="connsiteY60" fmla="*/ 137565 h 2715361"/>
                <a:gd name="connsiteX61" fmla="*/ 299406 w 5139737"/>
                <a:gd name="connsiteY61" fmla="*/ 258945 h 2715361"/>
                <a:gd name="connsiteX62" fmla="*/ 445062 w 5139737"/>
                <a:gd name="connsiteY62" fmla="*/ 380326 h 2715361"/>
                <a:gd name="connsiteX63" fmla="*/ 493614 w 5139737"/>
                <a:gd name="connsiteY63" fmla="*/ 412694 h 2715361"/>
                <a:gd name="connsiteX64" fmla="*/ 566443 w 5139737"/>
                <a:gd name="connsiteY64" fmla="*/ 469338 h 2715361"/>
                <a:gd name="connsiteX65" fmla="*/ 598811 w 5139737"/>
                <a:gd name="connsiteY65" fmla="*/ 534075 h 2715361"/>
                <a:gd name="connsiteX66" fmla="*/ 574535 w 5139737"/>
                <a:gd name="connsiteY66" fmla="*/ 420786 h 2715361"/>
                <a:gd name="connsiteX67" fmla="*/ 550259 w 5139737"/>
                <a:gd name="connsiteY67" fmla="*/ 388418 h 2715361"/>
                <a:gd name="connsiteX68" fmla="*/ 501706 w 5139737"/>
                <a:gd name="connsiteY68" fmla="*/ 356050 h 2715361"/>
                <a:gd name="connsiteX69" fmla="*/ 485522 w 5139737"/>
                <a:gd name="connsiteY69" fmla="*/ 380326 h 2715361"/>
                <a:gd name="connsiteX70" fmla="*/ 461246 w 5139737"/>
                <a:gd name="connsiteY70" fmla="*/ 364142 h 2715361"/>
                <a:gd name="connsiteX71" fmla="*/ 453154 w 5139737"/>
                <a:gd name="connsiteY71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19958 w 5139737"/>
                <a:gd name="connsiteY10" fmla="*/ 1683144 h 2715361"/>
                <a:gd name="connsiteX11" fmla="*/ 4903774 w 5139737"/>
                <a:gd name="connsiteY11" fmla="*/ 1788340 h 2715361"/>
                <a:gd name="connsiteX12" fmla="*/ 4928050 w 5139737"/>
                <a:gd name="connsiteY12" fmla="*/ 1853076 h 2715361"/>
                <a:gd name="connsiteX13" fmla="*/ 4936142 w 5139737"/>
                <a:gd name="connsiteY13" fmla="*/ 1877353 h 2715361"/>
                <a:gd name="connsiteX14" fmla="*/ 4952326 w 5139737"/>
                <a:gd name="connsiteY14" fmla="*/ 1901629 h 2715361"/>
                <a:gd name="connsiteX15" fmla="*/ 4960418 w 5139737"/>
                <a:gd name="connsiteY15" fmla="*/ 1925905 h 2715361"/>
                <a:gd name="connsiteX16" fmla="*/ 5008970 w 5139737"/>
                <a:gd name="connsiteY16" fmla="*/ 1974457 h 2715361"/>
                <a:gd name="connsiteX17" fmla="*/ 4976602 w 5139737"/>
                <a:gd name="connsiteY17" fmla="*/ 2014917 h 2715361"/>
                <a:gd name="connsiteX18" fmla="*/ 4895682 w 5139737"/>
                <a:gd name="connsiteY18" fmla="*/ 2023009 h 2715361"/>
                <a:gd name="connsiteX19" fmla="*/ 4782393 w 5139737"/>
                <a:gd name="connsiteY19" fmla="*/ 2031101 h 2715361"/>
                <a:gd name="connsiteX20" fmla="*/ 4750025 w 5139737"/>
                <a:gd name="connsiteY20" fmla="*/ 2039193 h 2715361"/>
                <a:gd name="connsiteX21" fmla="*/ 4652921 w 5139737"/>
                <a:gd name="connsiteY21" fmla="*/ 2023009 h 2715361"/>
                <a:gd name="connsiteX22" fmla="*/ 4539632 w 5139737"/>
                <a:gd name="connsiteY22" fmla="*/ 1998733 h 2715361"/>
                <a:gd name="connsiteX23" fmla="*/ 4402067 w 5139737"/>
                <a:gd name="connsiteY23" fmla="*/ 1966365 h 2715361"/>
                <a:gd name="connsiteX24" fmla="*/ 4102662 w 5139737"/>
                <a:gd name="connsiteY24" fmla="*/ 1958273 h 2715361"/>
                <a:gd name="connsiteX25" fmla="*/ 1861168 w 5139737"/>
                <a:gd name="connsiteY25" fmla="*/ 1950181 h 2715361"/>
                <a:gd name="connsiteX26" fmla="*/ 1464659 w 5139737"/>
                <a:gd name="connsiteY26" fmla="*/ 1942089 h 2715361"/>
                <a:gd name="connsiteX27" fmla="*/ 1319002 w 5139737"/>
                <a:gd name="connsiteY27" fmla="*/ 1909721 h 2715361"/>
                <a:gd name="connsiteX28" fmla="*/ 1254266 w 5139737"/>
                <a:gd name="connsiteY28" fmla="*/ 1901629 h 2715361"/>
                <a:gd name="connsiteX29" fmla="*/ 1116701 w 5139737"/>
                <a:gd name="connsiteY29" fmla="*/ 1885445 h 2715361"/>
                <a:gd name="connsiteX30" fmla="*/ 1100517 w 5139737"/>
                <a:gd name="connsiteY30" fmla="*/ 1909721 h 2715361"/>
                <a:gd name="connsiteX31" fmla="*/ 1116701 w 5139737"/>
                <a:gd name="connsiteY31" fmla="*/ 2071561 h 2715361"/>
                <a:gd name="connsiteX32" fmla="*/ 1124793 w 5139737"/>
                <a:gd name="connsiteY32" fmla="*/ 2095837 h 2715361"/>
                <a:gd name="connsiteX33" fmla="*/ 1100517 w 5139737"/>
                <a:gd name="connsiteY33" fmla="*/ 2419519 h 2715361"/>
                <a:gd name="connsiteX34" fmla="*/ 1084333 w 5139737"/>
                <a:gd name="connsiteY34" fmla="*/ 2468071 h 2715361"/>
                <a:gd name="connsiteX35" fmla="*/ 1108609 w 5139737"/>
                <a:gd name="connsiteY35" fmla="*/ 2621820 h 2715361"/>
                <a:gd name="connsiteX36" fmla="*/ 1116701 w 5139737"/>
                <a:gd name="connsiteY36" fmla="*/ 2654188 h 2715361"/>
                <a:gd name="connsiteX37" fmla="*/ 1140977 w 5139737"/>
                <a:gd name="connsiteY37" fmla="*/ 2694648 h 2715361"/>
                <a:gd name="connsiteX38" fmla="*/ 720191 w 5139737"/>
                <a:gd name="connsiteY38" fmla="*/ 2686556 h 2715361"/>
                <a:gd name="connsiteX39" fmla="*/ 590719 w 5139737"/>
                <a:gd name="connsiteY39" fmla="*/ 2678464 h 2715361"/>
                <a:gd name="connsiteX40" fmla="*/ 469338 w 5139737"/>
                <a:gd name="connsiteY40" fmla="*/ 2654188 h 2715361"/>
                <a:gd name="connsiteX41" fmla="*/ 380326 w 5139737"/>
                <a:gd name="connsiteY41" fmla="*/ 2646096 h 2715361"/>
                <a:gd name="connsiteX42" fmla="*/ 299406 w 5139737"/>
                <a:gd name="connsiteY42" fmla="*/ 2638004 h 2715361"/>
                <a:gd name="connsiteX43" fmla="*/ 347958 w 5139737"/>
                <a:gd name="connsiteY43" fmla="*/ 2621820 h 2715361"/>
                <a:gd name="connsiteX44" fmla="*/ 404602 w 5139737"/>
                <a:gd name="connsiteY44" fmla="*/ 2573268 h 2715361"/>
                <a:gd name="connsiteX45" fmla="*/ 404602 w 5139737"/>
                <a:gd name="connsiteY45" fmla="*/ 2395243 h 2715361"/>
                <a:gd name="connsiteX46" fmla="*/ 372234 w 5139737"/>
                <a:gd name="connsiteY46" fmla="*/ 2103930 h 2715361"/>
                <a:gd name="connsiteX47" fmla="*/ 323682 w 5139737"/>
                <a:gd name="connsiteY47" fmla="*/ 1861168 h 2715361"/>
                <a:gd name="connsiteX48" fmla="*/ 258945 w 5139737"/>
                <a:gd name="connsiteY48" fmla="*/ 1666960 h 2715361"/>
                <a:gd name="connsiteX49" fmla="*/ 218485 w 5139737"/>
                <a:gd name="connsiteY49" fmla="*/ 1529395 h 2715361"/>
                <a:gd name="connsiteX50" fmla="*/ 178025 w 5139737"/>
                <a:gd name="connsiteY50" fmla="*/ 1432291 h 2715361"/>
                <a:gd name="connsiteX51" fmla="*/ 129473 w 5139737"/>
                <a:gd name="connsiteY51" fmla="*/ 1221898 h 2715361"/>
                <a:gd name="connsiteX52" fmla="*/ 105197 w 5139737"/>
                <a:gd name="connsiteY52" fmla="*/ 1124793 h 2715361"/>
                <a:gd name="connsiteX53" fmla="*/ 89013 w 5139737"/>
                <a:gd name="connsiteY53" fmla="*/ 1043873 h 2715361"/>
                <a:gd name="connsiteX54" fmla="*/ 16184 w 5139737"/>
                <a:gd name="connsiteY54" fmla="*/ 712099 h 2715361"/>
                <a:gd name="connsiteX55" fmla="*/ 8092 w 5139737"/>
                <a:gd name="connsiteY55" fmla="*/ 590719 h 2715361"/>
                <a:gd name="connsiteX56" fmla="*/ 0 w 5139737"/>
                <a:gd name="connsiteY56" fmla="*/ 542167 h 2715361"/>
                <a:gd name="connsiteX57" fmla="*/ 24276 w 5139737"/>
                <a:gd name="connsiteY57" fmla="*/ 0 h 2715361"/>
                <a:gd name="connsiteX58" fmla="*/ 121381 w 5139737"/>
                <a:gd name="connsiteY58" fmla="*/ 80921 h 2715361"/>
                <a:gd name="connsiteX59" fmla="*/ 186117 w 5139737"/>
                <a:gd name="connsiteY59" fmla="*/ 137565 h 2715361"/>
                <a:gd name="connsiteX60" fmla="*/ 299406 w 5139737"/>
                <a:gd name="connsiteY60" fmla="*/ 258945 h 2715361"/>
                <a:gd name="connsiteX61" fmla="*/ 445062 w 5139737"/>
                <a:gd name="connsiteY61" fmla="*/ 380326 h 2715361"/>
                <a:gd name="connsiteX62" fmla="*/ 493614 w 5139737"/>
                <a:gd name="connsiteY62" fmla="*/ 412694 h 2715361"/>
                <a:gd name="connsiteX63" fmla="*/ 566443 w 5139737"/>
                <a:gd name="connsiteY63" fmla="*/ 469338 h 2715361"/>
                <a:gd name="connsiteX64" fmla="*/ 598811 w 5139737"/>
                <a:gd name="connsiteY64" fmla="*/ 534075 h 2715361"/>
                <a:gd name="connsiteX65" fmla="*/ 574535 w 5139737"/>
                <a:gd name="connsiteY65" fmla="*/ 420786 h 2715361"/>
                <a:gd name="connsiteX66" fmla="*/ 550259 w 5139737"/>
                <a:gd name="connsiteY66" fmla="*/ 388418 h 2715361"/>
                <a:gd name="connsiteX67" fmla="*/ 501706 w 5139737"/>
                <a:gd name="connsiteY67" fmla="*/ 356050 h 2715361"/>
                <a:gd name="connsiteX68" fmla="*/ 485522 w 5139737"/>
                <a:gd name="connsiteY68" fmla="*/ 380326 h 2715361"/>
                <a:gd name="connsiteX69" fmla="*/ 461246 w 5139737"/>
                <a:gd name="connsiteY69" fmla="*/ 364142 h 2715361"/>
                <a:gd name="connsiteX70" fmla="*/ 453154 w 5139737"/>
                <a:gd name="connsiteY70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19958 w 5139737"/>
                <a:gd name="connsiteY10" fmla="*/ 1683144 h 2715361"/>
                <a:gd name="connsiteX11" fmla="*/ 4903774 w 5139737"/>
                <a:gd name="connsiteY11" fmla="*/ 1788340 h 2715361"/>
                <a:gd name="connsiteX12" fmla="*/ 4936142 w 5139737"/>
                <a:gd name="connsiteY12" fmla="*/ 1877353 h 2715361"/>
                <a:gd name="connsiteX13" fmla="*/ 4952326 w 5139737"/>
                <a:gd name="connsiteY13" fmla="*/ 1901629 h 2715361"/>
                <a:gd name="connsiteX14" fmla="*/ 4960418 w 5139737"/>
                <a:gd name="connsiteY14" fmla="*/ 1925905 h 2715361"/>
                <a:gd name="connsiteX15" fmla="*/ 5008970 w 5139737"/>
                <a:gd name="connsiteY15" fmla="*/ 1974457 h 2715361"/>
                <a:gd name="connsiteX16" fmla="*/ 4976602 w 5139737"/>
                <a:gd name="connsiteY16" fmla="*/ 2014917 h 2715361"/>
                <a:gd name="connsiteX17" fmla="*/ 4895682 w 5139737"/>
                <a:gd name="connsiteY17" fmla="*/ 2023009 h 2715361"/>
                <a:gd name="connsiteX18" fmla="*/ 4782393 w 5139737"/>
                <a:gd name="connsiteY18" fmla="*/ 2031101 h 2715361"/>
                <a:gd name="connsiteX19" fmla="*/ 4750025 w 5139737"/>
                <a:gd name="connsiteY19" fmla="*/ 2039193 h 2715361"/>
                <a:gd name="connsiteX20" fmla="*/ 4652921 w 5139737"/>
                <a:gd name="connsiteY20" fmla="*/ 2023009 h 2715361"/>
                <a:gd name="connsiteX21" fmla="*/ 4539632 w 5139737"/>
                <a:gd name="connsiteY21" fmla="*/ 1998733 h 2715361"/>
                <a:gd name="connsiteX22" fmla="*/ 4402067 w 5139737"/>
                <a:gd name="connsiteY22" fmla="*/ 1966365 h 2715361"/>
                <a:gd name="connsiteX23" fmla="*/ 4102662 w 5139737"/>
                <a:gd name="connsiteY23" fmla="*/ 1958273 h 2715361"/>
                <a:gd name="connsiteX24" fmla="*/ 1861168 w 5139737"/>
                <a:gd name="connsiteY24" fmla="*/ 1950181 h 2715361"/>
                <a:gd name="connsiteX25" fmla="*/ 1464659 w 5139737"/>
                <a:gd name="connsiteY25" fmla="*/ 1942089 h 2715361"/>
                <a:gd name="connsiteX26" fmla="*/ 1319002 w 5139737"/>
                <a:gd name="connsiteY26" fmla="*/ 1909721 h 2715361"/>
                <a:gd name="connsiteX27" fmla="*/ 1254266 w 5139737"/>
                <a:gd name="connsiteY27" fmla="*/ 1901629 h 2715361"/>
                <a:gd name="connsiteX28" fmla="*/ 1116701 w 5139737"/>
                <a:gd name="connsiteY28" fmla="*/ 1885445 h 2715361"/>
                <a:gd name="connsiteX29" fmla="*/ 1100517 w 5139737"/>
                <a:gd name="connsiteY29" fmla="*/ 1909721 h 2715361"/>
                <a:gd name="connsiteX30" fmla="*/ 1116701 w 5139737"/>
                <a:gd name="connsiteY30" fmla="*/ 2071561 h 2715361"/>
                <a:gd name="connsiteX31" fmla="*/ 1124793 w 5139737"/>
                <a:gd name="connsiteY31" fmla="*/ 2095837 h 2715361"/>
                <a:gd name="connsiteX32" fmla="*/ 1100517 w 5139737"/>
                <a:gd name="connsiteY32" fmla="*/ 2419519 h 2715361"/>
                <a:gd name="connsiteX33" fmla="*/ 1084333 w 5139737"/>
                <a:gd name="connsiteY33" fmla="*/ 2468071 h 2715361"/>
                <a:gd name="connsiteX34" fmla="*/ 1108609 w 5139737"/>
                <a:gd name="connsiteY34" fmla="*/ 2621820 h 2715361"/>
                <a:gd name="connsiteX35" fmla="*/ 1116701 w 5139737"/>
                <a:gd name="connsiteY35" fmla="*/ 2654188 h 2715361"/>
                <a:gd name="connsiteX36" fmla="*/ 1140977 w 5139737"/>
                <a:gd name="connsiteY36" fmla="*/ 2694648 h 2715361"/>
                <a:gd name="connsiteX37" fmla="*/ 720191 w 5139737"/>
                <a:gd name="connsiteY37" fmla="*/ 2686556 h 2715361"/>
                <a:gd name="connsiteX38" fmla="*/ 590719 w 5139737"/>
                <a:gd name="connsiteY38" fmla="*/ 2678464 h 2715361"/>
                <a:gd name="connsiteX39" fmla="*/ 469338 w 5139737"/>
                <a:gd name="connsiteY39" fmla="*/ 2654188 h 2715361"/>
                <a:gd name="connsiteX40" fmla="*/ 380326 w 5139737"/>
                <a:gd name="connsiteY40" fmla="*/ 2646096 h 2715361"/>
                <a:gd name="connsiteX41" fmla="*/ 299406 w 5139737"/>
                <a:gd name="connsiteY41" fmla="*/ 2638004 h 2715361"/>
                <a:gd name="connsiteX42" fmla="*/ 347958 w 5139737"/>
                <a:gd name="connsiteY42" fmla="*/ 2621820 h 2715361"/>
                <a:gd name="connsiteX43" fmla="*/ 404602 w 5139737"/>
                <a:gd name="connsiteY43" fmla="*/ 2573268 h 2715361"/>
                <a:gd name="connsiteX44" fmla="*/ 404602 w 5139737"/>
                <a:gd name="connsiteY44" fmla="*/ 2395243 h 2715361"/>
                <a:gd name="connsiteX45" fmla="*/ 372234 w 5139737"/>
                <a:gd name="connsiteY45" fmla="*/ 2103930 h 2715361"/>
                <a:gd name="connsiteX46" fmla="*/ 323682 w 5139737"/>
                <a:gd name="connsiteY46" fmla="*/ 1861168 h 2715361"/>
                <a:gd name="connsiteX47" fmla="*/ 258945 w 5139737"/>
                <a:gd name="connsiteY47" fmla="*/ 1666960 h 2715361"/>
                <a:gd name="connsiteX48" fmla="*/ 218485 w 5139737"/>
                <a:gd name="connsiteY48" fmla="*/ 1529395 h 2715361"/>
                <a:gd name="connsiteX49" fmla="*/ 178025 w 5139737"/>
                <a:gd name="connsiteY49" fmla="*/ 1432291 h 2715361"/>
                <a:gd name="connsiteX50" fmla="*/ 129473 w 5139737"/>
                <a:gd name="connsiteY50" fmla="*/ 1221898 h 2715361"/>
                <a:gd name="connsiteX51" fmla="*/ 105197 w 5139737"/>
                <a:gd name="connsiteY51" fmla="*/ 1124793 h 2715361"/>
                <a:gd name="connsiteX52" fmla="*/ 89013 w 5139737"/>
                <a:gd name="connsiteY52" fmla="*/ 1043873 h 2715361"/>
                <a:gd name="connsiteX53" fmla="*/ 16184 w 5139737"/>
                <a:gd name="connsiteY53" fmla="*/ 712099 h 2715361"/>
                <a:gd name="connsiteX54" fmla="*/ 8092 w 5139737"/>
                <a:gd name="connsiteY54" fmla="*/ 590719 h 2715361"/>
                <a:gd name="connsiteX55" fmla="*/ 0 w 5139737"/>
                <a:gd name="connsiteY55" fmla="*/ 542167 h 2715361"/>
                <a:gd name="connsiteX56" fmla="*/ 24276 w 5139737"/>
                <a:gd name="connsiteY56" fmla="*/ 0 h 2715361"/>
                <a:gd name="connsiteX57" fmla="*/ 121381 w 5139737"/>
                <a:gd name="connsiteY57" fmla="*/ 80921 h 2715361"/>
                <a:gd name="connsiteX58" fmla="*/ 186117 w 5139737"/>
                <a:gd name="connsiteY58" fmla="*/ 137565 h 2715361"/>
                <a:gd name="connsiteX59" fmla="*/ 299406 w 5139737"/>
                <a:gd name="connsiteY59" fmla="*/ 258945 h 2715361"/>
                <a:gd name="connsiteX60" fmla="*/ 445062 w 5139737"/>
                <a:gd name="connsiteY60" fmla="*/ 380326 h 2715361"/>
                <a:gd name="connsiteX61" fmla="*/ 493614 w 5139737"/>
                <a:gd name="connsiteY61" fmla="*/ 412694 h 2715361"/>
                <a:gd name="connsiteX62" fmla="*/ 566443 w 5139737"/>
                <a:gd name="connsiteY62" fmla="*/ 469338 h 2715361"/>
                <a:gd name="connsiteX63" fmla="*/ 598811 w 5139737"/>
                <a:gd name="connsiteY63" fmla="*/ 534075 h 2715361"/>
                <a:gd name="connsiteX64" fmla="*/ 574535 w 5139737"/>
                <a:gd name="connsiteY64" fmla="*/ 420786 h 2715361"/>
                <a:gd name="connsiteX65" fmla="*/ 550259 w 5139737"/>
                <a:gd name="connsiteY65" fmla="*/ 388418 h 2715361"/>
                <a:gd name="connsiteX66" fmla="*/ 501706 w 5139737"/>
                <a:gd name="connsiteY66" fmla="*/ 356050 h 2715361"/>
                <a:gd name="connsiteX67" fmla="*/ 485522 w 5139737"/>
                <a:gd name="connsiteY67" fmla="*/ 380326 h 2715361"/>
                <a:gd name="connsiteX68" fmla="*/ 461246 w 5139737"/>
                <a:gd name="connsiteY68" fmla="*/ 364142 h 2715361"/>
                <a:gd name="connsiteX69" fmla="*/ 453154 w 5139737"/>
                <a:gd name="connsiteY69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19958 w 5139737"/>
                <a:gd name="connsiteY10" fmla="*/ 1683144 h 2715361"/>
                <a:gd name="connsiteX11" fmla="*/ 4903774 w 5139737"/>
                <a:gd name="connsiteY11" fmla="*/ 1788340 h 2715361"/>
                <a:gd name="connsiteX12" fmla="*/ 4936142 w 5139737"/>
                <a:gd name="connsiteY12" fmla="*/ 1877353 h 2715361"/>
                <a:gd name="connsiteX13" fmla="*/ 4952326 w 5139737"/>
                <a:gd name="connsiteY13" fmla="*/ 1901629 h 2715361"/>
                <a:gd name="connsiteX14" fmla="*/ 5008970 w 5139737"/>
                <a:gd name="connsiteY14" fmla="*/ 1974457 h 2715361"/>
                <a:gd name="connsiteX15" fmla="*/ 4976602 w 5139737"/>
                <a:gd name="connsiteY15" fmla="*/ 2014917 h 2715361"/>
                <a:gd name="connsiteX16" fmla="*/ 4895682 w 5139737"/>
                <a:gd name="connsiteY16" fmla="*/ 2023009 h 2715361"/>
                <a:gd name="connsiteX17" fmla="*/ 4782393 w 5139737"/>
                <a:gd name="connsiteY17" fmla="*/ 2031101 h 2715361"/>
                <a:gd name="connsiteX18" fmla="*/ 4750025 w 5139737"/>
                <a:gd name="connsiteY18" fmla="*/ 2039193 h 2715361"/>
                <a:gd name="connsiteX19" fmla="*/ 4652921 w 5139737"/>
                <a:gd name="connsiteY19" fmla="*/ 2023009 h 2715361"/>
                <a:gd name="connsiteX20" fmla="*/ 4539632 w 5139737"/>
                <a:gd name="connsiteY20" fmla="*/ 1998733 h 2715361"/>
                <a:gd name="connsiteX21" fmla="*/ 4402067 w 5139737"/>
                <a:gd name="connsiteY21" fmla="*/ 1966365 h 2715361"/>
                <a:gd name="connsiteX22" fmla="*/ 4102662 w 5139737"/>
                <a:gd name="connsiteY22" fmla="*/ 1958273 h 2715361"/>
                <a:gd name="connsiteX23" fmla="*/ 1861168 w 5139737"/>
                <a:gd name="connsiteY23" fmla="*/ 1950181 h 2715361"/>
                <a:gd name="connsiteX24" fmla="*/ 1464659 w 5139737"/>
                <a:gd name="connsiteY24" fmla="*/ 1942089 h 2715361"/>
                <a:gd name="connsiteX25" fmla="*/ 1319002 w 5139737"/>
                <a:gd name="connsiteY25" fmla="*/ 1909721 h 2715361"/>
                <a:gd name="connsiteX26" fmla="*/ 1254266 w 5139737"/>
                <a:gd name="connsiteY26" fmla="*/ 1901629 h 2715361"/>
                <a:gd name="connsiteX27" fmla="*/ 1116701 w 5139737"/>
                <a:gd name="connsiteY27" fmla="*/ 1885445 h 2715361"/>
                <a:gd name="connsiteX28" fmla="*/ 1100517 w 5139737"/>
                <a:gd name="connsiteY28" fmla="*/ 1909721 h 2715361"/>
                <a:gd name="connsiteX29" fmla="*/ 1116701 w 5139737"/>
                <a:gd name="connsiteY29" fmla="*/ 2071561 h 2715361"/>
                <a:gd name="connsiteX30" fmla="*/ 1124793 w 5139737"/>
                <a:gd name="connsiteY30" fmla="*/ 2095837 h 2715361"/>
                <a:gd name="connsiteX31" fmla="*/ 1100517 w 5139737"/>
                <a:gd name="connsiteY31" fmla="*/ 2419519 h 2715361"/>
                <a:gd name="connsiteX32" fmla="*/ 1084333 w 5139737"/>
                <a:gd name="connsiteY32" fmla="*/ 2468071 h 2715361"/>
                <a:gd name="connsiteX33" fmla="*/ 1108609 w 5139737"/>
                <a:gd name="connsiteY33" fmla="*/ 2621820 h 2715361"/>
                <a:gd name="connsiteX34" fmla="*/ 1116701 w 5139737"/>
                <a:gd name="connsiteY34" fmla="*/ 2654188 h 2715361"/>
                <a:gd name="connsiteX35" fmla="*/ 1140977 w 5139737"/>
                <a:gd name="connsiteY35" fmla="*/ 2694648 h 2715361"/>
                <a:gd name="connsiteX36" fmla="*/ 720191 w 5139737"/>
                <a:gd name="connsiteY36" fmla="*/ 2686556 h 2715361"/>
                <a:gd name="connsiteX37" fmla="*/ 590719 w 5139737"/>
                <a:gd name="connsiteY37" fmla="*/ 2678464 h 2715361"/>
                <a:gd name="connsiteX38" fmla="*/ 469338 w 5139737"/>
                <a:gd name="connsiteY38" fmla="*/ 2654188 h 2715361"/>
                <a:gd name="connsiteX39" fmla="*/ 380326 w 5139737"/>
                <a:gd name="connsiteY39" fmla="*/ 2646096 h 2715361"/>
                <a:gd name="connsiteX40" fmla="*/ 299406 w 5139737"/>
                <a:gd name="connsiteY40" fmla="*/ 2638004 h 2715361"/>
                <a:gd name="connsiteX41" fmla="*/ 347958 w 5139737"/>
                <a:gd name="connsiteY41" fmla="*/ 2621820 h 2715361"/>
                <a:gd name="connsiteX42" fmla="*/ 404602 w 5139737"/>
                <a:gd name="connsiteY42" fmla="*/ 2573268 h 2715361"/>
                <a:gd name="connsiteX43" fmla="*/ 404602 w 5139737"/>
                <a:gd name="connsiteY43" fmla="*/ 2395243 h 2715361"/>
                <a:gd name="connsiteX44" fmla="*/ 372234 w 5139737"/>
                <a:gd name="connsiteY44" fmla="*/ 2103930 h 2715361"/>
                <a:gd name="connsiteX45" fmla="*/ 323682 w 5139737"/>
                <a:gd name="connsiteY45" fmla="*/ 1861168 h 2715361"/>
                <a:gd name="connsiteX46" fmla="*/ 258945 w 5139737"/>
                <a:gd name="connsiteY46" fmla="*/ 1666960 h 2715361"/>
                <a:gd name="connsiteX47" fmla="*/ 218485 w 5139737"/>
                <a:gd name="connsiteY47" fmla="*/ 1529395 h 2715361"/>
                <a:gd name="connsiteX48" fmla="*/ 178025 w 5139737"/>
                <a:gd name="connsiteY48" fmla="*/ 1432291 h 2715361"/>
                <a:gd name="connsiteX49" fmla="*/ 129473 w 5139737"/>
                <a:gd name="connsiteY49" fmla="*/ 1221898 h 2715361"/>
                <a:gd name="connsiteX50" fmla="*/ 105197 w 5139737"/>
                <a:gd name="connsiteY50" fmla="*/ 1124793 h 2715361"/>
                <a:gd name="connsiteX51" fmla="*/ 89013 w 5139737"/>
                <a:gd name="connsiteY51" fmla="*/ 1043873 h 2715361"/>
                <a:gd name="connsiteX52" fmla="*/ 16184 w 5139737"/>
                <a:gd name="connsiteY52" fmla="*/ 712099 h 2715361"/>
                <a:gd name="connsiteX53" fmla="*/ 8092 w 5139737"/>
                <a:gd name="connsiteY53" fmla="*/ 590719 h 2715361"/>
                <a:gd name="connsiteX54" fmla="*/ 0 w 5139737"/>
                <a:gd name="connsiteY54" fmla="*/ 542167 h 2715361"/>
                <a:gd name="connsiteX55" fmla="*/ 24276 w 5139737"/>
                <a:gd name="connsiteY55" fmla="*/ 0 h 2715361"/>
                <a:gd name="connsiteX56" fmla="*/ 121381 w 5139737"/>
                <a:gd name="connsiteY56" fmla="*/ 80921 h 2715361"/>
                <a:gd name="connsiteX57" fmla="*/ 186117 w 5139737"/>
                <a:gd name="connsiteY57" fmla="*/ 137565 h 2715361"/>
                <a:gd name="connsiteX58" fmla="*/ 299406 w 5139737"/>
                <a:gd name="connsiteY58" fmla="*/ 258945 h 2715361"/>
                <a:gd name="connsiteX59" fmla="*/ 445062 w 5139737"/>
                <a:gd name="connsiteY59" fmla="*/ 380326 h 2715361"/>
                <a:gd name="connsiteX60" fmla="*/ 493614 w 5139737"/>
                <a:gd name="connsiteY60" fmla="*/ 412694 h 2715361"/>
                <a:gd name="connsiteX61" fmla="*/ 566443 w 5139737"/>
                <a:gd name="connsiteY61" fmla="*/ 469338 h 2715361"/>
                <a:gd name="connsiteX62" fmla="*/ 598811 w 5139737"/>
                <a:gd name="connsiteY62" fmla="*/ 534075 h 2715361"/>
                <a:gd name="connsiteX63" fmla="*/ 574535 w 5139737"/>
                <a:gd name="connsiteY63" fmla="*/ 420786 h 2715361"/>
                <a:gd name="connsiteX64" fmla="*/ 550259 w 5139737"/>
                <a:gd name="connsiteY64" fmla="*/ 388418 h 2715361"/>
                <a:gd name="connsiteX65" fmla="*/ 501706 w 5139737"/>
                <a:gd name="connsiteY65" fmla="*/ 356050 h 2715361"/>
                <a:gd name="connsiteX66" fmla="*/ 485522 w 5139737"/>
                <a:gd name="connsiteY66" fmla="*/ 380326 h 2715361"/>
                <a:gd name="connsiteX67" fmla="*/ 461246 w 5139737"/>
                <a:gd name="connsiteY67" fmla="*/ 364142 h 2715361"/>
                <a:gd name="connsiteX68" fmla="*/ 453154 w 5139737"/>
                <a:gd name="connsiteY68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19958 w 5139737"/>
                <a:gd name="connsiteY10" fmla="*/ 1683144 h 2715361"/>
                <a:gd name="connsiteX11" fmla="*/ 4936142 w 5139737"/>
                <a:gd name="connsiteY11" fmla="*/ 1877353 h 2715361"/>
                <a:gd name="connsiteX12" fmla="*/ 4952326 w 5139737"/>
                <a:gd name="connsiteY12" fmla="*/ 1901629 h 2715361"/>
                <a:gd name="connsiteX13" fmla="*/ 5008970 w 5139737"/>
                <a:gd name="connsiteY13" fmla="*/ 1974457 h 2715361"/>
                <a:gd name="connsiteX14" fmla="*/ 4976602 w 5139737"/>
                <a:gd name="connsiteY14" fmla="*/ 2014917 h 2715361"/>
                <a:gd name="connsiteX15" fmla="*/ 4895682 w 5139737"/>
                <a:gd name="connsiteY15" fmla="*/ 2023009 h 2715361"/>
                <a:gd name="connsiteX16" fmla="*/ 4782393 w 5139737"/>
                <a:gd name="connsiteY16" fmla="*/ 2031101 h 2715361"/>
                <a:gd name="connsiteX17" fmla="*/ 4750025 w 5139737"/>
                <a:gd name="connsiteY17" fmla="*/ 2039193 h 2715361"/>
                <a:gd name="connsiteX18" fmla="*/ 4652921 w 5139737"/>
                <a:gd name="connsiteY18" fmla="*/ 2023009 h 2715361"/>
                <a:gd name="connsiteX19" fmla="*/ 4539632 w 5139737"/>
                <a:gd name="connsiteY19" fmla="*/ 1998733 h 2715361"/>
                <a:gd name="connsiteX20" fmla="*/ 4402067 w 5139737"/>
                <a:gd name="connsiteY20" fmla="*/ 1966365 h 2715361"/>
                <a:gd name="connsiteX21" fmla="*/ 4102662 w 5139737"/>
                <a:gd name="connsiteY21" fmla="*/ 1958273 h 2715361"/>
                <a:gd name="connsiteX22" fmla="*/ 1861168 w 5139737"/>
                <a:gd name="connsiteY22" fmla="*/ 1950181 h 2715361"/>
                <a:gd name="connsiteX23" fmla="*/ 1464659 w 5139737"/>
                <a:gd name="connsiteY23" fmla="*/ 1942089 h 2715361"/>
                <a:gd name="connsiteX24" fmla="*/ 1319002 w 5139737"/>
                <a:gd name="connsiteY24" fmla="*/ 1909721 h 2715361"/>
                <a:gd name="connsiteX25" fmla="*/ 1254266 w 5139737"/>
                <a:gd name="connsiteY25" fmla="*/ 1901629 h 2715361"/>
                <a:gd name="connsiteX26" fmla="*/ 1116701 w 5139737"/>
                <a:gd name="connsiteY26" fmla="*/ 1885445 h 2715361"/>
                <a:gd name="connsiteX27" fmla="*/ 1100517 w 5139737"/>
                <a:gd name="connsiteY27" fmla="*/ 1909721 h 2715361"/>
                <a:gd name="connsiteX28" fmla="*/ 1116701 w 5139737"/>
                <a:gd name="connsiteY28" fmla="*/ 2071561 h 2715361"/>
                <a:gd name="connsiteX29" fmla="*/ 1124793 w 5139737"/>
                <a:gd name="connsiteY29" fmla="*/ 2095837 h 2715361"/>
                <a:gd name="connsiteX30" fmla="*/ 1100517 w 5139737"/>
                <a:gd name="connsiteY30" fmla="*/ 2419519 h 2715361"/>
                <a:gd name="connsiteX31" fmla="*/ 1084333 w 5139737"/>
                <a:gd name="connsiteY31" fmla="*/ 2468071 h 2715361"/>
                <a:gd name="connsiteX32" fmla="*/ 1108609 w 5139737"/>
                <a:gd name="connsiteY32" fmla="*/ 2621820 h 2715361"/>
                <a:gd name="connsiteX33" fmla="*/ 1116701 w 5139737"/>
                <a:gd name="connsiteY33" fmla="*/ 2654188 h 2715361"/>
                <a:gd name="connsiteX34" fmla="*/ 1140977 w 5139737"/>
                <a:gd name="connsiteY34" fmla="*/ 2694648 h 2715361"/>
                <a:gd name="connsiteX35" fmla="*/ 720191 w 5139737"/>
                <a:gd name="connsiteY35" fmla="*/ 2686556 h 2715361"/>
                <a:gd name="connsiteX36" fmla="*/ 590719 w 5139737"/>
                <a:gd name="connsiteY36" fmla="*/ 2678464 h 2715361"/>
                <a:gd name="connsiteX37" fmla="*/ 469338 w 5139737"/>
                <a:gd name="connsiteY37" fmla="*/ 2654188 h 2715361"/>
                <a:gd name="connsiteX38" fmla="*/ 380326 w 5139737"/>
                <a:gd name="connsiteY38" fmla="*/ 2646096 h 2715361"/>
                <a:gd name="connsiteX39" fmla="*/ 299406 w 5139737"/>
                <a:gd name="connsiteY39" fmla="*/ 2638004 h 2715361"/>
                <a:gd name="connsiteX40" fmla="*/ 347958 w 5139737"/>
                <a:gd name="connsiteY40" fmla="*/ 2621820 h 2715361"/>
                <a:gd name="connsiteX41" fmla="*/ 404602 w 5139737"/>
                <a:gd name="connsiteY41" fmla="*/ 2573268 h 2715361"/>
                <a:gd name="connsiteX42" fmla="*/ 404602 w 5139737"/>
                <a:gd name="connsiteY42" fmla="*/ 2395243 h 2715361"/>
                <a:gd name="connsiteX43" fmla="*/ 372234 w 5139737"/>
                <a:gd name="connsiteY43" fmla="*/ 2103930 h 2715361"/>
                <a:gd name="connsiteX44" fmla="*/ 323682 w 5139737"/>
                <a:gd name="connsiteY44" fmla="*/ 1861168 h 2715361"/>
                <a:gd name="connsiteX45" fmla="*/ 258945 w 5139737"/>
                <a:gd name="connsiteY45" fmla="*/ 1666960 h 2715361"/>
                <a:gd name="connsiteX46" fmla="*/ 218485 w 5139737"/>
                <a:gd name="connsiteY46" fmla="*/ 1529395 h 2715361"/>
                <a:gd name="connsiteX47" fmla="*/ 178025 w 5139737"/>
                <a:gd name="connsiteY47" fmla="*/ 1432291 h 2715361"/>
                <a:gd name="connsiteX48" fmla="*/ 129473 w 5139737"/>
                <a:gd name="connsiteY48" fmla="*/ 1221898 h 2715361"/>
                <a:gd name="connsiteX49" fmla="*/ 105197 w 5139737"/>
                <a:gd name="connsiteY49" fmla="*/ 1124793 h 2715361"/>
                <a:gd name="connsiteX50" fmla="*/ 89013 w 5139737"/>
                <a:gd name="connsiteY50" fmla="*/ 1043873 h 2715361"/>
                <a:gd name="connsiteX51" fmla="*/ 16184 w 5139737"/>
                <a:gd name="connsiteY51" fmla="*/ 712099 h 2715361"/>
                <a:gd name="connsiteX52" fmla="*/ 8092 w 5139737"/>
                <a:gd name="connsiteY52" fmla="*/ 590719 h 2715361"/>
                <a:gd name="connsiteX53" fmla="*/ 0 w 5139737"/>
                <a:gd name="connsiteY53" fmla="*/ 542167 h 2715361"/>
                <a:gd name="connsiteX54" fmla="*/ 24276 w 5139737"/>
                <a:gd name="connsiteY54" fmla="*/ 0 h 2715361"/>
                <a:gd name="connsiteX55" fmla="*/ 121381 w 5139737"/>
                <a:gd name="connsiteY55" fmla="*/ 80921 h 2715361"/>
                <a:gd name="connsiteX56" fmla="*/ 186117 w 5139737"/>
                <a:gd name="connsiteY56" fmla="*/ 137565 h 2715361"/>
                <a:gd name="connsiteX57" fmla="*/ 299406 w 5139737"/>
                <a:gd name="connsiteY57" fmla="*/ 258945 h 2715361"/>
                <a:gd name="connsiteX58" fmla="*/ 445062 w 5139737"/>
                <a:gd name="connsiteY58" fmla="*/ 380326 h 2715361"/>
                <a:gd name="connsiteX59" fmla="*/ 493614 w 5139737"/>
                <a:gd name="connsiteY59" fmla="*/ 412694 h 2715361"/>
                <a:gd name="connsiteX60" fmla="*/ 566443 w 5139737"/>
                <a:gd name="connsiteY60" fmla="*/ 469338 h 2715361"/>
                <a:gd name="connsiteX61" fmla="*/ 598811 w 5139737"/>
                <a:gd name="connsiteY61" fmla="*/ 534075 h 2715361"/>
                <a:gd name="connsiteX62" fmla="*/ 574535 w 5139737"/>
                <a:gd name="connsiteY62" fmla="*/ 420786 h 2715361"/>
                <a:gd name="connsiteX63" fmla="*/ 550259 w 5139737"/>
                <a:gd name="connsiteY63" fmla="*/ 388418 h 2715361"/>
                <a:gd name="connsiteX64" fmla="*/ 501706 w 5139737"/>
                <a:gd name="connsiteY64" fmla="*/ 356050 h 2715361"/>
                <a:gd name="connsiteX65" fmla="*/ 485522 w 5139737"/>
                <a:gd name="connsiteY65" fmla="*/ 380326 h 2715361"/>
                <a:gd name="connsiteX66" fmla="*/ 461246 w 5139737"/>
                <a:gd name="connsiteY66" fmla="*/ 364142 h 2715361"/>
                <a:gd name="connsiteX67" fmla="*/ 453154 w 5139737"/>
                <a:gd name="connsiteY67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44234 w 5139737"/>
                <a:gd name="connsiteY9" fmla="*/ 1618407 h 2715361"/>
                <a:gd name="connsiteX10" fmla="*/ 4936142 w 5139737"/>
                <a:gd name="connsiteY10" fmla="*/ 1877353 h 2715361"/>
                <a:gd name="connsiteX11" fmla="*/ 4952326 w 5139737"/>
                <a:gd name="connsiteY11" fmla="*/ 1901629 h 2715361"/>
                <a:gd name="connsiteX12" fmla="*/ 5008970 w 5139737"/>
                <a:gd name="connsiteY12" fmla="*/ 1974457 h 2715361"/>
                <a:gd name="connsiteX13" fmla="*/ 4976602 w 5139737"/>
                <a:gd name="connsiteY13" fmla="*/ 2014917 h 2715361"/>
                <a:gd name="connsiteX14" fmla="*/ 4895682 w 5139737"/>
                <a:gd name="connsiteY14" fmla="*/ 2023009 h 2715361"/>
                <a:gd name="connsiteX15" fmla="*/ 4782393 w 5139737"/>
                <a:gd name="connsiteY15" fmla="*/ 2031101 h 2715361"/>
                <a:gd name="connsiteX16" fmla="*/ 4750025 w 5139737"/>
                <a:gd name="connsiteY16" fmla="*/ 2039193 h 2715361"/>
                <a:gd name="connsiteX17" fmla="*/ 4652921 w 5139737"/>
                <a:gd name="connsiteY17" fmla="*/ 2023009 h 2715361"/>
                <a:gd name="connsiteX18" fmla="*/ 4539632 w 5139737"/>
                <a:gd name="connsiteY18" fmla="*/ 1998733 h 2715361"/>
                <a:gd name="connsiteX19" fmla="*/ 4402067 w 5139737"/>
                <a:gd name="connsiteY19" fmla="*/ 1966365 h 2715361"/>
                <a:gd name="connsiteX20" fmla="*/ 4102662 w 5139737"/>
                <a:gd name="connsiteY20" fmla="*/ 1958273 h 2715361"/>
                <a:gd name="connsiteX21" fmla="*/ 1861168 w 5139737"/>
                <a:gd name="connsiteY21" fmla="*/ 1950181 h 2715361"/>
                <a:gd name="connsiteX22" fmla="*/ 1464659 w 5139737"/>
                <a:gd name="connsiteY22" fmla="*/ 1942089 h 2715361"/>
                <a:gd name="connsiteX23" fmla="*/ 1319002 w 5139737"/>
                <a:gd name="connsiteY23" fmla="*/ 1909721 h 2715361"/>
                <a:gd name="connsiteX24" fmla="*/ 1254266 w 5139737"/>
                <a:gd name="connsiteY24" fmla="*/ 1901629 h 2715361"/>
                <a:gd name="connsiteX25" fmla="*/ 1116701 w 5139737"/>
                <a:gd name="connsiteY25" fmla="*/ 1885445 h 2715361"/>
                <a:gd name="connsiteX26" fmla="*/ 1100517 w 5139737"/>
                <a:gd name="connsiteY26" fmla="*/ 1909721 h 2715361"/>
                <a:gd name="connsiteX27" fmla="*/ 1116701 w 5139737"/>
                <a:gd name="connsiteY27" fmla="*/ 2071561 h 2715361"/>
                <a:gd name="connsiteX28" fmla="*/ 1124793 w 5139737"/>
                <a:gd name="connsiteY28" fmla="*/ 2095837 h 2715361"/>
                <a:gd name="connsiteX29" fmla="*/ 1100517 w 5139737"/>
                <a:gd name="connsiteY29" fmla="*/ 2419519 h 2715361"/>
                <a:gd name="connsiteX30" fmla="*/ 1084333 w 5139737"/>
                <a:gd name="connsiteY30" fmla="*/ 2468071 h 2715361"/>
                <a:gd name="connsiteX31" fmla="*/ 1108609 w 5139737"/>
                <a:gd name="connsiteY31" fmla="*/ 2621820 h 2715361"/>
                <a:gd name="connsiteX32" fmla="*/ 1116701 w 5139737"/>
                <a:gd name="connsiteY32" fmla="*/ 2654188 h 2715361"/>
                <a:gd name="connsiteX33" fmla="*/ 1140977 w 5139737"/>
                <a:gd name="connsiteY33" fmla="*/ 2694648 h 2715361"/>
                <a:gd name="connsiteX34" fmla="*/ 720191 w 5139737"/>
                <a:gd name="connsiteY34" fmla="*/ 2686556 h 2715361"/>
                <a:gd name="connsiteX35" fmla="*/ 590719 w 5139737"/>
                <a:gd name="connsiteY35" fmla="*/ 2678464 h 2715361"/>
                <a:gd name="connsiteX36" fmla="*/ 469338 w 5139737"/>
                <a:gd name="connsiteY36" fmla="*/ 2654188 h 2715361"/>
                <a:gd name="connsiteX37" fmla="*/ 380326 w 5139737"/>
                <a:gd name="connsiteY37" fmla="*/ 2646096 h 2715361"/>
                <a:gd name="connsiteX38" fmla="*/ 299406 w 5139737"/>
                <a:gd name="connsiteY38" fmla="*/ 2638004 h 2715361"/>
                <a:gd name="connsiteX39" fmla="*/ 347958 w 5139737"/>
                <a:gd name="connsiteY39" fmla="*/ 2621820 h 2715361"/>
                <a:gd name="connsiteX40" fmla="*/ 404602 w 5139737"/>
                <a:gd name="connsiteY40" fmla="*/ 2573268 h 2715361"/>
                <a:gd name="connsiteX41" fmla="*/ 404602 w 5139737"/>
                <a:gd name="connsiteY41" fmla="*/ 2395243 h 2715361"/>
                <a:gd name="connsiteX42" fmla="*/ 372234 w 5139737"/>
                <a:gd name="connsiteY42" fmla="*/ 2103930 h 2715361"/>
                <a:gd name="connsiteX43" fmla="*/ 323682 w 5139737"/>
                <a:gd name="connsiteY43" fmla="*/ 1861168 h 2715361"/>
                <a:gd name="connsiteX44" fmla="*/ 258945 w 5139737"/>
                <a:gd name="connsiteY44" fmla="*/ 1666960 h 2715361"/>
                <a:gd name="connsiteX45" fmla="*/ 218485 w 5139737"/>
                <a:gd name="connsiteY45" fmla="*/ 1529395 h 2715361"/>
                <a:gd name="connsiteX46" fmla="*/ 178025 w 5139737"/>
                <a:gd name="connsiteY46" fmla="*/ 1432291 h 2715361"/>
                <a:gd name="connsiteX47" fmla="*/ 129473 w 5139737"/>
                <a:gd name="connsiteY47" fmla="*/ 1221898 h 2715361"/>
                <a:gd name="connsiteX48" fmla="*/ 105197 w 5139737"/>
                <a:gd name="connsiteY48" fmla="*/ 1124793 h 2715361"/>
                <a:gd name="connsiteX49" fmla="*/ 89013 w 5139737"/>
                <a:gd name="connsiteY49" fmla="*/ 1043873 h 2715361"/>
                <a:gd name="connsiteX50" fmla="*/ 16184 w 5139737"/>
                <a:gd name="connsiteY50" fmla="*/ 712099 h 2715361"/>
                <a:gd name="connsiteX51" fmla="*/ 8092 w 5139737"/>
                <a:gd name="connsiteY51" fmla="*/ 590719 h 2715361"/>
                <a:gd name="connsiteX52" fmla="*/ 0 w 5139737"/>
                <a:gd name="connsiteY52" fmla="*/ 542167 h 2715361"/>
                <a:gd name="connsiteX53" fmla="*/ 24276 w 5139737"/>
                <a:gd name="connsiteY53" fmla="*/ 0 h 2715361"/>
                <a:gd name="connsiteX54" fmla="*/ 121381 w 5139737"/>
                <a:gd name="connsiteY54" fmla="*/ 80921 h 2715361"/>
                <a:gd name="connsiteX55" fmla="*/ 186117 w 5139737"/>
                <a:gd name="connsiteY55" fmla="*/ 137565 h 2715361"/>
                <a:gd name="connsiteX56" fmla="*/ 299406 w 5139737"/>
                <a:gd name="connsiteY56" fmla="*/ 258945 h 2715361"/>
                <a:gd name="connsiteX57" fmla="*/ 445062 w 5139737"/>
                <a:gd name="connsiteY57" fmla="*/ 380326 h 2715361"/>
                <a:gd name="connsiteX58" fmla="*/ 493614 w 5139737"/>
                <a:gd name="connsiteY58" fmla="*/ 412694 h 2715361"/>
                <a:gd name="connsiteX59" fmla="*/ 566443 w 5139737"/>
                <a:gd name="connsiteY59" fmla="*/ 469338 h 2715361"/>
                <a:gd name="connsiteX60" fmla="*/ 598811 w 5139737"/>
                <a:gd name="connsiteY60" fmla="*/ 534075 h 2715361"/>
                <a:gd name="connsiteX61" fmla="*/ 574535 w 5139737"/>
                <a:gd name="connsiteY61" fmla="*/ 420786 h 2715361"/>
                <a:gd name="connsiteX62" fmla="*/ 550259 w 5139737"/>
                <a:gd name="connsiteY62" fmla="*/ 388418 h 2715361"/>
                <a:gd name="connsiteX63" fmla="*/ 501706 w 5139737"/>
                <a:gd name="connsiteY63" fmla="*/ 356050 h 2715361"/>
                <a:gd name="connsiteX64" fmla="*/ 485522 w 5139737"/>
                <a:gd name="connsiteY64" fmla="*/ 380326 h 2715361"/>
                <a:gd name="connsiteX65" fmla="*/ 461246 w 5139737"/>
                <a:gd name="connsiteY65" fmla="*/ 364142 h 2715361"/>
                <a:gd name="connsiteX66" fmla="*/ 453154 w 5139737"/>
                <a:gd name="connsiteY66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68510 w 5139737"/>
                <a:gd name="connsiteY8" fmla="*/ 1594131 h 2715361"/>
                <a:gd name="connsiteX9" fmla="*/ 4936142 w 5139737"/>
                <a:gd name="connsiteY9" fmla="*/ 1877353 h 2715361"/>
                <a:gd name="connsiteX10" fmla="*/ 4952326 w 5139737"/>
                <a:gd name="connsiteY10" fmla="*/ 1901629 h 2715361"/>
                <a:gd name="connsiteX11" fmla="*/ 5008970 w 5139737"/>
                <a:gd name="connsiteY11" fmla="*/ 1974457 h 2715361"/>
                <a:gd name="connsiteX12" fmla="*/ 4976602 w 5139737"/>
                <a:gd name="connsiteY12" fmla="*/ 2014917 h 2715361"/>
                <a:gd name="connsiteX13" fmla="*/ 4895682 w 5139737"/>
                <a:gd name="connsiteY13" fmla="*/ 2023009 h 2715361"/>
                <a:gd name="connsiteX14" fmla="*/ 4782393 w 5139737"/>
                <a:gd name="connsiteY14" fmla="*/ 2031101 h 2715361"/>
                <a:gd name="connsiteX15" fmla="*/ 4750025 w 5139737"/>
                <a:gd name="connsiteY15" fmla="*/ 2039193 h 2715361"/>
                <a:gd name="connsiteX16" fmla="*/ 4652921 w 5139737"/>
                <a:gd name="connsiteY16" fmla="*/ 2023009 h 2715361"/>
                <a:gd name="connsiteX17" fmla="*/ 4539632 w 5139737"/>
                <a:gd name="connsiteY17" fmla="*/ 1998733 h 2715361"/>
                <a:gd name="connsiteX18" fmla="*/ 4402067 w 5139737"/>
                <a:gd name="connsiteY18" fmla="*/ 1966365 h 2715361"/>
                <a:gd name="connsiteX19" fmla="*/ 4102662 w 5139737"/>
                <a:gd name="connsiteY19" fmla="*/ 1958273 h 2715361"/>
                <a:gd name="connsiteX20" fmla="*/ 1861168 w 5139737"/>
                <a:gd name="connsiteY20" fmla="*/ 1950181 h 2715361"/>
                <a:gd name="connsiteX21" fmla="*/ 1464659 w 5139737"/>
                <a:gd name="connsiteY21" fmla="*/ 1942089 h 2715361"/>
                <a:gd name="connsiteX22" fmla="*/ 1319002 w 5139737"/>
                <a:gd name="connsiteY22" fmla="*/ 1909721 h 2715361"/>
                <a:gd name="connsiteX23" fmla="*/ 1254266 w 5139737"/>
                <a:gd name="connsiteY23" fmla="*/ 1901629 h 2715361"/>
                <a:gd name="connsiteX24" fmla="*/ 1116701 w 5139737"/>
                <a:gd name="connsiteY24" fmla="*/ 1885445 h 2715361"/>
                <a:gd name="connsiteX25" fmla="*/ 1100517 w 5139737"/>
                <a:gd name="connsiteY25" fmla="*/ 1909721 h 2715361"/>
                <a:gd name="connsiteX26" fmla="*/ 1116701 w 5139737"/>
                <a:gd name="connsiteY26" fmla="*/ 2071561 h 2715361"/>
                <a:gd name="connsiteX27" fmla="*/ 1124793 w 5139737"/>
                <a:gd name="connsiteY27" fmla="*/ 2095837 h 2715361"/>
                <a:gd name="connsiteX28" fmla="*/ 1100517 w 5139737"/>
                <a:gd name="connsiteY28" fmla="*/ 2419519 h 2715361"/>
                <a:gd name="connsiteX29" fmla="*/ 1084333 w 5139737"/>
                <a:gd name="connsiteY29" fmla="*/ 2468071 h 2715361"/>
                <a:gd name="connsiteX30" fmla="*/ 1108609 w 5139737"/>
                <a:gd name="connsiteY30" fmla="*/ 2621820 h 2715361"/>
                <a:gd name="connsiteX31" fmla="*/ 1116701 w 5139737"/>
                <a:gd name="connsiteY31" fmla="*/ 2654188 h 2715361"/>
                <a:gd name="connsiteX32" fmla="*/ 1140977 w 5139737"/>
                <a:gd name="connsiteY32" fmla="*/ 2694648 h 2715361"/>
                <a:gd name="connsiteX33" fmla="*/ 720191 w 5139737"/>
                <a:gd name="connsiteY33" fmla="*/ 2686556 h 2715361"/>
                <a:gd name="connsiteX34" fmla="*/ 590719 w 5139737"/>
                <a:gd name="connsiteY34" fmla="*/ 2678464 h 2715361"/>
                <a:gd name="connsiteX35" fmla="*/ 469338 w 5139737"/>
                <a:gd name="connsiteY35" fmla="*/ 2654188 h 2715361"/>
                <a:gd name="connsiteX36" fmla="*/ 380326 w 5139737"/>
                <a:gd name="connsiteY36" fmla="*/ 2646096 h 2715361"/>
                <a:gd name="connsiteX37" fmla="*/ 299406 w 5139737"/>
                <a:gd name="connsiteY37" fmla="*/ 2638004 h 2715361"/>
                <a:gd name="connsiteX38" fmla="*/ 347958 w 5139737"/>
                <a:gd name="connsiteY38" fmla="*/ 2621820 h 2715361"/>
                <a:gd name="connsiteX39" fmla="*/ 404602 w 5139737"/>
                <a:gd name="connsiteY39" fmla="*/ 2573268 h 2715361"/>
                <a:gd name="connsiteX40" fmla="*/ 404602 w 5139737"/>
                <a:gd name="connsiteY40" fmla="*/ 2395243 h 2715361"/>
                <a:gd name="connsiteX41" fmla="*/ 372234 w 5139737"/>
                <a:gd name="connsiteY41" fmla="*/ 2103930 h 2715361"/>
                <a:gd name="connsiteX42" fmla="*/ 323682 w 5139737"/>
                <a:gd name="connsiteY42" fmla="*/ 1861168 h 2715361"/>
                <a:gd name="connsiteX43" fmla="*/ 258945 w 5139737"/>
                <a:gd name="connsiteY43" fmla="*/ 1666960 h 2715361"/>
                <a:gd name="connsiteX44" fmla="*/ 218485 w 5139737"/>
                <a:gd name="connsiteY44" fmla="*/ 1529395 h 2715361"/>
                <a:gd name="connsiteX45" fmla="*/ 178025 w 5139737"/>
                <a:gd name="connsiteY45" fmla="*/ 1432291 h 2715361"/>
                <a:gd name="connsiteX46" fmla="*/ 129473 w 5139737"/>
                <a:gd name="connsiteY46" fmla="*/ 1221898 h 2715361"/>
                <a:gd name="connsiteX47" fmla="*/ 105197 w 5139737"/>
                <a:gd name="connsiteY47" fmla="*/ 1124793 h 2715361"/>
                <a:gd name="connsiteX48" fmla="*/ 89013 w 5139737"/>
                <a:gd name="connsiteY48" fmla="*/ 1043873 h 2715361"/>
                <a:gd name="connsiteX49" fmla="*/ 16184 w 5139737"/>
                <a:gd name="connsiteY49" fmla="*/ 712099 h 2715361"/>
                <a:gd name="connsiteX50" fmla="*/ 8092 w 5139737"/>
                <a:gd name="connsiteY50" fmla="*/ 590719 h 2715361"/>
                <a:gd name="connsiteX51" fmla="*/ 0 w 5139737"/>
                <a:gd name="connsiteY51" fmla="*/ 542167 h 2715361"/>
                <a:gd name="connsiteX52" fmla="*/ 24276 w 5139737"/>
                <a:gd name="connsiteY52" fmla="*/ 0 h 2715361"/>
                <a:gd name="connsiteX53" fmla="*/ 121381 w 5139737"/>
                <a:gd name="connsiteY53" fmla="*/ 80921 h 2715361"/>
                <a:gd name="connsiteX54" fmla="*/ 186117 w 5139737"/>
                <a:gd name="connsiteY54" fmla="*/ 137565 h 2715361"/>
                <a:gd name="connsiteX55" fmla="*/ 299406 w 5139737"/>
                <a:gd name="connsiteY55" fmla="*/ 258945 h 2715361"/>
                <a:gd name="connsiteX56" fmla="*/ 445062 w 5139737"/>
                <a:gd name="connsiteY56" fmla="*/ 380326 h 2715361"/>
                <a:gd name="connsiteX57" fmla="*/ 493614 w 5139737"/>
                <a:gd name="connsiteY57" fmla="*/ 412694 h 2715361"/>
                <a:gd name="connsiteX58" fmla="*/ 566443 w 5139737"/>
                <a:gd name="connsiteY58" fmla="*/ 469338 h 2715361"/>
                <a:gd name="connsiteX59" fmla="*/ 598811 w 5139737"/>
                <a:gd name="connsiteY59" fmla="*/ 534075 h 2715361"/>
                <a:gd name="connsiteX60" fmla="*/ 574535 w 5139737"/>
                <a:gd name="connsiteY60" fmla="*/ 420786 h 2715361"/>
                <a:gd name="connsiteX61" fmla="*/ 550259 w 5139737"/>
                <a:gd name="connsiteY61" fmla="*/ 388418 h 2715361"/>
                <a:gd name="connsiteX62" fmla="*/ 501706 w 5139737"/>
                <a:gd name="connsiteY62" fmla="*/ 356050 h 2715361"/>
                <a:gd name="connsiteX63" fmla="*/ 485522 w 5139737"/>
                <a:gd name="connsiteY63" fmla="*/ 380326 h 2715361"/>
                <a:gd name="connsiteX64" fmla="*/ 461246 w 5139737"/>
                <a:gd name="connsiteY64" fmla="*/ 364142 h 2715361"/>
                <a:gd name="connsiteX65" fmla="*/ 453154 w 5139737"/>
                <a:gd name="connsiteY65" fmla="*/ 323682 h 2715361"/>
                <a:gd name="connsiteX0" fmla="*/ 453154 w 5139737"/>
                <a:gd name="connsiteY0" fmla="*/ 323682 h 2715361"/>
                <a:gd name="connsiteX1" fmla="*/ 558351 w 5139737"/>
                <a:gd name="connsiteY1" fmla="*/ 339866 h 2715361"/>
                <a:gd name="connsiteX2" fmla="*/ 1399922 w 5139737"/>
                <a:gd name="connsiteY2" fmla="*/ 339866 h 2715361"/>
                <a:gd name="connsiteX3" fmla="*/ 1448475 w 5139737"/>
                <a:gd name="connsiteY3" fmla="*/ 331774 h 2715361"/>
                <a:gd name="connsiteX4" fmla="*/ 2977869 w 5139737"/>
                <a:gd name="connsiteY4" fmla="*/ 331774 h 2715361"/>
                <a:gd name="connsiteX5" fmla="*/ 4960418 w 5139737"/>
                <a:gd name="connsiteY5" fmla="*/ 380326 h 2715361"/>
                <a:gd name="connsiteX6" fmla="*/ 5049430 w 5139737"/>
                <a:gd name="connsiteY6" fmla="*/ 1497027 h 2715361"/>
                <a:gd name="connsiteX7" fmla="*/ 4984694 w 5139737"/>
                <a:gd name="connsiteY7" fmla="*/ 1561763 h 2715361"/>
                <a:gd name="connsiteX8" fmla="*/ 4936142 w 5139737"/>
                <a:gd name="connsiteY8" fmla="*/ 1877353 h 2715361"/>
                <a:gd name="connsiteX9" fmla="*/ 4952326 w 5139737"/>
                <a:gd name="connsiteY9" fmla="*/ 1901629 h 2715361"/>
                <a:gd name="connsiteX10" fmla="*/ 5008970 w 5139737"/>
                <a:gd name="connsiteY10" fmla="*/ 1974457 h 2715361"/>
                <a:gd name="connsiteX11" fmla="*/ 4976602 w 5139737"/>
                <a:gd name="connsiteY11" fmla="*/ 2014917 h 2715361"/>
                <a:gd name="connsiteX12" fmla="*/ 4895682 w 5139737"/>
                <a:gd name="connsiteY12" fmla="*/ 2023009 h 2715361"/>
                <a:gd name="connsiteX13" fmla="*/ 4782393 w 5139737"/>
                <a:gd name="connsiteY13" fmla="*/ 2031101 h 2715361"/>
                <a:gd name="connsiteX14" fmla="*/ 4750025 w 5139737"/>
                <a:gd name="connsiteY14" fmla="*/ 2039193 h 2715361"/>
                <a:gd name="connsiteX15" fmla="*/ 4652921 w 5139737"/>
                <a:gd name="connsiteY15" fmla="*/ 2023009 h 2715361"/>
                <a:gd name="connsiteX16" fmla="*/ 4539632 w 5139737"/>
                <a:gd name="connsiteY16" fmla="*/ 1998733 h 2715361"/>
                <a:gd name="connsiteX17" fmla="*/ 4402067 w 5139737"/>
                <a:gd name="connsiteY17" fmla="*/ 1966365 h 2715361"/>
                <a:gd name="connsiteX18" fmla="*/ 4102662 w 5139737"/>
                <a:gd name="connsiteY18" fmla="*/ 1958273 h 2715361"/>
                <a:gd name="connsiteX19" fmla="*/ 1861168 w 5139737"/>
                <a:gd name="connsiteY19" fmla="*/ 1950181 h 2715361"/>
                <a:gd name="connsiteX20" fmla="*/ 1464659 w 5139737"/>
                <a:gd name="connsiteY20" fmla="*/ 1942089 h 2715361"/>
                <a:gd name="connsiteX21" fmla="*/ 1319002 w 5139737"/>
                <a:gd name="connsiteY21" fmla="*/ 1909721 h 2715361"/>
                <a:gd name="connsiteX22" fmla="*/ 1254266 w 5139737"/>
                <a:gd name="connsiteY22" fmla="*/ 1901629 h 2715361"/>
                <a:gd name="connsiteX23" fmla="*/ 1116701 w 5139737"/>
                <a:gd name="connsiteY23" fmla="*/ 1885445 h 2715361"/>
                <a:gd name="connsiteX24" fmla="*/ 1100517 w 5139737"/>
                <a:gd name="connsiteY24" fmla="*/ 1909721 h 2715361"/>
                <a:gd name="connsiteX25" fmla="*/ 1116701 w 5139737"/>
                <a:gd name="connsiteY25" fmla="*/ 2071561 h 2715361"/>
                <a:gd name="connsiteX26" fmla="*/ 1124793 w 5139737"/>
                <a:gd name="connsiteY26" fmla="*/ 2095837 h 2715361"/>
                <a:gd name="connsiteX27" fmla="*/ 1100517 w 5139737"/>
                <a:gd name="connsiteY27" fmla="*/ 2419519 h 2715361"/>
                <a:gd name="connsiteX28" fmla="*/ 1084333 w 5139737"/>
                <a:gd name="connsiteY28" fmla="*/ 2468071 h 2715361"/>
                <a:gd name="connsiteX29" fmla="*/ 1108609 w 5139737"/>
                <a:gd name="connsiteY29" fmla="*/ 2621820 h 2715361"/>
                <a:gd name="connsiteX30" fmla="*/ 1116701 w 5139737"/>
                <a:gd name="connsiteY30" fmla="*/ 2654188 h 2715361"/>
                <a:gd name="connsiteX31" fmla="*/ 1140977 w 5139737"/>
                <a:gd name="connsiteY31" fmla="*/ 2694648 h 2715361"/>
                <a:gd name="connsiteX32" fmla="*/ 720191 w 5139737"/>
                <a:gd name="connsiteY32" fmla="*/ 2686556 h 2715361"/>
                <a:gd name="connsiteX33" fmla="*/ 590719 w 5139737"/>
                <a:gd name="connsiteY33" fmla="*/ 2678464 h 2715361"/>
                <a:gd name="connsiteX34" fmla="*/ 469338 w 5139737"/>
                <a:gd name="connsiteY34" fmla="*/ 2654188 h 2715361"/>
                <a:gd name="connsiteX35" fmla="*/ 380326 w 5139737"/>
                <a:gd name="connsiteY35" fmla="*/ 2646096 h 2715361"/>
                <a:gd name="connsiteX36" fmla="*/ 299406 w 5139737"/>
                <a:gd name="connsiteY36" fmla="*/ 2638004 h 2715361"/>
                <a:gd name="connsiteX37" fmla="*/ 347958 w 5139737"/>
                <a:gd name="connsiteY37" fmla="*/ 2621820 h 2715361"/>
                <a:gd name="connsiteX38" fmla="*/ 404602 w 5139737"/>
                <a:gd name="connsiteY38" fmla="*/ 2573268 h 2715361"/>
                <a:gd name="connsiteX39" fmla="*/ 404602 w 5139737"/>
                <a:gd name="connsiteY39" fmla="*/ 2395243 h 2715361"/>
                <a:gd name="connsiteX40" fmla="*/ 372234 w 5139737"/>
                <a:gd name="connsiteY40" fmla="*/ 2103930 h 2715361"/>
                <a:gd name="connsiteX41" fmla="*/ 323682 w 5139737"/>
                <a:gd name="connsiteY41" fmla="*/ 1861168 h 2715361"/>
                <a:gd name="connsiteX42" fmla="*/ 258945 w 5139737"/>
                <a:gd name="connsiteY42" fmla="*/ 1666960 h 2715361"/>
                <a:gd name="connsiteX43" fmla="*/ 218485 w 5139737"/>
                <a:gd name="connsiteY43" fmla="*/ 1529395 h 2715361"/>
                <a:gd name="connsiteX44" fmla="*/ 178025 w 5139737"/>
                <a:gd name="connsiteY44" fmla="*/ 1432291 h 2715361"/>
                <a:gd name="connsiteX45" fmla="*/ 129473 w 5139737"/>
                <a:gd name="connsiteY45" fmla="*/ 1221898 h 2715361"/>
                <a:gd name="connsiteX46" fmla="*/ 105197 w 5139737"/>
                <a:gd name="connsiteY46" fmla="*/ 1124793 h 2715361"/>
                <a:gd name="connsiteX47" fmla="*/ 89013 w 5139737"/>
                <a:gd name="connsiteY47" fmla="*/ 1043873 h 2715361"/>
                <a:gd name="connsiteX48" fmla="*/ 16184 w 5139737"/>
                <a:gd name="connsiteY48" fmla="*/ 712099 h 2715361"/>
                <a:gd name="connsiteX49" fmla="*/ 8092 w 5139737"/>
                <a:gd name="connsiteY49" fmla="*/ 590719 h 2715361"/>
                <a:gd name="connsiteX50" fmla="*/ 0 w 5139737"/>
                <a:gd name="connsiteY50" fmla="*/ 542167 h 2715361"/>
                <a:gd name="connsiteX51" fmla="*/ 24276 w 5139737"/>
                <a:gd name="connsiteY51" fmla="*/ 0 h 2715361"/>
                <a:gd name="connsiteX52" fmla="*/ 121381 w 5139737"/>
                <a:gd name="connsiteY52" fmla="*/ 80921 h 2715361"/>
                <a:gd name="connsiteX53" fmla="*/ 186117 w 5139737"/>
                <a:gd name="connsiteY53" fmla="*/ 137565 h 2715361"/>
                <a:gd name="connsiteX54" fmla="*/ 299406 w 5139737"/>
                <a:gd name="connsiteY54" fmla="*/ 258945 h 2715361"/>
                <a:gd name="connsiteX55" fmla="*/ 445062 w 5139737"/>
                <a:gd name="connsiteY55" fmla="*/ 380326 h 2715361"/>
                <a:gd name="connsiteX56" fmla="*/ 493614 w 5139737"/>
                <a:gd name="connsiteY56" fmla="*/ 412694 h 2715361"/>
                <a:gd name="connsiteX57" fmla="*/ 566443 w 5139737"/>
                <a:gd name="connsiteY57" fmla="*/ 469338 h 2715361"/>
                <a:gd name="connsiteX58" fmla="*/ 598811 w 5139737"/>
                <a:gd name="connsiteY58" fmla="*/ 534075 h 2715361"/>
                <a:gd name="connsiteX59" fmla="*/ 574535 w 5139737"/>
                <a:gd name="connsiteY59" fmla="*/ 420786 h 2715361"/>
                <a:gd name="connsiteX60" fmla="*/ 550259 w 5139737"/>
                <a:gd name="connsiteY60" fmla="*/ 388418 h 2715361"/>
                <a:gd name="connsiteX61" fmla="*/ 501706 w 5139737"/>
                <a:gd name="connsiteY61" fmla="*/ 356050 h 2715361"/>
                <a:gd name="connsiteX62" fmla="*/ 485522 w 5139737"/>
                <a:gd name="connsiteY62" fmla="*/ 380326 h 2715361"/>
                <a:gd name="connsiteX63" fmla="*/ 461246 w 5139737"/>
                <a:gd name="connsiteY63" fmla="*/ 364142 h 2715361"/>
                <a:gd name="connsiteX64" fmla="*/ 453154 w 5139737"/>
                <a:gd name="connsiteY64" fmla="*/ 323682 h 2715361"/>
                <a:gd name="connsiteX0" fmla="*/ 453154 w 5142087"/>
                <a:gd name="connsiteY0" fmla="*/ 323682 h 2715361"/>
                <a:gd name="connsiteX1" fmla="*/ 558351 w 5142087"/>
                <a:gd name="connsiteY1" fmla="*/ 339866 h 2715361"/>
                <a:gd name="connsiteX2" fmla="*/ 1399922 w 5142087"/>
                <a:gd name="connsiteY2" fmla="*/ 339866 h 2715361"/>
                <a:gd name="connsiteX3" fmla="*/ 1448475 w 5142087"/>
                <a:gd name="connsiteY3" fmla="*/ 331774 h 2715361"/>
                <a:gd name="connsiteX4" fmla="*/ 2977869 w 5142087"/>
                <a:gd name="connsiteY4" fmla="*/ 331774 h 2715361"/>
                <a:gd name="connsiteX5" fmla="*/ 4960418 w 5142087"/>
                <a:gd name="connsiteY5" fmla="*/ 380326 h 2715361"/>
                <a:gd name="connsiteX6" fmla="*/ 5049430 w 5142087"/>
                <a:gd name="connsiteY6" fmla="*/ 1497027 h 2715361"/>
                <a:gd name="connsiteX7" fmla="*/ 4936142 w 5142087"/>
                <a:gd name="connsiteY7" fmla="*/ 1877353 h 2715361"/>
                <a:gd name="connsiteX8" fmla="*/ 4952326 w 5142087"/>
                <a:gd name="connsiteY8" fmla="*/ 1901629 h 2715361"/>
                <a:gd name="connsiteX9" fmla="*/ 5008970 w 5142087"/>
                <a:gd name="connsiteY9" fmla="*/ 1974457 h 2715361"/>
                <a:gd name="connsiteX10" fmla="*/ 4976602 w 5142087"/>
                <a:gd name="connsiteY10" fmla="*/ 2014917 h 2715361"/>
                <a:gd name="connsiteX11" fmla="*/ 4895682 w 5142087"/>
                <a:gd name="connsiteY11" fmla="*/ 2023009 h 2715361"/>
                <a:gd name="connsiteX12" fmla="*/ 4782393 w 5142087"/>
                <a:gd name="connsiteY12" fmla="*/ 2031101 h 2715361"/>
                <a:gd name="connsiteX13" fmla="*/ 4750025 w 5142087"/>
                <a:gd name="connsiteY13" fmla="*/ 2039193 h 2715361"/>
                <a:gd name="connsiteX14" fmla="*/ 4652921 w 5142087"/>
                <a:gd name="connsiteY14" fmla="*/ 2023009 h 2715361"/>
                <a:gd name="connsiteX15" fmla="*/ 4539632 w 5142087"/>
                <a:gd name="connsiteY15" fmla="*/ 1998733 h 2715361"/>
                <a:gd name="connsiteX16" fmla="*/ 4402067 w 5142087"/>
                <a:gd name="connsiteY16" fmla="*/ 1966365 h 2715361"/>
                <a:gd name="connsiteX17" fmla="*/ 4102662 w 5142087"/>
                <a:gd name="connsiteY17" fmla="*/ 1958273 h 2715361"/>
                <a:gd name="connsiteX18" fmla="*/ 1861168 w 5142087"/>
                <a:gd name="connsiteY18" fmla="*/ 1950181 h 2715361"/>
                <a:gd name="connsiteX19" fmla="*/ 1464659 w 5142087"/>
                <a:gd name="connsiteY19" fmla="*/ 1942089 h 2715361"/>
                <a:gd name="connsiteX20" fmla="*/ 1319002 w 5142087"/>
                <a:gd name="connsiteY20" fmla="*/ 1909721 h 2715361"/>
                <a:gd name="connsiteX21" fmla="*/ 1254266 w 5142087"/>
                <a:gd name="connsiteY21" fmla="*/ 1901629 h 2715361"/>
                <a:gd name="connsiteX22" fmla="*/ 1116701 w 5142087"/>
                <a:gd name="connsiteY22" fmla="*/ 1885445 h 2715361"/>
                <a:gd name="connsiteX23" fmla="*/ 1100517 w 5142087"/>
                <a:gd name="connsiteY23" fmla="*/ 1909721 h 2715361"/>
                <a:gd name="connsiteX24" fmla="*/ 1116701 w 5142087"/>
                <a:gd name="connsiteY24" fmla="*/ 2071561 h 2715361"/>
                <a:gd name="connsiteX25" fmla="*/ 1124793 w 5142087"/>
                <a:gd name="connsiteY25" fmla="*/ 2095837 h 2715361"/>
                <a:gd name="connsiteX26" fmla="*/ 1100517 w 5142087"/>
                <a:gd name="connsiteY26" fmla="*/ 2419519 h 2715361"/>
                <a:gd name="connsiteX27" fmla="*/ 1084333 w 5142087"/>
                <a:gd name="connsiteY27" fmla="*/ 2468071 h 2715361"/>
                <a:gd name="connsiteX28" fmla="*/ 1108609 w 5142087"/>
                <a:gd name="connsiteY28" fmla="*/ 2621820 h 2715361"/>
                <a:gd name="connsiteX29" fmla="*/ 1116701 w 5142087"/>
                <a:gd name="connsiteY29" fmla="*/ 2654188 h 2715361"/>
                <a:gd name="connsiteX30" fmla="*/ 1140977 w 5142087"/>
                <a:gd name="connsiteY30" fmla="*/ 2694648 h 2715361"/>
                <a:gd name="connsiteX31" fmla="*/ 720191 w 5142087"/>
                <a:gd name="connsiteY31" fmla="*/ 2686556 h 2715361"/>
                <a:gd name="connsiteX32" fmla="*/ 590719 w 5142087"/>
                <a:gd name="connsiteY32" fmla="*/ 2678464 h 2715361"/>
                <a:gd name="connsiteX33" fmla="*/ 469338 w 5142087"/>
                <a:gd name="connsiteY33" fmla="*/ 2654188 h 2715361"/>
                <a:gd name="connsiteX34" fmla="*/ 380326 w 5142087"/>
                <a:gd name="connsiteY34" fmla="*/ 2646096 h 2715361"/>
                <a:gd name="connsiteX35" fmla="*/ 299406 w 5142087"/>
                <a:gd name="connsiteY35" fmla="*/ 2638004 h 2715361"/>
                <a:gd name="connsiteX36" fmla="*/ 347958 w 5142087"/>
                <a:gd name="connsiteY36" fmla="*/ 2621820 h 2715361"/>
                <a:gd name="connsiteX37" fmla="*/ 404602 w 5142087"/>
                <a:gd name="connsiteY37" fmla="*/ 2573268 h 2715361"/>
                <a:gd name="connsiteX38" fmla="*/ 404602 w 5142087"/>
                <a:gd name="connsiteY38" fmla="*/ 2395243 h 2715361"/>
                <a:gd name="connsiteX39" fmla="*/ 372234 w 5142087"/>
                <a:gd name="connsiteY39" fmla="*/ 2103930 h 2715361"/>
                <a:gd name="connsiteX40" fmla="*/ 323682 w 5142087"/>
                <a:gd name="connsiteY40" fmla="*/ 1861168 h 2715361"/>
                <a:gd name="connsiteX41" fmla="*/ 258945 w 5142087"/>
                <a:gd name="connsiteY41" fmla="*/ 1666960 h 2715361"/>
                <a:gd name="connsiteX42" fmla="*/ 218485 w 5142087"/>
                <a:gd name="connsiteY42" fmla="*/ 1529395 h 2715361"/>
                <a:gd name="connsiteX43" fmla="*/ 178025 w 5142087"/>
                <a:gd name="connsiteY43" fmla="*/ 1432291 h 2715361"/>
                <a:gd name="connsiteX44" fmla="*/ 129473 w 5142087"/>
                <a:gd name="connsiteY44" fmla="*/ 1221898 h 2715361"/>
                <a:gd name="connsiteX45" fmla="*/ 105197 w 5142087"/>
                <a:gd name="connsiteY45" fmla="*/ 1124793 h 2715361"/>
                <a:gd name="connsiteX46" fmla="*/ 89013 w 5142087"/>
                <a:gd name="connsiteY46" fmla="*/ 1043873 h 2715361"/>
                <a:gd name="connsiteX47" fmla="*/ 16184 w 5142087"/>
                <a:gd name="connsiteY47" fmla="*/ 712099 h 2715361"/>
                <a:gd name="connsiteX48" fmla="*/ 8092 w 5142087"/>
                <a:gd name="connsiteY48" fmla="*/ 590719 h 2715361"/>
                <a:gd name="connsiteX49" fmla="*/ 0 w 5142087"/>
                <a:gd name="connsiteY49" fmla="*/ 542167 h 2715361"/>
                <a:gd name="connsiteX50" fmla="*/ 24276 w 5142087"/>
                <a:gd name="connsiteY50" fmla="*/ 0 h 2715361"/>
                <a:gd name="connsiteX51" fmla="*/ 121381 w 5142087"/>
                <a:gd name="connsiteY51" fmla="*/ 80921 h 2715361"/>
                <a:gd name="connsiteX52" fmla="*/ 186117 w 5142087"/>
                <a:gd name="connsiteY52" fmla="*/ 137565 h 2715361"/>
                <a:gd name="connsiteX53" fmla="*/ 299406 w 5142087"/>
                <a:gd name="connsiteY53" fmla="*/ 258945 h 2715361"/>
                <a:gd name="connsiteX54" fmla="*/ 445062 w 5142087"/>
                <a:gd name="connsiteY54" fmla="*/ 380326 h 2715361"/>
                <a:gd name="connsiteX55" fmla="*/ 493614 w 5142087"/>
                <a:gd name="connsiteY55" fmla="*/ 412694 h 2715361"/>
                <a:gd name="connsiteX56" fmla="*/ 566443 w 5142087"/>
                <a:gd name="connsiteY56" fmla="*/ 469338 h 2715361"/>
                <a:gd name="connsiteX57" fmla="*/ 598811 w 5142087"/>
                <a:gd name="connsiteY57" fmla="*/ 534075 h 2715361"/>
                <a:gd name="connsiteX58" fmla="*/ 574535 w 5142087"/>
                <a:gd name="connsiteY58" fmla="*/ 420786 h 2715361"/>
                <a:gd name="connsiteX59" fmla="*/ 550259 w 5142087"/>
                <a:gd name="connsiteY59" fmla="*/ 388418 h 2715361"/>
                <a:gd name="connsiteX60" fmla="*/ 501706 w 5142087"/>
                <a:gd name="connsiteY60" fmla="*/ 356050 h 2715361"/>
                <a:gd name="connsiteX61" fmla="*/ 485522 w 5142087"/>
                <a:gd name="connsiteY61" fmla="*/ 380326 h 2715361"/>
                <a:gd name="connsiteX62" fmla="*/ 461246 w 5142087"/>
                <a:gd name="connsiteY62" fmla="*/ 364142 h 2715361"/>
                <a:gd name="connsiteX63" fmla="*/ 453154 w 5142087"/>
                <a:gd name="connsiteY63" fmla="*/ 323682 h 2715361"/>
                <a:gd name="connsiteX0" fmla="*/ 453154 w 5099717"/>
                <a:gd name="connsiteY0" fmla="*/ 323682 h 2715361"/>
                <a:gd name="connsiteX1" fmla="*/ 558351 w 5099717"/>
                <a:gd name="connsiteY1" fmla="*/ 339866 h 2715361"/>
                <a:gd name="connsiteX2" fmla="*/ 1399922 w 5099717"/>
                <a:gd name="connsiteY2" fmla="*/ 339866 h 2715361"/>
                <a:gd name="connsiteX3" fmla="*/ 1448475 w 5099717"/>
                <a:gd name="connsiteY3" fmla="*/ 331774 h 2715361"/>
                <a:gd name="connsiteX4" fmla="*/ 2977869 w 5099717"/>
                <a:gd name="connsiteY4" fmla="*/ 331774 h 2715361"/>
                <a:gd name="connsiteX5" fmla="*/ 4960418 w 5099717"/>
                <a:gd name="connsiteY5" fmla="*/ 380326 h 2715361"/>
                <a:gd name="connsiteX6" fmla="*/ 4936142 w 5099717"/>
                <a:gd name="connsiteY6" fmla="*/ 1877353 h 2715361"/>
                <a:gd name="connsiteX7" fmla="*/ 4952326 w 5099717"/>
                <a:gd name="connsiteY7" fmla="*/ 1901629 h 2715361"/>
                <a:gd name="connsiteX8" fmla="*/ 5008970 w 5099717"/>
                <a:gd name="connsiteY8" fmla="*/ 1974457 h 2715361"/>
                <a:gd name="connsiteX9" fmla="*/ 4976602 w 5099717"/>
                <a:gd name="connsiteY9" fmla="*/ 2014917 h 2715361"/>
                <a:gd name="connsiteX10" fmla="*/ 4895682 w 5099717"/>
                <a:gd name="connsiteY10" fmla="*/ 2023009 h 2715361"/>
                <a:gd name="connsiteX11" fmla="*/ 4782393 w 5099717"/>
                <a:gd name="connsiteY11" fmla="*/ 2031101 h 2715361"/>
                <a:gd name="connsiteX12" fmla="*/ 4750025 w 5099717"/>
                <a:gd name="connsiteY12" fmla="*/ 2039193 h 2715361"/>
                <a:gd name="connsiteX13" fmla="*/ 4652921 w 5099717"/>
                <a:gd name="connsiteY13" fmla="*/ 2023009 h 2715361"/>
                <a:gd name="connsiteX14" fmla="*/ 4539632 w 5099717"/>
                <a:gd name="connsiteY14" fmla="*/ 1998733 h 2715361"/>
                <a:gd name="connsiteX15" fmla="*/ 4402067 w 5099717"/>
                <a:gd name="connsiteY15" fmla="*/ 1966365 h 2715361"/>
                <a:gd name="connsiteX16" fmla="*/ 4102662 w 5099717"/>
                <a:gd name="connsiteY16" fmla="*/ 1958273 h 2715361"/>
                <a:gd name="connsiteX17" fmla="*/ 1861168 w 5099717"/>
                <a:gd name="connsiteY17" fmla="*/ 1950181 h 2715361"/>
                <a:gd name="connsiteX18" fmla="*/ 1464659 w 5099717"/>
                <a:gd name="connsiteY18" fmla="*/ 1942089 h 2715361"/>
                <a:gd name="connsiteX19" fmla="*/ 1319002 w 5099717"/>
                <a:gd name="connsiteY19" fmla="*/ 1909721 h 2715361"/>
                <a:gd name="connsiteX20" fmla="*/ 1254266 w 5099717"/>
                <a:gd name="connsiteY20" fmla="*/ 1901629 h 2715361"/>
                <a:gd name="connsiteX21" fmla="*/ 1116701 w 5099717"/>
                <a:gd name="connsiteY21" fmla="*/ 1885445 h 2715361"/>
                <a:gd name="connsiteX22" fmla="*/ 1100517 w 5099717"/>
                <a:gd name="connsiteY22" fmla="*/ 1909721 h 2715361"/>
                <a:gd name="connsiteX23" fmla="*/ 1116701 w 5099717"/>
                <a:gd name="connsiteY23" fmla="*/ 2071561 h 2715361"/>
                <a:gd name="connsiteX24" fmla="*/ 1124793 w 5099717"/>
                <a:gd name="connsiteY24" fmla="*/ 2095837 h 2715361"/>
                <a:gd name="connsiteX25" fmla="*/ 1100517 w 5099717"/>
                <a:gd name="connsiteY25" fmla="*/ 2419519 h 2715361"/>
                <a:gd name="connsiteX26" fmla="*/ 1084333 w 5099717"/>
                <a:gd name="connsiteY26" fmla="*/ 2468071 h 2715361"/>
                <a:gd name="connsiteX27" fmla="*/ 1108609 w 5099717"/>
                <a:gd name="connsiteY27" fmla="*/ 2621820 h 2715361"/>
                <a:gd name="connsiteX28" fmla="*/ 1116701 w 5099717"/>
                <a:gd name="connsiteY28" fmla="*/ 2654188 h 2715361"/>
                <a:gd name="connsiteX29" fmla="*/ 1140977 w 5099717"/>
                <a:gd name="connsiteY29" fmla="*/ 2694648 h 2715361"/>
                <a:gd name="connsiteX30" fmla="*/ 720191 w 5099717"/>
                <a:gd name="connsiteY30" fmla="*/ 2686556 h 2715361"/>
                <a:gd name="connsiteX31" fmla="*/ 590719 w 5099717"/>
                <a:gd name="connsiteY31" fmla="*/ 2678464 h 2715361"/>
                <a:gd name="connsiteX32" fmla="*/ 469338 w 5099717"/>
                <a:gd name="connsiteY32" fmla="*/ 2654188 h 2715361"/>
                <a:gd name="connsiteX33" fmla="*/ 380326 w 5099717"/>
                <a:gd name="connsiteY33" fmla="*/ 2646096 h 2715361"/>
                <a:gd name="connsiteX34" fmla="*/ 299406 w 5099717"/>
                <a:gd name="connsiteY34" fmla="*/ 2638004 h 2715361"/>
                <a:gd name="connsiteX35" fmla="*/ 347958 w 5099717"/>
                <a:gd name="connsiteY35" fmla="*/ 2621820 h 2715361"/>
                <a:gd name="connsiteX36" fmla="*/ 404602 w 5099717"/>
                <a:gd name="connsiteY36" fmla="*/ 2573268 h 2715361"/>
                <a:gd name="connsiteX37" fmla="*/ 404602 w 5099717"/>
                <a:gd name="connsiteY37" fmla="*/ 2395243 h 2715361"/>
                <a:gd name="connsiteX38" fmla="*/ 372234 w 5099717"/>
                <a:gd name="connsiteY38" fmla="*/ 2103930 h 2715361"/>
                <a:gd name="connsiteX39" fmla="*/ 323682 w 5099717"/>
                <a:gd name="connsiteY39" fmla="*/ 1861168 h 2715361"/>
                <a:gd name="connsiteX40" fmla="*/ 258945 w 5099717"/>
                <a:gd name="connsiteY40" fmla="*/ 1666960 h 2715361"/>
                <a:gd name="connsiteX41" fmla="*/ 218485 w 5099717"/>
                <a:gd name="connsiteY41" fmla="*/ 1529395 h 2715361"/>
                <a:gd name="connsiteX42" fmla="*/ 178025 w 5099717"/>
                <a:gd name="connsiteY42" fmla="*/ 1432291 h 2715361"/>
                <a:gd name="connsiteX43" fmla="*/ 129473 w 5099717"/>
                <a:gd name="connsiteY43" fmla="*/ 1221898 h 2715361"/>
                <a:gd name="connsiteX44" fmla="*/ 105197 w 5099717"/>
                <a:gd name="connsiteY44" fmla="*/ 1124793 h 2715361"/>
                <a:gd name="connsiteX45" fmla="*/ 89013 w 5099717"/>
                <a:gd name="connsiteY45" fmla="*/ 1043873 h 2715361"/>
                <a:gd name="connsiteX46" fmla="*/ 16184 w 5099717"/>
                <a:gd name="connsiteY46" fmla="*/ 712099 h 2715361"/>
                <a:gd name="connsiteX47" fmla="*/ 8092 w 5099717"/>
                <a:gd name="connsiteY47" fmla="*/ 590719 h 2715361"/>
                <a:gd name="connsiteX48" fmla="*/ 0 w 5099717"/>
                <a:gd name="connsiteY48" fmla="*/ 542167 h 2715361"/>
                <a:gd name="connsiteX49" fmla="*/ 24276 w 5099717"/>
                <a:gd name="connsiteY49" fmla="*/ 0 h 2715361"/>
                <a:gd name="connsiteX50" fmla="*/ 121381 w 5099717"/>
                <a:gd name="connsiteY50" fmla="*/ 80921 h 2715361"/>
                <a:gd name="connsiteX51" fmla="*/ 186117 w 5099717"/>
                <a:gd name="connsiteY51" fmla="*/ 137565 h 2715361"/>
                <a:gd name="connsiteX52" fmla="*/ 299406 w 5099717"/>
                <a:gd name="connsiteY52" fmla="*/ 258945 h 2715361"/>
                <a:gd name="connsiteX53" fmla="*/ 445062 w 5099717"/>
                <a:gd name="connsiteY53" fmla="*/ 380326 h 2715361"/>
                <a:gd name="connsiteX54" fmla="*/ 493614 w 5099717"/>
                <a:gd name="connsiteY54" fmla="*/ 412694 h 2715361"/>
                <a:gd name="connsiteX55" fmla="*/ 566443 w 5099717"/>
                <a:gd name="connsiteY55" fmla="*/ 469338 h 2715361"/>
                <a:gd name="connsiteX56" fmla="*/ 598811 w 5099717"/>
                <a:gd name="connsiteY56" fmla="*/ 534075 h 2715361"/>
                <a:gd name="connsiteX57" fmla="*/ 574535 w 5099717"/>
                <a:gd name="connsiteY57" fmla="*/ 420786 h 2715361"/>
                <a:gd name="connsiteX58" fmla="*/ 550259 w 5099717"/>
                <a:gd name="connsiteY58" fmla="*/ 388418 h 2715361"/>
                <a:gd name="connsiteX59" fmla="*/ 501706 w 5099717"/>
                <a:gd name="connsiteY59" fmla="*/ 356050 h 2715361"/>
                <a:gd name="connsiteX60" fmla="*/ 485522 w 5099717"/>
                <a:gd name="connsiteY60" fmla="*/ 380326 h 2715361"/>
                <a:gd name="connsiteX61" fmla="*/ 461246 w 5099717"/>
                <a:gd name="connsiteY61" fmla="*/ 364142 h 2715361"/>
                <a:gd name="connsiteX62" fmla="*/ 453154 w 5099717"/>
                <a:gd name="connsiteY62" fmla="*/ 323682 h 2715361"/>
                <a:gd name="connsiteX0" fmla="*/ 453154 w 5097782"/>
                <a:gd name="connsiteY0" fmla="*/ 323682 h 2715361"/>
                <a:gd name="connsiteX1" fmla="*/ 558351 w 5097782"/>
                <a:gd name="connsiteY1" fmla="*/ 339866 h 2715361"/>
                <a:gd name="connsiteX2" fmla="*/ 1399922 w 5097782"/>
                <a:gd name="connsiteY2" fmla="*/ 339866 h 2715361"/>
                <a:gd name="connsiteX3" fmla="*/ 1448475 w 5097782"/>
                <a:gd name="connsiteY3" fmla="*/ 331774 h 2715361"/>
                <a:gd name="connsiteX4" fmla="*/ 2977869 w 5097782"/>
                <a:gd name="connsiteY4" fmla="*/ 331774 h 2715361"/>
                <a:gd name="connsiteX5" fmla="*/ 4960418 w 5097782"/>
                <a:gd name="connsiteY5" fmla="*/ 380326 h 2715361"/>
                <a:gd name="connsiteX6" fmla="*/ 4936142 w 5097782"/>
                <a:gd name="connsiteY6" fmla="*/ 1877353 h 2715361"/>
                <a:gd name="connsiteX7" fmla="*/ 5008970 w 5097782"/>
                <a:gd name="connsiteY7" fmla="*/ 1974457 h 2715361"/>
                <a:gd name="connsiteX8" fmla="*/ 4976602 w 5097782"/>
                <a:gd name="connsiteY8" fmla="*/ 2014917 h 2715361"/>
                <a:gd name="connsiteX9" fmla="*/ 4895682 w 5097782"/>
                <a:gd name="connsiteY9" fmla="*/ 2023009 h 2715361"/>
                <a:gd name="connsiteX10" fmla="*/ 4782393 w 5097782"/>
                <a:gd name="connsiteY10" fmla="*/ 2031101 h 2715361"/>
                <a:gd name="connsiteX11" fmla="*/ 4750025 w 5097782"/>
                <a:gd name="connsiteY11" fmla="*/ 2039193 h 2715361"/>
                <a:gd name="connsiteX12" fmla="*/ 4652921 w 5097782"/>
                <a:gd name="connsiteY12" fmla="*/ 2023009 h 2715361"/>
                <a:gd name="connsiteX13" fmla="*/ 4539632 w 5097782"/>
                <a:gd name="connsiteY13" fmla="*/ 1998733 h 2715361"/>
                <a:gd name="connsiteX14" fmla="*/ 4402067 w 5097782"/>
                <a:gd name="connsiteY14" fmla="*/ 1966365 h 2715361"/>
                <a:gd name="connsiteX15" fmla="*/ 4102662 w 5097782"/>
                <a:gd name="connsiteY15" fmla="*/ 1958273 h 2715361"/>
                <a:gd name="connsiteX16" fmla="*/ 1861168 w 5097782"/>
                <a:gd name="connsiteY16" fmla="*/ 1950181 h 2715361"/>
                <a:gd name="connsiteX17" fmla="*/ 1464659 w 5097782"/>
                <a:gd name="connsiteY17" fmla="*/ 1942089 h 2715361"/>
                <a:gd name="connsiteX18" fmla="*/ 1319002 w 5097782"/>
                <a:gd name="connsiteY18" fmla="*/ 1909721 h 2715361"/>
                <a:gd name="connsiteX19" fmla="*/ 1254266 w 5097782"/>
                <a:gd name="connsiteY19" fmla="*/ 1901629 h 2715361"/>
                <a:gd name="connsiteX20" fmla="*/ 1116701 w 5097782"/>
                <a:gd name="connsiteY20" fmla="*/ 1885445 h 2715361"/>
                <a:gd name="connsiteX21" fmla="*/ 1100517 w 5097782"/>
                <a:gd name="connsiteY21" fmla="*/ 1909721 h 2715361"/>
                <a:gd name="connsiteX22" fmla="*/ 1116701 w 5097782"/>
                <a:gd name="connsiteY22" fmla="*/ 2071561 h 2715361"/>
                <a:gd name="connsiteX23" fmla="*/ 1124793 w 5097782"/>
                <a:gd name="connsiteY23" fmla="*/ 2095837 h 2715361"/>
                <a:gd name="connsiteX24" fmla="*/ 1100517 w 5097782"/>
                <a:gd name="connsiteY24" fmla="*/ 2419519 h 2715361"/>
                <a:gd name="connsiteX25" fmla="*/ 1084333 w 5097782"/>
                <a:gd name="connsiteY25" fmla="*/ 2468071 h 2715361"/>
                <a:gd name="connsiteX26" fmla="*/ 1108609 w 5097782"/>
                <a:gd name="connsiteY26" fmla="*/ 2621820 h 2715361"/>
                <a:gd name="connsiteX27" fmla="*/ 1116701 w 5097782"/>
                <a:gd name="connsiteY27" fmla="*/ 2654188 h 2715361"/>
                <a:gd name="connsiteX28" fmla="*/ 1140977 w 5097782"/>
                <a:gd name="connsiteY28" fmla="*/ 2694648 h 2715361"/>
                <a:gd name="connsiteX29" fmla="*/ 720191 w 5097782"/>
                <a:gd name="connsiteY29" fmla="*/ 2686556 h 2715361"/>
                <a:gd name="connsiteX30" fmla="*/ 590719 w 5097782"/>
                <a:gd name="connsiteY30" fmla="*/ 2678464 h 2715361"/>
                <a:gd name="connsiteX31" fmla="*/ 469338 w 5097782"/>
                <a:gd name="connsiteY31" fmla="*/ 2654188 h 2715361"/>
                <a:gd name="connsiteX32" fmla="*/ 380326 w 5097782"/>
                <a:gd name="connsiteY32" fmla="*/ 2646096 h 2715361"/>
                <a:gd name="connsiteX33" fmla="*/ 299406 w 5097782"/>
                <a:gd name="connsiteY33" fmla="*/ 2638004 h 2715361"/>
                <a:gd name="connsiteX34" fmla="*/ 347958 w 5097782"/>
                <a:gd name="connsiteY34" fmla="*/ 2621820 h 2715361"/>
                <a:gd name="connsiteX35" fmla="*/ 404602 w 5097782"/>
                <a:gd name="connsiteY35" fmla="*/ 2573268 h 2715361"/>
                <a:gd name="connsiteX36" fmla="*/ 404602 w 5097782"/>
                <a:gd name="connsiteY36" fmla="*/ 2395243 h 2715361"/>
                <a:gd name="connsiteX37" fmla="*/ 372234 w 5097782"/>
                <a:gd name="connsiteY37" fmla="*/ 2103930 h 2715361"/>
                <a:gd name="connsiteX38" fmla="*/ 323682 w 5097782"/>
                <a:gd name="connsiteY38" fmla="*/ 1861168 h 2715361"/>
                <a:gd name="connsiteX39" fmla="*/ 258945 w 5097782"/>
                <a:gd name="connsiteY39" fmla="*/ 1666960 h 2715361"/>
                <a:gd name="connsiteX40" fmla="*/ 218485 w 5097782"/>
                <a:gd name="connsiteY40" fmla="*/ 1529395 h 2715361"/>
                <a:gd name="connsiteX41" fmla="*/ 178025 w 5097782"/>
                <a:gd name="connsiteY41" fmla="*/ 1432291 h 2715361"/>
                <a:gd name="connsiteX42" fmla="*/ 129473 w 5097782"/>
                <a:gd name="connsiteY42" fmla="*/ 1221898 h 2715361"/>
                <a:gd name="connsiteX43" fmla="*/ 105197 w 5097782"/>
                <a:gd name="connsiteY43" fmla="*/ 1124793 h 2715361"/>
                <a:gd name="connsiteX44" fmla="*/ 89013 w 5097782"/>
                <a:gd name="connsiteY44" fmla="*/ 1043873 h 2715361"/>
                <a:gd name="connsiteX45" fmla="*/ 16184 w 5097782"/>
                <a:gd name="connsiteY45" fmla="*/ 712099 h 2715361"/>
                <a:gd name="connsiteX46" fmla="*/ 8092 w 5097782"/>
                <a:gd name="connsiteY46" fmla="*/ 590719 h 2715361"/>
                <a:gd name="connsiteX47" fmla="*/ 0 w 5097782"/>
                <a:gd name="connsiteY47" fmla="*/ 542167 h 2715361"/>
                <a:gd name="connsiteX48" fmla="*/ 24276 w 5097782"/>
                <a:gd name="connsiteY48" fmla="*/ 0 h 2715361"/>
                <a:gd name="connsiteX49" fmla="*/ 121381 w 5097782"/>
                <a:gd name="connsiteY49" fmla="*/ 80921 h 2715361"/>
                <a:gd name="connsiteX50" fmla="*/ 186117 w 5097782"/>
                <a:gd name="connsiteY50" fmla="*/ 137565 h 2715361"/>
                <a:gd name="connsiteX51" fmla="*/ 299406 w 5097782"/>
                <a:gd name="connsiteY51" fmla="*/ 258945 h 2715361"/>
                <a:gd name="connsiteX52" fmla="*/ 445062 w 5097782"/>
                <a:gd name="connsiteY52" fmla="*/ 380326 h 2715361"/>
                <a:gd name="connsiteX53" fmla="*/ 493614 w 5097782"/>
                <a:gd name="connsiteY53" fmla="*/ 412694 h 2715361"/>
                <a:gd name="connsiteX54" fmla="*/ 566443 w 5097782"/>
                <a:gd name="connsiteY54" fmla="*/ 469338 h 2715361"/>
                <a:gd name="connsiteX55" fmla="*/ 598811 w 5097782"/>
                <a:gd name="connsiteY55" fmla="*/ 534075 h 2715361"/>
                <a:gd name="connsiteX56" fmla="*/ 574535 w 5097782"/>
                <a:gd name="connsiteY56" fmla="*/ 420786 h 2715361"/>
                <a:gd name="connsiteX57" fmla="*/ 550259 w 5097782"/>
                <a:gd name="connsiteY57" fmla="*/ 388418 h 2715361"/>
                <a:gd name="connsiteX58" fmla="*/ 501706 w 5097782"/>
                <a:gd name="connsiteY58" fmla="*/ 356050 h 2715361"/>
                <a:gd name="connsiteX59" fmla="*/ 485522 w 5097782"/>
                <a:gd name="connsiteY59" fmla="*/ 380326 h 2715361"/>
                <a:gd name="connsiteX60" fmla="*/ 461246 w 5097782"/>
                <a:gd name="connsiteY60" fmla="*/ 364142 h 2715361"/>
                <a:gd name="connsiteX61" fmla="*/ 453154 w 5097782"/>
                <a:gd name="connsiteY61" fmla="*/ 323682 h 2715361"/>
                <a:gd name="connsiteX0" fmla="*/ 453154 w 5123886"/>
                <a:gd name="connsiteY0" fmla="*/ 323682 h 2715361"/>
                <a:gd name="connsiteX1" fmla="*/ 558351 w 5123886"/>
                <a:gd name="connsiteY1" fmla="*/ 339866 h 2715361"/>
                <a:gd name="connsiteX2" fmla="*/ 1399922 w 5123886"/>
                <a:gd name="connsiteY2" fmla="*/ 339866 h 2715361"/>
                <a:gd name="connsiteX3" fmla="*/ 1448475 w 5123886"/>
                <a:gd name="connsiteY3" fmla="*/ 331774 h 2715361"/>
                <a:gd name="connsiteX4" fmla="*/ 2977869 w 5123886"/>
                <a:gd name="connsiteY4" fmla="*/ 331774 h 2715361"/>
                <a:gd name="connsiteX5" fmla="*/ 4960418 w 5123886"/>
                <a:gd name="connsiteY5" fmla="*/ 380326 h 2715361"/>
                <a:gd name="connsiteX6" fmla="*/ 5008970 w 5123886"/>
                <a:gd name="connsiteY6" fmla="*/ 1974457 h 2715361"/>
                <a:gd name="connsiteX7" fmla="*/ 4976602 w 5123886"/>
                <a:gd name="connsiteY7" fmla="*/ 2014917 h 2715361"/>
                <a:gd name="connsiteX8" fmla="*/ 4895682 w 5123886"/>
                <a:gd name="connsiteY8" fmla="*/ 2023009 h 2715361"/>
                <a:gd name="connsiteX9" fmla="*/ 4782393 w 5123886"/>
                <a:gd name="connsiteY9" fmla="*/ 2031101 h 2715361"/>
                <a:gd name="connsiteX10" fmla="*/ 4750025 w 5123886"/>
                <a:gd name="connsiteY10" fmla="*/ 2039193 h 2715361"/>
                <a:gd name="connsiteX11" fmla="*/ 4652921 w 5123886"/>
                <a:gd name="connsiteY11" fmla="*/ 2023009 h 2715361"/>
                <a:gd name="connsiteX12" fmla="*/ 4539632 w 5123886"/>
                <a:gd name="connsiteY12" fmla="*/ 1998733 h 2715361"/>
                <a:gd name="connsiteX13" fmla="*/ 4402067 w 5123886"/>
                <a:gd name="connsiteY13" fmla="*/ 1966365 h 2715361"/>
                <a:gd name="connsiteX14" fmla="*/ 4102662 w 5123886"/>
                <a:gd name="connsiteY14" fmla="*/ 1958273 h 2715361"/>
                <a:gd name="connsiteX15" fmla="*/ 1861168 w 5123886"/>
                <a:gd name="connsiteY15" fmla="*/ 1950181 h 2715361"/>
                <a:gd name="connsiteX16" fmla="*/ 1464659 w 5123886"/>
                <a:gd name="connsiteY16" fmla="*/ 1942089 h 2715361"/>
                <a:gd name="connsiteX17" fmla="*/ 1319002 w 5123886"/>
                <a:gd name="connsiteY17" fmla="*/ 1909721 h 2715361"/>
                <a:gd name="connsiteX18" fmla="*/ 1254266 w 5123886"/>
                <a:gd name="connsiteY18" fmla="*/ 1901629 h 2715361"/>
                <a:gd name="connsiteX19" fmla="*/ 1116701 w 5123886"/>
                <a:gd name="connsiteY19" fmla="*/ 1885445 h 2715361"/>
                <a:gd name="connsiteX20" fmla="*/ 1100517 w 5123886"/>
                <a:gd name="connsiteY20" fmla="*/ 1909721 h 2715361"/>
                <a:gd name="connsiteX21" fmla="*/ 1116701 w 5123886"/>
                <a:gd name="connsiteY21" fmla="*/ 2071561 h 2715361"/>
                <a:gd name="connsiteX22" fmla="*/ 1124793 w 5123886"/>
                <a:gd name="connsiteY22" fmla="*/ 2095837 h 2715361"/>
                <a:gd name="connsiteX23" fmla="*/ 1100517 w 5123886"/>
                <a:gd name="connsiteY23" fmla="*/ 2419519 h 2715361"/>
                <a:gd name="connsiteX24" fmla="*/ 1084333 w 5123886"/>
                <a:gd name="connsiteY24" fmla="*/ 2468071 h 2715361"/>
                <a:gd name="connsiteX25" fmla="*/ 1108609 w 5123886"/>
                <a:gd name="connsiteY25" fmla="*/ 2621820 h 2715361"/>
                <a:gd name="connsiteX26" fmla="*/ 1116701 w 5123886"/>
                <a:gd name="connsiteY26" fmla="*/ 2654188 h 2715361"/>
                <a:gd name="connsiteX27" fmla="*/ 1140977 w 5123886"/>
                <a:gd name="connsiteY27" fmla="*/ 2694648 h 2715361"/>
                <a:gd name="connsiteX28" fmla="*/ 720191 w 5123886"/>
                <a:gd name="connsiteY28" fmla="*/ 2686556 h 2715361"/>
                <a:gd name="connsiteX29" fmla="*/ 590719 w 5123886"/>
                <a:gd name="connsiteY29" fmla="*/ 2678464 h 2715361"/>
                <a:gd name="connsiteX30" fmla="*/ 469338 w 5123886"/>
                <a:gd name="connsiteY30" fmla="*/ 2654188 h 2715361"/>
                <a:gd name="connsiteX31" fmla="*/ 380326 w 5123886"/>
                <a:gd name="connsiteY31" fmla="*/ 2646096 h 2715361"/>
                <a:gd name="connsiteX32" fmla="*/ 299406 w 5123886"/>
                <a:gd name="connsiteY32" fmla="*/ 2638004 h 2715361"/>
                <a:gd name="connsiteX33" fmla="*/ 347958 w 5123886"/>
                <a:gd name="connsiteY33" fmla="*/ 2621820 h 2715361"/>
                <a:gd name="connsiteX34" fmla="*/ 404602 w 5123886"/>
                <a:gd name="connsiteY34" fmla="*/ 2573268 h 2715361"/>
                <a:gd name="connsiteX35" fmla="*/ 404602 w 5123886"/>
                <a:gd name="connsiteY35" fmla="*/ 2395243 h 2715361"/>
                <a:gd name="connsiteX36" fmla="*/ 372234 w 5123886"/>
                <a:gd name="connsiteY36" fmla="*/ 2103930 h 2715361"/>
                <a:gd name="connsiteX37" fmla="*/ 323682 w 5123886"/>
                <a:gd name="connsiteY37" fmla="*/ 1861168 h 2715361"/>
                <a:gd name="connsiteX38" fmla="*/ 258945 w 5123886"/>
                <a:gd name="connsiteY38" fmla="*/ 1666960 h 2715361"/>
                <a:gd name="connsiteX39" fmla="*/ 218485 w 5123886"/>
                <a:gd name="connsiteY39" fmla="*/ 1529395 h 2715361"/>
                <a:gd name="connsiteX40" fmla="*/ 178025 w 5123886"/>
                <a:gd name="connsiteY40" fmla="*/ 1432291 h 2715361"/>
                <a:gd name="connsiteX41" fmla="*/ 129473 w 5123886"/>
                <a:gd name="connsiteY41" fmla="*/ 1221898 h 2715361"/>
                <a:gd name="connsiteX42" fmla="*/ 105197 w 5123886"/>
                <a:gd name="connsiteY42" fmla="*/ 1124793 h 2715361"/>
                <a:gd name="connsiteX43" fmla="*/ 89013 w 5123886"/>
                <a:gd name="connsiteY43" fmla="*/ 1043873 h 2715361"/>
                <a:gd name="connsiteX44" fmla="*/ 16184 w 5123886"/>
                <a:gd name="connsiteY44" fmla="*/ 712099 h 2715361"/>
                <a:gd name="connsiteX45" fmla="*/ 8092 w 5123886"/>
                <a:gd name="connsiteY45" fmla="*/ 590719 h 2715361"/>
                <a:gd name="connsiteX46" fmla="*/ 0 w 5123886"/>
                <a:gd name="connsiteY46" fmla="*/ 542167 h 2715361"/>
                <a:gd name="connsiteX47" fmla="*/ 24276 w 5123886"/>
                <a:gd name="connsiteY47" fmla="*/ 0 h 2715361"/>
                <a:gd name="connsiteX48" fmla="*/ 121381 w 5123886"/>
                <a:gd name="connsiteY48" fmla="*/ 80921 h 2715361"/>
                <a:gd name="connsiteX49" fmla="*/ 186117 w 5123886"/>
                <a:gd name="connsiteY49" fmla="*/ 137565 h 2715361"/>
                <a:gd name="connsiteX50" fmla="*/ 299406 w 5123886"/>
                <a:gd name="connsiteY50" fmla="*/ 258945 h 2715361"/>
                <a:gd name="connsiteX51" fmla="*/ 445062 w 5123886"/>
                <a:gd name="connsiteY51" fmla="*/ 380326 h 2715361"/>
                <a:gd name="connsiteX52" fmla="*/ 493614 w 5123886"/>
                <a:gd name="connsiteY52" fmla="*/ 412694 h 2715361"/>
                <a:gd name="connsiteX53" fmla="*/ 566443 w 5123886"/>
                <a:gd name="connsiteY53" fmla="*/ 469338 h 2715361"/>
                <a:gd name="connsiteX54" fmla="*/ 598811 w 5123886"/>
                <a:gd name="connsiteY54" fmla="*/ 534075 h 2715361"/>
                <a:gd name="connsiteX55" fmla="*/ 574535 w 5123886"/>
                <a:gd name="connsiteY55" fmla="*/ 420786 h 2715361"/>
                <a:gd name="connsiteX56" fmla="*/ 550259 w 5123886"/>
                <a:gd name="connsiteY56" fmla="*/ 388418 h 2715361"/>
                <a:gd name="connsiteX57" fmla="*/ 501706 w 5123886"/>
                <a:gd name="connsiteY57" fmla="*/ 356050 h 2715361"/>
                <a:gd name="connsiteX58" fmla="*/ 485522 w 5123886"/>
                <a:gd name="connsiteY58" fmla="*/ 380326 h 2715361"/>
                <a:gd name="connsiteX59" fmla="*/ 461246 w 5123886"/>
                <a:gd name="connsiteY59" fmla="*/ 364142 h 2715361"/>
                <a:gd name="connsiteX60" fmla="*/ 453154 w 5123886"/>
                <a:gd name="connsiteY60" fmla="*/ 323682 h 2715361"/>
                <a:gd name="connsiteX0" fmla="*/ 453154 w 5127387"/>
                <a:gd name="connsiteY0" fmla="*/ 323682 h 2715361"/>
                <a:gd name="connsiteX1" fmla="*/ 558351 w 5127387"/>
                <a:gd name="connsiteY1" fmla="*/ 339866 h 2715361"/>
                <a:gd name="connsiteX2" fmla="*/ 1399922 w 5127387"/>
                <a:gd name="connsiteY2" fmla="*/ 339866 h 2715361"/>
                <a:gd name="connsiteX3" fmla="*/ 1448475 w 5127387"/>
                <a:gd name="connsiteY3" fmla="*/ 331774 h 2715361"/>
                <a:gd name="connsiteX4" fmla="*/ 2977869 w 5127387"/>
                <a:gd name="connsiteY4" fmla="*/ 331774 h 2715361"/>
                <a:gd name="connsiteX5" fmla="*/ 4960418 w 5127387"/>
                <a:gd name="connsiteY5" fmla="*/ 380326 h 2715361"/>
                <a:gd name="connsiteX6" fmla="*/ 5008970 w 5127387"/>
                <a:gd name="connsiteY6" fmla="*/ 1974457 h 2715361"/>
                <a:gd name="connsiteX7" fmla="*/ 4895682 w 5127387"/>
                <a:gd name="connsiteY7" fmla="*/ 2023009 h 2715361"/>
                <a:gd name="connsiteX8" fmla="*/ 4782393 w 5127387"/>
                <a:gd name="connsiteY8" fmla="*/ 2031101 h 2715361"/>
                <a:gd name="connsiteX9" fmla="*/ 4750025 w 5127387"/>
                <a:gd name="connsiteY9" fmla="*/ 2039193 h 2715361"/>
                <a:gd name="connsiteX10" fmla="*/ 4652921 w 5127387"/>
                <a:gd name="connsiteY10" fmla="*/ 2023009 h 2715361"/>
                <a:gd name="connsiteX11" fmla="*/ 4539632 w 5127387"/>
                <a:gd name="connsiteY11" fmla="*/ 1998733 h 2715361"/>
                <a:gd name="connsiteX12" fmla="*/ 4402067 w 5127387"/>
                <a:gd name="connsiteY12" fmla="*/ 1966365 h 2715361"/>
                <a:gd name="connsiteX13" fmla="*/ 4102662 w 5127387"/>
                <a:gd name="connsiteY13" fmla="*/ 1958273 h 2715361"/>
                <a:gd name="connsiteX14" fmla="*/ 1861168 w 5127387"/>
                <a:gd name="connsiteY14" fmla="*/ 1950181 h 2715361"/>
                <a:gd name="connsiteX15" fmla="*/ 1464659 w 5127387"/>
                <a:gd name="connsiteY15" fmla="*/ 1942089 h 2715361"/>
                <a:gd name="connsiteX16" fmla="*/ 1319002 w 5127387"/>
                <a:gd name="connsiteY16" fmla="*/ 1909721 h 2715361"/>
                <a:gd name="connsiteX17" fmla="*/ 1254266 w 5127387"/>
                <a:gd name="connsiteY17" fmla="*/ 1901629 h 2715361"/>
                <a:gd name="connsiteX18" fmla="*/ 1116701 w 5127387"/>
                <a:gd name="connsiteY18" fmla="*/ 1885445 h 2715361"/>
                <a:gd name="connsiteX19" fmla="*/ 1100517 w 5127387"/>
                <a:gd name="connsiteY19" fmla="*/ 1909721 h 2715361"/>
                <a:gd name="connsiteX20" fmla="*/ 1116701 w 5127387"/>
                <a:gd name="connsiteY20" fmla="*/ 2071561 h 2715361"/>
                <a:gd name="connsiteX21" fmla="*/ 1124793 w 5127387"/>
                <a:gd name="connsiteY21" fmla="*/ 2095837 h 2715361"/>
                <a:gd name="connsiteX22" fmla="*/ 1100517 w 5127387"/>
                <a:gd name="connsiteY22" fmla="*/ 2419519 h 2715361"/>
                <a:gd name="connsiteX23" fmla="*/ 1084333 w 5127387"/>
                <a:gd name="connsiteY23" fmla="*/ 2468071 h 2715361"/>
                <a:gd name="connsiteX24" fmla="*/ 1108609 w 5127387"/>
                <a:gd name="connsiteY24" fmla="*/ 2621820 h 2715361"/>
                <a:gd name="connsiteX25" fmla="*/ 1116701 w 5127387"/>
                <a:gd name="connsiteY25" fmla="*/ 2654188 h 2715361"/>
                <a:gd name="connsiteX26" fmla="*/ 1140977 w 5127387"/>
                <a:gd name="connsiteY26" fmla="*/ 2694648 h 2715361"/>
                <a:gd name="connsiteX27" fmla="*/ 720191 w 5127387"/>
                <a:gd name="connsiteY27" fmla="*/ 2686556 h 2715361"/>
                <a:gd name="connsiteX28" fmla="*/ 590719 w 5127387"/>
                <a:gd name="connsiteY28" fmla="*/ 2678464 h 2715361"/>
                <a:gd name="connsiteX29" fmla="*/ 469338 w 5127387"/>
                <a:gd name="connsiteY29" fmla="*/ 2654188 h 2715361"/>
                <a:gd name="connsiteX30" fmla="*/ 380326 w 5127387"/>
                <a:gd name="connsiteY30" fmla="*/ 2646096 h 2715361"/>
                <a:gd name="connsiteX31" fmla="*/ 299406 w 5127387"/>
                <a:gd name="connsiteY31" fmla="*/ 2638004 h 2715361"/>
                <a:gd name="connsiteX32" fmla="*/ 347958 w 5127387"/>
                <a:gd name="connsiteY32" fmla="*/ 2621820 h 2715361"/>
                <a:gd name="connsiteX33" fmla="*/ 404602 w 5127387"/>
                <a:gd name="connsiteY33" fmla="*/ 2573268 h 2715361"/>
                <a:gd name="connsiteX34" fmla="*/ 404602 w 5127387"/>
                <a:gd name="connsiteY34" fmla="*/ 2395243 h 2715361"/>
                <a:gd name="connsiteX35" fmla="*/ 372234 w 5127387"/>
                <a:gd name="connsiteY35" fmla="*/ 2103930 h 2715361"/>
                <a:gd name="connsiteX36" fmla="*/ 323682 w 5127387"/>
                <a:gd name="connsiteY36" fmla="*/ 1861168 h 2715361"/>
                <a:gd name="connsiteX37" fmla="*/ 258945 w 5127387"/>
                <a:gd name="connsiteY37" fmla="*/ 1666960 h 2715361"/>
                <a:gd name="connsiteX38" fmla="*/ 218485 w 5127387"/>
                <a:gd name="connsiteY38" fmla="*/ 1529395 h 2715361"/>
                <a:gd name="connsiteX39" fmla="*/ 178025 w 5127387"/>
                <a:gd name="connsiteY39" fmla="*/ 1432291 h 2715361"/>
                <a:gd name="connsiteX40" fmla="*/ 129473 w 5127387"/>
                <a:gd name="connsiteY40" fmla="*/ 1221898 h 2715361"/>
                <a:gd name="connsiteX41" fmla="*/ 105197 w 5127387"/>
                <a:gd name="connsiteY41" fmla="*/ 1124793 h 2715361"/>
                <a:gd name="connsiteX42" fmla="*/ 89013 w 5127387"/>
                <a:gd name="connsiteY42" fmla="*/ 1043873 h 2715361"/>
                <a:gd name="connsiteX43" fmla="*/ 16184 w 5127387"/>
                <a:gd name="connsiteY43" fmla="*/ 712099 h 2715361"/>
                <a:gd name="connsiteX44" fmla="*/ 8092 w 5127387"/>
                <a:gd name="connsiteY44" fmla="*/ 590719 h 2715361"/>
                <a:gd name="connsiteX45" fmla="*/ 0 w 5127387"/>
                <a:gd name="connsiteY45" fmla="*/ 542167 h 2715361"/>
                <a:gd name="connsiteX46" fmla="*/ 24276 w 5127387"/>
                <a:gd name="connsiteY46" fmla="*/ 0 h 2715361"/>
                <a:gd name="connsiteX47" fmla="*/ 121381 w 5127387"/>
                <a:gd name="connsiteY47" fmla="*/ 80921 h 2715361"/>
                <a:gd name="connsiteX48" fmla="*/ 186117 w 5127387"/>
                <a:gd name="connsiteY48" fmla="*/ 137565 h 2715361"/>
                <a:gd name="connsiteX49" fmla="*/ 299406 w 5127387"/>
                <a:gd name="connsiteY49" fmla="*/ 258945 h 2715361"/>
                <a:gd name="connsiteX50" fmla="*/ 445062 w 5127387"/>
                <a:gd name="connsiteY50" fmla="*/ 380326 h 2715361"/>
                <a:gd name="connsiteX51" fmla="*/ 493614 w 5127387"/>
                <a:gd name="connsiteY51" fmla="*/ 412694 h 2715361"/>
                <a:gd name="connsiteX52" fmla="*/ 566443 w 5127387"/>
                <a:gd name="connsiteY52" fmla="*/ 469338 h 2715361"/>
                <a:gd name="connsiteX53" fmla="*/ 598811 w 5127387"/>
                <a:gd name="connsiteY53" fmla="*/ 534075 h 2715361"/>
                <a:gd name="connsiteX54" fmla="*/ 574535 w 5127387"/>
                <a:gd name="connsiteY54" fmla="*/ 420786 h 2715361"/>
                <a:gd name="connsiteX55" fmla="*/ 550259 w 5127387"/>
                <a:gd name="connsiteY55" fmla="*/ 388418 h 2715361"/>
                <a:gd name="connsiteX56" fmla="*/ 501706 w 5127387"/>
                <a:gd name="connsiteY56" fmla="*/ 356050 h 2715361"/>
                <a:gd name="connsiteX57" fmla="*/ 485522 w 5127387"/>
                <a:gd name="connsiteY57" fmla="*/ 380326 h 2715361"/>
                <a:gd name="connsiteX58" fmla="*/ 461246 w 5127387"/>
                <a:gd name="connsiteY58" fmla="*/ 364142 h 2715361"/>
                <a:gd name="connsiteX59" fmla="*/ 453154 w 5127387"/>
                <a:gd name="connsiteY59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4750025 w 5132462"/>
                <a:gd name="connsiteY8" fmla="*/ 2039193 h 2715361"/>
                <a:gd name="connsiteX9" fmla="*/ 4652921 w 5132462"/>
                <a:gd name="connsiteY9" fmla="*/ 2023009 h 2715361"/>
                <a:gd name="connsiteX10" fmla="*/ 4539632 w 5132462"/>
                <a:gd name="connsiteY10" fmla="*/ 1998733 h 2715361"/>
                <a:gd name="connsiteX11" fmla="*/ 4402067 w 5132462"/>
                <a:gd name="connsiteY11" fmla="*/ 1966365 h 2715361"/>
                <a:gd name="connsiteX12" fmla="*/ 4102662 w 5132462"/>
                <a:gd name="connsiteY12" fmla="*/ 1958273 h 2715361"/>
                <a:gd name="connsiteX13" fmla="*/ 1861168 w 5132462"/>
                <a:gd name="connsiteY13" fmla="*/ 1950181 h 2715361"/>
                <a:gd name="connsiteX14" fmla="*/ 1464659 w 5132462"/>
                <a:gd name="connsiteY14" fmla="*/ 1942089 h 2715361"/>
                <a:gd name="connsiteX15" fmla="*/ 1319002 w 5132462"/>
                <a:gd name="connsiteY15" fmla="*/ 1909721 h 2715361"/>
                <a:gd name="connsiteX16" fmla="*/ 1254266 w 5132462"/>
                <a:gd name="connsiteY16" fmla="*/ 1901629 h 2715361"/>
                <a:gd name="connsiteX17" fmla="*/ 1116701 w 5132462"/>
                <a:gd name="connsiteY17" fmla="*/ 1885445 h 2715361"/>
                <a:gd name="connsiteX18" fmla="*/ 1100517 w 5132462"/>
                <a:gd name="connsiteY18" fmla="*/ 1909721 h 2715361"/>
                <a:gd name="connsiteX19" fmla="*/ 1116701 w 5132462"/>
                <a:gd name="connsiteY19" fmla="*/ 2071561 h 2715361"/>
                <a:gd name="connsiteX20" fmla="*/ 1124793 w 5132462"/>
                <a:gd name="connsiteY20" fmla="*/ 2095837 h 2715361"/>
                <a:gd name="connsiteX21" fmla="*/ 1100517 w 5132462"/>
                <a:gd name="connsiteY21" fmla="*/ 2419519 h 2715361"/>
                <a:gd name="connsiteX22" fmla="*/ 1084333 w 5132462"/>
                <a:gd name="connsiteY22" fmla="*/ 2468071 h 2715361"/>
                <a:gd name="connsiteX23" fmla="*/ 1108609 w 5132462"/>
                <a:gd name="connsiteY23" fmla="*/ 2621820 h 2715361"/>
                <a:gd name="connsiteX24" fmla="*/ 1116701 w 5132462"/>
                <a:gd name="connsiteY24" fmla="*/ 2654188 h 2715361"/>
                <a:gd name="connsiteX25" fmla="*/ 1140977 w 5132462"/>
                <a:gd name="connsiteY25" fmla="*/ 2694648 h 2715361"/>
                <a:gd name="connsiteX26" fmla="*/ 720191 w 5132462"/>
                <a:gd name="connsiteY26" fmla="*/ 2686556 h 2715361"/>
                <a:gd name="connsiteX27" fmla="*/ 590719 w 5132462"/>
                <a:gd name="connsiteY27" fmla="*/ 2678464 h 2715361"/>
                <a:gd name="connsiteX28" fmla="*/ 469338 w 5132462"/>
                <a:gd name="connsiteY28" fmla="*/ 2654188 h 2715361"/>
                <a:gd name="connsiteX29" fmla="*/ 380326 w 5132462"/>
                <a:gd name="connsiteY29" fmla="*/ 2646096 h 2715361"/>
                <a:gd name="connsiteX30" fmla="*/ 299406 w 5132462"/>
                <a:gd name="connsiteY30" fmla="*/ 2638004 h 2715361"/>
                <a:gd name="connsiteX31" fmla="*/ 347958 w 5132462"/>
                <a:gd name="connsiteY31" fmla="*/ 2621820 h 2715361"/>
                <a:gd name="connsiteX32" fmla="*/ 404602 w 5132462"/>
                <a:gd name="connsiteY32" fmla="*/ 2573268 h 2715361"/>
                <a:gd name="connsiteX33" fmla="*/ 404602 w 5132462"/>
                <a:gd name="connsiteY33" fmla="*/ 2395243 h 2715361"/>
                <a:gd name="connsiteX34" fmla="*/ 372234 w 5132462"/>
                <a:gd name="connsiteY34" fmla="*/ 2103930 h 2715361"/>
                <a:gd name="connsiteX35" fmla="*/ 323682 w 5132462"/>
                <a:gd name="connsiteY35" fmla="*/ 1861168 h 2715361"/>
                <a:gd name="connsiteX36" fmla="*/ 258945 w 5132462"/>
                <a:gd name="connsiteY36" fmla="*/ 1666960 h 2715361"/>
                <a:gd name="connsiteX37" fmla="*/ 218485 w 5132462"/>
                <a:gd name="connsiteY37" fmla="*/ 1529395 h 2715361"/>
                <a:gd name="connsiteX38" fmla="*/ 178025 w 5132462"/>
                <a:gd name="connsiteY38" fmla="*/ 1432291 h 2715361"/>
                <a:gd name="connsiteX39" fmla="*/ 129473 w 5132462"/>
                <a:gd name="connsiteY39" fmla="*/ 1221898 h 2715361"/>
                <a:gd name="connsiteX40" fmla="*/ 105197 w 5132462"/>
                <a:gd name="connsiteY40" fmla="*/ 1124793 h 2715361"/>
                <a:gd name="connsiteX41" fmla="*/ 89013 w 5132462"/>
                <a:gd name="connsiteY41" fmla="*/ 1043873 h 2715361"/>
                <a:gd name="connsiteX42" fmla="*/ 16184 w 5132462"/>
                <a:gd name="connsiteY42" fmla="*/ 712099 h 2715361"/>
                <a:gd name="connsiteX43" fmla="*/ 8092 w 5132462"/>
                <a:gd name="connsiteY43" fmla="*/ 590719 h 2715361"/>
                <a:gd name="connsiteX44" fmla="*/ 0 w 5132462"/>
                <a:gd name="connsiteY44" fmla="*/ 542167 h 2715361"/>
                <a:gd name="connsiteX45" fmla="*/ 24276 w 5132462"/>
                <a:gd name="connsiteY45" fmla="*/ 0 h 2715361"/>
                <a:gd name="connsiteX46" fmla="*/ 121381 w 5132462"/>
                <a:gd name="connsiteY46" fmla="*/ 80921 h 2715361"/>
                <a:gd name="connsiteX47" fmla="*/ 186117 w 5132462"/>
                <a:gd name="connsiteY47" fmla="*/ 137565 h 2715361"/>
                <a:gd name="connsiteX48" fmla="*/ 299406 w 5132462"/>
                <a:gd name="connsiteY48" fmla="*/ 258945 h 2715361"/>
                <a:gd name="connsiteX49" fmla="*/ 445062 w 5132462"/>
                <a:gd name="connsiteY49" fmla="*/ 380326 h 2715361"/>
                <a:gd name="connsiteX50" fmla="*/ 493614 w 5132462"/>
                <a:gd name="connsiteY50" fmla="*/ 412694 h 2715361"/>
                <a:gd name="connsiteX51" fmla="*/ 566443 w 5132462"/>
                <a:gd name="connsiteY51" fmla="*/ 469338 h 2715361"/>
                <a:gd name="connsiteX52" fmla="*/ 598811 w 5132462"/>
                <a:gd name="connsiteY52" fmla="*/ 534075 h 2715361"/>
                <a:gd name="connsiteX53" fmla="*/ 574535 w 5132462"/>
                <a:gd name="connsiteY53" fmla="*/ 420786 h 2715361"/>
                <a:gd name="connsiteX54" fmla="*/ 550259 w 5132462"/>
                <a:gd name="connsiteY54" fmla="*/ 388418 h 2715361"/>
                <a:gd name="connsiteX55" fmla="*/ 501706 w 5132462"/>
                <a:gd name="connsiteY55" fmla="*/ 356050 h 2715361"/>
                <a:gd name="connsiteX56" fmla="*/ 485522 w 5132462"/>
                <a:gd name="connsiteY56" fmla="*/ 380326 h 2715361"/>
                <a:gd name="connsiteX57" fmla="*/ 461246 w 5132462"/>
                <a:gd name="connsiteY57" fmla="*/ 364142 h 2715361"/>
                <a:gd name="connsiteX58" fmla="*/ 453154 w 5132462"/>
                <a:gd name="connsiteY58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4652921 w 5132462"/>
                <a:gd name="connsiteY8" fmla="*/ 2023009 h 2715361"/>
                <a:gd name="connsiteX9" fmla="*/ 4539632 w 5132462"/>
                <a:gd name="connsiteY9" fmla="*/ 1998733 h 2715361"/>
                <a:gd name="connsiteX10" fmla="*/ 4402067 w 5132462"/>
                <a:gd name="connsiteY10" fmla="*/ 1966365 h 2715361"/>
                <a:gd name="connsiteX11" fmla="*/ 4102662 w 5132462"/>
                <a:gd name="connsiteY11" fmla="*/ 1958273 h 2715361"/>
                <a:gd name="connsiteX12" fmla="*/ 1861168 w 5132462"/>
                <a:gd name="connsiteY12" fmla="*/ 1950181 h 2715361"/>
                <a:gd name="connsiteX13" fmla="*/ 1464659 w 5132462"/>
                <a:gd name="connsiteY13" fmla="*/ 1942089 h 2715361"/>
                <a:gd name="connsiteX14" fmla="*/ 1319002 w 5132462"/>
                <a:gd name="connsiteY14" fmla="*/ 1909721 h 2715361"/>
                <a:gd name="connsiteX15" fmla="*/ 1254266 w 5132462"/>
                <a:gd name="connsiteY15" fmla="*/ 1901629 h 2715361"/>
                <a:gd name="connsiteX16" fmla="*/ 1116701 w 5132462"/>
                <a:gd name="connsiteY16" fmla="*/ 1885445 h 2715361"/>
                <a:gd name="connsiteX17" fmla="*/ 1100517 w 5132462"/>
                <a:gd name="connsiteY17" fmla="*/ 1909721 h 2715361"/>
                <a:gd name="connsiteX18" fmla="*/ 1116701 w 5132462"/>
                <a:gd name="connsiteY18" fmla="*/ 2071561 h 2715361"/>
                <a:gd name="connsiteX19" fmla="*/ 1124793 w 5132462"/>
                <a:gd name="connsiteY19" fmla="*/ 2095837 h 2715361"/>
                <a:gd name="connsiteX20" fmla="*/ 1100517 w 5132462"/>
                <a:gd name="connsiteY20" fmla="*/ 2419519 h 2715361"/>
                <a:gd name="connsiteX21" fmla="*/ 1084333 w 5132462"/>
                <a:gd name="connsiteY21" fmla="*/ 2468071 h 2715361"/>
                <a:gd name="connsiteX22" fmla="*/ 1108609 w 5132462"/>
                <a:gd name="connsiteY22" fmla="*/ 2621820 h 2715361"/>
                <a:gd name="connsiteX23" fmla="*/ 1116701 w 5132462"/>
                <a:gd name="connsiteY23" fmla="*/ 2654188 h 2715361"/>
                <a:gd name="connsiteX24" fmla="*/ 1140977 w 5132462"/>
                <a:gd name="connsiteY24" fmla="*/ 2694648 h 2715361"/>
                <a:gd name="connsiteX25" fmla="*/ 720191 w 5132462"/>
                <a:gd name="connsiteY25" fmla="*/ 2686556 h 2715361"/>
                <a:gd name="connsiteX26" fmla="*/ 590719 w 5132462"/>
                <a:gd name="connsiteY26" fmla="*/ 2678464 h 2715361"/>
                <a:gd name="connsiteX27" fmla="*/ 469338 w 5132462"/>
                <a:gd name="connsiteY27" fmla="*/ 2654188 h 2715361"/>
                <a:gd name="connsiteX28" fmla="*/ 380326 w 5132462"/>
                <a:gd name="connsiteY28" fmla="*/ 2646096 h 2715361"/>
                <a:gd name="connsiteX29" fmla="*/ 299406 w 5132462"/>
                <a:gd name="connsiteY29" fmla="*/ 2638004 h 2715361"/>
                <a:gd name="connsiteX30" fmla="*/ 347958 w 5132462"/>
                <a:gd name="connsiteY30" fmla="*/ 2621820 h 2715361"/>
                <a:gd name="connsiteX31" fmla="*/ 404602 w 5132462"/>
                <a:gd name="connsiteY31" fmla="*/ 2573268 h 2715361"/>
                <a:gd name="connsiteX32" fmla="*/ 404602 w 5132462"/>
                <a:gd name="connsiteY32" fmla="*/ 2395243 h 2715361"/>
                <a:gd name="connsiteX33" fmla="*/ 372234 w 5132462"/>
                <a:gd name="connsiteY33" fmla="*/ 2103930 h 2715361"/>
                <a:gd name="connsiteX34" fmla="*/ 323682 w 5132462"/>
                <a:gd name="connsiteY34" fmla="*/ 1861168 h 2715361"/>
                <a:gd name="connsiteX35" fmla="*/ 258945 w 5132462"/>
                <a:gd name="connsiteY35" fmla="*/ 1666960 h 2715361"/>
                <a:gd name="connsiteX36" fmla="*/ 218485 w 5132462"/>
                <a:gd name="connsiteY36" fmla="*/ 1529395 h 2715361"/>
                <a:gd name="connsiteX37" fmla="*/ 178025 w 5132462"/>
                <a:gd name="connsiteY37" fmla="*/ 1432291 h 2715361"/>
                <a:gd name="connsiteX38" fmla="*/ 129473 w 5132462"/>
                <a:gd name="connsiteY38" fmla="*/ 1221898 h 2715361"/>
                <a:gd name="connsiteX39" fmla="*/ 105197 w 5132462"/>
                <a:gd name="connsiteY39" fmla="*/ 1124793 h 2715361"/>
                <a:gd name="connsiteX40" fmla="*/ 89013 w 5132462"/>
                <a:gd name="connsiteY40" fmla="*/ 1043873 h 2715361"/>
                <a:gd name="connsiteX41" fmla="*/ 16184 w 5132462"/>
                <a:gd name="connsiteY41" fmla="*/ 712099 h 2715361"/>
                <a:gd name="connsiteX42" fmla="*/ 8092 w 5132462"/>
                <a:gd name="connsiteY42" fmla="*/ 590719 h 2715361"/>
                <a:gd name="connsiteX43" fmla="*/ 0 w 5132462"/>
                <a:gd name="connsiteY43" fmla="*/ 542167 h 2715361"/>
                <a:gd name="connsiteX44" fmla="*/ 24276 w 5132462"/>
                <a:gd name="connsiteY44" fmla="*/ 0 h 2715361"/>
                <a:gd name="connsiteX45" fmla="*/ 121381 w 5132462"/>
                <a:gd name="connsiteY45" fmla="*/ 80921 h 2715361"/>
                <a:gd name="connsiteX46" fmla="*/ 186117 w 5132462"/>
                <a:gd name="connsiteY46" fmla="*/ 137565 h 2715361"/>
                <a:gd name="connsiteX47" fmla="*/ 299406 w 5132462"/>
                <a:gd name="connsiteY47" fmla="*/ 258945 h 2715361"/>
                <a:gd name="connsiteX48" fmla="*/ 445062 w 5132462"/>
                <a:gd name="connsiteY48" fmla="*/ 380326 h 2715361"/>
                <a:gd name="connsiteX49" fmla="*/ 493614 w 5132462"/>
                <a:gd name="connsiteY49" fmla="*/ 412694 h 2715361"/>
                <a:gd name="connsiteX50" fmla="*/ 566443 w 5132462"/>
                <a:gd name="connsiteY50" fmla="*/ 469338 h 2715361"/>
                <a:gd name="connsiteX51" fmla="*/ 598811 w 5132462"/>
                <a:gd name="connsiteY51" fmla="*/ 534075 h 2715361"/>
                <a:gd name="connsiteX52" fmla="*/ 574535 w 5132462"/>
                <a:gd name="connsiteY52" fmla="*/ 420786 h 2715361"/>
                <a:gd name="connsiteX53" fmla="*/ 550259 w 5132462"/>
                <a:gd name="connsiteY53" fmla="*/ 388418 h 2715361"/>
                <a:gd name="connsiteX54" fmla="*/ 501706 w 5132462"/>
                <a:gd name="connsiteY54" fmla="*/ 356050 h 2715361"/>
                <a:gd name="connsiteX55" fmla="*/ 485522 w 5132462"/>
                <a:gd name="connsiteY55" fmla="*/ 380326 h 2715361"/>
                <a:gd name="connsiteX56" fmla="*/ 461246 w 5132462"/>
                <a:gd name="connsiteY56" fmla="*/ 364142 h 2715361"/>
                <a:gd name="connsiteX57" fmla="*/ 453154 w 5132462"/>
                <a:gd name="connsiteY57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4539632 w 5132462"/>
                <a:gd name="connsiteY8" fmla="*/ 1998733 h 2715361"/>
                <a:gd name="connsiteX9" fmla="*/ 4402067 w 5132462"/>
                <a:gd name="connsiteY9" fmla="*/ 1966365 h 2715361"/>
                <a:gd name="connsiteX10" fmla="*/ 4102662 w 5132462"/>
                <a:gd name="connsiteY10" fmla="*/ 1958273 h 2715361"/>
                <a:gd name="connsiteX11" fmla="*/ 1861168 w 5132462"/>
                <a:gd name="connsiteY11" fmla="*/ 1950181 h 2715361"/>
                <a:gd name="connsiteX12" fmla="*/ 1464659 w 5132462"/>
                <a:gd name="connsiteY12" fmla="*/ 1942089 h 2715361"/>
                <a:gd name="connsiteX13" fmla="*/ 1319002 w 5132462"/>
                <a:gd name="connsiteY13" fmla="*/ 1909721 h 2715361"/>
                <a:gd name="connsiteX14" fmla="*/ 1254266 w 5132462"/>
                <a:gd name="connsiteY14" fmla="*/ 1901629 h 2715361"/>
                <a:gd name="connsiteX15" fmla="*/ 1116701 w 5132462"/>
                <a:gd name="connsiteY15" fmla="*/ 1885445 h 2715361"/>
                <a:gd name="connsiteX16" fmla="*/ 1100517 w 5132462"/>
                <a:gd name="connsiteY16" fmla="*/ 1909721 h 2715361"/>
                <a:gd name="connsiteX17" fmla="*/ 1116701 w 5132462"/>
                <a:gd name="connsiteY17" fmla="*/ 2071561 h 2715361"/>
                <a:gd name="connsiteX18" fmla="*/ 1124793 w 5132462"/>
                <a:gd name="connsiteY18" fmla="*/ 2095837 h 2715361"/>
                <a:gd name="connsiteX19" fmla="*/ 1100517 w 5132462"/>
                <a:gd name="connsiteY19" fmla="*/ 2419519 h 2715361"/>
                <a:gd name="connsiteX20" fmla="*/ 1084333 w 5132462"/>
                <a:gd name="connsiteY20" fmla="*/ 2468071 h 2715361"/>
                <a:gd name="connsiteX21" fmla="*/ 1108609 w 5132462"/>
                <a:gd name="connsiteY21" fmla="*/ 2621820 h 2715361"/>
                <a:gd name="connsiteX22" fmla="*/ 1116701 w 5132462"/>
                <a:gd name="connsiteY22" fmla="*/ 2654188 h 2715361"/>
                <a:gd name="connsiteX23" fmla="*/ 1140977 w 5132462"/>
                <a:gd name="connsiteY23" fmla="*/ 2694648 h 2715361"/>
                <a:gd name="connsiteX24" fmla="*/ 720191 w 5132462"/>
                <a:gd name="connsiteY24" fmla="*/ 2686556 h 2715361"/>
                <a:gd name="connsiteX25" fmla="*/ 590719 w 5132462"/>
                <a:gd name="connsiteY25" fmla="*/ 2678464 h 2715361"/>
                <a:gd name="connsiteX26" fmla="*/ 469338 w 5132462"/>
                <a:gd name="connsiteY26" fmla="*/ 2654188 h 2715361"/>
                <a:gd name="connsiteX27" fmla="*/ 380326 w 5132462"/>
                <a:gd name="connsiteY27" fmla="*/ 2646096 h 2715361"/>
                <a:gd name="connsiteX28" fmla="*/ 299406 w 5132462"/>
                <a:gd name="connsiteY28" fmla="*/ 2638004 h 2715361"/>
                <a:gd name="connsiteX29" fmla="*/ 347958 w 5132462"/>
                <a:gd name="connsiteY29" fmla="*/ 2621820 h 2715361"/>
                <a:gd name="connsiteX30" fmla="*/ 404602 w 5132462"/>
                <a:gd name="connsiteY30" fmla="*/ 2573268 h 2715361"/>
                <a:gd name="connsiteX31" fmla="*/ 404602 w 5132462"/>
                <a:gd name="connsiteY31" fmla="*/ 2395243 h 2715361"/>
                <a:gd name="connsiteX32" fmla="*/ 372234 w 5132462"/>
                <a:gd name="connsiteY32" fmla="*/ 2103930 h 2715361"/>
                <a:gd name="connsiteX33" fmla="*/ 323682 w 5132462"/>
                <a:gd name="connsiteY33" fmla="*/ 1861168 h 2715361"/>
                <a:gd name="connsiteX34" fmla="*/ 258945 w 5132462"/>
                <a:gd name="connsiteY34" fmla="*/ 1666960 h 2715361"/>
                <a:gd name="connsiteX35" fmla="*/ 218485 w 5132462"/>
                <a:gd name="connsiteY35" fmla="*/ 1529395 h 2715361"/>
                <a:gd name="connsiteX36" fmla="*/ 178025 w 5132462"/>
                <a:gd name="connsiteY36" fmla="*/ 1432291 h 2715361"/>
                <a:gd name="connsiteX37" fmla="*/ 129473 w 5132462"/>
                <a:gd name="connsiteY37" fmla="*/ 1221898 h 2715361"/>
                <a:gd name="connsiteX38" fmla="*/ 105197 w 5132462"/>
                <a:gd name="connsiteY38" fmla="*/ 1124793 h 2715361"/>
                <a:gd name="connsiteX39" fmla="*/ 89013 w 5132462"/>
                <a:gd name="connsiteY39" fmla="*/ 1043873 h 2715361"/>
                <a:gd name="connsiteX40" fmla="*/ 16184 w 5132462"/>
                <a:gd name="connsiteY40" fmla="*/ 712099 h 2715361"/>
                <a:gd name="connsiteX41" fmla="*/ 8092 w 5132462"/>
                <a:gd name="connsiteY41" fmla="*/ 590719 h 2715361"/>
                <a:gd name="connsiteX42" fmla="*/ 0 w 5132462"/>
                <a:gd name="connsiteY42" fmla="*/ 542167 h 2715361"/>
                <a:gd name="connsiteX43" fmla="*/ 24276 w 5132462"/>
                <a:gd name="connsiteY43" fmla="*/ 0 h 2715361"/>
                <a:gd name="connsiteX44" fmla="*/ 121381 w 5132462"/>
                <a:gd name="connsiteY44" fmla="*/ 80921 h 2715361"/>
                <a:gd name="connsiteX45" fmla="*/ 186117 w 5132462"/>
                <a:gd name="connsiteY45" fmla="*/ 137565 h 2715361"/>
                <a:gd name="connsiteX46" fmla="*/ 299406 w 5132462"/>
                <a:gd name="connsiteY46" fmla="*/ 258945 h 2715361"/>
                <a:gd name="connsiteX47" fmla="*/ 445062 w 5132462"/>
                <a:gd name="connsiteY47" fmla="*/ 380326 h 2715361"/>
                <a:gd name="connsiteX48" fmla="*/ 493614 w 5132462"/>
                <a:gd name="connsiteY48" fmla="*/ 412694 h 2715361"/>
                <a:gd name="connsiteX49" fmla="*/ 566443 w 5132462"/>
                <a:gd name="connsiteY49" fmla="*/ 469338 h 2715361"/>
                <a:gd name="connsiteX50" fmla="*/ 598811 w 5132462"/>
                <a:gd name="connsiteY50" fmla="*/ 534075 h 2715361"/>
                <a:gd name="connsiteX51" fmla="*/ 574535 w 5132462"/>
                <a:gd name="connsiteY51" fmla="*/ 420786 h 2715361"/>
                <a:gd name="connsiteX52" fmla="*/ 550259 w 5132462"/>
                <a:gd name="connsiteY52" fmla="*/ 388418 h 2715361"/>
                <a:gd name="connsiteX53" fmla="*/ 501706 w 5132462"/>
                <a:gd name="connsiteY53" fmla="*/ 356050 h 2715361"/>
                <a:gd name="connsiteX54" fmla="*/ 485522 w 5132462"/>
                <a:gd name="connsiteY54" fmla="*/ 380326 h 2715361"/>
                <a:gd name="connsiteX55" fmla="*/ 461246 w 5132462"/>
                <a:gd name="connsiteY55" fmla="*/ 364142 h 2715361"/>
                <a:gd name="connsiteX56" fmla="*/ 453154 w 5132462"/>
                <a:gd name="connsiteY56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4402067 w 5132462"/>
                <a:gd name="connsiteY8" fmla="*/ 1966365 h 2715361"/>
                <a:gd name="connsiteX9" fmla="*/ 4102662 w 5132462"/>
                <a:gd name="connsiteY9" fmla="*/ 1958273 h 2715361"/>
                <a:gd name="connsiteX10" fmla="*/ 1861168 w 5132462"/>
                <a:gd name="connsiteY10" fmla="*/ 1950181 h 2715361"/>
                <a:gd name="connsiteX11" fmla="*/ 1464659 w 5132462"/>
                <a:gd name="connsiteY11" fmla="*/ 1942089 h 2715361"/>
                <a:gd name="connsiteX12" fmla="*/ 1319002 w 5132462"/>
                <a:gd name="connsiteY12" fmla="*/ 1909721 h 2715361"/>
                <a:gd name="connsiteX13" fmla="*/ 1254266 w 5132462"/>
                <a:gd name="connsiteY13" fmla="*/ 1901629 h 2715361"/>
                <a:gd name="connsiteX14" fmla="*/ 1116701 w 5132462"/>
                <a:gd name="connsiteY14" fmla="*/ 1885445 h 2715361"/>
                <a:gd name="connsiteX15" fmla="*/ 1100517 w 5132462"/>
                <a:gd name="connsiteY15" fmla="*/ 1909721 h 2715361"/>
                <a:gd name="connsiteX16" fmla="*/ 1116701 w 5132462"/>
                <a:gd name="connsiteY16" fmla="*/ 2071561 h 2715361"/>
                <a:gd name="connsiteX17" fmla="*/ 1124793 w 5132462"/>
                <a:gd name="connsiteY17" fmla="*/ 2095837 h 2715361"/>
                <a:gd name="connsiteX18" fmla="*/ 1100517 w 5132462"/>
                <a:gd name="connsiteY18" fmla="*/ 2419519 h 2715361"/>
                <a:gd name="connsiteX19" fmla="*/ 1084333 w 5132462"/>
                <a:gd name="connsiteY19" fmla="*/ 2468071 h 2715361"/>
                <a:gd name="connsiteX20" fmla="*/ 1108609 w 5132462"/>
                <a:gd name="connsiteY20" fmla="*/ 2621820 h 2715361"/>
                <a:gd name="connsiteX21" fmla="*/ 1116701 w 5132462"/>
                <a:gd name="connsiteY21" fmla="*/ 2654188 h 2715361"/>
                <a:gd name="connsiteX22" fmla="*/ 1140977 w 5132462"/>
                <a:gd name="connsiteY22" fmla="*/ 2694648 h 2715361"/>
                <a:gd name="connsiteX23" fmla="*/ 720191 w 5132462"/>
                <a:gd name="connsiteY23" fmla="*/ 2686556 h 2715361"/>
                <a:gd name="connsiteX24" fmla="*/ 590719 w 5132462"/>
                <a:gd name="connsiteY24" fmla="*/ 2678464 h 2715361"/>
                <a:gd name="connsiteX25" fmla="*/ 469338 w 5132462"/>
                <a:gd name="connsiteY25" fmla="*/ 2654188 h 2715361"/>
                <a:gd name="connsiteX26" fmla="*/ 380326 w 5132462"/>
                <a:gd name="connsiteY26" fmla="*/ 2646096 h 2715361"/>
                <a:gd name="connsiteX27" fmla="*/ 299406 w 5132462"/>
                <a:gd name="connsiteY27" fmla="*/ 2638004 h 2715361"/>
                <a:gd name="connsiteX28" fmla="*/ 347958 w 5132462"/>
                <a:gd name="connsiteY28" fmla="*/ 2621820 h 2715361"/>
                <a:gd name="connsiteX29" fmla="*/ 404602 w 5132462"/>
                <a:gd name="connsiteY29" fmla="*/ 2573268 h 2715361"/>
                <a:gd name="connsiteX30" fmla="*/ 404602 w 5132462"/>
                <a:gd name="connsiteY30" fmla="*/ 2395243 h 2715361"/>
                <a:gd name="connsiteX31" fmla="*/ 372234 w 5132462"/>
                <a:gd name="connsiteY31" fmla="*/ 2103930 h 2715361"/>
                <a:gd name="connsiteX32" fmla="*/ 323682 w 5132462"/>
                <a:gd name="connsiteY32" fmla="*/ 1861168 h 2715361"/>
                <a:gd name="connsiteX33" fmla="*/ 258945 w 5132462"/>
                <a:gd name="connsiteY33" fmla="*/ 1666960 h 2715361"/>
                <a:gd name="connsiteX34" fmla="*/ 218485 w 5132462"/>
                <a:gd name="connsiteY34" fmla="*/ 1529395 h 2715361"/>
                <a:gd name="connsiteX35" fmla="*/ 178025 w 5132462"/>
                <a:gd name="connsiteY35" fmla="*/ 1432291 h 2715361"/>
                <a:gd name="connsiteX36" fmla="*/ 129473 w 5132462"/>
                <a:gd name="connsiteY36" fmla="*/ 1221898 h 2715361"/>
                <a:gd name="connsiteX37" fmla="*/ 105197 w 5132462"/>
                <a:gd name="connsiteY37" fmla="*/ 1124793 h 2715361"/>
                <a:gd name="connsiteX38" fmla="*/ 89013 w 5132462"/>
                <a:gd name="connsiteY38" fmla="*/ 1043873 h 2715361"/>
                <a:gd name="connsiteX39" fmla="*/ 16184 w 5132462"/>
                <a:gd name="connsiteY39" fmla="*/ 712099 h 2715361"/>
                <a:gd name="connsiteX40" fmla="*/ 8092 w 5132462"/>
                <a:gd name="connsiteY40" fmla="*/ 590719 h 2715361"/>
                <a:gd name="connsiteX41" fmla="*/ 0 w 5132462"/>
                <a:gd name="connsiteY41" fmla="*/ 542167 h 2715361"/>
                <a:gd name="connsiteX42" fmla="*/ 24276 w 5132462"/>
                <a:gd name="connsiteY42" fmla="*/ 0 h 2715361"/>
                <a:gd name="connsiteX43" fmla="*/ 121381 w 5132462"/>
                <a:gd name="connsiteY43" fmla="*/ 80921 h 2715361"/>
                <a:gd name="connsiteX44" fmla="*/ 186117 w 5132462"/>
                <a:gd name="connsiteY44" fmla="*/ 137565 h 2715361"/>
                <a:gd name="connsiteX45" fmla="*/ 299406 w 5132462"/>
                <a:gd name="connsiteY45" fmla="*/ 258945 h 2715361"/>
                <a:gd name="connsiteX46" fmla="*/ 445062 w 5132462"/>
                <a:gd name="connsiteY46" fmla="*/ 380326 h 2715361"/>
                <a:gd name="connsiteX47" fmla="*/ 493614 w 5132462"/>
                <a:gd name="connsiteY47" fmla="*/ 412694 h 2715361"/>
                <a:gd name="connsiteX48" fmla="*/ 566443 w 5132462"/>
                <a:gd name="connsiteY48" fmla="*/ 469338 h 2715361"/>
                <a:gd name="connsiteX49" fmla="*/ 598811 w 5132462"/>
                <a:gd name="connsiteY49" fmla="*/ 534075 h 2715361"/>
                <a:gd name="connsiteX50" fmla="*/ 574535 w 5132462"/>
                <a:gd name="connsiteY50" fmla="*/ 420786 h 2715361"/>
                <a:gd name="connsiteX51" fmla="*/ 550259 w 5132462"/>
                <a:gd name="connsiteY51" fmla="*/ 388418 h 2715361"/>
                <a:gd name="connsiteX52" fmla="*/ 501706 w 5132462"/>
                <a:gd name="connsiteY52" fmla="*/ 356050 h 2715361"/>
                <a:gd name="connsiteX53" fmla="*/ 485522 w 5132462"/>
                <a:gd name="connsiteY53" fmla="*/ 380326 h 2715361"/>
                <a:gd name="connsiteX54" fmla="*/ 461246 w 5132462"/>
                <a:gd name="connsiteY54" fmla="*/ 364142 h 2715361"/>
                <a:gd name="connsiteX55" fmla="*/ 453154 w 5132462"/>
                <a:gd name="connsiteY55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4102662 w 5132462"/>
                <a:gd name="connsiteY8" fmla="*/ 1958273 h 2715361"/>
                <a:gd name="connsiteX9" fmla="*/ 1861168 w 5132462"/>
                <a:gd name="connsiteY9" fmla="*/ 1950181 h 2715361"/>
                <a:gd name="connsiteX10" fmla="*/ 1464659 w 5132462"/>
                <a:gd name="connsiteY10" fmla="*/ 1942089 h 2715361"/>
                <a:gd name="connsiteX11" fmla="*/ 1319002 w 5132462"/>
                <a:gd name="connsiteY11" fmla="*/ 1909721 h 2715361"/>
                <a:gd name="connsiteX12" fmla="*/ 1254266 w 5132462"/>
                <a:gd name="connsiteY12" fmla="*/ 1901629 h 2715361"/>
                <a:gd name="connsiteX13" fmla="*/ 1116701 w 5132462"/>
                <a:gd name="connsiteY13" fmla="*/ 1885445 h 2715361"/>
                <a:gd name="connsiteX14" fmla="*/ 1100517 w 5132462"/>
                <a:gd name="connsiteY14" fmla="*/ 1909721 h 2715361"/>
                <a:gd name="connsiteX15" fmla="*/ 1116701 w 5132462"/>
                <a:gd name="connsiteY15" fmla="*/ 2071561 h 2715361"/>
                <a:gd name="connsiteX16" fmla="*/ 1124793 w 5132462"/>
                <a:gd name="connsiteY16" fmla="*/ 2095837 h 2715361"/>
                <a:gd name="connsiteX17" fmla="*/ 1100517 w 5132462"/>
                <a:gd name="connsiteY17" fmla="*/ 2419519 h 2715361"/>
                <a:gd name="connsiteX18" fmla="*/ 1084333 w 5132462"/>
                <a:gd name="connsiteY18" fmla="*/ 2468071 h 2715361"/>
                <a:gd name="connsiteX19" fmla="*/ 1108609 w 5132462"/>
                <a:gd name="connsiteY19" fmla="*/ 2621820 h 2715361"/>
                <a:gd name="connsiteX20" fmla="*/ 1116701 w 5132462"/>
                <a:gd name="connsiteY20" fmla="*/ 2654188 h 2715361"/>
                <a:gd name="connsiteX21" fmla="*/ 1140977 w 5132462"/>
                <a:gd name="connsiteY21" fmla="*/ 2694648 h 2715361"/>
                <a:gd name="connsiteX22" fmla="*/ 720191 w 5132462"/>
                <a:gd name="connsiteY22" fmla="*/ 2686556 h 2715361"/>
                <a:gd name="connsiteX23" fmla="*/ 590719 w 5132462"/>
                <a:gd name="connsiteY23" fmla="*/ 2678464 h 2715361"/>
                <a:gd name="connsiteX24" fmla="*/ 469338 w 5132462"/>
                <a:gd name="connsiteY24" fmla="*/ 2654188 h 2715361"/>
                <a:gd name="connsiteX25" fmla="*/ 380326 w 5132462"/>
                <a:gd name="connsiteY25" fmla="*/ 2646096 h 2715361"/>
                <a:gd name="connsiteX26" fmla="*/ 299406 w 5132462"/>
                <a:gd name="connsiteY26" fmla="*/ 2638004 h 2715361"/>
                <a:gd name="connsiteX27" fmla="*/ 347958 w 5132462"/>
                <a:gd name="connsiteY27" fmla="*/ 2621820 h 2715361"/>
                <a:gd name="connsiteX28" fmla="*/ 404602 w 5132462"/>
                <a:gd name="connsiteY28" fmla="*/ 2573268 h 2715361"/>
                <a:gd name="connsiteX29" fmla="*/ 404602 w 5132462"/>
                <a:gd name="connsiteY29" fmla="*/ 2395243 h 2715361"/>
                <a:gd name="connsiteX30" fmla="*/ 372234 w 5132462"/>
                <a:gd name="connsiteY30" fmla="*/ 2103930 h 2715361"/>
                <a:gd name="connsiteX31" fmla="*/ 323682 w 5132462"/>
                <a:gd name="connsiteY31" fmla="*/ 1861168 h 2715361"/>
                <a:gd name="connsiteX32" fmla="*/ 258945 w 5132462"/>
                <a:gd name="connsiteY32" fmla="*/ 1666960 h 2715361"/>
                <a:gd name="connsiteX33" fmla="*/ 218485 w 5132462"/>
                <a:gd name="connsiteY33" fmla="*/ 1529395 h 2715361"/>
                <a:gd name="connsiteX34" fmla="*/ 178025 w 5132462"/>
                <a:gd name="connsiteY34" fmla="*/ 1432291 h 2715361"/>
                <a:gd name="connsiteX35" fmla="*/ 129473 w 5132462"/>
                <a:gd name="connsiteY35" fmla="*/ 1221898 h 2715361"/>
                <a:gd name="connsiteX36" fmla="*/ 105197 w 5132462"/>
                <a:gd name="connsiteY36" fmla="*/ 1124793 h 2715361"/>
                <a:gd name="connsiteX37" fmla="*/ 89013 w 5132462"/>
                <a:gd name="connsiteY37" fmla="*/ 1043873 h 2715361"/>
                <a:gd name="connsiteX38" fmla="*/ 16184 w 5132462"/>
                <a:gd name="connsiteY38" fmla="*/ 712099 h 2715361"/>
                <a:gd name="connsiteX39" fmla="*/ 8092 w 5132462"/>
                <a:gd name="connsiteY39" fmla="*/ 590719 h 2715361"/>
                <a:gd name="connsiteX40" fmla="*/ 0 w 5132462"/>
                <a:gd name="connsiteY40" fmla="*/ 542167 h 2715361"/>
                <a:gd name="connsiteX41" fmla="*/ 24276 w 5132462"/>
                <a:gd name="connsiteY41" fmla="*/ 0 h 2715361"/>
                <a:gd name="connsiteX42" fmla="*/ 121381 w 5132462"/>
                <a:gd name="connsiteY42" fmla="*/ 80921 h 2715361"/>
                <a:gd name="connsiteX43" fmla="*/ 186117 w 5132462"/>
                <a:gd name="connsiteY43" fmla="*/ 137565 h 2715361"/>
                <a:gd name="connsiteX44" fmla="*/ 299406 w 5132462"/>
                <a:gd name="connsiteY44" fmla="*/ 258945 h 2715361"/>
                <a:gd name="connsiteX45" fmla="*/ 445062 w 5132462"/>
                <a:gd name="connsiteY45" fmla="*/ 380326 h 2715361"/>
                <a:gd name="connsiteX46" fmla="*/ 493614 w 5132462"/>
                <a:gd name="connsiteY46" fmla="*/ 412694 h 2715361"/>
                <a:gd name="connsiteX47" fmla="*/ 566443 w 5132462"/>
                <a:gd name="connsiteY47" fmla="*/ 469338 h 2715361"/>
                <a:gd name="connsiteX48" fmla="*/ 598811 w 5132462"/>
                <a:gd name="connsiteY48" fmla="*/ 534075 h 2715361"/>
                <a:gd name="connsiteX49" fmla="*/ 574535 w 5132462"/>
                <a:gd name="connsiteY49" fmla="*/ 420786 h 2715361"/>
                <a:gd name="connsiteX50" fmla="*/ 550259 w 5132462"/>
                <a:gd name="connsiteY50" fmla="*/ 388418 h 2715361"/>
                <a:gd name="connsiteX51" fmla="*/ 501706 w 5132462"/>
                <a:gd name="connsiteY51" fmla="*/ 356050 h 2715361"/>
                <a:gd name="connsiteX52" fmla="*/ 485522 w 5132462"/>
                <a:gd name="connsiteY52" fmla="*/ 380326 h 2715361"/>
                <a:gd name="connsiteX53" fmla="*/ 461246 w 5132462"/>
                <a:gd name="connsiteY53" fmla="*/ 364142 h 2715361"/>
                <a:gd name="connsiteX54" fmla="*/ 453154 w 5132462"/>
                <a:gd name="connsiteY54" fmla="*/ 323682 h 2715361"/>
                <a:gd name="connsiteX0" fmla="*/ 453154 w 5132462"/>
                <a:gd name="connsiteY0" fmla="*/ 323682 h 2715361"/>
                <a:gd name="connsiteX1" fmla="*/ 558351 w 5132462"/>
                <a:gd name="connsiteY1" fmla="*/ 339866 h 2715361"/>
                <a:gd name="connsiteX2" fmla="*/ 1399922 w 5132462"/>
                <a:gd name="connsiteY2" fmla="*/ 339866 h 2715361"/>
                <a:gd name="connsiteX3" fmla="*/ 1448475 w 5132462"/>
                <a:gd name="connsiteY3" fmla="*/ 331774 h 2715361"/>
                <a:gd name="connsiteX4" fmla="*/ 2977869 w 5132462"/>
                <a:gd name="connsiteY4" fmla="*/ 331774 h 2715361"/>
                <a:gd name="connsiteX5" fmla="*/ 4960418 w 5132462"/>
                <a:gd name="connsiteY5" fmla="*/ 380326 h 2715361"/>
                <a:gd name="connsiteX6" fmla="*/ 5008970 w 5132462"/>
                <a:gd name="connsiteY6" fmla="*/ 1974457 h 2715361"/>
                <a:gd name="connsiteX7" fmla="*/ 4782393 w 5132462"/>
                <a:gd name="connsiteY7" fmla="*/ 2031101 h 2715361"/>
                <a:gd name="connsiteX8" fmla="*/ 1861168 w 5132462"/>
                <a:gd name="connsiteY8" fmla="*/ 1950181 h 2715361"/>
                <a:gd name="connsiteX9" fmla="*/ 1464659 w 5132462"/>
                <a:gd name="connsiteY9" fmla="*/ 1942089 h 2715361"/>
                <a:gd name="connsiteX10" fmla="*/ 1319002 w 5132462"/>
                <a:gd name="connsiteY10" fmla="*/ 1909721 h 2715361"/>
                <a:gd name="connsiteX11" fmla="*/ 1254266 w 5132462"/>
                <a:gd name="connsiteY11" fmla="*/ 1901629 h 2715361"/>
                <a:gd name="connsiteX12" fmla="*/ 1116701 w 5132462"/>
                <a:gd name="connsiteY12" fmla="*/ 1885445 h 2715361"/>
                <a:gd name="connsiteX13" fmla="*/ 1100517 w 5132462"/>
                <a:gd name="connsiteY13" fmla="*/ 1909721 h 2715361"/>
                <a:gd name="connsiteX14" fmla="*/ 1116701 w 5132462"/>
                <a:gd name="connsiteY14" fmla="*/ 2071561 h 2715361"/>
                <a:gd name="connsiteX15" fmla="*/ 1124793 w 5132462"/>
                <a:gd name="connsiteY15" fmla="*/ 2095837 h 2715361"/>
                <a:gd name="connsiteX16" fmla="*/ 1100517 w 5132462"/>
                <a:gd name="connsiteY16" fmla="*/ 2419519 h 2715361"/>
                <a:gd name="connsiteX17" fmla="*/ 1084333 w 5132462"/>
                <a:gd name="connsiteY17" fmla="*/ 2468071 h 2715361"/>
                <a:gd name="connsiteX18" fmla="*/ 1108609 w 5132462"/>
                <a:gd name="connsiteY18" fmla="*/ 2621820 h 2715361"/>
                <a:gd name="connsiteX19" fmla="*/ 1116701 w 5132462"/>
                <a:gd name="connsiteY19" fmla="*/ 2654188 h 2715361"/>
                <a:gd name="connsiteX20" fmla="*/ 1140977 w 5132462"/>
                <a:gd name="connsiteY20" fmla="*/ 2694648 h 2715361"/>
                <a:gd name="connsiteX21" fmla="*/ 720191 w 5132462"/>
                <a:gd name="connsiteY21" fmla="*/ 2686556 h 2715361"/>
                <a:gd name="connsiteX22" fmla="*/ 590719 w 5132462"/>
                <a:gd name="connsiteY22" fmla="*/ 2678464 h 2715361"/>
                <a:gd name="connsiteX23" fmla="*/ 469338 w 5132462"/>
                <a:gd name="connsiteY23" fmla="*/ 2654188 h 2715361"/>
                <a:gd name="connsiteX24" fmla="*/ 380326 w 5132462"/>
                <a:gd name="connsiteY24" fmla="*/ 2646096 h 2715361"/>
                <a:gd name="connsiteX25" fmla="*/ 299406 w 5132462"/>
                <a:gd name="connsiteY25" fmla="*/ 2638004 h 2715361"/>
                <a:gd name="connsiteX26" fmla="*/ 347958 w 5132462"/>
                <a:gd name="connsiteY26" fmla="*/ 2621820 h 2715361"/>
                <a:gd name="connsiteX27" fmla="*/ 404602 w 5132462"/>
                <a:gd name="connsiteY27" fmla="*/ 2573268 h 2715361"/>
                <a:gd name="connsiteX28" fmla="*/ 404602 w 5132462"/>
                <a:gd name="connsiteY28" fmla="*/ 2395243 h 2715361"/>
                <a:gd name="connsiteX29" fmla="*/ 372234 w 5132462"/>
                <a:gd name="connsiteY29" fmla="*/ 2103930 h 2715361"/>
                <a:gd name="connsiteX30" fmla="*/ 323682 w 5132462"/>
                <a:gd name="connsiteY30" fmla="*/ 1861168 h 2715361"/>
                <a:gd name="connsiteX31" fmla="*/ 258945 w 5132462"/>
                <a:gd name="connsiteY31" fmla="*/ 1666960 h 2715361"/>
                <a:gd name="connsiteX32" fmla="*/ 218485 w 5132462"/>
                <a:gd name="connsiteY32" fmla="*/ 1529395 h 2715361"/>
                <a:gd name="connsiteX33" fmla="*/ 178025 w 5132462"/>
                <a:gd name="connsiteY33" fmla="*/ 1432291 h 2715361"/>
                <a:gd name="connsiteX34" fmla="*/ 129473 w 5132462"/>
                <a:gd name="connsiteY34" fmla="*/ 1221898 h 2715361"/>
                <a:gd name="connsiteX35" fmla="*/ 105197 w 5132462"/>
                <a:gd name="connsiteY35" fmla="*/ 1124793 h 2715361"/>
                <a:gd name="connsiteX36" fmla="*/ 89013 w 5132462"/>
                <a:gd name="connsiteY36" fmla="*/ 1043873 h 2715361"/>
                <a:gd name="connsiteX37" fmla="*/ 16184 w 5132462"/>
                <a:gd name="connsiteY37" fmla="*/ 712099 h 2715361"/>
                <a:gd name="connsiteX38" fmla="*/ 8092 w 5132462"/>
                <a:gd name="connsiteY38" fmla="*/ 590719 h 2715361"/>
                <a:gd name="connsiteX39" fmla="*/ 0 w 5132462"/>
                <a:gd name="connsiteY39" fmla="*/ 542167 h 2715361"/>
                <a:gd name="connsiteX40" fmla="*/ 24276 w 5132462"/>
                <a:gd name="connsiteY40" fmla="*/ 0 h 2715361"/>
                <a:gd name="connsiteX41" fmla="*/ 121381 w 5132462"/>
                <a:gd name="connsiteY41" fmla="*/ 80921 h 2715361"/>
                <a:gd name="connsiteX42" fmla="*/ 186117 w 5132462"/>
                <a:gd name="connsiteY42" fmla="*/ 137565 h 2715361"/>
                <a:gd name="connsiteX43" fmla="*/ 299406 w 5132462"/>
                <a:gd name="connsiteY43" fmla="*/ 258945 h 2715361"/>
                <a:gd name="connsiteX44" fmla="*/ 445062 w 5132462"/>
                <a:gd name="connsiteY44" fmla="*/ 380326 h 2715361"/>
                <a:gd name="connsiteX45" fmla="*/ 493614 w 5132462"/>
                <a:gd name="connsiteY45" fmla="*/ 412694 h 2715361"/>
                <a:gd name="connsiteX46" fmla="*/ 566443 w 5132462"/>
                <a:gd name="connsiteY46" fmla="*/ 469338 h 2715361"/>
                <a:gd name="connsiteX47" fmla="*/ 598811 w 5132462"/>
                <a:gd name="connsiteY47" fmla="*/ 534075 h 2715361"/>
                <a:gd name="connsiteX48" fmla="*/ 574535 w 5132462"/>
                <a:gd name="connsiteY48" fmla="*/ 420786 h 2715361"/>
                <a:gd name="connsiteX49" fmla="*/ 550259 w 5132462"/>
                <a:gd name="connsiteY49" fmla="*/ 388418 h 2715361"/>
                <a:gd name="connsiteX50" fmla="*/ 501706 w 5132462"/>
                <a:gd name="connsiteY50" fmla="*/ 356050 h 2715361"/>
                <a:gd name="connsiteX51" fmla="*/ 485522 w 5132462"/>
                <a:gd name="connsiteY51" fmla="*/ 380326 h 2715361"/>
                <a:gd name="connsiteX52" fmla="*/ 461246 w 5132462"/>
                <a:gd name="connsiteY52" fmla="*/ 364142 h 2715361"/>
                <a:gd name="connsiteX53" fmla="*/ 453154 w 5132462"/>
                <a:gd name="connsiteY53" fmla="*/ 323682 h 2715361"/>
                <a:gd name="connsiteX0" fmla="*/ 453154 w 5313338"/>
                <a:gd name="connsiteY0" fmla="*/ 323682 h 2715361"/>
                <a:gd name="connsiteX1" fmla="*/ 558351 w 5313338"/>
                <a:gd name="connsiteY1" fmla="*/ 339866 h 2715361"/>
                <a:gd name="connsiteX2" fmla="*/ 1399922 w 5313338"/>
                <a:gd name="connsiteY2" fmla="*/ 339866 h 2715361"/>
                <a:gd name="connsiteX3" fmla="*/ 1448475 w 5313338"/>
                <a:gd name="connsiteY3" fmla="*/ 331774 h 2715361"/>
                <a:gd name="connsiteX4" fmla="*/ 2977869 w 5313338"/>
                <a:gd name="connsiteY4" fmla="*/ 331774 h 2715361"/>
                <a:gd name="connsiteX5" fmla="*/ 4960418 w 5313338"/>
                <a:gd name="connsiteY5" fmla="*/ 380326 h 2715361"/>
                <a:gd name="connsiteX6" fmla="*/ 5008970 w 5313338"/>
                <a:gd name="connsiteY6" fmla="*/ 1974457 h 2715361"/>
                <a:gd name="connsiteX7" fmla="*/ 1861168 w 5313338"/>
                <a:gd name="connsiteY7" fmla="*/ 1950181 h 2715361"/>
                <a:gd name="connsiteX8" fmla="*/ 1464659 w 5313338"/>
                <a:gd name="connsiteY8" fmla="*/ 1942089 h 2715361"/>
                <a:gd name="connsiteX9" fmla="*/ 1319002 w 5313338"/>
                <a:gd name="connsiteY9" fmla="*/ 1909721 h 2715361"/>
                <a:gd name="connsiteX10" fmla="*/ 1254266 w 5313338"/>
                <a:gd name="connsiteY10" fmla="*/ 1901629 h 2715361"/>
                <a:gd name="connsiteX11" fmla="*/ 1116701 w 5313338"/>
                <a:gd name="connsiteY11" fmla="*/ 1885445 h 2715361"/>
                <a:gd name="connsiteX12" fmla="*/ 1100517 w 5313338"/>
                <a:gd name="connsiteY12" fmla="*/ 1909721 h 2715361"/>
                <a:gd name="connsiteX13" fmla="*/ 1116701 w 5313338"/>
                <a:gd name="connsiteY13" fmla="*/ 2071561 h 2715361"/>
                <a:gd name="connsiteX14" fmla="*/ 1124793 w 5313338"/>
                <a:gd name="connsiteY14" fmla="*/ 2095837 h 2715361"/>
                <a:gd name="connsiteX15" fmla="*/ 1100517 w 5313338"/>
                <a:gd name="connsiteY15" fmla="*/ 2419519 h 2715361"/>
                <a:gd name="connsiteX16" fmla="*/ 1084333 w 5313338"/>
                <a:gd name="connsiteY16" fmla="*/ 2468071 h 2715361"/>
                <a:gd name="connsiteX17" fmla="*/ 1108609 w 5313338"/>
                <a:gd name="connsiteY17" fmla="*/ 2621820 h 2715361"/>
                <a:gd name="connsiteX18" fmla="*/ 1116701 w 5313338"/>
                <a:gd name="connsiteY18" fmla="*/ 2654188 h 2715361"/>
                <a:gd name="connsiteX19" fmla="*/ 1140977 w 5313338"/>
                <a:gd name="connsiteY19" fmla="*/ 2694648 h 2715361"/>
                <a:gd name="connsiteX20" fmla="*/ 720191 w 5313338"/>
                <a:gd name="connsiteY20" fmla="*/ 2686556 h 2715361"/>
                <a:gd name="connsiteX21" fmla="*/ 590719 w 5313338"/>
                <a:gd name="connsiteY21" fmla="*/ 2678464 h 2715361"/>
                <a:gd name="connsiteX22" fmla="*/ 469338 w 5313338"/>
                <a:gd name="connsiteY22" fmla="*/ 2654188 h 2715361"/>
                <a:gd name="connsiteX23" fmla="*/ 380326 w 5313338"/>
                <a:gd name="connsiteY23" fmla="*/ 2646096 h 2715361"/>
                <a:gd name="connsiteX24" fmla="*/ 299406 w 5313338"/>
                <a:gd name="connsiteY24" fmla="*/ 2638004 h 2715361"/>
                <a:gd name="connsiteX25" fmla="*/ 347958 w 5313338"/>
                <a:gd name="connsiteY25" fmla="*/ 2621820 h 2715361"/>
                <a:gd name="connsiteX26" fmla="*/ 404602 w 5313338"/>
                <a:gd name="connsiteY26" fmla="*/ 2573268 h 2715361"/>
                <a:gd name="connsiteX27" fmla="*/ 404602 w 5313338"/>
                <a:gd name="connsiteY27" fmla="*/ 2395243 h 2715361"/>
                <a:gd name="connsiteX28" fmla="*/ 372234 w 5313338"/>
                <a:gd name="connsiteY28" fmla="*/ 2103930 h 2715361"/>
                <a:gd name="connsiteX29" fmla="*/ 323682 w 5313338"/>
                <a:gd name="connsiteY29" fmla="*/ 1861168 h 2715361"/>
                <a:gd name="connsiteX30" fmla="*/ 258945 w 5313338"/>
                <a:gd name="connsiteY30" fmla="*/ 1666960 h 2715361"/>
                <a:gd name="connsiteX31" fmla="*/ 218485 w 5313338"/>
                <a:gd name="connsiteY31" fmla="*/ 1529395 h 2715361"/>
                <a:gd name="connsiteX32" fmla="*/ 178025 w 5313338"/>
                <a:gd name="connsiteY32" fmla="*/ 1432291 h 2715361"/>
                <a:gd name="connsiteX33" fmla="*/ 129473 w 5313338"/>
                <a:gd name="connsiteY33" fmla="*/ 1221898 h 2715361"/>
                <a:gd name="connsiteX34" fmla="*/ 105197 w 5313338"/>
                <a:gd name="connsiteY34" fmla="*/ 1124793 h 2715361"/>
                <a:gd name="connsiteX35" fmla="*/ 89013 w 5313338"/>
                <a:gd name="connsiteY35" fmla="*/ 1043873 h 2715361"/>
                <a:gd name="connsiteX36" fmla="*/ 16184 w 5313338"/>
                <a:gd name="connsiteY36" fmla="*/ 712099 h 2715361"/>
                <a:gd name="connsiteX37" fmla="*/ 8092 w 5313338"/>
                <a:gd name="connsiteY37" fmla="*/ 590719 h 2715361"/>
                <a:gd name="connsiteX38" fmla="*/ 0 w 5313338"/>
                <a:gd name="connsiteY38" fmla="*/ 542167 h 2715361"/>
                <a:gd name="connsiteX39" fmla="*/ 24276 w 5313338"/>
                <a:gd name="connsiteY39" fmla="*/ 0 h 2715361"/>
                <a:gd name="connsiteX40" fmla="*/ 121381 w 5313338"/>
                <a:gd name="connsiteY40" fmla="*/ 80921 h 2715361"/>
                <a:gd name="connsiteX41" fmla="*/ 186117 w 5313338"/>
                <a:gd name="connsiteY41" fmla="*/ 137565 h 2715361"/>
                <a:gd name="connsiteX42" fmla="*/ 299406 w 5313338"/>
                <a:gd name="connsiteY42" fmla="*/ 258945 h 2715361"/>
                <a:gd name="connsiteX43" fmla="*/ 445062 w 5313338"/>
                <a:gd name="connsiteY43" fmla="*/ 380326 h 2715361"/>
                <a:gd name="connsiteX44" fmla="*/ 493614 w 5313338"/>
                <a:gd name="connsiteY44" fmla="*/ 412694 h 2715361"/>
                <a:gd name="connsiteX45" fmla="*/ 566443 w 5313338"/>
                <a:gd name="connsiteY45" fmla="*/ 469338 h 2715361"/>
                <a:gd name="connsiteX46" fmla="*/ 598811 w 5313338"/>
                <a:gd name="connsiteY46" fmla="*/ 534075 h 2715361"/>
                <a:gd name="connsiteX47" fmla="*/ 574535 w 5313338"/>
                <a:gd name="connsiteY47" fmla="*/ 420786 h 2715361"/>
                <a:gd name="connsiteX48" fmla="*/ 550259 w 5313338"/>
                <a:gd name="connsiteY48" fmla="*/ 388418 h 2715361"/>
                <a:gd name="connsiteX49" fmla="*/ 501706 w 5313338"/>
                <a:gd name="connsiteY49" fmla="*/ 356050 h 2715361"/>
                <a:gd name="connsiteX50" fmla="*/ 485522 w 5313338"/>
                <a:gd name="connsiteY50" fmla="*/ 380326 h 2715361"/>
                <a:gd name="connsiteX51" fmla="*/ 461246 w 5313338"/>
                <a:gd name="connsiteY51" fmla="*/ 364142 h 2715361"/>
                <a:gd name="connsiteX52" fmla="*/ 453154 w 5313338"/>
                <a:gd name="connsiteY52" fmla="*/ 323682 h 2715361"/>
                <a:gd name="connsiteX0" fmla="*/ 453154 w 5313338"/>
                <a:gd name="connsiteY0" fmla="*/ 323682 h 2715361"/>
                <a:gd name="connsiteX1" fmla="*/ 558351 w 5313338"/>
                <a:gd name="connsiteY1" fmla="*/ 339866 h 2715361"/>
                <a:gd name="connsiteX2" fmla="*/ 1399922 w 5313338"/>
                <a:gd name="connsiteY2" fmla="*/ 339866 h 2715361"/>
                <a:gd name="connsiteX3" fmla="*/ 1448475 w 5313338"/>
                <a:gd name="connsiteY3" fmla="*/ 331774 h 2715361"/>
                <a:gd name="connsiteX4" fmla="*/ 2977869 w 5313338"/>
                <a:gd name="connsiteY4" fmla="*/ 331774 h 2715361"/>
                <a:gd name="connsiteX5" fmla="*/ 4960418 w 5313338"/>
                <a:gd name="connsiteY5" fmla="*/ 380326 h 2715361"/>
                <a:gd name="connsiteX6" fmla="*/ 5008970 w 5313338"/>
                <a:gd name="connsiteY6" fmla="*/ 1974457 h 2715361"/>
                <a:gd name="connsiteX7" fmla="*/ 1861168 w 5313338"/>
                <a:gd name="connsiteY7" fmla="*/ 1950181 h 2715361"/>
                <a:gd name="connsiteX8" fmla="*/ 1464659 w 5313338"/>
                <a:gd name="connsiteY8" fmla="*/ 1942089 h 2715361"/>
                <a:gd name="connsiteX9" fmla="*/ 1319002 w 5313338"/>
                <a:gd name="connsiteY9" fmla="*/ 1909721 h 2715361"/>
                <a:gd name="connsiteX10" fmla="*/ 1116701 w 5313338"/>
                <a:gd name="connsiteY10" fmla="*/ 1885445 h 2715361"/>
                <a:gd name="connsiteX11" fmla="*/ 1100517 w 5313338"/>
                <a:gd name="connsiteY11" fmla="*/ 1909721 h 2715361"/>
                <a:gd name="connsiteX12" fmla="*/ 1116701 w 5313338"/>
                <a:gd name="connsiteY12" fmla="*/ 2071561 h 2715361"/>
                <a:gd name="connsiteX13" fmla="*/ 1124793 w 5313338"/>
                <a:gd name="connsiteY13" fmla="*/ 2095837 h 2715361"/>
                <a:gd name="connsiteX14" fmla="*/ 1100517 w 5313338"/>
                <a:gd name="connsiteY14" fmla="*/ 2419519 h 2715361"/>
                <a:gd name="connsiteX15" fmla="*/ 1084333 w 5313338"/>
                <a:gd name="connsiteY15" fmla="*/ 2468071 h 2715361"/>
                <a:gd name="connsiteX16" fmla="*/ 1108609 w 5313338"/>
                <a:gd name="connsiteY16" fmla="*/ 2621820 h 2715361"/>
                <a:gd name="connsiteX17" fmla="*/ 1116701 w 5313338"/>
                <a:gd name="connsiteY17" fmla="*/ 2654188 h 2715361"/>
                <a:gd name="connsiteX18" fmla="*/ 1140977 w 5313338"/>
                <a:gd name="connsiteY18" fmla="*/ 2694648 h 2715361"/>
                <a:gd name="connsiteX19" fmla="*/ 720191 w 5313338"/>
                <a:gd name="connsiteY19" fmla="*/ 2686556 h 2715361"/>
                <a:gd name="connsiteX20" fmla="*/ 590719 w 5313338"/>
                <a:gd name="connsiteY20" fmla="*/ 2678464 h 2715361"/>
                <a:gd name="connsiteX21" fmla="*/ 469338 w 5313338"/>
                <a:gd name="connsiteY21" fmla="*/ 2654188 h 2715361"/>
                <a:gd name="connsiteX22" fmla="*/ 380326 w 5313338"/>
                <a:gd name="connsiteY22" fmla="*/ 2646096 h 2715361"/>
                <a:gd name="connsiteX23" fmla="*/ 299406 w 5313338"/>
                <a:gd name="connsiteY23" fmla="*/ 2638004 h 2715361"/>
                <a:gd name="connsiteX24" fmla="*/ 347958 w 5313338"/>
                <a:gd name="connsiteY24" fmla="*/ 2621820 h 2715361"/>
                <a:gd name="connsiteX25" fmla="*/ 404602 w 5313338"/>
                <a:gd name="connsiteY25" fmla="*/ 2573268 h 2715361"/>
                <a:gd name="connsiteX26" fmla="*/ 404602 w 5313338"/>
                <a:gd name="connsiteY26" fmla="*/ 2395243 h 2715361"/>
                <a:gd name="connsiteX27" fmla="*/ 372234 w 5313338"/>
                <a:gd name="connsiteY27" fmla="*/ 2103930 h 2715361"/>
                <a:gd name="connsiteX28" fmla="*/ 323682 w 5313338"/>
                <a:gd name="connsiteY28" fmla="*/ 1861168 h 2715361"/>
                <a:gd name="connsiteX29" fmla="*/ 258945 w 5313338"/>
                <a:gd name="connsiteY29" fmla="*/ 1666960 h 2715361"/>
                <a:gd name="connsiteX30" fmla="*/ 218485 w 5313338"/>
                <a:gd name="connsiteY30" fmla="*/ 1529395 h 2715361"/>
                <a:gd name="connsiteX31" fmla="*/ 178025 w 5313338"/>
                <a:gd name="connsiteY31" fmla="*/ 1432291 h 2715361"/>
                <a:gd name="connsiteX32" fmla="*/ 129473 w 5313338"/>
                <a:gd name="connsiteY32" fmla="*/ 1221898 h 2715361"/>
                <a:gd name="connsiteX33" fmla="*/ 105197 w 5313338"/>
                <a:gd name="connsiteY33" fmla="*/ 1124793 h 2715361"/>
                <a:gd name="connsiteX34" fmla="*/ 89013 w 5313338"/>
                <a:gd name="connsiteY34" fmla="*/ 1043873 h 2715361"/>
                <a:gd name="connsiteX35" fmla="*/ 16184 w 5313338"/>
                <a:gd name="connsiteY35" fmla="*/ 712099 h 2715361"/>
                <a:gd name="connsiteX36" fmla="*/ 8092 w 5313338"/>
                <a:gd name="connsiteY36" fmla="*/ 590719 h 2715361"/>
                <a:gd name="connsiteX37" fmla="*/ 0 w 5313338"/>
                <a:gd name="connsiteY37" fmla="*/ 542167 h 2715361"/>
                <a:gd name="connsiteX38" fmla="*/ 24276 w 5313338"/>
                <a:gd name="connsiteY38" fmla="*/ 0 h 2715361"/>
                <a:gd name="connsiteX39" fmla="*/ 121381 w 5313338"/>
                <a:gd name="connsiteY39" fmla="*/ 80921 h 2715361"/>
                <a:gd name="connsiteX40" fmla="*/ 186117 w 5313338"/>
                <a:gd name="connsiteY40" fmla="*/ 137565 h 2715361"/>
                <a:gd name="connsiteX41" fmla="*/ 299406 w 5313338"/>
                <a:gd name="connsiteY41" fmla="*/ 258945 h 2715361"/>
                <a:gd name="connsiteX42" fmla="*/ 445062 w 5313338"/>
                <a:gd name="connsiteY42" fmla="*/ 380326 h 2715361"/>
                <a:gd name="connsiteX43" fmla="*/ 493614 w 5313338"/>
                <a:gd name="connsiteY43" fmla="*/ 412694 h 2715361"/>
                <a:gd name="connsiteX44" fmla="*/ 566443 w 5313338"/>
                <a:gd name="connsiteY44" fmla="*/ 469338 h 2715361"/>
                <a:gd name="connsiteX45" fmla="*/ 598811 w 5313338"/>
                <a:gd name="connsiteY45" fmla="*/ 534075 h 2715361"/>
                <a:gd name="connsiteX46" fmla="*/ 574535 w 5313338"/>
                <a:gd name="connsiteY46" fmla="*/ 420786 h 2715361"/>
                <a:gd name="connsiteX47" fmla="*/ 550259 w 5313338"/>
                <a:gd name="connsiteY47" fmla="*/ 388418 h 2715361"/>
                <a:gd name="connsiteX48" fmla="*/ 501706 w 5313338"/>
                <a:gd name="connsiteY48" fmla="*/ 356050 h 2715361"/>
                <a:gd name="connsiteX49" fmla="*/ 485522 w 5313338"/>
                <a:gd name="connsiteY49" fmla="*/ 380326 h 2715361"/>
                <a:gd name="connsiteX50" fmla="*/ 461246 w 5313338"/>
                <a:gd name="connsiteY50" fmla="*/ 364142 h 2715361"/>
                <a:gd name="connsiteX51" fmla="*/ 453154 w 5313338"/>
                <a:gd name="connsiteY51" fmla="*/ 323682 h 2715361"/>
                <a:gd name="connsiteX0" fmla="*/ 453154 w 5313338"/>
                <a:gd name="connsiteY0" fmla="*/ 323682 h 2715361"/>
                <a:gd name="connsiteX1" fmla="*/ 558351 w 5313338"/>
                <a:gd name="connsiteY1" fmla="*/ 339866 h 2715361"/>
                <a:gd name="connsiteX2" fmla="*/ 1399922 w 5313338"/>
                <a:gd name="connsiteY2" fmla="*/ 339866 h 2715361"/>
                <a:gd name="connsiteX3" fmla="*/ 1448475 w 5313338"/>
                <a:gd name="connsiteY3" fmla="*/ 331774 h 2715361"/>
                <a:gd name="connsiteX4" fmla="*/ 2977869 w 5313338"/>
                <a:gd name="connsiteY4" fmla="*/ 331774 h 2715361"/>
                <a:gd name="connsiteX5" fmla="*/ 4960418 w 5313338"/>
                <a:gd name="connsiteY5" fmla="*/ 380326 h 2715361"/>
                <a:gd name="connsiteX6" fmla="*/ 5008970 w 5313338"/>
                <a:gd name="connsiteY6" fmla="*/ 1974457 h 2715361"/>
                <a:gd name="connsiteX7" fmla="*/ 1861168 w 5313338"/>
                <a:gd name="connsiteY7" fmla="*/ 1950181 h 2715361"/>
                <a:gd name="connsiteX8" fmla="*/ 1464659 w 5313338"/>
                <a:gd name="connsiteY8" fmla="*/ 1942089 h 2715361"/>
                <a:gd name="connsiteX9" fmla="*/ 1116701 w 5313338"/>
                <a:gd name="connsiteY9" fmla="*/ 1885445 h 2715361"/>
                <a:gd name="connsiteX10" fmla="*/ 1100517 w 5313338"/>
                <a:gd name="connsiteY10" fmla="*/ 1909721 h 2715361"/>
                <a:gd name="connsiteX11" fmla="*/ 1116701 w 5313338"/>
                <a:gd name="connsiteY11" fmla="*/ 2071561 h 2715361"/>
                <a:gd name="connsiteX12" fmla="*/ 1124793 w 5313338"/>
                <a:gd name="connsiteY12" fmla="*/ 2095837 h 2715361"/>
                <a:gd name="connsiteX13" fmla="*/ 1100517 w 5313338"/>
                <a:gd name="connsiteY13" fmla="*/ 2419519 h 2715361"/>
                <a:gd name="connsiteX14" fmla="*/ 1084333 w 5313338"/>
                <a:gd name="connsiteY14" fmla="*/ 2468071 h 2715361"/>
                <a:gd name="connsiteX15" fmla="*/ 1108609 w 5313338"/>
                <a:gd name="connsiteY15" fmla="*/ 2621820 h 2715361"/>
                <a:gd name="connsiteX16" fmla="*/ 1116701 w 5313338"/>
                <a:gd name="connsiteY16" fmla="*/ 2654188 h 2715361"/>
                <a:gd name="connsiteX17" fmla="*/ 1140977 w 5313338"/>
                <a:gd name="connsiteY17" fmla="*/ 2694648 h 2715361"/>
                <a:gd name="connsiteX18" fmla="*/ 720191 w 5313338"/>
                <a:gd name="connsiteY18" fmla="*/ 2686556 h 2715361"/>
                <a:gd name="connsiteX19" fmla="*/ 590719 w 5313338"/>
                <a:gd name="connsiteY19" fmla="*/ 2678464 h 2715361"/>
                <a:gd name="connsiteX20" fmla="*/ 469338 w 5313338"/>
                <a:gd name="connsiteY20" fmla="*/ 2654188 h 2715361"/>
                <a:gd name="connsiteX21" fmla="*/ 380326 w 5313338"/>
                <a:gd name="connsiteY21" fmla="*/ 2646096 h 2715361"/>
                <a:gd name="connsiteX22" fmla="*/ 299406 w 5313338"/>
                <a:gd name="connsiteY22" fmla="*/ 2638004 h 2715361"/>
                <a:gd name="connsiteX23" fmla="*/ 347958 w 5313338"/>
                <a:gd name="connsiteY23" fmla="*/ 2621820 h 2715361"/>
                <a:gd name="connsiteX24" fmla="*/ 404602 w 5313338"/>
                <a:gd name="connsiteY24" fmla="*/ 2573268 h 2715361"/>
                <a:gd name="connsiteX25" fmla="*/ 404602 w 5313338"/>
                <a:gd name="connsiteY25" fmla="*/ 2395243 h 2715361"/>
                <a:gd name="connsiteX26" fmla="*/ 372234 w 5313338"/>
                <a:gd name="connsiteY26" fmla="*/ 2103930 h 2715361"/>
                <a:gd name="connsiteX27" fmla="*/ 323682 w 5313338"/>
                <a:gd name="connsiteY27" fmla="*/ 1861168 h 2715361"/>
                <a:gd name="connsiteX28" fmla="*/ 258945 w 5313338"/>
                <a:gd name="connsiteY28" fmla="*/ 1666960 h 2715361"/>
                <a:gd name="connsiteX29" fmla="*/ 218485 w 5313338"/>
                <a:gd name="connsiteY29" fmla="*/ 1529395 h 2715361"/>
                <a:gd name="connsiteX30" fmla="*/ 178025 w 5313338"/>
                <a:gd name="connsiteY30" fmla="*/ 1432291 h 2715361"/>
                <a:gd name="connsiteX31" fmla="*/ 129473 w 5313338"/>
                <a:gd name="connsiteY31" fmla="*/ 1221898 h 2715361"/>
                <a:gd name="connsiteX32" fmla="*/ 105197 w 5313338"/>
                <a:gd name="connsiteY32" fmla="*/ 1124793 h 2715361"/>
                <a:gd name="connsiteX33" fmla="*/ 89013 w 5313338"/>
                <a:gd name="connsiteY33" fmla="*/ 1043873 h 2715361"/>
                <a:gd name="connsiteX34" fmla="*/ 16184 w 5313338"/>
                <a:gd name="connsiteY34" fmla="*/ 712099 h 2715361"/>
                <a:gd name="connsiteX35" fmla="*/ 8092 w 5313338"/>
                <a:gd name="connsiteY35" fmla="*/ 590719 h 2715361"/>
                <a:gd name="connsiteX36" fmla="*/ 0 w 5313338"/>
                <a:gd name="connsiteY36" fmla="*/ 542167 h 2715361"/>
                <a:gd name="connsiteX37" fmla="*/ 24276 w 5313338"/>
                <a:gd name="connsiteY37" fmla="*/ 0 h 2715361"/>
                <a:gd name="connsiteX38" fmla="*/ 121381 w 5313338"/>
                <a:gd name="connsiteY38" fmla="*/ 80921 h 2715361"/>
                <a:gd name="connsiteX39" fmla="*/ 186117 w 5313338"/>
                <a:gd name="connsiteY39" fmla="*/ 137565 h 2715361"/>
                <a:gd name="connsiteX40" fmla="*/ 299406 w 5313338"/>
                <a:gd name="connsiteY40" fmla="*/ 258945 h 2715361"/>
                <a:gd name="connsiteX41" fmla="*/ 445062 w 5313338"/>
                <a:gd name="connsiteY41" fmla="*/ 380326 h 2715361"/>
                <a:gd name="connsiteX42" fmla="*/ 493614 w 5313338"/>
                <a:gd name="connsiteY42" fmla="*/ 412694 h 2715361"/>
                <a:gd name="connsiteX43" fmla="*/ 566443 w 5313338"/>
                <a:gd name="connsiteY43" fmla="*/ 469338 h 2715361"/>
                <a:gd name="connsiteX44" fmla="*/ 598811 w 5313338"/>
                <a:gd name="connsiteY44" fmla="*/ 534075 h 2715361"/>
                <a:gd name="connsiteX45" fmla="*/ 574535 w 5313338"/>
                <a:gd name="connsiteY45" fmla="*/ 420786 h 2715361"/>
                <a:gd name="connsiteX46" fmla="*/ 550259 w 5313338"/>
                <a:gd name="connsiteY46" fmla="*/ 388418 h 2715361"/>
                <a:gd name="connsiteX47" fmla="*/ 501706 w 5313338"/>
                <a:gd name="connsiteY47" fmla="*/ 356050 h 2715361"/>
                <a:gd name="connsiteX48" fmla="*/ 485522 w 5313338"/>
                <a:gd name="connsiteY48" fmla="*/ 380326 h 2715361"/>
                <a:gd name="connsiteX49" fmla="*/ 461246 w 5313338"/>
                <a:gd name="connsiteY49" fmla="*/ 364142 h 2715361"/>
                <a:gd name="connsiteX50" fmla="*/ 453154 w 5313338"/>
                <a:gd name="connsiteY50" fmla="*/ 323682 h 2715361"/>
                <a:gd name="connsiteX0" fmla="*/ 453154 w 5313338"/>
                <a:gd name="connsiteY0" fmla="*/ 323682 h 2715361"/>
                <a:gd name="connsiteX1" fmla="*/ 558351 w 5313338"/>
                <a:gd name="connsiteY1" fmla="*/ 339866 h 2715361"/>
                <a:gd name="connsiteX2" fmla="*/ 1399922 w 5313338"/>
                <a:gd name="connsiteY2" fmla="*/ 339866 h 2715361"/>
                <a:gd name="connsiteX3" fmla="*/ 1448475 w 5313338"/>
                <a:gd name="connsiteY3" fmla="*/ 331774 h 2715361"/>
                <a:gd name="connsiteX4" fmla="*/ 2977869 w 5313338"/>
                <a:gd name="connsiteY4" fmla="*/ 331774 h 2715361"/>
                <a:gd name="connsiteX5" fmla="*/ 4960418 w 5313338"/>
                <a:gd name="connsiteY5" fmla="*/ 380326 h 2715361"/>
                <a:gd name="connsiteX6" fmla="*/ 5008970 w 5313338"/>
                <a:gd name="connsiteY6" fmla="*/ 1974457 h 2715361"/>
                <a:gd name="connsiteX7" fmla="*/ 1861168 w 5313338"/>
                <a:gd name="connsiteY7" fmla="*/ 1950181 h 2715361"/>
                <a:gd name="connsiteX8" fmla="*/ 1116701 w 5313338"/>
                <a:gd name="connsiteY8" fmla="*/ 1885445 h 2715361"/>
                <a:gd name="connsiteX9" fmla="*/ 1100517 w 5313338"/>
                <a:gd name="connsiteY9" fmla="*/ 1909721 h 2715361"/>
                <a:gd name="connsiteX10" fmla="*/ 1116701 w 5313338"/>
                <a:gd name="connsiteY10" fmla="*/ 2071561 h 2715361"/>
                <a:gd name="connsiteX11" fmla="*/ 1124793 w 5313338"/>
                <a:gd name="connsiteY11" fmla="*/ 2095837 h 2715361"/>
                <a:gd name="connsiteX12" fmla="*/ 1100517 w 5313338"/>
                <a:gd name="connsiteY12" fmla="*/ 2419519 h 2715361"/>
                <a:gd name="connsiteX13" fmla="*/ 1084333 w 5313338"/>
                <a:gd name="connsiteY13" fmla="*/ 2468071 h 2715361"/>
                <a:gd name="connsiteX14" fmla="*/ 1108609 w 5313338"/>
                <a:gd name="connsiteY14" fmla="*/ 2621820 h 2715361"/>
                <a:gd name="connsiteX15" fmla="*/ 1116701 w 5313338"/>
                <a:gd name="connsiteY15" fmla="*/ 2654188 h 2715361"/>
                <a:gd name="connsiteX16" fmla="*/ 1140977 w 5313338"/>
                <a:gd name="connsiteY16" fmla="*/ 2694648 h 2715361"/>
                <a:gd name="connsiteX17" fmla="*/ 720191 w 5313338"/>
                <a:gd name="connsiteY17" fmla="*/ 2686556 h 2715361"/>
                <a:gd name="connsiteX18" fmla="*/ 590719 w 5313338"/>
                <a:gd name="connsiteY18" fmla="*/ 2678464 h 2715361"/>
                <a:gd name="connsiteX19" fmla="*/ 469338 w 5313338"/>
                <a:gd name="connsiteY19" fmla="*/ 2654188 h 2715361"/>
                <a:gd name="connsiteX20" fmla="*/ 380326 w 5313338"/>
                <a:gd name="connsiteY20" fmla="*/ 2646096 h 2715361"/>
                <a:gd name="connsiteX21" fmla="*/ 299406 w 5313338"/>
                <a:gd name="connsiteY21" fmla="*/ 2638004 h 2715361"/>
                <a:gd name="connsiteX22" fmla="*/ 347958 w 5313338"/>
                <a:gd name="connsiteY22" fmla="*/ 2621820 h 2715361"/>
                <a:gd name="connsiteX23" fmla="*/ 404602 w 5313338"/>
                <a:gd name="connsiteY23" fmla="*/ 2573268 h 2715361"/>
                <a:gd name="connsiteX24" fmla="*/ 404602 w 5313338"/>
                <a:gd name="connsiteY24" fmla="*/ 2395243 h 2715361"/>
                <a:gd name="connsiteX25" fmla="*/ 372234 w 5313338"/>
                <a:gd name="connsiteY25" fmla="*/ 2103930 h 2715361"/>
                <a:gd name="connsiteX26" fmla="*/ 323682 w 5313338"/>
                <a:gd name="connsiteY26" fmla="*/ 1861168 h 2715361"/>
                <a:gd name="connsiteX27" fmla="*/ 258945 w 5313338"/>
                <a:gd name="connsiteY27" fmla="*/ 1666960 h 2715361"/>
                <a:gd name="connsiteX28" fmla="*/ 218485 w 5313338"/>
                <a:gd name="connsiteY28" fmla="*/ 1529395 h 2715361"/>
                <a:gd name="connsiteX29" fmla="*/ 178025 w 5313338"/>
                <a:gd name="connsiteY29" fmla="*/ 1432291 h 2715361"/>
                <a:gd name="connsiteX30" fmla="*/ 129473 w 5313338"/>
                <a:gd name="connsiteY30" fmla="*/ 1221898 h 2715361"/>
                <a:gd name="connsiteX31" fmla="*/ 105197 w 5313338"/>
                <a:gd name="connsiteY31" fmla="*/ 1124793 h 2715361"/>
                <a:gd name="connsiteX32" fmla="*/ 89013 w 5313338"/>
                <a:gd name="connsiteY32" fmla="*/ 1043873 h 2715361"/>
                <a:gd name="connsiteX33" fmla="*/ 16184 w 5313338"/>
                <a:gd name="connsiteY33" fmla="*/ 712099 h 2715361"/>
                <a:gd name="connsiteX34" fmla="*/ 8092 w 5313338"/>
                <a:gd name="connsiteY34" fmla="*/ 590719 h 2715361"/>
                <a:gd name="connsiteX35" fmla="*/ 0 w 5313338"/>
                <a:gd name="connsiteY35" fmla="*/ 542167 h 2715361"/>
                <a:gd name="connsiteX36" fmla="*/ 24276 w 5313338"/>
                <a:gd name="connsiteY36" fmla="*/ 0 h 2715361"/>
                <a:gd name="connsiteX37" fmla="*/ 121381 w 5313338"/>
                <a:gd name="connsiteY37" fmla="*/ 80921 h 2715361"/>
                <a:gd name="connsiteX38" fmla="*/ 186117 w 5313338"/>
                <a:gd name="connsiteY38" fmla="*/ 137565 h 2715361"/>
                <a:gd name="connsiteX39" fmla="*/ 299406 w 5313338"/>
                <a:gd name="connsiteY39" fmla="*/ 258945 h 2715361"/>
                <a:gd name="connsiteX40" fmla="*/ 445062 w 5313338"/>
                <a:gd name="connsiteY40" fmla="*/ 380326 h 2715361"/>
                <a:gd name="connsiteX41" fmla="*/ 493614 w 5313338"/>
                <a:gd name="connsiteY41" fmla="*/ 412694 h 2715361"/>
                <a:gd name="connsiteX42" fmla="*/ 566443 w 5313338"/>
                <a:gd name="connsiteY42" fmla="*/ 469338 h 2715361"/>
                <a:gd name="connsiteX43" fmla="*/ 598811 w 5313338"/>
                <a:gd name="connsiteY43" fmla="*/ 534075 h 2715361"/>
                <a:gd name="connsiteX44" fmla="*/ 574535 w 5313338"/>
                <a:gd name="connsiteY44" fmla="*/ 420786 h 2715361"/>
                <a:gd name="connsiteX45" fmla="*/ 550259 w 5313338"/>
                <a:gd name="connsiteY45" fmla="*/ 388418 h 2715361"/>
                <a:gd name="connsiteX46" fmla="*/ 501706 w 5313338"/>
                <a:gd name="connsiteY46" fmla="*/ 356050 h 2715361"/>
                <a:gd name="connsiteX47" fmla="*/ 485522 w 5313338"/>
                <a:gd name="connsiteY47" fmla="*/ 380326 h 2715361"/>
                <a:gd name="connsiteX48" fmla="*/ 461246 w 5313338"/>
                <a:gd name="connsiteY48" fmla="*/ 364142 h 2715361"/>
                <a:gd name="connsiteX49" fmla="*/ 453154 w 5313338"/>
                <a:gd name="connsiteY49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00517 w 5366205"/>
                <a:gd name="connsiteY8" fmla="*/ 1909721 h 2715361"/>
                <a:gd name="connsiteX9" fmla="*/ 1116701 w 5366205"/>
                <a:gd name="connsiteY9" fmla="*/ 2071561 h 2715361"/>
                <a:gd name="connsiteX10" fmla="*/ 1124793 w 5366205"/>
                <a:gd name="connsiteY10" fmla="*/ 2095837 h 2715361"/>
                <a:gd name="connsiteX11" fmla="*/ 1100517 w 5366205"/>
                <a:gd name="connsiteY11" fmla="*/ 2419519 h 2715361"/>
                <a:gd name="connsiteX12" fmla="*/ 1084333 w 5366205"/>
                <a:gd name="connsiteY12" fmla="*/ 2468071 h 2715361"/>
                <a:gd name="connsiteX13" fmla="*/ 1108609 w 5366205"/>
                <a:gd name="connsiteY13" fmla="*/ 2621820 h 2715361"/>
                <a:gd name="connsiteX14" fmla="*/ 1116701 w 5366205"/>
                <a:gd name="connsiteY14" fmla="*/ 2654188 h 2715361"/>
                <a:gd name="connsiteX15" fmla="*/ 1140977 w 5366205"/>
                <a:gd name="connsiteY15" fmla="*/ 2694648 h 2715361"/>
                <a:gd name="connsiteX16" fmla="*/ 720191 w 5366205"/>
                <a:gd name="connsiteY16" fmla="*/ 2686556 h 2715361"/>
                <a:gd name="connsiteX17" fmla="*/ 590719 w 5366205"/>
                <a:gd name="connsiteY17" fmla="*/ 2678464 h 2715361"/>
                <a:gd name="connsiteX18" fmla="*/ 469338 w 5366205"/>
                <a:gd name="connsiteY18" fmla="*/ 2654188 h 2715361"/>
                <a:gd name="connsiteX19" fmla="*/ 380326 w 5366205"/>
                <a:gd name="connsiteY19" fmla="*/ 2646096 h 2715361"/>
                <a:gd name="connsiteX20" fmla="*/ 299406 w 5366205"/>
                <a:gd name="connsiteY20" fmla="*/ 2638004 h 2715361"/>
                <a:gd name="connsiteX21" fmla="*/ 347958 w 5366205"/>
                <a:gd name="connsiteY21" fmla="*/ 2621820 h 2715361"/>
                <a:gd name="connsiteX22" fmla="*/ 404602 w 5366205"/>
                <a:gd name="connsiteY22" fmla="*/ 2573268 h 2715361"/>
                <a:gd name="connsiteX23" fmla="*/ 404602 w 5366205"/>
                <a:gd name="connsiteY23" fmla="*/ 2395243 h 2715361"/>
                <a:gd name="connsiteX24" fmla="*/ 372234 w 5366205"/>
                <a:gd name="connsiteY24" fmla="*/ 2103930 h 2715361"/>
                <a:gd name="connsiteX25" fmla="*/ 323682 w 5366205"/>
                <a:gd name="connsiteY25" fmla="*/ 1861168 h 2715361"/>
                <a:gd name="connsiteX26" fmla="*/ 258945 w 5366205"/>
                <a:gd name="connsiteY26" fmla="*/ 1666960 h 2715361"/>
                <a:gd name="connsiteX27" fmla="*/ 218485 w 5366205"/>
                <a:gd name="connsiteY27" fmla="*/ 1529395 h 2715361"/>
                <a:gd name="connsiteX28" fmla="*/ 178025 w 5366205"/>
                <a:gd name="connsiteY28" fmla="*/ 1432291 h 2715361"/>
                <a:gd name="connsiteX29" fmla="*/ 129473 w 5366205"/>
                <a:gd name="connsiteY29" fmla="*/ 1221898 h 2715361"/>
                <a:gd name="connsiteX30" fmla="*/ 105197 w 5366205"/>
                <a:gd name="connsiteY30" fmla="*/ 1124793 h 2715361"/>
                <a:gd name="connsiteX31" fmla="*/ 89013 w 5366205"/>
                <a:gd name="connsiteY31" fmla="*/ 1043873 h 2715361"/>
                <a:gd name="connsiteX32" fmla="*/ 16184 w 5366205"/>
                <a:gd name="connsiteY32" fmla="*/ 712099 h 2715361"/>
                <a:gd name="connsiteX33" fmla="*/ 8092 w 5366205"/>
                <a:gd name="connsiteY33" fmla="*/ 590719 h 2715361"/>
                <a:gd name="connsiteX34" fmla="*/ 0 w 5366205"/>
                <a:gd name="connsiteY34" fmla="*/ 542167 h 2715361"/>
                <a:gd name="connsiteX35" fmla="*/ 24276 w 5366205"/>
                <a:gd name="connsiteY35" fmla="*/ 0 h 2715361"/>
                <a:gd name="connsiteX36" fmla="*/ 121381 w 5366205"/>
                <a:gd name="connsiteY36" fmla="*/ 80921 h 2715361"/>
                <a:gd name="connsiteX37" fmla="*/ 186117 w 5366205"/>
                <a:gd name="connsiteY37" fmla="*/ 137565 h 2715361"/>
                <a:gd name="connsiteX38" fmla="*/ 299406 w 5366205"/>
                <a:gd name="connsiteY38" fmla="*/ 258945 h 2715361"/>
                <a:gd name="connsiteX39" fmla="*/ 445062 w 5366205"/>
                <a:gd name="connsiteY39" fmla="*/ 380326 h 2715361"/>
                <a:gd name="connsiteX40" fmla="*/ 493614 w 5366205"/>
                <a:gd name="connsiteY40" fmla="*/ 412694 h 2715361"/>
                <a:gd name="connsiteX41" fmla="*/ 566443 w 5366205"/>
                <a:gd name="connsiteY41" fmla="*/ 469338 h 2715361"/>
                <a:gd name="connsiteX42" fmla="*/ 598811 w 5366205"/>
                <a:gd name="connsiteY42" fmla="*/ 534075 h 2715361"/>
                <a:gd name="connsiteX43" fmla="*/ 574535 w 5366205"/>
                <a:gd name="connsiteY43" fmla="*/ 420786 h 2715361"/>
                <a:gd name="connsiteX44" fmla="*/ 550259 w 5366205"/>
                <a:gd name="connsiteY44" fmla="*/ 388418 h 2715361"/>
                <a:gd name="connsiteX45" fmla="*/ 501706 w 5366205"/>
                <a:gd name="connsiteY45" fmla="*/ 356050 h 2715361"/>
                <a:gd name="connsiteX46" fmla="*/ 485522 w 5366205"/>
                <a:gd name="connsiteY46" fmla="*/ 380326 h 2715361"/>
                <a:gd name="connsiteX47" fmla="*/ 461246 w 5366205"/>
                <a:gd name="connsiteY47" fmla="*/ 364142 h 2715361"/>
                <a:gd name="connsiteX48" fmla="*/ 453154 w 5366205"/>
                <a:gd name="connsiteY48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16701 w 5366205"/>
                <a:gd name="connsiteY8" fmla="*/ 2071561 h 2715361"/>
                <a:gd name="connsiteX9" fmla="*/ 1124793 w 5366205"/>
                <a:gd name="connsiteY9" fmla="*/ 2095837 h 2715361"/>
                <a:gd name="connsiteX10" fmla="*/ 1100517 w 5366205"/>
                <a:gd name="connsiteY10" fmla="*/ 2419519 h 2715361"/>
                <a:gd name="connsiteX11" fmla="*/ 1084333 w 5366205"/>
                <a:gd name="connsiteY11" fmla="*/ 2468071 h 2715361"/>
                <a:gd name="connsiteX12" fmla="*/ 1108609 w 5366205"/>
                <a:gd name="connsiteY12" fmla="*/ 2621820 h 2715361"/>
                <a:gd name="connsiteX13" fmla="*/ 1116701 w 5366205"/>
                <a:gd name="connsiteY13" fmla="*/ 2654188 h 2715361"/>
                <a:gd name="connsiteX14" fmla="*/ 1140977 w 5366205"/>
                <a:gd name="connsiteY14" fmla="*/ 2694648 h 2715361"/>
                <a:gd name="connsiteX15" fmla="*/ 720191 w 5366205"/>
                <a:gd name="connsiteY15" fmla="*/ 2686556 h 2715361"/>
                <a:gd name="connsiteX16" fmla="*/ 590719 w 5366205"/>
                <a:gd name="connsiteY16" fmla="*/ 2678464 h 2715361"/>
                <a:gd name="connsiteX17" fmla="*/ 469338 w 5366205"/>
                <a:gd name="connsiteY17" fmla="*/ 2654188 h 2715361"/>
                <a:gd name="connsiteX18" fmla="*/ 380326 w 5366205"/>
                <a:gd name="connsiteY18" fmla="*/ 2646096 h 2715361"/>
                <a:gd name="connsiteX19" fmla="*/ 299406 w 5366205"/>
                <a:gd name="connsiteY19" fmla="*/ 2638004 h 2715361"/>
                <a:gd name="connsiteX20" fmla="*/ 347958 w 5366205"/>
                <a:gd name="connsiteY20" fmla="*/ 2621820 h 2715361"/>
                <a:gd name="connsiteX21" fmla="*/ 404602 w 5366205"/>
                <a:gd name="connsiteY21" fmla="*/ 2573268 h 2715361"/>
                <a:gd name="connsiteX22" fmla="*/ 404602 w 5366205"/>
                <a:gd name="connsiteY22" fmla="*/ 2395243 h 2715361"/>
                <a:gd name="connsiteX23" fmla="*/ 372234 w 5366205"/>
                <a:gd name="connsiteY23" fmla="*/ 2103930 h 2715361"/>
                <a:gd name="connsiteX24" fmla="*/ 323682 w 5366205"/>
                <a:gd name="connsiteY24" fmla="*/ 1861168 h 2715361"/>
                <a:gd name="connsiteX25" fmla="*/ 258945 w 5366205"/>
                <a:gd name="connsiteY25" fmla="*/ 1666960 h 2715361"/>
                <a:gd name="connsiteX26" fmla="*/ 218485 w 5366205"/>
                <a:gd name="connsiteY26" fmla="*/ 1529395 h 2715361"/>
                <a:gd name="connsiteX27" fmla="*/ 178025 w 5366205"/>
                <a:gd name="connsiteY27" fmla="*/ 1432291 h 2715361"/>
                <a:gd name="connsiteX28" fmla="*/ 129473 w 5366205"/>
                <a:gd name="connsiteY28" fmla="*/ 1221898 h 2715361"/>
                <a:gd name="connsiteX29" fmla="*/ 105197 w 5366205"/>
                <a:gd name="connsiteY29" fmla="*/ 1124793 h 2715361"/>
                <a:gd name="connsiteX30" fmla="*/ 89013 w 5366205"/>
                <a:gd name="connsiteY30" fmla="*/ 1043873 h 2715361"/>
                <a:gd name="connsiteX31" fmla="*/ 16184 w 5366205"/>
                <a:gd name="connsiteY31" fmla="*/ 712099 h 2715361"/>
                <a:gd name="connsiteX32" fmla="*/ 8092 w 5366205"/>
                <a:gd name="connsiteY32" fmla="*/ 590719 h 2715361"/>
                <a:gd name="connsiteX33" fmla="*/ 0 w 5366205"/>
                <a:gd name="connsiteY33" fmla="*/ 542167 h 2715361"/>
                <a:gd name="connsiteX34" fmla="*/ 24276 w 5366205"/>
                <a:gd name="connsiteY34" fmla="*/ 0 h 2715361"/>
                <a:gd name="connsiteX35" fmla="*/ 121381 w 5366205"/>
                <a:gd name="connsiteY35" fmla="*/ 80921 h 2715361"/>
                <a:gd name="connsiteX36" fmla="*/ 186117 w 5366205"/>
                <a:gd name="connsiteY36" fmla="*/ 137565 h 2715361"/>
                <a:gd name="connsiteX37" fmla="*/ 299406 w 5366205"/>
                <a:gd name="connsiteY37" fmla="*/ 258945 h 2715361"/>
                <a:gd name="connsiteX38" fmla="*/ 445062 w 5366205"/>
                <a:gd name="connsiteY38" fmla="*/ 380326 h 2715361"/>
                <a:gd name="connsiteX39" fmla="*/ 493614 w 5366205"/>
                <a:gd name="connsiteY39" fmla="*/ 412694 h 2715361"/>
                <a:gd name="connsiteX40" fmla="*/ 566443 w 5366205"/>
                <a:gd name="connsiteY40" fmla="*/ 469338 h 2715361"/>
                <a:gd name="connsiteX41" fmla="*/ 598811 w 5366205"/>
                <a:gd name="connsiteY41" fmla="*/ 534075 h 2715361"/>
                <a:gd name="connsiteX42" fmla="*/ 574535 w 5366205"/>
                <a:gd name="connsiteY42" fmla="*/ 420786 h 2715361"/>
                <a:gd name="connsiteX43" fmla="*/ 550259 w 5366205"/>
                <a:gd name="connsiteY43" fmla="*/ 388418 h 2715361"/>
                <a:gd name="connsiteX44" fmla="*/ 501706 w 5366205"/>
                <a:gd name="connsiteY44" fmla="*/ 356050 h 2715361"/>
                <a:gd name="connsiteX45" fmla="*/ 485522 w 5366205"/>
                <a:gd name="connsiteY45" fmla="*/ 380326 h 2715361"/>
                <a:gd name="connsiteX46" fmla="*/ 461246 w 5366205"/>
                <a:gd name="connsiteY46" fmla="*/ 364142 h 2715361"/>
                <a:gd name="connsiteX47" fmla="*/ 453154 w 5366205"/>
                <a:gd name="connsiteY47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16701 w 5366205"/>
                <a:gd name="connsiteY8" fmla="*/ 2071561 h 2715361"/>
                <a:gd name="connsiteX9" fmla="*/ 1100517 w 5366205"/>
                <a:gd name="connsiteY9" fmla="*/ 2419519 h 2715361"/>
                <a:gd name="connsiteX10" fmla="*/ 1084333 w 5366205"/>
                <a:gd name="connsiteY10" fmla="*/ 2468071 h 2715361"/>
                <a:gd name="connsiteX11" fmla="*/ 1108609 w 5366205"/>
                <a:gd name="connsiteY11" fmla="*/ 2621820 h 2715361"/>
                <a:gd name="connsiteX12" fmla="*/ 1116701 w 5366205"/>
                <a:gd name="connsiteY12" fmla="*/ 2654188 h 2715361"/>
                <a:gd name="connsiteX13" fmla="*/ 1140977 w 5366205"/>
                <a:gd name="connsiteY13" fmla="*/ 2694648 h 2715361"/>
                <a:gd name="connsiteX14" fmla="*/ 720191 w 5366205"/>
                <a:gd name="connsiteY14" fmla="*/ 2686556 h 2715361"/>
                <a:gd name="connsiteX15" fmla="*/ 590719 w 5366205"/>
                <a:gd name="connsiteY15" fmla="*/ 2678464 h 2715361"/>
                <a:gd name="connsiteX16" fmla="*/ 469338 w 5366205"/>
                <a:gd name="connsiteY16" fmla="*/ 2654188 h 2715361"/>
                <a:gd name="connsiteX17" fmla="*/ 380326 w 5366205"/>
                <a:gd name="connsiteY17" fmla="*/ 2646096 h 2715361"/>
                <a:gd name="connsiteX18" fmla="*/ 299406 w 5366205"/>
                <a:gd name="connsiteY18" fmla="*/ 2638004 h 2715361"/>
                <a:gd name="connsiteX19" fmla="*/ 347958 w 5366205"/>
                <a:gd name="connsiteY19" fmla="*/ 2621820 h 2715361"/>
                <a:gd name="connsiteX20" fmla="*/ 404602 w 5366205"/>
                <a:gd name="connsiteY20" fmla="*/ 2573268 h 2715361"/>
                <a:gd name="connsiteX21" fmla="*/ 404602 w 5366205"/>
                <a:gd name="connsiteY21" fmla="*/ 2395243 h 2715361"/>
                <a:gd name="connsiteX22" fmla="*/ 372234 w 5366205"/>
                <a:gd name="connsiteY22" fmla="*/ 2103930 h 2715361"/>
                <a:gd name="connsiteX23" fmla="*/ 323682 w 5366205"/>
                <a:gd name="connsiteY23" fmla="*/ 1861168 h 2715361"/>
                <a:gd name="connsiteX24" fmla="*/ 258945 w 5366205"/>
                <a:gd name="connsiteY24" fmla="*/ 1666960 h 2715361"/>
                <a:gd name="connsiteX25" fmla="*/ 218485 w 5366205"/>
                <a:gd name="connsiteY25" fmla="*/ 1529395 h 2715361"/>
                <a:gd name="connsiteX26" fmla="*/ 178025 w 5366205"/>
                <a:gd name="connsiteY26" fmla="*/ 1432291 h 2715361"/>
                <a:gd name="connsiteX27" fmla="*/ 129473 w 5366205"/>
                <a:gd name="connsiteY27" fmla="*/ 1221898 h 2715361"/>
                <a:gd name="connsiteX28" fmla="*/ 105197 w 5366205"/>
                <a:gd name="connsiteY28" fmla="*/ 1124793 h 2715361"/>
                <a:gd name="connsiteX29" fmla="*/ 89013 w 5366205"/>
                <a:gd name="connsiteY29" fmla="*/ 1043873 h 2715361"/>
                <a:gd name="connsiteX30" fmla="*/ 16184 w 5366205"/>
                <a:gd name="connsiteY30" fmla="*/ 712099 h 2715361"/>
                <a:gd name="connsiteX31" fmla="*/ 8092 w 5366205"/>
                <a:gd name="connsiteY31" fmla="*/ 590719 h 2715361"/>
                <a:gd name="connsiteX32" fmla="*/ 0 w 5366205"/>
                <a:gd name="connsiteY32" fmla="*/ 542167 h 2715361"/>
                <a:gd name="connsiteX33" fmla="*/ 24276 w 5366205"/>
                <a:gd name="connsiteY33" fmla="*/ 0 h 2715361"/>
                <a:gd name="connsiteX34" fmla="*/ 121381 w 5366205"/>
                <a:gd name="connsiteY34" fmla="*/ 80921 h 2715361"/>
                <a:gd name="connsiteX35" fmla="*/ 186117 w 5366205"/>
                <a:gd name="connsiteY35" fmla="*/ 137565 h 2715361"/>
                <a:gd name="connsiteX36" fmla="*/ 299406 w 5366205"/>
                <a:gd name="connsiteY36" fmla="*/ 258945 h 2715361"/>
                <a:gd name="connsiteX37" fmla="*/ 445062 w 5366205"/>
                <a:gd name="connsiteY37" fmla="*/ 380326 h 2715361"/>
                <a:gd name="connsiteX38" fmla="*/ 493614 w 5366205"/>
                <a:gd name="connsiteY38" fmla="*/ 412694 h 2715361"/>
                <a:gd name="connsiteX39" fmla="*/ 566443 w 5366205"/>
                <a:gd name="connsiteY39" fmla="*/ 469338 h 2715361"/>
                <a:gd name="connsiteX40" fmla="*/ 598811 w 5366205"/>
                <a:gd name="connsiteY40" fmla="*/ 534075 h 2715361"/>
                <a:gd name="connsiteX41" fmla="*/ 574535 w 5366205"/>
                <a:gd name="connsiteY41" fmla="*/ 420786 h 2715361"/>
                <a:gd name="connsiteX42" fmla="*/ 550259 w 5366205"/>
                <a:gd name="connsiteY42" fmla="*/ 388418 h 2715361"/>
                <a:gd name="connsiteX43" fmla="*/ 501706 w 5366205"/>
                <a:gd name="connsiteY43" fmla="*/ 356050 h 2715361"/>
                <a:gd name="connsiteX44" fmla="*/ 485522 w 5366205"/>
                <a:gd name="connsiteY44" fmla="*/ 380326 h 2715361"/>
                <a:gd name="connsiteX45" fmla="*/ 461246 w 5366205"/>
                <a:gd name="connsiteY45" fmla="*/ 364142 h 2715361"/>
                <a:gd name="connsiteX46" fmla="*/ 453154 w 5366205"/>
                <a:gd name="connsiteY46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00517 w 5366205"/>
                <a:gd name="connsiteY8" fmla="*/ 2419519 h 2715361"/>
                <a:gd name="connsiteX9" fmla="*/ 1084333 w 5366205"/>
                <a:gd name="connsiteY9" fmla="*/ 2468071 h 2715361"/>
                <a:gd name="connsiteX10" fmla="*/ 1108609 w 5366205"/>
                <a:gd name="connsiteY10" fmla="*/ 2621820 h 2715361"/>
                <a:gd name="connsiteX11" fmla="*/ 1116701 w 5366205"/>
                <a:gd name="connsiteY11" fmla="*/ 2654188 h 2715361"/>
                <a:gd name="connsiteX12" fmla="*/ 1140977 w 5366205"/>
                <a:gd name="connsiteY12" fmla="*/ 2694648 h 2715361"/>
                <a:gd name="connsiteX13" fmla="*/ 720191 w 5366205"/>
                <a:gd name="connsiteY13" fmla="*/ 2686556 h 2715361"/>
                <a:gd name="connsiteX14" fmla="*/ 590719 w 5366205"/>
                <a:gd name="connsiteY14" fmla="*/ 2678464 h 2715361"/>
                <a:gd name="connsiteX15" fmla="*/ 469338 w 5366205"/>
                <a:gd name="connsiteY15" fmla="*/ 2654188 h 2715361"/>
                <a:gd name="connsiteX16" fmla="*/ 380326 w 5366205"/>
                <a:gd name="connsiteY16" fmla="*/ 2646096 h 2715361"/>
                <a:gd name="connsiteX17" fmla="*/ 299406 w 5366205"/>
                <a:gd name="connsiteY17" fmla="*/ 2638004 h 2715361"/>
                <a:gd name="connsiteX18" fmla="*/ 347958 w 5366205"/>
                <a:gd name="connsiteY18" fmla="*/ 2621820 h 2715361"/>
                <a:gd name="connsiteX19" fmla="*/ 404602 w 5366205"/>
                <a:gd name="connsiteY19" fmla="*/ 2573268 h 2715361"/>
                <a:gd name="connsiteX20" fmla="*/ 404602 w 5366205"/>
                <a:gd name="connsiteY20" fmla="*/ 2395243 h 2715361"/>
                <a:gd name="connsiteX21" fmla="*/ 372234 w 5366205"/>
                <a:gd name="connsiteY21" fmla="*/ 2103930 h 2715361"/>
                <a:gd name="connsiteX22" fmla="*/ 323682 w 5366205"/>
                <a:gd name="connsiteY22" fmla="*/ 1861168 h 2715361"/>
                <a:gd name="connsiteX23" fmla="*/ 258945 w 5366205"/>
                <a:gd name="connsiteY23" fmla="*/ 1666960 h 2715361"/>
                <a:gd name="connsiteX24" fmla="*/ 218485 w 5366205"/>
                <a:gd name="connsiteY24" fmla="*/ 1529395 h 2715361"/>
                <a:gd name="connsiteX25" fmla="*/ 178025 w 5366205"/>
                <a:gd name="connsiteY25" fmla="*/ 1432291 h 2715361"/>
                <a:gd name="connsiteX26" fmla="*/ 129473 w 5366205"/>
                <a:gd name="connsiteY26" fmla="*/ 1221898 h 2715361"/>
                <a:gd name="connsiteX27" fmla="*/ 105197 w 5366205"/>
                <a:gd name="connsiteY27" fmla="*/ 1124793 h 2715361"/>
                <a:gd name="connsiteX28" fmla="*/ 89013 w 5366205"/>
                <a:gd name="connsiteY28" fmla="*/ 1043873 h 2715361"/>
                <a:gd name="connsiteX29" fmla="*/ 16184 w 5366205"/>
                <a:gd name="connsiteY29" fmla="*/ 712099 h 2715361"/>
                <a:gd name="connsiteX30" fmla="*/ 8092 w 5366205"/>
                <a:gd name="connsiteY30" fmla="*/ 590719 h 2715361"/>
                <a:gd name="connsiteX31" fmla="*/ 0 w 5366205"/>
                <a:gd name="connsiteY31" fmla="*/ 542167 h 2715361"/>
                <a:gd name="connsiteX32" fmla="*/ 24276 w 5366205"/>
                <a:gd name="connsiteY32" fmla="*/ 0 h 2715361"/>
                <a:gd name="connsiteX33" fmla="*/ 121381 w 5366205"/>
                <a:gd name="connsiteY33" fmla="*/ 80921 h 2715361"/>
                <a:gd name="connsiteX34" fmla="*/ 186117 w 5366205"/>
                <a:gd name="connsiteY34" fmla="*/ 137565 h 2715361"/>
                <a:gd name="connsiteX35" fmla="*/ 299406 w 5366205"/>
                <a:gd name="connsiteY35" fmla="*/ 258945 h 2715361"/>
                <a:gd name="connsiteX36" fmla="*/ 445062 w 5366205"/>
                <a:gd name="connsiteY36" fmla="*/ 380326 h 2715361"/>
                <a:gd name="connsiteX37" fmla="*/ 493614 w 5366205"/>
                <a:gd name="connsiteY37" fmla="*/ 412694 h 2715361"/>
                <a:gd name="connsiteX38" fmla="*/ 566443 w 5366205"/>
                <a:gd name="connsiteY38" fmla="*/ 469338 h 2715361"/>
                <a:gd name="connsiteX39" fmla="*/ 598811 w 5366205"/>
                <a:gd name="connsiteY39" fmla="*/ 534075 h 2715361"/>
                <a:gd name="connsiteX40" fmla="*/ 574535 w 5366205"/>
                <a:gd name="connsiteY40" fmla="*/ 420786 h 2715361"/>
                <a:gd name="connsiteX41" fmla="*/ 550259 w 5366205"/>
                <a:gd name="connsiteY41" fmla="*/ 388418 h 2715361"/>
                <a:gd name="connsiteX42" fmla="*/ 501706 w 5366205"/>
                <a:gd name="connsiteY42" fmla="*/ 356050 h 2715361"/>
                <a:gd name="connsiteX43" fmla="*/ 485522 w 5366205"/>
                <a:gd name="connsiteY43" fmla="*/ 380326 h 2715361"/>
                <a:gd name="connsiteX44" fmla="*/ 461246 w 5366205"/>
                <a:gd name="connsiteY44" fmla="*/ 364142 h 2715361"/>
                <a:gd name="connsiteX45" fmla="*/ 453154 w 5366205"/>
                <a:gd name="connsiteY45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00517 w 5366205"/>
                <a:gd name="connsiteY8" fmla="*/ 2419519 h 2715361"/>
                <a:gd name="connsiteX9" fmla="*/ 1108609 w 5366205"/>
                <a:gd name="connsiteY9" fmla="*/ 2621820 h 2715361"/>
                <a:gd name="connsiteX10" fmla="*/ 1116701 w 5366205"/>
                <a:gd name="connsiteY10" fmla="*/ 2654188 h 2715361"/>
                <a:gd name="connsiteX11" fmla="*/ 1140977 w 5366205"/>
                <a:gd name="connsiteY11" fmla="*/ 2694648 h 2715361"/>
                <a:gd name="connsiteX12" fmla="*/ 720191 w 5366205"/>
                <a:gd name="connsiteY12" fmla="*/ 2686556 h 2715361"/>
                <a:gd name="connsiteX13" fmla="*/ 590719 w 5366205"/>
                <a:gd name="connsiteY13" fmla="*/ 2678464 h 2715361"/>
                <a:gd name="connsiteX14" fmla="*/ 469338 w 5366205"/>
                <a:gd name="connsiteY14" fmla="*/ 2654188 h 2715361"/>
                <a:gd name="connsiteX15" fmla="*/ 380326 w 5366205"/>
                <a:gd name="connsiteY15" fmla="*/ 2646096 h 2715361"/>
                <a:gd name="connsiteX16" fmla="*/ 299406 w 5366205"/>
                <a:gd name="connsiteY16" fmla="*/ 2638004 h 2715361"/>
                <a:gd name="connsiteX17" fmla="*/ 347958 w 5366205"/>
                <a:gd name="connsiteY17" fmla="*/ 2621820 h 2715361"/>
                <a:gd name="connsiteX18" fmla="*/ 404602 w 5366205"/>
                <a:gd name="connsiteY18" fmla="*/ 2573268 h 2715361"/>
                <a:gd name="connsiteX19" fmla="*/ 404602 w 5366205"/>
                <a:gd name="connsiteY19" fmla="*/ 2395243 h 2715361"/>
                <a:gd name="connsiteX20" fmla="*/ 372234 w 5366205"/>
                <a:gd name="connsiteY20" fmla="*/ 2103930 h 2715361"/>
                <a:gd name="connsiteX21" fmla="*/ 323682 w 5366205"/>
                <a:gd name="connsiteY21" fmla="*/ 1861168 h 2715361"/>
                <a:gd name="connsiteX22" fmla="*/ 258945 w 5366205"/>
                <a:gd name="connsiteY22" fmla="*/ 1666960 h 2715361"/>
                <a:gd name="connsiteX23" fmla="*/ 218485 w 5366205"/>
                <a:gd name="connsiteY23" fmla="*/ 1529395 h 2715361"/>
                <a:gd name="connsiteX24" fmla="*/ 178025 w 5366205"/>
                <a:gd name="connsiteY24" fmla="*/ 1432291 h 2715361"/>
                <a:gd name="connsiteX25" fmla="*/ 129473 w 5366205"/>
                <a:gd name="connsiteY25" fmla="*/ 1221898 h 2715361"/>
                <a:gd name="connsiteX26" fmla="*/ 105197 w 5366205"/>
                <a:gd name="connsiteY26" fmla="*/ 1124793 h 2715361"/>
                <a:gd name="connsiteX27" fmla="*/ 89013 w 5366205"/>
                <a:gd name="connsiteY27" fmla="*/ 1043873 h 2715361"/>
                <a:gd name="connsiteX28" fmla="*/ 16184 w 5366205"/>
                <a:gd name="connsiteY28" fmla="*/ 712099 h 2715361"/>
                <a:gd name="connsiteX29" fmla="*/ 8092 w 5366205"/>
                <a:gd name="connsiteY29" fmla="*/ 590719 h 2715361"/>
                <a:gd name="connsiteX30" fmla="*/ 0 w 5366205"/>
                <a:gd name="connsiteY30" fmla="*/ 542167 h 2715361"/>
                <a:gd name="connsiteX31" fmla="*/ 24276 w 5366205"/>
                <a:gd name="connsiteY31" fmla="*/ 0 h 2715361"/>
                <a:gd name="connsiteX32" fmla="*/ 121381 w 5366205"/>
                <a:gd name="connsiteY32" fmla="*/ 80921 h 2715361"/>
                <a:gd name="connsiteX33" fmla="*/ 186117 w 5366205"/>
                <a:gd name="connsiteY33" fmla="*/ 137565 h 2715361"/>
                <a:gd name="connsiteX34" fmla="*/ 299406 w 5366205"/>
                <a:gd name="connsiteY34" fmla="*/ 258945 h 2715361"/>
                <a:gd name="connsiteX35" fmla="*/ 445062 w 5366205"/>
                <a:gd name="connsiteY35" fmla="*/ 380326 h 2715361"/>
                <a:gd name="connsiteX36" fmla="*/ 493614 w 5366205"/>
                <a:gd name="connsiteY36" fmla="*/ 412694 h 2715361"/>
                <a:gd name="connsiteX37" fmla="*/ 566443 w 5366205"/>
                <a:gd name="connsiteY37" fmla="*/ 469338 h 2715361"/>
                <a:gd name="connsiteX38" fmla="*/ 598811 w 5366205"/>
                <a:gd name="connsiteY38" fmla="*/ 534075 h 2715361"/>
                <a:gd name="connsiteX39" fmla="*/ 574535 w 5366205"/>
                <a:gd name="connsiteY39" fmla="*/ 420786 h 2715361"/>
                <a:gd name="connsiteX40" fmla="*/ 550259 w 5366205"/>
                <a:gd name="connsiteY40" fmla="*/ 388418 h 2715361"/>
                <a:gd name="connsiteX41" fmla="*/ 501706 w 5366205"/>
                <a:gd name="connsiteY41" fmla="*/ 356050 h 2715361"/>
                <a:gd name="connsiteX42" fmla="*/ 485522 w 5366205"/>
                <a:gd name="connsiteY42" fmla="*/ 380326 h 2715361"/>
                <a:gd name="connsiteX43" fmla="*/ 461246 w 5366205"/>
                <a:gd name="connsiteY43" fmla="*/ 364142 h 2715361"/>
                <a:gd name="connsiteX44" fmla="*/ 453154 w 5366205"/>
                <a:gd name="connsiteY44" fmla="*/ 323682 h 2715361"/>
                <a:gd name="connsiteX0" fmla="*/ 453154 w 5366205"/>
                <a:gd name="connsiteY0" fmla="*/ 323682 h 2715361"/>
                <a:gd name="connsiteX1" fmla="*/ 558351 w 5366205"/>
                <a:gd name="connsiteY1" fmla="*/ 339866 h 2715361"/>
                <a:gd name="connsiteX2" fmla="*/ 1399922 w 5366205"/>
                <a:gd name="connsiteY2" fmla="*/ 339866 h 2715361"/>
                <a:gd name="connsiteX3" fmla="*/ 1448475 w 5366205"/>
                <a:gd name="connsiteY3" fmla="*/ 331774 h 2715361"/>
                <a:gd name="connsiteX4" fmla="*/ 2977869 w 5366205"/>
                <a:gd name="connsiteY4" fmla="*/ 331774 h 2715361"/>
                <a:gd name="connsiteX5" fmla="*/ 4960418 w 5366205"/>
                <a:gd name="connsiteY5" fmla="*/ 380326 h 2715361"/>
                <a:gd name="connsiteX6" fmla="*/ 5008970 w 5366205"/>
                <a:gd name="connsiteY6" fmla="*/ 1974457 h 2715361"/>
                <a:gd name="connsiteX7" fmla="*/ 1116701 w 5366205"/>
                <a:gd name="connsiteY7" fmla="*/ 1885445 h 2715361"/>
                <a:gd name="connsiteX8" fmla="*/ 1108609 w 5366205"/>
                <a:gd name="connsiteY8" fmla="*/ 2621820 h 2715361"/>
                <a:gd name="connsiteX9" fmla="*/ 1116701 w 5366205"/>
                <a:gd name="connsiteY9" fmla="*/ 2654188 h 2715361"/>
                <a:gd name="connsiteX10" fmla="*/ 1140977 w 5366205"/>
                <a:gd name="connsiteY10" fmla="*/ 2694648 h 2715361"/>
                <a:gd name="connsiteX11" fmla="*/ 720191 w 5366205"/>
                <a:gd name="connsiteY11" fmla="*/ 2686556 h 2715361"/>
                <a:gd name="connsiteX12" fmla="*/ 590719 w 5366205"/>
                <a:gd name="connsiteY12" fmla="*/ 2678464 h 2715361"/>
                <a:gd name="connsiteX13" fmla="*/ 469338 w 5366205"/>
                <a:gd name="connsiteY13" fmla="*/ 2654188 h 2715361"/>
                <a:gd name="connsiteX14" fmla="*/ 380326 w 5366205"/>
                <a:gd name="connsiteY14" fmla="*/ 2646096 h 2715361"/>
                <a:gd name="connsiteX15" fmla="*/ 299406 w 5366205"/>
                <a:gd name="connsiteY15" fmla="*/ 2638004 h 2715361"/>
                <a:gd name="connsiteX16" fmla="*/ 347958 w 5366205"/>
                <a:gd name="connsiteY16" fmla="*/ 2621820 h 2715361"/>
                <a:gd name="connsiteX17" fmla="*/ 404602 w 5366205"/>
                <a:gd name="connsiteY17" fmla="*/ 2573268 h 2715361"/>
                <a:gd name="connsiteX18" fmla="*/ 404602 w 5366205"/>
                <a:gd name="connsiteY18" fmla="*/ 2395243 h 2715361"/>
                <a:gd name="connsiteX19" fmla="*/ 372234 w 5366205"/>
                <a:gd name="connsiteY19" fmla="*/ 2103930 h 2715361"/>
                <a:gd name="connsiteX20" fmla="*/ 323682 w 5366205"/>
                <a:gd name="connsiteY20" fmla="*/ 1861168 h 2715361"/>
                <a:gd name="connsiteX21" fmla="*/ 258945 w 5366205"/>
                <a:gd name="connsiteY21" fmla="*/ 1666960 h 2715361"/>
                <a:gd name="connsiteX22" fmla="*/ 218485 w 5366205"/>
                <a:gd name="connsiteY22" fmla="*/ 1529395 h 2715361"/>
                <a:gd name="connsiteX23" fmla="*/ 178025 w 5366205"/>
                <a:gd name="connsiteY23" fmla="*/ 1432291 h 2715361"/>
                <a:gd name="connsiteX24" fmla="*/ 129473 w 5366205"/>
                <a:gd name="connsiteY24" fmla="*/ 1221898 h 2715361"/>
                <a:gd name="connsiteX25" fmla="*/ 105197 w 5366205"/>
                <a:gd name="connsiteY25" fmla="*/ 1124793 h 2715361"/>
                <a:gd name="connsiteX26" fmla="*/ 89013 w 5366205"/>
                <a:gd name="connsiteY26" fmla="*/ 1043873 h 2715361"/>
                <a:gd name="connsiteX27" fmla="*/ 16184 w 5366205"/>
                <a:gd name="connsiteY27" fmla="*/ 712099 h 2715361"/>
                <a:gd name="connsiteX28" fmla="*/ 8092 w 5366205"/>
                <a:gd name="connsiteY28" fmla="*/ 590719 h 2715361"/>
                <a:gd name="connsiteX29" fmla="*/ 0 w 5366205"/>
                <a:gd name="connsiteY29" fmla="*/ 542167 h 2715361"/>
                <a:gd name="connsiteX30" fmla="*/ 24276 w 5366205"/>
                <a:gd name="connsiteY30" fmla="*/ 0 h 2715361"/>
                <a:gd name="connsiteX31" fmla="*/ 121381 w 5366205"/>
                <a:gd name="connsiteY31" fmla="*/ 80921 h 2715361"/>
                <a:gd name="connsiteX32" fmla="*/ 186117 w 5366205"/>
                <a:gd name="connsiteY32" fmla="*/ 137565 h 2715361"/>
                <a:gd name="connsiteX33" fmla="*/ 299406 w 5366205"/>
                <a:gd name="connsiteY33" fmla="*/ 258945 h 2715361"/>
                <a:gd name="connsiteX34" fmla="*/ 445062 w 5366205"/>
                <a:gd name="connsiteY34" fmla="*/ 380326 h 2715361"/>
                <a:gd name="connsiteX35" fmla="*/ 493614 w 5366205"/>
                <a:gd name="connsiteY35" fmla="*/ 412694 h 2715361"/>
                <a:gd name="connsiteX36" fmla="*/ 566443 w 5366205"/>
                <a:gd name="connsiteY36" fmla="*/ 469338 h 2715361"/>
                <a:gd name="connsiteX37" fmla="*/ 598811 w 5366205"/>
                <a:gd name="connsiteY37" fmla="*/ 534075 h 2715361"/>
                <a:gd name="connsiteX38" fmla="*/ 574535 w 5366205"/>
                <a:gd name="connsiteY38" fmla="*/ 420786 h 2715361"/>
                <a:gd name="connsiteX39" fmla="*/ 550259 w 5366205"/>
                <a:gd name="connsiteY39" fmla="*/ 388418 h 2715361"/>
                <a:gd name="connsiteX40" fmla="*/ 501706 w 5366205"/>
                <a:gd name="connsiteY40" fmla="*/ 356050 h 2715361"/>
                <a:gd name="connsiteX41" fmla="*/ 485522 w 5366205"/>
                <a:gd name="connsiteY41" fmla="*/ 380326 h 2715361"/>
                <a:gd name="connsiteX42" fmla="*/ 461246 w 5366205"/>
                <a:gd name="connsiteY42" fmla="*/ 364142 h 2715361"/>
                <a:gd name="connsiteX43" fmla="*/ 453154 w 5366205"/>
                <a:gd name="connsiteY43" fmla="*/ 323682 h 2715361"/>
                <a:gd name="connsiteX0" fmla="*/ 453154 w 5366205"/>
                <a:gd name="connsiteY0" fmla="*/ 323682 h 2687549"/>
                <a:gd name="connsiteX1" fmla="*/ 558351 w 5366205"/>
                <a:gd name="connsiteY1" fmla="*/ 339866 h 2687549"/>
                <a:gd name="connsiteX2" fmla="*/ 1399922 w 5366205"/>
                <a:gd name="connsiteY2" fmla="*/ 339866 h 2687549"/>
                <a:gd name="connsiteX3" fmla="*/ 1448475 w 5366205"/>
                <a:gd name="connsiteY3" fmla="*/ 331774 h 2687549"/>
                <a:gd name="connsiteX4" fmla="*/ 2977869 w 5366205"/>
                <a:gd name="connsiteY4" fmla="*/ 331774 h 2687549"/>
                <a:gd name="connsiteX5" fmla="*/ 4960418 w 5366205"/>
                <a:gd name="connsiteY5" fmla="*/ 380326 h 2687549"/>
                <a:gd name="connsiteX6" fmla="*/ 5008970 w 5366205"/>
                <a:gd name="connsiteY6" fmla="*/ 1974457 h 2687549"/>
                <a:gd name="connsiteX7" fmla="*/ 1116701 w 5366205"/>
                <a:gd name="connsiteY7" fmla="*/ 1885445 h 2687549"/>
                <a:gd name="connsiteX8" fmla="*/ 1108609 w 5366205"/>
                <a:gd name="connsiteY8" fmla="*/ 2621820 h 2687549"/>
                <a:gd name="connsiteX9" fmla="*/ 1116701 w 5366205"/>
                <a:gd name="connsiteY9" fmla="*/ 2654188 h 2687549"/>
                <a:gd name="connsiteX10" fmla="*/ 720191 w 5366205"/>
                <a:gd name="connsiteY10" fmla="*/ 2686556 h 2687549"/>
                <a:gd name="connsiteX11" fmla="*/ 590719 w 5366205"/>
                <a:gd name="connsiteY11" fmla="*/ 2678464 h 2687549"/>
                <a:gd name="connsiteX12" fmla="*/ 469338 w 5366205"/>
                <a:gd name="connsiteY12" fmla="*/ 2654188 h 2687549"/>
                <a:gd name="connsiteX13" fmla="*/ 380326 w 5366205"/>
                <a:gd name="connsiteY13" fmla="*/ 2646096 h 2687549"/>
                <a:gd name="connsiteX14" fmla="*/ 299406 w 5366205"/>
                <a:gd name="connsiteY14" fmla="*/ 2638004 h 2687549"/>
                <a:gd name="connsiteX15" fmla="*/ 347958 w 5366205"/>
                <a:gd name="connsiteY15" fmla="*/ 2621820 h 2687549"/>
                <a:gd name="connsiteX16" fmla="*/ 404602 w 5366205"/>
                <a:gd name="connsiteY16" fmla="*/ 2573268 h 2687549"/>
                <a:gd name="connsiteX17" fmla="*/ 404602 w 5366205"/>
                <a:gd name="connsiteY17" fmla="*/ 2395243 h 2687549"/>
                <a:gd name="connsiteX18" fmla="*/ 372234 w 5366205"/>
                <a:gd name="connsiteY18" fmla="*/ 2103930 h 2687549"/>
                <a:gd name="connsiteX19" fmla="*/ 323682 w 5366205"/>
                <a:gd name="connsiteY19" fmla="*/ 1861168 h 2687549"/>
                <a:gd name="connsiteX20" fmla="*/ 258945 w 5366205"/>
                <a:gd name="connsiteY20" fmla="*/ 1666960 h 2687549"/>
                <a:gd name="connsiteX21" fmla="*/ 218485 w 5366205"/>
                <a:gd name="connsiteY21" fmla="*/ 1529395 h 2687549"/>
                <a:gd name="connsiteX22" fmla="*/ 178025 w 5366205"/>
                <a:gd name="connsiteY22" fmla="*/ 1432291 h 2687549"/>
                <a:gd name="connsiteX23" fmla="*/ 129473 w 5366205"/>
                <a:gd name="connsiteY23" fmla="*/ 1221898 h 2687549"/>
                <a:gd name="connsiteX24" fmla="*/ 105197 w 5366205"/>
                <a:gd name="connsiteY24" fmla="*/ 1124793 h 2687549"/>
                <a:gd name="connsiteX25" fmla="*/ 89013 w 5366205"/>
                <a:gd name="connsiteY25" fmla="*/ 1043873 h 2687549"/>
                <a:gd name="connsiteX26" fmla="*/ 16184 w 5366205"/>
                <a:gd name="connsiteY26" fmla="*/ 712099 h 2687549"/>
                <a:gd name="connsiteX27" fmla="*/ 8092 w 5366205"/>
                <a:gd name="connsiteY27" fmla="*/ 590719 h 2687549"/>
                <a:gd name="connsiteX28" fmla="*/ 0 w 5366205"/>
                <a:gd name="connsiteY28" fmla="*/ 542167 h 2687549"/>
                <a:gd name="connsiteX29" fmla="*/ 24276 w 5366205"/>
                <a:gd name="connsiteY29" fmla="*/ 0 h 2687549"/>
                <a:gd name="connsiteX30" fmla="*/ 121381 w 5366205"/>
                <a:gd name="connsiteY30" fmla="*/ 80921 h 2687549"/>
                <a:gd name="connsiteX31" fmla="*/ 186117 w 5366205"/>
                <a:gd name="connsiteY31" fmla="*/ 137565 h 2687549"/>
                <a:gd name="connsiteX32" fmla="*/ 299406 w 5366205"/>
                <a:gd name="connsiteY32" fmla="*/ 258945 h 2687549"/>
                <a:gd name="connsiteX33" fmla="*/ 445062 w 5366205"/>
                <a:gd name="connsiteY33" fmla="*/ 380326 h 2687549"/>
                <a:gd name="connsiteX34" fmla="*/ 493614 w 5366205"/>
                <a:gd name="connsiteY34" fmla="*/ 412694 h 2687549"/>
                <a:gd name="connsiteX35" fmla="*/ 566443 w 5366205"/>
                <a:gd name="connsiteY35" fmla="*/ 469338 h 2687549"/>
                <a:gd name="connsiteX36" fmla="*/ 598811 w 5366205"/>
                <a:gd name="connsiteY36" fmla="*/ 534075 h 2687549"/>
                <a:gd name="connsiteX37" fmla="*/ 574535 w 5366205"/>
                <a:gd name="connsiteY37" fmla="*/ 420786 h 2687549"/>
                <a:gd name="connsiteX38" fmla="*/ 550259 w 5366205"/>
                <a:gd name="connsiteY38" fmla="*/ 388418 h 2687549"/>
                <a:gd name="connsiteX39" fmla="*/ 501706 w 5366205"/>
                <a:gd name="connsiteY39" fmla="*/ 356050 h 2687549"/>
                <a:gd name="connsiteX40" fmla="*/ 485522 w 5366205"/>
                <a:gd name="connsiteY40" fmla="*/ 380326 h 2687549"/>
                <a:gd name="connsiteX41" fmla="*/ 461246 w 5366205"/>
                <a:gd name="connsiteY41" fmla="*/ 364142 h 2687549"/>
                <a:gd name="connsiteX42" fmla="*/ 453154 w 5366205"/>
                <a:gd name="connsiteY42" fmla="*/ 323682 h 2687549"/>
                <a:gd name="connsiteX0" fmla="*/ 453154 w 5366205"/>
                <a:gd name="connsiteY0" fmla="*/ 323682 h 2700849"/>
                <a:gd name="connsiteX1" fmla="*/ 558351 w 5366205"/>
                <a:gd name="connsiteY1" fmla="*/ 339866 h 2700849"/>
                <a:gd name="connsiteX2" fmla="*/ 1399922 w 5366205"/>
                <a:gd name="connsiteY2" fmla="*/ 339866 h 2700849"/>
                <a:gd name="connsiteX3" fmla="*/ 1448475 w 5366205"/>
                <a:gd name="connsiteY3" fmla="*/ 331774 h 2700849"/>
                <a:gd name="connsiteX4" fmla="*/ 2977869 w 5366205"/>
                <a:gd name="connsiteY4" fmla="*/ 331774 h 2700849"/>
                <a:gd name="connsiteX5" fmla="*/ 4960418 w 5366205"/>
                <a:gd name="connsiteY5" fmla="*/ 380326 h 2700849"/>
                <a:gd name="connsiteX6" fmla="*/ 5008970 w 5366205"/>
                <a:gd name="connsiteY6" fmla="*/ 1974457 h 2700849"/>
                <a:gd name="connsiteX7" fmla="*/ 1116701 w 5366205"/>
                <a:gd name="connsiteY7" fmla="*/ 1885445 h 2700849"/>
                <a:gd name="connsiteX8" fmla="*/ 1108609 w 5366205"/>
                <a:gd name="connsiteY8" fmla="*/ 2621820 h 2700849"/>
                <a:gd name="connsiteX9" fmla="*/ 720191 w 5366205"/>
                <a:gd name="connsiteY9" fmla="*/ 2686556 h 2700849"/>
                <a:gd name="connsiteX10" fmla="*/ 590719 w 5366205"/>
                <a:gd name="connsiteY10" fmla="*/ 2678464 h 2700849"/>
                <a:gd name="connsiteX11" fmla="*/ 469338 w 5366205"/>
                <a:gd name="connsiteY11" fmla="*/ 2654188 h 2700849"/>
                <a:gd name="connsiteX12" fmla="*/ 380326 w 5366205"/>
                <a:gd name="connsiteY12" fmla="*/ 2646096 h 2700849"/>
                <a:gd name="connsiteX13" fmla="*/ 299406 w 5366205"/>
                <a:gd name="connsiteY13" fmla="*/ 2638004 h 2700849"/>
                <a:gd name="connsiteX14" fmla="*/ 347958 w 5366205"/>
                <a:gd name="connsiteY14" fmla="*/ 2621820 h 2700849"/>
                <a:gd name="connsiteX15" fmla="*/ 404602 w 5366205"/>
                <a:gd name="connsiteY15" fmla="*/ 2573268 h 2700849"/>
                <a:gd name="connsiteX16" fmla="*/ 404602 w 5366205"/>
                <a:gd name="connsiteY16" fmla="*/ 2395243 h 2700849"/>
                <a:gd name="connsiteX17" fmla="*/ 372234 w 5366205"/>
                <a:gd name="connsiteY17" fmla="*/ 2103930 h 2700849"/>
                <a:gd name="connsiteX18" fmla="*/ 323682 w 5366205"/>
                <a:gd name="connsiteY18" fmla="*/ 1861168 h 2700849"/>
                <a:gd name="connsiteX19" fmla="*/ 258945 w 5366205"/>
                <a:gd name="connsiteY19" fmla="*/ 1666960 h 2700849"/>
                <a:gd name="connsiteX20" fmla="*/ 218485 w 5366205"/>
                <a:gd name="connsiteY20" fmla="*/ 1529395 h 2700849"/>
                <a:gd name="connsiteX21" fmla="*/ 178025 w 5366205"/>
                <a:gd name="connsiteY21" fmla="*/ 1432291 h 2700849"/>
                <a:gd name="connsiteX22" fmla="*/ 129473 w 5366205"/>
                <a:gd name="connsiteY22" fmla="*/ 1221898 h 2700849"/>
                <a:gd name="connsiteX23" fmla="*/ 105197 w 5366205"/>
                <a:gd name="connsiteY23" fmla="*/ 1124793 h 2700849"/>
                <a:gd name="connsiteX24" fmla="*/ 89013 w 5366205"/>
                <a:gd name="connsiteY24" fmla="*/ 1043873 h 2700849"/>
                <a:gd name="connsiteX25" fmla="*/ 16184 w 5366205"/>
                <a:gd name="connsiteY25" fmla="*/ 712099 h 2700849"/>
                <a:gd name="connsiteX26" fmla="*/ 8092 w 5366205"/>
                <a:gd name="connsiteY26" fmla="*/ 590719 h 2700849"/>
                <a:gd name="connsiteX27" fmla="*/ 0 w 5366205"/>
                <a:gd name="connsiteY27" fmla="*/ 542167 h 2700849"/>
                <a:gd name="connsiteX28" fmla="*/ 24276 w 5366205"/>
                <a:gd name="connsiteY28" fmla="*/ 0 h 2700849"/>
                <a:gd name="connsiteX29" fmla="*/ 121381 w 5366205"/>
                <a:gd name="connsiteY29" fmla="*/ 80921 h 2700849"/>
                <a:gd name="connsiteX30" fmla="*/ 186117 w 5366205"/>
                <a:gd name="connsiteY30" fmla="*/ 137565 h 2700849"/>
                <a:gd name="connsiteX31" fmla="*/ 299406 w 5366205"/>
                <a:gd name="connsiteY31" fmla="*/ 258945 h 2700849"/>
                <a:gd name="connsiteX32" fmla="*/ 445062 w 5366205"/>
                <a:gd name="connsiteY32" fmla="*/ 380326 h 2700849"/>
                <a:gd name="connsiteX33" fmla="*/ 493614 w 5366205"/>
                <a:gd name="connsiteY33" fmla="*/ 412694 h 2700849"/>
                <a:gd name="connsiteX34" fmla="*/ 566443 w 5366205"/>
                <a:gd name="connsiteY34" fmla="*/ 469338 h 2700849"/>
                <a:gd name="connsiteX35" fmla="*/ 598811 w 5366205"/>
                <a:gd name="connsiteY35" fmla="*/ 534075 h 2700849"/>
                <a:gd name="connsiteX36" fmla="*/ 574535 w 5366205"/>
                <a:gd name="connsiteY36" fmla="*/ 420786 h 2700849"/>
                <a:gd name="connsiteX37" fmla="*/ 550259 w 5366205"/>
                <a:gd name="connsiteY37" fmla="*/ 388418 h 2700849"/>
                <a:gd name="connsiteX38" fmla="*/ 501706 w 5366205"/>
                <a:gd name="connsiteY38" fmla="*/ 356050 h 2700849"/>
                <a:gd name="connsiteX39" fmla="*/ 485522 w 5366205"/>
                <a:gd name="connsiteY39" fmla="*/ 380326 h 2700849"/>
                <a:gd name="connsiteX40" fmla="*/ 461246 w 5366205"/>
                <a:gd name="connsiteY40" fmla="*/ 364142 h 2700849"/>
                <a:gd name="connsiteX41" fmla="*/ 453154 w 5366205"/>
                <a:gd name="connsiteY41" fmla="*/ 323682 h 2700849"/>
                <a:gd name="connsiteX0" fmla="*/ 453154 w 5366205"/>
                <a:gd name="connsiteY0" fmla="*/ 323682 h 2698090"/>
                <a:gd name="connsiteX1" fmla="*/ 558351 w 5366205"/>
                <a:gd name="connsiteY1" fmla="*/ 339866 h 2698090"/>
                <a:gd name="connsiteX2" fmla="*/ 1399922 w 5366205"/>
                <a:gd name="connsiteY2" fmla="*/ 339866 h 2698090"/>
                <a:gd name="connsiteX3" fmla="*/ 1448475 w 5366205"/>
                <a:gd name="connsiteY3" fmla="*/ 331774 h 2698090"/>
                <a:gd name="connsiteX4" fmla="*/ 2977869 w 5366205"/>
                <a:gd name="connsiteY4" fmla="*/ 331774 h 2698090"/>
                <a:gd name="connsiteX5" fmla="*/ 4960418 w 5366205"/>
                <a:gd name="connsiteY5" fmla="*/ 380326 h 2698090"/>
                <a:gd name="connsiteX6" fmla="*/ 5008970 w 5366205"/>
                <a:gd name="connsiteY6" fmla="*/ 1974457 h 2698090"/>
                <a:gd name="connsiteX7" fmla="*/ 1116701 w 5366205"/>
                <a:gd name="connsiteY7" fmla="*/ 1885445 h 2698090"/>
                <a:gd name="connsiteX8" fmla="*/ 1108609 w 5366205"/>
                <a:gd name="connsiteY8" fmla="*/ 2621820 h 2698090"/>
                <a:gd name="connsiteX9" fmla="*/ 590719 w 5366205"/>
                <a:gd name="connsiteY9" fmla="*/ 2678464 h 2698090"/>
                <a:gd name="connsiteX10" fmla="*/ 469338 w 5366205"/>
                <a:gd name="connsiteY10" fmla="*/ 2654188 h 2698090"/>
                <a:gd name="connsiteX11" fmla="*/ 380326 w 5366205"/>
                <a:gd name="connsiteY11" fmla="*/ 2646096 h 2698090"/>
                <a:gd name="connsiteX12" fmla="*/ 299406 w 5366205"/>
                <a:gd name="connsiteY12" fmla="*/ 2638004 h 2698090"/>
                <a:gd name="connsiteX13" fmla="*/ 347958 w 5366205"/>
                <a:gd name="connsiteY13" fmla="*/ 2621820 h 2698090"/>
                <a:gd name="connsiteX14" fmla="*/ 404602 w 5366205"/>
                <a:gd name="connsiteY14" fmla="*/ 2573268 h 2698090"/>
                <a:gd name="connsiteX15" fmla="*/ 404602 w 5366205"/>
                <a:gd name="connsiteY15" fmla="*/ 2395243 h 2698090"/>
                <a:gd name="connsiteX16" fmla="*/ 372234 w 5366205"/>
                <a:gd name="connsiteY16" fmla="*/ 2103930 h 2698090"/>
                <a:gd name="connsiteX17" fmla="*/ 323682 w 5366205"/>
                <a:gd name="connsiteY17" fmla="*/ 1861168 h 2698090"/>
                <a:gd name="connsiteX18" fmla="*/ 258945 w 5366205"/>
                <a:gd name="connsiteY18" fmla="*/ 1666960 h 2698090"/>
                <a:gd name="connsiteX19" fmla="*/ 218485 w 5366205"/>
                <a:gd name="connsiteY19" fmla="*/ 1529395 h 2698090"/>
                <a:gd name="connsiteX20" fmla="*/ 178025 w 5366205"/>
                <a:gd name="connsiteY20" fmla="*/ 1432291 h 2698090"/>
                <a:gd name="connsiteX21" fmla="*/ 129473 w 5366205"/>
                <a:gd name="connsiteY21" fmla="*/ 1221898 h 2698090"/>
                <a:gd name="connsiteX22" fmla="*/ 105197 w 5366205"/>
                <a:gd name="connsiteY22" fmla="*/ 1124793 h 2698090"/>
                <a:gd name="connsiteX23" fmla="*/ 89013 w 5366205"/>
                <a:gd name="connsiteY23" fmla="*/ 1043873 h 2698090"/>
                <a:gd name="connsiteX24" fmla="*/ 16184 w 5366205"/>
                <a:gd name="connsiteY24" fmla="*/ 712099 h 2698090"/>
                <a:gd name="connsiteX25" fmla="*/ 8092 w 5366205"/>
                <a:gd name="connsiteY25" fmla="*/ 590719 h 2698090"/>
                <a:gd name="connsiteX26" fmla="*/ 0 w 5366205"/>
                <a:gd name="connsiteY26" fmla="*/ 542167 h 2698090"/>
                <a:gd name="connsiteX27" fmla="*/ 24276 w 5366205"/>
                <a:gd name="connsiteY27" fmla="*/ 0 h 2698090"/>
                <a:gd name="connsiteX28" fmla="*/ 121381 w 5366205"/>
                <a:gd name="connsiteY28" fmla="*/ 80921 h 2698090"/>
                <a:gd name="connsiteX29" fmla="*/ 186117 w 5366205"/>
                <a:gd name="connsiteY29" fmla="*/ 137565 h 2698090"/>
                <a:gd name="connsiteX30" fmla="*/ 299406 w 5366205"/>
                <a:gd name="connsiteY30" fmla="*/ 258945 h 2698090"/>
                <a:gd name="connsiteX31" fmla="*/ 445062 w 5366205"/>
                <a:gd name="connsiteY31" fmla="*/ 380326 h 2698090"/>
                <a:gd name="connsiteX32" fmla="*/ 493614 w 5366205"/>
                <a:gd name="connsiteY32" fmla="*/ 412694 h 2698090"/>
                <a:gd name="connsiteX33" fmla="*/ 566443 w 5366205"/>
                <a:gd name="connsiteY33" fmla="*/ 469338 h 2698090"/>
                <a:gd name="connsiteX34" fmla="*/ 598811 w 5366205"/>
                <a:gd name="connsiteY34" fmla="*/ 534075 h 2698090"/>
                <a:gd name="connsiteX35" fmla="*/ 574535 w 5366205"/>
                <a:gd name="connsiteY35" fmla="*/ 420786 h 2698090"/>
                <a:gd name="connsiteX36" fmla="*/ 550259 w 5366205"/>
                <a:gd name="connsiteY36" fmla="*/ 388418 h 2698090"/>
                <a:gd name="connsiteX37" fmla="*/ 501706 w 5366205"/>
                <a:gd name="connsiteY37" fmla="*/ 356050 h 2698090"/>
                <a:gd name="connsiteX38" fmla="*/ 485522 w 5366205"/>
                <a:gd name="connsiteY38" fmla="*/ 380326 h 2698090"/>
                <a:gd name="connsiteX39" fmla="*/ 461246 w 5366205"/>
                <a:gd name="connsiteY39" fmla="*/ 364142 h 2698090"/>
                <a:gd name="connsiteX40" fmla="*/ 453154 w 5366205"/>
                <a:gd name="connsiteY40" fmla="*/ 323682 h 2698090"/>
                <a:gd name="connsiteX0" fmla="*/ 453154 w 5366205"/>
                <a:gd name="connsiteY0" fmla="*/ 323682 h 2687407"/>
                <a:gd name="connsiteX1" fmla="*/ 558351 w 5366205"/>
                <a:gd name="connsiteY1" fmla="*/ 339866 h 2687407"/>
                <a:gd name="connsiteX2" fmla="*/ 1399922 w 5366205"/>
                <a:gd name="connsiteY2" fmla="*/ 339866 h 2687407"/>
                <a:gd name="connsiteX3" fmla="*/ 1448475 w 5366205"/>
                <a:gd name="connsiteY3" fmla="*/ 331774 h 2687407"/>
                <a:gd name="connsiteX4" fmla="*/ 2977869 w 5366205"/>
                <a:gd name="connsiteY4" fmla="*/ 331774 h 2687407"/>
                <a:gd name="connsiteX5" fmla="*/ 4960418 w 5366205"/>
                <a:gd name="connsiteY5" fmla="*/ 380326 h 2687407"/>
                <a:gd name="connsiteX6" fmla="*/ 5008970 w 5366205"/>
                <a:gd name="connsiteY6" fmla="*/ 1974457 h 2687407"/>
                <a:gd name="connsiteX7" fmla="*/ 1116701 w 5366205"/>
                <a:gd name="connsiteY7" fmla="*/ 1885445 h 2687407"/>
                <a:gd name="connsiteX8" fmla="*/ 1108609 w 5366205"/>
                <a:gd name="connsiteY8" fmla="*/ 2621820 h 2687407"/>
                <a:gd name="connsiteX9" fmla="*/ 469338 w 5366205"/>
                <a:gd name="connsiteY9" fmla="*/ 2654188 h 2687407"/>
                <a:gd name="connsiteX10" fmla="*/ 380326 w 5366205"/>
                <a:gd name="connsiteY10" fmla="*/ 2646096 h 2687407"/>
                <a:gd name="connsiteX11" fmla="*/ 299406 w 5366205"/>
                <a:gd name="connsiteY11" fmla="*/ 2638004 h 2687407"/>
                <a:gd name="connsiteX12" fmla="*/ 347958 w 5366205"/>
                <a:gd name="connsiteY12" fmla="*/ 2621820 h 2687407"/>
                <a:gd name="connsiteX13" fmla="*/ 404602 w 5366205"/>
                <a:gd name="connsiteY13" fmla="*/ 2573268 h 2687407"/>
                <a:gd name="connsiteX14" fmla="*/ 404602 w 5366205"/>
                <a:gd name="connsiteY14" fmla="*/ 2395243 h 2687407"/>
                <a:gd name="connsiteX15" fmla="*/ 372234 w 5366205"/>
                <a:gd name="connsiteY15" fmla="*/ 2103930 h 2687407"/>
                <a:gd name="connsiteX16" fmla="*/ 323682 w 5366205"/>
                <a:gd name="connsiteY16" fmla="*/ 1861168 h 2687407"/>
                <a:gd name="connsiteX17" fmla="*/ 258945 w 5366205"/>
                <a:gd name="connsiteY17" fmla="*/ 1666960 h 2687407"/>
                <a:gd name="connsiteX18" fmla="*/ 218485 w 5366205"/>
                <a:gd name="connsiteY18" fmla="*/ 1529395 h 2687407"/>
                <a:gd name="connsiteX19" fmla="*/ 178025 w 5366205"/>
                <a:gd name="connsiteY19" fmla="*/ 1432291 h 2687407"/>
                <a:gd name="connsiteX20" fmla="*/ 129473 w 5366205"/>
                <a:gd name="connsiteY20" fmla="*/ 1221898 h 2687407"/>
                <a:gd name="connsiteX21" fmla="*/ 105197 w 5366205"/>
                <a:gd name="connsiteY21" fmla="*/ 1124793 h 2687407"/>
                <a:gd name="connsiteX22" fmla="*/ 89013 w 5366205"/>
                <a:gd name="connsiteY22" fmla="*/ 1043873 h 2687407"/>
                <a:gd name="connsiteX23" fmla="*/ 16184 w 5366205"/>
                <a:gd name="connsiteY23" fmla="*/ 712099 h 2687407"/>
                <a:gd name="connsiteX24" fmla="*/ 8092 w 5366205"/>
                <a:gd name="connsiteY24" fmla="*/ 590719 h 2687407"/>
                <a:gd name="connsiteX25" fmla="*/ 0 w 5366205"/>
                <a:gd name="connsiteY25" fmla="*/ 542167 h 2687407"/>
                <a:gd name="connsiteX26" fmla="*/ 24276 w 5366205"/>
                <a:gd name="connsiteY26" fmla="*/ 0 h 2687407"/>
                <a:gd name="connsiteX27" fmla="*/ 121381 w 5366205"/>
                <a:gd name="connsiteY27" fmla="*/ 80921 h 2687407"/>
                <a:gd name="connsiteX28" fmla="*/ 186117 w 5366205"/>
                <a:gd name="connsiteY28" fmla="*/ 137565 h 2687407"/>
                <a:gd name="connsiteX29" fmla="*/ 299406 w 5366205"/>
                <a:gd name="connsiteY29" fmla="*/ 258945 h 2687407"/>
                <a:gd name="connsiteX30" fmla="*/ 445062 w 5366205"/>
                <a:gd name="connsiteY30" fmla="*/ 380326 h 2687407"/>
                <a:gd name="connsiteX31" fmla="*/ 493614 w 5366205"/>
                <a:gd name="connsiteY31" fmla="*/ 412694 h 2687407"/>
                <a:gd name="connsiteX32" fmla="*/ 566443 w 5366205"/>
                <a:gd name="connsiteY32" fmla="*/ 469338 h 2687407"/>
                <a:gd name="connsiteX33" fmla="*/ 598811 w 5366205"/>
                <a:gd name="connsiteY33" fmla="*/ 534075 h 2687407"/>
                <a:gd name="connsiteX34" fmla="*/ 574535 w 5366205"/>
                <a:gd name="connsiteY34" fmla="*/ 420786 h 2687407"/>
                <a:gd name="connsiteX35" fmla="*/ 550259 w 5366205"/>
                <a:gd name="connsiteY35" fmla="*/ 388418 h 2687407"/>
                <a:gd name="connsiteX36" fmla="*/ 501706 w 5366205"/>
                <a:gd name="connsiteY36" fmla="*/ 356050 h 2687407"/>
                <a:gd name="connsiteX37" fmla="*/ 485522 w 5366205"/>
                <a:gd name="connsiteY37" fmla="*/ 380326 h 2687407"/>
                <a:gd name="connsiteX38" fmla="*/ 461246 w 5366205"/>
                <a:gd name="connsiteY38" fmla="*/ 364142 h 2687407"/>
                <a:gd name="connsiteX39" fmla="*/ 453154 w 5366205"/>
                <a:gd name="connsiteY39" fmla="*/ 323682 h 2687407"/>
                <a:gd name="connsiteX0" fmla="*/ 453154 w 5366205"/>
                <a:gd name="connsiteY0" fmla="*/ 323682 h 2687407"/>
                <a:gd name="connsiteX1" fmla="*/ 558351 w 5366205"/>
                <a:gd name="connsiteY1" fmla="*/ 339866 h 2687407"/>
                <a:gd name="connsiteX2" fmla="*/ 1399922 w 5366205"/>
                <a:gd name="connsiteY2" fmla="*/ 339866 h 2687407"/>
                <a:gd name="connsiteX3" fmla="*/ 1448475 w 5366205"/>
                <a:gd name="connsiteY3" fmla="*/ 331774 h 2687407"/>
                <a:gd name="connsiteX4" fmla="*/ 2977869 w 5366205"/>
                <a:gd name="connsiteY4" fmla="*/ 331774 h 2687407"/>
                <a:gd name="connsiteX5" fmla="*/ 4960418 w 5366205"/>
                <a:gd name="connsiteY5" fmla="*/ 380326 h 2687407"/>
                <a:gd name="connsiteX6" fmla="*/ 5008970 w 5366205"/>
                <a:gd name="connsiteY6" fmla="*/ 1974457 h 2687407"/>
                <a:gd name="connsiteX7" fmla="*/ 1116701 w 5366205"/>
                <a:gd name="connsiteY7" fmla="*/ 1885445 h 2687407"/>
                <a:gd name="connsiteX8" fmla="*/ 1108609 w 5366205"/>
                <a:gd name="connsiteY8" fmla="*/ 2621820 h 2687407"/>
                <a:gd name="connsiteX9" fmla="*/ 469338 w 5366205"/>
                <a:gd name="connsiteY9" fmla="*/ 2654188 h 2687407"/>
                <a:gd name="connsiteX10" fmla="*/ 380326 w 5366205"/>
                <a:gd name="connsiteY10" fmla="*/ 2646096 h 2687407"/>
                <a:gd name="connsiteX11" fmla="*/ 299406 w 5366205"/>
                <a:gd name="connsiteY11" fmla="*/ 2638004 h 2687407"/>
                <a:gd name="connsiteX12" fmla="*/ 404602 w 5366205"/>
                <a:gd name="connsiteY12" fmla="*/ 2573268 h 2687407"/>
                <a:gd name="connsiteX13" fmla="*/ 404602 w 5366205"/>
                <a:gd name="connsiteY13" fmla="*/ 2395243 h 2687407"/>
                <a:gd name="connsiteX14" fmla="*/ 372234 w 5366205"/>
                <a:gd name="connsiteY14" fmla="*/ 2103930 h 2687407"/>
                <a:gd name="connsiteX15" fmla="*/ 323682 w 5366205"/>
                <a:gd name="connsiteY15" fmla="*/ 1861168 h 2687407"/>
                <a:gd name="connsiteX16" fmla="*/ 258945 w 5366205"/>
                <a:gd name="connsiteY16" fmla="*/ 1666960 h 2687407"/>
                <a:gd name="connsiteX17" fmla="*/ 218485 w 5366205"/>
                <a:gd name="connsiteY17" fmla="*/ 1529395 h 2687407"/>
                <a:gd name="connsiteX18" fmla="*/ 178025 w 5366205"/>
                <a:gd name="connsiteY18" fmla="*/ 1432291 h 2687407"/>
                <a:gd name="connsiteX19" fmla="*/ 129473 w 5366205"/>
                <a:gd name="connsiteY19" fmla="*/ 1221898 h 2687407"/>
                <a:gd name="connsiteX20" fmla="*/ 105197 w 5366205"/>
                <a:gd name="connsiteY20" fmla="*/ 1124793 h 2687407"/>
                <a:gd name="connsiteX21" fmla="*/ 89013 w 5366205"/>
                <a:gd name="connsiteY21" fmla="*/ 1043873 h 2687407"/>
                <a:gd name="connsiteX22" fmla="*/ 16184 w 5366205"/>
                <a:gd name="connsiteY22" fmla="*/ 712099 h 2687407"/>
                <a:gd name="connsiteX23" fmla="*/ 8092 w 5366205"/>
                <a:gd name="connsiteY23" fmla="*/ 590719 h 2687407"/>
                <a:gd name="connsiteX24" fmla="*/ 0 w 5366205"/>
                <a:gd name="connsiteY24" fmla="*/ 542167 h 2687407"/>
                <a:gd name="connsiteX25" fmla="*/ 24276 w 5366205"/>
                <a:gd name="connsiteY25" fmla="*/ 0 h 2687407"/>
                <a:gd name="connsiteX26" fmla="*/ 121381 w 5366205"/>
                <a:gd name="connsiteY26" fmla="*/ 80921 h 2687407"/>
                <a:gd name="connsiteX27" fmla="*/ 186117 w 5366205"/>
                <a:gd name="connsiteY27" fmla="*/ 137565 h 2687407"/>
                <a:gd name="connsiteX28" fmla="*/ 299406 w 5366205"/>
                <a:gd name="connsiteY28" fmla="*/ 258945 h 2687407"/>
                <a:gd name="connsiteX29" fmla="*/ 445062 w 5366205"/>
                <a:gd name="connsiteY29" fmla="*/ 380326 h 2687407"/>
                <a:gd name="connsiteX30" fmla="*/ 493614 w 5366205"/>
                <a:gd name="connsiteY30" fmla="*/ 412694 h 2687407"/>
                <a:gd name="connsiteX31" fmla="*/ 566443 w 5366205"/>
                <a:gd name="connsiteY31" fmla="*/ 469338 h 2687407"/>
                <a:gd name="connsiteX32" fmla="*/ 598811 w 5366205"/>
                <a:gd name="connsiteY32" fmla="*/ 534075 h 2687407"/>
                <a:gd name="connsiteX33" fmla="*/ 574535 w 5366205"/>
                <a:gd name="connsiteY33" fmla="*/ 420786 h 2687407"/>
                <a:gd name="connsiteX34" fmla="*/ 550259 w 5366205"/>
                <a:gd name="connsiteY34" fmla="*/ 388418 h 2687407"/>
                <a:gd name="connsiteX35" fmla="*/ 501706 w 5366205"/>
                <a:gd name="connsiteY35" fmla="*/ 356050 h 2687407"/>
                <a:gd name="connsiteX36" fmla="*/ 485522 w 5366205"/>
                <a:gd name="connsiteY36" fmla="*/ 380326 h 2687407"/>
                <a:gd name="connsiteX37" fmla="*/ 461246 w 5366205"/>
                <a:gd name="connsiteY37" fmla="*/ 364142 h 2687407"/>
                <a:gd name="connsiteX38" fmla="*/ 453154 w 5366205"/>
                <a:gd name="connsiteY38" fmla="*/ 323682 h 2687407"/>
                <a:gd name="connsiteX0" fmla="*/ 453154 w 5366205"/>
                <a:gd name="connsiteY0" fmla="*/ 323682 h 2687407"/>
                <a:gd name="connsiteX1" fmla="*/ 558351 w 5366205"/>
                <a:gd name="connsiteY1" fmla="*/ 339866 h 2687407"/>
                <a:gd name="connsiteX2" fmla="*/ 1399922 w 5366205"/>
                <a:gd name="connsiteY2" fmla="*/ 339866 h 2687407"/>
                <a:gd name="connsiteX3" fmla="*/ 1448475 w 5366205"/>
                <a:gd name="connsiteY3" fmla="*/ 331774 h 2687407"/>
                <a:gd name="connsiteX4" fmla="*/ 2977869 w 5366205"/>
                <a:gd name="connsiteY4" fmla="*/ 331774 h 2687407"/>
                <a:gd name="connsiteX5" fmla="*/ 4960418 w 5366205"/>
                <a:gd name="connsiteY5" fmla="*/ 380326 h 2687407"/>
                <a:gd name="connsiteX6" fmla="*/ 5008970 w 5366205"/>
                <a:gd name="connsiteY6" fmla="*/ 1974457 h 2687407"/>
                <a:gd name="connsiteX7" fmla="*/ 1116701 w 5366205"/>
                <a:gd name="connsiteY7" fmla="*/ 1885445 h 2687407"/>
                <a:gd name="connsiteX8" fmla="*/ 1108609 w 5366205"/>
                <a:gd name="connsiteY8" fmla="*/ 2621820 h 2687407"/>
                <a:gd name="connsiteX9" fmla="*/ 469338 w 5366205"/>
                <a:gd name="connsiteY9" fmla="*/ 2654188 h 2687407"/>
                <a:gd name="connsiteX10" fmla="*/ 380326 w 5366205"/>
                <a:gd name="connsiteY10" fmla="*/ 2646096 h 2687407"/>
                <a:gd name="connsiteX11" fmla="*/ 404602 w 5366205"/>
                <a:gd name="connsiteY11" fmla="*/ 2573268 h 2687407"/>
                <a:gd name="connsiteX12" fmla="*/ 404602 w 5366205"/>
                <a:gd name="connsiteY12" fmla="*/ 2395243 h 2687407"/>
                <a:gd name="connsiteX13" fmla="*/ 372234 w 5366205"/>
                <a:gd name="connsiteY13" fmla="*/ 2103930 h 2687407"/>
                <a:gd name="connsiteX14" fmla="*/ 323682 w 5366205"/>
                <a:gd name="connsiteY14" fmla="*/ 1861168 h 2687407"/>
                <a:gd name="connsiteX15" fmla="*/ 258945 w 5366205"/>
                <a:gd name="connsiteY15" fmla="*/ 1666960 h 2687407"/>
                <a:gd name="connsiteX16" fmla="*/ 218485 w 5366205"/>
                <a:gd name="connsiteY16" fmla="*/ 1529395 h 2687407"/>
                <a:gd name="connsiteX17" fmla="*/ 178025 w 5366205"/>
                <a:gd name="connsiteY17" fmla="*/ 1432291 h 2687407"/>
                <a:gd name="connsiteX18" fmla="*/ 129473 w 5366205"/>
                <a:gd name="connsiteY18" fmla="*/ 1221898 h 2687407"/>
                <a:gd name="connsiteX19" fmla="*/ 105197 w 5366205"/>
                <a:gd name="connsiteY19" fmla="*/ 1124793 h 2687407"/>
                <a:gd name="connsiteX20" fmla="*/ 89013 w 5366205"/>
                <a:gd name="connsiteY20" fmla="*/ 1043873 h 2687407"/>
                <a:gd name="connsiteX21" fmla="*/ 16184 w 5366205"/>
                <a:gd name="connsiteY21" fmla="*/ 712099 h 2687407"/>
                <a:gd name="connsiteX22" fmla="*/ 8092 w 5366205"/>
                <a:gd name="connsiteY22" fmla="*/ 590719 h 2687407"/>
                <a:gd name="connsiteX23" fmla="*/ 0 w 5366205"/>
                <a:gd name="connsiteY23" fmla="*/ 542167 h 2687407"/>
                <a:gd name="connsiteX24" fmla="*/ 24276 w 5366205"/>
                <a:gd name="connsiteY24" fmla="*/ 0 h 2687407"/>
                <a:gd name="connsiteX25" fmla="*/ 121381 w 5366205"/>
                <a:gd name="connsiteY25" fmla="*/ 80921 h 2687407"/>
                <a:gd name="connsiteX26" fmla="*/ 186117 w 5366205"/>
                <a:gd name="connsiteY26" fmla="*/ 137565 h 2687407"/>
                <a:gd name="connsiteX27" fmla="*/ 299406 w 5366205"/>
                <a:gd name="connsiteY27" fmla="*/ 258945 h 2687407"/>
                <a:gd name="connsiteX28" fmla="*/ 445062 w 5366205"/>
                <a:gd name="connsiteY28" fmla="*/ 380326 h 2687407"/>
                <a:gd name="connsiteX29" fmla="*/ 493614 w 5366205"/>
                <a:gd name="connsiteY29" fmla="*/ 412694 h 2687407"/>
                <a:gd name="connsiteX30" fmla="*/ 566443 w 5366205"/>
                <a:gd name="connsiteY30" fmla="*/ 469338 h 2687407"/>
                <a:gd name="connsiteX31" fmla="*/ 598811 w 5366205"/>
                <a:gd name="connsiteY31" fmla="*/ 534075 h 2687407"/>
                <a:gd name="connsiteX32" fmla="*/ 574535 w 5366205"/>
                <a:gd name="connsiteY32" fmla="*/ 420786 h 2687407"/>
                <a:gd name="connsiteX33" fmla="*/ 550259 w 5366205"/>
                <a:gd name="connsiteY33" fmla="*/ 388418 h 2687407"/>
                <a:gd name="connsiteX34" fmla="*/ 501706 w 5366205"/>
                <a:gd name="connsiteY34" fmla="*/ 356050 h 2687407"/>
                <a:gd name="connsiteX35" fmla="*/ 485522 w 5366205"/>
                <a:gd name="connsiteY35" fmla="*/ 380326 h 2687407"/>
                <a:gd name="connsiteX36" fmla="*/ 461246 w 5366205"/>
                <a:gd name="connsiteY36" fmla="*/ 364142 h 2687407"/>
                <a:gd name="connsiteX37" fmla="*/ 453154 w 5366205"/>
                <a:gd name="connsiteY37" fmla="*/ 323682 h 2687407"/>
                <a:gd name="connsiteX0" fmla="*/ 453154 w 5366205"/>
                <a:gd name="connsiteY0" fmla="*/ 323682 h 2690952"/>
                <a:gd name="connsiteX1" fmla="*/ 558351 w 5366205"/>
                <a:gd name="connsiteY1" fmla="*/ 339866 h 2690952"/>
                <a:gd name="connsiteX2" fmla="*/ 1399922 w 5366205"/>
                <a:gd name="connsiteY2" fmla="*/ 339866 h 2690952"/>
                <a:gd name="connsiteX3" fmla="*/ 1448475 w 5366205"/>
                <a:gd name="connsiteY3" fmla="*/ 331774 h 2690952"/>
                <a:gd name="connsiteX4" fmla="*/ 2977869 w 5366205"/>
                <a:gd name="connsiteY4" fmla="*/ 331774 h 2690952"/>
                <a:gd name="connsiteX5" fmla="*/ 4960418 w 5366205"/>
                <a:gd name="connsiteY5" fmla="*/ 380326 h 2690952"/>
                <a:gd name="connsiteX6" fmla="*/ 5008970 w 5366205"/>
                <a:gd name="connsiteY6" fmla="*/ 1974457 h 2690952"/>
                <a:gd name="connsiteX7" fmla="*/ 1116701 w 5366205"/>
                <a:gd name="connsiteY7" fmla="*/ 1885445 h 2690952"/>
                <a:gd name="connsiteX8" fmla="*/ 1108609 w 5366205"/>
                <a:gd name="connsiteY8" fmla="*/ 2621820 h 2690952"/>
                <a:gd name="connsiteX9" fmla="*/ 469338 w 5366205"/>
                <a:gd name="connsiteY9" fmla="*/ 2654188 h 2690952"/>
                <a:gd name="connsiteX10" fmla="*/ 404602 w 5366205"/>
                <a:gd name="connsiteY10" fmla="*/ 2573268 h 2690952"/>
                <a:gd name="connsiteX11" fmla="*/ 404602 w 5366205"/>
                <a:gd name="connsiteY11" fmla="*/ 2395243 h 2690952"/>
                <a:gd name="connsiteX12" fmla="*/ 372234 w 5366205"/>
                <a:gd name="connsiteY12" fmla="*/ 2103930 h 2690952"/>
                <a:gd name="connsiteX13" fmla="*/ 323682 w 5366205"/>
                <a:gd name="connsiteY13" fmla="*/ 1861168 h 2690952"/>
                <a:gd name="connsiteX14" fmla="*/ 258945 w 5366205"/>
                <a:gd name="connsiteY14" fmla="*/ 1666960 h 2690952"/>
                <a:gd name="connsiteX15" fmla="*/ 218485 w 5366205"/>
                <a:gd name="connsiteY15" fmla="*/ 1529395 h 2690952"/>
                <a:gd name="connsiteX16" fmla="*/ 178025 w 5366205"/>
                <a:gd name="connsiteY16" fmla="*/ 1432291 h 2690952"/>
                <a:gd name="connsiteX17" fmla="*/ 129473 w 5366205"/>
                <a:gd name="connsiteY17" fmla="*/ 1221898 h 2690952"/>
                <a:gd name="connsiteX18" fmla="*/ 105197 w 5366205"/>
                <a:gd name="connsiteY18" fmla="*/ 1124793 h 2690952"/>
                <a:gd name="connsiteX19" fmla="*/ 89013 w 5366205"/>
                <a:gd name="connsiteY19" fmla="*/ 1043873 h 2690952"/>
                <a:gd name="connsiteX20" fmla="*/ 16184 w 5366205"/>
                <a:gd name="connsiteY20" fmla="*/ 712099 h 2690952"/>
                <a:gd name="connsiteX21" fmla="*/ 8092 w 5366205"/>
                <a:gd name="connsiteY21" fmla="*/ 590719 h 2690952"/>
                <a:gd name="connsiteX22" fmla="*/ 0 w 5366205"/>
                <a:gd name="connsiteY22" fmla="*/ 542167 h 2690952"/>
                <a:gd name="connsiteX23" fmla="*/ 24276 w 5366205"/>
                <a:gd name="connsiteY23" fmla="*/ 0 h 2690952"/>
                <a:gd name="connsiteX24" fmla="*/ 121381 w 5366205"/>
                <a:gd name="connsiteY24" fmla="*/ 80921 h 2690952"/>
                <a:gd name="connsiteX25" fmla="*/ 186117 w 5366205"/>
                <a:gd name="connsiteY25" fmla="*/ 137565 h 2690952"/>
                <a:gd name="connsiteX26" fmla="*/ 299406 w 5366205"/>
                <a:gd name="connsiteY26" fmla="*/ 258945 h 2690952"/>
                <a:gd name="connsiteX27" fmla="*/ 445062 w 5366205"/>
                <a:gd name="connsiteY27" fmla="*/ 380326 h 2690952"/>
                <a:gd name="connsiteX28" fmla="*/ 493614 w 5366205"/>
                <a:gd name="connsiteY28" fmla="*/ 412694 h 2690952"/>
                <a:gd name="connsiteX29" fmla="*/ 566443 w 5366205"/>
                <a:gd name="connsiteY29" fmla="*/ 469338 h 2690952"/>
                <a:gd name="connsiteX30" fmla="*/ 598811 w 5366205"/>
                <a:gd name="connsiteY30" fmla="*/ 534075 h 2690952"/>
                <a:gd name="connsiteX31" fmla="*/ 574535 w 5366205"/>
                <a:gd name="connsiteY31" fmla="*/ 420786 h 2690952"/>
                <a:gd name="connsiteX32" fmla="*/ 550259 w 5366205"/>
                <a:gd name="connsiteY32" fmla="*/ 388418 h 2690952"/>
                <a:gd name="connsiteX33" fmla="*/ 501706 w 5366205"/>
                <a:gd name="connsiteY33" fmla="*/ 356050 h 2690952"/>
                <a:gd name="connsiteX34" fmla="*/ 485522 w 5366205"/>
                <a:gd name="connsiteY34" fmla="*/ 380326 h 2690952"/>
                <a:gd name="connsiteX35" fmla="*/ 461246 w 5366205"/>
                <a:gd name="connsiteY35" fmla="*/ 364142 h 2690952"/>
                <a:gd name="connsiteX36" fmla="*/ 453154 w 5366205"/>
                <a:gd name="connsiteY36" fmla="*/ 323682 h 2690952"/>
                <a:gd name="connsiteX0" fmla="*/ 453154 w 5366205"/>
                <a:gd name="connsiteY0" fmla="*/ 323682 h 2700571"/>
                <a:gd name="connsiteX1" fmla="*/ 558351 w 5366205"/>
                <a:gd name="connsiteY1" fmla="*/ 339866 h 2700571"/>
                <a:gd name="connsiteX2" fmla="*/ 1399922 w 5366205"/>
                <a:gd name="connsiteY2" fmla="*/ 339866 h 2700571"/>
                <a:gd name="connsiteX3" fmla="*/ 1448475 w 5366205"/>
                <a:gd name="connsiteY3" fmla="*/ 331774 h 2700571"/>
                <a:gd name="connsiteX4" fmla="*/ 2977869 w 5366205"/>
                <a:gd name="connsiteY4" fmla="*/ 331774 h 2700571"/>
                <a:gd name="connsiteX5" fmla="*/ 4960418 w 5366205"/>
                <a:gd name="connsiteY5" fmla="*/ 380326 h 2700571"/>
                <a:gd name="connsiteX6" fmla="*/ 5008970 w 5366205"/>
                <a:gd name="connsiteY6" fmla="*/ 1974457 h 2700571"/>
                <a:gd name="connsiteX7" fmla="*/ 1116701 w 5366205"/>
                <a:gd name="connsiteY7" fmla="*/ 1885445 h 2700571"/>
                <a:gd name="connsiteX8" fmla="*/ 1108609 w 5366205"/>
                <a:gd name="connsiteY8" fmla="*/ 2621820 h 2700571"/>
                <a:gd name="connsiteX9" fmla="*/ 469338 w 5366205"/>
                <a:gd name="connsiteY9" fmla="*/ 2654188 h 2700571"/>
                <a:gd name="connsiteX10" fmla="*/ 404602 w 5366205"/>
                <a:gd name="connsiteY10" fmla="*/ 2395243 h 2700571"/>
                <a:gd name="connsiteX11" fmla="*/ 372234 w 5366205"/>
                <a:gd name="connsiteY11" fmla="*/ 2103930 h 2700571"/>
                <a:gd name="connsiteX12" fmla="*/ 323682 w 5366205"/>
                <a:gd name="connsiteY12" fmla="*/ 1861168 h 2700571"/>
                <a:gd name="connsiteX13" fmla="*/ 258945 w 5366205"/>
                <a:gd name="connsiteY13" fmla="*/ 1666960 h 2700571"/>
                <a:gd name="connsiteX14" fmla="*/ 218485 w 5366205"/>
                <a:gd name="connsiteY14" fmla="*/ 1529395 h 2700571"/>
                <a:gd name="connsiteX15" fmla="*/ 178025 w 5366205"/>
                <a:gd name="connsiteY15" fmla="*/ 1432291 h 2700571"/>
                <a:gd name="connsiteX16" fmla="*/ 129473 w 5366205"/>
                <a:gd name="connsiteY16" fmla="*/ 1221898 h 2700571"/>
                <a:gd name="connsiteX17" fmla="*/ 105197 w 5366205"/>
                <a:gd name="connsiteY17" fmla="*/ 1124793 h 2700571"/>
                <a:gd name="connsiteX18" fmla="*/ 89013 w 5366205"/>
                <a:gd name="connsiteY18" fmla="*/ 1043873 h 2700571"/>
                <a:gd name="connsiteX19" fmla="*/ 16184 w 5366205"/>
                <a:gd name="connsiteY19" fmla="*/ 712099 h 2700571"/>
                <a:gd name="connsiteX20" fmla="*/ 8092 w 5366205"/>
                <a:gd name="connsiteY20" fmla="*/ 590719 h 2700571"/>
                <a:gd name="connsiteX21" fmla="*/ 0 w 5366205"/>
                <a:gd name="connsiteY21" fmla="*/ 542167 h 2700571"/>
                <a:gd name="connsiteX22" fmla="*/ 24276 w 5366205"/>
                <a:gd name="connsiteY22" fmla="*/ 0 h 2700571"/>
                <a:gd name="connsiteX23" fmla="*/ 121381 w 5366205"/>
                <a:gd name="connsiteY23" fmla="*/ 80921 h 2700571"/>
                <a:gd name="connsiteX24" fmla="*/ 186117 w 5366205"/>
                <a:gd name="connsiteY24" fmla="*/ 137565 h 2700571"/>
                <a:gd name="connsiteX25" fmla="*/ 299406 w 5366205"/>
                <a:gd name="connsiteY25" fmla="*/ 258945 h 2700571"/>
                <a:gd name="connsiteX26" fmla="*/ 445062 w 5366205"/>
                <a:gd name="connsiteY26" fmla="*/ 380326 h 2700571"/>
                <a:gd name="connsiteX27" fmla="*/ 493614 w 5366205"/>
                <a:gd name="connsiteY27" fmla="*/ 412694 h 2700571"/>
                <a:gd name="connsiteX28" fmla="*/ 566443 w 5366205"/>
                <a:gd name="connsiteY28" fmla="*/ 469338 h 2700571"/>
                <a:gd name="connsiteX29" fmla="*/ 598811 w 5366205"/>
                <a:gd name="connsiteY29" fmla="*/ 534075 h 2700571"/>
                <a:gd name="connsiteX30" fmla="*/ 574535 w 5366205"/>
                <a:gd name="connsiteY30" fmla="*/ 420786 h 2700571"/>
                <a:gd name="connsiteX31" fmla="*/ 550259 w 5366205"/>
                <a:gd name="connsiteY31" fmla="*/ 388418 h 2700571"/>
                <a:gd name="connsiteX32" fmla="*/ 501706 w 5366205"/>
                <a:gd name="connsiteY32" fmla="*/ 356050 h 2700571"/>
                <a:gd name="connsiteX33" fmla="*/ 485522 w 5366205"/>
                <a:gd name="connsiteY33" fmla="*/ 380326 h 2700571"/>
                <a:gd name="connsiteX34" fmla="*/ 461246 w 5366205"/>
                <a:gd name="connsiteY34" fmla="*/ 364142 h 2700571"/>
                <a:gd name="connsiteX35" fmla="*/ 453154 w 5366205"/>
                <a:gd name="connsiteY35" fmla="*/ 323682 h 2700571"/>
                <a:gd name="connsiteX0" fmla="*/ 453154 w 5366205"/>
                <a:gd name="connsiteY0" fmla="*/ 323682 h 2718649"/>
                <a:gd name="connsiteX1" fmla="*/ 558351 w 5366205"/>
                <a:gd name="connsiteY1" fmla="*/ 339866 h 2718649"/>
                <a:gd name="connsiteX2" fmla="*/ 1399922 w 5366205"/>
                <a:gd name="connsiteY2" fmla="*/ 339866 h 2718649"/>
                <a:gd name="connsiteX3" fmla="*/ 1448475 w 5366205"/>
                <a:gd name="connsiteY3" fmla="*/ 331774 h 2718649"/>
                <a:gd name="connsiteX4" fmla="*/ 2977869 w 5366205"/>
                <a:gd name="connsiteY4" fmla="*/ 331774 h 2718649"/>
                <a:gd name="connsiteX5" fmla="*/ 4960418 w 5366205"/>
                <a:gd name="connsiteY5" fmla="*/ 380326 h 2718649"/>
                <a:gd name="connsiteX6" fmla="*/ 5008970 w 5366205"/>
                <a:gd name="connsiteY6" fmla="*/ 1974457 h 2718649"/>
                <a:gd name="connsiteX7" fmla="*/ 1116701 w 5366205"/>
                <a:gd name="connsiteY7" fmla="*/ 1885445 h 2718649"/>
                <a:gd name="connsiteX8" fmla="*/ 1108609 w 5366205"/>
                <a:gd name="connsiteY8" fmla="*/ 2621820 h 2718649"/>
                <a:gd name="connsiteX9" fmla="*/ 469338 w 5366205"/>
                <a:gd name="connsiteY9" fmla="*/ 2654188 h 2718649"/>
                <a:gd name="connsiteX10" fmla="*/ 372234 w 5366205"/>
                <a:gd name="connsiteY10" fmla="*/ 2103930 h 2718649"/>
                <a:gd name="connsiteX11" fmla="*/ 323682 w 5366205"/>
                <a:gd name="connsiteY11" fmla="*/ 1861168 h 2718649"/>
                <a:gd name="connsiteX12" fmla="*/ 258945 w 5366205"/>
                <a:gd name="connsiteY12" fmla="*/ 1666960 h 2718649"/>
                <a:gd name="connsiteX13" fmla="*/ 218485 w 5366205"/>
                <a:gd name="connsiteY13" fmla="*/ 1529395 h 2718649"/>
                <a:gd name="connsiteX14" fmla="*/ 178025 w 5366205"/>
                <a:gd name="connsiteY14" fmla="*/ 1432291 h 2718649"/>
                <a:gd name="connsiteX15" fmla="*/ 129473 w 5366205"/>
                <a:gd name="connsiteY15" fmla="*/ 1221898 h 2718649"/>
                <a:gd name="connsiteX16" fmla="*/ 105197 w 5366205"/>
                <a:gd name="connsiteY16" fmla="*/ 1124793 h 2718649"/>
                <a:gd name="connsiteX17" fmla="*/ 89013 w 5366205"/>
                <a:gd name="connsiteY17" fmla="*/ 1043873 h 2718649"/>
                <a:gd name="connsiteX18" fmla="*/ 16184 w 5366205"/>
                <a:gd name="connsiteY18" fmla="*/ 712099 h 2718649"/>
                <a:gd name="connsiteX19" fmla="*/ 8092 w 5366205"/>
                <a:gd name="connsiteY19" fmla="*/ 590719 h 2718649"/>
                <a:gd name="connsiteX20" fmla="*/ 0 w 5366205"/>
                <a:gd name="connsiteY20" fmla="*/ 542167 h 2718649"/>
                <a:gd name="connsiteX21" fmla="*/ 24276 w 5366205"/>
                <a:gd name="connsiteY21" fmla="*/ 0 h 2718649"/>
                <a:gd name="connsiteX22" fmla="*/ 121381 w 5366205"/>
                <a:gd name="connsiteY22" fmla="*/ 80921 h 2718649"/>
                <a:gd name="connsiteX23" fmla="*/ 186117 w 5366205"/>
                <a:gd name="connsiteY23" fmla="*/ 137565 h 2718649"/>
                <a:gd name="connsiteX24" fmla="*/ 299406 w 5366205"/>
                <a:gd name="connsiteY24" fmla="*/ 258945 h 2718649"/>
                <a:gd name="connsiteX25" fmla="*/ 445062 w 5366205"/>
                <a:gd name="connsiteY25" fmla="*/ 380326 h 2718649"/>
                <a:gd name="connsiteX26" fmla="*/ 493614 w 5366205"/>
                <a:gd name="connsiteY26" fmla="*/ 412694 h 2718649"/>
                <a:gd name="connsiteX27" fmla="*/ 566443 w 5366205"/>
                <a:gd name="connsiteY27" fmla="*/ 469338 h 2718649"/>
                <a:gd name="connsiteX28" fmla="*/ 598811 w 5366205"/>
                <a:gd name="connsiteY28" fmla="*/ 534075 h 2718649"/>
                <a:gd name="connsiteX29" fmla="*/ 574535 w 5366205"/>
                <a:gd name="connsiteY29" fmla="*/ 420786 h 2718649"/>
                <a:gd name="connsiteX30" fmla="*/ 550259 w 5366205"/>
                <a:gd name="connsiteY30" fmla="*/ 388418 h 2718649"/>
                <a:gd name="connsiteX31" fmla="*/ 501706 w 5366205"/>
                <a:gd name="connsiteY31" fmla="*/ 356050 h 2718649"/>
                <a:gd name="connsiteX32" fmla="*/ 485522 w 5366205"/>
                <a:gd name="connsiteY32" fmla="*/ 380326 h 2718649"/>
                <a:gd name="connsiteX33" fmla="*/ 461246 w 5366205"/>
                <a:gd name="connsiteY33" fmla="*/ 364142 h 2718649"/>
                <a:gd name="connsiteX34" fmla="*/ 453154 w 5366205"/>
                <a:gd name="connsiteY34" fmla="*/ 323682 h 2718649"/>
                <a:gd name="connsiteX0" fmla="*/ 453154 w 5366205"/>
                <a:gd name="connsiteY0" fmla="*/ 323682 h 2735054"/>
                <a:gd name="connsiteX1" fmla="*/ 558351 w 5366205"/>
                <a:gd name="connsiteY1" fmla="*/ 339866 h 2735054"/>
                <a:gd name="connsiteX2" fmla="*/ 1399922 w 5366205"/>
                <a:gd name="connsiteY2" fmla="*/ 339866 h 2735054"/>
                <a:gd name="connsiteX3" fmla="*/ 1448475 w 5366205"/>
                <a:gd name="connsiteY3" fmla="*/ 331774 h 2735054"/>
                <a:gd name="connsiteX4" fmla="*/ 2977869 w 5366205"/>
                <a:gd name="connsiteY4" fmla="*/ 331774 h 2735054"/>
                <a:gd name="connsiteX5" fmla="*/ 4960418 w 5366205"/>
                <a:gd name="connsiteY5" fmla="*/ 380326 h 2735054"/>
                <a:gd name="connsiteX6" fmla="*/ 5008970 w 5366205"/>
                <a:gd name="connsiteY6" fmla="*/ 1974457 h 2735054"/>
                <a:gd name="connsiteX7" fmla="*/ 1116701 w 5366205"/>
                <a:gd name="connsiteY7" fmla="*/ 1885445 h 2735054"/>
                <a:gd name="connsiteX8" fmla="*/ 1108609 w 5366205"/>
                <a:gd name="connsiteY8" fmla="*/ 2621820 h 2735054"/>
                <a:gd name="connsiteX9" fmla="*/ 469338 w 5366205"/>
                <a:gd name="connsiteY9" fmla="*/ 2654188 h 2735054"/>
                <a:gd name="connsiteX10" fmla="*/ 323682 w 5366205"/>
                <a:gd name="connsiteY10" fmla="*/ 1861168 h 2735054"/>
                <a:gd name="connsiteX11" fmla="*/ 258945 w 5366205"/>
                <a:gd name="connsiteY11" fmla="*/ 1666960 h 2735054"/>
                <a:gd name="connsiteX12" fmla="*/ 218485 w 5366205"/>
                <a:gd name="connsiteY12" fmla="*/ 1529395 h 2735054"/>
                <a:gd name="connsiteX13" fmla="*/ 178025 w 5366205"/>
                <a:gd name="connsiteY13" fmla="*/ 1432291 h 2735054"/>
                <a:gd name="connsiteX14" fmla="*/ 129473 w 5366205"/>
                <a:gd name="connsiteY14" fmla="*/ 1221898 h 2735054"/>
                <a:gd name="connsiteX15" fmla="*/ 105197 w 5366205"/>
                <a:gd name="connsiteY15" fmla="*/ 1124793 h 2735054"/>
                <a:gd name="connsiteX16" fmla="*/ 89013 w 5366205"/>
                <a:gd name="connsiteY16" fmla="*/ 1043873 h 2735054"/>
                <a:gd name="connsiteX17" fmla="*/ 16184 w 5366205"/>
                <a:gd name="connsiteY17" fmla="*/ 712099 h 2735054"/>
                <a:gd name="connsiteX18" fmla="*/ 8092 w 5366205"/>
                <a:gd name="connsiteY18" fmla="*/ 590719 h 2735054"/>
                <a:gd name="connsiteX19" fmla="*/ 0 w 5366205"/>
                <a:gd name="connsiteY19" fmla="*/ 542167 h 2735054"/>
                <a:gd name="connsiteX20" fmla="*/ 24276 w 5366205"/>
                <a:gd name="connsiteY20" fmla="*/ 0 h 2735054"/>
                <a:gd name="connsiteX21" fmla="*/ 121381 w 5366205"/>
                <a:gd name="connsiteY21" fmla="*/ 80921 h 2735054"/>
                <a:gd name="connsiteX22" fmla="*/ 186117 w 5366205"/>
                <a:gd name="connsiteY22" fmla="*/ 137565 h 2735054"/>
                <a:gd name="connsiteX23" fmla="*/ 299406 w 5366205"/>
                <a:gd name="connsiteY23" fmla="*/ 258945 h 2735054"/>
                <a:gd name="connsiteX24" fmla="*/ 445062 w 5366205"/>
                <a:gd name="connsiteY24" fmla="*/ 380326 h 2735054"/>
                <a:gd name="connsiteX25" fmla="*/ 493614 w 5366205"/>
                <a:gd name="connsiteY25" fmla="*/ 412694 h 2735054"/>
                <a:gd name="connsiteX26" fmla="*/ 566443 w 5366205"/>
                <a:gd name="connsiteY26" fmla="*/ 469338 h 2735054"/>
                <a:gd name="connsiteX27" fmla="*/ 598811 w 5366205"/>
                <a:gd name="connsiteY27" fmla="*/ 534075 h 2735054"/>
                <a:gd name="connsiteX28" fmla="*/ 574535 w 5366205"/>
                <a:gd name="connsiteY28" fmla="*/ 420786 h 2735054"/>
                <a:gd name="connsiteX29" fmla="*/ 550259 w 5366205"/>
                <a:gd name="connsiteY29" fmla="*/ 388418 h 2735054"/>
                <a:gd name="connsiteX30" fmla="*/ 501706 w 5366205"/>
                <a:gd name="connsiteY30" fmla="*/ 356050 h 2735054"/>
                <a:gd name="connsiteX31" fmla="*/ 485522 w 5366205"/>
                <a:gd name="connsiteY31" fmla="*/ 380326 h 2735054"/>
                <a:gd name="connsiteX32" fmla="*/ 461246 w 5366205"/>
                <a:gd name="connsiteY32" fmla="*/ 364142 h 2735054"/>
                <a:gd name="connsiteX33" fmla="*/ 453154 w 5366205"/>
                <a:gd name="connsiteY33" fmla="*/ 323682 h 2735054"/>
                <a:gd name="connsiteX0" fmla="*/ 453154 w 5366205"/>
                <a:gd name="connsiteY0" fmla="*/ 323682 h 2748635"/>
                <a:gd name="connsiteX1" fmla="*/ 558351 w 5366205"/>
                <a:gd name="connsiteY1" fmla="*/ 339866 h 2748635"/>
                <a:gd name="connsiteX2" fmla="*/ 1399922 w 5366205"/>
                <a:gd name="connsiteY2" fmla="*/ 339866 h 2748635"/>
                <a:gd name="connsiteX3" fmla="*/ 1448475 w 5366205"/>
                <a:gd name="connsiteY3" fmla="*/ 331774 h 2748635"/>
                <a:gd name="connsiteX4" fmla="*/ 2977869 w 5366205"/>
                <a:gd name="connsiteY4" fmla="*/ 331774 h 2748635"/>
                <a:gd name="connsiteX5" fmla="*/ 4960418 w 5366205"/>
                <a:gd name="connsiteY5" fmla="*/ 380326 h 2748635"/>
                <a:gd name="connsiteX6" fmla="*/ 5008970 w 5366205"/>
                <a:gd name="connsiteY6" fmla="*/ 1974457 h 2748635"/>
                <a:gd name="connsiteX7" fmla="*/ 1116701 w 5366205"/>
                <a:gd name="connsiteY7" fmla="*/ 1885445 h 2748635"/>
                <a:gd name="connsiteX8" fmla="*/ 1108609 w 5366205"/>
                <a:gd name="connsiteY8" fmla="*/ 2621820 h 2748635"/>
                <a:gd name="connsiteX9" fmla="*/ 469338 w 5366205"/>
                <a:gd name="connsiteY9" fmla="*/ 2654188 h 2748635"/>
                <a:gd name="connsiteX10" fmla="*/ 258945 w 5366205"/>
                <a:gd name="connsiteY10" fmla="*/ 1666960 h 2748635"/>
                <a:gd name="connsiteX11" fmla="*/ 218485 w 5366205"/>
                <a:gd name="connsiteY11" fmla="*/ 1529395 h 2748635"/>
                <a:gd name="connsiteX12" fmla="*/ 178025 w 5366205"/>
                <a:gd name="connsiteY12" fmla="*/ 1432291 h 2748635"/>
                <a:gd name="connsiteX13" fmla="*/ 129473 w 5366205"/>
                <a:gd name="connsiteY13" fmla="*/ 1221898 h 2748635"/>
                <a:gd name="connsiteX14" fmla="*/ 105197 w 5366205"/>
                <a:gd name="connsiteY14" fmla="*/ 1124793 h 2748635"/>
                <a:gd name="connsiteX15" fmla="*/ 89013 w 5366205"/>
                <a:gd name="connsiteY15" fmla="*/ 1043873 h 2748635"/>
                <a:gd name="connsiteX16" fmla="*/ 16184 w 5366205"/>
                <a:gd name="connsiteY16" fmla="*/ 712099 h 2748635"/>
                <a:gd name="connsiteX17" fmla="*/ 8092 w 5366205"/>
                <a:gd name="connsiteY17" fmla="*/ 590719 h 2748635"/>
                <a:gd name="connsiteX18" fmla="*/ 0 w 5366205"/>
                <a:gd name="connsiteY18" fmla="*/ 542167 h 2748635"/>
                <a:gd name="connsiteX19" fmla="*/ 24276 w 5366205"/>
                <a:gd name="connsiteY19" fmla="*/ 0 h 2748635"/>
                <a:gd name="connsiteX20" fmla="*/ 121381 w 5366205"/>
                <a:gd name="connsiteY20" fmla="*/ 80921 h 2748635"/>
                <a:gd name="connsiteX21" fmla="*/ 186117 w 5366205"/>
                <a:gd name="connsiteY21" fmla="*/ 137565 h 2748635"/>
                <a:gd name="connsiteX22" fmla="*/ 299406 w 5366205"/>
                <a:gd name="connsiteY22" fmla="*/ 258945 h 2748635"/>
                <a:gd name="connsiteX23" fmla="*/ 445062 w 5366205"/>
                <a:gd name="connsiteY23" fmla="*/ 380326 h 2748635"/>
                <a:gd name="connsiteX24" fmla="*/ 493614 w 5366205"/>
                <a:gd name="connsiteY24" fmla="*/ 412694 h 2748635"/>
                <a:gd name="connsiteX25" fmla="*/ 566443 w 5366205"/>
                <a:gd name="connsiteY25" fmla="*/ 469338 h 2748635"/>
                <a:gd name="connsiteX26" fmla="*/ 598811 w 5366205"/>
                <a:gd name="connsiteY26" fmla="*/ 534075 h 2748635"/>
                <a:gd name="connsiteX27" fmla="*/ 574535 w 5366205"/>
                <a:gd name="connsiteY27" fmla="*/ 420786 h 2748635"/>
                <a:gd name="connsiteX28" fmla="*/ 550259 w 5366205"/>
                <a:gd name="connsiteY28" fmla="*/ 388418 h 2748635"/>
                <a:gd name="connsiteX29" fmla="*/ 501706 w 5366205"/>
                <a:gd name="connsiteY29" fmla="*/ 356050 h 2748635"/>
                <a:gd name="connsiteX30" fmla="*/ 485522 w 5366205"/>
                <a:gd name="connsiteY30" fmla="*/ 380326 h 2748635"/>
                <a:gd name="connsiteX31" fmla="*/ 461246 w 5366205"/>
                <a:gd name="connsiteY31" fmla="*/ 364142 h 2748635"/>
                <a:gd name="connsiteX32" fmla="*/ 453154 w 5366205"/>
                <a:gd name="connsiteY32" fmla="*/ 323682 h 2748635"/>
                <a:gd name="connsiteX0" fmla="*/ 453154 w 5366205"/>
                <a:gd name="connsiteY0" fmla="*/ 323682 h 2758404"/>
                <a:gd name="connsiteX1" fmla="*/ 558351 w 5366205"/>
                <a:gd name="connsiteY1" fmla="*/ 339866 h 2758404"/>
                <a:gd name="connsiteX2" fmla="*/ 1399922 w 5366205"/>
                <a:gd name="connsiteY2" fmla="*/ 339866 h 2758404"/>
                <a:gd name="connsiteX3" fmla="*/ 1448475 w 5366205"/>
                <a:gd name="connsiteY3" fmla="*/ 331774 h 2758404"/>
                <a:gd name="connsiteX4" fmla="*/ 2977869 w 5366205"/>
                <a:gd name="connsiteY4" fmla="*/ 331774 h 2758404"/>
                <a:gd name="connsiteX5" fmla="*/ 4960418 w 5366205"/>
                <a:gd name="connsiteY5" fmla="*/ 380326 h 2758404"/>
                <a:gd name="connsiteX6" fmla="*/ 5008970 w 5366205"/>
                <a:gd name="connsiteY6" fmla="*/ 1974457 h 2758404"/>
                <a:gd name="connsiteX7" fmla="*/ 1116701 w 5366205"/>
                <a:gd name="connsiteY7" fmla="*/ 1885445 h 2758404"/>
                <a:gd name="connsiteX8" fmla="*/ 1108609 w 5366205"/>
                <a:gd name="connsiteY8" fmla="*/ 2621820 h 2758404"/>
                <a:gd name="connsiteX9" fmla="*/ 469338 w 5366205"/>
                <a:gd name="connsiteY9" fmla="*/ 2654188 h 2758404"/>
                <a:gd name="connsiteX10" fmla="*/ 218485 w 5366205"/>
                <a:gd name="connsiteY10" fmla="*/ 1529395 h 2758404"/>
                <a:gd name="connsiteX11" fmla="*/ 178025 w 5366205"/>
                <a:gd name="connsiteY11" fmla="*/ 1432291 h 2758404"/>
                <a:gd name="connsiteX12" fmla="*/ 129473 w 5366205"/>
                <a:gd name="connsiteY12" fmla="*/ 1221898 h 2758404"/>
                <a:gd name="connsiteX13" fmla="*/ 105197 w 5366205"/>
                <a:gd name="connsiteY13" fmla="*/ 1124793 h 2758404"/>
                <a:gd name="connsiteX14" fmla="*/ 89013 w 5366205"/>
                <a:gd name="connsiteY14" fmla="*/ 1043873 h 2758404"/>
                <a:gd name="connsiteX15" fmla="*/ 16184 w 5366205"/>
                <a:gd name="connsiteY15" fmla="*/ 712099 h 2758404"/>
                <a:gd name="connsiteX16" fmla="*/ 8092 w 5366205"/>
                <a:gd name="connsiteY16" fmla="*/ 590719 h 2758404"/>
                <a:gd name="connsiteX17" fmla="*/ 0 w 5366205"/>
                <a:gd name="connsiteY17" fmla="*/ 542167 h 2758404"/>
                <a:gd name="connsiteX18" fmla="*/ 24276 w 5366205"/>
                <a:gd name="connsiteY18" fmla="*/ 0 h 2758404"/>
                <a:gd name="connsiteX19" fmla="*/ 121381 w 5366205"/>
                <a:gd name="connsiteY19" fmla="*/ 80921 h 2758404"/>
                <a:gd name="connsiteX20" fmla="*/ 186117 w 5366205"/>
                <a:gd name="connsiteY20" fmla="*/ 137565 h 2758404"/>
                <a:gd name="connsiteX21" fmla="*/ 299406 w 5366205"/>
                <a:gd name="connsiteY21" fmla="*/ 258945 h 2758404"/>
                <a:gd name="connsiteX22" fmla="*/ 445062 w 5366205"/>
                <a:gd name="connsiteY22" fmla="*/ 380326 h 2758404"/>
                <a:gd name="connsiteX23" fmla="*/ 493614 w 5366205"/>
                <a:gd name="connsiteY23" fmla="*/ 412694 h 2758404"/>
                <a:gd name="connsiteX24" fmla="*/ 566443 w 5366205"/>
                <a:gd name="connsiteY24" fmla="*/ 469338 h 2758404"/>
                <a:gd name="connsiteX25" fmla="*/ 598811 w 5366205"/>
                <a:gd name="connsiteY25" fmla="*/ 534075 h 2758404"/>
                <a:gd name="connsiteX26" fmla="*/ 574535 w 5366205"/>
                <a:gd name="connsiteY26" fmla="*/ 420786 h 2758404"/>
                <a:gd name="connsiteX27" fmla="*/ 550259 w 5366205"/>
                <a:gd name="connsiteY27" fmla="*/ 388418 h 2758404"/>
                <a:gd name="connsiteX28" fmla="*/ 501706 w 5366205"/>
                <a:gd name="connsiteY28" fmla="*/ 356050 h 2758404"/>
                <a:gd name="connsiteX29" fmla="*/ 485522 w 5366205"/>
                <a:gd name="connsiteY29" fmla="*/ 380326 h 2758404"/>
                <a:gd name="connsiteX30" fmla="*/ 461246 w 5366205"/>
                <a:gd name="connsiteY30" fmla="*/ 364142 h 2758404"/>
                <a:gd name="connsiteX31" fmla="*/ 453154 w 5366205"/>
                <a:gd name="connsiteY31" fmla="*/ 323682 h 2758404"/>
                <a:gd name="connsiteX0" fmla="*/ 453154 w 5366205"/>
                <a:gd name="connsiteY0" fmla="*/ 323682 h 2765351"/>
                <a:gd name="connsiteX1" fmla="*/ 558351 w 5366205"/>
                <a:gd name="connsiteY1" fmla="*/ 339866 h 2765351"/>
                <a:gd name="connsiteX2" fmla="*/ 1399922 w 5366205"/>
                <a:gd name="connsiteY2" fmla="*/ 339866 h 2765351"/>
                <a:gd name="connsiteX3" fmla="*/ 1448475 w 5366205"/>
                <a:gd name="connsiteY3" fmla="*/ 331774 h 2765351"/>
                <a:gd name="connsiteX4" fmla="*/ 2977869 w 5366205"/>
                <a:gd name="connsiteY4" fmla="*/ 331774 h 2765351"/>
                <a:gd name="connsiteX5" fmla="*/ 4960418 w 5366205"/>
                <a:gd name="connsiteY5" fmla="*/ 380326 h 2765351"/>
                <a:gd name="connsiteX6" fmla="*/ 5008970 w 5366205"/>
                <a:gd name="connsiteY6" fmla="*/ 1974457 h 2765351"/>
                <a:gd name="connsiteX7" fmla="*/ 1116701 w 5366205"/>
                <a:gd name="connsiteY7" fmla="*/ 1885445 h 2765351"/>
                <a:gd name="connsiteX8" fmla="*/ 1108609 w 5366205"/>
                <a:gd name="connsiteY8" fmla="*/ 2621820 h 2765351"/>
                <a:gd name="connsiteX9" fmla="*/ 469338 w 5366205"/>
                <a:gd name="connsiteY9" fmla="*/ 2654188 h 2765351"/>
                <a:gd name="connsiteX10" fmla="*/ 178025 w 5366205"/>
                <a:gd name="connsiteY10" fmla="*/ 1432291 h 2765351"/>
                <a:gd name="connsiteX11" fmla="*/ 129473 w 5366205"/>
                <a:gd name="connsiteY11" fmla="*/ 1221898 h 2765351"/>
                <a:gd name="connsiteX12" fmla="*/ 105197 w 5366205"/>
                <a:gd name="connsiteY12" fmla="*/ 1124793 h 2765351"/>
                <a:gd name="connsiteX13" fmla="*/ 89013 w 5366205"/>
                <a:gd name="connsiteY13" fmla="*/ 1043873 h 2765351"/>
                <a:gd name="connsiteX14" fmla="*/ 16184 w 5366205"/>
                <a:gd name="connsiteY14" fmla="*/ 712099 h 2765351"/>
                <a:gd name="connsiteX15" fmla="*/ 8092 w 5366205"/>
                <a:gd name="connsiteY15" fmla="*/ 590719 h 2765351"/>
                <a:gd name="connsiteX16" fmla="*/ 0 w 5366205"/>
                <a:gd name="connsiteY16" fmla="*/ 542167 h 2765351"/>
                <a:gd name="connsiteX17" fmla="*/ 24276 w 5366205"/>
                <a:gd name="connsiteY17" fmla="*/ 0 h 2765351"/>
                <a:gd name="connsiteX18" fmla="*/ 121381 w 5366205"/>
                <a:gd name="connsiteY18" fmla="*/ 80921 h 2765351"/>
                <a:gd name="connsiteX19" fmla="*/ 186117 w 5366205"/>
                <a:gd name="connsiteY19" fmla="*/ 137565 h 2765351"/>
                <a:gd name="connsiteX20" fmla="*/ 299406 w 5366205"/>
                <a:gd name="connsiteY20" fmla="*/ 258945 h 2765351"/>
                <a:gd name="connsiteX21" fmla="*/ 445062 w 5366205"/>
                <a:gd name="connsiteY21" fmla="*/ 380326 h 2765351"/>
                <a:gd name="connsiteX22" fmla="*/ 493614 w 5366205"/>
                <a:gd name="connsiteY22" fmla="*/ 412694 h 2765351"/>
                <a:gd name="connsiteX23" fmla="*/ 566443 w 5366205"/>
                <a:gd name="connsiteY23" fmla="*/ 469338 h 2765351"/>
                <a:gd name="connsiteX24" fmla="*/ 598811 w 5366205"/>
                <a:gd name="connsiteY24" fmla="*/ 534075 h 2765351"/>
                <a:gd name="connsiteX25" fmla="*/ 574535 w 5366205"/>
                <a:gd name="connsiteY25" fmla="*/ 420786 h 2765351"/>
                <a:gd name="connsiteX26" fmla="*/ 550259 w 5366205"/>
                <a:gd name="connsiteY26" fmla="*/ 388418 h 2765351"/>
                <a:gd name="connsiteX27" fmla="*/ 501706 w 5366205"/>
                <a:gd name="connsiteY27" fmla="*/ 356050 h 2765351"/>
                <a:gd name="connsiteX28" fmla="*/ 485522 w 5366205"/>
                <a:gd name="connsiteY28" fmla="*/ 380326 h 2765351"/>
                <a:gd name="connsiteX29" fmla="*/ 461246 w 5366205"/>
                <a:gd name="connsiteY29" fmla="*/ 364142 h 2765351"/>
                <a:gd name="connsiteX30" fmla="*/ 453154 w 5366205"/>
                <a:gd name="connsiteY30" fmla="*/ 323682 h 2765351"/>
                <a:gd name="connsiteX0" fmla="*/ 453154 w 5366205"/>
                <a:gd name="connsiteY0" fmla="*/ 323682 h 2780510"/>
                <a:gd name="connsiteX1" fmla="*/ 558351 w 5366205"/>
                <a:gd name="connsiteY1" fmla="*/ 339866 h 2780510"/>
                <a:gd name="connsiteX2" fmla="*/ 1399922 w 5366205"/>
                <a:gd name="connsiteY2" fmla="*/ 339866 h 2780510"/>
                <a:gd name="connsiteX3" fmla="*/ 1448475 w 5366205"/>
                <a:gd name="connsiteY3" fmla="*/ 331774 h 2780510"/>
                <a:gd name="connsiteX4" fmla="*/ 2977869 w 5366205"/>
                <a:gd name="connsiteY4" fmla="*/ 331774 h 2780510"/>
                <a:gd name="connsiteX5" fmla="*/ 4960418 w 5366205"/>
                <a:gd name="connsiteY5" fmla="*/ 380326 h 2780510"/>
                <a:gd name="connsiteX6" fmla="*/ 5008970 w 5366205"/>
                <a:gd name="connsiteY6" fmla="*/ 1974457 h 2780510"/>
                <a:gd name="connsiteX7" fmla="*/ 1116701 w 5366205"/>
                <a:gd name="connsiteY7" fmla="*/ 1885445 h 2780510"/>
                <a:gd name="connsiteX8" fmla="*/ 1108609 w 5366205"/>
                <a:gd name="connsiteY8" fmla="*/ 2621820 h 2780510"/>
                <a:gd name="connsiteX9" fmla="*/ 469338 w 5366205"/>
                <a:gd name="connsiteY9" fmla="*/ 2654188 h 2780510"/>
                <a:gd name="connsiteX10" fmla="*/ 129473 w 5366205"/>
                <a:gd name="connsiteY10" fmla="*/ 1221898 h 2780510"/>
                <a:gd name="connsiteX11" fmla="*/ 105197 w 5366205"/>
                <a:gd name="connsiteY11" fmla="*/ 1124793 h 2780510"/>
                <a:gd name="connsiteX12" fmla="*/ 89013 w 5366205"/>
                <a:gd name="connsiteY12" fmla="*/ 1043873 h 2780510"/>
                <a:gd name="connsiteX13" fmla="*/ 16184 w 5366205"/>
                <a:gd name="connsiteY13" fmla="*/ 712099 h 2780510"/>
                <a:gd name="connsiteX14" fmla="*/ 8092 w 5366205"/>
                <a:gd name="connsiteY14" fmla="*/ 590719 h 2780510"/>
                <a:gd name="connsiteX15" fmla="*/ 0 w 5366205"/>
                <a:gd name="connsiteY15" fmla="*/ 542167 h 2780510"/>
                <a:gd name="connsiteX16" fmla="*/ 24276 w 5366205"/>
                <a:gd name="connsiteY16" fmla="*/ 0 h 2780510"/>
                <a:gd name="connsiteX17" fmla="*/ 121381 w 5366205"/>
                <a:gd name="connsiteY17" fmla="*/ 80921 h 2780510"/>
                <a:gd name="connsiteX18" fmla="*/ 186117 w 5366205"/>
                <a:gd name="connsiteY18" fmla="*/ 137565 h 2780510"/>
                <a:gd name="connsiteX19" fmla="*/ 299406 w 5366205"/>
                <a:gd name="connsiteY19" fmla="*/ 258945 h 2780510"/>
                <a:gd name="connsiteX20" fmla="*/ 445062 w 5366205"/>
                <a:gd name="connsiteY20" fmla="*/ 380326 h 2780510"/>
                <a:gd name="connsiteX21" fmla="*/ 493614 w 5366205"/>
                <a:gd name="connsiteY21" fmla="*/ 412694 h 2780510"/>
                <a:gd name="connsiteX22" fmla="*/ 566443 w 5366205"/>
                <a:gd name="connsiteY22" fmla="*/ 469338 h 2780510"/>
                <a:gd name="connsiteX23" fmla="*/ 598811 w 5366205"/>
                <a:gd name="connsiteY23" fmla="*/ 534075 h 2780510"/>
                <a:gd name="connsiteX24" fmla="*/ 574535 w 5366205"/>
                <a:gd name="connsiteY24" fmla="*/ 420786 h 2780510"/>
                <a:gd name="connsiteX25" fmla="*/ 550259 w 5366205"/>
                <a:gd name="connsiteY25" fmla="*/ 388418 h 2780510"/>
                <a:gd name="connsiteX26" fmla="*/ 501706 w 5366205"/>
                <a:gd name="connsiteY26" fmla="*/ 356050 h 2780510"/>
                <a:gd name="connsiteX27" fmla="*/ 485522 w 5366205"/>
                <a:gd name="connsiteY27" fmla="*/ 380326 h 2780510"/>
                <a:gd name="connsiteX28" fmla="*/ 461246 w 5366205"/>
                <a:gd name="connsiteY28" fmla="*/ 364142 h 2780510"/>
                <a:gd name="connsiteX29" fmla="*/ 453154 w 5366205"/>
                <a:gd name="connsiteY29" fmla="*/ 323682 h 2780510"/>
                <a:gd name="connsiteX0" fmla="*/ 453154 w 5366205"/>
                <a:gd name="connsiteY0" fmla="*/ 323682 h 2787544"/>
                <a:gd name="connsiteX1" fmla="*/ 558351 w 5366205"/>
                <a:gd name="connsiteY1" fmla="*/ 339866 h 2787544"/>
                <a:gd name="connsiteX2" fmla="*/ 1399922 w 5366205"/>
                <a:gd name="connsiteY2" fmla="*/ 339866 h 2787544"/>
                <a:gd name="connsiteX3" fmla="*/ 1448475 w 5366205"/>
                <a:gd name="connsiteY3" fmla="*/ 331774 h 2787544"/>
                <a:gd name="connsiteX4" fmla="*/ 2977869 w 5366205"/>
                <a:gd name="connsiteY4" fmla="*/ 331774 h 2787544"/>
                <a:gd name="connsiteX5" fmla="*/ 4960418 w 5366205"/>
                <a:gd name="connsiteY5" fmla="*/ 380326 h 2787544"/>
                <a:gd name="connsiteX6" fmla="*/ 5008970 w 5366205"/>
                <a:gd name="connsiteY6" fmla="*/ 1974457 h 2787544"/>
                <a:gd name="connsiteX7" fmla="*/ 1116701 w 5366205"/>
                <a:gd name="connsiteY7" fmla="*/ 1885445 h 2787544"/>
                <a:gd name="connsiteX8" fmla="*/ 1108609 w 5366205"/>
                <a:gd name="connsiteY8" fmla="*/ 2621820 h 2787544"/>
                <a:gd name="connsiteX9" fmla="*/ 469338 w 5366205"/>
                <a:gd name="connsiteY9" fmla="*/ 2654188 h 2787544"/>
                <a:gd name="connsiteX10" fmla="*/ 105197 w 5366205"/>
                <a:gd name="connsiteY10" fmla="*/ 1124793 h 2787544"/>
                <a:gd name="connsiteX11" fmla="*/ 89013 w 5366205"/>
                <a:gd name="connsiteY11" fmla="*/ 1043873 h 2787544"/>
                <a:gd name="connsiteX12" fmla="*/ 16184 w 5366205"/>
                <a:gd name="connsiteY12" fmla="*/ 712099 h 2787544"/>
                <a:gd name="connsiteX13" fmla="*/ 8092 w 5366205"/>
                <a:gd name="connsiteY13" fmla="*/ 590719 h 2787544"/>
                <a:gd name="connsiteX14" fmla="*/ 0 w 5366205"/>
                <a:gd name="connsiteY14" fmla="*/ 542167 h 2787544"/>
                <a:gd name="connsiteX15" fmla="*/ 24276 w 5366205"/>
                <a:gd name="connsiteY15" fmla="*/ 0 h 2787544"/>
                <a:gd name="connsiteX16" fmla="*/ 121381 w 5366205"/>
                <a:gd name="connsiteY16" fmla="*/ 80921 h 2787544"/>
                <a:gd name="connsiteX17" fmla="*/ 186117 w 5366205"/>
                <a:gd name="connsiteY17" fmla="*/ 137565 h 2787544"/>
                <a:gd name="connsiteX18" fmla="*/ 299406 w 5366205"/>
                <a:gd name="connsiteY18" fmla="*/ 258945 h 2787544"/>
                <a:gd name="connsiteX19" fmla="*/ 445062 w 5366205"/>
                <a:gd name="connsiteY19" fmla="*/ 380326 h 2787544"/>
                <a:gd name="connsiteX20" fmla="*/ 493614 w 5366205"/>
                <a:gd name="connsiteY20" fmla="*/ 412694 h 2787544"/>
                <a:gd name="connsiteX21" fmla="*/ 566443 w 5366205"/>
                <a:gd name="connsiteY21" fmla="*/ 469338 h 2787544"/>
                <a:gd name="connsiteX22" fmla="*/ 598811 w 5366205"/>
                <a:gd name="connsiteY22" fmla="*/ 534075 h 2787544"/>
                <a:gd name="connsiteX23" fmla="*/ 574535 w 5366205"/>
                <a:gd name="connsiteY23" fmla="*/ 420786 h 2787544"/>
                <a:gd name="connsiteX24" fmla="*/ 550259 w 5366205"/>
                <a:gd name="connsiteY24" fmla="*/ 388418 h 2787544"/>
                <a:gd name="connsiteX25" fmla="*/ 501706 w 5366205"/>
                <a:gd name="connsiteY25" fmla="*/ 356050 h 2787544"/>
                <a:gd name="connsiteX26" fmla="*/ 485522 w 5366205"/>
                <a:gd name="connsiteY26" fmla="*/ 380326 h 2787544"/>
                <a:gd name="connsiteX27" fmla="*/ 461246 w 5366205"/>
                <a:gd name="connsiteY27" fmla="*/ 364142 h 2787544"/>
                <a:gd name="connsiteX28" fmla="*/ 453154 w 5366205"/>
                <a:gd name="connsiteY28" fmla="*/ 323682 h 2787544"/>
                <a:gd name="connsiteX0" fmla="*/ 453154 w 5366205"/>
                <a:gd name="connsiteY0" fmla="*/ 323682 h 2787544"/>
                <a:gd name="connsiteX1" fmla="*/ 558351 w 5366205"/>
                <a:gd name="connsiteY1" fmla="*/ 339866 h 2787544"/>
                <a:gd name="connsiteX2" fmla="*/ 1399922 w 5366205"/>
                <a:gd name="connsiteY2" fmla="*/ 339866 h 2787544"/>
                <a:gd name="connsiteX3" fmla="*/ 1448475 w 5366205"/>
                <a:gd name="connsiteY3" fmla="*/ 331774 h 2787544"/>
                <a:gd name="connsiteX4" fmla="*/ 2977869 w 5366205"/>
                <a:gd name="connsiteY4" fmla="*/ 331774 h 2787544"/>
                <a:gd name="connsiteX5" fmla="*/ 4960418 w 5366205"/>
                <a:gd name="connsiteY5" fmla="*/ 380326 h 2787544"/>
                <a:gd name="connsiteX6" fmla="*/ 5008970 w 5366205"/>
                <a:gd name="connsiteY6" fmla="*/ 1974457 h 2787544"/>
                <a:gd name="connsiteX7" fmla="*/ 1116701 w 5366205"/>
                <a:gd name="connsiteY7" fmla="*/ 1885445 h 2787544"/>
                <a:gd name="connsiteX8" fmla="*/ 1108609 w 5366205"/>
                <a:gd name="connsiteY8" fmla="*/ 2621820 h 2787544"/>
                <a:gd name="connsiteX9" fmla="*/ 469338 w 5366205"/>
                <a:gd name="connsiteY9" fmla="*/ 2654188 h 2787544"/>
                <a:gd name="connsiteX10" fmla="*/ 105197 w 5366205"/>
                <a:gd name="connsiteY10" fmla="*/ 1124793 h 2787544"/>
                <a:gd name="connsiteX11" fmla="*/ 16184 w 5366205"/>
                <a:gd name="connsiteY11" fmla="*/ 712099 h 2787544"/>
                <a:gd name="connsiteX12" fmla="*/ 8092 w 5366205"/>
                <a:gd name="connsiteY12" fmla="*/ 590719 h 2787544"/>
                <a:gd name="connsiteX13" fmla="*/ 0 w 5366205"/>
                <a:gd name="connsiteY13" fmla="*/ 542167 h 2787544"/>
                <a:gd name="connsiteX14" fmla="*/ 24276 w 5366205"/>
                <a:gd name="connsiteY14" fmla="*/ 0 h 2787544"/>
                <a:gd name="connsiteX15" fmla="*/ 121381 w 5366205"/>
                <a:gd name="connsiteY15" fmla="*/ 80921 h 2787544"/>
                <a:gd name="connsiteX16" fmla="*/ 186117 w 5366205"/>
                <a:gd name="connsiteY16" fmla="*/ 137565 h 2787544"/>
                <a:gd name="connsiteX17" fmla="*/ 299406 w 5366205"/>
                <a:gd name="connsiteY17" fmla="*/ 258945 h 2787544"/>
                <a:gd name="connsiteX18" fmla="*/ 445062 w 5366205"/>
                <a:gd name="connsiteY18" fmla="*/ 380326 h 2787544"/>
                <a:gd name="connsiteX19" fmla="*/ 493614 w 5366205"/>
                <a:gd name="connsiteY19" fmla="*/ 412694 h 2787544"/>
                <a:gd name="connsiteX20" fmla="*/ 566443 w 5366205"/>
                <a:gd name="connsiteY20" fmla="*/ 469338 h 2787544"/>
                <a:gd name="connsiteX21" fmla="*/ 598811 w 5366205"/>
                <a:gd name="connsiteY21" fmla="*/ 534075 h 2787544"/>
                <a:gd name="connsiteX22" fmla="*/ 574535 w 5366205"/>
                <a:gd name="connsiteY22" fmla="*/ 420786 h 2787544"/>
                <a:gd name="connsiteX23" fmla="*/ 550259 w 5366205"/>
                <a:gd name="connsiteY23" fmla="*/ 388418 h 2787544"/>
                <a:gd name="connsiteX24" fmla="*/ 501706 w 5366205"/>
                <a:gd name="connsiteY24" fmla="*/ 356050 h 2787544"/>
                <a:gd name="connsiteX25" fmla="*/ 485522 w 5366205"/>
                <a:gd name="connsiteY25" fmla="*/ 380326 h 2787544"/>
                <a:gd name="connsiteX26" fmla="*/ 461246 w 5366205"/>
                <a:gd name="connsiteY26" fmla="*/ 364142 h 2787544"/>
                <a:gd name="connsiteX27" fmla="*/ 453154 w 5366205"/>
                <a:gd name="connsiteY27" fmla="*/ 323682 h 2787544"/>
                <a:gd name="connsiteX0" fmla="*/ 453154 w 5366205"/>
                <a:gd name="connsiteY0" fmla="*/ 323682 h 2817611"/>
                <a:gd name="connsiteX1" fmla="*/ 558351 w 5366205"/>
                <a:gd name="connsiteY1" fmla="*/ 339866 h 2817611"/>
                <a:gd name="connsiteX2" fmla="*/ 1399922 w 5366205"/>
                <a:gd name="connsiteY2" fmla="*/ 339866 h 2817611"/>
                <a:gd name="connsiteX3" fmla="*/ 1448475 w 5366205"/>
                <a:gd name="connsiteY3" fmla="*/ 331774 h 2817611"/>
                <a:gd name="connsiteX4" fmla="*/ 2977869 w 5366205"/>
                <a:gd name="connsiteY4" fmla="*/ 331774 h 2817611"/>
                <a:gd name="connsiteX5" fmla="*/ 4960418 w 5366205"/>
                <a:gd name="connsiteY5" fmla="*/ 380326 h 2817611"/>
                <a:gd name="connsiteX6" fmla="*/ 5008970 w 5366205"/>
                <a:gd name="connsiteY6" fmla="*/ 1974457 h 2817611"/>
                <a:gd name="connsiteX7" fmla="*/ 1116701 w 5366205"/>
                <a:gd name="connsiteY7" fmla="*/ 1885445 h 2817611"/>
                <a:gd name="connsiteX8" fmla="*/ 1108609 w 5366205"/>
                <a:gd name="connsiteY8" fmla="*/ 2621820 h 2817611"/>
                <a:gd name="connsiteX9" fmla="*/ 469338 w 5366205"/>
                <a:gd name="connsiteY9" fmla="*/ 2654188 h 2817611"/>
                <a:gd name="connsiteX10" fmla="*/ 16184 w 5366205"/>
                <a:gd name="connsiteY10" fmla="*/ 712099 h 2817611"/>
                <a:gd name="connsiteX11" fmla="*/ 8092 w 5366205"/>
                <a:gd name="connsiteY11" fmla="*/ 590719 h 2817611"/>
                <a:gd name="connsiteX12" fmla="*/ 0 w 5366205"/>
                <a:gd name="connsiteY12" fmla="*/ 542167 h 2817611"/>
                <a:gd name="connsiteX13" fmla="*/ 24276 w 5366205"/>
                <a:gd name="connsiteY13" fmla="*/ 0 h 2817611"/>
                <a:gd name="connsiteX14" fmla="*/ 121381 w 5366205"/>
                <a:gd name="connsiteY14" fmla="*/ 80921 h 2817611"/>
                <a:gd name="connsiteX15" fmla="*/ 186117 w 5366205"/>
                <a:gd name="connsiteY15" fmla="*/ 137565 h 2817611"/>
                <a:gd name="connsiteX16" fmla="*/ 299406 w 5366205"/>
                <a:gd name="connsiteY16" fmla="*/ 258945 h 2817611"/>
                <a:gd name="connsiteX17" fmla="*/ 445062 w 5366205"/>
                <a:gd name="connsiteY17" fmla="*/ 380326 h 2817611"/>
                <a:gd name="connsiteX18" fmla="*/ 493614 w 5366205"/>
                <a:gd name="connsiteY18" fmla="*/ 412694 h 2817611"/>
                <a:gd name="connsiteX19" fmla="*/ 566443 w 5366205"/>
                <a:gd name="connsiteY19" fmla="*/ 469338 h 2817611"/>
                <a:gd name="connsiteX20" fmla="*/ 598811 w 5366205"/>
                <a:gd name="connsiteY20" fmla="*/ 534075 h 2817611"/>
                <a:gd name="connsiteX21" fmla="*/ 574535 w 5366205"/>
                <a:gd name="connsiteY21" fmla="*/ 420786 h 2817611"/>
                <a:gd name="connsiteX22" fmla="*/ 550259 w 5366205"/>
                <a:gd name="connsiteY22" fmla="*/ 388418 h 2817611"/>
                <a:gd name="connsiteX23" fmla="*/ 501706 w 5366205"/>
                <a:gd name="connsiteY23" fmla="*/ 356050 h 2817611"/>
                <a:gd name="connsiteX24" fmla="*/ 485522 w 5366205"/>
                <a:gd name="connsiteY24" fmla="*/ 380326 h 2817611"/>
                <a:gd name="connsiteX25" fmla="*/ 461246 w 5366205"/>
                <a:gd name="connsiteY25" fmla="*/ 364142 h 2817611"/>
                <a:gd name="connsiteX26" fmla="*/ 453154 w 5366205"/>
                <a:gd name="connsiteY26" fmla="*/ 323682 h 2817611"/>
                <a:gd name="connsiteX0" fmla="*/ 482057 w 5395108"/>
                <a:gd name="connsiteY0" fmla="*/ 323682 h 2826492"/>
                <a:gd name="connsiteX1" fmla="*/ 587254 w 5395108"/>
                <a:gd name="connsiteY1" fmla="*/ 339866 h 2826492"/>
                <a:gd name="connsiteX2" fmla="*/ 1428825 w 5395108"/>
                <a:gd name="connsiteY2" fmla="*/ 339866 h 2826492"/>
                <a:gd name="connsiteX3" fmla="*/ 1477378 w 5395108"/>
                <a:gd name="connsiteY3" fmla="*/ 331774 h 2826492"/>
                <a:gd name="connsiteX4" fmla="*/ 3006772 w 5395108"/>
                <a:gd name="connsiteY4" fmla="*/ 331774 h 2826492"/>
                <a:gd name="connsiteX5" fmla="*/ 4989321 w 5395108"/>
                <a:gd name="connsiteY5" fmla="*/ 380326 h 2826492"/>
                <a:gd name="connsiteX6" fmla="*/ 5037873 w 5395108"/>
                <a:gd name="connsiteY6" fmla="*/ 1974457 h 2826492"/>
                <a:gd name="connsiteX7" fmla="*/ 1145604 w 5395108"/>
                <a:gd name="connsiteY7" fmla="*/ 1885445 h 2826492"/>
                <a:gd name="connsiteX8" fmla="*/ 1137512 w 5395108"/>
                <a:gd name="connsiteY8" fmla="*/ 2621820 h 2826492"/>
                <a:gd name="connsiteX9" fmla="*/ 498241 w 5395108"/>
                <a:gd name="connsiteY9" fmla="*/ 2654188 h 2826492"/>
                <a:gd name="connsiteX10" fmla="*/ 36995 w 5395108"/>
                <a:gd name="connsiteY10" fmla="*/ 590719 h 2826492"/>
                <a:gd name="connsiteX11" fmla="*/ 28903 w 5395108"/>
                <a:gd name="connsiteY11" fmla="*/ 542167 h 2826492"/>
                <a:gd name="connsiteX12" fmla="*/ 53179 w 5395108"/>
                <a:gd name="connsiteY12" fmla="*/ 0 h 2826492"/>
                <a:gd name="connsiteX13" fmla="*/ 150284 w 5395108"/>
                <a:gd name="connsiteY13" fmla="*/ 80921 h 2826492"/>
                <a:gd name="connsiteX14" fmla="*/ 215020 w 5395108"/>
                <a:gd name="connsiteY14" fmla="*/ 137565 h 2826492"/>
                <a:gd name="connsiteX15" fmla="*/ 328309 w 5395108"/>
                <a:gd name="connsiteY15" fmla="*/ 258945 h 2826492"/>
                <a:gd name="connsiteX16" fmla="*/ 473965 w 5395108"/>
                <a:gd name="connsiteY16" fmla="*/ 380326 h 2826492"/>
                <a:gd name="connsiteX17" fmla="*/ 522517 w 5395108"/>
                <a:gd name="connsiteY17" fmla="*/ 412694 h 2826492"/>
                <a:gd name="connsiteX18" fmla="*/ 595346 w 5395108"/>
                <a:gd name="connsiteY18" fmla="*/ 469338 h 2826492"/>
                <a:gd name="connsiteX19" fmla="*/ 627714 w 5395108"/>
                <a:gd name="connsiteY19" fmla="*/ 534075 h 2826492"/>
                <a:gd name="connsiteX20" fmla="*/ 603438 w 5395108"/>
                <a:gd name="connsiteY20" fmla="*/ 420786 h 2826492"/>
                <a:gd name="connsiteX21" fmla="*/ 579162 w 5395108"/>
                <a:gd name="connsiteY21" fmla="*/ 388418 h 2826492"/>
                <a:gd name="connsiteX22" fmla="*/ 530609 w 5395108"/>
                <a:gd name="connsiteY22" fmla="*/ 356050 h 2826492"/>
                <a:gd name="connsiteX23" fmla="*/ 514425 w 5395108"/>
                <a:gd name="connsiteY23" fmla="*/ 380326 h 2826492"/>
                <a:gd name="connsiteX24" fmla="*/ 490149 w 5395108"/>
                <a:gd name="connsiteY24" fmla="*/ 364142 h 2826492"/>
                <a:gd name="connsiteX25" fmla="*/ 482057 w 5395108"/>
                <a:gd name="connsiteY25" fmla="*/ 323682 h 2826492"/>
                <a:gd name="connsiteX0" fmla="*/ 483358 w 5396409"/>
                <a:gd name="connsiteY0" fmla="*/ 323682 h 2830047"/>
                <a:gd name="connsiteX1" fmla="*/ 588555 w 5396409"/>
                <a:gd name="connsiteY1" fmla="*/ 339866 h 2830047"/>
                <a:gd name="connsiteX2" fmla="*/ 1430126 w 5396409"/>
                <a:gd name="connsiteY2" fmla="*/ 339866 h 2830047"/>
                <a:gd name="connsiteX3" fmla="*/ 1478679 w 5396409"/>
                <a:gd name="connsiteY3" fmla="*/ 331774 h 2830047"/>
                <a:gd name="connsiteX4" fmla="*/ 3008073 w 5396409"/>
                <a:gd name="connsiteY4" fmla="*/ 331774 h 2830047"/>
                <a:gd name="connsiteX5" fmla="*/ 4990622 w 5396409"/>
                <a:gd name="connsiteY5" fmla="*/ 380326 h 2830047"/>
                <a:gd name="connsiteX6" fmla="*/ 5039174 w 5396409"/>
                <a:gd name="connsiteY6" fmla="*/ 1974457 h 2830047"/>
                <a:gd name="connsiteX7" fmla="*/ 1146905 w 5396409"/>
                <a:gd name="connsiteY7" fmla="*/ 1885445 h 2830047"/>
                <a:gd name="connsiteX8" fmla="*/ 1138813 w 5396409"/>
                <a:gd name="connsiteY8" fmla="*/ 2621820 h 2830047"/>
                <a:gd name="connsiteX9" fmla="*/ 499542 w 5396409"/>
                <a:gd name="connsiteY9" fmla="*/ 2654188 h 2830047"/>
                <a:gd name="connsiteX10" fmla="*/ 30204 w 5396409"/>
                <a:gd name="connsiteY10" fmla="*/ 542167 h 2830047"/>
                <a:gd name="connsiteX11" fmla="*/ 54480 w 5396409"/>
                <a:gd name="connsiteY11" fmla="*/ 0 h 2830047"/>
                <a:gd name="connsiteX12" fmla="*/ 151585 w 5396409"/>
                <a:gd name="connsiteY12" fmla="*/ 80921 h 2830047"/>
                <a:gd name="connsiteX13" fmla="*/ 216321 w 5396409"/>
                <a:gd name="connsiteY13" fmla="*/ 137565 h 2830047"/>
                <a:gd name="connsiteX14" fmla="*/ 329610 w 5396409"/>
                <a:gd name="connsiteY14" fmla="*/ 258945 h 2830047"/>
                <a:gd name="connsiteX15" fmla="*/ 475266 w 5396409"/>
                <a:gd name="connsiteY15" fmla="*/ 380326 h 2830047"/>
                <a:gd name="connsiteX16" fmla="*/ 523818 w 5396409"/>
                <a:gd name="connsiteY16" fmla="*/ 412694 h 2830047"/>
                <a:gd name="connsiteX17" fmla="*/ 596647 w 5396409"/>
                <a:gd name="connsiteY17" fmla="*/ 469338 h 2830047"/>
                <a:gd name="connsiteX18" fmla="*/ 629015 w 5396409"/>
                <a:gd name="connsiteY18" fmla="*/ 534075 h 2830047"/>
                <a:gd name="connsiteX19" fmla="*/ 604739 w 5396409"/>
                <a:gd name="connsiteY19" fmla="*/ 420786 h 2830047"/>
                <a:gd name="connsiteX20" fmla="*/ 580463 w 5396409"/>
                <a:gd name="connsiteY20" fmla="*/ 388418 h 2830047"/>
                <a:gd name="connsiteX21" fmla="*/ 531910 w 5396409"/>
                <a:gd name="connsiteY21" fmla="*/ 356050 h 2830047"/>
                <a:gd name="connsiteX22" fmla="*/ 515726 w 5396409"/>
                <a:gd name="connsiteY22" fmla="*/ 380326 h 2830047"/>
                <a:gd name="connsiteX23" fmla="*/ 491450 w 5396409"/>
                <a:gd name="connsiteY23" fmla="*/ 364142 h 2830047"/>
                <a:gd name="connsiteX24" fmla="*/ 483358 w 5396409"/>
                <a:gd name="connsiteY24" fmla="*/ 323682 h 2830047"/>
                <a:gd name="connsiteX0" fmla="*/ 428878 w 5341929"/>
                <a:gd name="connsiteY0" fmla="*/ 323682 h 2869853"/>
                <a:gd name="connsiteX1" fmla="*/ 534075 w 5341929"/>
                <a:gd name="connsiteY1" fmla="*/ 339866 h 2869853"/>
                <a:gd name="connsiteX2" fmla="*/ 1375646 w 5341929"/>
                <a:gd name="connsiteY2" fmla="*/ 339866 h 2869853"/>
                <a:gd name="connsiteX3" fmla="*/ 1424199 w 5341929"/>
                <a:gd name="connsiteY3" fmla="*/ 331774 h 2869853"/>
                <a:gd name="connsiteX4" fmla="*/ 2953593 w 5341929"/>
                <a:gd name="connsiteY4" fmla="*/ 331774 h 2869853"/>
                <a:gd name="connsiteX5" fmla="*/ 4936142 w 5341929"/>
                <a:gd name="connsiteY5" fmla="*/ 380326 h 2869853"/>
                <a:gd name="connsiteX6" fmla="*/ 4984694 w 5341929"/>
                <a:gd name="connsiteY6" fmla="*/ 1974457 h 2869853"/>
                <a:gd name="connsiteX7" fmla="*/ 1092425 w 5341929"/>
                <a:gd name="connsiteY7" fmla="*/ 1885445 h 2869853"/>
                <a:gd name="connsiteX8" fmla="*/ 1084333 w 5341929"/>
                <a:gd name="connsiteY8" fmla="*/ 2621820 h 2869853"/>
                <a:gd name="connsiteX9" fmla="*/ 445062 w 5341929"/>
                <a:gd name="connsiteY9" fmla="*/ 2654188 h 2869853"/>
                <a:gd name="connsiteX10" fmla="*/ 0 w 5341929"/>
                <a:gd name="connsiteY10" fmla="*/ 0 h 2869853"/>
                <a:gd name="connsiteX11" fmla="*/ 97105 w 5341929"/>
                <a:gd name="connsiteY11" fmla="*/ 80921 h 2869853"/>
                <a:gd name="connsiteX12" fmla="*/ 161841 w 5341929"/>
                <a:gd name="connsiteY12" fmla="*/ 137565 h 2869853"/>
                <a:gd name="connsiteX13" fmla="*/ 275130 w 5341929"/>
                <a:gd name="connsiteY13" fmla="*/ 258945 h 2869853"/>
                <a:gd name="connsiteX14" fmla="*/ 420786 w 5341929"/>
                <a:gd name="connsiteY14" fmla="*/ 380326 h 2869853"/>
                <a:gd name="connsiteX15" fmla="*/ 469338 w 5341929"/>
                <a:gd name="connsiteY15" fmla="*/ 412694 h 2869853"/>
                <a:gd name="connsiteX16" fmla="*/ 542167 w 5341929"/>
                <a:gd name="connsiteY16" fmla="*/ 469338 h 2869853"/>
                <a:gd name="connsiteX17" fmla="*/ 574535 w 5341929"/>
                <a:gd name="connsiteY17" fmla="*/ 534075 h 2869853"/>
                <a:gd name="connsiteX18" fmla="*/ 550259 w 5341929"/>
                <a:gd name="connsiteY18" fmla="*/ 420786 h 2869853"/>
                <a:gd name="connsiteX19" fmla="*/ 525983 w 5341929"/>
                <a:gd name="connsiteY19" fmla="*/ 388418 h 2869853"/>
                <a:gd name="connsiteX20" fmla="*/ 477430 w 5341929"/>
                <a:gd name="connsiteY20" fmla="*/ 356050 h 2869853"/>
                <a:gd name="connsiteX21" fmla="*/ 461246 w 5341929"/>
                <a:gd name="connsiteY21" fmla="*/ 380326 h 2869853"/>
                <a:gd name="connsiteX22" fmla="*/ 436970 w 5341929"/>
                <a:gd name="connsiteY22" fmla="*/ 364142 h 2869853"/>
                <a:gd name="connsiteX23" fmla="*/ 428878 w 5341929"/>
                <a:gd name="connsiteY23" fmla="*/ 323682 h 2869853"/>
                <a:gd name="connsiteX0" fmla="*/ 428878 w 5341929"/>
                <a:gd name="connsiteY0" fmla="*/ 323682 h 2869853"/>
                <a:gd name="connsiteX1" fmla="*/ 534075 w 5341929"/>
                <a:gd name="connsiteY1" fmla="*/ 339866 h 2869853"/>
                <a:gd name="connsiteX2" fmla="*/ 1375646 w 5341929"/>
                <a:gd name="connsiteY2" fmla="*/ 339866 h 2869853"/>
                <a:gd name="connsiteX3" fmla="*/ 1424199 w 5341929"/>
                <a:gd name="connsiteY3" fmla="*/ 331774 h 2869853"/>
                <a:gd name="connsiteX4" fmla="*/ 2953593 w 5341929"/>
                <a:gd name="connsiteY4" fmla="*/ 331774 h 2869853"/>
                <a:gd name="connsiteX5" fmla="*/ 4936142 w 5341929"/>
                <a:gd name="connsiteY5" fmla="*/ 380326 h 2869853"/>
                <a:gd name="connsiteX6" fmla="*/ 4984694 w 5341929"/>
                <a:gd name="connsiteY6" fmla="*/ 1974457 h 2869853"/>
                <a:gd name="connsiteX7" fmla="*/ 1092425 w 5341929"/>
                <a:gd name="connsiteY7" fmla="*/ 1885445 h 2869853"/>
                <a:gd name="connsiteX8" fmla="*/ 1084333 w 5341929"/>
                <a:gd name="connsiteY8" fmla="*/ 2621820 h 2869853"/>
                <a:gd name="connsiteX9" fmla="*/ 445062 w 5341929"/>
                <a:gd name="connsiteY9" fmla="*/ 2654188 h 2869853"/>
                <a:gd name="connsiteX10" fmla="*/ 0 w 5341929"/>
                <a:gd name="connsiteY10" fmla="*/ 0 h 2869853"/>
                <a:gd name="connsiteX11" fmla="*/ 161841 w 5341929"/>
                <a:gd name="connsiteY11" fmla="*/ 137565 h 2869853"/>
                <a:gd name="connsiteX12" fmla="*/ 275130 w 5341929"/>
                <a:gd name="connsiteY12" fmla="*/ 258945 h 2869853"/>
                <a:gd name="connsiteX13" fmla="*/ 420786 w 5341929"/>
                <a:gd name="connsiteY13" fmla="*/ 380326 h 2869853"/>
                <a:gd name="connsiteX14" fmla="*/ 469338 w 5341929"/>
                <a:gd name="connsiteY14" fmla="*/ 412694 h 2869853"/>
                <a:gd name="connsiteX15" fmla="*/ 542167 w 5341929"/>
                <a:gd name="connsiteY15" fmla="*/ 469338 h 2869853"/>
                <a:gd name="connsiteX16" fmla="*/ 574535 w 5341929"/>
                <a:gd name="connsiteY16" fmla="*/ 534075 h 2869853"/>
                <a:gd name="connsiteX17" fmla="*/ 550259 w 5341929"/>
                <a:gd name="connsiteY17" fmla="*/ 420786 h 2869853"/>
                <a:gd name="connsiteX18" fmla="*/ 525983 w 5341929"/>
                <a:gd name="connsiteY18" fmla="*/ 388418 h 2869853"/>
                <a:gd name="connsiteX19" fmla="*/ 477430 w 5341929"/>
                <a:gd name="connsiteY19" fmla="*/ 356050 h 2869853"/>
                <a:gd name="connsiteX20" fmla="*/ 461246 w 5341929"/>
                <a:gd name="connsiteY20" fmla="*/ 380326 h 2869853"/>
                <a:gd name="connsiteX21" fmla="*/ 436970 w 5341929"/>
                <a:gd name="connsiteY21" fmla="*/ 364142 h 2869853"/>
                <a:gd name="connsiteX22" fmla="*/ 428878 w 5341929"/>
                <a:gd name="connsiteY22" fmla="*/ 323682 h 2869853"/>
                <a:gd name="connsiteX0" fmla="*/ 428878 w 5341929"/>
                <a:gd name="connsiteY0" fmla="*/ 323682 h 2869853"/>
                <a:gd name="connsiteX1" fmla="*/ 534075 w 5341929"/>
                <a:gd name="connsiteY1" fmla="*/ 339866 h 2869853"/>
                <a:gd name="connsiteX2" fmla="*/ 1375646 w 5341929"/>
                <a:gd name="connsiteY2" fmla="*/ 339866 h 2869853"/>
                <a:gd name="connsiteX3" fmla="*/ 1424199 w 5341929"/>
                <a:gd name="connsiteY3" fmla="*/ 331774 h 2869853"/>
                <a:gd name="connsiteX4" fmla="*/ 2953593 w 5341929"/>
                <a:gd name="connsiteY4" fmla="*/ 331774 h 2869853"/>
                <a:gd name="connsiteX5" fmla="*/ 4936142 w 5341929"/>
                <a:gd name="connsiteY5" fmla="*/ 380326 h 2869853"/>
                <a:gd name="connsiteX6" fmla="*/ 4984694 w 5341929"/>
                <a:gd name="connsiteY6" fmla="*/ 1974457 h 2869853"/>
                <a:gd name="connsiteX7" fmla="*/ 1092425 w 5341929"/>
                <a:gd name="connsiteY7" fmla="*/ 1885445 h 2869853"/>
                <a:gd name="connsiteX8" fmla="*/ 1084333 w 5341929"/>
                <a:gd name="connsiteY8" fmla="*/ 2621820 h 2869853"/>
                <a:gd name="connsiteX9" fmla="*/ 445062 w 5341929"/>
                <a:gd name="connsiteY9" fmla="*/ 2654188 h 2869853"/>
                <a:gd name="connsiteX10" fmla="*/ 0 w 5341929"/>
                <a:gd name="connsiteY10" fmla="*/ 0 h 2869853"/>
                <a:gd name="connsiteX11" fmla="*/ 275130 w 5341929"/>
                <a:gd name="connsiteY11" fmla="*/ 258945 h 2869853"/>
                <a:gd name="connsiteX12" fmla="*/ 420786 w 5341929"/>
                <a:gd name="connsiteY12" fmla="*/ 380326 h 2869853"/>
                <a:gd name="connsiteX13" fmla="*/ 469338 w 5341929"/>
                <a:gd name="connsiteY13" fmla="*/ 412694 h 2869853"/>
                <a:gd name="connsiteX14" fmla="*/ 542167 w 5341929"/>
                <a:gd name="connsiteY14" fmla="*/ 469338 h 2869853"/>
                <a:gd name="connsiteX15" fmla="*/ 574535 w 5341929"/>
                <a:gd name="connsiteY15" fmla="*/ 534075 h 2869853"/>
                <a:gd name="connsiteX16" fmla="*/ 550259 w 5341929"/>
                <a:gd name="connsiteY16" fmla="*/ 420786 h 2869853"/>
                <a:gd name="connsiteX17" fmla="*/ 525983 w 5341929"/>
                <a:gd name="connsiteY17" fmla="*/ 388418 h 2869853"/>
                <a:gd name="connsiteX18" fmla="*/ 477430 w 5341929"/>
                <a:gd name="connsiteY18" fmla="*/ 356050 h 2869853"/>
                <a:gd name="connsiteX19" fmla="*/ 461246 w 5341929"/>
                <a:gd name="connsiteY19" fmla="*/ 380326 h 2869853"/>
                <a:gd name="connsiteX20" fmla="*/ 436970 w 5341929"/>
                <a:gd name="connsiteY20" fmla="*/ 364142 h 2869853"/>
                <a:gd name="connsiteX21" fmla="*/ 428878 w 5341929"/>
                <a:gd name="connsiteY21" fmla="*/ 323682 h 2869853"/>
                <a:gd name="connsiteX0" fmla="*/ 153871 w 5066922"/>
                <a:gd name="connsiteY0" fmla="*/ 212540 h 2739679"/>
                <a:gd name="connsiteX1" fmla="*/ 259068 w 5066922"/>
                <a:gd name="connsiteY1" fmla="*/ 228724 h 2739679"/>
                <a:gd name="connsiteX2" fmla="*/ 1100639 w 5066922"/>
                <a:gd name="connsiteY2" fmla="*/ 228724 h 2739679"/>
                <a:gd name="connsiteX3" fmla="*/ 1149192 w 5066922"/>
                <a:gd name="connsiteY3" fmla="*/ 220632 h 2739679"/>
                <a:gd name="connsiteX4" fmla="*/ 2678586 w 5066922"/>
                <a:gd name="connsiteY4" fmla="*/ 220632 h 2739679"/>
                <a:gd name="connsiteX5" fmla="*/ 4661135 w 5066922"/>
                <a:gd name="connsiteY5" fmla="*/ 269184 h 2739679"/>
                <a:gd name="connsiteX6" fmla="*/ 4709687 w 5066922"/>
                <a:gd name="connsiteY6" fmla="*/ 1863315 h 2739679"/>
                <a:gd name="connsiteX7" fmla="*/ 817418 w 5066922"/>
                <a:gd name="connsiteY7" fmla="*/ 1774303 h 2739679"/>
                <a:gd name="connsiteX8" fmla="*/ 809326 w 5066922"/>
                <a:gd name="connsiteY8" fmla="*/ 2510678 h 2739679"/>
                <a:gd name="connsiteX9" fmla="*/ 170055 w 5066922"/>
                <a:gd name="connsiteY9" fmla="*/ 2543046 h 2739679"/>
                <a:gd name="connsiteX10" fmla="*/ 123 w 5066922"/>
                <a:gd name="connsiteY10" fmla="*/ 147803 h 2739679"/>
                <a:gd name="connsiteX11" fmla="*/ 145779 w 5066922"/>
                <a:gd name="connsiteY11" fmla="*/ 269184 h 2739679"/>
                <a:gd name="connsiteX12" fmla="*/ 194331 w 5066922"/>
                <a:gd name="connsiteY12" fmla="*/ 301552 h 2739679"/>
                <a:gd name="connsiteX13" fmla="*/ 267160 w 5066922"/>
                <a:gd name="connsiteY13" fmla="*/ 358196 h 2739679"/>
                <a:gd name="connsiteX14" fmla="*/ 299528 w 5066922"/>
                <a:gd name="connsiteY14" fmla="*/ 422933 h 2739679"/>
                <a:gd name="connsiteX15" fmla="*/ 275252 w 5066922"/>
                <a:gd name="connsiteY15" fmla="*/ 309644 h 2739679"/>
                <a:gd name="connsiteX16" fmla="*/ 250976 w 5066922"/>
                <a:gd name="connsiteY16" fmla="*/ 277276 h 2739679"/>
                <a:gd name="connsiteX17" fmla="*/ 202423 w 5066922"/>
                <a:gd name="connsiteY17" fmla="*/ 244908 h 2739679"/>
                <a:gd name="connsiteX18" fmla="*/ 186239 w 5066922"/>
                <a:gd name="connsiteY18" fmla="*/ 269184 h 2739679"/>
                <a:gd name="connsiteX19" fmla="*/ 161963 w 5066922"/>
                <a:gd name="connsiteY19" fmla="*/ 253000 h 2739679"/>
                <a:gd name="connsiteX20" fmla="*/ 153871 w 5066922"/>
                <a:gd name="connsiteY20" fmla="*/ 212540 h 2739679"/>
                <a:gd name="connsiteX0" fmla="*/ 41303 w 4954354"/>
                <a:gd name="connsiteY0" fmla="*/ 103807 h 2622037"/>
                <a:gd name="connsiteX1" fmla="*/ 146500 w 4954354"/>
                <a:gd name="connsiteY1" fmla="*/ 119991 h 2622037"/>
                <a:gd name="connsiteX2" fmla="*/ 988071 w 4954354"/>
                <a:gd name="connsiteY2" fmla="*/ 119991 h 2622037"/>
                <a:gd name="connsiteX3" fmla="*/ 1036624 w 4954354"/>
                <a:gd name="connsiteY3" fmla="*/ 111899 h 2622037"/>
                <a:gd name="connsiteX4" fmla="*/ 2566018 w 4954354"/>
                <a:gd name="connsiteY4" fmla="*/ 111899 h 2622037"/>
                <a:gd name="connsiteX5" fmla="*/ 4548567 w 4954354"/>
                <a:gd name="connsiteY5" fmla="*/ 160451 h 2622037"/>
                <a:gd name="connsiteX6" fmla="*/ 4597119 w 4954354"/>
                <a:gd name="connsiteY6" fmla="*/ 1754582 h 2622037"/>
                <a:gd name="connsiteX7" fmla="*/ 704850 w 4954354"/>
                <a:gd name="connsiteY7" fmla="*/ 1665570 h 2622037"/>
                <a:gd name="connsiteX8" fmla="*/ 696758 w 4954354"/>
                <a:gd name="connsiteY8" fmla="*/ 2401945 h 2622037"/>
                <a:gd name="connsiteX9" fmla="*/ 57487 w 4954354"/>
                <a:gd name="connsiteY9" fmla="*/ 2434313 h 2622037"/>
                <a:gd name="connsiteX10" fmla="*/ 33211 w 4954354"/>
                <a:gd name="connsiteY10" fmla="*/ 160451 h 2622037"/>
                <a:gd name="connsiteX11" fmla="*/ 81763 w 4954354"/>
                <a:gd name="connsiteY11" fmla="*/ 192819 h 2622037"/>
                <a:gd name="connsiteX12" fmla="*/ 154592 w 4954354"/>
                <a:gd name="connsiteY12" fmla="*/ 249463 h 2622037"/>
                <a:gd name="connsiteX13" fmla="*/ 186960 w 4954354"/>
                <a:gd name="connsiteY13" fmla="*/ 314200 h 2622037"/>
                <a:gd name="connsiteX14" fmla="*/ 162684 w 4954354"/>
                <a:gd name="connsiteY14" fmla="*/ 200911 h 2622037"/>
                <a:gd name="connsiteX15" fmla="*/ 138408 w 4954354"/>
                <a:gd name="connsiteY15" fmla="*/ 168543 h 2622037"/>
                <a:gd name="connsiteX16" fmla="*/ 89855 w 4954354"/>
                <a:gd name="connsiteY16" fmla="*/ 136175 h 2622037"/>
                <a:gd name="connsiteX17" fmla="*/ 73671 w 4954354"/>
                <a:gd name="connsiteY17" fmla="*/ 160451 h 2622037"/>
                <a:gd name="connsiteX18" fmla="*/ 49395 w 4954354"/>
                <a:gd name="connsiteY18" fmla="*/ 144267 h 2622037"/>
                <a:gd name="connsiteX19" fmla="*/ 41303 w 4954354"/>
                <a:gd name="connsiteY19" fmla="*/ 103807 h 2622037"/>
                <a:gd name="connsiteX0" fmla="*/ 49395 w 4954354"/>
                <a:gd name="connsiteY0" fmla="*/ 144267 h 2622037"/>
                <a:gd name="connsiteX1" fmla="*/ 146500 w 4954354"/>
                <a:gd name="connsiteY1" fmla="*/ 119991 h 2622037"/>
                <a:gd name="connsiteX2" fmla="*/ 988071 w 4954354"/>
                <a:gd name="connsiteY2" fmla="*/ 119991 h 2622037"/>
                <a:gd name="connsiteX3" fmla="*/ 1036624 w 4954354"/>
                <a:gd name="connsiteY3" fmla="*/ 111899 h 2622037"/>
                <a:gd name="connsiteX4" fmla="*/ 2566018 w 4954354"/>
                <a:gd name="connsiteY4" fmla="*/ 111899 h 2622037"/>
                <a:gd name="connsiteX5" fmla="*/ 4548567 w 4954354"/>
                <a:gd name="connsiteY5" fmla="*/ 160451 h 2622037"/>
                <a:gd name="connsiteX6" fmla="*/ 4597119 w 4954354"/>
                <a:gd name="connsiteY6" fmla="*/ 1754582 h 2622037"/>
                <a:gd name="connsiteX7" fmla="*/ 704850 w 4954354"/>
                <a:gd name="connsiteY7" fmla="*/ 1665570 h 2622037"/>
                <a:gd name="connsiteX8" fmla="*/ 696758 w 4954354"/>
                <a:gd name="connsiteY8" fmla="*/ 2401945 h 2622037"/>
                <a:gd name="connsiteX9" fmla="*/ 57487 w 4954354"/>
                <a:gd name="connsiteY9" fmla="*/ 2434313 h 2622037"/>
                <a:gd name="connsiteX10" fmla="*/ 33211 w 4954354"/>
                <a:gd name="connsiteY10" fmla="*/ 160451 h 2622037"/>
                <a:gd name="connsiteX11" fmla="*/ 81763 w 4954354"/>
                <a:gd name="connsiteY11" fmla="*/ 192819 h 2622037"/>
                <a:gd name="connsiteX12" fmla="*/ 154592 w 4954354"/>
                <a:gd name="connsiteY12" fmla="*/ 249463 h 2622037"/>
                <a:gd name="connsiteX13" fmla="*/ 186960 w 4954354"/>
                <a:gd name="connsiteY13" fmla="*/ 314200 h 2622037"/>
                <a:gd name="connsiteX14" fmla="*/ 162684 w 4954354"/>
                <a:gd name="connsiteY14" fmla="*/ 200911 h 2622037"/>
                <a:gd name="connsiteX15" fmla="*/ 138408 w 4954354"/>
                <a:gd name="connsiteY15" fmla="*/ 168543 h 2622037"/>
                <a:gd name="connsiteX16" fmla="*/ 89855 w 4954354"/>
                <a:gd name="connsiteY16" fmla="*/ 136175 h 2622037"/>
                <a:gd name="connsiteX17" fmla="*/ 73671 w 4954354"/>
                <a:gd name="connsiteY17" fmla="*/ 160451 h 2622037"/>
                <a:gd name="connsiteX18" fmla="*/ 49395 w 4954354"/>
                <a:gd name="connsiteY18" fmla="*/ 144267 h 2622037"/>
                <a:gd name="connsiteX0" fmla="*/ 49395 w 4954354"/>
                <a:gd name="connsiteY0" fmla="*/ 144267 h 2622037"/>
                <a:gd name="connsiteX1" fmla="*/ 146500 w 4954354"/>
                <a:gd name="connsiteY1" fmla="*/ 119991 h 2622037"/>
                <a:gd name="connsiteX2" fmla="*/ 988071 w 4954354"/>
                <a:gd name="connsiteY2" fmla="*/ 119991 h 2622037"/>
                <a:gd name="connsiteX3" fmla="*/ 1036624 w 4954354"/>
                <a:gd name="connsiteY3" fmla="*/ 111899 h 2622037"/>
                <a:gd name="connsiteX4" fmla="*/ 2566018 w 4954354"/>
                <a:gd name="connsiteY4" fmla="*/ 111899 h 2622037"/>
                <a:gd name="connsiteX5" fmla="*/ 4548567 w 4954354"/>
                <a:gd name="connsiteY5" fmla="*/ 160451 h 2622037"/>
                <a:gd name="connsiteX6" fmla="*/ 4597119 w 4954354"/>
                <a:gd name="connsiteY6" fmla="*/ 1754582 h 2622037"/>
                <a:gd name="connsiteX7" fmla="*/ 704850 w 4954354"/>
                <a:gd name="connsiteY7" fmla="*/ 1665570 h 2622037"/>
                <a:gd name="connsiteX8" fmla="*/ 696758 w 4954354"/>
                <a:gd name="connsiteY8" fmla="*/ 2401945 h 2622037"/>
                <a:gd name="connsiteX9" fmla="*/ 57487 w 4954354"/>
                <a:gd name="connsiteY9" fmla="*/ 2434313 h 2622037"/>
                <a:gd name="connsiteX10" fmla="*/ 33211 w 4954354"/>
                <a:gd name="connsiteY10" fmla="*/ 160451 h 2622037"/>
                <a:gd name="connsiteX11" fmla="*/ 81763 w 4954354"/>
                <a:gd name="connsiteY11" fmla="*/ 192819 h 2622037"/>
                <a:gd name="connsiteX12" fmla="*/ 154592 w 4954354"/>
                <a:gd name="connsiteY12" fmla="*/ 249463 h 2622037"/>
                <a:gd name="connsiteX13" fmla="*/ 186960 w 4954354"/>
                <a:gd name="connsiteY13" fmla="*/ 314200 h 2622037"/>
                <a:gd name="connsiteX14" fmla="*/ 162684 w 4954354"/>
                <a:gd name="connsiteY14" fmla="*/ 200911 h 2622037"/>
                <a:gd name="connsiteX15" fmla="*/ 89855 w 4954354"/>
                <a:gd name="connsiteY15" fmla="*/ 136175 h 2622037"/>
                <a:gd name="connsiteX16" fmla="*/ 73671 w 4954354"/>
                <a:gd name="connsiteY16" fmla="*/ 160451 h 2622037"/>
                <a:gd name="connsiteX17" fmla="*/ 49395 w 4954354"/>
                <a:gd name="connsiteY17" fmla="*/ 144267 h 2622037"/>
                <a:gd name="connsiteX0" fmla="*/ 49395 w 4954354"/>
                <a:gd name="connsiteY0" fmla="*/ 144267 h 2622037"/>
                <a:gd name="connsiteX1" fmla="*/ 146500 w 4954354"/>
                <a:gd name="connsiteY1" fmla="*/ 119991 h 2622037"/>
                <a:gd name="connsiteX2" fmla="*/ 988071 w 4954354"/>
                <a:gd name="connsiteY2" fmla="*/ 119991 h 2622037"/>
                <a:gd name="connsiteX3" fmla="*/ 1036624 w 4954354"/>
                <a:gd name="connsiteY3" fmla="*/ 111899 h 2622037"/>
                <a:gd name="connsiteX4" fmla="*/ 2566018 w 4954354"/>
                <a:gd name="connsiteY4" fmla="*/ 111899 h 2622037"/>
                <a:gd name="connsiteX5" fmla="*/ 4548567 w 4954354"/>
                <a:gd name="connsiteY5" fmla="*/ 160451 h 2622037"/>
                <a:gd name="connsiteX6" fmla="*/ 4597119 w 4954354"/>
                <a:gd name="connsiteY6" fmla="*/ 1754582 h 2622037"/>
                <a:gd name="connsiteX7" fmla="*/ 704850 w 4954354"/>
                <a:gd name="connsiteY7" fmla="*/ 1665570 h 2622037"/>
                <a:gd name="connsiteX8" fmla="*/ 696758 w 4954354"/>
                <a:gd name="connsiteY8" fmla="*/ 2401945 h 2622037"/>
                <a:gd name="connsiteX9" fmla="*/ 57487 w 4954354"/>
                <a:gd name="connsiteY9" fmla="*/ 2434313 h 2622037"/>
                <a:gd name="connsiteX10" fmla="*/ 33211 w 4954354"/>
                <a:gd name="connsiteY10" fmla="*/ 160451 h 2622037"/>
                <a:gd name="connsiteX11" fmla="*/ 81763 w 4954354"/>
                <a:gd name="connsiteY11" fmla="*/ 192819 h 2622037"/>
                <a:gd name="connsiteX12" fmla="*/ 154592 w 4954354"/>
                <a:gd name="connsiteY12" fmla="*/ 249463 h 2622037"/>
                <a:gd name="connsiteX13" fmla="*/ 162684 w 4954354"/>
                <a:gd name="connsiteY13" fmla="*/ 200911 h 2622037"/>
                <a:gd name="connsiteX14" fmla="*/ 89855 w 4954354"/>
                <a:gd name="connsiteY14" fmla="*/ 136175 h 2622037"/>
                <a:gd name="connsiteX15" fmla="*/ 73671 w 4954354"/>
                <a:gd name="connsiteY15" fmla="*/ 160451 h 2622037"/>
                <a:gd name="connsiteX16" fmla="*/ 49395 w 4954354"/>
                <a:gd name="connsiteY16" fmla="*/ 144267 h 2622037"/>
                <a:gd name="connsiteX0" fmla="*/ 49395 w 4954354"/>
                <a:gd name="connsiteY0" fmla="*/ 143243 h 2621013"/>
                <a:gd name="connsiteX1" fmla="*/ 146500 w 4954354"/>
                <a:gd name="connsiteY1" fmla="*/ 118967 h 2621013"/>
                <a:gd name="connsiteX2" fmla="*/ 988071 w 4954354"/>
                <a:gd name="connsiteY2" fmla="*/ 118967 h 2621013"/>
                <a:gd name="connsiteX3" fmla="*/ 1036624 w 4954354"/>
                <a:gd name="connsiteY3" fmla="*/ 110875 h 2621013"/>
                <a:gd name="connsiteX4" fmla="*/ 2566018 w 4954354"/>
                <a:gd name="connsiteY4" fmla="*/ 110875 h 2621013"/>
                <a:gd name="connsiteX5" fmla="*/ 4548567 w 4954354"/>
                <a:gd name="connsiteY5" fmla="*/ 159427 h 2621013"/>
                <a:gd name="connsiteX6" fmla="*/ 4597119 w 4954354"/>
                <a:gd name="connsiteY6" fmla="*/ 1753558 h 2621013"/>
                <a:gd name="connsiteX7" fmla="*/ 704850 w 4954354"/>
                <a:gd name="connsiteY7" fmla="*/ 1664546 h 2621013"/>
                <a:gd name="connsiteX8" fmla="*/ 696758 w 4954354"/>
                <a:gd name="connsiteY8" fmla="*/ 2400921 h 2621013"/>
                <a:gd name="connsiteX9" fmla="*/ 57487 w 4954354"/>
                <a:gd name="connsiteY9" fmla="*/ 2433289 h 2621013"/>
                <a:gd name="connsiteX10" fmla="*/ 33211 w 4954354"/>
                <a:gd name="connsiteY10" fmla="*/ 159427 h 2621013"/>
                <a:gd name="connsiteX11" fmla="*/ 81763 w 4954354"/>
                <a:gd name="connsiteY11" fmla="*/ 191795 h 2621013"/>
                <a:gd name="connsiteX12" fmla="*/ 162684 w 4954354"/>
                <a:gd name="connsiteY12" fmla="*/ 199887 h 2621013"/>
                <a:gd name="connsiteX13" fmla="*/ 89855 w 4954354"/>
                <a:gd name="connsiteY13" fmla="*/ 135151 h 2621013"/>
                <a:gd name="connsiteX14" fmla="*/ 73671 w 4954354"/>
                <a:gd name="connsiteY14" fmla="*/ 159427 h 2621013"/>
                <a:gd name="connsiteX15" fmla="*/ 49395 w 4954354"/>
                <a:gd name="connsiteY15" fmla="*/ 143243 h 2621013"/>
                <a:gd name="connsiteX0" fmla="*/ 49395 w 4954354"/>
                <a:gd name="connsiteY0" fmla="*/ 141035 h 2618805"/>
                <a:gd name="connsiteX1" fmla="*/ 146500 w 4954354"/>
                <a:gd name="connsiteY1" fmla="*/ 116759 h 2618805"/>
                <a:gd name="connsiteX2" fmla="*/ 988071 w 4954354"/>
                <a:gd name="connsiteY2" fmla="*/ 116759 h 2618805"/>
                <a:gd name="connsiteX3" fmla="*/ 1036624 w 4954354"/>
                <a:gd name="connsiteY3" fmla="*/ 108667 h 2618805"/>
                <a:gd name="connsiteX4" fmla="*/ 2566018 w 4954354"/>
                <a:gd name="connsiteY4" fmla="*/ 108667 h 2618805"/>
                <a:gd name="connsiteX5" fmla="*/ 4548567 w 4954354"/>
                <a:gd name="connsiteY5" fmla="*/ 157219 h 2618805"/>
                <a:gd name="connsiteX6" fmla="*/ 4597119 w 4954354"/>
                <a:gd name="connsiteY6" fmla="*/ 1751350 h 2618805"/>
                <a:gd name="connsiteX7" fmla="*/ 704850 w 4954354"/>
                <a:gd name="connsiteY7" fmla="*/ 1662338 h 2618805"/>
                <a:gd name="connsiteX8" fmla="*/ 696758 w 4954354"/>
                <a:gd name="connsiteY8" fmla="*/ 2398713 h 2618805"/>
                <a:gd name="connsiteX9" fmla="*/ 57487 w 4954354"/>
                <a:gd name="connsiteY9" fmla="*/ 2431081 h 2618805"/>
                <a:gd name="connsiteX10" fmla="*/ 33211 w 4954354"/>
                <a:gd name="connsiteY10" fmla="*/ 157219 h 2618805"/>
                <a:gd name="connsiteX11" fmla="*/ 81763 w 4954354"/>
                <a:gd name="connsiteY11" fmla="*/ 189587 h 2618805"/>
                <a:gd name="connsiteX12" fmla="*/ 89855 w 4954354"/>
                <a:gd name="connsiteY12" fmla="*/ 132943 h 2618805"/>
                <a:gd name="connsiteX13" fmla="*/ 73671 w 4954354"/>
                <a:gd name="connsiteY13" fmla="*/ 157219 h 2618805"/>
                <a:gd name="connsiteX14" fmla="*/ 49395 w 4954354"/>
                <a:gd name="connsiteY14" fmla="*/ 141035 h 2618805"/>
                <a:gd name="connsiteX0" fmla="*/ 49395 w 4954354"/>
                <a:gd name="connsiteY0" fmla="*/ 141035 h 2618805"/>
                <a:gd name="connsiteX1" fmla="*/ 146500 w 4954354"/>
                <a:gd name="connsiteY1" fmla="*/ 116759 h 2618805"/>
                <a:gd name="connsiteX2" fmla="*/ 988071 w 4954354"/>
                <a:gd name="connsiteY2" fmla="*/ 116759 h 2618805"/>
                <a:gd name="connsiteX3" fmla="*/ 1036624 w 4954354"/>
                <a:gd name="connsiteY3" fmla="*/ 108667 h 2618805"/>
                <a:gd name="connsiteX4" fmla="*/ 2566018 w 4954354"/>
                <a:gd name="connsiteY4" fmla="*/ 108667 h 2618805"/>
                <a:gd name="connsiteX5" fmla="*/ 4548567 w 4954354"/>
                <a:gd name="connsiteY5" fmla="*/ 157219 h 2618805"/>
                <a:gd name="connsiteX6" fmla="*/ 4597119 w 4954354"/>
                <a:gd name="connsiteY6" fmla="*/ 1751350 h 2618805"/>
                <a:gd name="connsiteX7" fmla="*/ 704850 w 4954354"/>
                <a:gd name="connsiteY7" fmla="*/ 1662338 h 2618805"/>
                <a:gd name="connsiteX8" fmla="*/ 696758 w 4954354"/>
                <a:gd name="connsiteY8" fmla="*/ 2398713 h 2618805"/>
                <a:gd name="connsiteX9" fmla="*/ 57487 w 4954354"/>
                <a:gd name="connsiteY9" fmla="*/ 2431081 h 2618805"/>
                <a:gd name="connsiteX10" fmla="*/ 33211 w 4954354"/>
                <a:gd name="connsiteY10" fmla="*/ 157219 h 2618805"/>
                <a:gd name="connsiteX11" fmla="*/ 81763 w 4954354"/>
                <a:gd name="connsiteY11" fmla="*/ 189587 h 2618805"/>
                <a:gd name="connsiteX12" fmla="*/ 89855 w 4954354"/>
                <a:gd name="connsiteY12" fmla="*/ 132943 h 2618805"/>
                <a:gd name="connsiteX13" fmla="*/ 49395 w 4954354"/>
                <a:gd name="connsiteY13" fmla="*/ 141035 h 2618805"/>
                <a:gd name="connsiteX0" fmla="*/ 49782 w 4954741"/>
                <a:gd name="connsiteY0" fmla="*/ 159941 h 2637711"/>
                <a:gd name="connsiteX1" fmla="*/ 146887 w 4954741"/>
                <a:gd name="connsiteY1" fmla="*/ 135665 h 2637711"/>
                <a:gd name="connsiteX2" fmla="*/ 988458 w 4954741"/>
                <a:gd name="connsiteY2" fmla="*/ 135665 h 2637711"/>
                <a:gd name="connsiteX3" fmla="*/ 1037011 w 4954741"/>
                <a:gd name="connsiteY3" fmla="*/ 127573 h 2637711"/>
                <a:gd name="connsiteX4" fmla="*/ 2566405 w 4954741"/>
                <a:gd name="connsiteY4" fmla="*/ 127573 h 2637711"/>
                <a:gd name="connsiteX5" fmla="*/ 4548954 w 4954741"/>
                <a:gd name="connsiteY5" fmla="*/ 176125 h 2637711"/>
                <a:gd name="connsiteX6" fmla="*/ 4597506 w 4954741"/>
                <a:gd name="connsiteY6" fmla="*/ 1770256 h 2637711"/>
                <a:gd name="connsiteX7" fmla="*/ 705237 w 4954741"/>
                <a:gd name="connsiteY7" fmla="*/ 1681244 h 2637711"/>
                <a:gd name="connsiteX8" fmla="*/ 697145 w 4954741"/>
                <a:gd name="connsiteY8" fmla="*/ 2417619 h 2637711"/>
                <a:gd name="connsiteX9" fmla="*/ 57874 w 4954741"/>
                <a:gd name="connsiteY9" fmla="*/ 2449987 h 2637711"/>
                <a:gd name="connsiteX10" fmla="*/ 33598 w 4954741"/>
                <a:gd name="connsiteY10" fmla="*/ 176125 h 2637711"/>
                <a:gd name="connsiteX11" fmla="*/ 90242 w 4954741"/>
                <a:gd name="connsiteY11" fmla="*/ 151849 h 2637711"/>
                <a:gd name="connsiteX12" fmla="*/ 49782 w 4954741"/>
                <a:gd name="connsiteY12" fmla="*/ 159941 h 2637711"/>
                <a:gd name="connsiteX0" fmla="*/ 90242 w 4954741"/>
                <a:gd name="connsiteY0" fmla="*/ 150900 h 2636762"/>
                <a:gd name="connsiteX1" fmla="*/ 146887 w 4954741"/>
                <a:gd name="connsiteY1" fmla="*/ 134716 h 2636762"/>
                <a:gd name="connsiteX2" fmla="*/ 988458 w 4954741"/>
                <a:gd name="connsiteY2" fmla="*/ 134716 h 2636762"/>
                <a:gd name="connsiteX3" fmla="*/ 1037011 w 4954741"/>
                <a:gd name="connsiteY3" fmla="*/ 126624 h 2636762"/>
                <a:gd name="connsiteX4" fmla="*/ 2566405 w 4954741"/>
                <a:gd name="connsiteY4" fmla="*/ 126624 h 2636762"/>
                <a:gd name="connsiteX5" fmla="*/ 4548954 w 4954741"/>
                <a:gd name="connsiteY5" fmla="*/ 175176 h 2636762"/>
                <a:gd name="connsiteX6" fmla="*/ 4597506 w 4954741"/>
                <a:gd name="connsiteY6" fmla="*/ 1769307 h 2636762"/>
                <a:gd name="connsiteX7" fmla="*/ 705237 w 4954741"/>
                <a:gd name="connsiteY7" fmla="*/ 1680295 h 2636762"/>
                <a:gd name="connsiteX8" fmla="*/ 697145 w 4954741"/>
                <a:gd name="connsiteY8" fmla="*/ 2416670 h 2636762"/>
                <a:gd name="connsiteX9" fmla="*/ 57874 w 4954741"/>
                <a:gd name="connsiteY9" fmla="*/ 2449038 h 2636762"/>
                <a:gd name="connsiteX10" fmla="*/ 33598 w 4954741"/>
                <a:gd name="connsiteY10" fmla="*/ 175176 h 2636762"/>
                <a:gd name="connsiteX11" fmla="*/ 90242 w 4954741"/>
                <a:gd name="connsiteY11" fmla="*/ 150900 h 2636762"/>
                <a:gd name="connsiteX0" fmla="*/ 36403 w 4957546"/>
                <a:gd name="connsiteY0" fmla="*/ 180931 h 2642517"/>
                <a:gd name="connsiteX1" fmla="*/ 149692 w 4957546"/>
                <a:gd name="connsiteY1" fmla="*/ 140471 h 2642517"/>
                <a:gd name="connsiteX2" fmla="*/ 991263 w 4957546"/>
                <a:gd name="connsiteY2" fmla="*/ 140471 h 2642517"/>
                <a:gd name="connsiteX3" fmla="*/ 1039816 w 4957546"/>
                <a:gd name="connsiteY3" fmla="*/ 132379 h 2642517"/>
                <a:gd name="connsiteX4" fmla="*/ 2569210 w 4957546"/>
                <a:gd name="connsiteY4" fmla="*/ 132379 h 2642517"/>
                <a:gd name="connsiteX5" fmla="*/ 4551759 w 4957546"/>
                <a:gd name="connsiteY5" fmla="*/ 180931 h 2642517"/>
                <a:gd name="connsiteX6" fmla="*/ 4600311 w 4957546"/>
                <a:gd name="connsiteY6" fmla="*/ 1775062 h 2642517"/>
                <a:gd name="connsiteX7" fmla="*/ 708042 w 4957546"/>
                <a:gd name="connsiteY7" fmla="*/ 1686050 h 2642517"/>
                <a:gd name="connsiteX8" fmla="*/ 699950 w 4957546"/>
                <a:gd name="connsiteY8" fmla="*/ 2422425 h 2642517"/>
                <a:gd name="connsiteX9" fmla="*/ 60679 w 4957546"/>
                <a:gd name="connsiteY9" fmla="*/ 2454793 h 2642517"/>
                <a:gd name="connsiteX10" fmla="*/ 36403 w 4957546"/>
                <a:gd name="connsiteY10" fmla="*/ 180931 h 2642517"/>
                <a:gd name="connsiteX0" fmla="*/ 53058 w 4949925"/>
                <a:gd name="connsiteY0" fmla="*/ 2485449 h 2676142"/>
                <a:gd name="connsiteX1" fmla="*/ 142071 w 4949925"/>
                <a:gd name="connsiteY1" fmla="*/ 171127 h 2676142"/>
                <a:gd name="connsiteX2" fmla="*/ 983642 w 4949925"/>
                <a:gd name="connsiteY2" fmla="*/ 171127 h 2676142"/>
                <a:gd name="connsiteX3" fmla="*/ 1032195 w 4949925"/>
                <a:gd name="connsiteY3" fmla="*/ 163035 h 2676142"/>
                <a:gd name="connsiteX4" fmla="*/ 2561589 w 4949925"/>
                <a:gd name="connsiteY4" fmla="*/ 163035 h 2676142"/>
                <a:gd name="connsiteX5" fmla="*/ 4544138 w 4949925"/>
                <a:gd name="connsiteY5" fmla="*/ 211587 h 2676142"/>
                <a:gd name="connsiteX6" fmla="*/ 4592690 w 4949925"/>
                <a:gd name="connsiteY6" fmla="*/ 1805718 h 2676142"/>
                <a:gd name="connsiteX7" fmla="*/ 700421 w 4949925"/>
                <a:gd name="connsiteY7" fmla="*/ 1716706 h 2676142"/>
                <a:gd name="connsiteX8" fmla="*/ 692329 w 4949925"/>
                <a:gd name="connsiteY8" fmla="*/ 2453081 h 2676142"/>
                <a:gd name="connsiteX9" fmla="*/ 53058 w 4949925"/>
                <a:gd name="connsiteY9" fmla="*/ 2485449 h 2676142"/>
                <a:gd name="connsiteX0" fmla="*/ 55298 w 4952165"/>
                <a:gd name="connsiteY0" fmla="*/ 2488170 h 2678863"/>
                <a:gd name="connsiteX1" fmla="*/ 144311 w 4952165"/>
                <a:gd name="connsiteY1" fmla="*/ 173848 h 2678863"/>
                <a:gd name="connsiteX2" fmla="*/ 1034435 w 4952165"/>
                <a:gd name="connsiteY2" fmla="*/ 165756 h 2678863"/>
                <a:gd name="connsiteX3" fmla="*/ 2563829 w 4952165"/>
                <a:gd name="connsiteY3" fmla="*/ 165756 h 2678863"/>
                <a:gd name="connsiteX4" fmla="*/ 4546378 w 4952165"/>
                <a:gd name="connsiteY4" fmla="*/ 214308 h 2678863"/>
                <a:gd name="connsiteX5" fmla="*/ 4594930 w 4952165"/>
                <a:gd name="connsiteY5" fmla="*/ 1808439 h 2678863"/>
                <a:gd name="connsiteX6" fmla="*/ 702661 w 4952165"/>
                <a:gd name="connsiteY6" fmla="*/ 1719427 h 2678863"/>
                <a:gd name="connsiteX7" fmla="*/ 694569 w 4952165"/>
                <a:gd name="connsiteY7" fmla="*/ 2455802 h 2678863"/>
                <a:gd name="connsiteX8" fmla="*/ 55298 w 4952165"/>
                <a:gd name="connsiteY8" fmla="*/ 2488170 h 2678863"/>
                <a:gd name="connsiteX0" fmla="*/ 150450 w 5047317"/>
                <a:gd name="connsiteY0" fmla="*/ 2490016 h 2680709"/>
                <a:gd name="connsiteX1" fmla="*/ 239463 w 5047317"/>
                <a:gd name="connsiteY1" fmla="*/ 175694 h 2680709"/>
                <a:gd name="connsiteX2" fmla="*/ 2658981 w 5047317"/>
                <a:gd name="connsiteY2" fmla="*/ 167602 h 2680709"/>
                <a:gd name="connsiteX3" fmla="*/ 4641530 w 5047317"/>
                <a:gd name="connsiteY3" fmla="*/ 216154 h 2680709"/>
                <a:gd name="connsiteX4" fmla="*/ 4690082 w 5047317"/>
                <a:gd name="connsiteY4" fmla="*/ 1810285 h 2680709"/>
                <a:gd name="connsiteX5" fmla="*/ 797813 w 5047317"/>
                <a:gd name="connsiteY5" fmla="*/ 1721273 h 2680709"/>
                <a:gd name="connsiteX6" fmla="*/ 789721 w 5047317"/>
                <a:gd name="connsiteY6" fmla="*/ 2457648 h 2680709"/>
                <a:gd name="connsiteX7" fmla="*/ 150450 w 5047317"/>
                <a:gd name="connsiteY7" fmla="*/ 2490016 h 2680709"/>
                <a:gd name="connsiteX0" fmla="*/ 292478 w 5326231"/>
                <a:gd name="connsiteY0" fmla="*/ 2543288 h 2733981"/>
                <a:gd name="connsiteX1" fmla="*/ 381491 w 5326231"/>
                <a:gd name="connsiteY1" fmla="*/ 228966 h 2733981"/>
                <a:gd name="connsiteX2" fmla="*/ 4783558 w 5326231"/>
                <a:gd name="connsiteY2" fmla="*/ 269426 h 2733981"/>
                <a:gd name="connsiteX3" fmla="*/ 4832110 w 5326231"/>
                <a:gd name="connsiteY3" fmla="*/ 1863557 h 2733981"/>
                <a:gd name="connsiteX4" fmla="*/ 939841 w 5326231"/>
                <a:gd name="connsiteY4" fmla="*/ 1774545 h 2733981"/>
                <a:gd name="connsiteX5" fmla="*/ 931749 w 5326231"/>
                <a:gd name="connsiteY5" fmla="*/ 2510920 h 2733981"/>
                <a:gd name="connsiteX6" fmla="*/ 292478 w 5326231"/>
                <a:gd name="connsiteY6" fmla="*/ 2543288 h 2733981"/>
                <a:gd name="connsiteX0" fmla="*/ 292478 w 5105881"/>
                <a:gd name="connsiteY0" fmla="*/ 2543288 h 2733981"/>
                <a:gd name="connsiteX1" fmla="*/ 381491 w 5105881"/>
                <a:gd name="connsiteY1" fmla="*/ 228966 h 2733981"/>
                <a:gd name="connsiteX2" fmla="*/ 4783558 w 5105881"/>
                <a:gd name="connsiteY2" fmla="*/ 269426 h 2733981"/>
                <a:gd name="connsiteX3" fmla="*/ 4832110 w 5105881"/>
                <a:gd name="connsiteY3" fmla="*/ 1863557 h 2733981"/>
                <a:gd name="connsiteX4" fmla="*/ 939841 w 5105881"/>
                <a:gd name="connsiteY4" fmla="*/ 1774545 h 2733981"/>
                <a:gd name="connsiteX5" fmla="*/ 931749 w 5105881"/>
                <a:gd name="connsiteY5" fmla="*/ 2510920 h 2733981"/>
                <a:gd name="connsiteX6" fmla="*/ 292478 w 5105881"/>
                <a:gd name="connsiteY6" fmla="*/ 2543288 h 2733981"/>
                <a:gd name="connsiteX0" fmla="*/ 292478 w 5105881"/>
                <a:gd name="connsiteY0" fmla="*/ 2473956 h 2664649"/>
                <a:gd name="connsiteX1" fmla="*/ 381491 w 5105881"/>
                <a:gd name="connsiteY1" fmla="*/ 159634 h 2664649"/>
                <a:gd name="connsiteX2" fmla="*/ 4783558 w 5105881"/>
                <a:gd name="connsiteY2" fmla="*/ 200094 h 2664649"/>
                <a:gd name="connsiteX3" fmla="*/ 4832110 w 5105881"/>
                <a:gd name="connsiteY3" fmla="*/ 1794225 h 2664649"/>
                <a:gd name="connsiteX4" fmla="*/ 939841 w 5105881"/>
                <a:gd name="connsiteY4" fmla="*/ 1705213 h 2664649"/>
                <a:gd name="connsiteX5" fmla="*/ 931749 w 5105881"/>
                <a:gd name="connsiteY5" fmla="*/ 2441588 h 2664649"/>
                <a:gd name="connsiteX6" fmla="*/ 292478 w 5105881"/>
                <a:gd name="connsiteY6" fmla="*/ 2473956 h 2664649"/>
                <a:gd name="connsiteX0" fmla="*/ 302496 w 5163405"/>
                <a:gd name="connsiteY0" fmla="*/ 2484261 h 2674954"/>
                <a:gd name="connsiteX1" fmla="*/ 391509 w 5163405"/>
                <a:gd name="connsiteY1" fmla="*/ 169939 h 2674954"/>
                <a:gd name="connsiteX2" fmla="*/ 4931141 w 5163405"/>
                <a:gd name="connsiteY2" fmla="*/ 178031 h 2674954"/>
                <a:gd name="connsiteX3" fmla="*/ 4842128 w 5163405"/>
                <a:gd name="connsiteY3" fmla="*/ 1804530 h 2674954"/>
                <a:gd name="connsiteX4" fmla="*/ 949859 w 5163405"/>
                <a:gd name="connsiteY4" fmla="*/ 1715518 h 2674954"/>
                <a:gd name="connsiteX5" fmla="*/ 941767 w 5163405"/>
                <a:gd name="connsiteY5" fmla="*/ 2451893 h 2674954"/>
                <a:gd name="connsiteX6" fmla="*/ 302496 w 5163405"/>
                <a:gd name="connsiteY6" fmla="*/ 2484261 h 2674954"/>
                <a:gd name="connsiteX0" fmla="*/ 302496 w 4931346"/>
                <a:gd name="connsiteY0" fmla="*/ 2484261 h 2674954"/>
                <a:gd name="connsiteX1" fmla="*/ 391509 w 4931346"/>
                <a:gd name="connsiteY1" fmla="*/ 169939 h 2674954"/>
                <a:gd name="connsiteX2" fmla="*/ 4931141 w 4931346"/>
                <a:gd name="connsiteY2" fmla="*/ 178031 h 2674954"/>
                <a:gd name="connsiteX3" fmla="*/ 4842128 w 4931346"/>
                <a:gd name="connsiteY3" fmla="*/ 1804530 h 2674954"/>
                <a:gd name="connsiteX4" fmla="*/ 949859 w 4931346"/>
                <a:gd name="connsiteY4" fmla="*/ 1715518 h 2674954"/>
                <a:gd name="connsiteX5" fmla="*/ 941767 w 4931346"/>
                <a:gd name="connsiteY5" fmla="*/ 2451893 h 2674954"/>
                <a:gd name="connsiteX6" fmla="*/ 302496 w 4931346"/>
                <a:gd name="connsiteY6" fmla="*/ 2484261 h 2674954"/>
                <a:gd name="connsiteX0" fmla="*/ 302496 w 5100143"/>
                <a:gd name="connsiteY0" fmla="*/ 2484261 h 2674954"/>
                <a:gd name="connsiteX1" fmla="*/ 391509 w 5100143"/>
                <a:gd name="connsiteY1" fmla="*/ 169939 h 2674954"/>
                <a:gd name="connsiteX2" fmla="*/ 4931141 w 5100143"/>
                <a:gd name="connsiteY2" fmla="*/ 178031 h 2674954"/>
                <a:gd name="connsiteX3" fmla="*/ 4842128 w 5100143"/>
                <a:gd name="connsiteY3" fmla="*/ 1804530 h 2674954"/>
                <a:gd name="connsiteX4" fmla="*/ 949859 w 5100143"/>
                <a:gd name="connsiteY4" fmla="*/ 1715518 h 2674954"/>
                <a:gd name="connsiteX5" fmla="*/ 941767 w 5100143"/>
                <a:gd name="connsiteY5" fmla="*/ 2451893 h 2674954"/>
                <a:gd name="connsiteX6" fmla="*/ 302496 w 5100143"/>
                <a:gd name="connsiteY6" fmla="*/ 2484261 h 2674954"/>
                <a:gd name="connsiteX0" fmla="*/ 302496 w 5100143"/>
                <a:gd name="connsiteY0" fmla="*/ 2484261 h 2674954"/>
                <a:gd name="connsiteX1" fmla="*/ 391509 w 5100143"/>
                <a:gd name="connsiteY1" fmla="*/ 169939 h 2674954"/>
                <a:gd name="connsiteX2" fmla="*/ 4931141 w 5100143"/>
                <a:gd name="connsiteY2" fmla="*/ 178031 h 2674954"/>
                <a:gd name="connsiteX3" fmla="*/ 4842128 w 5100143"/>
                <a:gd name="connsiteY3" fmla="*/ 1804530 h 2674954"/>
                <a:gd name="connsiteX4" fmla="*/ 949859 w 5100143"/>
                <a:gd name="connsiteY4" fmla="*/ 1715518 h 2674954"/>
                <a:gd name="connsiteX5" fmla="*/ 941767 w 5100143"/>
                <a:gd name="connsiteY5" fmla="*/ 2451893 h 2674954"/>
                <a:gd name="connsiteX6" fmla="*/ 302496 w 5100143"/>
                <a:gd name="connsiteY6" fmla="*/ 2484261 h 2674954"/>
                <a:gd name="connsiteX0" fmla="*/ 302496 w 4931335"/>
                <a:gd name="connsiteY0" fmla="*/ 2484261 h 2674954"/>
                <a:gd name="connsiteX1" fmla="*/ 391509 w 4931335"/>
                <a:gd name="connsiteY1" fmla="*/ 169939 h 2674954"/>
                <a:gd name="connsiteX2" fmla="*/ 4931141 w 4931335"/>
                <a:gd name="connsiteY2" fmla="*/ 178031 h 2674954"/>
                <a:gd name="connsiteX3" fmla="*/ 4842128 w 4931335"/>
                <a:gd name="connsiteY3" fmla="*/ 1804530 h 2674954"/>
                <a:gd name="connsiteX4" fmla="*/ 949859 w 4931335"/>
                <a:gd name="connsiteY4" fmla="*/ 1715518 h 2674954"/>
                <a:gd name="connsiteX5" fmla="*/ 941767 w 4931335"/>
                <a:gd name="connsiteY5" fmla="*/ 2451893 h 2674954"/>
                <a:gd name="connsiteX6" fmla="*/ 302496 w 4931335"/>
                <a:gd name="connsiteY6" fmla="*/ 2484261 h 2674954"/>
                <a:gd name="connsiteX0" fmla="*/ 302496 w 4931335"/>
                <a:gd name="connsiteY0" fmla="*/ 2484261 h 2674954"/>
                <a:gd name="connsiteX1" fmla="*/ 391509 w 4931335"/>
                <a:gd name="connsiteY1" fmla="*/ 169939 h 2674954"/>
                <a:gd name="connsiteX2" fmla="*/ 4931141 w 4931335"/>
                <a:gd name="connsiteY2" fmla="*/ 178031 h 2674954"/>
                <a:gd name="connsiteX3" fmla="*/ 4842128 w 4931335"/>
                <a:gd name="connsiteY3" fmla="*/ 1804530 h 2674954"/>
                <a:gd name="connsiteX4" fmla="*/ 949859 w 4931335"/>
                <a:gd name="connsiteY4" fmla="*/ 1715518 h 2674954"/>
                <a:gd name="connsiteX5" fmla="*/ 941767 w 4931335"/>
                <a:gd name="connsiteY5" fmla="*/ 2451893 h 2674954"/>
                <a:gd name="connsiteX6" fmla="*/ 302496 w 4931335"/>
                <a:gd name="connsiteY6" fmla="*/ 2484261 h 2674954"/>
                <a:gd name="connsiteX0" fmla="*/ 302496 w 4932103"/>
                <a:gd name="connsiteY0" fmla="*/ 2484261 h 2674954"/>
                <a:gd name="connsiteX1" fmla="*/ 391509 w 4932103"/>
                <a:gd name="connsiteY1" fmla="*/ 169939 h 2674954"/>
                <a:gd name="connsiteX2" fmla="*/ 4931141 w 4932103"/>
                <a:gd name="connsiteY2" fmla="*/ 178031 h 2674954"/>
                <a:gd name="connsiteX3" fmla="*/ 4931141 w 4932103"/>
                <a:gd name="connsiteY3" fmla="*/ 1844990 h 2674954"/>
                <a:gd name="connsiteX4" fmla="*/ 949859 w 4932103"/>
                <a:gd name="connsiteY4" fmla="*/ 1715518 h 2674954"/>
                <a:gd name="connsiteX5" fmla="*/ 941767 w 4932103"/>
                <a:gd name="connsiteY5" fmla="*/ 2451893 h 2674954"/>
                <a:gd name="connsiteX6" fmla="*/ 302496 w 4932103"/>
                <a:gd name="connsiteY6" fmla="*/ 2484261 h 2674954"/>
                <a:gd name="connsiteX0" fmla="*/ 302496 w 4934013"/>
                <a:gd name="connsiteY0" fmla="*/ 2484261 h 2674954"/>
                <a:gd name="connsiteX1" fmla="*/ 391509 w 4934013"/>
                <a:gd name="connsiteY1" fmla="*/ 169939 h 2674954"/>
                <a:gd name="connsiteX2" fmla="*/ 4931141 w 4934013"/>
                <a:gd name="connsiteY2" fmla="*/ 178031 h 2674954"/>
                <a:gd name="connsiteX3" fmla="*/ 4931141 w 4934013"/>
                <a:gd name="connsiteY3" fmla="*/ 1844990 h 2674954"/>
                <a:gd name="connsiteX4" fmla="*/ 949859 w 4934013"/>
                <a:gd name="connsiteY4" fmla="*/ 1715518 h 2674954"/>
                <a:gd name="connsiteX5" fmla="*/ 941767 w 4934013"/>
                <a:gd name="connsiteY5" fmla="*/ 2451893 h 2674954"/>
                <a:gd name="connsiteX6" fmla="*/ 302496 w 4934013"/>
                <a:gd name="connsiteY6" fmla="*/ 2484261 h 2674954"/>
                <a:gd name="connsiteX0" fmla="*/ 302496 w 4934013"/>
                <a:gd name="connsiteY0" fmla="*/ 2484261 h 2674954"/>
                <a:gd name="connsiteX1" fmla="*/ 391509 w 4934013"/>
                <a:gd name="connsiteY1" fmla="*/ 169939 h 2674954"/>
                <a:gd name="connsiteX2" fmla="*/ 4931141 w 4934013"/>
                <a:gd name="connsiteY2" fmla="*/ 178031 h 2674954"/>
                <a:gd name="connsiteX3" fmla="*/ 4931141 w 4934013"/>
                <a:gd name="connsiteY3" fmla="*/ 1844990 h 2674954"/>
                <a:gd name="connsiteX4" fmla="*/ 949859 w 4934013"/>
                <a:gd name="connsiteY4" fmla="*/ 1715518 h 2674954"/>
                <a:gd name="connsiteX5" fmla="*/ 941767 w 4934013"/>
                <a:gd name="connsiteY5" fmla="*/ 2451893 h 2674954"/>
                <a:gd name="connsiteX6" fmla="*/ 302496 w 4934013"/>
                <a:gd name="connsiteY6" fmla="*/ 2484261 h 2674954"/>
                <a:gd name="connsiteX0" fmla="*/ 302496 w 4934013"/>
                <a:gd name="connsiteY0" fmla="*/ 2484261 h 2674954"/>
                <a:gd name="connsiteX1" fmla="*/ 391509 w 4934013"/>
                <a:gd name="connsiteY1" fmla="*/ 169939 h 2674954"/>
                <a:gd name="connsiteX2" fmla="*/ 4931141 w 4934013"/>
                <a:gd name="connsiteY2" fmla="*/ 178031 h 2674954"/>
                <a:gd name="connsiteX3" fmla="*/ 4931141 w 4934013"/>
                <a:gd name="connsiteY3" fmla="*/ 1844990 h 2674954"/>
                <a:gd name="connsiteX4" fmla="*/ 949859 w 4934013"/>
                <a:gd name="connsiteY4" fmla="*/ 1715518 h 2674954"/>
                <a:gd name="connsiteX5" fmla="*/ 941767 w 4934013"/>
                <a:gd name="connsiteY5" fmla="*/ 2451893 h 2674954"/>
                <a:gd name="connsiteX6" fmla="*/ 302496 w 4934013"/>
                <a:gd name="connsiteY6" fmla="*/ 2484261 h 2674954"/>
                <a:gd name="connsiteX0" fmla="*/ 302496 w 4934013"/>
                <a:gd name="connsiteY0" fmla="*/ 2484261 h 2669791"/>
                <a:gd name="connsiteX1" fmla="*/ 391509 w 4934013"/>
                <a:gd name="connsiteY1" fmla="*/ 169939 h 2669791"/>
                <a:gd name="connsiteX2" fmla="*/ 4931141 w 4934013"/>
                <a:gd name="connsiteY2" fmla="*/ 178031 h 2669791"/>
                <a:gd name="connsiteX3" fmla="*/ 4931141 w 4934013"/>
                <a:gd name="connsiteY3" fmla="*/ 1844990 h 2669791"/>
                <a:gd name="connsiteX4" fmla="*/ 990319 w 4934013"/>
                <a:gd name="connsiteY4" fmla="*/ 1836898 h 2669791"/>
                <a:gd name="connsiteX5" fmla="*/ 941767 w 4934013"/>
                <a:gd name="connsiteY5" fmla="*/ 2451893 h 2669791"/>
                <a:gd name="connsiteX6" fmla="*/ 302496 w 4934013"/>
                <a:gd name="connsiteY6" fmla="*/ 2484261 h 2669791"/>
                <a:gd name="connsiteX0" fmla="*/ 302496 w 4934013"/>
                <a:gd name="connsiteY0" fmla="*/ 2484261 h 2669791"/>
                <a:gd name="connsiteX1" fmla="*/ 391509 w 4934013"/>
                <a:gd name="connsiteY1" fmla="*/ 169939 h 2669791"/>
                <a:gd name="connsiteX2" fmla="*/ 4931141 w 4934013"/>
                <a:gd name="connsiteY2" fmla="*/ 178031 h 2669791"/>
                <a:gd name="connsiteX3" fmla="*/ 4931141 w 4934013"/>
                <a:gd name="connsiteY3" fmla="*/ 1844990 h 2669791"/>
                <a:gd name="connsiteX4" fmla="*/ 990319 w 4934013"/>
                <a:gd name="connsiteY4" fmla="*/ 1836898 h 2669791"/>
                <a:gd name="connsiteX5" fmla="*/ 941767 w 4934013"/>
                <a:gd name="connsiteY5" fmla="*/ 2451893 h 2669791"/>
                <a:gd name="connsiteX6" fmla="*/ 302496 w 4934013"/>
                <a:gd name="connsiteY6" fmla="*/ 2484261 h 2669791"/>
                <a:gd name="connsiteX0" fmla="*/ 302496 w 4934013"/>
                <a:gd name="connsiteY0" fmla="*/ 2484261 h 2669791"/>
                <a:gd name="connsiteX1" fmla="*/ 391509 w 4934013"/>
                <a:gd name="connsiteY1" fmla="*/ 169939 h 2669791"/>
                <a:gd name="connsiteX2" fmla="*/ 4931141 w 4934013"/>
                <a:gd name="connsiteY2" fmla="*/ 178031 h 2669791"/>
                <a:gd name="connsiteX3" fmla="*/ 4931141 w 4934013"/>
                <a:gd name="connsiteY3" fmla="*/ 1844990 h 2669791"/>
                <a:gd name="connsiteX4" fmla="*/ 990319 w 4934013"/>
                <a:gd name="connsiteY4" fmla="*/ 1836898 h 2669791"/>
                <a:gd name="connsiteX5" fmla="*/ 941767 w 4934013"/>
                <a:gd name="connsiteY5" fmla="*/ 2451893 h 2669791"/>
                <a:gd name="connsiteX6" fmla="*/ 302496 w 4934013"/>
                <a:gd name="connsiteY6" fmla="*/ 2484261 h 2669791"/>
                <a:gd name="connsiteX0" fmla="*/ 302496 w 4934013"/>
                <a:gd name="connsiteY0" fmla="*/ 2484261 h 2669791"/>
                <a:gd name="connsiteX1" fmla="*/ 391509 w 4934013"/>
                <a:gd name="connsiteY1" fmla="*/ 169939 h 2669791"/>
                <a:gd name="connsiteX2" fmla="*/ 4931141 w 4934013"/>
                <a:gd name="connsiteY2" fmla="*/ 178031 h 2669791"/>
                <a:gd name="connsiteX3" fmla="*/ 4931141 w 4934013"/>
                <a:gd name="connsiteY3" fmla="*/ 1844990 h 2669791"/>
                <a:gd name="connsiteX4" fmla="*/ 990319 w 4934013"/>
                <a:gd name="connsiteY4" fmla="*/ 1836898 h 2669791"/>
                <a:gd name="connsiteX5" fmla="*/ 941767 w 4934013"/>
                <a:gd name="connsiteY5" fmla="*/ 2451893 h 2669791"/>
                <a:gd name="connsiteX6" fmla="*/ 302496 w 4934013"/>
                <a:gd name="connsiteY6" fmla="*/ 2484261 h 2669791"/>
                <a:gd name="connsiteX0" fmla="*/ 304338 w 4935855"/>
                <a:gd name="connsiteY0" fmla="*/ 2484261 h 2682275"/>
                <a:gd name="connsiteX1" fmla="*/ 393351 w 4935855"/>
                <a:gd name="connsiteY1" fmla="*/ 169939 h 2682275"/>
                <a:gd name="connsiteX2" fmla="*/ 4932983 w 4935855"/>
                <a:gd name="connsiteY2" fmla="*/ 178031 h 2682275"/>
                <a:gd name="connsiteX3" fmla="*/ 4932983 w 4935855"/>
                <a:gd name="connsiteY3" fmla="*/ 1844990 h 2682275"/>
                <a:gd name="connsiteX4" fmla="*/ 992161 w 4935855"/>
                <a:gd name="connsiteY4" fmla="*/ 1836898 h 2682275"/>
                <a:gd name="connsiteX5" fmla="*/ 984069 w 4935855"/>
                <a:gd name="connsiteY5" fmla="*/ 2484261 h 2682275"/>
                <a:gd name="connsiteX6" fmla="*/ 304338 w 4935855"/>
                <a:gd name="connsiteY6" fmla="*/ 2484261 h 2682275"/>
                <a:gd name="connsiteX0" fmla="*/ 304338 w 4935855"/>
                <a:gd name="connsiteY0" fmla="*/ 2484261 h 2682275"/>
                <a:gd name="connsiteX1" fmla="*/ 393351 w 4935855"/>
                <a:gd name="connsiteY1" fmla="*/ 169939 h 2682275"/>
                <a:gd name="connsiteX2" fmla="*/ 4932983 w 4935855"/>
                <a:gd name="connsiteY2" fmla="*/ 178031 h 2682275"/>
                <a:gd name="connsiteX3" fmla="*/ 4932983 w 4935855"/>
                <a:gd name="connsiteY3" fmla="*/ 1844990 h 2682275"/>
                <a:gd name="connsiteX4" fmla="*/ 992161 w 4935855"/>
                <a:gd name="connsiteY4" fmla="*/ 1836898 h 2682275"/>
                <a:gd name="connsiteX5" fmla="*/ 984069 w 4935855"/>
                <a:gd name="connsiteY5" fmla="*/ 2484261 h 2682275"/>
                <a:gd name="connsiteX6" fmla="*/ 304338 w 4935855"/>
                <a:gd name="connsiteY6" fmla="*/ 2484261 h 2682275"/>
                <a:gd name="connsiteX0" fmla="*/ 304338 w 4935855"/>
                <a:gd name="connsiteY0" fmla="*/ 2484261 h 2682275"/>
                <a:gd name="connsiteX1" fmla="*/ 393351 w 4935855"/>
                <a:gd name="connsiteY1" fmla="*/ 169939 h 2682275"/>
                <a:gd name="connsiteX2" fmla="*/ 4932983 w 4935855"/>
                <a:gd name="connsiteY2" fmla="*/ 178031 h 2682275"/>
                <a:gd name="connsiteX3" fmla="*/ 4932983 w 4935855"/>
                <a:gd name="connsiteY3" fmla="*/ 1844990 h 2682275"/>
                <a:gd name="connsiteX4" fmla="*/ 992161 w 4935855"/>
                <a:gd name="connsiteY4" fmla="*/ 1836898 h 2682275"/>
                <a:gd name="connsiteX5" fmla="*/ 984069 w 4935855"/>
                <a:gd name="connsiteY5" fmla="*/ 2484261 h 2682275"/>
                <a:gd name="connsiteX6" fmla="*/ 304338 w 4935855"/>
                <a:gd name="connsiteY6" fmla="*/ 2484261 h 2682275"/>
                <a:gd name="connsiteX0" fmla="*/ 304338 w 4935855"/>
                <a:gd name="connsiteY0" fmla="*/ 2484261 h 2682275"/>
                <a:gd name="connsiteX1" fmla="*/ 393351 w 4935855"/>
                <a:gd name="connsiteY1" fmla="*/ 169939 h 2682275"/>
                <a:gd name="connsiteX2" fmla="*/ 4932983 w 4935855"/>
                <a:gd name="connsiteY2" fmla="*/ 178031 h 2682275"/>
                <a:gd name="connsiteX3" fmla="*/ 4932983 w 4935855"/>
                <a:gd name="connsiteY3" fmla="*/ 1844990 h 2682275"/>
                <a:gd name="connsiteX4" fmla="*/ 992161 w 4935855"/>
                <a:gd name="connsiteY4" fmla="*/ 1836898 h 2682275"/>
                <a:gd name="connsiteX5" fmla="*/ 984069 w 4935855"/>
                <a:gd name="connsiteY5" fmla="*/ 2484261 h 2682275"/>
                <a:gd name="connsiteX6" fmla="*/ 304338 w 4935855"/>
                <a:gd name="connsiteY6" fmla="*/ 2484261 h 2682275"/>
                <a:gd name="connsiteX0" fmla="*/ 304338 w 4935855"/>
                <a:gd name="connsiteY0" fmla="*/ 2484261 h 2529904"/>
                <a:gd name="connsiteX1" fmla="*/ 393351 w 4935855"/>
                <a:gd name="connsiteY1" fmla="*/ 169939 h 2529904"/>
                <a:gd name="connsiteX2" fmla="*/ 4932983 w 4935855"/>
                <a:gd name="connsiteY2" fmla="*/ 178031 h 2529904"/>
                <a:gd name="connsiteX3" fmla="*/ 4932983 w 4935855"/>
                <a:gd name="connsiteY3" fmla="*/ 1844990 h 2529904"/>
                <a:gd name="connsiteX4" fmla="*/ 992161 w 4935855"/>
                <a:gd name="connsiteY4" fmla="*/ 1836898 h 2529904"/>
                <a:gd name="connsiteX5" fmla="*/ 984069 w 4935855"/>
                <a:gd name="connsiteY5" fmla="*/ 2484261 h 2529904"/>
                <a:gd name="connsiteX6" fmla="*/ 304338 w 4935855"/>
                <a:gd name="connsiteY6" fmla="*/ 2484261 h 2529904"/>
                <a:gd name="connsiteX0" fmla="*/ 299531 w 4939140"/>
                <a:gd name="connsiteY0" fmla="*/ 2501643 h 2535306"/>
                <a:gd name="connsiteX1" fmla="*/ 396636 w 4939140"/>
                <a:gd name="connsiteY1" fmla="*/ 171137 h 2535306"/>
                <a:gd name="connsiteX2" fmla="*/ 4936268 w 4939140"/>
                <a:gd name="connsiteY2" fmla="*/ 179229 h 2535306"/>
                <a:gd name="connsiteX3" fmla="*/ 4936268 w 4939140"/>
                <a:gd name="connsiteY3" fmla="*/ 1846188 h 2535306"/>
                <a:gd name="connsiteX4" fmla="*/ 995446 w 4939140"/>
                <a:gd name="connsiteY4" fmla="*/ 1838096 h 2535306"/>
                <a:gd name="connsiteX5" fmla="*/ 987354 w 4939140"/>
                <a:gd name="connsiteY5" fmla="*/ 2485459 h 2535306"/>
                <a:gd name="connsiteX6" fmla="*/ 299531 w 4939140"/>
                <a:gd name="connsiteY6" fmla="*/ 2501643 h 2535306"/>
                <a:gd name="connsiteX0" fmla="*/ 269755 w 4909364"/>
                <a:gd name="connsiteY0" fmla="*/ 2501643 h 2535306"/>
                <a:gd name="connsiteX1" fmla="*/ 366860 w 4909364"/>
                <a:gd name="connsiteY1" fmla="*/ 171137 h 2535306"/>
                <a:gd name="connsiteX2" fmla="*/ 4906492 w 4909364"/>
                <a:gd name="connsiteY2" fmla="*/ 179229 h 2535306"/>
                <a:gd name="connsiteX3" fmla="*/ 4906492 w 4909364"/>
                <a:gd name="connsiteY3" fmla="*/ 1846188 h 2535306"/>
                <a:gd name="connsiteX4" fmla="*/ 965670 w 4909364"/>
                <a:gd name="connsiteY4" fmla="*/ 1838096 h 2535306"/>
                <a:gd name="connsiteX5" fmla="*/ 957578 w 4909364"/>
                <a:gd name="connsiteY5" fmla="*/ 2485459 h 2535306"/>
                <a:gd name="connsiteX6" fmla="*/ 269755 w 4909364"/>
                <a:gd name="connsiteY6" fmla="*/ 2501643 h 2535306"/>
                <a:gd name="connsiteX0" fmla="*/ 269755 w 4909364"/>
                <a:gd name="connsiteY0" fmla="*/ 2501643 h 2535306"/>
                <a:gd name="connsiteX1" fmla="*/ 366860 w 4909364"/>
                <a:gd name="connsiteY1" fmla="*/ 171137 h 2535306"/>
                <a:gd name="connsiteX2" fmla="*/ 4906492 w 4909364"/>
                <a:gd name="connsiteY2" fmla="*/ 179229 h 2535306"/>
                <a:gd name="connsiteX3" fmla="*/ 4906492 w 4909364"/>
                <a:gd name="connsiteY3" fmla="*/ 1846188 h 2535306"/>
                <a:gd name="connsiteX4" fmla="*/ 965670 w 4909364"/>
                <a:gd name="connsiteY4" fmla="*/ 1838096 h 2535306"/>
                <a:gd name="connsiteX5" fmla="*/ 957578 w 4909364"/>
                <a:gd name="connsiteY5" fmla="*/ 2485459 h 2535306"/>
                <a:gd name="connsiteX6" fmla="*/ 269755 w 4909364"/>
                <a:gd name="connsiteY6" fmla="*/ 2501643 h 2535306"/>
                <a:gd name="connsiteX0" fmla="*/ 0 w 4639609"/>
                <a:gd name="connsiteY0" fmla="*/ 2501643 h 2535306"/>
                <a:gd name="connsiteX1" fmla="*/ 97105 w 4639609"/>
                <a:gd name="connsiteY1" fmla="*/ 171137 h 2535306"/>
                <a:gd name="connsiteX2" fmla="*/ 4636737 w 4639609"/>
                <a:gd name="connsiteY2" fmla="*/ 179229 h 2535306"/>
                <a:gd name="connsiteX3" fmla="*/ 4636737 w 4639609"/>
                <a:gd name="connsiteY3" fmla="*/ 1846188 h 2535306"/>
                <a:gd name="connsiteX4" fmla="*/ 695915 w 4639609"/>
                <a:gd name="connsiteY4" fmla="*/ 1838096 h 2535306"/>
                <a:gd name="connsiteX5" fmla="*/ 687823 w 4639609"/>
                <a:gd name="connsiteY5" fmla="*/ 2485459 h 2535306"/>
                <a:gd name="connsiteX6" fmla="*/ 0 w 4639609"/>
                <a:gd name="connsiteY6" fmla="*/ 2501643 h 2535306"/>
                <a:gd name="connsiteX0" fmla="*/ 167935 w 4807544"/>
                <a:gd name="connsiteY0" fmla="*/ 2501643 h 2535306"/>
                <a:gd name="connsiteX1" fmla="*/ 499710 w 4807544"/>
                <a:gd name="connsiteY1" fmla="*/ 697116 h 2535306"/>
                <a:gd name="connsiteX2" fmla="*/ 265040 w 4807544"/>
                <a:gd name="connsiteY2" fmla="*/ 171137 h 2535306"/>
                <a:gd name="connsiteX3" fmla="*/ 4804672 w 4807544"/>
                <a:gd name="connsiteY3" fmla="*/ 179229 h 2535306"/>
                <a:gd name="connsiteX4" fmla="*/ 4804672 w 4807544"/>
                <a:gd name="connsiteY4" fmla="*/ 1846188 h 2535306"/>
                <a:gd name="connsiteX5" fmla="*/ 863850 w 4807544"/>
                <a:gd name="connsiteY5" fmla="*/ 1838096 h 2535306"/>
                <a:gd name="connsiteX6" fmla="*/ 855758 w 4807544"/>
                <a:gd name="connsiteY6" fmla="*/ 2485459 h 2535306"/>
                <a:gd name="connsiteX7" fmla="*/ 167935 w 4807544"/>
                <a:gd name="connsiteY7" fmla="*/ 2501643 h 2535306"/>
                <a:gd name="connsiteX0" fmla="*/ 299531 w 4939140"/>
                <a:gd name="connsiteY0" fmla="*/ 2501643 h 2535306"/>
                <a:gd name="connsiteX1" fmla="*/ 396636 w 4939140"/>
                <a:gd name="connsiteY1" fmla="*/ 171137 h 2535306"/>
                <a:gd name="connsiteX2" fmla="*/ 4936268 w 4939140"/>
                <a:gd name="connsiteY2" fmla="*/ 179229 h 2535306"/>
                <a:gd name="connsiteX3" fmla="*/ 4936268 w 4939140"/>
                <a:gd name="connsiteY3" fmla="*/ 1846188 h 2535306"/>
                <a:gd name="connsiteX4" fmla="*/ 995446 w 4939140"/>
                <a:gd name="connsiteY4" fmla="*/ 1838096 h 2535306"/>
                <a:gd name="connsiteX5" fmla="*/ 987354 w 4939140"/>
                <a:gd name="connsiteY5" fmla="*/ 2485459 h 2535306"/>
                <a:gd name="connsiteX6" fmla="*/ 299531 w 4939140"/>
                <a:gd name="connsiteY6" fmla="*/ 2501643 h 2535306"/>
                <a:gd name="connsiteX0" fmla="*/ 46465 w 4686074"/>
                <a:gd name="connsiteY0" fmla="*/ 2501643 h 2535306"/>
                <a:gd name="connsiteX1" fmla="*/ 143570 w 4686074"/>
                <a:gd name="connsiteY1" fmla="*/ 171137 h 2535306"/>
                <a:gd name="connsiteX2" fmla="*/ 4683202 w 4686074"/>
                <a:gd name="connsiteY2" fmla="*/ 179229 h 2535306"/>
                <a:gd name="connsiteX3" fmla="*/ 4683202 w 4686074"/>
                <a:gd name="connsiteY3" fmla="*/ 1846188 h 2535306"/>
                <a:gd name="connsiteX4" fmla="*/ 742380 w 4686074"/>
                <a:gd name="connsiteY4" fmla="*/ 1838096 h 2535306"/>
                <a:gd name="connsiteX5" fmla="*/ 734288 w 4686074"/>
                <a:gd name="connsiteY5" fmla="*/ 2485459 h 2535306"/>
                <a:gd name="connsiteX6" fmla="*/ 46465 w 4686074"/>
                <a:gd name="connsiteY6" fmla="*/ 2501643 h 2535306"/>
                <a:gd name="connsiteX0" fmla="*/ 75875 w 4715484"/>
                <a:gd name="connsiteY0" fmla="*/ 2507686 h 2541349"/>
                <a:gd name="connsiteX1" fmla="*/ 92059 w 4715484"/>
                <a:gd name="connsiteY1" fmla="*/ 169088 h 2541349"/>
                <a:gd name="connsiteX2" fmla="*/ 4712612 w 4715484"/>
                <a:gd name="connsiteY2" fmla="*/ 185272 h 2541349"/>
                <a:gd name="connsiteX3" fmla="*/ 4712612 w 4715484"/>
                <a:gd name="connsiteY3" fmla="*/ 1852231 h 2541349"/>
                <a:gd name="connsiteX4" fmla="*/ 771790 w 4715484"/>
                <a:gd name="connsiteY4" fmla="*/ 1844139 h 2541349"/>
                <a:gd name="connsiteX5" fmla="*/ 763698 w 4715484"/>
                <a:gd name="connsiteY5" fmla="*/ 2491502 h 2541349"/>
                <a:gd name="connsiteX6" fmla="*/ 75875 w 4715484"/>
                <a:gd name="connsiteY6" fmla="*/ 2507686 h 2541349"/>
                <a:gd name="connsiteX0" fmla="*/ 44059 w 4683668"/>
                <a:gd name="connsiteY0" fmla="*/ 2507686 h 2541349"/>
                <a:gd name="connsiteX1" fmla="*/ 60243 w 4683668"/>
                <a:gd name="connsiteY1" fmla="*/ 169088 h 2541349"/>
                <a:gd name="connsiteX2" fmla="*/ 4680796 w 4683668"/>
                <a:gd name="connsiteY2" fmla="*/ 185272 h 2541349"/>
                <a:gd name="connsiteX3" fmla="*/ 4680796 w 4683668"/>
                <a:gd name="connsiteY3" fmla="*/ 1852231 h 2541349"/>
                <a:gd name="connsiteX4" fmla="*/ 739974 w 4683668"/>
                <a:gd name="connsiteY4" fmla="*/ 1844139 h 2541349"/>
                <a:gd name="connsiteX5" fmla="*/ 731882 w 4683668"/>
                <a:gd name="connsiteY5" fmla="*/ 2491502 h 2541349"/>
                <a:gd name="connsiteX6" fmla="*/ 44059 w 4683668"/>
                <a:gd name="connsiteY6" fmla="*/ 2507686 h 2541349"/>
                <a:gd name="connsiteX0" fmla="*/ 44059 w 4683668"/>
                <a:gd name="connsiteY0" fmla="*/ 2338598 h 2372261"/>
                <a:gd name="connsiteX1" fmla="*/ 60243 w 4683668"/>
                <a:gd name="connsiteY1" fmla="*/ 0 h 2372261"/>
                <a:gd name="connsiteX2" fmla="*/ 4680796 w 4683668"/>
                <a:gd name="connsiteY2" fmla="*/ 16184 h 2372261"/>
                <a:gd name="connsiteX3" fmla="*/ 4680796 w 4683668"/>
                <a:gd name="connsiteY3" fmla="*/ 1683143 h 2372261"/>
                <a:gd name="connsiteX4" fmla="*/ 739974 w 4683668"/>
                <a:gd name="connsiteY4" fmla="*/ 1675051 h 2372261"/>
                <a:gd name="connsiteX5" fmla="*/ 731882 w 4683668"/>
                <a:gd name="connsiteY5" fmla="*/ 2322414 h 2372261"/>
                <a:gd name="connsiteX6" fmla="*/ 44059 w 4683668"/>
                <a:gd name="connsiteY6" fmla="*/ 2338598 h 2372261"/>
                <a:gd name="connsiteX0" fmla="*/ 0 w 4639609"/>
                <a:gd name="connsiteY0" fmla="*/ 2338598 h 2372261"/>
                <a:gd name="connsiteX1" fmla="*/ 16184 w 4639609"/>
                <a:gd name="connsiteY1" fmla="*/ 0 h 2372261"/>
                <a:gd name="connsiteX2" fmla="*/ 4636737 w 4639609"/>
                <a:gd name="connsiteY2" fmla="*/ 16184 h 2372261"/>
                <a:gd name="connsiteX3" fmla="*/ 4636737 w 4639609"/>
                <a:gd name="connsiteY3" fmla="*/ 1683143 h 2372261"/>
                <a:gd name="connsiteX4" fmla="*/ 695915 w 4639609"/>
                <a:gd name="connsiteY4" fmla="*/ 1675051 h 2372261"/>
                <a:gd name="connsiteX5" fmla="*/ 687823 w 4639609"/>
                <a:gd name="connsiteY5" fmla="*/ 2322414 h 2372261"/>
                <a:gd name="connsiteX6" fmla="*/ 0 w 4639609"/>
                <a:gd name="connsiteY6" fmla="*/ 2338598 h 2372261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0 w 4639609"/>
                <a:gd name="connsiteY0" fmla="*/ 2338598 h 2338598"/>
                <a:gd name="connsiteX1" fmla="*/ 16184 w 4639609"/>
                <a:gd name="connsiteY1" fmla="*/ 0 h 2338598"/>
                <a:gd name="connsiteX2" fmla="*/ 4636737 w 4639609"/>
                <a:gd name="connsiteY2" fmla="*/ 16184 h 2338598"/>
                <a:gd name="connsiteX3" fmla="*/ 4636737 w 4639609"/>
                <a:gd name="connsiteY3" fmla="*/ 1683143 h 2338598"/>
                <a:gd name="connsiteX4" fmla="*/ 695915 w 4639609"/>
                <a:gd name="connsiteY4" fmla="*/ 1675051 h 2338598"/>
                <a:gd name="connsiteX5" fmla="*/ 687823 w 4639609"/>
                <a:gd name="connsiteY5" fmla="*/ 2322414 h 2338598"/>
                <a:gd name="connsiteX6" fmla="*/ 0 w 4639609"/>
                <a:gd name="connsiteY6" fmla="*/ 2338598 h 2338598"/>
                <a:gd name="connsiteX0" fmla="*/ 4879 w 4628304"/>
                <a:gd name="connsiteY0" fmla="*/ 2322414 h 2325528"/>
                <a:gd name="connsiteX1" fmla="*/ 4879 w 4628304"/>
                <a:gd name="connsiteY1" fmla="*/ 0 h 2325528"/>
                <a:gd name="connsiteX2" fmla="*/ 4625432 w 4628304"/>
                <a:gd name="connsiteY2" fmla="*/ 16184 h 2325528"/>
                <a:gd name="connsiteX3" fmla="*/ 4625432 w 4628304"/>
                <a:gd name="connsiteY3" fmla="*/ 1683143 h 2325528"/>
                <a:gd name="connsiteX4" fmla="*/ 684610 w 4628304"/>
                <a:gd name="connsiteY4" fmla="*/ 1675051 h 2325528"/>
                <a:gd name="connsiteX5" fmla="*/ 676518 w 4628304"/>
                <a:gd name="connsiteY5" fmla="*/ 2322414 h 2325528"/>
                <a:gd name="connsiteX6" fmla="*/ 4879 w 4628304"/>
                <a:gd name="connsiteY6" fmla="*/ 2322414 h 2325528"/>
                <a:gd name="connsiteX0" fmla="*/ 0 w 4663885"/>
                <a:gd name="connsiteY0" fmla="*/ 2330506 h 2330506"/>
                <a:gd name="connsiteX1" fmla="*/ 40460 w 4663885"/>
                <a:gd name="connsiteY1" fmla="*/ 0 h 2330506"/>
                <a:gd name="connsiteX2" fmla="*/ 4661013 w 4663885"/>
                <a:gd name="connsiteY2" fmla="*/ 16184 h 2330506"/>
                <a:gd name="connsiteX3" fmla="*/ 4661013 w 4663885"/>
                <a:gd name="connsiteY3" fmla="*/ 1683143 h 2330506"/>
                <a:gd name="connsiteX4" fmla="*/ 720191 w 4663885"/>
                <a:gd name="connsiteY4" fmla="*/ 1675051 h 2330506"/>
                <a:gd name="connsiteX5" fmla="*/ 712099 w 4663885"/>
                <a:gd name="connsiteY5" fmla="*/ 2322414 h 2330506"/>
                <a:gd name="connsiteX6" fmla="*/ 0 w 4663885"/>
                <a:gd name="connsiteY6" fmla="*/ 2330506 h 2330506"/>
                <a:gd name="connsiteX0" fmla="*/ 0 w 4639609"/>
                <a:gd name="connsiteY0" fmla="*/ 2330506 h 2330506"/>
                <a:gd name="connsiteX1" fmla="*/ 16184 w 4639609"/>
                <a:gd name="connsiteY1" fmla="*/ 0 h 2330506"/>
                <a:gd name="connsiteX2" fmla="*/ 4636737 w 4639609"/>
                <a:gd name="connsiteY2" fmla="*/ 16184 h 2330506"/>
                <a:gd name="connsiteX3" fmla="*/ 4636737 w 4639609"/>
                <a:gd name="connsiteY3" fmla="*/ 1683143 h 2330506"/>
                <a:gd name="connsiteX4" fmla="*/ 695915 w 4639609"/>
                <a:gd name="connsiteY4" fmla="*/ 1675051 h 2330506"/>
                <a:gd name="connsiteX5" fmla="*/ 687823 w 4639609"/>
                <a:gd name="connsiteY5" fmla="*/ 2322414 h 2330506"/>
                <a:gd name="connsiteX6" fmla="*/ 0 w 4639609"/>
                <a:gd name="connsiteY6" fmla="*/ 2330506 h 2330506"/>
                <a:gd name="connsiteX0" fmla="*/ 0 w 4639609"/>
                <a:gd name="connsiteY0" fmla="*/ 2346690 h 2346690"/>
                <a:gd name="connsiteX1" fmla="*/ 16184 w 4639609"/>
                <a:gd name="connsiteY1" fmla="*/ 16184 h 2346690"/>
                <a:gd name="connsiteX2" fmla="*/ 4636737 w 4639609"/>
                <a:gd name="connsiteY2" fmla="*/ 0 h 2346690"/>
                <a:gd name="connsiteX3" fmla="*/ 4636737 w 4639609"/>
                <a:gd name="connsiteY3" fmla="*/ 1699327 h 2346690"/>
                <a:gd name="connsiteX4" fmla="*/ 695915 w 4639609"/>
                <a:gd name="connsiteY4" fmla="*/ 1691235 h 2346690"/>
                <a:gd name="connsiteX5" fmla="*/ 687823 w 4639609"/>
                <a:gd name="connsiteY5" fmla="*/ 2338598 h 2346690"/>
                <a:gd name="connsiteX6" fmla="*/ 0 w 4639609"/>
                <a:gd name="connsiteY6" fmla="*/ 2346690 h 2346690"/>
                <a:gd name="connsiteX0" fmla="*/ 0 w 4639609"/>
                <a:gd name="connsiteY0" fmla="*/ 2346690 h 2346690"/>
                <a:gd name="connsiteX1" fmla="*/ 16184 w 4639609"/>
                <a:gd name="connsiteY1" fmla="*/ 16184 h 2346690"/>
                <a:gd name="connsiteX2" fmla="*/ 4636737 w 4639609"/>
                <a:gd name="connsiteY2" fmla="*/ 0 h 2346690"/>
                <a:gd name="connsiteX3" fmla="*/ 4636737 w 4639609"/>
                <a:gd name="connsiteY3" fmla="*/ 1699327 h 2346690"/>
                <a:gd name="connsiteX4" fmla="*/ 695915 w 4639609"/>
                <a:gd name="connsiteY4" fmla="*/ 1691235 h 2346690"/>
                <a:gd name="connsiteX5" fmla="*/ 687823 w 4639609"/>
                <a:gd name="connsiteY5" fmla="*/ 2338598 h 2346690"/>
                <a:gd name="connsiteX6" fmla="*/ 0 w 4639609"/>
                <a:gd name="connsiteY6" fmla="*/ 2346690 h 2346690"/>
                <a:gd name="connsiteX0" fmla="*/ 0 w 4653853"/>
                <a:gd name="connsiteY0" fmla="*/ 2331237 h 2331237"/>
                <a:gd name="connsiteX1" fmla="*/ 16184 w 4653853"/>
                <a:gd name="connsiteY1" fmla="*/ 731 h 2331237"/>
                <a:gd name="connsiteX2" fmla="*/ 4652921 w 4653853"/>
                <a:gd name="connsiteY2" fmla="*/ 731 h 2331237"/>
                <a:gd name="connsiteX3" fmla="*/ 4636737 w 4653853"/>
                <a:gd name="connsiteY3" fmla="*/ 1683874 h 2331237"/>
                <a:gd name="connsiteX4" fmla="*/ 695915 w 4653853"/>
                <a:gd name="connsiteY4" fmla="*/ 1675782 h 2331237"/>
                <a:gd name="connsiteX5" fmla="*/ 687823 w 4653853"/>
                <a:gd name="connsiteY5" fmla="*/ 2323145 h 2331237"/>
                <a:gd name="connsiteX6" fmla="*/ 0 w 4653853"/>
                <a:gd name="connsiteY6" fmla="*/ 2331237 h 2331237"/>
                <a:gd name="connsiteX0" fmla="*/ 0 w 4637166"/>
                <a:gd name="connsiteY0" fmla="*/ 2331237 h 2331237"/>
                <a:gd name="connsiteX1" fmla="*/ 16184 w 4637166"/>
                <a:gd name="connsiteY1" fmla="*/ 731 h 2331237"/>
                <a:gd name="connsiteX2" fmla="*/ 4628644 w 4637166"/>
                <a:gd name="connsiteY2" fmla="*/ 731 h 2331237"/>
                <a:gd name="connsiteX3" fmla="*/ 4636737 w 4637166"/>
                <a:gd name="connsiteY3" fmla="*/ 1683874 h 2331237"/>
                <a:gd name="connsiteX4" fmla="*/ 695915 w 4637166"/>
                <a:gd name="connsiteY4" fmla="*/ 1675782 h 2331237"/>
                <a:gd name="connsiteX5" fmla="*/ 687823 w 4637166"/>
                <a:gd name="connsiteY5" fmla="*/ 2323145 h 2331237"/>
                <a:gd name="connsiteX6" fmla="*/ 0 w 4637166"/>
                <a:gd name="connsiteY6" fmla="*/ 2331237 h 2331237"/>
                <a:gd name="connsiteX0" fmla="*/ 0 w 4646245"/>
                <a:gd name="connsiteY0" fmla="*/ 2331079 h 2331079"/>
                <a:gd name="connsiteX1" fmla="*/ 16184 w 4646245"/>
                <a:gd name="connsiteY1" fmla="*/ 573 h 2331079"/>
                <a:gd name="connsiteX2" fmla="*/ 4644828 w 4646245"/>
                <a:gd name="connsiteY2" fmla="*/ 8665 h 2331079"/>
                <a:gd name="connsiteX3" fmla="*/ 4636737 w 4646245"/>
                <a:gd name="connsiteY3" fmla="*/ 1683716 h 2331079"/>
                <a:gd name="connsiteX4" fmla="*/ 695915 w 4646245"/>
                <a:gd name="connsiteY4" fmla="*/ 1675624 h 2331079"/>
                <a:gd name="connsiteX5" fmla="*/ 687823 w 4646245"/>
                <a:gd name="connsiteY5" fmla="*/ 2322987 h 2331079"/>
                <a:gd name="connsiteX6" fmla="*/ 0 w 4646245"/>
                <a:gd name="connsiteY6" fmla="*/ 2331079 h 2331079"/>
                <a:gd name="connsiteX0" fmla="*/ 0 w 4661705"/>
                <a:gd name="connsiteY0" fmla="*/ 2557083 h 2557083"/>
                <a:gd name="connsiteX1" fmla="*/ 16184 w 4661705"/>
                <a:gd name="connsiteY1" fmla="*/ 226577 h 2557083"/>
                <a:gd name="connsiteX2" fmla="*/ 4661012 w 4661705"/>
                <a:gd name="connsiteY2" fmla="*/ 0 h 2557083"/>
                <a:gd name="connsiteX3" fmla="*/ 4636737 w 4661705"/>
                <a:gd name="connsiteY3" fmla="*/ 1909720 h 2557083"/>
                <a:gd name="connsiteX4" fmla="*/ 695915 w 4661705"/>
                <a:gd name="connsiteY4" fmla="*/ 1901628 h 2557083"/>
                <a:gd name="connsiteX5" fmla="*/ 687823 w 4661705"/>
                <a:gd name="connsiteY5" fmla="*/ 2548991 h 2557083"/>
                <a:gd name="connsiteX6" fmla="*/ 0 w 4661705"/>
                <a:gd name="connsiteY6" fmla="*/ 2557083 h 2557083"/>
                <a:gd name="connsiteX0" fmla="*/ 0 w 4661705"/>
                <a:gd name="connsiteY0" fmla="*/ 2557083 h 2557083"/>
                <a:gd name="connsiteX1" fmla="*/ 8092 w 4661705"/>
                <a:gd name="connsiteY1" fmla="*/ 8092 h 2557083"/>
                <a:gd name="connsiteX2" fmla="*/ 4661012 w 4661705"/>
                <a:gd name="connsiteY2" fmla="*/ 0 h 2557083"/>
                <a:gd name="connsiteX3" fmla="*/ 4636737 w 4661705"/>
                <a:gd name="connsiteY3" fmla="*/ 1909720 h 2557083"/>
                <a:gd name="connsiteX4" fmla="*/ 695915 w 4661705"/>
                <a:gd name="connsiteY4" fmla="*/ 1901628 h 2557083"/>
                <a:gd name="connsiteX5" fmla="*/ 687823 w 4661705"/>
                <a:gd name="connsiteY5" fmla="*/ 2548991 h 2557083"/>
                <a:gd name="connsiteX6" fmla="*/ 0 w 4661705"/>
                <a:gd name="connsiteY6" fmla="*/ 2557083 h 2557083"/>
                <a:gd name="connsiteX0" fmla="*/ 0 w 4661705"/>
                <a:gd name="connsiteY0" fmla="*/ 2557083 h 2557083"/>
                <a:gd name="connsiteX1" fmla="*/ 8092 w 4661705"/>
                <a:gd name="connsiteY1" fmla="*/ 8092 h 2557083"/>
                <a:gd name="connsiteX2" fmla="*/ 4661012 w 4661705"/>
                <a:gd name="connsiteY2" fmla="*/ 0 h 2557083"/>
                <a:gd name="connsiteX3" fmla="*/ 4636737 w 4661705"/>
                <a:gd name="connsiteY3" fmla="*/ 1909720 h 2557083"/>
                <a:gd name="connsiteX4" fmla="*/ 695915 w 4661705"/>
                <a:gd name="connsiteY4" fmla="*/ 1901628 h 2557083"/>
                <a:gd name="connsiteX5" fmla="*/ 687823 w 4661705"/>
                <a:gd name="connsiteY5" fmla="*/ 2548991 h 2557083"/>
                <a:gd name="connsiteX6" fmla="*/ 0 w 4661705"/>
                <a:gd name="connsiteY6" fmla="*/ 2557083 h 2557083"/>
                <a:gd name="connsiteX0" fmla="*/ 5474 w 4667179"/>
                <a:gd name="connsiteY0" fmla="*/ 2557083 h 2557083"/>
                <a:gd name="connsiteX1" fmla="*/ 6366 w 4667179"/>
                <a:gd name="connsiteY1" fmla="*/ 8092 h 2557083"/>
                <a:gd name="connsiteX2" fmla="*/ 4666486 w 4667179"/>
                <a:gd name="connsiteY2" fmla="*/ 0 h 2557083"/>
                <a:gd name="connsiteX3" fmla="*/ 4642211 w 4667179"/>
                <a:gd name="connsiteY3" fmla="*/ 1909720 h 2557083"/>
                <a:gd name="connsiteX4" fmla="*/ 701389 w 4667179"/>
                <a:gd name="connsiteY4" fmla="*/ 1901628 h 2557083"/>
                <a:gd name="connsiteX5" fmla="*/ 693297 w 4667179"/>
                <a:gd name="connsiteY5" fmla="*/ 2548991 h 2557083"/>
                <a:gd name="connsiteX6" fmla="*/ 5474 w 4667179"/>
                <a:gd name="connsiteY6" fmla="*/ 2557083 h 2557083"/>
                <a:gd name="connsiteX0" fmla="*/ 8484 w 4670189"/>
                <a:gd name="connsiteY0" fmla="*/ 2557083 h 2557083"/>
                <a:gd name="connsiteX1" fmla="*/ 9376 w 4670189"/>
                <a:gd name="connsiteY1" fmla="*/ 8092 h 2557083"/>
                <a:gd name="connsiteX2" fmla="*/ 4669496 w 4670189"/>
                <a:gd name="connsiteY2" fmla="*/ 0 h 2557083"/>
                <a:gd name="connsiteX3" fmla="*/ 4645221 w 4670189"/>
                <a:gd name="connsiteY3" fmla="*/ 1909720 h 2557083"/>
                <a:gd name="connsiteX4" fmla="*/ 704399 w 4670189"/>
                <a:gd name="connsiteY4" fmla="*/ 1901628 h 2557083"/>
                <a:gd name="connsiteX5" fmla="*/ 696307 w 4670189"/>
                <a:gd name="connsiteY5" fmla="*/ 2548991 h 2557083"/>
                <a:gd name="connsiteX6" fmla="*/ 8484 w 4670189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22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65921"/>
                <a:gd name="connsiteX1" fmla="*/ 15292 w 4676105"/>
                <a:gd name="connsiteY1" fmla="*/ 8092 h 2565921"/>
                <a:gd name="connsiteX2" fmla="*/ 4675412 w 4676105"/>
                <a:gd name="connsiteY2" fmla="*/ 0 h 2565921"/>
                <a:gd name="connsiteX3" fmla="*/ 4651137 w 4676105"/>
                <a:gd name="connsiteY3" fmla="*/ 1909720 h 2565921"/>
                <a:gd name="connsiteX4" fmla="*/ 710315 w 4676105"/>
                <a:gd name="connsiteY4" fmla="*/ 1901628 h 2565921"/>
                <a:gd name="connsiteX5" fmla="*/ 723823 w 4676105"/>
                <a:gd name="connsiteY5" fmla="*/ 2563391 h 2565921"/>
                <a:gd name="connsiteX6" fmla="*/ 0 w 4676105"/>
                <a:gd name="connsiteY6" fmla="*/ 2557083 h 2565921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166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166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166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238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22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23823 w 4676105"/>
                <a:gd name="connsiteY5" fmla="*/ 2548991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7154 w 4676105"/>
                <a:gd name="connsiteY5" fmla="*/ 2546610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7154 w 4676105"/>
                <a:gd name="connsiteY5" fmla="*/ 2546610 h 2557083"/>
                <a:gd name="connsiteX6" fmla="*/ 0 w 4676105"/>
                <a:gd name="connsiteY6" fmla="*/ 2557083 h 2557083"/>
                <a:gd name="connsiteX0" fmla="*/ 0 w 4676105"/>
                <a:gd name="connsiteY0" fmla="*/ 2557083 h 2560969"/>
                <a:gd name="connsiteX1" fmla="*/ 15292 w 4676105"/>
                <a:gd name="connsiteY1" fmla="*/ 8092 h 2560969"/>
                <a:gd name="connsiteX2" fmla="*/ 4675412 w 4676105"/>
                <a:gd name="connsiteY2" fmla="*/ 0 h 2560969"/>
                <a:gd name="connsiteX3" fmla="*/ 4651137 w 4676105"/>
                <a:gd name="connsiteY3" fmla="*/ 1909720 h 2560969"/>
                <a:gd name="connsiteX4" fmla="*/ 710315 w 4676105"/>
                <a:gd name="connsiteY4" fmla="*/ 1901628 h 2560969"/>
                <a:gd name="connsiteX5" fmla="*/ 707154 w 4676105"/>
                <a:gd name="connsiteY5" fmla="*/ 2560897 h 2560969"/>
                <a:gd name="connsiteX6" fmla="*/ 0 w 4676105"/>
                <a:gd name="connsiteY6" fmla="*/ 2557083 h 2560969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7154 w 4676105"/>
                <a:gd name="connsiteY5" fmla="*/ 2553754 h 2557083"/>
                <a:gd name="connsiteX6" fmla="*/ 0 w 4676105"/>
                <a:gd name="connsiteY6" fmla="*/ 2557083 h 2557083"/>
                <a:gd name="connsiteX0" fmla="*/ 0 w 4676105"/>
                <a:gd name="connsiteY0" fmla="*/ 2557083 h 2557083"/>
                <a:gd name="connsiteX1" fmla="*/ 15292 w 4676105"/>
                <a:gd name="connsiteY1" fmla="*/ 8092 h 2557083"/>
                <a:gd name="connsiteX2" fmla="*/ 4675412 w 4676105"/>
                <a:gd name="connsiteY2" fmla="*/ 0 h 2557083"/>
                <a:gd name="connsiteX3" fmla="*/ 4651137 w 4676105"/>
                <a:gd name="connsiteY3" fmla="*/ 1909720 h 2557083"/>
                <a:gd name="connsiteX4" fmla="*/ 710315 w 4676105"/>
                <a:gd name="connsiteY4" fmla="*/ 1901628 h 2557083"/>
                <a:gd name="connsiteX5" fmla="*/ 707154 w 4676105"/>
                <a:gd name="connsiteY5" fmla="*/ 2553754 h 2557083"/>
                <a:gd name="connsiteX6" fmla="*/ 0 w 4676105"/>
                <a:gd name="connsiteY6" fmla="*/ 2557083 h 2557083"/>
                <a:gd name="connsiteX0" fmla="*/ 0 w 4673723"/>
                <a:gd name="connsiteY0" fmla="*/ 2557083 h 2557083"/>
                <a:gd name="connsiteX1" fmla="*/ 12910 w 4673723"/>
                <a:gd name="connsiteY1" fmla="*/ 8092 h 2557083"/>
                <a:gd name="connsiteX2" fmla="*/ 4673030 w 4673723"/>
                <a:gd name="connsiteY2" fmla="*/ 0 h 2557083"/>
                <a:gd name="connsiteX3" fmla="*/ 4648755 w 4673723"/>
                <a:gd name="connsiteY3" fmla="*/ 1909720 h 2557083"/>
                <a:gd name="connsiteX4" fmla="*/ 707933 w 4673723"/>
                <a:gd name="connsiteY4" fmla="*/ 1901628 h 2557083"/>
                <a:gd name="connsiteX5" fmla="*/ 704772 w 4673723"/>
                <a:gd name="connsiteY5" fmla="*/ 2553754 h 2557083"/>
                <a:gd name="connsiteX6" fmla="*/ 0 w 4673723"/>
                <a:gd name="connsiteY6" fmla="*/ 2557083 h 2557083"/>
                <a:gd name="connsiteX0" fmla="*/ 0 w 4673723"/>
                <a:gd name="connsiteY0" fmla="*/ 2557083 h 2557083"/>
                <a:gd name="connsiteX1" fmla="*/ 12910 w 4673723"/>
                <a:gd name="connsiteY1" fmla="*/ 8092 h 2557083"/>
                <a:gd name="connsiteX2" fmla="*/ 4673030 w 4673723"/>
                <a:gd name="connsiteY2" fmla="*/ 0 h 2557083"/>
                <a:gd name="connsiteX3" fmla="*/ 4648755 w 4673723"/>
                <a:gd name="connsiteY3" fmla="*/ 1909720 h 2557083"/>
                <a:gd name="connsiteX4" fmla="*/ 707933 w 4673723"/>
                <a:gd name="connsiteY4" fmla="*/ 1901628 h 2557083"/>
                <a:gd name="connsiteX5" fmla="*/ 704772 w 4673723"/>
                <a:gd name="connsiteY5" fmla="*/ 2553754 h 2557083"/>
                <a:gd name="connsiteX6" fmla="*/ 0 w 4673723"/>
                <a:gd name="connsiteY6" fmla="*/ 2557083 h 255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3723" h="2557083">
                  <a:moveTo>
                    <a:pt x="0" y="2557083"/>
                  </a:moveTo>
                  <a:cubicBezTo>
                    <a:pt x="16619" y="7859"/>
                    <a:pt x="-233" y="2655644"/>
                    <a:pt x="12910" y="8092"/>
                  </a:cubicBezTo>
                  <a:cubicBezTo>
                    <a:pt x="1553094" y="2697"/>
                    <a:pt x="74056" y="21579"/>
                    <a:pt x="4673030" y="0"/>
                  </a:cubicBezTo>
                  <a:cubicBezTo>
                    <a:pt x="4678425" y="604206"/>
                    <a:pt x="4650635" y="262597"/>
                    <a:pt x="4648755" y="1909720"/>
                  </a:cubicBezTo>
                  <a:cubicBezTo>
                    <a:pt x="699841" y="1898931"/>
                    <a:pt x="4656845" y="1896233"/>
                    <a:pt x="707933" y="1901628"/>
                  </a:cubicBezTo>
                  <a:cubicBezTo>
                    <a:pt x="703887" y="2544944"/>
                    <a:pt x="706120" y="1936062"/>
                    <a:pt x="704772" y="2553754"/>
                  </a:cubicBezTo>
                  <a:cubicBezTo>
                    <a:pt x="-1554" y="2555019"/>
                    <a:pt x="707294" y="2548674"/>
                    <a:pt x="0" y="2557083"/>
                  </a:cubicBezTo>
                  <a:close/>
                </a:path>
              </a:pathLst>
            </a:custGeom>
            <a:noFill/>
            <a:ln w="571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50231" y="1314857"/>
            <a:ext cx="3356204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Manage users and access rights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with</a:t>
            </a:r>
            <a:r>
              <a:rPr lang="en-GB" sz="1600" cap="none" dirty="0" smtClean="0">
                <a:solidFill>
                  <a:schemeClr val="bg1"/>
                </a:solidFill>
              </a:rPr>
              <a:t> interoperable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building blocks for ‘AAI infrastructure’ architects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1600" cap="none" dirty="0" smtClean="0">
              <a:solidFill>
                <a:schemeClr val="bg1"/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that are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technology-agnostic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have multiple implementations</a:t>
            </a:r>
            <a:endParaRPr lang="en-GB" sz="1600" cap="none" dirty="0" smtClean="0">
              <a:solidFill>
                <a:schemeClr val="bg1"/>
              </a:solidFill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come with 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policy templates &amp;</a:t>
            </a:r>
            <a:b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good practice guides</a:t>
            </a:r>
          </a:p>
        </p:txBody>
      </p:sp>
    </p:spTree>
    <p:extLst>
      <p:ext uri="{BB962C8B-B14F-4D97-AF65-F5344CB8AC3E}">
        <p14:creationId xmlns:p14="http://schemas.microsoft.com/office/powerpoint/2010/main" val="682651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More than just nice colours</a:t>
            </a:r>
            <a:endParaRPr lang="en-GB" dirty="0"/>
          </a:p>
        </p:txBody>
      </p:sp>
      <p:pic>
        <p:nvPicPr>
          <p:cNvPr id="16" name="Google Shape;615;g2e2953a4e95_0_18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8125" y="630874"/>
            <a:ext cx="4574367" cy="356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16;g2e2953a4e95_0_18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5991" y="1816054"/>
            <a:ext cx="2218769" cy="269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7;g2e2953a4e95_0_18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2949" y="4048640"/>
            <a:ext cx="501811" cy="3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8;g2e2953a4e95_0_18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6475" y="472440"/>
            <a:ext cx="4100641" cy="3148289"/>
          </a:xfrm>
          <a:prstGeom prst="rect">
            <a:avLst/>
          </a:prstGeom>
          <a:noFill/>
          <a:ln w="9525" cap="flat" cmpd="sng">
            <a:solidFill>
              <a:srgbClr val="003F5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Google Shape;619;g2e2953a4e95_0_1861"/>
          <p:cNvSpPr/>
          <p:nvPr/>
        </p:nvSpPr>
        <p:spPr>
          <a:xfrm>
            <a:off x="2445581" y="4169361"/>
            <a:ext cx="3909519" cy="33922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003F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https://aarc-community.org/guidelines/</a:t>
            </a:r>
            <a:endParaRPr kumimoji="0" sz="10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6935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“Your attention to detail is appreciated” 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Image: Guideline AARC-G025 (AARC community); quote from the </a:t>
            </a:r>
            <a:r>
              <a:rPr lang="en-GB" dirty="0" err="1" smtClean="0"/>
              <a:t>MoinMoin</a:t>
            </a:r>
            <a:r>
              <a:rPr lang="en-GB" dirty="0" smtClean="0"/>
              <a:t> wiki software</a:t>
            </a:r>
            <a:endParaRPr lang="en-GB" dirty="0"/>
          </a:p>
        </p:txBody>
      </p:sp>
      <p:sp>
        <p:nvSpPr>
          <p:cNvPr id="9" name="Google Shape;796;g27ecbb7d56f_2_11"/>
          <p:cNvSpPr txBox="1">
            <a:spLocks/>
          </p:cNvSpPr>
          <p:nvPr/>
        </p:nvSpPr>
        <p:spPr>
          <a:xfrm>
            <a:off x="238124" y="1113504"/>
            <a:ext cx="4909063" cy="307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800"/>
              </a:spcAft>
              <a:buSzPts val="2200"/>
            </a:pPr>
            <a:r>
              <a:rPr lang="en-US" sz="1800" b="1" dirty="0" smtClean="0"/>
              <a:t>Even a simple challenge …</a:t>
            </a:r>
          </a:p>
          <a:p>
            <a:pPr>
              <a:spcAft>
                <a:spcPts val="800"/>
              </a:spcAft>
              <a:buSzPts val="2200"/>
            </a:pPr>
            <a:r>
              <a:rPr lang="en-US" sz="1800" b="1" dirty="0" smtClean="0"/>
              <a:t>	“</a:t>
            </a:r>
            <a:r>
              <a:rPr lang="en-US" sz="1800" dirty="0" smtClean="0"/>
              <a:t>How to communicate </a:t>
            </a:r>
            <a:br>
              <a:rPr lang="en-US" sz="1800" dirty="0" smtClean="0"/>
            </a:br>
            <a:r>
              <a:rPr lang="en-US" sz="1800" dirty="0" smtClean="0"/>
              <a:t>	  affiliation of a user with the community”</a:t>
            </a:r>
          </a:p>
          <a:p>
            <a:pPr marL="457200">
              <a:spcBef>
                <a:spcPts val="375"/>
              </a:spcBef>
              <a:buSzPts val="2200"/>
            </a:pPr>
            <a:endParaRPr lang="en-US" sz="1800" dirty="0" smtClean="0"/>
          </a:p>
          <a:p>
            <a:pPr>
              <a:spcBef>
                <a:spcPts val="750"/>
              </a:spcBef>
              <a:buSzPts val="2200"/>
            </a:pPr>
            <a:r>
              <a:rPr lang="en-US" sz="1800" b="1" dirty="0" smtClean="0"/>
              <a:t>needs standards for interoperability!</a:t>
            </a:r>
          </a:p>
          <a:p>
            <a:pPr marL="457200" indent="-355600">
              <a:spcBef>
                <a:spcPts val="750"/>
              </a:spcBef>
              <a:buSzPts val="2000"/>
              <a:buFontTx/>
              <a:buChar char="•"/>
            </a:pPr>
            <a:r>
              <a:rPr lang="en-US" sz="1400" u="sng" dirty="0" smtClean="0">
                <a:solidFill>
                  <a:schemeClr val="hlink"/>
                </a:solidFill>
                <a:hlinkClick r:id="rId2"/>
              </a:rPr>
              <a:t>AARC-G025 – </a:t>
            </a:r>
            <a:br>
              <a:rPr lang="en-US" sz="1400" u="sng" dirty="0" smtClean="0">
                <a:solidFill>
                  <a:schemeClr val="hlink"/>
                </a:solidFill>
                <a:hlinkClick r:id="rId2"/>
              </a:rPr>
            </a:br>
            <a:r>
              <a:rPr lang="en-US" sz="1400" u="sng" dirty="0" smtClean="0">
                <a:solidFill>
                  <a:schemeClr val="hlink"/>
                </a:solidFill>
                <a:hlinkClick r:id="rId2"/>
              </a:rPr>
              <a:t>Guidelines for expressing affiliation information</a:t>
            </a:r>
            <a:endParaRPr lang="en-US" sz="1400" u="sng" dirty="0" smtClean="0">
              <a:solidFill>
                <a:srgbClr val="004360"/>
              </a:solidFill>
            </a:endParaRPr>
          </a:p>
          <a:p>
            <a:pPr marL="457200" indent="-355600">
              <a:buSzPts val="2000"/>
              <a:buFontTx/>
              <a:buChar char="•"/>
            </a:pPr>
            <a:r>
              <a:rPr lang="en-US" sz="1400" u="sng" dirty="0" smtClean="0">
                <a:solidFill>
                  <a:schemeClr val="hlink"/>
                </a:solidFill>
                <a:hlinkClick r:id="rId3"/>
              </a:rPr>
              <a:t>AARC-G057 – </a:t>
            </a:r>
            <a:br>
              <a:rPr lang="en-US" sz="1400" u="sng" dirty="0" smtClean="0">
                <a:solidFill>
                  <a:schemeClr val="hlink"/>
                </a:solidFill>
                <a:hlinkClick r:id="rId3"/>
              </a:rPr>
            </a:br>
            <a:r>
              <a:rPr lang="en-US" sz="1400" u="sng" dirty="0" smtClean="0">
                <a:solidFill>
                  <a:schemeClr val="hlink"/>
                </a:solidFill>
                <a:hlinkClick r:id="rId3"/>
              </a:rPr>
              <a:t>Inferring and constructing </a:t>
            </a:r>
            <a:r>
              <a:rPr lang="en-US" sz="1400" u="sng" dirty="0" err="1" smtClean="0">
                <a:solidFill>
                  <a:schemeClr val="hlink"/>
                </a:solidFill>
                <a:hlinkClick r:id="rId3"/>
              </a:rPr>
              <a:t>voPersonExternalAffiliation</a:t>
            </a:r>
            <a:r>
              <a:rPr lang="en-US" sz="1400" u="sng" dirty="0" smtClean="0">
                <a:solidFill>
                  <a:srgbClr val="004360"/>
                </a:solidFill>
              </a:rPr>
              <a:t> </a:t>
            </a:r>
            <a:endParaRPr lang="en-US" sz="1400" dirty="0"/>
          </a:p>
        </p:txBody>
      </p:sp>
      <p:pic>
        <p:nvPicPr>
          <p:cNvPr id="10" name="Google Shape;799;g27ecbb7d56f_2_11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12869"/>
          <a:stretch/>
        </p:blipFill>
        <p:spPr>
          <a:xfrm>
            <a:off x="5287297" y="566653"/>
            <a:ext cx="3781773" cy="4040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357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There is plenty of AARC deployments …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153749" y="646345"/>
            <a:ext cx="8527962" cy="3944198"/>
            <a:chOff x="0" y="650679"/>
            <a:chExt cx="8527962" cy="39441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484" y="650679"/>
              <a:ext cx="7014066" cy="394419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7042077" y="958314"/>
              <a:ext cx="1223077" cy="730293"/>
              <a:chOff x="7682798" y="879351"/>
              <a:chExt cx="1223077" cy="73029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2798" y="1431526"/>
                <a:ext cx="1223077" cy="17811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55575" y="879351"/>
                <a:ext cx="514214" cy="52728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7670767" y="2584672"/>
              <a:ext cx="857195" cy="496795"/>
              <a:chOff x="7642385" y="2623533"/>
              <a:chExt cx="857195" cy="49679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8364" y="2623533"/>
                <a:ext cx="821216" cy="419074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642385" y="2833070"/>
                <a:ext cx="623569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Bahnschrift SemiBold" panose="020B0502040204020203" pitchFamily="34" charset="0"/>
                    <a:sym typeface="Arial"/>
                  </a:rPr>
                  <a:t>(SRAM)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954" y="3326981"/>
              <a:ext cx="987345" cy="55673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72723" y="1911599"/>
              <a:ext cx="1055239" cy="2657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1316" y="4015065"/>
              <a:ext cx="942814" cy="2766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84672"/>
              <a:ext cx="831037" cy="67582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BF8FD"/>
                </a:clrFrom>
                <a:clrTo>
                  <a:srgbClr val="EBF8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7538" y="3689080"/>
              <a:ext cx="668183" cy="38927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888" y="2469569"/>
              <a:ext cx="568364" cy="324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80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Example: SURF Research Cloud Secure Supercomputing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3925899"/>
            <a:ext cx="8667750" cy="457480"/>
          </a:xfrm>
        </p:spPr>
        <p:txBody>
          <a:bodyPr/>
          <a:lstStyle/>
          <a:p>
            <a:r>
              <a:rPr lang="en-GB" sz="800" dirty="0" smtClean="0"/>
              <a:t>SURF SRAM </a:t>
            </a:r>
            <a:r>
              <a:rPr lang="en-GB" sz="800" dirty="0"/>
              <a:t>architecture, Raoul </a:t>
            </a:r>
            <a:r>
              <a:rPr lang="en-GB" sz="800" dirty="0" err="1" smtClean="0"/>
              <a:t>Teeuwen</a:t>
            </a:r>
            <a:r>
              <a:rPr lang="en-GB" sz="800" dirty="0" smtClean="0"/>
              <a:t> </a:t>
            </a:r>
            <a:r>
              <a:rPr lang="en-GB" sz="800" i="1" dirty="0" smtClean="0"/>
              <a:t>et al. </a:t>
            </a:r>
            <a:r>
              <a:rPr lang="en-GB" sz="800" dirty="0" smtClean="0"/>
              <a:t>from </a:t>
            </a:r>
            <a:br>
              <a:rPr lang="en-GB" sz="800" dirty="0" smtClean="0"/>
            </a:br>
            <a:r>
              <a:rPr lang="en-GB" sz="800" dirty="0" smtClean="0"/>
              <a:t>https</a:t>
            </a:r>
            <a:r>
              <a:rPr lang="en-GB" sz="800" dirty="0"/>
              <a:t>://</a:t>
            </a:r>
            <a:r>
              <a:rPr lang="en-GB" sz="800" dirty="0" smtClean="0"/>
              <a:t>servicedesk.surf.nl/wiki/display/IAM/Dienstbeschrijving+SURF+Research+Access+Management</a:t>
            </a:r>
          </a:p>
          <a:p>
            <a:r>
              <a:rPr lang="en-GB" sz="800" dirty="0"/>
              <a:t>SURF Research Cloud capture: from Introduction to SANE (Secure </a:t>
            </a:r>
            <a:r>
              <a:rPr lang="en-GB" sz="800" dirty="0" err="1"/>
              <a:t>ANalysis</a:t>
            </a:r>
            <a:r>
              <a:rPr lang="en-GB" sz="800" dirty="0"/>
              <a:t> Environment</a:t>
            </a:r>
            <a:r>
              <a:rPr lang="en-GB" sz="800" dirty="0" smtClean="0"/>
              <a:t>) </a:t>
            </a:r>
            <a:br>
              <a:rPr lang="en-GB" sz="800" dirty="0" smtClean="0"/>
            </a:br>
            <a:r>
              <a:rPr lang="en-GB" sz="800" dirty="0" smtClean="0"/>
              <a:t>webinar </a:t>
            </a:r>
            <a:r>
              <a:rPr lang="en-GB" sz="800" dirty="0"/>
              <a:t>February 2024, </a:t>
            </a:r>
            <a:r>
              <a:rPr lang="en-GB" sz="800" dirty="0" smtClean="0"/>
              <a:t>by Martin Brandt et al., SURF </a:t>
            </a:r>
            <a:br>
              <a:rPr lang="en-GB" sz="800" dirty="0" smtClean="0"/>
            </a:br>
            <a:r>
              <a:rPr lang="en-GB" sz="800" dirty="0" smtClean="0"/>
              <a:t>https</a:t>
            </a:r>
            <a:r>
              <a:rPr lang="en-GB" sz="800" dirty="0"/>
              <a:t>://www.surf.nl/themas/onderzoeksinfrastructuur/sane-veilige-omgeving-voor-analyse-van-gevoelige-data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4318" y="862177"/>
            <a:ext cx="5322881" cy="2968899"/>
            <a:chOff x="352484" y="778428"/>
            <a:chExt cx="5112343" cy="285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484" y="778428"/>
              <a:ext cx="5112343" cy="28514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5726" y="1194567"/>
              <a:ext cx="1942000" cy="1046628"/>
            </a:xfrm>
            <a:prstGeom prst="rect">
              <a:avLst/>
            </a:prstGeom>
            <a:ln>
              <a:solidFill>
                <a:srgbClr val="6F257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5782827" y="723503"/>
            <a:ext cx="3123048" cy="3746972"/>
            <a:chOff x="5227200" y="660266"/>
            <a:chExt cx="3678675" cy="44136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200" y="660266"/>
              <a:ext cx="3678675" cy="4413602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4144" y="4764334"/>
              <a:ext cx="498799" cy="2782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8903" y="4754538"/>
              <a:ext cx="534392" cy="288007"/>
            </a:xfrm>
            <a:prstGeom prst="rect">
              <a:avLst/>
            </a:prstGeom>
            <a:ln>
              <a:solidFill>
                <a:srgbClr val="6F257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1387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… but one proxy is not enough in a research cloud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149311" y="952250"/>
            <a:ext cx="8711643" cy="3523767"/>
            <a:chOff x="258800" y="1527150"/>
            <a:chExt cx="11544000" cy="4669425"/>
          </a:xfrm>
        </p:grpSpPr>
        <p:sp>
          <p:nvSpPr>
            <p:cNvPr id="17" name="Google Shape;645;g2e2953a4e95_0_1871"/>
            <p:cNvSpPr/>
            <p:nvPr/>
          </p:nvSpPr>
          <p:spPr>
            <a:xfrm>
              <a:off x="5629400" y="3813975"/>
              <a:ext cx="6173400" cy="2382600"/>
            </a:xfrm>
            <a:prstGeom prst="roundRect">
              <a:avLst>
                <a:gd name="adj" fmla="val 16667"/>
              </a:avLst>
            </a:prstGeom>
            <a:solidFill>
              <a:srgbClr val="F57B20">
                <a:alpha val="1882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4360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 Proxy</a:t>
              </a:r>
              <a:endParaRPr sz="1400" b="1" i="0" u="none" strike="noStrike" cap="none" dirty="0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6213" marR="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enables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Infrastructures with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large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of resources,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provide them through a single integration point,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where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Infrastructure can maintain centrally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relevant Policies and business logic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making available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resources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 multiple communities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646;g2e2953a4e95_0_1871"/>
            <p:cNvSpPr/>
            <p:nvPr/>
          </p:nvSpPr>
          <p:spPr>
            <a:xfrm>
              <a:off x="5629400" y="1527150"/>
              <a:ext cx="6173400" cy="2160000"/>
            </a:xfrm>
            <a:prstGeom prst="roundRect">
              <a:avLst>
                <a:gd name="adj" fmla="val 16667"/>
              </a:avLst>
            </a:prstGeom>
            <a:solidFill>
              <a:srgbClr val="004360">
                <a:alpha val="1686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Community AAI</a:t>
              </a:r>
              <a:endParaRPr sz="14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6213" marR="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streamline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researchers’ access to services,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both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those provided by their own infrastructure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 </a:t>
              </a: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well as the services provided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by </a:t>
              </a:r>
              <a:r>
                <a:rPr lang="en-GB" sz="1400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shared </a:t>
              </a:r>
              <a:r>
                <a:rPr lang="en-GB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infrastructures from other communities.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647;g2e2953a4e95_0_1871"/>
            <p:cNvPicPr preferRelativeResize="0"/>
            <p:nvPr/>
          </p:nvPicPr>
          <p:blipFill rotWithShape="1">
            <a:blip r:embed="rId2">
              <a:alphaModFix/>
            </a:blip>
            <a:srcRect r="3901"/>
            <a:stretch/>
          </p:blipFill>
          <p:spPr>
            <a:xfrm>
              <a:off x="258800" y="1527150"/>
              <a:ext cx="4520200" cy="4331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648;g2e2953a4e95_0_1871"/>
            <p:cNvSpPr/>
            <p:nvPr/>
          </p:nvSpPr>
          <p:spPr>
            <a:xfrm>
              <a:off x="2983500" y="2588100"/>
              <a:ext cx="2654552" cy="759919"/>
            </a:xfrm>
            <a:custGeom>
              <a:avLst/>
              <a:gdLst/>
              <a:ahLst/>
              <a:cxnLst/>
              <a:rect l="l" t="t" r="r" b="b"/>
              <a:pathLst>
                <a:path w="98820" h="39420" extrusionOk="0">
                  <a:moveTo>
                    <a:pt x="0" y="39420"/>
                  </a:moveTo>
                  <a:cubicBezTo>
                    <a:pt x="6840" y="36180"/>
                    <a:pt x="30150" y="22320"/>
                    <a:pt x="41040" y="19980"/>
                  </a:cubicBezTo>
                  <a:cubicBezTo>
                    <a:pt x="51930" y="17640"/>
                    <a:pt x="59130" y="27270"/>
                    <a:pt x="65340" y="25380"/>
                  </a:cubicBezTo>
                  <a:cubicBezTo>
                    <a:pt x="71550" y="23490"/>
                    <a:pt x="72720" y="12870"/>
                    <a:pt x="78300" y="8640"/>
                  </a:cubicBezTo>
                  <a:cubicBezTo>
                    <a:pt x="83880" y="4410"/>
                    <a:pt x="95400" y="1440"/>
                    <a:pt x="98820" y="0"/>
                  </a:cubicBezTo>
                </a:path>
              </a:pathLst>
            </a:custGeom>
            <a:noFill/>
            <a:ln w="19050" cap="flat" cmpd="sng">
              <a:solidFill>
                <a:srgbClr val="0043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649;g2e2953a4e95_0_1871"/>
            <p:cNvSpPr/>
            <p:nvPr/>
          </p:nvSpPr>
          <p:spPr>
            <a:xfrm rot="10800000" flipH="1">
              <a:off x="4414500" y="4306544"/>
              <a:ext cx="1228580" cy="539955"/>
            </a:xfrm>
            <a:custGeom>
              <a:avLst/>
              <a:gdLst/>
              <a:ahLst/>
              <a:cxnLst/>
              <a:rect l="l" t="t" r="r" b="b"/>
              <a:pathLst>
                <a:path w="98820" h="39420" extrusionOk="0">
                  <a:moveTo>
                    <a:pt x="0" y="39420"/>
                  </a:moveTo>
                  <a:cubicBezTo>
                    <a:pt x="6840" y="36180"/>
                    <a:pt x="30150" y="22320"/>
                    <a:pt x="41040" y="19980"/>
                  </a:cubicBezTo>
                  <a:cubicBezTo>
                    <a:pt x="51930" y="17640"/>
                    <a:pt x="59130" y="27270"/>
                    <a:pt x="65340" y="25380"/>
                  </a:cubicBezTo>
                  <a:cubicBezTo>
                    <a:pt x="71550" y="23490"/>
                    <a:pt x="72720" y="12870"/>
                    <a:pt x="78300" y="8640"/>
                  </a:cubicBezTo>
                  <a:cubicBezTo>
                    <a:pt x="83880" y="4410"/>
                    <a:pt x="95400" y="1440"/>
                    <a:pt x="98820" y="0"/>
                  </a:cubicBezTo>
                </a:path>
              </a:pathLst>
            </a:custGeom>
            <a:noFill/>
            <a:ln w="28575" cap="flat" cmpd="sng">
              <a:solidFill>
                <a:srgbClr val="F57A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523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Do we ask for ~ 12 000 x 170+ passwords for everyone?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45773"/>
            <a:ext cx="4691063" cy="151268"/>
          </a:xfrm>
        </p:spPr>
        <p:txBody>
          <a:bodyPr/>
          <a:lstStyle/>
          <a:p>
            <a:r>
              <a:rPr lang="en-GB" sz="600" dirty="0">
                <a:solidFill>
                  <a:srgbClr val="6F2575"/>
                </a:solidFill>
              </a:rPr>
              <a:t>Image </a:t>
            </a:r>
            <a:r>
              <a:rPr lang="en-GB" sz="600" dirty="0" smtClean="0">
                <a:solidFill>
                  <a:srgbClr val="6F2575"/>
                </a:solidFill>
              </a:rPr>
              <a:t>“trust fall” by Barret </a:t>
            </a:r>
            <a:r>
              <a:rPr lang="en-GB" sz="600" dirty="0" err="1" smtClean="0">
                <a:solidFill>
                  <a:srgbClr val="6F2575"/>
                </a:solidFill>
              </a:rPr>
              <a:t>Anspach</a:t>
            </a:r>
            <a:r>
              <a:rPr lang="en-GB" sz="600" dirty="0">
                <a:solidFill>
                  <a:srgbClr val="6F2575"/>
                </a:solidFill>
              </a:rPr>
              <a:t> (https://</a:t>
            </a:r>
            <a:r>
              <a:rPr lang="en-GB" sz="600" dirty="0" smtClean="0">
                <a:solidFill>
                  <a:srgbClr val="6F2575"/>
                </a:solidFill>
              </a:rPr>
              <a:t>www.flickr.com/photos/anspach/954545) used under CC-BY-2.0 license</a:t>
            </a:r>
            <a:endParaRPr lang="en-GB" sz="600" dirty="0">
              <a:solidFill>
                <a:srgbClr val="6F257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" y="748448"/>
            <a:ext cx="4664869" cy="3498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398" y="740822"/>
            <a:ext cx="3962402" cy="3672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rgbClr val="E3D88B"/>
                </a:solidFill>
              </a:rPr>
              <a:t>Of course not!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E3D88B"/>
                </a:solidFill>
              </a:rPr>
              <a:t>But 12 000 people is still a lot, </a:t>
            </a:r>
            <a:endParaRPr lang="en-GB" sz="1800" cap="none" dirty="0">
              <a:solidFill>
                <a:srgbClr val="E3D88B"/>
              </a:solidFill>
            </a:endParaRPr>
          </a:p>
          <a:p>
            <a:pPr marL="266700"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i="1" cap="none" dirty="0" smtClean="0">
                <a:solidFill>
                  <a:srgbClr val="E3D88B"/>
                </a:solidFill>
              </a:rPr>
              <a:t>and many more than you would </a:t>
            </a:r>
            <a:br>
              <a:rPr lang="en-GB" sz="1600" i="1" cap="none" dirty="0" smtClean="0">
                <a:solidFill>
                  <a:srgbClr val="E3D88B"/>
                </a:solidFill>
              </a:rPr>
            </a:br>
            <a:r>
              <a:rPr lang="en-GB" sz="1600" i="1" cap="none" dirty="0" smtClean="0">
                <a:solidFill>
                  <a:srgbClr val="E3D88B"/>
                </a:solidFill>
              </a:rPr>
              <a:t>trust with your bank PIN …</a:t>
            </a:r>
            <a:endParaRPr lang="en-GB" sz="1600" cap="none" dirty="0" smtClean="0">
              <a:solidFill>
                <a:srgbClr val="E3D88B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i="1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E3D88B"/>
                </a:solidFill>
              </a:rPr>
              <a:t>Yet we have found mechanisms to </a:t>
            </a:r>
            <a:r>
              <a:rPr lang="en-GB" sz="1600" cap="none" dirty="0" smtClean="0">
                <a:solidFill>
                  <a:srgbClr val="E3D88B"/>
                </a:solidFill>
              </a:rPr>
              <a:t/>
            </a:r>
            <a:br>
              <a:rPr lang="en-GB" sz="1600" cap="none" dirty="0" smtClean="0">
                <a:solidFill>
                  <a:srgbClr val="E3D88B"/>
                </a:solidFill>
              </a:rPr>
            </a:br>
            <a:r>
              <a:rPr lang="en-GB" sz="1600" cap="none" dirty="0" smtClean="0">
                <a:solidFill>
                  <a:srgbClr val="E3D88B"/>
                </a:solidFill>
              </a:rPr>
              <a:t>collaborate beyond </a:t>
            </a:r>
            <a:r>
              <a:rPr lang="en-GB" sz="1600" cap="none" dirty="0" smtClean="0">
                <a:solidFill>
                  <a:srgbClr val="E3D88B"/>
                </a:solidFill>
              </a:rPr>
              <a:t>the canonical </a:t>
            </a:r>
            <a:br>
              <a:rPr lang="en-GB" sz="1600" cap="none" dirty="0" smtClean="0">
                <a:solidFill>
                  <a:srgbClr val="E3D88B"/>
                </a:solidFill>
              </a:rPr>
            </a:br>
            <a:r>
              <a:rPr lang="en-GB" sz="1600" cap="none" dirty="0" smtClean="0">
                <a:solidFill>
                  <a:srgbClr val="E3D88B"/>
                </a:solidFill>
              </a:rPr>
              <a:t>~150 people (“Dunbar’s number”)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E3D88B"/>
                </a:solidFill>
              </a:rPr>
              <a:t>but what we built, may both be unique </a:t>
            </a:r>
            <a:br>
              <a:rPr lang="en-GB" sz="1600" cap="none" dirty="0" smtClean="0">
                <a:solidFill>
                  <a:srgbClr val="E3D88B"/>
                </a:solidFill>
              </a:rPr>
            </a:br>
            <a:r>
              <a:rPr lang="en-GB" sz="1600" cap="none" dirty="0" smtClean="0">
                <a:solidFill>
                  <a:srgbClr val="E3D88B"/>
                </a:solidFill>
              </a:rPr>
              <a:t>for our  ‘high-trust’ research community </a:t>
            </a:r>
            <a:br>
              <a:rPr lang="en-GB" sz="1600" cap="none" dirty="0" smtClean="0">
                <a:solidFill>
                  <a:srgbClr val="E3D88B"/>
                </a:solidFill>
              </a:rPr>
            </a:br>
            <a:r>
              <a:rPr lang="en-GB" sz="1600" cap="none" dirty="0" smtClean="0">
                <a:solidFill>
                  <a:srgbClr val="E3D88B"/>
                </a:solidFill>
              </a:rPr>
              <a:t>… and be an example for others</a:t>
            </a:r>
            <a:endParaRPr kumimoji="0" lang="en-GB" sz="160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362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and with proliferation comes complexity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  <a:endParaRPr lang="en-GB" dirty="0"/>
          </a:p>
        </p:txBody>
      </p:sp>
      <p:pic>
        <p:nvPicPr>
          <p:cNvPr id="5" name="Google Shape;780;g2e3808cd59d_0_111"/>
          <p:cNvPicPr preferRelativeResize="0"/>
          <p:nvPr/>
        </p:nvPicPr>
        <p:blipFill rotWithShape="1">
          <a:blip r:embed="rId2">
            <a:alphaModFix/>
          </a:blip>
          <a:srcRect l="10385" t="10608" r="1601" b="1277"/>
          <a:stretch/>
        </p:blipFill>
        <p:spPr>
          <a:xfrm>
            <a:off x="995362" y="791487"/>
            <a:ext cx="6030286" cy="4217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35487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ln w="19050">
            <a:noFill/>
          </a:ln>
        </p:spPr>
        <p:txBody>
          <a:bodyPr/>
          <a:lstStyle/>
          <a:p>
            <a:fld id="{86CB4B4D-7CA3-9044-876B-883B54F8677D}" type="slidenum">
              <a:rPr lang="en-GB" smtClean="0"/>
              <a:t>51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400" dirty="0" smtClean="0"/>
              <a:t>Identity spaghetti: 1-loop, 2-loop and higher order diagrams</a:t>
            </a:r>
            <a:endParaRPr lang="en-GB" sz="2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644" y="1467047"/>
            <a:ext cx="934943" cy="87793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grpSp>
        <p:nvGrpSpPr>
          <p:cNvPr id="36" name="Group 35"/>
          <p:cNvGrpSpPr/>
          <p:nvPr/>
        </p:nvGrpSpPr>
        <p:grpSpPr>
          <a:xfrm>
            <a:off x="686927" y="901331"/>
            <a:ext cx="829515" cy="595035"/>
            <a:chOff x="440649" y="1050289"/>
            <a:chExt cx="829515" cy="595035"/>
          </a:xfrm>
        </p:grpSpPr>
        <p:sp>
          <p:nvSpPr>
            <p:cNvPr id="5" name="TextBox 4"/>
            <p:cNvSpPr txBox="1"/>
            <p:nvPr/>
          </p:nvSpPr>
          <p:spPr>
            <a:xfrm>
              <a:off x="513550" y="1050289"/>
              <a:ext cx="60272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spc="0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??</a:t>
              </a:r>
            </a:p>
          </p:txBody>
        </p:sp>
        <p:sp>
          <p:nvSpPr>
            <p:cNvPr id="35" name="Cloud Callout 34"/>
            <p:cNvSpPr/>
            <p:nvPr/>
          </p:nvSpPr>
          <p:spPr>
            <a:xfrm>
              <a:off x="440649" y="1069920"/>
              <a:ext cx="829515" cy="555775"/>
            </a:xfrm>
            <a:prstGeom prst="cloudCallout">
              <a:avLst/>
            </a:prstGeom>
            <a:noFill/>
            <a:ln w="1270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22947" y="856974"/>
            <a:ext cx="7423942" cy="3624954"/>
            <a:chOff x="1622947" y="856974"/>
            <a:chExt cx="7423942" cy="3624954"/>
          </a:xfrm>
        </p:grpSpPr>
        <p:grpSp>
          <p:nvGrpSpPr>
            <p:cNvPr id="43" name="Group 42"/>
            <p:cNvGrpSpPr/>
            <p:nvPr/>
          </p:nvGrpSpPr>
          <p:grpSpPr>
            <a:xfrm>
              <a:off x="1622947" y="856974"/>
              <a:ext cx="6754351" cy="3506161"/>
              <a:chOff x="843265" y="967282"/>
              <a:chExt cx="6754351" cy="3506161"/>
            </a:xfrm>
          </p:grpSpPr>
          <p:cxnSp>
            <p:nvCxnSpPr>
              <p:cNvPr id="6" name="Straight Arrow Connector 5"/>
              <p:cNvCxnSpPr>
                <a:endCxn id="27" idx="0"/>
              </p:cNvCxnSpPr>
              <p:nvPr/>
            </p:nvCxnSpPr>
            <p:spPr>
              <a:xfrm>
                <a:off x="2570462" y="2142248"/>
                <a:ext cx="263129" cy="154127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5214735" y="1736003"/>
                <a:ext cx="1237458" cy="16096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6029" y="1250386"/>
                <a:ext cx="725570" cy="80418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0231" y="1927799"/>
                <a:ext cx="1829520" cy="428898"/>
              </a:xfrm>
              <a:prstGeom prst="rect">
                <a:avLst/>
              </a:prstGeom>
            </p:spPr>
          </p:pic>
          <p:pic>
            <p:nvPicPr>
              <p:cNvPr id="10" name="Content Placeholder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1417" y="3334591"/>
                <a:ext cx="2287158" cy="537579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4034632" y="1005827"/>
                <a:ext cx="1165750" cy="804184"/>
                <a:chOff x="3941788" y="1383035"/>
                <a:chExt cx="1523098" cy="114300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1886" y="1383035"/>
                  <a:ext cx="1143000" cy="11430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788" y="1584235"/>
                  <a:ext cx="607796" cy="459855"/>
                </a:xfrm>
                <a:prstGeom prst="rect">
                  <a:avLst/>
                </a:prstGeom>
              </p:spPr>
            </p:pic>
          </p:grpSp>
          <p:cxnSp>
            <p:nvCxnSpPr>
              <p:cNvPr id="14" name="Straight Arrow Connector 13"/>
              <p:cNvCxnSpPr>
                <a:endCxn id="13" idx="2"/>
              </p:cNvCxnSpPr>
              <p:nvPr/>
            </p:nvCxnSpPr>
            <p:spPr>
              <a:xfrm flipV="1">
                <a:off x="2901599" y="1470928"/>
                <a:ext cx="1365631" cy="144157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1971367" y="2054570"/>
                <a:ext cx="394109" cy="76992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8576" y="967282"/>
                <a:ext cx="884198" cy="692427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1866084" y="1237193"/>
                <a:ext cx="302337" cy="17072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1869306" y="1179325"/>
                <a:ext cx="2129085" cy="903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5061490" y="2655743"/>
                <a:ext cx="542416" cy="68156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2901599" y="2452711"/>
                <a:ext cx="1999370" cy="72526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3290589" y="3282127"/>
                <a:ext cx="760828" cy="23387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733047" y="3378098"/>
                <a:ext cx="1364072" cy="40042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endCxn id="12" idx="2"/>
              </p:cNvCxnSpPr>
              <p:nvPr/>
            </p:nvCxnSpPr>
            <p:spPr>
              <a:xfrm flipH="1" flipV="1">
                <a:off x="4762967" y="1810011"/>
                <a:ext cx="184908" cy="151818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2820850" y="1996215"/>
                <a:ext cx="2014005" cy="137707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9200" y="1067007"/>
                <a:ext cx="1598416" cy="571434"/>
              </a:xfrm>
              <a:prstGeom prst="rect">
                <a:avLst/>
              </a:prstGeom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5234156" y="1315056"/>
                <a:ext cx="563136" cy="15441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1657" y="3683520"/>
                <a:ext cx="803868" cy="391214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H="1">
                <a:off x="3152519" y="1810011"/>
                <a:ext cx="1123053" cy="190401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1115384" y="1777079"/>
                <a:ext cx="25630" cy="2007105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3265" y="3885574"/>
                <a:ext cx="544239" cy="587869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 flipV="1">
                <a:off x="1454068" y="3924251"/>
                <a:ext cx="3431817" cy="47902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1387504" y="3654358"/>
                <a:ext cx="481803" cy="32088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1869306" y="1030435"/>
                <a:ext cx="4047135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1282" y="3087789"/>
                <a:ext cx="969480" cy="365487"/>
              </a:xfrm>
              <a:prstGeom prst="rect">
                <a:avLst/>
              </a:prstGeom>
            </p:spPr>
          </p:pic>
        </p:grpSp>
        <p:cxnSp>
          <p:nvCxnSpPr>
            <p:cNvPr id="45" name="Straight Arrow Connector 44"/>
            <p:cNvCxnSpPr/>
            <p:nvPr/>
          </p:nvCxnSpPr>
          <p:spPr>
            <a:xfrm>
              <a:off x="6696123" y="3813943"/>
              <a:ext cx="1240831" cy="410099"/>
            </a:xfrm>
            <a:prstGeom prst="straightConnector1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96063" y="3915592"/>
              <a:ext cx="1050826" cy="566336"/>
            </a:xfrm>
            <a:prstGeom prst="rect">
              <a:avLst/>
            </a:prstGeom>
            <a:ln>
              <a:solidFill>
                <a:srgbClr val="6F257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08" y="2541071"/>
            <a:ext cx="730840" cy="73084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H="1">
            <a:off x="6321526" y="2974233"/>
            <a:ext cx="374597" cy="258339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49" idx="1"/>
          </p:cNvCxnSpPr>
          <p:nvPr/>
        </p:nvCxnSpPr>
        <p:spPr>
          <a:xfrm>
            <a:off x="2640187" y="1081692"/>
            <a:ext cx="4240621" cy="18247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16538" y="3098287"/>
            <a:ext cx="617611" cy="1019083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4564135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Not all that is possible is allowed in the AARC BPA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515979" y="638235"/>
            <a:ext cx="5758922" cy="4428205"/>
            <a:chOff x="1515979" y="638235"/>
            <a:chExt cx="5758922" cy="44282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979" y="638235"/>
              <a:ext cx="5758922" cy="442820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933074" y="2149642"/>
              <a:ext cx="4740442" cy="0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81184728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3639523" y="936261"/>
            <a:ext cx="4974689" cy="3373033"/>
          </a:xfrm>
        </p:spPr>
        <p:txBody>
          <a:bodyPr/>
          <a:lstStyle/>
          <a:p>
            <a:r>
              <a:rPr lang="en-GB" dirty="0" smtClean="0"/>
              <a:t>Identity, community, infrastructure proxies and services form a </a:t>
            </a:r>
            <a:r>
              <a:rPr lang="en-GB" b="1" i="1" dirty="0" smtClean="0"/>
              <a:t>federation of proxies</a:t>
            </a:r>
          </a:p>
          <a:p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bilateral registration</a:t>
            </a:r>
            <a:br>
              <a:rPr lang="en-GB" dirty="0" smtClean="0"/>
            </a:br>
            <a:r>
              <a:rPr lang="en-GB" sz="1600" i="1" dirty="0" smtClean="0"/>
              <a:t>but then you have a scalability issue again</a:t>
            </a:r>
            <a:endParaRPr lang="en-GB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meta-data distribution</a:t>
            </a:r>
            <a:br>
              <a:rPr lang="en-GB" dirty="0" smtClean="0"/>
            </a:br>
            <a:r>
              <a:rPr lang="en-GB" dirty="0" smtClean="0"/>
              <a:t>of trust paths</a:t>
            </a:r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en-GB" b="1" dirty="0" err="1" smtClean="0"/>
              <a:t>OpenID</a:t>
            </a:r>
            <a:r>
              <a:rPr lang="en-GB" dirty="0" smtClean="0"/>
              <a:t> </a:t>
            </a:r>
            <a:r>
              <a:rPr lang="en-GB" b="1" dirty="0" smtClean="0"/>
              <a:t>Federation</a:t>
            </a:r>
          </a:p>
          <a:p>
            <a:pPr marL="541338" lvl="1" indent="-274638">
              <a:buFont typeface="Arial" panose="020B0604020202020204" pitchFamily="34" charset="0"/>
              <a:buChar char="•"/>
            </a:pPr>
            <a:r>
              <a:rPr lang="en-GB" b="1" dirty="0" smtClean="0"/>
              <a:t>SAML</a:t>
            </a:r>
            <a:r>
              <a:rPr lang="en-GB" dirty="0" smtClean="0"/>
              <a:t> meta-data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discovery and identity provider hinting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We have seen many arrows before … it needs federation!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80" y="2481281"/>
            <a:ext cx="2788534" cy="1318018"/>
          </a:xfrm>
          <a:prstGeom prst="rect">
            <a:avLst/>
          </a:prstGeom>
        </p:spPr>
      </p:pic>
      <p:pic>
        <p:nvPicPr>
          <p:cNvPr id="13" name="Google Shape;780;g2e3808cd59d_0_111"/>
          <p:cNvPicPr preferRelativeResize="0"/>
          <p:nvPr/>
        </p:nvPicPr>
        <p:blipFill rotWithShape="1">
          <a:blip r:embed="rId3">
            <a:alphaModFix/>
          </a:blip>
          <a:srcRect l="10385" t="10608" r="1601" b="1277"/>
          <a:stretch/>
        </p:blipFill>
        <p:spPr>
          <a:xfrm>
            <a:off x="131445" y="1516481"/>
            <a:ext cx="3508079" cy="2453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254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European Open Science Cloud federation (2023 edition)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/>
              <a:t>Image: EOSC AAI for the EOSC Core and Exchange Federation for the EOSC European </a:t>
            </a:r>
            <a:r>
              <a:rPr lang="en-GB" sz="800" dirty="0" smtClean="0"/>
              <a:t> Node </a:t>
            </a:r>
            <a:r>
              <a:rPr lang="en-GB" sz="800" dirty="0"/>
              <a:t>by Christos </a:t>
            </a:r>
            <a:r>
              <a:rPr lang="en-GB" sz="800" dirty="0" err="1"/>
              <a:t>Kanellopoulos</a:t>
            </a:r>
            <a:r>
              <a:rPr lang="en-GB" sz="800" dirty="0"/>
              <a:t>, Nicolas </a:t>
            </a:r>
            <a:r>
              <a:rPr lang="en-GB" sz="800" dirty="0" err="1"/>
              <a:t>Liampotis</a:t>
            </a:r>
            <a:r>
              <a:rPr lang="en-GB" sz="800" dirty="0"/>
              <a:t>, David Groep (June 2023</a:t>
            </a:r>
            <a:r>
              <a:rPr lang="en-GB" sz="800" dirty="0" smtClean="0"/>
              <a:t>)</a:t>
            </a:r>
            <a:endParaRPr lang="en-GB" sz="8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407140" y="821398"/>
            <a:ext cx="5234768" cy="3682027"/>
            <a:chOff x="2407140" y="821398"/>
            <a:chExt cx="5234768" cy="36820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140" y="821398"/>
              <a:ext cx="4384492" cy="368202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solidFill>
                <a:srgbClr val="001C3D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4692650" y="2089150"/>
              <a:ext cx="1016000" cy="1752600"/>
            </a:xfrm>
            <a:prstGeom prst="rect">
              <a:avLst/>
            </a:prstGeom>
            <a:noFill/>
            <a:ln w="5715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79156" y="3874763"/>
              <a:ext cx="1050132" cy="377306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EOSC Node</a:t>
              </a:r>
              <a: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/>
              </a:r>
              <a:b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Proxy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47773" y="3296886"/>
              <a:ext cx="897502" cy="646464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EOSC Node</a:t>
              </a:r>
              <a: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/>
              </a:r>
              <a:b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Proxy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91776" y="2849510"/>
              <a:ext cx="1050132" cy="362267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EOSC Node</a:t>
              </a:r>
              <a: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/>
              </a:r>
              <a:b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Proxy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13658" y="2219632"/>
              <a:ext cx="1050132" cy="362267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EOSC Node</a:t>
              </a:r>
              <a: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/>
              </a:r>
              <a:br>
                <a:rPr lang="en-GB" sz="1100" cap="none" dirty="0">
                  <a:solidFill>
                    <a:srgbClr val="6F257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</a:br>
              <a:r>
                <a:rPr kumimoji="0" lang="en-GB" sz="11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Proxy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16" name="Straight Connector 15"/>
            <p:cNvCxnSpPr>
              <a:stCxn id="14" idx="1"/>
              <a:endCxn id="10" idx="3"/>
            </p:cNvCxnSpPr>
            <p:nvPr/>
          </p:nvCxnSpPr>
          <p:spPr>
            <a:xfrm flipH="1">
              <a:off x="5708650" y="2400766"/>
              <a:ext cx="705008" cy="5646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/>
            <p:cNvCxnSpPr>
              <a:stCxn id="13" idx="1"/>
              <a:endCxn id="10" idx="3"/>
            </p:cNvCxnSpPr>
            <p:nvPr/>
          </p:nvCxnSpPr>
          <p:spPr>
            <a:xfrm flipH="1" flipV="1">
              <a:off x="5708650" y="2965450"/>
              <a:ext cx="883126" cy="651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/>
            <p:cNvCxnSpPr>
              <a:stCxn id="12" idx="0"/>
              <a:endCxn id="10" idx="3"/>
            </p:cNvCxnSpPr>
            <p:nvPr/>
          </p:nvCxnSpPr>
          <p:spPr>
            <a:xfrm flipH="1" flipV="1">
              <a:off x="5708650" y="2965450"/>
              <a:ext cx="487874" cy="3314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Rectangle 27"/>
            <p:cNvSpPr/>
            <p:nvPr/>
          </p:nvSpPr>
          <p:spPr>
            <a:xfrm>
              <a:off x="3959627" y="1495425"/>
              <a:ext cx="517123" cy="384175"/>
            </a:xfrm>
            <a:prstGeom prst="rect">
              <a:avLst/>
            </a:prstGeom>
            <a:noFill/>
            <a:ln w="28575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Identity Sources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12077" y="1127126"/>
              <a:ext cx="1139423" cy="656646"/>
            </a:xfrm>
            <a:prstGeom prst="rect">
              <a:avLst/>
            </a:prstGeom>
            <a:noFill/>
            <a:ln w="28575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Identity Sources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57475" y="1095375"/>
              <a:ext cx="714470" cy="793641"/>
            </a:xfrm>
            <a:prstGeom prst="rect">
              <a:avLst/>
            </a:prstGeom>
            <a:noFill/>
            <a:ln w="28575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Identity Sources</a:t>
              </a:r>
              <a:endParaRPr kumimoji="0" lang="en-GB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80" y="2880275"/>
            <a:ext cx="344953" cy="2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22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665834" y="952612"/>
            <a:ext cx="4373984" cy="3373033"/>
          </a:xfrm>
        </p:spPr>
        <p:txBody>
          <a:bodyPr/>
          <a:lstStyle/>
          <a:p>
            <a:r>
              <a:rPr lang="en-GB" dirty="0" smtClean="0"/>
              <a:t>Each side of each arrow has </a:t>
            </a:r>
            <a:br>
              <a:rPr lang="en-GB" dirty="0" smtClean="0"/>
            </a:br>
            <a:r>
              <a:rPr lang="en-GB" i="1" dirty="0" smtClean="0"/>
              <a:t>independent </a:t>
            </a:r>
            <a:r>
              <a:rPr lang="en-GB" dirty="0" smtClean="0"/>
              <a:t>parties</a:t>
            </a:r>
          </a:p>
          <a:p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we allow </a:t>
            </a:r>
            <a:r>
              <a:rPr lang="en-GB" i="1" dirty="0" smtClean="0"/>
              <a:t>them</a:t>
            </a:r>
            <a:r>
              <a:rPr lang="en-GB" dirty="0" smtClean="0"/>
              <a:t> to do part of the work</a:t>
            </a:r>
            <a:br>
              <a:rPr lang="en-GB" dirty="0" smtClean="0"/>
            </a:br>
            <a:r>
              <a:rPr lang="en-GB" i="1" dirty="0" smtClean="0"/>
              <a:t>we </a:t>
            </a:r>
            <a:r>
              <a:rPr lang="en-GB" dirty="0" smtClean="0"/>
              <a:t>would otherwise do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to make it easier and faster for users </a:t>
            </a:r>
            <a:br>
              <a:rPr lang="en-GB" dirty="0" smtClean="0"/>
            </a:br>
            <a:r>
              <a:rPr lang="en-GB" dirty="0" smtClean="0"/>
              <a:t>to perform their research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but </a:t>
            </a:r>
            <a:r>
              <a:rPr lang="en-GB" b="1" dirty="0" smtClean="0"/>
              <a:t>we relinquish some control</a:t>
            </a:r>
            <a:br>
              <a:rPr lang="en-GB" b="1" dirty="0" smtClean="0"/>
            </a:br>
            <a:r>
              <a:rPr lang="en-GB" dirty="0" smtClean="0"/>
              <a:t>beyond our organisation, our own policies, our own jurisdiction</a:t>
            </a:r>
            <a:br>
              <a:rPr lang="en-GB" dirty="0" smtClean="0"/>
            </a:br>
            <a:endParaRPr lang="en-GB" sz="900" dirty="0" smtClean="0"/>
          </a:p>
          <a:p>
            <a:r>
              <a:rPr lang="en-GB" b="1" i="1" dirty="0" smtClean="0"/>
              <a:t>Why </a:t>
            </a:r>
            <a:r>
              <a:rPr lang="en-GB" b="1" dirty="0" smtClean="0"/>
              <a:t>would we trust them to do that?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And we need to ‘decorate’ the arrows with trust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9311" y="1153432"/>
            <a:ext cx="3302261" cy="3269018"/>
            <a:chOff x="149311" y="1019803"/>
            <a:chExt cx="3302261" cy="3269018"/>
          </a:xfrm>
        </p:grpSpPr>
        <p:pic>
          <p:nvPicPr>
            <p:cNvPr id="6" name="Google Shape;647;g2e2953a4e95_0_1871"/>
            <p:cNvPicPr preferRelativeResize="0"/>
            <p:nvPr/>
          </p:nvPicPr>
          <p:blipFill rotWithShape="1">
            <a:blip r:embed="rId2">
              <a:alphaModFix/>
            </a:blip>
            <a:srcRect l="-3" r="41177"/>
            <a:stretch/>
          </p:blipFill>
          <p:spPr>
            <a:xfrm>
              <a:off x="149311" y="1019803"/>
              <a:ext cx="2088000" cy="3269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986" y="2151328"/>
              <a:ext cx="1102586" cy="5120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279" y="3052592"/>
              <a:ext cx="1103293" cy="4906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2648" y="1172723"/>
              <a:ext cx="1102587" cy="48269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3942" y="2471983"/>
            <a:ext cx="1875261" cy="1255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311" y="1789051"/>
            <a:ext cx="900045" cy="6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48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Structuring trust ‘between boxes and arrows’ is complex!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aarc-community.org/policies/policy-development-kit/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0" y="885500"/>
            <a:ext cx="2718239" cy="3193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9517" b="21599"/>
          <a:stretch/>
        </p:blipFill>
        <p:spPr>
          <a:xfrm>
            <a:off x="4572000" y="916936"/>
            <a:ext cx="1931935" cy="1814447"/>
          </a:xfrm>
          <a:prstGeom prst="rect">
            <a:avLst/>
          </a:prstGeom>
          <a:ln>
            <a:solidFill>
              <a:srgbClr val="F6791C"/>
            </a:solidFill>
          </a:ln>
          <a:effectLst>
            <a:glow rad="101600">
              <a:srgbClr val="F6791C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8547" b="11325"/>
          <a:stretch/>
        </p:blipFill>
        <p:spPr>
          <a:xfrm>
            <a:off x="2107902" y="808684"/>
            <a:ext cx="2002396" cy="1607092"/>
          </a:xfrm>
          <a:prstGeom prst="rect">
            <a:avLst/>
          </a:prstGeom>
          <a:ln>
            <a:solidFill>
              <a:srgbClr val="003F5E"/>
            </a:solidFill>
          </a:ln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761" y="3291410"/>
            <a:ext cx="1746061" cy="1197207"/>
          </a:xfrm>
          <a:prstGeom prst="rect">
            <a:avLst/>
          </a:prstGeom>
          <a:ln>
            <a:solidFill>
              <a:srgbClr val="003F5E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927" y="779329"/>
            <a:ext cx="1827948" cy="292400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0" t="-2880" r="-761" b="-2082"/>
          <a:stretch/>
        </p:blipFill>
        <p:spPr>
          <a:xfrm>
            <a:off x="1767095" y="1443356"/>
            <a:ext cx="5996840" cy="2913957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" y="2611035"/>
            <a:ext cx="1753909" cy="11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895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And even a simple ‘Who are you?’ is not always easy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/>
              <a:t>Source: </a:t>
            </a: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aarc-community.org/guidelines/aarc-i050</a:t>
            </a:r>
            <a:r>
              <a:rPr lang="en-GB" dirty="0" smtClean="0"/>
              <a:t>, Ian Neilson et al.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36" y="690593"/>
            <a:ext cx="7271179" cy="3413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49" y="3610934"/>
            <a:ext cx="2037193" cy="296361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881168" y="2783059"/>
            <a:ext cx="995362" cy="85664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IGTF </a:t>
            </a:r>
            <a:r>
              <a:rPr lang="en-GB" sz="1100" cap="none" dirty="0" smtClean="0">
                <a:solidFill>
                  <a:srgbClr val="6F2575"/>
                </a:solidFill>
              </a:rPr>
              <a:t>interoperable global trust federation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880" y="2777856"/>
            <a:ext cx="1083142" cy="51809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REFEDS </a:t>
            </a:r>
            <a:r>
              <a:rPr lang="en-GB" sz="1100" cap="none" dirty="0" smtClean="0">
                <a:solidFill>
                  <a:srgbClr val="6F2575"/>
                </a:solidFill>
              </a:rPr>
              <a:t>R&amp;E federation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5006" y="2780070"/>
            <a:ext cx="1083142" cy="687368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1600" cap="none" dirty="0" err="1" smtClean="0">
                <a:solidFill>
                  <a:srgbClr val="6F2575"/>
                </a:solidFill>
              </a:rPr>
              <a:t>Kantara</a:t>
            </a:r>
            <a:r>
              <a:rPr lang="en-GB" sz="1600" cap="none" dirty="0" smtClean="0">
                <a:solidFill>
                  <a:srgbClr val="6F2575"/>
                </a:solidFill>
              </a:rPr>
              <a:t/>
            </a:r>
            <a:br>
              <a:rPr lang="en-GB" sz="1600" cap="none" dirty="0" smtClean="0">
                <a:solidFill>
                  <a:srgbClr val="6F2575"/>
                </a:solidFill>
              </a:rPr>
            </a:br>
            <a:r>
              <a:rPr lang="en-GB" sz="1100" cap="none" dirty="0" smtClean="0">
                <a:solidFill>
                  <a:srgbClr val="6F2575"/>
                </a:solidFill>
              </a:rPr>
              <a:t>industry identity assurance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5653" y="2780070"/>
            <a:ext cx="1083142" cy="51809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1600" cap="none" dirty="0" err="1" smtClean="0">
                <a:solidFill>
                  <a:srgbClr val="6F2575"/>
                </a:solidFill>
              </a:rPr>
              <a:t>eIDAS</a:t>
            </a:r>
            <a:r>
              <a:rPr lang="en-GB" sz="1600" cap="none" dirty="0" smtClean="0">
                <a:solidFill>
                  <a:srgbClr val="6F2575"/>
                </a:solidFill>
              </a:rPr>
              <a:t/>
            </a:r>
            <a:br>
              <a:rPr lang="en-GB" sz="1600" cap="none" dirty="0" smtClean="0">
                <a:solidFill>
                  <a:srgbClr val="6F2575"/>
                </a:solidFill>
              </a:rPr>
            </a:br>
            <a:r>
              <a:rPr lang="en-GB" sz="1100" cap="none" dirty="0" smtClean="0">
                <a:solidFill>
                  <a:srgbClr val="6F2575"/>
                </a:solidFill>
              </a:rPr>
              <a:t>government ID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85" y="3776357"/>
            <a:ext cx="4435432" cy="6565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REFEDS Assurance Framework and IGTF Profiles are ‘simpler’: academia is a higher-trust environment, </a:t>
            </a:r>
            <a:b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leveraging self-assessed peer review</a:t>
            </a:r>
          </a:p>
        </p:txBody>
      </p:sp>
    </p:spTree>
    <p:extLst>
      <p:ext uri="{BB962C8B-B14F-4D97-AF65-F5344CB8AC3E}">
        <p14:creationId xmlns:p14="http://schemas.microsoft.com/office/powerpoint/2010/main" val="1718595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Helping community and users: how much clicking through?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58" y="1128598"/>
            <a:ext cx="2969599" cy="26545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37" y="2367004"/>
            <a:ext cx="3797568" cy="17499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84" y="1051785"/>
            <a:ext cx="3197329" cy="32054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2843310"/>
            <a:ext cx="3527479" cy="158899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50127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Good common practice: the WISE Baseline AUP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352484" y="4598373"/>
            <a:ext cx="8667750" cy="151268"/>
          </a:xfrm>
        </p:spPr>
        <p:txBody>
          <a:bodyPr/>
          <a:lstStyle/>
          <a:p>
            <a:pPr algn="ctr"/>
            <a:r>
              <a:rPr lang="en-GB" dirty="0"/>
              <a:t>https://wise-community.org/wise-baseline-aup/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680775"/>
            <a:ext cx="3410768" cy="3827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2219" y="790054"/>
            <a:ext cx="4053656" cy="564257"/>
          </a:xfrm>
          <a:prstGeom prst="rect">
            <a:avLst/>
          </a:prstGeom>
          <a:solidFill>
            <a:srgbClr val="E3D88B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6213" marR="0" indent="-176213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Purpose binding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ensure use is as intended for access grant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2219" y="1482657"/>
            <a:ext cx="3008671" cy="779701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6213" marR="0" indent="-176213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Terms and Conditions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research data access conditions, permits, grant conditions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219" y="3284629"/>
            <a:ext cx="3008671" cy="56425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6213" marR="0" indent="-176213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Service level agreements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promises and recourse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2219" y="3945412"/>
            <a:ext cx="3008671" cy="56425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6213" marR="0" indent="-176213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Privacy notice references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 </a:t>
            </a:r>
            <a:r>
              <a:rPr lang="en-GB" sz="14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access </a:t>
            </a: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personal data policies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2219" y="2390705"/>
            <a:ext cx="4058271" cy="779701"/>
          </a:xfrm>
          <a:prstGeom prst="rect">
            <a:avLst/>
          </a:prstGeom>
          <a:solidFill>
            <a:srgbClr val="E3D88B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6213" marR="0" indent="-176213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WISE Baseline AUP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common 10 commandments that </a:t>
            </a:r>
            <a:b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GB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allow seamless cross-sectoral user movement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35790" y="1141111"/>
            <a:ext cx="1029771" cy="0"/>
          </a:xfrm>
          <a:prstGeom prst="straightConnector1">
            <a:avLst/>
          </a:prstGeom>
          <a:noFill/>
          <a:ln w="25400" cap="flat">
            <a:solidFill>
              <a:srgbClr val="6F257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3735791" y="1591932"/>
            <a:ext cx="1029770" cy="0"/>
          </a:xfrm>
          <a:prstGeom prst="straightConnector1">
            <a:avLst/>
          </a:prstGeom>
          <a:noFill/>
          <a:ln w="25400" cap="flat">
            <a:solidFill>
              <a:srgbClr val="6F257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 flipH="1">
            <a:off x="3755491" y="2817379"/>
            <a:ext cx="952696" cy="0"/>
          </a:xfrm>
          <a:prstGeom prst="straightConnector1">
            <a:avLst/>
          </a:prstGeom>
          <a:noFill/>
          <a:ln w="25400" cap="flat">
            <a:solidFill>
              <a:srgbClr val="6F257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3735791" y="3708772"/>
            <a:ext cx="972396" cy="0"/>
          </a:xfrm>
          <a:prstGeom prst="straightConnector1">
            <a:avLst/>
          </a:prstGeom>
          <a:noFill/>
          <a:ln w="25400" cap="flat">
            <a:solidFill>
              <a:srgbClr val="6F257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flipH="1">
            <a:off x="3735791" y="4351415"/>
            <a:ext cx="972396" cy="0"/>
          </a:xfrm>
          <a:prstGeom prst="straightConnector1">
            <a:avLst/>
          </a:prstGeom>
          <a:noFill/>
          <a:ln w="25400" cap="flat">
            <a:solidFill>
              <a:srgbClr val="6F257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09" y="3455632"/>
            <a:ext cx="1058641" cy="13155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47" y="173046"/>
            <a:ext cx="623287" cy="4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66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Knockin</a:t>
            </a:r>
            <a:r>
              <a:rPr lang="en-GB" dirty="0" smtClean="0"/>
              <a:t>’ on a service’s door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But let’s go back to computing for a bit ...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2260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It all started here!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Bob Cowles </a:t>
            </a:r>
            <a:r>
              <a:rPr lang="en-GB" i="1" dirty="0" smtClean="0"/>
              <a:t>Acceptable Use Policy and Security Incident Response Strategy in the Open Science Grid</a:t>
            </a:r>
            <a:r>
              <a:rPr lang="en-GB" dirty="0" smtClean="0"/>
              <a:t> – ISGC, 29 April 2005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45" y="172336"/>
            <a:ext cx="5491873" cy="413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28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38125" y="870471"/>
            <a:ext cx="5598795" cy="357372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GB" sz="1600" b="1" dirty="0" smtClean="0"/>
              <a:t>Four presentation models</a:t>
            </a:r>
            <a:r>
              <a:rPr lang="en-GB" sz="1600" dirty="0" smtClean="0"/>
              <a:t>. In order of preference</a:t>
            </a:r>
          </a:p>
          <a:p>
            <a:pPr marL="268288" indent="-268288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GB" sz="1400" b="1" dirty="0" smtClean="0"/>
              <a:t>machine-readable</a:t>
            </a:r>
            <a:r>
              <a:rPr lang="en-GB" sz="1400" dirty="0" smtClean="0"/>
              <a:t> aggregated notice</a:t>
            </a:r>
          </a:p>
          <a:p>
            <a:pPr marL="268288" indent="-268288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GB" sz="1400" dirty="0" smtClean="0"/>
              <a:t>common notice (single common </a:t>
            </a:r>
            <a:r>
              <a:rPr lang="en-GB" sz="1400" b="1" dirty="0" smtClean="0"/>
              <a:t>authority domain</a:t>
            </a:r>
            <a:r>
              <a:rPr lang="en-GB" sz="1400" dirty="0" smtClean="0"/>
              <a:t>)</a:t>
            </a:r>
          </a:p>
          <a:p>
            <a:pPr marL="268288" indent="-268288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GB" sz="1400" dirty="0" smtClean="0"/>
              <a:t>cascading notices (</a:t>
            </a:r>
            <a:r>
              <a:rPr lang="en-GB" sz="1400" b="1" dirty="0" smtClean="0"/>
              <a:t>assume responsibility </a:t>
            </a:r>
            <a:r>
              <a:rPr lang="en-GB" sz="1400" dirty="0" smtClean="0"/>
              <a:t>for underlings)</a:t>
            </a:r>
          </a:p>
          <a:p>
            <a:pPr marL="268288" indent="-268288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GB" sz="1400" dirty="0" smtClean="0"/>
              <a:t>coherent presentation: you show what you need (but not more)</a:t>
            </a:r>
          </a:p>
          <a:p>
            <a:pPr>
              <a:spcBef>
                <a:spcPts val="300"/>
              </a:spcBef>
            </a:pPr>
            <a:endParaRPr lang="en-GB" sz="1400" dirty="0" smtClean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600" dirty="0" smtClean="0"/>
              <a:t>Recommends WISE Baseline AUP plus </a:t>
            </a:r>
            <a:br>
              <a:rPr lang="en-GB" sz="1600" dirty="0" smtClean="0"/>
            </a:br>
            <a:r>
              <a:rPr lang="en-GB" sz="1600" dirty="0" smtClean="0"/>
              <a:t>a machine-actionable model to </a:t>
            </a:r>
            <a:br>
              <a:rPr lang="en-GB" sz="1600" dirty="0" smtClean="0"/>
            </a:br>
            <a:r>
              <a:rPr lang="en-GB" sz="1600" b="1" dirty="0" smtClean="0"/>
              <a:t>construct notices and </a:t>
            </a:r>
            <a:r>
              <a:rPr lang="en-GB" sz="1600" b="1" dirty="0"/>
              <a:t>communicate acceptance 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dirty="0" smtClean="0"/>
              <a:t>based on a hierarchy of proxies</a:t>
            </a:r>
          </a:p>
          <a:p>
            <a:pPr marL="268288" indent="-26828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sufficient to build you a comprehensive WISE Baseline AUP</a:t>
            </a:r>
          </a:p>
          <a:p>
            <a:pPr marL="268288" indent="-26828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and a set of privacy notices (for those GDPR encumbered)</a:t>
            </a:r>
          </a:p>
          <a:p>
            <a:pPr marL="268288" indent="-26828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400" dirty="0" smtClean="0"/>
              <a:t>plus a namespace inspired by RFC6711’s </a:t>
            </a:r>
            <a:r>
              <a:rPr lang="en-GB" sz="1400" dirty="0" err="1" smtClean="0"/>
              <a:t>LoA</a:t>
            </a:r>
            <a:r>
              <a:rPr lang="en-GB" sz="1400" dirty="0" smtClean="0"/>
              <a:t> registry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GB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Now: AARC guidance on Notice Management by Proxies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534" y="711438"/>
            <a:ext cx="2148668" cy="267011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8" y="1172492"/>
            <a:ext cx="2781927" cy="3434829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62674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5637075" cy="33730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400" dirty="0" smtClean="0">
                <a:solidFill>
                  <a:schemeClr val="bg1"/>
                </a:solidFill>
              </a:rPr>
              <a:t>Each Community must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solidFill>
                  <a:schemeClr val="bg1"/>
                </a:solidFill>
              </a:rPr>
              <a:t>Have a unique name (we recommend use DNS domain names)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solidFill>
                  <a:schemeClr val="bg1"/>
                </a:solidFill>
              </a:rPr>
              <a:t>Require members to accept an AUP that defines the community goals and does not conflict with the Infrastructure AUP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solidFill>
                  <a:schemeClr val="bg1"/>
                </a:solidFill>
              </a:rPr>
              <a:t>Inform members about how their personal information is processed, follow local legal requirements (e.g. a Privacy Notice)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solidFill>
                  <a:schemeClr val="bg1"/>
                </a:solidFill>
              </a:rPr>
              <a:t>Ensure its members and their authorizations are valid and </a:t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400" dirty="0" smtClean="0">
                <a:solidFill>
                  <a:schemeClr val="bg1"/>
                </a:solidFill>
              </a:rPr>
              <a:t>enforced (e.g. who is an administrator, who is in which group)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dirty="0" smtClean="0">
                <a:solidFill>
                  <a:schemeClr val="bg1"/>
                </a:solidFill>
              </a:rPr>
              <a:t>Be prepared for, and collaborate in, security incident response. </a:t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400" dirty="0" smtClean="0">
                <a:solidFill>
                  <a:schemeClr val="bg1"/>
                </a:solidFill>
              </a:rPr>
              <a:t>… and ensure that </a:t>
            </a:r>
            <a:r>
              <a:rPr lang="en-GB" sz="1400" i="1" dirty="0" smtClean="0">
                <a:solidFill>
                  <a:schemeClr val="bg1"/>
                </a:solidFill>
              </a:rPr>
              <a:t>your provider </a:t>
            </a:r>
            <a:r>
              <a:rPr lang="en-GB" sz="1400" dirty="0" smtClean="0">
                <a:solidFill>
                  <a:schemeClr val="bg1"/>
                </a:solidFill>
              </a:rPr>
              <a:t>can and will participate </a:t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400" dirty="0" smtClean="0">
                <a:solidFill>
                  <a:schemeClr val="bg1"/>
                </a:solidFill>
              </a:rPr>
              <a:t>in incident response and meets security requirements </a:t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400" dirty="0" smtClean="0">
                <a:solidFill>
                  <a:schemeClr val="bg1"/>
                </a:solidFill>
              </a:rPr>
              <a:t>including Sirtfi by providing contacts and sufficient logging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Simplified Community Management – down to five items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586" y="765923"/>
            <a:ext cx="2786587" cy="3596930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TextBox 8"/>
          <p:cNvSpPr txBox="1"/>
          <p:nvPr/>
        </p:nvSpPr>
        <p:spPr>
          <a:xfrm rot="19800000">
            <a:off x="6292485" y="3682889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cap="none" dirty="0" smtClean="0">
                <a:solidFill>
                  <a:srgbClr val="F6791C"/>
                </a:solidFill>
              </a:rPr>
              <a:t>work in progress for</a:t>
            </a:r>
            <a:br>
              <a:rPr lang="en-GB" sz="1600" b="1" cap="none" dirty="0" smtClean="0">
                <a:solidFill>
                  <a:srgbClr val="F6791C"/>
                </a:solidFill>
              </a:rPr>
            </a:br>
            <a:r>
              <a:rPr lang="en-GB" sz="1600" b="1" cap="none" dirty="0" smtClean="0">
                <a:solidFill>
                  <a:srgbClr val="F6791C"/>
                </a:solidFill>
              </a:rPr>
              <a:t>Community Support</a:t>
            </a:r>
          </a:p>
        </p:txBody>
      </p:sp>
    </p:spTree>
    <p:extLst>
      <p:ext uri="{BB962C8B-B14F-4D97-AF65-F5344CB8AC3E}">
        <p14:creationId xmlns:p14="http://schemas.microsoft.com/office/powerpoint/2010/main" val="965228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What about </a:t>
            </a:r>
            <a:r>
              <a:rPr lang="en-GB" sz="2400" i="1" dirty="0" smtClean="0"/>
              <a:t>unacceptable </a:t>
            </a:r>
            <a:r>
              <a:rPr lang="en-GB" sz="2400" dirty="0" smtClean="0"/>
              <a:t>use? “</a:t>
            </a:r>
            <a:r>
              <a:rPr lang="en-GB" sz="2400" dirty="0" smtClean="0"/>
              <a:t>who </a:t>
            </a:r>
            <a:r>
              <a:rPr lang="en-GB" sz="2400" dirty="0" err="1" smtClean="0"/>
              <a:t>dunnit</a:t>
            </a:r>
            <a:r>
              <a:rPr lang="en-GB" sz="2400" dirty="0" smtClean="0"/>
              <a:t>” </a:t>
            </a:r>
            <a:r>
              <a:rPr lang="en-GB" sz="2400" dirty="0" smtClean="0"/>
              <a:t>essential </a:t>
            </a:r>
            <a:br>
              <a:rPr lang="en-GB" sz="2400" dirty="0" smtClean="0"/>
            </a:br>
            <a:r>
              <a:rPr lang="en-GB" sz="2400" dirty="0" smtClean="0"/>
              <a:t>for </a:t>
            </a:r>
            <a:r>
              <a:rPr lang="en-GB" sz="2400" dirty="0" smtClean="0"/>
              <a:t>incident </a:t>
            </a:r>
            <a:r>
              <a:rPr lang="en-GB" sz="2400" dirty="0" smtClean="0"/>
              <a:t>response, but </a:t>
            </a:r>
            <a:r>
              <a:rPr lang="en-GB" sz="2400" i="1" dirty="0" smtClean="0"/>
              <a:t>wha</a:t>
            </a:r>
            <a:r>
              <a:rPr lang="en-GB" sz="2400" i="1" dirty="0" smtClean="0"/>
              <a:t>t </a:t>
            </a:r>
            <a:r>
              <a:rPr lang="en-GB" sz="2400" dirty="0" smtClean="0"/>
              <a:t>have we just built?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left: eduGAIN </a:t>
            </a:r>
            <a:r>
              <a:rPr lang="en-GB" dirty="0" err="1"/>
              <a:t>interfederation</a:t>
            </a:r>
            <a:r>
              <a:rPr lang="en-GB" dirty="0"/>
              <a:t> in 2025 (https://</a:t>
            </a:r>
            <a:r>
              <a:rPr lang="en-GB" dirty="0" smtClean="0"/>
              <a:t>technical.edugain.org/status); </a:t>
            </a:r>
            <a:r>
              <a:rPr lang="en-GB" dirty="0"/>
              <a:t>logos on the right from the European e-Infrastructures and ESFRIs; </a:t>
            </a:r>
            <a:r>
              <a:rPr lang="en-GB" dirty="0" err="1"/>
              <a:t>center</a:t>
            </a:r>
            <a:r>
              <a:rPr lang="en-GB" dirty="0"/>
              <a:t> graphic: </a:t>
            </a:r>
            <a:r>
              <a:rPr lang="en-GB" dirty="0" smtClean="0"/>
              <a:t>AARC</a:t>
            </a:r>
            <a:endParaRPr lang="en-US" dirty="0"/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1668581" y="3231438"/>
            <a:ext cx="6489218" cy="932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cap="none" dirty="0" smtClean="0">
                <a:solidFill>
                  <a:srgbClr val="001A3B"/>
                </a:solidFill>
                <a:latin typeface="Calibri"/>
              </a:rPr>
              <a:t>So we have federation and single sign-on …</a:t>
            </a:r>
            <a:r>
              <a:rPr lang="en-US" sz="1800" cap="none" dirty="0">
                <a:solidFill>
                  <a:srgbClr val="001A3B"/>
                </a:solidFill>
                <a:latin typeface="Calibri"/>
              </a:rPr>
              <a:t/>
            </a:r>
            <a:br>
              <a:rPr lang="en-US" sz="1800" cap="none" dirty="0">
                <a:solidFill>
                  <a:srgbClr val="001A3B"/>
                </a:solidFill>
                <a:latin typeface="Calibri"/>
              </a:rPr>
            </a:br>
            <a:r>
              <a:rPr lang="en-US" sz="1800" cap="none" dirty="0" smtClean="0">
                <a:solidFill>
                  <a:srgbClr val="001A3B"/>
                </a:solidFill>
                <a:latin typeface="Calibri"/>
              </a:rPr>
              <a:t>… but can we respond if something goes haywire?</a:t>
            </a:r>
            <a:br>
              <a:rPr lang="en-US" sz="1800" cap="none" dirty="0" smtClean="0">
                <a:solidFill>
                  <a:srgbClr val="001A3B"/>
                </a:solidFill>
                <a:latin typeface="Calibri"/>
              </a:rPr>
            </a:br>
            <a:r>
              <a:rPr lang="en-US" sz="1800" cap="none" dirty="0" smtClean="0">
                <a:solidFill>
                  <a:srgbClr val="001A3B"/>
                </a:solidFill>
                <a:latin typeface="Calibri"/>
              </a:rPr>
              <a:t>… can we share security incident information when needed? </a:t>
            </a:r>
            <a:br>
              <a:rPr lang="en-US" sz="1800" cap="none" dirty="0" smtClean="0">
                <a:solidFill>
                  <a:srgbClr val="001A3B"/>
                </a:solidFill>
                <a:latin typeface="Calibri"/>
              </a:rPr>
            </a:br>
            <a:r>
              <a:rPr lang="en-US" sz="1800" cap="none" dirty="0" smtClean="0">
                <a:solidFill>
                  <a:srgbClr val="001A3B"/>
                </a:solidFill>
                <a:latin typeface="Calibri"/>
              </a:rPr>
              <a:t>… timely and confidentially, protecting everyone’s reputation?</a:t>
            </a:r>
            <a:endParaRPr lang="en-US" sz="1800" cap="none" dirty="0">
              <a:solidFill>
                <a:srgbClr val="001A3B"/>
              </a:solidFill>
              <a:latin typeface="Calibri"/>
            </a:endParaRPr>
          </a:p>
        </p:txBody>
      </p:sp>
      <p:pic>
        <p:nvPicPr>
          <p:cNvPr id="2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98" y="688979"/>
            <a:ext cx="3926321" cy="170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1"/>
          <p:cNvSpPr txBox="1">
            <a:spLocks/>
          </p:cNvSpPr>
          <p:nvPr/>
        </p:nvSpPr>
        <p:spPr>
          <a:xfrm>
            <a:off x="7560442" y="3020744"/>
            <a:ext cx="1525337" cy="32992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57A1E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000" cap="none" dirty="0" smtClean="0">
                <a:latin typeface="Calibri" panose="020F0502020204030204"/>
              </a:rPr>
              <a:t>full of valuable resources </a:t>
            </a:r>
            <a:br>
              <a:rPr lang="en-US" sz="1000" cap="none" dirty="0" smtClean="0">
                <a:latin typeface="Calibri" panose="020F0502020204030204"/>
              </a:rPr>
            </a:br>
            <a:r>
              <a:rPr lang="en-US" sz="1000" cap="none" dirty="0" smtClean="0">
                <a:latin typeface="Calibri" panose="020F0502020204030204"/>
              </a:rPr>
              <a:t>(data, network, services)</a:t>
            </a:r>
            <a:endParaRPr lang="en-GB" sz="1000" cap="none" dirty="0">
              <a:latin typeface="Calibri" panose="020F050202020403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13" y="1439578"/>
            <a:ext cx="1683810" cy="128606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984036" y="2202964"/>
            <a:ext cx="2422798" cy="896918"/>
            <a:chOff x="1198785" y="2158920"/>
            <a:chExt cx="10599860" cy="39240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121A45F-252E-4C4C-BF8B-AC87357A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2544" y="2158920"/>
              <a:ext cx="1524002" cy="8001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701285-E49C-D84C-B623-33347E2E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2127" y="3518205"/>
              <a:ext cx="1676400" cy="774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A5A21C4-215A-2E44-9603-EEF3530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2145" y="2328120"/>
              <a:ext cx="1511299" cy="6349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C197DF7-F323-3F49-B4DB-0C8FF1B9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6468" y="4927284"/>
              <a:ext cx="1765300" cy="11557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913A4E-9E86-BB4C-B82B-F3B9A6B1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4865" y="5233327"/>
              <a:ext cx="1803400" cy="7239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0F24206-CC0A-0649-8E15-12F6665F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8785" y="3510135"/>
              <a:ext cx="1409700" cy="127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27632" y="4487487"/>
              <a:ext cx="1346199" cy="11938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17F8A2A-95F4-0F42-8CB4-A7B6824E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76854" y="3687389"/>
              <a:ext cx="1905000" cy="8001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97890" y="2243496"/>
              <a:ext cx="1562103" cy="10922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D341BC8-BB2D-A84D-94AF-5380BC6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98779" y="3459324"/>
              <a:ext cx="1447800" cy="8763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5F5170-58B5-1F4E-845F-E7BB2B49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08065" y="4676730"/>
              <a:ext cx="1498600" cy="1041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52F9FC-02B3-D141-AC30-48FB7856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7365" y="3557292"/>
              <a:ext cx="2341280" cy="70767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B8B62BE-6E7E-A94E-AD81-C3137ABC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98779" y="2193905"/>
              <a:ext cx="2085359" cy="906678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" y="1198644"/>
            <a:ext cx="4000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3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Multi-domain trust for research has its specific challenges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AARC G071 “AAOPS” https://aarc-community.org/guidelines/aarc-g071/ - review: https</a:t>
            </a:r>
            <a:r>
              <a:rPr lang="en-GB" dirty="0"/>
              <a:t>://wiki.eugridpma.org/Main/AAOperationsGuidelines</a:t>
            </a:r>
          </a:p>
        </p:txBody>
      </p:sp>
      <p:pic>
        <p:nvPicPr>
          <p:cNvPr id="10" name="Google Shape;838;g2456f340f0d_1_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0649" y="1068734"/>
            <a:ext cx="4051033" cy="316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39;g2456f340f0d_1_1"/>
          <p:cNvSpPr/>
          <p:nvPr/>
        </p:nvSpPr>
        <p:spPr>
          <a:xfrm>
            <a:off x="4869841" y="936376"/>
            <a:ext cx="2216684" cy="1292522"/>
          </a:xfrm>
          <a:prstGeom prst="wedgeRoundRectCallout">
            <a:avLst>
              <a:gd name="adj1" fmla="val -95230"/>
              <a:gd name="adj2" fmla="val 19079"/>
              <a:gd name="adj3" fmla="val 16667"/>
            </a:avLst>
          </a:prstGeom>
          <a:solidFill>
            <a:srgbClr val="FFFFFF"/>
          </a:solidFill>
          <a:ln w="12700" cap="flat" cmpd="sng">
            <a:solidFill>
              <a:srgbClr val="0C3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Authentication/identity sources</a:t>
            </a:r>
            <a:endParaRPr kumimoji="0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3F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NIST SP800-63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GB" sz="1100" cap="none" dirty="0" smtClean="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FIPS140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GB" sz="1100" cap="none" dirty="0" smtClean="0">
                <a:solidFill>
                  <a:srgbClr val="003F5E"/>
                </a:solidFill>
                <a:latin typeface="Calibri"/>
                <a:cs typeface="Calibri"/>
                <a:sym typeface="Calibri"/>
              </a:rPr>
              <a:t>ISO 27001</a:t>
            </a:r>
          </a:p>
          <a:p>
            <a:pPr defTabSz="914400" hangingPunct="1">
              <a:buClr>
                <a:srgbClr val="000000"/>
              </a:buClr>
              <a:buSzPts val="1800"/>
            </a:pPr>
            <a:r>
              <a:rPr lang="en-GB" sz="1100" i="1" cap="none" dirty="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IGTF AP Profiles</a:t>
            </a:r>
            <a:endParaRPr lang="en-GB" sz="1000" i="1" cap="none" dirty="0">
              <a:solidFill>
                <a:srgbClr val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GB" sz="1100" i="1" cap="none" dirty="0" smtClean="0">
                <a:solidFill>
                  <a:srgbClr val="003F5E"/>
                </a:solidFill>
                <a:latin typeface="Calibri"/>
                <a:cs typeface="Calibri"/>
                <a:sym typeface="Calibri"/>
              </a:rPr>
              <a:t>REFEDS MFA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GB" sz="1100" i="1" cap="none" dirty="0" smtClean="0">
                <a:solidFill>
                  <a:srgbClr val="003F5E"/>
                </a:solidFill>
                <a:latin typeface="Calibri"/>
                <a:cs typeface="Calibri"/>
                <a:sym typeface="Calibri"/>
              </a:rPr>
              <a:t>REFEDS Assurance Framework</a:t>
            </a:r>
          </a:p>
        </p:txBody>
      </p:sp>
      <p:sp>
        <p:nvSpPr>
          <p:cNvPr id="13" name="Google Shape;841;g2456f340f0d_1_1"/>
          <p:cNvSpPr/>
          <p:nvPr/>
        </p:nvSpPr>
        <p:spPr>
          <a:xfrm>
            <a:off x="4583613" y="3316256"/>
            <a:ext cx="1291633" cy="893695"/>
          </a:xfrm>
          <a:prstGeom prst="wedgeRoundRectCallout">
            <a:avLst>
              <a:gd name="adj1" fmla="val -209357"/>
              <a:gd name="adj2" fmla="val -5209"/>
              <a:gd name="adj3" fmla="val 16667"/>
            </a:avLst>
          </a:prstGeom>
          <a:solidFill>
            <a:srgbClr val="FFFFFF"/>
          </a:solidFill>
          <a:ln w="12700" cap="flat" cmpd="sng">
            <a:solidFill>
              <a:srgbClr val="0C3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Service provider </a:t>
            </a:r>
            <a:b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 kumimoji="0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3F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ISO27k</a:t>
            </a:r>
            <a:endParaRPr kumimoji="0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3F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NIS2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GB" sz="1100" cap="none" dirty="0" smtClean="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ITSRM2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003F5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840" y="367471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GB" sz="2800" b="1" cap="none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3613" y="2376260"/>
            <a:ext cx="329233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Baseline security for operating</a:t>
            </a:r>
            <a:b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Attribute Authorities (AA) </a:t>
            </a:r>
            <a:b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proxies in a trusted 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85" y="2111026"/>
            <a:ext cx="1533339" cy="2405564"/>
          </a:xfrm>
          <a:prstGeom prst="rect">
            <a:avLst/>
          </a:prstGeom>
          <a:ln>
            <a:solidFill>
              <a:srgbClr val="6F257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86" y="3589008"/>
            <a:ext cx="556619" cy="6946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43251" y="2651083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GB" sz="2800" b="1" cap="none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77353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6" y="806069"/>
            <a:ext cx="5650296" cy="3452504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Everyone needs to work together, including </a:t>
            </a:r>
            <a:r>
              <a:rPr lang="en-GB" smtClean="0">
                <a:solidFill>
                  <a:srgbClr val="6F2575"/>
                </a:solidFill>
              </a:rPr>
              <a:t>users …</a:t>
            </a:r>
            <a:endParaRPr lang="en-GB" dirty="0" smtClean="0">
              <a:solidFill>
                <a:srgbClr val="6F2575"/>
              </a:solidFill>
            </a:endParaRPr>
          </a:p>
          <a:p>
            <a:endParaRPr lang="en-GB" dirty="0">
              <a:solidFill>
                <a:srgbClr val="6F2575"/>
              </a:solidFill>
            </a:endParaRPr>
          </a:p>
          <a:p>
            <a:endParaRPr lang="en-GB" dirty="0" smtClean="0">
              <a:solidFill>
                <a:srgbClr val="6F2575"/>
              </a:solidFill>
            </a:endParaRPr>
          </a:p>
          <a:p>
            <a:endParaRPr lang="en-GB" dirty="0">
              <a:solidFill>
                <a:srgbClr val="6F2575"/>
              </a:solidFill>
            </a:endParaRPr>
          </a:p>
          <a:p>
            <a:endParaRPr lang="en-GB" dirty="0" smtClean="0">
              <a:solidFill>
                <a:srgbClr val="6F2575"/>
              </a:solidFill>
            </a:endParaRPr>
          </a:p>
          <a:p>
            <a:endParaRPr lang="en-GB" dirty="0">
              <a:solidFill>
                <a:srgbClr val="6F2575"/>
              </a:solidFill>
            </a:endParaRPr>
          </a:p>
          <a:p>
            <a:endParaRPr lang="en-GB" dirty="0" smtClean="0">
              <a:solidFill>
                <a:srgbClr val="6F2575"/>
              </a:solidFill>
            </a:endParaRPr>
          </a:p>
          <a:p>
            <a:endParaRPr lang="en-GB" dirty="0" smtClean="0">
              <a:solidFill>
                <a:srgbClr val="6F2575"/>
              </a:solidFill>
            </a:endParaRPr>
          </a:p>
          <a:p>
            <a:r>
              <a:rPr lang="en-GB" dirty="0" smtClean="0">
                <a:solidFill>
                  <a:srgbClr val="6F2575"/>
                </a:solidFill>
              </a:rPr>
              <a:t>and bears responsibility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for what happens downstream!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Security Operational Baseline for federated services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https://doi.org/10.5281/zenodo.7396724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959" y="710662"/>
            <a:ext cx="2889551" cy="3597281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91" y="3689943"/>
            <a:ext cx="7597417" cy="499536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1184131"/>
            <a:ext cx="6521726" cy="91792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73" y="2403835"/>
            <a:ext cx="4228807" cy="833263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2023198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4" y="967797"/>
            <a:ext cx="5744889" cy="3290776"/>
          </a:xfrm>
        </p:spPr>
        <p:txBody>
          <a:bodyPr/>
          <a:lstStyle/>
          <a:p>
            <a:pPr>
              <a:lnSpc>
                <a:spcPct val="105000"/>
              </a:lnSpc>
              <a:spcAft>
                <a:spcPts val="300"/>
              </a:spcAft>
            </a:pPr>
            <a:r>
              <a:rPr lang="en-GB" sz="1600" dirty="0" smtClean="0"/>
              <a:t>Organisations probably do ‘something reasonable’ for their own security ... but may not realise the implications for others</a:t>
            </a:r>
            <a:endParaRPr lang="en-GB" sz="1600" dirty="0"/>
          </a:p>
          <a:p>
            <a:pPr>
              <a:lnSpc>
                <a:spcPct val="105000"/>
              </a:lnSpc>
              <a:spcAft>
                <a:spcPts val="300"/>
              </a:spcAft>
            </a:pP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b="1" dirty="0" smtClean="0"/>
              <a:t>Sirtfi </a:t>
            </a:r>
            <a:r>
              <a:rPr lang="en-GB" sz="1600" dirty="0" smtClean="0"/>
              <a:t>targets coordinated </a:t>
            </a:r>
            <a:r>
              <a:rPr lang="en-GB" sz="1600" b="1" dirty="0"/>
              <a:t>response </a:t>
            </a:r>
            <a:r>
              <a:rPr lang="en-GB" sz="1600" b="1" dirty="0" smtClean="0"/>
              <a:t>in </a:t>
            </a:r>
            <a:r>
              <a:rPr lang="en-GB" sz="1600" b="1" dirty="0"/>
              <a:t>a federated </a:t>
            </a:r>
            <a:r>
              <a:rPr lang="en-GB" sz="1600" b="1" dirty="0" smtClean="0"/>
              <a:t>context</a:t>
            </a:r>
            <a:r>
              <a:rPr lang="en-GB" sz="1600" dirty="0" smtClean="0"/>
              <a:t>:</a:t>
            </a:r>
          </a:p>
          <a:p>
            <a:pPr marL="228600" indent="-228600">
              <a:lnSpc>
                <a:spcPct val="10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1600" dirty="0" smtClean="0"/>
              <a:t>Enable </a:t>
            </a:r>
            <a:r>
              <a:rPr lang="en-US" sz="1600" b="1" dirty="0"/>
              <a:t>communication</a:t>
            </a:r>
            <a:r>
              <a:rPr lang="en-US" sz="1600" dirty="0"/>
              <a:t> and coordination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in managing </a:t>
            </a:r>
            <a:r>
              <a:rPr lang="en-US" sz="1600" dirty="0"/>
              <a:t>federated security </a:t>
            </a:r>
            <a:r>
              <a:rPr lang="en-US" sz="1600" dirty="0" smtClean="0"/>
              <a:t>incidents</a:t>
            </a:r>
            <a:endParaRPr lang="en-US" sz="1600" dirty="0"/>
          </a:p>
          <a:p>
            <a:pPr marL="228600" indent="-228600">
              <a:lnSpc>
                <a:spcPct val="10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1600" dirty="0" smtClean="0"/>
              <a:t>Relevant </a:t>
            </a:r>
            <a:r>
              <a:rPr lang="en-US" sz="1600" b="1" dirty="0" smtClean="0"/>
              <a:t>event data </a:t>
            </a:r>
            <a:r>
              <a:rPr lang="en-US" sz="1600" dirty="0"/>
              <a:t>is </a:t>
            </a:r>
            <a:r>
              <a:rPr lang="en-US" sz="1600" dirty="0" smtClean="0"/>
              <a:t>available to </a:t>
            </a:r>
            <a:r>
              <a:rPr lang="en-US" sz="1600" dirty="0"/>
              <a:t>help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collaborating </a:t>
            </a:r>
            <a:r>
              <a:rPr lang="en-US" sz="1600" dirty="0"/>
              <a:t>incident responders.</a:t>
            </a:r>
          </a:p>
          <a:p>
            <a:pPr marL="228600" indent="-228600">
              <a:lnSpc>
                <a:spcPct val="10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1600" b="1" dirty="0" smtClean="0"/>
              <a:t>Security </a:t>
            </a:r>
            <a:r>
              <a:rPr lang="en-US" sz="1600" b="1" dirty="0"/>
              <a:t>protections are applied </a:t>
            </a:r>
            <a:r>
              <a:rPr lang="en-US" sz="1600" dirty="0" smtClean="0"/>
              <a:t>to federated </a:t>
            </a:r>
            <a:r>
              <a:rPr lang="en-US" sz="1600" dirty="0"/>
              <a:t>transactions</a:t>
            </a:r>
            <a:endParaRPr lang="en-GB" sz="1600" dirty="0"/>
          </a:p>
          <a:p>
            <a:pPr>
              <a:lnSpc>
                <a:spcPct val="105000"/>
              </a:lnSpc>
              <a:spcAft>
                <a:spcPts val="300"/>
              </a:spcAft>
            </a:pP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Define capabilities for security </a:t>
            </a:r>
            <a:r>
              <a:rPr lang="en-GB" sz="1600" dirty="0"/>
              <a:t>incident response </a:t>
            </a:r>
            <a:r>
              <a:rPr lang="en-GB" sz="1600" dirty="0" smtClean="0"/>
              <a:t>an </a:t>
            </a:r>
            <a:r>
              <a:rPr lang="en-GB" sz="1600" dirty="0" err="1"/>
              <a:t>IdP</a:t>
            </a:r>
            <a:r>
              <a:rPr lang="en-GB" sz="1600" dirty="0"/>
              <a:t> or SP </a:t>
            </a:r>
            <a:r>
              <a:rPr lang="en-GB" sz="1600" b="1" dirty="0"/>
              <a:t>organisation </a:t>
            </a:r>
            <a:r>
              <a:rPr lang="en-GB" sz="1600" b="1" dirty="0" smtClean="0"/>
              <a:t>can self-asserts</a:t>
            </a:r>
            <a:r>
              <a:rPr lang="en-GB" sz="1600" dirty="0" smtClean="0"/>
              <a:t> in federation meta-data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‘Sirtfi’ – what makes federated security different?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https://refeds.org/sirtfi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In </a:t>
            </a:r>
            <a:r>
              <a:rPr lang="nl-NL" dirty="0" err="1" smtClean="0"/>
              <a:t>Infrastructures</a:t>
            </a:r>
            <a:r>
              <a:rPr lang="nl-NL" dirty="0" smtClean="0"/>
              <a:t> ... We Trust! (ISGC 2025)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497" y="1272952"/>
            <a:ext cx="2686378" cy="3084361"/>
          </a:xfrm>
          <a:prstGeom prst="rect">
            <a:avLst/>
          </a:prstGeom>
          <a:ln>
            <a:solidFill>
              <a:srgbClr val="6F257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7" y="148850"/>
            <a:ext cx="1216042" cy="972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78" y="2371887"/>
            <a:ext cx="4734370" cy="629614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287476" y="3556697"/>
            <a:ext cx="2775377" cy="108747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Security</a:t>
            </a:r>
          </a:p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Incident Response</a:t>
            </a:r>
          </a:p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Tracability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User Rules &amp; Conditions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53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67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federated community security challenge</a:t>
            </a:r>
            <a:endParaRPr lang="en-GB" dirty="0"/>
          </a:p>
        </p:txBody>
      </p:sp>
      <p:sp>
        <p:nvSpPr>
          <p:cNvPr id="34" name="Content Placeholder 5"/>
          <p:cNvSpPr txBox="1">
            <a:spLocks/>
          </p:cNvSpPr>
          <p:nvPr/>
        </p:nvSpPr>
        <p:spPr>
          <a:xfrm>
            <a:off x="126450" y="893537"/>
            <a:ext cx="5438261" cy="719425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Can we coordinate our collective R&amp;E response?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‘security challenges’ based on the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Sirtfi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contact model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81032" y="963857"/>
            <a:ext cx="2914180" cy="2893088"/>
            <a:chOff x="5781032" y="963857"/>
            <a:chExt cx="2914180" cy="289308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1032" y="963857"/>
              <a:ext cx="2914180" cy="1197022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1032" y="2697037"/>
              <a:ext cx="2914180" cy="1159908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sp>
          <p:nvSpPr>
            <p:cNvPr id="38" name="Down Arrow 37"/>
            <p:cNvSpPr/>
            <p:nvPr/>
          </p:nvSpPr>
          <p:spPr>
            <a:xfrm>
              <a:off x="6868879" y="2287681"/>
              <a:ext cx="738486" cy="282554"/>
            </a:xfrm>
            <a:prstGeom prst="downArrow">
              <a:avLst>
                <a:gd name="adj1" fmla="val 25527"/>
                <a:gd name="adj2" fmla="val 66083"/>
              </a:avLst>
            </a:prstGeom>
            <a:solidFill>
              <a:srgbClr val="0C3959"/>
            </a:solidFill>
            <a:ln w="12700" cap="flat" cmpd="sng" algn="ctr">
              <a:solidFill>
                <a:srgbClr val="0C395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557123" y="4035307"/>
            <a:ext cx="3485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 panose="020F0502020204030204"/>
              </a:rPr>
              <a:t>parties involved in response challenge</a:t>
            </a:r>
            <a:endParaRPr kumimoji="0" lang="en-GB" sz="1100" b="1" i="0" u="none" strike="noStrike" kern="1200" cap="none" spc="0" normalizeH="0" baseline="0" noProof="0" dirty="0" smtClean="0">
              <a:ln>
                <a:noFill/>
              </a:ln>
              <a:solidFill>
                <a:srgbClr val="F57A1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018" y="4254277"/>
            <a:ext cx="8831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 panose="020F0502020204030204"/>
              </a:rPr>
              <a:t>Report-outs see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 panose="020F0502020204030204"/>
              </a:rPr>
              <a:t>https://wiki.geant.org/display/AARC/Sirtfi+Communications+Challenges%2C+AARC2-TNA3.1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6450" y="1944443"/>
            <a:ext cx="5319454" cy="2291834"/>
            <a:chOff x="126450" y="1944443"/>
            <a:chExt cx="5319454" cy="229183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50" y="2085183"/>
              <a:ext cx="5319454" cy="2151094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6275" y="1944443"/>
              <a:ext cx="470196" cy="31862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6820" y="1944443"/>
              <a:ext cx="473198" cy="31862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2477" y="3258015"/>
              <a:ext cx="574302" cy="31862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2477" y="3620534"/>
              <a:ext cx="316752" cy="31862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0702" y="3496255"/>
              <a:ext cx="473198" cy="31862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4537" y="3598088"/>
              <a:ext cx="314328" cy="323308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2386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Response </a:t>
            </a:r>
            <a:r>
              <a:rPr lang="en-US" sz="2400" dirty="0" smtClean="0"/>
              <a:t>across </a:t>
            </a:r>
            <a:r>
              <a:rPr lang="en-US" sz="2400" dirty="0" err="1"/>
              <a:t>IdP</a:t>
            </a:r>
            <a:r>
              <a:rPr lang="en-US" sz="2400" dirty="0"/>
              <a:t>-SP </a:t>
            </a:r>
            <a:r>
              <a:rPr lang="en-US" sz="2400" dirty="0" smtClean="0"/>
              <a:t>Proxies: the </a:t>
            </a:r>
            <a:r>
              <a:rPr lang="en-US" sz="2400" dirty="0"/>
              <a:t>limits of </a:t>
            </a:r>
            <a:r>
              <a:rPr lang="en-US" sz="2400" dirty="0" smtClean="0"/>
              <a:t>Sirtfi version 1</a:t>
            </a:r>
            <a:endParaRPr lang="en-GB" sz="2400" dirty="0"/>
          </a:p>
        </p:txBody>
      </p:sp>
      <p:grpSp>
        <p:nvGrpSpPr>
          <p:cNvPr id="7" name="Google Shape;930;g2e2953a4e95_0_530"/>
          <p:cNvGrpSpPr/>
          <p:nvPr/>
        </p:nvGrpSpPr>
        <p:grpSpPr>
          <a:xfrm>
            <a:off x="522879" y="940186"/>
            <a:ext cx="2419151" cy="2401642"/>
            <a:chOff x="4670842" y="2200087"/>
            <a:chExt cx="3941911" cy="3913381"/>
          </a:xfrm>
        </p:grpSpPr>
        <p:pic>
          <p:nvPicPr>
            <p:cNvPr id="8" name="Google Shape;931;g2e2953a4e95_0_5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70842" y="2200087"/>
              <a:ext cx="3941911" cy="1619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32;g2e2953a4e95_0_5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70842" y="4544500"/>
              <a:ext cx="3941911" cy="1568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933;g2e2953a4e95_0_530"/>
            <p:cNvSpPr/>
            <p:nvPr/>
          </p:nvSpPr>
          <p:spPr>
            <a:xfrm>
              <a:off x="6142335" y="3990778"/>
              <a:ext cx="999000" cy="382200"/>
            </a:xfrm>
            <a:prstGeom prst="downArrow">
              <a:avLst>
                <a:gd name="adj1" fmla="val 25527"/>
                <a:gd name="adj2" fmla="val 66083"/>
              </a:avLst>
            </a:prstGeom>
            <a:solidFill>
              <a:srgbClr val="0C3959"/>
            </a:solidFill>
            <a:ln w="12700" cap="flat" cmpd="sng">
              <a:solidFill>
                <a:srgbClr val="0C39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Google Shape;936;g2e2953a4e95_0_5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8806" y="1059550"/>
            <a:ext cx="4397977" cy="273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41;g2e2953a4e95_0_530"/>
          <p:cNvSpPr txBox="1"/>
          <p:nvPr/>
        </p:nvSpPr>
        <p:spPr>
          <a:xfrm>
            <a:off x="352484" y="2066804"/>
            <a:ext cx="123438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 hangingPunct="1">
              <a:buClr>
                <a:srgbClr val="000000"/>
              </a:buClr>
              <a:buFont typeface="Arial"/>
              <a:buNone/>
            </a:pPr>
            <a:r>
              <a:rPr lang="en-GB" sz="1600" b="1" i="1" cap="none" dirty="0" err="1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Srtfi</a:t>
            </a:r>
            <a:r>
              <a:rPr lang="en-GB" sz="1600" b="1" i="1" cap="none" dirty="0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 v1</a:t>
            </a:r>
            <a:endParaRPr sz="1600" b="1" i="1" cap="none" dirty="0">
              <a:solidFill>
                <a:srgbClr val="003F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37;g2e2953a4e95_0_530"/>
          <p:cNvSpPr txBox="1"/>
          <p:nvPr/>
        </p:nvSpPr>
        <p:spPr>
          <a:xfrm>
            <a:off x="2768220" y="3944517"/>
            <a:ext cx="24429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 hangingPunct="1">
              <a:buClr>
                <a:srgbClr val="000000"/>
              </a:buClr>
              <a:buFont typeface="Arial"/>
              <a:buNone/>
            </a:pPr>
            <a:r>
              <a:rPr lang="en-GB" sz="1600" i="1" cap="none" dirty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joint work with </a:t>
            </a:r>
            <a:r>
              <a:rPr lang="en-GB" sz="1600" i="1" cap="none" dirty="0" smtClean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GN5 </a:t>
            </a:r>
            <a:r>
              <a:rPr lang="en-GB" sz="1600" i="1" cap="none" dirty="0" err="1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EnCo</a:t>
            </a:r>
            <a:r>
              <a:rPr lang="en-GB" sz="1600" i="1" cap="none" dirty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i="1" cap="none" dirty="0" smtClean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600" i="1" cap="none" dirty="0" smtClean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i="1" cap="none" dirty="0" smtClean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1600" i="1" cap="none" dirty="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eduGAIN CSIRT</a:t>
            </a:r>
            <a:endParaRPr sz="1600" i="1" cap="none" dirty="0">
              <a:solidFill>
                <a:srgbClr val="ED15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939;g2e2953a4e95_0_5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247" y="3956808"/>
            <a:ext cx="920995" cy="61180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40;g2e2953a4e95_0_530"/>
          <p:cNvSpPr txBox="1"/>
          <p:nvPr/>
        </p:nvSpPr>
        <p:spPr>
          <a:xfrm>
            <a:off x="750979" y="3985599"/>
            <a:ext cx="32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 hangingPunct="1">
              <a:buClr>
                <a:srgbClr val="000000"/>
              </a:buClr>
              <a:buFont typeface="Arial"/>
              <a:buNone/>
            </a:pPr>
            <a:r>
              <a:rPr lang="en-GB" sz="2400" cap="none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2000" cap="none">
              <a:solidFill>
                <a:srgbClr val="003F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942;g2e2953a4e95_0_530"/>
          <p:cNvGrpSpPr/>
          <p:nvPr/>
        </p:nvGrpSpPr>
        <p:grpSpPr>
          <a:xfrm>
            <a:off x="134296" y="3996494"/>
            <a:ext cx="2619528" cy="461700"/>
            <a:chOff x="457201" y="5855901"/>
            <a:chExt cx="2619528" cy="461700"/>
          </a:xfrm>
        </p:grpSpPr>
        <p:grpSp>
          <p:nvGrpSpPr>
            <p:cNvPr id="28" name="Google Shape;943;g2e2953a4e95_0_530"/>
            <p:cNvGrpSpPr/>
            <p:nvPr/>
          </p:nvGrpSpPr>
          <p:grpSpPr>
            <a:xfrm>
              <a:off x="540463" y="5855901"/>
              <a:ext cx="2536266" cy="461700"/>
              <a:chOff x="1537099" y="5618988"/>
              <a:chExt cx="2536266" cy="461700"/>
            </a:xfrm>
          </p:grpSpPr>
          <p:pic>
            <p:nvPicPr>
              <p:cNvPr id="30" name="Google Shape;944;g2e2953a4e95_0_53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537099" y="5726698"/>
                <a:ext cx="620592" cy="2950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Google Shape;945;g2e2953a4e95_0_530"/>
              <p:cNvSpPr txBox="1"/>
              <p:nvPr/>
            </p:nvSpPr>
            <p:spPr>
              <a:xfrm>
                <a:off x="3166765" y="5618988"/>
                <a:ext cx="906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defTabSz="914400" hangingPunct="1">
                  <a:buClr>
                    <a:srgbClr val="000000"/>
                  </a:buClr>
                  <a:buFont typeface="Arial"/>
                  <a:buNone/>
                </a:pPr>
                <a:r>
                  <a:rPr lang="en-GB" sz="2400" cap="none">
                    <a:solidFill>
                      <a:srgbClr val="ED155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|</a:t>
                </a:r>
                <a:r>
                  <a:rPr lang="en-GB" sz="2000" cap="none">
                    <a:solidFill>
                      <a:srgbClr val="003F5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CSIRT</a:t>
                </a:r>
                <a:endParaRPr sz="2000" cap="none">
                  <a:solidFill>
                    <a:srgbClr val="003F5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946;g2e2953a4e95_0_530"/>
            <p:cNvSpPr/>
            <p:nvPr/>
          </p:nvSpPr>
          <p:spPr>
            <a:xfrm>
              <a:off x="457201" y="5889812"/>
              <a:ext cx="2577900" cy="417000"/>
            </a:xfrm>
            <a:prstGeom prst="rect">
              <a:avLst/>
            </a:prstGeom>
            <a:noFill/>
            <a:ln w="12700" cap="flat" cmpd="sng">
              <a:solidFill>
                <a:srgbClr val="ED155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 hangingPunct="1">
                <a:buClr>
                  <a:srgbClr val="000000"/>
                </a:buClr>
                <a:buFont typeface="Arial"/>
                <a:buNone/>
              </a:pPr>
              <a:endParaRPr sz="18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174" y="4002395"/>
            <a:ext cx="510766" cy="451331"/>
          </a:xfrm>
          <a:prstGeom prst="rect">
            <a:avLst/>
          </a:prstGeom>
          <a:ln>
            <a:solidFill>
              <a:srgbClr val="6F257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Freeform 33"/>
          <p:cNvSpPr/>
          <p:nvPr/>
        </p:nvSpPr>
        <p:spPr>
          <a:xfrm>
            <a:off x="3036317" y="2016520"/>
            <a:ext cx="1229710" cy="456923"/>
          </a:xfrm>
          <a:custGeom>
            <a:avLst/>
            <a:gdLst>
              <a:gd name="connsiteX0" fmla="*/ 0 w 1229710"/>
              <a:gd name="connsiteY0" fmla="*/ 279450 h 456923"/>
              <a:gd name="connsiteX1" fmla="*/ 338958 w 1229710"/>
              <a:gd name="connsiteY1" fmla="*/ 3553 h 456923"/>
              <a:gd name="connsiteX2" fmla="*/ 685800 w 1229710"/>
              <a:gd name="connsiteY2" fmla="*/ 452871 h 456923"/>
              <a:gd name="connsiteX3" fmla="*/ 938048 w 1229710"/>
              <a:gd name="connsiteY3" fmla="*/ 224271 h 456923"/>
              <a:gd name="connsiteX4" fmla="*/ 1229710 w 1229710"/>
              <a:gd name="connsiteY4" fmla="*/ 208505 h 45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710" h="456923">
                <a:moveTo>
                  <a:pt x="0" y="279450"/>
                </a:moveTo>
                <a:cubicBezTo>
                  <a:pt x="112329" y="127050"/>
                  <a:pt x="224658" y="-25350"/>
                  <a:pt x="338958" y="3553"/>
                </a:cubicBezTo>
                <a:cubicBezTo>
                  <a:pt x="453258" y="32456"/>
                  <a:pt x="585952" y="416085"/>
                  <a:pt x="685800" y="452871"/>
                </a:cubicBezTo>
                <a:cubicBezTo>
                  <a:pt x="785648" y="489657"/>
                  <a:pt x="847396" y="264999"/>
                  <a:pt x="938048" y="224271"/>
                </a:cubicBezTo>
                <a:cubicBezTo>
                  <a:pt x="1028700" y="183543"/>
                  <a:pt x="1129205" y="196024"/>
                  <a:pt x="1229710" y="208505"/>
                </a:cubicBezTo>
              </a:path>
            </a:pathLst>
          </a:custGeom>
          <a:noFill/>
          <a:ln w="12700" cap="flat">
            <a:solidFill>
              <a:srgbClr val="6F2575"/>
            </a:solidFill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1223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Trust … but verify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368" y="2753221"/>
            <a:ext cx="3067987" cy="176171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3" y="2233357"/>
            <a:ext cx="3887864" cy="220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93" y="751433"/>
            <a:ext cx="3184929" cy="2001788"/>
          </a:xfrm>
          <a:prstGeom prst="rect">
            <a:avLst/>
          </a:prstGeom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3603528" y="744683"/>
            <a:ext cx="3070706" cy="2589701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Communication: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Endpoints valid?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Form/Content OK ?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Containment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Ban ”malicious” users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Find/Stop malicious processes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Find submission IP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Forensics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Basic Forensics on binary</a:t>
            </a:r>
          </a:p>
          <a:p>
            <a:pPr marL="342900" marR="0" lvl="0" indent="-34290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B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Network traffic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1B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209" y="822202"/>
            <a:ext cx="1773791" cy="206378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7" y="4002664"/>
            <a:ext cx="660276" cy="37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91" y="3401755"/>
            <a:ext cx="596128" cy="484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65" y="219650"/>
            <a:ext cx="2953010" cy="1749259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Google Shape;939;g2e2953a4e95_0_530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019368" y="1658407"/>
            <a:ext cx="589171" cy="391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204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3144346" cy="3373033"/>
          </a:xfrm>
        </p:spPr>
        <p:txBody>
          <a:bodyPr/>
          <a:lstStyle/>
          <a:p>
            <a:r>
              <a:rPr lang="en-GB" b="1" dirty="0" smtClean="0"/>
              <a:t>Authentication</a:t>
            </a:r>
          </a:p>
          <a:p>
            <a:endParaRPr lang="en-GB" dirty="0"/>
          </a:p>
          <a:p>
            <a:r>
              <a:rPr lang="en-GB" dirty="0" smtClean="0"/>
              <a:t>demonstrating ‘you are you’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 smtClean="0"/>
              <a:t>authenticator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dirty="0" smtClean="0"/>
              <a:t>‘you’ remains same ‘you’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vetted </a:t>
            </a:r>
            <a:r>
              <a:rPr lang="en-GB" b="1" i="1" dirty="0" smtClean="0"/>
              <a:t>identity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dirty="0" smtClean="0"/>
              <a:t>‘you’ can be pseudonymous</a:t>
            </a:r>
            <a:br>
              <a:rPr lang="en-GB" dirty="0" smtClean="0"/>
            </a:br>
            <a:r>
              <a:rPr lang="en-GB" dirty="0" smtClean="0"/>
              <a:t>‘you’ can be a vetted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When you are asked to login again 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99" y="638235"/>
            <a:ext cx="3717622" cy="44197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730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Federation security table-top exercises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eduGAIN TTX – role play scenario from the ISGC Security Workshop 2024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38125" y="2872347"/>
            <a:ext cx="44274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What your role play brings you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real time pressure to contain incidents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true gratitude for protecting your peers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collective recovery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cap="none" dirty="0" smtClean="0">
                <a:solidFill>
                  <a:schemeClr val="bg1"/>
                </a:solidFill>
              </a:rPr>
              <a:t>exploring some gruelling conflicts of interest!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40" y="638235"/>
            <a:ext cx="5506372" cy="32617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057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Policy Development Kit: simplify by re-using good practice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0" y="676743"/>
            <a:ext cx="7156800" cy="38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1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Providers manage complexity for research communities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6997301" y="2126821"/>
            <a:ext cx="697137" cy="721798"/>
            <a:chOff x="8077352" y="777200"/>
            <a:chExt cx="1009806" cy="104552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7352" y="777200"/>
              <a:ext cx="733326" cy="74223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10842" y="1422622"/>
              <a:ext cx="476316" cy="40010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948894" y="3035291"/>
            <a:ext cx="857195" cy="496795"/>
            <a:chOff x="8048680" y="2035615"/>
            <a:chExt cx="857195" cy="4967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659" y="2035615"/>
              <a:ext cx="821216" cy="41907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048680" y="2245152"/>
              <a:ext cx="623569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 SemiBold" panose="020B0502040204020203" pitchFamily="34" charset="0"/>
                  <a:sym typeface="Arial"/>
                </a:rPr>
                <a:t>(SRAM)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34" y="2456494"/>
            <a:ext cx="466152" cy="537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16" y="2120085"/>
            <a:ext cx="976257" cy="245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35" y="3242877"/>
            <a:ext cx="902130" cy="2114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91732" y="3777551"/>
            <a:ext cx="2220160" cy="8181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550" cap="none" dirty="0" smtClean="0">
                <a:solidFill>
                  <a:schemeClr val="bg1"/>
                </a:solidFill>
              </a:rPr>
              <a:t>through their scale gets </a:t>
            </a:r>
            <a:br>
              <a:rPr lang="en-GB" sz="1550" cap="none" dirty="0" smtClean="0">
                <a:solidFill>
                  <a:schemeClr val="bg1"/>
                </a:solidFill>
              </a:rPr>
            </a:br>
            <a:r>
              <a:rPr lang="en-GB" sz="1550" cap="none" dirty="0" smtClean="0">
                <a:solidFill>
                  <a:schemeClr val="bg1"/>
                </a:solidFill>
              </a:rPr>
              <a:t>federations to trust our </a:t>
            </a:r>
            <a:br>
              <a:rPr lang="en-GB" sz="1550" cap="none" dirty="0" smtClean="0">
                <a:solidFill>
                  <a:schemeClr val="bg1"/>
                </a:solidFill>
              </a:rPr>
            </a:br>
            <a:r>
              <a:rPr lang="en-GB" sz="1550" cap="none" dirty="0" smtClean="0">
                <a:solidFill>
                  <a:schemeClr val="bg1"/>
                </a:solidFill>
              </a:rPr>
              <a:t>AARC ‘middle boxes’</a:t>
            </a:r>
            <a:endParaRPr lang="en-GB" sz="1550" cap="none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37873" y="809194"/>
            <a:ext cx="2459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/>
            <a:r>
              <a:rPr lang="en-GB" sz="1800" i="1" cap="none" dirty="0" smtClean="0">
                <a:solidFill>
                  <a:srgbClr val="000000"/>
                </a:solidFill>
              </a:rPr>
              <a:t>communities sourcing </a:t>
            </a:r>
            <a:br>
              <a:rPr lang="en-GB" sz="1800" i="1" cap="none" dirty="0" smtClean="0">
                <a:solidFill>
                  <a:srgbClr val="000000"/>
                </a:solidFill>
              </a:rPr>
            </a:br>
            <a:r>
              <a:rPr lang="en-GB" sz="1800" i="1" cap="none" dirty="0" smtClean="0">
                <a:solidFill>
                  <a:srgbClr val="000000"/>
                </a:solidFill>
              </a:rPr>
              <a:t>‘well-operated</a:t>
            </a:r>
            <a:r>
              <a:rPr lang="en-GB" sz="1800" i="1" cap="none" dirty="0">
                <a:solidFill>
                  <a:srgbClr val="000000"/>
                </a:solidFill>
              </a:rPr>
              <a:t>’ community </a:t>
            </a:r>
            <a:r>
              <a:rPr lang="en-GB" sz="1800" i="1" cap="none" dirty="0" smtClean="0">
                <a:solidFill>
                  <a:srgbClr val="000000"/>
                </a:solidFill>
              </a:rPr>
              <a:t>platforms</a:t>
            </a:r>
            <a:endParaRPr lang="en-GB" sz="1800" i="1" cap="none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2941" y="3497407"/>
            <a:ext cx="135774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1200" i="1" cap="none" dirty="0">
                <a:solidFill>
                  <a:schemeClr val="bg1"/>
                </a:solidFill>
              </a:rPr>
              <a:t>and a few more 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3005" y="861508"/>
            <a:ext cx="6547234" cy="3523079"/>
            <a:chOff x="133005" y="861508"/>
            <a:chExt cx="6547234" cy="352307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05" y="883018"/>
              <a:ext cx="6547234" cy="350156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44963" y="861508"/>
              <a:ext cx="3192910" cy="126531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37874" y="3289692"/>
              <a:ext cx="3199999" cy="85004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3005" y="861509"/>
              <a:ext cx="3311958" cy="327823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91267" y="2145986"/>
              <a:ext cx="3288972" cy="1202635"/>
            </a:xfrm>
            <a:prstGeom prst="rect">
              <a:avLst/>
            </a:prstGeom>
            <a:noFill/>
            <a:ln w="5715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2" name="Google Shape;934;g2e2953a4e95_0_530"/>
          <p:cNvPicPr preferRelativeResize="0"/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390400" y="1771189"/>
            <a:ext cx="1047474" cy="801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289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>
          <a:xfrm>
            <a:off x="238125" y="1059180"/>
            <a:ext cx="5202555" cy="103082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600" dirty="0" smtClean="0"/>
              <a:t>AARC compliant federation of ‘national’ and ‘thematic’ nodes in the European Open Science Cloud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linked with other ‘data spaces’ and infrastructures</a:t>
            </a:r>
          </a:p>
          <a:p>
            <a:pPr>
              <a:spcAft>
                <a:spcPts val="600"/>
              </a:spcAft>
            </a:pPr>
            <a:endParaRPr lang="en-GB" sz="1600" dirty="0"/>
          </a:p>
          <a:p>
            <a:pPr>
              <a:spcAft>
                <a:spcPts val="600"/>
              </a:spcAft>
            </a:pP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Enabling research: using the ‘EOSC’ with federated login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https://eosc.eu/eosc-about/building-the-eosc-federation/contributing-to-the-build-up-phase-of-the-eosc-federation</a:t>
            </a:r>
            <a:r>
              <a:rPr lang="en-GB" dirty="0" smtClean="0"/>
              <a:t>/; See also https</a:t>
            </a:r>
            <a:r>
              <a:rPr lang="en-GB" dirty="0"/>
              <a:t>://wiki.geant.org/display/AARC/EOSC+AAI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0680" y="898707"/>
            <a:ext cx="3529836" cy="3458606"/>
          </a:xfrm>
          <a:prstGeom prst="rect">
            <a:avLst/>
          </a:prstGeom>
        </p:spPr>
      </p:pic>
      <p:pic>
        <p:nvPicPr>
          <p:cNvPr id="11" name="Google Shape;986;g2c1aea7cebe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006" y="2090002"/>
            <a:ext cx="2446886" cy="2116139"/>
          </a:xfrm>
          <a:prstGeom prst="rect">
            <a:avLst/>
          </a:prstGeom>
          <a:noFill/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119340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600" dirty="0" smtClean="0"/>
              <a:t>To scale trust in research infrastructures, </a:t>
            </a:r>
            <a:br>
              <a:rPr lang="en-GB" sz="1600" dirty="0" smtClean="0"/>
            </a:br>
            <a:r>
              <a:rPr lang="en-GB" sz="1600" dirty="0" smtClean="0"/>
              <a:t>we need to keep challenging ourselves …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for eduGAIN</a:t>
            </a:r>
            <a:r>
              <a:rPr lang="en-GB" sz="1600" i="1" dirty="0"/>
              <a:t>: do we choose more trustworthiness </a:t>
            </a:r>
            <a:r>
              <a:rPr lang="en-GB" sz="1600" i="1" dirty="0" smtClean="0"/>
              <a:t>and target </a:t>
            </a:r>
            <a:br>
              <a:rPr lang="en-GB" sz="1600" i="1" dirty="0" smtClean="0"/>
            </a:br>
            <a:r>
              <a:rPr lang="en-GB" sz="1600" i="1" dirty="0" smtClean="0"/>
              <a:t>baseline assurance, or more inclusiveness, but maybe less trust?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for your university IT department: prioritize the primary mission </a:t>
            </a:r>
            <a:br>
              <a:rPr lang="en-GB" sz="1600" i="1" dirty="0" smtClean="0"/>
            </a:br>
            <a:r>
              <a:rPr lang="en-GB" sz="1600" i="1" dirty="0" smtClean="0"/>
              <a:t>of education and research, as both are now globally connected</a:t>
            </a:r>
          </a:p>
          <a:p>
            <a:pPr marL="404813" lvl="1" indent="-138113">
              <a:buFont typeface="Arial" panose="020B0604020202020204" pitchFamily="34" charset="0"/>
              <a:buChar char="•"/>
            </a:pPr>
            <a:r>
              <a:rPr lang="en-GB" sz="1400" dirty="0" smtClean="0"/>
              <a:t>‘</a:t>
            </a:r>
            <a:r>
              <a:rPr lang="en-GB" sz="1400" dirty="0"/>
              <a:t>we can </a:t>
            </a:r>
            <a:r>
              <a:rPr lang="en-GB" sz="1400" i="1" dirty="0"/>
              <a:t>use </a:t>
            </a:r>
            <a:r>
              <a:rPr lang="en-GB" sz="1400" dirty="0"/>
              <a:t>existing services from </a:t>
            </a:r>
            <a:r>
              <a:rPr lang="en-GB" sz="1400" dirty="0" smtClean="0"/>
              <a:t>outside’</a:t>
            </a:r>
          </a:p>
          <a:p>
            <a:pPr marL="404813" lvl="1" indent="-138113">
              <a:buFont typeface="Arial" panose="020B0604020202020204" pitchFamily="34" charset="0"/>
              <a:buChar char="•"/>
            </a:pPr>
            <a:r>
              <a:rPr lang="en-GB" sz="1400" dirty="0"/>
              <a:t>‘we can </a:t>
            </a:r>
            <a:r>
              <a:rPr lang="en-GB" sz="1400" i="1" dirty="0"/>
              <a:t>contribute </a:t>
            </a:r>
            <a:r>
              <a:rPr lang="en-GB" sz="1400" dirty="0"/>
              <a:t>in collaborations in education and research</a:t>
            </a:r>
            <a:r>
              <a:rPr lang="en-GB" sz="1400" dirty="0" smtClean="0"/>
              <a:t>’</a:t>
            </a:r>
          </a:p>
          <a:p>
            <a:pPr marL="404813" lvl="1" indent="-138113">
              <a:buFont typeface="Arial" panose="020B0604020202020204" pitchFamily="34" charset="0"/>
              <a:buChar char="•"/>
            </a:pPr>
            <a:r>
              <a:rPr lang="en-GB" sz="1400" dirty="0"/>
              <a:t>‘we teach </a:t>
            </a:r>
            <a:r>
              <a:rPr lang="en-GB" sz="1400" dirty="0" smtClean="0"/>
              <a:t>our </a:t>
            </a:r>
            <a:r>
              <a:rPr lang="en-GB" sz="1400" dirty="0"/>
              <a:t>students to understand, </a:t>
            </a:r>
            <a:r>
              <a:rPr lang="en-GB" sz="1400" dirty="0" smtClean="0"/>
              <a:t>study</a:t>
            </a:r>
            <a:r>
              <a:rPr lang="en-GB" sz="1400" dirty="0"/>
              <a:t>, </a:t>
            </a:r>
            <a:r>
              <a:rPr lang="en-GB" sz="1400" dirty="0" smtClean="0"/>
              <a:t>and work with</a:t>
            </a: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>interconnected </a:t>
            </a:r>
            <a:r>
              <a:rPr lang="en-GB" sz="1400" dirty="0"/>
              <a:t>services and systems that are globally connected’</a:t>
            </a:r>
          </a:p>
          <a:p>
            <a:pPr>
              <a:tabLst>
                <a:tab pos="266700" algn="l"/>
              </a:tabLst>
            </a:pPr>
            <a:r>
              <a:rPr lang="en-GB" sz="1600" i="1" dirty="0"/>
              <a:t>	</a:t>
            </a:r>
            <a:r>
              <a:rPr lang="en-GB" sz="1600" i="1" dirty="0" smtClean="0"/>
              <a:t>… rather than get stuck in an enterprise egg-shell approach?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do our networks support a perimeter ‘fit for collaboration’?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And it needs everyone to work together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Images: https://</a:t>
            </a:r>
            <a:r>
              <a:rPr lang="en-GB" dirty="0" smtClean="0"/>
              <a:t>technical.edugain.org/entities, Maastricht University blocking access to … a privacy-friendly </a:t>
            </a:r>
            <a:r>
              <a:rPr lang="en-GB" dirty="0" err="1" smtClean="0"/>
              <a:t>URl</a:t>
            </a:r>
            <a:r>
              <a:rPr lang="en-GB" dirty="0" smtClean="0"/>
              <a:t> </a:t>
            </a:r>
            <a:r>
              <a:rPr lang="en-GB" dirty="0" err="1" smtClean="0"/>
              <a:t>shortener</a:t>
            </a:r>
            <a:r>
              <a:rPr lang="en-GB" dirty="0"/>
              <a:t> </a:t>
            </a:r>
            <a:r>
              <a:rPr lang="en-GB" dirty="0" smtClean="0">
                <a:sym typeface="Wingdings" panose="05000000000000000000" pitchFamily="2" charset="2"/>
              </a:rPr>
              <a:t>,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625" y="2112512"/>
            <a:ext cx="2609702" cy="2146061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46" y="123512"/>
            <a:ext cx="2469523" cy="2301146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2766862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795454" cy="738664"/>
          </a:xfrm>
        </p:spPr>
        <p:txBody>
          <a:bodyPr/>
          <a:lstStyle/>
          <a:p>
            <a:r>
              <a:rPr lang="en-GB" sz="2400" dirty="0" smtClean="0"/>
              <a:t>Make and treat computing as the research instrument it is today</a:t>
            </a:r>
            <a:br>
              <a:rPr lang="en-GB" sz="2400" dirty="0" smtClean="0"/>
            </a:br>
            <a:r>
              <a:rPr lang="en-GB" sz="2400" dirty="0" smtClean="0"/>
              <a:t>– institutionally and globally</a:t>
            </a:r>
            <a:endParaRPr lang="en-GB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38125" y="4394556"/>
            <a:ext cx="8667750" cy="151268"/>
          </a:xfrm>
        </p:spPr>
        <p:txBody>
          <a:bodyPr/>
          <a:lstStyle/>
          <a:p>
            <a:r>
              <a:rPr lang="en-GB" sz="600" dirty="0"/>
              <a:t>Photos: Nikhef NDPF, </a:t>
            </a:r>
            <a:r>
              <a:rPr lang="en-GB" sz="600" dirty="0" err="1"/>
              <a:t>DelftBlue</a:t>
            </a:r>
            <a:r>
              <a:rPr lang="en-GB" sz="600" dirty="0"/>
              <a:t>/</a:t>
            </a:r>
            <a:r>
              <a:rPr lang="en-GB" sz="600" dirty="0" err="1"/>
              <a:t>TUDelft</a:t>
            </a:r>
            <a:r>
              <a:rPr lang="en-GB" sz="600" dirty="0"/>
              <a:t>, SURF Data Repository, Snellius, SURF @ </a:t>
            </a:r>
            <a:r>
              <a:rPr lang="en-GB" sz="600" dirty="0" err="1" smtClean="0"/>
              <a:t>DigitalRealty</a:t>
            </a:r>
            <a:r>
              <a:rPr lang="en-GB" sz="600" dirty="0" smtClean="0"/>
              <a:t>; </a:t>
            </a:r>
            <a:r>
              <a:rPr lang="en-GB" sz="600" dirty="0" err="1" smtClean="0"/>
              <a:t>EuroHPC</a:t>
            </a:r>
            <a:r>
              <a:rPr lang="en-GB" sz="600" dirty="0" smtClean="0"/>
              <a:t> images: </a:t>
            </a:r>
            <a:r>
              <a:rPr lang="en-GB" sz="600" dirty="0" err="1" smtClean="0"/>
              <a:t>EuroHPC</a:t>
            </a:r>
            <a:r>
              <a:rPr lang="en-GB" sz="600" dirty="0" smtClean="0"/>
              <a:t>, LUMI Consortium, Jules Verne consortium</a:t>
            </a:r>
            <a:endParaRPr lang="en-GB" sz="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55" y="1289857"/>
            <a:ext cx="1759924" cy="871687"/>
          </a:xfrm>
          <a:prstGeom prst="rect">
            <a:avLst/>
          </a:prstGeom>
        </p:spPr>
      </p:pic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23294944"/>
              </p:ext>
            </p:extLst>
          </p:nvPr>
        </p:nvGraphicFramePr>
        <p:xfrm>
          <a:off x="0" y="708384"/>
          <a:ext cx="9144000" cy="355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652474" y="1254849"/>
            <a:ext cx="1845048" cy="2457258"/>
            <a:chOff x="2051657" y="1484391"/>
            <a:chExt cx="2553515" cy="3400805"/>
          </a:xfrm>
        </p:grpSpPr>
        <p:grpSp>
          <p:nvGrpSpPr>
            <p:cNvPr id="32" name="Group 31"/>
            <p:cNvGrpSpPr/>
            <p:nvPr/>
          </p:nvGrpSpPr>
          <p:grpSpPr>
            <a:xfrm>
              <a:off x="2051657" y="1484391"/>
              <a:ext cx="2553515" cy="3400805"/>
              <a:chOff x="2191649" y="967797"/>
              <a:chExt cx="2553515" cy="340080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69459" y="1392897"/>
                <a:ext cx="3400805" cy="255060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38" t="1230" r="9363" b="30342"/>
              <a:stretch/>
            </p:blipFill>
            <p:spPr>
              <a:xfrm>
                <a:off x="2191649" y="2610383"/>
                <a:ext cx="1188720" cy="173736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57" y="2029345"/>
              <a:ext cx="2553514" cy="112363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04193" y="2412076"/>
            <a:ext cx="1904081" cy="1125949"/>
            <a:chOff x="238125" y="2997628"/>
            <a:chExt cx="1680219" cy="99357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8125" y="2997629"/>
              <a:ext cx="1676451" cy="99357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7357" y="2997628"/>
              <a:ext cx="830987" cy="993571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3681687" y="3682708"/>
            <a:ext cx="176862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National Infrastructure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SURF Snellius HPC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1C3D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7952" y="3521148"/>
            <a:ext cx="14163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Institutional: </a:t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Nikhef “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Stoomboot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” </a:t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Analysis Facility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93713" y="3151014"/>
            <a:ext cx="234032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There are today as much</a:t>
            </a:r>
            <a:b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part of science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 </a:t>
            </a:r>
            <a:b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as detectors are to physics</a:t>
            </a:r>
            <a:b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1" i="1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and: users should move</a:t>
            </a:r>
            <a:br>
              <a:rPr kumimoji="0" lang="en-GB" sz="1600" b="1" i="1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1" i="1" u="none" strike="noStrike" kern="1200" cap="none" spc="0" normalizeH="0" noProof="0" dirty="0" smtClean="0">
                <a:ln>
                  <a:noFill/>
                </a:ln>
                <a:solidFill>
                  <a:srgbClr val="001C3D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/>
              </a:rPr>
              <a:t>seamlessly between tiers</a:t>
            </a:r>
            <a:endParaRPr kumimoji="0" lang="en-GB" sz="1600" b="1" i="1" u="none" strike="noStrike" kern="1200" cap="none" spc="0" normalizeH="0" baseline="0" noProof="0" dirty="0" smtClean="0">
              <a:ln>
                <a:noFill/>
              </a:ln>
              <a:solidFill>
                <a:srgbClr val="001C3D">
                  <a:lumMod val="90000"/>
                  <a:lumOff val="10000"/>
                </a:srgb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058" y="2283561"/>
            <a:ext cx="634397" cy="40268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4" y="888349"/>
            <a:ext cx="1040625" cy="8030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26358" r="10832" b="15612"/>
          <a:stretch/>
        </p:blipFill>
        <p:spPr>
          <a:xfrm>
            <a:off x="7198419" y="1980000"/>
            <a:ext cx="1589069" cy="521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20037" y="2436438"/>
            <a:ext cx="1934825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as well as JP’s HPCI, </a:t>
            </a:r>
            <a:b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lang="en-GB" sz="1100" cap="none" dirty="0" smtClean="0">
                <a:solidFill>
                  <a:schemeClr val="bg1"/>
                </a:solidFill>
              </a:rPr>
              <a:t>US’s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AccessCI</a:t>
            </a: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&amp;c of course!</a:t>
            </a:r>
          </a:p>
        </p:txBody>
      </p:sp>
    </p:spTree>
    <p:extLst>
      <p:ext uri="{BB962C8B-B14F-4D97-AF65-F5344CB8AC3E}">
        <p14:creationId xmlns:p14="http://schemas.microsoft.com/office/powerpoint/2010/main" val="1101939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And education labs are much like ad-hoc research collaboration</a:t>
            </a:r>
            <a:endParaRPr lang="en-GB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2"/>
              </a:rPr>
              <a:t>sunrise University</a:t>
            </a:r>
            <a:r>
              <a:rPr lang="en-US" dirty="0"/>
              <a:t> on </a:t>
            </a:r>
            <a:r>
              <a:rPr lang="en-US" dirty="0" smtClean="0">
                <a:hlinkClick r:id="rId3"/>
              </a:rPr>
              <a:t>Unsplash</a:t>
            </a:r>
            <a:r>
              <a:rPr lang="en-US" dirty="0" smtClean="0"/>
              <a:t>; network diagram: FSE CSLab, </a:t>
            </a:r>
            <a:r>
              <a:rPr lang="en-US" dirty="0"/>
              <a:t>Maastricht University; SRAM API: https://sram.surf.nl/apidocs/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36975"/>
            <a:ext cx="6260619" cy="352159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00724" y="1573123"/>
            <a:ext cx="2996040" cy="2734820"/>
            <a:chOff x="4463143" y="871980"/>
            <a:chExt cx="3331501" cy="29112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3143" y="871980"/>
              <a:ext cx="3331500" cy="17366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3144" y="2563546"/>
              <a:ext cx="3331500" cy="121970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986484"/>
            <a:ext cx="2860675" cy="1609130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40649" y="961220"/>
            <a:ext cx="5238614" cy="348813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6F2575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cap="none" dirty="0" smtClean="0">
                <a:solidFill>
                  <a:srgbClr val="6F2575"/>
                </a:solidFill>
              </a:rPr>
              <a:t>just slightly more organised than research … I hope!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049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77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So: did we solve this inherently-cross-domain </a:t>
            </a:r>
            <a:r>
              <a:rPr lang="en-US" dirty="0"/>
              <a:t>issue </a:t>
            </a:r>
            <a:r>
              <a:rPr lang="en-US" dirty="0" smtClean="0"/>
              <a:t>… ?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site map: WLCG </a:t>
            </a:r>
            <a:r>
              <a:rPr lang="en-US" dirty="0" smtClean="0"/>
              <a:t>sites 2021, visualization: CERN IT</a:t>
            </a:r>
            <a:endParaRPr lang="en-US" dirty="0"/>
          </a:p>
        </p:txBody>
      </p:sp>
      <p:pic>
        <p:nvPicPr>
          <p:cNvPr id="5" name="Google Shape;577;g2e2953a4e95_0_17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8968" y="732417"/>
            <a:ext cx="6684169" cy="35890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9;g2e2953a4e95_0_1728"/>
          <p:cNvSpPr txBox="1"/>
          <p:nvPr/>
        </p:nvSpPr>
        <p:spPr>
          <a:xfrm>
            <a:off x="440649" y="2966015"/>
            <a:ext cx="3689917" cy="584735"/>
          </a:xfrm>
          <a:prstGeom prst="rect">
            <a:avLst/>
          </a:prstGeom>
          <a:solidFill>
            <a:srgbClr val="E3D88B"/>
          </a:solidFill>
          <a:ln w="9525" cap="flat" cmpd="sng">
            <a:solidFill>
              <a:srgbClr val="003F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cap="none" dirty="0" smtClean="0">
                <a:solidFill>
                  <a:srgbClr val="6F2575"/>
                </a:solidFill>
                <a:latin typeface="Calibri"/>
                <a:ea typeface="Calibri"/>
                <a:cs typeface="Calibri"/>
                <a:sym typeface="Calibri"/>
              </a:rPr>
              <a:t>Authentication and authorization ‘AAI’ infrastructures enable research every day</a:t>
            </a:r>
            <a:endParaRPr sz="1600" cap="none" dirty="0">
              <a:solidFill>
                <a:srgbClr val="6F25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14" name="Google Shape;579;g2e2953a4e95_0_1728"/>
          <p:cNvSpPr txBox="1"/>
          <p:nvPr/>
        </p:nvSpPr>
        <p:spPr>
          <a:xfrm>
            <a:off x="238125" y="900843"/>
            <a:ext cx="2196622" cy="369291"/>
          </a:xfrm>
          <a:prstGeom prst="rect">
            <a:avLst/>
          </a:prstGeom>
          <a:solidFill>
            <a:srgbClr val="E3D88B"/>
          </a:solidFill>
          <a:ln w="9525" cap="flat" cmpd="sng">
            <a:solidFill>
              <a:srgbClr val="003F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cap="none" dirty="0" smtClean="0">
                <a:solidFill>
                  <a:srgbClr val="6F2575"/>
                </a:solidFill>
                <a:latin typeface="Calibri"/>
                <a:ea typeface="Calibri"/>
                <a:cs typeface="Calibri"/>
                <a:sym typeface="Calibri"/>
              </a:rPr>
              <a:t>Both Yes and No </a:t>
            </a:r>
            <a:endParaRPr sz="1800" b="1" cap="none" dirty="0">
              <a:solidFill>
                <a:srgbClr val="6F25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9;g2e2953a4e95_0_1728"/>
          <p:cNvSpPr txBox="1"/>
          <p:nvPr/>
        </p:nvSpPr>
        <p:spPr>
          <a:xfrm>
            <a:off x="5320076" y="3610564"/>
            <a:ext cx="3689917" cy="830956"/>
          </a:xfrm>
          <a:prstGeom prst="rect">
            <a:avLst/>
          </a:prstGeom>
          <a:solidFill>
            <a:srgbClr val="E3D88B"/>
          </a:solidFill>
          <a:ln w="9525" cap="flat" cmpd="sng">
            <a:solidFill>
              <a:srgbClr val="003F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cap="none" dirty="0" smtClean="0">
                <a:solidFill>
                  <a:srgbClr val="6F2575"/>
                </a:solidFill>
                <a:latin typeface="Calibri"/>
                <a:ea typeface="Calibri"/>
                <a:cs typeface="Calibri"/>
                <a:sym typeface="Calibri"/>
              </a:rPr>
              <a:t>Building an </a:t>
            </a:r>
            <a:r>
              <a:rPr lang="en-GB" sz="1600" i="1" cap="none" dirty="0" smtClean="0">
                <a:solidFill>
                  <a:srgbClr val="6F2575"/>
                </a:solidFill>
                <a:latin typeface="Calibri"/>
                <a:ea typeface="Calibri"/>
                <a:cs typeface="Calibri"/>
                <a:sym typeface="Calibri"/>
              </a:rPr>
              <a:t>interoperable</a:t>
            </a:r>
            <a:r>
              <a:rPr lang="en-GB" sz="1600" cap="none" dirty="0" smtClean="0">
                <a:solidFill>
                  <a:srgbClr val="6F2575"/>
                </a:solidFill>
                <a:latin typeface="Calibri"/>
                <a:ea typeface="Calibri"/>
                <a:cs typeface="Calibri"/>
                <a:sym typeface="Calibri"/>
              </a:rPr>
              <a:t> system that enables multi-domain resource sharing remains a challenge</a:t>
            </a:r>
            <a:endParaRPr sz="1600" cap="none" dirty="0">
              <a:solidFill>
                <a:srgbClr val="6F25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627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/>
              <a:t>The AARC Blueprint – a very digestible </a:t>
            </a:r>
            <a:r>
              <a:rPr lang="en-GB" dirty="0" smtClean="0"/>
              <a:t>architecture</a:t>
            </a:r>
            <a:r>
              <a:rPr lang="en-GB" dirty="0"/>
              <a:t> </a:t>
            </a:r>
            <a:r>
              <a:rPr lang="en-GB" dirty="0" smtClean="0"/>
              <a:t>… so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Photo credit: Marcus </a:t>
            </a:r>
            <a:r>
              <a:rPr lang="en-GB" dirty="0" err="1" smtClean="0"/>
              <a:t>Hardt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2DCF5-1BB8-1542-B4EB-1B59D8D3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4" y="781836"/>
            <a:ext cx="6180865" cy="34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5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The AARC Blueprint – take a piece and feed collaboration!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Photo credit: Marcus </a:t>
            </a:r>
            <a:r>
              <a:rPr lang="en-GB" dirty="0" err="1" smtClean="0"/>
              <a:t>Hardt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AF952-B5BD-7843-9C1B-30742C4D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91" y="754072"/>
            <a:ext cx="5525669" cy="35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25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Self-asserted or ‘pseudonymous’ often not enough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596905" y="654964"/>
            <a:ext cx="6109508" cy="3872762"/>
            <a:chOff x="810206" y="542853"/>
            <a:chExt cx="7812361" cy="495218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0247" y="542853"/>
              <a:ext cx="4474553" cy="34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0247" y="614861"/>
              <a:ext cx="4474553" cy="34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0206" y="2055023"/>
              <a:ext cx="4896544" cy="334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2159" y="4237740"/>
              <a:ext cx="1905000" cy="1257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71" y="1246431"/>
              <a:ext cx="5156896" cy="3088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5377707" y="591550"/>
            <a:ext cx="25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of EU </a:t>
            </a:r>
            <a:r>
              <a:rPr kumimoji="0" lang="en-US" sz="18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DataGrid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b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 computing in ~2000</a:t>
            </a:r>
            <a:endParaRPr kumimoji="0" lang="en-GB" sz="1800" i="1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1350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let’s digest all this …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206" y="-8110"/>
            <a:ext cx="1886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the European Union’s Horizon programmes </a:t>
            </a:r>
            <a:r>
              <a:rPr lang="en-GB" sz="650" kern="1200" cap="none" dirty="0" smtClean="0">
                <a:solidFill>
                  <a:srgbClr val="E3D88B"/>
                </a:solidFill>
              </a:rPr>
              <a:t>through grants AARC TREE and </a:t>
            </a: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GEANT 5-2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4101" y="0"/>
            <a:ext cx="6819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Thanks to the AARC and global T&amp;I Community, including folk from whom I re-used graphics in this overview. In random order: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Licia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 Florio, Nicolas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Liampotis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Christos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Kanellopoulos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Marina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Adomeit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Janos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Mohacsi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Slavek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Licehammer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Dave Kelsey, Ian Neilson, Marcus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Hardt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Mischa Salle, Oscar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Koeroo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Jouke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Roorda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Davide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Vaghetti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Floris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Fokkinga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Sven Gabriel, Hannah Short, Maarten </a:t>
            </a:r>
            <a:r>
              <a:rPr lang="en-GB" sz="900" kern="1200" cap="none" dirty="0" err="1" smtClean="0">
                <a:solidFill>
                  <a:srgbClr val="E3D88B"/>
                </a:solidFill>
                <a:latin typeface="Calibri" panose="020F0502020204030204"/>
              </a:rPr>
              <a:t>Kremers</a:t>
            </a:r>
            <a:r>
              <a:rPr lang="en-GB" sz="900" kern="1200" cap="none" dirty="0" smtClean="0">
                <a:solidFill>
                  <a:srgbClr val="E3D88B"/>
                </a:solidFill>
                <a:latin typeface="Calibri" panose="020F0502020204030204"/>
              </a:rPr>
              <a:t>, and many others!</a:t>
            </a:r>
            <a:endParaRPr lang="en-GB" sz="900" kern="1200" cap="none" dirty="0">
              <a:solidFill>
                <a:srgbClr val="E3D88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4912519" cy="3290776"/>
          </a:xfrm>
        </p:spPr>
        <p:txBody>
          <a:bodyPr/>
          <a:lstStyle/>
          <a:p>
            <a:r>
              <a:rPr lang="en-US" dirty="0" smtClean="0"/>
              <a:t>Many start with </a:t>
            </a:r>
            <a:r>
              <a:rPr lang="en-US" i="1" dirty="0" smtClean="0"/>
              <a:t>credentials </a:t>
            </a:r>
            <a:r>
              <a:rPr lang="en-US" dirty="0" smtClean="0"/>
              <a:t>dedicated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each service </a:t>
            </a:r>
            <a:r>
              <a:rPr lang="en-US" dirty="0" smtClean="0"/>
              <a:t>where </a:t>
            </a:r>
            <a:r>
              <a:rPr lang="en-US" dirty="0"/>
              <a:t>you need </a:t>
            </a:r>
            <a:r>
              <a:rPr lang="en-US" dirty="0" smtClean="0"/>
              <a:t>access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multi-organizational system becomes</a:t>
            </a:r>
            <a:br>
              <a:rPr lang="en-US" dirty="0"/>
            </a:br>
            <a:r>
              <a:rPr lang="en-US" sz="8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	</a:t>
            </a:r>
            <a:r>
              <a:rPr lang="en-US" b="1" dirty="0" smtClean="0">
                <a:latin typeface="Vladimir Script" pitchFamily="66" charset="0"/>
              </a:rPr>
              <a:t>O</a:t>
            </a:r>
            <a:r>
              <a:rPr lang="en-US" dirty="0" smtClean="0"/>
              <a:t>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services</a:t>
            </a:r>
            <a:r>
              <a:rPr lang="en-US" dirty="0"/>
              <a:t>) * </a:t>
            </a:r>
            <a:r>
              <a:rPr lang="en-US" b="1" dirty="0">
                <a:latin typeface="Vladimir Script" pitchFamily="66" charset="0"/>
              </a:rPr>
              <a:t>O</a:t>
            </a:r>
            <a:r>
              <a:rPr lang="en-US" dirty="0"/>
              <a:t>(</a:t>
            </a:r>
            <a:r>
              <a:rPr lang="en-US" dirty="0" err="1"/>
              <a:t>n</a:t>
            </a:r>
            <a:r>
              <a:rPr lang="en-US" baseline="-25000" dirty="0" err="1"/>
              <a:t>users</a:t>
            </a:r>
            <a:r>
              <a:rPr lang="en-US" dirty="0"/>
              <a:t>)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usually creates a strong link </a:t>
            </a:r>
            <a:r>
              <a:rPr lang="en-US" dirty="0"/>
              <a:t>to authorization: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different </a:t>
            </a:r>
            <a:r>
              <a:rPr lang="en-US" i="1" dirty="0"/>
              <a:t>accounts for different </a:t>
            </a:r>
            <a:r>
              <a:rPr lang="en-US" i="1" dirty="0" smtClean="0"/>
              <a:t>roles, multiplying the number of credentials per user</a:t>
            </a:r>
            <a:endParaRPr lang="en-US" i="1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Scaling credentials: per service per user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imspired</a:t>
            </a:r>
            <a:r>
              <a:rPr lang="en-US" dirty="0" smtClean="0"/>
              <a:t> by AARC NA2 training module “Authentication and </a:t>
            </a:r>
            <a:r>
              <a:rPr lang="en-US" dirty="0" err="1" smtClean="0"/>
              <a:t>Authorisation</a:t>
            </a:r>
            <a:r>
              <a:rPr lang="en-US" dirty="0" smtClean="0"/>
              <a:t> 101” – keychain image created by generative AI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00" y="866227"/>
            <a:ext cx="3288900" cy="349108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In Infrastructures ... We Trust! (ISGC 2025)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379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3EA46B6-B1CC-423D-8D72-303E5087AE02}" vid="{59042822-A328-4C5D-AA20-9F5BEECD071B}"/>
    </a:ext>
  </a:extLst>
</a:theme>
</file>

<file path=ppt/theme/theme2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3EA46B6-B1CC-423D-8D72-303E5087AE02}" vid="{787E897D-5A26-4200-840E-39D1B0C9D5E5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31874</TotalTime>
  <Words>5202</Words>
  <Application>Microsoft Office PowerPoint</Application>
  <PresentationFormat>On-screen Show (16:9)</PresentationFormat>
  <Paragraphs>619</Paragraphs>
  <Slides>80</Slides>
  <Notes>2</Notes>
  <HiddenSlides>22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7" baseType="lpstr">
      <vt:lpstr>Akkurat Std</vt:lpstr>
      <vt:lpstr>Akkurat Std Mono</vt:lpstr>
      <vt:lpstr>Arial</vt:lpstr>
      <vt:lpstr>Bahnschrift SemiBold</vt:lpstr>
      <vt:lpstr>Calibri</vt:lpstr>
      <vt:lpstr>Candara</vt:lpstr>
      <vt:lpstr>Courier</vt:lpstr>
      <vt:lpstr>Helvetica</vt:lpstr>
      <vt:lpstr>Helvetica Neue</vt:lpstr>
      <vt:lpstr>Helvetica Neue Medium</vt:lpstr>
      <vt:lpstr>Minion Pro</vt:lpstr>
      <vt:lpstr>Times New Roman</vt:lpstr>
      <vt:lpstr>Verdana</vt:lpstr>
      <vt:lpstr>Vladimir Script</vt:lpstr>
      <vt:lpstr>Wingdings</vt:lpstr>
      <vt:lpstr>Nikhef-DG22-NikUM-main</vt:lpstr>
      <vt:lpstr>Nikhef-DG22-NikUM-Closures</vt:lpstr>
      <vt:lpstr>In Infrastructures … we Trust!</vt:lpstr>
      <vt:lpstr>PowerPoint Presentation</vt:lpstr>
      <vt:lpstr>PowerPoint Presentation</vt:lpstr>
      <vt:lpstr>PowerPoint Presentation</vt:lpstr>
      <vt:lpstr>PowerPoint Presentation</vt:lpstr>
      <vt:lpstr>Knockin’ on a service’s door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Here we are now,  entertain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Federated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let’s digest all this …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Infrastructure We Trust</dc:title>
  <dc:subject/>
  <dc:creator>David L. Groep (Nikhef and Maastricht University)</dc:creator>
  <cp:keywords>v0.2</cp:keywords>
  <dc:description>ISGC 2025 keynote presentation</dc:description>
  <cp:lastModifiedBy>davidg</cp:lastModifiedBy>
  <cp:revision>786</cp:revision>
  <dcterms:created xsi:type="dcterms:W3CDTF">2025-01-11T10:21:24Z</dcterms:created>
  <dcterms:modified xsi:type="dcterms:W3CDTF">2025-03-20T02:19:35Z</dcterms:modified>
</cp:coreProperties>
</file>