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3" r:id="rId4"/>
    <p:sldId id="258" r:id="rId5"/>
    <p:sldId id="333" r:id="rId6"/>
    <p:sldId id="261" r:id="rId7"/>
    <p:sldId id="324" r:id="rId8"/>
    <p:sldId id="308" r:id="rId9"/>
    <p:sldId id="259" r:id="rId10"/>
    <p:sldId id="310" r:id="rId11"/>
    <p:sldId id="325" r:id="rId12"/>
    <p:sldId id="306" r:id="rId13"/>
    <p:sldId id="307" r:id="rId14"/>
    <p:sldId id="290" r:id="rId15"/>
    <p:sldId id="291" r:id="rId16"/>
    <p:sldId id="289" r:id="rId17"/>
    <p:sldId id="311" r:id="rId18"/>
    <p:sldId id="332" r:id="rId19"/>
    <p:sldId id="312" r:id="rId20"/>
    <p:sldId id="313" r:id="rId21"/>
    <p:sldId id="260" r:id="rId22"/>
    <p:sldId id="309" r:id="rId23"/>
    <p:sldId id="329" r:id="rId24"/>
    <p:sldId id="263" r:id="rId25"/>
    <p:sldId id="300" r:id="rId26"/>
    <p:sldId id="305" r:id="rId27"/>
    <p:sldId id="331" r:id="rId28"/>
    <p:sldId id="267" r:id="rId29"/>
    <p:sldId id="304" r:id="rId30"/>
    <p:sldId id="322" r:id="rId31"/>
    <p:sldId id="326" r:id="rId32"/>
    <p:sldId id="327" r:id="rId33"/>
    <p:sldId id="328" r:id="rId34"/>
    <p:sldId id="330" r:id="rId35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Calibri" pitchFamily="34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Calibri" pitchFamily="34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Calibri" pitchFamily="34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Calibri" pitchFamily="34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Calibri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accent2"/>
        </a:solidFill>
        <a:latin typeface="Calibri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accent2"/>
        </a:solidFill>
        <a:latin typeface="Calibri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accent2"/>
        </a:solidFill>
        <a:latin typeface="Calibri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accent2"/>
        </a:solidFill>
        <a:latin typeface="Calibri" pitchFamily="34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F6"/>
    <a:srgbClr val="78963C"/>
    <a:srgbClr val="C3D69B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306E496-760D-4F3A-9AF0-499CDE7BB521}"/>
              </a:ext>
            </a:extLst>
          </p:cNvPr>
          <p:cNvSpPr/>
          <p:nvPr/>
        </p:nvSpPr>
        <p:spPr bwMode="auto">
          <a:xfrm>
            <a:off x="0" y="1"/>
            <a:ext cx="12192000" cy="2615000"/>
          </a:xfrm>
          <a:prstGeom prst="rect">
            <a:avLst/>
          </a:prstGeom>
          <a:gradFill>
            <a:gsLst>
              <a:gs pos="29000">
                <a:schemeClr val="bg1"/>
              </a:gs>
              <a:gs pos="1000">
                <a:srgbClr val="EBFAFF"/>
              </a:gs>
              <a:gs pos="99000">
                <a:srgbClr val="F7FD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79716" y="2938636"/>
            <a:ext cx="8971723" cy="2574032"/>
          </a:xfr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3200" baseline="0">
                <a:solidFill>
                  <a:srgbClr val="3297FC"/>
                </a:solidFill>
              </a:defRPr>
            </a:lvl1pPr>
          </a:lstStyle>
          <a:p>
            <a:pPr lvl="0"/>
            <a:r>
              <a:rPr lang="zh-TW" altLang="en-US" noProof="0"/>
              <a:t>封面看要放      機櫃、</a:t>
            </a:r>
            <a:r>
              <a:rPr lang="en-US" altLang="zh-TW" noProof="0"/>
              <a:t>NCTU</a:t>
            </a:r>
            <a:r>
              <a:rPr lang="zh-TW" altLang="en-US" noProof="0"/>
              <a:t>照片、或其他</a:t>
            </a:r>
            <a:endParaRPr lang="en-US" altLang="zh-TW" noProof="0"/>
          </a:p>
          <a:p>
            <a:pPr lvl="0"/>
            <a:r>
              <a:rPr lang="zh-TW" altLang="en-US" noProof="0"/>
              <a:t>按一下以編輯母片副標題樣式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239350" y="2384670"/>
            <a:ext cx="11823133" cy="468267"/>
            <a:chOff x="179512" y="2384669"/>
            <a:chExt cx="9001001" cy="468267"/>
          </a:xfrm>
        </p:grpSpPr>
        <p:sp>
          <p:nvSpPr>
            <p:cNvPr id="3" name="弧形 2"/>
            <p:cNvSpPr/>
            <p:nvPr/>
          </p:nvSpPr>
          <p:spPr bwMode="auto">
            <a:xfrm>
              <a:off x="179512" y="2392274"/>
              <a:ext cx="9001001" cy="460662"/>
            </a:xfrm>
            <a:prstGeom prst="arc">
              <a:avLst/>
            </a:prstGeom>
            <a:gradFill flip="none" rotWithShape="1">
              <a:gsLst>
                <a:gs pos="0">
                  <a:srgbClr val="9FE6FF"/>
                </a:gs>
                <a:gs pos="50000">
                  <a:srgbClr val="DDF6FF"/>
                </a:gs>
                <a:gs pos="100000">
                  <a:srgbClr val="F3FC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13163" y="2384669"/>
              <a:ext cx="4402853" cy="230331"/>
            </a:xfrm>
            <a:prstGeom prst="rect">
              <a:avLst/>
            </a:prstGeom>
            <a:gradFill flip="none" rotWithShape="1">
              <a:gsLst>
                <a:gs pos="0">
                  <a:srgbClr val="89E0FF"/>
                </a:gs>
                <a:gs pos="82000">
                  <a:srgbClr val="C1EFFF"/>
                </a:gs>
                <a:gs pos="100000">
                  <a:srgbClr val="D1F3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6" name="標題 15"/>
          <p:cNvSpPr>
            <a:spLocks noGrp="1"/>
          </p:cNvSpPr>
          <p:nvPr>
            <p:ph type="title"/>
          </p:nvPr>
        </p:nvSpPr>
        <p:spPr>
          <a:xfrm>
            <a:off x="2219893" y="404664"/>
            <a:ext cx="8312996" cy="1987610"/>
          </a:xfrm>
        </p:spPr>
        <p:txBody>
          <a:bodyPr/>
          <a:lstStyle>
            <a:lvl1pPr>
              <a:defRPr sz="4400">
                <a:solidFill>
                  <a:srgbClr val="3297FC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41DBD64-14B7-452D-9AFA-42E13CD1A975}"/>
              </a:ext>
            </a:extLst>
          </p:cNvPr>
          <p:cNvSpPr/>
          <p:nvPr/>
        </p:nvSpPr>
        <p:spPr bwMode="auto">
          <a:xfrm>
            <a:off x="0" y="6453336"/>
            <a:ext cx="12192000" cy="404664"/>
          </a:xfrm>
          <a:prstGeom prst="rect">
            <a:avLst/>
          </a:prstGeom>
          <a:gradFill flip="none" rotWithShape="1">
            <a:gsLst>
              <a:gs pos="0">
                <a:srgbClr val="7FCBF9"/>
              </a:gs>
              <a:gs pos="98000">
                <a:srgbClr val="C1EFFF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TW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F9796AA-6F58-4B1A-BDFE-7DA4C0C8F2C3}"/>
              </a:ext>
            </a:extLst>
          </p:cNvPr>
          <p:cNvSpPr txBox="1"/>
          <p:nvPr/>
        </p:nvSpPr>
        <p:spPr>
          <a:xfrm>
            <a:off x="235429" y="6453336"/>
            <a:ext cx="132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000" b="1">
                <a:solidFill>
                  <a:schemeClr val="bg1"/>
                </a:solidFill>
              </a:rPr>
              <a:t>NYCU</a:t>
            </a:r>
            <a:r>
              <a:rPr lang="zh-TW" altLang="en-US" sz="2000" b="1">
                <a:solidFill>
                  <a:schemeClr val="bg1"/>
                </a:solidFill>
              </a:rPr>
              <a:t> </a:t>
            </a:r>
            <a:r>
              <a:rPr lang="en-US" altLang="zh-TW" sz="2000" b="1">
                <a:solidFill>
                  <a:schemeClr val="bg1"/>
                </a:solidFill>
              </a:rPr>
              <a:t>CS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0E704CE-6912-45FE-B988-92B4E0CDA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2" y="138374"/>
            <a:ext cx="1565435" cy="2057003"/>
          </a:xfrm>
          <a:prstGeom prst="rect">
            <a:avLst/>
          </a:prstGeom>
        </p:spPr>
      </p:pic>
      <p:sp>
        <p:nvSpPr>
          <p:cNvPr id="13" name="投影片編號版面配置區 2">
            <a:extLst>
              <a:ext uri="{FF2B5EF4-FFF2-40B4-BE49-F238E27FC236}">
                <a16:creationId xmlns:a16="http://schemas.microsoft.com/office/drawing/2014/main" id="{EBB628D3-D47A-40E1-BDA0-97BD8E83D98B}"/>
              </a:ext>
            </a:extLst>
          </p:cNvPr>
          <p:cNvSpPr txBox="1">
            <a:spLocks/>
          </p:cNvSpPr>
          <p:nvPr/>
        </p:nvSpPr>
        <p:spPr bwMode="auto">
          <a:xfrm>
            <a:off x="10168505" y="6495941"/>
            <a:ext cx="1467768" cy="3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3897FC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9pPr>
          </a:lstStyle>
          <a:p>
            <a:fld id="{34FA2E86-A877-4AB8-A822-83CF39B33EB1}" type="slidenum">
              <a:rPr lang="zh-TW" altLang="en-US" smtClean="0">
                <a:solidFill>
                  <a:schemeClr val="bg1">
                    <a:lumMod val="95000"/>
                  </a:schemeClr>
                </a:solidFill>
              </a:rPr>
              <a:pPr/>
              <a:t>‹#›</a:t>
            </a:fld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0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自訂版面配置">
    <p:bg>
      <p:bgPr>
        <a:gradFill>
          <a:gsLst>
            <a:gs pos="35000">
              <a:schemeClr val="bg1"/>
            </a:gs>
            <a:gs pos="1000">
              <a:srgbClr val="EBFAFF"/>
            </a:gs>
            <a:gs pos="99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7448" y="61320"/>
            <a:ext cx="10081121" cy="879103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zh-TW" altLang="en-US" sz="3600" b="1" dirty="0">
                <a:solidFill>
                  <a:srgbClr val="3297F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99603" y="991130"/>
            <a:ext cx="10916870" cy="5457652"/>
          </a:xfrm>
          <a:noFill/>
        </p:spPr>
        <p:txBody>
          <a:bodyPr/>
          <a:lstStyle>
            <a:lvl1pPr marL="268288" indent="-2682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889F6"/>
              </a:buClr>
              <a:buSzPct val="80000"/>
              <a:buFont typeface="Wingdings" panose="05000000000000000000" pitchFamily="2" charset="2"/>
              <a:buChar char="l"/>
              <a:defRPr kumimoji="1" lang="en-US" altLang="zh-TW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1pPr>
            <a:lvl2pPr marL="504000" indent="-216000" algn="l" rtl="0" eaLnBrk="1" fontAlgn="base" hangingPunct="1">
              <a:spcBef>
                <a:spcPts val="400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Char char="◦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2pPr>
            <a:lvl3pPr marL="792000" indent="-2160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889F6"/>
              </a:buClr>
              <a:buFont typeface="Wingdings" pitchFamily="2" charset="2"/>
              <a:buChar char="§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3pPr>
            <a:lvl4pPr marL="1080000" indent="-2160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889F6"/>
              </a:buClr>
              <a:buSzPct val="100000"/>
              <a:buFont typeface="Calibri" panose="020F0502020204030204" pitchFamily="34" charset="0"/>
              <a:buChar char="▫"/>
              <a:defRPr kumimoji="1" lang="en-US" altLang="zh-TW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4pPr>
            <a:lvl5pPr marL="1368000" indent="-2160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889F6"/>
              </a:buClr>
              <a:buFont typeface="Arial" panose="020B0604020202020204" pitchFamily="34" charset="0"/>
              <a:buChar char="•"/>
              <a:defRPr kumimoji="1" lang="en-US" altLang="zh-TW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695400" y="908720"/>
            <a:ext cx="10940873" cy="211705"/>
            <a:chOff x="3059832" y="779171"/>
            <a:chExt cx="3816424" cy="345573"/>
          </a:xfrm>
        </p:grpSpPr>
        <p:sp>
          <p:nvSpPr>
            <p:cNvPr id="6" name="弧形 5"/>
            <p:cNvSpPr/>
            <p:nvPr/>
          </p:nvSpPr>
          <p:spPr bwMode="auto">
            <a:xfrm>
              <a:off x="3059832" y="836712"/>
              <a:ext cx="3816424" cy="288032"/>
            </a:xfrm>
            <a:prstGeom prst="arc">
              <a:avLst/>
            </a:prstGeom>
            <a:gradFill flip="none" rotWithShape="1">
              <a:gsLst>
                <a:gs pos="0">
                  <a:srgbClr val="9FE6FF"/>
                </a:gs>
                <a:gs pos="50000">
                  <a:srgbClr val="DDF6FF"/>
                </a:gs>
                <a:gs pos="100000">
                  <a:srgbClr val="F3FC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3059832" y="779171"/>
              <a:ext cx="1908212" cy="144016"/>
            </a:xfrm>
            <a:prstGeom prst="rect">
              <a:avLst/>
            </a:prstGeom>
            <a:gradFill flip="none" rotWithShape="1">
              <a:gsLst>
                <a:gs pos="0">
                  <a:srgbClr val="89E0FF"/>
                </a:gs>
                <a:gs pos="65000">
                  <a:srgbClr val="C1EFFF"/>
                </a:gs>
                <a:gs pos="100000">
                  <a:srgbClr val="D1F3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A70634B-7819-4B1D-9976-5401A810A58E}"/>
              </a:ext>
            </a:extLst>
          </p:cNvPr>
          <p:cNvSpPr/>
          <p:nvPr/>
        </p:nvSpPr>
        <p:spPr bwMode="auto">
          <a:xfrm>
            <a:off x="0" y="6453336"/>
            <a:ext cx="12192000" cy="404664"/>
          </a:xfrm>
          <a:prstGeom prst="rect">
            <a:avLst/>
          </a:prstGeom>
          <a:gradFill flip="none" rotWithShape="1">
            <a:gsLst>
              <a:gs pos="0">
                <a:srgbClr val="7FCBF9"/>
              </a:gs>
              <a:gs pos="98000">
                <a:srgbClr val="C1EFFF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TW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C28F3D0-8FF2-487D-80CA-89CB32A0D276}"/>
              </a:ext>
            </a:extLst>
          </p:cNvPr>
          <p:cNvSpPr txBox="1"/>
          <p:nvPr/>
        </p:nvSpPr>
        <p:spPr>
          <a:xfrm>
            <a:off x="235429" y="6453336"/>
            <a:ext cx="132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000" b="1">
                <a:solidFill>
                  <a:schemeClr val="bg1"/>
                </a:solidFill>
              </a:rPr>
              <a:t>NYCU</a:t>
            </a:r>
            <a:r>
              <a:rPr lang="zh-TW" altLang="en-US" sz="2000" b="1">
                <a:solidFill>
                  <a:schemeClr val="bg1"/>
                </a:solidFill>
              </a:rPr>
              <a:t> </a:t>
            </a:r>
            <a:r>
              <a:rPr lang="en-US" altLang="zh-TW" sz="2000" b="1">
                <a:solidFill>
                  <a:schemeClr val="bg1"/>
                </a:solidFill>
              </a:rPr>
              <a:t>CS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EF5F67F-08F8-4CC5-8596-85E70AD00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" y="90388"/>
            <a:ext cx="748002" cy="982886"/>
          </a:xfrm>
          <a:prstGeom prst="rect">
            <a:avLst/>
          </a:prstGeom>
        </p:spPr>
      </p:pic>
      <p:sp>
        <p:nvSpPr>
          <p:cNvPr id="11" name="投影片編號版面配置區 2">
            <a:extLst>
              <a:ext uri="{FF2B5EF4-FFF2-40B4-BE49-F238E27FC236}">
                <a16:creationId xmlns:a16="http://schemas.microsoft.com/office/drawing/2014/main" id="{D69B5540-7A55-40BE-8F8E-14386CB63A81}"/>
              </a:ext>
            </a:extLst>
          </p:cNvPr>
          <p:cNvSpPr txBox="1">
            <a:spLocks/>
          </p:cNvSpPr>
          <p:nvPr/>
        </p:nvSpPr>
        <p:spPr bwMode="auto">
          <a:xfrm>
            <a:off x="10168505" y="6495941"/>
            <a:ext cx="1467768" cy="3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3897FC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9pPr>
          </a:lstStyle>
          <a:p>
            <a:fld id="{34FA2E86-A877-4AB8-A822-83CF39B33E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752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自訂版面配置">
    <p:bg>
      <p:bgPr>
        <a:gradFill>
          <a:gsLst>
            <a:gs pos="35000">
              <a:schemeClr val="bg1"/>
            </a:gs>
            <a:gs pos="1000">
              <a:srgbClr val="EBFAFF"/>
            </a:gs>
            <a:gs pos="99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7448" y="61321"/>
            <a:ext cx="10081121" cy="878096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zh-TW" altLang="en-US" sz="3600" b="1" dirty="0">
                <a:solidFill>
                  <a:srgbClr val="3297F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01299" y="996947"/>
            <a:ext cx="10916870" cy="5451835"/>
          </a:xfrm>
          <a:noFill/>
        </p:spPr>
        <p:txBody>
          <a:bodyPr/>
          <a:lstStyle>
            <a:lvl1pPr marL="268288" indent="-268288">
              <a:spcBef>
                <a:spcPts val="400"/>
              </a:spcBef>
              <a:buClr>
                <a:srgbClr val="3889F6"/>
              </a:buClr>
              <a:buSzPct val="80000"/>
              <a:buFont typeface="Wingdings" panose="05000000000000000000" pitchFamily="2" charset="2"/>
              <a:buChar char="l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1pPr>
            <a:lvl2pPr marL="504000" indent="-216000">
              <a:spcBef>
                <a:spcPts val="400"/>
              </a:spcBef>
              <a:buSzPct val="100000"/>
              <a:buFont typeface="Calibri" panose="020F0502020204030204" pitchFamily="34" charset="0"/>
              <a:buChar char="◦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2pPr>
            <a:lvl3pPr marL="792000" indent="-216000">
              <a:spcBef>
                <a:spcPts val="400"/>
              </a:spcBef>
              <a:buClr>
                <a:srgbClr val="3889F6"/>
              </a:buClr>
              <a:buFont typeface="Calibri" panose="020F0502020204030204" pitchFamily="34" charset="0"/>
              <a:buChar char="▪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+mn-ea"/>
              </a:defRPr>
            </a:lvl3pPr>
            <a:lvl4pPr marL="1080000" indent="-216000">
              <a:spcBef>
                <a:spcPts val="400"/>
              </a:spcBef>
              <a:buClr>
                <a:srgbClr val="3889F6"/>
              </a:buClr>
              <a:buSzPct val="100000"/>
              <a:buFont typeface="Calibri" panose="020F0502020204030204" pitchFamily="34" charset="0"/>
              <a:buChar char="▫"/>
              <a:defRPr sz="2400">
                <a:solidFill>
                  <a:srgbClr val="3297FC"/>
                </a:solidFill>
                <a:latin typeface="Calibri" panose="020F0502020204030204" pitchFamily="34" charset="0"/>
              </a:defRPr>
            </a:lvl4pPr>
            <a:lvl5pPr marL="1494900" indent="-342900">
              <a:spcBef>
                <a:spcPts val="400"/>
              </a:spcBef>
              <a:buClr>
                <a:srgbClr val="3889F6"/>
              </a:buClr>
              <a:buFont typeface="Calibri" panose="020F0502020204030204" pitchFamily="34" charset="0"/>
              <a:buChar char="̶"/>
              <a:defRPr kumimoji="1" lang="en-US" altLang="zh-TW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695400" y="908720"/>
            <a:ext cx="10940873" cy="211705"/>
            <a:chOff x="3059832" y="779171"/>
            <a:chExt cx="3816424" cy="345573"/>
          </a:xfrm>
        </p:grpSpPr>
        <p:sp>
          <p:nvSpPr>
            <p:cNvPr id="6" name="弧形 5"/>
            <p:cNvSpPr/>
            <p:nvPr/>
          </p:nvSpPr>
          <p:spPr bwMode="auto">
            <a:xfrm>
              <a:off x="3059832" y="836712"/>
              <a:ext cx="3816424" cy="288032"/>
            </a:xfrm>
            <a:prstGeom prst="arc">
              <a:avLst/>
            </a:prstGeom>
            <a:gradFill flip="none" rotWithShape="1">
              <a:gsLst>
                <a:gs pos="0">
                  <a:srgbClr val="9FE6FF"/>
                </a:gs>
                <a:gs pos="50000">
                  <a:srgbClr val="DDF6FF"/>
                </a:gs>
                <a:gs pos="100000">
                  <a:srgbClr val="F3FC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3059832" y="779171"/>
              <a:ext cx="1908212" cy="144016"/>
            </a:xfrm>
            <a:prstGeom prst="rect">
              <a:avLst/>
            </a:prstGeom>
            <a:gradFill flip="none" rotWithShape="1">
              <a:gsLst>
                <a:gs pos="0">
                  <a:srgbClr val="89E0FF"/>
                </a:gs>
                <a:gs pos="65000">
                  <a:srgbClr val="C1EFFF"/>
                </a:gs>
                <a:gs pos="100000">
                  <a:srgbClr val="D1F3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A70634B-7819-4B1D-9976-5401A810A58E}"/>
              </a:ext>
            </a:extLst>
          </p:cNvPr>
          <p:cNvSpPr/>
          <p:nvPr/>
        </p:nvSpPr>
        <p:spPr bwMode="auto">
          <a:xfrm>
            <a:off x="0" y="6453336"/>
            <a:ext cx="12192000" cy="404664"/>
          </a:xfrm>
          <a:prstGeom prst="rect">
            <a:avLst/>
          </a:prstGeom>
          <a:gradFill flip="none" rotWithShape="1">
            <a:gsLst>
              <a:gs pos="0">
                <a:srgbClr val="7FCBF9"/>
              </a:gs>
              <a:gs pos="98000">
                <a:srgbClr val="C1EFFF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TW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C28F3D0-8FF2-487D-80CA-89CB32A0D276}"/>
              </a:ext>
            </a:extLst>
          </p:cNvPr>
          <p:cNvSpPr txBox="1"/>
          <p:nvPr/>
        </p:nvSpPr>
        <p:spPr>
          <a:xfrm>
            <a:off x="235429" y="6453336"/>
            <a:ext cx="132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000" b="1">
                <a:solidFill>
                  <a:schemeClr val="bg1"/>
                </a:solidFill>
              </a:rPr>
              <a:t>NYCU</a:t>
            </a:r>
            <a:r>
              <a:rPr lang="zh-TW" altLang="en-US" sz="2000" b="1">
                <a:solidFill>
                  <a:schemeClr val="bg1"/>
                </a:solidFill>
              </a:rPr>
              <a:t> </a:t>
            </a:r>
            <a:r>
              <a:rPr lang="en-US" altLang="zh-TW" sz="2000" b="1">
                <a:solidFill>
                  <a:schemeClr val="bg1"/>
                </a:solidFill>
              </a:rPr>
              <a:t>CS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sp>
        <p:nvSpPr>
          <p:cNvPr id="10" name="投影片編號版面配置區 2">
            <a:extLst>
              <a:ext uri="{FF2B5EF4-FFF2-40B4-BE49-F238E27FC236}">
                <a16:creationId xmlns:a16="http://schemas.microsoft.com/office/drawing/2014/main" id="{226CE787-E95F-4C05-B935-E6FE2780C75E}"/>
              </a:ext>
            </a:extLst>
          </p:cNvPr>
          <p:cNvSpPr txBox="1">
            <a:spLocks/>
          </p:cNvSpPr>
          <p:nvPr/>
        </p:nvSpPr>
        <p:spPr bwMode="auto">
          <a:xfrm>
            <a:off x="10168505" y="6495941"/>
            <a:ext cx="1467768" cy="3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3897FC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9pPr>
          </a:lstStyle>
          <a:p>
            <a:fld id="{34FA2E86-A877-4AB8-A822-83CF39B33E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2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自訂版面配置">
    <p:bg>
      <p:bgPr>
        <a:gradFill>
          <a:gsLst>
            <a:gs pos="35000">
              <a:schemeClr val="bg1"/>
            </a:gs>
            <a:gs pos="1000">
              <a:srgbClr val="EBFAFF"/>
            </a:gs>
            <a:gs pos="99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7448" y="61321"/>
            <a:ext cx="10081121" cy="878096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zh-TW" altLang="en-US" sz="3600" b="1" dirty="0">
                <a:solidFill>
                  <a:srgbClr val="3297F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01502" y="996947"/>
            <a:ext cx="10916870" cy="5451835"/>
          </a:xfrm>
          <a:noFill/>
        </p:spPr>
        <p:txBody>
          <a:bodyPr/>
          <a:lstStyle>
            <a:lvl1pPr marL="268288" indent="-268288">
              <a:spcBef>
                <a:spcPts val="400"/>
              </a:spcBef>
              <a:buClr>
                <a:srgbClr val="3889F6"/>
              </a:buClr>
              <a:buSzPct val="80000"/>
              <a:buFont typeface="Wingdings" panose="05000000000000000000" pitchFamily="2" charset="2"/>
              <a:buChar char="l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1pPr>
            <a:lvl2pPr marL="504000" indent="-216000">
              <a:spcBef>
                <a:spcPts val="400"/>
              </a:spcBef>
              <a:buSzPct val="100000"/>
              <a:buFont typeface="Calibri" panose="020F0502020204030204" pitchFamily="34" charset="0"/>
              <a:buChar char="◦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2pPr>
            <a:lvl3pPr marL="792000" indent="-216000">
              <a:spcBef>
                <a:spcPts val="400"/>
              </a:spcBef>
              <a:buClr>
                <a:srgbClr val="3889F6"/>
              </a:buClr>
              <a:buFont typeface="Calibri" panose="020F0502020204030204" pitchFamily="34" charset="0"/>
              <a:buChar char="▪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+mn-ea"/>
              </a:defRPr>
            </a:lvl3pPr>
            <a:lvl4pPr marL="1080000" indent="-216000">
              <a:spcBef>
                <a:spcPts val="400"/>
              </a:spcBef>
              <a:buClr>
                <a:srgbClr val="3889F6"/>
              </a:buClr>
              <a:buSzPct val="100000"/>
              <a:buFont typeface="Calibri" panose="020F0502020204030204" pitchFamily="34" charset="0"/>
              <a:buChar char="▫"/>
              <a:defRPr sz="2400">
                <a:solidFill>
                  <a:srgbClr val="3297FC"/>
                </a:solidFill>
                <a:latin typeface="Calibri" panose="020F0502020204030204" pitchFamily="34" charset="0"/>
              </a:defRPr>
            </a:lvl4pPr>
            <a:lvl5pPr marL="1494900" indent="-342900">
              <a:spcBef>
                <a:spcPts val="400"/>
              </a:spcBef>
              <a:buClr>
                <a:srgbClr val="3889F6"/>
              </a:buClr>
              <a:buFont typeface="Calibri" panose="020F0502020204030204" pitchFamily="34" charset="0"/>
              <a:buChar char="̶"/>
              <a:defRPr kumimoji="1" lang="en-US" altLang="zh-TW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695400" y="908720"/>
            <a:ext cx="10940873" cy="211705"/>
            <a:chOff x="3059832" y="779171"/>
            <a:chExt cx="3816424" cy="345573"/>
          </a:xfrm>
        </p:grpSpPr>
        <p:sp>
          <p:nvSpPr>
            <p:cNvPr id="6" name="弧形 5"/>
            <p:cNvSpPr/>
            <p:nvPr/>
          </p:nvSpPr>
          <p:spPr bwMode="auto">
            <a:xfrm>
              <a:off x="3059832" y="836712"/>
              <a:ext cx="3816424" cy="288032"/>
            </a:xfrm>
            <a:prstGeom prst="arc">
              <a:avLst/>
            </a:prstGeom>
            <a:gradFill flip="none" rotWithShape="1">
              <a:gsLst>
                <a:gs pos="0">
                  <a:srgbClr val="9FE6FF"/>
                </a:gs>
                <a:gs pos="50000">
                  <a:srgbClr val="DDF6FF"/>
                </a:gs>
                <a:gs pos="100000">
                  <a:srgbClr val="F3FC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3059832" y="779171"/>
              <a:ext cx="1908212" cy="144016"/>
            </a:xfrm>
            <a:prstGeom prst="rect">
              <a:avLst/>
            </a:prstGeom>
            <a:gradFill flip="none" rotWithShape="1">
              <a:gsLst>
                <a:gs pos="0">
                  <a:srgbClr val="89E0FF"/>
                </a:gs>
                <a:gs pos="65000">
                  <a:srgbClr val="C1EFFF"/>
                </a:gs>
                <a:gs pos="100000">
                  <a:srgbClr val="D1F3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A70634B-7819-4B1D-9976-5401A810A58E}"/>
              </a:ext>
            </a:extLst>
          </p:cNvPr>
          <p:cNvSpPr/>
          <p:nvPr/>
        </p:nvSpPr>
        <p:spPr bwMode="auto">
          <a:xfrm>
            <a:off x="0" y="6453336"/>
            <a:ext cx="12192000" cy="404664"/>
          </a:xfrm>
          <a:prstGeom prst="rect">
            <a:avLst/>
          </a:prstGeom>
          <a:gradFill flip="none" rotWithShape="1">
            <a:gsLst>
              <a:gs pos="0">
                <a:srgbClr val="7FCBF9"/>
              </a:gs>
              <a:gs pos="98000">
                <a:srgbClr val="C1EFFF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TW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C28F3D0-8FF2-487D-80CA-89CB32A0D276}"/>
              </a:ext>
            </a:extLst>
          </p:cNvPr>
          <p:cNvSpPr txBox="1"/>
          <p:nvPr/>
        </p:nvSpPr>
        <p:spPr>
          <a:xfrm>
            <a:off x="235429" y="6453336"/>
            <a:ext cx="132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000" b="1">
                <a:solidFill>
                  <a:schemeClr val="bg1"/>
                </a:solidFill>
              </a:rPr>
              <a:t>NYCU</a:t>
            </a:r>
            <a:r>
              <a:rPr lang="zh-TW" altLang="en-US" sz="2000" b="1">
                <a:solidFill>
                  <a:schemeClr val="bg1"/>
                </a:solidFill>
              </a:rPr>
              <a:t> </a:t>
            </a:r>
            <a:r>
              <a:rPr lang="en-US" altLang="zh-TW" sz="2000" b="1">
                <a:solidFill>
                  <a:schemeClr val="bg1"/>
                </a:solidFill>
              </a:rPr>
              <a:t>CS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pic>
        <p:nvPicPr>
          <p:cNvPr id="13" name="Picture 2" descr="識別標誌下載- 國立陽明交通大學秘書處NYCU Secretariat">
            <a:extLst>
              <a:ext uri="{FF2B5EF4-FFF2-40B4-BE49-F238E27FC236}">
                <a16:creationId xmlns:a16="http://schemas.microsoft.com/office/drawing/2014/main" id="{433EE935-9E50-42E0-BCAB-7EB2BC2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20" y="-259578"/>
            <a:ext cx="1519893" cy="15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投影片編號版面配置區 2">
            <a:extLst>
              <a:ext uri="{FF2B5EF4-FFF2-40B4-BE49-F238E27FC236}">
                <a16:creationId xmlns:a16="http://schemas.microsoft.com/office/drawing/2014/main" id="{7CDA0136-B736-4020-A3F4-239EB8638EDC}"/>
              </a:ext>
            </a:extLst>
          </p:cNvPr>
          <p:cNvSpPr txBox="1">
            <a:spLocks/>
          </p:cNvSpPr>
          <p:nvPr/>
        </p:nvSpPr>
        <p:spPr bwMode="auto">
          <a:xfrm>
            <a:off x="10168505" y="6495941"/>
            <a:ext cx="1467768" cy="3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3897FC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9pPr>
          </a:lstStyle>
          <a:p>
            <a:fld id="{34FA2E86-A877-4AB8-A822-83CF39B33E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851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自訂版面配置">
    <p:bg>
      <p:bgPr>
        <a:gradFill>
          <a:gsLst>
            <a:gs pos="35000">
              <a:schemeClr val="bg1"/>
            </a:gs>
            <a:gs pos="1000">
              <a:srgbClr val="EBFAFF"/>
            </a:gs>
            <a:gs pos="99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4241" y="61321"/>
            <a:ext cx="9912320" cy="1118818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zh-TW" altLang="en-US" sz="4000" b="1" dirty="0">
                <a:solidFill>
                  <a:srgbClr val="3297F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A70634B-7819-4B1D-9976-5401A810A58E}"/>
              </a:ext>
            </a:extLst>
          </p:cNvPr>
          <p:cNvSpPr/>
          <p:nvPr/>
        </p:nvSpPr>
        <p:spPr bwMode="auto">
          <a:xfrm>
            <a:off x="0" y="6453336"/>
            <a:ext cx="12192000" cy="404664"/>
          </a:xfrm>
          <a:prstGeom prst="rect">
            <a:avLst/>
          </a:prstGeom>
          <a:gradFill flip="none" rotWithShape="1">
            <a:gsLst>
              <a:gs pos="0">
                <a:srgbClr val="7FCBF9"/>
              </a:gs>
              <a:gs pos="98000">
                <a:srgbClr val="C1EFFF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TW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C28F3D0-8FF2-487D-80CA-89CB32A0D276}"/>
              </a:ext>
            </a:extLst>
          </p:cNvPr>
          <p:cNvSpPr txBox="1"/>
          <p:nvPr/>
        </p:nvSpPr>
        <p:spPr>
          <a:xfrm>
            <a:off x="235429" y="6453336"/>
            <a:ext cx="132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000" b="1">
                <a:solidFill>
                  <a:schemeClr val="bg1"/>
                </a:solidFill>
              </a:rPr>
              <a:t>NYCU</a:t>
            </a:r>
            <a:r>
              <a:rPr lang="zh-TW" altLang="en-US" sz="2000" b="1">
                <a:solidFill>
                  <a:schemeClr val="bg1"/>
                </a:solidFill>
              </a:rPr>
              <a:t> </a:t>
            </a:r>
            <a:r>
              <a:rPr lang="en-US" altLang="zh-TW" sz="2000" b="1">
                <a:solidFill>
                  <a:schemeClr val="bg1"/>
                </a:solidFill>
              </a:rPr>
              <a:t>CS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EF5F67F-08F8-4CC5-8596-85E70AD00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8" y="-99392"/>
            <a:ext cx="1108043" cy="1455985"/>
          </a:xfrm>
          <a:prstGeom prst="rect">
            <a:avLst/>
          </a:prstGeom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0568ACB-5AE2-4EBB-94F4-3258300FD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298896"/>
            <a:ext cx="8349999" cy="5069680"/>
          </a:xfrm>
          <a:noFill/>
        </p:spPr>
        <p:txBody>
          <a:bodyPr/>
          <a:lstStyle>
            <a:lvl1pPr marL="268288" indent="-2682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889F6"/>
              </a:buClr>
              <a:buSzPct val="80000"/>
              <a:buFont typeface="Wingdings" panose="05000000000000000000" pitchFamily="2" charset="2"/>
              <a:buChar char="l"/>
              <a:defRPr kumimoji="1" lang="en-US" altLang="zh-TW" sz="28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1pPr>
            <a:lvl2pPr marL="504000" indent="-216000" algn="l" rtl="0" eaLnBrk="1" fontAlgn="base" hangingPunct="1">
              <a:spcBef>
                <a:spcPts val="400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Char char="◦"/>
              <a:defRPr kumimoji="1" lang="zh-TW" altLang="en-US" sz="28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2pPr>
            <a:lvl3pPr marL="792000" indent="-2160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889F6"/>
              </a:buClr>
              <a:buFont typeface="Calibri" panose="020F0502020204030204" pitchFamily="34" charset="0"/>
              <a:buChar char="▪"/>
              <a:defRPr kumimoji="1" lang="zh-TW" altLang="en-US" sz="28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3pPr>
            <a:lvl4pPr marL="1080000" indent="-2160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889F6"/>
              </a:buClr>
              <a:buSzPct val="100000"/>
              <a:buFont typeface="Calibri" panose="020F0502020204030204" pitchFamily="34" charset="0"/>
              <a:buChar char="▫"/>
              <a:defRPr kumimoji="1" lang="en-US" altLang="zh-TW" sz="28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4pPr>
            <a:lvl5pPr marL="1368000" indent="-2160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889F6"/>
              </a:buClr>
              <a:buFont typeface="Arial" panose="020B0604020202020204" pitchFamily="34" charset="0"/>
              <a:buChar char="•"/>
              <a:defRPr kumimoji="1" lang="en-US" altLang="zh-TW" sz="28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705592" y="1207202"/>
            <a:ext cx="10940873" cy="211705"/>
            <a:chOff x="3059832" y="779171"/>
            <a:chExt cx="3816424" cy="345573"/>
          </a:xfrm>
        </p:grpSpPr>
        <p:sp>
          <p:nvSpPr>
            <p:cNvPr id="6" name="弧形 5"/>
            <p:cNvSpPr/>
            <p:nvPr/>
          </p:nvSpPr>
          <p:spPr bwMode="auto">
            <a:xfrm>
              <a:off x="3059832" y="836712"/>
              <a:ext cx="3816424" cy="288032"/>
            </a:xfrm>
            <a:prstGeom prst="arc">
              <a:avLst/>
            </a:prstGeom>
            <a:gradFill flip="none" rotWithShape="1">
              <a:gsLst>
                <a:gs pos="0">
                  <a:srgbClr val="9FE6FF"/>
                </a:gs>
                <a:gs pos="50000">
                  <a:srgbClr val="DDF6FF"/>
                </a:gs>
                <a:gs pos="100000">
                  <a:srgbClr val="F3FC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3059832" y="779171"/>
              <a:ext cx="1908212" cy="144016"/>
            </a:xfrm>
            <a:prstGeom prst="rect">
              <a:avLst/>
            </a:prstGeom>
            <a:gradFill flip="none" rotWithShape="1">
              <a:gsLst>
                <a:gs pos="0">
                  <a:srgbClr val="89E0FF"/>
                </a:gs>
                <a:gs pos="65000">
                  <a:srgbClr val="C1EFFF"/>
                </a:gs>
                <a:gs pos="100000">
                  <a:srgbClr val="D1F3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</p:grpSp>
      <p:sp>
        <p:nvSpPr>
          <p:cNvPr id="13" name="投影片編號版面配置區 2">
            <a:extLst>
              <a:ext uri="{FF2B5EF4-FFF2-40B4-BE49-F238E27FC236}">
                <a16:creationId xmlns:a16="http://schemas.microsoft.com/office/drawing/2014/main" id="{388E8A68-32AE-44C2-81D5-65E5A339445C}"/>
              </a:ext>
            </a:extLst>
          </p:cNvPr>
          <p:cNvSpPr txBox="1">
            <a:spLocks/>
          </p:cNvSpPr>
          <p:nvPr/>
        </p:nvSpPr>
        <p:spPr bwMode="auto">
          <a:xfrm>
            <a:off x="10168505" y="6495941"/>
            <a:ext cx="1467768" cy="3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3897FC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9pPr>
          </a:lstStyle>
          <a:p>
            <a:fld id="{34FA2E86-A877-4AB8-A822-83CF39B33E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931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自訂版面配置">
    <p:bg>
      <p:bgPr>
        <a:gradFill>
          <a:gsLst>
            <a:gs pos="35000">
              <a:schemeClr val="bg1"/>
            </a:gs>
            <a:gs pos="1000">
              <a:srgbClr val="EBFAFF"/>
            </a:gs>
            <a:gs pos="99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7448" y="61321"/>
            <a:ext cx="10081121" cy="878096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zh-TW" altLang="en-US" sz="3600" b="1" dirty="0">
                <a:solidFill>
                  <a:srgbClr val="3297F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05501" y="996947"/>
            <a:ext cx="5460336" cy="5456389"/>
          </a:xfrm>
          <a:noFill/>
        </p:spPr>
        <p:txBody>
          <a:bodyPr/>
          <a:lstStyle>
            <a:lvl1pPr marL="268288" indent="-268288">
              <a:spcBef>
                <a:spcPts val="400"/>
              </a:spcBef>
              <a:buClr>
                <a:srgbClr val="3889F6"/>
              </a:buClr>
              <a:buSzPct val="80000"/>
              <a:buFont typeface="Wingdings" panose="05000000000000000000" pitchFamily="2" charset="2"/>
              <a:buChar char="l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1pPr>
            <a:lvl2pPr marL="541338" indent="-273050">
              <a:spcBef>
                <a:spcPts val="400"/>
              </a:spcBef>
              <a:buSzPct val="100000"/>
              <a:buFont typeface="Calibri" panose="020F0502020204030204" pitchFamily="34" charset="0"/>
              <a:buChar char="▪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2pPr>
            <a:lvl3pPr marL="808038" indent="-250825">
              <a:spcBef>
                <a:spcPts val="400"/>
              </a:spcBef>
              <a:buClr>
                <a:srgbClr val="3889F6"/>
              </a:buClr>
              <a:buFont typeface="Calibri" panose="020F0502020204030204" pitchFamily="34" charset="0"/>
              <a:buChar char="▫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+mn-ea"/>
              </a:defRPr>
            </a:lvl3pPr>
            <a:lvl4pPr marL="1254125" indent="-268288">
              <a:spcBef>
                <a:spcPts val="400"/>
              </a:spcBef>
              <a:buClr>
                <a:srgbClr val="3889F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297FC"/>
                </a:solidFill>
                <a:latin typeface="Calibri" panose="020F0502020204030204" pitchFamily="34" charset="0"/>
              </a:defRPr>
            </a:lvl4pPr>
            <a:lvl5pPr marL="1524000" indent="-228600">
              <a:spcBef>
                <a:spcPts val="400"/>
              </a:spcBef>
              <a:buClr>
                <a:srgbClr val="3889F6"/>
              </a:buClr>
              <a:defRPr kumimoji="1" lang="en-US" altLang="zh-TW" sz="2400" dirty="0">
                <a:solidFill>
                  <a:srgbClr val="3297FC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A70634B-7819-4B1D-9976-5401A810A58E}"/>
              </a:ext>
            </a:extLst>
          </p:cNvPr>
          <p:cNvSpPr/>
          <p:nvPr/>
        </p:nvSpPr>
        <p:spPr bwMode="auto">
          <a:xfrm>
            <a:off x="0" y="6453336"/>
            <a:ext cx="12192000" cy="404664"/>
          </a:xfrm>
          <a:prstGeom prst="rect">
            <a:avLst/>
          </a:prstGeom>
          <a:gradFill flip="none" rotWithShape="1">
            <a:gsLst>
              <a:gs pos="0">
                <a:srgbClr val="7FCBF9"/>
              </a:gs>
              <a:gs pos="98000">
                <a:srgbClr val="C1EFFF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TW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C28F3D0-8FF2-487D-80CA-89CB32A0D276}"/>
              </a:ext>
            </a:extLst>
          </p:cNvPr>
          <p:cNvSpPr txBox="1"/>
          <p:nvPr/>
        </p:nvSpPr>
        <p:spPr>
          <a:xfrm>
            <a:off x="235429" y="6453336"/>
            <a:ext cx="132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000" b="1">
                <a:solidFill>
                  <a:schemeClr val="bg1"/>
                </a:solidFill>
              </a:rPr>
              <a:t>NYCU</a:t>
            </a:r>
            <a:r>
              <a:rPr lang="zh-TW" altLang="en-US" sz="2000" b="1">
                <a:solidFill>
                  <a:schemeClr val="bg1"/>
                </a:solidFill>
              </a:rPr>
              <a:t> </a:t>
            </a:r>
            <a:r>
              <a:rPr lang="en-US" altLang="zh-TW" sz="2000" b="1">
                <a:solidFill>
                  <a:schemeClr val="bg1"/>
                </a:solidFill>
              </a:rPr>
              <a:t>CS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EF5F67F-08F8-4CC5-8596-85E70AD00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" y="126282"/>
            <a:ext cx="662599" cy="870665"/>
          </a:xfrm>
          <a:prstGeom prst="rect">
            <a:avLst/>
          </a:prstGeom>
        </p:spPr>
      </p:pic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0DEBDC5D-9AB3-4F2F-894B-75D5FC8D919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5837" y="995197"/>
            <a:ext cx="5543664" cy="5456389"/>
          </a:xfrm>
          <a:noFill/>
        </p:spPr>
        <p:txBody>
          <a:bodyPr/>
          <a:lstStyle>
            <a:lvl1pPr marL="268288" indent="-268288">
              <a:spcBef>
                <a:spcPts val="400"/>
              </a:spcBef>
              <a:buClr>
                <a:srgbClr val="3889F6"/>
              </a:buClr>
              <a:buSzPct val="80000"/>
              <a:buFont typeface="Wingdings" panose="05000000000000000000" pitchFamily="2" charset="2"/>
              <a:buChar char="l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1pPr>
            <a:lvl2pPr marL="541338" indent="-273050">
              <a:spcBef>
                <a:spcPts val="400"/>
              </a:spcBef>
              <a:buSzPct val="100000"/>
              <a:buFont typeface="Calibri" panose="020F0502020204030204" pitchFamily="34" charset="0"/>
              <a:buChar char="▪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defRPr>
            </a:lvl2pPr>
            <a:lvl3pPr marL="808038" indent="-250825">
              <a:spcBef>
                <a:spcPts val="400"/>
              </a:spcBef>
              <a:buClr>
                <a:srgbClr val="3889F6"/>
              </a:buClr>
              <a:buFont typeface="Calibri" panose="020F0502020204030204" pitchFamily="34" charset="0"/>
              <a:buChar char="▫"/>
              <a:defRPr kumimoji="1" lang="zh-TW" altLang="en-US" sz="2400" dirty="0">
                <a:solidFill>
                  <a:srgbClr val="3297FC"/>
                </a:solidFill>
                <a:latin typeface="Calibri" panose="020F0502020204030204" pitchFamily="34" charset="0"/>
                <a:ea typeface="+mn-ea"/>
              </a:defRPr>
            </a:lvl3pPr>
            <a:lvl4pPr marL="1254125" indent="-268288">
              <a:spcBef>
                <a:spcPts val="400"/>
              </a:spcBef>
              <a:buClr>
                <a:srgbClr val="3889F6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297FC"/>
                </a:solidFill>
                <a:latin typeface="Calibri" panose="020F0502020204030204" pitchFamily="34" charset="0"/>
              </a:defRPr>
            </a:lvl4pPr>
            <a:lvl5pPr marL="1524000" indent="-228600">
              <a:spcBef>
                <a:spcPts val="400"/>
              </a:spcBef>
              <a:buClr>
                <a:srgbClr val="3889F6"/>
              </a:buClr>
              <a:defRPr kumimoji="1" lang="en-US" altLang="zh-TW" sz="2400" dirty="0">
                <a:solidFill>
                  <a:srgbClr val="3297FC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695400" y="908720"/>
            <a:ext cx="10940873" cy="211705"/>
            <a:chOff x="3059832" y="779171"/>
            <a:chExt cx="3816424" cy="345573"/>
          </a:xfrm>
        </p:grpSpPr>
        <p:sp>
          <p:nvSpPr>
            <p:cNvPr id="6" name="弧形 5"/>
            <p:cNvSpPr/>
            <p:nvPr/>
          </p:nvSpPr>
          <p:spPr bwMode="auto">
            <a:xfrm>
              <a:off x="3059832" y="836712"/>
              <a:ext cx="3816424" cy="288032"/>
            </a:xfrm>
            <a:prstGeom prst="arc">
              <a:avLst/>
            </a:prstGeom>
            <a:gradFill flip="none" rotWithShape="1">
              <a:gsLst>
                <a:gs pos="0">
                  <a:srgbClr val="9FE6FF"/>
                </a:gs>
                <a:gs pos="50000">
                  <a:srgbClr val="DDF6FF"/>
                </a:gs>
                <a:gs pos="100000">
                  <a:srgbClr val="F3FC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3059832" y="779171"/>
              <a:ext cx="1908212" cy="144016"/>
            </a:xfrm>
            <a:prstGeom prst="rect">
              <a:avLst/>
            </a:prstGeom>
            <a:gradFill flip="none" rotWithShape="1">
              <a:gsLst>
                <a:gs pos="0">
                  <a:srgbClr val="89E0FF"/>
                </a:gs>
                <a:gs pos="65000">
                  <a:srgbClr val="C1EFFF"/>
                </a:gs>
                <a:gs pos="100000">
                  <a:srgbClr val="D1F3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</p:grpSp>
      <p:sp>
        <p:nvSpPr>
          <p:cNvPr id="12" name="投影片編號版面配置區 2">
            <a:extLst>
              <a:ext uri="{FF2B5EF4-FFF2-40B4-BE49-F238E27FC236}">
                <a16:creationId xmlns:a16="http://schemas.microsoft.com/office/drawing/2014/main" id="{DAF84361-1630-418A-AA7E-84D22EEBD9D7}"/>
              </a:ext>
            </a:extLst>
          </p:cNvPr>
          <p:cNvSpPr txBox="1">
            <a:spLocks/>
          </p:cNvSpPr>
          <p:nvPr/>
        </p:nvSpPr>
        <p:spPr bwMode="auto">
          <a:xfrm>
            <a:off x="10168505" y="6495941"/>
            <a:ext cx="1467768" cy="3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3897FC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9pPr>
          </a:lstStyle>
          <a:p>
            <a:fld id="{34FA2E86-A877-4AB8-A822-83CF39B33E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17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271" y="332658"/>
            <a:ext cx="9672295" cy="201622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692696"/>
            <a:ext cx="2208245" cy="1656184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239350" y="2384670"/>
            <a:ext cx="11823133" cy="468267"/>
            <a:chOff x="179512" y="2384669"/>
            <a:chExt cx="9001001" cy="468267"/>
          </a:xfrm>
        </p:grpSpPr>
        <p:sp>
          <p:nvSpPr>
            <p:cNvPr id="6" name="弧形 5"/>
            <p:cNvSpPr/>
            <p:nvPr/>
          </p:nvSpPr>
          <p:spPr bwMode="auto">
            <a:xfrm>
              <a:off x="179512" y="2392274"/>
              <a:ext cx="9001001" cy="460662"/>
            </a:xfrm>
            <a:prstGeom prst="arc">
              <a:avLst/>
            </a:prstGeom>
            <a:gradFill flip="none" rotWithShape="1">
              <a:gsLst>
                <a:gs pos="0">
                  <a:srgbClr val="9FE6FF"/>
                </a:gs>
                <a:gs pos="50000">
                  <a:srgbClr val="DDF6FF"/>
                </a:gs>
                <a:gs pos="100000">
                  <a:srgbClr val="F3FC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313163" y="2384669"/>
              <a:ext cx="4402853" cy="230331"/>
            </a:xfrm>
            <a:prstGeom prst="rect">
              <a:avLst/>
            </a:prstGeom>
            <a:gradFill flip="none" rotWithShape="1">
              <a:gsLst>
                <a:gs pos="0">
                  <a:srgbClr val="89E0FF"/>
                </a:gs>
                <a:gs pos="82000">
                  <a:srgbClr val="C1EFFF"/>
                </a:gs>
                <a:gs pos="100000">
                  <a:srgbClr val="D1F3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" y="2996953"/>
            <a:ext cx="1608332" cy="1206249"/>
          </a:xfrm>
          <a:prstGeom prst="rect">
            <a:avLst/>
          </a:prstGeom>
        </p:spPr>
      </p:pic>
      <p:pic>
        <p:nvPicPr>
          <p:cNvPr id="9" name="Picture 2" descr="https://www.opennetworking.org/wp-content/uploads/2020/01/onos-project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188054"/>
            <a:ext cx="1836205" cy="120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6922FD6-882A-47D7-BFF6-93A4CE80ED86}"/>
              </a:ext>
            </a:extLst>
          </p:cNvPr>
          <p:cNvSpPr/>
          <p:nvPr/>
        </p:nvSpPr>
        <p:spPr bwMode="auto">
          <a:xfrm>
            <a:off x="6456040" y="3280406"/>
            <a:ext cx="2289175" cy="4633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3A44085-1978-4EC5-8A18-7D19D18ECBB1}"/>
              </a:ext>
            </a:extLst>
          </p:cNvPr>
          <p:cNvSpPr txBox="1"/>
          <p:nvPr/>
        </p:nvSpPr>
        <p:spPr>
          <a:xfrm>
            <a:off x="2470649" y="4724049"/>
            <a:ext cx="1950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altLang="zh-TW" sz="4800" b="1">
                <a:solidFill>
                  <a:srgbClr val="4899F2"/>
                </a:solidFill>
              </a:rPr>
              <a:t>NYCU</a:t>
            </a:r>
            <a:r>
              <a:rPr lang="zh-TW" altLang="en-US" sz="4800" b="1">
                <a:solidFill>
                  <a:srgbClr val="4899F2"/>
                </a:solidFill>
              </a:rPr>
              <a:t> </a:t>
            </a:r>
            <a:endParaRPr lang="en-US" altLang="zh-TW" sz="4800" b="1">
              <a:solidFill>
                <a:srgbClr val="4899F2"/>
              </a:solidFill>
            </a:endParaRPr>
          </a:p>
          <a:p>
            <a:pPr algn="l">
              <a:lnSpc>
                <a:spcPts val="5400"/>
              </a:lnSpc>
            </a:pPr>
            <a:r>
              <a:rPr lang="en-US" altLang="zh-TW" sz="4800" b="1">
                <a:solidFill>
                  <a:srgbClr val="4899F2"/>
                </a:solidFill>
              </a:rPr>
              <a:t>CS</a:t>
            </a:r>
            <a:endParaRPr lang="zh-TW" altLang="en-US" sz="4800" b="1">
              <a:solidFill>
                <a:srgbClr val="4899F2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9F8CE37-B1E0-4720-88BF-53B472EC4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884" y="4211398"/>
            <a:ext cx="763654" cy="516816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81B62479-AFD3-469A-AC36-FA6C40186D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66596" r="15166" b="12381"/>
          <a:stretch/>
        </p:blipFill>
        <p:spPr>
          <a:xfrm>
            <a:off x="8040216" y="4869160"/>
            <a:ext cx="2357572" cy="502313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7318425-D02C-4E97-8E8F-BFD8B625F6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9" t="12188" r="37496" b="40370"/>
          <a:stretch/>
        </p:blipFill>
        <p:spPr>
          <a:xfrm>
            <a:off x="6834456" y="4559492"/>
            <a:ext cx="1031919" cy="1121649"/>
          </a:xfrm>
          <a:prstGeom prst="rect">
            <a:avLst/>
          </a:prstGeom>
        </p:spPr>
      </p:pic>
      <p:sp>
        <p:nvSpPr>
          <p:cNvPr id="15" name="投影片編號版面配置區 2">
            <a:extLst>
              <a:ext uri="{FF2B5EF4-FFF2-40B4-BE49-F238E27FC236}">
                <a16:creationId xmlns:a16="http://schemas.microsoft.com/office/drawing/2014/main" id="{6C516EB1-1DA2-4E3F-82AE-925E0B9611D6}"/>
              </a:ext>
            </a:extLst>
          </p:cNvPr>
          <p:cNvSpPr txBox="1">
            <a:spLocks/>
          </p:cNvSpPr>
          <p:nvPr/>
        </p:nvSpPr>
        <p:spPr bwMode="auto">
          <a:xfrm>
            <a:off x="10168505" y="6495941"/>
            <a:ext cx="1467768" cy="3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3897FC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9pPr>
          </a:lstStyle>
          <a:p>
            <a:fld id="{34FA2E86-A877-4AB8-A822-83CF39B33E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38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" y="116632"/>
            <a:ext cx="12192000" cy="2636912"/>
          </a:xfrm>
          <a:prstGeom prst="rect">
            <a:avLst/>
          </a:prstGeom>
          <a:gradFill>
            <a:gsLst>
              <a:gs pos="29000">
                <a:schemeClr val="bg1"/>
              </a:gs>
              <a:gs pos="1000">
                <a:srgbClr val="EBFAFF"/>
              </a:gs>
              <a:gs pos="99000">
                <a:srgbClr val="EBFAFF"/>
              </a:gs>
            </a:gsLst>
            <a:lin ang="5400000" scaled="1"/>
          </a:gradFill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79716" y="2938636"/>
            <a:ext cx="8971723" cy="2574032"/>
          </a:xfr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rgbClr val="3297FC"/>
                </a:solidFill>
              </a:defRPr>
            </a:lvl1pPr>
          </a:lstStyle>
          <a:p>
            <a:pPr lvl="0"/>
            <a:r>
              <a:rPr lang="zh-TW" altLang="en-US" noProof="0"/>
              <a:t>封面看要放      機櫃、</a:t>
            </a:r>
            <a:r>
              <a:rPr lang="en-US" altLang="zh-TW" noProof="0"/>
              <a:t>NCTU</a:t>
            </a:r>
            <a:r>
              <a:rPr lang="zh-TW" altLang="en-US" noProof="0"/>
              <a:t>照片、或其他</a:t>
            </a:r>
            <a:endParaRPr lang="en-US" altLang="zh-TW" noProof="0"/>
          </a:p>
          <a:p>
            <a:pPr lvl="0"/>
            <a:r>
              <a:rPr lang="zh-TW" altLang="en-US" noProof="0"/>
              <a:t>按一下以編輯母片副標題樣式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239350" y="2384670"/>
            <a:ext cx="11823133" cy="468267"/>
            <a:chOff x="179512" y="2384669"/>
            <a:chExt cx="9001001" cy="468267"/>
          </a:xfrm>
        </p:grpSpPr>
        <p:sp>
          <p:nvSpPr>
            <p:cNvPr id="3" name="弧形 2"/>
            <p:cNvSpPr/>
            <p:nvPr/>
          </p:nvSpPr>
          <p:spPr bwMode="auto">
            <a:xfrm>
              <a:off x="179512" y="2392274"/>
              <a:ext cx="9001001" cy="460662"/>
            </a:xfrm>
            <a:prstGeom prst="arc">
              <a:avLst/>
            </a:prstGeom>
            <a:gradFill flip="none" rotWithShape="1">
              <a:gsLst>
                <a:gs pos="0">
                  <a:srgbClr val="9FE6FF"/>
                </a:gs>
                <a:gs pos="50000">
                  <a:srgbClr val="DDF6FF"/>
                </a:gs>
                <a:gs pos="100000">
                  <a:srgbClr val="F3FC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13163" y="2384669"/>
              <a:ext cx="4402853" cy="230331"/>
            </a:xfrm>
            <a:prstGeom prst="rect">
              <a:avLst/>
            </a:prstGeom>
            <a:gradFill flip="none" rotWithShape="1">
              <a:gsLst>
                <a:gs pos="0">
                  <a:srgbClr val="89E0FF"/>
                </a:gs>
                <a:gs pos="82000">
                  <a:srgbClr val="C1EFFF"/>
                </a:gs>
                <a:gs pos="100000">
                  <a:srgbClr val="D1F3F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6" name="標題 15"/>
          <p:cNvSpPr>
            <a:spLocks noGrp="1"/>
          </p:cNvSpPr>
          <p:nvPr>
            <p:ph type="title"/>
          </p:nvPr>
        </p:nvSpPr>
        <p:spPr>
          <a:xfrm>
            <a:off x="2351585" y="404664"/>
            <a:ext cx="8499855" cy="1987610"/>
          </a:xfrm>
        </p:spPr>
        <p:txBody>
          <a:bodyPr/>
          <a:lstStyle>
            <a:lvl1pPr>
              <a:defRPr sz="3600">
                <a:solidFill>
                  <a:srgbClr val="3297FC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41DBD64-14B7-452D-9AFA-42E13CD1A975}"/>
              </a:ext>
            </a:extLst>
          </p:cNvPr>
          <p:cNvSpPr/>
          <p:nvPr/>
        </p:nvSpPr>
        <p:spPr bwMode="auto">
          <a:xfrm>
            <a:off x="0" y="6453336"/>
            <a:ext cx="12192000" cy="404664"/>
          </a:xfrm>
          <a:prstGeom prst="rect">
            <a:avLst/>
          </a:prstGeom>
          <a:gradFill flip="none" rotWithShape="1">
            <a:gsLst>
              <a:gs pos="0">
                <a:srgbClr val="7FCBF9"/>
              </a:gs>
              <a:gs pos="98000">
                <a:srgbClr val="C1EFFF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TW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F9796AA-6F58-4B1A-BDFE-7DA4C0C8F2C3}"/>
              </a:ext>
            </a:extLst>
          </p:cNvPr>
          <p:cNvSpPr txBox="1"/>
          <p:nvPr/>
        </p:nvSpPr>
        <p:spPr>
          <a:xfrm>
            <a:off x="235429" y="6453336"/>
            <a:ext cx="132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000" b="1">
                <a:solidFill>
                  <a:schemeClr val="bg1"/>
                </a:solidFill>
              </a:rPr>
              <a:t>NYCU</a:t>
            </a:r>
            <a:r>
              <a:rPr lang="zh-TW" altLang="en-US" sz="2000" b="1">
                <a:solidFill>
                  <a:schemeClr val="bg1"/>
                </a:solidFill>
              </a:rPr>
              <a:t> </a:t>
            </a:r>
            <a:r>
              <a:rPr lang="en-US" altLang="zh-TW" sz="2000" b="1">
                <a:solidFill>
                  <a:schemeClr val="bg1"/>
                </a:solidFill>
              </a:rPr>
              <a:t>CS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sp>
        <p:nvSpPr>
          <p:cNvPr id="11" name="投影片編號版面配置區 2">
            <a:extLst>
              <a:ext uri="{FF2B5EF4-FFF2-40B4-BE49-F238E27FC236}">
                <a16:creationId xmlns:a16="http://schemas.microsoft.com/office/drawing/2014/main" id="{37ECCAC4-6B5C-4F70-8A4D-6AC170DA37B9}"/>
              </a:ext>
            </a:extLst>
          </p:cNvPr>
          <p:cNvSpPr txBox="1">
            <a:spLocks/>
          </p:cNvSpPr>
          <p:nvPr/>
        </p:nvSpPr>
        <p:spPr bwMode="auto">
          <a:xfrm>
            <a:off x="10168505" y="6495941"/>
            <a:ext cx="1467768" cy="3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3897FC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accent2"/>
                </a:solidFill>
                <a:latin typeface="Calibri" pitchFamily="34" charset="0"/>
                <a:ea typeface="標楷體" pitchFamily="65" charset="-120"/>
                <a:cs typeface="+mn-cs"/>
              </a:defRPr>
            </a:lvl9pPr>
          </a:lstStyle>
          <a:p>
            <a:fld id="{34FA2E86-A877-4AB8-A822-83CF39B33E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293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F95AB-FD72-470C-B58F-515201290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773B9E-90E3-49E7-AC90-D6E74A2B2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581349-56EE-4F4E-9F87-FB218C7F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9363-5B98-4B20-8640-EB5A136C98FB}" type="datetimeFigureOut">
              <a:rPr lang="zh-TW" altLang="en-US" smtClean="0"/>
              <a:t>2025/3/19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96C621-7BFC-48DE-99D3-5E4A1FAB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61CAB5-8180-42FC-A769-B59993BD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F114-940A-484B-85F7-FFABCE356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26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1464" y="116633"/>
            <a:ext cx="10225136" cy="8640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124744"/>
            <a:ext cx="10873208" cy="5247203"/>
          </a:xfrm>
          <a:prstGeom prst="rect">
            <a:avLst/>
          </a:prstGeom>
          <a:noFill/>
          <a:ln w="9525">
            <a:solidFill>
              <a:srgbClr val="9FE6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80376" y="6400800"/>
            <a:ext cx="2187848" cy="3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897FC"/>
                </a:solidFill>
                <a:ea typeface="新細明體" pitchFamily="18" charset="-120"/>
              </a:defRPr>
            </a:lvl1pPr>
          </a:lstStyle>
          <a:p>
            <a:fld id="{BD86F114-940A-484B-85F7-FFABCE356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14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3297FC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80000"/>
        <a:buFont typeface="Wingdings" panose="05000000000000000000" pitchFamily="2" charset="2"/>
        <a:buChar char="m"/>
        <a:defRPr kumimoji="1" sz="2400">
          <a:solidFill>
            <a:srgbClr val="3297FC"/>
          </a:solidFill>
          <a:latin typeface="Calibri" panose="020F0502020204030204" pitchFamily="34" charset="0"/>
          <a:ea typeface="+mn-ea"/>
          <a:cs typeface="+mn-cs"/>
        </a:defRPr>
      </a:lvl1pPr>
      <a:lvl2pPr marL="622300" indent="-285750" algn="l" rtl="0" eaLnBrk="1" fontAlgn="base" hangingPunct="1">
        <a:spcBef>
          <a:spcPct val="20000"/>
        </a:spcBef>
        <a:spcAft>
          <a:spcPct val="0"/>
        </a:spcAft>
        <a:buClr>
          <a:srgbClr val="0088EE"/>
        </a:buClr>
        <a:buSzPct val="80000"/>
        <a:buFont typeface="Wingdings" panose="05000000000000000000" pitchFamily="2" charset="2"/>
        <a:buChar char="l"/>
        <a:defRPr kumimoji="1" sz="2400">
          <a:solidFill>
            <a:srgbClr val="3297FC"/>
          </a:solidFill>
          <a:latin typeface="Calibri" panose="020F0502020204030204" pitchFamily="34" charset="0"/>
          <a:ea typeface="+mn-ea"/>
        </a:defRPr>
      </a:lvl2pPr>
      <a:lvl3pPr marL="892175" indent="-228600" algn="l" rtl="0" eaLnBrk="1" fontAlgn="base" hangingPunct="1">
        <a:spcBef>
          <a:spcPct val="20000"/>
        </a:spcBef>
        <a:spcAft>
          <a:spcPct val="0"/>
        </a:spcAft>
        <a:buClr>
          <a:srgbClr val="0088EE"/>
        </a:buClr>
        <a:buFont typeface="Calibri" panose="020F0502020204030204" pitchFamily="34" charset="0"/>
        <a:buChar char="–"/>
        <a:defRPr kumimoji="1" sz="2400">
          <a:solidFill>
            <a:srgbClr val="3297FC"/>
          </a:solidFill>
          <a:latin typeface="Calibri" panose="020F0502020204030204" pitchFamily="34" charset="0"/>
          <a:ea typeface="+mn-ea"/>
        </a:defRPr>
      </a:lvl3pPr>
      <a:lvl4pPr marL="1252538" indent="-2286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80000"/>
        <a:buFont typeface="Wingdings" panose="05000000000000000000" pitchFamily="2" charset="2"/>
        <a:buChar char="§"/>
        <a:defRPr kumimoji="1" sz="2400">
          <a:solidFill>
            <a:srgbClr val="3297FC"/>
          </a:solidFill>
          <a:latin typeface="Calibri" panose="020F0502020204030204" pitchFamily="34" charset="0"/>
          <a:ea typeface="+mn-ea"/>
        </a:defRPr>
      </a:lvl4pPr>
      <a:lvl5pPr marL="1609725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rgbClr val="3297FC"/>
          </a:solidFill>
          <a:latin typeface="Calibri" panose="020F0502020204030204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10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tools.keycdn.com/ipv6-pi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tools.keycdn.com/ipv6-pi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>
            <a:extLst>
              <a:ext uri="{FF2B5EF4-FFF2-40B4-BE49-F238E27FC236}">
                <a16:creationId xmlns:a16="http://schemas.microsoft.com/office/drawing/2014/main" id="{6319206E-6734-4D95-918C-EEE2DCE04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Reporter: Wen-Ju Chiang</a:t>
            </a: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F165F36-B82A-4C64-BE9B-068E3ADD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Using Virtual Internet Exchange Point to Build Layer 3 Network Testbed: A Study Case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941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CEA441-CB18-48A1-B09C-D52D1146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</a:t>
            </a:r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3616D97-6E1A-4869-8770-6779ED59BB9C}"/>
              </a:ext>
            </a:extLst>
          </p:cNvPr>
          <p:cNvSpPr/>
          <p:nvPr/>
        </p:nvSpPr>
        <p:spPr bwMode="auto">
          <a:xfrm>
            <a:off x="4686173" y="2530196"/>
            <a:ext cx="6093704" cy="3196237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VIXP (AS65000)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36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2828FE82-9773-484D-829F-1ACA38F79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75" y="3396066"/>
            <a:ext cx="474264" cy="323767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6FEAA60-0BB7-4389-B018-8385BE79CFAE}"/>
              </a:ext>
            </a:extLst>
          </p:cNvPr>
          <p:cNvSpPr/>
          <p:nvPr/>
        </p:nvSpPr>
        <p:spPr bwMode="auto">
          <a:xfrm>
            <a:off x="1419974" y="1892635"/>
            <a:ext cx="735398" cy="3149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IXP Manager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51E949A-49E2-4D2A-93CA-79080C336F98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 bwMode="auto">
          <a:xfrm>
            <a:off x="2155372" y="3467422"/>
            <a:ext cx="2963703" cy="90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1E75AB6-77BD-435B-93CC-B93907AC1D75}"/>
              </a:ext>
            </a:extLst>
          </p:cNvPr>
          <p:cNvSpPr txBox="1"/>
          <p:nvPr/>
        </p:nvSpPr>
        <p:spPr>
          <a:xfrm rot="155612">
            <a:off x="1957550" y="3062270"/>
            <a:ext cx="3065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Dynamic </a:t>
            </a:r>
          </a:p>
          <a:p>
            <a:pPr algn="ctr"/>
            <a:r>
              <a:rPr lang="en-US" altLang="zh-TW" dirty="0"/>
              <a:t>Configuration</a:t>
            </a:r>
            <a:endParaRPr lang="zh-TW" altLang="en-US" dirty="0"/>
          </a:p>
        </p:txBody>
      </p:sp>
      <p:cxnSp>
        <p:nvCxnSpPr>
          <p:cNvPr id="15" name="接點: 肘形 14">
            <a:extLst>
              <a:ext uri="{FF2B5EF4-FFF2-40B4-BE49-F238E27FC236}">
                <a16:creationId xmlns:a16="http://schemas.microsoft.com/office/drawing/2014/main" id="{A38505E4-E3AD-4B87-83B0-FD491FE39F01}"/>
              </a:ext>
            </a:extLst>
          </p:cNvPr>
          <p:cNvCxnSpPr>
            <a:cxnSpLocks/>
            <a:stCxn id="26" idx="0"/>
          </p:cNvCxnSpPr>
          <p:nvPr/>
        </p:nvCxnSpPr>
        <p:spPr bwMode="auto">
          <a:xfrm rot="16200000" flipV="1">
            <a:off x="4746261" y="-456569"/>
            <a:ext cx="395877" cy="557765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D7FDFDEE-0EFC-4B75-BFBF-5A33699909FD}"/>
              </a:ext>
            </a:extLst>
          </p:cNvPr>
          <p:cNvSpPr txBox="1"/>
          <p:nvPr/>
        </p:nvSpPr>
        <p:spPr>
          <a:xfrm>
            <a:off x="3539501" y="1903487"/>
            <a:ext cx="20124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Return Status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068E57C-2A1E-42E8-A705-0DACC7BD0B2A}"/>
              </a:ext>
            </a:extLst>
          </p:cNvPr>
          <p:cNvSpPr txBox="1"/>
          <p:nvPr/>
        </p:nvSpPr>
        <p:spPr>
          <a:xfrm>
            <a:off x="4656345" y="2888833"/>
            <a:ext cx="318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889F6"/>
                </a:solidFill>
              </a:rPr>
              <a:t>Route Reflector Router</a:t>
            </a:r>
            <a:endParaRPr lang="zh-TW" altLang="en-US" dirty="0">
              <a:solidFill>
                <a:srgbClr val="3889F6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EEA5D17-377D-47BA-954F-4A733C0F2155}"/>
              </a:ext>
            </a:extLst>
          </p:cNvPr>
          <p:cNvSpPr/>
          <p:nvPr/>
        </p:nvSpPr>
        <p:spPr bwMode="auto">
          <a:xfrm>
            <a:off x="4779818" y="4099514"/>
            <a:ext cx="3183056" cy="5439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Linux bridge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97D69923-8913-4498-905A-AB05B235C93F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 bwMode="auto">
          <a:xfrm>
            <a:off x="5356207" y="3719833"/>
            <a:ext cx="1015139" cy="3796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229E044A-92F6-479D-96A9-EDF1834DC7C9}"/>
              </a:ext>
            </a:extLst>
          </p:cNvPr>
          <p:cNvSpPr/>
          <p:nvPr/>
        </p:nvSpPr>
        <p:spPr bwMode="auto">
          <a:xfrm>
            <a:off x="8076533" y="3027329"/>
            <a:ext cx="2263842" cy="2272052"/>
          </a:xfrm>
          <a:prstGeom prst="roundRect">
            <a:avLst>
              <a:gd name="adj" fmla="val 6613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User Connect Point Containers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E0DB54A6-76BD-49A0-8716-A61B920D1311}"/>
              </a:ext>
            </a:extLst>
          </p:cNvPr>
          <p:cNvSpPr/>
          <p:nvPr/>
        </p:nvSpPr>
        <p:spPr bwMode="auto">
          <a:xfrm>
            <a:off x="8200006" y="3156531"/>
            <a:ext cx="2263842" cy="2272052"/>
          </a:xfrm>
          <a:prstGeom prst="roundRect">
            <a:avLst>
              <a:gd name="adj" fmla="val 6613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User Connect Point Containers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24990629-8EC4-49A9-96EE-81D33963422A}"/>
              </a:ext>
            </a:extLst>
          </p:cNvPr>
          <p:cNvSpPr/>
          <p:nvPr/>
        </p:nvSpPr>
        <p:spPr bwMode="auto">
          <a:xfrm>
            <a:off x="8323479" y="3285733"/>
            <a:ext cx="2263842" cy="2272052"/>
          </a:xfrm>
          <a:prstGeom prst="roundRect">
            <a:avLst>
              <a:gd name="adj" fmla="val 6613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User Connect Point Containers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A026DC72-9833-4AE8-A8E3-49CB6C0690EC}"/>
              </a:ext>
            </a:extLst>
          </p:cNvPr>
          <p:cNvSpPr/>
          <p:nvPr/>
        </p:nvSpPr>
        <p:spPr bwMode="auto">
          <a:xfrm>
            <a:off x="8446952" y="3414935"/>
            <a:ext cx="2263842" cy="2272052"/>
          </a:xfrm>
          <a:prstGeom prst="roundRect">
            <a:avLst>
              <a:gd name="adj" fmla="val 6613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User Connect Point Containers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C963E9FE-2CBC-437D-A809-3266C9027734}"/>
              </a:ext>
            </a:extLst>
          </p:cNvPr>
          <p:cNvCxnSpPr>
            <a:stCxn id="63" idx="1"/>
            <a:endCxn id="20" idx="3"/>
          </p:cNvCxnSpPr>
          <p:nvPr/>
        </p:nvCxnSpPr>
        <p:spPr bwMode="auto">
          <a:xfrm flipH="1" flipV="1">
            <a:off x="7962874" y="4371495"/>
            <a:ext cx="484078" cy="1794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7" name="圖片 66">
            <a:extLst>
              <a:ext uri="{FF2B5EF4-FFF2-40B4-BE49-F238E27FC236}">
                <a16:creationId xmlns:a16="http://schemas.microsoft.com/office/drawing/2014/main" id="{0A6305F4-734C-45BF-9021-39CA5B1C4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30" y="4975614"/>
            <a:ext cx="474264" cy="323767"/>
          </a:xfrm>
          <a:prstGeom prst="rect">
            <a:avLst/>
          </a:prstGeom>
          <a:ln>
            <a:noFill/>
          </a:ln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85BBBB9A-7963-40F5-B2AE-77C7AC3D9219}"/>
              </a:ext>
            </a:extLst>
          </p:cNvPr>
          <p:cNvSpPr txBox="1"/>
          <p:nvPr/>
        </p:nvSpPr>
        <p:spPr>
          <a:xfrm>
            <a:off x="4728088" y="5264768"/>
            <a:ext cx="359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889F6"/>
                </a:solidFill>
              </a:rPr>
              <a:t>Uplink Router (AS214821)</a:t>
            </a:r>
            <a:endParaRPr lang="zh-TW" altLang="en-US" dirty="0">
              <a:solidFill>
                <a:srgbClr val="3889F6"/>
              </a:solidFill>
            </a:endParaRPr>
          </a:p>
        </p:txBody>
      </p: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381930C4-C4F8-4313-8D7A-0AFDD72EF7E7}"/>
              </a:ext>
            </a:extLst>
          </p:cNvPr>
          <p:cNvCxnSpPr>
            <a:cxnSpLocks/>
            <a:stCxn id="67" idx="0"/>
            <a:endCxn id="20" idx="2"/>
          </p:cNvCxnSpPr>
          <p:nvPr/>
        </p:nvCxnSpPr>
        <p:spPr bwMode="auto">
          <a:xfrm flipV="1">
            <a:off x="5349962" y="4643475"/>
            <a:ext cx="1021384" cy="3321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雲朵形 49">
            <a:extLst>
              <a:ext uri="{FF2B5EF4-FFF2-40B4-BE49-F238E27FC236}">
                <a16:creationId xmlns:a16="http://schemas.microsoft.com/office/drawing/2014/main" id="{C4CEFFB0-F935-4F3E-9298-0D4FB1CEF282}"/>
              </a:ext>
            </a:extLst>
          </p:cNvPr>
          <p:cNvSpPr/>
          <p:nvPr/>
        </p:nvSpPr>
        <p:spPr bwMode="auto">
          <a:xfrm>
            <a:off x="1876085" y="5058629"/>
            <a:ext cx="2509652" cy="791753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Internet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9D4183B8-7DAA-44D8-A067-A5D4DBDF9784}"/>
              </a:ext>
            </a:extLst>
          </p:cNvPr>
          <p:cNvCxnSpPr>
            <a:cxnSpLocks/>
            <a:stCxn id="50" idx="0"/>
            <a:endCxn id="67" idx="1"/>
          </p:cNvCxnSpPr>
          <p:nvPr/>
        </p:nvCxnSpPr>
        <p:spPr bwMode="auto">
          <a:xfrm flipV="1">
            <a:off x="4383646" y="5137498"/>
            <a:ext cx="729184" cy="317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BB8AA887-E7AF-493A-A237-AEC3009D8FA1}"/>
              </a:ext>
            </a:extLst>
          </p:cNvPr>
          <p:cNvSpPr txBox="1"/>
          <p:nvPr/>
        </p:nvSpPr>
        <p:spPr>
          <a:xfrm>
            <a:off x="759119" y="5956701"/>
            <a:ext cx="938240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3889F6"/>
                </a:solidFill>
              </a:rPr>
              <a:t>Users are able to connect to the VIXP via user connect point containers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1640FD0-32FC-4E11-8B83-636F8810CF67}"/>
              </a:ext>
            </a:extLst>
          </p:cNvPr>
          <p:cNvSpPr/>
          <p:nvPr/>
        </p:nvSpPr>
        <p:spPr bwMode="auto">
          <a:xfrm>
            <a:off x="2636322" y="1238829"/>
            <a:ext cx="8739490" cy="5261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Manager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56F3B6A9-CFAC-4622-A7A1-448F78E133D6}"/>
              </a:ext>
            </a:extLst>
          </p:cNvPr>
          <p:cNvCxnSpPr/>
          <p:nvPr/>
        </p:nvCxnSpPr>
        <p:spPr bwMode="auto">
          <a:xfrm>
            <a:off x="9767455" y="1764983"/>
            <a:ext cx="0" cy="12623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09F3FCFB-C798-4700-A4F8-4627280344A4}"/>
              </a:ext>
            </a:extLst>
          </p:cNvPr>
          <p:cNvSpPr txBox="1"/>
          <p:nvPr/>
        </p:nvSpPr>
        <p:spPr>
          <a:xfrm>
            <a:off x="8152879" y="1849354"/>
            <a:ext cx="262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889F6"/>
                </a:solidFill>
              </a:rPr>
              <a:t>Dynamically Spawn</a:t>
            </a:r>
            <a:endParaRPr lang="zh-TW" altLang="en-US" dirty="0">
              <a:solidFill>
                <a:srgbClr val="3889F6"/>
              </a:solidFill>
            </a:endParaRP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23CFED7F-DB6A-4192-B5F2-D9836A7551C6}"/>
              </a:ext>
            </a:extLst>
          </p:cNvPr>
          <p:cNvSpPr txBox="1"/>
          <p:nvPr/>
        </p:nvSpPr>
        <p:spPr>
          <a:xfrm>
            <a:off x="1127448" y="1078925"/>
            <a:ext cx="141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889F6"/>
                </a:solidFill>
              </a:rPr>
              <a:t>Configure</a:t>
            </a:r>
            <a:endParaRPr lang="zh-TW" altLang="en-US" dirty="0">
              <a:solidFill>
                <a:srgbClr val="3889F6"/>
              </a:solidFill>
            </a:endParaRPr>
          </a:p>
        </p:txBody>
      </p:sp>
      <p:cxnSp>
        <p:nvCxnSpPr>
          <p:cNvPr id="58" name="接點: 肘形 57">
            <a:extLst>
              <a:ext uri="{FF2B5EF4-FFF2-40B4-BE49-F238E27FC236}">
                <a16:creationId xmlns:a16="http://schemas.microsoft.com/office/drawing/2014/main" id="{C509CF93-E265-48E2-BF9D-FEE6981ED553}"/>
              </a:ext>
            </a:extLst>
          </p:cNvPr>
          <p:cNvCxnSpPr>
            <a:stCxn id="53" idx="1"/>
            <a:endCxn id="5" idx="0"/>
          </p:cNvCxnSpPr>
          <p:nvPr/>
        </p:nvCxnSpPr>
        <p:spPr bwMode="auto">
          <a:xfrm rot="10800000" flipV="1">
            <a:off x="1787674" y="1501905"/>
            <a:ext cx="848649" cy="39072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B184FB07-7BF3-4071-AD2D-A535F531C8A1}"/>
              </a:ext>
            </a:extLst>
          </p:cNvPr>
          <p:cNvSpPr/>
          <p:nvPr/>
        </p:nvSpPr>
        <p:spPr bwMode="auto">
          <a:xfrm>
            <a:off x="10141526" y="3610099"/>
            <a:ext cx="123428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VPN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51E6A2C4-4B9A-4425-AD2B-A0EC9F6098C9}"/>
              </a:ext>
            </a:extLst>
          </p:cNvPr>
          <p:cNvCxnSpPr>
            <a:cxnSpLocks/>
          </p:cNvCxnSpPr>
          <p:nvPr/>
        </p:nvCxnSpPr>
        <p:spPr bwMode="auto">
          <a:xfrm>
            <a:off x="11053949" y="1764983"/>
            <a:ext cx="0" cy="18451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1F1AF044-6294-49D1-9F8F-8A21E49F6578}"/>
              </a:ext>
            </a:extLst>
          </p:cNvPr>
          <p:cNvSpPr txBox="1"/>
          <p:nvPr/>
        </p:nvSpPr>
        <p:spPr>
          <a:xfrm>
            <a:off x="10065689" y="2134318"/>
            <a:ext cx="1976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Create VPN if needed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3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255E4A-B3AC-4BDC-9048-3A785D1F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98BAF6-B070-433D-9EF9-D7802748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Testbed Architecture</a:t>
            </a:r>
          </a:p>
          <a:p>
            <a:r>
              <a:rPr lang="en-US" altLang="zh-TW" dirty="0">
                <a:solidFill>
                  <a:srgbClr val="3889F6"/>
                </a:solidFill>
              </a:rPr>
              <a:t>Use Case</a:t>
            </a:r>
          </a:p>
          <a:p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Future work</a:t>
            </a:r>
            <a:endParaRPr lang="zh-TW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zh-TW" altLang="en-US" dirty="0">
              <a:solidFill>
                <a:srgbClr val="388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4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AD48A-D847-406C-9486-0F392A08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ONOS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F38ABE-1079-4A0E-87EE-2AAE65B3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03" y="991130"/>
            <a:ext cx="10916870" cy="5457652"/>
          </a:xfrm>
        </p:spPr>
        <p:txBody>
          <a:bodyPr/>
          <a:lstStyle/>
          <a:p>
            <a:r>
              <a:rPr lang="en-US" altLang="zh-TW" dirty="0"/>
              <a:t>Open Network Operating System (ONOS) is an open-source SDN (Software-Defined Networking) controller designed for high availability, scalability and performance.</a:t>
            </a:r>
          </a:p>
          <a:p>
            <a:endParaRPr lang="en-US" altLang="zh-TW" dirty="0"/>
          </a:p>
          <a:p>
            <a:r>
              <a:rPr lang="en-US" altLang="zh-TW" dirty="0"/>
              <a:t>Benefits</a:t>
            </a:r>
          </a:p>
          <a:p>
            <a:pPr lvl="1"/>
            <a:r>
              <a:rPr lang="en-US" altLang="zh-TW" dirty="0"/>
              <a:t>Programmability</a:t>
            </a:r>
          </a:p>
          <a:p>
            <a:pPr lvl="2"/>
            <a:r>
              <a:rPr lang="en-US" altLang="zh-TW" dirty="0"/>
              <a:t>Allows dynamic network management via APIs and applications.</a:t>
            </a:r>
          </a:p>
          <a:p>
            <a:pPr lvl="1"/>
            <a:r>
              <a:rPr lang="en-US" altLang="zh-TW" dirty="0"/>
              <a:t>Scalability</a:t>
            </a:r>
          </a:p>
          <a:p>
            <a:pPr lvl="2"/>
            <a:r>
              <a:rPr lang="en-US" altLang="zh-TW" dirty="0"/>
              <a:t>Supports distributed architecture for handling large-scale networks.</a:t>
            </a:r>
          </a:p>
          <a:p>
            <a:pPr lvl="1"/>
            <a:r>
              <a:rPr lang="en-US" altLang="zh-TW" dirty="0"/>
              <a:t>Features</a:t>
            </a:r>
          </a:p>
          <a:p>
            <a:pPr lvl="2"/>
            <a:r>
              <a:rPr lang="en-US" altLang="zh-TW" dirty="0"/>
              <a:t>Intent for easy programming</a:t>
            </a:r>
          </a:p>
          <a:p>
            <a:pPr lvl="1"/>
            <a:r>
              <a:rPr lang="en-US" altLang="zh-TW" dirty="0"/>
              <a:t>Open-Source</a:t>
            </a:r>
            <a:endParaRPr lang="zh-TW" altLang="en-US" dirty="0"/>
          </a:p>
        </p:txBody>
      </p:sp>
      <p:pic>
        <p:nvPicPr>
          <p:cNvPr id="1026" name="Picture 2" descr="Open Network Operating System (ONOS) SDN Controller for SDN/NFV Solutions">
            <a:extLst>
              <a:ext uri="{FF2B5EF4-FFF2-40B4-BE49-F238E27FC236}">
                <a16:creationId xmlns:a16="http://schemas.microsoft.com/office/drawing/2014/main" id="{8D5537CE-4D0E-4D0B-9539-B2CA74C2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31" y="4284881"/>
            <a:ext cx="3037166" cy="197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3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AD48A-D847-406C-9486-0F392A08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F38ABE-1079-4A0E-87EE-2AAE65B3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03" y="991130"/>
            <a:ext cx="10916870" cy="5457652"/>
          </a:xfrm>
        </p:spPr>
        <p:txBody>
          <a:bodyPr/>
          <a:lstStyle/>
          <a:p>
            <a:r>
              <a:rPr lang="en-US" altLang="zh-TW" dirty="0"/>
              <a:t>Open </a:t>
            </a:r>
            <a:r>
              <a:rPr lang="en-US" altLang="zh-TW" dirty="0" err="1"/>
              <a:t>vSwitch</a:t>
            </a:r>
            <a:r>
              <a:rPr lang="en-US" altLang="zh-TW" dirty="0"/>
              <a:t> (OVS) is an open-source, high-performance virtual switch designed to enable network automation, support SDN protocols (like OpenFlow), and optimize traffic in virtualized environments.</a:t>
            </a:r>
          </a:p>
          <a:p>
            <a:endParaRPr lang="en-US" altLang="zh-TW" dirty="0"/>
          </a:p>
          <a:p>
            <a:r>
              <a:rPr lang="en-US" altLang="zh-TW" dirty="0"/>
              <a:t>Benefits</a:t>
            </a:r>
          </a:p>
          <a:p>
            <a:pPr lvl="1"/>
            <a:r>
              <a:rPr lang="en-US" altLang="zh-TW" dirty="0"/>
              <a:t>SDN Support</a:t>
            </a:r>
          </a:p>
          <a:p>
            <a:pPr lvl="2"/>
            <a:r>
              <a:rPr lang="en-US" altLang="zh-TW" dirty="0"/>
              <a:t>Works with SDN</a:t>
            </a:r>
            <a:r>
              <a:rPr lang="zh-TW" altLang="en-US" dirty="0"/>
              <a:t> </a:t>
            </a:r>
            <a:r>
              <a:rPr lang="en-US" altLang="zh-TW" dirty="0"/>
              <a:t>controllers</a:t>
            </a:r>
          </a:p>
          <a:p>
            <a:pPr lvl="1"/>
            <a:r>
              <a:rPr lang="en-US" altLang="zh-TW" dirty="0"/>
              <a:t>Features</a:t>
            </a:r>
          </a:p>
          <a:p>
            <a:pPr lvl="2"/>
            <a:r>
              <a:rPr lang="en-US" altLang="zh-TW" dirty="0"/>
              <a:t>Provides GRE, VXLAN, QoS etc.</a:t>
            </a:r>
          </a:p>
          <a:p>
            <a:pPr lvl="1"/>
            <a:r>
              <a:rPr lang="en-US" altLang="zh-TW" dirty="0"/>
              <a:t>Open-</a:t>
            </a:r>
            <a:r>
              <a:rPr lang="en-US" altLang="zh-TW" dirty="0" err="1"/>
              <a:t>souce</a:t>
            </a:r>
            <a:endParaRPr lang="zh-TW" altLang="en-US" dirty="0"/>
          </a:p>
        </p:txBody>
      </p:sp>
      <p:pic>
        <p:nvPicPr>
          <p:cNvPr id="2050" name="Picture 2" descr="Open vSwitch - Wikipedia">
            <a:extLst>
              <a:ext uri="{FF2B5EF4-FFF2-40B4-BE49-F238E27FC236}">
                <a16:creationId xmlns:a16="http://schemas.microsoft.com/office/drawing/2014/main" id="{2D88A523-B6AA-4D51-ACE1-66480CC70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22" y="4526416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ACA346-DCBD-4A36-8CAA-A7B980F8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Networks with Physical Routers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AE594B-E040-47F2-9D32-1F298E178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Physical routers</a:t>
            </a:r>
          </a:p>
          <a:p>
            <a:pPr lvl="1"/>
            <a:r>
              <a:rPr lang="en-US" altLang="zh-TW" dirty="0"/>
              <a:t>1. Deal with routing decision.</a:t>
            </a:r>
          </a:p>
          <a:p>
            <a:pPr lvl="1"/>
            <a:r>
              <a:rPr lang="en-US" altLang="zh-TW" dirty="0"/>
              <a:t>2. Deal with gateway exchange.</a:t>
            </a:r>
          </a:p>
          <a:p>
            <a:r>
              <a:rPr lang="en-US" altLang="zh-TW" dirty="0"/>
              <a:t>Every edge requires a router, running </a:t>
            </a:r>
            <a:r>
              <a:rPr lang="en-US" altLang="zh-TW" dirty="0" err="1"/>
              <a:t>eBGP</a:t>
            </a:r>
            <a:r>
              <a:rPr lang="en-US" altLang="zh-TW" dirty="0"/>
              <a:t> and </a:t>
            </a:r>
            <a:r>
              <a:rPr lang="en-US" altLang="zh-TW" dirty="0" err="1"/>
              <a:t>iBGP</a:t>
            </a:r>
            <a:r>
              <a:rPr lang="en-US" altLang="zh-TW" dirty="0"/>
              <a:t> protocols.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E4232C7-7DFA-42A2-B257-E7D500489FD4}"/>
              </a:ext>
            </a:extLst>
          </p:cNvPr>
          <p:cNvSpPr/>
          <p:nvPr/>
        </p:nvSpPr>
        <p:spPr bwMode="auto">
          <a:xfrm>
            <a:off x="1180670" y="3037071"/>
            <a:ext cx="4651560" cy="2243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600" dirty="0">
                <a:solidFill>
                  <a:schemeClr val="tx2"/>
                </a:solidFill>
                <a:latin typeface="Times New Roman" pitchFamily="18" charset="0"/>
              </a:rPr>
              <a:t>AS 65000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56" name="圖形 55" descr="電腦">
            <a:extLst>
              <a:ext uri="{FF2B5EF4-FFF2-40B4-BE49-F238E27FC236}">
                <a16:creationId xmlns:a16="http://schemas.microsoft.com/office/drawing/2014/main" id="{2FA7BB0A-89F6-4831-B34E-6AF44D926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8231" y="3611701"/>
            <a:ext cx="474879" cy="474879"/>
          </a:xfrm>
          <a:prstGeom prst="rect">
            <a:avLst/>
          </a:prstGeom>
        </p:spPr>
      </p:pic>
      <p:pic>
        <p:nvPicPr>
          <p:cNvPr id="57" name="圖形 56" descr="電腦">
            <a:extLst>
              <a:ext uri="{FF2B5EF4-FFF2-40B4-BE49-F238E27FC236}">
                <a16:creationId xmlns:a16="http://schemas.microsoft.com/office/drawing/2014/main" id="{E4CF4293-70AF-4E88-A433-78F6203A5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8231" y="4661210"/>
            <a:ext cx="474879" cy="474879"/>
          </a:xfrm>
          <a:prstGeom prst="rect">
            <a:avLst/>
          </a:prstGeom>
        </p:spPr>
      </p:pic>
      <p:pic>
        <p:nvPicPr>
          <p:cNvPr id="65" name="圖形 64" descr="電腦">
            <a:extLst>
              <a:ext uri="{FF2B5EF4-FFF2-40B4-BE49-F238E27FC236}">
                <a16:creationId xmlns:a16="http://schemas.microsoft.com/office/drawing/2014/main" id="{AEFDD427-DDEE-4E44-83BA-457746516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3489" y="3351005"/>
            <a:ext cx="534820" cy="534820"/>
          </a:xfrm>
          <a:prstGeom prst="rect">
            <a:avLst/>
          </a:prstGeom>
        </p:spPr>
      </p:pic>
      <p:sp>
        <p:nvSpPr>
          <p:cNvPr id="76" name="矩形 75">
            <a:extLst>
              <a:ext uri="{FF2B5EF4-FFF2-40B4-BE49-F238E27FC236}">
                <a16:creationId xmlns:a16="http://schemas.microsoft.com/office/drawing/2014/main" id="{3550A39C-47C8-43A4-B6B9-DB191FA99F30}"/>
              </a:ext>
            </a:extLst>
          </p:cNvPr>
          <p:cNvSpPr/>
          <p:nvPr/>
        </p:nvSpPr>
        <p:spPr bwMode="auto">
          <a:xfrm>
            <a:off x="6717792" y="2735712"/>
            <a:ext cx="4490777" cy="14230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AS 65001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77" name="圖片 76">
            <a:extLst>
              <a:ext uri="{FF2B5EF4-FFF2-40B4-BE49-F238E27FC236}">
                <a16:creationId xmlns:a16="http://schemas.microsoft.com/office/drawing/2014/main" id="{3C788F9A-163F-490B-8F3F-12537F6FE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60" y="3453345"/>
            <a:ext cx="474264" cy="323767"/>
          </a:xfrm>
          <a:prstGeom prst="rect">
            <a:avLst/>
          </a:prstGeom>
        </p:spPr>
      </p:pic>
      <p:pic>
        <p:nvPicPr>
          <p:cNvPr id="79" name="圖形 78" descr="伺服器">
            <a:extLst>
              <a:ext uri="{FF2B5EF4-FFF2-40B4-BE49-F238E27FC236}">
                <a16:creationId xmlns:a16="http://schemas.microsoft.com/office/drawing/2014/main" id="{D1B9D28D-8398-4130-B6D7-F0998DC6C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7165" y="3158028"/>
            <a:ext cx="914400" cy="914400"/>
          </a:xfrm>
          <a:prstGeom prst="rect">
            <a:avLst/>
          </a:prstGeom>
        </p:spPr>
      </p:pic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ED6DB210-0058-4253-AB40-F275E930A3D8}"/>
              </a:ext>
            </a:extLst>
          </p:cNvPr>
          <p:cNvCxnSpPr>
            <a:cxnSpLocks/>
            <a:stCxn id="77" idx="1"/>
            <a:endCxn id="90" idx="3"/>
          </p:cNvCxnSpPr>
          <p:nvPr/>
        </p:nvCxnSpPr>
        <p:spPr bwMode="auto">
          <a:xfrm flipH="1">
            <a:off x="6036332" y="3615229"/>
            <a:ext cx="444328" cy="4324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7A11A30C-DC34-402E-8405-AC12AB95D258}"/>
              </a:ext>
            </a:extLst>
          </p:cNvPr>
          <p:cNvCxnSpPr>
            <a:cxnSpLocks/>
            <a:stCxn id="79" idx="1"/>
            <a:endCxn id="77" idx="3"/>
          </p:cNvCxnSpPr>
          <p:nvPr/>
        </p:nvCxnSpPr>
        <p:spPr bwMode="auto">
          <a:xfrm flipH="1">
            <a:off x="6954924" y="3615228"/>
            <a:ext cx="2002241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矩形 85">
            <a:extLst>
              <a:ext uri="{FF2B5EF4-FFF2-40B4-BE49-F238E27FC236}">
                <a16:creationId xmlns:a16="http://schemas.microsoft.com/office/drawing/2014/main" id="{373D023E-91A3-41B6-8616-7238154BC282}"/>
              </a:ext>
            </a:extLst>
          </p:cNvPr>
          <p:cNvSpPr/>
          <p:nvPr/>
        </p:nvSpPr>
        <p:spPr bwMode="auto">
          <a:xfrm>
            <a:off x="6711776" y="4681946"/>
            <a:ext cx="4490777" cy="14230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AS 65002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87" name="圖形 86" descr="伺服器">
            <a:extLst>
              <a:ext uri="{FF2B5EF4-FFF2-40B4-BE49-F238E27FC236}">
                <a16:creationId xmlns:a16="http://schemas.microsoft.com/office/drawing/2014/main" id="{7C6919B2-34C8-4300-B1D2-CF287DDC96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7165" y="5034867"/>
            <a:ext cx="914400" cy="914400"/>
          </a:xfrm>
          <a:prstGeom prst="rect">
            <a:avLst/>
          </a:prstGeom>
        </p:spPr>
      </p:pic>
      <p:pic>
        <p:nvPicPr>
          <p:cNvPr id="88" name="圖片 87">
            <a:extLst>
              <a:ext uri="{FF2B5EF4-FFF2-40B4-BE49-F238E27FC236}">
                <a16:creationId xmlns:a16="http://schemas.microsoft.com/office/drawing/2014/main" id="{763847DC-7350-49B1-B975-731AEBB41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02" y="5304774"/>
            <a:ext cx="474264" cy="323767"/>
          </a:xfrm>
          <a:prstGeom prst="rect">
            <a:avLst/>
          </a:prstGeom>
        </p:spPr>
      </p:pic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ACA17DBF-FCEB-46B8-9886-77836612CA84}"/>
              </a:ext>
            </a:extLst>
          </p:cNvPr>
          <p:cNvCxnSpPr>
            <a:cxnSpLocks/>
            <a:stCxn id="88" idx="1"/>
            <a:endCxn id="93" idx="3"/>
          </p:cNvCxnSpPr>
          <p:nvPr/>
        </p:nvCxnSpPr>
        <p:spPr bwMode="auto">
          <a:xfrm flipH="1" flipV="1">
            <a:off x="6031440" y="4713096"/>
            <a:ext cx="456762" cy="7535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6F501FBE-ABCB-4E0D-BE42-1F1DD9B1E387}"/>
              </a:ext>
            </a:extLst>
          </p:cNvPr>
          <p:cNvCxnSpPr>
            <a:cxnSpLocks/>
            <a:stCxn id="87" idx="1"/>
            <a:endCxn id="88" idx="3"/>
          </p:cNvCxnSpPr>
          <p:nvPr/>
        </p:nvCxnSpPr>
        <p:spPr bwMode="auto">
          <a:xfrm flipH="1" flipV="1">
            <a:off x="6962466" y="5466658"/>
            <a:ext cx="1994699" cy="254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6B856FEC-BD93-49EF-B887-D8C57A19D41C}"/>
              </a:ext>
            </a:extLst>
          </p:cNvPr>
          <p:cNvSpPr/>
          <p:nvPr/>
        </p:nvSpPr>
        <p:spPr bwMode="auto">
          <a:xfrm>
            <a:off x="1832484" y="4174921"/>
            <a:ext cx="1516445" cy="451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Switch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E043991-5B85-4D85-8E35-29CE2236B9E4}"/>
              </a:ext>
            </a:extLst>
          </p:cNvPr>
          <p:cNvSpPr/>
          <p:nvPr/>
        </p:nvSpPr>
        <p:spPr bwMode="auto">
          <a:xfrm>
            <a:off x="3757804" y="4174388"/>
            <a:ext cx="1516445" cy="451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Switch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FF09EBF8-4FA8-4B9C-AC37-5B2E763E064D}"/>
              </a:ext>
            </a:extLst>
          </p:cNvPr>
          <p:cNvCxnSpPr>
            <a:cxnSpLocks/>
            <a:stCxn id="19" idx="1"/>
            <a:endCxn id="56" idx="2"/>
          </p:cNvCxnSpPr>
          <p:nvPr/>
        </p:nvCxnSpPr>
        <p:spPr bwMode="auto">
          <a:xfrm flipH="1" flipV="1">
            <a:off x="1475671" y="4086580"/>
            <a:ext cx="356813" cy="3138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8ED520F-7759-4540-B049-B99AB47B4A44}"/>
              </a:ext>
            </a:extLst>
          </p:cNvPr>
          <p:cNvCxnSpPr>
            <a:cxnSpLocks/>
            <a:stCxn id="19" idx="1"/>
            <a:endCxn id="57" idx="0"/>
          </p:cNvCxnSpPr>
          <p:nvPr/>
        </p:nvCxnSpPr>
        <p:spPr bwMode="auto">
          <a:xfrm flipH="1">
            <a:off x="1475671" y="4400473"/>
            <a:ext cx="356813" cy="2607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id="{886A13DE-762D-4E3F-9CD5-819C2B1CEF4A}"/>
              </a:ext>
            </a:extLst>
          </p:cNvPr>
          <p:cNvSpPr/>
          <p:nvPr/>
        </p:nvSpPr>
        <p:spPr bwMode="auto">
          <a:xfrm>
            <a:off x="1180668" y="5449982"/>
            <a:ext cx="4651561" cy="9520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AS 65003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59" name="圖形 58" descr="伺服器">
            <a:extLst>
              <a:ext uri="{FF2B5EF4-FFF2-40B4-BE49-F238E27FC236}">
                <a16:creationId xmlns:a16="http://schemas.microsoft.com/office/drawing/2014/main" id="{B1C65915-1653-4AED-B0E0-73671D829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7078" y="5457067"/>
            <a:ext cx="914400" cy="914400"/>
          </a:xfrm>
          <a:prstGeom prst="rect">
            <a:avLst/>
          </a:prstGeom>
        </p:spPr>
      </p:pic>
      <p:pic>
        <p:nvPicPr>
          <p:cNvPr id="60" name="圖片 59">
            <a:extLst>
              <a:ext uri="{FF2B5EF4-FFF2-40B4-BE49-F238E27FC236}">
                <a16:creationId xmlns:a16="http://schemas.microsoft.com/office/drawing/2014/main" id="{2EA701C0-CD2C-4027-AB56-03308CE939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21" y="5336923"/>
            <a:ext cx="474264" cy="323767"/>
          </a:xfrm>
          <a:prstGeom prst="rect">
            <a:avLst/>
          </a:prstGeom>
        </p:spPr>
      </p:pic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BA9A6AA6-BA14-4D95-9AA9-E02E6A00D978}"/>
              </a:ext>
            </a:extLst>
          </p:cNvPr>
          <p:cNvCxnSpPr>
            <a:cxnSpLocks/>
            <a:stCxn id="19" idx="2"/>
            <a:endCxn id="106" idx="0"/>
          </p:cNvCxnSpPr>
          <p:nvPr/>
        </p:nvCxnSpPr>
        <p:spPr bwMode="auto">
          <a:xfrm>
            <a:off x="2590707" y="4626025"/>
            <a:ext cx="360482" cy="4591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875A271F-CCCE-49AE-8171-FCDEB1AE9831}"/>
              </a:ext>
            </a:extLst>
          </p:cNvPr>
          <p:cNvCxnSpPr>
            <a:cxnSpLocks/>
            <a:stCxn id="59" idx="1"/>
            <a:endCxn id="60" idx="2"/>
          </p:cNvCxnSpPr>
          <p:nvPr/>
        </p:nvCxnSpPr>
        <p:spPr bwMode="auto">
          <a:xfrm flipH="1" flipV="1">
            <a:off x="4002753" y="5660690"/>
            <a:ext cx="714325" cy="2535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3156FE3E-60D5-480B-9962-A005CFE2EE4A}"/>
              </a:ext>
            </a:extLst>
          </p:cNvPr>
          <p:cNvCxnSpPr>
            <a:cxnSpLocks/>
            <a:stCxn id="46" idx="1"/>
            <a:endCxn id="19" idx="3"/>
          </p:cNvCxnSpPr>
          <p:nvPr/>
        </p:nvCxnSpPr>
        <p:spPr bwMode="auto">
          <a:xfrm flipH="1">
            <a:off x="3348929" y="4399940"/>
            <a:ext cx="408875" cy="5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A04A3A4C-8A27-4D89-AEFC-5BD456B604AB}"/>
              </a:ext>
            </a:extLst>
          </p:cNvPr>
          <p:cNvCxnSpPr>
            <a:cxnSpLocks/>
            <a:stCxn id="65" idx="2"/>
            <a:endCxn id="46" idx="0"/>
          </p:cNvCxnSpPr>
          <p:nvPr/>
        </p:nvCxnSpPr>
        <p:spPr bwMode="auto">
          <a:xfrm>
            <a:off x="4310899" y="3885825"/>
            <a:ext cx="205128" cy="2885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0" name="圖片 89">
            <a:extLst>
              <a:ext uri="{FF2B5EF4-FFF2-40B4-BE49-F238E27FC236}">
                <a16:creationId xmlns:a16="http://schemas.microsoft.com/office/drawing/2014/main" id="{40F8A5EB-CE39-4E8C-B52E-360A1EB92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68" y="3885825"/>
            <a:ext cx="474264" cy="323767"/>
          </a:xfrm>
          <a:prstGeom prst="rect">
            <a:avLst/>
          </a:prstGeom>
        </p:spPr>
      </p:pic>
      <p:pic>
        <p:nvPicPr>
          <p:cNvPr id="93" name="圖片 92">
            <a:extLst>
              <a:ext uri="{FF2B5EF4-FFF2-40B4-BE49-F238E27FC236}">
                <a16:creationId xmlns:a16="http://schemas.microsoft.com/office/drawing/2014/main" id="{894610F8-735D-4090-B3CE-B562176B9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76" y="4551212"/>
            <a:ext cx="474264" cy="323767"/>
          </a:xfrm>
          <a:prstGeom prst="rect">
            <a:avLst/>
          </a:prstGeom>
        </p:spPr>
      </p:pic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B961231D-FEBF-4195-9938-8138B06AAD50}"/>
              </a:ext>
            </a:extLst>
          </p:cNvPr>
          <p:cNvCxnSpPr>
            <a:cxnSpLocks/>
            <a:stCxn id="90" idx="1"/>
            <a:endCxn id="46" idx="3"/>
          </p:cNvCxnSpPr>
          <p:nvPr/>
        </p:nvCxnSpPr>
        <p:spPr bwMode="auto">
          <a:xfrm flipH="1">
            <a:off x="5274249" y="4047709"/>
            <a:ext cx="287819" cy="3522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FEDDCEEB-F6FE-4F55-8F51-7E8F55B45FFB}"/>
              </a:ext>
            </a:extLst>
          </p:cNvPr>
          <p:cNvCxnSpPr>
            <a:cxnSpLocks/>
            <a:stCxn id="93" idx="1"/>
            <a:endCxn id="46" idx="3"/>
          </p:cNvCxnSpPr>
          <p:nvPr/>
        </p:nvCxnSpPr>
        <p:spPr bwMode="auto">
          <a:xfrm flipH="1" flipV="1">
            <a:off x="5274249" y="4399940"/>
            <a:ext cx="282927" cy="3131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6" name="圖片 105">
            <a:extLst>
              <a:ext uri="{FF2B5EF4-FFF2-40B4-BE49-F238E27FC236}">
                <a16:creationId xmlns:a16="http://schemas.microsoft.com/office/drawing/2014/main" id="{CA8E7198-4496-4C07-8A2B-578DFF7BA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57" y="5085147"/>
            <a:ext cx="474264" cy="323767"/>
          </a:xfrm>
          <a:prstGeom prst="rect">
            <a:avLst/>
          </a:prstGeom>
        </p:spPr>
      </p:pic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3B60EF4D-C6C4-4062-BEAA-AE1C9528BDED}"/>
              </a:ext>
            </a:extLst>
          </p:cNvPr>
          <p:cNvCxnSpPr>
            <a:cxnSpLocks/>
            <a:stCxn id="60" idx="1"/>
            <a:endCxn id="106" idx="3"/>
          </p:cNvCxnSpPr>
          <p:nvPr/>
        </p:nvCxnSpPr>
        <p:spPr bwMode="auto">
          <a:xfrm flipH="1" flipV="1">
            <a:off x="3188321" y="5247031"/>
            <a:ext cx="577300" cy="2517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2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ACA346-DCBD-4A36-8CAA-A7B980F8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SDN Networks with Virtual Routers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AE594B-E040-47F2-9D32-1F298E178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SDN-enabled Virtual Routers</a:t>
            </a:r>
          </a:p>
          <a:p>
            <a:pPr lvl="1"/>
            <a:r>
              <a:rPr lang="en-US" altLang="zh-TW" dirty="0"/>
              <a:t>Doesn’t requires router connection to edge.</a:t>
            </a:r>
          </a:p>
          <a:p>
            <a:pPr lvl="1"/>
            <a:r>
              <a:rPr lang="en-US" altLang="zh-TW" dirty="0"/>
              <a:t>Only one BGP speaker is enough.</a:t>
            </a:r>
          </a:p>
          <a:p>
            <a:pPr lvl="1"/>
            <a:r>
              <a:rPr lang="en-US" altLang="zh-TW" dirty="0"/>
              <a:t>Doesn’t need a </a:t>
            </a:r>
            <a:r>
              <a:rPr lang="en-US" altLang="zh-TW" b="1" dirty="0"/>
              <a:t>real gateway.</a:t>
            </a:r>
            <a:endParaRPr lang="zh-TW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E4232C7-7DFA-42A2-B257-E7D500489FD4}"/>
              </a:ext>
            </a:extLst>
          </p:cNvPr>
          <p:cNvSpPr/>
          <p:nvPr/>
        </p:nvSpPr>
        <p:spPr bwMode="auto">
          <a:xfrm>
            <a:off x="1180670" y="3037071"/>
            <a:ext cx="4651560" cy="2243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600" dirty="0">
                <a:solidFill>
                  <a:schemeClr val="tx2"/>
                </a:solidFill>
                <a:latin typeface="Times New Roman" pitchFamily="18" charset="0"/>
              </a:rPr>
              <a:t>AS 65000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56" name="圖形 55" descr="電腦">
            <a:extLst>
              <a:ext uri="{FF2B5EF4-FFF2-40B4-BE49-F238E27FC236}">
                <a16:creationId xmlns:a16="http://schemas.microsoft.com/office/drawing/2014/main" id="{2FA7BB0A-89F6-4831-B34E-6AF44D926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8231" y="3611701"/>
            <a:ext cx="474879" cy="474879"/>
          </a:xfrm>
          <a:prstGeom prst="rect">
            <a:avLst/>
          </a:prstGeom>
        </p:spPr>
      </p:pic>
      <p:pic>
        <p:nvPicPr>
          <p:cNvPr id="57" name="圖形 56" descr="電腦">
            <a:extLst>
              <a:ext uri="{FF2B5EF4-FFF2-40B4-BE49-F238E27FC236}">
                <a16:creationId xmlns:a16="http://schemas.microsoft.com/office/drawing/2014/main" id="{E4CF4293-70AF-4E88-A433-78F6203A5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8231" y="4661210"/>
            <a:ext cx="474879" cy="474879"/>
          </a:xfrm>
          <a:prstGeom prst="rect">
            <a:avLst/>
          </a:prstGeom>
        </p:spPr>
      </p:pic>
      <p:pic>
        <p:nvPicPr>
          <p:cNvPr id="65" name="圖形 64" descr="電腦">
            <a:extLst>
              <a:ext uri="{FF2B5EF4-FFF2-40B4-BE49-F238E27FC236}">
                <a16:creationId xmlns:a16="http://schemas.microsoft.com/office/drawing/2014/main" id="{AEFDD427-DDEE-4E44-83BA-457746516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0208" y="3583577"/>
            <a:ext cx="534820" cy="534820"/>
          </a:xfrm>
          <a:prstGeom prst="rect">
            <a:avLst/>
          </a:prstGeom>
        </p:spPr>
      </p:pic>
      <p:sp>
        <p:nvSpPr>
          <p:cNvPr id="76" name="矩形 75">
            <a:extLst>
              <a:ext uri="{FF2B5EF4-FFF2-40B4-BE49-F238E27FC236}">
                <a16:creationId xmlns:a16="http://schemas.microsoft.com/office/drawing/2014/main" id="{3550A39C-47C8-43A4-B6B9-DB191FA99F30}"/>
              </a:ext>
            </a:extLst>
          </p:cNvPr>
          <p:cNvSpPr/>
          <p:nvPr/>
        </p:nvSpPr>
        <p:spPr bwMode="auto">
          <a:xfrm>
            <a:off x="6717792" y="2735712"/>
            <a:ext cx="4490777" cy="14230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AS 65001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77" name="圖片 76">
            <a:extLst>
              <a:ext uri="{FF2B5EF4-FFF2-40B4-BE49-F238E27FC236}">
                <a16:creationId xmlns:a16="http://schemas.microsoft.com/office/drawing/2014/main" id="{3C788F9A-163F-490B-8F3F-12537F6FE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60" y="3453345"/>
            <a:ext cx="474264" cy="323767"/>
          </a:xfrm>
          <a:prstGeom prst="rect">
            <a:avLst/>
          </a:prstGeom>
        </p:spPr>
      </p:pic>
      <p:pic>
        <p:nvPicPr>
          <p:cNvPr id="79" name="圖形 78" descr="伺服器">
            <a:extLst>
              <a:ext uri="{FF2B5EF4-FFF2-40B4-BE49-F238E27FC236}">
                <a16:creationId xmlns:a16="http://schemas.microsoft.com/office/drawing/2014/main" id="{D1B9D28D-8398-4130-B6D7-F0998DC6C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7165" y="3158028"/>
            <a:ext cx="914400" cy="914400"/>
          </a:xfrm>
          <a:prstGeom prst="rect">
            <a:avLst/>
          </a:prstGeom>
        </p:spPr>
      </p:pic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ED6DB210-0058-4253-AB40-F275E930A3D8}"/>
              </a:ext>
            </a:extLst>
          </p:cNvPr>
          <p:cNvCxnSpPr>
            <a:cxnSpLocks/>
            <a:stCxn id="77" idx="1"/>
            <a:endCxn id="46" idx="3"/>
          </p:cNvCxnSpPr>
          <p:nvPr/>
        </p:nvCxnSpPr>
        <p:spPr bwMode="auto">
          <a:xfrm flipH="1">
            <a:off x="5274249" y="3615229"/>
            <a:ext cx="1206411" cy="7847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7A11A30C-DC34-402E-8405-AC12AB95D258}"/>
              </a:ext>
            </a:extLst>
          </p:cNvPr>
          <p:cNvCxnSpPr>
            <a:cxnSpLocks/>
            <a:stCxn id="79" idx="1"/>
            <a:endCxn id="77" idx="3"/>
          </p:cNvCxnSpPr>
          <p:nvPr/>
        </p:nvCxnSpPr>
        <p:spPr bwMode="auto">
          <a:xfrm flipH="1">
            <a:off x="6954924" y="3615228"/>
            <a:ext cx="2002241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矩形 85">
            <a:extLst>
              <a:ext uri="{FF2B5EF4-FFF2-40B4-BE49-F238E27FC236}">
                <a16:creationId xmlns:a16="http://schemas.microsoft.com/office/drawing/2014/main" id="{373D023E-91A3-41B6-8616-7238154BC282}"/>
              </a:ext>
            </a:extLst>
          </p:cNvPr>
          <p:cNvSpPr/>
          <p:nvPr/>
        </p:nvSpPr>
        <p:spPr bwMode="auto">
          <a:xfrm>
            <a:off x="6711776" y="4681946"/>
            <a:ext cx="4490777" cy="14230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AS 65002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87" name="圖形 86" descr="伺服器">
            <a:extLst>
              <a:ext uri="{FF2B5EF4-FFF2-40B4-BE49-F238E27FC236}">
                <a16:creationId xmlns:a16="http://schemas.microsoft.com/office/drawing/2014/main" id="{7C6919B2-34C8-4300-B1D2-CF287DDC96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7165" y="5034867"/>
            <a:ext cx="914400" cy="914400"/>
          </a:xfrm>
          <a:prstGeom prst="rect">
            <a:avLst/>
          </a:prstGeom>
        </p:spPr>
      </p:pic>
      <p:pic>
        <p:nvPicPr>
          <p:cNvPr id="88" name="圖片 87">
            <a:extLst>
              <a:ext uri="{FF2B5EF4-FFF2-40B4-BE49-F238E27FC236}">
                <a16:creationId xmlns:a16="http://schemas.microsoft.com/office/drawing/2014/main" id="{763847DC-7350-49B1-B975-731AEBB41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02" y="5304774"/>
            <a:ext cx="474264" cy="323767"/>
          </a:xfrm>
          <a:prstGeom prst="rect">
            <a:avLst/>
          </a:prstGeom>
        </p:spPr>
      </p:pic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ACA17DBF-FCEB-46B8-9886-77836612CA84}"/>
              </a:ext>
            </a:extLst>
          </p:cNvPr>
          <p:cNvCxnSpPr>
            <a:cxnSpLocks/>
            <a:stCxn id="88" idx="1"/>
            <a:endCxn id="46" idx="2"/>
          </p:cNvCxnSpPr>
          <p:nvPr/>
        </p:nvCxnSpPr>
        <p:spPr bwMode="auto">
          <a:xfrm flipH="1" flipV="1">
            <a:off x="4516027" y="4625492"/>
            <a:ext cx="1972175" cy="8411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6F501FBE-ABCB-4E0D-BE42-1F1DD9B1E387}"/>
              </a:ext>
            </a:extLst>
          </p:cNvPr>
          <p:cNvCxnSpPr>
            <a:cxnSpLocks/>
            <a:stCxn id="87" idx="1"/>
            <a:endCxn id="88" idx="3"/>
          </p:cNvCxnSpPr>
          <p:nvPr/>
        </p:nvCxnSpPr>
        <p:spPr bwMode="auto">
          <a:xfrm flipH="1" flipV="1">
            <a:off x="6962466" y="5466658"/>
            <a:ext cx="1994699" cy="254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6B856FEC-BD93-49EF-B887-D8C57A19D41C}"/>
              </a:ext>
            </a:extLst>
          </p:cNvPr>
          <p:cNvSpPr/>
          <p:nvPr/>
        </p:nvSpPr>
        <p:spPr bwMode="auto">
          <a:xfrm>
            <a:off x="1832484" y="4174921"/>
            <a:ext cx="1516445" cy="451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2800" dirty="0">
                <a:solidFill>
                  <a:schemeClr val="tx2"/>
                </a:solidFill>
                <a:latin typeface="Times New Roman" pitchFamily="18" charset="0"/>
              </a:rPr>
              <a:t>OVS1</a:t>
            </a:r>
            <a:endParaRPr lang="zh-TW" altLang="en-US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E043991-5B85-4D85-8E35-29CE2236B9E4}"/>
              </a:ext>
            </a:extLst>
          </p:cNvPr>
          <p:cNvSpPr/>
          <p:nvPr/>
        </p:nvSpPr>
        <p:spPr bwMode="auto">
          <a:xfrm>
            <a:off x="3757804" y="4174388"/>
            <a:ext cx="1516445" cy="451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2800" dirty="0">
                <a:solidFill>
                  <a:schemeClr val="tx2"/>
                </a:solidFill>
                <a:latin typeface="Times New Roman" pitchFamily="18" charset="0"/>
              </a:rPr>
              <a:t>OVS2</a:t>
            </a:r>
            <a:endParaRPr lang="zh-TW" altLang="en-US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FF09EBF8-4FA8-4B9C-AC37-5B2E763E064D}"/>
              </a:ext>
            </a:extLst>
          </p:cNvPr>
          <p:cNvCxnSpPr>
            <a:cxnSpLocks/>
            <a:stCxn id="19" idx="1"/>
            <a:endCxn id="56" idx="2"/>
          </p:cNvCxnSpPr>
          <p:nvPr/>
        </p:nvCxnSpPr>
        <p:spPr bwMode="auto">
          <a:xfrm flipH="1" flipV="1">
            <a:off x="1475671" y="4086580"/>
            <a:ext cx="356813" cy="3138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8ED520F-7759-4540-B049-B99AB47B4A44}"/>
              </a:ext>
            </a:extLst>
          </p:cNvPr>
          <p:cNvCxnSpPr>
            <a:cxnSpLocks/>
            <a:stCxn id="19" idx="1"/>
            <a:endCxn id="57" idx="0"/>
          </p:cNvCxnSpPr>
          <p:nvPr/>
        </p:nvCxnSpPr>
        <p:spPr bwMode="auto">
          <a:xfrm flipH="1">
            <a:off x="1475671" y="4400473"/>
            <a:ext cx="356813" cy="2607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id="{886A13DE-762D-4E3F-9CD5-819C2B1CEF4A}"/>
              </a:ext>
            </a:extLst>
          </p:cNvPr>
          <p:cNvSpPr/>
          <p:nvPr/>
        </p:nvSpPr>
        <p:spPr bwMode="auto">
          <a:xfrm>
            <a:off x="1180668" y="5449982"/>
            <a:ext cx="4651561" cy="9520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AS 65003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59" name="圖形 58" descr="伺服器">
            <a:extLst>
              <a:ext uri="{FF2B5EF4-FFF2-40B4-BE49-F238E27FC236}">
                <a16:creationId xmlns:a16="http://schemas.microsoft.com/office/drawing/2014/main" id="{B1C65915-1653-4AED-B0E0-73671D829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7078" y="5457067"/>
            <a:ext cx="914400" cy="914400"/>
          </a:xfrm>
          <a:prstGeom prst="rect">
            <a:avLst/>
          </a:prstGeom>
        </p:spPr>
      </p:pic>
      <p:pic>
        <p:nvPicPr>
          <p:cNvPr id="60" name="圖片 59">
            <a:extLst>
              <a:ext uri="{FF2B5EF4-FFF2-40B4-BE49-F238E27FC236}">
                <a16:creationId xmlns:a16="http://schemas.microsoft.com/office/drawing/2014/main" id="{2EA701C0-CD2C-4027-AB56-03308CE939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20" y="5336923"/>
            <a:ext cx="474264" cy="323767"/>
          </a:xfrm>
          <a:prstGeom prst="rect">
            <a:avLst/>
          </a:prstGeom>
        </p:spPr>
      </p:pic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BA9A6AA6-BA14-4D95-9AA9-E02E6A00D978}"/>
              </a:ext>
            </a:extLst>
          </p:cNvPr>
          <p:cNvCxnSpPr>
            <a:cxnSpLocks/>
            <a:stCxn id="19" idx="2"/>
            <a:endCxn id="60" idx="0"/>
          </p:cNvCxnSpPr>
          <p:nvPr/>
        </p:nvCxnSpPr>
        <p:spPr bwMode="auto">
          <a:xfrm>
            <a:off x="2590707" y="4626025"/>
            <a:ext cx="766545" cy="7108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875A271F-CCCE-49AE-8171-FCDEB1AE9831}"/>
              </a:ext>
            </a:extLst>
          </p:cNvPr>
          <p:cNvCxnSpPr>
            <a:cxnSpLocks/>
            <a:stCxn id="59" idx="1"/>
            <a:endCxn id="60" idx="2"/>
          </p:cNvCxnSpPr>
          <p:nvPr/>
        </p:nvCxnSpPr>
        <p:spPr bwMode="auto">
          <a:xfrm flipH="1" flipV="1">
            <a:off x="3357252" y="5660690"/>
            <a:ext cx="1359826" cy="2535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3156FE3E-60D5-480B-9962-A005CFE2EE4A}"/>
              </a:ext>
            </a:extLst>
          </p:cNvPr>
          <p:cNvCxnSpPr>
            <a:cxnSpLocks/>
            <a:stCxn id="46" idx="1"/>
            <a:endCxn id="19" idx="3"/>
          </p:cNvCxnSpPr>
          <p:nvPr/>
        </p:nvCxnSpPr>
        <p:spPr bwMode="auto">
          <a:xfrm flipH="1">
            <a:off x="3348929" y="4399940"/>
            <a:ext cx="408875" cy="5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A04A3A4C-8A27-4D89-AEFC-5BD456B604AB}"/>
              </a:ext>
            </a:extLst>
          </p:cNvPr>
          <p:cNvCxnSpPr>
            <a:cxnSpLocks/>
            <a:stCxn id="65" idx="3"/>
            <a:endCxn id="46" idx="1"/>
          </p:cNvCxnSpPr>
          <p:nvPr/>
        </p:nvCxnSpPr>
        <p:spPr bwMode="auto">
          <a:xfrm>
            <a:off x="3415028" y="3850987"/>
            <a:ext cx="342776" cy="5489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" name="圖形 80" descr="伺服器">
            <a:extLst>
              <a:ext uri="{FF2B5EF4-FFF2-40B4-BE49-F238E27FC236}">
                <a16:creationId xmlns:a16="http://schemas.microsoft.com/office/drawing/2014/main" id="{DAB93A5A-3D2C-44DA-862B-27CF09BE5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65449" y="3097488"/>
            <a:ext cx="751652" cy="751652"/>
          </a:xfrm>
          <a:prstGeom prst="rect">
            <a:avLst/>
          </a:prstGeom>
        </p:spPr>
      </p:pic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DDA2BD8B-4671-4C36-8E6C-7F1AB3FD9599}"/>
              </a:ext>
            </a:extLst>
          </p:cNvPr>
          <p:cNvCxnSpPr>
            <a:cxnSpLocks/>
            <a:stCxn id="46" idx="0"/>
            <a:endCxn id="81" idx="2"/>
          </p:cNvCxnSpPr>
          <p:nvPr/>
        </p:nvCxnSpPr>
        <p:spPr bwMode="auto">
          <a:xfrm flipV="1">
            <a:off x="4516027" y="3849140"/>
            <a:ext cx="325248" cy="3252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04698FAB-311D-4451-8E01-EF56B67B7E1B}"/>
              </a:ext>
            </a:extLst>
          </p:cNvPr>
          <p:cNvSpPr txBox="1"/>
          <p:nvPr/>
        </p:nvSpPr>
        <p:spPr>
          <a:xfrm>
            <a:off x="3991076" y="3099084"/>
            <a:ext cx="1808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</a:rPr>
              <a:t>BGP Speaker</a:t>
            </a:r>
          </a:p>
          <a:p>
            <a:pPr algn="ctr"/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altLang="zh-TW" b="1" dirty="0" err="1">
                <a:solidFill>
                  <a:schemeClr val="accent2">
                    <a:lumMod val="50000"/>
                  </a:schemeClr>
                </a:solidFill>
              </a:rPr>
              <a:t>FRRouting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7AF0C3-A628-4837-9B3B-718BC560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 Router BGP Connection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F86092-D9A0-4B94-BCF4-E8E258972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Physical router:</a:t>
            </a:r>
          </a:p>
          <a:p>
            <a:pPr lvl="1"/>
            <a:r>
              <a:rPr lang="en-US" altLang="zh-TW" dirty="0"/>
              <a:t>External routers connect with the boarder gateway.</a:t>
            </a:r>
          </a:p>
          <a:p>
            <a:r>
              <a:rPr lang="en-US" altLang="zh-TW" dirty="0"/>
              <a:t>Virtual router:</a:t>
            </a:r>
          </a:p>
          <a:p>
            <a:pPr lvl="1"/>
            <a:r>
              <a:rPr lang="en-US" altLang="zh-TW" dirty="0"/>
              <a:t>External routers connect with BGP</a:t>
            </a:r>
            <a:r>
              <a:rPr lang="zh-TW" altLang="en-US" dirty="0"/>
              <a:t> </a:t>
            </a:r>
            <a:r>
              <a:rPr lang="en-US" altLang="zh-TW" dirty="0"/>
              <a:t>Speaker.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Need to delegate BGP Speaker IP to edge switch.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B2C7603A-4854-491B-8BC6-F451A2063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400" y="996947"/>
            <a:ext cx="3663228" cy="13521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66293EF-4CA1-4783-8249-8BD219904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783" y="3215205"/>
            <a:ext cx="8760434" cy="3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84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C6CE1-2E02-4959-BFA7-E23DFF70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SDNFV Training Platform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F353C3-59B0-47F5-B25D-4EDFE51D9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Software-Defined Networking &amp; Network Functions Virtualization (SDNFV) is the combination of SDN (Software-Defined Networking) and NFV (Network Functions Virtualization) to create a more flexible, automated network infrastructure.</a:t>
            </a:r>
          </a:p>
          <a:p>
            <a:pPr marL="0" indent="0" algn="just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528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C6CE1-2E02-4959-BFA7-E23DFF70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SDNFV Training Platform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F353C3-59B0-47F5-B25D-4EDFE51D9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Software-Defined Networking &amp; Network Functions Virtualization (SDNFV) is the combination of SDN (Software-Defined Networking) and NFV (Network Functions Virtualization) to create a more flexible, automated network infrastructure.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SDN (Software-Defined Networking)</a:t>
            </a:r>
          </a:p>
          <a:p>
            <a:pPr lvl="1" algn="just"/>
            <a:r>
              <a:rPr lang="en-US" altLang="zh-TW" dirty="0"/>
              <a:t>Separates the </a:t>
            </a:r>
            <a:r>
              <a:rPr lang="en-US" altLang="zh-TW" b="1" dirty="0"/>
              <a:t>control plane</a:t>
            </a:r>
            <a:r>
              <a:rPr lang="en-US" altLang="zh-TW" dirty="0"/>
              <a:t> (decision-making) from the </a:t>
            </a:r>
            <a:r>
              <a:rPr lang="en-US" altLang="zh-TW" b="1" dirty="0"/>
              <a:t>data plane</a:t>
            </a:r>
            <a:r>
              <a:rPr lang="en-US" altLang="zh-TW" dirty="0"/>
              <a:t> (packet forwarding).</a:t>
            </a:r>
          </a:p>
          <a:p>
            <a:pPr lvl="1" algn="just"/>
            <a:r>
              <a:rPr lang="en-US" altLang="zh-TW" dirty="0"/>
              <a:t>Uses </a:t>
            </a:r>
            <a:r>
              <a:rPr lang="en-US" altLang="zh-TW" b="1" dirty="0"/>
              <a:t>SDN controllers</a:t>
            </a:r>
            <a:r>
              <a:rPr lang="en-US" altLang="zh-TW" dirty="0"/>
              <a:t> for centralized network management.</a:t>
            </a:r>
          </a:p>
          <a:p>
            <a:pPr lvl="1" algn="just"/>
            <a:r>
              <a:rPr lang="en-US" altLang="zh-TW" dirty="0"/>
              <a:t>Enables </a:t>
            </a:r>
            <a:r>
              <a:rPr lang="en-US" altLang="zh-TW" b="1" dirty="0"/>
              <a:t>programmability and automation</a:t>
            </a:r>
            <a:r>
              <a:rPr lang="en-US" altLang="zh-TW" dirty="0"/>
              <a:t> of network traffic flow.</a:t>
            </a:r>
          </a:p>
          <a:p>
            <a:pPr lvl="1"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0432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C6CE1-2E02-4959-BFA7-E23DFF70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SDNFV Training Platform</a:t>
            </a:r>
            <a:r>
              <a:rPr lang="zh-TW" altLang="en-US" dirty="0"/>
              <a:t> 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F353C3-59B0-47F5-B25D-4EDFE51D9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Software-Defined Networking &amp; Network Functions Virtualization (SDNFV) is the combination of SDN (Software-Defined Networking) and NFV (Network Functions Virtualization) to create a more flexible, automated network infrastructure.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NFV (Network Functions Virtualization)</a:t>
            </a:r>
          </a:p>
          <a:p>
            <a:pPr lvl="1" algn="just"/>
            <a:r>
              <a:rPr lang="en-US" altLang="zh-TW" dirty="0"/>
              <a:t>Moves traditional network functions (e.g., firewalls, routers, load balancers) from hardware appliances to virtualized software running on standard servers.</a:t>
            </a:r>
          </a:p>
          <a:p>
            <a:pPr lvl="1" algn="just"/>
            <a:r>
              <a:rPr lang="en-US" altLang="zh-TW" dirty="0"/>
              <a:t>Uses Virtual Network Functions (VNFs) to replace dedicated network devices.</a:t>
            </a:r>
          </a:p>
          <a:p>
            <a:pPr lvl="1" algn="just"/>
            <a:r>
              <a:rPr lang="en-US" altLang="zh-TW" dirty="0"/>
              <a:t>Reduces dependency on expensive proprietary hardware.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587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255E4A-B3AC-4BDC-9048-3A785D1F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98BAF6-B070-433D-9EF9-D7802748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</a:p>
          <a:p>
            <a:r>
              <a:rPr lang="en-US" altLang="zh-TW" dirty="0"/>
              <a:t>Testbed Architecture</a:t>
            </a:r>
          </a:p>
          <a:p>
            <a:r>
              <a:rPr lang="en-US" altLang="zh-TW" dirty="0"/>
              <a:t>Use Case</a:t>
            </a:r>
          </a:p>
          <a:p>
            <a:r>
              <a:rPr lang="en-US" altLang="zh-TW" dirty="0"/>
              <a:t>Future work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0329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C6CE1-2E02-4959-BFA7-E23DFF70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SDNFV Training Platform</a:t>
            </a:r>
            <a:r>
              <a:rPr lang="zh-TW" altLang="en-US" dirty="0"/>
              <a:t> 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F353C3-59B0-47F5-B25D-4EDFE51D9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SDNFV is taught in National Yang Ming </a:t>
            </a:r>
            <a:r>
              <a:rPr lang="en-US" altLang="zh-TW" dirty="0" err="1"/>
              <a:t>Chiao</a:t>
            </a:r>
            <a:r>
              <a:rPr lang="en-US" altLang="zh-TW" dirty="0"/>
              <a:t> Tung University (NYCU) by professor </a:t>
            </a:r>
            <a:r>
              <a:rPr lang="en-US" altLang="zh-TW" dirty="0" err="1"/>
              <a:t>Chien</a:t>
            </a:r>
            <a:r>
              <a:rPr lang="en-US" altLang="zh-TW" dirty="0"/>
              <a:t>-Chao, Tseng.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This class aims to </a:t>
            </a:r>
          </a:p>
          <a:p>
            <a:pPr lvl="1" algn="just"/>
            <a:r>
              <a:rPr lang="en-US" altLang="zh-TW" dirty="0"/>
              <a:t>Enhance students with knowledges of SDNFV</a:t>
            </a:r>
          </a:p>
          <a:p>
            <a:pPr lvl="1" algn="just"/>
            <a:r>
              <a:rPr lang="en-US" altLang="zh-TW" dirty="0"/>
              <a:t>Using OVS and ONOS to provide SDN network environment</a:t>
            </a:r>
          </a:p>
          <a:p>
            <a:pPr lvl="1" algn="just"/>
            <a:r>
              <a:rPr lang="en-US" altLang="zh-TW" dirty="0"/>
              <a:t>Provide students with hands on experience with network management via NFV</a:t>
            </a:r>
          </a:p>
          <a:p>
            <a:pPr lvl="1" algn="just"/>
            <a:endParaRPr lang="en-US" altLang="zh-TW" dirty="0"/>
          </a:p>
          <a:p>
            <a:pPr algn="just"/>
            <a:r>
              <a:rPr lang="en-US" altLang="zh-TW" dirty="0"/>
              <a:t>Final Project of the class</a:t>
            </a:r>
          </a:p>
          <a:p>
            <a:pPr lvl="1" algn="just"/>
            <a:r>
              <a:rPr lang="en-US" altLang="zh-TW" dirty="0"/>
              <a:t>Provide a virtual Router (</a:t>
            </a:r>
            <a:r>
              <a:rPr lang="en-US" altLang="zh-TW" dirty="0" err="1"/>
              <a:t>vRouter</a:t>
            </a:r>
            <a:r>
              <a:rPr lang="en-US" altLang="zh-TW" dirty="0"/>
              <a:t>) to emulate router function.</a:t>
            </a:r>
          </a:p>
          <a:p>
            <a:pPr lvl="1" algn="just"/>
            <a:r>
              <a:rPr lang="en-US" altLang="zh-TW" dirty="0"/>
              <a:t>Create a Layer 3 network environment that can route the packet to the intended destination and drop unauthorized packets.</a:t>
            </a:r>
          </a:p>
          <a:p>
            <a:pPr lvl="1" algn="just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2713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CEA441-CB18-48A1-B09C-D52D1146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 Architecture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DFC19A-35EA-4ECD-BC9A-BAD1F2EE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Students are grouped to also peer with each other </a:t>
            </a:r>
            <a:endParaRPr lang="zh-TW" altLang="en-US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6728339-9F1F-4B8C-BC98-46185AE2D1C5}"/>
              </a:ext>
            </a:extLst>
          </p:cNvPr>
          <p:cNvGrpSpPr/>
          <p:nvPr/>
        </p:nvGrpSpPr>
        <p:grpSpPr>
          <a:xfrm>
            <a:off x="2108859" y="1959430"/>
            <a:ext cx="7974281" cy="659081"/>
            <a:chOff x="2108859" y="2208811"/>
            <a:chExt cx="7974281" cy="65908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1EF038C-70A5-4533-A604-68234D1A9A04}"/>
                </a:ext>
              </a:extLst>
            </p:cNvPr>
            <p:cNvSpPr/>
            <p:nvPr/>
          </p:nvSpPr>
          <p:spPr bwMode="auto">
            <a:xfrm>
              <a:off x="2108859" y="2208811"/>
              <a:ext cx="7974281" cy="65314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3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VIXP (AS65000)</a:t>
              </a:r>
              <a:endPara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D4F6F1C-EB20-4B2B-8933-ED2BB1067158}"/>
                </a:ext>
              </a:extLst>
            </p:cNvPr>
            <p:cNvSpPr/>
            <p:nvPr/>
          </p:nvSpPr>
          <p:spPr bwMode="auto">
            <a:xfrm>
              <a:off x="3129782" y="2214750"/>
              <a:ext cx="926086" cy="65314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98236AD5-9603-4571-9307-9037DEA132B3}"/>
              </a:ext>
            </a:extLst>
          </p:cNvPr>
          <p:cNvGrpSpPr/>
          <p:nvPr/>
        </p:nvGrpSpPr>
        <p:grpSpPr>
          <a:xfrm>
            <a:off x="1118282" y="2618511"/>
            <a:ext cx="3372966" cy="3515093"/>
            <a:chOff x="1118282" y="2618511"/>
            <a:chExt cx="3372966" cy="3515093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438691E0-9110-4766-A954-100D70040CD2}"/>
                </a:ext>
              </a:extLst>
            </p:cNvPr>
            <p:cNvSpPr/>
            <p:nvPr/>
          </p:nvSpPr>
          <p:spPr bwMode="auto">
            <a:xfrm>
              <a:off x="1118282" y="2793669"/>
              <a:ext cx="3372966" cy="3339935"/>
            </a:xfrm>
            <a:prstGeom prst="roundRect">
              <a:avLst>
                <a:gd name="adj" fmla="val 9355"/>
              </a:avLst>
            </a:prstGeom>
            <a:solidFill>
              <a:srgbClr val="FDEADA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3600" dirty="0" err="1">
                  <a:solidFill>
                    <a:schemeClr val="tx2"/>
                  </a:solidFill>
                  <a:latin typeface="Times New Roman" pitchFamily="18" charset="0"/>
                </a:rPr>
                <a:t>stu</a:t>
              </a:r>
              <a:r>
                <a:rPr lang="en-US" altLang="zh-TW" sz="3600" dirty="0">
                  <a:solidFill>
                    <a:schemeClr val="tx2"/>
                  </a:solidFill>
                  <a:latin typeface="Times New Roman" pitchFamily="18" charset="0"/>
                </a:rPr>
                <a:t>-</a:t>
              </a:r>
              <a:r>
                <a:rPr kumimoji="1" lang="en-US" altLang="zh-TW" sz="3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group 01</a:t>
              </a:r>
              <a:endPara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7579775D-FFA5-47F2-8417-85B4A57314AD}"/>
                </a:ext>
              </a:extLst>
            </p:cNvPr>
            <p:cNvSpPr/>
            <p:nvPr/>
          </p:nvSpPr>
          <p:spPr bwMode="auto">
            <a:xfrm>
              <a:off x="2190217" y="2879765"/>
              <a:ext cx="1229095" cy="122909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3200" dirty="0">
                  <a:solidFill>
                    <a:schemeClr val="tx2"/>
                  </a:solidFill>
                  <a:latin typeface="Times New Roman" pitchFamily="18" charset="0"/>
                </a:rPr>
                <a:t>s</a:t>
              </a:r>
              <a:r>
                <a:rPr kumimoji="1" lang="en-US" altLang="zh-TW" sz="3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tu1</a:t>
              </a:r>
              <a:endParaRPr kumimoji="1" lang="zh-TW" altLang="en-U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B494CF4D-070E-4CC1-A898-0A056E38BB4A}"/>
                </a:ext>
              </a:extLst>
            </p:cNvPr>
            <p:cNvSpPr/>
            <p:nvPr/>
          </p:nvSpPr>
          <p:spPr bwMode="auto">
            <a:xfrm>
              <a:off x="1273837" y="4159567"/>
              <a:ext cx="1229095" cy="122909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3200" dirty="0">
                  <a:solidFill>
                    <a:schemeClr val="tx2"/>
                  </a:solidFill>
                  <a:latin typeface="Times New Roman" pitchFamily="18" charset="0"/>
                </a:rPr>
                <a:t>s</a:t>
              </a:r>
              <a:r>
                <a:rPr kumimoji="1" lang="en-US" altLang="zh-TW" sz="3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tu2</a:t>
              </a:r>
              <a:endParaRPr kumimoji="1" lang="zh-TW" altLang="en-U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04582FB9-1456-41CE-8333-862B0ED7C819}"/>
                </a:ext>
              </a:extLst>
            </p:cNvPr>
            <p:cNvSpPr/>
            <p:nvPr/>
          </p:nvSpPr>
          <p:spPr bwMode="auto">
            <a:xfrm>
              <a:off x="2978278" y="4159567"/>
              <a:ext cx="1229095" cy="122909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3200" dirty="0">
                  <a:solidFill>
                    <a:schemeClr val="tx2"/>
                  </a:solidFill>
                  <a:latin typeface="Times New Roman" pitchFamily="18" charset="0"/>
                </a:rPr>
                <a:t>s</a:t>
              </a:r>
              <a:r>
                <a:rPr kumimoji="1" lang="en-US" altLang="zh-TW" sz="3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tu3</a:t>
              </a:r>
              <a:endParaRPr kumimoji="1" lang="zh-TW" altLang="en-U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C21CA58B-AB5C-45C9-843E-D32331323680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 bwMode="auto">
            <a:xfrm>
              <a:off x="2502932" y="4774115"/>
              <a:ext cx="47534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607A867B-B155-4DE4-B0E5-A3740A4C3EA8}"/>
                </a:ext>
              </a:extLst>
            </p:cNvPr>
            <p:cNvCxnSpPr>
              <a:cxnSpLocks/>
              <a:stCxn id="10" idx="0"/>
              <a:endCxn id="7" idx="5"/>
            </p:cNvCxnSpPr>
            <p:nvPr/>
          </p:nvCxnSpPr>
          <p:spPr bwMode="auto">
            <a:xfrm flipH="1" flipV="1">
              <a:off x="3239315" y="3928863"/>
              <a:ext cx="353511" cy="2307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7718CF6B-B829-4578-8B3A-6CF27B7E4A10}"/>
                </a:ext>
              </a:extLst>
            </p:cNvPr>
            <p:cNvCxnSpPr>
              <a:cxnSpLocks/>
              <a:stCxn id="9" idx="0"/>
              <a:endCxn id="7" idx="3"/>
            </p:cNvCxnSpPr>
            <p:nvPr/>
          </p:nvCxnSpPr>
          <p:spPr bwMode="auto">
            <a:xfrm flipV="1">
              <a:off x="1888385" y="3928863"/>
              <a:ext cx="481829" cy="2307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2755AC3E-F108-4D29-AB9C-B383C3E87AEC}"/>
                </a:ext>
              </a:extLst>
            </p:cNvPr>
            <p:cNvCxnSpPr>
              <a:cxnSpLocks/>
              <a:stCxn id="9" idx="0"/>
              <a:endCxn id="21" idx="2"/>
            </p:cNvCxnSpPr>
            <p:nvPr/>
          </p:nvCxnSpPr>
          <p:spPr bwMode="auto">
            <a:xfrm flipV="1">
              <a:off x="1888385" y="2618511"/>
              <a:ext cx="1704440" cy="15410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lgDash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C85FF5C4-CCA3-4296-AD27-0906621D3CBA}"/>
                </a:ext>
              </a:extLst>
            </p:cNvPr>
            <p:cNvCxnSpPr>
              <a:cxnSpLocks/>
              <a:stCxn id="7" idx="0"/>
              <a:endCxn id="21" idx="2"/>
            </p:cNvCxnSpPr>
            <p:nvPr/>
          </p:nvCxnSpPr>
          <p:spPr bwMode="auto">
            <a:xfrm flipV="1">
              <a:off x="2804765" y="2618511"/>
              <a:ext cx="788060" cy="26125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lgDash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0EBEBB7E-060D-4C9B-8DD4-06214FF4EE75}"/>
                </a:ext>
              </a:extLst>
            </p:cNvPr>
            <p:cNvCxnSpPr>
              <a:cxnSpLocks/>
              <a:stCxn id="10" idx="0"/>
              <a:endCxn id="21" idx="2"/>
            </p:cNvCxnSpPr>
            <p:nvPr/>
          </p:nvCxnSpPr>
          <p:spPr bwMode="auto">
            <a:xfrm flipH="1" flipV="1">
              <a:off x="3592825" y="2618511"/>
              <a:ext cx="1" cy="15410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lgDash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DB8C6074-FD69-43E6-AD06-463BEC2499C1}"/>
              </a:ext>
            </a:extLst>
          </p:cNvPr>
          <p:cNvGrpSpPr/>
          <p:nvPr/>
        </p:nvGrpSpPr>
        <p:grpSpPr>
          <a:xfrm>
            <a:off x="4680894" y="2612572"/>
            <a:ext cx="3372966" cy="3521032"/>
            <a:chOff x="1118282" y="2612572"/>
            <a:chExt cx="3372966" cy="3521032"/>
          </a:xfrm>
        </p:grpSpPr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FB5B690F-C183-4317-B587-9BF6D31BC12E}"/>
                </a:ext>
              </a:extLst>
            </p:cNvPr>
            <p:cNvSpPr/>
            <p:nvPr/>
          </p:nvSpPr>
          <p:spPr bwMode="auto">
            <a:xfrm>
              <a:off x="1118282" y="2793669"/>
              <a:ext cx="3372966" cy="3339935"/>
            </a:xfrm>
            <a:prstGeom prst="roundRect">
              <a:avLst>
                <a:gd name="adj" fmla="val 9355"/>
              </a:avLst>
            </a:prstGeom>
            <a:solidFill>
              <a:srgbClr val="FDEADA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3600" dirty="0" err="1">
                  <a:solidFill>
                    <a:schemeClr val="tx2"/>
                  </a:solidFill>
                  <a:latin typeface="Times New Roman" pitchFamily="18" charset="0"/>
                </a:rPr>
                <a:t>s</a:t>
              </a:r>
              <a:r>
                <a:rPr kumimoji="1" lang="en-US" altLang="zh-TW" sz="3600" b="0" i="0" u="none" strike="noStrike" cap="none" normalizeH="0" baseline="0" dirty="0" err="1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tu</a:t>
              </a:r>
              <a:r>
                <a:rPr kumimoji="1" lang="en-US" altLang="zh-TW" sz="3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-group 02</a:t>
              </a:r>
              <a:endPara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6" name="橢圓 55">
              <a:extLst>
                <a:ext uri="{FF2B5EF4-FFF2-40B4-BE49-F238E27FC236}">
                  <a16:creationId xmlns:a16="http://schemas.microsoft.com/office/drawing/2014/main" id="{0149AF2F-309A-4563-A018-5BEE4303E5B2}"/>
                </a:ext>
              </a:extLst>
            </p:cNvPr>
            <p:cNvSpPr/>
            <p:nvPr/>
          </p:nvSpPr>
          <p:spPr bwMode="auto">
            <a:xfrm>
              <a:off x="2190217" y="2879765"/>
              <a:ext cx="1229095" cy="122909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3200" dirty="0">
                  <a:solidFill>
                    <a:schemeClr val="tx2"/>
                  </a:solidFill>
                  <a:latin typeface="Times New Roman" pitchFamily="18" charset="0"/>
                </a:rPr>
                <a:t>s</a:t>
              </a:r>
              <a:r>
                <a:rPr kumimoji="1" lang="en-US" altLang="zh-TW" sz="3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tu4</a:t>
              </a:r>
              <a:endParaRPr kumimoji="1" lang="zh-TW" altLang="en-U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7" name="橢圓 56">
              <a:extLst>
                <a:ext uri="{FF2B5EF4-FFF2-40B4-BE49-F238E27FC236}">
                  <a16:creationId xmlns:a16="http://schemas.microsoft.com/office/drawing/2014/main" id="{BD5893B9-03A4-4510-942D-6CADDC63052C}"/>
                </a:ext>
              </a:extLst>
            </p:cNvPr>
            <p:cNvSpPr/>
            <p:nvPr/>
          </p:nvSpPr>
          <p:spPr bwMode="auto">
            <a:xfrm>
              <a:off x="1273837" y="4159567"/>
              <a:ext cx="1229095" cy="122909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3200" dirty="0">
                  <a:solidFill>
                    <a:schemeClr val="tx2"/>
                  </a:solidFill>
                  <a:latin typeface="Times New Roman" pitchFamily="18" charset="0"/>
                </a:rPr>
                <a:t>s</a:t>
              </a:r>
              <a:r>
                <a:rPr kumimoji="1" lang="en-US" altLang="zh-TW" sz="3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tu5</a:t>
              </a:r>
              <a:endPara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E1B4A4FD-C766-49F6-8014-C2899C851902}"/>
                </a:ext>
              </a:extLst>
            </p:cNvPr>
            <p:cNvSpPr/>
            <p:nvPr/>
          </p:nvSpPr>
          <p:spPr bwMode="auto">
            <a:xfrm>
              <a:off x="2978278" y="4159567"/>
              <a:ext cx="1229095" cy="122909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3200" dirty="0">
                  <a:solidFill>
                    <a:schemeClr val="tx2"/>
                  </a:solidFill>
                  <a:latin typeface="Times New Roman" pitchFamily="18" charset="0"/>
                </a:rPr>
                <a:t>s</a:t>
              </a:r>
              <a:r>
                <a:rPr kumimoji="1" lang="en-US" altLang="zh-TW" sz="3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tu6</a:t>
              </a:r>
              <a:endParaRPr kumimoji="1" lang="zh-TW" altLang="en-U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AD8DA8C4-8CDA-42A1-A363-EECFD39AC4E6}"/>
                </a:ext>
              </a:extLst>
            </p:cNvPr>
            <p:cNvCxnSpPr>
              <a:cxnSpLocks/>
              <a:endCxn id="58" idx="2"/>
            </p:cNvCxnSpPr>
            <p:nvPr/>
          </p:nvCxnSpPr>
          <p:spPr bwMode="auto">
            <a:xfrm>
              <a:off x="2502932" y="4774114"/>
              <a:ext cx="475346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線單箭頭接點 59">
              <a:extLst>
                <a:ext uri="{FF2B5EF4-FFF2-40B4-BE49-F238E27FC236}">
                  <a16:creationId xmlns:a16="http://schemas.microsoft.com/office/drawing/2014/main" id="{3DBD130A-784F-419B-BBBC-D80E68994A77}"/>
                </a:ext>
              </a:extLst>
            </p:cNvPr>
            <p:cNvCxnSpPr>
              <a:cxnSpLocks/>
              <a:stCxn id="58" idx="0"/>
              <a:endCxn id="56" idx="5"/>
            </p:cNvCxnSpPr>
            <p:nvPr/>
          </p:nvCxnSpPr>
          <p:spPr bwMode="auto">
            <a:xfrm flipH="1" flipV="1">
              <a:off x="3239315" y="3928863"/>
              <a:ext cx="353511" cy="2307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直線單箭頭接點 60">
              <a:extLst>
                <a:ext uri="{FF2B5EF4-FFF2-40B4-BE49-F238E27FC236}">
                  <a16:creationId xmlns:a16="http://schemas.microsoft.com/office/drawing/2014/main" id="{9D0C94AE-B5D8-45A5-855B-53DF7C2C66F7}"/>
                </a:ext>
              </a:extLst>
            </p:cNvPr>
            <p:cNvCxnSpPr>
              <a:cxnSpLocks/>
              <a:stCxn id="57" idx="0"/>
              <a:endCxn id="56" idx="3"/>
            </p:cNvCxnSpPr>
            <p:nvPr/>
          </p:nvCxnSpPr>
          <p:spPr bwMode="auto">
            <a:xfrm flipV="1">
              <a:off x="1888385" y="3928863"/>
              <a:ext cx="481829" cy="2307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直線單箭頭接點 61">
              <a:extLst>
                <a:ext uri="{FF2B5EF4-FFF2-40B4-BE49-F238E27FC236}">
                  <a16:creationId xmlns:a16="http://schemas.microsoft.com/office/drawing/2014/main" id="{92E469D6-9449-416A-8358-7BE5CBD78878}"/>
                </a:ext>
              </a:extLst>
            </p:cNvPr>
            <p:cNvCxnSpPr>
              <a:cxnSpLocks/>
              <a:stCxn id="57" idx="0"/>
              <a:endCxn id="4" idx="2"/>
            </p:cNvCxnSpPr>
            <p:nvPr/>
          </p:nvCxnSpPr>
          <p:spPr bwMode="auto">
            <a:xfrm flipV="1">
              <a:off x="1888385" y="2612572"/>
              <a:ext cx="645003" cy="154699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lgDash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A25D4ACD-17AB-493E-B855-A11D9424E783}"/>
                </a:ext>
              </a:extLst>
            </p:cNvPr>
            <p:cNvCxnSpPr>
              <a:cxnSpLocks/>
              <a:stCxn id="56" idx="0"/>
              <a:endCxn id="4" idx="2"/>
            </p:cNvCxnSpPr>
            <p:nvPr/>
          </p:nvCxnSpPr>
          <p:spPr bwMode="auto">
            <a:xfrm flipH="1" flipV="1">
              <a:off x="2533388" y="2612572"/>
              <a:ext cx="271377" cy="2671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lgDash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直線單箭頭接點 63">
              <a:extLst>
                <a:ext uri="{FF2B5EF4-FFF2-40B4-BE49-F238E27FC236}">
                  <a16:creationId xmlns:a16="http://schemas.microsoft.com/office/drawing/2014/main" id="{05690149-FF40-4929-903D-A86F89FD150B}"/>
                </a:ext>
              </a:extLst>
            </p:cNvPr>
            <p:cNvCxnSpPr>
              <a:cxnSpLocks/>
              <a:stCxn id="58" idx="0"/>
              <a:endCxn id="4" idx="2"/>
            </p:cNvCxnSpPr>
            <p:nvPr/>
          </p:nvCxnSpPr>
          <p:spPr bwMode="auto">
            <a:xfrm flipH="1" flipV="1">
              <a:off x="2533388" y="2612572"/>
              <a:ext cx="1059438" cy="154699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lgDash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A601D4D8-184F-4608-AF85-452994F4A42E}"/>
              </a:ext>
            </a:extLst>
          </p:cNvPr>
          <p:cNvSpPr txBox="1"/>
          <p:nvPr/>
        </p:nvSpPr>
        <p:spPr>
          <a:xfrm>
            <a:off x="8302847" y="2746168"/>
            <a:ext cx="3189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US" altLang="zh-TW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C483D702-0C95-448B-937E-A0CB8FB6313A}"/>
              </a:ext>
            </a:extLst>
          </p:cNvPr>
          <p:cNvSpPr txBox="1"/>
          <p:nvPr/>
        </p:nvSpPr>
        <p:spPr>
          <a:xfrm>
            <a:off x="8656369" y="2737261"/>
            <a:ext cx="283602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889F6"/>
                </a:solidFill>
              </a:rPr>
              <a:t>Students will form a group of 3.</a:t>
            </a:r>
          </a:p>
          <a:p>
            <a:r>
              <a:rPr lang="en-US" altLang="zh-TW" dirty="0">
                <a:solidFill>
                  <a:srgbClr val="3889F6"/>
                </a:solidFill>
              </a:rPr>
              <a:t>Members in each group shall peer with each other.</a:t>
            </a:r>
          </a:p>
          <a:p>
            <a:r>
              <a:rPr lang="en-US" altLang="zh-TW" dirty="0">
                <a:solidFill>
                  <a:srgbClr val="3889F6"/>
                </a:solidFill>
              </a:rPr>
              <a:t>Every student will connect to the VIXP.</a:t>
            </a:r>
          </a:p>
        </p:txBody>
      </p:sp>
    </p:spTree>
    <p:extLst>
      <p:ext uri="{BB962C8B-B14F-4D97-AF65-F5344CB8AC3E}">
        <p14:creationId xmlns:p14="http://schemas.microsoft.com/office/powerpoint/2010/main" val="4031764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9A6F7E-D7F9-46BC-AC88-956743AA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 Target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133D02-7C7E-44ED-A078-A53A5F69D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Students are required to produce a </a:t>
            </a:r>
            <a:r>
              <a:rPr lang="en-US" altLang="zh-TW" dirty="0" err="1"/>
              <a:t>vRouter</a:t>
            </a:r>
            <a:r>
              <a:rPr lang="en-US" altLang="zh-TW" dirty="0"/>
              <a:t> with SDN.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Students are required to deal with</a:t>
            </a:r>
          </a:p>
          <a:p>
            <a:pPr lvl="1" algn="just"/>
            <a:r>
              <a:rPr lang="en-US" altLang="zh-TW" dirty="0"/>
              <a:t>Intra-domain Traffics</a:t>
            </a:r>
          </a:p>
          <a:p>
            <a:pPr lvl="2" algn="just"/>
            <a:r>
              <a:rPr lang="en-US" altLang="zh-TW" dirty="0"/>
              <a:t>Hosts within the same AS communicates with each other</a:t>
            </a:r>
          </a:p>
          <a:p>
            <a:pPr lvl="1" algn="just"/>
            <a:r>
              <a:rPr lang="en-US" altLang="zh-TW" dirty="0"/>
              <a:t>Inter-domain Traffics</a:t>
            </a:r>
          </a:p>
          <a:p>
            <a:pPr lvl="2" algn="just"/>
            <a:r>
              <a:rPr lang="en-US" altLang="zh-TW" dirty="0"/>
              <a:t>External host communicates hosts within student’s AS</a:t>
            </a:r>
          </a:p>
          <a:p>
            <a:pPr lvl="1" algn="just"/>
            <a:r>
              <a:rPr lang="en-US" altLang="zh-TW" dirty="0"/>
              <a:t>Transit Traffics</a:t>
            </a:r>
          </a:p>
          <a:p>
            <a:pPr lvl="2" algn="just"/>
            <a:r>
              <a:rPr lang="en-US" altLang="zh-TW" dirty="0"/>
              <a:t>Traffics bypass student’s AS during communications between hosts</a:t>
            </a:r>
          </a:p>
          <a:p>
            <a:pPr lvl="2" algn="just"/>
            <a:endParaRPr lang="en-US" altLang="zh-TW" dirty="0"/>
          </a:p>
          <a:p>
            <a:pPr algn="just"/>
            <a:r>
              <a:rPr lang="en-US" altLang="zh-TW" dirty="0"/>
              <a:t>In this project, students are their own ISP, which is required to peer with others, transit others traffic and provide QoS capability.</a:t>
            </a:r>
          </a:p>
        </p:txBody>
      </p:sp>
    </p:spTree>
    <p:extLst>
      <p:ext uri="{BB962C8B-B14F-4D97-AF65-F5344CB8AC3E}">
        <p14:creationId xmlns:p14="http://schemas.microsoft.com/office/powerpoint/2010/main" val="321324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9A6F7E-D7F9-46BC-AC88-956743AA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 Target 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133D02-7C7E-44ED-A078-A53A5F69D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Training students with layer 3 network knowledges and experiences </a:t>
            </a:r>
          </a:p>
          <a:p>
            <a:pPr lvl="1" algn="just"/>
            <a:r>
              <a:rPr lang="en-US" altLang="zh-TW" dirty="0"/>
              <a:t>Providing an environment for student to configure their own network settings</a:t>
            </a:r>
          </a:p>
          <a:p>
            <a:pPr lvl="1" algn="just"/>
            <a:r>
              <a:rPr lang="en-US" altLang="zh-TW" dirty="0"/>
              <a:t>Transform knowledge in books to hands on ability</a:t>
            </a:r>
          </a:p>
          <a:p>
            <a:pPr lvl="1" algn="just"/>
            <a:r>
              <a:rPr lang="en-US" altLang="zh-TW" dirty="0"/>
              <a:t>Students shall provide self protection in their application to not been effect by others within the network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Introducing real-world internet resources for students</a:t>
            </a:r>
          </a:p>
          <a:p>
            <a:pPr lvl="1" algn="just"/>
            <a:r>
              <a:rPr lang="en-US" altLang="zh-TW" dirty="0"/>
              <a:t>Students are able to connect their SDN project to IXP for practicing and exploring BGP, SDN, NFV with allocated IP resources</a:t>
            </a:r>
          </a:p>
          <a:p>
            <a:pPr lvl="1" algn="just"/>
            <a:r>
              <a:rPr lang="en-US" altLang="zh-TW" dirty="0"/>
              <a:t>Learn the value of public IP resources</a:t>
            </a:r>
          </a:p>
          <a:p>
            <a:pPr lvl="1" algn="just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71530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D865C45-E570-4257-9976-E936B3FE7D9D}"/>
              </a:ext>
            </a:extLst>
          </p:cNvPr>
          <p:cNvSpPr/>
          <p:nvPr/>
        </p:nvSpPr>
        <p:spPr bwMode="auto">
          <a:xfrm>
            <a:off x="3617283" y="1528979"/>
            <a:ext cx="4879707" cy="1710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4E43696-F4DE-4A7E-8938-8C8FE221DF7F}"/>
              </a:ext>
            </a:extLst>
          </p:cNvPr>
          <p:cNvSpPr txBox="1"/>
          <p:nvPr/>
        </p:nvSpPr>
        <p:spPr>
          <a:xfrm>
            <a:off x="3545922" y="1455405"/>
            <a:ext cx="319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AS65xx0 (SDN Network)</a:t>
            </a:r>
            <a:endParaRPr lang="zh-TW" altLang="en-US" dirty="0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4FA23411-6483-411A-9B0F-9E01720E811C}"/>
              </a:ext>
            </a:extLst>
          </p:cNvPr>
          <p:cNvSpPr/>
          <p:nvPr/>
        </p:nvSpPr>
        <p:spPr bwMode="auto">
          <a:xfrm>
            <a:off x="5963370" y="1927250"/>
            <a:ext cx="1287387" cy="35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ONOS</a:t>
            </a:r>
            <a:endParaRPr kumimoji="1" lang="zh-TW" altLang="en-US" sz="8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136" name="群組 135">
            <a:extLst>
              <a:ext uri="{FF2B5EF4-FFF2-40B4-BE49-F238E27FC236}">
                <a16:creationId xmlns:a16="http://schemas.microsoft.com/office/drawing/2014/main" id="{38A0CE21-C5D5-4757-804A-9B388119557C}"/>
              </a:ext>
            </a:extLst>
          </p:cNvPr>
          <p:cNvGrpSpPr/>
          <p:nvPr/>
        </p:nvGrpSpPr>
        <p:grpSpPr>
          <a:xfrm>
            <a:off x="3403704" y="1972474"/>
            <a:ext cx="5306869" cy="1373051"/>
            <a:chOff x="3403704" y="1972474"/>
            <a:chExt cx="5306869" cy="1373051"/>
          </a:xfrm>
        </p:grpSpPr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47AD761A-CD69-481D-9C64-D6F25E729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704" y="2162978"/>
              <a:ext cx="474264" cy="323767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B40BA119-4E8D-4D3C-9986-F3708E4CA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309" y="2723446"/>
              <a:ext cx="474264" cy="323767"/>
            </a:xfrm>
            <a:prstGeom prst="rect">
              <a:avLst/>
            </a:prstGeom>
          </p:spPr>
        </p:pic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FDCB1EEF-80C8-40DE-B888-478FD1147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897" y="3021758"/>
              <a:ext cx="474264" cy="323767"/>
            </a:xfrm>
            <a:prstGeom prst="rect">
              <a:avLst/>
            </a:prstGeom>
          </p:spPr>
        </p:pic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B6B2A861-B767-4E5D-B845-EE3F1B00C0CD}"/>
                </a:ext>
              </a:extLst>
            </p:cNvPr>
            <p:cNvCxnSpPr>
              <a:cxnSpLocks/>
              <a:stCxn id="33" idx="2"/>
              <a:endCxn id="35" idx="0"/>
            </p:cNvCxnSpPr>
            <p:nvPr/>
          </p:nvCxnSpPr>
          <p:spPr bwMode="auto">
            <a:xfrm>
              <a:off x="3640836" y="2486745"/>
              <a:ext cx="357193" cy="5350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46" name="群組 1045">
              <a:extLst>
                <a:ext uri="{FF2B5EF4-FFF2-40B4-BE49-F238E27FC236}">
                  <a16:creationId xmlns:a16="http://schemas.microsoft.com/office/drawing/2014/main" id="{DB21F316-9349-4430-9050-ABA37F17D24B}"/>
                </a:ext>
              </a:extLst>
            </p:cNvPr>
            <p:cNvGrpSpPr/>
            <p:nvPr/>
          </p:nvGrpSpPr>
          <p:grpSpPr>
            <a:xfrm>
              <a:off x="4235161" y="2870124"/>
              <a:ext cx="4001148" cy="313518"/>
              <a:chOff x="4235161" y="2870124"/>
              <a:chExt cx="4001148" cy="313518"/>
            </a:xfrm>
          </p:grpSpPr>
          <p:cxnSp>
            <p:nvCxnSpPr>
              <p:cNvPr id="37" name="直線接點 36">
                <a:extLst>
                  <a:ext uri="{FF2B5EF4-FFF2-40B4-BE49-F238E27FC236}">
                    <a16:creationId xmlns:a16="http://schemas.microsoft.com/office/drawing/2014/main" id="{4292C65D-6AC0-4C3B-8F06-A63EC07C9C2E}"/>
                  </a:ext>
                </a:extLst>
              </p:cNvPr>
              <p:cNvCxnSpPr>
                <a:cxnSpLocks/>
                <a:endCxn id="34" idx="1"/>
              </p:cNvCxnSpPr>
              <p:nvPr/>
            </p:nvCxnSpPr>
            <p:spPr bwMode="auto">
              <a:xfrm flipV="1">
                <a:off x="4235161" y="2885330"/>
                <a:ext cx="4001148" cy="2983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D86B30BC-180E-40BB-B58F-16D23CF0A5E8}"/>
                  </a:ext>
                </a:extLst>
              </p:cNvPr>
              <p:cNvSpPr/>
              <p:nvPr/>
            </p:nvSpPr>
            <p:spPr bwMode="auto">
              <a:xfrm rot="21326781">
                <a:off x="5706416" y="2870124"/>
                <a:ext cx="1386196" cy="286744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標楷體" pitchFamily="65" charset="-120"/>
                  </a:rPr>
                  <a:t>VXLAN</a:t>
                </a:r>
                <a:endParaRPr kumimoji="1" lang="zh-TW" altLang="en-US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cxnSp>
          <p:nvCxnSpPr>
            <p:cNvPr id="104" name="直線接點 103">
              <a:extLst>
                <a:ext uri="{FF2B5EF4-FFF2-40B4-BE49-F238E27FC236}">
                  <a16:creationId xmlns:a16="http://schemas.microsoft.com/office/drawing/2014/main" id="{07BBB488-86A3-462A-8618-6A9035528143}"/>
                </a:ext>
              </a:extLst>
            </p:cNvPr>
            <p:cNvCxnSpPr>
              <a:cxnSpLocks/>
              <a:stCxn id="275" idx="1"/>
              <a:endCxn id="35" idx="0"/>
            </p:cNvCxnSpPr>
            <p:nvPr/>
          </p:nvCxnSpPr>
          <p:spPr bwMode="auto">
            <a:xfrm flipH="1">
              <a:off x="3998029" y="2725739"/>
              <a:ext cx="349111" cy="2960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直線接點 115">
              <a:extLst>
                <a:ext uri="{FF2B5EF4-FFF2-40B4-BE49-F238E27FC236}">
                  <a16:creationId xmlns:a16="http://schemas.microsoft.com/office/drawing/2014/main" id="{69575727-647E-4FE5-AF11-17CDC73D6545}"/>
                </a:ext>
              </a:extLst>
            </p:cNvPr>
            <p:cNvCxnSpPr>
              <a:cxnSpLocks/>
              <a:stCxn id="271" idx="1"/>
              <a:endCxn id="33" idx="3"/>
            </p:cNvCxnSpPr>
            <p:nvPr/>
          </p:nvCxnSpPr>
          <p:spPr bwMode="auto">
            <a:xfrm flipH="1">
              <a:off x="3877968" y="2193145"/>
              <a:ext cx="92125" cy="1317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E4B3856F-A03A-456F-ACC8-19D663E56AAB}"/>
                </a:ext>
              </a:extLst>
            </p:cNvPr>
            <p:cNvSpPr/>
            <p:nvPr/>
          </p:nvSpPr>
          <p:spPr bwMode="auto">
            <a:xfrm>
              <a:off x="3970093" y="1972474"/>
              <a:ext cx="1893158" cy="4413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 err="1">
                  <a:solidFill>
                    <a:schemeClr val="tx2"/>
                  </a:solidFill>
                  <a:latin typeface="Times New Roman" pitchFamily="18" charset="0"/>
                </a:rPr>
                <a:t>FRRouting</a:t>
              </a:r>
              <a:endParaRPr kumimoji="1" lang="zh-TW" altLang="en-US" sz="8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C654865E-8A23-416E-AB00-34E158C922F3}"/>
                </a:ext>
              </a:extLst>
            </p:cNvPr>
            <p:cNvSpPr/>
            <p:nvPr/>
          </p:nvSpPr>
          <p:spPr bwMode="auto">
            <a:xfrm>
              <a:off x="4347140" y="2554170"/>
              <a:ext cx="1266455" cy="3431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8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Host 1</a:t>
              </a:r>
              <a:endParaRPr kumimoji="1" lang="zh-TW" altLang="en-US" sz="8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E09A6F7E-D7F9-46BC-AC88-956743AA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 Topology as a Group</a:t>
            </a:r>
            <a:endParaRPr lang="zh-TW" altLang="en-US" dirty="0"/>
          </a:p>
        </p:txBody>
      </p: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CF3B5614-0245-4B0E-BAD7-362E8CC3C8F2}"/>
              </a:ext>
            </a:extLst>
          </p:cNvPr>
          <p:cNvCxnSpPr>
            <a:cxnSpLocks/>
            <a:stCxn id="11" idx="1"/>
            <a:endCxn id="34" idx="3"/>
          </p:cNvCxnSpPr>
          <p:nvPr/>
        </p:nvCxnSpPr>
        <p:spPr bwMode="auto">
          <a:xfrm flipH="1" flipV="1">
            <a:off x="8710573" y="2885330"/>
            <a:ext cx="450172" cy="5124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00498746-F73D-4B9A-9FFB-BA658A87C4AB}"/>
              </a:ext>
            </a:extLst>
          </p:cNvPr>
          <p:cNvCxnSpPr>
            <a:cxnSpLocks/>
            <a:stCxn id="11" idx="3"/>
            <a:endCxn id="58" idx="3"/>
          </p:cNvCxnSpPr>
          <p:nvPr/>
        </p:nvCxnSpPr>
        <p:spPr bwMode="auto">
          <a:xfrm flipH="1">
            <a:off x="8691156" y="4472683"/>
            <a:ext cx="469589" cy="11121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73" name="群組 1072">
            <a:extLst>
              <a:ext uri="{FF2B5EF4-FFF2-40B4-BE49-F238E27FC236}">
                <a16:creationId xmlns:a16="http://schemas.microsoft.com/office/drawing/2014/main" id="{75386466-F2E8-4BBE-9758-78DE1BB149B7}"/>
              </a:ext>
            </a:extLst>
          </p:cNvPr>
          <p:cNvGrpSpPr/>
          <p:nvPr/>
        </p:nvGrpSpPr>
        <p:grpSpPr>
          <a:xfrm>
            <a:off x="3877967" y="3345525"/>
            <a:ext cx="245682" cy="759206"/>
            <a:chOff x="3877967" y="3345525"/>
            <a:chExt cx="245682" cy="759206"/>
          </a:xfrm>
        </p:grpSpPr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A9ED2436-539E-4909-8220-A22708FA20F4}"/>
                </a:ext>
              </a:extLst>
            </p:cNvPr>
            <p:cNvCxnSpPr>
              <a:cxnSpLocks/>
              <a:stCxn id="48" idx="0"/>
              <a:endCxn id="35" idx="2"/>
            </p:cNvCxnSpPr>
            <p:nvPr/>
          </p:nvCxnSpPr>
          <p:spPr bwMode="auto">
            <a:xfrm flipV="1">
              <a:off x="3998029" y="3345525"/>
              <a:ext cx="0" cy="7592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E570B12-112D-4C8D-A547-A9908EE673B5}"/>
                </a:ext>
              </a:extLst>
            </p:cNvPr>
            <p:cNvSpPr/>
            <p:nvPr/>
          </p:nvSpPr>
          <p:spPr bwMode="auto">
            <a:xfrm rot="5400000">
              <a:off x="3621206" y="3602288"/>
              <a:ext cx="759204" cy="24568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VXLAN</a:t>
              </a:r>
              <a:endParaRPr kumimoji="1" lang="zh-TW" altLang="en-US" sz="1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1041" name="群組 1040">
            <a:extLst>
              <a:ext uri="{FF2B5EF4-FFF2-40B4-BE49-F238E27FC236}">
                <a16:creationId xmlns:a16="http://schemas.microsoft.com/office/drawing/2014/main" id="{76F2296D-FBA1-44DB-AD88-4F1E441D18D1}"/>
              </a:ext>
            </a:extLst>
          </p:cNvPr>
          <p:cNvGrpSpPr/>
          <p:nvPr/>
        </p:nvGrpSpPr>
        <p:grpSpPr>
          <a:xfrm>
            <a:off x="8938129" y="3175184"/>
            <a:ext cx="1520115" cy="1520115"/>
            <a:chOff x="9503505" y="3497821"/>
            <a:chExt cx="768792" cy="768792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AFB8A223-5907-469C-8334-F5BF3B386406}"/>
                </a:ext>
              </a:extLst>
            </p:cNvPr>
            <p:cNvSpPr/>
            <p:nvPr/>
          </p:nvSpPr>
          <p:spPr bwMode="auto">
            <a:xfrm>
              <a:off x="9503505" y="3497821"/>
              <a:ext cx="768792" cy="76879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81" name="文字方塊 80">
              <a:extLst>
                <a:ext uri="{FF2B5EF4-FFF2-40B4-BE49-F238E27FC236}">
                  <a16:creationId xmlns:a16="http://schemas.microsoft.com/office/drawing/2014/main" id="{75AB6E4B-F9CB-44A6-8AF4-6C16F61FDDD5}"/>
                </a:ext>
              </a:extLst>
            </p:cNvPr>
            <p:cNvSpPr txBox="1"/>
            <p:nvPr/>
          </p:nvSpPr>
          <p:spPr>
            <a:xfrm>
              <a:off x="9519745" y="3750997"/>
              <a:ext cx="751692" cy="2646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TW" sz="2800" b="1" dirty="0"/>
                <a:t>AS65000</a:t>
              </a:r>
              <a:endParaRPr lang="zh-TW" altLang="en-US" sz="2800" b="1" dirty="0"/>
            </a:p>
          </p:txBody>
        </p:sp>
      </p:grp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A5ABD5D6-DBC2-4163-824A-C2C7BAB2CED4}"/>
              </a:ext>
            </a:extLst>
          </p:cNvPr>
          <p:cNvCxnSpPr>
            <a:cxnSpLocks/>
            <a:stCxn id="154" idx="1"/>
            <a:endCxn id="11" idx="6"/>
          </p:cNvCxnSpPr>
          <p:nvPr/>
        </p:nvCxnSpPr>
        <p:spPr bwMode="auto">
          <a:xfrm flipH="1">
            <a:off x="10458244" y="3935242"/>
            <a:ext cx="4361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4" name="圖形 153" descr="雲">
            <a:extLst>
              <a:ext uri="{FF2B5EF4-FFF2-40B4-BE49-F238E27FC236}">
                <a16:creationId xmlns:a16="http://schemas.microsoft.com/office/drawing/2014/main" id="{37F398B5-E51A-4865-991D-7221DF123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4420" y="3478042"/>
            <a:ext cx="914400" cy="914400"/>
          </a:xfrm>
          <a:prstGeom prst="rect">
            <a:avLst/>
          </a:prstGeom>
        </p:spPr>
      </p:pic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2306D299-7D07-4671-BCFB-D4B4C37718E4}"/>
              </a:ext>
            </a:extLst>
          </p:cNvPr>
          <p:cNvCxnSpPr>
            <a:cxnSpLocks/>
            <a:stCxn id="78" idx="3"/>
            <a:endCxn id="33" idx="1"/>
          </p:cNvCxnSpPr>
          <p:nvPr/>
        </p:nvCxnSpPr>
        <p:spPr bwMode="auto">
          <a:xfrm>
            <a:off x="3129010" y="2318635"/>
            <a:ext cx="274694" cy="62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45" name="群組 1044">
            <a:extLst>
              <a:ext uri="{FF2B5EF4-FFF2-40B4-BE49-F238E27FC236}">
                <a16:creationId xmlns:a16="http://schemas.microsoft.com/office/drawing/2014/main" id="{439B2E65-39D4-4D09-AF61-EE787D6E8B22}"/>
              </a:ext>
            </a:extLst>
          </p:cNvPr>
          <p:cNvGrpSpPr/>
          <p:nvPr/>
        </p:nvGrpSpPr>
        <p:grpSpPr>
          <a:xfrm>
            <a:off x="696468" y="1867394"/>
            <a:ext cx="2229612" cy="879104"/>
            <a:chOff x="696468" y="1867394"/>
            <a:chExt cx="2229612" cy="87910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CB8A4F4-C0C3-48D8-A532-6DDEED04E6A2}"/>
                </a:ext>
              </a:extLst>
            </p:cNvPr>
            <p:cNvSpPr/>
            <p:nvPr/>
          </p:nvSpPr>
          <p:spPr bwMode="auto">
            <a:xfrm>
              <a:off x="696468" y="1867395"/>
              <a:ext cx="2229612" cy="87910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BF42C17-9C03-461C-AF56-1E9C949CE2A5}"/>
                </a:ext>
              </a:extLst>
            </p:cNvPr>
            <p:cNvSpPr txBox="1"/>
            <p:nvPr/>
          </p:nvSpPr>
          <p:spPr>
            <a:xfrm>
              <a:off x="696468" y="1867394"/>
              <a:ext cx="14446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/>
                <a:t>AS65xx1</a:t>
              </a:r>
              <a:endParaRPr lang="zh-TW" altLang="en-US" sz="2800" dirty="0"/>
            </a:p>
          </p:txBody>
        </p:sp>
        <p:grpSp>
          <p:nvGrpSpPr>
            <p:cNvPr id="1044" name="群組 1043">
              <a:extLst>
                <a:ext uri="{FF2B5EF4-FFF2-40B4-BE49-F238E27FC236}">
                  <a16:creationId xmlns:a16="http://schemas.microsoft.com/office/drawing/2014/main" id="{FDE85058-B283-4D2D-9701-7FC87BD064E7}"/>
                </a:ext>
              </a:extLst>
            </p:cNvPr>
            <p:cNvGrpSpPr/>
            <p:nvPr/>
          </p:nvGrpSpPr>
          <p:grpSpPr>
            <a:xfrm>
              <a:off x="1065611" y="2318635"/>
              <a:ext cx="1589135" cy="366053"/>
              <a:chOff x="1065611" y="2318635"/>
              <a:chExt cx="1589135" cy="366053"/>
            </a:xfrm>
            <a:grpFill/>
          </p:grpSpPr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4D7D736-B4AA-4865-93D5-707EF6745512}"/>
                  </a:ext>
                </a:extLst>
              </p:cNvPr>
              <p:cNvSpPr/>
              <p:nvPr/>
            </p:nvSpPr>
            <p:spPr bwMode="auto">
              <a:xfrm>
                <a:off x="1065611" y="2390614"/>
                <a:ext cx="1372196" cy="2940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標楷體" pitchFamily="65" charset="-120"/>
                  </a:rPr>
                  <a:t>Host 2</a:t>
                </a:r>
                <a:endParaRPr kumimoji="1" lang="zh-TW" altLang="en-US" sz="80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  <p:cxnSp>
            <p:nvCxnSpPr>
              <p:cNvPr id="70" name="直線接點 69">
                <a:extLst>
                  <a:ext uri="{FF2B5EF4-FFF2-40B4-BE49-F238E27FC236}">
                    <a16:creationId xmlns:a16="http://schemas.microsoft.com/office/drawing/2014/main" id="{2B5794AF-433F-4287-BB2B-EAB69E9D1CA8}"/>
                  </a:ext>
                </a:extLst>
              </p:cNvPr>
              <p:cNvCxnSpPr>
                <a:cxnSpLocks/>
                <a:stCxn id="67" idx="3"/>
                <a:endCxn id="78" idx="1"/>
              </p:cNvCxnSpPr>
              <p:nvPr/>
            </p:nvCxnSpPr>
            <p:spPr bwMode="auto">
              <a:xfrm flipV="1">
                <a:off x="2437807" y="2318635"/>
                <a:ext cx="216939" cy="2190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52" name="群組 151">
            <a:extLst>
              <a:ext uri="{FF2B5EF4-FFF2-40B4-BE49-F238E27FC236}">
                <a16:creationId xmlns:a16="http://schemas.microsoft.com/office/drawing/2014/main" id="{0A873A68-7738-4676-A890-FA74BDED791D}"/>
              </a:ext>
            </a:extLst>
          </p:cNvPr>
          <p:cNvGrpSpPr/>
          <p:nvPr/>
        </p:nvGrpSpPr>
        <p:grpSpPr>
          <a:xfrm>
            <a:off x="696468" y="4104729"/>
            <a:ext cx="7994688" cy="1874451"/>
            <a:chOff x="696468" y="4104729"/>
            <a:chExt cx="7994688" cy="1874451"/>
          </a:xfrm>
        </p:grpSpPr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9B4D5D9B-26AF-439A-8EB7-4D7781EE0A41}"/>
                </a:ext>
              </a:extLst>
            </p:cNvPr>
            <p:cNvCxnSpPr>
              <a:cxnSpLocks/>
              <a:stCxn id="43" idx="3"/>
              <a:endCxn id="44" idx="1"/>
            </p:cNvCxnSpPr>
            <p:nvPr/>
          </p:nvCxnSpPr>
          <p:spPr bwMode="auto">
            <a:xfrm>
              <a:off x="3163212" y="5123601"/>
              <a:ext cx="240492" cy="3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71" name="群組 1070">
              <a:extLst>
                <a:ext uri="{FF2B5EF4-FFF2-40B4-BE49-F238E27FC236}">
                  <a16:creationId xmlns:a16="http://schemas.microsoft.com/office/drawing/2014/main" id="{3E073230-AFA9-4113-981C-59FA59866A34}"/>
                </a:ext>
              </a:extLst>
            </p:cNvPr>
            <p:cNvGrpSpPr/>
            <p:nvPr/>
          </p:nvGrpSpPr>
          <p:grpSpPr>
            <a:xfrm>
              <a:off x="696468" y="4641493"/>
              <a:ext cx="2466744" cy="883503"/>
              <a:chOff x="696468" y="4641493"/>
              <a:chExt cx="2466744" cy="883503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CA78A47-0F4F-4729-B742-3435B0253581}"/>
                  </a:ext>
                </a:extLst>
              </p:cNvPr>
              <p:cNvSpPr/>
              <p:nvPr/>
            </p:nvSpPr>
            <p:spPr bwMode="auto">
              <a:xfrm>
                <a:off x="696468" y="4645893"/>
                <a:ext cx="2229612" cy="87910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36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51278C9-923E-48B5-AAFB-F6EDC02E3650}"/>
                  </a:ext>
                </a:extLst>
              </p:cNvPr>
              <p:cNvSpPr txBox="1"/>
              <p:nvPr/>
            </p:nvSpPr>
            <p:spPr>
              <a:xfrm>
                <a:off x="696468" y="4641493"/>
                <a:ext cx="14510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/>
                  <a:t>AS65yy1</a:t>
                </a:r>
                <a:endParaRPr lang="zh-TW" altLang="en-US" sz="2800" dirty="0"/>
              </a:p>
            </p:txBody>
          </p:sp>
          <p:grpSp>
            <p:nvGrpSpPr>
              <p:cNvPr id="1070" name="群組 1069">
                <a:extLst>
                  <a:ext uri="{FF2B5EF4-FFF2-40B4-BE49-F238E27FC236}">
                    <a16:creationId xmlns:a16="http://schemas.microsoft.com/office/drawing/2014/main" id="{DA5809D6-8619-463F-B530-891E4C741DEE}"/>
                  </a:ext>
                </a:extLst>
              </p:cNvPr>
              <p:cNvGrpSpPr/>
              <p:nvPr/>
            </p:nvGrpSpPr>
            <p:grpSpPr>
              <a:xfrm>
                <a:off x="1065611" y="4961717"/>
                <a:ext cx="2097601" cy="512697"/>
                <a:chOff x="1065611" y="4961717"/>
                <a:chExt cx="2097601" cy="512697"/>
              </a:xfrm>
            </p:grpSpPr>
            <p:pic>
              <p:nvPicPr>
                <p:cNvPr id="43" name="圖片 42">
                  <a:extLst>
                    <a:ext uri="{FF2B5EF4-FFF2-40B4-BE49-F238E27FC236}">
                      <a16:creationId xmlns:a16="http://schemas.microsoft.com/office/drawing/2014/main" id="{2B0104B8-C78B-4515-9F12-50D7B142D8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8948" y="4961717"/>
                  <a:ext cx="474264" cy="323767"/>
                </a:xfrm>
                <a:prstGeom prst="rect">
                  <a:avLst/>
                </a:prstGeom>
              </p:spPr>
            </p:pic>
            <p:sp>
              <p:nvSpPr>
                <p:cNvPr id="76" name="矩形 75">
                  <a:extLst>
                    <a:ext uri="{FF2B5EF4-FFF2-40B4-BE49-F238E27FC236}">
                      <a16:creationId xmlns:a16="http://schemas.microsoft.com/office/drawing/2014/main" id="{718EFF6D-2185-455A-818C-C6A3980442B1}"/>
                    </a:ext>
                  </a:extLst>
                </p:cNvPr>
                <p:cNvSpPr/>
                <p:nvPr/>
              </p:nvSpPr>
              <p:spPr bwMode="auto">
                <a:xfrm>
                  <a:off x="1065611" y="5150647"/>
                  <a:ext cx="1372196" cy="32376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2800" b="0" i="0" u="none" strike="noStrike" cap="none" normalizeH="0" baseline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Times New Roman" pitchFamily="18" charset="0"/>
                      <a:ea typeface="標楷體" pitchFamily="65" charset="-120"/>
                    </a:rPr>
                    <a:t>Host 2</a:t>
                  </a:r>
                  <a:endParaRPr kumimoji="1" lang="zh-TW" altLang="en-US" sz="8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  <p:cxnSp>
              <p:nvCxnSpPr>
                <p:cNvPr id="77" name="直線接點 76">
                  <a:extLst>
                    <a:ext uri="{FF2B5EF4-FFF2-40B4-BE49-F238E27FC236}">
                      <a16:creationId xmlns:a16="http://schemas.microsoft.com/office/drawing/2014/main" id="{75FFF223-DF68-42EF-8EC2-C91F37FFCF14}"/>
                    </a:ext>
                  </a:extLst>
                </p:cNvPr>
                <p:cNvCxnSpPr>
                  <a:cxnSpLocks/>
                  <a:stCxn id="76" idx="3"/>
                  <a:endCxn id="43" idx="1"/>
                </p:cNvCxnSpPr>
                <p:nvPr/>
              </p:nvCxnSpPr>
              <p:spPr bwMode="auto">
                <a:xfrm flipV="1">
                  <a:off x="2437807" y="5123601"/>
                  <a:ext cx="251141" cy="18893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51" name="群組 150">
              <a:extLst>
                <a:ext uri="{FF2B5EF4-FFF2-40B4-BE49-F238E27FC236}">
                  <a16:creationId xmlns:a16="http://schemas.microsoft.com/office/drawing/2014/main" id="{99DD1203-6CB8-4893-AAD4-E87D96D5D1DF}"/>
                </a:ext>
              </a:extLst>
            </p:cNvPr>
            <p:cNvGrpSpPr/>
            <p:nvPr/>
          </p:nvGrpSpPr>
          <p:grpSpPr>
            <a:xfrm>
              <a:off x="3403704" y="4104729"/>
              <a:ext cx="5287452" cy="1874451"/>
              <a:chOff x="3403704" y="4104729"/>
              <a:chExt cx="5287452" cy="1874451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018519B-F8C1-4E2C-A42C-60286D16018C}"/>
                  </a:ext>
                </a:extLst>
              </p:cNvPr>
              <p:cNvSpPr/>
              <p:nvPr/>
            </p:nvSpPr>
            <p:spPr bwMode="auto">
              <a:xfrm>
                <a:off x="3640836" y="4254864"/>
                <a:ext cx="4832604" cy="166116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36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D630405-EA8D-4AE9-ABF5-52369841F785}"/>
                  </a:ext>
                </a:extLst>
              </p:cNvPr>
              <p:cNvSpPr txBox="1"/>
              <p:nvPr/>
            </p:nvSpPr>
            <p:spPr>
              <a:xfrm>
                <a:off x="3578956" y="5455960"/>
                <a:ext cx="3710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/>
                  <a:t>AS65yy0 (SDN Network)</a:t>
                </a:r>
                <a:endParaRPr lang="zh-TW" altLang="en-US" sz="2800" dirty="0"/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24BE6121-DCFE-44A9-9CFC-8556C04760D3}"/>
                  </a:ext>
                </a:extLst>
              </p:cNvPr>
              <p:cNvSpPr/>
              <p:nvPr/>
            </p:nvSpPr>
            <p:spPr bwMode="auto">
              <a:xfrm>
                <a:off x="5418192" y="4283516"/>
                <a:ext cx="1277887" cy="3230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標楷體" pitchFamily="65" charset="-120"/>
                  </a:rPr>
                  <a:t>ONOS</a:t>
                </a:r>
                <a:endParaRPr kumimoji="1" lang="zh-TW" altLang="en-US" sz="80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  <p:grpSp>
            <p:nvGrpSpPr>
              <p:cNvPr id="145" name="群組 144">
                <a:extLst>
                  <a:ext uri="{FF2B5EF4-FFF2-40B4-BE49-F238E27FC236}">
                    <a16:creationId xmlns:a16="http://schemas.microsoft.com/office/drawing/2014/main" id="{3CD4F499-520A-4A34-8EEB-32052FE43649}"/>
                  </a:ext>
                </a:extLst>
              </p:cNvPr>
              <p:cNvGrpSpPr/>
              <p:nvPr/>
            </p:nvGrpSpPr>
            <p:grpSpPr>
              <a:xfrm>
                <a:off x="3403704" y="4104729"/>
                <a:ext cx="5287452" cy="1642018"/>
                <a:chOff x="3403704" y="4104729"/>
                <a:chExt cx="5287452" cy="1642018"/>
              </a:xfrm>
            </p:grpSpPr>
            <p:pic>
              <p:nvPicPr>
                <p:cNvPr id="44" name="圖片 43">
                  <a:extLst>
                    <a:ext uri="{FF2B5EF4-FFF2-40B4-BE49-F238E27FC236}">
                      <a16:creationId xmlns:a16="http://schemas.microsoft.com/office/drawing/2014/main" id="{7367F0A7-1883-4EF5-A7E3-7F01C7A022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3704" y="4962102"/>
                  <a:ext cx="474264" cy="323767"/>
                </a:xfrm>
                <a:prstGeom prst="rect">
                  <a:avLst/>
                </a:prstGeom>
              </p:spPr>
            </p:pic>
            <p:pic>
              <p:nvPicPr>
                <p:cNvPr id="48" name="圖片 47">
                  <a:extLst>
                    <a:ext uri="{FF2B5EF4-FFF2-40B4-BE49-F238E27FC236}">
                      <a16:creationId xmlns:a16="http://schemas.microsoft.com/office/drawing/2014/main" id="{0B975902-ED29-4DAF-A3AE-0C4284259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60897" y="4104729"/>
                  <a:ext cx="474264" cy="323767"/>
                </a:xfrm>
                <a:prstGeom prst="rect">
                  <a:avLst/>
                </a:prstGeom>
              </p:spPr>
            </p:pic>
            <p:cxnSp>
              <p:nvCxnSpPr>
                <p:cNvPr id="52" name="直線接點 51">
                  <a:extLst>
                    <a:ext uri="{FF2B5EF4-FFF2-40B4-BE49-F238E27FC236}">
                      <a16:creationId xmlns:a16="http://schemas.microsoft.com/office/drawing/2014/main" id="{02F18B67-D2AE-4C03-986A-F2B3C1E73771}"/>
                    </a:ext>
                  </a:extLst>
                </p:cNvPr>
                <p:cNvCxnSpPr>
                  <a:cxnSpLocks/>
                  <a:stCxn id="44" idx="0"/>
                  <a:endCxn id="48" idx="2"/>
                </p:cNvCxnSpPr>
                <p:nvPr/>
              </p:nvCxnSpPr>
              <p:spPr bwMode="auto">
                <a:xfrm flipV="1">
                  <a:off x="3640836" y="4428496"/>
                  <a:ext cx="357193" cy="53360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58" name="圖片 57">
                  <a:extLst>
                    <a:ext uri="{FF2B5EF4-FFF2-40B4-BE49-F238E27FC236}">
                      <a16:creationId xmlns:a16="http://schemas.microsoft.com/office/drawing/2014/main" id="{BF57222B-C288-4366-A5C9-F53FFFF39E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16892" y="5422980"/>
                  <a:ext cx="474264" cy="323767"/>
                </a:xfrm>
                <a:prstGeom prst="rect">
                  <a:avLst/>
                </a:prstGeom>
              </p:spPr>
            </p:pic>
            <p:grpSp>
              <p:nvGrpSpPr>
                <p:cNvPr id="1048" name="群組 1047">
                  <a:extLst>
                    <a:ext uri="{FF2B5EF4-FFF2-40B4-BE49-F238E27FC236}">
                      <a16:creationId xmlns:a16="http://schemas.microsoft.com/office/drawing/2014/main" id="{36DE3113-847C-4980-92D4-C8862BF33388}"/>
                    </a:ext>
                  </a:extLst>
                </p:cNvPr>
                <p:cNvGrpSpPr/>
                <p:nvPr/>
              </p:nvGrpSpPr>
              <p:grpSpPr>
                <a:xfrm>
                  <a:off x="4235161" y="4266613"/>
                  <a:ext cx="3981731" cy="1318251"/>
                  <a:chOff x="4235161" y="4266613"/>
                  <a:chExt cx="3981731" cy="1318251"/>
                </a:xfrm>
              </p:grpSpPr>
              <p:cxnSp>
                <p:nvCxnSpPr>
                  <p:cNvPr id="59" name="直線接點 58">
                    <a:extLst>
                      <a:ext uri="{FF2B5EF4-FFF2-40B4-BE49-F238E27FC236}">
                        <a16:creationId xmlns:a16="http://schemas.microsoft.com/office/drawing/2014/main" id="{B61B5D09-A2FE-41D4-805F-0163ED622216}"/>
                      </a:ext>
                    </a:extLst>
                  </p:cNvPr>
                  <p:cNvCxnSpPr>
                    <a:cxnSpLocks/>
                    <a:stCxn id="48" idx="3"/>
                    <a:endCxn id="58" idx="1"/>
                  </p:cNvCxnSpPr>
                  <p:nvPr/>
                </p:nvCxnSpPr>
                <p:spPr bwMode="auto">
                  <a:xfrm>
                    <a:off x="4235161" y="4266613"/>
                    <a:ext cx="3981731" cy="131825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BA1F834D-99FC-44B0-A84C-990756D86FA9}"/>
                      </a:ext>
                    </a:extLst>
                  </p:cNvPr>
                  <p:cNvSpPr/>
                  <p:nvPr/>
                </p:nvSpPr>
                <p:spPr bwMode="auto">
                  <a:xfrm rot="1132264">
                    <a:off x="6177881" y="4942749"/>
                    <a:ext cx="1493931" cy="34653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rPr>
                      <a:t>VXLAN</a:t>
                    </a:r>
                    <a:endParaRPr kumimoji="1" lang="zh-TW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Times New Roman" pitchFamily="18" charset="0"/>
                      <a:ea typeface="標楷體" pitchFamily="65" charset="-120"/>
                    </a:endParaRPr>
                  </a:p>
                </p:txBody>
              </p:sp>
            </p:grpSp>
            <p:cxnSp>
              <p:nvCxnSpPr>
                <p:cNvPr id="122" name="直線接點 121">
                  <a:extLst>
                    <a:ext uri="{FF2B5EF4-FFF2-40B4-BE49-F238E27FC236}">
                      <a16:creationId xmlns:a16="http://schemas.microsoft.com/office/drawing/2014/main" id="{921B5D29-E97C-47E9-8784-903A92EF80F4}"/>
                    </a:ext>
                  </a:extLst>
                </p:cNvPr>
                <p:cNvCxnSpPr>
                  <a:cxnSpLocks/>
                  <a:stCxn id="283" idx="0"/>
                  <a:endCxn id="48" idx="2"/>
                </p:cNvCxnSpPr>
                <p:nvPr/>
              </p:nvCxnSpPr>
              <p:spPr bwMode="auto">
                <a:xfrm flipH="1" flipV="1">
                  <a:off x="3998029" y="4428496"/>
                  <a:ext cx="591274" cy="20674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6" name="直線接點 125">
                  <a:extLst>
                    <a:ext uri="{FF2B5EF4-FFF2-40B4-BE49-F238E27FC236}">
                      <a16:creationId xmlns:a16="http://schemas.microsoft.com/office/drawing/2014/main" id="{46B6E6A9-C611-44D3-B33D-10C34F393A25}"/>
                    </a:ext>
                  </a:extLst>
                </p:cNvPr>
                <p:cNvCxnSpPr>
                  <a:cxnSpLocks/>
                  <a:stCxn id="285" idx="1"/>
                  <a:endCxn id="44" idx="3"/>
                </p:cNvCxnSpPr>
                <p:nvPr/>
              </p:nvCxnSpPr>
              <p:spPr bwMode="auto">
                <a:xfrm flipH="1" flipV="1">
                  <a:off x="3877968" y="5123986"/>
                  <a:ext cx="377044" cy="12186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83" name="矩形 282">
                  <a:extLst>
                    <a:ext uri="{FF2B5EF4-FFF2-40B4-BE49-F238E27FC236}">
                      <a16:creationId xmlns:a16="http://schemas.microsoft.com/office/drawing/2014/main" id="{CEF087C9-A89B-4857-81F9-210B8482C3B5}"/>
                    </a:ext>
                  </a:extLst>
                </p:cNvPr>
                <p:cNvSpPr/>
                <p:nvPr/>
              </p:nvSpPr>
              <p:spPr bwMode="auto">
                <a:xfrm>
                  <a:off x="4007677" y="4635241"/>
                  <a:ext cx="1163252" cy="31516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2800" b="0" i="0" u="none" strike="noStrike" cap="none" normalizeH="0" baseline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Times New Roman" pitchFamily="18" charset="0"/>
                      <a:ea typeface="標楷體" pitchFamily="65" charset="-120"/>
                    </a:rPr>
                    <a:t>Host 1</a:t>
                  </a:r>
                  <a:endParaRPr kumimoji="1" lang="zh-TW" altLang="en-US" sz="8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  <p:sp>
              <p:nvSpPr>
                <p:cNvPr id="285" name="矩形 284">
                  <a:extLst>
                    <a:ext uri="{FF2B5EF4-FFF2-40B4-BE49-F238E27FC236}">
                      <a16:creationId xmlns:a16="http://schemas.microsoft.com/office/drawing/2014/main" id="{00EB7DE0-45D1-4A32-9FB4-3C1444777900}"/>
                    </a:ext>
                  </a:extLst>
                </p:cNvPr>
                <p:cNvSpPr/>
                <p:nvPr/>
              </p:nvSpPr>
              <p:spPr bwMode="auto">
                <a:xfrm>
                  <a:off x="4255012" y="5017289"/>
                  <a:ext cx="1866626" cy="4571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TW" sz="2800" dirty="0" err="1">
                      <a:solidFill>
                        <a:schemeClr val="tx2"/>
                      </a:solidFill>
                      <a:latin typeface="Times New Roman" pitchFamily="18" charset="0"/>
                    </a:rPr>
                    <a:t>FRRouting</a:t>
                  </a:r>
                  <a:endParaRPr kumimoji="1" lang="zh-TW" altLang="en-US" sz="8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</p:grpSp>
      </p:grpSp>
      <p:sp>
        <p:nvSpPr>
          <p:cNvPr id="97" name="矩形 96">
            <a:extLst>
              <a:ext uri="{FF2B5EF4-FFF2-40B4-BE49-F238E27FC236}">
                <a16:creationId xmlns:a16="http://schemas.microsoft.com/office/drawing/2014/main" id="{3C97A325-8B43-4826-929A-96FAC5117993}"/>
              </a:ext>
            </a:extLst>
          </p:cNvPr>
          <p:cNvSpPr/>
          <p:nvPr/>
        </p:nvSpPr>
        <p:spPr bwMode="auto">
          <a:xfrm>
            <a:off x="8046159" y="1296946"/>
            <a:ext cx="3804959" cy="5087194"/>
          </a:xfrm>
          <a:prstGeom prst="rect">
            <a:avLst/>
          </a:prstGeom>
          <a:solidFill>
            <a:srgbClr val="7F7F7F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TA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78" name="圖片 77">
            <a:extLst>
              <a:ext uri="{FF2B5EF4-FFF2-40B4-BE49-F238E27FC236}">
                <a16:creationId xmlns:a16="http://schemas.microsoft.com/office/drawing/2014/main" id="{55E96283-DD18-41A9-A278-9F224DBF6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46" y="2156751"/>
            <a:ext cx="474264" cy="323767"/>
          </a:xfrm>
          <a:prstGeom prst="rect">
            <a:avLst/>
          </a:prstGeom>
        </p:spPr>
      </p:pic>
      <p:sp>
        <p:nvSpPr>
          <p:cNvPr id="103" name="矩形 102">
            <a:extLst>
              <a:ext uri="{FF2B5EF4-FFF2-40B4-BE49-F238E27FC236}">
                <a16:creationId xmlns:a16="http://schemas.microsoft.com/office/drawing/2014/main" id="{5D31A055-12E1-47BC-A788-7A049F993F3D}"/>
              </a:ext>
            </a:extLst>
          </p:cNvPr>
          <p:cNvSpPr/>
          <p:nvPr/>
        </p:nvSpPr>
        <p:spPr bwMode="auto">
          <a:xfrm>
            <a:off x="3075958" y="2159565"/>
            <a:ext cx="368567" cy="2945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62C41A33-8A68-4B09-8907-FC4C665C1211}"/>
              </a:ext>
            </a:extLst>
          </p:cNvPr>
          <p:cNvCxnSpPr>
            <a:cxnSpLocks/>
            <a:stCxn id="103" idx="0"/>
            <a:endCxn id="106" idx="2"/>
          </p:cNvCxnSpPr>
          <p:nvPr/>
        </p:nvCxnSpPr>
        <p:spPr bwMode="auto">
          <a:xfrm flipH="1" flipV="1">
            <a:off x="2425908" y="1794381"/>
            <a:ext cx="834334" cy="3651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10F1A3B1-6DD5-44FC-8027-D2203A29A88F}"/>
              </a:ext>
            </a:extLst>
          </p:cNvPr>
          <p:cNvSpPr txBox="1"/>
          <p:nvPr/>
        </p:nvSpPr>
        <p:spPr>
          <a:xfrm>
            <a:off x="1277035" y="1332716"/>
            <a:ext cx="229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1Gbps Rate Limit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9B037E2-9787-488F-8426-D0E9256B5C03}"/>
              </a:ext>
            </a:extLst>
          </p:cNvPr>
          <p:cNvSpPr/>
          <p:nvPr/>
        </p:nvSpPr>
        <p:spPr bwMode="auto">
          <a:xfrm>
            <a:off x="537107" y="1291614"/>
            <a:ext cx="7120255" cy="2242105"/>
          </a:xfrm>
          <a:prstGeom prst="rect">
            <a:avLst/>
          </a:prstGeom>
          <a:solidFill>
            <a:srgbClr val="E6E0EC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Student x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B625ED87-48AE-4325-97BA-B1789334C599}"/>
              </a:ext>
            </a:extLst>
          </p:cNvPr>
          <p:cNvSpPr/>
          <p:nvPr/>
        </p:nvSpPr>
        <p:spPr bwMode="auto">
          <a:xfrm>
            <a:off x="3087986" y="4976337"/>
            <a:ext cx="368567" cy="2945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239DBCA9-21EB-4806-9121-136C2A339E3B}"/>
              </a:ext>
            </a:extLst>
          </p:cNvPr>
          <p:cNvCxnSpPr>
            <a:cxnSpLocks/>
            <a:stCxn id="109" idx="0"/>
            <a:endCxn id="111" idx="2"/>
          </p:cNvCxnSpPr>
          <p:nvPr/>
        </p:nvCxnSpPr>
        <p:spPr bwMode="auto">
          <a:xfrm flipH="1" flipV="1">
            <a:off x="2419833" y="4572973"/>
            <a:ext cx="852437" cy="4033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94C8B970-FE9B-4E4A-80D1-63CC3425F52D}"/>
              </a:ext>
            </a:extLst>
          </p:cNvPr>
          <p:cNvSpPr txBox="1"/>
          <p:nvPr/>
        </p:nvSpPr>
        <p:spPr>
          <a:xfrm>
            <a:off x="1270960" y="4111308"/>
            <a:ext cx="229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1Gbps Rate Limit</a:t>
            </a:r>
            <a:endParaRPr lang="zh-TW" altLang="en-US" dirty="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9BECDCF8-EA9E-4F7B-A931-16D252D3728D}"/>
              </a:ext>
            </a:extLst>
          </p:cNvPr>
          <p:cNvSpPr/>
          <p:nvPr/>
        </p:nvSpPr>
        <p:spPr bwMode="auto">
          <a:xfrm>
            <a:off x="523838" y="3894003"/>
            <a:ext cx="7133523" cy="2490138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Student y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7667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>
            <a:extLst>
              <a:ext uri="{FF2B5EF4-FFF2-40B4-BE49-F238E27FC236}">
                <a16:creationId xmlns:a16="http://schemas.microsoft.com/office/drawing/2014/main" id="{47AD761A-CD69-481D-9C64-D6F25E729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15" y="3451451"/>
            <a:ext cx="474264" cy="323767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B40BA119-4E8D-4D3C-9986-F3708E4CA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20" y="4011919"/>
            <a:ext cx="474264" cy="323767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FDCB1EEF-80C8-40DE-B888-478FD1147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08" y="4310231"/>
            <a:ext cx="474264" cy="32376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D865C45-E570-4257-9976-E936B3FE7D9D}"/>
              </a:ext>
            </a:extLst>
          </p:cNvPr>
          <p:cNvSpPr/>
          <p:nvPr/>
        </p:nvSpPr>
        <p:spPr bwMode="auto">
          <a:xfrm>
            <a:off x="4635133" y="1475436"/>
            <a:ext cx="5526165" cy="4638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4E43696-F4DE-4A7E-8938-8C8FE221DF7F}"/>
              </a:ext>
            </a:extLst>
          </p:cNvPr>
          <p:cNvSpPr txBox="1"/>
          <p:nvPr/>
        </p:nvSpPr>
        <p:spPr>
          <a:xfrm>
            <a:off x="4635133" y="1475436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AS65xx0</a:t>
            </a:r>
            <a:endParaRPr lang="zh-TW" altLang="en-US" b="1" dirty="0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4FA23411-6483-411A-9B0F-9E01720E811C}"/>
              </a:ext>
            </a:extLst>
          </p:cNvPr>
          <p:cNvSpPr/>
          <p:nvPr/>
        </p:nvSpPr>
        <p:spPr bwMode="auto">
          <a:xfrm>
            <a:off x="8657894" y="2845459"/>
            <a:ext cx="1242850" cy="416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ONOS</a:t>
            </a:r>
            <a:endParaRPr kumimoji="1" lang="zh-TW" altLang="en-US" sz="8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1046" name="群組 1045">
            <a:extLst>
              <a:ext uri="{FF2B5EF4-FFF2-40B4-BE49-F238E27FC236}">
                <a16:creationId xmlns:a16="http://schemas.microsoft.com/office/drawing/2014/main" id="{DB21F316-9349-4430-9050-ABA37F17D24B}"/>
              </a:ext>
            </a:extLst>
          </p:cNvPr>
          <p:cNvGrpSpPr/>
          <p:nvPr/>
        </p:nvGrpSpPr>
        <p:grpSpPr>
          <a:xfrm>
            <a:off x="7046017" y="4875418"/>
            <a:ext cx="1454133" cy="433378"/>
            <a:chOff x="3928666" y="2890049"/>
            <a:chExt cx="1454133" cy="433378"/>
          </a:xfrm>
        </p:grpSpPr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4292C65D-6AC0-4C3B-8F06-A63EC07C9C2E}"/>
                </a:ext>
              </a:extLst>
            </p:cNvPr>
            <p:cNvCxnSpPr>
              <a:cxnSpLocks/>
              <a:stCxn id="110" idx="3"/>
              <a:endCxn id="111" idx="1"/>
            </p:cNvCxnSpPr>
            <p:nvPr/>
          </p:nvCxnSpPr>
          <p:spPr bwMode="auto">
            <a:xfrm flipV="1">
              <a:off x="3928666" y="2890049"/>
              <a:ext cx="1454133" cy="4333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D86B30BC-180E-40BB-B58F-16D23CF0A5E8}"/>
                </a:ext>
              </a:extLst>
            </p:cNvPr>
            <p:cNvSpPr/>
            <p:nvPr/>
          </p:nvSpPr>
          <p:spPr bwMode="auto">
            <a:xfrm rot="20599606">
              <a:off x="4133761" y="2901055"/>
              <a:ext cx="1092284" cy="4025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VXLAN</a:t>
              </a:r>
              <a:endPara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E09A6F7E-D7F9-46BC-AC88-956743AA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 Topology as a Student</a:t>
            </a:r>
            <a:endParaRPr lang="zh-TW" altLang="en-US" dirty="0"/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2306D299-7D07-4671-BCFB-D4B4C37718E4}"/>
              </a:ext>
            </a:extLst>
          </p:cNvPr>
          <p:cNvCxnSpPr>
            <a:cxnSpLocks/>
            <a:stCxn id="105" idx="3"/>
            <a:endCxn id="109" idx="1"/>
          </p:cNvCxnSpPr>
          <p:nvPr/>
        </p:nvCxnSpPr>
        <p:spPr bwMode="auto">
          <a:xfrm>
            <a:off x="3753895" y="3625052"/>
            <a:ext cx="1309727" cy="133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0CB8A4F4-C0C3-48D8-A532-6DDEED04E6A2}"/>
              </a:ext>
            </a:extLst>
          </p:cNvPr>
          <p:cNvSpPr/>
          <p:nvPr/>
        </p:nvSpPr>
        <p:spPr bwMode="auto">
          <a:xfrm>
            <a:off x="641268" y="3163621"/>
            <a:ext cx="2882694" cy="879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BF42C17-9C03-461C-AF56-1E9C949CE2A5}"/>
              </a:ext>
            </a:extLst>
          </p:cNvPr>
          <p:cNvSpPr txBox="1"/>
          <p:nvPr/>
        </p:nvSpPr>
        <p:spPr>
          <a:xfrm>
            <a:off x="653064" y="3163361"/>
            <a:ext cx="14686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AS65xx1</a:t>
            </a:r>
            <a:endParaRPr lang="zh-TW" altLang="en-US" sz="2800" b="1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74D7D736-B4AA-4865-93D5-707EF6745512}"/>
              </a:ext>
            </a:extLst>
          </p:cNvPr>
          <p:cNvSpPr/>
          <p:nvPr/>
        </p:nvSpPr>
        <p:spPr bwMode="auto">
          <a:xfrm>
            <a:off x="732826" y="3665335"/>
            <a:ext cx="1429529" cy="323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Host 2</a:t>
            </a:r>
            <a:endParaRPr kumimoji="1" lang="zh-TW" altLang="en-US" sz="8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2B5794AF-433F-4287-BB2B-EAB69E9D1CA8}"/>
              </a:ext>
            </a:extLst>
          </p:cNvPr>
          <p:cNvCxnSpPr>
            <a:cxnSpLocks/>
            <a:stCxn id="67" idx="3"/>
            <a:endCxn id="105" idx="1"/>
          </p:cNvCxnSpPr>
          <p:nvPr/>
        </p:nvCxnSpPr>
        <p:spPr bwMode="auto">
          <a:xfrm flipV="1">
            <a:off x="2162355" y="3625052"/>
            <a:ext cx="1117276" cy="202167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968D603E-FE61-4B5C-B035-2E0781AE4882}"/>
              </a:ext>
            </a:extLst>
          </p:cNvPr>
          <p:cNvSpPr txBox="1"/>
          <p:nvPr/>
        </p:nvSpPr>
        <p:spPr>
          <a:xfrm>
            <a:off x="939103" y="2355147"/>
            <a:ext cx="2446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/>
              <a:t>172.17.xx.1/24</a:t>
            </a:r>
          </a:p>
          <a:p>
            <a:r>
              <a:rPr lang="en-US" altLang="zh-TW" sz="1800" b="1" dirty="0"/>
              <a:t>2a0b:4e07:c4:1xx::1/64</a:t>
            </a:r>
            <a:endParaRPr lang="zh-TW" altLang="en-US" sz="1800" b="1" dirty="0"/>
          </a:p>
        </p:txBody>
      </p:sp>
      <p:pic>
        <p:nvPicPr>
          <p:cNvPr id="105" name="圖片 104">
            <a:extLst>
              <a:ext uri="{FF2B5EF4-FFF2-40B4-BE49-F238E27FC236}">
                <a16:creationId xmlns:a16="http://schemas.microsoft.com/office/drawing/2014/main" id="{75925349-3745-4684-A37E-D18F7154F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31" y="3463168"/>
            <a:ext cx="474264" cy="323767"/>
          </a:xfrm>
          <a:prstGeom prst="rect">
            <a:avLst/>
          </a:prstGeom>
        </p:spPr>
      </p:pic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7DEDDD96-7503-480D-A360-E703BA959D50}"/>
              </a:ext>
            </a:extLst>
          </p:cNvPr>
          <p:cNvSpPr txBox="1"/>
          <p:nvPr/>
        </p:nvSpPr>
        <p:spPr>
          <a:xfrm>
            <a:off x="434901" y="4030286"/>
            <a:ext cx="245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/>
              <a:t>172.17.xx.2/24</a:t>
            </a:r>
          </a:p>
          <a:p>
            <a:r>
              <a:rPr lang="en-US" altLang="zh-TW" sz="1800" b="1" dirty="0"/>
              <a:t>2a0b:4e07:c4:1xx::2/64</a:t>
            </a:r>
            <a:endParaRPr lang="zh-TW" altLang="en-US" sz="1800" b="1" dirty="0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67DD146D-D811-4034-BA9C-E447E9AEBBB4}"/>
              </a:ext>
            </a:extLst>
          </p:cNvPr>
          <p:cNvSpPr/>
          <p:nvPr/>
        </p:nvSpPr>
        <p:spPr bwMode="auto">
          <a:xfrm>
            <a:off x="5063622" y="3532693"/>
            <a:ext cx="1516445" cy="451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OVS1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3D450D8C-8FE2-4CF0-AB34-040F90D439F9}"/>
              </a:ext>
            </a:extLst>
          </p:cNvPr>
          <p:cNvSpPr/>
          <p:nvPr/>
        </p:nvSpPr>
        <p:spPr bwMode="auto">
          <a:xfrm>
            <a:off x="5529572" y="5083244"/>
            <a:ext cx="1516445" cy="451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OVS2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73C8A5C5-0842-45C4-AB68-4824EF4D372A}"/>
              </a:ext>
            </a:extLst>
          </p:cNvPr>
          <p:cNvSpPr/>
          <p:nvPr/>
        </p:nvSpPr>
        <p:spPr bwMode="auto">
          <a:xfrm>
            <a:off x="8500150" y="4649866"/>
            <a:ext cx="1516445" cy="451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OVS3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112" name="直線接點 111">
            <a:extLst>
              <a:ext uri="{FF2B5EF4-FFF2-40B4-BE49-F238E27FC236}">
                <a16:creationId xmlns:a16="http://schemas.microsoft.com/office/drawing/2014/main" id="{67E3F9BC-1CB0-41FF-BC7E-3353F77D3B4F}"/>
              </a:ext>
            </a:extLst>
          </p:cNvPr>
          <p:cNvCxnSpPr>
            <a:cxnSpLocks/>
            <a:stCxn id="109" idx="2"/>
            <a:endCxn id="110" idx="0"/>
          </p:cNvCxnSpPr>
          <p:nvPr/>
        </p:nvCxnSpPr>
        <p:spPr bwMode="auto">
          <a:xfrm>
            <a:off x="5821845" y="3983797"/>
            <a:ext cx="465950" cy="10994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FAB36BED-261D-45E2-B98D-1C285BD7BE9B}"/>
              </a:ext>
            </a:extLst>
          </p:cNvPr>
          <p:cNvSpPr txBox="1"/>
          <p:nvPr/>
        </p:nvSpPr>
        <p:spPr>
          <a:xfrm>
            <a:off x="8566532" y="2474687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/>
              <a:t>192.168.100.2/24</a:t>
            </a:r>
          </a:p>
        </p:txBody>
      </p:sp>
      <p:cxnSp>
        <p:nvCxnSpPr>
          <p:cNvPr id="118" name="直線接點 117">
            <a:extLst>
              <a:ext uri="{FF2B5EF4-FFF2-40B4-BE49-F238E27FC236}">
                <a16:creationId xmlns:a16="http://schemas.microsoft.com/office/drawing/2014/main" id="{B370BCA7-A702-4FFE-A4DA-18D9DCBAD82B}"/>
              </a:ext>
            </a:extLst>
          </p:cNvPr>
          <p:cNvCxnSpPr>
            <a:cxnSpLocks/>
            <a:stCxn id="109" idx="3"/>
            <a:endCxn id="89" idx="2"/>
          </p:cNvCxnSpPr>
          <p:nvPr/>
        </p:nvCxnSpPr>
        <p:spPr bwMode="auto">
          <a:xfrm flipV="1">
            <a:off x="6580067" y="3261968"/>
            <a:ext cx="2699252" cy="4962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直線接點 119">
            <a:extLst>
              <a:ext uri="{FF2B5EF4-FFF2-40B4-BE49-F238E27FC236}">
                <a16:creationId xmlns:a16="http://schemas.microsoft.com/office/drawing/2014/main" id="{B1917F09-CF61-4976-81B3-DCB74FEFBF78}"/>
              </a:ext>
            </a:extLst>
          </p:cNvPr>
          <p:cNvCxnSpPr>
            <a:cxnSpLocks/>
            <a:stCxn id="110" idx="3"/>
            <a:endCxn id="89" idx="2"/>
          </p:cNvCxnSpPr>
          <p:nvPr/>
        </p:nvCxnSpPr>
        <p:spPr bwMode="auto">
          <a:xfrm flipV="1">
            <a:off x="7046017" y="3261968"/>
            <a:ext cx="2233302" cy="20468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直線接點 122">
            <a:extLst>
              <a:ext uri="{FF2B5EF4-FFF2-40B4-BE49-F238E27FC236}">
                <a16:creationId xmlns:a16="http://schemas.microsoft.com/office/drawing/2014/main" id="{16FF7F4C-9C57-4018-99D7-64009AA55D2F}"/>
              </a:ext>
            </a:extLst>
          </p:cNvPr>
          <p:cNvCxnSpPr>
            <a:cxnSpLocks/>
            <a:stCxn id="111" idx="0"/>
            <a:endCxn id="89" idx="2"/>
          </p:cNvCxnSpPr>
          <p:nvPr/>
        </p:nvCxnSpPr>
        <p:spPr bwMode="auto">
          <a:xfrm flipV="1">
            <a:off x="9258373" y="3261968"/>
            <a:ext cx="20946" cy="13878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8" name="群組 127">
            <a:extLst>
              <a:ext uri="{FF2B5EF4-FFF2-40B4-BE49-F238E27FC236}">
                <a16:creationId xmlns:a16="http://schemas.microsoft.com/office/drawing/2014/main" id="{B0BC2ED5-5D13-4C8A-B186-8094A55CFC8A}"/>
              </a:ext>
            </a:extLst>
          </p:cNvPr>
          <p:cNvGrpSpPr/>
          <p:nvPr/>
        </p:nvGrpSpPr>
        <p:grpSpPr>
          <a:xfrm>
            <a:off x="6131054" y="5534348"/>
            <a:ext cx="285502" cy="925446"/>
            <a:chOff x="3830184" y="1649272"/>
            <a:chExt cx="612058" cy="925446"/>
          </a:xfrm>
        </p:grpSpPr>
        <p:cxnSp>
          <p:nvCxnSpPr>
            <p:cNvPr id="129" name="直線接點 128">
              <a:extLst>
                <a:ext uri="{FF2B5EF4-FFF2-40B4-BE49-F238E27FC236}">
                  <a16:creationId xmlns:a16="http://schemas.microsoft.com/office/drawing/2014/main" id="{073E658B-55F4-4171-8471-BDCF56D0B17D}"/>
                </a:ext>
              </a:extLst>
            </p:cNvPr>
            <p:cNvCxnSpPr>
              <a:cxnSpLocks/>
              <a:endCxn id="110" idx="2"/>
            </p:cNvCxnSpPr>
            <p:nvPr/>
          </p:nvCxnSpPr>
          <p:spPr bwMode="auto">
            <a:xfrm flipV="1">
              <a:off x="4166206" y="1649272"/>
              <a:ext cx="0" cy="9254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CDC0DD1F-A885-4FC4-BC40-F30AC141CD84}"/>
                </a:ext>
              </a:extLst>
            </p:cNvPr>
            <p:cNvSpPr/>
            <p:nvPr/>
          </p:nvSpPr>
          <p:spPr bwMode="auto">
            <a:xfrm rot="16200000">
              <a:off x="3723002" y="1850622"/>
              <a:ext cx="826421" cy="61205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VXLAN</a:t>
              </a:r>
              <a:endParaRPr kumimoji="1" lang="zh-TW" alt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49" name="矩形 148">
            <a:extLst>
              <a:ext uri="{FF2B5EF4-FFF2-40B4-BE49-F238E27FC236}">
                <a16:creationId xmlns:a16="http://schemas.microsoft.com/office/drawing/2014/main" id="{0C8243BD-3960-4FD7-8C65-8B1F36868670}"/>
              </a:ext>
            </a:extLst>
          </p:cNvPr>
          <p:cNvSpPr/>
          <p:nvPr/>
        </p:nvSpPr>
        <p:spPr bwMode="auto">
          <a:xfrm>
            <a:off x="6467211" y="2775959"/>
            <a:ext cx="1803046" cy="462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800" dirty="0" err="1">
                <a:solidFill>
                  <a:schemeClr val="tx2"/>
                </a:solidFill>
                <a:latin typeface="Times New Roman" pitchFamily="18" charset="0"/>
              </a:rPr>
              <a:t>FRRouting</a:t>
            </a:r>
            <a:endParaRPr kumimoji="1" lang="zh-TW" altLang="en-US" sz="8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150" name="直線接點 149">
            <a:extLst>
              <a:ext uri="{FF2B5EF4-FFF2-40B4-BE49-F238E27FC236}">
                <a16:creationId xmlns:a16="http://schemas.microsoft.com/office/drawing/2014/main" id="{6EC11DBE-247D-47C4-90DC-C47F6C36E2F0}"/>
              </a:ext>
            </a:extLst>
          </p:cNvPr>
          <p:cNvCxnSpPr>
            <a:cxnSpLocks/>
            <a:stCxn id="109" idx="3"/>
            <a:endCxn id="149" idx="2"/>
          </p:cNvCxnSpPr>
          <p:nvPr/>
        </p:nvCxnSpPr>
        <p:spPr bwMode="auto">
          <a:xfrm flipV="1">
            <a:off x="6580067" y="3238780"/>
            <a:ext cx="788667" cy="5194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5EF70DB2-ED67-4F4A-88C3-B9639E30A672}"/>
              </a:ext>
            </a:extLst>
          </p:cNvPr>
          <p:cNvCxnSpPr>
            <a:stCxn id="3" idx="2"/>
            <a:endCxn id="105" idx="1"/>
          </p:cNvCxnSpPr>
          <p:nvPr/>
        </p:nvCxnSpPr>
        <p:spPr bwMode="auto">
          <a:xfrm>
            <a:off x="2162355" y="3001478"/>
            <a:ext cx="1117276" cy="6235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4B7880D7-4D78-4F11-AA28-9C80F3C79CB8}"/>
              </a:ext>
            </a:extLst>
          </p:cNvPr>
          <p:cNvSpPr txBox="1"/>
          <p:nvPr/>
        </p:nvSpPr>
        <p:spPr>
          <a:xfrm>
            <a:off x="3128315" y="4214741"/>
            <a:ext cx="175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/>
              <a:t>192.168.63.2/24</a:t>
            </a:r>
          </a:p>
          <a:p>
            <a:r>
              <a:rPr lang="en-US" altLang="zh-TW" sz="1800" b="1" dirty="0"/>
              <a:t>fd63::2/64</a:t>
            </a:r>
            <a:endParaRPr lang="zh-TW" altLang="en-US" sz="1800" b="1" dirty="0"/>
          </a:p>
        </p:txBody>
      </p:sp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AC905086-5FF5-4F01-8894-E7EF0681AD33}"/>
              </a:ext>
            </a:extLst>
          </p:cNvPr>
          <p:cNvCxnSpPr>
            <a:cxnSpLocks/>
            <a:stCxn id="157" idx="0"/>
            <a:endCxn id="105" idx="3"/>
          </p:cNvCxnSpPr>
          <p:nvPr/>
        </p:nvCxnSpPr>
        <p:spPr bwMode="auto">
          <a:xfrm flipH="1" flipV="1">
            <a:off x="3753895" y="3625052"/>
            <a:ext cx="251423" cy="5896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E6125D47-5E9B-4D83-B632-19F1B3509310}"/>
              </a:ext>
            </a:extLst>
          </p:cNvPr>
          <p:cNvSpPr txBox="1"/>
          <p:nvPr/>
        </p:nvSpPr>
        <p:spPr>
          <a:xfrm>
            <a:off x="8113388" y="5259185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/>
              <a:t>192.168.60.xx/24</a:t>
            </a:r>
            <a:endParaRPr lang="zh-TW" altLang="en-US" sz="1800" b="1" dirty="0"/>
          </a:p>
        </p:txBody>
      </p:sp>
      <p:cxnSp>
        <p:nvCxnSpPr>
          <p:cNvPr id="165" name="直線單箭頭接點 164">
            <a:extLst>
              <a:ext uri="{FF2B5EF4-FFF2-40B4-BE49-F238E27FC236}">
                <a16:creationId xmlns:a16="http://schemas.microsoft.com/office/drawing/2014/main" id="{1B7FC133-5CD0-467E-937F-7CC5A413E10F}"/>
              </a:ext>
            </a:extLst>
          </p:cNvPr>
          <p:cNvCxnSpPr>
            <a:cxnSpLocks/>
            <a:stCxn id="164" idx="0"/>
            <a:endCxn id="111" idx="1"/>
          </p:cNvCxnSpPr>
          <p:nvPr/>
        </p:nvCxnSpPr>
        <p:spPr bwMode="auto">
          <a:xfrm flipH="1" flipV="1">
            <a:off x="8500150" y="4875418"/>
            <a:ext cx="537530" cy="3837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" name="文字方塊 174">
            <a:extLst>
              <a:ext uri="{FF2B5EF4-FFF2-40B4-BE49-F238E27FC236}">
                <a16:creationId xmlns:a16="http://schemas.microsoft.com/office/drawing/2014/main" id="{41C71234-0F80-442F-A0D3-AA4C6794CB08}"/>
              </a:ext>
            </a:extLst>
          </p:cNvPr>
          <p:cNvSpPr txBox="1"/>
          <p:nvPr/>
        </p:nvSpPr>
        <p:spPr>
          <a:xfrm>
            <a:off x="6054485" y="4264666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/>
              <a:t>192.168.61.xx/24</a:t>
            </a:r>
            <a:endParaRPr lang="zh-TW" altLang="en-US" sz="1800" b="1" dirty="0"/>
          </a:p>
        </p:txBody>
      </p:sp>
      <p:cxnSp>
        <p:nvCxnSpPr>
          <p:cNvPr id="176" name="直線單箭頭接點 175">
            <a:extLst>
              <a:ext uri="{FF2B5EF4-FFF2-40B4-BE49-F238E27FC236}">
                <a16:creationId xmlns:a16="http://schemas.microsoft.com/office/drawing/2014/main" id="{4FB59117-B679-4665-AA75-D4364B946998}"/>
              </a:ext>
            </a:extLst>
          </p:cNvPr>
          <p:cNvCxnSpPr>
            <a:cxnSpLocks/>
            <a:stCxn id="175" idx="2"/>
            <a:endCxn id="110" idx="3"/>
          </p:cNvCxnSpPr>
          <p:nvPr/>
        </p:nvCxnSpPr>
        <p:spPr bwMode="auto">
          <a:xfrm>
            <a:off x="6978777" y="4633998"/>
            <a:ext cx="67240" cy="674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9" name="群組 178">
            <a:extLst>
              <a:ext uri="{FF2B5EF4-FFF2-40B4-BE49-F238E27FC236}">
                <a16:creationId xmlns:a16="http://schemas.microsoft.com/office/drawing/2014/main" id="{FF0768A7-054E-43C8-9B43-1D374E86FE66}"/>
              </a:ext>
            </a:extLst>
          </p:cNvPr>
          <p:cNvGrpSpPr/>
          <p:nvPr/>
        </p:nvGrpSpPr>
        <p:grpSpPr>
          <a:xfrm>
            <a:off x="10800689" y="4734782"/>
            <a:ext cx="768792" cy="768792"/>
            <a:chOff x="9503505" y="3497821"/>
            <a:chExt cx="768792" cy="768792"/>
          </a:xfrm>
        </p:grpSpPr>
        <p:sp>
          <p:nvSpPr>
            <p:cNvPr id="180" name="橢圓 179">
              <a:extLst>
                <a:ext uri="{FF2B5EF4-FFF2-40B4-BE49-F238E27FC236}">
                  <a16:creationId xmlns:a16="http://schemas.microsoft.com/office/drawing/2014/main" id="{C399FC53-3E20-489E-80BE-6DAB6B5B6341}"/>
                </a:ext>
              </a:extLst>
            </p:cNvPr>
            <p:cNvSpPr/>
            <p:nvPr/>
          </p:nvSpPr>
          <p:spPr bwMode="auto">
            <a:xfrm>
              <a:off x="9503505" y="3497821"/>
              <a:ext cx="768792" cy="76879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81" name="文字方塊 180">
              <a:extLst>
                <a:ext uri="{FF2B5EF4-FFF2-40B4-BE49-F238E27FC236}">
                  <a16:creationId xmlns:a16="http://schemas.microsoft.com/office/drawing/2014/main" id="{7BECF7D6-537B-475C-B013-BEC317A8E157}"/>
                </a:ext>
              </a:extLst>
            </p:cNvPr>
            <p:cNvSpPr txBox="1"/>
            <p:nvPr/>
          </p:nvSpPr>
          <p:spPr>
            <a:xfrm>
              <a:off x="9526740" y="3744806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200" b="1" dirty="0"/>
                <a:t>AS65000</a:t>
              </a:r>
              <a:endParaRPr lang="zh-TW" altLang="en-US" sz="1200" b="1" dirty="0"/>
            </a:p>
          </p:txBody>
        </p:sp>
      </p:grpSp>
      <p:cxnSp>
        <p:nvCxnSpPr>
          <p:cNvPr id="182" name="直線接點 181">
            <a:extLst>
              <a:ext uri="{FF2B5EF4-FFF2-40B4-BE49-F238E27FC236}">
                <a16:creationId xmlns:a16="http://schemas.microsoft.com/office/drawing/2014/main" id="{0EC65577-6826-40DC-BE09-F8235952C78F}"/>
              </a:ext>
            </a:extLst>
          </p:cNvPr>
          <p:cNvCxnSpPr>
            <a:cxnSpLocks/>
            <a:stCxn id="111" idx="3"/>
            <a:endCxn id="181" idx="1"/>
          </p:cNvCxnSpPr>
          <p:nvPr/>
        </p:nvCxnSpPr>
        <p:spPr bwMode="auto">
          <a:xfrm>
            <a:off x="10016595" y="4875418"/>
            <a:ext cx="807329" cy="2448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8" name="文字方塊 197">
            <a:extLst>
              <a:ext uri="{FF2B5EF4-FFF2-40B4-BE49-F238E27FC236}">
                <a16:creationId xmlns:a16="http://schemas.microsoft.com/office/drawing/2014/main" id="{B4B993D5-D4F8-4F51-9391-C3172374C894}"/>
              </a:ext>
            </a:extLst>
          </p:cNvPr>
          <p:cNvSpPr txBox="1"/>
          <p:nvPr/>
        </p:nvSpPr>
        <p:spPr>
          <a:xfrm>
            <a:off x="3153153" y="5394370"/>
            <a:ext cx="231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/>
              <a:t>172.16.xx.2/24</a:t>
            </a:r>
          </a:p>
          <a:p>
            <a:r>
              <a:rPr lang="en-US" altLang="zh-TW" sz="1800" b="1" dirty="0"/>
              <a:t>2a0b:4e07:c4:xx::2/64</a:t>
            </a:r>
            <a:endParaRPr lang="zh-TW" altLang="en-US" sz="1800" b="1" dirty="0"/>
          </a:p>
        </p:txBody>
      </p:sp>
      <p:sp>
        <p:nvSpPr>
          <p:cNvPr id="199" name="矩形 198">
            <a:extLst>
              <a:ext uri="{FF2B5EF4-FFF2-40B4-BE49-F238E27FC236}">
                <a16:creationId xmlns:a16="http://schemas.microsoft.com/office/drawing/2014/main" id="{08ABA49B-1A90-45C4-90C2-ED2DB0E4951C}"/>
              </a:ext>
            </a:extLst>
          </p:cNvPr>
          <p:cNvSpPr/>
          <p:nvPr/>
        </p:nvSpPr>
        <p:spPr bwMode="auto">
          <a:xfrm>
            <a:off x="3523962" y="5045485"/>
            <a:ext cx="1397617" cy="360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Host 1</a:t>
            </a:r>
            <a:endParaRPr kumimoji="1" lang="zh-TW" altLang="en-US" sz="8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200" name="直線接點 199">
            <a:extLst>
              <a:ext uri="{FF2B5EF4-FFF2-40B4-BE49-F238E27FC236}">
                <a16:creationId xmlns:a16="http://schemas.microsoft.com/office/drawing/2014/main" id="{3B76079D-916C-4E84-82D8-13511A4F2A26}"/>
              </a:ext>
            </a:extLst>
          </p:cNvPr>
          <p:cNvCxnSpPr>
            <a:cxnSpLocks/>
            <a:stCxn id="199" idx="3"/>
            <a:endCxn id="110" idx="1"/>
          </p:cNvCxnSpPr>
          <p:nvPr/>
        </p:nvCxnSpPr>
        <p:spPr bwMode="auto">
          <a:xfrm>
            <a:off x="4921579" y="5225905"/>
            <a:ext cx="607993" cy="828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" name="文字方塊 202">
            <a:extLst>
              <a:ext uri="{FF2B5EF4-FFF2-40B4-BE49-F238E27FC236}">
                <a16:creationId xmlns:a16="http://schemas.microsoft.com/office/drawing/2014/main" id="{2F5F3252-FF64-44CC-A0F6-5AF0BEA6547D}"/>
              </a:ext>
            </a:extLst>
          </p:cNvPr>
          <p:cNvSpPr txBox="1"/>
          <p:nvPr/>
        </p:nvSpPr>
        <p:spPr>
          <a:xfrm>
            <a:off x="10191062" y="4104271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/>
              <a:t>192.168.70.253/24</a:t>
            </a:r>
          </a:p>
          <a:p>
            <a:r>
              <a:rPr lang="en-US" altLang="zh-TW" sz="1800" b="1" dirty="0"/>
              <a:t>fd80::</a:t>
            </a:r>
            <a:r>
              <a:rPr lang="en-US" altLang="zh-TW" sz="1800" b="1" dirty="0" err="1"/>
              <a:t>fe</a:t>
            </a:r>
            <a:r>
              <a:rPr lang="en-US" altLang="zh-TW" sz="1800" b="1" dirty="0"/>
              <a:t>/64</a:t>
            </a:r>
            <a:endParaRPr lang="zh-TW" altLang="en-US" sz="1800" b="1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86AA3D9-3414-42BE-92C4-D4104FEB4312}"/>
              </a:ext>
            </a:extLst>
          </p:cNvPr>
          <p:cNvSpPr txBox="1"/>
          <p:nvPr/>
        </p:nvSpPr>
        <p:spPr>
          <a:xfrm>
            <a:off x="5880702" y="1205523"/>
            <a:ext cx="5234488" cy="131350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numCol="2" spcCol="0" rtlCol="0">
            <a:noAutofit/>
          </a:bodyPr>
          <a:lstStyle/>
          <a:p>
            <a:r>
              <a:rPr lang="en-US" altLang="zh-TW" sz="2000" b="1" dirty="0"/>
              <a:t>192.168.63.1/24</a:t>
            </a:r>
          </a:p>
          <a:p>
            <a:r>
              <a:rPr lang="en-US" altLang="zh-TW" sz="2000" b="1" dirty="0"/>
              <a:t>192.168.70.xx/24</a:t>
            </a:r>
          </a:p>
          <a:p>
            <a:r>
              <a:rPr lang="en-US" altLang="zh-TW" sz="2000" b="1" dirty="0"/>
              <a:t>172.16.xx.69/24</a:t>
            </a:r>
          </a:p>
          <a:p>
            <a:r>
              <a:rPr lang="en-US" altLang="zh-TW" sz="2000" b="1" dirty="0"/>
              <a:t>192.168.100.3/24</a:t>
            </a:r>
          </a:p>
          <a:p>
            <a:endParaRPr lang="en-US" altLang="zh-TW" sz="2000" b="1" dirty="0"/>
          </a:p>
          <a:p>
            <a:r>
              <a:rPr lang="en-US" altLang="zh-TW" sz="2000" b="1" dirty="0"/>
              <a:t>fd63::1/64</a:t>
            </a:r>
          </a:p>
          <a:p>
            <a:r>
              <a:rPr lang="en-US" altLang="zh-TW" sz="2000" b="1" dirty="0"/>
              <a:t>fd70::xx/64</a:t>
            </a:r>
          </a:p>
          <a:p>
            <a:r>
              <a:rPr lang="en-US" altLang="zh-TW" sz="2000" b="1" dirty="0"/>
              <a:t>2a0b:4e07:c4:xx::69/64</a:t>
            </a:r>
            <a:endParaRPr lang="zh-TW" altLang="en-US" sz="2000" b="1" dirty="0"/>
          </a:p>
          <a:p>
            <a:endParaRPr lang="zh-TW" altLang="en-US" dirty="0"/>
          </a:p>
        </p:txBody>
      </p: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5AFF0839-00A0-41B3-8502-E66428672CBC}"/>
              </a:ext>
            </a:extLst>
          </p:cNvPr>
          <p:cNvCxnSpPr>
            <a:cxnSpLocks/>
            <a:endCxn id="149" idx="0"/>
          </p:cNvCxnSpPr>
          <p:nvPr/>
        </p:nvCxnSpPr>
        <p:spPr bwMode="auto">
          <a:xfrm>
            <a:off x="7368734" y="2542213"/>
            <a:ext cx="0" cy="2337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2B9F5E31-ED00-4FD8-873A-773D6AB06194}"/>
              </a:ext>
            </a:extLst>
          </p:cNvPr>
          <p:cNvSpPr/>
          <p:nvPr/>
        </p:nvSpPr>
        <p:spPr bwMode="auto">
          <a:xfrm>
            <a:off x="4447229" y="3550445"/>
            <a:ext cx="368567" cy="29452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8B0426E-9DD3-4FDE-A6AA-11A2061F5971}"/>
              </a:ext>
            </a:extLst>
          </p:cNvPr>
          <p:cNvCxnSpPr>
            <a:cxnSpLocks/>
            <a:stCxn id="24" idx="0"/>
            <a:endCxn id="27" idx="2"/>
          </p:cNvCxnSpPr>
          <p:nvPr/>
        </p:nvCxnSpPr>
        <p:spPr bwMode="auto">
          <a:xfrm flipV="1">
            <a:off x="4631513" y="3304445"/>
            <a:ext cx="386586" cy="24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2B8E952-9CD3-4C7C-B0D3-9A9EF6F28E99}"/>
              </a:ext>
            </a:extLst>
          </p:cNvPr>
          <p:cNvSpPr txBox="1"/>
          <p:nvPr/>
        </p:nvSpPr>
        <p:spPr>
          <a:xfrm>
            <a:off x="3869226" y="2842780"/>
            <a:ext cx="229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1Gbps Rate Limit</a:t>
            </a:r>
            <a:endParaRPr lang="zh-TW" altLang="en-US" dirty="0"/>
          </a:p>
        </p:txBody>
      </p: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2268F948-DF11-4C36-A47A-A1E73922855B}"/>
              </a:ext>
            </a:extLst>
          </p:cNvPr>
          <p:cNvCxnSpPr>
            <a:cxnSpLocks/>
            <a:endCxn id="111" idx="3"/>
          </p:cNvCxnSpPr>
          <p:nvPr/>
        </p:nvCxnSpPr>
        <p:spPr bwMode="auto">
          <a:xfrm>
            <a:off x="9343668" y="4533520"/>
            <a:ext cx="672927" cy="3418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矩形 204">
            <a:extLst>
              <a:ext uri="{FF2B5EF4-FFF2-40B4-BE49-F238E27FC236}">
                <a16:creationId xmlns:a16="http://schemas.microsoft.com/office/drawing/2014/main" id="{9AFC9351-3161-4E70-8EC6-14FB477075E3}"/>
              </a:ext>
            </a:extLst>
          </p:cNvPr>
          <p:cNvSpPr/>
          <p:nvPr/>
        </p:nvSpPr>
        <p:spPr bwMode="auto">
          <a:xfrm>
            <a:off x="7854344" y="3701650"/>
            <a:ext cx="4288747" cy="2339051"/>
          </a:xfrm>
          <a:prstGeom prst="rect">
            <a:avLst/>
          </a:prstGeom>
          <a:solidFill>
            <a:srgbClr val="7F7F7F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TA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D77DA46A-5112-428B-9666-9155C2DEB0DC}"/>
              </a:ext>
            </a:extLst>
          </p:cNvPr>
          <p:cNvSpPr txBox="1"/>
          <p:nvPr/>
        </p:nvSpPr>
        <p:spPr>
          <a:xfrm>
            <a:off x="2871846" y="2265921"/>
            <a:ext cx="162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Also </a:t>
            </a:r>
            <a:r>
              <a:rPr lang="en-US" altLang="zh-TW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FRRouting</a:t>
            </a:r>
            <a:endParaRPr lang="zh-TW" alt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60A69071-86D8-495E-8501-591143FDE907}"/>
              </a:ext>
            </a:extLst>
          </p:cNvPr>
          <p:cNvCxnSpPr>
            <a:cxnSpLocks/>
            <a:stCxn id="57" idx="2"/>
            <a:endCxn id="105" idx="0"/>
          </p:cNvCxnSpPr>
          <p:nvPr/>
        </p:nvCxnSpPr>
        <p:spPr bwMode="auto">
          <a:xfrm flipH="1">
            <a:off x="3516763" y="2635253"/>
            <a:ext cx="167549" cy="827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55315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9A6F7E-D7F9-46BC-AC88-956743AA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 Configurations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133D02-7C7E-44ED-A078-A53A5F69D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Students are running an AS65xx0 and announcing prefixes</a:t>
            </a:r>
          </a:p>
          <a:p>
            <a:pPr lvl="1" algn="just"/>
            <a:r>
              <a:rPr lang="en-US" altLang="zh-TW" dirty="0"/>
              <a:t>172.16.x.0/24.</a:t>
            </a:r>
          </a:p>
          <a:p>
            <a:pPr lvl="1" algn="just"/>
            <a:r>
              <a:rPr lang="en-US" altLang="zh-TW" dirty="0"/>
              <a:t>2a0b:4e07:c4:xx::/64</a:t>
            </a:r>
          </a:p>
          <a:p>
            <a:pPr algn="just"/>
            <a:r>
              <a:rPr lang="en-US" altLang="zh-TW" dirty="0"/>
              <a:t>Students help to transit prefixes announced by AS65xx1</a:t>
            </a:r>
          </a:p>
          <a:p>
            <a:pPr lvl="1" algn="just"/>
            <a:r>
              <a:rPr lang="en-US" altLang="zh-TW" dirty="0"/>
              <a:t>172.17.x.0/24.</a:t>
            </a:r>
          </a:p>
          <a:p>
            <a:pPr lvl="1" algn="just"/>
            <a:r>
              <a:rPr lang="en-US" altLang="zh-TW" dirty="0"/>
              <a:t>2a0b:4e07:c4:1xx::/64</a:t>
            </a:r>
          </a:p>
          <a:p>
            <a:pPr lvl="1" algn="just"/>
            <a:endParaRPr lang="en-US" altLang="zh-TW" dirty="0"/>
          </a:p>
          <a:p>
            <a:pPr algn="just"/>
            <a:r>
              <a:rPr lang="en-US" altLang="zh-TW" dirty="0"/>
              <a:t>IXP is AS65000 at 192.168.70.253/24 and fd70::</a:t>
            </a:r>
            <a:r>
              <a:rPr lang="en-US" altLang="zh-TW" dirty="0" err="1"/>
              <a:t>fe</a:t>
            </a:r>
            <a:r>
              <a:rPr lang="en-US" altLang="zh-TW" dirty="0"/>
              <a:t>/64</a:t>
            </a:r>
          </a:p>
          <a:p>
            <a:pPr lvl="1" algn="just"/>
            <a:r>
              <a:rPr lang="en-US" altLang="zh-TW" dirty="0"/>
              <a:t>Students have to announce the prefixes you know to the IXP</a:t>
            </a:r>
          </a:p>
          <a:p>
            <a:pPr lvl="1" algn="just"/>
            <a:r>
              <a:rPr lang="en-US" altLang="zh-TW" dirty="0"/>
              <a:t>Students can connect the IXP via</a:t>
            </a:r>
          </a:p>
          <a:p>
            <a:pPr lvl="2" algn="just"/>
            <a:r>
              <a:rPr lang="en-US" altLang="zh-TW" dirty="0"/>
              <a:t>192.168.70.x/24</a:t>
            </a:r>
          </a:p>
          <a:p>
            <a:pPr lvl="2" algn="just"/>
            <a:r>
              <a:rPr lang="en-US" altLang="zh-TW" dirty="0"/>
              <a:t>fd70::x/64</a:t>
            </a:r>
          </a:p>
        </p:txBody>
      </p:sp>
    </p:spTree>
    <p:extLst>
      <p:ext uri="{BB962C8B-B14F-4D97-AF65-F5344CB8AC3E}">
        <p14:creationId xmlns:p14="http://schemas.microsoft.com/office/powerpoint/2010/main" val="3311078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D70136-0830-4F8D-8AFB-2EB9552B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Testing Requirements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BFB13-A3F5-4403-8E7D-5B2664DCA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service customers (AS65xx0 SDN Network, </a:t>
            </a:r>
            <a:r>
              <a:rPr lang="en-US" altLang="zh-TW" b="1" dirty="0">
                <a:solidFill>
                  <a:srgbClr val="3889F6"/>
                </a:solidFill>
              </a:rPr>
              <a:t>host 1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Able to ping </a:t>
            </a:r>
            <a:r>
              <a:rPr lang="en-US" altLang="zh-TW" b="1" dirty="0" err="1">
                <a:solidFill>
                  <a:srgbClr val="3889F6"/>
                </a:solidFill>
              </a:rPr>
              <a:t>FRRouting’s</a:t>
            </a:r>
            <a:r>
              <a:rPr lang="en-US" altLang="zh-TW" b="1" dirty="0">
                <a:solidFill>
                  <a:srgbClr val="3889F6"/>
                </a:solidFill>
              </a:rPr>
              <a:t> </a:t>
            </a:r>
            <a:r>
              <a:rPr lang="en-US" altLang="zh-TW" dirty="0">
                <a:solidFill>
                  <a:srgbClr val="3889F6"/>
                </a:solidFill>
              </a:rPr>
              <a:t>IP (172.16.xx.69/24).  </a:t>
            </a:r>
            <a:r>
              <a:rPr lang="en-US" altLang="zh-TW" sz="2000" dirty="0">
                <a:solidFill>
                  <a:srgbClr val="FF0000"/>
                </a:solidFill>
              </a:rPr>
              <a:t>(Intra-domain Traffic)</a:t>
            </a:r>
            <a:endParaRPr lang="en-US" altLang="zh-TW" sz="2000" dirty="0">
              <a:solidFill>
                <a:srgbClr val="3889F6"/>
              </a:solidFill>
            </a:endParaRPr>
          </a:p>
          <a:p>
            <a:pPr lvl="1"/>
            <a:r>
              <a:rPr lang="en-US" altLang="zh-TW" dirty="0">
                <a:solidFill>
                  <a:srgbClr val="3889F6"/>
                </a:solidFill>
              </a:rPr>
              <a:t>Able to ping </a:t>
            </a:r>
            <a:r>
              <a:rPr lang="en-US" altLang="zh-TW" b="1" dirty="0">
                <a:solidFill>
                  <a:srgbClr val="3889F6"/>
                </a:solidFill>
              </a:rPr>
              <a:t>student y’s </a:t>
            </a:r>
            <a:r>
              <a:rPr lang="en-US" altLang="zh-TW" b="1" dirty="0" err="1">
                <a:solidFill>
                  <a:srgbClr val="3889F6"/>
                </a:solidFill>
              </a:rPr>
              <a:t>FRRouting’s</a:t>
            </a:r>
            <a:r>
              <a:rPr lang="en-US" altLang="zh-TW" b="1" dirty="0">
                <a:solidFill>
                  <a:srgbClr val="3889F6"/>
                </a:solidFill>
              </a:rPr>
              <a:t> </a:t>
            </a:r>
            <a:r>
              <a:rPr lang="en-US" altLang="zh-TW" dirty="0">
                <a:solidFill>
                  <a:srgbClr val="3889F6"/>
                </a:solidFill>
              </a:rPr>
              <a:t>IP (172.16.yy.69/24). </a:t>
            </a:r>
            <a:r>
              <a:rPr lang="en-US" altLang="zh-TW" sz="2000" dirty="0">
                <a:solidFill>
                  <a:srgbClr val="FF0000"/>
                </a:solidFill>
              </a:rPr>
              <a:t>(Inter-domain Traffic + Peering)</a:t>
            </a:r>
            <a:endParaRPr lang="en-US" altLang="zh-TW" sz="2000" dirty="0">
              <a:solidFill>
                <a:srgbClr val="3889F6"/>
              </a:solidFill>
            </a:endParaRPr>
          </a:p>
          <a:p>
            <a:pPr lvl="1"/>
            <a:r>
              <a:rPr lang="en-US" altLang="zh-TW" dirty="0">
                <a:solidFill>
                  <a:srgbClr val="3889F6"/>
                </a:solidFill>
              </a:rPr>
              <a:t>Use </a:t>
            </a:r>
            <a:r>
              <a:rPr lang="en-US" altLang="zh-TW" dirty="0">
                <a:solidFill>
                  <a:srgbClr val="3889F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https://tools.keycdn.com/ipv6-ping</a:t>
            </a:r>
            <a:r>
              <a:rPr lang="en-US" altLang="zh-TW" dirty="0">
                <a:solidFill>
                  <a:srgbClr val="3889F6"/>
                </a:solidFill>
              </a:rPr>
              <a:t> to see ICMP replies.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(Inter-domain Traffic + IXP Connection)</a:t>
            </a:r>
            <a:endParaRPr lang="en-US" altLang="zh-TW" sz="2000" dirty="0">
              <a:solidFill>
                <a:srgbClr val="3889F6"/>
              </a:solidFill>
            </a:endParaRPr>
          </a:p>
          <a:p>
            <a:endParaRPr lang="en-US" altLang="zh-TW" dirty="0">
              <a:solidFill>
                <a:srgbClr val="3889F6"/>
              </a:solidFill>
            </a:endParaRPr>
          </a:p>
          <a:p>
            <a:pPr lvl="1"/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9D6F921-B6D3-4E4B-9DCF-9EDC8034F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488" y="3308432"/>
            <a:ext cx="6580909" cy="30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70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D70136-0830-4F8D-8AFB-2EB9552B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Testing Requirements 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BFB13-A3F5-4403-8E7D-5B2664DCA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3889F6"/>
                </a:solidFill>
              </a:rPr>
              <a:t>For transit ISP (AS65xx1, </a:t>
            </a:r>
            <a:r>
              <a:rPr lang="en-US" altLang="zh-TW" b="1" dirty="0">
                <a:solidFill>
                  <a:srgbClr val="3889F6"/>
                </a:solidFill>
              </a:rPr>
              <a:t>host 2</a:t>
            </a:r>
            <a:r>
              <a:rPr lang="en-US" altLang="zh-TW" dirty="0">
                <a:solidFill>
                  <a:srgbClr val="3889F6"/>
                </a:solidFill>
              </a:rPr>
              <a:t>)</a:t>
            </a:r>
          </a:p>
          <a:p>
            <a:pPr lvl="1"/>
            <a:r>
              <a:rPr lang="en-US" altLang="zh-TW" dirty="0">
                <a:solidFill>
                  <a:srgbClr val="3889F6"/>
                </a:solidFill>
              </a:rPr>
              <a:t>Able to ping </a:t>
            </a:r>
            <a:r>
              <a:rPr lang="en-US" altLang="zh-TW" b="1" dirty="0">
                <a:solidFill>
                  <a:srgbClr val="3889F6"/>
                </a:solidFill>
              </a:rPr>
              <a:t>host 1 </a:t>
            </a:r>
            <a:r>
              <a:rPr lang="en-US" altLang="zh-TW" dirty="0">
                <a:solidFill>
                  <a:srgbClr val="3889F6"/>
                </a:solidFill>
              </a:rPr>
              <a:t>IP (172.16.xx.2/24).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(Inter-domain Traffic + Peering)</a:t>
            </a:r>
            <a:endParaRPr lang="en-US" altLang="zh-TW" sz="2000" dirty="0">
              <a:solidFill>
                <a:srgbClr val="3889F6"/>
              </a:solidFill>
            </a:endParaRPr>
          </a:p>
          <a:p>
            <a:pPr lvl="1"/>
            <a:r>
              <a:rPr lang="en-US" altLang="zh-TW" dirty="0">
                <a:solidFill>
                  <a:srgbClr val="3889F6"/>
                </a:solidFill>
              </a:rPr>
              <a:t>Able to ping </a:t>
            </a:r>
            <a:r>
              <a:rPr lang="en-US" altLang="zh-TW" b="1" dirty="0">
                <a:solidFill>
                  <a:srgbClr val="3889F6"/>
                </a:solidFill>
              </a:rPr>
              <a:t>student y’s </a:t>
            </a:r>
            <a:r>
              <a:rPr lang="en-US" altLang="zh-TW" b="1" dirty="0" err="1">
                <a:solidFill>
                  <a:srgbClr val="3889F6"/>
                </a:solidFill>
              </a:rPr>
              <a:t>FRRouting’s</a:t>
            </a:r>
            <a:r>
              <a:rPr lang="en-US" altLang="zh-TW" b="1" dirty="0">
                <a:solidFill>
                  <a:srgbClr val="3889F6"/>
                </a:solidFill>
              </a:rPr>
              <a:t> </a:t>
            </a:r>
            <a:r>
              <a:rPr lang="en-US" altLang="zh-TW" dirty="0">
                <a:solidFill>
                  <a:srgbClr val="3889F6"/>
                </a:solidFill>
              </a:rPr>
              <a:t>IP (172.16.yy.69/24). </a:t>
            </a:r>
            <a:r>
              <a:rPr lang="en-US" altLang="zh-TW" sz="2000" dirty="0">
                <a:solidFill>
                  <a:srgbClr val="FF0000"/>
                </a:solidFill>
              </a:rPr>
              <a:t>(Transit Traffic + Peering)</a:t>
            </a:r>
            <a:endParaRPr lang="en-US" altLang="zh-TW" sz="2000" dirty="0">
              <a:solidFill>
                <a:srgbClr val="3889F6"/>
              </a:solidFill>
            </a:endParaRPr>
          </a:p>
          <a:p>
            <a:pPr lvl="1"/>
            <a:r>
              <a:rPr lang="en-US" altLang="zh-TW" dirty="0">
                <a:solidFill>
                  <a:srgbClr val="3889F6"/>
                </a:solidFill>
              </a:rPr>
              <a:t>Able to ping </a:t>
            </a:r>
            <a:r>
              <a:rPr lang="en-US" altLang="zh-TW" b="1" dirty="0">
                <a:solidFill>
                  <a:srgbClr val="3889F6"/>
                </a:solidFill>
              </a:rPr>
              <a:t>student y’s host 2’s </a:t>
            </a:r>
            <a:r>
              <a:rPr lang="en-US" altLang="zh-TW" dirty="0">
                <a:solidFill>
                  <a:srgbClr val="3889F6"/>
                </a:solidFill>
              </a:rPr>
              <a:t>IP (172.17.yy.2/24). </a:t>
            </a:r>
            <a:r>
              <a:rPr lang="en-US" altLang="zh-TW" sz="2000" dirty="0">
                <a:solidFill>
                  <a:srgbClr val="FF0000"/>
                </a:solidFill>
              </a:rPr>
              <a:t>(Transit Traffic + Transit)</a:t>
            </a:r>
            <a:endParaRPr lang="en-US" altLang="zh-TW" dirty="0">
              <a:solidFill>
                <a:srgbClr val="3889F6"/>
              </a:solidFill>
            </a:endParaRPr>
          </a:p>
          <a:p>
            <a:pPr lvl="1"/>
            <a:r>
              <a:rPr lang="en-US" altLang="zh-TW" dirty="0">
                <a:solidFill>
                  <a:srgbClr val="3889F6"/>
                </a:solidFill>
              </a:rPr>
              <a:t>Use </a:t>
            </a:r>
            <a:r>
              <a:rPr lang="en-US" altLang="zh-TW" dirty="0">
                <a:solidFill>
                  <a:srgbClr val="3889F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https://tools.keycdn.com/ipv6-ping</a:t>
            </a:r>
            <a:r>
              <a:rPr lang="en-US" altLang="zh-TW" dirty="0">
                <a:solidFill>
                  <a:srgbClr val="3889F6"/>
                </a:solidFill>
              </a:rPr>
              <a:t> to see ICMP replies</a:t>
            </a:r>
            <a:r>
              <a:rPr lang="en-US" altLang="zh-TW" dirty="0"/>
              <a:t>.</a:t>
            </a:r>
            <a:r>
              <a:rPr lang="en-US" altLang="zh-TW" sz="2000" dirty="0">
                <a:solidFill>
                  <a:srgbClr val="FF0000"/>
                </a:solidFill>
              </a:rPr>
              <a:t> (Transit Traffic + IXP Connection)</a:t>
            </a:r>
            <a:endParaRPr lang="en-US" altLang="zh-TW" dirty="0">
              <a:solidFill>
                <a:srgbClr val="3889F6"/>
              </a:solidFill>
            </a:endParaRPr>
          </a:p>
          <a:p>
            <a:pPr lvl="1"/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AE03C9-964F-41C6-9495-53BB4013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488" y="3308432"/>
            <a:ext cx="6580909" cy="30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6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D70136-0830-4F8D-8AFB-2EB9552B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IXP Manager Looking Glass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BFB13-A3F5-4403-8E7D-5B2664DCA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You can see what you have announced via IXP Manager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125674F-2F9F-4A63-A1DC-96976F90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37" y="1855471"/>
            <a:ext cx="8855034" cy="3944897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7E0B97E-20A9-446A-AF47-23E45EFE4ED6}"/>
              </a:ext>
            </a:extLst>
          </p:cNvPr>
          <p:cNvCxnSpPr/>
          <p:nvPr/>
        </p:nvCxnSpPr>
        <p:spPr bwMode="auto">
          <a:xfrm>
            <a:off x="2345377" y="3918857"/>
            <a:ext cx="492826" cy="385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F027D8FC-7C77-46EB-9D27-0CA3D084B2D8}"/>
              </a:ext>
            </a:extLst>
          </p:cNvPr>
          <p:cNvSpPr txBox="1"/>
          <p:nvPr/>
        </p:nvSpPr>
        <p:spPr>
          <a:xfrm>
            <a:off x="1626920" y="3502012"/>
            <a:ext cx="1330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3297FC"/>
                </a:solidFill>
              </a:rPr>
              <a:t>Your ASN</a:t>
            </a:r>
            <a:endParaRPr lang="zh-TW" altLang="en-US" dirty="0">
              <a:solidFill>
                <a:srgbClr val="3297FC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307A668-BCB4-4081-B703-EFE3D5FB46BF}"/>
              </a:ext>
            </a:extLst>
          </p:cNvPr>
          <p:cNvSpPr txBox="1"/>
          <p:nvPr/>
        </p:nvSpPr>
        <p:spPr>
          <a:xfrm>
            <a:off x="3471553" y="3502012"/>
            <a:ext cx="94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3297FC"/>
                </a:solidFill>
              </a:rPr>
              <a:t>Your </a:t>
            </a:r>
            <a:r>
              <a:rPr lang="en-US" altLang="zh-TW" b="1" dirty="0">
                <a:solidFill>
                  <a:srgbClr val="3297FC"/>
                </a:solidFill>
              </a:rPr>
              <a:t>x</a:t>
            </a:r>
            <a:endParaRPr lang="zh-TW" altLang="en-US" b="1" dirty="0">
              <a:solidFill>
                <a:srgbClr val="3297FC"/>
              </a:solidFill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2C69132-DEA2-4179-8243-BDF0785071A8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>
            <a:off x="3556660" y="3963677"/>
            <a:ext cx="387651" cy="341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7735B7A-3F6E-4113-A975-7CF552FAE5B3}"/>
              </a:ext>
            </a:extLst>
          </p:cNvPr>
          <p:cNvSpPr txBox="1"/>
          <p:nvPr/>
        </p:nvSpPr>
        <p:spPr>
          <a:xfrm>
            <a:off x="5243489" y="3366254"/>
            <a:ext cx="4947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3297FC"/>
                </a:solidFill>
              </a:rPr>
              <a:t>Click to see what you have announced</a:t>
            </a:r>
            <a:endParaRPr lang="zh-TW" altLang="en-US" dirty="0">
              <a:solidFill>
                <a:srgbClr val="3297FC"/>
              </a:solidFill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469C87B-CEF5-46BA-B515-FC8C33EB86E2}"/>
              </a:ext>
            </a:extLst>
          </p:cNvPr>
          <p:cNvCxnSpPr>
            <a:cxnSpLocks/>
          </p:cNvCxnSpPr>
          <p:nvPr/>
        </p:nvCxnSpPr>
        <p:spPr bwMode="auto">
          <a:xfrm>
            <a:off x="7717083" y="3952960"/>
            <a:ext cx="886590" cy="3518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530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255E4A-B3AC-4BDC-9048-3A785D1F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98BAF6-B070-433D-9EF9-D7802748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</a:p>
          <a:p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Testbed Architecture</a:t>
            </a:r>
          </a:p>
          <a:p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Use Case</a:t>
            </a:r>
          </a:p>
          <a:p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Future work</a:t>
            </a:r>
            <a:endParaRPr lang="zh-TW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zh-TW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20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D70136-0830-4F8D-8AFB-2EB9552B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Expected Result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BFB13-A3F5-4403-8E7D-5B2664DCA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Students can test that they have connected to the outside world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F5BC6C-8113-4410-8AF0-ABB2C07B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28" y="1916928"/>
            <a:ext cx="6026544" cy="434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6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D70136-0830-4F8D-8AFB-2EB9552B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Further Experiment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BFB13-A3F5-4403-8E7D-5B2664DCA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BGP hijacking</a:t>
            </a:r>
          </a:p>
          <a:p>
            <a:pPr lvl="1"/>
            <a:r>
              <a:rPr lang="en-US" altLang="zh-TW" dirty="0"/>
              <a:t>A takeover of IP prefixes by manipulating the Border Gateway Protocol (BGP)</a:t>
            </a:r>
            <a:r>
              <a:rPr lang="zh-TW" altLang="en-US" dirty="0"/>
              <a:t> </a:t>
            </a:r>
            <a:r>
              <a:rPr lang="en-US" altLang="zh-TW" dirty="0"/>
              <a:t>by advertising prefixes that does not belongs to it.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The attack is performed to the students within the network</a:t>
            </a:r>
          </a:p>
          <a:p>
            <a:pPr lvl="1"/>
            <a:r>
              <a:rPr lang="en-US" altLang="zh-TW" dirty="0"/>
              <a:t>Student’s packet are forwarded to malicious servers.</a:t>
            </a:r>
          </a:p>
          <a:p>
            <a:pPr lvl="1"/>
            <a:r>
              <a:rPr lang="en-US" altLang="zh-TW" dirty="0"/>
              <a:t>Student are required to provide method to prevent hijacking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Attack influence scope</a:t>
            </a:r>
          </a:p>
          <a:p>
            <a:pPr lvl="1"/>
            <a:r>
              <a:rPr lang="en-US" altLang="zh-TW" dirty="0"/>
              <a:t>The attack is only taking affect within the testbed.</a:t>
            </a:r>
          </a:p>
          <a:p>
            <a:pPr lvl="1"/>
            <a:r>
              <a:rPr lang="en-US" altLang="zh-TW" dirty="0"/>
              <a:t>Blocked by the firewall and doesn’t leak to the real world.</a:t>
            </a:r>
          </a:p>
        </p:txBody>
      </p:sp>
    </p:spTree>
    <p:extLst>
      <p:ext uri="{BB962C8B-B14F-4D97-AF65-F5344CB8AC3E}">
        <p14:creationId xmlns:p14="http://schemas.microsoft.com/office/powerpoint/2010/main" val="3868801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255E4A-B3AC-4BDC-9048-3A785D1F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98BAF6-B070-433D-9EF9-D7802748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Testbed Architecture</a:t>
            </a:r>
          </a:p>
          <a:p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Use Case</a:t>
            </a:r>
          </a:p>
          <a:p>
            <a:r>
              <a:rPr lang="en-US" altLang="zh-TW" dirty="0">
                <a:solidFill>
                  <a:srgbClr val="3889F6"/>
                </a:solidFill>
              </a:rPr>
              <a:t>Future work</a:t>
            </a:r>
            <a:endParaRPr lang="zh-TW" altLang="en-US" dirty="0">
              <a:solidFill>
                <a:srgbClr val="3889F6"/>
              </a:solidFill>
            </a:endParaRPr>
          </a:p>
          <a:p>
            <a:endParaRPr lang="zh-TW" altLang="en-US" dirty="0">
              <a:solidFill>
                <a:srgbClr val="388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63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D70136-0830-4F8D-8AFB-2EB9552B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Testbed Internal Protection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BFB13-A3F5-4403-8E7D-5B2664DCA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switch loop is created within a group, since students have created the router and there are no switch loop protection.</a:t>
            </a:r>
          </a:p>
          <a:p>
            <a:r>
              <a:rPr lang="en-US" altLang="zh-TW" dirty="0"/>
              <a:t>Which results in</a:t>
            </a:r>
          </a:p>
          <a:p>
            <a:pPr lvl="1"/>
            <a:r>
              <a:rPr lang="en-US" altLang="zh-TW" dirty="0"/>
              <a:t>Broadcast storm is formed within the testbed.</a:t>
            </a:r>
          </a:p>
          <a:p>
            <a:pPr lvl="1"/>
            <a:r>
              <a:rPr lang="en-US" altLang="zh-TW" dirty="0"/>
              <a:t>All students received tremendous broadcast packets, leading to their own computer failure.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Network resource collisions </a:t>
            </a:r>
          </a:p>
          <a:p>
            <a:pPr lvl="1"/>
            <a:r>
              <a:rPr lang="en-US" altLang="zh-TW" dirty="0"/>
              <a:t>MAC Address </a:t>
            </a:r>
          </a:p>
          <a:p>
            <a:pPr lvl="1"/>
            <a:r>
              <a:rPr lang="en-US" altLang="zh-TW" dirty="0"/>
              <a:t>IP 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These doesn’t effect the core system, but is a problem to other users; therefore, an internal protection/alert system shall be introduced.</a:t>
            </a:r>
          </a:p>
        </p:txBody>
      </p:sp>
    </p:spTree>
    <p:extLst>
      <p:ext uri="{BB962C8B-B14F-4D97-AF65-F5344CB8AC3E}">
        <p14:creationId xmlns:p14="http://schemas.microsoft.com/office/powerpoint/2010/main" val="1242605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>
            <a:extLst>
              <a:ext uri="{FF2B5EF4-FFF2-40B4-BE49-F238E27FC236}">
                <a16:creationId xmlns:a16="http://schemas.microsoft.com/office/drawing/2014/main" id="{5FC79594-5195-4AD9-9D5E-D9DCF9322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Thank you for your attention</a:t>
            </a: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F74CAA9-5DFA-4B98-A212-BBC1C30D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721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CEA441-CB18-48A1-B09C-D52D1146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DFC19A-35EA-4ECD-BC9A-BAD1F2EE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In recent years, the information, cyber-security and network function virtualization have become increasingly important in network operation and management.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While these changes have brought impacts on network research and education, especially for internet innovations.</a:t>
            </a:r>
          </a:p>
          <a:p>
            <a:pPr lvl="1" algn="just"/>
            <a:endParaRPr lang="en-US" altLang="zh-TW" dirty="0"/>
          </a:p>
          <a:p>
            <a:pPr algn="just"/>
            <a:r>
              <a:rPr lang="en-US" altLang="zh-TW" dirty="0"/>
              <a:t>Playing only with multiple VM and forwarding localhost packets shall not be the only option for a student.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369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CEA441-CB18-48A1-B09C-D52D1146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 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DFC19A-35EA-4ECD-BC9A-BAD1F2EE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Students are struggled</a:t>
            </a:r>
          </a:p>
          <a:p>
            <a:pPr lvl="1" algn="just"/>
            <a:r>
              <a:rPr lang="en-US" altLang="zh-TW" dirty="0"/>
              <a:t>Lack of compute resource</a:t>
            </a:r>
          </a:p>
          <a:p>
            <a:pPr lvl="2" algn="just"/>
            <a:r>
              <a:rPr lang="en-US" altLang="zh-TW" dirty="0"/>
              <a:t>A server, switch or router is way too expensive for an individual</a:t>
            </a:r>
          </a:p>
          <a:p>
            <a:pPr lvl="2" algn="just"/>
            <a:r>
              <a:rPr lang="en-US" altLang="zh-TW" dirty="0"/>
              <a:t>Second hand might be a choice, how about power or storage cost?</a:t>
            </a:r>
          </a:p>
          <a:p>
            <a:pPr lvl="2" algn="just"/>
            <a:endParaRPr lang="en-US" altLang="zh-TW" dirty="0"/>
          </a:p>
          <a:p>
            <a:pPr lvl="1" algn="just"/>
            <a:r>
              <a:rPr lang="en-US" altLang="zh-TW" dirty="0"/>
              <a:t>Lack of real world packets</a:t>
            </a:r>
          </a:p>
          <a:p>
            <a:pPr lvl="2" algn="just"/>
            <a:r>
              <a:rPr lang="en-US" altLang="zh-TW" dirty="0"/>
              <a:t>You can control what you send or receive within your local network</a:t>
            </a:r>
          </a:p>
          <a:p>
            <a:pPr lvl="2" algn="just"/>
            <a:r>
              <a:rPr lang="en-US" altLang="zh-TW" dirty="0"/>
              <a:t>There will always be someone bombs you with unexpected packets</a:t>
            </a:r>
          </a:p>
          <a:p>
            <a:pPr marL="576000" lvl="2" indent="0" algn="just">
              <a:buNone/>
            </a:pPr>
            <a:endParaRPr lang="en-US" altLang="zh-TW" dirty="0"/>
          </a:p>
          <a:p>
            <a:pPr lvl="1" algn="just"/>
            <a:r>
              <a:rPr lang="en-US" altLang="zh-TW" dirty="0"/>
              <a:t>Method to connect with others</a:t>
            </a:r>
          </a:p>
          <a:p>
            <a:pPr lvl="2" algn="just"/>
            <a:r>
              <a:rPr lang="en-US" altLang="zh-TW" dirty="0"/>
              <a:t>While coding is important in programming</a:t>
            </a:r>
          </a:p>
          <a:p>
            <a:pPr lvl="2" algn="just"/>
            <a:r>
              <a:rPr lang="en-US" altLang="zh-TW" dirty="0"/>
              <a:t>Communication, negotiation and cooperation is more important in networking</a:t>
            </a:r>
          </a:p>
        </p:txBody>
      </p:sp>
    </p:spTree>
    <p:extLst>
      <p:ext uri="{BB962C8B-B14F-4D97-AF65-F5344CB8AC3E}">
        <p14:creationId xmlns:p14="http://schemas.microsoft.com/office/powerpoint/2010/main" val="384501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CEA441-CB18-48A1-B09C-D52D1146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 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DFC19A-35EA-4ECD-BC9A-BAD1F2EE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As a student, if you want to advertise your own IP prefix and connect to the world, you are required to.</a:t>
            </a:r>
          </a:p>
          <a:p>
            <a:pPr lvl="1" algn="just"/>
            <a:r>
              <a:rPr lang="en-US" altLang="zh-TW" dirty="0"/>
              <a:t>Have your own AS Number ($70/year)</a:t>
            </a:r>
          </a:p>
          <a:p>
            <a:pPr lvl="1" algn="just"/>
            <a:r>
              <a:rPr lang="en-US" altLang="zh-TW" dirty="0"/>
              <a:t>Have a running server 24/7 ($60/year)</a:t>
            </a:r>
          </a:p>
          <a:p>
            <a:pPr lvl="1" algn="just"/>
            <a:r>
              <a:rPr lang="en-US" altLang="zh-TW" dirty="0"/>
              <a:t>Have an IP Prefix ($720/year for IPv4, $5/year for IPv6)</a:t>
            </a:r>
          </a:p>
          <a:p>
            <a:pPr lvl="1" algn="just"/>
            <a:r>
              <a:rPr lang="en-US" altLang="zh-TW" dirty="0"/>
              <a:t>Monitor your network</a:t>
            </a:r>
          </a:p>
          <a:p>
            <a:pPr lvl="1" algn="just"/>
            <a:endParaRPr lang="en-US" altLang="zh-TW" dirty="0"/>
          </a:p>
          <a:p>
            <a:pPr algn="just"/>
            <a:r>
              <a:rPr lang="en-US" altLang="zh-TW" dirty="0"/>
              <a:t>These are costly and time consuming for a normal student. 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How to provide a platform for student with hands on experience to connect and tackle with real world alike environments and problems.</a:t>
            </a:r>
          </a:p>
          <a:p>
            <a:pPr lvl="1" algn="just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433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255E4A-B3AC-4BDC-9048-3A785D1F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98BAF6-B070-433D-9EF9-D7802748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altLang="zh-TW" dirty="0">
                <a:solidFill>
                  <a:srgbClr val="3889F6"/>
                </a:solidFill>
              </a:rPr>
              <a:t>Testbed Architecture</a:t>
            </a:r>
          </a:p>
          <a:p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Use Case</a:t>
            </a:r>
            <a:endParaRPr lang="zh-TW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AD48A-D847-406C-9486-0F392A08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IXP Manager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F38ABE-1079-4A0E-87EE-2AAE65B3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03" y="991130"/>
            <a:ext cx="10916870" cy="5457652"/>
          </a:xfrm>
        </p:spPr>
        <p:txBody>
          <a:bodyPr/>
          <a:lstStyle/>
          <a:p>
            <a:r>
              <a:rPr lang="en-US" altLang="zh-TW" dirty="0"/>
              <a:t>IXP Manager is an open-source management platform designed for Internet Exchange Points (IXPs). It provides tools for managing peering networks, automating configurations, monitoring traffic, and improving operational efficiency at IXPs.</a:t>
            </a:r>
          </a:p>
          <a:p>
            <a:endParaRPr lang="en-US" altLang="zh-TW" dirty="0"/>
          </a:p>
          <a:p>
            <a:r>
              <a:rPr lang="en-US" altLang="zh-TW" dirty="0"/>
              <a:t>Benefits</a:t>
            </a:r>
          </a:p>
          <a:p>
            <a:pPr lvl="1"/>
            <a:r>
              <a:rPr lang="en-US" altLang="zh-TW" dirty="0"/>
              <a:t>Automated Configuration </a:t>
            </a:r>
          </a:p>
          <a:p>
            <a:pPr lvl="2"/>
            <a:r>
              <a:rPr lang="en-US" altLang="zh-TW" dirty="0"/>
              <a:t>Generates BGP, route server, and switch configurations.</a:t>
            </a:r>
          </a:p>
          <a:p>
            <a:pPr lvl="1"/>
            <a:r>
              <a:rPr lang="en-US" altLang="zh-TW" dirty="0"/>
              <a:t>Traffic Monitoring &amp; Reporting</a:t>
            </a:r>
          </a:p>
          <a:p>
            <a:pPr lvl="2"/>
            <a:r>
              <a:rPr lang="en-US" altLang="zh-TW" dirty="0"/>
              <a:t>Provide user-friendly UI/UX for real-time analytics.</a:t>
            </a:r>
          </a:p>
          <a:p>
            <a:pPr lvl="1"/>
            <a:r>
              <a:rPr lang="en-US" altLang="zh-TW" dirty="0"/>
              <a:t>Security &amp; Access Control</a:t>
            </a:r>
          </a:p>
          <a:p>
            <a:pPr lvl="2"/>
            <a:r>
              <a:rPr lang="en-US" altLang="zh-TW" dirty="0"/>
              <a:t>Supports authentication, role-based access, and security best practices.</a:t>
            </a:r>
            <a:endParaRPr lang="zh-TW" altLang="en-US" dirty="0"/>
          </a:p>
        </p:txBody>
      </p:sp>
      <p:pic>
        <p:nvPicPr>
          <p:cNvPr id="3074" name="Picture 2" descr="IXP Manager - World's most trusted IXP platform.">
            <a:extLst>
              <a:ext uri="{FF2B5EF4-FFF2-40B4-BE49-F238E27FC236}">
                <a16:creationId xmlns:a16="http://schemas.microsoft.com/office/drawing/2014/main" id="{8C0CA406-5BB3-4C4D-B99C-2E5EB270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23" y="2114550"/>
            <a:ext cx="34861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3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CEA441-CB18-48A1-B09C-D52D1146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Virtualized Internet Exchange Point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DFC19A-35EA-4ECD-BC9A-BAD1F2EE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Create a Virtualized Internet Exchange Point (VIXP) with a real world uplink.</a:t>
            </a:r>
          </a:p>
          <a:p>
            <a:pPr algn="just"/>
            <a:r>
              <a:rPr lang="en-US" altLang="zh-TW" dirty="0"/>
              <a:t>Every users can advertise their own </a:t>
            </a:r>
            <a:r>
              <a:rPr lang="en-US" altLang="zh-TW" b="1" dirty="0"/>
              <a:t>IPv6</a:t>
            </a:r>
            <a:r>
              <a:rPr lang="en-US" altLang="zh-TW" dirty="0"/>
              <a:t> address in order to gain internet access.  </a:t>
            </a:r>
            <a:endParaRPr lang="zh-TW" altLang="en-US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6728339-9F1F-4B8C-BC98-46185AE2D1C5}"/>
              </a:ext>
            </a:extLst>
          </p:cNvPr>
          <p:cNvGrpSpPr/>
          <p:nvPr/>
        </p:nvGrpSpPr>
        <p:grpSpPr>
          <a:xfrm>
            <a:off x="4063106" y="3657301"/>
            <a:ext cx="4209803" cy="1322936"/>
            <a:chOff x="1875972" y="1544956"/>
            <a:chExt cx="7974281" cy="132293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1EF038C-70A5-4533-A604-68234D1A9A04}"/>
                </a:ext>
              </a:extLst>
            </p:cNvPr>
            <p:cNvSpPr/>
            <p:nvPr/>
          </p:nvSpPr>
          <p:spPr bwMode="auto">
            <a:xfrm>
              <a:off x="1875972" y="1544956"/>
              <a:ext cx="7974281" cy="102604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3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標楷體" pitchFamily="65" charset="-120"/>
                </a:rPr>
                <a:t>VIXP (AS65000)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D4F6F1C-EB20-4B2B-8933-ED2BB1067158}"/>
                </a:ext>
              </a:extLst>
            </p:cNvPr>
            <p:cNvSpPr/>
            <p:nvPr/>
          </p:nvSpPr>
          <p:spPr bwMode="auto">
            <a:xfrm>
              <a:off x="3129782" y="2214750"/>
              <a:ext cx="926086" cy="65314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79" name="雲朵形 78">
            <a:extLst>
              <a:ext uri="{FF2B5EF4-FFF2-40B4-BE49-F238E27FC236}">
                <a16:creationId xmlns:a16="http://schemas.microsoft.com/office/drawing/2014/main" id="{5D032E7E-922A-4315-8DEB-63E80550F7B4}"/>
              </a:ext>
            </a:extLst>
          </p:cNvPr>
          <p:cNvSpPr/>
          <p:nvPr/>
        </p:nvSpPr>
        <p:spPr bwMode="auto">
          <a:xfrm>
            <a:off x="4644970" y="1770455"/>
            <a:ext cx="3333860" cy="150983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AS214821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0" name="雲朵形 79">
            <a:extLst>
              <a:ext uri="{FF2B5EF4-FFF2-40B4-BE49-F238E27FC236}">
                <a16:creationId xmlns:a16="http://schemas.microsoft.com/office/drawing/2014/main" id="{1062B610-FE23-4452-92E1-3A25DB052704}"/>
              </a:ext>
            </a:extLst>
          </p:cNvPr>
          <p:cNvSpPr/>
          <p:nvPr/>
        </p:nvSpPr>
        <p:spPr bwMode="auto">
          <a:xfrm>
            <a:off x="1941810" y="4406018"/>
            <a:ext cx="2002940" cy="90709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user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1" name="雲朵形 80">
            <a:extLst>
              <a:ext uri="{FF2B5EF4-FFF2-40B4-BE49-F238E27FC236}">
                <a16:creationId xmlns:a16="http://schemas.microsoft.com/office/drawing/2014/main" id="{9D705C21-7C77-4DAD-8B18-9F76BB213F36}"/>
              </a:ext>
            </a:extLst>
          </p:cNvPr>
          <p:cNvSpPr/>
          <p:nvPr/>
        </p:nvSpPr>
        <p:spPr bwMode="auto">
          <a:xfrm>
            <a:off x="3968002" y="4954881"/>
            <a:ext cx="2002940" cy="90709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3600" dirty="0">
                <a:solidFill>
                  <a:schemeClr val="tx2"/>
                </a:solidFill>
                <a:latin typeface="Times New Roman" pitchFamily="18" charset="0"/>
              </a:rPr>
              <a:t>user</a:t>
            </a:r>
            <a:endParaRPr lang="zh-TW" altLang="en-US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2" name="雲朵形 81">
            <a:extLst>
              <a:ext uri="{FF2B5EF4-FFF2-40B4-BE49-F238E27FC236}">
                <a16:creationId xmlns:a16="http://schemas.microsoft.com/office/drawing/2014/main" id="{26C2DF1E-4319-4513-B8B2-BD67F1BE3ACE}"/>
              </a:ext>
            </a:extLst>
          </p:cNvPr>
          <p:cNvSpPr/>
          <p:nvPr/>
        </p:nvSpPr>
        <p:spPr bwMode="auto">
          <a:xfrm>
            <a:off x="7520310" y="4998903"/>
            <a:ext cx="2002940" cy="90709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3600" dirty="0">
                <a:solidFill>
                  <a:schemeClr val="tx2"/>
                </a:solidFill>
                <a:latin typeface="Times New Roman" pitchFamily="18" charset="0"/>
              </a:rPr>
              <a:t>user</a:t>
            </a:r>
            <a:endParaRPr lang="zh-TW" altLang="en-US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3" name="雲朵形 82">
            <a:extLst>
              <a:ext uri="{FF2B5EF4-FFF2-40B4-BE49-F238E27FC236}">
                <a16:creationId xmlns:a16="http://schemas.microsoft.com/office/drawing/2014/main" id="{2D615406-10CA-4A7B-98D8-8D82B1B5A471}"/>
              </a:ext>
            </a:extLst>
          </p:cNvPr>
          <p:cNvSpPr/>
          <p:nvPr/>
        </p:nvSpPr>
        <p:spPr bwMode="auto">
          <a:xfrm>
            <a:off x="9363838" y="4424736"/>
            <a:ext cx="2002940" cy="90709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3600" dirty="0">
                <a:solidFill>
                  <a:schemeClr val="tx2"/>
                </a:solidFill>
                <a:latin typeface="Times New Roman" pitchFamily="18" charset="0"/>
              </a:rPr>
              <a:t>user</a:t>
            </a:r>
            <a:endParaRPr lang="zh-TW" altLang="en-US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5" name="手繪多邊形 34">
            <a:extLst>
              <a:ext uri="{FF2B5EF4-FFF2-40B4-BE49-F238E27FC236}">
                <a16:creationId xmlns:a16="http://schemas.microsoft.com/office/drawing/2014/main" id="{265B0AE6-5944-4CE2-877E-EF739AB93FB8}"/>
              </a:ext>
            </a:extLst>
          </p:cNvPr>
          <p:cNvSpPr/>
          <p:nvPr/>
        </p:nvSpPr>
        <p:spPr>
          <a:xfrm>
            <a:off x="5898363" y="2773430"/>
            <a:ext cx="555875" cy="1182380"/>
          </a:xfrm>
          <a:custGeom>
            <a:avLst/>
            <a:gdLst>
              <a:gd name="connsiteX0" fmla="*/ 0 w 431800"/>
              <a:gd name="connsiteY0" fmla="*/ 1079500 h 1079500"/>
              <a:gd name="connsiteX1" fmla="*/ 152400 w 431800"/>
              <a:gd name="connsiteY1" fmla="*/ 558800 h 1079500"/>
              <a:gd name="connsiteX2" fmla="*/ 431800 w 431800"/>
              <a:gd name="connsiteY2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1079500">
                <a:moveTo>
                  <a:pt x="0" y="1079500"/>
                </a:moveTo>
                <a:cubicBezTo>
                  <a:pt x="40216" y="909108"/>
                  <a:pt x="80433" y="738717"/>
                  <a:pt x="152400" y="558800"/>
                </a:cubicBezTo>
                <a:cubicBezTo>
                  <a:pt x="224367" y="378883"/>
                  <a:pt x="328083" y="189441"/>
                  <a:pt x="431800" y="0"/>
                </a:cubicBezTo>
              </a:path>
            </a:pathLst>
          </a:custGeom>
          <a:noFill/>
          <a:ln w="76200">
            <a:solidFill>
              <a:srgbClr val="009900">
                <a:alpha val="50196"/>
              </a:srgb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96" name="手繪多邊形 27">
            <a:extLst>
              <a:ext uri="{FF2B5EF4-FFF2-40B4-BE49-F238E27FC236}">
                <a16:creationId xmlns:a16="http://schemas.microsoft.com/office/drawing/2014/main" id="{76D002FF-CEBA-45DA-B2BD-19E447B8A430}"/>
              </a:ext>
            </a:extLst>
          </p:cNvPr>
          <p:cNvSpPr/>
          <p:nvPr/>
        </p:nvSpPr>
        <p:spPr>
          <a:xfrm>
            <a:off x="5237175" y="3968750"/>
            <a:ext cx="642925" cy="1235399"/>
          </a:xfrm>
          <a:custGeom>
            <a:avLst/>
            <a:gdLst>
              <a:gd name="connsiteX0" fmla="*/ 0 w 1549400"/>
              <a:gd name="connsiteY0" fmla="*/ 1866900 h 1866900"/>
              <a:gd name="connsiteX1" fmla="*/ 914400 w 1549400"/>
              <a:gd name="connsiteY1" fmla="*/ 1143000 h 1866900"/>
              <a:gd name="connsiteX2" fmla="*/ 1549400 w 154940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00" h="1866900">
                <a:moveTo>
                  <a:pt x="0" y="1866900"/>
                </a:moveTo>
                <a:cubicBezTo>
                  <a:pt x="328083" y="1660525"/>
                  <a:pt x="656167" y="1454150"/>
                  <a:pt x="914400" y="1143000"/>
                </a:cubicBezTo>
                <a:cubicBezTo>
                  <a:pt x="1172633" y="831850"/>
                  <a:pt x="1361016" y="415925"/>
                  <a:pt x="1549400" y="0"/>
                </a:cubicBezTo>
              </a:path>
            </a:pathLst>
          </a:custGeom>
          <a:noFill/>
          <a:ln w="76200">
            <a:solidFill>
              <a:srgbClr val="009900">
                <a:alpha val="50196"/>
              </a:srgb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97" name="手繪多邊形 27">
            <a:extLst>
              <a:ext uri="{FF2B5EF4-FFF2-40B4-BE49-F238E27FC236}">
                <a16:creationId xmlns:a16="http://schemas.microsoft.com/office/drawing/2014/main" id="{561FFCF1-825F-4DF9-89DD-45D95D3DA396}"/>
              </a:ext>
            </a:extLst>
          </p:cNvPr>
          <p:cNvSpPr/>
          <p:nvPr/>
        </p:nvSpPr>
        <p:spPr>
          <a:xfrm flipH="1">
            <a:off x="5852865" y="3917695"/>
            <a:ext cx="1971367" cy="1559761"/>
          </a:xfrm>
          <a:custGeom>
            <a:avLst/>
            <a:gdLst>
              <a:gd name="connsiteX0" fmla="*/ 0 w 1549400"/>
              <a:gd name="connsiteY0" fmla="*/ 1866900 h 1866900"/>
              <a:gd name="connsiteX1" fmla="*/ 914400 w 1549400"/>
              <a:gd name="connsiteY1" fmla="*/ 1143000 h 1866900"/>
              <a:gd name="connsiteX2" fmla="*/ 1549400 w 154940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00" h="1866900">
                <a:moveTo>
                  <a:pt x="0" y="1866900"/>
                </a:moveTo>
                <a:cubicBezTo>
                  <a:pt x="328083" y="1660525"/>
                  <a:pt x="656167" y="1454150"/>
                  <a:pt x="914400" y="1143000"/>
                </a:cubicBezTo>
                <a:cubicBezTo>
                  <a:pt x="1172633" y="831850"/>
                  <a:pt x="1361016" y="415925"/>
                  <a:pt x="1549400" y="0"/>
                </a:cubicBezTo>
              </a:path>
            </a:pathLst>
          </a:custGeom>
          <a:noFill/>
          <a:ln w="76200">
            <a:solidFill>
              <a:srgbClr val="009900">
                <a:alpha val="50196"/>
              </a:srgb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1714D42C-0BCB-4089-A22A-5C92224508EB}"/>
              </a:ext>
            </a:extLst>
          </p:cNvPr>
          <p:cNvSpPr/>
          <p:nvPr/>
        </p:nvSpPr>
        <p:spPr>
          <a:xfrm>
            <a:off x="7291494" y="2957623"/>
            <a:ext cx="365122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9900"/>
                </a:solidFill>
              </a:rPr>
              <a:t>Aggregat</a:t>
            </a:r>
            <a:r>
              <a:rPr lang="en-US" altLang="zh-TW" dirty="0">
                <a:solidFill>
                  <a:srgbClr val="009900"/>
                </a:solidFill>
              </a:rPr>
              <a:t>e prefixes</a:t>
            </a:r>
          </a:p>
          <a:p>
            <a:r>
              <a:rPr lang="en-US" altLang="zh-TW" dirty="0">
                <a:solidFill>
                  <a:srgbClr val="009900"/>
                </a:solidFill>
              </a:rPr>
              <a:t>Replace private ASN</a:t>
            </a:r>
            <a:r>
              <a:rPr lang="zh-TW" altLang="en-US" dirty="0">
                <a:solidFill>
                  <a:srgbClr val="009900"/>
                </a:solidFill>
              </a:rPr>
              <a:t> </a:t>
            </a:r>
            <a:r>
              <a:rPr lang="en-US" altLang="zh-TW" dirty="0">
                <a:solidFill>
                  <a:srgbClr val="009900"/>
                </a:solidFill>
              </a:rPr>
              <a:t>to public ASN</a:t>
            </a:r>
            <a:endParaRPr lang="zh-TW" altLang="en-US" dirty="0">
              <a:solidFill>
                <a:srgbClr val="009900"/>
              </a:solidFill>
            </a:endParaRPr>
          </a:p>
        </p:txBody>
      </p:sp>
      <p:sp>
        <p:nvSpPr>
          <p:cNvPr id="100" name="手繪多邊形 24">
            <a:extLst>
              <a:ext uri="{FF2B5EF4-FFF2-40B4-BE49-F238E27FC236}">
                <a16:creationId xmlns:a16="http://schemas.microsoft.com/office/drawing/2014/main" id="{97C0FE85-74C9-4260-8326-A26DF6A8BED4}"/>
              </a:ext>
            </a:extLst>
          </p:cNvPr>
          <p:cNvSpPr/>
          <p:nvPr/>
        </p:nvSpPr>
        <p:spPr>
          <a:xfrm>
            <a:off x="3479800" y="4178103"/>
            <a:ext cx="4579611" cy="1182380"/>
          </a:xfrm>
          <a:custGeom>
            <a:avLst/>
            <a:gdLst>
              <a:gd name="connsiteX0" fmla="*/ 70539 w 4693339"/>
              <a:gd name="connsiteY0" fmla="*/ 583723 h 1142523"/>
              <a:gd name="connsiteX1" fmla="*/ 159439 w 4693339"/>
              <a:gd name="connsiteY1" fmla="*/ 545623 h 1142523"/>
              <a:gd name="connsiteX2" fmla="*/ 3004239 w 4693339"/>
              <a:gd name="connsiteY2" fmla="*/ 12223 h 1142523"/>
              <a:gd name="connsiteX3" fmla="*/ 4693339 w 4693339"/>
              <a:gd name="connsiteY3" fmla="*/ 1142523 h 114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3339" h="1142523">
                <a:moveTo>
                  <a:pt x="70539" y="583723"/>
                </a:moveTo>
                <a:cubicBezTo>
                  <a:pt x="-129486" y="612298"/>
                  <a:pt x="159439" y="545623"/>
                  <a:pt x="159439" y="545623"/>
                </a:cubicBezTo>
                <a:cubicBezTo>
                  <a:pt x="648389" y="450373"/>
                  <a:pt x="2248589" y="-87260"/>
                  <a:pt x="3004239" y="12223"/>
                </a:cubicBezTo>
                <a:cubicBezTo>
                  <a:pt x="3759889" y="111706"/>
                  <a:pt x="4226614" y="627114"/>
                  <a:pt x="4693339" y="1142523"/>
                </a:cubicBezTo>
              </a:path>
            </a:pathLst>
          </a:custGeom>
          <a:noFill/>
          <a:ln w="76200">
            <a:solidFill>
              <a:srgbClr val="0000FF">
                <a:alpha val="50196"/>
              </a:srgb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1" name="手繪多邊形 26">
            <a:extLst>
              <a:ext uri="{FF2B5EF4-FFF2-40B4-BE49-F238E27FC236}">
                <a16:creationId xmlns:a16="http://schemas.microsoft.com/office/drawing/2014/main" id="{337A69F2-D291-496F-8CA2-58A03A75DBB0}"/>
              </a:ext>
            </a:extLst>
          </p:cNvPr>
          <p:cNvSpPr/>
          <p:nvPr/>
        </p:nvSpPr>
        <p:spPr>
          <a:xfrm>
            <a:off x="7827896" y="3901819"/>
            <a:ext cx="2037873" cy="1389565"/>
          </a:xfrm>
          <a:custGeom>
            <a:avLst/>
            <a:gdLst>
              <a:gd name="connsiteX0" fmla="*/ 3492079 w 3492079"/>
              <a:gd name="connsiteY0" fmla="*/ 754565 h 1389565"/>
              <a:gd name="connsiteX1" fmla="*/ 571079 w 3492079"/>
              <a:gd name="connsiteY1" fmla="*/ 43365 h 1389565"/>
              <a:gd name="connsiteX2" fmla="*/ 12279 w 3492079"/>
              <a:gd name="connsiteY2" fmla="*/ 221165 h 1389565"/>
              <a:gd name="connsiteX3" fmla="*/ 799679 w 3492079"/>
              <a:gd name="connsiteY3" fmla="*/ 1389565 h 138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079" h="1389565">
                <a:moveTo>
                  <a:pt x="3492079" y="754565"/>
                </a:moveTo>
                <a:cubicBezTo>
                  <a:pt x="2321562" y="443415"/>
                  <a:pt x="1151046" y="132265"/>
                  <a:pt x="571079" y="43365"/>
                </a:cubicBezTo>
                <a:cubicBezTo>
                  <a:pt x="-8888" y="-45535"/>
                  <a:pt x="-25821" y="-3202"/>
                  <a:pt x="12279" y="221165"/>
                </a:cubicBezTo>
                <a:cubicBezTo>
                  <a:pt x="50379" y="445532"/>
                  <a:pt x="425029" y="917548"/>
                  <a:pt x="799679" y="1389565"/>
                </a:cubicBezTo>
              </a:path>
            </a:pathLst>
          </a:custGeom>
          <a:noFill/>
          <a:ln w="76200">
            <a:solidFill>
              <a:srgbClr val="FF0000">
                <a:alpha val="50196"/>
              </a:srgb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9ADE93F3-7723-403C-BF6D-02CBF17F1BB6}"/>
              </a:ext>
            </a:extLst>
          </p:cNvPr>
          <p:cNvSpPr/>
          <p:nvPr/>
        </p:nvSpPr>
        <p:spPr>
          <a:xfrm>
            <a:off x="8636900" y="3901819"/>
            <a:ext cx="17727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Internal Traffic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A986E7F7-7703-4116-83DC-A342C51527B4}"/>
              </a:ext>
            </a:extLst>
          </p:cNvPr>
          <p:cNvSpPr/>
          <p:nvPr/>
        </p:nvSpPr>
        <p:spPr>
          <a:xfrm>
            <a:off x="3489182" y="4012372"/>
            <a:ext cx="17727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00B0F0"/>
                </a:solidFill>
              </a:rPr>
              <a:t>Internal Traffic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D801EB03-0D81-4934-99BA-E7CDA5D25DCB}"/>
              </a:ext>
            </a:extLst>
          </p:cNvPr>
          <p:cNvSpPr txBox="1"/>
          <p:nvPr/>
        </p:nvSpPr>
        <p:spPr>
          <a:xfrm>
            <a:off x="759120" y="5956701"/>
            <a:ext cx="855933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3889F6"/>
                </a:solidFill>
              </a:rPr>
              <a:t>Only /64 are provided to students due to lack of IPv6 suffixes </a:t>
            </a:r>
            <a:endParaRPr lang="zh-TW" altLang="en-US" b="1" dirty="0">
              <a:solidFill>
                <a:srgbClr val="3889F6"/>
              </a:solidFill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4AD7CFB5-C910-439F-A441-646649E4004B}"/>
              </a:ext>
            </a:extLst>
          </p:cNvPr>
          <p:cNvSpPr/>
          <p:nvPr/>
        </p:nvSpPr>
        <p:spPr bwMode="auto">
          <a:xfrm>
            <a:off x="5185125" y="3063976"/>
            <a:ext cx="1821749" cy="443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標楷體" pitchFamily="65" charset="-120"/>
              </a:rPr>
              <a:t>Firewall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DC51D6F1-0476-4554-8F35-55BD4A7186B3}"/>
              </a:ext>
            </a:extLst>
          </p:cNvPr>
          <p:cNvSpPr/>
          <p:nvPr/>
        </p:nvSpPr>
        <p:spPr>
          <a:xfrm>
            <a:off x="1294935" y="2951889"/>
            <a:ext cx="396694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Making sure that users doesn’t misconfigure and impact public network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37490"/>
      </p:ext>
    </p:extLst>
  </p:cSld>
  <p:clrMapOvr>
    <a:masterClrMapping/>
  </p:clrMapOvr>
</p:sld>
</file>

<file path=ppt/theme/theme1.xml><?xml version="1.0" encoding="utf-8"?>
<a:theme xmlns:a="http://schemas.openxmlformats.org/drawingml/2006/main" name="winlab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roduction to XSLT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Introduction to XS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XS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XS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XS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XS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XS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XS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lab" id="{EB9317FB-157D-4485-B604-67F0146D8AD1}" vid="{B72D60F9-2EBC-4A71-BA2A-8A675CAD99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winlab</Template>
  <TotalTime>205</TotalTime>
  <Words>1876</Words>
  <Application>Microsoft Office PowerPoint</Application>
  <PresentationFormat>寬螢幕</PresentationFormat>
  <Paragraphs>336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1" baseType="lpstr">
      <vt:lpstr>新細明體</vt:lpstr>
      <vt:lpstr>標楷體</vt:lpstr>
      <vt:lpstr>Arial</vt:lpstr>
      <vt:lpstr>Calibri</vt:lpstr>
      <vt:lpstr>Times New Roman</vt:lpstr>
      <vt:lpstr>Wingdings</vt:lpstr>
      <vt:lpstr>winlab</vt:lpstr>
      <vt:lpstr>Using Virtual Internet Exchange Point to Build Layer 3 Network Testbed: A Study Case </vt:lpstr>
      <vt:lpstr>OUTLINE</vt:lpstr>
      <vt:lpstr>OUTLINE</vt:lpstr>
      <vt:lpstr>Motivation</vt:lpstr>
      <vt:lpstr>Motivation (cont.)</vt:lpstr>
      <vt:lpstr>Motivation (cont.)</vt:lpstr>
      <vt:lpstr>OUTLINE</vt:lpstr>
      <vt:lpstr>IXP Manager</vt:lpstr>
      <vt:lpstr>Virtualized Internet Exchange Point</vt:lpstr>
      <vt:lpstr>Architecture</vt:lpstr>
      <vt:lpstr>OUTLINE</vt:lpstr>
      <vt:lpstr>ONOS</vt:lpstr>
      <vt:lpstr>OVS</vt:lpstr>
      <vt:lpstr>Networks with Physical Routers</vt:lpstr>
      <vt:lpstr>SDN Networks with Virtual Routers</vt:lpstr>
      <vt:lpstr>Virtual Router BGP Connection</vt:lpstr>
      <vt:lpstr>SDNFV Training Platform</vt:lpstr>
      <vt:lpstr>SDNFV Training Platform</vt:lpstr>
      <vt:lpstr>SDNFV Training Platform (cont.)</vt:lpstr>
      <vt:lpstr>SDNFV Training Platform (cont.)</vt:lpstr>
      <vt:lpstr>Project Architecture</vt:lpstr>
      <vt:lpstr>Project Target</vt:lpstr>
      <vt:lpstr>Project Target (cont.)</vt:lpstr>
      <vt:lpstr>Project Topology as a Group</vt:lpstr>
      <vt:lpstr>Project Topology as a Student</vt:lpstr>
      <vt:lpstr>Project Configurations</vt:lpstr>
      <vt:lpstr>Testing Requirements</vt:lpstr>
      <vt:lpstr>Testing Requirements (cont.)</vt:lpstr>
      <vt:lpstr>IXP Manager Looking Glass</vt:lpstr>
      <vt:lpstr>Expected Result</vt:lpstr>
      <vt:lpstr>Further Experiment</vt:lpstr>
      <vt:lpstr>OUTLINE</vt:lpstr>
      <vt:lpstr>Testbed Internal Protection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蔣汶儒</dc:creator>
  <cp:lastModifiedBy>蔣汶儒</cp:lastModifiedBy>
  <cp:revision>45</cp:revision>
  <dcterms:created xsi:type="dcterms:W3CDTF">2025-02-24T19:43:23Z</dcterms:created>
  <dcterms:modified xsi:type="dcterms:W3CDTF">2025-03-19T01:30:40Z</dcterms:modified>
</cp:coreProperties>
</file>