
<file path=[Content_Types].xml><?xml version="1.0" encoding="utf-8"?>
<Types xmlns="http://schemas.openxmlformats.org/package/2006/content-types">
  <Default Extension="emf" ContentType="image/x-emf"/>
  <Default Extension="flac" ContentType="audio/unknown"/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  <p:sldMasterId id="2147483747" r:id="rId2"/>
  </p:sldMasterIdLst>
  <p:notesMasterIdLst>
    <p:notesMasterId r:id="rId66"/>
  </p:notesMasterIdLst>
  <p:handoutMasterIdLst>
    <p:handoutMasterId r:id="rId67"/>
  </p:handoutMasterIdLst>
  <p:sldIdLst>
    <p:sldId id="256" r:id="rId3"/>
    <p:sldId id="1772" r:id="rId4"/>
    <p:sldId id="416" r:id="rId5"/>
    <p:sldId id="1957" r:id="rId6"/>
    <p:sldId id="2020" r:id="rId7"/>
    <p:sldId id="912" r:id="rId8"/>
    <p:sldId id="317" r:id="rId9"/>
    <p:sldId id="318" r:id="rId10"/>
    <p:sldId id="322" r:id="rId11"/>
    <p:sldId id="372" r:id="rId12"/>
    <p:sldId id="2056" r:id="rId13"/>
    <p:sldId id="2047" r:id="rId14"/>
    <p:sldId id="2055" r:id="rId15"/>
    <p:sldId id="487" r:id="rId16"/>
    <p:sldId id="374" r:id="rId17"/>
    <p:sldId id="475" r:id="rId18"/>
    <p:sldId id="2057" r:id="rId19"/>
    <p:sldId id="400" r:id="rId20"/>
    <p:sldId id="478" r:id="rId21"/>
    <p:sldId id="479" r:id="rId22"/>
    <p:sldId id="390" r:id="rId23"/>
    <p:sldId id="391" r:id="rId24"/>
    <p:sldId id="2011" r:id="rId25"/>
    <p:sldId id="2012" r:id="rId26"/>
    <p:sldId id="2013" r:id="rId27"/>
    <p:sldId id="2058" r:id="rId28"/>
    <p:sldId id="1611" r:id="rId29"/>
    <p:sldId id="2049" r:id="rId30"/>
    <p:sldId id="393" r:id="rId31"/>
    <p:sldId id="394" r:id="rId32"/>
    <p:sldId id="395" r:id="rId33"/>
    <p:sldId id="1961" r:id="rId34"/>
    <p:sldId id="1960" r:id="rId35"/>
    <p:sldId id="2059" r:id="rId36"/>
    <p:sldId id="2021" r:id="rId37"/>
    <p:sldId id="2025" r:id="rId38"/>
    <p:sldId id="2024" r:id="rId39"/>
    <p:sldId id="2032" r:id="rId40"/>
    <p:sldId id="2026" r:id="rId41"/>
    <p:sldId id="2027" r:id="rId42"/>
    <p:sldId id="2037" r:id="rId43"/>
    <p:sldId id="2038" r:id="rId44"/>
    <p:sldId id="2040" r:id="rId45"/>
    <p:sldId id="2039" r:id="rId46"/>
    <p:sldId id="2041" r:id="rId47"/>
    <p:sldId id="2023" r:id="rId48"/>
    <p:sldId id="2033" r:id="rId49"/>
    <p:sldId id="2036" r:id="rId50"/>
    <p:sldId id="2035" r:id="rId51"/>
    <p:sldId id="2034" r:id="rId52"/>
    <p:sldId id="2030" r:id="rId53"/>
    <p:sldId id="2043" r:id="rId54"/>
    <p:sldId id="2042" r:id="rId55"/>
    <p:sldId id="2044" r:id="rId56"/>
    <p:sldId id="2045" r:id="rId57"/>
    <p:sldId id="2046" r:id="rId58"/>
    <p:sldId id="2061" r:id="rId59"/>
    <p:sldId id="2028" r:id="rId60"/>
    <p:sldId id="2060" r:id="rId61"/>
    <p:sldId id="399" r:id="rId62"/>
    <p:sldId id="1582" r:id="rId63"/>
    <p:sldId id="2050" r:id="rId64"/>
    <p:sldId id="480" r:id="rId65"/>
  </p:sldIdLst>
  <p:sldSz cx="9144000" cy="6858000" type="screen4x3"/>
  <p:notesSz cx="10234613" cy="70993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tsa" initials="y" lastIdx="0" clrIdx="0">
    <p:extLst>
      <p:ext uri="{19B8F6BF-5375-455C-9EA6-DF929625EA0E}">
        <p15:presenceInfo xmlns:p15="http://schemas.microsoft.com/office/powerpoint/2012/main" userId="8bffb2f803d1b42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佈景主題樣式 2 - 輔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75" autoAdjust="0"/>
    <p:restoredTop sz="96652" autoAdjust="0"/>
  </p:normalViewPr>
  <p:slideViewPr>
    <p:cSldViewPr>
      <p:cViewPr varScale="1">
        <p:scale>
          <a:sx n="145" d="100"/>
          <a:sy n="145" d="100"/>
        </p:scale>
        <p:origin x="1864" y="184"/>
      </p:cViewPr>
      <p:guideLst>
        <p:guide orient="horz" pos="125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E5AF0A-82D0-45F4-B317-DB976C26A42C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CC7BCA25-CA7F-46AC-A099-B8B43BEAB352}">
      <dgm:prSet phldrT="[文字]" custT="1"/>
      <dgm:spPr/>
      <dgm:t>
        <a:bodyPr/>
        <a:lstStyle/>
        <a:p>
          <a:r>
            <a:rPr lang="en-US" altLang="en-US" sz="2400" dirty="0"/>
            <a:t>Taiwan Information Security Center</a:t>
          </a:r>
          <a:endParaRPr lang="zh-TW" altLang="en-US" sz="2400" dirty="0"/>
        </a:p>
      </dgm:t>
    </dgm:pt>
    <dgm:pt modelId="{5C19D85C-B3A6-4CC3-97A3-98254F61F46A}" type="parTrans" cxnId="{8D27A604-A973-45D0-AF43-C5067A960170}">
      <dgm:prSet/>
      <dgm:spPr/>
      <dgm:t>
        <a:bodyPr/>
        <a:lstStyle/>
        <a:p>
          <a:endParaRPr lang="zh-TW" altLang="en-US" sz="1600"/>
        </a:p>
      </dgm:t>
    </dgm:pt>
    <dgm:pt modelId="{3AAD7419-F469-4DD7-AB17-ABD981B708CA}" type="sibTrans" cxnId="{8D27A604-A973-45D0-AF43-C5067A960170}">
      <dgm:prSet/>
      <dgm:spPr/>
      <dgm:t>
        <a:bodyPr/>
        <a:lstStyle/>
        <a:p>
          <a:endParaRPr lang="zh-TW" altLang="en-US" sz="1600"/>
        </a:p>
      </dgm:t>
    </dgm:pt>
    <dgm:pt modelId="{67A371BA-C2C2-4456-A8B7-96C08BED1F54}">
      <dgm:prSet phldrT="[文字]" custT="1"/>
      <dgm:spPr/>
      <dgm:t>
        <a:bodyPr/>
        <a:lstStyle/>
        <a:p>
          <a:r>
            <a:rPr lang="en-US" altLang="en-US" sz="2400" dirty="0"/>
            <a:t>Intelligent &amp; Ubiquitous Computing Center</a:t>
          </a:r>
          <a:endParaRPr lang="zh-TW" altLang="en-US" sz="2400" dirty="0"/>
        </a:p>
      </dgm:t>
    </dgm:pt>
    <dgm:pt modelId="{A9F5D5B8-5461-4EB1-BFA9-C0CD3A918972}" type="parTrans" cxnId="{D5C429F1-2E77-42FD-94BA-1D17C8160003}">
      <dgm:prSet/>
      <dgm:spPr/>
      <dgm:t>
        <a:bodyPr/>
        <a:lstStyle/>
        <a:p>
          <a:endParaRPr lang="zh-TW" altLang="en-US" sz="1600"/>
        </a:p>
      </dgm:t>
    </dgm:pt>
    <dgm:pt modelId="{CBF5E238-F327-4357-B365-25CBE6F359CB}" type="sibTrans" cxnId="{D5C429F1-2E77-42FD-94BA-1D17C8160003}">
      <dgm:prSet/>
      <dgm:spPr/>
      <dgm:t>
        <a:bodyPr/>
        <a:lstStyle/>
        <a:p>
          <a:endParaRPr lang="zh-TW" altLang="en-US" sz="1600"/>
        </a:p>
      </dgm:t>
    </dgm:pt>
    <dgm:pt modelId="{C0F316E0-9AA9-4FD9-AB45-1CE86B117EB5}">
      <dgm:prSet phldrT="[文字]" custT="1"/>
      <dgm:spPr/>
      <dgm:t>
        <a:bodyPr/>
        <a:lstStyle/>
        <a:p>
          <a:r>
            <a:rPr lang="en-US" altLang="en-US" sz="2400" dirty="0"/>
            <a:t>Artificial Intelligence Computing Center</a:t>
          </a:r>
          <a:endParaRPr lang="zh-TW" altLang="en-US" sz="2400" dirty="0"/>
        </a:p>
      </dgm:t>
    </dgm:pt>
    <dgm:pt modelId="{26746024-F2AB-4548-97A9-D1C1F78E16D7}" type="parTrans" cxnId="{3E4B0E5D-3C52-476F-B827-E66076805B30}">
      <dgm:prSet/>
      <dgm:spPr/>
      <dgm:t>
        <a:bodyPr/>
        <a:lstStyle/>
        <a:p>
          <a:endParaRPr lang="zh-TW" altLang="en-US" sz="1600"/>
        </a:p>
      </dgm:t>
    </dgm:pt>
    <dgm:pt modelId="{0714F9DB-09D9-499A-80F0-6917FE82960C}" type="sibTrans" cxnId="{3E4B0E5D-3C52-476F-B827-E66076805B30}">
      <dgm:prSet/>
      <dgm:spPr/>
      <dgm:t>
        <a:bodyPr/>
        <a:lstStyle/>
        <a:p>
          <a:endParaRPr lang="zh-TW" altLang="en-US" sz="1600"/>
        </a:p>
      </dgm:t>
    </dgm:pt>
    <dgm:pt modelId="{BD5152DE-9C5B-4E67-9F83-A42E7DCF0276}" type="pres">
      <dgm:prSet presAssocID="{37E5AF0A-82D0-45F4-B317-DB976C26A42C}" presName="compositeShape" presStyleCnt="0">
        <dgm:presLayoutVars>
          <dgm:chMax val="7"/>
          <dgm:dir/>
          <dgm:resizeHandles val="exact"/>
        </dgm:presLayoutVars>
      </dgm:prSet>
      <dgm:spPr/>
    </dgm:pt>
    <dgm:pt modelId="{7E0BC2A2-7795-4520-B182-74A02F3007D1}" type="pres">
      <dgm:prSet presAssocID="{CC7BCA25-CA7F-46AC-A099-B8B43BEAB352}" presName="circ1" presStyleLbl="vennNode1" presStyleIdx="0" presStyleCnt="3"/>
      <dgm:spPr/>
    </dgm:pt>
    <dgm:pt modelId="{FF4914DB-4E9B-4D7E-90EE-5FC3981BD4B3}" type="pres">
      <dgm:prSet presAssocID="{CC7BCA25-CA7F-46AC-A099-B8B43BEAB35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11DEFC7-258B-41FB-B892-9D359EFFFCFF}" type="pres">
      <dgm:prSet presAssocID="{67A371BA-C2C2-4456-A8B7-96C08BED1F54}" presName="circ2" presStyleLbl="vennNode1" presStyleIdx="1" presStyleCnt="3"/>
      <dgm:spPr/>
    </dgm:pt>
    <dgm:pt modelId="{EBD827CB-6394-45A5-8872-F5042755276A}" type="pres">
      <dgm:prSet presAssocID="{67A371BA-C2C2-4456-A8B7-96C08BED1F5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CA4D0C9-FFFD-4EB3-92CA-BC9A78CFDD82}" type="pres">
      <dgm:prSet presAssocID="{C0F316E0-9AA9-4FD9-AB45-1CE86B117EB5}" presName="circ3" presStyleLbl="vennNode1" presStyleIdx="2" presStyleCnt="3"/>
      <dgm:spPr/>
    </dgm:pt>
    <dgm:pt modelId="{B19CFC43-05B2-4148-A009-63E7F7FF41CF}" type="pres">
      <dgm:prSet presAssocID="{C0F316E0-9AA9-4FD9-AB45-1CE86B117EB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D27A604-A973-45D0-AF43-C5067A960170}" srcId="{37E5AF0A-82D0-45F4-B317-DB976C26A42C}" destId="{CC7BCA25-CA7F-46AC-A099-B8B43BEAB352}" srcOrd="0" destOrd="0" parTransId="{5C19D85C-B3A6-4CC3-97A3-98254F61F46A}" sibTransId="{3AAD7419-F469-4DD7-AB17-ABD981B708CA}"/>
    <dgm:cxn modelId="{B9C51C15-E0B1-49EE-9BA8-51B0A7E1C2E4}" type="presOf" srcId="{67A371BA-C2C2-4456-A8B7-96C08BED1F54}" destId="{E11DEFC7-258B-41FB-B892-9D359EFFFCFF}" srcOrd="0" destOrd="0" presId="urn:microsoft.com/office/officeart/2005/8/layout/venn1"/>
    <dgm:cxn modelId="{3E4B0E5D-3C52-476F-B827-E66076805B30}" srcId="{37E5AF0A-82D0-45F4-B317-DB976C26A42C}" destId="{C0F316E0-9AA9-4FD9-AB45-1CE86B117EB5}" srcOrd="2" destOrd="0" parTransId="{26746024-F2AB-4548-97A9-D1C1F78E16D7}" sibTransId="{0714F9DB-09D9-499A-80F0-6917FE82960C}"/>
    <dgm:cxn modelId="{D7A04C6E-0E9E-4C3E-91D4-5FCEB11E91EA}" type="presOf" srcId="{67A371BA-C2C2-4456-A8B7-96C08BED1F54}" destId="{EBD827CB-6394-45A5-8872-F5042755276A}" srcOrd="1" destOrd="0" presId="urn:microsoft.com/office/officeart/2005/8/layout/venn1"/>
    <dgm:cxn modelId="{238414C4-8281-4C67-A5D9-164E905CB72D}" type="presOf" srcId="{CC7BCA25-CA7F-46AC-A099-B8B43BEAB352}" destId="{FF4914DB-4E9B-4D7E-90EE-5FC3981BD4B3}" srcOrd="1" destOrd="0" presId="urn:microsoft.com/office/officeart/2005/8/layout/venn1"/>
    <dgm:cxn modelId="{F7718CED-3A6A-495B-820D-375E574D6EFB}" type="presOf" srcId="{CC7BCA25-CA7F-46AC-A099-B8B43BEAB352}" destId="{7E0BC2A2-7795-4520-B182-74A02F3007D1}" srcOrd="0" destOrd="0" presId="urn:microsoft.com/office/officeart/2005/8/layout/venn1"/>
    <dgm:cxn modelId="{0AE236F0-C941-4552-ADA0-5CB62731B45F}" type="presOf" srcId="{37E5AF0A-82D0-45F4-B317-DB976C26A42C}" destId="{BD5152DE-9C5B-4E67-9F83-A42E7DCF0276}" srcOrd="0" destOrd="0" presId="urn:microsoft.com/office/officeart/2005/8/layout/venn1"/>
    <dgm:cxn modelId="{D5C429F1-2E77-42FD-94BA-1D17C8160003}" srcId="{37E5AF0A-82D0-45F4-B317-DB976C26A42C}" destId="{67A371BA-C2C2-4456-A8B7-96C08BED1F54}" srcOrd="1" destOrd="0" parTransId="{A9F5D5B8-5461-4EB1-BFA9-C0CD3A918972}" sibTransId="{CBF5E238-F327-4357-B365-25CBE6F359CB}"/>
    <dgm:cxn modelId="{414991F9-8E80-4027-B6EA-EBB0D2055191}" type="presOf" srcId="{C0F316E0-9AA9-4FD9-AB45-1CE86B117EB5}" destId="{BCA4D0C9-FFFD-4EB3-92CA-BC9A78CFDD82}" srcOrd="0" destOrd="0" presId="urn:microsoft.com/office/officeart/2005/8/layout/venn1"/>
    <dgm:cxn modelId="{332F10FD-9F23-46B2-AEFD-1E6C50CBBA77}" type="presOf" srcId="{C0F316E0-9AA9-4FD9-AB45-1CE86B117EB5}" destId="{B19CFC43-05B2-4148-A009-63E7F7FF41CF}" srcOrd="1" destOrd="0" presId="urn:microsoft.com/office/officeart/2005/8/layout/venn1"/>
    <dgm:cxn modelId="{3A75951F-8AD7-4A75-BBFA-FAF96F8F6264}" type="presParOf" srcId="{BD5152DE-9C5B-4E67-9F83-A42E7DCF0276}" destId="{7E0BC2A2-7795-4520-B182-74A02F3007D1}" srcOrd="0" destOrd="0" presId="urn:microsoft.com/office/officeart/2005/8/layout/venn1"/>
    <dgm:cxn modelId="{D216D8C4-D61B-4569-BEEF-CC2D73E2E7D3}" type="presParOf" srcId="{BD5152DE-9C5B-4E67-9F83-A42E7DCF0276}" destId="{FF4914DB-4E9B-4D7E-90EE-5FC3981BD4B3}" srcOrd="1" destOrd="0" presId="urn:microsoft.com/office/officeart/2005/8/layout/venn1"/>
    <dgm:cxn modelId="{2D2D83AB-9571-4A98-A2B9-D6E550E7753C}" type="presParOf" srcId="{BD5152DE-9C5B-4E67-9F83-A42E7DCF0276}" destId="{E11DEFC7-258B-41FB-B892-9D359EFFFCFF}" srcOrd="2" destOrd="0" presId="urn:microsoft.com/office/officeart/2005/8/layout/venn1"/>
    <dgm:cxn modelId="{88603D32-BEEE-45AA-8330-D98140479379}" type="presParOf" srcId="{BD5152DE-9C5B-4E67-9F83-A42E7DCF0276}" destId="{EBD827CB-6394-45A5-8872-F5042755276A}" srcOrd="3" destOrd="0" presId="urn:microsoft.com/office/officeart/2005/8/layout/venn1"/>
    <dgm:cxn modelId="{4C36DE71-5E9A-4E8D-B1A3-E1B35A87F3A1}" type="presParOf" srcId="{BD5152DE-9C5B-4E67-9F83-A42E7DCF0276}" destId="{BCA4D0C9-FFFD-4EB3-92CA-BC9A78CFDD82}" srcOrd="4" destOrd="0" presId="urn:microsoft.com/office/officeart/2005/8/layout/venn1"/>
    <dgm:cxn modelId="{491599C9-31DD-4E53-A18D-320043D28CDC}" type="presParOf" srcId="{BD5152DE-9C5B-4E67-9F83-A42E7DCF0276}" destId="{B19CFC43-05B2-4148-A009-63E7F7FF41C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BC2A2-7795-4520-B182-74A02F3007D1}">
      <dsp:nvSpPr>
        <dsp:cNvPr id="0" name=""/>
        <dsp:cNvSpPr/>
      </dsp:nvSpPr>
      <dsp:spPr>
        <a:xfrm>
          <a:off x="2285174" y="56301"/>
          <a:ext cx="2702459" cy="270245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400" kern="1200" dirty="0"/>
            <a:t>Taiwan Information Security Center</a:t>
          </a:r>
          <a:endParaRPr lang="zh-TW" altLang="en-US" sz="2400" kern="1200" dirty="0"/>
        </a:p>
      </dsp:txBody>
      <dsp:txXfrm>
        <a:off x="2645502" y="529231"/>
        <a:ext cx="1981803" cy="1216106"/>
      </dsp:txXfrm>
    </dsp:sp>
    <dsp:sp modelId="{E11DEFC7-258B-41FB-B892-9D359EFFFCFF}">
      <dsp:nvSpPr>
        <dsp:cNvPr id="0" name=""/>
        <dsp:cNvSpPr/>
      </dsp:nvSpPr>
      <dsp:spPr>
        <a:xfrm>
          <a:off x="3260311" y="1745338"/>
          <a:ext cx="2702459" cy="2702459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400" kern="1200" dirty="0"/>
            <a:t>Intelligent &amp; Ubiquitous Computing Center</a:t>
          </a:r>
          <a:endParaRPr lang="zh-TW" altLang="en-US" sz="2400" kern="1200" dirty="0"/>
        </a:p>
      </dsp:txBody>
      <dsp:txXfrm>
        <a:off x="4086813" y="2443473"/>
        <a:ext cx="1621475" cy="1486352"/>
      </dsp:txXfrm>
    </dsp:sp>
    <dsp:sp modelId="{BCA4D0C9-FFFD-4EB3-92CA-BC9A78CFDD82}">
      <dsp:nvSpPr>
        <dsp:cNvPr id="0" name=""/>
        <dsp:cNvSpPr/>
      </dsp:nvSpPr>
      <dsp:spPr>
        <a:xfrm>
          <a:off x="1310036" y="1745338"/>
          <a:ext cx="2702459" cy="270245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400" kern="1200" dirty="0"/>
            <a:t>Artificial Intelligence Computing Center</a:t>
          </a:r>
          <a:endParaRPr lang="zh-TW" altLang="en-US" sz="2400" kern="1200" dirty="0"/>
        </a:p>
      </dsp:txBody>
      <dsp:txXfrm>
        <a:off x="1564518" y="2443473"/>
        <a:ext cx="1621475" cy="1486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4965"/>
          </a:xfrm>
          <a:prstGeom prst="rect">
            <a:avLst/>
          </a:prstGeom>
        </p:spPr>
        <p:txBody>
          <a:bodyPr vert="horz" lIns="94636" tIns="47318" rIns="94636" bIns="47318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4636" tIns="47318" rIns="94636" bIns="47318" rtlCol="0"/>
          <a:lstStyle>
            <a:lvl1pPr algn="r">
              <a:defRPr sz="1200"/>
            </a:lvl1pPr>
          </a:lstStyle>
          <a:p>
            <a:fld id="{C7425AEC-8C97-48C3-8B87-82A00C81B726}" type="datetimeFigureOut">
              <a:rPr lang="zh-TW" altLang="en-US" smtClean="0"/>
              <a:t>2024/10/30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743104"/>
            <a:ext cx="4434999" cy="354965"/>
          </a:xfrm>
          <a:prstGeom prst="rect">
            <a:avLst/>
          </a:prstGeom>
        </p:spPr>
        <p:txBody>
          <a:bodyPr vert="horz" lIns="94636" tIns="47318" rIns="94636" bIns="47318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797246" y="6743104"/>
            <a:ext cx="4434999" cy="354965"/>
          </a:xfrm>
          <a:prstGeom prst="rect">
            <a:avLst/>
          </a:prstGeom>
        </p:spPr>
        <p:txBody>
          <a:bodyPr vert="horz" lIns="94636" tIns="47318" rIns="94636" bIns="47318" rtlCol="0" anchor="b"/>
          <a:lstStyle>
            <a:lvl1pPr algn="r">
              <a:defRPr sz="1200"/>
            </a:lvl1pPr>
          </a:lstStyle>
          <a:p>
            <a:fld id="{966E204E-3BAD-4CFD-9D5B-AA0F0CBFF3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7840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4965"/>
          </a:xfrm>
          <a:prstGeom prst="rect">
            <a:avLst/>
          </a:prstGeom>
        </p:spPr>
        <p:txBody>
          <a:bodyPr vert="horz" lIns="94636" tIns="47318" rIns="94636" bIns="47318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4636" tIns="47318" rIns="94636" bIns="47318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BB5044C9-68BB-40FB-BF41-FD11713E8B18}" type="datetimeFigureOut">
              <a:rPr lang="zh-TW" altLang="en-US" smtClean="0"/>
              <a:pPr/>
              <a:t>2024/10/30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343275" y="533400"/>
            <a:ext cx="3548063" cy="26622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6" tIns="47318" rIns="94636" bIns="47318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1023462" y="3372168"/>
            <a:ext cx="8187690" cy="3194685"/>
          </a:xfrm>
          <a:prstGeom prst="rect">
            <a:avLst/>
          </a:prstGeom>
        </p:spPr>
        <p:txBody>
          <a:bodyPr vert="horz" lIns="94636" tIns="47318" rIns="94636" bIns="47318" rtlCol="0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743104"/>
            <a:ext cx="4434999" cy="354965"/>
          </a:xfrm>
          <a:prstGeom prst="rect">
            <a:avLst/>
          </a:prstGeom>
        </p:spPr>
        <p:txBody>
          <a:bodyPr vert="horz" lIns="94636" tIns="47318" rIns="94636" bIns="47318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797246" y="6743104"/>
            <a:ext cx="4434999" cy="354965"/>
          </a:xfrm>
          <a:prstGeom prst="rect">
            <a:avLst/>
          </a:prstGeom>
        </p:spPr>
        <p:txBody>
          <a:bodyPr vert="horz" lIns="94636" tIns="47318" rIns="94636" bIns="47318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9611FA02-ED30-4F1D-969F-8EC83CC8233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3711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mitter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Thank you very much </a:t>
            </a:r>
          </a:p>
          <a:p>
            <a:pPr rtl="0"/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Prof. 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Hudan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Studiawan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Hello Good afternoon everyone </a:t>
            </a:r>
          </a:p>
          <a:p>
            <a:r>
              <a:rPr lang="en-US" altLang="zh-TW" dirty="0"/>
              <a:t>I am Yu Tsao From </a:t>
            </a:r>
            <a:r>
              <a:rPr lang="en-US" altLang="zh-TW" sz="1200" dirty="0">
                <a:cs typeface="Helvetica"/>
              </a:rPr>
              <a:t>Research Center for Information Technology Innovation Academia </a:t>
            </a:r>
            <a:r>
              <a:rPr lang="en-US" altLang="zh-TW" sz="1200" dirty="0" err="1">
                <a:cs typeface="Helvetica"/>
              </a:rPr>
              <a:t>Sinica</a:t>
            </a:r>
            <a:endParaRPr lang="en-US" altLang="zh-TW" sz="1200" dirty="0">
              <a:cs typeface="Helvetica"/>
            </a:endParaRPr>
          </a:p>
          <a:p>
            <a:r>
              <a:rPr lang="en-US" altLang="zh-TW" dirty="0"/>
              <a:t>The title of my presentation is </a:t>
            </a:r>
          </a:p>
          <a:p>
            <a:r>
              <a:rPr lang="en-US" altLang="zh-TW" dirty="0"/>
              <a:t>Deep-learning-based Speech Enhancement with Its Application to Assistive Oral Communication Technologies</a:t>
            </a:r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9082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/>
              <a:t>As mentioned earlier, convectional deep learning based speech enhancement  models are trained using the L1 norm or L2 norm or other signal-level distances </a:t>
            </a:r>
          </a:p>
          <a:p>
            <a:r>
              <a:rPr lang="en-US" altLang="zh-TW" baseline="0" dirty="0"/>
              <a:t>The reason is that these distances are easy to compute and differentiable </a:t>
            </a:r>
          </a:p>
          <a:p>
            <a:r>
              <a:rPr lang="en-US" altLang="zh-TW" baseline="0" dirty="0"/>
              <a:t>Thus can be easily used to update deep learning based models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We argue that this is not perfect </a:t>
            </a:r>
          </a:p>
          <a:p>
            <a:r>
              <a:rPr lang="en-US" altLang="zh-TW" baseline="0" dirty="0"/>
              <a:t>For different tasks, we should design specific optimal objective functions</a:t>
            </a:r>
          </a:p>
          <a:p>
            <a:r>
              <a:rPr lang="en-US" altLang="zh-TW" baseline="0" dirty="0"/>
              <a:t>Based on this concept, we have been working on task-oriented objective function to replace the original L1 and L2 norms </a:t>
            </a:r>
          </a:p>
          <a:p>
            <a:r>
              <a:rPr lang="en-US" altLang="zh-TW" baseline="0" dirty="0"/>
              <a:t>For human-to-human, we should consider speech quality and intelligibility </a:t>
            </a:r>
          </a:p>
          <a:p>
            <a:r>
              <a:rPr lang="en-US" altLang="zh-TW" baseline="0" dirty="0"/>
              <a:t>For human-machine, we should consider ASR, or word error rate </a:t>
            </a:r>
          </a:p>
          <a:p>
            <a:endParaRPr lang="en-US" altLang="zh-TW" baseline="0" dirty="0"/>
          </a:p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B2357-064C-4973-B5E3-13F47081C0D1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9414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200AA-9FE6-57D3-B784-6A6C84C38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609F0327-B9F1-D84E-54F0-0566A58977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8BA030C8-9AE9-A148-5E9B-DF57E8B82F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1157E23-7303-1794-62D2-F3502F930A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09814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(STOP)</a:t>
            </a:r>
          </a:p>
          <a:p>
            <a:endParaRPr lang="en-US" altLang="zh-TW" dirty="0"/>
          </a:p>
          <a:p>
            <a:r>
              <a:rPr lang="en-US" altLang="zh-TW" dirty="0"/>
              <a:t>I always use this example to explain the difference of speech intelligibility and quality </a:t>
            </a:r>
          </a:p>
          <a:p>
            <a:r>
              <a:rPr lang="en-US" altLang="zh-TW" dirty="0"/>
              <a:t>Usually, we tell the meaning of Chinese oracles by its shape </a:t>
            </a:r>
          </a:p>
          <a:p>
            <a:endParaRPr lang="en-US" altLang="zh-TW" dirty="0"/>
          </a:p>
          <a:p>
            <a:r>
              <a:rPr lang="en-US" altLang="zh-TW" dirty="0"/>
              <a:t>This one is an ear</a:t>
            </a:r>
          </a:p>
          <a:p>
            <a:r>
              <a:rPr lang="en-US" altLang="zh-TW" dirty="0"/>
              <a:t>This one is a mouth</a:t>
            </a:r>
          </a:p>
          <a:p>
            <a:endParaRPr lang="en-US" altLang="zh-TW" dirty="0"/>
          </a:p>
          <a:p>
            <a:r>
              <a:rPr lang="en-US" altLang="zh-TW" dirty="0"/>
              <a:t>For the left word, there is a man, with a big ear, carefully listening </a:t>
            </a:r>
          </a:p>
          <a:p>
            <a:r>
              <a:rPr lang="en-US" altLang="zh-TW" dirty="0"/>
              <a:t>For the right word, there are two mouths, and only one ear </a:t>
            </a:r>
          </a:p>
          <a:p>
            <a:r>
              <a:rPr lang="en-US" altLang="zh-TW" dirty="0"/>
              <a:t>One ear listens two months speaking </a:t>
            </a:r>
          </a:p>
          <a:p>
            <a:endParaRPr lang="en-US" altLang="zh-TW" dirty="0"/>
          </a:p>
          <a:p>
            <a:r>
              <a:rPr lang="en-US" altLang="zh-TW" dirty="0"/>
              <a:t>The meaning of these two words are both hearing but are not exactly the same  </a:t>
            </a:r>
          </a:p>
          <a:p>
            <a:endParaRPr lang="en-US" altLang="zh-TW" dirty="0"/>
          </a:p>
          <a:p>
            <a:pPr defTabSz="946358"/>
            <a:r>
              <a:rPr lang="en-US" altLang="zh-TW" dirty="0"/>
              <a:t>For this word, there are two months speaking into one ear, meaning just hear something and may not fully understand</a:t>
            </a:r>
          </a:p>
          <a:p>
            <a:r>
              <a:rPr lang="en-US" altLang="zh-TW" dirty="0"/>
              <a:t>For this word, a man carefully listens, meaning listen and understand </a:t>
            </a:r>
          </a:p>
          <a:p>
            <a:r>
              <a:rPr lang="en-US" altLang="zh-TW" dirty="0"/>
              <a:t>This word is </a:t>
            </a:r>
            <a:r>
              <a:rPr lang="zh-TW" altLang="en-US" dirty="0"/>
              <a:t>聞 </a:t>
            </a:r>
            <a:r>
              <a:rPr lang="en-US" altLang="zh-TW" dirty="0"/>
              <a:t>in Chinese, and this word is </a:t>
            </a:r>
            <a:r>
              <a:rPr lang="zh-TW" altLang="en-US" dirty="0"/>
              <a:t>聽 </a:t>
            </a:r>
            <a:r>
              <a:rPr lang="en-US" altLang="zh-TW" dirty="0"/>
              <a:t>in Chinese </a:t>
            </a:r>
          </a:p>
          <a:p>
            <a:endParaRPr lang="en-US" altLang="zh-TW" dirty="0"/>
          </a:p>
          <a:p>
            <a:r>
              <a:rPr lang="en-US" altLang="zh-TW" dirty="0"/>
              <a:t>A famous book says : Hear but pay no attention; listen but not hear </a:t>
            </a:r>
          </a:p>
          <a:p>
            <a:r>
              <a:rPr lang="en-US" altLang="zh-TW" dirty="0"/>
              <a:t>We can infer that intelligibility and quality are different 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611FA02-ED30-4F1D-969F-8EC83CC82334}" type="slidenum">
              <a:rPr kumimoji="0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7179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/>
              <a:t>(STOP)</a:t>
            </a:r>
          </a:p>
          <a:p>
            <a:r>
              <a:rPr lang="en-US" altLang="zh-TW" baseline="0" dirty="0"/>
              <a:t>The deep learning based speech enchantment is a regression task and has two phases </a:t>
            </a:r>
          </a:p>
          <a:p>
            <a:r>
              <a:rPr lang="en-US" altLang="zh-TW" baseline="0" dirty="0"/>
              <a:t>In the training phase, we prepare paired noisy and clean speech </a:t>
            </a:r>
          </a:p>
          <a:p>
            <a:r>
              <a:rPr lang="en-US" altLang="zh-TW" baseline="0" dirty="0"/>
              <a:t>Both noisy and clean speech signals are first converted to spectral features by applying short time Fourier transform </a:t>
            </a:r>
          </a:p>
          <a:p>
            <a:r>
              <a:rPr lang="en-US" altLang="zh-TW" baseline="0" dirty="0"/>
              <a:t>The speech enhancement model transforms the noisy spectral features and generate outputs</a:t>
            </a:r>
          </a:p>
          <a:p>
            <a:r>
              <a:rPr lang="en-US" altLang="zh-TW" baseline="0" dirty="0"/>
              <a:t>Then we compare the difference of outputs and clean features </a:t>
            </a:r>
          </a:p>
          <a:p>
            <a:r>
              <a:rPr lang="en-US" altLang="zh-TW" baseline="0" dirty="0"/>
              <a:t>Usually, we can use L1 norm or L2 norm or </a:t>
            </a:r>
            <a:r>
              <a:rPr lang="en-US" altLang="zh-TW" dirty="0"/>
              <a:t>SI-SDR to measure the difference </a:t>
            </a:r>
            <a:endParaRPr lang="en-US" altLang="zh-TW" baseline="0" dirty="0"/>
          </a:p>
          <a:p>
            <a:r>
              <a:rPr lang="en-US" altLang="zh-TW" baseline="0" dirty="0"/>
              <a:t>Based on the difference, we then update the parameters of the speech enhancement model </a:t>
            </a:r>
          </a:p>
          <a:p>
            <a:r>
              <a:rPr lang="en-US" altLang="zh-TW" baseline="0" dirty="0"/>
              <a:t>In the testing phase, the noisy speech waveforms are first converted to spectral features </a:t>
            </a:r>
          </a:p>
          <a:p>
            <a:r>
              <a:rPr lang="en-US" altLang="zh-TW" baseline="0" dirty="0"/>
              <a:t>Then the trained speech enhancement  model transforms the noisy features to generate the enhanced ones</a:t>
            </a:r>
          </a:p>
          <a:p>
            <a:r>
              <a:rPr lang="en-US" altLang="zh-TW" baseline="0" dirty="0"/>
              <a:t>By a waveform reconstruction process, we can then obtain the enhanced speech waveforms</a:t>
            </a:r>
          </a:p>
          <a:p>
            <a:r>
              <a:rPr lang="en-US" altLang="zh-TW" dirty="0"/>
              <a:t>The first work was</a:t>
            </a:r>
            <a:r>
              <a:rPr lang="en-US" altLang="zh-TW" baseline="0" dirty="0"/>
              <a:t> proposed in 2013</a:t>
            </a:r>
          </a:p>
          <a:p>
            <a:r>
              <a:rPr lang="en-US" altLang="zh-TW" baseline="0" dirty="0"/>
              <a:t>If we look at this system now, the system is vey simple </a:t>
            </a:r>
          </a:p>
          <a:p>
            <a:r>
              <a:rPr lang="en-US" altLang="zh-TW" baseline="0" dirty="0"/>
              <a:t>But actually this is the first work that applies deep learning for speech enhancement </a:t>
            </a:r>
          </a:p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B2357-064C-4973-B5E3-13F47081C0D1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0026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en-US" altLang="zh-TW" baseline="0" dirty="0"/>
              <a:t> is the system of STOI computation </a:t>
            </a:r>
          </a:p>
          <a:p>
            <a:r>
              <a:rPr lang="en-US" altLang="zh-TW" baseline="0" dirty="0"/>
              <a:t>There are two inputs to the system, one is clean speech and the other one is noisy or processed speech</a:t>
            </a:r>
          </a:p>
          <a:p>
            <a:r>
              <a:rPr lang="en-US" altLang="zh-TW" baseline="0" dirty="0"/>
              <a:t>The overall STOI computation has feature extraction, filtering processing, and correlation computation stages</a:t>
            </a:r>
          </a:p>
          <a:p>
            <a:r>
              <a:rPr lang="en-US" altLang="zh-TW" baseline="0" dirty="0"/>
              <a:t>We can finally obtain the STOI score, </a:t>
            </a:r>
          </a:p>
          <a:p>
            <a:r>
              <a:rPr lang="en-US" altLang="zh-TW" baseline="0" dirty="0"/>
              <a:t>again this score has </a:t>
            </a:r>
            <a:r>
              <a:rPr lang="en-US" altLang="zh-TW" baseline="0" dirty="0" err="1"/>
              <a:t>ve</a:t>
            </a:r>
            <a:r>
              <a:rPr lang="en-US" altLang="zh-TW" baseline="0" dirty="0"/>
              <a:t> high correlations with speech intelligibility </a:t>
            </a:r>
          </a:p>
          <a:p>
            <a:r>
              <a:rPr lang="en-US" altLang="zh-TW" baseline="0" dirty="0"/>
              <a:t> </a:t>
            </a:r>
          </a:p>
          <a:p>
            <a:r>
              <a:rPr lang="en-US" altLang="zh-TW" baseline="0" dirty="0"/>
              <a:t>Because all of these processings are linear </a:t>
            </a:r>
          </a:p>
          <a:p>
            <a:r>
              <a:rPr lang="en-US" altLang="zh-TW" baseline="0" dirty="0"/>
              <a:t>We can directly use this STOI as the objective function to train the model</a:t>
            </a:r>
          </a:p>
          <a:p>
            <a:r>
              <a:rPr lang="en-US" altLang="zh-TW" baseline="0" dirty="0"/>
              <a:t>Now the goal of speech enhancement is to increase the speech intelligibility when transforming the noisy speech signals to enhanced ones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B2357-064C-4973-B5E3-13F47081C0D1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8719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(STOP)</a:t>
            </a:r>
          </a:p>
          <a:p>
            <a:endParaRPr lang="en-US" altLang="zh-TW" dirty="0"/>
          </a:p>
          <a:p>
            <a:r>
              <a:rPr lang="en-US" altLang="zh-TW" dirty="0"/>
              <a:t>These two figures show the results</a:t>
            </a:r>
            <a:r>
              <a:rPr lang="en-US" altLang="zh-TW" baseline="0" dirty="0"/>
              <a:t> of human listening tests </a:t>
            </a:r>
          </a:p>
          <a:p>
            <a:r>
              <a:rPr lang="en-US" altLang="zh-TW" baseline="0" dirty="0"/>
              <a:t>Under two SNR</a:t>
            </a:r>
            <a:r>
              <a:rPr lang="zh-TW" altLang="en-US" baseline="0" dirty="0"/>
              <a:t> </a:t>
            </a:r>
            <a:r>
              <a:rPr lang="en-US" altLang="zh-TW" baseline="0" dirty="0"/>
              <a:t>conditions</a:t>
            </a:r>
            <a:r>
              <a:rPr lang="zh-TW" altLang="en-US" baseline="0" dirty="0"/>
              <a:t> </a:t>
            </a:r>
            <a:endParaRPr lang="en-US" altLang="zh-TW" baseline="0" dirty="0"/>
          </a:p>
          <a:p>
            <a:r>
              <a:rPr lang="en-US" altLang="zh-TW" baseline="0" dirty="0"/>
              <a:t>We evaluated the intelligibility and quality </a:t>
            </a:r>
          </a:p>
          <a:p>
            <a:r>
              <a:rPr lang="en-US" altLang="zh-TW" baseline="0" dirty="0"/>
              <a:t>The range of intelligibility is 0 to 100</a:t>
            </a:r>
          </a:p>
          <a:p>
            <a:r>
              <a:rPr lang="en-US" altLang="zh-TW" baseline="0" dirty="0"/>
              <a:t>The range of quality is 0 to 5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We are comparing four approaches</a:t>
            </a:r>
          </a:p>
          <a:p>
            <a:r>
              <a:rPr lang="en-US" altLang="zh-TW" baseline="0" dirty="0"/>
              <a:t>Nosy, FCN (MSE), FCN (STOI), and FCN (STOI+MSE)</a:t>
            </a:r>
          </a:p>
          <a:p>
            <a:r>
              <a:rPr lang="en-US" altLang="zh-TW" baseline="0" dirty="0"/>
              <a:t>The FCN model is the same</a:t>
            </a:r>
          </a:p>
          <a:p>
            <a:r>
              <a:rPr lang="en-US" altLang="zh-TW" baseline="0" dirty="0"/>
              <a:t>But the objective functions are different 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From the results, we can see that </a:t>
            </a:r>
          </a:p>
          <a:p>
            <a:r>
              <a:rPr lang="en-US" altLang="zh-TW" baseline="0" dirty="0"/>
              <a:t>in terms of quality, the combination of MSE and STOI performs the best (here and here)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In terms of intelligibility </a:t>
            </a:r>
          </a:p>
          <a:p>
            <a:pPr defTabSz="946358">
              <a:defRPr/>
            </a:pPr>
            <a:r>
              <a:rPr lang="en-US" altLang="zh-TW" baseline="0" dirty="0"/>
              <a:t>The combination of MSE and STOI also performs the best (here and here)</a:t>
            </a:r>
          </a:p>
          <a:p>
            <a:r>
              <a:rPr lang="en-US" altLang="zh-TW" baseline="0" dirty="0"/>
              <a:t>We also note that </a:t>
            </a:r>
          </a:p>
          <a:p>
            <a:r>
              <a:rPr lang="en-US" altLang="zh-TW" baseline="0" dirty="0"/>
              <a:t>With the same model, but with different objective functions, the evaluation results are indeed different </a:t>
            </a:r>
          </a:p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B2357-064C-4973-B5E3-13F47081C0D1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9224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/>
              <a:t>In addition to the above objective functions, there are numerous other works</a:t>
            </a:r>
          </a:p>
          <a:p>
            <a:r>
              <a:rPr lang="en-US" altLang="zh-TW" baseline="0" dirty="0"/>
              <a:t>I listed some of them for your references </a:t>
            </a:r>
          </a:p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B2357-064C-4973-B5E3-13F47081C0D1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8698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F75BE-6826-7CAF-5464-4058AF79B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B380C2B1-E0C3-0A46-89D1-350BE79A8D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C2BBF1D4-CAEA-8E0B-5633-22B9DE49F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EAAF675-8FE7-877E-C996-EC522E6727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882074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/>
              <a:t>Assistive oral communications can be divided into assistive listening and assistive speaking</a:t>
            </a:r>
          </a:p>
          <a:p>
            <a:r>
              <a:rPr lang="en-US" altLang="zh-TW" baseline="0" dirty="0"/>
              <a:t>In my team, we have been working on both parts 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In this presentation, I am going to present one example for each part </a:t>
            </a:r>
          </a:p>
          <a:p>
            <a:r>
              <a:rPr lang="en-US" altLang="zh-TW" baseline="0" dirty="0"/>
              <a:t>For assistive listening technology, I am going to introduce cochlear implant </a:t>
            </a:r>
          </a:p>
          <a:p>
            <a:r>
              <a:rPr lang="en-US" altLang="zh-TW" baseline="0" dirty="0"/>
              <a:t>For assistive speaking technology, I am going to introduce disorder speech enhancement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B2357-064C-4973-B5E3-13F47081C0D1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136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hape 9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34" name="Shape 9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46358">
              <a:defRPr sz="1800"/>
            </a:pPr>
            <a:r>
              <a:rPr lang="en-US" altLang="zh-TW" sz="1900" dirty="0">
                <a:latin typeface="+mn-lt"/>
              </a:rPr>
              <a:t>This is a cochlear implant device </a:t>
            </a:r>
          </a:p>
          <a:p>
            <a:pPr defTabSz="946358">
              <a:defRPr sz="1800"/>
            </a:pPr>
            <a:r>
              <a:rPr lang="en-US" altLang="zh-TW" sz="1900" dirty="0">
                <a:latin typeface="+mn-lt"/>
              </a:rPr>
              <a:t>There are two parts</a:t>
            </a:r>
          </a:p>
          <a:p>
            <a:pPr defTabSz="946358">
              <a:defRPr sz="1800"/>
            </a:pPr>
            <a:endParaRPr lang="en-US" altLang="zh-TW" sz="1900" dirty="0">
              <a:latin typeface="+mn-lt"/>
            </a:endParaRPr>
          </a:p>
          <a:p>
            <a:pPr defTabSz="946358">
              <a:defRPr sz="1800"/>
            </a:pPr>
            <a:r>
              <a:rPr lang="en-US" altLang="zh-TW" sz="1900" dirty="0">
                <a:latin typeface="+mn-lt"/>
              </a:rPr>
              <a:t>This part is a speech processor, which processes speech signals</a:t>
            </a:r>
          </a:p>
          <a:p>
            <a:pPr defTabSz="946358">
              <a:defRPr sz="1800"/>
            </a:pPr>
            <a:r>
              <a:rPr lang="en-US" altLang="zh-TW" sz="1900" dirty="0">
                <a:latin typeface="+mn-lt"/>
              </a:rPr>
              <a:t>This part is a transmitter coil, which  sends power across the skin to the internal device by</a:t>
            </a:r>
            <a:r>
              <a:rPr lang="en-US" altLang="zh-TW" sz="1900" dirty="0">
                <a:solidFill>
                  <a:schemeClr val="tx1"/>
                </a:solidFill>
                <a:latin typeface="+mn-lt"/>
              </a:rPr>
              <a:t> </a:t>
            </a:r>
            <a:r>
              <a:rPr lang="en-US" altLang="zh-TW" sz="1900" u="sng" dirty="0">
                <a:solidFill>
                  <a:schemeClr val="tx1"/>
                </a:solidFill>
                <a:latin typeface="+mn-lt"/>
                <a:hlinkClick r:id="rId3" tooltip="Transmitt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radio frequency transmission</a:t>
            </a:r>
            <a:endParaRPr lang="en-US" altLang="zh-TW" sz="1900" u="sng" dirty="0">
              <a:solidFill>
                <a:schemeClr val="tx1"/>
              </a:solidFill>
              <a:latin typeface="+mn-lt"/>
            </a:endParaRPr>
          </a:p>
          <a:p>
            <a:pPr lvl="0">
              <a:defRPr sz="1800"/>
            </a:pPr>
            <a:endParaRPr sz="2500" dirty="0"/>
          </a:p>
        </p:txBody>
      </p:sp>
    </p:spTree>
    <p:extLst>
      <p:ext uri="{BB962C8B-B14F-4D97-AF65-F5344CB8AC3E}">
        <p14:creationId xmlns:p14="http://schemas.microsoft.com/office/powerpoint/2010/main" val="3260401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 is the research center that I belong to </a:t>
            </a:r>
          </a:p>
          <a:p>
            <a:r>
              <a:rPr lang="en-US" altLang="zh-TW" sz="1200" dirty="0">
                <a:latin typeface="Calibri" pitchFamily="34" charset="0"/>
              </a:rPr>
              <a:t>The full name is Research Center for Information Technology Innovation </a:t>
            </a:r>
          </a:p>
          <a:p>
            <a:r>
              <a:rPr lang="en-US" altLang="zh-TW" sz="1200" dirty="0">
                <a:latin typeface="Calibri" pitchFamily="34" charset="0"/>
              </a:rPr>
              <a:t>Usually we call it CITI</a:t>
            </a:r>
          </a:p>
          <a:p>
            <a:endParaRPr lang="en-US" altLang="zh-TW" sz="1200" dirty="0">
              <a:latin typeface="Calibri" pitchFamily="34" charset="0"/>
            </a:endParaRPr>
          </a:p>
          <a:p>
            <a:r>
              <a:rPr lang="en-US" altLang="zh-TW" sz="1200" dirty="0">
                <a:latin typeface="Calibri" pitchFamily="34" charset="0"/>
              </a:rPr>
              <a:t>There are three centers in CITI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/>
              <a:t>Taiwan Information Security Center</a:t>
            </a:r>
            <a:endParaRPr lang="zh-TW" alt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/>
              <a:t>Artificial Intelligence Computing Center</a:t>
            </a:r>
            <a:endParaRPr lang="zh-TW" alt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/>
              <a:t>Intelligent &amp; Ubiquitous Computing Center</a:t>
            </a:r>
            <a:endParaRPr lang="zh-TW" altLang="en-US" sz="1200" dirty="0"/>
          </a:p>
          <a:p>
            <a:endParaRPr lang="en-US" altLang="zh-TW" sz="1200" dirty="0">
              <a:latin typeface="Calibri" pitchFamily="34" charset="0"/>
            </a:endParaRPr>
          </a:p>
          <a:p>
            <a:r>
              <a:rPr lang="en-US" altLang="zh-TW" sz="1200" dirty="0">
                <a:latin typeface="Calibri" pitchFamily="34" charset="0"/>
              </a:rPr>
              <a:t>In total, we have around 15 research fellows </a:t>
            </a:r>
          </a:p>
          <a:p>
            <a:r>
              <a:rPr lang="en-US" altLang="zh-TW" sz="1200" dirty="0">
                <a:latin typeface="Calibri" pitchFamily="34" charset="0"/>
              </a:rPr>
              <a:t>We are working on research topics about multimedia </a:t>
            </a:r>
            <a:r>
              <a:rPr lang="en-US" altLang="zh-TW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(audio, speech, image, and video)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mobile communication, security, and FinTech</a:t>
            </a:r>
          </a:p>
          <a:p>
            <a:endParaRPr lang="en-US" altLang="zh-TW" sz="12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This is our current director 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Dr. </a:t>
            </a:r>
            <a:r>
              <a:rPr lang="en-US" altLang="zh-TW" sz="12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Yennun</a:t>
            </a:r>
            <a:r>
              <a:rPr lang="en-US" altLang="zh-TW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 Huang</a:t>
            </a:r>
          </a:p>
          <a:p>
            <a:endParaRPr lang="en-US" altLang="zh-TW" sz="12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This is our first director, </a:t>
            </a:r>
          </a:p>
          <a:p>
            <a:r>
              <a:rPr lang="en-US" altLang="zh-TW" i="1" dirty="0">
                <a:solidFill>
                  <a:srgbClr val="990000"/>
                </a:solidFill>
              </a:rPr>
              <a:t>Dr. Ming-Syan Chen</a:t>
            </a:r>
          </a:p>
          <a:p>
            <a:r>
              <a:rPr lang="en-US" altLang="zh-TW" sz="1200" i="1" dirty="0">
                <a:solidFill>
                  <a:srgbClr val="990000"/>
                </a:solidFill>
                <a:latin typeface="Calibri" pitchFamily="34" charset="0"/>
              </a:rPr>
              <a:t>He is now the vice president of NTU</a:t>
            </a:r>
          </a:p>
          <a:p>
            <a:r>
              <a:rPr lang="en-US" altLang="zh-TW" sz="1200" i="1" dirty="0">
                <a:solidFill>
                  <a:srgbClr val="990000"/>
                </a:solidFill>
                <a:latin typeface="Calibri" pitchFamily="34" charset="0"/>
              </a:rPr>
              <a:t>NTU</a:t>
            </a:r>
            <a:r>
              <a:rPr lang="zh-TW" altLang="en-US" sz="1200" i="1" dirty="0">
                <a:solidFill>
                  <a:srgbClr val="990000"/>
                </a:solidFill>
                <a:latin typeface="Calibri" pitchFamily="34" charset="0"/>
              </a:rPr>
              <a:t> </a:t>
            </a:r>
            <a:r>
              <a:rPr lang="en-US" altLang="zh-TW" sz="1200" i="1" dirty="0">
                <a:solidFill>
                  <a:srgbClr val="990000"/>
                </a:solidFill>
                <a:latin typeface="Calibri" pitchFamily="34" charset="0"/>
              </a:rPr>
              <a:t>is</a:t>
            </a:r>
            <a:r>
              <a:rPr lang="zh-TW" altLang="en-US" sz="1200" i="1" dirty="0">
                <a:solidFill>
                  <a:srgbClr val="990000"/>
                </a:solidFill>
                <a:latin typeface="Calibri" pitchFamily="34" charset="0"/>
              </a:rPr>
              <a:t> </a:t>
            </a:r>
            <a:r>
              <a:rPr lang="en-US" altLang="zh-TW" sz="1200" i="1" dirty="0">
                <a:solidFill>
                  <a:srgbClr val="990000"/>
                </a:solidFill>
                <a:latin typeface="Calibri" pitchFamily="34" charset="0"/>
              </a:rPr>
              <a:t>the</a:t>
            </a:r>
            <a:r>
              <a:rPr lang="zh-TW" altLang="en-US" sz="1200" i="1" dirty="0">
                <a:solidFill>
                  <a:srgbClr val="990000"/>
                </a:solidFill>
                <a:latin typeface="Calibri" pitchFamily="34" charset="0"/>
              </a:rPr>
              <a:t> </a:t>
            </a:r>
            <a:r>
              <a:rPr lang="en-US" altLang="zh-TW" sz="1200" i="1" dirty="0">
                <a:solidFill>
                  <a:srgbClr val="990000"/>
                </a:solidFill>
                <a:latin typeface="Calibri" pitchFamily="34" charset="0"/>
              </a:rPr>
              <a:t>top</a:t>
            </a:r>
            <a:r>
              <a:rPr lang="zh-TW" altLang="en-US" sz="1200" i="1" dirty="0">
                <a:solidFill>
                  <a:srgbClr val="990000"/>
                </a:solidFill>
                <a:latin typeface="Calibri" pitchFamily="34" charset="0"/>
              </a:rPr>
              <a:t> </a:t>
            </a:r>
            <a:r>
              <a:rPr lang="en-US" altLang="zh-TW" sz="1200" i="1" dirty="0">
                <a:solidFill>
                  <a:srgbClr val="990000"/>
                </a:solidFill>
                <a:latin typeface="Calibri" pitchFamily="34" charset="0"/>
              </a:rPr>
              <a:t>university in Taiwan </a:t>
            </a:r>
          </a:p>
          <a:p>
            <a:endParaRPr lang="en-US" altLang="zh-TW" sz="12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This is our second director, </a:t>
            </a:r>
          </a:p>
          <a:p>
            <a:r>
              <a:rPr lang="en-US" altLang="zh-TW" i="1" dirty="0">
                <a:solidFill>
                  <a:srgbClr val="990000"/>
                </a:solidFill>
              </a:rPr>
              <a:t>Dr. </a:t>
            </a:r>
            <a:r>
              <a:rPr lang="en-US" altLang="zh-TW" i="1" dirty="0" err="1">
                <a:solidFill>
                  <a:srgbClr val="990000"/>
                </a:solidFill>
              </a:rPr>
              <a:t>Tei</a:t>
            </a:r>
            <a:r>
              <a:rPr lang="en-US" altLang="zh-TW" i="1" dirty="0">
                <a:solidFill>
                  <a:srgbClr val="990000"/>
                </a:solidFill>
              </a:rPr>
              <a:t>-Wei </a:t>
            </a:r>
            <a:r>
              <a:rPr lang="en-US" altLang="zh-TW" i="1" dirty="0" err="1">
                <a:solidFill>
                  <a:srgbClr val="990000"/>
                </a:solidFill>
              </a:rPr>
              <a:t>Kuo</a:t>
            </a:r>
            <a:endParaRPr lang="en-US" altLang="zh-TW" i="1" dirty="0">
              <a:solidFill>
                <a:srgbClr val="990000"/>
              </a:solidFill>
            </a:endParaRPr>
          </a:p>
          <a:p>
            <a:r>
              <a:rPr lang="en-US" altLang="zh-TW" sz="1200" i="1" dirty="0">
                <a:solidFill>
                  <a:srgbClr val="990000"/>
                </a:solidFill>
                <a:latin typeface="Calibri" pitchFamily="34" charset="0"/>
              </a:rPr>
              <a:t>He was the president of NTU</a:t>
            </a:r>
          </a:p>
          <a:p>
            <a:endParaRPr lang="en-US" altLang="zh-TW" sz="1200" dirty="0">
              <a:latin typeface="Calibri" pitchFamily="34" charset="0"/>
            </a:endParaRPr>
          </a:p>
          <a:p>
            <a:endParaRPr lang="en-US" altLang="zh-TW" sz="1200" dirty="0">
              <a:latin typeface="Calibri" pitchFamily="34" charset="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9377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hape 9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34" name="Shape 9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46358">
              <a:defRPr sz="1800"/>
            </a:pPr>
            <a:r>
              <a:rPr lang="en-US" altLang="zh-TW" sz="1900" dirty="0">
                <a:latin typeface="+mn-lt"/>
              </a:rPr>
              <a:t>The figure shows the complete cochlear implant system</a:t>
            </a:r>
          </a:p>
          <a:p>
            <a:pPr lvl="0">
              <a:defRPr sz="1800"/>
            </a:pPr>
            <a:r>
              <a:rPr lang="en-US" sz="2500" dirty="0"/>
              <a:t>The speech processor in the outside will transmit the signals into the receiver </a:t>
            </a:r>
          </a:p>
          <a:p>
            <a:pPr lvl="0">
              <a:defRPr sz="1800"/>
            </a:pPr>
            <a:r>
              <a:rPr lang="en-US" sz="2500" dirty="0"/>
              <a:t>Which has been fixed on the skull</a:t>
            </a:r>
          </a:p>
          <a:p>
            <a:pPr lvl="0">
              <a:defRPr sz="1800"/>
            </a:pPr>
            <a:r>
              <a:rPr lang="en-US" sz="2500" dirty="0"/>
              <a:t>The electric signals are then passed to the electrodes to stimulate the nerves </a:t>
            </a:r>
          </a:p>
          <a:p>
            <a:pPr lvl="0">
              <a:defRPr sz="1800"/>
            </a:pPr>
            <a:endParaRPr lang="en-US" sz="2500" dirty="0"/>
          </a:p>
          <a:p>
            <a:pPr defTabSz="946358">
              <a:defRPr sz="1800"/>
            </a:pPr>
            <a:r>
              <a:rPr lang="en-US" sz="2500" dirty="0"/>
              <a:t>The fundamental theory of electrode designs are based on the </a:t>
            </a:r>
            <a:r>
              <a:rPr lang="en-US" altLang="zh-TW" sz="2500" dirty="0">
                <a:latin typeface="Calibri" panose="020F0502020204030204" pitchFamily="34" charset="0"/>
              </a:rPr>
              <a:t>Traveling wave theory</a:t>
            </a:r>
          </a:p>
          <a:p>
            <a:pPr defTabSz="946358">
              <a:defRPr sz="1800"/>
            </a:pPr>
            <a:endParaRPr lang="en-US" sz="2500" dirty="0"/>
          </a:p>
          <a:p>
            <a:pPr lvl="0">
              <a:defRPr sz="1800"/>
            </a:pPr>
            <a:endParaRPr lang="en-US" altLang="zh-TW" sz="2500" dirty="0"/>
          </a:p>
          <a:p>
            <a:pPr lvl="0">
              <a:defRPr sz="1800"/>
            </a:pPr>
            <a:endParaRPr sz="2500" dirty="0"/>
          </a:p>
        </p:txBody>
      </p:sp>
    </p:spTree>
    <p:extLst>
      <p:ext uri="{BB962C8B-B14F-4D97-AF65-F5344CB8AC3E}">
        <p14:creationId xmlns:p14="http://schemas.microsoft.com/office/powerpoint/2010/main" val="28448749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 cochlear implant has been widely used and considered as a very successful assistive listening device</a:t>
            </a:r>
          </a:p>
          <a:p>
            <a:r>
              <a:rPr lang="en-US" altLang="zh-TW" dirty="0"/>
              <a:t>In quiet condition, speech understanding of cochlear implant users are very high  </a:t>
            </a:r>
          </a:p>
          <a:p>
            <a:endParaRPr lang="en-US" altLang="zh-TW" dirty="0"/>
          </a:p>
          <a:p>
            <a:r>
              <a:rPr lang="en-US" altLang="zh-TW" dirty="0"/>
              <a:t>However, in noisy conditions, the </a:t>
            </a:r>
            <a:r>
              <a:rPr lang="en-US" altLang="zh-TW" kern="0" dirty="0">
                <a:cs typeface="Calibri" panose="020F0502020204030204" pitchFamily="34" charset="0"/>
              </a:rPr>
              <a:t>performance of speech understanding degrades notably </a:t>
            </a:r>
          </a:p>
          <a:p>
            <a:r>
              <a:rPr lang="en-US" altLang="zh-TW" kern="0" dirty="0">
                <a:cs typeface="Calibri" panose="020F0502020204030204" pitchFamily="34" charset="0"/>
              </a:rPr>
              <a:t>Such phenomenon has been reported in this study published by Prof. Fei Chen </a:t>
            </a:r>
          </a:p>
          <a:p>
            <a:endParaRPr lang="en-US" altLang="zh-TW" kern="0" dirty="0">
              <a:cs typeface="Calibri" panose="020F0502020204030204" pitchFamily="34" charset="0"/>
            </a:endParaRPr>
          </a:p>
          <a:p>
            <a:r>
              <a:rPr lang="en-US" altLang="zh-TW" kern="0" dirty="0">
                <a:cs typeface="Calibri" panose="020F0502020204030204" pitchFamily="34" charset="0"/>
              </a:rPr>
              <a:t>To handle this issue, deep learning based speech enhancement can be a feasible solution </a:t>
            </a:r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3F772D-7FE6-4D25-AD80-FF899BF08D20}" type="slidenum">
              <a:rPr lang="en-US" altLang="zh-TW" smtClean="0"/>
              <a:pPr>
                <a:defRPr/>
              </a:pPr>
              <a:t>21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44256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 is the block diagram of signal processing of a cochlear implant  device </a:t>
            </a:r>
          </a:p>
          <a:p>
            <a:r>
              <a:rPr lang="en-US" altLang="zh-TW" dirty="0"/>
              <a:t>This is the speech processor </a:t>
            </a:r>
          </a:p>
          <a:p>
            <a:r>
              <a:rPr lang="en-US" altLang="zh-TW" dirty="0"/>
              <a:t>This is the transmitter </a:t>
            </a:r>
          </a:p>
          <a:p>
            <a:r>
              <a:rPr lang="en-US" altLang="zh-TW" dirty="0"/>
              <a:t>And this is the receiver </a:t>
            </a:r>
          </a:p>
          <a:p>
            <a:r>
              <a:rPr lang="en-US" altLang="zh-TW" dirty="0"/>
              <a:t>This is electrodes </a:t>
            </a:r>
          </a:p>
          <a:p>
            <a:r>
              <a:rPr lang="en-US" altLang="zh-TW" dirty="0"/>
              <a:t>The acoustic signals are first processed by band-pass filters, envelop detection, compression and pulse generation to generate electric stimulations  </a:t>
            </a:r>
          </a:p>
          <a:p>
            <a:endParaRPr lang="en-US" altLang="zh-TW" dirty="0"/>
          </a:p>
          <a:p>
            <a:r>
              <a:rPr lang="en-US" altLang="zh-TW" dirty="0"/>
              <a:t>To verify the effectiveness of speech  enhancement  for cochlear implant </a:t>
            </a:r>
          </a:p>
          <a:p>
            <a:r>
              <a:rPr lang="en-US" altLang="zh-TW" dirty="0"/>
              <a:t>We place the speech enhancement unit right after microphone</a:t>
            </a:r>
          </a:p>
          <a:p>
            <a:r>
              <a:rPr lang="en-US" altLang="zh-TW" dirty="0"/>
              <a:t>The listening tests were conducted by playing noisy speech to cochlear implant users </a:t>
            </a:r>
          </a:p>
          <a:p>
            <a:r>
              <a:rPr lang="en-US" altLang="zh-TW" dirty="0"/>
              <a:t> 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3F772D-7FE6-4D25-AD80-FF899BF08D20}" type="slidenum">
              <a:rPr lang="en-US" altLang="zh-TW" smtClean="0"/>
              <a:pPr>
                <a:defRPr/>
              </a:pPr>
              <a:t>22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95727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/>
              <a:t>This plot shows the experimental results </a:t>
            </a:r>
          </a:p>
          <a:p>
            <a:r>
              <a:rPr lang="en-US" altLang="zh-TW" baseline="0" dirty="0"/>
              <a:t>The lower-bound (BLSTM-L) is the results without model adaptation </a:t>
            </a:r>
          </a:p>
          <a:p>
            <a:r>
              <a:rPr lang="en-US" altLang="zh-TW" baseline="0" dirty="0"/>
              <a:t>The number here denotes the number of utterances used for model adaptation</a:t>
            </a:r>
          </a:p>
          <a:p>
            <a:r>
              <a:rPr lang="en-US" altLang="zh-TW" baseline="0" dirty="0"/>
              <a:t>From the results, we can first note that the proposed method can effectively improve the PESQ scores over lower-bound</a:t>
            </a:r>
          </a:p>
          <a:p>
            <a:r>
              <a:rPr lang="en-US" altLang="zh-TW" baseline="0" dirty="0"/>
              <a:t>The results also show that when we have more adaptation data, the DAT can give higher PESQ scores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931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/>
              <a:t>This plot shows the experimental results </a:t>
            </a:r>
          </a:p>
          <a:p>
            <a:r>
              <a:rPr lang="en-US" altLang="zh-TW" baseline="0" dirty="0"/>
              <a:t>The lower-bound (BLSTM-L) is the results without model adaptation </a:t>
            </a:r>
          </a:p>
          <a:p>
            <a:r>
              <a:rPr lang="en-US" altLang="zh-TW" baseline="0" dirty="0"/>
              <a:t>The number here denotes the number of utterances used for model adaptation</a:t>
            </a:r>
          </a:p>
          <a:p>
            <a:r>
              <a:rPr lang="en-US" altLang="zh-TW" baseline="0" dirty="0"/>
              <a:t>From the results, we can first note that the proposed method can effectively improve the PESQ scores over lower-bound</a:t>
            </a:r>
          </a:p>
          <a:p>
            <a:r>
              <a:rPr lang="en-US" altLang="zh-TW" baseline="0" dirty="0"/>
              <a:t>The results also show that when we have more adaptation data, the DAT can give higher PESQ scores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79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/>
              <a:t>This plot shows the experimental results </a:t>
            </a:r>
          </a:p>
          <a:p>
            <a:r>
              <a:rPr lang="en-US" altLang="zh-TW" baseline="0" dirty="0"/>
              <a:t>The lower-bound (BLSTM-L) is the results without model adaptation </a:t>
            </a:r>
          </a:p>
          <a:p>
            <a:r>
              <a:rPr lang="en-US" altLang="zh-TW" baseline="0" dirty="0"/>
              <a:t>The number here denotes the number of utterances used for model adaptation</a:t>
            </a:r>
          </a:p>
          <a:p>
            <a:r>
              <a:rPr lang="en-US" altLang="zh-TW" baseline="0" dirty="0"/>
              <a:t>From the results, we can first note that the proposed method can effectively improve the PESQ scores over lower-bound</a:t>
            </a:r>
          </a:p>
          <a:p>
            <a:r>
              <a:rPr lang="en-US" altLang="zh-TW" baseline="0" dirty="0"/>
              <a:t>The results also show that when we have more adaptation data, the DAT can give higher PESQ scores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144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FAAD8-6154-BEB7-0ED7-54DD2B52A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AEA05C6A-5318-59A3-A03F-3444C479F5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04694FEF-C531-6A92-B408-DD512519F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/>
              <a:t>Assistive oral communications can be divided into assistive listening and assistive speaking</a:t>
            </a:r>
          </a:p>
          <a:p>
            <a:r>
              <a:rPr lang="en-US" altLang="zh-TW" baseline="0" dirty="0"/>
              <a:t>In my team, we have been working on both parts 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In this presentation, I am going to present one example for each part </a:t>
            </a:r>
          </a:p>
          <a:p>
            <a:r>
              <a:rPr lang="en-US" altLang="zh-TW" baseline="0" dirty="0"/>
              <a:t>For assistive listening technology, I am going to introduce cochlear implant </a:t>
            </a:r>
          </a:p>
          <a:p>
            <a:r>
              <a:rPr lang="en-US" altLang="zh-TW" baseline="0" dirty="0"/>
              <a:t>For assistive speaking technology, I am going to introduce disorder speech enhancement 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17DFB18-9501-91D0-D24D-794FEAF98A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B2357-064C-4973-B5E3-13F47081C0D1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6155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 is another Chinese oracle </a:t>
            </a:r>
          </a:p>
          <a:p>
            <a:r>
              <a:rPr lang="en-US" altLang="zh-TW" dirty="0"/>
              <a:t>You may guess its meaning by its shape </a:t>
            </a:r>
          </a:p>
          <a:p>
            <a:r>
              <a:rPr lang="en-US" altLang="zh-TW" dirty="0"/>
              <a:t>This is a mouth</a:t>
            </a:r>
            <a:r>
              <a:rPr lang="zh-TW" altLang="en-US" dirty="0"/>
              <a:t> </a:t>
            </a:r>
            <a:r>
              <a:rPr lang="en-US" altLang="zh-TW" dirty="0"/>
              <a:t>locked</a:t>
            </a:r>
            <a:r>
              <a:rPr lang="zh-TW" altLang="en-US" dirty="0"/>
              <a:t> </a:t>
            </a:r>
            <a:r>
              <a:rPr lang="en-US" altLang="zh-TW" dirty="0"/>
              <a:t>inside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a</a:t>
            </a:r>
            <a:r>
              <a:rPr lang="zh-TW" altLang="en-US" dirty="0"/>
              <a:t> </a:t>
            </a:r>
            <a:r>
              <a:rPr lang="en-US" altLang="zh-TW" dirty="0"/>
              <a:t>door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Nowadays, the word becomes  this </a:t>
            </a:r>
          </a:p>
          <a:p>
            <a:r>
              <a:rPr lang="en-US" altLang="zh-TW" dirty="0"/>
              <a:t>The explanation of this word is difficulty to speak </a:t>
            </a:r>
          </a:p>
          <a:p>
            <a:r>
              <a:rPr lang="en-US" altLang="zh-TW" dirty="0"/>
              <a:t>and the corresponding problem is speaking disorders </a:t>
            </a:r>
          </a:p>
          <a:p>
            <a:r>
              <a:rPr lang="en-US" altLang="zh-TW" dirty="0"/>
              <a:t>There are several speaking disorders, </a:t>
            </a:r>
            <a:r>
              <a:rPr lang="en-US" altLang="zh-TW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Dysarthria, apraxia, aphasia, stuttering, oral surgery, vocal damage 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611FA02-ED30-4F1D-969F-8EC83CC82334}" type="slidenum">
              <a:rPr kumimoji="0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7167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We can also use the speech enhancement approaches  to improve the intelligibility of disordered speech </a:t>
            </a:r>
          </a:p>
          <a:p>
            <a:r>
              <a:rPr lang="en-US" altLang="zh-TW" dirty="0"/>
              <a:t>In our first work, the target is individuals who received oral cancer surgeries </a:t>
            </a:r>
          </a:p>
          <a:p>
            <a:r>
              <a:rPr lang="en-US" altLang="zh-TW" dirty="0"/>
              <a:t>These are the photos of individuals before and after receiving oral surgeries </a:t>
            </a:r>
          </a:p>
          <a:p>
            <a:endParaRPr lang="en-US" altLang="zh-TW" dirty="0"/>
          </a:p>
          <a:p>
            <a:r>
              <a:rPr lang="en-US" altLang="zh-TW" dirty="0"/>
              <a:t>It is clear that after oral surgery,</a:t>
            </a:r>
            <a:r>
              <a:rPr lang="zh-TW" altLang="en-US" dirty="0"/>
              <a:t> </a:t>
            </a:r>
            <a:r>
              <a:rPr lang="en-US" altLang="zh-TW" dirty="0"/>
              <a:t>some muscles or nerves may be hurt</a:t>
            </a:r>
          </a:p>
          <a:p>
            <a:r>
              <a:rPr lang="en-US" altLang="zh-TW" dirty="0"/>
              <a:t>Accordingly affect the pronunciation and generate speech with low intelligibility </a:t>
            </a:r>
          </a:p>
          <a:p>
            <a:r>
              <a:rPr lang="en-US" altLang="zh-TW" dirty="0"/>
              <a:t>Our goal is to convert the speech signals after surgery to the enhanced ones with improved speech intelligibility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3F772D-7FE6-4D25-AD80-FF899BF08D20}" type="slidenum">
              <a:rPr lang="en-US" altLang="zh-TW" smtClean="0"/>
              <a:pPr>
                <a:defRPr/>
              </a:pPr>
              <a:t>28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156076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We can also use the speech enhancement approaches  to improve the intelligibility of disordered speech </a:t>
            </a:r>
          </a:p>
          <a:p>
            <a:r>
              <a:rPr lang="en-US" altLang="zh-TW" dirty="0"/>
              <a:t>In our first work, the target is individuals who received oral cancer surgeries </a:t>
            </a:r>
          </a:p>
          <a:p>
            <a:r>
              <a:rPr lang="en-US" altLang="zh-TW" dirty="0"/>
              <a:t>These are the photos of individuals before and after receiving oral surgeries </a:t>
            </a:r>
          </a:p>
          <a:p>
            <a:endParaRPr lang="en-US" altLang="zh-TW" dirty="0"/>
          </a:p>
          <a:p>
            <a:r>
              <a:rPr lang="en-US" altLang="zh-TW" dirty="0"/>
              <a:t>It is clear that after oral surgery,</a:t>
            </a:r>
            <a:r>
              <a:rPr lang="zh-TW" altLang="en-US" dirty="0"/>
              <a:t> </a:t>
            </a:r>
            <a:r>
              <a:rPr lang="en-US" altLang="zh-TW" dirty="0"/>
              <a:t>some muscles or nerves may be hurt</a:t>
            </a:r>
          </a:p>
          <a:p>
            <a:r>
              <a:rPr lang="en-US" altLang="zh-TW" dirty="0"/>
              <a:t>Accordingly affect the pronunciation and generate speech with low intelligibility </a:t>
            </a:r>
          </a:p>
          <a:p>
            <a:r>
              <a:rPr lang="en-US" altLang="zh-TW" dirty="0"/>
              <a:t>Our goal is to convert the speech signals after surgery to the enhanced ones with improved speech intelligibility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3F772D-7FE6-4D25-AD80-FF899BF08D20}" type="slidenum">
              <a:rPr lang="en-US" altLang="zh-TW" smtClean="0"/>
              <a:pPr>
                <a:defRPr/>
              </a:pPr>
              <a:t>29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45393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000" dirty="0"/>
              <a:t>First, let me briefly introduce myself</a:t>
            </a:r>
          </a:p>
          <a:p>
            <a:r>
              <a:rPr lang="en-US" altLang="zh-TW" sz="1000" dirty="0"/>
              <a:t>My name is Yu Tsao</a:t>
            </a:r>
          </a:p>
          <a:p>
            <a:r>
              <a:rPr lang="en-US" altLang="zh-TW" sz="1000" dirty="0"/>
              <a:t>I received my PhD degree in 2008 under supervision of Prof. Chin-Hui Lee in Georgia Tech</a:t>
            </a:r>
          </a:p>
          <a:p>
            <a:endParaRPr lang="en-US" altLang="zh-TW" sz="1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3F772D-7FE6-4D25-AD80-FF899BF08D20}" type="slidenum">
              <a:rPr lang="en-US" altLang="zh-TW" smtClean="0"/>
              <a:pPr>
                <a:defRPr/>
              </a:pPr>
              <a:t>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218481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Our first work is based on non-negative matrix factorization (NMF)</a:t>
            </a:r>
          </a:p>
          <a:p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NMF</a:t>
            </a:r>
            <a:r>
              <a:rPr lang="zh-TW" altLang="en-US" dirty="0"/>
              <a:t> </a:t>
            </a:r>
            <a:r>
              <a:rPr lang="en-US" altLang="zh-TW" dirty="0"/>
              <a:t>approach</a:t>
            </a:r>
            <a:r>
              <a:rPr lang="zh-TW" altLang="en-US" dirty="0"/>
              <a:t> </a:t>
            </a:r>
            <a:r>
              <a:rPr lang="en-US" altLang="zh-TW" dirty="0"/>
              <a:t>is a dictionary learning method </a:t>
            </a:r>
          </a:p>
          <a:p>
            <a:r>
              <a:rPr lang="en-US" altLang="zh-TW" dirty="0"/>
              <a:t>We learned bases for both before surgery and after surgery </a:t>
            </a:r>
          </a:p>
          <a:p>
            <a:r>
              <a:rPr lang="en-US" altLang="zh-TW" dirty="0"/>
              <a:t>During online, we transform the distorted speech to normal speech </a:t>
            </a:r>
          </a:p>
          <a:p>
            <a:endParaRPr lang="en-US" altLang="zh-TW" dirty="0"/>
          </a:p>
          <a:p>
            <a:r>
              <a:rPr lang="en-US" altLang="zh-TW" dirty="0"/>
              <a:t>This figure shows the learned bases based on NMF</a:t>
            </a:r>
          </a:p>
          <a:p>
            <a:r>
              <a:rPr lang="en-US" altLang="zh-TW" dirty="0"/>
              <a:t>The top one is after surgery </a:t>
            </a:r>
          </a:p>
          <a:p>
            <a:r>
              <a:rPr lang="en-US" altLang="zh-TW" dirty="0"/>
              <a:t>The bottom one is before surgery </a:t>
            </a:r>
          </a:p>
          <a:p>
            <a:endParaRPr lang="en-US" altLang="zh-TW" dirty="0"/>
          </a:p>
          <a:p>
            <a:r>
              <a:rPr lang="en-US" altLang="zh-TW" dirty="0"/>
              <a:t>Each basis can be considered as a particular phonetic unit </a:t>
            </a:r>
          </a:p>
          <a:p>
            <a:r>
              <a:rPr lang="en-US" altLang="zh-TW" dirty="0"/>
              <a:t>For example, this one only has low frequency components and should be a vowel sound </a:t>
            </a:r>
          </a:p>
          <a:p>
            <a:r>
              <a:rPr lang="en-US" altLang="zh-TW" dirty="0"/>
              <a:t>this one only has high frequency components and should be a consonant sound </a:t>
            </a:r>
          </a:p>
          <a:p>
            <a:endParaRPr lang="en-US" altLang="zh-TW" dirty="0"/>
          </a:p>
          <a:p>
            <a:pPr defTabSz="946358"/>
            <a:r>
              <a:rPr lang="en-US" altLang="zh-TW" dirty="0"/>
              <a:t>We can see the bases learned from before surgery speech are very clear </a:t>
            </a:r>
          </a:p>
          <a:p>
            <a:pPr defTabSz="946358"/>
            <a:r>
              <a:rPr lang="en-US" altLang="zh-TW" dirty="0"/>
              <a:t>However, the bases learned from after surgery speech contain noise components, especially in the middle frequency regions</a:t>
            </a:r>
          </a:p>
          <a:p>
            <a:r>
              <a:rPr lang="en-US" altLang="zh-TW" dirty="0"/>
              <a:t>We can easily tell that the speech intelligibility should be poor with the bases from after surgery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90784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Here are some demos</a:t>
            </a:r>
          </a:p>
          <a:p>
            <a:r>
              <a:rPr lang="en-US" altLang="zh-TW" dirty="0"/>
              <a:t>Top ones are after surgery </a:t>
            </a:r>
          </a:p>
          <a:p>
            <a:r>
              <a:rPr lang="en-US" altLang="zh-TW" dirty="0"/>
              <a:t>Bottom ones are processed by NMF</a:t>
            </a:r>
          </a:p>
          <a:p>
            <a:r>
              <a:rPr lang="en-US" altLang="zh-TW" dirty="0"/>
              <a:t>We can clearly see the speech structures become much clearer after enhancement </a:t>
            </a:r>
          </a:p>
          <a:p>
            <a:endParaRPr lang="en-US" altLang="zh-TW" dirty="0"/>
          </a:p>
          <a:p>
            <a:r>
              <a:rPr lang="en-US" altLang="zh-TW" dirty="0"/>
              <a:t>We also tested the STOI scores</a:t>
            </a:r>
          </a:p>
          <a:p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results</a:t>
            </a:r>
            <a:r>
              <a:rPr lang="zh-TW" altLang="en-US" dirty="0"/>
              <a:t> </a:t>
            </a:r>
            <a:r>
              <a:rPr lang="en-US" altLang="zh-TW" dirty="0"/>
              <a:t>show</a:t>
            </a:r>
            <a:r>
              <a:rPr lang="zh-TW" altLang="en-US" dirty="0"/>
              <a:t> </a:t>
            </a:r>
            <a:r>
              <a:rPr lang="en-US" altLang="zh-TW" dirty="0"/>
              <a:t>that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STOI scores are increased after enhancement </a:t>
            </a:r>
          </a:p>
          <a:p>
            <a:r>
              <a:rPr lang="en-US" altLang="zh-TW" dirty="0"/>
              <a:t>If you want to know more, please refer to our paper </a:t>
            </a:r>
          </a:p>
          <a:p>
            <a:endParaRPr lang="en-US" altLang="zh-TW" dirty="0"/>
          </a:p>
          <a:p>
            <a:r>
              <a:rPr lang="en-US" altLang="zh-TW" dirty="0"/>
              <a:t>Later on, we proposed a GAN-based solution </a:t>
            </a:r>
          </a:p>
          <a:p>
            <a:r>
              <a:rPr lang="en-US" altLang="zh-TW" dirty="0"/>
              <a:t>If you are interested</a:t>
            </a:r>
            <a:r>
              <a:rPr lang="zh-TW" altLang="en-US" dirty="0"/>
              <a:t> </a:t>
            </a:r>
            <a:r>
              <a:rPr lang="en-US" altLang="zh-TW" dirty="0"/>
              <a:t>in</a:t>
            </a:r>
            <a:r>
              <a:rPr lang="zh-TW" altLang="en-US" dirty="0"/>
              <a:t> </a:t>
            </a:r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work, please refer to this paper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3F772D-7FE6-4D25-AD80-FF899BF08D20}" type="slidenum">
              <a:rPr lang="en-US" altLang="zh-TW" smtClean="0"/>
              <a:pPr>
                <a:defRPr/>
              </a:pPr>
              <a:t>31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647964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聽一下聲音</a:t>
            </a:r>
            <a:endParaRPr lang="en-US" altLang="zh-TW" dirty="0"/>
          </a:p>
          <a:p>
            <a:r>
              <a:rPr lang="en-US" altLang="zh-TW" dirty="0"/>
              <a:t>Deep</a:t>
            </a:r>
            <a:r>
              <a:rPr lang="zh-TW" altLang="en-US" dirty="0"/>
              <a:t> </a:t>
            </a:r>
            <a:r>
              <a:rPr lang="en-US" altLang="zh-TW" dirty="0"/>
              <a:t>learning</a:t>
            </a:r>
            <a:r>
              <a:rPr lang="zh-TW" altLang="en-US" dirty="0"/>
              <a:t> </a:t>
            </a:r>
            <a:r>
              <a:rPr lang="en-US" altLang="zh-TW" dirty="0"/>
              <a:t>?</a:t>
            </a:r>
          </a:p>
          <a:p>
            <a:r>
              <a:rPr lang="zh-TW" altLang="en-US" dirty="0"/>
              <a:t>成果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3F772D-7FE6-4D25-AD80-FF899BF08D20}" type="slidenum">
              <a:rPr lang="en-US" altLang="zh-TW" smtClean="0"/>
              <a:pPr>
                <a:defRPr/>
              </a:pPr>
              <a:t>33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445620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EA40C-202E-8837-3A3E-40CDD0FD8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2C847C09-B41D-9ECE-0070-D8B65D5F8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A116CA83-D063-28A0-85A5-BC3E17CEB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DF9CAAF-FAB5-B7EE-8997-5E4DE13D8F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12608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69265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218633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425649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35196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51818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5410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following few years, we will continue on the project of Toward Barrier Free Oral Communication </a:t>
            </a:r>
          </a:p>
          <a:p>
            <a:r>
              <a:rPr lang="en-US" dirty="0"/>
              <a:t>We believe that this project can make great impacts and it will need interdisciplinary collaborations</a:t>
            </a:r>
          </a:p>
          <a:p>
            <a:r>
              <a:rPr lang="en-US" dirty="0"/>
              <a:t>We will closely collaborate with medical institutes and </a:t>
            </a:r>
            <a:r>
              <a:rPr lang="en-US" altLang="zh-TW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Taipei School for The Hearing Impaired</a:t>
            </a:r>
            <a:r>
              <a:rPr lang="en-US" altLang="zh-TW" sz="1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altLang="zh-TW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This is the final goal of the project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try to investigate the problems and identify solutions from the brain of speaker all the way to the brain of the listener 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F772D-7FE6-4D25-AD80-FF899BF08D20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4834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81224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25101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09254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44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50925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45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78468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17006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54125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500532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49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90773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50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3667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21665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51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2103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52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147099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53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83302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54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207797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55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14628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56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9139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57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74574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58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44950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31D17-CC84-C095-B6E6-361F6561B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206DB164-E717-4B9A-67C3-D2FD9009A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49C0956A-D610-C931-49FC-5FC6D8B8D2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</a:t>
            </a:r>
            <a:r>
              <a:rPr lang="zh-TW" altLang="en-US" dirty="0"/>
              <a:t> </a:t>
            </a:r>
            <a:r>
              <a:rPr lang="en-US" altLang="zh-TW" dirty="0"/>
              <a:t>presentation </a:t>
            </a:r>
          </a:p>
          <a:p>
            <a:r>
              <a:rPr lang="en-US" altLang="zh-TW" dirty="0"/>
              <a:t>First, I will introduce Deep Learning based Speech Enhancement (SE)</a:t>
            </a:r>
          </a:p>
          <a:p>
            <a:r>
              <a:rPr lang="en-US" altLang="zh-TW" dirty="0"/>
              <a:t>I will first present the basic architecture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Then, I will introduce key factors to the Speech Enhancement performance </a:t>
            </a:r>
          </a:p>
          <a:p>
            <a:endParaRPr lang="en-US" altLang="zh-TW" dirty="0"/>
          </a:p>
          <a:p>
            <a:r>
              <a:rPr lang="en-US" altLang="zh-TW" dirty="0"/>
              <a:t>Next,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am</a:t>
            </a:r>
            <a:r>
              <a:rPr lang="zh-TW" altLang="en-US" dirty="0"/>
              <a:t> </a:t>
            </a:r>
            <a:r>
              <a:rPr lang="en-US" altLang="zh-TW" dirty="0"/>
              <a:t>going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present</a:t>
            </a:r>
            <a:r>
              <a:rPr lang="zh-TW" altLang="en-US" dirty="0"/>
              <a:t> </a:t>
            </a:r>
            <a:r>
              <a:rPr lang="en-US" altLang="zh-TW" dirty="0"/>
              <a:t>how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Speech Enhancement </a:t>
            </a:r>
            <a:r>
              <a:rPr lang="zh-TW" altLang="en-US" dirty="0"/>
              <a:t> </a:t>
            </a:r>
            <a:r>
              <a:rPr lang="en-US" altLang="zh-TW" dirty="0"/>
              <a:t>approaches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design better oral communication </a:t>
            </a:r>
            <a:r>
              <a:rPr lang="zh-TW" altLang="en-US" dirty="0"/>
              <a:t> </a:t>
            </a:r>
            <a:r>
              <a:rPr lang="en-US" altLang="zh-TW" dirty="0"/>
              <a:t>technologies </a:t>
            </a:r>
          </a:p>
          <a:p>
            <a:r>
              <a:rPr lang="en-US" altLang="zh-TW" dirty="0"/>
              <a:t>Finally, I will summarize this talk by providing some concluding remarks </a:t>
            </a:r>
          </a:p>
          <a:p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65574BB-3973-0304-29C8-374AFE9372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59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61379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/>
              <a:t>In this presentation, we first introduce the architectures of deep-learning based speech enhancement </a:t>
            </a:r>
          </a:p>
          <a:p>
            <a:r>
              <a:rPr lang="en-US" altLang="zh-TW" baseline="0" dirty="0"/>
              <a:t>Then, we present two factors that should be considered when building the speech enhancement  systems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Next, I introduce applications of speech enhancement to assistive listening device and  assistive speaking device</a:t>
            </a:r>
          </a:p>
          <a:p>
            <a:endParaRPr lang="en-US" altLang="zh-TW" baseline="0" dirty="0"/>
          </a:p>
          <a:p>
            <a:endParaRPr lang="en-US" altLang="zh-TW" baseline="0" dirty="0"/>
          </a:p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B2357-064C-4973-B5E3-13F47081C0D1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7555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442004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 is my team</a:t>
            </a:r>
          </a:p>
          <a:p>
            <a:r>
              <a:rPr lang="en-US" altLang="zh-TW" dirty="0"/>
              <a:t>Most of the works are done by these geniuses </a:t>
            </a:r>
          </a:p>
          <a:p>
            <a:r>
              <a:rPr lang="en-US" altLang="zh-TW" dirty="0"/>
              <a:t>I appreciate their help very much</a:t>
            </a:r>
          </a:p>
          <a:p>
            <a:endParaRPr lang="en-US" altLang="zh-TW" dirty="0"/>
          </a:p>
          <a:p>
            <a:r>
              <a:rPr lang="en-US" altLang="zh-TW" dirty="0"/>
              <a:t>Here are my contact and publication links </a:t>
            </a:r>
          </a:p>
          <a:p>
            <a:r>
              <a:rPr lang="en-US" altLang="zh-TW" dirty="0"/>
              <a:t>If</a:t>
            </a:r>
            <a:r>
              <a:rPr lang="zh-TW" altLang="en-US" dirty="0"/>
              <a:t> </a:t>
            </a:r>
            <a:r>
              <a:rPr lang="en-US" altLang="zh-TW" dirty="0"/>
              <a:t>you</a:t>
            </a:r>
            <a:r>
              <a:rPr lang="zh-TW" altLang="en-US" dirty="0"/>
              <a:t> </a:t>
            </a:r>
            <a:r>
              <a:rPr lang="en-US" altLang="zh-TW" dirty="0"/>
              <a:t>have any questions or anything for discussions,</a:t>
            </a:r>
            <a:r>
              <a:rPr lang="zh-TW" altLang="en-US" dirty="0"/>
              <a:t> </a:t>
            </a:r>
            <a:r>
              <a:rPr lang="en-US" altLang="zh-TW" dirty="0"/>
              <a:t>please</a:t>
            </a:r>
            <a:r>
              <a:rPr lang="zh-TW" altLang="en-US" dirty="0"/>
              <a:t> </a:t>
            </a:r>
            <a:r>
              <a:rPr lang="en-US" altLang="zh-TW" dirty="0"/>
              <a:t>feel</a:t>
            </a:r>
            <a:r>
              <a:rPr lang="zh-TW" altLang="en-US" dirty="0"/>
              <a:t> </a:t>
            </a:r>
            <a:r>
              <a:rPr lang="en-US" altLang="zh-TW" dirty="0"/>
              <a:t>free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contact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</a:p>
          <a:p>
            <a:endParaRPr lang="en-US" altLang="zh-TW" dirty="0"/>
          </a:p>
          <a:p>
            <a:r>
              <a:rPr lang="zh-TW" altLang="en-US" dirty="0"/>
              <a:t> 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62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41204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 is the end for this part</a:t>
            </a:r>
          </a:p>
          <a:p>
            <a:r>
              <a:rPr lang="en-US" altLang="zh-TW" dirty="0"/>
              <a:t>Thank you very much for your attention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1FA02-ED30-4F1D-969F-8EC83CC82334}" type="slidenum">
              <a:rPr lang="zh-TW" altLang="en-US" smtClean="0"/>
              <a:pPr/>
              <a:t>63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1677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/>
              <a:t>(STOP)</a:t>
            </a:r>
          </a:p>
          <a:p>
            <a:r>
              <a:rPr lang="en-US" altLang="zh-TW" baseline="0" dirty="0"/>
              <a:t>The deep learning based speech enchantment is a regression task and has two phases </a:t>
            </a:r>
          </a:p>
          <a:p>
            <a:r>
              <a:rPr lang="en-US" altLang="zh-TW" baseline="0" dirty="0"/>
              <a:t>In the training phase, we prepare paired noisy and clean speech </a:t>
            </a:r>
          </a:p>
          <a:p>
            <a:r>
              <a:rPr lang="en-US" altLang="zh-TW" baseline="0" dirty="0"/>
              <a:t>Both noisy and clean speech signals are first converted to spectral features by applying short time Fourier transform </a:t>
            </a:r>
          </a:p>
          <a:p>
            <a:r>
              <a:rPr lang="en-US" altLang="zh-TW" baseline="0" dirty="0"/>
              <a:t>The speech enhancement model transforms the noisy spectral features and generate outputs</a:t>
            </a:r>
          </a:p>
          <a:p>
            <a:r>
              <a:rPr lang="en-US" altLang="zh-TW" baseline="0" dirty="0"/>
              <a:t>Then we compare the difference of outputs and clean features </a:t>
            </a:r>
          </a:p>
          <a:p>
            <a:r>
              <a:rPr lang="en-US" altLang="zh-TW" baseline="0" dirty="0"/>
              <a:t>Usually, we can use L1 norm or L2 norm or </a:t>
            </a:r>
            <a:r>
              <a:rPr lang="en-US" altLang="zh-TW" dirty="0"/>
              <a:t>SI-SDR to measure the difference </a:t>
            </a:r>
            <a:endParaRPr lang="en-US" altLang="zh-TW" baseline="0" dirty="0"/>
          </a:p>
          <a:p>
            <a:r>
              <a:rPr lang="en-US" altLang="zh-TW" baseline="0" dirty="0"/>
              <a:t>Based on the difference, we then update the parameters of the speech enhancement model </a:t>
            </a:r>
          </a:p>
          <a:p>
            <a:r>
              <a:rPr lang="en-US" altLang="zh-TW" baseline="0" dirty="0"/>
              <a:t>In the testing phase, the noisy speech waveforms are first converted to spectral features </a:t>
            </a:r>
          </a:p>
          <a:p>
            <a:r>
              <a:rPr lang="en-US" altLang="zh-TW" baseline="0" dirty="0"/>
              <a:t>Then the trained speech enhancement  model transforms the noisy features to generate the enhanced ones</a:t>
            </a:r>
          </a:p>
          <a:p>
            <a:r>
              <a:rPr lang="en-US" altLang="zh-TW" baseline="0" dirty="0"/>
              <a:t>By a waveform reconstruction process, we can then obtain the enhanced speech waveforms</a:t>
            </a:r>
          </a:p>
          <a:p>
            <a:r>
              <a:rPr lang="en-US" altLang="zh-TW" dirty="0"/>
              <a:t>The first work was</a:t>
            </a:r>
            <a:r>
              <a:rPr lang="en-US" altLang="zh-TW" baseline="0" dirty="0"/>
              <a:t> proposed in 2013</a:t>
            </a:r>
          </a:p>
          <a:p>
            <a:r>
              <a:rPr lang="en-US" altLang="zh-TW" baseline="0" dirty="0"/>
              <a:t>If we look at this system now, the system is vey simple </a:t>
            </a:r>
          </a:p>
          <a:p>
            <a:r>
              <a:rPr lang="en-US" altLang="zh-TW" baseline="0" dirty="0"/>
              <a:t>But actually this is the first work that applies deep learning for speech enhancement </a:t>
            </a:r>
          </a:p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B2357-064C-4973-B5E3-13F47081C0D1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0720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(STOP)</a:t>
            </a:r>
            <a:endParaRPr lang="en-US" altLang="zh-TW" dirty="0"/>
          </a:p>
          <a:p>
            <a:r>
              <a:rPr lang="en-US" altLang="zh-TW" dirty="0"/>
              <a:t>Here are some demos </a:t>
            </a:r>
          </a:p>
          <a:p>
            <a:r>
              <a:rPr lang="en-US" altLang="zh-TW" dirty="0"/>
              <a:t>These are spectrogram plots  </a:t>
            </a:r>
          </a:p>
          <a:p>
            <a:r>
              <a:rPr lang="en-US" altLang="zh-TW" dirty="0"/>
              <a:t>For each plot, the horizontal axis shows time </a:t>
            </a:r>
          </a:p>
          <a:p>
            <a:r>
              <a:rPr lang="en-US" altLang="zh-TW" dirty="0"/>
              <a:t>The vertical axis shows frequency </a:t>
            </a:r>
          </a:p>
          <a:p>
            <a:r>
              <a:rPr lang="en-US" altLang="zh-TW" dirty="0"/>
              <a:t>The color denotes the energy </a:t>
            </a:r>
          </a:p>
          <a:p>
            <a:r>
              <a:rPr lang="en-US" altLang="zh-TW" dirty="0"/>
              <a:t>A lighter color denotes higher energy </a:t>
            </a:r>
          </a:p>
          <a:p>
            <a:endParaRPr lang="en-US" altLang="zh-TW" dirty="0"/>
          </a:p>
          <a:p>
            <a:r>
              <a:rPr lang="en-US" altLang="zh-TW" dirty="0"/>
              <a:t>This one is noisy utterance  </a:t>
            </a:r>
          </a:p>
          <a:p>
            <a:r>
              <a:rPr lang="en-US" altLang="zh-TW" dirty="0"/>
              <a:t>This one is the enhanced  utterance  processed by a traditional </a:t>
            </a:r>
            <a:r>
              <a:rPr lang="en-US" altLang="zh-TW" baseline="0" dirty="0"/>
              <a:t>speech enhancement </a:t>
            </a:r>
            <a:r>
              <a:rPr lang="en-US" altLang="zh-TW" dirty="0"/>
              <a:t> method, MMSE</a:t>
            </a:r>
          </a:p>
          <a:p>
            <a:pPr defTabSz="946358"/>
            <a:r>
              <a:rPr lang="en-US" altLang="zh-TW" dirty="0"/>
              <a:t>This one is the enhanced  utterance  processed by another traditional </a:t>
            </a:r>
            <a:r>
              <a:rPr lang="en-US" altLang="zh-TW" baseline="0" dirty="0"/>
              <a:t>speech enhancement </a:t>
            </a:r>
            <a:r>
              <a:rPr lang="en-US" altLang="zh-TW" dirty="0"/>
              <a:t> method, KLT</a:t>
            </a:r>
          </a:p>
          <a:p>
            <a:r>
              <a:rPr lang="en-US" altLang="zh-TW" dirty="0"/>
              <a:t>This one is the enhanced utterance  processed by a deep learning method, DDAE </a:t>
            </a:r>
          </a:p>
          <a:p>
            <a:r>
              <a:rPr lang="en-US" altLang="zh-TW" dirty="0"/>
              <a:t>Let me play these samples </a:t>
            </a:r>
          </a:p>
          <a:p>
            <a:r>
              <a:rPr lang="en-US" altLang="zh-TW" dirty="0"/>
              <a:t>From left to right</a:t>
            </a:r>
          </a:p>
          <a:p>
            <a:endParaRPr lang="en-US" altLang="zh-TW" dirty="0"/>
          </a:p>
          <a:p>
            <a:r>
              <a:rPr lang="en-US" altLang="zh-TW" dirty="0"/>
              <a:t>As can be heard, both speech quality and intelligibility of the deep learning results are much better than traditional methods </a:t>
            </a:r>
          </a:p>
          <a:p>
            <a:r>
              <a:rPr lang="en-US" altLang="zh-TW" dirty="0"/>
              <a:t>We can also see from the spectrograms </a:t>
            </a:r>
          </a:p>
          <a:p>
            <a:r>
              <a:rPr lang="en-US" altLang="zh-TW" dirty="0"/>
              <a:t>that the spectrogram of the deep learning based results show more clear speech structures with less noise components, as compared to the other two traditional methods  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3F772D-7FE6-4D25-AD80-FF899BF08D20}" type="slidenum">
              <a:rPr lang="en-US" altLang="zh-TW" smtClean="0"/>
              <a:pPr>
                <a:defRPr/>
              </a:pPr>
              <a:t>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6927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/>
              <a:t>To build a good deep learning based speech enhancement system</a:t>
            </a:r>
          </a:p>
          <a:p>
            <a:r>
              <a:rPr lang="en-US" altLang="zh-TW" baseline="0" dirty="0"/>
              <a:t> We should consider the following six factors </a:t>
            </a:r>
          </a:p>
          <a:p>
            <a:pPr marL="236589" indent="-236589">
              <a:buAutoNum type="arabicParenBoth"/>
            </a:pPr>
            <a:r>
              <a:rPr lang="en-US" altLang="zh-TW" baseline="0" dirty="0"/>
              <a:t>Features extraction</a:t>
            </a:r>
          </a:p>
          <a:p>
            <a:pPr marL="236589" indent="-236589">
              <a:buAutoNum type="arabicParenBoth"/>
            </a:pPr>
            <a:r>
              <a:rPr lang="en-US" altLang="zh-TW" baseline="0" dirty="0"/>
              <a:t>SE models</a:t>
            </a:r>
          </a:p>
          <a:p>
            <a:pPr marL="236589" indent="-236589">
              <a:buAutoNum type="arabicParenBoth"/>
            </a:pPr>
            <a:r>
              <a:rPr lang="en-US" altLang="zh-TW" baseline="0" dirty="0"/>
              <a:t>Objective functions</a:t>
            </a:r>
          </a:p>
          <a:p>
            <a:pPr marL="236589" indent="-236589">
              <a:buAutoNum type="arabicParenBoth"/>
            </a:pPr>
            <a:r>
              <a:rPr lang="en-US" altLang="zh-TW" baseline="0" dirty="0"/>
              <a:t>Auxiliary inputs</a:t>
            </a:r>
          </a:p>
          <a:p>
            <a:pPr marL="236589" indent="-236589">
              <a:buAutoNum type="arabicParenBoth"/>
            </a:pPr>
            <a:r>
              <a:rPr lang="en-US" altLang="zh-TW" baseline="0" dirty="0"/>
              <a:t>Ways to optimize the model architectures for real-world applications  </a:t>
            </a:r>
          </a:p>
          <a:p>
            <a:r>
              <a:rPr lang="en-US" altLang="zh-TW" baseline="0" dirty="0"/>
              <a:t>(6) Ways to increase the speech enhancement  model adaptability to new speaker and environments </a:t>
            </a:r>
          </a:p>
          <a:p>
            <a:r>
              <a:rPr lang="en-US" altLang="zh-TW" baseline="0" dirty="0"/>
              <a:t>The last two parts are very important to deploy the speech enhancement  system in real-world applications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B2357-064C-4973-B5E3-13F47081C0D1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3952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F4749-1FFE-427F-966C-8D14DC0310AE}" type="datetime1">
              <a:rPr lang="zh-TW" altLang="en-US" smtClean="0"/>
              <a:t>2024/10/30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F40D-A343-46B3-8310-6164C468F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60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2126-C427-4A1C-8753-9453E95966BE}" type="datetime1">
              <a:rPr lang="zh-TW" altLang="en-US" smtClean="0"/>
              <a:t>2024/10/30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F40D-A343-46B3-8310-6164C468F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891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3189-3AA0-4147-BFA5-554FD3A011D7}" type="datetime1">
              <a:rPr lang="zh-TW" altLang="en-US" smtClean="0"/>
              <a:t>2024/10/30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F40D-A343-46B3-8310-6164C468F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6353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6480" y="231865"/>
            <a:ext cx="8225280" cy="122700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6880" cy="4694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idx="11"/>
          </p:nvPr>
        </p:nvSpPr>
        <p:spPr>
          <a:xfrm>
            <a:off x="3127681" y="6247376"/>
            <a:ext cx="2895840" cy="4694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6880" cy="469489"/>
          </a:xfrm>
        </p:spPr>
        <p:txBody>
          <a:bodyPr/>
          <a:lstStyle>
            <a:lvl1pPr>
              <a:defRPr/>
            </a:lvl1pPr>
          </a:lstStyle>
          <a:p>
            <a:fld id="{00BCA442-FB3A-468E-B933-9D23EF40AE4F}" type="slidenum">
              <a:rPr lang="en-GB" altLang="zh-TW"/>
              <a:pPr/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542608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0">
            <a:extLst>
              <a:ext uri="{FF2B5EF4-FFF2-40B4-BE49-F238E27FC236}">
                <a16:creationId xmlns:a16="http://schemas.microsoft.com/office/drawing/2014/main" id="{1083D911-7C6D-4D17-8EED-DA18B07DB0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8100"/>
            <a:ext cx="15922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B4885A9-026F-4BCA-AC04-5E83FF1DDE6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774825" y="7938"/>
            <a:ext cx="51054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ko-KR" sz="3200" b="1" dirty="0">
                <a:solidFill>
                  <a:srgbClr val="898989"/>
                </a:solidFill>
                <a:cs typeface="+mn-cs"/>
              </a:rPr>
              <a:t>APSIPA</a:t>
            </a:r>
            <a:endParaRPr lang="en-US" altLang="ko-KR" sz="3200" b="1" dirty="0">
              <a:solidFill>
                <a:srgbClr val="898989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915DD0DE-BA02-4160-A49D-5FF5093313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66888" y="457200"/>
            <a:ext cx="6477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ko-KR" sz="1200" dirty="0">
                <a:solidFill>
                  <a:srgbClr val="898989"/>
                </a:solidFill>
                <a:cs typeface="+mn-cs"/>
              </a:rPr>
              <a:t>Asia-Pacific Signal and Information Processing Association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B12F08-AB29-4C09-AB20-5515352EB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31A1A-BFA9-415C-9327-5A9D28DA416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9184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448950" y="547433"/>
            <a:ext cx="8238000" cy="1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448950" y="1956567"/>
            <a:ext cx="2845500" cy="1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7975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81955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847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20884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2743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21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737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109FF-2511-4D51-A0EE-80B08F0F79A6}" type="datetime1">
              <a:rPr lang="zh-TW" altLang="en-US" smtClean="0"/>
              <a:t>2024/10/30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F40D-A343-46B3-8310-6164C468F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4703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3293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4250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F40D-A343-46B3-8310-6164C468F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1897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109FF-2511-4D51-A0EE-80B08F0F79A6}" type="datetime1">
              <a:rPr lang="zh-TW" altLang="en-US" smtClean="0"/>
              <a:t>2024/10/30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F40D-A343-46B3-8310-6164C468F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42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A1D4A-4BF9-4B95-B99B-1C6E64E3DEA4}" type="datetime1">
              <a:rPr lang="zh-TW" altLang="en-US" smtClean="0"/>
              <a:t>2024/10/30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F40D-A343-46B3-8310-6164C468F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5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4CDA-2B04-4882-8C88-8F45E47AF3F8}" type="datetime1">
              <a:rPr lang="zh-TW" altLang="en-US" smtClean="0"/>
              <a:t>2024/10/30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F40D-A343-46B3-8310-6164C468F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5258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8C7E-CC64-4D3C-AE0D-39B9F4EB59E0}" type="datetime1">
              <a:rPr lang="zh-TW" altLang="en-US" smtClean="0"/>
              <a:t>2024/10/30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F40D-A343-46B3-8310-6164C468F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5318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1A76-E0E3-4A7A-AAAB-605F14786C8E}" type="datetime1">
              <a:rPr lang="zh-TW" altLang="en-US" smtClean="0"/>
              <a:t>2024/10/30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F40D-A343-46B3-8310-6164C468F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3971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F812-29B4-4B0D-9B2F-31E1F1FAAC24}" type="datetime1">
              <a:rPr lang="zh-TW" altLang="en-US" smtClean="0"/>
              <a:t>2024/10/30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F40D-A343-46B3-8310-6164C468F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1163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A633-3FB2-4C16-AB41-68F15238DA98}" type="datetime1">
              <a:rPr lang="zh-TW" altLang="en-US" smtClean="0"/>
              <a:t>2024/10/30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F40D-A343-46B3-8310-6164C468F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8735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CBED0-FECF-4F38-91F0-EAFABF034061}" type="datetime1">
              <a:rPr lang="zh-TW" altLang="en-US" smtClean="0"/>
              <a:t>2024/10/30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F40D-A343-46B3-8310-6164C468F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921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78C7B136-8F2F-4273-A648-FC2E3633616C}" type="datetime1">
              <a:rPr lang="zh-TW" altLang="en-US" smtClean="0"/>
              <a:t>2024/10/30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CE83F40D-A343-46B3-8310-6164C468F78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852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46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5AAEE08-4AFF-4EF7-B2BB-B3A8913F5D2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23570" y="6217623"/>
            <a:ext cx="2895124" cy="50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829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9" r:id="rId10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pos="5472">
          <p15:clr>
            <a:srgbClr val="EA4335"/>
          </p15:clr>
        </p15:guide>
        <p15:guide id="3" orient="horz" pos="259">
          <p15:clr>
            <a:srgbClr val="EA4335"/>
          </p15:clr>
        </p15:guide>
        <p15:guide id="4" orient="horz" pos="298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43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45.jpeg"/><Relationship Id="rId10" Type="http://schemas.openxmlformats.org/officeDocument/2006/relationships/image" Target="../media/image5.jpeg"/><Relationship Id="rId4" Type="http://schemas.openxmlformats.org/officeDocument/2006/relationships/image" Target="../media/image44.pn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jpe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48.jpeg"/><Relationship Id="rId4" Type="http://schemas.openxmlformats.org/officeDocument/2006/relationships/image" Target="../media/image47.emf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emf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emf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jfif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f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s://www.healthdirect.gov.au/cochlear-implant" TargetMode="Externa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wav"/><Relationship Id="rId13" Type="http://schemas.openxmlformats.org/officeDocument/2006/relationships/image" Target="../media/image34.png"/><Relationship Id="rId3" Type="http://schemas.microsoft.com/office/2007/relationships/media" Target="../media/media13.wav"/><Relationship Id="rId7" Type="http://schemas.microsoft.com/office/2007/relationships/media" Target="../media/media15.wav"/><Relationship Id="rId12" Type="http://schemas.openxmlformats.org/officeDocument/2006/relationships/image" Target="../media/image66.tiff"/><Relationship Id="rId17" Type="http://schemas.openxmlformats.org/officeDocument/2006/relationships/image" Target="../media/image5.jpeg"/><Relationship Id="rId2" Type="http://schemas.openxmlformats.org/officeDocument/2006/relationships/audio" Target="../media/media12.wav"/><Relationship Id="rId16" Type="http://schemas.openxmlformats.org/officeDocument/2006/relationships/image" Target="../media/image69.tiff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image" Target="../media/image65.png"/><Relationship Id="rId5" Type="http://schemas.microsoft.com/office/2007/relationships/media" Target="../media/media14.wav"/><Relationship Id="rId15" Type="http://schemas.openxmlformats.org/officeDocument/2006/relationships/image" Target="../media/image68.tiff"/><Relationship Id="rId10" Type="http://schemas.openxmlformats.org/officeDocument/2006/relationships/notesSlide" Target="../notesSlides/notesSlide23.xml"/><Relationship Id="rId4" Type="http://schemas.openxmlformats.org/officeDocument/2006/relationships/audio" Target="../media/media13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7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13" Type="http://schemas.openxmlformats.org/officeDocument/2006/relationships/image" Target="../media/image34.png"/><Relationship Id="rId3" Type="http://schemas.microsoft.com/office/2007/relationships/media" Target="../media/media17.wav"/><Relationship Id="rId7" Type="http://schemas.microsoft.com/office/2007/relationships/media" Target="../media/media19.wav"/><Relationship Id="rId12" Type="http://schemas.openxmlformats.org/officeDocument/2006/relationships/image" Target="../media/image70.tiff"/><Relationship Id="rId17" Type="http://schemas.openxmlformats.org/officeDocument/2006/relationships/image" Target="../media/image5.jpeg"/><Relationship Id="rId2" Type="http://schemas.openxmlformats.org/officeDocument/2006/relationships/audio" Target="../media/media16.wav"/><Relationship Id="rId16" Type="http://schemas.openxmlformats.org/officeDocument/2006/relationships/image" Target="../media/image73.tiff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openxmlformats.org/officeDocument/2006/relationships/image" Target="../media/image65.png"/><Relationship Id="rId5" Type="http://schemas.microsoft.com/office/2007/relationships/media" Target="../media/media18.wav"/><Relationship Id="rId15" Type="http://schemas.openxmlformats.org/officeDocument/2006/relationships/image" Target="../media/image72.tiff"/><Relationship Id="rId10" Type="http://schemas.openxmlformats.org/officeDocument/2006/relationships/notesSlide" Target="../notesSlides/notesSlide24.xml"/><Relationship Id="rId4" Type="http://schemas.openxmlformats.org/officeDocument/2006/relationships/audio" Target="../media/media17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1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74.jpeg"/><Relationship Id="rId7" Type="http://schemas.openxmlformats.org/officeDocument/2006/relationships/image" Target="../media/image78.jf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fi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80.JP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59.JPG"/><Relationship Id="rId9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4a"/><Relationship Id="rId13" Type="http://schemas.openxmlformats.org/officeDocument/2006/relationships/image" Target="../media/image90.png"/><Relationship Id="rId18" Type="http://schemas.openxmlformats.org/officeDocument/2006/relationships/image" Target="../media/image5.jpeg"/><Relationship Id="rId3" Type="http://schemas.microsoft.com/office/2007/relationships/media" Target="../media/media21.m4a"/><Relationship Id="rId7" Type="http://schemas.microsoft.com/office/2007/relationships/media" Target="../media/media23.m4a"/><Relationship Id="rId12" Type="http://schemas.openxmlformats.org/officeDocument/2006/relationships/image" Target="../media/image89.png"/><Relationship Id="rId17" Type="http://schemas.openxmlformats.org/officeDocument/2006/relationships/image" Target="../media/image94.emf"/><Relationship Id="rId2" Type="http://schemas.openxmlformats.org/officeDocument/2006/relationships/audio" Target="../media/media20.m4a"/><Relationship Id="rId16" Type="http://schemas.openxmlformats.org/officeDocument/2006/relationships/image" Target="../media/image93.png"/><Relationship Id="rId1" Type="http://schemas.microsoft.com/office/2007/relationships/media" Target="../media/media20.m4a"/><Relationship Id="rId6" Type="http://schemas.openxmlformats.org/officeDocument/2006/relationships/audio" Target="../media/media22.m4a"/><Relationship Id="rId11" Type="http://schemas.openxmlformats.org/officeDocument/2006/relationships/image" Target="../media/image88.png"/><Relationship Id="rId5" Type="http://schemas.microsoft.com/office/2007/relationships/media" Target="../media/media22.m4a"/><Relationship Id="rId15" Type="http://schemas.openxmlformats.org/officeDocument/2006/relationships/image" Target="../media/image92.png"/><Relationship Id="rId10" Type="http://schemas.openxmlformats.org/officeDocument/2006/relationships/notesSlide" Target="../notesSlides/notesSlide31.xml"/><Relationship Id="rId4" Type="http://schemas.openxmlformats.org/officeDocument/2006/relationships/audio" Target="../media/media21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wav"/><Relationship Id="rId13" Type="http://schemas.openxmlformats.org/officeDocument/2006/relationships/image" Target="../media/image97.tmp"/><Relationship Id="rId3" Type="http://schemas.microsoft.com/office/2007/relationships/media" Target="../media/media25.wav"/><Relationship Id="rId7" Type="http://schemas.microsoft.com/office/2007/relationships/media" Target="../media/media27.wav"/><Relationship Id="rId12" Type="http://schemas.openxmlformats.org/officeDocument/2006/relationships/image" Target="../media/image96.tmp"/><Relationship Id="rId17" Type="http://schemas.openxmlformats.org/officeDocument/2006/relationships/image" Target="../media/image5.jpeg"/><Relationship Id="rId2" Type="http://schemas.openxmlformats.org/officeDocument/2006/relationships/audio" Target="../media/media24.wav"/><Relationship Id="rId16" Type="http://schemas.openxmlformats.org/officeDocument/2006/relationships/image" Target="../media/image100.jfif"/><Relationship Id="rId1" Type="http://schemas.microsoft.com/office/2007/relationships/media" Target="../media/media24.wav"/><Relationship Id="rId6" Type="http://schemas.openxmlformats.org/officeDocument/2006/relationships/audio" Target="../media/media26.wav"/><Relationship Id="rId11" Type="http://schemas.openxmlformats.org/officeDocument/2006/relationships/image" Target="../media/image34.png"/><Relationship Id="rId5" Type="http://schemas.microsoft.com/office/2007/relationships/media" Target="../media/media26.wav"/><Relationship Id="rId15" Type="http://schemas.openxmlformats.org/officeDocument/2006/relationships/image" Target="../media/image99.png"/><Relationship Id="rId10" Type="http://schemas.openxmlformats.org/officeDocument/2006/relationships/image" Target="../media/image95.tmp"/><Relationship Id="rId4" Type="http://schemas.openxmlformats.org/officeDocument/2006/relationships/audio" Target="../media/media25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8.tm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03.png"/><Relationship Id="rId3" Type="http://schemas.openxmlformats.org/officeDocument/2006/relationships/audio" Target="../media/media28.wav"/><Relationship Id="rId7" Type="http://schemas.openxmlformats.org/officeDocument/2006/relationships/audio" Target="../media/media30.wav"/><Relationship Id="rId12" Type="http://schemas.openxmlformats.org/officeDocument/2006/relationships/image" Target="../media/image102.png"/><Relationship Id="rId2" Type="http://schemas.microsoft.com/office/2007/relationships/media" Target="../media/media28.wav"/><Relationship Id="rId16" Type="http://schemas.openxmlformats.org/officeDocument/2006/relationships/image" Target="../media/image5.jpeg"/><Relationship Id="rId1" Type="http://schemas.openxmlformats.org/officeDocument/2006/relationships/tags" Target="../tags/tag2.xml"/><Relationship Id="rId6" Type="http://schemas.microsoft.com/office/2007/relationships/media" Target="../media/media30.wav"/><Relationship Id="rId11" Type="http://schemas.openxmlformats.org/officeDocument/2006/relationships/image" Target="../media/image101.jpeg"/><Relationship Id="rId5" Type="http://schemas.openxmlformats.org/officeDocument/2006/relationships/audio" Target="../media/media29.wav"/><Relationship Id="rId15" Type="http://schemas.openxmlformats.org/officeDocument/2006/relationships/image" Target="../media/image34.png"/><Relationship Id="rId10" Type="http://schemas.openxmlformats.org/officeDocument/2006/relationships/image" Target="../media/image100.jfif"/><Relationship Id="rId4" Type="http://schemas.microsoft.com/office/2007/relationships/media" Target="../media/media29.wav"/><Relationship Id="rId9" Type="http://schemas.openxmlformats.org/officeDocument/2006/relationships/notesSlide" Target="../notesSlides/notesSlide32.xml"/><Relationship Id="rId1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png"/><Relationship Id="rId4" Type="http://schemas.openxmlformats.org/officeDocument/2006/relationships/hyperlink" Target="https://roychao19477.github.io/speech-enhancement-demo-2024/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microsoft.com/office/2007/relationships/media" Target="../media/media32.wav"/><Relationship Id="rId7" Type="http://schemas.openxmlformats.org/officeDocument/2006/relationships/image" Target="../media/image5.jpeg"/><Relationship Id="rId2" Type="http://schemas.openxmlformats.org/officeDocument/2006/relationships/audio" Target="../media/media31.flac"/><Relationship Id="rId1" Type="http://schemas.microsoft.com/office/2007/relationships/media" Target="../media/media31.flac"/><Relationship Id="rId6" Type="http://schemas.openxmlformats.org/officeDocument/2006/relationships/notesSlide" Target="../notesSlides/notesSlide51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9.png"/><Relationship Id="rId4" Type="http://schemas.openxmlformats.org/officeDocument/2006/relationships/audio" Target="../media/media32.wav"/><Relationship Id="rId9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microsoft.com/office/2007/relationships/media" Target="../media/media34.wav"/><Relationship Id="rId7" Type="http://schemas.openxmlformats.org/officeDocument/2006/relationships/image" Target="../media/image5.jpeg"/><Relationship Id="rId2" Type="http://schemas.openxmlformats.org/officeDocument/2006/relationships/audio" Target="../media/media33.flac"/><Relationship Id="rId1" Type="http://schemas.microsoft.com/office/2007/relationships/media" Target="../media/media33.flac"/><Relationship Id="rId6" Type="http://schemas.openxmlformats.org/officeDocument/2006/relationships/notesSlide" Target="../notesSlides/notesSlide52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9.png"/><Relationship Id="rId4" Type="http://schemas.openxmlformats.org/officeDocument/2006/relationships/audio" Target="../media/media34.wav"/><Relationship Id="rId9" Type="http://schemas.openxmlformats.org/officeDocument/2006/relationships/image" Target="../media/image12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microsoft.com/office/2007/relationships/media" Target="../media/media36.wav"/><Relationship Id="rId7" Type="http://schemas.openxmlformats.org/officeDocument/2006/relationships/image" Target="../media/image5.jpeg"/><Relationship Id="rId2" Type="http://schemas.openxmlformats.org/officeDocument/2006/relationships/audio" Target="../media/media35.flac"/><Relationship Id="rId1" Type="http://schemas.microsoft.com/office/2007/relationships/media" Target="../media/media35.flac"/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9.png"/><Relationship Id="rId4" Type="http://schemas.openxmlformats.org/officeDocument/2006/relationships/audio" Target="../media/media36.wav"/><Relationship Id="rId9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microsoft.com/office/2007/relationships/media" Target="../media/media38.flac"/><Relationship Id="rId7" Type="http://schemas.openxmlformats.org/officeDocument/2006/relationships/image" Target="../media/image5.jpeg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notesSlide" Target="../notesSlides/notesSlide54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9.png"/><Relationship Id="rId4" Type="http://schemas.openxmlformats.org/officeDocument/2006/relationships/audio" Target="../media/media38.flac"/><Relationship Id="rId9" Type="http://schemas.openxmlformats.org/officeDocument/2006/relationships/image" Target="../media/image12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microsoft.com/office/2007/relationships/media" Target="../media/media40.wav"/><Relationship Id="rId7" Type="http://schemas.openxmlformats.org/officeDocument/2006/relationships/image" Target="../media/image5.jpeg"/><Relationship Id="rId2" Type="http://schemas.openxmlformats.org/officeDocument/2006/relationships/audio" Target="../media/media39.flac"/><Relationship Id="rId1" Type="http://schemas.microsoft.com/office/2007/relationships/media" Target="../media/media39.flac"/><Relationship Id="rId6" Type="http://schemas.openxmlformats.org/officeDocument/2006/relationships/notesSlide" Target="../notesSlides/notesSlide55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9.png"/><Relationship Id="rId4" Type="http://schemas.openxmlformats.org/officeDocument/2006/relationships/audio" Target="../media/media40.wav"/><Relationship Id="rId9" Type="http://schemas.openxmlformats.org/officeDocument/2006/relationships/image" Target="../media/image12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microsoft.com/office/2007/relationships/media" Target="../media/media42.flac"/><Relationship Id="rId7" Type="http://schemas.openxmlformats.org/officeDocument/2006/relationships/image" Target="../media/image5.jpeg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notesSlide" Target="../notesSlides/notesSlide56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9.png"/><Relationship Id="rId4" Type="http://schemas.openxmlformats.org/officeDocument/2006/relationships/audio" Target="../media/media42.flac"/><Relationship Id="rId9" Type="http://schemas.openxmlformats.org/officeDocument/2006/relationships/image" Target="../media/image12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5.jpeg"/><Relationship Id="rId7" Type="http://schemas.openxmlformats.org/officeDocument/2006/relationships/image" Target="../media/image19.jf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fif"/><Relationship Id="rId5" Type="http://schemas.openxmlformats.org/officeDocument/2006/relationships/image" Target="../media/image17.jpeg"/><Relationship Id="rId4" Type="http://schemas.openxmlformats.org/officeDocument/2006/relationships/image" Target="../media/image16.jpg"/><Relationship Id="rId9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g"/><Relationship Id="rId13" Type="http://schemas.openxmlformats.org/officeDocument/2006/relationships/hyperlink" Target="https://www.citi.sinica.edu.tw/pages/yu.tsao/publications_en.html" TargetMode="External"/><Relationship Id="rId3" Type="http://schemas.openxmlformats.org/officeDocument/2006/relationships/image" Target="../media/image141.png"/><Relationship Id="rId7" Type="http://schemas.openxmlformats.org/officeDocument/2006/relationships/image" Target="../media/image145.jfif"/><Relationship Id="rId12" Type="http://schemas.openxmlformats.org/officeDocument/2006/relationships/hyperlink" Target="http://bio-asplab.citi.sinica.edu.tw/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hyperlink" Target="mailto:yu.tsao@citi.sinica.edu.tw" TargetMode="External"/><Relationship Id="rId5" Type="http://schemas.openxmlformats.org/officeDocument/2006/relationships/image" Target="../media/image143.jpeg"/><Relationship Id="rId10" Type="http://schemas.openxmlformats.org/officeDocument/2006/relationships/image" Target="../media/image5.jpeg"/><Relationship Id="rId4" Type="http://schemas.openxmlformats.org/officeDocument/2006/relationships/image" Target="../media/image142.jpeg"/><Relationship Id="rId9" Type="http://schemas.openxmlformats.org/officeDocument/2006/relationships/image" Target="../media/image14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image" Target="../media/image25.png"/><Relationship Id="rId21" Type="http://schemas.microsoft.com/office/2007/relationships/media" Target="../media/media11.wav"/><Relationship Id="rId34" Type="http://schemas.openxmlformats.org/officeDocument/2006/relationships/image" Target="../media/image33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29" Type="http://schemas.openxmlformats.org/officeDocument/2006/relationships/image" Target="../media/image28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notesSlide" Target="../notesSlides/notesSlide8.xml"/><Relationship Id="rId32" Type="http://schemas.openxmlformats.org/officeDocument/2006/relationships/image" Target="../media/image31.png"/><Relationship Id="rId37" Type="http://schemas.openxmlformats.org/officeDocument/2006/relationships/image" Target="../media/image5.jpe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slideLayout" Target="../slideLayouts/slideLayout2.xml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31" Type="http://schemas.openxmlformats.org/officeDocument/2006/relationships/image" Target="../media/image30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audio" Target="../media/media11.wav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audio" Target="../media/media4.wav"/><Relationship Id="rId3" Type="http://schemas.microsoft.com/office/2007/relationships/media" Target="../media/media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emf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emf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C07DB811-2B2D-41B3-9231-B9B7D9B9E87C}"/>
              </a:ext>
            </a:extLst>
          </p:cNvPr>
          <p:cNvSpPr/>
          <p:nvPr/>
        </p:nvSpPr>
        <p:spPr>
          <a:xfrm>
            <a:off x="0" y="1641475"/>
            <a:ext cx="9144000" cy="5216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CAF4BFB-4BB3-4E75-AE4D-F7ABAD5295B7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906462"/>
            <a:ext cx="7705489" cy="147002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US" altLang="zh-TW" sz="4000" dirty="0">
                <a:solidFill>
                  <a:srgbClr val="002060"/>
                </a:solidFill>
              </a:rPr>
              <a:t>Deep-learning-based Speech Enhancement (with Its Application to Assistive Oral Communication Technologies)</a:t>
            </a:r>
            <a:endParaRPr lang="zh-CN" altLang="zh-CN" sz="4000" dirty="0">
              <a:solidFill>
                <a:srgbClr val="00206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67A9A3C-3E20-415F-B4FB-E1192949D360}"/>
              </a:ext>
            </a:extLst>
          </p:cNvPr>
          <p:cNvSpPr txBox="1">
            <a:spLocks noChangeArrowheads="1"/>
          </p:cNvSpPr>
          <p:nvPr/>
        </p:nvSpPr>
        <p:spPr>
          <a:xfrm>
            <a:off x="359569" y="3900129"/>
            <a:ext cx="8424862" cy="1752600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GB" altLang="zh-CN" sz="2400" dirty="0"/>
              <a:t>You-Jin Li, Rong Chao</a:t>
            </a:r>
          </a:p>
          <a:p>
            <a:pPr marL="0" indent="0" algn="ctr" defTabSz="914400">
              <a:lnSpc>
                <a:spcPct val="80000"/>
              </a:lnSpc>
              <a:buNone/>
            </a:pPr>
            <a:r>
              <a:rPr lang="en-US" altLang="zh-TW" sz="2000" dirty="0">
                <a:cs typeface="Helvetica"/>
              </a:rPr>
              <a:t>Research Center for Information Technology Innovation</a:t>
            </a:r>
          </a:p>
          <a:p>
            <a:pPr marL="0" indent="0" algn="ctr" defTabSz="914400">
              <a:lnSpc>
                <a:spcPct val="80000"/>
              </a:lnSpc>
              <a:buNone/>
            </a:pPr>
            <a:r>
              <a:rPr lang="en-US" altLang="zh-TW" sz="2000" dirty="0">
                <a:cs typeface="Helvetica"/>
              </a:rPr>
              <a:t>Academia </a:t>
            </a:r>
            <a:r>
              <a:rPr lang="en-US" altLang="zh-TW" sz="2000" dirty="0" err="1">
                <a:cs typeface="Helvetica"/>
              </a:rPr>
              <a:t>Sinica</a:t>
            </a:r>
            <a:endParaRPr lang="en-US" altLang="zh-TW" sz="2000" dirty="0">
              <a:cs typeface="Helvetica"/>
            </a:endParaRPr>
          </a:p>
          <a:p>
            <a:pPr marL="0" indent="0" algn="ctr" defTabSz="914400">
              <a:lnSpc>
                <a:spcPct val="80000"/>
              </a:lnSpc>
              <a:buNone/>
            </a:pPr>
            <a:r>
              <a:rPr lang="en-US" altLang="zh-TW" sz="2000" dirty="0">
                <a:cs typeface="Helvetica"/>
              </a:rPr>
              <a:t>PI: Yu Tsao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A88F011-7A21-4D50-8D38-9A2069107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733256"/>
            <a:ext cx="2801888" cy="84056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89BF6DD-3933-465F-AEAF-D36B659947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836163"/>
            <a:ext cx="648072" cy="64807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55FF172-8735-42B6-BFE4-D23B9BADD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4211960" y="5868054"/>
            <a:ext cx="1224136" cy="6120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665E6C9A-E63A-9F4C-A58D-CD61F541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357" y="-99392"/>
            <a:ext cx="7467600" cy="1143000"/>
          </a:xfrm>
        </p:spPr>
        <p:txBody>
          <a:bodyPr>
            <a:noAutofit/>
          </a:bodyPr>
          <a:lstStyle/>
          <a:p>
            <a:r>
              <a:rPr lang="en-US" altLang="zh-TW" sz="3600" dirty="0"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Objective Function </a:t>
            </a:r>
            <a:endParaRPr lang="en-US" sz="3600" b="1" dirty="0">
              <a:latin typeface="+mj-lt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B0A20120-ACDA-4A70-AA11-2A648C37B210}"/>
              </a:ext>
            </a:extLst>
          </p:cNvPr>
          <p:cNvGrpSpPr/>
          <p:nvPr/>
        </p:nvGrpSpPr>
        <p:grpSpPr>
          <a:xfrm>
            <a:off x="630675" y="3590541"/>
            <a:ext cx="7572809" cy="3078819"/>
            <a:chOff x="630675" y="3590541"/>
            <a:chExt cx="7572809" cy="3078819"/>
          </a:xfrm>
        </p:grpSpPr>
        <p:grpSp>
          <p:nvGrpSpPr>
            <p:cNvPr id="121" name="群組 120"/>
            <p:cNvGrpSpPr/>
            <p:nvPr/>
          </p:nvGrpSpPr>
          <p:grpSpPr>
            <a:xfrm>
              <a:off x="630675" y="3590541"/>
              <a:ext cx="3221769" cy="1926691"/>
              <a:chOff x="5006070" y="1057736"/>
              <a:chExt cx="3221769" cy="1926691"/>
            </a:xfrm>
          </p:grpSpPr>
          <p:sp>
            <p:nvSpPr>
              <p:cNvPr id="7" name="向右箭號 6"/>
              <p:cNvSpPr/>
              <p:nvPr/>
            </p:nvSpPr>
            <p:spPr>
              <a:xfrm rot="10800000">
                <a:off x="5737996" y="1946680"/>
                <a:ext cx="1765146" cy="143519"/>
              </a:xfrm>
              <a:prstGeom prst="rightArrow">
                <a:avLst>
                  <a:gd name="adj1" fmla="val 50000"/>
                  <a:gd name="adj2" fmla="val 152407"/>
                </a:avLst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TW" altLang="en-US" sz="1400"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9" name="向右箭號 8"/>
              <p:cNvSpPr/>
              <p:nvPr/>
            </p:nvSpPr>
            <p:spPr>
              <a:xfrm>
                <a:off x="5782509" y="1509093"/>
                <a:ext cx="1765146" cy="143519"/>
              </a:xfrm>
              <a:prstGeom prst="rightArrow">
                <a:avLst>
                  <a:gd name="adj1" fmla="val 50000"/>
                  <a:gd name="adj2" fmla="val 152407"/>
                </a:avLst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TW" altLang="en-US" sz="1400"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10" name="文字方塊 9"/>
              <p:cNvSpPr txBox="1">
                <a:spLocks noChangeArrowheads="1"/>
              </p:cNvSpPr>
              <p:nvPr/>
            </p:nvSpPr>
            <p:spPr bwMode="auto">
              <a:xfrm>
                <a:off x="5701157" y="1057736"/>
                <a:ext cx="71365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lang="en-US" altLang="zh-TW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Noise</a:t>
                </a:r>
                <a:endParaRPr lang="zh-TW" altLang="en-US" dirty="0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cxnSp>
            <p:nvCxnSpPr>
              <p:cNvPr id="13" name="弧形接點 12"/>
              <p:cNvCxnSpPr>
                <a:stCxn id="10" idx="2"/>
                <a:endCxn id="14" idx="0"/>
              </p:cNvCxnSpPr>
              <p:nvPr/>
            </p:nvCxnSpPr>
            <p:spPr>
              <a:xfrm rot="16200000" flipH="1">
                <a:off x="6276891" y="1208163"/>
                <a:ext cx="182028" cy="619838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文字方塊 40"/>
              <p:cNvSpPr txBox="1">
                <a:spLocks noChangeArrowheads="1"/>
              </p:cNvSpPr>
              <p:nvPr/>
            </p:nvSpPr>
            <p:spPr bwMode="auto">
              <a:xfrm>
                <a:off x="5841313" y="1609096"/>
                <a:ext cx="16730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lang="en-US" altLang="zh-TW" dirty="0">
                    <a:solidFill>
                      <a:srgbClr val="0070C0"/>
                    </a:solidFill>
                    <a:latin typeface="+mj-lt"/>
                    <a:cs typeface="Arial" panose="020B0604020202020204" pitchFamily="34" charset="0"/>
                  </a:rPr>
                  <a:t>Communication</a:t>
                </a:r>
                <a:endParaRPr lang="zh-TW" altLang="en-US" dirty="0">
                  <a:solidFill>
                    <a:srgbClr val="0070C0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5538804" y="2061097"/>
                <a:ext cx="252410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dirty="0">
                    <a:solidFill>
                      <a:schemeClr val="accent3">
                        <a:lumMod val="5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  Speech perception</a:t>
                </a:r>
              </a:p>
              <a:p>
                <a:r>
                  <a:rPr lang="en-US" altLang="zh-TW" dirty="0">
                    <a:latin typeface="+mj-lt"/>
                    <a:cs typeface="Arial" panose="020B0604020202020204" pitchFamily="34" charset="0"/>
                  </a:rPr>
                  <a:t>      </a:t>
                </a:r>
                <a:r>
                  <a:rPr lang="en-US" altLang="zh-TW" dirty="0">
                    <a:latin typeface="+mj-lt"/>
                    <a:ea typeface="Cambria Math" panose="02040503050406030204" pitchFamily="18" charset="0"/>
                    <a:cs typeface="Arial" panose="020B0604020202020204" pitchFamily="34" charset="0"/>
                  </a:rPr>
                  <a:t>• </a:t>
                </a:r>
                <a:r>
                  <a:rPr lang="en-US" altLang="zh-TW" dirty="0">
                    <a:latin typeface="+mj-lt"/>
                    <a:cs typeface="Arial" panose="020B0604020202020204" pitchFamily="34" charset="0"/>
                  </a:rPr>
                  <a:t>Quality</a:t>
                </a:r>
              </a:p>
              <a:p>
                <a:r>
                  <a:rPr lang="en-US" altLang="zh-TW" dirty="0">
                    <a:latin typeface="+mj-lt"/>
                    <a:cs typeface="Arial" panose="020B0604020202020204" pitchFamily="34" charset="0"/>
                  </a:rPr>
                  <a:t>      </a:t>
                </a:r>
                <a:r>
                  <a:rPr lang="en-US" altLang="zh-TW" dirty="0">
                    <a:latin typeface="+mj-lt"/>
                    <a:ea typeface="Cambria Math" panose="02040503050406030204" pitchFamily="18" charset="0"/>
                    <a:cs typeface="Arial" panose="020B0604020202020204" pitchFamily="34" charset="0"/>
                  </a:rPr>
                  <a:t>• </a:t>
                </a:r>
                <a:r>
                  <a:rPr lang="en-US" altLang="zh-TW" dirty="0">
                    <a:latin typeface="+mj-lt"/>
                    <a:cs typeface="Arial" panose="020B0604020202020204" pitchFamily="34" charset="0"/>
                  </a:rPr>
                  <a:t>Intelligibility</a:t>
                </a:r>
              </a:p>
            </p:txBody>
          </p:sp>
          <p:pic>
            <p:nvPicPr>
              <p:cNvPr id="16" name="圖片 1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6070" y="1369650"/>
                <a:ext cx="715349" cy="738068"/>
              </a:xfrm>
              <a:prstGeom prst="rect">
                <a:avLst/>
              </a:prstGeom>
            </p:spPr>
          </p:pic>
          <p:pic>
            <p:nvPicPr>
              <p:cNvPr id="17" name="圖片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12490" y="1346340"/>
                <a:ext cx="715349" cy="738068"/>
              </a:xfrm>
              <a:prstGeom prst="rect">
                <a:avLst/>
              </a:prstGeom>
            </p:spPr>
          </p:pic>
        </p:grpSp>
        <p:grpSp>
          <p:nvGrpSpPr>
            <p:cNvPr id="120" name="群組 119"/>
            <p:cNvGrpSpPr/>
            <p:nvPr/>
          </p:nvGrpSpPr>
          <p:grpSpPr>
            <a:xfrm>
              <a:off x="4556051" y="3717485"/>
              <a:ext cx="3647433" cy="1752834"/>
              <a:chOff x="532110" y="1220011"/>
              <a:chExt cx="3647433" cy="1752834"/>
            </a:xfrm>
          </p:grpSpPr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1427" y="1531402"/>
                <a:ext cx="806158" cy="806158"/>
              </a:xfrm>
              <a:prstGeom prst="rect">
                <a:avLst/>
              </a:prstGeom>
            </p:spPr>
          </p:pic>
          <p:sp>
            <p:nvSpPr>
              <p:cNvPr id="18" name="向右箭號 17"/>
              <p:cNvSpPr/>
              <p:nvPr/>
            </p:nvSpPr>
            <p:spPr>
              <a:xfrm rot="10800000">
                <a:off x="1264036" y="2108955"/>
                <a:ext cx="1765146" cy="143519"/>
              </a:xfrm>
              <a:prstGeom prst="rightArrow">
                <a:avLst>
                  <a:gd name="adj1" fmla="val 50000"/>
                  <a:gd name="adj2" fmla="val 152407"/>
                </a:avLst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TW" altLang="en-US" sz="1400"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19" name="向右箭號 18"/>
              <p:cNvSpPr/>
              <p:nvPr/>
            </p:nvSpPr>
            <p:spPr>
              <a:xfrm>
                <a:off x="1308549" y="1671368"/>
                <a:ext cx="1765146" cy="143519"/>
              </a:xfrm>
              <a:prstGeom prst="rightArrow">
                <a:avLst>
                  <a:gd name="adj1" fmla="val 50000"/>
                  <a:gd name="adj2" fmla="val 152407"/>
                </a:avLst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TW" altLang="en-US" sz="1400"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20" name="文字方塊 19"/>
              <p:cNvSpPr txBox="1">
                <a:spLocks noChangeArrowheads="1"/>
              </p:cNvSpPr>
              <p:nvPr/>
            </p:nvSpPr>
            <p:spPr bwMode="auto">
              <a:xfrm>
                <a:off x="1227197" y="1220011"/>
                <a:ext cx="71365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lang="en-US" altLang="zh-TW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Noise</a:t>
                </a:r>
                <a:endParaRPr lang="zh-TW" altLang="en-US" dirty="0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cxnSp>
            <p:nvCxnSpPr>
              <p:cNvPr id="21" name="弧形接點 20"/>
              <p:cNvCxnSpPr>
                <a:stCxn id="20" idx="2"/>
                <a:endCxn id="22" idx="0"/>
              </p:cNvCxnSpPr>
              <p:nvPr/>
            </p:nvCxnSpPr>
            <p:spPr>
              <a:xfrm rot="16200000" flipH="1">
                <a:off x="1802931" y="1370438"/>
                <a:ext cx="182028" cy="619838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文字方塊 40"/>
              <p:cNvSpPr txBox="1">
                <a:spLocks noChangeArrowheads="1"/>
              </p:cNvSpPr>
              <p:nvPr/>
            </p:nvSpPr>
            <p:spPr bwMode="auto">
              <a:xfrm>
                <a:off x="1367353" y="1771371"/>
                <a:ext cx="16730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lang="en-US" altLang="zh-TW" dirty="0">
                    <a:solidFill>
                      <a:srgbClr val="0070C0"/>
                    </a:solidFill>
                    <a:latin typeface="+mj-lt"/>
                    <a:cs typeface="Arial" panose="020B0604020202020204" pitchFamily="34" charset="0"/>
                  </a:rPr>
                  <a:t>Communication</a:t>
                </a:r>
                <a:endParaRPr lang="zh-TW" altLang="en-US" dirty="0">
                  <a:solidFill>
                    <a:srgbClr val="0070C0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715902" y="2326514"/>
                <a:ext cx="346364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dirty="0">
                    <a:solidFill>
                      <a:schemeClr val="accent3">
                        <a:lumMod val="5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 Automatic speech recognition</a:t>
                </a:r>
              </a:p>
              <a:p>
                <a:r>
                  <a:rPr lang="en-US" altLang="zh-TW" dirty="0">
                    <a:latin typeface="+mj-lt"/>
                    <a:ea typeface="Cambria Math" panose="02040503050406030204" pitchFamily="18" charset="0"/>
                    <a:cs typeface="Arial" panose="020B0604020202020204" pitchFamily="34" charset="0"/>
                  </a:rPr>
                  <a:t>         • </a:t>
                </a:r>
                <a:r>
                  <a:rPr lang="en-US" altLang="zh-TW" dirty="0">
                    <a:latin typeface="+mj-lt"/>
                    <a:cs typeface="Arial" panose="020B0604020202020204" pitchFamily="34" charset="0"/>
                  </a:rPr>
                  <a:t>Recognition accuracy      </a:t>
                </a:r>
                <a:endParaRPr lang="zh-TW" altLang="en-US" dirty="0">
                  <a:latin typeface="+mj-lt"/>
                  <a:cs typeface="Arial" panose="020B0604020202020204" pitchFamily="34" charset="0"/>
                </a:endParaRPr>
              </a:p>
            </p:txBody>
          </p:sp>
          <p:pic>
            <p:nvPicPr>
              <p:cNvPr id="24" name="圖片 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110" y="1531925"/>
                <a:ext cx="715349" cy="738068"/>
              </a:xfrm>
              <a:prstGeom prst="rect">
                <a:avLst/>
              </a:prstGeom>
            </p:spPr>
          </p:pic>
        </p:grpSp>
        <p:sp>
          <p:nvSpPr>
            <p:cNvPr id="75" name="矩形 74"/>
            <p:cNvSpPr/>
            <p:nvPr/>
          </p:nvSpPr>
          <p:spPr>
            <a:xfrm>
              <a:off x="1187624" y="5653697"/>
              <a:ext cx="6984776" cy="1015663"/>
            </a:xfrm>
            <a:prstGeom prst="rect">
              <a:avLst/>
            </a:prstGeom>
            <a:ln w="57150"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TW" sz="2000" dirty="0">
                  <a:latin typeface="+mj-lt"/>
                  <a:cs typeface="Times New Roman" panose="02020603050405020304" pitchFamily="18" charset="0"/>
                </a:rPr>
                <a:t>Mean squared error (MSE) and L1 losses aim to minimize the differences of enhanced and target and do not directly consider human perception and ASR performance.</a:t>
              </a:r>
            </a:p>
          </p:txBody>
        </p:sp>
      </p:grpSp>
      <p:sp>
        <p:nvSpPr>
          <p:cNvPr id="74" name="投影片編號版面配置區 3"/>
          <p:cNvSpPr txBox="1">
            <a:spLocks/>
          </p:cNvSpPr>
          <p:nvPr/>
        </p:nvSpPr>
        <p:spPr>
          <a:xfrm>
            <a:off x="6237751" y="29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10</a:t>
            </a:fld>
            <a:endParaRPr lang="en-US" altLang="zh-TW" dirty="0">
              <a:latin typeface="Calibri" pitchFamily="34" charset="0"/>
            </a:endParaRPr>
          </a:p>
        </p:txBody>
      </p: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4903AD87-2E98-CD4F-977F-CF9341DB22BF}"/>
              </a:ext>
            </a:extLst>
          </p:cNvPr>
          <p:cNvGrpSpPr/>
          <p:nvPr/>
        </p:nvGrpSpPr>
        <p:grpSpPr>
          <a:xfrm>
            <a:off x="43983" y="990406"/>
            <a:ext cx="8920505" cy="2661760"/>
            <a:chOff x="-802611" y="836712"/>
            <a:chExt cx="10422398" cy="2894490"/>
          </a:xfrm>
        </p:grpSpPr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D859FED6-1F9F-B641-8CAD-5B7D027D3A38}"/>
                </a:ext>
              </a:extLst>
            </p:cNvPr>
            <p:cNvSpPr/>
            <p:nvPr/>
          </p:nvSpPr>
          <p:spPr>
            <a:xfrm>
              <a:off x="4091887" y="2864179"/>
              <a:ext cx="1382058" cy="62193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i="1" dirty="0">
                  <a:solidFill>
                    <a:schemeClr val="tx1"/>
                  </a:solidFill>
                  <a:latin typeface="+mj-lt"/>
                  <a:cs typeface="Calibri" panose="020F0502020204030204" pitchFamily="34" charset="0"/>
                </a:rPr>
                <a:t>SE model</a:t>
              </a:r>
              <a:endParaRPr lang="zh-TW" altLang="en-US" sz="2000" b="1" i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77" name="箭號: 向右 14">
              <a:extLst>
                <a:ext uri="{FF2B5EF4-FFF2-40B4-BE49-F238E27FC236}">
                  <a16:creationId xmlns:a16="http://schemas.microsoft.com/office/drawing/2014/main" id="{AB05B603-15A2-4A47-B3EC-DE35EF79CEAC}"/>
                </a:ext>
              </a:extLst>
            </p:cNvPr>
            <p:cNvSpPr/>
            <p:nvPr/>
          </p:nvSpPr>
          <p:spPr>
            <a:xfrm>
              <a:off x="3800777" y="3066299"/>
              <a:ext cx="252000" cy="244894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78" name="箭號: 向右 15">
              <a:extLst>
                <a:ext uri="{FF2B5EF4-FFF2-40B4-BE49-F238E27FC236}">
                  <a16:creationId xmlns:a16="http://schemas.microsoft.com/office/drawing/2014/main" id="{7CB3B9CB-2F4A-5F4D-B085-FD0E833CF08E}"/>
                </a:ext>
              </a:extLst>
            </p:cNvPr>
            <p:cNvSpPr/>
            <p:nvPr/>
          </p:nvSpPr>
          <p:spPr>
            <a:xfrm>
              <a:off x="5519508" y="3066299"/>
              <a:ext cx="252000" cy="244894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79" name="箭號: 上-下雙向 16">
              <a:extLst>
                <a:ext uri="{FF2B5EF4-FFF2-40B4-BE49-F238E27FC236}">
                  <a16:creationId xmlns:a16="http://schemas.microsoft.com/office/drawing/2014/main" id="{CC32C506-F516-C144-92CE-B9ED59FC84C0}"/>
                </a:ext>
              </a:extLst>
            </p:cNvPr>
            <p:cNvSpPr/>
            <p:nvPr/>
          </p:nvSpPr>
          <p:spPr>
            <a:xfrm>
              <a:off x="6394108" y="2483698"/>
              <a:ext cx="252000" cy="360000"/>
            </a:xfrm>
            <a:prstGeom prst="up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6773518A-F961-6E4D-B497-2D584F298CF1}"/>
                </a:ext>
              </a:extLst>
            </p:cNvPr>
            <p:cNvSpPr/>
            <p:nvPr/>
          </p:nvSpPr>
          <p:spPr>
            <a:xfrm>
              <a:off x="5795436" y="2864972"/>
              <a:ext cx="1355551" cy="6203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dirty="0">
                  <a:latin typeface="+mj-lt"/>
                  <a:cs typeface="Calibri" panose="020F0502020204030204" pitchFamily="34" charset="0"/>
                </a:rPr>
                <a:t>Output</a:t>
              </a:r>
              <a:endParaRPr lang="zh-TW" altLang="en-US" sz="20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D0C43F8F-C8BF-2348-9A67-A541C9891093}"/>
                </a:ext>
              </a:extLst>
            </p:cNvPr>
            <p:cNvSpPr/>
            <p:nvPr/>
          </p:nvSpPr>
          <p:spPr>
            <a:xfrm>
              <a:off x="7199035" y="2268266"/>
              <a:ext cx="1405008" cy="730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Objective </a:t>
              </a:r>
            </a:p>
            <a:p>
              <a:pPr algn="ctr"/>
              <a:r>
                <a:rPr lang="en-US" altLang="zh-TW" sz="2000" b="1" dirty="0"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function</a:t>
              </a:r>
              <a:endParaRPr lang="zh-TW" altLang="en-US" sz="20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pic>
          <p:nvPicPr>
            <p:cNvPr id="82" name="圖片 81">
              <a:extLst>
                <a:ext uri="{FF2B5EF4-FFF2-40B4-BE49-F238E27FC236}">
                  <a16:creationId xmlns:a16="http://schemas.microsoft.com/office/drawing/2014/main" id="{66D70E2B-2C57-744B-888E-CBC0159C0577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6"/>
            <a:srcRect l="13019" t="7660" r="9435" b="11161"/>
            <a:stretch/>
          </p:blipFill>
          <p:spPr>
            <a:xfrm>
              <a:off x="2398459" y="2864179"/>
              <a:ext cx="1371937" cy="62193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8A6318CA-43DB-3844-9876-8B5593FBC301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/>
            <a:srcRect l="13036" t="7459" r="9570" b="11112"/>
            <a:stretch/>
          </p:blipFill>
          <p:spPr>
            <a:xfrm>
              <a:off x="5869246" y="1814668"/>
              <a:ext cx="1281742" cy="62887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E7CA3950-5BC3-D04B-A9B8-185469398EF4}"/>
                </a:ext>
              </a:extLst>
            </p:cNvPr>
            <p:cNvSpPr/>
            <p:nvPr/>
          </p:nvSpPr>
          <p:spPr>
            <a:xfrm>
              <a:off x="3093683" y="2571935"/>
              <a:ext cx="3772619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endParaRPr lang="zh-TW" altLang="en-US" sz="2000" dirty="0">
                <a:latin typeface="+mj-lt"/>
                <a:cs typeface="Calibri" panose="020F0502020204030204" pitchFamily="34" charset="0"/>
              </a:endParaRPr>
            </a:p>
          </p:txBody>
        </p:sp>
        <p:grpSp>
          <p:nvGrpSpPr>
            <p:cNvPr id="85" name="群組 84">
              <a:extLst>
                <a:ext uri="{FF2B5EF4-FFF2-40B4-BE49-F238E27FC236}">
                  <a16:creationId xmlns:a16="http://schemas.microsoft.com/office/drawing/2014/main" id="{32116AAD-50DB-7A45-8218-5E8564CF519F}"/>
                </a:ext>
              </a:extLst>
            </p:cNvPr>
            <p:cNvGrpSpPr/>
            <p:nvPr/>
          </p:nvGrpSpPr>
          <p:grpSpPr>
            <a:xfrm>
              <a:off x="5770011" y="859368"/>
              <a:ext cx="1440000" cy="701580"/>
              <a:chOff x="5454644" y="957304"/>
              <a:chExt cx="1285083" cy="640400"/>
            </a:xfrm>
          </p:grpSpPr>
          <p:pic>
            <p:nvPicPr>
              <p:cNvPr id="97" name="圖片 96">
                <a:extLst>
                  <a:ext uri="{FF2B5EF4-FFF2-40B4-BE49-F238E27FC236}">
                    <a16:creationId xmlns:a16="http://schemas.microsoft.com/office/drawing/2014/main" id="{8DCDFA3A-AA5C-7D4C-9338-44C340CB18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814" t="7799" r="9222" b="64968"/>
              <a:stretch/>
            </p:blipFill>
            <p:spPr>
              <a:xfrm>
                <a:off x="5454644" y="957304"/>
                <a:ext cx="1285083" cy="640400"/>
              </a:xfrm>
              <a:prstGeom prst="rect">
                <a:avLst/>
              </a:prstGeom>
            </p:spPr>
          </p:pic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A2FDC530-5685-1545-B39D-BAE751A152BC}"/>
                  </a:ext>
                </a:extLst>
              </p:cNvPr>
              <p:cNvSpPr/>
              <p:nvPr/>
            </p:nvSpPr>
            <p:spPr>
              <a:xfrm>
                <a:off x="5497896" y="978336"/>
                <a:ext cx="1208017" cy="58815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>
                  <a:latin typeface="+mj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CEA6F25A-82DB-3643-B119-5FE3B5FF41EB}"/>
                </a:ext>
              </a:extLst>
            </p:cNvPr>
            <p:cNvSpPr/>
            <p:nvPr/>
          </p:nvSpPr>
          <p:spPr>
            <a:xfrm>
              <a:off x="1142794" y="2086818"/>
              <a:ext cx="174865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>
                  <a:latin typeface="+mj-lt"/>
                  <a:cs typeface="Calibri" panose="020F0502020204030204" pitchFamily="34" charset="0"/>
                </a:rPr>
                <a:t>Feature extraction</a:t>
              </a:r>
              <a:endParaRPr lang="zh-TW" altLang="en-US" sz="20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87" name="箭號: 向右 14">
              <a:extLst>
                <a:ext uri="{FF2B5EF4-FFF2-40B4-BE49-F238E27FC236}">
                  <a16:creationId xmlns:a16="http://schemas.microsoft.com/office/drawing/2014/main" id="{CFF2C2CB-7299-0A49-A6FE-8A45EF97D64B}"/>
                </a:ext>
              </a:extLst>
            </p:cNvPr>
            <p:cNvSpPr/>
            <p:nvPr/>
          </p:nvSpPr>
          <p:spPr>
            <a:xfrm rot="5400000">
              <a:off x="6420738" y="1525472"/>
              <a:ext cx="216000" cy="2520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7D41E279-6F5B-E14F-9CE0-027799B73C0B}"/>
                </a:ext>
              </a:extLst>
            </p:cNvPr>
            <p:cNvSpPr/>
            <p:nvPr/>
          </p:nvSpPr>
          <p:spPr>
            <a:xfrm>
              <a:off x="6785972" y="1261041"/>
              <a:ext cx="21730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>
                  <a:latin typeface="+mj-lt"/>
                  <a:cs typeface="Calibri" panose="020F0502020204030204" pitchFamily="34" charset="0"/>
                </a:rPr>
                <a:t>Feature </a:t>
              </a:r>
            </a:p>
            <a:p>
              <a:pPr algn="ctr"/>
              <a:r>
                <a:rPr lang="en-US" altLang="zh-TW" sz="2000" dirty="0">
                  <a:latin typeface="+mj-lt"/>
                  <a:cs typeface="Calibri" panose="020F0502020204030204" pitchFamily="34" charset="0"/>
                </a:rPr>
                <a:t>extraction</a:t>
              </a:r>
              <a:endParaRPr lang="zh-TW" altLang="en-US" sz="20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89" name="箭號: 向右 14">
              <a:extLst>
                <a:ext uri="{FF2B5EF4-FFF2-40B4-BE49-F238E27FC236}">
                  <a16:creationId xmlns:a16="http://schemas.microsoft.com/office/drawing/2014/main" id="{3AEFC9E7-D5A8-2948-966A-89D026E97FAA}"/>
                </a:ext>
              </a:extLst>
            </p:cNvPr>
            <p:cNvSpPr/>
            <p:nvPr/>
          </p:nvSpPr>
          <p:spPr>
            <a:xfrm>
              <a:off x="1707245" y="3062746"/>
              <a:ext cx="643100" cy="2520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047FD060-3316-2D48-A757-2454EC466F62}"/>
                </a:ext>
              </a:extLst>
            </p:cNvPr>
            <p:cNvSpPr/>
            <p:nvPr/>
          </p:nvSpPr>
          <p:spPr>
            <a:xfrm>
              <a:off x="6840561" y="2961422"/>
              <a:ext cx="2779226" cy="769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>
                  <a:latin typeface="+mj-lt"/>
                  <a:cs typeface="Calibri" panose="020F0502020204030204" pitchFamily="34" charset="0"/>
                </a:rPr>
                <a:t>     </a:t>
              </a:r>
              <a:r>
                <a:rPr lang="en-US" altLang="zh-TW" sz="2000" dirty="0" err="1">
                  <a:latin typeface="+mj-lt"/>
                  <a:cs typeface="Calibri" panose="020F0502020204030204" pitchFamily="34" charset="0"/>
                </a:rPr>
                <a:t>eg.</a:t>
              </a:r>
              <a:r>
                <a:rPr lang="en-US" altLang="zh-TW" sz="2000" dirty="0">
                  <a:latin typeface="+mj-lt"/>
                  <a:cs typeface="Calibri" panose="020F0502020204030204" pitchFamily="34" charset="0"/>
                </a:rPr>
                <a:t> MSE (L</a:t>
              </a:r>
              <a:r>
                <a:rPr lang="en-US" altLang="zh-TW" sz="2000" baseline="-25000" dirty="0">
                  <a:latin typeface="+mj-lt"/>
                  <a:cs typeface="Calibri" panose="020F0502020204030204" pitchFamily="34" charset="0"/>
                </a:rPr>
                <a:t>2</a:t>
              </a:r>
              <a:r>
                <a:rPr lang="en-US" altLang="zh-TW" sz="2000" dirty="0">
                  <a:latin typeface="+mj-lt"/>
                  <a:cs typeface="Calibri" panose="020F0502020204030204" pitchFamily="34" charset="0"/>
                </a:rPr>
                <a:t>norm), L</a:t>
              </a:r>
              <a:r>
                <a:rPr lang="en-US" altLang="zh-TW" sz="2000" baseline="-25000" dirty="0">
                  <a:latin typeface="+mj-lt"/>
                  <a:cs typeface="Calibri" panose="020F0502020204030204" pitchFamily="34" charset="0"/>
                </a:rPr>
                <a:t>1</a:t>
              </a:r>
              <a:r>
                <a:rPr lang="en-US" altLang="zh-TW" sz="2000" dirty="0">
                  <a:latin typeface="+mj-lt"/>
                  <a:cs typeface="Calibri" panose="020F0502020204030204" pitchFamily="34" charset="0"/>
                </a:rPr>
                <a:t>norm</a:t>
              </a:r>
              <a:endParaRPr lang="zh-TW" altLang="en-US" sz="20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0ADC0593-7232-AB4A-AEDA-631A53A1D7C7}"/>
                </a:ext>
              </a:extLst>
            </p:cNvPr>
            <p:cNvSpPr/>
            <p:nvPr/>
          </p:nvSpPr>
          <p:spPr>
            <a:xfrm>
              <a:off x="-28384" y="944812"/>
              <a:ext cx="259883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Training Phase</a:t>
              </a:r>
              <a:endParaRPr lang="zh-TW" altLang="en-US" sz="24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095FBF4E-0994-A542-A0D0-7D6BC7CFD2C6}"/>
                </a:ext>
              </a:extLst>
            </p:cNvPr>
            <p:cNvSpPr/>
            <p:nvPr/>
          </p:nvSpPr>
          <p:spPr>
            <a:xfrm>
              <a:off x="-802611" y="2797762"/>
              <a:ext cx="122619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>
                  <a:latin typeface="+mj-lt"/>
                  <a:cs typeface="Calibri" panose="020F0502020204030204" pitchFamily="34" charset="0"/>
                </a:rPr>
                <a:t>Noisy speech</a:t>
              </a:r>
              <a:endParaRPr lang="zh-TW" altLang="en-US" sz="20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CBA0756C-848F-B240-8934-82BFBC5F6E73}"/>
                </a:ext>
              </a:extLst>
            </p:cNvPr>
            <p:cNvSpPr/>
            <p:nvPr/>
          </p:nvSpPr>
          <p:spPr>
            <a:xfrm>
              <a:off x="4319499" y="836712"/>
              <a:ext cx="180589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>
                  <a:latin typeface="+mj-lt"/>
                  <a:cs typeface="Calibri" panose="020F0502020204030204" pitchFamily="34" charset="0"/>
                </a:rPr>
                <a:t>Clean</a:t>
              </a:r>
            </a:p>
            <a:p>
              <a:pPr algn="ctr"/>
              <a:r>
                <a:rPr lang="en-US" altLang="zh-TW" sz="2000" dirty="0">
                  <a:latin typeface="+mj-lt"/>
                  <a:cs typeface="Calibri" panose="020F0502020204030204" pitchFamily="34" charset="0"/>
                </a:rPr>
                <a:t> speech</a:t>
              </a:r>
              <a:endParaRPr lang="zh-TW" altLang="en-US" sz="2000" dirty="0">
                <a:latin typeface="+mj-lt"/>
                <a:cs typeface="Calibri" panose="020F0502020204030204" pitchFamily="34" charset="0"/>
              </a:endParaRPr>
            </a:p>
          </p:txBody>
        </p:sp>
        <p:grpSp>
          <p:nvGrpSpPr>
            <p:cNvPr id="94" name="群組 93">
              <a:extLst>
                <a:ext uri="{FF2B5EF4-FFF2-40B4-BE49-F238E27FC236}">
                  <a16:creationId xmlns:a16="http://schemas.microsoft.com/office/drawing/2014/main" id="{CE07EE52-A5F8-D942-9FC8-D67308CDB72E}"/>
                </a:ext>
              </a:extLst>
            </p:cNvPr>
            <p:cNvGrpSpPr/>
            <p:nvPr/>
          </p:nvGrpSpPr>
          <p:grpSpPr>
            <a:xfrm>
              <a:off x="246283" y="2842676"/>
              <a:ext cx="1517405" cy="827314"/>
              <a:chOff x="119380" y="2928734"/>
              <a:chExt cx="1317459" cy="728532"/>
            </a:xfrm>
          </p:grpSpPr>
          <p:pic>
            <p:nvPicPr>
              <p:cNvPr id="95" name="圖片 94">
                <a:extLst>
                  <a:ext uri="{FF2B5EF4-FFF2-40B4-BE49-F238E27FC236}">
                    <a16:creationId xmlns:a16="http://schemas.microsoft.com/office/drawing/2014/main" id="{4D6E3BD3-3790-5E4C-A2F0-EF8E045339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06" t="7502" r="74491" b="60556"/>
              <a:stretch/>
            </p:blipFill>
            <p:spPr>
              <a:xfrm>
                <a:off x="119380" y="2928734"/>
                <a:ext cx="1317459" cy="728532"/>
              </a:xfrm>
              <a:prstGeom prst="rect">
                <a:avLst/>
              </a:prstGeom>
            </p:spPr>
          </p:pic>
          <p:sp>
            <p:nvSpPr>
              <p:cNvPr id="96" name="矩形 95">
                <a:extLst>
                  <a:ext uri="{FF2B5EF4-FFF2-40B4-BE49-F238E27FC236}">
                    <a16:creationId xmlns:a16="http://schemas.microsoft.com/office/drawing/2014/main" id="{461CD2B7-FD2D-3E41-AE16-3EE32F030CF9}"/>
                  </a:ext>
                </a:extLst>
              </p:cNvPr>
              <p:cNvSpPr/>
              <p:nvPr/>
            </p:nvSpPr>
            <p:spPr>
              <a:xfrm>
                <a:off x="206364" y="2928789"/>
                <a:ext cx="1190240" cy="58815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>
                  <a:latin typeface="+mj-lt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47" name="圖片 46">
            <a:extLst>
              <a:ext uri="{FF2B5EF4-FFF2-40B4-BE49-F238E27FC236}">
                <a16:creationId xmlns:a16="http://schemas.microsoft.com/office/drawing/2014/main" id="{804E6622-C494-48D0-A633-783A40BAB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E5F2BF07-8213-4986-90C6-43947C4163E3}"/>
              </a:ext>
            </a:extLst>
          </p:cNvPr>
          <p:cNvSpPr/>
          <p:nvPr/>
        </p:nvSpPr>
        <p:spPr>
          <a:xfrm>
            <a:off x="395536" y="3531424"/>
            <a:ext cx="3588476" cy="198580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43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D90E7-B483-1113-8CC0-D10515F27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3EA3D4-9FC3-F5DC-EA00-D66EC0D54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12489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Outline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0CFF4D8-A3A3-DE93-C5DA-9352C52435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11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2956017-73F5-E9EF-761E-FB29B4A915D7}"/>
              </a:ext>
            </a:extLst>
          </p:cNvPr>
          <p:cNvSpPr/>
          <p:nvPr/>
        </p:nvSpPr>
        <p:spPr>
          <a:xfrm>
            <a:off x="467544" y="2132856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Deep Learning (DL)</a:t>
            </a:r>
            <a:r>
              <a:rPr lang="zh-TW" alt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based Speech Enhancement (SE)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Basic DL-based SE system</a:t>
            </a:r>
            <a:r>
              <a:rPr lang="zh-TW" alt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architecture</a:t>
            </a:r>
            <a:endParaRPr lang="en-US" altLang="zh-TW" sz="24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Key factors to the DL-based SE performance  </a:t>
            </a: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Assistive Oral Communication Technologies</a:t>
            </a: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Summary </a:t>
            </a: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Example :Universal Speech Enhancement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DBDE006-9A10-C22C-201F-EBA168288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83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>
            <a:extLst>
              <a:ext uri="{FF2B5EF4-FFF2-40B4-BE49-F238E27FC236}">
                <a16:creationId xmlns:a16="http://schemas.microsoft.com/office/drawing/2014/main" id="{FC4ABE5F-A008-4653-9D5E-916B7366CAEC}"/>
              </a:ext>
            </a:extLst>
          </p:cNvPr>
          <p:cNvGrpSpPr/>
          <p:nvPr/>
        </p:nvGrpSpPr>
        <p:grpSpPr>
          <a:xfrm>
            <a:off x="1901341" y="1517179"/>
            <a:ext cx="1837678" cy="2580397"/>
            <a:chOff x="75969" y="1157549"/>
            <a:chExt cx="1837678" cy="2643004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3FBECD3D-C4E5-47CC-9548-C72DC31781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897" t="23722" r="58845" b="24892"/>
            <a:stretch/>
          </p:blipFill>
          <p:spPr>
            <a:xfrm>
              <a:off x="75969" y="1157549"/>
              <a:ext cx="1837678" cy="2643004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1DD58BD-02FD-4B1E-843C-F4E1FB857B99}"/>
                </a:ext>
              </a:extLst>
            </p:cNvPr>
            <p:cNvSpPr/>
            <p:nvPr/>
          </p:nvSpPr>
          <p:spPr>
            <a:xfrm>
              <a:off x="1287262" y="3240326"/>
              <a:ext cx="614079" cy="417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GB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4242904"/>
            <a:ext cx="7344816" cy="883992"/>
          </a:xfrm>
        </p:spPr>
        <p:txBody>
          <a:bodyPr>
            <a:noAutofit/>
          </a:bodyPr>
          <a:lstStyle/>
          <a:p>
            <a:pPr algn="ctr"/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大學曰：心不在焉，聽而不聞</a:t>
            </a:r>
            <a:b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100" dirty="0"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792726" y="3542512"/>
            <a:ext cx="453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zh-TW" altLang="en-US" sz="21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聽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155941" y="3579401"/>
            <a:ext cx="453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zh-TW" altLang="en-US" sz="21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聞</a:t>
            </a:r>
          </a:p>
        </p:txBody>
      </p:sp>
      <p:sp>
        <p:nvSpPr>
          <p:cNvPr id="8" name="矩形 7"/>
          <p:cNvSpPr/>
          <p:nvPr/>
        </p:nvSpPr>
        <p:spPr>
          <a:xfrm>
            <a:off x="2703539" y="4819802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</a:pPr>
            <a:r>
              <a:rPr lang="en-GB" altLang="zh-TW" kern="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Arial"/>
              </a:rPr>
              <a:t>Quality and </a:t>
            </a:r>
            <a:r>
              <a:rPr lang="en-US" altLang="zh-TW" kern="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Arial"/>
              </a:rPr>
              <a:t>Intelligibility are different</a:t>
            </a:r>
            <a:endParaRPr lang="zh-TW" altLang="en-US" kern="0" dirty="0">
              <a:solidFill>
                <a:srgbClr val="000000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6E3519B-7B54-4B28-9362-61AA4B5D6AD4}"/>
              </a:ext>
            </a:extLst>
          </p:cNvPr>
          <p:cNvSpPr/>
          <p:nvPr/>
        </p:nvSpPr>
        <p:spPr>
          <a:xfrm>
            <a:off x="1387403" y="5272224"/>
            <a:ext cx="6369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altLang="zh-TW" kern="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Arial"/>
              </a:rPr>
              <a:t>For speech communication assistive systems, </a:t>
            </a:r>
            <a:r>
              <a:rPr lang="en-US" altLang="zh-TW" kern="0" dirty="0">
                <a:solidFill>
                  <a:srgbClr val="FF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Arial"/>
              </a:rPr>
              <a:t>intelligibility</a:t>
            </a:r>
            <a:r>
              <a:rPr lang="en-US" altLang="zh-TW" kern="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Arial"/>
              </a:rPr>
              <a:t> is more important.</a:t>
            </a:r>
            <a:endParaRPr lang="zh-TW" altLang="en-US" kern="0" dirty="0">
              <a:solidFill>
                <a:srgbClr val="000000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C1E94292-D1C7-4847-8637-96D4F44D0E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</a:t>
            </a:fld>
            <a:endParaRPr lang="en" kern="0" dirty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2098A030-A532-424B-B09E-8AB6C8D48E56}"/>
              </a:ext>
            </a:extLst>
          </p:cNvPr>
          <p:cNvSpPr txBox="1">
            <a:spLocks/>
          </p:cNvSpPr>
          <p:nvPr/>
        </p:nvSpPr>
        <p:spPr>
          <a:xfrm>
            <a:off x="971599" y="261452"/>
            <a:ext cx="7200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buClr>
                <a:srgbClr val="000000"/>
              </a:buClr>
            </a:pPr>
            <a:r>
              <a:rPr lang="en-US" altLang="zh-TW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Is it enough to suppress the noise?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12B5FB3-BAF3-4419-8BCF-4A8A61118B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01" t="23722" r="22725" b="26109"/>
          <a:stretch/>
        </p:blipFill>
        <p:spPr>
          <a:xfrm>
            <a:off x="5404983" y="1517179"/>
            <a:ext cx="1387743" cy="2580397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01744B69-9BB3-43D9-ADB9-84B845215808}"/>
              </a:ext>
            </a:extLst>
          </p:cNvPr>
          <p:cNvSpPr/>
          <p:nvPr/>
        </p:nvSpPr>
        <p:spPr>
          <a:xfrm>
            <a:off x="133639" y="5961317"/>
            <a:ext cx="2592288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F4B4636-2BEF-4D87-B3CA-284C8E5BC93D}"/>
              </a:ext>
            </a:extLst>
          </p:cNvPr>
          <p:cNvSpPr/>
          <p:nvPr/>
        </p:nvSpPr>
        <p:spPr>
          <a:xfrm>
            <a:off x="133639" y="5961317"/>
            <a:ext cx="2592288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8EB7325C-FA01-448C-BB1B-25D46AF67E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6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665E6C9A-E63A-9F4C-A58D-CD61F541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58" y="91475"/>
            <a:ext cx="8676456" cy="893954"/>
          </a:xfrm>
        </p:spPr>
        <p:txBody>
          <a:bodyPr>
            <a:noAutofit/>
          </a:bodyPr>
          <a:lstStyle/>
          <a:p>
            <a:pPr algn="ctr"/>
            <a:r>
              <a:rPr lang="en-US" altLang="zh-TW" sz="3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Speech enhancement model based on speech Intelligibility learning</a:t>
            </a:r>
            <a:endParaRPr lang="en-US" sz="36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2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71612" y="105893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13</a:t>
            </a:fld>
            <a:endParaRPr lang="en-US" altLang="zh-TW" dirty="0"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BB63B981-712D-4633-9F88-3FD7C1476DFE}"/>
                  </a:ext>
                </a:extLst>
              </p:cNvPr>
              <p:cNvSpPr/>
              <p:nvPr/>
            </p:nvSpPr>
            <p:spPr>
              <a:xfrm>
                <a:off x="6553375" y="5570694"/>
                <a:ext cx="1860760" cy="6460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i="1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E</a:t>
                </a:r>
                <a:r>
                  <a:rPr lang="en-GB" altLang="zh-TW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=</a:t>
                </a:r>
                <a:r>
                  <a:rPr lang="en-GB" altLang="zh-TW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D</a:t>
                </a:r>
                <a:r>
                  <a:rPr lang="en-GB" altLang="zh-TW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(</a:t>
                </a:r>
                <a:r>
                  <a:rPr lang="en-US" altLang="zh-TW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Y</a:t>
                </a:r>
                <a:r>
                  <a:rPr lang="en-GB" altLang="zh-TW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, </a:t>
                </a:r>
                <a:r>
                  <a:rPr lang="en-US" altLang="zh-TW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Ỹ</a:t>
                </a:r>
                <a:r>
                  <a:rPr lang="en-GB" altLang="zh-TW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)</a:t>
                </a:r>
                <a:r>
                  <a:rPr lang="zh-TW" alt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 </a:t>
                </a:r>
                <a:endParaRPr lang="en-GB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TW" i="1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E</a:t>
                </a:r>
                <a:r>
                  <a:rPr lang="en-US" altLang="zh-TW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pt-BR" altLang="zh-TW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altLang="zh-TW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GB" altLang="zh-TW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pt-BR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GB" altLang="zh-TW" b="0" i="0" smtClean="0"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lang="en-GB" altLang="zh-TW" b="0" i="1" baseline="-2500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altLang="zh-TW" b="0" i="1" smtClean="0">
                                <a:latin typeface="Cambria Math" panose="02040503050406030204" pitchFamily="18" charset="0"/>
                              </a:rPr>
                              <m:t>−ỹ</m:t>
                            </m:r>
                            <m:r>
                              <a:rPr lang="en-GB" altLang="zh-TW" b="0" i="1" baseline="-2500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GB" altLang="zh-TW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altLang="zh-TW" b="0" i="1" baseline="3000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nary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 </a:t>
                </a:r>
                <a:endParaRPr lang="en-GB" altLang="zh-TW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BB63B981-712D-4633-9F88-3FD7C1476D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375" y="5570694"/>
                <a:ext cx="1860760" cy="646044"/>
              </a:xfrm>
              <a:prstGeom prst="rect">
                <a:avLst/>
              </a:prstGeom>
              <a:blipFill>
                <a:blip r:embed="rId3"/>
                <a:stretch>
                  <a:fillRect l="-2589" t="-20000" b="-10363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立方體 57">
            <a:extLst>
              <a:ext uri="{FF2B5EF4-FFF2-40B4-BE49-F238E27FC236}">
                <a16:creationId xmlns:a16="http://schemas.microsoft.com/office/drawing/2014/main" id="{4DFA3843-6273-42DC-9993-3200076635CA}"/>
              </a:ext>
            </a:extLst>
          </p:cNvPr>
          <p:cNvSpPr/>
          <p:nvPr/>
        </p:nvSpPr>
        <p:spPr bwMode="auto">
          <a:xfrm>
            <a:off x="2692693" y="4483139"/>
            <a:ext cx="1129904" cy="1154369"/>
          </a:xfrm>
          <a:prstGeom prst="cube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zh-TW" altLang="en-US" sz="1350" kern="120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B1345087-D54F-4500-BB77-109D97DAE421}"/>
              </a:ext>
            </a:extLst>
          </p:cNvPr>
          <p:cNvSpPr/>
          <p:nvPr/>
        </p:nvSpPr>
        <p:spPr>
          <a:xfrm>
            <a:off x="2814691" y="4945465"/>
            <a:ext cx="6030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kumimoji="1" lang="en-US" altLang="zh-TW" sz="15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DNN</a:t>
            </a:r>
            <a:endParaRPr kumimoji="1" lang="zh-TW" altLang="en-US" sz="1350" b="1" kern="1200" dirty="0">
              <a:solidFill>
                <a:srgbClr val="FFFFFF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8F5CD4FD-ABB1-4C65-9275-B4944D4C88B0}"/>
              </a:ext>
            </a:extLst>
          </p:cNvPr>
          <p:cNvSpPr/>
          <p:nvPr/>
        </p:nvSpPr>
        <p:spPr>
          <a:xfrm>
            <a:off x="2379953" y="3901851"/>
            <a:ext cx="1872052" cy="646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Deep neural network model</a:t>
            </a:r>
            <a:endParaRPr lang="en-GB" altLang="zh-TW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66404C60-DF8D-4D13-8706-2A92DA0456BC}"/>
              </a:ext>
            </a:extLst>
          </p:cNvPr>
          <p:cNvSpPr/>
          <p:nvPr/>
        </p:nvSpPr>
        <p:spPr>
          <a:xfrm>
            <a:off x="6785007" y="4080446"/>
            <a:ext cx="2035465" cy="646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Clean speech</a:t>
            </a:r>
          </a:p>
          <a:p>
            <a:pPr algn="ctr"/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(Y)</a:t>
            </a:r>
            <a:r>
              <a:rPr lang="zh-TW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 </a:t>
            </a:r>
            <a:endParaRPr lang="en-GB" altLang="zh-TW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AF3E346F-234E-435C-8C15-4BA67B90D635}"/>
              </a:ext>
            </a:extLst>
          </p:cNvPr>
          <p:cNvCxnSpPr/>
          <p:nvPr/>
        </p:nvCxnSpPr>
        <p:spPr>
          <a:xfrm>
            <a:off x="5449184" y="5135691"/>
            <a:ext cx="72582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1E653AC2-38AC-49B4-8B68-B763FDCE6CAD}"/>
              </a:ext>
            </a:extLst>
          </p:cNvPr>
          <p:cNvCxnSpPr>
            <a:cxnSpLocks/>
          </p:cNvCxnSpPr>
          <p:nvPr/>
        </p:nvCxnSpPr>
        <p:spPr>
          <a:xfrm>
            <a:off x="6444060" y="4695831"/>
            <a:ext cx="1876" cy="30236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矩形 69">
            <a:extLst>
              <a:ext uri="{FF2B5EF4-FFF2-40B4-BE49-F238E27FC236}">
                <a16:creationId xmlns:a16="http://schemas.microsoft.com/office/drawing/2014/main" id="{47E32D3A-6A97-4387-A57F-7A42521FBB00}"/>
              </a:ext>
            </a:extLst>
          </p:cNvPr>
          <p:cNvSpPr/>
          <p:nvPr/>
        </p:nvSpPr>
        <p:spPr>
          <a:xfrm>
            <a:off x="5873126" y="4869432"/>
            <a:ext cx="1145242" cy="558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Objective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Function</a:t>
            </a:r>
            <a:endParaRPr lang="en-GB" dirty="0">
              <a:solidFill>
                <a:sysClr val="windowText" lastClr="00000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83" name="直線接點 82">
            <a:extLst>
              <a:ext uri="{FF2B5EF4-FFF2-40B4-BE49-F238E27FC236}">
                <a16:creationId xmlns:a16="http://schemas.microsoft.com/office/drawing/2014/main" id="{DF56D117-FDF6-4E51-8EE9-705717406B1E}"/>
              </a:ext>
            </a:extLst>
          </p:cNvPr>
          <p:cNvCxnSpPr>
            <a:cxnSpLocks/>
          </p:cNvCxnSpPr>
          <p:nvPr/>
        </p:nvCxnSpPr>
        <p:spPr>
          <a:xfrm>
            <a:off x="6438938" y="5450689"/>
            <a:ext cx="12964" cy="78662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接點 83">
            <a:extLst>
              <a:ext uri="{FF2B5EF4-FFF2-40B4-BE49-F238E27FC236}">
                <a16:creationId xmlns:a16="http://schemas.microsoft.com/office/drawing/2014/main" id="{373D0E13-50AE-4F9D-A940-90C23C07D3B2}"/>
              </a:ext>
            </a:extLst>
          </p:cNvPr>
          <p:cNvCxnSpPr>
            <a:cxnSpLocks/>
          </p:cNvCxnSpPr>
          <p:nvPr/>
        </p:nvCxnSpPr>
        <p:spPr>
          <a:xfrm flipH="1">
            <a:off x="3256615" y="6222893"/>
            <a:ext cx="3195287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直線單箭頭接點 84">
            <a:extLst>
              <a:ext uri="{FF2B5EF4-FFF2-40B4-BE49-F238E27FC236}">
                <a16:creationId xmlns:a16="http://schemas.microsoft.com/office/drawing/2014/main" id="{358D20C2-5987-4E4F-8560-2344274333DB}"/>
              </a:ext>
            </a:extLst>
          </p:cNvPr>
          <p:cNvCxnSpPr>
            <a:cxnSpLocks/>
          </p:cNvCxnSpPr>
          <p:nvPr/>
        </p:nvCxnSpPr>
        <p:spPr>
          <a:xfrm flipV="1">
            <a:off x="3256615" y="5574821"/>
            <a:ext cx="0" cy="66001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箭號: 向右 86">
            <a:extLst>
              <a:ext uri="{FF2B5EF4-FFF2-40B4-BE49-F238E27FC236}">
                <a16:creationId xmlns:a16="http://schemas.microsoft.com/office/drawing/2014/main" id="{DAB301D6-57A5-4A43-851F-CD0F2589DD19}"/>
              </a:ext>
            </a:extLst>
          </p:cNvPr>
          <p:cNvSpPr/>
          <p:nvPr/>
        </p:nvSpPr>
        <p:spPr>
          <a:xfrm>
            <a:off x="2097234" y="5023463"/>
            <a:ext cx="565438" cy="299296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箭號: 向右 87">
            <a:extLst>
              <a:ext uri="{FF2B5EF4-FFF2-40B4-BE49-F238E27FC236}">
                <a16:creationId xmlns:a16="http://schemas.microsoft.com/office/drawing/2014/main" id="{E4D7F829-5CAD-424C-8F2D-3516FBC70BE5}"/>
              </a:ext>
            </a:extLst>
          </p:cNvPr>
          <p:cNvSpPr/>
          <p:nvPr/>
        </p:nvSpPr>
        <p:spPr>
          <a:xfrm>
            <a:off x="3774272" y="4995670"/>
            <a:ext cx="565438" cy="299296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D558B38-25F7-44AE-9930-1798F2035808}"/>
              </a:ext>
            </a:extLst>
          </p:cNvPr>
          <p:cNvGrpSpPr/>
          <p:nvPr/>
        </p:nvGrpSpPr>
        <p:grpSpPr>
          <a:xfrm>
            <a:off x="1296259" y="1318773"/>
            <a:ext cx="6446653" cy="2485617"/>
            <a:chOff x="1653739" y="1437809"/>
            <a:chExt cx="5198417" cy="2004339"/>
          </a:xfrm>
        </p:grpSpPr>
        <p:grpSp>
          <p:nvGrpSpPr>
            <p:cNvPr id="51" name="群組 50">
              <a:extLst>
                <a:ext uri="{FF2B5EF4-FFF2-40B4-BE49-F238E27FC236}">
                  <a16:creationId xmlns:a16="http://schemas.microsoft.com/office/drawing/2014/main" id="{89BAF107-65BE-429B-86FE-20874DF515F4}"/>
                </a:ext>
              </a:extLst>
            </p:cNvPr>
            <p:cNvGrpSpPr/>
            <p:nvPr/>
          </p:nvGrpSpPr>
          <p:grpSpPr>
            <a:xfrm>
              <a:off x="1653739" y="1802551"/>
              <a:ext cx="2654358" cy="960200"/>
              <a:chOff x="512842" y="1468917"/>
              <a:chExt cx="2713289" cy="940805"/>
            </a:xfrm>
          </p:grpSpPr>
          <p:pic>
            <p:nvPicPr>
              <p:cNvPr id="54" name="圖片 53">
                <a:extLst>
                  <a:ext uri="{FF2B5EF4-FFF2-40B4-BE49-F238E27FC236}">
                    <a16:creationId xmlns:a16="http://schemas.microsoft.com/office/drawing/2014/main" id="{810BBC7F-EECC-4B50-BB7B-EA98CECA3A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4476" r="52419" b="64372"/>
              <a:stretch/>
            </p:blipFill>
            <p:spPr>
              <a:xfrm>
                <a:off x="512842" y="1556981"/>
                <a:ext cx="2713289" cy="852741"/>
              </a:xfrm>
              <a:prstGeom prst="rect">
                <a:avLst/>
              </a:prstGeom>
            </p:spPr>
          </p:pic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355E73E7-5FC0-4563-9A87-DD0CB18AACCC}"/>
                  </a:ext>
                </a:extLst>
              </p:cNvPr>
              <p:cNvSpPr/>
              <p:nvPr/>
            </p:nvSpPr>
            <p:spPr>
              <a:xfrm>
                <a:off x="1518263" y="1468917"/>
                <a:ext cx="425947" cy="1645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5DAC6800-F275-4FE8-86B7-34CAF93F1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367" t="17150" r="9388" b="63405"/>
            <a:stretch/>
          </p:blipFill>
          <p:spPr>
            <a:xfrm>
              <a:off x="4701748" y="1913362"/>
              <a:ext cx="2131185" cy="855521"/>
            </a:xfrm>
            <a:prstGeom prst="rect">
              <a:avLst/>
            </a:prstGeom>
          </p:spPr>
        </p:pic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4B019F92-6190-444C-BC5B-B2F3F1E6E1D1}"/>
                </a:ext>
              </a:extLst>
            </p:cNvPr>
            <p:cNvSpPr/>
            <p:nvPr/>
          </p:nvSpPr>
          <p:spPr>
            <a:xfrm>
              <a:off x="4393342" y="2701938"/>
              <a:ext cx="2458814" cy="6460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rgbClr val="0066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Human to Machine</a:t>
              </a:r>
              <a:endParaRPr lang="en-GB" altLang="zh-TW" dirty="0">
                <a:solidFill>
                  <a:srgbClr val="0066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dirty="0">
                  <a:solidFill>
                    <a:srgbClr val="339933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Speech Intelligibility</a:t>
              </a:r>
              <a:endParaRPr lang="en-GB" altLang="zh-TW" dirty="0">
                <a:solidFill>
                  <a:srgbClr val="339933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3ED37D0A-B1ED-40F5-92B0-144740BE9F97}"/>
                </a:ext>
              </a:extLst>
            </p:cNvPr>
            <p:cNvSpPr/>
            <p:nvPr/>
          </p:nvSpPr>
          <p:spPr>
            <a:xfrm>
              <a:off x="1962723" y="2796104"/>
              <a:ext cx="2174091" cy="6460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Human to Human</a:t>
              </a:r>
              <a:endParaRPr lang="en-GB" altLang="zh-TW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dirty="0">
                  <a:solidFill>
                    <a:srgbClr val="0070C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Speech Intelligibility</a:t>
              </a:r>
            </a:p>
            <a:p>
              <a:pPr algn="ctr"/>
              <a:r>
                <a:rPr lang="en-US" altLang="zh-TW" dirty="0">
                  <a:solidFill>
                    <a:srgbClr val="0070C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Speech Quality</a:t>
              </a:r>
              <a:endParaRPr lang="en-GB" dirty="0">
                <a:solidFill>
                  <a:srgbClr val="0070C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68E0034A-7033-4532-8C04-7821F03F8698}"/>
                </a:ext>
              </a:extLst>
            </p:cNvPr>
            <p:cNvSpPr/>
            <p:nvPr/>
          </p:nvSpPr>
          <p:spPr>
            <a:xfrm>
              <a:off x="2112748" y="1437809"/>
              <a:ext cx="649176" cy="4592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rgbClr val="C000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Noise</a:t>
              </a:r>
              <a:endParaRPr lang="en-GB" dirty="0">
                <a:solidFill>
                  <a:srgbClr val="C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90" name="直線單箭頭接點 89">
              <a:extLst>
                <a:ext uri="{FF2B5EF4-FFF2-40B4-BE49-F238E27FC236}">
                  <a16:creationId xmlns:a16="http://schemas.microsoft.com/office/drawing/2014/main" id="{0C311672-C5F9-4249-9FD3-389DC7F97695}"/>
                </a:ext>
              </a:extLst>
            </p:cNvPr>
            <p:cNvCxnSpPr>
              <a:cxnSpLocks/>
            </p:cNvCxnSpPr>
            <p:nvPr/>
          </p:nvCxnSpPr>
          <p:spPr>
            <a:xfrm>
              <a:off x="2531334" y="1780571"/>
              <a:ext cx="255551" cy="180883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3CFD4E4E-3B31-48E4-960E-3C746CFC9F0F}"/>
                </a:ext>
              </a:extLst>
            </p:cNvPr>
            <p:cNvCxnSpPr>
              <a:cxnSpLocks/>
            </p:cNvCxnSpPr>
            <p:nvPr/>
          </p:nvCxnSpPr>
          <p:spPr>
            <a:xfrm>
              <a:off x="5359749" y="1727922"/>
              <a:ext cx="255551" cy="180883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3652DD8E-BD4E-48B0-BD63-B7BD2B7C3EB4}"/>
                </a:ext>
              </a:extLst>
            </p:cNvPr>
            <p:cNvSpPr/>
            <p:nvPr/>
          </p:nvSpPr>
          <p:spPr>
            <a:xfrm>
              <a:off x="4836141" y="1511083"/>
              <a:ext cx="649176" cy="2976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rgbClr val="C000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Noise</a:t>
              </a:r>
              <a:endParaRPr lang="en-GB" dirty="0">
                <a:solidFill>
                  <a:srgbClr val="C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pic>
          <p:nvPicPr>
            <p:cNvPr id="93" name="圖形 92" descr="問號">
              <a:extLst>
                <a:ext uri="{FF2B5EF4-FFF2-40B4-BE49-F238E27FC236}">
                  <a16:creationId xmlns:a16="http://schemas.microsoft.com/office/drawing/2014/main" id="{FB3AD2C7-E127-41F4-8B17-AF9193E56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87191" y="1583652"/>
              <a:ext cx="349840" cy="349840"/>
            </a:xfrm>
            <a:prstGeom prst="rect">
              <a:avLst/>
            </a:prstGeom>
          </p:spPr>
        </p:pic>
        <p:pic>
          <p:nvPicPr>
            <p:cNvPr id="94" name="圖形 93" descr="問號">
              <a:extLst>
                <a:ext uri="{FF2B5EF4-FFF2-40B4-BE49-F238E27FC236}">
                  <a16:creationId xmlns:a16="http://schemas.microsoft.com/office/drawing/2014/main" id="{FE5A73B0-CC56-4E4F-AAF0-636A08351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72618" y="1565562"/>
              <a:ext cx="349840" cy="349840"/>
            </a:xfrm>
            <a:prstGeom prst="rect">
              <a:avLst/>
            </a:prstGeom>
          </p:spPr>
        </p:pic>
      </p:grpSp>
      <p:pic>
        <p:nvPicPr>
          <p:cNvPr id="95" name="圖片 94">
            <a:extLst>
              <a:ext uri="{FF2B5EF4-FFF2-40B4-BE49-F238E27FC236}">
                <a16:creationId xmlns:a16="http://schemas.microsoft.com/office/drawing/2014/main" id="{9A978A9D-7D5A-4036-8D94-23830127F7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81" t="68103" r="35652" b="20417"/>
          <a:stretch/>
        </p:blipFill>
        <p:spPr>
          <a:xfrm>
            <a:off x="4375566" y="4812153"/>
            <a:ext cx="1129904" cy="659943"/>
          </a:xfrm>
          <a:prstGeom prst="rect">
            <a:avLst/>
          </a:prstGeom>
        </p:spPr>
      </p:pic>
      <p:sp>
        <p:nvSpPr>
          <p:cNvPr id="96" name="矩形 95">
            <a:extLst>
              <a:ext uri="{FF2B5EF4-FFF2-40B4-BE49-F238E27FC236}">
                <a16:creationId xmlns:a16="http://schemas.microsoft.com/office/drawing/2014/main" id="{0AEA6CF2-2389-48C4-942C-7E1131B5C83D}"/>
              </a:ext>
            </a:extLst>
          </p:cNvPr>
          <p:cNvSpPr/>
          <p:nvPr/>
        </p:nvSpPr>
        <p:spPr>
          <a:xfrm>
            <a:off x="4056991" y="5458256"/>
            <a:ext cx="1857786" cy="646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Enhanced Speech</a:t>
            </a:r>
          </a:p>
          <a:p>
            <a:pPr algn="ctr"/>
            <a:r>
              <a:rPr lang="en-GB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Ỹ</a:t>
            </a:r>
            <a:r>
              <a:rPr lang="en-GB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</a:t>
            </a:r>
            <a:endParaRPr lang="en-GB" altLang="zh-TW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22A4CF28-FFEA-4197-A8CA-5423766CA664}"/>
              </a:ext>
            </a:extLst>
          </p:cNvPr>
          <p:cNvSpPr/>
          <p:nvPr/>
        </p:nvSpPr>
        <p:spPr>
          <a:xfrm>
            <a:off x="660285" y="5505844"/>
            <a:ext cx="1529723" cy="646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Noisy Speech</a:t>
            </a:r>
          </a:p>
          <a:p>
            <a:pPr algn="ctr"/>
            <a:r>
              <a:rPr lang="en-GB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X</a:t>
            </a:r>
            <a:r>
              <a:rPr lang="en-GB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8" name="圖片 97">
            <a:extLst>
              <a:ext uri="{FF2B5EF4-FFF2-40B4-BE49-F238E27FC236}">
                <a16:creationId xmlns:a16="http://schemas.microsoft.com/office/drawing/2014/main" id="{C95DD137-2318-43E1-81E5-635E4FBA7A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516" t="57173" r="17440" b="31891"/>
          <a:stretch/>
        </p:blipFill>
        <p:spPr>
          <a:xfrm>
            <a:off x="5869175" y="4062653"/>
            <a:ext cx="1145242" cy="646864"/>
          </a:xfrm>
          <a:prstGeom prst="rect">
            <a:avLst/>
          </a:prstGeom>
        </p:spPr>
      </p:pic>
      <p:pic>
        <p:nvPicPr>
          <p:cNvPr id="99" name="圖片 98">
            <a:extLst>
              <a:ext uri="{FF2B5EF4-FFF2-40B4-BE49-F238E27FC236}">
                <a16:creationId xmlns:a16="http://schemas.microsoft.com/office/drawing/2014/main" id="{BFD0783E-C3C6-4D66-AE1F-23F5C65AE0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68" t="67194" r="74169" b="20892"/>
          <a:stretch/>
        </p:blipFill>
        <p:spPr>
          <a:xfrm>
            <a:off x="860195" y="4847015"/>
            <a:ext cx="1129904" cy="706877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EE5A7B92-47EC-440A-BAA6-4CFE185E2048}"/>
              </a:ext>
            </a:extLst>
          </p:cNvPr>
          <p:cNvSpPr/>
          <p:nvPr/>
        </p:nvSpPr>
        <p:spPr>
          <a:xfrm>
            <a:off x="2051720" y="3280086"/>
            <a:ext cx="1944215" cy="27646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E1ECF5B8-B590-46B4-A387-495B414F3BB7}"/>
              </a:ext>
            </a:extLst>
          </p:cNvPr>
          <p:cNvCxnSpPr>
            <a:cxnSpLocks/>
          </p:cNvCxnSpPr>
          <p:nvPr/>
        </p:nvCxnSpPr>
        <p:spPr>
          <a:xfrm>
            <a:off x="3822597" y="3569439"/>
            <a:ext cx="2036367" cy="1289837"/>
          </a:xfrm>
          <a:prstGeom prst="straightConnector1">
            <a:avLst/>
          </a:prstGeom>
          <a:ln w="254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DFFDDB29-C0CB-42B4-A73B-839F389CD1D1}"/>
              </a:ext>
            </a:extLst>
          </p:cNvPr>
          <p:cNvSpPr/>
          <p:nvPr/>
        </p:nvSpPr>
        <p:spPr>
          <a:xfrm>
            <a:off x="133639" y="6151887"/>
            <a:ext cx="2422137" cy="646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F978E718-163B-40D0-BE05-B258CB6A76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8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/>
      <p:bldP spid="66" grpId="0" animBg="1"/>
      <p:bldP spid="67" grpId="0" animBg="1"/>
      <p:bldP spid="70" grpId="0" animBg="1"/>
      <p:bldP spid="87" grpId="0" animBg="1"/>
      <p:bldP spid="88" grpId="0" animBg="1"/>
      <p:bldP spid="96" grpId="0"/>
      <p:bldP spid="97" grpId="0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圖片 42">
            <a:extLst>
              <a:ext uri="{FF2B5EF4-FFF2-40B4-BE49-F238E27FC236}">
                <a16:creationId xmlns:a16="http://schemas.microsoft.com/office/drawing/2014/main" id="{47F2F3A4-93AA-4E34-BD62-9A76DFE381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1453395" y="654121"/>
            <a:ext cx="81616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>
              <a:latin typeface="+mj-lt"/>
            </a:endParaRPr>
          </a:p>
        </p:txBody>
      </p:sp>
      <p:sp>
        <p:nvSpPr>
          <p:cNvPr id="68" name="標題 1">
            <a:extLst>
              <a:ext uri="{FF2B5EF4-FFF2-40B4-BE49-F238E27FC236}">
                <a16:creationId xmlns:a16="http://schemas.microsoft.com/office/drawing/2014/main" id="{665E6C9A-E63A-9F4C-A58D-CD61F54146C0}"/>
              </a:ext>
            </a:extLst>
          </p:cNvPr>
          <p:cNvSpPr txBox="1">
            <a:spLocks/>
          </p:cNvSpPr>
          <p:nvPr/>
        </p:nvSpPr>
        <p:spPr bwMode="auto">
          <a:xfrm>
            <a:off x="323083" y="32497"/>
            <a:ext cx="87129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 i="0" baseline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9pPr>
          </a:lstStyle>
          <a:p>
            <a:endParaRPr lang="en-US" sz="3200" kern="0" dirty="0">
              <a:latin typeface="+mj-lt"/>
            </a:endParaRPr>
          </a:p>
        </p:txBody>
      </p:sp>
      <p:sp>
        <p:nvSpPr>
          <p:cNvPr id="66" name="標題 1"/>
          <p:cNvSpPr>
            <a:spLocks noGrp="1"/>
          </p:cNvSpPr>
          <p:nvPr>
            <p:ph type="title"/>
          </p:nvPr>
        </p:nvSpPr>
        <p:spPr>
          <a:xfrm>
            <a:off x="428415" y="-4974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+mj-lt"/>
              </a:rPr>
              <a:t>Objective Function </a:t>
            </a:r>
            <a:endParaRPr lang="zh-TW" altLang="en-US" sz="3600" dirty="0">
              <a:latin typeface="+mj-lt"/>
            </a:endParaRPr>
          </a:p>
        </p:txBody>
      </p:sp>
      <p:sp>
        <p:nvSpPr>
          <p:cNvPr id="67" name="內容版面配置區 2"/>
          <p:cNvSpPr txBox="1">
            <a:spLocks/>
          </p:cNvSpPr>
          <p:nvPr/>
        </p:nvSpPr>
        <p:spPr>
          <a:xfrm>
            <a:off x="118962" y="1124744"/>
            <a:ext cx="949359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kern="0" dirty="0"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STOI-based Objective Function</a:t>
            </a:r>
            <a:r>
              <a:rPr lang="zh-TW" altLang="en-US" sz="2400" kern="0" dirty="0"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rgbClr val="0000FF"/>
                </a:solidFill>
                <a:latin typeface="+mj-lt"/>
              </a:rPr>
              <a:t>[Fu et al, TASLP 2018]</a:t>
            </a:r>
            <a:endParaRPr lang="en-US" altLang="zh-TW" kern="0" dirty="0">
              <a:latin typeface="+mj-lt"/>
            </a:endParaRPr>
          </a:p>
        </p:txBody>
      </p:sp>
      <p:sp>
        <p:nvSpPr>
          <p:cNvPr id="9" name="投影片編號版面配置區 3"/>
          <p:cNvSpPr txBox="1">
            <a:spLocks/>
          </p:cNvSpPr>
          <p:nvPr/>
        </p:nvSpPr>
        <p:spPr>
          <a:xfrm>
            <a:off x="6237751" y="29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14</a:t>
            </a:fld>
            <a:endParaRPr lang="en-US" altLang="zh-TW" dirty="0">
              <a:latin typeface="Calibri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E5F7EA5-0653-1F48-AF78-4399EE33F817}"/>
              </a:ext>
            </a:extLst>
          </p:cNvPr>
          <p:cNvGrpSpPr/>
          <p:nvPr/>
        </p:nvGrpSpPr>
        <p:grpSpPr>
          <a:xfrm>
            <a:off x="428415" y="1604061"/>
            <a:ext cx="8574574" cy="5065299"/>
            <a:chOff x="428415" y="1530142"/>
            <a:chExt cx="8574574" cy="506529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757" y="1530142"/>
              <a:ext cx="8504232" cy="4941722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DD013B0A-8DCF-4D71-A1C5-C2D2E9DB6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0" r="48817" b="18082"/>
            <a:stretch/>
          </p:blipFill>
          <p:spPr>
            <a:xfrm>
              <a:off x="2915095" y="3927500"/>
              <a:ext cx="1877937" cy="377703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2596EE0-2913-ED4E-A3FD-0E40502D1B18}"/>
                </a:ext>
              </a:extLst>
            </p:cNvPr>
            <p:cNvSpPr/>
            <p:nvPr/>
          </p:nvSpPr>
          <p:spPr>
            <a:xfrm>
              <a:off x="1068567" y="1630247"/>
              <a:ext cx="2250818" cy="3777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27B35AA8-3998-6B47-BFCF-044D444AA767}"/>
                </a:ext>
              </a:extLst>
            </p:cNvPr>
            <p:cNvSpPr/>
            <p:nvPr/>
          </p:nvSpPr>
          <p:spPr>
            <a:xfrm>
              <a:off x="428415" y="4396576"/>
              <a:ext cx="2250818" cy="3777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E6951F1D-0E82-8E49-A39E-50B56658C44D}"/>
                </a:ext>
              </a:extLst>
            </p:cNvPr>
            <p:cNvSpPr/>
            <p:nvPr/>
          </p:nvSpPr>
          <p:spPr>
            <a:xfrm>
              <a:off x="498757" y="4530238"/>
              <a:ext cx="8146486" cy="2065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65A28B48-FF2C-524B-8689-4AB99825C82B}"/>
                </a:ext>
              </a:extLst>
            </p:cNvPr>
            <p:cNvSpPr/>
            <p:nvPr/>
          </p:nvSpPr>
          <p:spPr>
            <a:xfrm>
              <a:off x="5385017" y="3976768"/>
              <a:ext cx="3439099" cy="2065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42ED69AF-BEE9-F048-97A3-E2C94C19DCC8}"/>
                </a:ext>
              </a:extLst>
            </p:cNvPr>
            <p:cNvSpPr/>
            <p:nvPr/>
          </p:nvSpPr>
          <p:spPr>
            <a:xfrm>
              <a:off x="6606538" y="3524037"/>
              <a:ext cx="2051478" cy="2065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27827468-BA95-8B47-90F3-18D289530FFE}"/>
              </a:ext>
            </a:extLst>
          </p:cNvPr>
          <p:cNvGrpSpPr/>
          <p:nvPr/>
        </p:nvGrpSpPr>
        <p:grpSpPr>
          <a:xfrm>
            <a:off x="365718" y="4050687"/>
            <a:ext cx="8354993" cy="2605470"/>
            <a:chOff x="-802611" y="836712"/>
            <a:chExt cx="9761674" cy="283327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7CE2B67-C587-EF47-8860-399F3D6CD37C}"/>
                </a:ext>
              </a:extLst>
            </p:cNvPr>
            <p:cNvSpPr/>
            <p:nvPr/>
          </p:nvSpPr>
          <p:spPr>
            <a:xfrm>
              <a:off x="4091887" y="2864179"/>
              <a:ext cx="1382058" cy="62193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i="1" dirty="0">
                  <a:solidFill>
                    <a:schemeClr val="tx1"/>
                  </a:solidFill>
                  <a:latin typeface="+mj-lt"/>
                  <a:cs typeface="Calibri" panose="020F0502020204030204" pitchFamily="34" charset="0"/>
                </a:rPr>
                <a:t>SE model</a:t>
              </a:r>
              <a:endParaRPr lang="zh-TW" altLang="en-US" sz="2000" b="1" i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2" name="箭號: 向右 14">
              <a:extLst>
                <a:ext uri="{FF2B5EF4-FFF2-40B4-BE49-F238E27FC236}">
                  <a16:creationId xmlns:a16="http://schemas.microsoft.com/office/drawing/2014/main" id="{ED0A1A70-5DD4-514D-8528-233F253B8280}"/>
                </a:ext>
              </a:extLst>
            </p:cNvPr>
            <p:cNvSpPr/>
            <p:nvPr/>
          </p:nvSpPr>
          <p:spPr>
            <a:xfrm>
              <a:off x="3800777" y="3066299"/>
              <a:ext cx="252000" cy="244894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3" name="箭號: 向右 15">
              <a:extLst>
                <a:ext uri="{FF2B5EF4-FFF2-40B4-BE49-F238E27FC236}">
                  <a16:creationId xmlns:a16="http://schemas.microsoft.com/office/drawing/2014/main" id="{ABC94A35-5447-C247-BB09-1C5C080E2BA8}"/>
                </a:ext>
              </a:extLst>
            </p:cNvPr>
            <p:cNvSpPr/>
            <p:nvPr/>
          </p:nvSpPr>
          <p:spPr>
            <a:xfrm>
              <a:off x="5519508" y="3066299"/>
              <a:ext cx="252000" cy="244894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4" name="箭號: 上-下雙向 16">
              <a:extLst>
                <a:ext uri="{FF2B5EF4-FFF2-40B4-BE49-F238E27FC236}">
                  <a16:creationId xmlns:a16="http://schemas.microsoft.com/office/drawing/2014/main" id="{0D2BF550-3968-2440-8E94-DB521DBB3895}"/>
                </a:ext>
              </a:extLst>
            </p:cNvPr>
            <p:cNvSpPr/>
            <p:nvPr/>
          </p:nvSpPr>
          <p:spPr>
            <a:xfrm>
              <a:off x="6394108" y="2483698"/>
              <a:ext cx="252000" cy="360000"/>
            </a:xfrm>
            <a:prstGeom prst="up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7AE93E0-FC68-5042-B55D-847558EF46A1}"/>
                </a:ext>
              </a:extLst>
            </p:cNvPr>
            <p:cNvSpPr/>
            <p:nvPr/>
          </p:nvSpPr>
          <p:spPr>
            <a:xfrm>
              <a:off x="5795436" y="2864972"/>
              <a:ext cx="1355551" cy="6203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dirty="0">
                  <a:latin typeface="+mj-lt"/>
                  <a:cs typeface="Calibri" panose="020F0502020204030204" pitchFamily="34" charset="0"/>
                </a:rPr>
                <a:t>Output</a:t>
              </a:r>
              <a:endParaRPr lang="zh-TW" altLang="en-US" sz="20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6B84A03-E264-854D-8359-57C582A24332}"/>
                </a:ext>
              </a:extLst>
            </p:cNvPr>
            <p:cNvSpPr/>
            <p:nvPr/>
          </p:nvSpPr>
          <p:spPr>
            <a:xfrm>
              <a:off x="7199035" y="2268266"/>
              <a:ext cx="1405008" cy="730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Objective </a:t>
              </a:r>
            </a:p>
            <a:p>
              <a:pPr algn="ctr"/>
              <a:r>
                <a:rPr lang="en-US" altLang="zh-TW" sz="2000" b="1" dirty="0"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function</a:t>
              </a:r>
              <a:endParaRPr lang="zh-TW" altLang="en-US" sz="20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AED522D2-4BC2-A04F-A93C-5530D7BA0990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6"/>
            <a:srcRect l="13019" t="7660" r="9435" b="11161"/>
            <a:stretch/>
          </p:blipFill>
          <p:spPr>
            <a:xfrm>
              <a:off x="2398459" y="2864179"/>
              <a:ext cx="1371937" cy="62193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6A0A6AA5-1852-5A4B-98B2-720630FE7FB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/>
            <a:srcRect l="13036" t="7459" r="9570" b="11112"/>
            <a:stretch/>
          </p:blipFill>
          <p:spPr>
            <a:xfrm>
              <a:off x="5869246" y="1814668"/>
              <a:ext cx="1281742" cy="62887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3F5CDDD-8E40-D246-A067-30CA2F6F6ED4}"/>
                </a:ext>
              </a:extLst>
            </p:cNvPr>
            <p:cNvSpPr/>
            <p:nvPr/>
          </p:nvSpPr>
          <p:spPr>
            <a:xfrm>
              <a:off x="3093683" y="2571935"/>
              <a:ext cx="3772619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endParaRPr lang="zh-TW" altLang="en-US" sz="2000" dirty="0">
                <a:latin typeface="+mj-lt"/>
                <a:cs typeface="Calibri" panose="020F0502020204030204" pitchFamily="34" charset="0"/>
              </a:endParaRPr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A3838DFF-E7BA-6C43-A726-5AFB116D84E9}"/>
                </a:ext>
              </a:extLst>
            </p:cNvPr>
            <p:cNvGrpSpPr/>
            <p:nvPr/>
          </p:nvGrpSpPr>
          <p:grpSpPr>
            <a:xfrm>
              <a:off x="5770011" y="859368"/>
              <a:ext cx="1440000" cy="701580"/>
              <a:chOff x="5454644" y="957304"/>
              <a:chExt cx="1285083" cy="640400"/>
            </a:xfrm>
          </p:grpSpPr>
          <p:pic>
            <p:nvPicPr>
              <p:cNvPr id="32" name="圖片 31">
                <a:extLst>
                  <a:ext uri="{FF2B5EF4-FFF2-40B4-BE49-F238E27FC236}">
                    <a16:creationId xmlns:a16="http://schemas.microsoft.com/office/drawing/2014/main" id="{5F00FCE1-20DF-D846-B689-698C75F916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814" t="7799" r="9222" b="64968"/>
              <a:stretch/>
            </p:blipFill>
            <p:spPr>
              <a:xfrm>
                <a:off x="5454644" y="957304"/>
                <a:ext cx="1285083" cy="640400"/>
              </a:xfrm>
              <a:prstGeom prst="rect">
                <a:avLst/>
              </a:prstGeom>
            </p:spPr>
          </p:pic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CEE626DB-6298-904B-843A-254C13E8F3C6}"/>
                  </a:ext>
                </a:extLst>
              </p:cNvPr>
              <p:cNvSpPr/>
              <p:nvPr/>
            </p:nvSpPr>
            <p:spPr>
              <a:xfrm>
                <a:off x="5497896" y="978336"/>
                <a:ext cx="1208017" cy="58815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>
                  <a:latin typeface="+mj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A2F5B4B-8FBA-4B44-A1DA-9F835E526B75}"/>
                </a:ext>
              </a:extLst>
            </p:cNvPr>
            <p:cNvSpPr/>
            <p:nvPr/>
          </p:nvSpPr>
          <p:spPr>
            <a:xfrm>
              <a:off x="1142794" y="2086818"/>
              <a:ext cx="174865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>
                  <a:latin typeface="+mj-lt"/>
                  <a:cs typeface="Calibri" panose="020F0502020204030204" pitchFamily="34" charset="0"/>
                </a:rPr>
                <a:t>Feature extraction</a:t>
              </a:r>
              <a:endParaRPr lang="zh-TW" altLang="en-US" sz="20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22" name="箭號: 向右 14">
              <a:extLst>
                <a:ext uri="{FF2B5EF4-FFF2-40B4-BE49-F238E27FC236}">
                  <a16:creationId xmlns:a16="http://schemas.microsoft.com/office/drawing/2014/main" id="{ADF343D4-5A93-BA4C-A515-3FC39249A4CF}"/>
                </a:ext>
              </a:extLst>
            </p:cNvPr>
            <p:cNvSpPr/>
            <p:nvPr/>
          </p:nvSpPr>
          <p:spPr>
            <a:xfrm rot="5400000">
              <a:off x="6420738" y="1525472"/>
              <a:ext cx="216000" cy="2520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A92C10B-77A8-704A-8BE9-7378859EBF45}"/>
                </a:ext>
              </a:extLst>
            </p:cNvPr>
            <p:cNvSpPr/>
            <p:nvPr/>
          </p:nvSpPr>
          <p:spPr>
            <a:xfrm>
              <a:off x="6785972" y="1261041"/>
              <a:ext cx="21730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>
                  <a:latin typeface="+mj-lt"/>
                  <a:cs typeface="Calibri" panose="020F0502020204030204" pitchFamily="34" charset="0"/>
                </a:rPr>
                <a:t>Feature </a:t>
              </a:r>
            </a:p>
            <a:p>
              <a:pPr algn="ctr"/>
              <a:r>
                <a:rPr lang="en-US" altLang="zh-TW" sz="2000" dirty="0">
                  <a:latin typeface="+mj-lt"/>
                  <a:cs typeface="Calibri" panose="020F0502020204030204" pitchFamily="34" charset="0"/>
                </a:rPr>
                <a:t>extraction</a:t>
              </a:r>
              <a:endParaRPr lang="zh-TW" altLang="en-US" sz="20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24" name="箭號: 向右 14">
              <a:extLst>
                <a:ext uri="{FF2B5EF4-FFF2-40B4-BE49-F238E27FC236}">
                  <a16:creationId xmlns:a16="http://schemas.microsoft.com/office/drawing/2014/main" id="{C7CB3BF5-9202-D24A-9520-4B4658F1CBCA}"/>
                </a:ext>
              </a:extLst>
            </p:cNvPr>
            <p:cNvSpPr/>
            <p:nvPr/>
          </p:nvSpPr>
          <p:spPr>
            <a:xfrm>
              <a:off x="1707245" y="3062746"/>
              <a:ext cx="643100" cy="2520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4823FF99-B5C5-354D-BE0B-A672267DC750}"/>
                </a:ext>
              </a:extLst>
            </p:cNvPr>
            <p:cNvSpPr/>
            <p:nvPr/>
          </p:nvSpPr>
          <p:spPr>
            <a:xfrm>
              <a:off x="-802611" y="1155005"/>
              <a:ext cx="259883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Training Phase</a:t>
              </a:r>
              <a:endParaRPr lang="zh-TW" altLang="en-US" sz="24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77FF458B-7089-2F46-8AC7-720A34FC6D7D}"/>
                </a:ext>
              </a:extLst>
            </p:cNvPr>
            <p:cNvSpPr/>
            <p:nvPr/>
          </p:nvSpPr>
          <p:spPr>
            <a:xfrm>
              <a:off x="-802611" y="2797762"/>
              <a:ext cx="122619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>
                  <a:latin typeface="+mj-lt"/>
                  <a:cs typeface="Calibri" panose="020F0502020204030204" pitchFamily="34" charset="0"/>
                </a:rPr>
                <a:t>Noisy speech</a:t>
              </a:r>
              <a:endParaRPr lang="zh-TW" altLang="en-US" sz="20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8772B67C-0648-3C4B-9A69-DCED009EB6C9}"/>
                </a:ext>
              </a:extLst>
            </p:cNvPr>
            <p:cNvSpPr/>
            <p:nvPr/>
          </p:nvSpPr>
          <p:spPr>
            <a:xfrm>
              <a:off x="4319499" y="836712"/>
              <a:ext cx="180589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>
                  <a:latin typeface="+mj-lt"/>
                  <a:cs typeface="Calibri" panose="020F0502020204030204" pitchFamily="34" charset="0"/>
                </a:rPr>
                <a:t>Clean</a:t>
              </a:r>
            </a:p>
            <a:p>
              <a:pPr algn="ctr"/>
              <a:r>
                <a:rPr lang="en-US" altLang="zh-TW" sz="2000" dirty="0">
                  <a:latin typeface="+mj-lt"/>
                  <a:cs typeface="Calibri" panose="020F0502020204030204" pitchFamily="34" charset="0"/>
                </a:rPr>
                <a:t> speech</a:t>
              </a:r>
              <a:endParaRPr lang="zh-TW" altLang="en-US" sz="2000" dirty="0">
                <a:latin typeface="+mj-lt"/>
                <a:cs typeface="Calibri" panose="020F0502020204030204" pitchFamily="34" charset="0"/>
              </a:endParaRPr>
            </a:p>
          </p:txBody>
        </p: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0CA67C52-8C31-464C-A679-50DB566B0EB1}"/>
                </a:ext>
              </a:extLst>
            </p:cNvPr>
            <p:cNvGrpSpPr/>
            <p:nvPr/>
          </p:nvGrpSpPr>
          <p:grpSpPr>
            <a:xfrm>
              <a:off x="246283" y="2842676"/>
              <a:ext cx="1517405" cy="827314"/>
              <a:chOff x="119380" y="2928734"/>
              <a:chExt cx="1317459" cy="728532"/>
            </a:xfrm>
          </p:grpSpPr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9323A156-056C-DF40-9B84-CEA2419235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06" t="7502" r="74491" b="60556"/>
              <a:stretch/>
            </p:blipFill>
            <p:spPr>
              <a:xfrm>
                <a:off x="119380" y="2928734"/>
                <a:ext cx="1317459" cy="728532"/>
              </a:xfrm>
              <a:prstGeom prst="rect">
                <a:avLst/>
              </a:prstGeom>
            </p:spPr>
          </p:pic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AB5791E3-75E5-EC44-B195-D37EAD085701}"/>
                  </a:ext>
                </a:extLst>
              </p:cNvPr>
              <p:cNvSpPr/>
              <p:nvPr/>
            </p:nvSpPr>
            <p:spPr>
              <a:xfrm>
                <a:off x="206364" y="2928789"/>
                <a:ext cx="1190240" cy="58815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>
                  <a:latin typeface="+mj-lt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DB23AB81-748F-F542-A808-98718EF36CF9}"/>
              </a:ext>
            </a:extLst>
          </p:cNvPr>
          <p:cNvSpPr/>
          <p:nvPr/>
        </p:nvSpPr>
        <p:spPr>
          <a:xfrm>
            <a:off x="322158" y="1630711"/>
            <a:ext cx="2799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STOI Computation</a:t>
            </a:r>
            <a:endParaRPr lang="zh-TW" altLang="en-US" sz="2400" b="1" dirty="0">
              <a:solidFill>
                <a:srgbClr val="C0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C25D6383-DCD1-7E4A-A7C9-A20C16A1D29F}"/>
              </a:ext>
            </a:extLst>
          </p:cNvPr>
          <p:cNvSpPr/>
          <p:nvPr/>
        </p:nvSpPr>
        <p:spPr>
          <a:xfrm>
            <a:off x="6474725" y="3173942"/>
            <a:ext cx="748976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>
                <a:latin typeface="+mj-lt"/>
                <a:cs typeface="Calibri" panose="020F0502020204030204" pitchFamily="34" charset="0"/>
              </a:rPr>
              <a:t>STOI</a:t>
            </a:r>
          </a:p>
          <a:p>
            <a:pPr algn="ctr"/>
            <a:r>
              <a:rPr lang="en-US" altLang="zh-TW" sz="2000" dirty="0">
                <a:latin typeface="+mj-lt"/>
                <a:cs typeface="Calibri" panose="020F0502020204030204" pitchFamily="34" charset="0"/>
              </a:rPr>
              <a:t>score</a:t>
            </a:r>
            <a:endParaRPr lang="zh-TW" altLang="en-US" sz="20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98439C96-2747-3848-953D-C7D681C75D26}"/>
              </a:ext>
            </a:extLst>
          </p:cNvPr>
          <p:cNvSpPr/>
          <p:nvPr/>
        </p:nvSpPr>
        <p:spPr>
          <a:xfrm>
            <a:off x="7203620" y="5325454"/>
            <a:ext cx="1174238" cy="798988"/>
          </a:xfrm>
          <a:prstGeom prst="rect">
            <a:avLst/>
          </a:prstGeom>
          <a:noFill/>
          <a:ln w="57150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cxnSp>
        <p:nvCxnSpPr>
          <p:cNvPr id="25" name="直線箭頭接點 24">
            <a:extLst>
              <a:ext uri="{FF2B5EF4-FFF2-40B4-BE49-F238E27FC236}">
                <a16:creationId xmlns:a16="http://schemas.microsoft.com/office/drawing/2014/main" id="{01C1A101-53A2-CB44-B290-98E02CBD30C1}"/>
              </a:ext>
            </a:extLst>
          </p:cNvPr>
          <p:cNvCxnSpPr/>
          <p:nvPr/>
        </p:nvCxnSpPr>
        <p:spPr>
          <a:xfrm>
            <a:off x="7223701" y="3881828"/>
            <a:ext cx="408576" cy="1357339"/>
          </a:xfrm>
          <a:prstGeom prst="straightConnector1">
            <a:avLst/>
          </a:prstGeom>
          <a:ln w="57150">
            <a:solidFill>
              <a:srgbClr val="33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09B9E63A-44D1-B84A-8E2F-1D873951AADA}"/>
              </a:ext>
            </a:extLst>
          </p:cNvPr>
          <p:cNvSpPr/>
          <p:nvPr/>
        </p:nvSpPr>
        <p:spPr>
          <a:xfrm>
            <a:off x="7228207" y="3653687"/>
            <a:ext cx="18779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339933"/>
                </a:solidFill>
                <a:latin typeface="+mj-lt"/>
                <a:cs typeface="Calibri" panose="020F0502020204030204" pitchFamily="34" charset="0"/>
              </a:rPr>
              <a:t>Linear and differentiable</a:t>
            </a:r>
          </a:p>
        </p:txBody>
      </p:sp>
    </p:spTree>
    <p:extLst>
      <p:ext uri="{BB962C8B-B14F-4D97-AF65-F5344CB8AC3E}">
        <p14:creationId xmlns:p14="http://schemas.microsoft.com/office/powerpoint/2010/main" val="126294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5576" y="4793730"/>
            <a:ext cx="78843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altLang="zh-TW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Arial"/>
              </a:rPr>
              <a:t>Word recognition rate and sound quality listening test scores at (a) -3 dB and (b) -6 dB SNR</a:t>
            </a:r>
          </a:p>
        </p:txBody>
      </p:sp>
      <p:pic>
        <p:nvPicPr>
          <p:cNvPr id="5" name="圖片 4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8" y="1861476"/>
            <a:ext cx="4176000" cy="2808000"/>
          </a:xfrm>
          <a:prstGeom prst="rect">
            <a:avLst/>
          </a:prstGeom>
        </p:spPr>
      </p:pic>
      <p:pic>
        <p:nvPicPr>
          <p:cNvPr id="6" name="圖片 5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26" y="1861476"/>
            <a:ext cx="4176000" cy="2808000"/>
          </a:xfrm>
          <a:prstGeom prst="rect">
            <a:avLst/>
          </a:prstGeom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428415" y="-49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</a:pPr>
            <a:r>
              <a:rPr lang="en-US" altLang="zh-TW" sz="3600" b="1" dirty="0">
                <a:solidFill>
                  <a:srgbClr val="000000"/>
                </a:solidFill>
                <a:ea typeface="DFKai-SB" panose="03000509000000000000" pitchFamily="65" charset="-120"/>
                <a:cs typeface="Times New Roman" panose="02020603050405020304" pitchFamily="18" charset="0"/>
                <a:sym typeface="Arial"/>
              </a:rPr>
              <a:t>Speech enhancement system optimized for auditory intelligibility</a:t>
            </a:r>
            <a:endParaRPr lang="zh-TW" altLang="en-US" sz="3600" b="1" dirty="0">
              <a:solidFill>
                <a:srgbClr val="000000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118962" y="1124744"/>
            <a:ext cx="949359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altLang="zh-TW" sz="3200" dirty="0">
                <a:solidFill>
                  <a:srgbClr val="000000"/>
                </a:solidFill>
                <a:latin typeface="Arial"/>
                <a:ea typeface="標楷體" panose="03000509000000000000" pitchFamily="65" charset="-120"/>
                <a:cs typeface="Calibri" panose="020F0502020204030204" pitchFamily="34" charset="0"/>
                <a:sym typeface="Arial"/>
              </a:rPr>
              <a:t>Experiment (listening test</a:t>
            </a:r>
            <a:r>
              <a:rPr lang="en-US" altLang="zh-TW" sz="3200" dirty="0">
                <a:solidFill>
                  <a:srgbClr val="000000"/>
                </a:solidFill>
                <a:latin typeface="Arial"/>
                <a:ea typeface="新細明體" panose="02020500000000000000" pitchFamily="18" charset="-120"/>
                <a:cs typeface="Calibri" panose="020F0502020204030204" pitchFamily="34" charset="0"/>
                <a:sym typeface="Arial"/>
              </a:rPr>
              <a:t>)</a:t>
            </a:r>
            <a:endParaRPr lang="en-US" altLang="zh-TW" sz="3200" kern="0" dirty="0">
              <a:solidFill>
                <a:srgbClr val="000000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9" name="投影片編號版面配置區 3"/>
          <p:cNvSpPr txBox="1">
            <a:spLocks/>
          </p:cNvSpPr>
          <p:nvPr/>
        </p:nvSpPr>
        <p:spPr>
          <a:xfrm>
            <a:off x="6237751" y="29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15</a:t>
            </a:fld>
            <a:endParaRPr lang="en-US" altLang="zh-TW" dirty="0">
              <a:latin typeface="Calibri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2C905D8-D68F-434A-983E-4959A2A14C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sp>
        <p:nvSpPr>
          <p:cNvPr id="2" name="星形: 六角 1">
            <a:extLst>
              <a:ext uri="{FF2B5EF4-FFF2-40B4-BE49-F238E27FC236}">
                <a16:creationId xmlns:a16="http://schemas.microsoft.com/office/drawing/2014/main" id="{BB9778EF-1093-4173-AA38-78F206CC4776}"/>
              </a:ext>
            </a:extLst>
          </p:cNvPr>
          <p:cNvSpPr/>
          <p:nvPr/>
        </p:nvSpPr>
        <p:spPr>
          <a:xfrm>
            <a:off x="1934447" y="2528692"/>
            <a:ext cx="216024" cy="266328"/>
          </a:xfrm>
          <a:prstGeom prst="star6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星形: 六角 12">
            <a:extLst>
              <a:ext uri="{FF2B5EF4-FFF2-40B4-BE49-F238E27FC236}">
                <a16:creationId xmlns:a16="http://schemas.microsoft.com/office/drawing/2014/main" id="{52342918-8AFF-4463-BE37-A0D04D8DC165}"/>
              </a:ext>
            </a:extLst>
          </p:cNvPr>
          <p:cNvSpPr/>
          <p:nvPr/>
        </p:nvSpPr>
        <p:spPr>
          <a:xfrm>
            <a:off x="3473774" y="1986637"/>
            <a:ext cx="216024" cy="266328"/>
          </a:xfrm>
          <a:prstGeom prst="star6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星形: 六角 13">
            <a:extLst>
              <a:ext uri="{FF2B5EF4-FFF2-40B4-BE49-F238E27FC236}">
                <a16:creationId xmlns:a16="http://schemas.microsoft.com/office/drawing/2014/main" id="{1885C15F-7932-4017-8B48-4203EE310731}"/>
              </a:ext>
            </a:extLst>
          </p:cNvPr>
          <p:cNvSpPr/>
          <p:nvPr/>
        </p:nvSpPr>
        <p:spPr>
          <a:xfrm>
            <a:off x="6201539" y="2486058"/>
            <a:ext cx="216024" cy="266328"/>
          </a:xfrm>
          <a:prstGeom prst="star6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星形: 六角 14">
            <a:extLst>
              <a:ext uri="{FF2B5EF4-FFF2-40B4-BE49-F238E27FC236}">
                <a16:creationId xmlns:a16="http://schemas.microsoft.com/office/drawing/2014/main" id="{CFB20CE5-233C-4FC4-B37F-2F60EE8CA042}"/>
              </a:ext>
            </a:extLst>
          </p:cNvPr>
          <p:cNvSpPr/>
          <p:nvPr/>
        </p:nvSpPr>
        <p:spPr>
          <a:xfrm>
            <a:off x="7740352" y="2448047"/>
            <a:ext cx="216024" cy="266328"/>
          </a:xfrm>
          <a:prstGeom prst="star6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8C56585-C65F-408B-8D48-D2E1C12AC9DC}"/>
              </a:ext>
            </a:extLst>
          </p:cNvPr>
          <p:cNvSpPr/>
          <p:nvPr/>
        </p:nvSpPr>
        <p:spPr>
          <a:xfrm>
            <a:off x="1263202" y="5556547"/>
            <a:ext cx="6869139" cy="1169551"/>
          </a:xfrm>
          <a:prstGeom prst="rect">
            <a:avLst/>
          </a:prstGeom>
          <a:ln w="28575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altLang="zh-TW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Arial"/>
              </a:rPr>
              <a:t>(1)The same DNN shows different performance under different objective functions.</a:t>
            </a:r>
          </a:p>
          <a:p>
            <a:pPr>
              <a:buClr>
                <a:srgbClr val="000000"/>
              </a:buClr>
            </a:pPr>
            <a:r>
              <a:rPr lang="en-US" altLang="zh-TW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Arial"/>
              </a:rPr>
              <a:t>(2)The speech enhancement model based on the (STOI + MSE) function has the best performance.</a:t>
            </a:r>
          </a:p>
          <a:p>
            <a:pPr>
              <a:buClr>
                <a:srgbClr val="000000"/>
              </a:buClr>
            </a:pPr>
            <a:r>
              <a:rPr lang="en-US" altLang="zh-TW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Arial"/>
              </a:rPr>
              <a:t>(3)This research was awarded the 2021 IEEE Signal Processing Society (SPS) Young Author Best Paper Award (the second time this honor has been awarded to Taiwan).</a:t>
            </a:r>
            <a:endParaRPr lang="en-GB" altLang="zh-TW" sz="1400" kern="0" dirty="0">
              <a:solidFill>
                <a:srgbClr val="00000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90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標題 1">
            <a:extLst>
              <a:ext uri="{FF2B5EF4-FFF2-40B4-BE49-F238E27FC236}">
                <a16:creationId xmlns:a16="http://schemas.microsoft.com/office/drawing/2014/main" id="{665E6C9A-E63A-9F4C-A58D-CD61F541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72" y="-119097"/>
            <a:ext cx="8676456" cy="1143000"/>
          </a:xfrm>
        </p:spPr>
        <p:txBody>
          <a:bodyPr>
            <a:noAutofit/>
          </a:bodyPr>
          <a:lstStyle/>
          <a:p>
            <a:r>
              <a:rPr lang="en-US" altLang="zh-TW" sz="3600" dirty="0">
                <a:latin typeface="+mj-lt"/>
                <a:ea typeface="標楷體" panose="03000509000000000000" pitchFamily="65" charset="-120"/>
                <a:cs typeface="Calibri" panose="020F0502020204030204" pitchFamily="34" charset="0"/>
              </a:rPr>
              <a:t>Deep Learning</a:t>
            </a:r>
            <a:r>
              <a:rPr lang="zh-TW" altLang="en-US" sz="3600" dirty="0">
                <a:latin typeface="+mj-lt"/>
                <a:ea typeface="標楷體" panose="03000509000000000000" pitchFamily="65" charset="-120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latin typeface="+mj-lt"/>
                <a:ea typeface="標楷體" panose="03000509000000000000" pitchFamily="65" charset="-120"/>
                <a:cs typeface="Calibri" panose="020F0502020204030204" pitchFamily="34" charset="0"/>
              </a:rPr>
              <a:t>Based SE</a:t>
            </a:r>
            <a:r>
              <a:rPr lang="zh-TW" altLang="en-US" sz="3600" dirty="0">
                <a:latin typeface="+mj-lt"/>
                <a:ea typeface="標楷體" panose="03000509000000000000" pitchFamily="65" charset="-120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latin typeface="+mj-lt"/>
                <a:ea typeface="標楷體" panose="03000509000000000000" pitchFamily="65" charset="-120"/>
                <a:cs typeface="Calibri" panose="020F0502020204030204" pitchFamily="34" charset="0"/>
              </a:rPr>
              <a:t>System </a:t>
            </a:r>
            <a:endParaRPr lang="en-US" sz="36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6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16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9494638C-07CA-5947-9056-B75AFF4CCC4F}"/>
              </a:ext>
            </a:extLst>
          </p:cNvPr>
          <p:cNvSpPr/>
          <p:nvPr/>
        </p:nvSpPr>
        <p:spPr>
          <a:xfrm>
            <a:off x="4150476" y="2936187"/>
            <a:ext cx="1382058" cy="6219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i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SE model</a:t>
            </a:r>
            <a:endParaRPr lang="zh-TW" altLang="en-US" sz="2000" b="1" i="1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5" name="箭號: 向右 14">
            <a:extLst>
              <a:ext uri="{FF2B5EF4-FFF2-40B4-BE49-F238E27FC236}">
                <a16:creationId xmlns:a16="http://schemas.microsoft.com/office/drawing/2014/main" id="{BD07A6C4-DE44-1244-A62B-FD5EBF47B6A2}"/>
              </a:ext>
            </a:extLst>
          </p:cNvPr>
          <p:cNvSpPr/>
          <p:nvPr/>
        </p:nvSpPr>
        <p:spPr>
          <a:xfrm>
            <a:off x="3859366" y="3138307"/>
            <a:ext cx="252000" cy="24489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9" name="箭號: 向右 15">
            <a:extLst>
              <a:ext uri="{FF2B5EF4-FFF2-40B4-BE49-F238E27FC236}">
                <a16:creationId xmlns:a16="http://schemas.microsoft.com/office/drawing/2014/main" id="{B332BBB1-7AE4-7E40-B7C3-7D7070CDB937}"/>
              </a:ext>
            </a:extLst>
          </p:cNvPr>
          <p:cNvSpPr/>
          <p:nvPr/>
        </p:nvSpPr>
        <p:spPr>
          <a:xfrm>
            <a:off x="5578097" y="3138307"/>
            <a:ext cx="252000" cy="24489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1AFEA1D2-2FA0-B44C-A9C1-3E7F7C10425F}"/>
              </a:ext>
            </a:extLst>
          </p:cNvPr>
          <p:cNvSpPr/>
          <p:nvPr/>
        </p:nvSpPr>
        <p:spPr>
          <a:xfrm>
            <a:off x="5854025" y="2936980"/>
            <a:ext cx="1355551" cy="62035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+mj-lt"/>
                <a:cs typeface="Calibri" panose="020F0502020204030204" pitchFamily="34" charset="0"/>
              </a:rPr>
              <a:t>Output</a:t>
            </a:r>
            <a:endParaRPr lang="zh-TW" altLang="en-US" sz="20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75" name="圖片 74">
            <a:extLst>
              <a:ext uri="{FF2B5EF4-FFF2-40B4-BE49-F238E27FC236}">
                <a16:creationId xmlns:a16="http://schemas.microsoft.com/office/drawing/2014/main" id="{DC4065DD-3735-C54A-8E5C-535927B46F1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13019" t="7660" r="9435" b="11161"/>
          <a:stretch/>
        </p:blipFill>
        <p:spPr>
          <a:xfrm>
            <a:off x="2457048" y="2936187"/>
            <a:ext cx="1371937" cy="621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76" name="圖片 75">
            <a:extLst>
              <a:ext uri="{FF2B5EF4-FFF2-40B4-BE49-F238E27FC236}">
                <a16:creationId xmlns:a16="http://schemas.microsoft.com/office/drawing/2014/main" id="{FDC3D431-CDFE-A94D-AD13-E37B35470F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13036" t="7459" r="9570" b="11112"/>
          <a:stretch/>
        </p:blipFill>
        <p:spPr>
          <a:xfrm>
            <a:off x="5927835" y="1886676"/>
            <a:ext cx="1281742" cy="628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79" name="矩形 78">
            <a:extLst>
              <a:ext uri="{FF2B5EF4-FFF2-40B4-BE49-F238E27FC236}">
                <a16:creationId xmlns:a16="http://schemas.microsoft.com/office/drawing/2014/main" id="{C641347D-9EA5-CF48-BD27-CB3D4AAADA96}"/>
              </a:ext>
            </a:extLst>
          </p:cNvPr>
          <p:cNvSpPr/>
          <p:nvPr/>
        </p:nvSpPr>
        <p:spPr>
          <a:xfrm>
            <a:off x="3152272" y="2643943"/>
            <a:ext cx="3772619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zh-TW" altLang="en-US" sz="2000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78FA39CF-EE05-5D40-B55F-5396F7398DA2}"/>
              </a:ext>
            </a:extLst>
          </p:cNvPr>
          <p:cNvGrpSpPr/>
          <p:nvPr/>
        </p:nvGrpSpPr>
        <p:grpSpPr>
          <a:xfrm>
            <a:off x="5828600" y="931376"/>
            <a:ext cx="1440000" cy="701580"/>
            <a:chOff x="5454644" y="957304"/>
            <a:chExt cx="1285083" cy="640400"/>
          </a:xfrm>
        </p:grpSpPr>
        <p:pic>
          <p:nvPicPr>
            <p:cNvPr id="82" name="圖片 81">
              <a:extLst>
                <a:ext uri="{FF2B5EF4-FFF2-40B4-BE49-F238E27FC236}">
                  <a16:creationId xmlns:a16="http://schemas.microsoft.com/office/drawing/2014/main" id="{5AF7472F-FD65-EF4F-911D-184C7005F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14" t="7799" r="9222" b="64968"/>
            <a:stretch/>
          </p:blipFill>
          <p:spPr>
            <a:xfrm>
              <a:off x="5454644" y="957304"/>
              <a:ext cx="1285083" cy="640400"/>
            </a:xfrm>
            <a:prstGeom prst="rect">
              <a:avLst/>
            </a:prstGeom>
          </p:spPr>
        </p:pic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131125F6-6FFB-D84E-8F9E-E8BA81325EA7}"/>
                </a:ext>
              </a:extLst>
            </p:cNvPr>
            <p:cNvSpPr/>
            <p:nvPr/>
          </p:nvSpPr>
          <p:spPr>
            <a:xfrm>
              <a:off x="5497896" y="978336"/>
              <a:ext cx="1208017" cy="5881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84" name="箭號: 向右 14">
            <a:extLst>
              <a:ext uri="{FF2B5EF4-FFF2-40B4-BE49-F238E27FC236}">
                <a16:creationId xmlns:a16="http://schemas.microsoft.com/office/drawing/2014/main" id="{D9F4ABC6-1E4D-4D41-9413-EBF64D79710A}"/>
              </a:ext>
            </a:extLst>
          </p:cNvPr>
          <p:cNvSpPr/>
          <p:nvPr/>
        </p:nvSpPr>
        <p:spPr>
          <a:xfrm rot="5400000">
            <a:off x="6479327" y="1597480"/>
            <a:ext cx="216000" cy="252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3C373008-E542-754A-A50F-29E7938D0EA0}"/>
              </a:ext>
            </a:extLst>
          </p:cNvPr>
          <p:cNvSpPr/>
          <p:nvPr/>
        </p:nvSpPr>
        <p:spPr>
          <a:xfrm>
            <a:off x="6844561" y="1333049"/>
            <a:ext cx="2173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>
                <a:latin typeface="+mj-lt"/>
                <a:cs typeface="Calibri" panose="020F0502020204030204" pitchFamily="34" charset="0"/>
              </a:rPr>
              <a:t>Feature </a:t>
            </a:r>
          </a:p>
          <a:p>
            <a:pPr algn="ctr"/>
            <a:r>
              <a:rPr lang="en-US" altLang="zh-TW" sz="2000" dirty="0">
                <a:latin typeface="+mj-lt"/>
                <a:cs typeface="Calibri" panose="020F0502020204030204" pitchFamily="34" charset="0"/>
              </a:rPr>
              <a:t>extraction</a:t>
            </a:r>
            <a:endParaRPr lang="zh-TW" altLang="en-US" sz="20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6" name="箭號: 向右 14">
            <a:extLst>
              <a:ext uri="{FF2B5EF4-FFF2-40B4-BE49-F238E27FC236}">
                <a16:creationId xmlns:a16="http://schemas.microsoft.com/office/drawing/2014/main" id="{0CD8207D-A74B-C34F-825C-1AB0423EF959}"/>
              </a:ext>
            </a:extLst>
          </p:cNvPr>
          <p:cNvSpPr/>
          <p:nvPr/>
        </p:nvSpPr>
        <p:spPr>
          <a:xfrm>
            <a:off x="1765834" y="3134754"/>
            <a:ext cx="643100" cy="252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F9D4911A-0DA3-104C-89EB-F5B0F79A408E}"/>
              </a:ext>
            </a:extLst>
          </p:cNvPr>
          <p:cNvSpPr/>
          <p:nvPr/>
        </p:nvSpPr>
        <p:spPr>
          <a:xfrm>
            <a:off x="450476" y="2207155"/>
            <a:ext cx="12261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>
                <a:latin typeface="+mj-lt"/>
                <a:cs typeface="Calibri" panose="020F0502020204030204" pitchFamily="34" charset="0"/>
              </a:rPr>
              <a:t>Noisy speech</a:t>
            </a:r>
            <a:endParaRPr lang="zh-TW" altLang="en-US" sz="20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C15E1FE6-B3E3-3447-8AF4-CF30C05666BF}"/>
              </a:ext>
            </a:extLst>
          </p:cNvPr>
          <p:cNvSpPr/>
          <p:nvPr/>
        </p:nvSpPr>
        <p:spPr>
          <a:xfrm>
            <a:off x="4447488" y="908720"/>
            <a:ext cx="1805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>
                <a:latin typeface="+mj-lt"/>
                <a:cs typeface="Calibri" panose="020F0502020204030204" pitchFamily="34" charset="0"/>
              </a:rPr>
              <a:t>Clean</a:t>
            </a:r>
          </a:p>
          <a:p>
            <a:pPr algn="ctr"/>
            <a:r>
              <a:rPr lang="en-US" altLang="zh-TW" sz="2000" dirty="0">
                <a:latin typeface="+mj-lt"/>
                <a:cs typeface="Calibri" panose="020F0502020204030204" pitchFamily="34" charset="0"/>
              </a:rPr>
              <a:t> speech</a:t>
            </a:r>
            <a:endParaRPr lang="zh-TW" altLang="en-US" sz="2000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5859A620-2551-E946-966A-BA952DF6E2E5}"/>
              </a:ext>
            </a:extLst>
          </p:cNvPr>
          <p:cNvGrpSpPr/>
          <p:nvPr/>
        </p:nvGrpSpPr>
        <p:grpSpPr>
          <a:xfrm>
            <a:off x="304872" y="2914684"/>
            <a:ext cx="1517405" cy="827314"/>
            <a:chOff x="119380" y="2928734"/>
            <a:chExt cx="1317459" cy="728532"/>
          </a:xfrm>
        </p:grpSpPr>
        <p:pic>
          <p:nvPicPr>
            <p:cNvPr id="100" name="圖片 99">
              <a:extLst>
                <a:ext uri="{FF2B5EF4-FFF2-40B4-BE49-F238E27FC236}">
                  <a16:creationId xmlns:a16="http://schemas.microsoft.com/office/drawing/2014/main" id="{D876CA1D-1254-9940-B9F6-2360AD06D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6" t="7502" r="74491" b="60556"/>
            <a:stretch/>
          </p:blipFill>
          <p:spPr>
            <a:xfrm>
              <a:off x="119380" y="2928734"/>
              <a:ext cx="1317459" cy="728532"/>
            </a:xfrm>
            <a:prstGeom prst="rect">
              <a:avLst/>
            </a:prstGeom>
          </p:spPr>
        </p:pic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AEFB0CB0-34CC-0C45-92A2-2F794E77655D}"/>
                </a:ext>
              </a:extLst>
            </p:cNvPr>
            <p:cNvSpPr/>
            <p:nvPr/>
          </p:nvSpPr>
          <p:spPr>
            <a:xfrm>
              <a:off x="206364" y="2928789"/>
              <a:ext cx="1190240" cy="5881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103" name="矩形 102">
            <a:extLst>
              <a:ext uri="{FF2B5EF4-FFF2-40B4-BE49-F238E27FC236}">
                <a16:creationId xmlns:a16="http://schemas.microsoft.com/office/drawing/2014/main" id="{7F4E3417-E565-7E47-9F48-09FA2F5CCBD3}"/>
              </a:ext>
            </a:extLst>
          </p:cNvPr>
          <p:cNvSpPr/>
          <p:nvPr/>
        </p:nvSpPr>
        <p:spPr>
          <a:xfrm>
            <a:off x="1243330" y="2033578"/>
            <a:ext cx="17486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>
                <a:latin typeface="+mj-lt"/>
                <a:cs typeface="Calibri" panose="020F0502020204030204" pitchFamily="34" charset="0"/>
              </a:rPr>
              <a:t>Feature extraction</a:t>
            </a:r>
            <a:endParaRPr lang="zh-TW" altLang="en-US" sz="2000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BC8991D4-A0E2-8440-9A94-C1C94124D17A}"/>
              </a:ext>
            </a:extLst>
          </p:cNvPr>
          <p:cNvGrpSpPr/>
          <p:nvPr/>
        </p:nvGrpSpPr>
        <p:grpSpPr>
          <a:xfrm>
            <a:off x="-48783" y="3573016"/>
            <a:ext cx="5052831" cy="3168352"/>
            <a:chOff x="-48783" y="3573016"/>
            <a:chExt cx="5052831" cy="3168352"/>
          </a:xfrm>
        </p:grpSpPr>
        <p:sp>
          <p:nvSpPr>
            <p:cNvPr id="114" name="上彎箭號 113">
              <a:extLst>
                <a:ext uri="{FF2B5EF4-FFF2-40B4-BE49-F238E27FC236}">
                  <a16:creationId xmlns:a16="http://schemas.microsoft.com/office/drawing/2014/main" id="{30C25D5C-D285-5041-84EF-7FD166FDA854}"/>
                </a:ext>
              </a:extLst>
            </p:cNvPr>
            <p:cNvSpPr/>
            <p:nvPr/>
          </p:nvSpPr>
          <p:spPr>
            <a:xfrm>
              <a:off x="1765834" y="3573016"/>
              <a:ext cx="3238214" cy="667898"/>
            </a:xfrm>
            <a:prstGeom prst="bentUpArrow">
              <a:avLst>
                <a:gd name="adj1" fmla="val 17064"/>
                <a:gd name="adj2" fmla="val 20040"/>
                <a:gd name="adj3" fmla="val 2301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8C0AFF17-695B-7349-8E67-278FC9476353}"/>
                </a:ext>
              </a:extLst>
            </p:cNvPr>
            <p:cNvSpPr/>
            <p:nvPr/>
          </p:nvSpPr>
          <p:spPr>
            <a:xfrm>
              <a:off x="2219672" y="4323181"/>
              <a:ext cx="232637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Auxiliary input</a:t>
              </a:r>
              <a:endParaRPr lang="zh-TW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8" name="群組 117">
              <a:extLst>
                <a:ext uri="{FF2B5EF4-FFF2-40B4-BE49-F238E27FC236}">
                  <a16:creationId xmlns:a16="http://schemas.microsoft.com/office/drawing/2014/main" id="{55D04B99-961D-A04D-8B80-C781BC5B740C}"/>
                </a:ext>
              </a:extLst>
            </p:cNvPr>
            <p:cNvGrpSpPr/>
            <p:nvPr/>
          </p:nvGrpSpPr>
          <p:grpSpPr>
            <a:xfrm>
              <a:off x="107504" y="3802653"/>
              <a:ext cx="1933343" cy="2938715"/>
              <a:chOff x="107504" y="3501008"/>
              <a:chExt cx="2345994" cy="3241675"/>
            </a:xfrm>
          </p:grpSpPr>
          <p:pic>
            <p:nvPicPr>
              <p:cNvPr id="122" name="圖片 121">
                <a:extLst>
                  <a:ext uri="{FF2B5EF4-FFF2-40B4-BE49-F238E27FC236}">
                    <a16:creationId xmlns:a16="http://schemas.microsoft.com/office/drawing/2014/main" id="{46E23408-3BEF-3445-868D-023300940B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517" y="3501008"/>
                <a:ext cx="1135599" cy="535281"/>
              </a:xfrm>
              <a:prstGeom prst="rect">
                <a:avLst/>
              </a:prstGeom>
            </p:spPr>
          </p:pic>
          <p:pic>
            <p:nvPicPr>
              <p:cNvPr id="123" name="圖片 122">
                <a:extLst>
                  <a:ext uri="{FF2B5EF4-FFF2-40B4-BE49-F238E27FC236}">
                    <a16:creationId xmlns:a16="http://schemas.microsoft.com/office/drawing/2014/main" id="{A5958673-488E-844D-8DCB-CC34332AD6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45" b="8832"/>
              <a:stretch/>
            </p:blipFill>
            <p:spPr>
              <a:xfrm>
                <a:off x="916675" y="4264241"/>
                <a:ext cx="825285" cy="534925"/>
              </a:xfrm>
              <a:prstGeom prst="rect">
                <a:avLst/>
              </a:prstGeom>
            </p:spPr>
          </p:pic>
          <p:sp>
            <p:nvSpPr>
              <p:cNvPr id="124" name="書卷 (水平) 11">
                <a:extLst>
                  <a:ext uri="{FF2B5EF4-FFF2-40B4-BE49-F238E27FC236}">
                    <a16:creationId xmlns:a16="http://schemas.microsoft.com/office/drawing/2014/main" id="{34186A29-361F-7842-9799-B96A7927BC50}"/>
                  </a:ext>
                </a:extLst>
              </p:cNvPr>
              <p:cNvSpPr/>
              <p:nvPr/>
            </p:nvSpPr>
            <p:spPr>
              <a:xfrm>
                <a:off x="628830" y="5154053"/>
                <a:ext cx="1400975" cy="539022"/>
              </a:xfrm>
              <a:prstGeom prst="horizontalScroll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chemeClr val="tx1"/>
                    </a:solidFill>
                  </a:rPr>
                  <a:t>This is a...</a:t>
                </a:r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25" name="圖片 124">
                <a:extLst>
                  <a:ext uri="{FF2B5EF4-FFF2-40B4-BE49-F238E27FC236}">
                    <a16:creationId xmlns:a16="http://schemas.microsoft.com/office/drawing/2014/main" id="{6DDC2C9F-5121-6848-A440-CB8F6C874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0368" y="5826121"/>
                <a:ext cx="1237898" cy="678270"/>
              </a:xfrm>
              <a:prstGeom prst="rect">
                <a:avLst/>
              </a:prstGeom>
            </p:spPr>
          </p:pic>
          <p:sp>
            <p:nvSpPr>
              <p:cNvPr id="126" name="矩形 125">
                <a:extLst>
                  <a:ext uri="{FF2B5EF4-FFF2-40B4-BE49-F238E27FC236}">
                    <a16:creationId xmlns:a16="http://schemas.microsoft.com/office/drawing/2014/main" id="{D397598A-E218-2249-A3ED-9A314CD3C06A}"/>
                  </a:ext>
                </a:extLst>
              </p:cNvPr>
              <p:cNvSpPr/>
              <p:nvPr/>
            </p:nvSpPr>
            <p:spPr>
              <a:xfrm>
                <a:off x="107504" y="6373351"/>
                <a:ext cx="232637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dirty="0">
                    <a:latin typeface="Calibri" panose="020F0502020204030204" pitchFamily="34" charset="0"/>
                    <a:cs typeface="Calibri" panose="020F0502020204030204" pitchFamily="34" charset="0"/>
                  </a:rPr>
                  <a:t>Multi-mics</a:t>
                </a:r>
                <a:endParaRPr lang="zh-TW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7" name="矩形 126">
                <a:extLst>
                  <a:ext uri="{FF2B5EF4-FFF2-40B4-BE49-F238E27FC236}">
                    <a16:creationId xmlns:a16="http://schemas.microsoft.com/office/drawing/2014/main" id="{32F411E4-37F1-CB4D-B2D4-BCE3D23A3175}"/>
                  </a:ext>
                </a:extLst>
              </p:cNvPr>
              <p:cNvSpPr/>
              <p:nvPr/>
            </p:nvSpPr>
            <p:spPr>
              <a:xfrm>
                <a:off x="127122" y="5579036"/>
                <a:ext cx="232637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Texts</a:t>
                </a:r>
                <a:endParaRPr lang="zh-TW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E51E2CCE-F58D-F945-8CD7-B35A6E98C857}"/>
                </a:ext>
              </a:extLst>
            </p:cNvPr>
            <p:cNvSpPr/>
            <p:nvPr/>
          </p:nvSpPr>
          <p:spPr>
            <a:xfrm>
              <a:off x="-48783" y="4942317"/>
              <a:ext cx="23263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>
                  <a:latin typeface="Calibri" panose="020F0502020204030204" pitchFamily="34" charset="0"/>
                  <a:cs typeface="Calibri" panose="020F0502020204030204" pitchFamily="34" charset="0"/>
                </a:rPr>
                <a:t>Vibration</a:t>
              </a:r>
              <a:endParaRPr lang="zh-TW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id="{BE5850B6-8232-6845-8678-17D08B1BFB83}"/>
                </a:ext>
              </a:extLst>
            </p:cNvPr>
            <p:cNvSpPr/>
            <p:nvPr/>
          </p:nvSpPr>
          <p:spPr>
            <a:xfrm>
              <a:off x="-48783" y="4194732"/>
              <a:ext cx="23263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>
                  <a:latin typeface="Calibri" panose="020F0502020204030204" pitchFamily="34" charset="0"/>
                  <a:cs typeface="Calibri" panose="020F0502020204030204" pitchFamily="34" charset="0"/>
                </a:rPr>
                <a:t>Lips</a:t>
              </a:r>
              <a:endParaRPr lang="zh-TW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" name="矩形 120">
              <a:extLst>
                <a:ext uri="{FF2B5EF4-FFF2-40B4-BE49-F238E27FC236}">
                  <a16:creationId xmlns:a16="http://schemas.microsoft.com/office/drawing/2014/main" id="{38A5C566-D112-C54D-A8AD-A7D91CD46A9B}"/>
                </a:ext>
              </a:extLst>
            </p:cNvPr>
            <p:cNvSpPr/>
            <p:nvPr/>
          </p:nvSpPr>
          <p:spPr>
            <a:xfrm>
              <a:off x="405056" y="3785862"/>
              <a:ext cx="1360777" cy="2952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31BAD0DF-107C-794B-9CF8-409C8EAC8ED1}"/>
              </a:ext>
            </a:extLst>
          </p:cNvPr>
          <p:cNvSpPr txBox="1"/>
          <p:nvPr/>
        </p:nvSpPr>
        <p:spPr>
          <a:xfrm>
            <a:off x="5056991" y="4287908"/>
            <a:ext cx="387035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0000FF"/>
                </a:solidFill>
              </a:rPr>
              <a:t>[Zhao et al., ICASSP 2018],</a:t>
            </a:r>
          </a:p>
          <a:p>
            <a:r>
              <a:rPr lang="en-US" altLang="zh-TW" sz="2000" dirty="0">
                <a:solidFill>
                  <a:srgbClr val="0000FF"/>
                </a:solidFill>
              </a:rPr>
              <a:t>[Le Roux, et al. ICASSP 2019],</a:t>
            </a:r>
          </a:p>
          <a:p>
            <a:r>
              <a:rPr lang="en-US" altLang="zh-TW" sz="2000" dirty="0">
                <a:solidFill>
                  <a:srgbClr val="0000FF"/>
                </a:solidFill>
              </a:rPr>
              <a:t>[Germain et al., </a:t>
            </a:r>
            <a:r>
              <a:rPr lang="en-US" altLang="zh-TW" sz="2000" dirty="0" err="1">
                <a:solidFill>
                  <a:srgbClr val="0000FF"/>
                </a:solidFill>
              </a:rPr>
              <a:t>Interspeech</a:t>
            </a:r>
            <a:r>
              <a:rPr lang="en-US" altLang="zh-TW" sz="2000" dirty="0">
                <a:solidFill>
                  <a:srgbClr val="0000FF"/>
                </a:solidFill>
              </a:rPr>
              <a:t> 2019], </a:t>
            </a:r>
          </a:p>
          <a:p>
            <a:r>
              <a:rPr lang="en-US" altLang="zh-TW" sz="2000" dirty="0">
                <a:solidFill>
                  <a:srgbClr val="0000FF"/>
                </a:solidFill>
              </a:rPr>
              <a:t>[</a:t>
            </a:r>
            <a:r>
              <a:rPr lang="en-US" altLang="zh-TW" sz="2000" dirty="0" err="1">
                <a:solidFill>
                  <a:srgbClr val="0000FF"/>
                </a:solidFill>
              </a:rPr>
              <a:t>Kolbæk</a:t>
            </a:r>
            <a:r>
              <a:rPr lang="en-US" altLang="zh-TW" sz="2000" dirty="0">
                <a:solidFill>
                  <a:srgbClr val="0000FF"/>
                </a:solidFill>
              </a:rPr>
              <a:t> et al., TASLP 2020], </a:t>
            </a:r>
          </a:p>
          <a:p>
            <a:r>
              <a:rPr lang="en-US" altLang="zh-TW" sz="2000" dirty="0">
                <a:solidFill>
                  <a:srgbClr val="0000FF"/>
                </a:solidFill>
              </a:rPr>
              <a:t>[Kim et al., </a:t>
            </a:r>
            <a:r>
              <a:rPr lang="en-US" altLang="zh-TW" sz="2000" dirty="0" err="1">
                <a:solidFill>
                  <a:srgbClr val="0000FF"/>
                </a:solidFill>
              </a:rPr>
              <a:t>Arxiv</a:t>
            </a:r>
            <a:r>
              <a:rPr lang="en-US" altLang="zh-TW" sz="2000" dirty="0">
                <a:solidFill>
                  <a:srgbClr val="0000FF"/>
                </a:solidFill>
              </a:rPr>
              <a:t> 2019],</a:t>
            </a:r>
          </a:p>
          <a:p>
            <a:r>
              <a:rPr lang="en-US" altLang="zh-TW" sz="2000" dirty="0">
                <a:solidFill>
                  <a:srgbClr val="0000FF"/>
                </a:solidFill>
              </a:rPr>
              <a:t>[Valin et al., </a:t>
            </a:r>
            <a:r>
              <a:rPr lang="en-US" altLang="zh-TW" sz="2000" dirty="0" err="1">
                <a:solidFill>
                  <a:srgbClr val="0000FF"/>
                </a:solidFill>
              </a:rPr>
              <a:t>Interspeech</a:t>
            </a:r>
            <a:r>
              <a:rPr lang="en-US" altLang="zh-TW" sz="2000" dirty="0">
                <a:solidFill>
                  <a:srgbClr val="0000FF"/>
                </a:solidFill>
              </a:rPr>
              <a:t> 2020], </a:t>
            </a:r>
          </a:p>
          <a:p>
            <a:r>
              <a:rPr lang="en-US" altLang="zh-TW" sz="2000" dirty="0">
                <a:solidFill>
                  <a:srgbClr val="0000FF"/>
                </a:solidFill>
              </a:rPr>
              <a:t>[Xia et al., ICASSP 2020] ,…….</a:t>
            </a:r>
          </a:p>
        </p:txBody>
      </p:sp>
      <p:sp>
        <p:nvSpPr>
          <p:cNvPr id="42" name="箭號: 上-下雙向 16">
            <a:extLst>
              <a:ext uri="{FF2B5EF4-FFF2-40B4-BE49-F238E27FC236}">
                <a16:creationId xmlns:a16="http://schemas.microsoft.com/office/drawing/2014/main" id="{CD246017-BD52-4AFC-9806-1822A4D9C80E}"/>
              </a:ext>
            </a:extLst>
          </p:cNvPr>
          <p:cNvSpPr/>
          <p:nvPr/>
        </p:nvSpPr>
        <p:spPr>
          <a:xfrm>
            <a:off x="6452697" y="2555706"/>
            <a:ext cx="252000" cy="360000"/>
          </a:xfrm>
          <a:prstGeom prst="up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5943ECE-1E21-44AE-9BC7-105D4BEB5F34}"/>
              </a:ext>
            </a:extLst>
          </p:cNvPr>
          <p:cNvSpPr/>
          <p:nvPr/>
        </p:nvSpPr>
        <p:spPr>
          <a:xfrm>
            <a:off x="7292768" y="2369272"/>
            <a:ext cx="12476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Objective </a:t>
            </a:r>
          </a:p>
          <a:p>
            <a:pPr algn="ctr"/>
            <a:r>
              <a:rPr lang="en-US" altLang="zh-TW" sz="2000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function</a:t>
            </a:r>
            <a:endParaRPr lang="zh-TW" altLang="en-US" sz="2000" dirty="0">
              <a:solidFill>
                <a:schemeClr val="accent6">
                  <a:lumMod val="7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FE79BF54-AE69-468E-AD10-369C17876898}"/>
              </a:ext>
            </a:extLst>
          </p:cNvPr>
          <p:cNvSpPr/>
          <p:nvPr/>
        </p:nvSpPr>
        <p:spPr>
          <a:xfrm>
            <a:off x="7700796" y="2092786"/>
            <a:ext cx="4716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(3)</a:t>
            </a:r>
            <a:endParaRPr lang="zh-TW" alt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3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4EF51-7A3A-B8B8-EA68-41E5897DF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8CB8FE-8CA6-8B4D-DB7E-8869C4283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12489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Outline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0DB3742-C09C-A02B-F61C-64CF099340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17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AA4D574-6112-D44F-933F-50E11A5E9076}"/>
              </a:ext>
            </a:extLst>
          </p:cNvPr>
          <p:cNvSpPr/>
          <p:nvPr/>
        </p:nvSpPr>
        <p:spPr>
          <a:xfrm>
            <a:off x="467544" y="2132856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Deep Learning (DL)</a:t>
            </a:r>
            <a:r>
              <a:rPr lang="zh-TW" alt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based Speech Enhancement (SE)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Basic DL-based SE system</a:t>
            </a:r>
            <a:r>
              <a:rPr lang="zh-TW" alt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architecture</a:t>
            </a:r>
            <a:endParaRPr lang="en-US" altLang="zh-TW" sz="24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Key factors to the DL-based SE performance  </a:t>
            </a: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b="1" dirty="0">
                <a:latin typeface="+mj-lt"/>
                <a:cs typeface="Times New Roman" panose="02020603050405020304" pitchFamily="18" charset="0"/>
              </a:rPr>
              <a:t>Assistive Oral Communication Technologies</a:t>
            </a: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Example :Universal Speech Enhancement</a:t>
            </a:r>
            <a:endParaRPr lang="en-US" altLang="zh-TW" sz="2800" b="1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Summary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3C44FA4-2A53-25BC-7751-0191D99D62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41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CC11DBB8-3525-4F81-A46F-2BF6DD798D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17" y="1418742"/>
            <a:ext cx="7163085" cy="5146334"/>
          </a:xfrm>
          <a:prstGeom prst="rect">
            <a:avLst/>
          </a:prstGeom>
        </p:spPr>
      </p:pic>
      <p:sp>
        <p:nvSpPr>
          <p:cNvPr id="47" name="標題 1">
            <a:extLst>
              <a:ext uri="{FF2B5EF4-FFF2-40B4-BE49-F238E27FC236}">
                <a16:creationId xmlns:a16="http://schemas.microsoft.com/office/drawing/2014/main" id="{665E6C9A-E63A-9F4C-A58D-CD61F541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97" y="-852"/>
            <a:ext cx="8676456" cy="1143000"/>
          </a:xfrm>
        </p:spPr>
        <p:txBody>
          <a:bodyPr>
            <a:no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Assistive Oral Communication Technologies</a:t>
            </a:r>
          </a:p>
        </p:txBody>
      </p:sp>
      <p:sp>
        <p:nvSpPr>
          <p:cNvPr id="8" name="投影片編號版面配置區 3"/>
          <p:cNvSpPr txBox="1">
            <a:spLocks/>
          </p:cNvSpPr>
          <p:nvPr/>
        </p:nvSpPr>
        <p:spPr>
          <a:xfrm>
            <a:off x="6237751" y="29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18</a:t>
            </a:fld>
            <a:endParaRPr lang="en-US" altLang="zh-TW" dirty="0">
              <a:latin typeface="Calibri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172120C-7340-4023-93C7-84708A1FF6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868A5F75-512E-46C0-8F25-F3D3C0323BB1}"/>
              </a:ext>
            </a:extLst>
          </p:cNvPr>
          <p:cNvGrpSpPr/>
          <p:nvPr/>
        </p:nvGrpSpPr>
        <p:grpSpPr>
          <a:xfrm>
            <a:off x="1190368" y="1609566"/>
            <a:ext cx="7244161" cy="4834423"/>
            <a:chOff x="1564154" y="1600651"/>
            <a:chExt cx="5792665" cy="4017791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8B2C7B7-FC4B-4F68-82DD-07954E23E27C}"/>
                </a:ext>
              </a:extLst>
            </p:cNvPr>
            <p:cNvSpPr/>
            <p:nvPr/>
          </p:nvSpPr>
          <p:spPr>
            <a:xfrm>
              <a:off x="2137211" y="2962518"/>
              <a:ext cx="1794157" cy="393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ysClr val="windowText" lastClr="000000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 </a:t>
              </a:r>
              <a:endParaRPr lang="en-GB" dirty="0">
                <a:solidFill>
                  <a:sysClr val="windowText" lastClr="000000"/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019EA58-99F2-424D-9D29-208C34783F69}"/>
                </a:ext>
              </a:extLst>
            </p:cNvPr>
            <p:cNvSpPr/>
            <p:nvPr/>
          </p:nvSpPr>
          <p:spPr>
            <a:xfrm>
              <a:off x="2163860" y="5224546"/>
              <a:ext cx="1794157" cy="393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ysClr val="windowText" lastClr="000000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 </a:t>
              </a:r>
              <a:endParaRPr lang="en-GB" dirty="0">
                <a:solidFill>
                  <a:sysClr val="windowText" lastClr="000000"/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E7EDC99-0B50-48B3-96C3-F8213ED79A6B}"/>
                </a:ext>
              </a:extLst>
            </p:cNvPr>
            <p:cNvSpPr/>
            <p:nvPr/>
          </p:nvSpPr>
          <p:spPr>
            <a:xfrm>
              <a:off x="1619540" y="1600651"/>
              <a:ext cx="1940510" cy="393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u="sng" dirty="0">
                  <a:solidFill>
                    <a:sysClr val="windowText" lastClr="000000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Hearing Impairment</a:t>
              </a:r>
              <a:endParaRPr lang="en-GB" sz="1800" u="sng" dirty="0">
                <a:solidFill>
                  <a:sysClr val="windowText" lastClr="000000"/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68838681-605C-4E6A-8352-A16543E7AE49}"/>
                </a:ext>
              </a:extLst>
            </p:cNvPr>
            <p:cNvSpPr/>
            <p:nvPr/>
          </p:nvSpPr>
          <p:spPr>
            <a:xfrm>
              <a:off x="1564154" y="3835713"/>
              <a:ext cx="1898120" cy="393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u="sng" dirty="0">
                  <a:solidFill>
                    <a:sysClr val="windowText" lastClr="000000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Speech Disorder</a:t>
              </a:r>
              <a:endParaRPr lang="en-GB" sz="1800" u="sng" dirty="0">
                <a:solidFill>
                  <a:sysClr val="windowText" lastClr="000000"/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C89C60E-6B78-4E79-96B0-04245448E749}"/>
                </a:ext>
              </a:extLst>
            </p:cNvPr>
            <p:cNvSpPr/>
            <p:nvPr/>
          </p:nvSpPr>
          <p:spPr>
            <a:xfrm>
              <a:off x="5454017" y="1797599"/>
              <a:ext cx="1794157" cy="393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600" dirty="0">
                  <a:solidFill>
                    <a:sysClr val="windowText" lastClr="000000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Cochlear Implants</a:t>
              </a:r>
              <a:endParaRPr lang="en-GB" sz="1600" dirty="0">
                <a:solidFill>
                  <a:sysClr val="windowText" lastClr="000000"/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0FD36D3E-985B-46CA-98EF-726802E4510D}"/>
                </a:ext>
              </a:extLst>
            </p:cNvPr>
            <p:cNvSpPr/>
            <p:nvPr/>
          </p:nvSpPr>
          <p:spPr>
            <a:xfrm>
              <a:off x="5439817" y="2413352"/>
              <a:ext cx="1794157" cy="393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600" dirty="0">
                  <a:solidFill>
                    <a:sysClr val="windowText" lastClr="000000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Hearing Aids</a:t>
              </a:r>
              <a:endParaRPr lang="en-GB" sz="1600" dirty="0">
                <a:solidFill>
                  <a:sysClr val="windowText" lastClr="000000"/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0AFD18B7-B72C-4A68-A034-FE72D2B4F56B}"/>
                </a:ext>
              </a:extLst>
            </p:cNvPr>
            <p:cNvSpPr/>
            <p:nvPr/>
          </p:nvSpPr>
          <p:spPr>
            <a:xfrm>
              <a:off x="5454017" y="2990691"/>
              <a:ext cx="1794157" cy="393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ysClr val="windowText" lastClr="000000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PSAP</a:t>
              </a:r>
              <a:endParaRPr lang="en-GB" sz="1600" dirty="0">
                <a:solidFill>
                  <a:sysClr val="windowText" lastClr="000000"/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C6B24C4C-F0D5-4A00-BF75-AD4A8E1A2C9C}"/>
                </a:ext>
              </a:extLst>
            </p:cNvPr>
            <p:cNvSpPr/>
            <p:nvPr/>
          </p:nvSpPr>
          <p:spPr>
            <a:xfrm>
              <a:off x="5562662" y="4072574"/>
              <a:ext cx="1794157" cy="393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600" dirty="0">
                  <a:solidFill>
                    <a:sysClr val="windowText" lastClr="000000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Abnormal voice detection</a:t>
              </a:r>
              <a:endParaRPr lang="en-GB" sz="1600" dirty="0">
                <a:solidFill>
                  <a:sysClr val="windowText" lastClr="000000"/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642130AC-CF49-4C68-8258-87D33293E576}"/>
                </a:ext>
              </a:extLst>
            </p:cNvPr>
            <p:cNvSpPr/>
            <p:nvPr/>
          </p:nvSpPr>
          <p:spPr>
            <a:xfrm>
              <a:off x="5556514" y="4814798"/>
              <a:ext cx="1560762" cy="393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600" dirty="0">
                  <a:solidFill>
                    <a:sysClr val="windowText" lastClr="000000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Abnormal speech enhancement</a:t>
              </a:r>
              <a:endParaRPr lang="en-GB" sz="1600" dirty="0">
                <a:solidFill>
                  <a:sysClr val="windowText" lastClr="000000"/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715E427A-5C8E-4B2D-B99C-2CCD8B771953}"/>
                </a:ext>
              </a:extLst>
            </p:cNvPr>
            <p:cNvSpPr/>
            <p:nvPr/>
          </p:nvSpPr>
          <p:spPr>
            <a:xfrm>
              <a:off x="5398977" y="1759184"/>
              <a:ext cx="1690743" cy="470726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9" name="矩形 68"/>
          <p:cNvSpPr/>
          <p:nvPr/>
        </p:nvSpPr>
        <p:spPr>
          <a:xfrm>
            <a:off x="205414" y="1049823"/>
            <a:ext cx="83529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Listening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AI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Speaking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AI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49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457200" y="5179444"/>
            <a:ext cx="8568952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1600" b="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1600" dirty="0">
                <a:latin typeface="+mj-lt"/>
              </a:rPr>
              <a:t>:</a:t>
            </a:r>
            <a:br>
              <a:rPr lang="en-US" altLang="zh-TW" sz="1600" dirty="0">
                <a:solidFill>
                  <a:srgbClr val="0000FF"/>
                </a:solidFill>
                <a:latin typeface="+mj-lt"/>
              </a:rPr>
            </a:br>
            <a:r>
              <a:rPr lang="en-US" altLang="zh-TW" sz="1600" dirty="0">
                <a:solidFill>
                  <a:srgbClr val="0000FF"/>
                </a:solidFill>
                <a:latin typeface="+mj-lt"/>
              </a:rPr>
              <a:t>https://www.hopkinsmedicine.org/health/treatment-tests-and-therapies/cochlear-implant-surgery</a:t>
            </a:r>
            <a:endParaRPr lang="zh-TW" altLang="en-US" sz="16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2" name="投影片編號版面配置區 3"/>
          <p:cNvSpPr txBox="1">
            <a:spLocks/>
          </p:cNvSpPr>
          <p:nvPr/>
        </p:nvSpPr>
        <p:spPr>
          <a:xfrm>
            <a:off x="6237751" y="29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19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14A16232-46BF-45FC-B26B-DCD30ABADCFE}"/>
              </a:ext>
            </a:extLst>
          </p:cNvPr>
          <p:cNvSpPr txBox="1">
            <a:spLocks/>
          </p:cNvSpPr>
          <p:nvPr/>
        </p:nvSpPr>
        <p:spPr>
          <a:xfrm>
            <a:off x="457200" y="1464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latin typeface="DFKai-SB" panose="03000509000000000000" pitchFamily="65" charset="-120"/>
                <a:ea typeface="DFKai-SB" panose="03000509000000000000" pitchFamily="65" charset="-120"/>
              </a:rPr>
              <a:t>Cochlear Implants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679E0B76-3F8D-4481-8724-01406964854D}"/>
              </a:ext>
            </a:extLst>
          </p:cNvPr>
          <p:cNvGrpSpPr/>
          <p:nvPr/>
        </p:nvGrpSpPr>
        <p:grpSpPr>
          <a:xfrm>
            <a:off x="2032850" y="1556792"/>
            <a:ext cx="5078300" cy="3558438"/>
            <a:chOff x="2523753" y="1221601"/>
            <a:chExt cx="3651063" cy="2527331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82E2789-4643-46F3-85FC-DC97A3CF9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892" y="1221601"/>
              <a:ext cx="2574924" cy="2527331"/>
            </a:xfrm>
            <a:prstGeom prst="rect">
              <a:avLst/>
            </a:prstGeom>
          </p:spPr>
        </p:pic>
        <p:grpSp>
          <p:nvGrpSpPr>
            <p:cNvPr id="16" name="Group 928">
              <a:extLst>
                <a:ext uri="{FF2B5EF4-FFF2-40B4-BE49-F238E27FC236}">
                  <a16:creationId xmlns:a16="http://schemas.microsoft.com/office/drawing/2014/main" id="{230929C3-AC8F-4625-9F0B-29747A8C912E}"/>
                </a:ext>
              </a:extLst>
            </p:cNvPr>
            <p:cNvGrpSpPr/>
            <p:nvPr/>
          </p:nvGrpSpPr>
          <p:grpSpPr>
            <a:xfrm>
              <a:off x="2706100" y="1889416"/>
              <a:ext cx="1707590" cy="167944"/>
              <a:chOff x="613882" y="32727"/>
              <a:chExt cx="2276784" cy="223922"/>
            </a:xfrm>
          </p:grpSpPr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2FCB3F1D-5DB5-4395-B208-C1FD7391285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09384" y="95378"/>
                <a:ext cx="1281282" cy="159905"/>
              </a:xfrm>
              <a:prstGeom prst="rect">
                <a:avLst/>
              </a:prstGeom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</p:pic>
          <p:sp>
            <p:nvSpPr>
              <p:cNvPr id="20" name="Shape 927">
                <a:extLst>
                  <a:ext uri="{FF2B5EF4-FFF2-40B4-BE49-F238E27FC236}">
                    <a16:creationId xmlns:a16="http://schemas.microsoft.com/office/drawing/2014/main" id="{F8130609-52AD-40FE-9C91-A6D58735E91D}"/>
                  </a:ext>
                </a:extLst>
              </p:cNvPr>
              <p:cNvSpPr/>
              <p:nvPr/>
            </p:nvSpPr>
            <p:spPr>
              <a:xfrm>
                <a:off x="613882" y="32727"/>
                <a:ext cx="1015610" cy="2239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>
                    <a:solidFill>
                      <a:srgbClr val="FF2600"/>
                    </a:solidFill>
                  </a:defRPr>
                </a:lvl1pPr>
              </a:lstStyle>
              <a:p>
                <a:pPr lvl="0">
                  <a:defRPr>
                    <a:solidFill>
                      <a:srgbClr val="000000"/>
                    </a:solidFill>
                  </a:defRPr>
                </a:pPr>
                <a:r>
                  <a:rPr lang="en-US" altLang="zh-TW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RF</a:t>
                </a:r>
                <a:r>
                  <a:rPr lang="zh-TW" alt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 發射線圈</a:t>
                </a:r>
                <a:endParaRPr dirty="0">
                  <a:solidFill>
                    <a:srgbClr val="C000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Shape 929">
              <a:extLst>
                <a:ext uri="{FF2B5EF4-FFF2-40B4-BE49-F238E27FC236}">
                  <a16:creationId xmlns:a16="http://schemas.microsoft.com/office/drawing/2014/main" id="{3D35C27D-8DE3-498C-9B8E-2D70C4DE455F}"/>
                </a:ext>
              </a:extLst>
            </p:cNvPr>
            <p:cNvSpPr/>
            <p:nvPr/>
          </p:nvSpPr>
          <p:spPr>
            <a:xfrm>
              <a:off x="2523753" y="2750898"/>
              <a:ext cx="911330" cy="839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/>
              <a:r>
                <a:rPr lang="zh-TW" altLang="en-US" u="sng" dirty="0">
                  <a:solidFill>
                    <a:srgbClr val="C000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語音處理綺</a:t>
              </a:r>
              <a:endParaRPr lang="en-GB" altLang="zh-TW" u="sng" dirty="0">
                <a:solidFill>
                  <a:srgbClr val="C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lvl="0"/>
              <a:r>
                <a:rPr dirty="0">
                  <a:solidFill>
                    <a:srgbClr val="C000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 1. </a:t>
              </a:r>
              <a:r>
                <a:rPr lang="zh-TW" altLang="en-US" dirty="0">
                  <a:solidFill>
                    <a:srgbClr val="C000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麥克風</a:t>
              </a:r>
              <a:endParaRPr dirty="0">
                <a:solidFill>
                  <a:srgbClr val="C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lvl="0"/>
              <a:r>
                <a:rPr dirty="0">
                  <a:solidFill>
                    <a:srgbClr val="C000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 2. DSP </a:t>
              </a:r>
              <a:r>
                <a:rPr lang="zh-TW" altLang="en-US" dirty="0">
                  <a:solidFill>
                    <a:srgbClr val="C000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處理器</a:t>
              </a:r>
              <a:r>
                <a:rPr dirty="0">
                  <a:solidFill>
                    <a:srgbClr val="C000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.</a:t>
              </a:r>
            </a:p>
            <a:p>
              <a:pPr lvl="0"/>
              <a:r>
                <a:rPr dirty="0">
                  <a:solidFill>
                    <a:srgbClr val="C000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 3. </a:t>
              </a:r>
              <a:r>
                <a:rPr lang="zh-TW" altLang="en-US" dirty="0">
                  <a:solidFill>
                    <a:srgbClr val="C000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電池</a:t>
              </a:r>
              <a:endParaRPr dirty="0">
                <a:solidFill>
                  <a:srgbClr val="C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lvl="0"/>
              <a:r>
                <a:rPr dirty="0">
                  <a:solidFill>
                    <a:srgbClr val="C000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 4. </a:t>
              </a:r>
              <a:r>
                <a:rPr lang="en-GB" dirty="0">
                  <a:solidFill>
                    <a:srgbClr val="C000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  </a:t>
              </a:r>
              <a:r>
                <a:rPr dirty="0">
                  <a:solidFill>
                    <a:srgbClr val="C000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…</a:t>
              </a:r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6CC6416B-C208-45FE-8AF5-98885CCE995E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 rot="21086444">
              <a:off x="3434689" y="2978799"/>
              <a:ext cx="1646484" cy="119162"/>
            </a:xfrm>
            <a:prstGeom prst="rect">
              <a:avLst/>
            </a:prstGeom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</p:pic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BB1A007B-FC46-440A-83CC-9E62C10738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35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2</a:t>
            </a:fld>
            <a:endParaRPr lang="en-US" altLang="zh-TW" dirty="0">
              <a:latin typeface="Calibri" pitchFamily="34" charset="0"/>
            </a:endParaRP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328B86BD-66F5-422F-9D1E-1662126285CB}"/>
              </a:ext>
            </a:extLst>
          </p:cNvPr>
          <p:cNvGraphicFramePr/>
          <p:nvPr/>
        </p:nvGraphicFramePr>
        <p:xfrm>
          <a:off x="-900608" y="1362821"/>
          <a:ext cx="7272808" cy="4504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標題 1">
            <a:extLst>
              <a:ext uri="{FF2B5EF4-FFF2-40B4-BE49-F238E27FC236}">
                <a16:creationId xmlns:a16="http://schemas.microsoft.com/office/drawing/2014/main" id="{07F1426B-3054-4DF1-9F5A-CA25B31D7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30842"/>
            <a:ext cx="7726933" cy="647799"/>
          </a:xfrm>
        </p:spPr>
        <p:txBody>
          <a:bodyPr>
            <a:noAutofit/>
          </a:bodyPr>
          <a:lstStyle/>
          <a:p>
            <a:r>
              <a:rPr lang="en-US" altLang="zh-TW" sz="3600" dirty="0">
                <a:latin typeface="Calibri" pitchFamily="34" charset="0"/>
              </a:rPr>
              <a:t>Research Center for Information Technology Innovation (CITI)</a:t>
            </a:r>
            <a:endParaRPr lang="zh-TW" altLang="en-US" sz="3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E9796C3-993A-43A6-AC6D-C57207AECA52}"/>
              </a:ext>
            </a:extLst>
          </p:cNvPr>
          <p:cNvSpPr/>
          <p:nvPr/>
        </p:nvSpPr>
        <p:spPr>
          <a:xfrm>
            <a:off x="242997" y="5920457"/>
            <a:ext cx="59046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100" dirty="0">
                <a:latin typeface="+mj-lt"/>
              </a:rPr>
              <a:t>Multimedia (audio, speech, image, and video), mobile communication, security, and FinTech.</a:t>
            </a:r>
            <a:endParaRPr lang="en-US" altLang="zh-TW" sz="2100" dirty="0"/>
          </a:p>
        </p:txBody>
      </p:sp>
      <p:pic>
        <p:nvPicPr>
          <p:cNvPr id="18" name="Picture 3" descr="C:\Documents and Settings\CITI-cathy\桌面\2012 中心簡介\5.研究人員\黃彥男.JPG">
            <a:extLst>
              <a:ext uri="{FF2B5EF4-FFF2-40B4-BE49-F238E27FC236}">
                <a16:creationId xmlns:a16="http://schemas.microsoft.com/office/drawing/2014/main" id="{D6BBBEF3-862C-4C3B-98F0-1BA018F9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6667" t="20833" r="31250" b="38889"/>
          <a:stretch>
            <a:fillRect/>
          </a:stretch>
        </p:blipFill>
        <p:spPr bwMode="auto">
          <a:xfrm>
            <a:off x="7393040" y="4746555"/>
            <a:ext cx="1014237" cy="1100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9005447-4C67-45C5-8F96-6B869EACBE32}"/>
              </a:ext>
            </a:extLst>
          </p:cNvPr>
          <p:cNvSpPr/>
          <p:nvPr/>
        </p:nvSpPr>
        <p:spPr>
          <a:xfrm>
            <a:off x="6588224" y="5797045"/>
            <a:ext cx="26238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i="1" dirty="0">
                <a:solidFill>
                  <a:srgbClr val="990000"/>
                </a:solidFill>
              </a:rPr>
              <a:t>Third Director: Dr. </a:t>
            </a:r>
            <a:r>
              <a:rPr lang="en-US" altLang="zh-TW" sz="1400" i="1" dirty="0" err="1">
                <a:solidFill>
                  <a:srgbClr val="990000"/>
                </a:solidFill>
              </a:rPr>
              <a:t>Yennun</a:t>
            </a:r>
            <a:r>
              <a:rPr lang="en-US" altLang="zh-TW" sz="1400" i="1" dirty="0">
                <a:solidFill>
                  <a:srgbClr val="990000"/>
                </a:solidFill>
              </a:rPr>
              <a:t> Huang</a:t>
            </a:r>
          </a:p>
          <a:p>
            <a:pPr algn="ctr"/>
            <a:r>
              <a:rPr lang="en-US" altLang="zh-TW" sz="1400" i="1" dirty="0">
                <a:solidFill>
                  <a:srgbClr val="0000FF"/>
                </a:solidFill>
              </a:rPr>
              <a:t>MODA, Minister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D8520EA-B317-4A74-A7C2-41DA282977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9" y="1543873"/>
            <a:ext cx="1107078" cy="1102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A4788AD-89B4-43EF-B3A9-13F3ED2A3E71}"/>
              </a:ext>
            </a:extLst>
          </p:cNvPr>
          <p:cNvSpPr/>
          <p:nvPr/>
        </p:nvSpPr>
        <p:spPr>
          <a:xfrm>
            <a:off x="6589025" y="2646031"/>
            <a:ext cx="2640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400" i="1" dirty="0">
                <a:solidFill>
                  <a:srgbClr val="990000"/>
                </a:solidFill>
              </a:rPr>
              <a:t>First Director: Dr. Ming-Syan Chen</a:t>
            </a:r>
          </a:p>
          <a:p>
            <a:pPr algn="ctr"/>
            <a:r>
              <a:rPr lang="en-US" altLang="zh-TW" sz="1400" i="1" dirty="0">
                <a:solidFill>
                  <a:srgbClr val="0000FF"/>
                </a:solidFill>
              </a:rPr>
              <a:t>NTU, Vice President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7ABBE7C-C9CC-4389-A4A8-46D55E5153E8}"/>
              </a:ext>
            </a:extLst>
          </p:cNvPr>
          <p:cNvSpPr/>
          <p:nvPr/>
        </p:nvSpPr>
        <p:spPr>
          <a:xfrm>
            <a:off x="6588224" y="4223335"/>
            <a:ext cx="25068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400" i="1" dirty="0">
                <a:solidFill>
                  <a:srgbClr val="990000"/>
                </a:solidFill>
              </a:rPr>
              <a:t>Second Director: Dr. </a:t>
            </a:r>
            <a:r>
              <a:rPr lang="en-US" altLang="zh-TW" sz="1400" i="1" dirty="0" err="1">
                <a:solidFill>
                  <a:srgbClr val="990000"/>
                </a:solidFill>
              </a:rPr>
              <a:t>Tei</a:t>
            </a:r>
            <a:r>
              <a:rPr lang="en-US" altLang="zh-TW" sz="1400" i="1" dirty="0">
                <a:solidFill>
                  <a:srgbClr val="990000"/>
                </a:solidFill>
              </a:rPr>
              <a:t>-Wei </a:t>
            </a:r>
            <a:r>
              <a:rPr lang="en-US" altLang="zh-TW" sz="1400" i="1" dirty="0" err="1">
                <a:solidFill>
                  <a:srgbClr val="990000"/>
                </a:solidFill>
              </a:rPr>
              <a:t>Kuo</a:t>
            </a:r>
            <a:endParaRPr lang="en-US" altLang="zh-TW" sz="1400" i="1" dirty="0">
              <a:solidFill>
                <a:srgbClr val="990000"/>
              </a:solidFill>
            </a:endParaRPr>
          </a:p>
          <a:p>
            <a:pPr algn="ctr"/>
            <a:r>
              <a:rPr lang="en-US" altLang="zh-TW" sz="1400" i="1" dirty="0">
                <a:solidFill>
                  <a:srgbClr val="0000FF"/>
                </a:solidFill>
              </a:rPr>
              <a:t>NTU, President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C517F388-91C4-4249-8EF5-30D77443F8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105" y="3111315"/>
            <a:ext cx="1107078" cy="1112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F4AC7BFC-2BD2-4A6F-BA8E-55B58959C3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12" y="577104"/>
            <a:ext cx="580255" cy="580255"/>
          </a:xfrm>
          <a:prstGeom prst="rect">
            <a:avLst/>
          </a:prstGeom>
        </p:spPr>
      </p:pic>
      <p:pic>
        <p:nvPicPr>
          <p:cNvPr id="2050" name="Picture 2" descr="逄愛君">
            <a:extLst>
              <a:ext uri="{FF2B5EF4-FFF2-40B4-BE49-F238E27FC236}">
                <a16:creationId xmlns:a16="http://schemas.microsoft.com/office/drawing/2014/main" id="{8EF56455-017B-4A08-ABBC-9FC55B889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04284"/>
            <a:ext cx="981336" cy="98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9C71229A-55F4-4E42-B07B-384A9D719012}"/>
              </a:ext>
            </a:extLst>
          </p:cNvPr>
          <p:cNvSpPr/>
          <p:nvPr/>
        </p:nvSpPr>
        <p:spPr>
          <a:xfrm>
            <a:off x="4289833" y="2596586"/>
            <a:ext cx="21217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400" i="1" dirty="0">
                <a:solidFill>
                  <a:srgbClr val="990000"/>
                </a:solidFill>
              </a:rPr>
              <a:t>Director: Dr. Ai-Chun Pang </a:t>
            </a:r>
          </a:p>
        </p:txBody>
      </p:sp>
    </p:spTree>
    <p:extLst>
      <p:ext uri="{BB962C8B-B14F-4D97-AF65-F5344CB8AC3E}">
        <p14:creationId xmlns:p14="http://schemas.microsoft.com/office/powerpoint/2010/main" val="4159765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1187624" y="5620378"/>
            <a:ext cx="8568952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en-US" altLang="zh-TW" sz="1600" dirty="0">
                <a:latin typeface="+mj-lt"/>
              </a:rPr>
              <a:t>:</a:t>
            </a:r>
            <a:br>
              <a:rPr lang="en-US" altLang="zh-TW" sz="1600" dirty="0">
                <a:solidFill>
                  <a:srgbClr val="0000FF"/>
                </a:solidFill>
                <a:latin typeface="+mj-lt"/>
              </a:rPr>
            </a:br>
            <a:r>
              <a:rPr lang="en-US" altLang="zh-TW" sz="1600" dirty="0">
                <a:solidFill>
                  <a:srgbClr val="0000FF"/>
                </a:solidFill>
                <a:latin typeface="+mj-lt"/>
                <a:hlinkClick r:id="rId3"/>
              </a:rPr>
              <a:t>https://www.healthdirect.gov.au/cochlear-implant</a:t>
            </a:r>
            <a:br>
              <a:rPr lang="en-US" altLang="zh-TW" sz="1600" dirty="0">
                <a:solidFill>
                  <a:srgbClr val="0000FF"/>
                </a:solidFill>
                <a:latin typeface="+mj-lt"/>
              </a:rPr>
            </a:br>
            <a:r>
              <a:rPr lang="en-US" altLang="zh-TW" sz="1600" dirty="0">
                <a:solidFill>
                  <a:srgbClr val="0000FF"/>
                </a:solidFill>
                <a:latin typeface="+mj-lt"/>
              </a:rPr>
              <a:t>http://www.yanthia.com/online/projlets/spear3/index.html</a:t>
            </a:r>
            <a:br>
              <a:rPr lang="en-US" altLang="zh-TW" sz="1600" dirty="0">
                <a:solidFill>
                  <a:srgbClr val="0000FF"/>
                </a:solidFill>
                <a:latin typeface="+mj-lt"/>
              </a:rPr>
            </a:br>
            <a:r>
              <a:rPr lang="en-US" altLang="zh-TW" sz="1600" dirty="0">
                <a:solidFill>
                  <a:srgbClr val="0000FF"/>
                </a:solidFill>
                <a:latin typeface="+mj-lt"/>
              </a:rPr>
              <a:t>https://medium.com/@mosaicofminds/maps-in-the-brain-f236998d544f</a:t>
            </a:r>
            <a:endParaRPr lang="zh-TW" altLang="en-US" sz="16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2" name="投影片編號版面配置區 3"/>
          <p:cNvSpPr txBox="1">
            <a:spLocks/>
          </p:cNvSpPr>
          <p:nvPr/>
        </p:nvSpPr>
        <p:spPr>
          <a:xfrm>
            <a:off x="6237751" y="29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20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14A16232-46BF-45FC-B26B-DCD30ABADCFE}"/>
              </a:ext>
            </a:extLst>
          </p:cNvPr>
          <p:cNvSpPr txBox="1">
            <a:spLocks/>
          </p:cNvSpPr>
          <p:nvPr/>
        </p:nvSpPr>
        <p:spPr>
          <a:xfrm>
            <a:off x="457200" y="1464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r>
              <a:rPr lang="en-US" altLang="zh-TW" sz="3600" dirty="0">
                <a:solidFill>
                  <a:sysClr val="windowText" lastClr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Cochlear Implants</a:t>
            </a:r>
            <a:endParaRPr lang="en-GB" altLang="zh-TW" sz="3600" dirty="0">
              <a:solidFill>
                <a:sysClr val="windowText" lastClr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FE16021-135A-4805-8111-A8D5F599B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03" y="1268760"/>
            <a:ext cx="4701936" cy="414945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A3E8D21-EE91-4DDB-8222-3BCC4AC87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727" y="3806836"/>
            <a:ext cx="1972624" cy="161138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890B064-1F95-4B26-B576-FEBB4236B0A7}"/>
              </a:ext>
            </a:extLst>
          </p:cNvPr>
          <p:cNvSpPr/>
          <p:nvPr/>
        </p:nvSpPr>
        <p:spPr>
          <a:xfrm>
            <a:off x="5300663" y="5460629"/>
            <a:ext cx="3634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>
                <a:latin typeface="Calibri" panose="020F0502020204030204" pitchFamily="34" charset="0"/>
              </a:rPr>
              <a:t>Traveling wave theory (Nobel Prize 1961) </a:t>
            </a:r>
            <a:endParaRPr lang="zh-TW" altLang="en-US" sz="16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4DE1F63-E52B-46CB-8424-D79DC0F65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40" y="1687305"/>
            <a:ext cx="1991711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054EAC22-5B2B-42C8-A294-A24DEA56FF13}"/>
              </a:ext>
            </a:extLst>
          </p:cNvPr>
          <p:cNvCxnSpPr>
            <a:cxnSpLocks/>
          </p:cNvCxnSpPr>
          <p:nvPr/>
        </p:nvCxnSpPr>
        <p:spPr>
          <a:xfrm flipV="1">
            <a:off x="4137132" y="1907918"/>
            <a:ext cx="1667587" cy="1312954"/>
          </a:xfrm>
          <a:prstGeom prst="straightConnector1">
            <a:avLst/>
          </a:prstGeom>
          <a:ln w="476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80C7A8C2-8543-4D82-87FC-8C3417911443}"/>
              </a:ext>
            </a:extLst>
          </p:cNvPr>
          <p:cNvCxnSpPr>
            <a:cxnSpLocks/>
          </p:cNvCxnSpPr>
          <p:nvPr/>
        </p:nvCxnSpPr>
        <p:spPr>
          <a:xfrm>
            <a:off x="4137132" y="4221088"/>
            <a:ext cx="1667587" cy="1197130"/>
          </a:xfrm>
          <a:prstGeom prst="straightConnector1">
            <a:avLst/>
          </a:prstGeom>
          <a:ln w="476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>
            <a:extLst>
              <a:ext uri="{FF2B5EF4-FFF2-40B4-BE49-F238E27FC236}">
                <a16:creationId xmlns:a16="http://schemas.microsoft.com/office/drawing/2014/main" id="{91F91B68-69FB-4C7D-854F-68E1854074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pic>
        <p:nvPicPr>
          <p:cNvPr id="17" name="pasted-image.png">
            <a:extLst>
              <a:ext uri="{FF2B5EF4-FFF2-40B4-BE49-F238E27FC236}">
                <a16:creationId xmlns:a16="http://schemas.microsoft.com/office/drawing/2014/main" id="{9F0127E7-0517-498D-8655-0176C45B5D1C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8054116" y="4685477"/>
            <a:ext cx="709923" cy="695278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374206CC-38A6-44CD-9168-CB1EB2C5E36F}"/>
              </a:ext>
            </a:extLst>
          </p:cNvPr>
          <p:cNvSpPr/>
          <p:nvPr/>
        </p:nvSpPr>
        <p:spPr>
          <a:xfrm>
            <a:off x="5753672" y="1351909"/>
            <a:ext cx="2218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Implanted electrodes</a:t>
            </a:r>
            <a:endParaRPr lang="zh-TW" altLang="en-US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07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/>
          <p:cNvSpPr txBox="1">
            <a:spLocks/>
          </p:cNvSpPr>
          <p:nvPr/>
        </p:nvSpPr>
        <p:spPr>
          <a:xfrm>
            <a:off x="323528" y="1052736"/>
            <a:ext cx="8640514" cy="46355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Char char="Ø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人工電子耳可以讓全聾者重新聽到聲音 </a:t>
            </a:r>
            <a:r>
              <a:rPr lang="en-US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GB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2018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年人工電子耳納入健保</a:t>
            </a:r>
            <a:r>
              <a:rPr lang="en-US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在乾淨情況下，配戴者有高度辨識度，</a:t>
            </a:r>
            <a:r>
              <a:rPr lang="zh-TW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在有干擾情況下</a:t>
            </a:r>
            <a:r>
              <a:rPr lang="en-US" altLang="zh-TW" sz="2000" dirty="0">
                <a:solidFill>
                  <a:srgbClr val="C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特別是背景雜訊</a:t>
            </a:r>
            <a:r>
              <a:rPr lang="en-US" altLang="zh-TW" sz="2000" dirty="0">
                <a:solidFill>
                  <a:srgbClr val="C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，配戴者的理解度明顯降低</a:t>
            </a:r>
            <a:endParaRPr lang="en-US" altLang="zh-TW" sz="2000" b="1" dirty="0">
              <a:solidFill>
                <a:srgbClr val="C0000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altLang="zh-TW" sz="2400" kern="0" dirty="0">
                <a:latin typeface="+mj-lt"/>
                <a:cs typeface="Calibri" panose="020F0502020204030204" pitchFamily="34" charset="0"/>
              </a:rPr>
            </a:br>
            <a:r>
              <a:rPr lang="en-US" altLang="zh-TW" sz="2400" kern="0" dirty="0">
                <a:latin typeface="+mj-lt"/>
                <a:cs typeface="Calibri" panose="020F0502020204030204" pitchFamily="34" charset="0"/>
              </a:rPr>
              <a:t>  </a:t>
            </a:r>
            <a:r>
              <a:rPr lang="en-US" altLang="zh-TW" sz="800" kern="0" dirty="0">
                <a:latin typeface="+mj-lt"/>
                <a:cs typeface="Calibri" panose="020F0502020204030204" pitchFamily="34" charset="0"/>
              </a:rPr>
              <a:t> </a:t>
            </a:r>
          </a:p>
          <a:p>
            <a:endParaRPr lang="en-US" altLang="zh-TW" sz="2400" b="1" kern="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zh-TW" sz="2400" b="1" kern="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  <a:p>
            <a:endParaRPr lang="en-US" altLang="zh-TW" sz="2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使用</a:t>
            </a:r>
            <a:r>
              <a:rPr lang="zh-TW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深度學習語音增強模型，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提升配戴者的語音理解度</a:t>
            </a:r>
          </a:p>
        </p:txBody>
      </p: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463550" y="0"/>
            <a:ext cx="8229600" cy="1143000"/>
          </a:xfrm>
        </p:spPr>
        <p:txBody>
          <a:bodyPr>
            <a:normAutofit/>
          </a:bodyPr>
          <a:lstStyle/>
          <a:p>
            <a:r>
              <a:rPr lang="en" altLang="zh-TW" sz="3600" b="1" dirty="0">
                <a:ea typeface="DFKai-SB" panose="03000509000000000000" pitchFamily="65" charset="-120"/>
                <a:cs typeface="Times New Roman" panose="02020603050405020304" pitchFamily="18" charset="0"/>
              </a:rPr>
              <a:t>Cochlear Implants</a:t>
            </a:r>
            <a:r>
              <a:rPr lang="en-US" altLang="zh-TW" sz="3600" b="1" dirty="0">
                <a:ea typeface="DFKai-SB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3600" b="1" dirty="0"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GB" altLang="zh-TW" sz="3600" b="1" dirty="0">
                <a:ea typeface="DFKai-SB" panose="03000509000000000000" pitchFamily="65" charset="-120"/>
                <a:cs typeface="Times New Roman" panose="02020603050405020304" pitchFamily="18" charset="0"/>
              </a:rPr>
              <a:t>A Modern Miracle</a:t>
            </a:r>
            <a:endParaRPr lang="zh-TW" altLang="en-US" sz="3600" b="1" dirty="0"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4" name="投影片編號版面配置區 3"/>
          <p:cNvSpPr txBox="1">
            <a:spLocks/>
          </p:cNvSpPr>
          <p:nvPr/>
        </p:nvSpPr>
        <p:spPr>
          <a:xfrm>
            <a:off x="6237751" y="29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21</a:t>
            </a:fld>
            <a:endParaRPr lang="en-US" altLang="zh-TW" dirty="0">
              <a:latin typeface="Calibri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10A7465-2D86-4660-A83E-D108986459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E3E83C63-5396-409A-88E9-85C9A2176764}"/>
              </a:ext>
            </a:extLst>
          </p:cNvPr>
          <p:cNvGrpSpPr/>
          <p:nvPr/>
        </p:nvGrpSpPr>
        <p:grpSpPr>
          <a:xfrm>
            <a:off x="1303699" y="4498672"/>
            <a:ext cx="6536601" cy="1686958"/>
            <a:chOff x="4735286" y="4548818"/>
            <a:chExt cx="4573115" cy="118022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0815622-C871-40DD-A6AC-57D59A321C69}"/>
                </a:ext>
              </a:extLst>
            </p:cNvPr>
            <p:cNvSpPr/>
            <p:nvPr/>
          </p:nvSpPr>
          <p:spPr>
            <a:xfrm>
              <a:off x="6589162" y="5472474"/>
              <a:ext cx="978497" cy="114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深度類神經網路</a:t>
              </a:r>
              <a:endParaRPr lang="en-GB" altLang="zh-TW" sz="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D3F0641A-5012-4E65-985C-1C3D90EB3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4878" r="27907" b="10451"/>
            <a:stretch/>
          </p:blipFill>
          <p:spPr>
            <a:xfrm>
              <a:off x="4914801" y="4548818"/>
              <a:ext cx="3639673" cy="880511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69DEBA30-A494-497A-8BB4-93B31E248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5286" y="4548818"/>
              <a:ext cx="1219416" cy="1101778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A59E216-8002-4DA0-B588-946093987FD6}"/>
                </a:ext>
              </a:extLst>
            </p:cNvPr>
            <p:cNvSpPr/>
            <p:nvPr/>
          </p:nvSpPr>
          <p:spPr>
            <a:xfrm>
              <a:off x="7609907" y="5368452"/>
              <a:ext cx="931459" cy="194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增強後的語音 </a:t>
              </a:r>
              <a:r>
                <a:rPr lang="en-GB" altLang="zh-TW" sz="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lang="en-US" altLang="zh-TW" sz="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Ỹ</a:t>
              </a:r>
              <a:r>
                <a:rPr lang="en-GB" altLang="zh-TW" sz="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)</a:t>
              </a:r>
              <a:r>
                <a:rPr lang="zh-TW" altLang="en-US" sz="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  </a:t>
              </a:r>
              <a:endParaRPr lang="en-GB" altLang="zh-TW" sz="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B03AF8BF-D2BC-4252-8B6F-4B687BE7E786}"/>
                </a:ext>
              </a:extLst>
            </p:cNvPr>
            <p:cNvSpPr/>
            <p:nvPr/>
          </p:nvSpPr>
          <p:spPr>
            <a:xfrm>
              <a:off x="5640909" y="5326113"/>
              <a:ext cx="978496" cy="1240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失真語音 </a:t>
              </a:r>
              <a:r>
                <a:rPr lang="en-GB" altLang="zh-TW" sz="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lang="en-US" altLang="zh-TW" sz="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X</a:t>
              </a:r>
              <a:r>
                <a:rPr lang="en-GB" altLang="zh-TW" sz="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)</a:t>
              </a:r>
            </a:p>
          </p:txBody>
        </p: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57647578-F1C3-4A5F-B952-09E6F6536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560" t="64878" r="11504"/>
            <a:stretch/>
          </p:blipFill>
          <p:spPr>
            <a:xfrm flipH="1">
              <a:off x="8472902" y="4627264"/>
              <a:ext cx="745451" cy="1101778"/>
            </a:xfrm>
            <a:prstGeom prst="rect">
              <a:avLst/>
            </a:prstGeom>
          </p:spPr>
        </p:pic>
        <p:sp>
          <p:nvSpPr>
            <p:cNvPr id="25" name="圓形: 空心 24">
              <a:extLst>
                <a:ext uri="{FF2B5EF4-FFF2-40B4-BE49-F238E27FC236}">
                  <a16:creationId xmlns:a16="http://schemas.microsoft.com/office/drawing/2014/main" id="{1572C6DC-35F6-463E-91DD-9C703791C2F4}"/>
                </a:ext>
              </a:extLst>
            </p:cNvPr>
            <p:cNvSpPr/>
            <p:nvPr/>
          </p:nvSpPr>
          <p:spPr>
            <a:xfrm>
              <a:off x="9064808" y="4627264"/>
              <a:ext cx="243593" cy="254643"/>
            </a:xfrm>
            <a:prstGeom prst="donut">
              <a:avLst>
                <a:gd name="adj" fmla="val 15015"/>
              </a:avLst>
            </a:prstGeom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C4C0F572-5B62-4913-B7E8-99F14D69309F}"/>
              </a:ext>
            </a:extLst>
          </p:cNvPr>
          <p:cNvGrpSpPr/>
          <p:nvPr/>
        </p:nvGrpSpPr>
        <p:grpSpPr>
          <a:xfrm>
            <a:off x="2171428" y="2148886"/>
            <a:ext cx="4572508" cy="2007451"/>
            <a:chOff x="2699792" y="2057535"/>
            <a:chExt cx="3639673" cy="1597912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E3B01F81-E024-4E54-A32A-5F809F1E8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8917"/>
            <a:stretch/>
          </p:blipFill>
          <p:spPr>
            <a:xfrm flipH="1">
              <a:off x="2699792" y="2057535"/>
              <a:ext cx="3639673" cy="1554767"/>
            </a:xfrm>
            <a:prstGeom prst="rect">
              <a:avLst/>
            </a:prstGeom>
          </p:spPr>
        </p:pic>
        <p:pic>
          <p:nvPicPr>
            <p:cNvPr id="20" name="圖形 40" descr="問號">
              <a:extLst>
                <a:ext uri="{FF2B5EF4-FFF2-40B4-BE49-F238E27FC236}">
                  <a16:creationId xmlns:a16="http://schemas.microsoft.com/office/drawing/2014/main" id="{4FA41C17-D573-4F13-9A0B-87ECC17C1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39525" y="2443966"/>
              <a:ext cx="349840" cy="349840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0DDDD4E4-A7A1-4DDA-84F3-C78D4343C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3560" y="2520962"/>
              <a:ext cx="1255615" cy="11344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12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455801-0A42-4FEA-8589-B312E9037FB9}" type="slidenum">
              <a:rPr lang="en-US" altLang="zh-TW" smtClean="0">
                <a:latin typeface="+mj-lt"/>
              </a:rPr>
              <a:pPr>
                <a:defRPr/>
              </a:pPr>
              <a:t>22</a:t>
            </a:fld>
            <a:endParaRPr lang="en-US" altLang="zh-TW" dirty="0">
              <a:latin typeface="+mj-lt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489962" y="821789"/>
            <a:ext cx="5301289" cy="1045896"/>
            <a:chOff x="489962" y="821789"/>
            <a:chExt cx="5301289" cy="1045896"/>
          </a:xfrm>
        </p:grpSpPr>
        <p:grpSp>
          <p:nvGrpSpPr>
            <p:cNvPr id="17" name="群組 16"/>
            <p:cNvGrpSpPr/>
            <p:nvPr/>
          </p:nvGrpSpPr>
          <p:grpSpPr>
            <a:xfrm>
              <a:off x="489962" y="1052736"/>
              <a:ext cx="4912215" cy="814949"/>
              <a:chOff x="489962" y="1052736"/>
              <a:chExt cx="4912215" cy="814949"/>
            </a:xfrm>
          </p:grpSpPr>
          <p:sp>
            <p:nvSpPr>
              <p:cNvPr id="4" name="矩形 3"/>
              <p:cNvSpPr/>
              <p:nvPr/>
            </p:nvSpPr>
            <p:spPr bwMode="auto">
              <a:xfrm>
                <a:off x="1907704" y="1196878"/>
                <a:ext cx="1296144" cy="576064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Speech processor</a:t>
                </a:r>
                <a:endParaRPr kumimoji="1" lang="zh-TW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cxnSp>
            <p:nvCxnSpPr>
              <p:cNvPr id="6" name="直線單箭頭接點 5"/>
              <p:cNvCxnSpPr>
                <a:endCxn id="4" idx="1"/>
              </p:cNvCxnSpPr>
              <p:nvPr/>
            </p:nvCxnSpPr>
            <p:spPr bwMode="auto">
              <a:xfrm>
                <a:off x="1331640" y="1484910"/>
                <a:ext cx="576064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7" name="文字方塊 6"/>
              <p:cNvSpPr txBox="1"/>
              <p:nvPr/>
            </p:nvSpPr>
            <p:spPr>
              <a:xfrm>
                <a:off x="489962" y="1338105"/>
                <a:ext cx="10801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100" dirty="0">
                    <a:latin typeface="+mj-lt"/>
                  </a:rPr>
                  <a:t>Microphone</a:t>
                </a:r>
                <a:endParaRPr lang="zh-TW" altLang="en-US" sz="1100" dirty="0">
                  <a:latin typeface="+mj-lt"/>
                </a:endParaRPr>
              </a:p>
            </p:txBody>
          </p:sp>
          <p:cxnSp>
            <p:nvCxnSpPr>
              <p:cNvPr id="8" name="直線單箭頭接點 7"/>
              <p:cNvCxnSpPr/>
              <p:nvPr/>
            </p:nvCxnSpPr>
            <p:spPr bwMode="auto">
              <a:xfrm>
                <a:off x="3203848" y="1483585"/>
                <a:ext cx="576064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" name="橢圓 8"/>
              <p:cNvSpPr/>
              <p:nvPr/>
            </p:nvSpPr>
            <p:spPr bwMode="auto">
              <a:xfrm>
                <a:off x="3779912" y="1374910"/>
                <a:ext cx="216024" cy="217349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10" name="文字方塊 9"/>
              <p:cNvSpPr txBox="1"/>
              <p:nvPr/>
            </p:nvSpPr>
            <p:spPr>
              <a:xfrm>
                <a:off x="3275856" y="1167638"/>
                <a:ext cx="10801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050" dirty="0">
                    <a:latin typeface="+mj-lt"/>
                  </a:rPr>
                  <a:t>Transmitter</a:t>
                </a:r>
                <a:endParaRPr lang="zh-TW" altLang="en-US" sz="1050" dirty="0">
                  <a:latin typeface="+mj-lt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 bwMode="auto">
              <a:xfrm>
                <a:off x="4013938" y="1352346"/>
                <a:ext cx="79426" cy="297763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13" name="文字方塊 12"/>
              <p:cNvSpPr txBox="1"/>
              <p:nvPr/>
            </p:nvSpPr>
            <p:spPr>
              <a:xfrm>
                <a:off x="3831275" y="1606075"/>
                <a:ext cx="44475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050" dirty="0">
                    <a:latin typeface="+mj-lt"/>
                  </a:rPr>
                  <a:t>skin</a:t>
                </a:r>
                <a:endParaRPr lang="zh-TW" altLang="en-US" sz="1050" dirty="0">
                  <a:latin typeface="+mj-lt"/>
                </a:endParaRPr>
              </a:p>
            </p:txBody>
          </p:sp>
          <p:sp>
            <p:nvSpPr>
              <p:cNvPr id="14" name="橢圓 13"/>
              <p:cNvSpPr/>
              <p:nvPr/>
            </p:nvSpPr>
            <p:spPr bwMode="auto">
              <a:xfrm>
                <a:off x="4093364" y="1381749"/>
                <a:ext cx="216024" cy="217349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cxnSp>
            <p:nvCxnSpPr>
              <p:cNvPr id="15" name="直線單箭頭接點 14"/>
              <p:cNvCxnSpPr/>
              <p:nvPr/>
            </p:nvCxnSpPr>
            <p:spPr bwMode="auto">
              <a:xfrm>
                <a:off x="4309388" y="1483584"/>
                <a:ext cx="576064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16" name="文字方塊 15"/>
              <p:cNvSpPr txBox="1"/>
              <p:nvPr/>
            </p:nvSpPr>
            <p:spPr>
              <a:xfrm>
                <a:off x="4013938" y="1167638"/>
                <a:ext cx="10801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050" dirty="0">
                    <a:latin typeface="+mj-lt"/>
                  </a:rPr>
                  <a:t>Receiver</a:t>
                </a:r>
                <a:endParaRPr lang="zh-TW" altLang="en-US" sz="1050" dirty="0">
                  <a:latin typeface="+mj-lt"/>
                </a:endParaRPr>
              </a:p>
            </p:txBody>
          </p:sp>
          <p:sp>
            <p:nvSpPr>
              <p:cNvPr id="24" name="手繪多邊形 23"/>
              <p:cNvSpPr/>
              <p:nvPr/>
            </p:nvSpPr>
            <p:spPr bwMode="auto">
              <a:xfrm>
                <a:off x="4864224" y="1052736"/>
                <a:ext cx="537953" cy="441044"/>
              </a:xfrm>
              <a:custGeom>
                <a:avLst/>
                <a:gdLst>
                  <a:gd name="connsiteX0" fmla="*/ 0 w 537953"/>
                  <a:gd name="connsiteY0" fmla="*/ 435964 h 441044"/>
                  <a:gd name="connsiteX1" fmla="*/ 457200 w 537953"/>
                  <a:gd name="connsiteY1" fmla="*/ 390244 h 441044"/>
                  <a:gd name="connsiteX2" fmla="*/ 518160 w 537953"/>
                  <a:gd name="connsiteY2" fmla="*/ 70204 h 441044"/>
                  <a:gd name="connsiteX3" fmla="*/ 236220 w 537953"/>
                  <a:gd name="connsiteY3" fmla="*/ 1624 h 441044"/>
                  <a:gd name="connsiteX4" fmla="*/ 91440 w 537953"/>
                  <a:gd name="connsiteY4" fmla="*/ 108304 h 441044"/>
                  <a:gd name="connsiteX5" fmla="*/ 99060 w 537953"/>
                  <a:gd name="connsiteY5" fmla="*/ 260704 h 441044"/>
                  <a:gd name="connsiteX6" fmla="*/ 297180 w 537953"/>
                  <a:gd name="connsiteY6" fmla="*/ 321664 h 441044"/>
                  <a:gd name="connsiteX7" fmla="*/ 411480 w 537953"/>
                  <a:gd name="connsiteY7" fmla="*/ 192124 h 441044"/>
                  <a:gd name="connsiteX8" fmla="*/ 411480 w 537953"/>
                  <a:gd name="connsiteY8" fmla="*/ 192124 h 44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7953" h="441044">
                    <a:moveTo>
                      <a:pt x="0" y="435964"/>
                    </a:moveTo>
                    <a:cubicBezTo>
                      <a:pt x="185420" y="443584"/>
                      <a:pt x="370840" y="451204"/>
                      <a:pt x="457200" y="390244"/>
                    </a:cubicBezTo>
                    <a:cubicBezTo>
                      <a:pt x="543560" y="329284"/>
                      <a:pt x="554990" y="134974"/>
                      <a:pt x="518160" y="70204"/>
                    </a:cubicBezTo>
                    <a:cubicBezTo>
                      <a:pt x="481330" y="5434"/>
                      <a:pt x="307340" y="-4726"/>
                      <a:pt x="236220" y="1624"/>
                    </a:cubicBezTo>
                    <a:cubicBezTo>
                      <a:pt x="165100" y="7974"/>
                      <a:pt x="114300" y="65124"/>
                      <a:pt x="91440" y="108304"/>
                    </a:cubicBezTo>
                    <a:cubicBezTo>
                      <a:pt x="68580" y="151484"/>
                      <a:pt x="64770" y="225144"/>
                      <a:pt x="99060" y="260704"/>
                    </a:cubicBezTo>
                    <a:cubicBezTo>
                      <a:pt x="133350" y="296264"/>
                      <a:pt x="245110" y="333094"/>
                      <a:pt x="297180" y="321664"/>
                    </a:cubicBezTo>
                    <a:cubicBezTo>
                      <a:pt x="349250" y="310234"/>
                      <a:pt x="411480" y="192124"/>
                      <a:pt x="411480" y="192124"/>
                    </a:cubicBezTo>
                    <a:lnTo>
                      <a:pt x="411480" y="192124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p:grpSp>
        <p:sp>
          <p:nvSpPr>
            <p:cNvPr id="25" name="文字方塊 24"/>
            <p:cNvSpPr txBox="1"/>
            <p:nvPr/>
          </p:nvSpPr>
          <p:spPr>
            <a:xfrm>
              <a:off x="4711131" y="821789"/>
              <a:ext cx="10801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dirty="0">
                  <a:latin typeface="+mj-lt"/>
                </a:rPr>
                <a:t>Electric array</a:t>
              </a:r>
              <a:endParaRPr lang="zh-TW" altLang="en-US" sz="1050" dirty="0">
                <a:latin typeface="+mj-lt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833367" y="2122014"/>
            <a:ext cx="8127296" cy="2819154"/>
            <a:chOff x="833367" y="2122014"/>
            <a:chExt cx="8127296" cy="2819154"/>
          </a:xfrm>
        </p:grpSpPr>
        <p:sp>
          <p:nvSpPr>
            <p:cNvPr id="103" name="圓角矩形 102"/>
            <p:cNvSpPr/>
            <p:nvPr/>
          </p:nvSpPr>
          <p:spPr bwMode="auto">
            <a:xfrm>
              <a:off x="833367" y="2122014"/>
              <a:ext cx="8127296" cy="2819154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2373972" y="2710013"/>
              <a:ext cx="695506" cy="2733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BPF 1</a:t>
              </a:r>
              <a:endParaRPr lang="zh-TW" altLang="en-US" sz="1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358630" y="2722115"/>
              <a:ext cx="855432" cy="2491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RECT.</a:t>
              </a:r>
              <a:endParaRPr lang="zh-TW" altLang="en-US" sz="1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4491774" y="2730824"/>
              <a:ext cx="759417" cy="2491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LPF</a:t>
              </a:r>
              <a:endParaRPr lang="zh-TW" altLang="en-US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5576357" y="2631000"/>
              <a:ext cx="904587" cy="4488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COMP.</a:t>
              </a:r>
              <a:endParaRPr lang="zh-TW" altLang="en-US" sz="1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39" name="直線單箭頭接點 38"/>
            <p:cNvCxnSpPr/>
            <p:nvPr/>
          </p:nvCxnSpPr>
          <p:spPr>
            <a:xfrm flipV="1">
              <a:off x="2125093" y="2846692"/>
              <a:ext cx="252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單箭頭接點 39"/>
            <p:cNvCxnSpPr/>
            <p:nvPr/>
          </p:nvCxnSpPr>
          <p:spPr>
            <a:xfrm flipV="1">
              <a:off x="3078679" y="2851042"/>
              <a:ext cx="252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單箭頭接點 40"/>
            <p:cNvCxnSpPr/>
            <p:nvPr/>
          </p:nvCxnSpPr>
          <p:spPr>
            <a:xfrm flipV="1">
              <a:off x="4206445" y="2864102"/>
              <a:ext cx="288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/>
            <p:cNvCxnSpPr/>
            <p:nvPr/>
          </p:nvCxnSpPr>
          <p:spPr>
            <a:xfrm flipV="1">
              <a:off x="5271707" y="2855393"/>
              <a:ext cx="288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/>
            <p:cNvCxnSpPr/>
            <p:nvPr/>
          </p:nvCxnSpPr>
          <p:spPr>
            <a:xfrm flipV="1">
              <a:off x="6486108" y="2864102"/>
              <a:ext cx="468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接點 45"/>
            <p:cNvCxnSpPr/>
            <p:nvPr/>
          </p:nvCxnSpPr>
          <p:spPr>
            <a:xfrm>
              <a:off x="2125093" y="2846691"/>
              <a:ext cx="0" cy="809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矩形 46"/>
            <p:cNvSpPr/>
            <p:nvPr/>
          </p:nvSpPr>
          <p:spPr>
            <a:xfrm>
              <a:off x="2387028" y="3528246"/>
              <a:ext cx="695506" cy="2733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BPF 2</a:t>
              </a:r>
              <a:endParaRPr lang="zh-TW" altLang="en-US" sz="1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3371686" y="3540348"/>
              <a:ext cx="855432" cy="2491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RECT.</a:t>
              </a:r>
              <a:endParaRPr lang="zh-TW" altLang="en-US" sz="1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504830" y="3549057"/>
              <a:ext cx="759417" cy="2491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LPF</a:t>
              </a:r>
              <a:endParaRPr lang="zh-TW" altLang="en-US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5589413" y="3449233"/>
              <a:ext cx="904587" cy="4488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COMP.</a:t>
              </a:r>
              <a:endParaRPr lang="zh-TW" altLang="en-US" sz="1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52" name="直線單箭頭接點 51"/>
            <p:cNvCxnSpPr/>
            <p:nvPr/>
          </p:nvCxnSpPr>
          <p:spPr>
            <a:xfrm flipV="1">
              <a:off x="2128643" y="3664925"/>
              <a:ext cx="252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單箭頭接點 52"/>
            <p:cNvCxnSpPr/>
            <p:nvPr/>
          </p:nvCxnSpPr>
          <p:spPr>
            <a:xfrm flipV="1">
              <a:off x="3091735" y="3669275"/>
              <a:ext cx="252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單箭頭接點 53"/>
            <p:cNvCxnSpPr/>
            <p:nvPr/>
          </p:nvCxnSpPr>
          <p:spPr>
            <a:xfrm flipV="1">
              <a:off x="4219501" y="3682335"/>
              <a:ext cx="288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單箭頭接點 54"/>
            <p:cNvCxnSpPr/>
            <p:nvPr/>
          </p:nvCxnSpPr>
          <p:spPr>
            <a:xfrm flipV="1">
              <a:off x="5284763" y="3673626"/>
              <a:ext cx="288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矩形 58"/>
            <p:cNvSpPr/>
            <p:nvPr/>
          </p:nvSpPr>
          <p:spPr>
            <a:xfrm>
              <a:off x="2408808" y="4420786"/>
              <a:ext cx="695506" cy="2733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BPF </a:t>
              </a:r>
              <a:r>
                <a:rPr lang="en-US" altLang="zh-TW" sz="1400" i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n</a:t>
              </a:r>
              <a:endParaRPr lang="zh-TW" altLang="en-US" sz="1400" i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3393466" y="4432888"/>
              <a:ext cx="855432" cy="2491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RECT.</a:t>
              </a:r>
              <a:endParaRPr lang="zh-TW" altLang="en-US" sz="1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4526610" y="4441597"/>
              <a:ext cx="759417" cy="2491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LPF</a:t>
              </a:r>
              <a:endParaRPr lang="zh-TW" altLang="en-US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5593775" y="4359192"/>
              <a:ext cx="904587" cy="4488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COMP.</a:t>
              </a:r>
              <a:endParaRPr lang="zh-TW" altLang="en-US" sz="1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64" name="直線單箭頭接點 63"/>
            <p:cNvCxnSpPr/>
            <p:nvPr/>
          </p:nvCxnSpPr>
          <p:spPr>
            <a:xfrm flipV="1">
              <a:off x="2116384" y="4557465"/>
              <a:ext cx="288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單箭頭接點 64"/>
            <p:cNvCxnSpPr/>
            <p:nvPr/>
          </p:nvCxnSpPr>
          <p:spPr>
            <a:xfrm flipV="1">
              <a:off x="3113515" y="4561815"/>
              <a:ext cx="252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單箭頭接點 65"/>
            <p:cNvCxnSpPr/>
            <p:nvPr/>
          </p:nvCxnSpPr>
          <p:spPr>
            <a:xfrm flipV="1">
              <a:off x="4241281" y="4574875"/>
              <a:ext cx="288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單箭頭接點 66"/>
            <p:cNvCxnSpPr/>
            <p:nvPr/>
          </p:nvCxnSpPr>
          <p:spPr>
            <a:xfrm flipV="1">
              <a:off x="5306543" y="4566166"/>
              <a:ext cx="288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接點 70"/>
            <p:cNvCxnSpPr/>
            <p:nvPr/>
          </p:nvCxnSpPr>
          <p:spPr>
            <a:xfrm>
              <a:off x="2126180" y="3662457"/>
              <a:ext cx="0" cy="90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接點 71"/>
            <p:cNvCxnSpPr/>
            <p:nvPr/>
          </p:nvCxnSpPr>
          <p:spPr>
            <a:xfrm>
              <a:off x="2721725" y="3878457"/>
              <a:ext cx="0" cy="46800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文字方塊 77"/>
            <p:cNvSpPr txBox="1"/>
            <p:nvPr/>
          </p:nvSpPr>
          <p:spPr>
            <a:xfrm>
              <a:off x="8187748" y="2701504"/>
              <a:ext cx="5397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latin typeface="+mj-lt"/>
                  <a:cs typeface="Times New Roman" panose="02020603050405020304" pitchFamily="18" charset="0"/>
                </a:rPr>
                <a:t>E 1</a:t>
              </a:r>
              <a:endParaRPr lang="zh-TW" altLang="en-US" sz="1400" dirty="0"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79" name="直線單箭頭接點 78"/>
            <p:cNvCxnSpPr/>
            <p:nvPr/>
          </p:nvCxnSpPr>
          <p:spPr>
            <a:xfrm flipV="1">
              <a:off x="1804611" y="3676129"/>
              <a:ext cx="288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文字方塊 79"/>
            <p:cNvSpPr txBox="1"/>
            <p:nvPr/>
          </p:nvSpPr>
          <p:spPr>
            <a:xfrm>
              <a:off x="833367" y="3503602"/>
              <a:ext cx="1167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latin typeface="+mj-lt"/>
                  <a:cs typeface="Times New Roman" panose="02020603050405020304" pitchFamily="18" charset="0"/>
                </a:rPr>
                <a:t>Microphone</a:t>
              </a:r>
              <a:endParaRPr lang="zh-TW" altLang="en-US" sz="14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2170096" y="2216313"/>
              <a:ext cx="12017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i="1" dirty="0">
                  <a:latin typeface="+mj-lt"/>
                  <a:cs typeface="Times New Roman" panose="02020603050405020304" pitchFamily="18" charset="0"/>
                </a:rPr>
                <a:t>Band-pass </a:t>
              </a:r>
            </a:p>
            <a:p>
              <a:pPr algn="ctr"/>
              <a:r>
                <a:rPr lang="en-US" altLang="zh-TW" sz="1400" i="1" dirty="0">
                  <a:latin typeface="+mj-lt"/>
                  <a:cs typeface="Times New Roman" panose="02020603050405020304" pitchFamily="18" charset="0"/>
                </a:rPr>
                <a:t>filter</a:t>
              </a:r>
              <a:endParaRPr lang="zh-TW" altLang="en-US" sz="1400" i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3615010" y="2227352"/>
              <a:ext cx="1779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i="1" dirty="0">
                  <a:latin typeface="+mj-lt"/>
                  <a:cs typeface="Times New Roman" panose="02020603050405020304" pitchFamily="18" charset="0"/>
                </a:rPr>
                <a:t>Envelope detection</a:t>
              </a:r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5446904" y="2232092"/>
              <a:ext cx="11262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i="1" dirty="0">
                  <a:latin typeface="+mj-lt"/>
                  <a:cs typeface="Times New Roman" panose="02020603050405020304" pitchFamily="18" charset="0"/>
                </a:rPr>
                <a:t>Compression</a:t>
              </a:r>
            </a:p>
          </p:txBody>
        </p:sp>
        <p:sp>
          <p:nvSpPr>
            <p:cNvPr id="89" name="橢圓 88"/>
            <p:cNvSpPr/>
            <p:nvPr/>
          </p:nvSpPr>
          <p:spPr>
            <a:xfrm>
              <a:off x="6948264" y="2722114"/>
              <a:ext cx="235132" cy="24915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cxnSp>
          <p:nvCxnSpPr>
            <p:cNvPr id="90" name="直線單箭頭接點 89"/>
            <p:cNvCxnSpPr/>
            <p:nvPr/>
          </p:nvCxnSpPr>
          <p:spPr>
            <a:xfrm flipV="1">
              <a:off x="7193724" y="2867282"/>
              <a:ext cx="972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文字方塊 90"/>
            <p:cNvSpPr txBox="1"/>
            <p:nvPr/>
          </p:nvSpPr>
          <p:spPr>
            <a:xfrm>
              <a:off x="6512918" y="2132856"/>
              <a:ext cx="11262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i="1" dirty="0">
                  <a:latin typeface="+mj-lt"/>
                  <a:cs typeface="Times New Roman" panose="02020603050405020304" pitchFamily="18" charset="0"/>
                </a:rPr>
                <a:t>Pulse generation</a:t>
              </a:r>
            </a:p>
          </p:txBody>
        </p:sp>
        <p:sp>
          <p:nvSpPr>
            <p:cNvPr id="93" name="橢圓 92"/>
            <p:cNvSpPr/>
            <p:nvPr/>
          </p:nvSpPr>
          <p:spPr>
            <a:xfrm>
              <a:off x="6948264" y="3521838"/>
              <a:ext cx="235132" cy="24915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cxnSp>
          <p:nvCxnSpPr>
            <p:cNvPr id="94" name="直線單箭頭接點 93"/>
            <p:cNvCxnSpPr/>
            <p:nvPr/>
          </p:nvCxnSpPr>
          <p:spPr>
            <a:xfrm flipV="1">
              <a:off x="7193724" y="3667006"/>
              <a:ext cx="972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文字方塊 94"/>
            <p:cNvSpPr txBox="1"/>
            <p:nvPr/>
          </p:nvSpPr>
          <p:spPr>
            <a:xfrm>
              <a:off x="8178498" y="3503602"/>
              <a:ext cx="5397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latin typeface="+mj-lt"/>
                  <a:cs typeface="Times New Roman" panose="02020603050405020304" pitchFamily="18" charset="0"/>
                </a:rPr>
                <a:t>E 2</a:t>
              </a:r>
              <a:endParaRPr lang="zh-TW" altLang="en-US" sz="1400" dirty="0"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96" name="直線接點 95"/>
            <p:cNvCxnSpPr/>
            <p:nvPr/>
          </p:nvCxnSpPr>
          <p:spPr>
            <a:xfrm>
              <a:off x="8358732" y="3878457"/>
              <a:ext cx="0" cy="46800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橢圓 96"/>
            <p:cNvSpPr/>
            <p:nvPr/>
          </p:nvSpPr>
          <p:spPr>
            <a:xfrm>
              <a:off x="6943792" y="4439754"/>
              <a:ext cx="235132" cy="24915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cxnSp>
          <p:nvCxnSpPr>
            <p:cNvPr id="98" name="直線單箭頭接點 97"/>
            <p:cNvCxnSpPr/>
            <p:nvPr/>
          </p:nvCxnSpPr>
          <p:spPr>
            <a:xfrm flipV="1">
              <a:off x="7193724" y="4583593"/>
              <a:ext cx="972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文字方塊 98"/>
            <p:cNvSpPr txBox="1"/>
            <p:nvPr/>
          </p:nvSpPr>
          <p:spPr>
            <a:xfrm>
              <a:off x="8197398" y="4375946"/>
              <a:ext cx="5397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latin typeface="+mj-lt"/>
                  <a:cs typeface="Times New Roman" panose="02020603050405020304" pitchFamily="18" charset="0"/>
                </a:rPr>
                <a:t>E </a:t>
              </a:r>
              <a:r>
                <a:rPr lang="en-US" altLang="zh-TW" sz="1400" i="1" dirty="0">
                  <a:latin typeface="+mj-lt"/>
                  <a:cs typeface="Times New Roman" panose="02020603050405020304" pitchFamily="18" charset="0"/>
                </a:rPr>
                <a:t>n</a:t>
              </a:r>
              <a:endParaRPr lang="zh-TW" altLang="en-US" sz="1400" i="1" dirty="0"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100" name="直線單箭頭接點 99"/>
            <p:cNvCxnSpPr/>
            <p:nvPr/>
          </p:nvCxnSpPr>
          <p:spPr>
            <a:xfrm flipV="1">
              <a:off x="6473877" y="3682725"/>
              <a:ext cx="468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單箭頭接點 100"/>
            <p:cNvCxnSpPr/>
            <p:nvPr/>
          </p:nvCxnSpPr>
          <p:spPr>
            <a:xfrm flipV="1">
              <a:off x="6473877" y="4583593"/>
              <a:ext cx="468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文字方塊 101"/>
            <p:cNvSpPr txBox="1"/>
            <p:nvPr/>
          </p:nvSpPr>
          <p:spPr>
            <a:xfrm>
              <a:off x="7834369" y="2333116"/>
              <a:ext cx="11262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i="1" dirty="0">
                  <a:latin typeface="+mj-lt"/>
                  <a:cs typeface="Times New Roman" panose="02020603050405020304" pitchFamily="18" charset="0"/>
                </a:rPr>
                <a:t>Electrodes</a:t>
              </a:r>
            </a:p>
          </p:txBody>
        </p:sp>
      </p:grpSp>
      <p:cxnSp>
        <p:nvCxnSpPr>
          <p:cNvPr id="105" name="直線單箭頭接點 104"/>
          <p:cNvCxnSpPr>
            <a:stCxn id="4" idx="2"/>
          </p:cNvCxnSpPr>
          <p:nvPr/>
        </p:nvCxnSpPr>
        <p:spPr bwMode="auto">
          <a:xfrm>
            <a:off x="2555776" y="1772942"/>
            <a:ext cx="165949" cy="360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ysDot"/>
            <a:round/>
            <a:headEnd type="none" w="med" len="med"/>
            <a:tailEnd type="triangle"/>
          </a:ln>
          <a:effectLst/>
        </p:spPr>
      </p:cxnSp>
      <p:pic>
        <p:nvPicPr>
          <p:cNvPr id="107" name="圖片 1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27" y="5504758"/>
            <a:ext cx="1237745" cy="827649"/>
          </a:xfrm>
          <a:prstGeom prst="rect">
            <a:avLst/>
          </a:prstGeom>
        </p:spPr>
      </p:pic>
      <p:pic>
        <p:nvPicPr>
          <p:cNvPr id="108" name="圖片 1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901" y="5317034"/>
            <a:ext cx="1317647" cy="1104386"/>
          </a:xfrm>
          <a:prstGeom prst="rect">
            <a:avLst/>
          </a:prstGeom>
        </p:spPr>
      </p:pic>
      <p:sp>
        <p:nvSpPr>
          <p:cNvPr id="109" name="向右箭號 108"/>
          <p:cNvSpPr/>
          <p:nvPr/>
        </p:nvSpPr>
        <p:spPr bwMode="auto">
          <a:xfrm>
            <a:off x="1712336" y="5806547"/>
            <a:ext cx="288032" cy="224069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10" name="向右箭號 109"/>
          <p:cNvSpPr/>
          <p:nvPr/>
        </p:nvSpPr>
        <p:spPr bwMode="auto">
          <a:xfrm>
            <a:off x="3393466" y="5831697"/>
            <a:ext cx="288032" cy="224069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11" name="圖片 1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194" y="5293189"/>
            <a:ext cx="1525513" cy="126695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801" y="5317972"/>
            <a:ext cx="1287892" cy="1242168"/>
          </a:xfrm>
          <a:prstGeom prst="rect">
            <a:avLst/>
          </a:prstGeom>
        </p:spPr>
      </p:pic>
      <p:sp>
        <p:nvSpPr>
          <p:cNvPr id="73" name="向右箭號 72"/>
          <p:cNvSpPr/>
          <p:nvPr/>
        </p:nvSpPr>
        <p:spPr bwMode="auto">
          <a:xfrm>
            <a:off x="5637354" y="5821519"/>
            <a:ext cx="1556370" cy="229939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2" name="箭號: 向下 11"/>
          <p:cNvSpPr/>
          <p:nvPr/>
        </p:nvSpPr>
        <p:spPr bwMode="auto">
          <a:xfrm>
            <a:off x="1708502" y="2840766"/>
            <a:ext cx="320482" cy="764069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ea typeface="新細明體" pitchFamily="18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192557" y="2474758"/>
            <a:ext cx="13047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i="1" dirty="0">
                <a:solidFill>
                  <a:srgbClr val="FF0000"/>
                </a:solidFill>
                <a:latin typeface="+mj-lt"/>
              </a:rPr>
              <a:t>Noise reduction </a:t>
            </a:r>
            <a:endParaRPr lang="zh-TW" altLang="en-US" sz="13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1" name="標題 1"/>
          <p:cNvSpPr>
            <a:spLocks noGrp="1"/>
          </p:cNvSpPr>
          <p:nvPr>
            <p:ph type="title"/>
          </p:nvPr>
        </p:nvSpPr>
        <p:spPr>
          <a:xfrm>
            <a:off x="46355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+mj-lt"/>
              </a:rPr>
              <a:t>SE for Cochlear Implant </a:t>
            </a:r>
            <a:endParaRPr lang="zh-TW" altLang="en-US" sz="3600" dirty="0">
              <a:latin typeface="+mj-lt"/>
            </a:endParaRPr>
          </a:p>
        </p:txBody>
      </p:sp>
      <p:sp>
        <p:nvSpPr>
          <p:cNvPr id="82" name="投影片編號版面配置區 3"/>
          <p:cNvSpPr txBox="1">
            <a:spLocks/>
          </p:cNvSpPr>
          <p:nvPr/>
        </p:nvSpPr>
        <p:spPr>
          <a:xfrm>
            <a:off x="6237751" y="29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22</a:t>
            </a:fld>
            <a:endParaRPr lang="en-US" altLang="zh-TW" dirty="0">
              <a:latin typeface="Calibri" pitchFamily="34" charset="0"/>
            </a:endParaRPr>
          </a:p>
        </p:txBody>
      </p:sp>
      <p:pic>
        <p:nvPicPr>
          <p:cNvPr id="83" name="圖片 82">
            <a:extLst>
              <a:ext uri="{FF2B5EF4-FFF2-40B4-BE49-F238E27FC236}">
                <a16:creationId xmlns:a16="http://schemas.microsoft.com/office/drawing/2014/main" id="{464D5A43-DB2F-448D-A9D9-2CB653E991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9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標題 1">
            <a:extLst>
              <a:ext uri="{FF2B5EF4-FFF2-40B4-BE49-F238E27FC236}">
                <a16:creationId xmlns:a16="http://schemas.microsoft.com/office/drawing/2014/main" id="{B6148DB5-9DAF-4051-8D56-DC24AB4F3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29" y="-902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3600" dirty="0">
                <a:latin typeface="+mj-lt"/>
              </a:rPr>
              <a:t>SE for Cochlear Implant Simulation </a:t>
            </a:r>
            <a:endParaRPr lang="zh-TW" altLang="en-US" sz="3600" dirty="0">
              <a:latin typeface="+mj-lt"/>
            </a:endParaRPr>
          </a:p>
        </p:txBody>
      </p:sp>
      <p:pic>
        <p:nvPicPr>
          <p:cNvPr id="98" name="圖片 97">
            <a:extLst>
              <a:ext uri="{FF2B5EF4-FFF2-40B4-BE49-F238E27FC236}">
                <a16:creationId xmlns:a16="http://schemas.microsoft.com/office/drawing/2014/main" id="{5AA4AFAC-4ED9-4873-A001-33BB5759A31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96" y="4725144"/>
            <a:ext cx="5337696" cy="1810810"/>
          </a:xfrm>
          <a:prstGeom prst="rect">
            <a:avLst/>
          </a:prstGeom>
        </p:spPr>
      </p:pic>
      <p:sp>
        <p:nvSpPr>
          <p:cNvPr id="99" name="向上箭號 25">
            <a:extLst>
              <a:ext uri="{FF2B5EF4-FFF2-40B4-BE49-F238E27FC236}">
                <a16:creationId xmlns:a16="http://schemas.microsoft.com/office/drawing/2014/main" id="{8B8D8EE6-0264-4CBB-B3DC-DB2185DFFEAE}"/>
              </a:ext>
            </a:extLst>
          </p:cNvPr>
          <p:cNvSpPr/>
          <p:nvPr/>
        </p:nvSpPr>
        <p:spPr bwMode="auto">
          <a:xfrm>
            <a:off x="6962775" y="5676997"/>
            <a:ext cx="218312" cy="504056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0" name="表格 99">
            <a:extLst>
              <a:ext uri="{FF2B5EF4-FFF2-40B4-BE49-F238E27FC236}">
                <a16:creationId xmlns:a16="http://schemas.microsoft.com/office/drawing/2014/main" id="{5220606F-E93B-486F-B096-0E087B435A79}"/>
              </a:ext>
            </a:extLst>
          </p:cNvPr>
          <p:cNvGraphicFramePr>
            <a:graphicFrameLocks noGrp="1"/>
          </p:cNvGraphicFramePr>
          <p:nvPr/>
        </p:nvGraphicFramePr>
        <p:xfrm>
          <a:off x="611560" y="1433562"/>
          <a:ext cx="7620000" cy="32517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186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Clean 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2T Noise 0dB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8416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MMSE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DDAE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1" name="圖片 100">
            <a:extLst>
              <a:ext uri="{FF2B5EF4-FFF2-40B4-BE49-F238E27FC236}">
                <a16:creationId xmlns:a16="http://schemas.microsoft.com/office/drawing/2014/main" id="{47DB1FB9-6C07-492C-AC7F-C3808A4820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44" y="1525241"/>
            <a:ext cx="3614225" cy="1080000"/>
          </a:xfrm>
          <a:prstGeom prst="rect">
            <a:avLst/>
          </a:prstGeom>
        </p:spPr>
      </p:pic>
      <p:pic>
        <p:nvPicPr>
          <p:cNvPr id="102" name="2Talker_tone vocoded_clean">
            <a:hlinkClick r:id="" action="ppaction://media"/>
            <a:extLst>
              <a:ext uri="{FF2B5EF4-FFF2-40B4-BE49-F238E27FC236}">
                <a16:creationId xmlns:a16="http://schemas.microsoft.com/office/drawing/2014/main" id="{CD4FA28D-5C34-49AC-BFCD-1A9F5080D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144" y="1760441"/>
            <a:ext cx="609600" cy="609600"/>
          </a:xfrm>
          <a:prstGeom prst="rect">
            <a:avLst/>
          </a:prstGeom>
        </p:spPr>
      </p:pic>
      <p:pic>
        <p:nvPicPr>
          <p:cNvPr id="103" name="圖片 102">
            <a:extLst>
              <a:ext uri="{FF2B5EF4-FFF2-40B4-BE49-F238E27FC236}">
                <a16:creationId xmlns:a16="http://schemas.microsoft.com/office/drawing/2014/main" id="{CD1B5F61-9171-4267-B5E3-C17B9C4A191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44" y="3181425"/>
            <a:ext cx="3614225" cy="1080000"/>
          </a:xfrm>
          <a:prstGeom prst="rect">
            <a:avLst/>
          </a:prstGeom>
        </p:spPr>
      </p:pic>
      <p:pic>
        <p:nvPicPr>
          <p:cNvPr id="104" name="logMMSE_0dB_2Talker_tone vocoded">
            <a:hlinkClick r:id="" action="ppaction://media"/>
            <a:extLst>
              <a:ext uri="{FF2B5EF4-FFF2-40B4-BE49-F238E27FC236}">
                <a16:creationId xmlns:a16="http://schemas.microsoft.com/office/drawing/2014/main" id="{833C1A23-C43D-40E9-A966-ADC25BA35B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7610" y="3477951"/>
            <a:ext cx="609600" cy="609600"/>
          </a:xfrm>
          <a:prstGeom prst="rect">
            <a:avLst/>
          </a:prstGeom>
        </p:spPr>
      </p:pic>
      <p:pic>
        <p:nvPicPr>
          <p:cNvPr id="105" name="圖片 104">
            <a:extLst>
              <a:ext uri="{FF2B5EF4-FFF2-40B4-BE49-F238E27FC236}">
                <a16:creationId xmlns:a16="http://schemas.microsoft.com/office/drawing/2014/main" id="{3F0419BC-4379-4BA0-8FF7-B45506A553C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24" y="1525241"/>
            <a:ext cx="3614225" cy="1080000"/>
          </a:xfrm>
          <a:prstGeom prst="rect">
            <a:avLst/>
          </a:prstGeom>
        </p:spPr>
      </p:pic>
      <p:pic>
        <p:nvPicPr>
          <p:cNvPr id="106" name="noisy_0dB_2Talker_tone vocoded">
            <a:hlinkClick r:id="" action="ppaction://media"/>
            <a:extLst>
              <a:ext uri="{FF2B5EF4-FFF2-40B4-BE49-F238E27FC236}">
                <a16:creationId xmlns:a16="http://schemas.microsoft.com/office/drawing/2014/main" id="{52F183B6-7C63-4A32-A1BC-A99FE64BF7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94361" y="1760441"/>
            <a:ext cx="609600" cy="609600"/>
          </a:xfrm>
          <a:prstGeom prst="rect">
            <a:avLst/>
          </a:prstGeom>
        </p:spPr>
      </p:pic>
      <p:pic>
        <p:nvPicPr>
          <p:cNvPr id="107" name="圖片 106">
            <a:extLst>
              <a:ext uri="{FF2B5EF4-FFF2-40B4-BE49-F238E27FC236}">
                <a16:creationId xmlns:a16="http://schemas.microsoft.com/office/drawing/2014/main" id="{59DD0961-4549-4786-9BC7-EC4003BCA1D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24" y="3181425"/>
            <a:ext cx="3614225" cy="1080000"/>
          </a:xfrm>
          <a:prstGeom prst="rect">
            <a:avLst/>
          </a:prstGeom>
        </p:spPr>
      </p:pic>
      <p:pic>
        <p:nvPicPr>
          <p:cNvPr id="108" name="DDAE_0dB_2Talker_tone vocoded">
            <a:hlinkClick r:id="" action="ppaction://media"/>
            <a:extLst>
              <a:ext uri="{FF2B5EF4-FFF2-40B4-BE49-F238E27FC236}">
                <a16:creationId xmlns:a16="http://schemas.microsoft.com/office/drawing/2014/main" id="{AA659A90-59CF-4685-B672-6F25EFF2A5D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08582" y="3477951"/>
            <a:ext cx="609600" cy="609600"/>
          </a:xfrm>
          <a:prstGeom prst="rect">
            <a:avLst/>
          </a:prstGeom>
        </p:spPr>
      </p:pic>
      <p:sp>
        <p:nvSpPr>
          <p:cNvPr id="110" name="內容版面配置區 2">
            <a:extLst>
              <a:ext uri="{FF2B5EF4-FFF2-40B4-BE49-F238E27FC236}">
                <a16:creationId xmlns:a16="http://schemas.microsoft.com/office/drawing/2014/main" id="{A30AA251-11BB-4953-AF6D-892CD4FF355A}"/>
              </a:ext>
            </a:extLst>
          </p:cNvPr>
          <p:cNvSpPr txBox="1">
            <a:spLocks/>
          </p:cNvSpPr>
          <p:nvPr/>
        </p:nvSpPr>
        <p:spPr>
          <a:xfrm>
            <a:off x="433796" y="898475"/>
            <a:ext cx="827640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cs typeface="Times New Roman" panose="02020603050405020304" pitchFamily="18" charset="0"/>
              </a:rPr>
              <a:t>Vocoded speech</a:t>
            </a:r>
            <a:endParaRPr lang="en-US" altLang="zh-Hant" dirty="0">
              <a:cs typeface="Times New Roman" panose="02020603050405020304" pitchFamily="18" charset="0"/>
            </a:endParaRPr>
          </a:p>
          <a:p>
            <a:pPr lvl="1"/>
            <a:endParaRPr lang="en-US" altLang="zh-Hant" b="1" dirty="0">
              <a:cs typeface="Times New Roman" panose="02020603050405020304" pitchFamily="18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1654A4B-A2AD-4F64-924E-4F9A0EB5AFF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7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14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04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99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標題 1">
            <a:extLst>
              <a:ext uri="{FF2B5EF4-FFF2-40B4-BE49-F238E27FC236}">
                <a16:creationId xmlns:a16="http://schemas.microsoft.com/office/drawing/2014/main" id="{B6148DB5-9DAF-4051-8D56-DC24AB4F3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29" y="-902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3600" dirty="0">
                <a:latin typeface="+mj-lt"/>
              </a:rPr>
              <a:t>SE for Cochlear Implant Simulation </a:t>
            </a:r>
            <a:endParaRPr lang="zh-TW" altLang="en-US" sz="3600" dirty="0">
              <a:latin typeface="+mj-lt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B9403118-E7A5-4E55-BDD5-5BB99014F5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757" y="2426523"/>
            <a:ext cx="5337696" cy="181081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AAF634BE-E4A7-4993-B770-CB8575CE5CF0}"/>
              </a:ext>
            </a:extLst>
          </p:cNvPr>
          <p:cNvSpPr txBox="1"/>
          <p:nvPr/>
        </p:nvSpPr>
        <p:spPr>
          <a:xfrm>
            <a:off x="2280591" y="250379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3B66BCDB-9C01-4A84-AA5D-C222CE4527B2}"/>
              </a:ext>
            </a:extLst>
          </p:cNvPr>
          <p:cNvGraphicFramePr>
            <a:graphicFrameLocks noGrp="1"/>
          </p:cNvGraphicFramePr>
          <p:nvPr/>
        </p:nvGraphicFramePr>
        <p:xfrm>
          <a:off x="696416" y="1401337"/>
          <a:ext cx="7620000" cy="32517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186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Clean 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Babble Noise 0dB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8416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MMSE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DDAE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圖片 17">
            <a:extLst>
              <a:ext uri="{FF2B5EF4-FFF2-40B4-BE49-F238E27FC236}">
                <a16:creationId xmlns:a16="http://schemas.microsoft.com/office/drawing/2014/main" id="{CB3DD63D-754D-4112-92AA-30BCC02E6D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4" y="1479697"/>
            <a:ext cx="3614225" cy="1080000"/>
          </a:xfrm>
          <a:prstGeom prst="rect">
            <a:avLst/>
          </a:prstGeom>
        </p:spPr>
      </p:pic>
      <p:pic>
        <p:nvPicPr>
          <p:cNvPr id="19" name="normal speech_clean">
            <a:hlinkClick r:id="" action="ppaction://media"/>
            <a:extLst>
              <a:ext uri="{FF2B5EF4-FFF2-40B4-BE49-F238E27FC236}">
                <a16:creationId xmlns:a16="http://schemas.microsoft.com/office/drawing/2014/main" id="{C463914D-B4B3-45E2-B33D-57F5F33B9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0817" y="1700307"/>
            <a:ext cx="609600" cy="6096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D37911FC-7F6A-45E3-AA93-1641088BE0A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30" y="1511430"/>
            <a:ext cx="3614233" cy="1080000"/>
          </a:xfrm>
          <a:prstGeom prst="rect">
            <a:avLst/>
          </a:prstGeom>
        </p:spPr>
      </p:pic>
      <p:pic>
        <p:nvPicPr>
          <p:cNvPr id="21" name="normal speech_noisy_0dB_2Talker">
            <a:hlinkClick r:id="" action="ppaction://media"/>
            <a:extLst>
              <a:ext uri="{FF2B5EF4-FFF2-40B4-BE49-F238E27FC236}">
                <a16:creationId xmlns:a16="http://schemas.microsoft.com/office/drawing/2014/main" id="{0B2E5A7A-5EE9-4D8A-9542-9087B6A300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35169" y="1714897"/>
            <a:ext cx="609600" cy="6096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67C65CF-9796-4A34-9024-D0C30C68D61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4" y="3108596"/>
            <a:ext cx="3614233" cy="1080000"/>
          </a:xfrm>
          <a:prstGeom prst="rect">
            <a:avLst/>
          </a:prstGeom>
        </p:spPr>
      </p:pic>
      <p:pic>
        <p:nvPicPr>
          <p:cNvPr id="23" name="normal speech_logMMSE_0dB_2Talker">
            <a:hlinkClick r:id="" action="ppaction://media"/>
            <a:extLst>
              <a:ext uri="{FF2B5EF4-FFF2-40B4-BE49-F238E27FC236}">
                <a16:creationId xmlns:a16="http://schemas.microsoft.com/office/drawing/2014/main" id="{E028ED74-6F16-4F31-90B7-4B4AA4FF7BB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1667" y="3357864"/>
            <a:ext cx="609600" cy="6096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F1765E54-49F8-4802-A922-188C7339ED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96" y="4642526"/>
            <a:ext cx="5337696" cy="1810810"/>
          </a:xfrm>
          <a:prstGeom prst="rect">
            <a:avLst/>
          </a:prstGeom>
        </p:spPr>
      </p:pic>
      <p:sp>
        <p:nvSpPr>
          <p:cNvPr id="25" name="向上箭號 128">
            <a:extLst>
              <a:ext uri="{FF2B5EF4-FFF2-40B4-BE49-F238E27FC236}">
                <a16:creationId xmlns:a16="http://schemas.microsoft.com/office/drawing/2014/main" id="{4DD66036-F406-45B8-839C-48F2A1693E10}"/>
              </a:ext>
            </a:extLst>
          </p:cNvPr>
          <p:cNvSpPr/>
          <p:nvPr/>
        </p:nvSpPr>
        <p:spPr bwMode="auto">
          <a:xfrm>
            <a:off x="3203848" y="5805264"/>
            <a:ext cx="218312" cy="504056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A2CDBD8B-AA01-4D87-B35D-D57240BB5A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171" y="3108596"/>
            <a:ext cx="3614225" cy="1080000"/>
          </a:xfrm>
          <a:prstGeom prst="rect">
            <a:avLst/>
          </a:prstGeom>
        </p:spPr>
      </p:pic>
      <p:pic>
        <p:nvPicPr>
          <p:cNvPr id="27" name="normal speech_DDAE+DPF_0dB_2Talker">
            <a:hlinkClick r:id="" action="ppaction://media"/>
            <a:extLst>
              <a:ext uri="{FF2B5EF4-FFF2-40B4-BE49-F238E27FC236}">
                <a16:creationId xmlns:a16="http://schemas.microsoft.com/office/drawing/2014/main" id="{B2C2AC46-372D-4073-9CA5-72FC5E54D45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02428" y="3300377"/>
            <a:ext cx="609600" cy="609600"/>
          </a:xfrm>
          <a:prstGeom prst="rect">
            <a:avLst/>
          </a:prstGeom>
        </p:spPr>
      </p:pic>
      <p:sp>
        <p:nvSpPr>
          <p:cNvPr id="29" name="內容版面配置區 2">
            <a:extLst>
              <a:ext uri="{FF2B5EF4-FFF2-40B4-BE49-F238E27FC236}">
                <a16:creationId xmlns:a16="http://schemas.microsoft.com/office/drawing/2014/main" id="{C7FDEC32-4DA4-4379-A97D-0E725F0F84D5}"/>
              </a:ext>
            </a:extLst>
          </p:cNvPr>
          <p:cNvSpPr txBox="1">
            <a:spLocks/>
          </p:cNvSpPr>
          <p:nvPr/>
        </p:nvSpPr>
        <p:spPr>
          <a:xfrm>
            <a:off x="433796" y="898475"/>
            <a:ext cx="827640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cs typeface="Times New Roman" panose="02020603050405020304" pitchFamily="18" charset="0"/>
              </a:rPr>
              <a:t>Normal speech</a:t>
            </a:r>
            <a:endParaRPr lang="en-US" altLang="zh-Hant" dirty="0">
              <a:cs typeface="Times New Roman" panose="02020603050405020304" pitchFamily="18" charset="0"/>
            </a:endParaRPr>
          </a:p>
          <a:p>
            <a:pPr lvl="1"/>
            <a:endParaRPr lang="en-US" altLang="zh-Hant" b="1" dirty="0">
              <a:cs typeface="Times New Roman" panose="02020603050405020304" pitchFamily="18" charset="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B330C1A5-0738-48F5-8D6F-EE857506CC6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9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7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7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5172DAA7-5AAD-4CD0-9D3E-7AEF40ACA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5" y="3331389"/>
            <a:ext cx="3824174" cy="2679903"/>
          </a:xfrm>
          <a:prstGeom prst="rect">
            <a:avLst/>
          </a:prstGeom>
        </p:spPr>
      </p:pic>
      <p:sp>
        <p:nvSpPr>
          <p:cNvPr id="30" name="標題 1">
            <a:extLst>
              <a:ext uri="{FF2B5EF4-FFF2-40B4-BE49-F238E27FC236}">
                <a16:creationId xmlns:a16="http://schemas.microsoft.com/office/drawing/2014/main" id="{F08CCFCB-C654-4A8E-99EE-D2858B8AE2C7}"/>
              </a:ext>
            </a:extLst>
          </p:cNvPr>
          <p:cNvSpPr txBox="1">
            <a:spLocks/>
          </p:cNvSpPr>
          <p:nvPr/>
        </p:nvSpPr>
        <p:spPr>
          <a:xfrm>
            <a:off x="323528" y="82403"/>
            <a:ext cx="9217024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3600" b="1" dirty="0">
                <a:ea typeface="DFKai-SB" panose="03000509000000000000" pitchFamily="65" charset="-120"/>
                <a:cs typeface="Times New Roman" panose="02020603050405020304" pitchFamily="18" charset="0"/>
              </a:rPr>
              <a:t>Experiment Results</a:t>
            </a:r>
            <a:endParaRPr lang="zh-TW" altLang="en-US" sz="3600" b="1" dirty="0"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EF8B6ED8-DB6B-4390-BD3C-6263CB78145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33"/>
          <a:stretch/>
        </p:blipFill>
        <p:spPr>
          <a:xfrm>
            <a:off x="201311" y="944019"/>
            <a:ext cx="3742814" cy="2196949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02C4D591-251B-43A0-8B15-65885E703A30}"/>
              </a:ext>
            </a:extLst>
          </p:cNvPr>
          <p:cNvSpPr txBox="1"/>
          <p:nvPr/>
        </p:nvSpPr>
        <p:spPr>
          <a:xfrm>
            <a:off x="1073176" y="3080399"/>
            <a:ext cx="2110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0000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objective measurement</a:t>
            </a: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12558435-A5EF-4ACB-883F-72E9A5A2C05E}"/>
              </a:ext>
            </a:extLst>
          </p:cNvPr>
          <p:cNvGrpSpPr/>
          <p:nvPr/>
        </p:nvGrpSpPr>
        <p:grpSpPr>
          <a:xfrm>
            <a:off x="4172163" y="944018"/>
            <a:ext cx="4259715" cy="3082423"/>
            <a:chOff x="3994334" y="1290957"/>
            <a:chExt cx="4970154" cy="4560530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4A6F6F2A-9E38-4ECC-929E-7D7B5E529EE7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85" r="3649"/>
            <a:stretch/>
          </p:blipFill>
          <p:spPr bwMode="auto">
            <a:xfrm>
              <a:off x="3994334" y="1290957"/>
              <a:ext cx="4970154" cy="41917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6DFF6FEB-0161-4F7F-8B7F-43204735CFF6}"/>
                </a:ext>
              </a:extLst>
            </p:cNvPr>
            <p:cNvSpPr/>
            <p:nvPr/>
          </p:nvSpPr>
          <p:spPr>
            <a:xfrm>
              <a:off x="5136815" y="5350587"/>
              <a:ext cx="3378095" cy="500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>
                  <a:solidFill>
                    <a:srgbClr val="0000FF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subjective measurement(clinical)</a:t>
              </a:r>
              <a:r>
                <a:rPr lang="en-US" altLang="zh-TW" sz="1600" dirty="0">
                  <a:solidFill>
                    <a:srgbClr val="0000FF"/>
                  </a:solidFill>
                  <a:latin typeface="+mj-lt"/>
                  <a:cs typeface="Times New Roman" panose="02020603050405020304" pitchFamily="18" charset="0"/>
                </a:rPr>
                <a:t>.</a:t>
              </a:r>
              <a:endParaRPr lang="en-US" sz="16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138A0957-5DAE-4987-8AB8-452CFB3A9A16}"/>
              </a:ext>
            </a:extLst>
          </p:cNvPr>
          <p:cNvSpPr/>
          <p:nvPr/>
        </p:nvSpPr>
        <p:spPr>
          <a:xfrm>
            <a:off x="1073176" y="5856173"/>
            <a:ext cx="21691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>
                <a:solidFill>
                  <a:srgbClr val="0000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subjective measurement</a:t>
            </a:r>
            <a:endParaRPr lang="en-US" sz="16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8" name="星形: 六角 37">
            <a:extLst>
              <a:ext uri="{FF2B5EF4-FFF2-40B4-BE49-F238E27FC236}">
                <a16:creationId xmlns:a16="http://schemas.microsoft.com/office/drawing/2014/main" id="{D6959371-1109-4427-96BB-6F1C0A13389A}"/>
              </a:ext>
            </a:extLst>
          </p:cNvPr>
          <p:cNvSpPr/>
          <p:nvPr/>
        </p:nvSpPr>
        <p:spPr>
          <a:xfrm>
            <a:off x="1964706" y="4602832"/>
            <a:ext cx="216024" cy="266328"/>
          </a:xfrm>
          <a:prstGeom prst="star6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39" name="星形: 六角 38">
            <a:extLst>
              <a:ext uri="{FF2B5EF4-FFF2-40B4-BE49-F238E27FC236}">
                <a16:creationId xmlns:a16="http://schemas.microsoft.com/office/drawing/2014/main" id="{80AA5847-4F66-4F35-A56E-C89B0CED7FAB}"/>
              </a:ext>
            </a:extLst>
          </p:cNvPr>
          <p:cNvSpPr/>
          <p:nvPr/>
        </p:nvSpPr>
        <p:spPr>
          <a:xfrm>
            <a:off x="3460737" y="3788057"/>
            <a:ext cx="216024" cy="266328"/>
          </a:xfrm>
          <a:prstGeom prst="star6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40" name="星形: 六角 39">
            <a:extLst>
              <a:ext uri="{FF2B5EF4-FFF2-40B4-BE49-F238E27FC236}">
                <a16:creationId xmlns:a16="http://schemas.microsoft.com/office/drawing/2014/main" id="{07C658C0-0F88-4623-A270-428CD167EBD9}"/>
              </a:ext>
            </a:extLst>
          </p:cNvPr>
          <p:cNvSpPr/>
          <p:nvPr/>
        </p:nvSpPr>
        <p:spPr>
          <a:xfrm>
            <a:off x="5279380" y="1772816"/>
            <a:ext cx="216024" cy="266328"/>
          </a:xfrm>
          <a:prstGeom prst="star6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41" name="星形: 六角 40">
            <a:extLst>
              <a:ext uri="{FF2B5EF4-FFF2-40B4-BE49-F238E27FC236}">
                <a16:creationId xmlns:a16="http://schemas.microsoft.com/office/drawing/2014/main" id="{B53FE102-8F1E-4334-BA28-5E9C02E1FE2A}"/>
              </a:ext>
            </a:extLst>
          </p:cNvPr>
          <p:cNvSpPr/>
          <p:nvPr/>
        </p:nvSpPr>
        <p:spPr>
          <a:xfrm>
            <a:off x="6181576" y="1650504"/>
            <a:ext cx="216024" cy="266328"/>
          </a:xfrm>
          <a:prstGeom prst="star6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42" name="星形: 六角 41">
            <a:extLst>
              <a:ext uri="{FF2B5EF4-FFF2-40B4-BE49-F238E27FC236}">
                <a16:creationId xmlns:a16="http://schemas.microsoft.com/office/drawing/2014/main" id="{E9B9556F-07E5-4F94-9AA6-112EE482FA27}"/>
              </a:ext>
            </a:extLst>
          </p:cNvPr>
          <p:cNvSpPr/>
          <p:nvPr/>
        </p:nvSpPr>
        <p:spPr>
          <a:xfrm>
            <a:off x="7119554" y="1625104"/>
            <a:ext cx="216024" cy="266328"/>
          </a:xfrm>
          <a:prstGeom prst="star6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43" name="星形: 六角 42">
            <a:extLst>
              <a:ext uri="{FF2B5EF4-FFF2-40B4-BE49-F238E27FC236}">
                <a16:creationId xmlns:a16="http://schemas.microsoft.com/office/drawing/2014/main" id="{6F99660F-F67C-414F-8E7F-9BD7A052A331}"/>
              </a:ext>
            </a:extLst>
          </p:cNvPr>
          <p:cNvSpPr/>
          <p:nvPr/>
        </p:nvSpPr>
        <p:spPr>
          <a:xfrm>
            <a:off x="8049764" y="1124744"/>
            <a:ext cx="216024" cy="266328"/>
          </a:xfrm>
          <a:prstGeom prst="star6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D5E5F93-1EE2-4A05-81B3-A78DF6D3D1AC}"/>
              </a:ext>
            </a:extLst>
          </p:cNvPr>
          <p:cNvGrpSpPr/>
          <p:nvPr/>
        </p:nvGrpSpPr>
        <p:grpSpPr>
          <a:xfrm>
            <a:off x="789962" y="1106048"/>
            <a:ext cx="2877502" cy="1136445"/>
            <a:chOff x="789962" y="1106048"/>
            <a:chExt cx="2877502" cy="1136445"/>
          </a:xfrm>
        </p:grpSpPr>
        <p:sp>
          <p:nvSpPr>
            <p:cNvPr id="52" name="箭號: 向下 51">
              <a:extLst>
                <a:ext uri="{FF2B5EF4-FFF2-40B4-BE49-F238E27FC236}">
                  <a16:creationId xmlns:a16="http://schemas.microsoft.com/office/drawing/2014/main" id="{928FA8C1-7DE0-4B31-B5C5-E3E3BECC51A5}"/>
                </a:ext>
              </a:extLst>
            </p:cNvPr>
            <p:cNvSpPr/>
            <p:nvPr/>
          </p:nvSpPr>
          <p:spPr>
            <a:xfrm>
              <a:off x="789962" y="2069769"/>
              <a:ext cx="77849" cy="172724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3" name="箭號: 向下 52">
              <a:extLst>
                <a:ext uri="{FF2B5EF4-FFF2-40B4-BE49-F238E27FC236}">
                  <a16:creationId xmlns:a16="http://schemas.microsoft.com/office/drawing/2014/main" id="{1A7D2E59-6D84-4190-B6B2-85F6812686BF}"/>
                </a:ext>
              </a:extLst>
            </p:cNvPr>
            <p:cNvSpPr/>
            <p:nvPr/>
          </p:nvSpPr>
          <p:spPr>
            <a:xfrm>
              <a:off x="1181783" y="1816116"/>
              <a:ext cx="77849" cy="172724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4" name="箭號: 向下 53">
              <a:extLst>
                <a:ext uri="{FF2B5EF4-FFF2-40B4-BE49-F238E27FC236}">
                  <a16:creationId xmlns:a16="http://schemas.microsoft.com/office/drawing/2014/main" id="{9B9A4C18-F94B-4453-8493-ECDD40B4DD20}"/>
                </a:ext>
              </a:extLst>
            </p:cNvPr>
            <p:cNvSpPr/>
            <p:nvPr/>
          </p:nvSpPr>
          <p:spPr>
            <a:xfrm>
              <a:off x="1523326" y="1607524"/>
              <a:ext cx="77849" cy="172724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5" name="箭號: 向下 54">
              <a:extLst>
                <a:ext uri="{FF2B5EF4-FFF2-40B4-BE49-F238E27FC236}">
                  <a16:creationId xmlns:a16="http://schemas.microsoft.com/office/drawing/2014/main" id="{85632F2F-D850-4254-9736-B3D1EEB97D65}"/>
                </a:ext>
              </a:extLst>
            </p:cNvPr>
            <p:cNvSpPr/>
            <p:nvPr/>
          </p:nvSpPr>
          <p:spPr>
            <a:xfrm>
              <a:off x="1855925" y="1484784"/>
              <a:ext cx="77849" cy="172724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6" name="箭號: 向下 55">
              <a:extLst>
                <a:ext uri="{FF2B5EF4-FFF2-40B4-BE49-F238E27FC236}">
                  <a16:creationId xmlns:a16="http://schemas.microsoft.com/office/drawing/2014/main" id="{5D9A3B0C-0E80-49C6-AAFF-9B0D6920F1FE}"/>
                </a:ext>
              </a:extLst>
            </p:cNvPr>
            <p:cNvSpPr/>
            <p:nvPr/>
          </p:nvSpPr>
          <p:spPr>
            <a:xfrm>
              <a:off x="2530378" y="1257908"/>
              <a:ext cx="77849" cy="172724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7" name="箭號: 向下 56">
              <a:extLst>
                <a:ext uri="{FF2B5EF4-FFF2-40B4-BE49-F238E27FC236}">
                  <a16:creationId xmlns:a16="http://schemas.microsoft.com/office/drawing/2014/main" id="{6C8B969E-0D1D-45C7-975A-F5020980B71A}"/>
                </a:ext>
              </a:extLst>
            </p:cNvPr>
            <p:cNvSpPr/>
            <p:nvPr/>
          </p:nvSpPr>
          <p:spPr>
            <a:xfrm>
              <a:off x="2843808" y="1198029"/>
              <a:ext cx="77849" cy="172724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8" name="箭號: 向下 57">
              <a:extLst>
                <a:ext uri="{FF2B5EF4-FFF2-40B4-BE49-F238E27FC236}">
                  <a16:creationId xmlns:a16="http://schemas.microsoft.com/office/drawing/2014/main" id="{32460935-312B-40B8-8152-9746462ECCAC}"/>
                </a:ext>
              </a:extLst>
            </p:cNvPr>
            <p:cNvSpPr/>
            <p:nvPr/>
          </p:nvSpPr>
          <p:spPr>
            <a:xfrm>
              <a:off x="2188524" y="1398422"/>
              <a:ext cx="77849" cy="172724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9" name="箭號: 向下 58">
              <a:extLst>
                <a:ext uri="{FF2B5EF4-FFF2-40B4-BE49-F238E27FC236}">
                  <a16:creationId xmlns:a16="http://schemas.microsoft.com/office/drawing/2014/main" id="{662D3AE7-28CB-4315-B614-A48B8C7DF9C3}"/>
                </a:ext>
              </a:extLst>
            </p:cNvPr>
            <p:cNvSpPr/>
            <p:nvPr/>
          </p:nvSpPr>
          <p:spPr>
            <a:xfrm>
              <a:off x="3236174" y="1181373"/>
              <a:ext cx="77849" cy="172724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60" name="箭號: 向下 59">
              <a:extLst>
                <a:ext uri="{FF2B5EF4-FFF2-40B4-BE49-F238E27FC236}">
                  <a16:creationId xmlns:a16="http://schemas.microsoft.com/office/drawing/2014/main" id="{5CE15166-7BE5-4288-8F7A-3FFC3B09D599}"/>
                </a:ext>
              </a:extLst>
            </p:cNvPr>
            <p:cNvSpPr/>
            <p:nvPr/>
          </p:nvSpPr>
          <p:spPr>
            <a:xfrm>
              <a:off x="3589615" y="1106048"/>
              <a:ext cx="77849" cy="172724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1850692E-BB9E-462D-A64B-48C9D6D1F0D7}"/>
              </a:ext>
            </a:extLst>
          </p:cNvPr>
          <p:cNvSpPr/>
          <p:nvPr/>
        </p:nvSpPr>
        <p:spPr>
          <a:xfrm>
            <a:off x="4195767" y="4069074"/>
            <a:ext cx="4192657" cy="2400657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/>
              <a:buAutoNum type="arabicParenBoth"/>
            </a:pPr>
            <a:r>
              <a:rPr lang="en-US" altLang="zh-TW" sz="15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Speech enhancement based on deep learning has made significant progress in objective evaluation, subjective evaluation (simulator), and subjective measurement (clinical trials).</a:t>
            </a:r>
          </a:p>
          <a:p>
            <a:pPr marL="342900" indent="-342900">
              <a:buFont typeface="Arial"/>
              <a:buAutoNum type="arabicParenBoth"/>
            </a:pPr>
            <a:r>
              <a:rPr lang="en-US" altLang="zh-TW" sz="15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This research outcome is the world's first application of deep learning speech enhancement in cochlear implants.</a:t>
            </a:r>
          </a:p>
          <a:p>
            <a:pPr marL="342900" indent="-342900">
              <a:buFont typeface="Arial"/>
              <a:buAutoNum type="arabicParenBoth"/>
            </a:pPr>
            <a:r>
              <a:rPr lang="en-US" altLang="zh-TW" sz="15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The research has been awarded the National Innovation Award (2018-2020) and the 2022 Future Science Award.</a:t>
            </a:r>
            <a:endParaRPr lang="en-GB" altLang="zh-TW" sz="1600" dirty="0">
              <a:solidFill>
                <a:schemeClr val="tx1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9D7793D1-B518-49C1-8B8D-6950496340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153" r="11020"/>
          <a:stretch/>
        </p:blipFill>
        <p:spPr>
          <a:xfrm>
            <a:off x="8419899" y="4230612"/>
            <a:ext cx="481982" cy="881456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626AFD1B-82B3-41E5-82B3-EB4EC9BE01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52" y="5094335"/>
            <a:ext cx="1122643" cy="1260325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E7D4EBF5-28CC-45E2-8C8C-12ABF8DC34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DDA68-D425-388C-A0AD-FD51AA740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82C08752-2B6C-367D-B5D3-60472ACBB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17" y="1418742"/>
            <a:ext cx="7163085" cy="5146334"/>
          </a:xfrm>
          <a:prstGeom prst="rect">
            <a:avLst/>
          </a:prstGeom>
        </p:spPr>
      </p:pic>
      <p:sp>
        <p:nvSpPr>
          <p:cNvPr id="47" name="標題 1">
            <a:extLst>
              <a:ext uri="{FF2B5EF4-FFF2-40B4-BE49-F238E27FC236}">
                <a16:creationId xmlns:a16="http://schemas.microsoft.com/office/drawing/2014/main" id="{30FBB56C-151E-5F39-B31B-03ACDD23E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97" y="-852"/>
            <a:ext cx="8676456" cy="1143000"/>
          </a:xfrm>
        </p:spPr>
        <p:txBody>
          <a:bodyPr>
            <a:no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Assistive Oral Communication Technologies</a:t>
            </a:r>
          </a:p>
        </p:txBody>
      </p:sp>
      <p:sp>
        <p:nvSpPr>
          <p:cNvPr id="8" name="投影片編號版面配置區 3">
            <a:extLst>
              <a:ext uri="{FF2B5EF4-FFF2-40B4-BE49-F238E27FC236}">
                <a16:creationId xmlns:a16="http://schemas.microsoft.com/office/drawing/2014/main" id="{B66272D5-93CA-BED8-E901-440A610652F9}"/>
              </a:ext>
            </a:extLst>
          </p:cNvPr>
          <p:cNvSpPr txBox="1">
            <a:spLocks/>
          </p:cNvSpPr>
          <p:nvPr/>
        </p:nvSpPr>
        <p:spPr>
          <a:xfrm>
            <a:off x="6237751" y="29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26</a:t>
            </a:fld>
            <a:endParaRPr lang="en-US" altLang="zh-TW" dirty="0">
              <a:latin typeface="Calibri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7A37131-5E72-382D-6DD1-9DE9134483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C7CAA126-BF52-F7B6-2519-866F31DA897B}"/>
              </a:ext>
            </a:extLst>
          </p:cNvPr>
          <p:cNvGrpSpPr/>
          <p:nvPr/>
        </p:nvGrpSpPr>
        <p:grpSpPr>
          <a:xfrm>
            <a:off x="1190368" y="1609566"/>
            <a:ext cx="7244161" cy="4834423"/>
            <a:chOff x="1564154" y="1600651"/>
            <a:chExt cx="5792665" cy="4017791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90F2710C-FF8E-F95A-48A6-489932CC2D0B}"/>
                </a:ext>
              </a:extLst>
            </p:cNvPr>
            <p:cNvSpPr/>
            <p:nvPr/>
          </p:nvSpPr>
          <p:spPr>
            <a:xfrm>
              <a:off x="2137211" y="2962518"/>
              <a:ext cx="1794157" cy="393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ysClr val="windowText" lastClr="000000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 </a:t>
              </a:r>
              <a:endParaRPr lang="en-GB" dirty="0">
                <a:solidFill>
                  <a:sysClr val="windowText" lastClr="000000"/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369806C-B2E7-4E94-8FFA-BE61FF707B68}"/>
                </a:ext>
              </a:extLst>
            </p:cNvPr>
            <p:cNvSpPr/>
            <p:nvPr/>
          </p:nvSpPr>
          <p:spPr>
            <a:xfrm>
              <a:off x="2163860" y="5224546"/>
              <a:ext cx="1794157" cy="393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ysClr val="windowText" lastClr="000000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 </a:t>
              </a:r>
              <a:endParaRPr lang="en-GB" dirty="0">
                <a:solidFill>
                  <a:sysClr val="windowText" lastClr="000000"/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4D67F27-B6D1-2572-589A-A8B153F90B4D}"/>
                </a:ext>
              </a:extLst>
            </p:cNvPr>
            <p:cNvSpPr/>
            <p:nvPr/>
          </p:nvSpPr>
          <p:spPr>
            <a:xfrm>
              <a:off x="1619540" y="1600651"/>
              <a:ext cx="1940510" cy="393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u="sng" dirty="0">
                  <a:solidFill>
                    <a:sysClr val="windowText" lastClr="000000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Hearing Impairment</a:t>
              </a:r>
              <a:endParaRPr lang="en-GB" sz="1800" u="sng" dirty="0">
                <a:solidFill>
                  <a:sysClr val="windowText" lastClr="000000"/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4DE82A73-FB99-2803-ABFD-C3F8808EF4BF}"/>
                </a:ext>
              </a:extLst>
            </p:cNvPr>
            <p:cNvSpPr/>
            <p:nvPr/>
          </p:nvSpPr>
          <p:spPr>
            <a:xfrm>
              <a:off x="1564154" y="3835713"/>
              <a:ext cx="1898120" cy="393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u="sng" dirty="0">
                  <a:solidFill>
                    <a:sysClr val="windowText" lastClr="000000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Speech Disorder</a:t>
              </a:r>
              <a:endParaRPr lang="en-GB" sz="1800" u="sng" dirty="0">
                <a:solidFill>
                  <a:sysClr val="windowText" lastClr="000000"/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EC851D1-0D27-ED06-D283-DA9F8CECB4D9}"/>
                </a:ext>
              </a:extLst>
            </p:cNvPr>
            <p:cNvSpPr/>
            <p:nvPr/>
          </p:nvSpPr>
          <p:spPr>
            <a:xfrm>
              <a:off x="5454017" y="1797599"/>
              <a:ext cx="1794157" cy="393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600" dirty="0">
                  <a:solidFill>
                    <a:sysClr val="windowText" lastClr="000000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Cochlear Implants</a:t>
              </a:r>
              <a:endParaRPr lang="en-GB" sz="1600" dirty="0">
                <a:solidFill>
                  <a:sysClr val="windowText" lastClr="000000"/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DADE4B3-6B7F-60A7-16CE-D4569AF85DAB}"/>
                </a:ext>
              </a:extLst>
            </p:cNvPr>
            <p:cNvSpPr/>
            <p:nvPr/>
          </p:nvSpPr>
          <p:spPr>
            <a:xfrm>
              <a:off x="5439817" y="2413352"/>
              <a:ext cx="1794157" cy="393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600" dirty="0">
                  <a:solidFill>
                    <a:sysClr val="windowText" lastClr="000000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Hearing Aids</a:t>
              </a:r>
              <a:endParaRPr lang="en-GB" sz="1600" dirty="0">
                <a:solidFill>
                  <a:sysClr val="windowText" lastClr="000000"/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04BF7136-D8EB-0123-B527-80FDD704838A}"/>
                </a:ext>
              </a:extLst>
            </p:cNvPr>
            <p:cNvSpPr/>
            <p:nvPr/>
          </p:nvSpPr>
          <p:spPr>
            <a:xfrm>
              <a:off x="5454017" y="2990691"/>
              <a:ext cx="1794157" cy="393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ysClr val="windowText" lastClr="000000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PSAP</a:t>
              </a:r>
              <a:endParaRPr lang="en-GB" sz="1600" dirty="0">
                <a:solidFill>
                  <a:sysClr val="windowText" lastClr="000000"/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EEEC855E-A355-FE21-C781-1B901E8A4BC5}"/>
                </a:ext>
              </a:extLst>
            </p:cNvPr>
            <p:cNvSpPr/>
            <p:nvPr/>
          </p:nvSpPr>
          <p:spPr>
            <a:xfrm>
              <a:off x="5562662" y="4072574"/>
              <a:ext cx="1794157" cy="393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600" dirty="0">
                  <a:solidFill>
                    <a:sysClr val="windowText" lastClr="000000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Abnormal voice detection</a:t>
              </a:r>
              <a:endParaRPr lang="en-GB" sz="1600" dirty="0">
                <a:solidFill>
                  <a:sysClr val="windowText" lastClr="000000"/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E84020B2-7F60-FBE0-CA68-84BF14B0F61F}"/>
                </a:ext>
              </a:extLst>
            </p:cNvPr>
            <p:cNvSpPr/>
            <p:nvPr/>
          </p:nvSpPr>
          <p:spPr>
            <a:xfrm>
              <a:off x="5556514" y="4814798"/>
              <a:ext cx="1560762" cy="393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600" dirty="0">
                  <a:solidFill>
                    <a:sysClr val="windowText" lastClr="000000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Abnormal speech enhancement</a:t>
              </a:r>
              <a:endParaRPr lang="en-GB" sz="1600" dirty="0">
                <a:solidFill>
                  <a:sysClr val="windowText" lastClr="000000"/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074F8DE9-BA72-5C7E-BE51-2FE21D9FB1A5}"/>
                </a:ext>
              </a:extLst>
            </p:cNvPr>
            <p:cNvSpPr/>
            <p:nvPr/>
          </p:nvSpPr>
          <p:spPr>
            <a:xfrm>
              <a:off x="5582029" y="4753820"/>
              <a:ext cx="1392444" cy="470726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9" name="矩形 68">
            <a:extLst>
              <a:ext uri="{FF2B5EF4-FFF2-40B4-BE49-F238E27FC236}">
                <a16:creationId xmlns:a16="http://schemas.microsoft.com/office/drawing/2014/main" id="{5A9F4815-0E19-557F-A2EA-37A5B90BAB64}"/>
              </a:ext>
            </a:extLst>
          </p:cNvPr>
          <p:cNvSpPr/>
          <p:nvPr/>
        </p:nvSpPr>
        <p:spPr>
          <a:xfrm>
            <a:off x="205414" y="1049823"/>
            <a:ext cx="83529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Listening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AI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Speaking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AI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032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8F97E13-6986-4D37-AAF5-009E730658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896" b="27361"/>
          <a:stretch/>
        </p:blipFill>
        <p:spPr>
          <a:xfrm>
            <a:off x="768933" y="1740004"/>
            <a:ext cx="7606133" cy="224456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9183" y="4491853"/>
            <a:ext cx="5022168" cy="883992"/>
          </a:xfrm>
        </p:spPr>
        <p:txBody>
          <a:bodyPr>
            <a:noAutofit/>
          </a:bodyPr>
          <a:lstStyle/>
          <a:p>
            <a:pPr algn="ctr"/>
            <a:r>
              <a:rPr lang="zh-TW" altLang="en-US" sz="1800" b="0" dirty="0">
                <a:ea typeface="標楷體" panose="03000509000000000000" pitchFamily="65" charset="-120"/>
              </a:rPr>
              <a:t>發音障礙</a:t>
            </a:r>
            <a:r>
              <a:rPr lang="en-GB" altLang="zh-TW" sz="1800" b="0" dirty="0">
                <a:ea typeface="標楷體" panose="03000509000000000000" pitchFamily="65" charset="-120"/>
              </a:rPr>
              <a:t>:</a:t>
            </a:r>
            <a:br>
              <a:rPr lang="en-GB" altLang="zh-TW" sz="1800" b="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8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構音異常、失語、口吃、口腔手術、聲帶損傷</a:t>
            </a:r>
          </a:p>
        </p:txBody>
      </p:sp>
      <p:sp>
        <p:nvSpPr>
          <p:cNvPr id="12" name="矩形 11"/>
          <p:cNvSpPr/>
          <p:nvPr/>
        </p:nvSpPr>
        <p:spPr>
          <a:xfrm>
            <a:off x="2656092" y="3995711"/>
            <a:ext cx="40318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</a:pPr>
            <a:r>
              <a:rPr lang="zh-TW" altLang="en-US" sz="20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文言版</a:t>
            </a:r>
            <a:r>
              <a:rPr lang="en-US" altLang="zh-TW" sz="20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《</a:t>
            </a:r>
            <a:r>
              <a:rPr lang="zh-TW" altLang="en-US" sz="20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説文解字</a:t>
            </a:r>
            <a:r>
              <a:rPr lang="en-US" altLang="zh-TW" sz="20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》</a:t>
            </a:r>
            <a:r>
              <a:rPr lang="zh-TW" altLang="en-US" sz="20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：訥，言難也</a:t>
            </a:r>
            <a:endParaRPr lang="en-US" altLang="zh-TW" sz="2000" b="1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E8874A1-9A09-4AE8-B1AD-C4D0E98F35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27</a:t>
            </a:fld>
            <a:endParaRPr lang="en" kern="0" dirty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3223616-C6A4-433C-9DC7-3D1A04C8CF3D}"/>
              </a:ext>
            </a:extLst>
          </p:cNvPr>
          <p:cNvSpPr/>
          <p:nvPr/>
        </p:nvSpPr>
        <p:spPr>
          <a:xfrm>
            <a:off x="133639" y="5961317"/>
            <a:ext cx="2592288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D7520F9-9BB6-4C39-B780-F6A8353691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1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4505" y="18768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語音增強於改善說話障礙</a:t>
            </a:r>
            <a:endParaRPr lang="zh-TW" altLang="en-US" sz="3600" dirty="0">
              <a:latin typeface="+mj-lt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8E9D05E0-6CA6-4489-B15F-EACCDA57CD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17" t="5358" r="2684" b="2737"/>
          <a:stretch/>
        </p:blipFill>
        <p:spPr>
          <a:xfrm>
            <a:off x="5699430" y="1372785"/>
            <a:ext cx="2784276" cy="2793382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8623D892-EA26-4BCF-8A28-53F3D9F97933}"/>
              </a:ext>
            </a:extLst>
          </p:cNvPr>
          <p:cNvSpPr txBox="1"/>
          <p:nvPr/>
        </p:nvSpPr>
        <p:spPr>
          <a:xfrm>
            <a:off x="866752" y="1812887"/>
            <a:ext cx="4569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成果</a:t>
            </a:r>
            <a:r>
              <a:rPr lang="en-US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：口腔癌術後語音理解度改善</a:t>
            </a:r>
            <a:endParaRPr lang="en-GB" altLang="zh-TW" sz="2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29D3ABD-F933-4756-B78E-500F5300A271}"/>
              </a:ext>
            </a:extLst>
          </p:cNvPr>
          <p:cNvSpPr txBox="1"/>
          <p:nvPr/>
        </p:nvSpPr>
        <p:spPr>
          <a:xfrm>
            <a:off x="866752" y="2272401"/>
            <a:ext cx="4256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成果</a:t>
            </a:r>
            <a:r>
              <a:rPr lang="en-GB" altLang="zh-TW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2</a:t>
            </a:r>
            <a:r>
              <a:rPr lang="zh-TW" altLang="en-US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：構音障礙語音理解度改善</a:t>
            </a:r>
            <a:endParaRPr lang="en-GB" altLang="zh-TW" sz="2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069F956-4546-482F-8B60-AC1D72DE80E5}"/>
              </a:ext>
            </a:extLst>
          </p:cNvPr>
          <p:cNvSpPr txBox="1"/>
          <p:nvPr/>
        </p:nvSpPr>
        <p:spPr>
          <a:xfrm>
            <a:off x="866751" y="2730605"/>
            <a:ext cx="4607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成果</a:t>
            </a:r>
            <a:r>
              <a:rPr lang="en-GB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：人工電子喉語音理解度改善</a:t>
            </a:r>
            <a:endParaRPr lang="en-GB" altLang="zh-TW" sz="2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7CE8AF4-4746-4B52-89F2-316F8CC1D7AC}"/>
              </a:ext>
            </a:extLst>
          </p:cNvPr>
          <p:cNvSpPr txBox="1"/>
          <p:nvPr/>
        </p:nvSpPr>
        <p:spPr>
          <a:xfrm>
            <a:off x="866751" y="3844706"/>
            <a:ext cx="6695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解決方法： 基於深度學習的語音增強</a:t>
            </a:r>
            <a:endParaRPr lang="en-GB" altLang="zh-TW" sz="2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8" name="爆炸: 十四角 27">
            <a:extLst>
              <a:ext uri="{FF2B5EF4-FFF2-40B4-BE49-F238E27FC236}">
                <a16:creationId xmlns:a16="http://schemas.microsoft.com/office/drawing/2014/main" id="{3991CFA5-944C-4AC7-B07D-EC1D6E8667F8}"/>
              </a:ext>
            </a:extLst>
          </p:cNvPr>
          <p:cNvSpPr/>
          <p:nvPr/>
        </p:nvSpPr>
        <p:spPr>
          <a:xfrm>
            <a:off x="6863867" y="1637952"/>
            <a:ext cx="357508" cy="359077"/>
          </a:xfrm>
          <a:prstGeom prst="irregularSeal2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29" name="爆炸: 十四角 28">
            <a:extLst>
              <a:ext uri="{FF2B5EF4-FFF2-40B4-BE49-F238E27FC236}">
                <a16:creationId xmlns:a16="http://schemas.microsoft.com/office/drawing/2014/main" id="{0735808C-6A7E-4510-B729-59479380BE67}"/>
              </a:ext>
            </a:extLst>
          </p:cNvPr>
          <p:cNvSpPr/>
          <p:nvPr/>
        </p:nvSpPr>
        <p:spPr>
          <a:xfrm>
            <a:off x="6853712" y="2566649"/>
            <a:ext cx="357508" cy="359077"/>
          </a:xfrm>
          <a:prstGeom prst="irregularSeal2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0" name="爆炸: 十四角 29">
            <a:extLst>
              <a:ext uri="{FF2B5EF4-FFF2-40B4-BE49-F238E27FC236}">
                <a16:creationId xmlns:a16="http://schemas.microsoft.com/office/drawing/2014/main" id="{4E4118B0-E5CA-4541-85A2-0DB77F921EE4}"/>
              </a:ext>
            </a:extLst>
          </p:cNvPr>
          <p:cNvSpPr/>
          <p:nvPr/>
        </p:nvSpPr>
        <p:spPr>
          <a:xfrm>
            <a:off x="6449267" y="2287476"/>
            <a:ext cx="319865" cy="321269"/>
          </a:xfrm>
          <a:prstGeom prst="irregularSeal2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94B48582-92BA-4D5A-88EA-50EB2D94C896}"/>
              </a:ext>
            </a:extLst>
          </p:cNvPr>
          <p:cNvGrpSpPr/>
          <p:nvPr/>
        </p:nvGrpSpPr>
        <p:grpSpPr>
          <a:xfrm>
            <a:off x="1576405" y="4400640"/>
            <a:ext cx="5991189" cy="1568452"/>
            <a:chOff x="2218970" y="4445392"/>
            <a:chExt cx="4825906" cy="1263389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37FA876F-8BA5-43C1-A769-E20195B39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4878" r="27907" b="9993"/>
            <a:stretch/>
          </p:blipFill>
          <p:spPr>
            <a:xfrm>
              <a:off x="2454946" y="4564288"/>
              <a:ext cx="3639673" cy="896855"/>
            </a:xfrm>
            <a:prstGeom prst="rect">
              <a:avLst/>
            </a:prstGeom>
          </p:spPr>
        </p:pic>
        <p:pic>
          <p:nvPicPr>
            <p:cNvPr id="22" name="圖形 40" descr="問號">
              <a:extLst>
                <a:ext uri="{FF2B5EF4-FFF2-40B4-BE49-F238E27FC236}">
                  <a16:creationId xmlns:a16="http://schemas.microsoft.com/office/drawing/2014/main" id="{FE22F85E-9DAF-445E-9CBF-8E7B6750A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19063" y="4558787"/>
              <a:ext cx="349840" cy="349840"/>
            </a:xfrm>
            <a:prstGeom prst="rect">
              <a:avLst/>
            </a:prstGeom>
          </p:spPr>
        </p:pic>
        <p:sp>
          <p:nvSpPr>
            <p:cNvPr id="23" name="圓形: 空心 22">
              <a:extLst>
                <a:ext uri="{FF2B5EF4-FFF2-40B4-BE49-F238E27FC236}">
                  <a16:creationId xmlns:a16="http://schemas.microsoft.com/office/drawing/2014/main" id="{3B0ED8A7-9954-40B3-8908-9ABFEF2724B7}"/>
                </a:ext>
              </a:extLst>
            </p:cNvPr>
            <p:cNvSpPr/>
            <p:nvPr/>
          </p:nvSpPr>
          <p:spPr>
            <a:xfrm>
              <a:off x="5473818" y="4606385"/>
              <a:ext cx="254853" cy="254643"/>
            </a:xfrm>
            <a:prstGeom prst="donut">
              <a:avLst>
                <a:gd name="adj" fmla="val 15015"/>
              </a:avLst>
            </a:prstGeom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DA617618-DFAF-4AF6-953C-22BA12386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5681551" y="4558787"/>
              <a:ext cx="1363325" cy="1149994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DD84E31E-6226-434D-8CAE-3F125A93B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18970" y="4445392"/>
              <a:ext cx="1323777" cy="1243184"/>
            </a:xfrm>
            <a:prstGeom prst="rect">
              <a:avLst/>
            </a:prstGeom>
          </p:spPr>
        </p:pic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6006F343-2A50-421F-9AA4-A74440EAEA89}"/>
                </a:ext>
              </a:extLst>
            </p:cNvPr>
            <p:cNvGrpSpPr/>
            <p:nvPr/>
          </p:nvGrpSpPr>
          <p:grpSpPr>
            <a:xfrm>
              <a:off x="2760456" y="4631969"/>
              <a:ext cx="362778" cy="774430"/>
              <a:chOff x="2382399" y="3900316"/>
              <a:chExt cx="362778" cy="774430"/>
            </a:xfrm>
          </p:grpSpPr>
          <p:sp>
            <p:nvSpPr>
              <p:cNvPr id="34" name="爆炸: 十四角 33">
                <a:extLst>
                  <a:ext uri="{FF2B5EF4-FFF2-40B4-BE49-F238E27FC236}">
                    <a16:creationId xmlns:a16="http://schemas.microsoft.com/office/drawing/2014/main" id="{F39FACCF-3462-4D9F-B418-BC9529B39A10}"/>
                  </a:ext>
                </a:extLst>
              </p:cNvPr>
              <p:cNvSpPr/>
              <p:nvPr/>
            </p:nvSpPr>
            <p:spPr>
              <a:xfrm>
                <a:off x="2382399" y="3900316"/>
                <a:ext cx="236906" cy="248945"/>
              </a:xfrm>
              <a:prstGeom prst="irregularSeal2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爆炸: 十四角 34">
                <a:extLst>
                  <a:ext uri="{FF2B5EF4-FFF2-40B4-BE49-F238E27FC236}">
                    <a16:creationId xmlns:a16="http://schemas.microsoft.com/office/drawing/2014/main" id="{31A2E250-F9BC-41CF-8981-E288D1930D0B}"/>
                  </a:ext>
                </a:extLst>
              </p:cNvPr>
              <p:cNvSpPr/>
              <p:nvPr/>
            </p:nvSpPr>
            <p:spPr>
              <a:xfrm>
                <a:off x="2508271" y="4425801"/>
                <a:ext cx="236906" cy="248945"/>
              </a:xfrm>
              <a:prstGeom prst="irregularSeal2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爆炸: 十四角 35">
                <a:extLst>
                  <a:ext uri="{FF2B5EF4-FFF2-40B4-BE49-F238E27FC236}">
                    <a16:creationId xmlns:a16="http://schemas.microsoft.com/office/drawing/2014/main" id="{849377BE-E908-4571-B991-4437AC10C5E0}"/>
                  </a:ext>
                </a:extLst>
              </p:cNvPr>
              <p:cNvSpPr/>
              <p:nvPr/>
            </p:nvSpPr>
            <p:spPr>
              <a:xfrm>
                <a:off x="2500852" y="4206606"/>
                <a:ext cx="236906" cy="248945"/>
              </a:xfrm>
              <a:prstGeom prst="irregularSeal2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D6FD9EE6-3348-4783-91F6-C64517C6D440}"/>
                </a:ext>
              </a:extLst>
            </p:cNvPr>
            <p:cNvSpPr/>
            <p:nvPr/>
          </p:nvSpPr>
          <p:spPr>
            <a:xfrm>
              <a:off x="5174373" y="5381917"/>
              <a:ext cx="931459" cy="194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增強後的語音 </a:t>
              </a:r>
              <a:r>
                <a:rPr lang="en-GB" altLang="zh-TW" sz="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lang="en-US" altLang="zh-TW" sz="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Ỹ</a:t>
              </a:r>
              <a:r>
                <a:rPr lang="en-GB" altLang="zh-TW" sz="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)</a:t>
              </a:r>
              <a:r>
                <a:rPr lang="zh-TW" altLang="en-US" sz="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  </a:t>
              </a:r>
              <a:endParaRPr lang="en-GB" altLang="zh-TW" sz="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DA74437F-83E9-4341-9072-BB6B20477795}"/>
                </a:ext>
              </a:extLst>
            </p:cNvPr>
            <p:cNvSpPr/>
            <p:nvPr/>
          </p:nvSpPr>
          <p:spPr>
            <a:xfrm>
              <a:off x="3134447" y="5369447"/>
              <a:ext cx="978496" cy="1240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失真語音 </a:t>
              </a:r>
              <a:r>
                <a:rPr lang="en-GB" altLang="zh-TW" sz="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lang="en-US" altLang="zh-TW" sz="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X</a:t>
              </a:r>
              <a:r>
                <a:rPr lang="en-GB" altLang="zh-TW" sz="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67B54FE3-DE4F-42A7-83F7-4876E84DDC9B}"/>
                </a:ext>
              </a:extLst>
            </p:cNvPr>
            <p:cNvSpPr/>
            <p:nvPr/>
          </p:nvSpPr>
          <p:spPr>
            <a:xfrm>
              <a:off x="4145008" y="5496443"/>
              <a:ext cx="978497" cy="114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深度類神經網路</a:t>
              </a:r>
              <a:endParaRPr lang="en-GB" altLang="zh-TW" sz="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47B516BE-AD4D-4235-B913-1AF5928A88F8}"/>
              </a:ext>
            </a:extLst>
          </p:cNvPr>
          <p:cNvSpPr/>
          <p:nvPr/>
        </p:nvSpPr>
        <p:spPr>
          <a:xfrm>
            <a:off x="133639" y="5961317"/>
            <a:ext cx="2592288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3FAABCB0-C54D-4140-A7A4-80F158C89E2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8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4505" y="187688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TW" sz="3600" dirty="0">
                <a:latin typeface="+mj-lt"/>
              </a:rPr>
              <a:t>SE for Speaking Disorder</a:t>
            </a:r>
            <a:endParaRPr lang="zh-TW" altLang="en-US" sz="3600" dirty="0">
              <a:latin typeface="+mj-lt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9" y="3771488"/>
            <a:ext cx="3954401" cy="1368152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1475656" y="6065589"/>
            <a:ext cx="2387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+mj-lt"/>
                <a:ea typeface="標楷體" panose="03000509000000000000" pitchFamily="65" charset="-120"/>
              </a:rPr>
              <a:t>Liberty Times Ltd..</a:t>
            </a:r>
            <a:endParaRPr lang="zh-TW" altLang="en-US" sz="2000" dirty="0"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40715" y="1286916"/>
            <a:ext cx="85329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3200" b="1" dirty="0">
                <a:latin typeface="+mj-lt"/>
              </a:rPr>
              <a:t>Task:</a:t>
            </a:r>
            <a:r>
              <a:rPr lang="zh-TW" altLang="en-US" sz="3200" b="1" dirty="0">
                <a:latin typeface="+mj-lt"/>
              </a:rPr>
              <a:t> </a:t>
            </a:r>
            <a:r>
              <a:rPr lang="en-US" altLang="zh-TW" sz="3200" dirty="0">
                <a:latin typeface="+mj-lt"/>
              </a:rPr>
              <a:t>improving the speech intelligibility of surgical patients.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18" y="3732170"/>
            <a:ext cx="3671943" cy="155075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932040" y="6065589"/>
            <a:ext cx="3671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+mj-lt"/>
                <a:ea typeface="標楷體" panose="03000509000000000000" pitchFamily="65" charset="-120"/>
              </a:rPr>
              <a:t>Taipei Veterans General Hospital</a:t>
            </a:r>
            <a:endParaRPr lang="zh-TW" altLang="en-US" sz="2000" dirty="0"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40715" y="2296805"/>
            <a:ext cx="85329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3200" b="1" dirty="0">
                <a:latin typeface="+mj-lt"/>
              </a:rPr>
              <a:t>Target:</a:t>
            </a:r>
            <a:r>
              <a:rPr lang="zh-TW" altLang="en-US" sz="3200" b="1" dirty="0">
                <a:latin typeface="+mj-lt"/>
              </a:rPr>
              <a:t> </a:t>
            </a:r>
            <a:r>
              <a:rPr lang="en-US" altLang="zh-TW" sz="3200" dirty="0">
                <a:latin typeface="+mj-lt"/>
              </a:rPr>
              <a:t>oral cancer (top five cancer for male in Taiwan).</a:t>
            </a:r>
          </a:p>
        </p:txBody>
      </p:sp>
      <p:sp>
        <p:nvSpPr>
          <p:cNvPr id="15" name="投影片編號版面配置區 3"/>
          <p:cNvSpPr txBox="1">
            <a:spLocks/>
          </p:cNvSpPr>
          <p:nvPr/>
        </p:nvSpPr>
        <p:spPr>
          <a:xfrm>
            <a:off x="6237751" y="29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29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1AA9A05-02DA-4118-ADC5-507A23E9241B}"/>
              </a:ext>
            </a:extLst>
          </p:cNvPr>
          <p:cNvSpPr txBox="1"/>
          <p:nvPr/>
        </p:nvSpPr>
        <p:spPr>
          <a:xfrm>
            <a:off x="1053477" y="5139640"/>
            <a:ext cx="2387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+mj-lt"/>
                <a:ea typeface="標楷體" panose="03000509000000000000" pitchFamily="65" charset="-120"/>
              </a:rPr>
              <a:t>Before </a:t>
            </a:r>
            <a:endParaRPr lang="zh-TW" altLang="en-US" sz="2000" dirty="0"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B972F7F-659F-4D3A-8F5E-10E27CB0EC3C}"/>
              </a:ext>
            </a:extLst>
          </p:cNvPr>
          <p:cNvSpPr txBox="1"/>
          <p:nvPr/>
        </p:nvSpPr>
        <p:spPr>
          <a:xfrm>
            <a:off x="2977998" y="5139640"/>
            <a:ext cx="2387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+mj-lt"/>
                <a:ea typeface="標楷體" panose="03000509000000000000" pitchFamily="65" charset="-120"/>
              </a:rPr>
              <a:t>After </a:t>
            </a:r>
            <a:endParaRPr lang="zh-TW" altLang="en-US" sz="2000" dirty="0"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0C2B1CC-CF6D-4E2F-9EFB-1A39C3F20313}"/>
              </a:ext>
            </a:extLst>
          </p:cNvPr>
          <p:cNvSpPr txBox="1"/>
          <p:nvPr/>
        </p:nvSpPr>
        <p:spPr>
          <a:xfrm>
            <a:off x="7011344" y="5036849"/>
            <a:ext cx="16561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+mj-lt"/>
                <a:ea typeface="標楷體" panose="03000509000000000000" pitchFamily="65" charset="-120"/>
              </a:rPr>
              <a:t>          After </a:t>
            </a:r>
            <a:endParaRPr lang="zh-TW" altLang="en-US" sz="2000" dirty="0"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C066597-2BF0-4374-8EAF-09D5A6FBAF6B}"/>
              </a:ext>
            </a:extLst>
          </p:cNvPr>
          <p:cNvSpPr txBox="1"/>
          <p:nvPr/>
        </p:nvSpPr>
        <p:spPr>
          <a:xfrm>
            <a:off x="5173859" y="5061740"/>
            <a:ext cx="16561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+mj-lt"/>
                <a:ea typeface="標楷體" panose="03000509000000000000" pitchFamily="65" charset="-120"/>
              </a:rPr>
              <a:t>          Before </a:t>
            </a:r>
            <a:endParaRPr lang="zh-TW" altLang="en-US" sz="2000" dirty="0"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BA27299D-406F-459F-9015-F8C6FF2881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5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/>
      <p:bldP spid="14" grpId="0"/>
      <p:bldP spid="13" grpId="0"/>
      <p:bldP spid="16" grpId="0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73024" y="397440"/>
            <a:ext cx="9217024" cy="706400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altLang="zh-TW" sz="2400" i="1" dirty="0">
              <a:solidFill>
                <a:srgbClr val="7030A0"/>
              </a:solidFill>
              <a:latin typeface="+mj-lt"/>
            </a:endParaRPr>
          </a:p>
          <a:p>
            <a:pPr marL="0" indent="0">
              <a:buNone/>
            </a:pPr>
            <a:endParaRPr lang="en-US" altLang="zh-TW" sz="2400" i="1" dirty="0">
              <a:solidFill>
                <a:srgbClr val="7030A0"/>
              </a:solidFill>
              <a:latin typeface="+mj-lt"/>
            </a:endParaRPr>
          </a:p>
          <a:p>
            <a:pPr lvl="1"/>
            <a:r>
              <a:rPr lang="en-US" altLang="zh-TW" sz="3100" dirty="0">
                <a:solidFill>
                  <a:srgbClr val="0070C0"/>
                </a:solidFill>
                <a:latin typeface="+mj-lt"/>
              </a:rPr>
              <a:t>Education</a:t>
            </a:r>
          </a:p>
          <a:p>
            <a:pPr lvl="1">
              <a:buNone/>
            </a:pPr>
            <a:r>
              <a:rPr lang="en-US" altLang="zh-TW" sz="2600" dirty="0">
                <a:latin typeface="+mj-lt"/>
              </a:rPr>
              <a:t>	- B.S.   in EE, National Taiwan University, 1995-1999</a:t>
            </a:r>
          </a:p>
          <a:p>
            <a:pPr lvl="1">
              <a:buNone/>
            </a:pPr>
            <a:r>
              <a:rPr lang="en-US" altLang="zh-TW" sz="2600" dirty="0">
                <a:latin typeface="+mj-lt"/>
              </a:rPr>
              <a:t>	- M.S.  in EE, National Taiwan University, 1999-2001</a:t>
            </a:r>
          </a:p>
          <a:p>
            <a:pPr lvl="1">
              <a:buNone/>
            </a:pPr>
            <a:r>
              <a:rPr lang="en-US" altLang="zh-TW" sz="2600" dirty="0">
                <a:latin typeface="+mj-lt"/>
              </a:rPr>
              <a:t>	- Ph.D. in ECE, Georgia Institute of Technology, 2003-2008</a:t>
            </a:r>
          </a:p>
          <a:p>
            <a:pPr lvl="1"/>
            <a:r>
              <a:rPr lang="en-US" altLang="zh-TW" sz="3100" dirty="0">
                <a:solidFill>
                  <a:srgbClr val="0070C0"/>
                </a:solidFill>
                <a:latin typeface="+mj-lt"/>
              </a:rPr>
              <a:t>Work Experience</a:t>
            </a:r>
            <a:endParaRPr lang="en-US" altLang="zh-TW" sz="31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457200" lvl="1" indent="76200">
              <a:buNone/>
            </a:pPr>
            <a:r>
              <a:rPr lang="en-US" altLang="zh-TW" sz="2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</a:t>
            </a:r>
            <a:r>
              <a:rPr lang="en-US" altLang="zh-TW" sz="2600" dirty="0">
                <a:latin typeface="+mj-lt"/>
              </a:rPr>
              <a:t>- Researcher, National Institute of Information and Communications Technology, </a:t>
            </a:r>
            <a:br>
              <a:rPr lang="en-US" altLang="zh-TW" sz="2600" dirty="0">
                <a:latin typeface="+mj-lt"/>
              </a:rPr>
            </a:br>
            <a:r>
              <a:rPr lang="en-US" altLang="zh-TW" sz="2600" dirty="0">
                <a:latin typeface="+mj-lt"/>
              </a:rPr>
              <a:t>       SLC Group, Japan (2009/4-2011/9)</a:t>
            </a:r>
          </a:p>
          <a:p>
            <a:pPr marL="457200" lvl="1" indent="76200">
              <a:buNone/>
            </a:pPr>
            <a:r>
              <a:rPr lang="en-US" altLang="zh-TW" sz="2600" dirty="0">
                <a:latin typeface="+mj-lt"/>
              </a:rPr>
              <a:t>   - Research Fellow (Professor) and Deputy Director Research Center for Information </a:t>
            </a:r>
            <a:br>
              <a:rPr lang="en-US" altLang="zh-TW" sz="2600" dirty="0">
                <a:latin typeface="+mj-lt"/>
              </a:rPr>
            </a:br>
            <a:r>
              <a:rPr lang="en-US" altLang="zh-TW" sz="2600" dirty="0">
                <a:latin typeface="+mj-lt"/>
              </a:rPr>
              <a:t>       Technology Innovation (2020/9-present) </a:t>
            </a:r>
            <a:endParaRPr lang="en-US" altLang="zh-TW" sz="2600" dirty="0">
              <a:solidFill>
                <a:srgbClr val="0070C0"/>
              </a:solidFill>
              <a:latin typeface="+mj-lt"/>
            </a:endParaRPr>
          </a:p>
          <a:p>
            <a:pPr lvl="1"/>
            <a:r>
              <a:rPr lang="en-US" altLang="zh-TW" sz="3100" dirty="0">
                <a:solidFill>
                  <a:srgbClr val="0070C0"/>
                </a:solidFill>
                <a:latin typeface="+mj-lt"/>
              </a:rPr>
              <a:t>Academia Services</a:t>
            </a:r>
            <a:endParaRPr lang="en-US" altLang="zh-TW" sz="3100" dirty="0">
              <a:latin typeface="+mj-lt"/>
            </a:endParaRPr>
          </a:p>
          <a:p>
            <a:pPr lvl="1">
              <a:buNone/>
            </a:pPr>
            <a:r>
              <a:rPr lang="en-US" altLang="zh-TW" sz="2600" dirty="0">
                <a:latin typeface="+mj-lt"/>
              </a:rPr>
              <a:t>	- Chair, Speech, Language, and Audio (SLA) Technical Committee, APSIPA </a:t>
            </a:r>
          </a:p>
          <a:p>
            <a:pPr lvl="1">
              <a:buNone/>
            </a:pPr>
            <a:r>
              <a:rPr lang="en-US" altLang="zh-TW" sz="2600" dirty="0">
                <a:latin typeface="+mj-lt"/>
              </a:rPr>
              <a:t>      - Distinguished Lecturer, 2019-2020, APSIPA </a:t>
            </a:r>
          </a:p>
          <a:p>
            <a:pPr lvl="1">
              <a:buNone/>
            </a:pPr>
            <a:r>
              <a:rPr lang="en-US" altLang="zh-TW" sz="2600" dirty="0">
                <a:latin typeface="+mj-lt"/>
              </a:rPr>
              <a:t>      - Associate Editor of IEEE Signal Processing Letters </a:t>
            </a:r>
          </a:p>
          <a:p>
            <a:pPr lvl="1">
              <a:buNone/>
            </a:pPr>
            <a:r>
              <a:rPr lang="en-US" altLang="zh-TW" sz="2600" dirty="0">
                <a:latin typeface="+mj-lt"/>
              </a:rPr>
              <a:t>      - Associate Editor of IEEE/ACM Transactions on Audio, Speech and Language Processing</a:t>
            </a:r>
          </a:p>
          <a:p>
            <a:pPr lvl="1"/>
            <a:r>
              <a:rPr lang="en-US" altLang="zh-TW" sz="3100" dirty="0">
                <a:solidFill>
                  <a:srgbClr val="0070C0"/>
                </a:solidFill>
                <a:latin typeface="+mj-lt"/>
              </a:rPr>
              <a:t>Lab at CITI (Academia </a:t>
            </a:r>
            <a:r>
              <a:rPr lang="en-US" altLang="zh-TW" sz="3100" dirty="0" err="1">
                <a:solidFill>
                  <a:srgbClr val="0070C0"/>
                </a:solidFill>
                <a:latin typeface="+mj-lt"/>
              </a:rPr>
              <a:t>Sinica</a:t>
            </a:r>
            <a:r>
              <a:rPr lang="en-US" altLang="zh-TW" sz="3100" dirty="0">
                <a:solidFill>
                  <a:srgbClr val="0070C0"/>
                </a:solidFill>
                <a:latin typeface="+mj-lt"/>
              </a:rPr>
              <a:t>)</a:t>
            </a:r>
          </a:p>
          <a:p>
            <a:pPr lvl="1">
              <a:buNone/>
            </a:pPr>
            <a:r>
              <a:rPr lang="en-US" altLang="zh-TW" sz="2600" dirty="0">
                <a:latin typeface="+mj-lt"/>
              </a:rPr>
              <a:t>     Research Fellow,</a:t>
            </a:r>
            <a:r>
              <a:rPr lang="zh-TW" altLang="en-US" sz="2600" dirty="0">
                <a:latin typeface="+mj-lt"/>
              </a:rPr>
              <a:t> </a:t>
            </a:r>
            <a:r>
              <a:rPr lang="en-US" altLang="zh-TW" sz="2600" dirty="0">
                <a:latin typeface="+mj-lt"/>
              </a:rPr>
              <a:t>Deputy Director of CITI, Academia </a:t>
            </a:r>
            <a:r>
              <a:rPr lang="en-US" altLang="zh-TW" sz="2600" dirty="0" err="1">
                <a:latin typeface="+mj-lt"/>
              </a:rPr>
              <a:t>Sinica</a:t>
            </a:r>
            <a:endParaRPr lang="en-US" altLang="zh-TW" sz="2600" dirty="0">
              <a:latin typeface="+mj-lt"/>
            </a:endParaRPr>
          </a:p>
          <a:p>
            <a:pPr lvl="1">
              <a:buNone/>
            </a:pPr>
            <a:r>
              <a:rPr lang="en-US" altLang="zh-TW" sz="2600" dirty="0">
                <a:latin typeface="+mj-lt"/>
              </a:rPr>
              <a:t>     Biomedical Acoustic Signal Processing (Bio-ASP) Lab</a:t>
            </a:r>
          </a:p>
          <a:p>
            <a:pPr lvl="1"/>
            <a:r>
              <a:rPr lang="en-US" altLang="zh-TW" sz="3100" dirty="0">
                <a:solidFill>
                  <a:srgbClr val="0070C0"/>
                </a:solidFill>
                <a:latin typeface="+mj-lt"/>
              </a:rPr>
              <a:t>Research Interests</a:t>
            </a:r>
          </a:p>
          <a:p>
            <a:pPr lvl="1">
              <a:buNone/>
            </a:pPr>
            <a:r>
              <a:rPr lang="en-US" altLang="zh-TW" sz="2600" dirty="0">
                <a:latin typeface="+mj-lt"/>
              </a:rPr>
              <a:t>	</a:t>
            </a:r>
            <a:r>
              <a:rPr lang="en-US" altLang="zh-TW" sz="2600" dirty="0" err="1">
                <a:latin typeface="+mj-lt"/>
              </a:rPr>
              <a:t>Assisitve</a:t>
            </a:r>
            <a:r>
              <a:rPr lang="en-US" altLang="zh-TW" sz="2600" dirty="0">
                <a:latin typeface="+mj-lt"/>
              </a:rPr>
              <a:t> Speech Communication Technologies, Audio-coding, Biomedical Signal Processing, and Speech Signal Processing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97441"/>
            <a:ext cx="1789008" cy="172819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759DF4B-1FDF-E344-8585-B55470EC334E}"/>
              </a:ext>
            </a:extLst>
          </p:cNvPr>
          <p:cNvSpPr/>
          <p:nvPr/>
        </p:nvSpPr>
        <p:spPr>
          <a:xfrm>
            <a:off x="323528" y="166608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 Dr. Yu Tsao (</a:t>
            </a:r>
            <a:r>
              <a:rPr lang="zh-TW" altLang="en-US" sz="2400" dirty="0">
                <a:ea typeface="標楷體" pitchFamily="65" charset="-120"/>
              </a:rPr>
              <a:t>曹昱</a:t>
            </a:r>
            <a:r>
              <a:rPr lang="en-US" altLang="zh-TW" sz="2400" dirty="0"/>
              <a:t>)</a:t>
            </a:r>
            <a:r>
              <a:rPr lang="en-US" altLang="zh-TW" sz="2000" dirty="0">
                <a:solidFill>
                  <a:srgbClr val="7030A0"/>
                </a:solidFill>
              </a:rPr>
              <a:t>, </a:t>
            </a:r>
            <a:r>
              <a:rPr lang="en-US" altLang="zh-TW" sz="2000" i="1" dirty="0">
                <a:solidFill>
                  <a:srgbClr val="7030A0"/>
                </a:solidFill>
              </a:rPr>
              <a:t>Research Fellow,</a:t>
            </a:r>
            <a:r>
              <a:rPr lang="zh-TW" altLang="en-US" sz="2000" i="1" dirty="0">
                <a:solidFill>
                  <a:srgbClr val="7030A0"/>
                </a:solidFill>
              </a:rPr>
              <a:t> </a:t>
            </a:r>
            <a:r>
              <a:rPr lang="en-US" altLang="zh-TW" sz="2000" i="1" dirty="0">
                <a:solidFill>
                  <a:srgbClr val="7030A0"/>
                </a:solidFill>
              </a:rPr>
              <a:t>Deputy Director </a:t>
            </a:r>
            <a:endParaRPr lang="zh-TW" altLang="en-US" sz="20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52A327B-A8D0-4C8E-A802-7765E312FE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6228184" y="5092441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20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62767" y="-170467"/>
            <a:ext cx="9577064" cy="1143000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+mj-lt"/>
              </a:rPr>
              <a:t>SE for Speaking Disorder</a:t>
            </a:r>
            <a:endParaRPr lang="zh-TW" altLang="en-US" sz="3600" dirty="0">
              <a:latin typeface="+mj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61330"/>
            <a:ext cx="4805040" cy="229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168839" y="871806"/>
            <a:ext cx="6516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+mj-lt"/>
              </a:rPr>
              <a:t>Proposed:</a:t>
            </a:r>
            <a:r>
              <a:rPr lang="zh-TW" altLang="en-US" sz="2000" dirty="0">
                <a:latin typeface="+mj-lt"/>
              </a:rPr>
              <a:t> </a:t>
            </a:r>
            <a:r>
              <a:rPr lang="en-US" altLang="zh-TW" sz="2000" dirty="0">
                <a:latin typeface="+mj-lt"/>
              </a:rPr>
              <a:t>joint training of source and target dictionaries with non-negative matrix factorization (NMF): </a:t>
            </a:r>
            <a:r>
              <a:rPr lang="zh-TW" altLang="en-US" sz="2000" dirty="0">
                <a:latin typeface="+mj-lt"/>
              </a:rPr>
              <a:t> </a:t>
            </a:r>
          </a:p>
        </p:txBody>
      </p:sp>
      <p:sp>
        <p:nvSpPr>
          <p:cNvPr id="8" name="投影片編號版面配置區 3"/>
          <p:cNvSpPr txBox="1">
            <a:spLocks/>
          </p:cNvSpPr>
          <p:nvPr/>
        </p:nvSpPr>
        <p:spPr>
          <a:xfrm>
            <a:off x="6237751" y="29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30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DADD63D-9A4D-49EE-B191-7E203DFD8A1A}"/>
              </a:ext>
            </a:extLst>
          </p:cNvPr>
          <p:cNvSpPr/>
          <p:nvPr/>
        </p:nvSpPr>
        <p:spPr>
          <a:xfrm>
            <a:off x="1396688" y="5775285"/>
            <a:ext cx="12241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/>
              <a:t>Before Surgery</a:t>
            </a:r>
            <a:endParaRPr lang="zh-TW" altLang="en-US" sz="20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929E7D0-7F2A-4B1C-B92E-D506734627B2}"/>
              </a:ext>
            </a:extLst>
          </p:cNvPr>
          <p:cNvSpPr/>
          <p:nvPr/>
        </p:nvSpPr>
        <p:spPr>
          <a:xfrm>
            <a:off x="1396688" y="4796296"/>
            <a:ext cx="12241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/>
              <a:t>After Surgery</a:t>
            </a:r>
            <a:endParaRPr lang="zh-TW" altLang="en-US" sz="2000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15FA67E-91AF-4EFF-9839-26F2FB2C2B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44" y="1579692"/>
            <a:ext cx="4952312" cy="288158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1D3B6DF-4A88-4B54-9AE4-89AA138F1C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F7EC11B-0BD6-4411-ADD2-18E91229E92C}"/>
              </a:ext>
            </a:extLst>
          </p:cNvPr>
          <p:cNvSpPr/>
          <p:nvPr/>
        </p:nvSpPr>
        <p:spPr>
          <a:xfrm>
            <a:off x="5666184" y="5585527"/>
            <a:ext cx="75010" cy="95338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DF359D0-CE9E-4219-B9C8-4096A08670BB}"/>
              </a:ext>
            </a:extLst>
          </p:cNvPr>
          <p:cNvSpPr/>
          <p:nvPr/>
        </p:nvSpPr>
        <p:spPr>
          <a:xfrm>
            <a:off x="5666184" y="4620434"/>
            <a:ext cx="75010" cy="95338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26F1D03-4664-448B-840A-86245BC36619}"/>
              </a:ext>
            </a:extLst>
          </p:cNvPr>
          <p:cNvSpPr/>
          <p:nvPr/>
        </p:nvSpPr>
        <p:spPr>
          <a:xfrm>
            <a:off x="3203848" y="5599040"/>
            <a:ext cx="75010" cy="95338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AA3E57A-57E7-49D1-B0C5-69C34A34A072}"/>
              </a:ext>
            </a:extLst>
          </p:cNvPr>
          <p:cNvSpPr/>
          <p:nvPr/>
        </p:nvSpPr>
        <p:spPr>
          <a:xfrm>
            <a:off x="3203848" y="4601272"/>
            <a:ext cx="75010" cy="95338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456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4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9377" r="2514" b="18149"/>
          <a:stretch/>
        </p:blipFill>
        <p:spPr bwMode="auto">
          <a:xfrm>
            <a:off x="801565" y="1218488"/>
            <a:ext cx="3393079" cy="118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est_S3_sentence_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39623" y="1573638"/>
            <a:ext cx="611168" cy="47136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t="9287" r="15298" b="17744"/>
          <a:stretch/>
        </p:blipFill>
        <p:spPr bwMode="auto">
          <a:xfrm>
            <a:off x="5011750" y="1174684"/>
            <a:ext cx="3320886" cy="122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est_S3_sentence_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34995" y="1562193"/>
            <a:ext cx="611168" cy="47136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817763" y="2389356"/>
            <a:ext cx="1998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語音增強後結果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9185" r="2411" b="17870"/>
          <a:stretch/>
        </p:blipFill>
        <p:spPr bwMode="auto">
          <a:xfrm>
            <a:off x="5005858" y="2738101"/>
            <a:ext cx="3308088" cy="116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sentence_8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34995" y="3087049"/>
            <a:ext cx="611168" cy="471364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0" t="10193" r="2286" b="17502"/>
          <a:stretch/>
        </p:blipFill>
        <p:spPr bwMode="auto">
          <a:xfrm>
            <a:off x="801566" y="2738101"/>
            <a:ext cx="3393079" cy="116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sentence_6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28596" y="3098495"/>
            <a:ext cx="611168" cy="471364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1816882" y="393267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  <a:latin typeface="+mj-lt"/>
                <a:ea typeface="標楷體" panose="03000509000000000000" pitchFamily="65" charset="-120"/>
              </a:rPr>
              <a:t>衛生紙給我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5860052" y="393772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  <a:latin typeface="+mj-lt"/>
                <a:ea typeface="標楷體" panose="03000509000000000000" pitchFamily="65" charset="-120"/>
              </a:rPr>
              <a:t>遙控器在哪裡</a:t>
            </a:r>
          </a:p>
        </p:txBody>
      </p:sp>
      <p:pic>
        <p:nvPicPr>
          <p:cNvPr id="1026" name="圖片 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 r="6148" b="-2"/>
          <a:stretch>
            <a:fillRect/>
          </a:stretch>
        </p:blipFill>
        <p:spPr bwMode="auto">
          <a:xfrm>
            <a:off x="964405" y="4208030"/>
            <a:ext cx="4044529" cy="24362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4" name="文字方塊 23"/>
          <p:cNvSpPr txBox="1"/>
          <p:nvPr/>
        </p:nvSpPr>
        <p:spPr>
          <a:xfrm>
            <a:off x="5194011" y="4724223"/>
            <a:ext cx="3166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Speech samples were from </a:t>
            </a:r>
            <a:r>
              <a:rPr lang="en-US" altLang="zh-TW" sz="2000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[Fu et. al., TBME 2017]</a:t>
            </a:r>
          </a:p>
        </p:txBody>
      </p:sp>
      <p:sp>
        <p:nvSpPr>
          <p:cNvPr id="21" name="標題 1"/>
          <p:cNvSpPr>
            <a:spLocks noGrp="1"/>
          </p:cNvSpPr>
          <p:nvPr>
            <p:ph type="title"/>
          </p:nvPr>
        </p:nvSpPr>
        <p:spPr>
          <a:xfrm>
            <a:off x="463550" y="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語音增強於改善說話障礙 </a:t>
            </a:r>
            <a:r>
              <a:rPr lang="en-GB" altLang="zh-TW" sz="3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口腔癌術後</a:t>
            </a:r>
            <a:r>
              <a:rPr lang="en-GB" altLang="zh-TW" sz="3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3600" dirty="0">
              <a:latin typeface="+mj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9997E41-7250-46AA-B8B4-25AC94B155D6}"/>
              </a:ext>
            </a:extLst>
          </p:cNvPr>
          <p:cNvSpPr/>
          <p:nvPr/>
        </p:nvSpPr>
        <p:spPr>
          <a:xfrm>
            <a:off x="5195331" y="5432109"/>
            <a:ext cx="350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GAN-based solution</a:t>
            </a:r>
          </a:p>
          <a:p>
            <a:r>
              <a:rPr lang="en-US" altLang="zh-TW" sz="2000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[Chen et. al., </a:t>
            </a:r>
            <a:r>
              <a:rPr lang="en-US" altLang="zh-TW" sz="2000" dirty="0" err="1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Interspeech</a:t>
            </a:r>
            <a:r>
              <a:rPr lang="en-US" altLang="zh-TW" sz="2000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2019]</a:t>
            </a:r>
            <a:r>
              <a:rPr lang="en-US" altLang="zh-TW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zh-TW" altLang="en-US" sz="2000" dirty="0"/>
          </a:p>
        </p:txBody>
      </p:sp>
      <p:sp>
        <p:nvSpPr>
          <p:cNvPr id="22" name="投影片編號版面配置區 3">
            <a:extLst>
              <a:ext uri="{FF2B5EF4-FFF2-40B4-BE49-F238E27FC236}">
                <a16:creationId xmlns:a16="http://schemas.microsoft.com/office/drawing/2014/main" id="{2B419CE0-12F5-4921-BCA5-B7DC6F4FD099}"/>
              </a:ext>
            </a:extLst>
          </p:cNvPr>
          <p:cNvSpPr txBox="1">
            <a:spLocks/>
          </p:cNvSpPr>
          <p:nvPr/>
        </p:nvSpPr>
        <p:spPr>
          <a:xfrm>
            <a:off x="6237751" y="29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31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34344" y="82830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術後語音</a:t>
            </a:r>
          </a:p>
        </p:txBody>
      </p:sp>
      <p:sp>
        <p:nvSpPr>
          <p:cNvPr id="2" name="手繪多邊形: 圖案 1">
            <a:extLst>
              <a:ext uri="{FF2B5EF4-FFF2-40B4-BE49-F238E27FC236}">
                <a16:creationId xmlns:a16="http://schemas.microsoft.com/office/drawing/2014/main" id="{B3E3EC6D-3057-42B4-8A85-E9AFB2473482}"/>
              </a:ext>
            </a:extLst>
          </p:cNvPr>
          <p:cNvSpPr/>
          <p:nvPr/>
        </p:nvSpPr>
        <p:spPr>
          <a:xfrm>
            <a:off x="1483393" y="4468431"/>
            <a:ext cx="1082675" cy="2068065"/>
          </a:xfrm>
          <a:custGeom>
            <a:avLst/>
            <a:gdLst>
              <a:gd name="connsiteX0" fmla="*/ 958850 w 1082675"/>
              <a:gd name="connsiteY0" fmla="*/ 10665 h 2068065"/>
              <a:gd name="connsiteX1" fmla="*/ 812800 w 1082675"/>
              <a:gd name="connsiteY1" fmla="*/ 86865 h 2068065"/>
              <a:gd name="connsiteX2" fmla="*/ 755650 w 1082675"/>
              <a:gd name="connsiteY2" fmla="*/ 115440 h 2068065"/>
              <a:gd name="connsiteX3" fmla="*/ 650875 w 1082675"/>
              <a:gd name="connsiteY3" fmla="*/ 185290 h 2068065"/>
              <a:gd name="connsiteX4" fmla="*/ 638175 w 1082675"/>
              <a:gd name="connsiteY4" fmla="*/ 194815 h 2068065"/>
              <a:gd name="connsiteX5" fmla="*/ 600075 w 1082675"/>
              <a:gd name="connsiteY5" fmla="*/ 226565 h 2068065"/>
              <a:gd name="connsiteX6" fmla="*/ 587375 w 1082675"/>
              <a:gd name="connsiteY6" fmla="*/ 236090 h 2068065"/>
              <a:gd name="connsiteX7" fmla="*/ 577850 w 1082675"/>
              <a:gd name="connsiteY7" fmla="*/ 242440 h 2068065"/>
              <a:gd name="connsiteX8" fmla="*/ 558800 w 1082675"/>
              <a:gd name="connsiteY8" fmla="*/ 261490 h 2068065"/>
              <a:gd name="connsiteX9" fmla="*/ 530225 w 1082675"/>
              <a:gd name="connsiteY9" fmla="*/ 286890 h 2068065"/>
              <a:gd name="connsiteX10" fmla="*/ 514350 w 1082675"/>
              <a:gd name="connsiteY10" fmla="*/ 309115 h 2068065"/>
              <a:gd name="connsiteX11" fmla="*/ 485775 w 1082675"/>
              <a:gd name="connsiteY11" fmla="*/ 385315 h 2068065"/>
              <a:gd name="connsiteX12" fmla="*/ 482600 w 1082675"/>
              <a:gd name="connsiteY12" fmla="*/ 407540 h 2068065"/>
              <a:gd name="connsiteX13" fmla="*/ 473075 w 1082675"/>
              <a:gd name="connsiteY13" fmla="*/ 420240 h 2068065"/>
              <a:gd name="connsiteX14" fmla="*/ 450850 w 1082675"/>
              <a:gd name="connsiteY14" fmla="*/ 458340 h 2068065"/>
              <a:gd name="connsiteX15" fmla="*/ 431800 w 1082675"/>
              <a:gd name="connsiteY15" fmla="*/ 486915 h 2068065"/>
              <a:gd name="connsiteX16" fmla="*/ 406400 w 1082675"/>
              <a:gd name="connsiteY16" fmla="*/ 534540 h 2068065"/>
              <a:gd name="connsiteX17" fmla="*/ 403225 w 1082675"/>
              <a:gd name="connsiteY17" fmla="*/ 566290 h 2068065"/>
              <a:gd name="connsiteX18" fmla="*/ 400050 w 1082675"/>
              <a:gd name="connsiteY18" fmla="*/ 575815 h 2068065"/>
              <a:gd name="connsiteX19" fmla="*/ 361950 w 1082675"/>
              <a:gd name="connsiteY19" fmla="*/ 648840 h 2068065"/>
              <a:gd name="connsiteX20" fmla="*/ 342900 w 1082675"/>
              <a:gd name="connsiteY20" fmla="*/ 680590 h 2068065"/>
              <a:gd name="connsiteX21" fmla="*/ 330200 w 1082675"/>
              <a:gd name="connsiteY21" fmla="*/ 712340 h 2068065"/>
              <a:gd name="connsiteX22" fmla="*/ 320675 w 1082675"/>
              <a:gd name="connsiteY22" fmla="*/ 725040 h 2068065"/>
              <a:gd name="connsiteX23" fmla="*/ 307975 w 1082675"/>
              <a:gd name="connsiteY23" fmla="*/ 759965 h 2068065"/>
              <a:gd name="connsiteX24" fmla="*/ 298450 w 1082675"/>
              <a:gd name="connsiteY24" fmla="*/ 782190 h 2068065"/>
              <a:gd name="connsiteX25" fmla="*/ 295275 w 1082675"/>
              <a:gd name="connsiteY25" fmla="*/ 798065 h 2068065"/>
              <a:gd name="connsiteX26" fmla="*/ 276225 w 1082675"/>
              <a:gd name="connsiteY26" fmla="*/ 832990 h 2068065"/>
              <a:gd name="connsiteX27" fmla="*/ 266700 w 1082675"/>
              <a:gd name="connsiteY27" fmla="*/ 845690 h 2068065"/>
              <a:gd name="connsiteX28" fmla="*/ 244475 w 1082675"/>
              <a:gd name="connsiteY28" fmla="*/ 890140 h 2068065"/>
              <a:gd name="connsiteX29" fmla="*/ 209550 w 1082675"/>
              <a:gd name="connsiteY29" fmla="*/ 944115 h 2068065"/>
              <a:gd name="connsiteX30" fmla="*/ 206375 w 1082675"/>
              <a:gd name="connsiteY30" fmla="*/ 956815 h 2068065"/>
              <a:gd name="connsiteX31" fmla="*/ 200025 w 1082675"/>
              <a:gd name="connsiteY31" fmla="*/ 998090 h 2068065"/>
              <a:gd name="connsiteX32" fmla="*/ 180975 w 1082675"/>
              <a:gd name="connsiteY32" fmla="*/ 1026665 h 2068065"/>
              <a:gd name="connsiteX33" fmla="*/ 171450 w 1082675"/>
              <a:gd name="connsiteY33" fmla="*/ 1042540 h 2068065"/>
              <a:gd name="connsiteX34" fmla="*/ 161925 w 1082675"/>
              <a:gd name="connsiteY34" fmla="*/ 1064765 h 2068065"/>
              <a:gd name="connsiteX35" fmla="*/ 149225 w 1082675"/>
              <a:gd name="connsiteY35" fmla="*/ 1106040 h 2068065"/>
              <a:gd name="connsiteX36" fmla="*/ 136525 w 1082675"/>
              <a:gd name="connsiteY36" fmla="*/ 1131440 h 2068065"/>
              <a:gd name="connsiteX37" fmla="*/ 130175 w 1082675"/>
              <a:gd name="connsiteY37" fmla="*/ 1153665 h 2068065"/>
              <a:gd name="connsiteX38" fmla="*/ 120650 w 1082675"/>
              <a:gd name="connsiteY38" fmla="*/ 1271140 h 2068065"/>
              <a:gd name="connsiteX39" fmla="*/ 114300 w 1082675"/>
              <a:gd name="connsiteY39" fmla="*/ 1293365 h 2068065"/>
              <a:gd name="connsiteX40" fmla="*/ 104775 w 1082675"/>
              <a:gd name="connsiteY40" fmla="*/ 1372740 h 2068065"/>
              <a:gd name="connsiteX41" fmla="*/ 92075 w 1082675"/>
              <a:gd name="connsiteY41" fmla="*/ 1410840 h 2068065"/>
              <a:gd name="connsiteX42" fmla="*/ 82550 w 1082675"/>
              <a:gd name="connsiteY42" fmla="*/ 1442590 h 2068065"/>
              <a:gd name="connsiteX43" fmla="*/ 60325 w 1082675"/>
              <a:gd name="connsiteY43" fmla="*/ 1591815 h 2068065"/>
              <a:gd name="connsiteX44" fmla="*/ 47625 w 1082675"/>
              <a:gd name="connsiteY44" fmla="*/ 1636265 h 2068065"/>
              <a:gd name="connsiteX45" fmla="*/ 41275 w 1082675"/>
              <a:gd name="connsiteY45" fmla="*/ 1693415 h 2068065"/>
              <a:gd name="connsiteX46" fmla="*/ 34925 w 1082675"/>
              <a:gd name="connsiteY46" fmla="*/ 1782315 h 2068065"/>
              <a:gd name="connsiteX47" fmla="*/ 15875 w 1082675"/>
              <a:gd name="connsiteY47" fmla="*/ 1852165 h 2068065"/>
              <a:gd name="connsiteX48" fmla="*/ 0 w 1082675"/>
              <a:gd name="connsiteY48" fmla="*/ 1861690 h 2068065"/>
              <a:gd name="connsiteX49" fmla="*/ 3175 w 1082675"/>
              <a:gd name="connsiteY49" fmla="*/ 1893440 h 2068065"/>
              <a:gd name="connsiteX50" fmla="*/ 19050 w 1082675"/>
              <a:gd name="connsiteY50" fmla="*/ 1909315 h 2068065"/>
              <a:gd name="connsiteX51" fmla="*/ 38100 w 1082675"/>
              <a:gd name="connsiteY51" fmla="*/ 2023615 h 2068065"/>
              <a:gd name="connsiteX52" fmla="*/ 47625 w 1082675"/>
              <a:gd name="connsiteY52" fmla="*/ 2039490 h 2068065"/>
              <a:gd name="connsiteX53" fmla="*/ 60325 w 1082675"/>
              <a:gd name="connsiteY53" fmla="*/ 2045840 h 2068065"/>
              <a:gd name="connsiteX54" fmla="*/ 82550 w 1082675"/>
              <a:gd name="connsiteY54" fmla="*/ 2064890 h 2068065"/>
              <a:gd name="connsiteX55" fmla="*/ 95250 w 1082675"/>
              <a:gd name="connsiteY55" fmla="*/ 2068065 h 2068065"/>
              <a:gd name="connsiteX56" fmla="*/ 139700 w 1082675"/>
              <a:gd name="connsiteY56" fmla="*/ 2064890 h 2068065"/>
              <a:gd name="connsiteX57" fmla="*/ 142875 w 1082675"/>
              <a:gd name="connsiteY57" fmla="*/ 2055365 h 2068065"/>
              <a:gd name="connsiteX58" fmla="*/ 155575 w 1082675"/>
              <a:gd name="connsiteY58" fmla="*/ 2039490 h 2068065"/>
              <a:gd name="connsiteX59" fmla="*/ 161925 w 1082675"/>
              <a:gd name="connsiteY59" fmla="*/ 2029965 h 2068065"/>
              <a:gd name="connsiteX60" fmla="*/ 171450 w 1082675"/>
              <a:gd name="connsiteY60" fmla="*/ 2026790 h 2068065"/>
              <a:gd name="connsiteX61" fmla="*/ 174625 w 1082675"/>
              <a:gd name="connsiteY61" fmla="*/ 2001390 h 2068065"/>
              <a:gd name="connsiteX62" fmla="*/ 215900 w 1082675"/>
              <a:gd name="connsiteY62" fmla="*/ 1922015 h 2068065"/>
              <a:gd name="connsiteX63" fmla="*/ 225425 w 1082675"/>
              <a:gd name="connsiteY63" fmla="*/ 1912490 h 2068065"/>
              <a:gd name="connsiteX64" fmla="*/ 250825 w 1082675"/>
              <a:gd name="connsiteY64" fmla="*/ 1890265 h 2068065"/>
              <a:gd name="connsiteX65" fmla="*/ 276225 w 1082675"/>
              <a:gd name="connsiteY65" fmla="*/ 1842640 h 2068065"/>
              <a:gd name="connsiteX66" fmla="*/ 285750 w 1082675"/>
              <a:gd name="connsiteY66" fmla="*/ 1833115 h 2068065"/>
              <a:gd name="connsiteX67" fmla="*/ 307975 w 1082675"/>
              <a:gd name="connsiteY67" fmla="*/ 1788665 h 2068065"/>
              <a:gd name="connsiteX68" fmla="*/ 342900 w 1082675"/>
              <a:gd name="connsiteY68" fmla="*/ 1741040 h 2068065"/>
              <a:gd name="connsiteX69" fmla="*/ 352425 w 1082675"/>
              <a:gd name="connsiteY69" fmla="*/ 1718815 h 2068065"/>
              <a:gd name="connsiteX70" fmla="*/ 403225 w 1082675"/>
              <a:gd name="connsiteY70" fmla="*/ 1604515 h 2068065"/>
              <a:gd name="connsiteX71" fmla="*/ 409575 w 1082675"/>
              <a:gd name="connsiteY71" fmla="*/ 1575940 h 2068065"/>
              <a:gd name="connsiteX72" fmla="*/ 412750 w 1082675"/>
              <a:gd name="connsiteY72" fmla="*/ 1563240 h 2068065"/>
              <a:gd name="connsiteX73" fmla="*/ 419100 w 1082675"/>
              <a:gd name="connsiteY73" fmla="*/ 1553715 h 2068065"/>
              <a:gd name="connsiteX74" fmla="*/ 425450 w 1082675"/>
              <a:gd name="connsiteY74" fmla="*/ 1541015 h 2068065"/>
              <a:gd name="connsiteX75" fmla="*/ 431800 w 1082675"/>
              <a:gd name="connsiteY75" fmla="*/ 1506090 h 2068065"/>
              <a:gd name="connsiteX76" fmla="*/ 434975 w 1082675"/>
              <a:gd name="connsiteY76" fmla="*/ 1448940 h 2068065"/>
              <a:gd name="connsiteX77" fmla="*/ 447675 w 1082675"/>
              <a:gd name="connsiteY77" fmla="*/ 1410840 h 2068065"/>
              <a:gd name="connsiteX78" fmla="*/ 454025 w 1082675"/>
              <a:gd name="connsiteY78" fmla="*/ 1388615 h 2068065"/>
              <a:gd name="connsiteX79" fmla="*/ 469900 w 1082675"/>
              <a:gd name="connsiteY79" fmla="*/ 1337815 h 2068065"/>
              <a:gd name="connsiteX80" fmla="*/ 479425 w 1082675"/>
              <a:gd name="connsiteY80" fmla="*/ 1306065 h 2068065"/>
              <a:gd name="connsiteX81" fmla="*/ 482600 w 1082675"/>
              <a:gd name="connsiteY81" fmla="*/ 1296540 h 2068065"/>
              <a:gd name="connsiteX82" fmla="*/ 485775 w 1082675"/>
              <a:gd name="connsiteY82" fmla="*/ 1283840 h 2068065"/>
              <a:gd name="connsiteX83" fmla="*/ 495300 w 1082675"/>
              <a:gd name="connsiteY83" fmla="*/ 1271140 h 2068065"/>
              <a:gd name="connsiteX84" fmla="*/ 501650 w 1082675"/>
              <a:gd name="connsiteY84" fmla="*/ 1248915 h 2068065"/>
              <a:gd name="connsiteX85" fmla="*/ 514350 w 1082675"/>
              <a:gd name="connsiteY85" fmla="*/ 1236215 h 2068065"/>
              <a:gd name="connsiteX86" fmla="*/ 523875 w 1082675"/>
              <a:gd name="connsiteY86" fmla="*/ 1207640 h 2068065"/>
              <a:gd name="connsiteX87" fmla="*/ 533400 w 1082675"/>
              <a:gd name="connsiteY87" fmla="*/ 1194940 h 2068065"/>
              <a:gd name="connsiteX88" fmla="*/ 558800 w 1082675"/>
              <a:gd name="connsiteY88" fmla="*/ 1144140 h 2068065"/>
              <a:gd name="connsiteX89" fmla="*/ 587375 w 1082675"/>
              <a:gd name="connsiteY89" fmla="*/ 1067940 h 2068065"/>
              <a:gd name="connsiteX90" fmla="*/ 596900 w 1082675"/>
              <a:gd name="connsiteY90" fmla="*/ 1045715 h 2068065"/>
              <a:gd name="connsiteX91" fmla="*/ 609600 w 1082675"/>
              <a:gd name="connsiteY91" fmla="*/ 1017140 h 2068065"/>
              <a:gd name="connsiteX92" fmla="*/ 615950 w 1082675"/>
              <a:gd name="connsiteY92" fmla="*/ 1001265 h 2068065"/>
              <a:gd name="connsiteX93" fmla="*/ 638175 w 1082675"/>
              <a:gd name="connsiteY93" fmla="*/ 966340 h 2068065"/>
              <a:gd name="connsiteX94" fmla="*/ 650875 w 1082675"/>
              <a:gd name="connsiteY94" fmla="*/ 934590 h 2068065"/>
              <a:gd name="connsiteX95" fmla="*/ 685800 w 1082675"/>
              <a:gd name="connsiteY95" fmla="*/ 852040 h 2068065"/>
              <a:gd name="connsiteX96" fmla="*/ 688975 w 1082675"/>
              <a:gd name="connsiteY96" fmla="*/ 839340 h 2068065"/>
              <a:gd name="connsiteX97" fmla="*/ 711200 w 1082675"/>
              <a:gd name="connsiteY97" fmla="*/ 813940 h 2068065"/>
              <a:gd name="connsiteX98" fmla="*/ 720725 w 1082675"/>
              <a:gd name="connsiteY98" fmla="*/ 801240 h 2068065"/>
              <a:gd name="connsiteX99" fmla="*/ 727075 w 1082675"/>
              <a:gd name="connsiteY99" fmla="*/ 782190 h 2068065"/>
              <a:gd name="connsiteX100" fmla="*/ 742950 w 1082675"/>
              <a:gd name="connsiteY100" fmla="*/ 744090 h 2068065"/>
              <a:gd name="connsiteX101" fmla="*/ 749300 w 1082675"/>
              <a:gd name="connsiteY101" fmla="*/ 715515 h 2068065"/>
              <a:gd name="connsiteX102" fmla="*/ 771525 w 1082675"/>
              <a:gd name="connsiteY102" fmla="*/ 671065 h 2068065"/>
              <a:gd name="connsiteX103" fmla="*/ 787400 w 1082675"/>
              <a:gd name="connsiteY103" fmla="*/ 642490 h 2068065"/>
              <a:gd name="connsiteX104" fmla="*/ 812800 w 1082675"/>
              <a:gd name="connsiteY104" fmla="*/ 588515 h 2068065"/>
              <a:gd name="connsiteX105" fmla="*/ 831850 w 1082675"/>
              <a:gd name="connsiteY105" fmla="*/ 559940 h 2068065"/>
              <a:gd name="connsiteX106" fmla="*/ 850900 w 1082675"/>
              <a:gd name="connsiteY106" fmla="*/ 515490 h 2068065"/>
              <a:gd name="connsiteX107" fmla="*/ 860425 w 1082675"/>
              <a:gd name="connsiteY107" fmla="*/ 496440 h 2068065"/>
              <a:gd name="connsiteX108" fmla="*/ 892175 w 1082675"/>
              <a:gd name="connsiteY108" fmla="*/ 429765 h 2068065"/>
              <a:gd name="connsiteX109" fmla="*/ 898525 w 1082675"/>
              <a:gd name="connsiteY109" fmla="*/ 417065 h 2068065"/>
              <a:gd name="connsiteX110" fmla="*/ 917575 w 1082675"/>
              <a:gd name="connsiteY110" fmla="*/ 391665 h 2068065"/>
              <a:gd name="connsiteX111" fmla="*/ 936625 w 1082675"/>
              <a:gd name="connsiteY111" fmla="*/ 363090 h 2068065"/>
              <a:gd name="connsiteX112" fmla="*/ 946150 w 1082675"/>
              <a:gd name="connsiteY112" fmla="*/ 356740 h 2068065"/>
              <a:gd name="connsiteX113" fmla="*/ 958850 w 1082675"/>
              <a:gd name="connsiteY113" fmla="*/ 344040 h 2068065"/>
              <a:gd name="connsiteX114" fmla="*/ 962025 w 1082675"/>
              <a:gd name="connsiteY114" fmla="*/ 334515 h 2068065"/>
              <a:gd name="connsiteX115" fmla="*/ 984250 w 1082675"/>
              <a:gd name="connsiteY115" fmla="*/ 321815 h 2068065"/>
              <a:gd name="connsiteX116" fmla="*/ 1000125 w 1082675"/>
              <a:gd name="connsiteY116" fmla="*/ 305940 h 2068065"/>
              <a:gd name="connsiteX117" fmla="*/ 1012825 w 1082675"/>
              <a:gd name="connsiteY117" fmla="*/ 283715 h 2068065"/>
              <a:gd name="connsiteX118" fmla="*/ 1025525 w 1082675"/>
              <a:gd name="connsiteY118" fmla="*/ 274190 h 2068065"/>
              <a:gd name="connsiteX119" fmla="*/ 1035050 w 1082675"/>
              <a:gd name="connsiteY119" fmla="*/ 261490 h 2068065"/>
              <a:gd name="connsiteX120" fmla="*/ 1047750 w 1082675"/>
              <a:gd name="connsiteY120" fmla="*/ 248790 h 2068065"/>
              <a:gd name="connsiteX121" fmla="*/ 1057275 w 1082675"/>
              <a:gd name="connsiteY121" fmla="*/ 223390 h 2068065"/>
              <a:gd name="connsiteX122" fmla="*/ 1063625 w 1082675"/>
              <a:gd name="connsiteY122" fmla="*/ 213865 h 2068065"/>
              <a:gd name="connsiteX123" fmla="*/ 1082675 w 1082675"/>
              <a:gd name="connsiteY123" fmla="*/ 163065 h 2068065"/>
              <a:gd name="connsiteX124" fmla="*/ 1076325 w 1082675"/>
              <a:gd name="connsiteY124" fmla="*/ 39240 h 2068065"/>
              <a:gd name="connsiteX125" fmla="*/ 1069975 w 1082675"/>
              <a:gd name="connsiteY125" fmla="*/ 17015 h 2068065"/>
              <a:gd name="connsiteX126" fmla="*/ 1038225 w 1082675"/>
              <a:gd name="connsiteY126" fmla="*/ 4315 h 2068065"/>
              <a:gd name="connsiteX127" fmla="*/ 1025525 w 1082675"/>
              <a:gd name="connsiteY127" fmla="*/ 1140 h 2068065"/>
              <a:gd name="connsiteX128" fmla="*/ 958850 w 1082675"/>
              <a:gd name="connsiteY128" fmla="*/ 10665 h 2068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1082675" h="2068065">
                <a:moveTo>
                  <a:pt x="958850" y="10665"/>
                </a:moveTo>
                <a:cubicBezTo>
                  <a:pt x="923396" y="24953"/>
                  <a:pt x="991928" y="-6431"/>
                  <a:pt x="812800" y="86865"/>
                </a:cubicBezTo>
                <a:cubicBezTo>
                  <a:pt x="793910" y="96704"/>
                  <a:pt x="773371" y="103626"/>
                  <a:pt x="755650" y="115440"/>
                </a:cubicBezTo>
                <a:cubicBezTo>
                  <a:pt x="720725" y="138723"/>
                  <a:pt x="684455" y="160105"/>
                  <a:pt x="650875" y="185290"/>
                </a:cubicBezTo>
                <a:cubicBezTo>
                  <a:pt x="646642" y="188465"/>
                  <a:pt x="642282" y="191478"/>
                  <a:pt x="638175" y="194815"/>
                </a:cubicBezTo>
                <a:cubicBezTo>
                  <a:pt x="625345" y="205240"/>
                  <a:pt x="612905" y="216140"/>
                  <a:pt x="600075" y="226565"/>
                </a:cubicBezTo>
                <a:cubicBezTo>
                  <a:pt x="595968" y="229902"/>
                  <a:pt x="591681" y="233014"/>
                  <a:pt x="587375" y="236090"/>
                </a:cubicBezTo>
                <a:cubicBezTo>
                  <a:pt x="584270" y="238308"/>
                  <a:pt x="580702" y="239905"/>
                  <a:pt x="577850" y="242440"/>
                </a:cubicBezTo>
                <a:cubicBezTo>
                  <a:pt x="571138" y="248406"/>
                  <a:pt x="565420" y="255422"/>
                  <a:pt x="558800" y="261490"/>
                </a:cubicBezTo>
                <a:cubicBezTo>
                  <a:pt x="551896" y="267818"/>
                  <a:pt x="537123" y="278268"/>
                  <a:pt x="530225" y="286890"/>
                </a:cubicBezTo>
                <a:cubicBezTo>
                  <a:pt x="524538" y="293999"/>
                  <a:pt x="519642" y="301707"/>
                  <a:pt x="514350" y="309115"/>
                </a:cubicBezTo>
                <a:cubicBezTo>
                  <a:pt x="490918" y="379410"/>
                  <a:pt x="505120" y="356297"/>
                  <a:pt x="485775" y="385315"/>
                </a:cubicBezTo>
                <a:cubicBezTo>
                  <a:pt x="484717" y="392723"/>
                  <a:pt x="485157" y="400507"/>
                  <a:pt x="482600" y="407540"/>
                </a:cubicBezTo>
                <a:cubicBezTo>
                  <a:pt x="480792" y="412513"/>
                  <a:pt x="475880" y="415753"/>
                  <a:pt x="473075" y="420240"/>
                </a:cubicBezTo>
                <a:cubicBezTo>
                  <a:pt x="465283" y="432708"/>
                  <a:pt x="458589" y="445839"/>
                  <a:pt x="450850" y="458340"/>
                </a:cubicBezTo>
                <a:cubicBezTo>
                  <a:pt x="444824" y="468074"/>
                  <a:pt x="437568" y="477027"/>
                  <a:pt x="431800" y="486915"/>
                </a:cubicBezTo>
                <a:cubicBezTo>
                  <a:pt x="422735" y="502456"/>
                  <a:pt x="414867" y="518665"/>
                  <a:pt x="406400" y="534540"/>
                </a:cubicBezTo>
                <a:cubicBezTo>
                  <a:pt x="405342" y="545123"/>
                  <a:pt x="404842" y="555778"/>
                  <a:pt x="403225" y="566290"/>
                </a:cubicBezTo>
                <a:cubicBezTo>
                  <a:pt x="402716" y="569598"/>
                  <a:pt x="401547" y="572822"/>
                  <a:pt x="400050" y="575815"/>
                </a:cubicBezTo>
                <a:cubicBezTo>
                  <a:pt x="387772" y="600372"/>
                  <a:pt x="374564" y="624454"/>
                  <a:pt x="361950" y="648840"/>
                </a:cubicBezTo>
                <a:cubicBezTo>
                  <a:pt x="348737" y="674385"/>
                  <a:pt x="357670" y="660897"/>
                  <a:pt x="342900" y="680590"/>
                </a:cubicBezTo>
                <a:cubicBezTo>
                  <a:pt x="339106" y="691973"/>
                  <a:pt x="336396" y="700980"/>
                  <a:pt x="330200" y="712340"/>
                </a:cubicBezTo>
                <a:cubicBezTo>
                  <a:pt x="327666" y="716986"/>
                  <a:pt x="323042" y="720307"/>
                  <a:pt x="320675" y="725040"/>
                </a:cubicBezTo>
                <a:cubicBezTo>
                  <a:pt x="307937" y="750515"/>
                  <a:pt x="314764" y="742994"/>
                  <a:pt x="307975" y="759965"/>
                </a:cubicBezTo>
                <a:cubicBezTo>
                  <a:pt x="304982" y="767449"/>
                  <a:pt x="301625" y="774782"/>
                  <a:pt x="298450" y="782190"/>
                </a:cubicBezTo>
                <a:cubicBezTo>
                  <a:pt x="297392" y="787482"/>
                  <a:pt x="297119" y="792993"/>
                  <a:pt x="295275" y="798065"/>
                </a:cubicBezTo>
                <a:cubicBezTo>
                  <a:pt x="292382" y="806020"/>
                  <a:pt x="281239" y="825469"/>
                  <a:pt x="276225" y="832990"/>
                </a:cubicBezTo>
                <a:cubicBezTo>
                  <a:pt x="273290" y="837393"/>
                  <a:pt x="269270" y="841064"/>
                  <a:pt x="266700" y="845690"/>
                </a:cubicBezTo>
                <a:cubicBezTo>
                  <a:pt x="258655" y="860171"/>
                  <a:pt x="252793" y="875814"/>
                  <a:pt x="244475" y="890140"/>
                </a:cubicBezTo>
                <a:cubicBezTo>
                  <a:pt x="233714" y="908672"/>
                  <a:pt x="209550" y="944115"/>
                  <a:pt x="209550" y="944115"/>
                </a:cubicBezTo>
                <a:cubicBezTo>
                  <a:pt x="208492" y="948348"/>
                  <a:pt x="207133" y="952518"/>
                  <a:pt x="206375" y="956815"/>
                </a:cubicBezTo>
                <a:cubicBezTo>
                  <a:pt x="203956" y="970523"/>
                  <a:pt x="204782" y="985008"/>
                  <a:pt x="200025" y="998090"/>
                </a:cubicBezTo>
                <a:cubicBezTo>
                  <a:pt x="196113" y="1008848"/>
                  <a:pt x="187165" y="1017036"/>
                  <a:pt x="180975" y="1026665"/>
                </a:cubicBezTo>
                <a:cubicBezTo>
                  <a:pt x="177638" y="1031856"/>
                  <a:pt x="174210" y="1037020"/>
                  <a:pt x="171450" y="1042540"/>
                </a:cubicBezTo>
                <a:cubicBezTo>
                  <a:pt x="167845" y="1049749"/>
                  <a:pt x="164636" y="1057175"/>
                  <a:pt x="161925" y="1064765"/>
                </a:cubicBezTo>
                <a:cubicBezTo>
                  <a:pt x="155901" y="1081631"/>
                  <a:pt x="156130" y="1089927"/>
                  <a:pt x="149225" y="1106040"/>
                </a:cubicBezTo>
                <a:cubicBezTo>
                  <a:pt x="145496" y="1114741"/>
                  <a:pt x="140442" y="1122822"/>
                  <a:pt x="136525" y="1131440"/>
                </a:cubicBezTo>
                <a:cubicBezTo>
                  <a:pt x="133995" y="1137007"/>
                  <a:pt x="131522" y="1148276"/>
                  <a:pt x="130175" y="1153665"/>
                </a:cubicBezTo>
                <a:cubicBezTo>
                  <a:pt x="127000" y="1192823"/>
                  <a:pt x="125086" y="1232104"/>
                  <a:pt x="120650" y="1271140"/>
                </a:cubicBezTo>
                <a:cubicBezTo>
                  <a:pt x="119780" y="1278796"/>
                  <a:pt x="115093" y="1285701"/>
                  <a:pt x="114300" y="1293365"/>
                </a:cubicBezTo>
                <a:cubicBezTo>
                  <a:pt x="105895" y="1374612"/>
                  <a:pt x="124881" y="1342580"/>
                  <a:pt x="104775" y="1372740"/>
                </a:cubicBezTo>
                <a:cubicBezTo>
                  <a:pt x="95320" y="1429468"/>
                  <a:pt x="110117" y="1352203"/>
                  <a:pt x="92075" y="1410840"/>
                </a:cubicBezTo>
                <a:cubicBezTo>
                  <a:pt x="80400" y="1448782"/>
                  <a:pt x="97110" y="1420750"/>
                  <a:pt x="82550" y="1442590"/>
                </a:cubicBezTo>
                <a:cubicBezTo>
                  <a:pt x="61518" y="1537233"/>
                  <a:pt x="101927" y="1351446"/>
                  <a:pt x="60325" y="1591815"/>
                </a:cubicBezTo>
                <a:cubicBezTo>
                  <a:pt x="57697" y="1606999"/>
                  <a:pt x="51858" y="1621448"/>
                  <a:pt x="47625" y="1636265"/>
                </a:cubicBezTo>
                <a:cubicBezTo>
                  <a:pt x="45508" y="1655315"/>
                  <a:pt x="42935" y="1674320"/>
                  <a:pt x="41275" y="1693415"/>
                </a:cubicBezTo>
                <a:cubicBezTo>
                  <a:pt x="38701" y="1723012"/>
                  <a:pt x="37742" y="1752740"/>
                  <a:pt x="34925" y="1782315"/>
                </a:cubicBezTo>
                <a:cubicBezTo>
                  <a:pt x="32707" y="1805599"/>
                  <a:pt x="31808" y="1832691"/>
                  <a:pt x="15875" y="1852165"/>
                </a:cubicBezTo>
                <a:cubicBezTo>
                  <a:pt x="11967" y="1856941"/>
                  <a:pt x="5292" y="1858515"/>
                  <a:pt x="0" y="1861690"/>
                </a:cubicBezTo>
                <a:cubicBezTo>
                  <a:pt x="1058" y="1872273"/>
                  <a:pt x="-775" y="1883565"/>
                  <a:pt x="3175" y="1893440"/>
                </a:cubicBezTo>
                <a:cubicBezTo>
                  <a:pt x="5954" y="1900388"/>
                  <a:pt x="17111" y="1902087"/>
                  <a:pt x="19050" y="1909315"/>
                </a:cubicBezTo>
                <a:cubicBezTo>
                  <a:pt x="29059" y="1946621"/>
                  <a:pt x="18227" y="1990494"/>
                  <a:pt x="38100" y="2023615"/>
                </a:cubicBezTo>
                <a:cubicBezTo>
                  <a:pt x="41275" y="2028907"/>
                  <a:pt x="43261" y="2035126"/>
                  <a:pt x="47625" y="2039490"/>
                </a:cubicBezTo>
                <a:cubicBezTo>
                  <a:pt x="50972" y="2042837"/>
                  <a:pt x="56474" y="2043089"/>
                  <a:pt x="60325" y="2045840"/>
                </a:cubicBezTo>
                <a:cubicBezTo>
                  <a:pt x="75152" y="2056431"/>
                  <a:pt x="64419" y="2055824"/>
                  <a:pt x="82550" y="2064890"/>
                </a:cubicBezTo>
                <a:cubicBezTo>
                  <a:pt x="86453" y="2066841"/>
                  <a:pt x="91017" y="2067007"/>
                  <a:pt x="95250" y="2068065"/>
                </a:cubicBezTo>
                <a:cubicBezTo>
                  <a:pt x="110067" y="2067007"/>
                  <a:pt x="125347" y="2068717"/>
                  <a:pt x="139700" y="2064890"/>
                </a:cubicBezTo>
                <a:cubicBezTo>
                  <a:pt x="142934" y="2064028"/>
                  <a:pt x="141101" y="2058203"/>
                  <a:pt x="142875" y="2055365"/>
                </a:cubicBezTo>
                <a:cubicBezTo>
                  <a:pt x="146467" y="2049618"/>
                  <a:pt x="151509" y="2044911"/>
                  <a:pt x="155575" y="2039490"/>
                </a:cubicBezTo>
                <a:cubicBezTo>
                  <a:pt x="157865" y="2036437"/>
                  <a:pt x="158945" y="2032349"/>
                  <a:pt x="161925" y="2029965"/>
                </a:cubicBezTo>
                <a:cubicBezTo>
                  <a:pt x="164538" y="2027874"/>
                  <a:pt x="168275" y="2027848"/>
                  <a:pt x="171450" y="2026790"/>
                </a:cubicBezTo>
                <a:cubicBezTo>
                  <a:pt x="172508" y="2018323"/>
                  <a:pt x="171599" y="2009368"/>
                  <a:pt x="174625" y="2001390"/>
                </a:cubicBezTo>
                <a:cubicBezTo>
                  <a:pt x="183416" y="1978213"/>
                  <a:pt x="197030" y="1944030"/>
                  <a:pt x="215900" y="1922015"/>
                </a:cubicBezTo>
                <a:cubicBezTo>
                  <a:pt x="218822" y="1918606"/>
                  <a:pt x="222103" y="1915510"/>
                  <a:pt x="225425" y="1912490"/>
                </a:cubicBezTo>
                <a:cubicBezTo>
                  <a:pt x="233750" y="1904922"/>
                  <a:pt x="243503" y="1898807"/>
                  <a:pt x="250825" y="1890265"/>
                </a:cubicBezTo>
                <a:cubicBezTo>
                  <a:pt x="258913" y="1880829"/>
                  <a:pt x="270036" y="1852366"/>
                  <a:pt x="276225" y="1842640"/>
                </a:cubicBezTo>
                <a:cubicBezTo>
                  <a:pt x="278636" y="1838852"/>
                  <a:pt x="282575" y="1836290"/>
                  <a:pt x="285750" y="1833115"/>
                </a:cubicBezTo>
                <a:cubicBezTo>
                  <a:pt x="291842" y="1808746"/>
                  <a:pt x="286895" y="1823296"/>
                  <a:pt x="307975" y="1788665"/>
                </a:cubicBezTo>
                <a:cubicBezTo>
                  <a:pt x="334874" y="1744474"/>
                  <a:pt x="320052" y="1756272"/>
                  <a:pt x="342900" y="1741040"/>
                </a:cubicBezTo>
                <a:cubicBezTo>
                  <a:pt x="346075" y="1733632"/>
                  <a:pt x="349031" y="1726126"/>
                  <a:pt x="352425" y="1718815"/>
                </a:cubicBezTo>
                <a:cubicBezTo>
                  <a:pt x="370030" y="1680897"/>
                  <a:pt x="389964" y="1644299"/>
                  <a:pt x="403225" y="1604515"/>
                </a:cubicBezTo>
                <a:cubicBezTo>
                  <a:pt x="406311" y="1595258"/>
                  <a:pt x="407381" y="1585447"/>
                  <a:pt x="409575" y="1575940"/>
                </a:cubicBezTo>
                <a:cubicBezTo>
                  <a:pt x="410556" y="1571688"/>
                  <a:pt x="411031" y="1567251"/>
                  <a:pt x="412750" y="1563240"/>
                </a:cubicBezTo>
                <a:cubicBezTo>
                  <a:pt x="414253" y="1559733"/>
                  <a:pt x="417207" y="1557028"/>
                  <a:pt x="419100" y="1553715"/>
                </a:cubicBezTo>
                <a:cubicBezTo>
                  <a:pt x="421448" y="1549606"/>
                  <a:pt x="423333" y="1545248"/>
                  <a:pt x="425450" y="1541015"/>
                </a:cubicBezTo>
                <a:cubicBezTo>
                  <a:pt x="427567" y="1529373"/>
                  <a:pt x="430582" y="1517860"/>
                  <a:pt x="431800" y="1506090"/>
                </a:cubicBezTo>
                <a:cubicBezTo>
                  <a:pt x="433763" y="1487112"/>
                  <a:pt x="431838" y="1467760"/>
                  <a:pt x="434975" y="1448940"/>
                </a:cubicBezTo>
                <a:cubicBezTo>
                  <a:pt x="437176" y="1435735"/>
                  <a:pt x="443644" y="1423606"/>
                  <a:pt x="447675" y="1410840"/>
                </a:cubicBezTo>
                <a:cubicBezTo>
                  <a:pt x="449995" y="1403493"/>
                  <a:pt x="451908" y="1396023"/>
                  <a:pt x="454025" y="1388615"/>
                </a:cubicBezTo>
                <a:cubicBezTo>
                  <a:pt x="460167" y="1333340"/>
                  <a:pt x="450643" y="1384582"/>
                  <a:pt x="469900" y="1337815"/>
                </a:cubicBezTo>
                <a:cubicBezTo>
                  <a:pt x="474107" y="1327598"/>
                  <a:pt x="476176" y="1316626"/>
                  <a:pt x="479425" y="1306065"/>
                </a:cubicBezTo>
                <a:cubicBezTo>
                  <a:pt x="480409" y="1302866"/>
                  <a:pt x="481681" y="1299758"/>
                  <a:pt x="482600" y="1296540"/>
                </a:cubicBezTo>
                <a:cubicBezTo>
                  <a:pt x="483799" y="1292344"/>
                  <a:pt x="483824" y="1287743"/>
                  <a:pt x="485775" y="1283840"/>
                </a:cubicBezTo>
                <a:cubicBezTo>
                  <a:pt x="488142" y="1279107"/>
                  <a:pt x="492125" y="1275373"/>
                  <a:pt x="495300" y="1271140"/>
                </a:cubicBezTo>
                <a:cubicBezTo>
                  <a:pt x="495632" y="1269812"/>
                  <a:pt x="499898" y="1251368"/>
                  <a:pt x="501650" y="1248915"/>
                </a:cubicBezTo>
                <a:cubicBezTo>
                  <a:pt x="505130" y="1244043"/>
                  <a:pt x="510117" y="1240448"/>
                  <a:pt x="514350" y="1236215"/>
                </a:cubicBezTo>
                <a:cubicBezTo>
                  <a:pt x="516966" y="1225753"/>
                  <a:pt x="518440" y="1217422"/>
                  <a:pt x="523875" y="1207640"/>
                </a:cubicBezTo>
                <a:cubicBezTo>
                  <a:pt x="526445" y="1203014"/>
                  <a:pt x="530850" y="1199577"/>
                  <a:pt x="533400" y="1194940"/>
                </a:cubicBezTo>
                <a:cubicBezTo>
                  <a:pt x="542524" y="1178351"/>
                  <a:pt x="550333" y="1161073"/>
                  <a:pt x="558800" y="1144140"/>
                </a:cubicBezTo>
                <a:cubicBezTo>
                  <a:pt x="567565" y="1091550"/>
                  <a:pt x="552357" y="1172995"/>
                  <a:pt x="587375" y="1067940"/>
                </a:cubicBezTo>
                <a:cubicBezTo>
                  <a:pt x="593156" y="1050596"/>
                  <a:pt x="587484" y="1066116"/>
                  <a:pt x="596900" y="1045715"/>
                </a:cubicBezTo>
                <a:cubicBezTo>
                  <a:pt x="601268" y="1036251"/>
                  <a:pt x="605494" y="1026721"/>
                  <a:pt x="609600" y="1017140"/>
                </a:cubicBezTo>
                <a:cubicBezTo>
                  <a:pt x="611845" y="1011902"/>
                  <a:pt x="613401" y="1006363"/>
                  <a:pt x="615950" y="1001265"/>
                </a:cubicBezTo>
                <a:cubicBezTo>
                  <a:pt x="625528" y="982108"/>
                  <a:pt x="627095" y="981114"/>
                  <a:pt x="638175" y="966340"/>
                </a:cubicBezTo>
                <a:cubicBezTo>
                  <a:pt x="649065" y="901000"/>
                  <a:pt x="631861" y="986200"/>
                  <a:pt x="650875" y="934590"/>
                </a:cubicBezTo>
                <a:cubicBezTo>
                  <a:pt x="681862" y="850482"/>
                  <a:pt x="642382" y="920269"/>
                  <a:pt x="685800" y="852040"/>
                </a:cubicBezTo>
                <a:cubicBezTo>
                  <a:pt x="686858" y="847807"/>
                  <a:pt x="686554" y="842971"/>
                  <a:pt x="688975" y="839340"/>
                </a:cubicBezTo>
                <a:cubicBezTo>
                  <a:pt x="695216" y="829979"/>
                  <a:pt x="703998" y="822583"/>
                  <a:pt x="711200" y="813940"/>
                </a:cubicBezTo>
                <a:cubicBezTo>
                  <a:pt x="714588" y="809875"/>
                  <a:pt x="717550" y="805473"/>
                  <a:pt x="720725" y="801240"/>
                </a:cubicBezTo>
                <a:cubicBezTo>
                  <a:pt x="722842" y="794890"/>
                  <a:pt x="724649" y="788428"/>
                  <a:pt x="727075" y="782190"/>
                </a:cubicBezTo>
                <a:cubicBezTo>
                  <a:pt x="732062" y="769367"/>
                  <a:pt x="738599" y="757142"/>
                  <a:pt x="742950" y="744090"/>
                </a:cubicBezTo>
                <a:cubicBezTo>
                  <a:pt x="746036" y="734833"/>
                  <a:pt x="746390" y="724828"/>
                  <a:pt x="749300" y="715515"/>
                </a:cubicBezTo>
                <a:cubicBezTo>
                  <a:pt x="754976" y="697351"/>
                  <a:pt x="762459" y="687687"/>
                  <a:pt x="771525" y="671065"/>
                </a:cubicBezTo>
                <a:cubicBezTo>
                  <a:pt x="789745" y="637662"/>
                  <a:pt x="763562" y="682220"/>
                  <a:pt x="787400" y="642490"/>
                </a:cubicBezTo>
                <a:cubicBezTo>
                  <a:pt x="792427" y="622384"/>
                  <a:pt x="795447" y="605868"/>
                  <a:pt x="812800" y="588515"/>
                </a:cubicBezTo>
                <a:cubicBezTo>
                  <a:pt x="826019" y="575296"/>
                  <a:pt x="822414" y="580909"/>
                  <a:pt x="831850" y="559940"/>
                </a:cubicBezTo>
                <a:cubicBezTo>
                  <a:pt x="838465" y="545240"/>
                  <a:pt x="843691" y="529908"/>
                  <a:pt x="850900" y="515490"/>
                </a:cubicBezTo>
                <a:cubicBezTo>
                  <a:pt x="854075" y="509140"/>
                  <a:pt x="857512" y="502914"/>
                  <a:pt x="860425" y="496440"/>
                </a:cubicBezTo>
                <a:cubicBezTo>
                  <a:pt x="897619" y="413788"/>
                  <a:pt x="863653" y="482056"/>
                  <a:pt x="892175" y="429765"/>
                </a:cubicBezTo>
                <a:cubicBezTo>
                  <a:pt x="894441" y="425610"/>
                  <a:pt x="895900" y="421003"/>
                  <a:pt x="898525" y="417065"/>
                </a:cubicBezTo>
                <a:cubicBezTo>
                  <a:pt x="904396" y="408259"/>
                  <a:pt x="911472" y="400311"/>
                  <a:pt x="917575" y="391665"/>
                </a:cubicBezTo>
                <a:cubicBezTo>
                  <a:pt x="924177" y="382313"/>
                  <a:pt x="929376" y="371950"/>
                  <a:pt x="936625" y="363090"/>
                </a:cubicBezTo>
                <a:cubicBezTo>
                  <a:pt x="939041" y="360137"/>
                  <a:pt x="943253" y="359223"/>
                  <a:pt x="946150" y="356740"/>
                </a:cubicBezTo>
                <a:cubicBezTo>
                  <a:pt x="950696" y="352844"/>
                  <a:pt x="954617" y="348273"/>
                  <a:pt x="958850" y="344040"/>
                </a:cubicBezTo>
                <a:cubicBezTo>
                  <a:pt x="959908" y="340865"/>
                  <a:pt x="959934" y="337128"/>
                  <a:pt x="962025" y="334515"/>
                </a:cubicBezTo>
                <a:cubicBezTo>
                  <a:pt x="966499" y="328923"/>
                  <a:pt x="979287" y="325675"/>
                  <a:pt x="984250" y="321815"/>
                </a:cubicBezTo>
                <a:cubicBezTo>
                  <a:pt x="990157" y="317221"/>
                  <a:pt x="995635" y="311927"/>
                  <a:pt x="1000125" y="305940"/>
                </a:cubicBezTo>
                <a:cubicBezTo>
                  <a:pt x="1005245" y="299114"/>
                  <a:pt x="1007495" y="290378"/>
                  <a:pt x="1012825" y="283715"/>
                </a:cubicBezTo>
                <a:cubicBezTo>
                  <a:pt x="1016131" y="279583"/>
                  <a:pt x="1021783" y="277932"/>
                  <a:pt x="1025525" y="274190"/>
                </a:cubicBezTo>
                <a:cubicBezTo>
                  <a:pt x="1029267" y="270448"/>
                  <a:pt x="1031565" y="265472"/>
                  <a:pt x="1035050" y="261490"/>
                </a:cubicBezTo>
                <a:cubicBezTo>
                  <a:pt x="1038992" y="256984"/>
                  <a:pt x="1043517" y="253023"/>
                  <a:pt x="1047750" y="248790"/>
                </a:cubicBezTo>
                <a:cubicBezTo>
                  <a:pt x="1050498" y="240546"/>
                  <a:pt x="1053479" y="230983"/>
                  <a:pt x="1057275" y="223390"/>
                </a:cubicBezTo>
                <a:cubicBezTo>
                  <a:pt x="1058982" y="219977"/>
                  <a:pt x="1062011" y="217323"/>
                  <a:pt x="1063625" y="213865"/>
                </a:cubicBezTo>
                <a:cubicBezTo>
                  <a:pt x="1078748" y="181459"/>
                  <a:pt x="1076934" y="186029"/>
                  <a:pt x="1082675" y="163065"/>
                </a:cubicBezTo>
                <a:cubicBezTo>
                  <a:pt x="1080558" y="121790"/>
                  <a:pt x="1079201" y="80469"/>
                  <a:pt x="1076325" y="39240"/>
                </a:cubicBezTo>
                <a:cubicBezTo>
                  <a:pt x="1076319" y="39151"/>
                  <a:pt x="1071477" y="18517"/>
                  <a:pt x="1069975" y="17015"/>
                </a:cubicBezTo>
                <a:cubicBezTo>
                  <a:pt x="1059300" y="6340"/>
                  <a:pt x="1051557" y="7278"/>
                  <a:pt x="1038225" y="4315"/>
                </a:cubicBezTo>
                <a:cubicBezTo>
                  <a:pt x="1033965" y="3368"/>
                  <a:pt x="1029885" y="1330"/>
                  <a:pt x="1025525" y="1140"/>
                </a:cubicBezTo>
                <a:cubicBezTo>
                  <a:pt x="1005436" y="267"/>
                  <a:pt x="994304" y="-3623"/>
                  <a:pt x="958850" y="10665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50329721-6533-4AD4-B49A-B2543C20FC3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20628" y="6353945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7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4" grpId="0"/>
      <p:bldP spid="3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770539-CDF4-41B0-8B4B-213B677C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52" y="74369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dirty="0">
                <a:ea typeface="標楷體" panose="03000509000000000000" pitchFamily="65" charset="-120"/>
              </a:rPr>
              <a:t>語音增強於改善說話障礙 </a:t>
            </a:r>
            <a:r>
              <a:rPr lang="en-US" altLang="zh-TW" sz="3600" dirty="0"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ea typeface="標楷體" panose="03000509000000000000" pitchFamily="65" charset="-120"/>
              </a:rPr>
              <a:t>腦性麻痺</a:t>
            </a:r>
            <a:r>
              <a:rPr lang="en-US" altLang="zh-TW" sz="3600" dirty="0">
                <a:ea typeface="標楷體" panose="03000509000000000000" pitchFamily="65" charset="-120"/>
              </a:rPr>
              <a:t>)</a:t>
            </a:r>
            <a:endParaRPr lang="zh-TW" altLang="en-US" sz="3600" dirty="0">
              <a:latin typeface="+mj-lt"/>
            </a:endParaRPr>
          </a:p>
        </p:txBody>
      </p:sp>
      <p:pic>
        <p:nvPicPr>
          <p:cNvPr id="20" name="內容版面配置區 5">
            <a:extLst>
              <a:ext uri="{FF2B5EF4-FFF2-40B4-BE49-F238E27FC236}">
                <a16:creationId xmlns:a16="http://schemas.microsoft.com/office/drawing/2014/main" id="{640B6339-201A-40CD-86A8-B0CDCA6C9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35" y="3516988"/>
            <a:ext cx="2400635" cy="1097822"/>
          </a:xfrm>
        </p:spPr>
      </p:pic>
      <p:pic>
        <p:nvPicPr>
          <p:cNvPr id="21" name="SP09_265">
            <a:hlinkClick r:id="" action="ppaction://media"/>
            <a:extLst>
              <a:ext uri="{FF2B5EF4-FFF2-40B4-BE49-F238E27FC236}">
                <a16:creationId xmlns:a16="http://schemas.microsoft.com/office/drawing/2014/main" id="{5CA3AAC8-8538-48CF-B9D1-2D742B358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07851" y="3529020"/>
            <a:ext cx="457200" cy="4572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8287F36F-3449-4D10-BFEC-66B6B4C265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01008"/>
            <a:ext cx="2400635" cy="1097822"/>
          </a:xfrm>
          <a:prstGeom prst="rect">
            <a:avLst/>
          </a:prstGeom>
        </p:spPr>
      </p:pic>
      <p:pic>
        <p:nvPicPr>
          <p:cNvPr id="23" name="SP09_2705_org-SP09_cv-dysarthic">
            <a:hlinkClick r:id="" action="ppaction://media"/>
            <a:extLst>
              <a:ext uri="{FF2B5EF4-FFF2-40B4-BE49-F238E27FC236}">
                <a16:creationId xmlns:a16="http://schemas.microsoft.com/office/drawing/2014/main" id="{368B1828-5DD8-48F1-9309-1DCC36241F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68173" y="3511960"/>
            <a:ext cx="457200" cy="4572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C1C5A4FC-85A3-47E6-9D07-7638641AAE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2093741"/>
            <a:ext cx="2393490" cy="1097822"/>
          </a:xfrm>
          <a:prstGeom prst="rect">
            <a:avLst/>
          </a:prstGeom>
        </p:spPr>
      </p:pic>
      <p:pic>
        <p:nvPicPr>
          <p:cNvPr id="25" name="SP09_2705">
            <a:hlinkClick r:id="" action="ppaction://media"/>
            <a:extLst>
              <a:ext uri="{FF2B5EF4-FFF2-40B4-BE49-F238E27FC236}">
                <a16:creationId xmlns:a16="http://schemas.microsoft.com/office/drawing/2014/main" id="{2ABEA7E0-8333-4403-B510-CDBC2916CB9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19766" y="2119433"/>
            <a:ext cx="457200" cy="45720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8239D155-3A05-450B-A702-5682DA832D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35" y="2093741"/>
            <a:ext cx="2400635" cy="1097822"/>
          </a:xfrm>
          <a:prstGeom prst="rect">
            <a:avLst/>
          </a:prstGeom>
        </p:spPr>
      </p:pic>
      <p:pic>
        <p:nvPicPr>
          <p:cNvPr id="27" name="T27-05">
            <a:hlinkClick r:id="" action="ppaction://media"/>
            <a:extLst>
              <a:ext uri="{FF2B5EF4-FFF2-40B4-BE49-F238E27FC236}">
                <a16:creationId xmlns:a16="http://schemas.microsoft.com/office/drawing/2014/main" id="{82A50633-1920-4D87-AD14-EBA78BFDAD9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07851" y="2167300"/>
            <a:ext cx="457200" cy="45720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79DD7C0C-876E-49E7-A9E0-B4196437BD30}"/>
              </a:ext>
            </a:extLst>
          </p:cNvPr>
          <p:cNvSpPr/>
          <p:nvPr/>
        </p:nvSpPr>
        <p:spPr>
          <a:xfrm>
            <a:off x="3250680" y="4572597"/>
            <a:ext cx="2236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>
                <a:latin typeface="DFKai-SB" panose="03000509000000000000" pitchFamily="65" charset="-120"/>
                <a:ea typeface="DFKai-SB" panose="03000509000000000000" pitchFamily="65" charset="-120"/>
              </a:rPr>
              <a:t>我們中秋節一起去賞月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8D41AEE5-A41D-4535-BCF1-C0904B8EAA8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7" t="4763" r="13449" b="20477"/>
          <a:stretch/>
        </p:blipFill>
        <p:spPr>
          <a:xfrm>
            <a:off x="7452320" y="4803665"/>
            <a:ext cx="1021216" cy="1225263"/>
          </a:xfrm>
          <a:prstGeom prst="rect">
            <a:avLst/>
          </a:prstGeom>
        </p:spPr>
      </p:pic>
      <p:sp>
        <p:nvSpPr>
          <p:cNvPr id="32" name="箭號: 向右 31">
            <a:extLst>
              <a:ext uri="{FF2B5EF4-FFF2-40B4-BE49-F238E27FC236}">
                <a16:creationId xmlns:a16="http://schemas.microsoft.com/office/drawing/2014/main" id="{E80BE73F-7E40-4B7B-9020-80F86E514580}"/>
              </a:ext>
            </a:extLst>
          </p:cNvPr>
          <p:cNvSpPr/>
          <p:nvPr/>
        </p:nvSpPr>
        <p:spPr bwMode="auto">
          <a:xfrm>
            <a:off x="4227145" y="2465364"/>
            <a:ext cx="540060" cy="27699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kumimoji="1" lang="en-GB" sz="135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33" name="箭號: 向下 32">
            <a:extLst>
              <a:ext uri="{FF2B5EF4-FFF2-40B4-BE49-F238E27FC236}">
                <a16:creationId xmlns:a16="http://schemas.microsoft.com/office/drawing/2014/main" id="{309A653F-6B16-42F0-9A81-573CF853FE6D}"/>
              </a:ext>
            </a:extLst>
          </p:cNvPr>
          <p:cNvSpPr/>
          <p:nvPr/>
        </p:nvSpPr>
        <p:spPr bwMode="auto">
          <a:xfrm>
            <a:off x="5865961" y="3060079"/>
            <a:ext cx="270030" cy="45558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kumimoji="1" lang="en-GB" sz="135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802F5775-49AF-4635-9101-DAF6CF89B3E0}"/>
              </a:ext>
            </a:extLst>
          </p:cNvPr>
          <p:cNvSpPr txBox="1"/>
          <p:nvPr/>
        </p:nvSpPr>
        <p:spPr>
          <a:xfrm>
            <a:off x="1436159" y="1325149"/>
            <a:ext cx="6399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成果</a:t>
            </a:r>
            <a:r>
              <a:rPr lang="en-GB" altLang="zh-TW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2</a:t>
            </a:r>
            <a:r>
              <a:rPr lang="zh-TW" altLang="en-US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：構音障礙語音理解度改善</a:t>
            </a:r>
            <a:endParaRPr lang="en-GB" altLang="zh-TW" sz="2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使用兩階段轉換提升理解度之外並增加語音相似度</a:t>
            </a:r>
            <a:endParaRPr lang="en-US" altLang="zh-TW" sz="2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01111C96-F347-4999-909B-1624EBF5EC5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5" b="10340"/>
          <a:stretch/>
        </p:blipFill>
        <p:spPr>
          <a:xfrm>
            <a:off x="6154247" y="4885927"/>
            <a:ext cx="1083072" cy="1143001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FA8A2588-8C48-494A-94E2-FA28A6ED63CB}"/>
              </a:ext>
            </a:extLst>
          </p:cNvPr>
          <p:cNvSpPr txBox="1"/>
          <p:nvPr/>
        </p:nvSpPr>
        <p:spPr>
          <a:xfrm>
            <a:off x="893188" y="5011859"/>
            <a:ext cx="5216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Wingdings" pitchFamily="2" charset="2"/>
              <a:buChar char="Ø"/>
            </a:pPr>
            <a:r>
              <a:rPr lang="en-US" altLang="zh-TW" sz="1200" dirty="0">
                <a:solidFill>
                  <a:srgbClr val="002060"/>
                </a:solidFill>
                <a:latin typeface="Calibri" panose="020F0502020204030204" pitchFamily="34" charset="0"/>
              </a:rPr>
              <a:t>W.-C. Huang, K. Kobayashi, Y.-H. Peng, C.-F. Liu, Y. Tsao, H.-M. Wang, T. Toda, “A Preliminary Study of a Two-Stage Paradigm for Preserving Speaker</a:t>
            </a:r>
            <a:r>
              <a:rPr lang="zh-TW" altLang="en-US" sz="1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zh-TW" sz="1200" dirty="0">
                <a:solidFill>
                  <a:srgbClr val="002060"/>
                </a:solidFill>
                <a:latin typeface="Calibri" panose="020F0502020204030204" pitchFamily="34" charset="0"/>
              </a:rPr>
              <a:t>Identity in Dysarthric Voice Conversion," </a:t>
            </a:r>
            <a:r>
              <a:rPr lang="en-US" altLang="zh-TW" sz="1200" dirty="0" err="1">
                <a:solidFill>
                  <a:srgbClr val="002060"/>
                </a:solidFill>
                <a:latin typeface="Calibri" panose="020F0502020204030204" pitchFamily="34" charset="0"/>
              </a:rPr>
              <a:t>Interspeech</a:t>
            </a:r>
            <a:r>
              <a:rPr lang="en-US" altLang="zh-TW" sz="1200" dirty="0">
                <a:solidFill>
                  <a:srgbClr val="002060"/>
                </a:solidFill>
                <a:latin typeface="Calibri" panose="020F0502020204030204" pitchFamily="34" charset="0"/>
              </a:rPr>
              <a:t> 2021.</a:t>
            </a:r>
            <a:endParaRPr lang="en-US" altLang="zh-TW" sz="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25E59109-4108-4033-998F-9ABFF739BD8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20628" y="6353945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8908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1442" y="5243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語音增強於改善說話障礙 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電子喉語音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投影片編號版面配置區 3">
            <a:extLst>
              <a:ext uri="{FF2B5EF4-FFF2-40B4-BE49-F238E27FC236}">
                <a16:creationId xmlns:a16="http://schemas.microsoft.com/office/drawing/2014/main" id="{78CA6A8E-EA31-4F8E-B68D-8AA3B649FC27}"/>
              </a:ext>
            </a:extLst>
          </p:cNvPr>
          <p:cNvSpPr txBox="1">
            <a:spLocks/>
          </p:cNvSpPr>
          <p:nvPr/>
        </p:nvSpPr>
        <p:spPr>
          <a:xfrm>
            <a:off x="8243888" y="6381750"/>
            <a:ext cx="792162" cy="360363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Arial" charset="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Arial" charset="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Arial" charset="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Arial" charset="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Arial" charset="0"/>
              </a:defRPr>
            </a:lvl9pPr>
          </a:lstStyle>
          <a:p>
            <a:pPr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>
                <a:defRPr/>
              </a:pPr>
              <a:t>33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C5817C0-4025-473C-B454-133E16BCD16A}"/>
              </a:ext>
            </a:extLst>
          </p:cNvPr>
          <p:cNvSpPr txBox="1"/>
          <p:nvPr/>
        </p:nvSpPr>
        <p:spPr>
          <a:xfrm>
            <a:off x="893188" y="5011859"/>
            <a:ext cx="5216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en-US" altLang="zh-TW" sz="1200" dirty="0">
                <a:solidFill>
                  <a:schemeClr val="tx2"/>
                </a:solidFill>
              </a:rPr>
              <a:t>M.-C. Yen, W.-C. Huang, K. Kobayashi, Y.-H. Peng,</a:t>
            </a:r>
            <a:r>
              <a:rPr lang="zh-TW" altLang="en-US" sz="1200" dirty="0">
                <a:solidFill>
                  <a:schemeClr val="tx2"/>
                </a:solidFill>
              </a:rPr>
              <a:t> </a:t>
            </a:r>
            <a:r>
              <a:rPr lang="en-US" altLang="zh-TW" sz="1200" dirty="0">
                <a:solidFill>
                  <a:schemeClr val="tx2"/>
                </a:solidFill>
              </a:rPr>
              <a:t>S.-W. Tsai, Y. Tsao, T. Toda, J.-S. R. Jang, and H.-M.</a:t>
            </a:r>
            <a:r>
              <a:rPr lang="zh-TW" altLang="en-US" sz="1200" dirty="0">
                <a:solidFill>
                  <a:schemeClr val="tx2"/>
                </a:solidFill>
              </a:rPr>
              <a:t> </a:t>
            </a:r>
            <a:r>
              <a:rPr lang="en-US" altLang="zh-TW" sz="1200" dirty="0">
                <a:solidFill>
                  <a:schemeClr val="tx2"/>
                </a:solidFill>
              </a:rPr>
              <a:t>Wang, “Mandarin </a:t>
            </a:r>
            <a:r>
              <a:rPr lang="en-US" altLang="zh-TW" sz="1200" dirty="0" err="1">
                <a:solidFill>
                  <a:schemeClr val="tx2"/>
                </a:solidFill>
              </a:rPr>
              <a:t>electrolaryngeal</a:t>
            </a:r>
            <a:r>
              <a:rPr lang="en-US" altLang="zh-TW" sz="1200" dirty="0">
                <a:solidFill>
                  <a:schemeClr val="tx2"/>
                </a:solidFill>
              </a:rPr>
              <a:t> speech voice conversion with</a:t>
            </a:r>
            <a:r>
              <a:rPr lang="zh-TW" altLang="en-US" sz="1200" dirty="0">
                <a:solidFill>
                  <a:schemeClr val="tx2"/>
                </a:solidFill>
              </a:rPr>
              <a:t> </a:t>
            </a:r>
            <a:r>
              <a:rPr lang="en-US" altLang="zh-TW" sz="1200" dirty="0">
                <a:solidFill>
                  <a:schemeClr val="tx2"/>
                </a:solidFill>
              </a:rPr>
              <a:t>sequence-to-sequence modeling, ASRU 2021” </a:t>
            </a:r>
            <a:endParaRPr lang="en-US" altLang="zh-TW" sz="1200" dirty="0">
              <a:solidFill>
                <a:schemeClr val="tx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B412593-D029-48D9-BCBF-2D892DFF0AC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5" b="10340"/>
          <a:stretch/>
        </p:blipFill>
        <p:spPr>
          <a:xfrm>
            <a:off x="6297491" y="4663435"/>
            <a:ext cx="1083072" cy="1143001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750E8B0-BA12-496B-A2A3-87CAD8513B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663" y="4673701"/>
            <a:ext cx="1083072" cy="1143001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6FB36EB6-2792-4FFC-B8CE-8F1DF4487641}"/>
              </a:ext>
            </a:extLst>
          </p:cNvPr>
          <p:cNvGrpSpPr/>
          <p:nvPr/>
        </p:nvGrpSpPr>
        <p:grpSpPr>
          <a:xfrm>
            <a:off x="971600" y="2437209"/>
            <a:ext cx="7434691" cy="2143274"/>
            <a:chOff x="1179802" y="2365846"/>
            <a:chExt cx="6892305" cy="1986915"/>
          </a:xfrm>
        </p:grpSpPr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1CFD5E70-C4D1-4975-9857-26D3CF59E3EB}"/>
                </a:ext>
              </a:extLst>
            </p:cNvPr>
            <p:cNvSpPr txBox="1"/>
            <p:nvPr/>
          </p:nvSpPr>
          <p:spPr>
            <a:xfrm>
              <a:off x="1794990" y="2365846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Original</a:t>
              </a:r>
              <a:endParaRPr lang="zh-TW" alt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A982D29F-68A1-47D5-B343-D5C3B5C98A54}"/>
                </a:ext>
              </a:extLst>
            </p:cNvPr>
            <p:cNvSpPr txBox="1"/>
            <p:nvPr/>
          </p:nvSpPr>
          <p:spPr>
            <a:xfrm>
              <a:off x="4025284" y="2384094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MT-CLDNN</a:t>
              </a:r>
              <a:endParaRPr lang="zh-TW" alt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A2697D0F-8CC0-48CE-9DCC-6422BDD2361A}"/>
                </a:ext>
              </a:extLst>
            </p:cNvPr>
            <p:cNvSpPr txBox="1"/>
            <p:nvPr/>
          </p:nvSpPr>
          <p:spPr>
            <a:xfrm>
              <a:off x="6088735" y="2382920"/>
              <a:ext cx="1614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Seq2seq ELVC</a:t>
              </a:r>
              <a:endParaRPr lang="zh-TW" alt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C701EE2A-A54A-4B7A-935D-CCA4038EB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79802" y="2780663"/>
              <a:ext cx="2221218" cy="1191462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C6659638-F0FF-4D17-BFBA-626FFFD17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25047" y="2787563"/>
              <a:ext cx="2221217" cy="1191462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D5E848E1-2F60-4F9E-9490-032314157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867385" y="2810061"/>
              <a:ext cx="2204722" cy="1191462"/>
            </a:xfrm>
            <a:prstGeom prst="rect">
              <a:avLst/>
            </a:prstGeom>
          </p:spPr>
        </p:pic>
        <p:pic>
          <p:nvPicPr>
            <p:cNvPr id="36" name="EL01_287">
              <a:hlinkClick r:id="" action="ppaction://media"/>
              <a:extLst>
                <a:ext uri="{FF2B5EF4-FFF2-40B4-BE49-F238E27FC236}">
                  <a16:creationId xmlns:a16="http://schemas.microsoft.com/office/drawing/2014/main" id="{C588F0E9-1A59-4D62-96F4-579980298FC3}"/>
                </a:ext>
              </a:extLst>
            </p:cNvPr>
            <p:cNvPicPr>
              <a:picLocks noChangeAspect="1"/>
            </p:cNvPicPr>
            <p:nvPr>
              <a:audioFile r:link="rId3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>
            <a:blip r:embed="rId15"/>
            <a:stretch>
              <a:fillRect/>
            </a:stretch>
          </p:blipFill>
          <p:spPr>
            <a:xfrm>
              <a:off x="1529476" y="2808106"/>
              <a:ext cx="457200" cy="457200"/>
            </a:xfrm>
            <a:prstGeom prst="rect">
              <a:avLst/>
            </a:prstGeom>
          </p:spPr>
        </p:pic>
        <p:pic>
          <p:nvPicPr>
            <p:cNvPr id="37" name="elvc2_pt_0287">
              <a:hlinkClick r:id="" action="ppaction://media"/>
              <a:extLst>
                <a:ext uri="{FF2B5EF4-FFF2-40B4-BE49-F238E27FC236}">
                  <a16:creationId xmlns:a16="http://schemas.microsoft.com/office/drawing/2014/main" id="{F198FEE7-C38E-4B74-978C-1E82B812EA02}"/>
                </a:ext>
              </a:extLst>
            </p:cNvPr>
            <p:cNvPicPr>
              <a:picLocks noChangeAspect="1"/>
            </p:cNvPicPr>
            <p:nvPr>
              <a:audioFile r:link="rId5"/>
              <p:extLst>
                <p:ext uri="{DAA4B4D4-6D71-4841-9C94-3DE7FCFB9230}">
                  <p14:media xmlns:p14="http://schemas.microsoft.com/office/powerpoint/2010/main" r:embed="rId4"/>
                </p:ext>
              </p:extLst>
            </p:nvPr>
          </p:nvPicPr>
          <p:blipFill>
            <a:blip r:embed="rId15"/>
            <a:stretch>
              <a:fillRect/>
            </a:stretch>
          </p:blipFill>
          <p:spPr>
            <a:xfrm>
              <a:off x="6009082" y="2827842"/>
              <a:ext cx="457200" cy="457200"/>
            </a:xfrm>
            <a:prstGeom prst="rect">
              <a:avLst/>
            </a:prstGeom>
          </p:spPr>
        </p:pic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34DA4B2A-E0F6-40C5-BAB9-353675E6E612}"/>
                </a:ext>
              </a:extLst>
            </p:cNvPr>
            <p:cNvSpPr txBox="1"/>
            <p:nvPr/>
          </p:nvSpPr>
          <p:spPr>
            <a:xfrm>
              <a:off x="3492028" y="4014207"/>
              <a:ext cx="2236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那個牆上掛著一幅油畫</a:t>
              </a: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E17DFCB8-5165-470A-93C1-A61CF1872B4F}"/>
                </a:ext>
              </a:extLst>
            </p:cNvPr>
            <p:cNvSpPr txBox="1"/>
            <p:nvPr/>
          </p:nvSpPr>
          <p:spPr>
            <a:xfrm>
              <a:off x="4335218" y="2573926"/>
              <a:ext cx="6858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EL01-NL01_MTCLDNN_h5_GV_no0th_287">
              <a:hlinkClick r:id="" action="ppaction://media"/>
              <a:extLst>
                <a:ext uri="{FF2B5EF4-FFF2-40B4-BE49-F238E27FC236}">
                  <a16:creationId xmlns:a16="http://schemas.microsoft.com/office/drawing/2014/main" id="{4901F3B4-A372-459C-8EE3-C315323FD934}"/>
                </a:ext>
              </a:extLst>
            </p:cNvPr>
            <p:cNvPicPr>
              <a:picLocks noChangeAspect="1"/>
            </p:cNvPicPr>
            <p:nvPr>
              <a:audioFile r:link="rId7"/>
              <p:extLst>
                <p:ext uri="{DAA4B4D4-6D71-4841-9C94-3DE7FCFB9230}">
                  <p14:media xmlns:p14="http://schemas.microsoft.com/office/powerpoint/2010/main" r:embed="rId6"/>
                </p:ext>
              </p:extLst>
            </p:nvPr>
          </p:nvPicPr>
          <p:blipFill>
            <a:blip r:embed="rId15"/>
            <a:stretch>
              <a:fillRect/>
            </a:stretch>
          </p:blipFill>
          <p:spPr>
            <a:xfrm>
              <a:off x="3697970" y="2815933"/>
              <a:ext cx="457200" cy="457200"/>
            </a:xfrm>
            <a:prstGeom prst="rect">
              <a:avLst/>
            </a:prstGeom>
          </p:spPr>
        </p:pic>
      </p:grp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A13B08C4-3833-4D0E-BC7E-86EEEABDD384}"/>
              </a:ext>
            </a:extLst>
          </p:cNvPr>
          <p:cNvSpPr txBox="1"/>
          <p:nvPr/>
        </p:nvSpPr>
        <p:spPr>
          <a:xfrm>
            <a:off x="1207618" y="1495937"/>
            <a:ext cx="692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成果</a:t>
            </a:r>
            <a:r>
              <a:rPr lang="en-GB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：人工電子喉語音理解度改善</a:t>
            </a:r>
            <a:endParaRPr lang="en-GB" altLang="zh-TW" sz="2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使用新穎的序列對序列 </a:t>
            </a:r>
            <a:r>
              <a:rPr lang="en-US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Seq2seq</a:t>
            </a:r>
            <a:r>
              <a:rPr lang="en-US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 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轉換演算法</a:t>
            </a:r>
            <a:endParaRPr lang="en-US" altLang="zh-TW" sz="2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08C77A8F-CA80-49F3-A618-E66DECF8D9B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20628" y="6353945"/>
            <a:ext cx="1008112" cy="5040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13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61BF6-38A6-6BC5-6B21-16296AE52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34A1DC-F443-53E5-4619-501295E5D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12489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Outline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E23B622-7060-95EF-BE4D-99971DACA5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34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0C7410E-A664-6C44-663F-9D296EF1CD43}"/>
              </a:ext>
            </a:extLst>
          </p:cNvPr>
          <p:cNvSpPr/>
          <p:nvPr/>
        </p:nvSpPr>
        <p:spPr>
          <a:xfrm>
            <a:off x="467544" y="2132856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Deep Learning (DL)</a:t>
            </a:r>
            <a:r>
              <a:rPr lang="zh-TW" alt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based Speech Enhancement (SE)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Basic DL-based SE system</a:t>
            </a:r>
            <a:r>
              <a:rPr lang="zh-TW" alt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architecture</a:t>
            </a:r>
            <a:endParaRPr lang="en-US" altLang="zh-TW" sz="24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Key factors to the DL-based SE performance  </a:t>
            </a: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Assistive Oral Communication Technologies</a:t>
            </a: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b="1" dirty="0">
                <a:latin typeface="+mj-lt"/>
                <a:cs typeface="Times New Roman" panose="02020603050405020304" pitchFamily="18" charset="0"/>
              </a:rPr>
              <a:t>Example :Universal Speech Enhancement</a:t>
            </a: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Summary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C050892-DB9D-7C58-29B2-FA2DF4D2B6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84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Universal Speech Enhancement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35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7523" y="1196752"/>
            <a:ext cx="856895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Most existing SE research has limitations on the coverage of: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Speech Enhancement (SE) sub-tasks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Data diversity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Data amount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Evaluation metrics</a:t>
            </a:r>
            <a:r>
              <a:rPr lang="en-US" altLang="zh-TW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12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870A27BD-6FAF-699E-62BA-8FBBF0809CCD}"/>
              </a:ext>
            </a:extLst>
          </p:cNvPr>
          <p:cNvSpPr/>
          <p:nvPr/>
        </p:nvSpPr>
        <p:spPr>
          <a:xfrm flipV="1">
            <a:off x="1259632" y="4662239"/>
            <a:ext cx="2880320" cy="144016"/>
          </a:xfrm>
          <a:prstGeom prst="snip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TW"/>
          </a:p>
        </p:txBody>
      </p:sp>
      <p:sp>
        <p:nvSpPr>
          <p:cNvPr id="10" name="Snip Diagonal Corner Rectangle 9">
            <a:extLst>
              <a:ext uri="{FF2B5EF4-FFF2-40B4-BE49-F238E27FC236}">
                <a16:creationId xmlns:a16="http://schemas.microsoft.com/office/drawing/2014/main" id="{8D5C2A20-2E98-0FE8-02FE-FC3355EDF20C}"/>
              </a:ext>
            </a:extLst>
          </p:cNvPr>
          <p:cNvSpPr/>
          <p:nvPr/>
        </p:nvSpPr>
        <p:spPr>
          <a:xfrm flipV="1">
            <a:off x="1259632" y="4293096"/>
            <a:ext cx="1008112" cy="144016"/>
          </a:xfrm>
          <a:prstGeom prst="snip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TW"/>
          </a:p>
        </p:txBody>
      </p:sp>
      <p:sp>
        <p:nvSpPr>
          <p:cNvPr id="8" name="Snip Diagonal Corner Rectangle 7">
            <a:extLst>
              <a:ext uri="{FF2B5EF4-FFF2-40B4-BE49-F238E27FC236}">
                <a16:creationId xmlns:a16="http://schemas.microsoft.com/office/drawing/2014/main" id="{D8C4E899-07AD-E874-C28D-AA572B3856D0}"/>
              </a:ext>
            </a:extLst>
          </p:cNvPr>
          <p:cNvSpPr/>
          <p:nvPr/>
        </p:nvSpPr>
        <p:spPr>
          <a:xfrm flipV="1">
            <a:off x="1259632" y="3933056"/>
            <a:ext cx="1872208" cy="144016"/>
          </a:xfrm>
          <a:prstGeom prst="snip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TW"/>
          </a:p>
        </p:txBody>
      </p:sp>
      <p:sp>
        <p:nvSpPr>
          <p:cNvPr id="7" name="Snip Diagonal Corner Rectangle 6">
            <a:extLst>
              <a:ext uri="{FF2B5EF4-FFF2-40B4-BE49-F238E27FC236}">
                <a16:creationId xmlns:a16="http://schemas.microsoft.com/office/drawing/2014/main" id="{6236C024-D25F-B622-C511-9C4CEC7F2D5D}"/>
              </a:ext>
            </a:extLst>
          </p:cNvPr>
          <p:cNvSpPr/>
          <p:nvPr/>
        </p:nvSpPr>
        <p:spPr>
          <a:xfrm flipV="1">
            <a:off x="1259632" y="3573016"/>
            <a:ext cx="1872208" cy="144016"/>
          </a:xfrm>
          <a:prstGeom prst="snip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TW"/>
          </a:p>
        </p:txBody>
      </p:sp>
      <p:sp>
        <p:nvSpPr>
          <p:cNvPr id="6" name="Snip Diagonal Corner Rectangle 5">
            <a:extLst>
              <a:ext uri="{FF2B5EF4-FFF2-40B4-BE49-F238E27FC236}">
                <a16:creationId xmlns:a16="http://schemas.microsoft.com/office/drawing/2014/main" id="{89154F74-82EA-B943-8D23-F437BB650CFA}"/>
              </a:ext>
            </a:extLst>
          </p:cNvPr>
          <p:cNvSpPr/>
          <p:nvPr/>
        </p:nvSpPr>
        <p:spPr>
          <a:xfrm flipV="1">
            <a:off x="2987824" y="5949280"/>
            <a:ext cx="5400600" cy="144016"/>
          </a:xfrm>
          <a:prstGeom prst="snip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Universal Speech Enhancement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36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7523" y="1196752"/>
            <a:ext cx="856895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Urgent Challenge: A speech enhancement (SE) challenge aiming to build </a:t>
            </a:r>
            <a:r>
              <a:rPr lang="en-US" altLang="zh-TW" sz="2800" b="1" dirty="0">
                <a:latin typeface="+mj-lt"/>
                <a:cs typeface="Times New Roman" panose="02020603050405020304" pitchFamily="18" charset="0"/>
              </a:rPr>
              <a:t>universal</a:t>
            </a: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zh-TW" sz="2800" b="1" dirty="0">
                <a:latin typeface="+mj-lt"/>
                <a:cs typeface="Times New Roman" panose="02020603050405020304" pitchFamily="18" charset="0"/>
              </a:rPr>
              <a:t>robust</a:t>
            </a: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zh-TW" sz="2800" b="1" dirty="0">
                <a:latin typeface="+mj-lt"/>
                <a:cs typeface="Times New Roman" panose="02020603050405020304" pitchFamily="18" charset="0"/>
              </a:rPr>
              <a:t>diverse</a:t>
            </a: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, and </a:t>
            </a:r>
            <a:r>
              <a:rPr lang="en-US" altLang="zh-TW" sz="2800" b="1" dirty="0">
                <a:latin typeface="+mj-lt"/>
                <a:cs typeface="Times New Roman" panose="02020603050405020304" pitchFamily="18" charset="0"/>
              </a:rPr>
              <a:t>generalizable</a:t>
            </a: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 SE models.</a:t>
            </a: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The challenge involves diverse distortions, including 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Additive noise 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Reverberation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Clipping 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Bandwidth limitations.</a:t>
            </a: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Universal: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800" b="1" dirty="0">
                <a:latin typeface="+mj-lt"/>
                <a:cs typeface="Times New Roman" panose="02020603050405020304" pitchFamily="18" charset="0"/>
              </a:rPr>
              <a:t>All types of sampling frequencies (8kHz ~ 48kHz)</a:t>
            </a: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 needing to be supported for a single model.</a:t>
            </a: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>
              <a:buClr>
                <a:srgbClr val="0070C0"/>
              </a:buClr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379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Universal Speech Enhancement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37</a:t>
            </a:fld>
            <a:endParaRPr lang="en-US" altLang="zh-TW" dirty="0">
              <a:latin typeface="Calibri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1A23B72-AE4E-7657-5214-EBB1F75BA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5" y="2204864"/>
            <a:ext cx="8846487" cy="400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9157CBE-EAC9-FFDA-6B73-D26D1AAB6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7" y="1422753"/>
            <a:ext cx="3096346" cy="5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410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Universal Speech Enhancement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38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7523" y="1196752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Evaluation Metrics</a:t>
            </a:r>
          </a:p>
          <a:p>
            <a:pPr>
              <a:buClr>
                <a:srgbClr val="0070C0"/>
              </a:buClr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DECC1F5-573D-B0A9-8909-6F8E25BA9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18" y="1626933"/>
            <a:ext cx="7995962" cy="484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17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Universal Speech Enhancement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39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7523" y="1196752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Dataset: (about </a:t>
            </a:r>
            <a:r>
              <a:rPr lang="en-US" altLang="zh-TW" sz="2800" b="1" dirty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rPr>
              <a:t>1.3 TB</a:t>
            </a: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>
              <a:buClr>
                <a:srgbClr val="0070C0"/>
              </a:buClr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4844BF9-6C43-BF86-37B8-C74835CCC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3" y="1673805"/>
            <a:ext cx="8590910" cy="466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544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936F8E-A6D2-4D13-A118-E3F0C24EA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273" y="173290"/>
            <a:ext cx="7548789" cy="820257"/>
          </a:xfrm>
        </p:spPr>
        <p:txBody>
          <a:bodyPr>
            <a:noAutofit/>
          </a:bodyPr>
          <a:lstStyle/>
          <a:p>
            <a:r>
              <a:rPr lang="en-US" altLang="zh-TW" sz="3600" dirty="0">
                <a:latin typeface="+mn-lt"/>
              </a:rPr>
              <a:t>Speech Chain to </a:t>
            </a:r>
            <a:r>
              <a:rPr lang="en-US" sz="3600" dirty="0">
                <a:latin typeface="+mn-lt"/>
              </a:rPr>
              <a:t>Assistive Speech Chain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D2FD6D6-82CF-4415-8E71-C08755DA98BB}"/>
              </a:ext>
            </a:extLst>
          </p:cNvPr>
          <p:cNvSpPr/>
          <p:nvPr/>
        </p:nvSpPr>
        <p:spPr>
          <a:xfrm>
            <a:off x="816828" y="3437712"/>
            <a:ext cx="77313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 defTabSz="685800"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en-US" altLang="zh-TW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Predicting speech production with neuroimaging </a:t>
            </a:r>
            <a:r>
              <a:rPr lang="en-US" altLang="zh-TW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(1) </a:t>
            </a:r>
          </a:p>
          <a:p>
            <a:pPr marL="257175" indent="-257175" algn="just" defTabSz="685800"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en-US" altLang="zh-TW" kern="1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Speech disorder classification and interaction with hearing-loss students </a:t>
            </a:r>
            <a:r>
              <a:rPr lang="en-US" altLang="zh-TW" kern="10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(2)</a:t>
            </a:r>
            <a:endParaRPr lang="en-US" altLang="zh-TW" kern="100" dirty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  <a:p>
            <a:pPr marL="257175" indent="-257175" algn="just" defTabSz="685800"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en-US" altLang="zh-TW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Improving the quality and intelligibility of impaired speech </a:t>
            </a:r>
            <a:r>
              <a:rPr lang="en-US" altLang="zh-TW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(2)</a:t>
            </a:r>
          </a:p>
          <a:p>
            <a:pPr marL="257175" indent="-257175" algn="just" defTabSz="685800"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en-US" altLang="zh-TW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Deep learning-based gaze-tracking and EEG-assisted beamformer </a:t>
            </a:r>
            <a:r>
              <a:rPr lang="en-US" altLang="zh-TW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(3)</a:t>
            </a:r>
          </a:p>
          <a:p>
            <a:pPr marL="257175" indent="-257175" algn="just" defTabSz="685800"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en-US" altLang="zh-TW" kern="1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Hearing-loss-pattern-oriented speech enhancement algorithms </a:t>
            </a:r>
            <a:r>
              <a:rPr lang="en-US" altLang="zh-TW" kern="10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(4)</a:t>
            </a:r>
            <a:endParaRPr lang="en-US" altLang="zh-TW" kern="100" dirty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  <a:p>
            <a:pPr marL="257175" indent="-257175" algn="just" defTabSz="685800"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en-US" altLang="zh-TW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Auditory processing and reading in Chinese</a:t>
            </a:r>
            <a:r>
              <a:rPr lang="en-US" altLang="zh-TW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 (5)</a:t>
            </a:r>
          </a:p>
          <a:p>
            <a:pPr marL="257175" indent="-257175" algn="just" defTabSz="685800">
              <a:buClr>
                <a:srgbClr val="ED7D31"/>
              </a:buClr>
              <a:buFont typeface="Wingdings" panose="05000000000000000000" pitchFamily="2" charset="2"/>
              <a:buChar char="Ø"/>
            </a:pPr>
            <a:endParaRPr lang="zh-TW" altLang="zh-TW" kern="100" dirty="0">
              <a:solidFill>
                <a:srgbClr val="FF0000"/>
              </a:solidFill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7CD48C69-1344-425B-A069-49A8433A7A9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597" y="1122294"/>
            <a:ext cx="2573900" cy="191949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乘號 17">
            <a:extLst>
              <a:ext uri="{FF2B5EF4-FFF2-40B4-BE49-F238E27FC236}">
                <a16:creationId xmlns:a16="http://schemas.microsoft.com/office/drawing/2014/main" id="{63D9EBFC-C5AC-4CA2-ACA8-7DC8A3041A75}"/>
              </a:ext>
            </a:extLst>
          </p:cNvPr>
          <p:cNvSpPr/>
          <p:nvPr/>
        </p:nvSpPr>
        <p:spPr>
          <a:xfrm>
            <a:off x="3559920" y="1454445"/>
            <a:ext cx="115605" cy="87749"/>
          </a:xfrm>
          <a:prstGeom prst="mathMultiply">
            <a:avLst>
              <a:gd name="adj1" fmla="val 1894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9" name="乘號 18">
            <a:extLst>
              <a:ext uri="{FF2B5EF4-FFF2-40B4-BE49-F238E27FC236}">
                <a16:creationId xmlns:a16="http://schemas.microsoft.com/office/drawing/2014/main" id="{E510EB34-F31D-4016-B073-B10245E79F23}"/>
              </a:ext>
            </a:extLst>
          </p:cNvPr>
          <p:cNvSpPr/>
          <p:nvPr/>
        </p:nvSpPr>
        <p:spPr>
          <a:xfrm>
            <a:off x="3762229" y="1800203"/>
            <a:ext cx="115605" cy="87749"/>
          </a:xfrm>
          <a:prstGeom prst="mathMultiply">
            <a:avLst>
              <a:gd name="adj1" fmla="val 1894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0" name="乘號 19">
            <a:extLst>
              <a:ext uri="{FF2B5EF4-FFF2-40B4-BE49-F238E27FC236}">
                <a16:creationId xmlns:a16="http://schemas.microsoft.com/office/drawing/2014/main" id="{A4CBEBFA-F9C1-43B2-9B5B-77D230B63DE8}"/>
              </a:ext>
            </a:extLst>
          </p:cNvPr>
          <p:cNvSpPr/>
          <p:nvPr/>
        </p:nvSpPr>
        <p:spPr>
          <a:xfrm>
            <a:off x="4276525" y="1768232"/>
            <a:ext cx="115605" cy="87749"/>
          </a:xfrm>
          <a:prstGeom prst="mathMultiply">
            <a:avLst>
              <a:gd name="adj1" fmla="val 1894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1" name="乘號 20">
            <a:extLst>
              <a:ext uri="{FF2B5EF4-FFF2-40B4-BE49-F238E27FC236}">
                <a16:creationId xmlns:a16="http://schemas.microsoft.com/office/drawing/2014/main" id="{35207417-F939-4A98-8044-AF48302F16D9}"/>
              </a:ext>
            </a:extLst>
          </p:cNvPr>
          <p:cNvSpPr/>
          <p:nvPr/>
        </p:nvSpPr>
        <p:spPr>
          <a:xfrm>
            <a:off x="4705635" y="1698687"/>
            <a:ext cx="115605" cy="87749"/>
          </a:xfrm>
          <a:prstGeom prst="mathMultiply">
            <a:avLst>
              <a:gd name="adj1" fmla="val 1894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2" name="乘號 21">
            <a:extLst>
              <a:ext uri="{FF2B5EF4-FFF2-40B4-BE49-F238E27FC236}">
                <a16:creationId xmlns:a16="http://schemas.microsoft.com/office/drawing/2014/main" id="{84C108EE-E198-478F-A43D-C1BC06212269}"/>
              </a:ext>
            </a:extLst>
          </p:cNvPr>
          <p:cNvSpPr/>
          <p:nvPr/>
        </p:nvSpPr>
        <p:spPr>
          <a:xfrm>
            <a:off x="4879042" y="1459776"/>
            <a:ext cx="115605" cy="87749"/>
          </a:xfrm>
          <a:prstGeom prst="mathMultiply">
            <a:avLst>
              <a:gd name="adj1" fmla="val 1894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DDAABE95-2513-4FF7-B5E1-09A3F6455F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2294"/>
            <a:ext cx="2797757" cy="1919493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977E2B8E-0C83-45DE-8812-CCFA1E5198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988" y="1122294"/>
            <a:ext cx="2733535" cy="1919493"/>
          </a:xfrm>
          <a:prstGeom prst="rect">
            <a:avLst/>
          </a:prstGeom>
        </p:spPr>
      </p:pic>
      <p:sp>
        <p:nvSpPr>
          <p:cNvPr id="25" name="乘號 24">
            <a:extLst>
              <a:ext uri="{FF2B5EF4-FFF2-40B4-BE49-F238E27FC236}">
                <a16:creationId xmlns:a16="http://schemas.microsoft.com/office/drawing/2014/main" id="{AF7758AA-2B08-4713-97CE-E4C7DA3951BE}"/>
              </a:ext>
            </a:extLst>
          </p:cNvPr>
          <p:cNvSpPr/>
          <p:nvPr/>
        </p:nvSpPr>
        <p:spPr>
          <a:xfrm>
            <a:off x="5891394" y="1800203"/>
            <a:ext cx="115604" cy="87749"/>
          </a:xfrm>
          <a:prstGeom prst="mathMultiply">
            <a:avLst>
              <a:gd name="adj1" fmla="val 1894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0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E6D001E-9787-4FC0-84F4-0764D98B1299}"/>
              </a:ext>
            </a:extLst>
          </p:cNvPr>
          <p:cNvSpPr/>
          <p:nvPr/>
        </p:nvSpPr>
        <p:spPr>
          <a:xfrm>
            <a:off x="4230005" y="1849940"/>
            <a:ext cx="3337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TW" sz="105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新細明體" panose="02020500000000000000" pitchFamily="18" charset="-120"/>
              </a:rPr>
              <a:t>(3)</a:t>
            </a:r>
            <a:endParaRPr lang="zh-TW" altLang="en-US" sz="1050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6EF7FDD-E938-4884-BDDD-335B52EA37D0}"/>
              </a:ext>
            </a:extLst>
          </p:cNvPr>
          <p:cNvSpPr/>
          <p:nvPr/>
        </p:nvSpPr>
        <p:spPr>
          <a:xfrm>
            <a:off x="4653759" y="1753750"/>
            <a:ext cx="3337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TW" sz="105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新細明體" panose="02020500000000000000" pitchFamily="18" charset="-120"/>
              </a:rPr>
              <a:t>(4)</a:t>
            </a:r>
            <a:endParaRPr lang="zh-TW" altLang="en-US" sz="1050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0C7AF9C-B263-4FFF-8B0F-2A1B8441ED78}"/>
              </a:ext>
            </a:extLst>
          </p:cNvPr>
          <p:cNvSpPr/>
          <p:nvPr/>
        </p:nvSpPr>
        <p:spPr>
          <a:xfrm>
            <a:off x="3540650" y="1518219"/>
            <a:ext cx="3337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TW" sz="105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新細明體" panose="02020500000000000000" pitchFamily="18" charset="-120"/>
              </a:rPr>
              <a:t>(1)</a:t>
            </a:r>
            <a:endParaRPr lang="zh-TW" altLang="en-US" sz="1050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05B7317-6984-49AA-B6E8-D6C9B83F167B}"/>
              </a:ext>
            </a:extLst>
          </p:cNvPr>
          <p:cNvSpPr/>
          <p:nvPr/>
        </p:nvSpPr>
        <p:spPr>
          <a:xfrm>
            <a:off x="3754925" y="1855435"/>
            <a:ext cx="3337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TW" sz="105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新細明體" panose="02020500000000000000" pitchFamily="18" charset="-120"/>
              </a:rPr>
              <a:t>(2)</a:t>
            </a:r>
            <a:endParaRPr lang="zh-TW" altLang="en-US" sz="1050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3AF997F-C83A-4F3F-B1B6-53EC32D37B9C}"/>
              </a:ext>
            </a:extLst>
          </p:cNvPr>
          <p:cNvSpPr/>
          <p:nvPr/>
        </p:nvSpPr>
        <p:spPr>
          <a:xfrm>
            <a:off x="4929146" y="1518391"/>
            <a:ext cx="3337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TW" sz="105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新細明體" panose="02020500000000000000" pitchFamily="18" charset="-120"/>
              </a:rPr>
              <a:t>(5)</a:t>
            </a:r>
            <a:endParaRPr lang="zh-TW" altLang="en-US" sz="1050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85ED5588-963C-462B-9B4F-F7426749B9EC}"/>
              </a:ext>
            </a:extLst>
          </p:cNvPr>
          <p:cNvSpPr/>
          <p:nvPr/>
        </p:nvSpPr>
        <p:spPr>
          <a:xfrm rot="21417528">
            <a:off x="6230384" y="1968345"/>
            <a:ext cx="3337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TW" sz="105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新細明體" panose="02020500000000000000" pitchFamily="18" charset="-120"/>
              </a:rPr>
              <a:t>(4)</a:t>
            </a:r>
            <a:endParaRPr lang="zh-TW" altLang="en-US" sz="1050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2C80B59-5D0E-4407-BCCB-220923E22E3E}"/>
              </a:ext>
            </a:extLst>
          </p:cNvPr>
          <p:cNvSpPr/>
          <p:nvPr/>
        </p:nvSpPr>
        <p:spPr>
          <a:xfrm>
            <a:off x="7616663" y="1740035"/>
            <a:ext cx="3337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TW" sz="105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新細明體" panose="02020500000000000000" pitchFamily="18" charset="-120"/>
              </a:rPr>
              <a:t>(5)</a:t>
            </a:r>
            <a:endParaRPr lang="zh-TW" altLang="en-US" sz="1050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3" name="乘號 32">
            <a:extLst>
              <a:ext uri="{FF2B5EF4-FFF2-40B4-BE49-F238E27FC236}">
                <a16:creationId xmlns:a16="http://schemas.microsoft.com/office/drawing/2014/main" id="{7904D3B2-45F8-4CE4-B4EE-068362AA9A78}"/>
              </a:ext>
            </a:extLst>
          </p:cNvPr>
          <p:cNvSpPr/>
          <p:nvPr/>
        </p:nvSpPr>
        <p:spPr>
          <a:xfrm>
            <a:off x="6835311" y="1574482"/>
            <a:ext cx="115604" cy="87749"/>
          </a:xfrm>
          <a:prstGeom prst="mathMultiply">
            <a:avLst>
              <a:gd name="adj1" fmla="val 1894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0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8998F1E-1A88-4303-B298-CD8BB88E3604}"/>
              </a:ext>
            </a:extLst>
          </p:cNvPr>
          <p:cNvSpPr/>
          <p:nvPr/>
        </p:nvSpPr>
        <p:spPr>
          <a:xfrm>
            <a:off x="817901" y="5171721"/>
            <a:ext cx="77313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 defTabSz="685800"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en-US" altLang="zh-TW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Assistive speech chain is a</a:t>
            </a:r>
            <a:r>
              <a:rPr lang="zh-TW" altLang="en-US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 </a:t>
            </a:r>
            <a:r>
              <a:rPr lang="en-US" altLang="zh-TW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very focused and </a:t>
            </a:r>
            <a:r>
              <a:rPr lang="en-US" altLang="zh-TW" b="1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social welfare</a:t>
            </a:r>
            <a:r>
              <a:rPr lang="en-US" altLang="zh-TW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 related project. </a:t>
            </a:r>
          </a:p>
          <a:p>
            <a:pPr marL="257175" indent="-257175" algn="just" defTabSz="685800"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en-US" altLang="zh-TW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An </a:t>
            </a:r>
            <a:r>
              <a:rPr lang="en-US" altLang="zh-TW" b="1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interdisciplinary project </a:t>
            </a:r>
            <a:r>
              <a:rPr lang="en-US" altLang="zh-TW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that requires close collaborations of experts from brain and hearing research, electrical engineering, and computer science.</a:t>
            </a:r>
          </a:p>
          <a:p>
            <a:pPr marL="257175" indent="-257175" algn="just" defTabSz="685800"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en-US" altLang="zh-TW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Clinical tests will be conducted in </a:t>
            </a:r>
            <a:r>
              <a:rPr lang="en-US" altLang="zh-TW" b="1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medical institutes </a:t>
            </a:r>
            <a:r>
              <a:rPr lang="en-US" altLang="zh-TW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and </a:t>
            </a:r>
            <a:r>
              <a:rPr lang="en-US" altLang="zh-TW" b="1" dirty="0">
                <a:solidFill>
                  <a:srgbClr val="C0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Taipei School for The Hearing Impaired</a:t>
            </a:r>
            <a:r>
              <a:rPr lang="en-US" altLang="zh-TW" dirty="0">
                <a:solidFill>
                  <a:prstClr val="black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.</a:t>
            </a:r>
            <a:endParaRPr lang="en-US" altLang="zh-TW" kern="100" dirty="0">
              <a:solidFill>
                <a:srgbClr val="000000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05019AA-42DB-4DD2-A1BE-AA582CD68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60461AC-5CA0-4573-B74F-5C5F7444E586}" type="slidenum">
              <a:rPr lang="zh-TW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pPr defTabSz="685800"/>
              <a:t>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FCED1BD-D4CA-42B7-B121-D114B0377CB5}"/>
              </a:ext>
            </a:extLst>
          </p:cNvPr>
          <p:cNvSpPr/>
          <p:nvPr/>
        </p:nvSpPr>
        <p:spPr>
          <a:xfrm>
            <a:off x="2457543" y="1288319"/>
            <a:ext cx="3337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TW" sz="105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新細明體" panose="02020500000000000000" pitchFamily="18" charset="-120"/>
              </a:rPr>
              <a:t>(1)</a:t>
            </a:r>
            <a:endParaRPr lang="zh-TW" altLang="en-US" sz="1050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8EBC1290-5891-4223-9E5B-8DF089F1877B}"/>
              </a:ext>
            </a:extLst>
          </p:cNvPr>
          <p:cNvSpPr/>
          <p:nvPr/>
        </p:nvSpPr>
        <p:spPr>
          <a:xfrm>
            <a:off x="2033493" y="1728477"/>
            <a:ext cx="3337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TW" sz="105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新細明體" panose="02020500000000000000" pitchFamily="18" charset="-120"/>
              </a:rPr>
              <a:t>(2)</a:t>
            </a:r>
            <a:endParaRPr lang="zh-TW" altLang="en-US" sz="1050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186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5" grpId="0"/>
      <p:bldP spid="34" grpId="0"/>
      <p:bldP spid="3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sz="4400" dirty="0">
                <a:effectLst/>
                <a:latin typeface="TeXGyreTermesX"/>
              </a:rPr>
              <a:t>Academia </a:t>
            </a:r>
            <a:r>
              <a:rPr lang="en-US" sz="4400" dirty="0" err="1">
                <a:effectLst/>
                <a:latin typeface="TeXGyreTermesX"/>
              </a:rPr>
              <a:t>Sinica</a:t>
            </a:r>
            <a:r>
              <a:rPr lang="en-US" sz="4400" dirty="0">
                <a:effectLst/>
                <a:latin typeface="TeXGyreTermesX"/>
              </a:rPr>
              <a:t> Grid-Computing 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7544" y="1340768"/>
            <a:ext cx="85689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eXGyreTermesX"/>
              </a:rPr>
              <a:t>Academia </a:t>
            </a:r>
            <a:r>
              <a:rPr lang="en-US" sz="2800" dirty="0" err="1">
                <a:effectLst/>
                <a:latin typeface="TeXGyreTermesX"/>
              </a:rPr>
              <a:t>Sinica</a:t>
            </a:r>
            <a:r>
              <a:rPr lang="en-US" sz="2800" dirty="0">
                <a:effectLst/>
                <a:latin typeface="TeXGyreTermesX"/>
              </a:rPr>
              <a:t> Grid-Computing Centre (ASGC)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GPU Resources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40</a:t>
            </a:fld>
            <a:endParaRPr lang="en-US" altLang="zh-TW" dirty="0">
              <a:latin typeface="Calibri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FE361-6B6B-C6F6-32F4-AFB7710F19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96" y="2206986"/>
            <a:ext cx="6804248" cy="456221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FA2E1E6-DE4B-2558-DF26-A4449929D00A}"/>
              </a:ext>
            </a:extLst>
          </p:cNvPr>
          <p:cNvSpPr/>
          <p:nvPr/>
        </p:nvSpPr>
        <p:spPr>
          <a:xfrm>
            <a:off x="1259632" y="5157192"/>
            <a:ext cx="6984776" cy="432048"/>
          </a:xfrm>
          <a:prstGeom prst="roundRect">
            <a:avLst/>
          </a:prstGeom>
          <a:noFill/>
          <a:ln w="44450">
            <a:solidFill>
              <a:srgbClr val="C338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6145384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>
            <a:extLst>
              <a:ext uri="{FF2B5EF4-FFF2-40B4-BE49-F238E27FC236}">
                <a16:creationId xmlns:a16="http://schemas.microsoft.com/office/drawing/2014/main" id="{66DC3FDE-4EB4-4F93-DAC3-5E47C11E6881}"/>
              </a:ext>
            </a:extLst>
          </p:cNvPr>
          <p:cNvSpPr/>
          <p:nvPr/>
        </p:nvSpPr>
        <p:spPr>
          <a:xfrm flipV="1">
            <a:off x="3347864" y="3465597"/>
            <a:ext cx="1296144" cy="121894"/>
          </a:xfrm>
          <a:prstGeom prst="snip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TW"/>
          </a:p>
        </p:txBody>
      </p:sp>
      <p:sp>
        <p:nvSpPr>
          <p:cNvPr id="9" name="Snip Diagonal Corner Rectangle 8">
            <a:extLst>
              <a:ext uri="{FF2B5EF4-FFF2-40B4-BE49-F238E27FC236}">
                <a16:creationId xmlns:a16="http://schemas.microsoft.com/office/drawing/2014/main" id="{DA0D78C2-B560-E7B1-B133-86F4116B798B}"/>
              </a:ext>
            </a:extLst>
          </p:cNvPr>
          <p:cNvSpPr/>
          <p:nvPr/>
        </p:nvSpPr>
        <p:spPr>
          <a:xfrm flipV="1">
            <a:off x="3923928" y="2371002"/>
            <a:ext cx="792088" cy="121894"/>
          </a:xfrm>
          <a:prstGeom prst="snip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sz="4400" dirty="0">
                <a:effectLst/>
                <a:latin typeface="TeXGyreTermesX"/>
              </a:rPr>
              <a:t>Academia </a:t>
            </a:r>
            <a:r>
              <a:rPr lang="en-US" sz="4400" dirty="0" err="1">
                <a:effectLst/>
                <a:latin typeface="TeXGyreTermesX"/>
              </a:rPr>
              <a:t>Sinica</a:t>
            </a:r>
            <a:r>
              <a:rPr lang="en-US" sz="4400" dirty="0">
                <a:effectLst/>
                <a:latin typeface="TeXGyreTermesX"/>
              </a:rPr>
              <a:t> Grid-Computing 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7544" y="1340768"/>
            <a:ext cx="856895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eXGyreTermesX"/>
              </a:rPr>
              <a:t>Academia </a:t>
            </a:r>
            <a:r>
              <a:rPr lang="en-US" sz="2800" dirty="0" err="1">
                <a:effectLst/>
                <a:latin typeface="TeXGyreTermesX"/>
              </a:rPr>
              <a:t>Sinica</a:t>
            </a:r>
            <a:r>
              <a:rPr lang="en-US" sz="2800" dirty="0">
                <a:effectLst/>
                <a:latin typeface="TeXGyreTermesX"/>
              </a:rPr>
              <a:t> Grid-Computing Centre (ASGC)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Apps: </a:t>
            </a:r>
            <a:r>
              <a:rPr lang="en-US" altLang="zh-TW" sz="2400" dirty="0" err="1">
                <a:latin typeface="+mj-lt"/>
                <a:cs typeface="Times New Roman" panose="02020603050405020304" pitchFamily="18" charset="0"/>
              </a:rPr>
              <a:t>Jupyter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 Notebooks</a:t>
            </a:r>
          </a:p>
          <a:p>
            <a:pPr marL="1257300" lvl="2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If you only need </a:t>
            </a: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1 GPU 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for you task.</a:t>
            </a:r>
          </a:p>
          <a:p>
            <a:pPr marL="1257300" lvl="2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 err="1">
                <a:latin typeface="+mj-lt"/>
                <a:cs typeface="Times New Roman" panose="02020603050405020304" pitchFamily="18" charset="0"/>
              </a:rPr>
              <a:t>Slurm</a:t>
            </a: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Terminal Command line</a:t>
            </a:r>
          </a:p>
          <a:p>
            <a:pPr marL="1257300" lvl="2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If you need </a:t>
            </a: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&gt;= 2 GPUs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 for you task.</a:t>
            </a: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41</a:t>
            </a:fld>
            <a:endParaRPr lang="en-US" altLang="zh-TW" dirty="0">
              <a:latin typeface="Calibri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882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>
            <a:extLst>
              <a:ext uri="{FF2B5EF4-FFF2-40B4-BE49-F238E27FC236}">
                <a16:creationId xmlns:a16="http://schemas.microsoft.com/office/drawing/2014/main" id="{DA0D78C2-B560-E7B1-B133-86F4116B798B}"/>
              </a:ext>
            </a:extLst>
          </p:cNvPr>
          <p:cNvSpPr/>
          <p:nvPr/>
        </p:nvSpPr>
        <p:spPr>
          <a:xfrm flipV="1">
            <a:off x="3923928" y="2371002"/>
            <a:ext cx="792088" cy="121894"/>
          </a:xfrm>
          <a:prstGeom prst="snip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sz="4400" dirty="0">
                <a:effectLst/>
                <a:latin typeface="TeXGyreTermesX"/>
              </a:rPr>
              <a:t>Academia </a:t>
            </a:r>
            <a:r>
              <a:rPr lang="en-US" sz="4400" dirty="0" err="1">
                <a:effectLst/>
                <a:latin typeface="TeXGyreTermesX"/>
              </a:rPr>
              <a:t>Sinica</a:t>
            </a:r>
            <a:r>
              <a:rPr lang="en-US" sz="4400" dirty="0">
                <a:effectLst/>
                <a:latin typeface="TeXGyreTermesX"/>
              </a:rPr>
              <a:t> Grid-Computing 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7544" y="1340768"/>
            <a:ext cx="856895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eXGyreTermesX"/>
              </a:rPr>
              <a:t>Academia </a:t>
            </a:r>
            <a:r>
              <a:rPr lang="en-US" sz="2800" dirty="0" err="1">
                <a:effectLst/>
                <a:latin typeface="TeXGyreTermesX"/>
              </a:rPr>
              <a:t>Sinica</a:t>
            </a:r>
            <a:r>
              <a:rPr lang="en-US" sz="2800" dirty="0">
                <a:effectLst/>
                <a:latin typeface="TeXGyreTermesX"/>
              </a:rPr>
              <a:t> Grid-Computing Centre (ASGC)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Apps: </a:t>
            </a:r>
            <a:r>
              <a:rPr lang="en-US" altLang="zh-TW" sz="2400" dirty="0" err="1">
                <a:latin typeface="+mj-lt"/>
                <a:cs typeface="Times New Roman" panose="02020603050405020304" pitchFamily="18" charset="0"/>
              </a:rPr>
              <a:t>Jupyter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 Notebooks</a:t>
            </a:r>
          </a:p>
          <a:p>
            <a:pPr marL="1257300" lvl="2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If you only need </a:t>
            </a: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1 GPU 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for you task.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42</a:t>
            </a:fld>
            <a:endParaRPr lang="en-US" altLang="zh-TW" dirty="0">
              <a:latin typeface="Calibri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14B2A2-3D89-6BE8-5201-9B3E911614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16" y="2768734"/>
            <a:ext cx="7772400" cy="339911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2A54E53-8316-072E-5FDB-615EA58254D8}"/>
              </a:ext>
            </a:extLst>
          </p:cNvPr>
          <p:cNvSpPr/>
          <p:nvPr/>
        </p:nvSpPr>
        <p:spPr>
          <a:xfrm>
            <a:off x="4319973" y="2690601"/>
            <a:ext cx="396044" cy="432048"/>
          </a:xfrm>
          <a:prstGeom prst="roundRect">
            <a:avLst/>
          </a:prstGeom>
          <a:noFill/>
          <a:ln w="44450">
            <a:solidFill>
              <a:srgbClr val="C338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0764E51-9E73-2198-1CD5-A86800B4BE7F}"/>
              </a:ext>
            </a:extLst>
          </p:cNvPr>
          <p:cNvSpPr/>
          <p:nvPr/>
        </p:nvSpPr>
        <p:spPr>
          <a:xfrm>
            <a:off x="4355976" y="3583445"/>
            <a:ext cx="1440160" cy="432048"/>
          </a:xfrm>
          <a:prstGeom prst="roundRect">
            <a:avLst/>
          </a:prstGeom>
          <a:noFill/>
          <a:ln w="44450">
            <a:solidFill>
              <a:srgbClr val="C338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28CA508-3537-B168-4848-082B5976F3F9}"/>
              </a:ext>
            </a:extLst>
          </p:cNvPr>
          <p:cNvSpPr/>
          <p:nvPr/>
        </p:nvSpPr>
        <p:spPr>
          <a:xfrm>
            <a:off x="4283968" y="4509120"/>
            <a:ext cx="1422159" cy="1296144"/>
          </a:xfrm>
          <a:prstGeom prst="roundRect">
            <a:avLst/>
          </a:prstGeom>
          <a:noFill/>
          <a:ln w="44450">
            <a:solidFill>
              <a:srgbClr val="C338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993280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sz="4400" dirty="0">
                <a:effectLst/>
                <a:latin typeface="TeXGyreTermesX"/>
              </a:rPr>
              <a:t>Academia </a:t>
            </a:r>
            <a:r>
              <a:rPr lang="en-US" sz="4400" dirty="0" err="1">
                <a:effectLst/>
                <a:latin typeface="TeXGyreTermesX"/>
              </a:rPr>
              <a:t>Sinica</a:t>
            </a:r>
            <a:r>
              <a:rPr lang="en-US" sz="4400" dirty="0">
                <a:effectLst/>
                <a:latin typeface="TeXGyreTermesX"/>
              </a:rPr>
              <a:t> Grid-Computing 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43</a:t>
            </a:fld>
            <a:endParaRPr lang="en-US" altLang="zh-TW" dirty="0">
              <a:latin typeface="Calibri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14791E-3914-76F9-4A45-25C5C9A19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" y="1148174"/>
            <a:ext cx="7772400" cy="5071864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8F5B59C-EFE5-2178-E3C0-7AF8118E6815}"/>
              </a:ext>
            </a:extLst>
          </p:cNvPr>
          <p:cNvSpPr/>
          <p:nvPr/>
        </p:nvSpPr>
        <p:spPr>
          <a:xfrm>
            <a:off x="827584" y="1412776"/>
            <a:ext cx="1728192" cy="1008112"/>
          </a:xfrm>
          <a:prstGeom prst="roundRect">
            <a:avLst/>
          </a:prstGeom>
          <a:noFill/>
          <a:ln w="44450">
            <a:solidFill>
              <a:srgbClr val="C338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0210B90-929B-AE98-2C75-D1DB818852EE}"/>
              </a:ext>
            </a:extLst>
          </p:cNvPr>
          <p:cNvSpPr/>
          <p:nvPr/>
        </p:nvSpPr>
        <p:spPr>
          <a:xfrm>
            <a:off x="3059832" y="3680725"/>
            <a:ext cx="792088" cy="1008112"/>
          </a:xfrm>
          <a:prstGeom prst="roundRect">
            <a:avLst/>
          </a:prstGeom>
          <a:noFill/>
          <a:ln w="44450">
            <a:solidFill>
              <a:srgbClr val="C338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5D5AAF1-DED7-7C22-CA5D-6051A173C193}"/>
              </a:ext>
            </a:extLst>
          </p:cNvPr>
          <p:cNvSpPr/>
          <p:nvPr/>
        </p:nvSpPr>
        <p:spPr>
          <a:xfrm>
            <a:off x="3059832" y="1798820"/>
            <a:ext cx="864096" cy="1008112"/>
          </a:xfrm>
          <a:prstGeom prst="roundRect">
            <a:avLst/>
          </a:prstGeom>
          <a:noFill/>
          <a:ln w="44450">
            <a:solidFill>
              <a:srgbClr val="C338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6826949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>
            <a:extLst>
              <a:ext uri="{FF2B5EF4-FFF2-40B4-BE49-F238E27FC236}">
                <a16:creationId xmlns:a16="http://schemas.microsoft.com/office/drawing/2014/main" id="{DA0D78C2-B560-E7B1-B133-86F4116B798B}"/>
              </a:ext>
            </a:extLst>
          </p:cNvPr>
          <p:cNvSpPr/>
          <p:nvPr/>
        </p:nvSpPr>
        <p:spPr>
          <a:xfrm flipV="1">
            <a:off x="3347864" y="2371002"/>
            <a:ext cx="1368152" cy="121894"/>
          </a:xfrm>
          <a:prstGeom prst="snip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sz="4400" dirty="0">
                <a:effectLst/>
                <a:latin typeface="TeXGyreTermesX"/>
              </a:rPr>
              <a:t>Academia </a:t>
            </a:r>
            <a:r>
              <a:rPr lang="en-US" sz="4400" dirty="0" err="1">
                <a:effectLst/>
                <a:latin typeface="TeXGyreTermesX"/>
              </a:rPr>
              <a:t>Sinica</a:t>
            </a:r>
            <a:r>
              <a:rPr lang="en-US" sz="4400" dirty="0">
                <a:effectLst/>
                <a:latin typeface="TeXGyreTermesX"/>
              </a:rPr>
              <a:t> Grid-Computing 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7544" y="1340768"/>
            <a:ext cx="8568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eXGyreTermesX"/>
              </a:rPr>
              <a:t>Academia </a:t>
            </a:r>
            <a:r>
              <a:rPr lang="en-US" sz="2800" dirty="0" err="1">
                <a:effectLst/>
                <a:latin typeface="TeXGyreTermesX"/>
              </a:rPr>
              <a:t>Sinica</a:t>
            </a:r>
            <a:r>
              <a:rPr lang="en-US" sz="2800" dirty="0">
                <a:effectLst/>
                <a:latin typeface="TeXGyreTermesX"/>
              </a:rPr>
              <a:t> Grid-Computing Centre (ASGC)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 err="1">
                <a:latin typeface="+mj-lt"/>
                <a:cs typeface="Times New Roman" panose="02020603050405020304" pitchFamily="18" charset="0"/>
              </a:rPr>
              <a:t>Slurm</a:t>
            </a: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Terminal Command line</a:t>
            </a:r>
          </a:p>
          <a:p>
            <a:pPr marL="1257300" lvl="2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If you need </a:t>
            </a: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&gt;= 2 GPUs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 for you task.</a:t>
            </a:r>
          </a:p>
          <a:p>
            <a:pPr marL="1257300" lvl="2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 err="1">
                <a:latin typeface="+mj-lt"/>
                <a:cs typeface="Times New Roman" panose="02020603050405020304" pitchFamily="18" charset="0"/>
              </a:rPr>
              <a:t>squeue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 | grep –</a:t>
            </a:r>
            <a:r>
              <a:rPr lang="en-US" altLang="zh-TW" sz="2400" dirty="0" err="1">
                <a:latin typeface="+mj-lt"/>
                <a:cs typeface="Times New Roman" panose="02020603050405020304" pitchFamily="18" charset="0"/>
              </a:rPr>
              <a:t>i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 v100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44</a:t>
            </a:fld>
            <a:endParaRPr lang="en-US" altLang="zh-TW" dirty="0">
              <a:latin typeface="Calibri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94E9B7-7DFE-7FA8-841A-F5810DD0E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7" y="3572358"/>
            <a:ext cx="8278357" cy="257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212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>
            <a:extLst>
              <a:ext uri="{FF2B5EF4-FFF2-40B4-BE49-F238E27FC236}">
                <a16:creationId xmlns:a16="http://schemas.microsoft.com/office/drawing/2014/main" id="{66DC3FDE-4EB4-4F93-DAC3-5E47C11E6881}"/>
              </a:ext>
            </a:extLst>
          </p:cNvPr>
          <p:cNvSpPr/>
          <p:nvPr/>
        </p:nvSpPr>
        <p:spPr>
          <a:xfrm flipV="1">
            <a:off x="3347864" y="4221088"/>
            <a:ext cx="1296144" cy="121894"/>
          </a:xfrm>
          <a:prstGeom prst="snip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TW"/>
          </a:p>
        </p:txBody>
      </p:sp>
      <p:sp>
        <p:nvSpPr>
          <p:cNvPr id="9" name="Snip Diagonal Corner Rectangle 8">
            <a:extLst>
              <a:ext uri="{FF2B5EF4-FFF2-40B4-BE49-F238E27FC236}">
                <a16:creationId xmlns:a16="http://schemas.microsoft.com/office/drawing/2014/main" id="{DA0D78C2-B560-E7B1-B133-86F4116B798B}"/>
              </a:ext>
            </a:extLst>
          </p:cNvPr>
          <p:cNvSpPr/>
          <p:nvPr/>
        </p:nvSpPr>
        <p:spPr>
          <a:xfrm flipV="1">
            <a:off x="3923928" y="2371002"/>
            <a:ext cx="792088" cy="121894"/>
          </a:xfrm>
          <a:prstGeom prst="snip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sz="4400" dirty="0">
                <a:effectLst/>
                <a:latin typeface="TeXGyreTermesX"/>
              </a:rPr>
              <a:t>Academia </a:t>
            </a:r>
            <a:r>
              <a:rPr lang="en-US" sz="4400" dirty="0" err="1">
                <a:effectLst/>
                <a:latin typeface="TeXGyreTermesX"/>
              </a:rPr>
              <a:t>Sinica</a:t>
            </a:r>
            <a:r>
              <a:rPr lang="en-US" sz="4400" dirty="0">
                <a:effectLst/>
                <a:latin typeface="TeXGyreTermesX"/>
              </a:rPr>
              <a:t> Grid-Computing 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7544" y="1340768"/>
            <a:ext cx="856895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eXGyreTermesX"/>
              </a:rPr>
              <a:t>Academia </a:t>
            </a:r>
            <a:r>
              <a:rPr lang="en-US" sz="2800" dirty="0" err="1">
                <a:effectLst/>
                <a:latin typeface="TeXGyreTermesX"/>
              </a:rPr>
              <a:t>Sinica</a:t>
            </a:r>
            <a:r>
              <a:rPr lang="en-US" sz="2800" dirty="0">
                <a:effectLst/>
                <a:latin typeface="TeXGyreTermesX"/>
              </a:rPr>
              <a:t> Grid-Computing Centre (ASGC)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Apps: </a:t>
            </a:r>
            <a:r>
              <a:rPr lang="en-US" altLang="zh-TW" sz="2400" dirty="0" err="1">
                <a:latin typeface="+mj-lt"/>
                <a:cs typeface="Times New Roman" panose="02020603050405020304" pitchFamily="18" charset="0"/>
              </a:rPr>
              <a:t>Jupyter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 Notebooks</a:t>
            </a:r>
          </a:p>
          <a:p>
            <a:pPr marL="1257300" lvl="2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If you only need </a:t>
            </a: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1 GPU 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for you task.</a:t>
            </a:r>
          </a:p>
          <a:p>
            <a:pPr marL="1257300" lvl="2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Data Path: </a:t>
            </a:r>
          </a:p>
          <a:p>
            <a:pPr lvl="2">
              <a:buClr>
                <a:schemeClr val="accent1"/>
              </a:buClr>
            </a:pP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/</a:t>
            </a:r>
            <a:r>
              <a:rPr lang="en-US" altLang="zh-TW" sz="2400" dirty="0" err="1">
                <a:latin typeface="+mj-lt"/>
                <a:cs typeface="Times New Roman" panose="02020603050405020304" pitchFamily="18" charset="0"/>
              </a:rPr>
              <a:t>dicos_ui_home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/</a:t>
            </a:r>
            <a:r>
              <a:rPr lang="en-US" altLang="zh-TW" sz="2400" dirty="0" err="1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rPr>
              <a:t>user_name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/</a:t>
            </a:r>
            <a:r>
              <a:rPr lang="en-US" altLang="zh-TW" sz="2400" dirty="0" err="1">
                <a:latin typeface="+mj-lt"/>
                <a:cs typeface="Times New Roman" panose="02020603050405020304" pitchFamily="18" charset="0"/>
              </a:rPr>
              <a:t>sharedfs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/work/</a:t>
            </a:r>
            <a:r>
              <a:rPr lang="en-US" altLang="zh-TW" sz="2400" dirty="0" err="1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rPr>
              <a:t>PI_name</a:t>
            </a:r>
            <a:r>
              <a:rPr lang="en-US" altLang="zh-TW" sz="2400" dirty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rPr>
              <a:t>/</a:t>
            </a:r>
          </a:p>
          <a:p>
            <a:pPr marL="1257300" lvl="2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1257300" lvl="2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 err="1">
                <a:latin typeface="+mj-lt"/>
                <a:cs typeface="Times New Roman" panose="02020603050405020304" pitchFamily="18" charset="0"/>
              </a:rPr>
              <a:t>Slurm</a:t>
            </a: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Terminal Command line</a:t>
            </a:r>
          </a:p>
          <a:p>
            <a:pPr marL="1257300" lvl="2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If you need </a:t>
            </a: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&gt;= 2 GPUs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 for you task.</a:t>
            </a: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1257300" lvl="2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Data Path: </a:t>
            </a:r>
          </a:p>
          <a:p>
            <a:pPr lvl="2">
              <a:buClr>
                <a:schemeClr val="accent1"/>
              </a:buClr>
            </a:pP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/</a:t>
            </a:r>
            <a:r>
              <a:rPr lang="en-US" altLang="zh-TW" sz="2400" dirty="0" err="1">
                <a:latin typeface="+mj-lt"/>
                <a:cs typeface="Times New Roman" panose="02020603050405020304" pitchFamily="18" charset="0"/>
              </a:rPr>
              <a:t>ceph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/work/</a:t>
            </a:r>
            <a:r>
              <a:rPr lang="en-US" altLang="zh-TW" sz="2400" dirty="0" err="1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rPr>
              <a:t>PI_name</a:t>
            </a:r>
            <a:r>
              <a:rPr lang="en-US" altLang="zh-TW" sz="2400" dirty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rPr>
              <a:t>/</a:t>
            </a:r>
          </a:p>
          <a:p>
            <a:pPr lvl="2">
              <a:buClr>
                <a:schemeClr val="accent1"/>
              </a:buClr>
            </a:pPr>
            <a:endParaRPr lang="en-US" altLang="zh-TW" sz="2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45</a:t>
            </a:fld>
            <a:endParaRPr lang="en-US" altLang="zh-TW" dirty="0">
              <a:latin typeface="Calibri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094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Universal Speech Enhancement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46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3528" y="1291534"/>
            <a:ext cx="866580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SEMamba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Noisy waveform was first transformed into </a:t>
            </a: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Compressed Magnitude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 and </a:t>
            </a: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Uncompressed Phase 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for Feature Encoder,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Then followed by </a:t>
            </a: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multiple Time-Frequency (TF) Mamba blocks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 for powerful dual-axis processing across time and frequency. 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After that, enhanced features would be sent to </a:t>
            </a: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magnitude 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and </a:t>
            </a: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phase decoder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 parallel, and transform the output enhanced magnitude and enhanced phase back to waveform.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A5C971-7754-ABD8-15FE-1D9F2E621877}"/>
              </a:ext>
            </a:extLst>
          </p:cNvPr>
          <p:cNvSpPr txBox="1"/>
          <p:nvPr/>
        </p:nvSpPr>
        <p:spPr>
          <a:xfrm>
            <a:off x="1259632" y="6154828"/>
            <a:ext cx="71398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C1B33"/>
                </a:solidFill>
              </a:rPr>
              <a:t>R. Chao, WH. Cheng, M. La. </a:t>
            </a:r>
            <a:r>
              <a:rPr lang="en-US" sz="1100" dirty="0" err="1">
                <a:solidFill>
                  <a:srgbClr val="0C1B33"/>
                </a:solidFill>
              </a:rPr>
              <a:t>Quatra</a:t>
            </a:r>
            <a:r>
              <a:rPr lang="en-US" sz="1100" dirty="0">
                <a:solidFill>
                  <a:srgbClr val="0C1B33"/>
                </a:solidFill>
              </a:rPr>
              <a:t>, SM. </a:t>
            </a:r>
            <a:r>
              <a:rPr lang="en-US" sz="1100" dirty="0" err="1">
                <a:solidFill>
                  <a:srgbClr val="0C1B33"/>
                </a:solidFill>
              </a:rPr>
              <a:t>Siniscalchi</a:t>
            </a:r>
            <a:r>
              <a:rPr lang="en-US" sz="1100" dirty="0">
                <a:solidFill>
                  <a:srgbClr val="0C1B33"/>
                </a:solidFill>
              </a:rPr>
              <a:t>, CHH. Yang, S.-W. Fu, and Y. Tsao, “An Investigation of Incorporating Mamba for Speech Enhancement,” Proc. of IEEE SLT 2024.</a:t>
            </a:r>
          </a:p>
        </p:txBody>
      </p:sp>
    </p:spTree>
    <p:extLst>
      <p:ext uri="{BB962C8B-B14F-4D97-AF65-F5344CB8AC3E}">
        <p14:creationId xmlns:p14="http://schemas.microsoft.com/office/powerpoint/2010/main" val="18176446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Universal Speech Enhancement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47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3528" y="1291534"/>
            <a:ext cx="8665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SEMamba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30350D-E08B-F431-C863-88D02646AB5B}"/>
              </a:ext>
            </a:extLst>
          </p:cNvPr>
          <p:cNvSpPr txBox="1"/>
          <p:nvPr/>
        </p:nvSpPr>
        <p:spPr>
          <a:xfrm>
            <a:off x="1259632" y="6154828"/>
            <a:ext cx="71398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C1B33"/>
                </a:solidFill>
              </a:rPr>
              <a:t>R. Chao, WH. Cheng, M. La. </a:t>
            </a:r>
            <a:r>
              <a:rPr lang="en-US" sz="1100" dirty="0" err="1">
                <a:solidFill>
                  <a:srgbClr val="0C1B33"/>
                </a:solidFill>
              </a:rPr>
              <a:t>Quatra</a:t>
            </a:r>
            <a:r>
              <a:rPr lang="en-US" sz="1100" dirty="0">
                <a:solidFill>
                  <a:srgbClr val="0C1B33"/>
                </a:solidFill>
              </a:rPr>
              <a:t>, SM. </a:t>
            </a:r>
            <a:r>
              <a:rPr lang="en-US" sz="1100" dirty="0" err="1">
                <a:solidFill>
                  <a:srgbClr val="0C1B33"/>
                </a:solidFill>
              </a:rPr>
              <a:t>Siniscalchi</a:t>
            </a:r>
            <a:r>
              <a:rPr lang="en-US" sz="1100" dirty="0">
                <a:solidFill>
                  <a:srgbClr val="0C1B33"/>
                </a:solidFill>
              </a:rPr>
              <a:t>, CHH. Yang, S.-W. Fu, and Y. Tsao, “An Investigation of Incorporating Mamba for Speech Enhancement,” Proc. of IEEE SLT 2024.</a:t>
            </a:r>
          </a:p>
        </p:txBody>
      </p:sp>
      <p:pic>
        <p:nvPicPr>
          <p:cNvPr id="7" name="Picture 2" descr="SEMamba advanced model">
            <a:extLst>
              <a:ext uri="{FF2B5EF4-FFF2-40B4-BE49-F238E27FC236}">
                <a16:creationId xmlns:a16="http://schemas.microsoft.com/office/drawing/2014/main" id="{BB146B8E-0A60-5976-EC60-18668A1F2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8452517" cy="427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3968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Universal Speech Enhancement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48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7544" y="2132856"/>
            <a:ext cx="856895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Deep Learning (DL)</a:t>
            </a:r>
            <a:r>
              <a:rPr lang="zh-TW" alt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based Speech Enhancement (SE)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Artificial intelligence and deep neural networks 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Basic DL-based SE system</a:t>
            </a:r>
            <a:r>
              <a:rPr lang="zh-TW" alt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architecture</a:t>
            </a:r>
            <a:endParaRPr lang="en-US" altLang="zh-TW" sz="24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Key factors to the DL-based SE performance  </a:t>
            </a: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Assistive Oral Communication Technologies</a:t>
            </a: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Summary 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581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Universal Speech Enhancement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49</a:t>
            </a:fld>
            <a:endParaRPr lang="en-US" altLang="zh-TW" dirty="0">
              <a:latin typeface="Calibri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61CB85-735D-E337-4093-ABAADF7065AF}"/>
              </a:ext>
            </a:extLst>
          </p:cNvPr>
          <p:cNvSpPr txBox="1"/>
          <p:nvPr/>
        </p:nvSpPr>
        <p:spPr>
          <a:xfrm>
            <a:off x="532191" y="1422183"/>
            <a:ext cx="43357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MODEL 1: </a:t>
            </a:r>
            <a:r>
              <a:rPr lang="en-TW" b="1" dirty="0">
                <a:solidFill>
                  <a:srgbClr val="249176"/>
                </a:solidFill>
              </a:rPr>
              <a:t>STANDARD_SEMAMBA (4 Layers)</a:t>
            </a:r>
          </a:p>
          <a:p>
            <a:r>
              <a:rPr lang="en-TW" dirty="0"/>
              <a:t>    - </a:t>
            </a:r>
            <a:r>
              <a:rPr lang="en-TW" b="1" dirty="0">
                <a:solidFill>
                  <a:srgbClr val="C3384B"/>
                </a:solidFill>
              </a:rPr>
              <a:t>2.26</a:t>
            </a:r>
            <a:r>
              <a:rPr lang="en-TW" dirty="0"/>
              <a:t> M parameter</a:t>
            </a:r>
          </a:p>
          <a:p>
            <a:r>
              <a:rPr lang="en-TW" dirty="0"/>
              <a:t>    - number of [TF-Mamba] = </a:t>
            </a:r>
            <a:r>
              <a:rPr lang="en-TW" b="1" dirty="0">
                <a:solidFill>
                  <a:srgbClr val="C3384B"/>
                </a:solidFill>
              </a:rPr>
              <a:t>4</a:t>
            </a:r>
          </a:p>
          <a:p>
            <a:r>
              <a:rPr lang="en-TW" dirty="0"/>
              <a:t>    - devices: Nvidia A100</a:t>
            </a:r>
          </a:p>
          <a:p>
            <a:r>
              <a:rPr lang="en-TW" dirty="0"/>
              <a:t>    - batch size: </a:t>
            </a:r>
            <a:r>
              <a:rPr lang="en-TW" b="1" dirty="0">
                <a:solidFill>
                  <a:srgbClr val="C3384B"/>
                </a:solidFill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B629AB-6725-5375-4B97-4F8704E8C2A5}"/>
              </a:ext>
            </a:extLst>
          </p:cNvPr>
          <p:cNvSpPr txBox="1"/>
          <p:nvPr/>
        </p:nvSpPr>
        <p:spPr>
          <a:xfrm>
            <a:off x="5298678" y="1412859"/>
            <a:ext cx="31726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MODEL 2: </a:t>
            </a:r>
            <a:r>
              <a:rPr lang="en-TW" b="1" dirty="0">
                <a:solidFill>
                  <a:srgbClr val="249176"/>
                </a:solidFill>
              </a:rPr>
              <a:t>SEMAMBA_10Layers</a:t>
            </a:r>
          </a:p>
          <a:p>
            <a:r>
              <a:rPr lang="en-TW" dirty="0"/>
              <a:t>    - </a:t>
            </a:r>
            <a:r>
              <a:rPr lang="en-TW" b="1" dirty="0">
                <a:solidFill>
                  <a:srgbClr val="C3384B"/>
                </a:solidFill>
              </a:rPr>
              <a:t>3.93</a:t>
            </a:r>
            <a:r>
              <a:rPr lang="en-TW" dirty="0"/>
              <a:t> M parameter</a:t>
            </a:r>
          </a:p>
          <a:p>
            <a:r>
              <a:rPr lang="en-TW" dirty="0"/>
              <a:t>    - number of [TF-Mamba] = </a:t>
            </a:r>
            <a:r>
              <a:rPr lang="en-TW" b="1" dirty="0">
                <a:solidFill>
                  <a:srgbClr val="C3384B"/>
                </a:solidFill>
              </a:rPr>
              <a:t>10</a:t>
            </a:r>
          </a:p>
          <a:p>
            <a:r>
              <a:rPr lang="en-TW" dirty="0"/>
              <a:t>    - devices: Nvidia A100</a:t>
            </a:r>
          </a:p>
          <a:p>
            <a:r>
              <a:rPr lang="en-TW" dirty="0"/>
              <a:t>    - batch size: </a:t>
            </a:r>
            <a:r>
              <a:rPr lang="en-TW" b="1" dirty="0">
                <a:solidFill>
                  <a:srgbClr val="C3384B"/>
                </a:solidFill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29EE37-0479-8A7A-1E71-C6D191BEE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00" y="2997783"/>
            <a:ext cx="4114999" cy="3086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645473-79EB-922B-C1C5-C146BA237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472" y="3025287"/>
            <a:ext cx="4115000" cy="30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51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512489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Outline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5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7544" y="2132856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Deep Learning (DL)</a:t>
            </a:r>
            <a:r>
              <a:rPr lang="zh-TW" alt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based Speech Enhancement (SE)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Basic DL-based SE system</a:t>
            </a:r>
            <a:r>
              <a:rPr lang="zh-TW" altLang="en-US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architecture</a:t>
            </a:r>
            <a:endParaRPr lang="en-US" altLang="zh-TW" sz="2400" b="1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Key factors to the DL-based SE performance  </a:t>
            </a: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Assistive Oral Communication Technologies</a:t>
            </a: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Summary </a:t>
            </a: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Example :Universal Speech Enhancement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248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Universal Speech Enhancement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50</a:t>
            </a:fld>
            <a:endParaRPr lang="en-US" altLang="zh-TW" dirty="0">
              <a:latin typeface="Calibri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4D8B6D-7699-8037-DB25-D62333869866}"/>
              </a:ext>
            </a:extLst>
          </p:cNvPr>
          <p:cNvSpPr txBox="1"/>
          <p:nvPr/>
        </p:nvSpPr>
        <p:spPr>
          <a:xfrm>
            <a:off x="309036" y="1412776"/>
            <a:ext cx="40974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TW" sz="2000" dirty="0"/>
              <a:t>MODEL </a:t>
            </a:r>
            <a:r>
              <a:rPr lang="en-TW" sz="2000" b="1" dirty="0">
                <a:solidFill>
                  <a:srgbClr val="C3384B"/>
                </a:solidFill>
              </a:rPr>
              <a:t>2</a:t>
            </a:r>
            <a:r>
              <a:rPr lang="en-TW" sz="2000" dirty="0"/>
              <a:t>: </a:t>
            </a:r>
            <a:r>
              <a:rPr lang="en-TW" sz="2000" b="1" dirty="0">
                <a:solidFill>
                  <a:srgbClr val="249176"/>
                </a:solidFill>
              </a:rPr>
              <a:t>SFI_SEMAMBA (</a:t>
            </a:r>
            <a:r>
              <a:rPr lang="en-TW" sz="2000" b="1" dirty="0">
                <a:solidFill>
                  <a:srgbClr val="C3384B"/>
                </a:solidFill>
              </a:rPr>
              <a:t>10</a:t>
            </a:r>
            <a:r>
              <a:rPr lang="en-TW" sz="2000" b="1" dirty="0">
                <a:solidFill>
                  <a:srgbClr val="249176"/>
                </a:solidFill>
              </a:rPr>
              <a:t> Layers)</a:t>
            </a:r>
          </a:p>
          <a:p>
            <a:r>
              <a:rPr lang="en-TW" sz="2000" dirty="0"/>
              <a:t>    - devices: </a:t>
            </a:r>
            <a:r>
              <a:rPr lang="en-TW" sz="2000" b="1" dirty="0">
                <a:solidFill>
                  <a:srgbClr val="000000"/>
                </a:solidFill>
              </a:rPr>
              <a:t>NVIDIA A100 GPU </a:t>
            </a:r>
            <a:r>
              <a:rPr lang="en-TW" sz="2000" b="1" dirty="0">
                <a:solidFill>
                  <a:srgbClr val="249176"/>
                </a:solidFill>
              </a:rPr>
              <a:t>x 1</a:t>
            </a:r>
            <a:endParaRPr lang="en-TW" sz="2000" dirty="0"/>
          </a:p>
          <a:p>
            <a:r>
              <a:rPr lang="en-TW" sz="2000" dirty="0"/>
              <a:t>    - batch size: </a:t>
            </a:r>
            <a:r>
              <a:rPr lang="en-TW" sz="2000" b="1" dirty="0">
                <a:solidFill>
                  <a:srgbClr val="C3384B"/>
                </a:solidFill>
              </a:rPr>
              <a:t>2</a:t>
            </a:r>
            <a:endParaRPr lang="en-TW" sz="2000" b="1" dirty="0">
              <a:solidFill>
                <a:srgbClr val="249176"/>
              </a:solidFill>
            </a:endParaRPr>
          </a:p>
          <a:p>
            <a:pPr algn="ctr"/>
            <a:endParaRPr lang="en-TW" sz="2000" b="1" dirty="0">
              <a:solidFill>
                <a:srgbClr val="24917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99BA41-9F4D-3566-73A2-1D1E8FD4DC44}"/>
              </a:ext>
            </a:extLst>
          </p:cNvPr>
          <p:cNvSpPr txBox="1"/>
          <p:nvPr/>
        </p:nvSpPr>
        <p:spPr>
          <a:xfrm>
            <a:off x="4588408" y="1412776"/>
            <a:ext cx="40974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TW" sz="2000" dirty="0"/>
              <a:t>MODEL </a:t>
            </a:r>
            <a:r>
              <a:rPr lang="en-TW" sz="2000" b="1" dirty="0">
                <a:solidFill>
                  <a:srgbClr val="C3384B"/>
                </a:solidFill>
              </a:rPr>
              <a:t>4</a:t>
            </a:r>
            <a:r>
              <a:rPr lang="en-TW" sz="2000" dirty="0"/>
              <a:t>: </a:t>
            </a:r>
            <a:r>
              <a:rPr lang="en-TW" sz="2000" b="1" dirty="0">
                <a:solidFill>
                  <a:srgbClr val="249176"/>
                </a:solidFill>
              </a:rPr>
              <a:t>SFI_SEMAMBA (</a:t>
            </a:r>
            <a:r>
              <a:rPr lang="en-TW" sz="2000" b="1" dirty="0">
                <a:solidFill>
                  <a:srgbClr val="C3384B"/>
                </a:solidFill>
              </a:rPr>
              <a:t>20</a:t>
            </a:r>
            <a:r>
              <a:rPr lang="en-TW" sz="2000" b="1" dirty="0">
                <a:solidFill>
                  <a:srgbClr val="249176"/>
                </a:solidFill>
              </a:rPr>
              <a:t> Layers)</a:t>
            </a:r>
          </a:p>
          <a:p>
            <a:r>
              <a:rPr lang="en-TW" sz="2000" dirty="0"/>
              <a:t>    - devices: </a:t>
            </a:r>
            <a:r>
              <a:rPr lang="en-TW" sz="2000" b="1" dirty="0">
                <a:solidFill>
                  <a:srgbClr val="000000"/>
                </a:solidFill>
              </a:rPr>
              <a:t>NVIDIA A100 GPU </a:t>
            </a:r>
            <a:r>
              <a:rPr lang="en-TW" sz="2000" b="1" dirty="0">
                <a:solidFill>
                  <a:srgbClr val="249176"/>
                </a:solidFill>
              </a:rPr>
              <a:t>x 4</a:t>
            </a:r>
            <a:endParaRPr lang="en-TW" sz="2000" dirty="0"/>
          </a:p>
          <a:p>
            <a:r>
              <a:rPr lang="en-TW" sz="2000" dirty="0"/>
              <a:t>    - batch size: </a:t>
            </a:r>
            <a:r>
              <a:rPr lang="en-TW" sz="2000" b="1" dirty="0">
                <a:solidFill>
                  <a:srgbClr val="C3384B"/>
                </a:solidFill>
              </a:rPr>
              <a:t>4</a:t>
            </a:r>
            <a:endParaRPr lang="en-TW" sz="2000" b="1" dirty="0">
              <a:solidFill>
                <a:srgbClr val="24917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6EC11B-6CB5-CA82-18AF-F22EF95B6245}"/>
              </a:ext>
            </a:extLst>
          </p:cNvPr>
          <p:cNvSpPr txBox="1"/>
          <p:nvPr/>
        </p:nvSpPr>
        <p:spPr>
          <a:xfrm>
            <a:off x="919395" y="2924944"/>
            <a:ext cx="287668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Epoch 251:</a:t>
            </a:r>
          </a:p>
          <a:p>
            <a:endParaRPr lang="en-US" dirty="0"/>
          </a:p>
          <a:p>
            <a:r>
              <a:rPr lang="en-US" dirty="0"/>
              <a:t>PESQ ↑ : 2.5904</a:t>
            </a:r>
          </a:p>
          <a:p>
            <a:r>
              <a:rPr lang="en-US" dirty="0"/>
              <a:t>ESTOI ↑ : 0.8374</a:t>
            </a:r>
          </a:p>
          <a:p>
            <a:r>
              <a:rPr lang="en-US" dirty="0"/>
              <a:t>SDR ↑ : 14.4522</a:t>
            </a:r>
          </a:p>
          <a:p>
            <a:r>
              <a:rPr lang="en-US" dirty="0"/>
              <a:t>LSD ↓ : 2.5686</a:t>
            </a:r>
          </a:p>
          <a:p>
            <a:r>
              <a:rPr lang="en-US" dirty="0"/>
              <a:t>MCD ↓ : 3.6416</a:t>
            </a:r>
          </a:p>
          <a:p>
            <a:r>
              <a:rPr lang="en-US" dirty="0"/>
              <a:t>DNSMOS ↑ : 3.0515</a:t>
            </a:r>
          </a:p>
          <a:p>
            <a:r>
              <a:rPr lang="en-US" dirty="0"/>
              <a:t>NISQA_MOS ↑ : 3.3971</a:t>
            </a:r>
          </a:p>
          <a:p>
            <a:r>
              <a:rPr lang="en-US" dirty="0" err="1"/>
              <a:t>SpeakerSimilarity</a:t>
            </a:r>
            <a:r>
              <a:rPr lang="en-US" dirty="0"/>
              <a:t> ↑ : 0.7261</a:t>
            </a:r>
            <a:endParaRPr lang="en-TW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562F54-85F5-D8AF-32A5-646F9B2358C1}"/>
              </a:ext>
            </a:extLst>
          </p:cNvPr>
          <p:cNvSpPr txBox="1"/>
          <p:nvPr/>
        </p:nvSpPr>
        <p:spPr>
          <a:xfrm>
            <a:off x="5346168" y="2924944"/>
            <a:ext cx="39370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Epoch 168:</a:t>
            </a:r>
          </a:p>
          <a:p>
            <a:endParaRPr lang="en-US" dirty="0"/>
          </a:p>
          <a:p>
            <a:r>
              <a:rPr lang="en-US" dirty="0"/>
              <a:t>PESQ ↑ : 2.8140</a:t>
            </a:r>
          </a:p>
          <a:p>
            <a:r>
              <a:rPr lang="en-US" dirty="0"/>
              <a:t>ESTOI ↑ : 0.8667</a:t>
            </a:r>
          </a:p>
          <a:p>
            <a:r>
              <a:rPr lang="en-US" dirty="0"/>
              <a:t>SDR ↑ : 15.9479</a:t>
            </a:r>
          </a:p>
          <a:p>
            <a:r>
              <a:rPr lang="en-US" dirty="0"/>
              <a:t>LSD ↓ : 2.5437</a:t>
            </a:r>
          </a:p>
          <a:p>
            <a:r>
              <a:rPr lang="en-US" dirty="0"/>
              <a:t>MCD ↓ : 3.2805</a:t>
            </a:r>
          </a:p>
          <a:p>
            <a:r>
              <a:rPr lang="en-US" dirty="0"/>
              <a:t>DNSMOS_OVRL ↑ : 3.0645</a:t>
            </a:r>
          </a:p>
          <a:p>
            <a:r>
              <a:rPr lang="en-US" dirty="0"/>
              <a:t>NISQA_MOS ↑ : 3.6297</a:t>
            </a:r>
          </a:p>
          <a:p>
            <a:r>
              <a:rPr lang="en-US" dirty="0" err="1"/>
              <a:t>SpeakerSimilarity</a:t>
            </a:r>
            <a:r>
              <a:rPr lang="en-US" dirty="0"/>
              <a:t> ↑ : 0.7698</a:t>
            </a:r>
          </a:p>
        </p:txBody>
      </p:sp>
    </p:spTree>
    <p:extLst>
      <p:ext uri="{BB962C8B-B14F-4D97-AF65-F5344CB8AC3E}">
        <p14:creationId xmlns:p14="http://schemas.microsoft.com/office/powerpoint/2010/main" val="29834672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Universal Speech Enhancement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51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9552" y="1192428"/>
            <a:ext cx="856895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Demo: Final Blind Test 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Additive noise 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Clipping 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Bandwidth limitations.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Reverberation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788ABF-999B-F2A5-EBFB-B58BBE409D54}"/>
              </a:ext>
            </a:extLst>
          </p:cNvPr>
          <p:cNvSpPr txBox="1"/>
          <p:nvPr/>
        </p:nvSpPr>
        <p:spPr>
          <a:xfrm>
            <a:off x="1331640" y="3131676"/>
            <a:ext cx="6494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https://roychao19477.github.io/speech-enhancement-demo-2024/</a:t>
            </a:r>
            <a:endParaRPr lang="en-TW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F28866-77E0-3F9A-15FF-509A8C2E2A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72" r="7107" b="29654"/>
          <a:stretch/>
        </p:blipFill>
        <p:spPr>
          <a:xfrm>
            <a:off x="1691679" y="3504031"/>
            <a:ext cx="5760640" cy="317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389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Universal Speech Enhancement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52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9552" y="1192428"/>
            <a:ext cx="85689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Demo: Final Blind Test 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Additive noise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5DBBD1-9A11-F774-8139-7D5FE7B1F5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988910"/>
            <a:ext cx="4792870" cy="2396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5F63BF-599E-7000-C363-F064CB8C62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644" y="4420441"/>
            <a:ext cx="4792870" cy="23964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DA2BAF-3F2C-C19F-4A07-312C8517EF88}"/>
              </a:ext>
            </a:extLst>
          </p:cNvPr>
          <p:cNvSpPr txBox="1"/>
          <p:nvPr/>
        </p:nvSpPr>
        <p:spPr>
          <a:xfrm>
            <a:off x="471070" y="3134227"/>
            <a:ext cx="75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NOISY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CF35E3-5512-0590-0904-41C878704631}"/>
              </a:ext>
            </a:extLst>
          </p:cNvPr>
          <p:cNvSpPr txBox="1"/>
          <p:nvPr/>
        </p:nvSpPr>
        <p:spPr>
          <a:xfrm>
            <a:off x="257871" y="5300811"/>
            <a:ext cx="1185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SEMAMBA</a:t>
            </a:r>
          </a:p>
        </p:txBody>
      </p:sp>
      <p:pic>
        <p:nvPicPr>
          <p:cNvPr id="7" name="fileid_13">
            <a:hlinkClick r:id="" action="ppaction://media"/>
            <a:extLst>
              <a:ext uri="{FF2B5EF4-FFF2-40B4-BE49-F238E27FC236}">
                <a16:creationId xmlns:a16="http://schemas.microsoft.com/office/drawing/2014/main" id="{408C74F7-9D85-9AEC-2CBC-45AE2221A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2978" y="2912493"/>
            <a:ext cx="812800" cy="812800"/>
          </a:xfrm>
          <a:prstGeom prst="rect">
            <a:avLst/>
          </a:prstGeom>
        </p:spPr>
      </p:pic>
      <p:pic>
        <p:nvPicPr>
          <p:cNvPr id="8" name="fileid_13">
            <a:hlinkClick r:id="" action="ppaction://media"/>
            <a:extLst>
              <a:ext uri="{FF2B5EF4-FFF2-40B4-BE49-F238E27FC236}">
                <a16:creationId xmlns:a16="http://schemas.microsoft.com/office/drawing/2014/main" id="{DB7C8863-AA2E-3BD9-0D51-5C178D6DAE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60239" y="50790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2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Universal Speech Enhancement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53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9552" y="1192428"/>
            <a:ext cx="85689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Demo: Final Blind Test 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Additive noise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5DBBD1-9A11-F774-8139-7D5FE7B1F5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944" y="1988910"/>
            <a:ext cx="4792870" cy="2396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5F63BF-599E-7000-C363-F064CB8C62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6644" y="4420441"/>
            <a:ext cx="4792870" cy="23964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DA2BAF-3F2C-C19F-4A07-312C8517EF88}"/>
              </a:ext>
            </a:extLst>
          </p:cNvPr>
          <p:cNvSpPr txBox="1"/>
          <p:nvPr/>
        </p:nvSpPr>
        <p:spPr>
          <a:xfrm>
            <a:off x="471070" y="3134227"/>
            <a:ext cx="75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NOISY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CF35E3-5512-0590-0904-41C878704631}"/>
              </a:ext>
            </a:extLst>
          </p:cNvPr>
          <p:cNvSpPr txBox="1"/>
          <p:nvPr/>
        </p:nvSpPr>
        <p:spPr>
          <a:xfrm>
            <a:off x="257871" y="5300811"/>
            <a:ext cx="1185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SEMAMBA</a:t>
            </a:r>
          </a:p>
        </p:txBody>
      </p:sp>
      <p:pic>
        <p:nvPicPr>
          <p:cNvPr id="14" name="fileid_14">
            <a:hlinkClick r:id="" action="ppaction://media"/>
            <a:extLst>
              <a:ext uri="{FF2B5EF4-FFF2-40B4-BE49-F238E27FC236}">
                <a16:creationId xmlns:a16="http://schemas.microsoft.com/office/drawing/2014/main" id="{3BC274F0-5EDD-E67E-9DEB-6ACEF46698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79712" y="2912493"/>
            <a:ext cx="812800" cy="812800"/>
          </a:xfrm>
          <a:prstGeom prst="rect">
            <a:avLst/>
          </a:prstGeom>
        </p:spPr>
      </p:pic>
      <p:pic>
        <p:nvPicPr>
          <p:cNvPr id="15" name="fileid_14">
            <a:hlinkClick r:id="" action="ppaction://media"/>
            <a:extLst>
              <a:ext uri="{FF2B5EF4-FFF2-40B4-BE49-F238E27FC236}">
                <a16:creationId xmlns:a16="http://schemas.microsoft.com/office/drawing/2014/main" id="{C4B22C23-CC1F-3080-B7AD-1F64421478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52408" y="50790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7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Universal Speech Enhancement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54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9552" y="1192428"/>
            <a:ext cx="85689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Demo: Final Blind Test 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Additive noise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5DBBD1-9A11-F774-8139-7D5FE7B1F5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944" y="1988910"/>
            <a:ext cx="4792870" cy="2396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5F63BF-599E-7000-C363-F064CB8C62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6644" y="4420441"/>
            <a:ext cx="4792870" cy="23964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DA2BAF-3F2C-C19F-4A07-312C8517EF88}"/>
              </a:ext>
            </a:extLst>
          </p:cNvPr>
          <p:cNvSpPr txBox="1"/>
          <p:nvPr/>
        </p:nvSpPr>
        <p:spPr>
          <a:xfrm>
            <a:off x="471070" y="3134227"/>
            <a:ext cx="75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NOISY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CF35E3-5512-0590-0904-41C878704631}"/>
              </a:ext>
            </a:extLst>
          </p:cNvPr>
          <p:cNvSpPr txBox="1"/>
          <p:nvPr/>
        </p:nvSpPr>
        <p:spPr>
          <a:xfrm>
            <a:off x="257871" y="5300811"/>
            <a:ext cx="1185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SEMAMBA</a:t>
            </a:r>
          </a:p>
        </p:txBody>
      </p:sp>
      <p:pic>
        <p:nvPicPr>
          <p:cNvPr id="6" name="fileid_17">
            <a:hlinkClick r:id="" action="ppaction://media"/>
            <a:extLst>
              <a:ext uri="{FF2B5EF4-FFF2-40B4-BE49-F238E27FC236}">
                <a16:creationId xmlns:a16="http://schemas.microsoft.com/office/drawing/2014/main" id="{106F6D5F-FF38-61B7-A488-6BE5738FF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23728" y="2912493"/>
            <a:ext cx="812800" cy="812800"/>
          </a:xfrm>
          <a:prstGeom prst="rect">
            <a:avLst/>
          </a:prstGeom>
        </p:spPr>
      </p:pic>
      <p:pic>
        <p:nvPicPr>
          <p:cNvPr id="7" name="fileid_17">
            <a:hlinkClick r:id="" action="ppaction://media"/>
            <a:extLst>
              <a:ext uri="{FF2B5EF4-FFF2-40B4-BE49-F238E27FC236}">
                <a16:creationId xmlns:a16="http://schemas.microsoft.com/office/drawing/2014/main" id="{DEB5D094-691C-9D87-74E6-F20C617CC7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70156" y="50790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2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Universal Speech Enhancement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55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9552" y="1192428"/>
            <a:ext cx="85689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Demo: Final Blind Test 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Clipping 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5DBBD1-9A11-F774-8139-7D5FE7B1F5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944" y="1988910"/>
            <a:ext cx="4792870" cy="2396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5F63BF-599E-7000-C363-F064CB8C62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6644" y="4420441"/>
            <a:ext cx="4792870" cy="23964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DA2BAF-3F2C-C19F-4A07-312C8517EF88}"/>
              </a:ext>
            </a:extLst>
          </p:cNvPr>
          <p:cNvSpPr txBox="1"/>
          <p:nvPr/>
        </p:nvSpPr>
        <p:spPr>
          <a:xfrm>
            <a:off x="471070" y="3134227"/>
            <a:ext cx="75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NOISY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CF35E3-5512-0590-0904-41C878704631}"/>
              </a:ext>
            </a:extLst>
          </p:cNvPr>
          <p:cNvSpPr txBox="1"/>
          <p:nvPr/>
        </p:nvSpPr>
        <p:spPr>
          <a:xfrm>
            <a:off x="257871" y="5300811"/>
            <a:ext cx="1185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SEMAMBA</a:t>
            </a:r>
          </a:p>
        </p:txBody>
      </p:sp>
      <p:pic>
        <p:nvPicPr>
          <p:cNvPr id="6" name="fileid_20">
            <a:hlinkClick r:id="" action="ppaction://media"/>
            <a:extLst>
              <a:ext uri="{FF2B5EF4-FFF2-40B4-BE49-F238E27FC236}">
                <a16:creationId xmlns:a16="http://schemas.microsoft.com/office/drawing/2014/main" id="{D5B8DFF2-55ED-14F1-3584-CF480A254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42452" y="5079077"/>
            <a:ext cx="812800" cy="812800"/>
          </a:xfrm>
          <a:prstGeom prst="rect">
            <a:avLst/>
          </a:prstGeom>
        </p:spPr>
      </p:pic>
      <p:pic>
        <p:nvPicPr>
          <p:cNvPr id="7" name="fileid_20">
            <a:hlinkClick r:id="" action="ppaction://media"/>
            <a:extLst>
              <a:ext uri="{FF2B5EF4-FFF2-40B4-BE49-F238E27FC236}">
                <a16:creationId xmlns:a16="http://schemas.microsoft.com/office/drawing/2014/main" id="{7AD37564-E803-220F-2A32-5776EC0E78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42452" y="28800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9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Universal Speech Enhancement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56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9552" y="1192428"/>
            <a:ext cx="85689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Demo: Final Blind Test 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Reverberation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5DBBD1-9A11-F774-8139-7D5FE7B1F5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944" y="1988910"/>
            <a:ext cx="4792870" cy="2396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5F63BF-599E-7000-C363-F064CB8C62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6644" y="4420441"/>
            <a:ext cx="4792870" cy="23964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DA2BAF-3F2C-C19F-4A07-312C8517EF88}"/>
              </a:ext>
            </a:extLst>
          </p:cNvPr>
          <p:cNvSpPr txBox="1"/>
          <p:nvPr/>
        </p:nvSpPr>
        <p:spPr>
          <a:xfrm>
            <a:off x="471070" y="3134227"/>
            <a:ext cx="75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NOISY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CF35E3-5512-0590-0904-41C878704631}"/>
              </a:ext>
            </a:extLst>
          </p:cNvPr>
          <p:cNvSpPr txBox="1"/>
          <p:nvPr/>
        </p:nvSpPr>
        <p:spPr>
          <a:xfrm>
            <a:off x="257871" y="5300811"/>
            <a:ext cx="1185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SEMAMBA</a:t>
            </a:r>
          </a:p>
        </p:txBody>
      </p:sp>
      <p:pic>
        <p:nvPicPr>
          <p:cNvPr id="6" name="fileid_22">
            <a:hlinkClick r:id="" action="ppaction://media"/>
            <a:extLst>
              <a:ext uri="{FF2B5EF4-FFF2-40B4-BE49-F238E27FC236}">
                <a16:creationId xmlns:a16="http://schemas.microsoft.com/office/drawing/2014/main" id="{59FD7635-A2B3-E4B7-AFAD-67B51246F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5560" y="2912493"/>
            <a:ext cx="812800" cy="812800"/>
          </a:xfrm>
          <a:prstGeom prst="rect">
            <a:avLst/>
          </a:prstGeom>
        </p:spPr>
      </p:pic>
      <p:pic>
        <p:nvPicPr>
          <p:cNvPr id="7" name="fileid_22">
            <a:hlinkClick r:id="" action="ppaction://media"/>
            <a:extLst>
              <a:ext uri="{FF2B5EF4-FFF2-40B4-BE49-F238E27FC236}">
                <a16:creationId xmlns:a16="http://schemas.microsoft.com/office/drawing/2014/main" id="{D7016132-7590-DC51-1D50-9566C28958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5560" y="50790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4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Universal Speech Enhancement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57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9552" y="1192428"/>
            <a:ext cx="85689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Demo: Final Blind Test 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Bandwidth limitation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5DBBD1-9A11-F774-8139-7D5FE7B1F5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944" y="1988910"/>
            <a:ext cx="4792870" cy="2396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5F63BF-599E-7000-C363-F064CB8C62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6644" y="4420441"/>
            <a:ext cx="4792870" cy="23964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DA2BAF-3F2C-C19F-4A07-312C8517EF88}"/>
              </a:ext>
            </a:extLst>
          </p:cNvPr>
          <p:cNvSpPr txBox="1"/>
          <p:nvPr/>
        </p:nvSpPr>
        <p:spPr>
          <a:xfrm>
            <a:off x="471070" y="3134227"/>
            <a:ext cx="75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NOISY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CF35E3-5512-0590-0904-41C878704631}"/>
              </a:ext>
            </a:extLst>
          </p:cNvPr>
          <p:cNvSpPr txBox="1"/>
          <p:nvPr/>
        </p:nvSpPr>
        <p:spPr>
          <a:xfrm>
            <a:off x="257871" y="5300811"/>
            <a:ext cx="1185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SEMAMBA</a:t>
            </a:r>
          </a:p>
        </p:txBody>
      </p:sp>
      <p:pic>
        <p:nvPicPr>
          <p:cNvPr id="6" name="fileid_57">
            <a:hlinkClick r:id="" action="ppaction://media"/>
            <a:extLst>
              <a:ext uri="{FF2B5EF4-FFF2-40B4-BE49-F238E27FC236}">
                <a16:creationId xmlns:a16="http://schemas.microsoft.com/office/drawing/2014/main" id="{184DA3FE-7385-37D1-3994-E415E0346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8808" y="5079077"/>
            <a:ext cx="812800" cy="812800"/>
          </a:xfrm>
          <a:prstGeom prst="rect">
            <a:avLst/>
          </a:prstGeom>
        </p:spPr>
      </p:pic>
      <p:pic>
        <p:nvPicPr>
          <p:cNvPr id="7" name="fileid_57">
            <a:hlinkClick r:id="" action="ppaction://media"/>
            <a:extLst>
              <a:ext uri="{FF2B5EF4-FFF2-40B4-BE49-F238E27FC236}">
                <a16:creationId xmlns:a16="http://schemas.microsoft.com/office/drawing/2014/main" id="{F52479A5-096C-6E9F-EC08-FFCD2DC9B6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8808" y="29124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4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>
            <a:extLst>
              <a:ext uri="{FF2B5EF4-FFF2-40B4-BE49-F238E27FC236}">
                <a16:creationId xmlns:a16="http://schemas.microsoft.com/office/drawing/2014/main" id="{4BF89DB9-BE10-A20A-DE97-7A2EDBD016CC}"/>
              </a:ext>
            </a:extLst>
          </p:cNvPr>
          <p:cNvSpPr/>
          <p:nvPr/>
        </p:nvSpPr>
        <p:spPr>
          <a:xfrm flipV="1">
            <a:off x="1403648" y="2564904"/>
            <a:ext cx="4680520" cy="144016"/>
          </a:xfrm>
          <a:prstGeom prst="snip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537" y="370914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Universal Speech Enhancement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58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536" y="1146222"/>
            <a:ext cx="8568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Competition Result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Achieved</a:t>
            </a: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3rd Ranking in Validation Phase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5th Ranking in Blind Phase, and 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+mj-lt"/>
                <a:cs typeface="Times New Roman" panose="02020603050405020304" pitchFamily="18" charset="0"/>
              </a:rPr>
              <a:t> 4th Ranking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 in Challenge Final Result. </a:t>
            </a:r>
            <a:r>
              <a:rPr lang="en-US" altLang="zh-TW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D7A8CA-0CB7-4F14-8EF3-DB38792FB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A9F7D0D-2CFF-B82E-A14E-344956228A70}"/>
              </a:ext>
            </a:extLst>
          </p:cNvPr>
          <p:cNvSpPr txBox="1"/>
          <p:nvPr/>
        </p:nvSpPr>
        <p:spPr>
          <a:xfrm>
            <a:off x="2656614" y="4274993"/>
            <a:ext cx="184731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en-TW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DA1165-F914-C85C-72AB-D76BAA5FF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23" y="2904947"/>
            <a:ext cx="7696978" cy="1011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4C7C4F-DB0F-7152-D986-4DE017559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719" y="3921108"/>
            <a:ext cx="7696979" cy="357224"/>
          </a:xfrm>
          <a:prstGeom prst="rect">
            <a:avLst/>
          </a:prstGeom>
        </p:spPr>
      </p:pic>
      <p:sp>
        <p:nvSpPr>
          <p:cNvPr id="10" name="Snip Diagonal Corner Rectangle 9">
            <a:extLst>
              <a:ext uri="{FF2B5EF4-FFF2-40B4-BE49-F238E27FC236}">
                <a16:creationId xmlns:a16="http://schemas.microsoft.com/office/drawing/2014/main" id="{7EEE3D87-B7CC-FC1F-44BC-18ABC8B37310}"/>
              </a:ext>
            </a:extLst>
          </p:cNvPr>
          <p:cNvSpPr/>
          <p:nvPr/>
        </p:nvSpPr>
        <p:spPr>
          <a:xfrm flipV="1">
            <a:off x="4024250" y="6145682"/>
            <a:ext cx="4680520" cy="157420"/>
          </a:xfrm>
          <a:prstGeom prst="snip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B9F131-5C22-85ED-F63A-8BC5E2F13321}"/>
              </a:ext>
            </a:extLst>
          </p:cNvPr>
          <p:cNvSpPr txBox="1"/>
          <p:nvPr/>
        </p:nvSpPr>
        <p:spPr>
          <a:xfrm>
            <a:off x="583911" y="5987774"/>
            <a:ext cx="827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effectLst/>
                <a:latin typeface="TeXGyreTermesX"/>
              </a:rPr>
              <a:t>Received an invitation to present an </a:t>
            </a:r>
            <a:r>
              <a:rPr lang="en-US" sz="1800" b="1" i="1" dirty="0">
                <a:effectLst/>
                <a:latin typeface="TeXGyreTermesX"/>
              </a:rPr>
              <a:t>oral presentation </a:t>
            </a:r>
            <a:r>
              <a:rPr lang="en-US" sz="1800" i="1" dirty="0">
                <a:effectLst/>
                <a:latin typeface="TeXGyreTermesX"/>
              </a:rPr>
              <a:t>at the </a:t>
            </a:r>
            <a:r>
              <a:rPr lang="en-US" sz="1800" b="1" i="1" dirty="0" err="1">
                <a:effectLst/>
                <a:latin typeface="TeXGyreTermesX"/>
              </a:rPr>
              <a:t>NeurIPS</a:t>
            </a:r>
            <a:r>
              <a:rPr lang="en-US" sz="1800" b="1" i="1" dirty="0">
                <a:effectLst/>
                <a:latin typeface="TeXGyreTermesX"/>
              </a:rPr>
              <a:t> workshop 2024</a:t>
            </a:r>
            <a:r>
              <a:rPr lang="en-US" sz="1800" i="1" dirty="0">
                <a:effectLst/>
                <a:latin typeface="TeXGyreTermesX"/>
              </a:rPr>
              <a:t>. </a:t>
            </a:r>
            <a:endParaRPr lang="en-US" dirty="0"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E26793-CEDC-5C88-42DA-CE2B6F5CA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732" y="4521390"/>
            <a:ext cx="2908436" cy="130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441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B791A-A0AC-D0EC-879F-E5F3A582B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364F4C-DFCC-B1FF-56F2-91CAE8F2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12489"/>
            <a:ext cx="7654925" cy="647799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Calibri" pitchFamily="34" charset="0"/>
              </a:rPr>
              <a:t>Outline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7CE85C8-FD91-534D-7011-E506097294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59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972E2B2-38B2-8604-7A33-8E60D1E97E1B}"/>
              </a:ext>
            </a:extLst>
          </p:cNvPr>
          <p:cNvSpPr/>
          <p:nvPr/>
        </p:nvSpPr>
        <p:spPr>
          <a:xfrm>
            <a:off x="467544" y="2132856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Deep Learning (DL)</a:t>
            </a:r>
            <a:r>
              <a:rPr lang="zh-TW" alt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based Speech Enhancement (SE)</a:t>
            </a:r>
            <a:endParaRPr lang="en-US" altLang="zh-TW" sz="2400" dirty="0"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Basic DL-based SE system</a:t>
            </a:r>
            <a:r>
              <a:rPr lang="zh-TW" alt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+mj-lt"/>
                <a:cs typeface="Times New Roman" panose="02020603050405020304" pitchFamily="18" charset="0"/>
              </a:rPr>
              <a:t>architecture</a:t>
            </a:r>
            <a:endParaRPr lang="en-US" altLang="zh-TW" sz="24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Key factors to the DL-based SE performance  </a:t>
            </a: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Assistive Oral Communication Technologies</a:t>
            </a: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Example :Universal Speech Enhancement</a:t>
            </a:r>
            <a:endParaRPr lang="en-US" altLang="zh-TW" sz="2800" b="1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TW" sz="2800" b="1" dirty="0">
                <a:latin typeface="+mj-lt"/>
                <a:cs typeface="Times New Roman" panose="02020603050405020304" pitchFamily="18" charset="0"/>
              </a:rPr>
              <a:t>Summary</a:t>
            </a: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D177C16-A592-F6A0-9389-3E7D40C01B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80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42F249-9FA7-4276-9856-EF4B9CBF37F8}" type="slidenum">
              <a:rPr lang="en-US" altLang="zh-TW" smtClean="0">
                <a:cs typeface="Calibri" pitchFamily="34" charset="0"/>
              </a:rPr>
              <a:pPr>
                <a:defRPr/>
              </a:pPr>
              <a:t>6</a:t>
            </a:fld>
            <a:endParaRPr lang="en-US" altLang="zh-TW" dirty="0">
              <a:cs typeface="Calibri" pitchFamily="34" charset="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75C3CC08-58C6-474C-81AF-F583529C7395}"/>
              </a:ext>
            </a:extLst>
          </p:cNvPr>
          <p:cNvGrpSpPr/>
          <p:nvPr/>
        </p:nvGrpSpPr>
        <p:grpSpPr>
          <a:xfrm>
            <a:off x="683568" y="1846174"/>
            <a:ext cx="5177348" cy="3784148"/>
            <a:chOff x="1524000" y="1104573"/>
            <a:chExt cx="6725759" cy="4596407"/>
          </a:xfrm>
        </p:grpSpPr>
        <p:pic>
          <p:nvPicPr>
            <p:cNvPr id="42" name="Picture 5" descr="C:\GIT\Yu\Report\Powerpoint\NTNU-2010-May\SuperStock_1527R-30803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104573"/>
              <a:ext cx="3048000" cy="206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8D7F2EB8-2FBE-4F0A-A72D-D40594A8A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1" y="3632692"/>
              <a:ext cx="3048000" cy="2068288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7162095B-3E6C-4DA6-9A33-7E9455A35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556" y="3632692"/>
              <a:ext cx="3336203" cy="2068288"/>
            </a:xfrm>
            <a:prstGeom prst="rect">
              <a:avLst/>
            </a:prstGeom>
          </p:spPr>
        </p:pic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BBFF2F2F-E354-4D67-82D3-CF945EB4E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98" y="1846174"/>
            <a:ext cx="2568139" cy="1702788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31716675-B303-4475-9A76-E6FA6B2667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98" y="3927535"/>
            <a:ext cx="2568139" cy="170278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A0AF900-E540-45B1-9500-E78E159FE84E}"/>
              </a:ext>
            </a:extLst>
          </p:cNvPr>
          <p:cNvSpPr/>
          <p:nvPr/>
        </p:nvSpPr>
        <p:spPr>
          <a:xfrm>
            <a:off x="1907704" y="583761"/>
            <a:ext cx="15343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cs typeface="Times New Roman" panose="02020603050405020304" pitchFamily="18" charset="0"/>
              </a:rPr>
              <a:t>Speech</a:t>
            </a:r>
            <a:endParaRPr lang="en-GB" sz="36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E2920EC-DE69-4C0A-98B7-E029DD3DC5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637772A-FD2C-464B-A3DE-AD1F5D8529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77" y="1846174"/>
            <a:ext cx="2558446" cy="170278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9CF98AD-9FBD-49E8-912C-8503C43E0585}"/>
              </a:ext>
            </a:extLst>
          </p:cNvPr>
          <p:cNvSpPr/>
          <p:nvPr/>
        </p:nvSpPr>
        <p:spPr>
          <a:xfrm>
            <a:off x="3352175" y="583761"/>
            <a:ext cx="4298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cs typeface="Times New Roman" panose="02020603050405020304" pitchFamily="18" charset="0"/>
              </a:rPr>
              <a:t>….Easily Got Distorted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54715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32F528B-AA7E-49BE-8530-EA3BBB65B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81" y="1179690"/>
            <a:ext cx="4780589" cy="2845505"/>
          </a:xfrm>
          <a:prstGeom prst="rect">
            <a:avLst/>
          </a:prstGeom>
        </p:spPr>
      </p:pic>
      <p:sp>
        <p:nvSpPr>
          <p:cNvPr id="47" name="標題 1">
            <a:extLst>
              <a:ext uri="{FF2B5EF4-FFF2-40B4-BE49-F238E27FC236}">
                <a16:creationId xmlns:a16="http://schemas.microsoft.com/office/drawing/2014/main" id="{665E6C9A-E63A-9F4C-A58D-CD61F541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72" y="83467"/>
            <a:ext cx="8676456" cy="870827"/>
          </a:xfrm>
        </p:spPr>
        <p:txBody>
          <a:bodyPr>
            <a:noAutofit/>
          </a:bodyPr>
          <a:lstStyle/>
          <a:p>
            <a:r>
              <a:rPr lang="zh-TW" altLang="en-US" sz="3600" dirty="0">
                <a:latin typeface="+mj-lt"/>
                <a:ea typeface="標楷體" panose="03000509000000000000" pitchFamily="65" charset="-120"/>
                <a:cs typeface="Calibri" panose="020F0502020204030204" pitchFamily="34" charset="0"/>
              </a:rPr>
              <a:t>結論</a:t>
            </a:r>
            <a:endParaRPr lang="en-US" sz="6600" b="1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71" y="4675107"/>
            <a:ext cx="3211014" cy="179911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4675107"/>
            <a:ext cx="3212766" cy="1800098"/>
          </a:xfrm>
          <a:prstGeom prst="rect">
            <a:avLst/>
          </a:prstGeom>
        </p:spPr>
      </p:pic>
      <p:sp>
        <p:nvSpPr>
          <p:cNvPr id="69" name="矩形 68"/>
          <p:cNvSpPr/>
          <p:nvPr/>
        </p:nvSpPr>
        <p:spPr>
          <a:xfrm>
            <a:off x="205414" y="926604"/>
            <a:ext cx="83529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+mj-lt"/>
                <a:cs typeface="Times New Roman" panose="02020603050405020304" pitchFamily="18" charset="0"/>
              </a:rPr>
              <a:t>Key Factors 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28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6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6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6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6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6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6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投影片編號版面配置區 3"/>
          <p:cNvSpPr txBox="1">
            <a:spLocks/>
          </p:cNvSpPr>
          <p:nvPr/>
        </p:nvSpPr>
        <p:spPr>
          <a:xfrm>
            <a:off x="6237751" y="29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60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77E25E9-3966-C747-AFCA-C3E503566652}"/>
              </a:ext>
            </a:extLst>
          </p:cNvPr>
          <p:cNvSpPr/>
          <p:nvPr/>
        </p:nvSpPr>
        <p:spPr>
          <a:xfrm>
            <a:off x="205414" y="4150169"/>
            <a:ext cx="8332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2800" dirty="0">
                <a:cs typeface="Times New Roman" panose="02020603050405020304" pitchFamily="18" charset="0"/>
              </a:rPr>
              <a:t>Assistive Oral Communication Technologies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731BB59-7CEF-4D58-8EF8-4D54D49C5B98}"/>
              </a:ext>
            </a:extLst>
          </p:cNvPr>
          <p:cNvSpPr/>
          <p:nvPr/>
        </p:nvSpPr>
        <p:spPr>
          <a:xfrm>
            <a:off x="5733180" y="1866213"/>
            <a:ext cx="645426" cy="37623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8B8B791-E905-48BF-8A8D-97ACA384D17B}"/>
              </a:ext>
            </a:extLst>
          </p:cNvPr>
          <p:cNvSpPr/>
          <p:nvPr/>
        </p:nvSpPr>
        <p:spPr>
          <a:xfrm>
            <a:off x="3059832" y="4823180"/>
            <a:ext cx="1296144" cy="6966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EAD8E2F-02A2-4ADB-AB9E-399F80FC6D1B}"/>
              </a:ext>
            </a:extLst>
          </p:cNvPr>
          <p:cNvSpPr/>
          <p:nvPr/>
        </p:nvSpPr>
        <p:spPr>
          <a:xfrm>
            <a:off x="6601257" y="5657886"/>
            <a:ext cx="1325771" cy="81633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8727B58-31EC-42DA-B5E2-7B851B074A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2" grpId="0" animBg="1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fld id="{9042F249-9FA7-4276-9856-EF4B9CBF37F8}" type="slidenum">
              <a:rPr lang="en-US" altLang="zh-TW" smtClean="0"/>
              <a:pPr>
                <a:defRPr/>
              </a:pPr>
              <a:t>61</a:t>
            </a:fld>
            <a:endParaRPr lang="en-US" altLang="zh-TW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0" y="6232278"/>
            <a:ext cx="1008112" cy="504055"/>
          </a:xfrm>
          <a:prstGeom prst="rect">
            <a:avLst/>
          </a:prstGeo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C8E1959F-72CB-4396-9983-366EE3614332}"/>
              </a:ext>
            </a:extLst>
          </p:cNvPr>
          <p:cNvGrpSpPr/>
          <p:nvPr/>
        </p:nvGrpSpPr>
        <p:grpSpPr>
          <a:xfrm>
            <a:off x="367870" y="1340768"/>
            <a:ext cx="8380594" cy="1981809"/>
            <a:chOff x="-174676" y="3492295"/>
            <a:chExt cx="9814902" cy="2320988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60635E9-0712-416F-989F-EE8B21633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3492296"/>
              <a:ext cx="3331640" cy="232098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FECB597C-1AF8-49CC-8AFD-3C4CD1AC5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152" y="3492296"/>
              <a:ext cx="3283074" cy="232098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D5FCDECC-7B00-4ECC-B889-59FCF05F0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76" y="3492295"/>
              <a:ext cx="3283074" cy="232098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0" name="標題 1">
            <a:extLst>
              <a:ext uri="{FF2B5EF4-FFF2-40B4-BE49-F238E27FC236}">
                <a16:creationId xmlns:a16="http://schemas.microsoft.com/office/drawing/2014/main" id="{70B52DF6-EE28-4820-910D-4ECD4E9D8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72" y="83467"/>
            <a:ext cx="8676456" cy="870827"/>
          </a:xfrm>
        </p:spPr>
        <p:txBody>
          <a:bodyPr>
            <a:noAutofit/>
          </a:bodyPr>
          <a:lstStyle/>
          <a:p>
            <a:r>
              <a:rPr lang="zh-TW" altLang="en-US" sz="3600" dirty="0">
                <a:latin typeface="+mj-lt"/>
                <a:ea typeface="標楷體" panose="03000509000000000000" pitchFamily="65" charset="-120"/>
                <a:cs typeface="Calibri" panose="020F0502020204030204" pitchFamily="34" charset="0"/>
              </a:rPr>
              <a:t>結論</a:t>
            </a:r>
            <a:endParaRPr lang="en-US" sz="6600" b="1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D58A976-86B4-4E32-B07D-8EFDAE53BB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2" b="24610"/>
          <a:stretch/>
        </p:blipFill>
        <p:spPr>
          <a:xfrm>
            <a:off x="1259632" y="3645024"/>
            <a:ext cx="5958431" cy="1981806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3F079E08-F920-4B4A-AFB9-97FA5CECD77C}"/>
              </a:ext>
            </a:extLst>
          </p:cNvPr>
          <p:cNvSpPr/>
          <p:nvPr/>
        </p:nvSpPr>
        <p:spPr>
          <a:xfrm>
            <a:off x="7092280" y="4365104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聽說 </a:t>
            </a:r>
            <a:r>
              <a:rPr lang="en-US" altLang="zh-TW" sz="1800" b="1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AI 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F70801A-67C4-4B19-95FA-DCE0627B1901}"/>
              </a:ext>
            </a:extLst>
          </p:cNvPr>
          <p:cNvSpPr/>
          <p:nvPr/>
        </p:nvSpPr>
        <p:spPr>
          <a:xfrm>
            <a:off x="7047163" y="4719826"/>
            <a:ext cx="1674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歡迎一起來作有溫度的研究</a:t>
            </a:r>
            <a:endParaRPr lang="en-US" altLang="zh-TW" sz="1800" b="1" dirty="0">
              <a:solidFill>
                <a:schemeClr val="tx1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42FDBE91-34EF-4430-908F-B5D8738C5E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896" y="3322576"/>
            <a:ext cx="1035660" cy="96620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F56D9780-B5F2-43D3-B81F-649506E2AE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3670" y="3322575"/>
            <a:ext cx="1035660" cy="96620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6AF00E7-5071-458B-864B-0F5596E1F4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70" y="1969900"/>
            <a:ext cx="1035660" cy="9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1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074" y="260648"/>
            <a:ext cx="8352928" cy="914400"/>
          </a:xfrm>
        </p:spPr>
        <p:txBody>
          <a:bodyPr>
            <a:noAutofit/>
          </a:bodyPr>
          <a:lstStyle/>
          <a:p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特別感謝</a:t>
            </a:r>
            <a:endParaRPr lang="zh-TW" altLang="en-US" sz="3600" dirty="0"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553391"/>
            <a:ext cx="2178808" cy="2178808"/>
          </a:xfrm>
          <a:prstGeom prst="rect">
            <a:avLst/>
          </a:prstGeom>
        </p:spPr>
      </p:pic>
      <p:sp>
        <p:nvSpPr>
          <p:cNvPr id="8" name="投影片編號版面配置區 3"/>
          <p:cNvSpPr txBox="1">
            <a:spLocks/>
          </p:cNvSpPr>
          <p:nvPr/>
        </p:nvSpPr>
        <p:spPr>
          <a:xfrm>
            <a:off x="6237751" y="29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62</a:t>
            </a:fld>
            <a:endParaRPr lang="en-US" altLang="zh-TW" dirty="0">
              <a:latin typeface="Calibri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237A6E75-801F-4475-9694-666EBB737A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911" y="1588826"/>
            <a:ext cx="2346059" cy="114437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F66D563-1249-40BE-960B-C16DD54C3F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708406"/>
            <a:ext cx="2343453" cy="177224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6E90371-3E20-4942-AEAA-04A71E5208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254" y="3153240"/>
            <a:ext cx="2484383" cy="138302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3479D7E-25C5-4FCF-B065-224F0AAB33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351" y="1600830"/>
            <a:ext cx="2159276" cy="153870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AC7FAEC9-0778-4E4B-8828-8CC9EB31B4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354" r="4589" b="-12673"/>
          <a:stretch/>
        </p:blipFill>
        <p:spPr>
          <a:xfrm>
            <a:off x="925585" y="3139534"/>
            <a:ext cx="2178809" cy="1596241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3D291535-1DA7-4387-BC8E-3EBFB3B86B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531"/>
          <a:stretch/>
        </p:blipFill>
        <p:spPr>
          <a:xfrm>
            <a:off x="5914907" y="1597293"/>
            <a:ext cx="2484382" cy="156014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4BF8D1F0-689D-4666-89F6-932865DFA5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0" y="6232278"/>
            <a:ext cx="1008112" cy="50405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491880" y="4904131"/>
            <a:ext cx="5328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70C0"/>
                </a:solidFill>
                <a:latin typeface="+mj-lt"/>
              </a:rPr>
              <a:t>Contact: </a:t>
            </a:r>
            <a:r>
              <a:rPr lang="zh-TW" altLang="en-US" dirty="0">
                <a:solidFill>
                  <a:srgbClr val="0070C0"/>
                </a:solidFill>
                <a:latin typeface="+mj-lt"/>
                <a:hlinkClick r:id="rId11"/>
              </a:rPr>
              <a:t>yu.tsao@citi.sinica.edu.tw</a:t>
            </a:r>
            <a:endParaRPr lang="en-US" altLang="zh-TW" dirty="0">
              <a:solidFill>
                <a:srgbClr val="0070C0"/>
              </a:solidFill>
              <a:latin typeface="+mj-lt"/>
            </a:endParaRPr>
          </a:p>
          <a:p>
            <a:r>
              <a:rPr lang="en-US" altLang="zh-TW" dirty="0">
                <a:solidFill>
                  <a:srgbClr val="0070C0"/>
                </a:solidFill>
                <a:latin typeface="+mj-lt"/>
              </a:rPr>
              <a:t>More Information: </a:t>
            </a:r>
            <a:r>
              <a:rPr lang="en-US" altLang="zh-TW" dirty="0">
                <a:latin typeface="+mj-lt"/>
                <a:hlinkClick r:id="rId12"/>
              </a:rPr>
              <a:t>http://bio-asplab.citi.sinica.edu.tw/</a:t>
            </a:r>
            <a:endParaRPr lang="en-US" altLang="zh-TW" dirty="0">
              <a:latin typeface="+mj-lt"/>
            </a:endParaRPr>
          </a:p>
          <a:p>
            <a:r>
              <a:rPr lang="en-US" altLang="zh-TW" dirty="0">
                <a:solidFill>
                  <a:srgbClr val="0070C0"/>
                </a:solidFill>
                <a:latin typeface="+mj-lt"/>
              </a:rPr>
              <a:t>Publications: </a:t>
            </a:r>
            <a:r>
              <a:rPr lang="zh-TW" alt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TW" dirty="0">
                <a:latin typeface="+mj-lt"/>
                <a:hlinkClick r:id="rId13"/>
              </a:rPr>
              <a:t>https://www.citi.sinica.edu.tw/pages/yu.tsao/publications_en.html</a:t>
            </a:r>
            <a:endParaRPr lang="zh-TW" altLang="en-US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10892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E04C5EC3-E1BD-466A-B980-6729539FE1AD}"/>
              </a:ext>
            </a:extLst>
          </p:cNvPr>
          <p:cNvSpPr/>
          <p:nvPr/>
        </p:nvSpPr>
        <p:spPr>
          <a:xfrm>
            <a:off x="782813" y="2551837"/>
            <a:ext cx="757837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dirty="0">
                <a:ln w="12700">
                  <a:solidFill>
                    <a:srgbClr val="0000FF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Thank You Very Much for Your Attention </a:t>
            </a:r>
            <a:endParaRPr lang="zh-TW" altLang="en-US" sz="5400" b="1" dirty="0">
              <a:ln w="12700">
                <a:solidFill>
                  <a:srgbClr val="0000FF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投影片編號版面配置區 3">
            <a:extLst>
              <a:ext uri="{FF2B5EF4-FFF2-40B4-BE49-F238E27FC236}">
                <a16:creationId xmlns:a16="http://schemas.microsoft.com/office/drawing/2014/main" id="{F72C876A-605B-4AF9-A0BA-F911E94E79EE}"/>
              </a:ext>
            </a:extLst>
          </p:cNvPr>
          <p:cNvSpPr txBox="1">
            <a:spLocks/>
          </p:cNvSpPr>
          <p:nvPr/>
        </p:nvSpPr>
        <p:spPr>
          <a:xfrm>
            <a:off x="6237751" y="3953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63</a:t>
            </a:fld>
            <a:endParaRPr lang="en-US" altLang="zh-TW" dirty="0">
              <a:latin typeface="Calibri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48A49E2-FFE4-4B08-A929-57D3683467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62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665E6C9A-E63A-9F4C-A58D-CD61F541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58" y="-157571"/>
            <a:ext cx="8676456" cy="1143000"/>
          </a:xfrm>
        </p:spPr>
        <p:txBody>
          <a:bodyPr>
            <a:noAutofit/>
          </a:bodyPr>
          <a:lstStyle/>
          <a:p>
            <a:r>
              <a:rPr lang="en-US" altLang="zh-TW" sz="3600" dirty="0">
                <a:latin typeface="+mj-lt"/>
                <a:ea typeface="標楷體" panose="03000509000000000000" pitchFamily="65" charset="-120"/>
                <a:cs typeface="Calibri" panose="020F0502020204030204" pitchFamily="34" charset="0"/>
              </a:rPr>
              <a:t>Deep Learning</a:t>
            </a:r>
            <a:r>
              <a:rPr lang="zh-TW" altLang="en-US" sz="3600" dirty="0">
                <a:latin typeface="+mj-lt"/>
                <a:ea typeface="標楷體" panose="03000509000000000000" pitchFamily="65" charset="-120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latin typeface="+mj-lt"/>
                <a:ea typeface="標楷體" panose="03000509000000000000" pitchFamily="65" charset="-120"/>
                <a:cs typeface="Calibri" panose="020F0502020204030204" pitchFamily="34" charset="0"/>
              </a:rPr>
              <a:t>Based SE</a:t>
            </a:r>
            <a:r>
              <a:rPr lang="zh-TW" altLang="en-US" sz="3600" dirty="0">
                <a:latin typeface="+mj-lt"/>
                <a:ea typeface="標楷體" panose="03000509000000000000" pitchFamily="65" charset="-120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latin typeface="+mj-lt"/>
                <a:ea typeface="標楷體" panose="03000509000000000000" pitchFamily="65" charset="-120"/>
                <a:cs typeface="Calibri" panose="020F0502020204030204" pitchFamily="34" charset="0"/>
              </a:rPr>
              <a:t>System </a:t>
            </a:r>
            <a:endParaRPr lang="en-US" sz="36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2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7</a:t>
            </a:fld>
            <a:endParaRPr lang="en-US" altLang="zh-TW" dirty="0">
              <a:latin typeface="Calibri" pitchFamily="34" charset="0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F978E718-163B-40D0-BE05-B258CB6A76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矩形 133">
                <a:extLst>
                  <a:ext uri="{FF2B5EF4-FFF2-40B4-BE49-F238E27FC236}">
                    <a16:creationId xmlns:a16="http://schemas.microsoft.com/office/drawing/2014/main" id="{742A30CA-D42F-4C32-8D00-2EF631BA3C50}"/>
                  </a:ext>
                </a:extLst>
              </p:cNvPr>
              <p:cNvSpPr/>
              <p:nvPr/>
            </p:nvSpPr>
            <p:spPr>
              <a:xfrm>
                <a:off x="6516748" y="5237350"/>
                <a:ext cx="1860760" cy="6460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i="1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E</a:t>
                </a:r>
                <a:r>
                  <a:rPr lang="en-GB" altLang="zh-TW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=</a:t>
                </a:r>
                <a:r>
                  <a:rPr lang="en-GB" altLang="zh-TW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D</a:t>
                </a:r>
                <a:r>
                  <a:rPr lang="en-GB" altLang="zh-TW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(</a:t>
                </a:r>
                <a:r>
                  <a:rPr lang="en-US" altLang="zh-TW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Y</a:t>
                </a:r>
                <a:r>
                  <a:rPr lang="en-GB" altLang="zh-TW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, </a:t>
                </a:r>
                <a:r>
                  <a:rPr lang="en-US" altLang="zh-TW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Ỹ</a:t>
                </a:r>
                <a:r>
                  <a:rPr lang="en-GB" altLang="zh-TW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)</a:t>
                </a:r>
                <a:r>
                  <a:rPr lang="zh-TW" alt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 </a:t>
                </a:r>
                <a:endParaRPr lang="en-GB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TW" i="1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E</a:t>
                </a:r>
                <a:r>
                  <a:rPr lang="en-US" altLang="zh-TW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pt-BR" altLang="zh-TW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altLang="zh-TW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GB" altLang="zh-TW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pt-BR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GB" altLang="zh-TW" b="0" i="0" smtClean="0"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lang="en-GB" altLang="zh-TW" b="0" i="1" baseline="-2500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altLang="zh-TW" b="0" i="1" smtClean="0">
                                <a:latin typeface="Cambria Math" panose="02040503050406030204" pitchFamily="18" charset="0"/>
                              </a:rPr>
                              <m:t>−ỹ</m:t>
                            </m:r>
                            <m:r>
                              <a:rPr lang="en-GB" altLang="zh-TW" b="0" i="1" baseline="-2500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GB" altLang="zh-TW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altLang="zh-TW" b="0" i="1" baseline="3000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nary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 </a:t>
                </a:r>
                <a:endParaRPr lang="en-GB" altLang="zh-TW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4" name="矩形 133">
                <a:extLst>
                  <a:ext uri="{FF2B5EF4-FFF2-40B4-BE49-F238E27FC236}">
                    <a16:creationId xmlns:a16="http://schemas.microsoft.com/office/drawing/2014/main" id="{742A30CA-D42F-4C32-8D00-2EF631BA3C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748" y="5237350"/>
                <a:ext cx="1860760" cy="646044"/>
              </a:xfrm>
              <a:prstGeom prst="rect">
                <a:avLst/>
              </a:prstGeom>
              <a:blipFill>
                <a:blip r:embed="rId4"/>
                <a:stretch>
                  <a:fillRect l="-2589" t="-20000" b="-10363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立方體 134">
            <a:extLst>
              <a:ext uri="{FF2B5EF4-FFF2-40B4-BE49-F238E27FC236}">
                <a16:creationId xmlns:a16="http://schemas.microsoft.com/office/drawing/2014/main" id="{3C1E31E7-1401-4EB1-B1D0-6D6B459D6216}"/>
              </a:ext>
            </a:extLst>
          </p:cNvPr>
          <p:cNvSpPr/>
          <p:nvPr/>
        </p:nvSpPr>
        <p:spPr bwMode="auto">
          <a:xfrm>
            <a:off x="2656066" y="4149795"/>
            <a:ext cx="1129904" cy="1154369"/>
          </a:xfrm>
          <a:prstGeom prst="cube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zh-TW" altLang="en-US" sz="1350" kern="120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6" name="矩形 135">
            <a:extLst>
              <a:ext uri="{FF2B5EF4-FFF2-40B4-BE49-F238E27FC236}">
                <a16:creationId xmlns:a16="http://schemas.microsoft.com/office/drawing/2014/main" id="{8EE448BF-61E6-441C-B16C-16AADDF90DDD}"/>
              </a:ext>
            </a:extLst>
          </p:cNvPr>
          <p:cNvSpPr/>
          <p:nvPr/>
        </p:nvSpPr>
        <p:spPr>
          <a:xfrm>
            <a:off x="2778064" y="4612121"/>
            <a:ext cx="6030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kumimoji="1" lang="en-US" altLang="zh-TW" sz="15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DNN</a:t>
            </a:r>
            <a:endParaRPr kumimoji="1" lang="zh-TW" altLang="en-US" sz="1350" b="1" kern="1200" dirty="0">
              <a:solidFill>
                <a:srgbClr val="FFFFFF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7" name="矩形 136">
            <a:extLst>
              <a:ext uri="{FF2B5EF4-FFF2-40B4-BE49-F238E27FC236}">
                <a16:creationId xmlns:a16="http://schemas.microsoft.com/office/drawing/2014/main" id="{B2F85573-572B-4452-8051-B7FF986E95D0}"/>
              </a:ext>
            </a:extLst>
          </p:cNvPr>
          <p:cNvSpPr/>
          <p:nvPr/>
        </p:nvSpPr>
        <p:spPr>
          <a:xfrm>
            <a:off x="2343326" y="3568507"/>
            <a:ext cx="1872052" cy="646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Deep neural network model</a:t>
            </a:r>
            <a:endParaRPr lang="en-GB" altLang="zh-TW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FB79F8E4-347F-473C-B9C0-D684CC1AEE86}"/>
              </a:ext>
            </a:extLst>
          </p:cNvPr>
          <p:cNvSpPr/>
          <p:nvPr/>
        </p:nvSpPr>
        <p:spPr>
          <a:xfrm>
            <a:off x="6688552" y="3788881"/>
            <a:ext cx="2035465" cy="646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Clean speech</a:t>
            </a:r>
          </a:p>
          <a:p>
            <a:pPr algn="ctr"/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(Y)</a:t>
            </a:r>
            <a:r>
              <a:rPr lang="zh-TW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 </a:t>
            </a:r>
            <a:endParaRPr lang="en-GB" altLang="zh-TW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139" name="直線接點 138">
            <a:extLst>
              <a:ext uri="{FF2B5EF4-FFF2-40B4-BE49-F238E27FC236}">
                <a16:creationId xmlns:a16="http://schemas.microsoft.com/office/drawing/2014/main" id="{EDA59B11-674E-4B5D-BF7D-869DE8FF93DD}"/>
              </a:ext>
            </a:extLst>
          </p:cNvPr>
          <p:cNvCxnSpPr/>
          <p:nvPr/>
        </p:nvCxnSpPr>
        <p:spPr>
          <a:xfrm>
            <a:off x="5412557" y="4802347"/>
            <a:ext cx="72582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直線接點 139">
            <a:extLst>
              <a:ext uri="{FF2B5EF4-FFF2-40B4-BE49-F238E27FC236}">
                <a16:creationId xmlns:a16="http://schemas.microsoft.com/office/drawing/2014/main" id="{94F21189-A450-463A-86AE-09FB400661DD}"/>
              </a:ext>
            </a:extLst>
          </p:cNvPr>
          <p:cNvCxnSpPr>
            <a:cxnSpLocks/>
          </p:cNvCxnSpPr>
          <p:nvPr/>
        </p:nvCxnSpPr>
        <p:spPr>
          <a:xfrm>
            <a:off x="6407433" y="4362487"/>
            <a:ext cx="1876" cy="30236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1" name="矩形 140">
            <a:extLst>
              <a:ext uri="{FF2B5EF4-FFF2-40B4-BE49-F238E27FC236}">
                <a16:creationId xmlns:a16="http://schemas.microsoft.com/office/drawing/2014/main" id="{CBB6C8E8-669F-4075-A831-6AA1BF6F8668}"/>
              </a:ext>
            </a:extLst>
          </p:cNvPr>
          <p:cNvSpPr/>
          <p:nvPr/>
        </p:nvSpPr>
        <p:spPr>
          <a:xfrm>
            <a:off x="5836499" y="4536088"/>
            <a:ext cx="1145242" cy="558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Objective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Function</a:t>
            </a:r>
            <a:endParaRPr lang="en-GB" dirty="0">
              <a:solidFill>
                <a:sysClr val="windowText" lastClr="00000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142" name="直線接點 141">
            <a:extLst>
              <a:ext uri="{FF2B5EF4-FFF2-40B4-BE49-F238E27FC236}">
                <a16:creationId xmlns:a16="http://schemas.microsoft.com/office/drawing/2014/main" id="{355D39E0-853A-4A7C-99E1-D6136776DF69}"/>
              </a:ext>
            </a:extLst>
          </p:cNvPr>
          <p:cNvCxnSpPr>
            <a:cxnSpLocks/>
          </p:cNvCxnSpPr>
          <p:nvPr/>
        </p:nvCxnSpPr>
        <p:spPr>
          <a:xfrm>
            <a:off x="6402311" y="5117345"/>
            <a:ext cx="12964" cy="78662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接點 142">
            <a:extLst>
              <a:ext uri="{FF2B5EF4-FFF2-40B4-BE49-F238E27FC236}">
                <a16:creationId xmlns:a16="http://schemas.microsoft.com/office/drawing/2014/main" id="{9048C6ED-5756-41CD-8587-B3B42951F81F}"/>
              </a:ext>
            </a:extLst>
          </p:cNvPr>
          <p:cNvCxnSpPr>
            <a:cxnSpLocks/>
          </p:cNvCxnSpPr>
          <p:nvPr/>
        </p:nvCxnSpPr>
        <p:spPr>
          <a:xfrm flipH="1">
            <a:off x="3219988" y="5889549"/>
            <a:ext cx="3195287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直線單箭頭接點 143">
            <a:extLst>
              <a:ext uri="{FF2B5EF4-FFF2-40B4-BE49-F238E27FC236}">
                <a16:creationId xmlns:a16="http://schemas.microsoft.com/office/drawing/2014/main" id="{A4E9EE12-7151-45B4-8F03-0F00BDCF8015}"/>
              </a:ext>
            </a:extLst>
          </p:cNvPr>
          <p:cNvCxnSpPr>
            <a:cxnSpLocks/>
          </p:cNvCxnSpPr>
          <p:nvPr/>
        </p:nvCxnSpPr>
        <p:spPr>
          <a:xfrm flipV="1">
            <a:off x="3219988" y="5241477"/>
            <a:ext cx="0" cy="66001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5" name="箭號: 向右 144">
            <a:extLst>
              <a:ext uri="{FF2B5EF4-FFF2-40B4-BE49-F238E27FC236}">
                <a16:creationId xmlns:a16="http://schemas.microsoft.com/office/drawing/2014/main" id="{81508143-A43C-44E8-AF56-0D15F34CB596}"/>
              </a:ext>
            </a:extLst>
          </p:cNvPr>
          <p:cNvSpPr/>
          <p:nvPr/>
        </p:nvSpPr>
        <p:spPr>
          <a:xfrm>
            <a:off x="2060607" y="4690119"/>
            <a:ext cx="565438" cy="299296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箭號: 向右 145">
            <a:extLst>
              <a:ext uri="{FF2B5EF4-FFF2-40B4-BE49-F238E27FC236}">
                <a16:creationId xmlns:a16="http://schemas.microsoft.com/office/drawing/2014/main" id="{750CA8E7-C7B4-4020-957F-4C681CD3C2D0}"/>
              </a:ext>
            </a:extLst>
          </p:cNvPr>
          <p:cNvSpPr/>
          <p:nvPr/>
        </p:nvSpPr>
        <p:spPr>
          <a:xfrm>
            <a:off x="3737645" y="4662326"/>
            <a:ext cx="565438" cy="299296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DF38EC32-EA96-4120-9913-B71D5B0651FB}"/>
              </a:ext>
            </a:extLst>
          </p:cNvPr>
          <p:cNvGrpSpPr/>
          <p:nvPr/>
        </p:nvGrpSpPr>
        <p:grpSpPr>
          <a:xfrm>
            <a:off x="1259632" y="985429"/>
            <a:ext cx="6446653" cy="2485617"/>
            <a:chOff x="1653739" y="1437809"/>
            <a:chExt cx="5198417" cy="2004339"/>
          </a:xfrm>
        </p:grpSpPr>
        <p:grpSp>
          <p:nvGrpSpPr>
            <p:cNvPr id="148" name="群組 147">
              <a:extLst>
                <a:ext uri="{FF2B5EF4-FFF2-40B4-BE49-F238E27FC236}">
                  <a16:creationId xmlns:a16="http://schemas.microsoft.com/office/drawing/2014/main" id="{D3DC9D02-2F2F-439C-B074-9E226614E2C1}"/>
                </a:ext>
              </a:extLst>
            </p:cNvPr>
            <p:cNvGrpSpPr/>
            <p:nvPr/>
          </p:nvGrpSpPr>
          <p:grpSpPr>
            <a:xfrm>
              <a:off x="1653739" y="1802551"/>
              <a:ext cx="2654358" cy="960200"/>
              <a:chOff x="512842" y="1468917"/>
              <a:chExt cx="2713289" cy="940805"/>
            </a:xfrm>
          </p:grpSpPr>
          <p:pic>
            <p:nvPicPr>
              <p:cNvPr id="158" name="圖片 157">
                <a:extLst>
                  <a:ext uri="{FF2B5EF4-FFF2-40B4-BE49-F238E27FC236}">
                    <a16:creationId xmlns:a16="http://schemas.microsoft.com/office/drawing/2014/main" id="{A4686386-74AF-46F8-9D8E-6334F2D957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4476" r="52419" b="64372"/>
              <a:stretch/>
            </p:blipFill>
            <p:spPr>
              <a:xfrm>
                <a:off x="512842" y="1556981"/>
                <a:ext cx="2713289" cy="852741"/>
              </a:xfrm>
              <a:prstGeom prst="rect">
                <a:avLst/>
              </a:prstGeom>
            </p:spPr>
          </p:pic>
          <p:sp>
            <p:nvSpPr>
              <p:cNvPr id="159" name="矩形 158">
                <a:extLst>
                  <a:ext uri="{FF2B5EF4-FFF2-40B4-BE49-F238E27FC236}">
                    <a16:creationId xmlns:a16="http://schemas.microsoft.com/office/drawing/2014/main" id="{9DA71800-F97B-41D9-A559-649C0EE21D5D}"/>
                  </a:ext>
                </a:extLst>
              </p:cNvPr>
              <p:cNvSpPr/>
              <p:nvPr/>
            </p:nvSpPr>
            <p:spPr>
              <a:xfrm>
                <a:off x="1518263" y="1468917"/>
                <a:ext cx="425947" cy="1645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49" name="圖片 148">
              <a:extLst>
                <a:ext uri="{FF2B5EF4-FFF2-40B4-BE49-F238E27FC236}">
                  <a16:creationId xmlns:a16="http://schemas.microsoft.com/office/drawing/2014/main" id="{DDC8CC23-32EB-4E58-95D1-8163DC30C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6367" t="17150" r="9388" b="63405"/>
            <a:stretch/>
          </p:blipFill>
          <p:spPr>
            <a:xfrm>
              <a:off x="4701748" y="1913362"/>
              <a:ext cx="2131185" cy="855521"/>
            </a:xfrm>
            <a:prstGeom prst="rect">
              <a:avLst/>
            </a:prstGeom>
          </p:spPr>
        </p:pic>
        <p:sp>
          <p:nvSpPr>
            <p:cNvPr id="150" name="矩形 149">
              <a:extLst>
                <a:ext uri="{FF2B5EF4-FFF2-40B4-BE49-F238E27FC236}">
                  <a16:creationId xmlns:a16="http://schemas.microsoft.com/office/drawing/2014/main" id="{9A6418C8-24F3-4F97-86E0-ACA58CA4A2BA}"/>
                </a:ext>
              </a:extLst>
            </p:cNvPr>
            <p:cNvSpPr/>
            <p:nvPr/>
          </p:nvSpPr>
          <p:spPr>
            <a:xfrm>
              <a:off x="4393342" y="2701938"/>
              <a:ext cx="2458814" cy="6460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rgbClr val="0066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Human to Machine</a:t>
              </a:r>
              <a:endParaRPr lang="en-GB" altLang="zh-TW" dirty="0">
                <a:solidFill>
                  <a:srgbClr val="0066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dirty="0">
                  <a:solidFill>
                    <a:srgbClr val="339933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Speech Intelligibility</a:t>
              </a:r>
              <a:endParaRPr lang="en-GB" altLang="zh-TW" dirty="0">
                <a:solidFill>
                  <a:srgbClr val="339933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151" name="矩形 150">
              <a:extLst>
                <a:ext uri="{FF2B5EF4-FFF2-40B4-BE49-F238E27FC236}">
                  <a16:creationId xmlns:a16="http://schemas.microsoft.com/office/drawing/2014/main" id="{91A9F12B-FFA2-49C6-811A-043B8ED23D9C}"/>
                </a:ext>
              </a:extLst>
            </p:cNvPr>
            <p:cNvSpPr/>
            <p:nvPr/>
          </p:nvSpPr>
          <p:spPr>
            <a:xfrm>
              <a:off x="1962723" y="2796104"/>
              <a:ext cx="2174091" cy="6460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Human to Human</a:t>
              </a:r>
              <a:endParaRPr lang="en-GB" altLang="zh-TW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dirty="0">
                  <a:solidFill>
                    <a:srgbClr val="0070C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Speech Intelligibility</a:t>
              </a:r>
            </a:p>
            <a:p>
              <a:pPr algn="ctr"/>
              <a:r>
                <a:rPr lang="en-US" altLang="zh-TW" dirty="0">
                  <a:solidFill>
                    <a:srgbClr val="0070C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Speech Quality</a:t>
              </a:r>
              <a:endParaRPr lang="en-GB" dirty="0">
                <a:solidFill>
                  <a:srgbClr val="0070C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E95E7651-ECF6-4E97-9DE1-546A16FCE805}"/>
                </a:ext>
              </a:extLst>
            </p:cNvPr>
            <p:cNvSpPr/>
            <p:nvPr/>
          </p:nvSpPr>
          <p:spPr>
            <a:xfrm>
              <a:off x="2112748" y="1437809"/>
              <a:ext cx="649176" cy="4592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rgbClr val="C000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Noise</a:t>
              </a:r>
              <a:endParaRPr lang="en-GB" dirty="0">
                <a:solidFill>
                  <a:srgbClr val="C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153" name="直線單箭頭接點 152">
              <a:extLst>
                <a:ext uri="{FF2B5EF4-FFF2-40B4-BE49-F238E27FC236}">
                  <a16:creationId xmlns:a16="http://schemas.microsoft.com/office/drawing/2014/main" id="{F5501C76-52E3-4FE7-98F4-26155932F8E6}"/>
                </a:ext>
              </a:extLst>
            </p:cNvPr>
            <p:cNvCxnSpPr>
              <a:cxnSpLocks/>
            </p:cNvCxnSpPr>
            <p:nvPr/>
          </p:nvCxnSpPr>
          <p:spPr>
            <a:xfrm>
              <a:off x="2531334" y="1780571"/>
              <a:ext cx="255551" cy="180883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4" name="直線單箭頭接點 153">
              <a:extLst>
                <a:ext uri="{FF2B5EF4-FFF2-40B4-BE49-F238E27FC236}">
                  <a16:creationId xmlns:a16="http://schemas.microsoft.com/office/drawing/2014/main" id="{7E40470E-A487-4F63-AB5C-D92EC55BED3F}"/>
                </a:ext>
              </a:extLst>
            </p:cNvPr>
            <p:cNvCxnSpPr>
              <a:cxnSpLocks/>
            </p:cNvCxnSpPr>
            <p:nvPr/>
          </p:nvCxnSpPr>
          <p:spPr>
            <a:xfrm>
              <a:off x="5359749" y="1727922"/>
              <a:ext cx="255551" cy="180883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55" name="矩形 154">
              <a:extLst>
                <a:ext uri="{FF2B5EF4-FFF2-40B4-BE49-F238E27FC236}">
                  <a16:creationId xmlns:a16="http://schemas.microsoft.com/office/drawing/2014/main" id="{DACE7B72-78EF-47E7-AE3C-3786ADE7690D}"/>
                </a:ext>
              </a:extLst>
            </p:cNvPr>
            <p:cNvSpPr/>
            <p:nvPr/>
          </p:nvSpPr>
          <p:spPr>
            <a:xfrm>
              <a:off x="4836141" y="1511083"/>
              <a:ext cx="649176" cy="2976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rgbClr val="C000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Noise</a:t>
              </a:r>
              <a:endParaRPr lang="en-GB" dirty="0">
                <a:solidFill>
                  <a:srgbClr val="C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pic>
          <p:nvPicPr>
            <p:cNvPr id="156" name="圖形 155" descr="問號">
              <a:extLst>
                <a:ext uri="{FF2B5EF4-FFF2-40B4-BE49-F238E27FC236}">
                  <a16:creationId xmlns:a16="http://schemas.microsoft.com/office/drawing/2014/main" id="{149BEA5D-1E40-4A35-A571-17EC713A6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87191" y="1583652"/>
              <a:ext cx="349840" cy="349840"/>
            </a:xfrm>
            <a:prstGeom prst="rect">
              <a:avLst/>
            </a:prstGeom>
          </p:spPr>
        </p:pic>
        <p:pic>
          <p:nvPicPr>
            <p:cNvPr id="157" name="圖形 156" descr="問號">
              <a:extLst>
                <a:ext uri="{FF2B5EF4-FFF2-40B4-BE49-F238E27FC236}">
                  <a16:creationId xmlns:a16="http://schemas.microsoft.com/office/drawing/2014/main" id="{B3E7FC89-6D0D-4D69-9777-C4A0AE024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72618" y="1565562"/>
              <a:ext cx="349840" cy="349840"/>
            </a:xfrm>
            <a:prstGeom prst="rect">
              <a:avLst/>
            </a:prstGeom>
          </p:spPr>
        </p:pic>
      </p:grpSp>
      <p:pic>
        <p:nvPicPr>
          <p:cNvPr id="160" name="圖片 159">
            <a:extLst>
              <a:ext uri="{FF2B5EF4-FFF2-40B4-BE49-F238E27FC236}">
                <a16:creationId xmlns:a16="http://schemas.microsoft.com/office/drawing/2014/main" id="{D5FA483D-65A9-44A7-BDE8-55A432ED84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081" t="68103" r="35652" b="20417"/>
          <a:stretch/>
        </p:blipFill>
        <p:spPr>
          <a:xfrm>
            <a:off x="4338939" y="4478809"/>
            <a:ext cx="1129904" cy="659943"/>
          </a:xfrm>
          <a:prstGeom prst="rect">
            <a:avLst/>
          </a:prstGeom>
        </p:spPr>
      </p:pic>
      <p:sp>
        <p:nvSpPr>
          <p:cNvPr id="161" name="矩形 160">
            <a:extLst>
              <a:ext uri="{FF2B5EF4-FFF2-40B4-BE49-F238E27FC236}">
                <a16:creationId xmlns:a16="http://schemas.microsoft.com/office/drawing/2014/main" id="{746FFF9C-4A7C-44A2-B735-BC8B9F706726}"/>
              </a:ext>
            </a:extLst>
          </p:cNvPr>
          <p:cNvSpPr/>
          <p:nvPr/>
        </p:nvSpPr>
        <p:spPr>
          <a:xfrm>
            <a:off x="4020364" y="5124912"/>
            <a:ext cx="1857786" cy="646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Enhanced Speech</a:t>
            </a:r>
          </a:p>
          <a:p>
            <a:pPr algn="ctr"/>
            <a:r>
              <a:rPr lang="en-GB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Ỹ</a:t>
            </a:r>
            <a:r>
              <a:rPr lang="en-GB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</a:t>
            </a:r>
            <a:endParaRPr lang="en-GB" altLang="zh-TW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62" name="矩形 161">
            <a:extLst>
              <a:ext uri="{FF2B5EF4-FFF2-40B4-BE49-F238E27FC236}">
                <a16:creationId xmlns:a16="http://schemas.microsoft.com/office/drawing/2014/main" id="{AB600190-A4C4-4110-ABD3-D4AE5CDB9748}"/>
              </a:ext>
            </a:extLst>
          </p:cNvPr>
          <p:cNvSpPr/>
          <p:nvPr/>
        </p:nvSpPr>
        <p:spPr>
          <a:xfrm>
            <a:off x="623658" y="5172500"/>
            <a:ext cx="1529723" cy="646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Noisy Speech</a:t>
            </a:r>
          </a:p>
          <a:p>
            <a:pPr algn="ctr"/>
            <a:r>
              <a:rPr lang="en-GB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X</a:t>
            </a:r>
            <a:r>
              <a:rPr lang="en-GB" altLang="zh-TW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63" name="圖片 162">
            <a:extLst>
              <a:ext uri="{FF2B5EF4-FFF2-40B4-BE49-F238E27FC236}">
                <a16:creationId xmlns:a16="http://schemas.microsoft.com/office/drawing/2014/main" id="{7D543117-415B-4BA5-B6DE-A4DB74B6DF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516" t="57173" r="17440" b="31891"/>
          <a:stretch/>
        </p:blipFill>
        <p:spPr>
          <a:xfrm>
            <a:off x="5832548" y="3729309"/>
            <a:ext cx="1145242" cy="646864"/>
          </a:xfrm>
          <a:prstGeom prst="rect">
            <a:avLst/>
          </a:prstGeom>
        </p:spPr>
      </p:pic>
      <p:pic>
        <p:nvPicPr>
          <p:cNvPr id="164" name="圖片 163">
            <a:extLst>
              <a:ext uri="{FF2B5EF4-FFF2-40B4-BE49-F238E27FC236}">
                <a16:creationId xmlns:a16="http://schemas.microsoft.com/office/drawing/2014/main" id="{BB1EB2E8-C85A-4D8C-BD29-E736576F92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68" t="67194" r="74169" b="20892"/>
          <a:stretch/>
        </p:blipFill>
        <p:spPr>
          <a:xfrm>
            <a:off x="823568" y="4513671"/>
            <a:ext cx="1129904" cy="70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4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5" grpId="0" animBg="1"/>
      <p:bldP spid="136" grpId="0"/>
      <p:bldP spid="137" grpId="0" animBg="1"/>
      <p:bldP spid="138" grpId="0" animBg="1"/>
      <p:bldP spid="141" grpId="0" animBg="1"/>
      <p:bldP spid="145" grpId="0" animBg="1"/>
      <p:bldP spid="146" grpId="0" animBg="1"/>
      <p:bldP spid="161" grpId="0"/>
      <p:bldP spid="1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48942" y="131506"/>
            <a:ext cx="8352928" cy="914400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+mj-lt"/>
              </a:rPr>
              <a:t>DL-based SE for Noisy Speech</a:t>
            </a:r>
            <a:endParaRPr lang="zh-TW" altLang="en-US" sz="3600" dirty="0">
              <a:latin typeface="+mj-lt"/>
            </a:endParaRPr>
          </a:p>
        </p:txBody>
      </p:sp>
      <p:sp>
        <p:nvSpPr>
          <p:cNvPr id="28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19659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8</a:t>
            </a:fld>
            <a:endParaRPr lang="en-US" altLang="zh-TW" dirty="0">
              <a:latin typeface="Calibri" pitchFamily="34" charset="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3E3111B0-24C3-4C9D-A5D8-B96BD35510F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36015" y="3256124"/>
            <a:ext cx="1962457" cy="1317564"/>
          </a:xfrm>
          <a:prstGeom prst="rect">
            <a:avLst/>
          </a:prstGeom>
        </p:spPr>
      </p:pic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A157D7CC-032F-42BB-9A3E-7498ADA5A6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10252"/>
              </p:ext>
            </p:extLst>
          </p:nvPr>
        </p:nvGraphicFramePr>
        <p:xfrm>
          <a:off x="266084" y="1237044"/>
          <a:ext cx="8732388" cy="5071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981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Clean speech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Noise: 2baby Crying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Noise: Siren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5254">
                <a:tc vMerge="1"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898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1"/>
                          </a:solidFill>
                        </a:rPr>
                        <a:t>2baby</a:t>
                      </a:r>
                    </a:p>
                    <a:p>
                      <a:pPr algn="ctr"/>
                      <a:r>
                        <a:rPr lang="en-US" altLang="zh-TW" sz="1600" b="1" dirty="0">
                          <a:solidFill>
                            <a:schemeClr val="tx1"/>
                          </a:solidFill>
                        </a:rPr>
                        <a:t>Crying</a:t>
                      </a:r>
                      <a:endParaRPr lang="zh-TW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Original Noisy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MMSE</a:t>
                      </a:r>
                      <a:r>
                        <a:rPr lang="en-US" altLang="zh-TW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(Trandtional-1)</a:t>
                      </a:r>
                      <a:endParaRPr lang="en-US" altLang="zh-TW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KLT </a:t>
                      </a:r>
                      <a:r>
                        <a:rPr lang="en-US" altLang="zh-TW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(Trandtional-2)</a:t>
                      </a:r>
                      <a:endParaRPr lang="en-US" altLang="zh-TW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DDAE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5254">
                <a:tc vMerge="1"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981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1"/>
                          </a:solidFill>
                        </a:rPr>
                        <a:t>Siren</a:t>
                      </a:r>
                      <a:endParaRPr lang="zh-TW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Original Noisy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MMSE</a:t>
                      </a:r>
                      <a:r>
                        <a:rPr lang="en-US" altLang="zh-TW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(Trandtional-1)</a:t>
                      </a:r>
                      <a:endParaRPr lang="en-US" altLang="zh-TW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KLT </a:t>
                      </a:r>
                      <a:r>
                        <a:rPr lang="en-US" altLang="zh-TW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(Trandtional-2)</a:t>
                      </a:r>
                      <a:endParaRPr lang="en-US" altLang="zh-TW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DDAE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55254">
                <a:tc vMerge="1"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0" name="圖片 39">
            <a:extLst>
              <a:ext uri="{FF2B5EF4-FFF2-40B4-BE49-F238E27FC236}">
                <a16:creationId xmlns:a16="http://schemas.microsoft.com/office/drawing/2014/main" id="{D59577C1-EB29-405C-BD37-54682939BC4D}"/>
              </a:ext>
            </a:extLst>
          </p:cNvPr>
          <p:cNvPicPr>
            <a:picLocks/>
          </p:cNvPicPr>
          <p:nvPr/>
        </p:nvPicPr>
        <p:blipFill>
          <a:blip r:embed="rId26"/>
          <a:stretch>
            <a:fillRect/>
          </a:stretch>
        </p:blipFill>
        <p:spPr>
          <a:xfrm>
            <a:off x="5074173" y="1592644"/>
            <a:ext cx="1908000" cy="1296000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30B62F10-FA23-4C22-94B7-1C206CF0DF15}"/>
              </a:ext>
            </a:extLst>
          </p:cNvPr>
          <p:cNvPicPr>
            <a:picLocks/>
          </p:cNvPicPr>
          <p:nvPr/>
        </p:nvPicPr>
        <p:blipFill>
          <a:blip r:embed="rId27"/>
          <a:stretch>
            <a:fillRect/>
          </a:stretch>
        </p:blipFill>
        <p:spPr>
          <a:xfrm>
            <a:off x="3101366" y="1579944"/>
            <a:ext cx="1908000" cy="1296000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919BD7ED-B49E-4281-822E-17AC36C272EB}"/>
              </a:ext>
            </a:extLst>
          </p:cNvPr>
          <p:cNvPicPr>
            <a:picLocks/>
          </p:cNvPicPr>
          <p:nvPr/>
        </p:nvPicPr>
        <p:blipFill>
          <a:blip r:embed="rId28"/>
          <a:stretch>
            <a:fillRect/>
          </a:stretch>
        </p:blipFill>
        <p:spPr>
          <a:xfrm>
            <a:off x="1096005" y="1579944"/>
            <a:ext cx="1908000" cy="1296000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C6821FD5-DC8E-4490-9BD6-80313D417344}"/>
              </a:ext>
            </a:extLst>
          </p:cNvPr>
          <p:cNvPicPr>
            <a:picLocks/>
          </p:cNvPicPr>
          <p:nvPr/>
        </p:nvPicPr>
        <p:blipFill>
          <a:blip r:embed="rId29"/>
          <a:stretch>
            <a:fillRect/>
          </a:stretch>
        </p:blipFill>
        <p:spPr>
          <a:xfrm>
            <a:off x="1108705" y="3269044"/>
            <a:ext cx="1908000" cy="1296000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A9CE1026-0AF6-4873-9AC2-41A315D1DD2D}"/>
              </a:ext>
            </a:extLst>
          </p:cNvPr>
          <p:cNvPicPr>
            <a:picLocks/>
          </p:cNvPicPr>
          <p:nvPr/>
        </p:nvPicPr>
        <p:blipFill>
          <a:blip r:embed="rId30"/>
          <a:stretch>
            <a:fillRect/>
          </a:stretch>
        </p:blipFill>
        <p:spPr>
          <a:xfrm>
            <a:off x="3088666" y="3277688"/>
            <a:ext cx="1908000" cy="129600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5CBBBD57-BE3A-452F-88CF-80ED118C7C7D}"/>
              </a:ext>
            </a:extLst>
          </p:cNvPr>
          <p:cNvPicPr>
            <a:picLocks/>
          </p:cNvPicPr>
          <p:nvPr/>
        </p:nvPicPr>
        <p:blipFill>
          <a:blip r:embed="rId31"/>
          <a:stretch>
            <a:fillRect/>
          </a:stretch>
        </p:blipFill>
        <p:spPr>
          <a:xfrm>
            <a:off x="5059164" y="3279808"/>
            <a:ext cx="1908000" cy="1296000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DE12F19E-43E4-4A8D-8242-91A0455747F9}"/>
              </a:ext>
            </a:extLst>
          </p:cNvPr>
          <p:cNvPicPr>
            <a:picLocks/>
          </p:cNvPicPr>
          <p:nvPr/>
        </p:nvPicPr>
        <p:blipFill>
          <a:blip r:embed="rId32"/>
          <a:stretch>
            <a:fillRect/>
          </a:stretch>
        </p:blipFill>
        <p:spPr>
          <a:xfrm>
            <a:off x="1108705" y="4945445"/>
            <a:ext cx="1908000" cy="1296000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A6D63EF2-B6F4-4149-A653-0BA7466B2A69}"/>
              </a:ext>
            </a:extLst>
          </p:cNvPr>
          <p:cNvPicPr>
            <a:picLocks/>
          </p:cNvPicPr>
          <p:nvPr/>
        </p:nvPicPr>
        <p:blipFill>
          <a:blip r:embed="rId33"/>
          <a:stretch>
            <a:fillRect/>
          </a:stretch>
        </p:blipFill>
        <p:spPr>
          <a:xfrm>
            <a:off x="3094207" y="4953868"/>
            <a:ext cx="1908000" cy="1296000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97B0B873-27DC-4691-9C9E-B1CFA39B8BBD}"/>
              </a:ext>
            </a:extLst>
          </p:cNvPr>
          <p:cNvPicPr>
            <a:picLocks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72" y="4945445"/>
            <a:ext cx="1908000" cy="1296000"/>
          </a:xfrm>
          <a:prstGeom prst="rect">
            <a:avLst/>
          </a:prstGeom>
        </p:spPr>
      </p:pic>
      <p:pic>
        <p:nvPicPr>
          <p:cNvPr id="49" name="MHINT_16_20-N">
            <a:hlinkClick r:id="" action="ppaction://media"/>
            <a:extLst>
              <a:ext uri="{FF2B5EF4-FFF2-40B4-BE49-F238E27FC236}">
                <a16:creationId xmlns:a16="http://schemas.microsoft.com/office/drawing/2014/main" id="{A45E7E75-2982-4B1C-BB9F-B12B2E28F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169172" y="3268824"/>
            <a:ext cx="487363" cy="487363"/>
          </a:xfrm>
          <a:prstGeom prst="rect">
            <a:avLst/>
          </a:prstGeom>
        </p:spPr>
      </p:pic>
      <p:pic>
        <p:nvPicPr>
          <p:cNvPr id="50" name="MHINT_16_20-N">
            <a:hlinkClick r:id="" action="ppaction://media"/>
            <a:extLst>
              <a:ext uri="{FF2B5EF4-FFF2-40B4-BE49-F238E27FC236}">
                <a16:creationId xmlns:a16="http://schemas.microsoft.com/office/drawing/2014/main" id="{E307C6E3-719F-48BD-8FC5-02C227682B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43542" y="3256124"/>
            <a:ext cx="487363" cy="487363"/>
          </a:xfrm>
          <a:prstGeom prst="rect">
            <a:avLst/>
          </a:prstGeom>
        </p:spPr>
      </p:pic>
      <p:pic>
        <p:nvPicPr>
          <p:cNvPr id="51" name="KLT">
            <a:hlinkClick r:id="" action="ppaction://media"/>
            <a:extLst>
              <a:ext uri="{FF2B5EF4-FFF2-40B4-BE49-F238E27FC236}">
                <a16:creationId xmlns:a16="http://schemas.microsoft.com/office/drawing/2014/main" id="{B5C1FC2A-0BBB-4BC7-98BA-42DA43B3C2B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112272" y="3275110"/>
            <a:ext cx="487363" cy="487362"/>
          </a:xfrm>
          <a:prstGeom prst="rect">
            <a:avLst/>
          </a:prstGeom>
        </p:spPr>
      </p:pic>
      <p:pic>
        <p:nvPicPr>
          <p:cNvPr id="52" name="MHINT_16_20-N">
            <a:hlinkClick r:id="" action="ppaction://media"/>
            <a:extLst>
              <a:ext uri="{FF2B5EF4-FFF2-40B4-BE49-F238E27FC236}">
                <a16:creationId xmlns:a16="http://schemas.microsoft.com/office/drawing/2014/main" id="{F33F9266-2978-4AE2-B621-3FF7D282494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62599" y="4961803"/>
            <a:ext cx="487363" cy="487363"/>
          </a:xfrm>
          <a:prstGeom prst="rect">
            <a:avLst/>
          </a:prstGeom>
        </p:spPr>
      </p:pic>
      <p:pic>
        <p:nvPicPr>
          <p:cNvPr id="53" name="MHINT_16_20-N">
            <a:hlinkClick r:id="" action="ppaction://media"/>
            <a:extLst>
              <a:ext uri="{FF2B5EF4-FFF2-40B4-BE49-F238E27FC236}">
                <a16:creationId xmlns:a16="http://schemas.microsoft.com/office/drawing/2014/main" id="{5BC3C219-4144-49D2-A8B0-7B6463A5B3D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131072" y="4941168"/>
            <a:ext cx="487363" cy="487363"/>
          </a:xfrm>
          <a:prstGeom prst="rect">
            <a:avLst/>
          </a:prstGeom>
        </p:spPr>
      </p:pic>
      <p:pic>
        <p:nvPicPr>
          <p:cNvPr id="54" name="KLT">
            <a:hlinkClick r:id="" action="ppaction://media"/>
            <a:extLst>
              <a:ext uri="{FF2B5EF4-FFF2-40B4-BE49-F238E27FC236}">
                <a16:creationId xmlns:a16="http://schemas.microsoft.com/office/drawing/2014/main" id="{BE9F11A1-DEF5-4F6D-9A46-EE07A740B27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112272" y="4951385"/>
            <a:ext cx="487362" cy="487362"/>
          </a:xfrm>
          <a:prstGeom prst="rect">
            <a:avLst/>
          </a:prstGeom>
        </p:spPr>
      </p:pic>
      <p:pic>
        <p:nvPicPr>
          <p:cNvPr id="55" name="HUMAN-2BABY-CRY-N">
            <a:hlinkClick r:id="" action="ppaction://media"/>
            <a:extLst>
              <a:ext uri="{FF2B5EF4-FFF2-40B4-BE49-F238E27FC236}">
                <a16:creationId xmlns:a16="http://schemas.microsoft.com/office/drawing/2014/main" id="{8AD6BBC6-A705-4296-B8FF-D39BB1B6AED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152168" y="1592644"/>
            <a:ext cx="487363" cy="487363"/>
          </a:xfrm>
          <a:prstGeom prst="rect">
            <a:avLst/>
          </a:prstGeom>
        </p:spPr>
      </p:pic>
      <p:pic>
        <p:nvPicPr>
          <p:cNvPr id="56" name="SIREN4-WAIL-FAST-N">
            <a:hlinkClick r:id="" action="ppaction://media"/>
            <a:extLst>
              <a:ext uri="{FF2B5EF4-FFF2-40B4-BE49-F238E27FC236}">
                <a16:creationId xmlns:a16="http://schemas.microsoft.com/office/drawing/2014/main" id="{2D855A79-DEF2-429C-B53B-F0EE87B2F99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124972" y="1592644"/>
            <a:ext cx="487362" cy="487362"/>
          </a:xfrm>
          <a:prstGeom prst="rect">
            <a:avLst/>
          </a:prstGeom>
        </p:spPr>
      </p:pic>
      <p:pic>
        <p:nvPicPr>
          <p:cNvPr id="57" name="MHINT_16_20-N">
            <a:hlinkClick r:id="" action="ppaction://media"/>
            <a:extLst>
              <a:ext uri="{FF2B5EF4-FFF2-40B4-BE49-F238E27FC236}">
                <a16:creationId xmlns:a16="http://schemas.microsoft.com/office/drawing/2014/main" id="{BA36EB1C-245B-437A-A2E3-6E7CF89C647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43542" y="1605344"/>
            <a:ext cx="487363" cy="487363"/>
          </a:xfrm>
          <a:prstGeom prst="rect">
            <a:avLst/>
          </a:prstGeom>
        </p:spPr>
      </p:pic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DBAE5C69-2345-412E-84D6-97B6DA191CA4}"/>
              </a:ext>
            </a:extLst>
          </p:cNvPr>
          <p:cNvCxnSpPr/>
          <p:nvPr/>
        </p:nvCxnSpPr>
        <p:spPr>
          <a:xfrm>
            <a:off x="7036015" y="1245466"/>
            <a:ext cx="1962457" cy="163047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9" name="baby_DDAE+dpf">
            <a:hlinkClick r:id="" action="ppaction://media"/>
            <a:extLst>
              <a:ext uri="{FF2B5EF4-FFF2-40B4-BE49-F238E27FC236}">
                <a16:creationId xmlns:a16="http://schemas.microsoft.com/office/drawing/2014/main" id="{D00F80FB-FBC3-412F-94B3-1B4BE3FC20CB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7053172" y="3247700"/>
            <a:ext cx="487362" cy="487362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3CF6299E-9E63-4909-9A29-071C108B4988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020272" y="4941168"/>
            <a:ext cx="1978200" cy="1334920"/>
          </a:xfrm>
          <a:prstGeom prst="rect">
            <a:avLst/>
          </a:prstGeom>
        </p:spPr>
      </p:pic>
      <p:pic>
        <p:nvPicPr>
          <p:cNvPr id="61" name="siren_DDAE+dpf">
            <a:hlinkClick r:id="" action="ppaction://media"/>
            <a:extLst>
              <a:ext uri="{FF2B5EF4-FFF2-40B4-BE49-F238E27FC236}">
                <a16:creationId xmlns:a16="http://schemas.microsoft.com/office/drawing/2014/main" id="{1D69B5E3-B993-4A87-B6B6-57F21CCA460E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7053898" y="4966071"/>
            <a:ext cx="487363" cy="487363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B4282705-8D7F-4985-B215-83F066395AA4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48589" r="14817" b="20673"/>
          <a:stretch/>
        </p:blipFill>
        <p:spPr>
          <a:xfrm>
            <a:off x="35496" y="6333927"/>
            <a:ext cx="1008112" cy="504055"/>
          </a:xfrm>
          <a:prstGeom prst="rect">
            <a:avLst/>
          </a:prstGeom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1BA6C1AE-2B11-4232-AB76-0F95D19CFFF6}"/>
              </a:ext>
            </a:extLst>
          </p:cNvPr>
          <p:cNvSpPr/>
          <p:nvPr/>
        </p:nvSpPr>
        <p:spPr>
          <a:xfrm>
            <a:off x="1095416" y="3247700"/>
            <a:ext cx="1962457" cy="1325988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BA8C9A33-C741-4A67-9F93-4BD1F9BE997E}"/>
              </a:ext>
            </a:extLst>
          </p:cNvPr>
          <p:cNvSpPr/>
          <p:nvPr/>
        </p:nvSpPr>
        <p:spPr>
          <a:xfrm>
            <a:off x="3075030" y="3250524"/>
            <a:ext cx="1962457" cy="1325988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953FF9E6-EADC-4F91-85E6-B54836DED2C5}"/>
              </a:ext>
            </a:extLst>
          </p:cNvPr>
          <p:cNvSpPr/>
          <p:nvPr/>
        </p:nvSpPr>
        <p:spPr>
          <a:xfrm>
            <a:off x="5015716" y="3263224"/>
            <a:ext cx="1962457" cy="1325988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6D686143-1588-4F92-94E1-1C7C77F80D85}"/>
              </a:ext>
            </a:extLst>
          </p:cNvPr>
          <p:cNvSpPr/>
          <p:nvPr/>
        </p:nvSpPr>
        <p:spPr>
          <a:xfrm>
            <a:off x="7041111" y="3250524"/>
            <a:ext cx="1962457" cy="1325988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337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77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79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78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79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78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78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1037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638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79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78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78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2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標題 1">
            <a:extLst>
              <a:ext uri="{FF2B5EF4-FFF2-40B4-BE49-F238E27FC236}">
                <a16:creationId xmlns:a16="http://schemas.microsoft.com/office/drawing/2014/main" id="{665E6C9A-E63A-9F4C-A58D-CD61F541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97" y="-852"/>
            <a:ext cx="8676456" cy="1143000"/>
          </a:xfrm>
        </p:spPr>
        <p:txBody>
          <a:bodyPr>
            <a:noAutofit/>
          </a:bodyPr>
          <a:lstStyle/>
          <a:p>
            <a:r>
              <a:rPr lang="en-US" altLang="zh-TW" sz="3600" dirty="0">
                <a:latin typeface="+mj-lt"/>
                <a:ea typeface="標楷體" panose="03000509000000000000" pitchFamily="65" charset="-120"/>
                <a:cs typeface="Calibri" panose="020F0502020204030204" pitchFamily="34" charset="0"/>
              </a:rPr>
              <a:t>Deep Learning</a:t>
            </a:r>
            <a:r>
              <a:rPr lang="zh-TW" altLang="en-US" sz="3600" dirty="0">
                <a:latin typeface="+mj-lt"/>
                <a:ea typeface="標楷體" panose="03000509000000000000" pitchFamily="65" charset="-120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latin typeface="+mj-lt"/>
                <a:ea typeface="標楷體" panose="03000509000000000000" pitchFamily="65" charset="-120"/>
                <a:cs typeface="Calibri" panose="020F0502020204030204" pitchFamily="34" charset="0"/>
              </a:rPr>
              <a:t>Based SE</a:t>
            </a:r>
            <a:r>
              <a:rPr lang="zh-TW" altLang="en-US" sz="3600" dirty="0">
                <a:latin typeface="+mj-lt"/>
                <a:ea typeface="標楷體" panose="03000509000000000000" pitchFamily="65" charset="-120"/>
                <a:cs typeface="Calibri" panose="020F0502020204030204" pitchFamily="34" charset="0"/>
              </a:rPr>
              <a:t> </a:t>
            </a:r>
            <a:r>
              <a:rPr lang="en-US" altLang="zh-TW" sz="3600" dirty="0">
                <a:latin typeface="+mj-lt"/>
                <a:ea typeface="標楷體" panose="03000509000000000000" pitchFamily="65" charset="-120"/>
                <a:cs typeface="Calibri" panose="020F0502020204030204" pitchFamily="34" charset="0"/>
              </a:rPr>
              <a:t>System </a:t>
            </a:r>
            <a:endParaRPr lang="en-US" sz="36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6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237751" y="2942"/>
            <a:ext cx="2895600" cy="365125"/>
          </a:xfrm>
        </p:spPr>
        <p:txBody>
          <a:bodyPr/>
          <a:lstStyle/>
          <a:p>
            <a:pPr algn="r">
              <a:defRPr/>
            </a:pPr>
            <a:fld id="{9A455801-0A42-4FEA-8589-B312E9037FB9}" type="slidenum">
              <a:rPr lang="en-US" altLang="zh-TW" smtClean="0">
                <a:latin typeface="Calibri" pitchFamily="34" charset="0"/>
              </a:rPr>
              <a:pPr algn="r">
                <a:defRPr/>
              </a:pPr>
              <a:t>9</a:t>
            </a:fld>
            <a:endParaRPr lang="en-US" altLang="zh-TW" dirty="0">
              <a:latin typeface="Calibri" pitchFamily="34" charset="0"/>
            </a:endParaRPr>
          </a:p>
        </p:txBody>
      </p:sp>
      <p:sp>
        <p:nvSpPr>
          <p:cNvPr id="77" name="箭號: 向右 14">
            <a:extLst>
              <a:ext uri="{FF2B5EF4-FFF2-40B4-BE49-F238E27FC236}">
                <a16:creationId xmlns:a16="http://schemas.microsoft.com/office/drawing/2014/main" id="{5852D8D3-0B93-5B4B-8373-FB1BFECD0446}"/>
              </a:ext>
            </a:extLst>
          </p:cNvPr>
          <p:cNvSpPr/>
          <p:nvPr/>
        </p:nvSpPr>
        <p:spPr>
          <a:xfrm>
            <a:off x="3859366" y="3138307"/>
            <a:ext cx="252000" cy="24489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9" name="箭號: 向右 15">
            <a:extLst>
              <a:ext uri="{FF2B5EF4-FFF2-40B4-BE49-F238E27FC236}">
                <a16:creationId xmlns:a16="http://schemas.microsoft.com/office/drawing/2014/main" id="{31C90C64-A10D-444F-8716-04869D92D8CD}"/>
              </a:ext>
            </a:extLst>
          </p:cNvPr>
          <p:cNvSpPr/>
          <p:nvPr/>
        </p:nvSpPr>
        <p:spPr>
          <a:xfrm>
            <a:off x="5578097" y="3138307"/>
            <a:ext cx="252000" cy="24489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0" name="箭號: 上-下雙向 16">
            <a:extLst>
              <a:ext uri="{FF2B5EF4-FFF2-40B4-BE49-F238E27FC236}">
                <a16:creationId xmlns:a16="http://schemas.microsoft.com/office/drawing/2014/main" id="{827CE140-43E3-7646-A500-61E3EA53E9CE}"/>
              </a:ext>
            </a:extLst>
          </p:cNvPr>
          <p:cNvSpPr/>
          <p:nvPr/>
        </p:nvSpPr>
        <p:spPr>
          <a:xfrm>
            <a:off x="6452697" y="2555706"/>
            <a:ext cx="252000" cy="360000"/>
          </a:xfrm>
          <a:prstGeom prst="up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639B652F-59CF-414C-970A-4CAEF3A65441}"/>
              </a:ext>
            </a:extLst>
          </p:cNvPr>
          <p:cNvSpPr/>
          <p:nvPr/>
        </p:nvSpPr>
        <p:spPr>
          <a:xfrm>
            <a:off x="5854025" y="2936980"/>
            <a:ext cx="1355551" cy="62035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+mj-lt"/>
                <a:cs typeface="Calibri" panose="020F0502020204030204" pitchFamily="34" charset="0"/>
              </a:rPr>
              <a:t>Output</a:t>
            </a:r>
            <a:endParaRPr lang="zh-TW" altLang="en-US" sz="20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83" name="圖片 82">
            <a:extLst>
              <a:ext uri="{FF2B5EF4-FFF2-40B4-BE49-F238E27FC236}">
                <a16:creationId xmlns:a16="http://schemas.microsoft.com/office/drawing/2014/main" id="{85EED7B3-B09E-A448-B428-32752D832C9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13019" t="7660" r="9435" b="11161"/>
          <a:stretch/>
        </p:blipFill>
        <p:spPr>
          <a:xfrm>
            <a:off x="2457048" y="2936187"/>
            <a:ext cx="1371937" cy="621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00" name="圖片 99">
            <a:extLst>
              <a:ext uri="{FF2B5EF4-FFF2-40B4-BE49-F238E27FC236}">
                <a16:creationId xmlns:a16="http://schemas.microsoft.com/office/drawing/2014/main" id="{37DC8955-B1A0-C140-ABA8-DA17B58E98C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13036" t="7459" r="9570" b="11112"/>
          <a:stretch/>
        </p:blipFill>
        <p:spPr>
          <a:xfrm>
            <a:off x="5927835" y="1886676"/>
            <a:ext cx="1281742" cy="628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01" name="矩形 100">
            <a:extLst>
              <a:ext uri="{FF2B5EF4-FFF2-40B4-BE49-F238E27FC236}">
                <a16:creationId xmlns:a16="http://schemas.microsoft.com/office/drawing/2014/main" id="{2F971275-5277-E746-A619-4306544C7A59}"/>
              </a:ext>
            </a:extLst>
          </p:cNvPr>
          <p:cNvSpPr/>
          <p:nvPr/>
        </p:nvSpPr>
        <p:spPr>
          <a:xfrm>
            <a:off x="3152272" y="2643943"/>
            <a:ext cx="3772619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zh-TW" altLang="en-US" sz="2000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A7A11745-0BFB-0C49-A264-7049ABF0B205}"/>
              </a:ext>
            </a:extLst>
          </p:cNvPr>
          <p:cNvGrpSpPr/>
          <p:nvPr/>
        </p:nvGrpSpPr>
        <p:grpSpPr>
          <a:xfrm>
            <a:off x="5828600" y="931376"/>
            <a:ext cx="1440000" cy="701580"/>
            <a:chOff x="5454644" y="957304"/>
            <a:chExt cx="1285083" cy="640400"/>
          </a:xfrm>
        </p:grpSpPr>
        <p:pic>
          <p:nvPicPr>
            <p:cNvPr id="103" name="圖片 102">
              <a:extLst>
                <a:ext uri="{FF2B5EF4-FFF2-40B4-BE49-F238E27FC236}">
                  <a16:creationId xmlns:a16="http://schemas.microsoft.com/office/drawing/2014/main" id="{EDD8A54D-EDE2-5747-B7A9-1AA7D3995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14" t="7799" r="9222" b="64968"/>
            <a:stretch/>
          </p:blipFill>
          <p:spPr>
            <a:xfrm>
              <a:off x="5454644" y="957304"/>
              <a:ext cx="1285083" cy="640400"/>
            </a:xfrm>
            <a:prstGeom prst="rect">
              <a:avLst/>
            </a:prstGeom>
          </p:spPr>
        </p:pic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6EE5B666-F188-144D-B941-6A2D8F33A640}"/>
                </a:ext>
              </a:extLst>
            </p:cNvPr>
            <p:cNvSpPr/>
            <p:nvPr/>
          </p:nvSpPr>
          <p:spPr>
            <a:xfrm>
              <a:off x="5497896" y="978336"/>
              <a:ext cx="1208017" cy="5881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106" name="箭號: 向右 14">
            <a:extLst>
              <a:ext uri="{FF2B5EF4-FFF2-40B4-BE49-F238E27FC236}">
                <a16:creationId xmlns:a16="http://schemas.microsoft.com/office/drawing/2014/main" id="{61C5B576-358A-F041-81DC-C0D5BC73FCEA}"/>
              </a:ext>
            </a:extLst>
          </p:cNvPr>
          <p:cNvSpPr/>
          <p:nvPr/>
        </p:nvSpPr>
        <p:spPr>
          <a:xfrm rot="5400000">
            <a:off x="6479327" y="1597480"/>
            <a:ext cx="216000" cy="25200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4B95C301-3315-DD47-B45E-862BBCDC4104}"/>
              </a:ext>
            </a:extLst>
          </p:cNvPr>
          <p:cNvSpPr/>
          <p:nvPr/>
        </p:nvSpPr>
        <p:spPr>
          <a:xfrm>
            <a:off x="6844561" y="1333049"/>
            <a:ext cx="2173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Feature </a:t>
            </a:r>
          </a:p>
          <a:p>
            <a:pPr algn="ctr"/>
            <a:r>
              <a:rPr lang="en-US" altLang="zh-TW" sz="20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extraction</a:t>
            </a:r>
            <a:endParaRPr lang="zh-TW" altLang="en-US" sz="20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8" name="箭號: 向右 14">
            <a:extLst>
              <a:ext uri="{FF2B5EF4-FFF2-40B4-BE49-F238E27FC236}">
                <a16:creationId xmlns:a16="http://schemas.microsoft.com/office/drawing/2014/main" id="{F111C67C-42CF-1C49-B783-47BB76CAFDEB}"/>
              </a:ext>
            </a:extLst>
          </p:cNvPr>
          <p:cNvSpPr/>
          <p:nvPr/>
        </p:nvSpPr>
        <p:spPr>
          <a:xfrm>
            <a:off x="1765834" y="3134754"/>
            <a:ext cx="643100" cy="25200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D6D87BEF-FC93-4E44-B4B7-20E4D1B65C7D}"/>
              </a:ext>
            </a:extLst>
          </p:cNvPr>
          <p:cNvSpPr/>
          <p:nvPr/>
        </p:nvSpPr>
        <p:spPr>
          <a:xfrm>
            <a:off x="450476" y="2207155"/>
            <a:ext cx="12261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>
                <a:latin typeface="+mj-lt"/>
                <a:cs typeface="Calibri" panose="020F0502020204030204" pitchFamily="34" charset="0"/>
              </a:rPr>
              <a:t>Noisy speech</a:t>
            </a:r>
            <a:endParaRPr lang="zh-TW" altLang="en-US" sz="20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E268EF81-6573-C249-BF4B-5DB540728E3E}"/>
              </a:ext>
            </a:extLst>
          </p:cNvPr>
          <p:cNvSpPr/>
          <p:nvPr/>
        </p:nvSpPr>
        <p:spPr>
          <a:xfrm>
            <a:off x="4447488" y="908720"/>
            <a:ext cx="1805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>
                <a:latin typeface="+mj-lt"/>
                <a:cs typeface="Calibri" panose="020F0502020204030204" pitchFamily="34" charset="0"/>
              </a:rPr>
              <a:t>Clean</a:t>
            </a:r>
          </a:p>
          <a:p>
            <a:pPr algn="ctr"/>
            <a:r>
              <a:rPr lang="en-US" altLang="zh-TW" sz="2000" dirty="0">
                <a:latin typeface="+mj-lt"/>
                <a:cs typeface="Calibri" panose="020F0502020204030204" pitchFamily="34" charset="0"/>
              </a:rPr>
              <a:t> speech</a:t>
            </a:r>
            <a:endParaRPr lang="zh-TW" altLang="en-US" sz="2000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69430656-C939-B942-BC18-AE8B4085050A}"/>
              </a:ext>
            </a:extLst>
          </p:cNvPr>
          <p:cNvGrpSpPr/>
          <p:nvPr/>
        </p:nvGrpSpPr>
        <p:grpSpPr>
          <a:xfrm>
            <a:off x="304872" y="2914684"/>
            <a:ext cx="1517405" cy="827314"/>
            <a:chOff x="119380" y="2928734"/>
            <a:chExt cx="1317459" cy="728532"/>
          </a:xfrm>
        </p:grpSpPr>
        <p:pic>
          <p:nvPicPr>
            <p:cNvPr id="114" name="圖片 113">
              <a:extLst>
                <a:ext uri="{FF2B5EF4-FFF2-40B4-BE49-F238E27FC236}">
                  <a16:creationId xmlns:a16="http://schemas.microsoft.com/office/drawing/2014/main" id="{7A1E30E2-A789-5C4F-AF97-2FB8E1976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6" t="7502" r="74491" b="60556"/>
            <a:stretch/>
          </p:blipFill>
          <p:spPr>
            <a:xfrm>
              <a:off x="119380" y="2928734"/>
              <a:ext cx="1317459" cy="728532"/>
            </a:xfrm>
            <a:prstGeom prst="rect">
              <a:avLst/>
            </a:prstGeom>
          </p:spPr>
        </p:pic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1288F886-55C2-AC43-BE37-69B2B4A21A09}"/>
                </a:ext>
              </a:extLst>
            </p:cNvPr>
            <p:cNvSpPr/>
            <p:nvPr/>
          </p:nvSpPr>
          <p:spPr>
            <a:xfrm>
              <a:off x="206364" y="2928789"/>
              <a:ext cx="1190240" cy="5881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D094635F-B50F-0341-997D-082795877473}"/>
              </a:ext>
            </a:extLst>
          </p:cNvPr>
          <p:cNvGrpSpPr/>
          <p:nvPr/>
        </p:nvGrpSpPr>
        <p:grpSpPr>
          <a:xfrm>
            <a:off x="1243330" y="1623641"/>
            <a:ext cx="1748651" cy="1117823"/>
            <a:chOff x="1243330" y="1623641"/>
            <a:chExt cx="1748651" cy="1117823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21F18FB7-3B54-7248-9E83-6E5EFEB27D04}"/>
                </a:ext>
              </a:extLst>
            </p:cNvPr>
            <p:cNvSpPr/>
            <p:nvPr/>
          </p:nvSpPr>
          <p:spPr>
            <a:xfrm>
              <a:off x="1243330" y="2033578"/>
              <a:ext cx="174865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>
                  <a:latin typeface="+mj-lt"/>
                  <a:cs typeface="Calibri" panose="020F0502020204030204" pitchFamily="34" charset="0"/>
                </a:rPr>
                <a:t>Feature extraction</a:t>
              </a:r>
              <a:endParaRPr lang="zh-TW" altLang="en-US" sz="20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E9AA853B-EA3E-8146-AF4C-D30F1A86F8E3}"/>
                </a:ext>
              </a:extLst>
            </p:cNvPr>
            <p:cNvSpPr/>
            <p:nvPr/>
          </p:nvSpPr>
          <p:spPr>
            <a:xfrm>
              <a:off x="1901986" y="1623641"/>
              <a:ext cx="4716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(1)</a:t>
              </a:r>
              <a:endParaRPr lang="zh-TW" altLang="en-US" sz="2000" dirty="0"/>
            </a:p>
          </p:txBody>
        </p: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13C9EF46-724C-3340-8402-934171C8638F}"/>
                </a:ext>
              </a:extLst>
            </p:cNvPr>
            <p:cNvSpPr/>
            <p:nvPr/>
          </p:nvSpPr>
          <p:spPr>
            <a:xfrm>
              <a:off x="1486728" y="2020893"/>
              <a:ext cx="1302120" cy="697628"/>
            </a:xfrm>
            <a:prstGeom prst="rect">
              <a:avLst/>
            </a:prstGeom>
            <a:noFill/>
            <a:ln w="57150">
              <a:solidFill>
                <a:srgbClr val="3399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E5EB3681-715A-5A46-9A0E-20B672A98304}"/>
              </a:ext>
            </a:extLst>
          </p:cNvPr>
          <p:cNvGrpSpPr/>
          <p:nvPr/>
        </p:nvGrpSpPr>
        <p:grpSpPr>
          <a:xfrm>
            <a:off x="4041832" y="2363522"/>
            <a:ext cx="1610288" cy="1353962"/>
            <a:chOff x="4041832" y="2363522"/>
            <a:chExt cx="1610288" cy="1353962"/>
          </a:xfrm>
        </p:grpSpPr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55702DE2-65E7-D348-807D-FB5BB22670C7}"/>
                </a:ext>
              </a:extLst>
            </p:cNvPr>
            <p:cNvSpPr/>
            <p:nvPr/>
          </p:nvSpPr>
          <p:spPr>
            <a:xfrm>
              <a:off x="4041832" y="2775190"/>
              <a:ext cx="1610288" cy="942294"/>
            </a:xfrm>
            <a:prstGeom prst="rect">
              <a:avLst/>
            </a:prstGeom>
            <a:noFill/>
            <a:ln w="57150">
              <a:solidFill>
                <a:srgbClr val="3399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1919A872-8E9F-BC40-97B1-ACB607E364E8}"/>
                </a:ext>
              </a:extLst>
            </p:cNvPr>
            <p:cNvSpPr/>
            <p:nvPr/>
          </p:nvSpPr>
          <p:spPr>
            <a:xfrm>
              <a:off x="4642092" y="2363522"/>
              <a:ext cx="471604" cy="400110"/>
            </a:xfrm>
            <a:prstGeom prst="rect">
              <a:avLst/>
            </a:prstGeom>
            <a:ln w="57150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TW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(2)</a:t>
              </a:r>
              <a:endParaRPr lang="zh-TW" altLang="en-US" sz="2000" dirty="0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4EF1DA5F-C1B4-2740-B5EF-1AAE262D284F}"/>
              </a:ext>
            </a:extLst>
          </p:cNvPr>
          <p:cNvGrpSpPr/>
          <p:nvPr/>
        </p:nvGrpSpPr>
        <p:grpSpPr>
          <a:xfrm>
            <a:off x="7292768" y="1969162"/>
            <a:ext cx="1247668" cy="1107996"/>
            <a:chOff x="7292768" y="1969162"/>
            <a:chExt cx="1247668" cy="1107996"/>
          </a:xfrm>
        </p:grpSpPr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0C74EAEE-BF1F-7C4B-9AA5-8C6ED6ADC882}"/>
                </a:ext>
              </a:extLst>
            </p:cNvPr>
            <p:cNvSpPr/>
            <p:nvPr/>
          </p:nvSpPr>
          <p:spPr>
            <a:xfrm>
              <a:off x="7292768" y="2369272"/>
              <a:ext cx="12476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Calibri" panose="020F0502020204030204" pitchFamily="34" charset="0"/>
                </a:rPr>
                <a:t>Objective </a:t>
              </a:r>
            </a:p>
            <a:p>
              <a:pPr algn="ctr"/>
              <a:r>
                <a:rPr lang="en-US" altLang="zh-TW" sz="2000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Calibri" panose="020F0502020204030204" pitchFamily="34" charset="0"/>
                </a:rPr>
                <a:t>function</a:t>
              </a:r>
              <a:endParaRPr lang="zh-TW" altLang="en-US" sz="2000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id="{A768F4C9-5576-AC42-A680-DB0904DD45C0}"/>
                </a:ext>
              </a:extLst>
            </p:cNvPr>
            <p:cNvSpPr/>
            <p:nvPr/>
          </p:nvSpPr>
          <p:spPr>
            <a:xfrm>
              <a:off x="7292769" y="2359884"/>
              <a:ext cx="1215802" cy="717274"/>
            </a:xfrm>
            <a:prstGeom prst="rect">
              <a:avLst/>
            </a:prstGeom>
            <a:noFill/>
            <a:ln w="57150">
              <a:solidFill>
                <a:srgbClr val="3399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sp>
          <p:nvSpPr>
            <p:cNvPr id="121" name="矩形 120">
              <a:extLst>
                <a:ext uri="{FF2B5EF4-FFF2-40B4-BE49-F238E27FC236}">
                  <a16:creationId xmlns:a16="http://schemas.microsoft.com/office/drawing/2014/main" id="{A0DB2B61-F1D0-B647-B1F2-8C36146F254A}"/>
                </a:ext>
              </a:extLst>
            </p:cNvPr>
            <p:cNvSpPr/>
            <p:nvPr/>
          </p:nvSpPr>
          <p:spPr>
            <a:xfrm>
              <a:off x="7700796" y="1969162"/>
              <a:ext cx="4716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(3)</a:t>
              </a:r>
              <a:endParaRPr lang="zh-TW" alt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90ADB7C0-0FA5-284A-A636-98243054DDC9}"/>
              </a:ext>
            </a:extLst>
          </p:cNvPr>
          <p:cNvGrpSpPr/>
          <p:nvPr/>
        </p:nvGrpSpPr>
        <p:grpSpPr>
          <a:xfrm>
            <a:off x="4922329" y="3768130"/>
            <a:ext cx="2664296" cy="1396051"/>
            <a:chOff x="4922329" y="3840138"/>
            <a:chExt cx="2664296" cy="1396051"/>
          </a:xfrm>
        </p:grpSpPr>
        <p:sp>
          <p:nvSpPr>
            <p:cNvPr id="136" name="矩形 135">
              <a:extLst>
                <a:ext uri="{FF2B5EF4-FFF2-40B4-BE49-F238E27FC236}">
                  <a16:creationId xmlns:a16="http://schemas.microsoft.com/office/drawing/2014/main" id="{E323FD6F-A237-E049-9858-862225FE183C}"/>
                </a:ext>
              </a:extLst>
            </p:cNvPr>
            <p:cNvSpPr/>
            <p:nvPr/>
          </p:nvSpPr>
          <p:spPr>
            <a:xfrm>
              <a:off x="4922329" y="4213537"/>
              <a:ext cx="266429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Model compression</a:t>
              </a:r>
            </a:p>
            <a:p>
              <a:pPr algn="ctr"/>
              <a:r>
                <a:rPr lang="en-US" altLang="zh-TW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and computation acceleration  </a:t>
              </a:r>
              <a:endParaRPr lang="zh-TW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7" name="矩形 136">
              <a:extLst>
                <a:ext uri="{FF2B5EF4-FFF2-40B4-BE49-F238E27FC236}">
                  <a16:creationId xmlns:a16="http://schemas.microsoft.com/office/drawing/2014/main" id="{D4EBEF93-D0F6-D948-B117-E8EBB961A478}"/>
                </a:ext>
              </a:extLst>
            </p:cNvPr>
            <p:cNvSpPr/>
            <p:nvPr/>
          </p:nvSpPr>
          <p:spPr>
            <a:xfrm>
              <a:off x="5017700" y="4240248"/>
              <a:ext cx="2501976" cy="995941"/>
            </a:xfrm>
            <a:prstGeom prst="rect">
              <a:avLst/>
            </a:prstGeom>
            <a:noFill/>
            <a:ln w="57150">
              <a:solidFill>
                <a:srgbClr val="3399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FB3E3DEE-D7D8-9E4F-B437-E06D5B21320A}"/>
                </a:ext>
              </a:extLst>
            </p:cNvPr>
            <p:cNvSpPr/>
            <p:nvPr/>
          </p:nvSpPr>
          <p:spPr>
            <a:xfrm>
              <a:off x="6018675" y="3840138"/>
              <a:ext cx="4716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(5)</a:t>
              </a:r>
              <a:endParaRPr lang="zh-TW" altLang="en-US" sz="2000" dirty="0"/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546E53ED-1D21-6C4C-86FB-11BFFB286DD2}"/>
              </a:ext>
            </a:extLst>
          </p:cNvPr>
          <p:cNvGrpSpPr/>
          <p:nvPr/>
        </p:nvGrpSpPr>
        <p:grpSpPr>
          <a:xfrm>
            <a:off x="5017700" y="5206804"/>
            <a:ext cx="2530479" cy="1390548"/>
            <a:chOff x="5017700" y="5278812"/>
            <a:chExt cx="2530479" cy="1390548"/>
          </a:xfrm>
        </p:grpSpPr>
        <p:sp>
          <p:nvSpPr>
            <p:cNvPr id="139" name="矩形 138">
              <a:extLst>
                <a:ext uri="{FF2B5EF4-FFF2-40B4-BE49-F238E27FC236}">
                  <a16:creationId xmlns:a16="http://schemas.microsoft.com/office/drawing/2014/main" id="{9403F45F-5732-3844-97D8-4D8AA787B65F}"/>
                </a:ext>
              </a:extLst>
            </p:cNvPr>
            <p:cNvSpPr/>
            <p:nvPr/>
          </p:nvSpPr>
          <p:spPr>
            <a:xfrm>
              <a:off x="5017700" y="5653697"/>
              <a:ext cx="253047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Adaptability to new speaker and environments </a:t>
              </a:r>
              <a:endParaRPr lang="zh-TW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" name="矩形 139">
              <a:extLst>
                <a:ext uri="{FF2B5EF4-FFF2-40B4-BE49-F238E27FC236}">
                  <a16:creationId xmlns:a16="http://schemas.microsoft.com/office/drawing/2014/main" id="{0B781432-D40F-D343-802E-A28DF5CF01D6}"/>
                </a:ext>
              </a:extLst>
            </p:cNvPr>
            <p:cNvSpPr/>
            <p:nvPr/>
          </p:nvSpPr>
          <p:spPr>
            <a:xfrm>
              <a:off x="5028559" y="5680408"/>
              <a:ext cx="2501976" cy="923330"/>
            </a:xfrm>
            <a:prstGeom prst="rect">
              <a:avLst/>
            </a:prstGeom>
            <a:noFill/>
            <a:ln w="57150">
              <a:solidFill>
                <a:srgbClr val="3399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1" name="矩形 140">
              <a:extLst>
                <a:ext uri="{FF2B5EF4-FFF2-40B4-BE49-F238E27FC236}">
                  <a16:creationId xmlns:a16="http://schemas.microsoft.com/office/drawing/2014/main" id="{DAFB1620-5369-4A4D-B101-D1548BF0AE1E}"/>
                </a:ext>
              </a:extLst>
            </p:cNvPr>
            <p:cNvSpPr/>
            <p:nvPr/>
          </p:nvSpPr>
          <p:spPr>
            <a:xfrm>
              <a:off x="6032886" y="5278812"/>
              <a:ext cx="4716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(6)</a:t>
              </a:r>
              <a:endParaRPr lang="zh-TW" altLang="en-US" sz="2000" dirty="0"/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AB2DA690-B7AD-EE48-9224-F4611BE4F506}"/>
              </a:ext>
            </a:extLst>
          </p:cNvPr>
          <p:cNvGrpSpPr/>
          <p:nvPr/>
        </p:nvGrpSpPr>
        <p:grpSpPr>
          <a:xfrm>
            <a:off x="7565162" y="4566572"/>
            <a:ext cx="1630899" cy="1462620"/>
            <a:chOff x="7565162" y="4638580"/>
            <a:chExt cx="1630899" cy="1462620"/>
          </a:xfrm>
        </p:grpSpPr>
        <p:sp>
          <p:nvSpPr>
            <p:cNvPr id="142" name="矩形 141">
              <a:extLst>
                <a:ext uri="{FF2B5EF4-FFF2-40B4-BE49-F238E27FC236}">
                  <a16:creationId xmlns:a16="http://schemas.microsoft.com/office/drawing/2014/main" id="{DA581706-22C8-0241-8285-D5D517F69764}"/>
                </a:ext>
              </a:extLst>
            </p:cNvPr>
            <p:cNvSpPr/>
            <p:nvPr/>
          </p:nvSpPr>
          <p:spPr>
            <a:xfrm>
              <a:off x="7724824" y="5012216"/>
              <a:ext cx="147123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Real-world </a:t>
              </a:r>
            </a:p>
            <a:p>
              <a:pPr algn="ctr"/>
              <a:r>
                <a:rPr lang="en-US" altLang="zh-TW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applications</a:t>
              </a:r>
              <a:endParaRPr lang="zh-TW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" name="右大括弧 142">
              <a:extLst>
                <a:ext uri="{FF2B5EF4-FFF2-40B4-BE49-F238E27FC236}">
                  <a16:creationId xmlns:a16="http://schemas.microsoft.com/office/drawing/2014/main" id="{0B52EC0C-4DF0-CB42-96B1-9506BB8F869D}"/>
                </a:ext>
              </a:extLst>
            </p:cNvPr>
            <p:cNvSpPr/>
            <p:nvPr/>
          </p:nvSpPr>
          <p:spPr>
            <a:xfrm>
              <a:off x="7565162" y="4638580"/>
              <a:ext cx="329505" cy="1462620"/>
            </a:xfrm>
            <a:prstGeom prst="rightBrace">
              <a:avLst>
                <a:gd name="adj1" fmla="val 42821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 b="1" dirty="0"/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43F157E-88B5-5E44-87C6-C47FC57D9CFF}"/>
              </a:ext>
            </a:extLst>
          </p:cNvPr>
          <p:cNvGrpSpPr/>
          <p:nvPr/>
        </p:nvGrpSpPr>
        <p:grpSpPr>
          <a:xfrm>
            <a:off x="-48783" y="3573016"/>
            <a:ext cx="5052831" cy="3202869"/>
            <a:chOff x="-48783" y="3573016"/>
            <a:chExt cx="5052831" cy="3202869"/>
          </a:xfrm>
        </p:grpSpPr>
        <p:sp>
          <p:nvSpPr>
            <p:cNvPr id="122" name="上彎箭號 121">
              <a:extLst>
                <a:ext uri="{FF2B5EF4-FFF2-40B4-BE49-F238E27FC236}">
                  <a16:creationId xmlns:a16="http://schemas.microsoft.com/office/drawing/2014/main" id="{859E6A2D-5D57-004B-8B45-C3AB490FBA20}"/>
                </a:ext>
              </a:extLst>
            </p:cNvPr>
            <p:cNvSpPr/>
            <p:nvPr/>
          </p:nvSpPr>
          <p:spPr>
            <a:xfrm>
              <a:off x="1765834" y="3573016"/>
              <a:ext cx="3238214" cy="667898"/>
            </a:xfrm>
            <a:prstGeom prst="bentUp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3" name="矩形 122">
              <a:extLst>
                <a:ext uri="{FF2B5EF4-FFF2-40B4-BE49-F238E27FC236}">
                  <a16:creationId xmlns:a16="http://schemas.microsoft.com/office/drawing/2014/main" id="{AFC9FC08-812D-F846-B79D-D4FC8E82670F}"/>
                </a:ext>
              </a:extLst>
            </p:cNvPr>
            <p:cNvSpPr/>
            <p:nvPr/>
          </p:nvSpPr>
          <p:spPr>
            <a:xfrm>
              <a:off x="2406062" y="4745770"/>
              <a:ext cx="193334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Auxiliary input</a:t>
              </a:r>
              <a:endParaRPr lang="zh-TW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" name="矩形 123">
              <a:extLst>
                <a:ext uri="{FF2B5EF4-FFF2-40B4-BE49-F238E27FC236}">
                  <a16:creationId xmlns:a16="http://schemas.microsoft.com/office/drawing/2014/main" id="{7AEA74CD-E202-E048-9D14-1EA3B83CF0A0}"/>
                </a:ext>
              </a:extLst>
            </p:cNvPr>
            <p:cNvSpPr/>
            <p:nvPr/>
          </p:nvSpPr>
          <p:spPr>
            <a:xfrm>
              <a:off x="2567590" y="4632296"/>
              <a:ext cx="1610288" cy="627059"/>
            </a:xfrm>
            <a:prstGeom prst="rect">
              <a:avLst/>
            </a:prstGeom>
            <a:noFill/>
            <a:ln w="57150">
              <a:solidFill>
                <a:srgbClr val="3399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82B385C8-C56A-C64D-8B47-18190D41E7CC}"/>
                </a:ext>
              </a:extLst>
            </p:cNvPr>
            <p:cNvSpPr/>
            <p:nvPr/>
          </p:nvSpPr>
          <p:spPr>
            <a:xfrm>
              <a:off x="3136931" y="4240734"/>
              <a:ext cx="4716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(4)</a:t>
              </a:r>
              <a:endParaRPr lang="zh-TW" altLang="en-US" sz="2000" dirty="0"/>
            </a:p>
          </p:txBody>
        </p: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A277F679-6B02-0B41-B70E-8B9425CA3C76}"/>
                </a:ext>
              </a:extLst>
            </p:cNvPr>
            <p:cNvGrpSpPr/>
            <p:nvPr/>
          </p:nvGrpSpPr>
          <p:grpSpPr>
            <a:xfrm>
              <a:off x="107504" y="3802653"/>
              <a:ext cx="1933343" cy="2973232"/>
              <a:chOff x="107504" y="3501008"/>
              <a:chExt cx="2345994" cy="3279750"/>
            </a:xfrm>
          </p:grpSpPr>
          <p:pic>
            <p:nvPicPr>
              <p:cNvPr id="127" name="圖片 126">
                <a:extLst>
                  <a:ext uri="{FF2B5EF4-FFF2-40B4-BE49-F238E27FC236}">
                    <a16:creationId xmlns:a16="http://schemas.microsoft.com/office/drawing/2014/main" id="{82732883-91EA-3C41-8DF8-701F493EC7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517" y="3501008"/>
                <a:ext cx="1135599" cy="535281"/>
              </a:xfrm>
              <a:prstGeom prst="rect">
                <a:avLst/>
              </a:prstGeom>
            </p:spPr>
          </p:pic>
          <p:pic>
            <p:nvPicPr>
              <p:cNvPr id="128" name="圖片 127">
                <a:extLst>
                  <a:ext uri="{FF2B5EF4-FFF2-40B4-BE49-F238E27FC236}">
                    <a16:creationId xmlns:a16="http://schemas.microsoft.com/office/drawing/2014/main" id="{8D84CD65-639A-AD4D-A96D-28AB17A82D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45" b="8832"/>
              <a:stretch/>
            </p:blipFill>
            <p:spPr>
              <a:xfrm>
                <a:off x="916675" y="4264241"/>
                <a:ext cx="825285" cy="534925"/>
              </a:xfrm>
              <a:prstGeom prst="rect">
                <a:avLst/>
              </a:prstGeom>
            </p:spPr>
          </p:pic>
          <p:sp>
            <p:nvSpPr>
              <p:cNvPr id="129" name="書卷 (水平) 11">
                <a:extLst>
                  <a:ext uri="{FF2B5EF4-FFF2-40B4-BE49-F238E27FC236}">
                    <a16:creationId xmlns:a16="http://schemas.microsoft.com/office/drawing/2014/main" id="{DF8724FC-C22C-FF46-A946-624D7E8FEEC7}"/>
                  </a:ext>
                </a:extLst>
              </p:cNvPr>
              <p:cNvSpPr/>
              <p:nvPr/>
            </p:nvSpPr>
            <p:spPr>
              <a:xfrm>
                <a:off x="628830" y="5154053"/>
                <a:ext cx="1400975" cy="539022"/>
              </a:xfrm>
              <a:prstGeom prst="horizontalScroll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chemeClr val="tx1"/>
                    </a:solidFill>
                  </a:rPr>
                  <a:t>This is a...</a:t>
                </a:r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31" name="圖片 130">
                <a:extLst>
                  <a:ext uri="{FF2B5EF4-FFF2-40B4-BE49-F238E27FC236}">
                    <a16:creationId xmlns:a16="http://schemas.microsoft.com/office/drawing/2014/main" id="{BC021407-1027-5F45-9AD2-99A610E543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0368" y="5826121"/>
                <a:ext cx="1237898" cy="678270"/>
              </a:xfrm>
              <a:prstGeom prst="rect">
                <a:avLst/>
              </a:prstGeom>
            </p:spPr>
          </p:pic>
          <p:sp>
            <p:nvSpPr>
              <p:cNvPr id="133" name="矩形 132">
                <a:extLst>
                  <a:ext uri="{FF2B5EF4-FFF2-40B4-BE49-F238E27FC236}">
                    <a16:creationId xmlns:a16="http://schemas.microsoft.com/office/drawing/2014/main" id="{749C2092-7705-D84E-B8EC-FC2C763915E2}"/>
                  </a:ext>
                </a:extLst>
              </p:cNvPr>
              <p:cNvSpPr/>
              <p:nvPr/>
            </p:nvSpPr>
            <p:spPr>
              <a:xfrm>
                <a:off x="107504" y="6373351"/>
                <a:ext cx="2326376" cy="407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dirty="0">
                    <a:latin typeface="Calibri" panose="020F0502020204030204" pitchFamily="34" charset="0"/>
                    <a:cs typeface="Calibri" panose="020F0502020204030204" pitchFamily="34" charset="0"/>
                  </a:rPr>
                  <a:t>Multi-mics</a:t>
                </a:r>
                <a:endParaRPr lang="zh-TW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" name="矩形 129">
                <a:extLst>
                  <a:ext uri="{FF2B5EF4-FFF2-40B4-BE49-F238E27FC236}">
                    <a16:creationId xmlns:a16="http://schemas.microsoft.com/office/drawing/2014/main" id="{E2114581-6B5D-1643-BF2E-4D7A4492D251}"/>
                  </a:ext>
                </a:extLst>
              </p:cNvPr>
              <p:cNvSpPr/>
              <p:nvPr/>
            </p:nvSpPr>
            <p:spPr>
              <a:xfrm>
                <a:off x="127122" y="5579036"/>
                <a:ext cx="2326376" cy="407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Texts</a:t>
                </a:r>
                <a:endParaRPr lang="zh-TW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6103D896-3ECE-9944-85AC-ADFA984C9D43}"/>
                </a:ext>
              </a:extLst>
            </p:cNvPr>
            <p:cNvSpPr/>
            <p:nvPr/>
          </p:nvSpPr>
          <p:spPr>
            <a:xfrm>
              <a:off x="-48783" y="4942317"/>
              <a:ext cx="23263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>
                  <a:latin typeface="Calibri" panose="020F0502020204030204" pitchFamily="34" charset="0"/>
                  <a:cs typeface="Calibri" panose="020F0502020204030204" pitchFamily="34" charset="0"/>
                </a:rPr>
                <a:t>Vibration</a:t>
              </a:r>
              <a:endParaRPr lang="zh-TW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id="{E9B87E08-71E7-9148-B104-3887550FE6AB}"/>
                </a:ext>
              </a:extLst>
            </p:cNvPr>
            <p:cNvSpPr/>
            <p:nvPr/>
          </p:nvSpPr>
          <p:spPr>
            <a:xfrm>
              <a:off x="-48783" y="4194732"/>
              <a:ext cx="23263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>
                  <a:latin typeface="Calibri" panose="020F0502020204030204" pitchFamily="34" charset="0"/>
                  <a:cs typeface="Calibri" panose="020F0502020204030204" pitchFamily="34" charset="0"/>
                </a:rPr>
                <a:t>Lips</a:t>
              </a:r>
              <a:endParaRPr lang="zh-TW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" name="矩形 125">
              <a:extLst>
                <a:ext uri="{FF2B5EF4-FFF2-40B4-BE49-F238E27FC236}">
                  <a16:creationId xmlns:a16="http://schemas.microsoft.com/office/drawing/2014/main" id="{B3DB4109-69F7-7F40-803D-7C5323A8394A}"/>
                </a:ext>
              </a:extLst>
            </p:cNvPr>
            <p:cNvSpPr/>
            <p:nvPr/>
          </p:nvSpPr>
          <p:spPr>
            <a:xfrm>
              <a:off x="405056" y="3785862"/>
              <a:ext cx="1360777" cy="2952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0" name="矩形 59">
            <a:extLst>
              <a:ext uri="{FF2B5EF4-FFF2-40B4-BE49-F238E27FC236}">
                <a16:creationId xmlns:a16="http://schemas.microsoft.com/office/drawing/2014/main" id="{C0C762A5-8332-4C78-A49A-188CB9DD3F23}"/>
              </a:ext>
            </a:extLst>
          </p:cNvPr>
          <p:cNvSpPr/>
          <p:nvPr/>
        </p:nvSpPr>
        <p:spPr>
          <a:xfrm>
            <a:off x="4150476" y="2936187"/>
            <a:ext cx="1382058" cy="62193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i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SE model</a:t>
            </a:r>
            <a:endParaRPr lang="zh-TW" altLang="en-US" sz="2000" i="1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11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1|0.1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dustrial Production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749096"/>
      </a:accent1>
      <a:accent2>
        <a:srgbClr val="FDC47D"/>
      </a:accent2>
      <a:accent3>
        <a:srgbClr val="FA8838"/>
      </a:accent3>
      <a:accent4>
        <a:srgbClr val="F25050"/>
      </a:accent4>
      <a:accent5>
        <a:srgbClr val="4AA2D9"/>
      </a:accent5>
      <a:accent6>
        <a:srgbClr val="2741C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72432</TotalTime>
  <Words>7573</Words>
  <Application>Microsoft Macintosh PowerPoint</Application>
  <PresentationFormat>如螢幕大小 (4:3)</PresentationFormat>
  <Paragraphs>1194</Paragraphs>
  <Slides>63</Slides>
  <Notes>61</Notes>
  <HiddenSlides>0</HiddenSlides>
  <MMClips>42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63</vt:i4>
      </vt:variant>
    </vt:vector>
  </HeadingPairs>
  <TitlesOfParts>
    <vt:vector size="76" baseType="lpstr">
      <vt:lpstr>標楷體</vt:lpstr>
      <vt:lpstr>標楷體</vt:lpstr>
      <vt:lpstr>TeXGyreTermesX</vt:lpstr>
      <vt:lpstr>Arial</vt:lpstr>
      <vt:lpstr>Calibri</vt:lpstr>
      <vt:lpstr>Cambria Math</vt:lpstr>
      <vt:lpstr>Fira Sans</vt:lpstr>
      <vt:lpstr>Helvetica</vt:lpstr>
      <vt:lpstr>Roboto</vt:lpstr>
      <vt:lpstr>Times New Roman</vt:lpstr>
      <vt:lpstr>Wingdings</vt:lpstr>
      <vt:lpstr>Office 佈景主題</vt:lpstr>
      <vt:lpstr>Industrial Production Infographics by Slidesgo</vt:lpstr>
      <vt:lpstr>PowerPoint 簡報</vt:lpstr>
      <vt:lpstr>Research Center for Information Technology Innovation (CITI)</vt:lpstr>
      <vt:lpstr>PowerPoint 簡報</vt:lpstr>
      <vt:lpstr>Speech Chain to Assistive Speech Chain</vt:lpstr>
      <vt:lpstr>Outline</vt:lpstr>
      <vt:lpstr>PowerPoint 簡報</vt:lpstr>
      <vt:lpstr>Deep Learning Based SE System </vt:lpstr>
      <vt:lpstr>DL-based SE for Noisy Speech</vt:lpstr>
      <vt:lpstr>Deep Learning Based SE System </vt:lpstr>
      <vt:lpstr>Objective Function </vt:lpstr>
      <vt:lpstr>Outline</vt:lpstr>
      <vt:lpstr>大學曰：心不在焉，聽而不聞 </vt:lpstr>
      <vt:lpstr>Speech enhancement model based on speech Intelligibility learning</vt:lpstr>
      <vt:lpstr>Objective Function </vt:lpstr>
      <vt:lpstr>PowerPoint 簡報</vt:lpstr>
      <vt:lpstr>Deep Learning Based SE System </vt:lpstr>
      <vt:lpstr>Outline</vt:lpstr>
      <vt:lpstr>Assistive Oral Communication Technologies</vt:lpstr>
      <vt:lpstr>資料來源: https://www.hopkinsmedicine.org/health/treatment-tests-and-therapies/cochlear-implant-surgery</vt:lpstr>
      <vt:lpstr>資料來源: https://www.healthdirect.gov.au/cochlear-implant http://www.yanthia.com/online/projlets/spear3/index.html https://medium.com/@mosaicofminds/maps-in-the-brain-f236998d544f</vt:lpstr>
      <vt:lpstr>Cochlear Implants: A Modern Miracle</vt:lpstr>
      <vt:lpstr>SE for Cochlear Implant </vt:lpstr>
      <vt:lpstr>SE for Cochlear Implant Simulation </vt:lpstr>
      <vt:lpstr>SE for Cochlear Implant Simulation </vt:lpstr>
      <vt:lpstr>PowerPoint 簡報</vt:lpstr>
      <vt:lpstr>Assistive Oral Communication Technologies</vt:lpstr>
      <vt:lpstr>發音障礙: 構音異常、失語、口吃、口腔手術、聲帶損傷</vt:lpstr>
      <vt:lpstr>語音增強於改善說話障礙</vt:lpstr>
      <vt:lpstr>SE for Speaking Disorder</vt:lpstr>
      <vt:lpstr>SE for Speaking Disorder</vt:lpstr>
      <vt:lpstr>語音增強於改善說話障礙 (口腔癌術後)</vt:lpstr>
      <vt:lpstr>語音增強於改善說話障礙 (腦性麻痺)</vt:lpstr>
      <vt:lpstr>語音增強於改善說話障礙 (電子喉語音)</vt:lpstr>
      <vt:lpstr>Outline</vt:lpstr>
      <vt:lpstr>Universal Speech Enhancement</vt:lpstr>
      <vt:lpstr>Universal Speech Enhancement</vt:lpstr>
      <vt:lpstr>Universal Speech Enhancement</vt:lpstr>
      <vt:lpstr>Universal Speech Enhancement</vt:lpstr>
      <vt:lpstr>Universal Speech Enhancement</vt:lpstr>
      <vt:lpstr>Academia Sinica Grid-Computing </vt:lpstr>
      <vt:lpstr>Academia Sinica Grid-Computing </vt:lpstr>
      <vt:lpstr>Academia Sinica Grid-Computing </vt:lpstr>
      <vt:lpstr>Academia Sinica Grid-Computing </vt:lpstr>
      <vt:lpstr>Academia Sinica Grid-Computing </vt:lpstr>
      <vt:lpstr>Academia Sinica Grid-Computing </vt:lpstr>
      <vt:lpstr>Universal Speech Enhancement</vt:lpstr>
      <vt:lpstr>Universal Speech Enhancement</vt:lpstr>
      <vt:lpstr>Universal Speech Enhancement</vt:lpstr>
      <vt:lpstr>Universal Speech Enhancement</vt:lpstr>
      <vt:lpstr>Universal Speech Enhancement</vt:lpstr>
      <vt:lpstr>Universal Speech Enhancement</vt:lpstr>
      <vt:lpstr>Universal Speech Enhancement</vt:lpstr>
      <vt:lpstr>Universal Speech Enhancement</vt:lpstr>
      <vt:lpstr>Universal Speech Enhancement</vt:lpstr>
      <vt:lpstr>Universal Speech Enhancement</vt:lpstr>
      <vt:lpstr>Universal Speech Enhancement</vt:lpstr>
      <vt:lpstr>Universal Speech Enhancement</vt:lpstr>
      <vt:lpstr>Universal Speech Enhancement</vt:lpstr>
      <vt:lpstr>Outline</vt:lpstr>
      <vt:lpstr>結論</vt:lpstr>
      <vt:lpstr>結論</vt:lpstr>
      <vt:lpstr>特別感謝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Jason Fu</dc:creator>
  <cp:lastModifiedBy>李尤進</cp:lastModifiedBy>
  <cp:revision>1315</cp:revision>
  <cp:lastPrinted>2021-03-03T20:22:53Z</cp:lastPrinted>
  <dcterms:created xsi:type="dcterms:W3CDTF">2019-05-21T02:42:46Z</dcterms:created>
  <dcterms:modified xsi:type="dcterms:W3CDTF">2024-10-30T07:09:00Z</dcterms:modified>
</cp:coreProperties>
</file>