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12" name="簡報標題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簡報標題</a:t>
            </a:r>
          </a:p>
        </p:txBody>
      </p:sp>
      <p:sp>
        <p:nvSpPr>
          <p:cNvPr id="13" name="內文層級一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幻燈片標題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100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議程標題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議程標題</a:t>
            </a:r>
          </a:p>
        </p:txBody>
      </p:sp>
      <p:sp>
        <p:nvSpPr>
          <p:cNvPr id="109" name="議程副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議程副標題</a:t>
            </a:r>
          </a:p>
        </p:txBody>
      </p:sp>
      <p:sp>
        <p:nvSpPr>
          <p:cNvPr id="110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議程主題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內文層級一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聲明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內文層級一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詳細資訊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詳細資訊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出處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出處</a:t>
            </a:r>
          </a:p>
        </p:txBody>
      </p:sp>
      <p:sp>
        <p:nvSpPr>
          <p:cNvPr id="136" name="內文層級一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「著名的引言」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一碗沙拉搭配炒飯、水煮蛋和筷子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一碗鮭魚餅、沙拉和鷹嘴豆泥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一碗搭配洋香菜奶油、烤榛子和刨絲帕瑪森起司的特寬麵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一碗沙拉搭配炒飯、水煮蛋和筷子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大標題文字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8" tIns="91438" rIns="91438" bIns="91438" anchor="ctr"/>
          <a:lstStyle>
            <a:lvl1pPr defTabSz="1828800">
              <a:lnSpc>
                <a:spcPct val="90000"/>
              </a:lnSpc>
              <a:defRPr b="0" spc="0"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70" name="內文層級一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8" tIns="91438" rIns="91438" bIns="91438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8" indent="-640078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22203054" y="12835871"/>
            <a:ext cx="504546" cy="483908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幻燈片標題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>
            <a:lvl1pPr defTabSz="2438337">
              <a:defRPr spc="-17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幻燈片標題</a:t>
            </a:r>
          </a:p>
        </p:txBody>
      </p:sp>
      <p:sp>
        <p:nvSpPr>
          <p:cNvPr id="179" name="內文層級一…"/>
          <p:cNvSpPr txBox="1"/>
          <p:nvPr>
            <p:ph type="body" sz="quarter" idx="1" hasCustomPrompt="1"/>
          </p:nvPr>
        </p:nvSpPr>
        <p:spPr>
          <a:xfrm>
            <a:off x="1206500" y="2245960"/>
            <a:ext cx="21971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/>
            </a:lvl1pPr>
            <a:lvl2pPr defTabSz="726440">
              <a:lnSpc>
                <a:spcPct val="100000"/>
              </a:lnSpc>
              <a:spcBef>
                <a:spcPts val="0"/>
              </a:spcBef>
              <a:defRPr b="1"/>
            </a:lvl2pPr>
            <a:lvl3pPr defTabSz="726440">
              <a:lnSpc>
                <a:spcPct val="100000"/>
              </a:lnSpc>
              <a:spcBef>
                <a:spcPts val="0"/>
              </a:spcBef>
              <a:defRPr b="1"/>
            </a:lvl3pPr>
            <a:lvl4pPr defTabSz="726440">
              <a:lnSpc>
                <a:spcPct val="100000"/>
              </a:lnSpc>
              <a:spcBef>
                <a:spcPts val="0"/>
              </a:spcBef>
              <a:defRPr b="1"/>
            </a:lvl4pPr>
            <a:lvl5pPr defTabSz="726440">
              <a:lnSpc>
                <a:spcPct val="100000"/>
              </a:lnSpc>
              <a:spcBef>
                <a:spcPts val="0"/>
              </a:spcBef>
              <a:defRPr b="1"/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0" name="內文層級一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defTabSz="2438337"/>
          </a:lstStyle>
          <a:p>
            <a:pPr/>
            <a:r>
              <a:t>幻燈片項目符號文字</a:t>
            </a: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酪梨與萊姆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簡報標題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簡報標題</a:t>
            </a:r>
          </a:p>
        </p:txBody>
      </p:sp>
      <p:sp>
        <p:nvSpPr>
          <p:cNvPr id="23" name="作者和日期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24" name="內文層級一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大標題文字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90000"/>
              </a:lnSpc>
              <a:defRPr b="0" spc="0"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89" name="內文層級一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一碗鮭魚餅、沙拉和鷹嘴豆泥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幻燈片標題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幻燈片標題</a:t>
            </a:r>
          </a:p>
        </p:txBody>
      </p:sp>
      <p:sp>
        <p:nvSpPr>
          <p:cNvPr id="34" name="內文層級一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43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44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61" name="內文層級一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一碗搭配洋香菜奶油、烤榛子和刨絲帕瑪森起司的特寬麵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幻燈片標題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小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72" name="內文層級一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幻燈片標題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大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82" name="內文層級一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幻燈片標題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章節標題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章節標題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標題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幻燈片標題</a:t>
            </a:r>
          </a:p>
        </p:txBody>
      </p:sp>
      <p:sp>
        <p:nvSpPr>
          <p:cNvPr id="3" name="內文層級一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s://filezilla-project.org/download.php?type=client" TargetMode="External"/><Relationship Id="rId3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png"/><Relationship Id="rId3" Type="http://schemas.openxmlformats.org/officeDocument/2006/relationships/hyperlink" Target="http://dicos.grid.sinica.edu.tw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dicos.grid.sinica.edu.tw/dockerapps/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PS  2025/1/15…"/>
          <p:cNvSpPr txBox="1"/>
          <p:nvPr>
            <p:ph type="body" idx="21"/>
          </p:nvPr>
        </p:nvSpPr>
        <p:spPr>
          <a:xfrm>
            <a:off x="1201340" y="10591841"/>
            <a:ext cx="21971003" cy="1905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825500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TPS  2025/1/15</a:t>
            </a:r>
          </a:p>
          <a:p>
            <a:pPr defTabSz="825500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Jingya You </a:t>
            </a:r>
          </a:p>
        </p:txBody>
      </p:sp>
      <p:sp>
        <p:nvSpPr>
          <p:cNvPr id="200" name="SaaS Computing Service DiCOSApp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SaaS Computing Service DiCOSApp</a:t>
            </a:r>
          </a:p>
        </p:txBody>
      </p:sp>
      <p:sp>
        <p:nvSpPr>
          <p:cNvPr id="201" name="簡報子標題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標題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2. (Open a QisKit app)</a:t>
            </a:r>
          </a:p>
        </p:txBody>
      </p:sp>
      <p:sp>
        <p:nvSpPr>
          <p:cNvPr id="278" name="內容版面配置區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0" t="4248" r="0" b="54753"/>
          <a:stretch>
            <a:fillRect/>
          </a:stretch>
        </p:blipFill>
        <p:spPr>
          <a:xfrm>
            <a:off x="5929552" y="4804254"/>
            <a:ext cx="18372403" cy="8474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rcRect l="2818" t="0" r="5097" b="6471"/>
          <a:stretch>
            <a:fillRect/>
          </a:stretch>
        </p:blipFill>
        <p:spPr>
          <a:xfrm>
            <a:off x="236334" y="3223140"/>
            <a:ext cx="5568317" cy="3714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圖片 5" descr="圖片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687" y="6072289"/>
            <a:ext cx="5719259" cy="266465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文字方塊 6"/>
          <p:cNvSpPr txBox="1"/>
          <p:nvPr/>
        </p:nvSpPr>
        <p:spPr>
          <a:xfrm>
            <a:off x="17754600" y="7541458"/>
            <a:ext cx="2743200" cy="653475"/>
          </a:xfrm>
          <a:prstGeom prst="rect">
            <a:avLst/>
          </a:prstGeom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Shift + Enter</a:t>
            </a:r>
          </a:p>
        </p:txBody>
      </p:sp>
      <p:sp>
        <p:nvSpPr>
          <p:cNvPr id="283" name="直線單箭頭接點 11"/>
          <p:cNvSpPr/>
          <p:nvPr/>
        </p:nvSpPr>
        <p:spPr>
          <a:xfrm flipH="1">
            <a:off x="15544799" y="7910789"/>
            <a:ext cx="2209801" cy="1652312"/>
          </a:xfrm>
          <a:prstGeom prst="line">
            <a:avLst/>
          </a:prstGeom>
          <a:ln w="12700">
            <a:solidFill>
              <a:srgbClr val="5B9BD5"/>
            </a:solidFill>
            <a:miter/>
            <a:tailEnd type="triangle"/>
          </a:ln>
        </p:spPr>
        <p:txBody>
          <a:bodyPr tIns="91439" bIns="91439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標題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3. (Open a Relion 4-beta app)</a:t>
            </a:r>
          </a:p>
        </p:txBody>
      </p:sp>
      <p:sp>
        <p:nvSpPr>
          <p:cNvPr id="286" name="內容版面配置區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7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0" t="4805" r="1793" b="51687"/>
          <a:stretch>
            <a:fillRect/>
          </a:stretch>
        </p:blipFill>
        <p:spPr>
          <a:xfrm>
            <a:off x="7093330" y="4375148"/>
            <a:ext cx="16550061" cy="8248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107" y="8847414"/>
            <a:ext cx="6485904" cy="3003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圖片 6" descr="圖片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01" y="4425055"/>
            <a:ext cx="6663909" cy="4311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標題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Upload and Download your data</a:t>
            </a:r>
          </a:p>
        </p:txBody>
      </p:sp>
      <p:sp>
        <p:nvSpPr>
          <p:cNvPr id="292" name="內容版面配置區 2"/>
          <p:cNvSpPr txBox="1"/>
          <p:nvPr>
            <p:ph type="body" sz="half" idx="1"/>
          </p:nvPr>
        </p:nvSpPr>
        <p:spPr>
          <a:xfrm>
            <a:off x="517394" y="2984595"/>
            <a:ext cx="18400645" cy="7202283"/>
          </a:xfrm>
          <a:prstGeom prst="rect">
            <a:avLst/>
          </a:prstGeom>
        </p:spPr>
        <p:txBody>
          <a:bodyPr/>
          <a:lstStyle/>
          <a:p>
            <a:pPr marL="1028700" indent="-1028700">
              <a:buFontTx/>
              <a:buAutoNum type="arabicPeriod" startAt="1"/>
              <a:defRPr b="1"/>
            </a:pPr>
            <a:r>
              <a:t>Download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FileZilla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Client</a:t>
            </a:r>
          </a:p>
          <a:p>
            <a:pPr marL="1028700" indent="-1028700">
              <a:buFontTx/>
              <a:buAutoNum type="arabicPeriod" startAt="1"/>
              <a:defRPr b="1"/>
            </a:pPr>
            <a:r>
              <a:t>Host 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主機</a:t>
            </a:r>
            <a:r>
              <a:t>): dicos-ui.grid.sinica.edu.tw</a:t>
            </a:r>
          </a:p>
          <a:p>
            <a:pPr marL="1028700" indent="-1028700">
              <a:buFontTx/>
              <a:buAutoNum type="arabicPeriod" startAt="1"/>
              <a:defRPr b="1"/>
            </a:pPr>
            <a:r>
              <a:t>Account</a:t>
            </a:r>
            <a:r>
              <a:t> </a:t>
            </a:r>
            <a:r>
              <a:t>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使用者名稱</a:t>
            </a:r>
            <a:r>
              <a:t>): account</a:t>
            </a:r>
          </a:p>
          <a:p>
            <a:pPr marL="1028700" indent="-1028700">
              <a:buFontTx/>
              <a:buAutoNum type="arabicPeriod" startAt="1"/>
              <a:defRPr b="1"/>
            </a:pPr>
            <a:r>
              <a:t>Password</a:t>
            </a:r>
            <a:r>
              <a:t> </a:t>
            </a:r>
            <a:r>
              <a:t>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密碼</a:t>
            </a:r>
            <a:r>
              <a:t>): password+2FA</a:t>
            </a:r>
          </a:p>
          <a:p>
            <a:pPr marL="1028700" indent="-1028700">
              <a:buFontTx/>
              <a:buAutoNum type="arabicPeriod" startAt="1"/>
              <a:defRPr b="1"/>
            </a:pPr>
            <a:r>
              <a:t>Port</a:t>
            </a:r>
            <a:r>
              <a:t> </a:t>
            </a:r>
            <a:r>
              <a:t>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連接埠</a:t>
            </a:r>
            <a:r>
              <a:t>): 22</a:t>
            </a:r>
          </a:p>
        </p:txBody>
      </p:sp>
      <p:pic>
        <p:nvPicPr>
          <p:cNvPr id="293" name="圖片 3" descr="圖片 3"/>
          <p:cNvPicPr>
            <a:picLocks noChangeAspect="1"/>
          </p:cNvPicPr>
          <p:nvPr/>
        </p:nvPicPr>
        <p:blipFill>
          <a:blip r:embed="rId3">
            <a:extLst/>
          </a:blip>
          <a:srcRect l="0" t="0" r="0" b="8591"/>
          <a:stretch>
            <a:fillRect/>
          </a:stretch>
        </p:blipFill>
        <p:spPr>
          <a:xfrm>
            <a:off x="11473495" y="6495231"/>
            <a:ext cx="12514479" cy="6434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Interactive Jobs - SaaS Computing Service"/>
          <p:cNvSpPr txBox="1"/>
          <p:nvPr>
            <p:ph type="title"/>
          </p:nvPr>
        </p:nvSpPr>
        <p:spPr>
          <a:xfrm>
            <a:off x="1206500" y="624528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Interactive Jobs - SaaS Computing Service</a:t>
            </a:r>
          </a:p>
        </p:txBody>
      </p:sp>
      <p:sp>
        <p:nvSpPr>
          <p:cNvPr id="204" name="Kubernetes and Openstack…"/>
          <p:cNvSpPr txBox="1"/>
          <p:nvPr>
            <p:ph type="body" sz="half" idx="1"/>
          </p:nvPr>
        </p:nvSpPr>
        <p:spPr>
          <a:xfrm>
            <a:off x="849221" y="2961646"/>
            <a:ext cx="10051251" cy="9916147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Kubernetes and Openstack 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extensible and reliable virtual environment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Customized Application Deployment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Images Repository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JupyterLab and various scientific applications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Built by user’s requirements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Software-on-demand Web UI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installation and easy to adopt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Working Space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Ceph Filesystem</a:t>
            </a:r>
          </a:p>
        </p:txBody>
      </p:sp>
      <p:sp>
        <p:nvSpPr>
          <p:cNvPr id="205" name="矩形"/>
          <p:cNvSpPr/>
          <p:nvPr/>
        </p:nvSpPr>
        <p:spPr>
          <a:xfrm>
            <a:off x="11211242" y="2669202"/>
            <a:ext cx="12949905" cy="10501036"/>
          </a:xfrm>
          <a:prstGeom prst="rect">
            <a:avLst/>
          </a:prstGeom>
          <a:solidFill>
            <a:srgbClr val="F4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08" name="System Spec"/>
          <p:cNvGrpSpPr/>
          <p:nvPr/>
        </p:nvGrpSpPr>
        <p:grpSpPr>
          <a:xfrm>
            <a:off x="11956760" y="2201715"/>
            <a:ext cx="5480676" cy="1019467"/>
            <a:chOff x="-1" y="0"/>
            <a:chExt cx="5480675" cy="1019465"/>
          </a:xfrm>
        </p:grpSpPr>
        <p:sp>
          <p:nvSpPr>
            <p:cNvPr id="206" name="矩形"/>
            <p:cNvSpPr/>
            <p:nvPr/>
          </p:nvSpPr>
          <p:spPr>
            <a:xfrm>
              <a:off x="-2" y="-1"/>
              <a:ext cx="5480676" cy="1019467"/>
            </a:xfrm>
            <a:prstGeom prst="rect">
              <a:avLst/>
            </a:pr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207" name="System Spec"/>
            <p:cNvSpPr txBox="1"/>
            <p:nvPr/>
          </p:nvSpPr>
          <p:spPr>
            <a:xfrm>
              <a:off x="-2" y="198581"/>
              <a:ext cx="5480676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System Spec</a:t>
              </a:r>
            </a:p>
          </p:txBody>
        </p:sp>
      </p:grpSp>
      <p:sp>
        <p:nvSpPr>
          <p:cNvPr id="209" name="Node Spec：NVIDIA GPU V100、A100…"/>
          <p:cNvSpPr txBox="1"/>
          <p:nvPr/>
        </p:nvSpPr>
        <p:spPr>
          <a:xfrm>
            <a:off x="11827626" y="3872827"/>
            <a:ext cx="12072309" cy="8465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0999" indent="-380999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Node Spec：NVIDIA GPU A100、RTX3090、RTX4090</a:t>
            </a:r>
          </a:p>
          <a:p>
            <a:pPr marL="380999" indent="-380999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Service Web Portal：</a:t>
            </a:r>
          </a:p>
          <a:p>
            <a:pPr lvl="1" marL="9906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rPr>
                <a:hlinkClick r:id="rId3" invalidUrl="" action="" tgtFrame="" tooltip="" history="1" highlightClick="0" endSnd="0"/>
              </a:rPr>
              <a:t>dicos.grid.sinica.edu.tw</a:t>
            </a:r>
            <a:endParaRPr>
              <a:solidFill>
                <a:schemeClr val="accent1">
                  <a:hueOff val="114395"/>
                  <a:lumOff val="-24975"/>
                </a:schemeClr>
              </a:solidFill>
            </a:endParaRPr>
          </a:p>
          <a:p>
            <a:pPr marL="380999" indent="-380999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Mount Space：</a:t>
            </a:r>
          </a:p>
          <a:p>
            <a:pPr lvl="1" marL="9906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User Space：/dicos_ui_home/{user}</a:t>
            </a:r>
          </a:p>
          <a:p>
            <a:pPr lvl="1" marL="9906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Group Space：/ceph/work/{group}</a:t>
            </a:r>
          </a:p>
          <a:p>
            <a:pPr lvl="1" marL="9906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Backup Space：/ceph/project/{group} will be available in 2025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aaS for Virtualized Computing Service"/>
          <p:cNvSpPr txBox="1"/>
          <p:nvPr>
            <p:ph type="title"/>
          </p:nvPr>
        </p:nvSpPr>
        <p:spPr>
          <a:xfrm>
            <a:off x="1206500" y="624528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SaaS for Virtualized Computing Service</a:t>
            </a:r>
          </a:p>
        </p:txBody>
      </p:sp>
      <p:sp>
        <p:nvSpPr>
          <p:cNvPr id="212" name="矩形"/>
          <p:cNvSpPr/>
          <p:nvPr/>
        </p:nvSpPr>
        <p:spPr>
          <a:xfrm>
            <a:off x="639405" y="2730737"/>
            <a:ext cx="23105190" cy="5829771"/>
          </a:xfrm>
          <a:prstGeom prst="rect">
            <a:avLst/>
          </a:prstGeom>
          <a:solidFill>
            <a:srgbClr val="F4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15" name="Scientific Software Repository"/>
          <p:cNvGrpSpPr/>
          <p:nvPr/>
        </p:nvGrpSpPr>
        <p:grpSpPr>
          <a:xfrm>
            <a:off x="1626922" y="2384278"/>
            <a:ext cx="8463507" cy="942355"/>
            <a:chOff x="0" y="0"/>
            <a:chExt cx="8463506" cy="942354"/>
          </a:xfrm>
        </p:grpSpPr>
        <p:sp>
          <p:nvSpPr>
            <p:cNvPr id="213" name="矩形"/>
            <p:cNvSpPr/>
            <p:nvPr/>
          </p:nvSpPr>
          <p:spPr>
            <a:xfrm>
              <a:off x="-1" y="-1"/>
              <a:ext cx="8463507" cy="942355"/>
            </a:xfrm>
            <a:prstGeom prst="rect">
              <a:avLst/>
            </a:pr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214" name="Scientific Software Repository"/>
            <p:cNvSpPr txBox="1"/>
            <p:nvPr/>
          </p:nvSpPr>
          <p:spPr>
            <a:xfrm>
              <a:off x="-1" y="160025"/>
              <a:ext cx="846350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Scientific Software Repository</a:t>
              </a:r>
            </a:p>
          </p:txBody>
        </p:sp>
      </p:grpSp>
      <p:grpSp>
        <p:nvGrpSpPr>
          <p:cNvPr id="218" name="When your job needs"/>
          <p:cNvGrpSpPr/>
          <p:nvPr/>
        </p:nvGrpSpPr>
        <p:grpSpPr>
          <a:xfrm>
            <a:off x="691250" y="10178772"/>
            <a:ext cx="6468441" cy="1019468"/>
            <a:chOff x="0" y="-1"/>
            <a:chExt cx="6468440" cy="1019467"/>
          </a:xfrm>
        </p:grpSpPr>
        <p:sp>
          <p:nvSpPr>
            <p:cNvPr id="216" name="矩形"/>
            <p:cNvSpPr/>
            <p:nvPr/>
          </p:nvSpPr>
          <p:spPr>
            <a:xfrm>
              <a:off x="-1" y="-2"/>
              <a:ext cx="6468441" cy="1019468"/>
            </a:xfrm>
            <a:prstGeom prst="rect">
              <a:avLst/>
            </a:pr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217" name="When your job needs"/>
            <p:cNvSpPr txBox="1"/>
            <p:nvPr/>
          </p:nvSpPr>
          <p:spPr>
            <a:xfrm>
              <a:off x="-1" y="198581"/>
              <a:ext cx="646844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When your job needs</a:t>
              </a:r>
            </a:p>
          </p:txBody>
        </p:sp>
      </p:grpSp>
      <p:sp>
        <p:nvSpPr>
          <p:cNvPr id="219" name="Interactive UI…"/>
          <p:cNvSpPr txBox="1"/>
          <p:nvPr>
            <p:ph type="body" sz="quarter" idx="1"/>
          </p:nvPr>
        </p:nvSpPr>
        <p:spPr>
          <a:xfrm>
            <a:off x="7514663" y="9126494"/>
            <a:ext cx="16270727" cy="360497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Interactive UI</a:t>
            </a:r>
          </a:p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Specific OS or Application required</a:t>
            </a:r>
          </a:p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Dedicate node for rapid development for multi-core or GPU to develop and testing your task</a:t>
            </a:r>
          </a:p>
        </p:txBody>
      </p:sp>
      <p:sp>
        <p:nvSpPr>
          <p:cNvPr id="220" name="Interactive：Ovito(Molecular Dynamics)、cisTEM、RELION(Medical Image Reconstruction)…"/>
          <p:cNvSpPr txBox="1"/>
          <p:nvPr/>
        </p:nvSpPr>
        <p:spPr>
          <a:xfrm>
            <a:off x="1205501" y="3653218"/>
            <a:ext cx="22502677" cy="2934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34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Interactive：Ovito(Molecular Dynamics)、cisTEM、RELION(Medical Image Reconstruction)</a:t>
            </a:r>
          </a:p>
          <a:p>
            <a:pPr marL="3810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34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BioMedical：Cryosparc (* License required from users）</a:t>
            </a:r>
          </a:p>
          <a:p>
            <a:pPr marL="3810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34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Anaconda Python packages for ML：JupyterLab、TensorFlow、PyTorch、PyRoot、DeepMD(Molecular Dynamics)…etc.</a:t>
            </a:r>
          </a:p>
        </p:txBody>
      </p:sp>
      <p:grpSp>
        <p:nvGrpSpPr>
          <p:cNvPr id="224" name="Group"/>
          <p:cNvGrpSpPr/>
          <p:nvPr/>
        </p:nvGrpSpPr>
        <p:grpSpPr>
          <a:xfrm>
            <a:off x="5041603" y="6344741"/>
            <a:ext cx="13786455" cy="1686868"/>
            <a:chOff x="0" y="0"/>
            <a:chExt cx="13786454" cy="1686866"/>
          </a:xfrm>
        </p:grpSpPr>
        <p:sp>
          <p:nvSpPr>
            <p:cNvPr id="221" name="Rectangle"/>
            <p:cNvSpPr/>
            <p:nvPr/>
          </p:nvSpPr>
          <p:spPr>
            <a:xfrm>
              <a:off x="-1" y="-1"/>
              <a:ext cx="13786456" cy="168686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941751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733930">
                <a:lnSpc>
                  <a:spcPct val="100000"/>
                </a:lnSpc>
                <a:spcBef>
                  <a:spcPts val="0"/>
                </a:spcBef>
                <a:defRPr sz="1600">
                  <a:solidFill>
                    <a:srgbClr val="5E5E5E"/>
                  </a:solidFill>
                </a:defRPr>
              </a:pPr>
            </a:p>
          </p:txBody>
        </p:sp>
        <p:pic>
          <p:nvPicPr>
            <p:cNvPr id="22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9487" y="565839"/>
              <a:ext cx="13587481" cy="1036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" name="Scientific Software Repository &amp; Customized Image Pool"/>
            <p:cNvSpPr txBox="1"/>
            <p:nvPr/>
          </p:nvSpPr>
          <p:spPr>
            <a:xfrm>
              <a:off x="1157608" y="92380"/>
              <a:ext cx="1147123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1733930">
                <a:lnSpc>
                  <a:spcPct val="70000"/>
                </a:lnSpc>
                <a:spcBef>
                  <a:spcPts val="0"/>
                </a:spcBef>
                <a:defRPr sz="18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lvl1pPr>
            </a:lstStyle>
            <a:p>
              <a:pPr/>
              <a:r>
                <a:t>Scientific Software Repository &amp; Customized Image Pool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Image…"/>
          <p:cNvSpPr/>
          <p:nvPr/>
        </p:nvSpPr>
        <p:spPr>
          <a:xfrm>
            <a:off x="10955196" y="10211468"/>
            <a:ext cx="1795697" cy="2370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80D1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Image</a:t>
            </a:r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Repository</a:t>
            </a:r>
          </a:p>
        </p:txBody>
      </p:sp>
      <p:sp>
        <p:nvSpPr>
          <p:cNvPr id="227" name="DiCOS…"/>
          <p:cNvSpPr/>
          <p:nvPr/>
        </p:nvSpPr>
        <p:spPr>
          <a:xfrm>
            <a:off x="8292833" y="3800154"/>
            <a:ext cx="1489349" cy="5984329"/>
          </a:xfrm>
          <a:prstGeom prst="roundRect">
            <a:avLst>
              <a:gd name="adj" fmla="val 12791"/>
            </a:avLst>
          </a:prstGeom>
          <a:solidFill>
            <a:srgbClr val="0082CC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DiCOS</a:t>
            </a:r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Web</a:t>
            </a:r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Server</a:t>
            </a:r>
          </a:p>
        </p:txBody>
      </p:sp>
      <p:sp>
        <p:nvSpPr>
          <p:cNvPr id="228" name="Kubernetes…"/>
          <p:cNvSpPr/>
          <p:nvPr/>
        </p:nvSpPr>
        <p:spPr>
          <a:xfrm>
            <a:off x="10801194" y="3759520"/>
            <a:ext cx="2103701" cy="6065597"/>
          </a:xfrm>
          <a:prstGeom prst="rect">
            <a:avLst/>
          </a:prstGeom>
          <a:solidFill>
            <a:srgbClr val="0082CC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Kubernetes</a:t>
            </a:r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API </a:t>
            </a:r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Server</a:t>
            </a:r>
          </a:p>
        </p:txBody>
      </p:sp>
      <p:sp>
        <p:nvSpPr>
          <p:cNvPr id="229" name="DiCOSApp for SaaS Computing Service"/>
          <p:cNvSpPr txBox="1"/>
          <p:nvPr>
            <p:ph type="title" idx="4294967295"/>
          </p:nvPr>
        </p:nvSpPr>
        <p:spPr>
          <a:xfrm>
            <a:off x="914683" y="446728"/>
            <a:ext cx="21971001" cy="1433167"/>
          </a:xfrm>
          <a:prstGeom prst="rect">
            <a:avLst/>
          </a:prstGeom>
        </p:spPr>
        <p:txBody>
          <a:bodyPr/>
          <a:lstStyle>
            <a:lvl1pPr defTabSz="2438337">
              <a:defRPr spc="-200">
                <a:solidFill>
                  <a:schemeClr val="accent1">
                    <a:hueOff val="114395"/>
                    <a:lumOff val="-2497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DiCOSApp for SaaS Computing Service</a:t>
            </a:r>
          </a:p>
        </p:txBody>
      </p:sp>
      <p:sp>
        <p:nvSpPr>
          <p:cNvPr id="230" name="Client"/>
          <p:cNvSpPr/>
          <p:nvPr/>
        </p:nvSpPr>
        <p:spPr>
          <a:xfrm>
            <a:off x="5268605" y="6223000"/>
            <a:ext cx="1270001" cy="127000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0082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31" name="Line"/>
          <p:cNvSpPr/>
          <p:nvPr/>
        </p:nvSpPr>
        <p:spPr>
          <a:xfrm>
            <a:off x="6550387" y="6858000"/>
            <a:ext cx="1743364" cy="0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2" name="http"/>
          <p:cNvSpPr txBox="1"/>
          <p:nvPr/>
        </p:nvSpPr>
        <p:spPr>
          <a:xfrm>
            <a:off x="7047171" y="7152675"/>
            <a:ext cx="74979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sz="30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http</a:t>
            </a:r>
          </a:p>
        </p:txBody>
      </p:sp>
      <p:sp>
        <p:nvSpPr>
          <p:cNvPr id="233" name="System Architecture"/>
          <p:cNvSpPr txBox="1"/>
          <p:nvPr/>
        </p:nvSpPr>
        <p:spPr>
          <a:xfrm>
            <a:off x="659702" y="2732422"/>
            <a:ext cx="6053284" cy="94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System Architecture </a:t>
            </a:r>
          </a:p>
        </p:txBody>
      </p:sp>
      <p:sp>
        <p:nvSpPr>
          <p:cNvPr id="234" name="GPU-3090"/>
          <p:cNvSpPr/>
          <p:nvPr/>
        </p:nvSpPr>
        <p:spPr>
          <a:xfrm>
            <a:off x="13742117" y="5395969"/>
            <a:ext cx="3096729" cy="802057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GPU-3090</a:t>
            </a:r>
          </a:p>
        </p:txBody>
      </p:sp>
      <p:sp>
        <p:nvSpPr>
          <p:cNvPr id="235" name="GPU-P100"/>
          <p:cNvSpPr/>
          <p:nvPr/>
        </p:nvSpPr>
        <p:spPr>
          <a:xfrm>
            <a:off x="13784419" y="6291193"/>
            <a:ext cx="3096728" cy="883980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GPU-P100</a:t>
            </a:r>
          </a:p>
        </p:txBody>
      </p:sp>
      <p:sp>
        <p:nvSpPr>
          <p:cNvPr id="236" name="CPU"/>
          <p:cNvSpPr/>
          <p:nvPr/>
        </p:nvSpPr>
        <p:spPr>
          <a:xfrm>
            <a:off x="13784419" y="2625250"/>
            <a:ext cx="3096728" cy="2510427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CPU</a:t>
            </a:r>
          </a:p>
        </p:txBody>
      </p:sp>
      <p:sp>
        <p:nvSpPr>
          <p:cNvPr id="237" name="Pod"/>
          <p:cNvSpPr/>
          <p:nvPr/>
        </p:nvSpPr>
        <p:spPr>
          <a:xfrm>
            <a:off x="14039034" y="3491753"/>
            <a:ext cx="1667164" cy="1162183"/>
          </a:xfrm>
          <a:prstGeom prst="rect">
            <a:avLst/>
          </a:prstGeom>
          <a:solidFill>
            <a:srgbClr val="FFFFFF"/>
          </a:solidFill>
          <a:ln w="50800">
            <a:solidFill>
              <a:srgbClr val="0082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Pod</a:t>
            </a:r>
          </a:p>
        </p:txBody>
      </p:sp>
      <p:sp>
        <p:nvSpPr>
          <p:cNvPr id="238" name="GPU-A100"/>
          <p:cNvSpPr/>
          <p:nvPr/>
        </p:nvSpPr>
        <p:spPr>
          <a:xfrm>
            <a:off x="13784419" y="7477375"/>
            <a:ext cx="3096728" cy="2370565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GPU-A100</a:t>
            </a:r>
          </a:p>
        </p:txBody>
      </p:sp>
      <p:sp>
        <p:nvSpPr>
          <p:cNvPr id="239" name="Pod"/>
          <p:cNvSpPr/>
          <p:nvPr/>
        </p:nvSpPr>
        <p:spPr>
          <a:xfrm>
            <a:off x="14013634" y="8330690"/>
            <a:ext cx="1717964" cy="1270001"/>
          </a:xfrm>
          <a:prstGeom prst="rect">
            <a:avLst/>
          </a:prstGeom>
          <a:solidFill>
            <a:srgbClr val="FFFFFF"/>
          </a:solidFill>
          <a:ln w="50800">
            <a:solidFill>
              <a:srgbClr val="0082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Pod</a:t>
            </a:r>
          </a:p>
        </p:txBody>
      </p:sp>
      <p:sp>
        <p:nvSpPr>
          <p:cNvPr id="240" name="Line"/>
          <p:cNvSpPr/>
          <p:nvPr/>
        </p:nvSpPr>
        <p:spPr>
          <a:xfrm>
            <a:off x="9827038" y="6919318"/>
            <a:ext cx="1056300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1" name="Line"/>
          <p:cNvSpPr/>
          <p:nvPr/>
        </p:nvSpPr>
        <p:spPr>
          <a:xfrm flipH="1">
            <a:off x="12924764" y="8662657"/>
            <a:ext cx="1056300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2" name="Line"/>
          <p:cNvSpPr/>
          <p:nvPr/>
        </p:nvSpPr>
        <p:spPr>
          <a:xfrm flipH="1">
            <a:off x="12937464" y="4263569"/>
            <a:ext cx="1056300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3" name="Line"/>
          <p:cNvSpPr/>
          <p:nvPr/>
        </p:nvSpPr>
        <p:spPr>
          <a:xfrm flipV="1">
            <a:off x="11888270" y="9812363"/>
            <a:ext cx="1" cy="377461"/>
          </a:xfrm>
          <a:prstGeom prst="lin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4" name="Ceph…"/>
          <p:cNvSpPr/>
          <p:nvPr/>
        </p:nvSpPr>
        <p:spPr>
          <a:xfrm>
            <a:off x="13804842" y="10500345"/>
            <a:ext cx="9381269" cy="1366270"/>
          </a:xfrm>
          <a:prstGeom prst="rect">
            <a:avLst/>
          </a:prstGeom>
          <a:solidFill>
            <a:srgbClr val="0082CC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2438337">
              <a:lnSpc>
                <a:spcPct val="110000"/>
              </a:lnSpc>
              <a:spcBef>
                <a:spcPts val="400"/>
              </a:spcBef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Ceph</a:t>
            </a:r>
          </a:p>
          <a:p>
            <a:pPr algn="ctr" defTabSz="2438337">
              <a:lnSpc>
                <a:spcPct val="110000"/>
              </a:lnSpc>
              <a:spcBef>
                <a:spcPts val="400"/>
              </a:spcBef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/ceph/work/{group}</a:t>
            </a:r>
          </a:p>
        </p:txBody>
      </p:sp>
      <p:sp>
        <p:nvSpPr>
          <p:cNvPr id="245" name="SE"/>
          <p:cNvSpPr/>
          <p:nvPr/>
        </p:nvSpPr>
        <p:spPr>
          <a:xfrm>
            <a:off x="15403283" y="10743508"/>
            <a:ext cx="756541" cy="998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46" name="SE"/>
          <p:cNvSpPr/>
          <p:nvPr/>
        </p:nvSpPr>
        <p:spPr>
          <a:xfrm>
            <a:off x="14238064" y="10743508"/>
            <a:ext cx="756541" cy="998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47" name="Line"/>
          <p:cNvSpPr/>
          <p:nvPr/>
        </p:nvSpPr>
        <p:spPr>
          <a:xfrm flipV="1">
            <a:off x="16233300" y="9825063"/>
            <a:ext cx="1" cy="852857"/>
          </a:xfrm>
          <a:prstGeom prst="lin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標題 1"/>
          <p:cNvSpPr txBox="1"/>
          <p:nvPr>
            <p:ph type="title"/>
          </p:nvPr>
        </p:nvSpPr>
        <p:spPr>
          <a:xfrm>
            <a:off x="2055548" y="3337289"/>
            <a:ext cx="21031201" cy="1570036"/>
          </a:xfrm>
          <a:prstGeom prst="rect">
            <a:avLst/>
          </a:prstGeom>
        </p:spPr>
        <p:txBody>
          <a:bodyPr/>
          <a:lstStyle>
            <a:lvl1pPr>
              <a:defRPr sz="6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https://dicos.grid.sinica.edu.tw/dockerapps/</a:t>
            </a:r>
          </a:p>
        </p:txBody>
      </p:sp>
      <p:pic>
        <p:nvPicPr>
          <p:cNvPr id="250" name="圖片 3" descr="圖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7119" y="5177201"/>
            <a:ext cx="6686551" cy="3295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圖片 4" descr="圖片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25594" y="5310549"/>
            <a:ext cx="6667502" cy="302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圖片 6" descr="圖片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81869" y="8742725"/>
            <a:ext cx="6781801" cy="32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圖片 8" descr="圖片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555021" y="5291499"/>
            <a:ext cx="6591301" cy="304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圖片 9" descr="圖片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87504" y="8742725"/>
            <a:ext cx="6648452" cy="297180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圓角矩形 10"/>
          <p:cNvSpPr/>
          <p:nvPr/>
        </p:nvSpPr>
        <p:spPr>
          <a:xfrm>
            <a:off x="10744894" y="6653578"/>
            <a:ext cx="4305302" cy="704851"/>
          </a:xfrm>
          <a:prstGeom prst="roundRect">
            <a:avLst>
              <a:gd name="adj" fmla="val 16667"/>
            </a:avLst>
          </a:prstGeom>
          <a:ln w="25400">
            <a:solidFill>
              <a:srgbClr val="42719B"/>
            </a:solidFill>
            <a:miter/>
          </a:ln>
        </p:spPr>
        <p:txBody>
          <a:bodyPr lIns="50800" tIns="50800" rIns="50800" bIns="50800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6" name="截圖 2024-03-29 上午8.39.14.png" descr="截圖 2024-03-29 上午8.39.14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659791" y="8609376"/>
            <a:ext cx="6591302" cy="495694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aaS for Virtualized Computing Service"/>
          <p:cNvSpPr txBox="1"/>
          <p:nvPr/>
        </p:nvSpPr>
        <p:spPr>
          <a:xfrm>
            <a:off x="1912044" y="932586"/>
            <a:ext cx="21971001" cy="2441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2316420">
              <a:lnSpc>
                <a:spcPct val="100000"/>
              </a:lnSpc>
              <a:spcBef>
                <a:spcPts val="0"/>
              </a:spcBef>
              <a:defRPr b="1" spc="-190" sz="8075">
                <a:solidFill>
                  <a:schemeClr val="accent1">
                    <a:hueOff val="114395"/>
                    <a:lumOff val="-2497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SaaS for Virtualized Computing Service - </a:t>
            </a:r>
          </a:p>
          <a:p>
            <a:pPr defTabSz="2316420">
              <a:lnSpc>
                <a:spcPct val="100000"/>
              </a:lnSpc>
              <a:spcBef>
                <a:spcPts val="0"/>
              </a:spcBef>
              <a:defRPr b="1" spc="-190" sz="8075">
                <a:solidFill>
                  <a:schemeClr val="accent1">
                    <a:hueOff val="114395"/>
                    <a:lumOff val="-2497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Service Portal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標題 1"/>
          <p:cNvSpPr txBox="1"/>
          <p:nvPr>
            <p:ph type="title"/>
          </p:nvPr>
        </p:nvSpPr>
        <p:spPr>
          <a:xfrm>
            <a:off x="781048" y="635000"/>
            <a:ext cx="21031201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path of Disk Space</a:t>
            </a:r>
          </a:p>
        </p:txBody>
      </p:sp>
      <p:sp>
        <p:nvSpPr>
          <p:cNvPr id="260" name="內容版面配置區 2"/>
          <p:cNvSpPr txBox="1"/>
          <p:nvPr>
            <p:ph type="body" idx="1"/>
          </p:nvPr>
        </p:nvSpPr>
        <p:spPr>
          <a:xfrm>
            <a:off x="781048" y="2984498"/>
            <a:ext cx="23145751" cy="790354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user:</a:t>
            </a:r>
          </a:p>
          <a:p>
            <a: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/dicos_ui_home/{user}</a:t>
            </a:r>
            <a:r>
              <a:t> </a:t>
            </a:r>
            <a:r>
              <a:t>(UI)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cryoEM group:</a:t>
            </a:r>
          </a:p>
          <a:p>
            <a: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/activeEM/data/{group}/{user}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NSTCCore group:</a:t>
            </a:r>
          </a:p>
          <a:p>
            <a: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/ceph/work/{group}/{user}</a:t>
            </a:r>
          </a:p>
          <a:p>
            <a: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/ceph/project/{group}/{user}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標題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1.1 (Open a Jupyter RTX 3090)</a:t>
            </a:r>
          </a:p>
        </p:txBody>
      </p:sp>
      <p:sp>
        <p:nvSpPr>
          <p:cNvPr id="263" name="內容版面配置區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0" t="4130" r="0" b="54816"/>
          <a:stretch>
            <a:fillRect/>
          </a:stretch>
        </p:blipFill>
        <p:spPr>
          <a:xfrm>
            <a:off x="957007" y="2855815"/>
            <a:ext cx="23198634" cy="1071466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矩形 4"/>
          <p:cNvSpPr/>
          <p:nvPr/>
        </p:nvSpPr>
        <p:spPr>
          <a:xfrm>
            <a:off x="1585641" y="3381376"/>
            <a:ext cx="857251" cy="638175"/>
          </a:xfrm>
          <a:prstGeom prst="rect">
            <a:avLst/>
          </a:prstGeom>
          <a:ln w="25400">
            <a:solidFill>
              <a:srgbClr val="42719B"/>
            </a:solidFill>
            <a:miter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6" name="直線單箭頭接點 6"/>
          <p:cNvSpPr/>
          <p:nvPr/>
        </p:nvSpPr>
        <p:spPr>
          <a:xfrm flipV="1">
            <a:off x="685799" y="4070487"/>
            <a:ext cx="1295402" cy="1562102"/>
          </a:xfrm>
          <a:prstGeom prst="line">
            <a:avLst/>
          </a:prstGeom>
          <a:ln w="12700">
            <a:solidFill>
              <a:srgbClr val="5B9BD5"/>
            </a:solidFill>
            <a:miter/>
            <a:tailEnd type="triangle"/>
          </a:ln>
        </p:spPr>
        <p:txBody>
          <a:bodyPr tIns="91439" bIns="91439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7" name="矩形 5"/>
          <p:cNvSpPr/>
          <p:nvPr/>
        </p:nvSpPr>
        <p:spPr>
          <a:xfrm>
            <a:off x="8388625" y="5387008"/>
            <a:ext cx="1451115" cy="1331845"/>
          </a:xfrm>
          <a:prstGeom prst="rect">
            <a:avLst/>
          </a:prstGeom>
          <a:ln w="25400">
            <a:solidFill>
              <a:srgbClr val="2E75B6"/>
            </a:solidFill>
            <a:miter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標題 1"/>
          <p:cNvSpPr txBox="1"/>
          <p:nvPr>
            <p:ph type="title"/>
          </p:nvPr>
        </p:nvSpPr>
        <p:spPr>
          <a:xfrm>
            <a:off x="1676398" y="730250"/>
            <a:ext cx="22231351" cy="2244726"/>
          </a:xfrm>
          <a:prstGeom prst="rect">
            <a:avLst/>
          </a:prstGeom>
        </p:spPr>
        <p:txBody>
          <a:bodyPr/>
          <a:lstStyle/>
          <a:p>
            <a:pPr/>
            <a:r>
              <a:t>Example 1.2 (Open a Jupyter RTX 3090)</a:t>
            </a:r>
          </a:p>
        </p:txBody>
      </p:sp>
      <p:sp>
        <p:nvSpPr>
          <p:cNvPr id="270" name="內容版面配置區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1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0" t="5814" r="1076" b="52766"/>
          <a:stretch>
            <a:fillRect/>
          </a:stretch>
        </p:blipFill>
        <p:spPr>
          <a:xfrm>
            <a:off x="1139685" y="2721731"/>
            <a:ext cx="22117882" cy="10418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標題 1"/>
          <p:cNvSpPr txBox="1"/>
          <p:nvPr>
            <p:ph type="title"/>
          </p:nvPr>
        </p:nvSpPr>
        <p:spPr>
          <a:xfrm>
            <a:off x="971551" y="730249"/>
            <a:ext cx="21957460" cy="234810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Example 1.3 (Open a Jupyter RTX 3090 with terminal)</a:t>
            </a:r>
          </a:p>
        </p:txBody>
      </p:sp>
      <p:sp>
        <p:nvSpPr>
          <p:cNvPr id="274" name="內容版面配置區 2"/>
          <p:cNvSpPr txBox="1"/>
          <p:nvPr>
            <p:ph type="body" idx="1"/>
          </p:nvPr>
        </p:nvSpPr>
        <p:spPr>
          <a:xfrm>
            <a:off x="971550" y="3651250"/>
            <a:ext cx="21736050" cy="89789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5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0" t="5526" r="690" b="52366"/>
          <a:stretch>
            <a:fillRect/>
          </a:stretch>
        </p:blipFill>
        <p:spPr>
          <a:xfrm>
            <a:off x="499026" y="3078349"/>
            <a:ext cx="22300097" cy="10637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