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 b="def" i="def"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/>
          <p:nvPr>
            <p:ph type="body" sz="quarter" idx="1" hasCustomPrompt="1"/>
          </p:nvPr>
        </p:nvSpPr>
        <p:spPr>
          <a:xfrm>
            <a:off x="1201340" y="11847162"/>
            <a:ext cx="21971005" cy="636982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indent="-381000" defTabSz="701675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1600200" indent="-381000" defTabSz="701675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2209800" indent="-381000" defTabSz="701675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2819400" indent="-381000" defTabSz="701675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作者和日期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簡報標題"/>
          <p:cNvSpPr txBox="1"/>
          <p:nvPr>
            <p:ph type="title" hasCustomPrompt="1"/>
          </p:nvPr>
        </p:nvSpPr>
        <p:spPr>
          <a:xfrm>
            <a:off x="1206496" y="2574991"/>
            <a:ext cx="21971005" cy="4648204"/>
          </a:xfrm>
          <a:prstGeom prst="rect">
            <a:avLst/>
          </a:prstGeom>
        </p:spPr>
        <p:txBody>
          <a:bodyPr lIns="50800" tIns="50800" rIns="50800" bIns="50800" anchor="b"/>
          <a:lstStyle>
            <a:lvl1pPr defTabSz="2438337">
              <a:lnSpc>
                <a:spcPct val="80000"/>
              </a:lnSpc>
              <a:defRPr b="1" spc="-232" sz="1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簡報標題</a:t>
            </a:r>
          </a:p>
        </p:txBody>
      </p:sp>
      <p:sp>
        <p:nvSpPr>
          <p:cNvPr id="13" name="內文層級一…"/>
          <p:cNvSpPr txBox="1"/>
          <p:nvPr>
            <p:ph type="body" sz="quarter" idx="21" hasCustomPrompt="1"/>
          </p:nvPr>
        </p:nvSpPr>
        <p:spPr>
          <a:xfrm>
            <a:off x="1201342" y="7210490"/>
            <a:ext cx="21971002" cy="1905003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55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簡報子標題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聲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indent="0" algn="ctr" defTabSz="2438337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pc="-232" sz="11600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 defTabSz="2438337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pc="-232" sz="11600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 defTabSz="2438337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pc="-232" sz="11600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 defTabSz="2438337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pc="-232" sz="11600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 defTabSz="2438337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pc="-232" sz="11600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聲明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重要事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5"/>
            <a:ext cx="21971000" cy="7241587"/>
          </a:xfrm>
          <a:prstGeom prst="rect">
            <a:avLst/>
          </a:prstGeom>
        </p:spPr>
        <p:txBody>
          <a:bodyPr lIns="50800" tIns="50800" rIns="50800" bIns="50800" anchor="b"/>
          <a:lstStyle>
            <a:lvl1pPr marL="0" indent="0" algn="ctr" defTabSz="2438337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b="1" spc="-250" sz="25000">
                <a:solidFill>
                  <a:srgbClr val="004D80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0" indent="0" algn="ctr" defTabSz="2438337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b="1" spc="-250" sz="25000">
                <a:solidFill>
                  <a:srgbClr val="004D80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0" indent="0" algn="ctr" defTabSz="2438337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b="1" spc="-250" sz="25000">
                <a:solidFill>
                  <a:srgbClr val="004D80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0" indent="0" algn="ctr" defTabSz="2438337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b="1" spc="-250" sz="25000">
                <a:solidFill>
                  <a:srgbClr val="004D80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0" indent="0" algn="ctr" defTabSz="2438337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b="1" spc="-250" sz="25000">
                <a:solidFill>
                  <a:srgbClr val="004D80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詳細資訊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72644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4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詳細資訊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名言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quarter" idx="1" hasCustomPrompt="1"/>
          </p:nvPr>
        </p:nvSpPr>
        <p:spPr>
          <a:xfrm>
            <a:off x="2480822" y="10675453"/>
            <a:ext cx="20149257" cy="636982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3000">
                <a:latin typeface="+mn-lt"/>
                <a:ea typeface="+mn-ea"/>
                <a:cs typeface="+mn-cs"/>
                <a:sym typeface="Helvetica Neue"/>
              </a:defRPr>
            </a:lvl1pPr>
            <a:lvl2pPr indent="-381000" defTabSz="701675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3000">
                <a:latin typeface="+mn-lt"/>
                <a:ea typeface="+mn-ea"/>
                <a:cs typeface="+mn-cs"/>
                <a:sym typeface="Helvetica Neue"/>
              </a:defRPr>
            </a:lvl2pPr>
            <a:lvl3pPr marL="1600200" indent="-381000" defTabSz="701675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3000">
                <a:latin typeface="+mn-lt"/>
                <a:ea typeface="+mn-ea"/>
                <a:cs typeface="+mn-cs"/>
                <a:sym typeface="Helvetica Neue"/>
              </a:defRPr>
            </a:lvl3pPr>
            <a:lvl4pPr marL="2209800" indent="-381000" defTabSz="701675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3000">
                <a:latin typeface="+mn-lt"/>
                <a:ea typeface="+mn-ea"/>
                <a:cs typeface="+mn-cs"/>
                <a:sym typeface="Helvetica Neue"/>
              </a:defRPr>
            </a:lvl4pPr>
            <a:lvl5pPr marL="2819400" indent="-381000" defTabSz="701675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30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出處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內文層級一…"/>
          <p:cNvSpPr txBox="1"/>
          <p:nvPr>
            <p:ph type="body" sz="half" idx="21" hasCustomPrompt="1"/>
          </p:nvPr>
        </p:nvSpPr>
        <p:spPr>
          <a:xfrm>
            <a:off x="1753923" y="4939860"/>
            <a:ext cx="20876154" cy="3836283"/>
          </a:xfrm>
          <a:prstGeom prst="rect">
            <a:avLst/>
          </a:prstGeom>
        </p:spPr>
        <p:txBody>
          <a:bodyPr lIns="50800" tIns="50800" rIns="50800" bIns="50800"/>
          <a:lstStyle>
            <a:lvl1pPr marL="131850" indent="37172" defTabSz="2438337">
              <a:spcBef>
                <a:spcPts val="0"/>
              </a:spcBef>
              <a:buSzTx/>
              <a:buFontTx/>
              <a:buNone/>
              <a:defRPr spc="-200" sz="8500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「著名的引言」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蔚藍天空下從下方看熱氣球"/>
          <p:cNvSpPr/>
          <p:nvPr>
            <p:ph type="pic" sz="quarter" idx="21"/>
          </p:nvPr>
        </p:nvSpPr>
        <p:spPr>
          <a:xfrm>
            <a:off x="15436504" y="1270000"/>
            <a:ext cx="8167170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從上方看熱氣球頂部的特寫"/>
          <p:cNvSpPr/>
          <p:nvPr>
            <p:ph type="pic" sz="quarter" idx="22"/>
          </p:nvPr>
        </p:nvSpPr>
        <p:spPr>
          <a:xfrm>
            <a:off x="15461772" y="7085972"/>
            <a:ext cx="8148417" cy="54322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蔚藍天空下從下方看熱氣球"/>
          <p:cNvSpPr/>
          <p:nvPr>
            <p:ph type="pic" idx="23"/>
          </p:nvPr>
        </p:nvSpPr>
        <p:spPr>
          <a:xfrm>
            <a:off x="-124636" y="1270000"/>
            <a:ext cx="16859221" cy="112394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蔚藍天空下從下方看熱氣球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從上方看熱氣球頂部的特寫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簡報標題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lIns="50800" tIns="50800" rIns="50800" bIns="50800" anchor="b"/>
          <a:lstStyle>
            <a:lvl1pPr defTabSz="2438337">
              <a:lnSpc>
                <a:spcPct val="80000"/>
              </a:lnSpc>
              <a:defRPr b="1" spc="-232" sz="1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簡報標題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07690" y="1106137"/>
            <a:ext cx="21968621" cy="636982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3000">
                <a:latin typeface="+mn-lt"/>
                <a:ea typeface="+mn-ea"/>
                <a:cs typeface="+mn-cs"/>
                <a:sym typeface="Helvetica Neue"/>
              </a:defRPr>
            </a:lvl1pPr>
            <a:lvl2pPr indent="-381000" defTabSz="701675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3000">
                <a:latin typeface="+mn-lt"/>
                <a:ea typeface="+mn-ea"/>
                <a:cs typeface="+mn-cs"/>
                <a:sym typeface="Helvetica Neue"/>
              </a:defRPr>
            </a:lvl2pPr>
            <a:lvl3pPr marL="1600200" indent="-381000" defTabSz="701675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3000">
                <a:latin typeface="+mn-lt"/>
                <a:ea typeface="+mn-ea"/>
                <a:cs typeface="+mn-cs"/>
                <a:sym typeface="Helvetica Neue"/>
              </a:defRPr>
            </a:lvl3pPr>
            <a:lvl4pPr marL="2209800" indent="-381000" defTabSz="701675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3000">
                <a:latin typeface="+mn-lt"/>
                <a:ea typeface="+mn-ea"/>
                <a:cs typeface="+mn-cs"/>
                <a:sym typeface="Helvetica Neue"/>
              </a:defRPr>
            </a:lvl4pPr>
            <a:lvl5pPr marL="2819400" indent="-381000" defTabSz="701675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30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作者和日期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內文層級一…"/>
          <p:cNvSpPr txBox="1"/>
          <p:nvPr>
            <p:ph type="body" sz="quarter" idx="22" hasCustomPrompt="1"/>
          </p:nvPr>
        </p:nvSpPr>
        <p:spPr>
          <a:xfrm>
            <a:off x="1206500" y="11609909"/>
            <a:ext cx="21971000" cy="1116955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5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簡報子標題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與替用照片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從下方看熱氣球的特寫"/>
          <p:cNvSpPr/>
          <p:nvPr>
            <p:ph type="pic" idx="21"/>
          </p:nvPr>
        </p:nvSpPr>
        <p:spPr>
          <a:xfrm>
            <a:off x="9226574" y="1270000"/>
            <a:ext cx="16840152" cy="1118443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幻燈片標題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lIns="50800" tIns="50800" rIns="50800" bIns="50800" anchor="b"/>
          <a:lstStyle>
            <a:lvl1pPr defTabSz="2438337">
              <a:lnSpc>
                <a:spcPct val="80000"/>
              </a:lnSpc>
              <a:defRPr b="1" spc="-170" sz="8500">
                <a:solidFill>
                  <a:srgbClr val="004D8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幻燈片標題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5500">
                <a:latin typeface="+mn-lt"/>
                <a:ea typeface="+mn-ea"/>
                <a:cs typeface="+mn-cs"/>
                <a:sym typeface="Helvetica Neue"/>
              </a:defRPr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5500">
                <a:latin typeface="+mn-lt"/>
                <a:ea typeface="+mn-ea"/>
                <a:cs typeface="+mn-cs"/>
                <a:sym typeface="Helvetica Neue"/>
              </a:defRPr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5500">
                <a:latin typeface="+mn-lt"/>
                <a:ea typeface="+mn-ea"/>
                <a:cs typeface="+mn-cs"/>
                <a:sym typeface="Helvetica Neue"/>
              </a:defRPr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5500">
                <a:latin typeface="+mn-lt"/>
                <a:ea typeface="+mn-ea"/>
                <a:cs typeface="+mn-cs"/>
                <a:sym typeface="Helvetica Neue"/>
              </a:defRPr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55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幻燈片子標題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幻燈片標題"/>
          <p:cNvSpPr txBox="1"/>
          <p:nvPr>
            <p:ph type="title" hasCustomPrompt="1"/>
          </p:nvPr>
        </p:nvSpPr>
        <p:spPr>
          <a:xfrm>
            <a:off x="1206500" y="952500"/>
            <a:ext cx="21971000" cy="1433164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2438337">
              <a:lnSpc>
                <a:spcPct val="80000"/>
              </a:lnSpc>
              <a:defRPr b="1" spc="-170" sz="8500">
                <a:solidFill>
                  <a:srgbClr val="004D8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幻燈片標題</a:t>
            </a:r>
          </a:p>
        </p:txBody>
      </p:sp>
      <p:sp>
        <p:nvSpPr>
          <p:cNvPr id="43" name="Body Level One…"/>
          <p:cNvSpPr txBox="1"/>
          <p:nvPr>
            <p:ph type="body" sz="quarter" idx="1" hasCustomPrompt="1"/>
          </p:nvPr>
        </p:nvSpPr>
        <p:spPr>
          <a:xfrm>
            <a:off x="1206500" y="2245960"/>
            <a:ext cx="21971000" cy="934782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4800">
                <a:latin typeface="+mn-lt"/>
                <a:ea typeface="+mn-ea"/>
                <a:cs typeface="+mn-cs"/>
                <a:sym typeface="Helvetica Neue"/>
              </a:defRPr>
            </a:lvl1pPr>
            <a:lvl2pPr marL="1219200" indent="-609600" defTabSz="72644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4800">
                <a:latin typeface="+mn-lt"/>
                <a:ea typeface="+mn-ea"/>
                <a:cs typeface="+mn-cs"/>
                <a:sym typeface="Helvetica Neue"/>
              </a:defRPr>
            </a:lvl2pPr>
            <a:lvl3pPr marL="1828800" indent="-609600" defTabSz="72644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4800">
                <a:latin typeface="+mn-lt"/>
                <a:ea typeface="+mn-ea"/>
                <a:cs typeface="+mn-cs"/>
                <a:sym typeface="Helvetica Neue"/>
              </a:defRPr>
            </a:lvl3pPr>
            <a:lvl4pPr marL="2438400" indent="-609600" defTabSz="72644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4800">
                <a:latin typeface="+mn-lt"/>
                <a:ea typeface="+mn-ea"/>
                <a:cs typeface="+mn-cs"/>
                <a:sym typeface="Helvetica Neue"/>
              </a:defRPr>
            </a:lvl4pPr>
            <a:lvl5pPr marL="3048000" indent="-609600" defTabSz="72644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48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幻燈片子標題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內文層級一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lIns="50800" tIns="50800" rIns="50800" bIns="50800"/>
          <a:lstStyle>
            <a:lvl1pPr marL="609600" indent="-609600" defTabSz="2438337">
              <a:spcBef>
                <a:spcPts val="4500"/>
              </a:spcBef>
              <a:buSzPct val="123000"/>
              <a:buFontTx/>
              <a:defRPr sz="4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幻燈片項目符號文字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lIns="50800" tIns="50800" rIns="50800" bIns="50800" numCol="2" spcCol="1098550"/>
          <a:lstStyle>
            <a:lvl1pPr marL="609600" indent="-609600" defTabSz="2438337">
              <a:spcBef>
                <a:spcPts val="4500"/>
              </a:spcBef>
              <a:buSzPct val="123000"/>
              <a:buFontTx/>
              <a:defRPr sz="4800">
                <a:latin typeface="+mn-lt"/>
                <a:ea typeface="+mn-ea"/>
                <a:cs typeface="+mn-cs"/>
                <a:sym typeface="Helvetica Neue"/>
              </a:defRPr>
            </a:lvl1pPr>
            <a:lvl2pPr marL="1219200" indent="-609600" defTabSz="2438337">
              <a:spcBef>
                <a:spcPts val="4500"/>
              </a:spcBef>
              <a:buSzPct val="123000"/>
              <a:buFontTx/>
              <a:defRPr sz="4800">
                <a:latin typeface="+mn-lt"/>
                <a:ea typeface="+mn-ea"/>
                <a:cs typeface="+mn-cs"/>
                <a:sym typeface="Helvetica Neue"/>
              </a:defRPr>
            </a:lvl2pPr>
            <a:lvl3pPr marL="1828800" indent="-609600" defTabSz="2438337">
              <a:spcBef>
                <a:spcPts val="4500"/>
              </a:spcBef>
              <a:buSzPct val="123000"/>
              <a:buFontTx/>
              <a:defRPr sz="4800">
                <a:latin typeface="+mn-lt"/>
                <a:ea typeface="+mn-ea"/>
                <a:cs typeface="+mn-cs"/>
                <a:sym typeface="Helvetica Neue"/>
              </a:defRPr>
            </a:lvl3pPr>
            <a:lvl4pPr marL="2438400" indent="-609600" defTabSz="2438337">
              <a:spcBef>
                <a:spcPts val="4500"/>
              </a:spcBef>
              <a:buSzPct val="123000"/>
              <a:buFontTx/>
              <a:defRPr sz="4800">
                <a:latin typeface="+mn-lt"/>
                <a:ea typeface="+mn-ea"/>
                <a:cs typeface="+mn-cs"/>
                <a:sym typeface="Helvetica Neue"/>
              </a:defRPr>
            </a:lvl4pPr>
            <a:lvl5pPr marL="3048000" indent="-609600" defTabSz="2438337">
              <a:spcBef>
                <a:spcPts val="4500"/>
              </a:spcBef>
              <a:buSzPct val="123000"/>
              <a:buFontTx/>
              <a:defRPr sz="48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幻燈片項目符號文字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/>
          <p:nvPr>
            <p:ph type="body" sz="quarter" idx="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4800">
                <a:latin typeface="+mn-lt"/>
                <a:ea typeface="+mn-ea"/>
                <a:cs typeface="+mn-cs"/>
                <a:sym typeface="Helvetica Neue"/>
              </a:defRPr>
            </a:lvl1pPr>
            <a:lvl2pPr marL="1219200" indent="-609600" defTabSz="72644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4800">
                <a:latin typeface="+mn-lt"/>
                <a:ea typeface="+mn-ea"/>
                <a:cs typeface="+mn-cs"/>
                <a:sym typeface="Helvetica Neue"/>
              </a:defRPr>
            </a:lvl2pPr>
            <a:lvl3pPr marL="1828800" indent="-609600" defTabSz="72644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4800">
                <a:latin typeface="+mn-lt"/>
                <a:ea typeface="+mn-ea"/>
                <a:cs typeface="+mn-cs"/>
                <a:sym typeface="Helvetica Neue"/>
              </a:defRPr>
            </a:lvl3pPr>
            <a:lvl4pPr marL="2438400" indent="-609600" defTabSz="72644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4800">
                <a:latin typeface="+mn-lt"/>
                <a:ea typeface="+mn-ea"/>
                <a:cs typeface="+mn-cs"/>
                <a:sym typeface="Helvetica Neue"/>
              </a:defRPr>
            </a:lvl4pPr>
            <a:lvl5pPr marL="3048000" indent="-609600" defTabSz="72644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48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幻燈片子標題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內文層級一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lIns="50800" tIns="50800" rIns="50800" bIns="50800"/>
          <a:lstStyle>
            <a:lvl1pPr marL="609600" indent="-609600" defTabSz="2438337">
              <a:spcBef>
                <a:spcPts val="4500"/>
              </a:spcBef>
              <a:buSzPct val="123000"/>
              <a:buFontTx/>
              <a:defRPr sz="4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幻燈片項目符號文字</a:t>
            </a:r>
          </a:p>
        </p:txBody>
      </p:sp>
      <p:sp>
        <p:nvSpPr>
          <p:cNvPr id="62" name="蔚藍天空下從下方看熱氣球"/>
          <p:cNvSpPr/>
          <p:nvPr>
            <p:ph type="pic" idx="22"/>
          </p:nvPr>
        </p:nvSpPr>
        <p:spPr>
          <a:xfrm>
            <a:off x="8432800" y="1263846"/>
            <a:ext cx="16850011" cy="111882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幻燈片標題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2438337">
              <a:lnSpc>
                <a:spcPct val="80000"/>
              </a:lnSpc>
              <a:defRPr b="1" spc="-170" sz="8500">
                <a:solidFill>
                  <a:srgbClr val="004D8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幻燈片標題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章節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章節標題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lIns="50800" tIns="50800" rIns="50800" bIns="50800"/>
          <a:lstStyle>
            <a:lvl1pPr defTabSz="2438337">
              <a:lnSpc>
                <a:spcPct val="80000"/>
              </a:lnSpc>
              <a:defRPr spc="-232" sz="1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章節標題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只有大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幻燈片標題"/>
          <p:cNvSpPr txBox="1"/>
          <p:nvPr>
            <p:ph type="title" hasCustomPrompt="1"/>
          </p:nvPr>
        </p:nvSpPr>
        <p:spPr>
          <a:xfrm>
            <a:off x="1206500" y="952500"/>
            <a:ext cx="21971000" cy="1434951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2438337">
              <a:lnSpc>
                <a:spcPct val="80000"/>
              </a:lnSpc>
              <a:defRPr b="1" spc="-170" sz="8500">
                <a:solidFill>
                  <a:srgbClr val="004D8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幻燈片標題</a:t>
            </a:r>
          </a:p>
        </p:txBody>
      </p:sp>
      <p:sp>
        <p:nvSpPr>
          <p:cNvPr id="80" name="Body Level One…"/>
          <p:cNvSpPr txBox="1"/>
          <p:nvPr>
            <p:ph type="body" sz="quarter" idx="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4800">
                <a:latin typeface="+mn-lt"/>
                <a:ea typeface="+mn-ea"/>
                <a:cs typeface="+mn-cs"/>
                <a:sym typeface="Helvetica Neue"/>
              </a:defRPr>
            </a:lvl1pPr>
            <a:lvl2pPr marL="1219200" indent="-609600" defTabSz="72644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4800">
                <a:latin typeface="+mn-lt"/>
                <a:ea typeface="+mn-ea"/>
                <a:cs typeface="+mn-cs"/>
                <a:sym typeface="Helvetica Neue"/>
              </a:defRPr>
            </a:lvl2pPr>
            <a:lvl3pPr marL="1828800" indent="-609600" defTabSz="72644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4800">
                <a:latin typeface="+mn-lt"/>
                <a:ea typeface="+mn-ea"/>
                <a:cs typeface="+mn-cs"/>
                <a:sym typeface="Helvetica Neue"/>
              </a:defRPr>
            </a:lvl3pPr>
            <a:lvl4pPr marL="2438400" indent="-609600" defTabSz="72644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4800">
                <a:latin typeface="+mn-lt"/>
                <a:ea typeface="+mn-ea"/>
                <a:cs typeface="+mn-cs"/>
                <a:sym typeface="Helvetica Neue"/>
              </a:defRPr>
            </a:lvl4pPr>
            <a:lvl5pPr marL="3048000" indent="-609600" defTabSz="72644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48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幻燈片子標題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議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議程標題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2438337">
              <a:lnSpc>
                <a:spcPct val="80000"/>
              </a:lnSpc>
              <a:defRPr b="1" spc="-170" sz="8500">
                <a:solidFill>
                  <a:srgbClr val="004D8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議程標題</a:t>
            </a:r>
          </a:p>
        </p:txBody>
      </p:sp>
      <p:sp>
        <p:nvSpPr>
          <p:cNvPr id="89" name="Body Level One…"/>
          <p:cNvSpPr txBox="1"/>
          <p:nvPr>
            <p:ph type="body" sz="quarter" idx="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4800">
                <a:latin typeface="+mn-lt"/>
                <a:ea typeface="+mn-ea"/>
                <a:cs typeface="+mn-cs"/>
                <a:sym typeface="Helvetica Neue"/>
              </a:defRPr>
            </a:lvl1pPr>
            <a:lvl2pPr marL="1219200" indent="-609600" defTabSz="72644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4800">
                <a:latin typeface="+mn-lt"/>
                <a:ea typeface="+mn-ea"/>
                <a:cs typeface="+mn-cs"/>
                <a:sym typeface="Helvetica Neue"/>
              </a:defRPr>
            </a:lvl2pPr>
            <a:lvl3pPr marL="1828800" indent="-609600" defTabSz="72644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4800">
                <a:latin typeface="+mn-lt"/>
                <a:ea typeface="+mn-ea"/>
                <a:cs typeface="+mn-cs"/>
                <a:sym typeface="Helvetica Neue"/>
              </a:defRPr>
            </a:lvl3pPr>
            <a:lvl4pPr marL="2438400" indent="-609600" defTabSz="72644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4800">
                <a:latin typeface="+mn-lt"/>
                <a:ea typeface="+mn-ea"/>
                <a:cs typeface="+mn-cs"/>
                <a:sym typeface="Helvetica Neue"/>
              </a:defRPr>
            </a:lvl4pPr>
            <a:lvl5pPr marL="3048000" indent="-609600" defTabSz="72644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48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議程副標題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內文層級一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FontTx/>
              <a:buNone/>
              <a:defRPr spc="-99" sz="55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議程主題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2203054" y="12835871"/>
            <a:ext cx="504546" cy="483908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906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554478" marR="0" indent="-640078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82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540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997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911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nstccore.twgrid.org" TargetMode="Externa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hyperlink" Target="http://dicos-sftp.twgrid.org" TargetMode="Externa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canew.twgrid.org/ApplyAccount/groupcreate.php" TargetMode="External"/><Relationship Id="rId3" Type="http://schemas.openxmlformats.org/officeDocument/2006/relationships/image" Target="../media/image9.png"/><Relationship Id="rId4" Type="http://schemas.openxmlformats.org/officeDocument/2006/relationships/hyperlink" Target="https://canew.twgrid.org/ApplyAccount/ApplyAccount.php" TargetMode="Externa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Relationship Id="rId3" Type="http://schemas.openxmlformats.org/officeDocument/2006/relationships/hyperlink" Target="https://canew.twgrid.org/ApplyAccount/groupcreate.php" TargetMode="Externa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canew.twgrid.org/ApplyAccount/howToSave2faCode.php" TargetMode="Externa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canew.twgrid.org/ApplyAccount/nocertModify.php" TargetMode="Externa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twgrid.org" TargetMode="External"/><Relationship Id="rId3" Type="http://schemas.openxmlformats.org/officeDocument/2006/relationships/hyperlink" Target="https://scale.grid.sinica.edu.tw" TargetMode="External"/><Relationship Id="rId4" Type="http://schemas.openxmlformats.org/officeDocument/2006/relationships/hyperlink" Target="https://nstccore.twgrid.org" TargetMode="External"/><Relationship Id="rId5" Type="http://schemas.openxmlformats.org/officeDocument/2006/relationships/hyperlink" Target="https://dicos.grid.sinica.edu.tw" TargetMode="Externa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9.png"/><Relationship Id="rId3" Type="http://schemas.openxmlformats.org/officeDocument/2006/relationships/hyperlink" Target="https://dicos.grid.sinica.edu.tw/resources" TargetMode="External"/><Relationship Id="rId4" Type="http://schemas.openxmlformats.org/officeDocument/2006/relationships/hyperlink" Target="https://nstccore.twgrid.org/access.php#pricing" TargetMode="Externa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dicos.grid.sinica.edu.tw/accounting/bill/" TargetMode="External"/><Relationship Id="rId3" Type="http://schemas.openxmlformats.org/officeDocument/2006/relationships/hyperlink" Target="https://nstccore.twgrid.org/access.php#pricing" TargetMode="External"/><Relationship Id="rId4" Type="http://schemas.openxmlformats.org/officeDocument/2006/relationships/image" Target="../media/image20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rocketchat.twgrid.org/channel/general" TargetMode="External"/><Relationship Id="rId3" Type="http://schemas.openxmlformats.org/officeDocument/2006/relationships/hyperlink" Target="mailto:dicos-support@twgrid.org" TargetMode="External"/><Relationship Id="rId4" Type="http://schemas.openxmlformats.org/officeDocument/2006/relationships/hyperlink" Target="https://nstccore.twgrid.org" TargetMode="External"/><Relationship Id="rId5" Type="http://schemas.openxmlformats.org/officeDocument/2006/relationships/image" Target="../media/image2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高效能科學計算說明會暨使用者教育訓練工作坊 2023…"/>
          <p:cNvSpPr txBox="1"/>
          <p:nvPr>
            <p:ph type="title"/>
          </p:nvPr>
        </p:nvSpPr>
        <p:spPr>
          <a:xfrm>
            <a:off x="1206495" y="2938064"/>
            <a:ext cx="22651580" cy="6734103"/>
          </a:xfrm>
          <a:prstGeom prst="rect">
            <a:avLst/>
          </a:prstGeom>
        </p:spPr>
        <p:txBody>
          <a:bodyPr anchor="ctr"/>
          <a:lstStyle>
            <a:lvl1pPr defTabSz="457200">
              <a:lnSpc>
                <a:spcPct val="100000"/>
              </a:lnSpc>
              <a:spcBef>
                <a:spcPts val="1600"/>
              </a:spcBef>
              <a:defRPr spc="0" sz="80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Introduction of NSTCCore Computing &amp; Storage Services</a:t>
            </a:r>
          </a:p>
        </p:txBody>
      </p:sp>
      <p:sp>
        <p:nvSpPr>
          <p:cNvPr id="161" name="15 January, 2025"/>
          <p:cNvSpPr txBox="1"/>
          <p:nvPr/>
        </p:nvSpPr>
        <p:spPr>
          <a:xfrm>
            <a:off x="16901169" y="11169649"/>
            <a:ext cx="6560854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1600"/>
              </a:spcBef>
              <a:defRPr b="1" sz="70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15 January, 2025</a:t>
            </a:r>
          </a:p>
        </p:txBody>
      </p:sp>
      <p:sp>
        <p:nvSpPr>
          <p:cNvPr id="162" name="https://nstccore.twgrid.org"/>
          <p:cNvSpPr txBox="1"/>
          <p:nvPr/>
        </p:nvSpPr>
        <p:spPr>
          <a:xfrm>
            <a:off x="1250187" y="11459964"/>
            <a:ext cx="8777226" cy="1006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110000"/>
              </a:lnSpc>
              <a:defRPr b="1" spc="-168" sz="6400" u="sng">
                <a:solidFill>
                  <a:srgbClr val="FFFFFF"/>
                </a:solidFill>
                <a:uFill>
                  <a:solidFill>
                    <a:srgbClr val="0000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uFillTx/>
              </a:defRPr>
            </a:pPr>
            <a:r>
              <a:rPr u="sng"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https://nstccore.twgrid.org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Users’ Challenges"/>
          <p:cNvSpPr txBox="1"/>
          <p:nvPr>
            <p:ph type="title" idx="4294967295"/>
          </p:nvPr>
        </p:nvSpPr>
        <p:spPr>
          <a:xfrm>
            <a:off x="977900" y="800100"/>
            <a:ext cx="10346180" cy="1656757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2438337">
              <a:lnSpc>
                <a:spcPct val="100000"/>
              </a:lnSpc>
              <a:defRPr b="1" spc="-200" sz="8500">
                <a:solidFill>
                  <a:srgbClr val="004D8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Users’ Challenges</a:t>
            </a:r>
          </a:p>
        </p:txBody>
      </p:sp>
      <p:pic>
        <p:nvPicPr>
          <p:cNvPr id="300" name="貼上的影片.png" descr="貼上的影片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0911" y="2539690"/>
            <a:ext cx="22160450" cy="100218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Rectangle"/>
          <p:cNvSpPr/>
          <p:nvPr/>
        </p:nvSpPr>
        <p:spPr>
          <a:xfrm>
            <a:off x="1186587" y="2442849"/>
            <a:ext cx="20992521" cy="5898306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1">
                <a:lumOff val="25000"/>
              </a:schemeClr>
            </a:solidFill>
          </a:ln>
        </p:spPr>
        <p:txBody>
          <a:bodyPr lIns="50800" tIns="50800" rIns="50800" bIns="50800"/>
          <a:lstStyle/>
          <a:p>
            <a:pPr>
              <a:spcBef>
                <a:spcPts val="200"/>
              </a:spcBef>
            </a:pPr>
          </a:p>
        </p:txBody>
      </p:sp>
      <p:sp>
        <p:nvSpPr>
          <p:cNvPr id="303" name="Workflow of User Support"/>
          <p:cNvSpPr txBox="1"/>
          <p:nvPr>
            <p:ph type="title" idx="4294967295"/>
          </p:nvPr>
        </p:nvSpPr>
        <p:spPr>
          <a:xfrm>
            <a:off x="977900" y="800100"/>
            <a:ext cx="10346180" cy="1656757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2145736">
              <a:lnSpc>
                <a:spcPct val="100000"/>
              </a:lnSpc>
              <a:defRPr b="1" spc="-176" sz="7480">
                <a:solidFill>
                  <a:srgbClr val="004D8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Workflow of User Support</a:t>
            </a:r>
          </a:p>
        </p:txBody>
      </p:sp>
      <p:sp>
        <p:nvSpPr>
          <p:cNvPr id="304" name="Application on various hardware platforms"/>
          <p:cNvSpPr/>
          <p:nvPr/>
        </p:nvSpPr>
        <p:spPr>
          <a:xfrm>
            <a:off x="2106419" y="3888256"/>
            <a:ext cx="5382495" cy="2644014"/>
          </a:xfrm>
          <a:prstGeom prst="rect">
            <a:avLst/>
          </a:prstGeom>
          <a:solidFill>
            <a:schemeClr val="accent1">
              <a:lumOff val="-999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indent="152400" algn="l"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Application on various hardware platforms</a:t>
            </a:r>
          </a:p>
        </p:txBody>
      </p:sp>
      <p:sp>
        <p:nvSpPr>
          <p:cNvPr id="305" name="Scalable computing resources according to your requirements"/>
          <p:cNvSpPr/>
          <p:nvPr/>
        </p:nvSpPr>
        <p:spPr>
          <a:xfrm>
            <a:off x="8560952" y="3879495"/>
            <a:ext cx="5382496" cy="2644014"/>
          </a:xfrm>
          <a:prstGeom prst="rect">
            <a:avLst/>
          </a:prstGeom>
          <a:solidFill>
            <a:schemeClr val="accent1">
              <a:lumOff val="-999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indent="177800" algn="l"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Scalable computing resources according to your requirements</a:t>
            </a:r>
          </a:p>
        </p:txBody>
      </p:sp>
      <p:sp>
        <p:nvSpPr>
          <p:cNvPr id="306" name="Transparent data space &amp; easy data sharing in your research group"/>
          <p:cNvSpPr/>
          <p:nvPr/>
        </p:nvSpPr>
        <p:spPr>
          <a:xfrm>
            <a:off x="14884400" y="3780573"/>
            <a:ext cx="5382495" cy="2746098"/>
          </a:xfrm>
          <a:prstGeom prst="rect">
            <a:avLst/>
          </a:prstGeom>
          <a:solidFill>
            <a:schemeClr val="accent1">
              <a:lumOff val="-999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indent="177800" algn="l"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Transparent data space &amp; easy data sharing in your research group</a:t>
            </a:r>
          </a:p>
        </p:txBody>
      </p:sp>
      <p:sp>
        <p:nvSpPr>
          <p:cNvPr id="307" name="User Training &amp; Consulting Service for Technical Issues"/>
          <p:cNvSpPr/>
          <p:nvPr/>
        </p:nvSpPr>
        <p:spPr>
          <a:xfrm>
            <a:off x="2066603" y="6839126"/>
            <a:ext cx="18371194" cy="98928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2800">
                <a:solidFill>
                  <a:srgbClr val="FFFFFF"/>
                </a:solidFill>
              </a:defRPr>
            </a:lvl1pPr>
          </a:lstStyle>
          <a:p>
            <a:pPr/>
            <a:r>
              <a:t>User Training &amp; Consulting Service for Technical Issues</a:t>
            </a:r>
          </a:p>
        </p:txBody>
      </p:sp>
      <p:sp>
        <p:nvSpPr>
          <p:cNvPr id="308" name="User Support &amp; Customization"/>
          <p:cNvSpPr txBox="1"/>
          <p:nvPr/>
        </p:nvSpPr>
        <p:spPr>
          <a:xfrm>
            <a:off x="7441356" y="2666999"/>
            <a:ext cx="762168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/>
            </a:lvl1pPr>
          </a:lstStyle>
          <a:p>
            <a:pPr/>
            <a:r>
              <a:t>User Support &amp; Customization </a:t>
            </a:r>
          </a:p>
        </p:txBody>
      </p:sp>
      <p:pic>
        <p:nvPicPr>
          <p:cNvPr id="309" name="截圖 2025-01-14 晚上11.35.23.png" descr="截圖 2025-01-14 晚上11.35.2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4000" y="8349145"/>
            <a:ext cx="6096000" cy="5092701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SLURM Service"/>
          <p:cNvSpPr/>
          <p:nvPr/>
        </p:nvSpPr>
        <p:spPr>
          <a:xfrm>
            <a:off x="1577410" y="9944100"/>
            <a:ext cx="5786285" cy="2050024"/>
          </a:xfrm>
          <a:prstGeom prst="rect">
            <a:avLst/>
          </a:prstGeom>
          <a:solidFill>
            <a:srgbClr val="FFFFFF"/>
          </a:solidFill>
          <a:ln w="101600">
            <a:solidFill>
              <a:schemeClr val="accent1">
                <a:lumOff val="-9999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3600"/>
            </a:lvl1pPr>
          </a:lstStyle>
          <a:p>
            <a:pPr/>
            <a:r>
              <a:t>SLURM Service</a:t>
            </a:r>
          </a:p>
        </p:txBody>
      </p:sp>
      <p:sp>
        <p:nvSpPr>
          <p:cNvPr id="311" name="DiCOS-Apps (Cloud SaaS)"/>
          <p:cNvSpPr/>
          <p:nvPr/>
        </p:nvSpPr>
        <p:spPr>
          <a:xfrm>
            <a:off x="14884400" y="9944100"/>
            <a:ext cx="6491277" cy="1902791"/>
          </a:xfrm>
          <a:prstGeom prst="rect">
            <a:avLst/>
          </a:prstGeom>
          <a:solidFill>
            <a:srgbClr val="FFFFFF"/>
          </a:solidFill>
          <a:ln w="101600">
            <a:solidFill>
              <a:schemeClr val="accent1">
                <a:lumOff val="-9999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3600"/>
            </a:lvl1pPr>
          </a:lstStyle>
          <a:p>
            <a:pPr/>
            <a:r>
              <a:t>DiCOS-Apps (Cloud SaaS)</a:t>
            </a:r>
          </a:p>
        </p:txBody>
      </p:sp>
      <p:sp>
        <p:nvSpPr>
          <p:cNvPr id="312" name="Arrow"/>
          <p:cNvSpPr/>
          <p:nvPr/>
        </p:nvSpPr>
        <p:spPr>
          <a:xfrm rot="16165865">
            <a:off x="3904414" y="8785015"/>
            <a:ext cx="1531590" cy="651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150" y="7299"/>
                </a:moveTo>
                <a:lnTo>
                  <a:pt x="10150" y="0"/>
                </a:lnTo>
                <a:lnTo>
                  <a:pt x="0" y="10800"/>
                </a:lnTo>
                <a:lnTo>
                  <a:pt x="10150" y="21600"/>
                </a:lnTo>
                <a:lnTo>
                  <a:pt x="10150" y="14301"/>
                </a:lnTo>
                <a:lnTo>
                  <a:pt x="21600" y="14301"/>
                </a:lnTo>
                <a:lnTo>
                  <a:pt x="21600" y="7299"/>
                </a:lnTo>
                <a:close/>
              </a:path>
            </a:pathLst>
          </a:custGeom>
          <a:solidFill>
            <a:schemeClr val="accent1">
              <a:lumOff val="-9999"/>
            </a:schemeClr>
          </a:solidFill>
          <a:ln w="25400">
            <a:solidFill>
              <a:schemeClr val="accent1">
                <a:lumOff val="-9999"/>
              </a:schemeClr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13" name="Arrow"/>
          <p:cNvSpPr/>
          <p:nvPr/>
        </p:nvSpPr>
        <p:spPr>
          <a:xfrm rot="16165865">
            <a:off x="17363786" y="8785015"/>
            <a:ext cx="1531590" cy="651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150" y="7299"/>
                </a:moveTo>
                <a:lnTo>
                  <a:pt x="10150" y="0"/>
                </a:lnTo>
                <a:lnTo>
                  <a:pt x="0" y="10800"/>
                </a:lnTo>
                <a:lnTo>
                  <a:pt x="10150" y="21600"/>
                </a:lnTo>
                <a:lnTo>
                  <a:pt x="10150" y="14301"/>
                </a:lnTo>
                <a:lnTo>
                  <a:pt x="21600" y="14301"/>
                </a:lnTo>
                <a:lnTo>
                  <a:pt x="21600" y="7299"/>
                </a:lnTo>
                <a:close/>
              </a:path>
            </a:pathLst>
          </a:custGeom>
          <a:solidFill>
            <a:schemeClr val="accent1">
              <a:lumOff val="-9999"/>
            </a:schemeClr>
          </a:solidFill>
          <a:ln w="25400">
            <a:solidFill>
              <a:schemeClr val="accent1">
                <a:lumOff val="-9999"/>
              </a:schemeClr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截圖 2025-01-15 中午12.10.32.png" descr="截圖 2025-01-15 中午12.10.3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4362" y="247650"/>
            <a:ext cx="18524335" cy="136478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torage Servi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Storage Service</a:t>
            </a:r>
          </a:p>
        </p:txBody>
      </p:sp>
      <p:sp>
        <p:nvSpPr>
          <p:cNvPr id="318" name="Ceph Filesystem…"/>
          <p:cNvSpPr txBox="1"/>
          <p:nvPr>
            <p:ph type="body" sz="quarter" idx="1"/>
          </p:nvPr>
        </p:nvSpPr>
        <p:spPr>
          <a:xfrm>
            <a:off x="1206500" y="3348025"/>
            <a:ext cx="7784497" cy="7495973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609600" indent="-609600" defTabSz="2438337">
              <a:lnSpc>
                <a:spcPct val="90000"/>
              </a:lnSpc>
              <a:spcBef>
                <a:spcPts val="3600"/>
              </a:spcBef>
              <a:buSzPct val="123000"/>
              <a:buChar char="•"/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Ceph Filesystem</a:t>
            </a:r>
          </a:p>
          <a:p>
            <a:pPr lvl="1" defTabSz="2438337">
              <a:lnSpc>
                <a:spcPct val="90000"/>
              </a:lnSpc>
              <a:spcBef>
                <a:spcPts val="3600"/>
              </a:spcBef>
              <a:defRPr b="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 open source distributed filesystem</a:t>
            </a:r>
          </a:p>
          <a:p>
            <a:pPr lvl="1" defTabSz="2438337">
              <a:lnSpc>
                <a:spcPct val="90000"/>
              </a:lnSpc>
              <a:spcBef>
                <a:spcPts val="3600"/>
              </a:spcBef>
              <a:defRPr b="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High-Throughput</a:t>
            </a:r>
          </a:p>
        </p:txBody>
      </p:sp>
      <p:sp>
        <p:nvSpPr>
          <p:cNvPr id="319" name="矩形"/>
          <p:cNvSpPr/>
          <p:nvPr/>
        </p:nvSpPr>
        <p:spPr>
          <a:xfrm>
            <a:off x="10896600" y="846783"/>
            <a:ext cx="12621336" cy="12498459"/>
          </a:xfrm>
          <a:prstGeom prst="rect">
            <a:avLst/>
          </a:prstGeom>
          <a:solidFill>
            <a:srgbClr val="D0EFF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20" name="/dicos_ui_home/{user_account}…"/>
          <p:cNvSpPr txBox="1"/>
          <p:nvPr/>
        </p:nvSpPr>
        <p:spPr>
          <a:xfrm>
            <a:off x="11584685" y="1954899"/>
            <a:ext cx="7784498" cy="1276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381000" indent="-381000" algn="l" defTabSz="457200">
              <a:lnSpc>
                <a:spcPct val="150000"/>
              </a:lnSpc>
              <a:buSzPct val="40000"/>
              <a:buBlip>
                <a:blip r:embed="rId2"/>
              </a:buBlip>
              <a:defRPr sz="3400">
                <a:solidFill>
                  <a:srgbClr val="004D80"/>
                </a:solidFill>
                <a:latin typeface="標楷體-繁"/>
                <a:ea typeface="標楷體-繁"/>
                <a:cs typeface="標楷體-繁"/>
                <a:sym typeface="標楷體-繁"/>
              </a:defRPr>
            </a:pPr>
            <a:r>
              <a:t>/dicos_ui_home/{user_account}</a:t>
            </a:r>
          </a:p>
          <a:p>
            <a:pPr marL="381000" indent="-381000" algn="l" defTabSz="457200">
              <a:lnSpc>
                <a:spcPct val="150000"/>
              </a:lnSpc>
              <a:buSzPct val="40000"/>
              <a:buBlip>
                <a:blip r:embed="rId2"/>
              </a:buBlip>
              <a:defRPr sz="3400">
                <a:solidFill>
                  <a:srgbClr val="004D80"/>
                </a:solidFill>
                <a:latin typeface="標楷體-繁"/>
                <a:ea typeface="標楷體-繁"/>
                <a:cs typeface="標楷體-繁"/>
                <a:sym typeface="標楷體-繁"/>
              </a:defRPr>
            </a:pPr>
            <a:r>
              <a:t>100GB Free space</a:t>
            </a:r>
          </a:p>
        </p:txBody>
      </p:sp>
      <p:grpSp>
        <p:nvGrpSpPr>
          <p:cNvPr id="323" name="User Home Space"/>
          <p:cNvGrpSpPr/>
          <p:nvPr/>
        </p:nvGrpSpPr>
        <p:grpSpPr>
          <a:xfrm>
            <a:off x="9311319" y="846781"/>
            <a:ext cx="5761361" cy="851057"/>
            <a:chOff x="0" y="0"/>
            <a:chExt cx="5761359" cy="851055"/>
          </a:xfrm>
        </p:grpSpPr>
        <p:sp>
          <p:nvSpPr>
            <p:cNvPr id="321" name="矩形"/>
            <p:cNvSpPr/>
            <p:nvPr/>
          </p:nvSpPr>
          <p:spPr>
            <a:xfrm>
              <a:off x="-1" y="-1"/>
              <a:ext cx="5761361" cy="851057"/>
            </a:xfrm>
            <a:prstGeom prst="rect">
              <a:avLst/>
            </a:prstGeom>
            <a:solidFill>
              <a:srgbClr val="00549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4000">
                  <a:solidFill>
                    <a:srgbClr val="FFFFFF"/>
                  </a:solidFill>
                  <a:latin typeface="標楷體-繁"/>
                  <a:ea typeface="標楷體-繁"/>
                  <a:cs typeface="標楷體-繁"/>
                  <a:sym typeface="標楷體-繁"/>
                </a:defRPr>
              </a:pPr>
            </a:p>
          </p:txBody>
        </p:sp>
        <p:sp>
          <p:nvSpPr>
            <p:cNvPr id="322" name="User Home Space"/>
            <p:cNvSpPr txBox="1"/>
            <p:nvPr/>
          </p:nvSpPr>
          <p:spPr>
            <a:xfrm>
              <a:off x="-1" y="114376"/>
              <a:ext cx="5761361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sz="4000">
                  <a:solidFill>
                    <a:srgbClr val="FFFFFF"/>
                  </a:solidFill>
                  <a:latin typeface="標楷體-繁"/>
                  <a:ea typeface="標楷體-繁"/>
                  <a:cs typeface="標楷體-繁"/>
                  <a:sym typeface="標楷體-繁"/>
                </a:defRPr>
              </a:lvl1pPr>
            </a:lstStyle>
            <a:p>
              <a:pPr/>
              <a:r>
                <a:t>User Home Space</a:t>
              </a:r>
            </a:p>
          </p:txBody>
        </p:sp>
      </p:grpSp>
      <p:grpSp>
        <p:nvGrpSpPr>
          <p:cNvPr id="326" name="Working Space"/>
          <p:cNvGrpSpPr/>
          <p:nvPr/>
        </p:nvGrpSpPr>
        <p:grpSpPr>
          <a:xfrm>
            <a:off x="9311319" y="3488608"/>
            <a:ext cx="5761361" cy="851054"/>
            <a:chOff x="0" y="0"/>
            <a:chExt cx="5761359" cy="851052"/>
          </a:xfrm>
        </p:grpSpPr>
        <p:sp>
          <p:nvSpPr>
            <p:cNvPr id="324" name="矩形"/>
            <p:cNvSpPr/>
            <p:nvPr/>
          </p:nvSpPr>
          <p:spPr>
            <a:xfrm>
              <a:off x="-1" y="-1"/>
              <a:ext cx="5761361" cy="851054"/>
            </a:xfrm>
            <a:prstGeom prst="rect">
              <a:avLst/>
            </a:prstGeom>
            <a:solidFill>
              <a:srgbClr val="00549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4000">
                  <a:solidFill>
                    <a:srgbClr val="FFFFFF"/>
                  </a:solidFill>
                  <a:latin typeface="標楷體-繁"/>
                  <a:ea typeface="標楷體-繁"/>
                  <a:cs typeface="標楷體-繁"/>
                  <a:sym typeface="標楷體-繁"/>
                </a:defRPr>
              </a:pPr>
            </a:p>
          </p:txBody>
        </p:sp>
        <p:sp>
          <p:nvSpPr>
            <p:cNvPr id="325" name="Working Space"/>
            <p:cNvSpPr txBox="1"/>
            <p:nvPr/>
          </p:nvSpPr>
          <p:spPr>
            <a:xfrm>
              <a:off x="-1" y="114374"/>
              <a:ext cx="5761361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sz="4000">
                  <a:solidFill>
                    <a:srgbClr val="FFFFFF"/>
                  </a:solidFill>
                  <a:latin typeface="標楷體-繁"/>
                  <a:ea typeface="標楷體-繁"/>
                  <a:cs typeface="標楷體-繁"/>
                  <a:sym typeface="標楷體-繁"/>
                </a:defRPr>
              </a:lvl1pPr>
            </a:lstStyle>
            <a:p>
              <a:pPr/>
              <a:r>
                <a:t>Working Space</a:t>
              </a:r>
            </a:p>
          </p:txBody>
        </p:sp>
      </p:grpSp>
      <p:sp>
        <p:nvSpPr>
          <p:cNvPr id="327" name="/ceph/work/{group_account}…"/>
          <p:cNvSpPr txBox="1"/>
          <p:nvPr/>
        </p:nvSpPr>
        <p:spPr>
          <a:xfrm>
            <a:off x="11521480" y="4561371"/>
            <a:ext cx="10497755" cy="2149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316229" indent="-316229" algn="l" defTabSz="379474">
              <a:lnSpc>
                <a:spcPct val="150000"/>
              </a:lnSpc>
              <a:buSzPct val="40000"/>
              <a:buBlip>
                <a:blip r:embed="rId2"/>
              </a:buBlip>
              <a:defRPr sz="2800">
                <a:solidFill>
                  <a:srgbClr val="004D80"/>
                </a:solidFill>
                <a:latin typeface="標楷體-繁"/>
                <a:ea typeface="標楷體-繁"/>
                <a:cs typeface="標楷體-繁"/>
                <a:sym typeface="標楷體-繁"/>
              </a:defRPr>
            </a:pPr>
            <a:r>
              <a:t>/ceph/work/{group_account}</a:t>
            </a:r>
          </a:p>
          <a:p>
            <a:pPr marL="316229" indent="-316229" algn="l" defTabSz="379474">
              <a:lnSpc>
                <a:spcPct val="150000"/>
              </a:lnSpc>
              <a:buSzPct val="40000"/>
              <a:buBlip>
                <a:blip r:embed="rId2"/>
              </a:buBlip>
              <a:defRPr sz="2800">
                <a:solidFill>
                  <a:srgbClr val="004D80"/>
                </a:solidFill>
                <a:latin typeface="標楷體-繁"/>
                <a:ea typeface="標楷體-繁"/>
                <a:cs typeface="標楷體-繁"/>
                <a:sym typeface="標楷體-繁"/>
              </a:defRPr>
            </a:pPr>
            <a:r>
              <a:t>Every Group has 3TB free space, PI has full permissions for data in this space. Buy more space according to your computing needs, 1TB/days as a purchase unit.</a:t>
            </a:r>
          </a:p>
        </p:txBody>
      </p:sp>
      <p:sp>
        <p:nvSpPr>
          <p:cNvPr id="328" name="/ceph/project/{group_account}…"/>
          <p:cNvSpPr txBox="1"/>
          <p:nvPr/>
        </p:nvSpPr>
        <p:spPr>
          <a:xfrm>
            <a:off x="11567048" y="8710324"/>
            <a:ext cx="12036598" cy="1124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289558" indent="-289558" algn="l" defTabSz="347472">
              <a:lnSpc>
                <a:spcPct val="150000"/>
              </a:lnSpc>
              <a:buSzPct val="40000"/>
              <a:buBlip>
                <a:blip r:embed="rId2"/>
              </a:buBlip>
              <a:defRPr sz="2500">
                <a:solidFill>
                  <a:srgbClr val="004D80"/>
                </a:solidFill>
                <a:latin typeface="標楷體-繁"/>
                <a:ea typeface="標楷體-繁"/>
                <a:cs typeface="標楷體-繁"/>
                <a:sym typeface="標楷體-繁"/>
              </a:defRPr>
            </a:pPr>
            <a:r>
              <a:t>/ceph/project/{group_account}</a:t>
            </a:r>
          </a:p>
          <a:p>
            <a:pPr marL="289558" indent="-289558" algn="l" defTabSz="347472">
              <a:lnSpc>
                <a:spcPct val="150000"/>
              </a:lnSpc>
              <a:buSzPct val="40000"/>
              <a:buBlip>
                <a:blip r:embed="rId2"/>
              </a:buBlip>
              <a:defRPr sz="2500">
                <a:solidFill>
                  <a:srgbClr val="004D80"/>
                </a:solidFill>
                <a:latin typeface="標楷體-繁"/>
                <a:ea typeface="標楷體-繁"/>
                <a:cs typeface="標楷體-繁"/>
                <a:sym typeface="標楷體-繁"/>
              </a:defRPr>
            </a:pPr>
            <a:r>
              <a:t>Backup and long-term preserved space. Buy as needed. 1TB/years as a purchase unit.</a:t>
            </a:r>
          </a:p>
        </p:txBody>
      </p:sp>
      <p:grpSp>
        <p:nvGrpSpPr>
          <p:cNvPr id="331" name="Data Transfer"/>
          <p:cNvGrpSpPr/>
          <p:nvPr/>
        </p:nvGrpSpPr>
        <p:grpSpPr>
          <a:xfrm>
            <a:off x="9499596" y="10158899"/>
            <a:ext cx="5761361" cy="851054"/>
            <a:chOff x="0" y="0"/>
            <a:chExt cx="5761359" cy="851052"/>
          </a:xfrm>
        </p:grpSpPr>
        <p:sp>
          <p:nvSpPr>
            <p:cNvPr id="329" name="矩形"/>
            <p:cNvSpPr/>
            <p:nvPr/>
          </p:nvSpPr>
          <p:spPr>
            <a:xfrm>
              <a:off x="-1" y="-1"/>
              <a:ext cx="5761361" cy="851054"/>
            </a:xfrm>
            <a:prstGeom prst="rect">
              <a:avLst/>
            </a:prstGeom>
            <a:solidFill>
              <a:srgbClr val="00549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4000">
                  <a:solidFill>
                    <a:srgbClr val="FFFFFF"/>
                  </a:solidFill>
                  <a:latin typeface="標楷體-繁"/>
                  <a:ea typeface="標楷體-繁"/>
                  <a:cs typeface="標楷體-繁"/>
                  <a:sym typeface="標楷體-繁"/>
                </a:defRPr>
              </a:pPr>
            </a:p>
          </p:txBody>
        </p:sp>
        <p:sp>
          <p:nvSpPr>
            <p:cNvPr id="330" name="Data Transfer"/>
            <p:cNvSpPr txBox="1"/>
            <p:nvPr/>
          </p:nvSpPr>
          <p:spPr>
            <a:xfrm>
              <a:off x="-1" y="114374"/>
              <a:ext cx="5761361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sz="4000">
                  <a:solidFill>
                    <a:srgbClr val="FFFFFF"/>
                  </a:solidFill>
                  <a:latin typeface="標楷體-繁"/>
                  <a:ea typeface="標楷體-繁"/>
                  <a:cs typeface="標楷體-繁"/>
                  <a:sym typeface="標楷體-繁"/>
                </a:defRPr>
              </a:lvl1pPr>
            </a:lstStyle>
            <a:p>
              <a:pPr/>
              <a:r>
                <a:t>Data Transfer</a:t>
              </a:r>
            </a:p>
          </p:txBody>
        </p:sp>
      </p:grpSp>
      <p:sp>
        <p:nvSpPr>
          <p:cNvPr id="332" name="Transfer by SFTP via dicos-ui.twgrid.org"/>
          <p:cNvSpPr txBox="1"/>
          <p:nvPr/>
        </p:nvSpPr>
        <p:spPr>
          <a:xfrm>
            <a:off x="11521478" y="11523260"/>
            <a:ext cx="10497759" cy="851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381000" indent="-381000" algn="l" defTabSz="457200">
              <a:lnSpc>
                <a:spcPct val="150000"/>
              </a:lnSpc>
              <a:buSzPct val="40000"/>
              <a:buBlip>
                <a:blip r:embed="rId2"/>
              </a:buBlip>
              <a:defRPr sz="3400">
                <a:solidFill>
                  <a:srgbClr val="004D80"/>
                </a:solidFill>
                <a:latin typeface="標楷體-繁"/>
                <a:ea typeface="標楷體-繁"/>
                <a:cs typeface="標楷體-繁"/>
                <a:sym typeface="標楷體-繁"/>
              </a:defRPr>
            </a:pPr>
            <a:r>
              <a:t>Transfer by SFTP via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dicos-sftp.twgrid.org</a:t>
            </a:r>
          </a:p>
        </p:txBody>
      </p:sp>
      <p:grpSp>
        <p:nvGrpSpPr>
          <p:cNvPr id="335" name="Tape as Backup and Preservation Service in the future"/>
          <p:cNvGrpSpPr/>
          <p:nvPr/>
        </p:nvGrpSpPr>
        <p:grpSpPr>
          <a:xfrm>
            <a:off x="9363251" y="6994704"/>
            <a:ext cx="13525130" cy="1216283"/>
            <a:chOff x="0" y="-89602"/>
            <a:chExt cx="13525129" cy="1216282"/>
          </a:xfrm>
        </p:grpSpPr>
        <p:sp>
          <p:nvSpPr>
            <p:cNvPr id="333" name="矩形"/>
            <p:cNvSpPr/>
            <p:nvPr/>
          </p:nvSpPr>
          <p:spPr>
            <a:xfrm>
              <a:off x="-1" y="-2"/>
              <a:ext cx="13525130" cy="1037081"/>
            </a:xfrm>
            <a:prstGeom prst="rect">
              <a:avLst/>
            </a:prstGeom>
            <a:solidFill>
              <a:srgbClr val="00549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4000">
                  <a:solidFill>
                    <a:srgbClr val="FFFFFF"/>
                  </a:solidFill>
                  <a:latin typeface="標楷體-繁"/>
                  <a:ea typeface="標楷體-繁"/>
                  <a:cs typeface="標楷體-繁"/>
                  <a:sym typeface="標楷體-繁"/>
                </a:defRPr>
              </a:pPr>
            </a:p>
          </p:txBody>
        </p:sp>
        <p:sp>
          <p:nvSpPr>
            <p:cNvPr id="334" name="Tape as Backup and Preservation Service in the future"/>
            <p:cNvSpPr txBox="1"/>
            <p:nvPr/>
          </p:nvSpPr>
          <p:spPr>
            <a:xfrm>
              <a:off x="-1" y="-89603"/>
              <a:ext cx="13525130" cy="12162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900">
                  <a:solidFill>
                    <a:srgbClr val="FFFFFF"/>
                  </a:solidFill>
                  <a:latin typeface="標楷體-繁"/>
                  <a:ea typeface="標楷體-繁"/>
                  <a:cs typeface="標楷體-繁"/>
                  <a:sym typeface="標楷體-繁"/>
                </a:defRPr>
              </a:lvl1pPr>
            </a:lstStyle>
            <a:p>
              <a:pPr/>
              <a:r>
                <a:t>Tape as Backup Service is now in testing phase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Rectangle"/>
          <p:cNvSpPr/>
          <p:nvPr/>
        </p:nvSpPr>
        <p:spPr>
          <a:xfrm>
            <a:off x="11099450" y="6671087"/>
            <a:ext cx="11059902" cy="3703938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38" name="User Management - User Account"/>
          <p:cNvSpPr txBox="1"/>
          <p:nvPr>
            <p:ph type="title"/>
          </p:nvPr>
        </p:nvSpPr>
        <p:spPr>
          <a:xfrm>
            <a:off x="1206499" y="663930"/>
            <a:ext cx="21971002" cy="1433167"/>
          </a:xfrm>
          <a:prstGeom prst="rect">
            <a:avLst/>
          </a:prstGeom>
        </p:spPr>
        <p:txBody>
          <a:bodyPr/>
          <a:lstStyle>
            <a:lvl1pPr>
              <a:defRPr spc="-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Group &amp; User Management</a:t>
            </a:r>
          </a:p>
        </p:txBody>
      </p:sp>
      <p:sp>
        <p:nvSpPr>
          <p:cNvPr id="339" name="Apply your account…"/>
          <p:cNvSpPr txBox="1"/>
          <p:nvPr>
            <p:ph type="body" sz="quarter" idx="1"/>
          </p:nvPr>
        </p:nvSpPr>
        <p:spPr>
          <a:xfrm>
            <a:off x="741217" y="10584527"/>
            <a:ext cx="10549844" cy="2502204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548638" indent="-548638" defTabSz="2194505">
              <a:spcBef>
                <a:spcPts val="3200"/>
              </a:spcBef>
              <a:buSzPct val="123000"/>
              <a:buChar char="•"/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Group Accounts</a:t>
            </a:r>
          </a:p>
          <a:p>
            <a:pPr lvl="1" marL="1097277" indent="-548638" defTabSz="2194505">
              <a:spcBef>
                <a:spcPts val="3200"/>
              </a:spcBef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  <a:r>
              <a:rPr sz="3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https://canew.twgrid.org/ApplyAccount/groupcreate.php</a:t>
            </a:r>
          </a:p>
        </p:txBody>
      </p:sp>
      <p:sp>
        <p:nvSpPr>
          <p:cNvPr id="340" name="User Account"/>
          <p:cNvSpPr/>
          <p:nvPr/>
        </p:nvSpPr>
        <p:spPr>
          <a:xfrm>
            <a:off x="11555085" y="6977413"/>
            <a:ext cx="2810076" cy="657349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User Account</a:t>
            </a:r>
          </a:p>
        </p:txBody>
      </p:sp>
      <p:pic>
        <p:nvPicPr>
          <p:cNvPr id="341" name="截圖 2023-08-01 上午6.57.17.png" descr="截圖 2023-08-01 上午6.57.1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19581" y="4266364"/>
            <a:ext cx="10819639" cy="2007179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User Account"/>
          <p:cNvSpPr/>
          <p:nvPr/>
        </p:nvSpPr>
        <p:spPr>
          <a:xfrm>
            <a:off x="11555085" y="8018813"/>
            <a:ext cx="2810076" cy="657349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User Account</a:t>
            </a:r>
          </a:p>
        </p:txBody>
      </p:sp>
      <p:sp>
        <p:nvSpPr>
          <p:cNvPr id="343" name="PI"/>
          <p:cNvSpPr/>
          <p:nvPr/>
        </p:nvSpPr>
        <p:spPr>
          <a:xfrm>
            <a:off x="1693879" y="2843496"/>
            <a:ext cx="1403536" cy="1223905"/>
          </a:xfrm>
          <a:prstGeom prst="ellipse">
            <a:avLst/>
          </a:prstGeom>
          <a:solidFill>
            <a:srgbClr val="FFFFFF"/>
          </a:solidFill>
          <a:ln w="762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PI</a:t>
            </a:r>
          </a:p>
        </p:txBody>
      </p:sp>
      <p:sp>
        <p:nvSpPr>
          <p:cNvPr id="344" name="Users"/>
          <p:cNvSpPr/>
          <p:nvPr/>
        </p:nvSpPr>
        <p:spPr>
          <a:xfrm>
            <a:off x="12325122" y="2820448"/>
            <a:ext cx="1270001" cy="1270001"/>
          </a:xfrm>
          <a:prstGeom prst="ellipse">
            <a:avLst/>
          </a:prstGeom>
          <a:solidFill>
            <a:srgbClr val="FFFFFF"/>
          </a:solidFill>
          <a:ln w="762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Users</a:t>
            </a:r>
          </a:p>
        </p:txBody>
      </p:sp>
      <p:grpSp>
        <p:nvGrpSpPr>
          <p:cNvPr id="361" name="Group"/>
          <p:cNvGrpSpPr/>
          <p:nvPr/>
        </p:nvGrpSpPr>
        <p:grpSpPr>
          <a:xfrm>
            <a:off x="1153702" y="4547291"/>
            <a:ext cx="7778198" cy="1445324"/>
            <a:chOff x="0" y="0"/>
            <a:chExt cx="7778197" cy="1445323"/>
          </a:xfrm>
        </p:grpSpPr>
        <p:grpSp>
          <p:nvGrpSpPr>
            <p:cNvPr id="349" name="Group"/>
            <p:cNvGrpSpPr/>
            <p:nvPr/>
          </p:nvGrpSpPr>
          <p:grpSpPr>
            <a:xfrm>
              <a:off x="2280302" y="141"/>
              <a:ext cx="2705987" cy="1443132"/>
              <a:chOff x="0" y="0"/>
              <a:chExt cx="2705985" cy="1443130"/>
            </a:xfrm>
          </p:grpSpPr>
          <p:sp>
            <p:nvSpPr>
              <p:cNvPr id="345" name="Rectangle"/>
              <p:cNvSpPr/>
              <p:nvPr/>
            </p:nvSpPr>
            <p:spPr>
              <a:xfrm>
                <a:off x="26378" y="19156"/>
                <a:ext cx="2001789" cy="1407767"/>
              </a:xfrm>
              <a:prstGeom prst="rect">
                <a:avLst/>
              </a:pr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346" name="Triangle"/>
              <p:cNvSpPr/>
              <p:nvPr/>
            </p:nvSpPr>
            <p:spPr>
              <a:xfrm rot="5385267">
                <a:off x="1638203" y="376961"/>
                <a:ext cx="1440191" cy="689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91" y="0"/>
                    </a:moveTo>
                    <a:lnTo>
                      <a:pt x="21600" y="21600"/>
                    </a:lnTo>
                    <a:lnTo>
                      <a:pt x="0" y="21567"/>
                    </a:lnTo>
                    <a:close/>
                  </a:path>
                </a:pathLst>
              </a:cu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7" name="Triangle"/>
              <p:cNvSpPr/>
              <p:nvPr/>
            </p:nvSpPr>
            <p:spPr>
              <a:xfrm rot="5385267">
                <a:off x="-433562" y="450888"/>
                <a:ext cx="1415168" cy="541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94" y="0"/>
                    </a:moveTo>
                    <a:lnTo>
                      <a:pt x="21600" y="21600"/>
                    </a:lnTo>
                    <a:lnTo>
                      <a:pt x="0" y="2154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8" name="DiCOS Admin…"/>
              <p:cNvSpPr txBox="1"/>
              <p:nvPr/>
            </p:nvSpPr>
            <p:spPr>
              <a:xfrm>
                <a:off x="590723" y="393526"/>
                <a:ext cx="1524522" cy="660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1800">
                    <a:solidFill>
                      <a:srgbClr val="535353"/>
                    </a:solidFill>
                  </a:defRPr>
                </a:pPr>
                <a:r>
                  <a:t>DiCOS Admin</a:t>
                </a:r>
              </a:p>
              <a:p>
                <a:pPr>
                  <a:defRPr sz="1800">
                    <a:solidFill>
                      <a:srgbClr val="535353"/>
                    </a:solidFill>
                  </a:defRPr>
                </a:pPr>
                <a:r>
                  <a:t>Approved</a:t>
                </a:r>
              </a:p>
            </p:txBody>
          </p:sp>
        </p:grpSp>
        <p:grpSp>
          <p:nvGrpSpPr>
            <p:cNvPr id="353" name="Group"/>
            <p:cNvGrpSpPr/>
            <p:nvPr/>
          </p:nvGrpSpPr>
          <p:grpSpPr>
            <a:xfrm>
              <a:off x="4942836" y="-1"/>
              <a:ext cx="2835362" cy="1443274"/>
              <a:chOff x="-794" y="469"/>
              <a:chExt cx="2835360" cy="1443272"/>
            </a:xfrm>
          </p:grpSpPr>
          <p:sp>
            <p:nvSpPr>
              <p:cNvPr id="350" name="Rectangle"/>
              <p:cNvSpPr/>
              <p:nvPr/>
            </p:nvSpPr>
            <p:spPr>
              <a:xfrm>
                <a:off x="26551" y="19768"/>
                <a:ext cx="2097826" cy="1407766"/>
              </a:xfrm>
              <a:prstGeom prst="rect">
                <a:avLst/>
              </a:pr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351" name="Triangle"/>
              <p:cNvSpPr/>
              <p:nvPr/>
            </p:nvSpPr>
            <p:spPr>
              <a:xfrm rot="5385267">
                <a:off x="1750325" y="361043"/>
                <a:ext cx="1440193" cy="722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93" y="0"/>
                    </a:moveTo>
                    <a:lnTo>
                      <a:pt x="21600" y="21600"/>
                    </a:lnTo>
                    <a:lnTo>
                      <a:pt x="0" y="21576"/>
                    </a:lnTo>
                    <a:close/>
                  </a:path>
                </a:pathLst>
              </a:cu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2" name="Triangle"/>
              <p:cNvSpPr/>
              <p:nvPr/>
            </p:nvSpPr>
            <p:spPr>
              <a:xfrm rot="5385267">
                <a:off x="-486915" y="505894"/>
                <a:ext cx="1411948" cy="4336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96" y="0"/>
                    </a:moveTo>
                    <a:lnTo>
                      <a:pt x="21600" y="21600"/>
                    </a:lnTo>
                    <a:lnTo>
                      <a:pt x="0" y="2156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54" name="Notify PI when…"/>
            <p:cNvSpPr txBox="1"/>
            <p:nvPr/>
          </p:nvSpPr>
          <p:spPr>
            <a:xfrm>
              <a:off x="5350234" y="391507"/>
              <a:ext cx="2020566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1800">
                  <a:solidFill>
                    <a:srgbClr val="535353"/>
                  </a:solidFill>
                </a:defRPr>
              </a:pPr>
              <a:r>
                <a:t>Notify PI when </a:t>
              </a:r>
            </a:p>
            <a:p>
              <a:pPr>
                <a:defRPr sz="1800">
                  <a:solidFill>
                    <a:srgbClr val="535353"/>
                  </a:solidFill>
                </a:defRPr>
              </a:pPr>
              <a:r>
                <a:t>Group Setup Done</a:t>
              </a:r>
            </a:p>
          </p:txBody>
        </p:sp>
        <p:grpSp>
          <p:nvGrpSpPr>
            <p:cNvPr id="360" name="Group"/>
            <p:cNvGrpSpPr/>
            <p:nvPr/>
          </p:nvGrpSpPr>
          <p:grpSpPr>
            <a:xfrm>
              <a:off x="0" y="2360"/>
              <a:ext cx="2553555" cy="1442964"/>
              <a:chOff x="0" y="0"/>
              <a:chExt cx="2553554" cy="1442963"/>
            </a:xfrm>
          </p:grpSpPr>
          <p:grpSp>
            <p:nvGrpSpPr>
              <p:cNvPr id="358" name="Group"/>
              <p:cNvGrpSpPr/>
              <p:nvPr/>
            </p:nvGrpSpPr>
            <p:grpSpPr>
              <a:xfrm>
                <a:off x="0" y="-1"/>
                <a:ext cx="2553555" cy="1442965"/>
                <a:chOff x="-1318" y="778"/>
                <a:chExt cx="2553554" cy="1442963"/>
              </a:xfrm>
            </p:grpSpPr>
            <p:sp>
              <p:nvSpPr>
                <p:cNvPr id="355" name="Rectangle"/>
                <p:cNvSpPr/>
                <p:nvPr/>
              </p:nvSpPr>
              <p:spPr>
                <a:xfrm>
                  <a:off x="23904" y="19768"/>
                  <a:ext cx="1888648" cy="1407767"/>
                </a:xfrm>
                <a:prstGeom prst="rect">
                  <a:avLst/>
                </a:prstGeom>
                <a:solidFill>
                  <a:schemeClr val="accent1">
                    <a:lumOff val="-9999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</a:p>
              </p:txBody>
            </p:sp>
            <p:sp>
              <p:nvSpPr>
                <p:cNvPr id="356" name="Triangle"/>
                <p:cNvSpPr/>
                <p:nvPr/>
              </p:nvSpPr>
              <p:spPr>
                <a:xfrm rot="5385267">
                  <a:off x="1503843" y="397045"/>
                  <a:ext cx="1440190" cy="6504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8" y="0"/>
                      </a:moveTo>
                      <a:lnTo>
                        <a:pt x="21600" y="21600"/>
                      </a:lnTo>
                      <a:lnTo>
                        <a:pt x="0" y="21555"/>
                      </a:lnTo>
                      <a:close/>
                    </a:path>
                  </a:pathLst>
                </a:custGeom>
                <a:solidFill>
                  <a:schemeClr val="accent1">
                    <a:lumOff val="-9999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7" name="Triangle"/>
                <p:cNvSpPr/>
                <p:nvPr/>
              </p:nvSpPr>
              <p:spPr>
                <a:xfrm rot="5385267">
                  <a:off x="-508907" y="527456"/>
                  <a:ext cx="1411945" cy="3907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93" y="0"/>
                      </a:moveTo>
                      <a:lnTo>
                        <a:pt x="21600" y="21600"/>
                      </a:lnTo>
                      <a:lnTo>
                        <a:pt x="0" y="215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59" name="Fill Group…"/>
              <p:cNvSpPr txBox="1"/>
              <p:nvPr/>
            </p:nvSpPr>
            <p:spPr>
              <a:xfrm>
                <a:off x="603660" y="251426"/>
                <a:ext cx="1296145" cy="939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1800">
                    <a:solidFill>
                      <a:srgbClr val="FFFFFF"/>
                    </a:solidFill>
                  </a:defRPr>
                </a:pPr>
                <a:r>
                  <a:t>Fill Group </a:t>
                </a:r>
              </a:p>
              <a:p>
                <a:pPr>
                  <a:defRPr sz="1800">
                    <a:solidFill>
                      <a:srgbClr val="FFFFFF"/>
                    </a:solidFill>
                  </a:defRPr>
                </a:pPr>
                <a:r>
                  <a:t>Application </a:t>
                </a:r>
              </a:p>
              <a:p>
                <a:pPr>
                  <a:defRPr sz="1800">
                    <a:solidFill>
                      <a:srgbClr val="FFFFFF"/>
                    </a:solidFill>
                  </a:defRPr>
                </a:pPr>
                <a:r>
                  <a:t>Form</a:t>
                </a:r>
              </a:p>
            </p:txBody>
          </p:sp>
        </p:grpSp>
      </p:grpSp>
      <p:sp>
        <p:nvSpPr>
          <p:cNvPr id="362" name="Group Account"/>
          <p:cNvSpPr/>
          <p:nvPr/>
        </p:nvSpPr>
        <p:spPr>
          <a:xfrm>
            <a:off x="1217285" y="7688613"/>
            <a:ext cx="4466381" cy="1101983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Group Account</a:t>
            </a:r>
          </a:p>
        </p:txBody>
      </p:sp>
      <p:sp>
        <p:nvSpPr>
          <p:cNvPr id="363" name="Apply your account…"/>
          <p:cNvSpPr txBox="1"/>
          <p:nvPr/>
        </p:nvSpPr>
        <p:spPr>
          <a:xfrm>
            <a:off x="11497681" y="10672377"/>
            <a:ext cx="11463129" cy="2326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marL="548638" indent="-548638" algn="l" defTabSz="2194505">
              <a:spcBef>
                <a:spcPts val="3200"/>
              </a:spcBef>
              <a:buSzPct val="123000"/>
              <a:buChar char="•"/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1097277" indent="-548638" algn="l" defTabSz="2194505">
              <a:spcBef>
                <a:spcPts val="3200"/>
              </a:spcBef>
              <a:buSzPct val="123000"/>
              <a:buChar char="•"/>
              <a:defRPr sz="3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  <a:hlinkClick r:id="rId4" invalidUrl="" action="" tgtFrame="" tooltip="" history="1" highlightClick="0" endSnd="0"/>
              </a:defRPr>
            </a:lvl2pPr>
          </a:lstStyle>
          <a:p>
            <a:pPr/>
            <a:r>
              <a:t>User Accounts </a:t>
            </a:r>
          </a:p>
          <a:p>
            <a:pPr lvl="1"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https://canew.twgrid.org/ApplyAccount/ApplyAccount.php</a:t>
            </a:r>
          </a:p>
        </p:txBody>
      </p:sp>
      <p:sp>
        <p:nvSpPr>
          <p:cNvPr id="364" name="Register under your PI’s Group…"/>
          <p:cNvSpPr txBox="1"/>
          <p:nvPr/>
        </p:nvSpPr>
        <p:spPr>
          <a:xfrm>
            <a:off x="15170895" y="7082567"/>
            <a:ext cx="5760429" cy="110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1052" indent="-401052" algn="l">
              <a:lnSpc>
                <a:spcPct val="120000"/>
              </a:lnSpc>
              <a:buSzPct val="100000"/>
              <a:buAutoNum type="arabicPeriod" startAt="1"/>
              <a:defRPr sz="3000"/>
            </a:pPr>
            <a:r>
              <a:t>Register under your PI’s Group</a:t>
            </a:r>
          </a:p>
          <a:p>
            <a:pPr marL="401052" indent="-401052" algn="l">
              <a:lnSpc>
                <a:spcPct val="120000"/>
              </a:lnSpc>
              <a:buSzPct val="100000"/>
              <a:buAutoNum type="arabicPeriod" startAt="1"/>
              <a:defRPr b="1" sz="3000"/>
            </a:pPr>
            <a:r>
              <a:t>Your PI’s approval</a:t>
            </a:r>
          </a:p>
        </p:txBody>
      </p:sp>
      <p:sp>
        <p:nvSpPr>
          <p:cNvPr id="365" name="Line"/>
          <p:cNvSpPr/>
          <p:nvPr/>
        </p:nvSpPr>
        <p:spPr>
          <a:xfrm>
            <a:off x="5728864" y="8236774"/>
            <a:ext cx="5387486" cy="1"/>
          </a:xfrm>
          <a:prstGeom prst="line">
            <a:avLst/>
          </a:prstGeom>
          <a:ln w="762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66" name="PI’s User Account"/>
          <p:cNvSpPr/>
          <p:nvPr/>
        </p:nvSpPr>
        <p:spPr>
          <a:xfrm>
            <a:off x="1222960" y="8994175"/>
            <a:ext cx="4455031" cy="657348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PI’s User Account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截圖 2024-11-05 上午11.25.13.png" descr="截圖 2024-11-05 上午11.25.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6400" y="552450"/>
            <a:ext cx="16366502" cy="11763424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https://canew.twgrid.org/ApplyAccount/groupcreate.php"/>
          <p:cNvSpPr txBox="1"/>
          <p:nvPr/>
        </p:nvSpPr>
        <p:spPr>
          <a:xfrm>
            <a:off x="5906355" y="12712700"/>
            <a:ext cx="881209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5E5E5E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https://canew.twgrid.org/ApplyAccount/groupcreate.php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截圖 2024-11-05 上午11.22.57.png" descr="截圖 2024-11-05 上午11.22.5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05900" y="553469"/>
            <a:ext cx="14822246" cy="12609062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User Management"/>
          <p:cNvSpPr txBox="1"/>
          <p:nvPr>
            <p:ph type="title" idx="4294967295"/>
          </p:nvPr>
        </p:nvSpPr>
        <p:spPr>
          <a:xfrm>
            <a:off x="495299" y="740130"/>
            <a:ext cx="8228664" cy="1433167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2438337">
              <a:lnSpc>
                <a:spcPct val="80000"/>
              </a:lnSpc>
              <a:defRPr b="1" spc="-200" sz="8500">
                <a:solidFill>
                  <a:srgbClr val="004D8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User Management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User Management - User Account"/>
          <p:cNvSpPr txBox="1"/>
          <p:nvPr>
            <p:ph type="title"/>
          </p:nvPr>
        </p:nvSpPr>
        <p:spPr>
          <a:xfrm>
            <a:off x="1206499" y="663930"/>
            <a:ext cx="21971002" cy="1433167"/>
          </a:xfrm>
          <a:prstGeom prst="rect">
            <a:avLst/>
          </a:prstGeom>
        </p:spPr>
        <p:txBody>
          <a:bodyPr/>
          <a:lstStyle>
            <a:lvl1pPr>
              <a:defRPr spc="-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User Management - Two Factor Authentication </a:t>
            </a:r>
          </a:p>
        </p:txBody>
      </p:sp>
      <p:sp>
        <p:nvSpPr>
          <p:cNvPr id="375" name="Apply your account…"/>
          <p:cNvSpPr txBox="1"/>
          <p:nvPr>
            <p:ph type="body" idx="1"/>
          </p:nvPr>
        </p:nvSpPr>
        <p:spPr>
          <a:xfrm>
            <a:off x="1206499" y="2865685"/>
            <a:ext cx="18744985" cy="9638713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548638" indent="-548638" defTabSz="2194505">
              <a:spcBef>
                <a:spcPts val="3200"/>
              </a:spcBef>
              <a:buSzPct val="123000"/>
              <a:buChar char="•"/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548638" indent="-548638" defTabSz="2194505">
              <a:spcBef>
                <a:spcPts val="3200"/>
              </a:spcBef>
              <a:buSzPct val="123000"/>
              <a:buChar char="•"/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Two-Factor Authentication</a:t>
            </a:r>
            <a:r>
              <a:t> Support from January 2025</a:t>
            </a:r>
          </a:p>
          <a:p>
            <a:pPr lvl="1" marL="1097277" indent="-548638" defTabSz="2194505">
              <a:spcBef>
                <a:spcPts val="3200"/>
              </a:spcBef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Google Authenticator (Install on your mobile device)</a:t>
            </a:r>
          </a:p>
          <a:p>
            <a:pPr lvl="1" marL="1097277" indent="-548638" defTabSz="2194505">
              <a:spcBef>
                <a:spcPts val="3200"/>
              </a:spcBef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Get your own associated QR code and scan it to set up for your Google Authenticator </a:t>
            </a:r>
          </a:p>
          <a:p>
            <a:pPr lvl="1" marL="1097277" indent="-548638" defTabSz="2194505">
              <a:spcBef>
                <a:spcPts val="3200"/>
              </a:spcBef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Obtain 6-digit verification code to access the computing services.</a:t>
            </a:r>
          </a:p>
          <a:p>
            <a:pPr lvl="1" marL="1097277" indent="-548638" defTabSz="2194505">
              <a:spcBef>
                <a:spcPts val="3200"/>
              </a:spcBef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See instructions via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https://canew.twgrid.org/ApplyAccount/howToSave2faCode.php</a:t>
            </a:r>
          </a:p>
        </p:txBody>
      </p:sp>
      <p:pic>
        <p:nvPicPr>
          <p:cNvPr id="376" name="截圖 2025-01-15 凌晨12.30.36.png" descr="截圖 2025-01-15 凌晨12.30.3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059650" y="4165600"/>
            <a:ext cx="2603500" cy="223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截圖 2025-01-15 凌晨12.31.19.png" descr="截圖 2025-01-15 凌晨12.31.1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097750" y="6522991"/>
            <a:ext cx="3340100" cy="2324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User Management - User Account"/>
          <p:cNvSpPr txBox="1"/>
          <p:nvPr>
            <p:ph type="title"/>
          </p:nvPr>
        </p:nvSpPr>
        <p:spPr>
          <a:xfrm>
            <a:off x="1206499" y="663930"/>
            <a:ext cx="21971002" cy="1433167"/>
          </a:xfrm>
          <a:prstGeom prst="rect">
            <a:avLst/>
          </a:prstGeom>
        </p:spPr>
        <p:txBody>
          <a:bodyPr/>
          <a:lstStyle>
            <a:lvl1pPr>
              <a:defRPr spc="-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User Management - Account Policy</a:t>
            </a:r>
          </a:p>
        </p:txBody>
      </p:sp>
      <p:sp>
        <p:nvSpPr>
          <p:cNvPr id="380" name="Apply your account…"/>
          <p:cNvSpPr txBox="1"/>
          <p:nvPr>
            <p:ph type="body" idx="1"/>
          </p:nvPr>
        </p:nvSpPr>
        <p:spPr>
          <a:xfrm>
            <a:off x="1206499" y="2865685"/>
            <a:ext cx="22309444" cy="9638713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548638" indent="-548638" defTabSz="2194505">
              <a:spcBef>
                <a:spcPts val="3200"/>
              </a:spcBef>
              <a:buSzPct val="123000"/>
              <a:buChar char="•"/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548638" indent="-548638" defTabSz="2194505">
              <a:spcBef>
                <a:spcPts val="3200"/>
              </a:spcBef>
              <a:buSzPct val="123000"/>
              <a:buChar char="•"/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Password &amp; Account Expiration (ISO security)</a:t>
            </a:r>
            <a:endParaRPr sz="3600"/>
          </a:p>
          <a:p>
            <a:pPr lvl="2" marL="1645916" indent="-548638" defTabSz="2194505">
              <a:spcBef>
                <a:spcPts val="3200"/>
              </a:spcBef>
              <a:defRPr b="0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6months validation, password &amp; account expiry notification will be sent on 7, 15 and 30 days to expiration. </a:t>
            </a:r>
          </a:p>
          <a:p>
            <a:pPr lvl="2" marL="1645916" indent="-548638" defTabSz="2194505">
              <a:spcBef>
                <a:spcPts val="3200"/>
              </a:spcBef>
              <a:defRPr b="0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Account Deletion: Your account &amp; user space(UI_home directory &amp; work directory) will be removed after 6 months of expiration.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User Management - Group"/>
          <p:cNvSpPr txBox="1"/>
          <p:nvPr>
            <p:ph type="title"/>
          </p:nvPr>
        </p:nvSpPr>
        <p:spPr>
          <a:xfrm>
            <a:off x="1206500" y="760119"/>
            <a:ext cx="21971000" cy="1433167"/>
          </a:xfrm>
          <a:prstGeom prst="rect">
            <a:avLst/>
          </a:prstGeom>
        </p:spPr>
        <p:txBody>
          <a:bodyPr/>
          <a:lstStyle>
            <a:lvl1pPr>
              <a:defRPr spc="-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User Management - User</a:t>
            </a:r>
          </a:p>
        </p:txBody>
      </p:sp>
      <p:sp>
        <p:nvSpPr>
          <p:cNvPr id="383" name="Members management…"/>
          <p:cNvSpPr txBox="1"/>
          <p:nvPr>
            <p:ph type="body" idx="1"/>
          </p:nvPr>
        </p:nvSpPr>
        <p:spPr>
          <a:xfrm>
            <a:off x="557219" y="2672332"/>
            <a:ext cx="13580527" cy="10302179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609598" indent="-609598" defTabSz="2438337">
              <a:lnSpc>
                <a:spcPct val="90000"/>
              </a:lnSpc>
              <a:spcBef>
                <a:spcPts val="3600"/>
              </a:spcBef>
              <a:buSzPct val="123000"/>
              <a:buChar char="•"/>
              <a:defRPr b="0"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User Profile</a:t>
            </a:r>
          </a:p>
          <a:p>
            <a:pPr lvl="1" defTabSz="2438337">
              <a:lnSpc>
                <a:spcPct val="90000"/>
              </a:lnSpc>
              <a:spcBef>
                <a:spcPts val="3600"/>
              </a:spcBef>
              <a:defRPr b="0"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Change Group*  (PI approve)</a:t>
            </a:r>
          </a:p>
          <a:p>
            <a:pPr lvl="1" defTabSz="2438337">
              <a:lnSpc>
                <a:spcPct val="90000"/>
              </a:lnSpc>
              <a:spcBef>
                <a:spcPts val="3600"/>
              </a:spcBef>
              <a:defRPr b="0"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Change Password*</a:t>
            </a:r>
          </a:p>
          <a:p>
            <a:pPr lvl="2" defTabSz="2438337">
              <a:lnSpc>
                <a:spcPct val="90000"/>
              </a:lnSpc>
              <a:spcBef>
                <a:spcPts val="3600"/>
              </a:spcBef>
              <a:defRPr b="0"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http://canew.twgrid.org/ApplyAccount/nocertModify.php</a:t>
            </a:r>
          </a:p>
          <a:p>
            <a:pPr marL="609598" indent="-609598" defTabSz="2438337">
              <a:lnSpc>
                <a:spcPct val="90000"/>
              </a:lnSpc>
              <a:spcBef>
                <a:spcPts val="3600"/>
              </a:spcBef>
              <a:buSzPct val="123000"/>
              <a:buChar char="•"/>
              <a:defRPr b="0"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Resource Usage</a:t>
            </a:r>
          </a:p>
          <a:p>
            <a:pPr lvl="1" defTabSz="2438337">
              <a:lnSpc>
                <a:spcPct val="90000"/>
              </a:lnSpc>
              <a:spcBef>
                <a:spcPts val="3600"/>
              </a:spcBef>
              <a:defRPr b="0"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Free $200 Credits for Trial 1 month</a:t>
            </a:r>
          </a:p>
          <a:p>
            <a:pPr lvl="1" defTabSz="2438337">
              <a:lnSpc>
                <a:spcPct val="90000"/>
              </a:lnSpc>
              <a:spcBef>
                <a:spcPts val="3600"/>
              </a:spcBef>
              <a:defRPr b="0"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Storage Usage</a:t>
            </a:r>
          </a:p>
        </p:txBody>
      </p:sp>
      <p:pic>
        <p:nvPicPr>
          <p:cNvPr id="384" name="截圖 2024-03-28 下午2.12.40.png" descr="截圖 2024-03-28 下午2.12.4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87717" y="7623815"/>
            <a:ext cx="13009776" cy="5959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info.png" descr="inf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562580" y="985452"/>
            <a:ext cx="11595057" cy="61941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Introduction of NSTCCore Computing Service"/>
          <p:cNvSpPr txBox="1"/>
          <p:nvPr>
            <p:ph type="title"/>
          </p:nvPr>
        </p:nvSpPr>
        <p:spPr>
          <a:xfrm>
            <a:off x="1079498" y="749300"/>
            <a:ext cx="22557238" cy="1433164"/>
          </a:xfrm>
          <a:prstGeom prst="rect">
            <a:avLst/>
          </a:prstGeom>
        </p:spPr>
        <p:txBody>
          <a:bodyPr/>
          <a:lstStyle>
            <a:lvl1pPr>
              <a:defRPr spc="-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Introduction of ASGC Computing Services</a:t>
            </a:r>
          </a:p>
        </p:txBody>
      </p:sp>
      <p:sp>
        <p:nvSpPr>
          <p:cNvPr id="165" name="Computing Service…"/>
          <p:cNvSpPr txBox="1"/>
          <p:nvPr/>
        </p:nvSpPr>
        <p:spPr>
          <a:xfrm>
            <a:off x="1227842" y="3148732"/>
            <a:ext cx="21928316" cy="7029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499872" indent="-499872" algn="l" defTabSz="1999436">
              <a:lnSpc>
                <a:spcPct val="90000"/>
              </a:lnSpc>
              <a:spcBef>
                <a:spcPts val="3600"/>
              </a:spcBef>
              <a:buSzPct val="123000"/>
              <a:buChar char="•"/>
              <a:defRPr i="1" sz="3936">
                <a:solidFill>
                  <a:schemeClr val="accent1">
                    <a:lumOff val="-9999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Funding from both Academia Sinica &amp; NSTC(國科會)</a:t>
            </a:r>
          </a:p>
          <a:p>
            <a:pPr marL="499872" indent="-499872" algn="l" defTabSz="1999436">
              <a:lnSpc>
                <a:spcPct val="90000"/>
              </a:lnSpc>
              <a:spcBef>
                <a:spcPts val="3600"/>
              </a:spcBef>
              <a:buSzPct val="123000"/>
              <a:buChar char="•"/>
              <a:defRPr sz="393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ASGC Portals of Core Facility Services</a:t>
            </a:r>
          </a:p>
          <a:p>
            <a:pPr lvl="1" marL="999744" indent="-499872" algn="l" defTabSz="1999436">
              <a:lnSpc>
                <a:spcPct val="90000"/>
              </a:lnSpc>
              <a:spcBef>
                <a:spcPts val="3600"/>
              </a:spcBef>
              <a:buSzPct val="123000"/>
              <a:buChar char="•"/>
              <a:defRPr sz="3936">
                <a:solidFill>
                  <a:schemeClr val="accent1">
                    <a:lumOff val="-9999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https://www.twgrid.org</a:t>
            </a:r>
            <a:r>
              <a:t> (ASGC website)</a:t>
            </a:r>
          </a:p>
          <a:p>
            <a:pPr lvl="1" marL="999744" indent="-499872" algn="l" defTabSz="1999436">
              <a:lnSpc>
                <a:spcPct val="90000"/>
              </a:lnSpc>
              <a:spcBef>
                <a:spcPts val="3600"/>
              </a:spcBef>
              <a:buSzPct val="123000"/>
              <a:buChar char="•"/>
              <a:defRPr sz="3936">
                <a:solidFill>
                  <a:schemeClr val="accent1">
                    <a:lumOff val="-9999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https://scale.grid.sinica.edu.tw</a:t>
            </a:r>
            <a:r>
              <a:t> (中研院大數據分析與科學計算核心設施)</a:t>
            </a:r>
          </a:p>
          <a:p>
            <a:pPr lvl="1" marL="999744" indent="-499872" algn="l" defTabSz="1999436">
              <a:lnSpc>
                <a:spcPct val="90000"/>
              </a:lnSpc>
              <a:spcBef>
                <a:spcPts val="3600"/>
              </a:spcBef>
              <a:buSzPct val="123000"/>
              <a:buChar char="•"/>
              <a:defRPr sz="3936">
                <a:solidFill>
                  <a:schemeClr val="accent1">
                    <a:lumOff val="-9999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https://nstccore.twgrid.org</a:t>
            </a:r>
            <a:r>
              <a:t> (國科會高效能科學計算服務 )</a:t>
            </a:r>
          </a:p>
          <a:p>
            <a:pPr marL="499872" indent="-499872" algn="l" defTabSz="1999436">
              <a:lnSpc>
                <a:spcPct val="90000"/>
              </a:lnSpc>
              <a:spcBef>
                <a:spcPts val="3600"/>
              </a:spcBef>
              <a:buSzPct val="123000"/>
              <a:buChar char="•"/>
              <a:defRPr sz="393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DiCOS Computing Service Portal</a:t>
            </a:r>
          </a:p>
          <a:p>
            <a:pPr lvl="1" marL="999744" indent="-499872" algn="l" defTabSz="1999436">
              <a:lnSpc>
                <a:spcPct val="90000"/>
              </a:lnSpc>
              <a:spcBef>
                <a:spcPts val="3600"/>
              </a:spcBef>
              <a:buSzPct val="123000"/>
              <a:buChar char="•"/>
              <a:defRPr sz="3936">
                <a:solidFill>
                  <a:schemeClr val="accent1">
                    <a:lumOff val="-9999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https://dicos.grid.sinica.edu.tw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User Management - Group"/>
          <p:cNvSpPr txBox="1"/>
          <p:nvPr>
            <p:ph type="title"/>
          </p:nvPr>
        </p:nvSpPr>
        <p:spPr>
          <a:xfrm>
            <a:off x="1206500" y="760119"/>
            <a:ext cx="21971000" cy="1433167"/>
          </a:xfrm>
          <a:prstGeom prst="rect">
            <a:avLst/>
          </a:prstGeom>
        </p:spPr>
        <p:txBody>
          <a:bodyPr/>
          <a:lstStyle>
            <a:lvl1pPr>
              <a:defRPr spc="-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User Management - Group</a:t>
            </a:r>
          </a:p>
        </p:txBody>
      </p:sp>
      <p:sp>
        <p:nvSpPr>
          <p:cNvPr id="388" name="Members management…"/>
          <p:cNvSpPr txBox="1"/>
          <p:nvPr>
            <p:ph type="body" sz="half" idx="1"/>
          </p:nvPr>
        </p:nvSpPr>
        <p:spPr>
          <a:xfrm>
            <a:off x="557219" y="2672332"/>
            <a:ext cx="10245937" cy="10302179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609598" indent="-609598" defTabSz="2438337">
              <a:lnSpc>
                <a:spcPct val="90000"/>
              </a:lnSpc>
              <a:spcBef>
                <a:spcPts val="3600"/>
              </a:spcBef>
              <a:buSzPct val="123000"/>
              <a:buChar char="•"/>
              <a:defRPr b="0"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Members management</a:t>
            </a:r>
          </a:p>
          <a:p>
            <a:pPr lvl="1" defTabSz="2438337">
              <a:lnSpc>
                <a:spcPct val="90000"/>
              </a:lnSpc>
              <a:spcBef>
                <a:spcPts val="3600"/>
              </a:spcBef>
              <a:defRPr b="0"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Members list</a:t>
            </a:r>
          </a:p>
          <a:p>
            <a:pPr lvl="1" defTabSz="2438337">
              <a:lnSpc>
                <a:spcPct val="90000"/>
              </a:lnSpc>
              <a:spcBef>
                <a:spcPts val="3600"/>
              </a:spcBef>
              <a:defRPr b="0"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Abnormal member usage report</a:t>
            </a:r>
          </a:p>
          <a:p>
            <a:pPr lvl="1" defTabSz="2438337">
              <a:lnSpc>
                <a:spcPct val="90000"/>
              </a:lnSpc>
              <a:spcBef>
                <a:spcPts val="3600"/>
              </a:spcBef>
              <a:defRPr b="0"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Member’s usage review</a:t>
            </a:r>
          </a:p>
        </p:txBody>
      </p:sp>
      <p:pic>
        <p:nvPicPr>
          <p:cNvPr id="389" name="截圖 2023-08-01 上午7.11.54.png" descr="截圖 2023-08-01 上午7.11.5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96777" y="465156"/>
            <a:ext cx="10245937" cy="5427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截圖 2023-08-01 上午7.10.17.png" descr="截圖 2023-08-01 上午7.10.1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59663" y="6573042"/>
            <a:ext cx="10920165" cy="6667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截圖 2023-08-01 上午7.13.19.png" descr="截圖 2023-08-01 上午7.13.1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66880" y="7171742"/>
            <a:ext cx="11569704" cy="59690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標題 1"/>
          <p:cNvSpPr txBox="1"/>
          <p:nvPr>
            <p:ph type="title"/>
          </p:nvPr>
        </p:nvSpPr>
        <p:spPr>
          <a:xfrm>
            <a:off x="736600" y="3270250"/>
            <a:ext cx="7258732" cy="5263508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8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Pricing for Computing Service</a:t>
            </a:r>
          </a:p>
        </p:txBody>
      </p:sp>
      <p:pic>
        <p:nvPicPr>
          <p:cNvPr id="394" name="截圖 2024-10-29 下午9.13.37.png" descr="截圖 2024-10-29 下午9.13.3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86000" y="-95250"/>
            <a:ext cx="15801678" cy="13906500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More details in…"/>
          <p:cNvSpPr txBox="1"/>
          <p:nvPr/>
        </p:nvSpPr>
        <p:spPr>
          <a:xfrm>
            <a:off x="678185" y="10608431"/>
            <a:ext cx="6864085" cy="1846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800"/>
            </a:pPr>
            <a:r>
              <a:t>More details in </a:t>
            </a:r>
          </a:p>
          <a:p>
            <a:pPr algn="l">
              <a:defRPr sz="28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https://dicos.grid.sinica.edu.tw/resources</a:t>
            </a:r>
          </a:p>
          <a:p>
            <a:pPr algn="l">
              <a:defRPr sz="28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https://nstccore.twgrid.org/access.php#pricing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User Management - Group"/>
          <p:cNvSpPr txBox="1"/>
          <p:nvPr>
            <p:ph type="title"/>
          </p:nvPr>
        </p:nvSpPr>
        <p:spPr>
          <a:xfrm>
            <a:off x="1206500" y="760119"/>
            <a:ext cx="21971000" cy="1433167"/>
          </a:xfrm>
          <a:prstGeom prst="rect">
            <a:avLst/>
          </a:prstGeom>
        </p:spPr>
        <p:txBody>
          <a:bodyPr/>
          <a:lstStyle>
            <a:lvl1pPr>
              <a:defRPr spc="-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User Management - PI’s Billing Management</a:t>
            </a:r>
          </a:p>
        </p:txBody>
      </p:sp>
      <p:sp>
        <p:nvSpPr>
          <p:cNvPr id="398" name="Members management…"/>
          <p:cNvSpPr txBox="1"/>
          <p:nvPr>
            <p:ph type="body" sz="half" idx="1"/>
          </p:nvPr>
        </p:nvSpPr>
        <p:spPr>
          <a:xfrm>
            <a:off x="557219" y="2672332"/>
            <a:ext cx="10245937" cy="10302179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609598" indent="-609598" defTabSz="2438337">
              <a:lnSpc>
                <a:spcPct val="90000"/>
              </a:lnSpc>
              <a:spcBef>
                <a:spcPts val="3600"/>
              </a:spcBef>
              <a:buSzPct val="123000"/>
              <a:buChar char="•"/>
              <a:defRPr b="0"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Resource Usage Management</a:t>
            </a:r>
          </a:p>
          <a:p>
            <a:pPr lvl="1" defTabSz="2438337">
              <a:lnSpc>
                <a:spcPct val="90000"/>
              </a:lnSpc>
              <a:spcBef>
                <a:spcPts val="3600"/>
              </a:spcBef>
              <a:defRPr b="0"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Resource Usage</a:t>
            </a:r>
          </a:p>
          <a:p>
            <a:pPr marL="609598" indent="-609598" defTabSz="2438337">
              <a:lnSpc>
                <a:spcPct val="90000"/>
              </a:lnSpc>
              <a:spcBef>
                <a:spcPts val="3600"/>
              </a:spcBef>
              <a:buSzPct val="123000"/>
              <a:buChar char="•"/>
              <a:defRPr b="0"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Budget &amp; Payment Management</a:t>
            </a:r>
          </a:p>
          <a:p>
            <a:pPr lvl="1" defTabSz="2438337">
              <a:lnSpc>
                <a:spcPct val="90000"/>
              </a:lnSpc>
              <a:spcBef>
                <a:spcPts val="3600"/>
              </a:spcBef>
              <a:defRPr b="0"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Monthly Bill will be delivered every month</a:t>
            </a:r>
          </a:p>
          <a:p>
            <a:pPr lvl="2" defTabSz="2438337">
              <a:lnSpc>
                <a:spcPct val="90000"/>
              </a:lnSpc>
              <a:spcBef>
                <a:spcPts val="3600"/>
              </a:spcBef>
              <a:defRPr b="0"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https://dicos.grid.sinica.edu.tw/accounting/bill/</a:t>
            </a:r>
            <a:endParaRPr sz="4400"/>
          </a:p>
          <a:p>
            <a:pPr lvl="1" defTabSz="2438337">
              <a:lnSpc>
                <a:spcPct val="90000"/>
              </a:lnSpc>
              <a:spcBef>
                <a:spcPts val="3600"/>
              </a:spcBef>
              <a:defRPr b="0"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Payment Management</a:t>
            </a:r>
          </a:p>
          <a:p>
            <a:pPr lvl="1" defTabSz="2438337">
              <a:lnSpc>
                <a:spcPct val="90000"/>
              </a:lnSpc>
              <a:spcBef>
                <a:spcPts val="3600"/>
              </a:spcBef>
              <a:defRPr b="0"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How to Make Payment </a:t>
            </a:r>
          </a:p>
          <a:p>
            <a:pPr lvl="3" marL="2327563" indent="-498763" defTabSz="2438337">
              <a:lnSpc>
                <a:spcPct val="90000"/>
              </a:lnSpc>
              <a:spcBef>
                <a:spcPts val="3600"/>
              </a:spcBef>
              <a:defRPr b="0"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6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https://nstccore.twgrid.org/access.php#pricing</a:t>
            </a:r>
          </a:p>
        </p:txBody>
      </p:sp>
      <p:pic>
        <p:nvPicPr>
          <p:cNvPr id="399" name="截圖 2025-01-15 凌晨1.16.55.png" descr="截圖 2025-01-15 凌晨1.16.5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44799" y="3187700"/>
            <a:ext cx="12894338" cy="81305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Technical Support"/>
          <p:cNvSpPr txBox="1"/>
          <p:nvPr>
            <p:ph type="title"/>
          </p:nvPr>
        </p:nvSpPr>
        <p:spPr>
          <a:xfrm>
            <a:off x="1206500" y="812800"/>
            <a:ext cx="21971000" cy="1433164"/>
          </a:xfrm>
          <a:prstGeom prst="rect">
            <a:avLst/>
          </a:prstGeom>
        </p:spPr>
        <p:txBody>
          <a:bodyPr/>
          <a:lstStyle>
            <a:lvl1pPr>
              <a:defRPr spc="-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Technical Support</a:t>
            </a:r>
          </a:p>
        </p:txBody>
      </p:sp>
      <p:sp>
        <p:nvSpPr>
          <p:cNvPr id="402" name="Help Desk &amp; Service Notification…"/>
          <p:cNvSpPr txBox="1"/>
          <p:nvPr>
            <p:ph type="body" idx="1"/>
          </p:nvPr>
        </p:nvSpPr>
        <p:spPr>
          <a:xfrm>
            <a:off x="1284504" y="2488178"/>
            <a:ext cx="20103412" cy="10150456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475487" indent="-475487" defTabSz="1901904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b="0" sz="3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Help Desk &amp; Service Notification</a:t>
            </a:r>
          </a:p>
          <a:p>
            <a:pPr lvl="1" marL="950974" indent="-475487" defTabSz="1901904">
              <a:lnSpc>
                <a:spcPct val="90000"/>
              </a:lnSpc>
              <a:spcBef>
                <a:spcPts val="3500"/>
              </a:spcBef>
              <a:defRPr b="0" sz="3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Rocketchat online chat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https://rocketchat.twgrid.org/channel/general</a:t>
            </a:r>
            <a:r>
              <a:t> </a:t>
            </a:r>
          </a:p>
          <a:p>
            <a:pPr lvl="1" marL="950974" indent="-475487" defTabSz="1901904">
              <a:lnSpc>
                <a:spcPct val="90000"/>
              </a:lnSpc>
              <a:spcBef>
                <a:spcPts val="3500"/>
              </a:spcBef>
              <a:defRPr b="0" sz="3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Email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dicos-support@twgrid.org</a:t>
            </a:r>
          </a:p>
          <a:p>
            <a:pPr lvl="1" marL="950974" indent="-475487" defTabSz="1901904">
              <a:lnSpc>
                <a:spcPct val="90000"/>
              </a:lnSpc>
              <a:spcBef>
                <a:spcPts val="3500"/>
              </a:spcBef>
              <a:defRPr b="0" sz="3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Portal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https://nstccore.twgrid.org</a:t>
            </a:r>
            <a:r>
              <a:t>  </a:t>
            </a:r>
          </a:p>
          <a:p>
            <a:pPr lvl="2" marL="1426463" indent="-475485" defTabSz="1901904">
              <a:lnSpc>
                <a:spcPct val="90000"/>
              </a:lnSpc>
              <a:spcBef>
                <a:spcPts val="3500"/>
              </a:spcBef>
              <a:defRPr b="0" sz="3700">
                <a:solidFill>
                  <a:srgbClr val="53535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Release up-to-date services status, group usage, pricing and technical relevant information</a:t>
            </a:r>
          </a:p>
        </p:txBody>
      </p:sp>
      <p:pic>
        <p:nvPicPr>
          <p:cNvPr id="403" name="截圖 2023-08-01 上午3.15.53.png" descr="截圖 2023-08-01 上午3.15.5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756982" y="3113185"/>
            <a:ext cx="1030392" cy="9692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Introduction of NSTCCore Computing Service"/>
          <p:cNvSpPr txBox="1"/>
          <p:nvPr>
            <p:ph type="title"/>
          </p:nvPr>
        </p:nvSpPr>
        <p:spPr>
          <a:xfrm>
            <a:off x="1079498" y="749300"/>
            <a:ext cx="22557238" cy="1433164"/>
          </a:xfrm>
          <a:prstGeom prst="rect">
            <a:avLst/>
          </a:prstGeom>
        </p:spPr>
        <p:txBody>
          <a:bodyPr/>
          <a:lstStyle>
            <a:lvl1pPr>
              <a:defRPr spc="-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Introduction of ASGC Computing Services</a:t>
            </a:r>
          </a:p>
        </p:txBody>
      </p:sp>
      <p:sp>
        <p:nvSpPr>
          <p:cNvPr id="168" name="Computing Service…"/>
          <p:cNvSpPr txBox="1"/>
          <p:nvPr/>
        </p:nvSpPr>
        <p:spPr>
          <a:xfrm>
            <a:off x="1227842" y="3148732"/>
            <a:ext cx="21928316" cy="9939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432815" indent="-432815" algn="l" defTabSz="1731219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sz="340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Sustained Growth of Users, Utilization, Reliability and Satisfaction in 2024</a:t>
            </a:r>
          </a:p>
          <a:p>
            <a:pPr lvl="1" marL="865631" indent="-432815" algn="l" defTabSz="1731219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sz="3407">
                <a:solidFill>
                  <a:schemeClr val="accent1">
                    <a:lumOff val="-9999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174 PI Groups, 595 Users from 25 Institutes in Taiwan</a:t>
            </a:r>
          </a:p>
          <a:p>
            <a:pPr lvl="1" marL="865631" indent="-432815" algn="l" defTabSz="1731219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sz="3407">
                <a:solidFill>
                  <a:schemeClr val="accent1">
                    <a:lumOff val="-9999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Finished 4.94M CPU jobs, and 52.8K GPU jobs, with 99+ reliability</a:t>
            </a:r>
          </a:p>
          <a:p>
            <a:pPr lvl="1" marL="865631" indent="-432815" algn="l" defTabSz="1731219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sz="3407">
                <a:solidFill>
                  <a:schemeClr val="accent1">
                    <a:lumOff val="-9999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26+ supported research publications</a:t>
            </a:r>
          </a:p>
          <a:p>
            <a:pPr lvl="1" marL="865631" indent="-432815" algn="l" defTabSz="1731219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sz="3407">
                <a:solidFill>
                  <a:schemeClr val="accent1">
                    <a:lumOff val="-9999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Demands of advanced GPU keeps growing in 2024 - 20% utilization growth in high usage situation</a:t>
            </a:r>
          </a:p>
          <a:p>
            <a:pPr marL="432815" indent="-432815" algn="l" defTabSz="1731219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sz="340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Efficiency &amp; Performance Improvements by Power Saving</a:t>
            </a:r>
          </a:p>
          <a:p>
            <a:pPr lvl="1" marL="865631" indent="-432815" algn="l" defTabSz="1731219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sz="3407">
                <a:solidFill>
                  <a:schemeClr val="accent1">
                    <a:lumOff val="-9999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Onboarding new hardware and retiring legacy ones</a:t>
            </a:r>
          </a:p>
          <a:p>
            <a:pPr lvl="1" marL="865631" indent="-432815" algn="l" defTabSz="1731219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sz="3407">
                <a:solidFill>
                  <a:schemeClr val="accent1">
                    <a:lumOff val="-9999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Expected to have &gt;7,000 CPUCores and new GPUs, 15PB disk and new tape backup/archive in 2025</a:t>
            </a:r>
          </a:p>
          <a:p>
            <a:pPr marL="432815" indent="-432815" algn="l" defTabSz="1731219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sz="340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Persistent Capacity Building </a:t>
            </a:r>
          </a:p>
          <a:p>
            <a:pPr lvl="1" marL="865631" indent="-432815" algn="l" defTabSz="1731219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sz="3407">
                <a:solidFill>
                  <a:schemeClr val="accent1">
                    <a:lumOff val="-9999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Research application efficiency, ease-of-use services</a:t>
            </a:r>
          </a:p>
          <a:p>
            <a:pPr lvl="1" marL="865631" indent="-432815" algn="l" defTabSz="1731219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sz="3407">
                <a:solidFill>
                  <a:schemeClr val="accent1">
                    <a:lumOff val="-9999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User support, trainings, and thematic computational research workshop</a:t>
            </a:r>
          </a:p>
          <a:p>
            <a:pPr lvl="1" marL="865631" indent="-432815" algn="l" defTabSz="1731219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sz="3407">
                <a:solidFill>
                  <a:schemeClr val="accent1">
                    <a:lumOff val="-9999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Flexible collaboration model and services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Introduction of NSTCCore Computing Service"/>
          <p:cNvSpPr txBox="1"/>
          <p:nvPr>
            <p:ph type="title"/>
          </p:nvPr>
        </p:nvSpPr>
        <p:spPr>
          <a:xfrm>
            <a:off x="1206498" y="952500"/>
            <a:ext cx="22557238" cy="1433164"/>
          </a:xfrm>
          <a:prstGeom prst="rect">
            <a:avLst/>
          </a:prstGeom>
        </p:spPr>
        <p:txBody>
          <a:bodyPr/>
          <a:lstStyle>
            <a:lvl1pPr>
              <a:defRPr spc="-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Introduction of NSTCCore Computing Service</a:t>
            </a:r>
          </a:p>
        </p:txBody>
      </p:sp>
      <p:sp>
        <p:nvSpPr>
          <p:cNvPr id="171" name="Computing Service…"/>
          <p:cNvSpPr txBox="1"/>
          <p:nvPr>
            <p:ph type="body" sz="quarter" idx="1"/>
          </p:nvPr>
        </p:nvSpPr>
        <p:spPr>
          <a:xfrm>
            <a:off x="1253242" y="3310656"/>
            <a:ext cx="6929326" cy="5360331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Computing Service</a:t>
            </a:r>
          </a:p>
          <a:p>
            <a: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Storage Service</a:t>
            </a:r>
          </a:p>
          <a:p>
            <a: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Technical Support</a:t>
            </a:r>
          </a:p>
          <a:p>
            <a: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User Management</a:t>
            </a:r>
          </a:p>
        </p:txBody>
      </p:sp>
      <p:graphicFrame>
        <p:nvGraphicFramePr>
          <p:cNvPr id="172" name="表格"/>
          <p:cNvGraphicFramePr/>
          <p:nvPr/>
        </p:nvGraphicFramePr>
        <p:xfrm>
          <a:off x="9033258" y="2945532"/>
          <a:ext cx="14640861" cy="839298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13233"/>
                <a:gridCol w="4500067"/>
                <a:gridCol w="3691077"/>
                <a:gridCol w="3702413"/>
                <a:gridCol w="1221368"/>
              </a:tblGrid>
              <a:tr h="789458">
                <a:tc>
                  <a:txBody>
                    <a:bodyPr/>
                    <a:lstStyle/>
                    <a:p>
                      <a:pPr algn="ctr" defTabSz="914400">
                        <a:defRPr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400">
                          <a:latin typeface="標楷體-繁"/>
                          <a:ea typeface="標楷體-繁"/>
                          <a:cs typeface="標楷體-繁"/>
                          <a:sym typeface="標楷體-繁"/>
                        </a:rPr>
                        <a:t>2024.04 ~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400">
                          <a:latin typeface="標楷體-繁"/>
                          <a:ea typeface="標楷體-繁"/>
                          <a:cs typeface="標楷體-繁"/>
                          <a:sym typeface="標楷體-繁"/>
                        </a:rPr>
                        <a:t>2024.09~2025.08</a:t>
                      </a:r>
                    </a:p>
                  </a:txBody>
                  <a:tcPr marL="50800" marR="50800" marT="50800" marB="50800" anchor="ctr" anchorCtr="0" horzOverflow="overflow"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400">
                          <a:latin typeface="標楷體-繁"/>
                          <a:ea typeface="標楷體-繁"/>
                          <a:cs typeface="標楷體-繁"/>
                          <a:sym typeface="標楷體-繁"/>
                        </a:rPr>
                        <a:t>2025.08~2026.06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4093156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3400">
                          <a:latin typeface="標楷體-繁"/>
                          <a:ea typeface="標楷體-繁"/>
                          <a:cs typeface="標楷體-繁"/>
                          <a:sym typeface="標楷體-繁"/>
                        </a:rPr>
                        <a:t>CPU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1920 Cores</a:t>
                      </a:r>
                    </a:p>
                    <a:p>
                      <a:pPr algn="ctr" defTabSz="914400">
                        <a:defRPr sz="2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*AMD Genoa</a:t>
                      </a:r>
                    </a:p>
                    <a:p>
                      <a:pPr algn="ctr" defTabSz="914400">
                        <a:def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+</a:t>
                      </a:r>
                    </a:p>
                    <a:p>
                      <a:pPr algn="ctr" defTabSz="914400">
                        <a:def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768 Cores</a:t>
                      </a:r>
                    </a:p>
                    <a:p>
                      <a:pPr algn="ctr" defTabSz="914400">
                        <a:defRPr sz="2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AMD Rome</a:t>
                      </a:r>
                    </a:p>
                    <a:p>
                      <a:pPr algn="ctr" defTabSz="914400">
                        <a:def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+</a:t>
                      </a:r>
                    </a:p>
                    <a:p>
                      <a:pPr algn="ctr" defTabSz="914400">
                        <a:def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528</a:t>
                      </a:r>
                      <a:r>
                        <a:t> Cores</a:t>
                      </a:r>
                    </a:p>
                    <a:p>
                      <a:pPr algn="ctr" defTabSz="914400">
                        <a:defRPr sz="2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*Intel FDR5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1920 Cores</a:t>
                      </a:r>
                    </a:p>
                    <a:p>
                      <a:pPr algn="ctr" defTabSz="914400">
                        <a:defRPr sz="2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*New (2024. 12)</a:t>
                      </a:r>
                    </a:p>
                    <a:p>
                      <a:pPr algn="ctr" defTabSz="914400">
                        <a:def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+</a:t>
                      </a:r>
                    </a:p>
                    <a:p>
                      <a:pPr algn="ctr" defTabSz="914400">
                        <a:def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1920 Cores</a:t>
                      </a:r>
                    </a:p>
                    <a:p>
                      <a:pPr algn="ctr" defTabSz="914400">
                        <a:defRPr sz="2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AMD Genoa</a:t>
                      </a:r>
                    </a:p>
                    <a:p>
                      <a:pPr algn="ctr" defTabSz="914400">
                        <a:def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+</a:t>
                      </a:r>
                    </a:p>
                    <a:p>
                      <a:pPr algn="ctr" defTabSz="914400">
                        <a:def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76</a:t>
                      </a:r>
                      <a:r>
                        <a:t>8 Cores</a:t>
                      </a:r>
                    </a:p>
                    <a:p>
                      <a:pPr algn="ctr" defTabSz="914400">
                        <a:defRPr sz="2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AMD Rome</a:t>
                      </a:r>
                    </a:p>
                    <a:p>
                      <a:pPr algn="ctr" defTabSz="914400">
                        <a:def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+</a:t>
                      </a:r>
                    </a:p>
                    <a:p>
                      <a:pPr algn="ctr" defTabSz="914400">
                        <a:def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256 Cores</a:t>
                      </a:r>
                    </a:p>
                    <a:p>
                      <a:pPr algn="ctr" defTabSz="914400">
                        <a:defRPr sz="2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Intel-G4</a:t>
                      </a:r>
                    </a:p>
                  </a:txBody>
                  <a:tcPr marL="50800" marR="50800" marT="50800" marB="50800" anchor="ctr" anchorCtr="0" horzOverflow="overflow"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1920 Cores</a:t>
                      </a:r>
                    </a:p>
                    <a:p>
                      <a:pPr algn="ctr" defTabSz="914400">
                        <a:defRPr sz="2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*New</a:t>
                      </a:r>
                    </a:p>
                    <a:p>
                      <a:pPr algn="ctr" defTabSz="914400">
                        <a:def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+</a:t>
                      </a:r>
                    </a:p>
                    <a:p>
                      <a:pPr algn="ctr" defTabSz="914400">
                        <a:def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3840 Cores</a:t>
                      </a:r>
                    </a:p>
                    <a:p>
                      <a:pPr algn="ctr" defTabSz="914400">
                        <a:defRPr sz="2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 AMD Genoa</a:t>
                      </a:r>
                      <a:endParaRPr sz="3000"/>
                    </a:p>
                    <a:p>
                      <a:pPr algn="ctr" defTabSz="914400">
                        <a:def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+</a:t>
                      </a:r>
                    </a:p>
                    <a:p>
                      <a:pPr algn="ctr" defTabSz="914400">
                        <a:def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7</a:t>
                      </a:r>
                      <a:r>
                        <a:t>68 Cores</a:t>
                      </a:r>
                    </a:p>
                    <a:p>
                      <a:pPr algn="ctr" defTabSz="914400">
                        <a:defRPr sz="2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*AMD Rome</a:t>
                      </a:r>
                    </a:p>
                    <a:p>
                      <a:pPr algn="ctr" defTabSz="914400">
                        <a:def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+</a:t>
                      </a:r>
                    </a:p>
                    <a:p>
                      <a:pPr algn="ctr" defTabSz="914400">
                        <a:def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256 Cores</a:t>
                      </a:r>
                    </a:p>
                    <a:p>
                      <a:pPr algn="ctr" defTabSz="914400">
                        <a:defRPr sz="2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*Intel-G4</a:t>
                      </a:r>
                    </a:p>
                  </a:txBody>
                  <a:tcPr marL="50800" marR="50800" marT="50800" marB="50800" anchor="ctr" anchorCtr="0" horzOverflow="overflow"/>
                </a:tc>
                <a:tc rowSpan="4">
                  <a:txBody>
                    <a:bodyPr/>
                    <a:lstStyle/>
                    <a:p>
                      <a:pPr algn="ctr" defTabSz="914400">
                        <a:def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＊</a:t>
                      </a:r>
                    </a:p>
                    <a:p>
                      <a:pPr algn="ctr" defTabSz="914400">
                        <a:def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後續計算能量依計畫核定狀況決定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406066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3400">
                          <a:latin typeface="標楷體-繁"/>
                          <a:ea typeface="標楷體-繁"/>
                          <a:cs typeface="標楷體-繁"/>
                          <a:sym typeface="標楷體-繁"/>
                        </a:rPr>
                        <a:t>GPU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50000"/>
                        </a:lnSpc>
                        <a:defRPr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V100 - 32 boards </a:t>
                      </a:r>
                    </a:p>
                    <a:p>
                      <a:pPr algn="l" defTabSz="914400">
                        <a:lnSpc>
                          <a:spcPct val="150000"/>
                        </a:lnSpc>
                        <a:defRPr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A100 - 8 boards</a:t>
                      </a:r>
                    </a:p>
                    <a:p>
                      <a:pPr algn="ctr" defTabSz="914400">
                        <a:lnSpc>
                          <a:spcPct val="150000"/>
                        </a:lnSpc>
                        <a:defRPr sz="2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*Current Resources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50000"/>
                        </a:lnSpc>
                        <a:defRPr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V100 - 32 boards </a:t>
                      </a:r>
                    </a:p>
                    <a:p>
                      <a:pPr algn="l" defTabSz="914400">
                        <a:lnSpc>
                          <a:spcPct val="150000"/>
                        </a:lnSpc>
                        <a:defRPr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A100 - 8 boards + 16 boards</a:t>
                      </a:r>
                    </a:p>
                    <a:p>
                      <a:pPr algn="ctr" defTabSz="914400">
                        <a:lnSpc>
                          <a:spcPct val="150000"/>
                        </a:lnSpc>
                        <a:defRPr sz="2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*Current Resources</a:t>
                      </a:r>
                    </a:p>
                  </a:txBody>
                  <a:tcPr marL="50800" marR="50800" marT="50800" marB="50800" anchor="ctr" anchorCtr="0" horzOverflow="overflow"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50000"/>
                        </a:lnSpc>
                        <a:defRPr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V100 - 32 boards </a:t>
                      </a:r>
                    </a:p>
                    <a:p>
                      <a:pPr algn="l" defTabSz="914400">
                        <a:lnSpc>
                          <a:spcPct val="150000"/>
                        </a:lnSpc>
                        <a:defRPr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A100 - 8 boards</a:t>
                      </a:r>
                    </a:p>
                    <a:p>
                      <a:pPr algn="ctr" defTabSz="914400">
                        <a:lnSpc>
                          <a:spcPct val="150000"/>
                        </a:lnSpc>
                        <a:defRPr sz="2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*Current Resources</a:t>
                      </a:r>
                    </a:p>
                  </a:txBody>
                  <a:tcPr marL="50800" marR="50800" marT="50800" marB="50800" anchor="ctr" anchorCtr="0" horzOverflow="overflow"/>
                </a:tc>
                <a:tc vMerge="1">
                  <a:tcPr/>
                </a:tc>
              </a:tr>
              <a:tr h="1198578">
                <a:tc>
                  <a:txBody>
                    <a:bodyPr/>
                    <a:lstStyle/>
                    <a:p>
                      <a:pPr algn="ctr" defTabSz="914400">
                        <a:defRPr sz="34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Storage</a:t>
                      </a:r>
                    </a:p>
                    <a:p>
                      <a:pPr algn="ctr" defTabSz="914400">
                        <a:defRPr sz="34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(PB)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3</a:t>
                      </a:r>
                    </a:p>
                    <a:p>
                      <a:pPr algn="ctr" defTabSz="914400">
                        <a:defRPr sz="2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*Buy-in every year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6</a:t>
                      </a:r>
                    </a:p>
                    <a:p>
                      <a:pPr algn="ctr" defTabSz="914400">
                        <a:defRPr sz="2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*Buy-in 3TB every year</a:t>
                      </a:r>
                    </a:p>
                  </a:txBody>
                  <a:tcPr marL="50800" marR="50800" marT="50800" marB="50800" anchor="ctr" anchorCtr="0" horzOverflow="overflow"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 vMerge="1">
                  <a:tcPr/>
                </a:tc>
              </a:tr>
              <a:tr h="1268542">
                <a:tc>
                  <a:txBody>
                    <a:bodyPr/>
                    <a:lstStyle/>
                    <a:p>
                      <a:pPr algn="ctr" defTabSz="914400">
                        <a:defRPr sz="34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Tape</a:t>
                      </a:r>
                    </a:p>
                    <a:p>
                      <a:pPr algn="ctr" defTabSz="914400">
                        <a:defRPr sz="34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(PB)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4</a:t>
                      </a:r>
                    </a:p>
                    <a:p>
                      <a:pPr algn="ctr" defTabSz="914400">
                        <a:defRPr sz="2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*Buy-in every year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8</a:t>
                      </a:r>
                    </a:p>
                    <a:p>
                      <a:pPr algn="ctr" defTabSz="914400">
                        <a:defRPr sz="2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*Buy-in 4TB every year</a:t>
                      </a:r>
                    </a:p>
                  </a:txBody>
                  <a:tcPr marL="50800" marR="50800" marT="50800" marB="50800" anchor="ctr" anchorCtr="0" horzOverflow="overflow"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rPr>
                        <a:t>12</a:t>
                      </a:r>
                    </a:p>
                  </a:txBody>
                  <a:tcPr marL="50800" marR="50800" marT="50800" marB="50800" anchor="ctr" anchorCtr="0" horzOverflow="overflow"/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173" name="表、計算資源購置規劃表 2023.7"/>
          <p:cNvSpPr txBox="1"/>
          <p:nvPr/>
        </p:nvSpPr>
        <p:spPr>
          <a:xfrm>
            <a:off x="8960281" y="12910225"/>
            <a:ext cx="6463437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latin typeface="標楷體-繁"/>
                <a:ea typeface="標楷體-繁"/>
                <a:cs typeface="標楷體-繁"/>
                <a:sym typeface="標楷體-繁"/>
              </a:defRPr>
            </a:lvl1pPr>
          </a:lstStyle>
          <a:p>
            <a:pPr/>
            <a:r>
              <a:t>表、計算資源購置規劃表 2025.1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cientific &amp; HPC Computing Service"/>
          <p:cNvSpPr txBox="1"/>
          <p:nvPr>
            <p:ph type="title"/>
          </p:nvPr>
        </p:nvSpPr>
        <p:spPr>
          <a:xfrm>
            <a:off x="622529" y="1486967"/>
            <a:ext cx="10554859" cy="30491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pc="-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Scientific &amp; HPC Computing Service</a:t>
            </a:r>
          </a:p>
        </p:txBody>
      </p:sp>
      <p:sp>
        <p:nvSpPr>
          <p:cNvPr id="176" name="Batch Jobs Computing Service…"/>
          <p:cNvSpPr txBox="1"/>
          <p:nvPr>
            <p:ph type="body" sz="half" idx="1"/>
          </p:nvPr>
        </p:nvSpPr>
        <p:spPr>
          <a:xfrm>
            <a:off x="698399" y="5046552"/>
            <a:ext cx="10403121" cy="7484537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609600" indent="-609600" defTabSz="2438337">
              <a:lnSpc>
                <a:spcPct val="90000"/>
              </a:lnSpc>
              <a:spcBef>
                <a:spcPts val="3000"/>
              </a:spcBef>
              <a:buSzPct val="123000"/>
              <a:buChar char="•"/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Batch Jobs Computing Service</a:t>
            </a:r>
          </a:p>
          <a:p>
            <a:pPr lvl="1" defTabSz="2438337">
              <a:lnSpc>
                <a:spcPct val="90000"/>
              </a:lnSpc>
              <a:spcBef>
                <a:spcPts val="3000"/>
              </a:spcBef>
              <a:defRPr b="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Slurm Work Management System</a:t>
            </a:r>
          </a:p>
          <a:p>
            <a: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Interactive Jobs Computing Service</a:t>
            </a:r>
          </a:p>
          <a:p>
            <a:pPr lvl="1" defTabSz="2438337">
              <a:lnSpc>
                <a:spcPct val="90000"/>
              </a:lnSpc>
              <a:spcBef>
                <a:spcPts val="3200"/>
              </a:spcBef>
              <a:defRPr b="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Scalable &amp; Virtualized Service-as-Service (SaaS) Service Model</a:t>
            </a:r>
          </a:p>
          <a:p>
            <a:pPr lvl="1" defTabSz="2438337">
              <a:lnSpc>
                <a:spcPct val="90000"/>
              </a:lnSpc>
              <a:spcBef>
                <a:spcPts val="3200"/>
              </a:spcBef>
              <a:defRPr b="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Software on-demand Web-based UI</a:t>
            </a:r>
          </a:p>
          <a:p>
            <a:pPr lvl="1" defTabSz="2438337">
              <a:lnSpc>
                <a:spcPct val="90000"/>
              </a:lnSpc>
              <a:spcBef>
                <a:spcPts val="3200"/>
              </a:spcBef>
              <a:defRPr b="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Customized Application Deployment</a:t>
            </a:r>
          </a:p>
        </p:txBody>
      </p:sp>
      <p:sp>
        <p:nvSpPr>
          <p:cNvPr id="177" name="Line"/>
          <p:cNvSpPr/>
          <p:nvPr/>
        </p:nvSpPr>
        <p:spPr>
          <a:xfrm flipH="1" flipV="1">
            <a:off x="13470386" y="2718143"/>
            <a:ext cx="234049" cy="5867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8" name="Line"/>
          <p:cNvSpPr/>
          <p:nvPr/>
        </p:nvSpPr>
        <p:spPr>
          <a:xfrm flipV="1">
            <a:off x="12317986" y="3100552"/>
            <a:ext cx="5" cy="60107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9" name="Line"/>
          <p:cNvSpPr/>
          <p:nvPr/>
        </p:nvSpPr>
        <p:spPr>
          <a:xfrm flipV="1">
            <a:off x="12450254" y="3100552"/>
            <a:ext cx="5" cy="60107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0" name="Line"/>
          <p:cNvSpPr/>
          <p:nvPr/>
        </p:nvSpPr>
        <p:spPr>
          <a:xfrm flipV="1">
            <a:off x="13248465" y="1637128"/>
            <a:ext cx="5" cy="48266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8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97305" y="328599"/>
            <a:ext cx="1635089" cy="10527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4" name="Group"/>
          <p:cNvGrpSpPr/>
          <p:nvPr/>
        </p:nvGrpSpPr>
        <p:grpSpPr>
          <a:xfrm>
            <a:off x="12805807" y="801426"/>
            <a:ext cx="1392286" cy="1052916"/>
            <a:chOff x="-1" y="0"/>
            <a:chExt cx="1392285" cy="1052915"/>
          </a:xfrm>
        </p:grpSpPr>
        <p:pic>
          <p:nvPicPr>
            <p:cNvPr id="182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" y="-1"/>
              <a:ext cx="1392287" cy="10529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3" name="TWAREN/ TANet"/>
            <p:cNvSpPr txBox="1"/>
            <p:nvPr/>
          </p:nvSpPr>
          <p:spPr>
            <a:xfrm>
              <a:off x="183084" y="237302"/>
              <a:ext cx="1026115" cy="5783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1733930">
                <a:defRPr b="1" sz="1600">
                  <a:solidFill>
                    <a:srgbClr val="941100"/>
                  </a:solidFill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pPr/>
              <a:r>
                <a:t>TWAREN/ TANet</a:t>
              </a:r>
            </a:p>
          </p:txBody>
        </p:sp>
      </p:grpSp>
      <p:grpSp>
        <p:nvGrpSpPr>
          <p:cNvPr id="187" name="Group"/>
          <p:cNvGrpSpPr/>
          <p:nvPr/>
        </p:nvGrpSpPr>
        <p:grpSpPr>
          <a:xfrm>
            <a:off x="11901158" y="2028448"/>
            <a:ext cx="1635131" cy="1236573"/>
            <a:chOff x="0" y="0"/>
            <a:chExt cx="1635130" cy="1236572"/>
          </a:xfrm>
        </p:grpSpPr>
        <p:pic>
          <p:nvPicPr>
            <p:cNvPr id="185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1635131" cy="1236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6" name="AS Campus Network"/>
            <p:cNvSpPr txBox="1"/>
            <p:nvPr/>
          </p:nvSpPr>
          <p:spPr>
            <a:xfrm>
              <a:off x="304508" y="208478"/>
              <a:ext cx="1026114" cy="819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1733930">
                <a:defRPr b="1" sz="1600">
                  <a:solidFill>
                    <a:srgbClr val="941100"/>
                  </a:solidFill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pPr/>
              <a:r>
                <a:t>AS Campus Network</a:t>
              </a:r>
            </a:p>
          </p:txBody>
        </p:sp>
      </p:grpSp>
      <p:sp>
        <p:nvSpPr>
          <p:cNvPr id="188" name="Line"/>
          <p:cNvSpPr/>
          <p:nvPr/>
        </p:nvSpPr>
        <p:spPr>
          <a:xfrm flipV="1">
            <a:off x="12450255" y="1206722"/>
            <a:ext cx="5" cy="92611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191" name="Group"/>
          <p:cNvGrpSpPr/>
          <p:nvPr/>
        </p:nvGrpSpPr>
        <p:grpSpPr>
          <a:xfrm>
            <a:off x="11901158" y="3602467"/>
            <a:ext cx="1635131" cy="1236574"/>
            <a:chOff x="0" y="-1"/>
            <a:chExt cx="1635130" cy="1236573"/>
          </a:xfrm>
        </p:grpSpPr>
        <p:pic>
          <p:nvPicPr>
            <p:cNvPr id="189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2"/>
              <a:ext cx="1635131" cy="12365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0" name="International R&amp;E Network"/>
            <p:cNvSpPr txBox="1"/>
            <p:nvPr/>
          </p:nvSpPr>
          <p:spPr>
            <a:xfrm>
              <a:off x="121423" y="208478"/>
              <a:ext cx="1392283" cy="8196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1733930">
                <a:defRPr b="1" sz="1600">
                  <a:solidFill>
                    <a:srgbClr val="941100"/>
                  </a:solidFill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pPr/>
              <a:r>
                <a:t>International R&amp;E Network</a:t>
              </a:r>
            </a:p>
          </p:txBody>
        </p:sp>
      </p:grpSp>
      <p:sp>
        <p:nvSpPr>
          <p:cNvPr id="192" name="2x10Gbps"/>
          <p:cNvSpPr txBox="1"/>
          <p:nvPr/>
        </p:nvSpPr>
        <p:spPr>
          <a:xfrm>
            <a:off x="11500513" y="3251082"/>
            <a:ext cx="759512" cy="300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733930">
              <a:defRPr b="1" sz="1300">
                <a:solidFill>
                  <a:srgbClr val="011993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2.5Gbps</a:t>
            </a:r>
          </a:p>
        </p:txBody>
      </p:sp>
      <p:grpSp>
        <p:nvGrpSpPr>
          <p:cNvPr id="195" name="100Gb/s Backbone"/>
          <p:cNvGrpSpPr/>
          <p:nvPr/>
        </p:nvGrpSpPr>
        <p:grpSpPr>
          <a:xfrm>
            <a:off x="13719280" y="3244915"/>
            <a:ext cx="9851786" cy="312343"/>
            <a:chOff x="0" y="0"/>
            <a:chExt cx="9851785" cy="312342"/>
          </a:xfrm>
        </p:grpSpPr>
        <p:sp>
          <p:nvSpPr>
            <p:cNvPr id="193" name="矩形"/>
            <p:cNvSpPr/>
            <p:nvPr/>
          </p:nvSpPr>
          <p:spPr>
            <a:xfrm>
              <a:off x="-1" y="1002"/>
              <a:ext cx="9851787" cy="310345"/>
            </a:xfrm>
            <a:prstGeom prst="rect">
              <a:avLst/>
            </a:prstGeom>
            <a:solidFill>
              <a:srgbClr val="9411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b="1"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</a:p>
          </p:txBody>
        </p:sp>
        <p:sp>
          <p:nvSpPr>
            <p:cNvPr id="194" name="100Gb/s Backbone"/>
            <p:cNvSpPr txBox="1"/>
            <p:nvPr/>
          </p:nvSpPr>
          <p:spPr>
            <a:xfrm>
              <a:off x="-1" y="-1"/>
              <a:ext cx="9851787" cy="3123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defRPr b="1"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pPr/>
              <a:r>
                <a:t>100Gb/s Backbone</a:t>
              </a:r>
            </a:p>
          </p:txBody>
        </p:sp>
      </p:grpSp>
      <p:sp>
        <p:nvSpPr>
          <p:cNvPr id="196" name="ASGC User Interface (SaaS, WebUI, WebTerminal, JupyterLab) and Authentication &amp; Authorization Services"/>
          <p:cNvSpPr txBox="1"/>
          <p:nvPr/>
        </p:nvSpPr>
        <p:spPr>
          <a:xfrm>
            <a:off x="14336782" y="2195904"/>
            <a:ext cx="3893247" cy="774701"/>
          </a:xfrm>
          <a:prstGeom prst="rect">
            <a:avLst/>
          </a:prstGeom>
          <a:ln w="38100">
            <a:solidFill>
              <a:srgbClr val="9452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1733930">
              <a:defRPr sz="3600">
                <a:solidFill>
                  <a:srgbClr val="945200"/>
                </a:solidFill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pPr/>
            <a:r>
              <a:t>WebUI for SaaS</a:t>
            </a:r>
          </a:p>
        </p:txBody>
      </p:sp>
      <p:grpSp>
        <p:nvGrpSpPr>
          <p:cNvPr id="199" name="Batch for HPC"/>
          <p:cNvGrpSpPr/>
          <p:nvPr/>
        </p:nvGrpSpPr>
        <p:grpSpPr>
          <a:xfrm>
            <a:off x="13668632" y="3857100"/>
            <a:ext cx="4715571" cy="6126899"/>
            <a:chOff x="0" y="0"/>
            <a:chExt cx="4715569" cy="6126898"/>
          </a:xfrm>
        </p:grpSpPr>
        <p:sp>
          <p:nvSpPr>
            <p:cNvPr id="197" name="矩形"/>
            <p:cNvSpPr/>
            <p:nvPr/>
          </p:nvSpPr>
          <p:spPr>
            <a:xfrm>
              <a:off x="0" y="-1"/>
              <a:ext cx="4715571" cy="6126899"/>
            </a:xfrm>
            <a:prstGeom prst="rect">
              <a:avLst/>
            </a:prstGeom>
            <a:noFill/>
            <a:ln w="38100" cap="flat">
              <a:solidFill>
                <a:srgbClr val="94175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733930">
                <a:defRPr sz="3600">
                  <a:solidFill>
                    <a:srgbClr val="941751"/>
                  </a:solidFill>
                  <a:latin typeface="Kaiti SC Bold"/>
                  <a:ea typeface="Kaiti SC Bold"/>
                  <a:cs typeface="Kaiti SC Bold"/>
                  <a:sym typeface="Kaiti SC Bold"/>
                </a:defRPr>
              </a:pPr>
            </a:p>
          </p:txBody>
        </p:sp>
        <p:sp>
          <p:nvSpPr>
            <p:cNvPr id="198" name="Batch模式for HPC"/>
            <p:cNvSpPr txBox="1"/>
            <p:nvPr/>
          </p:nvSpPr>
          <p:spPr>
            <a:xfrm>
              <a:off x="19050" y="19048"/>
              <a:ext cx="4677471" cy="2184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defTabSz="1733930">
                <a:defRPr sz="1000">
                  <a:solidFill>
                    <a:srgbClr val="941751"/>
                  </a:solidFill>
                  <a:latin typeface="Kaiti SC Bold"/>
                  <a:ea typeface="Kaiti SC Bold"/>
                  <a:cs typeface="Kaiti SC Bold"/>
                  <a:sym typeface="Kaiti SC Bold"/>
                </a:defRPr>
              </a:pPr>
            </a:p>
            <a:p>
              <a:pPr defTabSz="1733930">
                <a:defRPr sz="3600">
                  <a:solidFill>
                    <a:srgbClr val="941751"/>
                  </a:solidFill>
                  <a:latin typeface="Kaiti SC Bold"/>
                  <a:ea typeface="Kaiti SC Bold"/>
                  <a:cs typeface="Kaiti SC Bold"/>
                  <a:sym typeface="Kaiti SC Bold"/>
                </a:defRPr>
              </a:pPr>
              <a:r>
                <a:t> Batch模式for HPC </a:t>
              </a:r>
            </a:p>
            <a:p>
              <a:pPr defTabSz="1733930">
                <a:defRPr sz="3600">
                  <a:solidFill>
                    <a:srgbClr val="941751"/>
                  </a:solidFill>
                  <a:latin typeface="Kaiti SC Bold"/>
                  <a:ea typeface="Kaiti SC Bold"/>
                  <a:cs typeface="Kaiti SC Bold"/>
                  <a:sym typeface="Kaiti SC Bold"/>
                </a:defRPr>
              </a:pPr>
            </a:p>
          </p:txBody>
        </p:sp>
      </p:grpSp>
      <p:grpSp>
        <p:nvGrpSpPr>
          <p:cNvPr id="202" name="Cloud Services"/>
          <p:cNvGrpSpPr/>
          <p:nvPr/>
        </p:nvGrpSpPr>
        <p:grpSpPr>
          <a:xfrm>
            <a:off x="18535598" y="3831563"/>
            <a:ext cx="5049790" cy="6126901"/>
            <a:chOff x="0" y="-1"/>
            <a:chExt cx="5049789" cy="6126899"/>
          </a:xfrm>
        </p:grpSpPr>
        <p:sp>
          <p:nvSpPr>
            <p:cNvPr id="200" name="矩形"/>
            <p:cNvSpPr/>
            <p:nvPr/>
          </p:nvSpPr>
          <p:spPr>
            <a:xfrm>
              <a:off x="-1" y="-2"/>
              <a:ext cx="5049790" cy="6126901"/>
            </a:xfrm>
            <a:prstGeom prst="rect">
              <a:avLst/>
            </a:prstGeom>
            <a:noFill/>
            <a:ln w="38100" cap="flat">
              <a:solidFill>
                <a:srgbClr val="94175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733930">
                <a:defRPr sz="3600">
                  <a:solidFill>
                    <a:srgbClr val="941751"/>
                  </a:solidFill>
                  <a:latin typeface="Kaiti SC Bold"/>
                  <a:ea typeface="Kaiti SC Bold"/>
                  <a:cs typeface="Kaiti SC Bold"/>
                  <a:sym typeface="Kaiti SC Bold"/>
                </a:defRPr>
              </a:pPr>
            </a:p>
          </p:txBody>
        </p:sp>
        <p:sp>
          <p:nvSpPr>
            <p:cNvPr id="201" name="雲端計算服務(SaaS)"/>
            <p:cNvSpPr txBox="1"/>
            <p:nvPr/>
          </p:nvSpPr>
          <p:spPr>
            <a:xfrm>
              <a:off x="19049" y="19050"/>
              <a:ext cx="5011690" cy="154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defTabSz="1733930">
                <a:defRPr sz="1000">
                  <a:solidFill>
                    <a:srgbClr val="941751"/>
                  </a:solidFill>
                  <a:latin typeface="Kaiti SC Bold"/>
                  <a:ea typeface="Kaiti SC Bold"/>
                  <a:cs typeface="Kaiti SC Bold"/>
                  <a:sym typeface="Kaiti SC Bold"/>
                </a:defRPr>
              </a:pPr>
            </a:p>
            <a:p>
              <a:pPr defTabSz="1733930">
                <a:defRPr sz="3600">
                  <a:solidFill>
                    <a:srgbClr val="941751"/>
                  </a:solidFill>
                  <a:latin typeface="Kaiti SC Bold"/>
                  <a:ea typeface="Kaiti SC Bold"/>
                  <a:cs typeface="Kaiti SC Bold"/>
                  <a:sym typeface="Kaiti SC Bold"/>
                </a:defRPr>
              </a:pPr>
              <a:r>
                <a:t>雲端計算服務(SaaS)</a:t>
              </a:r>
            </a:p>
          </p:txBody>
        </p:sp>
      </p:grpSp>
      <p:sp>
        <p:nvSpPr>
          <p:cNvPr id="203" name="Shared Storage Pools"/>
          <p:cNvSpPr txBox="1"/>
          <p:nvPr/>
        </p:nvSpPr>
        <p:spPr>
          <a:xfrm>
            <a:off x="13555332" y="11272178"/>
            <a:ext cx="5384630" cy="774701"/>
          </a:xfrm>
          <a:prstGeom prst="rect">
            <a:avLst/>
          </a:prstGeom>
          <a:ln w="381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1733930">
              <a:defRPr sz="3600">
                <a:solidFill>
                  <a:schemeClr val="accent1"/>
                </a:solidFill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pPr/>
            <a:r>
              <a:t>Ceph Storage Pools</a:t>
            </a:r>
          </a:p>
        </p:txBody>
      </p:sp>
      <p:sp>
        <p:nvSpPr>
          <p:cNvPr id="204" name="Pay-as-you-Go (Shared Computing Resource…"/>
          <p:cNvSpPr txBox="1"/>
          <p:nvPr/>
        </p:nvSpPr>
        <p:spPr>
          <a:xfrm>
            <a:off x="13555332" y="10303889"/>
            <a:ext cx="10016444" cy="774701"/>
          </a:xfrm>
          <a:prstGeom prst="rect">
            <a:avLst/>
          </a:prstGeom>
          <a:ln w="38100">
            <a:solidFill>
              <a:srgbClr val="0433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1733930">
              <a:defRPr sz="3600">
                <a:solidFill>
                  <a:srgbClr val="0433FF"/>
                </a:solidFill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pPr/>
            <a:r>
              <a:t>Computing Resource</a:t>
            </a:r>
          </a:p>
        </p:txBody>
      </p:sp>
      <p:sp>
        <p:nvSpPr>
          <p:cNvPr id="205" name="100Gbps"/>
          <p:cNvSpPr txBox="1"/>
          <p:nvPr/>
        </p:nvSpPr>
        <p:spPr>
          <a:xfrm>
            <a:off x="13211282" y="1801902"/>
            <a:ext cx="752247" cy="287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733930">
              <a:defRPr b="1" sz="1200">
                <a:solidFill>
                  <a:srgbClr val="011993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100Gbps</a:t>
            </a:r>
          </a:p>
        </p:txBody>
      </p:sp>
      <p:grpSp>
        <p:nvGrpSpPr>
          <p:cNvPr id="208" name="Kubernetes Framework…"/>
          <p:cNvGrpSpPr/>
          <p:nvPr/>
        </p:nvGrpSpPr>
        <p:grpSpPr>
          <a:xfrm>
            <a:off x="18808382" y="5216246"/>
            <a:ext cx="4504217" cy="2842001"/>
            <a:chOff x="-1" y="-1"/>
            <a:chExt cx="4504216" cy="2841999"/>
          </a:xfrm>
        </p:grpSpPr>
        <p:sp>
          <p:nvSpPr>
            <p:cNvPr id="206" name="矩形"/>
            <p:cNvSpPr/>
            <p:nvPr/>
          </p:nvSpPr>
          <p:spPr>
            <a:xfrm>
              <a:off x="-2" y="-2"/>
              <a:ext cx="4504217" cy="2842001"/>
            </a:xfrm>
            <a:prstGeom prst="rect">
              <a:avLst/>
            </a:prstGeom>
            <a:noFill/>
            <a:ln w="25400" cap="flat">
              <a:solidFill>
                <a:srgbClr val="94219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1733930">
                <a:defRPr sz="3000">
                  <a:solidFill>
                    <a:srgbClr val="942193"/>
                  </a:solidFill>
                  <a:latin typeface="Kaiti SC Bold"/>
                  <a:ea typeface="Kaiti SC Bold"/>
                  <a:cs typeface="Kaiti SC Bold"/>
                  <a:sym typeface="Kaiti SC Bold"/>
                </a:defRPr>
              </a:pPr>
            </a:p>
          </p:txBody>
        </p:sp>
        <p:sp>
          <p:nvSpPr>
            <p:cNvPr id="207" name="Kubernetes Framework…"/>
            <p:cNvSpPr txBox="1"/>
            <p:nvPr/>
          </p:nvSpPr>
          <p:spPr>
            <a:xfrm>
              <a:off x="12698" y="570097"/>
              <a:ext cx="4478817" cy="170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304800" indent="-304800" algn="l" defTabSz="1733930">
                <a:buSzPct val="123000"/>
                <a:buChar char="•"/>
                <a:defRPr sz="3000">
                  <a:solidFill>
                    <a:srgbClr val="942193"/>
                  </a:solidFill>
                  <a:latin typeface="Kaiti SC Bold"/>
                  <a:ea typeface="Kaiti SC Bold"/>
                  <a:cs typeface="Kaiti SC Bold"/>
                  <a:sym typeface="Kaiti SC Bold"/>
                </a:defRPr>
              </a:pPr>
              <a:r>
                <a:t>Kubernetes Framework</a:t>
              </a:r>
            </a:p>
            <a:p>
              <a:pPr marL="304800" indent="-304800" algn="l" defTabSz="1733930">
                <a:buSzPct val="123000"/>
                <a:buChar char="•"/>
                <a:defRPr sz="3000">
                  <a:solidFill>
                    <a:srgbClr val="942193"/>
                  </a:solidFill>
                  <a:latin typeface="Kaiti SC Bold"/>
                  <a:ea typeface="Kaiti SC Bold"/>
                  <a:cs typeface="Kaiti SC Bold"/>
                  <a:sym typeface="Kaiti SC Bold"/>
                </a:defRPr>
              </a:pPr>
              <a:r>
                <a:t>Software Repository &amp; Interactive UI</a:t>
              </a:r>
            </a:p>
          </p:txBody>
        </p:sp>
      </p:grpSp>
      <p:grpSp>
        <p:nvGrpSpPr>
          <p:cNvPr id="212" name="Group"/>
          <p:cNvGrpSpPr/>
          <p:nvPr/>
        </p:nvGrpSpPr>
        <p:grpSpPr>
          <a:xfrm>
            <a:off x="13779198" y="8586143"/>
            <a:ext cx="9568713" cy="1170801"/>
            <a:chOff x="-1" y="0"/>
            <a:chExt cx="9568712" cy="1170799"/>
          </a:xfrm>
        </p:grpSpPr>
        <p:sp>
          <p:nvSpPr>
            <p:cNvPr id="209" name="Rectangle"/>
            <p:cNvSpPr/>
            <p:nvPr/>
          </p:nvSpPr>
          <p:spPr>
            <a:xfrm>
              <a:off x="-2" y="-1"/>
              <a:ext cx="9568713" cy="117080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941751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733930">
                <a:defRPr sz="1600">
                  <a:latin typeface="+mn-lt"/>
                  <a:ea typeface="+mn-ea"/>
                  <a:cs typeface="+mn-cs"/>
                  <a:sym typeface="Helvetica Neue"/>
                </a:defRPr>
              </a:pPr>
            </a:p>
          </p:txBody>
        </p:sp>
        <p:pic>
          <p:nvPicPr>
            <p:cNvPr id="210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9049" y="392728"/>
              <a:ext cx="9430612" cy="7190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1" name="Scientific Software Repository &amp; Customized Image Pool"/>
            <p:cNvSpPr txBox="1"/>
            <p:nvPr/>
          </p:nvSpPr>
          <p:spPr>
            <a:xfrm>
              <a:off x="803455" y="8"/>
              <a:ext cx="7961798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1733930">
                <a:lnSpc>
                  <a:spcPct val="70000"/>
                </a:lnSpc>
                <a:defRPr sz="1800">
                  <a:solidFill>
                    <a:srgbClr val="941751"/>
                  </a:solidFill>
                  <a:latin typeface="Kaiti SC Bold"/>
                  <a:ea typeface="Kaiti SC Bold"/>
                  <a:cs typeface="Kaiti SC Bold"/>
                  <a:sym typeface="Kaiti SC Bold"/>
                </a:defRPr>
              </a:lvl1pPr>
            </a:lstStyle>
            <a:p>
              <a:pPr/>
              <a:r>
                <a:t>Scientific Software Repository &amp; Customized Image Pool</a:t>
              </a:r>
            </a:p>
          </p:txBody>
        </p:sp>
      </p:grpSp>
      <p:sp>
        <p:nvSpPr>
          <p:cNvPr id="213" name="ASGC User Interface (SaaS, WebUI, WebTerminal, JupyterLab) and Authentication &amp; Authorization Services"/>
          <p:cNvSpPr txBox="1"/>
          <p:nvPr/>
        </p:nvSpPr>
        <p:spPr>
          <a:xfrm>
            <a:off x="18221731" y="2195904"/>
            <a:ext cx="5384625" cy="774701"/>
          </a:xfrm>
          <a:prstGeom prst="rect">
            <a:avLst/>
          </a:prstGeom>
          <a:ln w="38100">
            <a:solidFill>
              <a:srgbClr val="9452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1733930">
              <a:defRPr sz="3600">
                <a:solidFill>
                  <a:srgbClr val="945200"/>
                </a:solidFill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pPr/>
            <a:r>
              <a:t>SSH Terminal</a:t>
            </a:r>
          </a:p>
        </p:txBody>
      </p:sp>
      <p:sp>
        <p:nvSpPr>
          <p:cNvPr id="214" name="Tape Remote Backup"/>
          <p:cNvSpPr txBox="1"/>
          <p:nvPr/>
        </p:nvSpPr>
        <p:spPr>
          <a:xfrm>
            <a:off x="19048983" y="11287393"/>
            <a:ext cx="4581820" cy="762001"/>
          </a:xfrm>
          <a:prstGeom prst="rect">
            <a:avLst/>
          </a:prstGeom>
          <a:ln w="25400">
            <a:solidFill>
              <a:srgbClr val="004D8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1733930">
              <a:defRPr sz="3600">
                <a:solidFill>
                  <a:srgbClr val="004D80"/>
                </a:solidFill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pPr/>
            <a:r>
              <a:t>Tape Remote Backup</a:t>
            </a:r>
          </a:p>
        </p:txBody>
      </p:sp>
      <p:sp>
        <p:nvSpPr>
          <p:cNvPr id="215" name="Line"/>
          <p:cNvSpPr/>
          <p:nvPr/>
        </p:nvSpPr>
        <p:spPr>
          <a:xfrm flipV="1">
            <a:off x="18286356" y="11013370"/>
            <a:ext cx="4" cy="32403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6" name="System Architecture of NSTCCore Computing Service"/>
          <p:cNvSpPr txBox="1"/>
          <p:nvPr/>
        </p:nvSpPr>
        <p:spPr>
          <a:xfrm>
            <a:off x="13536282" y="12583645"/>
            <a:ext cx="9779004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1975054">
              <a:lnSpc>
                <a:spcPct val="80000"/>
              </a:lnSpc>
              <a:defRPr spc="-100" sz="3500">
                <a:solidFill>
                  <a:srgbClr val="000000"/>
                </a:solidFill>
                <a:latin typeface="標楷體-繁"/>
                <a:ea typeface="標楷體-繁"/>
                <a:cs typeface="標楷體-繁"/>
                <a:sym typeface="標楷體-繁"/>
              </a:defRPr>
            </a:lvl1pPr>
          </a:lstStyle>
          <a:p>
            <a:pPr/>
            <a:r>
              <a:t>System Architecture of NSTCCore Computing Service</a:t>
            </a:r>
          </a:p>
        </p:txBody>
      </p:sp>
      <p:grpSp>
        <p:nvGrpSpPr>
          <p:cNvPr id="219" name="Kubernetes Framework…"/>
          <p:cNvGrpSpPr/>
          <p:nvPr/>
        </p:nvGrpSpPr>
        <p:grpSpPr>
          <a:xfrm>
            <a:off x="13899204" y="4960534"/>
            <a:ext cx="4254426" cy="3393578"/>
            <a:chOff x="-1" y="-1"/>
            <a:chExt cx="4254425" cy="3393576"/>
          </a:xfrm>
        </p:grpSpPr>
        <p:sp>
          <p:nvSpPr>
            <p:cNvPr id="217" name="矩形"/>
            <p:cNvSpPr/>
            <p:nvPr/>
          </p:nvSpPr>
          <p:spPr>
            <a:xfrm>
              <a:off x="-2" y="-2"/>
              <a:ext cx="4254427" cy="3393578"/>
            </a:xfrm>
            <a:prstGeom prst="rect">
              <a:avLst/>
            </a:prstGeom>
            <a:noFill/>
            <a:ln w="25400" cap="flat">
              <a:solidFill>
                <a:srgbClr val="94219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1733930">
                <a:lnSpc>
                  <a:spcPct val="70000"/>
                </a:lnSpc>
                <a:defRPr sz="3000">
                  <a:solidFill>
                    <a:srgbClr val="942193"/>
                  </a:solidFill>
                  <a:latin typeface="Kaiti SC Bold"/>
                  <a:ea typeface="Kaiti SC Bold"/>
                  <a:cs typeface="Kaiti SC Bold"/>
                  <a:sym typeface="Kaiti SC Bold"/>
                </a:defRPr>
              </a:pPr>
            </a:p>
          </p:txBody>
        </p:sp>
        <p:sp>
          <p:nvSpPr>
            <p:cNvPr id="218" name="Slurm Workload Management…"/>
            <p:cNvSpPr txBox="1"/>
            <p:nvPr/>
          </p:nvSpPr>
          <p:spPr>
            <a:xfrm>
              <a:off x="12698" y="205805"/>
              <a:ext cx="4229027" cy="29819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1" indent="457200" defTabSz="1733930">
                <a:defRPr sz="3000">
                  <a:solidFill>
                    <a:srgbClr val="942193"/>
                  </a:solidFill>
                  <a:latin typeface="Kaiti SC Bold"/>
                  <a:ea typeface="Kaiti SC Bold"/>
                  <a:cs typeface="Kaiti SC Bold"/>
                  <a:sym typeface="Kaiti SC Bold"/>
                </a:defRPr>
              </a:pPr>
              <a:r>
                <a:t>Slurm Workload Management</a:t>
              </a:r>
            </a:p>
            <a:p>
              <a:pPr lvl="1" indent="457200" algn="l" defTabSz="1733930">
                <a:lnSpc>
                  <a:spcPct val="30000"/>
                </a:lnSpc>
                <a:defRPr sz="3000">
                  <a:solidFill>
                    <a:srgbClr val="942193"/>
                  </a:solidFill>
                  <a:latin typeface="Kaiti SC Bold"/>
                  <a:ea typeface="Kaiti SC Bold"/>
                  <a:cs typeface="Kaiti SC Bold"/>
                  <a:sym typeface="Kaiti SC Bold"/>
                </a:defRPr>
              </a:pPr>
            </a:p>
            <a:p>
              <a:pPr marL="304800" indent="-304800" algn="l" defTabSz="1733930">
                <a:lnSpc>
                  <a:spcPct val="70000"/>
                </a:lnSpc>
                <a:buSzPct val="123000"/>
                <a:buChar char="•"/>
                <a:defRPr sz="3000">
                  <a:solidFill>
                    <a:srgbClr val="942193"/>
                  </a:solidFill>
                  <a:latin typeface="Kaiti SC Bold"/>
                  <a:ea typeface="Kaiti SC Bold"/>
                  <a:cs typeface="Kaiti SC Bold"/>
                  <a:sym typeface="Kaiti SC Bold"/>
                </a:defRPr>
              </a:pPr>
              <a:r>
                <a:t>CPU Queues: short/long/dev/serial</a:t>
              </a:r>
            </a:p>
            <a:p>
              <a:pPr marL="304800" indent="-304800" algn="l" defTabSz="1733930">
                <a:lnSpc>
                  <a:spcPct val="70000"/>
                </a:lnSpc>
                <a:buSzPct val="123000"/>
                <a:buChar char="•"/>
                <a:defRPr sz="3000">
                  <a:solidFill>
                    <a:srgbClr val="942193"/>
                  </a:solidFill>
                  <a:latin typeface="Kaiti SC Bold"/>
                  <a:ea typeface="Kaiti SC Bold"/>
                  <a:cs typeface="Kaiti SC Bold"/>
                  <a:sym typeface="Kaiti SC Bold"/>
                </a:defRPr>
              </a:pPr>
              <a:r>
                <a:t>GPU: A100, V100</a:t>
              </a:r>
            </a:p>
            <a:p>
              <a:pPr marL="304800" indent="-304800" algn="l" defTabSz="1733930">
                <a:lnSpc>
                  <a:spcPct val="70000"/>
                </a:lnSpc>
                <a:buSzPct val="123000"/>
                <a:buChar char="•"/>
                <a:defRPr sz="3000">
                  <a:solidFill>
                    <a:srgbClr val="942193"/>
                  </a:solidFill>
                  <a:latin typeface="Kaiti SC Bold"/>
                  <a:ea typeface="Kaiti SC Bold"/>
                  <a:cs typeface="Kaiti SC Bold"/>
                  <a:sym typeface="Kaiti SC Bold"/>
                </a:defRPr>
              </a:pPr>
              <a:r>
                <a:t>Software Repository</a:t>
              </a:r>
            </a:p>
          </p:txBody>
        </p:sp>
      </p:grpSp>
      <p:sp>
        <p:nvSpPr>
          <p:cNvPr id="220" name="矩形"/>
          <p:cNvSpPr/>
          <p:nvPr/>
        </p:nvSpPr>
        <p:spPr>
          <a:xfrm>
            <a:off x="13661386" y="8615375"/>
            <a:ext cx="9967573" cy="1132701"/>
          </a:xfrm>
          <a:prstGeom prst="rect">
            <a:avLst/>
          </a:prstGeom>
          <a:ln w="38100">
            <a:solidFill>
              <a:srgbClr val="941751"/>
            </a:solidFill>
            <a:miter lim="400000"/>
          </a:ln>
        </p:spPr>
        <p:txBody>
          <a:bodyPr lIns="50800" tIns="50800" rIns="50800" bIns="50800"/>
          <a:lstStyle/>
          <a:p>
            <a:pPr defTabSz="1733930">
              <a:defRPr sz="3600">
                <a:solidFill>
                  <a:srgbClr val="941751"/>
                </a:solidFill>
                <a:latin typeface="Kaiti SC Bold"/>
                <a:ea typeface="Kaiti SC Bold"/>
                <a:cs typeface="Kaiti SC Bold"/>
                <a:sym typeface="Kaiti SC Bold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矩形"/>
          <p:cNvSpPr/>
          <p:nvPr/>
        </p:nvSpPr>
        <p:spPr>
          <a:xfrm>
            <a:off x="3092501" y="2508514"/>
            <a:ext cx="1495773" cy="4391065"/>
          </a:xfrm>
          <a:prstGeom prst="rect">
            <a:avLst/>
          </a:prstGeom>
          <a:solidFill>
            <a:schemeClr val="accent1">
              <a:lumOff val="-999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23" name="Login…"/>
          <p:cNvSpPr txBox="1"/>
          <p:nvPr/>
        </p:nvSpPr>
        <p:spPr>
          <a:xfrm>
            <a:off x="3092501" y="4191977"/>
            <a:ext cx="1495773" cy="1024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Login</a:t>
            </a:r>
          </a:p>
          <a:p>
            <a:pPr defTabSz="825500"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UI</a:t>
            </a:r>
          </a:p>
        </p:txBody>
      </p:sp>
      <p:sp>
        <p:nvSpPr>
          <p:cNvPr id="224" name="矩形"/>
          <p:cNvSpPr/>
          <p:nvPr/>
        </p:nvSpPr>
        <p:spPr>
          <a:xfrm>
            <a:off x="5116469" y="2508514"/>
            <a:ext cx="1630315" cy="4391065"/>
          </a:xfrm>
          <a:prstGeom prst="rect">
            <a:avLst/>
          </a:prstGeom>
          <a:solidFill>
            <a:schemeClr val="accent1">
              <a:lumOff val="-999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25" name="Slurm…"/>
          <p:cNvSpPr txBox="1"/>
          <p:nvPr/>
        </p:nvSpPr>
        <p:spPr>
          <a:xfrm>
            <a:off x="5116469" y="3957028"/>
            <a:ext cx="1630315" cy="149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Slurm</a:t>
            </a:r>
          </a:p>
          <a:p>
            <a:pPr defTabSz="825500"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Control</a:t>
            </a:r>
          </a:p>
          <a:p>
            <a:pPr defTabSz="825500"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Node</a:t>
            </a:r>
          </a:p>
        </p:txBody>
      </p:sp>
      <p:sp>
        <p:nvSpPr>
          <p:cNvPr id="226" name="形狀"/>
          <p:cNvSpPr/>
          <p:nvPr/>
        </p:nvSpPr>
        <p:spPr>
          <a:xfrm>
            <a:off x="5202809" y="7495561"/>
            <a:ext cx="1457636" cy="19243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fill="norm" stroke="1" extrusionOk="0">
                <a:moveTo>
                  <a:pt x="9839" y="0"/>
                </a:moveTo>
                <a:cubicBezTo>
                  <a:pt x="7321" y="0"/>
                  <a:pt x="4803" y="241"/>
                  <a:pt x="2882" y="724"/>
                </a:cubicBezTo>
                <a:cubicBezTo>
                  <a:pt x="-961" y="1689"/>
                  <a:pt x="-961" y="3255"/>
                  <a:pt x="2882" y="4221"/>
                </a:cubicBezTo>
                <a:cubicBezTo>
                  <a:pt x="6724" y="5186"/>
                  <a:pt x="12954" y="5186"/>
                  <a:pt x="16796" y="4221"/>
                </a:cubicBezTo>
                <a:cubicBezTo>
                  <a:pt x="20639" y="3255"/>
                  <a:pt x="20639" y="1689"/>
                  <a:pt x="16796" y="724"/>
                </a:cubicBezTo>
                <a:cubicBezTo>
                  <a:pt x="14875" y="241"/>
                  <a:pt x="12357" y="0"/>
                  <a:pt x="9839" y="0"/>
                </a:cubicBezTo>
                <a:close/>
                <a:moveTo>
                  <a:pt x="0" y="3593"/>
                </a:moveTo>
                <a:lnTo>
                  <a:pt x="0" y="18993"/>
                </a:lnTo>
                <a:cubicBezTo>
                  <a:pt x="0" y="20356"/>
                  <a:pt x="4405" y="21600"/>
                  <a:pt x="9839" y="21600"/>
                </a:cubicBezTo>
                <a:cubicBezTo>
                  <a:pt x="15273" y="21600"/>
                  <a:pt x="19678" y="20356"/>
                  <a:pt x="19678" y="18993"/>
                </a:cubicBezTo>
                <a:lnTo>
                  <a:pt x="19678" y="3593"/>
                </a:lnTo>
                <a:cubicBezTo>
                  <a:pt x="18279" y="4621"/>
                  <a:pt x="14401" y="5357"/>
                  <a:pt x="9839" y="5357"/>
                </a:cubicBezTo>
                <a:cubicBezTo>
                  <a:pt x="5277" y="5357"/>
                  <a:pt x="1399" y="4621"/>
                  <a:pt x="0" y="3593"/>
                </a:cubicBezTo>
                <a:close/>
              </a:path>
            </a:pathLst>
          </a:custGeom>
          <a:solidFill>
            <a:schemeClr val="accent1">
              <a:lumOff val="25000"/>
            </a:schemeClr>
          </a:solidFill>
          <a:ln w="38100">
            <a:solidFill>
              <a:schemeClr val="accent1">
                <a:lumOff val="-9999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4D8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27" name="Slurm DB"/>
          <p:cNvSpPr txBox="1"/>
          <p:nvPr/>
        </p:nvSpPr>
        <p:spPr>
          <a:xfrm>
            <a:off x="5221915" y="8018554"/>
            <a:ext cx="1419571" cy="1005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3000">
                <a:solidFill>
                  <a:schemeClr val="accent1">
                    <a:lumOff val="-9999"/>
                  </a:schemeClr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Slurm DB</a:t>
            </a:r>
          </a:p>
        </p:txBody>
      </p:sp>
      <p:sp>
        <p:nvSpPr>
          <p:cNvPr id="228" name="Slurm System Architecture"/>
          <p:cNvSpPr txBox="1"/>
          <p:nvPr/>
        </p:nvSpPr>
        <p:spPr>
          <a:xfrm>
            <a:off x="797196" y="579556"/>
            <a:ext cx="6594403" cy="934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>
              <a:lnSpc>
                <a:spcPct val="80000"/>
              </a:lnSpc>
              <a:defRPr spc="-100" sz="4400">
                <a:solidFill>
                  <a:srgbClr val="004D8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Slurm System Architecture</a:t>
            </a:r>
          </a:p>
        </p:txBody>
      </p:sp>
      <p:sp>
        <p:nvSpPr>
          <p:cNvPr id="229" name="矩形"/>
          <p:cNvSpPr/>
          <p:nvPr/>
        </p:nvSpPr>
        <p:spPr>
          <a:xfrm>
            <a:off x="7727270" y="5924605"/>
            <a:ext cx="3578977" cy="2069253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30" name="FDR5"/>
          <p:cNvSpPr txBox="1"/>
          <p:nvPr/>
        </p:nvSpPr>
        <p:spPr>
          <a:xfrm>
            <a:off x="7999976" y="7267463"/>
            <a:ext cx="1830744" cy="590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Intel-G4</a:t>
            </a:r>
          </a:p>
        </p:txBody>
      </p:sp>
      <p:sp>
        <p:nvSpPr>
          <p:cNvPr id="231" name="WN1"/>
          <p:cNvSpPr txBox="1"/>
          <p:nvPr/>
        </p:nvSpPr>
        <p:spPr>
          <a:xfrm>
            <a:off x="8084743" y="6189369"/>
            <a:ext cx="2864029" cy="1031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hpi-wn01</a:t>
            </a:r>
          </a:p>
          <a:p>
            <a:pPr defTabSz="825500"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hpi-wn02</a:t>
            </a:r>
          </a:p>
        </p:txBody>
      </p:sp>
      <p:grpSp>
        <p:nvGrpSpPr>
          <p:cNvPr id="234" name="Group"/>
          <p:cNvGrpSpPr/>
          <p:nvPr/>
        </p:nvGrpSpPr>
        <p:grpSpPr>
          <a:xfrm>
            <a:off x="446270" y="3953957"/>
            <a:ext cx="1630315" cy="1197167"/>
            <a:chOff x="0" y="0"/>
            <a:chExt cx="1630314" cy="1197166"/>
          </a:xfrm>
        </p:grpSpPr>
        <p:sp>
          <p:nvSpPr>
            <p:cNvPr id="232" name="橢圓形"/>
            <p:cNvSpPr/>
            <p:nvPr/>
          </p:nvSpPr>
          <p:spPr>
            <a:xfrm>
              <a:off x="0" y="-1"/>
              <a:ext cx="1630315" cy="1197168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4D8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4D8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33" name="Client"/>
            <p:cNvSpPr txBox="1"/>
            <p:nvPr/>
          </p:nvSpPr>
          <p:spPr>
            <a:xfrm>
              <a:off x="252595" y="60228"/>
              <a:ext cx="1125121" cy="10767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2800">
                  <a:solidFill>
                    <a:srgbClr val="004D8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Client</a:t>
              </a:r>
            </a:p>
          </p:txBody>
        </p:sp>
      </p:grpSp>
      <p:sp>
        <p:nvSpPr>
          <p:cNvPr id="235" name="線條"/>
          <p:cNvSpPr/>
          <p:nvPr/>
        </p:nvSpPr>
        <p:spPr>
          <a:xfrm>
            <a:off x="2124298" y="4552540"/>
            <a:ext cx="946688" cy="1"/>
          </a:xfrm>
          <a:prstGeom prst="line">
            <a:avLst/>
          </a:prstGeom>
          <a:ln w="50800">
            <a:solidFill>
              <a:schemeClr val="accent1">
                <a:lumOff val="-9999"/>
              </a:schemeClr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6" name="線條"/>
          <p:cNvSpPr/>
          <p:nvPr/>
        </p:nvSpPr>
        <p:spPr>
          <a:xfrm flipV="1">
            <a:off x="5931626" y="6927694"/>
            <a:ext cx="1" cy="533401"/>
          </a:xfrm>
          <a:prstGeom prst="line">
            <a:avLst/>
          </a:prstGeom>
          <a:ln w="50800">
            <a:solidFill>
              <a:schemeClr val="accent1">
                <a:lumOff val="-9999"/>
              </a:scheme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7" name="線條"/>
          <p:cNvSpPr/>
          <p:nvPr/>
        </p:nvSpPr>
        <p:spPr>
          <a:xfrm flipH="1">
            <a:off x="4607930" y="4552540"/>
            <a:ext cx="521016" cy="1"/>
          </a:xfrm>
          <a:prstGeom prst="line">
            <a:avLst/>
          </a:prstGeom>
          <a:ln w="50800">
            <a:solidFill>
              <a:schemeClr val="accent1">
                <a:lumOff val="-9999"/>
              </a:scheme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8" name="矩形"/>
          <p:cNvSpPr/>
          <p:nvPr/>
        </p:nvSpPr>
        <p:spPr>
          <a:xfrm>
            <a:off x="7715147" y="9851797"/>
            <a:ext cx="3520163" cy="1383904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39" name="HDR1"/>
          <p:cNvSpPr txBox="1"/>
          <p:nvPr/>
        </p:nvSpPr>
        <p:spPr>
          <a:xfrm>
            <a:off x="7986972" y="10346147"/>
            <a:ext cx="2976509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3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GPU-V100</a:t>
            </a:r>
          </a:p>
        </p:txBody>
      </p:sp>
      <p:sp>
        <p:nvSpPr>
          <p:cNvPr id="240" name="矩形"/>
          <p:cNvSpPr/>
          <p:nvPr/>
        </p:nvSpPr>
        <p:spPr>
          <a:xfrm>
            <a:off x="7715147" y="8230875"/>
            <a:ext cx="3520163" cy="1383904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41" name="HDR1"/>
          <p:cNvSpPr txBox="1"/>
          <p:nvPr/>
        </p:nvSpPr>
        <p:spPr>
          <a:xfrm>
            <a:off x="7809172" y="8328141"/>
            <a:ext cx="2976509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3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GPU-A100</a:t>
            </a:r>
          </a:p>
        </p:txBody>
      </p:sp>
      <p:sp>
        <p:nvSpPr>
          <p:cNvPr id="242" name="矩形"/>
          <p:cNvSpPr/>
          <p:nvPr/>
        </p:nvSpPr>
        <p:spPr>
          <a:xfrm>
            <a:off x="7727270" y="3474380"/>
            <a:ext cx="3578977" cy="2190886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43" name="矩形"/>
          <p:cNvSpPr/>
          <p:nvPr/>
        </p:nvSpPr>
        <p:spPr>
          <a:xfrm>
            <a:off x="8170643" y="3727744"/>
            <a:ext cx="2548107" cy="1084013"/>
          </a:xfrm>
          <a:prstGeom prst="rect">
            <a:avLst/>
          </a:prstGeom>
          <a:solidFill>
            <a:srgbClr val="FFFFFF"/>
          </a:solidFill>
          <a:ln w="25400">
            <a:solidFill>
              <a:srgbClr val="004D8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44" name="WN1"/>
          <p:cNvSpPr txBox="1"/>
          <p:nvPr/>
        </p:nvSpPr>
        <p:spPr>
          <a:xfrm>
            <a:off x="8183343" y="3873289"/>
            <a:ext cx="2522707" cy="554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hpa-wn01…n</a:t>
            </a:r>
          </a:p>
        </p:txBody>
      </p:sp>
      <p:sp>
        <p:nvSpPr>
          <p:cNvPr id="245" name="HDR1"/>
          <p:cNvSpPr txBox="1"/>
          <p:nvPr/>
        </p:nvSpPr>
        <p:spPr>
          <a:xfrm>
            <a:off x="7979845" y="4808732"/>
            <a:ext cx="1797291" cy="807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EDR1</a:t>
            </a:r>
          </a:p>
        </p:txBody>
      </p:sp>
      <p:sp>
        <p:nvSpPr>
          <p:cNvPr id="246" name="矩形"/>
          <p:cNvSpPr/>
          <p:nvPr/>
        </p:nvSpPr>
        <p:spPr>
          <a:xfrm>
            <a:off x="7685692" y="998433"/>
            <a:ext cx="3579073" cy="2190886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47" name="HDR1"/>
          <p:cNvSpPr txBox="1"/>
          <p:nvPr/>
        </p:nvSpPr>
        <p:spPr>
          <a:xfrm>
            <a:off x="7938273" y="2400961"/>
            <a:ext cx="1797339" cy="807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HDR1</a:t>
            </a:r>
          </a:p>
        </p:txBody>
      </p:sp>
      <p:sp>
        <p:nvSpPr>
          <p:cNvPr id="248" name="矩形"/>
          <p:cNvSpPr/>
          <p:nvPr/>
        </p:nvSpPr>
        <p:spPr>
          <a:xfrm>
            <a:off x="7882217" y="1216250"/>
            <a:ext cx="3041895" cy="1197168"/>
          </a:xfrm>
          <a:prstGeom prst="rect">
            <a:avLst/>
          </a:prstGeom>
          <a:solidFill>
            <a:srgbClr val="FFFFFF"/>
          </a:solidFill>
          <a:ln w="25400">
            <a:solidFill>
              <a:srgbClr val="004D8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49" name="WN1"/>
          <p:cNvSpPr txBox="1"/>
          <p:nvPr/>
        </p:nvSpPr>
        <p:spPr>
          <a:xfrm>
            <a:off x="8028779" y="1260128"/>
            <a:ext cx="2748769" cy="1109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hpa-wn01…n</a:t>
            </a:r>
          </a:p>
          <a:p>
            <a:pPr defTabSz="825500"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Sma-wn01,02</a:t>
            </a:r>
          </a:p>
        </p:txBody>
      </p:sp>
      <p:sp>
        <p:nvSpPr>
          <p:cNvPr id="250" name="Slurm System Architecture"/>
          <p:cNvSpPr txBox="1"/>
          <p:nvPr/>
        </p:nvSpPr>
        <p:spPr>
          <a:xfrm>
            <a:off x="15638177" y="579556"/>
            <a:ext cx="7278774" cy="934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>
              <a:lnSpc>
                <a:spcPct val="80000"/>
              </a:lnSpc>
              <a:defRPr spc="-100" sz="4400">
                <a:solidFill>
                  <a:srgbClr val="004D8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DiCOSApp SaaS Architecture</a:t>
            </a:r>
          </a:p>
        </p:txBody>
      </p:sp>
      <p:sp>
        <p:nvSpPr>
          <p:cNvPr id="251" name="Image…"/>
          <p:cNvSpPr/>
          <p:nvPr/>
        </p:nvSpPr>
        <p:spPr>
          <a:xfrm>
            <a:off x="17990788" y="8913824"/>
            <a:ext cx="1795697" cy="23705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fill="norm" stroke="1" extrusionOk="0">
                <a:moveTo>
                  <a:pt x="9839" y="0"/>
                </a:moveTo>
                <a:cubicBezTo>
                  <a:pt x="7321" y="0"/>
                  <a:pt x="4803" y="241"/>
                  <a:pt x="2882" y="724"/>
                </a:cubicBezTo>
                <a:cubicBezTo>
                  <a:pt x="-961" y="1689"/>
                  <a:pt x="-961" y="3255"/>
                  <a:pt x="2882" y="4221"/>
                </a:cubicBezTo>
                <a:cubicBezTo>
                  <a:pt x="6724" y="5186"/>
                  <a:pt x="12954" y="5186"/>
                  <a:pt x="16796" y="4221"/>
                </a:cubicBezTo>
                <a:cubicBezTo>
                  <a:pt x="20639" y="3255"/>
                  <a:pt x="20639" y="1689"/>
                  <a:pt x="16796" y="724"/>
                </a:cubicBezTo>
                <a:cubicBezTo>
                  <a:pt x="14875" y="241"/>
                  <a:pt x="12357" y="0"/>
                  <a:pt x="9839" y="0"/>
                </a:cubicBezTo>
                <a:close/>
                <a:moveTo>
                  <a:pt x="0" y="3593"/>
                </a:moveTo>
                <a:lnTo>
                  <a:pt x="0" y="18993"/>
                </a:lnTo>
                <a:cubicBezTo>
                  <a:pt x="0" y="20356"/>
                  <a:pt x="4405" y="21600"/>
                  <a:pt x="9839" y="21600"/>
                </a:cubicBezTo>
                <a:cubicBezTo>
                  <a:pt x="15273" y="21600"/>
                  <a:pt x="19678" y="20356"/>
                  <a:pt x="19678" y="18993"/>
                </a:cubicBezTo>
                <a:lnTo>
                  <a:pt x="19678" y="3593"/>
                </a:lnTo>
                <a:cubicBezTo>
                  <a:pt x="18279" y="4621"/>
                  <a:pt x="14401" y="5357"/>
                  <a:pt x="9839" y="5357"/>
                </a:cubicBezTo>
                <a:cubicBezTo>
                  <a:pt x="5277" y="5357"/>
                  <a:pt x="1399" y="4621"/>
                  <a:pt x="0" y="3593"/>
                </a:cubicBezTo>
                <a:close/>
              </a:path>
            </a:pathLst>
          </a:custGeom>
          <a:solidFill>
            <a:schemeClr val="accent1">
              <a:lumOff val="25000"/>
            </a:schemeClr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1">
                <a:solidFill>
                  <a:schemeClr val="accent1">
                    <a:lumOff val="-9999"/>
                  </a:schemeClr>
                </a:solidFill>
              </a:defRPr>
            </a:pPr>
            <a:r>
              <a:t>Image</a:t>
            </a:r>
          </a:p>
          <a:p>
            <a:pPr>
              <a:defRPr b="1">
                <a:solidFill>
                  <a:schemeClr val="accent1">
                    <a:lumOff val="-9999"/>
                  </a:schemeClr>
                </a:solidFill>
              </a:defRPr>
            </a:pPr>
            <a:r>
              <a:t>Repository</a:t>
            </a:r>
          </a:p>
        </p:txBody>
      </p:sp>
      <p:sp>
        <p:nvSpPr>
          <p:cNvPr id="252" name="GPU-3090"/>
          <p:cNvSpPr/>
          <p:nvPr/>
        </p:nvSpPr>
        <p:spPr>
          <a:xfrm>
            <a:off x="13481453" y="4779852"/>
            <a:ext cx="3096728" cy="802057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/>
            </a:lvl1pPr>
          </a:lstStyle>
          <a:p>
            <a:pPr/>
            <a:r>
              <a:t>GPU-3090</a:t>
            </a:r>
          </a:p>
        </p:txBody>
      </p:sp>
      <p:sp>
        <p:nvSpPr>
          <p:cNvPr id="253" name="GPU-P100"/>
          <p:cNvSpPr/>
          <p:nvPr/>
        </p:nvSpPr>
        <p:spPr>
          <a:xfrm>
            <a:off x="13523754" y="5675077"/>
            <a:ext cx="3096728" cy="883980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/>
            </a:lvl1pPr>
          </a:lstStyle>
          <a:p>
            <a:pPr/>
            <a:r>
              <a:t>GPU-P100</a:t>
            </a:r>
          </a:p>
        </p:txBody>
      </p:sp>
      <p:sp>
        <p:nvSpPr>
          <p:cNvPr id="254" name="Kubernetes…"/>
          <p:cNvSpPr/>
          <p:nvPr/>
        </p:nvSpPr>
        <p:spPr>
          <a:xfrm>
            <a:off x="17880331" y="2082219"/>
            <a:ext cx="2016612" cy="6065597"/>
          </a:xfrm>
          <a:prstGeom prst="rect">
            <a:avLst/>
          </a:prstGeom>
          <a:solidFill>
            <a:schemeClr val="accent1">
              <a:lumOff val="-9999"/>
            </a:schemeClr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r>
              <a:t>Kubernetes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API 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Server</a:t>
            </a:r>
          </a:p>
        </p:txBody>
      </p:sp>
      <p:sp>
        <p:nvSpPr>
          <p:cNvPr id="255" name="Line"/>
          <p:cNvSpPr/>
          <p:nvPr/>
        </p:nvSpPr>
        <p:spPr>
          <a:xfrm flipH="1">
            <a:off x="21381612" y="4935166"/>
            <a:ext cx="1047607" cy="1"/>
          </a:xfrm>
          <a:prstGeom prst="line">
            <a:avLst/>
          </a:prstGeom>
          <a:ln w="508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56" name="http"/>
          <p:cNvSpPr txBox="1"/>
          <p:nvPr/>
        </p:nvSpPr>
        <p:spPr>
          <a:xfrm>
            <a:off x="21721788" y="5370784"/>
            <a:ext cx="70743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chemeClr val="accent1">
                    <a:lumOff val="-9999"/>
                  </a:schemeClr>
                </a:solidFill>
              </a:defRPr>
            </a:lvl1pPr>
          </a:lstStyle>
          <a:p>
            <a:pPr/>
            <a:r>
              <a:t>http</a:t>
            </a:r>
          </a:p>
        </p:txBody>
      </p:sp>
      <p:sp>
        <p:nvSpPr>
          <p:cNvPr id="257" name="DiCOS…"/>
          <p:cNvSpPr/>
          <p:nvPr/>
        </p:nvSpPr>
        <p:spPr>
          <a:xfrm>
            <a:off x="20085460" y="2824377"/>
            <a:ext cx="1270001" cy="4713007"/>
          </a:xfrm>
          <a:prstGeom prst="rect">
            <a:avLst/>
          </a:prstGeom>
          <a:solidFill>
            <a:schemeClr val="accent1">
              <a:lumOff val="-9999"/>
            </a:schemeClr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r>
              <a:t>DiCOS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Web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Server</a:t>
            </a:r>
          </a:p>
        </p:txBody>
      </p:sp>
      <p:sp>
        <p:nvSpPr>
          <p:cNvPr id="258" name="Line"/>
          <p:cNvSpPr/>
          <p:nvPr/>
        </p:nvSpPr>
        <p:spPr>
          <a:xfrm>
            <a:off x="18888635" y="8124020"/>
            <a:ext cx="1" cy="794405"/>
          </a:xfrm>
          <a:prstGeom prst="line">
            <a:avLst/>
          </a:prstGeom>
          <a:ln w="508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59" name="CPU"/>
          <p:cNvSpPr/>
          <p:nvPr/>
        </p:nvSpPr>
        <p:spPr>
          <a:xfrm>
            <a:off x="13523754" y="2009133"/>
            <a:ext cx="3096728" cy="2510427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defRPr b="1"/>
            </a:lvl1pPr>
          </a:lstStyle>
          <a:p>
            <a:pPr/>
            <a:r>
              <a:t>CPU</a:t>
            </a:r>
          </a:p>
        </p:txBody>
      </p:sp>
      <p:sp>
        <p:nvSpPr>
          <p:cNvPr id="260" name="Pod"/>
          <p:cNvSpPr/>
          <p:nvPr/>
        </p:nvSpPr>
        <p:spPr>
          <a:xfrm>
            <a:off x="14655150" y="2834540"/>
            <a:ext cx="1667164" cy="1162183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>
                <a:lumOff val="-9999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defRPr b="1">
                <a:solidFill>
                  <a:schemeClr val="accent1">
                    <a:lumOff val="-9999"/>
                  </a:schemeClr>
                </a:solidFill>
              </a:defRPr>
            </a:lvl1pPr>
          </a:lstStyle>
          <a:p>
            <a:pPr/>
            <a:r>
              <a:t>Pod</a:t>
            </a:r>
          </a:p>
        </p:txBody>
      </p:sp>
      <p:sp>
        <p:nvSpPr>
          <p:cNvPr id="261" name="ssh"/>
          <p:cNvSpPr txBox="1"/>
          <p:nvPr/>
        </p:nvSpPr>
        <p:spPr>
          <a:xfrm>
            <a:off x="2167832" y="3763983"/>
            <a:ext cx="66766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chemeClr val="accent1">
                    <a:lumOff val="-9999"/>
                  </a:schemeClr>
                </a:solidFill>
              </a:defRPr>
            </a:lvl1pPr>
          </a:lstStyle>
          <a:p>
            <a:pPr/>
            <a:r>
              <a:t>ssh</a:t>
            </a:r>
          </a:p>
        </p:txBody>
      </p:sp>
      <p:grpSp>
        <p:nvGrpSpPr>
          <p:cNvPr id="264" name="Group"/>
          <p:cNvGrpSpPr/>
          <p:nvPr/>
        </p:nvGrpSpPr>
        <p:grpSpPr>
          <a:xfrm>
            <a:off x="22442670" y="4336582"/>
            <a:ext cx="1630315" cy="1197168"/>
            <a:chOff x="0" y="0"/>
            <a:chExt cx="1630314" cy="1197166"/>
          </a:xfrm>
        </p:grpSpPr>
        <p:sp>
          <p:nvSpPr>
            <p:cNvPr id="262" name="橢圓形"/>
            <p:cNvSpPr/>
            <p:nvPr/>
          </p:nvSpPr>
          <p:spPr>
            <a:xfrm>
              <a:off x="0" y="-1"/>
              <a:ext cx="1630315" cy="1197168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4D8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4D8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63" name="Client"/>
            <p:cNvSpPr txBox="1"/>
            <p:nvPr/>
          </p:nvSpPr>
          <p:spPr>
            <a:xfrm>
              <a:off x="252595" y="60228"/>
              <a:ext cx="1125121" cy="10767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2800">
                  <a:solidFill>
                    <a:srgbClr val="004D8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Client</a:t>
              </a:r>
            </a:p>
          </p:txBody>
        </p:sp>
      </p:grpSp>
      <p:sp>
        <p:nvSpPr>
          <p:cNvPr id="265" name="Ceph…"/>
          <p:cNvSpPr/>
          <p:nvPr/>
        </p:nvSpPr>
        <p:spPr>
          <a:xfrm>
            <a:off x="6960782" y="11799246"/>
            <a:ext cx="11821150" cy="1366270"/>
          </a:xfrm>
          <a:prstGeom prst="rect">
            <a:avLst/>
          </a:prstGeom>
          <a:solidFill>
            <a:schemeClr val="accent1">
              <a:lumOff val="-9999"/>
            </a:schemeClr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>
              <a:lnSpc>
                <a:spcPct val="110000"/>
              </a:lnSpc>
              <a:spcBef>
                <a:spcPts val="400"/>
              </a:spcBef>
              <a:defRPr b="1">
                <a:solidFill>
                  <a:srgbClr val="FFFFFF"/>
                </a:solidFill>
              </a:defRPr>
            </a:pPr>
            <a:r>
              <a:t>Ceph</a:t>
            </a:r>
          </a:p>
          <a:p>
            <a:pPr>
              <a:lnSpc>
                <a:spcPct val="110000"/>
              </a:lnSpc>
              <a:spcBef>
                <a:spcPts val="400"/>
              </a:spcBef>
              <a:defRPr b="1">
                <a:solidFill>
                  <a:srgbClr val="FFFFFF"/>
                </a:solidFill>
              </a:defRPr>
            </a:pPr>
            <a:r>
              <a:t>/ceph/work/{group}</a:t>
            </a:r>
          </a:p>
        </p:txBody>
      </p:sp>
      <p:sp>
        <p:nvSpPr>
          <p:cNvPr id="266" name="SE"/>
          <p:cNvSpPr/>
          <p:nvPr/>
        </p:nvSpPr>
        <p:spPr>
          <a:xfrm>
            <a:off x="7512250" y="11983011"/>
            <a:ext cx="756542" cy="9987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fill="norm" stroke="1" extrusionOk="0">
                <a:moveTo>
                  <a:pt x="9839" y="0"/>
                </a:moveTo>
                <a:cubicBezTo>
                  <a:pt x="7321" y="0"/>
                  <a:pt x="4803" y="241"/>
                  <a:pt x="2882" y="724"/>
                </a:cubicBezTo>
                <a:cubicBezTo>
                  <a:pt x="-961" y="1689"/>
                  <a:pt x="-961" y="3255"/>
                  <a:pt x="2882" y="4221"/>
                </a:cubicBezTo>
                <a:cubicBezTo>
                  <a:pt x="6724" y="5186"/>
                  <a:pt x="12954" y="5186"/>
                  <a:pt x="16796" y="4221"/>
                </a:cubicBezTo>
                <a:cubicBezTo>
                  <a:pt x="20639" y="3255"/>
                  <a:pt x="20639" y="1689"/>
                  <a:pt x="16796" y="724"/>
                </a:cubicBezTo>
                <a:cubicBezTo>
                  <a:pt x="14875" y="241"/>
                  <a:pt x="12357" y="0"/>
                  <a:pt x="9839" y="0"/>
                </a:cubicBezTo>
                <a:close/>
                <a:moveTo>
                  <a:pt x="0" y="3593"/>
                </a:moveTo>
                <a:lnTo>
                  <a:pt x="0" y="18993"/>
                </a:lnTo>
                <a:cubicBezTo>
                  <a:pt x="0" y="20356"/>
                  <a:pt x="4405" y="21600"/>
                  <a:pt x="9839" y="21600"/>
                </a:cubicBezTo>
                <a:cubicBezTo>
                  <a:pt x="15273" y="21600"/>
                  <a:pt x="19678" y="20356"/>
                  <a:pt x="19678" y="18993"/>
                </a:cubicBezTo>
                <a:lnTo>
                  <a:pt x="19678" y="3593"/>
                </a:lnTo>
                <a:cubicBezTo>
                  <a:pt x="18279" y="4621"/>
                  <a:pt x="14401" y="5357"/>
                  <a:pt x="9839" y="5357"/>
                </a:cubicBezTo>
                <a:cubicBezTo>
                  <a:pt x="5277" y="5357"/>
                  <a:pt x="1399" y="4621"/>
                  <a:pt x="0" y="3593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>
                <a:solidFill>
                  <a:schemeClr val="accent1">
                    <a:lumOff val="-9999"/>
                  </a:schemeClr>
                </a:solidFill>
              </a:defRPr>
            </a:lvl1pPr>
          </a:lstStyle>
          <a:p>
            <a:pPr/>
            <a:r>
              <a:t>SE</a:t>
            </a:r>
          </a:p>
        </p:txBody>
      </p:sp>
      <p:sp>
        <p:nvSpPr>
          <p:cNvPr id="267" name="GPU-A100"/>
          <p:cNvSpPr/>
          <p:nvPr/>
        </p:nvSpPr>
        <p:spPr>
          <a:xfrm>
            <a:off x="13523754" y="6861258"/>
            <a:ext cx="3096728" cy="2370565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defRPr b="1"/>
            </a:lvl1pPr>
          </a:lstStyle>
          <a:p>
            <a:pPr/>
            <a:r>
              <a:t>GPU-A100</a:t>
            </a:r>
          </a:p>
        </p:txBody>
      </p:sp>
      <p:sp>
        <p:nvSpPr>
          <p:cNvPr id="268" name="Pod"/>
          <p:cNvSpPr/>
          <p:nvPr/>
        </p:nvSpPr>
        <p:spPr>
          <a:xfrm>
            <a:off x="14629750" y="7550571"/>
            <a:ext cx="1717964" cy="1270001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>
                <a:lumOff val="-9999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defRPr b="1">
                <a:solidFill>
                  <a:schemeClr val="accent1">
                    <a:lumOff val="-9999"/>
                  </a:schemeClr>
                </a:solidFill>
              </a:defRPr>
            </a:lvl1pPr>
          </a:lstStyle>
          <a:p>
            <a:pPr/>
            <a:r>
              <a:t>Pod</a:t>
            </a:r>
          </a:p>
        </p:txBody>
      </p:sp>
      <p:sp>
        <p:nvSpPr>
          <p:cNvPr id="269" name="Line"/>
          <p:cNvSpPr/>
          <p:nvPr/>
        </p:nvSpPr>
        <p:spPr>
          <a:xfrm>
            <a:off x="16369228" y="7795853"/>
            <a:ext cx="1457635" cy="1"/>
          </a:xfrm>
          <a:prstGeom prst="line">
            <a:avLst/>
          </a:prstGeom>
          <a:ln w="508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0" name="SE"/>
          <p:cNvSpPr/>
          <p:nvPr/>
        </p:nvSpPr>
        <p:spPr>
          <a:xfrm>
            <a:off x="8503439" y="11983012"/>
            <a:ext cx="756542" cy="9987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fill="norm" stroke="1" extrusionOk="0">
                <a:moveTo>
                  <a:pt x="9839" y="0"/>
                </a:moveTo>
                <a:cubicBezTo>
                  <a:pt x="7321" y="0"/>
                  <a:pt x="4803" y="241"/>
                  <a:pt x="2882" y="724"/>
                </a:cubicBezTo>
                <a:cubicBezTo>
                  <a:pt x="-961" y="1689"/>
                  <a:pt x="-961" y="3255"/>
                  <a:pt x="2882" y="4221"/>
                </a:cubicBezTo>
                <a:cubicBezTo>
                  <a:pt x="6724" y="5186"/>
                  <a:pt x="12954" y="5186"/>
                  <a:pt x="16796" y="4221"/>
                </a:cubicBezTo>
                <a:cubicBezTo>
                  <a:pt x="20639" y="3255"/>
                  <a:pt x="20639" y="1689"/>
                  <a:pt x="16796" y="724"/>
                </a:cubicBezTo>
                <a:cubicBezTo>
                  <a:pt x="14875" y="241"/>
                  <a:pt x="12357" y="0"/>
                  <a:pt x="9839" y="0"/>
                </a:cubicBezTo>
                <a:close/>
                <a:moveTo>
                  <a:pt x="0" y="3593"/>
                </a:moveTo>
                <a:lnTo>
                  <a:pt x="0" y="18993"/>
                </a:lnTo>
                <a:cubicBezTo>
                  <a:pt x="0" y="20356"/>
                  <a:pt x="4405" y="21600"/>
                  <a:pt x="9839" y="21600"/>
                </a:cubicBezTo>
                <a:cubicBezTo>
                  <a:pt x="15273" y="21600"/>
                  <a:pt x="19678" y="20356"/>
                  <a:pt x="19678" y="18993"/>
                </a:cubicBezTo>
                <a:lnTo>
                  <a:pt x="19678" y="3593"/>
                </a:lnTo>
                <a:cubicBezTo>
                  <a:pt x="18279" y="4621"/>
                  <a:pt x="14401" y="5357"/>
                  <a:pt x="9839" y="5357"/>
                </a:cubicBezTo>
                <a:cubicBezTo>
                  <a:pt x="5277" y="5357"/>
                  <a:pt x="1399" y="4621"/>
                  <a:pt x="0" y="3593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>
                <a:solidFill>
                  <a:schemeClr val="accent1">
                    <a:lumOff val="-9999"/>
                  </a:schemeClr>
                </a:solidFill>
              </a:defRPr>
            </a:lvl1pPr>
          </a:lstStyle>
          <a:p>
            <a:pPr/>
            <a:r>
              <a:t>SE</a:t>
            </a:r>
          </a:p>
        </p:txBody>
      </p:sp>
      <p:sp>
        <p:nvSpPr>
          <p:cNvPr id="271" name="Line"/>
          <p:cNvSpPr/>
          <p:nvPr/>
        </p:nvSpPr>
        <p:spPr>
          <a:xfrm>
            <a:off x="16369228" y="3134393"/>
            <a:ext cx="1457635" cy="1"/>
          </a:xfrm>
          <a:prstGeom prst="line">
            <a:avLst/>
          </a:prstGeom>
          <a:ln w="508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2" name="線條"/>
          <p:cNvSpPr/>
          <p:nvPr/>
        </p:nvSpPr>
        <p:spPr>
          <a:xfrm flipH="1">
            <a:off x="6716130" y="4552540"/>
            <a:ext cx="980001" cy="1"/>
          </a:xfrm>
          <a:prstGeom prst="line">
            <a:avLst/>
          </a:prstGeom>
          <a:ln w="50800">
            <a:solidFill>
              <a:schemeClr val="accent1">
                <a:lumOff val="-9999"/>
              </a:scheme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3" name="線條"/>
          <p:cNvSpPr/>
          <p:nvPr/>
        </p:nvSpPr>
        <p:spPr>
          <a:xfrm flipV="1">
            <a:off x="9713330" y="11206502"/>
            <a:ext cx="1" cy="590189"/>
          </a:xfrm>
          <a:prstGeom prst="line">
            <a:avLst/>
          </a:prstGeom>
          <a:ln w="50800">
            <a:solidFill>
              <a:schemeClr val="accent1">
                <a:lumOff val="-9999"/>
              </a:scheme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4" name="線條"/>
          <p:cNvSpPr/>
          <p:nvPr/>
        </p:nvSpPr>
        <p:spPr>
          <a:xfrm flipV="1">
            <a:off x="15250530" y="9250702"/>
            <a:ext cx="1" cy="2561227"/>
          </a:xfrm>
          <a:prstGeom prst="line">
            <a:avLst/>
          </a:prstGeom>
          <a:ln w="50800">
            <a:solidFill>
              <a:schemeClr val="accent1">
                <a:lumOff val="-9999"/>
              </a:scheme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Batch Jobs Computing Service"/>
          <p:cNvSpPr txBox="1"/>
          <p:nvPr>
            <p:ph type="title"/>
          </p:nvPr>
        </p:nvSpPr>
        <p:spPr>
          <a:xfrm>
            <a:off x="722343" y="440301"/>
            <a:ext cx="13667625" cy="1776112"/>
          </a:xfrm>
          <a:prstGeom prst="rect">
            <a:avLst/>
          </a:prstGeom>
        </p:spPr>
        <p:txBody>
          <a:bodyPr/>
          <a:lstStyle>
            <a:lvl1pPr>
              <a:defRPr spc="-200" sz="7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Batch Jobs Computing Service</a:t>
            </a:r>
          </a:p>
        </p:txBody>
      </p:sp>
      <p:sp>
        <p:nvSpPr>
          <p:cNvPr id="277" name="Slurm System Architecture…"/>
          <p:cNvSpPr txBox="1"/>
          <p:nvPr>
            <p:ph type="body" sz="quarter" idx="1"/>
          </p:nvPr>
        </p:nvSpPr>
        <p:spPr>
          <a:xfrm>
            <a:off x="694335" y="1914831"/>
            <a:ext cx="10801709" cy="5250470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493776" indent="-493776" defTabSz="1975054">
              <a:spcBef>
                <a:spcPts val="2500"/>
              </a:spcBef>
              <a:buSzPct val="123000"/>
              <a:buChar char="•"/>
              <a:defRPr b="0"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Slurm System Architecture</a:t>
            </a:r>
          </a:p>
          <a:p>
            <a:pPr lvl="1" marL="987552" indent="-493776" defTabSz="1975054">
              <a:spcBef>
                <a:spcPts val="2500"/>
              </a:spcBef>
              <a:defRPr b="0" sz="38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Scalable Cluster Management and Job Scheduling System</a:t>
            </a:r>
          </a:p>
          <a:p>
            <a:pPr marL="493776" indent="-493776" defTabSz="1975054">
              <a:lnSpc>
                <a:spcPct val="80000"/>
              </a:lnSpc>
              <a:spcBef>
                <a:spcPts val="2500"/>
              </a:spcBef>
              <a:buSzPct val="123000"/>
              <a:buChar char="•"/>
              <a:defRPr b="0"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Computing Nodes </a:t>
            </a:r>
          </a:p>
          <a:p>
            <a:pPr lvl="1" marL="987552" indent="-493776" defTabSz="1975054">
              <a:lnSpc>
                <a:spcPct val="80000"/>
              </a:lnSpc>
              <a:spcBef>
                <a:spcPts val="2500"/>
              </a:spcBef>
              <a:defRPr b="0"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CPU - EDR1、HDR1、Intel-G4</a:t>
            </a:r>
          </a:p>
          <a:p>
            <a:pPr lvl="1" marL="987552" indent="-493776" defTabSz="1975054">
              <a:lnSpc>
                <a:spcPct val="80000"/>
              </a:lnSpc>
              <a:spcBef>
                <a:spcPts val="2500"/>
              </a:spcBef>
              <a:defRPr b="0"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GPU - A100、V100 </a:t>
            </a:r>
          </a:p>
        </p:txBody>
      </p:sp>
      <p:graphicFrame>
        <p:nvGraphicFramePr>
          <p:cNvPr id="278" name="表格"/>
          <p:cNvGraphicFramePr/>
          <p:nvPr/>
        </p:nvGraphicFramePr>
        <p:xfrm>
          <a:off x="1406322" y="7048270"/>
          <a:ext cx="22189242" cy="606125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237408"/>
                <a:gridCol w="5049579"/>
                <a:gridCol w="1560306"/>
                <a:gridCol w="2114893"/>
                <a:gridCol w="1503428"/>
                <a:gridCol w="2397010"/>
                <a:gridCol w="3656956"/>
                <a:gridCol w="3656956"/>
              </a:tblGrid>
              <a:tr h="1333500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b="1" sz="28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Cluster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b="1" sz="28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CPU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b="1" sz="28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Nodes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b="1" sz="28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Cores-Per-Node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b="1" sz="28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Cores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b="1" sz="28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RAM(GB)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b="1" sz="28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Inter-connection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b="1" sz="28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Local Disk
(SSD)</a:t>
                      </a:r>
                    </a:p>
                  </a:txBody>
                  <a:tcPr marL="12700" marR="12700" marT="12700" marB="12700" anchor="ctr" anchorCtr="0" horzOverflow="overflow"/>
                </a:tc>
              </a:tr>
              <a:tr h="1742892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2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Intel-G4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2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Intel® Xeon® CPU E5-2650 v4@2.20GHz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2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22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2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24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2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528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2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128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2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IB:FDR, Eth:10Gbps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2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2TB</a:t>
                      </a:r>
                    </a:p>
                  </a:txBody>
                  <a:tcPr marL="12700" marR="12700" marT="12700" marB="12700" anchor="ctr" anchorCtr="0" horzOverflow="overflow"/>
                </a:tc>
              </a:tr>
              <a:tr h="1486082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2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HDR1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2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AMD Rome 7662 @2.0GHz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2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6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2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128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2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768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2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1536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2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IB:HDR, Eth:100Gbps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2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1TB</a:t>
                      </a:r>
                    </a:p>
                  </a:txBody>
                  <a:tcPr marL="12700" marR="12700" marT="12700" marB="12700" anchor="ctr" anchorCtr="0" horzOverflow="overflow"/>
                </a:tc>
              </a:tr>
              <a:tr h="1486082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2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EDR1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2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AMD Genoa 9654@2.4GHz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2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20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2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192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2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3840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2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1536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2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Eth: 100Gbps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2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2TB</a:t>
                      </a:r>
                    </a:p>
                  </a:txBody>
                  <a:tcPr marL="12700" marR="12700" marT="12700" marB="12700" anchor="ctr" anchorCtr="0" horzOverflow="overflow"/>
                </a:tc>
              </a:tr>
            </a:tbl>
          </a:graphicData>
        </a:graphic>
      </p:graphicFrame>
      <p:sp>
        <p:nvSpPr>
          <p:cNvPr id="279" name="Slurm System Architecture…"/>
          <p:cNvSpPr txBox="1"/>
          <p:nvPr/>
        </p:nvSpPr>
        <p:spPr>
          <a:xfrm>
            <a:off x="12628132" y="1781126"/>
            <a:ext cx="11016012" cy="3968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493776" indent="-493776" algn="l" defTabSz="1975054">
              <a:spcBef>
                <a:spcPts val="2500"/>
              </a:spcBef>
              <a:buSzPct val="123000"/>
              <a:buChar char="•"/>
              <a:defRPr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Jobs Working Space: </a:t>
            </a:r>
          </a:p>
          <a:p>
            <a:pPr lvl="1" marL="987552" indent="-493776" algn="l" defTabSz="1975054">
              <a:spcBef>
                <a:spcPts val="2500"/>
              </a:spcBef>
              <a:buSzPct val="123000"/>
              <a:buChar char="•"/>
              <a:defRPr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Ceph Cloud Filesystem</a:t>
            </a:r>
          </a:p>
          <a:p>
            <a:pPr lvl="1" marL="987552" indent="-493776" algn="l" defTabSz="1975054">
              <a:spcBef>
                <a:spcPts val="2500"/>
              </a:spcBef>
              <a:buSzPct val="123000"/>
              <a:buChar char="•"/>
              <a:defRPr sz="38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Intermediate Space: </a:t>
            </a:r>
            <a:r>
              <a:t>Local Disk in Worker Nodes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Interactive Jobs - SaaS Computing Service"/>
          <p:cNvSpPr txBox="1"/>
          <p:nvPr>
            <p:ph type="title"/>
          </p:nvPr>
        </p:nvSpPr>
        <p:spPr>
          <a:xfrm>
            <a:off x="1206500" y="561028"/>
            <a:ext cx="21971000" cy="1433167"/>
          </a:xfrm>
          <a:prstGeom prst="rect">
            <a:avLst/>
          </a:prstGeom>
        </p:spPr>
        <p:txBody>
          <a:bodyPr/>
          <a:lstStyle>
            <a:lvl1pPr>
              <a:defRPr spc="-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Interactive Jobs - SaaS Computing Service</a:t>
            </a:r>
          </a:p>
        </p:txBody>
      </p:sp>
      <p:sp>
        <p:nvSpPr>
          <p:cNvPr id="282" name="Kubernetes and Openstack…"/>
          <p:cNvSpPr txBox="1"/>
          <p:nvPr>
            <p:ph type="body" idx="1"/>
          </p:nvPr>
        </p:nvSpPr>
        <p:spPr>
          <a:xfrm>
            <a:off x="849221" y="2961646"/>
            <a:ext cx="20082614" cy="9128587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597405" indent="-597405" defTabSz="2389571">
              <a:lnSpc>
                <a:spcPct val="80000"/>
              </a:lnSpc>
              <a:spcBef>
                <a:spcPts val="3100"/>
              </a:spcBef>
              <a:buSzPct val="123000"/>
              <a:buChar char="•"/>
              <a:defRPr b="0" sz="4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Kubernetes and Openstack </a:t>
            </a:r>
          </a:p>
          <a:p>
            <a:pPr lvl="1" marL="1194816" indent="-597408" defTabSz="2389571">
              <a:lnSpc>
                <a:spcPct val="80000"/>
              </a:lnSpc>
              <a:spcBef>
                <a:spcPts val="3100"/>
              </a:spcBef>
              <a:defRPr b="0" sz="39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High extensible and reliable virtual environment</a:t>
            </a:r>
          </a:p>
          <a:p>
            <a:pPr marL="597405" indent="-597405" defTabSz="2389571">
              <a:lnSpc>
                <a:spcPct val="80000"/>
              </a:lnSpc>
              <a:spcBef>
                <a:spcPts val="3100"/>
              </a:spcBef>
              <a:buSzPct val="123000"/>
              <a:buChar char="•"/>
              <a:defRPr b="0" sz="4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Customized Application Deployment</a:t>
            </a:r>
          </a:p>
          <a:p>
            <a:pPr marL="597405" indent="-597405" defTabSz="2389571">
              <a:lnSpc>
                <a:spcPct val="80000"/>
              </a:lnSpc>
              <a:spcBef>
                <a:spcPts val="3100"/>
              </a:spcBef>
              <a:buSzPct val="123000"/>
              <a:buChar char="•"/>
              <a:defRPr b="0" sz="4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Images Repository</a:t>
            </a:r>
          </a:p>
          <a:p>
            <a:pPr lvl="1" marL="1194816" indent="-597408" defTabSz="2389571">
              <a:lnSpc>
                <a:spcPct val="80000"/>
              </a:lnSpc>
              <a:spcBef>
                <a:spcPts val="3100"/>
              </a:spcBef>
              <a:defRPr b="0" sz="39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JupyterLab and various scientific applications</a:t>
            </a:r>
          </a:p>
          <a:p>
            <a:pPr lvl="1" marL="1194816" indent="-597408" defTabSz="2389571">
              <a:lnSpc>
                <a:spcPct val="80000"/>
              </a:lnSpc>
              <a:spcBef>
                <a:spcPts val="3100"/>
              </a:spcBef>
              <a:defRPr b="0" sz="39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Built by user’s requirements</a:t>
            </a:r>
          </a:p>
          <a:p>
            <a:pPr marL="597405" indent="-597405" defTabSz="2389571">
              <a:lnSpc>
                <a:spcPct val="80000"/>
              </a:lnSpc>
              <a:spcBef>
                <a:spcPts val="3100"/>
              </a:spcBef>
              <a:buSzPct val="123000"/>
              <a:buChar char="•"/>
              <a:defRPr b="0" sz="4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Software-on-demand Web UI</a:t>
            </a:r>
          </a:p>
          <a:p>
            <a:pPr lvl="1" marL="1194816" indent="-597408" defTabSz="2389571">
              <a:lnSpc>
                <a:spcPct val="80000"/>
              </a:lnSpc>
              <a:spcBef>
                <a:spcPts val="3100"/>
              </a:spcBef>
              <a:defRPr b="0" sz="39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 installation and easy to adopt</a:t>
            </a:r>
          </a:p>
          <a:p>
            <a:pPr marL="597405" indent="-597405" defTabSz="2389571">
              <a:lnSpc>
                <a:spcPct val="80000"/>
              </a:lnSpc>
              <a:spcBef>
                <a:spcPts val="3100"/>
              </a:spcBef>
              <a:buSzPct val="123000"/>
              <a:buChar char="•"/>
              <a:defRPr b="0" sz="4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Working Space (* Customized User Data Pool)</a:t>
            </a:r>
          </a:p>
          <a:p>
            <a:pPr lvl="1" marL="1194816" indent="-597408" defTabSz="2389571">
              <a:lnSpc>
                <a:spcPct val="80000"/>
              </a:lnSpc>
              <a:spcBef>
                <a:spcPts val="3100"/>
              </a:spcBef>
              <a:defRPr b="0" sz="39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Ceph Filesystem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aaS for Virtualized Computing Service"/>
          <p:cNvSpPr txBox="1"/>
          <p:nvPr>
            <p:ph type="title"/>
          </p:nvPr>
        </p:nvSpPr>
        <p:spPr>
          <a:xfrm>
            <a:off x="1206500" y="624528"/>
            <a:ext cx="21971000" cy="1433167"/>
          </a:xfrm>
          <a:prstGeom prst="rect">
            <a:avLst/>
          </a:prstGeom>
        </p:spPr>
        <p:txBody>
          <a:bodyPr/>
          <a:lstStyle>
            <a:lvl1pPr>
              <a:defRPr spc="-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SaaS for Virtualized Computing Service</a:t>
            </a:r>
          </a:p>
        </p:txBody>
      </p:sp>
      <p:sp>
        <p:nvSpPr>
          <p:cNvPr id="285" name="矩形"/>
          <p:cNvSpPr/>
          <p:nvPr/>
        </p:nvSpPr>
        <p:spPr>
          <a:xfrm>
            <a:off x="639405" y="2730737"/>
            <a:ext cx="23105190" cy="5829771"/>
          </a:xfrm>
          <a:prstGeom prst="rect">
            <a:avLst/>
          </a:prstGeom>
          <a:solidFill>
            <a:srgbClr val="F4FFF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288" name="Scientific Software Repository"/>
          <p:cNvGrpSpPr/>
          <p:nvPr/>
        </p:nvGrpSpPr>
        <p:grpSpPr>
          <a:xfrm>
            <a:off x="1626922" y="2384278"/>
            <a:ext cx="8463507" cy="942355"/>
            <a:chOff x="0" y="0"/>
            <a:chExt cx="8463506" cy="942354"/>
          </a:xfrm>
        </p:grpSpPr>
        <p:sp>
          <p:nvSpPr>
            <p:cNvPr id="286" name="矩形"/>
            <p:cNvSpPr/>
            <p:nvPr/>
          </p:nvSpPr>
          <p:spPr>
            <a:xfrm>
              <a:off x="-1" y="-1"/>
              <a:ext cx="8463507" cy="942355"/>
            </a:xfrm>
            <a:prstGeom prst="rect">
              <a:avLst/>
            </a:prstGeom>
            <a:solidFill>
              <a:srgbClr val="A9A9A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4000">
                  <a:solidFill>
                    <a:srgbClr val="FFFFFF"/>
                  </a:solidFill>
                  <a:latin typeface="標楷體-繁"/>
                  <a:ea typeface="標楷體-繁"/>
                  <a:cs typeface="標楷體-繁"/>
                  <a:sym typeface="標楷體-繁"/>
                </a:defRPr>
              </a:pPr>
            </a:p>
          </p:txBody>
        </p:sp>
        <p:sp>
          <p:nvSpPr>
            <p:cNvPr id="287" name="Scientific Software Repository"/>
            <p:cNvSpPr txBox="1"/>
            <p:nvPr/>
          </p:nvSpPr>
          <p:spPr>
            <a:xfrm>
              <a:off x="-1" y="160025"/>
              <a:ext cx="8463507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sz="4000">
                  <a:solidFill>
                    <a:srgbClr val="FFFFFF"/>
                  </a:solidFill>
                  <a:latin typeface="標楷體-繁"/>
                  <a:ea typeface="標楷體-繁"/>
                  <a:cs typeface="標楷體-繁"/>
                  <a:sym typeface="標楷體-繁"/>
                </a:defRPr>
              </a:lvl1pPr>
            </a:lstStyle>
            <a:p>
              <a:pPr/>
              <a:r>
                <a:t>Scientific Software Repository</a:t>
              </a:r>
            </a:p>
          </p:txBody>
        </p:sp>
      </p:grpSp>
      <p:grpSp>
        <p:nvGrpSpPr>
          <p:cNvPr id="291" name="When your job needs"/>
          <p:cNvGrpSpPr/>
          <p:nvPr/>
        </p:nvGrpSpPr>
        <p:grpSpPr>
          <a:xfrm>
            <a:off x="691250" y="10178772"/>
            <a:ext cx="6468441" cy="1019468"/>
            <a:chOff x="0" y="-1"/>
            <a:chExt cx="6468440" cy="1019467"/>
          </a:xfrm>
        </p:grpSpPr>
        <p:sp>
          <p:nvSpPr>
            <p:cNvPr id="289" name="矩形"/>
            <p:cNvSpPr/>
            <p:nvPr/>
          </p:nvSpPr>
          <p:spPr>
            <a:xfrm>
              <a:off x="-1" y="-2"/>
              <a:ext cx="6468441" cy="1019468"/>
            </a:xfrm>
            <a:prstGeom prst="rect">
              <a:avLst/>
            </a:prstGeom>
            <a:solidFill>
              <a:srgbClr val="A9A9A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4000">
                  <a:solidFill>
                    <a:srgbClr val="FFFFFF"/>
                  </a:solidFill>
                  <a:latin typeface="標楷體-繁"/>
                  <a:ea typeface="標楷體-繁"/>
                  <a:cs typeface="標楷體-繁"/>
                  <a:sym typeface="標楷體-繁"/>
                </a:defRPr>
              </a:pPr>
            </a:p>
          </p:txBody>
        </p:sp>
        <p:sp>
          <p:nvSpPr>
            <p:cNvPr id="290" name="When your job needs"/>
            <p:cNvSpPr txBox="1"/>
            <p:nvPr/>
          </p:nvSpPr>
          <p:spPr>
            <a:xfrm>
              <a:off x="-1" y="198581"/>
              <a:ext cx="6468441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sz="4000">
                  <a:solidFill>
                    <a:srgbClr val="FFFFFF"/>
                  </a:solidFill>
                  <a:latin typeface="標楷體-繁"/>
                  <a:ea typeface="標楷體-繁"/>
                  <a:cs typeface="標楷體-繁"/>
                  <a:sym typeface="標楷體-繁"/>
                </a:defRPr>
              </a:lvl1pPr>
            </a:lstStyle>
            <a:p>
              <a:pPr/>
              <a:r>
                <a:t>When your job needs</a:t>
              </a:r>
            </a:p>
          </p:txBody>
        </p:sp>
      </p:grpSp>
      <p:sp>
        <p:nvSpPr>
          <p:cNvPr id="292" name="Interactive UI…"/>
          <p:cNvSpPr txBox="1"/>
          <p:nvPr>
            <p:ph type="body" sz="quarter" idx="1"/>
          </p:nvPr>
        </p:nvSpPr>
        <p:spPr>
          <a:xfrm>
            <a:off x="7514663" y="9126494"/>
            <a:ext cx="16270727" cy="3604970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609598" indent="-609598" defTabSz="2438337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Interactive UI</a:t>
            </a:r>
          </a:p>
          <a:p>
            <a:pPr marL="609598" indent="-609598" defTabSz="2438337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Specific OS or Application required</a:t>
            </a:r>
          </a:p>
          <a:p>
            <a:pPr marL="609598" indent="-609598" defTabSz="2438337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Dedicate node for rapid development for multi-core or GPU to develop and testing your task</a:t>
            </a:r>
          </a:p>
        </p:txBody>
      </p:sp>
      <p:sp>
        <p:nvSpPr>
          <p:cNvPr id="293" name="Interactive：Ovito(Molecular Dynamics)、cisTEM、RELION(Medical Image Reconstruction)…"/>
          <p:cNvSpPr txBox="1"/>
          <p:nvPr/>
        </p:nvSpPr>
        <p:spPr>
          <a:xfrm>
            <a:off x="1205501" y="3653218"/>
            <a:ext cx="22502677" cy="2934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381000" indent="-381000" algn="l" defTabSz="457200">
              <a:lnSpc>
                <a:spcPct val="150000"/>
              </a:lnSpc>
              <a:buSzPct val="40000"/>
              <a:buBlip>
                <a:blip r:embed="rId2"/>
              </a:buBlip>
              <a:defRPr sz="3400">
                <a:solidFill>
                  <a:srgbClr val="004D80"/>
                </a:solidFill>
                <a:latin typeface="標楷體-繁"/>
                <a:ea typeface="標楷體-繁"/>
                <a:cs typeface="標楷體-繁"/>
                <a:sym typeface="標楷體-繁"/>
              </a:defRPr>
            </a:pPr>
            <a:r>
              <a:t>Interactive：Ovito(Molecular Dynamics)、cisTEM、RELION(Medical Image Reconstruction)</a:t>
            </a:r>
          </a:p>
          <a:p>
            <a:pPr marL="381000" indent="-381000" algn="l" defTabSz="457200">
              <a:lnSpc>
                <a:spcPct val="150000"/>
              </a:lnSpc>
              <a:buSzPct val="40000"/>
              <a:buBlip>
                <a:blip r:embed="rId2"/>
              </a:buBlip>
              <a:defRPr sz="3400">
                <a:solidFill>
                  <a:srgbClr val="004D80"/>
                </a:solidFill>
                <a:latin typeface="標楷體-繁"/>
                <a:ea typeface="標楷體-繁"/>
                <a:cs typeface="標楷體-繁"/>
                <a:sym typeface="標楷體-繁"/>
              </a:defRPr>
            </a:pPr>
            <a:r>
              <a:t>BioMedical：Cryosparc (* License required from users）</a:t>
            </a:r>
          </a:p>
          <a:p>
            <a:pPr marL="381000" indent="-381000" algn="l" defTabSz="457200">
              <a:lnSpc>
                <a:spcPct val="150000"/>
              </a:lnSpc>
              <a:buSzPct val="40000"/>
              <a:buBlip>
                <a:blip r:embed="rId2"/>
              </a:buBlip>
              <a:defRPr sz="3400">
                <a:solidFill>
                  <a:srgbClr val="004D80"/>
                </a:solidFill>
                <a:latin typeface="標楷體-繁"/>
                <a:ea typeface="標楷體-繁"/>
                <a:cs typeface="標楷體-繁"/>
                <a:sym typeface="標楷體-繁"/>
              </a:defRPr>
            </a:pPr>
            <a:r>
              <a:t>Anaconda Python packages for ML：JupyterLab、TensorFlow、PyTorch、PyRoot、DeepMD(Molecular Dynamics)…etc.</a:t>
            </a:r>
          </a:p>
        </p:txBody>
      </p:sp>
      <p:grpSp>
        <p:nvGrpSpPr>
          <p:cNvPr id="297" name="Group"/>
          <p:cNvGrpSpPr/>
          <p:nvPr/>
        </p:nvGrpSpPr>
        <p:grpSpPr>
          <a:xfrm>
            <a:off x="5041603" y="6344741"/>
            <a:ext cx="13786455" cy="1686868"/>
            <a:chOff x="0" y="0"/>
            <a:chExt cx="13786454" cy="1686866"/>
          </a:xfrm>
        </p:grpSpPr>
        <p:sp>
          <p:nvSpPr>
            <p:cNvPr id="294" name="Rectangle"/>
            <p:cNvSpPr/>
            <p:nvPr/>
          </p:nvSpPr>
          <p:spPr>
            <a:xfrm>
              <a:off x="-1" y="-1"/>
              <a:ext cx="13786456" cy="168686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941751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733930">
                <a:defRPr sz="1600">
                  <a:latin typeface="+mn-lt"/>
                  <a:ea typeface="+mn-ea"/>
                  <a:cs typeface="+mn-cs"/>
                  <a:sym typeface="Helvetica Neue"/>
                </a:defRPr>
              </a:pPr>
            </a:p>
          </p:txBody>
        </p:sp>
        <p:pic>
          <p:nvPicPr>
            <p:cNvPr id="295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9487" y="565839"/>
              <a:ext cx="13587481" cy="1036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6" name="Scientific Software Repository &amp; Customized Image Pool"/>
            <p:cNvSpPr txBox="1"/>
            <p:nvPr/>
          </p:nvSpPr>
          <p:spPr>
            <a:xfrm>
              <a:off x="1157608" y="92380"/>
              <a:ext cx="11471236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1733930">
                <a:lnSpc>
                  <a:spcPct val="70000"/>
                </a:lnSpc>
                <a:defRPr sz="1800">
                  <a:solidFill>
                    <a:srgbClr val="941751"/>
                  </a:solidFill>
                  <a:latin typeface="Kaiti SC Bold"/>
                  <a:ea typeface="Kaiti SC Bold"/>
                  <a:cs typeface="Kaiti SC Bold"/>
                  <a:sym typeface="Kaiti SC Bold"/>
                </a:defRPr>
              </a:lvl1pPr>
            </a:lstStyle>
            <a:p>
              <a:pPr/>
              <a:r>
                <a:t>Scientific Software Repository &amp; Customized Image Pool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