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>
                <a:solidFill>
                  <a:srgbClr val="FFFFFF"/>
                </a:solidFill>
              </a:defRPr>
            </a:lvl1pPr>
          </a:lstStyle>
          <a:p>
            <a:pPr/>
            <a:r>
              <a:t>作者和日期</a:t>
            </a:r>
          </a:p>
        </p:txBody>
      </p:sp>
      <p:sp>
        <p:nvSpPr>
          <p:cNvPr id="12" name="簡報標題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簡報標題</a:t>
            </a:r>
          </a:p>
        </p:txBody>
      </p:sp>
      <p:sp>
        <p:nvSpPr>
          <p:cNvPr id="13" name="內文層級一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內文層級一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聲明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內文層級一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詳細資訊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詳細資訊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出處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出處</a:t>
            </a:r>
          </a:p>
        </p:txBody>
      </p:sp>
      <p:sp>
        <p:nvSpPr>
          <p:cNvPr id="116" name="內文層級一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「著名的引言」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蔚藍天空下從下方看熱氣球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從上方看熱氣球頂部的特寫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蔚藍天空下從下方看熱氣球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蔚藍天空下從下方看熱氣球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大標題文字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8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50" name="內文層級一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從上方看熱氣球頂部的特寫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簡報標題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簡報標題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24" name="內文層級一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從下方看熱氣球的特寫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燈片標題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幻燈片標題</a:t>
            </a:r>
          </a:p>
        </p:txBody>
      </p:sp>
      <p:sp>
        <p:nvSpPr>
          <p:cNvPr id="34" name="內文層級一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43" name="幻燈片子標題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44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燈片子標題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61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蔚藍天空下從下方看熱氣球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燈片標題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節標題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章節標題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燈片標題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80" name="幻燈片子標題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程標題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議程標題</a:t>
            </a:r>
          </a:p>
        </p:txBody>
      </p:sp>
      <p:sp>
        <p:nvSpPr>
          <p:cNvPr id="89" name="議程副標題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議程副標題</a:t>
            </a:r>
          </a:p>
        </p:txBody>
      </p:sp>
      <p:sp>
        <p:nvSpPr>
          <p:cNvPr id="90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議程主題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幻燈片標題</a:t>
            </a:r>
          </a:p>
        </p:txBody>
      </p:sp>
      <p:sp>
        <p:nvSpPr>
          <p:cNvPr id="3" name="內文層級一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username@slurm-ui.twgrid.org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raw.githubusercontent.com/ASGCOPS/Hands-on_STORAGE_2023/main/temporary_file.sh" TargetMode="External"/><Relationship Id="rId3" Type="http://schemas.openxmlformats.org/officeDocument/2006/relationships/image" Target="../media/image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raw.githubusercontent.com/ASGCOPS/Hands-on_STORAGE_2023/main/temporary_directory.sh" TargetMode="External"/><Relationship Id="rId3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lurm-ui.twgrid.org" TargetMode="External"/><Relationship Id="rId3" Type="http://schemas.openxmlformats.org/officeDocument/2006/relationships/hyperlink" Target="http://dicos-sftp.twgrid.org" TargetMode="External"/><Relationship Id="rId4" Type="http://schemas.openxmlformats.org/officeDocument/2006/relationships/hyperlink" Target="mailto:username@slurm-ui.twgrid.org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filezilla-project.org/download.php?type=client" TargetMode="External"/><Relationship Id="rId3" Type="http://schemas.openxmlformats.org/officeDocument/2006/relationships/hyperlink" Target="http://dicos-sftp.twgrid.org" TargetMode="External"/><Relationship Id="rId4" Type="http://schemas.openxmlformats.org/officeDocument/2006/relationships/hyperlink" Target="http://slurm-ui.twgrid.org" TargetMode="External"/><Relationship Id="rId5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icos.grid.sinica.edu.tw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icos.grid.sinica.edu.tw/accounting/subscribe-storage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dicos.grid.sinica.edu.tw/resources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pril 10, 2025"/>
          <p:cNvSpPr txBox="1"/>
          <p:nvPr>
            <p:ph type="body" idx="21"/>
          </p:nvPr>
        </p:nvSpPr>
        <p:spPr>
          <a:xfrm>
            <a:off x="1201340" y="11847162"/>
            <a:ext cx="591337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3600"/>
            </a:lvl1pPr>
          </a:lstStyle>
          <a:p>
            <a:pPr/>
            <a:r>
              <a:t>April 10, 2025</a:t>
            </a:r>
          </a:p>
        </p:txBody>
      </p:sp>
      <p:sp>
        <p:nvSpPr>
          <p:cNvPr id="161" name="簡報標題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00000"/>
              </a:lnSpc>
              <a:spcBef>
                <a:spcPts val="1200"/>
              </a:spcBef>
              <a:defRPr spc="0" sz="7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0" sz="1200"/>
          </a:p>
        </p:txBody>
      </p:sp>
      <p:sp>
        <p:nvSpPr>
          <p:cNvPr id="162" name="Storage &amp; Data Transfer Service"/>
          <p:cNvSpPr txBox="1"/>
          <p:nvPr/>
        </p:nvSpPr>
        <p:spPr>
          <a:xfrm>
            <a:off x="956390" y="2880095"/>
            <a:ext cx="21971005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lnSpc>
                <a:spcPct val="80000"/>
              </a:lnSpc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Storage &amp; Data Transfer Service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Using /tmp as Intermediate Working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/tmp as Intermediate Working Space</a:t>
            </a:r>
          </a:p>
        </p:txBody>
      </p:sp>
      <p:sp>
        <p:nvSpPr>
          <p:cNvPr id="201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Each worker node has different spec (e.g. SSD) &amp; capacity…"/>
          <p:cNvSpPr txBox="1"/>
          <p:nvPr>
            <p:ph type="body" idx="1"/>
          </p:nvPr>
        </p:nvSpPr>
        <p:spPr>
          <a:xfrm>
            <a:off x="629591" y="3659187"/>
            <a:ext cx="21971001" cy="8256011"/>
          </a:xfrm>
          <a:prstGeom prst="rect">
            <a:avLst/>
          </a:prstGeom>
        </p:spPr>
        <p:txBody>
          <a:bodyPr/>
          <a:lstStyle/>
          <a:p>
            <a:pPr/>
            <a:r>
              <a:t>Each worker node has different spec (e.g. SSD) &amp; capacity</a:t>
            </a:r>
          </a:p>
          <a:p>
            <a:pPr lvl="1" marL="987552" indent="-493776" defTabSz="1975054">
              <a:lnSpc>
                <a:spcPct val="100000"/>
              </a:lnSpc>
              <a:spcBef>
                <a:spcPts val="25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[HDR1] SSD 1TB</a:t>
            </a:r>
          </a:p>
          <a:p>
            <a:pPr/>
            <a:r>
              <a:t>/tmp directory will be cleaned anytime </a:t>
            </a:r>
          </a:p>
          <a:p>
            <a:pPr/>
            <a:r>
              <a:t>Copy intermediate data to /ceph/work/{group}</a:t>
            </a:r>
          </a:p>
          <a:p>
            <a:pPr/>
            <a:r>
              <a:t>Remove files from /tmp when tasks finish</a:t>
            </a:r>
          </a:p>
        </p:txBody>
      </p:sp>
      <p:sp>
        <p:nvSpPr>
          <p:cNvPr id="203" name="Start your task"/>
          <p:cNvSpPr/>
          <p:nvPr/>
        </p:nvSpPr>
        <p:spPr>
          <a:xfrm>
            <a:off x="18249014" y="3376917"/>
            <a:ext cx="5042754" cy="1270001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Start your task</a:t>
            </a:r>
          </a:p>
        </p:txBody>
      </p:sp>
      <p:sp>
        <p:nvSpPr>
          <p:cNvPr id="204" name="Writing output to /tmp"/>
          <p:cNvSpPr/>
          <p:nvPr/>
        </p:nvSpPr>
        <p:spPr>
          <a:xfrm>
            <a:off x="14260411" y="5249988"/>
            <a:ext cx="9415962" cy="1270001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Writing output to /tmp </a:t>
            </a:r>
          </a:p>
        </p:txBody>
      </p:sp>
      <p:sp>
        <p:nvSpPr>
          <p:cNvPr id="205" name="Finish your task"/>
          <p:cNvSpPr/>
          <p:nvPr/>
        </p:nvSpPr>
        <p:spPr>
          <a:xfrm>
            <a:off x="18056773" y="7269332"/>
            <a:ext cx="5427236" cy="1035721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Finish your task</a:t>
            </a:r>
          </a:p>
        </p:txBody>
      </p:sp>
      <p:sp>
        <p:nvSpPr>
          <p:cNvPr id="206" name="Copy data to /ceph/work/{group}"/>
          <p:cNvSpPr/>
          <p:nvPr/>
        </p:nvSpPr>
        <p:spPr>
          <a:xfrm>
            <a:off x="14224065" y="8589235"/>
            <a:ext cx="9488654" cy="1270001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Copy data to /ceph/work/{group}</a:t>
            </a:r>
          </a:p>
        </p:txBody>
      </p:sp>
      <p:sp>
        <p:nvSpPr>
          <p:cNvPr id="207" name="Remove your data from /tmp"/>
          <p:cNvSpPr/>
          <p:nvPr/>
        </p:nvSpPr>
        <p:spPr>
          <a:xfrm>
            <a:off x="14224065" y="10143418"/>
            <a:ext cx="9488654" cy="1270001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Remove your data from /tmp</a:t>
            </a:r>
          </a:p>
        </p:txBody>
      </p:sp>
      <p:sp>
        <p:nvSpPr>
          <p:cNvPr id="208" name="End of your script"/>
          <p:cNvSpPr/>
          <p:nvPr/>
        </p:nvSpPr>
        <p:spPr>
          <a:xfrm>
            <a:off x="18337615" y="12165442"/>
            <a:ext cx="5427235" cy="1035721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End of your script</a:t>
            </a:r>
          </a:p>
        </p:txBody>
      </p:sp>
      <p:sp>
        <p:nvSpPr>
          <p:cNvPr id="209" name="Line"/>
          <p:cNvSpPr/>
          <p:nvPr/>
        </p:nvSpPr>
        <p:spPr>
          <a:xfrm>
            <a:off x="20699797" y="4672136"/>
            <a:ext cx="1" cy="55263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0" name="Line"/>
          <p:cNvSpPr/>
          <p:nvPr/>
        </p:nvSpPr>
        <p:spPr>
          <a:xfrm>
            <a:off x="20770391" y="6618343"/>
            <a:ext cx="1" cy="55263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1" name="Line"/>
          <p:cNvSpPr/>
          <p:nvPr/>
        </p:nvSpPr>
        <p:spPr>
          <a:xfrm>
            <a:off x="21051233" y="11513113"/>
            <a:ext cx="1" cy="55263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roup Preservation &amp; Backup Serv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Group Preservation &amp; Backup Service </a:t>
            </a:r>
          </a:p>
        </p:txBody>
      </p:sp>
      <p:sp>
        <p:nvSpPr>
          <p:cNvPr id="214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Tape System will be purchased next ye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Tape System will be purchased next year</a:t>
            </a:r>
          </a:p>
          <a:p>
            <a:pPr/>
            <a:r>
              <a:t>/ceph/project/{group_account}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Hands-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Hands-on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Linux Basic Command to Manipulate Files"/>
          <p:cNvSpPr txBox="1"/>
          <p:nvPr>
            <p:ph type="title"/>
          </p:nvPr>
        </p:nvSpPr>
        <p:spPr>
          <a:xfrm>
            <a:off x="1206500" y="567894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Linux Basic Command to Manipulate Files</a:t>
            </a:r>
          </a:p>
        </p:txBody>
      </p:sp>
      <p:sp>
        <p:nvSpPr>
          <p:cNvPr id="220" name="## Login…"/>
          <p:cNvSpPr/>
          <p:nvPr/>
        </p:nvSpPr>
        <p:spPr>
          <a:xfrm>
            <a:off x="1269295" y="2582656"/>
            <a:ext cx="21153119" cy="98847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## Login 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ssh </a:t>
            </a:r>
            <a:r>
              <a:rPr u="sng">
                <a:hlinkClick r:id="rId2" invalidUrl="" action="" tgtFrame="" tooltip="" history="1" highlightClick="0" endSnd="0"/>
              </a:rPr>
              <a:t>username@slurm-ui.twgrid.org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ssh username@dicos-sftp.twgrid.org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## Show current path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pwd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## Move file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mv {src} {dest}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## Remove file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rm file_name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## Remove directory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rm -r dir_name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Using /tmp as Intermediate Working Space"/>
          <p:cNvSpPr txBox="1"/>
          <p:nvPr>
            <p:ph type="title"/>
          </p:nvPr>
        </p:nvSpPr>
        <p:spPr>
          <a:xfrm>
            <a:off x="1206500" y="567894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Using /tmp as Intermediate Working Space</a:t>
            </a:r>
          </a:p>
        </p:txBody>
      </p:sp>
      <p:sp>
        <p:nvSpPr>
          <p:cNvPr id="223" name="Create Temporary File in Linux"/>
          <p:cNvSpPr txBox="1"/>
          <p:nvPr>
            <p:ph type="body" sz="half" idx="1"/>
          </p:nvPr>
        </p:nvSpPr>
        <p:spPr>
          <a:xfrm>
            <a:off x="1206500" y="2537691"/>
            <a:ext cx="21971000" cy="586009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SzPct val="100000"/>
              <a:defRPr sz="5000"/>
            </a:lvl1pPr>
          </a:lstStyle>
          <a:p>
            <a:pPr/>
            <a:r>
              <a:t> Create Temporary File in Linux</a:t>
            </a:r>
          </a:p>
        </p:txBody>
      </p:sp>
      <p:sp>
        <p:nvSpPr>
          <p:cNvPr id="224" name="$ mktemp…"/>
          <p:cNvSpPr/>
          <p:nvPr/>
        </p:nvSpPr>
        <p:spPr>
          <a:xfrm>
            <a:off x="1615440" y="3505710"/>
            <a:ext cx="21153120" cy="49208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mktemp 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/tmp/1mjAhAH3YM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mktemp /tmp/jyou-XXXXX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/tmp/jyou-WxWtv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25" name="Create Temporary Directory"/>
          <p:cNvSpPr txBox="1"/>
          <p:nvPr/>
        </p:nvSpPr>
        <p:spPr>
          <a:xfrm>
            <a:off x="1206500" y="8395968"/>
            <a:ext cx="21971000" cy="293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228600" indent="-228600" algn="l">
              <a:lnSpc>
                <a:spcPct val="120000"/>
              </a:lnSpc>
              <a:spcBef>
                <a:spcPts val="4500"/>
              </a:spcBef>
              <a:buSzPct val="100000"/>
              <a:buChar char="•"/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 Create Temporary Directory</a:t>
            </a:r>
          </a:p>
        </p:txBody>
      </p:sp>
      <p:sp>
        <p:nvSpPr>
          <p:cNvPr id="226" name="$ mktemp -d…"/>
          <p:cNvSpPr/>
          <p:nvPr/>
        </p:nvSpPr>
        <p:spPr>
          <a:xfrm>
            <a:off x="1615440" y="9570694"/>
            <a:ext cx="21153120" cy="345298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mktemp -d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/tmp/tmp.1mjAhAH3YM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$ mktemp -d /tmp/jyou-XXXXX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$ /tmp/jyou-WxWtv 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Using /tmp as Intermediate Working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/tmp as Intermediate Working Space</a:t>
            </a:r>
          </a:p>
        </p:txBody>
      </p:sp>
      <p:sp>
        <p:nvSpPr>
          <p:cNvPr id="229" name="Copy Temporary File:…"/>
          <p:cNvSpPr txBox="1"/>
          <p:nvPr>
            <p:ph type="body" idx="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t>Copy Temporary File:</a:t>
            </a:r>
          </a:p>
          <a:p>
            <a:pPr lvl="1">
              <a:lnSpc>
                <a:spcPct val="100000"/>
              </a:lnSpc>
            </a:pPr>
            <a:r>
              <a:t>wget </a:t>
            </a:r>
            <a:r>
              <a:rPr u="sng">
                <a:hlinkClick r:id="rId2" invalidUrl="" action="" tgtFrame="" tooltip="" history="1" highlightClick="0" endSnd="0"/>
              </a:rPr>
              <a:t>https://raw.githubusercontent.com/ASGCOPS/Hands-on_STORAGE_2023/main/temporary_file.sh</a:t>
            </a:r>
          </a:p>
        </p:txBody>
      </p:sp>
      <p:pic>
        <p:nvPicPr>
          <p:cNvPr id="230" name="截圖 2023-11-15 上午3.45.06.png" descr="截圖 2023-11-15 上午3.45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0155" y="6006156"/>
            <a:ext cx="19023690" cy="7242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Using /tmp as Intermediate Working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/tmp as Intermediate Working Space</a:t>
            </a:r>
          </a:p>
        </p:txBody>
      </p:sp>
      <p:sp>
        <p:nvSpPr>
          <p:cNvPr id="233" name="Copy Temporary Directory:…"/>
          <p:cNvSpPr txBox="1"/>
          <p:nvPr>
            <p:ph type="body" idx="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t>Copy Temporary Directory:</a:t>
            </a:r>
          </a:p>
          <a:p>
            <a:pPr lvl="1">
              <a:lnSpc>
                <a:spcPct val="100000"/>
              </a:lnSpc>
            </a:pPr>
            <a:r>
              <a:t>wget </a:t>
            </a:r>
            <a:r>
              <a:rPr u="sng">
                <a:hlinkClick r:id="rId2" invalidUrl="" action="" tgtFrame="" tooltip="" history="1" highlightClick="0" endSnd="0"/>
              </a:rPr>
              <a:t>https://raw.githubusercontent.com/ASGCOPS/Hands-on_STORAGE_2023/main/temporary_directory.sh</a:t>
            </a:r>
          </a:p>
        </p:txBody>
      </p:sp>
      <p:pic>
        <p:nvPicPr>
          <p:cNvPr id="234" name="截圖 2023-11-15 上午3.46.31.png" descr="截圖 2023-11-15 上午3.46.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6730" y="5947345"/>
            <a:ext cx="23123284" cy="6899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Data Transfer using SFT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Transfer using SFTP</a:t>
            </a:r>
          </a:p>
        </p:txBody>
      </p:sp>
      <p:sp>
        <p:nvSpPr>
          <p:cNvPr id="237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Node for Data Transfer:  slurm-ui.twgrid.org or dicos-sftp.twgrid.org…"/>
          <p:cNvSpPr txBox="1"/>
          <p:nvPr>
            <p:ph type="body" idx="1"/>
          </p:nvPr>
        </p:nvSpPr>
        <p:spPr>
          <a:xfrm>
            <a:off x="679574" y="3387895"/>
            <a:ext cx="23024852" cy="8073759"/>
          </a:xfrm>
          <a:prstGeom prst="rect">
            <a:avLst/>
          </a:prstGeom>
        </p:spPr>
        <p:txBody>
          <a:bodyPr/>
          <a:lstStyle/>
          <a:p>
            <a:pPr/>
            <a:r>
              <a:t>Node for Data Transfer:  </a:t>
            </a:r>
            <a:r>
              <a:rPr b="1" u="sng">
                <a:hlinkClick r:id="rId2" invalidUrl="" action="" tgtFrame="" tooltip="" history="1" highlightClick="0" endSnd="0"/>
              </a:rPr>
              <a:t>slurm-ui.twgrid.org</a:t>
            </a:r>
            <a:r>
              <a:t> or </a:t>
            </a:r>
            <a:r>
              <a:rPr b="1" u="sng">
                <a:hlinkClick r:id="rId3" invalidUrl="" action="" tgtFrame="" tooltip="" history="1" highlightClick="0" endSnd="0"/>
              </a:rPr>
              <a:t>dicos-sftp.twgrid.org</a:t>
            </a:r>
          </a:p>
          <a:p>
            <a:pPr/>
            <a:r>
              <a:t>Linux Command</a:t>
            </a:r>
          </a:p>
        </p:txBody>
      </p:sp>
      <p:sp>
        <p:nvSpPr>
          <p:cNvPr id="239" name="$ sftp username@slurm-ui.twgrid.org…"/>
          <p:cNvSpPr/>
          <p:nvPr/>
        </p:nvSpPr>
        <p:spPr>
          <a:xfrm>
            <a:off x="1708883" y="5582860"/>
            <a:ext cx="21971001" cy="76040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120000"/>
              </a:lnSpc>
              <a:spcBef>
                <a:spcPts val="400"/>
              </a:spcBef>
              <a:defRPr sz="4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sftp </a:t>
            </a:r>
            <a:r>
              <a:rPr u="sng">
                <a:hlinkClick r:id="rId4" invalidUrl="" action="" tgtFrame="" tooltip="" history="1" highlightClick="0" endSnd="0"/>
              </a:rPr>
              <a:t>username@slurm-ui.twgrid.org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## Upload file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sftp&gt; put filename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## Download file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sftp&gt; get filename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scp jyou@slurm-ui.twgrid.org:/ceph/work/ASGC/mydata/this.file .</a:t>
            </a:r>
          </a:p>
          <a:p>
            <a:pPr algn="l" defTabSz="825500">
              <a:lnSpc>
                <a:spcPct val="120000"/>
              </a:lnSpc>
              <a:spcBef>
                <a:spcPts val="400"/>
              </a:spcBef>
              <a:defRPr sz="4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$ scp -r jyou@slurm-ui.twgrid.org:/ceph/work/ASGC/mydata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Data Transfer using FileZil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Transfer using FileZilla</a:t>
            </a:r>
          </a:p>
        </p:txBody>
      </p:sp>
      <p:sp>
        <p:nvSpPr>
          <p:cNvPr id="242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內容版面配置區 2"/>
          <p:cNvSpPr txBox="1"/>
          <p:nvPr/>
        </p:nvSpPr>
        <p:spPr>
          <a:xfrm>
            <a:off x="840216" y="3443394"/>
            <a:ext cx="9493057" cy="9987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marL="1028700" indent="-1028700" algn="l" defTabSz="1828800">
              <a:lnSpc>
                <a:spcPct val="90000"/>
              </a:lnSpc>
              <a:spcBef>
                <a:spcPts val="2000"/>
              </a:spcBef>
              <a:buSzPct val="100000"/>
              <a:buAutoNum type="arabicPeriod" startAt="1"/>
              <a:defRPr b="1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Download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FileZilla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Client</a:t>
            </a:r>
          </a:p>
          <a:p>
            <a:pPr marL="1028700" indent="-1028700" algn="l" defTabSz="1828800">
              <a:lnSpc>
                <a:spcPct val="90000"/>
              </a:lnSpc>
              <a:spcBef>
                <a:spcPts val="2000"/>
              </a:spcBef>
              <a:buSzPct val="100000"/>
              <a:buAutoNum type="arabicPeriod" startAt="1"/>
              <a:defRPr b="1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Host 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主機</a:t>
            </a:r>
            <a:r>
              <a:t>):</a:t>
            </a:r>
          </a:p>
          <a:p>
            <a:pPr lvl="1" marL="736600" indent="-279400" algn="l" defTabSz="1828800">
              <a:lnSpc>
                <a:spcPct val="90000"/>
              </a:lnSpc>
              <a:spcBef>
                <a:spcPts val="2000"/>
              </a:spcBef>
              <a:buSzPct val="100000"/>
              <a:buChar char="-"/>
              <a:defRPr b="1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3" invalidUrl="" action="" tgtFrame="" tooltip="" history="1" highlightClick="0" endSnd="0"/>
              </a:rPr>
              <a:t>dicos-sftp.twgrid.org</a:t>
            </a:r>
          </a:p>
          <a:p>
            <a:pPr lvl="1" marL="736600" indent="-279400" algn="l" defTabSz="1828800">
              <a:lnSpc>
                <a:spcPct val="90000"/>
              </a:lnSpc>
              <a:spcBef>
                <a:spcPts val="2000"/>
              </a:spcBef>
              <a:buSzPct val="100000"/>
              <a:buChar char="-"/>
              <a:defRPr b="1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4" invalidUrl="" action="" tgtFrame="" tooltip="" history="1" highlightClick="0" endSnd="0"/>
              </a:rPr>
              <a:t>slurm-ui.twgrid.org</a:t>
            </a:r>
            <a:r>
              <a:t> </a:t>
            </a:r>
          </a:p>
          <a:p>
            <a:pPr marL="1028700" indent="-1028700" algn="l" defTabSz="1828800">
              <a:lnSpc>
                <a:spcPct val="90000"/>
              </a:lnSpc>
              <a:spcBef>
                <a:spcPts val="2000"/>
              </a:spcBef>
              <a:buSzPct val="100000"/>
              <a:buAutoNum type="arabicPeriod" startAt="1"/>
              <a:defRPr b="1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Account</a:t>
            </a:r>
            <a:r>
              <a:t> </a:t>
            </a:r>
            <a:r>
              <a:t>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使用者名稱</a:t>
            </a:r>
            <a:r>
              <a:t>): account</a:t>
            </a:r>
          </a:p>
          <a:p>
            <a:pPr marL="1028700" indent="-1028700" algn="l" defTabSz="1828800">
              <a:lnSpc>
                <a:spcPct val="90000"/>
              </a:lnSpc>
              <a:spcBef>
                <a:spcPts val="2000"/>
              </a:spcBef>
              <a:buSzPct val="100000"/>
              <a:buAutoNum type="arabicPeriod" startAt="1"/>
              <a:defRPr b="1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Password</a:t>
            </a:r>
            <a:r>
              <a:t> </a:t>
            </a:r>
            <a:r>
              <a:t>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密碼</a:t>
            </a:r>
            <a:r>
              <a:t>): password</a:t>
            </a:r>
          </a:p>
          <a:p>
            <a:pPr marL="1028700" indent="-1028700" algn="l" defTabSz="1828800">
              <a:lnSpc>
                <a:spcPct val="90000"/>
              </a:lnSpc>
              <a:spcBef>
                <a:spcPts val="2000"/>
              </a:spcBef>
              <a:buSzPct val="100000"/>
              <a:buAutoNum type="arabicPeriod" startAt="1"/>
              <a:defRPr b="1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Port</a:t>
            </a:r>
            <a:r>
              <a:t> </a:t>
            </a:r>
            <a:r>
              <a:t>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連接埠</a:t>
            </a:r>
            <a:r>
              <a:t>): 22</a:t>
            </a:r>
          </a:p>
        </p:txBody>
      </p:sp>
      <p:pic>
        <p:nvPicPr>
          <p:cNvPr id="244" name="圖片 3" descr="圖片 3"/>
          <p:cNvPicPr>
            <a:picLocks noChangeAspect="1"/>
          </p:cNvPicPr>
          <p:nvPr/>
        </p:nvPicPr>
        <p:blipFill>
          <a:blip r:embed="rId5">
            <a:extLst/>
          </a:blip>
          <a:srcRect l="0" t="0" r="0" b="8591"/>
          <a:stretch>
            <a:fillRect/>
          </a:stretch>
        </p:blipFill>
        <p:spPr>
          <a:xfrm>
            <a:off x="10454096" y="4573032"/>
            <a:ext cx="13463659" cy="6922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torage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Storage Space </a:t>
            </a:r>
          </a:p>
        </p:txBody>
      </p:sp>
      <p:sp>
        <p:nvSpPr>
          <p:cNvPr id="165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Home Spa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 Space</a:t>
            </a:r>
          </a:p>
          <a:p>
            <a:pPr lvl="1"/>
            <a:r>
              <a:t>/dicos_ui_home/{user_account}</a:t>
            </a:r>
          </a:p>
          <a:p>
            <a:pPr/>
            <a:r>
              <a:t>Group Working Space</a:t>
            </a:r>
          </a:p>
          <a:p>
            <a:pPr lvl="1"/>
            <a:r>
              <a:t>/ceph/work/{group}</a:t>
            </a:r>
          </a:p>
          <a:p>
            <a:pPr lvl="1"/>
            <a:r>
              <a:t>3TB free for each group</a:t>
            </a:r>
          </a:p>
          <a:p>
            <a:pPr/>
            <a:r>
              <a:t>Group Preservation &amp; Backup Space (Will be available in the future)</a:t>
            </a:r>
          </a:p>
          <a:p>
            <a:pPr/>
            <a:r>
              <a:t>Please back up to secure your data in these spaces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torage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Storage Space </a:t>
            </a:r>
          </a:p>
        </p:txBody>
      </p:sp>
      <p:sp>
        <p:nvSpPr>
          <p:cNvPr id="169" name="Check Your Usage https://dicos.grid.sinica.edu.tw/profile/info"/>
          <p:cNvSpPr txBox="1"/>
          <p:nvPr>
            <p:ph type="body" idx="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Check Your Usage https://dicos.grid.sinica.edu.tw/profile/info</a:t>
            </a:r>
          </a:p>
        </p:txBody>
      </p:sp>
      <p:pic>
        <p:nvPicPr>
          <p:cNvPr id="170" name="info.png" descr="inf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1146" y="4099111"/>
            <a:ext cx="15804881" cy="8442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ntroduction of User’s Home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of User’s Home Space</a:t>
            </a:r>
          </a:p>
        </p:txBody>
      </p:sp>
      <p:sp>
        <p:nvSpPr>
          <p:cNvPr id="173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/dicos_ui_home/{user_account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/dicos_ui_home/{user_account}</a:t>
            </a:r>
          </a:p>
          <a:p>
            <a:pPr/>
            <a:r>
              <a:rPr b="1">
                <a:solidFill>
                  <a:schemeClr val="accent1"/>
                </a:solidFill>
              </a:rPr>
              <a:t>Backup your important data in Home Space</a:t>
            </a:r>
            <a:endParaRPr b="1">
              <a:solidFill>
                <a:schemeClr val="accent1"/>
              </a:solidFill>
            </a:endParaRPr>
          </a:p>
          <a:p>
            <a:pPr>
              <a:defRPr b="1">
                <a:solidFill>
                  <a:schemeClr val="accent1"/>
                </a:solidFill>
              </a:defRPr>
            </a:pPr>
            <a:r>
              <a:t>Home space will be cleared once your account is expired and deleted</a:t>
            </a:r>
          </a:p>
          <a:p>
            <a:pPr/>
            <a:r>
              <a:t>Avoid using you home space as job’s working space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ntroduction of Group Working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of Group Working Space</a:t>
            </a:r>
          </a:p>
        </p:txBody>
      </p:sp>
      <p:sp>
        <p:nvSpPr>
          <p:cNvPr id="177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/ceph/work/{group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/ceph/work/{group}</a:t>
            </a:r>
          </a:p>
          <a:p>
            <a:pPr/>
            <a:r>
              <a:t>3TB free space for each group</a:t>
            </a:r>
          </a:p>
          <a:p>
            <a:pPr/>
            <a:r>
              <a:t>This space is shared among all members of the group</a:t>
            </a:r>
          </a:p>
          <a:p>
            <a:pPr/>
            <a:r>
              <a:t>PI has full access and manage rights in this space</a:t>
            </a:r>
          </a:p>
          <a:p>
            <a:pPr/>
            <a:r>
              <a:t>PI can subscribe &amp; upgrade for more space via </a:t>
            </a:r>
            <a:r>
              <a:rPr u="sng">
                <a:hlinkClick r:id="rId2" invalidUrl="" action="" tgtFrame="" tooltip="" history="1" highlightClick="0" endSnd="0"/>
              </a:rPr>
              <a:t>dicos.grid.sinica.edu.tw</a:t>
            </a:r>
          </a:p>
          <a:p>
            <a:pPr/>
            <a:r>
              <a:t>*Backup your important data in Group Working Space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ubscribe More Group Working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Subscribe More Group Working Space</a:t>
            </a:r>
          </a:p>
        </p:txBody>
      </p:sp>
      <p:sp>
        <p:nvSpPr>
          <p:cNvPr id="181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PI can subscribe for upgrade storage space…"/>
          <p:cNvSpPr txBox="1"/>
          <p:nvPr>
            <p:ph type="body" idx="1"/>
          </p:nvPr>
        </p:nvSpPr>
        <p:spPr>
          <a:xfrm>
            <a:off x="613525" y="3618658"/>
            <a:ext cx="23156950" cy="8073760"/>
          </a:xfrm>
          <a:prstGeom prst="rect">
            <a:avLst/>
          </a:prstGeom>
        </p:spPr>
        <p:txBody>
          <a:bodyPr/>
          <a:lstStyle/>
          <a:p>
            <a:pPr/>
            <a:r>
              <a:t>PI can subscribe for upgrade storage space </a:t>
            </a:r>
          </a:p>
          <a:p>
            <a:pPr lvl="1"/>
            <a:r>
              <a:rPr u="sng">
                <a:hlinkClick r:id="rId2" invalidUrl="" action="" tgtFrame="" tooltip="" history="1" highlightClick="0" endSnd="0"/>
              </a:rPr>
              <a:t>https://dicos.grid.sinica.edu.tw/accounting/subscribe-storage</a:t>
            </a:r>
            <a:r>
              <a:t> </a:t>
            </a:r>
          </a:p>
          <a:p>
            <a:pPr/>
            <a:r>
              <a:t>Day plan NT$3 per day</a:t>
            </a:r>
          </a:p>
          <a:p>
            <a:pPr/>
            <a:r>
              <a:t>Year plan NT$1000 per year</a:t>
            </a:r>
          </a:p>
        </p:txBody>
      </p:sp>
      <p:pic>
        <p:nvPicPr>
          <p:cNvPr id="183" name="截圖 2023-11-15 上午2.47.58.png" descr="截圖 2023-11-15 上午2.47.5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2371" y="5837165"/>
            <a:ext cx="14946040" cy="525456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More pricing information in https://dicos.grid.sinica.edu.tw/resources"/>
          <p:cNvSpPr txBox="1"/>
          <p:nvPr/>
        </p:nvSpPr>
        <p:spPr>
          <a:xfrm>
            <a:off x="1371720" y="12099296"/>
            <a:ext cx="1904847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More pricing information in </a:t>
            </a:r>
            <a:r>
              <a:rPr u="sng">
                <a:solidFill>
                  <a:srgbClr val="000000"/>
                </a:solidFill>
                <a:hlinkClick r:id="rId4" invalidUrl="" action="" tgtFrame="" tooltip="" history="1" highlightClick="0" endSnd="0"/>
              </a:rPr>
              <a:t>https://dicos.grid.sinica.edu.tw/resources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ubscribe More Group Working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Subscribe More Group Working Space</a:t>
            </a:r>
          </a:p>
        </p:txBody>
      </p:sp>
      <p:sp>
        <p:nvSpPr>
          <p:cNvPr id="187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8" name="截圖 2023-11-15 上午2.54.11.png" descr="截圖 2023-11-15 上午2.54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93" y="2694363"/>
            <a:ext cx="17704384" cy="4924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截圖 2023-11-15 上午2.55.34.png" descr="截圖 2023-11-15 上午2.55.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194" y="8192099"/>
            <a:ext cx="16046669" cy="5133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Unsubscribe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Unsubscribe Space</a:t>
            </a:r>
          </a:p>
        </p:txBody>
      </p:sp>
      <p:sp>
        <p:nvSpPr>
          <p:cNvPr id="192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截圖 2023-11-15 上午2.58.33.png" descr="截圖 2023-11-15 上午2.58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3419" y="7257749"/>
            <a:ext cx="8900341" cy="566385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Clear your data and release your space before unsubscription.…"/>
          <p:cNvSpPr txBox="1"/>
          <p:nvPr>
            <p:ph type="body" idx="1"/>
          </p:nvPr>
        </p:nvSpPr>
        <p:spPr>
          <a:xfrm>
            <a:off x="679574" y="3387895"/>
            <a:ext cx="23024852" cy="8073759"/>
          </a:xfrm>
          <a:prstGeom prst="rect">
            <a:avLst/>
          </a:prstGeom>
        </p:spPr>
        <p:txBody>
          <a:bodyPr/>
          <a:lstStyle/>
          <a:p>
            <a:pPr/>
            <a:r>
              <a:t>Clear your data and release your space before unsubscription.</a:t>
            </a:r>
          </a:p>
          <a:p>
            <a:pPr/>
            <a:r>
              <a:t>Unable to unsubscribe if the space is not released</a:t>
            </a:r>
          </a:p>
          <a:p>
            <a:pPr/>
            <a:r>
              <a:t>Unsubscription process will be blocked when space couldn’t release or cancelling year plan</a:t>
            </a:r>
          </a:p>
          <a:p>
            <a:pPr lvl="1"/>
            <a:r>
              <a:t>Please contact dicos-support@twgrid.org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orking Space for Computing Job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Working Space for Computing Jobs</a:t>
            </a:r>
          </a:p>
        </p:txBody>
      </p:sp>
      <p:sp>
        <p:nvSpPr>
          <p:cNvPr id="197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Group Working Space: /ceph/work/{group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Group Working Space: /ceph/work/{group}</a:t>
            </a:r>
          </a:p>
          <a:p>
            <a:pPr/>
            <a:r>
              <a:t>Specify output files in Group Working Space if your program has high IO wait.</a:t>
            </a:r>
          </a:p>
          <a:p>
            <a:pPr/>
            <a:r>
              <a:t>You can also use /tmp as intermediate job working space</a:t>
            </a:r>
          </a:p>
          <a:p>
            <a:pPr lvl="1"/>
            <a:r>
              <a:t>See instructions </a:t>
            </a:r>
          </a:p>
          <a:p>
            <a:pPr/>
            <a:r>
              <a:t>Data Transfer </a:t>
            </a:r>
          </a:p>
          <a:p>
            <a:pPr lvl="1"/>
            <a:r>
              <a:t>See instructions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