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9" name="Shape 18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大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作者和日期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b="1" sz="3060"/>
            </a:lvl1pPr>
          </a:lstStyle>
          <a:p>
            <a:pPr/>
            <a:r>
              <a:t>作者和日期</a:t>
            </a:r>
          </a:p>
        </p:txBody>
      </p:sp>
      <p:sp>
        <p:nvSpPr>
          <p:cNvPr id="12" name="簡報標題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簡報標題</a:t>
            </a:r>
          </a:p>
        </p:txBody>
      </p:sp>
      <p:sp>
        <p:nvSpPr>
          <p:cNvPr id="13" name="內文層級一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簡報子標題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只有大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幻燈片標題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幻燈片標題</a:t>
            </a:r>
          </a:p>
        </p:txBody>
      </p:sp>
      <p:sp>
        <p:nvSpPr>
          <p:cNvPr id="100" name="幻燈片子標題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幻燈片子標題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議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議程標題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議程標題</a:t>
            </a:r>
          </a:p>
        </p:txBody>
      </p:sp>
      <p:sp>
        <p:nvSpPr>
          <p:cNvPr id="109" name="議程副標題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議程副標題</a:t>
            </a:r>
          </a:p>
        </p:txBody>
      </p:sp>
      <p:sp>
        <p:nvSpPr>
          <p:cNvPr id="110" name="內文層級一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議程主題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聲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內文層級一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聲明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重要事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內文層級一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詳細資訊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詳細資訊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出處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b="1" sz="3060"/>
            </a:lvl1pPr>
          </a:lstStyle>
          <a:p>
            <a:pPr/>
            <a:r>
              <a:t>出處</a:t>
            </a:r>
          </a:p>
        </p:txBody>
      </p:sp>
      <p:sp>
        <p:nvSpPr>
          <p:cNvPr id="136" name="內文層級一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「著名的引言」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一碗沙拉搭配炒飯、水煮蛋和筷子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一碗鮭魚餅、沙拉和鷹嘴豆泥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一碗搭配洋香菜奶油、烤榛子和刨絲帕瑪森起司的特寬麵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一碗沙拉搭配炒飯、水煮蛋和筷子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幻燈片標題"/>
          <p:cNvSpPr txBox="1"/>
          <p:nvPr>
            <p:ph type="title" hasCustomPrompt="1"/>
          </p:nvPr>
        </p:nvSpPr>
        <p:spPr>
          <a:xfrm>
            <a:off x="1206500" y="952500"/>
            <a:ext cx="21971000" cy="1433164"/>
          </a:xfrm>
          <a:prstGeom prst="rect">
            <a:avLst/>
          </a:prstGeom>
        </p:spPr>
        <p:txBody>
          <a:bodyPr/>
          <a:lstStyle>
            <a:lvl1pPr defTabSz="2438337">
              <a:defRPr spc="-17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幻燈片標題</a:t>
            </a:r>
          </a:p>
        </p:txBody>
      </p:sp>
      <p:sp>
        <p:nvSpPr>
          <p:cNvPr id="170" name="內文層級一…"/>
          <p:cNvSpPr txBox="1"/>
          <p:nvPr>
            <p:ph type="body" sz="quarter" idx="1" hasCustomPrompt="1"/>
          </p:nvPr>
        </p:nvSpPr>
        <p:spPr>
          <a:xfrm>
            <a:off x="1206500" y="2245960"/>
            <a:ext cx="21971000" cy="93478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/>
            </a:lvl1pPr>
            <a:lvl2pPr defTabSz="726440">
              <a:lnSpc>
                <a:spcPct val="100000"/>
              </a:lnSpc>
              <a:spcBef>
                <a:spcPts val="0"/>
              </a:spcBef>
              <a:defRPr b="1"/>
            </a:lvl2pPr>
            <a:lvl3pPr defTabSz="726440">
              <a:lnSpc>
                <a:spcPct val="100000"/>
              </a:lnSpc>
              <a:spcBef>
                <a:spcPts val="0"/>
              </a:spcBef>
              <a:defRPr b="1"/>
            </a:lvl3pPr>
            <a:lvl4pPr defTabSz="726440">
              <a:lnSpc>
                <a:spcPct val="100000"/>
              </a:lnSpc>
              <a:spcBef>
                <a:spcPts val="0"/>
              </a:spcBef>
              <a:defRPr b="1"/>
            </a:lvl4pPr>
            <a:lvl5pPr defTabSz="726440">
              <a:lnSpc>
                <a:spcPct val="100000"/>
              </a:lnSpc>
              <a:spcBef>
                <a:spcPts val="0"/>
              </a:spcBef>
              <a:defRPr b="1"/>
            </a:lvl5pPr>
          </a:lstStyle>
          <a:p>
            <a:pPr/>
            <a:r>
              <a:t>幻燈片子標題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71" name="內文層級一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/>
          <a:lstStyle>
            <a:lvl1pPr defTabSz="2438337"/>
          </a:lstStyle>
          <a:p>
            <a:pPr/>
            <a:r>
              <a:t>幻燈片項目符號文字</a:t>
            </a:r>
          </a:p>
        </p:txBody>
      </p:sp>
      <p:sp>
        <p:nvSpPr>
          <p:cNvPr id="172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內文層級一…"/>
          <p:cNvSpPr txBox="1"/>
          <p:nvPr>
            <p:ph type="body" sz="quarter" idx="1" hasCustomPrompt="1"/>
          </p:nvPr>
        </p:nvSpPr>
        <p:spPr>
          <a:xfrm>
            <a:off x="1201340" y="11847162"/>
            <a:ext cx="21971005" cy="63698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b="1" sz="3000">
                <a:solidFill>
                  <a:srgbClr val="FFFFFF"/>
                </a:solidFill>
              </a:defRPr>
            </a:lvl1pPr>
            <a:lvl2pPr marL="990600" indent="-381000" defTabSz="701675">
              <a:lnSpc>
                <a:spcPct val="100000"/>
              </a:lnSpc>
              <a:spcBef>
                <a:spcPts val="0"/>
              </a:spcBef>
              <a:defRPr b="1" sz="3000">
                <a:solidFill>
                  <a:srgbClr val="FFFFFF"/>
                </a:solidFill>
              </a:defRPr>
            </a:lvl2pPr>
            <a:lvl3pPr marL="1600200" indent="-381000" defTabSz="701675">
              <a:lnSpc>
                <a:spcPct val="100000"/>
              </a:lnSpc>
              <a:spcBef>
                <a:spcPts val="0"/>
              </a:spcBef>
              <a:defRPr b="1" sz="3000">
                <a:solidFill>
                  <a:srgbClr val="FFFFFF"/>
                </a:solidFill>
              </a:defRPr>
            </a:lvl3pPr>
            <a:lvl4pPr marL="2209800" indent="-381000" defTabSz="701675">
              <a:lnSpc>
                <a:spcPct val="100000"/>
              </a:lnSpc>
              <a:spcBef>
                <a:spcPts val="0"/>
              </a:spcBef>
              <a:defRPr b="1" sz="3000">
                <a:solidFill>
                  <a:srgbClr val="FFFFFF"/>
                </a:solidFill>
              </a:defRPr>
            </a:lvl4pPr>
            <a:lvl5pPr marL="2819400" indent="-381000" defTabSz="701675">
              <a:lnSpc>
                <a:spcPct val="100000"/>
              </a:lnSpc>
              <a:spcBef>
                <a:spcPts val="0"/>
              </a:spcBef>
              <a:defRPr b="1" sz="3000">
                <a:solidFill>
                  <a:srgbClr val="FFFFFF"/>
                </a:solidFill>
              </a:defRPr>
            </a:lvl5pPr>
          </a:lstStyle>
          <a:p>
            <a:pPr/>
            <a:r>
              <a:t>作者和日期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80" name="簡報標題"/>
          <p:cNvSpPr txBox="1"/>
          <p:nvPr>
            <p:ph type="title" hasCustomPrompt="1"/>
          </p:nvPr>
        </p:nvSpPr>
        <p:spPr>
          <a:xfrm>
            <a:off x="1206496" y="2574991"/>
            <a:ext cx="21971005" cy="4648204"/>
          </a:xfrm>
          <a:prstGeom prst="rect">
            <a:avLst/>
          </a:prstGeom>
        </p:spPr>
        <p:txBody>
          <a:bodyPr anchor="b"/>
          <a:lstStyle>
            <a:lvl1pPr defTabSz="2438337"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簡報標題</a:t>
            </a:r>
          </a:p>
        </p:txBody>
      </p:sp>
      <p:sp>
        <p:nvSpPr>
          <p:cNvPr id="181" name="內文層級一…"/>
          <p:cNvSpPr txBox="1"/>
          <p:nvPr>
            <p:ph type="body" sz="quarter" idx="21" hasCustomPrompt="1"/>
          </p:nvPr>
        </p:nvSpPr>
        <p:spPr>
          <a:xfrm>
            <a:off x="1201342" y="7210490"/>
            <a:ext cx="21971002" cy="19050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1pPr>
          </a:lstStyle>
          <a:p>
            <a:pPr/>
            <a:r>
              <a:t>簡報子標題</a:t>
            </a:r>
          </a:p>
        </p:txBody>
      </p:sp>
      <p:sp>
        <p:nvSpPr>
          <p:cNvPr id="182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酪梨與萊姆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簡報標題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簡報標題</a:t>
            </a:r>
          </a:p>
        </p:txBody>
      </p:sp>
      <p:sp>
        <p:nvSpPr>
          <p:cNvPr id="23" name="作者和日期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b="1" sz="3060"/>
            </a:lvl1pPr>
          </a:lstStyle>
          <a:p>
            <a:pPr/>
            <a:r>
              <a:t>作者和日期</a:t>
            </a:r>
          </a:p>
        </p:txBody>
      </p:sp>
      <p:sp>
        <p:nvSpPr>
          <p:cNvPr id="24" name="內文層級一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簡報子標題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替用照片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一碗鮭魚餅、沙拉和鷹嘴豆泥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幻燈片標題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幻燈片標題</a:t>
            </a:r>
          </a:p>
        </p:txBody>
      </p:sp>
      <p:sp>
        <p:nvSpPr>
          <p:cNvPr id="34" name="內文層級一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幻燈片子標題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幻燈片標題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幻燈片標題</a:t>
            </a:r>
          </a:p>
        </p:txBody>
      </p:sp>
      <p:sp>
        <p:nvSpPr>
          <p:cNvPr id="43" name="幻燈片子標題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幻燈片子標題</a:t>
            </a:r>
          </a:p>
        </p:txBody>
      </p:sp>
      <p:sp>
        <p:nvSpPr>
          <p:cNvPr id="44" name="內文層級一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幻燈片項目符號文字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內文層級一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幻燈片項目符號文字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幻燈片子標題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幻燈片子標題</a:t>
            </a:r>
          </a:p>
        </p:txBody>
      </p:sp>
      <p:sp>
        <p:nvSpPr>
          <p:cNvPr id="61" name="內文層級一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幻燈片項目符號文字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一碗搭配洋香菜奶油、烤榛子和刨絲帕瑪森起司的特寬麵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幻燈片標題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幻燈片標題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、項目符號與小型即時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幻燈片子標題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幻燈片子標題</a:t>
            </a:r>
          </a:p>
        </p:txBody>
      </p:sp>
      <p:sp>
        <p:nvSpPr>
          <p:cNvPr id="72" name="內文層級一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幻燈片項目符號文字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幻燈片標題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幻燈片標題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、項目符號與大型即時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幻燈片子標題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b="1" sz="4840"/>
            </a:lvl1pPr>
          </a:lstStyle>
          <a:p>
            <a:pPr/>
            <a:r>
              <a:t>幻燈片子標題</a:t>
            </a:r>
          </a:p>
        </p:txBody>
      </p:sp>
      <p:sp>
        <p:nvSpPr>
          <p:cNvPr id="82" name="內文層級一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幻燈片項目符號文字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幻燈片標題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幻燈片標題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章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章節標題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章節標題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燈片標題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幻燈片標題</a:t>
            </a:r>
          </a:p>
        </p:txBody>
      </p:sp>
      <p:sp>
        <p:nvSpPr>
          <p:cNvPr id="3" name="內文層級一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幻燈片項目符號文字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s://dicos.grid.sinica.edu.tw/accounting/bill/" TargetMode="External"/><Relationship Id="rId3" Type="http://schemas.openxmlformats.org/officeDocument/2006/relationships/hyperlink" Target="https://nstccore.twgrid.org/access.php#pricing" TargetMode="External"/><Relationship Id="rId4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s://dicos.grid.sinica.edu.tw/policy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s://canew.twgrid.org/ApplyAccount/groupcreate.php" TargetMode="External"/><Relationship Id="rId3" Type="http://schemas.openxmlformats.org/officeDocument/2006/relationships/image" Target="../media/image1.png"/><Relationship Id="rId4" Type="http://schemas.openxmlformats.org/officeDocument/2006/relationships/hyperlink" Target="https://canew.twgrid.org/ApplyAccount/ApplyAccount.php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png"/><Relationship Id="rId3" Type="http://schemas.openxmlformats.org/officeDocument/2006/relationships/hyperlink" Target="https://canew.twgrid.org/ApplyAccount/groupcreate.php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3" Type="http://schemas.openxmlformats.org/officeDocument/2006/relationships/hyperlink" Target="https://canew.twgrid.org/ApplyAccount/nocertModify.php" TargetMode="External"/><Relationship Id="rId4" Type="http://schemas.openxmlformats.org/officeDocument/2006/relationships/hyperlink" Target="https://canew.twgrid.org/ApplyAccount/howToSave2faCode.php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s://canew.twgrid.org/ApplyAccount/nocertModify.php" TargetMode="External"/><Relationship Id="rId3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://canew.twgrid.org/ApplyAccount/nocertModify.php" TargetMode="Externa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高效能科學計算說明會暨使用者教育訓練工作坊 2023…"/>
          <p:cNvSpPr txBox="1"/>
          <p:nvPr>
            <p:ph type="title"/>
          </p:nvPr>
        </p:nvSpPr>
        <p:spPr>
          <a:xfrm>
            <a:off x="1206495" y="2938064"/>
            <a:ext cx="22651580" cy="6734103"/>
          </a:xfrm>
          <a:prstGeom prst="rect">
            <a:avLst/>
          </a:prstGeom>
        </p:spPr>
        <p:txBody>
          <a:bodyPr anchor="ctr"/>
          <a:lstStyle>
            <a:lvl1pPr defTabSz="457200">
              <a:lnSpc>
                <a:spcPct val="100000"/>
              </a:lnSpc>
              <a:spcBef>
                <a:spcPts val="1600"/>
              </a:spcBef>
              <a:defRPr spc="0" sz="80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User Management</a:t>
            </a:r>
          </a:p>
        </p:txBody>
      </p:sp>
      <p:sp>
        <p:nvSpPr>
          <p:cNvPr id="192" name="10 April, 2025"/>
          <p:cNvSpPr txBox="1"/>
          <p:nvPr/>
        </p:nvSpPr>
        <p:spPr>
          <a:xfrm>
            <a:off x="16901169" y="11169649"/>
            <a:ext cx="5424427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00000"/>
              </a:lnSpc>
              <a:spcBef>
                <a:spcPts val="1600"/>
              </a:spcBef>
              <a:defRPr b="1" sz="70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10 April, 2025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User Management - Group"/>
          <p:cNvSpPr txBox="1"/>
          <p:nvPr>
            <p:ph type="title"/>
          </p:nvPr>
        </p:nvSpPr>
        <p:spPr>
          <a:xfrm>
            <a:off x="1206500" y="760119"/>
            <a:ext cx="21971000" cy="1433167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User Management - PI’s Billing Management</a:t>
            </a:r>
          </a:p>
        </p:txBody>
      </p:sp>
      <p:sp>
        <p:nvSpPr>
          <p:cNvPr id="256" name="Members management…"/>
          <p:cNvSpPr txBox="1"/>
          <p:nvPr>
            <p:ph type="body" sz="half" idx="1"/>
          </p:nvPr>
        </p:nvSpPr>
        <p:spPr>
          <a:xfrm>
            <a:off x="557219" y="2672332"/>
            <a:ext cx="10245937" cy="10302179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609598" indent="-609598" defTabSz="2438337">
              <a:lnSpc>
                <a:spcPct val="90000"/>
              </a:lnSpc>
              <a:spcBef>
                <a:spcPts val="3600"/>
              </a:spcBef>
              <a:buSzPct val="123000"/>
              <a:buChar char="•"/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Resource Usage Management</a:t>
            </a:r>
          </a:p>
          <a:p>
            <a:pPr lvl="1" defTabSz="2438337">
              <a:lnSpc>
                <a:spcPct val="90000"/>
              </a:lnSpc>
              <a:spcBef>
                <a:spcPts val="3600"/>
              </a:spcBef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Resource Usage</a:t>
            </a:r>
          </a:p>
          <a:p>
            <a:pPr marL="609598" indent="-609598" defTabSz="2438337">
              <a:lnSpc>
                <a:spcPct val="90000"/>
              </a:lnSpc>
              <a:spcBef>
                <a:spcPts val="3600"/>
              </a:spcBef>
              <a:buSzPct val="123000"/>
              <a:buChar char="•"/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Budget &amp; Payment Management</a:t>
            </a:r>
          </a:p>
          <a:p>
            <a:pPr lvl="1" defTabSz="2438337">
              <a:lnSpc>
                <a:spcPct val="90000"/>
              </a:lnSpc>
              <a:spcBef>
                <a:spcPts val="3600"/>
              </a:spcBef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Monthly Bill will be delivered every month</a:t>
            </a:r>
          </a:p>
          <a:p>
            <a:pPr lvl="2" defTabSz="2438337">
              <a:lnSpc>
                <a:spcPct val="90000"/>
              </a:lnSpc>
              <a:spcBef>
                <a:spcPts val="3600"/>
              </a:spcBef>
              <a:defRPr b="0"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https://dicos.grid.sinica.edu.tw/accounting/bill/</a:t>
            </a:r>
            <a:endParaRPr sz="4400"/>
          </a:p>
          <a:p>
            <a:pPr lvl="1" defTabSz="2438337">
              <a:lnSpc>
                <a:spcPct val="90000"/>
              </a:lnSpc>
              <a:spcBef>
                <a:spcPts val="3600"/>
              </a:spcBef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Payment Management</a:t>
            </a:r>
          </a:p>
          <a:p>
            <a:pPr lvl="1" defTabSz="2438337">
              <a:lnSpc>
                <a:spcPct val="90000"/>
              </a:lnSpc>
              <a:spcBef>
                <a:spcPts val="3600"/>
              </a:spcBef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How to Make Payment </a:t>
            </a:r>
          </a:p>
          <a:p>
            <a:pPr lvl="3" marL="2327563" indent="-498763" defTabSz="2438337">
              <a:lnSpc>
                <a:spcPct val="90000"/>
              </a:lnSpc>
              <a:spcBef>
                <a:spcPts val="3600"/>
              </a:spcBef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6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https://nstccore.twgrid.org/access.php#pricing</a:t>
            </a:r>
          </a:p>
        </p:txBody>
      </p:sp>
      <p:pic>
        <p:nvPicPr>
          <p:cNvPr id="257" name="截圖 2025-01-15 凌晨1.16.55.png" descr="截圖 2025-01-15 凌晨1.16.5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44799" y="3187700"/>
            <a:ext cx="12894338" cy="81305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User Management - User Account"/>
          <p:cNvSpPr txBox="1"/>
          <p:nvPr>
            <p:ph type="title"/>
          </p:nvPr>
        </p:nvSpPr>
        <p:spPr>
          <a:xfrm>
            <a:off x="1206499" y="663930"/>
            <a:ext cx="21971002" cy="1433167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User Management - Group &amp; Account Policy</a:t>
            </a:r>
          </a:p>
        </p:txBody>
      </p:sp>
      <p:sp>
        <p:nvSpPr>
          <p:cNvPr id="195" name="Apply your account…"/>
          <p:cNvSpPr txBox="1"/>
          <p:nvPr>
            <p:ph type="body" idx="1"/>
          </p:nvPr>
        </p:nvSpPr>
        <p:spPr>
          <a:xfrm>
            <a:off x="1206499" y="2865685"/>
            <a:ext cx="22309444" cy="9638713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548638" indent="-548638" defTabSz="2194505">
              <a:spcBef>
                <a:spcPts val="3200"/>
              </a:spcBef>
              <a:buSzPct val="123000"/>
              <a:buChar char="•"/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u="sng">
                <a:hlinkClick r:id="rId2" invalidUrl="" action="" tgtFrame="" tooltip="" history="1" highlightClick="0" endSnd="0"/>
              </a:rPr>
              <a:t>https://dicos.grid.sinica.edu.tw/policy</a:t>
            </a:r>
          </a:p>
          <a:p>
            <a:pPr marL="548638" indent="-548638" defTabSz="2194505">
              <a:spcBef>
                <a:spcPts val="3200"/>
              </a:spcBef>
              <a:buSzPct val="123000"/>
              <a:buChar char="•"/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Group Accounts:</a:t>
            </a:r>
          </a:p>
          <a:p>
            <a:pPr lvl="1" marL="1097277" indent="-548638" defTabSz="2194505">
              <a:spcBef>
                <a:spcPts val="3200"/>
              </a:spcBef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PI is responsible for group management, including payment &amp; members management</a:t>
            </a:r>
          </a:p>
          <a:p>
            <a:pPr marL="548638" indent="-548638" defTabSz="2194505">
              <a:spcBef>
                <a:spcPts val="3200"/>
              </a:spcBef>
              <a:buSzPct val="123000"/>
              <a:buChar char="•"/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User Accounts: </a:t>
            </a:r>
          </a:p>
          <a:p>
            <a:pPr lvl="1" marL="1097277" indent="-548638" defTabSz="2194505">
              <a:spcBef>
                <a:spcPts val="3200"/>
              </a:spcBef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Password &amp; Account Expiration (ISO security)</a:t>
            </a:r>
            <a:endParaRPr sz="3600"/>
          </a:p>
          <a:p>
            <a:pPr lvl="2" marL="1645916" indent="-548638" defTabSz="2194505">
              <a:spcBef>
                <a:spcPts val="3200"/>
              </a:spcBef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6months validation, password &amp; account expiry notification will be sent on 7, 15 and 30 days to expiration. </a:t>
            </a:r>
          </a:p>
          <a:p>
            <a:pPr lvl="2" marL="1645916" indent="-548638" defTabSz="2194505">
              <a:spcBef>
                <a:spcPts val="3200"/>
              </a:spcBef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Account Deletion: Your account &amp; user space(UI_home directory &amp; work directory) will be removed after 6 months of expiration.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"/>
          <p:cNvSpPr/>
          <p:nvPr/>
        </p:nvSpPr>
        <p:spPr>
          <a:xfrm>
            <a:off x="11099450" y="6671087"/>
            <a:ext cx="11059902" cy="3703938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 algn="ctr" defTabSz="2438337">
              <a:lnSpc>
                <a:spcPct val="100000"/>
              </a:lnSpc>
              <a:spcBef>
                <a:spcPts val="0"/>
              </a:spcBef>
              <a:defRPr sz="24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8" name="User Management - User Account"/>
          <p:cNvSpPr txBox="1"/>
          <p:nvPr>
            <p:ph type="title"/>
          </p:nvPr>
        </p:nvSpPr>
        <p:spPr>
          <a:xfrm>
            <a:off x="1206499" y="663930"/>
            <a:ext cx="21971002" cy="1433167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Group &amp; User Management</a:t>
            </a:r>
          </a:p>
        </p:txBody>
      </p:sp>
      <p:sp>
        <p:nvSpPr>
          <p:cNvPr id="199" name="Apply your account…"/>
          <p:cNvSpPr txBox="1"/>
          <p:nvPr>
            <p:ph type="body" sz="quarter" idx="1"/>
          </p:nvPr>
        </p:nvSpPr>
        <p:spPr>
          <a:xfrm>
            <a:off x="741217" y="10584527"/>
            <a:ext cx="10549844" cy="2502204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548638" indent="-548638" defTabSz="2194505">
              <a:spcBef>
                <a:spcPts val="3200"/>
              </a:spcBef>
              <a:buSzPct val="123000"/>
              <a:buChar char="•"/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Group Accounts</a:t>
            </a:r>
          </a:p>
          <a:p>
            <a:pPr lvl="1" marL="1097277" indent="-548638" defTabSz="2194505">
              <a:spcBef>
                <a:spcPts val="3200"/>
              </a:spcBef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  <a:r>
              <a:rPr sz="3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https://canew.twgrid.org/ApplyAccount/groupcreate.php</a:t>
            </a:r>
          </a:p>
        </p:txBody>
      </p:sp>
      <p:sp>
        <p:nvSpPr>
          <p:cNvPr id="200" name="User Account"/>
          <p:cNvSpPr/>
          <p:nvPr/>
        </p:nvSpPr>
        <p:spPr>
          <a:xfrm>
            <a:off x="11555085" y="6977413"/>
            <a:ext cx="2810076" cy="657349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2438337">
              <a:lnSpc>
                <a:spcPct val="100000"/>
              </a:lnSpc>
              <a:spcBef>
                <a:spcPts val="0"/>
              </a:spcBef>
              <a:defRPr sz="30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User Account</a:t>
            </a:r>
          </a:p>
        </p:txBody>
      </p:sp>
      <p:pic>
        <p:nvPicPr>
          <p:cNvPr id="201" name="截圖 2023-08-01 上午6.57.17.png" descr="截圖 2023-08-01 上午6.57.1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19581" y="4266364"/>
            <a:ext cx="10819639" cy="2007179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User Account"/>
          <p:cNvSpPr/>
          <p:nvPr/>
        </p:nvSpPr>
        <p:spPr>
          <a:xfrm>
            <a:off x="11555085" y="8018813"/>
            <a:ext cx="2810076" cy="657349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2438337">
              <a:lnSpc>
                <a:spcPct val="100000"/>
              </a:lnSpc>
              <a:spcBef>
                <a:spcPts val="0"/>
              </a:spcBef>
              <a:defRPr sz="30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User Account</a:t>
            </a:r>
          </a:p>
        </p:txBody>
      </p:sp>
      <p:sp>
        <p:nvSpPr>
          <p:cNvPr id="203" name="PI"/>
          <p:cNvSpPr/>
          <p:nvPr/>
        </p:nvSpPr>
        <p:spPr>
          <a:xfrm>
            <a:off x="1693879" y="2843496"/>
            <a:ext cx="1403536" cy="1223905"/>
          </a:xfrm>
          <a:prstGeom prst="ellipse">
            <a:avLst/>
          </a:prstGeom>
          <a:solidFill>
            <a:srgbClr val="FFFFFF"/>
          </a:solidFill>
          <a:ln w="762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2438337">
              <a:lnSpc>
                <a:spcPct val="100000"/>
              </a:lnSpc>
              <a:spcBef>
                <a:spcPts val="0"/>
              </a:spcBef>
              <a:defRPr sz="24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PI</a:t>
            </a:r>
          </a:p>
        </p:txBody>
      </p:sp>
      <p:sp>
        <p:nvSpPr>
          <p:cNvPr id="204" name="Users"/>
          <p:cNvSpPr/>
          <p:nvPr/>
        </p:nvSpPr>
        <p:spPr>
          <a:xfrm>
            <a:off x="12325122" y="2820448"/>
            <a:ext cx="1270001" cy="1270001"/>
          </a:xfrm>
          <a:prstGeom prst="ellipse">
            <a:avLst/>
          </a:prstGeom>
          <a:solidFill>
            <a:srgbClr val="FFFFFF"/>
          </a:solidFill>
          <a:ln w="762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2438337">
              <a:lnSpc>
                <a:spcPct val="100000"/>
              </a:lnSpc>
              <a:spcBef>
                <a:spcPts val="0"/>
              </a:spcBef>
              <a:defRPr sz="24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Users</a:t>
            </a:r>
          </a:p>
        </p:txBody>
      </p:sp>
      <p:grpSp>
        <p:nvGrpSpPr>
          <p:cNvPr id="221" name="Group"/>
          <p:cNvGrpSpPr/>
          <p:nvPr/>
        </p:nvGrpSpPr>
        <p:grpSpPr>
          <a:xfrm>
            <a:off x="1153702" y="4547291"/>
            <a:ext cx="7778198" cy="1445324"/>
            <a:chOff x="0" y="0"/>
            <a:chExt cx="7778197" cy="1445323"/>
          </a:xfrm>
        </p:grpSpPr>
        <p:grpSp>
          <p:nvGrpSpPr>
            <p:cNvPr id="209" name="Group"/>
            <p:cNvGrpSpPr/>
            <p:nvPr/>
          </p:nvGrpSpPr>
          <p:grpSpPr>
            <a:xfrm>
              <a:off x="2280302" y="141"/>
              <a:ext cx="2705987" cy="1443132"/>
              <a:chOff x="0" y="0"/>
              <a:chExt cx="2705985" cy="1443130"/>
            </a:xfrm>
          </p:grpSpPr>
          <p:sp>
            <p:nvSpPr>
              <p:cNvPr id="205" name="Rectangle"/>
              <p:cNvSpPr/>
              <p:nvPr/>
            </p:nvSpPr>
            <p:spPr>
              <a:xfrm>
                <a:off x="26378" y="19156"/>
                <a:ext cx="2001789" cy="1407767"/>
              </a:xfrm>
              <a:prstGeom prst="rect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2438337">
                  <a:lnSpc>
                    <a:spcPct val="100000"/>
                  </a:lnSpc>
                  <a:spcBef>
                    <a:spcPts val="0"/>
                  </a:spcBef>
                  <a:defRPr sz="30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206" name="Triangle"/>
              <p:cNvSpPr/>
              <p:nvPr/>
            </p:nvSpPr>
            <p:spPr>
              <a:xfrm rot="5385267">
                <a:off x="1638203" y="376961"/>
                <a:ext cx="1440191" cy="689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91" y="0"/>
                    </a:moveTo>
                    <a:lnTo>
                      <a:pt x="21600" y="21600"/>
                    </a:lnTo>
                    <a:lnTo>
                      <a:pt x="0" y="21567"/>
                    </a:lnTo>
                    <a:close/>
                  </a:path>
                </a:pathLst>
              </a:cu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2438337">
                  <a:lnSpc>
                    <a:spcPct val="100000"/>
                  </a:lnSpc>
                  <a:spcBef>
                    <a:spcPts val="0"/>
                  </a:spcBef>
                  <a:defRPr sz="2400">
                    <a:solidFill>
                      <a:srgbClr val="5E5E5E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07" name="Triangle"/>
              <p:cNvSpPr/>
              <p:nvPr/>
            </p:nvSpPr>
            <p:spPr>
              <a:xfrm rot="5385267">
                <a:off x="-433562" y="450888"/>
                <a:ext cx="1415168" cy="541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94" y="0"/>
                    </a:moveTo>
                    <a:lnTo>
                      <a:pt x="21600" y="21600"/>
                    </a:lnTo>
                    <a:lnTo>
                      <a:pt x="0" y="2154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2438337">
                  <a:lnSpc>
                    <a:spcPct val="100000"/>
                  </a:lnSpc>
                  <a:spcBef>
                    <a:spcPts val="0"/>
                  </a:spcBef>
                  <a:defRPr sz="2400">
                    <a:solidFill>
                      <a:srgbClr val="5E5E5E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08" name="DiCOS Admin…"/>
              <p:cNvSpPr txBox="1"/>
              <p:nvPr/>
            </p:nvSpPr>
            <p:spPr>
              <a:xfrm>
                <a:off x="590723" y="393526"/>
                <a:ext cx="1524522" cy="660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algn="ctr" defTabSz="2438337">
                  <a:lnSpc>
                    <a:spcPct val="100000"/>
                  </a:lnSpc>
                  <a:spcBef>
                    <a:spcPts val="0"/>
                  </a:spcBef>
                  <a:defRPr sz="1800">
                    <a:solidFill>
                      <a:srgbClr val="535353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DiCOS Admin</a:t>
                </a:r>
              </a:p>
              <a:p>
                <a:pPr algn="ctr" defTabSz="2438337">
                  <a:lnSpc>
                    <a:spcPct val="100000"/>
                  </a:lnSpc>
                  <a:spcBef>
                    <a:spcPts val="0"/>
                  </a:spcBef>
                  <a:defRPr sz="1800">
                    <a:solidFill>
                      <a:srgbClr val="535353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Approved</a:t>
                </a:r>
              </a:p>
            </p:txBody>
          </p:sp>
        </p:grpSp>
        <p:grpSp>
          <p:nvGrpSpPr>
            <p:cNvPr id="213" name="Group"/>
            <p:cNvGrpSpPr/>
            <p:nvPr/>
          </p:nvGrpSpPr>
          <p:grpSpPr>
            <a:xfrm>
              <a:off x="4942836" y="-1"/>
              <a:ext cx="2835362" cy="1443274"/>
              <a:chOff x="-794" y="469"/>
              <a:chExt cx="2835360" cy="1443272"/>
            </a:xfrm>
          </p:grpSpPr>
          <p:sp>
            <p:nvSpPr>
              <p:cNvPr id="210" name="Rectangle"/>
              <p:cNvSpPr/>
              <p:nvPr/>
            </p:nvSpPr>
            <p:spPr>
              <a:xfrm>
                <a:off x="26551" y="19768"/>
                <a:ext cx="2097826" cy="1407766"/>
              </a:xfrm>
              <a:prstGeom prst="rect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2438337">
                  <a:lnSpc>
                    <a:spcPct val="100000"/>
                  </a:lnSpc>
                  <a:spcBef>
                    <a:spcPts val="0"/>
                  </a:spcBef>
                  <a:defRPr sz="30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211" name="Triangle"/>
              <p:cNvSpPr/>
              <p:nvPr/>
            </p:nvSpPr>
            <p:spPr>
              <a:xfrm rot="5385267">
                <a:off x="1750325" y="361043"/>
                <a:ext cx="1440193" cy="722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93" y="0"/>
                    </a:moveTo>
                    <a:lnTo>
                      <a:pt x="21600" y="21600"/>
                    </a:lnTo>
                    <a:lnTo>
                      <a:pt x="0" y="21576"/>
                    </a:lnTo>
                    <a:close/>
                  </a:path>
                </a:pathLst>
              </a:cu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2438337">
                  <a:lnSpc>
                    <a:spcPct val="100000"/>
                  </a:lnSpc>
                  <a:spcBef>
                    <a:spcPts val="0"/>
                  </a:spcBef>
                  <a:defRPr sz="2400">
                    <a:solidFill>
                      <a:srgbClr val="5E5E5E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212" name="Triangle"/>
              <p:cNvSpPr/>
              <p:nvPr/>
            </p:nvSpPr>
            <p:spPr>
              <a:xfrm rot="5385267">
                <a:off x="-486915" y="505894"/>
                <a:ext cx="1411948" cy="4336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96" y="0"/>
                    </a:moveTo>
                    <a:lnTo>
                      <a:pt x="21600" y="21600"/>
                    </a:lnTo>
                    <a:lnTo>
                      <a:pt x="0" y="2156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2438337">
                  <a:lnSpc>
                    <a:spcPct val="100000"/>
                  </a:lnSpc>
                  <a:spcBef>
                    <a:spcPts val="0"/>
                  </a:spcBef>
                  <a:defRPr sz="2400">
                    <a:solidFill>
                      <a:srgbClr val="5E5E5E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sp>
          <p:nvSpPr>
            <p:cNvPr id="214" name="Notify PI when…"/>
            <p:cNvSpPr txBox="1"/>
            <p:nvPr/>
          </p:nvSpPr>
          <p:spPr>
            <a:xfrm>
              <a:off x="5350234" y="391507"/>
              <a:ext cx="2020566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 defTabSz="2438337">
                <a:lnSpc>
                  <a:spcPct val="100000"/>
                </a:lnSpc>
                <a:spcBef>
                  <a:spcPts val="0"/>
                </a:spcBef>
                <a:defRPr sz="1800">
                  <a:solidFill>
                    <a:srgbClr val="535353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Notify PI when </a:t>
              </a:r>
            </a:p>
            <a:p>
              <a:pPr algn="ctr" defTabSz="2438337">
                <a:lnSpc>
                  <a:spcPct val="100000"/>
                </a:lnSpc>
                <a:spcBef>
                  <a:spcPts val="0"/>
                </a:spcBef>
                <a:defRPr sz="1800">
                  <a:solidFill>
                    <a:srgbClr val="535353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Group Setup Done</a:t>
              </a:r>
            </a:p>
          </p:txBody>
        </p:sp>
        <p:grpSp>
          <p:nvGrpSpPr>
            <p:cNvPr id="220" name="Group"/>
            <p:cNvGrpSpPr/>
            <p:nvPr/>
          </p:nvGrpSpPr>
          <p:grpSpPr>
            <a:xfrm>
              <a:off x="0" y="2360"/>
              <a:ext cx="2553555" cy="1442964"/>
              <a:chOff x="0" y="0"/>
              <a:chExt cx="2553554" cy="1442963"/>
            </a:xfrm>
          </p:grpSpPr>
          <p:grpSp>
            <p:nvGrpSpPr>
              <p:cNvPr id="218" name="Group"/>
              <p:cNvGrpSpPr/>
              <p:nvPr/>
            </p:nvGrpSpPr>
            <p:grpSpPr>
              <a:xfrm>
                <a:off x="0" y="-1"/>
                <a:ext cx="2553555" cy="1442965"/>
                <a:chOff x="-1318" y="778"/>
                <a:chExt cx="2553554" cy="1442963"/>
              </a:xfrm>
            </p:grpSpPr>
            <p:sp>
              <p:nvSpPr>
                <p:cNvPr id="215" name="Rectangle"/>
                <p:cNvSpPr/>
                <p:nvPr/>
              </p:nvSpPr>
              <p:spPr>
                <a:xfrm>
                  <a:off x="23904" y="19768"/>
                  <a:ext cx="1888648" cy="1407767"/>
                </a:xfrm>
                <a:prstGeom prst="rect">
                  <a:avLst/>
                </a:prstGeom>
                <a:solidFill>
                  <a:srgbClr val="0082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2438337">
                    <a:lnSpc>
                      <a:spcPct val="100000"/>
                    </a:lnSpc>
                    <a:spcBef>
                      <a:spcPts val="0"/>
                    </a:spcBef>
                    <a:defRPr sz="300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</a:p>
              </p:txBody>
            </p:sp>
            <p:sp>
              <p:nvSpPr>
                <p:cNvPr id="216" name="Triangle"/>
                <p:cNvSpPr/>
                <p:nvPr/>
              </p:nvSpPr>
              <p:spPr>
                <a:xfrm rot="5385267">
                  <a:off x="1503843" y="397045"/>
                  <a:ext cx="1440190" cy="6504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8" y="0"/>
                      </a:moveTo>
                      <a:lnTo>
                        <a:pt x="21600" y="21600"/>
                      </a:lnTo>
                      <a:lnTo>
                        <a:pt x="0" y="21555"/>
                      </a:lnTo>
                      <a:close/>
                    </a:path>
                  </a:pathLst>
                </a:custGeom>
                <a:solidFill>
                  <a:srgbClr val="0082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2438337">
                    <a:lnSpc>
                      <a:spcPct val="100000"/>
                    </a:lnSpc>
                    <a:spcBef>
                      <a:spcPts val="0"/>
                    </a:spcBef>
                    <a:defRPr sz="2400">
                      <a:solidFill>
                        <a:srgbClr val="5E5E5E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  <p:sp>
              <p:nvSpPr>
                <p:cNvPr id="217" name="Triangle"/>
                <p:cNvSpPr/>
                <p:nvPr/>
              </p:nvSpPr>
              <p:spPr>
                <a:xfrm rot="5385267">
                  <a:off x="-508907" y="527456"/>
                  <a:ext cx="1411945" cy="3907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93" y="0"/>
                      </a:moveTo>
                      <a:lnTo>
                        <a:pt x="21600" y="21600"/>
                      </a:lnTo>
                      <a:lnTo>
                        <a:pt x="0" y="215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algn="ctr" defTabSz="2438337">
                    <a:lnSpc>
                      <a:spcPct val="100000"/>
                    </a:lnSpc>
                    <a:spcBef>
                      <a:spcPts val="0"/>
                    </a:spcBef>
                    <a:defRPr sz="2400">
                      <a:solidFill>
                        <a:srgbClr val="5E5E5E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</p:grpSp>
          <p:sp>
            <p:nvSpPr>
              <p:cNvPr id="219" name="Fill Group…"/>
              <p:cNvSpPr txBox="1"/>
              <p:nvPr/>
            </p:nvSpPr>
            <p:spPr>
              <a:xfrm>
                <a:off x="603660" y="251426"/>
                <a:ext cx="1296145" cy="939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algn="ctr" defTabSz="2438337">
                  <a:lnSpc>
                    <a:spcPct val="100000"/>
                  </a:lnSpc>
                  <a:spcBef>
                    <a:spcPts val="0"/>
                  </a:spcBef>
                  <a:defRPr sz="18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Fill Group </a:t>
                </a:r>
              </a:p>
              <a:p>
                <a:pPr algn="ctr" defTabSz="2438337">
                  <a:lnSpc>
                    <a:spcPct val="100000"/>
                  </a:lnSpc>
                  <a:spcBef>
                    <a:spcPts val="0"/>
                  </a:spcBef>
                  <a:defRPr sz="18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Application </a:t>
                </a:r>
              </a:p>
              <a:p>
                <a:pPr algn="ctr" defTabSz="2438337">
                  <a:lnSpc>
                    <a:spcPct val="100000"/>
                  </a:lnSpc>
                  <a:spcBef>
                    <a:spcPts val="0"/>
                  </a:spcBef>
                  <a:defRPr sz="18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Form</a:t>
                </a:r>
              </a:p>
            </p:txBody>
          </p:sp>
        </p:grpSp>
      </p:grpSp>
      <p:sp>
        <p:nvSpPr>
          <p:cNvPr id="222" name="Group Account"/>
          <p:cNvSpPr/>
          <p:nvPr/>
        </p:nvSpPr>
        <p:spPr>
          <a:xfrm>
            <a:off x="1217285" y="7688613"/>
            <a:ext cx="4466381" cy="1101983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2438337">
              <a:lnSpc>
                <a:spcPct val="100000"/>
              </a:lnSpc>
              <a:spcBef>
                <a:spcPts val="0"/>
              </a:spcBef>
              <a:defRPr sz="30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Group Account</a:t>
            </a:r>
          </a:p>
        </p:txBody>
      </p:sp>
      <p:sp>
        <p:nvSpPr>
          <p:cNvPr id="223" name="Apply your account…"/>
          <p:cNvSpPr txBox="1"/>
          <p:nvPr/>
        </p:nvSpPr>
        <p:spPr>
          <a:xfrm>
            <a:off x="11497681" y="10672377"/>
            <a:ext cx="11463129" cy="2326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marL="548638" indent="-548638" defTabSz="2194505">
              <a:lnSpc>
                <a:spcPct val="100000"/>
              </a:lnSpc>
              <a:spcBef>
                <a:spcPts val="3200"/>
              </a:spcBef>
              <a:buSzPct val="1230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1097277" indent="-548638" defTabSz="2194505">
              <a:lnSpc>
                <a:spcPct val="100000"/>
              </a:lnSpc>
              <a:spcBef>
                <a:spcPts val="3200"/>
              </a:spcBef>
              <a:buSzPct val="123000"/>
              <a:buChar char="•"/>
              <a:defRPr sz="3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  <a:hlinkClick r:id="rId4" invalidUrl="" action="" tgtFrame="" tooltip="" history="1" highlightClick="0" endSnd="0"/>
              </a:defRPr>
            </a:lvl2pPr>
          </a:lstStyle>
          <a:p>
            <a:pPr/>
            <a:r>
              <a:t>User Accounts </a:t>
            </a:r>
          </a:p>
          <a:p>
            <a:pPr lvl="1"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https://canew.twgrid.org/ApplyAccount/ApplyAccount.php</a:t>
            </a:r>
          </a:p>
        </p:txBody>
      </p:sp>
      <p:sp>
        <p:nvSpPr>
          <p:cNvPr id="224" name="Register under your PI’s Group…"/>
          <p:cNvSpPr txBox="1"/>
          <p:nvPr/>
        </p:nvSpPr>
        <p:spPr>
          <a:xfrm>
            <a:off x="15170895" y="7082567"/>
            <a:ext cx="5760429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1052" indent="-401052" defTabSz="2438337">
              <a:lnSpc>
                <a:spcPct val="120000"/>
              </a:lnSpc>
              <a:spcBef>
                <a:spcPts val="0"/>
              </a:spcBef>
              <a:buSzPct val="100000"/>
              <a:buAutoNum type="arabicPeriod" startAt="1"/>
              <a:defRPr sz="30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Register under your PI’s Group</a:t>
            </a:r>
          </a:p>
          <a:p>
            <a:pPr marL="401052" indent="-401052" defTabSz="2438337">
              <a:lnSpc>
                <a:spcPct val="120000"/>
              </a:lnSpc>
              <a:spcBef>
                <a:spcPts val="0"/>
              </a:spcBef>
              <a:buSzPct val="100000"/>
              <a:buAutoNum type="arabicPeriod" startAt="1"/>
              <a:defRPr b="1" sz="30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Your PI’s approval</a:t>
            </a:r>
          </a:p>
        </p:txBody>
      </p:sp>
      <p:sp>
        <p:nvSpPr>
          <p:cNvPr id="225" name="Line"/>
          <p:cNvSpPr/>
          <p:nvPr/>
        </p:nvSpPr>
        <p:spPr>
          <a:xfrm>
            <a:off x="5728864" y="8236774"/>
            <a:ext cx="5387486" cy="1"/>
          </a:xfrm>
          <a:prstGeom prst="line">
            <a:avLst/>
          </a:prstGeom>
          <a:ln w="762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 algn="ctr" defTabSz="2438337">
              <a:lnSpc>
                <a:spcPct val="100000"/>
              </a:lnSpc>
              <a:spcBef>
                <a:spcPts val="0"/>
              </a:spcBef>
              <a:defRPr sz="24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6" name="PI’s User Account"/>
          <p:cNvSpPr/>
          <p:nvPr/>
        </p:nvSpPr>
        <p:spPr>
          <a:xfrm>
            <a:off x="1222960" y="8994175"/>
            <a:ext cx="4455031" cy="657348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2438337">
              <a:lnSpc>
                <a:spcPct val="100000"/>
              </a:lnSpc>
              <a:spcBef>
                <a:spcPts val="0"/>
              </a:spcBef>
              <a:defRPr sz="30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PI’s User Account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截圖 2024-11-05 上午11.25.13.png" descr="截圖 2024-11-05 上午11.25.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6400" y="552450"/>
            <a:ext cx="16366502" cy="11763424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https://canew.twgrid.org/ApplyAccount/groupcreate.php"/>
          <p:cNvSpPr txBox="1"/>
          <p:nvPr/>
        </p:nvSpPr>
        <p:spPr>
          <a:xfrm>
            <a:off x="5906355" y="12712700"/>
            <a:ext cx="881209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2438337">
              <a:lnSpc>
                <a:spcPct val="100000"/>
              </a:lnSpc>
              <a:spcBef>
                <a:spcPts val="0"/>
              </a:spcBef>
              <a:defRPr sz="28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Helvetica"/>
                <a:ea typeface="Helvetica"/>
                <a:cs typeface="Helvetica"/>
                <a:sym typeface="Helvetica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5E5E5E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https://canew.twgrid.org/ApplyAccount/groupcreate.php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截圖 2024-11-05 上午11.22.57.png" descr="截圖 2024-11-05 上午11.22.5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05900" y="553469"/>
            <a:ext cx="14822246" cy="12609062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User Management"/>
          <p:cNvSpPr txBox="1"/>
          <p:nvPr>
            <p:ph type="title" idx="4294967295"/>
          </p:nvPr>
        </p:nvSpPr>
        <p:spPr>
          <a:xfrm>
            <a:off x="495299" y="740130"/>
            <a:ext cx="8228664" cy="1433167"/>
          </a:xfrm>
          <a:prstGeom prst="rect">
            <a:avLst/>
          </a:prstGeom>
        </p:spPr>
        <p:txBody>
          <a:bodyPr/>
          <a:lstStyle>
            <a:lvl1pPr defTabSz="2438337">
              <a:defRPr spc="-200">
                <a:solidFill>
                  <a:schemeClr val="accent1">
                    <a:hueOff val="114395"/>
                    <a:lumOff val="-24975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User Management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截圖 2025-04-10 上午9.58.00.png" descr="截圖 2025-04-10 上午9.58.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47874" y="2306320"/>
            <a:ext cx="10931042" cy="10178904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User Management - User Account"/>
          <p:cNvSpPr txBox="1"/>
          <p:nvPr>
            <p:ph type="title"/>
          </p:nvPr>
        </p:nvSpPr>
        <p:spPr>
          <a:xfrm>
            <a:off x="952499" y="587730"/>
            <a:ext cx="21971002" cy="1433167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User Management - Two Factor Authentication </a:t>
            </a:r>
          </a:p>
        </p:txBody>
      </p:sp>
      <p:sp>
        <p:nvSpPr>
          <p:cNvPr id="236" name="Apply your account…"/>
          <p:cNvSpPr txBox="1"/>
          <p:nvPr>
            <p:ph type="body" sz="half" idx="1"/>
          </p:nvPr>
        </p:nvSpPr>
        <p:spPr>
          <a:xfrm>
            <a:off x="368299" y="2510085"/>
            <a:ext cx="10261015" cy="9638713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455369" indent="-455369" defTabSz="1821439">
              <a:spcBef>
                <a:spcPts val="2600"/>
              </a:spcBef>
              <a:buSzPct val="123000"/>
              <a:buChar char="•"/>
              <a:defRPr b="0" sz="398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Two-Factor Authentication</a:t>
            </a:r>
            <a:r>
              <a:t> Support from January 2025</a:t>
            </a:r>
          </a:p>
          <a:p>
            <a:pPr lvl="1" marL="910739" indent="-455369" defTabSz="1821439">
              <a:spcBef>
                <a:spcPts val="2600"/>
              </a:spcBef>
              <a:defRPr b="0" sz="398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Google Authenticator (Install on your mobile device)</a:t>
            </a:r>
          </a:p>
          <a:p>
            <a:pPr lvl="1" marL="910739" indent="-455369" defTabSz="1821439">
              <a:spcBef>
                <a:spcPts val="2600"/>
              </a:spcBef>
              <a:defRPr b="0" sz="398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Get your own associated QR code via </a:t>
            </a:r>
            <a:r>
              <a:rPr u="sng">
                <a:hlinkClick r:id="rId3" invalidUrl="" action="" tgtFrame="" tooltip="" history="1" highlightClick="0" endSnd="0"/>
              </a:rPr>
              <a:t>https://canew.twgrid.org/ApplyAccount/nocertModify.php</a:t>
            </a:r>
          </a:p>
          <a:p>
            <a:pPr lvl="1" marL="910739" indent="-455369" defTabSz="1821439">
              <a:spcBef>
                <a:spcPts val="2600"/>
              </a:spcBef>
              <a:defRPr b="0" sz="398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Scan the QR code to set up for your Google Authenticator </a:t>
            </a:r>
          </a:p>
          <a:p>
            <a:pPr lvl="1" marL="910739" indent="-455369" defTabSz="1821439">
              <a:spcBef>
                <a:spcPts val="2600"/>
              </a:spcBef>
              <a:defRPr b="0" sz="398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Obtain 6-digit verification code to access the computing services.</a:t>
            </a:r>
          </a:p>
          <a:p>
            <a:pPr lvl="1" marL="910739" indent="-455369" defTabSz="1821439">
              <a:spcBef>
                <a:spcPts val="2600"/>
              </a:spcBef>
              <a:defRPr b="0" sz="398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See instructions via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https://canew.twgrid.org/ApplyAccount/howToSave2faCode.php</a:t>
            </a:r>
          </a:p>
        </p:txBody>
      </p:sp>
      <p:pic>
        <p:nvPicPr>
          <p:cNvPr id="237" name="截圖 2025-01-15 凌晨12.30.36.png" descr="截圖 2025-01-15 凌晨12.30.3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687050" y="5718632"/>
            <a:ext cx="1896044" cy="16278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截圖 2025-01-15 凌晨12.31.19.png" descr="截圖 2025-01-15 凌晨12.31.1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521950" y="10637791"/>
            <a:ext cx="3340100" cy="2324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User Management - User Account"/>
          <p:cNvSpPr txBox="1"/>
          <p:nvPr>
            <p:ph type="title"/>
          </p:nvPr>
        </p:nvSpPr>
        <p:spPr>
          <a:xfrm>
            <a:off x="952499" y="587730"/>
            <a:ext cx="21971002" cy="1433167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User Management - Two Factor Authentication </a:t>
            </a:r>
          </a:p>
        </p:txBody>
      </p:sp>
      <p:sp>
        <p:nvSpPr>
          <p:cNvPr id="241" name="Apply your account…"/>
          <p:cNvSpPr txBox="1"/>
          <p:nvPr>
            <p:ph type="body" sz="quarter" idx="1"/>
          </p:nvPr>
        </p:nvSpPr>
        <p:spPr>
          <a:xfrm>
            <a:off x="1181099" y="2510085"/>
            <a:ext cx="19186178" cy="2153894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395019" indent="-395019" defTabSz="1580043">
              <a:spcBef>
                <a:spcPts val="2300"/>
              </a:spcBef>
              <a:buSzPct val="123000"/>
              <a:buChar char="•"/>
              <a:defRPr b="0" sz="345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Two-Factor Authentication</a:t>
            </a:r>
            <a:r>
              <a:t> Support from January 2025</a:t>
            </a:r>
          </a:p>
          <a:p>
            <a:pPr lvl="1" marL="790039" indent="-395019" defTabSz="1580043">
              <a:spcBef>
                <a:spcPts val="2300"/>
              </a:spcBef>
              <a:defRPr b="0" sz="345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Get your own associated QR code via </a:t>
            </a:r>
            <a:r>
              <a:rPr u="sng">
                <a:hlinkClick r:id="rId2" invalidUrl="" action="" tgtFrame="" tooltip="" history="1" highlightClick="0" endSnd="0"/>
              </a:rPr>
              <a:t>https://canew.twgrid.org/ApplyAccount/nocertModify.php</a:t>
            </a:r>
          </a:p>
          <a:p>
            <a:pPr lvl="1" marL="790039" indent="-395019" defTabSz="1580043">
              <a:spcBef>
                <a:spcPts val="2300"/>
              </a:spcBef>
              <a:defRPr b="0" sz="345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Receive an email as below to download your associate QR code</a:t>
            </a:r>
          </a:p>
        </p:txBody>
      </p:sp>
      <p:pic>
        <p:nvPicPr>
          <p:cNvPr id="242" name="截圖 2025-04-10 10.51.47.png" descr="截圖 2025-04-10 10.51.4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9400" y="5153167"/>
            <a:ext cx="15153265" cy="82260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User Management - Group"/>
          <p:cNvSpPr txBox="1"/>
          <p:nvPr>
            <p:ph type="title"/>
          </p:nvPr>
        </p:nvSpPr>
        <p:spPr>
          <a:xfrm>
            <a:off x="1206500" y="760119"/>
            <a:ext cx="21971000" cy="1433167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User Management - User</a:t>
            </a:r>
          </a:p>
        </p:txBody>
      </p:sp>
      <p:sp>
        <p:nvSpPr>
          <p:cNvPr id="245" name="Members management…"/>
          <p:cNvSpPr txBox="1"/>
          <p:nvPr>
            <p:ph type="body" idx="1"/>
          </p:nvPr>
        </p:nvSpPr>
        <p:spPr>
          <a:xfrm>
            <a:off x="557219" y="2672332"/>
            <a:ext cx="13580527" cy="10302179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609598" indent="-609598" defTabSz="2438337">
              <a:lnSpc>
                <a:spcPct val="90000"/>
              </a:lnSpc>
              <a:spcBef>
                <a:spcPts val="3600"/>
              </a:spcBef>
              <a:buSzPct val="123000"/>
              <a:buChar char="•"/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User Profile</a:t>
            </a:r>
          </a:p>
          <a:p>
            <a:pPr lvl="1" defTabSz="2438337">
              <a:lnSpc>
                <a:spcPct val="90000"/>
              </a:lnSpc>
              <a:spcBef>
                <a:spcPts val="3600"/>
              </a:spcBef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Change Group*  (PI approve)</a:t>
            </a:r>
          </a:p>
          <a:p>
            <a:pPr lvl="1" defTabSz="2438337">
              <a:lnSpc>
                <a:spcPct val="90000"/>
              </a:lnSpc>
              <a:spcBef>
                <a:spcPts val="3600"/>
              </a:spcBef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Change Password*</a:t>
            </a:r>
          </a:p>
          <a:p>
            <a:pPr lvl="2" defTabSz="2438337">
              <a:lnSpc>
                <a:spcPct val="90000"/>
              </a:lnSpc>
              <a:spcBef>
                <a:spcPts val="3600"/>
              </a:spcBef>
              <a:defRPr b="0"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http://canew.twgrid.org/ApplyAccount/nocertModify.php</a:t>
            </a:r>
          </a:p>
          <a:p>
            <a:pPr marL="609598" indent="-609598" defTabSz="2438337">
              <a:lnSpc>
                <a:spcPct val="90000"/>
              </a:lnSpc>
              <a:spcBef>
                <a:spcPts val="3600"/>
              </a:spcBef>
              <a:buSzPct val="123000"/>
              <a:buChar char="•"/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Resource Usage</a:t>
            </a:r>
          </a:p>
          <a:p>
            <a:pPr lvl="1" defTabSz="2438337">
              <a:lnSpc>
                <a:spcPct val="90000"/>
              </a:lnSpc>
              <a:spcBef>
                <a:spcPts val="3600"/>
              </a:spcBef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Free $200 Credits for Trial 1 month</a:t>
            </a:r>
          </a:p>
          <a:p>
            <a:pPr lvl="1" defTabSz="2438337">
              <a:lnSpc>
                <a:spcPct val="90000"/>
              </a:lnSpc>
              <a:spcBef>
                <a:spcPts val="3600"/>
              </a:spcBef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Storage Usage</a:t>
            </a:r>
          </a:p>
        </p:txBody>
      </p:sp>
      <p:pic>
        <p:nvPicPr>
          <p:cNvPr id="246" name="截圖 2024-03-28 下午2.12.40.png" descr="截圖 2024-03-28 下午2.12.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87717" y="7623815"/>
            <a:ext cx="13009776" cy="5959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nfo.png" descr="inf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562580" y="985452"/>
            <a:ext cx="11595057" cy="6194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User Management - Group"/>
          <p:cNvSpPr txBox="1"/>
          <p:nvPr>
            <p:ph type="title"/>
          </p:nvPr>
        </p:nvSpPr>
        <p:spPr>
          <a:xfrm>
            <a:off x="1206500" y="760119"/>
            <a:ext cx="21971000" cy="1433167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User Management - Group</a:t>
            </a:r>
          </a:p>
        </p:txBody>
      </p:sp>
      <p:sp>
        <p:nvSpPr>
          <p:cNvPr id="250" name="Members management…"/>
          <p:cNvSpPr txBox="1"/>
          <p:nvPr>
            <p:ph type="body" sz="half" idx="1"/>
          </p:nvPr>
        </p:nvSpPr>
        <p:spPr>
          <a:xfrm>
            <a:off x="557219" y="2672332"/>
            <a:ext cx="10245937" cy="10302179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609598" indent="-609598" defTabSz="2438337">
              <a:lnSpc>
                <a:spcPct val="90000"/>
              </a:lnSpc>
              <a:spcBef>
                <a:spcPts val="3600"/>
              </a:spcBef>
              <a:buSzPct val="123000"/>
              <a:buChar char="•"/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Members management</a:t>
            </a:r>
          </a:p>
          <a:p>
            <a:pPr lvl="1" defTabSz="2438337">
              <a:lnSpc>
                <a:spcPct val="90000"/>
              </a:lnSpc>
              <a:spcBef>
                <a:spcPts val="3600"/>
              </a:spcBef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Members list</a:t>
            </a:r>
          </a:p>
          <a:p>
            <a:pPr lvl="1" defTabSz="2438337">
              <a:lnSpc>
                <a:spcPct val="90000"/>
              </a:lnSpc>
              <a:spcBef>
                <a:spcPts val="3600"/>
              </a:spcBef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Abnormal member usage report</a:t>
            </a:r>
          </a:p>
          <a:p>
            <a:pPr lvl="1" defTabSz="2438337">
              <a:lnSpc>
                <a:spcPct val="90000"/>
              </a:lnSpc>
              <a:spcBef>
                <a:spcPts val="3600"/>
              </a:spcBef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Member’s usage review</a:t>
            </a:r>
          </a:p>
        </p:txBody>
      </p:sp>
      <p:pic>
        <p:nvPicPr>
          <p:cNvPr id="251" name="截圖 2023-08-01 上午7.11.54.png" descr="截圖 2023-08-01 上午7.11.5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96777" y="465156"/>
            <a:ext cx="10245937" cy="5427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截圖 2023-08-01 上午7.10.17.png" descr="截圖 2023-08-01 上午7.10.1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59663" y="6573042"/>
            <a:ext cx="10920165" cy="6667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截圖 2023-08-01 上午7.13.19.png" descr="截圖 2023-08-01 上午7.13.1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66880" y="7171742"/>
            <a:ext cx="11569704" cy="59690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