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0" r:id="rId2"/>
  </p:sldMasterIdLst>
  <p:notesMasterIdLst>
    <p:notesMasterId r:id="rId46"/>
  </p:notesMasterIdLst>
  <p:sldIdLst>
    <p:sldId id="256" r:id="rId3"/>
    <p:sldId id="318" r:id="rId4"/>
    <p:sldId id="320" r:id="rId5"/>
    <p:sldId id="321" r:id="rId6"/>
    <p:sldId id="319" r:id="rId7"/>
    <p:sldId id="313" r:id="rId8"/>
    <p:sldId id="314" r:id="rId9"/>
    <p:sldId id="315" r:id="rId10"/>
    <p:sldId id="322" r:id="rId11"/>
    <p:sldId id="259" r:id="rId12"/>
    <p:sldId id="277" r:id="rId13"/>
    <p:sldId id="306" r:id="rId14"/>
    <p:sldId id="307" r:id="rId15"/>
    <p:sldId id="312" r:id="rId16"/>
    <p:sldId id="309" r:id="rId17"/>
    <p:sldId id="310" r:id="rId18"/>
    <p:sldId id="311" r:id="rId19"/>
    <p:sldId id="316" r:id="rId20"/>
    <p:sldId id="262" r:id="rId21"/>
    <p:sldId id="260" r:id="rId22"/>
    <p:sldId id="280" r:id="rId23"/>
    <p:sldId id="279" r:id="rId24"/>
    <p:sldId id="265" r:id="rId25"/>
    <p:sldId id="281" r:id="rId26"/>
    <p:sldId id="276" r:id="rId27"/>
    <p:sldId id="290" r:id="rId28"/>
    <p:sldId id="278" r:id="rId29"/>
    <p:sldId id="264" r:id="rId30"/>
    <p:sldId id="285" r:id="rId31"/>
    <p:sldId id="289" r:id="rId32"/>
    <p:sldId id="292" r:id="rId33"/>
    <p:sldId id="286" r:id="rId34"/>
    <p:sldId id="293" r:id="rId35"/>
    <p:sldId id="301" r:id="rId36"/>
    <p:sldId id="298" r:id="rId37"/>
    <p:sldId id="299" r:id="rId38"/>
    <p:sldId id="275" r:id="rId39"/>
    <p:sldId id="269" r:id="rId40"/>
    <p:sldId id="270" r:id="rId41"/>
    <p:sldId id="271" r:id="rId42"/>
    <p:sldId id="272" r:id="rId43"/>
    <p:sldId id="273" r:id="rId44"/>
    <p:sldId id="274" r:id="rId45"/>
  </p:sldIdLst>
  <p:sldSz cx="12193588" cy="6858000"/>
  <p:notesSz cx="7772400" cy="100584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36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DFDBDA"/>
    <a:srgbClr val="2D6E78"/>
    <a:srgbClr val="7ADD99"/>
    <a:srgbClr val="CC94C5"/>
    <a:srgbClr val="E4D392"/>
    <a:srgbClr val="FFCACA"/>
    <a:srgbClr val="C7C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44"/>
    <p:restoredTop sz="94694"/>
  </p:normalViewPr>
  <p:slideViewPr>
    <p:cSldViewPr snapToGrid="0" showGuides="1">
      <p:cViewPr>
        <p:scale>
          <a:sx n="86" d="100"/>
          <a:sy n="86" d="100"/>
        </p:scale>
        <p:origin x="216" y="856"/>
      </p:cViewPr>
      <p:guideLst>
        <p:guide orient="horz" pos="1275"/>
        <p:guide pos="36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84D91668-446B-F84E-832C-69D350227C42}" type="datetimeFigureOut">
              <a:rPr lang="en-DE" smtClean="0"/>
              <a:t>16.03.26</a:t>
            </a:fld>
            <a:endParaRPr lang="en-DE"/>
          </a:p>
        </p:txBody>
      </p:sp>
      <p:sp>
        <p:nvSpPr>
          <p:cNvPr id="4" name="Slide Image Placeholder 3"/>
          <p:cNvSpPr>
            <a:spLocks noGrp="1" noRot="1" noChangeAspect="1"/>
          </p:cNvSpPr>
          <p:nvPr>
            <p:ph type="sldImg" idx="2"/>
          </p:nvPr>
        </p:nvSpPr>
        <p:spPr>
          <a:xfrm>
            <a:off x="868363" y="1257300"/>
            <a:ext cx="6035675" cy="3394075"/>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4185278B-A48A-9A41-A39D-9CFF587D87AE}" type="slidenum">
              <a:rPr lang="en-DE" smtClean="0"/>
              <a:t>‹#›</a:t>
            </a:fld>
            <a:endParaRPr lang="en-DE"/>
          </a:p>
        </p:txBody>
      </p:sp>
    </p:spTree>
    <p:extLst>
      <p:ext uri="{BB962C8B-B14F-4D97-AF65-F5344CB8AC3E}">
        <p14:creationId xmlns:p14="http://schemas.microsoft.com/office/powerpoint/2010/main" val="322368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4185278B-A48A-9A41-A39D-9CFF587D87AE}" type="slidenum">
              <a:rPr lang="en-DE" smtClean="0"/>
              <a:t>7</a:t>
            </a:fld>
            <a:endParaRPr lang="en-DE"/>
          </a:p>
        </p:txBody>
      </p:sp>
    </p:spTree>
    <p:extLst>
      <p:ext uri="{BB962C8B-B14F-4D97-AF65-F5344CB8AC3E}">
        <p14:creationId xmlns:p14="http://schemas.microsoft.com/office/powerpoint/2010/main" val="3185192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Titl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3520" cy="1144800"/>
          </a:xfrm>
          <a:prstGeom prst="rect">
            <a:avLst/>
          </a:prstGeom>
          <a:noFill/>
          <a:ln w="0">
            <a:noFill/>
          </a:ln>
        </p:spPr>
        <p:txBody>
          <a:bodyPr lIns="0" tIns="0" rIns="0" bIns="0" anchor="ctr">
            <a:spAutoFit/>
          </a:bodyPr>
          <a:lstStyle/>
          <a:p>
            <a:pPr indent="0" defTabSz="914400">
              <a:lnSpc>
                <a:spcPct val="90000"/>
              </a:lnSpc>
              <a:buNone/>
            </a:pPr>
            <a:endParaRPr lang="de-DE" sz="3600" b="0" u="none" strike="noStrike">
              <a:solidFill>
                <a:schemeClr val="lt1"/>
              </a:solidFill>
              <a:effectLst/>
              <a:uFillTx/>
              <a:latin typeface="Montserrat"/>
            </a:endParaRPr>
          </a:p>
        </p:txBody>
      </p:sp>
      <p:sp>
        <p:nvSpPr>
          <p:cNvPr id="9" name="PlaceHolder 2"/>
          <p:cNvSpPr>
            <a:spLocks noGrp="1"/>
          </p:cNvSpPr>
          <p:nvPr>
            <p:ph/>
          </p:nvPr>
        </p:nvSpPr>
        <p:spPr>
          <a:xfrm>
            <a:off x="609480" y="1604520"/>
            <a:ext cx="10973520" cy="4567680"/>
          </a:xfrm>
          <a:prstGeom prst="rect">
            <a:avLst/>
          </a:prstGeom>
          <a:noFill/>
          <a:ln w="0">
            <a:noFill/>
          </a:ln>
        </p:spPr>
        <p:txBody>
          <a:bodyPr lIns="0" tIns="0" rIns="0" bIns="0" anchor="t">
            <a:normAutofit/>
          </a:bodyPr>
          <a:lstStyle/>
          <a:p>
            <a:pPr indent="0" defTabSz="914400">
              <a:lnSpc>
                <a:spcPct val="90000"/>
              </a:lnSpc>
              <a:spcBef>
                <a:spcPts val="1001"/>
              </a:spcBef>
              <a:buNone/>
            </a:pPr>
            <a:endParaRPr lang="de-DE" sz="2800" b="0" u="none" strike="noStrike" dirty="0">
              <a:solidFill>
                <a:srgbClr val="0A4C86"/>
              </a:solidFill>
              <a:effectLst/>
              <a:uFillTx/>
              <a:latin typeface="Montserrat"/>
            </a:endParaRPr>
          </a:p>
        </p:txBody>
      </p:sp>
      <p:sp>
        <p:nvSpPr>
          <p:cNvPr id="2" name="TextBox 1">
            <a:extLst>
              <a:ext uri="{FF2B5EF4-FFF2-40B4-BE49-F238E27FC236}">
                <a16:creationId xmlns:a16="http://schemas.microsoft.com/office/drawing/2014/main" id="{59AB0502-3706-42B1-80A6-2688C11E9F35}"/>
              </a:ext>
            </a:extLst>
          </p:cNvPr>
          <p:cNvSpPr txBox="1"/>
          <p:nvPr userDrawn="1"/>
        </p:nvSpPr>
        <p:spPr>
          <a:xfrm>
            <a:off x="1465866" y="6267407"/>
            <a:ext cx="5740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1"/>
                </a:solidFill>
                <a:effectLst/>
                <a:latin typeface="+mn-lt"/>
                <a:ea typeface="+mn-ea"/>
                <a:cs typeface="+mn-cs"/>
              </a:rPr>
              <a:t>Das </a:t>
            </a:r>
            <a:r>
              <a:rPr lang="en-GB" sz="800" kern="1200" dirty="0" err="1">
                <a:solidFill>
                  <a:schemeClr val="tx1"/>
                </a:solidFill>
                <a:effectLst/>
                <a:latin typeface="+mn-lt"/>
                <a:ea typeface="+mn-ea"/>
                <a:cs typeface="+mn-cs"/>
              </a:rPr>
              <a:t>diesem</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Bericht</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zugrunde</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liegende</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Vorhaben</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wurde</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mit</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Mitteln</a:t>
            </a:r>
            <a:r>
              <a:rPr lang="en-GB" sz="800" kern="1200">
                <a:solidFill>
                  <a:schemeClr val="tx1"/>
                </a:solidFill>
                <a:effectLst/>
                <a:latin typeface="+mn-lt"/>
                <a:ea typeface="+mn-ea"/>
                <a:cs typeface="+mn-cs"/>
              </a:rPr>
              <a:t> des </a:t>
            </a:r>
            <a:r>
              <a:rPr lang="en-GB" sz="800" kern="1200" err="1">
                <a:solidFill>
                  <a:schemeClr val="tx1"/>
                </a:solidFill>
                <a:effectLst/>
                <a:latin typeface="+mn-lt"/>
                <a:ea typeface="+mn-ea"/>
                <a:cs typeface="+mn-cs"/>
              </a:rPr>
              <a:t>Bundesministeriums</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für</a:t>
            </a:r>
            <a:r>
              <a:rPr lang="en-GB" sz="800" kern="1200">
                <a:solidFill>
                  <a:schemeClr val="tx1"/>
                </a:solidFill>
                <a:effectLst/>
                <a:latin typeface="+mn-lt"/>
                <a:ea typeface="+mn-ea"/>
                <a:cs typeface="+mn-cs"/>
              </a:rPr>
              <a:t> Forschung, Technologie und </a:t>
            </a:r>
            <a:r>
              <a:rPr lang="en-GB" sz="800" kern="1200" err="1">
                <a:solidFill>
                  <a:schemeClr val="tx1"/>
                </a:solidFill>
                <a:effectLst/>
                <a:latin typeface="+mn-lt"/>
                <a:ea typeface="+mn-ea"/>
                <a:cs typeface="+mn-cs"/>
              </a:rPr>
              <a:t>Raumfahrt</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unter</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dem</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Förderkennzeichen</a:t>
            </a:r>
            <a:r>
              <a:rPr lang="en-GB" sz="800" kern="1200">
                <a:solidFill>
                  <a:schemeClr val="tx1"/>
                </a:solidFill>
                <a:effectLst/>
                <a:latin typeface="+mn-lt"/>
                <a:ea typeface="+mn-ea"/>
                <a:cs typeface="+mn-cs"/>
              </a:rPr>
              <a:t> C3-K2500180 </a:t>
            </a:r>
            <a:r>
              <a:rPr lang="en-GB" sz="800" kern="1200" err="1">
                <a:solidFill>
                  <a:schemeClr val="tx1"/>
                </a:solidFill>
                <a:effectLst/>
                <a:latin typeface="+mn-lt"/>
                <a:ea typeface="+mn-ea"/>
                <a:cs typeface="+mn-cs"/>
              </a:rPr>
              <a:t>gefördert</a:t>
            </a:r>
            <a:r>
              <a:rPr lang="en-GB" sz="800" kern="1200">
                <a:solidFill>
                  <a:schemeClr val="tx1"/>
                </a:solidFill>
                <a:effectLst/>
                <a:latin typeface="+mn-lt"/>
                <a:ea typeface="+mn-ea"/>
                <a:cs typeface="+mn-cs"/>
              </a:rPr>
              <a:t>. Die </a:t>
            </a:r>
            <a:r>
              <a:rPr lang="en-GB" sz="800" kern="1200" err="1">
                <a:solidFill>
                  <a:schemeClr val="tx1"/>
                </a:solidFill>
                <a:effectLst/>
                <a:latin typeface="+mn-lt"/>
                <a:ea typeface="+mn-ea"/>
                <a:cs typeface="+mn-cs"/>
              </a:rPr>
              <a:t>Verantwortung</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für</a:t>
            </a:r>
            <a:r>
              <a:rPr lang="en-GB" sz="800" kern="1200">
                <a:solidFill>
                  <a:schemeClr val="tx1"/>
                </a:solidFill>
                <a:effectLst/>
                <a:latin typeface="+mn-lt"/>
                <a:ea typeface="+mn-ea"/>
                <a:cs typeface="+mn-cs"/>
              </a:rPr>
              <a:t> den </a:t>
            </a:r>
            <a:r>
              <a:rPr lang="en-GB" sz="800" kern="1200" err="1">
                <a:solidFill>
                  <a:schemeClr val="tx1"/>
                </a:solidFill>
                <a:effectLst/>
                <a:latin typeface="+mn-lt"/>
                <a:ea typeface="+mn-ea"/>
                <a:cs typeface="+mn-cs"/>
              </a:rPr>
              <a:t>Inhalt</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dieser</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Veröffentlichung</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liegt</a:t>
            </a:r>
            <a:r>
              <a:rPr lang="en-GB" sz="800" kern="1200">
                <a:solidFill>
                  <a:schemeClr val="tx1"/>
                </a:solidFill>
                <a:effectLst/>
                <a:latin typeface="+mn-lt"/>
                <a:ea typeface="+mn-ea"/>
                <a:cs typeface="+mn-cs"/>
              </a:rPr>
              <a:t> </a:t>
            </a:r>
            <a:r>
              <a:rPr lang="en-GB" sz="800" kern="1200" err="1">
                <a:solidFill>
                  <a:schemeClr val="tx1"/>
                </a:solidFill>
                <a:effectLst/>
                <a:latin typeface="+mn-lt"/>
                <a:ea typeface="+mn-ea"/>
                <a:cs typeface="+mn-cs"/>
              </a:rPr>
              <a:t>bei</a:t>
            </a:r>
            <a:r>
              <a:rPr lang="en-GB" sz="800" kern="1200">
                <a:solidFill>
                  <a:schemeClr val="tx1"/>
                </a:solidFill>
                <a:effectLst/>
                <a:latin typeface="+mn-lt"/>
                <a:ea typeface="+mn-ea"/>
                <a:cs typeface="+mn-cs"/>
              </a:rPr>
              <a:t> der </a:t>
            </a:r>
            <a:r>
              <a:rPr lang="en-GB" sz="800" kern="1200" err="1">
                <a:solidFill>
                  <a:schemeClr val="tx1"/>
                </a:solidFill>
                <a:effectLst/>
                <a:latin typeface="+mn-lt"/>
                <a:ea typeface="+mn-ea"/>
                <a:cs typeface="+mn-cs"/>
              </a:rPr>
              <a:t>Autorin</a:t>
            </a:r>
            <a:r>
              <a:rPr lang="en-GB" sz="800" kern="1200">
                <a:solidFill>
                  <a:schemeClr val="tx1"/>
                </a:solidFill>
                <a:effectLst/>
                <a:latin typeface="+mn-lt"/>
                <a:ea typeface="+mn-ea"/>
                <a:cs typeface="+mn-cs"/>
              </a:rPr>
              <a:t> / </a:t>
            </a:r>
            <a:r>
              <a:rPr lang="en-GB" sz="800" kern="1200" err="1">
                <a:solidFill>
                  <a:schemeClr val="tx1"/>
                </a:solidFill>
                <a:effectLst/>
                <a:latin typeface="+mn-lt"/>
                <a:ea typeface="+mn-ea"/>
                <a:cs typeface="+mn-cs"/>
              </a:rPr>
              <a:t>beim</a:t>
            </a:r>
            <a:r>
              <a:rPr lang="en-GB" sz="800" kern="1200">
                <a:solidFill>
                  <a:schemeClr val="tx1"/>
                </a:solidFill>
                <a:effectLst/>
                <a:latin typeface="+mn-lt"/>
                <a:ea typeface="+mn-ea"/>
                <a:cs typeface="+mn-cs"/>
              </a:rPr>
              <a:t> Autor</a:t>
            </a:r>
            <a:endParaRPr lang="en-GB" sz="800">
              <a:effectLst/>
            </a:endParaRPr>
          </a:p>
        </p:txBody>
      </p:sp>
      <p:sp>
        <p:nvSpPr>
          <p:cNvPr id="3" name="TextBox 2">
            <a:extLst>
              <a:ext uri="{FF2B5EF4-FFF2-40B4-BE49-F238E27FC236}">
                <a16:creationId xmlns:a16="http://schemas.microsoft.com/office/drawing/2014/main" id="{1BF7B472-561F-756F-0933-D74F99122AB0}"/>
              </a:ext>
            </a:extLst>
          </p:cNvPr>
          <p:cNvSpPr txBox="1"/>
          <p:nvPr userDrawn="1"/>
        </p:nvSpPr>
        <p:spPr>
          <a:xfrm>
            <a:off x="10224430" y="5506508"/>
            <a:ext cx="1210588" cy="276999"/>
          </a:xfrm>
          <a:prstGeom prst="rect">
            <a:avLst/>
          </a:prstGeom>
          <a:noFill/>
        </p:spPr>
        <p:txBody>
          <a:bodyPr wrap="none" rtlCol="0">
            <a:spAutoFit/>
          </a:bodyPr>
          <a:lstStyle/>
          <a:p>
            <a:r>
              <a:rPr lang="en-GB" sz="1200" kern="1200" err="1">
                <a:solidFill>
                  <a:schemeClr val="tx1"/>
                </a:solidFill>
                <a:effectLst/>
                <a:latin typeface="+mn-lt"/>
                <a:ea typeface="+mn-ea"/>
                <a:cs typeface="+mn-cs"/>
              </a:rPr>
              <a:t>Gefördert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vom</a:t>
            </a:r>
            <a:r>
              <a:rPr lang="en-GB" sz="1200" kern="1200">
                <a:solidFill>
                  <a:schemeClr val="tx1"/>
                </a:solidFill>
                <a:effectLst/>
                <a:latin typeface="+mn-lt"/>
                <a:ea typeface="+mn-ea"/>
                <a:cs typeface="+mn-cs"/>
              </a:rPr>
              <a:t> </a:t>
            </a:r>
            <a:endParaRPr lang="en-GB" sz="1200">
              <a:effectLst/>
            </a:endParaRPr>
          </a:p>
        </p:txBody>
      </p:sp>
      <p:pic>
        <p:nvPicPr>
          <p:cNvPr id="4" name="Picture 3">
            <a:extLst>
              <a:ext uri="{FF2B5EF4-FFF2-40B4-BE49-F238E27FC236}">
                <a16:creationId xmlns:a16="http://schemas.microsoft.com/office/drawing/2014/main" id="{003B7E6B-4F25-DFC9-5972-E47867541BE7}"/>
              </a:ext>
            </a:extLst>
          </p:cNvPr>
          <p:cNvPicPr>
            <a:picLocks noChangeAspect="1"/>
          </p:cNvPicPr>
          <p:nvPr userDrawn="1"/>
        </p:nvPicPr>
        <p:blipFill>
          <a:blip r:embed="rId2"/>
          <a:stretch>
            <a:fillRect/>
          </a:stretch>
        </p:blipFill>
        <p:spPr>
          <a:xfrm>
            <a:off x="10041550" y="5645008"/>
            <a:ext cx="2264839" cy="1244797"/>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9B05-4231-56FC-2E7B-C924E66A324A}"/>
              </a:ext>
            </a:extLst>
          </p:cNvPr>
          <p:cNvSpPr>
            <a:spLocks noGrp="1"/>
          </p:cNvSpPr>
          <p:nvPr>
            <p:ph type="title"/>
          </p:nvPr>
        </p:nvSpPr>
        <p:spPr/>
        <p:txBody>
          <a:bodyPr/>
          <a:lstStyle/>
          <a:p>
            <a:r>
              <a:rPr lang="en-GB"/>
              <a:t>Click to edit Master title style</a:t>
            </a:r>
            <a:endParaRPr lang="en-DE"/>
          </a:p>
        </p:txBody>
      </p:sp>
    </p:spTree>
    <p:extLst>
      <p:ext uri="{BB962C8B-B14F-4D97-AF65-F5344CB8AC3E}">
        <p14:creationId xmlns:p14="http://schemas.microsoft.com/office/powerpoint/2010/main" val="1225095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7" name="PlaceHolder 2"/>
          <p:cNvSpPr>
            <a:spLocks noGrp="1"/>
          </p:cNvSpPr>
          <p:nvPr>
            <p:ph/>
          </p:nvPr>
        </p:nvSpPr>
        <p:spPr>
          <a:xfrm>
            <a:off x="609480" y="1604520"/>
            <a:ext cx="10973520" cy="4567680"/>
          </a:xfrm>
          <a:prstGeom prst="rect">
            <a:avLst/>
          </a:prstGeom>
          <a:noFill/>
          <a:ln w="0">
            <a:noFill/>
          </a:ln>
        </p:spPr>
        <p:txBody>
          <a:bodyPr lIns="0" tIns="0" rIns="0" bIns="0" anchor="t">
            <a:normAutofit/>
          </a:bodyPr>
          <a:lstStyle/>
          <a:p>
            <a:pPr indent="0" defTabSz="914400">
              <a:lnSpc>
                <a:spcPct val="90000"/>
              </a:lnSpc>
              <a:spcBef>
                <a:spcPts val="1001"/>
              </a:spcBef>
              <a:buNone/>
            </a:pPr>
            <a:endParaRPr lang="de-DE" sz="2800" b="0" u="none" strike="noStrike">
              <a:solidFill>
                <a:srgbClr val="0A4C86"/>
              </a:solidFill>
              <a:effectLst/>
              <a:uFillTx/>
              <a:latin typeface="Montserrat"/>
            </a:endParaRPr>
          </a:p>
        </p:txBody>
      </p:sp>
      <p:sp>
        <p:nvSpPr>
          <p:cNvPr id="2" name="PlaceHolder 3">
            <a:extLst>
              <a:ext uri="{FF2B5EF4-FFF2-40B4-BE49-F238E27FC236}">
                <a16:creationId xmlns:a16="http://schemas.microsoft.com/office/drawing/2014/main" id="{BD36697F-F07C-6C1B-431D-AE7B33D8570F}"/>
              </a:ext>
            </a:extLst>
          </p:cNvPr>
          <p:cNvSpPr>
            <a:spLocks noGrp="1"/>
          </p:cNvSpPr>
          <p:nvPr>
            <p:ph type="title" idx="10"/>
          </p:nvPr>
        </p:nvSpPr>
        <p:spPr>
          <a:xfrm>
            <a:off x="300722" y="83595"/>
            <a:ext cx="10973520" cy="1144800"/>
          </a:xfrm>
          <a:prstGeom prst="rect">
            <a:avLst/>
          </a:prstGeom>
          <a:noFill/>
          <a:ln w="0">
            <a:noFill/>
          </a:ln>
        </p:spPr>
        <p:txBody>
          <a:bodyPr lIns="0" tIns="0" rIns="0" bIns="0" anchor="ctr">
            <a:noAutofit/>
          </a:bodyPr>
          <a:lstStyle>
            <a:lvl1pPr indent="0" defTabSz="914400">
              <a:lnSpc>
                <a:spcPct val="90000"/>
              </a:lnSpc>
              <a:buNone/>
              <a:defRPr lang="de-DE" sz="3600" b="0" u="none" strike="noStrike">
                <a:solidFill>
                  <a:schemeClr val="lt1"/>
                </a:solidFill>
                <a:effectLst/>
                <a:uFillTx/>
                <a:latin typeface="Montserrat"/>
              </a:defRPr>
            </a:lvl1pPr>
          </a:lstStyle>
          <a:p>
            <a:pPr indent="0" defTabSz="914400">
              <a:lnSpc>
                <a:spcPct val="90000"/>
              </a:lnSpc>
              <a:buNone/>
            </a:pPr>
            <a:r>
              <a:rPr lang="de-DE" sz="3600" b="0" u="none" strike="noStrike" dirty="0">
                <a:solidFill>
                  <a:schemeClr val="lt1"/>
                </a:solidFill>
                <a:effectLst/>
                <a:uFillTx/>
                <a:latin typeface="Montserrat"/>
              </a:rPr>
              <a:t>Click </a:t>
            </a:r>
            <a:r>
              <a:rPr lang="de-DE" sz="3600" b="0" u="none" strike="noStrike" dirty="0" err="1">
                <a:solidFill>
                  <a:schemeClr val="lt1"/>
                </a:solidFill>
                <a:effectLst/>
                <a:uFillTx/>
                <a:latin typeface="Montserrat"/>
              </a:rPr>
              <a:t>to</a:t>
            </a:r>
            <a:r>
              <a:rPr lang="de-DE" sz="3600" b="0" u="none" strike="noStrike" dirty="0">
                <a:solidFill>
                  <a:schemeClr val="lt1"/>
                </a:solidFill>
                <a:effectLst/>
                <a:uFillTx/>
                <a:latin typeface="Montserrat"/>
              </a:rPr>
              <a:t> </a:t>
            </a:r>
            <a:r>
              <a:rPr lang="de-DE" sz="3600" b="0" u="none" strike="noStrike" dirty="0" err="1">
                <a:solidFill>
                  <a:schemeClr val="lt1"/>
                </a:solidFill>
                <a:effectLst/>
                <a:uFillTx/>
                <a:latin typeface="Montserrat"/>
              </a:rPr>
              <a:t>edit</a:t>
            </a:r>
            <a:r>
              <a:rPr lang="de-DE" sz="3600" b="0" u="none" strike="noStrike" dirty="0">
                <a:solidFill>
                  <a:schemeClr val="lt1"/>
                </a:solidFill>
                <a:effectLst/>
                <a:uFillTx/>
                <a:latin typeface="Montserrat"/>
              </a:rPr>
              <a:t> </a:t>
            </a:r>
            <a:r>
              <a:rPr lang="de-DE" sz="3600" b="0" u="none" strike="noStrike" dirty="0" err="1">
                <a:solidFill>
                  <a:schemeClr val="lt1"/>
                </a:solidFill>
                <a:effectLst/>
                <a:uFillTx/>
                <a:latin typeface="Montserrat"/>
              </a:rPr>
              <a:t>the</a:t>
            </a:r>
            <a:r>
              <a:rPr lang="de-DE" sz="3600" b="0" u="none" strike="noStrike" dirty="0">
                <a:solidFill>
                  <a:schemeClr val="lt1"/>
                </a:solidFill>
                <a:effectLst/>
                <a:uFillTx/>
                <a:latin typeface="Montserrat"/>
              </a:rPr>
              <a:t> title </a:t>
            </a:r>
            <a:r>
              <a:rPr lang="de-DE" sz="3600" b="0" u="none" strike="noStrike" dirty="0" err="1">
                <a:solidFill>
                  <a:schemeClr val="lt1"/>
                </a:solidFill>
                <a:effectLst/>
                <a:uFillTx/>
                <a:latin typeface="Montserrat"/>
              </a:rPr>
              <a:t>text</a:t>
            </a:r>
            <a:r>
              <a:rPr lang="de-DE" sz="3600" b="0" u="none" strike="noStrike" dirty="0">
                <a:solidFill>
                  <a:schemeClr val="lt1"/>
                </a:solidFill>
                <a:effectLst/>
                <a:uFillTx/>
                <a:latin typeface="Montserrat"/>
              </a:rPr>
              <a:t> </a:t>
            </a:r>
            <a:r>
              <a:rPr lang="de-DE" sz="3600" b="0" u="none" strike="noStrike" dirty="0" err="1">
                <a:solidFill>
                  <a:schemeClr val="lt1"/>
                </a:solidFill>
                <a:effectLst/>
                <a:uFillTx/>
                <a:latin typeface="Montserrat"/>
              </a:rPr>
              <a:t>format</a:t>
            </a:r>
            <a:endParaRPr lang="de-DE" sz="3600" b="0" u="none" strike="noStrike" dirty="0">
              <a:solidFill>
                <a:schemeClr val="lt1"/>
              </a:solidFill>
              <a:effectLst/>
              <a:uFillTx/>
              <a:latin typeface="Montserrat"/>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hteck 8" hidden="1"/>
          <p:cNvSpPr/>
          <p:nvPr/>
        </p:nvSpPr>
        <p:spPr>
          <a:xfrm>
            <a:off x="0" y="-7920"/>
            <a:ext cx="12192840" cy="1429200"/>
          </a:xfrm>
          <a:prstGeom prst="rect">
            <a:avLst/>
          </a:prstGeom>
          <a:solidFill>
            <a:srgbClr val="45A0AD"/>
          </a:soli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u="none" strike="noStrike">
              <a:solidFill>
                <a:schemeClr val="lt1"/>
              </a:solidFill>
              <a:effectLst/>
              <a:uFillTx/>
              <a:latin typeface="Montserrat"/>
            </a:endParaRPr>
          </a:p>
        </p:txBody>
      </p:sp>
      <p:pic>
        <p:nvPicPr>
          <p:cNvPr id="6" name="Picture 5"/>
          <p:cNvPicPr/>
          <p:nvPr/>
        </p:nvPicPr>
        <p:blipFill>
          <a:blip r:embed="rId4"/>
          <a:stretch/>
        </p:blipFill>
        <p:spPr>
          <a:xfrm>
            <a:off x="162420" y="5288935"/>
            <a:ext cx="3404225" cy="1361440"/>
          </a:xfrm>
          <a:prstGeom prst="rect">
            <a:avLst/>
          </a:prstGeom>
          <a:noFill/>
          <a:ln w="0">
            <a:noFill/>
          </a:ln>
        </p:spPr>
      </p:pic>
      <p:sp>
        <p:nvSpPr>
          <p:cNvPr id="7" name="PlaceHolder 2"/>
          <p:cNvSpPr>
            <a:spLocks noGrp="1"/>
          </p:cNvSpPr>
          <p:nvPr>
            <p:ph type="title"/>
          </p:nvPr>
        </p:nvSpPr>
        <p:spPr>
          <a:xfrm>
            <a:off x="355600" y="220373"/>
            <a:ext cx="9345310" cy="739084"/>
          </a:xfrm>
          <a:prstGeom prst="rect">
            <a:avLst/>
          </a:prstGeom>
          <a:noFill/>
          <a:ln w="0">
            <a:noFill/>
          </a:ln>
        </p:spPr>
        <p:txBody>
          <a:bodyPr lIns="0" tIns="0" rIns="0" bIns="0" anchor="b">
            <a:noAutofit/>
          </a:bodyPr>
          <a:lstStyle>
            <a:lvl1pPr indent="0" defTabSz="914400">
              <a:lnSpc>
                <a:spcPct val="90000"/>
              </a:lnSpc>
              <a:buNone/>
              <a:defRPr lang="de-DE" sz="3600" b="0" u="none" strike="noStrike">
                <a:solidFill>
                  <a:srgbClr val="0A4C86"/>
                </a:solidFill>
                <a:effectLst/>
                <a:uFillTx/>
                <a:latin typeface="Montserrat"/>
              </a:defRPr>
            </a:lvl1pPr>
          </a:lstStyle>
          <a:p>
            <a:pPr indent="0" defTabSz="914400">
              <a:lnSpc>
                <a:spcPct val="90000"/>
              </a:lnSpc>
              <a:buNone/>
            </a:pPr>
            <a:endParaRPr lang="de-DE" sz="3600" b="0" u="none" strike="noStrike" dirty="0">
              <a:solidFill>
                <a:srgbClr val="0A4C86"/>
              </a:solidFill>
              <a:effectLst/>
              <a:uFillTx/>
              <a:latin typeface="Montserrat"/>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hteck 8"/>
          <p:cNvSpPr/>
          <p:nvPr/>
        </p:nvSpPr>
        <p:spPr>
          <a:xfrm>
            <a:off x="0" y="-7920"/>
            <a:ext cx="12192840" cy="1260523"/>
          </a:xfrm>
          <a:prstGeom prst="rect">
            <a:avLst/>
          </a:prstGeom>
          <a:gradFill rotWithShape="0">
            <a:gsLst>
              <a:gs pos="0">
                <a:srgbClr val="0A4C86"/>
              </a:gs>
              <a:gs pos="49000">
                <a:srgbClr val="92D050"/>
              </a:gs>
              <a:gs pos="100000">
                <a:schemeClr val="bg1"/>
              </a:gs>
            </a:gsLst>
            <a:lin ang="17160000"/>
          </a:gradFill>
          <a:ln w="12600">
            <a:no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de-DE" sz="1800" b="0" u="none" strike="noStrike">
              <a:solidFill>
                <a:schemeClr val="lt1"/>
              </a:solidFill>
              <a:effectLst/>
              <a:uFillTx/>
              <a:latin typeface="Montserrat"/>
            </a:endParaRPr>
          </a:p>
        </p:txBody>
      </p:sp>
      <p:pic>
        <p:nvPicPr>
          <p:cNvPr id="13" name="Picture 12"/>
          <p:cNvPicPr/>
          <p:nvPr/>
        </p:nvPicPr>
        <p:blipFill>
          <a:blip r:embed="rId3"/>
          <a:stretch/>
        </p:blipFill>
        <p:spPr>
          <a:xfrm>
            <a:off x="9129232" y="128218"/>
            <a:ext cx="2984320" cy="981883"/>
          </a:xfrm>
          <a:prstGeom prst="rect">
            <a:avLst/>
          </a:prstGeom>
          <a:noFill/>
          <a:ln w="0">
            <a:noFill/>
          </a:ln>
        </p:spPr>
      </p:pic>
      <p:sp>
        <p:nvSpPr>
          <p:cNvPr id="14" name="PlaceHolder 3"/>
          <p:cNvSpPr>
            <a:spLocks noGrp="1"/>
          </p:cNvSpPr>
          <p:nvPr>
            <p:ph type="title"/>
          </p:nvPr>
        </p:nvSpPr>
        <p:spPr>
          <a:xfrm>
            <a:off x="300722" y="83595"/>
            <a:ext cx="10973520" cy="1144800"/>
          </a:xfrm>
          <a:prstGeom prst="rect">
            <a:avLst/>
          </a:prstGeom>
          <a:noFill/>
          <a:ln w="0">
            <a:noFill/>
          </a:ln>
        </p:spPr>
        <p:txBody>
          <a:bodyPr lIns="0" tIns="0" rIns="0" bIns="0" anchor="ctr">
            <a:noAutofit/>
          </a:bodyPr>
          <a:lstStyle>
            <a:lvl1pPr indent="0" defTabSz="914400">
              <a:lnSpc>
                <a:spcPct val="90000"/>
              </a:lnSpc>
              <a:buNone/>
              <a:defRPr lang="de-DE" sz="3600" b="0" u="none" strike="noStrike">
                <a:solidFill>
                  <a:schemeClr val="lt1"/>
                </a:solidFill>
                <a:effectLst/>
                <a:uFillTx/>
                <a:latin typeface="Montserrat"/>
              </a:defRPr>
            </a:lvl1pPr>
          </a:lstStyle>
          <a:p>
            <a:pPr indent="0" defTabSz="914400">
              <a:lnSpc>
                <a:spcPct val="90000"/>
              </a:lnSpc>
              <a:buNone/>
            </a:pPr>
            <a:r>
              <a:rPr lang="de-DE" sz="3600" b="0" u="none" strike="noStrike" dirty="0">
                <a:solidFill>
                  <a:schemeClr val="lt1"/>
                </a:solidFill>
                <a:effectLst/>
                <a:uFillTx/>
                <a:latin typeface="Montserrat"/>
              </a:rPr>
              <a:t>Click </a:t>
            </a:r>
            <a:r>
              <a:rPr lang="de-DE" sz="3600" b="0" u="none" strike="noStrike" dirty="0" err="1">
                <a:solidFill>
                  <a:schemeClr val="lt1"/>
                </a:solidFill>
                <a:effectLst/>
                <a:uFillTx/>
                <a:latin typeface="Montserrat"/>
              </a:rPr>
              <a:t>to</a:t>
            </a:r>
            <a:r>
              <a:rPr lang="de-DE" sz="3600" b="0" u="none" strike="noStrike" dirty="0">
                <a:solidFill>
                  <a:schemeClr val="lt1"/>
                </a:solidFill>
                <a:effectLst/>
                <a:uFillTx/>
                <a:latin typeface="Montserrat"/>
              </a:rPr>
              <a:t> </a:t>
            </a:r>
            <a:r>
              <a:rPr lang="de-DE" sz="3600" b="0" u="none" strike="noStrike" dirty="0" err="1">
                <a:solidFill>
                  <a:schemeClr val="lt1"/>
                </a:solidFill>
                <a:effectLst/>
                <a:uFillTx/>
                <a:latin typeface="Montserrat"/>
              </a:rPr>
              <a:t>edit</a:t>
            </a:r>
            <a:r>
              <a:rPr lang="de-DE" sz="3600" b="0" u="none" strike="noStrike" dirty="0">
                <a:solidFill>
                  <a:schemeClr val="lt1"/>
                </a:solidFill>
                <a:effectLst/>
                <a:uFillTx/>
                <a:latin typeface="Montserrat"/>
              </a:rPr>
              <a:t> </a:t>
            </a:r>
            <a:r>
              <a:rPr lang="de-DE" sz="3600" b="0" u="none" strike="noStrike" dirty="0" err="1">
                <a:solidFill>
                  <a:schemeClr val="lt1"/>
                </a:solidFill>
                <a:effectLst/>
                <a:uFillTx/>
                <a:latin typeface="Montserrat"/>
              </a:rPr>
              <a:t>the</a:t>
            </a:r>
            <a:r>
              <a:rPr lang="de-DE" sz="3600" b="0" u="none" strike="noStrike" dirty="0">
                <a:solidFill>
                  <a:schemeClr val="lt1"/>
                </a:solidFill>
                <a:effectLst/>
                <a:uFillTx/>
                <a:latin typeface="Montserrat"/>
              </a:rPr>
              <a:t> title </a:t>
            </a:r>
            <a:r>
              <a:rPr lang="de-DE" sz="3600" b="0" u="none" strike="noStrike" dirty="0" err="1">
                <a:solidFill>
                  <a:schemeClr val="lt1"/>
                </a:solidFill>
                <a:effectLst/>
                <a:uFillTx/>
                <a:latin typeface="Montserrat"/>
              </a:rPr>
              <a:t>text</a:t>
            </a:r>
            <a:r>
              <a:rPr lang="de-DE" sz="3600" b="0" u="none" strike="noStrike" dirty="0">
                <a:solidFill>
                  <a:schemeClr val="lt1"/>
                </a:solidFill>
                <a:effectLst/>
                <a:uFillTx/>
                <a:latin typeface="Montserrat"/>
              </a:rPr>
              <a:t> </a:t>
            </a:r>
            <a:r>
              <a:rPr lang="de-DE" sz="3600" b="0" u="none" strike="noStrike" dirty="0" err="1">
                <a:solidFill>
                  <a:schemeClr val="lt1"/>
                </a:solidFill>
                <a:effectLst/>
                <a:uFillTx/>
                <a:latin typeface="Montserrat"/>
              </a:rPr>
              <a:t>format</a:t>
            </a:r>
            <a:endParaRPr lang="de-DE" sz="3600" b="0" u="none" strike="noStrike" dirty="0">
              <a:solidFill>
                <a:schemeClr val="lt1"/>
              </a:solidFill>
              <a:effectLst/>
              <a:uFillTx/>
              <a:latin typeface="Montserrat"/>
            </a:endParaRPr>
          </a:p>
        </p:txBody>
      </p:sp>
      <p:sp>
        <p:nvSpPr>
          <p:cNvPr id="15" name="PlaceHolder 4"/>
          <p:cNvSpPr>
            <a:spLocks noGrp="1"/>
          </p:cNvSpPr>
          <p:nvPr>
            <p:ph type="body"/>
          </p:nvPr>
        </p:nvSpPr>
        <p:spPr>
          <a:xfrm>
            <a:off x="609480" y="1604520"/>
            <a:ext cx="10973520" cy="4567680"/>
          </a:xfrm>
          <a:prstGeom prst="rect">
            <a:avLst/>
          </a:prstGeom>
          <a:noFill/>
          <a:ln w="0">
            <a:noFill/>
          </a:ln>
        </p:spPr>
        <p:txBody>
          <a:bodyPr lIns="0" tIns="0" rIns="0" bIns="0" anchor="t">
            <a:normAutofit/>
          </a:bodyPr>
          <a:lstStyle>
            <a:lvl1pPr marL="234000" indent="-234000" defTabSz="914400">
              <a:lnSpc>
                <a:spcPct val="90000"/>
              </a:lnSpc>
              <a:spcBef>
                <a:spcPts val="1001"/>
              </a:spcBef>
              <a:buClr>
                <a:srgbClr val="1D3B58"/>
              </a:buClr>
              <a:buSzPct val="75000"/>
              <a:buFont typeface="OpenSymbol"/>
              <a:buChar char="◦"/>
              <a:defRPr lang="de-DE" sz="2800" b="0" u="none" strike="noStrike">
                <a:solidFill>
                  <a:srgbClr val="0A4C86"/>
                </a:solidFill>
                <a:effectLst/>
                <a:uFillTx/>
                <a:latin typeface="Montserrat"/>
              </a:defRPr>
            </a:lvl1pPr>
            <a:lvl2pPr marL="666000" lvl="1" indent="-234000" defTabSz="914400">
              <a:lnSpc>
                <a:spcPct val="90000"/>
              </a:lnSpc>
              <a:spcBef>
                <a:spcPts val="499"/>
              </a:spcBef>
              <a:buClr>
                <a:srgbClr val="000000"/>
              </a:buClr>
              <a:buSzPct val="75000"/>
              <a:buFont typeface="OpenSymbol"/>
              <a:buChar char="◦"/>
              <a:defRPr lang="de-DE" sz="2400" b="0" u="none" strike="noStrike">
                <a:solidFill>
                  <a:srgbClr val="0A4C86"/>
                </a:solidFill>
                <a:effectLst/>
                <a:uFillTx/>
                <a:latin typeface="Montserrat"/>
              </a:defRPr>
            </a:lvl2pPr>
            <a:lvl3pPr marL="1098000" lvl="2" indent="-234000" defTabSz="914400">
              <a:lnSpc>
                <a:spcPct val="90000"/>
              </a:lnSpc>
              <a:spcBef>
                <a:spcPts val="499"/>
              </a:spcBef>
              <a:buClr>
                <a:srgbClr val="000000"/>
              </a:buClr>
              <a:buSzPct val="75000"/>
              <a:buFont typeface="OpenSymbol"/>
              <a:buChar char="◦"/>
              <a:defRPr lang="de-DE" sz="2000" b="0" u="none" strike="noStrike">
                <a:solidFill>
                  <a:srgbClr val="0A4C86"/>
                </a:solidFill>
                <a:effectLst/>
                <a:uFillTx/>
                <a:latin typeface="Montserrat"/>
              </a:defRPr>
            </a:lvl3pPr>
            <a:lvl4pPr marL="1530000" lvl="3" indent="-234000" defTabSz="914400">
              <a:lnSpc>
                <a:spcPct val="90000"/>
              </a:lnSpc>
              <a:spcBef>
                <a:spcPts val="499"/>
              </a:spcBef>
              <a:buClr>
                <a:srgbClr val="000000"/>
              </a:buClr>
              <a:buSzPct val="75000"/>
              <a:buFont typeface="OpenSymbol"/>
              <a:buChar char="◦"/>
              <a:defRPr lang="de-DE" sz="2000" b="0" u="none" strike="noStrike">
                <a:solidFill>
                  <a:srgbClr val="0A4C86"/>
                </a:solidFill>
                <a:effectLst/>
                <a:uFillTx/>
                <a:latin typeface="Montserrat"/>
              </a:defRPr>
            </a:lvl4pPr>
            <a:lvl5pPr marL="1962000" lvl="4" indent="-234000" defTabSz="914400">
              <a:lnSpc>
                <a:spcPct val="90000"/>
              </a:lnSpc>
              <a:spcBef>
                <a:spcPts val="499"/>
              </a:spcBef>
              <a:buClr>
                <a:srgbClr val="000000"/>
              </a:buClr>
              <a:buSzPct val="75000"/>
              <a:buFont typeface="OpenSymbol"/>
              <a:buChar char="◦"/>
              <a:defRPr lang="de-DE" sz="2000" b="0" u="none" strike="noStrike">
                <a:solidFill>
                  <a:srgbClr val="0A4C86"/>
                </a:solidFill>
                <a:effectLst/>
                <a:uFillTx/>
                <a:latin typeface="Montserrat"/>
              </a:defRPr>
            </a:lvl5pPr>
            <a:lvl6pPr marL="2394000" lvl="5" indent="-234000" defTabSz="914400">
              <a:lnSpc>
                <a:spcPct val="90000"/>
              </a:lnSpc>
              <a:spcBef>
                <a:spcPts val="283"/>
              </a:spcBef>
              <a:buClr>
                <a:srgbClr val="000000"/>
              </a:buClr>
              <a:buSzPct val="75000"/>
              <a:buFont typeface="OpenSymbol"/>
              <a:buChar char="◦"/>
              <a:defRPr lang="de-DE" sz="2000" b="0" u="none" strike="noStrike">
                <a:solidFill>
                  <a:srgbClr val="0A4C86"/>
                </a:solidFill>
                <a:effectLst/>
                <a:uFillTx/>
                <a:latin typeface="Montserrat"/>
              </a:defRPr>
            </a:lvl6pPr>
            <a:lvl7pPr marL="2826000" lvl="6" indent="-234000" defTabSz="914400">
              <a:lnSpc>
                <a:spcPct val="90000"/>
              </a:lnSpc>
              <a:spcBef>
                <a:spcPts val="283"/>
              </a:spcBef>
              <a:buClr>
                <a:srgbClr val="000000"/>
              </a:buClr>
              <a:buSzPct val="75000"/>
              <a:buFont typeface="OpenSymbol"/>
              <a:buChar char="◦"/>
              <a:defRPr lang="de-DE" sz="2000" b="0" u="none" strike="noStrike">
                <a:solidFill>
                  <a:srgbClr val="0A4C86"/>
                </a:solidFill>
                <a:effectLst/>
                <a:uFillTx/>
                <a:latin typeface="Montserrat"/>
              </a:defRPr>
            </a:lvl7pPr>
          </a:lstStyle>
          <a:p>
            <a:pPr marL="234000" indent="-234000" defTabSz="914400">
              <a:lnSpc>
                <a:spcPct val="90000"/>
              </a:lnSpc>
              <a:spcBef>
                <a:spcPts val="1001"/>
              </a:spcBef>
              <a:buClr>
                <a:srgbClr val="1D3B58"/>
              </a:buClr>
              <a:buSzPct val="75000"/>
              <a:buFont typeface="OpenSymbol"/>
              <a:buChar char="◦"/>
            </a:pPr>
            <a:r>
              <a:rPr lang="de-DE" sz="2800" b="0" u="none" strike="noStrike" dirty="0">
                <a:solidFill>
                  <a:srgbClr val="0A4C86"/>
                </a:solidFill>
                <a:effectLst/>
                <a:uFillTx/>
                <a:latin typeface="Montserrat"/>
              </a:rPr>
              <a:t>Click </a:t>
            </a:r>
            <a:r>
              <a:rPr lang="de-DE" sz="2800" b="0" u="none" strike="noStrike" dirty="0" err="1">
                <a:solidFill>
                  <a:srgbClr val="0A4C86"/>
                </a:solidFill>
                <a:effectLst/>
                <a:uFillTx/>
                <a:latin typeface="Montserrat"/>
              </a:rPr>
              <a:t>to</a:t>
            </a:r>
            <a:r>
              <a:rPr lang="de-DE" sz="2800" b="0" u="none" strike="noStrike" dirty="0">
                <a:solidFill>
                  <a:srgbClr val="0A4C86"/>
                </a:solidFill>
                <a:effectLst/>
                <a:uFillTx/>
                <a:latin typeface="Montserrat"/>
              </a:rPr>
              <a:t> </a:t>
            </a:r>
            <a:r>
              <a:rPr lang="de-DE" sz="2800" b="0" u="none" strike="noStrike" dirty="0" err="1">
                <a:solidFill>
                  <a:srgbClr val="0A4C86"/>
                </a:solidFill>
                <a:effectLst/>
                <a:uFillTx/>
                <a:latin typeface="Montserrat"/>
              </a:rPr>
              <a:t>edit</a:t>
            </a:r>
            <a:r>
              <a:rPr lang="de-DE" sz="2800" b="0" u="none" strike="noStrike" dirty="0">
                <a:solidFill>
                  <a:srgbClr val="0A4C86"/>
                </a:solidFill>
                <a:effectLst/>
                <a:uFillTx/>
                <a:latin typeface="Montserrat"/>
              </a:rPr>
              <a:t> </a:t>
            </a:r>
            <a:r>
              <a:rPr lang="de-DE" sz="2800" b="0" u="none" strike="noStrike" dirty="0" err="1">
                <a:solidFill>
                  <a:srgbClr val="0A4C86"/>
                </a:solidFill>
                <a:effectLst/>
                <a:uFillTx/>
                <a:latin typeface="Montserrat"/>
              </a:rPr>
              <a:t>the</a:t>
            </a:r>
            <a:r>
              <a:rPr lang="de-DE" sz="2800" b="0" u="none" strike="noStrike" dirty="0">
                <a:solidFill>
                  <a:srgbClr val="0A4C86"/>
                </a:solidFill>
                <a:effectLst/>
                <a:uFillTx/>
                <a:latin typeface="Montserrat"/>
              </a:rPr>
              <a:t> </a:t>
            </a:r>
            <a:r>
              <a:rPr lang="de-DE" sz="2800" b="0" u="none" strike="noStrike" dirty="0" err="1">
                <a:solidFill>
                  <a:srgbClr val="0A4C86"/>
                </a:solidFill>
                <a:effectLst/>
                <a:uFillTx/>
                <a:latin typeface="Montserrat"/>
              </a:rPr>
              <a:t>outline</a:t>
            </a:r>
            <a:r>
              <a:rPr lang="de-DE" sz="2800" b="0" u="none" strike="noStrike" dirty="0">
                <a:solidFill>
                  <a:srgbClr val="0A4C86"/>
                </a:solidFill>
                <a:effectLst/>
                <a:uFillTx/>
                <a:latin typeface="Montserrat"/>
              </a:rPr>
              <a:t> </a:t>
            </a:r>
            <a:r>
              <a:rPr lang="de-DE" sz="2800" b="0" u="none" strike="noStrike" dirty="0" err="1">
                <a:solidFill>
                  <a:srgbClr val="0A4C86"/>
                </a:solidFill>
                <a:effectLst/>
                <a:uFillTx/>
                <a:latin typeface="Montserrat"/>
              </a:rPr>
              <a:t>text</a:t>
            </a:r>
            <a:r>
              <a:rPr lang="de-DE" sz="2800" b="0" u="none" strike="noStrike" dirty="0">
                <a:solidFill>
                  <a:srgbClr val="0A4C86"/>
                </a:solidFill>
                <a:effectLst/>
                <a:uFillTx/>
                <a:latin typeface="Montserrat"/>
              </a:rPr>
              <a:t> </a:t>
            </a:r>
            <a:r>
              <a:rPr lang="de-DE" sz="2800" b="0" u="none" strike="noStrike" dirty="0" err="1">
                <a:solidFill>
                  <a:srgbClr val="0A4C86"/>
                </a:solidFill>
                <a:effectLst/>
                <a:uFillTx/>
                <a:latin typeface="Montserrat"/>
              </a:rPr>
              <a:t>format</a:t>
            </a:r>
            <a:endParaRPr lang="de-DE" sz="2800" b="0" u="none" strike="noStrike" dirty="0">
              <a:solidFill>
                <a:srgbClr val="0A4C86"/>
              </a:solidFill>
              <a:effectLst/>
              <a:uFillTx/>
              <a:latin typeface="Montserrat"/>
            </a:endParaRPr>
          </a:p>
          <a:p>
            <a:pPr marL="666000" lvl="1" indent="-234000" defTabSz="914400">
              <a:lnSpc>
                <a:spcPct val="90000"/>
              </a:lnSpc>
              <a:spcBef>
                <a:spcPts val="499"/>
              </a:spcBef>
              <a:buClr>
                <a:srgbClr val="000000"/>
              </a:buClr>
              <a:buSzPct val="75000"/>
              <a:buFont typeface="OpenSymbol"/>
              <a:buChar char="◦"/>
            </a:pPr>
            <a:r>
              <a:rPr lang="de-DE" sz="2400" b="0" u="none" strike="noStrike" dirty="0">
                <a:solidFill>
                  <a:srgbClr val="0A4C86"/>
                </a:solidFill>
                <a:effectLst/>
                <a:uFillTx/>
                <a:latin typeface="Montserrat"/>
              </a:rPr>
              <a:t>Second Outline Level</a:t>
            </a:r>
          </a:p>
          <a:p>
            <a:pPr marL="1098000" lvl="2" indent="-234000" defTabSz="914400">
              <a:lnSpc>
                <a:spcPct val="90000"/>
              </a:lnSpc>
              <a:spcBef>
                <a:spcPts val="499"/>
              </a:spcBef>
              <a:buClr>
                <a:srgbClr val="000000"/>
              </a:buClr>
              <a:buSzPct val="75000"/>
              <a:buFont typeface="OpenSymbol"/>
              <a:buChar char="◦"/>
            </a:pPr>
            <a:r>
              <a:rPr lang="de-DE" sz="2000" b="0" u="none" strike="noStrike" dirty="0">
                <a:solidFill>
                  <a:srgbClr val="0A4C86"/>
                </a:solidFill>
                <a:effectLst/>
                <a:uFillTx/>
                <a:latin typeface="Montserrat"/>
              </a:rPr>
              <a:t>Third Outline Level</a:t>
            </a:r>
          </a:p>
          <a:p>
            <a:pPr marL="1530000" lvl="3" indent="-234000" defTabSz="914400">
              <a:lnSpc>
                <a:spcPct val="90000"/>
              </a:lnSpc>
              <a:spcBef>
                <a:spcPts val="499"/>
              </a:spcBef>
              <a:buClr>
                <a:srgbClr val="000000"/>
              </a:buClr>
              <a:buSzPct val="75000"/>
              <a:buFont typeface="OpenSymbol"/>
              <a:buChar char="◦"/>
            </a:pPr>
            <a:r>
              <a:rPr lang="de-DE" sz="2000" b="0" u="none" strike="noStrike" dirty="0" err="1">
                <a:solidFill>
                  <a:srgbClr val="0A4C86"/>
                </a:solidFill>
                <a:effectLst/>
                <a:uFillTx/>
                <a:latin typeface="Montserrat"/>
              </a:rPr>
              <a:t>Fourth</a:t>
            </a:r>
            <a:r>
              <a:rPr lang="de-DE" sz="2000" b="0" u="none" strike="noStrike" dirty="0">
                <a:solidFill>
                  <a:srgbClr val="0A4C86"/>
                </a:solidFill>
                <a:effectLst/>
                <a:uFillTx/>
                <a:latin typeface="Montserrat"/>
              </a:rPr>
              <a:t> Outline Level</a:t>
            </a:r>
          </a:p>
          <a:p>
            <a:pPr marL="1962000" lvl="4" indent="-234000" defTabSz="914400">
              <a:lnSpc>
                <a:spcPct val="90000"/>
              </a:lnSpc>
              <a:spcBef>
                <a:spcPts val="499"/>
              </a:spcBef>
              <a:buClr>
                <a:srgbClr val="000000"/>
              </a:buClr>
              <a:buSzPct val="75000"/>
              <a:buFont typeface="OpenSymbol"/>
              <a:buChar char="◦"/>
            </a:pPr>
            <a:r>
              <a:rPr lang="de-DE" sz="2000" b="0" u="none" strike="noStrike" dirty="0" err="1">
                <a:solidFill>
                  <a:srgbClr val="0A4C86"/>
                </a:solidFill>
                <a:effectLst/>
                <a:uFillTx/>
                <a:latin typeface="Montserrat"/>
              </a:rPr>
              <a:t>Fifth</a:t>
            </a:r>
            <a:r>
              <a:rPr lang="de-DE" sz="2000" b="0" u="none" strike="noStrike" dirty="0">
                <a:solidFill>
                  <a:srgbClr val="0A4C86"/>
                </a:solidFill>
                <a:effectLst/>
                <a:uFillTx/>
                <a:latin typeface="Montserrat"/>
              </a:rPr>
              <a:t> Outline Level</a:t>
            </a:r>
          </a:p>
          <a:p>
            <a:pPr marL="2394000" lvl="5" indent="-234000" defTabSz="914400">
              <a:lnSpc>
                <a:spcPct val="90000"/>
              </a:lnSpc>
              <a:spcBef>
                <a:spcPts val="283"/>
              </a:spcBef>
              <a:buClr>
                <a:srgbClr val="000000"/>
              </a:buClr>
              <a:buSzPct val="75000"/>
              <a:buFont typeface="OpenSymbol"/>
              <a:buChar char="◦"/>
            </a:pPr>
            <a:r>
              <a:rPr lang="de-DE" sz="2000" b="0" u="none" strike="noStrike" dirty="0" err="1">
                <a:solidFill>
                  <a:srgbClr val="0A4C86"/>
                </a:solidFill>
                <a:effectLst/>
                <a:uFillTx/>
                <a:latin typeface="Montserrat"/>
              </a:rPr>
              <a:t>Sixth</a:t>
            </a:r>
            <a:r>
              <a:rPr lang="de-DE" sz="2000" b="0" u="none" strike="noStrike" dirty="0">
                <a:solidFill>
                  <a:srgbClr val="0A4C86"/>
                </a:solidFill>
                <a:effectLst/>
                <a:uFillTx/>
                <a:latin typeface="Montserrat"/>
              </a:rPr>
              <a:t> Outline Level</a:t>
            </a:r>
          </a:p>
          <a:p>
            <a:pPr marL="2826000" lvl="6" indent="-234000" defTabSz="914400">
              <a:lnSpc>
                <a:spcPct val="90000"/>
              </a:lnSpc>
              <a:spcBef>
                <a:spcPts val="283"/>
              </a:spcBef>
              <a:buClr>
                <a:srgbClr val="000000"/>
              </a:buClr>
              <a:buSzPct val="75000"/>
              <a:buFont typeface="OpenSymbol"/>
              <a:buChar char="◦"/>
            </a:pPr>
            <a:r>
              <a:rPr lang="de-DE" sz="2000" b="0" u="none" strike="noStrike" dirty="0" err="1">
                <a:solidFill>
                  <a:srgbClr val="0A4C86"/>
                </a:solidFill>
                <a:effectLst/>
                <a:uFillTx/>
                <a:latin typeface="Montserrat"/>
              </a:rPr>
              <a:t>Seventh</a:t>
            </a:r>
            <a:r>
              <a:rPr lang="de-DE" sz="2000" b="0" u="none" strike="noStrike" dirty="0">
                <a:solidFill>
                  <a:srgbClr val="0A4C86"/>
                </a:solidFill>
                <a:effectLst/>
                <a:uFillTx/>
                <a:latin typeface="Montserrat"/>
              </a:rPr>
              <a:t> Outline Level</a:t>
            </a:r>
          </a:p>
        </p:txBody>
      </p:sp>
      <p:sp>
        <p:nvSpPr>
          <p:cNvPr id="8" name="Date Placeholder 4">
            <a:extLst>
              <a:ext uri="{FF2B5EF4-FFF2-40B4-BE49-F238E27FC236}">
                <a16:creationId xmlns:a16="http://schemas.microsoft.com/office/drawing/2014/main" id="{7E94DDAB-B989-5790-C820-64FE7724892F}"/>
              </a:ext>
            </a:extLst>
          </p:cNvPr>
          <p:cNvSpPr txBox="1">
            <a:spLocks/>
          </p:cNvSpPr>
          <p:nvPr userDrawn="1"/>
        </p:nvSpPr>
        <p:spPr>
          <a:xfrm>
            <a:off x="325584" y="6528030"/>
            <a:ext cx="2743200" cy="365125"/>
          </a:xfrm>
          <a:prstGeom prst="rect">
            <a:avLst/>
          </a:prstGeom>
        </p:spPr>
        <p:txBody>
          <a:bodyPr vert="horz" lIns="91440" tIns="45720" rIns="91440" bIns="45720" rtlCol="0" anchor="ctr"/>
          <a:lstStyle>
            <a:defPPr>
              <a:defRPr lang="en-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DE" dirty="0"/>
              <a:t>2026-03-17</a:t>
            </a:r>
          </a:p>
        </p:txBody>
      </p:sp>
      <p:sp>
        <p:nvSpPr>
          <p:cNvPr id="9" name="Footer Placeholder 5">
            <a:extLst>
              <a:ext uri="{FF2B5EF4-FFF2-40B4-BE49-F238E27FC236}">
                <a16:creationId xmlns:a16="http://schemas.microsoft.com/office/drawing/2014/main" id="{52364893-4908-D85C-DC5C-E14FEBC6607A}"/>
              </a:ext>
            </a:extLst>
          </p:cNvPr>
          <p:cNvSpPr txBox="1">
            <a:spLocks/>
          </p:cNvSpPr>
          <p:nvPr userDrawn="1"/>
        </p:nvSpPr>
        <p:spPr>
          <a:xfrm>
            <a:off x="3491783" y="6528029"/>
            <a:ext cx="5374154" cy="365125"/>
          </a:xfrm>
          <a:prstGeom prst="rect">
            <a:avLst/>
          </a:prstGeom>
        </p:spPr>
        <p:txBody>
          <a:bodyPr vert="horz" lIns="91440" tIns="45720" rIns="91440" bIns="45720" rtlCol="0" anchor="ctr"/>
          <a:lstStyle>
            <a:defPPr>
              <a:defRPr lang="en-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ISGC, Taipei 2026, PHOTONIC ,  Patrick Fuhrmann</a:t>
            </a:r>
            <a:endParaRPr lang="en-DE" dirty="0"/>
          </a:p>
        </p:txBody>
      </p:sp>
      <p:sp>
        <p:nvSpPr>
          <p:cNvPr id="16" name="Slide Number Placeholder 6">
            <a:extLst>
              <a:ext uri="{FF2B5EF4-FFF2-40B4-BE49-F238E27FC236}">
                <a16:creationId xmlns:a16="http://schemas.microsoft.com/office/drawing/2014/main" id="{69C574FC-6458-B32E-3649-BE0D4D9E3177}"/>
              </a:ext>
            </a:extLst>
          </p:cNvPr>
          <p:cNvSpPr txBox="1">
            <a:spLocks/>
          </p:cNvSpPr>
          <p:nvPr userDrawn="1"/>
        </p:nvSpPr>
        <p:spPr>
          <a:xfrm>
            <a:off x="11556141" y="6537362"/>
            <a:ext cx="400868" cy="335437"/>
          </a:xfrm>
          <a:prstGeom prst="rect">
            <a:avLst/>
          </a:prstGeom>
        </p:spPr>
        <p:txBody>
          <a:bodyPr vert="horz" lIns="91440" tIns="45720" rIns="91440" bIns="45720" rtlCol="0" anchor="ctr"/>
          <a:lstStyle>
            <a:defPPr>
              <a:defRPr lang="en-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238257-F2A5-4B48-928A-DE1DA5FA2CD6}" type="slidenum">
              <a:rPr lang="en-DE" smtClean="0"/>
              <a:pPr/>
              <a:t>‹#›</a:t>
            </a:fld>
            <a:endParaRPr lang="en-DE"/>
          </a:p>
        </p:txBody>
      </p:sp>
    </p:spTree>
  </p:cSld>
  <p:clrMap bg1="lt1" tx1="dk1" bg2="lt2" tx2="dk2" accent1="accent1" accent2="accent2" accent3="accent3" accent4="accent4" accent5="accent5" accent6="accent6" hlink="hlink" folHlink="folHlink"/>
  <p:sldLayoutIdLst>
    <p:sldLayoutId id="214748365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hyperlink" Target="https://photon-science.desy.de/facilities/petra_iii/beamlines/p11_bio_imaging_and_diffraction/index_eng.html"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github.com/bluesky/tiled"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nip Single Corner of Rectangle 14">
            <a:extLst>
              <a:ext uri="{FF2B5EF4-FFF2-40B4-BE49-F238E27FC236}">
                <a16:creationId xmlns:a16="http://schemas.microsoft.com/office/drawing/2014/main" id="{279D15C6-A601-9CD5-A211-0CB2DA47615C}"/>
              </a:ext>
            </a:extLst>
          </p:cNvPr>
          <p:cNvSpPr/>
          <p:nvPr/>
        </p:nvSpPr>
        <p:spPr>
          <a:xfrm>
            <a:off x="355600" y="1260843"/>
            <a:ext cx="10312400" cy="2298785"/>
          </a:xfrm>
          <a:prstGeom prst="snip1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Title 3">
            <a:extLst>
              <a:ext uri="{FF2B5EF4-FFF2-40B4-BE49-F238E27FC236}">
                <a16:creationId xmlns:a16="http://schemas.microsoft.com/office/drawing/2014/main" id="{BCF7F4C9-442C-3C2D-4875-6BA1ABA0EA4A}"/>
              </a:ext>
            </a:extLst>
          </p:cNvPr>
          <p:cNvSpPr txBox="1">
            <a:spLocks/>
          </p:cNvSpPr>
          <p:nvPr/>
        </p:nvSpPr>
        <p:spPr>
          <a:xfrm>
            <a:off x="609240" y="2211679"/>
            <a:ext cx="10973520" cy="193899"/>
          </a:xfrm>
          <a:prstGeom prst="rect">
            <a:avLst/>
          </a:prstGeom>
          <a:noFill/>
          <a:ln w="0">
            <a:noFill/>
          </a:ln>
        </p:spPr>
        <p:txBody>
          <a:bodyPr lIns="0" tIns="0" rIns="0" bIns="0" anchor="ctr">
            <a:spAutoFit/>
          </a:bodyPr>
          <a:lstStyle>
            <a:lvl1pPr indent="0" algn="l" defTabSz="914400" rtl="0" eaLnBrk="1" latinLnBrk="0" hangingPunct="1">
              <a:lnSpc>
                <a:spcPct val="90000"/>
              </a:lnSpc>
              <a:spcBef>
                <a:spcPct val="0"/>
              </a:spcBef>
              <a:buNone/>
              <a:defRPr lang="de-DE" sz="3600" b="0" u="none" strike="noStrike" kern="1200">
                <a:solidFill>
                  <a:srgbClr val="0A4C86"/>
                </a:solidFill>
                <a:effectLst/>
                <a:uFillTx/>
                <a:latin typeface="Montserrat"/>
                <a:ea typeface="+mj-ea"/>
                <a:cs typeface="+mj-cs"/>
              </a:defRPr>
            </a:lvl1pPr>
          </a:lstStyle>
          <a:p>
            <a:r>
              <a:rPr lang="en-GB" sz="1400" b="1" dirty="0">
                <a:solidFill>
                  <a:srgbClr val="0D355D"/>
                </a:solidFill>
              </a:rPr>
              <a:t>P</a:t>
            </a:r>
            <a:r>
              <a:rPr lang="en-GB" sz="1400" dirty="0">
                <a:solidFill>
                  <a:srgbClr val="0D355D"/>
                </a:solidFill>
              </a:rPr>
              <a:t>hoton Science - </a:t>
            </a:r>
            <a:r>
              <a:rPr lang="en-GB" sz="1400" b="1" dirty="0">
                <a:solidFill>
                  <a:srgbClr val="0D355D"/>
                </a:solidFill>
              </a:rPr>
              <a:t>H</a:t>
            </a:r>
            <a:r>
              <a:rPr lang="en-GB" sz="1400" dirty="0">
                <a:solidFill>
                  <a:srgbClr val="0D355D"/>
                </a:solidFill>
              </a:rPr>
              <a:t>armonized </a:t>
            </a:r>
            <a:r>
              <a:rPr lang="en-GB" sz="1400" b="1" dirty="0">
                <a:solidFill>
                  <a:srgbClr val="0D355D"/>
                </a:solidFill>
              </a:rPr>
              <a:t>O</a:t>
            </a:r>
            <a:r>
              <a:rPr lang="en-GB" sz="1400" dirty="0">
                <a:solidFill>
                  <a:srgbClr val="0D355D"/>
                </a:solidFill>
              </a:rPr>
              <a:t>nline </a:t>
            </a:r>
            <a:r>
              <a:rPr lang="en-GB" sz="1400" b="1" dirty="0">
                <a:solidFill>
                  <a:srgbClr val="0D355D"/>
                </a:solidFill>
              </a:rPr>
              <a:t>T</a:t>
            </a:r>
            <a:r>
              <a:rPr lang="en-GB" sz="1400" dirty="0">
                <a:solidFill>
                  <a:srgbClr val="0D355D"/>
                </a:solidFill>
              </a:rPr>
              <a:t>ools for </a:t>
            </a:r>
            <a:r>
              <a:rPr lang="en-GB" sz="1400" b="1" dirty="0">
                <a:solidFill>
                  <a:srgbClr val="0D355D"/>
                </a:solidFill>
              </a:rPr>
              <a:t>O</a:t>
            </a:r>
            <a:r>
              <a:rPr lang="en-GB" sz="1400" dirty="0">
                <a:solidFill>
                  <a:srgbClr val="0D355D"/>
                </a:solidFill>
              </a:rPr>
              <a:t>pen, </a:t>
            </a:r>
            <a:r>
              <a:rPr lang="en-GB" sz="1400" b="1" dirty="0">
                <a:solidFill>
                  <a:srgbClr val="0D355D"/>
                </a:solidFill>
              </a:rPr>
              <a:t>N</a:t>
            </a:r>
            <a:r>
              <a:rPr lang="en-GB" sz="1400" dirty="0">
                <a:solidFill>
                  <a:srgbClr val="0D355D"/>
                </a:solidFill>
              </a:rPr>
              <a:t>avigable, </a:t>
            </a:r>
            <a:r>
              <a:rPr lang="en-GB" sz="1400" b="1" dirty="0">
                <a:solidFill>
                  <a:srgbClr val="0D355D"/>
                </a:solidFill>
              </a:rPr>
              <a:t>I</a:t>
            </a:r>
            <a:r>
              <a:rPr lang="en-GB" sz="1400" dirty="0">
                <a:solidFill>
                  <a:srgbClr val="0D355D"/>
                </a:solidFill>
              </a:rPr>
              <a:t>nteractive </a:t>
            </a:r>
            <a:r>
              <a:rPr lang="en-GB" sz="1400" b="1" dirty="0">
                <a:solidFill>
                  <a:srgbClr val="0D355D"/>
                </a:solidFill>
              </a:rPr>
              <a:t>C</a:t>
            </a:r>
            <a:r>
              <a:rPr lang="en-GB" sz="1400" dirty="0">
                <a:solidFill>
                  <a:srgbClr val="0D355D"/>
                </a:solidFill>
              </a:rPr>
              <a:t>omputing</a:t>
            </a:r>
          </a:p>
        </p:txBody>
      </p:sp>
      <p:sp>
        <p:nvSpPr>
          <p:cNvPr id="9" name="Title 3">
            <a:extLst>
              <a:ext uri="{FF2B5EF4-FFF2-40B4-BE49-F238E27FC236}">
                <a16:creationId xmlns:a16="http://schemas.microsoft.com/office/drawing/2014/main" id="{C486125D-BC10-D38C-F18A-85059A40D1EE}"/>
              </a:ext>
            </a:extLst>
          </p:cNvPr>
          <p:cNvSpPr txBox="1">
            <a:spLocks/>
          </p:cNvSpPr>
          <p:nvPr/>
        </p:nvSpPr>
        <p:spPr>
          <a:xfrm>
            <a:off x="609240" y="292002"/>
            <a:ext cx="10973520" cy="498598"/>
          </a:xfrm>
          <a:prstGeom prst="rect">
            <a:avLst/>
          </a:prstGeom>
          <a:noFill/>
          <a:ln w="0">
            <a:noFill/>
          </a:ln>
        </p:spPr>
        <p:txBody>
          <a:bodyPr lIns="0" tIns="0" rIns="0" bIns="0" anchor="ctr">
            <a:spAutoFit/>
          </a:bodyPr>
          <a:lstStyle>
            <a:lvl1pPr indent="0" algn="l" defTabSz="914400" rtl="0" eaLnBrk="1" latinLnBrk="0" hangingPunct="1">
              <a:lnSpc>
                <a:spcPct val="90000"/>
              </a:lnSpc>
              <a:spcBef>
                <a:spcPct val="0"/>
              </a:spcBef>
              <a:buNone/>
              <a:defRPr lang="de-DE" sz="3600" b="0" u="none" strike="noStrike" kern="1200">
                <a:solidFill>
                  <a:srgbClr val="0A4C86"/>
                </a:solidFill>
                <a:effectLst/>
                <a:uFillTx/>
                <a:latin typeface="Montserrat"/>
                <a:ea typeface="+mj-ea"/>
                <a:cs typeface="+mj-cs"/>
              </a:defRPr>
            </a:lvl1pPr>
          </a:lstStyle>
          <a:p>
            <a:r>
              <a:rPr lang="en-GB" sz="1800" dirty="0"/>
              <a:t>Unified Data Access and Visualization Framework for Photon Science</a:t>
            </a:r>
          </a:p>
          <a:p>
            <a:r>
              <a:rPr lang="en-GB" sz="1800" b="1" dirty="0"/>
              <a:t>Field: Federated Infrastructure</a:t>
            </a:r>
          </a:p>
        </p:txBody>
      </p:sp>
      <p:pic>
        <p:nvPicPr>
          <p:cNvPr id="10" name="Picture 9">
            <a:extLst>
              <a:ext uri="{FF2B5EF4-FFF2-40B4-BE49-F238E27FC236}">
                <a16:creationId xmlns:a16="http://schemas.microsoft.com/office/drawing/2014/main" id="{BC739028-5107-2B17-FA32-93A6CD80DA8C}"/>
              </a:ext>
            </a:extLst>
          </p:cNvPr>
          <p:cNvPicPr/>
          <p:nvPr/>
        </p:nvPicPr>
        <p:blipFill>
          <a:blip r:embed="rId2"/>
          <a:srcRect l="-2" r="66163"/>
          <a:stretch>
            <a:fillRect/>
          </a:stretch>
        </p:blipFill>
        <p:spPr>
          <a:xfrm>
            <a:off x="8991600" y="1518497"/>
            <a:ext cx="914400" cy="1088101"/>
          </a:xfrm>
          <a:prstGeom prst="rect">
            <a:avLst/>
          </a:prstGeom>
          <a:noFill/>
          <a:ln w="0">
            <a:noFill/>
          </a:ln>
        </p:spPr>
      </p:pic>
      <p:sp>
        <p:nvSpPr>
          <p:cNvPr id="2" name="Title 3">
            <a:extLst>
              <a:ext uri="{FF2B5EF4-FFF2-40B4-BE49-F238E27FC236}">
                <a16:creationId xmlns:a16="http://schemas.microsoft.com/office/drawing/2014/main" id="{00455FB0-009F-4AAC-7BEE-47FF080C2924}"/>
              </a:ext>
            </a:extLst>
          </p:cNvPr>
          <p:cNvSpPr txBox="1">
            <a:spLocks/>
          </p:cNvSpPr>
          <p:nvPr/>
        </p:nvSpPr>
        <p:spPr>
          <a:xfrm>
            <a:off x="609240" y="1435865"/>
            <a:ext cx="10973520" cy="498598"/>
          </a:xfrm>
          <a:prstGeom prst="rect">
            <a:avLst/>
          </a:prstGeom>
          <a:noFill/>
          <a:ln w="0">
            <a:noFill/>
          </a:ln>
        </p:spPr>
        <p:txBody>
          <a:bodyPr lIns="0" tIns="0" rIns="0" bIns="0" anchor="ctr">
            <a:spAutoFit/>
          </a:bodyPr>
          <a:lstStyle>
            <a:lvl1pPr indent="0" algn="l" defTabSz="914400" rtl="0" eaLnBrk="1" latinLnBrk="0" hangingPunct="1">
              <a:lnSpc>
                <a:spcPct val="90000"/>
              </a:lnSpc>
              <a:spcBef>
                <a:spcPct val="0"/>
              </a:spcBef>
              <a:buNone/>
              <a:defRPr lang="de-DE" sz="3600" b="0" u="none" strike="noStrike" kern="1200">
                <a:solidFill>
                  <a:srgbClr val="0A4C86"/>
                </a:solidFill>
                <a:effectLst/>
                <a:uFillTx/>
                <a:latin typeface="Montserrat"/>
                <a:ea typeface="+mj-ea"/>
                <a:cs typeface="+mj-cs"/>
              </a:defRPr>
            </a:lvl1pPr>
          </a:lstStyle>
          <a:p>
            <a:r>
              <a:rPr lang="en-DE" dirty="0"/>
              <a:t>PHOTONIC @ ISGC</a:t>
            </a:r>
          </a:p>
        </p:txBody>
      </p:sp>
      <p:sp>
        <p:nvSpPr>
          <p:cNvPr id="3" name="Title 3">
            <a:extLst>
              <a:ext uri="{FF2B5EF4-FFF2-40B4-BE49-F238E27FC236}">
                <a16:creationId xmlns:a16="http://schemas.microsoft.com/office/drawing/2014/main" id="{956D15C0-EDF5-811E-B2F5-F6D966A41759}"/>
              </a:ext>
            </a:extLst>
          </p:cNvPr>
          <p:cNvSpPr txBox="1">
            <a:spLocks/>
          </p:cNvSpPr>
          <p:nvPr/>
        </p:nvSpPr>
        <p:spPr>
          <a:xfrm>
            <a:off x="609240" y="2542304"/>
            <a:ext cx="10973520" cy="387798"/>
          </a:xfrm>
          <a:prstGeom prst="rect">
            <a:avLst/>
          </a:prstGeom>
          <a:noFill/>
          <a:ln w="0">
            <a:noFill/>
          </a:ln>
        </p:spPr>
        <p:txBody>
          <a:bodyPr lIns="0" tIns="0" rIns="0" bIns="0" anchor="ctr">
            <a:spAutoFit/>
          </a:bodyPr>
          <a:lstStyle>
            <a:lvl1pPr indent="0" algn="l" defTabSz="914400" rtl="0" eaLnBrk="1" latinLnBrk="0" hangingPunct="1">
              <a:lnSpc>
                <a:spcPct val="90000"/>
              </a:lnSpc>
              <a:spcBef>
                <a:spcPct val="0"/>
              </a:spcBef>
              <a:buNone/>
              <a:defRPr lang="de-DE" sz="3600" b="0" u="none" strike="noStrike" kern="1200">
                <a:solidFill>
                  <a:srgbClr val="0A4C86"/>
                </a:solidFill>
                <a:effectLst/>
                <a:uFillTx/>
                <a:latin typeface="Montserrat"/>
                <a:ea typeface="+mj-ea"/>
                <a:cs typeface="+mj-cs"/>
              </a:defRPr>
            </a:lvl1pPr>
          </a:lstStyle>
          <a:p>
            <a:r>
              <a:rPr lang="en-GB" sz="1400" dirty="0">
                <a:solidFill>
                  <a:srgbClr val="0D355D"/>
                </a:solidFill>
              </a:rPr>
              <a:t>By Patrick Fuhrmann</a:t>
            </a:r>
          </a:p>
          <a:p>
            <a:r>
              <a:rPr lang="en-GB" sz="1400" dirty="0">
                <a:solidFill>
                  <a:srgbClr val="0D355D"/>
                </a:solidFill>
              </a:rPr>
              <a:t>With contributions by Linus, Devin, Sophie, Paul, Tim, Nicolas, Luca, Thomas, Shruti and Sebastian </a:t>
            </a:r>
          </a:p>
        </p:txBody>
      </p:sp>
      <p:pic>
        <p:nvPicPr>
          <p:cNvPr id="7" name="Picture 4">
            <a:extLst>
              <a:ext uri="{FF2B5EF4-FFF2-40B4-BE49-F238E27FC236}">
                <a16:creationId xmlns:a16="http://schemas.microsoft.com/office/drawing/2014/main" id="{6C60982F-19A8-492A-1AF4-FCB95082D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223" y="4073702"/>
            <a:ext cx="2407986" cy="8465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0AE09C7-4830-8C3C-BD0C-267B353C8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840" y="4198499"/>
            <a:ext cx="693323" cy="6933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96FD18E9-31E1-A5AE-54BA-73F1E9CCF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0368" y="4198498"/>
            <a:ext cx="693322" cy="6933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5B29739-4A3E-E69F-B79F-9BE909AD2BA1}"/>
              </a:ext>
            </a:extLst>
          </p:cNvPr>
          <p:cNvPicPr>
            <a:picLocks noChangeAspect="1"/>
          </p:cNvPicPr>
          <p:nvPr/>
        </p:nvPicPr>
        <p:blipFill>
          <a:blip r:embed="rId6"/>
          <a:stretch>
            <a:fillRect/>
          </a:stretch>
        </p:blipFill>
        <p:spPr>
          <a:xfrm>
            <a:off x="1646396" y="4198499"/>
            <a:ext cx="2079970" cy="693323"/>
          </a:xfrm>
          <a:prstGeom prst="rect">
            <a:avLst/>
          </a:prstGeom>
        </p:spPr>
      </p:pic>
      <p:pic>
        <p:nvPicPr>
          <p:cNvPr id="14" name="Picture 4">
            <a:extLst>
              <a:ext uri="{FF2B5EF4-FFF2-40B4-BE49-F238E27FC236}">
                <a16:creationId xmlns:a16="http://schemas.microsoft.com/office/drawing/2014/main" id="{71F7A13C-A2C7-73E9-638F-288C2443A5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6205" y="4198498"/>
            <a:ext cx="2079969" cy="6933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1417A6-2345-2C67-6A02-530933596256}"/>
              </a:ext>
            </a:extLst>
          </p:cNvPr>
          <p:cNvSpPr>
            <a:spLocks noGrp="1"/>
          </p:cNvSpPr>
          <p:nvPr>
            <p:ph type="title" idx="10"/>
          </p:nvPr>
        </p:nvSpPr>
        <p:spPr/>
        <p:txBody>
          <a:bodyPr/>
          <a:lstStyle/>
          <a:p>
            <a:r>
              <a:rPr lang="en-DE"/>
              <a:t>The Cheat Sheet</a:t>
            </a:r>
          </a:p>
        </p:txBody>
      </p:sp>
      <p:graphicFrame>
        <p:nvGraphicFramePr>
          <p:cNvPr id="4" name="Table 3">
            <a:extLst>
              <a:ext uri="{FF2B5EF4-FFF2-40B4-BE49-F238E27FC236}">
                <a16:creationId xmlns:a16="http://schemas.microsoft.com/office/drawing/2014/main" id="{E0B02CA0-A2A8-68CB-900C-937D2FEA24AC}"/>
              </a:ext>
            </a:extLst>
          </p:cNvPr>
          <p:cNvGraphicFramePr>
            <a:graphicFrameLocks noGrp="1"/>
          </p:cNvGraphicFramePr>
          <p:nvPr>
            <p:extLst>
              <p:ext uri="{D42A27DB-BD31-4B8C-83A1-F6EECF244321}">
                <p14:modId xmlns:p14="http://schemas.microsoft.com/office/powerpoint/2010/main" val="64074477"/>
              </p:ext>
            </p:extLst>
          </p:nvPr>
        </p:nvGraphicFramePr>
        <p:xfrm>
          <a:off x="4679664" y="1332048"/>
          <a:ext cx="6817824" cy="2346960"/>
        </p:xfrm>
        <a:graphic>
          <a:graphicData uri="http://schemas.openxmlformats.org/drawingml/2006/table">
            <a:tbl>
              <a:tblPr firstRow="1" bandRow="1">
                <a:tableStyleId>{5C22544A-7EE6-4342-B048-85BDC9FD1C3A}</a:tableStyleId>
              </a:tblPr>
              <a:tblGrid>
                <a:gridCol w="1700970">
                  <a:extLst>
                    <a:ext uri="{9D8B030D-6E8A-4147-A177-3AD203B41FA5}">
                      <a16:colId xmlns:a16="http://schemas.microsoft.com/office/drawing/2014/main" val="622258837"/>
                    </a:ext>
                  </a:extLst>
                </a:gridCol>
                <a:gridCol w="5116854">
                  <a:extLst>
                    <a:ext uri="{9D8B030D-6E8A-4147-A177-3AD203B41FA5}">
                      <a16:colId xmlns:a16="http://schemas.microsoft.com/office/drawing/2014/main" val="2256935766"/>
                    </a:ext>
                  </a:extLst>
                </a:gridCol>
              </a:tblGrid>
              <a:tr h="302839">
                <a:tc>
                  <a:txBody>
                    <a:bodyPr/>
                    <a:lstStyle/>
                    <a:p>
                      <a:r>
                        <a:rPr lang="en-DE" sz="1600"/>
                        <a:t> Name</a:t>
                      </a:r>
                    </a:p>
                  </a:txBody>
                  <a:tcPr>
                    <a:solidFill>
                      <a:srgbClr val="92D050"/>
                    </a:solidFill>
                  </a:tcPr>
                </a:tc>
                <a:tc>
                  <a:txBody>
                    <a:bodyPr/>
                    <a:lstStyle/>
                    <a:p>
                      <a:r>
                        <a:rPr lang="en-DE" sz="1600"/>
                        <a:t>PHOTONIC</a:t>
                      </a:r>
                    </a:p>
                  </a:txBody>
                  <a:tcPr>
                    <a:solidFill>
                      <a:srgbClr val="92D050"/>
                    </a:solidFill>
                  </a:tcPr>
                </a:tc>
                <a:extLst>
                  <a:ext uri="{0D108BD9-81ED-4DB2-BD59-A6C34878D82A}">
                    <a16:rowId xmlns:a16="http://schemas.microsoft.com/office/drawing/2014/main" val="1650230711"/>
                  </a:ext>
                </a:extLst>
              </a:tr>
              <a:tr h="302839">
                <a:tc>
                  <a:txBody>
                    <a:bodyPr/>
                    <a:lstStyle/>
                    <a:p>
                      <a:r>
                        <a:rPr lang="en-DE" sz="1600"/>
                        <a:t>Funding 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BMFTR : C3 13K2500180 PHOTONIC</a:t>
                      </a:r>
                      <a:endParaRPr lang="en-DE" sz="1600"/>
                    </a:p>
                  </a:txBody>
                  <a:tcPr/>
                </a:tc>
                <a:extLst>
                  <a:ext uri="{0D108BD9-81ED-4DB2-BD59-A6C34878D82A}">
                    <a16:rowId xmlns:a16="http://schemas.microsoft.com/office/drawing/2014/main" val="417332663"/>
                  </a:ext>
                </a:extLst>
              </a:tr>
              <a:tr h="302839">
                <a:tc>
                  <a:txBody>
                    <a:bodyPr/>
                    <a:lstStyle/>
                    <a:p>
                      <a:r>
                        <a:rPr lang="en-DE" sz="1600"/>
                        <a:t>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effectLst/>
                          <a:latin typeface="+mn-lt"/>
                          <a:ea typeface="+mn-ea"/>
                          <a:cs typeface="+mn-cs"/>
                        </a:rPr>
                        <a:t>VDI </a:t>
                      </a:r>
                      <a:r>
                        <a:rPr lang="en-GB" sz="1600" b="0" kern="1200" dirty="0" err="1">
                          <a:solidFill>
                            <a:schemeClr val="dk1"/>
                          </a:solidFill>
                          <a:effectLst/>
                          <a:latin typeface="+mn-lt"/>
                          <a:ea typeface="+mn-ea"/>
                          <a:cs typeface="+mn-cs"/>
                        </a:rPr>
                        <a:t>Technologiezentrum</a:t>
                      </a:r>
                      <a:r>
                        <a:rPr lang="en-GB" sz="1600" b="0" kern="1200">
                          <a:solidFill>
                            <a:schemeClr val="dk1"/>
                          </a:solidFill>
                          <a:effectLst/>
                          <a:latin typeface="+mn-lt"/>
                          <a:ea typeface="+mn-ea"/>
                          <a:cs typeface="+mn-cs"/>
                        </a:rPr>
                        <a:t> GmbH </a:t>
                      </a:r>
                      <a:endParaRPr lang="en-GB" sz="1600" b="0">
                        <a:effectLst/>
                      </a:endParaRPr>
                    </a:p>
                  </a:txBody>
                  <a:tcPr/>
                </a:tc>
                <a:extLst>
                  <a:ext uri="{0D108BD9-81ED-4DB2-BD59-A6C34878D82A}">
                    <a16:rowId xmlns:a16="http://schemas.microsoft.com/office/drawing/2014/main" val="1553466478"/>
                  </a:ext>
                </a:extLst>
              </a:tr>
              <a:tr h="302839">
                <a:tc>
                  <a:txBody>
                    <a:bodyPr/>
                    <a:lstStyle/>
                    <a:p>
                      <a:r>
                        <a:rPr lang="en-DE" sz="1600"/>
                        <a:t>Start / Duration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600" dirty="0"/>
                        <a:t> </a:t>
                      </a:r>
                      <a:r>
                        <a:rPr lang="en-DE" sz="1600" b="1" dirty="0"/>
                        <a:t>2025-11-01 for 3 years unti 2028-10-31</a:t>
                      </a:r>
                    </a:p>
                  </a:txBody>
                  <a:tcPr/>
                </a:tc>
                <a:extLst>
                  <a:ext uri="{0D108BD9-81ED-4DB2-BD59-A6C34878D82A}">
                    <a16:rowId xmlns:a16="http://schemas.microsoft.com/office/drawing/2014/main" val="2513834391"/>
                  </a:ext>
                </a:extLst>
              </a:tr>
              <a:tr h="302839">
                <a:tc>
                  <a:txBody>
                    <a:bodyPr/>
                    <a:lstStyle/>
                    <a:p>
                      <a:r>
                        <a:rPr lang="en-DE" sz="1600"/>
                        <a:t>Partners</a:t>
                      </a:r>
                    </a:p>
                  </a:txBody>
                  <a:tcPr/>
                </a:tc>
                <a:tc>
                  <a:txBody>
                    <a:bodyPr/>
                    <a:lstStyle/>
                    <a:p>
                      <a:r>
                        <a:rPr lang="en-DE" sz="1600" b="1"/>
                        <a:t>DESY, Uni Siegen, Uni Kiel</a:t>
                      </a:r>
                    </a:p>
                  </a:txBody>
                  <a:tcPr/>
                </a:tc>
                <a:extLst>
                  <a:ext uri="{0D108BD9-81ED-4DB2-BD59-A6C34878D82A}">
                    <a16:rowId xmlns:a16="http://schemas.microsoft.com/office/drawing/2014/main" val="1436407538"/>
                  </a:ext>
                </a:extLst>
              </a:tr>
              <a:tr h="302839">
                <a:tc>
                  <a:txBody>
                    <a:bodyPr/>
                    <a:lstStyle/>
                    <a:p>
                      <a:r>
                        <a:rPr lang="en-DE" sz="1600"/>
                        <a:t>Associated</a:t>
                      </a:r>
                    </a:p>
                  </a:txBody>
                  <a:tcPr/>
                </a:tc>
                <a:tc>
                  <a:txBody>
                    <a:bodyPr/>
                    <a:lstStyle/>
                    <a:p>
                      <a:r>
                        <a:rPr lang="en-DE" sz="1600" b="1" dirty="0"/>
                        <a:t>HZB,  EU XFEL</a:t>
                      </a:r>
                    </a:p>
                  </a:txBody>
                  <a:tcPr/>
                </a:tc>
                <a:extLst>
                  <a:ext uri="{0D108BD9-81ED-4DB2-BD59-A6C34878D82A}">
                    <a16:rowId xmlns:a16="http://schemas.microsoft.com/office/drawing/2014/main" val="4231708554"/>
                  </a:ext>
                </a:extLst>
              </a:tr>
              <a:tr h="334958">
                <a:tc>
                  <a:txBody>
                    <a:bodyPr/>
                    <a:lstStyle/>
                    <a:p>
                      <a:r>
                        <a:rPr lang="en-DE" sz="1600"/>
                        <a:t>Funding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600" b="1" dirty="0"/>
                        <a:t>DESY: </a:t>
                      </a:r>
                      <a:r>
                        <a:rPr lang="en-DE" sz="1600" b="1" kern="1200" dirty="0">
                          <a:solidFill>
                            <a:schemeClr val="dk1"/>
                          </a:solidFill>
                          <a:effectLst/>
                          <a:latin typeface="+mn-lt"/>
                          <a:ea typeface="+mn-ea"/>
                          <a:cs typeface="+mn-cs"/>
                        </a:rPr>
                        <a:t>2 * 36 PM; Siegen: 36 PM; Kiel: 36PM</a:t>
                      </a:r>
                      <a:endParaRPr lang="en-DE" sz="1600" b="1" dirty="0"/>
                    </a:p>
                  </a:txBody>
                  <a:tcPr/>
                </a:tc>
                <a:extLst>
                  <a:ext uri="{0D108BD9-81ED-4DB2-BD59-A6C34878D82A}">
                    <a16:rowId xmlns:a16="http://schemas.microsoft.com/office/drawing/2014/main" val="3387109796"/>
                  </a:ext>
                </a:extLst>
              </a:tr>
            </a:tbl>
          </a:graphicData>
        </a:graphic>
      </p:graphicFrame>
      <p:pic>
        <p:nvPicPr>
          <p:cNvPr id="5" name="Picture 2" descr="Snoopy Read Book Sticker">
            <a:extLst>
              <a:ext uri="{FF2B5EF4-FFF2-40B4-BE49-F238E27FC236}">
                <a16:creationId xmlns:a16="http://schemas.microsoft.com/office/drawing/2014/main" id="{C84D5129-3DE5-9FD2-DFDF-1703641DC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657" y="1539055"/>
            <a:ext cx="2372429" cy="17793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F8AE0CE5-1270-CDC2-6FA0-ADA0F18C7FE9}"/>
              </a:ext>
            </a:extLst>
          </p:cNvPr>
          <p:cNvGraphicFramePr>
            <a:graphicFrameLocks noGrp="1"/>
          </p:cNvGraphicFramePr>
          <p:nvPr>
            <p:extLst>
              <p:ext uri="{D42A27DB-BD31-4B8C-83A1-F6EECF244321}">
                <p14:modId xmlns:p14="http://schemas.microsoft.com/office/powerpoint/2010/main" val="1118001490"/>
              </p:ext>
            </p:extLst>
          </p:nvPr>
        </p:nvGraphicFramePr>
        <p:xfrm>
          <a:off x="338251" y="3762133"/>
          <a:ext cx="11515497" cy="2712720"/>
        </p:xfrm>
        <a:graphic>
          <a:graphicData uri="http://schemas.openxmlformats.org/drawingml/2006/table">
            <a:tbl>
              <a:tblPr firstRow="1" bandRow="1">
                <a:tableStyleId>{5C22544A-7EE6-4342-B048-85BDC9FD1C3A}</a:tableStyleId>
              </a:tblPr>
              <a:tblGrid>
                <a:gridCol w="1161306">
                  <a:extLst>
                    <a:ext uri="{9D8B030D-6E8A-4147-A177-3AD203B41FA5}">
                      <a16:colId xmlns:a16="http://schemas.microsoft.com/office/drawing/2014/main" val="1016950487"/>
                    </a:ext>
                  </a:extLst>
                </a:gridCol>
                <a:gridCol w="2871264">
                  <a:extLst>
                    <a:ext uri="{9D8B030D-6E8A-4147-A177-3AD203B41FA5}">
                      <a16:colId xmlns:a16="http://schemas.microsoft.com/office/drawing/2014/main" val="2731797798"/>
                    </a:ext>
                  </a:extLst>
                </a:gridCol>
                <a:gridCol w="902643">
                  <a:extLst>
                    <a:ext uri="{9D8B030D-6E8A-4147-A177-3AD203B41FA5}">
                      <a16:colId xmlns:a16="http://schemas.microsoft.com/office/drawing/2014/main" val="825899697"/>
                    </a:ext>
                  </a:extLst>
                </a:gridCol>
                <a:gridCol w="1540199">
                  <a:extLst>
                    <a:ext uri="{9D8B030D-6E8A-4147-A177-3AD203B41FA5}">
                      <a16:colId xmlns:a16="http://schemas.microsoft.com/office/drawing/2014/main" val="3784210796"/>
                    </a:ext>
                  </a:extLst>
                </a:gridCol>
                <a:gridCol w="1749943">
                  <a:extLst>
                    <a:ext uri="{9D8B030D-6E8A-4147-A177-3AD203B41FA5}">
                      <a16:colId xmlns:a16="http://schemas.microsoft.com/office/drawing/2014/main" val="4282887775"/>
                    </a:ext>
                  </a:extLst>
                </a:gridCol>
                <a:gridCol w="1645071">
                  <a:extLst>
                    <a:ext uri="{9D8B030D-6E8A-4147-A177-3AD203B41FA5}">
                      <a16:colId xmlns:a16="http://schemas.microsoft.com/office/drawing/2014/main" val="2760824529"/>
                    </a:ext>
                  </a:extLst>
                </a:gridCol>
                <a:gridCol w="1645071">
                  <a:extLst>
                    <a:ext uri="{9D8B030D-6E8A-4147-A177-3AD203B41FA5}">
                      <a16:colId xmlns:a16="http://schemas.microsoft.com/office/drawing/2014/main" val="1184489499"/>
                    </a:ext>
                  </a:extLst>
                </a:gridCol>
              </a:tblGrid>
              <a:tr h="257760">
                <a:tc rowSpan="2">
                  <a:txBody>
                    <a:bodyPr/>
                    <a:lstStyle/>
                    <a:p>
                      <a:pPr algn="ctr"/>
                      <a:r>
                        <a:rPr lang="en-DE" sz="1600"/>
                        <a:t>WP</a:t>
                      </a:r>
                    </a:p>
                  </a:txBody>
                  <a:tcPr anchor="ctr">
                    <a:solidFill>
                      <a:srgbClr val="92D050"/>
                    </a:solidFill>
                  </a:tcPr>
                </a:tc>
                <a:tc rowSpan="2">
                  <a:txBody>
                    <a:bodyPr/>
                    <a:lstStyle/>
                    <a:p>
                      <a:pPr algn="ctr"/>
                      <a:r>
                        <a:rPr lang="en-DE" sz="1600"/>
                        <a:t>Title</a:t>
                      </a:r>
                    </a:p>
                  </a:txBody>
                  <a:tcPr anchor="ctr">
                    <a:solidFill>
                      <a:srgbClr val="92D050"/>
                    </a:solidFill>
                  </a:tcPr>
                </a:tc>
                <a:tc rowSpan="2">
                  <a:txBody>
                    <a:bodyPr/>
                    <a:lstStyle/>
                    <a:p>
                      <a:pPr algn="ctr"/>
                      <a:r>
                        <a:rPr lang="en-DE" sz="1600"/>
                        <a:t>Lead</a:t>
                      </a:r>
                    </a:p>
                  </a:txBody>
                  <a:tcPr anchor="ctr">
                    <a:solidFill>
                      <a:srgbClr val="92D050"/>
                    </a:solidFill>
                  </a:tcPr>
                </a:tc>
                <a:tc gridSpan="4">
                  <a:txBody>
                    <a:bodyPr/>
                    <a:lstStyle/>
                    <a:p>
                      <a:pPr algn="ctr"/>
                      <a:r>
                        <a:rPr lang="en-DE"/>
                        <a:t>Partners / PM</a:t>
                      </a:r>
                    </a:p>
                  </a:txBody>
                  <a:tcPr>
                    <a:solidFill>
                      <a:srgbClr val="92D050"/>
                    </a:solidFill>
                  </a:tcPr>
                </a:tc>
                <a:tc hMerge="1">
                  <a:txBody>
                    <a:bodyPr/>
                    <a:lstStyle/>
                    <a:p>
                      <a:endParaRPr lang="en-DE"/>
                    </a:p>
                  </a:txBody>
                  <a:tcPr/>
                </a:tc>
                <a:tc hMerge="1">
                  <a:txBody>
                    <a:bodyPr/>
                    <a:lstStyle/>
                    <a:p>
                      <a:endParaRPr lang="en-DE"/>
                    </a:p>
                  </a:txBody>
                  <a:tcPr/>
                </a:tc>
                <a:tc hMerge="1">
                  <a:txBody>
                    <a:bodyPr/>
                    <a:lstStyle/>
                    <a:p>
                      <a:endParaRPr lang="en-DE" dirty="0"/>
                    </a:p>
                  </a:txBody>
                  <a:tcPr/>
                </a:tc>
                <a:extLst>
                  <a:ext uri="{0D108BD9-81ED-4DB2-BD59-A6C34878D82A}">
                    <a16:rowId xmlns:a16="http://schemas.microsoft.com/office/drawing/2014/main" val="186962393"/>
                  </a:ext>
                </a:extLst>
              </a:tr>
              <a:tr h="236280">
                <a:tc vMerge="1">
                  <a:txBody>
                    <a:bodyPr/>
                    <a:lstStyle/>
                    <a:p>
                      <a:endParaRPr lang="en-DE" dirty="0"/>
                    </a:p>
                  </a:txBody>
                  <a:tcPr/>
                </a:tc>
                <a:tc vMerge="1">
                  <a:txBody>
                    <a:bodyPr/>
                    <a:lstStyle/>
                    <a:p>
                      <a:endParaRPr lang="en-DE" dirty="0"/>
                    </a:p>
                  </a:txBody>
                  <a:tcPr/>
                </a:tc>
                <a:tc vMerge="1">
                  <a:txBody>
                    <a:bodyPr/>
                    <a:lstStyle/>
                    <a:p>
                      <a:endParaRPr lang="en-DE" dirty="0"/>
                    </a:p>
                  </a:txBody>
                  <a:tcPr/>
                </a:tc>
                <a:tc>
                  <a:txBody>
                    <a:bodyPr/>
                    <a:lstStyle/>
                    <a:p>
                      <a:pPr algn="ctr"/>
                      <a:r>
                        <a:rPr lang="en-DE" sz="1600"/>
                        <a:t>DESY</a:t>
                      </a:r>
                    </a:p>
                  </a:txBody>
                  <a:tcPr/>
                </a:tc>
                <a:tc>
                  <a:txBody>
                    <a:bodyPr/>
                    <a:lstStyle/>
                    <a:p>
                      <a:pPr algn="ctr"/>
                      <a:r>
                        <a:rPr lang="en-DE" sz="1600"/>
                        <a:t>U Siegen</a:t>
                      </a:r>
                    </a:p>
                  </a:txBody>
                  <a:tcPr/>
                </a:tc>
                <a:tc>
                  <a:txBody>
                    <a:bodyPr/>
                    <a:lstStyle/>
                    <a:p>
                      <a:pPr algn="ctr"/>
                      <a:r>
                        <a:rPr lang="en-DE" sz="1600"/>
                        <a:t>U Kiel</a:t>
                      </a:r>
                    </a:p>
                  </a:txBody>
                  <a:tcPr/>
                </a:tc>
                <a:tc>
                  <a:txBody>
                    <a:bodyPr/>
                    <a:lstStyle/>
                    <a:p>
                      <a:pPr algn="ctr"/>
                      <a:r>
                        <a:rPr lang="en-DE" sz="1600"/>
                        <a:t>Total</a:t>
                      </a:r>
                    </a:p>
                  </a:txBody>
                  <a:tcPr/>
                </a:tc>
                <a:extLst>
                  <a:ext uri="{0D108BD9-81ED-4DB2-BD59-A6C34878D82A}">
                    <a16:rowId xmlns:a16="http://schemas.microsoft.com/office/drawing/2014/main" val="2270752825"/>
                  </a:ext>
                </a:extLst>
              </a:tr>
              <a:tr h="236280">
                <a:tc>
                  <a:txBody>
                    <a:bodyPr/>
                    <a:lstStyle/>
                    <a:p>
                      <a:r>
                        <a:rPr lang="en-DE" sz="1600"/>
                        <a:t>1</a:t>
                      </a:r>
                    </a:p>
                  </a:txBody>
                  <a:tcPr/>
                </a:tc>
                <a:tc>
                  <a:txBody>
                    <a:bodyPr/>
                    <a:lstStyle/>
                    <a:p>
                      <a:r>
                        <a:rPr lang="en-DE" sz="1600"/>
                        <a:t>Coordination</a:t>
                      </a:r>
                    </a:p>
                  </a:txBody>
                  <a:tcPr/>
                </a:tc>
                <a:tc>
                  <a:txBody>
                    <a:bodyPr/>
                    <a:lstStyle/>
                    <a:p>
                      <a:r>
                        <a:rPr lang="en-DE" sz="1600"/>
                        <a:t>DESY</a:t>
                      </a:r>
                    </a:p>
                  </a:txBody>
                  <a:tcPr/>
                </a:tc>
                <a:tc>
                  <a:txBody>
                    <a:bodyPr/>
                    <a:lstStyle/>
                    <a:p>
                      <a:pPr algn="ctr"/>
                      <a:r>
                        <a:rPr lang="en-DE" sz="1600"/>
                        <a:t>12</a:t>
                      </a:r>
                    </a:p>
                  </a:txBody>
                  <a:tcPr/>
                </a:tc>
                <a:tc>
                  <a:txBody>
                    <a:bodyPr/>
                    <a:lstStyle/>
                    <a:p>
                      <a:pPr algn="ctr"/>
                      <a:r>
                        <a:rPr lang="en-DE" sz="1600"/>
                        <a:t>1</a:t>
                      </a:r>
                    </a:p>
                  </a:txBody>
                  <a:tcPr/>
                </a:tc>
                <a:tc>
                  <a:txBody>
                    <a:bodyPr/>
                    <a:lstStyle/>
                    <a:p>
                      <a:pPr algn="ctr"/>
                      <a:r>
                        <a:rPr lang="en-DE" sz="1600"/>
                        <a:t>1</a:t>
                      </a:r>
                    </a:p>
                  </a:txBody>
                  <a:tcPr/>
                </a:tc>
                <a:tc>
                  <a:txBody>
                    <a:bodyPr/>
                    <a:lstStyle/>
                    <a:p>
                      <a:pPr algn="ctr"/>
                      <a:r>
                        <a:rPr lang="en-DE" sz="1600"/>
                        <a:t>14</a:t>
                      </a:r>
                    </a:p>
                  </a:txBody>
                  <a:tcPr/>
                </a:tc>
                <a:extLst>
                  <a:ext uri="{0D108BD9-81ED-4DB2-BD59-A6C34878D82A}">
                    <a16:rowId xmlns:a16="http://schemas.microsoft.com/office/drawing/2014/main" val="3978965290"/>
                  </a:ext>
                </a:extLst>
              </a:tr>
              <a:tr h="236280">
                <a:tc>
                  <a:txBody>
                    <a:bodyPr/>
                    <a:lstStyle/>
                    <a:p>
                      <a:r>
                        <a:rPr lang="en-DE" sz="1600"/>
                        <a:t>2</a:t>
                      </a:r>
                    </a:p>
                  </a:txBody>
                  <a:tcPr/>
                </a:tc>
                <a:tc>
                  <a:txBody>
                    <a:bodyPr/>
                    <a:lstStyle/>
                    <a:p>
                      <a:r>
                        <a:rPr lang="en-DE" sz="1600"/>
                        <a:t>Backend Services</a:t>
                      </a:r>
                    </a:p>
                  </a:txBody>
                  <a:tcPr/>
                </a:tc>
                <a:tc>
                  <a:txBody>
                    <a:bodyPr/>
                    <a:lstStyle/>
                    <a:p>
                      <a:r>
                        <a:rPr lang="en-DE" sz="1600"/>
                        <a:t>DESY</a:t>
                      </a:r>
                    </a:p>
                  </a:txBody>
                  <a:tcPr/>
                </a:tc>
                <a:tc>
                  <a:txBody>
                    <a:bodyPr/>
                    <a:lstStyle/>
                    <a:p>
                      <a:pPr algn="ctr"/>
                      <a:r>
                        <a:rPr lang="en-DE" sz="1600" b="1">
                          <a:solidFill>
                            <a:schemeClr val="tx1">
                              <a:lumMod val="60000"/>
                              <a:lumOff val="40000"/>
                            </a:schemeClr>
                          </a:solidFill>
                        </a:rPr>
                        <a:t>49</a:t>
                      </a:r>
                    </a:p>
                  </a:txBody>
                  <a:tcPr/>
                </a:tc>
                <a:tc>
                  <a:txBody>
                    <a:bodyPr/>
                    <a:lstStyle/>
                    <a:p>
                      <a:pPr algn="ctr"/>
                      <a:r>
                        <a:rPr lang="en-DE" sz="1600"/>
                        <a:t>0</a:t>
                      </a:r>
                    </a:p>
                  </a:txBody>
                  <a:tcPr/>
                </a:tc>
                <a:tc>
                  <a:txBody>
                    <a:bodyPr/>
                    <a:lstStyle/>
                    <a:p>
                      <a:pPr algn="ctr"/>
                      <a:r>
                        <a:rPr lang="en-DE" sz="1600"/>
                        <a:t>0</a:t>
                      </a:r>
                    </a:p>
                  </a:txBody>
                  <a:tcPr/>
                </a:tc>
                <a:tc>
                  <a:txBody>
                    <a:bodyPr/>
                    <a:lstStyle/>
                    <a:p>
                      <a:pPr algn="ctr"/>
                      <a:r>
                        <a:rPr lang="en-DE" sz="1600"/>
                        <a:t>49</a:t>
                      </a:r>
                    </a:p>
                  </a:txBody>
                  <a:tcPr/>
                </a:tc>
                <a:extLst>
                  <a:ext uri="{0D108BD9-81ED-4DB2-BD59-A6C34878D82A}">
                    <a16:rowId xmlns:a16="http://schemas.microsoft.com/office/drawing/2014/main" val="3452548877"/>
                  </a:ext>
                </a:extLst>
              </a:tr>
              <a:tr h="236280">
                <a:tc>
                  <a:txBody>
                    <a:bodyPr/>
                    <a:lstStyle/>
                    <a:p>
                      <a:r>
                        <a:rPr lang="en-DE" sz="1600"/>
                        <a:t>3</a:t>
                      </a:r>
                    </a:p>
                  </a:txBody>
                  <a:tcPr/>
                </a:tc>
                <a:tc>
                  <a:txBody>
                    <a:bodyPr/>
                    <a:lstStyle/>
                    <a:p>
                      <a:r>
                        <a:rPr lang="en-DE" sz="1600"/>
                        <a:t>Standardization</a:t>
                      </a:r>
                    </a:p>
                  </a:txBody>
                  <a:tcPr/>
                </a:tc>
                <a:tc>
                  <a:txBody>
                    <a:bodyPr/>
                    <a:lstStyle/>
                    <a:p>
                      <a:r>
                        <a:rPr lang="en-DE" sz="1600"/>
                        <a:t>DESY</a:t>
                      </a:r>
                    </a:p>
                  </a:txBody>
                  <a:tcPr/>
                </a:tc>
                <a:tc>
                  <a:txBody>
                    <a:bodyPr/>
                    <a:lstStyle/>
                    <a:p>
                      <a:pPr algn="ctr"/>
                      <a:r>
                        <a:rPr lang="en-DE" sz="1600"/>
                        <a:t>10</a:t>
                      </a:r>
                    </a:p>
                  </a:txBody>
                  <a:tcPr/>
                </a:tc>
                <a:tc>
                  <a:txBody>
                    <a:bodyPr/>
                    <a:lstStyle/>
                    <a:p>
                      <a:pPr algn="ctr"/>
                      <a:r>
                        <a:rPr lang="en-DE" sz="1600"/>
                        <a:t>4</a:t>
                      </a:r>
                    </a:p>
                  </a:txBody>
                  <a:tcPr/>
                </a:tc>
                <a:tc>
                  <a:txBody>
                    <a:bodyPr/>
                    <a:lstStyle/>
                    <a:p>
                      <a:pPr algn="ctr"/>
                      <a:r>
                        <a:rPr lang="en-DE" sz="1600"/>
                        <a:t>4</a:t>
                      </a:r>
                    </a:p>
                  </a:txBody>
                  <a:tcPr/>
                </a:tc>
                <a:tc>
                  <a:txBody>
                    <a:bodyPr/>
                    <a:lstStyle/>
                    <a:p>
                      <a:pPr algn="ctr"/>
                      <a:r>
                        <a:rPr lang="en-DE" sz="1600"/>
                        <a:t>18</a:t>
                      </a:r>
                    </a:p>
                  </a:txBody>
                  <a:tcPr/>
                </a:tc>
                <a:extLst>
                  <a:ext uri="{0D108BD9-81ED-4DB2-BD59-A6C34878D82A}">
                    <a16:rowId xmlns:a16="http://schemas.microsoft.com/office/drawing/2014/main" val="3521595186"/>
                  </a:ext>
                </a:extLst>
              </a:tr>
              <a:tr h="236280">
                <a:tc>
                  <a:txBody>
                    <a:bodyPr/>
                    <a:lstStyle/>
                    <a:p>
                      <a:r>
                        <a:rPr lang="en-DE" sz="1600"/>
                        <a:t>4</a:t>
                      </a:r>
                    </a:p>
                  </a:txBody>
                  <a:tcPr/>
                </a:tc>
                <a:tc>
                  <a:txBody>
                    <a:bodyPr/>
                    <a:lstStyle/>
                    <a:p>
                      <a:r>
                        <a:rPr lang="en-DE" sz="1600"/>
                        <a:t>Use Cases &amp; Client Tools</a:t>
                      </a:r>
                    </a:p>
                  </a:txBody>
                  <a:tcPr/>
                </a:tc>
                <a:tc>
                  <a:txBody>
                    <a:bodyPr/>
                    <a:lstStyle/>
                    <a:p>
                      <a:r>
                        <a:rPr lang="en-DE" sz="1600"/>
                        <a:t>Kiel</a:t>
                      </a:r>
                    </a:p>
                  </a:txBody>
                  <a:tcPr/>
                </a:tc>
                <a:tc>
                  <a:txBody>
                    <a:bodyPr/>
                    <a:lstStyle/>
                    <a:p>
                      <a:pPr algn="ctr"/>
                      <a:r>
                        <a:rPr lang="en-DE" sz="1600"/>
                        <a:t>0</a:t>
                      </a:r>
                    </a:p>
                  </a:txBody>
                  <a:tcPr/>
                </a:tc>
                <a:tc>
                  <a:txBody>
                    <a:bodyPr/>
                    <a:lstStyle/>
                    <a:p>
                      <a:pPr algn="ctr"/>
                      <a:r>
                        <a:rPr lang="en-DE" sz="1600" b="1">
                          <a:solidFill>
                            <a:schemeClr val="tx1">
                              <a:lumMod val="60000"/>
                              <a:lumOff val="40000"/>
                            </a:schemeClr>
                          </a:solidFill>
                        </a:rPr>
                        <a:t>25</a:t>
                      </a:r>
                    </a:p>
                  </a:txBody>
                  <a:tcPr/>
                </a:tc>
                <a:tc>
                  <a:txBody>
                    <a:bodyPr/>
                    <a:lstStyle/>
                    <a:p>
                      <a:pPr algn="ctr"/>
                      <a:r>
                        <a:rPr lang="en-DE" sz="1600" b="1">
                          <a:solidFill>
                            <a:schemeClr val="tx1">
                              <a:lumMod val="60000"/>
                              <a:lumOff val="40000"/>
                            </a:schemeClr>
                          </a:solidFill>
                        </a:rPr>
                        <a:t>25</a:t>
                      </a:r>
                    </a:p>
                  </a:txBody>
                  <a:tcPr/>
                </a:tc>
                <a:tc>
                  <a:txBody>
                    <a:bodyPr/>
                    <a:lstStyle/>
                    <a:p>
                      <a:pPr algn="ctr"/>
                      <a:r>
                        <a:rPr lang="en-DE" sz="1600"/>
                        <a:t>50</a:t>
                      </a:r>
                    </a:p>
                  </a:txBody>
                  <a:tcPr/>
                </a:tc>
                <a:extLst>
                  <a:ext uri="{0D108BD9-81ED-4DB2-BD59-A6C34878D82A}">
                    <a16:rowId xmlns:a16="http://schemas.microsoft.com/office/drawing/2014/main" val="2426602594"/>
                  </a:ext>
                </a:extLst>
              </a:tr>
              <a:tr h="236280">
                <a:tc>
                  <a:txBody>
                    <a:bodyPr/>
                    <a:lstStyle/>
                    <a:p>
                      <a:r>
                        <a:rPr lang="en-DE" sz="1600"/>
                        <a:t>5</a:t>
                      </a:r>
                    </a:p>
                  </a:txBody>
                  <a:tcPr/>
                </a:tc>
                <a:tc>
                  <a:txBody>
                    <a:bodyPr/>
                    <a:lstStyle/>
                    <a:p>
                      <a:r>
                        <a:rPr lang="en-DE" sz="1600"/>
                        <a:t>Dissemination, Outreach</a:t>
                      </a:r>
                    </a:p>
                  </a:txBody>
                  <a:tcPr/>
                </a:tc>
                <a:tc>
                  <a:txBody>
                    <a:bodyPr/>
                    <a:lstStyle/>
                    <a:p>
                      <a:r>
                        <a:rPr lang="en-DE" sz="1600"/>
                        <a:t>Siegen</a:t>
                      </a:r>
                    </a:p>
                  </a:txBody>
                  <a:tcPr/>
                </a:tc>
                <a:tc>
                  <a:txBody>
                    <a:bodyPr/>
                    <a:lstStyle/>
                    <a:p>
                      <a:pPr algn="ctr"/>
                      <a:r>
                        <a:rPr lang="en-DE" sz="1600"/>
                        <a:t>1</a:t>
                      </a:r>
                    </a:p>
                  </a:txBody>
                  <a:tcPr/>
                </a:tc>
                <a:tc>
                  <a:txBody>
                    <a:bodyPr/>
                    <a:lstStyle/>
                    <a:p>
                      <a:pPr algn="ctr"/>
                      <a:r>
                        <a:rPr lang="en-DE" sz="1600"/>
                        <a:t>6</a:t>
                      </a:r>
                    </a:p>
                  </a:txBody>
                  <a:tcPr/>
                </a:tc>
                <a:tc>
                  <a:txBody>
                    <a:bodyPr/>
                    <a:lstStyle/>
                    <a:p>
                      <a:pPr algn="ctr"/>
                      <a:r>
                        <a:rPr lang="en-DE" sz="1600"/>
                        <a:t>6</a:t>
                      </a:r>
                    </a:p>
                  </a:txBody>
                  <a:tcPr/>
                </a:tc>
                <a:tc>
                  <a:txBody>
                    <a:bodyPr/>
                    <a:lstStyle/>
                    <a:p>
                      <a:pPr algn="ctr"/>
                      <a:r>
                        <a:rPr lang="en-DE" sz="1600"/>
                        <a:t>13</a:t>
                      </a:r>
                    </a:p>
                  </a:txBody>
                  <a:tcPr/>
                </a:tc>
                <a:extLst>
                  <a:ext uri="{0D108BD9-81ED-4DB2-BD59-A6C34878D82A}">
                    <a16:rowId xmlns:a16="http://schemas.microsoft.com/office/drawing/2014/main" val="2253541363"/>
                  </a:ext>
                </a:extLst>
              </a:tr>
              <a:tr h="236280">
                <a:tc>
                  <a:txBody>
                    <a:bodyPr/>
                    <a:lstStyle/>
                    <a:p>
                      <a:endParaRPr lang="en-DE" sz="1600"/>
                    </a:p>
                  </a:txBody>
                  <a:tcPr/>
                </a:tc>
                <a:tc>
                  <a:txBody>
                    <a:bodyPr/>
                    <a:lstStyle/>
                    <a:p>
                      <a:r>
                        <a:rPr lang="en-DE" sz="1600"/>
                        <a:t>Total</a:t>
                      </a:r>
                    </a:p>
                  </a:txBody>
                  <a:tcPr/>
                </a:tc>
                <a:tc>
                  <a:txBody>
                    <a:bodyPr/>
                    <a:lstStyle/>
                    <a:p>
                      <a:endParaRPr lang="en-DE" sz="1600"/>
                    </a:p>
                  </a:txBody>
                  <a:tcPr/>
                </a:tc>
                <a:tc>
                  <a:txBody>
                    <a:bodyPr/>
                    <a:lstStyle/>
                    <a:p>
                      <a:pPr algn="ctr"/>
                      <a:r>
                        <a:rPr lang="en-DE" sz="1600"/>
                        <a:t>72</a:t>
                      </a:r>
                    </a:p>
                  </a:txBody>
                  <a:tcPr/>
                </a:tc>
                <a:tc>
                  <a:txBody>
                    <a:bodyPr/>
                    <a:lstStyle/>
                    <a:p>
                      <a:pPr algn="ctr"/>
                      <a:r>
                        <a:rPr lang="en-DE" sz="1600"/>
                        <a:t>36</a:t>
                      </a:r>
                    </a:p>
                  </a:txBody>
                  <a:tcPr/>
                </a:tc>
                <a:tc>
                  <a:txBody>
                    <a:bodyPr/>
                    <a:lstStyle/>
                    <a:p>
                      <a:pPr algn="ctr"/>
                      <a:r>
                        <a:rPr lang="en-DE" sz="1600"/>
                        <a:t>36</a:t>
                      </a:r>
                    </a:p>
                  </a:txBody>
                  <a:tcPr/>
                </a:tc>
                <a:tc>
                  <a:txBody>
                    <a:bodyPr/>
                    <a:lstStyle/>
                    <a:p>
                      <a:pPr algn="ctr"/>
                      <a:r>
                        <a:rPr lang="en-DE" sz="1600"/>
                        <a:t>144</a:t>
                      </a:r>
                    </a:p>
                  </a:txBody>
                  <a:tcPr/>
                </a:tc>
                <a:extLst>
                  <a:ext uri="{0D108BD9-81ED-4DB2-BD59-A6C34878D82A}">
                    <a16:rowId xmlns:a16="http://schemas.microsoft.com/office/drawing/2014/main" val="218333006"/>
                  </a:ext>
                </a:extLst>
              </a:tr>
            </a:tbl>
          </a:graphicData>
        </a:graphic>
      </p:graphicFrame>
    </p:spTree>
    <p:extLst>
      <p:ext uri="{BB962C8B-B14F-4D97-AF65-F5344CB8AC3E}">
        <p14:creationId xmlns:p14="http://schemas.microsoft.com/office/powerpoint/2010/main" val="137338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92DDCE-B8BC-C567-A569-42618ACE97F9}"/>
              </a:ext>
            </a:extLst>
          </p:cNvPr>
          <p:cNvSpPr/>
          <p:nvPr/>
        </p:nvSpPr>
        <p:spPr>
          <a:xfrm>
            <a:off x="0" y="2228274"/>
            <a:ext cx="12193588" cy="869587"/>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itle 2">
            <a:extLst>
              <a:ext uri="{FF2B5EF4-FFF2-40B4-BE49-F238E27FC236}">
                <a16:creationId xmlns:a16="http://schemas.microsoft.com/office/drawing/2014/main" id="{EFB6B1D9-07E4-AEDE-BB51-DAFBF07FAD65}"/>
              </a:ext>
            </a:extLst>
          </p:cNvPr>
          <p:cNvSpPr>
            <a:spLocks noGrp="1"/>
          </p:cNvSpPr>
          <p:nvPr>
            <p:ph type="title" idx="10"/>
          </p:nvPr>
        </p:nvSpPr>
        <p:spPr/>
        <p:txBody>
          <a:bodyPr/>
          <a:lstStyle/>
          <a:p>
            <a:r>
              <a:rPr lang="en-DE"/>
              <a:t>The team and further info</a:t>
            </a:r>
          </a:p>
        </p:txBody>
      </p:sp>
      <p:pic>
        <p:nvPicPr>
          <p:cNvPr id="8" name="Picture 7">
            <a:extLst>
              <a:ext uri="{FF2B5EF4-FFF2-40B4-BE49-F238E27FC236}">
                <a16:creationId xmlns:a16="http://schemas.microsoft.com/office/drawing/2014/main" id="{A0DA1482-3762-386D-1CC9-FD8A2253A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76" y="3760139"/>
            <a:ext cx="3520449" cy="1800049"/>
          </a:xfrm>
          <a:prstGeom prst="rect">
            <a:avLst/>
          </a:prstGeom>
        </p:spPr>
      </p:pic>
      <p:graphicFrame>
        <p:nvGraphicFramePr>
          <p:cNvPr id="4" name="Table 3">
            <a:extLst>
              <a:ext uri="{FF2B5EF4-FFF2-40B4-BE49-F238E27FC236}">
                <a16:creationId xmlns:a16="http://schemas.microsoft.com/office/drawing/2014/main" id="{1157BC1E-C22D-7894-7E91-57B004B89533}"/>
              </a:ext>
            </a:extLst>
          </p:cNvPr>
          <p:cNvGraphicFramePr>
            <a:graphicFrameLocks noGrp="1"/>
          </p:cNvGraphicFramePr>
          <p:nvPr>
            <p:extLst>
              <p:ext uri="{D42A27DB-BD31-4B8C-83A1-F6EECF244321}">
                <p14:modId xmlns:p14="http://schemas.microsoft.com/office/powerpoint/2010/main" val="1689739407"/>
              </p:ext>
            </p:extLst>
          </p:nvPr>
        </p:nvGraphicFramePr>
        <p:xfrm>
          <a:off x="3705924" y="3029468"/>
          <a:ext cx="8487663" cy="3332480"/>
        </p:xfrm>
        <a:graphic>
          <a:graphicData uri="http://schemas.openxmlformats.org/drawingml/2006/table">
            <a:tbl>
              <a:tblPr firstRow="1" bandRow="1">
                <a:tableStyleId>{5C22544A-7EE6-4342-B048-85BDC9FD1C3A}</a:tableStyleId>
              </a:tblPr>
              <a:tblGrid>
                <a:gridCol w="4933223">
                  <a:extLst>
                    <a:ext uri="{9D8B030D-6E8A-4147-A177-3AD203B41FA5}">
                      <a16:colId xmlns:a16="http://schemas.microsoft.com/office/drawing/2014/main" val="1711784538"/>
                    </a:ext>
                  </a:extLst>
                </a:gridCol>
                <a:gridCol w="3554440">
                  <a:extLst>
                    <a:ext uri="{9D8B030D-6E8A-4147-A177-3AD203B41FA5}">
                      <a16:colId xmlns:a16="http://schemas.microsoft.com/office/drawing/2014/main" val="1071284784"/>
                    </a:ext>
                  </a:extLst>
                </a:gridCol>
              </a:tblGrid>
              <a:tr h="0">
                <a:tc>
                  <a:txBody>
                    <a:bodyPr/>
                    <a:lstStyle/>
                    <a:p>
                      <a:r>
                        <a:rPr lang="en-DE"/>
                        <a:t>Position</a:t>
                      </a:r>
                    </a:p>
                  </a:txBody>
                  <a:tcPr/>
                </a:tc>
                <a:tc>
                  <a:txBody>
                    <a:bodyPr/>
                    <a:lstStyle/>
                    <a:p>
                      <a:r>
                        <a:rPr lang="en-DE"/>
                        <a:t>Team</a:t>
                      </a:r>
                    </a:p>
                  </a:txBody>
                  <a:tcPr/>
                </a:tc>
                <a:extLst>
                  <a:ext uri="{0D108BD9-81ED-4DB2-BD59-A6C34878D82A}">
                    <a16:rowId xmlns:a16="http://schemas.microsoft.com/office/drawing/2014/main" val="138056613"/>
                  </a:ext>
                </a:extLst>
              </a:tr>
              <a:tr h="370840">
                <a:tc>
                  <a:txBody>
                    <a:bodyPr/>
                    <a:lstStyle/>
                    <a:p>
                      <a:r>
                        <a:rPr lang="en-DE"/>
                        <a:t>Project Coordinator</a:t>
                      </a:r>
                    </a:p>
                  </a:txBody>
                  <a:tcPr/>
                </a:tc>
                <a:tc>
                  <a:txBody>
                    <a:bodyPr/>
                    <a:lstStyle/>
                    <a:p>
                      <a:r>
                        <a:rPr lang="en-DE"/>
                        <a:t>Patrick</a:t>
                      </a:r>
                    </a:p>
                  </a:txBody>
                  <a:tcPr/>
                </a:tc>
                <a:extLst>
                  <a:ext uri="{0D108BD9-81ED-4DB2-BD59-A6C34878D82A}">
                    <a16:rowId xmlns:a16="http://schemas.microsoft.com/office/drawing/2014/main" val="1424232043"/>
                  </a:ext>
                </a:extLst>
              </a:tr>
              <a:tr h="370840">
                <a:tc>
                  <a:txBody>
                    <a:bodyPr/>
                    <a:lstStyle/>
                    <a:p>
                      <a:r>
                        <a:rPr lang="en-DE"/>
                        <a:t>Technical Coordinator</a:t>
                      </a:r>
                    </a:p>
                  </a:txBody>
                  <a:tcPr/>
                </a:tc>
                <a:tc>
                  <a:txBody>
                    <a:bodyPr/>
                    <a:lstStyle/>
                    <a:p>
                      <a:r>
                        <a:rPr lang="en-DE" dirty="0"/>
                        <a:t>Tim Wetzel</a:t>
                      </a:r>
                    </a:p>
                  </a:txBody>
                  <a:tcPr/>
                </a:tc>
                <a:extLst>
                  <a:ext uri="{0D108BD9-81ED-4DB2-BD59-A6C34878D82A}">
                    <a16:rowId xmlns:a16="http://schemas.microsoft.com/office/drawing/2014/main" val="2463142370"/>
                  </a:ext>
                </a:extLst>
              </a:tr>
              <a:tr h="370840">
                <a:tc>
                  <a:txBody>
                    <a:bodyPr/>
                    <a:lstStyle/>
                    <a:p>
                      <a:r>
                        <a:rPr lang="en-DE" b="1" dirty="0"/>
                        <a:t>WP1 Coordination </a:t>
                      </a:r>
                    </a:p>
                  </a:txBody>
                  <a:tcPr/>
                </a:tc>
                <a:tc>
                  <a:txBody>
                    <a:bodyPr/>
                    <a:lstStyle/>
                    <a:p>
                      <a:r>
                        <a:rPr lang="en-DE" dirty="0"/>
                        <a:t>Sophie Servan</a:t>
                      </a:r>
                    </a:p>
                  </a:txBody>
                  <a:tcPr/>
                </a:tc>
                <a:extLst>
                  <a:ext uri="{0D108BD9-81ED-4DB2-BD59-A6C34878D82A}">
                    <a16:rowId xmlns:a16="http://schemas.microsoft.com/office/drawing/2014/main" val="137551408"/>
                  </a:ext>
                </a:extLst>
              </a:tr>
              <a:tr h="370840">
                <a:tc>
                  <a:txBody>
                    <a:bodyPr/>
                    <a:lstStyle/>
                    <a:p>
                      <a:r>
                        <a:rPr lang="en-DE" b="1"/>
                        <a:t>WP2 Backend services &amp; Data Access</a:t>
                      </a:r>
                    </a:p>
                  </a:txBody>
                  <a:tcPr/>
                </a:tc>
                <a:tc>
                  <a:txBody>
                    <a:bodyPr/>
                    <a:lstStyle/>
                    <a:p>
                      <a:r>
                        <a:rPr lang="en-DE" dirty="0"/>
                        <a:t>Devin Bourke</a:t>
                      </a:r>
                    </a:p>
                  </a:txBody>
                  <a:tcPr/>
                </a:tc>
                <a:extLst>
                  <a:ext uri="{0D108BD9-81ED-4DB2-BD59-A6C34878D82A}">
                    <a16:rowId xmlns:a16="http://schemas.microsoft.com/office/drawing/2014/main" val="841598420"/>
                  </a:ext>
                </a:extLst>
              </a:tr>
              <a:tr h="370840">
                <a:tc>
                  <a:txBody>
                    <a:bodyPr/>
                    <a:lstStyle/>
                    <a:p>
                      <a:r>
                        <a:rPr lang="en-DE" b="1"/>
                        <a:t>WP3 Data Formats and Transcoding</a:t>
                      </a:r>
                    </a:p>
                  </a:txBody>
                  <a:tcPr/>
                </a:tc>
                <a:tc>
                  <a:txBody>
                    <a:bodyPr/>
                    <a:lstStyle/>
                    <a:p>
                      <a:r>
                        <a:rPr lang="en-DE" dirty="0"/>
                        <a:t>Paul Millar</a:t>
                      </a:r>
                    </a:p>
                  </a:txBody>
                  <a:tcPr/>
                </a:tc>
                <a:extLst>
                  <a:ext uri="{0D108BD9-81ED-4DB2-BD59-A6C34878D82A}">
                    <a16:rowId xmlns:a16="http://schemas.microsoft.com/office/drawing/2014/main" val="1546154192"/>
                  </a:ext>
                </a:extLst>
              </a:tr>
              <a:tr h="370840">
                <a:tc>
                  <a:txBody>
                    <a:bodyPr/>
                    <a:lstStyle/>
                    <a:p>
                      <a:r>
                        <a:rPr lang="en-DE" b="1"/>
                        <a:t>WP4 Use Cases and Client Tool integration</a:t>
                      </a:r>
                    </a:p>
                  </a:txBody>
                  <a:tcPr/>
                </a:tc>
                <a:tc>
                  <a:txBody>
                    <a:bodyPr/>
                    <a:lstStyle/>
                    <a:p>
                      <a:r>
                        <a:rPr lang="en-DE" dirty="0"/>
                        <a:t>Bridget Murphy, Ajit later</a:t>
                      </a:r>
                    </a:p>
                  </a:txBody>
                  <a:tcPr/>
                </a:tc>
                <a:extLst>
                  <a:ext uri="{0D108BD9-81ED-4DB2-BD59-A6C34878D82A}">
                    <a16:rowId xmlns:a16="http://schemas.microsoft.com/office/drawing/2014/main" val="1003255508"/>
                  </a:ext>
                </a:extLst>
              </a:tr>
              <a:tr h="370840">
                <a:tc>
                  <a:txBody>
                    <a:bodyPr/>
                    <a:lstStyle/>
                    <a:p>
                      <a:r>
                        <a:rPr lang="en-DE" b="1" dirty="0"/>
                        <a:t>WP 5 Dissemination and outreach</a:t>
                      </a:r>
                    </a:p>
                  </a:txBody>
                  <a:tcPr/>
                </a:tc>
                <a:tc>
                  <a:txBody>
                    <a:bodyPr/>
                    <a:lstStyle/>
                    <a:p>
                      <a:r>
                        <a:rPr lang="en-DE"/>
                        <a:t>To be hired (good candidate)</a:t>
                      </a:r>
                    </a:p>
                  </a:txBody>
                  <a:tcPr/>
                </a:tc>
                <a:extLst>
                  <a:ext uri="{0D108BD9-81ED-4DB2-BD59-A6C34878D82A}">
                    <a16:rowId xmlns:a16="http://schemas.microsoft.com/office/drawing/2014/main" val="2608353281"/>
                  </a:ext>
                </a:extLst>
              </a:tr>
              <a:tr h="370840">
                <a:tc>
                  <a:txBody>
                    <a:bodyPr/>
                    <a:lstStyle/>
                    <a:p>
                      <a:r>
                        <a:rPr lang="en-DE"/>
                        <a:t>Remaining team</a:t>
                      </a:r>
                    </a:p>
                  </a:txBody>
                  <a:tcPr/>
                </a:tc>
                <a:tc>
                  <a:txBody>
                    <a:bodyPr/>
                    <a:lstStyle/>
                    <a:p>
                      <a:r>
                        <a:rPr lang="en-DE" dirty="0"/>
                        <a:t>Shruti, Sebastian, </a:t>
                      </a:r>
                      <a:r>
                        <a:rPr lang="en-GB" sz="1800" b="0" i="0" kern="1200" dirty="0">
                          <a:solidFill>
                            <a:schemeClr val="dk1"/>
                          </a:solidFill>
                          <a:effectLst/>
                          <a:latin typeface="+mn-lt"/>
                          <a:ea typeface="+mn-ea"/>
                          <a:cs typeface="+mn-cs"/>
                        </a:rPr>
                        <a:t>Ajit</a:t>
                      </a:r>
                      <a:endParaRPr lang="en-DE" dirty="0"/>
                    </a:p>
                  </a:txBody>
                  <a:tcPr/>
                </a:tc>
                <a:extLst>
                  <a:ext uri="{0D108BD9-81ED-4DB2-BD59-A6C34878D82A}">
                    <a16:rowId xmlns:a16="http://schemas.microsoft.com/office/drawing/2014/main" val="2323046323"/>
                  </a:ext>
                </a:extLst>
              </a:tr>
            </a:tbl>
          </a:graphicData>
        </a:graphic>
      </p:graphicFrame>
      <p:sp>
        <p:nvSpPr>
          <p:cNvPr id="10" name="TextBox 9">
            <a:extLst>
              <a:ext uri="{FF2B5EF4-FFF2-40B4-BE49-F238E27FC236}">
                <a16:creationId xmlns:a16="http://schemas.microsoft.com/office/drawing/2014/main" id="{5D918A17-4686-4AE4-BFA6-F2F3D7BFB6E4}"/>
              </a:ext>
            </a:extLst>
          </p:cNvPr>
          <p:cNvSpPr txBox="1"/>
          <p:nvPr/>
        </p:nvSpPr>
        <p:spPr>
          <a:xfrm>
            <a:off x="4101185" y="1405169"/>
            <a:ext cx="4979248" cy="646331"/>
          </a:xfrm>
          <a:prstGeom prst="rect">
            <a:avLst/>
          </a:prstGeom>
          <a:noFill/>
        </p:spPr>
        <p:txBody>
          <a:bodyPr wrap="none" rtlCol="0">
            <a:spAutoFit/>
          </a:bodyPr>
          <a:lstStyle/>
          <a:p>
            <a:r>
              <a:rPr kumimoji="0" lang="en-DE" sz="3600" b="0" i="0" u="none" strike="noStrike" kern="1200" cap="none" spc="0" normalizeH="0" baseline="0" noProof="0">
                <a:ln>
                  <a:noFill/>
                </a:ln>
                <a:effectLst/>
                <a:uLnTx/>
                <a:uFillTx/>
                <a:latin typeface="Montserrat"/>
              </a:rPr>
              <a:t>photonic-project.org</a:t>
            </a:r>
            <a:endParaRPr lang="en-DE"/>
          </a:p>
        </p:txBody>
      </p:sp>
      <p:sp>
        <p:nvSpPr>
          <p:cNvPr id="11" name="TextBox 10">
            <a:extLst>
              <a:ext uri="{FF2B5EF4-FFF2-40B4-BE49-F238E27FC236}">
                <a16:creationId xmlns:a16="http://schemas.microsoft.com/office/drawing/2014/main" id="{16C950D4-CEDE-43FD-BDAC-EAE340B386C7}"/>
              </a:ext>
            </a:extLst>
          </p:cNvPr>
          <p:cNvSpPr txBox="1"/>
          <p:nvPr/>
        </p:nvSpPr>
        <p:spPr>
          <a:xfrm>
            <a:off x="4101185" y="2320287"/>
            <a:ext cx="5618846" cy="646331"/>
          </a:xfrm>
          <a:prstGeom prst="rect">
            <a:avLst/>
          </a:prstGeom>
          <a:noFill/>
        </p:spPr>
        <p:txBody>
          <a:bodyPr wrap="none" rtlCol="0">
            <a:spAutoFit/>
          </a:bodyPr>
          <a:lstStyle/>
          <a:p>
            <a:r>
              <a:rPr lang="en-GB" sz="3600">
                <a:latin typeface="Montserrat"/>
              </a:rPr>
              <a:t>g</a:t>
            </a:r>
            <a:r>
              <a:rPr kumimoji="0" lang="en-DE" sz="3600" b="0" i="0" u="none" strike="noStrike" kern="1200" cap="none" spc="0" normalizeH="0" baseline="0" noProof="0">
                <a:ln>
                  <a:noFill/>
                </a:ln>
                <a:effectLst/>
                <a:uLnTx/>
                <a:uFillTx/>
                <a:latin typeface="Montserrat"/>
              </a:rPr>
              <a:t>itlab.desy.de/photonic</a:t>
            </a:r>
            <a:endParaRPr lang="en-DE"/>
          </a:p>
        </p:txBody>
      </p:sp>
      <p:pic>
        <p:nvPicPr>
          <p:cNvPr id="6148" name="Picture 4" descr="Internet logo Images - Free Download on Freepik">
            <a:extLst>
              <a:ext uri="{FF2B5EF4-FFF2-40B4-BE49-F238E27FC236}">
                <a16:creationId xmlns:a16="http://schemas.microsoft.com/office/drawing/2014/main" id="{0B3022C0-7A6F-3ADC-23DE-2BC11F2B9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728" y="1297811"/>
            <a:ext cx="903726" cy="9037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E1EE0609-6B2B-B774-8AB9-DFF62F8682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63960"/>
          <a:stretch>
            <a:fillRect/>
          </a:stretch>
        </p:blipFill>
        <p:spPr bwMode="auto">
          <a:xfrm>
            <a:off x="1240454" y="2296669"/>
            <a:ext cx="864000" cy="73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924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46293-A7E6-BB22-0588-222ABBA43F1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87B9783-5352-9CB4-6B4D-211235641734}"/>
              </a:ext>
            </a:extLst>
          </p:cNvPr>
          <p:cNvSpPr/>
          <p:nvPr/>
        </p:nvSpPr>
        <p:spPr>
          <a:xfrm>
            <a:off x="3670300" y="1228069"/>
            <a:ext cx="8523288" cy="5190034"/>
          </a:xfrm>
          <a:prstGeom prst="rect">
            <a:avLst/>
          </a:prstGeom>
          <a:solidFill>
            <a:srgbClr val="DDDD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itle 2">
            <a:extLst>
              <a:ext uri="{FF2B5EF4-FFF2-40B4-BE49-F238E27FC236}">
                <a16:creationId xmlns:a16="http://schemas.microsoft.com/office/drawing/2014/main" id="{1D1CB9DA-88E5-DAB5-39B2-44FF50417727}"/>
              </a:ext>
            </a:extLst>
          </p:cNvPr>
          <p:cNvSpPr>
            <a:spLocks noGrp="1"/>
          </p:cNvSpPr>
          <p:nvPr>
            <p:ph type="title" idx="10"/>
          </p:nvPr>
        </p:nvSpPr>
        <p:spPr/>
        <p:txBody>
          <a:bodyPr/>
          <a:lstStyle/>
          <a:p>
            <a:r>
              <a:rPr lang="en-DE"/>
              <a:t>Two Use Cases</a:t>
            </a:r>
          </a:p>
        </p:txBody>
      </p:sp>
      <p:sp>
        <p:nvSpPr>
          <p:cNvPr id="4" name="TextBox 3">
            <a:extLst>
              <a:ext uri="{FF2B5EF4-FFF2-40B4-BE49-F238E27FC236}">
                <a16:creationId xmlns:a16="http://schemas.microsoft.com/office/drawing/2014/main" id="{A256C4F1-C552-BD74-2F72-F2C66C0B48F1}"/>
              </a:ext>
            </a:extLst>
          </p:cNvPr>
          <p:cNvSpPr txBox="1"/>
          <p:nvPr/>
        </p:nvSpPr>
        <p:spPr>
          <a:xfrm>
            <a:off x="5946257" y="1579984"/>
            <a:ext cx="3196709" cy="830997"/>
          </a:xfrm>
          <a:prstGeom prst="rect">
            <a:avLst/>
          </a:prstGeom>
          <a:noFill/>
        </p:spPr>
        <p:txBody>
          <a:bodyPr wrap="none" rtlCol="0">
            <a:spAutoFit/>
          </a:bodyPr>
          <a:lstStyle/>
          <a:p>
            <a:r>
              <a:rPr lang="en-DE" sz="4800" dirty="0">
                <a:solidFill>
                  <a:schemeClr val="accent2"/>
                </a:solidFill>
              </a:rPr>
              <a:t>Use Cases</a:t>
            </a:r>
          </a:p>
        </p:txBody>
      </p:sp>
      <p:pic>
        <p:nvPicPr>
          <p:cNvPr id="6" name="Picture 5">
            <a:extLst>
              <a:ext uri="{FF2B5EF4-FFF2-40B4-BE49-F238E27FC236}">
                <a16:creationId xmlns:a16="http://schemas.microsoft.com/office/drawing/2014/main" id="{0C2F0034-382C-CF97-2049-75F2EFAB611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228395"/>
            <a:ext cx="3670300" cy="5190034"/>
          </a:xfrm>
          <a:prstGeom prst="rect">
            <a:avLst/>
          </a:prstGeom>
        </p:spPr>
      </p:pic>
      <p:sp>
        <p:nvSpPr>
          <p:cNvPr id="2" name="Snip Single Corner of Rectangle 1">
            <a:extLst>
              <a:ext uri="{FF2B5EF4-FFF2-40B4-BE49-F238E27FC236}">
                <a16:creationId xmlns:a16="http://schemas.microsoft.com/office/drawing/2014/main" id="{C50B7A9D-0719-1F7F-386F-E3F219663DA6}"/>
              </a:ext>
            </a:extLst>
          </p:cNvPr>
          <p:cNvSpPr/>
          <p:nvPr/>
        </p:nvSpPr>
        <p:spPr>
          <a:xfrm>
            <a:off x="3779201" y="2440004"/>
            <a:ext cx="3196709" cy="3071796"/>
          </a:xfrm>
          <a:prstGeom prst="snip1Rect">
            <a:avLst/>
          </a:prstGeom>
          <a:solidFill>
            <a:schemeClr val="bg1"/>
          </a:solidFill>
          <a:ln w="349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8" name="Group 241">
            <a:extLst>
              <a:ext uri="{FF2B5EF4-FFF2-40B4-BE49-F238E27FC236}">
                <a16:creationId xmlns:a16="http://schemas.microsoft.com/office/drawing/2014/main" id="{432CA574-4188-E864-83A3-434D9727CFF5}"/>
              </a:ext>
            </a:extLst>
          </p:cNvPr>
          <p:cNvGrpSpPr/>
          <p:nvPr/>
        </p:nvGrpSpPr>
        <p:grpSpPr bwMode="auto">
          <a:xfrm>
            <a:off x="4329402" y="3768588"/>
            <a:ext cx="1991527" cy="1408625"/>
            <a:chOff x="957489" y="4368327"/>
            <a:chExt cx="1787181" cy="1322560"/>
          </a:xfrm>
        </p:grpSpPr>
        <p:sp>
          <p:nvSpPr>
            <p:cNvPr id="9" name="Rectangle 1">
              <a:extLst>
                <a:ext uri="{FF2B5EF4-FFF2-40B4-BE49-F238E27FC236}">
                  <a16:creationId xmlns:a16="http://schemas.microsoft.com/office/drawing/2014/main" id="{2A9D6160-1833-F170-1171-4CC32B4FF134}"/>
                </a:ext>
              </a:extLst>
            </p:cNvPr>
            <p:cNvSpPr/>
            <p:nvPr/>
          </p:nvSpPr>
          <p:spPr bwMode="auto">
            <a:xfrm>
              <a:off x="957489" y="5226369"/>
              <a:ext cx="1787181" cy="464518"/>
            </a:xfrm>
            <a:prstGeom prst="rect">
              <a:avLst/>
            </a:prstGeom>
            <a:gradFill>
              <a:gsLst>
                <a:gs pos="0">
                  <a:srgbClr val="93B7FF">
                    <a:tint val="66000"/>
                    <a:satMod val="160000"/>
                  </a:srgbClr>
                </a:gs>
                <a:gs pos="50000">
                  <a:srgbClr val="93B7FF">
                    <a:tint val="44500"/>
                    <a:satMod val="160000"/>
                  </a:srgbClr>
                </a:gs>
                <a:gs pos="100000">
                  <a:srgbClr val="93B7FF">
                    <a:tint val="23500"/>
                    <a:satMod val="16000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900"/>
            </a:p>
          </p:txBody>
        </p:sp>
        <p:grpSp>
          <p:nvGrpSpPr>
            <p:cNvPr id="10" name="Group 243">
              <a:extLst>
                <a:ext uri="{FF2B5EF4-FFF2-40B4-BE49-F238E27FC236}">
                  <a16:creationId xmlns:a16="http://schemas.microsoft.com/office/drawing/2014/main" id="{99A02E15-9DA5-7531-63CF-A36A8666423B}"/>
                </a:ext>
              </a:extLst>
            </p:cNvPr>
            <p:cNvGrpSpPr/>
            <p:nvPr/>
          </p:nvGrpSpPr>
          <p:grpSpPr bwMode="auto">
            <a:xfrm rot="1719909">
              <a:off x="1564858" y="4443129"/>
              <a:ext cx="750953" cy="1093035"/>
              <a:chOff x="5080828" y="4489839"/>
              <a:chExt cx="750953" cy="1093035"/>
            </a:xfrm>
          </p:grpSpPr>
          <p:grpSp>
            <p:nvGrpSpPr>
              <p:cNvPr id="19" name="Gruppieren 169">
                <a:extLst>
                  <a:ext uri="{FF2B5EF4-FFF2-40B4-BE49-F238E27FC236}">
                    <a16:creationId xmlns:a16="http://schemas.microsoft.com/office/drawing/2014/main" id="{65AF65D9-5D64-84AB-688B-174CF4EA3CAE}"/>
                  </a:ext>
                </a:extLst>
              </p:cNvPr>
              <p:cNvGrpSpPr/>
              <p:nvPr/>
            </p:nvGrpSpPr>
            <p:grpSpPr bwMode="auto">
              <a:xfrm rot="11761769">
                <a:off x="5684046" y="5153236"/>
                <a:ext cx="147735" cy="239492"/>
                <a:chOff x="5236682" y="1424769"/>
                <a:chExt cx="191224" cy="309991"/>
              </a:xfrm>
            </p:grpSpPr>
            <p:grpSp>
              <p:nvGrpSpPr>
                <p:cNvPr id="25" name="Gruppieren 171">
                  <a:extLst>
                    <a:ext uri="{FF2B5EF4-FFF2-40B4-BE49-F238E27FC236}">
                      <a16:creationId xmlns:a16="http://schemas.microsoft.com/office/drawing/2014/main" id="{74060FBA-767E-2C15-772C-020DAE667CFF}"/>
                    </a:ext>
                  </a:extLst>
                </p:cNvPr>
                <p:cNvGrpSpPr/>
                <p:nvPr/>
              </p:nvGrpSpPr>
              <p:grpSpPr bwMode="auto">
                <a:xfrm rot="19384479">
                  <a:off x="5249690" y="1424769"/>
                  <a:ext cx="163429" cy="309991"/>
                  <a:chOff x="2561711" y="5177647"/>
                  <a:chExt cx="210071" cy="398460"/>
                </a:xfrm>
              </p:grpSpPr>
              <p:grpSp>
                <p:nvGrpSpPr>
                  <p:cNvPr id="27" name="Gruppieren 173">
                    <a:extLst>
                      <a:ext uri="{FF2B5EF4-FFF2-40B4-BE49-F238E27FC236}">
                        <a16:creationId xmlns:a16="http://schemas.microsoft.com/office/drawing/2014/main" id="{8C5B2089-079D-EC1D-4C68-88F9558A12D8}"/>
                      </a:ext>
                    </a:extLst>
                  </p:cNvPr>
                  <p:cNvGrpSpPr/>
                  <p:nvPr/>
                </p:nvGrpSpPr>
                <p:grpSpPr bwMode="auto">
                  <a:xfrm rot="2887772">
                    <a:off x="2596752" y="5142621"/>
                    <a:ext cx="140003" cy="210056"/>
                    <a:chOff x="3979016" y="5059564"/>
                    <a:chExt cx="140003" cy="210056"/>
                  </a:xfrm>
                </p:grpSpPr>
                <p:sp>
                  <p:nvSpPr>
                    <p:cNvPr id="31" name="Flussdiagramm: Verbindungsstelle 100">
                      <a:extLst>
                        <a:ext uri="{FF2B5EF4-FFF2-40B4-BE49-F238E27FC236}">
                          <a16:creationId xmlns:a16="http://schemas.microsoft.com/office/drawing/2014/main" id="{97CE6127-9241-6C3D-E934-6928349806D9}"/>
                        </a:ext>
                      </a:extLst>
                    </p:cNvPr>
                    <p:cNvSpPr/>
                    <p:nvPr/>
                  </p:nvSpPr>
                  <p:spPr bwMode="auto">
                    <a:xfrm>
                      <a:off x="3979016" y="5139385"/>
                      <a:ext cx="140003" cy="130235"/>
                    </a:xfrm>
                    <a:prstGeom prst="flowChartConnector">
                      <a:avLst/>
                    </a:prstGeom>
                    <a:solidFill>
                      <a:srgbClr val="E89720"/>
                    </a:solidFill>
                    <a:ln>
                      <a:solidFill>
                        <a:srgbClr val="E89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600"/>
                    </a:p>
                  </p:txBody>
                </p:sp>
                <p:cxnSp>
                  <p:nvCxnSpPr>
                    <p:cNvPr id="32" name="Gerader Verbinder 178">
                      <a:extLst>
                        <a:ext uri="{FF2B5EF4-FFF2-40B4-BE49-F238E27FC236}">
                          <a16:creationId xmlns:a16="http://schemas.microsoft.com/office/drawing/2014/main" id="{0DB59850-3B61-ADFE-0E79-CC5F68527ACD}"/>
                        </a:ext>
                      </a:extLst>
                    </p:cNvPr>
                    <p:cNvCxnSpPr>
                      <a:cxnSpLocks/>
                      <a:stCxn id="31" idx="0"/>
                    </p:cNvCxnSpPr>
                    <p:nvPr/>
                  </p:nvCxnSpPr>
                  <p:spPr bwMode="auto">
                    <a:xfrm flipV="1">
                      <a:off x="4049018" y="5059564"/>
                      <a:ext cx="0" cy="79821"/>
                    </a:xfrm>
                    <a:prstGeom prst="line">
                      <a:avLst/>
                    </a:prstGeom>
                    <a:ln w="44450">
                      <a:solidFill>
                        <a:srgbClr val="E89720"/>
                      </a:solidFill>
                    </a:ln>
                  </p:spPr>
                  <p:style>
                    <a:lnRef idx="1">
                      <a:schemeClr val="accent1"/>
                    </a:lnRef>
                    <a:fillRef idx="0">
                      <a:schemeClr val="accent1"/>
                    </a:fillRef>
                    <a:effectRef idx="0">
                      <a:schemeClr val="accent1"/>
                    </a:effectRef>
                    <a:fontRef idx="minor">
                      <a:schemeClr val="tx1"/>
                    </a:fontRef>
                  </p:style>
                </p:cxnSp>
              </p:grpSp>
              <p:grpSp>
                <p:nvGrpSpPr>
                  <p:cNvPr id="28" name="Gruppieren 174">
                    <a:extLst>
                      <a:ext uri="{FF2B5EF4-FFF2-40B4-BE49-F238E27FC236}">
                        <a16:creationId xmlns:a16="http://schemas.microsoft.com/office/drawing/2014/main" id="{35A28F9E-CA15-C837-4773-E510597D7A51}"/>
                      </a:ext>
                    </a:extLst>
                  </p:cNvPr>
                  <p:cNvGrpSpPr/>
                  <p:nvPr/>
                </p:nvGrpSpPr>
                <p:grpSpPr bwMode="auto">
                  <a:xfrm rot="7914882">
                    <a:off x="2596737" y="5401078"/>
                    <a:ext cx="140003" cy="210056"/>
                    <a:chOff x="3979016" y="5059564"/>
                    <a:chExt cx="140003" cy="210056"/>
                  </a:xfrm>
                </p:grpSpPr>
                <p:sp>
                  <p:nvSpPr>
                    <p:cNvPr id="29" name="Flussdiagramm: Verbindungsstelle 135">
                      <a:extLst>
                        <a:ext uri="{FF2B5EF4-FFF2-40B4-BE49-F238E27FC236}">
                          <a16:creationId xmlns:a16="http://schemas.microsoft.com/office/drawing/2014/main" id="{1C5C06C1-5ECB-B287-FE75-E1027070F7DC}"/>
                        </a:ext>
                      </a:extLst>
                    </p:cNvPr>
                    <p:cNvSpPr/>
                    <p:nvPr/>
                  </p:nvSpPr>
                  <p:spPr bwMode="auto">
                    <a:xfrm>
                      <a:off x="3979016" y="5139385"/>
                      <a:ext cx="140003" cy="130235"/>
                    </a:xfrm>
                    <a:prstGeom prst="flowChartConnector">
                      <a:avLst/>
                    </a:prstGeom>
                    <a:solidFill>
                      <a:srgbClr val="E89720"/>
                    </a:solidFill>
                    <a:ln>
                      <a:solidFill>
                        <a:srgbClr val="E89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600"/>
                    </a:p>
                  </p:txBody>
                </p:sp>
                <p:cxnSp>
                  <p:nvCxnSpPr>
                    <p:cNvPr id="30" name="Gerader Verbinder 176">
                      <a:extLst>
                        <a:ext uri="{FF2B5EF4-FFF2-40B4-BE49-F238E27FC236}">
                          <a16:creationId xmlns:a16="http://schemas.microsoft.com/office/drawing/2014/main" id="{6FE52312-9D68-259C-0000-DFE27B27FE6D}"/>
                        </a:ext>
                      </a:extLst>
                    </p:cNvPr>
                    <p:cNvCxnSpPr>
                      <a:cxnSpLocks/>
                      <a:stCxn id="29" idx="0"/>
                    </p:cNvCxnSpPr>
                    <p:nvPr/>
                  </p:nvCxnSpPr>
                  <p:spPr bwMode="auto">
                    <a:xfrm flipV="1">
                      <a:off x="4049018" y="5059564"/>
                      <a:ext cx="0" cy="79821"/>
                    </a:xfrm>
                    <a:prstGeom prst="line">
                      <a:avLst/>
                    </a:prstGeom>
                    <a:ln w="44450">
                      <a:solidFill>
                        <a:srgbClr val="E89720"/>
                      </a:solidFill>
                    </a:ln>
                  </p:spPr>
                  <p:style>
                    <a:lnRef idx="1">
                      <a:schemeClr val="accent1"/>
                    </a:lnRef>
                    <a:fillRef idx="0">
                      <a:schemeClr val="accent1"/>
                    </a:fillRef>
                    <a:effectRef idx="0">
                      <a:schemeClr val="accent1"/>
                    </a:effectRef>
                    <a:fontRef idx="minor">
                      <a:schemeClr val="tx1"/>
                    </a:fontRef>
                  </p:style>
                </p:cxnSp>
              </p:grpSp>
            </p:grpSp>
            <p:sp>
              <p:nvSpPr>
                <p:cNvPr id="26" name="Bogen 172">
                  <a:extLst>
                    <a:ext uri="{FF2B5EF4-FFF2-40B4-BE49-F238E27FC236}">
                      <a16:creationId xmlns:a16="http://schemas.microsoft.com/office/drawing/2014/main" id="{703478A3-5DC0-8DBA-2D55-16A1168CEA6B}"/>
                    </a:ext>
                  </a:extLst>
                </p:cNvPr>
                <p:cNvSpPr/>
                <p:nvPr/>
              </p:nvSpPr>
              <p:spPr bwMode="auto">
                <a:xfrm rot="11916130">
                  <a:off x="5236682" y="1518849"/>
                  <a:ext cx="191224" cy="142549"/>
                </a:xfrm>
                <a:prstGeom prst="arc">
                  <a:avLst>
                    <a:gd name="adj1" fmla="val 16200000"/>
                    <a:gd name="adj2" fmla="val 0"/>
                  </a:avLst>
                </a:prstGeom>
                <a:noFill/>
                <a:ln w="28575">
                  <a:solidFill>
                    <a:srgbClr val="E8972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sz="1900"/>
                </a:p>
              </p:txBody>
            </p:sp>
          </p:grpSp>
          <p:grpSp>
            <p:nvGrpSpPr>
              <p:cNvPr id="20" name="Group 253">
                <a:extLst>
                  <a:ext uri="{FF2B5EF4-FFF2-40B4-BE49-F238E27FC236}">
                    <a16:creationId xmlns:a16="http://schemas.microsoft.com/office/drawing/2014/main" id="{CAE63C3A-E007-E301-950C-5345BE6E19CE}"/>
                  </a:ext>
                </a:extLst>
              </p:cNvPr>
              <p:cNvGrpSpPr/>
              <p:nvPr/>
            </p:nvGrpSpPr>
            <p:grpSpPr bwMode="auto">
              <a:xfrm rot="19054837">
                <a:off x="5080828" y="4489839"/>
                <a:ext cx="549761" cy="870397"/>
                <a:chOff x="5428314" y="4364460"/>
                <a:chExt cx="549761" cy="870397"/>
              </a:xfrm>
            </p:grpSpPr>
            <p:sp>
              <p:nvSpPr>
                <p:cNvPr id="22" name="Freihandform 105">
                  <a:extLst>
                    <a:ext uri="{FF2B5EF4-FFF2-40B4-BE49-F238E27FC236}">
                      <a16:creationId xmlns:a16="http://schemas.microsoft.com/office/drawing/2014/main" id="{C241543D-4C1D-743B-BFCC-690AF289BFE6}"/>
                    </a:ext>
                  </a:extLst>
                </p:cNvPr>
                <p:cNvSpPr/>
                <p:nvPr/>
              </p:nvSpPr>
              <p:spPr bwMode="auto">
                <a:xfrm rot="508846" flipH="1">
                  <a:off x="5826308" y="4364460"/>
                  <a:ext cx="151767" cy="816050"/>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46" h="2800865"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490152" y="2303848"/>
                        <a:pt x="535460" y="2421924"/>
                      </a:cubicBezTo>
                      <a:cubicBezTo>
                        <a:pt x="580768" y="2540000"/>
                        <a:pt x="435233" y="2729470"/>
                        <a:pt x="411892" y="2800865"/>
                      </a:cubicBezTo>
                    </a:path>
                  </a:pathLst>
                </a:custGeom>
                <a:noFill/>
                <a:ln w="44450" cap="rnd">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900" dirty="0"/>
                </a:p>
              </p:txBody>
            </p:sp>
            <p:sp>
              <p:nvSpPr>
                <p:cNvPr id="23" name="Freihandform 104">
                  <a:extLst>
                    <a:ext uri="{FF2B5EF4-FFF2-40B4-BE49-F238E27FC236}">
                      <a16:creationId xmlns:a16="http://schemas.microsoft.com/office/drawing/2014/main" id="{A889F5C2-B313-D35F-D119-34EA9B534ACD}"/>
                    </a:ext>
                  </a:extLst>
                </p:cNvPr>
                <p:cNvSpPr/>
                <p:nvPr/>
              </p:nvSpPr>
              <p:spPr bwMode="auto">
                <a:xfrm rot="19475641" flipH="1">
                  <a:off x="5428314" y="4418808"/>
                  <a:ext cx="151767" cy="816049"/>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46" h="2800865"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490152" y="2303848"/>
                        <a:pt x="535460" y="2421924"/>
                      </a:cubicBezTo>
                      <a:cubicBezTo>
                        <a:pt x="580768" y="2540000"/>
                        <a:pt x="435233" y="2729470"/>
                        <a:pt x="411892" y="2800865"/>
                      </a:cubicBezTo>
                    </a:path>
                  </a:pathLst>
                </a:custGeom>
                <a:noFill/>
                <a:ln w="44450" cap="rnd">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900"/>
                </a:p>
              </p:txBody>
            </p:sp>
            <p:cxnSp>
              <p:nvCxnSpPr>
                <p:cNvPr id="24" name="Gerader Verbinder 123">
                  <a:extLst>
                    <a:ext uri="{FF2B5EF4-FFF2-40B4-BE49-F238E27FC236}">
                      <a16:creationId xmlns:a16="http://schemas.microsoft.com/office/drawing/2014/main" id="{9E451836-DC6D-E09C-F165-9A957936B295}"/>
                    </a:ext>
                  </a:extLst>
                </p:cNvPr>
                <p:cNvCxnSpPr>
                  <a:cxnSpLocks/>
                </p:cNvCxnSpPr>
                <p:nvPr/>
              </p:nvCxnSpPr>
              <p:spPr bwMode="auto">
                <a:xfrm rot="1974291" flipH="1">
                  <a:off x="5732676" y="5154923"/>
                  <a:ext cx="65273" cy="68187"/>
                </a:xfrm>
                <a:prstGeom prst="line">
                  <a:avLst/>
                </a:prstGeom>
                <a:noFill/>
                <a:ln w="44450" cap="rnd">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21" name="Ellipse 136">
                <a:extLst>
                  <a:ext uri="{FF2B5EF4-FFF2-40B4-BE49-F238E27FC236}">
                    <a16:creationId xmlns:a16="http://schemas.microsoft.com/office/drawing/2014/main" id="{12F79FC7-17DC-5F3A-6ABF-D57BF2E6BA07}"/>
                  </a:ext>
                </a:extLst>
              </p:cNvPr>
              <p:cNvSpPr>
                <a:spLocks noChangeAspect="1"/>
              </p:cNvSpPr>
              <p:nvPr/>
            </p:nvSpPr>
            <p:spPr bwMode="auto">
              <a:xfrm rot="3611687">
                <a:off x="5538558" y="5312866"/>
                <a:ext cx="178769" cy="361248"/>
              </a:xfrm>
              <a:prstGeom prst="ellipse">
                <a:avLst/>
              </a:prstGeom>
              <a:solidFill>
                <a:srgbClr val="00B0F0"/>
              </a:solidFill>
              <a:ln>
                <a:noFill/>
              </a:ln>
              <a:effectLst>
                <a:outerShdw blurRad="266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900"/>
              </a:p>
            </p:txBody>
          </p:sp>
        </p:grpSp>
        <p:grpSp>
          <p:nvGrpSpPr>
            <p:cNvPr id="11" name="Gruppieren 91">
              <a:extLst>
                <a:ext uri="{FF2B5EF4-FFF2-40B4-BE49-F238E27FC236}">
                  <a16:creationId xmlns:a16="http://schemas.microsoft.com/office/drawing/2014/main" id="{DF5A1FF3-D641-DE69-83E0-797EE1B6C51B}"/>
                </a:ext>
              </a:extLst>
            </p:cNvPr>
            <p:cNvGrpSpPr>
              <a:grpSpLocks noChangeAspect="1"/>
            </p:cNvGrpSpPr>
            <p:nvPr/>
          </p:nvGrpSpPr>
          <p:grpSpPr bwMode="auto">
            <a:xfrm>
              <a:off x="1044722" y="4368327"/>
              <a:ext cx="336406" cy="1071391"/>
              <a:chOff x="7100397" y="1041008"/>
              <a:chExt cx="1159419" cy="3692497"/>
            </a:xfrm>
          </p:grpSpPr>
          <p:sp>
            <p:nvSpPr>
              <p:cNvPr id="16" name="Freihandform 26">
                <a:extLst>
                  <a:ext uri="{FF2B5EF4-FFF2-40B4-BE49-F238E27FC236}">
                    <a16:creationId xmlns:a16="http://schemas.microsoft.com/office/drawing/2014/main" id="{B17C6DCD-F141-3593-C1C2-4D7352C6B9E9}"/>
                  </a:ext>
                </a:extLst>
              </p:cNvPr>
              <p:cNvSpPr/>
              <p:nvPr/>
            </p:nvSpPr>
            <p:spPr bwMode="auto">
              <a:xfrm>
                <a:off x="7100397" y="1233537"/>
                <a:ext cx="544145" cy="2800866"/>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46" h="2800865"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490152" y="2303848"/>
                      <a:pt x="535460" y="2421924"/>
                    </a:cubicBezTo>
                    <a:cubicBezTo>
                      <a:pt x="580768" y="2540000"/>
                      <a:pt x="435233" y="2729470"/>
                      <a:pt x="411892" y="2800865"/>
                    </a:cubicBezTo>
                  </a:path>
                </a:pathLst>
              </a:custGeom>
              <a:noFill/>
              <a:ln w="44450" cap="rnd">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sp>
            <p:nvSpPr>
              <p:cNvPr id="17" name="Freihandform 27">
                <a:extLst>
                  <a:ext uri="{FF2B5EF4-FFF2-40B4-BE49-F238E27FC236}">
                    <a16:creationId xmlns:a16="http://schemas.microsoft.com/office/drawing/2014/main" id="{A0D5414E-FADB-5474-EDA4-527D731962AC}"/>
                  </a:ext>
                </a:extLst>
              </p:cNvPr>
              <p:cNvSpPr/>
              <p:nvPr/>
            </p:nvSpPr>
            <p:spPr bwMode="auto">
              <a:xfrm rot="190442">
                <a:off x="7717112" y="1041008"/>
                <a:ext cx="539000" cy="2994663"/>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 name="connsiteX0" fmla="*/ 0 w 539000"/>
                  <a:gd name="connsiteY0" fmla="*/ 0 h 2866768"/>
                  <a:gd name="connsiteX1" fmla="*/ 329514 w 539000"/>
                  <a:gd name="connsiteY1" fmla="*/ 197708 h 2866768"/>
                  <a:gd name="connsiteX2" fmla="*/ 32952 w 539000"/>
                  <a:gd name="connsiteY2" fmla="*/ 560173 h 2866768"/>
                  <a:gd name="connsiteX3" fmla="*/ 370703 w 539000"/>
                  <a:gd name="connsiteY3" fmla="*/ 972065 h 2866768"/>
                  <a:gd name="connsiteX4" fmla="*/ 65903 w 539000"/>
                  <a:gd name="connsiteY4" fmla="*/ 1351006 h 2866768"/>
                  <a:gd name="connsiteX5" fmla="*/ 461319 w 539000"/>
                  <a:gd name="connsiteY5" fmla="*/ 1696995 h 2866768"/>
                  <a:gd name="connsiteX6" fmla="*/ 140043 w 539000"/>
                  <a:gd name="connsiteY6" fmla="*/ 2092411 h 2866768"/>
                  <a:gd name="connsiteX7" fmla="*/ 535460 w 539000"/>
                  <a:gd name="connsiteY7" fmla="*/ 2421924 h 2866768"/>
                  <a:gd name="connsiteX8" fmla="*/ 337751 w 539000"/>
                  <a:gd name="connsiteY8" fmla="*/ 2866768 h 2866768"/>
                  <a:gd name="connsiteX0" fmla="*/ 0 w 539000"/>
                  <a:gd name="connsiteY0" fmla="*/ 0 h 2894357"/>
                  <a:gd name="connsiteX1" fmla="*/ 329514 w 539000"/>
                  <a:gd name="connsiteY1" fmla="*/ 197708 h 2894357"/>
                  <a:gd name="connsiteX2" fmla="*/ 32952 w 539000"/>
                  <a:gd name="connsiteY2" fmla="*/ 560173 h 2894357"/>
                  <a:gd name="connsiteX3" fmla="*/ 370703 w 539000"/>
                  <a:gd name="connsiteY3" fmla="*/ 972065 h 2894357"/>
                  <a:gd name="connsiteX4" fmla="*/ 65903 w 539000"/>
                  <a:gd name="connsiteY4" fmla="*/ 1351006 h 2894357"/>
                  <a:gd name="connsiteX5" fmla="*/ 461319 w 539000"/>
                  <a:gd name="connsiteY5" fmla="*/ 1696995 h 2894357"/>
                  <a:gd name="connsiteX6" fmla="*/ 140043 w 539000"/>
                  <a:gd name="connsiteY6" fmla="*/ 2092411 h 2894357"/>
                  <a:gd name="connsiteX7" fmla="*/ 535460 w 539000"/>
                  <a:gd name="connsiteY7" fmla="*/ 2421924 h 2894357"/>
                  <a:gd name="connsiteX8" fmla="*/ 337751 w 539000"/>
                  <a:gd name="connsiteY8" fmla="*/ 2866768 h 2894357"/>
                  <a:gd name="connsiteX9" fmla="*/ 358346 w 539000"/>
                  <a:gd name="connsiteY9" fmla="*/ 2846171 h 2894357"/>
                  <a:gd name="connsiteX0" fmla="*/ 0 w 539000"/>
                  <a:gd name="connsiteY0" fmla="*/ 0 h 2894357"/>
                  <a:gd name="connsiteX1" fmla="*/ 329514 w 539000"/>
                  <a:gd name="connsiteY1" fmla="*/ 197708 h 2894357"/>
                  <a:gd name="connsiteX2" fmla="*/ 32952 w 539000"/>
                  <a:gd name="connsiteY2" fmla="*/ 560173 h 2894357"/>
                  <a:gd name="connsiteX3" fmla="*/ 370703 w 539000"/>
                  <a:gd name="connsiteY3" fmla="*/ 972065 h 2894357"/>
                  <a:gd name="connsiteX4" fmla="*/ 65903 w 539000"/>
                  <a:gd name="connsiteY4" fmla="*/ 1351006 h 2894357"/>
                  <a:gd name="connsiteX5" fmla="*/ 461319 w 539000"/>
                  <a:gd name="connsiteY5" fmla="*/ 1696995 h 2894357"/>
                  <a:gd name="connsiteX6" fmla="*/ 140043 w 539000"/>
                  <a:gd name="connsiteY6" fmla="*/ 2092411 h 2894357"/>
                  <a:gd name="connsiteX7" fmla="*/ 535460 w 539000"/>
                  <a:gd name="connsiteY7" fmla="*/ 2421924 h 2894357"/>
                  <a:gd name="connsiteX8" fmla="*/ 337751 w 539000"/>
                  <a:gd name="connsiteY8" fmla="*/ 2866768 h 2894357"/>
                  <a:gd name="connsiteX9" fmla="*/ 358346 w 539000"/>
                  <a:gd name="connsiteY9" fmla="*/ 2846171 h 2894357"/>
                  <a:gd name="connsiteX10" fmla="*/ 341870 w 539000"/>
                  <a:gd name="connsiteY10" fmla="*/ 2887361 h 2894357"/>
                  <a:gd name="connsiteX0" fmla="*/ 0 w 539000"/>
                  <a:gd name="connsiteY0" fmla="*/ 0 h 2969739"/>
                  <a:gd name="connsiteX1" fmla="*/ 329514 w 539000"/>
                  <a:gd name="connsiteY1" fmla="*/ 197708 h 2969739"/>
                  <a:gd name="connsiteX2" fmla="*/ 32952 w 539000"/>
                  <a:gd name="connsiteY2" fmla="*/ 560173 h 2969739"/>
                  <a:gd name="connsiteX3" fmla="*/ 370703 w 539000"/>
                  <a:gd name="connsiteY3" fmla="*/ 972065 h 2969739"/>
                  <a:gd name="connsiteX4" fmla="*/ 65903 w 539000"/>
                  <a:gd name="connsiteY4" fmla="*/ 1351006 h 2969739"/>
                  <a:gd name="connsiteX5" fmla="*/ 461319 w 539000"/>
                  <a:gd name="connsiteY5" fmla="*/ 1696995 h 2969739"/>
                  <a:gd name="connsiteX6" fmla="*/ 140043 w 539000"/>
                  <a:gd name="connsiteY6" fmla="*/ 2092411 h 2969739"/>
                  <a:gd name="connsiteX7" fmla="*/ 535460 w 539000"/>
                  <a:gd name="connsiteY7" fmla="*/ 2421924 h 2969739"/>
                  <a:gd name="connsiteX8" fmla="*/ 337751 w 539000"/>
                  <a:gd name="connsiteY8" fmla="*/ 2866768 h 2969739"/>
                  <a:gd name="connsiteX9" fmla="*/ 358346 w 539000"/>
                  <a:gd name="connsiteY9" fmla="*/ 2846171 h 2969739"/>
                  <a:gd name="connsiteX10" fmla="*/ 473675 w 539000"/>
                  <a:gd name="connsiteY10" fmla="*/ 2969739 h 2969739"/>
                  <a:gd name="connsiteX0" fmla="*/ 0 w 539000"/>
                  <a:gd name="connsiteY0" fmla="*/ 0 h 2994679"/>
                  <a:gd name="connsiteX1" fmla="*/ 329514 w 539000"/>
                  <a:gd name="connsiteY1" fmla="*/ 197708 h 2994679"/>
                  <a:gd name="connsiteX2" fmla="*/ 32952 w 539000"/>
                  <a:gd name="connsiteY2" fmla="*/ 560173 h 2994679"/>
                  <a:gd name="connsiteX3" fmla="*/ 370703 w 539000"/>
                  <a:gd name="connsiteY3" fmla="*/ 972065 h 2994679"/>
                  <a:gd name="connsiteX4" fmla="*/ 65903 w 539000"/>
                  <a:gd name="connsiteY4" fmla="*/ 1351006 h 2994679"/>
                  <a:gd name="connsiteX5" fmla="*/ 461319 w 539000"/>
                  <a:gd name="connsiteY5" fmla="*/ 1696995 h 2994679"/>
                  <a:gd name="connsiteX6" fmla="*/ 140043 w 539000"/>
                  <a:gd name="connsiteY6" fmla="*/ 2092411 h 2994679"/>
                  <a:gd name="connsiteX7" fmla="*/ 535460 w 539000"/>
                  <a:gd name="connsiteY7" fmla="*/ 2421924 h 2994679"/>
                  <a:gd name="connsiteX8" fmla="*/ 337751 w 539000"/>
                  <a:gd name="connsiteY8" fmla="*/ 2866768 h 2994679"/>
                  <a:gd name="connsiteX9" fmla="*/ 374821 w 539000"/>
                  <a:gd name="connsiteY9" fmla="*/ 2994452 h 2994679"/>
                  <a:gd name="connsiteX10" fmla="*/ 473675 w 539000"/>
                  <a:gd name="connsiteY10" fmla="*/ 2969739 h 2994679"/>
                  <a:gd name="connsiteX0" fmla="*/ 0 w 539000"/>
                  <a:gd name="connsiteY0" fmla="*/ 0 h 2994664"/>
                  <a:gd name="connsiteX1" fmla="*/ 329514 w 539000"/>
                  <a:gd name="connsiteY1" fmla="*/ 197708 h 2994664"/>
                  <a:gd name="connsiteX2" fmla="*/ 32952 w 539000"/>
                  <a:gd name="connsiteY2" fmla="*/ 560173 h 2994664"/>
                  <a:gd name="connsiteX3" fmla="*/ 370703 w 539000"/>
                  <a:gd name="connsiteY3" fmla="*/ 972065 h 2994664"/>
                  <a:gd name="connsiteX4" fmla="*/ 65903 w 539000"/>
                  <a:gd name="connsiteY4" fmla="*/ 1351006 h 2994664"/>
                  <a:gd name="connsiteX5" fmla="*/ 461319 w 539000"/>
                  <a:gd name="connsiteY5" fmla="*/ 1696995 h 2994664"/>
                  <a:gd name="connsiteX6" fmla="*/ 140043 w 539000"/>
                  <a:gd name="connsiteY6" fmla="*/ 2092411 h 2994664"/>
                  <a:gd name="connsiteX7" fmla="*/ 535460 w 539000"/>
                  <a:gd name="connsiteY7" fmla="*/ 2421924 h 2994664"/>
                  <a:gd name="connsiteX8" fmla="*/ 337751 w 539000"/>
                  <a:gd name="connsiteY8" fmla="*/ 2866768 h 2994664"/>
                  <a:gd name="connsiteX9" fmla="*/ 374821 w 539000"/>
                  <a:gd name="connsiteY9" fmla="*/ 2994452 h 299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000" h="2994664"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502509" y="2292865"/>
                      <a:pt x="535460" y="2421924"/>
                    </a:cubicBezTo>
                    <a:cubicBezTo>
                      <a:pt x="568411" y="2550983"/>
                      <a:pt x="361092" y="2795373"/>
                      <a:pt x="337751" y="2866768"/>
                    </a:cubicBezTo>
                    <a:cubicBezTo>
                      <a:pt x="308232" y="2937476"/>
                      <a:pt x="370531" y="2998743"/>
                      <a:pt x="374821" y="2994452"/>
                    </a:cubicBezTo>
                  </a:path>
                </a:pathLst>
              </a:custGeom>
              <a:noFill/>
              <a:ln w="444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sp>
            <p:nvSpPr>
              <p:cNvPr id="18" name="Ellipse 112">
                <a:extLst>
                  <a:ext uri="{FF2B5EF4-FFF2-40B4-BE49-F238E27FC236}">
                    <a16:creationId xmlns:a16="http://schemas.microsoft.com/office/drawing/2014/main" id="{000C6C1E-C4FB-5B96-05E5-C535856F21B1}"/>
                  </a:ext>
                </a:extLst>
              </p:cNvPr>
              <p:cNvSpPr/>
              <p:nvPr/>
            </p:nvSpPr>
            <p:spPr bwMode="auto">
              <a:xfrm>
                <a:off x="7336602" y="3921211"/>
                <a:ext cx="923214" cy="812294"/>
              </a:xfrm>
              <a:prstGeom prst="ellipse">
                <a:avLst/>
              </a:prstGeom>
              <a:solidFill>
                <a:srgbClr val="0070C0">
                  <a:alpha val="80000"/>
                </a:srgbClr>
              </a:solidFill>
              <a:ln>
                <a:noFill/>
              </a:ln>
              <a:effectLst>
                <a:outerShdw blurRad="266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grpSp>
        <p:grpSp>
          <p:nvGrpSpPr>
            <p:cNvPr id="12" name="Gruppieren 91">
              <a:extLst>
                <a:ext uri="{FF2B5EF4-FFF2-40B4-BE49-F238E27FC236}">
                  <a16:creationId xmlns:a16="http://schemas.microsoft.com/office/drawing/2014/main" id="{36512D9F-C768-6D88-BFC8-9C1A9DA13990}"/>
                </a:ext>
              </a:extLst>
            </p:cNvPr>
            <p:cNvGrpSpPr>
              <a:grpSpLocks noChangeAspect="1"/>
            </p:cNvGrpSpPr>
            <p:nvPr/>
          </p:nvGrpSpPr>
          <p:grpSpPr bwMode="auto">
            <a:xfrm>
              <a:off x="2303142" y="4384132"/>
              <a:ext cx="335425" cy="1078593"/>
              <a:chOff x="7310657" y="1016187"/>
              <a:chExt cx="1156038" cy="3717318"/>
            </a:xfrm>
          </p:grpSpPr>
          <p:sp>
            <p:nvSpPr>
              <p:cNvPr id="13" name="Freihandform 26">
                <a:extLst>
                  <a:ext uri="{FF2B5EF4-FFF2-40B4-BE49-F238E27FC236}">
                    <a16:creationId xmlns:a16="http://schemas.microsoft.com/office/drawing/2014/main" id="{DFF53A75-41C0-81A9-CE03-A7FE9BCA3FB9}"/>
                  </a:ext>
                </a:extLst>
              </p:cNvPr>
              <p:cNvSpPr/>
              <p:nvPr/>
            </p:nvSpPr>
            <p:spPr bwMode="auto">
              <a:xfrm rot="385367">
                <a:off x="7310657" y="1211032"/>
                <a:ext cx="544146" cy="2800865"/>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46" h="2800865"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490152" y="2303848"/>
                      <a:pt x="535460" y="2421924"/>
                    </a:cubicBezTo>
                    <a:cubicBezTo>
                      <a:pt x="580768" y="2540000"/>
                      <a:pt x="435233" y="2729470"/>
                      <a:pt x="411892" y="2800865"/>
                    </a:cubicBezTo>
                  </a:path>
                </a:pathLst>
              </a:custGeom>
              <a:noFill/>
              <a:ln w="44450" cap="rnd">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sp>
            <p:nvSpPr>
              <p:cNvPr id="14" name="Freihandform 27">
                <a:extLst>
                  <a:ext uri="{FF2B5EF4-FFF2-40B4-BE49-F238E27FC236}">
                    <a16:creationId xmlns:a16="http://schemas.microsoft.com/office/drawing/2014/main" id="{3C3923C0-6139-5794-C73D-F8C3EE03E0C7}"/>
                  </a:ext>
                </a:extLst>
              </p:cNvPr>
              <p:cNvSpPr/>
              <p:nvPr/>
            </p:nvSpPr>
            <p:spPr bwMode="auto">
              <a:xfrm rot="466561">
                <a:off x="7927696" y="1016187"/>
                <a:ext cx="539000" cy="2994663"/>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 name="connsiteX0" fmla="*/ 0 w 539000"/>
                  <a:gd name="connsiteY0" fmla="*/ 0 h 2866768"/>
                  <a:gd name="connsiteX1" fmla="*/ 329514 w 539000"/>
                  <a:gd name="connsiteY1" fmla="*/ 197708 h 2866768"/>
                  <a:gd name="connsiteX2" fmla="*/ 32952 w 539000"/>
                  <a:gd name="connsiteY2" fmla="*/ 560173 h 2866768"/>
                  <a:gd name="connsiteX3" fmla="*/ 370703 w 539000"/>
                  <a:gd name="connsiteY3" fmla="*/ 972065 h 2866768"/>
                  <a:gd name="connsiteX4" fmla="*/ 65903 w 539000"/>
                  <a:gd name="connsiteY4" fmla="*/ 1351006 h 2866768"/>
                  <a:gd name="connsiteX5" fmla="*/ 461319 w 539000"/>
                  <a:gd name="connsiteY5" fmla="*/ 1696995 h 2866768"/>
                  <a:gd name="connsiteX6" fmla="*/ 140043 w 539000"/>
                  <a:gd name="connsiteY6" fmla="*/ 2092411 h 2866768"/>
                  <a:gd name="connsiteX7" fmla="*/ 535460 w 539000"/>
                  <a:gd name="connsiteY7" fmla="*/ 2421924 h 2866768"/>
                  <a:gd name="connsiteX8" fmla="*/ 337751 w 539000"/>
                  <a:gd name="connsiteY8" fmla="*/ 2866768 h 2866768"/>
                  <a:gd name="connsiteX0" fmla="*/ 0 w 539000"/>
                  <a:gd name="connsiteY0" fmla="*/ 0 h 2894357"/>
                  <a:gd name="connsiteX1" fmla="*/ 329514 w 539000"/>
                  <a:gd name="connsiteY1" fmla="*/ 197708 h 2894357"/>
                  <a:gd name="connsiteX2" fmla="*/ 32952 w 539000"/>
                  <a:gd name="connsiteY2" fmla="*/ 560173 h 2894357"/>
                  <a:gd name="connsiteX3" fmla="*/ 370703 w 539000"/>
                  <a:gd name="connsiteY3" fmla="*/ 972065 h 2894357"/>
                  <a:gd name="connsiteX4" fmla="*/ 65903 w 539000"/>
                  <a:gd name="connsiteY4" fmla="*/ 1351006 h 2894357"/>
                  <a:gd name="connsiteX5" fmla="*/ 461319 w 539000"/>
                  <a:gd name="connsiteY5" fmla="*/ 1696995 h 2894357"/>
                  <a:gd name="connsiteX6" fmla="*/ 140043 w 539000"/>
                  <a:gd name="connsiteY6" fmla="*/ 2092411 h 2894357"/>
                  <a:gd name="connsiteX7" fmla="*/ 535460 w 539000"/>
                  <a:gd name="connsiteY7" fmla="*/ 2421924 h 2894357"/>
                  <a:gd name="connsiteX8" fmla="*/ 337751 w 539000"/>
                  <a:gd name="connsiteY8" fmla="*/ 2866768 h 2894357"/>
                  <a:gd name="connsiteX9" fmla="*/ 358346 w 539000"/>
                  <a:gd name="connsiteY9" fmla="*/ 2846171 h 2894357"/>
                  <a:gd name="connsiteX0" fmla="*/ 0 w 539000"/>
                  <a:gd name="connsiteY0" fmla="*/ 0 h 2894357"/>
                  <a:gd name="connsiteX1" fmla="*/ 329514 w 539000"/>
                  <a:gd name="connsiteY1" fmla="*/ 197708 h 2894357"/>
                  <a:gd name="connsiteX2" fmla="*/ 32952 w 539000"/>
                  <a:gd name="connsiteY2" fmla="*/ 560173 h 2894357"/>
                  <a:gd name="connsiteX3" fmla="*/ 370703 w 539000"/>
                  <a:gd name="connsiteY3" fmla="*/ 972065 h 2894357"/>
                  <a:gd name="connsiteX4" fmla="*/ 65903 w 539000"/>
                  <a:gd name="connsiteY4" fmla="*/ 1351006 h 2894357"/>
                  <a:gd name="connsiteX5" fmla="*/ 461319 w 539000"/>
                  <a:gd name="connsiteY5" fmla="*/ 1696995 h 2894357"/>
                  <a:gd name="connsiteX6" fmla="*/ 140043 w 539000"/>
                  <a:gd name="connsiteY6" fmla="*/ 2092411 h 2894357"/>
                  <a:gd name="connsiteX7" fmla="*/ 535460 w 539000"/>
                  <a:gd name="connsiteY7" fmla="*/ 2421924 h 2894357"/>
                  <a:gd name="connsiteX8" fmla="*/ 337751 w 539000"/>
                  <a:gd name="connsiteY8" fmla="*/ 2866768 h 2894357"/>
                  <a:gd name="connsiteX9" fmla="*/ 358346 w 539000"/>
                  <a:gd name="connsiteY9" fmla="*/ 2846171 h 2894357"/>
                  <a:gd name="connsiteX10" fmla="*/ 341870 w 539000"/>
                  <a:gd name="connsiteY10" fmla="*/ 2887361 h 2894357"/>
                  <a:gd name="connsiteX0" fmla="*/ 0 w 539000"/>
                  <a:gd name="connsiteY0" fmla="*/ 0 h 2969739"/>
                  <a:gd name="connsiteX1" fmla="*/ 329514 w 539000"/>
                  <a:gd name="connsiteY1" fmla="*/ 197708 h 2969739"/>
                  <a:gd name="connsiteX2" fmla="*/ 32952 w 539000"/>
                  <a:gd name="connsiteY2" fmla="*/ 560173 h 2969739"/>
                  <a:gd name="connsiteX3" fmla="*/ 370703 w 539000"/>
                  <a:gd name="connsiteY3" fmla="*/ 972065 h 2969739"/>
                  <a:gd name="connsiteX4" fmla="*/ 65903 w 539000"/>
                  <a:gd name="connsiteY4" fmla="*/ 1351006 h 2969739"/>
                  <a:gd name="connsiteX5" fmla="*/ 461319 w 539000"/>
                  <a:gd name="connsiteY5" fmla="*/ 1696995 h 2969739"/>
                  <a:gd name="connsiteX6" fmla="*/ 140043 w 539000"/>
                  <a:gd name="connsiteY6" fmla="*/ 2092411 h 2969739"/>
                  <a:gd name="connsiteX7" fmla="*/ 535460 w 539000"/>
                  <a:gd name="connsiteY7" fmla="*/ 2421924 h 2969739"/>
                  <a:gd name="connsiteX8" fmla="*/ 337751 w 539000"/>
                  <a:gd name="connsiteY8" fmla="*/ 2866768 h 2969739"/>
                  <a:gd name="connsiteX9" fmla="*/ 358346 w 539000"/>
                  <a:gd name="connsiteY9" fmla="*/ 2846171 h 2969739"/>
                  <a:gd name="connsiteX10" fmla="*/ 473675 w 539000"/>
                  <a:gd name="connsiteY10" fmla="*/ 2969739 h 2969739"/>
                  <a:gd name="connsiteX0" fmla="*/ 0 w 539000"/>
                  <a:gd name="connsiteY0" fmla="*/ 0 h 2994679"/>
                  <a:gd name="connsiteX1" fmla="*/ 329514 w 539000"/>
                  <a:gd name="connsiteY1" fmla="*/ 197708 h 2994679"/>
                  <a:gd name="connsiteX2" fmla="*/ 32952 w 539000"/>
                  <a:gd name="connsiteY2" fmla="*/ 560173 h 2994679"/>
                  <a:gd name="connsiteX3" fmla="*/ 370703 w 539000"/>
                  <a:gd name="connsiteY3" fmla="*/ 972065 h 2994679"/>
                  <a:gd name="connsiteX4" fmla="*/ 65903 w 539000"/>
                  <a:gd name="connsiteY4" fmla="*/ 1351006 h 2994679"/>
                  <a:gd name="connsiteX5" fmla="*/ 461319 w 539000"/>
                  <a:gd name="connsiteY5" fmla="*/ 1696995 h 2994679"/>
                  <a:gd name="connsiteX6" fmla="*/ 140043 w 539000"/>
                  <a:gd name="connsiteY6" fmla="*/ 2092411 h 2994679"/>
                  <a:gd name="connsiteX7" fmla="*/ 535460 w 539000"/>
                  <a:gd name="connsiteY7" fmla="*/ 2421924 h 2994679"/>
                  <a:gd name="connsiteX8" fmla="*/ 337751 w 539000"/>
                  <a:gd name="connsiteY8" fmla="*/ 2866768 h 2994679"/>
                  <a:gd name="connsiteX9" fmla="*/ 374821 w 539000"/>
                  <a:gd name="connsiteY9" fmla="*/ 2994452 h 2994679"/>
                  <a:gd name="connsiteX10" fmla="*/ 473675 w 539000"/>
                  <a:gd name="connsiteY10" fmla="*/ 2969739 h 2994679"/>
                  <a:gd name="connsiteX0" fmla="*/ 0 w 539000"/>
                  <a:gd name="connsiteY0" fmla="*/ 0 h 2994664"/>
                  <a:gd name="connsiteX1" fmla="*/ 329514 w 539000"/>
                  <a:gd name="connsiteY1" fmla="*/ 197708 h 2994664"/>
                  <a:gd name="connsiteX2" fmla="*/ 32952 w 539000"/>
                  <a:gd name="connsiteY2" fmla="*/ 560173 h 2994664"/>
                  <a:gd name="connsiteX3" fmla="*/ 370703 w 539000"/>
                  <a:gd name="connsiteY3" fmla="*/ 972065 h 2994664"/>
                  <a:gd name="connsiteX4" fmla="*/ 65903 w 539000"/>
                  <a:gd name="connsiteY4" fmla="*/ 1351006 h 2994664"/>
                  <a:gd name="connsiteX5" fmla="*/ 461319 w 539000"/>
                  <a:gd name="connsiteY5" fmla="*/ 1696995 h 2994664"/>
                  <a:gd name="connsiteX6" fmla="*/ 140043 w 539000"/>
                  <a:gd name="connsiteY6" fmla="*/ 2092411 h 2994664"/>
                  <a:gd name="connsiteX7" fmla="*/ 535460 w 539000"/>
                  <a:gd name="connsiteY7" fmla="*/ 2421924 h 2994664"/>
                  <a:gd name="connsiteX8" fmla="*/ 337751 w 539000"/>
                  <a:gd name="connsiteY8" fmla="*/ 2866768 h 2994664"/>
                  <a:gd name="connsiteX9" fmla="*/ 374821 w 539000"/>
                  <a:gd name="connsiteY9" fmla="*/ 2994452 h 299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000" h="2994664"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502509" y="2292865"/>
                      <a:pt x="535460" y="2421924"/>
                    </a:cubicBezTo>
                    <a:cubicBezTo>
                      <a:pt x="568411" y="2550983"/>
                      <a:pt x="361092" y="2795373"/>
                      <a:pt x="337751" y="2866768"/>
                    </a:cubicBezTo>
                    <a:cubicBezTo>
                      <a:pt x="308232" y="2937476"/>
                      <a:pt x="370531" y="2998743"/>
                      <a:pt x="374821" y="2994452"/>
                    </a:cubicBezTo>
                  </a:path>
                </a:pathLst>
              </a:custGeom>
              <a:noFill/>
              <a:ln w="444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sp>
            <p:nvSpPr>
              <p:cNvPr id="15" name="Ellipse 112">
                <a:extLst>
                  <a:ext uri="{FF2B5EF4-FFF2-40B4-BE49-F238E27FC236}">
                    <a16:creationId xmlns:a16="http://schemas.microsoft.com/office/drawing/2014/main" id="{974D44B1-2B0A-D5BF-5577-B8962BCF6483}"/>
                  </a:ext>
                </a:extLst>
              </p:cNvPr>
              <p:cNvSpPr/>
              <p:nvPr/>
            </p:nvSpPr>
            <p:spPr bwMode="auto">
              <a:xfrm>
                <a:off x="7336602" y="3921211"/>
                <a:ext cx="923214" cy="812294"/>
              </a:xfrm>
              <a:prstGeom prst="ellipse">
                <a:avLst/>
              </a:prstGeom>
              <a:solidFill>
                <a:srgbClr val="0070C0">
                  <a:alpha val="80000"/>
                </a:srgbClr>
              </a:solidFill>
              <a:ln>
                <a:noFill/>
              </a:ln>
              <a:effectLst>
                <a:outerShdw blurRad="266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grpSp>
      </p:grpSp>
      <p:sp>
        <p:nvSpPr>
          <p:cNvPr id="33" name="TextBox 32">
            <a:extLst>
              <a:ext uri="{FF2B5EF4-FFF2-40B4-BE49-F238E27FC236}">
                <a16:creationId xmlns:a16="http://schemas.microsoft.com/office/drawing/2014/main" id="{FAC1FCAF-C7A0-81CB-F1F3-4AD8868CCA7E}"/>
              </a:ext>
            </a:extLst>
          </p:cNvPr>
          <p:cNvSpPr txBox="1"/>
          <p:nvPr/>
        </p:nvSpPr>
        <p:spPr>
          <a:xfrm>
            <a:off x="4713145" y="2411287"/>
            <a:ext cx="1159292" cy="646331"/>
          </a:xfrm>
          <a:prstGeom prst="rect">
            <a:avLst/>
          </a:prstGeom>
          <a:noFill/>
        </p:spPr>
        <p:txBody>
          <a:bodyPr wrap="none" rtlCol="0">
            <a:spAutoFit/>
          </a:bodyPr>
          <a:lstStyle/>
          <a:p>
            <a:r>
              <a:rPr lang="en-DE" sz="3600" dirty="0">
                <a:solidFill>
                  <a:schemeClr val="accent2"/>
                </a:solidFill>
              </a:rPr>
              <a:t>XRR</a:t>
            </a:r>
          </a:p>
        </p:txBody>
      </p:sp>
      <p:sp>
        <p:nvSpPr>
          <p:cNvPr id="35" name="Snip Single Corner of Rectangle 34">
            <a:extLst>
              <a:ext uri="{FF2B5EF4-FFF2-40B4-BE49-F238E27FC236}">
                <a16:creationId xmlns:a16="http://schemas.microsoft.com/office/drawing/2014/main" id="{33927CF6-659B-0C36-2AA8-CA53A72B7A4B}"/>
              </a:ext>
            </a:extLst>
          </p:cNvPr>
          <p:cNvSpPr/>
          <p:nvPr/>
        </p:nvSpPr>
        <p:spPr>
          <a:xfrm>
            <a:off x="7512903" y="2440004"/>
            <a:ext cx="4526697" cy="3071796"/>
          </a:xfrm>
          <a:prstGeom prst="snip1Rect">
            <a:avLst/>
          </a:prstGeom>
          <a:solidFill>
            <a:schemeClr val="bg1"/>
          </a:solidFill>
          <a:ln w="349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1266" name="Picture 2" descr="Nanosecond XPCS employing pulse structure of PETRA III">
            <a:extLst>
              <a:ext uri="{FF2B5EF4-FFF2-40B4-BE49-F238E27FC236}">
                <a16:creationId xmlns:a16="http://schemas.microsoft.com/office/drawing/2014/main" id="{DAE497B2-5491-1581-C96A-80FFC62A5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7646" y="3672257"/>
            <a:ext cx="4374479" cy="1362228"/>
          </a:xfrm>
          <a:prstGeom prst="rect">
            <a:avLst/>
          </a:prstGeom>
          <a:noFill/>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2341E7E-8162-2DDD-C25E-42004402CDD9}"/>
              </a:ext>
            </a:extLst>
          </p:cNvPr>
          <p:cNvSpPr txBox="1"/>
          <p:nvPr/>
        </p:nvSpPr>
        <p:spPr>
          <a:xfrm>
            <a:off x="9024630" y="2409377"/>
            <a:ext cx="1441420" cy="646331"/>
          </a:xfrm>
          <a:prstGeom prst="rect">
            <a:avLst/>
          </a:prstGeom>
          <a:noFill/>
        </p:spPr>
        <p:txBody>
          <a:bodyPr wrap="none" rtlCol="0">
            <a:spAutoFit/>
          </a:bodyPr>
          <a:lstStyle/>
          <a:p>
            <a:r>
              <a:rPr lang="en-DE" sz="3600" dirty="0">
                <a:solidFill>
                  <a:schemeClr val="accent2"/>
                </a:solidFill>
              </a:rPr>
              <a:t>XPCS</a:t>
            </a:r>
          </a:p>
        </p:txBody>
      </p:sp>
      <p:sp>
        <p:nvSpPr>
          <p:cNvPr id="36" name="TextBox 35">
            <a:extLst>
              <a:ext uri="{FF2B5EF4-FFF2-40B4-BE49-F238E27FC236}">
                <a16:creationId xmlns:a16="http://schemas.microsoft.com/office/drawing/2014/main" id="{DECD3B16-ECD8-9EA8-05A8-25DC42D3A247}"/>
              </a:ext>
            </a:extLst>
          </p:cNvPr>
          <p:cNvSpPr txBox="1"/>
          <p:nvPr/>
        </p:nvSpPr>
        <p:spPr>
          <a:xfrm>
            <a:off x="3855919" y="2981492"/>
            <a:ext cx="3005951" cy="369332"/>
          </a:xfrm>
          <a:prstGeom prst="rect">
            <a:avLst/>
          </a:prstGeom>
          <a:noFill/>
        </p:spPr>
        <p:txBody>
          <a:bodyPr wrap="none" rtlCol="0">
            <a:spAutoFit/>
          </a:bodyPr>
          <a:lstStyle/>
          <a:p>
            <a:r>
              <a:rPr lang="en-GB" dirty="0"/>
              <a:t>X-Ray Reflectivity Analysis</a:t>
            </a:r>
            <a:endParaRPr lang="en-DE" dirty="0"/>
          </a:p>
        </p:txBody>
      </p:sp>
      <p:sp>
        <p:nvSpPr>
          <p:cNvPr id="38" name="TextBox 37">
            <a:extLst>
              <a:ext uri="{FF2B5EF4-FFF2-40B4-BE49-F238E27FC236}">
                <a16:creationId xmlns:a16="http://schemas.microsoft.com/office/drawing/2014/main" id="{E76A94DF-5893-645E-6C49-B762AF78077F}"/>
              </a:ext>
            </a:extLst>
          </p:cNvPr>
          <p:cNvSpPr txBox="1"/>
          <p:nvPr/>
        </p:nvSpPr>
        <p:spPr>
          <a:xfrm>
            <a:off x="7675240" y="2981492"/>
            <a:ext cx="4292600" cy="369332"/>
          </a:xfrm>
          <a:prstGeom prst="rect">
            <a:avLst/>
          </a:prstGeom>
          <a:noFill/>
        </p:spPr>
        <p:txBody>
          <a:bodyPr wrap="square">
            <a:spAutoFit/>
          </a:bodyPr>
          <a:lstStyle/>
          <a:p>
            <a:r>
              <a:rPr lang="en-US" sz="1800" dirty="0"/>
              <a:t>X-Ray photon correlation spectroscopy </a:t>
            </a:r>
            <a:endParaRPr lang="en-DE" sz="1800" dirty="0"/>
          </a:p>
        </p:txBody>
      </p:sp>
    </p:spTree>
    <p:extLst>
      <p:ext uri="{BB962C8B-B14F-4D97-AF65-F5344CB8AC3E}">
        <p14:creationId xmlns:p14="http://schemas.microsoft.com/office/powerpoint/2010/main" val="2892640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D9718-0A25-4DBA-3366-220ECE0DA1D6}"/>
            </a:ext>
          </a:extLst>
        </p:cNvPr>
        <p:cNvGrpSpPr/>
        <p:nvPr/>
      </p:nvGrpSpPr>
      <p:grpSpPr>
        <a:xfrm>
          <a:off x="0" y="0"/>
          <a:ext cx="0" cy="0"/>
          <a:chOff x="0" y="0"/>
          <a:chExt cx="0" cy="0"/>
        </a:xfrm>
      </p:grpSpPr>
      <p:sp>
        <p:nvSpPr>
          <p:cNvPr id="52" name="Arrow: Right 163">
            <a:extLst>
              <a:ext uri="{FF2B5EF4-FFF2-40B4-BE49-F238E27FC236}">
                <a16:creationId xmlns:a16="http://schemas.microsoft.com/office/drawing/2014/main" id="{DCC43B39-A816-F95C-37D4-E9927350C9D9}"/>
              </a:ext>
            </a:extLst>
          </p:cNvPr>
          <p:cNvSpPr/>
          <p:nvPr/>
        </p:nvSpPr>
        <p:spPr bwMode="auto">
          <a:xfrm>
            <a:off x="2505097" y="5432744"/>
            <a:ext cx="967718" cy="529698"/>
          </a:xfrm>
          <a:prstGeom prst="rightArrow">
            <a:avLst>
              <a:gd name="adj1" fmla="val 50000"/>
              <a:gd name="adj2" fmla="val 5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dirty="0"/>
          </a:p>
        </p:txBody>
      </p:sp>
      <p:sp>
        <p:nvSpPr>
          <p:cNvPr id="3" name="Title 2">
            <a:extLst>
              <a:ext uri="{FF2B5EF4-FFF2-40B4-BE49-F238E27FC236}">
                <a16:creationId xmlns:a16="http://schemas.microsoft.com/office/drawing/2014/main" id="{919360CD-63A8-AA0B-5F7E-10E17CAB99E4}"/>
              </a:ext>
            </a:extLst>
          </p:cNvPr>
          <p:cNvSpPr>
            <a:spLocks noGrp="1"/>
          </p:cNvSpPr>
          <p:nvPr>
            <p:ph type="title" idx="10"/>
          </p:nvPr>
        </p:nvSpPr>
        <p:spPr/>
        <p:txBody>
          <a:bodyPr/>
          <a:lstStyle/>
          <a:p>
            <a:r>
              <a:rPr lang="en-GB" dirty="0"/>
              <a:t>X-Ray Reflectivity (XRR) Analysis</a:t>
            </a:r>
            <a:endParaRPr lang="en-DE" dirty="0"/>
          </a:p>
        </p:txBody>
      </p:sp>
      <p:pic>
        <p:nvPicPr>
          <p:cNvPr id="6" name="Picture 54">
            <a:extLst>
              <a:ext uri="{FF2B5EF4-FFF2-40B4-BE49-F238E27FC236}">
                <a16:creationId xmlns:a16="http://schemas.microsoft.com/office/drawing/2014/main" id="{99BC0714-B0DD-2623-BE64-C32D6E09AA68}"/>
              </a:ext>
            </a:extLst>
          </p:cNvPr>
          <p:cNvPicPr>
            <a:picLocks noChangeAspect="1"/>
          </p:cNvPicPr>
          <p:nvPr/>
        </p:nvPicPr>
        <p:blipFill>
          <a:blip r:embed="rId2"/>
          <a:stretch/>
        </p:blipFill>
        <p:spPr bwMode="auto">
          <a:xfrm>
            <a:off x="131816" y="4389023"/>
            <a:ext cx="2263783" cy="2263783"/>
          </a:xfrm>
          <a:prstGeom prst="rect">
            <a:avLst/>
          </a:prstGeom>
        </p:spPr>
      </p:pic>
      <p:pic>
        <p:nvPicPr>
          <p:cNvPr id="7" name="Picture 162">
            <a:extLst>
              <a:ext uri="{FF2B5EF4-FFF2-40B4-BE49-F238E27FC236}">
                <a16:creationId xmlns:a16="http://schemas.microsoft.com/office/drawing/2014/main" id="{AB2750F4-5F8A-727E-DE88-A481A62FCD06}"/>
              </a:ext>
            </a:extLst>
          </p:cNvPr>
          <p:cNvPicPr>
            <a:picLocks noChangeAspect="1"/>
          </p:cNvPicPr>
          <p:nvPr/>
        </p:nvPicPr>
        <p:blipFill>
          <a:blip r:embed="rId3"/>
          <a:srcRect t="4026"/>
          <a:stretch/>
        </p:blipFill>
        <p:spPr bwMode="auto">
          <a:xfrm>
            <a:off x="3667505" y="4135069"/>
            <a:ext cx="2433506" cy="2335536"/>
          </a:xfrm>
          <a:prstGeom prst="rect">
            <a:avLst/>
          </a:prstGeom>
        </p:spPr>
      </p:pic>
      <p:sp>
        <p:nvSpPr>
          <p:cNvPr id="8" name="Arrow: Right 163">
            <a:extLst>
              <a:ext uri="{FF2B5EF4-FFF2-40B4-BE49-F238E27FC236}">
                <a16:creationId xmlns:a16="http://schemas.microsoft.com/office/drawing/2014/main" id="{C19A7D79-E68D-19DD-926F-DDCFBA734618}"/>
              </a:ext>
            </a:extLst>
          </p:cNvPr>
          <p:cNvSpPr/>
          <p:nvPr/>
        </p:nvSpPr>
        <p:spPr bwMode="auto">
          <a:xfrm rot="10800000">
            <a:off x="2468709" y="4660839"/>
            <a:ext cx="967718" cy="529698"/>
          </a:xfrm>
          <a:prstGeom prst="rightArrow">
            <a:avLst>
              <a:gd name="adj1" fmla="val 50000"/>
              <a:gd name="adj2" fmla="val 5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dirty="0"/>
          </a:p>
        </p:txBody>
      </p:sp>
      <p:sp>
        <p:nvSpPr>
          <p:cNvPr id="10" name="Lightning Bolt 165">
            <a:extLst>
              <a:ext uri="{FF2B5EF4-FFF2-40B4-BE49-F238E27FC236}">
                <a16:creationId xmlns:a16="http://schemas.microsoft.com/office/drawing/2014/main" id="{AA160E31-280B-D6B3-C6B3-BD83A94A7503}"/>
              </a:ext>
            </a:extLst>
          </p:cNvPr>
          <p:cNvSpPr/>
          <p:nvPr/>
        </p:nvSpPr>
        <p:spPr bwMode="auto">
          <a:xfrm rot="1568563">
            <a:off x="2430390" y="5403811"/>
            <a:ext cx="976416" cy="646369"/>
          </a:xfrm>
          <a:prstGeom prst="lightningBol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a:p>
        </p:txBody>
      </p:sp>
      <p:grpSp>
        <p:nvGrpSpPr>
          <p:cNvPr id="12" name="Group 241">
            <a:extLst>
              <a:ext uri="{FF2B5EF4-FFF2-40B4-BE49-F238E27FC236}">
                <a16:creationId xmlns:a16="http://schemas.microsoft.com/office/drawing/2014/main" id="{516BA469-99EB-8BE7-F383-51CA927E909C}"/>
              </a:ext>
            </a:extLst>
          </p:cNvPr>
          <p:cNvGrpSpPr/>
          <p:nvPr/>
        </p:nvGrpSpPr>
        <p:grpSpPr bwMode="auto">
          <a:xfrm>
            <a:off x="9598878" y="4812677"/>
            <a:ext cx="1991527" cy="1408625"/>
            <a:chOff x="957489" y="4368327"/>
            <a:chExt cx="1787181" cy="1322560"/>
          </a:xfrm>
        </p:grpSpPr>
        <p:sp>
          <p:nvSpPr>
            <p:cNvPr id="23" name="Rectangle 1">
              <a:extLst>
                <a:ext uri="{FF2B5EF4-FFF2-40B4-BE49-F238E27FC236}">
                  <a16:creationId xmlns:a16="http://schemas.microsoft.com/office/drawing/2014/main" id="{FAC7A0A3-E47F-0874-8D15-32A33F4E0E9C}"/>
                </a:ext>
              </a:extLst>
            </p:cNvPr>
            <p:cNvSpPr/>
            <p:nvPr/>
          </p:nvSpPr>
          <p:spPr bwMode="auto">
            <a:xfrm>
              <a:off x="957489" y="5226369"/>
              <a:ext cx="1787181" cy="464518"/>
            </a:xfrm>
            <a:prstGeom prst="rect">
              <a:avLst/>
            </a:prstGeom>
            <a:gradFill>
              <a:gsLst>
                <a:gs pos="0">
                  <a:srgbClr val="93B7FF">
                    <a:tint val="66000"/>
                    <a:satMod val="160000"/>
                  </a:srgbClr>
                </a:gs>
                <a:gs pos="50000">
                  <a:srgbClr val="93B7FF">
                    <a:tint val="44500"/>
                    <a:satMod val="160000"/>
                  </a:srgbClr>
                </a:gs>
                <a:gs pos="100000">
                  <a:srgbClr val="93B7FF">
                    <a:tint val="23500"/>
                    <a:satMod val="160000"/>
                  </a:srgbClr>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900"/>
            </a:p>
          </p:txBody>
        </p:sp>
        <p:grpSp>
          <p:nvGrpSpPr>
            <p:cNvPr id="24" name="Group 243">
              <a:extLst>
                <a:ext uri="{FF2B5EF4-FFF2-40B4-BE49-F238E27FC236}">
                  <a16:creationId xmlns:a16="http://schemas.microsoft.com/office/drawing/2014/main" id="{F6BCF1F5-19FB-B35E-D83A-AE9DD70AAFB2}"/>
                </a:ext>
              </a:extLst>
            </p:cNvPr>
            <p:cNvGrpSpPr/>
            <p:nvPr/>
          </p:nvGrpSpPr>
          <p:grpSpPr bwMode="auto">
            <a:xfrm rot="1719909">
              <a:off x="1564858" y="4443129"/>
              <a:ext cx="750953" cy="1093035"/>
              <a:chOff x="5080828" y="4489839"/>
              <a:chExt cx="750953" cy="1093035"/>
            </a:xfrm>
          </p:grpSpPr>
          <p:grpSp>
            <p:nvGrpSpPr>
              <p:cNvPr id="33" name="Gruppieren 169">
                <a:extLst>
                  <a:ext uri="{FF2B5EF4-FFF2-40B4-BE49-F238E27FC236}">
                    <a16:creationId xmlns:a16="http://schemas.microsoft.com/office/drawing/2014/main" id="{BE1F4FC4-5702-EFE4-21A2-2CBE6E254268}"/>
                  </a:ext>
                </a:extLst>
              </p:cNvPr>
              <p:cNvGrpSpPr/>
              <p:nvPr/>
            </p:nvGrpSpPr>
            <p:grpSpPr bwMode="auto">
              <a:xfrm rot="11761769">
                <a:off x="5684046" y="5153236"/>
                <a:ext cx="147735" cy="239492"/>
                <a:chOff x="5236682" y="1424769"/>
                <a:chExt cx="191224" cy="309991"/>
              </a:xfrm>
            </p:grpSpPr>
            <p:grpSp>
              <p:nvGrpSpPr>
                <p:cNvPr id="39" name="Gruppieren 171">
                  <a:extLst>
                    <a:ext uri="{FF2B5EF4-FFF2-40B4-BE49-F238E27FC236}">
                      <a16:creationId xmlns:a16="http://schemas.microsoft.com/office/drawing/2014/main" id="{F01C6D1F-6ED1-91D5-17F2-A2C2D15E08F6}"/>
                    </a:ext>
                  </a:extLst>
                </p:cNvPr>
                <p:cNvGrpSpPr/>
                <p:nvPr/>
              </p:nvGrpSpPr>
              <p:grpSpPr bwMode="auto">
                <a:xfrm rot="19384479">
                  <a:off x="5249690" y="1424769"/>
                  <a:ext cx="163429" cy="309991"/>
                  <a:chOff x="2561711" y="5177647"/>
                  <a:chExt cx="210071" cy="398460"/>
                </a:xfrm>
              </p:grpSpPr>
              <p:grpSp>
                <p:nvGrpSpPr>
                  <p:cNvPr id="41" name="Gruppieren 173">
                    <a:extLst>
                      <a:ext uri="{FF2B5EF4-FFF2-40B4-BE49-F238E27FC236}">
                        <a16:creationId xmlns:a16="http://schemas.microsoft.com/office/drawing/2014/main" id="{81E52A2E-1CF5-F6C3-68C4-C4656F2B7A4E}"/>
                      </a:ext>
                    </a:extLst>
                  </p:cNvPr>
                  <p:cNvGrpSpPr/>
                  <p:nvPr/>
                </p:nvGrpSpPr>
                <p:grpSpPr bwMode="auto">
                  <a:xfrm rot="2887772">
                    <a:off x="2596752" y="5142621"/>
                    <a:ext cx="140003" cy="210056"/>
                    <a:chOff x="3979016" y="5059564"/>
                    <a:chExt cx="140003" cy="210056"/>
                  </a:xfrm>
                </p:grpSpPr>
                <p:sp>
                  <p:nvSpPr>
                    <p:cNvPr id="45" name="Flussdiagramm: Verbindungsstelle 100">
                      <a:extLst>
                        <a:ext uri="{FF2B5EF4-FFF2-40B4-BE49-F238E27FC236}">
                          <a16:creationId xmlns:a16="http://schemas.microsoft.com/office/drawing/2014/main" id="{878C6CF0-2453-2956-6149-E278B709BFB8}"/>
                        </a:ext>
                      </a:extLst>
                    </p:cNvPr>
                    <p:cNvSpPr/>
                    <p:nvPr/>
                  </p:nvSpPr>
                  <p:spPr bwMode="auto">
                    <a:xfrm>
                      <a:off x="3979016" y="5139385"/>
                      <a:ext cx="140003" cy="130235"/>
                    </a:xfrm>
                    <a:prstGeom prst="flowChartConnector">
                      <a:avLst/>
                    </a:prstGeom>
                    <a:solidFill>
                      <a:srgbClr val="E89720"/>
                    </a:solidFill>
                    <a:ln>
                      <a:solidFill>
                        <a:srgbClr val="E89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600"/>
                    </a:p>
                  </p:txBody>
                </p:sp>
                <p:cxnSp>
                  <p:nvCxnSpPr>
                    <p:cNvPr id="46" name="Gerader Verbinder 178">
                      <a:extLst>
                        <a:ext uri="{FF2B5EF4-FFF2-40B4-BE49-F238E27FC236}">
                          <a16:creationId xmlns:a16="http://schemas.microsoft.com/office/drawing/2014/main" id="{917F68B9-26F4-9B7E-BAD3-1E9D00A88C91}"/>
                        </a:ext>
                      </a:extLst>
                    </p:cNvPr>
                    <p:cNvCxnSpPr>
                      <a:cxnSpLocks/>
                      <a:stCxn id="45" idx="0"/>
                    </p:cNvCxnSpPr>
                    <p:nvPr/>
                  </p:nvCxnSpPr>
                  <p:spPr bwMode="auto">
                    <a:xfrm flipV="1">
                      <a:off x="4049018" y="5059564"/>
                      <a:ext cx="0" cy="79821"/>
                    </a:xfrm>
                    <a:prstGeom prst="line">
                      <a:avLst/>
                    </a:prstGeom>
                    <a:ln w="44450">
                      <a:solidFill>
                        <a:srgbClr val="E89720"/>
                      </a:solidFill>
                    </a:ln>
                  </p:spPr>
                  <p:style>
                    <a:lnRef idx="1">
                      <a:schemeClr val="accent1"/>
                    </a:lnRef>
                    <a:fillRef idx="0">
                      <a:schemeClr val="accent1"/>
                    </a:fillRef>
                    <a:effectRef idx="0">
                      <a:schemeClr val="accent1"/>
                    </a:effectRef>
                    <a:fontRef idx="minor">
                      <a:schemeClr val="tx1"/>
                    </a:fontRef>
                  </p:style>
                </p:cxnSp>
              </p:grpSp>
              <p:grpSp>
                <p:nvGrpSpPr>
                  <p:cNvPr id="42" name="Gruppieren 174">
                    <a:extLst>
                      <a:ext uri="{FF2B5EF4-FFF2-40B4-BE49-F238E27FC236}">
                        <a16:creationId xmlns:a16="http://schemas.microsoft.com/office/drawing/2014/main" id="{20954391-A736-9FE9-4907-75A0A4070B2E}"/>
                      </a:ext>
                    </a:extLst>
                  </p:cNvPr>
                  <p:cNvGrpSpPr/>
                  <p:nvPr/>
                </p:nvGrpSpPr>
                <p:grpSpPr bwMode="auto">
                  <a:xfrm rot="7914882">
                    <a:off x="2596737" y="5401078"/>
                    <a:ext cx="140003" cy="210056"/>
                    <a:chOff x="3979016" y="5059564"/>
                    <a:chExt cx="140003" cy="210056"/>
                  </a:xfrm>
                </p:grpSpPr>
                <p:sp>
                  <p:nvSpPr>
                    <p:cNvPr id="43" name="Flussdiagramm: Verbindungsstelle 135">
                      <a:extLst>
                        <a:ext uri="{FF2B5EF4-FFF2-40B4-BE49-F238E27FC236}">
                          <a16:creationId xmlns:a16="http://schemas.microsoft.com/office/drawing/2014/main" id="{A0E314BC-CCDC-530F-EB54-2612972B8300}"/>
                        </a:ext>
                      </a:extLst>
                    </p:cNvPr>
                    <p:cNvSpPr/>
                    <p:nvPr/>
                  </p:nvSpPr>
                  <p:spPr bwMode="auto">
                    <a:xfrm>
                      <a:off x="3979016" y="5139385"/>
                      <a:ext cx="140003" cy="130235"/>
                    </a:xfrm>
                    <a:prstGeom prst="flowChartConnector">
                      <a:avLst/>
                    </a:prstGeom>
                    <a:solidFill>
                      <a:srgbClr val="E89720"/>
                    </a:solidFill>
                    <a:ln>
                      <a:solidFill>
                        <a:srgbClr val="E89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600"/>
                    </a:p>
                  </p:txBody>
                </p:sp>
                <p:cxnSp>
                  <p:nvCxnSpPr>
                    <p:cNvPr id="44" name="Gerader Verbinder 176">
                      <a:extLst>
                        <a:ext uri="{FF2B5EF4-FFF2-40B4-BE49-F238E27FC236}">
                          <a16:creationId xmlns:a16="http://schemas.microsoft.com/office/drawing/2014/main" id="{DFBF5164-55FC-26DE-51A0-EDA965C8275E}"/>
                        </a:ext>
                      </a:extLst>
                    </p:cNvPr>
                    <p:cNvCxnSpPr>
                      <a:cxnSpLocks/>
                      <a:stCxn id="43" idx="0"/>
                    </p:cNvCxnSpPr>
                    <p:nvPr/>
                  </p:nvCxnSpPr>
                  <p:spPr bwMode="auto">
                    <a:xfrm flipV="1">
                      <a:off x="4049018" y="5059564"/>
                      <a:ext cx="0" cy="79821"/>
                    </a:xfrm>
                    <a:prstGeom prst="line">
                      <a:avLst/>
                    </a:prstGeom>
                    <a:ln w="44450">
                      <a:solidFill>
                        <a:srgbClr val="E89720"/>
                      </a:solidFill>
                    </a:ln>
                  </p:spPr>
                  <p:style>
                    <a:lnRef idx="1">
                      <a:schemeClr val="accent1"/>
                    </a:lnRef>
                    <a:fillRef idx="0">
                      <a:schemeClr val="accent1"/>
                    </a:fillRef>
                    <a:effectRef idx="0">
                      <a:schemeClr val="accent1"/>
                    </a:effectRef>
                    <a:fontRef idx="minor">
                      <a:schemeClr val="tx1"/>
                    </a:fontRef>
                  </p:style>
                </p:cxnSp>
              </p:grpSp>
            </p:grpSp>
            <p:sp>
              <p:nvSpPr>
                <p:cNvPr id="40" name="Bogen 172">
                  <a:extLst>
                    <a:ext uri="{FF2B5EF4-FFF2-40B4-BE49-F238E27FC236}">
                      <a16:creationId xmlns:a16="http://schemas.microsoft.com/office/drawing/2014/main" id="{9C0278AF-621E-F499-5919-D5CCF044D2C8}"/>
                    </a:ext>
                  </a:extLst>
                </p:cNvPr>
                <p:cNvSpPr/>
                <p:nvPr/>
              </p:nvSpPr>
              <p:spPr bwMode="auto">
                <a:xfrm rot="11916130">
                  <a:off x="5236682" y="1518849"/>
                  <a:ext cx="191224" cy="142549"/>
                </a:xfrm>
                <a:prstGeom prst="arc">
                  <a:avLst>
                    <a:gd name="adj1" fmla="val 16200000"/>
                    <a:gd name="adj2" fmla="val 0"/>
                  </a:avLst>
                </a:prstGeom>
                <a:noFill/>
                <a:ln w="28575">
                  <a:solidFill>
                    <a:srgbClr val="E8972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de-DE" sz="1900"/>
                </a:p>
              </p:txBody>
            </p:sp>
          </p:grpSp>
          <p:grpSp>
            <p:nvGrpSpPr>
              <p:cNvPr id="34" name="Group 253">
                <a:extLst>
                  <a:ext uri="{FF2B5EF4-FFF2-40B4-BE49-F238E27FC236}">
                    <a16:creationId xmlns:a16="http://schemas.microsoft.com/office/drawing/2014/main" id="{5B49371C-352B-A5D4-5F38-8B05872EF37F}"/>
                  </a:ext>
                </a:extLst>
              </p:cNvPr>
              <p:cNvGrpSpPr/>
              <p:nvPr/>
            </p:nvGrpSpPr>
            <p:grpSpPr bwMode="auto">
              <a:xfrm rot="19054837">
                <a:off x="5080828" y="4489839"/>
                <a:ext cx="549761" cy="870397"/>
                <a:chOff x="5428314" y="4364460"/>
                <a:chExt cx="549761" cy="870397"/>
              </a:xfrm>
            </p:grpSpPr>
            <p:sp>
              <p:nvSpPr>
                <p:cNvPr id="36" name="Freihandform 105">
                  <a:extLst>
                    <a:ext uri="{FF2B5EF4-FFF2-40B4-BE49-F238E27FC236}">
                      <a16:creationId xmlns:a16="http://schemas.microsoft.com/office/drawing/2014/main" id="{2B6CBDFA-301D-FE50-1F13-3F474CFA1257}"/>
                    </a:ext>
                  </a:extLst>
                </p:cNvPr>
                <p:cNvSpPr/>
                <p:nvPr/>
              </p:nvSpPr>
              <p:spPr bwMode="auto">
                <a:xfrm rot="508846" flipH="1">
                  <a:off x="5826308" y="4364460"/>
                  <a:ext cx="151767" cy="816050"/>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46" h="2800865"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490152" y="2303848"/>
                        <a:pt x="535460" y="2421924"/>
                      </a:cubicBezTo>
                      <a:cubicBezTo>
                        <a:pt x="580768" y="2540000"/>
                        <a:pt x="435233" y="2729470"/>
                        <a:pt x="411892" y="2800865"/>
                      </a:cubicBezTo>
                    </a:path>
                  </a:pathLst>
                </a:custGeom>
                <a:noFill/>
                <a:ln w="44450" cap="rnd">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900" dirty="0"/>
                </a:p>
              </p:txBody>
            </p:sp>
            <p:sp>
              <p:nvSpPr>
                <p:cNvPr id="37" name="Freihandform 104">
                  <a:extLst>
                    <a:ext uri="{FF2B5EF4-FFF2-40B4-BE49-F238E27FC236}">
                      <a16:creationId xmlns:a16="http://schemas.microsoft.com/office/drawing/2014/main" id="{D74B9F9C-4AF4-C7A2-EE05-B215828EF4FD}"/>
                    </a:ext>
                  </a:extLst>
                </p:cNvPr>
                <p:cNvSpPr/>
                <p:nvPr/>
              </p:nvSpPr>
              <p:spPr bwMode="auto">
                <a:xfrm rot="19475641" flipH="1">
                  <a:off x="5428314" y="4418808"/>
                  <a:ext cx="151767" cy="816049"/>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46" h="2800865"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490152" y="2303848"/>
                        <a:pt x="535460" y="2421924"/>
                      </a:cubicBezTo>
                      <a:cubicBezTo>
                        <a:pt x="580768" y="2540000"/>
                        <a:pt x="435233" y="2729470"/>
                        <a:pt x="411892" y="2800865"/>
                      </a:cubicBezTo>
                    </a:path>
                  </a:pathLst>
                </a:custGeom>
                <a:noFill/>
                <a:ln w="44450" cap="rnd">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900"/>
                </a:p>
              </p:txBody>
            </p:sp>
            <p:cxnSp>
              <p:nvCxnSpPr>
                <p:cNvPr id="38" name="Gerader Verbinder 123">
                  <a:extLst>
                    <a:ext uri="{FF2B5EF4-FFF2-40B4-BE49-F238E27FC236}">
                      <a16:creationId xmlns:a16="http://schemas.microsoft.com/office/drawing/2014/main" id="{BB069F28-E575-ADAA-86F2-320A5CD32A4E}"/>
                    </a:ext>
                  </a:extLst>
                </p:cNvPr>
                <p:cNvCxnSpPr>
                  <a:cxnSpLocks/>
                </p:cNvCxnSpPr>
                <p:nvPr/>
              </p:nvCxnSpPr>
              <p:spPr bwMode="auto">
                <a:xfrm rot="1974291" flipH="1">
                  <a:off x="5732676" y="5154923"/>
                  <a:ext cx="65273" cy="68187"/>
                </a:xfrm>
                <a:prstGeom prst="line">
                  <a:avLst/>
                </a:prstGeom>
                <a:noFill/>
                <a:ln w="44450" cap="rnd">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35" name="Ellipse 136">
                <a:extLst>
                  <a:ext uri="{FF2B5EF4-FFF2-40B4-BE49-F238E27FC236}">
                    <a16:creationId xmlns:a16="http://schemas.microsoft.com/office/drawing/2014/main" id="{C5448D0E-49B9-77ED-9B1B-DE8FF87057A2}"/>
                  </a:ext>
                </a:extLst>
              </p:cNvPr>
              <p:cNvSpPr>
                <a:spLocks noChangeAspect="1"/>
              </p:cNvSpPr>
              <p:nvPr/>
            </p:nvSpPr>
            <p:spPr bwMode="auto">
              <a:xfrm rot="3611687">
                <a:off x="5538558" y="5312866"/>
                <a:ext cx="178769" cy="361248"/>
              </a:xfrm>
              <a:prstGeom prst="ellipse">
                <a:avLst/>
              </a:prstGeom>
              <a:solidFill>
                <a:srgbClr val="00B0F0"/>
              </a:solidFill>
              <a:ln>
                <a:noFill/>
              </a:ln>
              <a:effectLst>
                <a:outerShdw blurRad="266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900"/>
              </a:p>
            </p:txBody>
          </p:sp>
        </p:grpSp>
        <p:grpSp>
          <p:nvGrpSpPr>
            <p:cNvPr id="25" name="Gruppieren 91">
              <a:extLst>
                <a:ext uri="{FF2B5EF4-FFF2-40B4-BE49-F238E27FC236}">
                  <a16:creationId xmlns:a16="http://schemas.microsoft.com/office/drawing/2014/main" id="{7F574901-0DEA-D960-786C-43F16E1DAAB3}"/>
                </a:ext>
              </a:extLst>
            </p:cNvPr>
            <p:cNvGrpSpPr>
              <a:grpSpLocks noChangeAspect="1"/>
            </p:cNvGrpSpPr>
            <p:nvPr/>
          </p:nvGrpSpPr>
          <p:grpSpPr bwMode="auto">
            <a:xfrm>
              <a:off x="1044722" y="4368327"/>
              <a:ext cx="336406" cy="1071391"/>
              <a:chOff x="7100397" y="1041008"/>
              <a:chExt cx="1159419" cy="3692497"/>
            </a:xfrm>
          </p:grpSpPr>
          <p:sp>
            <p:nvSpPr>
              <p:cNvPr id="30" name="Freihandform 26">
                <a:extLst>
                  <a:ext uri="{FF2B5EF4-FFF2-40B4-BE49-F238E27FC236}">
                    <a16:creationId xmlns:a16="http://schemas.microsoft.com/office/drawing/2014/main" id="{EFC47A7C-FBF9-C229-25B7-A4777C58C63C}"/>
                  </a:ext>
                </a:extLst>
              </p:cNvPr>
              <p:cNvSpPr/>
              <p:nvPr/>
            </p:nvSpPr>
            <p:spPr bwMode="auto">
              <a:xfrm>
                <a:off x="7100397" y="1233537"/>
                <a:ext cx="544145" cy="2800866"/>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46" h="2800865"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490152" y="2303848"/>
                      <a:pt x="535460" y="2421924"/>
                    </a:cubicBezTo>
                    <a:cubicBezTo>
                      <a:pt x="580768" y="2540000"/>
                      <a:pt x="435233" y="2729470"/>
                      <a:pt x="411892" y="2800865"/>
                    </a:cubicBezTo>
                  </a:path>
                </a:pathLst>
              </a:custGeom>
              <a:noFill/>
              <a:ln w="44450" cap="rnd">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sp>
            <p:nvSpPr>
              <p:cNvPr id="31" name="Freihandform 27">
                <a:extLst>
                  <a:ext uri="{FF2B5EF4-FFF2-40B4-BE49-F238E27FC236}">
                    <a16:creationId xmlns:a16="http://schemas.microsoft.com/office/drawing/2014/main" id="{1932C582-6C61-8C67-D3B6-11B012935D20}"/>
                  </a:ext>
                </a:extLst>
              </p:cNvPr>
              <p:cNvSpPr/>
              <p:nvPr/>
            </p:nvSpPr>
            <p:spPr bwMode="auto">
              <a:xfrm rot="190442">
                <a:off x="7717112" y="1041008"/>
                <a:ext cx="539000" cy="2994663"/>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 name="connsiteX0" fmla="*/ 0 w 539000"/>
                  <a:gd name="connsiteY0" fmla="*/ 0 h 2866768"/>
                  <a:gd name="connsiteX1" fmla="*/ 329514 w 539000"/>
                  <a:gd name="connsiteY1" fmla="*/ 197708 h 2866768"/>
                  <a:gd name="connsiteX2" fmla="*/ 32952 w 539000"/>
                  <a:gd name="connsiteY2" fmla="*/ 560173 h 2866768"/>
                  <a:gd name="connsiteX3" fmla="*/ 370703 w 539000"/>
                  <a:gd name="connsiteY3" fmla="*/ 972065 h 2866768"/>
                  <a:gd name="connsiteX4" fmla="*/ 65903 w 539000"/>
                  <a:gd name="connsiteY4" fmla="*/ 1351006 h 2866768"/>
                  <a:gd name="connsiteX5" fmla="*/ 461319 w 539000"/>
                  <a:gd name="connsiteY5" fmla="*/ 1696995 h 2866768"/>
                  <a:gd name="connsiteX6" fmla="*/ 140043 w 539000"/>
                  <a:gd name="connsiteY6" fmla="*/ 2092411 h 2866768"/>
                  <a:gd name="connsiteX7" fmla="*/ 535460 w 539000"/>
                  <a:gd name="connsiteY7" fmla="*/ 2421924 h 2866768"/>
                  <a:gd name="connsiteX8" fmla="*/ 337751 w 539000"/>
                  <a:gd name="connsiteY8" fmla="*/ 2866768 h 2866768"/>
                  <a:gd name="connsiteX0" fmla="*/ 0 w 539000"/>
                  <a:gd name="connsiteY0" fmla="*/ 0 h 2894357"/>
                  <a:gd name="connsiteX1" fmla="*/ 329514 w 539000"/>
                  <a:gd name="connsiteY1" fmla="*/ 197708 h 2894357"/>
                  <a:gd name="connsiteX2" fmla="*/ 32952 w 539000"/>
                  <a:gd name="connsiteY2" fmla="*/ 560173 h 2894357"/>
                  <a:gd name="connsiteX3" fmla="*/ 370703 w 539000"/>
                  <a:gd name="connsiteY3" fmla="*/ 972065 h 2894357"/>
                  <a:gd name="connsiteX4" fmla="*/ 65903 w 539000"/>
                  <a:gd name="connsiteY4" fmla="*/ 1351006 h 2894357"/>
                  <a:gd name="connsiteX5" fmla="*/ 461319 w 539000"/>
                  <a:gd name="connsiteY5" fmla="*/ 1696995 h 2894357"/>
                  <a:gd name="connsiteX6" fmla="*/ 140043 w 539000"/>
                  <a:gd name="connsiteY6" fmla="*/ 2092411 h 2894357"/>
                  <a:gd name="connsiteX7" fmla="*/ 535460 w 539000"/>
                  <a:gd name="connsiteY7" fmla="*/ 2421924 h 2894357"/>
                  <a:gd name="connsiteX8" fmla="*/ 337751 w 539000"/>
                  <a:gd name="connsiteY8" fmla="*/ 2866768 h 2894357"/>
                  <a:gd name="connsiteX9" fmla="*/ 358346 w 539000"/>
                  <a:gd name="connsiteY9" fmla="*/ 2846171 h 2894357"/>
                  <a:gd name="connsiteX0" fmla="*/ 0 w 539000"/>
                  <a:gd name="connsiteY0" fmla="*/ 0 h 2894357"/>
                  <a:gd name="connsiteX1" fmla="*/ 329514 w 539000"/>
                  <a:gd name="connsiteY1" fmla="*/ 197708 h 2894357"/>
                  <a:gd name="connsiteX2" fmla="*/ 32952 w 539000"/>
                  <a:gd name="connsiteY2" fmla="*/ 560173 h 2894357"/>
                  <a:gd name="connsiteX3" fmla="*/ 370703 w 539000"/>
                  <a:gd name="connsiteY3" fmla="*/ 972065 h 2894357"/>
                  <a:gd name="connsiteX4" fmla="*/ 65903 w 539000"/>
                  <a:gd name="connsiteY4" fmla="*/ 1351006 h 2894357"/>
                  <a:gd name="connsiteX5" fmla="*/ 461319 w 539000"/>
                  <a:gd name="connsiteY5" fmla="*/ 1696995 h 2894357"/>
                  <a:gd name="connsiteX6" fmla="*/ 140043 w 539000"/>
                  <a:gd name="connsiteY6" fmla="*/ 2092411 h 2894357"/>
                  <a:gd name="connsiteX7" fmla="*/ 535460 w 539000"/>
                  <a:gd name="connsiteY7" fmla="*/ 2421924 h 2894357"/>
                  <a:gd name="connsiteX8" fmla="*/ 337751 w 539000"/>
                  <a:gd name="connsiteY8" fmla="*/ 2866768 h 2894357"/>
                  <a:gd name="connsiteX9" fmla="*/ 358346 w 539000"/>
                  <a:gd name="connsiteY9" fmla="*/ 2846171 h 2894357"/>
                  <a:gd name="connsiteX10" fmla="*/ 341870 w 539000"/>
                  <a:gd name="connsiteY10" fmla="*/ 2887361 h 2894357"/>
                  <a:gd name="connsiteX0" fmla="*/ 0 w 539000"/>
                  <a:gd name="connsiteY0" fmla="*/ 0 h 2969739"/>
                  <a:gd name="connsiteX1" fmla="*/ 329514 w 539000"/>
                  <a:gd name="connsiteY1" fmla="*/ 197708 h 2969739"/>
                  <a:gd name="connsiteX2" fmla="*/ 32952 w 539000"/>
                  <a:gd name="connsiteY2" fmla="*/ 560173 h 2969739"/>
                  <a:gd name="connsiteX3" fmla="*/ 370703 w 539000"/>
                  <a:gd name="connsiteY3" fmla="*/ 972065 h 2969739"/>
                  <a:gd name="connsiteX4" fmla="*/ 65903 w 539000"/>
                  <a:gd name="connsiteY4" fmla="*/ 1351006 h 2969739"/>
                  <a:gd name="connsiteX5" fmla="*/ 461319 w 539000"/>
                  <a:gd name="connsiteY5" fmla="*/ 1696995 h 2969739"/>
                  <a:gd name="connsiteX6" fmla="*/ 140043 w 539000"/>
                  <a:gd name="connsiteY6" fmla="*/ 2092411 h 2969739"/>
                  <a:gd name="connsiteX7" fmla="*/ 535460 w 539000"/>
                  <a:gd name="connsiteY7" fmla="*/ 2421924 h 2969739"/>
                  <a:gd name="connsiteX8" fmla="*/ 337751 w 539000"/>
                  <a:gd name="connsiteY8" fmla="*/ 2866768 h 2969739"/>
                  <a:gd name="connsiteX9" fmla="*/ 358346 w 539000"/>
                  <a:gd name="connsiteY9" fmla="*/ 2846171 h 2969739"/>
                  <a:gd name="connsiteX10" fmla="*/ 473675 w 539000"/>
                  <a:gd name="connsiteY10" fmla="*/ 2969739 h 2969739"/>
                  <a:gd name="connsiteX0" fmla="*/ 0 w 539000"/>
                  <a:gd name="connsiteY0" fmla="*/ 0 h 2994679"/>
                  <a:gd name="connsiteX1" fmla="*/ 329514 w 539000"/>
                  <a:gd name="connsiteY1" fmla="*/ 197708 h 2994679"/>
                  <a:gd name="connsiteX2" fmla="*/ 32952 w 539000"/>
                  <a:gd name="connsiteY2" fmla="*/ 560173 h 2994679"/>
                  <a:gd name="connsiteX3" fmla="*/ 370703 w 539000"/>
                  <a:gd name="connsiteY3" fmla="*/ 972065 h 2994679"/>
                  <a:gd name="connsiteX4" fmla="*/ 65903 w 539000"/>
                  <a:gd name="connsiteY4" fmla="*/ 1351006 h 2994679"/>
                  <a:gd name="connsiteX5" fmla="*/ 461319 w 539000"/>
                  <a:gd name="connsiteY5" fmla="*/ 1696995 h 2994679"/>
                  <a:gd name="connsiteX6" fmla="*/ 140043 w 539000"/>
                  <a:gd name="connsiteY6" fmla="*/ 2092411 h 2994679"/>
                  <a:gd name="connsiteX7" fmla="*/ 535460 w 539000"/>
                  <a:gd name="connsiteY7" fmla="*/ 2421924 h 2994679"/>
                  <a:gd name="connsiteX8" fmla="*/ 337751 w 539000"/>
                  <a:gd name="connsiteY8" fmla="*/ 2866768 h 2994679"/>
                  <a:gd name="connsiteX9" fmla="*/ 374821 w 539000"/>
                  <a:gd name="connsiteY9" fmla="*/ 2994452 h 2994679"/>
                  <a:gd name="connsiteX10" fmla="*/ 473675 w 539000"/>
                  <a:gd name="connsiteY10" fmla="*/ 2969739 h 2994679"/>
                  <a:gd name="connsiteX0" fmla="*/ 0 w 539000"/>
                  <a:gd name="connsiteY0" fmla="*/ 0 h 2994664"/>
                  <a:gd name="connsiteX1" fmla="*/ 329514 w 539000"/>
                  <a:gd name="connsiteY1" fmla="*/ 197708 h 2994664"/>
                  <a:gd name="connsiteX2" fmla="*/ 32952 w 539000"/>
                  <a:gd name="connsiteY2" fmla="*/ 560173 h 2994664"/>
                  <a:gd name="connsiteX3" fmla="*/ 370703 w 539000"/>
                  <a:gd name="connsiteY3" fmla="*/ 972065 h 2994664"/>
                  <a:gd name="connsiteX4" fmla="*/ 65903 w 539000"/>
                  <a:gd name="connsiteY4" fmla="*/ 1351006 h 2994664"/>
                  <a:gd name="connsiteX5" fmla="*/ 461319 w 539000"/>
                  <a:gd name="connsiteY5" fmla="*/ 1696995 h 2994664"/>
                  <a:gd name="connsiteX6" fmla="*/ 140043 w 539000"/>
                  <a:gd name="connsiteY6" fmla="*/ 2092411 h 2994664"/>
                  <a:gd name="connsiteX7" fmla="*/ 535460 w 539000"/>
                  <a:gd name="connsiteY7" fmla="*/ 2421924 h 2994664"/>
                  <a:gd name="connsiteX8" fmla="*/ 337751 w 539000"/>
                  <a:gd name="connsiteY8" fmla="*/ 2866768 h 2994664"/>
                  <a:gd name="connsiteX9" fmla="*/ 374821 w 539000"/>
                  <a:gd name="connsiteY9" fmla="*/ 2994452 h 299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000" h="2994664"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502509" y="2292865"/>
                      <a:pt x="535460" y="2421924"/>
                    </a:cubicBezTo>
                    <a:cubicBezTo>
                      <a:pt x="568411" y="2550983"/>
                      <a:pt x="361092" y="2795373"/>
                      <a:pt x="337751" y="2866768"/>
                    </a:cubicBezTo>
                    <a:cubicBezTo>
                      <a:pt x="308232" y="2937476"/>
                      <a:pt x="370531" y="2998743"/>
                      <a:pt x="374821" y="2994452"/>
                    </a:cubicBezTo>
                  </a:path>
                </a:pathLst>
              </a:custGeom>
              <a:noFill/>
              <a:ln w="444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sp>
            <p:nvSpPr>
              <p:cNvPr id="32" name="Ellipse 112">
                <a:extLst>
                  <a:ext uri="{FF2B5EF4-FFF2-40B4-BE49-F238E27FC236}">
                    <a16:creationId xmlns:a16="http://schemas.microsoft.com/office/drawing/2014/main" id="{545E68FA-62C8-793B-FB22-61C972F733D5}"/>
                  </a:ext>
                </a:extLst>
              </p:cNvPr>
              <p:cNvSpPr/>
              <p:nvPr/>
            </p:nvSpPr>
            <p:spPr bwMode="auto">
              <a:xfrm>
                <a:off x="7336602" y="3921211"/>
                <a:ext cx="923214" cy="812294"/>
              </a:xfrm>
              <a:prstGeom prst="ellipse">
                <a:avLst/>
              </a:prstGeom>
              <a:solidFill>
                <a:srgbClr val="0070C0">
                  <a:alpha val="80000"/>
                </a:srgbClr>
              </a:solidFill>
              <a:ln>
                <a:noFill/>
              </a:ln>
              <a:effectLst>
                <a:outerShdw blurRad="266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grpSp>
        <p:grpSp>
          <p:nvGrpSpPr>
            <p:cNvPr id="26" name="Gruppieren 91">
              <a:extLst>
                <a:ext uri="{FF2B5EF4-FFF2-40B4-BE49-F238E27FC236}">
                  <a16:creationId xmlns:a16="http://schemas.microsoft.com/office/drawing/2014/main" id="{A24D1B38-420F-16F8-8E19-38BA5B4BB42B}"/>
                </a:ext>
              </a:extLst>
            </p:cNvPr>
            <p:cNvGrpSpPr>
              <a:grpSpLocks noChangeAspect="1"/>
            </p:cNvGrpSpPr>
            <p:nvPr/>
          </p:nvGrpSpPr>
          <p:grpSpPr bwMode="auto">
            <a:xfrm>
              <a:off x="2303142" y="4384132"/>
              <a:ext cx="335425" cy="1078593"/>
              <a:chOff x="7310657" y="1016187"/>
              <a:chExt cx="1156038" cy="3717318"/>
            </a:xfrm>
          </p:grpSpPr>
          <p:sp>
            <p:nvSpPr>
              <p:cNvPr id="27" name="Freihandform 26">
                <a:extLst>
                  <a:ext uri="{FF2B5EF4-FFF2-40B4-BE49-F238E27FC236}">
                    <a16:creationId xmlns:a16="http://schemas.microsoft.com/office/drawing/2014/main" id="{FBD78547-FB04-3160-7D57-30F5CADB27F4}"/>
                  </a:ext>
                </a:extLst>
              </p:cNvPr>
              <p:cNvSpPr/>
              <p:nvPr/>
            </p:nvSpPr>
            <p:spPr bwMode="auto">
              <a:xfrm rot="385367">
                <a:off x="7310657" y="1211032"/>
                <a:ext cx="544146" cy="2800865"/>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146" h="2800865"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490152" y="2303848"/>
                      <a:pt x="535460" y="2421924"/>
                    </a:cubicBezTo>
                    <a:cubicBezTo>
                      <a:pt x="580768" y="2540000"/>
                      <a:pt x="435233" y="2729470"/>
                      <a:pt x="411892" y="2800865"/>
                    </a:cubicBezTo>
                  </a:path>
                </a:pathLst>
              </a:custGeom>
              <a:noFill/>
              <a:ln w="44450" cap="rnd">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sp>
            <p:nvSpPr>
              <p:cNvPr id="28" name="Freihandform 27">
                <a:extLst>
                  <a:ext uri="{FF2B5EF4-FFF2-40B4-BE49-F238E27FC236}">
                    <a16:creationId xmlns:a16="http://schemas.microsoft.com/office/drawing/2014/main" id="{D9D61F88-08BA-346A-3600-3C4E363591D7}"/>
                  </a:ext>
                </a:extLst>
              </p:cNvPr>
              <p:cNvSpPr/>
              <p:nvPr/>
            </p:nvSpPr>
            <p:spPr bwMode="auto">
              <a:xfrm rot="466561">
                <a:off x="7927696" y="1016187"/>
                <a:ext cx="539000" cy="2994663"/>
              </a:xfrm>
              <a:custGeom>
                <a:avLst/>
                <a:gdLst>
                  <a:gd name="connsiteX0" fmla="*/ 0 w 544146"/>
                  <a:gd name="connsiteY0" fmla="*/ 0 h 2800865"/>
                  <a:gd name="connsiteX1" fmla="*/ 329514 w 544146"/>
                  <a:gd name="connsiteY1" fmla="*/ 197708 h 2800865"/>
                  <a:gd name="connsiteX2" fmla="*/ 32952 w 544146"/>
                  <a:gd name="connsiteY2" fmla="*/ 560173 h 2800865"/>
                  <a:gd name="connsiteX3" fmla="*/ 370703 w 544146"/>
                  <a:gd name="connsiteY3" fmla="*/ 972065 h 2800865"/>
                  <a:gd name="connsiteX4" fmla="*/ 65903 w 544146"/>
                  <a:gd name="connsiteY4" fmla="*/ 1351006 h 2800865"/>
                  <a:gd name="connsiteX5" fmla="*/ 461319 w 544146"/>
                  <a:gd name="connsiteY5" fmla="*/ 1696995 h 2800865"/>
                  <a:gd name="connsiteX6" fmla="*/ 140043 w 544146"/>
                  <a:gd name="connsiteY6" fmla="*/ 2092411 h 2800865"/>
                  <a:gd name="connsiteX7" fmla="*/ 535460 w 544146"/>
                  <a:gd name="connsiteY7" fmla="*/ 2421924 h 2800865"/>
                  <a:gd name="connsiteX8" fmla="*/ 411892 w 544146"/>
                  <a:gd name="connsiteY8" fmla="*/ 2800865 h 2800865"/>
                  <a:gd name="connsiteX0" fmla="*/ 0 w 539000"/>
                  <a:gd name="connsiteY0" fmla="*/ 0 h 2866768"/>
                  <a:gd name="connsiteX1" fmla="*/ 329514 w 539000"/>
                  <a:gd name="connsiteY1" fmla="*/ 197708 h 2866768"/>
                  <a:gd name="connsiteX2" fmla="*/ 32952 w 539000"/>
                  <a:gd name="connsiteY2" fmla="*/ 560173 h 2866768"/>
                  <a:gd name="connsiteX3" fmla="*/ 370703 w 539000"/>
                  <a:gd name="connsiteY3" fmla="*/ 972065 h 2866768"/>
                  <a:gd name="connsiteX4" fmla="*/ 65903 w 539000"/>
                  <a:gd name="connsiteY4" fmla="*/ 1351006 h 2866768"/>
                  <a:gd name="connsiteX5" fmla="*/ 461319 w 539000"/>
                  <a:gd name="connsiteY5" fmla="*/ 1696995 h 2866768"/>
                  <a:gd name="connsiteX6" fmla="*/ 140043 w 539000"/>
                  <a:gd name="connsiteY6" fmla="*/ 2092411 h 2866768"/>
                  <a:gd name="connsiteX7" fmla="*/ 535460 w 539000"/>
                  <a:gd name="connsiteY7" fmla="*/ 2421924 h 2866768"/>
                  <a:gd name="connsiteX8" fmla="*/ 337751 w 539000"/>
                  <a:gd name="connsiteY8" fmla="*/ 2866768 h 2866768"/>
                  <a:gd name="connsiteX0" fmla="*/ 0 w 539000"/>
                  <a:gd name="connsiteY0" fmla="*/ 0 h 2894357"/>
                  <a:gd name="connsiteX1" fmla="*/ 329514 w 539000"/>
                  <a:gd name="connsiteY1" fmla="*/ 197708 h 2894357"/>
                  <a:gd name="connsiteX2" fmla="*/ 32952 w 539000"/>
                  <a:gd name="connsiteY2" fmla="*/ 560173 h 2894357"/>
                  <a:gd name="connsiteX3" fmla="*/ 370703 w 539000"/>
                  <a:gd name="connsiteY3" fmla="*/ 972065 h 2894357"/>
                  <a:gd name="connsiteX4" fmla="*/ 65903 w 539000"/>
                  <a:gd name="connsiteY4" fmla="*/ 1351006 h 2894357"/>
                  <a:gd name="connsiteX5" fmla="*/ 461319 w 539000"/>
                  <a:gd name="connsiteY5" fmla="*/ 1696995 h 2894357"/>
                  <a:gd name="connsiteX6" fmla="*/ 140043 w 539000"/>
                  <a:gd name="connsiteY6" fmla="*/ 2092411 h 2894357"/>
                  <a:gd name="connsiteX7" fmla="*/ 535460 w 539000"/>
                  <a:gd name="connsiteY7" fmla="*/ 2421924 h 2894357"/>
                  <a:gd name="connsiteX8" fmla="*/ 337751 w 539000"/>
                  <a:gd name="connsiteY8" fmla="*/ 2866768 h 2894357"/>
                  <a:gd name="connsiteX9" fmla="*/ 358346 w 539000"/>
                  <a:gd name="connsiteY9" fmla="*/ 2846171 h 2894357"/>
                  <a:gd name="connsiteX0" fmla="*/ 0 w 539000"/>
                  <a:gd name="connsiteY0" fmla="*/ 0 h 2894357"/>
                  <a:gd name="connsiteX1" fmla="*/ 329514 w 539000"/>
                  <a:gd name="connsiteY1" fmla="*/ 197708 h 2894357"/>
                  <a:gd name="connsiteX2" fmla="*/ 32952 w 539000"/>
                  <a:gd name="connsiteY2" fmla="*/ 560173 h 2894357"/>
                  <a:gd name="connsiteX3" fmla="*/ 370703 w 539000"/>
                  <a:gd name="connsiteY3" fmla="*/ 972065 h 2894357"/>
                  <a:gd name="connsiteX4" fmla="*/ 65903 w 539000"/>
                  <a:gd name="connsiteY4" fmla="*/ 1351006 h 2894357"/>
                  <a:gd name="connsiteX5" fmla="*/ 461319 w 539000"/>
                  <a:gd name="connsiteY5" fmla="*/ 1696995 h 2894357"/>
                  <a:gd name="connsiteX6" fmla="*/ 140043 w 539000"/>
                  <a:gd name="connsiteY6" fmla="*/ 2092411 h 2894357"/>
                  <a:gd name="connsiteX7" fmla="*/ 535460 w 539000"/>
                  <a:gd name="connsiteY7" fmla="*/ 2421924 h 2894357"/>
                  <a:gd name="connsiteX8" fmla="*/ 337751 w 539000"/>
                  <a:gd name="connsiteY8" fmla="*/ 2866768 h 2894357"/>
                  <a:gd name="connsiteX9" fmla="*/ 358346 w 539000"/>
                  <a:gd name="connsiteY9" fmla="*/ 2846171 h 2894357"/>
                  <a:gd name="connsiteX10" fmla="*/ 341870 w 539000"/>
                  <a:gd name="connsiteY10" fmla="*/ 2887361 h 2894357"/>
                  <a:gd name="connsiteX0" fmla="*/ 0 w 539000"/>
                  <a:gd name="connsiteY0" fmla="*/ 0 h 2969739"/>
                  <a:gd name="connsiteX1" fmla="*/ 329514 w 539000"/>
                  <a:gd name="connsiteY1" fmla="*/ 197708 h 2969739"/>
                  <a:gd name="connsiteX2" fmla="*/ 32952 w 539000"/>
                  <a:gd name="connsiteY2" fmla="*/ 560173 h 2969739"/>
                  <a:gd name="connsiteX3" fmla="*/ 370703 w 539000"/>
                  <a:gd name="connsiteY3" fmla="*/ 972065 h 2969739"/>
                  <a:gd name="connsiteX4" fmla="*/ 65903 w 539000"/>
                  <a:gd name="connsiteY4" fmla="*/ 1351006 h 2969739"/>
                  <a:gd name="connsiteX5" fmla="*/ 461319 w 539000"/>
                  <a:gd name="connsiteY5" fmla="*/ 1696995 h 2969739"/>
                  <a:gd name="connsiteX6" fmla="*/ 140043 w 539000"/>
                  <a:gd name="connsiteY6" fmla="*/ 2092411 h 2969739"/>
                  <a:gd name="connsiteX7" fmla="*/ 535460 w 539000"/>
                  <a:gd name="connsiteY7" fmla="*/ 2421924 h 2969739"/>
                  <a:gd name="connsiteX8" fmla="*/ 337751 w 539000"/>
                  <a:gd name="connsiteY8" fmla="*/ 2866768 h 2969739"/>
                  <a:gd name="connsiteX9" fmla="*/ 358346 w 539000"/>
                  <a:gd name="connsiteY9" fmla="*/ 2846171 h 2969739"/>
                  <a:gd name="connsiteX10" fmla="*/ 473675 w 539000"/>
                  <a:gd name="connsiteY10" fmla="*/ 2969739 h 2969739"/>
                  <a:gd name="connsiteX0" fmla="*/ 0 w 539000"/>
                  <a:gd name="connsiteY0" fmla="*/ 0 h 2994679"/>
                  <a:gd name="connsiteX1" fmla="*/ 329514 w 539000"/>
                  <a:gd name="connsiteY1" fmla="*/ 197708 h 2994679"/>
                  <a:gd name="connsiteX2" fmla="*/ 32952 w 539000"/>
                  <a:gd name="connsiteY2" fmla="*/ 560173 h 2994679"/>
                  <a:gd name="connsiteX3" fmla="*/ 370703 w 539000"/>
                  <a:gd name="connsiteY3" fmla="*/ 972065 h 2994679"/>
                  <a:gd name="connsiteX4" fmla="*/ 65903 w 539000"/>
                  <a:gd name="connsiteY4" fmla="*/ 1351006 h 2994679"/>
                  <a:gd name="connsiteX5" fmla="*/ 461319 w 539000"/>
                  <a:gd name="connsiteY5" fmla="*/ 1696995 h 2994679"/>
                  <a:gd name="connsiteX6" fmla="*/ 140043 w 539000"/>
                  <a:gd name="connsiteY6" fmla="*/ 2092411 h 2994679"/>
                  <a:gd name="connsiteX7" fmla="*/ 535460 w 539000"/>
                  <a:gd name="connsiteY7" fmla="*/ 2421924 h 2994679"/>
                  <a:gd name="connsiteX8" fmla="*/ 337751 w 539000"/>
                  <a:gd name="connsiteY8" fmla="*/ 2866768 h 2994679"/>
                  <a:gd name="connsiteX9" fmla="*/ 374821 w 539000"/>
                  <a:gd name="connsiteY9" fmla="*/ 2994452 h 2994679"/>
                  <a:gd name="connsiteX10" fmla="*/ 473675 w 539000"/>
                  <a:gd name="connsiteY10" fmla="*/ 2969739 h 2994679"/>
                  <a:gd name="connsiteX0" fmla="*/ 0 w 539000"/>
                  <a:gd name="connsiteY0" fmla="*/ 0 h 2994664"/>
                  <a:gd name="connsiteX1" fmla="*/ 329514 w 539000"/>
                  <a:gd name="connsiteY1" fmla="*/ 197708 h 2994664"/>
                  <a:gd name="connsiteX2" fmla="*/ 32952 w 539000"/>
                  <a:gd name="connsiteY2" fmla="*/ 560173 h 2994664"/>
                  <a:gd name="connsiteX3" fmla="*/ 370703 w 539000"/>
                  <a:gd name="connsiteY3" fmla="*/ 972065 h 2994664"/>
                  <a:gd name="connsiteX4" fmla="*/ 65903 w 539000"/>
                  <a:gd name="connsiteY4" fmla="*/ 1351006 h 2994664"/>
                  <a:gd name="connsiteX5" fmla="*/ 461319 w 539000"/>
                  <a:gd name="connsiteY5" fmla="*/ 1696995 h 2994664"/>
                  <a:gd name="connsiteX6" fmla="*/ 140043 w 539000"/>
                  <a:gd name="connsiteY6" fmla="*/ 2092411 h 2994664"/>
                  <a:gd name="connsiteX7" fmla="*/ 535460 w 539000"/>
                  <a:gd name="connsiteY7" fmla="*/ 2421924 h 2994664"/>
                  <a:gd name="connsiteX8" fmla="*/ 337751 w 539000"/>
                  <a:gd name="connsiteY8" fmla="*/ 2866768 h 2994664"/>
                  <a:gd name="connsiteX9" fmla="*/ 374821 w 539000"/>
                  <a:gd name="connsiteY9" fmla="*/ 2994452 h 299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000" h="2994664" extrusionOk="0">
                    <a:moveTo>
                      <a:pt x="0" y="0"/>
                    </a:moveTo>
                    <a:cubicBezTo>
                      <a:pt x="162011" y="52173"/>
                      <a:pt x="324022" y="104346"/>
                      <a:pt x="329514" y="197708"/>
                    </a:cubicBezTo>
                    <a:cubicBezTo>
                      <a:pt x="335006" y="291070"/>
                      <a:pt x="26087" y="431114"/>
                      <a:pt x="32952" y="560173"/>
                    </a:cubicBezTo>
                    <a:cubicBezTo>
                      <a:pt x="39817" y="689232"/>
                      <a:pt x="365211" y="840260"/>
                      <a:pt x="370703" y="972065"/>
                    </a:cubicBezTo>
                    <a:cubicBezTo>
                      <a:pt x="376195" y="1103871"/>
                      <a:pt x="50800" y="1230184"/>
                      <a:pt x="65903" y="1351006"/>
                    </a:cubicBezTo>
                    <a:cubicBezTo>
                      <a:pt x="81006" y="1471828"/>
                      <a:pt x="448962" y="1573428"/>
                      <a:pt x="461319" y="1696995"/>
                    </a:cubicBezTo>
                    <a:cubicBezTo>
                      <a:pt x="473676" y="1820562"/>
                      <a:pt x="127686" y="1971590"/>
                      <a:pt x="140043" y="2092411"/>
                    </a:cubicBezTo>
                    <a:cubicBezTo>
                      <a:pt x="152400" y="2213232"/>
                      <a:pt x="502509" y="2292865"/>
                      <a:pt x="535460" y="2421924"/>
                    </a:cubicBezTo>
                    <a:cubicBezTo>
                      <a:pt x="568411" y="2550983"/>
                      <a:pt x="361092" y="2795373"/>
                      <a:pt x="337751" y="2866768"/>
                    </a:cubicBezTo>
                    <a:cubicBezTo>
                      <a:pt x="308232" y="2937476"/>
                      <a:pt x="370531" y="2998743"/>
                      <a:pt x="374821" y="2994452"/>
                    </a:cubicBezTo>
                  </a:path>
                </a:pathLst>
              </a:custGeom>
              <a:noFill/>
              <a:ln w="444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sp>
            <p:nvSpPr>
              <p:cNvPr id="29" name="Ellipse 112">
                <a:extLst>
                  <a:ext uri="{FF2B5EF4-FFF2-40B4-BE49-F238E27FC236}">
                    <a16:creationId xmlns:a16="http://schemas.microsoft.com/office/drawing/2014/main" id="{8226942D-6C0A-F8B2-7023-38AF3C82B920}"/>
                  </a:ext>
                </a:extLst>
              </p:cNvPr>
              <p:cNvSpPr/>
              <p:nvPr/>
            </p:nvSpPr>
            <p:spPr bwMode="auto">
              <a:xfrm>
                <a:off x="7336602" y="3921211"/>
                <a:ext cx="923214" cy="812294"/>
              </a:xfrm>
              <a:prstGeom prst="ellipse">
                <a:avLst/>
              </a:prstGeom>
              <a:solidFill>
                <a:srgbClr val="0070C0">
                  <a:alpha val="80000"/>
                </a:srgbClr>
              </a:solidFill>
              <a:ln>
                <a:noFill/>
              </a:ln>
              <a:effectLst>
                <a:outerShdw blurRad="266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450"/>
              </a:p>
            </p:txBody>
          </p:sp>
        </p:grpSp>
      </p:grpSp>
      <p:grpSp>
        <p:nvGrpSpPr>
          <p:cNvPr id="51" name="Group 50">
            <a:extLst>
              <a:ext uri="{FF2B5EF4-FFF2-40B4-BE49-F238E27FC236}">
                <a16:creationId xmlns:a16="http://schemas.microsoft.com/office/drawing/2014/main" id="{DF9EB285-4860-7D49-619C-29E87A593891}"/>
              </a:ext>
            </a:extLst>
          </p:cNvPr>
          <p:cNvGrpSpPr/>
          <p:nvPr/>
        </p:nvGrpSpPr>
        <p:grpSpPr>
          <a:xfrm>
            <a:off x="7725020" y="4159411"/>
            <a:ext cx="1617163" cy="2062251"/>
            <a:chOff x="7295472" y="4107023"/>
            <a:chExt cx="1617163" cy="2062251"/>
          </a:xfrm>
        </p:grpSpPr>
        <p:sp>
          <p:nvSpPr>
            <p:cNvPr id="13" name="Rechteck 2">
              <a:extLst>
                <a:ext uri="{FF2B5EF4-FFF2-40B4-BE49-F238E27FC236}">
                  <a16:creationId xmlns:a16="http://schemas.microsoft.com/office/drawing/2014/main" id="{004A61F2-C18F-CEA7-7EFC-11D8BD5D612D}"/>
                </a:ext>
              </a:extLst>
            </p:cNvPr>
            <p:cNvSpPr/>
            <p:nvPr/>
          </p:nvSpPr>
          <p:spPr bwMode="auto">
            <a:xfrm>
              <a:off x="7652635" y="4432926"/>
              <a:ext cx="1260000" cy="1160347"/>
            </a:xfrm>
            <a:prstGeom prst="rect">
              <a:avLst/>
            </a:prstGeom>
            <a:solidFill>
              <a:schemeClr val="bg1"/>
            </a:solidFill>
            <a:ln w="18000">
              <a:solidFill>
                <a:srgbClr val="000000"/>
              </a:solidFill>
              <a:prstDash val="solid"/>
            </a:ln>
          </p:spPr>
          <p:txBody>
            <a:bodyPr vert="horz" wrap="none" lIns="99000" tIns="54000" rIns="99000" bIns="54000" anchor="ctr" anchorCtr="0" compatLnSpc="0"/>
            <a:lstStyle/>
            <a:p>
              <a:pPr>
                <a:spcBef>
                  <a:spcPts val="0"/>
                </a:spcBef>
                <a:spcAft>
                  <a:spcPts val="0"/>
                </a:spcAft>
                <a:defRPr/>
              </a:pPr>
              <a:endParaRPr lang="de-DE" sz="1800">
                <a:solidFill>
                  <a:schemeClr val="tx1"/>
                </a:solidFill>
                <a:latin typeface="Arial"/>
                <a:ea typeface="Microsoft YaHei"/>
                <a:cs typeface="Mangal"/>
              </a:endParaRPr>
            </a:p>
          </p:txBody>
        </p:sp>
        <p:sp>
          <p:nvSpPr>
            <p:cNvPr id="14" name="Rechteck 6">
              <a:extLst>
                <a:ext uri="{FF2B5EF4-FFF2-40B4-BE49-F238E27FC236}">
                  <a16:creationId xmlns:a16="http://schemas.microsoft.com/office/drawing/2014/main" id="{769C4287-D7B6-56C9-556C-1E3DBFC8984E}"/>
                </a:ext>
              </a:extLst>
            </p:cNvPr>
            <p:cNvSpPr/>
            <p:nvPr/>
          </p:nvSpPr>
          <p:spPr bwMode="auto">
            <a:xfrm>
              <a:off x="7652631" y="4436760"/>
              <a:ext cx="1260000" cy="1732154"/>
            </a:xfrm>
            <a:prstGeom prst="rect">
              <a:avLst/>
            </a:prstGeom>
            <a:noFill/>
            <a:ln w="18000">
              <a:solidFill>
                <a:srgbClr val="000000"/>
              </a:solidFill>
              <a:prstDash val="solid"/>
            </a:ln>
          </p:spPr>
          <p:txBody>
            <a:bodyPr vert="horz" wrap="none" lIns="99000" tIns="54000" rIns="99000" bIns="54000" anchor="ctr" anchorCtr="0" compatLnSpc="0"/>
            <a:lstStyle/>
            <a:p>
              <a:pPr>
                <a:spcBef>
                  <a:spcPts val="0"/>
                </a:spcBef>
                <a:spcAft>
                  <a:spcPts val="0"/>
                </a:spcAft>
                <a:defRPr/>
              </a:pPr>
              <a:endParaRPr lang="de-DE" sz="1800">
                <a:solidFill>
                  <a:schemeClr val="tx1"/>
                </a:solidFill>
                <a:latin typeface="Arial"/>
                <a:ea typeface="Microsoft YaHei"/>
                <a:cs typeface="Mangal"/>
              </a:endParaRPr>
            </a:p>
          </p:txBody>
        </p:sp>
        <p:sp>
          <p:nvSpPr>
            <p:cNvPr id="15" name="Gerader Verbinder 9">
              <a:extLst>
                <a:ext uri="{FF2B5EF4-FFF2-40B4-BE49-F238E27FC236}">
                  <a16:creationId xmlns:a16="http://schemas.microsoft.com/office/drawing/2014/main" id="{4E608E5C-B837-528C-69F0-AF97B0536E80}"/>
                </a:ext>
              </a:extLst>
            </p:cNvPr>
            <p:cNvSpPr/>
            <p:nvPr/>
          </p:nvSpPr>
          <p:spPr bwMode="auto">
            <a:xfrm flipV="1">
              <a:off x="7497505" y="4525515"/>
              <a:ext cx="0" cy="1643759"/>
            </a:xfrm>
            <a:prstGeom prst="line">
              <a:avLst/>
            </a:prstGeom>
            <a:noFill/>
            <a:ln w="18000">
              <a:solidFill>
                <a:srgbClr val="000000"/>
              </a:solidFill>
              <a:prstDash val="solid"/>
              <a:tailEnd type="arrow"/>
            </a:ln>
          </p:spPr>
          <p:txBody>
            <a:bodyPr vert="horz" wrap="none" lIns="99000" tIns="54000" rIns="99000" bIns="54000" anchor="ctr" anchorCtr="0" compatLnSpc="0"/>
            <a:lstStyle/>
            <a:p>
              <a:pPr>
                <a:spcBef>
                  <a:spcPts val="0"/>
                </a:spcBef>
                <a:spcAft>
                  <a:spcPts val="0"/>
                </a:spcAft>
                <a:defRPr/>
              </a:pPr>
              <a:endParaRPr lang="de-DE" sz="1800">
                <a:solidFill>
                  <a:schemeClr val="tx1"/>
                </a:solidFill>
                <a:latin typeface="Arial"/>
                <a:ea typeface="Microsoft YaHei"/>
                <a:cs typeface="Mangal"/>
              </a:endParaRPr>
            </a:p>
          </p:txBody>
        </p:sp>
        <mc:AlternateContent xmlns:mc="http://schemas.openxmlformats.org/markup-compatibility/2006" xmlns:a14="http://schemas.microsoft.com/office/drawing/2010/main">
          <mc:Choice Requires="a14">
            <p:sp>
              <p:nvSpPr>
                <p:cNvPr id="16" name="Textfeld 15">
                  <a:extLst>
                    <a:ext uri="{FF2B5EF4-FFF2-40B4-BE49-F238E27FC236}">
                      <a16:creationId xmlns:a16="http://schemas.microsoft.com/office/drawing/2014/main" id="{93B738FD-82E1-4ED8-C896-D7D6A881D60D}"/>
                    </a:ext>
                  </a:extLst>
                </p:cNvPr>
                <p:cNvSpPr txBox="1"/>
                <p:nvPr/>
              </p:nvSpPr>
              <p:spPr bwMode="auto">
                <a:xfrm>
                  <a:off x="7295472" y="4107023"/>
                  <a:ext cx="468000" cy="662167"/>
                </a:xfrm>
                <a:prstGeom prst="rect">
                  <a:avLst/>
                </a:prstGeom>
                <a:noFill/>
                <a:ln>
                  <a:noFill/>
                </a:ln>
              </p:spPr>
              <p:txBody>
                <a:bodyPr vert="horz" wrap="none" lIns="90000" tIns="45000" rIns="90000" bIns="45000" anchorCtr="0" compatLnSpc="0"/>
                <a:lstStyle/>
                <a:p>
                  <a:pPr algn="ctr">
                    <a:spcBef>
                      <a:spcPts val="0"/>
                    </a:spcBef>
                    <a:spcAft>
                      <a:spcPts val="0"/>
                    </a:spcAft>
                    <a:defRPr/>
                  </a:pPr>
                  <a14:m>
                    <m:oMathPara xmlns:m="http://schemas.openxmlformats.org/officeDocument/2006/math">
                      <m:oMathParaPr>
                        <m:jc m:val="centerGroup"/>
                      </m:oMathParaPr>
                      <m:oMath xmlns:m="http://schemas.openxmlformats.org/officeDocument/2006/math">
                        <m:r>
                          <a:rPr lang="en-US" sz="2400" b="0" i="1">
                            <a:solidFill>
                              <a:srgbClr val="000000"/>
                            </a:solidFill>
                            <a:latin typeface="Cambria Math"/>
                          </a:rPr>
                          <m:t>𝑧</m:t>
                        </m:r>
                      </m:oMath>
                    </m:oMathPara>
                  </a14:m>
                  <a:endParaRPr lang="de-DE" sz="2400" dirty="0">
                    <a:solidFill>
                      <a:schemeClr val="tx1"/>
                    </a:solidFill>
                    <a:latin typeface="Arial"/>
                    <a:ea typeface="Tahoma"/>
                    <a:cs typeface="Arial"/>
                  </a:endParaRPr>
                </a:p>
              </p:txBody>
            </p:sp>
          </mc:Choice>
          <mc:Fallback xmlns="">
            <p:sp>
              <p:nvSpPr>
                <p:cNvPr id="16" name="Textfeld 15">
                  <a:extLst>
                    <a:ext uri="{FF2B5EF4-FFF2-40B4-BE49-F238E27FC236}">
                      <a16:creationId xmlns:a16="http://schemas.microsoft.com/office/drawing/2014/main" id="{33854A1D-56F9-CBF5-088A-474656E4EFD0}"/>
                    </a:ext>
                  </a:extLst>
                </p:cNvPr>
                <p:cNvSpPr txBox="1">
                  <a:spLocks noRot="1" noChangeAspect="1" noMove="1" noResize="1" noEditPoints="1" noAdjustHandles="1" noChangeArrowheads="1" noChangeShapeType="1" noTextEdit="1"/>
                </p:cNvSpPr>
                <p:nvPr/>
              </p:nvSpPr>
              <p:spPr bwMode="auto">
                <a:xfrm>
                  <a:off x="7295472" y="4107023"/>
                  <a:ext cx="468000" cy="662167"/>
                </a:xfrm>
                <a:prstGeom prst="rect">
                  <a:avLst/>
                </a:prstGeom>
                <a:blipFill>
                  <a:blip r:embed="rId4"/>
                  <a:stretch>
                    <a:fillRect/>
                  </a:stretch>
                </a:blipFill>
                <a:ln>
                  <a:noFill/>
                </a:ln>
              </p:spPr>
              <p:txBody>
                <a:bodyPr/>
                <a:lstStyle/>
                <a:p>
                  <a:r>
                    <a:rPr lang="en-DE">
                      <a:noFill/>
                    </a:rPr>
                    <a:t> </a:t>
                  </a:r>
                </a:p>
              </p:txBody>
            </p:sp>
          </mc:Fallback>
        </mc:AlternateContent>
        <p:sp>
          <p:nvSpPr>
            <p:cNvPr id="17" name="Freihandform 4">
              <a:extLst>
                <a:ext uri="{FF2B5EF4-FFF2-40B4-BE49-F238E27FC236}">
                  <a16:creationId xmlns:a16="http://schemas.microsoft.com/office/drawing/2014/main" id="{29988A43-2BA3-DF55-1C69-DA3D3002E85E}"/>
                </a:ext>
              </a:extLst>
            </p:cNvPr>
            <p:cNvSpPr/>
            <p:nvPr/>
          </p:nvSpPr>
          <p:spPr bwMode="auto">
            <a:xfrm>
              <a:off x="7652634" y="4590916"/>
              <a:ext cx="1259639" cy="792720"/>
            </a:xfrm>
            <a:custGeom>
              <a:avLst/>
              <a:gdLst/>
              <a:ahLst/>
              <a:cxnLst>
                <a:cxn ang="3cd4">
                  <a:pos x="hc" y="t"/>
                </a:cxn>
                <a:cxn ang="cd2">
                  <a:pos x="l" y="vc"/>
                </a:cxn>
                <a:cxn ang="cd4">
                  <a:pos x="hc" y="b"/>
                </a:cxn>
                <a:cxn ang="0">
                  <a:pos x="r" y="vc"/>
                </a:cxn>
              </a:cxnLst>
              <a:rect l="l" t="t" r="r" b="b"/>
              <a:pathLst>
                <a:path w="3500" h="2203" extrusionOk="0">
                  <a:moveTo>
                    <a:pt x="0" y="2203"/>
                  </a:moveTo>
                  <a:cubicBezTo>
                    <a:pt x="0" y="1536"/>
                    <a:pt x="0" y="904"/>
                    <a:pt x="0" y="237"/>
                  </a:cubicBezTo>
                  <a:cubicBezTo>
                    <a:pt x="141" y="224"/>
                    <a:pt x="150" y="1"/>
                    <a:pt x="292" y="1"/>
                  </a:cubicBezTo>
                  <a:cubicBezTo>
                    <a:pt x="423" y="-4"/>
                    <a:pt x="744" y="403"/>
                    <a:pt x="875" y="403"/>
                  </a:cubicBezTo>
                  <a:cubicBezTo>
                    <a:pt x="979" y="440"/>
                    <a:pt x="920" y="4"/>
                    <a:pt x="1167" y="3"/>
                  </a:cubicBezTo>
                  <a:cubicBezTo>
                    <a:pt x="1458" y="0"/>
                    <a:pt x="1655" y="403"/>
                    <a:pt x="1750" y="403"/>
                  </a:cubicBezTo>
                  <a:cubicBezTo>
                    <a:pt x="1972" y="453"/>
                    <a:pt x="1871" y="-5"/>
                    <a:pt x="2042" y="3"/>
                  </a:cubicBezTo>
                  <a:cubicBezTo>
                    <a:pt x="2333" y="0"/>
                    <a:pt x="2498" y="394"/>
                    <a:pt x="2625" y="403"/>
                  </a:cubicBezTo>
                  <a:cubicBezTo>
                    <a:pt x="2755" y="434"/>
                    <a:pt x="2721" y="-18"/>
                    <a:pt x="2917" y="1"/>
                  </a:cubicBezTo>
                  <a:cubicBezTo>
                    <a:pt x="3113" y="20"/>
                    <a:pt x="3246" y="308"/>
                    <a:pt x="3500" y="237"/>
                  </a:cubicBezTo>
                  <a:cubicBezTo>
                    <a:pt x="3500" y="904"/>
                    <a:pt x="3500" y="1536"/>
                    <a:pt x="3500" y="2203"/>
                  </a:cubicBezTo>
                  <a:cubicBezTo>
                    <a:pt x="2333" y="2203"/>
                    <a:pt x="1167" y="2203"/>
                    <a:pt x="0" y="2203"/>
                  </a:cubicBezTo>
                  <a:close/>
                </a:path>
              </a:pathLst>
            </a:custGeom>
            <a:solidFill>
              <a:srgbClr val="C00000"/>
            </a:solidFill>
            <a:ln w="18000">
              <a:solidFill>
                <a:srgbClr val="000000"/>
              </a:solidFill>
              <a:prstDash val="solid"/>
            </a:ln>
          </p:spPr>
          <p:txBody>
            <a:bodyPr vert="horz" wrap="none" lIns="99000" tIns="54000" rIns="99000" bIns="54000" anchor="ctr" anchorCtr="0" compatLnSpc="0"/>
            <a:lstStyle/>
            <a:p>
              <a:pPr>
                <a:spcBef>
                  <a:spcPts val="0"/>
                </a:spcBef>
                <a:spcAft>
                  <a:spcPts val="0"/>
                </a:spcAft>
                <a:defRPr/>
              </a:pPr>
              <a:endParaRPr lang="de-DE" sz="1800">
                <a:solidFill>
                  <a:schemeClr val="tx1"/>
                </a:solidFill>
                <a:latin typeface="Arial"/>
                <a:ea typeface="Microsoft YaHei"/>
                <a:cs typeface="Mangal"/>
              </a:endParaRPr>
            </a:p>
          </p:txBody>
        </p:sp>
        <p:sp>
          <p:nvSpPr>
            <p:cNvPr id="18" name="Freihandform 4">
              <a:extLst>
                <a:ext uri="{FF2B5EF4-FFF2-40B4-BE49-F238E27FC236}">
                  <a16:creationId xmlns:a16="http://schemas.microsoft.com/office/drawing/2014/main" id="{E21EC8D8-144E-AD07-6A4F-346454A27DBF}"/>
                </a:ext>
              </a:extLst>
            </p:cNvPr>
            <p:cNvSpPr/>
            <p:nvPr/>
          </p:nvSpPr>
          <p:spPr bwMode="auto">
            <a:xfrm>
              <a:off x="7652633" y="5136895"/>
              <a:ext cx="1259639" cy="792720"/>
            </a:xfrm>
            <a:custGeom>
              <a:avLst/>
              <a:gdLst/>
              <a:ahLst/>
              <a:cxnLst>
                <a:cxn ang="3cd4">
                  <a:pos x="hc" y="t"/>
                </a:cxn>
                <a:cxn ang="cd2">
                  <a:pos x="l" y="vc"/>
                </a:cxn>
                <a:cxn ang="cd4">
                  <a:pos x="hc" y="b"/>
                </a:cxn>
                <a:cxn ang="0">
                  <a:pos x="r" y="vc"/>
                </a:cxn>
              </a:cxnLst>
              <a:rect l="l" t="t" r="r" b="b"/>
              <a:pathLst>
                <a:path w="3500" h="2203" extrusionOk="0">
                  <a:moveTo>
                    <a:pt x="0" y="2203"/>
                  </a:moveTo>
                  <a:cubicBezTo>
                    <a:pt x="0" y="1536"/>
                    <a:pt x="0" y="904"/>
                    <a:pt x="0" y="237"/>
                  </a:cubicBezTo>
                  <a:cubicBezTo>
                    <a:pt x="141" y="224"/>
                    <a:pt x="150" y="1"/>
                    <a:pt x="292" y="1"/>
                  </a:cubicBezTo>
                  <a:cubicBezTo>
                    <a:pt x="423" y="-4"/>
                    <a:pt x="744" y="403"/>
                    <a:pt x="875" y="403"/>
                  </a:cubicBezTo>
                  <a:cubicBezTo>
                    <a:pt x="979" y="440"/>
                    <a:pt x="920" y="4"/>
                    <a:pt x="1167" y="3"/>
                  </a:cubicBezTo>
                  <a:cubicBezTo>
                    <a:pt x="1458" y="0"/>
                    <a:pt x="1655" y="403"/>
                    <a:pt x="1750" y="403"/>
                  </a:cubicBezTo>
                  <a:cubicBezTo>
                    <a:pt x="1972" y="453"/>
                    <a:pt x="1871" y="-5"/>
                    <a:pt x="2042" y="3"/>
                  </a:cubicBezTo>
                  <a:cubicBezTo>
                    <a:pt x="2333" y="0"/>
                    <a:pt x="2498" y="394"/>
                    <a:pt x="2625" y="403"/>
                  </a:cubicBezTo>
                  <a:cubicBezTo>
                    <a:pt x="2755" y="434"/>
                    <a:pt x="2721" y="-18"/>
                    <a:pt x="2917" y="1"/>
                  </a:cubicBezTo>
                  <a:cubicBezTo>
                    <a:pt x="3113" y="20"/>
                    <a:pt x="3246" y="308"/>
                    <a:pt x="3500" y="237"/>
                  </a:cubicBezTo>
                  <a:cubicBezTo>
                    <a:pt x="3500" y="904"/>
                    <a:pt x="3500" y="1536"/>
                    <a:pt x="3500" y="2203"/>
                  </a:cubicBezTo>
                  <a:cubicBezTo>
                    <a:pt x="2333" y="2203"/>
                    <a:pt x="1167" y="2203"/>
                    <a:pt x="0" y="2203"/>
                  </a:cubicBezTo>
                  <a:close/>
                </a:path>
              </a:pathLst>
            </a:custGeom>
            <a:solidFill>
              <a:srgbClr val="2783C7"/>
            </a:solidFill>
            <a:ln w="18000">
              <a:solidFill>
                <a:srgbClr val="000000"/>
              </a:solidFill>
              <a:prstDash val="solid"/>
            </a:ln>
          </p:spPr>
          <p:txBody>
            <a:bodyPr vert="horz" wrap="none" lIns="99000" tIns="54000" rIns="99000" bIns="54000" anchor="ctr" anchorCtr="0" compatLnSpc="0"/>
            <a:lstStyle/>
            <a:p>
              <a:pPr>
                <a:spcBef>
                  <a:spcPts val="0"/>
                </a:spcBef>
                <a:spcAft>
                  <a:spcPts val="0"/>
                </a:spcAft>
                <a:defRPr/>
              </a:pPr>
              <a:endParaRPr lang="de-DE" sz="1800">
                <a:solidFill>
                  <a:schemeClr val="tx1"/>
                </a:solidFill>
                <a:latin typeface="Arial"/>
                <a:ea typeface="Microsoft YaHei"/>
                <a:cs typeface="Mangal"/>
              </a:endParaRPr>
            </a:p>
          </p:txBody>
        </p:sp>
        <p:sp>
          <p:nvSpPr>
            <p:cNvPr id="19" name="Freihandform 5">
              <a:extLst>
                <a:ext uri="{FF2B5EF4-FFF2-40B4-BE49-F238E27FC236}">
                  <a16:creationId xmlns:a16="http://schemas.microsoft.com/office/drawing/2014/main" id="{C9C50720-F440-498E-F995-56000FEC9032}"/>
                </a:ext>
              </a:extLst>
            </p:cNvPr>
            <p:cNvSpPr/>
            <p:nvPr/>
          </p:nvSpPr>
          <p:spPr bwMode="auto">
            <a:xfrm>
              <a:off x="7652635" y="5376194"/>
              <a:ext cx="1259639" cy="792720"/>
            </a:xfrm>
            <a:custGeom>
              <a:avLst/>
              <a:gdLst/>
              <a:ahLst/>
              <a:cxnLst>
                <a:cxn ang="3cd4">
                  <a:pos x="hc" y="t"/>
                </a:cxn>
                <a:cxn ang="cd2">
                  <a:pos x="l" y="vc"/>
                </a:cxn>
                <a:cxn ang="cd4">
                  <a:pos x="hc" y="b"/>
                </a:cxn>
                <a:cxn ang="0">
                  <a:pos x="r" y="vc"/>
                </a:cxn>
              </a:cxnLst>
              <a:rect l="l" t="t" r="r" b="b"/>
              <a:pathLst>
                <a:path w="3500" h="2203" extrusionOk="0">
                  <a:moveTo>
                    <a:pt x="0" y="2203"/>
                  </a:moveTo>
                  <a:cubicBezTo>
                    <a:pt x="0" y="1536"/>
                    <a:pt x="0" y="904"/>
                    <a:pt x="0" y="237"/>
                  </a:cubicBezTo>
                  <a:cubicBezTo>
                    <a:pt x="141" y="224"/>
                    <a:pt x="150" y="1"/>
                    <a:pt x="292" y="1"/>
                  </a:cubicBezTo>
                  <a:cubicBezTo>
                    <a:pt x="423" y="-4"/>
                    <a:pt x="744" y="403"/>
                    <a:pt x="875" y="403"/>
                  </a:cubicBezTo>
                  <a:cubicBezTo>
                    <a:pt x="979" y="440"/>
                    <a:pt x="920" y="4"/>
                    <a:pt x="1167" y="3"/>
                  </a:cubicBezTo>
                  <a:cubicBezTo>
                    <a:pt x="1458" y="0"/>
                    <a:pt x="1655" y="403"/>
                    <a:pt x="1750" y="403"/>
                  </a:cubicBezTo>
                  <a:cubicBezTo>
                    <a:pt x="1972" y="453"/>
                    <a:pt x="1871" y="-5"/>
                    <a:pt x="2042" y="3"/>
                  </a:cubicBezTo>
                  <a:cubicBezTo>
                    <a:pt x="2333" y="0"/>
                    <a:pt x="2498" y="394"/>
                    <a:pt x="2625" y="403"/>
                  </a:cubicBezTo>
                  <a:cubicBezTo>
                    <a:pt x="2755" y="434"/>
                    <a:pt x="2721" y="-18"/>
                    <a:pt x="2917" y="1"/>
                  </a:cubicBezTo>
                  <a:cubicBezTo>
                    <a:pt x="3113" y="20"/>
                    <a:pt x="3246" y="308"/>
                    <a:pt x="3500" y="237"/>
                  </a:cubicBezTo>
                  <a:cubicBezTo>
                    <a:pt x="3500" y="904"/>
                    <a:pt x="3500" y="1536"/>
                    <a:pt x="3500" y="2203"/>
                  </a:cubicBezTo>
                  <a:cubicBezTo>
                    <a:pt x="2333" y="2203"/>
                    <a:pt x="1167" y="2203"/>
                    <a:pt x="0" y="2203"/>
                  </a:cubicBezTo>
                  <a:close/>
                </a:path>
              </a:pathLst>
            </a:custGeom>
            <a:solidFill>
              <a:srgbClr val="B8CDF4"/>
            </a:solidFill>
            <a:ln w="18000">
              <a:solidFill>
                <a:schemeClr val="bg2">
                  <a:lumMod val="50000"/>
                </a:schemeClr>
              </a:solidFill>
              <a:prstDash val="solid"/>
            </a:ln>
          </p:spPr>
          <p:txBody>
            <a:bodyPr vert="horz" wrap="none" lIns="99000" tIns="54000" rIns="99000" bIns="54000" anchor="ctr" anchorCtr="0" compatLnSpc="0"/>
            <a:lstStyle/>
            <a:p>
              <a:pPr>
                <a:spcBef>
                  <a:spcPts val="0"/>
                </a:spcBef>
                <a:spcAft>
                  <a:spcPts val="0"/>
                </a:spcAft>
                <a:defRPr/>
              </a:pPr>
              <a:endParaRPr lang="de-DE" sz="1800">
                <a:solidFill>
                  <a:schemeClr val="tx1"/>
                </a:solidFill>
                <a:latin typeface="Arial"/>
                <a:ea typeface="Microsoft YaHei"/>
                <a:cs typeface="Mangal"/>
              </a:endParaRPr>
            </a:p>
          </p:txBody>
        </p:sp>
        <mc:AlternateContent xmlns:mc="http://schemas.openxmlformats.org/markup-compatibility/2006" xmlns:a14="http://schemas.microsoft.com/office/drawing/2010/main">
          <mc:Choice Requires="a14">
            <p:sp>
              <p:nvSpPr>
                <p:cNvPr id="20" name="Textfeld 17">
                  <a:extLst>
                    <a:ext uri="{FF2B5EF4-FFF2-40B4-BE49-F238E27FC236}">
                      <a16:creationId xmlns:a16="http://schemas.microsoft.com/office/drawing/2014/main" id="{4BCB8936-1028-AF95-5F2B-D41B9183B9DC}"/>
                    </a:ext>
                  </a:extLst>
                </p:cNvPr>
                <p:cNvSpPr txBox="1"/>
                <p:nvPr/>
              </p:nvSpPr>
              <p:spPr bwMode="auto">
                <a:xfrm>
                  <a:off x="7909693" y="5589755"/>
                  <a:ext cx="446639" cy="372687"/>
                </a:xfrm>
                <a:prstGeom prst="rect">
                  <a:avLst/>
                </a:prstGeom>
                <a:noFill/>
                <a:ln>
                  <a:noFill/>
                </a:ln>
              </p:spPr>
              <p:txBody>
                <a:bodyPr vert="horz" wrap="none" lIns="90000" tIns="45000" rIns="90000" bIns="45000" anchorCtr="0" compatLnSpc="0">
                  <a:spAutoFit/>
                </a:bodyPr>
                <a:lstStyle/>
                <a:p>
                  <a:pPr>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i="1">
                                <a:solidFill>
                                  <a:srgbClr val="000000"/>
                                </a:solidFill>
                                <a:latin typeface="Cambria Math" panose="02040503050406030204" pitchFamily="18" charset="0"/>
                                <a:ea typeface="Cambria Math"/>
                                <a:cs typeface="Cambria Math"/>
                              </a:rPr>
                            </m:ctrlPr>
                          </m:sSubPr>
                          <m:e>
                            <m:r>
                              <a:rPr lang="en-US" i="1">
                                <a:solidFill>
                                  <a:srgbClr val="000000"/>
                                </a:solidFill>
                                <a:latin typeface="Cambria Math"/>
                                <a:ea typeface="Cambria Math"/>
                              </a:rPr>
                              <m:t>𝜌</m:t>
                            </m:r>
                          </m:e>
                          <m:sub>
                            <m:r>
                              <a:rPr lang="en-US" b="0" i="1">
                                <a:solidFill>
                                  <a:srgbClr val="000000"/>
                                </a:solidFill>
                                <a:latin typeface="Cambria Math"/>
                              </a:rPr>
                              <m:t>2</m:t>
                            </m:r>
                          </m:sub>
                        </m:sSub>
                      </m:oMath>
                    </m:oMathPara>
                  </a14:m>
                  <a:endParaRPr lang="de-DE" baseline="-25000">
                    <a:solidFill>
                      <a:schemeClr val="tx1"/>
                    </a:solidFill>
                    <a:ea typeface="Arial"/>
                    <a:cs typeface="Arial"/>
                  </a:endParaRPr>
                </a:p>
              </p:txBody>
            </p:sp>
          </mc:Choice>
          <mc:Fallback xmlns="">
            <p:sp>
              <p:nvSpPr>
                <p:cNvPr id="20" name="Textfeld 17">
                  <a:extLst>
                    <a:ext uri="{FF2B5EF4-FFF2-40B4-BE49-F238E27FC236}">
                      <a16:creationId xmlns:a16="http://schemas.microsoft.com/office/drawing/2014/main" id="{7317839C-15FE-EBFB-AB89-23C436CECF45}"/>
                    </a:ext>
                  </a:extLst>
                </p:cNvPr>
                <p:cNvSpPr txBox="1">
                  <a:spLocks noRot="1" noChangeAspect="1" noMove="1" noResize="1" noEditPoints="1" noAdjustHandles="1" noChangeArrowheads="1" noChangeShapeType="1" noTextEdit="1"/>
                </p:cNvSpPr>
                <p:nvPr/>
              </p:nvSpPr>
              <p:spPr bwMode="auto">
                <a:xfrm>
                  <a:off x="7909693" y="5589755"/>
                  <a:ext cx="446639" cy="372687"/>
                </a:xfrm>
                <a:prstGeom prst="rect">
                  <a:avLst/>
                </a:prstGeom>
                <a:blipFill>
                  <a:blip r:embed="rId5"/>
                  <a:stretch>
                    <a:fillRect b="-6667"/>
                  </a:stretch>
                </a:blipFill>
                <a:ln>
                  <a:no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Textfeld 17">
                  <a:extLst>
                    <a:ext uri="{FF2B5EF4-FFF2-40B4-BE49-F238E27FC236}">
                      <a16:creationId xmlns:a16="http://schemas.microsoft.com/office/drawing/2014/main" id="{7AC47F07-1189-8CF6-FCB4-3B0CCDA96C0D}"/>
                    </a:ext>
                  </a:extLst>
                </p:cNvPr>
                <p:cNvSpPr txBox="1"/>
                <p:nvPr/>
              </p:nvSpPr>
              <p:spPr bwMode="auto">
                <a:xfrm>
                  <a:off x="7909693" y="4714019"/>
                  <a:ext cx="446639" cy="372687"/>
                </a:xfrm>
                <a:prstGeom prst="rect">
                  <a:avLst/>
                </a:prstGeom>
                <a:noFill/>
                <a:ln>
                  <a:noFill/>
                </a:ln>
              </p:spPr>
              <p:txBody>
                <a:bodyPr vert="horz" wrap="none" lIns="90000" tIns="45000" rIns="90000" bIns="45000" anchorCtr="0" compatLnSpc="0">
                  <a:spAutoFit/>
                </a:bodyPr>
                <a:lstStyle/>
                <a:p>
                  <a:pPr>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i="1">
                                <a:solidFill>
                                  <a:srgbClr val="000000"/>
                                </a:solidFill>
                                <a:latin typeface="Cambria Math" panose="02040503050406030204" pitchFamily="18" charset="0"/>
                                <a:ea typeface="Cambria Math"/>
                                <a:cs typeface="Cambria Math"/>
                              </a:rPr>
                            </m:ctrlPr>
                          </m:sSubPr>
                          <m:e>
                            <m:r>
                              <a:rPr lang="en-US" i="1">
                                <a:solidFill>
                                  <a:srgbClr val="000000"/>
                                </a:solidFill>
                                <a:latin typeface="Cambria Math"/>
                                <a:ea typeface="Cambria Math"/>
                              </a:rPr>
                              <m:t>𝜌</m:t>
                            </m:r>
                          </m:e>
                          <m:sub>
                            <m:r>
                              <a:rPr lang="en-US" b="0" i="1">
                                <a:solidFill>
                                  <a:srgbClr val="000000"/>
                                </a:solidFill>
                                <a:latin typeface="Cambria Math"/>
                              </a:rPr>
                              <m:t>0</m:t>
                            </m:r>
                          </m:sub>
                        </m:sSub>
                      </m:oMath>
                    </m:oMathPara>
                  </a14:m>
                  <a:endParaRPr lang="de-DE" baseline="-25000">
                    <a:solidFill>
                      <a:schemeClr val="tx1"/>
                    </a:solidFill>
                    <a:ea typeface="Arial"/>
                    <a:cs typeface="Arial"/>
                  </a:endParaRPr>
                </a:p>
              </p:txBody>
            </p:sp>
          </mc:Choice>
          <mc:Fallback xmlns="">
            <p:sp>
              <p:nvSpPr>
                <p:cNvPr id="21" name="Textfeld 17">
                  <a:extLst>
                    <a:ext uri="{FF2B5EF4-FFF2-40B4-BE49-F238E27FC236}">
                      <a16:creationId xmlns:a16="http://schemas.microsoft.com/office/drawing/2014/main" id="{FAB116F2-2B68-9D34-4AB5-87DC62565BCC}"/>
                    </a:ext>
                  </a:extLst>
                </p:cNvPr>
                <p:cNvSpPr txBox="1">
                  <a:spLocks noRot="1" noChangeAspect="1" noMove="1" noResize="1" noEditPoints="1" noAdjustHandles="1" noChangeArrowheads="1" noChangeShapeType="1" noTextEdit="1"/>
                </p:cNvSpPr>
                <p:nvPr/>
              </p:nvSpPr>
              <p:spPr bwMode="auto">
                <a:xfrm>
                  <a:off x="7909693" y="4714019"/>
                  <a:ext cx="446639" cy="372687"/>
                </a:xfrm>
                <a:prstGeom prst="rect">
                  <a:avLst/>
                </a:prstGeom>
                <a:blipFill>
                  <a:blip r:embed="rId6"/>
                  <a:stretch>
                    <a:fillRect b="-6667"/>
                  </a:stretch>
                </a:blipFill>
                <a:ln>
                  <a:no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Textfeld 17">
                  <a:extLst>
                    <a:ext uri="{FF2B5EF4-FFF2-40B4-BE49-F238E27FC236}">
                      <a16:creationId xmlns:a16="http://schemas.microsoft.com/office/drawing/2014/main" id="{F08B7151-200D-F204-BC30-A5A1E59B1384}"/>
                    </a:ext>
                  </a:extLst>
                </p:cNvPr>
                <p:cNvSpPr txBox="1"/>
                <p:nvPr/>
              </p:nvSpPr>
              <p:spPr bwMode="auto">
                <a:xfrm>
                  <a:off x="7909693" y="5051829"/>
                  <a:ext cx="441316" cy="372687"/>
                </a:xfrm>
                <a:prstGeom prst="rect">
                  <a:avLst/>
                </a:prstGeom>
                <a:noFill/>
                <a:ln>
                  <a:noFill/>
                </a:ln>
              </p:spPr>
              <p:txBody>
                <a:bodyPr vert="horz" wrap="none" lIns="90000" tIns="45000" rIns="90000" bIns="45000" anchorCtr="0" compatLnSpc="0">
                  <a:spAutoFit/>
                </a:bodyPr>
                <a:lstStyle/>
                <a:p>
                  <a:pPr>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i="1">
                                <a:solidFill>
                                  <a:srgbClr val="000000"/>
                                </a:solidFill>
                                <a:latin typeface="Cambria Math" panose="02040503050406030204" pitchFamily="18" charset="0"/>
                                <a:ea typeface="Cambria Math"/>
                                <a:cs typeface="Cambria Math"/>
                              </a:rPr>
                            </m:ctrlPr>
                          </m:sSubPr>
                          <m:e>
                            <m:r>
                              <a:rPr lang="en-US" i="1">
                                <a:solidFill>
                                  <a:srgbClr val="000000"/>
                                </a:solidFill>
                                <a:latin typeface="Cambria Math"/>
                                <a:ea typeface="Cambria Math"/>
                              </a:rPr>
                              <m:t>𝜌</m:t>
                            </m:r>
                          </m:e>
                          <m:sub>
                            <m:r>
                              <a:rPr lang="en-US" b="0" i="1">
                                <a:solidFill>
                                  <a:srgbClr val="000000"/>
                                </a:solidFill>
                                <a:latin typeface="Cambria Math"/>
                                <a:ea typeface="Cambria Math"/>
                              </a:rPr>
                              <m:t>1</m:t>
                            </m:r>
                          </m:sub>
                        </m:sSub>
                      </m:oMath>
                    </m:oMathPara>
                  </a14:m>
                  <a:endParaRPr lang="de-DE" baseline="-25000">
                    <a:solidFill>
                      <a:schemeClr val="tx1"/>
                    </a:solidFill>
                    <a:ea typeface="Arial"/>
                    <a:cs typeface="Arial"/>
                  </a:endParaRPr>
                </a:p>
              </p:txBody>
            </p:sp>
          </mc:Choice>
          <mc:Fallback xmlns="">
            <p:sp>
              <p:nvSpPr>
                <p:cNvPr id="22" name="Textfeld 17">
                  <a:extLst>
                    <a:ext uri="{FF2B5EF4-FFF2-40B4-BE49-F238E27FC236}">
                      <a16:creationId xmlns:a16="http://schemas.microsoft.com/office/drawing/2014/main" id="{F7016BFB-2225-1F3A-83D7-6D00886E7931}"/>
                    </a:ext>
                  </a:extLst>
                </p:cNvPr>
                <p:cNvSpPr txBox="1">
                  <a:spLocks noRot="1" noChangeAspect="1" noMove="1" noResize="1" noEditPoints="1" noAdjustHandles="1" noChangeArrowheads="1" noChangeShapeType="1" noTextEdit="1"/>
                </p:cNvSpPr>
                <p:nvPr/>
              </p:nvSpPr>
              <p:spPr bwMode="auto">
                <a:xfrm>
                  <a:off x="7909693" y="5051829"/>
                  <a:ext cx="441316" cy="372687"/>
                </a:xfrm>
                <a:prstGeom prst="rect">
                  <a:avLst/>
                </a:prstGeom>
                <a:blipFill>
                  <a:blip r:embed="rId7"/>
                  <a:stretch>
                    <a:fillRect b="-3226"/>
                  </a:stretch>
                </a:blipFill>
                <a:ln>
                  <a:noFill/>
                </a:ln>
              </p:spPr>
              <p:txBody>
                <a:bodyPr/>
                <a:lstStyle/>
                <a:p>
                  <a:r>
                    <a:rPr lang="en-DE">
                      <a:noFill/>
                    </a:rPr>
                    <a:t> </a:t>
                  </a:r>
                </a:p>
              </p:txBody>
            </p:sp>
          </mc:Fallback>
        </mc:AlternateContent>
      </p:grpSp>
      <p:sp>
        <p:nvSpPr>
          <p:cNvPr id="47" name="Inhaltsplatzhalter 2">
            <a:extLst>
              <a:ext uri="{FF2B5EF4-FFF2-40B4-BE49-F238E27FC236}">
                <a16:creationId xmlns:a16="http://schemas.microsoft.com/office/drawing/2014/main" id="{EC733FF9-D728-3A67-A146-19D2B9CCA561}"/>
              </a:ext>
            </a:extLst>
          </p:cNvPr>
          <p:cNvSpPr txBox="1">
            <a:spLocks/>
          </p:cNvSpPr>
          <p:nvPr/>
        </p:nvSpPr>
        <p:spPr>
          <a:xfrm>
            <a:off x="233968" y="2910175"/>
            <a:ext cx="9786714" cy="15573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noProof="0" dirty="0">
                <a:solidFill>
                  <a:schemeClr val="accent1"/>
                </a:solidFill>
                <a:cs typeface="Arial" panose="020B0604020202020204" pitchFamily="34" charset="0"/>
              </a:rPr>
              <a:t>Reflectivity curves are converted to density (Scattering Length Density) profiles</a:t>
            </a:r>
          </a:p>
          <a:p>
            <a:r>
              <a:rPr lang="en-US" sz="1800" noProof="0" dirty="0">
                <a:solidFill>
                  <a:schemeClr val="accent1"/>
                </a:solidFill>
                <a:cs typeface="Arial" panose="020B0604020202020204" pitchFamily="34" charset="0"/>
              </a:rPr>
              <a:t>Phase problem: XRR does not uniquely imply SLD</a:t>
            </a:r>
          </a:p>
          <a:p>
            <a:r>
              <a:rPr lang="en-US" sz="1800" noProof="0" dirty="0">
                <a:solidFill>
                  <a:schemeClr val="accent1"/>
                </a:solidFill>
                <a:cs typeface="Arial" panose="020B0604020202020204" pitchFamily="34" charset="0"/>
              </a:rPr>
              <a:t>Modeling with prior assumptions + parameter optimization</a:t>
            </a:r>
          </a:p>
          <a:p>
            <a:pPr>
              <a:buFont typeface="Wingdings" panose="05000000000000000000" pitchFamily="2" charset="2"/>
              <a:buChar char="Ø"/>
            </a:pPr>
            <a:r>
              <a:rPr lang="en-US" sz="2400" b="1" noProof="0" dirty="0">
                <a:solidFill>
                  <a:schemeClr val="accent1"/>
                </a:solidFill>
                <a:cs typeface="Arial" panose="020B0604020202020204" pitchFamily="34" charset="0"/>
              </a:rPr>
              <a:t>Time- &amp; Labor-intensive</a:t>
            </a:r>
          </a:p>
        </p:txBody>
      </p:sp>
      <p:sp>
        <p:nvSpPr>
          <p:cNvPr id="48" name="TextBox 47">
            <a:extLst>
              <a:ext uri="{FF2B5EF4-FFF2-40B4-BE49-F238E27FC236}">
                <a16:creationId xmlns:a16="http://schemas.microsoft.com/office/drawing/2014/main" id="{C1C2CD6D-8DA8-5265-5D91-DBC608A08171}"/>
              </a:ext>
            </a:extLst>
          </p:cNvPr>
          <p:cNvSpPr txBox="1"/>
          <p:nvPr/>
        </p:nvSpPr>
        <p:spPr>
          <a:xfrm>
            <a:off x="131816" y="2340597"/>
            <a:ext cx="9191940" cy="523220"/>
          </a:xfrm>
          <a:prstGeom prst="rect">
            <a:avLst/>
          </a:prstGeom>
          <a:noFill/>
        </p:spPr>
        <p:txBody>
          <a:bodyPr wrap="none" rtlCol="0">
            <a:spAutoFit/>
          </a:bodyPr>
          <a:lstStyle/>
          <a:p>
            <a:r>
              <a:rPr lang="en-GB" sz="2800" b="1" spc="-1" dirty="0">
                <a:solidFill>
                  <a:schemeClr val="accent1"/>
                </a:solidFill>
              </a:rPr>
              <a:t>What can XRR reveal about surfaces and interfaces?</a:t>
            </a:r>
          </a:p>
        </p:txBody>
      </p:sp>
      <p:sp>
        <p:nvSpPr>
          <p:cNvPr id="49" name="TextBox 48">
            <a:extLst>
              <a:ext uri="{FF2B5EF4-FFF2-40B4-BE49-F238E27FC236}">
                <a16:creationId xmlns:a16="http://schemas.microsoft.com/office/drawing/2014/main" id="{B7A8AA39-F920-2187-6B88-1C600BD57FFE}"/>
              </a:ext>
            </a:extLst>
          </p:cNvPr>
          <p:cNvSpPr txBox="1"/>
          <p:nvPr/>
        </p:nvSpPr>
        <p:spPr>
          <a:xfrm rot="1595019">
            <a:off x="7939928" y="300059"/>
            <a:ext cx="1999265" cy="461665"/>
          </a:xfrm>
          <a:prstGeom prst="rect">
            <a:avLst/>
          </a:prstGeom>
          <a:noFill/>
        </p:spPr>
        <p:txBody>
          <a:bodyPr wrap="none" rtlCol="0">
            <a:spAutoFit/>
          </a:bodyPr>
          <a:lstStyle/>
          <a:p>
            <a:r>
              <a:rPr lang="en-DE" sz="2400" dirty="0">
                <a:solidFill>
                  <a:srgbClr val="C00000"/>
                </a:solidFill>
                <a:highlight>
                  <a:srgbClr val="FFFF00"/>
                </a:highlight>
              </a:rPr>
              <a:t>F</a:t>
            </a:r>
            <a:r>
              <a:rPr lang="en-GB" sz="2400" dirty="0">
                <a:solidFill>
                  <a:srgbClr val="C00000"/>
                </a:solidFill>
                <a:highlight>
                  <a:srgbClr val="FFFF00"/>
                </a:highlight>
              </a:rPr>
              <a:t>r</a:t>
            </a:r>
            <a:r>
              <a:rPr lang="en-DE" sz="2400" dirty="0">
                <a:solidFill>
                  <a:srgbClr val="C00000"/>
                </a:solidFill>
                <a:highlight>
                  <a:srgbClr val="FFFF00"/>
                </a:highlight>
              </a:rPr>
              <a:t>om Nicolas</a:t>
            </a:r>
          </a:p>
        </p:txBody>
      </p:sp>
      <p:pic>
        <p:nvPicPr>
          <p:cNvPr id="5122" name="Picture 2" descr="150 ideas de Snoopy | snoopy, ropa de snoopy, regalos de snoopy">
            <a:extLst>
              <a:ext uri="{FF2B5EF4-FFF2-40B4-BE49-F238E27FC236}">
                <a16:creationId xmlns:a16="http://schemas.microsoft.com/office/drawing/2014/main" id="{F05E6167-A38E-6C11-131C-A879414B54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3512" y="2335411"/>
            <a:ext cx="2921427" cy="1947618"/>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66D3FE7-255F-CA13-11ED-280F515AC8DB}"/>
              </a:ext>
            </a:extLst>
          </p:cNvPr>
          <p:cNvSpPr txBox="1"/>
          <p:nvPr/>
        </p:nvSpPr>
        <p:spPr>
          <a:xfrm>
            <a:off x="133331" y="1281927"/>
            <a:ext cx="12183359" cy="1077218"/>
          </a:xfrm>
          <a:prstGeom prst="rect">
            <a:avLst/>
          </a:prstGeom>
          <a:noFill/>
        </p:spPr>
        <p:txBody>
          <a:bodyPr wrap="square" rtlCol="0">
            <a:spAutoFit/>
          </a:bodyPr>
          <a:lstStyle/>
          <a:p>
            <a:r>
              <a:rPr lang="en-GB" sz="1600" dirty="0">
                <a:solidFill>
                  <a:schemeClr val="accent1"/>
                </a:solidFill>
              </a:rPr>
              <a:t>X-ray reflectivity measurements (XRR) is an established and widely used technique for investigating nanoscale structure at solid and liquid interfaces and surfaces, e.g. semiconductor components and lipid Langmuir films. From the characteristic curve of XRR, conclusions can be drawn about the </a:t>
            </a:r>
            <a:r>
              <a:rPr lang="en-GB" sz="1600" b="1" dirty="0">
                <a:solidFill>
                  <a:schemeClr val="accent2">
                    <a:lumMod val="60000"/>
                    <a:lumOff val="40000"/>
                  </a:schemeClr>
                </a:solidFill>
              </a:rPr>
              <a:t>nature of the sample interfaces, in particular the electron density, layer thickness, and roughness of the interfaces down to atomic resolution.</a:t>
            </a:r>
            <a:endParaRPr lang="en-DE" sz="1600" b="1" dirty="0">
              <a:solidFill>
                <a:schemeClr val="accent2">
                  <a:lumMod val="60000"/>
                  <a:lumOff val="40000"/>
                </a:schemeClr>
              </a:solidFill>
            </a:endParaRPr>
          </a:p>
        </p:txBody>
      </p:sp>
    </p:spTree>
    <p:extLst>
      <p:ext uri="{BB962C8B-B14F-4D97-AF65-F5344CB8AC3E}">
        <p14:creationId xmlns:p14="http://schemas.microsoft.com/office/powerpoint/2010/main" val="47364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8FE85-13F4-9301-9335-FCD67E7780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44AC04-48CB-0058-DF48-5DDF85A7A8D6}"/>
              </a:ext>
            </a:extLst>
          </p:cNvPr>
          <p:cNvSpPr>
            <a:spLocks noGrp="1"/>
          </p:cNvSpPr>
          <p:nvPr>
            <p:ph type="title" idx="10"/>
          </p:nvPr>
        </p:nvSpPr>
        <p:spPr/>
        <p:txBody>
          <a:bodyPr/>
          <a:lstStyle/>
          <a:p>
            <a:r>
              <a:rPr lang="en-GB" dirty="0"/>
              <a:t>XRR Data Management</a:t>
            </a:r>
            <a:endParaRPr lang="en-DE" dirty="0"/>
          </a:p>
        </p:txBody>
      </p:sp>
      <p:pic>
        <p:nvPicPr>
          <p:cNvPr id="4" name="Grafik 32">
            <a:extLst>
              <a:ext uri="{FF2B5EF4-FFF2-40B4-BE49-F238E27FC236}">
                <a16:creationId xmlns:a16="http://schemas.microsoft.com/office/drawing/2014/main" id="{5C592CE7-1A53-4193-ACA0-48C0A0938A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396" t="3531" r="2937" b="4573"/>
          <a:stretch>
            <a:fillRect/>
          </a:stretch>
        </p:blipFill>
        <p:spPr bwMode="auto">
          <a:xfrm>
            <a:off x="2758062" y="3680663"/>
            <a:ext cx="720000" cy="69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platzhalter 3">
            <a:extLst>
              <a:ext uri="{FF2B5EF4-FFF2-40B4-BE49-F238E27FC236}">
                <a16:creationId xmlns:a16="http://schemas.microsoft.com/office/drawing/2014/main" id="{E370BA04-DCC3-D794-4C08-F317D31CADD9}"/>
              </a:ext>
            </a:extLst>
          </p:cNvPr>
          <p:cNvSpPr/>
          <p:nvPr/>
        </p:nvSpPr>
        <p:spPr>
          <a:xfrm>
            <a:off x="-1036472" y="3558675"/>
            <a:ext cx="6017400" cy="375120"/>
          </a:xfr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10000"/>
              </a:lnSpc>
              <a:tabLst>
                <a:tab pos="0" algn="l"/>
              </a:tabLst>
            </a:pPr>
            <a:endParaRPr lang="en-GB" sz="1400" b="1" strike="noStrike" spc="-1">
              <a:solidFill>
                <a:schemeClr val="accent2"/>
              </a:solidFill>
            </a:endParaRPr>
          </a:p>
        </p:txBody>
      </p:sp>
      <p:pic>
        <p:nvPicPr>
          <p:cNvPr id="6" name="Grafik 12">
            <a:extLst>
              <a:ext uri="{FF2B5EF4-FFF2-40B4-BE49-F238E27FC236}">
                <a16:creationId xmlns:a16="http://schemas.microsoft.com/office/drawing/2014/main" id="{631A019A-7616-4047-63DF-C75DF25D853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30062" y="4688663"/>
            <a:ext cx="900000" cy="900000"/>
          </a:xfrm>
          <a:prstGeom prst="rect">
            <a:avLst/>
          </a:prstGeom>
        </p:spPr>
      </p:pic>
      <p:pic>
        <p:nvPicPr>
          <p:cNvPr id="7" name="Grafik 13">
            <a:extLst>
              <a:ext uri="{FF2B5EF4-FFF2-40B4-BE49-F238E27FC236}">
                <a16:creationId xmlns:a16="http://schemas.microsoft.com/office/drawing/2014/main" id="{0FD0FF44-8896-AFF6-0E84-CF9D6169E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411" r="72373" b="34809"/>
          <a:stretch/>
        </p:blipFill>
        <p:spPr bwMode="auto">
          <a:xfrm>
            <a:off x="2578062" y="1700663"/>
            <a:ext cx="1080000" cy="1080000"/>
          </a:xfrm>
          <a:prstGeom prst="rect">
            <a:avLst/>
          </a:prstGeom>
        </p:spPr>
      </p:pic>
      <p:pic>
        <p:nvPicPr>
          <p:cNvPr id="8" name="Grafik 14">
            <a:extLst>
              <a:ext uri="{FF2B5EF4-FFF2-40B4-BE49-F238E27FC236}">
                <a16:creationId xmlns:a16="http://schemas.microsoft.com/office/drawing/2014/main" id="{233137D0-C7C6-AB33-7983-9B79D429E7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411" r="72373" b="34809"/>
          <a:stretch/>
        </p:blipFill>
        <p:spPr bwMode="auto">
          <a:xfrm>
            <a:off x="5098062" y="1700663"/>
            <a:ext cx="1080000" cy="1080000"/>
          </a:xfrm>
          <a:prstGeom prst="rect">
            <a:avLst/>
          </a:prstGeom>
        </p:spPr>
      </p:pic>
      <p:pic>
        <p:nvPicPr>
          <p:cNvPr id="9" name="Grafik 16">
            <a:extLst>
              <a:ext uri="{FF2B5EF4-FFF2-40B4-BE49-F238E27FC236}">
                <a16:creationId xmlns:a16="http://schemas.microsoft.com/office/drawing/2014/main" id="{066CB558-09DB-EF75-FC9D-253A90F2AA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411" r="72373" b="34809"/>
          <a:stretch/>
        </p:blipFill>
        <p:spPr bwMode="auto">
          <a:xfrm>
            <a:off x="8698062" y="1700663"/>
            <a:ext cx="1080000" cy="1080000"/>
          </a:xfrm>
          <a:prstGeom prst="rect">
            <a:avLst/>
          </a:prstGeom>
        </p:spPr>
      </p:pic>
      <p:pic>
        <p:nvPicPr>
          <p:cNvPr id="10" name="Grafik 20">
            <a:extLst>
              <a:ext uri="{FF2B5EF4-FFF2-40B4-BE49-F238E27FC236}">
                <a16:creationId xmlns:a16="http://schemas.microsoft.com/office/drawing/2014/main" id="{3B4EDEDD-E45B-00E1-CF1D-9BBF5A9427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411" r="72373" b="34809"/>
          <a:stretch/>
        </p:blipFill>
        <p:spPr bwMode="auto">
          <a:xfrm>
            <a:off x="5098062" y="4796563"/>
            <a:ext cx="1080000" cy="1080000"/>
          </a:xfrm>
          <a:prstGeom prst="rect">
            <a:avLst/>
          </a:prstGeom>
          <a:noFill/>
          <a:ln w="57150">
            <a:noFill/>
          </a:ln>
        </p:spPr>
      </p:pic>
      <p:cxnSp>
        <p:nvCxnSpPr>
          <p:cNvPr id="11" name="Verbinder: gewinkelt 22">
            <a:extLst>
              <a:ext uri="{FF2B5EF4-FFF2-40B4-BE49-F238E27FC236}">
                <a16:creationId xmlns:a16="http://schemas.microsoft.com/office/drawing/2014/main" id="{9D8954B1-DA7F-DF30-E12C-2587C26F023A}"/>
              </a:ext>
            </a:extLst>
          </p:cNvPr>
          <p:cNvCxnSpPr>
            <a:cxnSpLocks/>
            <a:stCxn id="41" idx="3"/>
            <a:endCxn id="7" idx="1"/>
          </p:cNvCxnSpPr>
          <p:nvPr/>
        </p:nvCxnSpPr>
        <p:spPr bwMode="auto">
          <a:xfrm rot="5400000" flipH="1" flipV="1">
            <a:off x="1606062" y="2096663"/>
            <a:ext cx="828000" cy="1116000"/>
          </a:xfrm>
          <a:prstGeom prst="bentConnector2">
            <a:avLst/>
          </a:prstGeom>
          <a:ln w="12700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23">
            <a:extLst>
              <a:ext uri="{FF2B5EF4-FFF2-40B4-BE49-F238E27FC236}">
                <a16:creationId xmlns:a16="http://schemas.microsoft.com/office/drawing/2014/main" id="{11C96D4E-769E-5706-6BD4-DCB7407641F8}"/>
              </a:ext>
            </a:extLst>
          </p:cNvPr>
          <p:cNvCxnSpPr>
            <a:cxnSpLocks/>
            <a:stCxn id="7" idx="3"/>
            <a:endCxn id="8" idx="1"/>
          </p:cNvCxnSpPr>
          <p:nvPr/>
        </p:nvCxnSpPr>
        <p:spPr>
          <a:xfrm>
            <a:off x="3658062" y="2240663"/>
            <a:ext cx="1440000" cy="0"/>
          </a:xfrm>
          <a:prstGeom prst="straightConnector1">
            <a:avLst/>
          </a:prstGeom>
          <a:ln w="12700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25">
            <a:extLst>
              <a:ext uri="{FF2B5EF4-FFF2-40B4-BE49-F238E27FC236}">
                <a16:creationId xmlns:a16="http://schemas.microsoft.com/office/drawing/2014/main" id="{6D2B9B87-3343-D69F-D29D-4D3C6060CC06}"/>
              </a:ext>
            </a:extLst>
          </p:cNvPr>
          <p:cNvCxnSpPr>
            <a:cxnSpLocks/>
            <a:stCxn id="8" idx="3"/>
            <a:endCxn id="9" idx="1"/>
          </p:cNvCxnSpPr>
          <p:nvPr/>
        </p:nvCxnSpPr>
        <p:spPr>
          <a:xfrm>
            <a:off x="6178062" y="2240663"/>
            <a:ext cx="2520000" cy="0"/>
          </a:xfrm>
          <a:prstGeom prst="straightConnector1">
            <a:avLst/>
          </a:prstGeom>
          <a:ln w="127000">
            <a:solidFill>
              <a:srgbClr val="1F497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28">
            <a:extLst>
              <a:ext uri="{FF2B5EF4-FFF2-40B4-BE49-F238E27FC236}">
                <a16:creationId xmlns:a16="http://schemas.microsoft.com/office/drawing/2014/main" id="{A14E4E86-C756-0291-A14F-20D7ECDF4591}"/>
              </a:ext>
            </a:extLst>
          </p:cNvPr>
          <p:cNvCxnSpPr>
            <a:cxnSpLocks/>
            <a:stCxn id="8" idx="2"/>
            <a:endCxn id="10" idx="0"/>
          </p:cNvCxnSpPr>
          <p:nvPr/>
        </p:nvCxnSpPr>
        <p:spPr>
          <a:xfrm>
            <a:off x="5638062" y="2780663"/>
            <a:ext cx="0" cy="2015900"/>
          </a:xfrm>
          <a:prstGeom prst="straightConnector1">
            <a:avLst/>
          </a:prstGeom>
          <a:ln w="127000">
            <a:solidFill>
              <a:srgbClr val="209DD4"/>
            </a:solidFill>
            <a:tailEnd type="triangle"/>
          </a:ln>
        </p:spPr>
        <p:style>
          <a:lnRef idx="1">
            <a:schemeClr val="accent1"/>
          </a:lnRef>
          <a:fillRef idx="0">
            <a:schemeClr val="accent1"/>
          </a:fillRef>
          <a:effectRef idx="0">
            <a:schemeClr val="accent1"/>
          </a:effectRef>
          <a:fontRef idx="minor">
            <a:schemeClr val="tx1"/>
          </a:fontRef>
        </p:style>
      </p:cxnSp>
      <p:sp>
        <p:nvSpPr>
          <p:cNvPr id="15" name="Inhaltsplatzhalter 2">
            <a:extLst>
              <a:ext uri="{FF2B5EF4-FFF2-40B4-BE49-F238E27FC236}">
                <a16:creationId xmlns:a16="http://schemas.microsoft.com/office/drawing/2014/main" id="{E3E8B280-A87D-8372-8E88-016E8517E888}"/>
              </a:ext>
            </a:extLst>
          </p:cNvPr>
          <p:cNvSpPr txBox="1">
            <a:spLocks/>
          </p:cNvSpPr>
          <p:nvPr/>
        </p:nvSpPr>
        <p:spPr>
          <a:xfrm>
            <a:off x="2020062" y="1343359"/>
            <a:ext cx="2204865" cy="30777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000" dirty="0" err="1">
                <a:solidFill>
                  <a:srgbClr val="274164"/>
                </a:solidFill>
                <a:cs typeface="Arial" panose="020B0604020202020204" pitchFamily="34" charset="0"/>
              </a:rPr>
              <a:t>Beamline</a:t>
            </a:r>
            <a:r>
              <a:rPr lang="de-DE" sz="2000" dirty="0">
                <a:solidFill>
                  <a:srgbClr val="274164"/>
                </a:solidFill>
                <a:cs typeface="Arial" panose="020B0604020202020204" pitchFamily="34" charset="0"/>
              </a:rPr>
              <a:t> GPFS</a:t>
            </a:r>
          </a:p>
        </p:txBody>
      </p:sp>
      <p:sp>
        <p:nvSpPr>
          <p:cNvPr id="16" name="Inhaltsplatzhalter 2">
            <a:extLst>
              <a:ext uri="{FF2B5EF4-FFF2-40B4-BE49-F238E27FC236}">
                <a16:creationId xmlns:a16="http://schemas.microsoft.com/office/drawing/2014/main" id="{508CC625-8BDC-6059-BC14-E77F2AB51C19}"/>
              </a:ext>
            </a:extLst>
          </p:cNvPr>
          <p:cNvSpPr txBox="1">
            <a:spLocks/>
          </p:cNvSpPr>
          <p:nvPr/>
        </p:nvSpPr>
        <p:spPr>
          <a:xfrm>
            <a:off x="4584291" y="1354793"/>
            <a:ext cx="2457771" cy="30777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000" dirty="0">
                <a:solidFill>
                  <a:srgbClr val="274164"/>
                </a:solidFill>
                <a:cs typeface="Arial" panose="020B0604020202020204" pitchFamily="34" charset="0"/>
              </a:rPr>
              <a:t>Core Fast Storage</a:t>
            </a:r>
          </a:p>
        </p:txBody>
      </p:sp>
      <p:sp>
        <p:nvSpPr>
          <p:cNvPr id="17" name="Inhaltsplatzhalter 2">
            <a:extLst>
              <a:ext uri="{FF2B5EF4-FFF2-40B4-BE49-F238E27FC236}">
                <a16:creationId xmlns:a16="http://schemas.microsoft.com/office/drawing/2014/main" id="{72E1759C-CCFD-CA12-FF2D-FCB89BD91AD8}"/>
              </a:ext>
            </a:extLst>
          </p:cNvPr>
          <p:cNvSpPr txBox="1">
            <a:spLocks/>
          </p:cNvSpPr>
          <p:nvPr/>
        </p:nvSpPr>
        <p:spPr>
          <a:xfrm>
            <a:off x="9778062" y="1884329"/>
            <a:ext cx="1080000" cy="61555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000" dirty="0">
                <a:solidFill>
                  <a:srgbClr val="274164"/>
                </a:solidFill>
                <a:cs typeface="Arial" panose="020B0604020202020204" pitchFamily="34" charset="0"/>
              </a:rPr>
              <a:t>Tape</a:t>
            </a:r>
            <a:br>
              <a:rPr lang="de-DE" sz="2000" dirty="0">
                <a:solidFill>
                  <a:srgbClr val="274164"/>
                </a:solidFill>
                <a:cs typeface="Arial" panose="020B0604020202020204" pitchFamily="34" charset="0"/>
              </a:rPr>
            </a:br>
            <a:r>
              <a:rPr lang="de-DE" sz="2000" dirty="0">
                <a:solidFill>
                  <a:srgbClr val="274164"/>
                </a:solidFill>
                <a:cs typeface="Arial" panose="020B0604020202020204" pitchFamily="34" charset="0"/>
              </a:rPr>
              <a:t>Archive</a:t>
            </a:r>
          </a:p>
        </p:txBody>
      </p:sp>
      <p:sp>
        <p:nvSpPr>
          <p:cNvPr id="18" name="Inhaltsplatzhalter 2">
            <a:extLst>
              <a:ext uri="{FF2B5EF4-FFF2-40B4-BE49-F238E27FC236}">
                <a16:creationId xmlns:a16="http://schemas.microsoft.com/office/drawing/2014/main" id="{1D6F66FA-BB8C-C665-BC3F-39A92AEC33F5}"/>
              </a:ext>
            </a:extLst>
          </p:cNvPr>
          <p:cNvSpPr txBox="1">
            <a:spLocks/>
          </p:cNvSpPr>
          <p:nvPr/>
        </p:nvSpPr>
        <p:spPr>
          <a:xfrm>
            <a:off x="4719795" y="5876749"/>
            <a:ext cx="1971490" cy="61555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000" dirty="0">
                <a:solidFill>
                  <a:srgbClr val="209DD4"/>
                </a:solidFill>
                <a:cs typeface="Arial" panose="020B0604020202020204" pitchFamily="34" charset="0"/>
              </a:rPr>
              <a:t>University</a:t>
            </a:r>
            <a:br>
              <a:rPr lang="de-DE" sz="2000" dirty="0">
                <a:solidFill>
                  <a:srgbClr val="209DD4"/>
                </a:solidFill>
                <a:cs typeface="Arial" panose="020B0604020202020204" pitchFamily="34" charset="0"/>
              </a:rPr>
            </a:br>
            <a:r>
              <a:rPr lang="de-DE" sz="2000" dirty="0">
                <a:solidFill>
                  <a:srgbClr val="209DD4"/>
                </a:solidFill>
                <a:cs typeface="Arial" panose="020B0604020202020204" pitchFamily="34" charset="0"/>
              </a:rPr>
              <a:t>Storage</a:t>
            </a:r>
          </a:p>
        </p:txBody>
      </p:sp>
      <p:sp>
        <p:nvSpPr>
          <p:cNvPr id="19" name="Rechteck: eine Ecke abgeschnitten 63">
            <a:extLst>
              <a:ext uri="{FF2B5EF4-FFF2-40B4-BE49-F238E27FC236}">
                <a16:creationId xmlns:a16="http://schemas.microsoft.com/office/drawing/2014/main" id="{3CB319BA-3EC4-16E2-98E6-8B680FDC2FAF}"/>
              </a:ext>
            </a:extLst>
          </p:cNvPr>
          <p:cNvSpPr/>
          <p:nvPr/>
        </p:nvSpPr>
        <p:spPr>
          <a:xfrm>
            <a:off x="2794062" y="3572663"/>
            <a:ext cx="720000" cy="900000"/>
          </a:xfrm>
          <a:prstGeom prst="snip1Rect">
            <a:avLst/>
          </a:prstGeom>
          <a:noFill/>
          <a:ln w="57150">
            <a:solidFill>
              <a:srgbClr val="6291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 name="Gerade Verbindung mit Pfeil 68">
            <a:extLst>
              <a:ext uri="{FF2B5EF4-FFF2-40B4-BE49-F238E27FC236}">
                <a16:creationId xmlns:a16="http://schemas.microsoft.com/office/drawing/2014/main" id="{D7E7412D-B641-E6C5-0077-B8F9290C6354}"/>
              </a:ext>
            </a:extLst>
          </p:cNvPr>
          <p:cNvCxnSpPr>
            <a:cxnSpLocks/>
          </p:cNvCxnSpPr>
          <p:nvPr/>
        </p:nvCxnSpPr>
        <p:spPr>
          <a:xfrm flipV="1">
            <a:off x="3154062" y="2780663"/>
            <a:ext cx="0" cy="720000"/>
          </a:xfrm>
          <a:prstGeom prst="straightConnector1">
            <a:avLst/>
          </a:prstGeom>
          <a:ln w="127000">
            <a:solidFill>
              <a:srgbClr val="6291BB"/>
            </a:solidFill>
            <a:tailEnd type="triangle"/>
          </a:ln>
        </p:spPr>
        <p:style>
          <a:lnRef idx="1">
            <a:schemeClr val="accent1"/>
          </a:lnRef>
          <a:fillRef idx="0">
            <a:schemeClr val="accent1"/>
          </a:fillRef>
          <a:effectRef idx="0">
            <a:schemeClr val="accent1"/>
          </a:effectRef>
          <a:fontRef idx="minor">
            <a:schemeClr val="tx1"/>
          </a:fontRef>
        </p:style>
      </p:cxnSp>
      <p:sp>
        <p:nvSpPr>
          <p:cNvPr id="21" name="Inhaltsplatzhalter 2">
            <a:extLst>
              <a:ext uri="{FF2B5EF4-FFF2-40B4-BE49-F238E27FC236}">
                <a16:creationId xmlns:a16="http://schemas.microsoft.com/office/drawing/2014/main" id="{BDB7D784-0606-022A-644D-9619F5C68700}"/>
              </a:ext>
            </a:extLst>
          </p:cNvPr>
          <p:cNvSpPr txBox="1">
            <a:spLocks/>
          </p:cNvSpPr>
          <p:nvPr/>
        </p:nvSpPr>
        <p:spPr>
          <a:xfrm>
            <a:off x="2146065" y="4629263"/>
            <a:ext cx="2159995" cy="61555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000" b="1" dirty="0">
                <a:solidFill>
                  <a:srgbClr val="6291BB"/>
                </a:solidFill>
                <a:cs typeface="Arial" panose="020B0604020202020204" pitchFamily="34" charset="0"/>
              </a:rPr>
              <a:t>Initial</a:t>
            </a:r>
            <a:br>
              <a:rPr lang="de-DE" sz="2000" b="1" dirty="0">
                <a:solidFill>
                  <a:srgbClr val="6291BB"/>
                </a:solidFill>
                <a:cs typeface="Arial" panose="020B0604020202020204" pitchFamily="34" charset="0"/>
              </a:rPr>
            </a:br>
            <a:r>
              <a:rPr lang="de-DE" sz="2000" b="1" dirty="0" err="1">
                <a:solidFill>
                  <a:srgbClr val="6291BB"/>
                </a:solidFill>
                <a:cs typeface="Arial" panose="020B0604020202020204" pitchFamily="34" charset="0"/>
              </a:rPr>
              <a:t>Extraction</a:t>
            </a:r>
            <a:endParaRPr lang="de-DE" sz="2000" b="1" dirty="0">
              <a:solidFill>
                <a:srgbClr val="6291BB"/>
              </a:solidFill>
              <a:cs typeface="Arial" panose="020B0604020202020204" pitchFamily="34" charset="0"/>
            </a:endParaRPr>
          </a:p>
        </p:txBody>
      </p:sp>
      <p:cxnSp>
        <p:nvCxnSpPr>
          <p:cNvPr id="22" name="Gerade Verbindung mit Pfeil 77">
            <a:extLst>
              <a:ext uri="{FF2B5EF4-FFF2-40B4-BE49-F238E27FC236}">
                <a16:creationId xmlns:a16="http://schemas.microsoft.com/office/drawing/2014/main" id="{7C7566AF-4186-7C06-8C7D-A6F9684D9460}"/>
              </a:ext>
            </a:extLst>
          </p:cNvPr>
          <p:cNvCxnSpPr>
            <a:cxnSpLocks/>
          </p:cNvCxnSpPr>
          <p:nvPr/>
        </p:nvCxnSpPr>
        <p:spPr>
          <a:xfrm flipH="1" flipV="1">
            <a:off x="1480062" y="4112663"/>
            <a:ext cx="0" cy="504000"/>
          </a:xfrm>
          <a:prstGeom prst="straightConnector1">
            <a:avLst/>
          </a:prstGeom>
          <a:ln w="127000">
            <a:solidFill>
              <a:srgbClr val="1F497D"/>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116">
            <a:extLst>
              <a:ext uri="{FF2B5EF4-FFF2-40B4-BE49-F238E27FC236}">
                <a16:creationId xmlns:a16="http://schemas.microsoft.com/office/drawing/2014/main" id="{82A17582-392C-8BBB-1EB1-5C4A761026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4546" t="3409" r="3455" b="4694"/>
          <a:stretch>
            <a:fillRect/>
          </a:stretch>
        </p:blipFill>
        <p:spPr bwMode="auto">
          <a:xfrm>
            <a:off x="8914062" y="4976563"/>
            <a:ext cx="720000" cy="7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hteck: eine Ecke abgeschnitten 89">
            <a:extLst>
              <a:ext uri="{FF2B5EF4-FFF2-40B4-BE49-F238E27FC236}">
                <a16:creationId xmlns:a16="http://schemas.microsoft.com/office/drawing/2014/main" id="{DBE2266C-74C0-511A-8957-DA98E0AA6769}"/>
              </a:ext>
            </a:extLst>
          </p:cNvPr>
          <p:cNvSpPr/>
          <p:nvPr/>
        </p:nvSpPr>
        <p:spPr>
          <a:xfrm>
            <a:off x="8878062" y="4904563"/>
            <a:ext cx="720000" cy="900000"/>
          </a:xfrm>
          <a:prstGeom prst="snip1Rect">
            <a:avLst/>
          </a:prstGeom>
          <a:noFill/>
          <a:ln w="57150">
            <a:solidFill>
              <a:srgbClr val="209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Inhaltsplatzhalter 2">
            <a:extLst>
              <a:ext uri="{FF2B5EF4-FFF2-40B4-BE49-F238E27FC236}">
                <a16:creationId xmlns:a16="http://schemas.microsoft.com/office/drawing/2014/main" id="{615874C9-1AAE-E800-B06E-C7E702364D26}"/>
              </a:ext>
            </a:extLst>
          </p:cNvPr>
          <p:cNvSpPr txBox="1">
            <a:spLocks/>
          </p:cNvSpPr>
          <p:nvPr/>
        </p:nvSpPr>
        <p:spPr>
          <a:xfrm>
            <a:off x="1030062" y="5585110"/>
            <a:ext cx="900000" cy="30777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000" b="1" dirty="0">
                <a:solidFill>
                  <a:srgbClr val="6291BB"/>
                </a:solidFill>
                <a:cs typeface="Arial" panose="020B0604020202020204" pitchFamily="34" charset="0"/>
              </a:rPr>
              <a:t>User</a:t>
            </a:r>
          </a:p>
        </p:txBody>
      </p:sp>
      <p:pic>
        <p:nvPicPr>
          <p:cNvPr id="26" name="Grafik 32">
            <a:extLst>
              <a:ext uri="{FF2B5EF4-FFF2-40B4-BE49-F238E27FC236}">
                <a16:creationId xmlns:a16="http://schemas.microsoft.com/office/drawing/2014/main" id="{A8ED61ED-4BF6-DEFA-2CE7-F7730FCA3E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396" t="3531" r="2937" b="4573"/>
          <a:stretch>
            <a:fillRect/>
          </a:stretch>
        </p:blipFill>
        <p:spPr bwMode="auto">
          <a:xfrm>
            <a:off x="7042062" y="5048563"/>
            <a:ext cx="720000" cy="698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hteck: eine Ecke abgeschnitten 88">
            <a:extLst>
              <a:ext uri="{FF2B5EF4-FFF2-40B4-BE49-F238E27FC236}">
                <a16:creationId xmlns:a16="http://schemas.microsoft.com/office/drawing/2014/main" id="{B5E678E5-31B9-199F-F261-81F6F4749E6E}"/>
              </a:ext>
            </a:extLst>
          </p:cNvPr>
          <p:cNvSpPr/>
          <p:nvPr/>
        </p:nvSpPr>
        <p:spPr>
          <a:xfrm>
            <a:off x="7078062" y="4904563"/>
            <a:ext cx="720000" cy="900000"/>
          </a:xfrm>
          <a:prstGeom prst="snip1Rect">
            <a:avLst/>
          </a:prstGeom>
          <a:noFill/>
          <a:ln w="57150">
            <a:solidFill>
              <a:srgbClr val="209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8" name="Gerade Verbindung mit Pfeil 93">
            <a:extLst>
              <a:ext uri="{FF2B5EF4-FFF2-40B4-BE49-F238E27FC236}">
                <a16:creationId xmlns:a16="http://schemas.microsoft.com/office/drawing/2014/main" id="{6D7C090F-F24B-42B0-1F4C-8DB0A6733D94}"/>
              </a:ext>
            </a:extLst>
          </p:cNvPr>
          <p:cNvCxnSpPr>
            <a:cxnSpLocks/>
            <a:stCxn id="10" idx="3"/>
            <a:endCxn id="27" idx="2"/>
          </p:cNvCxnSpPr>
          <p:nvPr/>
        </p:nvCxnSpPr>
        <p:spPr>
          <a:xfrm>
            <a:off x="6178062" y="5336563"/>
            <a:ext cx="900000" cy="18000"/>
          </a:xfrm>
          <a:prstGeom prst="straightConnector1">
            <a:avLst/>
          </a:prstGeom>
          <a:ln w="127000">
            <a:solidFill>
              <a:srgbClr val="209DD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96">
            <a:extLst>
              <a:ext uri="{FF2B5EF4-FFF2-40B4-BE49-F238E27FC236}">
                <a16:creationId xmlns:a16="http://schemas.microsoft.com/office/drawing/2014/main" id="{CE1EB4C6-42DB-4E98-AA21-EA225DFF0F40}"/>
              </a:ext>
            </a:extLst>
          </p:cNvPr>
          <p:cNvCxnSpPr>
            <a:cxnSpLocks/>
          </p:cNvCxnSpPr>
          <p:nvPr/>
        </p:nvCxnSpPr>
        <p:spPr>
          <a:xfrm>
            <a:off x="7798062" y="5228563"/>
            <a:ext cx="1080000" cy="0"/>
          </a:xfrm>
          <a:prstGeom prst="straightConnector1">
            <a:avLst/>
          </a:prstGeom>
          <a:ln w="127000">
            <a:solidFill>
              <a:srgbClr val="209DD4"/>
            </a:solidFill>
            <a:tailEnd type="triangle"/>
          </a:ln>
        </p:spPr>
        <p:style>
          <a:lnRef idx="1">
            <a:schemeClr val="accent1"/>
          </a:lnRef>
          <a:fillRef idx="0">
            <a:schemeClr val="accent1"/>
          </a:fillRef>
          <a:effectRef idx="0">
            <a:schemeClr val="accent1"/>
          </a:effectRef>
          <a:fontRef idx="minor">
            <a:schemeClr val="tx1"/>
          </a:fontRef>
        </p:style>
      </p:cxnSp>
      <p:sp>
        <p:nvSpPr>
          <p:cNvPr id="30" name="Inhaltsplatzhalter 2">
            <a:extLst>
              <a:ext uri="{FF2B5EF4-FFF2-40B4-BE49-F238E27FC236}">
                <a16:creationId xmlns:a16="http://schemas.microsoft.com/office/drawing/2014/main" id="{F518DD3D-1759-6AEE-107D-79FA5617321F}"/>
              </a:ext>
            </a:extLst>
          </p:cNvPr>
          <p:cNvSpPr txBox="1">
            <a:spLocks/>
          </p:cNvSpPr>
          <p:nvPr/>
        </p:nvSpPr>
        <p:spPr>
          <a:xfrm>
            <a:off x="6338471" y="5982943"/>
            <a:ext cx="2313223" cy="30777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000" dirty="0">
                <a:solidFill>
                  <a:srgbClr val="209DD4"/>
                </a:solidFill>
                <a:cs typeface="Arial" panose="020B0604020202020204" pitchFamily="34" charset="0"/>
              </a:rPr>
              <a:t>Re-</a:t>
            </a:r>
            <a:r>
              <a:rPr lang="de-DE" sz="2000" dirty="0" err="1">
                <a:solidFill>
                  <a:srgbClr val="209DD4"/>
                </a:solidFill>
                <a:cs typeface="Arial" panose="020B0604020202020204" pitchFamily="34" charset="0"/>
              </a:rPr>
              <a:t>Extraction</a:t>
            </a:r>
            <a:endParaRPr lang="de-DE" sz="2000" dirty="0">
              <a:solidFill>
                <a:srgbClr val="209DD4"/>
              </a:solidFill>
              <a:cs typeface="Arial" panose="020B0604020202020204" pitchFamily="34" charset="0"/>
            </a:endParaRPr>
          </a:p>
        </p:txBody>
      </p:sp>
      <p:sp>
        <p:nvSpPr>
          <p:cNvPr id="31" name="Inhaltsplatzhalter 2">
            <a:extLst>
              <a:ext uri="{FF2B5EF4-FFF2-40B4-BE49-F238E27FC236}">
                <a16:creationId xmlns:a16="http://schemas.microsoft.com/office/drawing/2014/main" id="{B0BA09E5-9357-7283-E583-D489D4138472}"/>
              </a:ext>
            </a:extLst>
          </p:cNvPr>
          <p:cNvSpPr txBox="1">
            <a:spLocks/>
          </p:cNvSpPr>
          <p:nvPr/>
        </p:nvSpPr>
        <p:spPr>
          <a:xfrm>
            <a:off x="8383171" y="5915983"/>
            <a:ext cx="1709781" cy="61555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000" dirty="0">
                <a:solidFill>
                  <a:srgbClr val="209DD4"/>
                </a:solidFill>
                <a:cs typeface="Arial" panose="020B0604020202020204" pitchFamily="34" charset="0"/>
              </a:rPr>
              <a:t>Model</a:t>
            </a:r>
            <a:br>
              <a:rPr lang="de-DE" sz="2000" dirty="0">
                <a:solidFill>
                  <a:srgbClr val="209DD4"/>
                </a:solidFill>
                <a:cs typeface="Arial" panose="020B0604020202020204" pitchFamily="34" charset="0"/>
              </a:rPr>
            </a:br>
            <a:r>
              <a:rPr lang="de-DE" sz="2000" dirty="0">
                <a:solidFill>
                  <a:srgbClr val="209DD4"/>
                </a:solidFill>
                <a:cs typeface="Arial" panose="020B0604020202020204" pitchFamily="34" charset="0"/>
              </a:rPr>
              <a:t>Fitting</a:t>
            </a:r>
          </a:p>
        </p:txBody>
      </p:sp>
      <p:sp>
        <p:nvSpPr>
          <p:cNvPr id="32" name="Inhaltsplatzhalter 2">
            <a:extLst>
              <a:ext uri="{FF2B5EF4-FFF2-40B4-BE49-F238E27FC236}">
                <a16:creationId xmlns:a16="http://schemas.microsoft.com/office/drawing/2014/main" id="{EB3197F5-21F5-C8EE-8148-7D0D03F1C697}"/>
              </a:ext>
            </a:extLst>
          </p:cNvPr>
          <p:cNvSpPr txBox="1">
            <a:spLocks/>
          </p:cNvSpPr>
          <p:nvPr/>
        </p:nvSpPr>
        <p:spPr>
          <a:xfrm>
            <a:off x="4734079" y="3160178"/>
            <a:ext cx="930982" cy="61555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000" dirty="0" err="1">
                <a:solidFill>
                  <a:srgbClr val="209DD4"/>
                </a:solidFill>
                <a:cs typeface="Arial" panose="020B0604020202020204" pitchFamily="34" charset="0"/>
              </a:rPr>
              <a:t>Full</a:t>
            </a:r>
            <a:r>
              <a:rPr lang="de-DE" sz="2000" dirty="0">
                <a:solidFill>
                  <a:srgbClr val="209DD4"/>
                </a:solidFill>
                <a:cs typeface="Arial" panose="020B0604020202020204" pitchFamily="34" charset="0"/>
              </a:rPr>
              <a:t> Copy</a:t>
            </a:r>
          </a:p>
        </p:txBody>
      </p:sp>
      <p:sp>
        <p:nvSpPr>
          <p:cNvPr id="33" name="Inhaltsplatzhalter 2">
            <a:extLst>
              <a:ext uri="{FF2B5EF4-FFF2-40B4-BE49-F238E27FC236}">
                <a16:creationId xmlns:a16="http://schemas.microsoft.com/office/drawing/2014/main" id="{501BDEF5-71EC-0FAD-91E8-438C93D19043}"/>
              </a:ext>
            </a:extLst>
          </p:cNvPr>
          <p:cNvSpPr txBox="1">
            <a:spLocks/>
          </p:cNvSpPr>
          <p:nvPr/>
        </p:nvSpPr>
        <p:spPr>
          <a:xfrm>
            <a:off x="5873303" y="1887489"/>
            <a:ext cx="2509868" cy="27699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1800" i="1" dirty="0">
                <a:solidFill>
                  <a:srgbClr val="113061"/>
                </a:solidFill>
                <a:cs typeface="Arial" panose="020B0604020202020204" pitchFamily="34" charset="0"/>
              </a:rPr>
              <a:t>After ≈ 6 </a:t>
            </a:r>
            <a:r>
              <a:rPr lang="de-DE" sz="1800" i="1" dirty="0" err="1">
                <a:solidFill>
                  <a:srgbClr val="113061"/>
                </a:solidFill>
                <a:cs typeface="Arial" panose="020B0604020202020204" pitchFamily="34" charset="0"/>
              </a:rPr>
              <a:t>months</a:t>
            </a:r>
            <a:endParaRPr lang="de-DE" sz="1800" i="1" dirty="0">
              <a:solidFill>
                <a:srgbClr val="113061"/>
              </a:solidFill>
              <a:cs typeface="Arial" panose="020B0604020202020204" pitchFamily="34" charset="0"/>
            </a:endParaRPr>
          </a:p>
        </p:txBody>
      </p:sp>
      <p:cxnSp>
        <p:nvCxnSpPr>
          <p:cNvPr id="34" name="Gerade Verbindung mit Pfeil 109">
            <a:extLst>
              <a:ext uri="{FF2B5EF4-FFF2-40B4-BE49-F238E27FC236}">
                <a16:creationId xmlns:a16="http://schemas.microsoft.com/office/drawing/2014/main" id="{ADC2842D-D84E-15F2-6E38-D07802FC2D1C}"/>
              </a:ext>
            </a:extLst>
          </p:cNvPr>
          <p:cNvCxnSpPr>
            <a:cxnSpLocks/>
          </p:cNvCxnSpPr>
          <p:nvPr/>
        </p:nvCxnSpPr>
        <p:spPr>
          <a:xfrm flipH="1">
            <a:off x="7798062" y="5552563"/>
            <a:ext cx="1080000" cy="0"/>
          </a:xfrm>
          <a:prstGeom prst="straightConnector1">
            <a:avLst/>
          </a:prstGeom>
          <a:ln w="127000">
            <a:solidFill>
              <a:srgbClr val="209DD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Verbinder: gewinkelt 112">
            <a:extLst>
              <a:ext uri="{FF2B5EF4-FFF2-40B4-BE49-F238E27FC236}">
                <a16:creationId xmlns:a16="http://schemas.microsoft.com/office/drawing/2014/main" id="{C0C056FF-6D3E-5A1F-37FE-16F7906FDAD3}"/>
              </a:ext>
            </a:extLst>
          </p:cNvPr>
          <p:cNvCxnSpPr>
            <a:cxnSpLocks/>
            <a:stCxn id="6" idx="3"/>
            <a:endCxn id="19" idx="2"/>
          </p:cNvCxnSpPr>
          <p:nvPr/>
        </p:nvCxnSpPr>
        <p:spPr bwMode="auto">
          <a:xfrm flipV="1">
            <a:off x="1930062" y="4022663"/>
            <a:ext cx="864000" cy="1116000"/>
          </a:xfrm>
          <a:prstGeom prst="bentConnector3">
            <a:avLst>
              <a:gd name="adj1" fmla="val 32361"/>
            </a:avLst>
          </a:prstGeom>
          <a:ln w="127000">
            <a:solidFill>
              <a:srgbClr val="6291BB"/>
            </a:solidFill>
            <a:tailEnd type="triangle"/>
          </a:ln>
        </p:spPr>
        <p:style>
          <a:lnRef idx="1">
            <a:schemeClr val="accent1"/>
          </a:lnRef>
          <a:fillRef idx="0">
            <a:schemeClr val="accent1"/>
          </a:fillRef>
          <a:effectRef idx="0">
            <a:schemeClr val="accent1"/>
          </a:effectRef>
          <a:fontRef idx="minor">
            <a:schemeClr val="tx1"/>
          </a:fontRef>
        </p:style>
      </p:cxnSp>
      <p:cxnSp>
        <p:nvCxnSpPr>
          <p:cNvPr id="36" name="Verbinder: gewinkelt 116">
            <a:extLst>
              <a:ext uri="{FF2B5EF4-FFF2-40B4-BE49-F238E27FC236}">
                <a16:creationId xmlns:a16="http://schemas.microsoft.com/office/drawing/2014/main" id="{409E25E3-1D3E-7E5B-B011-85045039635D}"/>
              </a:ext>
            </a:extLst>
          </p:cNvPr>
          <p:cNvCxnSpPr>
            <a:cxnSpLocks/>
            <a:stCxn id="40" idx="0"/>
            <a:endCxn id="19" idx="2"/>
          </p:cNvCxnSpPr>
          <p:nvPr/>
        </p:nvCxnSpPr>
        <p:spPr bwMode="auto">
          <a:xfrm>
            <a:off x="1966062" y="3410663"/>
            <a:ext cx="828000" cy="612000"/>
          </a:xfrm>
          <a:prstGeom prst="bentConnector3">
            <a:avLst>
              <a:gd name="adj1" fmla="val 29370"/>
            </a:avLst>
          </a:prstGeom>
          <a:ln w="127000">
            <a:solidFill>
              <a:srgbClr val="6291BB"/>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uppieren 118">
            <a:extLst>
              <a:ext uri="{FF2B5EF4-FFF2-40B4-BE49-F238E27FC236}">
                <a16:creationId xmlns:a16="http://schemas.microsoft.com/office/drawing/2014/main" id="{F0017DB4-AB43-DF9B-5E67-0E3EF32F910C}"/>
              </a:ext>
            </a:extLst>
          </p:cNvPr>
          <p:cNvGrpSpPr/>
          <p:nvPr/>
        </p:nvGrpSpPr>
        <p:grpSpPr>
          <a:xfrm>
            <a:off x="913526" y="2960663"/>
            <a:ext cx="1052536" cy="1116000"/>
            <a:chOff x="1575464" y="3060000"/>
            <a:chExt cx="1052536" cy="1116000"/>
          </a:xfrm>
        </p:grpSpPr>
        <p:grpSp>
          <p:nvGrpSpPr>
            <p:cNvPr id="38" name="Gruppieren 50">
              <a:extLst>
                <a:ext uri="{FF2B5EF4-FFF2-40B4-BE49-F238E27FC236}">
                  <a16:creationId xmlns:a16="http://schemas.microsoft.com/office/drawing/2014/main" id="{127B5EB9-061B-0397-1E04-7AD80BE68A11}"/>
                </a:ext>
              </a:extLst>
            </p:cNvPr>
            <p:cNvGrpSpPr/>
            <p:nvPr/>
          </p:nvGrpSpPr>
          <p:grpSpPr>
            <a:xfrm>
              <a:off x="1620000" y="3060000"/>
              <a:ext cx="1008000" cy="1116000"/>
              <a:chOff x="1332000" y="3240000"/>
              <a:chExt cx="1008000" cy="1116000"/>
            </a:xfrm>
          </p:grpSpPr>
          <p:sp>
            <p:nvSpPr>
              <p:cNvPr id="40" name="Rechteck: eine Ecke abgeschnitten 49">
                <a:extLst>
                  <a:ext uri="{FF2B5EF4-FFF2-40B4-BE49-F238E27FC236}">
                    <a16:creationId xmlns:a16="http://schemas.microsoft.com/office/drawing/2014/main" id="{F782559E-BDDA-A9D5-0F30-9268FC0BEDC6}"/>
                  </a:ext>
                </a:extLst>
              </p:cNvPr>
              <p:cNvSpPr/>
              <p:nvPr/>
            </p:nvSpPr>
            <p:spPr>
              <a:xfrm>
                <a:off x="1620000" y="3240000"/>
                <a:ext cx="720000" cy="900000"/>
              </a:xfrm>
              <a:prstGeom prst="snip1Rect">
                <a:avLst/>
              </a:prstGeom>
              <a:solidFill>
                <a:srgbClr val="FFFFFF"/>
              </a:solidFill>
              <a:ln w="5715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eine Ecke abgeschnitten 59">
                <a:extLst>
                  <a:ext uri="{FF2B5EF4-FFF2-40B4-BE49-F238E27FC236}">
                    <a16:creationId xmlns:a16="http://schemas.microsoft.com/office/drawing/2014/main" id="{F1EF6279-821A-120E-0382-A31815AB814B}"/>
                  </a:ext>
                </a:extLst>
              </p:cNvPr>
              <p:cNvSpPr/>
              <p:nvPr/>
            </p:nvSpPr>
            <p:spPr>
              <a:xfrm>
                <a:off x="1476000" y="3348000"/>
                <a:ext cx="720000" cy="900000"/>
              </a:xfrm>
              <a:prstGeom prst="snip1Rect">
                <a:avLst/>
              </a:prstGeom>
              <a:solidFill>
                <a:srgbClr val="FFFFFF"/>
              </a:solidFill>
              <a:ln w="5715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eine Ecke abgeschnitten 61">
                <a:extLst>
                  <a:ext uri="{FF2B5EF4-FFF2-40B4-BE49-F238E27FC236}">
                    <a16:creationId xmlns:a16="http://schemas.microsoft.com/office/drawing/2014/main" id="{D0D6376A-FE0B-514E-207A-0A34180BEDD1}"/>
                  </a:ext>
                </a:extLst>
              </p:cNvPr>
              <p:cNvSpPr/>
              <p:nvPr/>
            </p:nvSpPr>
            <p:spPr>
              <a:xfrm>
                <a:off x="1332000" y="3456000"/>
                <a:ext cx="720000" cy="900000"/>
              </a:xfrm>
              <a:prstGeom prst="snip1Rect">
                <a:avLst/>
              </a:prstGeom>
              <a:solidFill>
                <a:srgbClr val="FFFFFF"/>
              </a:solidFill>
              <a:ln w="57150">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9" name="Inhaltsplatzhalter 2">
              <a:extLst>
                <a:ext uri="{FF2B5EF4-FFF2-40B4-BE49-F238E27FC236}">
                  <a16:creationId xmlns:a16="http://schemas.microsoft.com/office/drawing/2014/main" id="{904747EE-C2AB-E842-2F8C-BDFC38B2FA30}"/>
                </a:ext>
              </a:extLst>
            </p:cNvPr>
            <p:cNvSpPr txBox="1">
              <a:spLocks/>
            </p:cNvSpPr>
            <p:nvPr/>
          </p:nvSpPr>
          <p:spPr>
            <a:xfrm>
              <a:off x="1575464" y="3420000"/>
              <a:ext cx="810000" cy="615553"/>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de-DE" sz="2000" b="1" dirty="0">
                  <a:solidFill>
                    <a:srgbClr val="274164"/>
                  </a:solidFill>
                  <a:cs typeface="Arial" panose="020B0604020202020204" pitchFamily="34" charset="0"/>
                </a:rPr>
                <a:t>Raw</a:t>
              </a:r>
              <a:br>
                <a:rPr lang="de-DE" sz="2000" b="1" dirty="0">
                  <a:solidFill>
                    <a:srgbClr val="274164"/>
                  </a:solidFill>
                  <a:cs typeface="Arial" panose="020B0604020202020204" pitchFamily="34" charset="0"/>
                </a:rPr>
              </a:br>
              <a:r>
                <a:rPr lang="de-DE" sz="2000" b="1" dirty="0">
                  <a:solidFill>
                    <a:srgbClr val="274164"/>
                  </a:solidFill>
                  <a:cs typeface="Arial" panose="020B0604020202020204" pitchFamily="34" charset="0"/>
                </a:rPr>
                <a:t>Data</a:t>
              </a:r>
            </a:p>
          </p:txBody>
        </p:sp>
      </p:grpSp>
      <p:sp>
        <p:nvSpPr>
          <p:cNvPr id="44" name="TextBox 43">
            <a:extLst>
              <a:ext uri="{FF2B5EF4-FFF2-40B4-BE49-F238E27FC236}">
                <a16:creationId xmlns:a16="http://schemas.microsoft.com/office/drawing/2014/main" id="{5400AFE5-2180-DA3F-825F-89B5DC36E2FA}"/>
              </a:ext>
            </a:extLst>
          </p:cNvPr>
          <p:cNvSpPr txBox="1"/>
          <p:nvPr/>
        </p:nvSpPr>
        <p:spPr>
          <a:xfrm rot="1595019">
            <a:off x="6849982" y="386846"/>
            <a:ext cx="1999265" cy="461665"/>
          </a:xfrm>
          <a:prstGeom prst="rect">
            <a:avLst/>
          </a:prstGeom>
          <a:noFill/>
        </p:spPr>
        <p:txBody>
          <a:bodyPr wrap="none" rtlCol="0">
            <a:spAutoFit/>
          </a:bodyPr>
          <a:lstStyle/>
          <a:p>
            <a:r>
              <a:rPr lang="en-DE" sz="2400" dirty="0">
                <a:solidFill>
                  <a:srgbClr val="C00000"/>
                </a:solidFill>
                <a:highlight>
                  <a:srgbClr val="FFFF00"/>
                </a:highlight>
              </a:rPr>
              <a:t>F</a:t>
            </a:r>
            <a:r>
              <a:rPr lang="en-GB" sz="2400" dirty="0">
                <a:solidFill>
                  <a:srgbClr val="C00000"/>
                </a:solidFill>
                <a:highlight>
                  <a:srgbClr val="FFFF00"/>
                </a:highlight>
              </a:rPr>
              <a:t>r</a:t>
            </a:r>
            <a:r>
              <a:rPr lang="en-DE" sz="2400" dirty="0">
                <a:solidFill>
                  <a:srgbClr val="C00000"/>
                </a:solidFill>
                <a:highlight>
                  <a:srgbClr val="FFFF00"/>
                </a:highlight>
              </a:rPr>
              <a:t>om Nicolas</a:t>
            </a:r>
          </a:p>
        </p:txBody>
      </p:sp>
      <p:grpSp>
        <p:nvGrpSpPr>
          <p:cNvPr id="46" name="Group 45">
            <a:extLst>
              <a:ext uri="{FF2B5EF4-FFF2-40B4-BE49-F238E27FC236}">
                <a16:creationId xmlns:a16="http://schemas.microsoft.com/office/drawing/2014/main" id="{9D4E7772-9B7A-EB62-0E76-00C96423A7AA}"/>
              </a:ext>
            </a:extLst>
          </p:cNvPr>
          <p:cNvGrpSpPr/>
          <p:nvPr/>
        </p:nvGrpSpPr>
        <p:grpSpPr>
          <a:xfrm>
            <a:off x="6178062" y="2763730"/>
            <a:ext cx="5421272" cy="2015900"/>
            <a:chOff x="6465928" y="2831462"/>
            <a:chExt cx="5421272" cy="2015900"/>
          </a:xfrm>
        </p:grpSpPr>
        <p:sp>
          <p:nvSpPr>
            <p:cNvPr id="2" name="Snip Single Corner of Rectangle 1">
              <a:extLst>
                <a:ext uri="{FF2B5EF4-FFF2-40B4-BE49-F238E27FC236}">
                  <a16:creationId xmlns:a16="http://schemas.microsoft.com/office/drawing/2014/main" id="{CE69C3DB-4D98-A6A0-2ADB-A2A49241B38B}"/>
                </a:ext>
              </a:extLst>
            </p:cNvPr>
            <p:cNvSpPr/>
            <p:nvPr/>
          </p:nvSpPr>
          <p:spPr>
            <a:xfrm>
              <a:off x="6465928" y="2831462"/>
              <a:ext cx="5421272" cy="2015900"/>
            </a:xfrm>
            <a:prstGeom prst="snip1Rect">
              <a:avLst/>
            </a:prstGeom>
            <a:solidFill>
              <a:schemeClr val="bg1">
                <a:lumMod val="95000"/>
              </a:schemeClr>
            </a:solidFill>
            <a:ln>
              <a:solidFill>
                <a:srgbClr val="209DD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5" name="Inhaltsplatzhalter 2">
              <a:extLst>
                <a:ext uri="{FF2B5EF4-FFF2-40B4-BE49-F238E27FC236}">
                  <a16:creationId xmlns:a16="http://schemas.microsoft.com/office/drawing/2014/main" id="{03267EB0-9999-C781-B4AA-FF3AFBBB6E33}"/>
                </a:ext>
              </a:extLst>
            </p:cNvPr>
            <p:cNvSpPr txBox="1">
              <a:spLocks/>
            </p:cNvSpPr>
            <p:nvPr/>
          </p:nvSpPr>
          <p:spPr>
            <a:xfrm>
              <a:off x="6609928" y="3026554"/>
              <a:ext cx="5023272" cy="1600438"/>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b="1" noProof="1">
                  <a:solidFill>
                    <a:srgbClr val="113061"/>
                  </a:solidFill>
                  <a:cs typeface="Arial" panose="020B0604020202020204" pitchFamily="34" charset="0"/>
                </a:rPr>
                <a:t>User Needs</a:t>
              </a:r>
            </a:p>
            <a:p>
              <a:pPr marL="0" indent="0" algn="ctr">
                <a:lnSpc>
                  <a:spcPct val="100000"/>
                </a:lnSpc>
                <a:spcBef>
                  <a:spcPts val="0"/>
                </a:spcBef>
                <a:buNone/>
              </a:pPr>
              <a:endParaRPr lang="en-US" sz="2000" b="1" noProof="1">
                <a:solidFill>
                  <a:srgbClr val="113061"/>
                </a:solidFill>
                <a:cs typeface="Arial" panose="020B0604020202020204" pitchFamily="34" charset="0"/>
              </a:endParaRPr>
            </a:p>
            <a:p>
              <a:pPr>
                <a:lnSpc>
                  <a:spcPct val="100000"/>
                </a:lnSpc>
                <a:spcBef>
                  <a:spcPts val="0"/>
                </a:spcBef>
              </a:pPr>
              <a:r>
                <a:rPr lang="en-US" sz="2000" noProof="1">
                  <a:solidFill>
                    <a:srgbClr val="113061"/>
                  </a:solidFill>
                  <a:cs typeface="Arial" panose="020B0604020202020204" pitchFamily="34" charset="0"/>
                </a:rPr>
                <a:t>Intuitive Real-Time Visualization</a:t>
              </a:r>
            </a:p>
            <a:p>
              <a:pPr>
                <a:lnSpc>
                  <a:spcPct val="100000"/>
                </a:lnSpc>
                <a:spcBef>
                  <a:spcPts val="0"/>
                </a:spcBef>
              </a:pPr>
              <a:r>
                <a:rPr lang="en-US" sz="2000" noProof="1">
                  <a:solidFill>
                    <a:srgbClr val="113061"/>
                  </a:solidFill>
                  <a:cs typeface="Arial" panose="020B0604020202020204" pitchFamily="34" charset="0"/>
                </a:rPr>
                <a:t>Data Comparisons</a:t>
              </a:r>
            </a:p>
            <a:p>
              <a:pPr>
                <a:lnSpc>
                  <a:spcPct val="100000"/>
                </a:lnSpc>
                <a:spcBef>
                  <a:spcPts val="0"/>
                </a:spcBef>
              </a:pPr>
              <a:r>
                <a:rPr lang="en-US" sz="2000" noProof="1">
                  <a:solidFill>
                    <a:srgbClr val="113061"/>
                  </a:solidFill>
                  <a:cs typeface="Arial" panose="020B0604020202020204" pitchFamily="34" charset="0"/>
                </a:rPr>
                <a:t>Access to Data from previous Beamtimes</a:t>
              </a:r>
            </a:p>
          </p:txBody>
        </p:sp>
      </p:grpSp>
    </p:spTree>
    <p:extLst>
      <p:ext uri="{BB962C8B-B14F-4D97-AF65-F5344CB8AC3E}">
        <p14:creationId xmlns:p14="http://schemas.microsoft.com/office/powerpoint/2010/main" val="89567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p:bldP spid="24" grpId="0" animBg="1"/>
      <p:bldP spid="27" grpId="0" animBg="1"/>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83E0-7BF7-85C7-92D8-B8D77DF631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DB1AA1-9553-6FF2-63E7-A90FBCD23AFF}"/>
              </a:ext>
            </a:extLst>
          </p:cNvPr>
          <p:cNvSpPr>
            <a:spLocks noGrp="1"/>
          </p:cNvSpPr>
          <p:nvPr>
            <p:ph type="title" idx="10"/>
          </p:nvPr>
        </p:nvSpPr>
        <p:spPr/>
        <p:txBody>
          <a:bodyPr/>
          <a:lstStyle/>
          <a:p>
            <a:r>
              <a:rPr lang="en-GB" dirty="0"/>
              <a:t>XRR Summary</a:t>
            </a:r>
            <a:endParaRPr lang="en-DE" dirty="0"/>
          </a:p>
        </p:txBody>
      </p:sp>
      <p:sp>
        <p:nvSpPr>
          <p:cNvPr id="4" name="Inhaltsplatzhalter 2">
            <a:extLst>
              <a:ext uri="{FF2B5EF4-FFF2-40B4-BE49-F238E27FC236}">
                <a16:creationId xmlns:a16="http://schemas.microsoft.com/office/drawing/2014/main" id="{DE2BEA47-D14E-CD68-C798-79E75C497715}"/>
              </a:ext>
            </a:extLst>
          </p:cNvPr>
          <p:cNvSpPr txBox="1">
            <a:spLocks/>
          </p:cNvSpPr>
          <p:nvPr/>
        </p:nvSpPr>
        <p:spPr>
          <a:xfrm>
            <a:off x="842249" y="2305354"/>
            <a:ext cx="11544914" cy="138396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1">
                <a:solidFill>
                  <a:srgbClr val="274164"/>
                </a:solidFill>
                <a:cs typeface="Arial" panose="020B0604020202020204" pitchFamily="34" charset="0"/>
              </a:rPr>
              <a:t>XRR Users need interactive data exploration and visualization</a:t>
            </a:r>
          </a:p>
          <a:p>
            <a:r>
              <a:rPr lang="en-US" noProof="1">
                <a:solidFill>
                  <a:srgbClr val="274164"/>
                </a:solidFill>
                <a:cs typeface="Arial" panose="020B0604020202020204" pitchFamily="34" charset="0"/>
              </a:rPr>
              <a:t>Reusable analysis tools need </a:t>
            </a:r>
            <a:r>
              <a:rPr lang="en-US" b="1" noProof="1">
                <a:solidFill>
                  <a:srgbClr val="274164"/>
                </a:solidFill>
                <a:cs typeface="Arial" panose="020B0604020202020204" pitchFamily="34" charset="0"/>
              </a:rPr>
              <a:t>common standards and stable interfaces </a:t>
            </a:r>
          </a:p>
        </p:txBody>
      </p:sp>
      <p:sp>
        <p:nvSpPr>
          <p:cNvPr id="5" name="Inhaltsplatzhalter 2">
            <a:extLst>
              <a:ext uri="{FF2B5EF4-FFF2-40B4-BE49-F238E27FC236}">
                <a16:creationId xmlns:a16="http://schemas.microsoft.com/office/drawing/2014/main" id="{ECD05B2B-E9D8-3628-8849-AD86E5DB8938}"/>
              </a:ext>
            </a:extLst>
          </p:cNvPr>
          <p:cNvSpPr txBox="1">
            <a:spLocks/>
          </p:cNvSpPr>
          <p:nvPr/>
        </p:nvSpPr>
        <p:spPr>
          <a:xfrm>
            <a:off x="842249" y="4721980"/>
            <a:ext cx="9536945" cy="151220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noProof="0" dirty="0">
                <a:solidFill>
                  <a:srgbClr val="274164"/>
                </a:solidFill>
                <a:cs typeface="Arial" panose="020B0604020202020204" pitchFamily="34" charset="0"/>
              </a:rPr>
              <a:t>Standard XRR data </a:t>
            </a:r>
            <a:r>
              <a:rPr lang="en-US" b="1" noProof="0" dirty="0">
                <a:solidFill>
                  <a:srgbClr val="274164"/>
                </a:solidFill>
                <a:cs typeface="Arial" panose="020B0604020202020204" pitchFamily="34" charset="0"/>
              </a:rPr>
              <a:t>interoperability formats</a:t>
            </a:r>
          </a:p>
          <a:p>
            <a:r>
              <a:rPr lang="en-US" noProof="0" dirty="0">
                <a:solidFill>
                  <a:srgbClr val="274164"/>
                </a:solidFill>
                <a:cs typeface="Arial" panose="020B0604020202020204" pitchFamily="34" charset="0"/>
              </a:rPr>
              <a:t>Accessing &amp; </a:t>
            </a:r>
            <a:r>
              <a:rPr lang="en-US" b="1" noProof="0" dirty="0">
                <a:solidFill>
                  <a:srgbClr val="274164"/>
                </a:solidFill>
                <a:cs typeface="Arial" panose="020B0604020202020204" pitchFamily="34" charset="0"/>
              </a:rPr>
              <a:t>transcoding data</a:t>
            </a:r>
          </a:p>
          <a:p>
            <a:r>
              <a:rPr lang="en-US" noProof="0" dirty="0">
                <a:solidFill>
                  <a:srgbClr val="274164"/>
                </a:solidFill>
                <a:cs typeface="Arial" panose="020B0604020202020204" pitchFamily="34" charset="0"/>
              </a:rPr>
              <a:t>Integration with new </a:t>
            </a:r>
            <a:r>
              <a:rPr lang="en-US" b="1" noProof="0" dirty="0">
                <a:solidFill>
                  <a:srgbClr val="274164"/>
                </a:solidFill>
                <a:cs typeface="Arial" panose="020B0604020202020204" pitchFamily="34" charset="0"/>
              </a:rPr>
              <a:t>client software</a:t>
            </a:r>
          </a:p>
        </p:txBody>
      </p:sp>
      <p:sp>
        <p:nvSpPr>
          <p:cNvPr id="6" name="TextBox 5">
            <a:extLst>
              <a:ext uri="{FF2B5EF4-FFF2-40B4-BE49-F238E27FC236}">
                <a16:creationId xmlns:a16="http://schemas.microsoft.com/office/drawing/2014/main" id="{1993CB11-646E-2CD1-7FDD-233128482ADF}"/>
              </a:ext>
            </a:extLst>
          </p:cNvPr>
          <p:cNvSpPr txBox="1"/>
          <p:nvPr/>
        </p:nvSpPr>
        <p:spPr>
          <a:xfrm rot="1595019">
            <a:off x="8050765" y="422935"/>
            <a:ext cx="1999265" cy="461665"/>
          </a:xfrm>
          <a:prstGeom prst="rect">
            <a:avLst/>
          </a:prstGeom>
          <a:noFill/>
        </p:spPr>
        <p:txBody>
          <a:bodyPr wrap="none" rtlCol="0">
            <a:spAutoFit/>
          </a:bodyPr>
          <a:lstStyle/>
          <a:p>
            <a:r>
              <a:rPr lang="en-DE" sz="2400" dirty="0">
                <a:solidFill>
                  <a:srgbClr val="C00000"/>
                </a:solidFill>
                <a:highlight>
                  <a:srgbClr val="FFFF00"/>
                </a:highlight>
              </a:rPr>
              <a:t>F</a:t>
            </a:r>
            <a:r>
              <a:rPr lang="en-GB" sz="2400" dirty="0">
                <a:solidFill>
                  <a:srgbClr val="C00000"/>
                </a:solidFill>
                <a:highlight>
                  <a:srgbClr val="FFFF00"/>
                </a:highlight>
              </a:rPr>
              <a:t>r</a:t>
            </a:r>
            <a:r>
              <a:rPr lang="en-DE" sz="2400" dirty="0">
                <a:solidFill>
                  <a:srgbClr val="C00000"/>
                </a:solidFill>
                <a:highlight>
                  <a:srgbClr val="FFFF00"/>
                </a:highlight>
              </a:rPr>
              <a:t>om Nicolas</a:t>
            </a:r>
          </a:p>
        </p:txBody>
      </p:sp>
      <p:sp>
        <p:nvSpPr>
          <p:cNvPr id="7" name="TextBox 6">
            <a:extLst>
              <a:ext uri="{FF2B5EF4-FFF2-40B4-BE49-F238E27FC236}">
                <a16:creationId xmlns:a16="http://schemas.microsoft.com/office/drawing/2014/main" id="{8ED6AAAA-1ACA-B682-E424-F810CBC66836}"/>
              </a:ext>
            </a:extLst>
          </p:cNvPr>
          <p:cNvSpPr txBox="1"/>
          <p:nvPr/>
        </p:nvSpPr>
        <p:spPr>
          <a:xfrm>
            <a:off x="300721" y="3813016"/>
            <a:ext cx="4468531" cy="707886"/>
          </a:xfrm>
          <a:prstGeom prst="rect">
            <a:avLst/>
          </a:prstGeom>
          <a:noFill/>
        </p:spPr>
        <p:txBody>
          <a:bodyPr wrap="none" rtlCol="0">
            <a:spAutoFit/>
          </a:bodyPr>
          <a:lstStyle/>
          <a:p>
            <a:r>
              <a:rPr lang="en-DE" sz="4000" dirty="0"/>
              <a:t>PHOTONIC’s work</a:t>
            </a:r>
          </a:p>
        </p:txBody>
      </p:sp>
      <p:sp>
        <p:nvSpPr>
          <p:cNvPr id="8" name="TextBox 7">
            <a:extLst>
              <a:ext uri="{FF2B5EF4-FFF2-40B4-BE49-F238E27FC236}">
                <a16:creationId xmlns:a16="http://schemas.microsoft.com/office/drawing/2014/main" id="{5E8D6147-2C50-6167-E1ED-1FAFB097F3CD}"/>
              </a:ext>
            </a:extLst>
          </p:cNvPr>
          <p:cNvSpPr txBox="1"/>
          <p:nvPr/>
        </p:nvSpPr>
        <p:spPr>
          <a:xfrm>
            <a:off x="300721" y="1379915"/>
            <a:ext cx="4604146" cy="707886"/>
          </a:xfrm>
          <a:prstGeom prst="rect">
            <a:avLst/>
          </a:prstGeom>
          <a:noFill/>
        </p:spPr>
        <p:txBody>
          <a:bodyPr wrap="none" rtlCol="0">
            <a:spAutoFit/>
          </a:bodyPr>
          <a:lstStyle/>
          <a:p>
            <a:r>
              <a:rPr lang="en-DE" sz="4000" dirty="0"/>
              <a:t>XRR Requirements</a:t>
            </a:r>
          </a:p>
        </p:txBody>
      </p:sp>
    </p:spTree>
    <p:extLst>
      <p:ext uri="{BB962C8B-B14F-4D97-AF65-F5344CB8AC3E}">
        <p14:creationId xmlns:p14="http://schemas.microsoft.com/office/powerpoint/2010/main" val="1642215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AE088-1648-208C-DAB8-084479A3EE8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AF90A3-4BE7-8AF6-A078-06F83C506DFB}"/>
              </a:ext>
            </a:extLst>
          </p:cNvPr>
          <p:cNvSpPr>
            <a:spLocks noGrp="1"/>
          </p:cNvSpPr>
          <p:nvPr>
            <p:ph/>
          </p:nvPr>
        </p:nvSpPr>
        <p:spPr>
          <a:xfrm>
            <a:off x="677238" y="2145968"/>
            <a:ext cx="10597004" cy="1748279"/>
          </a:xfrm>
        </p:spPr>
        <p:txBody>
          <a:bodyPr>
            <a:noAutofit/>
          </a:bodyPr>
          <a:lstStyle/>
          <a:p>
            <a:pPr marL="0" indent="0">
              <a:lnSpc>
                <a:spcPct val="150000"/>
              </a:lnSpc>
              <a:buNone/>
            </a:pPr>
            <a:r>
              <a:rPr lang="en-GB" sz="2000" dirty="0">
                <a:solidFill>
                  <a:schemeClr val="accent1"/>
                </a:solidFill>
              </a:rPr>
              <a:t>is a technique for studying </a:t>
            </a:r>
            <a:r>
              <a:rPr lang="en-GB" sz="2000" b="1" dirty="0">
                <a:solidFill>
                  <a:schemeClr val="accent1"/>
                </a:solidFill>
              </a:rPr>
              <a:t>dynamic phenomena in condensed matter systems in real time</a:t>
            </a:r>
            <a:r>
              <a:rPr lang="en-GB" sz="2000" dirty="0">
                <a:solidFill>
                  <a:schemeClr val="accent1"/>
                </a:solidFill>
              </a:rPr>
              <a:t>. XPCS is a rather young technique, which possible only due to the improvement of the coherence at modern synchrotron sources and free-electron lasers. The information on the dynamics, which can be extracted from the analysis, is rather unique in terms of the accessible time and length scales. The photon science use cases XPCS is performed at experimental stations </a:t>
            </a:r>
            <a:r>
              <a:rPr lang="en-GB" sz="2000" b="1" dirty="0">
                <a:solidFill>
                  <a:schemeClr val="accent1"/>
                </a:solidFill>
              </a:rPr>
              <a:t>MID at </a:t>
            </a:r>
            <a:r>
              <a:rPr lang="en-GB" sz="2000" b="1" dirty="0" err="1">
                <a:solidFill>
                  <a:schemeClr val="accent1"/>
                </a:solidFill>
              </a:rPr>
              <a:t>EuXFEL</a:t>
            </a:r>
            <a:r>
              <a:rPr lang="en-GB" sz="2000" b="1" dirty="0">
                <a:solidFill>
                  <a:schemeClr val="accent1"/>
                </a:solidFill>
              </a:rPr>
              <a:t> and P10 at PETRA III. </a:t>
            </a:r>
            <a:r>
              <a:rPr lang="en-GB" sz="2000" dirty="0">
                <a:solidFill>
                  <a:schemeClr val="accent1"/>
                </a:solidFill>
              </a:rPr>
              <a:t>These experiments produce </a:t>
            </a:r>
            <a:r>
              <a:rPr lang="en-GB" sz="2000" b="1" dirty="0">
                <a:solidFill>
                  <a:schemeClr val="accent1"/>
                </a:solidFill>
              </a:rPr>
              <a:t>extremely high data rates and volumes</a:t>
            </a:r>
            <a:r>
              <a:rPr lang="en-GB" sz="2000" dirty="0">
                <a:solidFill>
                  <a:schemeClr val="accent1"/>
                </a:solidFill>
              </a:rPr>
              <a:t>, often reaching petabytes per beamtime, </a:t>
            </a:r>
            <a:r>
              <a:rPr lang="en-GB" sz="2000" b="1" dirty="0">
                <a:solidFill>
                  <a:schemeClr val="accent1"/>
                </a:solidFill>
              </a:rPr>
              <a:t>requiring advanced tools for reaching near real-time analysis.</a:t>
            </a:r>
            <a:endParaRPr lang="en-DE" sz="2000" b="1" dirty="0">
              <a:solidFill>
                <a:schemeClr val="accent1"/>
              </a:solidFill>
            </a:endParaRPr>
          </a:p>
        </p:txBody>
      </p:sp>
      <p:sp>
        <p:nvSpPr>
          <p:cNvPr id="3" name="Title 2">
            <a:extLst>
              <a:ext uri="{FF2B5EF4-FFF2-40B4-BE49-F238E27FC236}">
                <a16:creationId xmlns:a16="http://schemas.microsoft.com/office/drawing/2014/main" id="{6E24D751-FFEA-24CC-5F98-615D8E0F0448}"/>
              </a:ext>
            </a:extLst>
          </p:cNvPr>
          <p:cNvSpPr>
            <a:spLocks noGrp="1"/>
          </p:cNvSpPr>
          <p:nvPr>
            <p:ph type="title" idx="10"/>
          </p:nvPr>
        </p:nvSpPr>
        <p:spPr/>
        <p:txBody>
          <a:bodyPr/>
          <a:lstStyle/>
          <a:p>
            <a:r>
              <a:rPr lang="en-US" dirty="0">
                <a:solidFill>
                  <a:schemeClr val="bg1"/>
                </a:solidFill>
              </a:rPr>
              <a:t>Use Case XPCS</a:t>
            </a:r>
            <a:endParaRPr lang="en-DE" dirty="0">
              <a:solidFill>
                <a:schemeClr val="bg1"/>
              </a:solidFill>
            </a:endParaRPr>
          </a:p>
        </p:txBody>
      </p:sp>
      <p:sp>
        <p:nvSpPr>
          <p:cNvPr id="6" name="TextBox 5">
            <a:extLst>
              <a:ext uri="{FF2B5EF4-FFF2-40B4-BE49-F238E27FC236}">
                <a16:creationId xmlns:a16="http://schemas.microsoft.com/office/drawing/2014/main" id="{DFDBB906-3D4B-90E2-C69B-42EEBC964254}"/>
              </a:ext>
            </a:extLst>
          </p:cNvPr>
          <p:cNvSpPr txBox="1"/>
          <p:nvPr/>
        </p:nvSpPr>
        <p:spPr>
          <a:xfrm>
            <a:off x="300722" y="1364016"/>
            <a:ext cx="8669107" cy="646331"/>
          </a:xfrm>
          <a:prstGeom prst="rect">
            <a:avLst/>
          </a:prstGeom>
          <a:noFill/>
        </p:spPr>
        <p:txBody>
          <a:bodyPr wrap="square">
            <a:spAutoFit/>
          </a:bodyPr>
          <a:lstStyle/>
          <a:p>
            <a:r>
              <a:rPr lang="en-US" sz="3600" dirty="0">
                <a:solidFill>
                  <a:srgbClr val="2D6E78"/>
                </a:solidFill>
              </a:rPr>
              <a:t>X-Ray photon correlation spectroscopy </a:t>
            </a:r>
            <a:endParaRPr lang="en-DE" sz="3600" dirty="0">
              <a:solidFill>
                <a:srgbClr val="2D6E78"/>
              </a:solidFill>
            </a:endParaRPr>
          </a:p>
        </p:txBody>
      </p:sp>
    </p:spTree>
    <p:extLst>
      <p:ext uri="{BB962C8B-B14F-4D97-AF65-F5344CB8AC3E}">
        <p14:creationId xmlns:p14="http://schemas.microsoft.com/office/powerpoint/2010/main" val="3265525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8C9E5-8216-E583-974B-3FFD1D026E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2FBA4B-BC57-CDB6-36E7-E8D9A36A114A}"/>
              </a:ext>
            </a:extLst>
          </p:cNvPr>
          <p:cNvSpPr>
            <a:spLocks noGrp="1"/>
          </p:cNvSpPr>
          <p:nvPr>
            <p:ph type="title" idx="10"/>
          </p:nvPr>
        </p:nvSpPr>
        <p:spPr/>
        <p:txBody>
          <a:bodyPr/>
          <a:lstStyle/>
          <a:p>
            <a:r>
              <a:rPr lang="en-US" dirty="0">
                <a:solidFill>
                  <a:schemeClr val="bg1"/>
                </a:solidFill>
              </a:rPr>
              <a:t>X-Ray photon correlation spectroscopy</a:t>
            </a:r>
            <a:endParaRPr lang="en-DE" dirty="0"/>
          </a:p>
        </p:txBody>
      </p:sp>
      <p:sp>
        <p:nvSpPr>
          <p:cNvPr id="17" name="TextBox 16">
            <a:extLst>
              <a:ext uri="{FF2B5EF4-FFF2-40B4-BE49-F238E27FC236}">
                <a16:creationId xmlns:a16="http://schemas.microsoft.com/office/drawing/2014/main" id="{F0EF7111-D417-2D7C-847A-05F62F140CC2}"/>
              </a:ext>
            </a:extLst>
          </p:cNvPr>
          <p:cNvSpPr txBox="1"/>
          <p:nvPr/>
        </p:nvSpPr>
        <p:spPr>
          <a:xfrm rot="390616">
            <a:off x="3665811" y="161474"/>
            <a:ext cx="2239930" cy="830997"/>
          </a:xfrm>
          <a:prstGeom prst="rect">
            <a:avLst/>
          </a:prstGeom>
          <a:noFill/>
        </p:spPr>
        <p:txBody>
          <a:bodyPr wrap="square" rtlCol="0">
            <a:spAutoFit/>
          </a:bodyPr>
          <a:lstStyle/>
          <a:p>
            <a:pPr algn="ctr"/>
            <a:r>
              <a:rPr lang="en-DE" sz="2400" dirty="0">
                <a:solidFill>
                  <a:srgbClr val="C00000"/>
                </a:solidFill>
                <a:highlight>
                  <a:srgbClr val="FFFF00"/>
                </a:highlight>
              </a:rPr>
              <a:t>F</a:t>
            </a:r>
            <a:r>
              <a:rPr lang="en-GB" sz="2400" dirty="0">
                <a:solidFill>
                  <a:srgbClr val="C00000"/>
                </a:solidFill>
                <a:highlight>
                  <a:srgbClr val="FFFF00"/>
                </a:highlight>
              </a:rPr>
              <a:t>r</a:t>
            </a:r>
            <a:r>
              <a:rPr lang="en-DE" sz="2400" dirty="0">
                <a:solidFill>
                  <a:srgbClr val="C00000"/>
                </a:solidFill>
                <a:highlight>
                  <a:srgbClr val="FFFF00"/>
                </a:highlight>
              </a:rPr>
              <a:t>om Luca and Thomas</a:t>
            </a:r>
          </a:p>
        </p:txBody>
      </p:sp>
      <p:pic>
        <p:nvPicPr>
          <p:cNvPr id="19" name="Picture 18">
            <a:extLst>
              <a:ext uri="{FF2B5EF4-FFF2-40B4-BE49-F238E27FC236}">
                <a16:creationId xmlns:a16="http://schemas.microsoft.com/office/drawing/2014/main" id="{B8F93AA6-D05D-3632-A26E-220414FE4981}"/>
              </a:ext>
            </a:extLst>
          </p:cNvPr>
          <p:cNvPicPr>
            <a:picLocks noChangeAspect="1"/>
          </p:cNvPicPr>
          <p:nvPr/>
        </p:nvPicPr>
        <p:blipFill>
          <a:blip r:embed="rId2"/>
          <a:srcRect/>
          <a:stretch/>
        </p:blipFill>
        <p:spPr>
          <a:xfrm>
            <a:off x="3720826" y="1300141"/>
            <a:ext cx="2473554" cy="1946344"/>
          </a:xfrm>
          <a:prstGeom prst="rect">
            <a:avLst/>
          </a:prstGeom>
        </p:spPr>
      </p:pic>
      <p:pic>
        <p:nvPicPr>
          <p:cNvPr id="20" name="Picture 19">
            <a:extLst>
              <a:ext uri="{FF2B5EF4-FFF2-40B4-BE49-F238E27FC236}">
                <a16:creationId xmlns:a16="http://schemas.microsoft.com/office/drawing/2014/main" id="{8659CC40-D755-D94A-DA27-87A5DA8B3197}"/>
              </a:ext>
            </a:extLst>
          </p:cNvPr>
          <p:cNvPicPr>
            <a:picLocks noChangeAspect="1"/>
          </p:cNvPicPr>
          <p:nvPr/>
        </p:nvPicPr>
        <p:blipFill>
          <a:blip r:embed="rId3"/>
          <a:srcRect/>
          <a:stretch/>
        </p:blipFill>
        <p:spPr>
          <a:xfrm>
            <a:off x="6322033" y="1300141"/>
            <a:ext cx="2519617" cy="1982589"/>
          </a:xfrm>
          <a:prstGeom prst="rect">
            <a:avLst/>
          </a:prstGeom>
        </p:spPr>
      </p:pic>
      <p:pic>
        <p:nvPicPr>
          <p:cNvPr id="21" name="Picture 20">
            <a:extLst>
              <a:ext uri="{FF2B5EF4-FFF2-40B4-BE49-F238E27FC236}">
                <a16:creationId xmlns:a16="http://schemas.microsoft.com/office/drawing/2014/main" id="{F2DB3728-88B3-AF51-9D28-B4A62EFAAB2F}"/>
              </a:ext>
            </a:extLst>
          </p:cNvPr>
          <p:cNvPicPr>
            <a:picLocks noChangeAspect="1"/>
          </p:cNvPicPr>
          <p:nvPr/>
        </p:nvPicPr>
        <p:blipFill>
          <a:blip r:embed="rId4"/>
          <a:srcRect/>
          <a:stretch/>
        </p:blipFill>
        <p:spPr>
          <a:xfrm>
            <a:off x="8969304" y="2258933"/>
            <a:ext cx="2918692" cy="2189019"/>
          </a:xfrm>
          <a:prstGeom prst="rect">
            <a:avLst/>
          </a:prstGeom>
        </p:spPr>
      </p:pic>
      <p:cxnSp>
        <p:nvCxnSpPr>
          <p:cNvPr id="22" name="Straight Arrow Connector 21">
            <a:extLst>
              <a:ext uri="{FF2B5EF4-FFF2-40B4-BE49-F238E27FC236}">
                <a16:creationId xmlns:a16="http://schemas.microsoft.com/office/drawing/2014/main" id="{C7B8487D-E644-0379-211E-043A7F7F83D9}"/>
              </a:ext>
            </a:extLst>
          </p:cNvPr>
          <p:cNvCxnSpPr>
            <a:cxnSpLocks/>
          </p:cNvCxnSpPr>
          <p:nvPr/>
        </p:nvCxnSpPr>
        <p:spPr>
          <a:xfrm>
            <a:off x="4420939" y="3056283"/>
            <a:ext cx="4752238" cy="77422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CBF0685-703B-E147-E133-407F38F75E13}"/>
              </a:ext>
            </a:extLst>
          </p:cNvPr>
          <p:cNvPicPr>
            <a:picLocks noChangeAspect="1"/>
          </p:cNvPicPr>
          <p:nvPr/>
        </p:nvPicPr>
        <p:blipFill>
          <a:blip r:embed="rId5"/>
          <a:stretch>
            <a:fillRect/>
          </a:stretch>
        </p:blipFill>
        <p:spPr>
          <a:xfrm>
            <a:off x="6728644" y="2102456"/>
            <a:ext cx="729673" cy="765535"/>
          </a:xfrm>
          <a:prstGeom prst="rect">
            <a:avLst/>
          </a:prstGeom>
        </p:spPr>
      </p:pic>
      <p:pic>
        <p:nvPicPr>
          <p:cNvPr id="24" name="Picture 23">
            <a:extLst>
              <a:ext uri="{FF2B5EF4-FFF2-40B4-BE49-F238E27FC236}">
                <a16:creationId xmlns:a16="http://schemas.microsoft.com/office/drawing/2014/main" id="{E92EBE19-72C5-6F0C-AB32-5C732A69BF98}"/>
              </a:ext>
            </a:extLst>
          </p:cNvPr>
          <p:cNvPicPr>
            <a:picLocks noChangeAspect="1"/>
          </p:cNvPicPr>
          <p:nvPr/>
        </p:nvPicPr>
        <p:blipFill>
          <a:blip r:embed="rId6"/>
          <a:stretch>
            <a:fillRect/>
          </a:stretch>
        </p:blipFill>
        <p:spPr>
          <a:xfrm>
            <a:off x="4056103" y="2102456"/>
            <a:ext cx="729673" cy="765535"/>
          </a:xfrm>
          <a:prstGeom prst="rect">
            <a:avLst/>
          </a:prstGeom>
        </p:spPr>
      </p:pic>
      <p:pic>
        <p:nvPicPr>
          <p:cNvPr id="25" name="Picture 24">
            <a:extLst>
              <a:ext uri="{FF2B5EF4-FFF2-40B4-BE49-F238E27FC236}">
                <a16:creationId xmlns:a16="http://schemas.microsoft.com/office/drawing/2014/main" id="{468C9536-4EF9-03D9-BDE3-5CFE5223C291}"/>
              </a:ext>
            </a:extLst>
          </p:cNvPr>
          <p:cNvPicPr>
            <a:picLocks noChangeAspect="1"/>
          </p:cNvPicPr>
          <p:nvPr/>
        </p:nvPicPr>
        <p:blipFill>
          <a:blip r:embed="rId7"/>
          <a:stretch>
            <a:fillRect/>
          </a:stretch>
        </p:blipFill>
        <p:spPr>
          <a:xfrm>
            <a:off x="10105587" y="1700164"/>
            <a:ext cx="1707221" cy="1052309"/>
          </a:xfrm>
          <a:prstGeom prst="rect">
            <a:avLst/>
          </a:prstGeom>
        </p:spPr>
      </p:pic>
      <p:pic>
        <p:nvPicPr>
          <p:cNvPr id="29" name="Picture 28">
            <a:extLst>
              <a:ext uri="{FF2B5EF4-FFF2-40B4-BE49-F238E27FC236}">
                <a16:creationId xmlns:a16="http://schemas.microsoft.com/office/drawing/2014/main" id="{29B7C186-A342-48D1-139C-826F46D72ADD}"/>
              </a:ext>
            </a:extLst>
          </p:cNvPr>
          <p:cNvPicPr>
            <a:picLocks noChangeAspect="1"/>
          </p:cNvPicPr>
          <p:nvPr/>
        </p:nvPicPr>
        <p:blipFill>
          <a:blip r:embed="rId8"/>
          <a:srcRect r="430"/>
          <a:stretch>
            <a:fillRect/>
          </a:stretch>
        </p:blipFill>
        <p:spPr>
          <a:xfrm>
            <a:off x="154392" y="1558291"/>
            <a:ext cx="2885626" cy="2296607"/>
          </a:xfrm>
          <a:prstGeom prst="rect">
            <a:avLst/>
          </a:prstGeom>
        </p:spPr>
      </p:pic>
      <p:sp>
        <p:nvSpPr>
          <p:cNvPr id="31" name="TextBox 30">
            <a:extLst>
              <a:ext uri="{FF2B5EF4-FFF2-40B4-BE49-F238E27FC236}">
                <a16:creationId xmlns:a16="http://schemas.microsoft.com/office/drawing/2014/main" id="{4FF17084-101E-C732-B23F-264C78B0C6AF}"/>
              </a:ext>
            </a:extLst>
          </p:cNvPr>
          <p:cNvSpPr txBox="1"/>
          <p:nvPr/>
        </p:nvSpPr>
        <p:spPr>
          <a:xfrm>
            <a:off x="1155138" y="1317261"/>
            <a:ext cx="1796994" cy="307949"/>
          </a:xfrm>
          <a:prstGeom prst="rect">
            <a:avLst/>
          </a:prstGeom>
          <a:noFill/>
        </p:spPr>
        <p:txBody>
          <a:bodyPr wrap="none" rtlCol="0">
            <a:noAutofit/>
          </a:bodyPr>
          <a:lstStyle/>
          <a:p>
            <a:pPr>
              <a:lnSpc>
                <a:spcPct val="112000"/>
              </a:lnSpc>
            </a:pPr>
            <a:r>
              <a:rPr lang="en-US" sz="1200" dirty="0"/>
              <a:t>10.1038/s41467-025-66972-6</a:t>
            </a:r>
          </a:p>
        </p:txBody>
      </p:sp>
      <p:cxnSp>
        <p:nvCxnSpPr>
          <p:cNvPr id="30" name="Elbow Connector 29">
            <a:extLst>
              <a:ext uri="{FF2B5EF4-FFF2-40B4-BE49-F238E27FC236}">
                <a16:creationId xmlns:a16="http://schemas.microsoft.com/office/drawing/2014/main" id="{4B81A450-FD18-1AB8-D56E-290AE429FC6B}"/>
              </a:ext>
            </a:extLst>
          </p:cNvPr>
          <p:cNvCxnSpPr>
            <a:cxnSpLocks/>
          </p:cNvCxnSpPr>
          <p:nvPr/>
        </p:nvCxnSpPr>
        <p:spPr>
          <a:xfrm flipV="1">
            <a:off x="2952132" y="2500685"/>
            <a:ext cx="1103971" cy="312825"/>
          </a:xfrm>
          <a:prstGeom prst="bentConnector3">
            <a:avLst/>
          </a:prstGeom>
          <a:ln w="53975">
            <a:solidFill>
              <a:srgbClr val="50832D"/>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698670E0-986E-0D1B-BE8B-396228895E87}"/>
              </a:ext>
            </a:extLst>
          </p:cNvPr>
          <p:cNvGrpSpPr/>
          <p:nvPr/>
        </p:nvGrpSpPr>
        <p:grpSpPr>
          <a:xfrm>
            <a:off x="300722" y="3690188"/>
            <a:ext cx="4485054" cy="1461061"/>
            <a:chOff x="300722" y="3690188"/>
            <a:chExt cx="4485054" cy="1461061"/>
          </a:xfrm>
        </p:grpSpPr>
        <p:sp>
          <p:nvSpPr>
            <p:cNvPr id="33" name="Snip Single Corner of Rectangle 32">
              <a:extLst>
                <a:ext uri="{FF2B5EF4-FFF2-40B4-BE49-F238E27FC236}">
                  <a16:creationId xmlns:a16="http://schemas.microsoft.com/office/drawing/2014/main" id="{035B7026-CC8B-0490-8DF5-B34B3A818B39}"/>
                </a:ext>
              </a:extLst>
            </p:cNvPr>
            <p:cNvSpPr/>
            <p:nvPr/>
          </p:nvSpPr>
          <p:spPr>
            <a:xfrm>
              <a:off x="302815" y="3690188"/>
              <a:ext cx="4482961" cy="1461061"/>
            </a:xfrm>
            <a:prstGeom prst="snip1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6" name="TextBox 25">
              <a:extLst>
                <a:ext uri="{FF2B5EF4-FFF2-40B4-BE49-F238E27FC236}">
                  <a16:creationId xmlns:a16="http://schemas.microsoft.com/office/drawing/2014/main" id="{26310D2F-C073-E963-D3CD-8788C327A5D1}"/>
                </a:ext>
              </a:extLst>
            </p:cNvPr>
            <p:cNvSpPr txBox="1"/>
            <p:nvPr/>
          </p:nvSpPr>
          <p:spPr>
            <a:xfrm>
              <a:off x="300722" y="3810654"/>
              <a:ext cx="4231500" cy="1077218"/>
            </a:xfrm>
            <a:prstGeom prst="rect">
              <a:avLst/>
            </a:prstGeom>
            <a:noFill/>
            <a:scene3d>
              <a:camera prst="orthographicFront">
                <a:rot lat="0" lon="0" rev="0"/>
              </a:camera>
              <a:lightRig rig="threePt" dir="t"/>
            </a:scene3d>
          </p:spPr>
          <p:txBody>
            <a:bodyPr wrap="square" rtlCol="0">
              <a:spAutoFit/>
            </a:bodyPr>
            <a:lstStyle/>
            <a:p>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from p</a:t>
              </a:r>
              <a:r>
                <a:rPr lang="en-US" sz="1600" dirty="0">
                  <a:latin typeface="Verdana" panose="020B0604030504040204" pitchFamily="34" charset="0"/>
                  <a:ea typeface="Verdana" panose="020B0604030504040204" pitchFamily="34" charset="0"/>
                  <a:cs typeface="Verdana" panose="020B0604030504040204" pitchFamily="34" charset="0"/>
                </a:rPr>
                <a:t>hotonics </a:t>
              </a:r>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import</a:t>
              </a:r>
              <a:r>
                <a:rPr lang="en-US" sz="1600" dirty="0">
                  <a:latin typeface="Verdana" panose="020B0604030504040204" pitchFamily="34" charset="0"/>
                  <a:ea typeface="Verdana" panose="020B0604030504040204" pitchFamily="34" charset="0"/>
                  <a:cs typeface="Verdana" panose="020B0604030504040204" pitchFamily="34" charset="0"/>
                </a:rPr>
                <a:t> data</a:t>
              </a:r>
            </a:p>
            <a:p>
              <a:r>
                <a:rPr lang="en-US" sz="1600" dirty="0">
                  <a:latin typeface="Verdana" panose="020B0604030504040204" pitchFamily="34" charset="0"/>
                  <a:ea typeface="Verdana" panose="020B0604030504040204" pitchFamily="34" charset="0"/>
                  <a:cs typeface="Verdana" panose="020B0604030504040204" pitchFamily="34" charset="0"/>
                </a:rPr>
                <a:t>g2_euxfel </a:t>
              </a:r>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a:t>
              </a:r>
              <a:r>
                <a:rPr lang="en-US" sz="1600" dirty="0">
                  <a:latin typeface="Verdana" panose="020B0604030504040204" pitchFamily="34" charset="0"/>
                  <a:ea typeface="Verdana" panose="020B0604030504040204" pitchFamily="34" charset="0"/>
                  <a:cs typeface="Verdana" panose="020B0604030504040204" pitchFamily="34" charset="0"/>
                </a:rPr>
                <a:t> data(facility </a:t>
              </a:r>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rgbClr val="00B050"/>
                  </a:solidFill>
                  <a:latin typeface="Verdana" panose="020B0604030504040204" pitchFamily="34" charset="0"/>
                  <a:ea typeface="Verdana" panose="020B0604030504040204" pitchFamily="34" charset="0"/>
                  <a:cs typeface="Verdana" panose="020B0604030504040204" pitchFamily="34" charset="0"/>
                </a:rPr>
                <a:t>"</a:t>
              </a:r>
              <a:r>
                <a:rPr lang="en-US" sz="1600" dirty="0" err="1">
                  <a:solidFill>
                    <a:srgbClr val="00B050"/>
                  </a:solidFill>
                  <a:latin typeface="Verdana" panose="020B0604030504040204" pitchFamily="34" charset="0"/>
                  <a:ea typeface="Verdana" panose="020B0604030504040204" pitchFamily="34" charset="0"/>
                  <a:cs typeface="Verdana" panose="020B0604030504040204" pitchFamily="34" charset="0"/>
                </a:rPr>
                <a:t>EuXFEL</a:t>
              </a:r>
              <a:r>
                <a:rPr lang="en-US" sz="1600" dirty="0">
                  <a:solidFill>
                    <a:srgbClr val="00B050"/>
                  </a:solidFill>
                  <a:latin typeface="Verdana" panose="020B0604030504040204" pitchFamily="34" charset="0"/>
                  <a:ea typeface="Verdana" panose="020B0604030504040204" pitchFamily="34" charset="0"/>
                  <a:cs typeface="Verdana" panose="020B0604030504040204" pitchFamily="34" charset="0"/>
                </a:rPr>
                <a:t>"</a:t>
              </a:r>
              <a:r>
                <a:rPr lang="en-US" sz="1600" dirty="0">
                  <a:latin typeface="Verdana" panose="020B0604030504040204" pitchFamily="34" charset="0"/>
                  <a:ea typeface="Verdana" panose="020B0604030504040204" pitchFamily="34" charset="0"/>
                  <a:cs typeface="Verdana" panose="020B0604030504040204" pitchFamily="34" charset="0"/>
                </a:rPr>
                <a:t>,</a:t>
              </a:r>
            </a:p>
            <a:p>
              <a:r>
                <a:rPr lang="en-US" sz="1600" dirty="0">
                  <a:latin typeface="Verdana" panose="020B0604030504040204" pitchFamily="34" charset="0"/>
                  <a:ea typeface="Verdana" panose="020B0604030504040204" pitchFamily="34" charset="0"/>
                  <a:cs typeface="Verdana" panose="020B0604030504040204" pitchFamily="34" charset="0"/>
                </a:rPr>
                <a:t>                          proposal </a:t>
              </a:r>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rgbClr val="AB7FF9"/>
                  </a:solidFill>
                  <a:latin typeface="Verdana" panose="020B0604030504040204" pitchFamily="34" charset="0"/>
                  <a:ea typeface="Verdana" panose="020B0604030504040204" pitchFamily="34" charset="0"/>
                  <a:cs typeface="Verdana" panose="020B0604030504040204" pitchFamily="34" charset="0"/>
                </a:rPr>
                <a:t>8616</a:t>
              </a:r>
              <a:r>
                <a:rPr lang="en-US" sz="1600" dirty="0">
                  <a:latin typeface="Verdana" panose="020B0604030504040204" pitchFamily="34" charset="0"/>
                  <a:ea typeface="Verdana" panose="020B0604030504040204" pitchFamily="34" charset="0"/>
                  <a:cs typeface="Verdana" panose="020B0604030504040204" pitchFamily="34" charset="0"/>
                </a:rPr>
                <a:t>,</a:t>
              </a:r>
            </a:p>
            <a:p>
              <a:r>
                <a:rPr lang="en-US" sz="1600" dirty="0">
                  <a:latin typeface="Verdana" panose="020B0604030504040204" pitchFamily="34" charset="0"/>
                  <a:ea typeface="Verdana" panose="020B0604030504040204" pitchFamily="34" charset="0"/>
                  <a:cs typeface="Verdana" panose="020B0604030504040204" pitchFamily="34" charset="0"/>
                </a:rPr>
                <a:t>                          run </a:t>
              </a:r>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a:t>
              </a:r>
              <a:r>
                <a:rPr lang="en-US" sz="1600" dirty="0">
                  <a:solidFill>
                    <a:srgbClr val="E6DC73"/>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rgbClr val="AB7FF9"/>
                  </a:solidFill>
                  <a:latin typeface="Verdana" panose="020B0604030504040204" pitchFamily="34" charset="0"/>
                  <a:ea typeface="Verdana" panose="020B0604030504040204" pitchFamily="34" charset="0"/>
                  <a:cs typeface="Verdana" panose="020B0604030504040204" pitchFamily="34" charset="0"/>
                </a:rPr>
                <a:t>42</a:t>
              </a:r>
              <a:r>
                <a:rPr lang="en-US" sz="1600" dirty="0">
                  <a:latin typeface="Verdana" panose="020B0604030504040204" pitchFamily="34" charset="0"/>
                  <a:ea typeface="Verdana" panose="020B0604030504040204" pitchFamily="34" charset="0"/>
                  <a:cs typeface="Verdana" panose="020B0604030504040204" pitchFamily="34" charset="0"/>
                </a:rPr>
                <a:t>)[</a:t>
              </a:r>
              <a:r>
                <a:rPr lang="en-US" sz="1600" dirty="0">
                  <a:solidFill>
                    <a:srgbClr val="00B050"/>
                  </a:solidFill>
                  <a:latin typeface="Verdana" panose="020B0604030504040204" pitchFamily="34" charset="0"/>
                  <a:ea typeface="Verdana" panose="020B0604030504040204" pitchFamily="34" charset="0"/>
                  <a:cs typeface="Verdana" panose="020B0604030504040204" pitchFamily="34" charset="0"/>
                </a:rPr>
                <a:t>"g2"</a:t>
              </a:r>
              <a:r>
                <a:rPr lang="en-US" sz="1600" dirty="0">
                  <a:latin typeface="Verdana" panose="020B0604030504040204" pitchFamily="34" charset="0"/>
                  <a:ea typeface="Verdana" panose="020B0604030504040204" pitchFamily="34" charset="0"/>
                  <a:cs typeface="Verdana" panose="020B0604030504040204" pitchFamily="34" charset="0"/>
                </a:rPr>
                <a:t>]</a:t>
              </a:r>
            </a:p>
          </p:txBody>
        </p:sp>
      </p:grpSp>
      <p:grpSp>
        <p:nvGrpSpPr>
          <p:cNvPr id="16" name="Group 15">
            <a:extLst>
              <a:ext uri="{FF2B5EF4-FFF2-40B4-BE49-F238E27FC236}">
                <a16:creationId xmlns:a16="http://schemas.microsoft.com/office/drawing/2014/main" id="{E95E44D9-DD83-3E3A-A5F8-3C6DD8015F97}"/>
              </a:ext>
            </a:extLst>
          </p:cNvPr>
          <p:cNvGrpSpPr/>
          <p:nvPr/>
        </p:nvGrpSpPr>
        <p:grpSpPr>
          <a:xfrm>
            <a:off x="92765" y="5227687"/>
            <a:ext cx="11554592" cy="1368008"/>
            <a:chOff x="92765" y="5227687"/>
            <a:chExt cx="11554592" cy="1368008"/>
          </a:xfrm>
        </p:grpSpPr>
        <p:sp>
          <p:nvSpPr>
            <p:cNvPr id="5" name="Snip Single Corner of Rectangle 4">
              <a:extLst>
                <a:ext uri="{FF2B5EF4-FFF2-40B4-BE49-F238E27FC236}">
                  <a16:creationId xmlns:a16="http://schemas.microsoft.com/office/drawing/2014/main" id="{42A6A769-CC3D-0020-8A44-8DDD901095B8}"/>
                </a:ext>
              </a:extLst>
            </p:cNvPr>
            <p:cNvSpPr/>
            <p:nvPr/>
          </p:nvSpPr>
          <p:spPr>
            <a:xfrm>
              <a:off x="92765" y="5227687"/>
              <a:ext cx="11554592" cy="1291571"/>
            </a:xfrm>
            <a:prstGeom prst="snip1Rect">
              <a:avLst/>
            </a:prstGeom>
            <a:solidFill>
              <a:schemeClr val="bg1">
                <a:lumMod val="95000"/>
              </a:schemeClr>
            </a:solidFill>
            <a:ln>
              <a:solidFill>
                <a:srgbClr val="209DD4"/>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Content Placeholder 2">
              <a:extLst>
                <a:ext uri="{FF2B5EF4-FFF2-40B4-BE49-F238E27FC236}">
                  <a16:creationId xmlns:a16="http://schemas.microsoft.com/office/drawing/2014/main" id="{27206728-922A-1AF1-FC5C-22B84305EFB9}"/>
                </a:ext>
              </a:extLst>
            </p:cNvPr>
            <p:cNvSpPr txBox="1">
              <a:spLocks/>
            </p:cNvSpPr>
            <p:nvPr/>
          </p:nvSpPr>
          <p:spPr>
            <a:xfrm>
              <a:off x="154392" y="5352958"/>
              <a:ext cx="11158284" cy="1242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XPCS delivers sample dynamics by correlating speckles in time.</a:t>
              </a:r>
            </a:p>
            <a:p>
              <a:r>
                <a:rPr lang="en-GB" sz="2000" dirty="0"/>
                <a:t>Users can access XPCS results collected at </a:t>
              </a:r>
              <a:r>
                <a:rPr lang="en-GB" sz="2000" dirty="0" err="1"/>
                <a:t>EuXFEL</a:t>
              </a:r>
              <a:r>
                <a:rPr lang="en-GB" sz="2000" dirty="0"/>
                <a:t> and PETRA III, and use them together.</a:t>
              </a:r>
            </a:p>
            <a:p>
              <a:r>
                <a:rPr lang="en-GB" sz="2000" dirty="0"/>
                <a:t>Results are transcoded to a common data format.</a:t>
              </a:r>
            </a:p>
          </p:txBody>
        </p:sp>
      </p:grpSp>
      <p:cxnSp>
        <p:nvCxnSpPr>
          <p:cNvPr id="9" name="Straight Arrow Connector 8">
            <a:extLst>
              <a:ext uri="{FF2B5EF4-FFF2-40B4-BE49-F238E27FC236}">
                <a16:creationId xmlns:a16="http://schemas.microsoft.com/office/drawing/2014/main" id="{B6AE64A6-602F-092E-DAA7-0A397F77E901}"/>
              </a:ext>
            </a:extLst>
          </p:cNvPr>
          <p:cNvCxnSpPr>
            <a:cxnSpLocks/>
          </p:cNvCxnSpPr>
          <p:nvPr/>
        </p:nvCxnSpPr>
        <p:spPr>
          <a:xfrm>
            <a:off x="7366763" y="3093471"/>
            <a:ext cx="1806414" cy="48552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72510E9-0396-8C10-897E-A61C30B27C2A}"/>
              </a:ext>
            </a:extLst>
          </p:cNvPr>
          <p:cNvGrpSpPr/>
          <p:nvPr/>
        </p:nvGrpSpPr>
        <p:grpSpPr>
          <a:xfrm>
            <a:off x="5017751" y="3713116"/>
            <a:ext cx="5214429" cy="1438134"/>
            <a:chOff x="5017751" y="3713116"/>
            <a:chExt cx="5214429" cy="1438134"/>
          </a:xfrm>
        </p:grpSpPr>
        <p:sp>
          <p:nvSpPr>
            <p:cNvPr id="35" name="Snip Single Corner of Rectangle 34">
              <a:extLst>
                <a:ext uri="{FF2B5EF4-FFF2-40B4-BE49-F238E27FC236}">
                  <a16:creationId xmlns:a16="http://schemas.microsoft.com/office/drawing/2014/main" id="{7A4BCEFB-4D60-C7E7-5A52-DFBD9A52626D}"/>
                </a:ext>
              </a:extLst>
            </p:cNvPr>
            <p:cNvSpPr/>
            <p:nvPr/>
          </p:nvSpPr>
          <p:spPr>
            <a:xfrm>
              <a:off x="5017751" y="3713116"/>
              <a:ext cx="4752238" cy="1438134"/>
            </a:xfrm>
            <a:prstGeom prst="snip1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7" name="TextBox 26">
              <a:extLst>
                <a:ext uri="{FF2B5EF4-FFF2-40B4-BE49-F238E27FC236}">
                  <a16:creationId xmlns:a16="http://schemas.microsoft.com/office/drawing/2014/main" id="{32C9B797-3404-80B4-D7C6-F68A6E3E350B}"/>
                </a:ext>
              </a:extLst>
            </p:cNvPr>
            <p:cNvSpPr txBox="1"/>
            <p:nvPr/>
          </p:nvSpPr>
          <p:spPr>
            <a:xfrm>
              <a:off x="5040415" y="3799489"/>
              <a:ext cx="5191765" cy="1323439"/>
            </a:xfrm>
            <a:prstGeom prst="rect">
              <a:avLst/>
            </a:prstGeom>
            <a:noFill/>
          </p:spPr>
          <p:txBody>
            <a:bodyPr wrap="square" rtlCol="0">
              <a:spAutoFit/>
            </a:bodyPr>
            <a:lstStyle/>
            <a:p>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from</a:t>
              </a:r>
              <a:r>
                <a:rPr lang="en-US" sz="1600" dirty="0">
                  <a:latin typeface="Verdana" panose="020B0604030504040204" pitchFamily="34" charset="0"/>
                  <a:ea typeface="Verdana" panose="020B0604030504040204" pitchFamily="34" charset="0"/>
                  <a:cs typeface="Verdana" panose="020B0604030504040204" pitchFamily="34" charset="0"/>
                </a:rPr>
                <a:t> photonics </a:t>
              </a:r>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import</a:t>
              </a:r>
              <a:r>
                <a:rPr lang="en-US" sz="1600" dirty="0">
                  <a:latin typeface="Verdana" panose="020B0604030504040204" pitchFamily="34" charset="0"/>
                  <a:ea typeface="Verdana" panose="020B0604030504040204" pitchFamily="34" charset="0"/>
                  <a:cs typeface="Verdana" panose="020B0604030504040204" pitchFamily="34" charset="0"/>
                </a:rPr>
                <a:t> data</a:t>
              </a:r>
            </a:p>
            <a:p>
              <a:endParaRPr lang="en-US" sz="1600" dirty="0">
                <a:latin typeface="Verdana" panose="020B0604030504040204" pitchFamily="34" charset="0"/>
                <a:ea typeface="Verdana" panose="020B0604030504040204" pitchFamily="34" charset="0"/>
                <a:cs typeface="Verdana" panose="020B0604030504040204" pitchFamily="34" charset="0"/>
              </a:endParaRPr>
            </a:p>
            <a:p>
              <a:r>
                <a:rPr lang="en-US" sz="1600" dirty="0">
                  <a:latin typeface="Verdana" panose="020B0604030504040204" pitchFamily="34" charset="0"/>
                  <a:ea typeface="Verdana" panose="020B0604030504040204" pitchFamily="34" charset="0"/>
                  <a:cs typeface="Verdana" panose="020B0604030504040204" pitchFamily="34" charset="0"/>
                </a:rPr>
                <a:t>g2_petra3 </a:t>
              </a:r>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a:t>
              </a:r>
              <a:r>
                <a:rPr lang="en-US" sz="1600" dirty="0">
                  <a:latin typeface="Verdana" panose="020B0604030504040204" pitchFamily="34" charset="0"/>
                  <a:ea typeface="Verdana" panose="020B0604030504040204" pitchFamily="34" charset="0"/>
                  <a:cs typeface="Verdana" panose="020B0604030504040204" pitchFamily="34" charset="0"/>
                </a:rPr>
                <a:t> data(facility </a:t>
              </a:r>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rgbClr val="00B050"/>
                  </a:solidFill>
                  <a:latin typeface="Verdana" panose="020B0604030504040204" pitchFamily="34" charset="0"/>
                  <a:ea typeface="Verdana" panose="020B0604030504040204" pitchFamily="34" charset="0"/>
                  <a:cs typeface="Verdana" panose="020B0604030504040204" pitchFamily="34" charset="0"/>
                </a:rPr>
                <a:t>”PETRAIII"</a:t>
              </a:r>
              <a:r>
                <a:rPr lang="en-US" sz="1600" dirty="0">
                  <a:latin typeface="Verdana" panose="020B0604030504040204" pitchFamily="34" charset="0"/>
                  <a:ea typeface="Verdana" panose="020B0604030504040204" pitchFamily="34" charset="0"/>
                  <a:cs typeface="Verdana" panose="020B0604030504040204" pitchFamily="34" charset="0"/>
                </a:rPr>
                <a:t>,</a:t>
              </a:r>
            </a:p>
            <a:p>
              <a:r>
                <a:rPr lang="en-US" sz="1600" dirty="0">
                  <a:latin typeface="Verdana" panose="020B0604030504040204" pitchFamily="34" charset="0"/>
                  <a:ea typeface="Verdana" panose="020B0604030504040204" pitchFamily="34" charset="0"/>
                  <a:cs typeface="Verdana" panose="020B0604030504040204" pitchFamily="34" charset="0"/>
                </a:rPr>
                <a:t>                          proposal </a:t>
              </a:r>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rgbClr val="AB7FF9"/>
                  </a:solidFill>
                  <a:latin typeface="Verdana" panose="020B0604030504040204" pitchFamily="34" charset="0"/>
                  <a:ea typeface="Verdana" panose="020B0604030504040204" pitchFamily="34" charset="0"/>
                  <a:cs typeface="Verdana" panose="020B0604030504040204" pitchFamily="34" charset="0"/>
                </a:rPr>
                <a:t>11012345</a:t>
              </a:r>
              <a:r>
                <a:rPr lang="en-US" sz="1600" dirty="0">
                  <a:latin typeface="Verdana" panose="020B0604030504040204" pitchFamily="34" charset="0"/>
                  <a:ea typeface="Verdana" panose="020B0604030504040204" pitchFamily="34" charset="0"/>
                  <a:cs typeface="Verdana" panose="020B0604030504040204" pitchFamily="34" charset="0"/>
                </a:rPr>
                <a:t>,</a:t>
              </a:r>
            </a:p>
            <a:p>
              <a:r>
                <a:rPr lang="en-US" sz="1600" dirty="0">
                  <a:latin typeface="Verdana" panose="020B0604030504040204" pitchFamily="34" charset="0"/>
                  <a:ea typeface="Verdana" panose="020B0604030504040204" pitchFamily="34" charset="0"/>
                  <a:cs typeface="Verdana" panose="020B0604030504040204" pitchFamily="34" charset="0"/>
                </a:rPr>
                <a:t>                          run </a:t>
              </a:r>
              <a:r>
                <a:rPr lang="en-US" sz="1600" dirty="0">
                  <a:solidFill>
                    <a:srgbClr val="FD4588"/>
                  </a:solidFill>
                  <a:latin typeface="Verdana" panose="020B0604030504040204" pitchFamily="34" charset="0"/>
                  <a:ea typeface="Verdana" panose="020B0604030504040204" pitchFamily="34" charset="0"/>
                  <a:cs typeface="Verdana" panose="020B0604030504040204" pitchFamily="34" charset="0"/>
                </a:rPr>
                <a:t>=</a:t>
              </a:r>
              <a:r>
                <a:rPr lang="en-US" sz="1600" dirty="0">
                  <a:solidFill>
                    <a:srgbClr val="E6DC73"/>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rgbClr val="AB7FF9"/>
                  </a:solidFill>
                  <a:latin typeface="Verdana" panose="020B0604030504040204" pitchFamily="34" charset="0"/>
                  <a:ea typeface="Verdana" panose="020B0604030504040204" pitchFamily="34" charset="0"/>
                  <a:cs typeface="Verdana" panose="020B0604030504040204" pitchFamily="34" charset="0"/>
                </a:rPr>
                <a:t>3</a:t>
              </a:r>
              <a:r>
                <a:rPr lang="en-US" sz="1600" dirty="0">
                  <a:latin typeface="Verdana" panose="020B0604030504040204" pitchFamily="34" charset="0"/>
                  <a:ea typeface="Verdana" panose="020B0604030504040204" pitchFamily="34" charset="0"/>
                  <a:cs typeface="Verdana" panose="020B0604030504040204" pitchFamily="34" charset="0"/>
                </a:rPr>
                <a:t>)[</a:t>
              </a:r>
              <a:r>
                <a:rPr lang="en-US" sz="1600" dirty="0">
                  <a:solidFill>
                    <a:srgbClr val="00B050"/>
                  </a:solidFill>
                  <a:latin typeface="Verdana" panose="020B0604030504040204" pitchFamily="34" charset="0"/>
                  <a:ea typeface="Verdana" panose="020B0604030504040204" pitchFamily="34" charset="0"/>
                  <a:cs typeface="Verdana" panose="020B0604030504040204" pitchFamily="34" charset="0"/>
                </a:rPr>
                <a:t>"g2"</a:t>
              </a:r>
              <a:r>
                <a:rPr lang="en-US" sz="1600" dirty="0">
                  <a:latin typeface="Verdana" panose="020B0604030504040204" pitchFamily="34" charset="0"/>
                  <a:ea typeface="Verdana" panose="020B0604030504040204" pitchFamily="34" charset="0"/>
                  <a:cs typeface="Verdana" panose="020B0604030504040204" pitchFamily="34" charset="0"/>
                </a:rPr>
                <a:t>]</a:t>
              </a:r>
            </a:p>
          </p:txBody>
        </p:sp>
      </p:grpSp>
    </p:spTree>
    <p:extLst>
      <p:ext uri="{BB962C8B-B14F-4D97-AF65-F5344CB8AC3E}">
        <p14:creationId xmlns:p14="http://schemas.microsoft.com/office/powerpoint/2010/main" val="130712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376893-FB8F-0760-89EB-EB496B4D3AD7}"/>
              </a:ext>
            </a:extLst>
          </p:cNvPr>
          <p:cNvSpPr>
            <a:spLocks noGrp="1"/>
          </p:cNvSpPr>
          <p:nvPr>
            <p:ph type="title" idx="10"/>
          </p:nvPr>
        </p:nvSpPr>
        <p:spPr/>
        <p:txBody>
          <a:bodyPr/>
          <a:lstStyle/>
          <a:p>
            <a:r>
              <a:rPr lang="en-DE" dirty="0"/>
              <a:t>High level goals (more specific)</a:t>
            </a:r>
          </a:p>
        </p:txBody>
      </p:sp>
      <p:sp>
        <p:nvSpPr>
          <p:cNvPr id="4" name="Title 2">
            <a:extLst>
              <a:ext uri="{FF2B5EF4-FFF2-40B4-BE49-F238E27FC236}">
                <a16:creationId xmlns:a16="http://schemas.microsoft.com/office/drawing/2014/main" id="{CE0A0E51-1D80-899E-DF58-92EF1F7E4B04}"/>
              </a:ext>
            </a:extLst>
          </p:cNvPr>
          <p:cNvSpPr txBox="1">
            <a:spLocks/>
          </p:cNvSpPr>
          <p:nvPr/>
        </p:nvSpPr>
        <p:spPr>
          <a:xfrm>
            <a:off x="610034" y="3046929"/>
            <a:ext cx="10973520" cy="1144800"/>
          </a:xfrm>
          <a:prstGeom prst="rect">
            <a:avLst/>
          </a:prstGeom>
          <a:noFill/>
          <a:ln w="0">
            <a:noFill/>
          </a:ln>
        </p:spPr>
        <p:txBody>
          <a:bodyPr lIns="0" tIns="0" rIns="0" bIns="0" anchor="ctr">
            <a:noAutofit/>
          </a:bodyPr>
          <a:lstStyle>
            <a:lvl1pPr indent="0" algn="l" defTabSz="914400" rtl="0" eaLnBrk="1" latinLnBrk="0" hangingPunct="1">
              <a:lnSpc>
                <a:spcPct val="90000"/>
              </a:lnSpc>
              <a:spcBef>
                <a:spcPct val="0"/>
              </a:spcBef>
              <a:buNone/>
              <a:defRPr lang="de-DE" sz="3600" b="0" u="none" strike="noStrike" kern="1200">
                <a:solidFill>
                  <a:schemeClr val="lt1"/>
                </a:solidFill>
                <a:effectLst/>
                <a:uFillTx/>
                <a:latin typeface="Montserrat"/>
                <a:ea typeface="+mj-ea"/>
                <a:cs typeface="+mj-cs"/>
              </a:defRPr>
            </a:lvl1pPr>
          </a:lstStyle>
          <a:p>
            <a:pPr algn="ctr"/>
            <a:r>
              <a:rPr lang="en-DE" dirty="0">
                <a:solidFill>
                  <a:schemeClr val="accent1"/>
                </a:solidFill>
              </a:rPr>
              <a:t>Now as we understand some use cases we can define more detailed requirements!</a:t>
            </a:r>
          </a:p>
        </p:txBody>
      </p:sp>
    </p:spTree>
    <p:extLst>
      <p:ext uri="{BB962C8B-B14F-4D97-AF65-F5344CB8AC3E}">
        <p14:creationId xmlns:p14="http://schemas.microsoft.com/office/powerpoint/2010/main" val="2762603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62C7CF-476D-691E-6C73-D40C63432360}"/>
              </a:ext>
            </a:extLst>
          </p:cNvPr>
          <p:cNvSpPr>
            <a:spLocks noGrp="1"/>
          </p:cNvSpPr>
          <p:nvPr>
            <p:ph/>
          </p:nvPr>
        </p:nvSpPr>
        <p:spPr>
          <a:xfrm>
            <a:off x="300722" y="1652021"/>
            <a:ext cx="11515228" cy="4891283"/>
          </a:xfrm>
        </p:spPr>
        <p:txBody>
          <a:bodyPr>
            <a:normAutofit fontScale="55000" lnSpcReduction="20000"/>
          </a:bodyPr>
          <a:lstStyle/>
          <a:p>
            <a:pPr>
              <a:lnSpc>
                <a:spcPct val="120000"/>
              </a:lnSpc>
            </a:pPr>
            <a:r>
              <a:rPr lang="en-GB" sz="4000" dirty="0"/>
              <a:t>Accessing specific slices of data from a recent or ongoing experiment at their home institutions for visualization or </a:t>
            </a:r>
            <a:r>
              <a:rPr lang="en-GB" sz="4000" b="1" dirty="0">
                <a:solidFill>
                  <a:schemeClr val="accent1"/>
                </a:solidFill>
              </a:rPr>
              <a:t>ad-hoc data analysis</a:t>
            </a:r>
            <a:r>
              <a:rPr lang="en-GB" sz="4000" dirty="0"/>
              <a:t>.</a:t>
            </a:r>
          </a:p>
          <a:p>
            <a:pPr>
              <a:lnSpc>
                <a:spcPct val="120000"/>
              </a:lnSpc>
            </a:pPr>
            <a:r>
              <a:rPr lang="en-GB" sz="4000" dirty="0"/>
              <a:t>Using a personal laptop during beamtime (e.g., via </a:t>
            </a:r>
            <a:r>
              <a:rPr lang="en-GB" sz="4000" dirty="0" err="1"/>
              <a:t>eduroam</a:t>
            </a:r>
            <a:r>
              <a:rPr lang="en-GB" sz="4000" dirty="0"/>
              <a:t> Wi-Fi) to conveniently </a:t>
            </a:r>
            <a:r>
              <a:rPr lang="en-GB" sz="4000" b="1" dirty="0">
                <a:solidFill>
                  <a:schemeClr val="accent1"/>
                </a:solidFill>
              </a:rPr>
              <a:t>access live data </a:t>
            </a:r>
            <a:r>
              <a:rPr lang="en-GB" sz="4000" dirty="0"/>
              <a:t>generated during the ongoing measurement.</a:t>
            </a:r>
          </a:p>
          <a:p>
            <a:pPr>
              <a:lnSpc>
                <a:spcPct val="120000"/>
              </a:lnSpc>
            </a:pPr>
            <a:r>
              <a:rPr lang="en-GB" sz="4000" dirty="0"/>
              <a:t>Exploring experimental data after completing a beamline experiment, </a:t>
            </a:r>
            <a:r>
              <a:rPr lang="en-GB" sz="4000" b="1" dirty="0">
                <a:solidFill>
                  <a:schemeClr val="accent1"/>
                </a:solidFill>
              </a:rPr>
              <a:t>using facility-provided computing clusters</a:t>
            </a:r>
            <a:r>
              <a:rPr lang="en-GB" sz="4000" b="1" dirty="0"/>
              <a:t> </a:t>
            </a:r>
            <a:r>
              <a:rPr lang="en-GB" sz="4000" dirty="0"/>
              <a:t>for initial data reduction and analysis to identify publishable results.</a:t>
            </a:r>
          </a:p>
          <a:p>
            <a:pPr>
              <a:lnSpc>
                <a:spcPct val="120000"/>
              </a:lnSpc>
            </a:pPr>
            <a:r>
              <a:rPr lang="en-GB" sz="4000" b="1" dirty="0">
                <a:solidFill>
                  <a:schemeClr val="accent1"/>
                </a:solidFill>
              </a:rPr>
              <a:t>Training on open datasets </a:t>
            </a:r>
            <a:r>
              <a:rPr lang="en-GB" sz="4000" dirty="0"/>
              <a:t>to prepare for and optimize upcoming beamtime experiments.</a:t>
            </a:r>
          </a:p>
          <a:p>
            <a:pPr>
              <a:lnSpc>
                <a:spcPct val="120000"/>
              </a:lnSpc>
            </a:pPr>
            <a:r>
              <a:rPr lang="en-GB" sz="4000" dirty="0"/>
              <a:t>Supporting </a:t>
            </a:r>
            <a:r>
              <a:rPr lang="en-GB" sz="4000" b="1" dirty="0">
                <a:solidFill>
                  <a:schemeClr val="accent1"/>
                </a:solidFill>
              </a:rPr>
              <a:t>Open and FAIR data principles </a:t>
            </a:r>
            <a:r>
              <a:rPr lang="en-GB" sz="4000" dirty="0"/>
              <a:t>by enabling the download of datasets from other experiments once the embargo period has ended</a:t>
            </a:r>
          </a:p>
          <a:p>
            <a:endParaRPr lang="en-DE" dirty="0"/>
          </a:p>
        </p:txBody>
      </p:sp>
      <p:sp>
        <p:nvSpPr>
          <p:cNvPr id="3" name="Title 2">
            <a:extLst>
              <a:ext uri="{FF2B5EF4-FFF2-40B4-BE49-F238E27FC236}">
                <a16:creationId xmlns:a16="http://schemas.microsoft.com/office/drawing/2014/main" id="{618792ED-99AB-23BD-8FAB-352DA14808E4}"/>
              </a:ext>
            </a:extLst>
          </p:cNvPr>
          <p:cNvSpPr>
            <a:spLocks noGrp="1"/>
          </p:cNvSpPr>
          <p:nvPr>
            <p:ph type="title" idx="10"/>
          </p:nvPr>
        </p:nvSpPr>
        <p:spPr/>
        <p:txBody>
          <a:bodyPr/>
          <a:lstStyle/>
          <a:p>
            <a:r>
              <a:rPr lang="en-DE" dirty="0"/>
              <a:t>High level goals (more specific)</a:t>
            </a:r>
          </a:p>
        </p:txBody>
      </p:sp>
    </p:spTree>
    <p:extLst>
      <p:ext uri="{BB962C8B-B14F-4D97-AF65-F5344CB8AC3E}">
        <p14:creationId xmlns:p14="http://schemas.microsoft.com/office/powerpoint/2010/main" val="352577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BB3B72-E8AB-FFC8-A98A-6631B2AE76BF}"/>
              </a:ext>
            </a:extLst>
          </p:cNvPr>
          <p:cNvPicPr>
            <a:picLocks noChangeAspect="1"/>
          </p:cNvPicPr>
          <p:nvPr/>
        </p:nvPicPr>
        <p:blipFill>
          <a:blip r:embed="rId2"/>
          <a:stretch>
            <a:fillRect/>
          </a:stretch>
        </p:blipFill>
        <p:spPr>
          <a:xfrm>
            <a:off x="300722" y="1448443"/>
            <a:ext cx="3371731" cy="4739156"/>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B8A91595-CDD0-5DA8-131F-124012DD8E48}"/>
              </a:ext>
            </a:extLst>
          </p:cNvPr>
          <p:cNvSpPr>
            <a:spLocks noGrp="1"/>
          </p:cNvSpPr>
          <p:nvPr>
            <p:ph type="title" idx="10"/>
          </p:nvPr>
        </p:nvSpPr>
        <p:spPr/>
        <p:txBody>
          <a:bodyPr/>
          <a:lstStyle/>
          <a:p>
            <a:r>
              <a:rPr lang="en-DE" dirty="0"/>
              <a:t>Our Data (light) sources</a:t>
            </a:r>
          </a:p>
        </p:txBody>
      </p:sp>
      <p:pic>
        <p:nvPicPr>
          <p:cNvPr id="4" name="Picture 8">
            <a:extLst>
              <a:ext uri="{FF2B5EF4-FFF2-40B4-BE49-F238E27FC236}">
                <a16:creationId xmlns:a16="http://schemas.microsoft.com/office/drawing/2014/main" id="{3788212D-CF46-C7DF-4F32-41950A035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346" y="1228395"/>
            <a:ext cx="4334857" cy="28823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PETRA III">
            <a:extLst>
              <a:ext uri="{FF2B5EF4-FFF2-40B4-BE49-F238E27FC236}">
                <a16:creationId xmlns:a16="http://schemas.microsoft.com/office/drawing/2014/main" id="{E4215859-E7CB-51A3-685F-03C494B40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0691" y="2201144"/>
            <a:ext cx="5589661" cy="37878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23C033-3777-E20C-B76B-30C66BEFB8C8}"/>
              </a:ext>
            </a:extLst>
          </p:cNvPr>
          <p:cNvSpPr txBox="1"/>
          <p:nvPr/>
        </p:nvSpPr>
        <p:spPr>
          <a:xfrm>
            <a:off x="3672274" y="2377178"/>
            <a:ext cx="1986441" cy="584775"/>
          </a:xfrm>
          <a:prstGeom prst="rect">
            <a:avLst/>
          </a:prstGeom>
          <a:noFill/>
        </p:spPr>
        <p:txBody>
          <a:bodyPr wrap="none" rtlCol="0">
            <a:spAutoFit/>
          </a:bodyPr>
          <a:lstStyle/>
          <a:p>
            <a:r>
              <a:rPr lang="en-DE" sz="3200" dirty="0">
                <a:solidFill>
                  <a:schemeClr val="bg1"/>
                </a:solidFill>
              </a:rPr>
              <a:t>PETRA III</a:t>
            </a:r>
          </a:p>
        </p:txBody>
      </p:sp>
      <p:sp>
        <p:nvSpPr>
          <p:cNvPr id="8" name="TextBox 7">
            <a:extLst>
              <a:ext uri="{FF2B5EF4-FFF2-40B4-BE49-F238E27FC236}">
                <a16:creationId xmlns:a16="http://schemas.microsoft.com/office/drawing/2014/main" id="{7B92A850-75E1-08AA-DF95-3DFE34DD04CE}"/>
              </a:ext>
            </a:extLst>
          </p:cNvPr>
          <p:cNvSpPr txBox="1"/>
          <p:nvPr/>
        </p:nvSpPr>
        <p:spPr>
          <a:xfrm>
            <a:off x="7834721" y="1422382"/>
            <a:ext cx="1507144" cy="584775"/>
          </a:xfrm>
          <a:prstGeom prst="rect">
            <a:avLst/>
          </a:prstGeom>
          <a:noFill/>
        </p:spPr>
        <p:txBody>
          <a:bodyPr wrap="none" rtlCol="0">
            <a:spAutoFit/>
          </a:bodyPr>
          <a:lstStyle/>
          <a:p>
            <a:r>
              <a:rPr lang="en-DE" sz="3200" dirty="0">
                <a:solidFill>
                  <a:schemeClr val="bg1"/>
                </a:solidFill>
              </a:rPr>
              <a:t>FLASH</a:t>
            </a:r>
          </a:p>
        </p:txBody>
      </p:sp>
      <p:sp>
        <p:nvSpPr>
          <p:cNvPr id="9" name="TextBox 8">
            <a:extLst>
              <a:ext uri="{FF2B5EF4-FFF2-40B4-BE49-F238E27FC236}">
                <a16:creationId xmlns:a16="http://schemas.microsoft.com/office/drawing/2014/main" id="{28C867EF-1634-4F22-C426-75C612D07CB9}"/>
              </a:ext>
            </a:extLst>
          </p:cNvPr>
          <p:cNvSpPr txBox="1"/>
          <p:nvPr/>
        </p:nvSpPr>
        <p:spPr>
          <a:xfrm>
            <a:off x="524934" y="1448443"/>
            <a:ext cx="1917513" cy="584775"/>
          </a:xfrm>
          <a:prstGeom prst="rect">
            <a:avLst/>
          </a:prstGeom>
          <a:noFill/>
        </p:spPr>
        <p:txBody>
          <a:bodyPr wrap="none" rtlCol="0">
            <a:spAutoFit/>
          </a:bodyPr>
          <a:lstStyle/>
          <a:p>
            <a:r>
              <a:rPr lang="en-DE" sz="3200" dirty="0">
                <a:solidFill>
                  <a:schemeClr val="bg1"/>
                </a:solidFill>
              </a:rPr>
              <a:t>EU-XFEL</a:t>
            </a:r>
          </a:p>
        </p:txBody>
      </p:sp>
      <p:pic>
        <p:nvPicPr>
          <p:cNvPr id="9218" name="Picture 2" descr="P11 - High-throughput Macromolecular Crystallography beamline">
            <a:extLst>
              <a:ext uri="{FF2B5EF4-FFF2-40B4-BE49-F238E27FC236}">
                <a16:creationId xmlns:a16="http://schemas.microsoft.com/office/drawing/2014/main" id="{9CEEB589-BE3A-833B-20E3-B202A9E23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4660" y="3986180"/>
            <a:ext cx="3328206" cy="21967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D7601E8-80CC-FAB4-F7DA-C8B977EB439C}"/>
              </a:ext>
            </a:extLst>
          </p:cNvPr>
          <p:cNvSpPr txBox="1"/>
          <p:nvPr/>
        </p:nvSpPr>
        <p:spPr>
          <a:xfrm>
            <a:off x="8824079" y="5259618"/>
            <a:ext cx="3174956" cy="923330"/>
          </a:xfrm>
          <a:prstGeom prst="rect">
            <a:avLst/>
          </a:prstGeom>
          <a:noFill/>
        </p:spPr>
        <p:txBody>
          <a:bodyPr wrap="square" rtlCol="0">
            <a:spAutoFit/>
          </a:bodyPr>
          <a:lstStyle/>
          <a:p>
            <a:r>
              <a:rPr lang="en-GB" dirty="0">
                <a:solidFill>
                  <a:schemeClr val="bg1"/>
                </a:solidFill>
              </a:rPr>
              <a:t>P11 - High-throughput Macromolecular Crystallography beamline</a:t>
            </a:r>
            <a:endParaRPr lang="en-GB" dirty="0">
              <a:solidFill>
                <a:schemeClr val="bg1"/>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715611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E798AD-76C4-4237-A1E3-E04DE9C8E30B}"/>
              </a:ext>
            </a:extLst>
          </p:cNvPr>
          <p:cNvSpPr>
            <a:spLocks noGrp="1"/>
          </p:cNvSpPr>
          <p:nvPr>
            <p:ph type="title" idx="10"/>
          </p:nvPr>
        </p:nvSpPr>
        <p:spPr/>
        <p:txBody>
          <a:bodyPr/>
          <a:lstStyle/>
          <a:p>
            <a:r>
              <a:rPr lang="en-DE"/>
              <a:t>The Architecture</a:t>
            </a:r>
          </a:p>
        </p:txBody>
      </p:sp>
      <p:sp>
        <p:nvSpPr>
          <p:cNvPr id="74" name="Rounded Rectangle 73">
            <a:extLst>
              <a:ext uri="{FF2B5EF4-FFF2-40B4-BE49-F238E27FC236}">
                <a16:creationId xmlns:a16="http://schemas.microsoft.com/office/drawing/2014/main" id="{0018A355-04C6-E17A-4260-A9B0B868F57F}"/>
              </a:ext>
            </a:extLst>
          </p:cNvPr>
          <p:cNvSpPr/>
          <p:nvPr/>
        </p:nvSpPr>
        <p:spPr>
          <a:xfrm>
            <a:off x="506021" y="1240801"/>
            <a:ext cx="7950200" cy="5333999"/>
          </a:xfrm>
          <a:prstGeom prst="roundRect">
            <a:avLst>
              <a:gd name="adj" fmla="val 11429"/>
            </a:avLst>
          </a:prstGeom>
          <a:gradFill>
            <a:gsLst>
              <a:gs pos="0">
                <a:srgbClr val="4472C4">
                  <a:lumMod val="5000"/>
                  <a:lumOff val="95000"/>
                </a:srgbClr>
              </a:gs>
              <a:gs pos="100000">
                <a:sysClr val="window" lastClr="FFFFFF">
                  <a:lumMod val="95000"/>
                </a:sysClr>
              </a:gs>
            </a:gsLst>
            <a:lin ang="16200000" scaled="1"/>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74">
            <a:extLst>
              <a:ext uri="{FF2B5EF4-FFF2-40B4-BE49-F238E27FC236}">
                <a16:creationId xmlns:a16="http://schemas.microsoft.com/office/drawing/2014/main" id="{9F2D00FD-91D6-70AA-DE66-B9192D8BAEA5}"/>
              </a:ext>
            </a:extLst>
          </p:cNvPr>
          <p:cNvSpPr/>
          <p:nvPr/>
        </p:nvSpPr>
        <p:spPr>
          <a:xfrm>
            <a:off x="5517077" y="1872939"/>
            <a:ext cx="2812144" cy="4601243"/>
          </a:xfrm>
          <a:prstGeom prst="roundRect">
            <a:avLst/>
          </a:prstGeom>
          <a:solidFill>
            <a:srgbClr val="FFC000">
              <a:lumMod val="60000"/>
              <a:lumOff val="4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Rounded Rectangle 75">
            <a:extLst>
              <a:ext uri="{FF2B5EF4-FFF2-40B4-BE49-F238E27FC236}">
                <a16:creationId xmlns:a16="http://schemas.microsoft.com/office/drawing/2014/main" id="{1E467749-05D0-5498-1973-524695B9B426}"/>
              </a:ext>
            </a:extLst>
          </p:cNvPr>
          <p:cNvSpPr/>
          <p:nvPr/>
        </p:nvSpPr>
        <p:spPr>
          <a:xfrm>
            <a:off x="5816147" y="2956396"/>
            <a:ext cx="2171097" cy="2671949"/>
          </a:xfrm>
          <a:prstGeom prst="roundRect">
            <a:avLst/>
          </a:prstGeom>
          <a:solidFill>
            <a:sysClr val="window" lastClr="FFFFFF">
              <a:lumMod val="95000"/>
            </a:sys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Rounded Rectangle 76">
            <a:extLst>
              <a:ext uri="{FF2B5EF4-FFF2-40B4-BE49-F238E27FC236}">
                <a16:creationId xmlns:a16="http://schemas.microsoft.com/office/drawing/2014/main" id="{D60D890B-2378-F24B-B29B-A18538D12ABC}"/>
              </a:ext>
            </a:extLst>
          </p:cNvPr>
          <p:cNvSpPr/>
          <p:nvPr/>
        </p:nvSpPr>
        <p:spPr>
          <a:xfrm>
            <a:off x="3160321" y="1872939"/>
            <a:ext cx="1625930" cy="4601243"/>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8" name="Rounded Rectangle 77">
            <a:extLst>
              <a:ext uri="{FF2B5EF4-FFF2-40B4-BE49-F238E27FC236}">
                <a16:creationId xmlns:a16="http://schemas.microsoft.com/office/drawing/2014/main" id="{A9BEB8BF-1302-F3B1-14AF-A4A2F0A22D7A}"/>
              </a:ext>
            </a:extLst>
          </p:cNvPr>
          <p:cNvSpPr/>
          <p:nvPr/>
        </p:nvSpPr>
        <p:spPr>
          <a:xfrm>
            <a:off x="727364" y="1872939"/>
            <a:ext cx="1625930" cy="3228663"/>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ounded Rectangle 78">
            <a:extLst>
              <a:ext uri="{FF2B5EF4-FFF2-40B4-BE49-F238E27FC236}">
                <a16:creationId xmlns:a16="http://schemas.microsoft.com/office/drawing/2014/main" id="{8A3BABA6-8D65-E842-F9A7-49FB98BEB89C}"/>
              </a:ext>
            </a:extLst>
          </p:cNvPr>
          <p:cNvSpPr/>
          <p:nvPr/>
        </p:nvSpPr>
        <p:spPr>
          <a:xfrm>
            <a:off x="8914381" y="1305343"/>
            <a:ext cx="2743200" cy="4053707"/>
          </a:xfrm>
          <a:prstGeom prst="roundRect">
            <a:avLst/>
          </a:prstGeom>
          <a:gradFill>
            <a:gsLst>
              <a:gs pos="0">
                <a:srgbClr val="4472C4">
                  <a:lumMod val="5000"/>
                  <a:lumOff val="95000"/>
                </a:srgbClr>
              </a:gs>
              <a:gs pos="100000">
                <a:sysClr val="window" lastClr="FFFFFF">
                  <a:lumMod val="95000"/>
                </a:sysClr>
              </a:gs>
            </a:gsLst>
            <a:lin ang="16200000" scaled="1"/>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4313886E-2700-D4A0-C23D-3CD8E1B2A574}"/>
              </a:ext>
            </a:extLst>
          </p:cNvPr>
          <p:cNvSpPr/>
          <p:nvPr/>
        </p:nvSpPr>
        <p:spPr>
          <a:xfrm>
            <a:off x="859971" y="2869041"/>
            <a:ext cx="1371599" cy="365126"/>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03D92C1B-B004-D4F1-94CA-F5CE188ADF48}"/>
              </a:ext>
            </a:extLst>
          </p:cNvPr>
          <p:cNvSpPr/>
          <p:nvPr/>
        </p:nvSpPr>
        <p:spPr>
          <a:xfrm>
            <a:off x="864424" y="3410614"/>
            <a:ext cx="1371599" cy="365126"/>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79E3E4BC-AFD7-16FA-E61E-4591AC512026}"/>
              </a:ext>
            </a:extLst>
          </p:cNvPr>
          <p:cNvSpPr/>
          <p:nvPr/>
        </p:nvSpPr>
        <p:spPr>
          <a:xfrm>
            <a:off x="864424" y="3951799"/>
            <a:ext cx="1371599" cy="365126"/>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BE47554-BBFC-3DB7-DA5C-C8920C3354D8}"/>
              </a:ext>
            </a:extLst>
          </p:cNvPr>
          <p:cNvSpPr/>
          <p:nvPr/>
        </p:nvSpPr>
        <p:spPr>
          <a:xfrm>
            <a:off x="854529" y="4492984"/>
            <a:ext cx="1371599" cy="365126"/>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3C5C702B-408A-3497-5A8E-071264DC3692}"/>
              </a:ext>
            </a:extLst>
          </p:cNvPr>
          <p:cNvSpPr txBox="1"/>
          <p:nvPr/>
        </p:nvSpPr>
        <p:spPr>
          <a:xfrm>
            <a:off x="963746" y="2874510"/>
            <a:ext cx="1063112" cy="369332"/>
          </a:xfrm>
          <a:prstGeom prst="rect">
            <a:avLst/>
          </a:prstGeom>
          <a:noFill/>
        </p:spPr>
        <p:txBody>
          <a:bodyPr wrap="none" rtlCol="0">
            <a:spAutoFit/>
          </a:bodyPr>
          <a:lstStyle/>
          <a:p>
            <a:r>
              <a:rPr lang="en-DE">
                <a:solidFill>
                  <a:prstClr val="black"/>
                </a:solidFill>
                <a:latin typeface="Calibri Light" panose="020F0302020204030204"/>
              </a:rPr>
              <a:t>Beamline</a:t>
            </a:r>
          </a:p>
        </p:txBody>
      </p:sp>
      <p:sp>
        <p:nvSpPr>
          <p:cNvPr id="85" name="TextBox 84">
            <a:extLst>
              <a:ext uri="{FF2B5EF4-FFF2-40B4-BE49-F238E27FC236}">
                <a16:creationId xmlns:a16="http://schemas.microsoft.com/office/drawing/2014/main" id="{3D704210-39A6-0390-0E00-82CCADF091B4}"/>
              </a:ext>
            </a:extLst>
          </p:cNvPr>
          <p:cNvSpPr txBox="1"/>
          <p:nvPr/>
        </p:nvSpPr>
        <p:spPr>
          <a:xfrm>
            <a:off x="963746" y="3406408"/>
            <a:ext cx="1063112" cy="369332"/>
          </a:xfrm>
          <a:prstGeom prst="rect">
            <a:avLst/>
          </a:prstGeom>
          <a:noFill/>
        </p:spPr>
        <p:txBody>
          <a:bodyPr wrap="none" rtlCol="0">
            <a:spAutoFit/>
          </a:bodyPr>
          <a:lstStyle/>
          <a:p>
            <a:r>
              <a:rPr lang="en-DE">
                <a:solidFill>
                  <a:prstClr val="black"/>
                </a:solidFill>
                <a:latin typeface="Calibri Light" panose="020F0302020204030204"/>
              </a:rPr>
              <a:t>Beamline</a:t>
            </a:r>
          </a:p>
        </p:txBody>
      </p:sp>
      <p:sp>
        <p:nvSpPr>
          <p:cNvPr id="86" name="TextBox 85">
            <a:extLst>
              <a:ext uri="{FF2B5EF4-FFF2-40B4-BE49-F238E27FC236}">
                <a16:creationId xmlns:a16="http://schemas.microsoft.com/office/drawing/2014/main" id="{165CA32A-EC2C-76C6-EDE3-AD391B13952E}"/>
              </a:ext>
            </a:extLst>
          </p:cNvPr>
          <p:cNvSpPr txBox="1"/>
          <p:nvPr/>
        </p:nvSpPr>
        <p:spPr>
          <a:xfrm>
            <a:off x="986978" y="3938306"/>
            <a:ext cx="1063112" cy="369332"/>
          </a:xfrm>
          <a:prstGeom prst="rect">
            <a:avLst/>
          </a:prstGeom>
          <a:noFill/>
        </p:spPr>
        <p:txBody>
          <a:bodyPr wrap="none" rtlCol="0">
            <a:spAutoFit/>
          </a:bodyPr>
          <a:lstStyle/>
          <a:p>
            <a:r>
              <a:rPr lang="en-DE">
                <a:solidFill>
                  <a:prstClr val="black"/>
                </a:solidFill>
                <a:latin typeface="Calibri Light" panose="020F0302020204030204"/>
              </a:rPr>
              <a:t>Beamline</a:t>
            </a:r>
          </a:p>
        </p:txBody>
      </p:sp>
      <p:sp>
        <p:nvSpPr>
          <p:cNvPr id="87" name="TextBox 86">
            <a:extLst>
              <a:ext uri="{FF2B5EF4-FFF2-40B4-BE49-F238E27FC236}">
                <a16:creationId xmlns:a16="http://schemas.microsoft.com/office/drawing/2014/main" id="{8DF83DE7-8B83-6315-122A-7611C0D414CF}"/>
              </a:ext>
            </a:extLst>
          </p:cNvPr>
          <p:cNvSpPr txBox="1"/>
          <p:nvPr/>
        </p:nvSpPr>
        <p:spPr>
          <a:xfrm>
            <a:off x="979715" y="4483697"/>
            <a:ext cx="1063112" cy="369332"/>
          </a:xfrm>
          <a:prstGeom prst="rect">
            <a:avLst/>
          </a:prstGeom>
          <a:noFill/>
        </p:spPr>
        <p:txBody>
          <a:bodyPr wrap="none" rtlCol="0">
            <a:spAutoFit/>
          </a:bodyPr>
          <a:lstStyle/>
          <a:p>
            <a:r>
              <a:rPr lang="en-DE">
                <a:solidFill>
                  <a:prstClr val="black"/>
                </a:solidFill>
                <a:latin typeface="Calibri Light" panose="020F0302020204030204"/>
              </a:rPr>
              <a:t>Beamline</a:t>
            </a:r>
          </a:p>
        </p:txBody>
      </p:sp>
      <p:sp>
        <p:nvSpPr>
          <p:cNvPr id="88" name="TextBox 87">
            <a:extLst>
              <a:ext uri="{FF2B5EF4-FFF2-40B4-BE49-F238E27FC236}">
                <a16:creationId xmlns:a16="http://schemas.microsoft.com/office/drawing/2014/main" id="{168C5A94-724F-F4F2-B82D-F275A1D73F75}"/>
              </a:ext>
            </a:extLst>
          </p:cNvPr>
          <p:cNvSpPr txBox="1"/>
          <p:nvPr/>
        </p:nvSpPr>
        <p:spPr>
          <a:xfrm>
            <a:off x="1087314" y="1893472"/>
            <a:ext cx="950901" cy="923330"/>
          </a:xfrm>
          <a:prstGeom prst="rect">
            <a:avLst/>
          </a:prstGeom>
          <a:noFill/>
        </p:spPr>
        <p:txBody>
          <a:bodyPr wrap="none" rtlCol="0">
            <a:spAutoFit/>
          </a:bodyPr>
          <a:lstStyle/>
          <a:p>
            <a:pPr algn="ctr"/>
            <a:r>
              <a:rPr lang="en-DE">
                <a:solidFill>
                  <a:prstClr val="white"/>
                </a:solidFill>
                <a:latin typeface="Calibri" panose="020F0502020204030204"/>
              </a:rPr>
              <a:t>PETRA</a:t>
            </a:r>
          </a:p>
          <a:p>
            <a:pPr algn="ctr"/>
            <a:r>
              <a:rPr lang="en-DE">
                <a:solidFill>
                  <a:prstClr val="white"/>
                </a:solidFill>
                <a:latin typeface="Calibri" panose="020F0502020204030204"/>
              </a:rPr>
              <a:t>EU-XFEL</a:t>
            </a:r>
          </a:p>
          <a:p>
            <a:pPr algn="ctr"/>
            <a:r>
              <a:rPr lang="en-DE">
                <a:solidFill>
                  <a:prstClr val="white"/>
                </a:solidFill>
                <a:latin typeface="Calibri" panose="020F0502020204030204"/>
              </a:rPr>
              <a:t>Bessy II</a:t>
            </a:r>
          </a:p>
        </p:txBody>
      </p:sp>
      <p:sp>
        <p:nvSpPr>
          <p:cNvPr id="89" name="TextBox 88">
            <a:extLst>
              <a:ext uri="{FF2B5EF4-FFF2-40B4-BE49-F238E27FC236}">
                <a16:creationId xmlns:a16="http://schemas.microsoft.com/office/drawing/2014/main" id="{035616E3-0CB5-6C1C-D0D7-28CB4DCEBE9A}"/>
              </a:ext>
            </a:extLst>
          </p:cNvPr>
          <p:cNvSpPr txBox="1"/>
          <p:nvPr/>
        </p:nvSpPr>
        <p:spPr>
          <a:xfrm>
            <a:off x="3525534" y="1893472"/>
            <a:ext cx="895503" cy="646331"/>
          </a:xfrm>
          <a:prstGeom prst="rect">
            <a:avLst/>
          </a:prstGeom>
          <a:noFill/>
        </p:spPr>
        <p:txBody>
          <a:bodyPr wrap="none" rtlCol="0">
            <a:spAutoFit/>
          </a:bodyPr>
          <a:lstStyle/>
          <a:p>
            <a:pPr algn="ctr"/>
            <a:r>
              <a:rPr lang="en-DE">
                <a:solidFill>
                  <a:prstClr val="white"/>
                </a:solidFill>
                <a:latin typeface="Calibri" panose="020F0502020204030204"/>
              </a:rPr>
              <a:t>Tiered</a:t>
            </a:r>
          </a:p>
          <a:p>
            <a:pPr algn="ctr"/>
            <a:r>
              <a:rPr lang="en-DE">
                <a:solidFill>
                  <a:prstClr val="white"/>
                </a:solidFill>
                <a:latin typeface="Calibri" panose="020F0502020204030204"/>
              </a:rPr>
              <a:t>Storage</a:t>
            </a:r>
          </a:p>
        </p:txBody>
      </p:sp>
      <p:sp>
        <p:nvSpPr>
          <p:cNvPr id="90" name="Multi-document 89">
            <a:extLst>
              <a:ext uri="{FF2B5EF4-FFF2-40B4-BE49-F238E27FC236}">
                <a16:creationId xmlns:a16="http://schemas.microsoft.com/office/drawing/2014/main" id="{6FFF0D38-5BDB-97D0-4D33-D49A5249792D}"/>
              </a:ext>
            </a:extLst>
          </p:cNvPr>
          <p:cNvSpPr/>
          <p:nvPr/>
        </p:nvSpPr>
        <p:spPr>
          <a:xfrm>
            <a:off x="3267805" y="2679381"/>
            <a:ext cx="1393372" cy="605042"/>
          </a:xfrm>
          <a:prstGeom prst="flowChartMultidocument">
            <a:avLst/>
          </a:prstGeom>
          <a:solidFill>
            <a:srgbClr val="4472C4">
              <a:lumMod val="20000"/>
              <a:lumOff val="8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Multi-document 90">
            <a:extLst>
              <a:ext uri="{FF2B5EF4-FFF2-40B4-BE49-F238E27FC236}">
                <a16:creationId xmlns:a16="http://schemas.microsoft.com/office/drawing/2014/main" id="{B1792E39-77CA-B237-5D54-F7E91C4C93A1}"/>
              </a:ext>
            </a:extLst>
          </p:cNvPr>
          <p:cNvSpPr/>
          <p:nvPr/>
        </p:nvSpPr>
        <p:spPr>
          <a:xfrm>
            <a:off x="3287599" y="3399267"/>
            <a:ext cx="1393372" cy="605042"/>
          </a:xfrm>
          <a:prstGeom prst="flowChartMultidocument">
            <a:avLst/>
          </a:prstGeom>
          <a:solidFill>
            <a:srgbClr val="4472C4">
              <a:lumMod val="20000"/>
              <a:lumOff val="8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Multi-document 91">
            <a:extLst>
              <a:ext uri="{FF2B5EF4-FFF2-40B4-BE49-F238E27FC236}">
                <a16:creationId xmlns:a16="http://schemas.microsoft.com/office/drawing/2014/main" id="{F07A04CC-02AA-CFCC-C9D2-FFA4262C0552}"/>
              </a:ext>
            </a:extLst>
          </p:cNvPr>
          <p:cNvSpPr/>
          <p:nvPr/>
        </p:nvSpPr>
        <p:spPr>
          <a:xfrm>
            <a:off x="3287599" y="4119827"/>
            <a:ext cx="1393372" cy="605042"/>
          </a:xfrm>
          <a:prstGeom prst="flowChartMultidocument">
            <a:avLst/>
          </a:prstGeom>
          <a:solidFill>
            <a:srgbClr val="4472C4">
              <a:lumMod val="20000"/>
              <a:lumOff val="8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Multi-document 92">
            <a:extLst>
              <a:ext uri="{FF2B5EF4-FFF2-40B4-BE49-F238E27FC236}">
                <a16:creationId xmlns:a16="http://schemas.microsoft.com/office/drawing/2014/main" id="{3344870C-4D7E-6480-99D1-53571A81DD23}"/>
              </a:ext>
            </a:extLst>
          </p:cNvPr>
          <p:cNvSpPr/>
          <p:nvPr/>
        </p:nvSpPr>
        <p:spPr>
          <a:xfrm>
            <a:off x="3287599" y="4840387"/>
            <a:ext cx="1393372" cy="605042"/>
          </a:xfrm>
          <a:prstGeom prst="flowChartMultidocument">
            <a:avLst/>
          </a:prstGeom>
          <a:solidFill>
            <a:srgbClr val="4472C4">
              <a:lumMod val="20000"/>
              <a:lumOff val="8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D05BEDF3-53A0-EB52-46FC-576386BE7C5A}"/>
              </a:ext>
            </a:extLst>
          </p:cNvPr>
          <p:cNvSpPr txBox="1"/>
          <p:nvPr/>
        </p:nvSpPr>
        <p:spPr>
          <a:xfrm>
            <a:off x="3463656" y="2829300"/>
            <a:ext cx="784895" cy="369332"/>
          </a:xfrm>
          <a:prstGeom prst="rect">
            <a:avLst/>
          </a:prstGeom>
          <a:noFill/>
        </p:spPr>
        <p:txBody>
          <a:bodyPr wrap="none" rtlCol="0">
            <a:spAutoFit/>
          </a:bodyPr>
          <a:lstStyle/>
          <a:p>
            <a:r>
              <a:rPr lang="en-DE">
                <a:solidFill>
                  <a:prstClr val="black"/>
                </a:solidFill>
                <a:latin typeface="Calibri" panose="020F0502020204030204"/>
              </a:rPr>
              <a:t>.nexus</a:t>
            </a:r>
          </a:p>
        </p:txBody>
      </p:sp>
      <p:sp>
        <p:nvSpPr>
          <p:cNvPr id="95" name="TextBox 94">
            <a:extLst>
              <a:ext uri="{FF2B5EF4-FFF2-40B4-BE49-F238E27FC236}">
                <a16:creationId xmlns:a16="http://schemas.microsoft.com/office/drawing/2014/main" id="{FB147087-3998-3A4B-138D-2A4F954BC25E}"/>
              </a:ext>
            </a:extLst>
          </p:cNvPr>
          <p:cNvSpPr txBox="1"/>
          <p:nvPr/>
        </p:nvSpPr>
        <p:spPr>
          <a:xfrm>
            <a:off x="3494675" y="3515360"/>
            <a:ext cx="521297" cy="369332"/>
          </a:xfrm>
          <a:prstGeom prst="rect">
            <a:avLst/>
          </a:prstGeom>
          <a:noFill/>
        </p:spPr>
        <p:txBody>
          <a:bodyPr wrap="none" rtlCol="0">
            <a:spAutoFit/>
          </a:bodyPr>
          <a:lstStyle/>
          <a:p>
            <a:r>
              <a:rPr lang="en-DE">
                <a:solidFill>
                  <a:prstClr val="black"/>
                </a:solidFill>
                <a:latin typeface="Calibri" panose="020F0502020204030204"/>
              </a:rPr>
              <a:t>.ort</a:t>
            </a:r>
          </a:p>
        </p:txBody>
      </p:sp>
      <p:sp>
        <p:nvSpPr>
          <p:cNvPr id="96" name="TextBox 95">
            <a:extLst>
              <a:ext uri="{FF2B5EF4-FFF2-40B4-BE49-F238E27FC236}">
                <a16:creationId xmlns:a16="http://schemas.microsoft.com/office/drawing/2014/main" id="{A71143D2-9A29-96F8-856E-A8118ACC3EB4}"/>
              </a:ext>
            </a:extLst>
          </p:cNvPr>
          <p:cNvSpPr txBox="1"/>
          <p:nvPr/>
        </p:nvSpPr>
        <p:spPr>
          <a:xfrm>
            <a:off x="3498633" y="4247827"/>
            <a:ext cx="481222" cy="369332"/>
          </a:xfrm>
          <a:prstGeom prst="rect">
            <a:avLst/>
          </a:prstGeom>
          <a:noFill/>
        </p:spPr>
        <p:txBody>
          <a:bodyPr wrap="none" rtlCol="0">
            <a:spAutoFit/>
          </a:bodyPr>
          <a:lstStyle/>
          <a:p>
            <a:r>
              <a:rPr lang="en-DE">
                <a:solidFill>
                  <a:prstClr val="black"/>
                </a:solidFill>
                <a:latin typeface="Calibri" panose="020F0502020204030204"/>
              </a:rPr>
              <a:t>.h5</a:t>
            </a:r>
          </a:p>
        </p:txBody>
      </p:sp>
      <p:sp>
        <p:nvSpPr>
          <p:cNvPr id="97" name="TextBox 96">
            <a:extLst>
              <a:ext uri="{FF2B5EF4-FFF2-40B4-BE49-F238E27FC236}">
                <a16:creationId xmlns:a16="http://schemas.microsoft.com/office/drawing/2014/main" id="{28EC3A63-1672-AF02-48BD-1301415E9F8F}"/>
              </a:ext>
            </a:extLst>
          </p:cNvPr>
          <p:cNvSpPr txBox="1"/>
          <p:nvPr/>
        </p:nvSpPr>
        <p:spPr>
          <a:xfrm>
            <a:off x="3527939" y="4985228"/>
            <a:ext cx="731290" cy="369332"/>
          </a:xfrm>
          <a:prstGeom prst="rect">
            <a:avLst/>
          </a:prstGeom>
          <a:noFill/>
        </p:spPr>
        <p:txBody>
          <a:bodyPr wrap="none" rtlCol="0">
            <a:spAutoFit/>
          </a:bodyPr>
          <a:lstStyle/>
          <a:p>
            <a:r>
              <a:rPr lang="en-DE">
                <a:solidFill>
                  <a:prstClr val="black"/>
                </a:solidFill>
                <a:latin typeface="Calibri" panose="020F0502020204030204"/>
              </a:rPr>
              <a:t>--- ----</a:t>
            </a:r>
          </a:p>
        </p:txBody>
      </p:sp>
      <p:sp>
        <p:nvSpPr>
          <p:cNvPr id="98" name="Magnetic Disk 97">
            <a:extLst>
              <a:ext uri="{FF2B5EF4-FFF2-40B4-BE49-F238E27FC236}">
                <a16:creationId xmlns:a16="http://schemas.microsoft.com/office/drawing/2014/main" id="{8E9A64AB-2859-095A-FB52-27B8702AEA2B}"/>
              </a:ext>
            </a:extLst>
          </p:cNvPr>
          <p:cNvSpPr/>
          <p:nvPr/>
        </p:nvSpPr>
        <p:spPr>
          <a:xfrm>
            <a:off x="3303159" y="5727631"/>
            <a:ext cx="575483" cy="438338"/>
          </a:xfrm>
          <a:prstGeom prst="flowChartMagneticDisk">
            <a:avLst/>
          </a:prstGeom>
          <a:solidFill>
            <a:srgbClr val="FFC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Sequential Access Storage 98">
            <a:extLst>
              <a:ext uri="{FF2B5EF4-FFF2-40B4-BE49-F238E27FC236}">
                <a16:creationId xmlns:a16="http://schemas.microsoft.com/office/drawing/2014/main" id="{47670198-A459-1062-C6CD-ED0C1D80093C}"/>
              </a:ext>
            </a:extLst>
          </p:cNvPr>
          <p:cNvSpPr/>
          <p:nvPr/>
        </p:nvSpPr>
        <p:spPr>
          <a:xfrm>
            <a:off x="4042839" y="5687466"/>
            <a:ext cx="510001" cy="447901"/>
          </a:xfrm>
          <a:prstGeom prst="flowChartMagneticTape">
            <a:avLst/>
          </a:prstGeom>
          <a:solidFill>
            <a:srgbClr val="FFC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0" name="Picture 4">
            <a:extLst>
              <a:ext uri="{FF2B5EF4-FFF2-40B4-BE49-F238E27FC236}">
                <a16:creationId xmlns:a16="http://schemas.microsoft.com/office/drawing/2014/main" id="{C7319645-BB62-0467-39F4-7C5DF4319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735" y="5857734"/>
            <a:ext cx="1753451" cy="61644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a:extLst>
              <a:ext uri="{FF2B5EF4-FFF2-40B4-BE49-F238E27FC236}">
                <a16:creationId xmlns:a16="http://schemas.microsoft.com/office/drawing/2014/main" id="{35290D26-D5C4-2720-6445-69425A7B2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355" y="5180921"/>
            <a:ext cx="693323" cy="69332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a:extLst>
              <a:ext uri="{FF2B5EF4-FFF2-40B4-BE49-F238E27FC236}">
                <a16:creationId xmlns:a16="http://schemas.microsoft.com/office/drawing/2014/main" id="{EB19BD58-2059-2C25-4DDA-9E1EF69A2C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31" y="5261840"/>
            <a:ext cx="609230" cy="609230"/>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17D563AB-1104-9FE3-1A87-445BDA55D99A}"/>
              </a:ext>
            </a:extLst>
          </p:cNvPr>
          <p:cNvSpPr txBox="1"/>
          <p:nvPr/>
        </p:nvSpPr>
        <p:spPr>
          <a:xfrm>
            <a:off x="1819312" y="1288451"/>
            <a:ext cx="5987216" cy="523220"/>
          </a:xfrm>
          <a:prstGeom prst="rect">
            <a:avLst/>
          </a:prstGeom>
          <a:noFill/>
        </p:spPr>
        <p:txBody>
          <a:bodyPr wrap="none" rtlCol="0">
            <a:spAutoFit/>
          </a:bodyPr>
          <a:lstStyle/>
          <a:p>
            <a:r>
              <a:rPr lang="en-DE" sz="2800">
                <a:solidFill>
                  <a:prstClr val="black"/>
                </a:solidFill>
                <a:latin typeface="Calibri Light" panose="020F0302020204030204"/>
              </a:rPr>
              <a:t>Data Sources / Facilities / Infrastructures</a:t>
            </a:r>
          </a:p>
        </p:txBody>
      </p:sp>
      <p:sp>
        <p:nvSpPr>
          <p:cNvPr id="104" name="Rectangle 103">
            <a:extLst>
              <a:ext uri="{FF2B5EF4-FFF2-40B4-BE49-F238E27FC236}">
                <a16:creationId xmlns:a16="http://schemas.microsoft.com/office/drawing/2014/main" id="{6AC2627C-E61F-A424-5F69-7FA477E9A4E0}"/>
              </a:ext>
            </a:extLst>
          </p:cNvPr>
          <p:cNvSpPr/>
          <p:nvPr/>
        </p:nvSpPr>
        <p:spPr>
          <a:xfrm>
            <a:off x="5578569" y="3278556"/>
            <a:ext cx="1063113" cy="365126"/>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94B9266C-8B29-DBD9-6B1D-3F96D87621F3}"/>
              </a:ext>
            </a:extLst>
          </p:cNvPr>
          <p:cNvSpPr txBox="1"/>
          <p:nvPr/>
        </p:nvSpPr>
        <p:spPr>
          <a:xfrm>
            <a:off x="5682344" y="3284025"/>
            <a:ext cx="719236" cy="369332"/>
          </a:xfrm>
          <a:prstGeom prst="rect">
            <a:avLst/>
          </a:prstGeom>
          <a:noFill/>
        </p:spPr>
        <p:txBody>
          <a:bodyPr wrap="none" rtlCol="0">
            <a:spAutoFit/>
          </a:bodyPr>
          <a:lstStyle/>
          <a:p>
            <a:r>
              <a:rPr lang="en-DE">
                <a:solidFill>
                  <a:prstClr val="black"/>
                </a:solidFill>
                <a:latin typeface="Calibri Light" panose="020F0302020204030204"/>
              </a:rPr>
              <a:t>nexus</a:t>
            </a:r>
          </a:p>
        </p:txBody>
      </p:sp>
      <p:sp>
        <p:nvSpPr>
          <p:cNvPr id="106" name="Rectangle 105">
            <a:extLst>
              <a:ext uri="{FF2B5EF4-FFF2-40B4-BE49-F238E27FC236}">
                <a16:creationId xmlns:a16="http://schemas.microsoft.com/office/drawing/2014/main" id="{F542D038-7609-6C4C-7ECF-5A9E63A1DD1A}"/>
              </a:ext>
            </a:extLst>
          </p:cNvPr>
          <p:cNvSpPr/>
          <p:nvPr/>
        </p:nvSpPr>
        <p:spPr>
          <a:xfrm>
            <a:off x="5583306" y="3737459"/>
            <a:ext cx="1063113" cy="365126"/>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7D75EDA6-227E-643E-6F90-BD6F5F2E56CD}"/>
              </a:ext>
            </a:extLst>
          </p:cNvPr>
          <p:cNvSpPr txBox="1"/>
          <p:nvPr/>
        </p:nvSpPr>
        <p:spPr>
          <a:xfrm>
            <a:off x="5687081" y="3742928"/>
            <a:ext cx="460382" cy="369332"/>
          </a:xfrm>
          <a:prstGeom prst="rect">
            <a:avLst/>
          </a:prstGeom>
          <a:noFill/>
        </p:spPr>
        <p:txBody>
          <a:bodyPr wrap="none" rtlCol="0">
            <a:spAutoFit/>
          </a:bodyPr>
          <a:lstStyle/>
          <a:p>
            <a:r>
              <a:rPr lang="en-DE">
                <a:solidFill>
                  <a:prstClr val="black"/>
                </a:solidFill>
                <a:latin typeface="Calibri Light" panose="020F0302020204030204"/>
              </a:rPr>
              <a:t>ort</a:t>
            </a:r>
          </a:p>
        </p:txBody>
      </p:sp>
      <p:sp>
        <p:nvSpPr>
          <p:cNvPr id="108" name="Rectangle 107">
            <a:extLst>
              <a:ext uri="{FF2B5EF4-FFF2-40B4-BE49-F238E27FC236}">
                <a16:creationId xmlns:a16="http://schemas.microsoft.com/office/drawing/2014/main" id="{DC1532A9-70B8-275C-4F65-A2E45A328D7B}"/>
              </a:ext>
            </a:extLst>
          </p:cNvPr>
          <p:cNvSpPr/>
          <p:nvPr/>
        </p:nvSpPr>
        <p:spPr>
          <a:xfrm>
            <a:off x="5583397" y="4171902"/>
            <a:ext cx="1063113" cy="365126"/>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0CEDB84F-76BB-D1F8-8662-846A324D3B39}"/>
              </a:ext>
            </a:extLst>
          </p:cNvPr>
          <p:cNvSpPr txBox="1"/>
          <p:nvPr/>
        </p:nvSpPr>
        <p:spPr>
          <a:xfrm>
            <a:off x="5687172" y="4177371"/>
            <a:ext cx="460382" cy="369332"/>
          </a:xfrm>
          <a:prstGeom prst="rect">
            <a:avLst/>
          </a:prstGeom>
          <a:noFill/>
        </p:spPr>
        <p:txBody>
          <a:bodyPr wrap="none" rtlCol="0">
            <a:spAutoFit/>
          </a:bodyPr>
          <a:lstStyle/>
          <a:p>
            <a:r>
              <a:rPr lang="en-DE">
                <a:solidFill>
                  <a:prstClr val="black"/>
                </a:solidFill>
                <a:latin typeface="Calibri Light" panose="020F0302020204030204"/>
              </a:rPr>
              <a:t>ort</a:t>
            </a:r>
          </a:p>
        </p:txBody>
      </p:sp>
      <p:sp>
        <p:nvSpPr>
          <p:cNvPr id="110" name="Rectangle 109">
            <a:extLst>
              <a:ext uri="{FF2B5EF4-FFF2-40B4-BE49-F238E27FC236}">
                <a16:creationId xmlns:a16="http://schemas.microsoft.com/office/drawing/2014/main" id="{5EBF0B7B-B913-0ED1-0A28-77264FDD0B9D}"/>
              </a:ext>
            </a:extLst>
          </p:cNvPr>
          <p:cNvSpPr/>
          <p:nvPr/>
        </p:nvSpPr>
        <p:spPr>
          <a:xfrm>
            <a:off x="5578569" y="4613044"/>
            <a:ext cx="1063113" cy="365126"/>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B5890A35-1254-35ED-A218-D97B123AC51E}"/>
              </a:ext>
            </a:extLst>
          </p:cNvPr>
          <p:cNvSpPr txBox="1"/>
          <p:nvPr/>
        </p:nvSpPr>
        <p:spPr>
          <a:xfrm>
            <a:off x="5682344" y="4618513"/>
            <a:ext cx="396262" cy="369332"/>
          </a:xfrm>
          <a:prstGeom prst="rect">
            <a:avLst/>
          </a:prstGeom>
          <a:noFill/>
        </p:spPr>
        <p:txBody>
          <a:bodyPr wrap="none" rtlCol="0">
            <a:spAutoFit/>
          </a:bodyPr>
          <a:lstStyle/>
          <a:p>
            <a:r>
              <a:rPr lang="en-DE">
                <a:solidFill>
                  <a:prstClr val="black"/>
                </a:solidFill>
                <a:latin typeface="Calibri Light" panose="020F0302020204030204"/>
              </a:rPr>
              <a:t>---</a:t>
            </a:r>
          </a:p>
        </p:txBody>
      </p:sp>
      <p:sp>
        <p:nvSpPr>
          <p:cNvPr id="112" name="TextBox 111">
            <a:extLst>
              <a:ext uri="{FF2B5EF4-FFF2-40B4-BE49-F238E27FC236}">
                <a16:creationId xmlns:a16="http://schemas.microsoft.com/office/drawing/2014/main" id="{9BDA0380-2014-9A98-36E8-37482FD96067}"/>
              </a:ext>
            </a:extLst>
          </p:cNvPr>
          <p:cNvSpPr txBox="1"/>
          <p:nvPr/>
        </p:nvSpPr>
        <p:spPr>
          <a:xfrm>
            <a:off x="6147463" y="1922020"/>
            <a:ext cx="1258550" cy="400110"/>
          </a:xfrm>
          <a:prstGeom prst="rect">
            <a:avLst/>
          </a:prstGeom>
          <a:noFill/>
        </p:spPr>
        <p:txBody>
          <a:bodyPr wrap="none" rtlCol="0">
            <a:spAutoFit/>
          </a:bodyPr>
          <a:lstStyle/>
          <a:p>
            <a:pPr algn="ctr"/>
            <a:r>
              <a:rPr lang="en-DE" sz="2000">
                <a:solidFill>
                  <a:srgbClr val="44546A"/>
                </a:solidFill>
                <a:latin typeface="Calibri" panose="020F0502020204030204"/>
              </a:rPr>
              <a:t>API Server</a:t>
            </a:r>
          </a:p>
        </p:txBody>
      </p:sp>
      <p:sp>
        <p:nvSpPr>
          <p:cNvPr id="113" name="TextBox 112">
            <a:extLst>
              <a:ext uri="{FF2B5EF4-FFF2-40B4-BE49-F238E27FC236}">
                <a16:creationId xmlns:a16="http://schemas.microsoft.com/office/drawing/2014/main" id="{15A6BFBB-E209-D740-4B85-AA96AB759BF0}"/>
              </a:ext>
            </a:extLst>
          </p:cNvPr>
          <p:cNvSpPr txBox="1"/>
          <p:nvPr/>
        </p:nvSpPr>
        <p:spPr>
          <a:xfrm>
            <a:off x="6617706" y="3195819"/>
            <a:ext cx="1303434" cy="646331"/>
          </a:xfrm>
          <a:prstGeom prst="rect">
            <a:avLst/>
          </a:prstGeom>
          <a:noFill/>
        </p:spPr>
        <p:txBody>
          <a:bodyPr wrap="none" rtlCol="0">
            <a:spAutoFit/>
          </a:bodyPr>
          <a:lstStyle/>
          <a:p>
            <a:pPr algn="ctr"/>
            <a:r>
              <a:rPr lang="en-DE">
                <a:solidFill>
                  <a:srgbClr val="44546A"/>
                </a:solidFill>
                <a:latin typeface="Calibri" panose="020F0502020204030204"/>
              </a:rPr>
              <a:t>Transcoding</a:t>
            </a:r>
          </a:p>
          <a:p>
            <a:pPr algn="ctr"/>
            <a:r>
              <a:rPr lang="en-DE">
                <a:solidFill>
                  <a:srgbClr val="44546A"/>
                </a:solidFill>
                <a:latin typeface="Calibri" panose="020F0502020204030204"/>
              </a:rPr>
              <a:t>Plugins</a:t>
            </a:r>
          </a:p>
        </p:txBody>
      </p:sp>
      <p:sp>
        <p:nvSpPr>
          <p:cNvPr id="114" name="Rectangle 113">
            <a:extLst>
              <a:ext uri="{FF2B5EF4-FFF2-40B4-BE49-F238E27FC236}">
                <a16:creationId xmlns:a16="http://schemas.microsoft.com/office/drawing/2014/main" id="{139BCDD9-C10C-E1F6-B1C7-13899FE871A1}"/>
              </a:ext>
            </a:extLst>
          </p:cNvPr>
          <p:cNvSpPr/>
          <p:nvPr/>
        </p:nvSpPr>
        <p:spPr>
          <a:xfrm>
            <a:off x="6041962" y="2415373"/>
            <a:ext cx="1855459" cy="365126"/>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BF8A2778-F37D-61D9-D28D-770BD4B558B6}"/>
              </a:ext>
            </a:extLst>
          </p:cNvPr>
          <p:cNvSpPr txBox="1"/>
          <p:nvPr/>
        </p:nvSpPr>
        <p:spPr>
          <a:xfrm>
            <a:off x="6395632" y="2404628"/>
            <a:ext cx="1092543" cy="400110"/>
          </a:xfrm>
          <a:prstGeom prst="rect">
            <a:avLst/>
          </a:prstGeom>
          <a:noFill/>
        </p:spPr>
        <p:txBody>
          <a:bodyPr wrap="none" rtlCol="0">
            <a:spAutoFit/>
          </a:bodyPr>
          <a:lstStyle/>
          <a:p>
            <a:pPr algn="ctr"/>
            <a:r>
              <a:rPr lang="en-DE" sz="2000">
                <a:solidFill>
                  <a:srgbClr val="44546A"/>
                </a:solidFill>
                <a:latin typeface="Calibri" panose="020F0502020204030204"/>
              </a:rPr>
              <a:t>REST API</a:t>
            </a:r>
          </a:p>
        </p:txBody>
      </p:sp>
      <p:sp>
        <p:nvSpPr>
          <p:cNvPr id="116" name="Rectangle 115">
            <a:extLst>
              <a:ext uri="{FF2B5EF4-FFF2-40B4-BE49-F238E27FC236}">
                <a16:creationId xmlns:a16="http://schemas.microsoft.com/office/drawing/2014/main" id="{EC6051AE-0255-DC40-243E-520B64D1522D}"/>
              </a:ext>
            </a:extLst>
          </p:cNvPr>
          <p:cNvSpPr/>
          <p:nvPr/>
        </p:nvSpPr>
        <p:spPr>
          <a:xfrm>
            <a:off x="5802524" y="5741892"/>
            <a:ext cx="2272697" cy="513586"/>
          </a:xfrm>
          <a:prstGeom prst="rect">
            <a:avLst/>
          </a:prstGeom>
          <a:solidFill>
            <a:srgbClr val="5B9BD5">
              <a:lumMod val="60000"/>
              <a:lumOff val="4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779C88B4-3774-BB42-8C7A-FBF5E88F1FEF}"/>
              </a:ext>
            </a:extLst>
          </p:cNvPr>
          <p:cNvSpPr txBox="1"/>
          <p:nvPr/>
        </p:nvSpPr>
        <p:spPr>
          <a:xfrm>
            <a:off x="5848028" y="5795611"/>
            <a:ext cx="2181687" cy="400110"/>
          </a:xfrm>
          <a:prstGeom prst="rect">
            <a:avLst/>
          </a:prstGeom>
          <a:noFill/>
        </p:spPr>
        <p:txBody>
          <a:bodyPr wrap="none" rtlCol="0">
            <a:spAutoFit/>
          </a:bodyPr>
          <a:lstStyle/>
          <a:p>
            <a:pPr algn="ctr"/>
            <a:r>
              <a:rPr lang="en-DE" sz="2000">
                <a:solidFill>
                  <a:srgbClr val="44546A"/>
                </a:solidFill>
                <a:latin typeface="Calibri" panose="020F0502020204030204"/>
              </a:rPr>
              <a:t>Access Permissions</a:t>
            </a:r>
          </a:p>
        </p:txBody>
      </p:sp>
      <p:sp>
        <p:nvSpPr>
          <p:cNvPr id="118" name="Rectangle 117">
            <a:extLst>
              <a:ext uri="{FF2B5EF4-FFF2-40B4-BE49-F238E27FC236}">
                <a16:creationId xmlns:a16="http://schemas.microsoft.com/office/drawing/2014/main" id="{AD486679-3E26-3609-60DC-E52BD7B2655F}"/>
              </a:ext>
            </a:extLst>
          </p:cNvPr>
          <p:cNvSpPr/>
          <p:nvPr/>
        </p:nvSpPr>
        <p:spPr>
          <a:xfrm>
            <a:off x="9033935" y="5722400"/>
            <a:ext cx="2272697" cy="513586"/>
          </a:xfrm>
          <a:prstGeom prst="rect">
            <a:avLst/>
          </a:prstGeom>
          <a:solidFill>
            <a:srgbClr val="5B9BD5">
              <a:lumMod val="60000"/>
              <a:lumOff val="4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9E357DEE-4C02-325B-0980-C5C75E22E5E0}"/>
              </a:ext>
            </a:extLst>
          </p:cNvPr>
          <p:cNvSpPr txBox="1"/>
          <p:nvPr/>
        </p:nvSpPr>
        <p:spPr>
          <a:xfrm>
            <a:off x="9387861" y="5776119"/>
            <a:ext cx="1564852" cy="400110"/>
          </a:xfrm>
          <a:prstGeom prst="rect">
            <a:avLst/>
          </a:prstGeom>
          <a:noFill/>
        </p:spPr>
        <p:txBody>
          <a:bodyPr wrap="none" rtlCol="0">
            <a:spAutoFit/>
          </a:bodyPr>
          <a:lstStyle/>
          <a:p>
            <a:pPr algn="ctr"/>
            <a:r>
              <a:rPr lang="en-DE" sz="2000" b="1">
                <a:solidFill>
                  <a:srgbClr val="44546A"/>
                </a:solidFill>
                <a:latin typeface="Calibri" panose="020F0502020204030204"/>
              </a:rPr>
              <a:t>Helmholtz ID</a:t>
            </a:r>
          </a:p>
        </p:txBody>
      </p:sp>
      <p:sp>
        <p:nvSpPr>
          <p:cNvPr id="120" name="Left Arrow 119">
            <a:extLst>
              <a:ext uri="{FF2B5EF4-FFF2-40B4-BE49-F238E27FC236}">
                <a16:creationId xmlns:a16="http://schemas.microsoft.com/office/drawing/2014/main" id="{F40D6A35-D56C-2D86-FF3F-57700BA89E04}"/>
              </a:ext>
            </a:extLst>
          </p:cNvPr>
          <p:cNvSpPr/>
          <p:nvPr/>
        </p:nvSpPr>
        <p:spPr>
          <a:xfrm>
            <a:off x="8188670" y="5849616"/>
            <a:ext cx="768486" cy="292100"/>
          </a:xfrm>
          <a:prstGeom prst="leftArrow">
            <a:avLst/>
          </a:prstGeom>
          <a:solidFill>
            <a:srgbClr val="4472C4">
              <a:lumMod val="60000"/>
              <a:lumOff val="4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Left Arrow 120">
            <a:extLst>
              <a:ext uri="{FF2B5EF4-FFF2-40B4-BE49-F238E27FC236}">
                <a16:creationId xmlns:a16="http://schemas.microsoft.com/office/drawing/2014/main" id="{BD7363FC-C2B4-F71B-CC5E-8A06ED1F2F61}"/>
              </a:ext>
            </a:extLst>
          </p:cNvPr>
          <p:cNvSpPr/>
          <p:nvPr/>
        </p:nvSpPr>
        <p:spPr>
          <a:xfrm rot="5400000">
            <a:off x="10102038" y="5382979"/>
            <a:ext cx="312723" cy="329350"/>
          </a:xfrm>
          <a:prstGeom prst="leftArrow">
            <a:avLst/>
          </a:prstGeom>
          <a:solidFill>
            <a:srgbClr val="4472C4">
              <a:lumMod val="60000"/>
              <a:lumOff val="4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78C620D0-6492-7910-022D-293E79ECD34D}"/>
              </a:ext>
            </a:extLst>
          </p:cNvPr>
          <p:cNvSpPr txBox="1"/>
          <p:nvPr/>
        </p:nvSpPr>
        <p:spPr>
          <a:xfrm>
            <a:off x="9356527" y="1305343"/>
            <a:ext cx="1858907" cy="523220"/>
          </a:xfrm>
          <a:prstGeom prst="rect">
            <a:avLst/>
          </a:prstGeom>
          <a:noFill/>
        </p:spPr>
        <p:txBody>
          <a:bodyPr wrap="none" rtlCol="0">
            <a:spAutoFit/>
          </a:bodyPr>
          <a:lstStyle/>
          <a:p>
            <a:r>
              <a:rPr lang="en-DE" sz="2800">
                <a:solidFill>
                  <a:prstClr val="black"/>
                </a:solidFill>
                <a:latin typeface="Calibri Light" panose="020F0302020204030204"/>
              </a:rPr>
              <a:t>Universities</a:t>
            </a:r>
          </a:p>
        </p:txBody>
      </p:sp>
      <p:sp>
        <p:nvSpPr>
          <p:cNvPr id="123" name="Left Arrow 122">
            <a:extLst>
              <a:ext uri="{FF2B5EF4-FFF2-40B4-BE49-F238E27FC236}">
                <a16:creationId xmlns:a16="http://schemas.microsoft.com/office/drawing/2014/main" id="{4A83B611-09D5-CDE1-ACE6-1CCBEC0E8BDE}"/>
              </a:ext>
            </a:extLst>
          </p:cNvPr>
          <p:cNvSpPr/>
          <p:nvPr/>
        </p:nvSpPr>
        <p:spPr>
          <a:xfrm rot="10800000">
            <a:off x="2325059" y="3487536"/>
            <a:ext cx="921558" cy="733889"/>
          </a:xfrm>
          <a:prstGeom prst="leftArrow">
            <a:avLst/>
          </a:prstGeom>
          <a:solidFill>
            <a:srgbClr val="ED7D3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4" name="Left Arrow 123">
            <a:extLst>
              <a:ext uri="{FF2B5EF4-FFF2-40B4-BE49-F238E27FC236}">
                <a16:creationId xmlns:a16="http://schemas.microsoft.com/office/drawing/2014/main" id="{44A995AB-9D81-3B0F-3FC0-6F60E3058849}"/>
              </a:ext>
            </a:extLst>
          </p:cNvPr>
          <p:cNvSpPr/>
          <p:nvPr/>
        </p:nvSpPr>
        <p:spPr>
          <a:xfrm rot="10800000">
            <a:off x="4697577" y="3583035"/>
            <a:ext cx="973832" cy="733889"/>
          </a:xfrm>
          <a:prstGeom prst="leftArrow">
            <a:avLst/>
          </a:prstGeom>
          <a:solidFill>
            <a:srgbClr val="ED7D3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5" name="Left Arrow 124">
            <a:extLst>
              <a:ext uri="{FF2B5EF4-FFF2-40B4-BE49-F238E27FC236}">
                <a16:creationId xmlns:a16="http://schemas.microsoft.com/office/drawing/2014/main" id="{610859C9-1F34-4384-C9D4-0DCBA7CC3BCA}"/>
              </a:ext>
            </a:extLst>
          </p:cNvPr>
          <p:cNvSpPr/>
          <p:nvPr/>
        </p:nvSpPr>
        <p:spPr>
          <a:xfrm rot="10800000">
            <a:off x="8018182" y="2230989"/>
            <a:ext cx="1079966" cy="733889"/>
          </a:xfrm>
          <a:prstGeom prst="leftArrow">
            <a:avLst/>
          </a:prstGeom>
          <a:solidFill>
            <a:srgbClr val="ED7D3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Rounded Rectangle 125">
            <a:extLst>
              <a:ext uri="{FF2B5EF4-FFF2-40B4-BE49-F238E27FC236}">
                <a16:creationId xmlns:a16="http://schemas.microsoft.com/office/drawing/2014/main" id="{AD4ABF39-E601-B4C6-8924-59916331A2DD}"/>
              </a:ext>
            </a:extLst>
          </p:cNvPr>
          <p:cNvSpPr/>
          <p:nvPr/>
        </p:nvSpPr>
        <p:spPr>
          <a:xfrm>
            <a:off x="9124748" y="1855210"/>
            <a:ext cx="1406072" cy="3308148"/>
          </a:xfrm>
          <a:prstGeom prst="roundRect">
            <a:avLst/>
          </a:prstGeom>
          <a:solidFill>
            <a:srgbClr val="FFC000">
              <a:lumMod val="60000"/>
              <a:lumOff val="4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7" name="TextBox 126">
            <a:extLst>
              <a:ext uri="{FF2B5EF4-FFF2-40B4-BE49-F238E27FC236}">
                <a16:creationId xmlns:a16="http://schemas.microsoft.com/office/drawing/2014/main" id="{3D3C3C08-78C3-E15B-DB67-C11B01E1F7D7}"/>
              </a:ext>
            </a:extLst>
          </p:cNvPr>
          <p:cNvSpPr txBox="1"/>
          <p:nvPr/>
        </p:nvSpPr>
        <p:spPr>
          <a:xfrm>
            <a:off x="9232493" y="1926972"/>
            <a:ext cx="1190583" cy="400110"/>
          </a:xfrm>
          <a:prstGeom prst="rect">
            <a:avLst/>
          </a:prstGeom>
          <a:noFill/>
        </p:spPr>
        <p:txBody>
          <a:bodyPr wrap="none" rtlCol="0">
            <a:spAutoFit/>
          </a:bodyPr>
          <a:lstStyle/>
          <a:p>
            <a:pPr algn="ctr"/>
            <a:r>
              <a:rPr lang="en-DE" sz="2000">
                <a:solidFill>
                  <a:srgbClr val="44546A"/>
                </a:solidFill>
                <a:latin typeface="Calibri" panose="020F0502020204030204"/>
              </a:rPr>
              <a:t>API Client</a:t>
            </a:r>
          </a:p>
        </p:txBody>
      </p:sp>
      <p:sp>
        <p:nvSpPr>
          <p:cNvPr id="128" name="Rectangle 127">
            <a:extLst>
              <a:ext uri="{FF2B5EF4-FFF2-40B4-BE49-F238E27FC236}">
                <a16:creationId xmlns:a16="http://schemas.microsoft.com/office/drawing/2014/main" id="{5F59C508-CB46-BD8C-F5D8-10609188B132}"/>
              </a:ext>
            </a:extLst>
          </p:cNvPr>
          <p:cNvSpPr/>
          <p:nvPr/>
        </p:nvSpPr>
        <p:spPr>
          <a:xfrm>
            <a:off x="9382584" y="3745992"/>
            <a:ext cx="2108083" cy="534723"/>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0EED13D5-9AAB-E8A6-36E4-846BEE91C60E}"/>
              </a:ext>
            </a:extLst>
          </p:cNvPr>
          <p:cNvSpPr/>
          <p:nvPr/>
        </p:nvSpPr>
        <p:spPr>
          <a:xfrm>
            <a:off x="9382584" y="4415548"/>
            <a:ext cx="2108083" cy="534723"/>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B0EF5FCF-911C-5A32-5EC4-336EB117664E}"/>
              </a:ext>
            </a:extLst>
          </p:cNvPr>
          <p:cNvSpPr/>
          <p:nvPr/>
        </p:nvSpPr>
        <p:spPr>
          <a:xfrm>
            <a:off x="9382584" y="3030325"/>
            <a:ext cx="2108083" cy="534723"/>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A2F677AA-B577-AD48-6945-6AD6C0875313}"/>
              </a:ext>
            </a:extLst>
          </p:cNvPr>
          <p:cNvSpPr/>
          <p:nvPr/>
        </p:nvSpPr>
        <p:spPr>
          <a:xfrm>
            <a:off x="9369034" y="2369779"/>
            <a:ext cx="2108083" cy="534723"/>
          </a:xfrm>
          <a:prstGeom prst="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TextBox 131">
            <a:extLst>
              <a:ext uri="{FF2B5EF4-FFF2-40B4-BE49-F238E27FC236}">
                <a16:creationId xmlns:a16="http://schemas.microsoft.com/office/drawing/2014/main" id="{05CC86AB-C45E-BCC0-55BA-D04068BEE149}"/>
              </a:ext>
            </a:extLst>
          </p:cNvPr>
          <p:cNvSpPr txBox="1"/>
          <p:nvPr/>
        </p:nvSpPr>
        <p:spPr>
          <a:xfrm>
            <a:off x="9547002" y="3125473"/>
            <a:ext cx="1715919" cy="369332"/>
          </a:xfrm>
          <a:prstGeom prst="rect">
            <a:avLst/>
          </a:prstGeom>
          <a:noFill/>
        </p:spPr>
        <p:txBody>
          <a:bodyPr wrap="none" rtlCol="0">
            <a:spAutoFit/>
          </a:bodyPr>
          <a:lstStyle/>
          <a:p>
            <a:r>
              <a:rPr lang="en-DE">
                <a:solidFill>
                  <a:prstClr val="black"/>
                </a:solidFill>
                <a:latin typeface="Calibri Light" panose="020F0302020204030204"/>
              </a:rPr>
              <a:t>Analysis Pipeline</a:t>
            </a:r>
          </a:p>
        </p:txBody>
      </p:sp>
      <p:sp>
        <p:nvSpPr>
          <p:cNvPr id="133" name="TextBox 132">
            <a:extLst>
              <a:ext uri="{FF2B5EF4-FFF2-40B4-BE49-F238E27FC236}">
                <a16:creationId xmlns:a16="http://schemas.microsoft.com/office/drawing/2014/main" id="{248DDAAC-B233-A893-1B4B-0E1777D589CA}"/>
              </a:ext>
            </a:extLst>
          </p:cNvPr>
          <p:cNvSpPr txBox="1"/>
          <p:nvPr/>
        </p:nvSpPr>
        <p:spPr>
          <a:xfrm>
            <a:off x="9514513" y="3849052"/>
            <a:ext cx="1913473" cy="369332"/>
          </a:xfrm>
          <a:prstGeom prst="rect">
            <a:avLst/>
          </a:prstGeom>
          <a:noFill/>
        </p:spPr>
        <p:txBody>
          <a:bodyPr wrap="none" rtlCol="0">
            <a:spAutoFit/>
          </a:bodyPr>
          <a:lstStyle/>
          <a:p>
            <a:r>
              <a:rPr lang="en-DE">
                <a:solidFill>
                  <a:prstClr val="black"/>
                </a:solidFill>
                <a:latin typeface="Calibri Light" panose="020F0302020204030204"/>
              </a:rPr>
              <a:t>XPCS  domain core</a:t>
            </a:r>
          </a:p>
        </p:txBody>
      </p:sp>
      <p:sp>
        <p:nvSpPr>
          <p:cNvPr id="134" name="TextBox 133">
            <a:extLst>
              <a:ext uri="{FF2B5EF4-FFF2-40B4-BE49-F238E27FC236}">
                <a16:creationId xmlns:a16="http://schemas.microsoft.com/office/drawing/2014/main" id="{1EB37163-0F21-1A1C-A788-8943E7761ED9}"/>
              </a:ext>
            </a:extLst>
          </p:cNvPr>
          <p:cNvSpPr txBox="1"/>
          <p:nvPr/>
        </p:nvSpPr>
        <p:spPr>
          <a:xfrm>
            <a:off x="9550149" y="4495869"/>
            <a:ext cx="1761701" cy="369332"/>
          </a:xfrm>
          <a:prstGeom prst="rect">
            <a:avLst/>
          </a:prstGeom>
          <a:noFill/>
        </p:spPr>
        <p:txBody>
          <a:bodyPr wrap="none" rtlCol="0">
            <a:spAutoFit/>
          </a:bodyPr>
          <a:lstStyle/>
          <a:p>
            <a:r>
              <a:rPr lang="en-DE">
                <a:solidFill>
                  <a:prstClr val="black"/>
                </a:solidFill>
                <a:latin typeface="Calibri Light" panose="020F0302020204030204"/>
              </a:rPr>
              <a:t>XRR Visualization</a:t>
            </a:r>
          </a:p>
        </p:txBody>
      </p:sp>
      <p:sp>
        <p:nvSpPr>
          <p:cNvPr id="135" name="TextBox 134">
            <a:extLst>
              <a:ext uri="{FF2B5EF4-FFF2-40B4-BE49-F238E27FC236}">
                <a16:creationId xmlns:a16="http://schemas.microsoft.com/office/drawing/2014/main" id="{FCD62EBD-104F-46CA-EAB1-2D8DA8FF084E}"/>
              </a:ext>
            </a:extLst>
          </p:cNvPr>
          <p:cNvSpPr txBox="1"/>
          <p:nvPr/>
        </p:nvSpPr>
        <p:spPr>
          <a:xfrm>
            <a:off x="9961324" y="2462534"/>
            <a:ext cx="890950" cy="369332"/>
          </a:xfrm>
          <a:prstGeom prst="rect">
            <a:avLst/>
          </a:prstGeom>
          <a:noFill/>
        </p:spPr>
        <p:txBody>
          <a:bodyPr wrap="none" rtlCol="0">
            <a:spAutoFit/>
          </a:bodyPr>
          <a:lstStyle/>
          <a:p>
            <a:r>
              <a:rPr lang="en-GB" b="1">
                <a:solidFill>
                  <a:prstClr val="black"/>
                </a:solidFill>
                <a:latin typeface="Calibri Light" panose="020F0302020204030204"/>
              </a:rPr>
              <a:t>H</a:t>
            </a:r>
            <a:r>
              <a:rPr lang="en-DE" b="1">
                <a:solidFill>
                  <a:prstClr val="black"/>
                </a:solidFill>
                <a:latin typeface="Calibri Light" panose="020F0302020204030204"/>
              </a:rPr>
              <a:t>5 web</a:t>
            </a:r>
          </a:p>
        </p:txBody>
      </p:sp>
      <p:sp>
        <p:nvSpPr>
          <p:cNvPr id="136" name="U-turn Arrow 135">
            <a:extLst>
              <a:ext uri="{FF2B5EF4-FFF2-40B4-BE49-F238E27FC236}">
                <a16:creationId xmlns:a16="http://schemas.microsoft.com/office/drawing/2014/main" id="{9AE7983A-E4B5-3C21-D942-2226813DC6D5}"/>
              </a:ext>
            </a:extLst>
          </p:cNvPr>
          <p:cNvSpPr/>
          <p:nvPr/>
        </p:nvSpPr>
        <p:spPr>
          <a:xfrm>
            <a:off x="6915002" y="4064012"/>
            <a:ext cx="841046" cy="368336"/>
          </a:xfrm>
          <a:prstGeom prst="uturnArrow">
            <a:avLst/>
          </a:prstGeom>
          <a:solidFill>
            <a:srgbClr val="FFC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7" name="U-turn Arrow 136">
            <a:extLst>
              <a:ext uri="{FF2B5EF4-FFF2-40B4-BE49-F238E27FC236}">
                <a16:creationId xmlns:a16="http://schemas.microsoft.com/office/drawing/2014/main" id="{3534F902-8D84-F819-2E04-C1C597C16B52}"/>
              </a:ext>
            </a:extLst>
          </p:cNvPr>
          <p:cNvSpPr/>
          <p:nvPr/>
        </p:nvSpPr>
        <p:spPr>
          <a:xfrm rot="10800000">
            <a:off x="6878325" y="4396478"/>
            <a:ext cx="841046" cy="393920"/>
          </a:xfrm>
          <a:prstGeom prst="uturnArrow">
            <a:avLst/>
          </a:prstGeom>
          <a:solidFill>
            <a:srgbClr val="FFC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8" name="Rounded Rectangle 137">
            <a:extLst>
              <a:ext uri="{FF2B5EF4-FFF2-40B4-BE49-F238E27FC236}">
                <a16:creationId xmlns:a16="http://schemas.microsoft.com/office/drawing/2014/main" id="{A9AB576F-DB78-BAB4-52F0-81009A962294}"/>
              </a:ext>
            </a:extLst>
          </p:cNvPr>
          <p:cNvSpPr/>
          <p:nvPr/>
        </p:nvSpPr>
        <p:spPr>
          <a:xfrm>
            <a:off x="4368714" y="547077"/>
            <a:ext cx="1209855" cy="411522"/>
          </a:xfrm>
          <a:prstGeom prst="roundRect">
            <a:avLst/>
          </a:prstGeom>
          <a:solidFill>
            <a:srgbClr val="70AD47">
              <a:lumMod val="75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Rounded Rectangle 138">
            <a:extLst>
              <a:ext uri="{FF2B5EF4-FFF2-40B4-BE49-F238E27FC236}">
                <a16:creationId xmlns:a16="http://schemas.microsoft.com/office/drawing/2014/main" id="{02E31648-0CD6-458B-7668-70FDFD531C1F}"/>
              </a:ext>
            </a:extLst>
          </p:cNvPr>
          <p:cNvSpPr/>
          <p:nvPr/>
        </p:nvSpPr>
        <p:spPr>
          <a:xfrm>
            <a:off x="5756973" y="542168"/>
            <a:ext cx="1850344" cy="416938"/>
          </a:xfrm>
          <a:prstGeom prst="roundRect">
            <a:avLst/>
          </a:prstGeom>
          <a:solidFill>
            <a:srgbClr val="FFC000">
              <a:lumMod val="60000"/>
              <a:lumOff val="4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D9F3FE3F-69B3-E357-4354-8305C485B6CE}"/>
              </a:ext>
            </a:extLst>
          </p:cNvPr>
          <p:cNvSpPr txBox="1"/>
          <p:nvPr/>
        </p:nvSpPr>
        <p:spPr>
          <a:xfrm>
            <a:off x="4544004" y="573536"/>
            <a:ext cx="897040" cy="369332"/>
          </a:xfrm>
          <a:prstGeom prst="rect">
            <a:avLst/>
          </a:prstGeom>
          <a:noFill/>
        </p:spPr>
        <p:txBody>
          <a:bodyPr wrap="none" rtlCol="0">
            <a:spAutoFit/>
          </a:bodyPr>
          <a:lstStyle/>
          <a:p>
            <a:pPr algn="ctr"/>
            <a:r>
              <a:rPr lang="en-DE">
                <a:solidFill>
                  <a:prstClr val="white"/>
                </a:solidFill>
                <a:latin typeface="Calibri" panose="020F0502020204030204"/>
              </a:rPr>
              <a:t>Existing</a:t>
            </a:r>
          </a:p>
        </p:txBody>
      </p:sp>
      <p:sp>
        <p:nvSpPr>
          <p:cNvPr id="141" name="TextBox 140">
            <a:extLst>
              <a:ext uri="{FF2B5EF4-FFF2-40B4-BE49-F238E27FC236}">
                <a16:creationId xmlns:a16="http://schemas.microsoft.com/office/drawing/2014/main" id="{D65EC441-CCD7-F1C7-0372-179987532D29}"/>
              </a:ext>
            </a:extLst>
          </p:cNvPr>
          <p:cNvSpPr txBox="1"/>
          <p:nvPr/>
        </p:nvSpPr>
        <p:spPr>
          <a:xfrm>
            <a:off x="5753859" y="576175"/>
            <a:ext cx="1862946" cy="369332"/>
          </a:xfrm>
          <a:prstGeom prst="rect">
            <a:avLst/>
          </a:prstGeom>
          <a:noFill/>
        </p:spPr>
        <p:txBody>
          <a:bodyPr wrap="none" rtlCol="0">
            <a:spAutoFit/>
          </a:bodyPr>
          <a:lstStyle/>
          <a:p>
            <a:pPr algn="ctr"/>
            <a:r>
              <a:rPr lang="en-DE">
                <a:solidFill>
                  <a:srgbClr val="44546A"/>
                </a:solidFill>
                <a:latin typeface="Calibri" panose="020F0502020204030204"/>
              </a:rPr>
              <a:t>New Components</a:t>
            </a:r>
          </a:p>
        </p:txBody>
      </p:sp>
      <p:sp>
        <p:nvSpPr>
          <p:cNvPr id="142" name="TextBox 141">
            <a:extLst>
              <a:ext uri="{FF2B5EF4-FFF2-40B4-BE49-F238E27FC236}">
                <a16:creationId xmlns:a16="http://schemas.microsoft.com/office/drawing/2014/main" id="{AF3E2AA1-37A0-3822-70D1-B595598437E3}"/>
              </a:ext>
            </a:extLst>
          </p:cNvPr>
          <p:cNvSpPr txBox="1"/>
          <p:nvPr/>
        </p:nvSpPr>
        <p:spPr>
          <a:xfrm>
            <a:off x="2296663" y="2900613"/>
            <a:ext cx="912814" cy="646331"/>
          </a:xfrm>
          <a:prstGeom prst="rect">
            <a:avLst/>
          </a:prstGeom>
          <a:noFill/>
        </p:spPr>
        <p:txBody>
          <a:bodyPr wrap="none" rtlCol="0">
            <a:spAutoFit/>
          </a:bodyPr>
          <a:lstStyle/>
          <a:p>
            <a:pPr algn="ctr"/>
            <a:r>
              <a:rPr lang="en-DE" b="1">
                <a:solidFill>
                  <a:srgbClr val="70AD47">
                    <a:lumMod val="50000"/>
                  </a:srgbClr>
                </a:solidFill>
                <a:latin typeface="Calibri" panose="020F0502020204030204"/>
              </a:rPr>
              <a:t>e.g.</a:t>
            </a:r>
          </a:p>
          <a:p>
            <a:pPr algn="ctr"/>
            <a:r>
              <a:rPr lang="en-DE" b="1">
                <a:solidFill>
                  <a:srgbClr val="70AD47">
                    <a:lumMod val="50000"/>
                  </a:srgbClr>
                </a:solidFill>
                <a:latin typeface="Calibri" panose="020F0502020204030204"/>
              </a:rPr>
              <a:t>ASAP:O</a:t>
            </a:r>
          </a:p>
        </p:txBody>
      </p:sp>
      <p:sp>
        <p:nvSpPr>
          <p:cNvPr id="143" name="TextBox 142">
            <a:extLst>
              <a:ext uri="{FF2B5EF4-FFF2-40B4-BE49-F238E27FC236}">
                <a16:creationId xmlns:a16="http://schemas.microsoft.com/office/drawing/2014/main" id="{9E3CF73E-1E9F-2ECB-DFEA-335DDD932451}"/>
              </a:ext>
            </a:extLst>
          </p:cNvPr>
          <p:cNvSpPr txBox="1"/>
          <p:nvPr/>
        </p:nvSpPr>
        <p:spPr>
          <a:xfrm>
            <a:off x="4738514" y="2951454"/>
            <a:ext cx="834587" cy="584775"/>
          </a:xfrm>
          <a:prstGeom prst="rect">
            <a:avLst/>
          </a:prstGeom>
          <a:noFill/>
        </p:spPr>
        <p:txBody>
          <a:bodyPr wrap="none" rtlCol="0">
            <a:spAutoFit/>
          </a:bodyPr>
          <a:lstStyle/>
          <a:p>
            <a:pPr algn="ctr"/>
            <a:r>
              <a:rPr lang="en-DE" sz="1600" b="1">
                <a:solidFill>
                  <a:srgbClr val="70AD47">
                    <a:lumMod val="50000"/>
                  </a:srgbClr>
                </a:solidFill>
                <a:latin typeface="Calibri" panose="020F0502020204030204"/>
              </a:rPr>
              <a:t>e.g.</a:t>
            </a:r>
          </a:p>
          <a:p>
            <a:pPr algn="ctr"/>
            <a:r>
              <a:rPr lang="en-DE" sz="1600" b="1">
                <a:solidFill>
                  <a:srgbClr val="70AD47">
                    <a:lumMod val="50000"/>
                  </a:srgbClr>
                </a:solidFill>
                <a:latin typeface="Calibri" panose="020F0502020204030204"/>
              </a:rPr>
              <a:t>ASAP:O</a:t>
            </a:r>
          </a:p>
        </p:txBody>
      </p:sp>
      <p:sp>
        <p:nvSpPr>
          <p:cNvPr id="2" name="TextBox 1">
            <a:extLst>
              <a:ext uri="{FF2B5EF4-FFF2-40B4-BE49-F238E27FC236}">
                <a16:creationId xmlns:a16="http://schemas.microsoft.com/office/drawing/2014/main" id="{9325619E-E168-F178-5963-475BA0456137}"/>
              </a:ext>
            </a:extLst>
          </p:cNvPr>
          <p:cNvSpPr txBox="1"/>
          <p:nvPr/>
        </p:nvSpPr>
        <p:spPr>
          <a:xfrm rot="1595019">
            <a:off x="8215287" y="271222"/>
            <a:ext cx="1483740" cy="461665"/>
          </a:xfrm>
          <a:prstGeom prst="rect">
            <a:avLst/>
          </a:prstGeom>
          <a:noFill/>
        </p:spPr>
        <p:txBody>
          <a:bodyPr wrap="none" rtlCol="0">
            <a:spAutoFit/>
          </a:bodyPr>
          <a:lstStyle/>
          <a:p>
            <a:r>
              <a:rPr lang="en-DE" sz="2400" dirty="0">
                <a:solidFill>
                  <a:srgbClr val="C00000"/>
                </a:solidFill>
                <a:highlight>
                  <a:srgbClr val="FFFF00"/>
                </a:highlight>
              </a:rPr>
              <a:t>F</a:t>
            </a:r>
            <a:r>
              <a:rPr lang="en-GB" sz="2400" dirty="0">
                <a:solidFill>
                  <a:srgbClr val="C00000"/>
                </a:solidFill>
                <a:highlight>
                  <a:srgbClr val="FFFF00"/>
                </a:highlight>
              </a:rPr>
              <a:t>r</a:t>
            </a:r>
            <a:r>
              <a:rPr lang="en-DE" sz="2400" dirty="0">
                <a:solidFill>
                  <a:srgbClr val="C00000"/>
                </a:solidFill>
                <a:highlight>
                  <a:srgbClr val="FFFF00"/>
                </a:highlight>
              </a:rPr>
              <a:t>om Tim</a:t>
            </a:r>
          </a:p>
        </p:txBody>
      </p:sp>
    </p:spTree>
    <p:extLst>
      <p:ext uri="{BB962C8B-B14F-4D97-AF65-F5344CB8AC3E}">
        <p14:creationId xmlns:p14="http://schemas.microsoft.com/office/powerpoint/2010/main" val="3096172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9A54A-4C14-6BE4-62F6-217B7A7D3A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A58F1F-80F0-E12F-5629-F9C994B32B26}"/>
              </a:ext>
            </a:extLst>
          </p:cNvPr>
          <p:cNvSpPr>
            <a:spLocks noGrp="1"/>
          </p:cNvSpPr>
          <p:nvPr>
            <p:ph type="title" idx="10"/>
          </p:nvPr>
        </p:nvSpPr>
        <p:spPr/>
        <p:txBody>
          <a:bodyPr/>
          <a:lstStyle/>
          <a:p>
            <a:r>
              <a:rPr lang="en-DE"/>
              <a:t>Our software stack</a:t>
            </a:r>
          </a:p>
        </p:txBody>
      </p:sp>
      <p:grpSp>
        <p:nvGrpSpPr>
          <p:cNvPr id="7" name="Group 6">
            <a:extLst>
              <a:ext uri="{FF2B5EF4-FFF2-40B4-BE49-F238E27FC236}">
                <a16:creationId xmlns:a16="http://schemas.microsoft.com/office/drawing/2014/main" id="{5D1993EF-8C51-2D34-0AA2-58CAF476EB4D}"/>
              </a:ext>
            </a:extLst>
          </p:cNvPr>
          <p:cNvGrpSpPr/>
          <p:nvPr/>
        </p:nvGrpSpPr>
        <p:grpSpPr>
          <a:xfrm>
            <a:off x="1312738" y="1745600"/>
            <a:ext cx="4640758" cy="3770561"/>
            <a:chOff x="1455242" y="1745600"/>
            <a:chExt cx="4640758" cy="3770561"/>
          </a:xfrm>
        </p:grpSpPr>
        <p:pic>
          <p:nvPicPr>
            <p:cNvPr id="7170" name="Picture 2" descr="Snoopy at his Computer in 1984">
              <a:extLst>
                <a:ext uri="{FF2B5EF4-FFF2-40B4-BE49-F238E27FC236}">
                  <a16:creationId xmlns:a16="http://schemas.microsoft.com/office/drawing/2014/main" id="{4B4D256D-839E-391B-A8B4-EA80608C8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242" y="1745600"/>
              <a:ext cx="4640758" cy="37705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1E23D49-4C4F-F933-0197-DDBCD43C9D13}"/>
                </a:ext>
              </a:extLst>
            </p:cNvPr>
            <p:cNvSpPr/>
            <p:nvPr/>
          </p:nvSpPr>
          <p:spPr>
            <a:xfrm>
              <a:off x="1455242" y="1745600"/>
              <a:ext cx="1223159" cy="9411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6" name="Rectangle 5">
              <a:extLst>
                <a:ext uri="{FF2B5EF4-FFF2-40B4-BE49-F238E27FC236}">
                  <a16:creationId xmlns:a16="http://schemas.microsoft.com/office/drawing/2014/main" id="{0F8758CD-462C-EE4D-8C55-5AA2BA1EE367}"/>
                </a:ext>
              </a:extLst>
            </p:cNvPr>
            <p:cNvSpPr/>
            <p:nvPr/>
          </p:nvSpPr>
          <p:spPr>
            <a:xfrm rot="630064">
              <a:off x="2979757" y="2131406"/>
              <a:ext cx="155330" cy="44282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9" name="Content Placeholder 1">
            <a:extLst>
              <a:ext uri="{FF2B5EF4-FFF2-40B4-BE49-F238E27FC236}">
                <a16:creationId xmlns:a16="http://schemas.microsoft.com/office/drawing/2014/main" id="{F2FFE3CD-82DA-943B-56D8-1A76C0143EC9}"/>
              </a:ext>
            </a:extLst>
          </p:cNvPr>
          <p:cNvSpPr>
            <a:spLocks noGrp="1"/>
          </p:cNvSpPr>
          <p:nvPr>
            <p:ph/>
          </p:nvPr>
        </p:nvSpPr>
        <p:spPr>
          <a:xfrm>
            <a:off x="6240094" y="3532403"/>
            <a:ext cx="4461283" cy="384619"/>
          </a:xfrm>
        </p:spPr>
        <p:txBody>
          <a:bodyPr>
            <a:normAutofit fontScale="92500"/>
          </a:bodyPr>
          <a:lstStyle/>
          <a:p>
            <a:pPr marL="0" indent="0">
              <a:buNone/>
            </a:pPr>
            <a:r>
              <a:rPr lang="en-GB"/>
              <a:t>Our software Candidate(s)</a:t>
            </a:r>
            <a:endParaRPr lang="en-DE"/>
          </a:p>
        </p:txBody>
      </p:sp>
    </p:spTree>
    <p:extLst>
      <p:ext uri="{BB962C8B-B14F-4D97-AF65-F5344CB8AC3E}">
        <p14:creationId xmlns:p14="http://schemas.microsoft.com/office/powerpoint/2010/main" val="3906108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E411F-7C34-C7D6-C595-6CC5BAF90852}"/>
            </a:ext>
          </a:extLst>
        </p:cNvPr>
        <p:cNvGrpSpPr/>
        <p:nvPr/>
      </p:nvGrpSpPr>
      <p:grpSpPr>
        <a:xfrm>
          <a:off x="0" y="0"/>
          <a:ext cx="0" cy="0"/>
          <a:chOff x="0" y="0"/>
          <a:chExt cx="0" cy="0"/>
        </a:xfrm>
      </p:grpSpPr>
      <p:sp>
        <p:nvSpPr>
          <p:cNvPr id="6" name="Up Ribbon 5">
            <a:extLst>
              <a:ext uri="{FF2B5EF4-FFF2-40B4-BE49-F238E27FC236}">
                <a16:creationId xmlns:a16="http://schemas.microsoft.com/office/drawing/2014/main" id="{3D3F9F1A-61AD-FDB1-BF70-534602AE4250}"/>
              </a:ext>
            </a:extLst>
          </p:cNvPr>
          <p:cNvSpPr/>
          <p:nvPr/>
        </p:nvSpPr>
        <p:spPr>
          <a:xfrm>
            <a:off x="4419599" y="182677"/>
            <a:ext cx="4471555" cy="946636"/>
          </a:xfrm>
          <a:prstGeom prst="ribbon2">
            <a:avLst>
              <a:gd name="adj1" fmla="val 16667"/>
              <a:gd name="adj2" fmla="val 70408"/>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Content Placeholder 1">
            <a:extLst>
              <a:ext uri="{FF2B5EF4-FFF2-40B4-BE49-F238E27FC236}">
                <a16:creationId xmlns:a16="http://schemas.microsoft.com/office/drawing/2014/main" id="{9D5F686B-DAC6-A0DF-BB6F-2C2300D93CF5}"/>
              </a:ext>
            </a:extLst>
          </p:cNvPr>
          <p:cNvSpPr>
            <a:spLocks noGrp="1"/>
          </p:cNvSpPr>
          <p:nvPr>
            <p:ph/>
          </p:nvPr>
        </p:nvSpPr>
        <p:spPr>
          <a:xfrm>
            <a:off x="300720" y="1416456"/>
            <a:ext cx="11372722" cy="4772529"/>
          </a:xfrm>
        </p:spPr>
        <p:txBody>
          <a:bodyPr>
            <a:normAutofit/>
          </a:bodyPr>
          <a:lstStyle/>
          <a:p>
            <a:r>
              <a:rPr lang="en-GB"/>
              <a:t>Tiled is a service that enables secure, structured access to scientific data.</a:t>
            </a:r>
          </a:p>
          <a:p>
            <a:r>
              <a:rPr lang="en-GB"/>
              <a:t>Supports search, </a:t>
            </a:r>
            <a:r>
              <a:rPr lang="en-GB" b="1">
                <a:solidFill>
                  <a:schemeClr val="accent1"/>
                </a:solidFill>
              </a:rPr>
              <a:t>remote slicing, format conversion, and live data streaming</a:t>
            </a:r>
            <a:r>
              <a:rPr lang="en-GB"/>
              <a:t>.</a:t>
            </a:r>
          </a:p>
          <a:p>
            <a:r>
              <a:rPr lang="en-GB"/>
              <a:t>Developed at </a:t>
            </a:r>
            <a:r>
              <a:rPr lang="en-GB" b="1">
                <a:solidFill>
                  <a:schemeClr val="accent1"/>
                </a:solidFill>
              </a:rPr>
              <a:t>NSLS-II</a:t>
            </a:r>
            <a:r>
              <a:rPr lang="en-GB"/>
              <a:t>, it is seeing production beamlines at American facilities and experimental use at </a:t>
            </a:r>
            <a:r>
              <a:rPr lang="en-GB" b="1">
                <a:solidFill>
                  <a:schemeClr val="accent1"/>
                </a:solidFill>
              </a:rPr>
              <a:t>Diamond</a:t>
            </a:r>
            <a:r>
              <a:rPr lang="en-GB"/>
              <a:t> and </a:t>
            </a:r>
            <a:r>
              <a:rPr lang="en-GB" b="1">
                <a:solidFill>
                  <a:schemeClr val="accent1"/>
                </a:solidFill>
              </a:rPr>
              <a:t>HZB BESSY-II</a:t>
            </a:r>
            <a:r>
              <a:rPr lang="en-GB"/>
              <a:t>.</a:t>
            </a:r>
          </a:p>
          <a:p>
            <a:r>
              <a:rPr lang="en-GB"/>
              <a:t>Ships with a python client API for easy integration into server and client systems.</a:t>
            </a:r>
          </a:p>
          <a:p>
            <a:r>
              <a:rPr lang="en-GB" b="1">
                <a:solidFill>
                  <a:schemeClr val="accent1"/>
                </a:solidFill>
              </a:rPr>
              <a:t>Two development instances </a:t>
            </a:r>
            <a:r>
              <a:rPr lang="en-GB">
                <a:solidFill>
                  <a:schemeClr val="accent1"/>
                </a:solidFill>
              </a:rPr>
              <a:t>now run in our DMZ-photonic Kubernetes cluster at DESY</a:t>
            </a:r>
            <a:r>
              <a:rPr lang="en-GB"/>
              <a:t>.</a:t>
            </a:r>
            <a:endParaRPr lang="en-DE"/>
          </a:p>
        </p:txBody>
      </p:sp>
      <p:sp>
        <p:nvSpPr>
          <p:cNvPr id="3" name="Title 2">
            <a:extLst>
              <a:ext uri="{FF2B5EF4-FFF2-40B4-BE49-F238E27FC236}">
                <a16:creationId xmlns:a16="http://schemas.microsoft.com/office/drawing/2014/main" id="{7AC05CC7-9702-18EA-F4E2-055FAF9EC5DF}"/>
              </a:ext>
            </a:extLst>
          </p:cNvPr>
          <p:cNvSpPr>
            <a:spLocks noGrp="1"/>
          </p:cNvSpPr>
          <p:nvPr>
            <p:ph type="title" idx="10"/>
          </p:nvPr>
        </p:nvSpPr>
        <p:spPr/>
        <p:txBody>
          <a:bodyPr/>
          <a:lstStyle/>
          <a:p>
            <a:r>
              <a:rPr lang="en-DE"/>
              <a:t>Tiled by Bluesky</a:t>
            </a:r>
          </a:p>
        </p:txBody>
      </p:sp>
      <p:sp>
        <p:nvSpPr>
          <p:cNvPr id="4" name="TextBox 3">
            <a:extLst>
              <a:ext uri="{FF2B5EF4-FFF2-40B4-BE49-F238E27FC236}">
                <a16:creationId xmlns:a16="http://schemas.microsoft.com/office/drawing/2014/main" id="{4BB5C36F-86D8-554C-F0E7-BA43D657B8AC}"/>
              </a:ext>
            </a:extLst>
          </p:cNvPr>
          <p:cNvSpPr txBox="1"/>
          <p:nvPr/>
        </p:nvSpPr>
        <p:spPr>
          <a:xfrm rot="1595019">
            <a:off x="10306157" y="1185624"/>
            <a:ext cx="1776448" cy="461665"/>
          </a:xfrm>
          <a:prstGeom prst="rect">
            <a:avLst/>
          </a:prstGeom>
          <a:noFill/>
        </p:spPr>
        <p:txBody>
          <a:bodyPr wrap="none" rtlCol="0">
            <a:spAutoFit/>
          </a:bodyPr>
          <a:lstStyle/>
          <a:p>
            <a:r>
              <a:rPr lang="en-DE" sz="2400" dirty="0">
                <a:solidFill>
                  <a:srgbClr val="C00000"/>
                </a:solidFill>
                <a:highlight>
                  <a:srgbClr val="FFFF00"/>
                </a:highlight>
              </a:rPr>
              <a:t>F</a:t>
            </a:r>
            <a:r>
              <a:rPr lang="en-GB" sz="2400" dirty="0">
                <a:solidFill>
                  <a:srgbClr val="C00000"/>
                </a:solidFill>
                <a:highlight>
                  <a:srgbClr val="FFFF00"/>
                </a:highlight>
              </a:rPr>
              <a:t>r</a:t>
            </a:r>
            <a:r>
              <a:rPr lang="en-DE" sz="2400" dirty="0">
                <a:solidFill>
                  <a:srgbClr val="C00000"/>
                </a:solidFill>
                <a:highlight>
                  <a:srgbClr val="FFFF00"/>
                </a:highlight>
              </a:rPr>
              <a:t>om Devin</a:t>
            </a:r>
          </a:p>
        </p:txBody>
      </p:sp>
      <p:sp>
        <p:nvSpPr>
          <p:cNvPr id="5" name="TextBox 4">
            <a:extLst>
              <a:ext uri="{FF2B5EF4-FFF2-40B4-BE49-F238E27FC236}">
                <a16:creationId xmlns:a16="http://schemas.microsoft.com/office/drawing/2014/main" id="{92E7744E-D7F3-D389-A816-93A67ABF5D17}"/>
              </a:ext>
            </a:extLst>
          </p:cNvPr>
          <p:cNvSpPr txBox="1"/>
          <p:nvPr/>
        </p:nvSpPr>
        <p:spPr>
          <a:xfrm>
            <a:off x="5199721" y="301692"/>
            <a:ext cx="2911310" cy="584775"/>
          </a:xfrm>
          <a:prstGeom prst="rect">
            <a:avLst/>
          </a:prstGeom>
          <a:noFill/>
        </p:spPr>
        <p:txBody>
          <a:bodyPr wrap="none" rtlCol="0">
            <a:spAutoFit/>
          </a:bodyPr>
          <a:lstStyle/>
          <a:p>
            <a:r>
              <a:rPr lang="en-GB" sz="1600" i="1">
                <a:solidFill>
                  <a:schemeClr val="bg1"/>
                </a:solidFill>
                <a:latin typeface="Calibri" panose="020F0502020204030204"/>
                <a:hlinkClick r:id="rId2">
                  <a:extLst>
                    <a:ext uri="{A12FA001-AC4F-418D-AE19-62706E023703}">
                      <ahyp:hlinkClr xmlns:ahyp="http://schemas.microsoft.com/office/drawing/2018/hyperlinkcolor" val="tx"/>
                    </a:ext>
                  </a:extLst>
                </a:hlinkClick>
              </a:rPr>
              <a:t>https://github.com/bluesky/tiled</a:t>
            </a:r>
            <a:endParaRPr lang="en-GB" sz="1600" i="1">
              <a:solidFill>
                <a:schemeClr val="bg1"/>
              </a:solidFill>
              <a:latin typeface="Calibri" panose="020F0502020204030204"/>
            </a:endParaRPr>
          </a:p>
          <a:p>
            <a:r>
              <a:rPr lang="en-GB" sz="1600" i="1">
                <a:solidFill>
                  <a:schemeClr val="bg1"/>
                </a:solidFill>
                <a:latin typeface="Calibri" panose="020F0502020204030204"/>
              </a:rPr>
              <a:t>https://</a:t>
            </a:r>
            <a:r>
              <a:rPr lang="en-GB" sz="1600" i="1" err="1">
                <a:solidFill>
                  <a:schemeClr val="bg1"/>
                </a:solidFill>
                <a:latin typeface="Calibri" panose="020F0502020204030204"/>
              </a:rPr>
              <a:t>blueskyproject.io</a:t>
            </a:r>
            <a:r>
              <a:rPr lang="en-GB" sz="1600" i="1">
                <a:solidFill>
                  <a:schemeClr val="bg1"/>
                </a:solidFill>
                <a:latin typeface="Calibri" panose="020F0502020204030204"/>
              </a:rPr>
              <a:t>/tiled/</a:t>
            </a:r>
            <a:endParaRPr lang="en-DE" sz="1600" i="1">
              <a:solidFill>
                <a:schemeClr val="bg1"/>
              </a:solidFill>
              <a:latin typeface="Calibri" panose="020F0502020204030204"/>
            </a:endParaRPr>
          </a:p>
        </p:txBody>
      </p:sp>
    </p:spTree>
    <p:extLst>
      <p:ext uri="{BB962C8B-B14F-4D97-AF65-F5344CB8AC3E}">
        <p14:creationId xmlns:p14="http://schemas.microsoft.com/office/powerpoint/2010/main" val="4238113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F719E-2744-EC24-9BB9-C0CC62DABC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56FC81-76E9-DEF3-CA5D-1B97ED351701}"/>
              </a:ext>
            </a:extLst>
          </p:cNvPr>
          <p:cNvSpPr>
            <a:spLocks noGrp="1"/>
          </p:cNvSpPr>
          <p:nvPr>
            <p:ph type="title" idx="10"/>
          </p:nvPr>
        </p:nvSpPr>
        <p:spPr/>
        <p:txBody>
          <a:bodyPr/>
          <a:lstStyle/>
          <a:p>
            <a:r>
              <a:rPr lang="en-DE"/>
              <a:t>Tiled by Bluesky (cont.)</a:t>
            </a:r>
          </a:p>
        </p:txBody>
      </p:sp>
      <p:sp>
        <p:nvSpPr>
          <p:cNvPr id="24" name="TextBox 23">
            <a:extLst>
              <a:ext uri="{FF2B5EF4-FFF2-40B4-BE49-F238E27FC236}">
                <a16:creationId xmlns:a16="http://schemas.microsoft.com/office/drawing/2014/main" id="{6B2FB618-F621-2948-98C7-2F1009C48EA7}"/>
              </a:ext>
            </a:extLst>
          </p:cNvPr>
          <p:cNvSpPr txBox="1"/>
          <p:nvPr/>
        </p:nvSpPr>
        <p:spPr>
          <a:xfrm>
            <a:off x="300722" y="1318022"/>
            <a:ext cx="11607800" cy="5539978"/>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accent2"/>
                </a:solidFill>
                <a:latin typeface="Calibri" panose="020F0502020204030204"/>
              </a:rPr>
              <a:t>Tiled is a data access service for data-aware portals and data science tools. </a:t>
            </a:r>
          </a:p>
          <a:p>
            <a:pPr marL="285750" indent="-285750">
              <a:buFont typeface="Arial" panose="020B0604020202020204" pitchFamily="34" charset="0"/>
              <a:buChar char="•"/>
            </a:pPr>
            <a:r>
              <a:rPr lang="en-GB" sz="2400" dirty="0">
                <a:solidFill>
                  <a:schemeClr val="accent2"/>
                </a:solidFill>
                <a:latin typeface="Calibri" panose="020F0502020204030204"/>
              </a:rPr>
              <a:t>Tiled integrates with Python data science libraries, </a:t>
            </a:r>
            <a:r>
              <a:rPr lang="en-GB" sz="2400" b="1" dirty="0">
                <a:solidFill>
                  <a:schemeClr val="accent2"/>
                </a:solidFill>
                <a:latin typeface="Calibri" panose="020F0502020204030204"/>
              </a:rPr>
              <a:t>but nothing about the service is Python-specific</a:t>
            </a:r>
            <a:r>
              <a:rPr lang="en-GB" sz="2400" dirty="0">
                <a:solidFill>
                  <a:schemeClr val="accent2"/>
                </a:solidFill>
                <a:latin typeface="Calibri" panose="020F0502020204030204"/>
              </a:rPr>
              <a:t>; </a:t>
            </a:r>
          </a:p>
          <a:p>
            <a:pPr marL="285750" indent="-285750">
              <a:buFont typeface="Arial" panose="020B0604020202020204" pitchFamily="34" charset="0"/>
              <a:buChar char="•"/>
            </a:pPr>
            <a:r>
              <a:rPr lang="en-GB" sz="2400" dirty="0">
                <a:solidFill>
                  <a:schemeClr val="accent2"/>
                </a:solidFill>
                <a:latin typeface="Calibri" panose="020F0502020204030204"/>
              </a:rPr>
              <a:t>it also works from a </a:t>
            </a:r>
            <a:r>
              <a:rPr lang="en-GB" sz="2400" b="1" dirty="0">
                <a:solidFill>
                  <a:schemeClr val="accent1"/>
                </a:solidFill>
                <a:latin typeface="Calibri" panose="020F0502020204030204"/>
              </a:rPr>
              <a:t>web browser </a:t>
            </a:r>
            <a:r>
              <a:rPr lang="en-GB" sz="2400" b="1" dirty="0">
                <a:solidFill>
                  <a:schemeClr val="accent2"/>
                </a:solidFill>
                <a:latin typeface="Calibri" panose="020F0502020204030204"/>
              </a:rPr>
              <a:t>or any Internet-connected program</a:t>
            </a:r>
            <a:r>
              <a:rPr lang="en-GB" sz="2400" dirty="0">
                <a:solidFill>
                  <a:schemeClr val="accent2"/>
                </a:solidFill>
                <a:latin typeface="Calibri" panose="020F0502020204030204"/>
              </a:rPr>
              <a:t>.</a:t>
            </a:r>
          </a:p>
          <a:p>
            <a:pPr marL="285750" indent="-285750">
              <a:buFont typeface="Arial" panose="020B0604020202020204" pitchFamily="34" charset="0"/>
              <a:buChar char="•"/>
            </a:pPr>
            <a:r>
              <a:rPr lang="en-GB" sz="2400" dirty="0" err="1">
                <a:solidFill>
                  <a:schemeClr val="accent2"/>
                </a:solidFill>
                <a:latin typeface="Calibri" panose="020F0502020204030204"/>
              </a:rPr>
              <a:t>Tiled’s</a:t>
            </a:r>
            <a:r>
              <a:rPr lang="en-GB" sz="2400" dirty="0">
                <a:solidFill>
                  <a:schemeClr val="accent2"/>
                </a:solidFill>
                <a:latin typeface="Calibri" panose="020F0502020204030204"/>
              </a:rPr>
              <a:t> service can sit </a:t>
            </a:r>
            <a:r>
              <a:rPr lang="en-GB" sz="2400" b="1" dirty="0">
                <a:solidFill>
                  <a:schemeClr val="accent2"/>
                </a:solidFill>
                <a:latin typeface="Calibri" panose="020F0502020204030204"/>
              </a:rPr>
              <a:t>atop databases, filesystems, and/or remote services </a:t>
            </a:r>
            <a:r>
              <a:rPr lang="en-GB" sz="2400" dirty="0">
                <a:solidFill>
                  <a:schemeClr val="accent2"/>
                </a:solidFill>
                <a:latin typeface="Calibri" panose="020F0502020204030204"/>
              </a:rPr>
              <a:t>to enable search and structured, </a:t>
            </a:r>
          </a:p>
          <a:p>
            <a:pPr marL="742950" lvl="1" indent="-285750">
              <a:buFont typeface="Arial" panose="020B0604020202020204" pitchFamily="34" charset="0"/>
              <a:buChar char="•"/>
            </a:pPr>
            <a:r>
              <a:rPr lang="en-GB" sz="2400" dirty="0" err="1">
                <a:solidFill>
                  <a:schemeClr val="accent2"/>
                </a:solidFill>
                <a:latin typeface="Calibri" panose="020F0502020204030204"/>
              </a:rPr>
              <a:t>chunkwise</a:t>
            </a:r>
            <a:r>
              <a:rPr lang="en-GB" sz="2400" dirty="0">
                <a:solidFill>
                  <a:schemeClr val="accent2"/>
                </a:solidFill>
                <a:latin typeface="Calibri" panose="020F0502020204030204"/>
              </a:rPr>
              <a:t> access to data in an extensible variety of appropriate formats, </a:t>
            </a:r>
          </a:p>
          <a:p>
            <a:pPr marL="742950" lvl="1" indent="-285750">
              <a:buFont typeface="Arial" panose="020B0604020202020204" pitchFamily="34" charset="0"/>
              <a:buChar char="•"/>
            </a:pPr>
            <a:r>
              <a:rPr lang="en-GB" sz="2400" dirty="0">
                <a:solidFill>
                  <a:schemeClr val="accent2"/>
                </a:solidFill>
                <a:latin typeface="Calibri" panose="020F0502020204030204"/>
              </a:rPr>
              <a:t>providing data in a consistent structure regardless of the format the data happens to be stored in at rest. </a:t>
            </a:r>
          </a:p>
          <a:p>
            <a:pPr marL="285750" indent="-285750">
              <a:buFont typeface="Arial" panose="020B0604020202020204" pitchFamily="34" charset="0"/>
              <a:buChar char="•"/>
            </a:pPr>
            <a:r>
              <a:rPr lang="en-GB" sz="2400" dirty="0">
                <a:solidFill>
                  <a:schemeClr val="accent2"/>
                </a:solidFill>
                <a:latin typeface="Calibri" panose="020F0502020204030204"/>
              </a:rPr>
              <a:t>Tiled enables </a:t>
            </a:r>
            <a:r>
              <a:rPr lang="en-GB" sz="2400" b="1" dirty="0">
                <a:solidFill>
                  <a:schemeClr val="accent2"/>
                </a:solidFill>
                <a:latin typeface="Calibri" panose="020F0502020204030204"/>
              </a:rPr>
              <a:t>slicing and sub-selection </a:t>
            </a:r>
            <a:r>
              <a:rPr lang="en-GB" sz="2400" dirty="0">
                <a:solidFill>
                  <a:schemeClr val="accent2"/>
                </a:solidFill>
                <a:latin typeface="Calibri" panose="020F0502020204030204"/>
              </a:rPr>
              <a:t>to read and transfer only the data of interest, </a:t>
            </a:r>
          </a:p>
          <a:p>
            <a:pPr marL="285750" indent="-285750">
              <a:buFont typeface="Arial" panose="020B0604020202020204" pitchFamily="34" charset="0"/>
              <a:buChar char="•"/>
            </a:pPr>
            <a:r>
              <a:rPr lang="en-GB" sz="2400" dirty="0">
                <a:solidFill>
                  <a:schemeClr val="accent2"/>
                </a:solidFill>
                <a:latin typeface="Calibri" panose="020F0502020204030204"/>
              </a:rPr>
              <a:t>Users can access data with very light software dependencies and fast partial downloads.</a:t>
            </a:r>
          </a:p>
          <a:p>
            <a:pPr marL="285750" indent="-285750">
              <a:buFont typeface="Arial" panose="020B0604020202020204" pitchFamily="34" charset="0"/>
              <a:buChar char="•"/>
            </a:pPr>
            <a:r>
              <a:rPr lang="en-GB" sz="2400" dirty="0">
                <a:solidFill>
                  <a:schemeClr val="accent2"/>
                </a:solidFill>
                <a:latin typeface="Calibri" panose="020F0502020204030204"/>
              </a:rPr>
              <a:t>Tiled implements extensible </a:t>
            </a:r>
            <a:r>
              <a:rPr lang="en-GB" sz="2400" b="1" dirty="0">
                <a:solidFill>
                  <a:schemeClr val="accent1"/>
                </a:solidFill>
                <a:latin typeface="Calibri" panose="020F0502020204030204"/>
              </a:rPr>
              <a:t>access control enforcement</a:t>
            </a:r>
            <a:r>
              <a:rPr lang="en-GB" sz="2400" dirty="0">
                <a:solidFill>
                  <a:schemeClr val="accent1"/>
                </a:solidFill>
                <a:latin typeface="Calibri" panose="020F0502020204030204"/>
              </a:rPr>
              <a:t> </a:t>
            </a:r>
            <a:r>
              <a:rPr lang="en-GB" sz="2400" dirty="0">
                <a:solidFill>
                  <a:schemeClr val="accent2"/>
                </a:solidFill>
                <a:latin typeface="Calibri" panose="020F0502020204030204"/>
              </a:rPr>
              <a:t>based on web security standards</a:t>
            </a:r>
          </a:p>
          <a:p>
            <a:pPr marL="285750" indent="-285750">
              <a:buFont typeface="Arial" panose="020B0604020202020204" pitchFamily="34" charset="0"/>
              <a:buChar char="•"/>
            </a:pPr>
            <a:r>
              <a:rPr lang="en-GB" sz="2400" dirty="0">
                <a:solidFill>
                  <a:schemeClr val="accent2"/>
                </a:solidFill>
                <a:latin typeface="Calibri" panose="020F0502020204030204"/>
              </a:rPr>
              <a:t>Tiled can be configured to use </a:t>
            </a:r>
            <a:r>
              <a:rPr lang="en-GB" sz="2400" b="1" dirty="0">
                <a:solidFill>
                  <a:schemeClr val="accent1"/>
                </a:solidFill>
                <a:latin typeface="Calibri" panose="020F0502020204030204"/>
              </a:rPr>
              <a:t>third party services for login</a:t>
            </a:r>
            <a:r>
              <a:rPr lang="en-GB" sz="2400" dirty="0">
                <a:solidFill>
                  <a:schemeClr val="accent2"/>
                </a:solidFill>
                <a:latin typeface="Calibri" panose="020F0502020204030204"/>
              </a:rPr>
              <a:t>, such as Google, ORCID. or any OIDC or SAML authentication providers.</a:t>
            </a:r>
          </a:p>
          <a:p>
            <a:endParaRPr lang="en-DE" dirty="0">
              <a:solidFill>
                <a:prstClr val="black"/>
              </a:solidFill>
              <a:latin typeface="Calibri" panose="020F0502020204030204"/>
            </a:endParaRPr>
          </a:p>
        </p:txBody>
      </p:sp>
      <p:sp>
        <p:nvSpPr>
          <p:cNvPr id="26" name="TextBox 25">
            <a:extLst>
              <a:ext uri="{FF2B5EF4-FFF2-40B4-BE49-F238E27FC236}">
                <a16:creationId xmlns:a16="http://schemas.microsoft.com/office/drawing/2014/main" id="{6850931D-73A6-85BC-D484-7BDF3931F388}"/>
              </a:ext>
            </a:extLst>
          </p:cNvPr>
          <p:cNvSpPr txBox="1"/>
          <p:nvPr/>
        </p:nvSpPr>
        <p:spPr>
          <a:xfrm>
            <a:off x="395363" y="4326470"/>
            <a:ext cx="184731" cy="369332"/>
          </a:xfrm>
          <a:prstGeom prst="rect">
            <a:avLst/>
          </a:prstGeom>
          <a:noFill/>
        </p:spPr>
        <p:txBody>
          <a:bodyPr wrap="none" rtlCol="0">
            <a:spAutoFit/>
          </a:bodyPr>
          <a:lstStyle/>
          <a:p>
            <a:endParaRPr lang="en-GB">
              <a:solidFill>
                <a:prstClr val="black"/>
              </a:solidFill>
              <a:latin typeface="Calibri" panose="020F0502020204030204"/>
            </a:endParaRPr>
          </a:p>
        </p:txBody>
      </p:sp>
    </p:spTree>
    <p:extLst>
      <p:ext uri="{BB962C8B-B14F-4D97-AF65-F5344CB8AC3E}">
        <p14:creationId xmlns:p14="http://schemas.microsoft.com/office/powerpoint/2010/main" val="476901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C2256-F550-3A57-E9BA-097BE5E7E3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51C22B-66EF-5311-7208-CA8D5B0367D2}"/>
              </a:ext>
            </a:extLst>
          </p:cNvPr>
          <p:cNvSpPr>
            <a:spLocks noGrp="1"/>
          </p:cNvSpPr>
          <p:nvPr>
            <p:ph type="title" idx="10"/>
          </p:nvPr>
        </p:nvSpPr>
        <p:spPr/>
        <p:txBody>
          <a:bodyPr/>
          <a:lstStyle/>
          <a:p>
            <a:r>
              <a:rPr lang="en-DE" dirty="0"/>
              <a:t>Proof of concept : H5web by ESRF</a:t>
            </a:r>
          </a:p>
        </p:txBody>
      </p:sp>
      <p:sp>
        <p:nvSpPr>
          <p:cNvPr id="6" name="Content Placeholder 1">
            <a:extLst>
              <a:ext uri="{FF2B5EF4-FFF2-40B4-BE49-F238E27FC236}">
                <a16:creationId xmlns:a16="http://schemas.microsoft.com/office/drawing/2014/main" id="{5F24EDCA-D810-C459-9F9F-8B2EB87CCBC4}"/>
              </a:ext>
            </a:extLst>
          </p:cNvPr>
          <p:cNvSpPr>
            <a:spLocks noGrp="1"/>
          </p:cNvSpPr>
          <p:nvPr>
            <p:ph/>
          </p:nvPr>
        </p:nvSpPr>
        <p:spPr>
          <a:xfrm>
            <a:off x="300722" y="1555668"/>
            <a:ext cx="11372722" cy="4591132"/>
          </a:xfrm>
        </p:spPr>
        <p:txBody>
          <a:bodyPr>
            <a:normAutofit/>
          </a:bodyPr>
          <a:lstStyle/>
          <a:p>
            <a:pPr marL="285750" indent="-285750">
              <a:buFont typeface="Arial" panose="020B0604020202020204" pitchFamily="34" charset="0"/>
              <a:buChar char="•"/>
            </a:pPr>
            <a:r>
              <a:rPr lang="en-GB" i="1">
                <a:solidFill>
                  <a:schemeClr val="accent2"/>
                </a:solidFill>
                <a:latin typeface="Calibri" panose="020F0502020204030204"/>
              </a:rPr>
              <a:t>h5web</a:t>
            </a:r>
            <a:r>
              <a:rPr lang="en-GB">
                <a:solidFill>
                  <a:schemeClr val="accent2"/>
                </a:solidFill>
                <a:latin typeface="Calibri" panose="020F0502020204030204"/>
              </a:rPr>
              <a:t> provides scientists with </a:t>
            </a:r>
            <a:r>
              <a:rPr lang="en-GB" b="1">
                <a:solidFill>
                  <a:schemeClr val="accent1"/>
                </a:solidFill>
                <a:latin typeface="Calibri" panose="020F0502020204030204"/>
              </a:rPr>
              <a:t>immediate insights into datasets through visual representation</a:t>
            </a:r>
            <a:r>
              <a:rPr lang="en-GB">
                <a:solidFill>
                  <a:schemeClr val="accent2"/>
                </a:solidFill>
                <a:latin typeface="Calibri" panose="020F0502020204030204"/>
              </a:rPr>
              <a:t>. </a:t>
            </a:r>
          </a:p>
          <a:p>
            <a:pPr marL="285750" indent="-285750">
              <a:buFont typeface="Arial" panose="020B0604020202020204" pitchFamily="34" charset="0"/>
              <a:buChar char="•"/>
            </a:pPr>
            <a:r>
              <a:rPr lang="en-GB">
                <a:solidFill>
                  <a:schemeClr val="accent2"/>
                </a:solidFill>
                <a:latin typeface="Calibri" panose="020F0502020204030204"/>
              </a:rPr>
              <a:t>This allows users to efficiently </a:t>
            </a:r>
            <a:r>
              <a:rPr lang="en-GB" b="1">
                <a:solidFill>
                  <a:schemeClr val="accent1"/>
                </a:solidFill>
                <a:latin typeface="Calibri" panose="020F0502020204030204"/>
              </a:rPr>
              <a:t>identify and select the most relevant parts </a:t>
            </a:r>
            <a:r>
              <a:rPr lang="en-GB">
                <a:solidFill>
                  <a:schemeClr val="accent2"/>
                </a:solidFill>
                <a:latin typeface="Calibri" panose="020F0502020204030204"/>
              </a:rPr>
              <a:t>of a dataset for download. </a:t>
            </a:r>
          </a:p>
          <a:p>
            <a:pPr marL="285750" indent="-285750">
              <a:buFont typeface="Arial" panose="020B0604020202020204" pitchFamily="34" charset="0"/>
              <a:buChar char="•"/>
            </a:pPr>
            <a:r>
              <a:rPr lang="en-GB" i="1">
                <a:solidFill>
                  <a:schemeClr val="accent2"/>
                </a:solidFill>
                <a:latin typeface="Calibri" panose="020F0502020204030204"/>
              </a:rPr>
              <a:t>h5web</a:t>
            </a:r>
            <a:r>
              <a:rPr lang="en-GB">
                <a:solidFill>
                  <a:schemeClr val="accent2"/>
                </a:solidFill>
                <a:latin typeface="Calibri" panose="020F0502020204030204"/>
              </a:rPr>
              <a:t> has gained a substantial user base beyond ESRF while also offering </a:t>
            </a:r>
            <a:r>
              <a:rPr lang="en-GB" b="1">
                <a:solidFill>
                  <a:schemeClr val="accent1"/>
                </a:solidFill>
                <a:latin typeface="Calibri" panose="020F0502020204030204"/>
              </a:rPr>
              <a:t>extensions for </a:t>
            </a:r>
            <a:r>
              <a:rPr lang="en-GB" b="1" err="1">
                <a:solidFill>
                  <a:schemeClr val="accent1"/>
                </a:solidFill>
                <a:latin typeface="Calibri" panose="020F0502020204030204"/>
              </a:rPr>
              <a:t>JupyterLab</a:t>
            </a:r>
            <a:r>
              <a:rPr lang="en-GB" b="1">
                <a:solidFill>
                  <a:schemeClr val="accent1"/>
                </a:solidFill>
                <a:latin typeface="Calibri" panose="020F0502020204030204"/>
              </a:rPr>
              <a:t> and Visual Studio Code</a:t>
            </a:r>
            <a:r>
              <a:rPr lang="en-GB">
                <a:solidFill>
                  <a:schemeClr val="accent2"/>
                </a:solidFill>
                <a:latin typeface="Calibri" panose="020F0502020204030204"/>
              </a:rPr>
              <a:t>.</a:t>
            </a:r>
          </a:p>
          <a:p>
            <a:pPr marL="285750" indent="-285750">
              <a:buFont typeface="Arial" panose="020B0604020202020204" pitchFamily="34" charset="0"/>
              <a:buChar char="•"/>
            </a:pPr>
            <a:r>
              <a:rPr lang="en-GB">
                <a:solidFill>
                  <a:schemeClr val="accent2"/>
                </a:solidFill>
                <a:latin typeface="Calibri" panose="020F0502020204030204"/>
              </a:rPr>
              <a:t>Currently, the two approaches are not interconnected but can be viewed as complementary.</a:t>
            </a:r>
          </a:p>
          <a:p>
            <a:pPr marL="285750" indent="-285750">
              <a:buFont typeface="Arial" panose="020B0604020202020204" pitchFamily="34" charset="0"/>
              <a:buChar char="•"/>
            </a:pPr>
            <a:r>
              <a:rPr lang="en-GB">
                <a:solidFill>
                  <a:schemeClr val="accent2"/>
                </a:solidFill>
                <a:latin typeface="Calibri" panose="020F0502020204030204"/>
              </a:rPr>
              <a:t>Significant value is anticipated from developing bridges between these tools, greater utility for scientific data workflows.</a:t>
            </a:r>
            <a:endParaRPr lang="en-DE">
              <a:solidFill>
                <a:schemeClr val="accent2"/>
              </a:solidFill>
            </a:endParaRPr>
          </a:p>
        </p:txBody>
      </p:sp>
    </p:spTree>
    <p:extLst>
      <p:ext uri="{BB962C8B-B14F-4D97-AF65-F5344CB8AC3E}">
        <p14:creationId xmlns:p14="http://schemas.microsoft.com/office/powerpoint/2010/main" val="1454985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94E2D-4A74-FDA3-F637-F4C4C51895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C95C6D-C063-25DE-8DFD-26B80B54C7E6}"/>
              </a:ext>
            </a:extLst>
          </p:cNvPr>
          <p:cNvSpPr>
            <a:spLocks noGrp="1"/>
          </p:cNvSpPr>
          <p:nvPr>
            <p:ph type="title" idx="10"/>
          </p:nvPr>
        </p:nvSpPr>
        <p:spPr/>
        <p:txBody>
          <a:bodyPr/>
          <a:lstStyle/>
          <a:p>
            <a:r>
              <a:rPr lang="en-DE" dirty="0"/>
              <a:t>Service Infrastructure Architecture</a:t>
            </a:r>
          </a:p>
        </p:txBody>
      </p:sp>
      <p:grpSp>
        <p:nvGrpSpPr>
          <p:cNvPr id="80" name="Group 79">
            <a:extLst>
              <a:ext uri="{FF2B5EF4-FFF2-40B4-BE49-F238E27FC236}">
                <a16:creationId xmlns:a16="http://schemas.microsoft.com/office/drawing/2014/main" id="{F93C8F52-760A-ECE7-9783-660B63E5C42D}"/>
              </a:ext>
            </a:extLst>
          </p:cNvPr>
          <p:cNvGrpSpPr/>
          <p:nvPr/>
        </p:nvGrpSpPr>
        <p:grpSpPr>
          <a:xfrm>
            <a:off x="664227" y="2253454"/>
            <a:ext cx="10665823" cy="1798540"/>
            <a:chOff x="687977" y="2170329"/>
            <a:chExt cx="10665823" cy="1798540"/>
          </a:xfrm>
        </p:grpSpPr>
        <p:sp>
          <p:nvSpPr>
            <p:cNvPr id="81" name="Rounded Rectangle 80">
              <a:extLst>
                <a:ext uri="{FF2B5EF4-FFF2-40B4-BE49-F238E27FC236}">
                  <a16:creationId xmlns:a16="http://schemas.microsoft.com/office/drawing/2014/main" id="{795D05FE-E9FE-7088-3C6C-2075EF504CAD}"/>
                </a:ext>
              </a:extLst>
            </p:cNvPr>
            <p:cNvSpPr/>
            <p:nvPr/>
          </p:nvSpPr>
          <p:spPr>
            <a:xfrm>
              <a:off x="711200" y="2170329"/>
              <a:ext cx="10642600" cy="1798540"/>
            </a:xfrm>
            <a:prstGeom prst="roundRect">
              <a:avLst/>
            </a:prstGeom>
            <a:gradFill>
              <a:gsLst>
                <a:gs pos="0">
                  <a:srgbClr val="4472C4">
                    <a:lumMod val="5000"/>
                    <a:lumOff val="95000"/>
                  </a:srgbClr>
                </a:gs>
                <a:gs pos="100000">
                  <a:srgbClr val="ED7D31">
                    <a:lumMod val="40000"/>
                    <a:lumOff val="60000"/>
                  </a:srgbClr>
                </a:gs>
              </a:gsLst>
              <a:lin ang="16200000" scaled="1"/>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2" name="Picture 8">
              <a:extLst>
                <a:ext uri="{FF2B5EF4-FFF2-40B4-BE49-F238E27FC236}">
                  <a16:creationId xmlns:a16="http://schemas.microsoft.com/office/drawing/2014/main" id="{0C621E0B-CFEF-B1E7-7F8C-C3391F4CE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570" y="3368744"/>
              <a:ext cx="863107" cy="416719"/>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4778BC03-C968-0720-F00D-949D83F24976}"/>
                </a:ext>
              </a:extLst>
            </p:cNvPr>
            <p:cNvSpPr txBox="1"/>
            <p:nvPr/>
          </p:nvSpPr>
          <p:spPr>
            <a:xfrm>
              <a:off x="687977" y="2278465"/>
              <a:ext cx="1445845"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DE" sz="1800" b="0" i="0" u="none" strike="noStrike" kern="0" cap="none" spc="0" normalizeH="0" baseline="0" noProof="0">
                  <a:ln>
                    <a:noFill/>
                  </a:ln>
                  <a:solidFill>
                    <a:srgbClr val="C00000"/>
                  </a:solidFill>
                  <a:effectLst/>
                  <a:uLnTx/>
                  <a:uFillTx/>
                  <a:latin typeface="Calibri" panose="020F0502020204030204"/>
                </a:rPr>
                <a:t>DESY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DE" sz="1800" b="0" i="0" u="none" strike="noStrike" kern="0" cap="none" spc="0" normalizeH="0" baseline="0" noProof="0">
                  <a:ln>
                    <a:noFill/>
                  </a:ln>
                  <a:solidFill>
                    <a:srgbClr val="C00000"/>
                  </a:solidFill>
                  <a:effectLst/>
                  <a:uLnTx/>
                  <a:uFillTx/>
                  <a:latin typeface="Calibri" panose="020F0502020204030204"/>
                </a:rPr>
                <a:t>Dynamic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DE" sz="1800" b="0" i="0" u="none" strike="noStrike" kern="0" cap="none" spc="0" normalizeH="0" baseline="0" noProof="0">
                  <a:ln>
                    <a:noFill/>
                  </a:ln>
                  <a:solidFill>
                    <a:srgbClr val="C00000"/>
                  </a:solidFill>
                  <a:effectLst/>
                  <a:uLnTx/>
                  <a:uFillTx/>
                  <a:latin typeface="Calibri" panose="020F0502020204030204"/>
                </a:rPr>
                <a:t>Cloud System</a:t>
              </a:r>
            </a:p>
          </p:txBody>
        </p:sp>
      </p:grpSp>
      <p:sp>
        <p:nvSpPr>
          <p:cNvPr id="84" name="Rounded Rectangle 83">
            <a:extLst>
              <a:ext uri="{FF2B5EF4-FFF2-40B4-BE49-F238E27FC236}">
                <a16:creationId xmlns:a16="http://schemas.microsoft.com/office/drawing/2014/main" id="{15E56A50-8D71-F44E-C262-6A8C84FE8558}"/>
              </a:ext>
            </a:extLst>
          </p:cNvPr>
          <p:cNvSpPr/>
          <p:nvPr/>
        </p:nvSpPr>
        <p:spPr>
          <a:xfrm>
            <a:off x="763650" y="4109025"/>
            <a:ext cx="10642600" cy="2247899"/>
          </a:xfrm>
          <a:prstGeom prst="roundRect">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Magnetic Disk 84">
            <a:extLst>
              <a:ext uri="{FF2B5EF4-FFF2-40B4-BE49-F238E27FC236}">
                <a16:creationId xmlns:a16="http://schemas.microsoft.com/office/drawing/2014/main" id="{594F41A3-DC15-D361-6AEB-C45A5C086704}"/>
              </a:ext>
            </a:extLst>
          </p:cNvPr>
          <p:cNvSpPr/>
          <p:nvPr/>
        </p:nvSpPr>
        <p:spPr>
          <a:xfrm>
            <a:off x="1133574" y="5540505"/>
            <a:ext cx="1083483" cy="680339"/>
          </a:xfrm>
          <a:prstGeom prst="flowChartMagneticDisk">
            <a:avLst/>
          </a:prstGeom>
          <a:solidFill>
            <a:srgbClr val="7ADD99"/>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Sequential Access Storage 85">
            <a:extLst>
              <a:ext uri="{FF2B5EF4-FFF2-40B4-BE49-F238E27FC236}">
                <a16:creationId xmlns:a16="http://schemas.microsoft.com/office/drawing/2014/main" id="{5D2DDD69-21BE-80EE-C716-DE19E2A6C0EF}"/>
              </a:ext>
            </a:extLst>
          </p:cNvPr>
          <p:cNvSpPr/>
          <p:nvPr/>
        </p:nvSpPr>
        <p:spPr>
          <a:xfrm>
            <a:off x="9249660" y="5512402"/>
            <a:ext cx="690150" cy="680339"/>
          </a:xfrm>
          <a:prstGeom prst="flowChartMagneticTape">
            <a:avLst/>
          </a:prstGeom>
          <a:solidFill>
            <a:srgbClr val="7ADD99"/>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7" name="Picture 2" descr="dCache Project · GitHub">
            <a:extLst>
              <a:ext uri="{FF2B5EF4-FFF2-40B4-BE49-F238E27FC236}">
                <a16:creationId xmlns:a16="http://schemas.microsoft.com/office/drawing/2014/main" id="{64148FF3-6BA3-8227-0CB8-2042E06C5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1634" y="4715925"/>
            <a:ext cx="1476816" cy="1476816"/>
          </a:xfrm>
          <a:prstGeom prst="rect">
            <a:avLst/>
          </a:prstGeom>
          <a:noFill/>
          <a:extLst>
            <a:ext uri="{909E8E84-426E-40DD-AFC4-6F175D3DCCD1}">
              <a14:hiddenFill xmlns:a14="http://schemas.microsoft.com/office/drawing/2010/main">
                <a:solidFill>
                  <a:srgbClr val="FFFFFF"/>
                </a:solidFill>
              </a14:hiddenFill>
            </a:ext>
          </a:extLst>
        </p:spPr>
      </p:pic>
      <p:sp>
        <p:nvSpPr>
          <p:cNvPr id="88" name="Magnetic Disk 87">
            <a:extLst>
              <a:ext uri="{FF2B5EF4-FFF2-40B4-BE49-F238E27FC236}">
                <a16:creationId xmlns:a16="http://schemas.microsoft.com/office/drawing/2014/main" id="{A87462CA-64A6-9305-EC91-C86489E47E31}"/>
              </a:ext>
            </a:extLst>
          </p:cNvPr>
          <p:cNvSpPr/>
          <p:nvPr/>
        </p:nvSpPr>
        <p:spPr>
          <a:xfrm>
            <a:off x="1962041" y="5454333"/>
            <a:ext cx="1083483" cy="680339"/>
          </a:xfrm>
          <a:prstGeom prst="flowChartMagneticDisk">
            <a:avLst/>
          </a:prstGeom>
          <a:solidFill>
            <a:srgbClr val="7ADD99"/>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9" name="Magnetic Disk 88">
            <a:extLst>
              <a:ext uri="{FF2B5EF4-FFF2-40B4-BE49-F238E27FC236}">
                <a16:creationId xmlns:a16="http://schemas.microsoft.com/office/drawing/2014/main" id="{EB9FCF44-81A5-F060-90B9-DF1D0C733B11}"/>
              </a:ext>
            </a:extLst>
          </p:cNvPr>
          <p:cNvSpPr/>
          <p:nvPr/>
        </p:nvSpPr>
        <p:spPr>
          <a:xfrm>
            <a:off x="2642304" y="5244339"/>
            <a:ext cx="1083483" cy="680339"/>
          </a:xfrm>
          <a:prstGeom prst="flowChartMagneticDisk">
            <a:avLst/>
          </a:prstGeom>
          <a:solidFill>
            <a:srgbClr val="7ADD99"/>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0" name="Magnetic Disk 89">
            <a:extLst>
              <a:ext uri="{FF2B5EF4-FFF2-40B4-BE49-F238E27FC236}">
                <a16:creationId xmlns:a16="http://schemas.microsoft.com/office/drawing/2014/main" id="{BA9FB3EE-0B2C-A595-67CA-580CA05E93AC}"/>
              </a:ext>
            </a:extLst>
          </p:cNvPr>
          <p:cNvSpPr/>
          <p:nvPr/>
        </p:nvSpPr>
        <p:spPr>
          <a:xfrm>
            <a:off x="3209446" y="4929565"/>
            <a:ext cx="1083483" cy="680339"/>
          </a:xfrm>
          <a:prstGeom prst="flowChartMagneticDisk">
            <a:avLst/>
          </a:prstGeom>
          <a:solidFill>
            <a:srgbClr val="7ADD99"/>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Magnetic Disk 90">
            <a:extLst>
              <a:ext uri="{FF2B5EF4-FFF2-40B4-BE49-F238E27FC236}">
                <a16:creationId xmlns:a16="http://schemas.microsoft.com/office/drawing/2014/main" id="{252C769D-BF60-384C-4390-91699C5179D9}"/>
              </a:ext>
            </a:extLst>
          </p:cNvPr>
          <p:cNvSpPr/>
          <p:nvPr/>
        </p:nvSpPr>
        <p:spPr>
          <a:xfrm>
            <a:off x="6435380" y="5369156"/>
            <a:ext cx="1083483" cy="680339"/>
          </a:xfrm>
          <a:prstGeom prst="flowChartMagneticDisk">
            <a:avLst/>
          </a:prstGeom>
          <a:solidFill>
            <a:srgbClr val="7ADD99"/>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Magnetic Disk 91">
            <a:extLst>
              <a:ext uri="{FF2B5EF4-FFF2-40B4-BE49-F238E27FC236}">
                <a16:creationId xmlns:a16="http://schemas.microsoft.com/office/drawing/2014/main" id="{14C288B8-AC82-EBB9-1050-1615BF3FCE3D}"/>
              </a:ext>
            </a:extLst>
          </p:cNvPr>
          <p:cNvSpPr/>
          <p:nvPr/>
        </p:nvSpPr>
        <p:spPr>
          <a:xfrm>
            <a:off x="7263847" y="5282984"/>
            <a:ext cx="1083483" cy="680339"/>
          </a:xfrm>
          <a:prstGeom prst="flowChartMagneticDisk">
            <a:avLst/>
          </a:prstGeom>
          <a:solidFill>
            <a:srgbClr val="7ADD99"/>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Magnetic Disk 92">
            <a:extLst>
              <a:ext uri="{FF2B5EF4-FFF2-40B4-BE49-F238E27FC236}">
                <a16:creationId xmlns:a16="http://schemas.microsoft.com/office/drawing/2014/main" id="{FE265A61-634E-97B4-B002-41318591BA96}"/>
              </a:ext>
            </a:extLst>
          </p:cNvPr>
          <p:cNvSpPr/>
          <p:nvPr/>
        </p:nvSpPr>
        <p:spPr>
          <a:xfrm>
            <a:off x="7944110" y="5072990"/>
            <a:ext cx="1083483" cy="680339"/>
          </a:xfrm>
          <a:prstGeom prst="flowChartMagneticDisk">
            <a:avLst/>
          </a:prstGeom>
          <a:solidFill>
            <a:srgbClr val="7ADD99"/>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Magnetic Disk 93">
            <a:extLst>
              <a:ext uri="{FF2B5EF4-FFF2-40B4-BE49-F238E27FC236}">
                <a16:creationId xmlns:a16="http://schemas.microsoft.com/office/drawing/2014/main" id="{5B1F0B6B-37C2-BBBF-DA0F-2A93A3BB8E22}"/>
              </a:ext>
            </a:extLst>
          </p:cNvPr>
          <p:cNvSpPr/>
          <p:nvPr/>
        </p:nvSpPr>
        <p:spPr>
          <a:xfrm>
            <a:off x="8511252" y="4758216"/>
            <a:ext cx="1083483" cy="680339"/>
          </a:xfrm>
          <a:prstGeom prst="flowChartMagneticDisk">
            <a:avLst/>
          </a:prstGeom>
          <a:solidFill>
            <a:srgbClr val="7ADD99"/>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Sequential Access Storage 94">
            <a:extLst>
              <a:ext uri="{FF2B5EF4-FFF2-40B4-BE49-F238E27FC236}">
                <a16:creationId xmlns:a16="http://schemas.microsoft.com/office/drawing/2014/main" id="{EEEECB81-557E-8325-5333-EDAD9F2CC12A}"/>
              </a:ext>
            </a:extLst>
          </p:cNvPr>
          <p:cNvSpPr/>
          <p:nvPr/>
        </p:nvSpPr>
        <p:spPr>
          <a:xfrm>
            <a:off x="10078127" y="5265764"/>
            <a:ext cx="690150" cy="680339"/>
          </a:xfrm>
          <a:prstGeom prst="flowChartMagneticTape">
            <a:avLst/>
          </a:prstGeom>
          <a:solidFill>
            <a:srgbClr val="7ADD99"/>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6" name="Sequential Access Storage 95">
            <a:extLst>
              <a:ext uri="{FF2B5EF4-FFF2-40B4-BE49-F238E27FC236}">
                <a16:creationId xmlns:a16="http://schemas.microsoft.com/office/drawing/2014/main" id="{258D3B35-29F3-46E5-4E77-8435BBD3E1FD}"/>
              </a:ext>
            </a:extLst>
          </p:cNvPr>
          <p:cNvSpPr/>
          <p:nvPr/>
        </p:nvSpPr>
        <p:spPr>
          <a:xfrm>
            <a:off x="10491161" y="4671699"/>
            <a:ext cx="690150" cy="680339"/>
          </a:xfrm>
          <a:prstGeom prst="flowChartMagneticTape">
            <a:avLst/>
          </a:prstGeom>
          <a:solidFill>
            <a:srgbClr val="7ADD99"/>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2D162E44-4DBB-1A18-2B5C-3796FA3C7129}"/>
              </a:ext>
            </a:extLst>
          </p:cNvPr>
          <p:cNvSpPr txBox="1"/>
          <p:nvPr/>
        </p:nvSpPr>
        <p:spPr>
          <a:xfrm>
            <a:off x="2804597" y="4111885"/>
            <a:ext cx="5000991" cy="646331"/>
          </a:xfrm>
          <a:prstGeom prst="rect">
            <a:avLst/>
          </a:prstGeom>
          <a:noFill/>
        </p:spPr>
        <p:txBody>
          <a:bodyPr wrap="square" rtlCol="0">
            <a:spAutoFit/>
          </a:bodyPr>
          <a:lstStyle/>
          <a:p>
            <a:pPr algn="ctr"/>
            <a:r>
              <a:rPr lang="en-DE" sz="3600">
                <a:solidFill>
                  <a:srgbClr val="0D355D"/>
                </a:solidFill>
                <a:latin typeface="Calibri" panose="020F0502020204030204"/>
              </a:rPr>
              <a:t>Tiered Storage</a:t>
            </a:r>
          </a:p>
        </p:txBody>
      </p:sp>
      <p:sp>
        <p:nvSpPr>
          <p:cNvPr id="98" name="Rounded Rectangle 97">
            <a:extLst>
              <a:ext uri="{FF2B5EF4-FFF2-40B4-BE49-F238E27FC236}">
                <a16:creationId xmlns:a16="http://schemas.microsoft.com/office/drawing/2014/main" id="{642ADC29-6EEF-850C-5867-EB68D072D1DB}"/>
              </a:ext>
            </a:extLst>
          </p:cNvPr>
          <p:cNvSpPr/>
          <p:nvPr/>
        </p:nvSpPr>
        <p:spPr>
          <a:xfrm>
            <a:off x="3649587" y="2473555"/>
            <a:ext cx="7440135" cy="1400650"/>
          </a:xfrm>
          <a:prstGeom prst="roundRect">
            <a:avLst/>
          </a:prstGeom>
          <a:gradFill flip="none" rotWithShape="1">
            <a:gsLst>
              <a:gs pos="0">
                <a:sysClr val="window" lastClr="FFFFFF"/>
              </a:gs>
              <a:gs pos="100000">
                <a:srgbClr val="4472C4">
                  <a:lumMod val="20000"/>
                  <a:lumOff val="80000"/>
                </a:srgbClr>
              </a:gs>
            </a:gsLst>
            <a:lin ang="108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9" name="Picture 6">
            <a:extLst>
              <a:ext uri="{FF2B5EF4-FFF2-40B4-BE49-F238E27FC236}">
                <a16:creationId xmlns:a16="http://schemas.microsoft.com/office/drawing/2014/main" id="{D1F6196F-E50F-3A7B-C1F8-057C8D69C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212" y="2558481"/>
            <a:ext cx="2994790" cy="529548"/>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1E623923-6B93-2528-E172-EAE9A5CE1247}"/>
              </a:ext>
            </a:extLst>
          </p:cNvPr>
          <p:cNvSpPr txBox="1"/>
          <p:nvPr/>
        </p:nvSpPr>
        <p:spPr>
          <a:xfrm>
            <a:off x="4565857" y="3120403"/>
            <a:ext cx="1872757" cy="646331"/>
          </a:xfrm>
          <a:prstGeom prst="rect">
            <a:avLst/>
          </a:prstGeom>
          <a:noFill/>
        </p:spPr>
        <p:txBody>
          <a:bodyPr wrap="none" rtlCol="0">
            <a:spAutoFit/>
          </a:bodyPr>
          <a:lstStyle/>
          <a:p>
            <a:r>
              <a:rPr lang="en-DE">
                <a:solidFill>
                  <a:prstClr val="black"/>
                </a:solidFill>
                <a:latin typeface="Calibri" panose="020F0502020204030204"/>
              </a:rPr>
              <a:t>High Performance</a:t>
            </a:r>
          </a:p>
          <a:p>
            <a:r>
              <a:rPr lang="en-DE">
                <a:solidFill>
                  <a:prstClr val="black"/>
                </a:solidFill>
                <a:latin typeface="Calibri" panose="020F0502020204030204"/>
              </a:rPr>
              <a:t>Highly Redudant</a:t>
            </a:r>
          </a:p>
        </p:txBody>
      </p:sp>
      <p:sp>
        <p:nvSpPr>
          <p:cNvPr id="101" name="Regular Pentagon 100">
            <a:extLst>
              <a:ext uri="{FF2B5EF4-FFF2-40B4-BE49-F238E27FC236}">
                <a16:creationId xmlns:a16="http://schemas.microsoft.com/office/drawing/2014/main" id="{DB0C9FCA-F984-430A-DC46-84FDA0108015}"/>
              </a:ext>
            </a:extLst>
          </p:cNvPr>
          <p:cNvSpPr/>
          <p:nvPr/>
        </p:nvSpPr>
        <p:spPr>
          <a:xfrm>
            <a:off x="7272854" y="2834109"/>
            <a:ext cx="960120" cy="914400"/>
          </a:xfrm>
          <a:prstGeom prst="pentagon">
            <a:avLst/>
          </a:prstGeom>
          <a:solidFill>
            <a:srgbClr val="2D6E7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Regular Pentagon 101">
            <a:extLst>
              <a:ext uri="{FF2B5EF4-FFF2-40B4-BE49-F238E27FC236}">
                <a16:creationId xmlns:a16="http://schemas.microsoft.com/office/drawing/2014/main" id="{3EDD7130-587F-FA69-C09D-D090BD8C65C2}"/>
              </a:ext>
            </a:extLst>
          </p:cNvPr>
          <p:cNvSpPr/>
          <p:nvPr/>
        </p:nvSpPr>
        <p:spPr>
          <a:xfrm>
            <a:off x="8473302" y="2834109"/>
            <a:ext cx="960120" cy="914400"/>
          </a:xfrm>
          <a:prstGeom prst="pentagon">
            <a:avLst/>
          </a:prstGeom>
          <a:solidFill>
            <a:srgbClr val="2D6E7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3" name="Regular Pentagon 102">
            <a:extLst>
              <a:ext uri="{FF2B5EF4-FFF2-40B4-BE49-F238E27FC236}">
                <a16:creationId xmlns:a16="http://schemas.microsoft.com/office/drawing/2014/main" id="{1C0C8380-9ADB-96A6-5D41-87AC14DFE647}"/>
              </a:ext>
            </a:extLst>
          </p:cNvPr>
          <p:cNvSpPr/>
          <p:nvPr/>
        </p:nvSpPr>
        <p:spPr>
          <a:xfrm>
            <a:off x="9673750" y="2834109"/>
            <a:ext cx="960120" cy="914400"/>
          </a:xfrm>
          <a:prstGeom prst="pentagon">
            <a:avLst/>
          </a:prstGeom>
          <a:solidFill>
            <a:srgbClr val="2D6E7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58103465-C748-CCAC-047F-3A01D0D88B68}"/>
              </a:ext>
            </a:extLst>
          </p:cNvPr>
          <p:cNvSpPr txBox="1"/>
          <p:nvPr/>
        </p:nvSpPr>
        <p:spPr>
          <a:xfrm>
            <a:off x="6924346" y="2494000"/>
            <a:ext cx="4082080" cy="400110"/>
          </a:xfrm>
          <a:prstGeom prst="rect">
            <a:avLst/>
          </a:prstGeom>
          <a:noFill/>
        </p:spPr>
        <p:txBody>
          <a:bodyPr wrap="none" rtlCol="0">
            <a:spAutoFit/>
          </a:bodyPr>
          <a:lstStyle/>
          <a:p>
            <a:r>
              <a:rPr lang="en-DE" sz="2000">
                <a:solidFill>
                  <a:srgbClr val="0D355D"/>
                </a:solidFill>
                <a:latin typeface="Calibri" panose="020F0502020204030204"/>
              </a:rPr>
              <a:t>Bluesky Tiled Services / REST Services</a:t>
            </a:r>
          </a:p>
        </p:txBody>
      </p:sp>
      <p:sp>
        <p:nvSpPr>
          <p:cNvPr id="105" name="Bent Arrow 104">
            <a:extLst>
              <a:ext uri="{FF2B5EF4-FFF2-40B4-BE49-F238E27FC236}">
                <a16:creationId xmlns:a16="http://schemas.microsoft.com/office/drawing/2014/main" id="{336909AB-8D5A-A140-08E9-55CFC6B2C914}"/>
              </a:ext>
            </a:extLst>
          </p:cNvPr>
          <p:cNvSpPr/>
          <p:nvPr/>
        </p:nvSpPr>
        <p:spPr>
          <a:xfrm>
            <a:off x="8819524" y="1910030"/>
            <a:ext cx="1630744" cy="583794"/>
          </a:xfrm>
          <a:prstGeom prst="bentArrow">
            <a:avLst/>
          </a:prstGeom>
          <a:solidFill>
            <a:srgbClr val="2D6E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06" name="Rounded Rectangle 105">
            <a:extLst>
              <a:ext uri="{FF2B5EF4-FFF2-40B4-BE49-F238E27FC236}">
                <a16:creationId xmlns:a16="http://schemas.microsoft.com/office/drawing/2014/main" id="{7ED732BB-A10A-B1ED-675F-77EE5F464EAC}"/>
              </a:ext>
            </a:extLst>
          </p:cNvPr>
          <p:cNvSpPr/>
          <p:nvPr/>
        </p:nvSpPr>
        <p:spPr>
          <a:xfrm>
            <a:off x="2169336" y="2470992"/>
            <a:ext cx="1388314" cy="1400650"/>
          </a:xfrm>
          <a:prstGeom prst="roundRect">
            <a:avLst/>
          </a:prstGeom>
          <a:gradFill flip="none" rotWithShape="1">
            <a:gsLst>
              <a:gs pos="0">
                <a:sysClr val="window" lastClr="FFFFFF"/>
              </a:gs>
              <a:gs pos="100000">
                <a:srgbClr val="4472C4">
                  <a:lumMod val="20000"/>
                  <a:lumOff val="80000"/>
                </a:srgbClr>
              </a:gs>
            </a:gsLst>
            <a:lin ang="108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a:extLst>
              <a:ext uri="{FF2B5EF4-FFF2-40B4-BE49-F238E27FC236}">
                <a16:creationId xmlns:a16="http://schemas.microsoft.com/office/drawing/2014/main" id="{D157C5BA-7546-C8EB-1F22-EAEA64E902BE}"/>
              </a:ext>
            </a:extLst>
          </p:cNvPr>
          <p:cNvPicPr>
            <a:picLocks noChangeAspect="1"/>
          </p:cNvPicPr>
          <p:nvPr/>
        </p:nvPicPr>
        <p:blipFill>
          <a:blip r:embed="rId5"/>
          <a:stretch>
            <a:fillRect/>
          </a:stretch>
        </p:blipFill>
        <p:spPr>
          <a:xfrm>
            <a:off x="2217416" y="2852480"/>
            <a:ext cx="1321642" cy="833209"/>
          </a:xfrm>
          <a:prstGeom prst="rect">
            <a:avLst/>
          </a:prstGeom>
        </p:spPr>
      </p:pic>
      <p:sp>
        <p:nvSpPr>
          <p:cNvPr id="108" name="Bent Arrow 107">
            <a:extLst>
              <a:ext uri="{FF2B5EF4-FFF2-40B4-BE49-F238E27FC236}">
                <a16:creationId xmlns:a16="http://schemas.microsoft.com/office/drawing/2014/main" id="{FCD4DB45-1CC8-ABB7-77FC-07824E205C32}"/>
              </a:ext>
            </a:extLst>
          </p:cNvPr>
          <p:cNvSpPr/>
          <p:nvPr/>
        </p:nvSpPr>
        <p:spPr>
          <a:xfrm flipH="1">
            <a:off x="1930964" y="1571819"/>
            <a:ext cx="1031633" cy="1017386"/>
          </a:xfrm>
          <a:prstGeom prst="bentArrow">
            <a:avLst/>
          </a:prstGeom>
          <a:gradFill>
            <a:gsLst>
              <a:gs pos="0">
                <a:srgbClr val="4472C4">
                  <a:lumMod val="5000"/>
                  <a:lumOff val="95000"/>
                </a:srgbClr>
              </a:gs>
              <a:gs pos="99000">
                <a:sysClr val="windowText" lastClr="000000">
                  <a:lumMod val="50000"/>
                  <a:lumOff val="50000"/>
                </a:sysClr>
              </a:gs>
            </a:gsLst>
            <a:lin ang="162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srgbClr val="0D355D"/>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745276E3-598E-A5C5-0DD9-E055D3E111BA}"/>
              </a:ext>
            </a:extLst>
          </p:cNvPr>
          <p:cNvSpPr txBox="1"/>
          <p:nvPr/>
        </p:nvSpPr>
        <p:spPr>
          <a:xfrm>
            <a:off x="493198" y="1397503"/>
            <a:ext cx="1534394" cy="830997"/>
          </a:xfrm>
          <a:prstGeom prst="rect">
            <a:avLst/>
          </a:prstGeom>
          <a:noFill/>
        </p:spPr>
        <p:txBody>
          <a:bodyPr wrap="none" rtlCol="0">
            <a:spAutoFit/>
          </a:bodyPr>
          <a:lstStyle/>
          <a:p>
            <a:pPr algn="ctr"/>
            <a:r>
              <a:rPr lang="en-DE" sz="2400">
                <a:solidFill>
                  <a:srgbClr val="0D355D"/>
                </a:solidFill>
                <a:latin typeface="Calibri" panose="020F0502020204030204"/>
              </a:rPr>
              <a:t>Helmholtz </a:t>
            </a:r>
          </a:p>
          <a:p>
            <a:pPr algn="ctr"/>
            <a:r>
              <a:rPr lang="en-DE" sz="2400">
                <a:solidFill>
                  <a:srgbClr val="0D355D"/>
                </a:solidFill>
                <a:latin typeface="Calibri" panose="020F0502020204030204"/>
              </a:rPr>
              <a:t>ID</a:t>
            </a:r>
          </a:p>
        </p:txBody>
      </p:sp>
      <p:sp>
        <p:nvSpPr>
          <p:cNvPr id="110" name="TextBox 109">
            <a:extLst>
              <a:ext uri="{FF2B5EF4-FFF2-40B4-BE49-F238E27FC236}">
                <a16:creationId xmlns:a16="http://schemas.microsoft.com/office/drawing/2014/main" id="{2B07385C-BC1F-E03A-D0C5-A9706AD0D328}"/>
              </a:ext>
            </a:extLst>
          </p:cNvPr>
          <p:cNvSpPr txBox="1"/>
          <p:nvPr/>
        </p:nvSpPr>
        <p:spPr>
          <a:xfrm>
            <a:off x="8812523" y="1181552"/>
            <a:ext cx="1644746" cy="830997"/>
          </a:xfrm>
          <a:prstGeom prst="rect">
            <a:avLst/>
          </a:prstGeom>
          <a:noFill/>
        </p:spPr>
        <p:txBody>
          <a:bodyPr wrap="none" rtlCol="0">
            <a:spAutoFit/>
          </a:bodyPr>
          <a:lstStyle/>
          <a:p>
            <a:pPr algn="ctr"/>
            <a:r>
              <a:rPr lang="en-DE" sz="2400" dirty="0">
                <a:solidFill>
                  <a:srgbClr val="0D355D"/>
                </a:solidFill>
                <a:latin typeface="Calibri" panose="020F0502020204030204"/>
              </a:rPr>
              <a:t>Service to</a:t>
            </a:r>
          </a:p>
          <a:p>
            <a:pPr algn="ctr"/>
            <a:r>
              <a:rPr lang="en-DE" sz="2400" dirty="0">
                <a:solidFill>
                  <a:srgbClr val="0D355D"/>
                </a:solidFill>
                <a:latin typeface="Calibri" panose="020F0502020204030204"/>
              </a:rPr>
              <a:t>Universities</a:t>
            </a:r>
          </a:p>
        </p:txBody>
      </p:sp>
      <p:sp>
        <p:nvSpPr>
          <p:cNvPr id="111" name="Bent Arrow 110">
            <a:extLst>
              <a:ext uri="{FF2B5EF4-FFF2-40B4-BE49-F238E27FC236}">
                <a16:creationId xmlns:a16="http://schemas.microsoft.com/office/drawing/2014/main" id="{8F95E322-79A8-5E1C-BFD2-4BB17B65CC71}"/>
              </a:ext>
            </a:extLst>
          </p:cNvPr>
          <p:cNvSpPr/>
          <p:nvPr/>
        </p:nvSpPr>
        <p:spPr>
          <a:xfrm>
            <a:off x="3766579" y="1430057"/>
            <a:ext cx="1630744" cy="1048953"/>
          </a:xfrm>
          <a:prstGeom prst="bentArrow">
            <a:avLst/>
          </a:prstGeom>
          <a:gradFill>
            <a:gsLst>
              <a:gs pos="0">
                <a:srgbClr val="4472C4">
                  <a:lumMod val="5000"/>
                  <a:lumOff val="95000"/>
                </a:srgbClr>
              </a:gs>
              <a:gs pos="99000">
                <a:sysClr val="windowText" lastClr="000000">
                  <a:lumMod val="50000"/>
                  <a:lumOff val="50000"/>
                </a:sysClr>
              </a:gs>
            </a:gsLst>
            <a:lin ang="162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12" name="Picture 111">
            <a:extLst>
              <a:ext uri="{FF2B5EF4-FFF2-40B4-BE49-F238E27FC236}">
                <a16:creationId xmlns:a16="http://schemas.microsoft.com/office/drawing/2014/main" id="{C959B9C2-2F29-87F1-F4EB-13CCC1443F00}"/>
              </a:ext>
            </a:extLst>
          </p:cNvPr>
          <p:cNvPicPr>
            <a:picLocks noChangeAspect="1"/>
          </p:cNvPicPr>
          <p:nvPr/>
        </p:nvPicPr>
        <p:blipFill>
          <a:blip r:embed="rId6"/>
          <a:stretch>
            <a:fillRect/>
          </a:stretch>
        </p:blipFill>
        <p:spPr>
          <a:xfrm>
            <a:off x="5525910" y="1389904"/>
            <a:ext cx="2933700" cy="635000"/>
          </a:xfrm>
          <a:prstGeom prst="rect">
            <a:avLst/>
          </a:prstGeom>
        </p:spPr>
      </p:pic>
      <p:pic>
        <p:nvPicPr>
          <p:cNvPr id="114" name="Picture 14" descr="Verteilte Dateisysteme unter Linux - blog.ordix.de">
            <a:extLst>
              <a:ext uri="{FF2B5EF4-FFF2-40B4-BE49-F238E27FC236}">
                <a16:creationId xmlns:a16="http://schemas.microsoft.com/office/drawing/2014/main" id="{12EDA9F6-D0F5-7BD9-654F-F21F1FFDAB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9821" y="4365090"/>
            <a:ext cx="1293961" cy="1003071"/>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03CCF81A-B00F-9282-F67B-2C770FD50388}"/>
              </a:ext>
            </a:extLst>
          </p:cNvPr>
          <p:cNvSpPr txBox="1"/>
          <p:nvPr/>
        </p:nvSpPr>
        <p:spPr>
          <a:xfrm>
            <a:off x="6276256" y="3744810"/>
            <a:ext cx="912814" cy="369332"/>
          </a:xfrm>
          <a:prstGeom prst="rect">
            <a:avLst/>
          </a:prstGeom>
          <a:noFill/>
        </p:spPr>
        <p:txBody>
          <a:bodyPr wrap="none" rtlCol="0">
            <a:spAutoFit/>
          </a:bodyPr>
          <a:lstStyle/>
          <a:p>
            <a:pPr algn="ctr"/>
            <a:r>
              <a:rPr lang="en-DE" b="1">
                <a:solidFill>
                  <a:srgbClr val="70AD47">
                    <a:lumMod val="50000"/>
                  </a:srgbClr>
                </a:solidFill>
                <a:latin typeface="Calibri" panose="020F0502020204030204"/>
              </a:rPr>
              <a:t>ASAP:O</a:t>
            </a:r>
          </a:p>
        </p:txBody>
      </p:sp>
      <p:sp>
        <p:nvSpPr>
          <p:cNvPr id="116" name="U-turn Arrow 115">
            <a:extLst>
              <a:ext uri="{FF2B5EF4-FFF2-40B4-BE49-F238E27FC236}">
                <a16:creationId xmlns:a16="http://schemas.microsoft.com/office/drawing/2014/main" id="{2F82E941-D06D-0F01-CB0C-B61779796132}"/>
              </a:ext>
            </a:extLst>
          </p:cNvPr>
          <p:cNvSpPr/>
          <p:nvPr/>
        </p:nvSpPr>
        <p:spPr>
          <a:xfrm>
            <a:off x="6195052" y="3539031"/>
            <a:ext cx="1107831" cy="368336"/>
          </a:xfrm>
          <a:prstGeom prst="uturnArrow">
            <a:avLst/>
          </a:prstGeom>
          <a:solidFill>
            <a:srgbClr val="FFC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17" name="U-turn Arrow 116">
            <a:extLst>
              <a:ext uri="{FF2B5EF4-FFF2-40B4-BE49-F238E27FC236}">
                <a16:creationId xmlns:a16="http://schemas.microsoft.com/office/drawing/2014/main" id="{82AE3AF3-5449-EB6C-4EF1-561D7E8692BC}"/>
              </a:ext>
            </a:extLst>
          </p:cNvPr>
          <p:cNvSpPr/>
          <p:nvPr/>
        </p:nvSpPr>
        <p:spPr>
          <a:xfrm rot="10800000">
            <a:off x="6164423" y="3871497"/>
            <a:ext cx="1107831" cy="393920"/>
          </a:xfrm>
          <a:prstGeom prst="uturnArrow">
            <a:avLst/>
          </a:prstGeom>
          <a:solidFill>
            <a:srgbClr val="FFC0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8194" name="Picture 2" descr="University Icon Free PNG Transparent Background, Free Download #28201 -  FreeIconsPNG">
            <a:extLst>
              <a:ext uri="{FF2B5EF4-FFF2-40B4-BE49-F238E27FC236}">
                <a16:creationId xmlns:a16="http://schemas.microsoft.com/office/drawing/2014/main" id="{CDCDC2E5-5AC2-CA38-7FE5-5ACF747B35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3202" y="929434"/>
            <a:ext cx="1644746" cy="1644746"/>
          </a:xfrm>
          <a:prstGeom prst="rect">
            <a:avLst/>
          </a:prstGeom>
          <a:noFill/>
          <a:extLst>
            <a:ext uri="{909E8E84-426E-40DD-AFC4-6F175D3DCCD1}">
              <a14:hiddenFill xmlns:a14="http://schemas.microsoft.com/office/drawing/2010/main">
                <a:solidFill>
                  <a:srgbClr val="FFFFFF"/>
                </a:solidFill>
              </a14:hiddenFill>
            </a:ext>
          </a:extLst>
        </p:spPr>
      </p:pic>
      <p:sp>
        <p:nvSpPr>
          <p:cNvPr id="2" name="Frame 1">
            <a:extLst>
              <a:ext uri="{FF2B5EF4-FFF2-40B4-BE49-F238E27FC236}">
                <a16:creationId xmlns:a16="http://schemas.microsoft.com/office/drawing/2014/main" id="{937FC1DA-7ECA-4B4D-962D-A993D44A01BF}"/>
              </a:ext>
            </a:extLst>
          </p:cNvPr>
          <p:cNvSpPr/>
          <p:nvPr/>
        </p:nvSpPr>
        <p:spPr>
          <a:xfrm>
            <a:off x="300722" y="1173053"/>
            <a:ext cx="8435506" cy="1400650"/>
          </a:xfrm>
          <a:prstGeom prst="frame">
            <a:avLst>
              <a:gd name="adj1" fmla="val 8186"/>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Tree>
    <p:extLst>
      <p:ext uri="{BB962C8B-B14F-4D97-AF65-F5344CB8AC3E}">
        <p14:creationId xmlns:p14="http://schemas.microsoft.com/office/powerpoint/2010/main" val="25344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80"/>
                                        </p:tgtEl>
                                      </p:cBhvr>
                                    </p:animEffect>
                                    <p:set>
                                      <p:cBhvr>
                                        <p:cTn id="7" dur="1" fill="hold">
                                          <p:stCondLst>
                                            <p:cond delay="499"/>
                                          </p:stCondLst>
                                        </p:cTn>
                                        <p:tgtEl>
                                          <p:spTgt spid="8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30407-2E05-5B43-8E71-578D7F8230C7}"/>
              </a:ext>
            </a:extLst>
          </p:cNvPr>
          <p:cNvSpPr/>
          <p:nvPr/>
        </p:nvSpPr>
        <p:spPr>
          <a:xfrm>
            <a:off x="0" y="1228395"/>
            <a:ext cx="12193588" cy="5172405"/>
          </a:xfrm>
          <a:prstGeom prst="rect">
            <a:avLst/>
          </a:prstGeom>
          <a:solidFill>
            <a:srgbClr val="E4D3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Title 2">
            <a:extLst>
              <a:ext uri="{FF2B5EF4-FFF2-40B4-BE49-F238E27FC236}">
                <a16:creationId xmlns:a16="http://schemas.microsoft.com/office/drawing/2014/main" id="{B4602083-6E57-13E5-5DFF-16170E1181B1}"/>
              </a:ext>
            </a:extLst>
          </p:cNvPr>
          <p:cNvSpPr>
            <a:spLocks noGrp="1"/>
          </p:cNvSpPr>
          <p:nvPr>
            <p:ph type="title" idx="10"/>
          </p:nvPr>
        </p:nvSpPr>
        <p:spPr/>
        <p:txBody>
          <a:bodyPr/>
          <a:lstStyle/>
          <a:p>
            <a:r>
              <a:rPr lang="en-DE"/>
              <a:t>Integration</a:t>
            </a:r>
          </a:p>
        </p:txBody>
      </p:sp>
      <p:sp>
        <p:nvSpPr>
          <p:cNvPr id="4" name="TextBox 3">
            <a:extLst>
              <a:ext uri="{FF2B5EF4-FFF2-40B4-BE49-F238E27FC236}">
                <a16:creationId xmlns:a16="http://schemas.microsoft.com/office/drawing/2014/main" id="{800372C5-AF50-D2C0-E8DE-35243484228C}"/>
              </a:ext>
            </a:extLst>
          </p:cNvPr>
          <p:cNvSpPr txBox="1"/>
          <p:nvPr/>
        </p:nvSpPr>
        <p:spPr>
          <a:xfrm>
            <a:off x="6479546" y="2515969"/>
            <a:ext cx="4753518" cy="3416320"/>
          </a:xfrm>
          <a:prstGeom prst="rect">
            <a:avLst/>
          </a:prstGeom>
          <a:noFill/>
        </p:spPr>
        <p:txBody>
          <a:bodyPr wrap="square" rtlCol="0">
            <a:spAutoFit/>
          </a:bodyPr>
          <a:lstStyle/>
          <a:p>
            <a:pPr algn="ctr"/>
            <a:r>
              <a:rPr lang="en-DE" sz="3600" dirty="0"/>
              <a:t>PHOTONIC integration into infrastructures, initiatives and stuff!</a:t>
            </a:r>
          </a:p>
          <a:p>
            <a:pPr algn="ctr"/>
            <a:endParaRPr lang="en-DE" sz="3600" dirty="0"/>
          </a:p>
          <a:p>
            <a:pPr algn="ctr"/>
            <a:r>
              <a:rPr lang="en-DE" sz="3600" dirty="0"/>
              <a:t>Sustainability !!!</a:t>
            </a:r>
          </a:p>
        </p:txBody>
      </p:sp>
      <p:pic>
        <p:nvPicPr>
          <p:cNvPr id="4098" name="Picture 2" descr="No photo description available.">
            <a:extLst>
              <a:ext uri="{FF2B5EF4-FFF2-40B4-BE49-F238E27FC236}">
                <a16:creationId xmlns:a16="http://schemas.microsoft.com/office/drawing/2014/main" id="{B40971E7-7DAF-10D5-C5CF-8FE0494032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82" t="7036" r="4974" b="13364"/>
          <a:stretch>
            <a:fillRect/>
          </a:stretch>
        </p:blipFill>
        <p:spPr bwMode="auto">
          <a:xfrm>
            <a:off x="566651" y="1596694"/>
            <a:ext cx="4950455" cy="44104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37293B-2288-C260-D90D-2A5D142CB992}"/>
              </a:ext>
            </a:extLst>
          </p:cNvPr>
          <p:cNvPicPr/>
          <p:nvPr/>
        </p:nvPicPr>
        <p:blipFill>
          <a:blip r:embed="rId3"/>
          <a:srcRect l="-2" r="66163"/>
          <a:stretch>
            <a:fillRect/>
          </a:stretch>
        </p:blipFill>
        <p:spPr>
          <a:xfrm>
            <a:off x="2521178" y="4755355"/>
            <a:ext cx="914400" cy="1088101"/>
          </a:xfrm>
          <a:prstGeom prst="rect">
            <a:avLst/>
          </a:prstGeom>
          <a:noFill/>
          <a:ln w="0">
            <a:noFill/>
          </a:ln>
        </p:spPr>
      </p:pic>
    </p:spTree>
    <p:extLst>
      <p:ext uri="{BB962C8B-B14F-4D97-AF65-F5344CB8AC3E}">
        <p14:creationId xmlns:p14="http://schemas.microsoft.com/office/powerpoint/2010/main" val="3032321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94E6-CC97-2770-0DC2-CD2B3E91B9FA}"/>
              </a:ext>
            </a:extLst>
          </p:cNvPr>
          <p:cNvSpPr>
            <a:spLocks noGrp="1"/>
          </p:cNvSpPr>
          <p:nvPr>
            <p:ph type="title" idx="10"/>
          </p:nvPr>
        </p:nvSpPr>
        <p:spPr/>
        <p:txBody>
          <a:bodyPr/>
          <a:lstStyle/>
          <a:p>
            <a:r>
              <a:rPr lang="en-DE"/>
              <a:t>Other friends</a:t>
            </a:r>
          </a:p>
        </p:txBody>
      </p:sp>
      <p:pic>
        <p:nvPicPr>
          <p:cNvPr id="4" name="Picture 3">
            <a:extLst>
              <a:ext uri="{FF2B5EF4-FFF2-40B4-BE49-F238E27FC236}">
                <a16:creationId xmlns:a16="http://schemas.microsoft.com/office/drawing/2014/main" id="{22B3563E-478C-9309-0279-040EE7F2AC62}"/>
              </a:ext>
            </a:extLst>
          </p:cNvPr>
          <p:cNvPicPr/>
          <p:nvPr/>
        </p:nvPicPr>
        <p:blipFill>
          <a:blip r:embed="rId2"/>
          <a:srcRect l="-2" r="66163"/>
          <a:stretch>
            <a:fillRect/>
          </a:stretch>
        </p:blipFill>
        <p:spPr>
          <a:xfrm>
            <a:off x="7309624" y="-66916"/>
            <a:ext cx="1152000" cy="1361440"/>
          </a:xfrm>
          <a:prstGeom prst="rect">
            <a:avLst/>
          </a:prstGeom>
          <a:noFill/>
          <a:ln w="0">
            <a:noFill/>
          </a:ln>
        </p:spPr>
      </p:pic>
      <p:pic>
        <p:nvPicPr>
          <p:cNvPr id="5" name="Picture 4">
            <a:extLst>
              <a:ext uri="{FF2B5EF4-FFF2-40B4-BE49-F238E27FC236}">
                <a16:creationId xmlns:a16="http://schemas.microsoft.com/office/drawing/2014/main" id="{6379BCDA-B1BF-048F-A7EE-846B218967BF}"/>
              </a:ext>
            </a:extLst>
          </p:cNvPr>
          <p:cNvPicPr>
            <a:picLocks noChangeAspect="1"/>
          </p:cNvPicPr>
          <p:nvPr/>
        </p:nvPicPr>
        <p:blipFill>
          <a:blip r:embed="rId3"/>
          <a:stretch>
            <a:fillRect/>
          </a:stretch>
        </p:blipFill>
        <p:spPr>
          <a:xfrm>
            <a:off x="4529736" y="1581303"/>
            <a:ext cx="2933700" cy="635000"/>
          </a:xfrm>
          <a:prstGeom prst="rect">
            <a:avLst/>
          </a:prstGeom>
        </p:spPr>
      </p:pic>
      <p:grpSp>
        <p:nvGrpSpPr>
          <p:cNvPr id="7" name="Group 6">
            <a:extLst>
              <a:ext uri="{FF2B5EF4-FFF2-40B4-BE49-F238E27FC236}">
                <a16:creationId xmlns:a16="http://schemas.microsoft.com/office/drawing/2014/main" id="{5C4F49F7-3C92-9A15-1939-CE8489975A24}"/>
              </a:ext>
            </a:extLst>
          </p:cNvPr>
          <p:cNvGrpSpPr/>
          <p:nvPr/>
        </p:nvGrpSpPr>
        <p:grpSpPr>
          <a:xfrm>
            <a:off x="4502273" y="2535805"/>
            <a:ext cx="4416259" cy="1144800"/>
            <a:chOff x="4502273" y="2535805"/>
            <a:chExt cx="4416259" cy="1144800"/>
          </a:xfrm>
        </p:grpSpPr>
        <p:sp>
          <p:nvSpPr>
            <p:cNvPr id="10" name="Rounded Rectangle 9">
              <a:extLst>
                <a:ext uri="{FF2B5EF4-FFF2-40B4-BE49-F238E27FC236}">
                  <a16:creationId xmlns:a16="http://schemas.microsoft.com/office/drawing/2014/main" id="{06F283DC-FCA7-4EF1-1D78-14FA254AD004}"/>
                </a:ext>
              </a:extLst>
            </p:cNvPr>
            <p:cNvSpPr/>
            <p:nvPr/>
          </p:nvSpPr>
          <p:spPr>
            <a:xfrm>
              <a:off x="4509370" y="2535805"/>
              <a:ext cx="4409162" cy="1144800"/>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026" name="Picture 2" descr="Nationale Forschungsdateninfrastruktur – Wikipedia">
              <a:extLst>
                <a:ext uri="{FF2B5EF4-FFF2-40B4-BE49-F238E27FC236}">
                  <a16:creationId xmlns:a16="http://schemas.microsoft.com/office/drawing/2014/main" id="{78F476FE-9F9B-F99C-2256-62C7C3A4F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273" y="2660728"/>
              <a:ext cx="2758098" cy="9818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OSC - EOSC Beyond">
              <a:extLst>
                <a:ext uri="{FF2B5EF4-FFF2-40B4-BE49-F238E27FC236}">
                  <a16:creationId xmlns:a16="http://schemas.microsoft.com/office/drawing/2014/main" id="{8078E755-7BF3-57F3-245C-6D4A5C6D1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9416" y="2774637"/>
              <a:ext cx="1498894" cy="7415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DA2A1FBB-E5DF-5C2D-7D5A-42EA613A64BB}"/>
              </a:ext>
            </a:extLst>
          </p:cNvPr>
          <p:cNvGrpSpPr/>
          <p:nvPr/>
        </p:nvGrpSpPr>
        <p:grpSpPr>
          <a:xfrm>
            <a:off x="6948203" y="3990228"/>
            <a:ext cx="5145177" cy="2126149"/>
            <a:chOff x="6948203" y="3990228"/>
            <a:chExt cx="5145177" cy="2126149"/>
          </a:xfrm>
        </p:grpSpPr>
        <p:sp>
          <p:nvSpPr>
            <p:cNvPr id="9" name="Rounded Rectangle 8">
              <a:extLst>
                <a:ext uri="{FF2B5EF4-FFF2-40B4-BE49-F238E27FC236}">
                  <a16:creationId xmlns:a16="http://schemas.microsoft.com/office/drawing/2014/main" id="{53D9E568-5ED8-8B64-4BC6-8F0A7F6FB6FD}"/>
                </a:ext>
              </a:extLst>
            </p:cNvPr>
            <p:cNvSpPr/>
            <p:nvPr/>
          </p:nvSpPr>
          <p:spPr>
            <a:xfrm>
              <a:off x="6948203" y="3990228"/>
              <a:ext cx="5047170" cy="2126149"/>
            </a:xfrm>
            <a:prstGeom prst="roundRect">
              <a:avLst/>
            </a:prstGeom>
            <a:solidFill>
              <a:schemeClr val="bg2">
                <a:lumMod val="95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028" name="Picture 4" descr="EOSC Symposium 2022 : November 14 - 17, 2022 in Prague">
              <a:extLst>
                <a:ext uri="{FF2B5EF4-FFF2-40B4-BE49-F238E27FC236}">
                  <a16:creationId xmlns:a16="http://schemas.microsoft.com/office/drawing/2014/main" id="{500B4B02-C134-31F5-CAE2-3AEB1F666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5172" y="4051911"/>
              <a:ext cx="3331987" cy="7495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OSC Node | Germany - EOSC Association">
              <a:extLst>
                <a:ext uri="{FF2B5EF4-FFF2-40B4-BE49-F238E27FC236}">
                  <a16:creationId xmlns:a16="http://schemas.microsoft.com/office/drawing/2014/main" id="{753FEE85-F4ED-8DE3-0309-38F465ABAE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 b="30647"/>
            <a:stretch>
              <a:fillRect/>
            </a:stretch>
          </p:blipFill>
          <p:spPr bwMode="auto">
            <a:xfrm>
              <a:off x="7567913" y="4735381"/>
              <a:ext cx="4525467" cy="6864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OSC Node | PaNOSC - EOSC Association">
              <a:extLst>
                <a:ext uri="{FF2B5EF4-FFF2-40B4-BE49-F238E27FC236}">
                  <a16:creationId xmlns:a16="http://schemas.microsoft.com/office/drawing/2014/main" id="{4567E3CB-2FD7-52A2-F8EF-01710BB44CD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3378" b="35631"/>
            <a:stretch>
              <a:fillRect/>
            </a:stretch>
          </p:blipFill>
          <p:spPr bwMode="auto">
            <a:xfrm>
              <a:off x="7618017" y="5333954"/>
              <a:ext cx="4152965" cy="62818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90848E90-9509-FB19-189E-97C554F0D210}"/>
              </a:ext>
            </a:extLst>
          </p:cNvPr>
          <p:cNvPicPr/>
          <p:nvPr/>
        </p:nvPicPr>
        <p:blipFill>
          <a:blip r:embed="rId2"/>
          <a:stretch/>
        </p:blipFill>
        <p:spPr>
          <a:xfrm>
            <a:off x="185672" y="3266083"/>
            <a:ext cx="3181514" cy="1144800"/>
          </a:xfrm>
          <a:prstGeom prst="rect">
            <a:avLst/>
          </a:prstGeom>
          <a:noFill/>
          <a:ln w="0">
            <a:noFill/>
          </a:ln>
        </p:spPr>
      </p:pic>
      <p:sp>
        <p:nvSpPr>
          <p:cNvPr id="11" name="Bent Arrow 10">
            <a:extLst>
              <a:ext uri="{FF2B5EF4-FFF2-40B4-BE49-F238E27FC236}">
                <a16:creationId xmlns:a16="http://schemas.microsoft.com/office/drawing/2014/main" id="{64721C73-6405-FE43-D61E-E41BB4E908E9}"/>
              </a:ext>
            </a:extLst>
          </p:cNvPr>
          <p:cNvSpPr/>
          <p:nvPr/>
        </p:nvSpPr>
        <p:spPr>
          <a:xfrm flipV="1">
            <a:off x="5583421" y="3691898"/>
            <a:ext cx="2201995" cy="1729971"/>
          </a:xfrm>
          <a:prstGeom prst="bentArrow">
            <a:avLst>
              <a:gd name="adj1" fmla="val 11856"/>
              <a:gd name="adj2" fmla="val 15507"/>
              <a:gd name="adj3" fmla="val 22079"/>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2" name="Bent Arrow 11">
            <a:extLst>
              <a:ext uri="{FF2B5EF4-FFF2-40B4-BE49-F238E27FC236}">
                <a16:creationId xmlns:a16="http://schemas.microsoft.com/office/drawing/2014/main" id="{EEE3D931-8D63-91D3-51C6-78D2265EF91B}"/>
              </a:ext>
            </a:extLst>
          </p:cNvPr>
          <p:cNvSpPr/>
          <p:nvPr/>
        </p:nvSpPr>
        <p:spPr>
          <a:xfrm flipV="1">
            <a:off x="2104373" y="4273339"/>
            <a:ext cx="5706095" cy="1729971"/>
          </a:xfrm>
          <a:prstGeom prst="bentArrow">
            <a:avLst>
              <a:gd name="adj1" fmla="val 11856"/>
              <a:gd name="adj2" fmla="val 15507"/>
              <a:gd name="adj3" fmla="val 22079"/>
              <a:gd name="adj4" fmla="val 4375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3" name="Bent Arrow 12">
            <a:extLst>
              <a:ext uri="{FF2B5EF4-FFF2-40B4-BE49-F238E27FC236}">
                <a16:creationId xmlns:a16="http://schemas.microsoft.com/office/drawing/2014/main" id="{8527693F-E2F3-21B4-7BB2-E2089D2E7F5E}"/>
              </a:ext>
            </a:extLst>
          </p:cNvPr>
          <p:cNvSpPr/>
          <p:nvPr/>
        </p:nvSpPr>
        <p:spPr>
          <a:xfrm>
            <a:off x="2109803" y="1673656"/>
            <a:ext cx="2299360" cy="1823805"/>
          </a:xfrm>
          <a:prstGeom prst="bentArrow">
            <a:avLst>
              <a:gd name="adj1" fmla="val 11856"/>
              <a:gd name="adj2" fmla="val 15507"/>
              <a:gd name="adj3" fmla="val 22079"/>
              <a:gd name="adj4" fmla="val 4375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4" name="Bent Arrow 13">
            <a:extLst>
              <a:ext uri="{FF2B5EF4-FFF2-40B4-BE49-F238E27FC236}">
                <a16:creationId xmlns:a16="http://schemas.microsoft.com/office/drawing/2014/main" id="{9206A3B5-326F-A3E5-B466-74F09CEA158D}"/>
              </a:ext>
            </a:extLst>
          </p:cNvPr>
          <p:cNvSpPr/>
          <p:nvPr/>
        </p:nvSpPr>
        <p:spPr>
          <a:xfrm>
            <a:off x="2102705" y="2820822"/>
            <a:ext cx="2306458" cy="676319"/>
          </a:xfrm>
          <a:prstGeom prst="bentArrow">
            <a:avLst>
              <a:gd name="adj1" fmla="val 33583"/>
              <a:gd name="adj2" fmla="val 40740"/>
              <a:gd name="adj3" fmla="val 50000"/>
              <a:gd name="adj4" fmla="val 43750"/>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Tree>
    <p:extLst>
      <p:ext uri="{BB962C8B-B14F-4D97-AF65-F5344CB8AC3E}">
        <p14:creationId xmlns:p14="http://schemas.microsoft.com/office/powerpoint/2010/main" val="140742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DDF1E5-5D38-9F50-1029-140FF7445D89}"/>
              </a:ext>
            </a:extLst>
          </p:cNvPr>
          <p:cNvSpPr>
            <a:spLocks noGrp="1"/>
          </p:cNvSpPr>
          <p:nvPr>
            <p:ph type="title" idx="10"/>
          </p:nvPr>
        </p:nvSpPr>
        <p:spPr>
          <a:xfrm>
            <a:off x="122592" y="66879"/>
            <a:ext cx="8950157" cy="1144800"/>
          </a:xfrm>
        </p:spPr>
        <p:txBody>
          <a:bodyPr/>
          <a:lstStyle/>
          <a:p>
            <a:pPr algn="ctr"/>
            <a:r>
              <a:rPr lang="en-DE"/>
              <a:t>Intergration into the </a:t>
            </a:r>
            <a:br>
              <a:rPr lang="en-DE"/>
            </a:br>
            <a:r>
              <a:rPr lang="en-DE"/>
              <a:t>Helmholtz Cloud</a:t>
            </a:r>
          </a:p>
        </p:txBody>
      </p:sp>
      <p:pic>
        <p:nvPicPr>
          <p:cNvPr id="22" name="Picture 21">
            <a:extLst>
              <a:ext uri="{FF2B5EF4-FFF2-40B4-BE49-F238E27FC236}">
                <a16:creationId xmlns:a16="http://schemas.microsoft.com/office/drawing/2014/main" id="{5744B4FD-964E-02BF-98F9-4FD073A35A98}"/>
              </a:ext>
            </a:extLst>
          </p:cNvPr>
          <p:cNvPicPr>
            <a:picLocks noChangeAspect="1"/>
          </p:cNvPicPr>
          <p:nvPr/>
        </p:nvPicPr>
        <p:blipFill>
          <a:blip r:embed="rId2"/>
          <a:stretch>
            <a:fillRect/>
          </a:stretch>
        </p:blipFill>
        <p:spPr>
          <a:xfrm>
            <a:off x="398814" y="1488764"/>
            <a:ext cx="2933700" cy="635000"/>
          </a:xfrm>
          <a:prstGeom prst="rect">
            <a:avLst/>
          </a:prstGeom>
        </p:spPr>
      </p:pic>
      <p:pic>
        <p:nvPicPr>
          <p:cNvPr id="23" name="Picture 22">
            <a:extLst>
              <a:ext uri="{FF2B5EF4-FFF2-40B4-BE49-F238E27FC236}">
                <a16:creationId xmlns:a16="http://schemas.microsoft.com/office/drawing/2014/main" id="{86431EEE-60B8-5447-7120-D7B48A6A0023}"/>
              </a:ext>
            </a:extLst>
          </p:cNvPr>
          <p:cNvPicPr>
            <a:picLocks noChangeAspect="1"/>
          </p:cNvPicPr>
          <p:nvPr/>
        </p:nvPicPr>
        <p:blipFill>
          <a:blip r:embed="rId3"/>
          <a:stretch>
            <a:fillRect/>
          </a:stretch>
        </p:blipFill>
        <p:spPr>
          <a:xfrm>
            <a:off x="1229920" y="2265385"/>
            <a:ext cx="10483107" cy="4216718"/>
          </a:xfrm>
          <a:prstGeom prst="rect">
            <a:avLst/>
          </a:prstGeom>
        </p:spPr>
      </p:pic>
      <p:sp>
        <p:nvSpPr>
          <p:cNvPr id="24" name="Rectangle 23">
            <a:extLst>
              <a:ext uri="{FF2B5EF4-FFF2-40B4-BE49-F238E27FC236}">
                <a16:creationId xmlns:a16="http://schemas.microsoft.com/office/drawing/2014/main" id="{CA366F10-768F-43AC-B3F3-4A5639EFF97B}"/>
              </a:ext>
            </a:extLst>
          </p:cNvPr>
          <p:cNvSpPr/>
          <p:nvPr/>
        </p:nvSpPr>
        <p:spPr>
          <a:xfrm>
            <a:off x="3343728" y="2366045"/>
            <a:ext cx="2019300" cy="1968500"/>
          </a:xfrm>
          <a:prstGeom prst="rect">
            <a:avLst/>
          </a:prstGeom>
          <a:solidFill>
            <a:sysClr val="window" lastClr="FFFFFF"/>
          </a:solidFill>
          <a:ln w="12700" cap="flat" cmpd="sng" algn="ctr">
            <a:solidFill>
              <a:sysClr val="window" lastClr="FFFFFF">
                <a:lumMod val="8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2227A04-4B14-0493-CD59-B9444E147923}"/>
              </a:ext>
            </a:extLst>
          </p:cNvPr>
          <p:cNvSpPr txBox="1"/>
          <p:nvPr/>
        </p:nvSpPr>
        <p:spPr>
          <a:xfrm>
            <a:off x="3808823" y="3388604"/>
            <a:ext cx="1181798" cy="369332"/>
          </a:xfrm>
          <a:prstGeom prst="rect">
            <a:avLst/>
          </a:prstGeom>
          <a:noFill/>
        </p:spPr>
        <p:txBody>
          <a:bodyPr wrap="none" rtlCol="0">
            <a:spAutoFit/>
          </a:bodyPr>
          <a:lstStyle/>
          <a:p>
            <a:r>
              <a:rPr lang="en-DE">
                <a:solidFill>
                  <a:schemeClr val="accent1"/>
                </a:solidFill>
                <a:latin typeface="Calibri" panose="020F0502020204030204"/>
              </a:rPr>
              <a:t>PHOTONIC</a:t>
            </a:r>
          </a:p>
        </p:txBody>
      </p:sp>
      <p:sp>
        <p:nvSpPr>
          <p:cNvPr id="27" name="TextBox 26">
            <a:extLst>
              <a:ext uri="{FF2B5EF4-FFF2-40B4-BE49-F238E27FC236}">
                <a16:creationId xmlns:a16="http://schemas.microsoft.com/office/drawing/2014/main" id="{94BD1391-1A4E-5222-CE11-F9815163BE65}"/>
              </a:ext>
            </a:extLst>
          </p:cNvPr>
          <p:cNvSpPr txBox="1"/>
          <p:nvPr/>
        </p:nvSpPr>
        <p:spPr>
          <a:xfrm>
            <a:off x="3559396" y="3673545"/>
            <a:ext cx="1712257" cy="646331"/>
          </a:xfrm>
          <a:prstGeom prst="rect">
            <a:avLst/>
          </a:prstGeom>
          <a:noFill/>
        </p:spPr>
        <p:txBody>
          <a:bodyPr wrap="square" rtlCol="0">
            <a:spAutoFit/>
          </a:bodyPr>
          <a:lstStyle/>
          <a:p>
            <a:pPr algn="ctr"/>
            <a:r>
              <a:rPr lang="en-GB" sz="1200">
                <a:solidFill>
                  <a:prstClr val="black"/>
                </a:solidFill>
                <a:latin typeface="Calibri" panose="020F0502020204030204"/>
              </a:rPr>
              <a:t>Unified Data Access and Visualization Framework for Photon Science</a:t>
            </a:r>
          </a:p>
        </p:txBody>
      </p:sp>
      <p:grpSp>
        <p:nvGrpSpPr>
          <p:cNvPr id="28" name="Group 27">
            <a:extLst>
              <a:ext uri="{FF2B5EF4-FFF2-40B4-BE49-F238E27FC236}">
                <a16:creationId xmlns:a16="http://schemas.microsoft.com/office/drawing/2014/main" id="{2B115D58-E14B-C143-91DE-6A8A764DC70A}"/>
              </a:ext>
            </a:extLst>
          </p:cNvPr>
          <p:cNvGrpSpPr/>
          <p:nvPr/>
        </p:nvGrpSpPr>
        <p:grpSpPr>
          <a:xfrm>
            <a:off x="3216728" y="1500472"/>
            <a:ext cx="4522894" cy="2834073"/>
            <a:chOff x="3086100" y="1115627"/>
            <a:chExt cx="4522894" cy="2834073"/>
          </a:xfrm>
        </p:grpSpPr>
        <p:sp>
          <p:nvSpPr>
            <p:cNvPr id="29" name="Rounded Rectangular Callout 28">
              <a:extLst>
                <a:ext uri="{FF2B5EF4-FFF2-40B4-BE49-F238E27FC236}">
                  <a16:creationId xmlns:a16="http://schemas.microsoft.com/office/drawing/2014/main" id="{B63BBC77-0B23-7F2A-B392-67ED336CD9A7}"/>
                </a:ext>
              </a:extLst>
            </p:cNvPr>
            <p:cNvSpPr/>
            <p:nvPr/>
          </p:nvSpPr>
          <p:spPr>
            <a:xfrm>
              <a:off x="3086100" y="1908454"/>
              <a:ext cx="2298700" cy="2041246"/>
            </a:xfrm>
            <a:prstGeom prst="wedgeRoundRectCallout">
              <a:avLst>
                <a:gd name="adj1" fmla="val 74403"/>
                <a:gd name="adj2" fmla="val -71235"/>
                <a:gd name="adj3" fmla="val 16667"/>
              </a:avLst>
            </a:prstGeom>
            <a:noFill/>
            <a:ln w="254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A1BE0F1-A918-A6E3-5874-1F97CCD3E7C1}"/>
                </a:ext>
              </a:extLst>
            </p:cNvPr>
            <p:cNvSpPr txBox="1"/>
            <p:nvPr/>
          </p:nvSpPr>
          <p:spPr>
            <a:xfrm>
              <a:off x="5372100" y="1115627"/>
              <a:ext cx="223689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DE" sz="1800" b="0" i="0" u="none" strike="noStrike" kern="0" cap="none" spc="0" normalizeH="0" baseline="0" noProof="0">
                  <a:ln>
                    <a:noFill/>
                  </a:ln>
                  <a:solidFill>
                    <a:srgbClr val="C00000"/>
                  </a:solidFill>
                  <a:effectLst/>
                  <a:uLnTx/>
                  <a:uFillTx/>
                  <a:latin typeface="Calibri" panose="020F0502020204030204"/>
                </a:rPr>
                <a:t>Starting with TRL 7 - 8</a:t>
              </a:r>
            </a:p>
          </p:txBody>
        </p:sp>
      </p:grpSp>
      <p:pic>
        <p:nvPicPr>
          <p:cNvPr id="31" name="Picture 30">
            <a:extLst>
              <a:ext uri="{FF2B5EF4-FFF2-40B4-BE49-F238E27FC236}">
                <a16:creationId xmlns:a16="http://schemas.microsoft.com/office/drawing/2014/main" id="{9238E2A7-EA08-588D-FEEB-998C154CC9C8}"/>
              </a:ext>
            </a:extLst>
          </p:cNvPr>
          <p:cNvPicPr/>
          <p:nvPr/>
        </p:nvPicPr>
        <p:blipFill>
          <a:blip r:embed="rId4"/>
          <a:srcRect l="-2" r="66163"/>
          <a:stretch>
            <a:fillRect/>
          </a:stretch>
        </p:blipFill>
        <p:spPr>
          <a:xfrm>
            <a:off x="3730410" y="2193377"/>
            <a:ext cx="1413836" cy="1409358"/>
          </a:xfrm>
          <a:prstGeom prst="rect">
            <a:avLst/>
          </a:prstGeom>
          <a:noFill/>
          <a:ln w="0">
            <a:noFill/>
          </a:ln>
        </p:spPr>
      </p:pic>
    </p:spTree>
    <p:extLst>
      <p:ext uri="{BB962C8B-B14F-4D97-AF65-F5344CB8AC3E}">
        <p14:creationId xmlns:p14="http://schemas.microsoft.com/office/powerpoint/2010/main" val="163271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3F757B-086E-627D-A2D1-4324EA3190D3}"/>
              </a:ext>
            </a:extLst>
          </p:cNvPr>
          <p:cNvSpPr>
            <a:spLocks noGrp="1"/>
          </p:cNvSpPr>
          <p:nvPr>
            <p:ph/>
          </p:nvPr>
        </p:nvSpPr>
        <p:spPr>
          <a:xfrm>
            <a:off x="186422" y="1325120"/>
            <a:ext cx="11802378" cy="4250180"/>
          </a:xfrm>
        </p:spPr>
        <p:txBody>
          <a:bodyPr>
            <a:normAutofit fontScale="77500" lnSpcReduction="20000"/>
          </a:bodyPr>
          <a:lstStyle/>
          <a:p>
            <a:pPr>
              <a:lnSpc>
                <a:spcPct val="150000"/>
              </a:lnSpc>
              <a:buFont typeface="Wingdings" pitchFamily="2" charset="2"/>
              <a:buChar char="Ø"/>
            </a:pPr>
            <a:r>
              <a:rPr lang="en-DE" dirty="0"/>
              <a:t>Helmholtz </a:t>
            </a:r>
            <a:r>
              <a:rPr lang="en-DE" b="1" dirty="0"/>
              <a:t>Research Software Directory, </a:t>
            </a:r>
            <a:r>
              <a:rPr lang="en-DE" dirty="0"/>
              <a:t>RSD</a:t>
            </a:r>
          </a:p>
          <a:p>
            <a:pPr lvl="1">
              <a:lnSpc>
                <a:spcPct val="110000"/>
              </a:lnSpc>
              <a:buFont typeface="Wingdings" pitchFamily="2" charset="2"/>
              <a:buChar char="Ø"/>
            </a:pPr>
            <a:r>
              <a:rPr lang="en-GB" sz="2000" i="1" dirty="0">
                <a:solidFill>
                  <a:schemeClr val="accent1"/>
                </a:solidFill>
              </a:rPr>
              <a:t>The RSD is Open Source and is developed by the Netherlands eScience </a:t>
            </a:r>
            <a:r>
              <a:rPr lang="en-GB" sz="2000" i="1" dirty="0" err="1">
                <a:solidFill>
                  <a:schemeClr val="accent1"/>
                </a:solidFill>
              </a:rPr>
              <a:t>Center</a:t>
            </a:r>
            <a:r>
              <a:rPr lang="en-GB" sz="2000" i="1" dirty="0">
                <a:solidFill>
                  <a:schemeClr val="accent1"/>
                </a:solidFill>
              </a:rPr>
              <a:t> in collaboration with the HIFIS Software Community</a:t>
            </a:r>
            <a:r>
              <a:rPr lang="en-GB" sz="2000" dirty="0">
                <a:solidFill>
                  <a:schemeClr val="accent1"/>
                </a:solidFill>
              </a:rPr>
              <a:t>.</a:t>
            </a:r>
            <a:endParaRPr lang="en-DE" sz="2000" dirty="0">
              <a:solidFill>
                <a:schemeClr val="accent1"/>
              </a:solidFill>
            </a:endParaRPr>
          </a:p>
          <a:p>
            <a:pPr>
              <a:lnSpc>
                <a:spcPct val="150000"/>
              </a:lnSpc>
              <a:buFont typeface="Wingdings" pitchFamily="2" charset="2"/>
              <a:buChar char="Ø"/>
            </a:pPr>
            <a:r>
              <a:rPr lang="en-DE" dirty="0"/>
              <a:t>Collaboration with the Bluesky/Tiled developers</a:t>
            </a:r>
          </a:p>
          <a:p>
            <a:pPr lvl="1">
              <a:lnSpc>
                <a:spcPct val="150000"/>
              </a:lnSpc>
              <a:buFont typeface="Wingdings" pitchFamily="2" charset="2"/>
              <a:buChar char="Ø"/>
            </a:pPr>
            <a:r>
              <a:rPr lang="en-DE" sz="2100" i="1" dirty="0">
                <a:solidFill>
                  <a:schemeClr val="accent1"/>
                </a:solidFill>
              </a:rPr>
              <a:t>We hope to be able to contribute the repay them for their support.</a:t>
            </a:r>
          </a:p>
          <a:p>
            <a:pPr>
              <a:lnSpc>
                <a:spcPct val="150000"/>
              </a:lnSpc>
              <a:buFont typeface="Wingdings" pitchFamily="2" charset="2"/>
              <a:buChar char="Ø"/>
            </a:pPr>
            <a:r>
              <a:rPr lang="en-DE" dirty="0"/>
              <a:t>Project will be tracked by </a:t>
            </a:r>
            <a:r>
              <a:rPr lang="en-DE" b="1" dirty="0"/>
              <a:t>LEAPS, WP3</a:t>
            </a:r>
          </a:p>
          <a:p>
            <a:pPr lvl="1">
              <a:lnSpc>
                <a:spcPct val="120000"/>
              </a:lnSpc>
              <a:buFont typeface="Wingdings" pitchFamily="2" charset="2"/>
              <a:buChar char="Ø"/>
            </a:pPr>
            <a:r>
              <a:rPr lang="en-GB" sz="2100" i="1" dirty="0">
                <a:solidFill>
                  <a:schemeClr val="accent1"/>
                </a:solidFill>
              </a:rPr>
              <a:t>LEAPS - the League of European Accelerator-based Photon Sources is the network of all Synchrotron Radiation and Free Electron Laser user facilities in Europe</a:t>
            </a:r>
          </a:p>
          <a:p>
            <a:pPr lvl="1">
              <a:lnSpc>
                <a:spcPct val="120000"/>
              </a:lnSpc>
              <a:buFont typeface="Wingdings" pitchFamily="2" charset="2"/>
              <a:buChar char="Ø"/>
            </a:pPr>
            <a:r>
              <a:rPr lang="en-GB" sz="2100" i="1" dirty="0">
                <a:solidFill>
                  <a:schemeClr val="accent1"/>
                </a:solidFill>
              </a:rPr>
              <a:t>LEAPS WP3 gathers LEAPS experts on topics around FAIR data management and open science. The aim of the WG is to share best practices and recent developments at the different partner facilities to keep a community approach on the road to </a:t>
            </a:r>
            <a:r>
              <a:rPr lang="en-GB" sz="2100" i="1" dirty="0" err="1">
                <a:solidFill>
                  <a:schemeClr val="accent1"/>
                </a:solidFill>
              </a:rPr>
              <a:t>FAIRer</a:t>
            </a:r>
            <a:r>
              <a:rPr lang="en-GB" sz="2100" i="1" dirty="0">
                <a:solidFill>
                  <a:schemeClr val="accent1"/>
                </a:solidFill>
              </a:rPr>
              <a:t> science we all need to take. (Chaired by Paul Millar, DESY) and Majid Ounsy, SOLEIL.</a:t>
            </a:r>
            <a:endParaRPr lang="en-DE" sz="2100" b="1" i="1" dirty="0">
              <a:solidFill>
                <a:schemeClr val="accent1"/>
              </a:solidFill>
            </a:endParaRPr>
          </a:p>
        </p:txBody>
      </p:sp>
      <p:sp>
        <p:nvSpPr>
          <p:cNvPr id="3" name="Title 2">
            <a:extLst>
              <a:ext uri="{FF2B5EF4-FFF2-40B4-BE49-F238E27FC236}">
                <a16:creationId xmlns:a16="http://schemas.microsoft.com/office/drawing/2014/main" id="{5654181F-C92A-778A-72E0-FFE6E6E250A1}"/>
              </a:ext>
            </a:extLst>
          </p:cNvPr>
          <p:cNvSpPr>
            <a:spLocks noGrp="1"/>
          </p:cNvSpPr>
          <p:nvPr>
            <p:ph type="title" idx="10"/>
          </p:nvPr>
        </p:nvSpPr>
        <p:spPr/>
        <p:txBody>
          <a:bodyPr/>
          <a:lstStyle/>
          <a:p>
            <a:r>
              <a:rPr lang="en-DE" dirty="0"/>
              <a:t>And more links too ….</a:t>
            </a:r>
          </a:p>
        </p:txBody>
      </p:sp>
    </p:spTree>
    <p:extLst>
      <p:ext uri="{BB962C8B-B14F-4D97-AF65-F5344CB8AC3E}">
        <p14:creationId xmlns:p14="http://schemas.microsoft.com/office/powerpoint/2010/main" val="274751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50C798-E68B-5450-E94C-CAE85B4829D9}"/>
              </a:ext>
            </a:extLst>
          </p:cNvPr>
          <p:cNvSpPr>
            <a:spLocks noGrp="1"/>
          </p:cNvSpPr>
          <p:nvPr>
            <p:ph type="title" idx="10"/>
          </p:nvPr>
        </p:nvSpPr>
        <p:spPr/>
        <p:txBody>
          <a:bodyPr/>
          <a:lstStyle/>
          <a:p>
            <a:r>
              <a:rPr lang="en-DE" dirty="0"/>
              <a:t>Using Photons and Neutrons</a:t>
            </a:r>
          </a:p>
        </p:txBody>
      </p:sp>
      <p:sp>
        <p:nvSpPr>
          <p:cNvPr id="4" name="TextBox 3">
            <a:extLst>
              <a:ext uri="{FF2B5EF4-FFF2-40B4-BE49-F238E27FC236}">
                <a16:creationId xmlns:a16="http://schemas.microsoft.com/office/drawing/2014/main" id="{34392275-A5A0-C437-C304-DB43E9616B07}"/>
              </a:ext>
            </a:extLst>
          </p:cNvPr>
          <p:cNvSpPr txBox="1"/>
          <p:nvPr/>
        </p:nvSpPr>
        <p:spPr>
          <a:xfrm>
            <a:off x="440266" y="7352818"/>
            <a:ext cx="11311467" cy="923330"/>
          </a:xfrm>
          <a:prstGeom prst="rect">
            <a:avLst/>
          </a:prstGeom>
          <a:noFill/>
        </p:spPr>
        <p:txBody>
          <a:bodyPr wrap="square" rtlCol="0">
            <a:spAutoFit/>
          </a:bodyPr>
          <a:lstStyle/>
          <a:p>
            <a:r>
              <a:rPr lang="en-GB" dirty="0"/>
              <a:t>The experiments at the light sources at DESY range from basic to application-oriented research by science and industry in the fields of physics, chemistry, biology, medicine, life sciences, geosciences, materials science and the study of cultural assets.</a:t>
            </a:r>
            <a:endParaRPr lang="en-DE" dirty="0"/>
          </a:p>
        </p:txBody>
      </p:sp>
      <p:grpSp>
        <p:nvGrpSpPr>
          <p:cNvPr id="26" name="Group 25">
            <a:extLst>
              <a:ext uri="{FF2B5EF4-FFF2-40B4-BE49-F238E27FC236}">
                <a16:creationId xmlns:a16="http://schemas.microsoft.com/office/drawing/2014/main" id="{97CD2D1B-6036-7E0D-4D81-E32F060C4083}"/>
              </a:ext>
            </a:extLst>
          </p:cNvPr>
          <p:cNvGrpSpPr/>
          <p:nvPr/>
        </p:nvGrpSpPr>
        <p:grpSpPr>
          <a:xfrm>
            <a:off x="342900" y="1358898"/>
            <a:ext cx="6248400" cy="2324100"/>
            <a:chOff x="342900" y="850900"/>
            <a:chExt cx="6248400" cy="2324100"/>
          </a:xfrm>
        </p:grpSpPr>
        <p:pic>
          <p:nvPicPr>
            <p:cNvPr id="27" name="Picture 26">
              <a:extLst>
                <a:ext uri="{FF2B5EF4-FFF2-40B4-BE49-F238E27FC236}">
                  <a16:creationId xmlns:a16="http://schemas.microsoft.com/office/drawing/2014/main" id="{73F35A27-7027-AF47-4735-55D4481BC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97000"/>
              <a:ext cx="5651500" cy="1673311"/>
            </a:xfrm>
            <a:prstGeom prst="rect">
              <a:avLst/>
            </a:prstGeom>
          </p:spPr>
        </p:pic>
        <p:sp>
          <p:nvSpPr>
            <p:cNvPr id="28" name="Title 2">
              <a:extLst>
                <a:ext uri="{FF2B5EF4-FFF2-40B4-BE49-F238E27FC236}">
                  <a16:creationId xmlns:a16="http://schemas.microsoft.com/office/drawing/2014/main" id="{199AC919-D5DE-A500-3168-1F599850184B}"/>
                </a:ext>
              </a:extLst>
            </p:cNvPr>
            <p:cNvSpPr txBox="1">
              <a:spLocks/>
            </p:cNvSpPr>
            <p:nvPr/>
          </p:nvSpPr>
          <p:spPr>
            <a:xfrm>
              <a:off x="492700" y="940500"/>
              <a:ext cx="3520500" cy="49590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rgbClr val="434342"/>
                  </a:solidFill>
                  <a:latin typeface="Muli Black"/>
                  <a:ea typeface="+mj-ea"/>
                  <a:cs typeface="Muli Black"/>
                </a:defRPr>
              </a:lvl1pPr>
            </a:lstStyle>
            <a:p>
              <a:pPr marL="0" marR="0" lvl="0" indent="0" algn="l" defTabSz="457200" rtl="0" eaLnBrk="1" fontAlgn="auto" latinLnBrk="0" hangingPunct="1">
                <a:lnSpc>
                  <a:spcPct val="100000"/>
                </a:lnSpc>
                <a:spcBef>
                  <a:spcPct val="0"/>
                </a:spcBef>
                <a:spcAft>
                  <a:spcPts val="0"/>
                </a:spcAft>
                <a:buClr>
                  <a:srgbClr val="000000"/>
                </a:buClr>
                <a:buSzTx/>
                <a:buFont typeface="Arial"/>
                <a:buNone/>
                <a:tabLst/>
                <a:defRPr/>
              </a:pPr>
              <a:r>
                <a:rPr kumimoji="0" lang="en-GB" sz="2000" b="0" i="0" u="none" strike="noStrike" kern="1200" cap="none" spc="0" normalizeH="0" baseline="0" noProof="0" dirty="0">
                  <a:ln>
                    <a:noFill/>
                  </a:ln>
                  <a:solidFill>
                    <a:srgbClr val="5B9BD5">
                      <a:lumMod val="50000"/>
                    </a:srgbClr>
                  </a:solidFill>
                  <a:effectLst/>
                  <a:uLnTx/>
                  <a:uFillTx/>
                  <a:latin typeface="Muli Black"/>
                  <a:ea typeface="+mj-ea"/>
                  <a:sym typeface="Arial"/>
                </a:rPr>
                <a:t>Conservative Crystallography</a:t>
              </a:r>
            </a:p>
          </p:txBody>
        </p:sp>
        <p:sp>
          <p:nvSpPr>
            <p:cNvPr id="29" name="Snip Single Corner Rectangle 78">
              <a:extLst>
                <a:ext uri="{FF2B5EF4-FFF2-40B4-BE49-F238E27FC236}">
                  <a16:creationId xmlns:a16="http://schemas.microsoft.com/office/drawing/2014/main" id="{6C186EEF-E6AA-F9FA-EB65-0AB9AEBF5EF2}"/>
                </a:ext>
              </a:extLst>
            </p:cNvPr>
            <p:cNvSpPr/>
            <p:nvPr/>
          </p:nvSpPr>
          <p:spPr>
            <a:xfrm>
              <a:off x="342900" y="850900"/>
              <a:ext cx="6248400" cy="2324100"/>
            </a:xfrm>
            <a:prstGeom prst="snip1Rect">
              <a:avLst/>
            </a:prstGeom>
            <a:noFill/>
            <a:ln w="9525" cap="flat" cmpd="sng" algn="ctr">
              <a:solidFill>
                <a:srgbClr val="4472C4">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0" name="Group 29">
            <a:extLst>
              <a:ext uri="{FF2B5EF4-FFF2-40B4-BE49-F238E27FC236}">
                <a16:creationId xmlns:a16="http://schemas.microsoft.com/office/drawing/2014/main" id="{84D9B834-A412-7025-2053-ADD2BC76D121}"/>
              </a:ext>
            </a:extLst>
          </p:cNvPr>
          <p:cNvGrpSpPr/>
          <p:nvPr/>
        </p:nvGrpSpPr>
        <p:grpSpPr>
          <a:xfrm>
            <a:off x="342900" y="3808908"/>
            <a:ext cx="6248400" cy="2414093"/>
            <a:chOff x="342900" y="3605706"/>
            <a:chExt cx="6248400" cy="2414093"/>
          </a:xfrm>
        </p:grpSpPr>
        <p:pic>
          <p:nvPicPr>
            <p:cNvPr id="31" name="Picture 30">
              <a:extLst>
                <a:ext uri="{FF2B5EF4-FFF2-40B4-BE49-F238E27FC236}">
                  <a16:creationId xmlns:a16="http://schemas.microsoft.com/office/drawing/2014/main" id="{1FC70059-AE0E-D830-5815-FF0CF4A0C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4013200"/>
              <a:ext cx="4679950" cy="1900282"/>
            </a:xfrm>
            <a:prstGeom prst="rect">
              <a:avLst/>
            </a:prstGeom>
          </p:spPr>
        </p:pic>
        <p:sp>
          <p:nvSpPr>
            <p:cNvPr id="32" name="Title 2">
              <a:extLst>
                <a:ext uri="{FF2B5EF4-FFF2-40B4-BE49-F238E27FC236}">
                  <a16:creationId xmlns:a16="http://schemas.microsoft.com/office/drawing/2014/main" id="{6A7CBF69-7642-34D6-C140-F4CCD1649858}"/>
                </a:ext>
              </a:extLst>
            </p:cNvPr>
            <p:cNvSpPr txBox="1">
              <a:spLocks/>
            </p:cNvSpPr>
            <p:nvPr/>
          </p:nvSpPr>
          <p:spPr>
            <a:xfrm>
              <a:off x="440266" y="3605707"/>
              <a:ext cx="3520500" cy="49590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rgbClr val="434342"/>
                  </a:solidFill>
                  <a:latin typeface="Muli Black"/>
                  <a:ea typeface="+mj-ea"/>
                  <a:cs typeface="Muli Black"/>
                </a:defRPr>
              </a:lvl1pPr>
            </a:lstStyle>
            <a:p>
              <a:pPr marL="0" marR="0" lvl="0" indent="0" algn="l" defTabSz="457200" rtl="0" eaLnBrk="1" fontAlgn="auto" latinLnBrk="0" hangingPunct="1">
                <a:lnSpc>
                  <a:spcPct val="100000"/>
                </a:lnSpc>
                <a:spcBef>
                  <a:spcPct val="0"/>
                </a:spcBef>
                <a:spcAft>
                  <a:spcPts val="0"/>
                </a:spcAft>
                <a:buClr>
                  <a:srgbClr val="000000"/>
                </a:buClr>
                <a:buSzTx/>
                <a:buFont typeface="Arial"/>
                <a:buNone/>
                <a:tabLst/>
                <a:defRPr/>
              </a:pPr>
              <a:r>
                <a:rPr kumimoji="0" lang="en-GB" sz="2000" b="0" i="0" u="none" strike="noStrike" kern="1200" cap="none" spc="0" normalizeH="0" baseline="0" noProof="0" dirty="0">
                  <a:ln>
                    <a:noFill/>
                  </a:ln>
                  <a:solidFill>
                    <a:srgbClr val="5B9BD5">
                      <a:lumMod val="50000"/>
                    </a:srgbClr>
                  </a:solidFill>
                  <a:effectLst/>
                  <a:uLnTx/>
                  <a:uFillTx/>
                  <a:latin typeface="Muli Black"/>
                  <a:ea typeface="+mj-ea"/>
                  <a:sym typeface="Arial"/>
                </a:rPr>
                <a:t>Serial Crystallography</a:t>
              </a:r>
            </a:p>
          </p:txBody>
        </p:sp>
        <p:sp>
          <p:nvSpPr>
            <p:cNvPr id="33" name="Snip Single Corner Rectangle 82">
              <a:extLst>
                <a:ext uri="{FF2B5EF4-FFF2-40B4-BE49-F238E27FC236}">
                  <a16:creationId xmlns:a16="http://schemas.microsoft.com/office/drawing/2014/main" id="{40A139E5-C977-071C-1173-8D6ABCAA8EB7}"/>
                </a:ext>
              </a:extLst>
            </p:cNvPr>
            <p:cNvSpPr/>
            <p:nvPr/>
          </p:nvSpPr>
          <p:spPr>
            <a:xfrm>
              <a:off x="342900" y="3605706"/>
              <a:ext cx="6248400" cy="2414093"/>
            </a:xfrm>
            <a:prstGeom prst="snip1Rect">
              <a:avLst/>
            </a:prstGeom>
            <a:noFill/>
            <a:ln w="9525" cap="flat" cmpd="sng" algn="ctr">
              <a:solidFill>
                <a:srgbClr val="4472C4">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4" name="Group 33">
            <a:extLst>
              <a:ext uri="{FF2B5EF4-FFF2-40B4-BE49-F238E27FC236}">
                <a16:creationId xmlns:a16="http://schemas.microsoft.com/office/drawing/2014/main" id="{E97E76AB-1753-4BDA-6463-16F455B15C38}"/>
              </a:ext>
            </a:extLst>
          </p:cNvPr>
          <p:cNvGrpSpPr/>
          <p:nvPr/>
        </p:nvGrpSpPr>
        <p:grpSpPr>
          <a:xfrm>
            <a:off x="6896100" y="1353162"/>
            <a:ext cx="4660900" cy="1821841"/>
            <a:chOff x="6896100" y="685800"/>
            <a:chExt cx="4660900" cy="2133600"/>
          </a:xfrm>
        </p:grpSpPr>
        <p:pic>
          <p:nvPicPr>
            <p:cNvPr id="35" name="Picture 34">
              <a:extLst>
                <a:ext uri="{FF2B5EF4-FFF2-40B4-BE49-F238E27FC236}">
                  <a16:creationId xmlns:a16="http://schemas.microsoft.com/office/drawing/2014/main" id="{BE724413-9BD0-F7A0-C432-37CCF36BC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9799" y="920749"/>
              <a:ext cx="2501900" cy="1828312"/>
            </a:xfrm>
            <a:prstGeom prst="rect">
              <a:avLst/>
            </a:prstGeom>
          </p:spPr>
        </p:pic>
        <p:sp>
          <p:nvSpPr>
            <p:cNvPr id="36" name="Title 2">
              <a:extLst>
                <a:ext uri="{FF2B5EF4-FFF2-40B4-BE49-F238E27FC236}">
                  <a16:creationId xmlns:a16="http://schemas.microsoft.com/office/drawing/2014/main" id="{F4C1C38F-242E-D100-8C13-26A80A8BD1BA}"/>
                </a:ext>
              </a:extLst>
            </p:cNvPr>
            <p:cNvSpPr txBox="1">
              <a:spLocks/>
            </p:cNvSpPr>
            <p:nvPr/>
          </p:nvSpPr>
          <p:spPr>
            <a:xfrm>
              <a:off x="7058600" y="1334693"/>
              <a:ext cx="1501199" cy="1087251"/>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200" kern="1200">
                  <a:solidFill>
                    <a:srgbClr val="434342"/>
                  </a:solidFill>
                  <a:latin typeface="Muli Black"/>
                  <a:ea typeface="+mj-ea"/>
                  <a:cs typeface="Muli Black"/>
                </a:defRPr>
              </a:lvl1pPr>
            </a:lstStyle>
            <a:p>
              <a:pPr marL="0" marR="0" lvl="0" indent="0" algn="l" defTabSz="457200" rtl="0" eaLnBrk="1" fontAlgn="auto" latinLnBrk="0" hangingPunct="1">
                <a:lnSpc>
                  <a:spcPct val="100000"/>
                </a:lnSpc>
                <a:spcBef>
                  <a:spcPct val="0"/>
                </a:spcBef>
                <a:spcAft>
                  <a:spcPts val="0"/>
                </a:spcAft>
                <a:buClr>
                  <a:srgbClr val="000000"/>
                </a:buClr>
                <a:buSzTx/>
                <a:buFont typeface="Arial"/>
                <a:buNone/>
                <a:tabLst/>
                <a:defRPr/>
              </a:pPr>
              <a:r>
                <a:rPr kumimoji="0" lang="en-GB" sz="2000" b="0" i="0" u="none" strike="noStrike" kern="1200" cap="none" spc="0" normalizeH="0" baseline="0" noProof="0" dirty="0">
                  <a:ln>
                    <a:noFill/>
                  </a:ln>
                  <a:solidFill>
                    <a:srgbClr val="5B9BD5">
                      <a:lumMod val="50000"/>
                    </a:srgbClr>
                  </a:solidFill>
                  <a:effectLst/>
                  <a:uLnTx/>
                  <a:uFillTx/>
                  <a:latin typeface="Muli Black"/>
                  <a:ea typeface="+mj-ea"/>
                  <a:sym typeface="Arial"/>
                </a:rPr>
                <a:t>Photon Tomography</a:t>
              </a:r>
            </a:p>
          </p:txBody>
        </p:sp>
        <p:sp>
          <p:nvSpPr>
            <p:cNvPr id="37" name="Snip Single Corner Rectangle 86">
              <a:extLst>
                <a:ext uri="{FF2B5EF4-FFF2-40B4-BE49-F238E27FC236}">
                  <a16:creationId xmlns:a16="http://schemas.microsoft.com/office/drawing/2014/main" id="{E40C774C-3788-49ED-61B6-C9C366898DC3}"/>
                </a:ext>
              </a:extLst>
            </p:cNvPr>
            <p:cNvSpPr/>
            <p:nvPr/>
          </p:nvSpPr>
          <p:spPr>
            <a:xfrm>
              <a:off x="6896100" y="685800"/>
              <a:ext cx="4660900" cy="2133600"/>
            </a:xfrm>
            <a:prstGeom prst="snip1Rect">
              <a:avLst/>
            </a:prstGeom>
            <a:noFill/>
            <a:ln w="9525" cap="flat" cmpd="sng" algn="ctr">
              <a:solidFill>
                <a:srgbClr val="4472C4">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38" name="Group 37">
            <a:extLst>
              <a:ext uri="{FF2B5EF4-FFF2-40B4-BE49-F238E27FC236}">
                <a16:creationId xmlns:a16="http://schemas.microsoft.com/office/drawing/2014/main" id="{99063273-0FC1-FF39-A832-2DC33C2EAD95}"/>
              </a:ext>
            </a:extLst>
          </p:cNvPr>
          <p:cNvGrpSpPr/>
          <p:nvPr/>
        </p:nvGrpSpPr>
        <p:grpSpPr>
          <a:xfrm>
            <a:off x="6858000" y="3268133"/>
            <a:ext cx="5016500" cy="2300932"/>
            <a:chOff x="6858000" y="2946400"/>
            <a:chExt cx="5016500" cy="2300932"/>
          </a:xfrm>
        </p:grpSpPr>
        <p:sp>
          <p:nvSpPr>
            <p:cNvPr id="39" name="Title 2">
              <a:extLst>
                <a:ext uri="{FF2B5EF4-FFF2-40B4-BE49-F238E27FC236}">
                  <a16:creationId xmlns:a16="http://schemas.microsoft.com/office/drawing/2014/main" id="{0E97FDF6-9C8B-3E58-858C-70CE46B95E0B}"/>
                </a:ext>
              </a:extLst>
            </p:cNvPr>
            <p:cNvSpPr txBox="1">
              <a:spLocks/>
            </p:cNvSpPr>
            <p:nvPr/>
          </p:nvSpPr>
          <p:spPr>
            <a:xfrm>
              <a:off x="6944300" y="2972500"/>
              <a:ext cx="2580700" cy="4565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200" kern="1200">
                  <a:solidFill>
                    <a:srgbClr val="434342"/>
                  </a:solidFill>
                  <a:latin typeface="Muli Black"/>
                  <a:ea typeface="+mj-ea"/>
                  <a:cs typeface="Muli Black"/>
                </a:defRPr>
              </a:lvl1pPr>
            </a:lstStyle>
            <a:p>
              <a:pPr marL="0" marR="0" lvl="0" indent="0" algn="l" defTabSz="457200" rtl="0" eaLnBrk="1" fontAlgn="auto" latinLnBrk="0" hangingPunct="1">
                <a:lnSpc>
                  <a:spcPct val="100000"/>
                </a:lnSpc>
                <a:spcBef>
                  <a:spcPct val="0"/>
                </a:spcBef>
                <a:spcAft>
                  <a:spcPts val="0"/>
                </a:spcAft>
                <a:buClr>
                  <a:srgbClr val="000000"/>
                </a:buClr>
                <a:buSzTx/>
                <a:buFont typeface="Arial"/>
                <a:buNone/>
                <a:tabLst/>
                <a:defRPr/>
              </a:pPr>
              <a:r>
                <a:rPr kumimoji="0" lang="en-GB" sz="2000" b="0" i="0" u="none" strike="noStrike" kern="1200" cap="none" spc="0" normalizeH="0" baseline="0" noProof="0" dirty="0">
                  <a:ln>
                    <a:noFill/>
                  </a:ln>
                  <a:solidFill>
                    <a:srgbClr val="5B9BD5">
                      <a:lumMod val="50000"/>
                    </a:srgbClr>
                  </a:solidFill>
                  <a:effectLst/>
                  <a:uLnTx/>
                  <a:uFillTx/>
                  <a:latin typeface="Muli Black"/>
                  <a:ea typeface="+mj-ea"/>
                  <a:sym typeface="Arial"/>
                </a:rPr>
                <a:t>Neutron Tomography</a:t>
              </a:r>
            </a:p>
            <a:p>
              <a:pPr marL="0" marR="0" lvl="0" indent="0" algn="l" defTabSz="457200" rtl="0" eaLnBrk="1" fontAlgn="auto" latinLnBrk="0" hangingPunct="1">
                <a:lnSpc>
                  <a:spcPct val="100000"/>
                </a:lnSpc>
                <a:spcBef>
                  <a:spcPct val="0"/>
                </a:spcBef>
                <a:spcAft>
                  <a:spcPts val="0"/>
                </a:spcAft>
                <a:buClr>
                  <a:srgbClr val="000000"/>
                </a:buClr>
                <a:buSzTx/>
                <a:buFont typeface="Arial"/>
                <a:buNone/>
                <a:tabLst/>
                <a:defRPr/>
              </a:pPr>
              <a:endParaRPr kumimoji="0" lang="en-GB" sz="2000" b="0" i="0" u="none" strike="noStrike" kern="1200" cap="none" spc="0" normalizeH="0" baseline="0" noProof="0" dirty="0">
                <a:ln>
                  <a:noFill/>
                </a:ln>
                <a:solidFill>
                  <a:srgbClr val="434342"/>
                </a:solidFill>
                <a:effectLst/>
                <a:uLnTx/>
                <a:uFillTx/>
                <a:latin typeface="Muli Black"/>
                <a:ea typeface="+mj-ea"/>
                <a:sym typeface="Arial"/>
              </a:endParaRPr>
            </a:p>
          </p:txBody>
        </p:sp>
        <p:sp>
          <p:nvSpPr>
            <p:cNvPr id="40" name="Snip Single Corner Rectangle 89">
              <a:extLst>
                <a:ext uri="{FF2B5EF4-FFF2-40B4-BE49-F238E27FC236}">
                  <a16:creationId xmlns:a16="http://schemas.microsoft.com/office/drawing/2014/main" id="{693AA53E-BDAF-D105-C8E3-1AE17785C443}"/>
                </a:ext>
              </a:extLst>
            </p:cNvPr>
            <p:cNvSpPr/>
            <p:nvPr/>
          </p:nvSpPr>
          <p:spPr>
            <a:xfrm>
              <a:off x="6858000" y="2946400"/>
              <a:ext cx="5016500" cy="2273300"/>
            </a:xfrm>
            <a:prstGeom prst="snip1Rect">
              <a:avLst/>
            </a:prstGeom>
            <a:noFill/>
            <a:ln w="9525" cap="flat" cmpd="sng" algn="ctr">
              <a:solidFill>
                <a:srgbClr val="4472C4">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1" name="Picture 40">
              <a:extLst>
                <a:ext uri="{FF2B5EF4-FFF2-40B4-BE49-F238E27FC236}">
                  <a16:creationId xmlns:a16="http://schemas.microsoft.com/office/drawing/2014/main" id="{7BBD97AE-5228-06BD-C0AC-965A9583E0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400" y="3378200"/>
              <a:ext cx="3035300" cy="1642543"/>
            </a:xfrm>
            <a:prstGeom prst="rect">
              <a:avLst/>
            </a:prstGeom>
          </p:spPr>
        </p:pic>
        <p:sp>
          <p:nvSpPr>
            <p:cNvPr id="42" name="TextBox 41">
              <a:extLst>
                <a:ext uri="{FF2B5EF4-FFF2-40B4-BE49-F238E27FC236}">
                  <a16:creationId xmlns:a16="http://schemas.microsoft.com/office/drawing/2014/main" id="{BF60145A-4895-B1CA-8F71-27518EFBB914}"/>
                </a:ext>
              </a:extLst>
            </p:cNvPr>
            <p:cNvSpPr txBox="1"/>
            <p:nvPr/>
          </p:nvSpPr>
          <p:spPr>
            <a:xfrm>
              <a:off x="6883400" y="5016500"/>
              <a:ext cx="3801041" cy="2308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de-DE" sz="900" b="0" i="0" u="none" strike="noStrike" kern="0" cap="none" spc="0" normalizeH="0" baseline="0" noProof="0" dirty="0">
                  <a:ln>
                    <a:noFill/>
                  </a:ln>
                  <a:solidFill>
                    <a:srgbClr val="5B9BD5">
                      <a:lumMod val="50000"/>
                    </a:srgbClr>
                  </a:solidFill>
                  <a:effectLst/>
                  <a:uLnTx/>
                  <a:uFillTx/>
                  <a:cs typeface="Arial"/>
                  <a:sym typeface="Arial"/>
                </a:rPr>
                <a:t>A </a:t>
              </a:r>
              <a:r>
                <a:rPr kumimoji="0" lang="de-DE" sz="900" b="0" i="0" u="none" strike="noStrike" kern="0" cap="none" spc="0" normalizeH="0" baseline="0" noProof="0" dirty="0" err="1">
                  <a:ln>
                    <a:noFill/>
                  </a:ln>
                  <a:solidFill>
                    <a:srgbClr val="5B9BD5">
                      <a:lumMod val="50000"/>
                    </a:srgbClr>
                  </a:solidFill>
                  <a:effectLst/>
                  <a:uLnTx/>
                  <a:uFillTx/>
                  <a:cs typeface="Arial"/>
                  <a:sym typeface="Arial"/>
                </a:rPr>
                <a:t>new</a:t>
              </a:r>
              <a:r>
                <a:rPr kumimoji="0" lang="de-DE" sz="900" b="0" i="0" u="none" strike="noStrike" kern="0" cap="none" spc="0" normalizeH="0" baseline="0" noProof="0" dirty="0">
                  <a:ln>
                    <a:noFill/>
                  </a:ln>
                  <a:solidFill>
                    <a:srgbClr val="5B9BD5">
                      <a:lumMod val="50000"/>
                    </a:srgbClr>
                  </a:solidFill>
                  <a:effectLst/>
                  <a:uLnTx/>
                  <a:uFillTx/>
                  <a:cs typeface="Arial"/>
                  <a:sym typeface="Arial"/>
                </a:rPr>
                <a:t> Neutron </a:t>
              </a:r>
              <a:r>
                <a:rPr kumimoji="0" lang="de-DE" sz="900" b="0" i="0" u="none" strike="noStrike" kern="0" cap="none" spc="0" normalizeH="0" baseline="0" noProof="0" dirty="0" err="1">
                  <a:ln>
                    <a:noFill/>
                  </a:ln>
                  <a:solidFill>
                    <a:srgbClr val="5B9BD5">
                      <a:lumMod val="50000"/>
                    </a:srgbClr>
                  </a:solidFill>
                  <a:effectLst/>
                  <a:uLnTx/>
                  <a:uFillTx/>
                  <a:cs typeface="Arial"/>
                  <a:sym typeface="Arial"/>
                </a:rPr>
                <a:t>Radiography</a:t>
              </a:r>
              <a:r>
                <a:rPr kumimoji="0" lang="de-DE" sz="900" b="0" i="0" u="none" strike="noStrike" kern="0" cap="none" spc="0" normalizeH="0" baseline="0" noProof="0" dirty="0">
                  <a:ln>
                    <a:noFill/>
                  </a:ln>
                  <a:solidFill>
                    <a:srgbClr val="5B9BD5">
                      <a:lumMod val="50000"/>
                    </a:srgbClr>
                  </a:solidFill>
                  <a:effectLst/>
                  <a:uLnTx/>
                  <a:uFillTx/>
                  <a:cs typeface="Arial"/>
                  <a:sym typeface="Arial"/>
                </a:rPr>
                <a:t> / </a:t>
              </a:r>
              <a:r>
                <a:rPr kumimoji="0" lang="de-DE" sz="900" b="0" i="0" u="none" strike="noStrike" kern="0" cap="none" spc="0" normalizeH="0" baseline="0" noProof="0" dirty="0" err="1">
                  <a:ln>
                    <a:noFill/>
                  </a:ln>
                  <a:solidFill>
                    <a:srgbClr val="5B9BD5">
                      <a:lumMod val="50000"/>
                    </a:srgbClr>
                  </a:solidFill>
                  <a:effectLst/>
                  <a:uLnTx/>
                  <a:uFillTx/>
                  <a:cs typeface="Arial"/>
                  <a:sym typeface="Arial"/>
                </a:rPr>
                <a:t>Tomography</a:t>
              </a:r>
              <a:r>
                <a:rPr kumimoji="0" lang="de-DE" sz="900" b="0" i="0" u="none" strike="noStrike" kern="0" cap="none" spc="0" normalizeH="0" baseline="0" noProof="0" dirty="0">
                  <a:ln>
                    <a:noFill/>
                  </a:ln>
                  <a:solidFill>
                    <a:srgbClr val="5B9BD5">
                      <a:lumMod val="50000"/>
                    </a:srgbClr>
                  </a:solidFill>
                  <a:effectLst/>
                  <a:uLnTx/>
                  <a:uFillTx/>
                  <a:cs typeface="Arial"/>
                  <a:sym typeface="Arial"/>
                </a:rPr>
                <a:t> / Imaging Station DINGO at OPAL </a:t>
              </a:r>
            </a:p>
          </p:txBody>
        </p:sp>
      </p:grpSp>
      <p:grpSp>
        <p:nvGrpSpPr>
          <p:cNvPr id="43" name="Group 42">
            <a:extLst>
              <a:ext uri="{FF2B5EF4-FFF2-40B4-BE49-F238E27FC236}">
                <a16:creationId xmlns:a16="http://schemas.microsoft.com/office/drawing/2014/main" id="{5C73CD26-B5BE-41A3-1A87-45FBDB34E308}"/>
              </a:ext>
            </a:extLst>
          </p:cNvPr>
          <p:cNvGrpSpPr/>
          <p:nvPr/>
        </p:nvGrpSpPr>
        <p:grpSpPr>
          <a:xfrm>
            <a:off x="6819900" y="5681833"/>
            <a:ext cx="5016500" cy="774000"/>
            <a:chOff x="6819900" y="5360100"/>
            <a:chExt cx="5016500" cy="774000"/>
          </a:xfrm>
        </p:grpSpPr>
        <p:sp>
          <p:nvSpPr>
            <p:cNvPr id="44" name="Snip Single Corner Rectangle 93">
              <a:extLst>
                <a:ext uri="{FF2B5EF4-FFF2-40B4-BE49-F238E27FC236}">
                  <a16:creationId xmlns:a16="http://schemas.microsoft.com/office/drawing/2014/main" id="{DD8798A8-9CDC-A849-BDA9-29BA11A06F09}"/>
                </a:ext>
              </a:extLst>
            </p:cNvPr>
            <p:cNvSpPr/>
            <p:nvPr/>
          </p:nvSpPr>
          <p:spPr>
            <a:xfrm>
              <a:off x="6819900" y="5372100"/>
              <a:ext cx="5016500" cy="736600"/>
            </a:xfrm>
            <a:prstGeom prst="snip1Rect">
              <a:avLst/>
            </a:prstGeom>
            <a:noFill/>
            <a:ln w="9525" cap="flat" cmpd="sng" algn="ctr">
              <a:solidFill>
                <a:srgbClr val="4472C4">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45" name="Title 2">
              <a:extLst>
                <a:ext uri="{FF2B5EF4-FFF2-40B4-BE49-F238E27FC236}">
                  <a16:creationId xmlns:a16="http://schemas.microsoft.com/office/drawing/2014/main" id="{77B449C5-C763-FEB9-C251-83427DA7FF0F}"/>
                </a:ext>
              </a:extLst>
            </p:cNvPr>
            <p:cNvSpPr txBox="1">
              <a:spLocks/>
            </p:cNvSpPr>
            <p:nvPr/>
          </p:nvSpPr>
          <p:spPr>
            <a:xfrm>
              <a:off x="6982400" y="5360100"/>
              <a:ext cx="4790500" cy="774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200" kern="1200">
                  <a:solidFill>
                    <a:srgbClr val="434342"/>
                  </a:solidFill>
                  <a:latin typeface="Muli Black"/>
                  <a:ea typeface="+mj-ea"/>
                  <a:cs typeface="Muli Black"/>
                </a:defRPr>
              </a:lvl1pPr>
            </a:lstStyle>
            <a:p>
              <a:pPr marL="0" marR="0" lvl="0" indent="0" algn="l" defTabSz="457200" rtl="0" eaLnBrk="1" fontAlgn="auto" latinLnBrk="0" hangingPunct="1">
                <a:lnSpc>
                  <a:spcPct val="100000"/>
                </a:lnSpc>
                <a:spcBef>
                  <a:spcPct val="0"/>
                </a:spcBef>
                <a:spcAft>
                  <a:spcPts val="0"/>
                </a:spcAft>
                <a:buClr>
                  <a:srgbClr val="000000"/>
                </a:buClr>
                <a:buSzTx/>
                <a:buFont typeface="Arial"/>
                <a:buNone/>
                <a:tabLst/>
                <a:defRPr/>
              </a:pPr>
              <a:r>
                <a:rPr kumimoji="0" lang="en-GB" sz="2000" b="0" i="0" u="none" strike="noStrike" kern="1200" cap="none" spc="0" normalizeH="0" baseline="0" noProof="0" dirty="0">
                  <a:ln>
                    <a:noFill/>
                  </a:ln>
                  <a:solidFill>
                    <a:srgbClr val="5B9BD5">
                      <a:lumMod val="50000"/>
                    </a:srgbClr>
                  </a:solidFill>
                  <a:effectLst/>
                  <a:uLnTx/>
                  <a:uFillTx/>
                  <a:latin typeface="Muli Black"/>
                  <a:ea typeface="+mj-ea"/>
                  <a:sym typeface="Arial"/>
                </a:rPr>
                <a:t>Plasma Physics, Quantum Physics , ******</a:t>
              </a:r>
            </a:p>
            <a:p>
              <a:pPr marL="0" marR="0" lvl="0" indent="0" algn="l" defTabSz="457200" rtl="0" eaLnBrk="1" fontAlgn="auto" latinLnBrk="0" hangingPunct="1">
                <a:lnSpc>
                  <a:spcPct val="100000"/>
                </a:lnSpc>
                <a:spcBef>
                  <a:spcPct val="0"/>
                </a:spcBef>
                <a:spcAft>
                  <a:spcPts val="0"/>
                </a:spcAft>
                <a:buClr>
                  <a:srgbClr val="000000"/>
                </a:buClr>
                <a:buSzTx/>
                <a:buFont typeface="Arial"/>
                <a:buNone/>
                <a:tabLst/>
                <a:defRPr/>
              </a:pPr>
              <a:r>
                <a:rPr kumimoji="0" lang="en-GB" sz="2000" b="0" i="0" u="none" strike="noStrike" kern="1200" cap="none" spc="0" normalizeH="0" baseline="0" noProof="0" dirty="0">
                  <a:ln>
                    <a:noFill/>
                  </a:ln>
                  <a:solidFill>
                    <a:srgbClr val="5B9BD5">
                      <a:lumMod val="50000"/>
                    </a:srgbClr>
                  </a:solidFill>
                  <a:effectLst/>
                  <a:uLnTx/>
                  <a:uFillTx/>
                  <a:latin typeface="Muli Black"/>
                  <a:ea typeface="+mj-ea"/>
                  <a:sym typeface="Arial"/>
                </a:rPr>
                <a:t>See </a:t>
              </a:r>
              <a:r>
                <a:rPr kumimoji="0" lang="en-GB" sz="2000" b="0" i="0" u="none" strike="noStrike" kern="1200" cap="none" spc="0" normalizeH="0" baseline="0" noProof="0" dirty="0" err="1">
                  <a:ln>
                    <a:noFill/>
                  </a:ln>
                  <a:solidFill>
                    <a:srgbClr val="FF0000"/>
                  </a:solidFill>
                  <a:effectLst/>
                  <a:uLnTx/>
                  <a:uFillTx/>
                  <a:latin typeface="Muli Black"/>
                  <a:ea typeface="+mj-ea"/>
                  <a:sym typeface="Arial"/>
                </a:rPr>
                <a:t>Lightsources.org</a:t>
              </a:r>
              <a:endParaRPr kumimoji="0" lang="en-GB" sz="2000" b="0" i="0" u="none" strike="noStrike" kern="1200" cap="none" spc="0" normalizeH="0" baseline="0" noProof="0" dirty="0">
                <a:ln>
                  <a:noFill/>
                </a:ln>
                <a:solidFill>
                  <a:srgbClr val="FF0000"/>
                </a:solidFill>
                <a:effectLst/>
                <a:uLnTx/>
                <a:uFillTx/>
                <a:latin typeface="Muli Black"/>
                <a:ea typeface="+mj-ea"/>
                <a:sym typeface="Arial"/>
              </a:endParaRPr>
            </a:p>
            <a:p>
              <a:pPr marL="0" marR="0" lvl="0" indent="0" algn="l" defTabSz="457200" rtl="0" eaLnBrk="1" fontAlgn="auto" latinLnBrk="0" hangingPunct="1">
                <a:lnSpc>
                  <a:spcPct val="100000"/>
                </a:lnSpc>
                <a:spcBef>
                  <a:spcPct val="0"/>
                </a:spcBef>
                <a:spcAft>
                  <a:spcPts val="0"/>
                </a:spcAft>
                <a:buClr>
                  <a:srgbClr val="000000"/>
                </a:buClr>
                <a:buSzTx/>
                <a:buFont typeface="Arial"/>
                <a:buNone/>
                <a:tabLst/>
                <a:defRPr/>
              </a:pPr>
              <a:endParaRPr kumimoji="0" lang="en-GB" sz="2000" b="0" i="0" u="none" strike="noStrike" kern="1200" cap="none" spc="0" normalizeH="0" baseline="0" noProof="0" dirty="0">
                <a:ln>
                  <a:noFill/>
                </a:ln>
                <a:solidFill>
                  <a:srgbClr val="434342"/>
                </a:solidFill>
                <a:effectLst/>
                <a:uLnTx/>
                <a:uFillTx/>
                <a:latin typeface="Muli Black"/>
                <a:ea typeface="+mj-ea"/>
                <a:sym typeface="Arial"/>
              </a:endParaRPr>
            </a:p>
          </p:txBody>
        </p:sp>
      </p:grpSp>
    </p:spTree>
    <p:extLst>
      <p:ext uri="{BB962C8B-B14F-4D97-AF65-F5344CB8AC3E}">
        <p14:creationId xmlns:p14="http://schemas.microsoft.com/office/powerpoint/2010/main" val="124781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35F22-8081-6BCC-919C-E198084399F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349470-FA1D-E043-784B-6B1A8142F773}"/>
              </a:ext>
            </a:extLst>
          </p:cNvPr>
          <p:cNvSpPr>
            <a:spLocks noGrp="1"/>
          </p:cNvSpPr>
          <p:nvPr>
            <p:ph/>
          </p:nvPr>
        </p:nvSpPr>
        <p:spPr>
          <a:xfrm>
            <a:off x="195605" y="1350520"/>
            <a:ext cx="11802378" cy="5075680"/>
          </a:xfrm>
        </p:spPr>
        <p:txBody>
          <a:bodyPr>
            <a:normAutofit/>
          </a:bodyPr>
          <a:lstStyle/>
          <a:p>
            <a:pPr>
              <a:lnSpc>
                <a:spcPct val="150000"/>
              </a:lnSpc>
              <a:buFont typeface="Wingdings" pitchFamily="2" charset="2"/>
              <a:buChar char="Ø"/>
            </a:pPr>
            <a:r>
              <a:rPr lang="en-DE" sz="3700" dirty="0"/>
              <a:t>Helmholtz </a:t>
            </a:r>
            <a:r>
              <a:rPr lang="en-DE" sz="3700" b="1" dirty="0"/>
              <a:t>Federated IT Services , HIFIS</a:t>
            </a:r>
          </a:p>
          <a:p>
            <a:pPr lvl="1">
              <a:lnSpc>
                <a:spcPct val="120000"/>
              </a:lnSpc>
              <a:buFont typeface="Wingdings" pitchFamily="2" charset="2"/>
              <a:buChar char="Ø"/>
            </a:pPr>
            <a:r>
              <a:rPr lang="en-DE" i="1" dirty="0">
                <a:solidFill>
                  <a:schemeClr val="accent1"/>
                </a:solidFill>
              </a:rPr>
              <a:t>Letter of Support to closely collaborate with HIFIS to integrate the PHOTONIC service into the</a:t>
            </a:r>
          </a:p>
          <a:p>
            <a:pPr lvl="2">
              <a:lnSpc>
                <a:spcPct val="120000"/>
              </a:lnSpc>
              <a:buFont typeface="Wingdings" pitchFamily="2" charset="2"/>
              <a:buChar char="Ø"/>
            </a:pPr>
            <a:r>
              <a:rPr lang="en-DE" i="1" dirty="0">
                <a:solidFill>
                  <a:schemeClr val="accent1"/>
                </a:solidFill>
              </a:rPr>
              <a:t>Helmholtz ID (AAI) including group management, and </a:t>
            </a:r>
          </a:p>
          <a:p>
            <a:pPr lvl="2">
              <a:lnSpc>
                <a:spcPct val="120000"/>
              </a:lnSpc>
              <a:buFont typeface="Wingdings" pitchFamily="2" charset="2"/>
              <a:buChar char="Ø"/>
            </a:pPr>
            <a:r>
              <a:rPr lang="en-GB" i="1" dirty="0">
                <a:solidFill>
                  <a:schemeClr val="accent1"/>
                </a:solidFill>
              </a:rPr>
              <a:t>P</a:t>
            </a:r>
            <a:r>
              <a:rPr lang="en-DE" i="1" dirty="0">
                <a:solidFill>
                  <a:schemeClr val="accent1"/>
                </a:solidFill>
              </a:rPr>
              <a:t>rovide essential core services such as onboarding, accounting and chechology consulting</a:t>
            </a:r>
          </a:p>
          <a:p>
            <a:pPr lvl="1">
              <a:lnSpc>
                <a:spcPct val="120000"/>
              </a:lnSpc>
              <a:buFont typeface="Wingdings" pitchFamily="2" charset="2"/>
              <a:buChar char="Ø"/>
            </a:pPr>
            <a:r>
              <a:rPr lang="en-DE" i="1" dirty="0">
                <a:solidFill>
                  <a:schemeClr val="accent1"/>
                </a:solidFill>
              </a:rPr>
              <a:t>Additionally, HIFIS will feature PHOTONIC in the Helmholtz Cloud ecosystem, ensureing broad accessibliilty beyond the projects’s partner and duration</a:t>
            </a:r>
          </a:p>
        </p:txBody>
      </p:sp>
      <p:sp>
        <p:nvSpPr>
          <p:cNvPr id="3" name="Title 2">
            <a:extLst>
              <a:ext uri="{FF2B5EF4-FFF2-40B4-BE49-F238E27FC236}">
                <a16:creationId xmlns:a16="http://schemas.microsoft.com/office/drawing/2014/main" id="{481B67B9-11CF-0798-9E58-06D6F2DFD651}"/>
              </a:ext>
            </a:extLst>
          </p:cNvPr>
          <p:cNvSpPr>
            <a:spLocks noGrp="1"/>
          </p:cNvSpPr>
          <p:nvPr>
            <p:ph type="title" idx="10"/>
          </p:nvPr>
        </p:nvSpPr>
        <p:spPr/>
        <p:txBody>
          <a:bodyPr/>
          <a:lstStyle/>
          <a:p>
            <a:r>
              <a:rPr lang="en-DE"/>
              <a:t>And more links too ….</a:t>
            </a:r>
          </a:p>
        </p:txBody>
      </p:sp>
    </p:spTree>
    <p:extLst>
      <p:ext uri="{BB962C8B-B14F-4D97-AF65-F5344CB8AC3E}">
        <p14:creationId xmlns:p14="http://schemas.microsoft.com/office/powerpoint/2010/main" val="387092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7001CE-D9C4-7D08-8EBA-A15A3BEDC2EB}"/>
              </a:ext>
            </a:extLst>
          </p:cNvPr>
          <p:cNvSpPr>
            <a:spLocks noGrp="1"/>
          </p:cNvSpPr>
          <p:nvPr>
            <p:ph type="title" idx="10"/>
          </p:nvPr>
        </p:nvSpPr>
        <p:spPr/>
        <p:txBody>
          <a:bodyPr/>
          <a:lstStyle/>
          <a:p>
            <a:r>
              <a:rPr lang="en-DE"/>
              <a:t>An experiment</a:t>
            </a:r>
          </a:p>
        </p:txBody>
      </p:sp>
      <p:pic>
        <p:nvPicPr>
          <p:cNvPr id="4" name="Picture 2" descr="Pin by 𝑟𝑒𝑏 on snoopy | Snoopy wallpaper, Snoopy pictures, Snoopy">
            <a:extLst>
              <a:ext uri="{FF2B5EF4-FFF2-40B4-BE49-F238E27FC236}">
                <a16:creationId xmlns:a16="http://schemas.microsoft.com/office/drawing/2014/main" id="{405F1F70-A94A-ABD2-38DC-D00076C65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7590"/>
            <a:ext cx="10033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in by 𝑟𝑒𝑏 on snoopy | Snoopy wallpaper, Snoopy pictures, Snoopy">
            <a:extLst>
              <a:ext uri="{FF2B5EF4-FFF2-40B4-BE49-F238E27FC236}">
                <a16:creationId xmlns:a16="http://schemas.microsoft.com/office/drawing/2014/main" id="{27209F14-785F-915E-AE4E-8BADF417F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228395"/>
            <a:ext cx="9526588"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8594F2-93C6-9FD5-67B6-0D1BDAD27FB8}"/>
              </a:ext>
            </a:extLst>
          </p:cNvPr>
          <p:cNvSpPr txBox="1"/>
          <p:nvPr/>
        </p:nvSpPr>
        <p:spPr>
          <a:xfrm>
            <a:off x="872222" y="2373195"/>
            <a:ext cx="3941078" cy="2308324"/>
          </a:xfrm>
          <a:prstGeom prst="rect">
            <a:avLst/>
          </a:prstGeom>
          <a:noFill/>
        </p:spPr>
        <p:txBody>
          <a:bodyPr wrap="square" rtlCol="0">
            <a:spAutoFit/>
          </a:bodyPr>
          <a:lstStyle/>
          <a:p>
            <a:pPr algn="ctr"/>
            <a:r>
              <a:rPr lang="en-GB" sz="4800" dirty="0">
                <a:solidFill>
                  <a:srgbClr val="FFFF00"/>
                </a:solidFill>
              </a:rPr>
              <a:t>Science Traceability Matrix</a:t>
            </a:r>
            <a:endParaRPr lang="en-DE" sz="4800" dirty="0">
              <a:solidFill>
                <a:srgbClr val="FFFF00"/>
              </a:solidFill>
            </a:endParaRPr>
          </a:p>
        </p:txBody>
      </p:sp>
    </p:spTree>
    <p:extLst>
      <p:ext uri="{BB962C8B-B14F-4D97-AF65-F5344CB8AC3E}">
        <p14:creationId xmlns:p14="http://schemas.microsoft.com/office/powerpoint/2010/main" val="3728940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FB172E-95EB-E091-4E36-4997D06FD956}"/>
              </a:ext>
            </a:extLst>
          </p:cNvPr>
          <p:cNvSpPr>
            <a:spLocks noGrp="1"/>
          </p:cNvSpPr>
          <p:nvPr>
            <p:ph/>
          </p:nvPr>
        </p:nvSpPr>
        <p:spPr>
          <a:xfrm>
            <a:off x="700219" y="1749572"/>
            <a:ext cx="11192647" cy="895814"/>
          </a:xfrm>
        </p:spPr>
        <p:txBody>
          <a:bodyPr>
            <a:normAutofit/>
          </a:bodyPr>
          <a:lstStyle/>
          <a:p>
            <a:pPr marL="0" indent="0">
              <a:lnSpc>
                <a:spcPct val="100000"/>
              </a:lnSpc>
              <a:buNone/>
            </a:pPr>
            <a:r>
              <a:rPr lang="en-GB" sz="1600">
                <a:latin typeface="+mj-lt"/>
              </a:rPr>
              <a:t>A </a:t>
            </a:r>
            <a:r>
              <a:rPr lang="en-GB" sz="1600" b="1">
                <a:latin typeface="+mj-lt"/>
              </a:rPr>
              <a:t>Science Traceability Matrix (STM)</a:t>
            </a:r>
            <a:r>
              <a:rPr lang="en-GB" sz="1600">
                <a:latin typeface="+mj-lt"/>
              </a:rPr>
              <a:t> is a </a:t>
            </a:r>
            <a:r>
              <a:rPr lang="en-GB" sz="1600" b="1">
                <a:latin typeface="+mj-lt"/>
              </a:rPr>
              <a:t>structured mapping</a:t>
            </a:r>
            <a:r>
              <a:rPr lang="en-GB" sz="1600">
                <a:latin typeface="+mj-lt"/>
              </a:rPr>
              <a:t> that shows </a:t>
            </a:r>
            <a:r>
              <a:rPr lang="en-GB" sz="1600" b="1">
                <a:latin typeface="+mj-lt"/>
              </a:rPr>
              <a:t>how high-level scientific objectives are translated into concrete technical requirements, data products, and system capabilities</a:t>
            </a:r>
            <a:r>
              <a:rPr lang="en-GB" sz="1600">
                <a:latin typeface="+mj-lt"/>
              </a:rPr>
              <a:t>—and how everything stays connected and verifiable throughout a project.</a:t>
            </a:r>
            <a:r>
              <a:rPr lang="en-DE" sz="1600">
                <a:latin typeface="+mj-lt"/>
              </a:rPr>
              <a:t> </a:t>
            </a:r>
            <a:endParaRPr lang="en-GB" sz="1600">
              <a:latin typeface="+mj-lt"/>
            </a:endParaRPr>
          </a:p>
        </p:txBody>
      </p:sp>
      <p:sp>
        <p:nvSpPr>
          <p:cNvPr id="3" name="Title 2">
            <a:extLst>
              <a:ext uri="{FF2B5EF4-FFF2-40B4-BE49-F238E27FC236}">
                <a16:creationId xmlns:a16="http://schemas.microsoft.com/office/drawing/2014/main" id="{A46AA0BB-F600-7917-F115-5DCC7976EEB4}"/>
              </a:ext>
            </a:extLst>
          </p:cNvPr>
          <p:cNvSpPr>
            <a:spLocks noGrp="1"/>
          </p:cNvSpPr>
          <p:nvPr>
            <p:ph type="title" idx="10"/>
          </p:nvPr>
        </p:nvSpPr>
        <p:spPr/>
        <p:txBody>
          <a:bodyPr/>
          <a:lstStyle/>
          <a:p>
            <a:r>
              <a:rPr lang="en-GB" b="1" dirty="0"/>
              <a:t>Science Traceability Matrix (STM)</a:t>
            </a:r>
            <a:endParaRPr lang="en-DE" dirty="0"/>
          </a:p>
        </p:txBody>
      </p:sp>
      <p:graphicFrame>
        <p:nvGraphicFramePr>
          <p:cNvPr id="10" name="Table 9">
            <a:extLst>
              <a:ext uri="{FF2B5EF4-FFF2-40B4-BE49-F238E27FC236}">
                <a16:creationId xmlns:a16="http://schemas.microsoft.com/office/drawing/2014/main" id="{A583427F-8B3C-04BE-4ADB-D87CA6E8FD29}"/>
              </a:ext>
            </a:extLst>
          </p:cNvPr>
          <p:cNvGraphicFramePr>
            <a:graphicFrameLocks noGrp="1"/>
          </p:cNvGraphicFramePr>
          <p:nvPr>
            <p:extLst>
              <p:ext uri="{D42A27DB-BD31-4B8C-83A1-F6EECF244321}">
                <p14:modId xmlns:p14="http://schemas.microsoft.com/office/powerpoint/2010/main" val="3791265386"/>
              </p:ext>
            </p:extLst>
          </p:nvPr>
        </p:nvGraphicFramePr>
        <p:xfrm>
          <a:off x="700221" y="3038693"/>
          <a:ext cx="11192646" cy="1833880"/>
        </p:xfrm>
        <a:graphic>
          <a:graphicData uri="http://schemas.openxmlformats.org/drawingml/2006/table">
            <a:tbl>
              <a:tblPr firstRow="1" bandRow="1">
                <a:tableStyleId>{5C22544A-7EE6-4342-B048-85BDC9FD1C3A}</a:tableStyleId>
              </a:tblPr>
              <a:tblGrid>
                <a:gridCol w="1725926">
                  <a:extLst>
                    <a:ext uri="{9D8B030D-6E8A-4147-A177-3AD203B41FA5}">
                      <a16:colId xmlns:a16="http://schemas.microsoft.com/office/drawing/2014/main" val="1321550910"/>
                    </a:ext>
                  </a:extLst>
                </a:gridCol>
                <a:gridCol w="1725926">
                  <a:extLst>
                    <a:ext uri="{9D8B030D-6E8A-4147-A177-3AD203B41FA5}">
                      <a16:colId xmlns:a16="http://schemas.microsoft.com/office/drawing/2014/main" val="448125741"/>
                    </a:ext>
                  </a:extLst>
                </a:gridCol>
                <a:gridCol w="2015679">
                  <a:extLst>
                    <a:ext uri="{9D8B030D-6E8A-4147-A177-3AD203B41FA5}">
                      <a16:colId xmlns:a16="http://schemas.microsoft.com/office/drawing/2014/main" val="2880192553"/>
                    </a:ext>
                  </a:extLst>
                </a:gridCol>
                <a:gridCol w="1877102">
                  <a:extLst>
                    <a:ext uri="{9D8B030D-6E8A-4147-A177-3AD203B41FA5}">
                      <a16:colId xmlns:a16="http://schemas.microsoft.com/office/drawing/2014/main" val="1860534271"/>
                    </a:ext>
                  </a:extLst>
                </a:gridCol>
                <a:gridCol w="831468">
                  <a:extLst>
                    <a:ext uri="{9D8B030D-6E8A-4147-A177-3AD203B41FA5}">
                      <a16:colId xmlns:a16="http://schemas.microsoft.com/office/drawing/2014/main" val="3937304183"/>
                    </a:ext>
                  </a:extLst>
                </a:gridCol>
                <a:gridCol w="1284996">
                  <a:extLst>
                    <a:ext uri="{9D8B030D-6E8A-4147-A177-3AD203B41FA5}">
                      <a16:colId xmlns:a16="http://schemas.microsoft.com/office/drawing/2014/main" val="3409209296"/>
                    </a:ext>
                  </a:extLst>
                </a:gridCol>
                <a:gridCol w="1731549">
                  <a:extLst>
                    <a:ext uri="{9D8B030D-6E8A-4147-A177-3AD203B41FA5}">
                      <a16:colId xmlns:a16="http://schemas.microsoft.com/office/drawing/2014/main" val="4028150334"/>
                    </a:ext>
                  </a:extLst>
                </a:gridCol>
              </a:tblGrid>
              <a:tr h="4246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400"/>
                        <a:t>Science Objective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400"/>
                        <a:t>Science Question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400"/>
                        <a:t>Operation Capability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400"/>
                        <a:t>Software Capability</a:t>
                      </a:r>
                    </a:p>
                  </a:txBody>
                  <a:tcPr anchor="ctr"/>
                </a:tc>
                <a:tc>
                  <a:txBody>
                    <a:bodyPr/>
                    <a:lstStyle/>
                    <a:p>
                      <a:pPr algn="ctr"/>
                      <a:r>
                        <a:rPr lang="en-DE" sz="1400"/>
                        <a:t>WP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400"/>
                        <a:t>Service Requirement</a:t>
                      </a:r>
                    </a:p>
                  </a:txBody>
                  <a:tcPr anchor="ctr">
                    <a:solidFill>
                      <a:schemeClr val="tx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400"/>
                        <a:t>Performance Requirement</a:t>
                      </a:r>
                    </a:p>
                  </a:txBody>
                  <a:tcPr anchor="ctr">
                    <a:solidFill>
                      <a:schemeClr val="tx1">
                        <a:lumMod val="40000"/>
                        <a:lumOff val="60000"/>
                      </a:schemeClr>
                    </a:solidFill>
                  </a:tcPr>
                </a:tc>
                <a:extLst>
                  <a:ext uri="{0D108BD9-81ED-4DB2-BD59-A6C34878D82A}">
                    <a16:rowId xmlns:a16="http://schemas.microsoft.com/office/drawing/2014/main" val="3546265112"/>
                  </a:ext>
                </a:extLst>
              </a:tr>
              <a:tr h="370840">
                <a:tc>
                  <a:txBody>
                    <a:bodyPr/>
                    <a:lstStyle/>
                    <a:p>
                      <a:pPr algn="ctr"/>
                      <a:r>
                        <a:rPr lang="en-GB" sz="1800" b="1">
                          <a:solidFill>
                            <a:schemeClr val="accent1"/>
                          </a:solidFill>
                        </a:rPr>
                        <a:t>Enable easy data access</a:t>
                      </a:r>
                      <a:endParaRPr lang="en-DE" sz="1800" b="1">
                        <a:solidFill>
                          <a:schemeClr val="accent1"/>
                        </a:solidFill>
                      </a:endParaRPr>
                    </a:p>
                  </a:txBody>
                  <a:tcPr/>
                </a:tc>
                <a:tc>
                  <a:txBody>
                    <a:bodyPr/>
                    <a:lstStyle/>
                    <a:p>
                      <a:pPr algn="ctr"/>
                      <a:r>
                        <a:rPr lang="en-GB" sz="1400"/>
                        <a:t>How can researchers access sliced data without full transfers?</a:t>
                      </a:r>
                      <a:endParaRPr lang="en-DE" sz="1400"/>
                    </a:p>
                  </a:txBody>
                  <a:tcPr/>
                </a:tc>
                <a:tc>
                  <a:txBody>
                    <a:bodyPr/>
                    <a:lstStyle/>
                    <a:p>
                      <a:pPr algn="ctr"/>
                      <a:r>
                        <a:rPr lang="en-GB" sz="1400"/>
                        <a:t>API must support partial data retrieval (e.g., 1D/2D slices, metadata-only).</a:t>
                      </a:r>
                      <a:endParaRPr lang="en-DE" sz="1400"/>
                    </a:p>
                  </a:txBody>
                  <a:tcPr/>
                </a:tc>
                <a:tc>
                  <a:txBody>
                    <a:bodyPr/>
                    <a:lstStyle/>
                    <a:p>
                      <a:pPr algn="ctr"/>
                      <a:r>
                        <a:rPr lang="en-GB" sz="1400"/>
                        <a:t>Develop Direct Data Access API with transcoding modules.</a:t>
                      </a:r>
                      <a:endParaRPr lang="en-DE" sz="1400"/>
                    </a:p>
                  </a:txBody>
                  <a:tcPr/>
                </a:tc>
                <a:tc>
                  <a:txBody>
                    <a:bodyPr/>
                    <a:lstStyle/>
                    <a:p>
                      <a:pPr algn="ctr"/>
                      <a:r>
                        <a:rPr lang="en-DE" sz="1400"/>
                        <a:t>WP2</a:t>
                      </a:r>
                    </a:p>
                  </a:txBody>
                  <a:tcPr/>
                </a:tc>
                <a:tc>
                  <a:txBody>
                    <a:bodyPr/>
                    <a:lstStyle/>
                    <a:p>
                      <a:pPr algn="ctr"/>
                      <a:r>
                        <a:rPr lang="en-DE" sz="1400"/>
                        <a:t>N.A.</a:t>
                      </a:r>
                    </a:p>
                  </a:txBody>
                  <a:tcPr/>
                </a:tc>
                <a:tc>
                  <a:txBody>
                    <a:bodyPr/>
                    <a:lstStyle/>
                    <a:p>
                      <a:pPr algn="ctr"/>
                      <a:r>
                        <a:rPr lang="en-DE" sz="1400"/>
                        <a:t>N.A/</a:t>
                      </a:r>
                    </a:p>
                  </a:txBody>
                  <a:tcPr/>
                </a:tc>
                <a:extLst>
                  <a:ext uri="{0D108BD9-81ED-4DB2-BD59-A6C34878D82A}">
                    <a16:rowId xmlns:a16="http://schemas.microsoft.com/office/drawing/2014/main" val="1337397879"/>
                  </a:ext>
                </a:extLst>
              </a:tr>
              <a:tr h="370840">
                <a:tc>
                  <a:txBody>
                    <a:bodyPr/>
                    <a:lstStyle/>
                    <a:p>
                      <a:r>
                        <a:rPr lang="en-DE"/>
                        <a:t>***</a:t>
                      </a:r>
                    </a:p>
                  </a:txBody>
                  <a:tcPr/>
                </a:tc>
                <a:tc>
                  <a:txBody>
                    <a:bodyPr/>
                    <a:lstStyle/>
                    <a:p>
                      <a:r>
                        <a:rPr lang="en-DE"/>
                        <a:t>***</a:t>
                      </a:r>
                    </a:p>
                  </a:txBody>
                  <a:tcPr/>
                </a:tc>
                <a:tc>
                  <a:txBody>
                    <a:bodyPr/>
                    <a:lstStyle/>
                    <a:p>
                      <a:r>
                        <a:rPr lang="en-DE"/>
                        <a:t>***</a:t>
                      </a:r>
                    </a:p>
                  </a:txBody>
                  <a:tcPr/>
                </a:tc>
                <a:tc>
                  <a:txBody>
                    <a:bodyPr/>
                    <a:lstStyle/>
                    <a:p>
                      <a:r>
                        <a:rPr lang="en-DE"/>
                        <a:t>***</a:t>
                      </a:r>
                    </a:p>
                  </a:txBody>
                  <a:tcPr/>
                </a:tc>
                <a:tc>
                  <a:txBody>
                    <a:bodyPr/>
                    <a:lstStyle/>
                    <a:p>
                      <a:r>
                        <a:rPr lang="en-DE"/>
                        <a:t>***</a:t>
                      </a:r>
                    </a:p>
                  </a:txBody>
                  <a:tcPr/>
                </a:tc>
                <a:tc>
                  <a:txBody>
                    <a:bodyPr/>
                    <a:lstStyle/>
                    <a:p>
                      <a:endParaRPr lang="en-DE"/>
                    </a:p>
                  </a:txBody>
                  <a:tcPr/>
                </a:tc>
                <a:tc>
                  <a:txBody>
                    <a:bodyPr/>
                    <a:lstStyle/>
                    <a:p>
                      <a:endParaRPr lang="en-DE"/>
                    </a:p>
                  </a:txBody>
                  <a:tcPr/>
                </a:tc>
                <a:extLst>
                  <a:ext uri="{0D108BD9-81ED-4DB2-BD59-A6C34878D82A}">
                    <a16:rowId xmlns:a16="http://schemas.microsoft.com/office/drawing/2014/main" val="1071538293"/>
                  </a:ext>
                </a:extLst>
              </a:tr>
            </a:tbl>
          </a:graphicData>
        </a:graphic>
      </p:graphicFrame>
      <p:sp>
        <p:nvSpPr>
          <p:cNvPr id="13" name="TextBox 12">
            <a:extLst>
              <a:ext uri="{FF2B5EF4-FFF2-40B4-BE49-F238E27FC236}">
                <a16:creationId xmlns:a16="http://schemas.microsoft.com/office/drawing/2014/main" id="{62892DA6-B6F9-398C-74A9-5496581BE6A8}"/>
              </a:ext>
            </a:extLst>
          </p:cNvPr>
          <p:cNvSpPr txBox="1"/>
          <p:nvPr/>
        </p:nvSpPr>
        <p:spPr>
          <a:xfrm>
            <a:off x="95729" y="1278215"/>
            <a:ext cx="1039067" cy="400110"/>
          </a:xfrm>
          <a:prstGeom prst="rect">
            <a:avLst/>
          </a:prstGeom>
          <a:noFill/>
        </p:spPr>
        <p:txBody>
          <a:bodyPr wrap="none" rtlCol="0">
            <a:spAutoFit/>
          </a:bodyPr>
          <a:lstStyle/>
          <a:p>
            <a:r>
              <a:rPr lang="en-DE" sz="2000" b="1">
                <a:solidFill>
                  <a:schemeClr val="accent1"/>
                </a:solidFill>
              </a:rPr>
              <a:t>What ?</a:t>
            </a:r>
          </a:p>
        </p:txBody>
      </p:sp>
      <p:sp>
        <p:nvSpPr>
          <p:cNvPr id="14" name="TextBox 13">
            <a:extLst>
              <a:ext uri="{FF2B5EF4-FFF2-40B4-BE49-F238E27FC236}">
                <a16:creationId xmlns:a16="http://schemas.microsoft.com/office/drawing/2014/main" id="{C1D1F685-08E9-D001-952B-F704F3B5DBCD}"/>
              </a:ext>
            </a:extLst>
          </p:cNvPr>
          <p:cNvSpPr txBox="1"/>
          <p:nvPr/>
        </p:nvSpPr>
        <p:spPr>
          <a:xfrm>
            <a:off x="95729" y="2559267"/>
            <a:ext cx="1394934" cy="400110"/>
          </a:xfrm>
          <a:prstGeom prst="rect">
            <a:avLst/>
          </a:prstGeom>
          <a:noFill/>
        </p:spPr>
        <p:txBody>
          <a:bodyPr wrap="none" rtlCol="0">
            <a:spAutoFit/>
          </a:bodyPr>
          <a:lstStyle/>
          <a:p>
            <a:r>
              <a:rPr lang="en-DE" sz="2000" b="1">
                <a:solidFill>
                  <a:schemeClr val="accent1"/>
                </a:solidFill>
              </a:rPr>
              <a:t>Example !</a:t>
            </a:r>
          </a:p>
        </p:txBody>
      </p:sp>
      <p:sp>
        <p:nvSpPr>
          <p:cNvPr id="15" name="TextBox 14">
            <a:extLst>
              <a:ext uri="{FF2B5EF4-FFF2-40B4-BE49-F238E27FC236}">
                <a16:creationId xmlns:a16="http://schemas.microsoft.com/office/drawing/2014/main" id="{4D6252FA-17CF-BAFE-9695-CE5C000F4D8A}"/>
              </a:ext>
            </a:extLst>
          </p:cNvPr>
          <p:cNvSpPr txBox="1"/>
          <p:nvPr/>
        </p:nvSpPr>
        <p:spPr>
          <a:xfrm>
            <a:off x="147024" y="4977446"/>
            <a:ext cx="954107" cy="400110"/>
          </a:xfrm>
          <a:prstGeom prst="rect">
            <a:avLst/>
          </a:prstGeom>
          <a:noFill/>
        </p:spPr>
        <p:txBody>
          <a:bodyPr wrap="none" rtlCol="0">
            <a:spAutoFit/>
          </a:bodyPr>
          <a:lstStyle/>
          <a:p>
            <a:r>
              <a:rPr lang="en-DE" sz="2000" b="1">
                <a:solidFill>
                  <a:schemeClr val="accent1"/>
                </a:solidFill>
              </a:rPr>
              <a:t>Why ?</a:t>
            </a:r>
          </a:p>
        </p:txBody>
      </p:sp>
      <p:graphicFrame>
        <p:nvGraphicFramePr>
          <p:cNvPr id="16" name="Table 15">
            <a:extLst>
              <a:ext uri="{FF2B5EF4-FFF2-40B4-BE49-F238E27FC236}">
                <a16:creationId xmlns:a16="http://schemas.microsoft.com/office/drawing/2014/main" id="{FA7D8691-AD3C-DE60-1669-00900B88476E}"/>
              </a:ext>
            </a:extLst>
          </p:cNvPr>
          <p:cNvGraphicFramePr>
            <a:graphicFrameLocks noGrp="1"/>
          </p:cNvGraphicFramePr>
          <p:nvPr>
            <p:extLst>
              <p:ext uri="{D42A27DB-BD31-4B8C-83A1-F6EECF244321}">
                <p14:modId xmlns:p14="http://schemas.microsoft.com/office/powerpoint/2010/main" val="1725293078"/>
              </p:ext>
            </p:extLst>
          </p:nvPr>
        </p:nvGraphicFramePr>
        <p:xfrm>
          <a:off x="751019" y="5414685"/>
          <a:ext cx="11141847" cy="1036320"/>
        </p:xfrm>
        <a:graphic>
          <a:graphicData uri="http://schemas.openxmlformats.org/drawingml/2006/table">
            <a:tbl>
              <a:tblPr firstRow="1" bandRow="1">
                <a:tableStyleId>{5C22544A-7EE6-4342-B048-85BDC9FD1C3A}</a:tableStyleId>
              </a:tblPr>
              <a:tblGrid>
                <a:gridCol w="2198014">
                  <a:extLst>
                    <a:ext uri="{9D8B030D-6E8A-4147-A177-3AD203B41FA5}">
                      <a16:colId xmlns:a16="http://schemas.microsoft.com/office/drawing/2014/main" val="1321550910"/>
                    </a:ext>
                  </a:extLst>
                </a:gridCol>
                <a:gridCol w="2329165">
                  <a:extLst>
                    <a:ext uri="{9D8B030D-6E8A-4147-A177-3AD203B41FA5}">
                      <a16:colId xmlns:a16="http://schemas.microsoft.com/office/drawing/2014/main" val="448125741"/>
                    </a:ext>
                  </a:extLst>
                </a:gridCol>
                <a:gridCol w="2484442">
                  <a:extLst>
                    <a:ext uri="{9D8B030D-6E8A-4147-A177-3AD203B41FA5}">
                      <a16:colId xmlns:a16="http://schemas.microsoft.com/office/drawing/2014/main" val="2880192553"/>
                    </a:ext>
                  </a:extLst>
                </a:gridCol>
                <a:gridCol w="2251526">
                  <a:extLst>
                    <a:ext uri="{9D8B030D-6E8A-4147-A177-3AD203B41FA5}">
                      <a16:colId xmlns:a16="http://schemas.microsoft.com/office/drawing/2014/main" val="1860534271"/>
                    </a:ext>
                  </a:extLst>
                </a:gridCol>
                <a:gridCol w="1878700">
                  <a:extLst>
                    <a:ext uri="{9D8B030D-6E8A-4147-A177-3AD203B41FA5}">
                      <a16:colId xmlns:a16="http://schemas.microsoft.com/office/drawing/2014/main" val="3937304183"/>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400"/>
                        <a:t>Completeness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400"/>
                        <a:t>Justification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400"/>
                        <a:t>Change control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sz="1400"/>
                        <a:t>Review Rediness</a:t>
                      </a:r>
                    </a:p>
                  </a:txBody>
                  <a:tcPr anchor="ctr"/>
                </a:tc>
                <a:tc>
                  <a:txBody>
                    <a:bodyPr/>
                    <a:lstStyle/>
                    <a:p>
                      <a:pPr algn="ctr"/>
                      <a:r>
                        <a:rPr lang="en-DE" sz="1400"/>
                        <a:t>Accountability</a:t>
                      </a:r>
                    </a:p>
                  </a:txBody>
                  <a:tcPr anchor="ctr"/>
                </a:tc>
                <a:extLst>
                  <a:ext uri="{0D108BD9-81ED-4DB2-BD59-A6C34878D82A}">
                    <a16:rowId xmlns:a16="http://schemas.microsoft.com/office/drawing/2014/main" val="3546265112"/>
                  </a:ext>
                </a:extLst>
              </a:tr>
              <a:tr h="370840">
                <a:tc>
                  <a:txBody>
                    <a:bodyPr/>
                    <a:lstStyle/>
                    <a:p>
                      <a:pPr algn="ctr"/>
                      <a:r>
                        <a:rPr lang="en-GB" sz="1400" b="0"/>
                        <a:t>No science goal without technical support</a:t>
                      </a:r>
                      <a:endParaRPr lang="en-DE" sz="1400" b="0">
                        <a:solidFill>
                          <a:schemeClr val="accent1"/>
                        </a:solidFill>
                      </a:endParaRPr>
                    </a:p>
                  </a:txBody>
                  <a:tcPr/>
                </a:tc>
                <a:tc>
                  <a:txBody>
                    <a:bodyPr/>
                    <a:lstStyle/>
                    <a:p>
                      <a:pPr algn="ctr"/>
                      <a:r>
                        <a:rPr lang="en-GB" sz="1400"/>
                        <a:t>No technical feature without a science driver</a:t>
                      </a:r>
                      <a:endParaRPr lang="en-DE" sz="1400"/>
                    </a:p>
                  </a:txBody>
                  <a:tcPr/>
                </a:tc>
                <a:tc>
                  <a:txBody>
                    <a:bodyPr/>
                    <a:lstStyle/>
                    <a:p>
                      <a:pPr algn="ctr"/>
                      <a:r>
                        <a:rPr lang="en-GB" sz="1400"/>
                        <a:t>If a science goal changes, you immediately see what’s affected</a:t>
                      </a:r>
                      <a:endParaRPr lang="en-DE" sz="1400"/>
                    </a:p>
                  </a:txBody>
                  <a:tcPr/>
                </a:tc>
                <a:tc>
                  <a:txBody>
                    <a:bodyPr/>
                    <a:lstStyle/>
                    <a:p>
                      <a:pPr algn="ctr"/>
                      <a:r>
                        <a:rPr lang="en-GB" sz="1400"/>
                        <a:t>Funders and reviewers can audit logic end-to-end</a:t>
                      </a:r>
                      <a:endParaRPr lang="en-DE" sz="1400"/>
                    </a:p>
                  </a:txBody>
                  <a:tcPr/>
                </a:tc>
                <a:tc>
                  <a:txBody>
                    <a:bodyPr/>
                    <a:lstStyle/>
                    <a:p>
                      <a:pPr algn="ctr"/>
                      <a:r>
                        <a:rPr lang="en-GB" sz="1400"/>
                        <a:t>Clear ownership</a:t>
                      </a:r>
                      <a:endParaRPr lang="en-DE" sz="1400"/>
                    </a:p>
                  </a:txBody>
                  <a:tcPr/>
                </a:tc>
                <a:extLst>
                  <a:ext uri="{0D108BD9-81ED-4DB2-BD59-A6C34878D82A}">
                    <a16:rowId xmlns:a16="http://schemas.microsoft.com/office/drawing/2014/main" val="1337397879"/>
                  </a:ext>
                </a:extLst>
              </a:tr>
            </a:tbl>
          </a:graphicData>
        </a:graphic>
      </p:graphicFrame>
    </p:spTree>
    <p:extLst>
      <p:ext uri="{BB962C8B-B14F-4D97-AF65-F5344CB8AC3E}">
        <p14:creationId xmlns:p14="http://schemas.microsoft.com/office/powerpoint/2010/main" val="189329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FD0999-F34D-F819-8191-BCD7F02F0FF6}"/>
              </a:ext>
            </a:extLst>
          </p:cNvPr>
          <p:cNvSpPr>
            <a:spLocks noGrp="1"/>
          </p:cNvSpPr>
          <p:nvPr>
            <p:ph type="title" idx="10"/>
          </p:nvPr>
        </p:nvSpPr>
        <p:spPr/>
        <p:txBody>
          <a:bodyPr/>
          <a:lstStyle/>
          <a:p>
            <a:r>
              <a:rPr lang="en-DE" dirty="0"/>
              <a:t>Dissemination @ Conference</a:t>
            </a:r>
          </a:p>
        </p:txBody>
      </p:sp>
      <p:pic>
        <p:nvPicPr>
          <p:cNvPr id="5" name="Picture 4">
            <a:extLst>
              <a:ext uri="{FF2B5EF4-FFF2-40B4-BE49-F238E27FC236}">
                <a16:creationId xmlns:a16="http://schemas.microsoft.com/office/drawing/2014/main" id="{13BCCCD5-5AAE-DFF5-632D-4CC4AA457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464" y="1257066"/>
            <a:ext cx="5408202" cy="1298299"/>
          </a:xfrm>
          <a:prstGeom prst="rect">
            <a:avLst/>
          </a:prstGeom>
        </p:spPr>
      </p:pic>
      <p:pic>
        <p:nvPicPr>
          <p:cNvPr id="6146" name="Picture 2">
            <a:extLst>
              <a:ext uri="{FF2B5EF4-FFF2-40B4-BE49-F238E27FC236}">
                <a16:creationId xmlns:a16="http://schemas.microsoft.com/office/drawing/2014/main" id="{A547FF55-D980-F397-6095-C0ECE7868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744" y="4545047"/>
            <a:ext cx="3222070" cy="18124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7FFEA97-F72D-0C7C-30EA-F0C168BA8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7947" y="2448231"/>
            <a:ext cx="2173615" cy="12137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B0A7EE-1D88-2C7F-2B5F-CD66DA681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741" y="4675761"/>
            <a:ext cx="4656493" cy="1785409"/>
          </a:xfrm>
          <a:prstGeom prst="rect">
            <a:avLst/>
          </a:prstGeom>
        </p:spPr>
      </p:pic>
      <p:pic>
        <p:nvPicPr>
          <p:cNvPr id="6150" name="Picture 6">
            <a:extLst>
              <a:ext uri="{FF2B5EF4-FFF2-40B4-BE49-F238E27FC236}">
                <a16:creationId xmlns:a16="http://schemas.microsoft.com/office/drawing/2014/main" id="{93A2FB4B-ACA6-4536-20C7-55EC2D436A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449" t="1207" r="971" b="1691"/>
          <a:stretch>
            <a:fillRect/>
          </a:stretch>
        </p:blipFill>
        <p:spPr bwMode="auto">
          <a:xfrm>
            <a:off x="9344755" y="3669571"/>
            <a:ext cx="1885707" cy="278531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818E00BA-279C-4D22-3444-5FACFE5B209B}"/>
              </a:ext>
            </a:extLst>
          </p:cNvPr>
          <p:cNvSpPr>
            <a:spLocks noGrp="1"/>
          </p:cNvSpPr>
          <p:nvPr>
            <p:ph/>
          </p:nvPr>
        </p:nvSpPr>
        <p:spPr>
          <a:xfrm>
            <a:off x="356859" y="1538188"/>
            <a:ext cx="5548641" cy="3033812"/>
          </a:xfrm>
        </p:spPr>
        <p:txBody>
          <a:bodyPr>
            <a:normAutofit/>
          </a:bodyPr>
          <a:lstStyle/>
          <a:p>
            <a:r>
              <a:rPr lang="en-DE" dirty="0">
                <a:solidFill>
                  <a:schemeClr val="accent2"/>
                </a:solidFill>
              </a:rPr>
              <a:t>Regular ErUM Events</a:t>
            </a:r>
          </a:p>
          <a:p>
            <a:r>
              <a:rPr lang="en-DE" dirty="0">
                <a:solidFill>
                  <a:schemeClr val="accent2"/>
                </a:solidFill>
              </a:rPr>
              <a:t>Helmholtz Software events</a:t>
            </a:r>
          </a:p>
          <a:p>
            <a:r>
              <a:rPr lang="en-DE" dirty="0">
                <a:solidFill>
                  <a:schemeClr val="accent2"/>
                </a:solidFill>
              </a:rPr>
              <a:t>NOBUGS</a:t>
            </a:r>
          </a:p>
          <a:p>
            <a:r>
              <a:rPr lang="en-DE" dirty="0">
                <a:solidFill>
                  <a:schemeClr val="accent2"/>
                </a:solidFill>
              </a:rPr>
              <a:t>ICALEPCS 2027</a:t>
            </a:r>
          </a:p>
          <a:p>
            <a:r>
              <a:rPr lang="en-DE" dirty="0">
                <a:solidFill>
                  <a:schemeClr val="accent2"/>
                </a:solidFill>
              </a:rPr>
              <a:t>EGI Community Events</a:t>
            </a:r>
          </a:p>
          <a:p>
            <a:r>
              <a:rPr lang="en-DE" dirty="0">
                <a:solidFill>
                  <a:schemeClr val="accent2"/>
                </a:solidFill>
              </a:rPr>
              <a:t>EOSC Symposium (Nodes)</a:t>
            </a:r>
          </a:p>
        </p:txBody>
      </p:sp>
      <p:pic>
        <p:nvPicPr>
          <p:cNvPr id="6152" name="Picture 8" descr="PEANUTS - Woodstock Meeting">
            <a:extLst>
              <a:ext uri="{FF2B5EF4-FFF2-40B4-BE49-F238E27FC236}">
                <a16:creationId xmlns:a16="http://schemas.microsoft.com/office/drawing/2014/main" id="{CE884085-2D0F-B8BD-A207-BE1599F325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969" t="23806" r="10145" b="28367"/>
          <a:stretch>
            <a:fillRect/>
          </a:stretch>
        </p:blipFill>
        <p:spPr bwMode="auto">
          <a:xfrm>
            <a:off x="5322234" y="2752986"/>
            <a:ext cx="2696479" cy="159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546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C9FA82-7765-C880-1271-F5D5F1E56CCC}"/>
              </a:ext>
            </a:extLst>
          </p:cNvPr>
          <p:cNvSpPr>
            <a:spLocks noGrp="1"/>
          </p:cNvSpPr>
          <p:nvPr>
            <p:ph type="title" idx="10"/>
          </p:nvPr>
        </p:nvSpPr>
        <p:spPr/>
        <p:txBody>
          <a:bodyPr/>
          <a:lstStyle/>
          <a:p>
            <a:r>
              <a:rPr lang="en-DE" dirty="0"/>
              <a:t>First steps</a:t>
            </a:r>
          </a:p>
        </p:txBody>
      </p:sp>
      <p:sp>
        <p:nvSpPr>
          <p:cNvPr id="4" name="TextBox 3">
            <a:extLst>
              <a:ext uri="{FF2B5EF4-FFF2-40B4-BE49-F238E27FC236}">
                <a16:creationId xmlns:a16="http://schemas.microsoft.com/office/drawing/2014/main" id="{B6FE3317-9529-A172-3699-0A7520E3CFCC}"/>
              </a:ext>
            </a:extLst>
          </p:cNvPr>
          <p:cNvSpPr txBox="1"/>
          <p:nvPr/>
        </p:nvSpPr>
        <p:spPr>
          <a:xfrm>
            <a:off x="3642668" y="3180522"/>
            <a:ext cx="4906664" cy="707886"/>
          </a:xfrm>
          <a:prstGeom prst="rect">
            <a:avLst/>
          </a:prstGeom>
          <a:noFill/>
        </p:spPr>
        <p:txBody>
          <a:bodyPr wrap="none" rtlCol="0">
            <a:spAutoFit/>
          </a:bodyPr>
          <a:lstStyle/>
          <a:p>
            <a:r>
              <a:rPr lang="en-DE" sz="4000" dirty="0"/>
              <a:t>First Technical Steps</a:t>
            </a:r>
          </a:p>
        </p:txBody>
      </p:sp>
    </p:spTree>
    <p:extLst>
      <p:ext uri="{BB962C8B-B14F-4D97-AF65-F5344CB8AC3E}">
        <p14:creationId xmlns:p14="http://schemas.microsoft.com/office/powerpoint/2010/main" val="3010538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E35462-21FA-27F2-97FB-41AA0868E3DA}"/>
              </a:ext>
            </a:extLst>
          </p:cNvPr>
          <p:cNvSpPr>
            <a:spLocks noGrp="1"/>
          </p:cNvSpPr>
          <p:nvPr>
            <p:ph/>
          </p:nvPr>
        </p:nvSpPr>
        <p:spPr>
          <a:xfrm>
            <a:off x="300722" y="1396451"/>
            <a:ext cx="11641896" cy="4567680"/>
          </a:xfrm>
        </p:spPr>
        <p:txBody>
          <a:bodyPr/>
          <a:lstStyle/>
          <a:p>
            <a:r>
              <a:rPr lang="en-DE" dirty="0"/>
              <a:t>PHOTONIC Kubernetes Cluster Created</a:t>
            </a:r>
          </a:p>
          <a:p>
            <a:r>
              <a:rPr lang="en-DE" dirty="0"/>
              <a:t>Tiled server running</a:t>
            </a:r>
          </a:p>
          <a:p>
            <a:r>
              <a:rPr lang="en-DE" dirty="0"/>
              <a:t>Testing the Tiled UI</a:t>
            </a:r>
          </a:p>
          <a:p>
            <a:pPr lvl="1"/>
            <a:r>
              <a:rPr lang="en-DE" dirty="0"/>
              <a:t>Tiled understands the data on the server side.</a:t>
            </a:r>
          </a:p>
        </p:txBody>
      </p:sp>
      <p:sp>
        <p:nvSpPr>
          <p:cNvPr id="3" name="Title 2">
            <a:extLst>
              <a:ext uri="{FF2B5EF4-FFF2-40B4-BE49-F238E27FC236}">
                <a16:creationId xmlns:a16="http://schemas.microsoft.com/office/drawing/2014/main" id="{ED282E2B-970B-E5B8-06C3-AD8AF2FAE33B}"/>
              </a:ext>
            </a:extLst>
          </p:cNvPr>
          <p:cNvSpPr>
            <a:spLocks noGrp="1"/>
          </p:cNvSpPr>
          <p:nvPr>
            <p:ph type="title" idx="10"/>
          </p:nvPr>
        </p:nvSpPr>
        <p:spPr/>
        <p:txBody>
          <a:bodyPr/>
          <a:lstStyle/>
          <a:p>
            <a:r>
              <a:rPr lang="en-DE" dirty="0"/>
              <a:t>Already done ….</a:t>
            </a:r>
          </a:p>
        </p:txBody>
      </p:sp>
      <p:pic>
        <p:nvPicPr>
          <p:cNvPr id="12291" name="Picture 3">
            <a:extLst>
              <a:ext uri="{FF2B5EF4-FFF2-40B4-BE49-F238E27FC236}">
                <a16:creationId xmlns:a16="http://schemas.microsoft.com/office/drawing/2014/main" id="{EEC3C4CD-2420-9CA9-C561-60D5E7EDE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6450" y="3840480"/>
            <a:ext cx="4345210" cy="2705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76FBDC41-47FC-2E64-1960-C58B9B7A4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930" y="3840480"/>
            <a:ext cx="4128742" cy="25675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416635E-6EFE-40CD-122A-7C832AF21207}"/>
              </a:ext>
            </a:extLst>
          </p:cNvPr>
          <p:cNvSpPr txBox="1"/>
          <p:nvPr/>
        </p:nvSpPr>
        <p:spPr>
          <a:xfrm>
            <a:off x="3175167" y="4106017"/>
            <a:ext cx="1719445" cy="369332"/>
          </a:xfrm>
          <a:prstGeom prst="rect">
            <a:avLst/>
          </a:prstGeom>
          <a:noFill/>
        </p:spPr>
        <p:txBody>
          <a:bodyPr wrap="none" rtlCol="0">
            <a:spAutoFit/>
          </a:bodyPr>
          <a:lstStyle/>
          <a:p>
            <a:r>
              <a:rPr lang="en-DE" dirty="0"/>
              <a:t>Full Data Table</a:t>
            </a:r>
          </a:p>
        </p:txBody>
      </p:sp>
      <p:sp>
        <p:nvSpPr>
          <p:cNvPr id="10" name="TextBox 9">
            <a:extLst>
              <a:ext uri="{FF2B5EF4-FFF2-40B4-BE49-F238E27FC236}">
                <a16:creationId xmlns:a16="http://schemas.microsoft.com/office/drawing/2014/main" id="{3AB36F63-9E93-CBC3-7E40-2002569D7E36}"/>
              </a:ext>
            </a:extLst>
          </p:cNvPr>
          <p:cNvSpPr txBox="1"/>
          <p:nvPr/>
        </p:nvSpPr>
        <p:spPr>
          <a:xfrm>
            <a:off x="8197756" y="4130228"/>
            <a:ext cx="1975926" cy="369332"/>
          </a:xfrm>
          <a:prstGeom prst="rect">
            <a:avLst/>
          </a:prstGeom>
          <a:noFill/>
        </p:spPr>
        <p:txBody>
          <a:bodyPr wrap="none" rtlCol="0">
            <a:spAutoFit/>
          </a:bodyPr>
          <a:lstStyle/>
          <a:p>
            <a:r>
              <a:rPr lang="en-DE" dirty="0"/>
              <a:t>Sliced Data Table</a:t>
            </a:r>
          </a:p>
        </p:txBody>
      </p:sp>
      <p:sp>
        <p:nvSpPr>
          <p:cNvPr id="11" name="TextBox 10">
            <a:extLst>
              <a:ext uri="{FF2B5EF4-FFF2-40B4-BE49-F238E27FC236}">
                <a16:creationId xmlns:a16="http://schemas.microsoft.com/office/drawing/2014/main" id="{0B693A53-FE3C-F166-00CF-96F4B460EE92}"/>
              </a:ext>
            </a:extLst>
          </p:cNvPr>
          <p:cNvSpPr txBox="1"/>
          <p:nvPr/>
        </p:nvSpPr>
        <p:spPr>
          <a:xfrm rot="605321">
            <a:off x="5548660" y="425162"/>
            <a:ext cx="2358338" cy="461665"/>
          </a:xfrm>
          <a:prstGeom prst="rect">
            <a:avLst/>
          </a:prstGeom>
          <a:noFill/>
        </p:spPr>
        <p:txBody>
          <a:bodyPr wrap="none" rtlCol="0">
            <a:spAutoFit/>
          </a:bodyPr>
          <a:lstStyle/>
          <a:p>
            <a:r>
              <a:rPr lang="en-DE" sz="2400" dirty="0">
                <a:solidFill>
                  <a:srgbClr val="C00000"/>
                </a:solidFill>
                <a:highlight>
                  <a:srgbClr val="FFFF00"/>
                </a:highlight>
              </a:rPr>
              <a:t>F</a:t>
            </a:r>
            <a:r>
              <a:rPr lang="en-GB" sz="2400" dirty="0">
                <a:solidFill>
                  <a:srgbClr val="C00000"/>
                </a:solidFill>
                <a:highlight>
                  <a:srgbClr val="FFFF00"/>
                </a:highlight>
              </a:rPr>
              <a:t>r</a:t>
            </a:r>
            <a:r>
              <a:rPr lang="en-DE" sz="2400" dirty="0">
                <a:solidFill>
                  <a:srgbClr val="C00000"/>
                </a:solidFill>
                <a:highlight>
                  <a:srgbClr val="FFFF00"/>
                </a:highlight>
              </a:rPr>
              <a:t>om Sebastian</a:t>
            </a:r>
          </a:p>
        </p:txBody>
      </p:sp>
      <p:sp>
        <p:nvSpPr>
          <p:cNvPr id="12" name="TextBox 11">
            <a:extLst>
              <a:ext uri="{FF2B5EF4-FFF2-40B4-BE49-F238E27FC236}">
                <a16:creationId xmlns:a16="http://schemas.microsoft.com/office/drawing/2014/main" id="{B90626F6-7ADF-2EFE-F538-5261045D5BDE}"/>
              </a:ext>
            </a:extLst>
          </p:cNvPr>
          <p:cNvSpPr txBox="1"/>
          <p:nvPr/>
        </p:nvSpPr>
        <p:spPr>
          <a:xfrm>
            <a:off x="5049972" y="3272235"/>
            <a:ext cx="1475019" cy="523220"/>
          </a:xfrm>
          <a:prstGeom prst="rect">
            <a:avLst/>
          </a:prstGeom>
          <a:noFill/>
        </p:spPr>
        <p:txBody>
          <a:bodyPr wrap="none" rtlCol="0">
            <a:spAutoFit/>
          </a:bodyPr>
          <a:lstStyle/>
          <a:p>
            <a:r>
              <a:rPr lang="en-DE" sz="2800" b="1" dirty="0">
                <a:solidFill>
                  <a:srgbClr val="2D6E78"/>
                </a:solidFill>
              </a:rPr>
              <a:t>Tiled UI</a:t>
            </a:r>
          </a:p>
        </p:txBody>
      </p:sp>
      <p:sp>
        <p:nvSpPr>
          <p:cNvPr id="13" name="Rounded Rectangle 12">
            <a:extLst>
              <a:ext uri="{FF2B5EF4-FFF2-40B4-BE49-F238E27FC236}">
                <a16:creationId xmlns:a16="http://schemas.microsoft.com/office/drawing/2014/main" id="{2AB535FA-6B98-0F1D-E408-D15467556DD8}"/>
              </a:ext>
            </a:extLst>
          </p:cNvPr>
          <p:cNvSpPr/>
          <p:nvPr/>
        </p:nvSpPr>
        <p:spPr>
          <a:xfrm>
            <a:off x="1286179" y="3272235"/>
            <a:ext cx="9555992" cy="3273445"/>
          </a:xfrm>
          <a:prstGeom prst="roundRect">
            <a:avLst/>
          </a:prstGeom>
          <a:noFill/>
          <a:ln w="25400">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Tree>
    <p:extLst>
      <p:ext uri="{BB962C8B-B14F-4D97-AF65-F5344CB8AC3E}">
        <p14:creationId xmlns:p14="http://schemas.microsoft.com/office/powerpoint/2010/main" val="2716400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04B6D-AF94-0135-30C9-C54BD6815A2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B8312B-0B22-DCC2-483C-5275B1595625}"/>
              </a:ext>
            </a:extLst>
          </p:cNvPr>
          <p:cNvSpPr>
            <a:spLocks noGrp="1"/>
          </p:cNvSpPr>
          <p:nvPr>
            <p:ph/>
          </p:nvPr>
        </p:nvSpPr>
        <p:spPr>
          <a:xfrm>
            <a:off x="300722" y="1396451"/>
            <a:ext cx="8077319" cy="3934617"/>
          </a:xfrm>
        </p:spPr>
        <p:txBody>
          <a:bodyPr/>
          <a:lstStyle/>
          <a:p>
            <a:r>
              <a:rPr lang="en-DE" dirty="0"/>
              <a:t>Checking server – tiled client in J-Notebook</a:t>
            </a:r>
          </a:p>
        </p:txBody>
      </p:sp>
      <p:sp>
        <p:nvSpPr>
          <p:cNvPr id="3" name="Title 2">
            <a:extLst>
              <a:ext uri="{FF2B5EF4-FFF2-40B4-BE49-F238E27FC236}">
                <a16:creationId xmlns:a16="http://schemas.microsoft.com/office/drawing/2014/main" id="{BA43072B-CA90-2090-5966-7ABE82CF69F1}"/>
              </a:ext>
            </a:extLst>
          </p:cNvPr>
          <p:cNvSpPr>
            <a:spLocks noGrp="1"/>
          </p:cNvSpPr>
          <p:nvPr>
            <p:ph type="title" idx="10"/>
          </p:nvPr>
        </p:nvSpPr>
        <p:spPr/>
        <p:txBody>
          <a:bodyPr/>
          <a:lstStyle/>
          <a:p>
            <a:r>
              <a:rPr lang="en-DE" dirty="0"/>
              <a:t>Already done ….</a:t>
            </a:r>
          </a:p>
        </p:txBody>
      </p:sp>
      <p:pic>
        <p:nvPicPr>
          <p:cNvPr id="4" name="Picture 3">
            <a:extLst>
              <a:ext uri="{FF2B5EF4-FFF2-40B4-BE49-F238E27FC236}">
                <a16:creationId xmlns:a16="http://schemas.microsoft.com/office/drawing/2014/main" id="{1B5CE3BF-34A6-E95C-5D5D-C0C44EDD3BD9}"/>
              </a:ext>
            </a:extLst>
          </p:cNvPr>
          <p:cNvPicPr>
            <a:picLocks noChangeAspect="1"/>
          </p:cNvPicPr>
          <p:nvPr/>
        </p:nvPicPr>
        <p:blipFill>
          <a:blip r:embed="rId2">
            <a:extLst>
              <a:ext uri="{28A0092B-C50C-407E-A947-70E740481C1C}">
                <a14:useLocalDpi xmlns:a14="http://schemas.microsoft.com/office/drawing/2010/main" val="0"/>
              </a:ext>
            </a:extLst>
          </a:blip>
          <a:srcRect t="36264" b="-2209"/>
          <a:stretch>
            <a:fillRect/>
          </a:stretch>
        </p:blipFill>
        <p:spPr>
          <a:xfrm>
            <a:off x="6921500" y="2941064"/>
            <a:ext cx="5238065" cy="2390005"/>
          </a:xfrm>
          <a:prstGeom prst="rect">
            <a:avLst/>
          </a:prstGeom>
        </p:spPr>
      </p:pic>
      <p:sp>
        <p:nvSpPr>
          <p:cNvPr id="7" name="TextBox 6">
            <a:extLst>
              <a:ext uri="{FF2B5EF4-FFF2-40B4-BE49-F238E27FC236}">
                <a16:creationId xmlns:a16="http://schemas.microsoft.com/office/drawing/2014/main" id="{4A0F82E1-EEF4-7A5A-AB54-FB60DD1860FB}"/>
              </a:ext>
            </a:extLst>
          </p:cNvPr>
          <p:cNvSpPr txBox="1"/>
          <p:nvPr/>
        </p:nvSpPr>
        <p:spPr>
          <a:xfrm>
            <a:off x="7776126" y="2790369"/>
            <a:ext cx="2210862" cy="369332"/>
          </a:xfrm>
          <a:prstGeom prst="rect">
            <a:avLst/>
          </a:prstGeom>
          <a:solidFill>
            <a:schemeClr val="bg1"/>
          </a:solidFill>
        </p:spPr>
        <p:txBody>
          <a:bodyPr wrap="none" rtlCol="0">
            <a:spAutoFit/>
          </a:bodyPr>
          <a:lstStyle/>
          <a:p>
            <a:r>
              <a:rPr lang="en-DE" dirty="0"/>
              <a:t>Original (300 x 300)</a:t>
            </a:r>
          </a:p>
        </p:txBody>
      </p:sp>
      <p:sp>
        <p:nvSpPr>
          <p:cNvPr id="8" name="TextBox 7">
            <a:extLst>
              <a:ext uri="{FF2B5EF4-FFF2-40B4-BE49-F238E27FC236}">
                <a16:creationId xmlns:a16="http://schemas.microsoft.com/office/drawing/2014/main" id="{1C6CFF5C-C999-5395-2752-C2E890B3EC37}"/>
              </a:ext>
            </a:extLst>
          </p:cNvPr>
          <p:cNvSpPr txBox="1"/>
          <p:nvPr/>
        </p:nvSpPr>
        <p:spPr>
          <a:xfrm>
            <a:off x="10115322" y="2790369"/>
            <a:ext cx="1915909" cy="369332"/>
          </a:xfrm>
          <a:prstGeom prst="rect">
            <a:avLst/>
          </a:prstGeom>
          <a:solidFill>
            <a:schemeClr val="bg1"/>
          </a:solidFill>
        </p:spPr>
        <p:txBody>
          <a:bodyPr wrap="none" rtlCol="0">
            <a:spAutoFit/>
          </a:bodyPr>
          <a:lstStyle/>
          <a:p>
            <a:r>
              <a:rPr lang="en-DE" dirty="0"/>
              <a:t>Slice (100 x 100)</a:t>
            </a:r>
          </a:p>
        </p:txBody>
      </p:sp>
      <p:sp>
        <p:nvSpPr>
          <p:cNvPr id="9" name="Bent Arrow 8">
            <a:extLst>
              <a:ext uri="{FF2B5EF4-FFF2-40B4-BE49-F238E27FC236}">
                <a16:creationId xmlns:a16="http://schemas.microsoft.com/office/drawing/2014/main" id="{5940776C-EC2E-4284-8015-D158295797B9}"/>
              </a:ext>
            </a:extLst>
          </p:cNvPr>
          <p:cNvSpPr/>
          <p:nvPr/>
        </p:nvSpPr>
        <p:spPr>
          <a:xfrm rot="16200000">
            <a:off x="3156318" y="5536831"/>
            <a:ext cx="669303" cy="593888"/>
          </a:xfrm>
          <a:prstGeom prst="ben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sp>
        <p:nvSpPr>
          <p:cNvPr id="10" name="TextBox 9">
            <a:extLst>
              <a:ext uri="{FF2B5EF4-FFF2-40B4-BE49-F238E27FC236}">
                <a16:creationId xmlns:a16="http://schemas.microsoft.com/office/drawing/2014/main" id="{CFF9C773-A6D6-C35E-E874-6815C64DD1B0}"/>
              </a:ext>
            </a:extLst>
          </p:cNvPr>
          <p:cNvSpPr txBox="1"/>
          <p:nvPr/>
        </p:nvSpPr>
        <p:spPr>
          <a:xfrm>
            <a:off x="3886053" y="5649109"/>
            <a:ext cx="6135013" cy="369332"/>
          </a:xfrm>
          <a:prstGeom prst="rect">
            <a:avLst/>
          </a:prstGeom>
          <a:noFill/>
        </p:spPr>
        <p:txBody>
          <a:bodyPr wrap="none" rtlCol="0">
            <a:spAutoFit/>
          </a:bodyPr>
          <a:lstStyle/>
          <a:p>
            <a:r>
              <a:rPr lang="en-DE" dirty="0"/>
              <a:t>Client understands the data structure from the server side!</a:t>
            </a:r>
          </a:p>
        </p:txBody>
      </p:sp>
      <p:sp>
        <p:nvSpPr>
          <p:cNvPr id="11" name="TextBox 10">
            <a:extLst>
              <a:ext uri="{FF2B5EF4-FFF2-40B4-BE49-F238E27FC236}">
                <a16:creationId xmlns:a16="http://schemas.microsoft.com/office/drawing/2014/main" id="{26AB9AB9-6555-401A-0D1E-2E82D164FD7B}"/>
              </a:ext>
            </a:extLst>
          </p:cNvPr>
          <p:cNvSpPr txBox="1"/>
          <p:nvPr/>
        </p:nvSpPr>
        <p:spPr>
          <a:xfrm rot="1001213">
            <a:off x="5816021" y="393312"/>
            <a:ext cx="1792478" cy="461665"/>
          </a:xfrm>
          <a:prstGeom prst="rect">
            <a:avLst/>
          </a:prstGeom>
          <a:noFill/>
        </p:spPr>
        <p:txBody>
          <a:bodyPr wrap="none" rtlCol="0">
            <a:spAutoFit/>
          </a:bodyPr>
          <a:lstStyle/>
          <a:p>
            <a:r>
              <a:rPr lang="en-DE" sz="2400" dirty="0">
                <a:solidFill>
                  <a:srgbClr val="C00000"/>
                </a:solidFill>
                <a:highlight>
                  <a:srgbClr val="FFFF00"/>
                </a:highlight>
              </a:rPr>
              <a:t>F</a:t>
            </a:r>
            <a:r>
              <a:rPr lang="en-GB" sz="2400" dirty="0">
                <a:solidFill>
                  <a:srgbClr val="C00000"/>
                </a:solidFill>
                <a:highlight>
                  <a:srgbClr val="FFFF00"/>
                </a:highlight>
              </a:rPr>
              <a:t>r</a:t>
            </a:r>
            <a:r>
              <a:rPr lang="en-DE" sz="2400" dirty="0">
                <a:solidFill>
                  <a:srgbClr val="C00000"/>
                </a:solidFill>
                <a:highlight>
                  <a:srgbClr val="FFFF00"/>
                </a:highlight>
              </a:rPr>
              <a:t>om Shruti</a:t>
            </a:r>
          </a:p>
        </p:txBody>
      </p:sp>
      <p:pic>
        <p:nvPicPr>
          <p:cNvPr id="13" name="Picture 12">
            <a:extLst>
              <a:ext uri="{FF2B5EF4-FFF2-40B4-BE49-F238E27FC236}">
                <a16:creationId xmlns:a16="http://schemas.microsoft.com/office/drawing/2014/main" id="{E4254817-EEBE-91E1-D34D-B37C51BEC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1" y="1880079"/>
            <a:ext cx="7086855" cy="3450989"/>
          </a:xfrm>
          <a:prstGeom prst="rect">
            <a:avLst/>
          </a:prstGeom>
        </p:spPr>
      </p:pic>
      <p:sp>
        <p:nvSpPr>
          <p:cNvPr id="5" name="Oval 4">
            <a:extLst>
              <a:ext uri="{FF2B5EF4-FFF2-40B4-BE49-F238E27FC236}">
                <a16:creationId xmlns:a16="http://schemas.microsoft.com/office/drawing/2014/main" id="{BB6BBE4A-30E3-4A01-B498-C1CF202C4750}"/>
              </a:ext>
            </a:extLst>
          </p:cNvPr>
          <p:cNvSpPr/>
          <p:nvPr/>
        </p:nvSpPr>
        <p:spPr>
          <a:xfrm>
            <a:off x="61791" y="4836843"/>
            <a:ext cx="6504495" cy="546755"/>
          </a:xfrm>
          <a:prstGeom prst="ellipse">
            <a:avLst/>
          </a:prstGeom>
          <a:noFill/>
          <a:ln w="476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TextBox 13">
            <a:extLst>
              <a:ext uri="{FF2B5EF4-FFF2-40B4-BE49-F238E27FC236}">
                <a16:creationId xmlns:a16="http://schemas.microsoft.com/office/drawing/2014/main" id="{F8E937FF-EE84-4A9B-329C-392C1EB153C8}"/>
              </a:ext>
            </a:extLst>
          </p:cNvPr>
          <p:cNvSpPr txBox="1"/>
          <p:nvPr/>
        </p:nvSpPr>
        <p:spPr>
          <a:xfrm>
            <a:off x="3886052" y="6047419"/>
            <a:ext cx="4352474" cy="369332"/>
          </a:xfrm>
          <a:prstGeom prst="rect">
            <a:avLst/>
          </a:prstGeom>
          <a:noFill/>
        </p:spPr>
        <p:txBody>
          <a:bodyPr wrap="none" rtlCol="0">
            <a:spAutoFit/>
          </a:bodyPr>
          <a:lstStyle/>
          <a:p>
            <a:r>
              <a:rPr lang="en-DE" dirty="0"/>
              <a:t>Client only downloads the slices needed!</a:t>
            </a:r>
          </a:p>
        </p:txBody>
      </p:sp>
    </p:spTree>
    <p:extLst>
      <p:ext uri="{BB962C8B-B14F-4D97-AF65-F5344CB8AC3E}">
        <p14:creationId xmlns:p14="http://schemas.microsoft.com/office/powerpoint/2010/main" val="74236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DE0BC8-F915-21F9-192A-91A7E7CB2570}"/>
              </a:ext>
            </a:extLst>
          </p:cNvPr>
          <p:cNvSpPr>
            <a:spLocks noGrp="1"/>
          </p:cNvSpPr>
          <p:nvPr>
            <p:ph type="title" idx="10"/>
          </p:nvPr>
        </p:nvSpPr>
        <p:spPr/>
        <p:txBody>
          <a:bodyPr/>
          <a:lstStyle/>
          <a:p>
            <a:r>
              <a:rPr lang="en-DE"/>
              <a:t>Thanks</a:t>
            </a:r>
          </a:p>
        </p:txBody>
      </p:sp>
      <p:pic>
        <p:nvPicPr>
          <p:cNvPr id="5122" name="Picture 2" descr="Ready for the day! #MondayMotivation">
            <a:extLst>
              <a:ext uri="{FF2B5EF4-FFF2-40B4-BE49-F238E27FC236}">
                <a16:creationId xmlns:a16="http://schemas.microsoft.com/office/drawing/2014/main" id="{AD0D7073-BFC0-8983-9E8D-C0DB4BC094A6}"/>
              </a:ext>
            </a:extLst>
          </p:cNvPr>
          <p:cNvPicPr>
            <a:picLocks noChangeAspect="1" noChangeArrowheads="1"/>
          </p:cNvPicPr>
          <p:nvPr/>
        </p:nvPicPr>
        <p:blipFill>
          <a:blip r:embed="rId2">
            <a:biLevel thresh="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378643" y="1358736"/>
            <a:ext cx="4817678" cy="48176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07737-7C1C-2DE1-5310-F1D00D166440}"/>
              </a:ext>
            </a:extLst>
          </p:cNvPr>
          <p:cNvSpPr/>
          <p:nvPr/>
        </p:nvSpPr>
        <p:spPr>
          <a:xfrm>
            <a:off x="876794" y="5798383"/>
            <a:ext cx="3226243" cy="3780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7" name="TextBox 6">
            <a:extLst>
              <a:ext uri="{FF2B5EF4-FFF2-40B4-BE49-F238E27FC236}">
                <a16:creationId xmlns:a16="http://schemas.microsoft.com/office/drawing/2014/main" id="{3520F6A2-2F1B-1EB1-8443-E863F68C9AF8}"/>
              </a:ext>
            </a:extLst>
          </p:cNvPr>
          <p:cNvSpPr txBox="1"/>
          <p:nvPr/>
        </p:nvSpPr>
        <p:spPr>
          <a:xfrm>
            <a:off x="650936" y="5499264"/>
            <a:ext cx="2953565" cy="923330"/>
          </a:xfrm>
          <a:prstGeom prst="rect">
            <a:avLst/>
          </a:prstGeom>
          <a:noFill/>
        </p:spPr>
        <p:txBody>
          <a:bodyPr wrap="none" rtlCol="0">
            <a:spAutoFit/>
          </a:bodyPr>
          <a:lstStyle/>
          <a:p>
            <a:r>
              <a:rPr lang="en-DE"/>
              <a:t>Contact:</a:t>
            </a:r>
          </a:p>
          <a:p>
            <a:r>
              <a:rPr lang="en-DE"/>
              <a:t>Patrick Fuhrmann</a:t>
            </a:r>
          </a:p>
          <a:p>
            <a:r>
              <a:rPr lang="en-GB"/>
              <a:t>P</a:t>
            </a:r>
            <a:r>
              <a:rPr lang="en-DE"/>
              <a:t>atrick.fuhrmann@desy.de</a:t>
            </a:r>
          </a:p>
        </p:txBody>
      </p:sp>
    </p:spTree>
    <p:extLst>
      <p:ext uri="{BB962C8B-B14F-4D97-AF65-F5344CB8AC3E}">
        <p14:creationId xmlns:p14="http://schemas.microsoft.com/office/powerpoint/2010/main" val="145539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73AE3E-BF3C-BF70-2AE7-146431025975}"/>
              </a:ext>
            </a:extLst>
          </p:cNvPr>
          <p:cNvSpPr>
            <a:spLocks noGrp="1"/>
          </p:cNvSpPr>
          <p:nvPr>
            <p:ph type="title" idx="10"/>
          </p:nvPr>
        </p:nvSpPr>
        <p:spPr/>
        <p:txBody>
          <a:bodyPr/>
          <a:lstStyle/>
          <a:p>
            <a:endParaRPr lang="en-DE"/>
          </a:p>
        </p:txBody>
      </p:sp>
      <p:sp>
        <p:nvSpPr>
          <p:cNvPr id="4" name="TextBox 3">
            <a:extLst>
              <a:ext uri="{FF2B5EF4-FFF2-40B4-BE49-F238E27FC236}">
                <a16:creationId xmlns:a16="http://schemas.microsoft.com/office/drawing/2014/main" id="{15FCE141-7848-FA3E-9C77-226A4BB0A23C}"/>
              </a:ext>
            </a:extLst>
          </p:cNvPr>
          <p:cNvSpPr txBox="1"/>
          <p:nvPr/>
        </p:nvSpPr>
        <p:spPr>
          <a:xfrm>
            <a:off x="626261" y="3140269"/>
            <a:ext cx="10322441" cy="923330"/>
          </a:xfrm>
          <a:prstGeom prst="rect">
            <a:avLst/>
          </a:prstGeom>
          <a:noFill/>
        </p:spPr>
        <p:txBody>
          <a:bodyPr wrap="none" rtlCol="0">
            <a:spAutoFit/>
          </a:bodyPr>
          <a:lstStyle/>
          <a:p>
            <a:r>
              <a:rPr lang="en-DE" sz="5400"/>
              <a:t>Work package Details and timelines </a:t>
            </a:r>
          </a:p>
        </p:txBody>
      </p:sp>
    </p:spTree>
    <p:extLst>
      <p:ext uri="{BB962C8B-B14F-4D97-AF65-F5344CB8AC3E}">
        <p14:creationId xmlns:p14="http://schemas.microsoft.com/office/powerpoint/2010/main" val="472087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5ABE6C-DE98-CB6F-1EEC-B8EEE5825B05}"/>
              </a:ext>
            </a:extLst>
          </p:cNvPr>
          <p:cNvSpPr>
            <a:spLocks noGrp="1"/>
          </p:cNvSpPr>
          <p:nvPr>
            <p:ph type="title" idx="10"/>
          </p:nvPr>
        </p:nvSpPr>
        <p:spPr/>
        <p:txBody>
          <a:bodyPr/>
          <a:lstStyle/>
          <a:p>
            <a:r>
              <a:rPr lang="en-DE"/>
              <a:t>WP 1 Coordination</a:t>
            </a:r>
          </a:p>
        </p:txBody>
      </p:sp>
      <p:graphicFrame>
        <p:nvGraphicFramePr>
          <p:cNvPr id="7" name="Table 6">
            <a:extLst>
              <a:ext uri="{FF2B5EF4-FFF2-40B4-BE49-F238E27FC236}">
                <a16:creationId xmlns:a16="http://schemas.microsoft.com/office/drawing/2014/main" id="{3A3084C9-BB41-B780-468C-2FDFC613E118}"/>
              </a:ext>
            </a:extLst>
          </p:cNvPr>
          <p:cNvGraphicFramePr>
            <a:graphicFrameLocks noGrp="1"/>
          </p:cNvGraphicFramePr>
          <p:nvPr>
            <p:extLst>
              <p:ext uri="{D42A27DB-BD31-4B8C-83A1-F6EECF244321}">
                <p14:modId xmlns:p14="http://schemas.microsoft.com/office/powerpoint/2010/main" val="3246724457"/>
              </p:ext>
            </p:extLst>
          </p:nvPr>
        </p:nvGraphicFramePr>
        <p:xfrm>
          <a:off x="196936" y="1343990"/>
          <a:ext cx="11574565" cy="1468120"/>
        </p:xfrm>
        <a:graphic>
          <a:graphicData uri="http://schemas.openxmlformats.org/drawingml/2006/table">
            <a:tbl>
              <a:tblPr firstRow="1" bandRow="1"/>
              <a:tblGrid>
                <a:gridCol w="774700">
                  <a:extLst>
                    <a:ext uri="{9D8B030D-6E8A-4147-A177-3AD203B41FA5}">
                      <a16:colId xmlns:a16="http://schemas.microsoft.com/office/drawing/2014/main" val="3836813692"/>
                    </a:ext>
                  </a:extLst>
                </a:gridCol>
                <a:gridCol w="800100">
                  <a:extLst>
                    <a:ext uri="{9D8B030D-6E8A-4147-A177-3AD203B41FA5}">
                      <a16:colId xmlns:a16="http://schemas.microsoft.com/office/drawing/2014/main" val="3089009748"/>
                    </a:ext>
                  </a:extLst>
                </a:gridCol>
                <a:gridCol w="812800">
                  <a:extLst>
                    <a:ext uri="{9D8B030D-6E8A-4147-A177-3AD203B41FA5}">
                      <a16:colId xmlns:a16="http://schemas.microsoft.com/office/drawing/2014/main" val="1383003140"/>
                    </a:ext>
                  </a:extLst>
                </a:gridCol>
                <a:gridCol w="9186965">
                  <a:extLst>
                    <a:ext uri="{9D8B030D-6E8A-4147-A177-3AD203B41FA5}">
                      <a16:colId xmlns:a16="http://schemas.microsoft.com/office/drawing/2014/main" val="2902255415"/>
                    </a:ext>
                  </a:extLst>
                </a:gridCol>
              </a:tblGrid>
              <a:tr h="2750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TASK</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FR</a:t>
                      </a:r>
                      <a:r>
                        <a:rPr lang="en-GB"/>
                        <a:t>OM</a:t>
                      </a:r>
                      <a:endParaRPr lang="en-DE"/>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en-DE"/>
                        <a:t>TO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DE"/>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extLst>
                  <a:ext uri="{0D108BD9-81ED-4DB2-BD59-A6C34878D82A}">
                    <a16:rowId xmlns:a16="http://schemas.microsoft.com/office/drawing/2014/main" val="3535572086"/>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T1.1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000000"/>
                          </a:solidFill>
                          <a:effectLst/>
                          <a:latin typeface="Arial" panose="020B0604020202020204" pitchFamily="34" charset="0"/>
                        </a:rPr>
                        <a:t>Research and Analysis: Identify the different data formats in use and assess the feasibility of transcoding them</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12263778"/>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a:solidFill>
                            <a:srgbClr val="000000"/>
                          </a:solidFill>
                          <a:effectLst/>
                          <a:latin typeface="Arial" panose="020B0604020202020204" pitchFamily="34" charset="0"/>
                        </a:rPr>
                        <a:t>Data format definition: Define the unified data model to be served by the API developed in WP2</a:t>
                      </a:r>
                      <a:endParaRPr lang="en-DE"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09005812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T1.3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a:solidFill>
                            <a:srgbClr val="000000"/>
                          </a:solidFill>
                          <a:effectLst/>
                          <a:latin typeface="Arial" panose="020B0604020202020204" pitchFamily="34" charset="0"/>
                        </a:rPr>
                        <a:t>Plugin Development: Design, develop and test plugins capable of transcoding data</a:t>
                      </a:r>
                      <a:endParaRPr lang="en-DE"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6537769"/>
                  </a:ext>
                </a:extLst>
              </a:tr>
            </a:tbl>
          </a:graphicData>
        </a:graphic>
      </p:graphicFrame>
      <p:graphicFrame>
        <p:nvGraphicFramePr>
          <p:cNvPr id="8" name="Table 7">
            <a:extLst>
              <a:ext uri="{FF2B5EF4-FFF2-40B4-BE49-F238E27FC236}">
                <a16:creationId xmlns:a16="http://schemas.microsoft.com/office/drawing/2014/main" id="{0FEE526C-3BA9-1C2A-7BB6-9F25F591B443}"/>
              </a:ext>
            </a:extLst>
          </p:cNvPr>
          <p:cNvGraphicFramePr>
            <a:graphicFrameLocks noGrp="1"/>
          </p:cNvGraphicFramePr>
          <p:nvPr>
            <p:extLst>
              <p:ext uri="{D42A27DB-BD31-4B8C-83A1-F6EECF244321}">
                <p14:modId xmlns:p14="http://schemas.microsoft.com/office/powerpoint/2010/main" val="4283167730"/>
              </p:ext>
            </p:extLst>
          </p:nvPr>
        </p:nvGraphicFramePr>
        <p:xfrm>
          <a:off x="268185" y="2951308"/>
          <a:ext cx="11574565" cy="1854200"/>
        </p:xfrm>
        <a:graphic>
          <a:graphicData uri="http://schemas.openxmlformats.org/drawingml/2006/table">
            <a:tbl>
              <a:tblPr firstRow="1" bandRow="1"/>
              <a:tblGrid>
                <a:gridCol w="818046">
                  <a:extLst>
                    <a:ext uri="{9D8B030D-6E8A-4147-A177-3AD203B41FA5}">
                      <a16:colId xmlns:a16="http://schemas.microsoft.com/office/drawing/2014/main" val="750540535"/>
                    </a:ext>
                  </a:extLst>
                </a:gridCol>
                <a:gridCol w="525021">
                  <a:extLst>
                    <a:ext uri="{9D8B030D-6E8A-4147-A177-3AD203B41FA5}">
                      <a16:colId xmlns:a16="http://schemas.microsoft.com/office/drawing/2014/main" val="3449403756"/>
                    </a:ext>
                  </a:extLst>
                </a:gridCol>
                <a:gridCol w="10231498">
                  <a:extLst>
                    <a:ext uri="{9D8B030D-6E8A-4147-A177-3AD203B41FA5}">
                      <a16:colId xmlns:a16="http://schemas.microsoft.com/office/drawing/2014/main" val="717350272"/>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Ms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Description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extLst>
                  <a:ext uri="{0D108BD9-81ED-4DB2-BD59-A6C34878D82A}">
                    <a16:rowId xmlns:a16="http://schemas.microsoft.com/office/drawing/2014/main" val="195555958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M1.1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Project management Infrastructure is place (shared storage, </a:t>
                      </a:r>
                      <a:r>
                        <a:rPr lang="en-GB" sz="1800" kern="1200" err="1">
                          <a:solidFill>
                            <a:schemeClr val="dk1"/>
                          </a:solidFill>
                          <a:effectLst/>
                          <a:latin typeface="+mn-lt"/>
                          <a:ea typeface="+mn-ea"/>
                          <a:cs typeface="+mn-cs"/>
                        </a:rPr>
                        <a:t>gitlab</a:t>
                      </a:r>
                      <a:r>
                        <a:rPr lang="en-GB" sz="1800" kern="1200">
                          <a:solidFill>
                            <a:schemeClr val="dk1"/>
                          </a:solidFill>
                          <a:effectLst/>
                          <a:latin typeface="+mn-lt"/>
                          <a:ea typeface="+mn-ea"/>
                          <a:cs typeface="+mn-cs"/>
                        </a:rPr>
                        <a:t>, meeting tools)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12621384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M1.2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10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First All Hands Meeting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9441380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M1.3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22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Second All Hands Meeting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9408490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M1.4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34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a:solidFill>
                            <a:schemeClr val="dk1"/>
                          </a:solidFill>
                          <a:effectLst/>
                          <a:latin typeface="+mn-lt"/>
                          <a:ea typeface="+mn-ea"/>
                          <a:cs typeface="+mn-cs"/>
                        </a:rPr>
                        <a:t>Final All Hands Meeting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69743389"/>
                  </a:ext>
                </a:extLst>
              </a:tr>
            </a:tbl>
          </a:graphicData>
        </a:graphic>
      </p:graphicFrame>
      <p:pic>
        <p:nvPicPr>
          <p:cNvPr id="9" name="Picture 8">
            <a:extLst>
              <a:ext uri="{FF2B5EF4-FFF2-40B4-BE49-F238E27FC236}">
                <a16:creationId xmlns:a16="http://schemas.microsoft.com/office/drawing/2014/main" id="{141941F3-C8E3-87CB-3ABB-847C7090D9AA}"/>
              </a:ext>
            </a:extLst>
          </p:cNvPr>
          <p:cNvPicPr>
            <a:picLocks noChangeAspect="1"/>
          </p:cNvPicPr>
          <p:nvPr/>
        </p:nvPicPr>
        <p:blipFill>
          <a:blip r:embed="rId2"/>
          <a:stretch>
            <a:fillRect/>
          </a:stretch>
        </p:blipFill>
        <p:spPr>
          <a:xfrm>
            <a:off x="268185" y="4878142"/>
            <a:ext cx="9594476" cy="1468120"/>
          </a:xfrm>
          <a:prstGeom prst="rect">
            <a:avLst/>
          </a:prstGeom>
        </p:spPr>
      </p:pic>
    </p:spTree>
    <p:extLst>
      <p:ext uri="{BB962C8B-B14F-4D97-AF65-F5344CB8AC3E}">
        <p14:creationId xmlns:p14="http://schemas.microsoft.com/office/powerpoint/2010/main" val="339134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BB19C-9FF9-362C-10D4-539C9F121681}"/>
              </a:ext>
            </a:extLst>
          </p:cNvPr>
          <p:cNvSpPr>
            <a:spLocks noGrp="1"/>
          </p:cNvSpPr>
          <p:nvPr>
            <p:ph type="title" idx="10"/>
          </p:nvPr>
        </p:nvSpPr>
        <p:spPr/>
        <p:txBody>
          <a:bodyPr/>
          <a:lstStyle/>
          <a:p>
            <a:r>
              <a:rPr lang="en-DE" dirty="0"/>
              <a:t>Applications</a:t>
            </a:r>
          </a:p>
        </p:txBody>
      </p:sp>
      <p:sp>
        <p:nvSpPr>
          <p:cNvPr id="4" name="Content Placeholder 3">
            <a:extLst>
              <a:ext uri="{FF2B5EF4-FFF2-40B4-BE49-F238E27FC236}">
                <a16:creationId xmlns:a16="http://schemas.microsoft.com/office/drawing/2014/main" id="{83A59592-AA9F-FCDE-5550-D0016BE4187B}"/>
              </a:ext>
            </a:extLst>
          </p:cNvPr>
          <p:cNvSpPr txBox="1">
            <a:spLocks noGrp="1"/>
          </p:cNvSpPr>
          <p:nvPr>
            <p:ph/>
          </p:nvPr>
        </p:nvSpPr>
        <p:spPr>
          <a:xfrm>
            <a:off x="744887" y="1634795"/>
            <a:ext cx="11277960" cy="4221669"/>
          </a:xfrm>
          <a:prstGeom prst="rect">
            <a:avLst/>
          </a:prstGeom>
          <a:noFill/>
        </p:spPr>
        <p:txBody>
          <a:bodyPr wrap="square" rtlCol="0">
            <a:spAutoFit/>
          </a:bodyPr>
          <a:lstStyle/>
          <a:p>
            <a:pPr marL="0" indent="0">
              <a:lnSpc>
                <a:spcPct val="100000"/>
              </a:lnSpc>
              <a:buNone/>
            </a:pPr>
            <a:r>
              <a:rPr lang="en-GB" sz="2400" dirty="0"/>
              <a:t>The experiments at the light sources range </a:t>
            </a:r>
            <a:r>
              <a:rPr lang="en-GB" sz="2400" b="1" dirty="0"/>
              <a:t>from basic to application-oriented research by science</a:t>
            </a:r>
            <a:r>
              <a:rPr lang="en-GB" sz="2400" dirty="0"/>
              <a:t> and industry in the fields of </a:t>
            </a:r>
          </a:p>
          <a:p>
            <a:pPr>
              <a:lnSpc>
                <a:spcPct val="100000"/>
              </a:lnSpc>
            </a:pPr>
            <a:r>
              <a:rPr lang="en-GB" sz="2400" dirty="0"/>
              <a:t>physics, </a:t>
            </a:r>
          </a:p>
          <a:p>
            <a:pPr>
              <a:lnSpc>
                <a:spcPct val="100000"/>
              </a:lnSpc>
            </a:pPr>
            <a:r>
              <a:rPr lang="en-GB" sz="2400" dirty="0"/>
              <a:t>chemistry, </a:t>
            </a:r>
          </a:p>
          <a:p>
            <a:pPr>
              <a:lnSpc>
                <a:spcPct val="100000"/>
              </a:lnSpc>
            </a:pPr>
            <a:r>
              <a:rPr lang="en-GB" sz="2400" dirty="0"/>
              <a:t>biology, </a:t>
            </a:r>
          </a:p>
          <a:p>
            <a:pPr>
              <a:lnSpc>
                <a:spcPct val="100000"/>
              </a:lnSpc>
            </a:pPr>
            <a:r>
              <a:rPr lang="en-GB" sz="2400" dirty="0"/>
              <a:t>medicine, </a:t>
            </a:r>
          </a:p>
          <a:p>
            <a:pPr>
              <a:lnSpc>
                <a:spcPct val="100000"/>
              </a:lnSpc>
            </a:pPr>
            <a:r>
              <a:rPr lang="en-GB" sz="2400" dirty="0"/>
              <a:t>life sciences, </a:t>
            </a:r>
          </a:p>
          <a:p>
            <a:pPr>
              <a:lnSpc>
                <a:spcPct val="100000"/>
              </a:lnSpc>
            </a:pPr>
            <a:r>
              <a:rPr lang="en-GB" sz="2400" dirty="0"/>
              <a:t>geosciences, materials science </a:t>
            </a:r>
          </a:p>
          <a:p>
            <a:pPr>
              <a:lnSpc>
                <a:spcPct val="100000"/>
              </a:lnSpc>
            </a:pPr>
            <a:r>
              <a:rPr lang="en-GB" sz="2400" dirty="0"/>
              <a:t>and the study of cultural assets.</a:t>
            </a:r>
            <a:endParaRPr lang="en-DE" sz="2400" dirty="0"/>
          </a:p>
        </p:txBody>
      </p:sp>
    </p:spTree>
    <p:extLst>
      <p:ext uri="{BB962C8B-B14F-4D97-AF65-F5344CB8AC3E}">
        <p14:creationId xmlns:p14="http://schemas.microsoft.com/office/powerpoint/2010/main" val="1934741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491E23-B819-A791-8E56-FFD79EAFADDB}"/>
              </a:ext>
            </a:extLst>
          </p:cNvPr>
          <p:cNvSpPr>
            <a:spLocks noGrp="1"/>
          </p:cNvSpPr>
          <p:nvPr>
            <p:ph type="title" idx="10"/>
          </p:nvPr>
        </p:nvSpPr>
        <p:spPr/>
        <p:txBody>
          <a:bodyPr/>
          <a:lstStyle/>
          <a:p>
            <a:r>
              <a:rPr lang="en-DE"/>
              <a:t>WP2 Backend Services</a:t>
            </a:r>
          </a:p>
        </p:txBody>
      </p:sp>
      <p:graphicFrame>
        <p:nvGraphicFramePr>
          <p:cNvPr id="7" name="Table 6">
            <a:extLst>
              <a:ext uri="{FF2B5EF4-FFF2-40B4-BE49-F238E27FC236}">
                <a16:creationId xmlns:a16="http://schemas.microsoft.com/office/drawing/2014/main" id="{0753506D-45EC-B895-78F2-FFD74E74D2A5}"/>
              </a:ext>
            </a:extLst>
          </p:cNvPr>
          <p:cNvGraphicFramePr>
            <a:graphicFrameLocks noGrp="1"/>
          </p:cNvGraphicFramePr>
          <p:nvPr>
            <p:extLst>
              <p:ext uri="{D42A27DB-BD31-4B8C-83A1-F6EECF244321}">
                <p14:modId xmlns:p14="http://schemas.microsoft.com/office/powerpoint/2010/main" val="3324895847"/>
              </p:ext>
            </p:extLst>
          </p:nvPr>
        </p:nvGraphicFramePr>
        <p:xfrm>
          <a:off x="173185" y="1366739"/>
          <a:ext cx="11574565" cy="2961640"/>
        </p:xfrm>
        <a:graphic>
          <a:graphicData uri="http://schemas.openxmlformats.org/drawingml/2006/table">
            <a:tbl>
              <a:tblPr firstRow="1" bandRow="1"/>
              <a:tblGrid>
                <a:gridCol w="774700">
                  <a:extLst>
                    <a:ext uri="{9D8B030D-6E8A-4147-A177-3AD203B41FA5}">
                      <a16:colId xmlns:a16="http://schemas.microsoft.com/office/drawing/2014/main" val="3836813692"/>
                    </a:ext>
                  </a:extLst>
                </a:gridCol>
                <a:gridCol w="800100">
                  <a:extLst>
                    <a:ext uri="{9D8B030D-6E8A-4147-A177-3AD203B41FA5}">
                      <a16:colId xmlns:a16="http://schemas.microsoft.com/office/drawing/2014/main" val="3089009748"/>
                    </a:ext>
                  </a:extLst>
                </a:gridCol>
                <a:gridCol w="812800">
                  <a:extLst>
                    <a:ext uri="{9D8B030D-6E8A-4147-A177-3AD203B41FA5}">
                      <a16:colId xmlns:a16="http://schemas.microsoft.com/office/drawing/2014/main" val="1383003140"/>
                    </a:ext>
                  </a:extLst>
                </a:gridCol>
                <a:gridCol w="9186965">
                  <a:extLst>
                    <a:ext uri="{9D8B030D-6E8A-4147-A177-3AD203B41FA5}">
                      <a16:colId xmlns:a16="http://schemas.microsoft.com/office/drawing/2014/main" val="2902255415"/>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TASK</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FR</a:t>
                      </a:r>
                      <a:r>
                        <a:rPr lang="en-GB"/>
                        <a:t>OM</a:t>
                      </a:r>
                      <a:endParaRPr lang="en-DE"/>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en-DE"/>
                        <a:t>TO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DE"/>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extLst>
                  <a:ext uri="{0D108BD9-81ED-4DB2-BD59-A6C34878D82A}">
                    <a16:rowId xmlns:a16="http://schemas.microsoft.com/office/drawing/2014/main" val="3535572086"/>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T2.1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Detailed research of possible technical solutions and assessment of existing software (M1-M4)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12263778"/>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Architecture specification and integration roadmap</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09005812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T2.3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Definition and development of the server backend and outward facing API as defined in WP3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653776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T2.4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600" kern="1200">
                          <a:solidFill>
                            <a:schemeClr val="dk1"/>
                          </a:solidFill>
                          <a:effectLst/>
                          <a:latin typeface="+mn-lt"/>
                          <a:ea typeface="+mn-ea"/>
                          <a:cs typeface="+mn-cs"/>
                        </a:rPr>
                        <a:t>Deployment of the API server (incl. integration into central and beamline storage, monitoring &amp; logging)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9417383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Documentation for users and administrators of the API and the server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21464905"/>
                  </a:ext>
                </a:extLst>
              </a:tr>
            </a:tbl>
          </a:graphicData>
        </a:graphic>
      </p:graphicFrame>
      <p:graphicFrame>
        <p:nvGraphicFramePr>
          <p:cNvPr id="8" name="Table 7">
            <a:extLst>
              <a:ext uri="{FF2B5EF4-FFF2-40B4-BE49-F238E27FC236}">
                <a16:creationId xmlns:a16="http://schemas.microsoft.com/office/drawing/2014/main" id="{12A46748-2248-2AB4-F357-947652F9DF82}"/>
              </a:ext>
            </a:extLst>
          </p:cNvPr>
          <p:cNvGraphicFramePr>
            <a:graphicFrameLocks noGrp="1"/>
          </p:cNvGraphicFramePr>
          <p:nvPr>
            <p:extLst>
              <p:ext uri="{D42A27DB-BD31-4B8C-83A1-F6EECF244321}">
                <p14:modId xmlns:p14="http://schemas.microsoft.com/office/powerpoint/2010/main" val="3425912146"/>
              </p:ext>
            </p:extLst>
          </p:nvPr>
        </p:nvGraphicFramePr>
        <p:xfrm>
          <a:off x="6149135" y="4508832"/>
          <a:ext cx="5634129" cy="2026920"/>
        </p:xfrm>
        <a:graphic>
          <a:graphicData uri="http://schemas.openxmlformats.org/drawingml/2006/table">
            <a:tbl>
              <a:tblPr firstRow="1" bandRow="1"/>
              <a:tblGrid>
                <a:gridCol w="668429">
                  <a:extLst>
                    <a:ext uri="{9D8B030D-6E8A-4147-A177-3AD203B41FA5}">
                      <a16:colId xmlns:a16="http://schemas.microsoft.com/office/drawing/2014/main" val="750540535"/>
                    </a:ext>
                  </a:extLst>
                </a:gridCol>
                <a:gridCol w="546100">
                  <a:extLst>
                    <a:ext uri="{9D8B030D-6E8A-4147-A177-3AD203B41FA5}">
                      <a16:colId xmlns:a16="http://schemas.microsoft.com/office/drawing/2014/main" val="3449403756"/>
                    </a:ext>
                  </a:extLst>
                </a:gridCol>
                <a:gridCol w="4419600">
                  <a:extLst>
                    <a:ext uri="{9D8B030D-6E8A-4147-A177-3AD203B41FA5}">
                      <a16:colId xmlns:a16="http://schemas.microsoft.com/office/drawing/2014/main" val="717350272"/>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Ms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Description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extLst>
                  <a:ext uri="{0D108BD9-81ED-4DB2-BD59-A6C34878D82A}">
                    <a16:rowId xmlns:a16="http://schemas.microsoft.com/office/drawing/2014/main" val="195555958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M2.1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12</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Backend server architecture defined</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12621384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M2.2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16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First prototype available for testing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9441380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M2.3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36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Backend server deployed and interoperable with client libraries from WP4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94084908"/>
                  </a:ext>
                </a:extLst>
              </a:tr>
            </a:tbl>
          </a:graphicData>
        </a:graphic>
      </p:graphicFrame>
      <p:pic>
        <p:nvPicPr>
          <p:cNvPr id="9" name="Picture 8">
            <a:extLst>
              <a:ext uri="{FF2B5EF4-FFF2-40B4-BE49-F238E27FC236}">
                <a16:creationId xmlns:a16="http://schemas.microsoft.com/office/drawing/2014/main" id="{FE87CE59-F140-DDCF-6510-557D45A5ADF8}"/>
              </a:ext>
            </a:extLst>
          </p:cNvPr>
          <p:cNvPicPr>
            <a:picLocks noChangeAspect="1"/>
          </p:cNvPicPr>
          <p:nvPr/>
        </p:nvPicPr>
        <p:blipFill>
          <a:blip r:embed="rId2"/>
          <a:stretch>
            <a:fillRect/>
          </a:stretch>
        </p:blipFill>
        <p:spPr>
          <a:xfrm>
            <a:off x="268186" y="4531862"/>
            <a:ext cx="5789856" cy="1513828"/>
          </a:xfrm>
          <a:prstGeom prst="rect">
            <a:avLst/>
          </a:prstGeom>
        </p:spPr>
      </p:pic>
    </p:spTree>
    <p:extLst>
      <p:ext uri="{BB962C8B-B14F-4D97-AF65-F5344CB8AC3E}">
        <p14:creationId xmlns:p14="http://schemas.microsoft.com/office/powerpoint/2010/main" val="11606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38D27B-0597-2174-FAE9-733BFE735F7A}"/>
              </a:ext>
            </a:extLst>
          </p:cNvPr>
          <p:cNvSpPr>
            <a:spLocks noGrp="1"/>
          </p:cNvSpPr>
          <p:nvPr>
            <p:ph type="title" idx="10"/>
          </p:nvPr>
        </p:nvSpPr>
        <p:spPr/>
        <p:txBody>
          <a:bodyPr/>
          <a:lstStyle/>
          <a:p>
            <a:r>
              <a:rPr lang="en-DE"/>
              <a:t>WP3 Standardization</a:t>
            </a:r>
          </a:p>
        </p:txBody>
      </p:sp>
      <p:graphicFrame>
        <p:nvGraphicFramePr>
          <p:cNvPr id="19" name="Table 18">
            <a:extLst>
              <a:ext uri="{FF2B5EF4-FFF2-40B4-BE49-F238E27FC236}">
                <a16:creationId xmlns:a16="http://schemas.microsoft.com/office/drawing/2014/main" id="{69DF90CB-2324-0C23-75E4-A6EC01D9B41D}"/>
              </a:ext>
            </a:extLst>
          </p:cNvPr>
          <p:cNvGraphicFramePr>
            <a:graphicFrameLocks noGrp="1"/>
          </p:cNvGraphicFramePr>
          <p:nvPr>
            <p:extLst>
              <p:ext uri="{D42A27DB-BD31-4B8C-83A1-F6EECF244321}">
                <p14:modId xmlns:p14="http://schemas.microsoft.com/office/powerpoint/2010/main" val="435318704"/>
              </p:ext>
            </p:extLst>
          </p:nvPr>
        </p:nvGraphicFramePr>
        <p:xfrm>
          <a:off x="185061" y="1366733"/>
          <a:ext cx="11574565" cy="2875280"/>
        </p:xfrm>
        <a:graphic>
          <a:graphicData uri="http://schemas.openxmlformats.org/drawingml/2006/table">
            <a:tbl>
              <a:tblPr firstRow="1" bandRow="1"/>
              <a:tblGrid>
                <a:gridCol w="774700">
                  <a:extLst>
                    <a:ext uri="{9D8B030D-6E8A-4147-A177-3AD203B41FA5}">
                      <a16:colId xmlns:a16="http://schemas.microsoft.com/office/drawing/2014/main" val="3836813692"/>
                    </a:ext>
                  </a:extLst>
                </a:gridCol>
                <a:gridCol w="800100">
                  <a:extLst>
                    <a:ext uri="{9D8B030D-6E8A-4147-A177-3AD203B41FA5}">
                      <a16:colId xmlns:a16="http://schemas.microsoft.com/office/drawing/2014/main" val="3089009748"/>
                    </a:ext>
                  </a:extLst>
                </a:gridCol>
                <a:gridCol w="812800">
                  <a:extLst>
                    <a:ext uri="{9D8B030D-6E8A-4147-A177-3AD203B41FA5}">
                      <a16:colId xmlns:a16="http://schemas.microsoft.com/office/drawing/2014/main" val="1383003140"/>
                    </a:ext>
                  </a:extLst>
                </a:gridCol>
                <a:gridCol w="9186965">
                  <a:extLst>
                    <a:ext uri="{9D8B030D-6E8A-4147-A177-3AD203B41FA5}">
                      <a16:colId xmlns:a16="http://schemas.microsoft.com/office/drawing/2014/main" val="2902255415"/>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TASK</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FR</a:t>
                      </a:r>
                      <a:r>
                        <a:rPr lang="en-GB"/>
                        <a:t>OM</a:t>
                      </a:r>
                      <a:endParaRPr lang="en-DE"/>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en-DE"/>
                        <a:t>TO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DE"/>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extLst>
                  <a:ext uri="{0D108BD9-81ED-4DB2-BD59-A6C34878D82A}">
                    <a16:rowId xmlns:a16="http://schemas.microsoft.com/office/drawing/2014/main" val="3535572086"/>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T3.1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000000"/>
                          </a:solidFill>
                          <a:effectLst/>
                          <a:latin typeface="Arial" panose="020B0604020202020204" pitchFamily="34" charset="0"/>
                        </a:rPr>
                        <a:t>Research and Analysis: Identify the different data formats in use and assess the feasibility of transcoding them</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12263778"/>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T3.2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a:solidFill>
                            <a:srgbClr val="000000"/>
                          </a:solidFill>
                          <a:effectLst/>
                          <a:latin typeface="Arial" panose="020B0604020202020204" pitchFamily="34" charset="0"/>
                        </a:rPr>
                        <a:t>Data format definition: Define the unified data model to be served by the API developed in WP2</a:t>
                      </a:r>
                      <a:endParaRPr lang="en-DE"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09005812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T3.3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a:solidFill>
                            <a:srgbClr val="000000"/>
                          </a:solidFill>
                          <a:effectLst/>
                          <a:latin typeface="Arial" panose="020B0604020202020204" pitchFamily="34" charset="0"/>
                        </a:rPr>
                        <a:t>Plugin Development: Design, develop and test plugins capable of transcoding data</a:t>
                      </a:r>
                      <a:endParaRPr lang="en-DE"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653776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000000"/>
                          </a:solidFill>
                          <a:effectLst/>
                          <a:latin typeface="Arial" panose="020B0604020202020204" pitchFamily="34" charset="0"/>
                        </a:rPr>
                        <a:t>Data Writing Process Update: If necessary, support the beamline staff in changing the data writing processes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9417383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T3.5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buNone/>
                      </a:pPr>
                      <a:r>
                        <a:rPr lang="en-GB" sz="1400">
                          <a:solidFill>
                            <a:srgbClr val="000000"/>
                          </a:solidFill>
                          <a:effectLst/>
                          <a:latin typeface="Arial" panose="020B0604020202020204" pitchFamily="34" charset="0"/>
                        </a:rPr>
                        <a:t>Deployment and Integration: Integrate the unified data model into the system developed in T2.4 and deploy it for client access.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2146490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24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buNone/>
                      </a:pPr>
                      <a:r>
                        <a:rPr lang="en-GB" sz="1400">
                          <a:solidFill>
                            <a:srgbClr val="000000"/>
                          </a:solidFill>
                          <a:effectLst/>
                          <a:latin typeface="Arial" panose="020B0604020202020204" pitchFamily="34" charset="0"/>
                        </a:rPr>
                        <a:t>36 Documentation and Training: Prepare comprehensive documentation detailing the new data model and provide necessary training to user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38685795"/>
                  </a:ext>
                </a:extLst>
              </a:tr>
            </a:tbl>
          </a:graphicData>
        </a:graphic>
      </p:graphicFrame>
      <p:pic>
        <p:nvPicPr>
          <p:cNvPr id="20" name="Picture 19">
            <a:extLst>
              <a:ext uri="{FF2B5EF4-FFF2-40B4-BE49-F238E27FC236}">
                <a16:creationId xmlns:a16="http://schemas.microsoft.com/office/drawing/2014/main" id="{AB81E0A4-5761-8D78-1741-AF596DB436F6}"/>
              </a:ext>
            </a:extLst>
          </p:cNvPr>
          <p:cNvPicPr>
            <a:picLocks noChangeAspect="1"/>
          </p:cNvPicPr>
          <p:nvPr/>
        </p:nvPicPr>
        <p:blipFill>
          <a:blip r:embed="rId2"/>
          <a:stretch>
            <a:fillRect/>
          </a:stretch>
        </p:blipFill>
        <p:spPr>
          <a:xfrm>
            <a:off x="62553" y="4403791"/>
            <a:ext cx="6061467" cy="1569720"/>
          </a:xfrm>
          <a:prstGeom prst="rect">
            <a:avLst/>
          </a:prstGeom>
        </p:spPr>
      </p:pic>
      <p:graphicFrame>
        <p:nvGraphicFramePr>
          <p:cNvPr id="21" name="Table 20">
            <a:extLst>
              <a:ext uri="{FF2B5EF4-FFF2-40B4-BE49-F238E27FC236}">
                <a16:creationId xmlns:a16="http://schemas.microsoft.com/office/drawing/2014/main" id="{05F5CCCE-9E3D-B3EA-2975-485BAD1195E6}"/>
              </a:ext>
            </a:extLst>
          </p:cNvPr>
          <p:cNvGraphicFramePr>
            <a:graphicFrameLocks noGrp="1"/>
          </p:cNvGraphicFramePr>
          <p:nvPr>
            <p:extLst>
              <p:ext uri="{D42A27DB-BD31-4B8C-83A1-F6EECF244321}">
                <p14:modId xmlns:p14="http://schemas.microsoft.com/office/powerpoint/2010/main" val="1059866211"/>
              </p:ext>
            </p:extLst>
          </p:nvPr>
        </p:nvGraphicFramePr>
        <p:xfrm>
          <a:off x="6208622" y="4403791"/>
          <a:ext cx="5634129" cy="1569720"/>
        </p:xfrm>
        <a:graphic>
          <a:graphicData uri="http://schemas.openxmlformats.org/drawingml/2006/table">
            <a:tbl>
              <a:tblPr firstRow="1" bandRow="1"/>
              <a:tblGrid>
                <a:gridCol w="668429">
                  <a:extLst>
                    <a:ext uri="{9D8B030D-6E8A-4147-A177-3AD203B41FA5}">
                      <a16:colId xmlns:a16="http://schemas.microsoft.com/office/drawing/2014/main" val="750540535"/>
                    </a:ext>
                  </a:extLst>
                </a:gridCol>
                <a:gridCol w="546100">
                  <a:extLst>
                    <a:ext uri="{9D8B030D-6E8A-4147-A177-3AD203B41FA5}">
                      <a16:colId xmlns:a16="http://schemas.microsoft.com/office/drawing/2014/main" val="3449403756"/>
                    </a:ext>
                  </a:extLst>
                </a:gridCol>
                <a:gridCol w="4419600">
                  <a:extLst>
                    <a:ext uri="{9D8B030D-6E8A-4147-A177-3AD203B41FA5}">
                      <a16:colId xmlns:a16="http://schemas.microsoft.com/office/drawing/2014/main" val="717350272"/>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Ms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Description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extLst>
                  <a:ext uri="{0D108BD9-81ED-4DB2-BD59-A6C34878D82A}">
                    <a16:rowId xmlns:a16="http://schemas.microsoft.com/office/drawing/2014/main" val="195555958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M3.1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10</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Unified data format specified</a:t>
                      </a:r>
                      <a:endParaRPr lang="en-DE"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12621384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M3.2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18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Initial set of plugins developed and deployed in the first prototype of WP2</a:t>
                      </a:r>
                      <a:endParaRPr lang="en-DE" sz="120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9441380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36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200"/>
                        <a:t>Final set of plugins developed and deployed</a:t>
                      </a:r>
                      <a:endParaRPr lang="en-DE" sz="120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94084908"/>
                  </a:ext>
                </a:extLst>
              </a:tr>
            </a:tbl>
          </a:graphicData>
        </a:graphic>
      </p:graphicFrame>
    </p:spTree>
    <p:extLst>
      <p:ext uri="{BB962C8B-B14F-4D97-AF65-F5344CB8AC3E}">
        <p14:creationId xmlns:p14="http://schemas.microsoft.com/office/powerpoint/2010/main" val="3571061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FD4ADF-0DD2-BB2D-3A59-638BEDEABF1E}"/>
              </a:ext>
            </a:extLst>
          </p:cNvPr>
          <p:cNvSpPr>
            <a:spLocks noGrp="1"/>
          </p:cNvSpPr>
          <p:nvPr>
            <p:ph type="title" idx="10"/>
          </p:nvPr>
        </p:nvSpPr>
        <p:spPr/>
        <p:txBody>
          <a:bodyPr/>
          <a:lstStyle/>
          <a:p>
            <a:r>
              <a:rPr lang="en-DE"/>
              <a:t>WP4 Use Cases and Client Tools</a:t>
            </a:r>
          </a:p>
        </p:txBody>
      </p:sp>
      <p:graphicFrame>
        <p:nvGraphicFramePr>
          <p:cNvPr id="7" name="Table 6">
            <a:extLst>
              <a:ext uri="{FF2B5EF4-FFF2-40B4-BE49-F238E27FC236}">
                <a16:creationId xmlns:a16="http://schemas.microsoft.com/office/drawing/2014/main" id="{2A4A426B-8E61-9179-6539-2C5C54AC1898}"/>
              </a:ext>
            </a:extLst>
          </p:cNvPr>
          <p:cNvGraphicFramePr>
            <a:graphicFrameLocks noGrp="1"/>
          </p:cNvGraphicFramePr>
          <p:nvPr>
            <p:extLst>
              <p:ext uri="{D42A27DB-BD31-4B8C-83A1-F6EECF244321}">
                <p14:modId xmlns:p14="http://schemas.microsoft.com/office/powerpoint/2010/main" val="1214230264"/>
              </p:ext>
            </p:extLst>
          </p:nvPr>
        </p:nvGraphicFramePr>
        <p:xfrm>
          <a:off x="173186" y="1398008"/>
          <a:ext cx="11574565" cy="2702560"/>
        </p:xfrm>
        <a:graphic>
          <a:graphicData uri="http://schemas.openxmlformats.org/drawingml/2006/table">
            <a:tbl>
              <a:tblPr firstRow="1" bandRow="1"/>
              <a:tblGrid>
                <a:gridCol w="774700">
                  <a:extLst>
                    <a:ext uri="{9D8B030D-6E8A-4147-A177-3AD203B41FA5}">
                      <a16:colId xmlns:a16="http://schemas.microsoft.com/office/drawing/2014/main" val="3836813692"/>
                    </a:ext>
                  </a:extLst>
                </a:gridCol>
                <a:gridCol w="800100">
                  <a:extLst>
                    <a:ext uri="{9D8B030D-6E8A-4147-A177-3AD203B41FA5}">
                      <a16:colId xmlns:a16="http://schemas.microsoft.com/office/drawing/2014/main" val="3089009748"/>
                    </a:ext>
                  </a:extLst>
                </a:gridCol>
                <a:gridCol w="812800">
                  <a:extLst>
                    <a:ext uri="{9D8B030D-6E8A-4147-A177-3AD203B41FA5}">
                      <a16:colId xmlns:a16="http://schemas.microsoft.com/office/drawing/2014/main" val="1383003140"/>
                    </a:ext>
                  </a:extLst>
                </a:gridCol>
                <a:gridCol w="9186965">
                  <a:extLst>
                    <a:ext uri="{9D8B030D-6E8A-4147-A177-3AD203B41FA5}">
                      <a16:colId xmlns:a16="http://schemas.microsoft.com/office/drawing/2014/main" val="2902255415"/>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TASK</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FR</a:t>
                      </a:r>
                      <a:r>
                        <a:rPr lang="en-GB"/>
                        <a:t>OM</a:t>
                      </a:r>
                      <a:endParaRPr lang="en-DE"/>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en-DE"/>
                        <a:t>TO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DE"/>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extLst>
                  <a:ext uri="{0D108BD9-81ED-4DB2-BD59-A6C34878D82A}">
                    <a16:rowId xmlns:a16="http://schemas.microsoft.com/office/drawing/2014/main" val="3535572086"/>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T4.1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kern="1200">
                          <a:solidFill>
                            <a:schemeClr val="dk1"/>
                          </a:solidFill>
                          <a:effectLst/>
                          <a:latin typeface="+mn-lt"/>
                          <a:ea typeface="+mn-ea"/>
                          <a:cs typeface="+mn-cs"/>
                        </a:rPr>
                        <a:t>Research and picking out candidate software packages for prototype development, form integration concepts with the unified data model</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12263778"/>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600">
                          <a:latin typeface="+mj-lt"/>
                        </a:rPr>
                        <a:t>T4.2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sz="1600">
                          <a:latin typeface="+mj-lt"/>
                        </a:rPr>
                        <a:t>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sz="1600">
                          <a:latin typeface="+mj-lt"/>
                        </a:rPr>
                        <a:t>15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600" kern="1200">
                          <a:solidFill>
                            <a:schemeClr val="dk1"/>
                          </a:solidFill>
                          <a:effectLst/>
                          <a:latin typeface="+mj-lt"/>
                          <a:ea typeface="+mn-ea"/>
                          <a:cs typeface="+mn-cs"/>
                        </a:rPr>
                        <a:t>Architecture design: Designing the API access and user facing parts of the client library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09005812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600">
                          <a:latin typeface="+mj-lt"/>
                        </a:rPr>
                        <a:t>T4.3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sz="1600">
                          <a:latin typeface="+mj-lt"/>
                        </a:rPr>
                        <a:t>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sz="1600">
                          <a:latin typeface="+mj-lt"/>
                        </a:rPr>
                        <a:t>32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600" kern="1200">
                          <a:solidFill>
                            <a:schemeClr val="dk1"/>
                          </a:solidFill>
                          <a:effectLst/>
                          <a:latin typeface="+mj-lt"/>
                          <a:ea typeface="+mn-ea"/>
                          <a:cs typeface="+mn-cs"/>
                        </a:rPr>
                        <a:t>Development: Develop and test the client library and integrate with existing analysis software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653776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600">
                          <a:latin typeface="+mj-lt"/>
                        </a:rPr>
                        <a:t>T4.4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sz="1600">
                          <a:latin typeface="+mj-lt"/>
                        </a:rPr>
                        <a:t>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sz="1600">
                          <a:latin typeface="+mj-lt"/>
                        </a:rPr>
                        <a:t>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600" kern="1200">
                          <a:solidFill>
                            <a:schemeClr val="dk1"/>
                          </a:solidFill>
                          <a:effectLst/>
                          <a:latin typeface="+mj-lt"/>
                          <a:ea typeface="+mn-ea"/>
                          <a:cs typeface="+mn-cs"/>
                        </a:rPr>
                        <a:t>Embedding the previously developed client library in existing, commonly used software tools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9417383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600">
                          <a:latin typeface="+mj-lt"/>
                        </a:rPr>
                        <a:t>T4.5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sz="1600">
                          <a:latin typeface="+mj-lt"/>
                        </a:rPr>
                        <a:t>28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sz="1600">
                          <a:latin typeface="+mj-lt"/>
                        </a:rPr>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600" kern="1200">
                          <a:solidFill>
                            <a:schemeClr val="dk1"/>
                          </a:solidFill>
                          <a:effectLst/>
                          <a:latin typeface="+mj-lt"/>
                          <a:ea typeface="+mn-ea"/>
                          <a:cs typeface="+mn-cs"/>
                        </a:rPr>
                        <a:t>Testing interoperability between different facilities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2146490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sz="1600">
                          <a:latin typeface="+mj-lt"/>
                        </a:rPr>
                        <a:t>T4.6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sz="1600">
                          <a:latin typeface="+mj-lt"/>
                        </a:rPr>
                        <a:t>16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sz="1600">
                          <a:latin typeface="+mj-lt"/>
                        </a:rPr>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600" kern="1200">
                          <a:solidFill>
                            <a:schemeClr val="dk1"/>
                          </a:solidFill>
                          <a:effectLst/>
                          <a:latin typeface="+mj-lt"/>
                          <a:ea typeface="+mn-ea"/>
                          <a:cs typeface="+mn-cs"/>
                        </a:rPr>
                        <a:t>Documentation: document library usage and examples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38685795"/>
                  </a:ext>
                </a:extLst>
              </a:tr>
            </a:tbl>
          </a:graphicData>
        </a:graphic>
      </p:graphicFrame>
      <p:graphicFrame>
        <p:nvGraphicFramePr>
          <p:cNvPr id="8" name="Table 7">
            <a:extLst>
              <a:ext uri="{FF2B5EF4-FFF2-40B4-BE49-F238E27FC236}">
                <a16:creationId xmlns:a16="http://schemas.microsoft.com/office/drawing/2014/main" id="{50A36F65-48AB-C1AD-D5E3-35311EB1829B}"/>
              </a:ext>
            </a:extLst>
          </p:cNvPr>
          <p:cNvGraphicFramePr>
            <a:graphicFrameLocks noGrp="1"/>
          </p:cNvGraphicFramePr>
          <p:nvPr>
            <p:extLst>
              <p:ext uri="{D42A27DB-BD31-4B8C-83A1-F6EECF244321}">
                <p14:modId xmlns:p14="http://schemas.microsoft.com/office/powerpoint/2010/main" val="4052672157"/>
              </p:ext>
            </p:extLst>
          </p:nvPr>
        </p:nvGraphicFramePr>
        <p:xfrm>
          <a:off x="6367373" y="4427858"/>
          <a:ext cx="5475378" cy="1925320"/>
        </p:xfrm>
        <a:graphic>
          <a:graphicData uri="http://schemas.openxmlformats.org/drawingml/2006/table">
            <a:tbl>
              <a:tblPr firstRow="1" bandRow="1"/>
              <a:tblGrid>
                <a:gridCol w="782727">
                  <a:extLst>
                    <a:ext uri="{9D8B030D-6E8A-4147-A177-3AD203B41FA5}">
                      <a16:colId xmlns:a16="http://schemas.microsoft.com/office/drawing/2014/main" val="750540535"/>
                    </a:ext>
                  </a:extLst>
                </a:gridCol>
                <a:gridCol w="571500">
                  <a:extLst>
                    <a:ext uri="{9D8B030D-6E8A-4147-A177-3AD203B41FA5}">
                      <a16:colId xmlns:a16="http://schemas.microsoft.com/office/drawing/2014/main" val="3449403756"/>
                    </a:ext>
                  </a:extLst>
                </a:gridCol>
                <a:gridCol w="4121151">
                  <a:extLst>
                    <a:ext uri="{9D8B030D-6E8A-4147-A177-3AD203B41FA5}">
                      <a16:colId xmlns:a16="http://schemas.microsoft.com/office/drawing/2014/main" val="717350272"/>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Ms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Description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extLst>
                  <a:ext uri="{0D108BD9-81ED-4DB2-BD59-A6C34878D82A}">
                    <a16:rowId xmlns:a16="http://schemas.microsoft.com/office/drawing/2014/main" val="195555958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sz="1400">
                          <a:latin typeface="+mj-lt"/>
                        </a:rPr>
                        <a:t>M4.1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sz="1400">
                          <a:latin typeface="+mj-lt"/>
                        </a:rPr>
                        <a:t>20</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kern="1200">
                          <a:solidFill>
                            <a:schemeClr val="dk1"/>
                          </a:solidFill>
                          <a:effectLst/>
                          <a:latin typeface="+mj-lt"/>
                          <a:ea typeface="+mn-ea"/>
                          <a:cs typeface="+mn-cs"/>
                        </a:rPr>
                        <a:t>First prototype of the client library finished and tested with the API server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12621384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sz="1400">
                          <a:latin typeface="+mj-lt"/>
                        </a:rPr>
                        <a:t>M4.2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sz="1400">
                          <a:latin typeface="+mj-lt"/>
                        </a:rPr>
                        <a:t>30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kern="1200">
                          <a:solidFill>
                            <a:schemeClr val="dk1"/>
                          </a:solidFill>
                          <a:effectLst/>
                          <a:latin typeface="+mj-lt"/>
                          <a:ea typeface="+mn-ea"/>
                          <a:cs typeface="+mn-cs"/>
                        </a:rPr>
                        <a:t>Final version of the client library deployed and tested against the API server of WP2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9441380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sz="1400">
                          <a:latin typeface="+mj-lt"/>
                        </a:rPr>
                        <a:t>M4.3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sz="1400">
                          <a:latin typeface="+mj-lt"/>
                        </a:rPr>
                        <a:t>36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kern="1200">
                          <a:solidFill>
                            <a:schemeClr val="dk1"/>
                          </a:solidFill>
                          <a:effectLst/>
                          <a:latin typeface="+mj-lt"/>
                          <a:ea typeface="+mn-ea"/>
                          <a:cs typeface="+mn-cs"/>
                        </a:rPr>
                        <a:t>Provisioning of exemplary integration in existing scientific software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94084908"/>
                  </a:ext>
                </a:extLst>
              </a:tr>
            </a:tbl>
          </a:graphicData>
        </a:graphic>
      </p:graphicFrame>
      <p:pic>
        <p:nvPicPr>
          <p:cNvPr id="9" name="Picture 8">
            <a:extLst>
              <a:ext uri="{FF2B5EF4-FFF2-40B4-BE49-F238E27FC236}">
                <a16:creationId xmlns:a16="http://schemas.microsoft.com/office/drawing/2014/main" id="{2AEABA2E-759F-85D6-E52A-2591910B1F08}"/>
              </a:ext>
            </a:extLst>
          </p:cNvPr>
          <p:cNvPicPr>
            <a:picLocks noChangeAspect="1"/>
          </p:cNvPicPr>
          <p:nvPr/>
        </p:nvPicPr>
        <p:blipFill>
          <a:blip r:embed="rId2"/>
          <a:stretch>
            <a:fillRect/>
          </a:stretch>
        </p:blipFill>
        <p:spPr>
          <a:xfrm>
            <a:off x="173182" y="4446466"/>
            <a:ext cx="6075342" cy="1573313"/>
          </a:xfrm>
          <a:prstGeom prst="rect">
            <a:avLst/>
          </a:prstGeom>
        </p:spPr>
      </p:pic>
    </p:spTree>
    <p:extLst>
      <p:ext uri="{BB962C8B-B14F-4D97-AF65-F5344CB8AC3E}">
        <p14:creationId xmlns:p14="http://schemas.microsoft.com/office/powerpoint/2010/main" val="1747856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BBA820-0E7F-51CB-3F1D-A7635ACF27F6}"/>
              </a:ext>
            </a:extLst>
          </p:cNvPr>
          <p:cNvSpPr>
            <a:spLocks noGrp="1"/>
          </p:cNvSpPr>
          <p:nvPr>
            <p:ph type="title" idx="10"/>
          </p:nvPr>
        </p:nvSpPr>
        <p:spPr/>
        <p:txBody>
          <a:bodyPr/>
          <a:lstStyle/>
          <a:p>
            <a:r>
              <a:rPr lang="en-DE"/>
              <a:t>WP6 Dissemination and outreach</a:t>
            </a:r>
          </a:p>
        </p:txBody>
      </p:sp>
      <p:graphicFrame>
        <p:nvGraphicFramePr>
          <p:cNvPr id="7" name="Table 6">
            <a:extLst>
              <a:ext uri="{FF2B5EF4-FFF2-40B4-BE49-F238E27FC236}">
                <a16:creationId xmlns:a16="http://schemas.microsoft.com/office/drawing/2014/main" id="{2BEAA143-A27D-091C-F2FE-22D6F775F7FE}"/>
              </a:ext>
            </a:extLst>
          </p:cNvPr>
          <p:cNvGraphicFramePr>
            <a:graphicFrameLocks noGrp="1"/>
          </p:cNvGraphicFramePr>
          <p:nvPr>
            <p:extLst>
              <p:ext uri="{D42A27DB-BD31-4B8C-83A1-F6EECF244321}">
                <p14:modId xmlns:p14="http://schemas.microsoft.com/office/powerpoint/2010/main" val="872385321"/>
              </p:ext>
            </p:extLst>
          </p:nvPr>
        </p:nvGraphicFramePr>
        <p:xfrm>
          <a:off x="196936" y="1401540"/>
          <a:ext cx="11574565" cy="2727960"/>
        </p:xfrm>
        <a:graphic>
          <a:graphicData uri="http://schemas.openxmlformats.org/drawingml/2006/table">
            <a:tbl>
              <a:tblPr firstRow="1" bandRow="1"/>
              <a:tblGrid>
                <a:gridCol w="774700">
                  <a:extLst>
                    <a:ext uri="{9D8B030D-6E8A-4147-A177-3AD203B41FA5}">
                      <a16:colId xmlns:a16="http://schemas.microsoft.com/office/drawing/2014/main" val="3836813692"/>
                    </a:ext>
                  </a:extLst>
                </a:gridCol>
                <a:gridCol w="800100">
                  <a:extLst>
                    <a:ext uri="{9D8B030D-6E8A-4147-A177-3AD203B41FA5}">
                      <a16:colId xmlns:a16="http://schemas.microsoft.com/office/drawing/2014/main" val="3089009748"/>
                    </a:ext>
                  </a:extLst>
                </a:gridCol>
                <a:gridCol w="812800">
                  <a:extLst>
                    <a:ext uri="{9D8B030D-6E8A-4147-A177-3AD203B41FA5}">
                      <a16:colId xmlns:a16="http://schemas.microsoft.com/office/drawing/2014/main" val="1383003140"/>
                    </a:ext>
                  </a:extLst>
                </a:gridCol>
                <a:gridCol w="9186965">
                  <a:extLst>
                    <a:ext uri="{9D8B030D-6E8A-4147-A177-3AD203B41FA5}">
                      <a16:colId xmlns:a16="http://schemas.microsoft.com/office/drawing/2014/main" val="2902255415"/>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TASK</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FR</a:t>
                      </a:r>
                      <a:r>
                        <a:rPr lang="en-GB"/>
                        <a:t>OM</a:t>
                      </a:r>
                      <a:endParaRPr lang="en-DE"/>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r"/>
                      <a:r>
                        <a:rPr lang="en-DE"/>
                        <a:t>TO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DE"/>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extLst>
                  <a:ext uri="{0D108BD9-81ED-4DB2-BD59-A6C34878D82A}">
                    <a16:rowId xmlns:a16="http://schemas.microsoft.com/office/drawing/2014/main" val="3535572086"/>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T5.1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Preparation and organisation of Workshops and Tutorials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12263778"/>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T5.2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Producing electronic material for training and education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09005812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T5.3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Providing material and planning for Public Outreach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7653776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T5.4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Outreach towards NFDI consortia and </a:t>
                      </a:r>
                      <a:r>
                        <a:rPr lang="en-GB" sz="1800" kern="1200" err="1">
                          <a:solidFill>
                            <a:schemeClr val="dk1"/>
                          </a:solidFill>
                          <a:effectLst/>
                          <a:latin typeface="+mn-lt"/>
                          <a:ea typeface="+mn-ea"/>
                          <a:cs typeface="+mn-cs"/>
                        </a:rPr>
                        <a:t>ErUM</a:t>
                      </a:r>
                      <a:r>
                        <a:rPr lang="en-GB" sz="1800" kern="1200">
                          <a:solidFill>
                            <a:schemeClr val="dk1"/>
                          </a:solidFill>
                          <a:effectLst/>
                          <a:latin typeface="+mn-lt"/>
                          <a:ea typeface="+mn-ea"/>
                          <a:cs typeface="+mn-cs"/>
                        </a:rPr>
                        <a:t> in workshops and meetings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79417383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T5.5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kern="1200">
                          <a:solidFill>
                            <a:schemeClr val="dk1"/>
                          </a:solidFill>
                          <a:effectLst/>
                          <a:latin typeface="+mn-lt"/>
                          <a:ea typeface="+mn-ea"/>
                          <a:cs typeface="+mn-cs"/>
                        </a:rPr>
                        <a:t>Organize presence and feedback for the project at users meeting of facilities and national/international conferences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2146490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T5.6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Initiate and organize publications from the project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38685795"/>
                  </a:ext>
                </a:extLst>
              </a:tr>
            </a:tbl>
          </a:graphicData>
        </a:graphic>
      </p:graphicFrame>
      <p:graphicFrame>
        <p:nvGraphicFramePr>
          <p:cNvPr id="8" name="Table 7">
            <a:extLst>
              <a:ext uri="{FF2B5EF4-FFF2-40B4-BE49-F238E27FC236}">
                <a16:creationId xmlns:a16="http://schemas.microsoft.com/office/drawing/2014/main" id="{5163D39C-EC22-4B17-8346-E5E8EDD21509}"/>
              </a:ext>
            </a:extLst>
          </p:cNvPr>
          <p:cNvGraphicFramePr>
            <a:graphicFrameLocks noGrp="1"/>
          </p:cNvGraphicFramePr>
          <p:nvPr>
            <p:extLst>
              <p:ext uri="{D42A27DB-BD31-4B8C-83A1-F6EECF244321}">
                <p14:modId xmlns:p14="http://schemas.microsoft.com/office/powerpoint/2010/main" val="1432842278"/>
              </p:ext>
            </p:extLst>
          </p:nvPr>
        </p:nvGraphicFramePr>
        <p:xfrm>
          <a:off x="6259422" y="4312580"/>
          <a:ext cx="5634129" cy="1483360"/>
        </p:xfrm>
        <a:graphic>
          <a:graphicData uri="http://schemas.openxmlformats.org/drawingml/2006/table">
            <a:tbl>
              <a:tblPr firstRow="1" bandRow="1"/>
              <a:tblGrid>
                <a:gridCol w="668429">
                  <a:extLst>
                    <a:ext uri="{9D8B030D-6E8A-4147-A177-3AD203B41FA5}">
                      <a16:colId xmlns:a16="http://schemas.microsoft.com/office/drawing/2014/main" val="750540535"/>
                    </a:ext>
                  </a:extLst>
                </a:gridCol>
                <a:gridCol w="819149">
                  <a:extLst>
                    <a:ext uri="{9D8B030D-6E8A-4147-A177-3AD203B41FA5}">
                      <a16:colId xmlns:a16="http://schemas.microsoft.com/office/drawing/2014/main" val="3449403756"/>
                    </a:ext>
                  </a:extLst>
                </a:gridCol>
                <a:gridCol w="4146551">
                  <a:extLst>
                    <a:ext uri="{9D8B030D-6E8A-4147-A177-3AD203B41FA5}">
                      <a16:colId xmlns:a16="http://schemas.microsoft.com/office/drawing/2014/main" val="717350272"/>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Ms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DE"/>
                        <a:t>Description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D6E78"/>
                    </a:solidFill>
                  </a:tcPr>
                </a:tc>
                <a:extLst>
                  <a:ext uri="{0D108BD9-81ED-4DB2-BD59-A6C34878D82A}">
                    <a16:rowId xmlns:a16="http://schemas.microsoft.com/office/drawing/2014/main" val="195555958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M3.1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15/24</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400" kern="1200">
                          <a:solidFill>
                            <a:schemeClr val="dk1"/>
                          </a:solidFill>
                          <a:effectLst/>
                          <a:latin typeface="+mn-lt"/>
                          <a:ea typeface="+mn-ea"/>
                          <a:cs typeface="+mn-cs"/>
                        </a:rPr>
                        <a:t>Conduct first workshop/tutorials for early adopters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12621384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M3.2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12/24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Collect feedback from stakeholders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94413802"/>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DE"/>
                        <a:t>M3.3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DE"/>
                        <a:t>28</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1800" kern="1200">
                          <a:solidFill>
                            <a:schemeClr val="dk1"/>
                          </a:solidFill>
                          <a:effectLst/>
                          <a:latin typeface="+mn-lt"/>
                          <a:ea typeface="+mn-ea"/>
                          <a:cs typeface="+mn-cs"/>
                        </a:rPr>
                        <a:t>Web tutorial and publication ready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94084908"/>
                  </a:ext>
                </a:extLst>
              </a:tr>
            </a:tbl>
          </a:graphicData>
        </a:graphic>
      </p:graphicFrame>
      <p:pic>
        <p:nvPicPr>
          <p:cNvPr id="9" name="Picture 8">
            <a:extLst>
              <a:ext uri="{FF2B5EF4-FFF2-40B4-BE49-F238E27FC236}">
                <a16:creationId xmlns:a16="http://schemas.microsoft.com/office/drawing/2014/main" id="{7DB28263-B21C-6A1A-846E-5FE501E6ADB2}"/>
              </a:ext>
            </a:extLst>
          </p:cNvPr>
          <p:cNvPicPr>
            <a:picLocks noChangeAspect="1"/>
          </p:cNvPicPr>
          <p:nvPr/>
        </p:nvPicPr>
        <p:blipFill>
          <a:blip r:embed="rId2"/>
          <a:stretch>
            <a:fillRect/>
          </a:stretch>
        </p:blipFill>
        <p:spPr>
          <a:xfrm>
            <a:off x="268186" y="4312580"/>
            <a:ext cx="5834218" cy="1510870"/>
          </a:xfrm>
          <a:prstGeom prst="rect">
            <a:avLst/>
          </a:prstGeom>
        </p:spPr>
      </p:pic>
    </p:spTree>
    <p:extLst>
      <p:ext uri="{BB962C8B-B14F-4D97-AF65-F5344CB8AC3E}">
        <p14:creationId xmlns:p14="http://schemas.microsoft.com/office/powerpoint/2010/main" val="177417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4A776A-014D-3E34-8C3B-B52381E6AE97}"/>
              </a:ext>
            </a:extLst>
          </p:cNvPr>
          <p:cNvSpPr>
            <a:spLocks noGrp="1"/>
          </p:cNvSpPr>
          <p:nvPr>
            <p:ph type="title" idx="10"/>
          </p:nvPr>
        </p:nvSpPr>
        <p:spPr/>
        <p:txBody>
          <a:bodyPr/>
          <a:lstStyle/>
          <a:p>
            <a:r>
              <a:rPr lang="en-DE" dirty="0"/>
              <a:t>European Synchrotron Landscape</a:t>
            </a:r>
          </a:p>
        </p:txBody>
      </p:sp>
      <p:pic>
        <p:nvPicPr>
          <p:cNvPr id="5" name="Content Placeholder 8">
            <a:extLst>
              <a:ext uri="{FF2B5EF4-FFF2-40B4-BE49-F238E27FC236}">
                <a16:creationId xmlns:a16="http://schemas.microsoft.com/office/drawing/2014/main" id="{38EB5407-2041-EC28-4CBD-50EE7F26C7CC}"/>
              </a:ext>
            </a:extLst>
          </p:cNvPr>
          <p:cNvPicPr>
            <a:picLocks noChangeAspect="1"/>
          </p:cNvPicPr>
          <p:nvPr/>
        </p:nvPicPr>
        <p:blipFill>
          <a:blip r:embed="rId2"/>
          <a:stretch>
            <a:fillRect/>
          </a:stretch>
        </p:blipFill>
        <p:spPr>
          <a:xfrm>
            <a:off x="629327" y="1969706"/>
            <a:ext cx="4649516" cy="4525963"/>
          </a:xfrm>
          <a:prstGeom prst="rect">
            <a:avLst/>
          </a:prstGeom>
        </p:spPr>
      </p:pic>
      <p:sp>
        <p:nvSpPr>
          <p:cNvPr id="6" name="TextBox 5">
            <a:extLst>
              <a:ext uri="{FF2B5EF4-FFF2-40B4-BE49-F238E27FC236}">
                <a16:creationId xmlns:a16="http://schemas.microsoft.com/office/drawing/2014/main" id="{F72F0AB4-370D-08A1-9D46-9E5BBB6CD031}"/>
              </a:ext>
            </a:extLst>
          </p:cNvPr>
          <p:cNvSpPr txBox="1"/>
          <p:nvPr/>
        </p:nvSpPr>
        <p:spPr>
          <a:xfrm>
            <a:off x="1740556" y="1273097"/>
            <a:ext cx="2820003" cy="523220"/>
          </a:xfrm>
          <a:prstGeom prst="rect">
            <a:avLst/>
          </a:prstGeom>
          <a:noFill/>
        </p:spPr>
        <p:txBody>
          <a:bodyPr wrap="none" rtlCol="0">
            <a:spAutoFit/>
          </a:bodyPr>
          <a:lstStyle/>
          <a:p>
            <a:r>
              <a:rPr lang="en-GB" sz="2800" dirty="0">
                <a:solidFill>
                  <a:schemeClr val="accent1"/>
                </a:solidFill>
              </a:rPr>
              <a:t>Photon (LEAPS)</a:t>
            </a:r>
          </a:p>
        </p:txBody>
      </p:sp>
      <p:sp>
        <p:nvSpPr>
          <p:cNvPr id="7" name="TextBox 6">
            <a:extLst>
              <a:ext uri="{FF2B5EF4-FFF2-40B4-BE49-F238E27FC236}">
                <a16:creationId xmlns:a16="http://schemas.microsoft.com/office/drawing/2014/main" id="{683E98E4-44EB-8B2C-E859-8D18B399E2EF}"/>
              </a:ext>
            </a:extLst>
          </p:cNvPr>
          <p:cNvSpPr txBox="1"/>
          <p:nvPr/>
        </p:nvSpPr>
        <p:spPr>
          <a:xfrm>
            <a:off x="7206331" y="1267035"/>
            <a:ext cx="2743059" cy="523220"/>
          </a:xfrm>
          <a:prstGeom prst="rect">
            <a:avLst/>
          </a:prstGeom>
          <a:noFill/>
        </p:spPr>
        <p:txBody>
          <a:bodyPr wrap="none" rtlCol="0">
            <a:spAutoFit/>
          </a:bodyPr>
          <a:lstStyle/>
          <a:p>
            <a:r>
              <a:rPr lang="en-GB" sz="2800" dirty="0">
                <a:solidFill>
                  <a:schemeClr val="accent1"/>
                </a:solidFill>
              </a:rPr>
              <a:t>Neutron (LENS)</a:t>
            </a:r>
          </a:p>
        </p:txBody>
      </p:sp>
      <p:pic>
        <p:nvPicPr>
          <p:cNvPr id="12" name="Picture 11">
            <a:extLst>
              <a:ext uri="{FF2B5EF4-FFF2-40B4-BE49-F238E27FC236}">
                <a16:creationId xmlns:a16="http://schemas.microsoft.com/office/drawing/2014/main" id="{E255A9A8-0486-2934-05DF-C0282F1C7E56}"/>
              </a:ext>
            </a:extLst>
          </p:cNvPr>
          <p:cNvPicPr>
            <a:picLocks noChangeAspect="1"/>
          </p:cNvPicPr>
          <p:nvPr/>
        </p:nvPicPr>
        <p:blipFill rotWithShape="1">
          <a:blip r:embed="rId3">
            <a:extLst>
              <a:ext uri="{28A0092B-C50C-407E-A947-70E740481C1C}">
                <a14:useLocalDpi xmlns:a14="http://schemas.microsoft.com/office/drawing/2010/main" val="0"/>
              </a:ext>
            </a:extLst>
          </a:blip>
          <a:srcRect l="16149" t="13329" r="14844" b="7260"/>
          <a:stretch/>
        </p:blipFill>
        <p:spPr>
          <a:xfrm>
            <a:off x="7702870" y="1721885"/>
            <a:ext cx="3816000" cy="4392000"/>
          </a:xfrm>
          <a:prstGeom prst="rect">
            <a:avLst/>
          </a:prstGeom>
        </p:spPr>
      </p:pic>
      <p:grpSp>
        <p:nvGrpSpPr>
          <p:cNvPr id="13" name="Group 12">
            <a:extLst>
              <a:ext uri="{FF2B5EF4-FFF2-40B4-BE49-F238E27FC236}">
                <a16:creationId xmlns:a16="http://schemas.microsoft.com/office/drawing/2014/main" id="{BE85F6B2-3C15-B3A7-9BE5-43AC63210795}"/>
              </a:ext>
            </a:extLst>
          </p:cNvPr>
          <p:cNvGrpSpPr/>
          <p:nvPr/>
        </p:nvGrpSpPr>
        <p:grpSpPr>
          <a:xfrm>
            <a:off x="636670" y="2080251"/>
            <a:ext cx="8509698" cy="4487426"/>
            <a:chOff x="319170" y="2037918"/>
            <a:chExt cx="8509698" cy="4487426"/>
          </a:xfrm>
        </p:grpSpPr>
        <p:sp>
          <p:nvSpPr>
            <p:cNvPr id="14" name="Donut 14">
              <a:extLst>
                <a:ext uri="{FF2B5EF4-FFF2-40B4-BE49-F238E27FC236}">
                  <a16:creationId xmlns:a16="http://schemas.microsoft.com/office/drawing/2014/main" id="{145C2BEA-F1F9-8264-0498-820092D47606}"/>
                </a:ext>
              </a:extLst>
            </p:cNvPr>
            <p:cNvSpPr>
              <a:spLocks noChangeAspect="1"/>
            </p:cNvSpPr>
            <p:nvPr/>
          </p:nvSpPr>
          <p:spPr>
            <a:xfrm>
              <a:off x="888569" y="2436493"/>
              <a:ext cx="778797" cy="778797"/>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5" name="Donut 15">
              <a:extLst>
                <a:ext uri="{FF2B5EF4-FFF2-40B4-BE49-F238E27FC236}">
                  <a16:creationId xmlns:a16="http://schemas.microsoft.com/office/drawing/2014/main" id="{C9CCA046-0546-63B9-9FA3-17693C0C4C29}"/>
                </a:ext>
              </a:extLst>
            </p:cNvPr>
            <p:cNvSpPr>
              <a:spLocks noChangeAspect="1"/>
            </p:cNvSpPr>
            <p:nvPr/>
          </p:nvSpPr>
          <p:spPr>
            <a:xfrm>
              <a:off x="3009470" y="2037918"/>
              <a:ext cx="757610" cy="757610"/>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 name="Donut 16">
              <a:extLst>
                <a:ext uri="{FF2B5EF4-FFF2-40B4-BE49-F238E27FC236}">
                  <a16:creationId xmlns:a16="http://schemas.microsoft.com/office/drawing/2014/main" id="{043B5E63-4E0A-C248-B978-98C5C5FDB332}"/>
                </a:ext>
              </a:extLst>
            </p:cNvPr>
            <p:cNvSpPr>
              <a:spLocks noChangeAspect="1"/>
            </p:cNvSpPr>
            <p:nvPr/>
          </p:nvSpPr>
          <p:spPr>
            <a:xfrm>
              <a:off x="3657601" y="2461664"/>
              <a:ext cx="755966" cy="755966"/>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7" name="Donut 17">
              <a:extLst>
                <a:ext uri="{FF2B5EF4-FFF2-40B4-BE49-F238E27FC236}">
                  <a16:creationId xmlns:a16="http://schemas.microsoft.com/office/drawing/2014/main" id="{729B5C4E-BF77-4559-2483-4511BCBE26FF}"/>
                </a:ext>
              </a:extLst>
            </p:cNvPr>
            <p:cNvSpPr>
              <a:spLocks noChangeAspect="1"/>
            </p:cNvSpPr>
            <p:nvPr/>
          </p:nvSpPr>
          <p:spPr>
            <a:xfrm>
              <a:off x="4184542" y="3807667"/>
              <a:ext cx="795417" cy="795417"/>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8" name="Donut 18">
              <a:extLst>
                <a:ext uri="{FF2B5EF4-FFF2-40B4-BE49-F238E27FC236}">
                  <a16:creationId xmlns:a16="http://schemas.microsoft.com/office/drawing/2014/main" id="{98FDBE4E-7D30-CB1A-30AD-2AF79D043026}"/>
                </a:ext>
              </a:extLst>
            </p:cNvPr>
            <p:cNvSpPr>
              <a:spLocks noChangeAspect="1"/>
            </p:cNvSpPr>
            <p:nvPr/>
          </p:nvSpPr>
          <p:spPr>
            <a:xfrm>
              <a:off x="2243481" y="5741490"/>
              <a:ext cx="783854" cy="783854"/>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9" name="Donut 19">
              <a:extLst>
                <a:ext uri="{FF2B5EF4-FFF2-40B4-BE49-F238E27FC236}">
                  <a16:creationId xmlns:a16="http://schemas.microsoft.com/office/drawing/2014/main" id="{C608D6C4-C6BD-59BC-8187-45EC21359DD1}"/>
                </a:ext>
              </a:extLst>
            </p:cNvPr>
            <p:cNvSpPr>
              <a:spLocks noChangeAspect="1"/>
            </p:cNvSpPr>
            <p:nvPr/>
          </p:nvSpPr>
          <p:spPr>
            <a:xfrm>
              <a:off x="878237" y="5158368"/>
              <a:ext cx="797295" cy="797295"/>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0" name="Donut 20">
              <a:extLst>
                <a:ext uri="{FF2B5EF4-FFF2-40B4-BE49-F238E27FC236}">
                  <a16:creationId xmlns:a16="http://schemas.microsoft.com/office/drawing/2014/main" id="{EC88925E-682C-6AD4-35C6-67964FC2ACF6}"/>
                </a:ext>
              </a:extLst>
            </p:cNvPr>
            <p:cNvSpPr>
              <a:spLocks noChangeAspect="1"/>
            </p:cNvSpPr>
            <p:nvPr/>
          </p:nvSpPr>
          <p:spPr>
            <a:xfrm>
              <a:off x="444284" y="4537261"/>
              <a:ext cx="810445" cy="810445"/>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 name="Donut 21">
              <a:extLst>
                <a:ext uri="{FF2B5EF4-FFF2-40B4-BE49-F238E27FC236}">
                  <a16:creationId xmlns:a16="http://schemas.microsoft.com/office/drawing/2014/main" id="{B9BC531B-95A9-4F2A-692D-F9402A2D8F2C}"/>
                </a:ext>
              </a:extLst>
            </p:cNvPr>
            <p:cNvSpPr>
              <a:spLocks noChangeAspect="1"/>
            </p:cNvSpPr>
            <p:nvPr/>
          </p:nvSpPr>
          <p:spPr>
            <a:xfrm>
              <a:off x="319170" y="3799331"/>
              <a:ext cx="786375" cy="786375"/>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2" name="Donut 22">
              <a:extLst>
                <a:ext uri="{FF2B5EF4-FFF2-40B4-BE49-F238E27FC236}">
                  <a16:creationId xmlns:a16="http://schemas.microsoft.com/office/drawing/2014/main" id="{0CECACFC-D495-3EF0-DF3F-FF884A1AFF0C}"/>
                </a:ext>
              </a:extLst>
            </p:cNvPr>
            <p:cNvSpPr>
              <a:spLocks noChangeAspect="1"/>
            </p:cNvSpPr>
            <p:nvPr/>
          </p:nvSpPr>
          <p:spPr>
            <a:xfrm>
              <a:off x="3621438" y="5170141"/>
              <a:ext cx="794728" cy="794728"/>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3" name="Donut 23">
              <a:extLst>
                <a:ext uri="{FF2B5EF4-FFF2-40B4-BE49-F238E27FC236}">
                  <a16:creationId xmlns:a16="http://schemas.microsoft.com/office/drawing/2014/main" id="{81FAD42C-C8E6-DD13-1C9B-D5C80F8E32CF}"/>
                </a:ext>
              </a:extLst>
            </p:cNvPr>
            <p:cNvSpPr>
              <a:spLocks noChangeAspect="1"/>
            </p:cNvSpPr>
            <p:nvPr/>
          </p:nvSpPr>
          <p:spPr>
            <a:xfrm>
              <a:off x="8140651" y="5246263"/>
              <a:ext cx="688217" cy="688086"/>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24" name="Donut 24">
              <a:extLst>
                <a:ext uri="{FF2B5EF4-FFF2-40B4-BE49-F238E27FC236}">
                  <a16:creationId xmlns:a16="http://schemas.microsoft.com/office/drawing/2014/main" id="{7D8ED0EF-9242-E33D-2C1F-62835481A2BD}"/>
                </a:ext>
              </a:extLst>
            </p:cNvPr>
            <p:cNvSpPr>
              <a:spLocks noChangeAspect="1"/>
            </p:cNvSpPr>
            <p:nvPr/>
          </p:nvSpPr>
          <p:spPr>
            <a:xfrm>
              <a:off x="7781607" y="3358052"/>
              <a:ext cx="688217" cy="688086"/>
            </a:xfrm>
            <a:prstGeom prst="donut">
              <a:avLst>
                <a:gd name="adj" fmla="val 10438"/>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grpSp>
      <p:pic>
        <p:nvPicPr>
          <p:cNvPr id="26" name="Picture 25">
            <a:extLst>
              <a:ext uri="{FF2B5EF4-FFF2-40B4-BE49-F238E27FC236}">
                <a16:creationId xmlns:a16="http://schemas.microsoft.com/office/drawing/2014/main" id="{5DEB4845-2A32-E839-E6EA-CE1550C69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908" y="3631943"/>
            <a:ext cx="947651" cy="947651"/>
          </a:xfrm>
          <a:prstGeom prst="rect">
            <a:avLst/>
          </a:prstGeom>
        </p:spPr>
      </p:pic>
      <p:pic>
        <p:nvPicPr>
          <p:cNvPr id="27" name="Picture 26">
            <a:extLst>
              <a:ext uri="{FF2B5EF4-FFF2-40B4-BE49-F238E27FC236}">
                <a16:creationId xmlns:a16="http://schemas.microsoft.com/office/drawing/2014/main" id="{82533E81-1C60-B501-F01E-32D38B9C3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233" y="4812765"/>
            <a:ext cx="1218533" cy="1218533"/>
          </a:xfrm>
          <a:prstGeom prst="rect">
            <a:avLst/>
          </a:prstGeom>
        </p:spPr>
      </p:pic>
      <p:sp>
        <p:nvSpPr>
          <p:cNvPr id="28" name="Oval Callout 27">
            <a:extLst>
              <a:ext uri="{FF2B5EF4-FFF2-40B4-BE49-F238E27FC236}">
                <a16:creationId xmlns:a16="http://schemas.microsoft.com/office/drawing/2014/main" id="{52B17BAB-906E-A84E-4DF4-B1E3DBB15D27}"/>
              </a:ext>
            </a:extLst>
          </p:cNvPr>
          <p:cNvSpPr/>
          <p:nvPr/>
        </p:nvSpPr>
        <p:spPr>
          <a:xfrm>
            <a:off x="7432676" y="2042584"/>
            <a:ext cx="1014412" cy="1071562"/>
          </a:xfrm>
          <a:prstGeom prst="wedgeEllipseCallout">
            <a:avLst>
              <a:gd name="adj1" fmla="val -115976"/>
              <a:gd name="adj2" fmla="val -8675"/>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Donut 40">
            <a:extLst>
              <a:ext uri="{FF2B5EF4-FFF2-40B4-BE49-F238E27FC236}">
                <a16:creationId xmlns:a16="http://schemas.microsoft.com/office/drawing/2014/main" id="{1490E2E1-EB9E-9D9D-2E42-447496BA08A9}"/>
              </a:ext>
            </a:extLst>
          </p:cNvPr>
          <p:cNvSpPr>
            <a:spLocks noChangeAspect="1"/>
          </p:cNvSpPr>
          <p:nvPr/>
        </p:nvSpPr>
        <p:spPr>
          <a:xfrm>
            <a:off x="5737965" y="2090589"/>
            <a:ext cx="1163214" cy="1163214"/>
          </a:xfrm>
          <a:prstGeom prst="donut">
            <a:avLst>
              <a:gd name="adj" fmla="val 3742"/>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5" name="TextBox 44">
            <a:extLst>
              <a:ext uri="{FF2B5EF4-FFF2-40B4-BE49-F238E27FC236}">
                <a16:creationId xmlns:a16="http://schemas.microsoft.com/office/drawing/2014/main" id="{F8979E89-347E-ACE0-4931-1CFA2F9E4887}"/>
              </a:ext>
            </a:extLst>
          </p:cNvPr>
          <p:cNvSpPr txBox="1"/>
          <p:nvPr/>
        </p:nvSpPr>
        <p:spPr>
          <a:xfrm>
            <a:off x="1302048" y="6365118"/>
            <a:ext cx="1580882" cy="307777"/>
          </a:xfrm>
          <a:prstGeom prst="rect">
            <a:avLst/>
          </a:prstGeom>
          <a:noFill/>
        </p:spPr>
        <p:txBody>
          <a:bodyPr wrap="none" rtlCol="0">
            <a:spAutoFit/>
          </a:bodyPr>
          <a:lstStyle/>
          <a:p>
            <a:r>
              <a:rPr lang="en-DE" sz="1400" dirty="0">
                <a:solidFill>
                  <a:schemeClr val="bg2">
                    <a:lumMod val="65000"/>
                  </a:schemeClr>
                </a:solidFill>
              </a:rPr>
              <a:t>Courtesy: LEAPS</a:t>
            </a:r>
          </a:p>
        </p:txBody>
      </p:sp>
      <p:sp>
        <p:nvSpPr>
          <p:cNvPr id="46" name="TextBox 45">
            <a:extLst>
              <a:ext uri="{FF2B5EF4-FFF2-40B4-BE49-F238E27FC236}">
                <a16:creationId xmlns:a16="http://schemas.microsoft.com/office/drawing/2014/main" id="{7D9E8563-FE74-B27A-FE71-BCAF036687E6}"/>
              </a:ext>
            </a:extLst>
          </p:cNvPr>
          <p:cNvSpPr txBox="1"/>
          <p:nvPr/>
        </p:nvSpPr>
        <p:spPr>
          <a:xfrm>
            <a:off x="7723469" y="5844107"/>
            <a:ext cx="1470274" cy="307777"/>
          </a:xfrm>
          <a:prstGeom prst="rect">
            <a:avLst/>
          </a:prstGeom>
          <a:noFill/>
        </p:spPr>
        <p:txBody>
          <a:bodyPr wrap="none" rtlCol="0">
            <a:spAutoFit/>
          </a:bodyPr>
          <a:lstStyle/>
          <a:p>
            <a:r>
              <a:rPr lang="en-DE" sz="1400" dirty="0">
                <a:solidFill>
                  <a:schemeClr val="bg2">
                    <a:lumMod val="65000"/>
                  </a:schemeClr>
                </a:solidFill>
              </a:rPr>
              <a:t>Courtesy: LENS</a:t>
            </a:r>
          </a:p>
        </p:txBody>
      </p:sp>
      <p:sp>
        <p:nvSpPr>
          <p:cNvPr id="47" name="TextBox 46">
            <a:extLst>
              <a:ext uri="{FF2B5EF4-FFF2-40B4-BE49-F238E27FC236}">
                <a16:creationId xmlns:a16="http://schemas.microsoft.com/office/drawing/2014/main" id="{6CCA2585-FCF0-DCB8-06D0-56B794144F60}"/>
              </a:ext>
            </a:extLst>
          </p:cNvPr>
          <p:cNvSpPr txBox="1"/>
          <p:nvPr/>
        </p:nvSpPr>
        <p:spPr>
          <a:xfrm>
            <a:off x="6901179" y="2253517"/>
            <a:ext cx="4844596" cy="954107"/>
          </a:xfrm>
          <a:prstGeom prst="rect">
            <a:avLst/>
          </a:prstGeom>
          <a:noFill/>
        </p:spPr>
        <p:txBody>
          <a:bodyPr wrap="none" rtlCol="0">
            <a:spAutoFit/>
          </a:bodyPr>
          <a:lstStyle/>
          <a:p>
            <a:pPr algn="ctr"/>
            <a:r>
              <a:rPr lang="en-DE" sz="2800" dirty="0"/>
              <a:t>Upgrade program</a:t>
            </a:r>
          </a:p>
          <a:p>
            <a:pPr algn="ctr"/>
            <a:r>
              <a:rPr lang="en-GB" sz="2800" dirty="0"/>
              <a:t>t</a:t>
            </a:r>
            <a:r>
              <a:rPr lang="en-DE" sz="2800" dirty="0"/>
              <a:t>o generation 4. synchrotrons</a:t>
            </a:r>
          </a:p>
        </p:txBody>
      </p:sp>
    </p:spTree>
    <p:extLst>
      <p:ext uri="{BB962C8B-B14F-4D97-AF65-F5344CB8AC3E}">
        <p14:creationId xmlns:p14="http://schemas.microsoft.com/office/powerpoint/2010/main" val="105581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A68424F-DAB8-BCF0-DD39-E352EE88C40F}"/>
              </a:ext>
            </a:extLst>
          </p:cNvPr>
          <p:cNvGrpSpPr/>
          <p:nvPr/>
        </p:nvGrpSpPr>
        <p:grpSpPr>
          <a:xfrm>
            <a:off x="858205" y="4949679"/>
            <a:ext cx="10788489" cy="1726262"/>
            <a:chOff x="1153438" y="4885253"/>
            <a:chExt cx="10788489" cy="1726262"/>
          </a:xfrm>
        </p:grpSpPr>
        <p:pic>
          <p:nvPicPr>
            <p:cNvPr id="14" name="Picture 6" descr="schematic drawing illustrating the working principle of a synchrotron... |  Download Scientific Diagram">
              <a:extLst>
                <a:ext uri="{FF2B5EF4-FFF2-40B4-BE49-F238E27FC236}">
                  <a16:creationId xmlns:a16="http://schemas.microsoft.com/office/drawing/2014/main" id="{9EEAA07F-660C-74DE-A0C0-2B7E058FB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60" t="4872" r="5567" b="8927"/>
            <a:stretch>
              <a:fillRect/>
            </a:stretch>
          </p:blipFill>
          <p:spPr bwMode="auto">
            <a:xfrm>
              <a:off x="1153438" y="5039673"/>
              <a:ext cx="2665127" cy="14901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ollege, university Graduation cap. Education, degree ceremony 3d icon.  Vector illustration isolated on white background. 42231830 Vector Art at  Vecteezy">
              <a:extLst>
                <a:ext uri="{FF2B5EF4-FFF2-40B4-BE49-F238E27FC236}">
                  <a16:creationId xmlns:a16="http://schemas.microsoft.com/office/drawing/2014/main" id="{2869AF5B-3665-E180-5E56-D142577D3D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167" t="21033" r="13160" b="10752"/>
            <a:stretch>
              <a:fillRect/>
            </a:stretch>
          </p:blipFill>
          <p:spPr bwMode="auto">
            <a:xfrm>
              <a:off x="10108632" y="5063928"/>
              <a:ext cx="1833295" cy="154758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AutoShape 4">
              <a:extLst>
                <a:ext uri="{FF2B5EF4-FFF2-40B4-BE49-F238E27FC236}">
                  <a16:creationId xmlns:a16="http://schemas.microsoft.com/office/drawing/2014/main" id="{03C99890-4201-9A27-9592-C91287A2BA14}"/>
                </a:ext>
              </a:extLst>
            </p:cNvPr>
            <p:cNvSpPr>
              <a:spLocks noChangeAspect="1" noChangeArrowheads="1"/>
            </p:cNvSpPr>
            <p:nvPr/>
          </p:nvSpPr>
          <p:spPr bwMode="auto">
            <a:xfrm>
              <a:off x="7863131" y="49958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pic>
          <p:nvPicPr>
            <p:cNvPr id="15" name="Picture 8" descr="University College 3D Icons - Free Download in PNG, glTF">
              <a:extLst>
                <a:ext uri="{FF2B5EF4-FFF2-40B4-BE49-F238E27FC236}">
                  <a16:creationId xmlns:a16="http://schemas.microsoft.com/office/drawing/2014/main" id="{3F85E5BA-95A5-909E-7695-981F30B626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 r="537" b="23747"/>
            <a:stretch>
              <a:fillRect/>
            </a:stretch>
          </p:blipFill>
          <p:spPr bwMode="auto">
            <a:xfrm>
              <a:off x="8524393" y="4885253"/>
              <a:ext cx="1943713" cy="1490179"/>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Arrow 15">
              <a:extLst>
                <a:ext uri="{FF2B5EF4-FFF2-40B4-BE49-F238E27FC236}">
                  <a16:creationId xmlns:a16="http://schemas.microsoft.com/office/drawing/2014/main" id="{9E630414-8B20-0BFA-538A-AC8D1528526B}"/>
                </a:ext>
              </a:extLst>
            </p:cNvPr>
            <p:cNvSpPr/>
            <p:nvPr/>
          </p:nvSpPr>
          <p:spPr>
            <a:xfrm>
              <a:off x="4082405" y="5859387"/>
              <a:ext cx="4342272" cy="473750"/>
            </a:xfrm>
            <a:prstGeom prst="rightArrow">
              <a:avLst/>
            </a:prstGeom>
            <a:solidFill>
              <a:schemeClr val="bg1">
                <a:lumMod val="50000"/>
              </a:schemeClr>
            </a:solidFill>
            <a:ln>
              <a:solidFill>
                <a:schemeClr val="bg1"/>
              </a:solidFill>
            </a:ln>
            <a:effectLst>
              <a:outerShdw blurRad="50800" dist="38100" dir="2700000" algn="tl" rotWithShape="0">
                <a:schemeClr val="tx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7" name="Magnetic Disk 16">
              <a:extLst>
                <a:ext uri="{FF2B5EF4-FFF2-40B4-BE49-F238E27FC236}">
                  <a16:creationId xmlns:a16="http://schemas.microsoft.com/office/drawing/2014/main" id="{7A5DD554-7CAC-A71B-3790-33F19FC0F54A}"/>
                </a:ext>
              </a:extLst>
            </p:cNvPr>
            <p:cNvSpPr/>
            <p:nvPr/>
          </p:nvSpPr>
          <p:spPr>
            <a:xfrm>
              <a:off x="5766360" y="5390453"/>
              <a:ext cx="974361" cy="501297"/>
            </a:xfrm>
            <a:prstGeom prst="flowChartMagneticDisk">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bg1">
                    <a:lumMod val="75000"/>
                  </a:schemeClr>
                </a:solidFill>
              </a:endParaRPr>
            </a:p>
          </p:txBody>
        </p:sp>
      </p:grpSp>
      <p:sp>
        <p:nvSpPr>
          <p:cNvPr id="3" name="Title 2">
            <a:extLst>
              <a:ext uri="{FF2B5EF4-FFF2-40B4-BE49-F238E27FC236}">
                <a16:creationId xmlns:a16="http://schemas.microsoft.com/office/drawing/2014/main" id="{C9D4A833-CFBB-8F36-7CE2-84CCCFDB3B56}"/>
              </a:ext>
            </a:extLst>
          </p:cNvPr>
          <p:cNvSpPr>
            <a:spLocks noGrp="1"/>
          </p:cNvSpPr>
          <p:nvPr>
            <p:ph type="title" idx="10"/>
          </p:nvPr>
        </p:nvSpPr>
        <p:spPr/>
        <p:txBody>
          <a:bodyPr/>
          <a:lstStyle/>
          <a:p>
            <a:r>
              <a:rPr lang="en-DE" dirty="0"/>
              <a:t>What is the issue we need to solve!</a:t>
            </a:r>
          </a:p>
        </p:txBody>
      </p:sp>
      <p:pic>
        <p:nvPicPr>
          <p:cNvPr id="11" name="Picture 2" descr="Snoopy thinking.">
            <a:extLst>
              <a:ext uri="{FF2B5EF4-FFF2-40B4-BE49-F238E27FC236}">
                <a16:creationId xmlns:a16="http://schemas.microsoft.com/office/drawing/2014/main" id="{F36D9F99-3261-7A42-E68F-769F765ED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722" y="1686928"/>
            <a:ext cx="2543629" cy="25436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6D79815-6541-A9E1-6C0E-98A07E147B93}"/>
              </a:ext>
            </a:extLst>
          </p:cNvPr>
          <p:cNvSpPr txBox="1"/>
          <p:nvPr/>
        </p:nvSpPr>
        <p:spPr>
          <a:xfrm>
            <a:off x="2585216" y="1370087"/>
            <a:ext cx="9455973" cy="3970318"/>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accent1"/>
                </a:solidFill>
              </a:rPr>
              <a:t>Those devices produce a huge amount of data, but the time and capacity of the connected RI (Computer Centre) is limited.</a:t>
            </a:r>
          </a:p>
          <a:p>
            <a:pPr marL="457200" indent="-457200">
              <a:buFont typeface="Arial" panose="020B0604020202020204" pitchFamily="34" charset="0"/>
              <a:buChar char="•"/>
            </a:pPr>
            <a:r>
              <a:rPr lang="en-GB" sz="2800" dirty="0">
                <a:solidFill>
                  <a:schemeClr val="accent1"/>
                </a:solidFill>
              </a:rPr>
              <a:t>And a large portion of science is done by research groups (students) at the Universities.</a:t>
            </a:r>
          </a:p>
          <a:p>
            <a:pPr marL="457200" indent="-457200">
              <a:buFont typeface="Arial" panose="020B0604020202020204" pitchFamily="34" charset="0"/>
              <a:buChar char="•"/>
            </a:pPr>
            <a:r>
              <a:rPr lang="en-GB" sz="2800" dirty="0"/>
              <a:t>GOAL: </a:t>
            </a:r>
            <a:r>
              <a:rPr lang="en-GB" sz="2800" b="1" dirty="0"/>
              <a:t>Providing universities with access to scientific data generated by high-volume facilities, such as synchrotrons, to enable remote visualization and analysis.</a:t>
            </a:r>
          </a:p>
        </p:txBody>
      </p:sp>
    </p:spTree>
    <p:extLst>
      <p:ext uri="{BB962C8B-B14F-4D97-AF65-F5344CB8AC3E}">
        <p14:creationId xmlns:p14="http://schemas.microsoft.com/office/powerpoint/2010/main" val="8871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BA2149-0765-BF99-C060-4BE29BA759D0}"/>
              </a:ext>
            </a:extLst>
          </p:cNvPr>
          <p:cNvSpPr>
            <a:spLocks noGrp="1"/>
          </p:cNvSpPr>
          <p:nvPr>
            <p:ph type="title" idx="10"/>
          </p:nvPr>
        </p:nvSpPr>
        <p:spPr/>
        <p:txBody>
          <a:bodyPr/>
          <a:lstStyle/>
          <a:p>
            <a:r>
              <a:rPr lang="en-DE" dirty="0"/>
              <a:t>Why would that be an issue ?</a:t>
            </a:r>
          </a:p>
        </p:txBody>
      </p:sp>
      <p:sp>
        <p:nvSpPr>
          <p:cNvPr id="4" name="TextBox 3">
            <a:extLst>
              <a:ext uri="{FF2B5EF4-FFF2-40B4-BE49-F238E27FC236}">
                <a16:creationId xmlns:a16="http://schemas.microsoft.com/office/drawing/2014/main" id="{B52F2089-7E63-18FB-A785-24AD34F5A105}"/>
              </a:ext>
            </a:extLst>
          </p:cNvPr>
          <p:cNvSpPr txBox="1"/>
          <p:nvPr/>
        </p:nvSpPr>
        <p:spPr>
          <a:xfrm>
            <a:off x="702085" y="5829314"/>
            <a:ext cx="8233678" cy="584775"/>
          </a:xfrm>
          <a:prstGeom prst="rect">
            <a:avLst/>
          </a:prstGeom>
          <a:noFill/>
        </p:spPr>
        <p:txBody>
          <a:bodyPr wrap="square" rtlCol="0">
            <a:spAutoFit/>
          </a:bodyPr>
          <a:lstStyle/>
          <a:p>
            <a:r>
              <a:rPr lang="en-DE" sz="1600" dirty="0"/>
              <a:t>On DISK storage per scientific community at DESY. With the start of the EU-XFEL and PETRA III, the Photon Science community dominated the storage needs (significantly)</a:t>
            </a:r>
          </a:p>
        </p:txBody>
      </p:sp>
      <p:grpSp>
        <p:nvGrpSpPr>
          <p:cNvPr id="5" name="Group 4">
            <a:extLst>
              <a:ext uri="{FF2B5EF4-FFF2-40B4-BE49-F238E27FC236}">
                <a16:creationId xmlns:a16="http://schemas.microsoft.com/office/drawing/2014/main" id="{1F179B59-C7AF-28F6-ED1A-538420009AE2}"/>
              </a:ext>
            </a:extLst>
          </p:cNvPr>
          <p:cNvGrpSpPr/>
          <p:nvPr/>
        </p:nvGrpSpPr>
        <p:grpSpPr>
          <a:xfrm>
            <a:off x="0" y="1502706"/>
            <a:ext cx="8935765" cy="4287101"/>
            <a:chOff x="355600" y="959456"/>
            <a:chExt cx="8935765" cy="4287101"/>
          </a:xfrm>
        </p:grpSpPr>
        <p:pic>
          <p:nvPicPr>
            <p:cNvPr id="6" name="Picture 5">
              <a:extLst>
                <a:ext uri="{FF2B5EF4-FFF2-40B4-BE49-F238E27FC236}">
                  <a16:creationId xmlns:a16="http://schemas.microsoft.com/office/drawing/2014/main" id="{DC1E6A7B-0C1C-BCE5-7D0E-FDE9FABDF36A}"/>
                </a:ext>
              </a:extLst>
            </p:cNvPr>
            <p:cNvPicPr>
              <a:picLocks noChangeAspect="1"/>
            </p:cNvPicPr>
            <p:nvPr/>
          </p:nvPicPr>
          <p:blipFill>
            <a:blip r:embed="rId3"/>
            <a:srcRect l="13212" t="18407" r="13338" b="19591"/>
            <a:stretch>
              <a:fillRect/>
            </a:stretch>
          </p:blipFill>
          <p:spPr>
            <a:xfrm>
              <a:off x="355600" y="959456"/>
              <a:ext cx="8935765" cy="4287101"/>
            </a:xfrm>
            <a:prstGeom prst="rect">
              <a:avLst/>
            </a:prstGeom>
          </p:spPr>
        </p:pic>
        <p:sp>
          <p:nvSpPr>
            <p:cNvPr id="7" name="TextBox 6">
              <a:extLst>
                <a:ext uri="{FF2B5EF4-FFF2-40B4-BE49-F238E27FC236}">
                  <a16:creationId xmlns:a16="http://schemas.microsoft.com/office/drawing/2014/main" id="{04CF3278-830F-4970-2108-76B21FC49058}"/>
                </a:ext>
              </a:extLst>
            </p:cNvPr>
            <p:cNvSpPr txBox="1"/>
            <p:nvPr/>
          </p:nvSpPr>
          <p:spPr>
            <a:xfrm>
              <a:off x="1331289" y="1195944"/>
              <a:ext cx="4807072" cy="830997"/>
            </a:xfrm>
            <a:prstGeom prst="rect">
              <a:avLst/>
            </a:prstGeom>
            <a:noFill/>
          </p:spPr>
          <p:txBody>
            <a:bodyPr wrap="square" rtlCol="0">
              <a:spAutoFit/>
            </a:bodyPr>
            <a:lstStyle/>
            <a:p>
              <a:pPr algn="ctr"/>
              <a:r>
                <a:rPr lang="en-DE" sz="2400" b="1" dirty="0"/>
                <a:t>On DISK storage per scientific community at DESY.</a:t>
              </a:r>
            </a:p>
          </p:txBody>
        </p:sp>
      </p:grpSp>
      <p:sp>
        <p:nvSpPr>
          <p:cNvPr id="8" name="TextBox 7">
            <a:extLst>
              <a:ext uri="{FF2B5EF4-FFF2-40B4-BE49-F238E27FC236}">
                <a16:creationId xmlns:a16="http://schemas.microsoft.com/office/drawing/2014/main" id="{451BBCAD-29E0-D576-E52A-9E8D2BF80D6F}"/>
              </a:ext>
            </a:extLst>
          </p:cNvPr>
          <p:cNvSpPr txBox="1"/>
          <p:nvPr/>
        </p:nvSpPr>
        <p:spPr>
          <a:xfrm>
            <a:off x="9021305" y="2024063"/>
            <a:ext cx="2845858" cy="3046988"/>
          </a:xfrm>
          <a:prstGeom prst="rect">
            <a:avLst/>
          </a:prstGeom>
          <a:noFill/>
        </p:spPr>
        <p:txBody>
          <a:bodyPr wrap="square" rtlCol="0">
            <a:spAutoFit/>
          </a:bodyPr>
          <a:lstStyle/>
          <a:p>
            <a:pPr algn="ctr"/>
            <a:r>
              <a:rPr lang="en-DE" sz="2400" b="1" dirty="0">
                <a:solidFill>
                  <a:srgbClr val="C00000"/>
                </a:solidFill>
              </a:rPr>
              <a:t>There are techniques (beamlines) creating petabytes of data per beamtime within a couple of days.</a:t>
            </a:r>
          </a:p>
        </p:txBody>
      </p:sp>
    </p:spTree>
    <p:extLst>
      <p:ext uri="{BB962C8B-B14F-4D97-AF65-F5344CB8AC3E}">
        <p14:creationId xmlns:p14="http://schemas.microsoft.com/office/powerpoint/2010/main" val="247416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EC5D28-811E-97DB-FE59-8EE30833035C}"/>
              </a:ext>
            </a:extLst>
          </p:cNvPr>
          <p:cNvSpPr>
            <a:spLocks noGrp="1"/>
          </p:cNvSpPr>
          <p:nvPr>
            <p:ph type="title" idx="10"/>
          </p:nvPr>
        </p:nvSpPr>
        <p:spPr>
          <a:xfrm>
            <a:off x="-169332" y="83595"/>
            <a:ext cx="9699442" cy="1144800"/>
          </a:xfrm>
        </p:spPr>
        <p:txBody>
          <a:bodyPr/>
          <a:lstStyle/>
          <a:p>
            <a:pPr algn="ctr"/>
            <a:r>
              <a:rPr lang="en-DE" dirty="0"/>
              <a:t>What does this mean for Uni’s</a:t>
            </a:r>
          </a:p>
        </p:txBody>
      </p:sp>
      <p:sp>
        <p:nvSpPr>
          <p:cNvPr id="6" name="AutoShape 4">
            <a:extLst>
              <a:ext uri="{FF2B5EF4-FFF2-40B4-BE49-F238E27FC236}">
                <a16:creationId xmlns:a16="http://schemas.microsoft.com/office/drawing/2014/main" id="{166A5147-99F0-CA97-8BD6-90EDA7209780}"/>
              </a:ext>
            </a:extLst>
          </p:cNvPr>
          <p:cNvSpPr>
            <a:spLocks noChangeAspect="1" noChangeArrowheads="1"/>
          </p:cNvSpPr>
          <p:nvPr/>
        </p:nvSpPr>
        <p:spPr bwMode="auto">
          <a:xfrm>
            <a:off x="5943600" y="385233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sp>
        <p:nvSpPr>
          <p:cNvPr id="7" name="Content Placeholder 1">
            <a:extLst>
              <a:ext uri="{FF2B5EF4-FFF2-40B4-BE49-F238E27FC236}">
                <a16:creationId xmlns:a16="http://schemas.microsoft.com/office/drawing/2014/main" id="{90467C80-3166-9064-58D7-42104EECD20E}"/>
              </a:ext>
            </a:extLst>
          </p:cNvPr>
          <p:cNvSpPr txBox="1">
            <a:spLocks/>
          </p:cNvSpPr>
          <p:nvPr/>
        </p:nvSpPr>
        <p:spPr>
          <a:xfrm>
            <a:off x="490786" y="1693382"/>
            <a:ext cx="11515228" cy="3954302"/>
          </a:xfrm>
          <a:prstGeom prst="rect">
            <a:avLst/>
          </a:prstGeom>
          <a:noFill/>
          <a:ln w="0">
            <a:noFill/>
          </a:ln>
        </p:spPr>
        <p:txBody>
          <a:bodyPr lIns="0" tIns="0" rIns="0" bIns="0" anchor="b">
            <a:normAutofit fontScale="77500" lnSpcReduction="20000"/>
          </a:bodyPr>
          <a:lstStyle>
            <a:lvl1pPr indent="0" algn="l" defTabSz="914400" rtl="0" eaLnBrk="1" latinLnBrk="0" hangingPunct="1">
              <a:lnSpc>
                <a:spcPct val="90000"/>
              </a:lnSpc>
              <a:spcBef>
                <a:spcPct val="0"/>
              </a:spcBef>
              <a:buNone/>
              <a:defRPr lang="de-DE" sz="3600" b="0" u="none" strike="noStrike" kern="1200">
                <a:solidFill>
                  <a:srgbClr val="0A4C86"/>
                </a:solidFill>
                <a:effectLst/>
                <a:uFillTx/>
                <a:latin typeface="Montserrat"/>
                <a:ea typeface="+mj-ea"/>
                <a:cs typeface="+mj-cs"/>
              </a:defRPr>
            </a:lvl1pPr>
          </a:lstStyle>
          <a:p>
            <a:pPr>
              <a:lnSpc>
                <a:spcPct val="160000"/>
              </a:lnSpc>
            </a:pPr>
            <a:r>
              <a:rPr lang="en-GB" sz="3200" dirty="0">
                <a:solidFill>
                  <a:schemeClr val="accent1"/>
                </a:solidFill>
              </a:rPr>
              <a:t>Depending on the experimental technique, synchrotron facilities generate data volumes that </a:t>
            </a:r>
            <a:r>
              <a:rPr lang="en-GB" sz="3200" b="1" dirty="0">
                <a:solidFill>
                  <a:schemeClr val="accent1"/>
                </a:solidFill>
              </a:rPr>
              <a:t>often exceed the transfer, storage and analysis capacities</a:t>
            </a:r>
            <a:r>
              <a:rPr lang="en-GB" sz="3200" dirty="0">
                <a:solidFill>
                  <a:schemeClr val="accent1"/>
                </a:solidFill>
              </a:rPr>
              <a:t> typically available at universities. </a:t>
            </a:r>
          </a:p>
          <a:p>
            <a:pPr>
              <a:lnSpc>
                <a:spcPct val="160000"/>
              </a:lnSpc>
            </a:pPr>
            <a:endParaRPr lang="en-GB" sz="3200" dirty="0">
              <a:solidFill>
                <a:schemeClr val="accent1"/>
              </a:solidFill>
            </a:endParaRPr>
          </a:p>
          <a:p>
            <a:pPr>
              <a:lnSpc>
                <a:spcPct val="160000"/>
              </a:lnSpc>
            </a:pPr>
            <a:r>
              <a:rPr lang="en-GB" sz="3200" dirty="0">
                <a:solidFill>
                  <a:schemeClr val="accent1"/>
                </a:solidFill>
              </a:rPr>
              <a:t>Providing </a:t>
            </a:r>
            <a:r>
              <a:rPr lang="en-GB" sz="3200" b="1" dirty="0">
                <a:solidFill>
                  <a:schemeClr val="accent1"/>
                </a:solidFill>
              </a:rPr>
              <a:t>carefully selected (“smart”) subsets of the data </a:t>
            </a:r>
            <a:r>
              <a:rPr lang="en-GB" sz="3200" dirty="0">
                <a:solidFill>
                  <a:schemeClr val="accent1"/>
                </a:solidFill>
              </a:rPr>
              <a:t>therefore enables much more efficient remote access to the information most relevant for analysis and live visualization.</a:t>
            </a:r>
          </a:p>
          <a:p>
            <a:endParaRPr lang="en-DE" dirty="0"/>
          </a:p>
        </p:txBody>
      </p:sp>
    </p:spTree>
    <p:extLst>
      <p:ext uri="{BB962C8B-B14F-4D97-AF65-F5344CB8AC3E}">
        <p14:creationId xmlns:p14="http://schemas.microsoft.com/office/powerpoint/2010/main" val="476137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4E7CE7-B1F2-29C8-1EE6-B7DF394FEFA5}"/>
              </a:ext>
            </a:extLst>
          </p:cNvPr>
          <p:cNvSpPr>
            <a:spLocks noGrp="1"/>
          </p:cNvSpPr>
          <p:nvPr>
            <p:ph/>
          </p:nvPr>
        </p:nvSpPr>
        <p:spPr>
          <a:xfrm>
            <a:off x="609240" y="1883844"/>
            <a:ext cx="10973520" cy="1409613"/>
          </a:xfrm>
        </p:spPr>
        <p:txBody>
          <a:bodyPr/>
          <a:lstStyle/>
          <a:p>
            <a:pPr marL="0" indent="0">
              <a:lnSpc>
                <a:spcPct val="100000"/>
              </a:lnSpc>
              <a:buNone/>
            </a:pPr>
            <a:r>
              <a:rPr lang="en-DE" dirty="0">
                <a:solidFill>
                  <a:schemeClr val="accent1"/>
                </a:solidFill>
              </a:rPr>
              <a:t>Therefore DESY and the Uni’s Kiel and Siegen with partners like the Eu-XFEL and BESSY II (HZB) applied for a grant from our science ministry for provide a prototype to fix the issue.</a:t>
            </a:r>
          </a:p>
        </p:txBody>
      </p:sp>
      <p:sp>
        <p:nvSpPr>
          <p:cNvPr id="3" name="Title 2">
            <a:extLst>
              <a:ext uri="{FF2B5EF4-FFF2-40B4-BE49-F238E27FC236}">
                <a16:creationId xmlns:a16="http://schemas.microsoft.com/office/drawing/2014/main" id="{A36E6F8F-7C17-0B4B-7771-2B53A2CC3918}"/>
              </a:ext>
            </a:extLst>
          </p:cNvPr>
          <p:cNvSpPr>
            <a:spLocks noGrp="1"/>
          </p:cNvSpPr>
          <p:nvPr>
            <p:ph type="title" idx="10"/>
          </p:nvPr>
        </p:nvSpPr>
        <p:spPr/>
        <p:txBody>
          <a:bodyPr/>
          <a:lstStyle/>
          <a:p>
            <a:r>
              <a:rPr lang="en-DE" dirty="0"/>
              <a:t>What to do ?</a:t>
            </a:r>
          </a:p>
        </p:txBody>
      </p:sp>
      <p:pic>
        <p:nvPicPr>
          <p:cNvPr id="4" name="Picture 4">
            <a:extLst>
              <a:ext uri="{FF2B5EF4-FFF2-40B4-BE49-F238E27FC236}">
                <a16:creationId xmlns:a16="http://schemas.microsoft.com/office/drawing/2014/main" id="{923F3C13-53C8-611C-D48D-7730D7C78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8223" y="4073702"/>
            <a:ext cx="2407986" cy="846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9917139-D6E0-52F9-8C7D-E037C8A2A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40" y="4198499"/>
            <a:ext cx="693323" cy="693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7EA2F776-121B-3F96-E4A3-6EE74D3D1A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0368" y="4198498"/>
            <a:ext cx="693322" cy="6933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B7F0541-0977-43A9-DD0E-78AB7E9B238E}"/>
              </a:ext>
            </a:extLst>
          </p:cNvPr>
          <p:cNvPicPr>
            <a:picLocks noChangeAspect="1"/>
          </p:cNvPicPr>
          <p:nvPr/>
        </p:nvPicPr>
        <p:blipFill>
          <a:blip r:embed="rId5"/>
          <a:stretch>
            <a:fillRect/>
          </a:stretch>
        </p:blipFill>
        <p:spPr>
          <a:xfrm>
            <a:off x="1646396" y="4198499"/>
            <a:ext cx="2079970" cy="693323"/>
          </a:xfrm>
          <a:prstGeom prst="rect">
            <a:avLst/>
          </a:prstGeom>
        </p:spPr>
      </p:pic>
      <p:pic>
        <p:nvPicPr>
          <p:cNvPr id="8" name="Picture 4">
            <a:extLst>
              <a:ext uri="{FF2B5EF4-FFF2-40B4-BE49-F238E27FC236}">
                <a16:creationId xmlns:a16="http://schemas.microsoft.com/office/drawing/2014/main" id="{9459970B-5EF4-173B-3C04-B47BDE0229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6205" y="4198498"/>
            <a:ext cx="2079969" cy="693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315786"/>
      </p:ext>
    </p:extLst>
  </p:cSld>
  <p:clrMapOvr>
    <a:masterClrMapping/>
  </p:clrMapOvr>
</p:sld>
</file>

<file path=ppt/theme/theme1.xml><?xml version="1.0" encoding="utf-8"?>
<a:theme xmlns:a="http://schemas.openxmlformats.org/drawingml/2006/main" name="Office">
  <a:themeElements>
    <a:clrScheme name="Benutzerdefiniert 2">
      <a:dk1>
        <a:srgbClr val="0A4C86"/>
      </a:dk1>
      <a:lt1>
        <a:srgbClr val="FFFFFF"/>
      </a:lt1>
      <a:dk2>
        <a:srgbClr val="1D3B58"/>
      </a:dk2>
      <a:lt2>
        <a:srgbClr val="FFFFFF"/>
      </a:lt2>
      <a:accent1>
        <a:srgbClr val="147E93"/>
      </a:accent1>
      <a:accent2>
        <a:srgbClr val="0A4C86"/>
      </a:accent2>
      <a:accent3>
        <a:srgbClr val="CCFFFA"/>
      </a:accent3>
      <a:accent4>
        <a:srgbClr val="D0FAFF"/>
      </a:accent4>
      <a:accent5>
        <a:srgbClr val="EEFFFF"/>
      </a:accent5>
      <a:accent6>
        <a:srgbClr val="EEFFFF"/>
      </a:accent6>
      <a:hlink>
        <a:srgbClr val="147E93"/>
      </a:hlink>
      <a:folHlink>
        <a:srgbClr val="147E93"/>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Office">
  <a:themeElements>
    <a:clrScheme name="Benutzerdefiniert 2">
      <a:dk1>
        <a:srgbClr val="0A4C86"/>
      </a:dk1>
      <a:lt1>
        <a:srgbClr val="FFFFFF"/>
      </a:lt1>
      <a:dk2>
        <a:srgbClr val="1D3B58"/>
      </a:dk2>
      <a:lt2>
        <a:srgbClr val="FFFFFF"/>
      </a:lt2>
      <a:accent1>
        <a:srgbClr val="147E93"/>
      </a:accent1>
      <a:accent2>
        <a:srgbClr val="0A4C86"/>
      </a:accent2>
      <a:accent3>
        <a:srgbClr val="CCFFFA"/>
      </a:accent3>
      <a:accent4>
        <a:srgbClr val="D0FAFF"/>
      </a:accent4>
      <a:accent5>
        <a:srgbClr val="EEFFFF"/>
      </a:accent5>
      <a:accent6>
        <a:srgbClr val="EEFFFF"/>
      </a:accent6>
      <a:hlink>
        <a:srgbClr val="147E93"/>
      </a:hlink>
      <a:folHlink>
        <a:srgbClr val="147E93"/>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9938</TotalTime>
  <Words>2880</Words>
  <Application>Microsoft Macintosh PowerPoint</Application>
  <PresentationFormat>Custom</PresentationFormat>
  <Paragraphs>561</Paragraphs>
  <Slides>43</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Arial</vt:lpstr>
      <vt:lpstr>Calibri</vt:lpstr>
      <vt:lpstr>Calibri Light</vt:lpstr>
      <vt:lpstr>Cambria Math</vt:lpstr>
      <vt:lpstr>Montserrat</vt:lpstr>
      <vt:lpstr>Muli Black</vt:lpstr>
      <vt:lpstr>OpenSymbol</vt:lpstr>
      <vt:lpstr>Verdana</vt:lpstr>
      <vt:lpstr>Wingdings</vt:lpstr>
      <vt:lpstr>Office</vt:lpstr>
      <vt:lpstr>Office</vt:lpstr>
      <vt:lpstr>PowerPoint Presentation</vt:lpstr>
      <vt:lpstr>Our Data (light) sources</vt:lpstr>
      <vt:lpstr>Using Photons and Neutrons</vt:lpstr>
      <vt:lpstr>Applications</vt:lpstr>
      <vt:lpstr>European Synchrotron Landscape</vt:lpstr>
      <vt:lpstr>What is the issue we need to solve!</vt:lpstr>
      <vt:lpstr>Why would that be an issue ?</vt:lpstr>
      <vt:lpstr>What does this mean for Uni’s</vt:lpstr>
      <vt:lpstr>What to do ?</vt:lpstr>
      <vt:lpstr>The Cheat Sheet</vt:lpstr>
      <vt:lpstr>The team and further info</vt:lpstr>
      <vt:lpstr>Two Use Cases</vt:lpstr>
      <vt:lpstr>X-Ray Reflectivity (XRR) Analysis</vt:lpstr>
      <vt:lpstr>XRR Data Management</vt:lpstr>
      <vt:lpstr>XRR Summary</vt:lpstr>
      <vt:lpstr>Use Case XPCS</vt:lpstr>
      <vt:lpstr>X-Ray photon correlation spectroscopy</vt:lpstr>
      <vt:lpstr>High level goals (more specific)</vt:lpstr>
      <vt:lpstr>High level goals (more specific)</vt:lpstr>
      <vt:lpstr>The Architecture</vt:lpstr>
      <vt:lpstr>Our software stack</vt:lpstr>
      <vt:lpstr>Tiled by Bluesky</vt:lpstr>
      <vt:lpstr>Tiled by Bluesky (cont.)</vt:lpstr>
      <vt:lpstr>Proof of concept : H5web by ESRF</vt:lpstr>
      <vt:lpstr>Service Infrastructure Architecture</vt:lpstr>
      <vt:lpstr>Integration</vt:lpstr>
      <vt:lpstr>Other friends</vt:lpstr>
      <vt:lpstr>Intergration into the  Helmholtz Cloud</vt:lpstr>
      <vt:lpstr>And more links too ….</vt:lpstr>
      <vt:lpstr>And more links too ….</vt:lpstr>
      <vt:lpstr>An experiment</vt:lpstr>
      <vt:lpstr>Science Traceability Matrix (STM)</vt:lpstr>
      <vt:lpstr>Dissemination @ Conference</vt:lpstr>
      <vt:lpstr>First steps</vt:lpstr>
      <vt:lpstr>Already done ….</vt:lpstr>
      <vt:lpstr>Already done ….</vt:lpstr>
      <vt:lpstr>Thanks</vt:lpstr>
      <vt:lpstr>PowerPoint Presentation</vt:lpstr>
      <vt:lpstr>WP 1 Coordination</vt:lpstr>
      <vt:lpstr>WP2 Backend Services</vt:lpstr>
      <vt:lpstr>WP3 Standardization</vt:lpstr>
      <vt:lpstr>WP4 Use Cases and Client Tools</vt:lpstr>
      <vt:lpstr>WP6 Dissemination and outreach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Angela Warkentin</dc:creator>
  <dc:description/>
  <cp:lastModifiedBy>Patrick Fuhrmann</cp:lastModifiedBy>
  <cp:revision>119</cp:revision>
  <cp:lastPrinted>2026-03-16T23:01:33Z</cp:lastPrinted>
  <dcterms:created xsi:type="dcterms:W3CDTF">2022-08-30T09:30:26Z</dcterms:created>
  <dcterms:modified xsi:type="dcterms:W3CDTF">2026-03-17T01:48:42Z</dcterms:modified>
  <dc:language>en-US</dc:language>
</cp:coreProperties>
</file>