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102" r:id="rId1"/>
    <p:sldMasterId id="2147485119" r:id="rId2"/>
    <p:sldMasterId id="2147485123" r:id="rId3"/>
    <p:sldMasterId id="2147485135" r:id="rId4"/>
    <p:sldMasterId id="2147485152" r:id="rId5"/>
    <p:sldMasterId id="2147485155" r:id="rId6"/>
    <p:sldMasterId id="2147485166" r:id="rId7"/>
    <p:sldMasterId id="2147485213" r:id="rId8"/>
  </p:sldMasterIdLst>
  <p:notesMasterIdLst>
    <p:notesMasterId r:id="rId31"/>
  </p:notesMasterIdLst>
  <p:handoutMasterIdLst>
    <p:handoutMasterId r:id="rId32"/>
  </p:handoutMasterIdLst>
  <p:sldIdLst>
    <p:sldId id="1414" r:id="rId9"/>
    <p:sldId id="257" r:id="rId10"/>
    <p:sldId id="2523" r:id="rId11"/>
    <p:sldId id="259" r:id="rId12"/>
    <p:sldId id="2527" r:id="rId13"/>
    <p:sldId id="260" r:id="rId14"/>
    <p:sldId id="2529" r:id="rId15"/>
    <p:sldId id="2528" r:id="rId16"/>
    <p:sldId id="262" r:id="rId17"/>
    <p:sldId id="2531" r:id="rId18"/>
    <p:sldId id="2532" r:id="rId19"/>
    <p:sldId id="2530" r:id="rId20"/>
    <p:sldId id="265" r:id="rId21"/>
    <p:sldId id="266" r:id="rId22"/>
    <p:sldId id="2534" r:id="rId23"/>
    <p:sldId id="2526" r:id="rId24"/>
    <p:sldId id="268" r:id="rId25"/>
    <p:sldId id="269" r:id="rId26"/>
    <p:sldId id="270" r:id="rId27"/>
    <p:sldId id="2533" r:id="rId28"/>
    <p:sldId id="272" r:id="rId29"/>
    <p:sldId id="2434" r:id="rId30"/>
  </p:sldIdLst>
  <p:sldSz cx="12192000" cy="6858000"/>
  <p:notesSz cx="9144000" cy="6858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zgi Karac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1B4"/>
    <a:srgbClr val="008F00"/>
    <a:srgbClr val="47D1CC"/>
    <a:srgbClr val="3361B6"/>
    <a:srgbClr val="E6BF62"/>
    <a:srgbClr val="F4A6A6"/>
    <a:srgbClr val="B1F5B1"/>
    <a:srgbClr val="AADCF0"/>
    <a:srgbClr val="FF9300"/>
    <a:srgbClr val="505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65" autoAdjust="0"/>
    <p:restoredTop sz="96093" autoAdjust="0"/>
  </p:normalViewPr>
  <p:slideViewPr>
    <p:cSldViewPr>
      <p:cViewPr varScale="1">
        <p:scale>
          <a:sx n="90" d="100"/>
          <a:sy n="90" d="100"/>
        </p:scale>
        <p:origin x="224" y="6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0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600BBE-59CD-6E44-BEFC-D2CB90AE4544}" type="datetime1">
              <a:rPr lang="en-US"/>
              <a:pPr>
                <a:defRPr/>
              </a:pPr>
              <a:t>3/17/26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DEA9F4-EF23-7B47-9CA0-FD823AD41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78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EBDFC4-ED4E-144D-B6E8-CC1B1AEA5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7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0689770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0200" y="304800"/>
            <a:ext cx="2463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304800"/>
            <a:ext cx="7188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286969668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9855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828800" y="1828800"/>
            <a:ext cx="9855200" cy="3962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398201343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9855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828800" y="1828800"/>
            <a:ext cx="9855200" cy="3962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2587217751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9855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8800" y="1828800"/>
            <a:ext cx="9855200" cy="3962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42309508"/>
      </p:ext>
    </p:extLst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white +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307" y="512911"/>
            <a:ext cx="1866421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D3462A6-C9E6-4047-B6F4-021B57F6E9D9}" type="datetime1">
              <a:rPr lang="nl-NL" smtClean="0"/>
              <a:t>17-03-2026</a:t>
            </a:fld>
            <a:endParaRPr lang="en-GB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646" y="1196750"/>
            <a:ext cx="5583014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99" b="0" i="1">
                <a:latin typeface="Merriweather Light" pitchFamily="2" charset="77"/>
              </a:defRPr>
            </a:lvl1pPr>
          </a:lstStyle>
          <a:p>
            <a:r>
              <a:rPr lang="en-GB" dirty="0"/>
              <a:t>Place your attention-grabbing headline here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645" y="6084056"/>
            <a:ext cx="5583014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462" y="6309175"/>
            <a:ext cx="5580197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5341" y="1196751"/>
            <a:ext cx="5561152" cy="52929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3" name="Tijdelijke aanduiding voor tekst 30">
            <a:extLst>
              <a:ext uri="{FF2B5EF4-FFF2-40B4-BE49-F238E27FC236}">
                <a16:creationId xmlns:a16="http://schemas.microsoft.com/office/drawing/2014/main" id="{7D271618-79F1-014C-8317-A706919B0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1163" y="501835"/>
            <a:ext cx="6994758" cy="227101"/>
          </a:xfrm>
          <a:prstGeom prst="rect">
            <a:avLst/>
          </a:prstGeom>
        </p:spPr>
        <p:txBody>
          <a:bodyPr/>
          <a:lstStyle>
            <a:lvl1pPr marL="0" marR="0" indent="0" algn="ctr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u="none" cap="all" spc="5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78F8814-A3C8-3D4D-800C-835B328FB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3239815" cy="12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99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8" orient="horz" pos="754">
          <p15:clr>
            <a:srgbClr val="FBAE40"/>
          </p15:clr>
        </p15:guide>
        <p15:guide id="19" orient="horz" pos="211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337381"/>
            <a:ext cx="10972800" cy="561339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/>
                <a:cs typeface="Arial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09600" y="2999942"/>
            <a:ext cx="10972800" cy="561339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400" b="0" i="0">
              <a:latin typeface="Helvetica Regular" charset="0"/>
              <a:cs typeface="Helvetica Regular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003676"/>
            <a:ext cx="10972800" cy="468313"/>
          </a:xfrm>
          <a:prstGeom prst="rect">
            <a:avLst/>
          </a:prstGeom>
        </p:spPr>
        <p:txBody>
          <a:bodyPr vert="horz"/>
          <a:lstStyle>
            <a:lvl1pPr>
              <a:defRPr sz="1800" b="0" i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Name / Affiliation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2944387"/>
            <a:ext cx="10972800" cy="506412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latin typeface="Helvetica Regular" charset="0"/>
                <a:ea typeface="Helvetica" charset="0"/>
                <a:cs typeface="Helvetica Regular" charset="0"/>
              </a:defRPr>
            </a:lvl1pPr>
          </a:lstStyle>
          <a:p>
            <a:pPr lvl="0"/>
            <a:r>
              <a:rPr lang="en-US" sz="2400" b="0" i="0" dirty="0">
                <a:latin typeface="Helvetica Light"/>
                <a:cs typeface="Helvetica Light"/>
              </a:rPr>
              <a:t>Event/Venue/Date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4516543"/>
            <a:ext cx="10972799" cy="397841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GB" dirty="0"/>
              <a:t>Contact Info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2017-06-09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bioexcel.eu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6EEED1B-B98D-AA44-A4A2-05E561AC5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95867" y="1590675"/>
            <a:ext cx="10583333" cy="38687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95867" y="790551"/>
            <a:ext cx="1058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charset="0"/>
                <a:ea typeface="Arial" charset="0"/>
                <a:cs typeface="Arial" charset="0"/>
              </a:rPr>
              <a:t>Acknowledgements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2017-06-09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bioexcel.eu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EEED1B-B98D-AA44-A4A2-05E561AC5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22936"/>
            <a:ext cx="10515600" cy="72155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2017-06-09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bioexcel.eu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ED1B-B98D-AA44-A4A2-05E561AC5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95132"/>
            <a:ext cx="10515600" cy="60959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charset="0"/>
                <a:cs typeface="Helvetica Regular" charset="0"/>
              </a:defRPr>
            </a:lvl1pPr>
            <a:lvl2pPr>
              <a:defRPr b="0" i="0">
                <a:latin typeface="Helvetica Regular" charset="0"/>
                <a:cs typeface="Helvetica Regular" charset="0"/>
              </a:defRPr>
            </a:lvl2pPr>
            <a:lvl3pPr>
              <a:defRPr b="0" i="0">
                <a:latin typeface="Helvetica Regular" charset="0"/>
                <a:cs typeface="Helvetica Regular" charset="0"/>
              </a:defRPr>
            </a:lvl3pPr>
            <a:lvl4pPr>
              <a:defRPr b="0" i="0">
                <a:latin typeface="Helvetica Regular" charset="0"/>
                <a:cs typeface="Helvetica Regular" charset="0"/>
              </a:defRPr>
            </a:lvl4pPr>
            <a:lvl5pPr>
              <a:defRPr b="0" i="0">
                <a:latin typeface="Helvetica Regular" charset="0"/>
                <a:cs typeface="Helvetica Regular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2017-06-09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bioexcel.eu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C592-54FF-3C4A-B1C6-9FB1958B5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81879"/>
            <a:ext cx="10515600" cy="622852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charset="0"/>
                <a:cs typeface="Helvetica Regular" charset="0"/>
              </a:defRPr>
            </a:lvl1pPr>
            <a:lvl2pPr>
              <a:defRPr b="0" i="0">
                <a:latin typeface="Helvetica Regular" charset="0"/>
                <a:cs typeface="Helvetica Regular" charset="0"/>
              </a:defRPr>
            </a:lvl2pPr>
            <a:lvl3pPr>
              <a:defRPr b="0" i="0">
                <a:latin typeface="Helvetica Regular" charset="0"/>
                <a:cs typeface="Helvetica Regular" charset="0"/>
              </a:defRPr>
            </a:lvl3pPr>
            <a:lvl4pPr>
              <a:defRPr b="0" i="0">
                <a:latin typeface="Helvetica Regular" charset="0"/>
                <a:cs typeface="Helvetica Regular" charset="0"/>
              </a:defRPr>
            </a:lvl4pPr>
            <a:lvl5pPr>
              <a:defRPr b="0" i="0">
                <a:latin typeface="Helvetica Regular" charset="0"/>
                <a:cs typeface="Helvetica Regular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charset="0"/>
                <a:cs typeface="Helvetica Regular" charset="0"/>
              </a:defRPr>
            </a:lvl1pPr>
            <a:lvl2pPr>
              <a:defRPr b="0" i="0">
                <a:latin typeface="Helvetica Regular" charset="0"/>
                <a:cs typeface="Helvetica Regular" charset="0"/>
              </a:defRPr>
            </a:lvl2pPr>
            <a:lvl3pPr>
              <a:defRPr b="0" i="0">
                <a:latin typeface="Helvetica Regular" charset="0"/>
                <a:cs typeface="Helvetica Regular" charset="0"/>
              </a:defRPr>
            </a:lvl3pPr>
            <a:lvl4pPr>
              <a:defRPr b="0" i="0">
                <a:latin typeface="Helvetica Regular" charset="0"/>
                <a:cs typeface="Helvetica Regular" charset="0"/>
              </a:defRPr>
            </a:lvl4pPr>
            <a:lvl5pPr>
              <a:defRPr b="0" i="0">
                <a:latin typeface="Helvetica Regular" charset="0"/>
                <a:cs typeface="Helvetica Regular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2017-06-09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bioexcel.eu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C592-54FF-3C4A-B1C6-9FB1958B5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2568111824"/>
      </p:ext>
    </p:extLst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768627"/>
            <a:ext cx="10515600" cy="627312"/>
          </a:xfrm>
          <a:prstGeom prst="rect">
            <a:avLst/>
          </a:prstGeom>
        </p:spPr>
        <p:txBody>
          <a:bodyPr/>
          <a:lstStyle>
            <a:lvl1pPr>
              <a:defRPr sz="3200" baseline="0"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Helvetica Regular" charset="0"/>
                <a:cs typeface="Helvetica Regular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charset="0"/>
                <a:cs typeface="Helvetica Regular" charset="0"/>
              </a:defRPr>
            </a:lvl1pPr>
            <a:lvl2pPr>
              <a:defRPr b="0" i="0">
                <a:latin typeface="Helvetica Regular" charset="0"/>
                <a:cs typeface="Helvetica Regular" charset="0"/>
              </a:defRPr>
            </a:lvl2pPr>
            <a:lvl3pPr>
              <a:defRPr b="0" i="0">
                <a:latin typeface="Helvetica Regular" charset="0"/>
                <a:cs typeface="Helvetica Regular" charset="0"/>
              </a:defRPr>
            </a:lvl3pPr>
            <a:lvl4pPr>
              <a:defRPr b="0" i="0">
                <a:latin typeface="Helvetica Regular" charset="0"/>
                <a:cs typeface="Helvetica Regular" charset="0"/>
              </a:defRPr>
            </a:lvl4pPr>
            <a:lvl5pPr>
              <a:defRPr b="0" i="0">
                <a:latin typeface="Helvetica Regular" charset="0"/>
                <a:cs typeface="Helvetica Regular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Helvetica Regular" charset="0"/>
                <a:cs typeface="Helvetica Regular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charset="0"/>
                <a:cs typeface="Helvetica Regular" charset="0"/>
              </a:defRPr>
            </a:lvl1pPr>
            <a:lvl2pPr>
              <a:defRPr b="0" i="0">
                <a:latin typeface="Helvetica Regular" charset="0"/>
                <a:cs typeface="Helvetica Regular" charset="0"/>
              </a:defRPr>
            </a:lvl2pPr>
            <a:lvl3pPr>
              <a:defRPr b="0" i="0">
                <a:latin typeface="Helvetica Regular" charset="0"/>
                <a:cs typeface="Helvetica Regular" charset="0"/>
              </a:defRPr>
            </a:lvl3pPr>
            <a:lvl4pPr>
              <a:defRPr b="0" i="0">
                <a:latin typeface="Helvetica Regular" charset="0"/>
                <a:cs typeface="Helvetica Regular" charset="0"/>
              </a:defRPr>
            </a:lvl4pPr>
            <a:lvl5pPr>
              <a:defRPr b="0" i="0">
                <a:latin typeface="Helvetica Regular" charset="0"/>
                <a:cs typeface="Helvetica Regular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3996" y="6474889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2017-06-09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7488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bioexcel.eu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22936"/>
            <a:ext cx="10515600" cy="72155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2017-06-09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bioexcel.eu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C592-54FF-3C4A-B1C6-9FB1958B5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Helvetica Regular" charset="0"/>
                <a:cs typeface="Helvetica Regular" charset="0"/>
              </a:defRPr>
            </a:lvl1pPr>
            <a:lvl2pPr>
              <a:defRPr sz="2100" b="0" i="0">
                <a:latin typeface="Helvetica Regular" charset="0"/>
                <a:cs typeface="Helvetica Regular" charset="0"/>
              </a:defRPr>
            </a:lvl2pPr>
            <a:lvl3pPr>
              <a:defRPr sz="1800" b="0" i="0">
                <a:latin typeface="Helvetica Regular" charset="0"/>
                <a:cs typeface="Helvetica Regular" charset="0"/>
              </a:defRPr>
            </a:lvl3pPr>
            <a:lvl4pPr>
              <a:defRPr sz="1500" b="0" i="0">
                <a:latin typeface="Helvetica Regular" charset="0"/>
                <a:cs typeface="Helvetica Regular" charset="0"/>
              </a:defRPr>
            </a:lvl4pPr>
            <a:lvl5pPr>
              <a:defRPr sz="1500" b="0" i="0">
                <a:latin typeface="Helvetica Regular" charset="0"/>
                <a:cs typeface="Helvetica Regular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05878"/>
            <a:ext cx="3932237" cy="3563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Regular" charset="0"/>
                <a:cs typeface="Helvetica Regular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3996" y="64748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2017-06-09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7488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bioexcel.eu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elvetica Regular" charset="0"/>
                <a:cs typeface="Helvetica Regular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05879"/>
            <a:ext cx="3932237" cy="3563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Regular" charset="0"/>
                <a:cs typeface="Helvetica Regular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3996" y="64748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2017-06-09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7488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bioexcel.eu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0661"/>
            <a:ext cx="10515600" cy="71002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34817"/>
            <a:ext cx="10515600" cy="4242146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Regular" charset="0"/>
                <a:cs typeface="Helvetica Regular" charset="0"/>
              </a:defRPr>
            </a:lvl1pPr>
            <a:lvl2pPr>
              <a:defRPr b="0" i="0">
                <a:latin typeface="Helvetica Regular" charset="0"/>
                <a:cs typeface="Helvetica Regular" charset="0"/>
              </a:defRPr>
            </a:lvl2pPr>
            <a:lvl3pPr>
              <a:defRPr b="0" i="0">
                <a:latin typeface="Helvetica Regular" charset="0"/>
                <a:cs typeface="Helvetica Regular" charset="0"/>
              </a:defRPr>
            </a:lvl3pPr>
            <a:lvl4pPr>
              <a:defRPr b="0" i="0">
                <a:latin typeface="Helvetica Regular" charset="0"/>
                <a:cs typeface="Helvetica Regular" charset="0"/>
              </a:defRPr>
            </a:lvl4pPr>
            <a:lvl5pPr>
              <a:defRPr b="0" i="0">
                <a:latin typeface="Helvetica Regular" charset="0"/>
                <a:cs typeface="Helvetica Regular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996" y="64748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2017-06-09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488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bioexcel.eu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901149"/>
            <a:ext cx="2628900" cy="5275815"/>
          </a:xfrm>
          <a:prstGeom prst="rect">
            <a:avLst/>
          </a:prstGeom>
        </p:spPr>
        <p:txBody>
          <a:bodyPr vert="eaVert"/>
          <a:lstStyle>
            <a:lvl1pPr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901149"/>
            <a:ext cx="7734300" cy="527581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Regular" charset="0"/>
                <a:cs typeface="Helvetica Regular" charset="0"/>
              </a:defRPr>
            </a:lvl1pPr>
            <a:lvl2pPr>
              <a:defRPr b="0" i="0">
                <a:latin typeface="Helvetica Regular" charset="0"/>
                <a:cs typeface="Helvetica Regular" charset="0"/>
              </a:defRPr>
            </a:lvl2pPr>
            <a:lvl3pPr>
              <a:defRPr b="0" i="0">
                <a:latin typeface="Helvetica Regular" charset="0"/>
                <a:cs typeface="Helvetica Regular" charset="0"/>
              </a:defRPr>
            </a:lvl3pPr>
            <a:lvl4pPr>
              <a:defRPr b="0" i="0">
                <a:latin typeface="Helvetica Regular" charset="0"/>
                <a:cs typeface="Helvetica Regular" charset="0"/>
              </a:defRPr>
            </a:lvl4pPr>
            <a:lvl5pPr>
              <a:defRPr b="0" i="0">
                <a:latin typeface="Helvetica Regular" charset="0"/>
                <a:cs typeface="Helvetica Regular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996" y="64748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2017-06-09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488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bioexcel.eu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2017-06-09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bioexcel.eu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C592-54FF-3C4A-B1C6-9FB1958B5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337381"/>
            <a:ext cx="10972800" cy="561339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/>
                <a:cs typeface="Arial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09600" y="2999942"/>
            <a:ext cx="10972800" cy="561339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400" b="0" i="0">
              <a:latin typeface="Helvetica Regular" charset="0"/>
              <a:cs typeface="Helvetica Regular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003676"/>
            <a:ext cx="10972800" cy="468313"/>
          </a:xfrm>
          <a:prstGeom prst="rect">
            <a:avLst/>
          </a:prstGeom>
        </p:spPr>
        <p:txBody>
          <a:bodyPr vert="horz"/>
          <a:lstStyle>
            <a:lvl1pPr>
              <a:defRPr sz="1800" b="0" i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Name / Affiliation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2944387"/>
            <a:ext cx="10972800" cy="506412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latin typeface="Helvetica Regular" charset="0"/>
                <a:ea typeface="Helvetica" charset="0"/>
                <a:cs typeface="Helvetica Regular" charset="0"/>
              </a:defRPr>
            </a:lvl1pPr>
          </a:lstStyle>
          <a:p>
            <a:pPr lvl="0"/>
            <a:r>
              <a:rPr lang="en-US" sz="2400" b="0" i="0" dirty="0">
                <a:latin typeface="Helvetica Light"/>
                <a:cs typeface="Helvetica Light"/>
              </a:rPr>
              <a:t>Event/Venue/Date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4516543"/>
            <a:ext cx="10972799" cy="397841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GB" dirty="0"/>
              <a:t>Contact Info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2017-06-09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bioexcel.eu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D2AC592-54FF-3C4A-B1C6-9FB1958B5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4738721"/>
      </p:ext>
    </p:extLst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656777790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828800"/>
            <a:ext cx="4826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1828800"/>
            <a:ext cx="4826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093926059"/>
      </p:ext>
    </p:extLst>
  </p:cSld>
  <p:clrMapOvr>
    <a:masterClrMapping/>
  </p:clrMapOvr>
  <p:transition spd="med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828800"/>
            <a:ext cx="4826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1828800"/>
            <a:ext cx="4826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772979830"/>
      </p:ext>
    </p:extLst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947912094"/>
      </p:ext>
    </p:extLst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813493616"/>
      </p:ext>
    </p:extLst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634138810"/>
      </p:ext>
    </p:extLst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611900864"/>
      </p:ext>
    </p:extLst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622083380"/>
      </p:ext>
    </p:extLst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232101969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0200" y="304800"/>
            <a:ext cx="2463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304800"/>
            <a:ext cx="7188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444313558"/>
      </p:ext>
    </p:extLst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9855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828800" y="1828800"/>
            <a:ext cx="9855200" cy="3962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283070502"/>
      </p:ext>
    </p:extLst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9855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828800" y="1828800"/>
            <a:ext cx="9855200" cy="3962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2075710635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919793170"/>
      </p:ext>
    </p:extLst>
  </p:cSld>
  <p:clrMapOvr>
    <a:masterClrMapping/>
  </p:clrMapOvr>
  <p:transition spd="med"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9855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8800" y="1828800"/>
            <a:ext cx="9855200" cy="3962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59039146"/>
      </p:ext>
    </p:extLst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607219" y="101005"/>
            <a:ext cx="10977563" cy="1268016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100" b="1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32594780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337387"/>
            <a:ext cx="10972800" cy="561339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/>
                <a:cs typeface="Arial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bioexcel.eu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09600" y="2999948"/>
            <a:ext cx="10972800" cy="561339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400" b="0" i="0">
              <a:latin typeface="Helvetica Regular" charset="0"/>
              <a:cs typeface="Helvetica Regular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003682"/>
            <a:ext cx="10972800" cy="468313"/>
          </a:xfrm>
          <a:prstGeom prst="rect">
            <a:avLst/>
          </a:prstGeom>
        </p:spPr>
        <p:txBody>
          <a:bodyPr vert="horz"/>
          <a:lstStyle>
            <a:lvl1pPr>
              <a:defRPr sz="1800" b="0" i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Name / Affiliation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2944387"/>
            <a:ext cx="10972800" cy="506412"/>
          </a:xfrm>
          <a:prstGeom prst="rect">
            <a:avLst/>
          </a:prstGeom>
        </p:spPr>
        <p:txBody>
          <a:bodyPr vert="horz"/>
          <a:lstStyle>
            <a:lvl1pPr>
              <a:defRPr sz="2000" b="0" i="0">
                <a:latin typeface="Helvetica Regular" charset="0"/>
                <a:ea typeface="Helvetica" charset="0"/>
                <a:cs typeface="Helvetica Regular" charset="0"/>
              </a:defRPr>
            </a:lvl1pPr>
          </a:lstStyle>
          <a:p>
            <a:pPr lvl="0"/>
            <a:r>
              <a:rPr lang="en-US" sz="2400" b="0" i="0" dirty="0">
                <a:latin typeface="Helvetica Light"/>
                <a:cs typeface="Helvetica Light"/>
              </a:rPr>
              <a:t>Event/Venue/Date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5" y="4516549"/>
            <a:ext cx="10972799" cy="397841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GB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578960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bioexcel.eu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95868" y="1590675"/>
            <a:ext cx="10583333" cy="38687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" charset="0"/>
                <a:ea typeface="Helvetica" charset="0"/>
                <a:cs typeface="Helvetica" charset="0"/>
              </a:defRPr>
            </a:lvl1pPr>
            <a:lvl2pPr>
              <a:defRPr b="0" i="0">
                <a:latin typeface="Helvetica" charset="0"/>
                <a:ea typeface="Helvetica" charset="0"/>
                <a:cs typeface="Helvetica" charset="0"/>
              </a:defRPr>
            </a:lvl2pPr>
            <a:lvl3pPr>
              <a:defRPr b="0" i="0">
                <a:latin typeface="Helvetica" charset="0"/>
                <a:ea typeface="Helvetica" charset="0"/>
                <a:cs typeface="Helvetica" charset="0"/>
              </a:defRPr>
            </a:lvl3pPr>
            <a:lvl4pPr>
              <a:defRPr b="0" i="0">
                <a:latin typeface="Helvetica" charset="0"/>
                <a:ea typeface="Helvetica" charset="0"/>
                <a:cs typeface="Helvetica" charset="0"/>
              </a:defRPr>
            </a:lvl4pPr>
            <a:lvl5pPr>
              <a:defRPr b="0" i="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95868" y="790557"/>
            <a:ext cx="1058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charset="0"/>
                <a:ea typeface="Arial" charset="0"/>
                <a:cs typeface="Arial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901117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95138"/>
            <a:ext cx="10515600" cy="60959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charset="0"/>
                <a:cs typeface="Helvetica Regular" charset="0"/>
              </a:defRPr>
            </a:lvl1pPr>
            <a:lvl2pPr>
              <a:defRPr b="0" i="0">
                <a:latin typeface="Helvetica Regular" charset="0"/>
                <a:cs typeface="Helvetica Regular" charset="0"/>
              </a:defRPr>
            </a:lvl2pPr>
            <a:lvl3pPr>
              <a:defRPr b="0" i="0">
                <a:latin typeface="Helvetica Regular" charset="0"/>
                <a:cs typeface="Helvetica Regular" charset="0"/>
              </a:defRPr>
            </a:lvl3pPr>
            <a:lvl4pPr>
              <a:defRPr b="0" i="0">
                <a:latin typeface="Helvetica Regular" charset="0"/>
                <a:cs typeface="Helvetica Regular" charset="0"/>
              </a:defRPr>
            </a:lvl4pPr>
            <a:lvl5pPr>
              <a:defRPr b="0" i="0">
                <a:latin typeface="Helvetica Regular" charset="0"/>
                <a:cs typeface="Helvetica Regular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bioexcel.eu</a:t>
            </a:r>
          </a:p>
        </p:txBody>
      </p:sp>
    </p:spTree>
    <p:extLst>
      <p:ext uri="{BB962C8B-B14F-4D97-AF65-F5344CB8AC3E}">
        <p14:creationId xmlns:p14="http://schemas.microsoft.com/office/powerpoint/2010/main" val="19025371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81879"/>
            <a:ext cx="10515600" cy="622852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charset="0"/>
                <a:cs typeface="Helvetica Regular" charset="0"/>
              </a:defRPr>
            </a:lvl1pPr>
            <a:lvl2pPr>
              <a:defRPr b="0" i="0">
                <a:latin typeface="Helvetica Regular" charset="0"/>
                <a:cs typeface="Helvetica Regular" charset="0"/>
              </a:defRPr>
            </a:lvl2pPr>
            <a:lvl3pPr>
              <a:defRPr b="0" i="0">
                <a:latin typeface="Helvetica Regular" charset="0"/>
                <a:cs typeface="Helvetica Regular" charset="0"/>
              </a:defRPr>
            </a:lvl3pPr>
            <a:lvl4pPr>
              <a:defRPr b="0" i="0">
                <a:latin typeface="Helvetica Regular" charset="0"/>
                <a:cs typeface="Helvetica Regular" charset="0"/>
              </a:defRPr>
            </a:lvl4pPr>
            <a:lvl5pPr>
              <a:defRPr b="0" i="0">
                <a:latin typeface="Helvetica Regular" charset="0"/>
                <a:cs typeface="Helvetica Regular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charset="0"/>
                <a:cs typeface="Helvetica Regular" charset="0"/>
              </a:defRPr>
            </a:lvl1pPr>
            <a:lvl2pPr>
              <a:defRPr b="0" i="0">
                <a:latin typeface="Helvetica Regular" charset="0"/>
                <a:cs typeface="Helvetica Regular" charset="0"/>
              </a:defRPr>
            </a:lvl2pPr>
            <a:lvl3pPr>
              <a:defRPr b="0" i="0">
                <a:latin typeface="Helvetica Regular" charset="0"/>
                <a:cs typeface="Helvetica Regular" charset="0"/>
              </a:defRPr>
            </a:lvl3pPr>
            <a:lvl4pPr>
              <a:defRPr b="0" i="0">
                <a:latin typeface="Helvetica Regular" charset="0"/>
                <a:cs typeface="Helvetica Regular" charset="0"/>
              </a:defRPr>
            </a:lvl4pPr>
            <a:lvl5pPr>
              <a:defRPr b="0" i="0">
                <a:latin typeface="Helvetica Regular" charset="0"/>
                <a:cs typeface="Helvetica Regular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bioexcel.eu</a:t>
            </a:r>
          </a:p>
        </p:txBody>
      </p:sp>
    </p:spTree>
    <p:extLst>
      <p:ext uri="{BB962C8B-B14F-4D97-AF65-F5344CB8AC3E}">
        <p14:creationId xmlns:p14="http://schemas.microsoft.com/office/powerpoint/2010/main" val="15009580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768627"/>
            <a:ext cx="10515600" cy="627312"/>
          </a:xfrm>
          <a:prstGeom prst="rect">
            <a:avLst/>
          </a:prstGeom>
        </p:spPr>
        <p:txBody>
          <a:bodyPr/>
          <a:lstStyle>
            <a:lvl1pPr>
              <a:defRPr sz="3200" baseline="0"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Helvetica Regular" charset="0"/>
                <a:cs typeface="Helvetica Regular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charset="0"/>
                <a:cs typeface="Helvetica Regular" charset="0"/>
              </a:defRPr>
            </a:lvl1pPr>
            <a:lvl2pPr>
              <a:defRPr b="0" i="0">
                <a:latin typeface="Helvetica Regular" charset="0"/>
                <a:cs typeface="Helvetica Regular" charset="0"/>
              </a:defRPr>
            </a:lvl2pPr>
            <a:lvl3pPr>
              <a:defRPr b="0" i="0">
                <a:latin typeface="Helvetica Regular" charset="0"/>
                <a:cs typeface="Helvetica Regular" charset="0"/>
              </a:defRPr>
            </a:lvl3pPr>
            <a:lvl4pPr>
              <a:defRPr b="0" i="0">
                <a:latin typeface="Helvetica Regular" charset="0"/>
                <a:cs typeface="Helvetica Regular" charset="0"/>
              </a:defRPr>
            </a:lvl4pPr>
            <a:lvl5pPr>
              <a:defRPr b="0" i="0">
                <a:latin typeface="Helvetica Regular" charset="0"/>
                <a:cs typeface="Helvetica Regular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Helvetica Regular" charset="0"/>
                <a:cs typeface="Helvetica Regular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Regular" charset="0"/>
                <a:cs typeface="Helvetica Regular" charset="0"/>
              </a:defRPr>
            </a:lvl1pPr>
            <a:lvl2pPr>
              <a:defRPr b="0" i="0">
                <a:latin typeface="Helvetica Regular" charset="0"/>
                <a:cs typeface="Helvetica Regular" charset="0"/>
              </a:defRPr>
            </a:lvl2pPr>
            <a:lvl3pPr>
              <a:defRPr b="0" i="0">
                <a:latin typeface="Helvetica Regular" charset="0"/>
                <a:cs typeface="Helvetica Regular" charset="0"/>
              </a:defRPr>
            </a:lvl3pPr>
            <a:lvl4pPr>
              <a:defRPr b="0" i="0">
                <a:latin typeface="Helvetica Regular" charset="0"/>
                <a:cs typeface="Helvetica Regular" charset="0"/>
              </a:defRPr>
            </a:lvl4pPr>
            <a:lvl5pPr>
              <a:defRPr b="0" i="0">
                <a:latin typeface="Helvetica Regular" charset="0"/>
                <a:cs typeface="Helvetica Regular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bioexcel.eu</a:t>
            </a:r>
          </a:p>
        </p:txBody>
      </p:sp>
    </p:spTree>
    <p:extLst>
      <p:ext uri="{BB962C8B-B14F-4D97-AF65-F5344CB8AC3E}">
        <p14:creationId xmlns:p14="http://schemas.microsoft.com/office/powerpoint/2010/main" val="2726496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22936"/>
            <a:ext cx="10515600" cy="72155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bioexcel.eu</a:t>
            </a:r>
          </a:p>
        </p:txBody>
      </p:sp>
    </p:spTree>
    <p:extLst>
      <p:ext uri="{BB962C8B-B14F-4D97-AF65-F5344CB8AC3E}">
        <p14:creationId xmlns:p14="http://schemas.microsoft.com/office/powerpoint/2010/main" val="40705763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Helvetica Regular" charset="0"/>
                <a:cs typeface="Helvetica Regular" charset="0"/>
              </a:defRPr>
            </a:lvl1pPr>
            <a:lvl2pPr>
              <a:defRPr sz="2100" b="0" i="0">
                <a:latin typeface="Helvetica Regular" charset="0"/>
                <a:cs typeface="Helvetica Regular" charset="0"/>
              </a:defRPr>
            </a:lvl2pPr>
            <a:lvl3pPr>
              <a:defRPr sz="1800" b="0" i="0">
                <a:latin typeface="Helvetica Regular" charset="0"/>
                <a:cs typeface="Helvetica Regular" charset="0"/>
              </a:defRPr>
            </a:lvl3pPr>
            <a:lvl4pPr>
              <a:defRPr sz="1500" b="0" i="0">
                <a:latin typeface="Helvetica Regular" charset="0"/>
                <a:cs typeface="Helvetica Regular" charset="0"/>
              </a:defRPr>
            </a:lvl4pPr>
            <a:lvl5pPr>
              <a:defRPr sz="1500" b="0" i="0">
                <a:latin typeface="Helvetica Regular" charset="0"/>
                <a:cs typeface="Helvetica Regular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05878"/>
            <a:ext cx="3932237" cy="3563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Regular" charset="0"/>
                <a:cs typeface="Helvetica Regular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bioexcel.eu</a:t>
            </a:r>
          </a:p>
        </p:txBody>
      </p:sp>
    </p:spTree>
    <p:extLst>
      <p:ext uri="{BB962C8B-B14F-4D97-AF65-F5344CB8AC3E}">
        <p14:creationId xmlns:p14="http://schemas.microsoft.com/office/powerpoint/2010/main" val="14562219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elvetica Regular" charset="0"/>
                <a:cs typeface="Helvetica Regular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05883"/>
            <a:ext cx="3932237" cy="3563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Helvetica Regular" charset="0"/>
                <a:cs typeface="Helvetica Regular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bioexcel.eu</a:t>
            </a:r>
          </a:p>
        </p:txBody>
      </p:sp>
    </p:spTree>
    <p:extLst>
      <p:ext uri="{BB962C8B-B14F-4D97-AF65-F5344CB8AC3E}">
        <p14:creationId xmlns:p14="http://schemas.microsoft.com/office/powerpoint/2010/main" val="119022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916516829"/>
      </p:ext>
    </p:extLst>
  </p:cSld>
  <p:clrMapOvr>
    <a:masterClrMapping/>
  </p:clrMapOvr>
  <p:transition spd="med"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0661"/>
            <a:ext cx="10515600" cy="71002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34817"/>
            <a:ext cx="10515600" cy="4242146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Regular" charset="0"/>
                <a:cs typeface="Helvetica Regular" charset="0"/>
              </a:defRPr>
            </a:lvl1pPr>
            <a:lvl2pPr>
              <a:defRPr b="0" i="0">
                <a:latin typeface="Helvetica Regular" charset="0"/>
                <a:cs typeface="Helvetica Regular" charset="0"/>
              </a:defRPr>
            </a:lvl2pPr>
            <a:lvl3pPr>
              <a:defRPr b="0" i="0">
                <a:latin typeface="Helvetica Regular" charset="0"/>
                <a:cs typeface="Helvetica Regular" charset="0"/>
              </a:defRPr>
            </a:lvl3pPr>
            <a:lvl4pPr>
              <a:defRPr b="0" i="0">
                <a:latin typeface="Helvetica Regular" charset="0"/>
                <a:cs typeface="Helvetica Regular" charset="0"/>
              </a:defRPr>
            </a:lvl4pPr>
            <a:lvl5pPr>
              <a:defRPr b="0" i="0">
                <a:latin typeface="Helvetica Regular" charset="0"/>
                <a:cs typeface="Helvetica Regular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bioexcel.eu</a:t>
            </a:r>
          </a:p>
        </p:txBody>
      </p:sp>
    </p:spTree>
    <p:extLst>
      <p:ext uri="{BB962C8B-B14F-4D97-AF65-F5344CB8AC3E}">
        <p14:creationId xmlns:p14="http://schemas.microsoft.com/office/powerpoint/2010/main" val="18290659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901149"/>
            <a:ext cx="2628900" cy="5275815"/>
          </a:xfrm>
          <a:prstGeom prst="rect">
            <a:avLst/>
          </a:prstGeom>
        </p:spPr>
        <p:txBody>
          <a:bodyPr vert="eaVert"/>
          <a:lstStyle>
            <a:lvl1pPr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901149"/>
            <a:ext cx="7734300" cy="527581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Regular" charset="0"/>
                <a:cs typeface="Helvetica Regular" charset="0"/>
              </a:defRPr>
            </a:lvl1pPr>
            <a:lvl2pPr>
              <a:defRPr b="0" i="0">
                <a:latin typeface="Helvetica Regular" charset="0"/>
                <a:cs typeface="Helvetica Regular" charset="0"/>
              </a:defRPr>
            </a:lvl2pPr>
            <a:lvl3pPr>
              <a:defRPr b="0" i="0">
                <a:latin typeface="Helvetica Regular" charset="0"/>
                <a:cs typeface="Helvetica Regular" charset="0"/>
              </a:defRPr>
            </a:lvl3pPr>
            <a:lvl4pPr>
              <a:defRPr b="0" i="0">
                <a:latin typeface="Helvetica Regular" charset="0"/>
                <a:cs typeface="Helvetica Regular" charset="0"/>
              </a:defRPr>
            </a:lvl4pPr>
            <a:lvl5pPr>
              <a:defRPr b="0" i="0">
                <a:latin typeface="Helvetica Regular" charset="0"/>
                <a:cs typeface="Helvetica Regular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bioexcel.eu</a:t>
            </a:r>
          </a:p>
        </p:txBody>
      </p:sp>
    </p:spTree>
    <p:extLst>
      <p:ext uri="{BB962C8B-B14F-4D97-AF65-F5344CB8AC3E}">
        <p14:creationId xmlns:p14="http://schemas.microsoft.com/office/powerpoint/2010/main" val="27449086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bioexcel.eu</a:t>
            </a:r>
          </a:p>
        </p:txBody>
      </p:sp>
    </p:spTree>
    <p:extLst>
      <p:ext uri="{BB962C8B-B14F-4D97-AF65-F5344CB8AC3E}">
        <p14:creationId xmlns:p14="http://schemas.microsoft.com/office/powerpoint/2010/main" val="34715652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4899287"/>
      </p:ext>
    </p:extLst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2195855231"/>
      </p:ext>
    </p:extLst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828800"/>
            <a:ext cx="4826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0" y="1828800"/>
            <a:ext cx="4826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85272628"/>
      </p:ext>
    </p:extLst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2541155798"/>
      </p:ext>
    </p:extLst>
  </p:cSld>
  <p:clrMapOvr>
    <a:masterClrMapping/>
  </p:clrMapOvr>
  <p:transition spd="med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2005109076"/>
      </p:ext>
    </p:extLst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389079151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247086225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64385817"/>
      </p:ext>
    </p:extLst>
  </p:cSld>
  <p:clrMapOvr>
    <a:masterClrMapping/>
  </p:clrMapOvr>
  <p:transition spd="med"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1172367338"/>
      </p:ext>
    </p:extLst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7242329"/>
      </p:ext>
    </p:extLst>
  </p:cSld>
  <p:clrMapOvr>
    <a:masterClrMapping/>
  </p:clrMapOvr>
  <p:transition spd="med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0200" y="304800"/>
            <a:ext cx="2463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304800"/>
            <a:ext cx="7188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2440547748"/>
      </p:ext>
    </p:extLst>
  </p:cSld>
  <p:clrMapOvr>
    <a:masterClrMapping/>
  </p:clrMapOvr>
  <p:transition spd="med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9855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828800" y="1828800"/>
            <a:ext cx="9855200" cy="3962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4093114760"/>
      </p:ext>
    </p:extLst>
  </p:cSld>
  <p:clrMapOvr>
    <a:masterClrMapping/>
  </p:clrMapOvr>
  <p:transition spd="med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9855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828800" y="1828800"/>
            <a:ext cx="9855200" cy="3962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2144967949"/>
      </p:ext>
    </p:extLst>
  </p:cSld>
  <p:clrMapOvr>
    <a:masterClrMapping/>
  </p:clrMapOvr>
  <p:transition spd="med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9855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8800" y="1828800"/>
            <a:ext cx="9855200" cy="3962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2190314216"/>
      </p:ext>
    </p:extLst>
  </p:cSld>
  <p:clrMapOvr>
    <a:masterClrMapping/>
  </p:clrMapOvr>
  <p:transition spd="med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21466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8607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0775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176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249986755"/>
      </p:ext>
    </p:extLst>
  </p:cSld>
  <p:clrMapOvr>
    <a:masterClrMapping/>
  </p:clrMapOvr>
  <p:transition spd="med"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07969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66716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2426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8273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7710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3704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9829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insert title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3392" y="1341438"/>
            <a:ext cx="11233248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51809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00" y="64770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3600" y="6477000"/>
            <a:ext cx="38608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Béta Template powerpoint</a:t>
            </a:r>
          </a:p>
        </p:txBody>
      </p:sp>
    </p:spTree>
    <p:extLst>
      <p:ext uri="{BB962C8B-B14F-4D97-AF65-F5344CB8AC3E}">
        <p14:creationId xmlns:p14="http://schemas.microsoft.com/office/powerpoint/2010/main" val="39635266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344997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theme" Target="../theme/theme2.xm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9.jpg"/><Relationship Id="rId3" Type="http://schemas.openxmlformats.org/officeDocument/2006/relationships/theme" Target="../theme/theme5.xml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19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8.xml"/><Relationship Id="rId18" Type="http://schemas.openxmlformats.org/officeDocument/2006/relationships/image" Target="../media/image36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33.png"/><Relationship Id="rId10" Type="http://schemas.openxmlformats.org/officeDocument/2006/relationships/slideLayout" Target="../slideLayouts/slideLayout75.xml"/><Relationship Id="rId19" Type="http://schemas.openxmlformats.org/officeDocument/2006/relationships/image" Target="../media/image37.png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3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304800"/>
            <a:ext cx="9855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828800"/>
            <a:ext cx="9855200" cy="3962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292727" cy="6885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03" r:id="rId1"/>
    <p:sldLayoutId id="2147485104" r:id="rId2"/>
    <p:sldLayoutId id="2147485105" r:id="rId3"/>
    <p:sldLayoutId id="2147485106" r:id="rId4"/>
    <p:sldLayoutId id="2147485107" r:id="rId5"/>
    <p:sldLayoutId id="2147485108" r:id="rId6"/>
    <p:sldLayoutId id="2147485109" r:id="rId7"/>
    <p:sldLayoutId id="2147485110" r:id="rId8"/>
    <p:sldLayoutId id="2147485111" r:id="rId9"/>
    <p:sldLayoutId id="2147485112" r:id="rId10"/>
    <p:sldLayoutId id="2147485113" r:id="rId11"/>
    <p:sldLayoutId id="2147485114" r:id="rId12"/>
    <p:sldLayoutId id="2147485115" r:id="rId13"/>
    <p:sldLayoutId id="2147485195" r:id="rId14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rgbClr val="0B4499"/>
        </a:buClr>
        <a:buSzPct val="95000"/>
        <a:buFont typeface="Webdings" charset="0"/>
        <a:buChar char="g"/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folHlink"/>
        </a:buClr>
        <a:buSzPct val="85000"/>
        <a:buFont typeface="Webdings" charset="0"/>
        <a:buChar char="g"/>
        <a:defRPr sz="1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3pPr>
      <a:lvl4pPr marL="1562100" indent="-228600" algn="l" rtl="0" eaLnBrk="0" fontAlgn="base" hangingPunct="0">
        <a:spcBef>
          <a:spcPct val="20000"/>
        </a:spcBef>
        <a:spcAft>
          <a:spcPts val="600"/>
        </a:spcAft>
        <a:buChar char="–"/>
        <a:defRPr sz="1200">
          <a:solidFill>
            <a:schemeClr val="tx1"/>
          </a:solidFill>
          <a:latin typeface="+mn-lt"/>
          <a:ea typeface="ＭＳ Ｐゴシック" charset="-128"/>
        </a:defRPr>
      </a:lvl4pPr>
      <a:lvl5pPr marL="1981200" indent="-228600" algn="l" rtl="0" eaLnBrk="0" fontAlgn="base" hangingPunct="0">
        <a:spcBef>
          <a:spcPct val="20000"/>
        </a:spcBef>
        <a:spcAft>
          <a:spcPts val="60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6460067"/>
            <a:ext cx="12192000" cy="397933"/>
          </a:xfrm>
          <a:prstGeom prst="rect">
            <a:avLst/>
          </a:prstGeom>
          <a:solidFill>
            <a:srgbClr val="F6A31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-5051" y="642481"/>
            <a:ext cx="12197051" cy="5048806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 descr="Bioexcel_logo_1080px_transp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01" y="132805"/>
            <a:ext cx="1739712" cy="501375"/>
          </a:xfrm>
          <a:prstGeom prst="rect">
            <a:avLst/>
          </a:prstGeom>
        </p:spPr>
      </p:pic>
      <p:pic>
        <p:nvPicPr>
          <p:cNvPr id="11" name="Bildobjekt 10" descr="Bioexcel_payoff_tillPPT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110" y="274647"/>
            <a:ext cx="6826967" cy="164985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61480" y="5698096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>
                <a:solidFill>
                  <a:schemeClr val="accent2"/>
                </a:solidFill>
              </a:rPr>
              <a:t>Partners</a:t>
            </a:r>
          </a:p>
        </p:txBody>
      </p:sp>
      <p:pic>
        <p:nvPicPr>
          <p:cNvPr id="16" name="Bildobjekt 15" descr="EU-Horizon-2020-logo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003" y="5955933"/>
            <a:ext cx="2139620" cy="367960"/>
          </a:xfrm>
          <a:prstGeom prst="rect">
            <a:avLst/>
          </a:prstGeom>
        </p:spPr>
      </p:pic>
      <p:pic>
        <p:nvPicPr>
          <p:cNvPr id="17" name="Picture 16" descr="KTH_Logotyp_RGB_2013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01" y="5984228"/>
            <a:ext cx="480000" cy="360000"/>
          </a:xfrm>
          <a:prstGeom prst="rect">
            <a:avLst/>
          </a:prstGeom>
        </p:spPr>
      </p:pic>
      <p:pic>
        <p:nvPicPr>
          <p:cNvPr id="18" name="Picture 17" descr="uu-logo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07" y="5984228"/>
            <a:ext cx="480000" cy="360000"/>
          </a:xfrm>
          <a:prstGeom prst="rect">
            <a:avLst/>
          </a:prstGeom>
        </p:spPr>
      </p:pic>
      <p:pic>
        <p:nvPicPr>
          <p:cNvPr id="19" name="Picture 18" descr="university-of-edinburgh-logo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179" y="5984228"/>
            <a:ext cx="476664" cy="360000"/>
          </a:xfrm>
          <a:prstGeom prst="rect">
            <a:avLst/>
          </a:prstGeom>
        </p:spPr>
      </p:pic>
      <p:pic>
        <p:nvPicPr>
          <p:cNvPr id="20" name="Picture 19" descr="logo_BSC2_compact.gif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19" y="5984228"/>
            <a:ext cx="544567" cy="360000"/>
          </a:xfrm>
          <a:prstGeom prst="rect">
            <a:avLst/>
          </a:prstGeom>
        </p:spPr>
      </p:pic>
      <p:pic>
        <p:nvPicPr>
          <p:cNvPr id="21" name="Picture 20" descr="IRB compact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184" y="5954129"/>
            <a:ext cx="428683" cy="360000"/>
          </a:xfrm>
          <a:prstGeom prst="rect">
            <a:avLst/>
          </a:prstGeom>
        </p:spPr>
      </p:pic>
      <p:pic>
        <p:nvPicPr>
          <p:cNvPr id="22" name="Picture 21" descr="Max-Planck-Gesellschaft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866" y="5945165"/>
            <a:ext cx="624001" cy="380041"/>
          </a:xfrm>
          <a:prstGeom prst="rect">
            <a:avLst/>
          </a:prstGeom>
        </p:spPr>
      </p:pic>
      <p:pic>
        <p:nvPicPr>
          <p:cNvPr id="23" name="Picture 22" descr="logoFZJ compact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865" y="5945164"/>
            <a:ext cx="480000" cy="363758"/>
          </a:xfrm>
          <a:prstGeom prst="rect">
            <a:avLst/>
          </a:prstGeom>
        </p:spPr>
      </p:pic>
      <p:pic>
        <p:nvPicPr>
          <p:cNvPr id="24" name="Picture 23" descr="logo_univ_manchester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864" y="5945164"/>
            <a:ext cx="1148752" cy="360000"/>
          </a:xfrm>
          <a:prstGeom prst="rect">
            <a:avLst/>
          </a:prstGeom>
        </p:spPr>
      </p:pic>
      <p:pic>
        <p:nvPicPr>
          <p:cNvPr id="25" name="Picture 24" descr="FT_Logo_compact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617" y="5945164"/>
            <a:ext cx="481412" cy="360000"/>
          </a:xfrm>
          <a:prstGeom prst="rect">
            <a:avLst/>
          </a:prstGeom>
        </p:spPr>
      </p:pic>
      <p:pic>
        <p:nvPicPr>
          <p:cNvPr id="27" name="Picture 26" descr="EMBL_EBI_logo compact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779" y="5937423"/>
            <a:ext cx="432000" cy="3754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79108" y="5671706"/>
            <a:ext cx="737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err="1">
                <a:solidFill>
                  <a:schemeClr val="accent2"/>
                </a:solidFill>
              </a:rPr>
              <a:t>Funding</a:t>
            </a:r>
            <a:endParaRPr lang="en-US" sz="120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09600" y="2337381"/>
            <a:ext cx="10972800" cy="561339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320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09600" y="2999942"/>
            <a:ext cx="10972800" cy="561339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400" b="0" i="0">
              <a:latin typeface="Helvetica Regular" charset="0"/>
              <a:cs typeface="Helvetica Regular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770" y="5907124"/>
            <a:ext cx="807129" cy="45401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4856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bioexcel.eu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838200" y="64856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/>
              <a:t>2017-06-09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610600" y="64856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6EEED1B-B98D-AA44-A4A2-05E561AC5E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7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0" r:id="rId1"/>
    <p:sldLayoutId id="2147485121" r:id="rId2"/>
    <p:sldLayoutId id="2147485122" r:id="rId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2200" b="0" i="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914400" indent="-457200" algn="ctr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b="0" i="0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-5051" y="642481"/>
            <a:ext cx="12197051" cy="5799599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0" y="6460067"/>
            <a:ext cx="12192000" cy="397933"/>
          </a:xfrm>
          <a:prstGeom prst="rect">
            <a:avLst/>
          </a:prstGeom>
          <a:solidFill>
            <a:srgbClr val="F6A31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 descr="Bioexcel_logo_1080px_transp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01" y="132805"/>
            <a:ext cx="1739712" cy="501375"/>
          </a:xfrm>
          <a:prstGeom prst="rect">
            <a:avLst/>
          </a:prstGeom>
        </p:spPr>
      </p:pic>
      <p:pic>
        <p:nvPicPr>
          <p:cNvPr id="11" name="Bildobjekt 10" descr="Bioexcel_payoff_tillPPT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110" y="274647"/>
            <a:ext cx="6826967" cy="164985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609600" y="2337381"/>
            <a:ext cx="10972800" cy="561339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320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09600" y="2999942"/>
            <a:ext cx="10972800" cy="561339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400" b="0" i="0">
              <a:latin typeface="Helvetica Regular" charset="0"/>
              <a:cs typeface="Helvetica Regular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4764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bioexcel.eu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4764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/>
              <a:t>2017-06-09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764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D2AC592-54FF-3C4A-B1C6-9FB1958B5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6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4" r:id="rId1"/>
    <p:sldLayoutId id="2147485125" r:id="rId2"/>
    <p:sldLayoutId id="2147485126" r:id="rId3"/>
    <p:sldLayoutId id="2147485127" r:id="rId4"/>
    <p:sldLayoutId id="2147485128" r:id="rId5"/>
    <p:sldLayoutId id="2147485129" r:id="rId6"/>
    <p:sldLayoutId id="2147485130" r:id="rId7"/>
    <p:sldLayoutId id="2147485131" r:id="rId8"/>
    <p:sldLayoutId id="2147485132" r:id="rId9"/>
    <p:sldLayoutId id="2147485133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2200" b="0" i="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914400" indent="-457200" algn="ctr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b="0" i="0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304800"/>
            <a:ext cx="9855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828800"/>
            <a:ext cx="9855200" cy="3962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292727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5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6" r:id="rId1"/>
    <p:sldLayoutId id="2147485137" r:id="rId2"/>
    <p:sldLayoutId id="2147485138" r:id="rId3"/>
    <p:sldLayoutId id="2147485139" r:id="rId4"/>
    <p:sldLayoutId id="2147485140" r:id="rId5"/>
    <p:sldLayoutId id="2147485141" r:id="rId6"/>
    <p:sldLayoutId id="2147485142" r:id="rId7"/>
    <p:sldLayoutId id="2147485143" r:id="rId8"/>
    <p:sldLayoutId id="2147485144" r:id="rId9"/>
    <p:sldLayoutId id="2147485145" r:id="rId10"/>
    <p:sldLayoutId id="2147485146" r:id="rId11"/>
    <p:sldLayoutId id="2147485147" r:id="rId12"/>
    <p:sldLayoutId id="2147485148" r:id="rId13"/>
    <p:sldLayoutId id="2147485150" r:id="rId14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rgbClr val="0B4499"/>
        </a:buClr>
        <a:buSzPct val="95000"/>
        <a:buFont typeface="Webdings" charset="0"/>
        <a:buChar char="g"/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folHlink"/>
        </a:buClr>
        <a:buSzPct val="85000"/>
        <a:buFont typeface="Webdings" charset="0"/>
        <a:buChar char="g"/>
        <a:defRPr sz="1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3pPr>
      <a:lvl4pPr marL="1562100" indent="-228600" algn="l" rtl="0" eaLnBrk="0" fontAlgn="base" hangingPunct="0">
        <a:spcBef>
          <a:spcPct val="20000"/>
        </a:spcBef>
        <a:spcAft>
          <a:spcPts val="600"/>
        </a:spcAft>
        <a:buChar char="–"/>
        <a:defRPr sz="1200">
          <a:solidFill>
            <a:schemeClr val="tx1"/>
          </a:solidFill>
          <a:latin typeface="+mn-lt"/>
          <a:ea typeface="ＭＳ Ｐゴシック" charset="-128"/>
        </a:defRPr>
      </a:lvl4pPr>
      <a:lvl5pPr marL="1981200" indent="-228600" algn="l" rtl="0" eaLnBrk="0" fontAlgn="base" hangingPunct="0">
        <a:spcBef>
          <a:spcPct val="20000"/>
        </a:spcBef>
        <a:spcAft>
          <a:spcPts val="60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635A19B-7563-BB40-8F1A-1C7C001F94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7382" y="5917913"/>
            <a:ext cx="825977" cy="470807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-5051" y="642481"/>
            <a:ext cx="12197051" cy="5048806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ektangel 8"/>
          <p:cNvSpPr/>
          <p:nvPr/>
        </p:nvSpPr>
        <p:spPr>
          <a:xfrm>
            <a:off x="0" y="6460073"/>
            <a:ext cx="12192000" cy="397933"/>
          </a:xfrm>
          <a:prstGeom prst="rect">
            <a:avLst/>
          </a:prstGeom>
          <a:solidFill>
            <a:srgbClr val="F6A31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83996" y="64748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sv-SE"/>
              <a:t>2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47489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sv-SE"/>
              <a:t>bioexcel.eu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0809217" y="6507554"/>
            <a:ext cx="893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err="1">
                <a:solidFill>
                  <a:schemeClr val="bg1"/>
                </a:solidFill>
              </a:rPr>
              <a:t>bioexcel.eu</a:t>
            </a:r>
            <a:endParaRPr lang="sv-SE" sz="1200">
              <a:solidFill>
                <a:schemeClr val="bg1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161479" y="5698102"/>
            <a:ext cx="707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>
                <a:solidFill>
                  <a:schemeClr val="accent2"/>
                </a:solidFill>
              </a:rPr>
              <a:t>Partners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9879111" y="5671712"/>
            <a:ext cx="683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err="1">
                <a:solidFill>
                  <a:schemeClr val="accent2"/>
                </a:solidFill>
              </a:rPr>
              <a:t>Funding</a:t>
            </a:r>
            <a:endParaRPr lang="en-US" sz="120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09600" y="2337387"/>
            <a:ext cx="10972800" cy="561339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320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09600" y="2999948"/>
            <a:ext cx="10972800" cy="561339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400" b="0" i="0">
              <a:latin typeface="Helvetica Regular" charset="0"/>
              <a:cs typeface="Helvetica Regular" charset="0"/>
            </a:endParaRPr>
          </a:p>
        </p:txBody>
      </p:sp>
      <p:pic>
        <p:nvPicPr>
          <p:cNvPr id="30" name="Bildobjekt 6">
            <a:extLst>
              <a:ext uri="{FF2B5EF4-FFF2-40B4-BE49-F238E27FC236}">
                <a16:creationId xmlns:a16="http://schemas.microsoft.com/office/drawing/2014/main" id="{667343B0-76D0-364D-A77A-705A509EBB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85601" y="142484"/>
            <a:ext cx="1371600" cy="507704"/>
          </a:xfrm>
          <a:prstGeom prst="rect">
            <a:avLst/>
          </a:prstGeom>
        </p:spPr>
      </p:pic>
      <p:pic>
        <p:nvPicPr>
          <p:cNvPr id="31" name="Bildobjekt 10" descr="Bioexcel_payoff_tillPPT.png">
            <a:extLst>
              <a:ext uri="{FF2B5EF4-FFF2-40B4-BE49-F238E27FC236}">
                <a16:creationId xmlns:a16="http://schemas.microsoft.com/office/drawing/2014/main" id="{48EF5224-EA20-644C-9CF3-AC8F1CA881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114" y="274653"/>
            <a:ext cx="6858000" cy="220980"/>
          </a:xfrm>
          <a:prstGeom prst="rect">
            <a:avLst/>
          </a:prstGeom>
        </p:spPr>
      </p:pic>
      <p:pic>
        <p:nvPicPr>
          <p:cNvPr id="32" name="Bildobjekt 15" descr="EU-Horizon-2020-logo.jpg">
            <a:extLst>
              <a:ext uri="{FF2B5EF4-FFF2-40B4-BE49-F238E27FC236}">
                <a16:creationId xmlns:a16="http://schemas.microsoft.com/office/drawing/2014/main" id="{BC90BCD8-A0A0-FD43-95ED-034E9A0D19D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000" y="5955929"/>
            <a:ext cx="1972564" cy="452628"/>
          </a:xfrm>
          <a:prstGeom prst="rect">
            <a:avLst/>
          </a:prstGeom>
        </p:spPr>
      </p:pic>
      <p:pic>
        <p:nvPicPr>
          <p:cNvPr id="33" name="Picture 32" descr="KTH_Logotyp_RGB_2013.png">
            <a:extLst>
              <a:ext uri="{FF2B5EF4-FFF2-40B4-BE49-F238E27FC236}">
                <a16:creationId xmlns:a16="http://schemas.microsoft.com/office/drawing/2014/main" id="{330CD0B8-3BBB-C04C-A286-CFAFF2067B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01" y="5984228"/>
            <a:ext cx="396748" cy="396748"/>
          </a:xfrm>
          <a:prstGeom prst="rect">
            <a:avLst/>
          </a:prstGeom>
        </p:spPr>
      </p:pic>
      <p:pic>
        <p:nvPicPr>
          <p:cNvPr id="34" name="Picture 33" descr="uu-logo.jpg">
            <a:extLst>
              <a:ext uri="{FF2B5EF4-FFF2-40B4-BE49-F238E27FC236}">
                <a16:creationId xmlns:a16="http://schemas.microsoft.com/office/drawing/2014/main" id="{C47E8285-01E4-3848-A743-32F19D1ADD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06" y="5984227"/>
            <a:ext cx="428625" cy="428625"/>
          </a:xfrm>
          <a:prstGeom prst="rect">
            <a:avLst/>
          </a:prstGeom>
        </p:spPr>
      </p:pic>
      <p:pic>
        <p:nvPicPr>
          <p:cNvPr id="35" name="Picture 34" descr="university-of-edinburgh-logo.png">
            <a:extLst>
              <a:ext uri="{FF2B5EF4-FFF2-40B4-BE49-F238E27FC236}">
                <a16:creationId xmlns:a16="http://schemas.microsoft.com/office/drawing/2014/main" id="{B6CFE5ED-17E4-DD43-AA83-389DE2D079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859" y="5943587"/>
            <a:ext cx="508000" cy="511556"/>
          </a:xfrm>
          <a:prstGeom prst="rect">
            <a:avLst/>
          </a:prstGeom>
        </p:spPr>
      </p:pic>
      <p:pic>
        <p:nvPicPr>
          <p:cNvPr id="36" name="Picture 35" descr="logo_BSC2_compact.gif">
            <a:extLst>
              <a:ext uri="{FF2B5EF4-FFF2-40B4-BE49-F238E27FC236}">
                <a16:creationId xmlns:a16="http://schemas.microsoft.com/office/drawing/2014/main" id="{C9AC19D3-79FC-494F-8BA2-15F0A480EE4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062" y="5953747"/>
            <a:ext cx="522732" cy="460756"/>
          </a:xfrm>
          <a:prstGeom prst="rect">
            <a:avLst/>
          </a:prstGeom>
        </p:spPr>
      </p:pic>
      <p:pic>
        <p:nvPicPr>
          <p:cNvPr id="37" name="Picture 36" descr="IRB compact.jpg">
            <a:extLst>
              <a:ext uri="{FF2B5EF4-FFF2-40B4-BE49-F238E27FC236}">
                <a16:creationId xmlns:a16="http://schemas.microsoft.com/office/drawing/2014/main" id="{378406C1-E20B-3144-B8A4-F0DB84010E6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585" y="5954129"/>
            <a:ext cx="377190" cy="422910"/>
          </a:xfrm>
          <a:prstGeom prst="rect">
            <a:avLst/>
          </a:prstGeom>
        </p:spPr>
      </p:pic>
      <p:pic>
        <p:nvPicPr>
          <p:cNvPr id="38" name="Picture 37" descr="Max-Planck-Gesellschaft.png">
            <a:extLst>
              <a:ext uri="{FF2B5EF4-FFF2-40B4-BE49-F238E27FC236}">
                <a16:creationId xmlns:a16="http://schemas.microsoft.com/office/drawing/2014/main" id="{DB8A9DED-85E5-6447-87CC-8C22825473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269" y="5945170"/>
            <a:ext cx="640588" cy="520192"/>
          </a:xfrm>
          <a:prstGeom prst="rect">
            <a:avLst/>
          </a:prstGeom>
        </p:spPr>
      </p:pic>
      <p:pic>
        <p:nvPicPr>
          <p:cNvPr id="39" name="Picture 38" descr="logoFZJ compact.jpg">
            <a:extLst>
              <a:ext uri="{FF2B5EF4-FFF2-40B4-BE49-F238E27FC236}">
                <a16:creationId xmlns:a16="http://schemas.microsoft.com/office/drawing/2014/main" id="{9441BEF8-EBDC-CB4F-ABF6-3E21ADCD422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265" y="5945164"/>
            <a:ext cx="419862" cy="427228"/>
          </a:xfrm>
          <a:prstGeom prst="rect">
            <a:avLst/>
          </a:prstGeom>
        </p:spPr>
      </p:pic>
      <p:pic>
        <p:nvPicPr>
          <p:cNvPr id="40" name="Picture 39" descr="logo_univ_manchester.png">
            <a:extLst>
              <a:ext uri="{FF2B5EF4-FFF2-40B4-BE49-F238E27FC236}">
                <a16:creationId xmlns:a16="http://schemas.microsoft.com/office/drawing/2014/main" id="{354088F3-4BD3-E241-BBF9-D4A49B8CFB3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264" y="5945164"/>
            <a:ext cx="1225042" cy="512064"/>
          </a:xfrm>
          <a:prstGeom prst="rect">
            <a:avLst/>
          </a:prstGeom>
        </p:spPr>
      </p:pic>
      <p:pic>
        <p:nvPicPr>
          <p:cNvPr id="42" name="Picture 41" descr="EMBL_EBI_logo compact.png">
            <a:extLst>
              <a:ext uri="{FF2B5EF4-FFF2-40B4-BE49-F238E27FC236}">
                <a16:creationId xmlns:a16="http://schemas.microsoft.com/office/drawing/2014/main" id="{D57E7142-A392-5141-9A2D-2A5987E17A1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497" y="5937426"/>
            <a:ext cx="416179" cy="48247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B4AFEC3-2FF3-6843-87EF-CE69506CEE2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534" y="5927444"/>
            <a:ext cx="711200" cy="53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CA372A-B002-8548-B6F1-13BEA556D9B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808321" y="5891537"/>
            <a:ext cx="1264325" cy="524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FC46B2-69C5-E34B-909C-BC05DDC26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225"/>
          <a:stretch/>
        </p:blipFill>
        <p:spPr>
          <a:xfrm>
            <a:off x="8026400" y="5911311"/>
            <a:ext cx="734815" cy="4737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F90F9A-8592-3548-ADC7-48F4A8C97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7644" y="5944839"/>
            <a:ext cx="375567" cy="44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8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3" r:id="rId1"/>
    <p:sldLayoutId id="2147485154" r:id="rId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2200" b="0" i="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914400" indent="-457200" algn="ctr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b="0" i="0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-5051" y="642485"/>
            <a:ext cx="12197051" cy="5799599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ektangel 8"/>
          <p:cNvSpPr/>
          <p:nvPr/>
        </p:nvSpPr>
        <p:spPr>
          <a:xfrm>
            <a:off x="0" y="6460073"/>
            <a:ext cx="12192000" cy="397933"/>
          </a:xfrm>
          <a:prstGeom prst="rect">
            <a:avLst/>
          </a:prstGeom>
          <a:solidFill>
            <a:srgbClr val="F6A318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83996" y="64748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sv-SE"/>
              <a:t>2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47489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sv-SE"/>
              <a:t>bioexcel.eu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0809217" y="6507554"/>
            <a:ext cx="893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err="1">
                <a:solidFill>
                  <a:schemeClr val="bg1"/>
                </a:solidFill>
              </a:rPr>
              <a:t>bioexcel.eu</a:t>
            </a:r>
            <a:endParaRPr lang="sv-SE" sz="1200">
              <a:solidFill>
                <a:schemeClr val="bg1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09600" y="2337387"/>
            <a:ext cx="10972800" cy="561339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320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09600" y="2999948"/>
            <a:ext cx="10972800" cy="561339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400" b="0" i="0">
              <a:latin typeface="Helvetica Regular" charset="0"/>
              <a:cs typeface="Helvetica Regular" charset="0"/>
            </a:endParaRPr>
          </a:p>
        </p:txBody>
      </p:sp>
      <p:pic>
        <p:nvPicPr>
          <p:cNvPr id="13" name="Bildobjekt 10" descr="Bioexcel_payoff_tillPPT.png">
            <a:extLst>
              <a:ext uri="{FF2B5EF4-FFF2-40B4-BE49-F238E27FC236}">
                <a16:creationId xmlns:a16="http://schemas.microsoft.com/office/drawing/2014/main" id="{7BB52C2D-D764-C74F-AA76-67EACDF5E08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114" y="274653"/>
            <a:ext cx="6858000" cy="220980"/>
          </a:xfrm>
          <a:prstGeom prst="rect">
            <a:avLst/>
          </a:prstGeom>
        </p:spPr>
      </p:pic>
      <p:pic>
        <p:nvPicPr>
          <p:cNvPr id="11" name="Bildobjekt 6">
            <a:extLst>
              <a:ext uri="{FF2B5EF4-FFF2-40B4-BE49-F238E27FC236}">
                <a16:creationId xmlns:a16="http://schemas.microsoft.com/office/drawing/2014/main" id="{0880C5B4-1BED-344F-9857-23564E5D6F4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285601" y="142484"/>
            <a:ext cx="1371600" cy="50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0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6" r:id="rId1"/>
    <p:sldLayoutId id="2147485157" r:id="rId2"/>
    <p:sldLayoutId id="2147485158" r:id="rId3"/>
    <p:sldLayoutId id="2147485159" r:id="rId4"/>
    <p:sldLayoutId id="2147485160" r:id="rId5"/>
    <p:sldLayoutId id="2147485161" r:id="rId6"/>
    <p:sldLayoutId id="2147485162" r:id="rId7"/>
    <p:sldLayoutId id="2147485163" r:id="rId8"/>
    <p:sldLayoutId id="2147485164" r:id="rId9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2200" b="0" i="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914400" indent="-457200" algn="ctr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b="0" i="0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304800"/>
            <a:ext cx="9855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828800"/>
            <a:ext cx="9855200" cy="3962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12292727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5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8" r:id="rId2"/>
    <p:sldLayoutId id="2147485169" r:id="rId3"/>
    <p:sldLayoutId id="2147485170" r:id="rId4"/>
    <p:sldLayoutId id="2147485171" r:id="rId5"/>
    <p:sldLayoutId id="2147485172" r:id="rId6"/>
    <p:sldLayoutId id="2147485173" r:id="rId7"/>
    <p:sldLayoutId id="2147485174" r:id="rId8"/>
    <p:sldLayoutId id="2147485175" r:id="rId9"/>
    <p:sldLayoutId id="2147485176" r:id="rId10"/>
    <p:sldLayoutId id="2147485177" r:id="rId11"/>
    <p:sldLayoutId id="2147485178" r:id="rId12"/>
    <p:sldLayoutId id="2147485179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C4C4C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rgbClr val="0B4499"/>
        </a:buClr>
        <a:buSzPct val="95000"/>
        <a:buFont typeface="Webdings" charset="0"/>
        <a:buChar char="g"/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folHlink"/>
        </a:buClr>
        <a:buSzPct val="85000"/>
        <a:buFont typeface="Webdings" charset="0"/>
        <a:buChar char="g"/>
        <a:defRPr sz="1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3pPr>
      <a:lvl4pPr marL="1562100" indent="-228600" algn="l" rtl="0" eaLnBrk="0" fontAlgn="base" hangingPunct="0">
        <a:spcBef>
          <a:spcPct val="20000"/>
        </a:spcBef>
        <a:spcAft>
          <a:spcPts val="600"/>
        </a:spcAft>
        <a:buChar char="–"/>
        <a:defRPr sz="1200">
          <a:solidFill>
            <a:schemeClr val="tx1"/>
          </a:solidFill>
          <a:latin typeface="+mn-lt"/>
          <a:ea typeface="ＭＳ Ｐゴシック" charset="-128"/>
        </a:defRPr>
      </a:lvl4pPr>
      <a:lvl5pPr marL="1981200" indent="-228600" algn="l" rtl="0" eaLnBrk="0" fontAlgn="base" hangingPunct="0">
        <a:spcBef>
          <a:spcPct val="20000"/>
        </a:spcBef>
        <a:spcAft>
          <a:spcPts val="60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3851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8" name="Picture 7" descr="WeNM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-39140"/>
            <a:ext cx="1606551" cy="73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GI-transparent.png"/>
          <p:cNvPicPr>
            <a:picLocks noChangeAspect="1"/>
          </p:cNvPicPr>
          <p:nvPr userDrawn="1"/>
        </p:nvPicPr>
        <p:blipFill>
          <a:blip r:embed="rId16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2" y="6400667"/>
            <a:ext cx="456613" cy="379033"/>
          </a:xfrm>
          <a:prstGeom prst="rect">
            <a:avLst/>
          </a:prstGeom>
        </p:spPr>
      </p:pic>
      <p:pic>
        <p:nvPicPr>
          <p:cNvPr id="8" name="Picture 7" descr="SURF-SARA.png"/>
          <p:cNvPicPr>
            <a:picLocks noChangeAspect="1"/>
          </p:cNvPicPr>
          <p:nvPr userDrawn="1"/>
        </p:nvPicPr>
        <p:blipFill>
          <a:blip r:embed="rId17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6520749"/>
            <a:ext cx="936104" cy="265000"/>
          </a:xfrm>
          <a:prstGeom prst="rect">
            <a:avLst/>
          </a:prstGeom>
        </p:spPr>
      </p:pic>
      <p:pic>
        <p:nvPicPr>
          <p:cNvPr id="2" name="Immagine 14" descr="Immagine che contiene schermata, Carattere, Blu elettrico, Blu intenso&#10;&#10;Il contenuto generato dall'IA potrebbe non essere corretto.">
            <a:extLst>
              <a:ext uri="{FF2B5EF4-FFF2-40B4-BE49-F238E27FC236}">
                <a16:creationId xmlns:a16="http://schemas.microsoft.com/office/drawing/2014/main" id="{AD2D9E08-4089-3886-FE4F-1B4BEC4047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94" y="6508584"/>
            <a:ext cx="1368078" cy="304792"/>
          </a:xfrm>
          <a:prstGeom prst="rect">
            <a:avLst/>
          </a:prstGeom>
        </p:spPr>
      </p:pic>
      <p:pic>
        <p:nvPicPr>
          <p:cNvPr id="4" name="Google Shape;33;p16">
            <a:extLst>
              <a:ext uri="{FF2B5EF4-FFF2-40B4-BE49-F238E27FC236}">
                <a16:creationId xmlns:a16="http://schemas.microsoft.com/office/drawing/2014/main" id="{4F822404-2316-161D-8D77-E18C36E0CBAA}"/>
              </a:ext>
            </a:extLst>
          </p:cNvPr>
          <p:cNvPicPr preferRelativeResize="0"/>
          <p:nvPr userDrawn="1"/>
        </p:nvPicPr>
        <p:blipFill rotWithShape="1">
          <a:blip r:embed="rId19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79" r="63544"/>
          <a:stretch>
            <a:fillRect/>
          </a:stretch>
        </p:blipFill>
        <p:spPr>
          <a:xfrm>
            <a:off x="839416" y="6492663"/>
            <a:ext cx="936104" cy="321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01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4" r:id="rId1"/>
    <p:sldLayoutId id="2147485215" r:id="rId2"/>
    <p:sldLayoutId id="2147485216" r:id="rId3"/>
    <p:sldLayoutId id="2147485217" r:id="rId4"/>
    <p:sldLayoutId id="2147485218" r:id="rId5"/>
    <p:sldLayoutId id="2147485219" r:id="rId6"/>
    <p:sldLayoutId id="2147485220" r:id="rId7"/>
    <p:sldLayoutId id="2147485221" r:id="rId8"/>
    <p:sldLayoutId id="2147485222" r:id="rId9"/>
    <p:sldLayoutId id="2147485223" r:id="rId10"/>
    <p:sldLayoutId id="2147485224" r:id="rId11"/>
    <p:sldLayoutId id="2147485225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sv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53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ll building with purple lights&#10;&#10;AI-generated content may be incorrect.">
            <a:extLst>
              <a:ext uri="{FF2B5EF4-FFF2-40B4-BE49-F238E27FC236}">
                <a16:creationId xmlns:a16="http://schemas.microsoft.com/office/drawing/2014/main" id="{F92578BE-81A7-9E64-7440-B828EC0C3A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713" b="48475"/>
          <a:stretch>
            <a:fillRect/>
          </a:stretch>
        </p:blipFill>
        <p:spPr>
          <a:xfrm>
            <a:off x="-240704" y="0"/>
            <a:ext cx="12638175" cy="6877172"/>
          </a:xfrm>
          <a:prstGeom prst="rect">
            <a:avLst/>
          </a:prstGeom>
        </p:spPr>
      </p:pic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2276872"/>
            <a:ext cx="9972600" cy="2871192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lnSpc>
                <a:spcPct val="120000"/>
              </a:lnSpc>
              <a:spcAft>
                <a:spcPts val="600"/>
              </a:spcAft>
            </a:pPr>
            <a:r>
              <a:rPr lang="en-GB" sz="3600" noProof="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The </a:t>
            </a:r>
            <a:r>
              <a:rPr lang="en-GB" sz="3600" noProof="0" dirty="0" err="1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WeNMR</a:t>
            </a:r>
            <a:r>
              <a:rPr lang="en-GB" sz="3600" noProof="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 Case Study</a:t>
            </a:r>
            <a:br>
              <a:rPr lang="en-GB" sz="3600" noProof="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GB" sz="2400" noProof="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Research Software as a Service </a:t>
            </a:r>
            <a:br>
              <a:rPr lang="en-GB" sz="2400" noProof="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GB" sz="2400" noProof="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for Demonstrating Impact, Securing Funding </a:t>
            </a:r>
            <a:br>
              <a:rPr lang="en-GB" sz="2400" noProof="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GB" sz="2400" noProof="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and Serving a Global Community</a:t>
            </a:r>
            <a:br>
              <a:rPr lang="en-GB" sz="3600" noProof="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br>
              <a:rPr lang="en-GB" sz="1000" noProof="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br>
              <a:rPr lang="en-GB" sz="1000" noProof="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br>
              <a:rPr lang="en-GB" sz="1000" noProof="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br>
              <a:rPr lang="en-GB" sz="360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br>
              <a:rPr lang="en-GB" sz="1600" noProof="0" dirty="0"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GB" sz="1600" noProof="0" dirty="0"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International Symposium on Grid and Clouds</a:t>
            </a:r>
            <a:br>
              <a:rPr lang="en-GB" sz="1600" noProof="0" dirty="0"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GB" sz="1600" dirty="0"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Academia Sinica, Taipei, Taiwan</a:t>
            </a:r>
            <a:br>
              <a:rPr lang="en-GB" sz="1600" dirty="0"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GB" sz="1600" dirty="0"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March 16-20,</a:t>
            </a:r>
            <a:r>
              <a:rPr lang="en-GB" sz="1600" noProof="0" dirty="0"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0"/>
                <a:cs typeface="ＭＳ Ｐゴシック" charset="0"/>
              </a:rPr>
              <a:t> 2026</a:t>
            </a:r>
            <a:endParaRPr lang="en-GB" sz="1600" noProof="0" dirty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Rectangle 11"/>
          <p:cNvSpPr>
            <a:spLocks noChangeArrowheads="1"/>
          </p:cNvSpPr>
          <p:nvPr/>
        </p:nvSpPr>
        <p:spPr bwMode="auto">
          <a:xfrm>
            <a:off x="335360" y="4797152"/>
            <a:ext cx="4572000" cy="1615827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GB" sz="1400" b="1" noProof="0" dirty="0"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rPr>
              <a:t>Prof. Alexandre M.J.J. </a:t>
            </a:r>
            <a:r>
              <a:rPr lang="en-GB" sz="1400" b="1" noProof="0" dirty="0" err="1"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rPr>
              <a:t>Bonvin</a:t>
            </a:r>
            <a:endParaRPr lang="en-GB" sz="1400" b="1" noProof="0" dirty="0">
              <a:solidFill>
                <a:srgbClr val="FFFFFF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Verdana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en-GB" sz="1200" b="1" noProof="0" dirty="0" err="1"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rPr>
              <a:t>Bijvoet</a:t>
            </a:r>
            <a:r>
              <a:rPr lang="en-GB" sz="1200" b="1" noProof="0" dirty="0"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rPr>
              <a:t> Centre for Biomolecular Research</a:t>
            </a:r>
          </a:p>
          <a:p>
            <a:pPr eaLnBrk="0" hangingPunct="0">
              <a:spcAft>
                <a:spcPts val="600"/>
              </a:spcAft>
            </a:pPr>
            <a:r>
              <a:rPr lang="en-GB" sz="1200" b="1" noProof="0" dirty="0"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rPr>
              <a:t>Faculty of Science, Utrecht University</a:t>
            </a:r>
          </a:p>
          <a:p>
            <a:pPr eaLnBrk="0" hangingPunct="0">
              <a:spcAft>
                <a:spcPts val="600"/>
              </a:spcAft>
            </a:pPr>
            <a:r>
              <a:rPr lang="en-GB" sz="1200" b="1" noProof="0" dirty="0"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rPr>
              <a:t>the Netherlands</a:t>
            </a:r>
          </a:p>
          <a:p>
            <a:pPr eaLnBrk="0" hangingPunct="0">
              <a:spcAft>
                <a:spcPts val="600"/>
              </a:spcAft>
            </a:pPr>
            <a:r>
              <a:rPr lang="en-GB" sz="1200" b="1" noProof="0" dirty="0" err="1"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rPr>
              <a:t>a.m.j.j.bonvin@uu.nl</a:t>
            </a:r>
            <a:endParaRPr lang="en-GB" sz="1200" b="1" noProof="0" dirty="0">
              <a:solidFill>
                <a:srgbClr val="FFFFFF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Verdana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en-GB" sz="1200" b="1" noProof="0" dirty="0"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rPr>
              <a:t>     @</a:t>
            </a:r>
            <a:r>
              <a:rPr lang="en-GB" sz="1200" b="1" noProof="0" dirty="0" err="1">
                <a:solidFill>
                  <a:srgbClr val="FFFFFF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rPr>
              <a:t>amjjbonvin.bsky.social</a:t>
            </a:r>
            <a:endParaRPr lang="en-GB" sz="1200" b="1" noProof="0" dirty="0">
              <a:solidFill>
                <a:srgbClr val="FFFFFF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Verdana" charset="0"/>
            </a:endParaRPr>
          </a:p>
        </p:txBody>
      </p:sp>
      <p:pic>
        <p:nvPicPr>
          <p:cNvPr id="2" name="Picture 2" descr="Bluesky and your brand by Heidi Waterhouse">
            <a:extLst>
              <a:ext uri="{FF2B5EF4-FFF2-40B4-BE49-F238E27FC236}">
                <a16:creationId xmlns:a16="http://schemas.microsoft.com/office/drawing/2014/main" id="{D2F6C693-E15C-21D5-5E18-3D6E89900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368" y="6129808"/>
            <a:ext cx="251520" cy="25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92BA711-2CD1-220B-298A-27BB5E9DEB69}"/>
              </a:ext>
            </a:extLst>
          </p:cNvPr>
          <p:cNvGrpSpPr/>
          <p:nvPr/>
        </p:nvGrpSpPr>
        <p:grpSpPr>
          <a:xfrm>
            <a:off x="203426" y="695311"/>
            <a:ext cx="1893999" cy="1596369"/>
            <a:chOff x="203426" y="695311"/>
            <a:chExt cx="1893999" cy="159636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D45E9D-E3B9-22EB-FC35-7FCA43C2EB41}"/>
                </a:ext>
              </a:extLst>
            </p:cNvPr>
            <p:cNvSpPr txBox="1"/>
            <p:nvPr/>
          </p:nvSpPr>
          <p:spPr>
            <a:xfrm>
              <a:off x="203426" y="1830015"/>
              <a:ext cx="18939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Abhaya Libre"/>
                </a:rPr>
                <a:t>Rodrigo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Abhaya Libre"/>
                </a:rPr>
                <a:t>Vargas Honorato</a:t>
              </a:r>
              <a:endPara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DBCD6B-97E9-B67E-6802-1462B662F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392" y="695311"/>
              <a:ext cx="1099875" cy="1099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772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82DC7-3BD8-4F95-2BA7-DDA8F6DAA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15B897FE-062D-65FD-EAC5-E47DA738CD25}"/>
              </a:ext>
            </a:extLst>
          </p:cNvPr>
          <p:cNvSpPr txBox="1"/>
          <p:nvPr/>
        </p:nvSpPr>
        <p:spPr>
          <a:xfrm>
            <a:off x="3053772" y="445173"/>
            <a:ext cx="6084455" cy="5539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00000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eaLnBrk="1" hangingPunct="1">
              <a:spcAft>
                <a:spcPts val="2400"/>
              </a:spcAft>
              <a:defRPr sz="3600" b="1">
                <a:solidFill>
                  <a:srgbClr val="953735"/>
                </a:solidFill>
                <a:latin typeface="+mj-lt"/>
                <a:cs typeface="ＭＳ Ｐゴシック" charset="-128"/>
              </a:defRPr>
            </a:lvl1pPr>
            <a:lvl2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>
                <a:sym typeface="Abhaya Libre Medium"/>
              </a:rPr>
              <a:t>Quantifiable Impact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96333BD-CC10-429D-DF3D-97826FCDBD7B}"/>
              </a:ext>
            </a:extLst>
          </p:cNvPr>
          <p:cNvSpPr txBox="1"/>
          <p:nvPr/>
        </p:nvSpPr>
        <p:spPr>
          <a:xfrm>
            <a:off x="8312514" y="6625168"/>
            <a:ext cx="3811819" cy="22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67"/>
              </a:lnSpc>
            </a:pPr>
            <a:r>
              <a:rPr lang="en-US" sz="1333" i="1">
                <a:solidFill>
                  <a:srgbClr val="000000">
                    <a:alpha val="14902"/>
                  </a:srgbClr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Quantifiable Impact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9BBA460-428E-1A18-9F02-20DB6B75A280}"/>
              </a:ext>
            </a:extLst>
          </p:cNvPr>
          <p:cNvSpPr txBox="1"/>
          <p:nvPr/>
        </p:nvSpPr>
        <p:spPr>
          <a:xfrm>
            <a:off x="2495600" y="1208000"/>
            <a:ext cx="7511209" cy="389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 Italics"/>
                <a:cs typeface="Calibri" panose="020F0502020204030204" pitchFamily="34" charset="0"/>
                <a:sym typeface="Abhaya Libre Italics"/>
              </a:rPr>
              <a:t>As a centralized service, every interaction is a data point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6EDFCE-8FC9-6AC2-6F98-66A3804DC31F}"/>
              </a:ext>
            </a:extLst>
          </p:cNvPr>
          <p:cNvGrpSpPr/>
          <p:nvPr/>
        </p:nvGrpSpPr>
        <p:grpSpPr>
          <a:xfrm>
            <a:off x="7104112" y="2749745"/>
            <a:ext cx="5020221" cy="3712672"/>
            <a:chOff x="298115" y="1795399"/>
            <a:chExt cx="2754927" cy="2267886"/>
          </a:xfrm>
        </p:grpSpPr>
        <p:pic>
          <p:nvPicPr>
            <p:cNvPr id="11" name="Picture 65">
              <a:extLst>
                <a:ext uri="{FF2B5EF4-FFF2-40B4-BE49-F238E27FC236}">
                  <a16:creationId xmlns:a16="http://schemas.microsoft.com/office/drawing/2014/main" id="{29FBEA09-B0C8-D3AE-EBCF-1524EAAD9EE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15" y="1795399"/>
              <a:ext cx="2754927" cy="226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BBA1EC-C1B1-3292-F9D0-D6CEE10D8003}"/>
                </a:ext>
              </a:extLst>
            </p:cNvPr>
            <p:cNvSpPr txBox="1"/>
            <p:nvPr/>
          </p:nvSpPr>
          <p:spPr>
            <a:xfrm>
              <a:off x="574724" y="1944801"/>
              <a:ext cx="2335259" cy="225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HADDOCK server jobs processed per day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E54A055-614E-175A-85B3-B08EA01C8B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3803" y="1897727"/>
            <a:ext cx="6706335" cy="39221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oogle Shape;97;p11">
            <a:extLst>
              <a:ext uri="{FF2B5EF4-FFF2-40B4-BE49-F238E27FC236}">
                <a16:creationId xmlns:a16="http://schemas.microsoft.com/office/drawing/2014/main" id="{565281B7-92BC-1341-E8E4-B8D3C55B3ED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6938" y="3717032"/>
            <a:ext cx="510630" cy="51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F423D3-47B2-11BA-1D33-908B1A47E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2212" y="3424401"/>
            <a:ext cx="4601430" cy="261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C90333-432F-3A75-23C7-ED2A8D48C16D}"/>
              </a:ext>
            </a:extLst>
          </p:cNvPr>
          <p:cNvSpPr txBox="1"/>
          <p:nvPr/>
        </p:nvSpPr>
        <p:spPr>
          <a:xfrm>
            <a:off x="3889345" y="6315484"/>
            <a:ext cx="611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61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b="1" dirty="0" err="1">
                <a:solidFill>
                  <a:srgbClr val="3361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wenmr.science.uu.nl</a:t>
            </a:r>
            <a:r>
              <a:rPr lang="en-US" b="1" dirty="0">
                <a:solidFill>
                  <a:srgbClr val="3361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/stats</a:t>
            </a:r>
          </a:p>
        </p:txBody>
      </p:sp>
    </p:spTree>
    <p:extLst>
      <p:ext uri="{BB962C8B-B14F-4D97-AF65-F5344CB8AC3E}">
        <p14:creationId xmlns:p14="http://schemas.microsoft.com/office/powerpoint/2010/main" val="280169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64203-E93D-1F18-809F-CCC4B6F87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94B6AFE8-8252-6E76-42F9-56E396590B9C}"/>
              </a:ext>
            </a:extLst>
          </p:cNvPr>
          <p:cNvSpPr txBox="1"/>
          <p:nvPr/>
        </p:nvSpPr>
        <p:spPr>
          <a:xfrm>
            <a:off x="3053772" y="445173"/>
            <a:ext cx="6084455" cy="5539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00000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eaLnBrk="1" hangingPunct="1">
              <a:spcAft>
                <a:spcPts val="2400"/>
              </a:spcAft>
              <a:defRPr sz="3600" b="1">
                <a:solidFill>
                  <a:srgbClr val="953735"/>
                </a:solidFill>
                <a:latin typeface="+mj-lt"/>
                <a:cs typeface="ＭＳ Ｐゴシック" charset="-128"/>
              </a:defRPr>
            </a:lvl1pPr>
            <a:lvl2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>
                <a:sym typeface="Abhaya Libre Medium"/>
              </a:rPr>
              <a:t>Quantifiable Impact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6F63CC6-9A04-676C-3F63-D18FF145DF79}"/>
              </a:ext>
            </a:extLst>
          </p:cNvPr>
          <p:cNvSpPr txBox="1"/>
          <p:nvPr/>
        </p:nvSpPr>
        <p:spPr>
          <a:xfrm>
            <a:off x="8312514" y="6625168"/>
            <a:ext cx="3811819" cy="22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67"/>
              </a:lnSpc>
            </a:pPr>
            <a:r>
              <a:rPr lang="en-US" sz="1333" i="1">
                <a:solidFill>
                  <a:srgbClr val="000000">
                    <a:alpha val="14902"/>
                  </a:srgbClr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Quantifiable Impact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92DF24-5A1E-79C5-49E6-909BD824F707}"/>
              </a:ext>
            </a:extLst>
          </p:cNvPr>
          <p:cNvSpPr txBox="1"/>
          <p:nvPr/>
        </p:nvSpPr>
        <p:spPr>
          <a:xfrm>
            <a:off x="4151784" y="6300028"/>
            <a:ext cx="6117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1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from: https://</a:t>
            </a:r>
            <a:r>
              <a:rPr lang="en-US" sz="2000" b="1" dirty="0" err="1">
                <a:solidFill>
                  <a:srgbClr val="3361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accounting.egi.eu</a:t>
            </a:r>
            <a:r>
              <a:rPr lang="en-US" sz="2000" b="1" dirty="0">
                <a:solidFill>
                  <a:srgbClr val="3361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BE57F1-1704-BFD9-04A7-E9DD1197A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14" y="1299037"/>
            <a:ext cx="7772400" cy="337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75B944-D680-4C61-F0C4-11026F171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163" y="2204864"/>
            <a:ext cx="7772400" cy="3889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Freeform 27">
            <a:extLst>
              <a:ext uri="{FF2B5EF4-FFF2-40B4-BE49-F238E27FC236}">
                <a16:creationId xmlns:a16="http://schemas.microsoft.com/office/drawing/2014/main" id="{228FE2CE-072D-4C8D-6732-9C5D6FBDFC65}"/>
              </a:ext>
            </a:extLst>
          </p:cNvPr>
          <p:cNvSpPr/>
          <p:nvPr/>
        </p:nvSpPr>
        <p:spPr>
          <a:xfrm>
            <a:off x="540114" y="5215754"/>
            <a:ext cx="2232248" cy="686417"/>
          </a:xfrm>
          <a:custGeom>
            <a:avLst/>
            <a:gdLst/>
            <a:ahLst/>
            <a:cxnLst/>
            <a:rect l="l" t="t" r="r" b="b"/>
            <a:pathLst>
              <a:path w="4057310" h="1247623">
                <a:moveTo>
                  <a:pt x="0" y="0"/>
                </a:moveTo>
                <a:lnTo>
                  <a:pt x="4057310" y="0"/>
                </a:lnTo>
                <a:lnTo>
                  <a:pt x="4057310" y="1247623"/>
                </a:lnTo>
                <a:lnTo>
                  <a:pt x="0" y="1247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B9B25-7870-5A83-C28E-75C9D3B19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C489C8-05BC-7CCE-8C5F-C750CC6ADF3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50800" dist="38100" dir="2700000" algn="br" rotWithShape="0">
              <a:srgbClr val="00000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2400"/>
              </a:spcAft>
            </a:pPr>
            <a:r>
              <a:rPr lang="en-US" sz="3600" b="1" dirty="0">
                <a:solidFill>
                  <a:srgbClr val="953735"/>
                </a:solidFill>
                <a:ea typeface="ＭＳ Ｐゴシック" charset="0"/>
              </a:rPr>
              <a:t>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92E85E-6B1F-C5A1-F465-F4FD25B7E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417638"/>
            <a:ext cx="10598968" cy="45259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The Sustainability Challenge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WeNMR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 A Global Research Platform in Action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Quantifiable Impact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From Metrics to Funding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Building a Scalable and Sustainable Service Portal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Research Software as a Service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80237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939413" y="685800"/>
            <a:ext cx="5707947" cy="5486400"/>
            <a:chOff x="0" y="0"/>
            <a:chExt cx="2254992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54992" cy="2167467"/>
            </a:xfrm>
            <a:custGeom>
              <a:avLst/>
              <a:gdLst/>
              <a:ahLst/>
              <a:cxnLst/>
              <a:rect l="l" t="t" r="r" b="b"/>
              <a:pathLst>
                <a:path w="2254992" h="2167467">
                  <a:moveTo>
                    <a:pt x="11755" y="0"/>
                  </a:moveTo>
                  <a:lnTo>
                    <a:pt x="2243237" y="0"/>
                  </a:lnTo>
                  <a:cubicBezTo>
                    <a:pt x="2246354" y="0"/>
                    <a:pt x="2249344" y="1238"/>
                    <a:pt x="2251549" y="3443"/>
                  </a:cubicBezTo>
                  <a:cubicBezTo>
                    <a:pt x="2253753" y="5647"/>
                    <a:pt x="2254992" y="8637"/>
                    <a:pt x="2254992" y="11755"/>
                  </a:cubicBezTo>
                  <a:lnTo>
                    <a:pt x="2254992" y="2155712"/>
                  </a:lnTo>
                  <a:cubicBezTo>
                    <a:pt x="2254992" y="2158829"/>
                    <a:pt x="2253753" y="2161819"/>
                    <a:pt x="2251549" y="2164024"/>
                  </a:cubicBezTo>
                  <a:cubicBezTo>
                    <a:pt x="2249344" y="2166228"/>
                    <a:pt x="2246354" y="2167467"/>
                    <a:pt x="2243237" y="2167467"/>
                  </a:cubicBezTo>
                  <a:lnTo>
                    <a:pt x="11755" y="2167467"/>
                  </a:lnTo>
                  <a:cubicBezTo>
                    <a:pt x="8637" y="2167467"/>
                    <a:pt x="5647" y="2166228"/>
                    <a:pt x="3443" y="2164024"/>
                  </a:cubicBezTo>
                  <a:cubicBezTo>
                    <a:pt x="1238" y="2161819"/>
                    <a:pt x="0" y="2158829"/>
                    <a:pt x="0" y="2155712"/>
                  </a:cubicBezTo>
                  <a:lnTo>
                    <a:pt x="0" y="11755"/>
                  </a:lnTo>
                  <a:cubicBezTo>
                    <a:pt x="0" y="8637"/>
                    <a:pt x="1238" y="5647"/>
                    <a:pt x="3443" y="3443"/>
                  </a:cubicBezTo>
                  <a:cubicBezTo>
                    <a:pt x="5647" y="1238"/>
                    <a:pt x="8637" y="0"/>
                    <a:pt x="1175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0F0F0">
                    <a:alpha val="30500"/>
                  </a:srgbClr>
                </a:gs>
                <a:gs pos="100000">
                  <a:srgbClr val="EBEBEB">
                    <a:alpha val="45000"/>
                  </a:srgbClr>
                </a:gs>
              </a:gsLst>
              <a:lin ang="0"/>
            </a:gra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52400"/>
              <a:ext cx="2254992" cy="23198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13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041247" y="2119517"/>
            <a:ext cx="1411835" cy="941223"/>
          </a:xfrm>
          <a:custGeom>
            <a:avLst/>
            <a:gdLst/>
            <a:ahLst/>
            <a:cxnLst/>
            <a:rect l="l" t="t" r="r" b="b"/>
            <a:pathLst>
              <a:path w="2117753" h="1411835">
                <a:moveTo>
                  <a:pt x="0" y="0"/>
                </a:moveTo>
                <a:lnTo>
                  <a:pt x="2117752" y="0"/>
                </a:lnTo>
                <a:lnTo>
                  <a:pt x="2117752" y="1411835"/>
                </a:lnTo>
                <a:lnTo>
                  <a:pt x="0" y="141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334122" y="963021"/>
            <a:ext cx="3411888" cy="958018"/>
          </a:xfrm>
          <a:custGeom>
            <a:avLst/>
            <a:gdLst/>
            <a:ahLst/>
            <a:cxnLst/>
            <a:rect l="l" t="t" r="r" b="b"/>
            <a:pathLst>
              <a:path w="5117832" h="1437027">
                <a:moveTo>
                  <a:pt x="0" y="0"/>
                </a:moveTo>
                <a:lnTo>
                  <a:pt x="5117832" y="0"/>
                </a:lnTo>
                <a:lnTo>
                  <a:pt x="5117832" y="1437026"/>
                </a:lnTo>
                <a:lnTo>
                  <a:pt x="0" y="1437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577" t="-104324" r="-26713" b="-1047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450307" y="3343600"/>
            <a:ext cx="3113695" cy="846925"/>
          </a:xfrm>
          <a:custGeom>
            <a:avLst/>
            <a:gdLst/>
            <a:ahLst/>
            <a:cxnLst/>
            <a:rect l="l" t="t" r="r" b="b"/>
            <a:pathLst>
              <a:path w="4670543" h="1270388">
                <a:moveTo>
                  <a:pt x="0" y="0"/>
                </a:moveTo>
                <a:lnTo>
                  <a:pt x="4670543" y="0"/>
                </a:lnTo>
                <a:lnTo>
                  <a:pt x="4670543" y="1270388"/>
                </a:lnTo>
                <a:lnTo>
                  <a:pt x="0" y="12703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450307" y="4565463"/>
            <a:ext cx="2002775" cy="1274493"/>
          </a:xfrm>
          <a:custGeom>
            <a:avLst/>
            <a:gdLst/>
            <a:ahLst/>
            <a:cxnLst/>
            <a:rect l="l" t="t" r="r" b="b"/>
            <a:pathLst>
              <a:path w="3004163" h="1911740">
                <a:moveTo>
                  <a:pt x="0" y="0"/>
                </a:moveTo>
                <a:lnTo>
                  <a:pt x="3004162" y="0"/>
                </a:lnTo>
                <a:lnTo>
                  <a:pt x="3004162" y="1911740"/>
                </a:lnTo>
                <a:lnTo>
                  <a:pt x="0" y="19117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9996" t="-3666" r="-37218" b="-56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793386" y="4665484"/>
            <a:ext cx="2660914" cy="1174473"/>
          </a:xfrm>
          <a:custGeom>
            <a:avLst/>
            <a:gdLst/>
            <a:ahLst/>
            <a:cxnLst/>
            <a:rect l="l" t="t" r="r" b="b"/>
            <a:pathLst>
              <a:path w="3991371" h="1761709">
                <a:moveTo>
                  <a:pt x="0" y="0"/>
                </a:moveTo>
                <a:lnTo>
                  <a:pt x="3991371" y="0"/>
                </a:lnTo>
                <a:lnTo>
                  <a:pt x="3991371" y="1761708"/>
                </a:lnTo>
                <a:lnTo>
                  <a:pt x="0" y="17617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9914" t="-68152" r="-28880" b="-716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503768" y="1831674"/>
            <a:ext cx="1883997" cy="1677314"/>
          </a:xfrm>
          <a:custGeom>
            <a:avLst/>
            <a:gdLst/>
            <a:ahLst/>
            <a:cxnLst/>
            <a:rect l="l" t="t" r="r" b="b"/>
            <a:pathLst>
              <a:path w="2825996" h="2515971">
                <a:moveTo>
                  <a:pt x="0" y="0"/>
                </a:moveTo>
                <a:lnTo>
                  <a:pt x="2825996" y="0"/>
                </a:lnTo>
                <a:lnTo>
                  <a:pt x="2825996" y="2515970"/>
                </a:lnTo>
                <a:lnTo>
                  <a:pt x="0" y="25159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354055" y="603250"/>
            <a:ext cx="5349683" cy="6985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00000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eaLnBrk="1" hangingPunct="1">
              <a:spcAft>
                <a:spcPts val="2400"/>
              </a:spcAft>
              <a:defRPr sz="3600" b="1">
                <a:solidFill>
                  <a:srgbClr val="953735"/>
                </a:solidFill>
                <a:latin typeface="+mj-lt"/>
                <a:cs typeface="ＭＳ Ｐゴシック" charset="-128"/>
              </a:defRPr>
            </a:lvl1pPr>
            <a:lvl2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>
                <a:sym typeface="Abhaya Libre Medium"/>
              </a:rPr>
              <a:t>Usage data as narrative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870" y="2119517"/>
            <a:ext cx="4824626" cy="364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"/>
                <a:cs typeface="Calibri" panose="020F0502020204030204" pitchFamily="34" charset="0"/>
                <a:sym typeface="Abhaya Libre"/>
              </a:rPr>
              <a:t>"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 Bold"/>
                <a:cs typeface="Calibri" panose="020F0502020204030204" pitchFamily="34" charset="0"/>
                <a:sym typeface="Abhaya Libre Bold"/>
              </a:rPr>
              <a:t>WeNMR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"/>
                <a:cs typeface="Calibri" panose="020F0502020204030204" pitchFamily="34" charset="0"/>
                <a:sym typeface="Abhaya Libre"/>
              </a:rPr>
              <a:t> is not just software. It is a critical piece of research infrastructure that directly enables 5000+ CPU-years of science annually for a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 Bold"/>
                <a:cs typeface="Calibri" panose="020F0502020204030204" pitchFamily="34" charset="0"/>
                <a:sym typeface="Abhaya Libre Bold"/>
              </a:rPr>
              <a:t>global community of &gt;79,000 researchers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"/>
                <a:cs typeface="Calibri" panose="020F0502020204030204" pitchFamily="34" charset="0"/>
                <a:sym typeface="Abhaya Libre"/>
              </a:rPr>
              <a:t>."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919241" y="507844"/>
            <a:ext cx="8353519" cy="8293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00000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eaLnBrk="1" hangingPunct="1">
              <a:spcAft>
                <a:spcPts val="2400"/>
              </a:spcAft>
              <a:defRPr sz="3600" b="1">
                <a:solidFill>
                  <a:srgbClr val="953735"/>
                </a:solidFill>
                <a:latin typeface="+mj-lt"/>
                <a:cs typeface="ＭＳ Ｐゴシック" charset="-128"/>
              </a:defRPr>
            </a:lvl1pPr>
            <a:lvl2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>
                <a:sym typeface="Abhaya Libre Medium"/>
              </a:rPr>
              <a:t>Sustained Investment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3594" y="1268760"/>
            <a:ext cx="11059030" cy="1103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09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"/>
                <a:cs typeface="Calibri" panose="020F0502020204030204" pitchFamily="34" charset="0"/>
                <a:sym typeface="Abhaya Libre"/>
              </a:rPr>
              <a:t>Over the past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 Bold"/>
                <a:cs typeface="Calibri" panose="020F0502020204030204" pitchFamily="34" charset="0"/>
                <a:sym typeface="Abhaya Libre Bold"/>
              </a:rPr>
              <a:t>20 years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"/>
                <a:cs typeface="Calibri" panose="020F0502020204030204" pitchFamily="34" charset="0"/>
                <a:sym typeface="Abhaya Libre"/>
              </a:rPr>
              <a:t> the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"/>
                <a:cs typeface="Calibri" panose="020F0502020204030204" pitchFamily="34" charset="0"/>
                <a:sym typeface="Abhaya Libre"/>
              </a:rPr>
              <a:t>WeNMR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"/>
                <a:cs typeface="Calibri" panose="020F0502020204030204" pitchFamily="34" charset="0"/>
                <a:sym typeface="Abhaya Libre"/>
              </a:rPr>
              <a:t> portal has been a key asset in the acquisition of  several grants to sustain its development and operation. </a:t>
            </a:r>
          </a:p>
          <a:p>
            <a:pPr algn="ctr">
              <a:lnSpc>
                <a:spcPts val="2909"/>
              </a:lnSpc>
            </a:pP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 Italics"/>
                <a:cs typeface="Calibri" panose="020F0502020204030204" pitchFamily="34" charset="0"/>
                <a:sym typeface="Abhaya Libre Italics"/>
              </a:rPr>
              <a:t>RSaaS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 Italics"/>
                <a:cs typeface="Calibri" panose="020F0502020204030204" pitchFamily="34" charset="0"/>
                <a:sym typeface="Abhaya Libre Italics"/>
              </a:rPr>
              <a:t> model provides accountability and demonstrable impact to funding agencies.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88772" y="2919652"/>
            <a:ext cx="5902495" cy="2388100"/>
            <a:chOff x="0" y="438553"/>
            <a:chExt cx="11804990" cy="4776200"/>
          </a:xfrm>
        </p:grpSpPr>
        <p:sp>
          <p:nvSpPr>
            <p:cNvPr id="8" name="Freeform 8"/>
            <p:cNvSpPr/>
            <p:nvPr/>
          </p:nvSpPr>
          <p:spPr>
            <a:xfrm>
              <a:off x="0" y="690400"/>
              <a:ext cx="5361595" cy="2874254"/>
            </a:xfrm>
            <a:custGeom>
              <a:avLst/>
              <a:gdLst/>
              <a:ahLst/>
              <a:cxnLst/>
              <a:rect l="l" t="t" r="r" b="b"/>
              <a:pathLst>
                <a:path w="5361595" h="2874254">
                  <a:moveTo>
                    <a:pt x="0" y="0"/>
                  </a:moveTo>
                  <a:lnTo>
                    <a:pt x="5361595" y="0"/>
                  </a:lnTo>
                  <a:lnTo>
                    <a:pt x="5361595" y="2874253"/>
                  </a:lnTo>
                  <a:lnTo>
                    <a:pt x="0" y="2874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2179" b="-1217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624930" y="438553"/>
              <a:ext cx="6180060" cy="43350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35"/>
                </a:lnSpc>
              </a:pPr>
              <a:r>
                <a:rPr lang="en-US" sz="1239" dirty="0">
                  <a:solidFill>
                    <a:srgbClr val="000000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EC H2020 - EOSC Data Commons.</a:t>
              </a:r>
            </a:p>
            <a:p>
              <a:pPr>
                <a:lnSpc>
                  <a:spcPts val="1735"/>
                </a:lnSpc>
              </a:pPr>
              <a:r>
                <a:rPr lang="en-US" sz="1239" dirty="0">
                  <a:solidFill>
                    <a:srgbClr val="000000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EC H2020 - EOSC-ACE</a:t>
              </a:r>
            </a:p>
            <a:p>
              <a:pPr>
                <a:lnSpc>
                  <a:spcPts val="1735"/>
                </a:lnSpc>
              </a:pPr>
              <a:r>
                <a:rPr lang="en-US" sz="1239" dirty="0">
                  <a:solidFill>
                    <a:srgbClr val="000000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EC H2020 - EOSC-Hub.</a:t>
              </a:r>
            </a:p>
            <a:p>
              <a:pPr>
                <a:lnSpc>
                  <a:spcPts val="1735"/>
                </a:lnSpc>
              </a:pPr>
              <a:r>
                <a:rPr lang="en-US" sz="1239" dirty="0">
                  <a:solidFill>
                    <a:srgbClr val="000000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EC H2020 - West-Life</a:t>
              </a:r>
            </a:p>
            <a:p>
              <a:pPr>
                <a:lnSpc>
                  <a:spcPts val="1735"/>
                </a:lnSpc>
              </a:pPr>
              <a:r>
                <a:rPr lang="en-US" sz="1239" dirty="0">
                  <a:solidFill>
                    <a:srgbClr val="000000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EC H2020 - INDIGO-</a:t>
              </a:r>
              <a:r>
                <a:rPr lang="en-US" sz="1239" dirty="0" err="1">
                  <a:solidFill>
                    <a:srgbClr val="000000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DataCLoud</a:t>
              </a:r>
              <a:endParaRPr lang="en-US" sz="123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endParaRPr>
            </a:p>
            <a:p>
              <a:pPr>
                <a:lnSpc>
                  <a:spcPts val="1735"/>
                </a:lnSpc>
              </a:pPr>
              <a:r>
                <a:rPr lang="en-US" sz="1239" dirty="0">
                  <a:solidFill>
                    <a:srgbClr val="000000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EC H2020 - EGI-Engage</a:t>
              </a:r>
            </a:p>
            <a:p>
              <a:pPr>
                <a:lnSpc>
                  <a:spcPts val="1735"/>
                </a:lnSpc>
              </a:pPr>
              <a:r>
                <a:rPr lang="en-US" sz="1239" dirty="0">
                  <a:solidFill>
                    <a:srgbClr val="000000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NWO-ENW 2020 </a:t>
              </a:r>
            </a:p>
            <a:p>
              <a:pPr>
                <a:lnSpc>
                  <a:spcPts val="1735"/>
                </a:lnSpc>
              </a:pPr>
              <a:r>
                <a:rPr lang="en-US" sz="1239" dirty="0">
                  <a:solidFill>
                    <a:srgbClr val="000000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NWO computing grants (multiple)</a:t>
              </a:r>
            </a:p>
            <a:p>
              <a:pPr>
                <a:lnSpc>
                  <a:spcPts val="1735"/>
                </a:lnSpc>
              </a:pPr>
              <a:r>
                <a:rPr lang="en-US" sz="1239" dirty="0">
                  <a:solidFill>
                    <a:srgbClr val="000000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EC 7th Framework </a:t>
              </a:r>
              <a:r>
                <a:rPr lang="en-US" sz="1239" dirty="0" err="1">
                  <a:solidFill>
                    <a:srgbClr val="000000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Programme</a:t>
              </a:r>
              <a:r>
                <a:rPr lang="en-US" sz="1239" dirty="0">
                  <a:solidFill>
                    <a:srgbClr val="000000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 2007/2010 (</a:t>
              </a:r>
              <a:r>
                <a:rPr lang="en-US" sz="1239" dirty="0" err="1">
                  <a:solidFill>
                    <a:srgbClr val="000000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eNMR</a:t>
              </a:r>
              <a:r>
                <a:rPr lang="en-US" sz="1239" dirty="0">
                  <a:solidFill>
                    <a:srgbClr val="000000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 + </a:t>
              </a:r>
              <a:r>
                <a:rPr lang="en-US" sz="1239" dirty="0" err="1">
                  <a:solidFill>
                    <a:srgbClr val="000000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WeNMR</a:t>
              </a:r>
              <a:r>
                <a:rPr lang="en-US" sz="1239" dirty="0">
                  <a:solidFill>
                    <a:srgbClr val="000000"/>
                  </a:solidFill>
                  <a:latin typeface="Abhaya Libre"/>
                  <a:ea typeface="Abhaya Libre"/>
                  <a:cs typeface="Abhaya Libre"/>
                  <a:sym typeface="Abhaya Libre"/>
                </a:rPr>
                <a:t>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9240" y="3705749"/>
              <a:ext cx="4125624" cy="15090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87"/>
                </a:lnSpc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Abhaya Libre Semi-Bold"/>
                  <a:cs typeface="Calibri" panose="020F0502020204030204" pitchFamily="34" charset="0"/>
                  <a:sym typeface="Abhaya Libre Semi-Bold"/>
                </a:rPr>
                <a:t>Service Operation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6355090" y="3089655"/>
            <a:ext cx="2680797" cy="1437127"/>
          </a:xfrm>
          <a:custGeom>
            <a:avLst/>
            <a:gdLst/>
            <a:ahLst/>
            <a:cxnLst/>
            <a:rect l="l" t="t" r="r" b="b"/>
            <a:pathLst>
              <a:path w="4021196" h="2155690">
                <a:moveTo>
                  <a:pt x="0" y="0"/>
                </a:moveTo>
                <a:lnTo>
                  <a:pt x="4021196" y="0"/>
                </a:lnTo>
                <a:lnTo>
                  <a:pt x="4021196" y="2155690"/>
                </a:lnTo>
                <a:lnTo>
                  <a:pt x="0" y="2155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179" b="-121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6355090" y="4571166"/>
            <a:ext cx="2680797" cy="754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bhaya Libre Semi-Bold"/>
                <a:cs typeface="Abhaya Libre Semi-Bold"/>
                <a:sym typeface="Abhaya Libre Semi-Bold"/>
              </a:rPr>
              <a:t>Software Development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24365" y="2915683"/>
            <a:ext cx="2860623" cy="2385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35"/>
              </a:lnSpc>
            </a:pPr>
            <a:r>
              <a:rPr lang="en-US" sz="123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EU EUROHCP-JU - GANANA</a:t>
            </a:r>
          </a:p>
          <a:p>
            <a:pPr>
              <a:lnSpc>
                <a:spcPts val="1735"/>
              </a:lnSpc>
            </a:pPr>
            <a:r>
              <a:rPr lang="en-US" sz="1239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NLeSC</a:t>
            </a:r>
            <a:r>
              <a:rPr lang="en-US" sz="123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2024 </a:t>
            </a:r>
          </a:p>
          <a:p>
            <a:pPr>
              <a:lnSpc>
                <a:spcPts val="1735"/>
              </a:lnSpc>
            </a:pPr>
            <a:r>
              <a:rPr lang="en-US" sz="123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NWO-ENW M1 grant 2023</a:t>
            </a:r>
          </a:p>
          <a:p>
            <a:pPr>
              <a:lnSpc>
                <a:spcPts val="1735"/>
              </a:lnSpc>
            </a:pPr>
            <a:r>
              <a:rPr lang="en-US" sz="123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EC EUROHPC </a:t>
            </a:r>
            <a:r>
              <a:rPr lang="en-US" sz="1239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CoE</a:t>
            </a:r>
            <a:r>
              <a:rPr lang="en-US" sz="123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– </a:t>
            </a:r>
            <a:r>
              <a:rPr lang="en-US" sz="1239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BioExcel</a:t>
            </a:r>
            <a:r>
              <a:rPr lang="en-US" sz="123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1-3 2017-2026</a:t>
            </a:r>
          </a:p>
          <a:p>
            <a:pPr>
              <a:lnSpc>
                <a:spcPts val="1735"/>
              </a:lnSpc>
            </a:pPr>
            <a:r>
              <a:rPr lang="en-US" sz="1239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NLeSC</a:t>
            </a:r>
            <a:r>
              <a:rPr lang="en-US" sz="123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2021</a:t>
            </a:r>
          </a:p>
          <a:p>
            <a:pPr>
              <a:lnSpc>
                <a:spcPts val="1735"/>
              </a:lnSpc>
            </a:pPr>
            <a:r>
              <a:rPr lang="en-US" sz="123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NWO-ENW PPS 2019</a:t>
            </a:r>
          </a:p>
          <a:p>
            <a:pPr>
              <a:lnSpc>
                <a:spcPts val="1735"/>
              </a:lnSpc>
            </a:pPr>
            <a:r>
              <a:rPr lang="en-US" sz="123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EC H2020-EINFRAEDU-2018-1</a:t>
            </a:r>
          </a:p>
          <a:p>
            <a:pPr>
              <a:lnSpc>
                <a:spcPts val="1735"/>
              </a:lnSpc>
            </a:pPr>
            <a:r>
              <a:rPr lang="en-US" sz="1239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SURFsara</a:t>
            </a:r>
            <a:r>
              <a:rPr lang="en-US" sz="123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ML-HPC 2018</a:t>
            </a:r>
          </a:p>
          <a:p>
            <a:pPr>
              <a:lnSpc>
                <a:spcPts val="1735"/>
              </a:lnSpc>
            </a:pPr>
            <a:r>
              <a:rPr lang="en-US" sz="1239" dirty="0" err="1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NLeSC</a:t>
            </a:r>
            <a:r>
              <a:rPr lang="en-US" sz="123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 Accel Sci Discovery 2016</a:t>
            </a:r>
          </a:p>
          <a:p>
            <a:pPr>
              <a:lnSpc>
                <a:spcPts val="1735"/>
              </a:lnSpc>
            </a:pPr>
            <a:r>
              <a:rPr lang="en-US" sz="123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NWO-CW TOP-PUNT 2015</a:t>
            </a:r>
          </a:p>
          <a:p>
            <a:pPr>
              <a:lnSpc>
                <a:spcPts val="1735"/>
              </a:lnSpc>
            </a:pPr>
            <a:r>
              <a:rPr lang="en-US" sz="1239" dirty="0">
                <a:solidFill>
                  <a:srgbClr val="000000"/>
                </a:solidFill>
                <a:latin typeface="Abhaya Libre"/>
                <a:ea typeface="Abhaya Libre"/>
                <a:cs typeface="Abhaya Libre"/>
                <a:sym typeface="Abhaya Libre"/>
              </a:rPr>
              <a:t>EC H2020-EINFRA-5-2015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35085" y="5589240"/>
            <a:ext cx="5321829" cy="58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~9.5M € + ~30M CPU hours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D35B0-9BE9-C999-3FC7-B148CA1AA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846792-115C-1C97-A678-7A843945BBE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50800" dist="38100" dir="2700000" algn="br" rotWithShape="0">
              <a:srgbClr val="00000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2400"/>
              </a:spcAft>
            </a:pPr>
            <a:r>
              <a:rPr lang="en-US" sz="3600" b="1" dirty="0">
                <a:solidFill>
                  <a:srgbClr val="953735"/>
                </a:solidFill>
                <a:ea typeface="ＭＳ Ｐゴシック" charset="0"/>
              </a:rPr>
              <a:t>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A86A49-7BBD-9353-1DAC-04BB3DE4B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417638"/>
            <a:ext cx="10598968" cy="45259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The Sustainability Challenge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WeNMR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 A Global Research Platform in Action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Quantifiable Impact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From Metrics to Funding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Building a Scalable and Sustainable Service Portal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Research Software as a Service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66338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61238" y="-49380"/>
            <a:ext cx="11413826" cy="6691575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3131"/>
              </a:lnSpc>
            </a:pPr>
            <a:endParaRPr/>
          </a:p>
        </p:txBody>
      </p:sp>
      <p:grpSp>
        <p:nvGrpSpPr>
          <p:cNvPr id="8" name="Group 8"/>
          <p:cNvGrpSpPr/>
          <p:nvPr/>
        </p:nvGrpSpPr>
        <p:grpSpPr>
          <a:xfrm>
            <a:off x="2800066" y="1586793"/>
            <a:ext cx="8536084" cy="732681"/>
            <a:chOff x="-432048" y="0"/>
            <a:chExt cx="17072168" cy="1465363"/>
          </a:xfrm>
        </p:grpSpPr>
        <p:sp>
          <p:nvSpPr>
            <p:cNvPr id="10" name="Freeform 10"/>
            <p:cNvSpPr/>
            <p:nvPr/>
          </p:nvSpPr>
          <p:spPr>
            <a:xfrm>
              <a:off x="5505476" y="56342"/>
              <a:ext cx="5151708" cy="1409021"/>
            </a:xfrm>
            <a:custGeom>
              <a:avLst/>
              <a:gdLst/>
              <a:ahLst/>
              <a:cxnLst/>
              <a:rect l="l" t="t" r="r" b="b"/>
              <a:pathLst>
                <a:path w="812800" h="222305">
                  <a:moveTo>
                    <a:pt x="42647" y="0"/>
                  </a:moveTo>
                  <a:lnTo>
                    <a:pt x="770153" y="0"/>
                  </a:lnTo>
                  <a:cubicBezTo>
                    <a:pt x="781464" y="0"/>
                    <a:pt x="792311" y="4493"/>
                    <a:pt x="800309" y="12491"/>
                  </a:cubicBezTo>
                  <a:cubicBezTo>
                    <a:pt x="808307" y="20489"/>
                    <a:pt x="812800" y="31336"/>
                    <a:pt x="812800" y="42647"/>
                  </a:cubicBezTo>
                  <a:lnTo>
                    <a:pt x="812800" y="179659"/>
                  </a:lnTo>
                  <a:cubicBezTo>
                    <a:pt x="812800" y="203212"/>
                    <a:pt x="793706" y="222305"/>
                    <a:pt x="770153" y="222305"/>
                  </a:cubicBezTo>
                  <a:lnTo>
                    <a:pt x="42647" y="222305"/>
                  </a:lnTo>
                  <a:cubicBezTo>
                    <a:pt x="31336" y="222305"/>
                    <a:pt x="20489" y="217812"/>
                    <a:pt x="12491" y="209814"/>
                  </a:cubicBezTo>
                  <a:cubicBezTo>
                    <a:pt x="4493" y="201817"/>
                    <a:pt x="0" y="190969"/>
                    <a:pt x="0" y="179659"/>
                  </a:cubicBezTo>
                  <a:lnTo>
                    <a:pt x="0" y="42647"/>
                  </a:lnTo>
                  <a:cubicBezTo>
                    <a:pt x="0" y="31336"/>
                    <a:pt x="4493" y="20489"/>
                    <a:pt x="12491" y="12491"/>
                  </a:cubicBezTo>
                  <a:cubicBezTo>
                    <a:pt x="20489" y="4493"/>
                    <a:pt x="31336" y="0"/>
                    <a:pt x="42647" y="0"/>
                  </a:cubicBezTo>
                  <a:close/>
                </a:path>
              </a:pathLst>
            </a:custGeom>
            <a:solidFill>
              <a:srgbClr val="3361B4"/>
            </a:solidFill>
          </p:spPr>
          <p:txBody>
            <a:bodyPr anchor="ctr" anchorCtr="0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nva Sans Bold"/>
                  <a:cs typeface="Calibri" panose="020F0502020204030204" pitchFamily="34" charset="0"/>
                  <a:sym typeface="Canva Sans Bold"/>
                </a:rPr>
                <a:t>EOSC/EGI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4644590" y="372046"/>
              <a:ext cx="828018" cy="542206"/>
            </a:xfrm>
            <a:custGeom>
              <a:avLst/>
              <a:gdLst/>
              <a:ahLst/>
              <a:cxnLst/>
              <a:rect l="l" t="t" r="r" b="b"/>
              <a:pathLst>
                <a:path w="812800" h="532240">
                  <a:moveTo>
                    <a:pt x="812800" y="26612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29041"/>
                  </a:lnTo>
                  <a:lnTo>
                    <a:pt x="406400" y="329041"/>
                  </a:lnTo>
                  <a:lnTo>
                    <a:pt x="406400" y="532240"/>
                  </a:lnTo>
                  <a:lnTo>
                    <a:pt x="812800" y="266120"/>
                  </a:lnTo>
                  <a:close/>
                </a:path>
              </a:pathLst>
            </a:custGeom>
            <a:solidFill>
              <a:srgbClr val="3361B4"/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9552918" y="302227"/>
              <a:ext cx="1899417" cy="612029"/>
              <a:chOff x="0" y="50800"/>
              <a:chExt cx="1864507" cy="60077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051707" y="119337"/>
                <a:ext cx="812800" cy="532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2240">
                    <a:moveTo>
                      <a:pt x="812800" y="266120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329041"/>
                    </a:lnTo>
                    <a:lnTo>
                      <a:pt x="406400" y="329041"/>
                    </a:lnTo>
                    <a:lnTo>
                      <a:pt x="406400" y="532240"/>
                    </a:lnTo>
                    <a:lnTo>
                      <a:pt x="812800" y="266120"/>
                    </a:lnTo>
                    <a:close/>
                  </a:path>
                </a:pathLst>
              </a:custGeom>
              <a:solidFill>
                <a:srgbClr val="3361B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50800"/>
                <a:ext cx="711200" cy="2782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3131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-432048" y="33966"/>
              <a:ext cx="5151708" cy="1409021"/>
            </a:xfrm>
            <a:custGeom>
              <a:avLst/>
              <a:gdLst/>
              <a:ahLst/>
              <a:cxnLst/>
              <a:rect l="l" t="t" r="r" b="b"/>
              <a:pathLst>
                <a:path w="812800" h="222305">
                  <a:moveTo>
                    <a:pt x="42647" y="0"/>
                  </a:moveTo>
                  <a:lnTo>
                    <a:pt x="770153" y="0"/>
                  </a:lnTo>
                  <a:cubicBezTo>
                    <a:pt x="781464" y="0"/>
                    <a:pt x="792311" y="4493"/>
                    <a:pt x="800309" y="12491"/>
                  </a:cubicBezTo>
                  <a:cubicBezTo>
                    <a:pt x="808307" y="20489"/>
                    <a:pt x="812800" y="31336"/>
                    <a:pt x="812800" y="42647"/>
                  </a:cubicBezTo>
                  <a:lnTo>
                    <a:pt x="812800" y="179659"/>
                  </a:lnTo>
                  <a:cubicBezTo>
                    <a:pt x="812800" y="203212"/>
                    <a:pt x="793706" y="222305"/>
                    <a:pt x="770153" y="222305"/>
                  </a:cubicBezTo>
                  <a:lnTo>
                    <a:pt x="42647" y="222305"/>
                  </a:lnTo>
                  <a:cubicBezTo>
                    <a:pt x="31336" y="222305"/>
                    <a:pt x="20489" y="217812"/>
                    <a:pt x="12491" y="209814"/>
                  </a:cubicBezTo>
                  <a:cubicBezTo>
                    <a:pt x="4493" y="201817"/>
                    <a:pt x="0" y="190969"/>
                    <a:pt x="0" y="179659"/>
                  </a:cubicBezTo>
                  <a:lnTo>
                    <a:pt x="0" y="42647"/>
                  </a:lnTo>
                  <a:cubicBezTo>
                    <a:pt x="0" y="31336"/>
                    <a:pt x="4493" y="20489"/>
                    <a:pt x="12491" y="12491"/>
                  </a:cubicBezTo>
                  <a:cubicBezTo>
                    <a:pt x="20489" y="4493"/>
                    <a:pt x="31336" y="0"/>
                    <a:pt x="42647" y="0"/>
                  </a:cubicBezTo>
                  <a:close/>
                </a:path>
              </a:pathLst>
            </a:custGeom>
            <a:solidFill>
              <a:srgbClr val="3361B4"/>
            </a:solidFill>
          </p:spPr>
          <p:txBody>
            <a:bodyPr anchor="ctr" anchorCtr="0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Canva Sans Bold"/>
                  <a:cs typeface="Calibri" panose="020F0502020204030204" pitchFamily="34" charset="0"/>
                  <a:sym typeface="Canva Sans Bold"/>
                </a:rPr>
                <a:t>WeNMR</a:t>
              </a: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nva Sans Bold"/>
                  <a:cs typeface="Calibri" panose="020F0502020204030204" pitchFamily="34" charset="0"/>
                  <a:sym typeface="Canva Sans Bold"/>
                </a:rPr>
                <a:t> Portal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1488412" y="0"/>
              <a:ext cx="5151708" cy="1409021"/>
            </a:xfrm>
            <a:custGeom>
              <a:avLst/>
              <a:gdLst/>
              <a:ahLst/>
              <a:cxnLst/>
              <a:rect l="l" t="t" r="r" b="b"/>
              <a:pathLst>
                <a:path w="812800" h="222305">
                  <a:moveTo>
                    <a:pt x="42647" y="0"/>
                  </a:moveTo>
                  <a:lnTo>
                    <a:pt x="770153" y="0"/>
                  </a:lnTo>
                  <a:cubicBezTo>
                    <a:pt x="781464" y="0"/>
                    <a:pt x="792311" y="4493"/>
                    <a:pt x="800309" y="12491"/>
                  </a:cubicBezTo>
                  <a:cubicBezTo>
                    <a:pt x="808307" y="20489"/>
                    <a:pt x="812800" y="31336"/>
                    <a:pt x="812800" y="42647"/>
                  </a:cubicBezTo>
                  <a:lnTo>
                    <a:pt x="812800" y="179659"/>
                  </a:lnTo>
                  <a:cubicBezTo>
                    <a:pt x="812800" y="203212"/>
                    <a:pt x="793706" y="222305"/>
                    <a:pt x="770153" y="222305"/>
                  </a:cubicBezTo>
                  <a:lnTo>
                    <a:pt x="42647" y="222305"/>
                  </a:lnTo>
                  <a:cubicBezTo>
                    <a:pt x="31336" y="222305"/>
                    <a:pt x="20489" y="217812"/>
                    <a:pt x="12491" y="209814"/>
                  </a:cubicBezTo>
                  <a:cubicBezTo>
                    <a:pt x="4493" y="201817"/>
                    <a:pt x="0" y="190969"/>
                    <a:pt x="0" y="179659"/>
                  </a:cubicBezTo>
                  <a:lnTo>
                    <a:pt x="0" y="42647"/>
                  </a:lnTo>
                  <a:cubicBezTo>
                    <a:pt x="0" y="31336"/>
                    <a:pt x="4493" y="20489"/>
                    <a:pt x="12491" y="12491"/>
                  </a:cubicBezTo>
                  <a:cubicBezTo>
                    <a:pt x="20489" y="4493"/>
                    <a:pt x="31336" y="0"/>
                    <a:pt x="42647" y="0"/>
                  </a:cubicBezTo>
                  <a:close/>
                </a:path>
              </a:pathLst>
            </a:custGeom>
            <a:solidFill>
              <a:srgbClr val="3361B4"/>
            </a:solidFill>
          </p:spPr>
          <p:txBody>
            <a:bodyPr anchor="ctr" anchorCtr="0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nva Sans Bold"/>
                  <a:cs typeface="Calibri" panose="020F0502020204030204" pitchFamily="34" charset="0"/>
                  <a:sym typeface="Canva Sans Bold"/>
                </a:rPr>
                <a:t>HTC (grid &amp; cloud)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-257202" y="-70540"/>
            <a:ext cx="3016984" cy="3016984"/>
          </a:xfrm>
          <a:custGeom>
            <a:avLst/>
            <a:gdLst/>
            <a:ahLst/>
            <a:cxnLst/>
            <a:rect l="l" t="t" r="r" b="b"/>
            <a:pathLst>
              <a:path w="4525476" h="4525476">
                <a:moveTo>
                  <a:pt x="0" y="0"/>
                </a:moveTo>
                <a:lnTo>
                  <a:pt x="4525475" y="0"/>
                </a:lnTo>
                <a:lnTo>
                  <a:pt x="4525475" y="4525476"/>
                </a:lnTo>
                <a:lnTo>
                  <a:pt x="0" y="45254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812723" y="5519014"/>
            <a:ext cx="2408601" cy="1123182"/>
          </a:xfrm>
          <a:custGeom>
            <a:avLst/>
            <a:gdLst/>
            <a:ahLst/>
            <a:cxnLst/>
            <a:rect l="l" t="t" r="r" b="b"/>
            <a:pathLst>
              <a:path w="3612901" h="1684773">
                <a:moveTo>
                  <a:pt x="0" y="0"/>
                </a:moveTo>
                <a:lnTo>
                  <a:pt x="3612901" y="0"/>
                </a:lnTo>
                <a:lnTo>
                  <a:pt x="3612901" y="1684772"/>
                </a:lnTo>
                <a:lnTo>
                  <a:pt x="0" y="16847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187121" y="2732022"/>
            <a:ext cx="10597511" cy="2518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nva Sans Bold"/>
                <a:cs typeface="Calibri" panose="020F0502020204030204" pitchFamily="34" charset="0"/>
                <a:sym typeface="Canva Sans Bold"/>
              </a:rPr>
              <a:t>WeNMR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nva Sans"/>
                <a:cs typeface="Calibri" panose="020F0502020204030204" pitchFamily="34" charset="0"/>
                <a:sym typeface="Canva Sans"/>
              </a:rPr>
              <a:t> is built on top of European e-Infrastructures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nva Sans"/>
                <a:cs typeface="Calibri" panose="020F0502020204030204" pitchFamily="34" charset="0"/>
                <a:sym typeface="Canva Sans"/>
              </a:rPr>
              <a:t>Built for scalability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nva Sans"/>
                <a:cs typeface="Calibri" panose="020F0502020204030204" pitchFamily="34" charset="0"/>
                <a:sym typeface="Canva Sans"/>
              </a:rPr>
              <a:t>Integrated with EOSC/EGI Grid via DIRAC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nva Sans"/>
                <a:cs typeface="Calibri" panose="020F0502020204030204" pitchFamily="34" charset="0"/>
                <a:sym typeface="Canva Sans"/>
              </a:rPr>
              <a:t>interware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nva Sans"/>
              <a:cs typeface="Calibri" panose="020F0502020204030204" pitchFamily="34" charset="0"/>
              <a:sym typeface="Canva Sans"/>
            </a:endParaRPr>
          </a:p>
          <a:p>
            <a:pPr algn="ctr">
              <a:lnSpc>
                <a:spcPct val="150000"/>
              </a:lnSpc>
            </a:pP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nva Sans Bold"/>
                <a:cs typeface="Calibri" panose="020F0502020204030204" pitchFamily="34" charset="0"/>
                <a:sym typeface="Canva Sans Bold"/>
              </a:rPr>
              <a:t>Users get access seamless (and free) to massive computing resources</a:t>
            </a:r>
          </a:p>
        </p:txBody>
      </p:sp>
      <p:sp>
        <p:nvSpPr>
          <p:cNvPr id="27" name="Freeform 27"/>
          <p:cNvSpPr/>
          <p:nvPr/>
        </p:nvSpPr>
        <p:spPr>
          <a:xfrm>
            <a:off x="6437860" y="5519014"/>
            <a:ext cx="2704873" cy="831749"/>
          </a:xfrm>
          <a:custGeom>
            <a:avLst/>
            <a:gdLst/>
            <a:ahLst/>
            <a:cxnLst/>
            <a:rect l="l" t="t" r="r" b="b"/>
            <a:pathLst>
              <a:path w="4057310" h="1247623">
                <a:moveTo>
                  <a:pt x="0" y="0"/>
                </a:moveTo>
                <a:lnTo>
                  <a:pt x="4057310" y="0"/>
                </a:lnTo>
                <a:lnTo>
                  <a:pt x="4057310" y="1247623"/>
                </a:lnTo>
                <a:lnTo>
                  <a:pt x="0" y="1247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1293297" y="426584"/>
            <a:ext cx="9856053" cy="8909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00000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eaLnBrk="1" hangingPunct="1">
              <a:spcAft>
                <a:spcPts val="2400"/>
              </a:spcAft>
              <a:defRPr sz="3600" b="1">
                <a:solidFill>
                  <a:srgbClr val="953735"/>
                </a:solidFill>
                <a:latin typeface="+mj-lt"/>
                <a:cs typeface="ＭＳ Ｐゴシック" charset="-128"/>
              </a:defRPr>
            </a:lvl1pPr>
            <a:lvl2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>
                <a:sym typeface="Abhaya Libre Medium"/>
              </a:rPr>
              <a:t>Powered by EOSC/EGI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167453" y="685800"/>
            <a:ext cx="4090063" cy="631428"/>
          </a:xfrm>
          <a:custGeom>
            <a:avLst/>
            <a:gdLst/>
            <a:ahLst/>
            <a:cxnLst/>
            <a:rect l="l" t="t" r="r" b="b"/>
            <a:pathLst>
              <a:path w="635000" h="98032">
                <a:moveTo>
                  <a:pt x="25400" y="0"/>
                </a:moveTo>
                <a:lnTo>
                  <a:pt x="609600" y="0"/>
                </a:lnTo>
                <a:cubicBezTo>
                  <a:pt x="623628" y="0"/>
                  <a:pt x="635000" y="11372"/>
                  <a:pt x="635000" y="25400"/>
                </a:cubicBezTo>
                <a:lnTo>
                  <a:pt x="635000" y="72632"/>
                </a:lnTo>
                <a:cubicBezTo>
                  <a:pt x="635000" y="79368"/>
                  <a:pt x="632324" y="85829"/>
                  <a:pt x="627561" y="90592"/>
                </a:cubicBezTo>
                <a:cubicBezTo>
                  <a:pt x="622797" y="95356"/>
                  <a:pt x="616337" y="98032"/>
                  <a:pt x="609600" y="98032"/>
                </a:cubicBezTo>
                <a:lnTo>
                  <a:pt x="25400" y="98032"/>
                </a:lnTo>
                <a:cubicBezTo>
                  <a:pt x="11372" y="98032"/>
                  <a:pt x="0" y="86660"/>
                  <a:pt x="0" y="72632"/>
                </a:cubicBezTo>
                <a:lnTo>
                  <a:pt x="0" y="25400"/>
                </a:lnTo>
                <a:cubicBezTo>
                  <a:pt x="0" y="11372"/>
                  <a:pt x="11372" y="0"/>
                  <a:pt x="25400" y="0"/>
                </a:cubicBezTo>
                <a:close/>
              </a:path>
            </a:pathLst>
          </a:custGeom>
          <a:solidFill>
            <a:srgbClr val="3361B4"/>
          </a:solidFill>
        </p:spPr>
        <p:txBody>
          <a:bodyPr anchor="ctr" anchorCtr="0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nva Sans Bold"/>
                <a:cs typeface="Calibri" panose="020F0502020204030204" pitchFamily="34" charset="0"/>
                <a:sym typeface="Canva Sans Bold"/>
              </a:rPr>
              <a:t>WeNMR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nva Sans Bold"/>
                <a:cs typeface="Calibri" panose="020F0502020204030204" pitchFamily="34" charset="0"/>
                <a:sym typeface="Canva Sans Bold"/>
              </a:rPr>
              <a:t> Portal</a:t>
            </a:r>
          </a:p>
        </p:txBody>
      </p:sp>
      <p:sp>
        <p:nvSpPr>
          <p:cNvPr id="9" name="Freeform 9"/>
          <p:cNvSpPr/>
          <p:nvPr/>
        </p:nvSpPr>
        <p:spPr>
          <a:xfrm>
            <a:off x="1167453" y="2007571"/>
            <a:ext cx="4090063" cy="631428"/>
          </a:xfrm>
          <a:custGeom>
            <a:avLst/>
            <a:gdLst/>
            <a:ahLst/>
            <a:cxnLst/>
            <a:rect l="l" t="t" r="r" b="b"/>
            <a:pathLst>
              <a:path w="635000" h="98032">
                <a:moveTo>
                  <a:pt x="25400" y="0"/>
                </a:moveTo>
                <a:lnTo>
                  <a:pt x="609600" y="0"/>
                </a:lnTo>
                <a:cubicBezTo>
                  <a:pt x="623628" y="0"/>
                  <a:pt x="635000" y="11372"/>
                  <a:pt x="635000" y="25400"/>
                </a:cubicBezTo>
                <a:lnTo>
                  <a:pt x="635000" y="72632"/>
                </a:lnTo>
                <a:cubicBezTo>
                  <a:pt x="635000" y="79368"/>
                  <a:pt x="632324" y="85829"/>
                  <a:pt x="627561" y="90592"/>
                </a:cubicBezTo>
                <a:cubicBezTo>
                  <a:pt x="622797" y="95356"/>
                  <a:pt x="616337" y="98032"/>
                  <a:pt x="609600" y="98032"/>
                </a:cubicBezTo>
                <a:lnTo>
                  <a:pt x="25400" y="98032"/>
                </a:lnTo>
                <a:cubicBezTo>
                  <a:pt x="11372" y="98032"/>
                  <a:pt x="0" y="86660"/>
                  <a:pt x="0" y="72632"/>
                </a:cubicBezTo>
                <a:lnTo>
                  <a:pt x="0" y="25400"/>
                </a:lnTo>
                <a:cubicBezTo>
                  <a:pt x="0" y="11372"/>
                  <a:pt x="11372" y="0"/>
                  <a:pt x="25400" y="0"/>
                </a:cubicBezTo>
                <a:close/>
              </a:path>
            </a:pathLst>
          </a:custGeom>
          <a:solidFill>
            <a:srgbClr val="3361B4"/>
          </a:solidFill>
        </p:spPr>
        <p:txBody>
          <a:bodyPr anchor="ctr" anchorCtr="0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nva Sans Bold"/>
                <a:cs typeface="Calibri" panose="020F0502020204030204" pitchFamily="34" charset="0"/>
                <a:sym typeface="Canva Sans Bold"/>
              </a:rPr>
              <a:t>Job Orchestrator Server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77443" y="3179101"/>
            <a:ext cx="4470082" cy="3103101"/>
            <a:chOff x="0" y="0"/>
            <a:chExt cx="1765958" cy="12259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65958" cy="1225916"/>
            </a:xfrm>
            <a:custGeom>
              <a:avLst/>
              <a:gdLst/>
              <a:ahLst/>
              <a:cxnLst/>
              <a:rect l="l" t="t" r="r" b="b"/>
              <a:pathLst>
                <a:path w="1765958" h="1225916">
                  <a:moveTo>
                    <a:pt x="19629" y="0"/>
                  </a:moveTo>
                  <a:lnTo>
                    <a:pt x="1746330" y="0"/>
                  </a:lnTo>
                  <a:cubicBezTo>
                    <a:pt x="1751536" y="0"/>
                    <a:pt x="1756528" y="2068"/>
                    <a:pt x="1760209" y="5749"/>
                  </a:cubicBezTo>
                  <a:cubicBezTo>
                    <a:pt x="1763890" y="9430"/>
                    <a:pt x="1765958" y="14423"/>
                    <a:pt x="1765958" y="19629"/>
                  </a:cubicBezTo>
                  <a:lnTo>
                    <a:pt x="1765958" y="1206288"/>
                  </a:lnTo>
                  <a:cubicBezTo>
                    <a:pt x="1765958" y="1211493"/>
                    <a:pt x="1763890" y="1216486"/>
                    <a:pt x="1760209" y="1220167"/>
                  </a:cubicBezTo>
                  <a:cubicBezTo>
                    <a:pt x="1756528" y="1223848"/>
                    <a:pt x="1751536" y="1225916"/>
                    <a:pt x="1746330" y="1225916"/>
                  </a:cubicBezTo>
                  <a:lnTo>
                    <a:pt x="19629" y="1225916"/>
                  </a:lnTo>
                  <a:cubicBezTo>
                    <a:pt x="14423" y="1225916"/>
                    <a:pt x="9430" y="1223848"/>
                    <a:pt x="5749" y="1220167"/>
                  </a:cubicBezTo>
                  <a:cubicBezTo>
                    <a:pt x="2068" y="1216486"/>
                    <a:pt x="0" y="1211493"/>
                    <a:pt x="0" y="1206288"/>
                  </a:cubicBezTo>
                  <a:lnTo>
                    <a:pt x="0" y="19629"/>
                  </a:lnTo>
                  <a:cubicBezTo>
                    <a:pt x="0" y="14423"/>
                    <a:pt x="2068" y="9430"/>
                    <a:pt x="5749" y="5749"/>
                  </a:cubicBezTo>
                  <a:cubicBezTo>
                    <a:pt x="9430" y="2068"/>
                    <a:pt x="14423" y="0"/>
                    <a:pt x="19629" y="0"/>
                  </a:cubicBezTo>
                  <a:close/>
                </a:path>
              </a:pathLst>
            </a:custGeom>
            <a:solidFill>
              <a:srgbClr val="EAF4FF"/>
            </a:solidFill>
            <a:ln w="38100" cap="sq">
              <a:gradFill>
                <a:gsLst>
                  <a:gs pos="0">
                    <a:srgbClr val="A983FD">
                      <a:alpha val="100000"/>
                    </a:srgbClr>
                  </a:gs>
                  <a:gs pos="100000">
                    <a:srgbClr val="9BC4FC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765958" cy="127354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559495" y="3329342"/>
            <a:ext cx="3384377" cy="714075"/>
          </a:xfrm>
          <a:custGeom>
            <a:avLst/>
            <a:gdLst/>
            <a:ahLst/>
            <a:cxnLst/>
            <a:rect l="l" t="t" r="r" b="b"/>
            <a:pathLst>
              <a:path w="528284" h="141905">
                <a:moveTo>
                  <a:pt x="70952" y="0"/>
                </a:moveTo>
                <a:lnTo>
                  <a:pt x="457332" y="0"/>
                </a:lnTo>
                <a:cubicBezTo>
                  <a:pt x="496518" y="0"/>
                  <a:pt x="528284" y="31767"/>
                  <a:pt x="528284" y="70952"/>
                </a:cubicBezTo>
                <a:lnTo>
                  <a:pt x="528284" y="70952"/>
                </a:lnTo>
                <a:cubicBezTo>
                  <a:pt x="528284" y="110138"/>
                  <a:pt x="496518" y="141905"/>
                  <a:pt x="457332" y="141905"/>
                </a:cubicBezTo>
                <a:lnTo>
                  <a:pt x="70952" y="141905"/>
                </a:lnTo>
                <a:cubicBezTo>
                  <a:pt x="31767" y="141905"/>
                  <a:pt x="0" y="110138"/>
                  <a:pt x="0" y="70952"/>
                </a:cubicBezTo>
                <a:lnTo>
                  <a:pt x="0" y="70952"/>
                </a:lnTo>
                <a:cubicBezTo>
                  <a:pt x="0" y="31767"/>
                  <a:pt x="31767" y="0"/>
                  <a:pt x="70952" y="0"/>
                </a:cubicBezTo>
                <a:close/>
              </a:path>
            </a:pathLst>
          </a:custGeom>
          <a:solidFill>
            <a:srgbClr val="3361B4"/>
          </a:solidFill>
        </p:spPr>
        <p:txBody>
          <a:bodyPr anchor="ctr" anchorCtr="0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nva Sans Bold"/>
                <a:cs typeface="Calibri" panose="020F0502020204030204" pitchFamily="34" charset="0"/>
                <a:sym typeface="Canva Sans Bold"/>
              </a:rPr>
              <a:t>Job Orchestrator client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6310669" y="930786"/>
            <a:ext cx="5349683" cy="5404442"/>
            <a:chOff x="0" y="383919"/>
            <a:chExt cx="10699367" cy="10808884"/>
          </a:xfrm>
        </p:grpSpPr>
        <p:sp>
          <p:nvSpPr>
            <p:cNvPr id="18" name="TextBox 18"/>
            <p:cNvSpPr txBox="1"/>
            <p:nvPr/>
          </p:nvSpPr>
          <p:spPr>
            <a:xfrm>
              <a:off x="0" y="383919"/>
              <a:ext cx="10699367" cy="110799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br" rotWithShape="0">
                <a:srgbClr val="000000">
                  <a:alpha val="42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defTabSz="457200" eaLnBrk="1" hangingPunct="1">
                <a:spcAft>
                  <a:spcPts val="2400"/>
                </a:spcAft>
                <a:defRPr sz="3600" b="1">
                  <a:solidFill>
                    <a:srgbClr val="953735"/>
                  </a:solidFill>
                  <a:latin typeface="+mj-lt"/>
                  <a:cs typeface="ＭＳ Ｐゴシック" charset="-128"/>
                </a:defRPr>
              </a:lvl1pPr>
              <a:lvl2pPr algn="ctr" defTabSz="457200" eaLnBrk="0" hangingPunct="0">
                <a:defRPr sz="4400">
                  <a:latin typeface="Calibri" charset="0"/>
                  <a:ea typeface="ＭＳ Ｐゴシック" charset="-128"/>
                  <a:cs typeface="ＭＳ Ｐゴシック" charset="-128"/>
                </a:defRPr>
              </a:lvl2pPr>
              <a:lvl3pPr algn="ctr" defTabSz="457200" eaLnBrk="0" hangingPunct="0">
                <a:defRPr sz="4400">
                  <a:latin typeface="Calibri" charset="0"/>
                  <a:ea typeface="ＭＳ Ｐゴシック" charset="-128"/>
                  <a:cs typeface="ＭＳ Ｐゴシック" charset="-128"/>
                </a:defRPr>
              </a:lvl3pPr>
              <a:lvl4pPr algn="ctr" defTabSz="457200" eaLnBrk="0" hangingPunct="0">
                <a:defRPr sz="4400">
                  <a:latin typeface="Calibri" charset="0"/>
                  <a:ea typeface="ＭＳ Ｐゴシック" charset="-128"/>
                  <a:cs typeface="ＭＳ Ｐゴシック" charset="-128"/>
                </a:defRPr>
              </a:lvl4pPr>
              <a:lvl5pPr algn="ctr" defTabSz="457200" eaLnBrk="0" hangingPunct="0">
                <a:defRPr sz="4400">
                  <a:latin typeface="Calibri" charset="0"/>
                  <a:ea typeface="ＭＳ Ｐゴシック" charset="-128"/>
                  <a:cs typeface="ＭＳ Ｐゴシック" charset="-128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charset="0"/>
                  <a:ea typeface="ＭＳ Ｐゴシック" charset="-128"/>
                  <a:cs typeface="ＭＳ Ｐゴシック" charset="-128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charset="0"/>
                  <a:ea typeface="ＭＳ Ｐゴシック" charset="-128"/>
                  <a:cs typeface="ＭＳ Ｐゴシック" charset="-128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charset="0"/>
                  <a:ea typeface="ＭＳ Ｐゴシック" charset="-128"/>
                  <a:cs typeface="ＭＳ Ｐゴシック" charset="-128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r>
                <a:rPr lang="en-US" dirty="0">
                  <a:sym typeface="Abhaya Libre Medium"/>
                </a:rPr>
                <a:t>Containerized architecture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88996" y="2339029"/>
              <a:ext cx="9649253" cy="7296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10"/>
                </a:lnSpc>
              </a:pPr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Abhaya Libre"/>
                  <a:cs typeface="Calibri" panose="020F0502020204030204" pitchFamily="34" charset="0"/>
                  <a:sym typeface="Abhaya Libre"/>
                </a:rPr>
                <a:t>Research Software can be packaged into containers</a:t>
              </a:r>
            </a:p>
            <a:p>
              <a:pPr algn="ctr">
                <a:lnSpc>
                  <a:spcPts val="4110"/>
                </a:lnSpc>
              </a:pP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"/>
                <a:cs typeface="Calibri" panose="020F0502020204030204" pitchFamily="34" charset="0"/>
                <a:sym typeface="Abhaya Libre"/>
              </a:endParaRPr>
            </a:p>
            <a:p>
              <a:pPr algn="ctr">
                <a:lnSpc>
                  <a:spcPts val="4110"/>
                </a:lnSpc>
              </a:pPr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Abhaya Libre"/>
                  <a:cs typeface="Calibri" panose="020F0502020204030204" pitchFamily="34" charset="0"/>
                  <a:sym typeface="Abhaya Libre"/>
                </a:rPr>
                <a:t>Reduce complexity and normalize interfaces</a:t>
              </a:r>
            </a:p>
            <a:p>
              <a:pPr algn="ctr">
                <a:lnSpc>
                  <a:spcPts val="4110"/>
                </a:lnSpc>
              </a:pP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"/>
                <a:cs typeface="Calibri" panose="020F0502020204030204" pitchFamily="34" charset="0"/>
                <a:sym typeface="Abhaya Libre"/>
              </a:endParaRPr>
            </a:p>
            <a:p>
              <a:pPr algn="ctr">
                <a:lnSpc>
                  <a:spcPts val="4110"/>
                </a:lnSpc>
              </a:pP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"/>
                <a:cs typeface="Calibri" panose="020F0502020204030204" pitchFamily="34" charset="0"/>
                <a:sym typeface="Abhaya Libre"/>
              </a:endParaRPr>
            </a:p>
          </p:txBody>
        </p:sp>
        <p:sp>
          <p:nvSpPr>
            <p:cNvPr id="20" name="Freeform 20"/>
            <p:cNvSpPr/>
            <p:nvPr/>
          </p:nvSpPr>
          <p:spPr>
            <a:xfrm>
              <a:off x="3146185" y="8757392"/>
              <a:ext cx="4334873" cy="2435411"/>
            </a:xfrm>
            <a:custGeom>
              <a:avLst/>
              <a:gdLst/>
              <a:ahLst/>
              <a:cxnLst/>
              <a:rect l="l" t="t" r="r" b="b"/>
              <a:pathLst>
                <a:path w="4334873" h="2435411">
                  <a:moveTo>
                    <a:pt x="0" y="0"/>
                  </a:moveTo>
                  <a:lnTo>
                    <a:pt x="4334873" y="0"/>
                  </a:lnTo>
                  <a:lnTo>
                    <a:pt x="4334873" y="2435411"/>
                  </a:lnTo>
                  <a:lnTo>
                    <a:pt x="0" y="2435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93966" y="4553898"/>
            <a:ext cx="4090063" cy="1581665"/>
            <a:chOff x="0" y="0"/>
            <a:chExt cx="1615827" cy="62485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15827" cy="624855"/>
            </a:xfrm>
            <a:custGeom>
              <a:avLst/>
              <a:gdLst/>
              <a:ahLst/>
              <a:cxnLst/>
              <a:rect l="l" t="t" r="r" b="b"/>
              <a:pathLst>
                <a:path w="1615827" h="624855">
                  <a:moveTo>
                    <a:pt x="21452" y="0"/>
                  </a:moveTo>
                  <a:lnTo>
                    <a:pt x="1594375" y="0"/>
                  </a:lnTo>
                  <a:cubicBezTo>
                    <a:pt x="1606223" y="0"/>
                    <a:pt x="1615827" y="9605"/>
                    <a:pt x="1615827" y="21452"/>
                  </a:cubicBezTo>
                  <a:lnTo>
                    <a:pt x="1615827" y="603403"/>
                  </a:lnTo>
                  <a:cubicBezTo>
                    <a:pt x="1615827" y="615251"/>
                    <a:pt x="1606223" y="624855"/>
                    <a:pt x="1594375" y="624855"/>
                  </a:cubicBezTo>
                  <a:lnTo>
                    <a:pt x="21452" y="624855"/>
                  </a:lnTo>
                  <a:cubicBezTo>
                    <a:pt x="9605" y="624855"/>
                    <a:pt x="0" y="615251"/>
                    <a:pt x="0" y="603403"/>
                  </a:cubicBezTo>
                  <a:lnTo>
                    <a:pt x="0" y="21452"/>
                  </a:lnTo>
                  <a:cubicBezTo>
                    <a:pt x="0" y="9605"/>
                    <a:pt x="9605" y="0"/>
                    <a:pt x="21452" y="0"/>
                  </a:cubicBezTo>
                  <a:close/>
                </a:path>
              </a:pathLst>
            </a:custGeom>
            <a:solidFill>
              <a:srgbClr val="D3FCA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615827" cy="6724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/>
            </a:p>
          </p:txBody>
        </p:sp>
      </p:grpSp>
      <p:sp>
        <p:nvSpPr>
          <p:cNvPr id="24" name="AutoShape 24"/>
          <p:cNvSpPr/>
          <p:nvPr/>
        </p:nvSpPr>
        <p:spPr>
          <a:xfrm>
            <a:off x="3238997" y="4043416"/>
            <a:ext cx="0" cy="510481"/>
          </a:xfrm>
          <a:prstGeom prst="line">
            <a:avLst/>
          </a:prstGeom>
          <a:ln w="53975" cap="flat" cmpd="sng">
            <a:solidFill>
              <a:schemeClr val="tx2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021342" y="5212561"/>
            <a:ext cx="691954" cy="740418"/>
          </a:xfrm>
          <a:custGeom>
            <a:avLst/>
            <a:gdLst/>
            <a:ahLst/>
            <a:cxnLst/>
            <a:rect l="l" t="t" r="r" b="b"/>
            <a:pathLst>
              <a:path w="1037931" h="1110627">
                <a:moveTo>
                  <a:pt x="0" y="0"/>
                </a:moveTo>
                <a:lnTo>
                  <a:pt x="1037931" y="0"/>
                </a:lnTo>
                <a:lnTo>
                  <a:pt x="1037931" y="1110627"/>
                </a:lnTo>
                <a:lnTo>
                  <a:pt x="0" y="11106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878396" y="5171678"/>
            <a:ext cx="586541" cy="769462"/>
          </a:xfrm>
          <a:custGeom>
            <a:avLst/>
            <a:gdLst/>
            <a:ahLst/>
            <a:cxnLst/>
            <a:rect l="l" t="t" r="r" b="b"/>
            <a:pathLst>
              <a:path w="879812" h="1154193">
                <a:moveTo>
                  <a:pt x="0" y="0"/>
                </a:moveTo>
                <a:lnTo>
                  <a:pt x="879812" y="0"/>
                </a:lnTo>
                <a:lnTo>
                  <a:pt x="879812" y="1154193"/>
                </a:lnTo>
                <a:lnTo>
                  <a:pt x="0" y="11541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0198" r="-271319" b="-928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2101219" y="4836676"/>
            <a:ext cx="2222529" cy="250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2000" b="1" i="1" dirty="0">
                <a:solidFill>
                  <a:srgbClr val="000000"/>
                </a:solidFill>
                <a:latin typeface="Calibri" panose="020F0502020204030204" pitchFamily="34" charset="0"/>
                <a:ea typeface="Canva Sans Italics"/>
                <a:cs typeface="Calibri" panose="020F0502020204030204" pitchFamily="34" charset="0"/>
                <a:sym typeface="Canva Sans Italics"/>
              </a:rPr>
              <a:t>Research Software</a:t>
            </a:r>
          </a:p>
        </p:txBody>
      </p:sp>
      <p:sp>
        <p:nvSpPr>
          <p:cNvPr id="28" name="AutoShape 28"/>
          <p:cNvSpPr/>
          <p:nvPr/>
        </p:nvSpPr>
        <p:spPr>
          <a:xfrm>
            <a:off x="3212484" y="1317228"/>
            <a:ext cx="0" cy="690343"/>
          </a:xfrm>
          <a:prstGeom prst="line">
            <a:avLst/>
          </a:prstGeom>
          <a:ln w="53975" cap="flat" cmpd="sng">
            <a:solidFill>
              <a:schemeClr val="tx2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/>
          <p:cNvSpPr/>
          <p:nvPr/>
        </p:nvSpPr>
        <p:spPr>
          <a:xfrm flipH="1">
            <a:off x="3212484" y="2638999"/>
            <a:ext cx="0" cy="540102"/>
          </a:xfrm>
          <a:prstGeom prst="line">
            <a:avLst/>
          </a:prstGeom>
          <a:ln w="53975" cap="flat" cmpd="sng">
            <a:solidFill>
              <a:schemeClr val="tx2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0952823" y="-617864"/>
            <a:ext cx="12562972" cy="10437736"/>
          </a:xfrm>
          <a:custGeom>
            <a:avLst/>
            <a:gdLst/>
            <a:ahLst/>
            <a:cxnLst/>
            <a:rect l="l" t="t" r="r" b="b"/>
            <a:pathLst>
              <a:path w="18844458" h="15656604">
                <a:moveTo>
                  <a:pt x="0" y="0"/>
                </a:moveTo>
                <a:lnTo>
                  <a:pt x="18844457" y="0"/>
                </a:lnTo>
                <a:lnTo>
                  <a:pt x="18844457" y="15656604"/>
                </a:lnTo>
                <a:lnTo>
                  <a:pt x="0" y="15656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533126" y="-5164780"/>
            <a:ext cx="9159529" cy="7610042"/>
          </a:xfrm>
          <a:custGeom>
            <a:avLst/>
            <a:gdLst/>
            <a:ahLst/>
            <a:cxnLst/>
            <a:rect l="l" t="t" r="r" b="b"/>
            <a:pathLst>
              <a:path w="13739294" h="11415063">
                <a:moveTo>
                  <a:pt x="0" y="0"/>
                </a:moveTo>
                <a:lnTo>
                  <a:pt x="13739294" y="0"/>
                </a:lnTo>
                <a:lnTo>
                  <a:pt x="13739294" y="11415063"/>
                </a:lnTo>
                <a:lnTo>
                  <a:pt x="0" y="11415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86684" y="402938"/>
            <a:ext cx="11818634" cy="6052125"/>
          </a:xfrm>
          <a:custGeom>
            <a:avLst/>
            <a:gdLst/>
            <a:ahLst/>
            <a:cxnLst/>
            <a:rect l="l" t="t" r="r" b="b"/>
            <a:pathLst>
              <a:path w="17727951" h="9078188">
                <a:moveTo>
                  <a:pt x="0" y="0"/>
                </a:moveTo>
                <a:lnTo>
                  <a:pt x="17727950" y="0"/>
                </a:lnTo>
                <a:lnTo>
                  <a:pt x="17727950" y="9078188"/>
                </a:lnTo>
                <a:lnTo>
                  <a:pt x="0" y="90781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-630638" y="402937"/>
            <a:ext cx="6084455" cy="5539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00000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eaLnBrk="1" hangingPunct="1">
              <a:spcAft>
                <a:spcPts val="2400"/>
              </a:spcAft>
              <a:defRPr sz="3600" b="1">
                <a:solidFill>
                  <a:srgbClr val="953735"/>
                </a:solidFill>
                <a:latin typeface="+mj-lt"/>
                <a:cs typeface="ＭＳ Ｐゴシック" charset="-128"/>
              </a:defRPr>
            </a:lvl1pPr>
            <a:lvl2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>
                <a:sym typeface="Abhaya Libre Medium"/>
              </a:rPr>
              <a:t>System Design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0533126" y="-5164780"/>
            <a:ext cx="9159529" cy="7610042"/>
          </a:xfrm>
          <a:custGeom>
            <a:avLst/>
            <a:gdLst/>
            <a:ahLst/>
            <a:cxnLst/>
            <a:rect l="l" t="t" r="r" b="b"/>
            <a:pathLst>
              <a:path w="13739294" h="11415063">
                <a:moveTo>
                  <a:pt x="0" y="0"/>
                </a:moveTo>
                <a:lnTo>
                  <a:pt x="13739294" y="0"/>
                </a:lnTo>
                <a:lnTo>
                  <a:pt x="13739294" y="11415063"/>
                </a:lnTo>
                <a:lnTo>
                  <a:pt x="0" y="11415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947194" y="1052736"/>
            <a:ext cx="8007229" cy="5227101"/>
          </a:xfrm>
          <a:custGeom>
            <a:avLst/>
            <a:gdLst/>
            <a:ahLst/>
            <a:cxnLst/>
            <a:rect l="l" t="t" r="r" b="b"/>
            <a:pathLst>
              <a:path w="12010844" h="7840651">
                <a:moveTo>
                  <a:pt x="0" y="0"/>
                </a:moveTo>
                <a:lnTo>
                  <a:pt x="12010844" y="0"/>
                </a:lnTo>
                <a:lnTo>
                  <a:pt x="12010844" y="7840651"/>
                </a:lnTo>
                <a:lnTo>
                  <a:pt x="0" y="78406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936148" y="6625168"/>
            <a:ext cx="5188185" cy="22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67"/>
              </a:lnSpc>
            </a:pPr>
            <a:r>
              <a:rPr lang="en-US" sz="1333" i="1">
                <a:solidFill>
                  <a:srgbClr val="000000">
                    <a:alpha val="14902"/>
                  </a:srgbClr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Building a Scalable and Sustainable Service Portal</a:t>
            </a:r>
          </a:p>
        </p:txBody>
      </p:sp>
      <p:sp>
        <p:nvSpPr>
          <p:cNvPr id="7" name="Freeform 7"/>
          <p:cNvSpPr/>
          <p:nvPr/>
        </p:nvSpPr>
        <p:spPr>
          <a:xfrm>
            <a:off x="10344472" y="4270874"/>
            <a:ext cx="1411835" cy="941223"/>
          </a:xfrm>
          <a:custGeom>
            <a:avLst/>
            <a:gdLst/>
            <a:ahLst/>
            <a:cxnLst/>
            <a:rect l="l" t="t" r="r" b="b"/>
            <a:pathLst>
              <a:path w="2117753" h="1411835">
                <a:moveTo>
                  <a:pt x="0" y="0"/>
                </a:moveTo>
                <a:lnTo>
                  <a:pt x="2117752" y="0"/>
                </a:lnTo>
                <a:lnTo>
                  <a:pt x="2117752" y="1411836"/>
                </a:lnTo>
                <a:lnTo>
                  <a:pt x="0" y="14118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27">
            <a:extLst>
              <a:ext uri="{FF2B5EF4-FFF2-40B4-BE49-F238E27FC236}">
                <a16:creationId xmlns:a16="http://schemas.microsoft.com/office/drawing/2014/main" id="{635305E1-17EB-001C-906E-36DA16B25CE5}"/>
              </a:ext>
            </a:extLst>
          </p:cNvPr>
          <p:cNvSpPr/>
          <p:nvPr/>
        </p:nvSpPr>
        <p:spPr>
          <a:xfrm>
            <a:off x="9417002" y="3236122"/>
            <a:ext cx="2232248" cy="686417"/>
          </a:xfrm>
          <a:custGeom>
            <a:avLst/>
            <a:gdLst/>
            <a:ahLst/>
            <a:cxnLst/>
            <a:rect l="l" t="t" r="r" b="b"/>
            <a:pathLst>
              <a:path w="4057310" h="1247623">
                <a:moveTo>
                  <a:pt x="0" y="0"/>
                </a:moveTo>
                <a:lnTo>
                  <a:pt x="4057310" y="0"/>
                </a:lnTo>
                <a:lnTo>
                  <a:pt x="4057310" y="1247623"/>
                </a:lnTo>
                <a:lnTo>
                  <a:pt x="0" y="12476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3DEA71CB-A453-979C-1A2B-DD115D830970}"/>
              </a:ext>
            </a:extLst>
          </p:cNvPr>
          <p:cNvSpPr txBox="1"/>
          <p:nvPr/>
        </p:nvSpPr>
        <p:spPr>
          <a:xfrm>
            <a:off x="-630638" y="402937"/>
            <a:ext cx="6084455" cy="5539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00000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eaLnBrk="1" hangingPunct="1">
              <a:spcAft>
                <a:spcPts val="2400"/>
              </a:spcAft>
              <a:defRPr sz="3600" b="1">
                <a:solidFill>
                  <a:srgbClr val="953735"/>
                </a:solidFill>
                <a:latin typeface="+mj-lt"/>
                <a:cs typeface="ＭＳ Ｐゴシック" charset="-128"/>
              </a:defRPr>
            </a:lvl1pPr>
            <a:lvl2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>
                <a:sym typeface="Abhaya Libre Medium"/>
              </a:rPr>
              <a:t>System Design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9D8902-1503-22E2-2070-F1860FABCF5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50800" dist="38100" dir="2700000" algn="br" rotWithShape="0">
              <a:srgbClr val="00000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2400"/>
              </a:spcAft>
            </a:pPr>
            <a:r>
              <a:rPr lang="en-US" sz="3600" b="1" dirty="0">
                <a:solidFill>
                  <a:srgbClr val="953735"/>
                </a:solidFill>
                <a:ea typeface="ＭＳ Ｐゴシック" charset="0"/>
              </a:rPr>
              <a:t>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65CB6A-67D8-125D-66D9-FDFF57E6D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417638"/>
            <a:ext cx="10598968" cy="45259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The Sustainability Challenge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WeNMR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 A Global Research Platform in Action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Quantifiable Impact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From Metrics to Funding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Building a Scalable and Sustainable Service Portal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Research Software as a Service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Conclusions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32DA8-A394-324C-E207-9079B3EFE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806B686-80AA-7851-E0EF-B20E10BD9C3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50800" dist="38100" dir="2700000" algn="br" rotWithShape="0">
              <a:srgbClr val="00000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2400"/>
              </a:spcAft>
            </a:pPr>
            <a:r>
              <a:rPr lang="en-US" sz="3600" b="1" dirty="0">
                <a:solidFill>
                  <a:srgbClr val="953735"/>
                </a:solidFill>
                <a:ea typeface="ＭＳ Ｐゴシック" charset="0"/>
              </a:rPr>
              <a:t>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270222-F10C-CE3C-B22C-999408086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417638"/>
            <a:ext cx="10598968" cy="45259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The Sustainability Challenge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WeNMR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 A Global Research Platform in Action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Quantifiable Impact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From Metrics to Funding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Building a Scalable and Sustainable Service Portal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Research Software as a Service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151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C76F6932-722D-9223-5A00-8EADF628D282}"/>
              </a:ext>
            </a:extLst>
          </p:cNvPr>
          <p:cNvSpPr/>
          <p:nvPr/>
        </p:nvSpPr>
        <p:spPr>
          <a:xfrm>
            <a:off x="680481" y="1945963"/>
            <a:ext cx="734999" cy="7634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E726CC-DFD2-BB61-010E-D0C5871677E9}"/>
              </a:ext>
            </a:extLst>
          </p:cNvPr>
          <p:cNvSpPr/>
          <p:nvPr/>
        </p:nvSpPr>
        <p:spPr>
          <a:xfrm>
            <a:off x="6607076" y="1945963"/>
            <a:ext cx="734999" cy="7634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A160878-DC06-F020-B048-84A3913A2F1D}"/>
              </a:ext>
            </a:extLst>
          </p:cNvPr>
          <p:cNvSpPr/>
          <p:nvPr/>
        </p:nvSpPr>
        <p:spPr>
          <a:xfrm>
            <a:off x="6600056" y="4219664"/>
            <a:ext cx="734999" cy="7634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54F1648-A183-10E5-1002-DF9F5A129663}"/>
              </a:ext>
            </a:extLst>
          </p:cNvPr>
          <p:cNvSpPr/>
          <p:nvPr/>
        </p:nvSpPr>
        <p:spPr>
          <a:xfrm>
            <a:off x="680481" y="4221088"/>
            <a:ext cx="734999" cy="7634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3326" y="546251"/>
            <a:ext cx="10041948" cy="5539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00000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eaLnBrk="1" hangingPunct="1">
              <a:spcAft>
                <a:spcPts val="2400"/>
              </a:spcAft>
              <a:defRPr sz="3600" b="1">
                <a:solidFill>
                  <a:srgbClr val="953735"/>
                </a:solidFill>
                <a:latin typeface="+mj-lt"/>
                <a:cs typeface="ＭＳ Ｐゴシック" charset="-128"/>
              </a:defRPr>
            </a:lvl1pPr>
            <a:lvl2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ym typeface="Abhaya Libre Medium"/>
              </a:rPr>
              <a:t>Main messages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ym typeface="Abhaya Libre Medium"/>
              </a:rPr>
              <a:t>Research Software as a Service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17082" y="2636912"/>
            <a:ext cx="4408937" cy="792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46"/>
              </a:lnSpc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 Italics"/>
                <a:cs typeface="Calibri" panose="020F0502020204030204" pitchFamily="34" charset="0"/>
                <a:sym typeface="Abhaya Libre Italics"/>
              </a:rPr>
              <a:t>Move beyond code distribution to a managed, centralized platform. Invest in platforms, not only projects.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77557" y="2094836"/>
            <a:ext cx="3508711" cy="456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3"/>
              </a:lnSpc>
            </a:pPr>
            <a:r>
              <a:rPr lang="en-US" sz="26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 Bold"/>
                <a:cs typeface="Calibri" panose="020F0502020204030204" pitchFamily="34" charset="0"/>
                <a:sym typeface="Abhaya Libre Bold"/>
              </a:rPr>
              <a:t>Move to a Service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23065" y="4901697"/>
            <a:ext cx="4391410" cy="79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38"/>
              </a:lnSpc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 Italics"/>
                <a:cs typeface="Calibri" panose="020F0502020204030204" pitchFamily="34" charset="0"/>
                <a:sym typeface="Abhaya Libre Italics"/>
              </a:rPr>
              <a:t>Capture real-time usage data, compute jobs, active users, CPU-years - get direct evidence of your software’s scientific utility.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23065" y="4373211"/>
            <a:ext cx="4391410" cy="456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8"/>
              </a:lnSpc>
            </a:pPr>
            <a:r>
              <a:rPr lang="en-US" sz="2684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 Bold"/>
                <a:cs typeface="Calibri" panose="020F0502020204030204" pitchFamily="34" charset="0"/>
                <a:sym typeface="Abhaya Libre Bold"/>
              </a:rPr>
              <a:t>Quantify Everything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08168" y="2636912"/>
            <a:ext cx="4583832" cy="794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30"/>
              </a:lnSpc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 Italics"/>
                <a:cs typeface="Calibri" panose="020F0502020204030204" pitchFamily="34" charset="0"/>
                <a:sym typeface="Abhaya Libre Italics"/>
              </a:rPr>
              <a:t>Your observable metrics demonstrate relevance. </a:t>
            </a:r>
          </a:p>
          <a:p>
            <a:pPr>
              <a:lnSpc>
                <a:spcPts val="2130"/>
              </a:lnSpc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 Italics"/>
                <a:cs typeface="Calibri" panose="020F0502020204030204" pitchFamily="34" charset="0"/>
                <a:sym typeface="Abhaya Libre Italics"/>
              </a:rPr>
              <a:t>Clearly state community adoption and scientific throughput.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08168" y="2105160"/>
            <a:ext cx="4375281" cy="446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4"/>
              </a:lnSpc>
            </a:pPr>
            <a:r>
              <a:rPr lang="en-US" sz="2674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 Bold"/>
                <a:cs typeface="Calibri" panose="020F0502020204030204" pitchFamily="34" charset="0"/>
                <a:sym typeface="Abhaya Libre Bold"/>
              </a:rPr>
              <a:t>Translate Data into Strategy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604800" y="4901697"/>
            <a:ext cx="4110151" cy="753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1"/>
              </a:lnSpc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 Italics"/>
                <a:cs typeface="Calibri" panose="020F0502020204030204" pitchFamily="34" charset="0"/>
                <a:sym typeface="Abhaya Libre Italics"/>
              </a:rPr>
              <a:t>Use existing e-Infrastructures (EOSC/EGI) and modern DevOps practices. Design for interoperability to ensure long-term viability.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604800" y="4418993"/>
            <a:ext cx="4110151" cy="42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8"/>
              </a:lnSpc>
            </a:pPr>
            <a:r>
              <a:rPr lang="en-US" sz="2512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 Bold"/>
                <a:cs typeface="Calibri" panose="020F0502020204030204" pitchFamily="34" charset="0"/>
                <a:sym typeface="Abhaya Libre Bold"/>
              </a:rPr>
              <a:t>Build on Scalable foundations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7568" y="1043425"/>
            <a:ext cx="9433048" cy="11430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eaLnBrk="1" hangingPunct="1"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953735"/>
                </a:solidFill>
                <a:ea typeface="ＭＳ Ｐゴシック" charset="0"/>
              </a:rPr>
              <a:t>Acknowledgments</a:t>
            </a:r>
            <a:br>
              <a:rPr lang="en-GB" sz="3600" b="1" dirty="0">
                <a:solidFill>
                  <a:srgbClr val="953735"/>
                </a:solidFill>
                <a:ea typeface="ＭＳ Ｐゴシック" charset="0"/>
              </a:rPr>
            </a:br>
            <a:r>
              <a:rPr lang="en-GB" sz="3200" b="1" dirty="0">
                <a:solidFill>
                  <a:srgbClr val="3361B4"/>
                </a:solidFill>
                <a:ea typeface="ＭＳ Ｐゴシック" charset="0"/>
              </a:rPr>
              <a:t>former and current group </a:t>
            </a:r>
            <a:r>
              <a:rPr lang="en-GB" sz="3200" b="1" dirty="0" err="1">
                <a:solidFill>
                  <a:srgbClr val="3361B4"/>
                </a:solidFill>
                <a:ea typeface="ＭＳ Ｐゴシック" charset="0"/>
              </a:rPr>
              <a:t>members@bonvinlab.org</a:t>
            </a:r>
            <a:endParaRPr lang="en-GB" sz="3600" b="1" dirty="0">
              <a:solidFill>
                <a:srgbClr val="3361B4"/>
              </a:solidFill>
              <a:ea typeface="ＭＳ Ｐゴシック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448" y="2735803"/>
            <a:ext cx="757135" cy="50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67408" y="1825660"/>
            <a:ext cx="12282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defRPr>
            </a:lvl1pPr>
            <a:lvl2pPr algn="ctr" eaLnBrk="0" hangingPunct="0">
              <a:defRPr sz="2800" b="1">
                <a:solidFill>
                  <a:srgbClr val="4C4C4C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ctr" eaLnBrk="0" hangingPunct="0">
              <a:defRPr sz="2800" b="1">
                <a:solidFill>
                  <a:srgbClr val="4C4C4C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ctr" eaLnBrk="0" hangingPunct="0">
              <a:defRPr sz="2800" b="1">
                <a:solidFill>
                  <a:srgbClr val="4C4C4C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ctr" eaLnBrk="0" hangingPunct="0">
              <a:defRPr sz="2800" b="1">
                <a:solidFill>
                  <a:srgbClr val="4C4C4C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361B4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VICI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361B4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TOP-PUNT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3361B4"/>
                </a:solidFill>
                <a:effectLst/>
              </a:rPr>
              <a:t>ENW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3361B4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7328" y="3400131"/>
            <a:ext cx="2759787" cy="262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defRPr>
            </a:lvl1pPr>
            <a:lvl2pPr algn="ctr" eaLnBrk="0" hangingPunct="0">
              <a:defRPr sz="2800" b="1">
                <a:solidFill>
                  <a:srgbClr val="4C4C4C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ctr" eaLnBrk="0" hangingPunct="0">
              <a:defRPr sz="2800" b="1">
                <a:solidFill>
                  <a:srgbClr val="4C4C4C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ctr" eaLnBrk="0" hangingPunct="0">
              <a:defRPr sz="2800" b="1">
                <a:solidFill>
                  <a:srgbClr val="4C4C4C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ctr" eaLnBrk="0" hangingPunct="0">
              <a:defRPr sz="2800" b="1">
                <a:solidFill>
                  <a:srgbClr val="4C4C4C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361B4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WeNMR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3361B4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361B4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West-Life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361B4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EGI-Engage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361B4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INDIGO-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361B4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Datacloud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3361B4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361B4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BioExcel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361B4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361B4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CoE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3361B4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361B4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EOSC-Hub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361B4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EGI-Ace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GB" sz="1600" noProof="0" dirty="0">
                <a:solidFill>
                  <a:srgbClr val="3361B4"/>
                </a:solidFill>
                <a:effectLst/>
              </a:rPr>
              <a:t>EOSC-Data Commons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GB" sz="1600" noProof="0" dirty="0">
                <a:solidFill>
                  <a:srgbClr val="3361B4"/>
                </a:solidFill>
                <a:effectLst/>
              </a:rPr>
              <a:t>GANANA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9009" y="534601"/>
            <a:ext cx="720080" cy="367596"/>
          </a:xfrm>
          <a:prstGeom prst="rect">
            <a:avLst/>
          </a:prstGeom>
          <a:solidFill>
            <a:srgbClr val="3361B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</a:defRPr>
            </a:lvl1pPr>
            <a:lvl2pPr algn="ctr" eaLnBrk="0" hangingPunct="0">
              <a:defRPr sz="2800" b="1">
                <a:solidFill>
                  <a:srgbClr val="4C4C4C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2pPr>
            <a:lvl3pPr algn="ctr" eaLnBrk="0" hangingPunct="0">
              <a:defRPr sz="2800" b="1">
                <a:solidFill>
                  <a:srgbClr val="4C4C4C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3pPr>
            <a:lvl4pPr algn="ctr" eaLnBrk="0" hangingPunct="0">
              <a:defRPr sz="2800" b="1">
                <a:solidFill>
                  <a:srgbClr val="4C4C4C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4pPr>
            <a:lvl5pPr algn="ctr" eaLnBrk="0" hangingPunct="0">
              <a:defRPr sz="2800" b="1">
                <a:solidFill>
                  <a:srgbClr val="4C4C4C"/>
                </a:solidFill>
                <a:latin typeface="Verdana" charset="0"/>
                <a:ea typeface="ＭＳ Ｐゴシック" charset="-128"/>
                <a:cs typeface="ＭＳ Ｐゴシック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7F7F9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Verdana" charset="0"/>
                <a:ea typeface="ＭＳ Ｐゴシック" charset="0"/>
              </a:rPr>
              <a:t>€€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4848FF-97FE-D34D-B7CA-8BEEDCAC1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365" y="5363798"/>
            <a:ext cx="2923528" cy="1082159"/>
          </a:xfrm>
          <a:prstGeom prst="rect">
            <a:avLst/>
          </a:prstGeom>
        </p:spPr>
      </p:pic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2E7FCA80-2A20-F97B-153C-74F88B70C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401" y="2820221"/>
            <a:ext cx="2203920" cy="666975"/>
          </a:xfrm>
          <a:prstGeom prst="rect">
            <a:avLst/>
          </a:prstGeom>
        </p:spPr>
      </p:pic>
      <p:pic>
        <p:nvPicPr>
          <p:cNvPr id="3" name="Picture 2" descr="A blue green and black text&#10;&#10;AI-generated content may be incorrect.">
            <a:extLst>
              <a:ext uri="{FF2B5EF4-FFF2-40B4-BE49-F238E27FC236}">
                <a16:creationId xmlns:a16="http://schemas.microsoft.com/office/drawing/2014/main" id="{E100C69C-4507-91CC-4138-FE0E93CC8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117" y="4251736"/>
            <a:ext cx="2579185" cy="910006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7434301B-9ADA-4ECC-58C9-68FBD46A65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340" y="4799182"/>
            <a:ext cx="1747661" cy="1747661"/>
          </a:xfrm>
          <a:prstGeom prst="rect">
            <a:avLst/>
          </a:prstGeom>
        </p:spPr>
      </p:pic>
      <p:pic>
        <p:nvPicPr>
          <p:cNvPr id="5" name="Picture 2" descr="SURFsara (The Netherlands) | ESCAPE">
            <a:extLst>
              <a:ext uri="{FF2B5EF4-FFF2-40B4-BE49-F238E27FC236}">
                <a16:creationId xmlns:a16="http://schemas.microsoft.com/office/drawing/2014/main" id="{55DEADD4-AE63-14A1-E2F8-1AF12431F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0305" y="3704291"/>
            <a:ext cx="2347936" cy="10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ogo | NWO">
            <a:extLst>
              <a:ext uri="{FF2B5EF4-FFF2-40B4-BE49-F238E27FC236}">
                <a16:creationId xmlns:a16="http://schemas.microsoft.com/office/drawing/2014/main" id="{1213A42B-D0D2-BAFF-1CF6-55739030E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2" r="23741"/>
          <a:stretch>
            <a:fillRect/>
          </a:stretch>
        </p:blipFill>
        <p:spPr bwMode="auto">
          <a:xfrm>
            <a:off x="1127448" y="1012651"/>
            <a:ext cx="594446" cy="77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84EB594B-8096-CE5E-9A78-24814A9C18D0}"/>
              </a:ext>
            </a:extLst>
          </p:cNvPr>
          <p:cNvSpPr/>
          <p:nvPr/>
        </p:nvSpPr>
        <p:spPr>
          <a:xfrm>
            <a:off x="9565449" y="4005064"/>
            <a:ext cx="2001145" cy="2289552"/>
          </a:xfrm>
          <a:custGeom>
            <a:avLst/>
            <a:gdLst/>
            <a:ahLst/>
            <a:cxnLst/>
            <a:rect l="l" t="t" r="r" b="b"/>
            <a:pathLst>
              <a:path w="9000571" h="10297734">
                <a:moveTo>
                  <a:pt x="0" y="0"/>
                </a:moveTo>
                <a:lnTo>
                  <a:pt x="9000571" y="0"/>
                </a:lnTo>
                <a:lnTo>
                  <a:pt x="9000571" y="10297734"/>
                </a:lnTo>
                <a:lnTo>
                  <a:pt x="0" y="102977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0468" r="-30468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204542E-C40E-6069-D259-0D0B3B91D3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6449" y="4004782"/>
            <a:ext cx="1859143" cy="4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3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3017695" y="2186085"/>
            <a:ext cx="414009" cy="271103"/>
            <a:chOff x="0" y="0"/>
            <a:chExt cx="812800" cy="5322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2240"/>
            </a:xfrm>
            <a:custGeom>
              <a:avLst/>
              <a:gdLst/>
              <a:ahLst/>
              <a:cxnLst/>
              <a:rect l="l" t="t" r="r" b="b"/>
              <a:pathLst>
                <a:path w="812800" h="532240">
                  <a:moveTo>
                    <a:pt x="812800" y="26612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29041"/>
                  </a:lnTo>
                  <a:lnTo>
                    <a:pt x="406400" y="329041"/>
                  </a:lnTo>
                  <a:lnTo>
                    <a:pt x="406400" y="532240"/>
                  </a:lnTo>
                  <a:lnTo>
                    <a:pt x="812800" y="266120"/>
                  </a:lnTo>
                  <a:close/>
                </a:path>
              </a:pathLst>
            </a:custGeom>
            <a:solidFill>
              <a:srgbClr val="B2AF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0800"/>
              <a:ext cx="711200" cy="27824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131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826007" y="2186085"/>
            <a:ext cx="414009" cy="271103"/>
            <a:chOff x="0" y="0"/>
            <a:chExt cx="812800" cy="5322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2240"/>
            </a:xfrm>
            <a:custGeom>
              <a:avLst/>
              <a:gdLst/>
              <a:ahLst/>
              <a:cxnLst/>
              <a:rect l="l" t="t" r="r" b="b"/>
              <a:pathLst>
                <a:path w="812800" h="532240">
                  <a:moveTo>
                    <a:pt x="812800" y="26612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29041"/>
                  </a:lnTo>
                  <a:lnTo>
                    <a:pt x="406400" y="329041"/>
                  </a:lnTo>
                  <a:lnTo>
                    <a:pt x="406400" y="532240"/>
                  </a:lnTo>
                  <a:lnTo>
                    <a:pt x="812800" y="266120"/>
                  </a:lnTo>
                  <a:close/>
                </a:path>
              </a:pathLst>
            </a:custGeom>
            <a:solidFill>
              <a:srgbClr val="B2AF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50800"/>
              <a:ext cx="711200" cy="27824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131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616280" y="2206651"/>
            <a:ext cx="414009" cy="271103"/>
            <a:chOff x="0" y="0"/>
            <a:chExt cx="812800" cy="5322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2240"/>
            </a:xfrm>
            <a:custGeom>
              <a:avLst/>
              <a:gdLst/>
              <a:ahLst/>
              <a:cxnLst/>
              <a:rect l="l" t="t" r="r" b="b"/>
              <a:pathLst>
                <a:path w="812800" h="532240">
                  <a:moveTo>
                    <a:pt x="812800" y="26612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29041"/>
                  </a:lnTo>
                  <a:lnTo>
                    <a:pt x="406400" y="329041"/>
                  </a:lnTo>
                  <a:lnTo>
                    <a:pt x="406400" y="532240"/>
                  </a:lnTo>
                  <a:lnTo>
                    <a:pt x="812800" y="266120"/>
                  </a:lnTo>
                  <a:close/>
                </a:path>
              </a:pathLst>
            </a:custGeom>
            <a:solidFill>
              <a:srgbClr val="B2AF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50800"/>
              <a:ext cx="711200" cy="27824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131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95297" y="3108979"/>
            <a:ext cx="10401405" cy="325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nva Sans"/>
                <a:cs typeface="Calibri" panose="020F0502020204030204" pitchFamily="34" charset="0"/>
                <a:sym typeface="Canva Sans"/>
              </a:rPr>
              <a:t>Research software is the backbone of modern science.</a:t>
            </a:r>
          </a:p>
          <a:p>
            <a:pPr algn="ctr">
              <a:lnSpc>
                <a:spcPts val="3173"/>
              </a:lnSpc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nva Sans"/>
              <a:cs typeface="Calibri" panose="020F0502020204030204" pitchFamily="34" charset="0"/>
              <a:sym typeface="Canva Sans"/>
            </a:endParaRPr>
          </a:p>
          <a:p>
            <a:pPr algn="ctr">
              <a:lnSpc>
                <a:spcPts val="3173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nva Sans"/>
                <a:cs typeface="Calibri" panose="020F0502020204030204" pitchFamily="34" charset="0"/>
                <a:sym typeface="Canva Sans"/>
              </a:rPr>
              <a:t>Yet, the standard metrics for success are flawed:</a:t>
            </a:r>
          </a:p>
          <a:p>
            <a:pPr algn="ctr">
              <a:lnSpc>
                <a:spcPts val="3173"/>
              </a:lnSpc>
            </a:pP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nva Sans"/>
                <a:cs typeface="Calibri" panose="020F0502020204030204" pitchFamily="34" charset="0"/>
                <a:sym typeface="Canva Sans"/>
              </a:rPr>
              <a:t>Downloads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nva Sans"/>
                <a:cs typeface="Calibri" panose="020F0502020204030204" pitchFamily="34" charset="0"/>
                <a:sym typeface="Canva Sans"/>
              </a:rPr>
              <a:t>: Don't measure actual use.</a:t>
            </a:r>
          </a:p>
          <a:p>
            <a:pPr algn="ctr">
              <a:lnSpc>
                <a:spcPts val="3173"/>
              </a:lnSpc>
            </a:pP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nva Sans"/>
                <a:cs typeface="Calibri" panose="020F0502020204030204" pitchFamily="34" charset="0"/>
                <a:sym typeface="Canva Sans"/>
              </a:rPr>
              <a:t>Citations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nva Sans"/>
                <a:cs typeface="Calibri" panose="020F0502020204030204" pitchFamily="34" charset="0"/>
                <a:sym typeface="Canva Sans"/>
              </a:rPr>
              <a:t>: Don't capture the full scope of use.</a:t>
            </a:r>
          </a:p>
          <a:p>
            <a:pPr algn="ctr">
              <a:lnSpc>
                <a:spcPts val="3173"/>
              </a:lnSpc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nva Sans"/>
              <a:cs typeface="Calibri" panose="020F0502020204030204" pitchFamily="34" charset="0"/>
              <a:sym typeface="Canva Sans"/>
            </a:endParaRPr>
          </a:p>
          <a:p>
            <a:pPr algn="ctr">
              <a:lnSpc>
                <a:spcPts val="3173"/>
              </a:lnSpc>
            </a:pPr>
            <a:r>
              <a:rPr lang="en-US" sz="2400" b="1" dirty="0">
                <a:solidFill>
                  <a:srgbClr val="3361B4"/>
                </a:solidFill>
                <a:latin typeface="Calibri" panose="020F0502020204030204" pitchFamily="34" charset="0"/>
                <a:ea typeface="Canva Sans Bold"/>
                <a:cs typeface="Calibri" panose="020F0502020204030204" pitchFamily="34" charset="0"/>
                <a:sym typeface="Canva Sans Bold"/>
              </a:rPr>
              <a:t>How do we make the invisible work of our software visible and irrefutable?</a:t>
            </a:r>
          </a:p>
          <a:p>
            <a:pPr algn="ctr">
              <a:lnSpc>
                <a:spcPts val="3173"/>
              </a:lnSpc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nva Sans Bold"/>
              <a:cs typeface="Calibri" panose="020F0502020204030204" pitchFamily="34" charset="0"/>
              <a:sym typeface="Canva Sans Bold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594018" y="1957647"/>
            <a:ext cx="2453050" cy="682895"/>
          </a:xfrm>
          <a:custGeom>
            <a:avLst/>
            <a:gdLst/>
            <a:ahLst/>
            <a:cxnLst/>
            <a:rect l="l" t="t" r="r" b="b"/>
            <a:pathLst>
              <a:path w="812800" h="222305">
                <a:moveTo>
                  <a:pt x="42647" y="0"/>
                </a:moveTo>
                <a:lnTo>
                  <a:pt x="770153" y="0"/>
                </a:lnTo>
                <a:cubicBezTo>
                  <a:pt x="781464" y="0"/>
                  <a:pt x="792311" y="4493"/>
                  <a:pt x="800309" y="12491"/>
                </a:cubicBezTo>
                <a:cubicBezTo>
                  <a:pt x="808307" y="20489"/>
                  <a:pt x="812800" y="31336"/>
                  <a:pt x="812800" y="42647"/>
                </a:cubicBezTo>
                <a:lnTo>
                  <a:pt x="812800" y="179659"/>
                </a:lnTo>
                <a:cubicBezTo>
                  <a:pt x="812800" y="203212"/>
                  <a:pt x="793706" y="222305"/>
                  <a:pt x="770153" y="222305"/>
                </a:cubicBezTo>
                <a:lnTo>
                  <a:pt x="42647" y="222305"/>
                </a:lnTo>
                <a:cubicBezTo>
                  <a:pt x="31336" y="222305"/>
                  <a:pt x="20489" y="217812"/>
                  <a:pt x="12491" y="209814"/>
                </a:cubicBezTo>
                <a:cubicBezTo>
                  <a:pt x="4493" y="201817"/>
                  <a:pt x="0" y="190969"/>
                  <a:pt x="0" y="179659"/>
                </a:cubicBezTo>
                <a:lnTo>
                  <a:pt x="0" y="42647"/>
                </a:lnTo>
                <a:cubicBezTo>
                  <a:pt x="0" y="31336"/>
                  <a:pt x="4493" y="20489"/>
                  <a:pt x="12491" y="12491"/>
                </a:cubicBezTo>
                <a:cubicBezTo>
                  <a:pt x="20489" y="4493"/>
                  <a:pt x="31336" y="0"/>
                  <a:pt x="42647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anchor="ctr" anchorCtr="0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nva Sans Bold"/>
                <a:cs typeface="Calibri" panose="020F0502020204030204" pitchFamily="34" charset="0"/>
                <a:sym typeface="Canva Sans Bold"/>
              </a:rPr>
              <a:t>Develop Software</a:t>
            </a:r>
          </a:p>
        </p:txBody>
      </p:sp>
      <p:sp>
        <p:nvSpPr>
          <p:cNvPr id="26" name="Freeform 26"/>
          <p:cNvSpPr/>
          <p:nvPr/>
        </p:nvSpPr>
        <p:spPr>
          <a:xfrm>
            <a:off x="6240016" y="1960670"/>
            <a:ext cx="2423677" cy="662890"/>
          </a:xfrm>
          <a:custGeom>
            <a:avLst/>
            <a:gdLst/>
            <a:ahLst/>
            <a:cxnLst/>
            <a:rect l="l" t="t" r="r" b="b"/>
            <a:pathLst>
              <a:path w="812800" h="222305">
                <a:moveTo>
                  <a:pt x="42647" y="0"/>
                </a:moveTo>
                <a:lnTo>
                  <a:pt x="770153" y="0"/>
                </a:lnTo>
                <a:cubicBezTo>
                  <a:pt x="781464" y="0"/>
                  <a:pt x="792311" y="4493"/>
                  <a:pt x="800309" y="12491"/>
                </a:cubicBezTo>
                <a:cubicBezTo>
                  <a:pt x="808307" y="20489"/>
                  <a:pt x="812800" y="31336"/>
                  <a:pt x="812800" y="42647"/>
                </a:cubicBezTo>
                <a:lnTo>
                  <a:pt x="812800" y="179659"/>
                </a:lnTo>
                <a:cubicBezTo>
                  <a:pt x="812800" y="203212"/>
                  <a:pt x="793706" y="222305"/>
                  <a:pt x="770153" y="222305"/>
                </a:cubicBezTo>
                <a:lnTo>
                  <a:pt x="42647" y="222305"/>
                </a:lnTo>
                <a:cubicBezTo>
                  <a:pt x="31336" y="222305"/>
                  <a:pt x="20489" y="217812"/>
                  <a:pt x="12491" y="209814"/>
                </a:cubicBezTo>
                <a:cubicBezTo>
                  <a:pt x="4493" y="201817"/>
                  <a:pt x="0" y="190969"/>
                  <a:pt x="0" y="179659"/>
                </a:cubicBezTo>
                <a:lnTo>
                  <a:pt x="0" y="42647"/>
                </a:lnTo>
                <a:cubicBezTo>
                  <a:pt x="0" y="31336"/>
                  <a:pt x="4493" y="20489"/>
                  <a:pt x="12491" y="12491"/>
                </a:cubicBezTo>
                <a:cubicBezTo>
                  <a:pt x="20489" y="4493"/>
                  <a:pt x="31336" y="0"/>
                  <a:pt x="42647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anchor="ctr" anchorCtr="0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nva Sans Bold"/>
              </a:rPr>
              <a:t>Get citations</a:t>
            </a:r>
          </a:p>
        </p:txBody>
      </p:sp>
      <p:sp>
        <p:nvSpPr>
          <p:cNvPr id="29" name="Freeform 29"/>
          <p:cNvSpPr/>
          <p:nvPr/>
        </p:nvSpPr>
        <p:spPr>
          <a:xfrm>
            <a:off x="9022745" y="1988841"/>
            <a:ext cx="2423677" cy="662890"/>
          </a:xfrm>
          <a:custGeom>
            <a:avLst/>
            <a:gdLst/>
            <a:ahLst/>
            <a:cxnLst/>
            <a:rect l="l" t="t" r="r" b="b"/>
            <a:pathLst>
              <a:path w="812800" h="222305">
                <a:moveTo>
                  <a:pt x="42647" y="0"/>
                </a:moveTo>
                <a:lnTo>
                  <a:pt x="770153" y="0"/>
                </a:lnTo>
                <a:cubicBezTo>
                  <a:pt x="781464" y="0"/>
                  <a:pt x="792311" y="4493"/>
                  <a:pt x="800309" y="12491"/>
                </a:cubicBezTo>
                <a:cubicBezTo>
                  <a:pt x="808307" y="20489"/>
                  <a:pt x="812800" y="31336"/>
                  <a:pt x="812800" y="42647"/>
                </a:cubicBezTo>
                <a:lnTo>
                  <a:pt x="812800" y="179659"/>
                </a:lnTo>
                <a:cubicBezTo>
                  <a:pt x="812800" y="203212"/>
                  <a:pt x="793706" y="222305"/>
                  <a:pt x="770153" y="222305"/>
                </a:cubicBezTo>
                <a:lnTo>
                  <a:pt x="42647" y="222305"/>
                </a:lnTo>
                <a:cubicBezTo>
                  <a:pt x="31336" y="222305"/>
                  <a:pt x="20489" y="217812"/>
                  <a:pt x="12491" y="209814"/>
                </a:cubicBezTo>
                <a:cubicBezTo>
                  <a:pt x="4493" y="201817"/>
                  <a:pt x="0" y="190969"/>
                  <a:pt x="0" y="179659"/>
                </a:cubicBezTo>
                <a:lnTo>
                  <a:pt x="0" y="42647"/>
                </a:lnTo>
                <a:cubicBezTo>
                  <a:pt x="0" y="31336"/>
                  <a:pt x="4493" y="20489"/>
                  <a:pt x="12491" y="12491"/>
                </a:cubicBezTo>
                <a:cubicBezTo>
                  <a:pt x="20489" y="4493"/>
                  <a:pt x="31336" y="0"/>
                  <a:pt x="42647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anchor="ctr" anchorCtr="0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nva Sans Bold"/>
              </a:rPr>
              <a:t>Hope </a:t>
            </a:r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nva Sans Bold"/>
              </a:rPr>
              <a:t>for funding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nva Sans Bold"/>
            </a:endParaRP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6E23729B-17C1-2E55-5091-E596D19BE95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50800" dist="38100" dir="2700000" algn="br" rotWithShape="0">
              <a:srgbClr val="00000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2400"/>
              </a:spcAft>
            </a:pPr>
            <a:r>
              <a:rPr lang="en-US" sz="3600" b="1" dirty="0">
                <a:solidFill>
                  <a:srgbClr val="953735"/>
                </a:solidFill>
                <a:ea typeface="ＭＳ Ｐゴシック" charset="0"/>
                <a:sym typeface="Abhaya Libre Medium"/>
              </a:rPr>
              <a:t>Essential Software, Invisible Impact</a:t>
            </a:r>
            <a:endParaRPr lang="en-US" sz="3600" b="1" dirty="0">
              <a:solidFill>
                <a:srgbClr val="953735"/>
              </a:solidFill>
              <a:ea typeface="ＭＳ Ｐゴシック" charset="0"/>
            </a:endParaRPr>
          </a:p>
        </p:txBody>
      </p:sp>
      <p:sp>
        <p:nvSpPr>
          <p:cNvPr id="34" name="Freeform 26">
            <a:extLst>
              <a:ext uri="{FF2B5EF4-FFF2-40B4-BE49-F238E27FC236}">
                <a16:creationId xmlns:a16="http://schemas.microsoft.com/office/drawing/2014/main" id="{1080BA30-AB7C-22F1-84A2-CD317625678E}"/>
              </a:ext>
            </a:extLst>
          </p:cNvPr>
          <p:cNvSpPr/>
          <p:nvPr/>
        </p:nvSpPr>
        <p:spPr>
          <a:xfrm>
            <a:off x="3431703" y="1948663"/>
            <a:ext cx="2423677" cy="662890"/>
          </a:xfrm>
          <a:custGeom>
            <a:avLst/>
            <a:gdLst/>
            <a:ahLst/>
            <a:cxnLst/>
            <a:rect l="l" t="t" r="r" b="b"/>
            <a:pathLst>
              <a:path w="812800" h="222305">
                <a:moveTo>
                  <a:pt x="42647" y="0"/>
                </a:moveTo>
                <a:lnTo>
                  <a:pt x="770153" y="0"/>
                </a:lnTo>
                <a:cubicBezTo>
                  <a:pt x="781464" y="0"/>
                  <a:pt x="792311" y="4493"/>
                  <a:pt x="800309" y="12491"/>
                </a:cubicBezTo>
                <a:cubicBezTo>
                  <a:pt x="808307" y="20489"/>
                  <a:pt x="812800" y="31336"/>
                  <a:pt x="812800" y="42647"/>
                </a:cubicBezTo>
                <a:lnTo>
                  <a:pt x="812800" y="179659"/>
                </a:lnTo>
                <a:cubicBezTo>
                  <a:pt x="812800" y="203212"/>
                  <a:pt x="793706" y="222305"/>
                  <a:pt x="770153" y="222305"/>
                </a:cubicBezTo>
                <a:lnTo>
                  <a:pt x="42647" y="222305"/>
                </a:lnTo>
                <a:cubicBezTo>
                  <a:pt x="31336" y="222305"/>
                  <a:pt x="20489" y="217812"/>
                  <a:pt x="12491" y="209814"/>
                </a:cubicBezTo>
                <a:cubicBezTo>
                  <a:pt x="4493" y="201817"/>
                  <a:pt x="0" y="190969"/>
                  <a:pt x="0" y="179659"/>
                </a:cubicBezTo>
                <a:lnTo>
                  <a:pt x="0" y="42647"/>
                </a:lnTo>
                <a:cubicBezTo>
                  <a:pt x="0" y="31336"/>
                  <a:pt x="4493" y="20489"/>
                  <a:pt x="12491" y="12491"/>
                </a:cubicBezTo>
                <a:cubicBezTo>
                  <a:pt x="20489" y="4493"/>
                  <a:pt x="31336" y="0"/>
                  <a:pt x="42647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anchor="ctr" anchorCtr="0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nva Sans Bold"/>
              </a:rPr>
              <a:t>Publish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nva Sans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26"/>
          <p:cNvSpPr/>
          <p:nvPr/>
        </p:nvSpPr>
        <p:spPr>
          <a:xfrm>
            <a:off x="8490723" y="3237974"/>
            <a:ext cx="0" cy="304800"/>
          </a:xfrm>
          <a:prstGeom prst="line">
            <a:avLst/>
          </a:prstGeom>
          <a:ln w="38100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AutoShape 27"/>
          <p:cNvSpPr/>
          <p:nvPr/>
        </p:nvSpPr>
        <p:spPr>
          <a:xfrm flipV="1">
            <a:off x="8490723" y="4105485"/>
            <a:ext cx="0" cy="304800"/>
          </a:xfrm>
          <a:prstGeom prst="line">
            <a:avLst/>
          </a:prstGeom>
          <a:ln w="38100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" name="AutoShape 28"/>
          <p:cNvSpPr/>
          <p:nvPr/>
        </p:nvSpPr>
        <p:spPr>
          <a:xfrm>
            <a:off x="6096001" y="2183895"/>
            <a:ext cx="2394723" cy="491368"/>
          </a:xfrm>
          <a:prstGeom prst="line">
            <a:avLst/>
          </a:prstGeom>
          <a:ln w="38100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" name="AutoShape 38"/>
          <p:cNvSpPr/>
          <p:nvPr/>
        </p:nvSpPr>
        <p:spPr>
          <a:xfrm>
            <a:off x="3701277" y="3237974"/>
            <a:ext cx="0" cy="304800"/>
          </a:xfrm>
          <a:prstGeom prst="line">
            <a:avLst/>
          </a:prstGeom>
          <a:ln w="38100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9" name="AutoShape 39"/>
          <p:cNvSpPr/>
          <p:nvPr/>
        </p:nvSpPr>
        <p:spPr>
          <a:xfrm flipV="1">
            <a:off x="3701277" y="4105485"/>
            <a:ext cx="0" cy="304800"/>
          </a:xfrm>
          <a:prstGeom prst="line">
            <a:avLst/>
          </a:prstGeom>
          <a:ln w="38100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" name="AutoShape 40"/>
          <p:cNvSpPr/>
          <p:nvPr/>
        </p:nvSpPr>
        <p:spPr>
          <a:xfrm flipV="1">
            <a:off x="3701277" y="2183895"/>
            <a:ext cx="2394723" cy="491368"/>
          </a:xfrm>
          <a:prstGeom prst="line">
            <a:avLst/>
          </a:prstGeom>
          <a:ln w="38100" cap="flat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845837" y="5692687"/>
            <a:ext cx="4394179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20"/>
              </a:lnSpc>
            </a:pP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ea typeface="Abhaya Libre Italics"/>
                <a:cs typeface="Calibri" panose="020F0502020204030204" pitchFamily="34" charset="0"/>
                <a:sym typeface="Abhaya Libre Italics"/>
              </a:rPr>
              <a:t>Research Software is distributed to the community but the actual usage is a black box , we must use indirect measures.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78486" y="5670645"/>
            <a:ext cx="4394179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20"/>
              </a:lnSpc>
            </a:pP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ea typeface="Abhaya Libre Italics"/>
                <a:cs typeface="Calibri" panose="020F0502020204030204" pitchFamily="34" charset="0"/>
                <a:sym typeface="Abhaya Libre Italics"/>
              </a:rPr>
              <a:t>We provide the users with a centralized way to interact with the Research Software, so we can capture the usage data directly.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07575" y="5173743"/>
            <a:ext cx="3496967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23"/>
              </a:lnSpc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Abhaya Libre Bold"/>
                <a:cs typeface="Calibri" panose="020F0502020204030204" pitchFamily="34" charset="0"/>
                <a:sym typeface="Abhaya Libre Bold"/>
              </a:rPr>
              <a:t>Distributed Approach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01553" y="5173742"/>
            <a:ext cx="4394179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23"/>
              </a:lnSpc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Abhaya Libre Bold"/>
                <a:cs typeface="Calibri" panose="020F0502020204030204" pitchFamily="34" charset="0"/>
                <a:sym typeface="Abhaya Libre Bold"/>
              </a:rPr>
              <a:t>Centralized Service Approach</a:t>
            </a:r>
          </a:p>
        </p:txBody>
      </p:sp>
      <p:sp>
        <p:nvSpPr>
          <p:cNvPr id="15" name="Freeform 15"/>
          <p:cNvSpPr/>
          <p:nvPr/>
        </p:nvSpPr>
        <p:spPr>
          <a:xfrm>
            <a:off x="4371059" y="1471689"/>
            <a:ext cx="3449883" cy="712207"/>
          </a:xfrm>
          <a:custGeom>
            <a:avLst/>
            <a:gdLst/>
            <a:ahLst/>
            <a:cxnLst/>
            <a:rect l="l" t="t" r="r" b="b"/>
            <a:pathLst>
              <a:path w="1362917" h="330200">
                <a:moveTo>
                  <a:pt x="1172975" y="0"/>
                </a:moveTo>
                <a:lnTo>
                  <a:pt x="189941" y="0"/>
                </a:lnTo>
                <a:cubicBezTo>
                  <a:pt x="170783" y="0"/>
                  <a:pt x="152409" y="7611"/>
                  <a:pt x="138862" y="21158"/>
                </a:cubicBezTo>
                <a:lnTo>
                  <a:pt x="3592" y="156428"/>
                </a:lnTo>
                <a:cubicBezTo>
                  <a:pt x="1292" y="158728"/>
                  <a:pt x="0" y="161847"/>
                  <a:pt x="0" y="165100"/>
                </a:cubicBezTo>
                <a:lnTo>
                  <a:pt x="0" y="165100"/>
                </a:lnTo>
                <a:cubicBezTo>
                  <a:pt x="0" y="168353"/>
                  <a:pt x="1292" y="171472"/>
                  <a:pt x="3592" y="173772"/>
                </a:cubicBezTo>
                <a:lnTo>
                  <a:pt x="138862" y="309042"/>
                </a:lnTo>
                <a:cubicBezTo>
                  <a:pt x="152409" y="322589"/>
                  <a:pt x="170783" y="330200"/>
                  <a:pt x="189941" y="330200"/>
                </a:cubicBezTo>
                <a:lnTo>
                  <a:pt x="1172975" y="330200"/>
                </a:lnTo>
                <a:cubicBezTo>
                  <a:pt x="1192134" y="330200"/>
                  <a:pt x="1210507" y="322589"/>
                  <a:pt x="1224054" y="309042"/>
                </a:cubicBezTo>
                <a:lnTo>
                  <a:pt x="1359325" y="173772"/>
                </a:lnTo>
                <a:cubicBezTo>
                  <a:pt x="1361625" y="171472"/>
                  <a:pt x="1362917" y="168353"/>
                  <a:pt x="1362917" y="165100"/>
                </a:cubicBezTo>
                <a:lnTo>
                  <a:pt x="1362917" y="165100"/>
                </a:lnTo>
                <a:cubicBezTo>
                  <a:pt x="1362917" y="161847"/>
                  <a:pt x="1361625" y="158728"/>
                  <a:pt x="1359325" y="156428"/>
                </a:cubicBezTo>
                <a:lnTo>
                  <a:pt x="1224054" y="21158"/>
                </a:lnTo>
                <a:cubicBezTo>
                  <a:pt x="1210507" y="7611"/>
                  <a:pt x="1192134" y="0"/>
                  <a:pt x="117297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anchor="ctr" anchorCtr="0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Research Software</a:t>
            </a:r>
          </a:p>
        </p:txBody>
      </p:sp>
      <p:sp>
        <p:nvSpPr>
          <p:cNvPr id="18" name="Freeform 18"/>
          <p:cNvSpPr/>
          <p:nvPr/>
        </p:nvSpPr>
        <p:spPr>
          <a:xfrm>
            <a:off x="6816083" y="2675263"/>
            <a:ext cx="3600395" cy="562711"/>
          </a:xfrm>
          <a:custGeom>
            <a:avLst/>
            <a:gdLst/>
            <a:ahLst/>
            <a:cxnLst/>
            <a:rect l="l" t="t" r="r" b="b"/>
            <a:pathLst>
              <a:path w="1065854" h="222305">
                <a:moveTo>
                  <a:pt x="32522" y="0"/>
                </a:moveTo>
                <a:lnTo>
                  <a:pt x="1033332" y="0"/>
                </a:lnTo>
                <a:cubicBezTo>
                  <a:pt x="1051293" y="0"/>
                  <a:pt x="1065854" y="14560"/>
                  <a:pt x="1065854" y="32522"/>
                </a:cubicBezTo>
                <a:lnTo>
                  <a:pt x="1065854" y="189784"/>
                </a:lnTo>
                <a:cubicBezTo>
                  <a:pt x="1065854" y="207745"/>
                  <a:pt x="1051293" y="222305"/>
                  <a:pt x="1033332" y="222305"/>
                </a:cubicBezTo>
                <a:lnTo>
                  <a:pt x="32522" y="222305"/>
                </a:lnTo>
                <a:cubicBezTo>
                  <a:pt x="14560" y="222305"/>
                  <a:pt x="0" y="207745"/>
                  <a:pt x="0" y="189784"/>
                </a:cubicBezTo>
                <a:lnTo>
                  <a:pt x="0" y="32522"/>
                </a:lnTo>
                <a:cubicBezTo>
                  <a:pt x="0" y="14560"/>
                  <a:pt x="14560" y="0"/>
                  <a:pt x="3252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anchor="ctr" anchorCtr="0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nva Sans Bold"/>
                <a:cs typeface="Calibri" panose="020F0502020204030204" pitchFamily="34" charset="0"/>
                <a:sym typeface="Canva Sans Bold"/>
              </a:rPr>
              <a:t>Centralized Service</a:t>
            </a:r>
          </a:p>
        </p:txBody>
      </p:sp>
      <p:sp>
        <p:nvSpPr>
          <p:cNvPr id="24" name="Freeform 24"/>
          <p:cNvSpPr/>
          <p:nvPr/>
        </p:nvSpPr>
        <p:spPr>
          <a:xfrm>
            <a:off x="6816083" y="4410285"/>
            <a:ext cx="3600395" cy="562711"/>
          </a:xfrm>
          <a:custGeom>
            <a:avLst/>
            <a:gdLst/>
            <a:ahLst/>
            <a:cxnLst/>
            <a:rect l="l" t="t" r="r" b="b"/>
            <a:pathLst>
              <a:path w="1065854" h="222305">
                <a:moveTo>
                  <a:pt x="32522" y="0"/>
                </a:moveTo>
                <a:lnTo>
                  <a:pt x="1033332" y="0"/>
                </a:lnTo>
                <a:cubicBezTo>
                  <a:pt x="1051293" y="0"/>
                  <a:pt x="1065854" y="14560"/>
                  <a:pt x="1065854" y="32522"/>
                </a:cubicBezTo>
                <a:lnTo>
                  <a:pt x="1065854" y="189784"/>
                </a:lnTo>
                <a:cubicBezTo>
                  <a:pt x="1065854" y="207745"/>
                  <a:pt x="1051293" y="222305"/>
                  <a:pt x="1033332" y="222305"/>
                </a:cubicBezTo>
                <a:lnTo>
                  <a:pt x="32522" y="222305"/>
                </a:lnTo>
                <a:cubicBezTo>
                  <a:pt x="14560" y="222305"/>
                  <a:pt x="0" y="207745"/>
                  <a:pt x="0" y="189784"/>
                </a:cubicBezTo>
                <a:lnTo>
                  <a:pt x="0" y="32522"/>
                </a:lnTo>
                <a:cubicBezTo>
                  <a:pt x="0" y="14560"/>
                  <a:pt x="14560" y="0"/>
                  <a:pt x="3252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anchor="ctr" anchorCtr="0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nva Sans Bold"/>
                <a:cs typeface="Calibri" panose="020F0502020204030204" pitchFamily="34" charset="0"/>
                <a:sym typeface="Canva Sans Bold"/>
              </a:rPr>
              <a:t>Quantifiable Impact</a:t>
            </a:r>
          </a:p>
        </p:txBody>
      </p:sp>
      <p:sp>
        <p:nvSpPr>
          <p:cNvPr id="30" name="Freeform 30"/>
          <p:cNvSpPr/>
          <p:nvPr/>
        </p:nvSpPr>
        <p:spPr>
          <a:xfrm>
            <a:off x="2207575" y="2675263"/>
            <a:ext cx="3240352" cy="562711"/>
          </a:xfrm>
          <a:custGeom>
            <a:avLst/>
            <a:gdLst/>
            <a:ahLst/>
            <a:cxnLst/>
            <a:rect l="l" t="t" r="r" b="b"/>
            <a:pathLst>
              <a:path w="1065854" h="222305">
                <a:moveTo>
                  <a:pt x="32522" y="0"/>
                </a:moveTo>
                <a:lnTo>
                  <a:pt x="1033332" y="0"/>
                </a:lnTo>
                <a:cubicBezTo>
                  <a:pt x="1051293" y="0"/>
                  <a:pt x="1065854" y="14560"/>
                  <a:pt x="1065854" y="32522"/>
                </a:cubicBezTo>
                <a:lnTo>
                  <a:pt x="1065854" y="189784"/>
                </a:lnTo>
                <a:cubicBezTo>
                  <a:pt x="1065854" y="207745"/>
                  <a:pt x="1051293" y="222305"/>
                  <a:pt x="1033332" y="222305"/>
                </a:cubicBezTo>
                <a:lnTo>
                  <a:pt x="32522" y="222305"/>
                </a:lnTo>
                <a:cubicBezTo>
                  <a:pt x="14560" y="222305"/>
                  <a:pt x="0" y="207745"/>
                  <a:pt x="0" y="189784"/>
                </a:cubicBezTo>
                <a:lnTo>
                  <a:pt x="0" y="32522"/>
                </a:lnTo>
                <a:cubicBezTo>
                  <a:pt x="0" y="14560"/>
                  <a:pt x="14560" y="0"/>
                  <a:pt x="32522" y="0"/>
                </a:cubicBezTo>
                <a:close/>
              </a:path>
            </a:pathLst>
          </a:custGeom>
          <a:solidFill>
            <a:srgbClr val="AFD3FC"/>
          </a:solidFill>
        </p:spPr>
        <p:txBody>
          <a:bodyPr anchor="ctr" anchorCtr="0"/>
          <a:lstStyle/>
          <a:p>
            <a:pPr algn="ctr">
              <a:lnSpc>
                <a:spcPts val="3131"/>
              </a:lnSpc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nva Sans Bold"/>
                <a:cs typeface="Calibri" panose="020F0502020204030204" pitchFamily="34" charset="0"/>
                <a:sym typeface="Canva Sans Bold"/>
              </a:rPr>
              <a:t>Download</a:t>
            </a:r>
          </a:p>
        </p:txBody>
      </p:sp>
      <p:sp>
        <p:nvSpPr>
          <p:cNvPr id="33" name="Freeform 33"/>
          <p:cNvSpPr/>
          <p:nvPr/>
        </p:nvSpPr>
        <p:spPr>
          <a:xfrm>
            <a:off x="2207575" y="3542774"/>
            <a:ext cx="3240352" cy="562711"/>
          </a:xfrm>
          <a:custGeom>
            <a:avLst/>
            <a:gdLst/>
            <a:ahLst/>
            <a:cxnLst/>
            <a:rect l="l" t="t" r="r" b="b"/>
            <a:pathLst>
              <a:path w="1065854" h="222305">
                <a:moveTo>
                  <a:pt x="32522" y="0"/>
                </a:moveTo>
                <a:lnTo>
                  <a:pt x="1033332" y="0"/>
                </a:lnTo>
                <a:cubicBezTo>
                  <a:pt x="1051293" y="0"/>
                  <a:pt x="1065854" y="14560"/>
                  <a:pt x="1065854" y="32522"/>
                </a:cubicBezTo>
                <a:lnTo>
                  <a:pt x="1065854" y="189784"/>
                </a:lnTo>
                <a:cubicBezTo>
                  <a:pt x="1065854" y="207745"/>
                  <a:pt x="1051293" y="222305"/>
                  <a:pt x="1033332" y="222305"/>
                </a:cubicBezTo>
                <a:lnTo>
                  <a:pt x="32522" y="222305"/>
                </a:lnTo>
                <a:cubicBezTo>
                  <a:pt x="14560" y="222305"/>
                  <a:pt x="0" y="207745"/>
                  <a:pt x="0" y="189784"/>
                </a:cubicBezTo>
                <a:lnTo>
                  <a:pt x="0" y="32522"/>
                </a:lnTo>
                <a:cubicBezTo>
                  <a:pt x="0" y="14560"/>
                  <a:pt x="14560" y="0"/>
                  <a:pt x="32522" y="0"/>
                </a:cubicBezTo>
                <a:close/>
              </a:path>
            </a:pathLst>
          </a:custGeom>
          <a:solidFill>
            <a:srgbClr val="AFD3FC"/>
          </a:solidFill>
        </p:spPr>
        <p:txBody>
          <a:bodyPr anchor="ctr" anchorCtr="0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nva Sans Bold"/>
                <a:cs typeface="Calibri" panose="020F0502020204030204" pitchFamily="34" charset="0"/>
                <a:sym typeface="Canva Sans Bold"/>
              </a:rPr>
              <a:t>Usage </a:t>
            </a:r>
          </a:p>
        </p:txBody>
      </p:sp>
      <p:sp>
        <p:nvSpPr>
          <p:cNvPr id="36" name="Freeform 36"/>
          <p:cNvSpPr/>
          <p:nvPr/>
        </p:nvSpPr>
        <p:spPr>
          <a:xfrm>
            <a:off x="2207575" y="4410285"/>
            <a:ext cx="3240352" cy="562711"/>
          </a:xfrm>
          <a:custGeom>
            <a:avLst/>
            <a:gdLst/>
            <a:ahLst/>
            <a:cxnLst/>
            <a:rect l="l" t="t" r="r" b="b"/>
            <a:pathLst>
              <a:path w="1065854" h="222305">
                <a:moveTo>
                  <a:pt x="32522" y="0"/>
                </a:moveTo>
                <a:lnTo>
                  <a:pt x="1033332" y="0"/>
                </a:lnTo>
                <a:cubicBezTo>
                  <a:pt x="1051293" y="0"/>
                  <a:pt x="1065854" y="14560"/>
                  <a:pt x="1065854" y="32522"/>
                </a:cubicBezTo>
                <a:lnTo>
                  <a:pt x="1065854" y="189784"/>
                </a:lnTo>
                <a:cubicBezTo>
                  <a:pt x="1065854" y="207745"/>
                  <a:pt x="1051293" y="222305"/>
                  <a:pt x="1033332" y="222305"/>
                </a:cubicBezTo>
                <a:lnTo>
                  <a:pt x="32522" y="222305"/>
                </a:lnTo>
                <a:cubicBezTo>
                  <a:pt x="14560" y="222305"/>
                  <a:pt x="0" y="207745"/>
                  <a:pt x="0" y="189784"/>
                </a:cubicBezTo>
                <a:lnTo>
                  <a:pt x="0" y="32522"/>
                </a:lnTo>
                <a:cubicBezTo>
                  <a:pt x="0" y="14560"/>
                  <a:pt x="14560" y="0"/>
                  <a:pt x="32522" y="0"/>
                </a:cubicBezTo>
                <a:close/>
              </a:path>
            </a:pathLst>
          </a:custGeom>
          <a:solidFill>
            <a:srgbClr val="AFD3FC"/>
          </a:solidFill>
        </p:spPr>
        <p:txBody>
          <a:bodyPr anchor="ctr" anchorCtr="0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nva Sans Bold"/>
                <a:cs typeface="Calibri" panose="020F0502020204030204" pitchFamily="34" charset="0"/>
                <a:sym typeface="Canva Sans Bold"/>
              </a:rPr>
              <a:t>Citations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038018" y="3596825"/>
            <a:ext cx="2697942" cy="36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1"/>
              </a:lnSpc>
            </a:pPr>
            <a:r>
              <a:rPr lang="en-US" sz="175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🔒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885890" y="3596825"/>
            <a:ext cx="2697942" cy="36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1"/>
              </a:lnSpc>
            </a:pPr>
            <a:r>
              <a:rPr lang="en-US" sz="175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🔒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816211" y="-11750"/>
            <a:ext cx="2349711" cy="22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333" i="1">
                <a:solidFill>
                  <a:srgbClr val="000000">
                    <a:alpha val="14902"/>
                  </a:srgbClr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The Sustainability Challenge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F2517224-891E-F864-0CF7-BFDFFD040D2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50800" dist="38100" dir="2700000" algn="br" rotWithShape="0">
              <a:srgbClr val="00000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2400"/>
              </a:spcAft>
            </a:pPr>
            <a:r>
              <a:rPr lang="en-US" sz="3600" b="1">
                <a:solidFill>
                  <a:srgbClr val="953735"/>
                </a:solidFill>
                <a:ea typeface="ＭＳ Ｐゴシック" charset="0"/>
                <a:sym typeface="Abhaya Libre Medium"/>
              </a:rPr>
              <a:t>The RSaaS Model</a:t>
            </a:r>
            <a:endParaRPr lang="en-US" sz="3600" b="1" dirty="0">
              <a:solidFill>
                <a:srgbClr val="953735"/>
              </a:solidFill>
              <a:ea typeface="ＭＳ Ｐゴシック" charset="0"/>
            </a:endParaRPr>
          </a:p>
        </p:txBody>
      </p:sp>
      <p:sp>
        <p:nvSpPr>
          <p:cNvPr id="45" name="Freeform 18">
            <a:extLst>
              <a:ext uri="{FF2B5EF4-FFF2-40B4-BE49-F238E27FC236}">
                <a16:creationId xmlns:a16="http://schemas.microsoft.com/office/drawing/2014/main" id="{A02151F4-CCB3-2FD4-FD6D-B150D27DE276}"/>
              </a:ext>
            </a:extLst>
          </p:cNvPr>
          <p:cNvSpPr/>
          <p:nvPr/>
        </p:nvSpPr>
        <p:spPr>
          <a:xfrm>
            <a:off x="6819261" y="3586369"/>
            <a:ext cx="3600395" cy="562711"/>
          </a:xfrm>
          <a:custGeom>
            <a:avLst/>
            <a:gdLst/>
            <a:ahLst/>
            <a:cxnLst/>
            <a:rect l="l" t="t" r="r" b="b"/>
            <a:pathLst>
              <a:path w="1065854" h="222305">
                <a:moveTo>
                  <a:pt x="32522" y="0"/>
                </a:moveTo>
                <a:lnTo>
                  <a:pt x="1033332" y="0"/>
                </a:lnTo>
                <a:cubicBezTo>
                  <a:pt x="1051293" y="0"/>
                  <a:pt x="1065854" y="14560"/>
                  <a:pt x="1065854" y="32522"/>
                </a:cubicBezTo>
                <a:lnTo>
                  <a:pt x="1065854" y="189784"/>
                </a:lnTo>
                <a:cubicBezTo>
                  <a:pt x="1065854" y="207745"/>
                  <a:pt x="1051293" y="222305"/>
                  <a:pt x="1033332" y="222305"/>
                </a:cubicBezTo>
                <a:lnTo>
                  <a:pt x="32522" y="222305"/>
                </a:lnTo>
                <a:cubicBezTo>
                  <a:pt x="14560" y="222305"/>
                  <a:pt x="0" y="207745"/>
                  <a:pt x="0" y="189784"/>
                </a:cubicBezTo>
                <a:lnTo>
                  <a:pt x="0" y="32522"/>
                </a:lnTo>
                <a:cubicBezTo>
                  <a:pt x="0" y="14560"/>
                  <a:pt x="14560" y="0"/>
                  <a:pt x="3252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anchor="ctr" anchorCtr="0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nva Sans Bold"/>
                <a:cs typeface="Calibri" panose="020F0502020204030204" pitchFamily="34" charset="0"/>
                <a:sym typeface="Canva Sans Bold"/>
              </a:rPr>
              <a:t>Captured Usage Data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4AF28-83BB-B888-FDAC-E539A3D4E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726EF67-4443-D3DD-3499-8CAE2FF222F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50800" dist="38100" dir="2700000" algn="br" rotWithShape="0">
              <a:srgbClr val="00000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2400"/>
              </a:spcAft>
            </a:pPr>
            <a:r>
              <a:rPr lang="en-US" sz="3600" b="1" dirty="0">
                <a:solidFill>
                  <a:srgbClr val="953735"/>
                </a:solidFill>
                <a:ea typeface="ＭＳ Ｐゴシック" charset="0"/>
              </a:rPr>
              <a:t>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433D49-E768-368D-B9C0-92D920AD7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417638"/>
            <a:ext cx="10598968" cy="45259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The Sustainability Challenge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WeNMR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 A Global Research Platform in Action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Quantifiable Impact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From Metrics to Funding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Building a Scalable and Sustainable Service Portal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Research Software as a Service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58584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50123" y="52386"/>
            <a:ext cx="11046477" cy="19697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00000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eaLnBrk="1" hangingPunct="1">
              <a:spcAft>
                <a:spcPts val="2400"/>
              </a:spcAft>
              <a:defRPr sz="3600" b="1">
                <a:solidFill>
                  <a:srgbClr val="953735"/>
                </a:solidFill>
                <a:latin typeface="+mj-lt"/>
                <a:cs typeface="ＭＳ Ｐゴシック" charset="-128"/>
              </a:defRPr>
            </a:lvl1pPr>
            <a:lvl2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 err="1">
                <a:sym typeface="Abhaya Libre Bold"/>
              </a:rPr>
              <a:t>WeNMR</a:t>
            </a:r>
            <a:endParaRPr lang="en-US" dirty="0">
              <a:sym typeface="Abhaya Libre"/>
            </a:endParaRPr>
          </a:p>
          <a:p>
            <a:r>
              <a:rPr lang="en-US" sz="2800" dirty="0">
                <a:sym typeface="Abhaya Libre"/>
              </a:rPr>
              <a:t>A Virtual Research Environment for Structural Biology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6159" y="2022156"/>
            <a:ext cx="4826985" cy="3562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68"/>
              </a:lnSpc>
            </a:pPr>
            <a:r>
              <a:rPr lang="en-US" sz="247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"/>
                <a:cs typeface="Calibri" panose="020F0502020204030204" pitchFamily="34" charset="0"/>
                <a:sym typeface="Abhaya Libre"/>
              </a:rPr>
              <a:t>Centralized, web-accessible platform for a suite of structural biology tools.</a:t>
            </a:r>
          </a:p>
          <a:p>
            <a:pPr algn="ctr">
              <a:lnSpc>
                <a:spcPts val="3468"/>
              </a:lnSpc>
            </a:pPr>
            <a:r>
              <a:rPr lang="en-US" sz="247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"/>
                <a:cs typeface="Calibri" panose="020F0502020204030204" pitchFamily="34" charset="0"/>
                <a:sym typeface="Abhaya Libre"/>
              </a:rPr>
              <a:t>Provides computational workflows, data management, and expert support.</a:t>
            </a:r>
          </a:p>
          <a:p>
            <a:pPr algn="ctr">
              <a:lnSpc>
                <a:spcPts val="3468"/>
              </a:lnSpc>
            </a:pPr>
            <a:r>
              <a:rPr lang="en-US" sz="247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"/>
                <a:cs typeface="Calibri" panose="020F0502020204030204" pitchFamily="34" charset="0"/>
                <a:sym typeface="Abhaya Libre"/>
              </a:rPr>
              <a:t>Eliminates technical barriers for researchers (no installation, no local HPC access needed).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8886" y="5589240"/>
            <a:ext cx="5130483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3"/>
              </a:lnSpc>
            </a:pPr>
            <a:r>
              <a:rPr lang="en-US" sz="3200" b="1" u="sng" dirty="0" err="1">
                <a:solidFill>
                  <a:srgbClr val="3361B4"/>
                </a:solidFill>
                <a:latin typeface="Calibri" panose="020F0502020204030204" pitchFamily="34" charset="0"/>
                <a:ea typeface="Canva Sans Bold"/>
                <a:cs typeface="Calibri" panose="020F0502020204030204" pitchFamily="34" charset="0"/>
                <a:sym typeface="Canva Sans Bold"/>
              </a:rPr>
              <a:t>wenmr.science.uu.nl</a:t>
            </a:r>
            <a:endParaRPr lang="en-US" sz="3200" b="1" u="sng" dirty="0">
              <a:solidFill>
                <a:srgbClr val="3361B4"/>
              </a:solidFill>
              <a:latin typeface="Calibri" panose="020F0502020204030204" pitchFamily="34" charset="0"/>
              <a:ea typeface="Canva Sans Bold"/>
              <a:cs typeface="Calibri" panose="020F0502020204030204" pitchFamily="34" charset="0"/>
              <a:sym typeface="Canva Sans Bold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5F1E79-B636-E01C-9EE8-B27E39E16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606" y="1844824"/>
            <a:ext cx="6223456" cy="4551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5">
            <a:extLst>
              <a:ext uri="{FF2B5EF4-FFF2-40B4-BE49-F238E27FC236}">
                <a16:creationId xmlns:a16="http://schemas.microsoft.com/office/drawing/2014/main" id="{A12D2C6F-B015-E344-81DD-DD8239981F7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2414" y="980728"/>
            <a:ext cx="7392178" cy="593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AD8965-1828-8546-95C8-2AB75E99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39026"/>
            <a:ext cx="8315193" cy="1143000"/>
          </a:xfrm>
          <a:noFill/>
          <a:ln>
            <a:noFill/>
          </a:ln>
          <a:effectLst>
            <a:outerShdw blurRad="50800" dist="38100" dir="2700000" algn="br" rotWithShape="0">
              <a:srgbClr val="00000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2400"/>
              </a:spcAft>
            </a:pPr>
            <a:r>
              <a:rPr lang="en-GB" sz="3600" b="1" dirty="0">
                <a:solidFill>
                  <a:srgbClr val="953735"/>
                </a:solidFill>
                <a:ea typeface="ＭＳ Ｐゴシック" charset="0"/>
              </a:rPr>
              <a:t>A global community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BCA2CD-8B09-D5D2-27BB-C524361A34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95077" y="1242061"/>
            <a:ext cx="6956499" cy="471712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9D9B19E-E496-D397-EC74-D90304BE5A76}"/>
              </a:ext>
            </a:extLst>
          </p:cNvPr>
          <p:cNvGrpSpPr/>
          <p:nvPr/>
        </p:nvGrpSpPr>
        <p:grpSpPr>
          <a:xfrm>
            <a:off x="335360" y="3949322"/>
            <a:ext cx="3399568" cy="2267886"/>
            <a:chOff x="278680" y="4497757"/>
            <a:chExt cx="2217858" cy="1479556"/>
          </a:xfrm>
        </p:grpSpPr>
        <p:pic>
          <p:nvPicPr>
            <p:cNvPr id="10" name="Picture 65">
              <a:extLst>
                <a:ext uri="{FF2B5EF4-FFF2-40B4-BE49-F238E27FC236}">
                  <a16:creationId xmlns:a16="http://schemas.microsoft.com/office/drawing/2014/main" id="{0B7C85A2-2635-9006-B035-70791B43AA6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80" y="4497757"/>
              <a:ext cx="2217858" cy="1479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D05DE2-DF7F-4EBE-AABC-38EB9098A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78803" y="4552393"/>
              <a:ext cx="2021199" cy="1215685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3EE869E-7E89-D61C-2333-4AEEB68C3247}"/>
              </a:ext>
            </a:extLst>
          </p:cNvPr>
          <p:cNvSpPr txBox="1"/>
          <p:nvPr/>
        </p:nvSpPr>
        <p:spPr>
          <a:xfrm>
            <a:off x="8601559" y="-8214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31B1D146-AC58-2CA3-C381-EDA97900F8DB}"/>
              </a:ext>
            </a:extLst>
          </p:cNvPr>
          <p:cNvSpPr txBox="1"/>
          <p:nvPr/>
        </p:nvSpPr>
        <p:spPr>
          <a:xfrm>
            <a:off x="911424" y="2204864"/>
            <a:ext cx="2795115" cy="1314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632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nva Sans Bold"/>
                <a:cs typeface="Calibri" panose="020F0502020204030204" pitchFamily="34" charset="0"/>
                <a:sym typeface="Canva Sans Bold"/>
              </a:rPr>
              <a:t>79.000+ Registered users</a:t>
            </a:r>
          </a:p>
          <a:p>
            <a:pPr algn="r">
              <a:lnSpc>
                <a:spcPts val="2632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nva Sans Bold"/>
                <a:cs typeface="Calibri" panose="020F0502020204030204" pitchFamily="34" charset="0"/>
                <a:sym typeface="Canva Sans Bold"/>
              </a:rPr>
              <a:t>184 Countries</a:t>
            </a:r>
          </a:p>
          <a:p>
            <a:pPr algn="r">
              <a:lnSpc>
                <a:spcPts val="2632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nva Sans Bold"/>
                <a:cs typeface="Calibri" panose="020F0502020204030204" pitchFamily="34" charset="0"/>
                <a:sym typeface="Canva Sans Bold"/>
              </a:rPr>
              <a:t>13 Services</a:t>
            </a:r>
          </a:p>
          <a:p>
            <a:pPr algn="r">
              <a:lnSpc>
                <a:spcPts val="2632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nva Sans Bold"/>
                <a:cs typeface="Calibri" panose="020F0502020204030204" pitchFamily="34" charset="0"/>
                <a:sym typeface="Canva Sans Bold"/>
              </a:rPr>
              <a:t>~6500 CPU years per year</a:t>
            </a:r>
          </a:p>
        </p:txBody>
      </p:sp>
    </p:spTree>
    <p:extLst>
      <p:ext uri="{BB962C8B-B14F-4D97-AF65-F5344CB8AC3E}">
        <p14:creationId xmlns:p14="http://schemas.microsoft.com/office/powerpoint/2010/main" val="284685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ACDAE-6E3A-A6D1-68EC-A63E1ED84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B7A79B-EF02-D28E-02B1-D9FBB1CE234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50800" dist="38100" dir="2700000" algn="br" rotWithShape="0">
              <a:srgbClr val="00000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2400"/>
              </a:spcAft>
            </a:pPr>
            <a:r>
              <a:rPr lang="en-US" sz="3600" b="1" dirty="0">
                <a:solidFill>
                  <a:srgbClr val="953735"/>
                </a:solidFill>
                <a:ea typeface="ＭＳ Ｐゴシック" charset="0"/>
              </a:rPr>
              <a:t>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547CA9-27D3-5BC7-7ABB-73576ABDC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417638"/>
            <a:ext cx="10598968" cy="45259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The Sustainability Challenge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WeNMR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 A Global Research Platform in Action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Quantifiable Impact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From Metrics to Funding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Building a Scalable and Sustainable Service Portal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Research Software as a Service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sym typeface="Abhaya Libre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14635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058895" y="5174974"/>
            <a:ext cx="9159529" cy="7610042"/>
          </a:xfrm>
          <a:custGeom>
            <a:avLst/>
            <a:gdLst/>
            <a:ahLst/>
            <a:cxnLst/>
            <a:rect l="l" t="t" r="r" b="b"/>
            <a:pathLst>
              <a:path w="13739294" h="11415063">
                <a:moveTo>
                  <a:pt x="0" y="0"/>
                </a:moveTo>
                <a:lnTo>
                  <a:pt x="13739293" y="0"/>
                </a:lnTo>
                <a:lnTo>
                  <a:pt x="13739293" y="11415064"/>
                </a:lnTo>
                <a:lnTo>
                  <a:pt x="0" y="114150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53772" y="445173"/>
            <a:ext cx="6084455" cy="5539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br" rotWithShape="0">
              <a:srgbClr val="000000">
                <a:alpha val="42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eaLnBrk="1" hangingPunct="1">
              <a:spcAft>
                <a:spcPts val="2400"/>
              </a:spcAft>
              <a:defRPr sz="3600" b="1">
                <a:solidFill>
                  <a:srgbClr val="953735"/>
                </a:solidFill>
                <a:latin typeface="+mj-lt"/>
                <a:cs typeface="ＭＳ Ｐゴシック" charset="-128"/>
              </a:defRPr>
            </a:lvl1pPr>
            <a:lvl2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>
                <a:sym typeface="Abhaya Libre Medium"/>
              </a:rPr>
              <a:t>Quantifiable Impact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12514" y="6625168"/>
            <a:ext cx="3811819" cy="22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67"/>
              </a:lnSpc>
            </a:pPr>
            <a:r>
              <a:rPr lang="en-US" sz="1333" i="1">
                <a:solidFill>
                  <a:srgbClr val="000000">
                    <a:alpha val="14902"/>
                  </a:srgbClr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Quantifiable Impact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95600" y="1208000"/>
            <a:ext cx="7511209" cy="389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Abhaya Libre Italics"/>
                <a:cs typeface="Calibri" panose="020F0502020204030204" pitchFamily="34" charset="0"/>
                <a:sym typeface="Abhaya Libre Italics"/>
              </a:rPr>
              <a:t>As a centralized service, every interaction is a data point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37B1BC-20A6-87D8-8362-D53D2891B052}"/>
              </a:ext>
            </a:extLst>
          </p:cNvPr>
          <p:cNvGrpSpPr/>
          <p:nvPr/>
        </p:nvGrpSpPr>
        <p:grpSpPr>
          <a:xfrm>
            <a:off x="7536160" y="2904931"/>
            <a:ext cx="4285717" cy="3557485"/>
            <a:chOff x="298115" y="1776477"/>
            <a:chExt cx="2754927" cy="2286808"/>
          </a:xfrm>
        </p:grpSpPr>
        <p:pic>
          <p:nvPicPr>
            <p:cNvPr id="11" name="Picture 65">
              <a:extLst>
                <a:ext uri="{FF2B5EF4-FFF2-40B4-BE49-F238E27FC236}">
                  <a16:creationId xmlns:a16="http://schemas.microsoft.com/office/drawing/2014/main" id="{3D4AA299-68CC-E7ED-A896-E900FE8C92A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15" y="1795399"/>
              <a:ext cx="2754927" cy="226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9244299-50D0-25D9-D68A-7D98B8B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60815" y="1776477"/>
              <a:ext cx="2457809" cy="206973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EC1937-1576-30AE-8B00-6A7BC912886E}"/>
                </a:ext>
              </a:extLst>
            </p:cNvPr>
            <p:cNvSpPr txBox="1"/>
            <p:nvPr/>
          </p:nvSpPr>
          <p:spPr>
            <a:xfrm>
              <a:off x="797168" y="1872989"/>
              <a:ext cx="1861630" cy="237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Cumulative number of users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4C83BE9-3F34-7616-183A-85A1461CC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84" y="1956893"/>
            <a:ext cx="6998951" cy="39221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oogle Shape;97;p11">
            <a:extLst>
              <a:ext uri="{FF2B5EF4-FFF2-40B4-BE49-F238E27FC236}">
                <a16:creationId xmlns:a16="http://schemas.microsoft.com/office/drawing/2014/main" id="{5E2515CD-9743-754B-0087-6C0B0A5D4B6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24930" y="3789040"/>
            <a:ext cx="510630" cy="5106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D55294-F3D2-E860-D6C3-64CEFFD9B736}"/>
              </a:ext>
            </a:extLst>
          </p:cNvPr>
          <p:cNvSpPr txBox="1"/>
          <p:nvPr/>
        </p:nvSpPr>
        <p:spPr>
          <a:xfrm>
            <a:off x="3889345" y="6315484"/>
            <a:ext cx="611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61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b="1" dirty="0" err="1">
                <a:solidFill>
                  <a:srgbClr val="3361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wenmr.science.uu.nl</a:t>
            </a:r>
            <a:r>
              <a:rPr lang="en-US" b="1" dirty="0">
                <a:solidFill>
                  <a:srgbClr val="3361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/stats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2_ScheikundeEng">
  <a:themeElements>
    <a:clrScheme name="">
      <a:dk1>
        <a:srgbClr val="000000"/>
      </a:dk1>
      <a:lt1>
        <a:srgbClr val="FFFFFF"/>
      </a:lt1>
      <a:dk2>
        <a:srgbClr val="000000"/>
      </a:dk2>
      <a:lt2>
        <a:srgbClr val="89014C"/>
      </a:lt2>
      <a:accent1>
        <a:srgbClr val="008AA3"/>
      </a:accent1>
      <a:accent2>
        <a:srgbClr val="B2131C"/>
      </a:accent2>
      <a:accent3>
        <a:srgbClr val="FFFFFF"/>
      </a:accent3>
      <a:accent4>
        <a:srgbClr val="000000"/>
      </a:accent4>
      <a:accent5>
        <a:srgbClr val="AAC4CE"/>
      </a:accent5>
      <a:accent6>
        <a:srgbClr val="A11018"/>
      </a:accent6>
      <a:hlink>
        <a:srgbClr val="3A66AE"/>
      </a:hlink>
      <a:folHlink>
        <a:srgbClr val="7F7F7F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werpoint Presentation Template-2">
  <a:themeElements>
    <a:clrScheme name="Custom 1">
      <a:dk1>
        <a:srgbClr val="6F6F6F"/>
      </a:dk1>
      <a:lt1>
        <a:srgbClr val="FFFFFF"/>
      </a:lt1>
      <a:dk2>
        <a:srgbClr val="6F6F6F"/>
      </a:dk2>
      <a:lt2>
        <a:srgbClr val="F8F8F8"/>
      </a:lt2>
      <a:accent1>
        <a:srgbClr val="F39300"/>
      </a:accent1>
      <a:accent2>
        <a:srgbClr val="00AC4E"/>
      </a:accent2>
      <a:accent3>
        <a:srgbClr val="FFCC00"/>
      </a:accent3>
      <a:accent4>
        <a:srgbClr val="B3CA0B"/>
      </a:accent4>
      <a:accent5>
        <a:srgbClr val="00ABE1"/>
      </a:accent5>
      <a:accent6>
        <a:srgbClr val="F08590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6E2E7C3-19F9-410D-80FA-326C7AD626AB}" vid="{CAD05E1F-D7F6-40BA-A7D2-597DA89261D5}"/>
    </a:ext>
  </a:extLst>
</a:theme>
</file>

<file path=ppt/theme/theme3.xml><?xml version="1.0" encoding="utf-8"?>
<a:theme xmlns:a="http://schemas.openxmlformats.org/drawingml/2006/main" name="BioExcel_Body_Template">
  <a:themeElements>
    <a:clrScheme name="Custom 2">
      <a:dk1>
        <a:srgbClr val="6F6F6F"/>
      </a:dk1>
      <a:lt1>
        <a:srgbClr val="FFFFFF"/>
      </a:lt1>
      <a:dk2>
        <a:srgbClr val="6F6F6F"/>
      </a:dk2>
      <a:lt2>
        <a:srgbClr val="F8F8F8"/>
      </a:lt2>
      <a:accent1>
        <a:srgbClr val="F39300"/>
      </a:accent1>
      <a:accent2>
        <a:srgbClr val="00AC4E"/>
      </a:accent2>
      <a:accent3>
        <a:srgbClr val="FFCC00"/>
      </a:accent3>
      <a:accent4>
        <a:srgbClr val="B3CA0B"/>
      </a:accent4>
      <a:accent5>
        <a:srgbClr val="00ABE1"/>
      </a:accent5>
      <a:accent6>
        <a:srgbClr val="F08590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6E2E7C3-19F9-410D-80FA-326C7AD626AB}" vid="{5659A240-38B0-49BB-A445-E27CF1B2FEDC}"/>
    </a:ext>
  </a:extLst>
</a:theme>
</file>

<file path=ppt/theme/theme4.xml><?xml version="1.0" encoding="utf-8"?>
<a:theme xmlns:a="http://schemas.openxmlformats.org/drawingml/2006/main" name="3_ScheikundeEng">
  <a:themeElements>
    <a:clrScheme name="">
      <a:dk1>
        <a:srgbClr val="000000"/>
      </a:dk1>
      <a:lt1>
        <a:srgbClr val="FFFFFF"/>
      </a:lt1>
      <a:dk2>
        <a:srgbClr val="000000"/>
      </a:dk2>
      <a:lt2>
        <a:srgbClr val="89014C"/>
      </a:lt2>
      <a:accent1>
        <a:srgbClr val="008AA3"/>
      </a:accent1>
      <a:accent2>
        <a:srgbClr val="B2131C"/>
      </a:accent2>
      <a:accent3>
        <a:srgbClr val="FFFFFF"/>
      </a:accent3>
      <a:accent4>
        <a:srgbClr val="000000"/>
      </a:accent4>
      <a:accent5>
        <a:srgbClr val="AAC4CE"/>
      </a:accent5>
      <a:accent6>
        <a:srgbClr val="A11018"/>
      </a:accent6>
      <a:hlink>
        <a:srgbClr val="3A66AE"/>
      </a:hlink>
      <a:folHlink>
        <a:srgbClr val="7F7F7F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owerpoint Presentation Template-v0.2">
  <a:themeElements>
    <a:clrScheme name="Custom 1">
      <a:dk1>
        <a:srgbClr val="6F6F6F"/>
      </a:dk1>
      <a:lt1>
        <a:srgbClr val="FFFFFF"/>
      </a:lt1>
      <a:dk2>
        <a:srgbClr val="6F6F6F"/>
      </a:dk2>
      <a:lt2>
        <a:srgbClr val="F8F8F8"/>
      </a:lt2>
      <a:accent1>
        <a:srgbClr val="F39300"/>
      </a:accent1>
      <a:accent2>
        <a:srgbClr val="00AC4E"/>
      </a:accent2>
      <a:accent3>
        <a:srgbClr val="FFCC00"/>
      </a:accent3>
      <a:accent4>
        <a:srgbClr val="B3CA0B"/>
      </a:accent4>
      <a:accent5>
        <a:srgbClr val="00ABE1"/>
      </a:accent5>
      <a:accent6>
        <a:srgbClr val="F08590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FFC76DCA-AA89-8644-B994-1777DD61EAEB}" vid="{031D7A30-9056-7740-8CC4-C158DC24F133}"/>
    </a:ext>
  </a:extLst>
</a:theme>
</file>

<file path=ppt/theme/theme6.xml><?xml version="1.0" encoding="utf-8"?>
<a:theme xmlns:a="http://schemas.openxmlformats.org/drawingml/2006/main" name="1_BioExcel_Body_Template">
  <a:themeElements>
    <a:clrScheme name="Custom 2">
      <a:dk1>
        <a:srgbClr val="6F6F6F"/>
      </a:dk1>
      <a:lt1>
        <a:srgbClr val="FFFFFF"/>
      </a:lt1>
      <a:dk2>
        <a:srgbClr val="6F6F6F"/>
      </a:dk2>
      <a:lt2>
        <a:srgbClr val="F8F8F8"/>
      </a:lt2>
      <a:accent1>
        <a:srgbClr val="F39300"/>
      </a:accent1>
      <a:accent2>
        <a:srgbClr val="00AC4E"/>
      </a:accent2>
      <a:accent3>
        <a:srgbClr val="FFCC00"/>
      </a:accent3>
      <a:accent4>
        <a:srgbClr val="B3CA0B"/>
      </a:accent4>
      <a:accent5>
        <a:srgbClr val="00ABE1"/>
      </a:accent5>
      <a:accent6>
        <a:srgbClr val="F08590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FFC76DCA-AA89-8644-B994-1777DD61EAEB}" vid="{E0E38CEA-72C4-3C4B-9300-6F8DDDF34EDE}"/>
    </a:ext>
  </a:extLst>
</a:theme>
</file>

<file path=ppt/theme/theme7.xml><?xml version="1.0" encoding="utf-8"?>
<a:theme xmlns:a="http://schemas.openxmlformats.org/drawingml/2006/main" name="4_ScheikundeEng">
  <a:themeElements>
    <a:clrScheme name="">
      <a:dk1>
        <a:srgbClr val="000000"/>
      </a:dk1>
      <a:lt1>
        <a:srgbClr val="FFFFFF"/>
      </a:lt1>
      <a:dk2>
        <a:srgbClr val="000000"/>
      </a:dk2>
      <a:lt2>
        <a:srgbClr val="89014C"/>
      </a:lt2>
      <a:accent1>
        <a:srgbClr val="008AA3"/>
      </a:accent1>
      <a:accent2>
        <a:srgbClr val="B2131C"/>
      </a:accent2>
      <a:accent3>
        <a:srgbClr val="FFFFFF"/>
      </a:accent3>
      <a:accent4>
        <a:srgbClr val="000000"/>
      </a:accent4>
      <a:accent5>
        <a:srgbClr val="AAC4CE"/>
      </a:accent5>
      <a:accent6>
        <a:srgbClr val="A11018"/>
      </a:accent6>
      <a:hlink>
        <a:srgbClr val="3A66AE"/>
      </a:hlink>
      <a:folHlink>
        <a:srgbClr val="7F7F7F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17640</TotalTime>
  <Words>934</Words>
  <Application>Microsoft Macintosh PowerPoint</Application>
  <PresentationFormat>Widescreen</PresentationFormat>
  <Paragraphs>184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46" baseType="lpstr">
      <vt:lpstr>ＭＳ Ｐゴシック</vt:lpstr>
      <vt:lpstr>Abhaya Libre</vt:lpstr>
      <vt:lpstr>Abhaya Libre Bold</vt:lpstr>
      <vt:lpstr>Abhaya Libre Medium</vt:lpstr>
      <vt:lpstr>Arial</vt:lpstr>
      <vt:lpstr>Calibri</vt:lpstr>
      <vt:lpstr>Canva Sans Bold</vt:lpstr>
      <vt:lpstr>Canva Sans Italics</vt:lpstr>
      <vt:lpstr>Helvetica</vt:lpstr>
      <vt:lpstr>Helvetica Light</vt:lpstr>
      <vt:lpstr>Helvetica Regular</vt:lpstr>
      <vt:lpstr>Merriweather Light</vt:lpstr>
      <vt:lpstr>Open Sans</vt:lpstr>
      <vt:lpstr>Open Sans Light</vt:lpstr>
      <vt:lpstr>Verdana</vt:lpstr>
      <vt:lpstr>Webdings</vt:lpstr>
      <vt:lpstr>2_ScheikundeEng</vt:lpstr>
      <vt:lpstr>Powerpoint Presentation Template-2</vt:lpstr>
      <vt:lpstr>BioExcel_Body_Template</vt:lpstr>
      <vt:lpstr>3_ScheikundeEng</vt:lpstr>
      <vt:lpstr>Powerpoint Presentation Template-v0.2</vt:lpstr>
      <vt:lpstr>1_BioExcel_Body_Template</vt:lpstr>
      <vt:lpstr>4_ScheikundeEng</vt:lpstr>
      <vt:lpstr>Office Theme</vt:lpstr>
      <vt:lpstr>The WeNMR Case Study Research Software as a Service  for Demonstrating Impact, Securing Funding  and Serving a Global Community      International Symposium on Grid and Clouds Academia Sinica, Taipei, Taiwan March 16-20, 2026</vt:lpstr>
      <vt:lpstr>Overview</vt:lpstr>
      <vt:lpstr>Essential Software, Invisible Impact</vt:lpstr>
      <vt:lpstr>The RSaaS Model</vt:lpstr>
      <vt:lpstr>Overview</vt:lpstr>
      <vt:lpstr>PowerPoint Presentation</vt:lpstr>
      <vt:lpstr>A global community</vt:lpstr>
      <vt:lpstr>Overview</vt:lpstr>
      <vt:lpstr>PowerPoint Presentation</vt:lpstr>
      <vt:lpstr>PowerPoint Presentation</vt:lpstr>
      <vt:lpstr>PowerPoint Presentation</vt:lpstr>
      <vt:lpstr>Overview</vt:lpstr>
      <vt:lpstr>PowerPoint Presentation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Overview</vt:lpstr>
      <vt:lpstr>PowerPoint Presentation</vt:lpstr>
      <vt:lpstr>Acknowledgments former and current group members@bonvinlab.org</vt:lpstr>
    </vt:vector>
  </TitlesOfParts>
  <Company>Goethe Universität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Labor 003</dc:creator>
  <cp:lastModifiedBy>Bonvin, A.M.J.J. (Alexandre)</cp:lastModifiedBy>
  <cp:revision>593</cp:revision>
  <cp:lastPrinted>2018-06-07T10:13:01Z</cp:lastPrinted>
  <dcterms:created xsi:type="dcterms:W3CDTF">2010-08-29T23:55:38Z</dcterms:created>
  <dcterms:modified xsi:type="dcterms:W3CDTF">2026-03-17T08:59:36Z</dcterms:modified>
</cp:coreProperties>
</file>