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3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362" r:id="rId7"/>
    <p:sldId id="358" r:id="rId8"/>
    <p:sldId id="383" r:id="rId9"/>
    <p:sldId id="382" r:id="rId10"/>
    <p:sldId id="363" r:id="rId11"/>
    <p:sldId id="262" r:id="rId12"/>
    <p:sldId id="366" r:id="rId13"/>
    <p:sldId id="368" r:id="rId14"/>
    <p:sldId id="378" r:id="rId15"/>
    <p:sldId id="369" r:id="rId16"/>
    <p:sldId id="374" r:id="rId17"/>
    <p:sldId id="370" r:id="rId18"/>
    <p:sldId id="371" r:id="rId19"/>
    <p:sldId id="372" r:id="rId20"/>
    <p:sldId id="380" r:id="rId21"/>
    <p:sldId id="373" r:id="rId22"/>
    <p:sldId id="367" r:id="rId23"/>
    <p:sldId id="376" r:id="rId24"/>
    <p:sldId id="375" r:id="rId25"/>
    <p:sldId id="377" r:id="rId26"/>
    <p:sldId id="385" r:id="rId27"/>
    <p:sldId id="384" r:id="rId28"/>
    <p:sldId id="379" r:id="rId29"/>
    <p:sldId id="365" r:id="rId30"/>
    <p:sldId id="35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2" autoAdjust="0"/>
    <p:restoredTop sz="94645" autoAdjust="0"/>
  </p:normalViewPr>
  <p:slideViewPr>
    <p:cSldViewPr snapToGrid="0">
      <p:cViewPr varScale="1">
        <p:scale>
          <a:sx n="126" d="100"/>
          <a:sy n="126" d="100"/>
        </p:scale>
        <p:origin x="39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6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0E8A-2584-4561-8FFB-7D32D97D280B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B0D9-F66A-46F1-9B78-CC32A90A82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FB0D9-F66A-46F1-9B78-CC32A90A8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08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8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0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52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44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60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52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44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28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9EB8-F907-430F-A98D-A9CB65F63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82B7C9-AC1A-45FA-8637-B019E2701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8DE7A0-226A-453F-9543-4550816F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A073-6527-4B75-86FE-92BB75E6D214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65C42-F8A1-48B7-9950-57C424F0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D1DEFE-7F8C-47B4-A897-C163FCBF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67E8-E6F1-405A-8CD9-83EF706E0B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7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87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34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242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96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600" y="273515"/>
            <a:ext cx="10972320" cy="5306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87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19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45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0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12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84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4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52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440" y="1604625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60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52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29440" y="3682383"/>
            <a:ext cx="35328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089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2E497-E79F-4652-A63E-F6AA2B34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74AC43-1239-4FE1-AF91-828F8F97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7B607-EFD5-41E3-B7B4-568D8031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A1D-4F53-4617-9901-78C3C7AD591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FCAC3-B2BD-4BBD-A540-DC91CFB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2A9B5C-B112-431B-A059-C49874A8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05B-E887-4245-97E2-AD75B7F05E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55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11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37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600" y="273515"/>
            <a:ext cx="10972320" cy="5306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9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1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2320" y="3682383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1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865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60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320" y="1604625"/>
            <a:ext cx="535440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600" y="3682383"/>
            <a:ext cx="10972320" cy="18968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5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46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"/>
          <p:cNvSpPr/>
          <p:nvPr/>
        </p:nvSpPr>
        <p:spPr>
          <a:xfrm>
            <a:off x="143520" y="6319649"/>
            <a:ext cx="11904480" cy="10077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" name="Grafik 13"/>
          <p:cNvPicPr/>
          <p:nvPr/>
        </p:nvPicPr>
        <p:blipFill>
          <a:blip r:embed="rId15"/>
          <a:stretch/>
        </p:blipFill>
        <p:spPr>
          <a:xfrm>
            <a:off x="10224000" y="441463"/>
            <a:ext cx="1438560" cy="665555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 hidden="1"/>
          <p:cNvSpPr/>
          <p:nvPr/>
        </p:nvSpPr>
        <p:spPr>
          <a:xfrm>
            <a:off x="2267040" y="6329726"/>
            <a:ext cx="4907040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Upgrade DFN Regelanschluss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3" hidden="1"/>
          <p:cNvSpPr/>
          <p:nvPr/>
        </p:nvSpPr>
        <p:spPr>
          <a:xfrm>
            <a:off x="7340640" y="6329726"/>
            <a:ext cx="4325280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Steinbuch Centre for Computing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155520" y="3618563"/>
            <a:ext cx="11904000" cy="2705885"/>
          </a:xfrm>
          <a:prstGeom prst="round2DiagRect">
            <a:avLst>
              <a:gd name="adj1" fmla="val 0"/>
              <a:gd name="adj2" fmla="val 7878"/>
            </a:avLst>
          </a:prstGeom>
          <a:blipFill rotWithShape="0"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155520" y="6525505"/>
            <a:ext cx="4807680" cy="17017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6" b="0" strike="noStrike" spc="-1">
                <a:solidFill>
                  <a:srgbClr val="000000"/>
                </a:solidFill>
                <a:latin typeface="Arial"/>
                <a:ea typeface="DejaVu Sans"/>
              </a:rPr>
              <a:t>KIT – The Research University in the Helmholtz Association</a:t>
            </a:r>
            <a:endParaRPr lang="en-US" sz="1106" b="0" strike="noStrike" spc="-1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9757920" y="6432895"/>
            <a:ext cx="2301600" cy="3282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2133" b="1" strike="noStrike" spc="-1">
                <a:solidFill>
                  <a:srgbClr val="000000"/>
                </a:solidFill>
                <a:latin typeface="Arial"/>
                <a:ea typeface="DejaVu Sans"/>
              </a:rPr>
              <a:t>www.kit.edu</a:t>
            </a:r>
            <a:endParaRPr lang="en-US" sz="2133" b="0" strike="noStrike" spc="-1"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865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5" b="0" strike="noStrike" spc="-1">
                <a:latin typeface="Arial"/>
              </a:rPr>
              <a:t>Click to edit the outline text format</a:t>
            </a:r>
          </a:p>
          <a:p>
            <a:pPr marL="1151626" lvl="1" indent="-431860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2" b="0" strike="noStrike" spc="-1">
                <a:latin typeface="Arial"/>
              </a:rPr>
              <a:t>Second Outline Level</a:t>
            </a:r>
          </a:p>
          <a:p>
            <a:pPr marL="1727438" lvl="2" indent="-38387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99" b="0" strike="noStrike" spc="-1">
                <a:latin typeface="Arial"/>
              </a:rPr>
              <a:t>Third Outline Level</a:t>
            </a:r>
          </a:p>
          <a:p>
            <a:pPr marL="2303251" lvl="3" indent="-287906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6" b="0" strike="noStrike" spc="-1">
                <a:latin typeface="Arial"/>
              </a:rPr>
              <a:t>Fourth Outline Level</a:t>
            </a:r>
          </a:p>
          <a:p>
            <a:pPr marL="2879064" lvl="4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Fifth Outline Level</a:t>
            </a:r>
          </a:p>
          <a:p>
            <a:pPr marL="3454877" lvl="5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Sixth Outline Level</a:t>
            </a:r>
          </a:p>
          <a:p>
            <a:pPr marL="4030690" lvl="6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>
                <a:latin typeface="Arial"/>
              </a:rPr>
              <a:t>Seventh Outline Level</a:t>
            </a:r>
          </a:p>
        </p:txBody>
      </p:sp>
      <p:pic>
        <p:nvPicPr>
          <p:cNvPr id="12" name="Google Shape;15;p1" descr="HEPiX.png">
            <a:extLst>
              <a:ext uri="{FF2B5EF4-FFF2-40B4-BE49-F238E27FC236}">
                <a16:creationId xmlns:a16="http://schemas.microsoft.com/office/drawing/2014/main" id="{04A5FB7E-41D5-4692-9759-E2567124CAC0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/>
          <a:stretch/>
        </p:blipFill>
        <p:spPr>
          <a:xfrm>
            <a:off x="10136809" y="1160245"/>
            <a:ext cx="1922711" cy="1664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7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813" indent="-431860" algn="l" defTabSz="1218804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143520" y="6319649"/>
            <a:ext cx="11904480" cy="10077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Grafik 13"/>
          <p:cNvPicPr/>
          <p:nvPr/>
        </p:nvPicPr>
        <p:blipFill>
          <a:blip r:embed="rId15"/>
          <a:stretch/>
        </p:blipFill>
        <p:spPr>
          <a:xfrm>
            <a:off x="10224000" y="441463"/>
            <a:ext cx="1438560" cy="665555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195072" y="6329726"/>
            <a:ext cx="9063802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successful removal of IPv4 from WLCG wide area network links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 </a:t>
            </a:r>
            <a:r>
              <a:rPr lang="de-DE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ISGC 2026,  March 19, 2026</a:t>
            </a:r>
            <a:endParaRPr lang="en-US" sz="12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7340640" y="6329726"/>
            <a:ext cx="4325280" cy="526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Scientific Computing Center (SCC)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865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600" y="1604625"/>
            <a:ext cx="10972320" cy="39770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5" b="0" strike="noStrike" spc="-1" dirty="0">
                <a:latin typeface="Arial"/>
              </a:rPr>
              <a:t>Click to edit the outline text format</a:t>
            </a:r>
          </a:p>
          <a:p>
            <a:pPr marL="1151626" lvl="1" indent="-431860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2" b="0" strike="noStrike" spc="-1" dirty="0">
                <a:latin typeface="Arial"/>
              </a:rPr>
              <a:t>Second Outline Level</a:t>
            </a:r>
          </a:p>
          <a:p>
            <a:pPr marL="1727438" lvl="2" indent="-38387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199" b="0" strike="noStrike" spc="-1" dirty="0">
                <a:latin typeface="Arial"/>
              </a:rPr>
              <a:t>Third Outline Level</a:t>
            </a:r>
          </a:p>
          <a:p>
            <a:pPr marL="2303251" lvl="3" indent="-287906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6" b="0" strike="noStrike" spc="-1" dirty="0">
                <a:latin typeface="Arial"/>
              </a:rPr>
              <a:t>Fourth Outline Level</a:t>
            </a:r>
          </a:p>
          <a:p>
            <a:pPr marL="2879064" lvl="4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 dirty="0">
                <a:latin typeface="Arial"/>
              </a:rPr>
              <a:t>Fifth Outline Level</a:t>
            </a:r>
          </a:p>
          <a:p>
            <a:pPr marL="3454877" lvl="5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 dirty="0">
                <a:latin typeface="Arial"/>
              </a:rPr>
              <a:t>Sixth Outline Level</a:t>
            </a:r>
          </a:p>
          <a:p>
            <a:pPr marL="4030690" lvl="6" indent="-287906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6" b="0" strike="noStrike" spc="-1" dirty="0">
                <a:latin typeface="Arial"/>
              </a:rPr>
              <a:t>Seventh Outline Level</a:t>
            </a:r>
          </a:p>
        </p:txBody>
      </p:sp>
      <p:pic>
        <p:nvPicPr>
          <p:cNvPr id="8" name="Google Shape;15;p1" descr="HEPiX.png">
            <a:extLst>
              <a:ext uri="{FF2B5EF4-FFF2-40B4-BE49-F238E27FC236}">
                <a16:creationId xmlns:a16="http://schemas.microsoft.com/office/drawing/2014/main" id="{CE0859A6-06B9-4499-AC41-618F0EB07C28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10327010" y="1163104"/>
            <a:ext cx="1254910" cy="119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21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813" indent="-431860" algn="l" defTabSz="1218804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indico.cern.ch/event/1225423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wiki.cern.ch/twiki/bin/view/LCG/WlcgIpv6#WLCG_Tier_2_IPv6_deployment_st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-cric.cern.ch/api/atlas/vofeed/?x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lcg-cric.cern.ch/api/wlcg/vofeed/alice/?xml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ipv6@hepix.org" TargetMode="External"/><Relationship Id="rId5" Type="http://schemas.openxmlformats.org/officeDocument/2006/relationships/hyperlink" Target="http://lhcb-portal-dirac.cern.ch/topology/lhcb_topology.xml" TargetMode="External"/><Relationship Id="rId4" Type="http://schemas.openxmlformats.org/officeDocument/2006/relationships/hyperlink" Target="https://cmssst.web.cern.ch/cmssst/vofeed/dev/vofeed.x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fwqwSMUksBKzVS_6wDMz6gJocXUYQ2Qvov8oW11i3LE/edit#slide=id.g3bc0cc83b70_0_46" TargetMode="External"/><Relationship Id="rId2" Type="http://schemas.openxmlformats.org/officeDocument/2006/relationships/hyperlink" Target="https://scitags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ashboard.stardust.es.net/goto/ffbg1jaie0uf4d?orgId=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94754AC-D225-404A-9730-052E65932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570976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144796CF-714D-4599-BFB2-8C0AC2DFE1BF}"/>
              </a:ext>
            </a:extLst>
          </p:cNvPr>
          <p:cNvSpPr txBox="1">
            <a:spLocks/>
          </p:cNvSpPr>
          <p:nvPr/>
        </p:nvSpPr>
        <p:spPr>
          <a:xfrm>
            <a:off x="910206" y="1835970"/>
            <a:ext cx="8526403" cy="114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ctr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successful removal of IPv4 </a:t>
            </a:r>
            <a:br>
              <a:rPr lang="en-GB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WLCG wide area network links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5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99219-F252-49C5-99BC-DA44D9B1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9448800" cy="1144447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Tier-1/2 WN and CE @ Dual-Stack 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4C0320-1E90-4BEA-8BBD-7BDAA5F99286}"/>
              </a:ext>
            </a:extLst>
          </p:cNvPr>
          <p:cNvSpPr txBox="1"/>
          <p:nvPr/>
        </p:nvSpPr>
        <p:spPr>
          <a:xfrm>
            <a:off x="7399572" y="2859447"/>
            <a:ext cx="33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GGus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Ticket </a:t>
            </a:r>
            <a:r>
              <a:rPr 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s://twiki.cern.ch/twiki/pub/TWiki/TWikiDocGraphics/external-link.gif">
            <a:hlinkClick r:id="rId2"/>
            <a:extLst>
              <a:ext uri="{FF2B5EF4-FFF2-40B4-BE49-F238E27FC236}">
                <a16:creationId xmlns:a16="http://schemas.microsoft.com/office/drawing/2014/main" id="{24ACFDAA-B0F4-4CD0-9667-B006D089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5" y="-109538"/>
            <a:ext cx="123825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2C995B2B-40B5-4569-8A01-DB3A476F0976}"/>
              </a:ext>
            </a:extLst>
          </p:cNvPr>
          <p:cNvSpPr txBox="1">
            <a:spLocks/>
          </p:cNvSpPr>
          <p:nvPr/>
        </p:nvSpPr>
        <p:spPr>
          <a:xfrm>
            <a:off x="607566" y="1217543"/>
            <a:ext cx="6710036" cy="2211457"/>
          </a:xfrm>
          <a:prstGeom prst="rect">
            <a:avLst/>
          </a:prstGeom>
        </p:spPr>
        <p:txBody>
          <a:bodyPr lIns="0" tIns="0" rIns="0" bIns="0" anchor="ctr">
            <a:normAutofit fontScale="40000" lnSpcReduction="20000"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9600" b="1" dirty="0">
                <a:solidFill>
                  <a:srgbClr val="63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pPr marL="540000" indent="-432000" eaLnBrk="0" fontAlgn="base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4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scarcity of IPv4 addresses</a:t>
            </a:r>
          </a:p>
          <a:p>
            <a:pPr marL="540000" indent="-432000" eaLnBrk="0" fontAlgn="base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4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IPv6 support </a:t>
            </a:r>
          </a:p>
          <a:p>
            <a:pPr marL="540000" indent="-432000" eaLnBrk="0" fontAlgn="base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4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experiment middleware stacks, </a:t>
            </a:r>
          </a:p>
          <a:p>
            <a:pPr marL="540000" indent="-432000" eaLnBrk="0" fontAlgn="base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4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readiness for adoption of packet marking in network traffic </a:t>
            </a:r>
          </a:p>
          <a:p>
            <a:pPr marL="540000" indent="-432000" eaLnBrk="0" fontAlgn="base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4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residual IPv4 traffic </a:t>
            </a:r>
          </a:p>
          <a:p>
            <a:pPr marL="540000" indent="-432000" eaLnBrk="0" fontAlgn="base" hangingPunct="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4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fulfillment of government mandates by some countries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BDBC88-B032-4313-A187-8A8FDB724129}"/>
              </a:ext>
            </a:extLst>
          </p:cNvPr>
          <p:cNvSpPr txBox="1"/>
          <p:nvPr/>
        </p:nvSpPr>
        <p:spPr>
          <a:xfrm>
            <a:off x="607565" y="6038023"/>
            <a:ext cx="8955927" cy="279350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details see 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https://twiki.cern.ch/twiki/bin/view/LCG/WlcgIpv6#WLCG_Tier_2_IPv6_deployment_stat</a:t>
            </a:r>
            <a:r>
              <a:rPr lang="en-US" altLang="en-US" dirty="0">
                <a:solidFill>
                  <a:srgbClr val="4571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US" altLang="en-US" sz="100" dirty="0">
                <a:solidFill>
                  <a:srgbClr val="4571D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 </a:t>
            </a:r>
            <a:endParaRPr lang="en-US" dirty="0"/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CF025818-9353-45C9-B0D8-9501C3EF8E3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7566" y="3577637"/>
            <a:ext cx="6892133" cy="2493030"/>
          </a:xfrm>
        </p:spPr>
        <p:txBody>
          <a:bodyPr>
            <a:normAutofit fontScale="55000" lnSpcReduction="2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rgbClr val="63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</a:t>
            </a:r>
          </a:p>
          <a:p>
            <a:pPr marL="540000" lvl="1" indent="-4320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deployed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540000" lvl="1" indent="-4320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deploying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IPv6 fully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enabled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altLang="en-US" sz="3467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de-DE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WLCG</a:t>
            </a:r>
            <a:endParaRPr lang="en-US" altLang="en-US" sz="3467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4320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34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WLCG management board and LHC experiments approved </a:t>
            </a:r>
          </a:p>
          <a:p>
            <a:pPr marL="1080000" lvl="2" indent="-4572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9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 plan for IPv6 requires that Tier-1 and Tier-2 sites</a:t>
            </a:r>
          </a:p>
          <a:p>
            <a:pPr marL="1080000" lvl="2" indent="-4572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9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 dual-stack connectivity (IPv4 + IPv6) </a:t>
            </a:r>
          </a:p>
          <a:p>
            <a:pPr marL="1080000" lvl="2" indent="-4572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9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their computing elements (CE) and worker nodes (WN)</a:t>
            </a:r>
          </a:p>
          <a:p>
            <a:pPr marL="1080000" lvl="2" indent="-45720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29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30 June 2024 (long gone)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B28178-8826-D78B-8EF1-2CC2B7FA2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603" y="3363073"/>
            <a:ext cx="4272306" cy="27275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EFC1FF-DDF9-AE70-1D2D-5F0D24710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603" y="1281208"/>
            <a:ext cx="2790172" cy="14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937C7-811E-4755-A6D1-D3501EE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All WLCG services - “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VOfeeds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400" b="0" i="0" u="none" strike="noStrike" baseline="0" dirty="0">
                <a:solidFill>
                  <a:srgbClr val="0563C2"/>
                </a:solidFill>
                <a:latin typeface="Calibri" panose="020F0502020204030204" pitchFamily="34" charset="0"/>
              </a:rPr>
              <a:t>https://orsone.mi.infn.it/~prelz/ipv6_vofeed/</a:t>
            </a:r>
            <a:endParaRPr lang="en-US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FA12C0-7108-9A9F-087B-D733DFDFC7B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61703" y="1417962"/>
            <a:ext cx="9614263" cy="1182118"/>
          </a:xfrm>
        </p:spPr>
        <p:txBody>
          <a:bodyPr/>
          <a:lstStyle/>
          <a:p>
            <a:pPr marL="143953" indent="0" algn="l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graphs below record, on a weekly basis (every Thursday at 06:00 CET) the fraction of service endpoints listed in the VO Feeds of the 4 major LHC experiments (</a:t>
            </a:r>
            <a: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Alice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Atlas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CMS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LHC-B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where the DNS returns an IPv4-only (A) resolution (red line), a dual-stack IPv6-IPv4 (A+AAAA) resolution (green line) or an IPv6-only resolution (cyan line). The graph is meant to provide a bird's eye view of the IPv6 transition at WLCG sites.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Comments and complaints → </a:t>
            </a:r>
            <a:r>
              <a:rPr lang="en-US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ipv6@hepix.org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3B337BC-338C-A991-1E34-EDD3C204389F}"/>
              </a:ext>
            </a:extLst>
          </p:cNvPr>
          <p:cNvSpPr txBox="1">
            <a:spLocks/>
          </p:cNvSpPr>
          <p:nvPr/>
        </p:nvSpPr>
        <p:spPr>
          <a:xfrm>
            <a:off x="10723993" y="3429000"/>
            <a:ext cx="1084218" cy="11821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953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 </a:t>
            </a:r>
          </a:p>
          <a:p>
            <a:pPr marL="143953"/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A80B9D-CB52-CA7D-0AC4-229550299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738301"/>
            <a:ext cx="9962561" cy="3544904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0B146B4-08A7-8A24-2455-FE1745F6484E}"/>
              </a:ext>
            </a:extLst>
          </p:cNvPr>
          <p:cNvCxnSpPr/>
          <p:nvPr/>
        </p:nvCxnSpPr>
        <p:spPr>
          <a:xfrm>
            <a:off x="10344291" y="2600080"/>
            <a:ext cx="0" cy="3183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8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23587-0DAF-4F0E-BA00-14979597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" y="3562259"/>
            <a:ext cx="11996928" cy="2682426"/>
          </a:xfrm>
        </p:spPr>
        <p:txBody>
          <a:bodyPr/>
          <a:lstStyle/>
          <a:p>
            <a:pPr marL="69849" lvl="0" indent="0" algn="ctr">
              <a:spcBef>
                <a:spcPts val="1000"/>
              </a:spcBef>
              <a:buSzPts val="2500"/>
              <a:buNone/>
            </a:pP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dual-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stack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endpoints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IPv6</a:t>
            </a:r>
          </a:p>
          <a:p>
            <a:pPr marL="14395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7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B977C-193D-89BA-4F68-91C77E4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01BDDF-1225-E4EF-70EA-95810611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3" y="2415576"/>
            <a:ext cx="10972320" cy="58484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all Linux server to prefer IPv6 over IPv4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JINR realized for moving to IPv6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05A818-0F3A-5CD9-ACC8-E8087C99C955}"/>
              </a:ext>
            </a:extLst>
          </p:cNvPr>
          <p:cNvSpPr txBox="1"/>
          <p:nvPr/>
        </p:nvSpPr>
        <p:spPr>
          <a:xfrm>
            <a:off x="561753" y="1233377"/>
            <a:ext cx="372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Software/OS/APP: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F1DB22-1D2B-B9FA-3B99-479065EE962D}"/>
              </a:ext>
            </a:extLst>
          </p:cNvPr>
          <p:cNvSpPr txBox="1"/>
          <p:nvPr/>
        </p:nvSpPr>
        <p:spPr>
          <a:xfrm>
            <a:off x="561753" y="4795123"/>
            <a:ext cx="219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Hardware: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5800103-BDC7-1423-23A0-D064B169D363}"/>
              </a:ext>
            </a:extLst>
          </p:cNvPr>
          <p:cNvSpPr txBox="1">
            <a:spLocks/>
          </p:cNvSpPr>
          <p:nvPr/>
        </p:nvSpPr>
        <p:spPr>
          <a:xfrm>
            <a:off x="609600" y="5335608"/>
            <a:ext cx="10972320" cy="922027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Hardware supporting IPv6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SARA (NLT1) new switching HW is supporting IPv6 (previous  to small memory)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Except NVIDIA Skyway InfiniBand/Ethernet gateway</a:t>
            </a:r>
          </a:p>
          <a:p>
            <a:pPr lvl="1"/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0556AF4-652C-C6AA-EC45-CAEE2CE22CC5}"/>
              </a:ext>
            </a:extLst>
          </p:cNvPr>
          <p:cNvSpPr txBox="1">
            <a:spLocks/>
          </p:cNvSpPr>
          <p:nvPr/>
        </p:nvSpPr>
        <p:spPr>
          <a:xfrm>
            <a:off x="561753" y="1830733"/>
            <a:ext cx="10972320" cy="584843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Deploy all Grid Services dual-stack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Missing 15% as shown in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Vofeeds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” slide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1E6ABE7-F4C3-A5C1-5CF2-FE1B802706E0}"/>
              </a:ext>
            </a:extLst>
          </p:cNvPr>
          <p:cNvSpPr txBox="1">
            <a:spLocks/>
          </p:cNvSpPr>
          <p:nvPr/>
        </p:nvSpPr>
        <p:spPr>
          <a:xfrm>
            <a:off x="561753" y="3012932"/>
            <a:ext cx="10972320" cy="1990438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Investigate application configuration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shown for CVMFS (Closer to IPv6-only on WLCG, ISGC 2024/slide 14), still not deployed at all sites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resolve.conf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(first line IPv6 resolver)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dChache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deployment  since (version 7.2.15) IPv6 support</a:t>
            </a:r>
          </a:p>
          <a:p>
            <a:pPr lvl="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Incl. JAVA IPv6 support</a:t>
            </a:r>
          </a:p>
          <a:p>
            <a:pPr lvl="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dCache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Golden release 11.2.1 will support site tags (even with HTTPS)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23587-0DAF-4F0E-BA00-14979597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" y="3562259"/>
            <a:ext cx="11996928" cy="2682426"/>
          </a:xfrm>
        </p:spPr>
        <p:txBody>
          <a:bodyPr>
            <a:normAutofit/>
          </a:bodyPr>
          <a:lstStyle/>
          <a:p>
            <a:pPr marL="143953" lvl="0" indent="0" algn="ctr">
              <a:spcBef>
                <a:spcPct val="0"/>
              </a:spcBef>
              <a:buSzPts val="2500"/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LHCOPN to protocol IPv6 only</a:t>
            </a:r>
          </a:p>
        </p:txBody>
      </p:sp>
    </p:spTree>
    <p:extLst>
      <p:ext uri="{BB962C8B-B14F-4D97-AF65-F5344CB8AC3E}">
        <p14:creationId xmlns:p14="http://schemas.microsoft.com/office/powerpoint/2010/main" val="142242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5704B-3E42-D8B7-4B9D-80734732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 only LHCOPN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784D3-3067-07A2-39C4-C8643706C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08" y="2112264"/>
            <a:ext cx="10349484" cy="3771900"/>
          </a:xfrm>
        </p:spPr>
        <p:txBody>
          <a:bodyPr>
            <a:normAutofit fontScale="62500" lnSpcReduction="20000"/>
          </a:bodyPr>
          <a:lstStyle/>
          <a:p>
            <a:pPr marL="143953" indent="0">
              <a:buNone/>
            </a:pPr>
            <a:r>
              <a:rPr lang="en-US" sz="5100" dirty="0"/>
              <a:t>Assumptions to start with:</a:t>
            </a:r>
          </a:p>
          <a:p>
            <a:r>
              <a:rPr lang="en-US" dirty="0"/>
              <a:t>(LHCOPN is used for T0-T1s and T1s-T1s transfers)</a:t>
            </a:r>
          </a:p>
          <a:p>
            <a:r>
              <a:rPr lang="en-US" dirty="0"/>
              <a:t>Aim to remove IPv4 routing from all LHCOPN links</a:t>
            </a:r>
          </a:p>
          <a:p>
            <a:r>
              <a:rPr lang="en-US" dirty="0"/>
              <a:t>By the first months of LS3 (end of Q4 2026)</a:t>
            </a:r>
          </a:p>
          <a:p>
            <a:r>
              <a:rPr lang="en-US" dirty="0"/>
              <a:t>IPv6 already ~96% of the total traffic in LHCOPN</a:t>
            </a:r>
          </a:p>
          <a:p>
            <a:r>
              <a:rPr lang="en-US" dirty="0"/>
              <a:t>IPv4 is not being dropped. It moves to LHCONE or General R&amp;E Internet</a:t>
            </a:r>
          </a:p>
          <a:p>
            <a:r>
              <a:rPr lang="en-US" dirty="0"/>
              <a:t>Not difficult to bring IPv4 back, if problems should arise</a:t>
            </a:r>
          </a:p>
        </p:txBody>
      </p:sp>
    </p:spTree>
    <p:extLst>
      <p:ext uri="{BB962C8B-B14F-4D97-AF65-F5344CB8AC3E}">
        <p14:creationId xmlns:p14="http://schemas.microsoft.com/office/powerpoint/2010/main" val="267649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48B6E-E7E3-5827-2291-0E036B3A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9578109" cy="11444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Removal of IPv4 on US Tier1s LHCOPN links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63A56-D712-040B-BE9E-94323384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2691"/>
            <a:ext cx="9672828" cy="13577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July WLCG Management Board it was agreed to remove IPv4 from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BNL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FNAL LHCOPN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 on 2nd of September 2025, during a LHC stop (machine development) 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4BB4DF4-7661-09FF-23CF-3D399182A410}"/>
              </a:ext>
            </a:extLst>
          </p:cNvPr>
          <p:cNvSpPr txBox="1">
            <a:spLocks/>
          </p:cNvSpPr>
          <p:nvPr/>
        </p:nvSpPr>
        <p:spPr>
          <a:xfrm>
            <a:off x="609600" y="3260436"/>
            <a:ext cx="11018982" cy="2881745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As a consequence, the IPv4 traffic to these two sites would </a:t>
            </a:r>
            <a:r>
              <a:rPr lang="en-US" sz="3300" dirty="0" err="1"/>
              <a:t>fall-back</a:t>
            </a:r>
            <a:r>
              <a:rPr lang="en-US" sz="3300" dirty="0"/>
              <a:t> to LHCONE, with last resort backup over the Internet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amount of IPv6 traffic in LHCOPN already above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several months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clean-up of remaining IPv4 on BNL and FNAL during August:</a:t>
            </a:r>
          </a:p>
          <a:p>
            <a:pPr lvl="2"/>
            <a:r>
              <a:rPr lang="en-US" sz="2400" dirty="0"/>
              <a:t>JINR: solved by JINR by preferring IPv6 over IPv4 on Linux settings</a:t>
            </a:r>
          </a:p>
          <a:p>
            <a:pPr lvl="2"/>
            <a:r>
              <a:rPr lang="en-US" sz="2400" dirty="0"/>
              <a:t>Still some IPv4 traffic to NLT1 and IT-INFN-CNAF for well known limitations (switch performance at NLT1 and IPv4-only </a:t>
            </a:r>
            <a:r>
              <a:rPr lang="en-US" sz="2400" dirty="0" err="1"/>
              <a:t>Infiniband</a:t>
            </a:r>
            <a:r>
              <a:rPr lang="en-US" sz="2400" dirty="0"/>
              <a:t> gateway at CNAF)</a:t>
            </a:r>
          </a:p>
        </p:txBody>
      </p:sp>
    </p:spTree>
    <p:extLst>
      <p:ext uri="{BB962C8B-B14F-4D97-AF65-F5344CB8AC3E}">
        <p14:creationId xmlns:p14="http://schemas.microsoft.com/office/powerpoint/2010/main" val="28042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D2EF5-FBD9-BE50-E67D-D04B251F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BNL / FNAL dropped IPv4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8AF397-8131-66AE-ED9A-B8E953D0A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855" y="2204938"/>
            <a:ext cx="3731400" cy="1202583"/>
          </a:xfrm>
        </p:spPr>
        <p:txBody>
          <a:bodyPr>
            <a:normAutofit/>
          </a:bodyPr>
          <a:lstStyle/>
          <a:p>
            <a:pPr marL="143953" indent="0">
              <a:buNone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BNL stopped all LHCOPN</a:t>
            </a:r>
            <a:b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IPv4 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peerings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11:27 UTC    </a:t>
            </a:r>
            <a:b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(7:27 AM EDT or 13:27 CERN </a:t>
            </a:r>
            <a:b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time where plots were copied)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676667-B14B-32D0-7B9E-F50F7837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2" y="1524954"/>
            <a:ext cx="6268212" cy="23076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6AAA86-542D-F792-ECA7-F85693C1EDBC}"/>
              </a:ext>
            </a:extLst>
          </p:cNvPr>
          <p:cNvSpPr txBox="1"/>
          <p:nvPr/>
        </p:nvSpPr>
        <p:spPr>
          <a:xfrm>
            <a:off x="6912864" y="3321762"/>
            <a:ext cx="4873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https://monit-grafana-open.cern.ch/d/CIqtof5nk/us-bnl?orgId=16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D4D086-A310-2084-108C-D4523C95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" y="4007007"/>
            <a:ext cx="6167628" cy="2240202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E86B329-3469-D78D-7B04-5D692695841F}"/>
              </a:ext>
            </a:extLst>
          </p:cNvPr>
          <p:cNvGrpSpPr/>
          <p:nvPr/>
        </p:nvGrpSpPr>
        <p:grpSpPr>
          <a:xfrm>
            <a:off x="6772285" y="4375504"/>
            <a:ext cx="5166314" cy="1583625"/>
            <a:chOff x="6772285" y="4375504"/>
            <a:chExt cx="5166314" cy="1583625"/>
          </a:xfrm>
        </p:grpSpPr>
        <p:sp>
          <p:nvSpPr>
            <p:cNvPr id="9" name="Inhaltsplatzhalter 2">
              <a:extLst>
                <a:ext uri="{FF2B5EF4-FFF2-40B4-BE49-F238E27FC236}">
                  <a16:creationId xmlns:a16="http://schemas.microsoft.com/office/drawing/2014/main" id="{EDD419A4-C4CF-7771-7E83-7D6DB1315AA3}"/>
                </a:ext>
              </a:extLst>
            </p:cNvPr>
            <p:cNvSpPr txBox="1">
              <a:spLocks/>
            </p:cNvSpPr>
            <p:nvPr/>
          </p:nvSpPr>
          <p:spPr>
            <a:xfrm>
              <a:off x="6772285" y="4375504"/>
              <a:ext cx="3641716" cy="1374471"/>
            </a:xfrm>
            <a:prstGeom prst="rect">
              <a:avLst/>
            </a:prstGeom>
          </p:spPr>
          <p:txBody>
            <a:bodyPr lIns="0" tIns="0" rIns="0" bIns="0">
              <a:normAutofit fontScale="92500" lnSpcReduction="10000"/>
            </a:bodyPr>
            <a:lstStyle>
              <a:lvl1pPr marL="143953" indent="0" defTabSz="1218804">
                <a:lnSpc>
                  <a:spcPct val="90000"/>
                </a:lnSpc>
                <a:spcBef>
                  <a:spcPts val="1889"/>
                </a:spcBef>
                <a:buClr>
                  <a:srgbClr val="000000"/>
                </a:buClr>
                <a:buSzPct val="45000"/>
                <a:buFont typeface="Wingdings" charset="2"/>
                <a:buNone/>
                <a:defRPr sz="2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914103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3199"/>
              </a:lvl2pPr>
              <a:lvl3pPr marL="1523505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666"/>
              </a:lvl3pPr>
              <a:lvl4pPr marL="2132907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399"/>
              </a:lvl4pPr>
              <a:lvl5pPr marL="2742308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399"/>
              </a:lvl5pPr>
              <a:lvl6pPr marL="3351710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399"/>
              </a:lvl6pPr>
              <a:lvl7pPr marL="3961112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399"/>
              </a:lvl7pPr>
              <a:lvl8pPr marL="4570514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399"/>
              </a:lvl8pPr>
              <a:lvl9pPr marL="5179916" indent="-304701" defTabSz="1218804">
                <a:lnSpc>
                  <a:spcPct val="90000"/>
                </a:lnSpc>
                <a:spcBef>
                  <a:spcPts val="666"/>
                </a:spcBef>
                <a:buFont typeface="Arial" panose="020B0604020202020204" pitchFamily="34" charset="0"/>
                <a:buChar char="•"/>
                <a:defRPr sz="2399"/>
              </a:lvl9pPr>
            </a:lstStyle>
            <a:p>
              <a:pPr>
                <a:lnSpc>
                  <a:spcPct val="100000"/>
                </a:lnSpc>
              </a:pPr>
              <a:r>
                <a:rPr lang="en-US" dirty="0"/>
                <a:t>● FNAL stopped all LHCOPN</a:t>
              </a:r>
              <a:br>
                <a:rPr lang="en-US" dirty="0"/>
              </a:br>
              <a:r>
                <a:rPr lang="en-US" dirty="0"/>
                <a:t>    IPv4 </a:t>
              </a:r>
              <a:r>
                <a:rPr lang="en-US" dirty="0" err="1"/>
                <a:t>peerings</a:t>
              </a:r>
              <a:r>
                <a:rPr lang="en-US" dirty="0"/>
                <a:t> at 15:53 UTC </a:t>
              </a:r>
              <a:br>
                <a:rPr lang="en-US" dirty="0"/>
              </a:br>
              <a:r>
                <a:rPr lang="en-US" dirty="0"/>
                <a:t>● IPv6 was stopped as well by</a:t>
              </a:r>
              <a:br>
                <a:rPr lang="en-US" dirty="0"/>
              </a:br>
              <a:r>
                <a:rPr lang="en-US" dirty="0"/>
                <a:t>    mistake, but recovered at</a:t>
              </a:r>
              <a:br>
                <a:rPr lang="en-US" dirty="0"/>
              </a:br>
              <a:r>
                <a:rPr lang="en-US" dirty="0"/>
                <a:t>    ~17:50 UTC 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E944464-D29D-3D95-BEF2-3BD1962FE395}"/>
                </a:ext>
              </a:extLst>
            </p:cNvPr>
            <p:cNvSpPr txBox="1"/>
            <p:nvPr/>
          </p:nvSpPr>
          <p:spPr>
            <a:xfrm>
              <a:off x="6912864" y="5682130"/>
              <a:ext cx="5025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https://monit-grafana-open.cern.ch/d/JohzoB5nk/us-fnal?orgId=16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6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76212-82F2-BDE3-E463-4C6061E6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A325E9-346C-F77B-C8F8-D1C04537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4625"/>
            <a:ext cx="9023604" cy="23208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ATLAS</a:t>
            </a:r>
          </a:p>
          <a:p>
            <a:pPr lvl="1"/>
            <a:r>
              <a:rPr lang="en-US" dirty="0"/>
              <a:t>No noticeable impact. </a:t>
            </a:r>
          </a:p>
          <a:p>
            <a:pPr lvl="1"/>
            <a:r>
              <a:rPr lang="en-US" dirty="0"/>
              <a:t>Any remaining IPv4 Traffic re-routed onto LHCONE or R&amp;E networks. </a:t>
            </a:r>
          </a:p>
          <a:p>
            <a:pPr lvl="1"/>
            <a:r>
              <a:rPr lang="en-US" dirty="0"/>
              <a:t>Has a few non-WLCG experiments that were using LHCOPN and now use LHCONE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E7D771-2F7F-DCD4-F071-3E300836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280" y="4294805"/>
            <a:ext cx="1691640" cy="16947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9718D6-7644-FC89-4863-34E9EEC5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64" y="1193292"/>
            <a:ext cx="2342811" cy="1003172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2331814-46FE-7C8C-99DB-D186DF54AA21}"/>
              </a:ext>
            </a:extLst>
          </p:cNvPr>
          <p:cNvSpPr txBox="1">
            <a:spLocks/>
          </p:cNvSpPr>
          <p:nvPr/>
        </p:nvSpPr>
        <p:spPr>
          <a:xfrm>
            <a:off x="609600" y="4189375"/>
            <a:ext cx="9023604" cy="1905564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CMS</a:t>
            </a:r>
          </a:p>
          <a:p>
            <a:pPr lvl="1"/>
            <a:r>
              <a:rPr lang="en-US" dirty="0"/>
              <a:t>No noticeable impact. </a:t>
            </a:r>
          </a:p>
          <a:p>
            <a:pPr lvl="1"/>
            <a:r>
              <a:rPr lang="en-US" dirty="0"/>
              <a:t>Any remaining IPv4 Traffic re-routed onto LHCONE or R&amp;E networks.</a:t>
            </a:r>
          </a:p>
        </p:txBody>
      </p:sp>
    </p:spTree>
    <p:extLst>
      <p:ext uri="{BB962C8B-B14F-4D97-AF65-F5344CB8AC3E}">
        <p14:creationId xmlns:p14="http://schemas.microsoft.com/office/powerpoint/2010/main" val="40498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31043-038D-E4F2-8BE0-20EC48B9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ES-PIC - IPv6 only LHCOPN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5B3B3F-8B18-B231-3B57-370083B0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74671"/>
            <a:ext cx="10972320" cy="13506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removal of LHCOPN IPv4 was smooth</a:t>
            </a:r>
          </a:p>
          <a:p>
            <a:r>
              <a:rPr lang="en-US" dirty="0"/>
              <a:t>Experiments did not report any noticeable impact</a:t>
            </a:r>
          </a:p>
          <a:p>
            <a:r>
              <a:rPr lang="en-US" dirty="0"/>
              <a:t>IPv4 traffic moved to LHCONE (or R&amp;E Internet)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D84672-CBD3-5E52-7C65-7B23310A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58956"/>
            <a:ext cx="9707881" cy="35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56A8D2BE-2913-49CF-ACA5-72DB89B363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3429000"/>
            <a:ext cx="10972320" cy="2693822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buSzPts val="2590"/>
            </a:pPr>
            <a:r>
              <a:rPr lang="en-US" sz="28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Bruno Hoeft</a:t>
            </a:r>
            <a:r>
              <a:rPr lang="en-US" sz="2800" u="sng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Kelsey</a:t>
            </a:r>
            <a:r>
              <a:rPr lang="en-US" sz="2800" u="sng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ISGC 2026,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Taipeh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 March 2026</a:t>
            </a:r>
            <a:br>
              <a:rPr lang="en-US" sz="2220" dirty="0">
                <a:solidFill>
                  <a:prstClr val="black"/>
                </a:solidFill>
              </a:rPr>
            </a:br>
            <a:endParaRPr lang="en-US" sz="222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Pts val="2590"/>
            </a:pPr>
            <a:endParaRPr lang="de-DE" sz="222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SzPts val="2590"/>
            </a:pPr>
            <a:endParaRPr lang="en-US" sz="222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2590"/>
              <a:buNone/>
            </a:pPr>
            <a:endParaRPr lang="en-US" sz="222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2590"/>
              <a:buNone/>
            </a:pPr>
            <a:endParaRPr lang="en-US" sz="222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prstClr val="black"/>
              </a:buClr>
              <a:buSzPts val="2590"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 Karlsruhe Institute of Technology (KIT), Germany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prstClr val="black"/>
              </a:buClr>
              <a:buSzPts val="2590"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 UKRI </a:t>
            </a:r>
            <a:r>
              <a:rPr lang="en-US" sz="2000" dirty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and Technology Facilities Council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(STFC UK), United Kingdom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CD482C-9F49-4F53-97FA-C659A6EC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9630"/>
            <a:ext cx="10090558" cy="1144447"/>
          </a:xfrm>
        </p:spPr>
        <p:txBody>
          <a:bodyPr/>
          <a:lstStyle/>
          <a:p>
            <a:pPr algn="l"/>
            <a:r>
              <a:rPr lang="en-US" sz="4400" b="0" i="0" dirty="0">
                <a:solidFill>
                  <a:srgbClr val="212529"/>
                </a:solidFill>
                <a:effectLst/>
                <a:latin typeface="Verdana, Arial, Helvetica"/>
              </a:rPr>
              <a:t>The successful removal of IPv4 from WLCG wide area network links</a:t>
            </a:r>
          </a:p>
        </p:txBody>
      </p:sp>
    </p:spTree>
    <p:extLst>
      <p:ext uri="{BB962C8B-B14F-4D97-AF65-F5344CB8AC3E}">
        <p14:creationId xmlns:p14="http://schemas.microsoft.com/office/powerpoint/2010/main" val="424052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AC5FD-3EFE-C579-4B6B-A3F7A711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9590532" cy="1144447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LHCOPN IPv6 only </a:t>
            </a:r>
            <a:r>
              <a:rPr lang="en-US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candidats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9CFCA-B753-8F2C-9BBF-B23F5A33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5716"/>
            <a:ext cx="10972320" cy="1928284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CN-IHEP</a:t>
            </a:r>
          </a:p>
          <a:p>
            <a:pPr lvl="1"/>
            <a:r>
              <a:rPr lang="en-US" sz="3100" dirty="0"/>
              <a:t>Some tasks still to be solved</a:t>
            </a:r>
          </a:p>
          <a:p>
            <a:pPr lvl="2"/>
            <a:r>
              <a:rPr lang="en-US" sz="2900" dirty="0"/>
              <a:t>JUNO and JINR communication via LHCONE</a:t>
            </a:r>
          </a:p>
          <a:p>
            <a:pPr lvl="2"/>
            <a:r>
              <a:rPr lang="en-US" sz="2900" dirty="0" err="1"/>
              <a:t>LHCb</a:t>
            </a:r>
            <a:r>
              <a:rPr lang="en-US" sz="2900" dirty="0"/>
              <a:t> traffic between IHEP and CNAF</a:t>
            </a:r>
          </a:p>
          <a:p>
            <a:pPr lvl="2"/>
            <a:r>
              <a:rPr lang="en-US" sz="2900" dirty="0"/>
              <a:t>ALICE traffic between IHEP and KISTI</a:t>
            </a:r>
          </a:p>
          <a:p>
            <a:pPr lvl="2"/>
            <a:r>
              <a:rPr lang="en-US" sz="2900" dirty="0"/>
              <a:t>AMS traffic between CERN and IAT login node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3E36AED-68BD-3C22-A109-BDF32259ED75}"/>
              </a:ext>
            </a:extLst>
          </p:cNvPr>
          <p:cNvSpPr txBox="1">
            <a:spLocks/>
          </p:cNvSpPr>
          <p:nvPr/>
        </p:nvSpPr>
        <p:spPr>
          <a:xfrm>
            <a:off x="609600" y="4128655"/>
            <a:ext cx="10972320" cy="1782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5813" indent="-431860" algn="l" defTabSz="1218804" rtl="0" eaLnBrk="1" latinLnBrk="0" hangingPunct="1">
              <a:lnSpc>
                <a:spcPct val="90000"/>
              </a:lnSpc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03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NGDF</a:t>
            </a:r>
          </a:p>
          <a:p>
            <a:r>
              <a:rPr lang="en-US" sz="2800" dirty="0"/>
              <a:t>KIT</a:t>
            </a:r>
          </a:p>
          <a:p>
            <a:r>
              <a:rPr lang="en-US" sz="2800" dirty="0"/>
              <a:t>All other Tier-1s will follow before DC27</a:t>
            </a:r>
          </a:p>
        </p:txBody>
      </p:sp>
    </p:spTree>
    <p:extLst>
      <p:ext uri="{BB962C8B-B14F-4D97-AF65-F5344CB8AC3E}">
        <p14:creationId xmlns:p14="http://schemas.microsoft.com/office/powerpoint/2010/main" val="22664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94F271C-2569-4025-AB43-01F83F78947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60576" y="2452846"/>
            <a:ext cx="10712046" cy="2257832"/>
          </a:xfrm>
        </p:spPr>
        <p:txBody>
          <a:bodyPr/>
          <a:lstStyle/>
          <a:p>
            <a:pPr marL="69849" lvl="0">
              <a:spcBef>
                <a:spcPts val="1000"/>
              </a:spcBef>
              <a:buSzPts val="2500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 experiment position towards IPv6 only</a:t>
            </a:r>
          </a:p>
        </p:txBody>
      </p:sp>
    </p:spTree>
    <p:extLst>
      <p:ext uri="{BB962C8B-B14F-4D97-AF65-F5344CB8AC3E}">
        <p14:creationId xmlns:p14="http://schemas.microsoft.com/office/powerpoint/2010/main" val="411138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8D0B2-E355-BE8F-54B1-0F9E42A4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0AE0F1-45AC-E616-AD01-45B8679CA35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3720" y="2401823"/>
            <a:ext cx="10972320" cy="59944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WNs: could be IPv6-only, as soon as the above is solved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 to test with one but in production we will increase the job error rate unless all data is available 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9F0E7B3-2C8C-A1E6-8282-B78D70F91B3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277696"/>
            <a:ext cx="9326880" cy="1144447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nodes: not any time soon, too many WNs on many sites are not dual stacked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WN must be able to reach any storage at any 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storage itself is close to being fully dual stacked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C48E0ABB-7675-D99C-F24C-F7CB0730494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18160" y="4963160"/>
            <a:ext cx="10972320" cy="138176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area we don’t control is users’ home networks -- They need to be able to access any data file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Thus: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Storage: needs IPv4 for the foreseeable future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Network: has to be allow access to the storage on IPv4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Computing: could go IPv6-only, though a minimal (NAT) IPv4 support might solve a lot of issues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4BD47BB-A707-4E68-E209-84D1998AE1F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18160" y="3098800"/>
            <a:ext cx="10972320" cy="80772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LHCOPN: should be ok to drop IPv4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T1 storages are dual stacked, raw data replication as 3rd party </a:t>
            </a:r>
            <a:r>
              <a:rPr lang="en-US" sz="2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XRootD</a:t>
            </a: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 IPv4 still works as a fallback (CNAF WNs reading from CERN EOS for example)</a:t>
            </a:r>
          </a:p>
          <a:p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9EBAD76-2EFE-CE1D-9804-C42AF4F113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18160" y="3789680"/>
            <a:ext cx="10972320" cy="1234440"/>
          </a:xfrm>
        </p:spPr>
        <p:txBody>
          <a:bodyPr>
            <a:normAutofit fontScale="55000" lnSpcReduction="20000"/>
          </a:bodyPr>
          <a:lstStyle/>
          <a:p>
            <a:r>
              <a:rPr lang="en-US" sz="5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LHCONE: should also be ok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T2s exchange more data between them (job output -&gt; external SEs to the originating site)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per the previous slide, IPv4 connectivity is a must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and storage node-level firewalls are prepared for traffic to come from !=LHCONE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it won’t be efficient</a:t>
            </a:r>
          </a:p>
        </p:txBody>
      </p:sp>
    </p:spTree>
    <p:extLst>
      <p:ext uri="{BB962C8B-B14F-4D97-AF65-F5344CB8AC3E}">
        <p14:creationId xmlns:p14="http://schemas.microsoft.com/office/powerpoint/2010/main" val="92047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DC494-A2B7-9F62-4590-9651F4D3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F3DE7F-D033-34D1-6526-162EF0B8010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6156" y="1097280"/>
            <a:ext cx="9602723" cy="36779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sites want to go IPv6-only - not dual stack!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sites have a gov requirement → pushing really hard for this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LHCOPN IPv6 only mini-</a:t>
            </a:r>
            <a:r>
              <a:rPr lang="en-US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challange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BNL status still IPv6-only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T1s (pic, NDGF) would also prefer to maintain a single protocol to </a:t>
            </a:r>
            <a:b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protect/debug!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sites mostly Tier2s but also a couple of T1s have problems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Poor response from institutions network teams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WLCG use cases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to be replaced (planned but not yet there SARA, RAL)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HPC also are on ipv4 (NVIDIA – skyway)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240D593-1064-0A88-719E-3CAC53860337}"/>
              </a:ext>
            </a:extLst>
          </p:cNvPr>
          <p:cNvGrpSpPr/>
          <p:nvPr/>
        </p:nvGrpSpPr>
        <p:grpSpPr>
          <a:xfrm>
            <a:off x="8559800" y="2565373"/>
            <a:ext cx="3022121" cy="2358642"/>
            <a:chOff x="9500347" y="2798784"/>
            <a:chExt cx="2081573" cy="17422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E43420F-7C52-0AB1-8431-180EC246A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0347" y="3080524"/>
              <a:ext cx="2081573" cy="1460475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2A776CB-0C76-13F5-EF6D-F6CA7FC35E8C}"/>
                </a:ext>
              </a:extLst>
            </p:cNvPr>
            <p:cNvSpPr txBox="1"/>
            <p:nvPr/>
          </p:nvSpPr>
          <p:spPr>
            <a:xfrm>
              <a:off x="9904655" y="2798784"/>
              <a:ext cx="1339512" cy="34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Initial check</a:t>
              </a:r>
            </a:p>
          </p:txBody>
        </p:sp>
      </p:grpSp>
      <p:sp>
        <p:nvSpPr>
          <p:cNvPr id="4" name="Untertitel 2">
            <a:extLst>
              <a:ext uri="{FF2B5EF4-FFF2-40B4-BE49-F238E27FC236}">
                <a16:creationId xmlns:a16="http://schemas.microsoft.com/office/drawing/2014/main" id="{56258613-E70A-0F26-1516-657E4A459D2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6156" y="5801360"/>
            <a:ext cx="10023884" cy="45212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is also still not fully equipped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94F4CC8-E904-DA96-D2B9-378AF2CDCA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86156" y="4993640"/>
            <a:ext cx="10578084" cy="6053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ATLAS hasn’t pushed any site to move proactively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to be reviewed (?)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Certainly central services need to be reviewed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07F8AE-F61E-1691-68A3-898B64EA84D9}"/>
              </a:ext>
            </a:extLst>
          </p:cNvPr>
          <p:cNvSpPr/>
          <p:nvPr/>
        </p:nvSpPr>
        <p:spPr>
          <a:xfrm>
            <a:off x="11231321" y="3164840"/>
            <a:ext cx="430870" cy="175917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8" grpId="1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02477-6099-9C09-607C-2BAEFAE0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7318AF-F745-4AC5-9EFE-AA1153C87E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77240" y="5613400"/>
            <a:ext cx="10972320" cy="731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CMS pushing for IPv6 deployment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concerned about sites that cannot deploy it on WN, as CMS likes to be able to access any data from anywhere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7324599-9FAC-E1CF-D85A-5F3463F6772D}"/>
              </a:ext>
            </a:extLst>
          </p:cNvPr>
          <p:cNvSpPr txBox="1">
            <a:spLocks/>
          </p:cNvSpPr>
          <p:nvPr/>
        </p:nvSpPr>
        <p:spPr>
          <a:xfrm>
            <a:off x="606552" y="1346200"/>
            <a:ext cx="9488424" cy="875916"/>
          </a:xfrm>
          <a:prstGeom prst="rect">
            <a:avLst/>
          </a:prstGeom>
        </p:spPr>
        <p:txBody>
          <a:bodyPr lIns="0" tIns="0" rIns="0" bIns="0" anchor="ctr">
            <a:normAutofit fontScale="85000" lnSpcReduction="20000"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5813" indent="-431860"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CMS is one of the strongest supporters of enabling IPv6 on the entire WLCG</a:t>
            </a:r>
          </a:p>
          <a:p>
            <a:pPr marL="914103" lvl="1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Pushed for an ambitious deadline for the deployment on compute</a:t>
            </a:r>
          </a:p>
          <a:p>
            <a:pPr marL="914103" lvl="1" indent="-304701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switching off IPv6 on LHCOPN (and then LHCONE), of course after having fully understood the nature of any remaining IPv4 traffic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8327EE4-3401-01D0-AEE9-B267873AFBE6}"/>
              </a:ext>
            </a:extLst>
          </p:cNvPr>
          <p:cNvSpPr txBox="1">
            <a:spLocks/>
          </p:cNvSpPr>
          <p:nvPr/>
        </p:nvSpPr>
        <p:spPr>
          <a:xfrm>
            <a:off x="777240" y="2263403"/>
            <a:ext cx="9488424" cy="56172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entire system is fully compatible with IPv6(-only) resources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Successfully tested IPv6-only at CERN, KIT, Bristol already quite some time ago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BDA5E10D-B664-29EE-B5C1-63892FD22421}"/>
              </a:ext>
            </a:extLst>
          </p:cNvPr>
          <p:cNvSpPr txBox="1">
            <a:spLocks/>
          </p:cNvSpPr>
          <p:nvPr/>
        </p:nvSpPr>
        <p:spPr>
          <a:xfrm>
            <a:off x="777240" y="2856901"/>
            <a:ext cx="9488424" cy="56172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IPv6-only storage is already foreseen at some sites (e.g. T1_PL_NCBJ)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makes completing the deployment on compute particularly important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2F6A1B3A-411A-A480-84EC-689E0FE368A2}"/>
              </a:ext>
            </a:extLst>
          </p:cNvPr>
          <p:cNvSpPr txBox="1">
            <a:spLocks/>
          </p:cNvSpPr>
          <p:nvPr/>
        </p:nvSpPr>
        <p:spPr>
          <a:xfrm>
            <a:off x="777240" y="3464554"/>
            <a:ext cx="10474960" cy="107696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Unfortunately, some CMS T1/T2 sites are affected by the infamous Nvidia Skyway incompatibility with IPv6, or use HPC resources with no IPv6 support (and none foreseen ATM)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CNAF, Aachen, Nebraska, USCMS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F5E5B453-F357-910F-6906-01606F1DCC88}"/>
              </a:ext>
            </a:extLst>
          </p:cNvPr>
          <p:cNvSpPr txBox="1">
            <a:spLocks/>
          </p:cNvSpPr>
          <p:nvPr/>
        </p:nvSpPr>
        <p:spPr>
          <a:xfrm>
            <a:off x="777240" y="4663439"/>
            <a:ext cx="9488424" cy="1021081"/>
          </a:xfrm>
          <a:prstGeom prst="rect">
            <a:avLst/>
          </a:prstGeom>
        </p:spPr>
        <p:txBody>
          <a:bodyPr lIns="0" tIns="0" rIns="0" bIns="0" anchor="ctr">
            <a:normAutofit fontScale="92500" lnSpcReduction="20000"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improved, but not yet fully validated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FTS monitoring looks good – even while many “unknowns”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XRootD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 not yet validated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dCache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XRootD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 now use </a:t>
            </a: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ipver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FTS</a:t>
            </a:r>
          </a:p>
          <a:p>
            <a:pPr marL="895152" lvl="1" indent="-285750" defTabSz="1218804">
              <a:lnSpc>
                <a:spcPct val="90000"/>
              </a:lnSpc>
              <a:spcBef>
                <a:spcPts val="666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6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609480" y="273600"/>
            <a:ext cx="109710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870" b="0" strike="noStrike" spc="-1">
                <a:solidFill>
                  <a:srgbClr val="000000"/>
                </a:solidFill>
                <a:latin typeface="Arial"/>
                <a:ea typeface="DejaVu Sans"/>
              </a:rPr>
              <a:t>LHCb</a:t>
            </a:r>
            <a:endParaRPr lang="es-ES" sz="5870" b="0" strike="noStrike" spc="-1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6405419" y="1205999"/>
            <a:ext cx="3893126" cy="3015019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609480" y="1145309"/>
            <a:ext cx="10971000" cy="3015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75640" indent="-430560">
              <a:lnSpc>
                <a:spcPct val="100000"/>
              </a:lnSpc>
              <a:spcBef>
                <a:spcPts val="10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Many sites support IPv6</a:t>
            </a:r>
            <a:endParaRPr lang="es-ES" sz="1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037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Full IPv6 : 42</a:t>
            </a:r>
            <a:endParaRPr lang="es-ES" sz="16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037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Mixed:  6</a:t>
            </a:r>
            <a:endParaRPr lang="es-ES" sz="16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037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No_IPv6: 7</a:t>
            </a:r>
            <a:endParaRPr lang="es-ES" sz="16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037"/>
              </a:spcBef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Unknown_only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4</a:t>
            </a:r>
            <a:endParaRPr lang="es-ES" sz="1600" b="0" strike="noStrike" spc="-1" dirty="0">
              <a:latin typeface="Arial"/>
            </a:endParaRPr>
          </a:p>
          <a:p>
            <a:pPr marL="575640" indent="-430560">
              <a:lnSpc>
                <a:spcPct val="100000"/>
              </a:lnSpc>
              <a:spcBef>
                <a:spcPts val="10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Most site service endpoints in dual-stack</a:t>
            </a:r>
            <a:endParaRPr lang="es-ES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037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Storage: 	99 % (217/218 endpoints)</a:t>
            </a:r>
            <a:endParaRPr lang="es-ES" sz="16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037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Compute: 	80 % (111/138 endpoints)</a:t>
            </a:r>
            <a:endParaRPr lang="es-ES" sz="16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234AC9C6-3314-F137-E7B0-85775D21A173}"/>
              </a:ext>
            </a:extLst>
          </p:cNvPr>
          <p:cNvSpPr/>
          <p:nvPr/>
        </p:nvSpPr>
        <p:spPr>
          <a:xfrm>
            <a:off x="609479" y="4642274"/>
            <a:ext cx="11203829" cy="386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75640" indent="-430560">
              <a:lnSpc>
                <a:spcPct val="100000"/>
              </a:lnSpc>
              <a:spcBef>
                <a:spcPts val="10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 in other VO some sites suffer from hardware limitations or HTC without </a:t>
            </a:r>
            <a:r>
              <a:rPr lang="en-US" sz="17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conectivity</a:t>
            </a: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/IPv6  </a:t>
            </a:r>
            <a:endParaRPr lang="es-ES" sz="1700" b="0" strike="noStrike" spc="-1" dirty="0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04DF86D3-D37D-35AF-99C6-33F1D20C3DF4}"/>
              </a:ext>
            </a:extLst>
          </p:cNvPr>
          <p:cNvSpPr/>
          <p:nvPr/>
        </p:nvSpPr>
        <p:spPr>
          <a:xfrm>
            <a:off x="609476" y="4340200"/>
            <a:ext cx="11203829" cy="3001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1037"/>
              </a:spcBef>
            </a:pPr>
            <a:endParaRPr lang="es-ES" sz="1800" b="0" strike="noStrike" spc="-1" dirty="0">
              <a:latin typeface="Arial"/>
            </a:endParaRPr>
          </a:p>
          <a:p>
            <a:pPr marL="575640" indent="-430560">
              <a:lnSpc>
                <a:spcPct val="90000"/>
              </a:lnSpc>
              <a:spcBef>
                <a:spcPts val="66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sites (ie:T1 PIC) prefer to maintain only 1 protocol (IPv6). Recently (23/02) PIC stopped IPv4 peering on LHCOPN.</a:t>
            </a:r>
            <a:endParaRPr lang="es-ES" sz="17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37"/>
              </a:spcBef>
            </a:pPr>
            <a:endParaRPr lang="es-ES" sz="1600" b="0" strike="noStrike" spc="-1" dirty="0"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56F8D691-E304-A2E9-2A52-EE6F2E01E28A}"/>
              </a:ext>
            </a:extLst>
          </p:cNvPr>
          <p:cNvSpPr/>
          <p:nvPr/>
        </p:nvSpPr>
        <p:spPr>
          <a:xfrm>
            <a:off x="609475" y="5823527"/>
            <a:ext cx="11203829" cy="351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75640" indent="-430560">
              <a:lnSpc>
                <a:spcPct val="100000"/>
              </a:lnSpc>
              <a:spcBef>
                <a:spcPts val="10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17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favour</a:t>
            </a: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Removing IPV4 from LHCONE and test during next </a:t>
            </a:r>
            <a:r>
              <a:rPr lang="en-US" sz="17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datachallenge</a:t>
            </a: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(maybe DC27?)</a:t>
            </a:r>
            <a:endParaRPr lang="es-ES" sz="1700" b="0" strike="noStrike" spc="-1" dirty="0"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091EAC7-BBEC-19BB-08EB-B1B927358727}"/>
              </a:ext>
            </a:extLst>
          </p:cNvPr>
          <p:cNvSpPr/>
          <p:nvPr/>
        </p:nvSpPr>
        <p:spPr>
          <a:xfrm>
            <a:off x="609479" y="4976620"/>
            <a:ext cx="11203829" cy="495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75640" indent="-430560">
              <a:lnSpc>
                <a:spcPct val="100000"/>
              </a:lnSpc>
              <a:spcBef>
                <a:spcPts val="10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Central infrastructure services at CERN based on DIRAC which is fully IPv6 compatible.</a:t>
            </a:r>
            <a:endParaRPr lang="es-ES" sz="17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74EB2A3-71B8-383F-7479-080C758A8773}"/>
              </a:ext>
            </a:extLst>
          </p:cNvPr>
          <p:cNvSpPr/>
          <p:nvPr/>
        </p:nvSpPr>
        <p:spPr>
          <a:xfrm>
            <a:off x="609478" y="5380530"/>
            <a:ext cx="11203829" cy="442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575640" indent="-430560">
              <a:lnSpc>
                <a:spcPct val="100000"/>
              </a:lnSpc>
              <a:spcBef>
                <a:spcPts val="10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 particular </a:t>
            </a:r>
            <a:r>
              <a:rPr lang="en-US" sz="17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LHCb</a:t>
            </a: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monitoring, </a:t>
            </a:r>
            <a:r>
              <a:rPr lang="en-US" sz="17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gfal</a:t>
            </a:r>
            <a:r>
              <a:rPr lang="en-US" sz="17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not gives us tracking info. Monitoring with FTS still with “unknowns”</a:t>
            </a:r>
            <a:endParaRPr lang="es-ES" sz="17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DF3A3-BEFE-5B40-4C6D-C06F67FF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1D325F-BA71-70D9-428A-EB38FDC4D01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525445"/>
            <a:ext cx="10972320" cy="4056191"/>
          </a:xfrm>
        </p:spPr>
        <p:txBody>
          <a:bodyPr/>
          <a:lstStyle/>
          <a:p>
            <a:pPr marL="143953" indent="0"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LHCONE IPv6 only</a:t>
            </a:r>
          </a:p>
        </p:txBody>
      </p:sp>
    </p:spTree>
    <p:extLst>
      <p:ext uri="{BB962C8B-B14F-4D97-AF65-F5344CB8AC3E}">
        <p14:creationId xmlns:p14="http://schemas.microsoft.com/office/powerpoint/2010/main" val="526505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9CFA1-A10D-5808-816D-07E092D6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LHCONE IPv6 only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0C65BE-26E0-D542-FA1C-8FFA05979B1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7752" y="1502423"/>
            <a:ext cx="9626480" cy="192657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LHCONE IPv4 blackout mini-DC (from Feb. 4th to 6th)</a:t>
            </a:r>
          </a:p>
          <a:p>
            <a:pPr>
              <a:spcBef>
                <a:spcPts val="600"/>
              </a:spcBef>
            </a:pPr>
            <a:r>
              <a:rPr lang="en-US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AGLT2, NET2 for ATLAS and UNL, PURDUE for USCMS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Shutdown IPv4 peering (or IPv4 CIDR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adverticements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Traffic went via R&amp;E network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was successful –&gt; open question “why turning IPv4 back on”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gave confidentiality in moving forwards towards IPv6 only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E9FB04C-4907-2C6F-014D-EABBE72F5F7C}"/>
              </a:ext>
            </a:extLst>
          </p:cNvPr>
          <p:cNvSpPr txBox="1">
            <a:spLocks/>
          </p:cNvSpPr>
          <p:nvPr/>
        </p:nvSpPr>
        <p:spPr>
          <a:xfrm>
            <a:off x="675827" y="3685880"/>
            <a:ext cx="10972320" cy="20974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LHCONE IPv6 only bevor DC29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decent LHCONE IPv4/6 protocol monitoring required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Looking into remaining IPv4 communication</a:t>
            </a:r>
          </a:p>
          <a:p>
            <a:pPr marL="1771650" lvl="2" indent="-85725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ysClr val="windowText" lastClr="000000"/>
                </a:solidFill>
              </a:rPr>
              <a:t>identify and migrate to IPv6</a:t>
            </a:r>
          </a:p>
          <a:p>
            <a:pPr marL="0" lvl="2"/>
            <a:r>
              <a:rPr lang="en-US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578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3A6E6-7697-4D5B-A0FE-FE205464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13407A-1040-453E-84E2-48F401EA0E1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74822" y="1887940"/>
            <a:ext cx="10644999" cy="4427579"/>
          </a:xfrm>
        </p:spPr>
        <p:txBody>
          <a:bodyPr>
            <a:normAutofit fontScale="55000" lnSpcReduction="20000"/>
          </a:bodyPr>
          <a:lstStyle/>
          <a:p>
            <a:pPr marL="143953" indent="0">
              <a:spcBef>
                <a:spcPts val="1200"/>
              </a:spcBef>
              <a:buNone/>
            </a:pP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WN + CE dual-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stack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deployment</a:t>
            </a:r>
            <a:endParaRPr lang="de-DE" sz="5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4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Ongoing</a:t>
            </a:r>
            <a:r>
              <a:rPr lang="de-DE" sz="34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de-DE" sz="34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activley</a:t>
            </a:r>
            <a:r>
              <a:rPr lang="de-DE" sz="34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4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monitored</a:t>
            </a:r>
            <a:r>
              <a:rPr lang="de-DE" sz="34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de-DE" sz="34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by</a:t>
            </a:r>
            <a:r>
              <a:rPr lang="de-DE" sz="34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HEPiX-IPv6 Working Group (Andrea </a:t>
            </a:r>
            <a:r>
              <a:rPr lang="de-DE" sz="34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Sciaba</a:t>
            </a:r>
            <a:r>
              <a:rPr lang="de-DE" sz="34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))</a:t>
            </a:r>
          </a:p>
          <a:p>
            <a:pPr marL="144000" lvl="1">
              <a:spcBef>
                <a:spcPts val="600"/>
              </a:spcBef>
            </a:pP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Encarage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current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Linux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settings</a:t>
            </a:r>
            <a:endParaRPr lang="de-DE" sz="5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Prefer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over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IPv4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Configure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WLCG SEs and WNs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use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</a:t>
            </a:r>
          </a:p>
          <a:p>
            <a:pPr marL="144000" lvl="1">
              <a:spcBef>
                <a:spcPts val="600"/>
              </a:spcBef>
            </a:pPr>
            <a:r>
              <a:rPr lang="de-DE" sz="5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WLCG </a:t>
            </a:r>
            <a:r>
              <a:rPr lang="de-DE" sz="52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reduction</a:t>
            </a:r>
            <a:r>
              <a:rPr lang="de-DE" sz="5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2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5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52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endParaRPr lang="de-DE" sz="52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LHCOPN IPv6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–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smoothley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progress</a:t>
            </a:r>
            <a:endParaRPr lang="de-DE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LHCONE IPv6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– still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discussions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ongoing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de-DE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DC29</a:t>
            </a:r>
          </a:p>
          <a:p>
            <a:pPr marL="144000" lvl="1">
              <a:spcBef>
                <a:spcPts val="600"/>
              </a:spcBef>
            </a:pP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LHC Experiments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needs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get</a:t>
            </a:r>
            <a:r>
              <a:rPr lang="de-DE" sz="51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5100" kern="1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included</a:t>
            </a:r>
            <a:endParaRPr lang="de-DE" sz="51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They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need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get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convinced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path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go</a:t>
            </a:r>
            <a:endParaRPr lang="de-DE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That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they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can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convince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motivate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their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community</a:t>
            </a:r>
            <a:endParaRPr lang="de-DE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43953" lvl="1" indent="0">
              <a:spcBef>
                <a:spcPts val="1200"/>
              </a:spcBef>
              <a:buClr>
                <a:srgbClr val="000000"/>
              </a:buClr>
              <a:buSzPct val="45000"/>
              <a:buNone/>
            </a:pP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New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experiments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</a:p>
          <a:p>
            <a:pPr marL="1066602" lvl="2" indent="-457200"/>
            <a:r>
              <a:rPr lang="de-DE" sz="45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</a:t>
            </a:r>
            <a:r>
              <a:rPr lang="de-DE" sz="45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45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migration</a:t>
            </a:r>
            <a:r>
              <a:rPr lang="de-DE" sz="45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„</a:t>
            </a:r>
            <a:r>
              <a:rPr lang="de-DE" sz="45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nightmare</a:t>
            </a:r>
            <a:r>
              <a:rPr lang="de-DE" sz="45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8682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1659558-750A-4178-8391-39DDF4BFB0A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768244"/>
            <a:ext cx="9370077" cy="1762188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de-DE" sz="6000" dirty="0" err="1"/>
              <a:t>Thanks</a:t>
            </a:r>
            <a:r>
              <a:rPr lang="de-DE" sz="6000" dirty="0"/>
              <a:t> </a:t>
            </a:r>
            <a:r>
              <a:rPr lang="de-DE" sz="6000" dirty="0" err="1"/>
              <a:t>for</a:t>
            </a:r>
            <a:r>
              <a:rPr lang="de-DE" sz="6000" dirty="0"/>
              <a:t> </a:t>
            </a:r>
            <a:r>
              <a:rPr lang="de-DE" sz="6000" dirty="0" err="1"/>
              <a:t>your</a:t>
            </a:r>
            <a:r>
              <a:rPr lang="de-DE" sz="6000" dirty="0"/>
              <a:t> </a:t>
            </a:r>
            <a:r>
              <a:rPr lang="de-DE" sz="6000" dirty="0" err="1"/>
              <a:t>attention</a:t>
            </a:r>
            <a:endParaRPr lang="de-DE" sz="6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de-DE" sz="6000" dirty="0"/>
              <a:t>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2941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96D34-3D1F-424D-B6CA-47FDA7AD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behalf of all co-authors in </a:t>
            </a:r>
            <a:b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HEPiX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IPv6 working group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C994E1-E5BB-454D-8447-8BA0258C22D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840" y="1703615"/>
            <a:ext cx="10972320" cy="464598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prstClr val="black"/>
              </a:buClr>
              <a:buSzPts val="2800"/>
              <a:buNone/>
            </a:pP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in </a:t>
            </a:r>
            <a:r>
              <a:rPr lang="en-US" sz="24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HEPiX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IPv6 Working Group – last 12 months</a:t>
            </a:r>
          </a:p>
          <a:p>
            <a:pPr marL="342900" lvl="0" indent="-342900">
              <a:spcBef>
                <a:spcPts val="1000"/>
              </a:spcBef>
              <a:buClr>
                <a:prstClr val="black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Babik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(CERN), M Bly (RAL), N Buraglio (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ESnet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 T Chown (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Jisc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b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Chudoba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(FZU Prague), P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Demar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(FNAL), J Flix (PIC), A Forti (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GridPP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/ATLAS), </a:t>
            </a:r>
            <a:b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Grigoras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(CERN/ALICE), B Hoeft (KIT), H Ito (BNL), D P Kelsey (RAL), </a:t>
            </a:r>
            <a:b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Martelli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(CERN), S McKee (U Michigan), C Misa Moreira (CERN), </a:t>
            </a:r>
            <a:b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 Prelz (INFN), D Rand (Imperial), A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Sciabà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(CERN/CMS), </a:t>
            </a:r>
            <a:b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 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Wadenstein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(NDGF), C Walker (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Jisc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28594" lvl="0" indent="-50793">
              <a:spcBef>
                <a:spcPts val="1000"/>
              </a:spcBef>
              <a:buClr>
                <a:prstClr val="black"/>
              </a:buClr>
              <a:buSzPts val="2800"/>
              <a:buNone/>
            </a:pPr>
            <a:endParaRPr lang="en-US" sz="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prstClr val="black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many more in the past, and others join from time to time</a:t>
            </a:r>
          </a:p>
          <a:p>
            <a:pPr marL="342900" lvl="0" indent="-342900">
              <a:spcBef>
                <a:spcPts val="1000"/>
              </a:spcBef>
              <a:buClr>
                <a:prstClr val="black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thanks also to WLCG operations, WLCG sites, LHC experiments, networking teams, monitoring groups, storage developers…</a:t>
            </a:r>
          </a:p>
        </p:txBody>
      </p:sp>
    </p:spTree>
    <p:extLst>
      <p:ext uri="{BB962C8B-B14F-4D97-AF65-F5344CB8AC3E}">
        <p14:creationId xmlns:p14="http://schemas.microsoft.com/office/powerpoint/2010/main" val="297702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F8E5E-2538-40E1-B26E-43C39972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34CA07-743F-4B0B-B671-B8C674A8E28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2994" y="2564892"/>
            <a:ext cx="10972320" cy="3669888"/>
          </a:xfrm>
        </p:spPr>
        <p:txBody>
          <a:bodyPr>
            <a:normAutofit fontScale="77500" lnSpcReduction="20000"/>
          </a:bodyPr>
          <a:lstStyle/>
          <a:p>
            <a:pPr marL="641349" lvl="0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HEPiX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IPv6 working group</a:t>
            </a:r>
          </a:p>
          <a:p>
            <a:pPr marL="641349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de-DE" sz="4000" dirty="0" err="1"/>
              <a:t>SCITag</a:t>
            </a:r>
            <a:r>
              <a:rPr lang="de-DE" sz="4000" dirty="0"/>
              <a:t> – IPv6 </a:t>
            </a:r>
            <a:r>
              <a:rPr lang="de-DE" sz="4000" dirty="0" err="1"/>
              <a:t>header</a:t>
            </a:r>
            <a:r>
              <a:rPr lang="de-DE" sz="4000" dirty="0"/>
              <a:t> </a:t>
            </a:r>
            <a:r>
              <a:rPr lang="de-DE" sz="4000" dirty="0" err="1"/>
              <a:t>marking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1349" lvl="0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de-DE" sz="4000" dirty="0"/>
              <a:t>Tier-1/2 Dual-Stack </a:t>
            </a:r>
            <a:r>
              <a:rPr lang="de-DE" sz="4000" dirty="0" err="1"/>
              <a:t>WorkerNodes</a:t>
            </a:r>
            <a:r>
              <a:rPr lang="de-DE" sz="4000" dirty="0"/>
              <a:t> </a:t>
            </a:r>
            <a:r>
              <a:rPr lang="de-DE" sz="4000" dirty="0" err="1"/>
              <a:t>GGus</a:t>
            </a:r>
            <a:r>
              <a:rPr lang="de-DE" sz="4000" dirty="0"/>
              <a:t> ticket </a:t>
            </a:r>
            <a:r>
              <a:rPr lang="de-DE" sz="4000" dirty="0" err="1"/>
              <a:t>campaign</a:t>
            </a:r>
            <a:endParaRPr lang="de-DE" sz="4000" dirty="0"/>
          </a:p>
          <a:p>
            <a:pPr marL="641349" lvl="0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de-DE" sz="4000" dirty="0" err="1"/>
              <a:t>Adjust</a:t>
            </a:r>
            <a:r>
              <a:rPr lang="de-DE" sz="4000" dirty="0"/>
              <a:t> </a:t>
            </a:r>
            <a:r>
              <a:rPr lang="de-DE" sz="4000" dirty="0" err="1"/>
              <a:t>use</a:t>
            </a:r>
            <a:r>
              <a:rPr lang="de-DE" sz="4000" dirty="0"/>
              <a:t> </a:t>
            </a:r>
            <a:r>
              <a:rPr lang="de-DE" sz="4000" dirty="0" err="1"/>
              <a:t>of</a:t>
            </a:r>
            <a:r>
              <a:rPr lang="de-DE" sz="4000" dirty="0"/>
              <a:t> dual-</a:t>
            </a:r>
            <a:r>
              <a:rPr lang="de-DE" sz="4000" dirty="0" err="1"/>
              <a:t>stack</a:t>
            </a:r>
            <a:r>
              <a:rPr lang="de-DE" sz="4000" dirty="0"/>
              <a:t> </a:t>
            </a:r>
            <a:r>
              <a:rPr lang="de-DE" sz="4000" dirty="0" err="1"/>
              <a:t>endpoints</a:t>
            </a:r>
            <a:r>
              <a:rPr lang="de-DE" sz="4000" dirty="0"/>
              <a:t> </a:t>
            </a:r>
            <a:r>
              <a:rPr lang="de-DE" sz="4000" dirty="0" err="1"/>
              <a:t>towards</a:t>
            </a:r>
            <a:r>
              <a:rPr lang="de-DE" sz="4000" dirty="0"/>
              <a:t> IPv6</a:t>
            </a:r>
          </a:p>
          <a:p>
            <a:pPr marL="641349" lvl="0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LHCOPN to single protocol</a:t>
            </a:r>
          </a:p>
          <a:p>
            <a:pPr marL="641349" lvl="0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 experiment position towards IPv6 only</a:t>
            </a:r>
          </a:p>
          <a:p>
            <a:pPr marL="641349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LHCONE IPv6 only</a:t>
            </a:r>
          </a:p>
          <a:p>
            <a:pPr marL="641349" indent="-571500">
              <a:spcBef>
                <a:spcPts val="1000"/>
              </a:spcBef>
              <a:buSzPts val="2500"/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5081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94F271C-2569-4025-AB43-01F83F78947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36068" y="2452846"/>
            <a:ext cx="10645852" cy="2257832"/>
          </a:xfrm>
        </p:spPr>
        <p:txBody>
          <a:bodyPr/>
          <a:lstStyle/>
          <a:p>
            <a:pPr marL="69849" lvl="0">
              <a:spcBef>
                <a:spcPts val="1000"/>
              </a:spcBef>
              <a:buSzPts val="2500"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HEPiX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IPv6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81310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C667382-874D-4394-B1DF-CE6ECE95A71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833418"/>
            <a:ext cx="10576560" cy="2623129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group : -- created in April 2011 </a:t>
            </a:r>
          </a:p>
          <a:p>
            <a:pPr indent="0">
              <a:buNone/>
            </a:pP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1 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consider whether and how IPv6 should be deployed in HEP (especially for WLCG). Readiness and gap analysis of 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 applications, 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middleware, 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issues, 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management and monitoring tools and 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to end network monitoring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6A8BCEE-D43E-4CA8-8195-F93D332E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515"/>
            <a:ext cx="10972320" cy="1144447"/>
          </a:xfrm>
        </p:spPr>
        <p:txBody>
          <a:bodyPr lIns="0" tIns="0" rIns="0" bIns="0" anchor="ctr">
            <a:noAutofit/>
          </a:bodyPr>
          <a:lstStyle/>
          <a:p>
            <a:r>
              <a:rPr 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HEPiX-IPv6 Working </a:t>
            </a:r>
            <a:r>
              <a:rPr lang="de-DE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B27E7468-C136-560C-D583-2C6BEC8EF79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599" y="4318000"/>
            <a:ext cx="11199091" cy="1560945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dual-stack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deployment: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dual-stack at fileserver (at Tier-1 – realized end of 2020 / at Tier-2 – realized at end of 2023)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GGUS-Ticket campaign at end of 2023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dual-stack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WorkerNodes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incl. middleware (@Tier-1/2)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9CCA12E-5D23-97EF-6FB7-32EF7462E97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51163" y="5712691"/>
            <a:ext cx="10728960" cy="604981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de-DE" sz="5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3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de-DE" sz="5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decommission</a:t>
            </a:r>
            <a:r>
              <a:rPr lang="de-DE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IPv4 and </a:t>
            </a:r>
            <a:r>
              <a:rPr lang="de-DE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migrate</a:t>
            </a:r>
            <a:r>
              <a:rPr lang="de-DE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IPv6 </a:t>
            </a:r>
            <a:r>
              <a:rPr lang="de-DE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endParaRPr lang="de-DE" sz="3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75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99D9B-20A1-0346-246E-DCC803C8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FC350D-4996-50B4-DE84-79DFF8FFA16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" y="1525445"/>
            <a:ext cx="10972320" cy="4056191"/>
          </a:xfrm>
        </p:spPr>
        <p:txBody>
          <a:bodyPr/>
          <a:lstStyle/>
          <a:p>
            <a:pPr marL="143953" indent="0">
              <a:buNone/>
            </a:pP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SCITag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IPv6 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header</a:t>
            </a:r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marking</a:t>
            </a:r>
            <a:endParaRPr 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4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3DAF1-7491-3CCE-C0A7-E608AE66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SCITag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IPv6 </a:t>
            </a:r>
            <a:r>
              <a:rPr lang="de-DE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header</a:t>
            </a:r>
            <a:r>
              <a:rPr 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marking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4091B7-474E-5AC6-5F6F-0E1D51DCE19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61215" y="1692114"/>
            <a:ext cx="9349032" cy="824845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Reminder: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SciTags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an initiative to identify science domains and their associated network activities anywhere in the network.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8B7AC11-0972-5679-7BF8-071237EB9F35}"/>
              </a:ext>
            </a:extLst>
          </p:cNvPr>
          <p:cNvSpPr txBox="1">
            <a:spLocks/>
          </p:cNvSpPr>
          <p:nvPr/>
        </p:nvSpPr>
        <p:spPr>
          <a:xfrm>
            <a:off x="766884" y="2791111"/>
            <a:ext cx="10640811" cy="243205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work: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SuperComputing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 2025 had a successful 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SciTags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 packet-marking “</a:t>
            </a:r>
            <a:r>
              <a:rPr lang="en-US" kern="0" dirty="0" err="1">
                <a:solidFill>
                  <a:srgbClr val="0000FF"/>
                </a:solidFill>
                <a:latin typeface="Helvetica Neue"/>
              </a:rPr>
              <a:t>Scitags</a:t>
            </a:r>
            <a:r>
              <a:rPr lang="en-US" kern="0" dirty="0">
                <a:solidFill>
                  <a:srgbClr val="0000FF"/>
                </a:solidFill>
                <a:latin typeface="Helvetica Neue"/>
              </a:rPr>
              <a:t> at Scale: 1.1Tbps Packet Marking and WLCG Data Challenge Readiness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”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Helvetica Neue"/>
              </a:rPr>
              <a:t>We have good coverage of storage systems (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Xrootd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, EOS, Storm) but are still missing 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dCache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.  </a:t>
            </a:r>
            <a:r>
              <a:rPr lang="en-US" b="1" u="sng" kern="0" dirty="0">
                <a:solidFill>
                  <a:srgbClr val="0097A7"/>
                </a:solidFill>
                <a:latin typeface="Helvetica Neue"/>
                <a:hlinkClick r:id="rId3"/>
              </a:rPr>
              <a:t>Next Golden release</a:t>
            </a:r>
            <a:r>
              <a:rPr lang="en-US" b="1" kern="0" dirty="0">
                <a:solidFill>
                  <a:srgbClr val="000000"/>
                </a:solidFill>
                <a:latin typeface="Helvetica Neue"/>
              </a:rPr>
              <a:t> (11.2.1) will support </a:t>
            </a:r>
            <a:r>
              <a:rPr lang="en-US" b="1" kern="0" dirty="0" err="1">
                <a:solidFill>
                  <a:srgbClr val="000000"/>
                </a:solidFill>
                <a:latin typeface="Helvetica Neue"/>
              </a:rPr>
              <a:t>SciTags</a:t>
            </a:r>
            <a:endParaRPr lang="en-US" b="1" kern="0" dirty="0">
              <a:solidFill>
                <a:srgbClr val="000000"/>
              </a:solidFill>
              <a:latin typeface="Helvetica Neue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Helvetica Neue"/>
              </a:rPr>
              <a:t>Lots of work on 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flowd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, with Pablo 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Collado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 Soto providing newest features in 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flowd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-go and plans to include it in </a:t>
            </a:r>
            <a:r>
              <a:rPr lang="en-US" kern="0" dirty="0" err="1">
                <a:solidFill>
                  <a:srgbClr val="000000"/>
                </a:solidFill>
                <a:latin typeface="Helvetica Neue"/>
              </a:rPr>
              <a:t>perfSONAR</a:t>
            </a:r>
            <a:r>
              <a:rPr lang="en-US" kern="0" dirty="0">
                <a:solidFill>
                  <a:srgbClr val="000000"/>
                </a:solidFill>
                <a:latin typeface="Helvetica Neue"/>
              </a:rPr>
              <a:t> deployments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Helvetica Neue"/>
              </a:rPr>
              <a:t>All four WLCG experiments support it now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AD0AFE86-1A1D-E320-C6D5-57FE43D361EF}"/>
              </a:ext>
            </a:extLst>
          </p:cNvPr>
          <p:cNvSpPr txBox="1">
            <a:spLocks/>
          </p:cNvSpPr>
          <p:nvPr/>
        </p:nvSpPr>
        <p:spPr>
          <a:xfrm>
            <a:off x="761215" y="2486490"/>
            <a:ext cx="10640811" cy="3662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AA8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relevance for this group, packet-marking requires IPv6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4B230B5E-5660-F892-5A41-D5A0208971F4}"/>
              </a:ext>
            </a:extLst>
          </p:cNvPr>
          <p:cNvSpPr txBox="1">
            <a:spLocks/>
          </p:cNvSpPr>
          <p:nvPr/>
        </p:nvSpPr>
        <p:spPr>
          <a:xfrm>
            <a:off x="784305" y="5066144"/>
            <a:ext cx="10640811" cy="62345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for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SciTags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Helvetica Neue"/>
                <a:hlinkClick r:id="rId4"/>
              </a:rPr>
              <a:t>https://dashboard.stardust.es.net/goto/ffbg1jaie0uf4d?orgId=2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C37396-6576-3A97-4F63-C1F1B86DABD1}"/>
              </a:ext>
            </a:extLst>
          </p:cNvPr>
          <p:cNvSpPr txBox="1">
            <a:spLocks/>
          </p:cNvSpPr>
          <p:nvPr/>
        </p:nvSpPr>
        <p:spPr>
          <a:xfrm>
            <a:off x="761215" y="5546258"/>
            <a:ext cx="10640811" cy="83589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12188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980000"/>
                </a:solidFill>
                <a:effectLst/>
                <a:latin typeface="Helvetica Neue"/>
              </a:rPr>
              <a:t>goal </a:t>
            </a:r>
            <a:r>
              <a:rPr lang="en-US" sz="2400" b="0" i="0" u="none" strike="noStrike" dirty="0">
                <a:solidFill>
                  <a:srgbClr val="980000"/>
                </a:solidFill>
                <a:effectLst/>
                <a:latin typeface="Helvetica Neue"/>
              </a:rPr>
              <a:t>of having 80% of our WLCG traffic monitored via </a:t>
            </a:r>
            <a:r>
              <a:rPr lang="en-US" sz="2400" b="0" i="0" u="none" strike="noStrike" dirty="0" err="1">
                <a:solidFill>
                  <a:srgbClr val="980000"/>
                </a:solidFill>
                <a:effectLst/>
                <a:latin typeface="Helvetica Neue"/>
              </a:rPr>
              <a:t>SciTags</a:t>
            </a:r>
            <a:r>
              <a:rPr lang="en-US" sz="2400" b="0" i="0" u="none" strike="noStrike" dirty="0">
                <a:solidFill>
                  <a:srgbClr val="980000"/>
                </a:solidFill>
                <a:effectLst/>
                <a:latin typeface="Helvetica Neue"/>
              </a:rPr>
              <a:t> (packet-marking or fireflies) for DC27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23587-0DAF-4F0E-BA00-14979597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6" y="3562259"/>
            <a:ext cx="11749969" cy="2682426"/>
          </a:xfrm>
        </p:spPr>
        <p:txBody>
          <a:bodyPr/>
          <a:lstStyle/>
          <a:p>
            <a:pPr marL="143953" indent="0">
              <a:buNone/>
            </a:pPr>
            <a:r>
              <a:rPr lang="de-DE" sz="3600" dirty="0"/>
              <a:t>Tier-1/2 Dual-Stack </a:t>
            </a:r>
            <a:r>
              <a:rPr lang="de-DE" sz="3600" dirty="0" err="1"/>
              <a:t>WorkerNodes</a:t>
            </a:r>
            <a:r>
              <a:rPr lang="de-DE" sz="3600" dirty="0"/>
              <a:t> </a:t>
            </a:r>
            <a:r>
              <a:rPr lang="de-DE" sz="3600" dirty="0" err="1"/>
              <a:t>GGus</a:t>
            </a:r>
            <a:r>
              <a:rPr lang="de-DE" sz="3600" dirty="0"/>
              <a:t> ticket </a:t>
            </a:r>
            <a:r>
              <a:rPr lang="de-DE" sz="3600" dirty="0" err="1"/>
              <a:t>campaign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5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43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2315</Words>
  <Application>Microsoft Office PowerPoint</Application>
  <PresentationFormat>Breitbild</PresentationFormat>
  <Paragraphs>226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Helvetica Neue</vt:lpstr>
      <vt:lpstr>Symbol</vt:lpstr>
      <vt:lpstr>Verdana, Arial, Helvetica</vt:lpstr>
      <vt:lpstr>Wingdings</vt:lpstr>
      <vt:lpstr>1_Office Theme</vt:lpstr>
      <vt:lpstr>2_Office Theme</vt:lpstr>
      <vt:lpstr>PowerPoint-Präsentation</vt:lpstr>
      <vt:lpstr>The successful removal of IPv4 from WLCG wide area network links</vt:lpstr>
      <vt:lpstr>On behalf of all co-authors in  the HEPiX IPv6 working group</vt:lpstr>
      <vt:lpstr>Outline</vt:lpstr>
      <vt:lpstr>PowerPoint-Präsentation</vt:lpstr>
      <vt:lpstr>HEPiX-IPv6 Working group</vt:lpstr>
      <vt:lpstr>PowerPoint-Präsentation</vt:lpstr>
      <vt:lpstr>SCITag – IPv6 header marking</vt:lpstr>
      <vt:lpstr>PowerPoint-Präsentation</vt:lpstr>
      <vt:lpstr>Tier-1/2 WN and CE @ Dual-Stack </vt:lpstr>
      <vt:lpstr>All WLCG services - “VOfeeds” https://orsone.mi.infn.it/~prelz/ipv6_vofeed/</vt:lpstr>
      <vt:lpstr>PowerPoint-Präsentation</vt:lpstr>
      <vt:lpstr>Open Tasks</vt:lpstr>
      <vt:lpstr>PowerPoint-Präsentation</vt:lpstr>
      <vt:lpstr>IPv6 only LHCOPN</vt:lpstr>
      <vt:lpstr>Removal of IPv4 on US Tier1s LHCOPN links </vt:lpstr>
      <vt:lpstr>BNL / FNAL dropped IPv4</vt:lpstr>
      <vt:lpstr>Impact ?</vt:lpstr>
      <vt:lpstr>ES-PIC - IPv6 only LHCOPN </vt:lpstr>
      <vt:lpstr>Next LHCOPN IPv6 only candidats</vt:lpstr>
      <vt:lpstr>PowerPoint-Präsentation</vt:lpstr>
      <vt:lpstr>ALICE</vt:lpstr>
      <vt:lpstr>ATLAS</vt:lpstr>
      <vt:lpstr>CMS</vt:lpstr>
      <vt:lpstr>PowerPoint-Präsentation</vt:lpstr>
      <vt:lpstr>PowerPoint-Präsentation</vt:lpstr>
      <vt:lpstr>LHCONE IPv6 only</vt:lpstr>
      <vt:lpstr>Summary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Hoeft, Bruno (SCC)</dc:creator>
  <cp:lastModifiedBy>Hoeft, Bruno (SCC)</cp:lastModifiedBy>
  <cp:revision>215</cp:revision>
  <dcterms:created xsi:type="dcterms:W3CDTF">2024-02-14T17:19:29Z</dcterms:created>
  <dcterms:modified xsi:type="dcterms:W3CDTF">2026-03-18T08:44:38Z</dcterms:modified>
</cp:coreProperties>
</file>