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60" r:id="rId5"/>
    <p:sldId id="426" r:id="rId6"/>
    <p:sldId id="2076136816" r:id="rId7"/>
    <p:sldId id="2076136820" r:id="rId8"/>
    <p:sldId id="2076136791" r:id="rId9"/>
    <p:sldId id="2076136821" r:id="rId10"/>
    <p:sldId id="2076136790" r:id="rId11"/>
    <p:sldId id="462" r:id="rId12"/>
    <p:sldId id="479" r:id="rId13"/>
    <p:sldId id="470" r:id="rId14"/>
    <p:sldId id="480" r:id="rId15"/>
    <p:sldId id="407" r:id="rId16"/>
    <p:sldId id="481" r:id="rId17"/>
    <p:sldId id="472" r:id="rId18"/>
    <p:sldId id="2076136808" r:id="rId19"/>
    <p:sldId id="473" r:id="rId20"/>
    <p:sldId id="475" r:id="rId21"/>
    <p:sldId id="2076136813" r:id="rId22"/>
    <p:sldId id="2076136817" r:id="rId23"/>
    <p:sldId id="2076136819" r:id="rId24"/>
    <p:sldId id="259" r:id="rId25"/>
    <p:sldId id="2076136818" r:id="rId26"/>
    <p:sldId id="282" r:id="rId27"/>
    <p:sldId id="2076136814" r:id="rId28"/>
    <p:sldId id="2076136815" r:id="rId29"/>
    <p:sldId id="266" r:id="rId30"/>
    <p:sldId id="2076136797"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23878BB3-42E3-DF40-9B4F-D4C56EF1AE79}">
          <p14:sldIdLst>
            <p14:sldId id="260"/>
            <p14:sldId id="426"/>
            <p14:sldId id="2076136816"/>
            <p14:sldId id="2076136820"/>
            <p14:sldId id="2076136791"/>
            <p14:sldId id="2076136821"/>
            <p14:sldId id="2076136790"/>
            <p14:sldId id="462"/>
            <p14:sldId id="479"/>
            <p14:sldId id="470"/>
            <p14:sldId id="480"/>
            <p14:sldId id="407"/>
            <p14:sldId id="481"/>
            <p14:sldId id="472"/>
            <p14:sldId id="2076136808"/>
            <p14:sldId id="473"/>
            <p14:sldId id="475"/>
            <p14:sldId id="2076136813"/>
            <p14:sldId id="2076136817"/>
            <p14:sldId id="2076136819"/>
            <p14:sldId id="259"/>
            <p14:sldId id="2076136818"/>
            <p14:sldId id="282"/>
            <p14:sldId id="2076136814"/>
            <p14:sldId id="2076136815"/>
            <p14:sldId id="266"/>
            <p14:sldId id="2076136797"/>
          </p14:sldIdLst>
        </p14:section>
        <p14:section name="Images" id="{C8E9A835-413F-E24F-9952-B69E9588E387}">
          <p14:sldIdLst/>
        </p14:section>
      </p14:sectionLst>
    </p:ext>
    <p:ext uri="{EFAFB233-063F-42B5-8137-9DF3F51BA10A}">
      <p15:sldGuideLst xmlns:p15="http://schemas.microsoft.com/office/powerpoint/2012/main">
        <p15:guide id="1" pos="3840" userDrawn="1">
          <p15:clr>
            <a:srgbClr val="A4A3A4"/>
          </p15:clr>
        </p15:guide>
        <p15:guide id="3" orient="horz" pos="20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2" clrIdx="0">
    <p:extLst>
      <p:ext uri="{19B8F6BF-5375-455C-9EA6-DF929625EA0E}">
        <p15:presenceInfo xmlns:p15="http://schemas.microsoft.com/office/powerpoint/2012/main" userId="S::diana@pptsolutions.nl::23f41a6e-e258-490e-836a-3bfeb97dfcde" providerId="AD"/>
      </p:ext>
    </p:extLst>
  </p:cmAuthor>
  <p:cmAuthor id="2" name="Marlies Bredie" initials="MB" lastIdx="27" clrIdx="1">
    <p:extLst>
      <p:ext uri="{19B8F6BF-5375-455C-9EA6-DF929625EA0E}">
        <p15:presenceInfo xmlns:p15="http://schemas.microsoft.com/office/powerpoint/2012/main" userId="S::marlies@pptsolutions.nl::f210dbe7-1aa1-4d9f-a0f7-395e4e5eb9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153"/>
    <a:srgbClr val="FFE4C8"/>
    <a:srgbClr val="B9FFDB"/>
    <a:srgbClr val="C1E6FF"/>
    <a:srgbClr val="D5ECDD"/>
    <a:srgbClr val="D1E4F2"/>
    <a:srgbClr val="FDF8DA"/>
    <a:srgbClr val="FCE4D4"/>
    <a:srgbClr val="FAD6D8"/>
    <a:srgbClr val="E5D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96"/>
    <p:restoredTop sz="78763"/>
  </p:normalViewPr>
  <p:slideViewPr>
    <p:cSldViewPr snapToGrid="0">
      <p:cViewPr>
        <p:scale>
          <a:sx n="104" d="100"/>
          <a:sy n="104" d="100"/>
        </p:scale>
        <p:origin x="1240" y="408"/>
      </p:cViewPr>
      <p:guideLst>
        <p:guide pos="3840"/>
        <p:guide orient="horz" pos="20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0DCDF-C2A5-A64B-B9E1-F51DA6A7FA82}" type="doc">
      <dgm:prSet loTypeId="urn:microsoft.com/office/officeart/2005/8/layout/default" loCatId="list" qsTypeId="urn:microsoft.com/office/officeart/2009/2/quickstyle/3d8" qsCatId="3D" csTypeId="urn:microsoft.com/office/officeart/2005/8/colors/accent1_4" csCatId="accent1" phldr="1"/>
      <dgm:spPr/>
      <dgm:t>
        <a:bodyPr/>
        <a:lstStyle/>
        <a:p>
          <a:endParaRPr lang="en-GB"/>
        </a:p>
      </dgm:t>
    </dgm:pt>
    <dgm:pt modelId="{FA4A884F-1674-ED43-9781-D21639FA4B13}">
      <dgm:prSet phldrT="[Text]"/>
      <dgm:spPr/>
      <dgm:t>
        <a:bodyPr/>
        <a:lstStyle/>
        <a:p>
          <a:r>
            <a:rPr lang="en-GB" dirty="0"/>
            <a:t>Trust &amp; Identity</a:t>
          </a:r>
        </a:p>
      </dgm:t>
    </dgm:pt>
    <dgm:pt modelId="{0C398C6C-CFC8-AA41-9772-3BC3BD9B1C5D}" type="sibTrans" cxnId="{FB07FDA0-C9D2-6D40-AA5A-B0C08EF0978A}">
      <dgm:prSet/>
      <dgm:spPr/>
      <dgm:t>
        <a:bodyPr/>
        <a:lstStyle/>
        <a:p>
          <a:endParaRPr lang="en-GB"/>
        </a:p>
      </dgm:t>
    </dgm:pt>
    <dgm:pt modelId="{AD2CCD26-9288-B84E-BEC9-867047F87557}" type="parTrans" cxnId="{FB07FDA0-C9D2-6D40-AA5A-B0C08EF0978A}">
      <dgm:prSet/>
      <dgm:spPr/>
      <dgm:t>
        <a:bodyPr/>
        <a:lstStyle/>
        <a:p>
          <a:endParaRPr lang="en-GB"/>
        </a:p>
      </dgm:t>
    </dgm:pt>
    <dgm:pt modelId="{7C65CBB2-D136-7C4E-9606-785724FD50E3}">
      <dgm:prSet phldrT="[Text]"/>
      <dgm:spPr/>
      <dgm:t>
        <a:bodyPr/>
        <a:lstStyle/>
        <a:p>
          <a:r>
            <a:rPr lang="en-GB" dirty="0"/>
            <a:t>Security</a:t>
          </a:r>
        </a:p>
      </dgm:t>
    </dgm:pt>
    <dgm:pt modelId="{E4234EC0-E5AA-E940-A52D-A0A3C2CD84B8}" type="sibTrans" cxnId="{19420E6C-6EBC-6146-90A1-010088E0E86A}">
      <dgm:prSet/>
      <dgm:spPr/>
      <dgm:t>
        <a:bodyPr/>
        <a:lstStyle/>
        <a:p>
          <a:endParaRPr lang="en-GB"/>
        </a:p>
      </dgm:t>
    </dgm:pt>
    <dgm:pt modelId="{B50D559F-176D-A04E-A728-EAE3997436BF}" type="parTrans" cxnId="{19420E6C-6EBC-6146-90A1-010088E0E86A}">
      <dgm:prSet/>
      <dgm:spPr/>
      <dgm:t>
        <a:bodyPr/>
        <a:lstStyle/>
        <a:p>
          <a:endParaRPr lang="en-GB"/>
        </a:p>
      </dgm:t>
    </dgm:pt>
    <dgm:pt modelId="{715D7B0D-6227-7940-A202-2A52083967E0}">
      <dgm:prSet phldrT="[Text]"/>
      <dgm:spPr/>
      <dgm:t>
        <a:bodyPr/>
        <a:lstStyle/>
        <a:p>
          <a:r>
            <a:rPr lang="en-GB" dirty="0"/>
            <a:t>HPC</a:t>
          </a:r>
        </a:p>
      </dgm:t>
    </dgm:pt>
    <dgm:pt modelId="{34884377-F522-504F-B1AA-8BA4CEA7803D}" type="sibTrans" cxnId="{566FA5F7-B1A3-EF4C-9EF5-A70ACB050115}">
      <dgm:prSet/>
      <dgm:spPr/>
      <dgm:t>
        <a:bodyPr/>
        <a:lstStyle/>
        <a:p>
          <a:endParaRPr lang="en-GB"/>
        </a:p>
      </dgm:t>
    </dgm:pt>
    <dgm:pt modelId="{6BBCF47C-20CA-744B-A7BC-8A3102638AFB}" type="parTrans" cxnId="{566FA5F7-B1A3-EF4C-9EF5-A70ACB050115}">
      <dgm:prSet/>
      <dgm:spPr/>
      <dgm:t>
        <a:bodyPr/>
        <a:lstStyle/>
        <a:p>
          <a:endParaRPr lang="en-GB"/>
        </a:p>
      </dgm:t>
    </dgm:pt>
    <dgm:pt modelId="{291AAEC9-9637-AB44-A724-3308D04806AB}">
      <dgm:prSet phldrT="[Text]"/>
      <dgm:spPr/>
      <dgm:t>
        <a:bodyPr/>
        <a:lstStyle/>
        <a:p>
          <a:r>
            <a:rPr lang="en-GB" dirty="0"/>
            <a:t>National Supercomputer</a:t>
          </a:r>
        </a:p>
      </dgm:t>
    </dgm:pt>
    <dgm:pt modelId="{BA43E398-59C2-644D-9D50-6CAE5DB7FD42}" type="sibTrans" cxnId="{D5410578-0B0C-434B-9A29-914C39EE3F56}">
      <dgm:prSet/>
      <dgm:spPr/>
      <dgm:t>
        <a:bodyPr/>
        <a:lstStyle/>
        <a:p>
          <a:endParaRPr lang="en-GB"/>
        </a:p>
      </dgm:t>
    </dgm:pt>
    <dgm:pt modelId="{C9DA6012-1423-5C49-AB4C-41FB58E44C9B}" type="parTrans" cxnId="{D5410578-0B0C-434B-9A29-914C39EE3F56}">
      <dgm:prSet/>
      <dgm:spPr/>
      <dgm:t>
        <a:bodyPr/>
        <a:lstStyle/>
        <a:p>
          <a:endParaRPr lang="en-GB"/>
        </a:p>
      </dgm:t>
    </dgm:pt>
    <dgm:pt modelId="{A0146C14-5537-F640-AB19-9313F219B757}">
      <dgm:prSet phldrT="[Text]"/>
      <dgm:spPr/>
      <dgm:t>
        <a:bodyPr/>
        <a:lstStyle/>
        <a:p>
          <a:r>
            <a:rPr lang="en-GB" dirty="0"/>
            <a:t>National Research Network	</a:t>
          </a:r>
        </a:p>
      </dgm:t>
    </dgm:pt>
    <dgm:pt modelId="{19F03545-93DC-2B4F-815F-ADA3B240A5DB}" type="sibTrans" cxnId="{95C22AA9-1D23-FB46-BE87-BF3E4FA405E1}">
      <dgm:prSet/>
      <dgm:spPr/>
      <dgm:t>
        <a:bodyPr/>
        <a:lstStyle/>
        <a:p>
          <a:endParaRPr lang="en-GB"/>
        </a:p>
      </dgm:t>
    </dgm:pt>
    <dgm:pt modelId="{E27B4043-419E-3C41-AF2D-0EC1E5A2021A}" type="parTrans" cxnId="{95C22AA9-1D23-FB46-BE87-BF3E4FA405E1}">
      <dgm:prSet/>
      <dgm:spPr/>
      <dgm:t>
        <a:bodyPr/>
        <a:lstStyle/>
        <a:p>
          <a:endParaRPr lang="en-GB"/>
        </a:p>
      </dgm:t>
    </dgm:pt>
    <dgm:pt modelId="{B8BCB8E7-DCEA-7C4D-BDBF-0253D2E4CD71}">
      <dgm:prSet phldrT="[Text]"/>
      <dgm:spPr/>
      <dgm:t>
        <a:bodyPr/>
        <a:lstStyle/>
        <a:p>
          <a:r>
            <a:rPr lang="en-GB" dirty="0"/>
            <a:t>Storage</a:t>
          </a:r>
        </a:p>
      </dgm:t>
    </dgm:pt>
    <dgm:pt modelId="{B975D641-2F0C-E147-8A72-214E138089E4}" type="parTrans" cxnId="{D78FB530-1711-9143-B695-9B5BF356E448}">
      <dgm:prSet/>
      <dgm:spPr/>
      <dgm:t>
        <a:bodyPr/>
        <a:lstStyle/>
        <a:p>
          <a:endParaRPr lang="en-GB"/>
        </a:p>
      </dgm:t>
    </dgm:pt>
    <dgm:pt modelId="{DCD3BB91-B68C-9F4F-8D8B-911CD3E4DFB4}" type="sibTrans" cxnId="{D78FB530-1711-9143-B695-9B5BF356E448}">
      <dgm:prSet/>
      <dgm:spPr/>
      <dgm:t>
        <a:bodyPr/>
        <a:lstStyle/>
        <a:p>
          <a:endParaRPr lang="en-GB"/>
        </a:p>
      </dgm:t>
    </dgm:pt>
    <dgm:pt modelId="{697472C3-856C-9C4B-BF71-6515DCB5C44C}">
      <dgm:prSet phldrT="[Text]"/>
      <dgm:spPr/>
      <dgm:t>
        <a:bodyPr/>
        <a:lstStyle/>
        <a:p>
          <a:r>
            <a:rPr lang="en-GB" dirty="0"/>
            <a:t>Procurement</a:t>
          </a:r>
        </a:p>
      </dgm:t>
    </dgm:pt>
    <dgm:pt modelId="{63B5F8BC-3406-744C-AE7F-77FD6150A4DC}" type="parTrans" cxnId="{429AB365-9DE6-D647-AC44-5FCC4C402FF2}">
      <dgm:prSet/>
      <dgm:spPr/>
      <dgm:t>
        <a:bodyPr/>
        <a:lstStyle/>
        <a:p>
          <a:endParaRPr lang="en-GB"/>
        </a:p>
      </dgm:t>
    </dgm:pt>
    <dgm:pt modelId="{F6F80622-8DE0-BB42-8C45-289EB3167ABD}" type="sibTrans" cxnId="{429AB365-9DE6-D647-AC44-5FCC4C402FF2}">
      <dgm:prSet/>
      <dgm:spPr/>
      <dgm:t>
        <a:bodyPr/>
        <a:lstStyle/>
        <a:p>
          <a:endParaRPr lang="en-GB"/>
        </a:p>
      </dgm:t>
    </dgm:pt>
    <dgm:pt modelId="{846CD086-3B0F-0B48-9C0C-DCDCCBD84C32}">
      <dgm:prSet phldrT="[Text]"/>
      <dgm:spPr/>
      <dgm:t>
        <a:bodyPr/>
        <a:lstStyle/>
        <a:p>
          <a:r>
            <a:rPr lang="en-GB" dirty="0"/>
            <a:t>Education services</a:t>
          </a:r>
        </a:p>
      </dgm:t>
    </dgm:pt>
    <dgm:pt modelId="{F94B48BA-FF77-0246-8DB4-C7F7B7F6024D}" type="parTrans" cxnId="{5A67ED28-D424-5945-A15A-BC8935146BFD}">
      <dgm:prSet/>
      <dgm:spPr/>
      <dgm:t>
        <a:bodyPr/>
        <a:lstStyle/>
        <a:p>
          <a:endParaRPr lang="en-GB"/>
        </a:p>
      </dgm:t>
    </dgm:pt>
    <dgm:pt modelId="{7C151AEE-0FF8-154E-B566-2313E3EA0D11}" type="sibTrans" cxnId="{5A67ED28-D424-5945-A15A-BC8935146BFD}">
      <dgm:prSet/>
      <dgm:spPr/>
      <dgm:t>
        <a:bodyPr/>
        <a:lstStyle/>
        <a:p>
          <a:endParaRPr lang="en-GB"/>
        </a:p>
      </dgm:t>
    </dgm:pt>
    <dgm:pt modelId="{8731F938-77C8-054B-AA78-C0D55262FCDE}" type="pres">
      <dgm:prSet presAssocID="{B580DCDF-C2A5-A64B-B9E1-F51DA6A7FA82}" presName="diagram" presStyleCnt="0">
        <dgm:presLayoutVars>
          <dgm:dir/>
          <dgm:resizeHandles val="exact"/>
        </dgm:presLayoutVars>
      </dgm:prSet>
      <dgm:spPr/>
    </dgm:pt>
    <dgm:pt modelId="{21A8348B-2380-FF43-A111-80CF2B8E3BA0}" type="pres">
      <dgm:prSet presAssocID="{A0146C14-5537-F640-AB19-9313F219B757}" presName="node" presStyleLbl="node1" presStyleIdx="0" presStyleCnt="8">
        <dgm:presLayoutVars>
          <dgm:bulletEnabled val="1"/>
        </dgm:presLayoutVars>
      </dgm:prSet>
      <dgm:spPr/>
    </dgm:pt>
    <dgm:pt modelId="{4111B937-32E5-664F-A2CC-0C42342547A7}" type="pres">
      <dgm:prSet presAssocID="{19F03545-93DC-2B4F-815F-ADA3B240A5DB}" presName="sibTrans" presStyleCnt="0"/>
      <dgm:spPr/>
    </dgm:pt>
    <dgm:pt modelId="{24003CBE-347C-FC46-A69D-533293F5ADF7}" type="pres">
      <dgm:prSet presAssocID="{291AAEC9-9637-AB44-A724-3308D04806AB}" presName="node" presStyleLbl="node1" presStyleIdx="1" presStyleCnt="8">
        <dgm:presLayoutVars>
          <dgm:bulletEnabled val="1"/>
        </dgm:presLayoutVars>
      </dgm:prSet>
      <dgm:spPr/>
    </dgm:pt>
    <dgm:pt modelId="{2A5A892D-C806-0149-99AF-965A84A4F314}" type="pres">
      <dgm:prSet presAssocID="{BA43E398-59C2-644D-9D50-6CAE5DB7FD42}" presName="sibTrans" presStyleCnt="0"/>
      <dgm:spPr/>
    </dgm:pt>
    <dgm:pt modelId="{D7868658-4926-424D-95EC-45187CF5E264}" type="pres">
      <dgm:prSet presAssocID="{715D7B0D-6227-7940-A202-2A52083967E0}" presName="node" presStyleLbl="node1" presStyleIdx="2" presStyleCnt="8">
        <dgm:presLayoutVars>
          <dgm:bulletEnabled val="1"/>
        </dgm:presLayoutVars>
      </dgm:prSet>
      <dgm:spPr/>
    </dgm:pt>
    <dgm:pt modelId="{3BE9044D-BC62-0A48-BE72-1ECC21529A30}" type="pres">
      <dgm:prSet presAssocID="{34884377-F522-504F-B1AA-8BA4CEA7803D}" presName="sibTrans" presStyleCnt="0"/>
      <dgm:spPr/>
    </dgm:pt>
    <dgm:pt modelId="{F77D768B-9B07-2E49-B159-C8CBC8364469}" type="pres">
      <dgm:prSet presAssocID="{B8BCB8E7-DCEA-7C4D-BDBF-0253D2E4CD71}" presName="node" presStyleLbl="node1" presStyleIdx="3" presStyleCnt="8">
        <dgm:presLayoutVars>
          <dgm:bulletEnabled val="1"/>
        </dgm:presLayoutVars>
      </dgm:prSet>
      <dgm:spPr/>
    </dgm:pt>
    <dgm:pt modelId="{A233D2B3-CAFA-A740-8C78-A16CB364D20C}" type="pres">
      <dgm:prSet presAssocID="{DCD3BB91-B68C-9F4F-8D8B-911CD3E4DFB4}" presName="sibTrans" presStyleCnt="0"/>
      <dgm:spPr/>
    </dgm:pt>
    <dgm:pt modelId="{2804FD0F-49BB-D74F-915C-D366FA114F21}" type="pres">
      <dgm:prSet presAssocID="{7C65CBB2-D136-7C4E-9606-785724FD50E3}" presName="node" presStyleLbl="node1" presStyleIdx="4" presStyleCnt="8">
        <dgm:presLayoutVars>
          <dgm:bulletEnabled val="1"/>
        </dgm:presLayoutVars>
      </dgm:prSet>
      <dgm:spPr/>
    </dgm:pt>
    <dgm:pt modelId="{9C05273B-DC05-A145-B80A-ADF15086406D}" type="pres">
      <dgm:prSet presAssocID="{E4234EC0-E5AA-E940-A52D-A0A3C2CD84B8}" presName="sibTrans" presStyleCnt="0"/>
      <dgm:spPr/>
    </dgm:pt>
    <dgm:pt modelId="{9DD2A1E8-4B9E-D84D-B5B6-8AA5F9B537F3}" type="pres">
      <dgm:prSet presAssocID="{FA4A884F-1674-ED43-9781-D21639FA4B13}" presName="node" presStyleLbl="node1" presStyleIdx="5" presStyleCnt="8">
        <dgm:presLayoutVars>
          <dgm:bulletEnabled val="1"/>
        </dgm:presLayoutVars>
      </dgm:prSet>
      <dgm:spPr/>
    </dgm:pt>
    <dgm:pt modelId="{C79A3DA3-77F9-F648-BDAF-156045255EAD}" type="pres">
      <dgm:prSet presAssocID="{0C398C6C-CFC8-AA41-9772-3BC3BD9B1C5D}" presName="sibTrans" presStyleCnt="0"/>
      <dgm:spPr/>
    </dgm:pt>
    <dgm:pt modelId="{FABD2DAD-3A32-8349-A12E-5EBF4726CE2C}" type="pres">
      <dgm:prSet presAssocID="{697472C3-856C-9C4B-BF71-6515DCB5C44C}" presName="node" presStyleLbl="node1" presStyleIdx="6" presStyleCnt="8">
        <dgm:presLayoutVars>
          <dgm:bulletEnabled val="1"/>
        </dgm:presLayoutVars>
      </dgm:prSet>
      <dgm:spPr/>
    </dgm:pt>
    <dgm:pt modelId="{12E53AB6-D885-074E-809E-D8A9BF8E822F}" type="pres">
      <dgm:prSet presAssocID="{F6F80622-8DE0-BB42-8C45-289EB3167ABD}" presName="sibTrans" presStyleCnt="0"/>
      <dgm:spPr/>
    </dgm:pt>
    <dgm:pt modelId="{647F46AD-C502-6947-A8E0-8530706CFD2D}" type="pres">
      <dgm:prSet presAssocID="{846CD086-3B0F-0B48-9C0C-DCDCCBD84C32}" presName="node" presStyleLbl="node1" presStyleIdx="7" presStyleCnt="8">
        <dgm:presLayoutVars>
          <dgm:bulletEnabled val="1"/>
        </dgm:presLayoutVars>
      </dgm:prSet>
      <dgm:spPr/>
    </dgm:pt>
  </dgm:ptLst>
  <dgm:cxnLst>
    <dgm:cxn modelId="{0D6D9200-8619-2C4D-A84E-439C18140BFF}" type="presOf" srcId="{846CD086-3B0F-0B48-9C0C-DCDCCBD84C32}" destId="{647F46AD-C502-6947-A8E0-8530706CFD2D}" srcOrd="0" destOrd="0" presId="urn:microsoft.com/office/officeart/2005/8/layout/default"/>
    <dgm:cxn modelId="{5A67ED28-D424-5945-A15A-BC8935146BFD}" srcId="{B580DCDF-C2A5-A64B-B9E1-F51DA6A7FA82}" destId="{846CD086-3B0F-0B48-9C0C-DCDCCBD84C32}" srcOrd="7" destOrd="0" parTransId="{F94B48BA-FF77-0246-8DB4-C7F7B7F6024D}" sibTransId="{7C151AEE-0FF8-154E-B566-2313E3EA0D11}"/>
    <dgm:cxn modelId="{D78FB530-1711-9143-B695-9B5BF356E448}" srcId="{B580DCDF-C2A5-A64B-B9E1-F51DA6A7FA82}" destId="{B8BCB8E7-DCEA-7C4D-BDBF-0253D2E4CD71}" srcOrd="3" destOrd="0" parTransId="{B975D641-2F0C-E147-8A72-214E138089E4}" sibTransId="{DCD3BB91-B68C-9F4F-8D8B-911CD3E4DFB4}"/>
    <dgm:cxn modelId="{51DBBD36-B6E6-624A-B647-D508F5606BDC}" type="presOf" srcId="{FA4A884F-1674-ED43-9781-D21639FA4B13}" destId="{9DD2A1E8-4B9E-D84D-B5B6-8AA5F9B537F3}" srcOrd="0" destOrd="0" presId="urn:microsoft.com/office/officeart/2005/8/layout/default"/>
    <dgm:cxn modelId="{75F1DA3F-6FDD-4941-8C6F-59E635ECD24F}" type="presOf" srcId="{697472C3-856C-9C4B-BF71-6515DCB5C44C}" destId="{FABD2DAD-3A32-8349-A12E-5EBF4726CE2C}" srcOrd="0" destOrd="0" presId="urn:microsoft.com/office/officeart/2005/8/layout/default"/>
    <dgm:cxn modelId="{F2FBB25E-9E50-C44B-9F7C-A790C69A1590}" type="presOf" srcId="{7C65CBB2-D136-7C4E-9606-785724FD50E3}" destId="{2804FD0F-49BB-D74F-915C-D366FA114F21}" srcOrd="0" destOrd="0" presId="urn:microsoft.com/office/officeart/2005/8/layout/default"/>
    <dgm:cxn modelId="{429AB365-9DE6-D647-AC44-5FCC4C402FF2}" srcId="{B580DCDF-C2A5-A64B-B9E1-F51DA6A7FA82}" destId="{697472C3-856C-9C4B-BF71-6515DCB5C44C}" srcOrd="6" destOrd="0" parTransId="{63B5F8BC-3406-744C-AE7F-77FD6150A4DC}" sibTransId="{F6F80622-8DE0-BB42-8C45-289EB3167ABD}"/>
    <dgm:cxn modelId="{19420E6C-6EBC-6146-90A1-010088E0E86A}" srcId="{B580DCDF-C2A5-A64B-B9E1-F51DA6A7FA82}" destId="{7C65CBB2-D136-7C4E-9606-785724FD50E3}" srcOrd="4" destOrd="0" parTransId="{B50D559F-176D-A04E-A728-EAE3997436BF}" sibTransId="{E4234EC0-E5AA-E940-A52D-A0A3C2CD84B8}"/>
    <dgm:cxn modelId="{D5410578-0B0C-434B-9A29-914C39EE3F56}" srcId="{B580DCDF-C2A5-A64B-B9E1-F51DA6A7FA82}" destId="{291AAEC9-9637-AB44-A724-3308D04806AB}" srcOrd="1" destOrd="0" parTransId="{C9DA6012-1423-5C49-AB4C-41FB58E44C9B}" sibTransId="{BA43E398-59C2-644D-9D50-6CAE5DB7FD42}"/>
    <dgm:cxn modelId="{11822F90-881B-0449-A162-08C47EA16962}" type="presOf" srcId="{715D7B0D-6227-7940-A202-2A52083967E0}" destId="{D7868658-4926-424D-95EC-45187CF5E264}" srcOrd="0" destOrd="0" presId="urn:microsoft.com/office/officeart/2005/8/layout/default"/>
    <dgm:cxn modelId="{FB07FDA0-C9D2-6D40-AA5A-B0C08EF0978A}" srcId="{B580DCDF-C2A5-A64B-B9E1-F51DA6A7FA82}" destId="{FA4A884F-1674-ED43-9781-D21639FA4B13}" srcOrd="5" destOrd="0" parTransId="{AD2CCD26-9288-B84E-BEC9-867047F87557}" sibTransId="{0C398C6C-CFC8-AA41-9772-3BC3BD9B1C5D}"/>
    <dgm:cxn modelId="{803F3CA1-3944-F646-8A0D-C660E1E1721F}" type="presOf" srcId="{291AAEC9-9637-AB44-A724-3308D04806AB}" destId="{24003CBE-347C-FC46-A69D-533293F5ADF7}" srcOrd="0" destOrd="0" presId="urn:microsoft.com/office/officeart/2005/8/layout/default"/>
    <dgm:cxn modelId="{95C22AA9-1D23-FB46-BE87-BF3E4FA405E1}" srcId="{B580DCDF-C2A5-A64B-B9E1-F51DA6A7FA82}" destId="{A0146C14-5537-F640-AB19-9313F219B757}" srcOrd="0" destOrd="0" parTransId="{E27B4043-419E-3C41-AF2D-0EC1E5A2021A}" sibTransId="{19F03545-93DC-2B4F-815F-ADA3B240A5DB}"/>
    <dgm:cxn modelId="{374CE4C6-5FEA-D347-BF77-00BC46CAB330}" type="presOf" srcId="{A0146C14-5537-F640-AB19-9313F219B757}" destId="{21A8348B-2380-FF43-A111-80CF2B8E3BA0}" srcOrd="0" destOrd="0" presId="urn:microsoft.com/office/officeart/2005/8/layout/default"/>
    <dgm:cxn modelId="{CEC5D2D7-F870-CA4A-891A-3A54AD68997D}" type="presOf" srcId="{B580DCDF-C2A5-A64B-B9E1-F51DA6A7FA82}" destId="{8731F938-77C8-054B-AA78-C0D55262FCDE}" srcOrd="0" destOrd="0" presId="urn:microsoft.com/office/officeart/2005/8/layout/default"/>
    <dgm:cxn modelId="{D7B0B1E4-4B58-6343-BE9C-60D1FB045DE9}" type="presOf" srcId="{B8BCB8E7-DCEA-7C4D-BDBF-0253D2E4CD71}" destId="{F77D768B-9B07-2E49-B159-C8CBC8364469}" srcOrd="0" destOrd="0" presId="urn:microsoft.com/office/officeart/2005/8/layout/default"/>
    <dgm:cxn modelId="{566FA5F7-B1A3-EF4C-9EF5-A70ACB050115}" srcId="{B580DCDF-C2A5-A64B-B9E1-F51DA6A7FA82}" destId="{715D7B0D-6227-7940-A202-2A52083967E0}" srcOrd="2" destOrd="0" parTransId="{6BBCF47C-20CA-744B-A7BC-8A3102638AFB}" sibTransId="{34884377-F522-504F-B1AA-8BA4CEA7803D}"/>
    <dgm:cxn modelId="{DCB34312-EB6B-8E47-ABC7-C868D85A43C9}" type="presParOf" srcId="{8731F938-77C8-054B-AA78-C0D55262FCDE}" destId="{21A8348B-2380-FF43-A111-80CF2B8E3BA0}" srcOrd="0" destOrd="0" presId="urn:microsoft.com/office/officeart/2005/8/layout/default"/>
    <dgm:cxn modelId="{A47713E6-A46E-B14E-B51F-7667BC58521B}" type="presParOf" srcId="{8731F938-77C8-054B-AA78-C0D55262FCDE}" destId="{4111B937-32E5-664F-A2CC-0C42342547A7}" srcOrd="1" destOrd="0" presId="urn:microsoft.com/office/officeart/2005/8/layout/default"/>
    <dgm:cxn modelId="{7E85160E-0092-3941-B4AA-7063DB87AEC3}" type="presParOf" srcId="{8731F938-77C8-054B-AA78-C0D55262FCDE}" destId="{24003CBE-347C-FC46-A69D-533293F5ADF7}" srcOrd="2" destOrd="0" presId="urn:microsoft.com/office/officeart/2005/8/layout/default"/>
    <dgm:cxn modelId="{B9B80841-AAD5-BB4E-A0E7-CD8057271D9B}" type="presParOf" srcId="{8731F938-77C8-054B-AA78-C0D55262FCDE}" destId="{2A5A892D-C806-0149-99AF-965A84A4F314}" srcOrd="3" destOrd="0" presId="urn:microsoft.com/office/officeart/2005/8/layout/default"/>
    <dgm:cxn modelId="{F742CFA0-7AFF-C947-BA6D-91FAFC434DA8}" type="presParOf" srcId="{8731F938-77C8-054B-AA78-C0D55262FCDE}" destId="{D7868658-4926-424D-95EC-45187CF5E264}" srcOrd="4" destOrd="0" presId="urn:microsoft.com/office/officeart/2005/8/layout/default"/>
    <dgm:cxn modelId="{619CA72E-D333-4548-B437-4EE4A6C8ABC3}" type="presParOf" srcId="{8731F938-77C8-054B-AA78-C0D55262FCDE}" destId="{3BE9044D-BC62-0A48-BE72-1ECC21529A30}" srcOrd="5" destOrd="0" presId="urn:microsoft.com/office/officeart/2005/8/layout/default"/>
    <dgm:cxn modelId="{8D35BDE4-8878-F444-A8D5-95D729830B6E}" type="presParOf" srcId="{8731F938-77C8-054B-AA78-C0D55262FCDE}" destId="{F77D768B-9B07-2E49-B159-C8CBC8364469}" srcOrd="6" destOrd="0" presId="urn:microsoft.com/office/officeart/2005/8/layout/default"/>
    <dgm:cxn modelId="{E30E8AAC-EDE3-6044-8C1F-A346ABC7C635}" type="presParOf" srcId="{8731F938-77C8-054B-AA78-C0D55262FCDE}" destId="{A233D2B3-CAFA-A740-8C78-A16CB364D20C}" srcOrd="7" destOrd="0" presId="urn:microsoft.com/office/officeart/2005/8/layout/default"/>
    <dgm:cxn modelId="{8972244A-F33D-C34B-B89F-DEC637D84B24}" type="presParOf" srcId="{8731F938-77C8-054B-AA78-C0D55262FCDE}" destId="{2804FD0F-49BB-D74F-915C-D366FA114F21}" srcOrd="8" destOrd="0" presId="urn:microsoft.com/office/officeart/2005/8/layout/default"/>
    <dgm:cxn modelId="{CA5E6D7F-03E2-C04E-A19E-06BB8EF36CFA}" type="presParOf" srcId="{8731F938-77C8-054B-AA78-C0D55262FCDE}" destId="{9C05273B-DC05-A145-B80A-ADF15086406D}" srcOrd="9" destOrd="0" presId="urn:microsoft.com/office/officeart/2005/8/layout/default"/>
    <dgm:cxn modelId="{C41340E0-0A01-BE4B-9030-A9EE8B3FF650}" type="presParOf" srcId="{8731F938-77C8-054B-AA78-C0D55262FCDE}" destId="{9DD2A1E8-4B9E-D84D-B5B6-8AA5F9B537F3}" srcOrd="10" destOrd="0" presId="urn:microsoft.com/office/officeart/2005/8/layout/default"/>
    <dgm:cxn modelId="{93E39B9F-6FA1-524C-8E33-2273B0C87C66}" type="presParOf" srcId="{8731F938-77C8-054B-AA78-C0D55262FCDE}" destId="{C79A3DA3-77F9-F648-BDAF-156045255EAD}" srcOrd="11" destOrd="0" presId="urn:microsoft.com/office/officeart/2005/8/layout/default"/>
    <dgm:cxn modelId="{D7FFC223-5CBA-D443-9954-B9C285769E7B}" type="presParOf" srcId="{8731F938-77C8-054B-AA78-C0D55262FCDE}" destId="{FABD2DAD-3A32-8349-A12E-5EBF4726CE2C}" srcOrd="12" destOrd="0" presId="urn:microsoft.com/office/officeart/2005/8/layout/default"/>
    <dgm:cxn modelId="{52763674-17FA-4A48-BE56-F8689CF10444}" type="presParOf" srcId="{8731F938-77C8-054B-AA78-C0D55262FCDE}" destId="{12E53AB6-D885-074E-809E-D8A9BF8E822F}" srcOrd="13" destOrd="0" presId="urn:microsoft.com/office/officeart/2005/8/layout/default"/>
    <dgm:cxn modelId="{3E9502AD-634C-1841-B262-659052D6D81C}" type="presParOf" srcId="{8731F938-77C8-054B-AA78-C0D55262FCDE}" destId="{647F46AD-C502-6947-A8E0-8530706CFD2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9E1FBF-F6EB-8047-A7CA-BD0ED92CBB2F}" type="doc">
      <dgm:prSet loTypeId="urn:microsoft.com/office/officeart/2005/8/layout/venn1" loCatId="" qsTypeId="urn:microsoft.com/office/officeart/2005/8/quickstyle/simple5" qsCatId="simple" csTypeId="urn:microsoft.com/office/officeart/2005/8/colors/accent5_2" csCatId="accent5" phldr="1"/>
      <dgm:spPr/>
    </dgm:pt>
    <dgm:pt modelId="{7226DAEE-D044-C544-9DA4-A081B71AB865}">
      <dgm:prSet phldrT="[Text]">
        <dgm:style>
          <a:lnRef idx="0">
            <a:scrgbClr r="0" g="0" b="0"/>
          </a:lnRef>
          <a:fillRef idx="0">
            <a:scrgbClr r="0" g="0" b="0"/>
          </a:fillRef>
          <a:effectRef idx="0">
            <a:scrgbClr r="0" g="0" b="0"/>
          </a:effectRef>
          <a:fontRef idx="minor">
            <a:schemeClr val="lt1"/>
          </a:fontRef>
        </dgm:style>
      </dgm:prSet>
      <dgm:spPr>
        <a:solidFill>
          <a:schemeClr val="accent4">
            <a:alpha val="50000"/>
          </a:schemeClr>
        </a:solidFill>
        <a:ln>
          <a:noFill/>
        </a:ln>
      </dgm:spPr>
      <dgm:t>
        <a:bodyPr/>
        <a:lstStyle/>
        <a:p>
          <a:pPr algn="ctr"/>
          <a:r>
            <a:rPr lang="en-GB" b="1" dirty="0">
              <a:solidFill>
                <a:srgbClr val="238344"/>
              </a:solidFill>
            </a:rPr>
            <a:t>Consortium Research Infrastructure</a:t>
          </a:r>
        </a:p>
      </dgm:t>
    </dgm:pt>
    <dgm:pt modelId="{B95C4E9F-7B0D-9D42-AF2E-586953FF375B}" type="parTrans" cxnId="{6E933E48-862E-384F-BE52-D2A86CDFE051}">
      <dgm:prSet/>
      <dgm:spPr/>
      <dgm:t>
        <a:bodyPr/>
        <a:lstStyle/>
        <a:p>
          <a:endParaRPr lang="en-GB">
            <a:solidFill>
              <a:schemeClr val="accent5"/>
            </a:solidFill>
          </a:endParaRPr>
        </a:p>
      </dgm:t>
    </dgm:pt>
    <dgm:pt modelId="{0A09E6D3-C340-A940-BA68-E03FFE7C1B7D}" type="sibTrans" cxnId="{6E933E48-862E-384F-BE52-D2A86CDFE051}">
      <dgm:prSet/>
      <dgm:spPr/>
      <dgm:t>
        <a:bodyPr/>
        <a:lstStyle/>
        <a:p>
          <a:endParaRPr lang="en-GB">
            <a:solidFill>
              <a:schemeClr val="accent5"/>
            </a:solidFill>
          </a:endParaRPr>
        </a:p>
      </dgm:t>
    </dgm:pt>
    <dgm:pt modelId="{7D676BEE-9916-EA49-9F10-D6900F6AD24B}">
      <dgm:prSet phldrT="[Text]">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pPr algn="ctr"/>
          <a:r>
            <a:rPr lang="en-GB" b="1" dirty="0">
              <a:solidFill>
                <a:srgbClr val="9B4D1B"/>
              </a:solidFill>
            </a:rPr>
            <a:t>Institutional Research Infrastructure</a:t>
          </a:r>
        </a:p>
      </dgm:t>
    </dgm:pt>
    <dgm:pt modelId="{CFC48AE8-4D47-7746-B8C7-BCBB7A005902}" type="parTrans" cxnId="{6F7F24F4-3FED-6A49-BC95-BB80474B88BB}">
      <dgm:prSet/>
      <dgm:spPr/>
      <dgm:t>
        <a:bodyPr/>
        <a:lstStyle/>
        <a:p>
          <a:endParaRPr lang="en-GB">
            <a:solidFill>
              <a:schemeClr val="accent5"/>
            </a:solidFill>
          </a:endParaRPr>
        </a:p>
      </dgm:t>
    </dgm:pt>
    <dgm:pt modelId="{0CE10CB9-BEAF-224E-B9A7-D3518565211C}" type="sibTrans" cxnId="{6F7F24F4-3FED-6A49-BC95-BB80474B88BB}">
      <dgm:prSet/>
      <dgm:spPr/>
      <dgm:t>
        <a:bodyPr/>
        <a:lstStyle/>
        <a:p>
          <a:endParaRPr lang="en-GB">
            <a:solidFill>
              <a:schemeClr val="accent5"/>
            </a:solidFill>
          </a:endParaRPr>
        </a:p>
      </dgm:t>
    </dgm:pt>
    <dgm:pt modelId="{33ADF654-153E-684A-BCD4-2CAD02135994}">
      <dgm:prSet phldrT="[Text]">
        <dgm:style>
          <a:lnRef idx="0">
            <a:scrgbClr r="0" g="0" b="0"/>
          </a:lnRef>
          <a:fillRef idx="0">
            <a:scrgbClr r="0" g="0" b="0"/>
          </a:fillRef>
          <a:effectRef idx="0">
            <a:scrgbClr r="0" g="0" b="0"/>
          </a:effectRef>
          <a:fontRef idx="minor">
            <a:schemeClr val="lt1"/>
          </a:fontRef>
        </dgm:style>
      </dgm:prSet>
      <dgm:spPr>
        <a:solidFill>
          <a:schemeClr val="accent2">
            <a:lumMod val="75000"/>
            <a:alpha val="50000"/>
          </a:schemeClr>
        </a:solidFill>
        <a:ln>
          <a:noFill/>
        </a:ln>
      </dgm:spPr>
      <dgm:t>
        <a:bodyPr/>
        <a:lstStyle/>
        <a:p>
          <a:pPr algn="ctr"/>
          <a:r>
            <a:rPr lang="en-GB" b="1" dirty="0">
              <a:solidFill>
                <a:srgbClr val="837424"/>
              </a:solidFill>
            </a:rPr>
            <a:t>European Research Infrastructure</a:t>
          </a:r>
        </a:p>
      </dgm:t>
    </dgm:pt>
    <dgm:pt modelId="{2FB74723-8A23-0047-B4A9-94D683281A8A}" type="parTrans" cxnId="{D6434BE2-8AB2-0A4B-994B-2DAE8D523DD4}">
      <dgm:prSet/>
      <dgm:spPr/>
      <dgm:t>
        <a:bodyPr/>
        <a:lstStyle/>
        <a:p>
          <a:endParaRPr lang="en-GB">
            <a:solidFill>
              <a:schemeClr val="accent5"/>
            </a:solidFill>
          </a:endParaRPr>
        </a:p>
      </dgm:t>
    </dgm:pt>
    <dgm:pt modelId="{78E1D027-AB50-EB46-B648-729BCF752743}" type="sibTrans" cxnId="{D6434BE2-8AB2-0A4B-994B-2DAE8D523DD4}">
      <dgm:prSet/>
      <dgm:spPr/>
      <dgm:t>
        <a:bodyPr/>
        <a:lstStyle/>
        <a:p>
          <a:endParaRPr lang="en-GB">
            <a:solidFill>
              <a:schemeClr val="accent5"/>
            </a:solidFill>
          </a:endParaRPr>
        </a:p>
      </dgm:t>
    </dgm:pt>
    <dgm:pt modelId="{62985293-8CAE-3D49-8006-9FD1844265B4}" type="pres">
      <dgm:prSet presAssocID="{B19E1FBF-F6EB-8047-A7CA-BD0ED92CBB2F}" presName="compositeShape" presStyleCnt="0">
        <dgm:presLayoutVars>
          <dgm:chMax val="7"/>
          <dgm:dir/>
          <dgm:resizeHandles val="exact"/>
        </dgm:presLayoutVars>
      </dgm:prSet>
      <dgm:spPr/>
    </dgm:pt>
    <dgm:pt modelId="{6406C4F6-3822-CB4B-82E2-0D612C343272}" type="pres">
      <dgm:prSet presAssocID="{33ADF654-153E-684A-BCD4-2CAD02135994}" presName="circ1" presStyleLbl="vennNode1" presStyleIdx="0" presStyleCnt="3"/>
      <dgm:spPr/>
    </dgm:pt>
    <dgm:pt modelId="{F45220F1-2BD3-2B4B-8C14-EB9002634A1C}" type="pres">
      <dgm:prSet presAssocID="{33ADF654-153E-684A-BCD4-2CAD02135994}" presName="circ1Tx" presStyleLbl="revTx" presStyleIdx="0" presStyleCnt="0">
        <dgm:presLayoutVars>
          <dgm:chMax val="0"/>
          <dgm:chPref val="0"/>
          <dgm:bulletEnabled val="1"/>
        </dgm:presLayoutVars>
      </dgm:prSet>
      <dgm:spPr/>
    </dgm:pt>
    <dgm:pt modelId="{DD98F6CF-E5BA-A64E-A2A7-87B838D75534}" type="pres">
      <dgm:prSet presAssocID="{7226DAEE-D044-C544-9DA4-A081B71AB865}" presName="circ2" presStyleLbl="vennNode1" presStyleIdx="1" presStyleCnt="3" custLinFactNeighborY="-666"/>
      <dgm:spPr/>
    </dgm:pt>
    <dgm:pt modelId="{74A16E7E-09DD-644F-AC67-D485E1471458}" type="pres">
      <dgm:prSet presAssocID="{7226DAEE-D044-C544-9DA4-A081B71AB865}" presName="circ2Tx" presStyleLbl="revTx" presStyleIdx="0" presStyleCnt="0">
        <dgm:presLayoutVars>
          <dgm:chMax val="0"/>
          <dgm:chPref val="0"/>
          <dgm:bulletEnabled val="1"/>
        </dgm:presLayoutVars>
      </dgm:prSet>
      <dgm:spPr/>
    </dgm:pt>
    <dgm:pt modelId="{C157A5C0-CA0F-B34C-ACEF-C365245412DF}" type="pres">
      <dgm:prSet presAssocID="{7D676BEE-9916-EA49-9F10-D6900F6AD24B}" presName="circ3" presStyleLbl="vennNode1" presStyleIdx="2" presStyleCnt="3" custLinFactNeighborX="-4058" custLinFactNeighborY="-1099"/>
      <dgm:spPr/>
    </dgm:pt>
    <dgm:pt modelId="{A6518CB4-3913-9D42-81BA-182A9EDFE906}" type="pres">
      <dgm:prSet presAssocID="{7D676BEE-9916-EA49-9F10-D6900F6AD24B}" presName="circ3Tx" presStyleLbl="revTx" presStyleIdx="0" presStyleCnt="0">
        <dgm:presLayoutVars>
          <dgm:chMax val="0"/>
          <dgm:chPref val="0"/>
          <dgm:bulletEnabled val="1"/>
        </dgm:presLayoutVars>
      </dgm:prSet>
      <dgm:spPr/>
    </dgm:pt>
  </dgm:ptLst>
  <dgm:cxnLst>
    <dgm:cxn modelId="{6E933E48-862E-384F-BE52-D2A86CDFE051}" srcId="{B19E1FBF-F6EB-8047-A7CA-BD0ED92CBB2F}" destId="{7226DAEE-D044-C544-9DA4-A081B71AB865}" srcOrd="1" destOrd="0" parTransId="{B95C4E9F-7B0D-9D42-AF2E-586953FF375B}" sibTransId="{0A09E6D3-C340-A940-BA68-E03FFE7C1B7D}"/>
    <dgm:cxn modelId="{3595825F-EC68-9041-B891-D389F41EB630}" type="presOf" srcId="{7D676BEE-9916-EA49-9F10-D6900F6AD24B}" destId="{C157A5C0-CA0F-B34C-ACEF-C365245412DF}" srcOrd="0" destOrd="0" presId="urn:microsoft.com/office/officeart/2005/8/layout/venn1"/>
    <dgm:cxn modelId="{A5B0F95F-3932-5649-98B2-0F45C3A6F3F1}" type="presOf" srcId="{33ADF654-153E-684A-BCD4-2CAD02135994}" destId="{6406C4F6-3822-CB4B-82E2-0D612C343272}" srcOrd="0" destOrd="0" presId="urn:microsoft.com/office/officeart/2005/8/layout/venn1"/>
    <dgm:cxn modelId="{7E3F2D6D-3CAC-1041-AA62-0D48C55EAC13}" type="presOf" srcId="{7226DAEE-D044-C544-9DA4-A081B71AB865}" destId="{74A16E7E-09DD-644F-AC67-D485E1471458}" srcOrd="1" destOrd="0" presId="urn:microsoft.com/office/officeart/2005/8/layout/venn1"/>
    <dgm:cxn modelId="{A3851B8E-86CA-B549-8B2D-2873DC7DFCAE}" type="presOf" srcId="{7226DAEE-D044-C544-9DA4-A081B71AB865}" destId="{DD98F6CF-E5BA-A64E-A2A7-87B838D75534}" srcOrd="0" destOrd="0" presId="urn:microsoft.com/office/officeart/2005/8/layout/venn1"/>
    <dgm:cxn modelId="{B858F38E-48F6-F948-9AD5-8D8BC8D7E434}" type="presOf" srcId="{7D676BEE-9916-EA49-9F10-D6900F6AD24B}" destId="{A6518CB4-3913-9D42-81BA-182A9EDFE906}" srcOrd="1" destOrd="0" presId="urn:microsoft.com/office/officeart/2005/8/layout/venn1"/>
    <dgm:cxn modelId="{9D317CA1-7C18-5C41-9C0C-C5C6C23ADAD8}" type="presOf" srcId="{B19E1FBF-F6EB-8047-A7CA-BD0ED92CBB2F}" destId="{62985293-8CAE-3D49-8006-9FD1844265B4}" srcOrd="0" destOrd="0" presId="urn:microsoft.com/office/officeart/2005/8/layout/venn1"/>
    <dgm:cxn modelId="{E6E93AB1-230A-1A4F-81EF-E9105A1FE262}" type="presOf" srcId="{33ADF654-153E-684A-BCD4-2CAD02135994}" destId="{F45220F1-2BD3-2B4B-8C14-EB9002634A1C}" srcOrd="1" destOrd="0" presId="urn:microsoft.com/office/officeart/2005/8/layout/venn1"/>
    <dgm:cxn modelId="{D6434BE2-8AB2-0A4B-994B-2DAE8D523DD4}" srcId="{B19E1FBF-F6EB-8047-A7CA-BD0ED92CBB2F}" destId="{33ADF654-153E-684A-BCD4-2CAD02135994}" srcOrd="0" destOrd="0" parTransId="{2FB74723-8A23-0047-B4A9-94D683281A8A}" sibTransId="{78E1D027-AB50-EB46-B648-729BCF752743}"/>
    <dgm:cxn modelId="{6F7F24F4-3FED-6A49-BC95-BB80474B88BB}" srcId="{B19E1FBF-F6EB-8047-A7CA-BD0ED92CBB2F}" destId="{7D676BEE-9916-EA49-9F10-D6900F6AD24B}" srcOrd="2" destOrd="0" parTransId="{CFC48AE8-4D47-7746-B8C7-BCBB7A005902}" sibTransId="{0CE10CB9-BEAF-224E-B9A7-D3518565211C}"/>
    <dgm:cxn modelId="{A73F1873-6686-0A4F-97F6-1811C5314367}" type="presParOf" srcId="{62985293-8CAE-3D49-8006-9FD1844265B4}" destId="{6406C4F6-3822-CB4B-82E2-0D612C343272}" srcOrd="0" destOrd="0" presId="urn:microsoft.com/office/officeart/2005/8/layout/venn1"/>
    <dgm:cxn modelId="{33593D41-AB5A-EB4F-98BD-FEDA821E5D26}" type="presParOf" srcId="{62985293-8CAE-3D49-8006-9FD1844265B4}" destId="{F45220F1-2BD3-2B4B-8C14-EB9002634A1C}" srcOrd="1" destOrd="0" presId="urn:microsoft.com/office/officeart/2005/8/layout/venn1"/>
    <dgm:cxn modelId="{FAF45761-157A-1E45-984B-721AB9675EB0}" type="presParOf" srcId="{62985293-8CAE-3D49-8006-9FD1844265B4}" destId="{DD98F6CF-E5BA-A64E-A2A7-87B838D75534}" srcOrd="2" destOrd="0" presId="urn:microsoft.com/office/officeart/2005/8/layout/venn1"/>
    <dgm:cxn modelId="{2053D76F-C8BC-874D-A42B-53CCE17E03CB}" type="presParOf" srcId="{62985293-8CAE-3D49-8006-9FD1844265B4}" destId="{74A16E7E-09DD-644F-AC67-D485E1471458}" srcOrd="3" destOrd="0" presId="urn:microsoft.com/office/officeart/2005/8/layout/venn1"/>
    <dgm:cxn modelId="{86290FBB-1E4D-284F-B5F8-07A3091003F3}" type="presParOf" srcId="{62985293-8CAE-3D49-8006-9FD1844265B4}" destId="{C157A5C0-CA0F-B34C-ACEF-C365245412DF}" srcOrd="4" destOrd="0" presId="urn:microsoft.com/office/officeart/2005/8/layout/venn1"/>
    <dgm:cxn modelId="{9B7C4955-CC33-0B46-9434-73D72ADFB2A9}" type="presParOf" srcId="{62985293-8CAE-3D49-8006-9FD1844265B4}" destId="{A6518CB4-3913-9D42-81BA-182A9EDFE906}"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D769CB-6BF4-2E4E-A4DE-845233197EFB}" type="doc">
      <dgm:prSet loTypeId="urn:microsoft.com/office/officeart/2005/8/layout/list1" loCatId="" qsTypeId="urn:microsoft.com/office/officeart/2005/8/quickstyle/simple1" qsCatId="simple" csTypeId="urn:microsoft.com/office/officeart/2005/8/colors/accent3_2" csCatId="accent3" phldr="1"/>
      <dgm:spPr/>
      <dgm:t>
        <a:bodyPr/>
        <a:lstStyle/>
        <a:p>
          <a:endParaRPr lang="en-GB"/>
        </a:p>
      </dgm:t>
    </dgm:pt>
    <dgm:pt modelId="{A9BAA960-2D1B-7C41-8215-8A58F1169ABA}">
      <dgm:prSet/>
      <dgm:spPr/>
      <dgm:t>
        <a:bodyPr/>
        <a:lstStyle/>
        <a:p>
          <a:r>
            <a:rPr lang="en-GB" dirty="0"/>
            <a:t>Compute</a:t>
          </a:r>
        </a:p>
      </dgm:t>
    </dgm:pt>
    <dgm:pt modelId="{1F0A6912-33A7-8747-8003-FDB9ED4B4D8D}" type="parTrans" cxnId="{D594FE51-8CF9-7540-8B2A-EA2B9663A6D5}">
      <dgm:prSet/>
      <dgm:spPr/>
      <dgm:t>
        <a:bodyPr/>
        <a:lstStyle/>
        <a:p>
          <a:endParaRPr lang="en-GB"/>
        </a:p>
      </dgm:t>
    </dgm:pt>
    <dgm:pt modelId="{5A3F71EC-E726-9D48-9232-636A7D6E3A73}" type="sibTrans" cxnId="{D594FE51-8CF9-7540-8B2A-EA2B9663A6D5}">
      <dgm:prSet/>
      <dgm:spPr/>
      <dgm:t>
        <a:bodyPr/>
        <a:lstStyle/>
        <a:p>
          <a:endParaRPr lang="en-GB"/>
        </a:p>
      </dgm:t>
    </dgm:pt>
    <dgm:pt modelId="{CB1A989B-05B3-144C-B0C6-2E9636234552}">
      <dgm:prSet/>
      <dgm:spPr/>
      <dgm:t>
        <a:bodyPr/>
        <a:lstStyle/>
        <a:p>
          <a:r>
            <a:rPr lang="en-GB" dirty="0"/>
            <a:t>VRE</a:t>
          </a:r>
        </a:p>
      </dgm:t>
    </dgm:pt>
    <dgm:pt modelId="{86BD1E82-331C-7145-B63F-FFA0767203E9}" type="parTrans" cxnId="{AF1B9D85-6504-B143-A1A6-3F06CBDD89C4}">
      <dgm:prSet/>
      <dgm:spPr/>
      <dgm:t>
        <a:bodyPr/>
        <a:lstStyle/>
        <a:p>
          <a:endParaRPr lang="en-GB"/>
        </a:p>
      </dgm:t>
    </dgm:pt>
    <dgm:pt modelId="{6C56B817-625A-224A-BA82-30CA399F84A8}" type="sibTrans" cxnId="{AF1B9D85-6504-B143-A1A6-3F06CBDD89C4}">
      <dgm:prSet/>
      <dgm:spPr/>
      <dgm:t>
        <a:bodyPr/>
        <a:lstStyle/>
        <a:p>
          <a:endParaRPr lang="en-GB"/>
        </a:p>
      </dgm:t>
    </dgm:pt>
    <dgm:pt modelId="{4B147ECC-5CB2-9B4F-8C3A-57BFF4E75757}">
      <dgm:prSet/>
      <dgm:spPr/>
      <dgm:t>
        <a:bodyPr/>
        <a:lstStyle/>
        <a:p>
          <a:r>
            <a:rPr lang="en-GB" dirty="0"/>
            <a:t>Data Storage</a:t>
          </a:r>
        </a:p>
      </dgm:t>
    </dgm:pt>
    <dgm:pt modelId="{4976E5F6-F227-864C-9CE3-25B719BC283A}" type="parTrans" cxnId="{1F653979-E29D-4F40-9FD7-B18753D0DE4E}">
      <dgm:prSet/>
      <dgm:spPr/>
      <dgm:t>
        <a:bodyPr/>
        <a:lstStyle/>
        <a:p>
          <a:endParaRPr lang="en-GB"/>
        </a:p>
      </dgm:t>
    </dgm:pt>
    <dgm:pt modelId="{4A343A75-6B5D-E74E-AD98-1B9E4AF5544C}" type="sibTrans" cxnId="{1F653979-E29D-4F40-9FD7-B18753D0DE4E}">
      <dgm:prSet/>
      <dgm:spPr/>
      <dgm:t>
        <a:bodyPr/>
        <a:lstStyle/>
        <a:p>
          <a:endParaRPr lang="en-GB"/>
        </a:p>
      </dgm:t>
    </dgm:pt>
    <dgm:pt modelId="{424AA8EE-824B-8F47-ABF9-DC20BFAF9ADC}">
      <dgm:prSet/>
      <dgm:spPr/>
      <dgm:t>
        <a:bodyPr/>
        <a:lstStyle/>
        <a:p>
          <a:r>
            <a:rPr lang="en-GB" dirty="0"/>
            <a:t>Repositories</a:t>
          </a:r>
        </a:p>
      </dgm:t>
    </dgm:pt>
    <dgm:pt modelId="{BCA3C282-A2DF-0948-88CA-6843A3C93938}" type="parTrans" cxnId="{E7E013B5-AA42-AF4B-AEBA-8C0E4B51974B}">
      <dgm:prSet/>
      <dgm:spPr/>
      <dgm:t>
        <a:bodyPr/>
        <a:lstStyle/>
        <a:p>
          <a:endParaRPr lang="en-GB"/>
        </a:p>
      </dgm:t>
    </dgm:pt>
    <dgm:pt modelId="{22B25EFF-9080-C145-A539-1BC348F12179}" type="sibTrans" cxnId="{E7E013B5-AA42-AF4B-AEBA-8C0E4B51974B}">
      <dgm:prSet/>
      <dgm:spPr/>
      <dgm:t>
        <a:bodyPr/>
        <a:lstStyle/>
        <a:p>
          <a:endParaRPr lang="en-GB"/>
        </a:p>
      </dgm:t>
    </dgm:pt>
    <dgm:pt modelId="{3353E5B9-6480-A548-9754-E1FC00438272}">
      <dgm:prSet/>
      <dgm:spPr/>
      <dgm:t>
        <a:bodyPr/>
        <a:lstStyle/>
        <a:p>
          <a:r>
            <a:rPr lang="en-GB" dirty="0"/>
            <a:t>Tools &amp; Workflow</a:t>
          </a:r>
        </a:p>
      </dgm:t>
    </dgm:pt>
    <dgm:pt modelId="{BC569CBC-8835-5445-8309-885660C99112}" type="parTrans" cxnId="{1CBDDAD0-8CA2-1949-8F53-521716F335B8}">
      <dgm:prSet/>
      <dgm:spPr/>
      <dgm:t>
        <a:bodyPr/>
        <a:lstStyle/>
        <a:p>
          <a:endParaRPr lang="en-GB"/>
        </a:p>
      </dgm:t>
    </dgm:pt>
    <dgm:pt modelId="{FBB7BF1D-EB00-1D40-BB7A-9419D2D54C37}" type="sibTrans" cxnId="{1CBDDAD0-8CA2-1949-8F53-521716F335B8}">
      <dgm:prSet/>
      <dgm:spPr/>
      <dgm:t>
        <a:bodyPr/>
        <a:lstStyle/>
        <a:p>
          <a:endParaRPr lang="en-GB"/>
        </a:p>
      </dgm:t>
    </dgm:pt>
    <dgm:pt modelId="{6FA6E3C6-2DFE-4649-ACCD-013A0BCF2DE1}" type="pres">
      <dgm:prSet presAssocID="{D4D769CB-6BF4-2E4E-A4DE-845233197EFB}" presName="linear" presStyleCnt="0">
        <dgm:presLayoutVars>
          <dgm:dir/>
          <dgm:animLvl val="lvl"/>
          <dgm:resizeHandles val="exact"/>
        </dgm:presLayoutVars>
      </dgm:prSet>
      <dgm:spPr/>
    </dgm:pt>
    <dgm:pt modelId="{19ED0F89-229B-FA45-8856-0AEF231F9813}" type="pres">
      <dgm:prSet presAssocID="{CB1A989B-05B3-144C-B0C6-2E9636234552}" presName="parentLin" presStyleCnt="0"/>
      <dgm:spPr/>
    </dgm:pt>
    <dgm:pt modelId="{122D6960-A69E-6243-89E6-278C10D6B7A3}" type="pres">
      <dgm:prSet presAssocID="{CB1A989B-05B3-144C-B0C6-2E9636234552}" presName="parentLeftMargin" presStyleLbl="node1" presStyleIdx="0" presStyleCnt="5"/>
      <dgm:spPr/>
    </dgm:pt>
    <dgm:pt modelId="{D448C41D-2822-4043-BB4F-FE0A1067712C}" type="pres">
      <dgm:prSet presAssocID="{CB1A989B-05B3-144C-B0C6-2E9636234552}" presName="parentText" presStyleLbl="node1" presStyleIdx="0" presStyleCnt="5">
        <dgm:presLayoutVars>
          <dgm:chMax val="0"/>
          <dgm:bulletEnabled val="1"/>
        </dgm:presLayoutVars>
      </dgm:prSet>
      <dgm:spPr/>
    </dgm:pt>
    <dgm:pt modelId="{3EE0F666-5883-2548-BFC4-E6AA798CF371}" type="pres">
      <dgm:prSet presAssocID="{CB1A989B-05B3-144C-B0C6-2E9636234552}" presName="negativeSpace" presStyleCnt="0"/>
      <dgm:spPr/>
    </dgm:pt>
    <dgm:pt modelId="{CA3474CF-E8AB-E54F-A3C8-0B04800F6968}" type="pres">
      <dgm:prSet presAssocID="{CB1A989B-05B3-144C-B0C6-2E9636234552}" presName="childText" presStyleLbl="conFgAcc1" presStyleIdx="0" presStyleCnt="5">
        <dgm:presLayoutVars>
          <dgm:bulletEnabled val="1"/>
        </dgm:presLayoutVars>
      </dgm:prSet>
      <dgm:spPr/>
    </dgm:pt>
    <dgm:pt modelId="{65777423-5ADB-0E47-8F6F-DB8F3FEBF713}" type="pres">
      <dgm:prSet presAssocID="{6C56B817-625A-224A-BA82-30CA399F84A8}" presName="spaceBetweenRectangles" presStyleCnt="0"/>
      <dgm:spPr/>
    </dgm:pt>
    <dgm:pt modelId="{912785E7-B01C-0643-A518-67A5C936226D}" type="pres">
      <dgm:prSet presAssocID="{A9BAA960-2D1B-7C41-8215-8A58F1169ABA}" presName="parentLin" presStyleCnt="0"/>
      <dgm:spPr/>
    </dgm:pt>
    <dgm:pt modelId="{1E1C0E72-B313-EA44-9A52-4172E3308D89}" type="pres">
      <dgm:prSet presAssocID="{A9BAA960-2D1B-7C41-8215-8A58F1169ABA}" presName="parentLeftMargin" presStyleLbl="node1" presStyleIdx="0" presStyleCnt="5"/>
      <dgm:spPr/>
    </dgm:pt>
    <dgm:pt modelId="{ED9A2702-45ED-B44F-B1B6-3E4B7663936A}" type="pres">
      <dgm:prSet presAssocID="{A9BAA960-2D1B-7C41-8215-8A58F1169ABA}" presName="parentText" presStyleLbl="node1" presStyleIdx="1" presStyleCnt="5">
        <dgm:presLayoutVars>
          <dgm:chMax val="0"/>
          <dgm:bulletEnabled val="1"/>
        </dgm:presLayoutVars>
      </dgm:prSet>
      <dgm:spPr/>
    </dgm:pt>
    <dgm:pt modelId="{28D4CF72-C595-7F4F-9E81-F940F2A06498}" type="pres">
      <dgm:prSet presAssocID="{A9BAA960-2D1B-7C41-8215-8A58F1169ABA}" presName="negativeSpace" presStyleCnt="0"/>
      <dgm:spPr/>
    </dgm:pt>
    <dgm:pt modelId="{1B83D9CE-3D4C-EB4A-A20D-6B356B3F3C08}" type="pres">
      <dgm:prSet presAssocID="{A9BAA960-2D1B-7C41-8215-8A58F1169ABA}" presName="childText" presStyleLbl="conFgAcc1" presStyleIdx="1" presStyleCnt="5">
        <dgm:presLayoutVars>
          <dgm:bulletEnabled val="1"/>
        </dgm:presLayoutVars>
      </dgm:prSet>
      <dgm:spPr/>
    </dgm:pt>
    <dgm:pt modelId="{45FF66D6-AD59-104B-9374-B7A90628B513}" type="pres">
      <dgm:prSet presAssocID="{5A3F71EC-E726-9D48-9232-636A7D6E3A73}" presName="spaceBetweenRectangles" presStyleCnt="0"/>
      <dgm:spPr/>
    </dgm:pt>
    <dgm:pt modelId="{47C9818B-FFDB-144E-BB58-730D4D80553C}" type="pres">
      <dgm:prSet presAssocID="{4B147ECC-5CB2-9B4F-8C3A-57BFF4E75757}" presName="parentLin" presStyleCnt="0"/>
      <dgm:spPr/>
    </dgm:pt>
    <dgm:pt modelId="{1FEE40ED-B909-2D44-B0A0-7AB2D75C4B14}" type="pres">
      <dgm:prSet presAssocID="{4B147ECC-5CB2-9B4F-8C3A-57BFF4E75757}" presName="parentLeftMargin" presStyleLbl="node1" presStyleIdx="1" presStyleCnt="5"/>
      <dgm:spPr/>
    </dgm:pt>
    <dgm:pt modelId="{8D31A942-A1BF-014A-A21F-5A68AF517F6D}" type="pres">
      <dgm:prSet presAssocID="{4B147ECC-5CB2-9B4F-8C3A-57BFF4E75757}" presName="parentText" presStyleLbl="node1" presStyleIdx="2" presStyleCnt="5">
        <dgm:presLayoutVars>
          <dgm:chMax val="0"/>
          <dgm:bulletEnabled val="1"/>
        </dgm:presLayoutVars>
      </dgm:prSet>
      <dgm:spPr/>
    </dgm:pt>
    <dgm:pt modelId="{9C12A072-BCFC-2640-9F6A-C11F28B9A474}" type="pres">
      <dgm:prSet presAssocID="{4B147ECC-5CB2-9B4F-8C3A-57BFF4E75757}" presName="negativeSpace" presStyleCnt="0"/>
      <dgm:spPr/>
    </dgm:pt>
    <dgm:pt modelId="{D5131247-F37C-A744-B494-EB365883B870}" type="pres">
      <dgm:prSet presAssocID="{4B147ECC-5CB2-9B4F-8C3A-57BFF4E75757}" presName="childText" presStyleLbl="conFgAcc1" presStyleIdx="2" presStyleCnt="5">
        <dgm:presLayoutVars>
          <dgm:bulletEnabled val="1"/>
        </dgm:presLayoutVars>
      </dgm:prSet>
      <dgm:spPr/>
    </dgm:pt>
    <dgm:pt modelId="{2CE64E12-5349-1F49-8578-CC9DC436DD3E}" type="pres">
      <dgm:prSet presAssocID="{4A343A75-6B5D-E74E-AD98-1B9E4AF5544C}" presName="spaceBetweenRectangles" presStyleCnt="0"/>
      <dgm:spPr/>
    </dgm:pt>
    <dgm:pt modelId="{AEC5CD3C-0705-E342-B35E-0BABEBABE446}" type="pres">
      <dgm:prSet presAssocID="{424AA8EE-824B-8F47-ABF9-DC20BFAF9ADC}" presName="parentLin" presStyleCnt="0"/>
      <dgm:spPr/>
    </dgm:pt>
    <dgm:pt modelId="{A0FB074E-90BB-3546-9EE2-B04BDD8A0C82}" type="pres">
      <dgm:prSet presAssocID="{424AA8EE-824B-8F47-ABF9-DC20BFAF9ADC}" presName="parentLeftMargin" presStyleLbl="node1" presStyleIdx="2" presStyleCnt="5"/>
      <dgm:spPr/>
    </dgm:pt>
    <dgm:pt modelId="{4470E7E3-9D85-8747-807B-66183D366FD8}" type="pres">
      <dgm:prSet presAssocID="{424AA8EE-824B-8F47-ABF9-DC20BFAF9ADC}" presName="parentText" presStyleLbl="node1" presStyleIdx="3" presStyleCnt="5">
        <dgm:presLayoutVars>
          <dgm:chMax val="0"/>
          <dgm:bulletEnabled val="1"/>
        </dgm:presLayoutVars>
      </dgm:prSet>
      <dgm:spPr/>
    </dgm:pt>
    <dgm:pt modelId="{D5BDA8CA-4683-8D46-8F2F-DD5ED9C8E060}" type="pres">
      <dgm:prSet presAssocID="{424AA8EE-824B-8F47-ABF9-DC20BFAF9ADC}" presName="negativeSpace" presStyleCnt="0"/>
      <dgm:spPr/>
    </dgm:pt>
    <dgm:pt modelId="{9ED43B84-56FF-794E-BBDD-C3D426FA4B99}" type="pres">
      <dgm:prSet presAssocID="{424AA8EE-824B-8F47-ABF9-DC20BFAF9ADC}" presName="childText" presStyleLbl="conFgAcc1" presStyleIdx="3" presStyleCnt="5">
        <dgm:presLayoutVars>
          <dgm:bulletEnabled val="1"/>
        </dgm:presLayoutVars>
      </dgm:prSet>
      <dgm:spPr/>
    </dgm:pt>
    <dgm:pt modelId="{5CEFC86E-5465-F74F-9B55-4458D996F311}" type="pres">
      <dgm:prSet presAssocID="{22B25EFF-9080-C145-A539-1BC348F12179}" presName="spaceBetweenRectangles" presStyleCnt="0"/>
      <dgm:spPr/>
    </dgm:pt>
    <dgm:pt modelId="{836137AC-55F5-C64E-AA26-9BA135C79DE6}" type="pres">
      <dgm:prSet presAssocID="{3353E5B9-6480-A548-9754-E1FC00438272}" presName="parentLin" presStyleCnt="0"/>
      <dgm:spPr/>
    </dgm:pt>
    <dgm:pt modelId="{0D50AE32-ED09-D44C-A2AB-1A133E55ACB7}" type="pres">
      <dgm:prSet presAssocID="{3353E5B9-6480-A548-9754-E1FC00438272}" presName="parentLeftMargin" presStyleLbl="node1" presStyleIdx="3" presStyleCnt="5"/>
      <dgm:spPr/>
    </dgm:pt>
    <dgm:pt modelId="{28C1EFF4-8C4D-8A4D-988F-A35E299B307A}" type="pres">
      <dgm:prSet presAssocID="{3353E5B9-6480-A548-9754-E1FC00438272}" presName="parentText" presStyleLbl="node1" presStyleIdx="4" presStyleCnt="5">
        <dgm:presLayoutVars>
          <dgm:chMax val="0"/>
          <dgm:bulletEnabled val="1"/>
        </dgm:presLayoutVars>
      </dgm:prSet>
      <dgm:spPr/>
    </dgm:pt>
    <dgm:pt modelId="{66FD1A8F-9E27-854C-8E69-C42DB7D9FABF}" type="pres">
      <dgm:prSet presAssocID="{3353E5B9-6480-A548-9754-E1FC00438272}" presName="negativeSpace" presStyleCnt="0"/>
      <dgm:spPr/>
    </dgm:pt>
    <dgm:pt modelId="{18A0DFBC-0B88-CB42-9ECD-3165C2D76CAA}" type="pres">
      <dgm:prSet presAssocID="{3353E5B9-6480-A548-9754-E1FC00438272}" presName="childText" presStyleLbl="conFgAcc1" presStyleIdx="4" presStyleCnt="5">
        <dgm:presLayoutVars>
          <dgm:bulletEnabled val="1"/>
        </dgm:presLayoutVars>
      </dgm:prSet>
      <dgm:spPr/>
    </dgm:pt>
  </dgm:ptLst>
  <dgm:cxnLst>
    <dgm:cxn modelId="{5F17941D-DFB6-8D4D-BF79-F88B37751BE3}" type="presOf" srcId="{4B147ECC-5CB2-9B4F-8C3A-57BFF4E75757}" destId="{1FEE40ED-B909-2D44-B0A0-7AB2D75C4B14}" srcOrd="0" destOrd="0" presId="urn:microsoft.com/office/officeart/2005/8/layout/list1"/>
    <dgm:cxn modelId="{DACCA628-F6B9-F84F-9957-E3B9BFE0F1F8}" type="presOf" srcId="{CB1A989B-05B3-144C-B0C6-2E9636234552}" destId="{D448C41D-2822-4043-BB4F-FE0A1067712C}" srcOrd="1" destOrd="0" presId="urn:microsoft.com/office/officeart/2005/8/layout/list1"/>
    <dgm:cxn modelId="{D594FE51-8CF9-7540-8B2A-EA2B9663A6D5}" srcId="{D4D769CB-6BF4-2E4E-A4DE-845233197EFB}" destId="{A9BAA960-2D1B-7C41-8215-8A58F1169ABA}" srcOrd="1" destOrd="0" parTransId="{1F0A6912-33A7-8747-8003-FDB9ED4B4D8D}" sibTransId="{5A3F71EC-E726-9D48-9232-636A7D6E3A73}"/>
    <dgm:cxn modelId="{6D87DE56-DD64-8040-A833-4471DCA477FC}" type="presOf" srcId="{4B147ECC-5CB2-9B4F-8C3A-57BFF4E75757}" destId="{8D31A942-A1BF-014A-A21F-5A68AF517F6D}" srcOrd="1" destOrd="0" presId="urn:microsoft.com/office/officeart/2005/8/layout/list1"/>
    <dgm:cxn modelId="{09688E57-8DAC-484F-8AE0-EA3B5374381A}" type="presOf" srcId="{3353E5B9-6480-A548-9754-E1FC00438272}" destId="{28C1EFF4-8C4D-8A4D-988F-A35E299B307A}" srcOrd="1" destOrd="0" presId="urn:microsoft.com/office/officeart/2005/8/layout/list1"/>
    <dgm:cxn modelId="{4FD5565E-394D-D24D-8E69-D2FDA600D458}" type="presOf" srcId="{A9BAA960-2D1B-7C41-8215-8A58F1169ABA}" destId="{1E1C0E72-B313-EA44-9A52-4172E3308D89}" srcOrd="0" destOrd="0" presId="urn:microsoft.com/office/officeart/2005/8/layout/list1"/>
    <dgm:cxn modelId="{6ABA5766-1B65-4F40-B96C-771D0FB8D327}" type="presOf" srcId="{3353E5B9-6480-A548-9754-E1FC00438272}" destId="{0D50AE32-ED09-D44C-A2AB-1A133E55ACB7}" srcOrd="0" destOrd="0" presId="urn:microsoft.com/office/officeart/2005/8/layout/list1"/>
    <dgm:cxn modelId="{1F653979-E29D-4F40-9FD7-B18753D0DE4E}" srcId="{D4D769CB-6BF4-2E4E-A4DE-845233197EFB}" destId="{4B147ECC-5CB2-9B4F-8C3A-57BFF4E75757}" srcOrd="2" destOrd="0" parTransId="{4976E5F6-F227-864C-9CE3-25B719BC283A}" sibTransId="{4A343A75-6B5D-E74E-AD98-1B9E4AF5544C}"/>
    <dgm:cxn modelId="{8F97F07A-DCA0-BA43-962C-05094414012D}" type="presOf" srcId="{424AA8EE-824B-8F47-ABF9-DC20BFAF9ADC}" destId="{4470E7E3-9D85-8747-807B-66183D366FD8}" srcOrd="1" destOrd="0" presId="urn:microsoft.com/office/officeart/2005/8/layout/list1"/>
    <dgm:cxn modelId="{E85CAD7F-C516-2D46-A0A3-C6E670899618}" type="presOf" srcId="{A9BAA960-2D1B-7C41-8215-8A58F1169ABA}" destId="{ED9A2702-45ED-B44F-B1B6-3E4B7663936A}" srcOrd="1" destOrd="0" presId="urn:microsoft.com/office/officeart/2005/8/layout/list1"/>
    <dgm:cxn modelId="{AF1B9D85-6504-B143-A1A6-3F06CBDD89C4}" srcId="{D4D769CB-6BF4-2E4E-A4DE-845233197EFB}" destId="{CB1A989B-05B3-144C-B0C6-2E9636234552}" srcOrd="0" destOrd="0" parTransId="{86BD1E82-331C-7145-B63F-FFA0767203E9}" sibTransId="{6C56B817-625A-224A-BA82-30CA399F84A8}"/>
    <dgm:cxn modelId="{DDC0B7AD-D845-884E-A45E-8F78C80B92DB}" type="presOf" srcId="{424AA8EE-824B-8F47-ABF9-DC20BFAF9ADC}" destId="{A0FB074E-90BB-3546-9EE2-B04BDD8A0C82}" srcOrd="0" destOrd="0" presId="urn:microsoft.com/office/officeart/2005/8/layout/list1"/>
    <dgm:cxn modelId="{E7E013B5-AA42-AF4B-AEBA-8C0E4B51974B}" srcId="{D4D769CB-6BF4-2E4E-A4DE-845233197EFB}" destId="{424AA8EE-824B-8F47-ABF9-DC20BFAF9ADC}" srcOrd="3" destOrd="0" parTransId="{BCA3C282-A2DF-0948-88CA-6843A3C93938}" sibTransId="{22B25EFF-9080-C145-A539-1BC348F12179}"/>
    <dgm:cxn modelId="{1CBDDAD0-8CA2-1949-8F53-521716F335B8}" srcId="{D4D769CB-6BF4-2E4E-A4DE-845233197EFB}" destId="{3353E5B9-6480-A548-9754-E1FC00438272}" srcOrd="4" destOrd="0" parTransId="{BC569CBC-8835-5445-8309-885660C99112}" sibTransId="{FBB7BF1D-EB00-1D40-BB7A-9419D2D54C37}"/>
    <dgm:cxn modelId="{BAF29AD1-3ACE-8946-AE6F-326B44B831C4}" type="presOf" srcId="{CB1A989B-05B3-144C-B0C6-2E9636234552}" destId="{122D6960-A69E-6243-89E6-278C10D6B7A3}" srcOrd="0" destOrd="0" presId="urn:microsoft.com/office/officeart/2005/8/layout/list1"/>
    <dgm:cxn modelId="{6B0874D9-71F0-514D-982E-7EDB96AE37ED}" type="presOf" srcId="{D4D769CB-6BF4-2E4E-A4DE-845233197EFB}" destId="{6FA6E3C6-2DFE-4649-ACCD-013A0BCF2DE1}" srcOrd="0" destOrd="0" presId="urn:microsoft.com/office/officeart/2005/8/layout/list1"/>
    <dgm:cxn modelId="{5E5E9B49-48A7-A941-852F-1B294D9B4823}" type="presParOf" srcId="{6FA6E3C6-2DFE-4649-ACCD-013A0BCF2DE1}" destId="{19ED0F89-229B-FA45-8856-0AEF231F9813}" srcOrd="0" destOrd="0" presId="urn:microsoft.com/office/officeart/2005/8/layout/list1"/>
    <dgm:cxn modelId="{339784B2-00FD-B847-B76B-663A65CC8B94}" type="presParOf" srcId="{19ED0F89-229B-FA45-8856-0AEF231F9813}" destId="{122D6960-A69E-6243-89E6-278C10D6B7A3}" srcOrd="0" destOrd="0" presId="urn:microsoft.com/office/officeart/2005/8/layout/list1"/>
    <dgm:cxn modelId="{84FCBB77-88E4-1E4A-A349-71025A2BD031}" type="presParOf" srcId="{19ED0F89-229B-FA45-8856-0AEF231F9813}" destId="{D448C41D-2822-4043-BB4F-FE0A1067712C}" srcOrd="1" destOrd="0" presId="urn:microsoft.com/office/officeart/2005/8/layout/list1"/>
    <dgm:cxn modelId="{C9B0336F-D5A8-5446-A8B4-11768CEAC19B}" type="presParOf" srcId="{6FA6E3C6-2DFE-4649-ACCD-013A0BCF2DE1}" destId="{3EE0F666-5883-2548-BFC4-E6AA798CF371}" srcOrd="1" destOrd="0" presId="urn:microsoft.com/office/officeart/2005/8/layout/list1"/>
    <dgm:cxn modelId="{1A978241-0FD5-FE45-A92A-396B647A4A42}" type="presParOf" srcId="{6FA6E3C6-2DFE-4649-ACCD-013A0BCF2DE1}" destId="{CA3474CF-E8AB-E54F-A3C8-0B04800F6968}" srcOrd="2" destOrd="0" presId="urn:microsoft.com/office/officeart/2005/8/layout/list1"/>
    <dgm:cxn modelId="{5208465A-C2FF-B748-AC5C-0BB225CF50B2}" type="presParOf" srcId="{6FA6E3C6-2DFE-4649-ACCD-013A0BCF2DE1}" destId="{65777423-5ADB-0E47-8F6F-DB8F3FEBF713}" srcOrd="3" destOrd="0" presId="urn:microsoft.com/office/officeart/2005/8/layout/list1"/>
    <dgm:cxn modelId="{6B458E18-DC32-644E-8256-2049B501EC2E}" type="presParOf" srcId="{6FA6E3C6-2DFE-4649-ACCD-013A0BCF2DE1}" destId="{912785E7-B01C-0643-A518-67A5C936226D}" srcOrd="4" destOrd="0" presId="urn:microsoft.com/office/officeart/2005/8/layout/list1"/>
    <dgm:cxn modelId="{4BCB07C4-0C0F-AA44-A6FD-468FD2A5418B}" type="presParOf" srcId="{912785E7-B01C-0643-A518-67A5C936226D}" destId="{1E1C0E72-B313-EA44-9A52-4172E3308D89}" srcOrd="0" destOrd="0" presId="urn:microsoft.com/office/officeart/2005/8/layout/list1"/>
    <dgm:cxn modelId="{7DDEAB55-91DD-D140-9EA9-101CBAFC2373}" type="presParOf" srcId="{912785E7-B01C-0643-A518-67A5C936226D}" destId="{ED9A2702-45ED-B44F-B1B6-3E4B7663936A}" srcOrd="1" destOrd="0" presId="urn:microsoft.com/office/officeart/2005/8/layout/list1"/>
    <dgm:cxn modelId="{FCA45D00-C0E5-234D-AD44-47DF3AF67C4F}" type="presParOf" srcId="{6FA6E3C6-2DFE-4649-ACCD-013A0BCF2DE1}" destId="{28D4CF72-C595-7F4F-9E81-F940F2A06498}" srcOrd="5" destOrd="0" presId="urn:microsoft.com/office/officeart/2005/8/layout/list1"/>
    <dgm:cxn modelId="{F77284DC-E5FF-A842-9B88-AD92FAC3056C}" type="presParOf" srcId="{6FA6E3C6-2DFE-4649-ACCD-013A0BCF2DE1}" destId="{1B83D9CE-3D4C-EB4A-A20D-6B356B3F3C08}" srcOrd="6" destOrd="0" presId="urn:microsoft.com/office/officeart/2005/8/layout/list1"/>
    <dgm:cxn modelId="{95F867C8-6EB6-694D-9E6C-818D921F9C88}" type="presParOf" srcId="{6FA6E3C6-2DFE-4649-ACCD-013A0BCF2DE1}" destId="{45FF66D6-AD59-104B-9374-B7A90628B513}" srcOrd="7" destOrd="0" presId="urn:microsoft.com/office/officeart/2005/8/layout/list1"/>
    <dgm:cxn modelId="{B6E20417-E66A-B241-A9AF-D816EB647833}" type="presParOf" srcId="{6FA6E3C6-2DFE-4649-ACCD-013A0BCF2DE1}" destId="{47C9818B-FFDB-144E-BB58-730D4D80553C}" srcOrd="8" destOrd="0" presId="urn:microsoft.com/office/officeart/2005/8/layout/list1"/>
    <dgm:cxn modelId="{8C8B1515-ECE7-DB4C-84FF-DDBAD5502AA1}" type="presParOf" srcId="{47C9818B-FFDB-144E-BB58-730D4D80553C}" destId="{1FEE40ED-B909-2D44-B0A0-7AB2D75C4B14}" srcOrd="0" destOrd="0" presId="urn:microsoft.com/office/officeart/2005/8/layout/list1"/>
    <dgm:cxn modelId="{E6C949F7-E116-F949-837D-B7505945984C}" type="presParOf" srcId="{47C9818B-FFDB-144E-BB58-730D4D80553C}" destId="{8D31A942-A1BF-014A-A21F-5A68AF517F6D}" srcOrd="1" destOrd="0" presId="urn:microsoft.com/office/officeart/2005/8/layout/list1"/>
    <dgm:cxn modelId="{EE504C5C-584C-0846-9D2B-7177385C09FF}" type="presParOf" srcId="{6FA6E3C6-2DFE-4649-ACCD-013A0BCF2DE1}" destId="{9C12A072-BCFC-2640-9F6A-C11F28B9A474}" srcOrd="9" destOrd="0" presId="urn:microsoft.com/office/officeart/2005/8/layout/list1"/>
    <dgm:cxn modelId="{334A13BB-3146-A941-BAF6-790C160CAD91}" type="presParOf" srcId="{6FA6E3C6-2DFE-4649-ACCD-013A0BCF2DE1}" destId="{D5131247-F37C-A744-B494-EB365883B870}" srcOrd="10" destOrd="0" presId="urn:microsoft.com/office/officeart/2005/8/layout/list1"/>
    <dgm:cxn modelId="{2B5C333C-7714-5546-BCC7-D2A3EC2FE20E}" type="presParOf" srcId="{6FA6E3C6-2DFE-4649-ACCD-013A0BCF2DE1}" destId="{2CE64E12-5349-1F49-8578-CC9DC436DD3E}" srcOrd="11" destOrd="0" presId="urn:microsoft.com/office/officeart/2005/8/layout/list1"/>
    <dgm:cxn modelId="{E132B334-85FF-3C4C-9421-9BCA2AC089AC}" type="presParOf" srcId="{6FA6E3C6-2DFE-4649-ACCD-013A0BCF2DE1}" destId="{AEC5CD3C-0705-E342-B35E-0BABEBABE446}" srcOrd="12" destOrd="0" presId="urn:microsoft.com/office/officeart/2005/8/layout/list1"/>
    <dgm:cxn modelId="{4ADD769C-4018-9246-8338-34B6EFA8A80B}" type="presParOf" srcId="{AEC5CD3C-0705-E342-B35E-0BABEBABE446}" destId="{A0FB074E-90BB-3546-9EE2-B04BDD8A0C82}" srcOrd="0" destOrd="0" presId="urn:microsoft.com/office/officeart/2005/8/layout/list1"/>
    <dgm:cxn modelId="{F2B2352E-71D7-5E45-AB93-65E865A07D64}" type="presParOf" srcId="{AEC5CD3C-0705-E342-B35E-0BABEBABE446}" destId="{4470E7E3-9D85-8747-807B-66183D366FD8}" srcOrd="1" destOrd="0" presId="urn:microsoft.com/office/officeart/2005/8/layout/list1"/>
    <dgm:cxn modelId="{75EBEF21-C3B1-344A-8F77-74E05400BEA4}" type="presParOf" srcId="{6FA6E3C6-2DFE-4649-ACCD-013A0BCF2DE1}" destId="{D5BDA8CA-4683-8D46-8F2F-DD5ED9C8E060}" srcOrd="13" destOrd="0" presId="urn:microsoft.com/office/officeart/2005/8/layout/list1"/>
    <dgm:cxn modelId="{BB9B0157-18CB-E640-AFC1-9B3BE73701DF}" type="presParOf" srcId="{6FA6E3C6-2DFE-4649-ACCD-013A0BCF2DE1}" destId="{9ED43B84-56FF-794E-BBDD-C3D426FA4B99}" srcOrd="14" destOrd="0" presId="urn:microsoft.com/office/officeart/2005/8/layout/list1"/>
    <dgm:cxn modelId="{8407F077-3F47-A84B-A1D7-4F7683D5B9F0}" type="presParOf" srcId="{6FA6E3C6-2DFE-4649-ACCD-013A0BCF2DE1}" destId="{5CEFC86E-5465-F74F-9B55-4458D996F311}" srcOrd="15" destOrd="0" presId="urn:microsoft.com/office/officeart/2005/8/layout/list1"/>
    <dgm:cxn modelId="{CD972287-C6B7-7643-B05B-E502EA69185F}" type="presParOf" srcId="{6FA6E3C6-2DFE-4649-ACCD-013A0BCF2DE1}" destId="{836137AC-55F5-C64E-AA26-9BA135C79DE6}" srcOrd="16" destOrd="0" presId="urn:microsoft.com/office/officeart/2005/8/layout/list1"/>
    <dgm:cxn modelId="{516717D0-2981-CC43-BF73-D106CB39838E}" type="presParOf" srcId="{836137AC-55F5-C64E-AA26-9BA135C79DE6}" destId="{0D50AE32-ED09-D44C-A2AB-1A133E55ACB7}" srcOrd="0" destOrd="0" presId="urn:microsoft.com/office/officeart/2005/8/layout/list1"/>
    <dgm:cxn modelId="{FB4A4256-1F4B-FE47-A4A9-9C6D4252BE38}" type="presParOf" srcId="{836137AC-55F5-C64E-AA26-9BA135C79DE6}" destId="{28C1EFF4-8C4D-8A4D-988F-A35E299B307A}" srcOrd="1" destOrd="0" presId="urn:microsoft.com/office/officeart/2005/8/layout/list1"/>
    <dgm:cxn modelId="{1908DC44-3F06-4142-A50A-866F46599198}" type="presParOf" srcId="{6FA6E3C6-2DFE-4649-ACCD-013A0BCF2DE1}" destId="{66FD1A8F-9E27-854C-8E69-C42DB7D9FABF}" srcOrd="17" destOrd="0" presId="urn:microsoft.com/office/officeart/2005/8/layout/list1"/>
    <dgm:cxn modelId="{6DDBA428-0DA7-2D43-B585-D72F1F9A6CE3}" type="presParOf" srcId="{6FA6E3C6-2DFE-4649-ACCD-013A0BCF2DE1}" destId="{18A0DFBC-0B88-CB42-9ECD-3165C2D76CA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8348B-2380-FF43-A111-80CF2B8E3BA0}">
      <dsp:nvSpPr>
        <dsp:cNvPr id="0" name=""/>
        <dsp:cNvSpPr/>
      </dsp:nvSpPr>
      <dsp:spPr>
        <a:xfrm>
          <a:off x="0" y="107526"/>
          <a:ext cx="2298700" cy="1379220"/>
        </a:xfrm>
        <a:prstGeom prst="rect">
          <a:avLst/>
        </a:prstGeom>
        <a:solidFill>
          <a:schemeClr val="accent1">
            <a:shade val="50000"/>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National Research Network	</a:t>
          </a:r>
        </a:p>
      </dsp:txBody>
      <dsp:txXfrm>
        <a:off x="0" y="107526"/>
        <a:ext cx="2298700" cy="1379220"/>
      </dsp:txXfrm>
    </dsp:sp>
    <dsp:sp modelId="{24003CBE-347C-FC46-A69D-533293F5ADF7}">
      <dsp:nvSpPr>
        <dsp:cNvPr id="0" name=""/>
        <dsp:cNvSpPr/>
      </dsp:nvSpPr>
      <dsp:spPr>
        <a:xfrm>
          <a:off x="2528570" y="107526"/>
          <a:ext cx="2298700" cy="1379220"/>
        </a:xfrm>
        <a:prstGeom prst="rect">
          <a:avLst/>
        </a:prstGeom>
        <a:solidFill>
          <a:schemeClr val="accent1">
            <a:shade val="50000"/>
            <a:hueOff val="-150793"/>
            <a:satOff val="1070"/>
            <a:lumOff val="11056"/>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National Supercomputer</a:t>
          </a:r>
        </a:p>
      </dsp:txBody>
      <dsp:txXfrm>
        <a:off x="2528570" y="107526"/>
        <a:ext cx="2298700" cy="1379220"/>
      </dsp:txXfrm>
    </dsp:sp>
    <dsp:sp modelId="{D7868658-4926-424D-95EC-45187CF5E264}">
      <dsp:nvSpPr>
        <dsp:cNvPr id="0" name=""/>
        <dsp:cNvSpPr/>
      </dsp:nvSpPr>
      <dsp:spPr>
        <a:xfrm>
          <a:off x="5057139" y="107526"/>
          <a:ext cx="2298700" cy="1379220"/>
        </a:xfrm>
        <a:prstGeom prst="rect">
          <a:avLst/>
        </a:prstGeom>
        <a:solidFill>
          <a:schemeClr val="accent1">
            <a:shade val="50000"/>
            <a:hueOff val="-301586"/>
            <a:satOff val="2141"/>
            <a:lumOff val="22111"/>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HPC</a:t>
          </a:r>
        </a:p>
      </dsp:txBody>
      <dsp:txXfrm>
        <a:off x="5057139" y="107526"/>
        <a:ext cx="2298700" cy="1379220"/>
      </dsp:txXfrm>
    </dsp:sp>
    <dsp:sp modelId="{F77D768B-9B07-2E49-B159-C8CBC8364469}">
      <dsp:nvSpPr>
        <dsp:cNvPr id="0" name=""/>
        <dsp:cNvSpPr/>
      </dsp:nvSpPr>
      <dsp:spPr>
        <a:xfrm>
          <a:off x="0" y="1716616"/>
          <a:ext cx="2298700" cy="1379220"/>
        </a:xfrm>
        <a:prstGeom prst="rect">
          <a:avLst/>
        </a:prstGeom>
        <a:solidFill>
          <a:schemeClr val="accent1">
            <a:shade val="50000"/>
            <a:hueOff val="-452379"/>
            <a:satOff val="3211"/>
            <a:lumOff val="33167"/>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Storage</a:t>
          </a:r>
        </a:p>
      </dsp:txBody>
      <dsp:txXfrm>
        <a:off x="0" y="1716616"/>
        <a:ext cx="2298700" cy="1379220"/>
      </dsp:txXfrm>
    </dsp:sp>
    <dsp:sp modelId="{2804FD0F-49BB-D74F-915C-D366FA114F21}">
      <dsp:nvSpPr>
        <dsp:cNvPr id="0" name=""/>
        <dsp:cNvSpPr/>
      </dsp:nvSpPr>
      <dsp:spPr>
        <a:xfrm>
          <a:off x="2528570" y="1716616"/>
          <a:ext cx="2298700" cy="1379220"/>
        </a:xfrm>
        <a:prstGeom prst="rect">
          <a:avLst/>
        </a:prstGeom>
        <a:solidFill>
          <a:schemeClr val="accent1">
            <a:shade val="50000"/>
            <a:hueOff val="-603172"/>
            <a:satOff val="4281"/>
            <a:lumOff val="44223"/>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Security</a:t>
          </a:r>
        </a:p>
      </dsp:txBody>
      <dsp:txXfrm>
        <a:off x="2528570" y="1716616"/>
        <a:ext cx="2298700" cy="1379220"/>
      </dsp:txXfrm>
    </dsp:sp>
    <dsp:sp modelId="{9DD2A1E8-4B9E-D84D-B5B6-8AA5F9B537F3}">
      <dsp:nvSpPr>
        <dsp:cNvPr id="0" name=""/>
        <dsp:cNvSpPr/>
      </dsp:nvSpPr>
      <dsp:spPr>
        <a:xfrm>
          <a:off x="5057139" y="1716616"/>
          <a:ext cx="2298700" cy="1379220"/>
        </a:xfrm>
        <a:prstGeom prst="rect">
          <a:avLst/>
        </a:prstGeom>
        <a:solidFill>
          <a:schemeClr val="accent1">
            <a:shade val="50000"/>
            <a:hueOff val="-452379"/>
            <a:satOff val="3211"/>
            <a:lumOff val="33167"/>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Trust &amp; Identity</a:t>
          </a:r>
        </a:p>
      </dsp:txBody>
      <dsp:txXfrm>
        <a:off x="5057139" y="1716616"/>
        <a:ext cx="2298700" cy="1379220"/>
      </dsp:txXfrm>
    </dsp:sp>
    <dsp:sp modelId="{FABD2DAD-3A32-8349-A12E-5EBF4726CE2C}">
      <dsp:nvSpPr>
        <dsp:cNvPr id="0" name=""/>
        <dsp:cNvSpPr/>
      </dsp:nvSpPr>
      <dsp:spPr>
        <a:xfrm>
          <a:off x="1264285" y="3325706"/>
          <a:ext cx="2298700" cy="1379220"/>
        </a:xfrm>
        <a:prstGeom prst="rect">
          <a:avLst/>
        </a:prstGeom>
        <a:solidFill>
          <a:schemeClr val="accent1">
            <a:shade val="50000"/>
            <a:hueOff val="-301586"/>
            <a:satOff val="2141"/>
            <a:lumOff val="22111"/>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Procurement</a:t>
          </a:r>
        </a:p>
      </dsp:txBody>
      <dsp:txXfrm>
        <a:off x="1264285" y="3325706"/>
        <a:ext cx="2298700" cy="1379220"/>
      </dsp:txXfrm>
    </dsp:sp>
    <dsp:sp modelId="{647F46AD-C502-6947-A8E0-8530706CFD2D}">
      <dsp:nvSpPr>
        <dsp:cNvPr id="0" name=""/>
        <dsp:cNvSpPr/>
      </dsp:nvSpPr>
      <dsp:spPr>
        <a:xfrm>
          <a:off x="3792855" y="3325706"/>
          <a:ext cx="2298700" cy="1379220"/>
        </a:xfrm>
        <a:prstGeom prst="rect">
          <a:avLst/>
        </a:prstGeom>
        <a:solidFill>
          <a:schemeClr val="accent1">
            <a:shade val="50000"/>
            <a:hueOff val="-150793"/>
            <a:satOff val="1070"/>
            <a:lumOff val="11056"/>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Education services</a:t>
          </a:r>
        </a:p>
      </dsp:txBody>
      <dsp:txXfrm>
        <a:off x="3792855" y="3325706"/>
        <a:ext cx="2298700" cy="1379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6C4F6-3822-CB4B-82E2-0D612C343272}">
      <dsp:nvSpPr>
        <dsp:cNvPr id="0" name=""/>
        <dsp:cNvSpPr/>
      </dsp:nvSpPr>
      <dsp:spPr>
        <a:xfrm>
          <a:off x="2784741" y="77353"/>
          <a:ext cx="3712987" cy="3712987"/>
        </a:xfrm>
        <a:prstGeom prst="ellipse">
          <a:avLst/>
        </a:prstGeom>
        <a:solidFill>
          <a:schemeClr val="accent2">
            <a:lumMod val="75000"/>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b="1" kern="1200" dirty="0">
              <a:solidFill>
                <a:srgbClr val="837424"/>
              </a:solidFill>
            </a:rPr>
            <a:t>European Research Infrastructure</a:t>
          </a:r>
        </a:p>
      </dsp:txBody>
      <dsp:txXfrm>
        <a:off x="3279806" y="727126"/>
        <a:ext cx="2722857" cy="1670844"/>
      </dsp:txXfrm>
    </dsp:sp>
    <dsp:sp modelId="{DD98F6CF-E5BA-A64E-A2A7-87B838D75534}">
      <dsp:nvSpPr>
        <dsp:cNvPr id="0" name=""/>
        <dsp:cNvSpPr/>
      </dsp:nvSpPr>
      <dsp:spPr>
        <a:xfrm>
          <a:off x="4124511" y="2373242"/>
          <a:ext cx="3712987" cy="3712987"/>
        </a:xfrm>
        <a:prstGeom prst="ellipse">
          <a:avLst/>
        </a:prstGeom>
        <a:solidFill>
          <a:schemeClr val="accent4">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b="1" kern="1200" dirty="0">
              <a:solidFill>
                <a:srgbClr val="238344"/>
              </a:solidFill>
            </a:rPr>
            <a:t>Consortium Research Infrastructure</a:t>
          </a:r>
        </a:p>
      </dsp:txBody>
      <dsp:txXfrm>
        <a:off x="5260066" y="3332431"/>
        <a:ext cx="2227792" cy="2042143"/>
      </dsp:txXfrm>
    </dsp:sp>
    <dsp:sp modelId="{C157A5C0-CA0F-B34C-ACEF-C365245412DF}">
      <dsp:nvSpPr>
        <dsp:cNvPr id="0" name=""/>
        <dsp:cNvSpPr/>
      </dsp:nvSpPr>
      <dsp:spPr>
        <a:xfrm>
          <a:off x="1294298" y="2357165"/>
          <a:ext cx="3712987" cy="3712987"/>
        </a:xfrm>
        <a:prstGeom prst="ellips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b="1" kern="1200" dirty="0">
              <a:solidFill>
                <a:srgbClr val="9B4D1B"/>
              </a:solidFill>
            </a:rPr>
            <a:t>Institutional Research Infrastructure</a:t>
          </a:r>
        </a:p>
      </dsp:txBody>
      <dsp:txXfrm>
        <a:off x="1643938" y="3316354"/>
        <a:ext cx="2227792" cy="2042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474CF-E8AB-E54F-A3C8-0B04800F6968}">
      <dsp:nvSpPr>
        <dsp:cNvPr id="0" name=""/>
        <dsp:cNvSpPr/>
      </dsp:nvSpPr>
      <dsp:spPr>
        <a:xfrm>
          <a:off x="0" y="339598"/>
          <a:ext cx="6647305"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48C41D-2822-4043-BB4F-FE0A1067712C}">
      <dsp:nvSpPr>
        <dsp:cNvPr id="0" name=""/>
        <dsp:cNvSpPr/>
      </dsp:nvSpPr>
      <dsp:spPr>
        <a:xfrm>
          <a:off x="332365" y="44398"/>
          <a:ext cx="4653113" cy="590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877" tIns="0" rIns="175877" bIns="0" numCol="1" spcCol="1270" anchor="ctr" anchorCtr="0">
          <a:noAutofit/>
        </a:bodyPr>
        <a:lstStyle/>
        <a:p>
          <a:pPr marL="0" lvl="0" indent="0" algn="l" defTabSz="889000">
            <a:lnSpc>
              <a:spcPct val="90000"/>
            </a:lnSpc>
            <a:spcBef>
              <a:spcPct val="0"/>
            </a:spcBef>
            <a:spcAft>
              <a:spcPct val="35000"/>
            </a:spcAft>
            <a:buNone/>
          </a:pPr>
          <a:r>
            <a:rPr lang="en-GB" sz="2000" kern="1200" dirty="0"/>
            <a:t>VRE</a:t>
          </a:r>
        </a:p>
      </dsp:txBody>
      <dsp:txXfrm>
        <a:off x="361186" y="73219"/>
        <a:ext cx="4595471" cy="532757"/>
      </dsp:txXfrm>
    </dsp:sp>
    <dsp:sp modelId="{1B83D9CE-3D4C-EB4A-A20D-6B356B3F3C08}">
      <dsp:nvSpPr>
        <dsp:cNvPr id="0" name=""/>
        <dsp:cNvSpPr/>
      </dsp:nvSpPr>
      <dsp:spPr>
        <a:xfrm>
          <a:off x="0" y="1246798"/>
          <a:ext cx="6647305"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9A2702-45ED-B44F-B1B6-3E4B7663936A}">
      <dsp:nvSpPr>
        <dsp:cNvPr id="0" name=""/>
        <dsp:cNvSpPr/>
      </dsp:nvSpPr>
      <dsp:spPr>
        <a:xfrm>
          <a:off x="332365" y="951598"/>
          <a:ext cx="4653113" cy="590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877" tIns="0" rIns="175877" bIns="0" numCol="1" spcCol="1270" anchor="ctr" anchorCtr="0">
          <a:noAutofit/>
        </a:bodyPr>
        <a:lstStyle/>
        <a:p>
          <a:pPr marL="0" lvl="0" indent="0" algn="l" defTabSz="889000">
            <a:lnSpc>
              <a:spcPct val="90000"/>
            </a:lnSpc>
            <a:spcBef>
              <a:spcPct val="0"/>
            </a:spcBef>
            <a:spcAft>
              <a:spcPct val="35000"/>
            </a:spcAft>
            <a:buNone/>
          </a:pPr>
          <a:r>
            <a:rPr lang="en-GB" sz="2000" kern="1200" dirty="0"/>
            <a:t>Compute</a:t>
          </a:r>
        </a:p>
      </dsp:txBody>
      <dsp:txXfrm>
        <a:off x="361186" y="980419"/>
        <a:ext cx="4595471" cy="532757"/>
      </dsp:txXfrm>
    </dsp:sp>
    <dsp:sp modelId="{D5131247-F37C-A744-B494-EB365883B870}">
      <dsp:nvSpPr>
        <dsp:cNvPr id="0" name=""/>
        <dsp:cNvSpPr/>
      </dsp:nvSpPr>
      <dsp:spPr>
        <a:xfrm>
          <a:off x="0" y="2153998"/>
          <a:ext cx="6647305"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31A942-A1BF-014A-A21F-5A68AF517F6D}">
      <dsp:nvSpPr>
        <dsp:cNvPr id="0" name=""/>
        <dsp:cNvSpPr/>
      </dsp:nvSpPr>
      <dsp:spPr>
        <a:xfrm>
          <a:off x="332365" y="1858798"/>
          <a:ext cx="4653113" cy="590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877" tIns="0" rIns="175877" bIns="0" numCol="1" spcCol="1270" anchor="ctr" anchorCtr="0">
          <a:noAutofit/>
        </a:bodyPr>
        <a:lstStyle/>
        <a:p>
          <a:pPr marL="0" lvl="0" indent="0" algn="l" defTabSz="889000">
            <a:lnSpc>
              <a:spcPct val="90000"/>
            </a:lnSpc>
            <a:spcBef>
              <a:spcPct val="0"/>
            </a:spcBef>
            <a:spcAft>
              <a:spcPct val="35000"/>
            </a:spcAft>
            <a:buNone/>
          </a:pPr>
          <a:r>
            <a:rPr lang="en-GB" sz="2000" kern="1200" dirty="0"/>
            <a:t>Data Storage</a:t>
          </a:r>
        </a:p>
      </dsp:txBody>
      <dsp:txXfrm>
        <a:off x="361186" y="1887619"/>
        <a:ext cx="4595471" cy="532757"/>
      </dsp:txXfrm>
    </dsp:sp>
    <dsp:sp modelId="{9ED43B84-56FF-794E-BBDD-C3D426FA4B99}">
      <dsp:nvSpPr>
        <dsp:cNvPr id="0" name=""/>
        <dsp:cNvSpPr/>
      </dsp:nvSpPr>
      <dsp:spPr>
        <a:xfrm>
          <a:off x="0" y="3061198"/>
          <a:ext cx="6647305"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70E7E3-9D85-8747-807B-66183D366FD8}">
      <dsp:nvSpPr>
        <dsp:cNvPr id="0" name=""/>
        <dsp:cNvSpPr/>
      </dsp:nvSpPr>
      <dsp:spPr>
        <a:xfrm>
          <a:off x="332365" y="2765998"/>
          <a:ext cx="4653113" cy="590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877" tIns="0" rIns="175877" bIns="0" numCol="1" spcCol="1270" anchor="ctr" anchorCtr="0">
          <a:noAutofit/>
        </a:bodyPr>
        <a:lstStyle/>
        <a:p>
          <a:pPr marL="0" lvl="0" indent="0" algn="l" defTabSz="889000">
            <a:lnSpc>
              <a:spcPct val="90000"/>
            </a:lnSpc>
            <a:spcBef>
              <a:spcPct val="0"/>
            </a:spcBef>
            <a:spcAft>
              <a:spcPct val="35000"/>
            </a:spcAft>
            <a:buNone/>
          </a:pPr>
          <a:r>
            <a:rPr lang="en-GB" sz="2000" kern="1200" dirty="0"/>
            <a:t>Repositories</a:t>
          </a:r>
        </a:p>
      </dsp:txBody>
      <dsp:txXfrm>
        <a:off x="361186" y="2794819"/>
        <a:ext cx="4595471" cy="532757"/>
      </dsp:txXfrm>
    </dsp:sp>
    <dsp:sp modelId="{18A0DFBC-0B88-CB42-9ECD-3165C2D76CAA}">
      <dsp:nvSpPr>
        <dsp:cNvPr id="0" name=""/>
        <dsp:cNvSpPr/>
      </dsp:nvSpPr>
      <dsp:spPr>
        <a:xfrm>
          <a:off x="0" y="3968398"/>
          <a:ext cx="6647305"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C1EFF4-8C4D-8A4D-988F-A35E299B307A}">
      <dsp:nvSpPr>
        <dsp:cNvPr id="0" name=""/>
        <dsp:cNvSpPr/>
      </dsp:nvSpPr>
      <dsp:spPr>
        <a:xfrm>
          <a:off x="332365" y="3673198"/>
          <a:ext cx="4653113" cy="590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877" tIns="0" rIns="175877" bIns="0" numCol="1" spcCol="1270" anchor="ctr" anchorCtr="0">
          <a:noAutofit/>
        </a:bodyPr>
        <a:lstStyle/>
        <a:p>
          <a:pPr marL="0" lvl="0" indent="0" algn="l" defTabSz="889000">
            <a:lnSpc>
              <a:spcPct val="90000"/>
            </a:lnSpc>
            <a:spcBef>
              <a:spcPct val="0"/>
            </a:spcBef>
            <a:spcAft>
              <a:spcPct val="35000"/>
            </a:spcAft>
            <a:buNone/>
          </a:pPr>
          <a:r>
            <a:rPr lang="en-GB" sz="2000" kern="1200" dirty="0"/>
            <a:t>Tools &amp; Workflow</a:t>
          </a:r>
        </a:p>
      </dsp:txBody>
      <dsp:txXfrm>
        <a:off x="361186" y="3702019"/>
        <a:ext cx="4595471" cy="5327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6682D7B-E977-D2B3-52AE-81B99D59B4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CB1A5D-217A-BD6B-BE79-B5803F5CC0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9DBE62-0621-40F8-AD4B-A851F57CE9B8}" type="datetimeFigureOut">
              <a:rPr lang="nl-NL" smtClean="0"/>
              <a:t>20-03-2026</a:t>
            </a:fld>
            <a:endParaRPr lang="nl-NL"/>
          </a:p>
        </p:txBody>
      </p:sp>
      <p:sp>
        <p:nvSpPr>
          <p:cNvPr id="4" name="Tijdelijke aanduiding voor voettekst 3">
            <a:extLst>
              <a:ext uri="{FF2B5EF4-FFF2-40B4-BE49-F238E27FC236}">
                <a16:creationId xmlns:a16="http://schemas.microsoft.com/office/drawing/2014/main" id="{64F7D2B9-83A9-5F50-E05C-1C6BC228B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C4EED98-30D5-911C-8F35-B346B9B6D9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F30C33-FC72-4337-88DA-960C578D23EA}" type="slidenum">
              <a:rPr lang="nl-NL" smtClean="0"/>
              <a:t>‹#›</a:t>
            </a:fld>
            <a:endParaRPr lang="nl-NL"/>
          </a:p>
        </p:txBody>
      </p:sp>
    </p:spTree>
    <p:extLst>
      <p:ext uri="{BB962C8B-B14F-4D97-AF65-F5344CB8AC3E}">
        <p14:creationId xmlns:p14="http://schemas.microsoft.com/office/powerpoint/2010/main" val="3369938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20-03-2026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48C176B4-2F3E-4542-A88B-B482618D0CAA}" type="slidenum">
              <a:rPr lang="nl-NL" smtClean="0"/>
              <a:t>1</a:t>
            </a:fld>
            <a:endParaRPr lang="nl-NL"/>
          </a:p>
        </p:txBody>
      </p:sp>
    </p:spTree>
    <p:extLst>
      <p:ext uri="{BB962C8B-B14F-4D97-AF65-F5344CB8AC3E}">
        <p14:creationId xmlns:p14="http://schemas.microsoft.com/office/powerpoint/2010/main" val="4118545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02698-87BD-8E8B-4AC4-DDCD56CE6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3F839-7C81-377F-3B4B-FA726271E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1FB46-6D04-0106-B27C-5B66C396BF77}"/>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DBDB9638-5CB2-47A2-4AC5-F4E812F06D8E}"/>
              </a:ext>
            </a:extLst>
          </p:cNvPr>
          <p:cNvSpPr>
            <a:spLocks noGrp="1"/>
          </p:cNvSpPr>
          <p:nvPr>
            <p:ph type="sldNum" sz="quarter" idx="5"/>
          </p:nvPr>
        </p:nvSpPr>
        <p:spPr/>
        <p:txBody>
          <a:bodyPr/>
          <a:lstStyle/>
          <a:p>
            <a:fld id="{48C176B4-2F3E-4542-A88B-B482618D0CAA}" type="slidenum">
              <a:rPr lang="nl-NL" smtClean="0"/>
              <a:t>13</a:t>
            </a:fld>
            <a:endParaRPr lang="nl-NL" dirty="0"/>
          </a:p>
        </p:txBody>
      </p:sp>
    </p:spTree>
    <p:extLst>
      <p:ext uri="{BB962C8B-B14F-4D97-AF65-F5344CB8AC3E}">
        <p14:creationId xmlns:p14="http://schemas.microsoft.com/office/powerpoint/2010/main" val="367102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48C176B4-2F3E-4542-A88B-B482618D0CAA}" type="slidenum">
              <a:rPr lang="nl-NL" smtClean="0"/>
              <a:t>14</a:t>
            </a:fld>
            <a:endParaRPr lang="nl-NL" dirty="0"/>
          </a:p>
        </p:txBody>
      </p:sp>
    </p:spTree>
    <p:extLst>
      <p:ext uri="{BB962C8B-B14F-4D97-AF65-F5344CB8AC3E}">
        <p14:creationId xmlns:p14="http://schemas.microsoft.com/office/powerpoint/2010/main" val="304394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F2A63-0EDD-EAC4-E473-A262F56AF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75716-94D6-E700-6EC3-2201C7EF1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7E95A-6015-7650-C1D5-07AC4344F5AB}"/>
              </a:ext>
            </a:extLst>
          </p:cNvPr>
          <p:cNvSpPr>
            <a:spLocks noGrp="1"/>
          </p:cNvSpPr>
          <p:nvPr>
            <p:ph type="body" idx="1"/>
          </p:nvPr>
        </p:nvSpPr>
        <p:spPr/>
        <p:txBody>
          <a:bodyPr/>
          <a:lstStyle/>
          <a:p>
            <a:r>
              <a:rPr lang="en-NL" dirty="0"/>
              <a:t>.</a:t>
            </a:r>
          </a:p>
        </p:txBody>
      </p:sp>
      <p:sp>
        <p:nvSpPr>
          <p:cNvPr id="4" name="Slide Number Placeholder 3">
            <a:extLst>
              <a:ext uri="{FF2B5EF4-FFF2-40B4-BE49-F238E27FC236}">
                <a16:creationId xmlns:a16="http://schemas.microsoft.com/office/drawing/2014/main" id="{D798F57E-7BBD-9B95-8C70-8C0F9D65D211}"/>
              </a:ext>
            </a:extLst>
          </p:cNvPr>
          <p:cNvSpPr>
            <a:spLocks noGrp="1"/>
          </p:cNvSpPr>
          <p:nvPr>
            <p:ph type="sldNum" sz="quarter" idx="5"/>
          </p:nvPr>
        </p:nvSpPr>
        <p:spPr/>
        <p:txBody>
          <a:bodyPr/>
          <a:lstStyle/>
          <a:p>
            <a:fld id="{48C176B4-2F3E-4542-A88B-B482618D0CAA}" type="slidenum">
              <a:rPr lang="nl-NL" smtClean="0"/>
              <a:t>15</a:t>
            </a:fld>
            <a:endParaRPr lang="nl-NL" dirty="0"/>
          </a:p>
        </p:txBody>
      </p:sp>
    </p:spTree>
    <p:extLst>
      <p:ext uri="{BB962C8B-B14F-4D97-AF65-F5344CB8AC3E}">
        <p14:creationId xmlns:p14="http://schemas.microsoft.com/office/powerpoint/2010/main" val="94689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97941-D15A-97BB-EC1D-39B8FC4FAC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F38EE7-8540-B018-F9D2-AB00A90C7F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DCC441-7F1C-8C7D-EB04-AB3EE3C53FA2}"/>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3E82CF2F-1C46-E297-66EF-50B243F527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1288989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802F-446C-2474-E972-D295902FA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FE04B-0E4D-0647-FA1B-DE739C101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E249B-2988-072F-513B-6A040B39C4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7BC6F1-BE89-29D5-9783-BBAC458C4154}"/>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294522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E1072-FE26-2242-868E-F43B3CDF2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8C39C-E374-0980-31BE-5305C0E74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323C0-BBE0-E098-6EE7-B7F06DDEE1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A39512-E331-5377-AFC8-C23BA7959E2B}"/>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915023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46EF-C105-4A4D-E100-D7AC649FF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49E0E-16DD-7A5A-EA0F-2DD17C955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FE263-0EA5-007C-7759-F43A82F1A4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67E376-02FD-2B99-0B3B-0A7FE28E2F08}"/>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753463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894917A8-1D99-B9FB-BD9F-9FC63CEC2B5D}"/>
            </a:ext>
          </a:extLst>
        </p:cNvPr>
        <p:cNvGrpSpPr/>
        <p:nvPr/>
      </p:nvGrpSpPr>
      <p:grpSpPr>
        <a:xfrm>
          <a:off x="0" y="0"/>
          <a:ext cx="0" cy="0"/>
          <a:chOff x="0" y="0"/>
          <a:chExt cx="0" cy="0"/>
        </a:xfrm>
      </p:grpSpPr>
      <p:sp>
        <p:nvSpPr>
          <p:cNvPr id="81" name="Google Shape;81;p3:notes">
            <a:extLst>
              <a:ext uri="{FF2B5EF4-FFF2-40B4-BE49-F238E27FC236}">
                <a16:creationId xmlns:a16="http://schemas.microsoft.com/office/drawing/2014/main" id="{8684B782-0D49-3E6E-DF21-519B913626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3:notes">
            <a:extLst>
              <a:ext uri="{FF2B5EF4-FFF2-40B4-BE49-F238E27FC236}">
                <a16:creationId xmlns:a16="http://schemas.microsoft.com/office/drawing/2014/main" id="{AC773120-E868-2BC2-10CB-6CCC344CC1D1}"/>
              </a:ext>
            </a:extLst>
          </p:cNvPr>
          <p:cNvSpPr txBox="1">
            <a:spLocks noGrp="1"/>
          </p:cNvSpPr>
          <p:nvPr>
            <p:ph type="body" idx="1"/>
          </p:nvPr>
        </p:nvSpPr>
        <p:spPr>
          <a:xfrm>
            <a:off x="685800" y="4400640"/>
            <a:ext cx="5485680" cy="3599640"/>
          </a:xfrm>
          <a:prstGeom prst="rect">
            <a:avLst/>
          </a:prstGeom>
          <a:noFill/>
          <a:ln>
            <a:noFill/>
          </a:ln>
        </p:spPr>
        <p:txBody>
          <a:bodyPr spcFirstLastPara="1" wrap="square" lIns="91425" tIns="45700" rIns="91425" bIns="45700" anchor="t" anchorCtr="0">
            <a:noAutofit/>
          </a:bodyPr>
          <a:lstStyle/>
          <a:p>
            <a:pPr marL="216000" lvl="0" indent="-216000" algn="l" rtl="0">
              <a:spcBef>
                <a:spcPts val="0"/>
              </a:spcBef>
              <a:spcAft>
                <a:spcPts val="0"/>
              </a:spcAft>
              <a:buClr>
                <a:schemeClr val="dk1"/>
              </a:buClr>
              <a:buSzPts val="1800"/>
              <a:buFont typeface="Arial"/>
              <a:buNone/>
            </a:pPr>
            <a:endParaRPr sz="1800" b="0" strike="noStrike">
              <a:solidFill>
                <a:srgbClr val="000000"/>
              </a:solidFill>
              <a:latin typeface="Calibri"/>
              <a:ea typeface="Calibri"/>
              <a:cs typeface="Calibri"/>
              <a:sym typeface="Calibri"/>
            </a:endParaRPr>
          </a:p>
        </p:txBody>
      </p:sp>
      <p:sp>
        <p:nvSpPr>
          <p:cNvPr id="83" name="Google Shape;83;p3:notes">
            <a:extLst>
              <a:ext uri="{FF2B5EF4-FFF2-40B4-BE49-F238E27FC236}">
                <a16:creationId xmlns:a16="http://schemas.microsoft.com/office/drawing/2014/main" id="{C546C3AD-903E-DEFD-27A1-6B8554DD4486}"/>
              </a:ext>
            </a:extLst>
          </p:cNvPr>
          <p:cNvSpPr txBox="1">
            <a:spLocks noGrp="1"/>
          </p:cNvSpPr>
          <p:nvPr>
            <p:ph type="sldNum" idx="12"/>
          </p:nvPr>
        </p:nvSpPr>
        <p:spPr>
          <a:xfrm>
            <a:off x="3884760" y="8685360"/>
            <a:ext cx="2971080" cy="45792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nl-NL"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07711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FEE58-484F-A586-940C-676ACF102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5B422-E9B5-25C3-9098-C3C428AD9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4FCCA-97B3-74FD-8658-CAE37233876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0463D0AB-0C3C-666A-5A18-B24213BC77BB}"/>
              </a:ext>
            </a:extLst>
          </p:cNvPr>
          <p:cNvSpPr>
            <a:spLocks noGrp="1"/>
          </p:cNvSpPr>
          <p:nvPr>
            <p:ph type="sldNum" sz="quarter" idx="5"/>
          </p:nvPr>
        </p:nvSpPr>
        <p:spPr/>
        <p:txBody>
          <a:bodyPr/>
          <a:lstStyle/>
          <a:p>
            <a:fld id="{48C176B4-2F3E-4542-A88B-B482618D0CAA}" type="slidenum">
              <a:rPr lang="nl-NL" smtClean="0"/>
              <a:t>24</a:t>
            </a:fld>
            <a:endParaRPr lang="nl-NL"/>
          </a:p>
        </p:txBody>
      </p:sp>
    </p:spTree>
    <p:extLst>
      <p:ext uri="{BB962C8B-B14F-4D97-AF65-F5344CB8AC3E}">
        <p14:creationId xmlns:p14="http://schemas.microsoft.com/office/powerpoint/2010/main" val="4048327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BEAE6-AA18-03FA-7EE8-FB703EACBF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2F2598-2EDA-A042-41E8-419AF00020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461220-5684-98B9-3273-19E7EF4875D3}"/>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147E1371-98FD-4B8D-1B39-EC6C63B5D365}"/>
              </a:ext>
            </a:extLst>
          </p:cNvPr>
          <p:cNvSpPr>
            <a:spLocks noGrp="1"/>
          </p:cNvSpPr>
          <p:nvPr>
            <p:ph type="sldNum" sz="quarter" idx="5"/>
          </p:nvPr>
        </p:nvSpPr>
        <p:spPr/>
        <p:txBody>
          <a:bodyPr/>
          <a:lstStyle/>
          <a:p>
            <a:fld id="{48C176B4-2F3E-4542-A88B-B482618D0CAA}" type="slidenum">
              <a:rPr lang="nl-NL" smtClean="0"/>
              <a:t>3</a:t>
            </a:fld>
            <a:endParaRPr lang="nl-NL"/>
          </a:p>
        </p:txBody>
      </p:sp>
    </p:spTree>
    <p:extLst>
      <p:ext uri="{BB962C8B-B14F-4D97-AF65-F5344CB8AC3E}">
        <p14:creationId xmlns:p14="http://schemas.microsoft.com/office/powerpoint/2010/main" val="628718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6496-661E-E6D8-324B-23283FB64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FC5A7-FE47-7E0A-7E50-D283E66B2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41B29-BA4E-BDE0-45A2-0CD3764EE1B8}"/>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D7B8C88C-3346-84CC-CABA-84A8D6DA4E40}"/>
              </a:ext>
            </a:extLst>
          </p:cNvPr>
          <p:cNvSpPr>
            <a:spLocks noGrp="1"/>
          </p:cNvSpPr>
          <p:nvPr>
            <p:ph type="sldNum" sz="quarter" idx="5"/>
          </p:nvPr>
        </p:nvSpPr>
        <p:spPr/>
        <p:txBody>
          <a:bodyPr/>
          <a:lstStyle/>
          <a:p>
            <a:fld id="{48C176B4-2F3E-4542-A88B-B482618D0CAA}" type="slidenum">
              <a:rPr lang="nl-NL" smtClean="0"/>
              <a:t>25</a:t>
            </a:fld>
            <a:endParaRPr lang="nl-NL"/>
          </a:p>
        </p:txBody>
      </p:sp>
    </p:spTree>
    <p:extLst>
      <p:ext uri="{BB962C8B-B14F-4D97-AF65-F5344CB8AC3E}">
        <p14:creationId xmlns:p14="http://schemas.microsoft.com/office/powerpoint/2010/main" val="1557482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38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347A-935D-D86E-211F-F0E0F2E906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8942E6-E524-AE40-A08A-A300E19A4F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0AFB5F5-55A7-5525-888A-E8427443D47F}"/>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10475D34-331F-9356-C8E4-F70826C58E17}"/>
              </a:ext>
            </a:extLst>
          </p:cNvPr>
          <p:cNvSpPr>
            <a:spLocks noGrp="1"/>
          </p:cNvSpPr>
          <p:nvPr>
            <p:ph type="sldNum" sz="quarter" idx="5"/>
          </p:nvPr>
        </p:nvSpPr>
        <p:spPr/>
        <p:txBody>
          <a:bodyPr/>
          <a:lstStyle/>
          <a:p>
            <a:fld id="{48C176B4-2F3E-4542-A88B-B482618D0CAA}" type="slidenum">
              <a:rPr lang="nl-NL" smtClean="0"/>
              <a:t>4</a:t>
            </a:fld>
            <a:endParaRPr lang="nl-NL"/>
          </a:p>
        </p:txBody>
      </p:sp>
    </p:spTree>
    <p:extLst>
      <p:ext uri="{BB962C8B-B14F-4D97-AF65-F5344CB8AC3E}">
        <p14:creationId xmlns:p14="http://schemas.microsoft.com/office/powerpoint/2010/main" val="200174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174CA-5ED9-B8B9-88BD-581246F4B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D355F-29B4-FF7C-A11F-DA8C08112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B1368-A4BA-921F-A913-770FADE66372}"/>
              </a:ext>
            </a:extLst>
          </p:cNvPr>
          <p:cNvSpPr>
            <a:spLocks noGrp="1"/>
          </p:cNvSpPr>
          <p:nvPr>
            <p:ph type="body" idx="1"/>
          </p:nvPr>
        </p:nvSpPr>
        <p:spPr/>
        <p:txBody>
          <a:bodyPr/>
          <a:lstStyle/>
          <a:p>
            <a:endParaRPr lang="en-NL" dirty="0"/>
          </a:p>
          <a:p>
            <a:br>
              <a:rPr lang="en-NL" dirty="0"/>
            </a:br>
            <a:endParaRPr lang="en-NL" dirty="0"/>
          </a:p>
        </p:txBody>
      </p:sp>
      <p:sp>
        <p:nvSpPr>
          <p:cNvPr id="4" name="Slide Number Placeholder 3">
            <a:extLst>
              <a:ext uri="{FF2B5EF4-FFF2-40B4-BE49-F238E27FC236}">
                <a16:creationId xmlns:a16="http://schemas.microsoft.com/office/drawing/2014/main" id="{F4F95BFA-7F0B-F9F6-8688-EF6C8F58F9EA}"/>
              </a:ext>
            </a:extLst>
          </p:cNvPr>
          <p:cNvSpPr>
            <a:spLocks noGrp="1"/>
          </p:cNvSpPr>
          <p:nvPr>
            <p:ph type="sldNum" sz="quarter" idx="5"/>
          </p:nvPr>
        </p:nvSpPr>
        <p:spPr/>
        <p:txBody>
          <a:bodyPr/>
          <a:lstStyle/>
          <a:p>
            <a:fld id="{48C176B4-2F3E-4542-A88B-B482618D0CAA}" type="slidenum">
              <a:rPr lang="nl-NL" smtClean="0"/>
              <a:t>6</a:t>
            </a:fld>
            <a:endParaRPr lang="nl-NL" dirty="0"/>
          </a:p>
        </p:txBody>
      </p:sp>
    </p:spTree>
    <p:extLst>
      <p:ext uri="{BB962C8B-B14F-4D97-AF65-F5344CB8AC3E}">
        <p14:creationId xmlns:p14="http://schemas.microsoft.com/office/powerpoint/2010/main" val="134468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48C176B4-2F3E-4542-A88B-B482618D0CAA}" type="slidenum">
              <a:rPr lang="nl-NL" smtClean="0"/>
              <a:t>7</a:t>
            </a:fld>
            <a:endParaRPr lang="nl-NL" dirty="0"/>
          </a:p>
        </p:txBody>
      </p:sp>
    </p:spTree>
    <p:extLst>
      <p:ext uri="{BB962C8B-B14F-4D97-AF65-F5344CB8AC3E}">
        <p14:creationId xmlns:p14="http://schemas.microsoft.com/office/powerpoint/2010/main" val="337157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48C176B4-2F3E-4542-A88B-B482618D0CAA}" type="slidenum">
              <a:rPr lang="nl-NL" smtClean="0"/>
              <a:t>8</a:t>
            </a:fld>
            <a:endParaRPr lang="nl-NL" dirty="0"/>
          </a:p>
        </p:txBody>
      </p:sp>
    </p:spTree>
    <p:extLst>
      <p:ext uri="{BB962C8B-B14F-4D97-AF65-F5344CB8AC3E}">
        <p14:creationId xmlns:p14="http://schemas.microsoft.com/office/powerpoint/2010/main" val="38995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B5C4-A609-11E2-81B4-F88E14748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0350A-C414-2663-DBA8-3C66A2D10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D5963-ABA6-81B1-A13C-7F44B6A8A789}"/>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3F58C428-C498-48F5-9CD7-C04A7FEF8B02}"/>
              </a:ext>
            </a:extLst>
          </p:cNvPr>
          <p:cNvSpPr>
            <a:spLocks noGrp="1"/>
          </p:cNvSpPr>
          <p:nvPr>
            <p:ph type="sldNum" sz="quarter" idx="5"/>
          </p:nvPr>
        </p:nvSpPr>
        <p:spPr/>
        <p:txBody>
          <a:bodyPr/>
          <a:lstStyle/>
          <a:p>
            <a:fld id="{48C176B4-2F3E-4542-A88B-B482618D0CAA}" type="slidenum">
              <a:rPr lang="nl-NL" smtClean="0"/>
              <a:t>9</a:t>
            </a:fld>
            <a:endParaRPr lang="nl-NL" dirty="0"/>
          </a:p>
        </p:txBody>
      </p:sp>
    </p:spTree>
    <p:extLst>
      <p:ext uri="{BB962C8B-B14F-4D97-AF65-F5344CB8AC3E}">
        <p14:creationId xmlns:p14="http://schemas.microsoft.com/office/powerpoint/2010/main" val="275327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a:p>
            <a:br>
              <a:rPr lang="en-NL" dirty="0"/>
            </a:br>
            <a:endParaRPr lang="en-NL" dirty="0"/>
          </a:p>
        </p:txBody>
      </p:sp>
      <p:sp>
        <p:nvSpPr>
          <p:cNvPr id="4" name="Slide Number Placeholder 3"/>
          <p:cNvSpPr>
            <a:spLocks noGrp="1"/>
          </p:cNvSpPr>
          <p:nvPr>
            <p:ph type="sldNum" sz="quarter" idx="5"/>
          </p:nvPr>
        </p:nvSpPr>
        <p:spPr/>
        <p:txBody>
          <a:bodyPr/>
          <a:lstStyle/>
          <a:p>
            <a:fld id="{48C176B4-2F3E-4542-A88B-B482618D0CAA}" type="slidenum">
              <a:rPr lang="nl-NL" smtClean="0"/>
              <a:t>10</a:t>
            </a:fld>
            <a:endParaRPr lang="nl-NL" dirty="0"/>
          </a:p>
        </p:txBody>
      </p:sp>
    </p:spTree>
    <p:extLst>
      <p:ext uri="{BB962C8B-B14F-4D97-AF65-F5344CB8AC3E}">
        <p14:creationId xmlns:p14="http://schemas.microsoft.com/office/powerpoint/2010/main" val="58562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EAB2-DA88-B5C5-5C7B-A88E1DE64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AF535-026B-9232-C392-38C92C3C1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D2311-05E0-B9ED-1205-A70D21130C78}"/>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F5416E8A-4684-6B12-2914-1D8C60C0151D}"/>
              </a:ext>
            </a:extLst>
          </p:cNvPr>
          <p:cNvSpPr>
            <a:spLocks noGrp="1"/>
          </p:cNvSpPr>
          <p:nvPr>
            <p:ph type="sldNum" sz="quarter" idx="5"/>
          </p:nvPr>
        </p:nvSpPr>
        <p:spPr/>
        <p:txBody>
          <a:bodyPr/>
          <a:lstStyle/>
          <a:p>
            <a:fld id="{48C176B4-2F3E-4542-A88B-B482618D0CAA}" type="slidenum">
              <a:rPr lang="nl-NL" smtClean="0"/>
              <a:t>11</a:t>
            </a:fld>
            <a:endParaRPr lang="nl-NL" dirty="0"/>
          </a:p>
        </p:txBody>
      </p:sp>
    </p:spTree>
    <p:extLst>
      <p:ext uri="{BB962C8B-B14F-4D97-AF65-F5344CB8AC3E}">
        <p14:creationId xmlns:p14="http://schemas.microsoft.com/office/powerpoint/2010/main" val="203205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157375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 Yellow background + Icon Instruction #2 - ZI">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35319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none" baseline="0" noProof="0" dirty="0">
                <a:solidFill>
                  <a:schemeClr val="accent1"/>
                </a:solidFill>
                <a:latin typeface="+mj-lt"/>
              </a:rPr>
              <a:t>Title + Blue background + Icon Instruction</a:t>
            </a:r>
            <a:endParaRPr lang="en-GB" sz="1600" b="1" cap="none" baseline="0" noProof="0" dirty="0">
              <a:solidFill>
                <a:schemeClr val="accent1"/>
              </a:solidFill>
              <a:latin typeface="+mj-lt"/>
            </a:endParaRP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2"/>
                </a:solidFill>
              </a:defRPr>
            </a:lvl1pPr>
          </a:lstStyle>
          <a:p>
            <a:r>
              <a:rPr lang="en-GB" noProof="0" dirty="0"/>
              <a:t>Place the title of the slide here</a:t>
            </a:r>
          </a:p>
        </p:txBody>
      </p:sp>
    </p:spTree>
    <p:extLst>
      <p:ext uri="{BB962C8B-B14F-4D97-AF65-F5344CB8AC3E}">
        <p14:creationId xmlns:p14="http://schemas.microsoft.com/office/powerpoint/2010/main" val="23995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itle slide - ZI">
    <p:spTree>
      <p:nvGrpSpPr>
        <p:cNvPr id="1" name=""/>
        <p:cNvGrpSpPr/>
        <p:nvPr/>
      </p:nvGrpSpPr>
      <p:grpSpPr>
        <a:xfrm>
          <a:off x="0" y="0"/>
          <a:ext cx="0" cy="0"/>
          <a:chOff x="0" y="0"/>
          <a:chExt cx="0" cy="0"/>
        </a:xfrm>
      </p:grpSpPr>
      <p:sp>
        <p:nvSpPr>
          <p:cNvPr id="2" name="PlaceHolder 1"/>
          <p:cNvSpPr>
            <a:spLocks noGrp="1"/>
          </p:cNvSpPr>
          <p:nvPr>
            <p:ph type="dt" idx="4"/>
          </p:nvPr>
        </p:nvSpPr>
        <p:spPr/>
        <p:txBody>
          <a:bodyPr/>
          <a:lstStyle/>
          <a:p>
            <a:endParaRPr/>
          </a:p>
        </p:txBody>
      </p:sp>
    </p:spTree>
    <p:extLst>
      <p:ext uri="{BB962C8B-B14F-4D97-AF65-F5344CB8AC3E}">
        <p14:creationId xmlns:p14="http://schemas.microsoft.com/office/powerpoint/2010/main" val="394849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Icon instruction">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89943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 Icon instruction</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INSTRUCTIE">
            <a:extLst>
              <a:ext uri="{FF2B5EF4-FFF2-40B4-BE49-F238E27FC236}">
                <a16:creationId xmlns:a16="http://schemas.microsoft.com/office/drawing/2014/main" id="{27301E8F-2690-34FE-0491-351D4189D0F1}"/>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F15F0C9B-ED32-4675-F5DB-6631D7D95C14}"/>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8385148C-FA61-4888-DC5F-79BCD49F78E2}"/>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6" name="Ovaal 5">
              <a:extLst>
                <a:ext uri="{FF2B5EF4-FFF2-40B4-BE49-F238E27FC236}">
                  <a16:creationId xmlns:a16="http://schemas.microsoft.com/office/drawing/2014/main" id="{8F800E00-5DFE-6197-8A54-3294D2ABAA59}"/>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51D9F3E-67FC-452D-6B43-E44ECAE3877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470CD354-F309-3705-793D-F4A6E614CF92}"/>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04E7768-A176-E5BD-B1A3-8CF8F3C25A6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28B6CC47-8726-F032-65AB-DE99F89EAB0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95D93FB0-EDC3-4222-9D34-17E42AACF4E5}"/>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A9B09610-AE51-83C8-9780-7C7D249F7DF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ICOON_info">
              <a:extLst>
                <a:ext uri="{FF2B5EF4-FFF2-40B4-BE49-F238E27FC236}">
                  <a16:creationId xmlns:a16="http://schemas.microsoft.com/office/drawing/2014/main" id="{18C0E431-238E-1B94-2638-A17D412C9316}"/>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03C2F0ED-3096-5244-C114-8E6525935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E9E6A109-D17E-EF74-E77B-A7C63520ACF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A16C703F-6E18-BBA0-7128-710A3D8E187C}"/>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79526D32-3AA3-E967-6366-35BDF8FD2D2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FE54E9D6-C931-6128-E1B5-D8B0951AEA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3" name="Freeform 13">
                  <a:extLst>
                    <a:ext uri="{FF2B5EF4-FFF2-40B4-BE49-F238E27FC236}">
                      <a16:creationId xmlns:a16="http://schemas.microsoft.com/office/drawing/2014/main" id="{5FC6A98C-1206-36C2-7C6A-899156BAC04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4" name="Freeform 14">
                  <a:extLst>
                    <a:ext uri="{FF2B5EF4-FFF2-40B4-BE49-F238E27FC236}">
                      <a16:creationId xmlns:a16="http://schemas.microsoft.com/office/drawing/2014/main" id="{C65152A4-DA10-4273-D433-BFB1D22B87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71" name="Tekstvak 70">
                <a:extLst>
                  <a:ext uri="{FF2B5EF4-FFF2-40B4-BE49-F238E27FC236}">
                    <a16:creationId xmlns:a16="http://schemas.microsoft.com/office/drawing/2014/main" id="{761D3C45-ABB3-61D2-8389-97E41A75F64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B1FCE2C9-B43E-A18B-7B83-59F3FE2C68BC}"/>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24782728-0B1D-A4F0-51B6-9EEAF95BB900}"/>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8" name="Groep 57">
                <a:extLst>
                  <a:ext uri="{FF2B5EF4-FFF2-40B4-BE49-F238E27FC236}">
                    <a16:creationId xmlns:a16="http://schemas.microsoft.com/office/drawing/2014/main" id="{3FCFFBDF-9EE5-57DC-7148-BBF7A46799A5}"/>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1F625FA4-027E-62AC-C716-2D864C42ACF9}"/>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32622739-AD5A-B781-7192-56C54AD3F027}"/>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9AB89D3B-2245-79E2-DDFC-5FB4E7809979}"/>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7" name="Vrije vorm: vorm 66">
                      <a:extLst>
                        <a:ext uri="{FF2B5EF4-FFF2-40B4-BE49-F238E27FC236}">
                          <a16:creationId xmlns:a16="http://schemas.microsoft.com/office/drawing/2014/main" id="{B8E5E6CF-D994-A132-7DBE-B7014892DF0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8" name="Vrije vorm: vorm 67">
                      <a:extLst>
                        <a:ext uri="{FF2B5EF4-FFF2-40B4-BE49-F238E27FC236}">
                          <a16:creationId xmlns:a16="http://schemas.microsoft.com/office/drawing/2014/main" id="{BA6A2CBB-FFDF-35CE-B78D-61703A99E7F1}"/>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9" name="Vrije vorm: vorm 68">
                      <a:extLst>
                        <a:ext uri="{FF2B5EF4-FFF2-40B4-BE49-F238E27FC236}">
                          <a16:creationId xmlns:a16="http://schemas.microsoft.com/office/drawing/2014/main" id="{40231BC3-757C-ADFC-C32B-FBAD1497D879}"/>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62" name="Groep 61">
                    <a:extLst>
                      <a:ext uri="{FF2B5EF4-FFF2-40B4-BE49-F238E27FC236}">
                        <a16:creationId xmlns:a16="http://schemas.microsoft.com/office/drawing/2014/main" id="{5DE26B81-ED25-9905-1594-E2B6EA0AA019}"/>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29CDFD7E-7A07-2BF6-B3BB-DCE97B4EF2E1}"/>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EE9CB5C2-3029-BB24-2776-75114186E51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5AFA1DD4-787A-C7B6-A1BD-7C33B2A0949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60" name="Vrije vorm: vorm 59">
                  <a:extLst>
                    <a:ext uri="{FF2B5EF4-FFF2-40B4-BE49-F238E27FC236}">
                      <a16:creationId xmlns:a16="http://schemas.microsoft.com/office/drawing/2014/main" id="{33D5068E-E631-AF0F-C822-193D0122C4B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9" name="Groep 18">
              <a:extLst>
                <a:ext uri="{FF2B5EF4-FFF2-40B4-BE49-F238E27FC236}">
                  <a16:creationId xmlns:a16="http://schemas.microsoft.com/office/drawing/2014/main" id="{757A3953-63B0-B425-A4C7-111921C4EAEA}"/>
                </a:ext>
              </a:extLst>
            </p:cNvPr>
            <p:cNvGrpSpPr/>
            <p:nvPr userDrawn="1"/>
          </p:nvGrpSpPr>
          <p:grpSpPr>
            <a:xfrm>
              <a:off x="-3314820" y="3391746"/>
              <a:ext cx="1201132" cy="331361"/>
              <a:chOff x="-3314820" y="3391746"/>
              <a:chExt cx="1201132" cy="331361"/>
            </a:xfrm>
          </p:grpSpPr>
          <p:sp>
            <p:nvSpPr>
              <p:cNvPr id="48" name="Rechthoek 47">
                <a:extLst>
                  <a:ext uri="{FF2B5EF4-FFF2-40B4-BE49-F238E27FC236}">
                    <a16:creationId xmlns:a16="http://schemas.microsoft.com/office/drawing/2014/main" id="{7055A213-A9B0-24CF-04CF-3D9E7E8A3626}"/>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DC3A9AC-12B5-4E0A-CDF2-4B1D99547E4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A50A0969-F5AC-BD40-5A65-9F879FF73C4E}"/>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51" name="Vrije vorm: vorm 50">
                <a:extLst>
                  <a:ext uri="{FF2B5EF4-FFF2-40B4-BE49-F238E27FC236}">
                    <a16:creationId xmlns:a16="http://schemas.microsoft.com/office/drawing/2014/main" id="{23D5FFEC-CEE3-9561-A821-CB7FD51C7758}"/>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1DFF29-3E16-5D8C-D679-90AAFB862ACD}"/>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3EA2D7E7-F172-6D30-3E98-331EFD9D6FD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5" name="Rechthoek: afgeronde hoeken 54">
                  <a:extLst>
                    <a:ext uri="{FF2B5EF4-FFF2-40B4-BE49-F238E27FC236}">
                      <a16:creationId xmlns:a16="http://schemas.microsoft.com/office/drawing/2014/main" id="{59C70048-0187-5E80-C182-F9ED541313E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Vrije vorm: vorm 55">
                  <a:extLst>
                    <a:ext uri="{FF2B5EF4-FFF2-40B4-BE49-F238E27FC236}">
                      <a16:creationId xmlns:a16="http://schemas.microsoft.com/office/drawing/2014/main" id="{D9B6E005-E9C1-83A0-2322-B4FEDE76044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3" name="Gelijkbenige driehoek 52">
                <a:extLst>
                  <a:ext uri="{FF2B5EF4-FFF2-40B4-BE49-F238E27FC236}">
                    <a16:creationId xmlns:a16="http://schemas.microsoft.com/office/drawing/2014/main" id="{942FFD04-010D-3AB6-028D-DA0E622BBD4A}"/>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20" name="Ovaal 19">
              <a:extLst>
                <a:ext uri="{FF2B5EF4-FFF2-40B4-BE49-F238E27FC236}">
                  <a16:creationId xmlns:a16="http://schemas.microsoft.com/office/drawing/2014/main" id="{FB535694-FA8C-FE6E-3B5C-5DA9E9E7FEA7}"/>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E089C222-6C64-FC77-4C9D-FFDAE61AAD6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F0D29FB7-EEF8-E665-B1A0-FD2F8E407657}"/>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732ABA06-4EA5-F269-6B93-749AA0809D0E}"/>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hthoek 33">
                <a:extLst>
                  <a:ext uri="{FF2B5EF4-FFF2-40B4-BE49-F238E27FC236}">
                    <a16:creationId xmlns:a16="http://schemas.microsoft.com/office/drawing/2014/main" id="{68D90262-18DB-7097-C8FD-45EFFDBABF7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Tekstvak 34">
                <a:extLst>
                  <a:ext uri="{FF2B5EF4-FFF2-40B4-BE49-F238E27FC236}">
                    <a16:creationId xmlns:a16="http://schemas.microsoft.com/office/drawing/2014/main" id="{9C804717-8A6C-AEED-2935-DC972AAA706E}"/>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6" name="Rechthoek 35">
                <a:extLst>
                  <a:ext uri="{FF2B5EF4-FFF2-40B4-BE49-F238E27FC236}">
                    <a16:creationId xmlns:a16="http://schemas.microsoft.com/office/drawing/2014/main" id="{79C789DC-789F-F3F6-721F-20671F5D7B5F}"/>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2A5440AC-520A-223C-637C-345BB813694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1E27B165-6123-30D5-21F2-0CFA276217CC}"/>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753D1B26-54A6-641F-B149-58E98E516950}"/>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110EC36C-1054-64F1-390C-067FC410894E}"/>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88D22ED-7BBE-5866-493E-368844452819}"/>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B49B3E2B-48B9-C5FF-6ACF-A972F7D12FA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EC697E8-712E-BFC5-FB21-28C690999AF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ED841C00-0C11-E7AA-D29A-04BD66D4CE7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5" name="Groep 44">
                <a:extLst>
                  <a:ext uri="{FF2B5EF4-FFF2-40B4-BE49-F238E27FC236}">
                    <a16:creationId xmlns:a16="http://schemas.microsoft.com/office/drawing/2014/main" id="{103BBCC8-553B-7BD3-B07A-CC6375D604EE}"/>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EC49CB0E-7CE1-37DB-1A69-90E95BA731E9}"/>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7" name="Rechthoek 46">
                  <a:extLst>
                    <a:ext uri="{FF2B5EF4-FFF2-40B4-BE49-F238E27FC236}">
                      <a16:creationId xmlns:a16="http://schemas.microsoft.com/office/drawing/2014/main" id="{914DA0CC-45E7-DA04-EBC1-23E8CB11D013}"/>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23" name="Groep 22">
              <a:extLst>
                <a:ext uri="{FF2B5EF4-FFF2-40B4-BE49-F238E27FC236}">
                  <a16:creationId xmlns:a16="http://schemas.microsoft.com/office/drawing/2014/main" id="{264F1E97-62A1-83FF-0E65-28C438452C2B}"/>
                </a:ext>
              </a:extLst>
            </p:cNvPr>
            <p:cNvGrpSpPr/>
            <p:nvPr userDrawn="1"/>
          </p:nvGrpSpPr>
          <p:grpSpPr>
            <a:xfrm>
              <a:off x="-3314820" y="4363463"/>
              <a:ext cx="1201132" cy="835929"/>
              <a:chOff x="-3314820" y="3391746"/>
              <a:chExt cx="1201132" cy="835929"/>
            </a:xfrm>
          </p:grpSpPr>
          <p:sp>
            <p:nvSpPr>
              <p:cNvPr id="24" name="Rechthoek 23">
                <a:extLst>
                  <a:ext uri="{FF2B5EF4-FFF2-40B4-BE49-F238E27FC236}">
                    <a16:creationId xmlns:a16="http://schemas.microsoft.com/office/drawing/2014/main" id="{FF3C3D46-55D1-6441-48E7-88FD5E8FAB2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DAB2C25C-9EDB-E464-6C24-BA852D8629E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08AAB207-FDE4-7875-4D44-DB69AF1764B8}"/>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7" name="Vrije vorm: vorm 26">
                <a:extLst>
                  <a:ext uri="{FF2B5EF4-FFF2-40B4-BE49-F238E27FC236}">
                    <a16:creationId xmlns:a16="http://schemas.microsoft.com/office/drawing/2014/main" id="{4CB9DD2F-C309-1FDF-A868-C822BFF487D9}"/>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0D754B0C-15A0-032D-BE2D-FDB17A10A7F7}"/>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77AB00D0-401B-C0D0-D829-12A2D660A201}"/>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1" name="Rechthoek: afgeronde hoeken 30">
                  <a:extLst>
                    <a:ext uri="{FF2B5EF4-FFF2-40B4-BE49-F238E27FC236}">
                      <a16:creationId xmlns:a16="http://schemas.microsoft.com/office/drawing/2014/main" id="{E958A602-4880-D85A-9C5F-8AAA92C2C9B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Vrije vorm: vorm 31">
                  <a:extLst>
                    <a:ext uri="{FF2B5EF4-FFF2-40B4-BE49-F238E27FC236}">
                      <a16:creationId xmlns:a16="http://schemas.microsoft.com/office/drawing/2014/main" id="{4F06197E-2E65-34FF-AC4A-29696D3277CE}"/>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 name="Gelijkbenige driehoek 28">
                <a:extLst>
                  <a:ext uri="{FF2B5EF4-FFF2-40B4-BE49-F238E27FC236}">
                    <a16:creationId xmlns:a16="http://schemas.microsoft.com/office/drawing/2014/main" id="{646E3AF6-70EE-B18F-7B32-B0D2869BD5F5}"/>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93098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1 - ZI">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dirty="0"/>
              <a:t>Place the title of the slide here</a:t>
            </a:r>
          </a:p>
        </p:txBody>
      </p:sp>
      <p:sp>
        <p:nvSpPr>
          <p:cNvPr id="4" name="Tijdelijke aanduiding voor tekst 2">
            <a:extLst>
              <a:ext uri="{FF2B5EF4-FFF2-40B4-BE49-F238E27FC236}">
                <a16:creationId xmlns:a16="http://schemas.microsoft.com/office/drawing/2014/main" id="{3649715A-38D2-03F3-4957-40291419259B}"/>
              </a:ext>
            </a:extLst>
          </p:cNvPr>
          <p:cNvSpPr>
            <a:spLocks noGrp="1"/>
          </p:cNvSpPr>
          <p:nvPr>
            <p:ph idx="19" hasCustomPrompt="1"/>
          </p:nvPr>
        </p:nvSpPr>
        <p:spPr>
          <a:xfrm>
            <a:off x="865162" y="1592262"/>
            <a:ext cx="7428606" cy="4060393"/>
          </a:xfrm>
          <a:prstGeom prst="rect">
            <a:avLst/>
          </a:prstGeom>
        </p:spPr>
        <p:txBody>
          <a:bodyPr vert="horz" lIns="0" tIns="0" rIns="0" bIns="0" rtlCol="0">
            <a:noAutofit/>
          </a:bodyPr>
          <a:lstStyle/>
          <a:p>
            <a:pPr lvl="0"/>
            <a:r>
              <a:rPr lang="en-GB" noProof="0" dirty="0"/>
              <a:t>Plain text #1</a:t>
            </a:r>
          </a:p>
          <a:p>
            <a:pPr lvl="1"/>
            <a:r>
              <a:rPr lang="en-GB" noProof="0" dirty="0"/>
              <a:t>Plain text #2</a:t>
            </a:r>
          </a:p>
          <a:p>
            <a:pPr lvl="2"/>
            <a:r>
              <a:rPr lang="en-GB" noProof="0" dirty="0"/>
              <a:t>Heading #1</a:t>
            </a:r>
          </a:p>
          <a:p>
            <a:pPr lvl="3"/>
            <a:r>
              <a:rPr lang="en-GB" noProof="0" dirty="0" err="1"/>
              <a:t>Tekst</a:t>
            </a:r>
            <a:endParaRPr lang="en-GB" noProof="0" dirty="0"/>
          </a:p>
          <a:p>
            <a:pPr lvl="4"/>
            <a:r>
              <a:rPr lang="en-GB" noProof="0" dirty="0"/>
              <a:t>Heading #3</a:t>
            </a:r>
          </a:p>
          <a:p>
            <a:pPr lvl="5"/>
            <a:r>
              <a:rPr lang="en-GB" noProof="0" dirty="0"/>
              <a:t>Heading #4</a:t>
            </a:r>
          </a:p>
          <a:p>
            <a:pPr lvl="6"/>
            <a:r>
              <a:rPr lang="en-GB" noProof="0" dirty="0"/>
              <a:t>Numbers</a:t>
            </a:r>
          </a:p>
          <a:p>
            <a:pPr lvl="7"/>
            <a:r>
              <a:rPr lang="en-GB" noProof="0" dirty="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err="1"/>
              <a:t>Bronvermelding</a:t>
            </a:r>
            <a:endParaRPr lang="en-GB" noProof="0" dirty="0"/>
          </a:p>
        </p:txBody>
      </p:sp>
    </p:spTree>
    <p:extLst>
      <p:ext uri="{BB962C8B-B14F-4D97-AF65-F5344CB8AC3E}">
        <p14:creationId xmlns:p14="http://schemas.microsoft.com/office/powerpoint/2010/main" val="7485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 Image (m) - ZI">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55" name="Tijdelijke aanduiding voor tekst 19">
            <a:extLst>
              <a:ext uri="{FF2B5EF4-FFF2-40B4-BE49-F238E27FC236}">
                <a16:creationId xmlns:a16="http://schemas.microsoft.com/office/drawing/2014/main" id="{3351D58B-ECE3-3E2B-1FE6-13A003DEE422}"/>
              </a:ext>
            </a:extLst>
          </p:cNvPr>
          <p:cNvSpPr>
            <a:spLocks noGrp="1"/>
          </p:cNvSpPr>
          <p:nvPr>
            <p:ph type="body" sz="quarter" idx="20" hasCustomPrompt="1"/>
          </p:nvPr>
        </p:nvSpPr>
        <p:spPr>
          <a:xfrm>
            <a:off x="6684950" y="5054643"/>
            <a:ext cx="1997075" cy="548005"/>
          </a:xfrm>
        </p:spPr>
        <p:txBody>
          <a:bodyPr anchor="b"/>
          <a:lstStyle>
            <a:lvl1pPr marL="0" indent="0">
              <a:lnSpc>
                <a:spcPts val="1400"/>
              </a:lnSpc>
              <a:buNone/>
              <a:defRPr sz="1100">
                <a:solidFill>
                  <a:schemeClr val="bg2"/>
                </a:solidFill>
                <a:effectLst>
                  <a:outerShdw blurRad="228600" dir="5400000" algn="ctr" rotWithShape="0">
                    <a:srgbClr val="000000">
                      <a:alpha val="35000"/>
                    </a:srgbClr>
                  </a:outerShdw>
                </a:effectLst>
              </a:defRPr>
            </a:lvl1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a:t>
            </a:r>
            <a:r>
              <a:rPr lang="nl-NL" dirty="0"/>
              <a:t> </a:t>
            </a:r>
            <a:r>
              <a:rPr lang="nl-NL" dirty="0" err="1"/>
              <a:t>adipisci</a:t>
            </a:r>
            <a:r>
              <a:rPr lang="nl-NL" dirty="0"/>
              <a:t> </a:t>
            </a:r>
            <a:r>
              <a:rPr lang="nl-NL" dirty="0" err="1"/>
              <a:t>elit</a:t>
            </a:r>
            <a:r>
              <a:rPr lang="nl-NL" dirty="0"/>
              <a:t>. </a:t>
            </a:r>
            <a:r>
              <a:rPr lang="nl-NL" dirty="0" err="1"/>
              <a:t>Pellentes</a:t>
            </a:r>
            <a:r>
              <a:rPr lang="nl-NL" dirty="0"/>
              <a:t> </a:t>
            </a:r>
            <a:r>
              <a:rPr lang="nl-NL" dirty="0" err="1"/>
              <a:t>blandit</a:t>
            </a:r>
            <a:r>
              <a:rPr lang="nl-NL" dirty="0"/>
              <a:t> </a:t>
            </a:r>
            <a:r>
              <a:rPr lang="nl-NL" dirty="0" err="1"/>
              <a:t>felis</a:t>
            </a:r>
            <a:r>
              <a:rPr lang="nl-NL" dirty="0"/>
              <a:t> </a:t>
            </a:r>
            <a:r>
              <a:rPr lang="nl-NL" dirty="0" err="1"/>
              <a:t>eu</a:t>
            </a:r>
            <a:r>
              <a:rPr lang="nl-NL" dirty="0"/>
              <a:t> </a:t>
            </a:r>
            <a:r>
              <a:rPr lang="nl-NL" dirty="0" err="1"/>
              <a:t>ullamcorp</a:t>
            </a:r>
            <a:r>
              <a:rPr lang="nl-NL" dirty="0"/>
              <a:t> temp</a:t>
            </a:r>
          </a:p>
        </p:txBody>
      </p:sp>
      <p:sp>
        <p:nvSpPr>
          <p:cNvPr id="5" name="Tijdelijke aanduiding voor tekst 2">
            <a:extLst>
              <a:ext uri="{FF2B5EF4-FFF2-40B4-BE49-F238E27FC236}">
                <a16:creationId xmlns:a16="http://schemas.microsoft.com/office/drawing/2014/main" id="{24DFA03F-3858-96BE-4388-E5F802B292A7}"/>
              </a:ext>
            </a:extLst>
          </p:cNvPr>
          <p:cNvSpPr>
            <a:spLocks noGrp="1"/>
          </p:cNvSpPr>
          <p:nvPr>
            <p:ph idx="21"/>
          </p:nvPr>
        </p:nvSpPr>
        <p:spPr>
          <a:xfrm>
            <a:off x="720000" y="1991183"/>
            <a:ext cx="5051112" cy="3815024"/>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20802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age 3">
    <p:spTree>
      <p:nvGrpSpPr>
        <p:cNvPr id="1" name=""/>
        <p:cNvGrpSpPr/>
        <p:nvPr/>
      </p:nvGrpSpPr>
      <p:grpSpPr>
        <a:xfrm>
          <a:off x="0" y="0"/>
          <a:ext cx="0" cy="0"/>
          <a:chOff x="0" y="0"/>
          <a:chExt cx="0" cy="0"/>
        </a:xfrm>
      </p:grpSpPr>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p:nvPr>
        </p:nvSpPr>
        <p:spPr>
          <a:xfrm>
            <a:off x="486137" y="1527859"/>
            <a:ext cx="11226944" cy="4482170"/>
          </a:xfrm>
          <a:prstGeom prst="rect">
            <a:avLst/>
          </a:prstGeom>
        </p:spPr>
        <p:txBody>
          <a:bodyPr>
            <a:normAutofit/>
          </a:bodyPr>
          <a:lstStyle>
            <a:lvl1pPr marL="285750" indent="-285750">
              <a:lnSpc>
                <a:spcPct val="100000"/>
              </a:lnSpc>
              <a:spcBef>
                <a:spcPts val="600"/>
              </a:spcBef>
              <a:spcAft>
                <a:spcPts val="600"/>
              </a:spcAft>
              <a:buFont typeface="Arial" panose="020B0604020202020204" pitchFamily="34" charset="0"/>
              <a:buChar char="•"/>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a:t>Click to edit Master text styles</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2754773" y="293103"/>
            <a:ext cx="8888981" cy="603887"/>
          </a:xfrm>
          <a:prstGeom prst="rect">
            <a:avLst/>
          </a:prstGeom>
        </p:spPr>
        <p:txBody>
          <a:bodyPr>
            <a:normAutofit/>
          </a:bodyPr>
          <a:lstStyle>
            <a:lvl1pPr>
              <a:defRPr sz="3000" b="0" i="0">
                <a:solidFill>
                  <a:srgbClr val="008691"/>
                </a:solidFill>
                <a:latin typeface="Quicksand" pitchFamily="2" charset="77"/>
              </a:defRPr>
            </a:lvl1pPr>
          </a:lstStyle>
          <a:p>
            <a:r>
              <a:rPr lang="nl-NL" dirty="0" err="1"/>
              <a:t>Here</a:t>
            </a:r>
            <a:r>
              <a:rPr lang="nl-NL" dirty="0"/>
              <a:t> </a:t>
            </a:r>
            <a:r>
              <a:rPr lang="nl-NL" dirty="0" err="1"/>
              <a:t>goes</a:t>
            </a:r>
            <a:r>
              <a:rPr lang="nl-NL" dirty="0"/>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8970698" y="6382268"/>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2747407" y="972075"/>
            <a:ext cx="8943023" cy="364765"/>
          </a:xfrm>
          <a:prstGeom prst="rect">
            <a:avLst/>
          </a:prstGeom>
        </p:spPr>
        <p:txBody>
          <a:bodyPr>
            <a:noAutofit/>
          </a:bodyPr>
          <a:lstStyle>
            <a:lvl1pPr marL="0" indent="0">
              <a:buNone/>
              <a:defRPr sz="2000" b="0" i="0" baseline="0">
                <a:solidFill>
                  <a:srgbClr val="008691"/>
                </a:solidFill>
                <a:latin typeface="Quicksand" pitchFamily="2" charset="77"/>
                <a:ea typeface="Roboto Light" panose="02000000000000000000" pitchFamily="2" charset="0"/>
              </a:defRPr>
            </a:lvl1pPr>
          </a:lstStyle>
          <a:p>
            <a:r>
              <a:rPr lang="nl-NL" dirty="0" err="1"/>
              <a:t>Here</a:t>
            </a:r>
            <a:r>
              <a:rPr lang="nl-NL" dirty="0"/>
              <a:t> </a:t>
            </a:r>
            <a:r>
              <a:rPr lang="nl-NL" dirty="0" err="1"/>
              <a:t>goes</a:t>
            </a:r>
            <a:r>
              <a:rPr lang="nl-NL" dirty="0"/>
              <a:t> a sub-headline</a:t>
            </a:r>
            <a:endParaRPr lang="en-BE" dirty="0"/>
          </a:p>
        </p:txBody>
      </p:sp>
      <p:pic>
        <p:nvPicPr>
          <p:cNvPr id="7" name="Picture 6">
            <a:extLst>
              <a:ext uri="{FF2B5EF4-FFF2-40B4-BE49-F238E27FC236}">
                <a16:creationId xmlns:a16="http://schemas.microsoft.com/office/drawing/2014/main" id="{D85AB973-02FB-58E6-4E32-DBD7B6842A4A}"/>
              </a:ext>
            </a:extLst>
          </p:cNvPr>
          <p:cNvPicPr>
            <a:picLocks noChangeAspect="1"/>
          </p:cNvPicPr>
          <p:nvPr userDrawn="1"/>
        </p:nvPicPr>
        <p:blipFill>
          <a:blip r:embed="rId2"/>
          <a:srcRect/>
          <a:stretch/>
        </p:blipFill>
        <p:spPr>
          <a:xfrm>
            <a:off x="352729" y="351078"/>
            <a:ext cx="2396400" cy="540000"/>
          </a:xfrm>
          <a:prstGeom prst="rect">
            <a:avLst/>
          </a:prstGeom>
        </p:spPr>
      </p:pic>
    </p:spTree>
    <p:extLst>
      <p:ext uri="{BB962C8B-B14F-4D97-AF65-F5344CB8AC3E}">
        <p14:creationId xmlns:p14="http://schemas.microsoft.com/office/powerpoint/2010/main" val="1141029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Cover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1E98A0-35AE-0A8C-91F5-F92408EB4BF1}"/>
              </a:ext>
            </a:extLst>
          </p:cNvPr>
          <p:cNvSpPr/>
          <p:nvPr userDrawn="1"/>
        </p:nvSpPr>
        <p:spPr>
          <a:xfrm>
            <a:off x="0" y="0"/>
            <a:ext cx="12192000" cy="6858000"/>
          </a:xfrm>
          <a:prstGeom prst="rect">
            <a:avLst/>
          </a:prstGeom>
          <a:solidFill>
            <a:srgbClr val="0402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383257" y="1600200"/>
            <a:ext cx="9144000" cy="1006475"/>
          </a:xfrm>
          <a:prstGeom prst="rect">
            <a:avLst/>
          </a:prstGeom>
        </p:spPr>
        <p:txBody>
          <a:bodyPr anchor="b">
            <a:normAutofit/>
          </a:bodyPr>
          <a:lstStyle>
            <a:lvl1pPr algn="l">
              <a:defRPr sz="5900" b="0" i="0">
                <a:solidFill>
                  <a:schemeClr val="bg1"/>
                </a:solidFill>
                <a:latin typeface="Quicksand" pitchFamily="2" charset="77"/>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383257" y="2825750"/>
            <a:ext cx="9144000" cy="1655762"/>
          </a:xfrm>
          <a:prstGeom prst="rect">
            <a:avLst/>
          </a:prstGeom>
        </p:spPr>
        <p:txBody>
          <a:bodyPr>
            <a:normAutofit/>
          </a:bodyPr>
          <a:lstStyle>
            <a:lvl1pPr marL="0" indent="0" algn="l">
              <a:buNone/>
              <a:defRPr sz="3000" b="0" i="0">
                <a:solidFill>
                  <a:schemeClr val="bg1"/>
                </a:solidFill>
                <a:latin typeface="Quicksand" pitchFamily="2" charset="77"/>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Here goes the subtitle</a:t>
            </a:r>
          </a:p>
        </p:txBody>
      </p:sp>
      <p:pic>
        <p:nvPicPr>
          <p:cNvPr id="9" name="Picture 8" descr="A network of dots and lines&#10;&#10;AI-generated content may be incorrect.">
            <a:extLst>
              <a:ext uri="{FF2B5EF4-FFF2-40B4-BE49-F238E27FC236}">
                <a16:creationId xmlns:a16="http://schemas.microsoft.com/office/drawing/2014/main" id="{3F6DBFCC-C2C0-6EA4-B931-A8BAC62D14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6261" y="2555815"/>
            <a:ext cx="5131548" cy="3984134"/>
          </a:xfrm>
          <a:prstGeom prst="rect">
            <a:avLst/>
          </a:prstGeom>
        </p:spPr>
      </p:pic>
      <p:pic>
        <p:nvPicPr>
          <p:cNvPr id="11" name="Picture 10">
            <a:extLst>
              <a:ext uri="{FF2B5EF4-FFF2-40B4-BE49-F238E27FC236}">
                <a16:creationId xmlns:a16="http://schemas.microsoft.com/office/drawing/2014/main" id="{DCAADD36-5205-E5EA-F111-EB7C6A4F7E1A}"/>
              </a:ext>
            </a:extLst>
          </p:cNvPr>
          <p:cNvPicPr>
            <a:picLocks noChangeAspect="1"/>
          </p:cNvPicPr>
          <p:nvPr userDrawn="1"/>
        </p:nvPicPr>
        <p:blipFill>
          <a:blip r:embed="rId3"/>
          <a:srcRect/>
          <a:stretch/>
        </p:blipFill>
        <p:spPr>
          <a:xfrm>
            <a:off x="211028" y="420255"/>
            <a:ext cx="3834239" cy="864000"/>
          </a:xfrm>
          <a:prstGeom prst="rect">
            <a:avLst/>
          </a:prstGeom>
        </p:spPr>
      </p:pic>
    </p:spTree>
    <p:extLst>
      <p:ext uri="{BB962C8B-B14F-4D97-AF65-F5344CB8AC3E}">
        <p14:creationId xmlns:p14="http://schemas.microsoft.com/office/powerpoint/2010/main" val="2149560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IGHT_SURF">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3152" cy="6858000"/>
          </a:xfrm>
          <a:prstGeom prst="rect">
            <a:avLst/>
          </a:prstGeom>
          <a:solidFill>
            <a:srgbClr val="EE7628"/>
          </a:solidFill>
          <a:ln/>
        </p:spPr>
        <p:txBody>
          <a:bodyPr/>
          <a:lstStyle/>
          <a:p>
            <a:endParaRPr lang="en-NL" sz="2400"/>
          </a:p>
        </p:txBody>
      </p:sp>
      <p:pic>
        <p:nvPicPr>
          <p:cNvPr id="3" name="Image 0" descr="preencoded.png"/>
          <p:cNvPicPr>
            <a:picLocks noChangeAspect="1"/>
          </p:cNvPicPr>
          <p:nvPr/>
        </p:nvPicPr>
        <p:blipFill>
          <a:blip r:embed="rId2"/>
          <a:stretch>
            <a:fillRect/>
          </a:stretch>
        </p:blipFill>
        <p:spPr>
          <a:xfrm>
            <a:off x="304800" y="6217920"/>
            <a:ext cx="609600" cy="304800"/>
          </a:xfrm>
          <a:prstGeom prst="rect">
            <a:avLst/>
          </a:prstGeom>
        </p:spPr>
      </p:pic>
      <p:sp>
        <p:nvSpPr>
          <p:cNvPr id="4" name="Shape 1"/>
          <p:cNvSpPr/>
          <p:nvPr/>
        </p:nvSpPr>
        <p:spPr>
          <a:xfrm>
            <a:off x="304800" y="6096000"/>
            <a:ext cx="11582400" cy="12192"/>
          </a:xfrm>
          <a:prstGeom prst="rect">
            <a:avLst/>
          </a:prstGeom>
          <a:solidFill>
            <a:srgbClr val="E5E5E5"/>
          </a:solidFill>
          <a:ln/>
        </p:spPr>
        <p:txBody>
          <a:bodyPr/>
          <a:lstStyle/>
          <a:p>
            <a:endParaRPr lang="en-NL" sz="2400"/>
          </a:p>
        </p:txBody>
      </p:sp>
    </p:spTree>
    <p:extLst>
      <p:ext uri="{BB962C8B-B14F-4D97-AF65-F5344CB8AC3E}">
        <p14:creationId xmlns:p14="http://schemas.microsoft.com/office/powerpoint/2010/main" val="3849040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82250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20961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073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20 March, 2026</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46965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416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334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262372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692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48924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280900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20 March, 2026</a:t>
            </a:fld>
            <a:endParaRPr lang="en-GB"/>
          </a:p>
        </p:txBody>
      </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0" r:id="rId3"/>
    <p:sldLayoutId id="2147483736" r:id="rId4"/>
    <p:sldLayoutId id="2147483737" r:id="rId5"/>
    <p:sldLayoutId id="2147483715" r:id="rId6"/>
    <p:sldLayoutId id="2147483741" r:id="rId7"/>
    <p:sldLayoutId id="2147483708" r:id="rId8"/>
    <p:sldLayoutId id="2147483728" r:id="rId9"/>
    <p:sldLayoutId id="2147483762" r:id="rId10"/>
    <p:sldLayoutId id="2147483764" r:id="rId11"/>
    <p:sldLayoutId id="2147483767" r:id="rId12"/>
    <p:sldLayoutId id="2147483772" r:id="rId13"/>
    <p:sldLayoutId id="2147483773" r:id="rId14"/>
    <p:sldLayoutId id="2147483777" r:id="rId15"/>
    <p:sldLayoutId id="2147483778" r:id="rId16"/>
    <p:sldLayoutId id="2147483779" r:id="rId17"/>
    <p:sldLayoutId id="2147483780" r:id="rId18"/>
    <p:sldLayoutId id="2147483781" r:id="rId19"/>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F26B43"/>
          </p15:clr>
        </p15:guide>
        <p15:guide id="2" pos="450" userDrawn="1">
          <p15:clr>
            <a:srgbClr val="F26B43"/>
          </p15:clr>
        </p15:guide>
        <p15:guide id="3" orient="horz" pos="3657" userDrawn="1">
          <p15:clr>
            <a:srgbClr val="F26B43"/>
          </p15:clr>
        </p15:guide>
        <p15:guide id="4" orient="horz" pos="3997" userDrawn="1">
          <p15:clr>
            <a:srgbClr val="A4A3A4"/>
          </p15:clr>
        </p15:guide>
        <p15:guide id="5" orient="horz" pos="4092" userDrawn="1">
          <p15:clr>
            <a:srgbClr val="A4A3A4"/>
          </p15:clr>
        </p15:guide>
        <p15:guide id="6" pos="7219" userDrawn="1">
          <p15:clr>
            <a:srgbClr val="F26B43"/>
          </p15:clr>
        </p15:guide>
        <p15:guide id="7" orient="horz" pos="669" userDrawn="1">
          <p15:clr>
            <a:srgbClr val="A4A3A4"/>
          </p15:clr>
        </p15:guide>
        <p15:guide id="8" orient="horz" pos="455" userDrawn="1">
          <p15:clr>
            <a:srgbClr val="A4A3A4"/>
          </p15:clr>
        </p15:guide>
        <p15:guide id="9" orient="horz" pos="2160" userDrawn="1">
          <p15:clr>
            <a:srgbClr val="F26B43"/>
          </p15:clr>
        </p15:guide>
        <p15:guide id="10" orient="horz" pos="142" userDrawn="1">
          <p15:clr>
            <a:srgbClr val="5ACBF0"/>
          </p15:clr>
        </p15:guide>
        <p15:guide id="11" orient="horz" pos="4178" userDrawn="1">
          <p15:clr>
            <a:srgbClr val="5ACBF0"/>
          </p15:clr>
        </p15:guide>
        <p15:guide id="12" pos="3840" userDrawn="1">
          <p15:clr>
            <a:srgbClr val="F26B43"/>
          </p15:clr>
        </p15:guide>
        <p15:guide id="13" pos="121" userDrawn="1">
          <p15:clr>
            <a:srgbClr val="5ACBF0"/>
          </p15:clr>
        </p15:guide>
        <p15:guide id="14" pos="7559" userDrawn="1">
          <p15:clr>
            <a:srgbClr val="5ACBF0"/>
          </p15:clr>
        </p15:guide>
        <p15:guide id="15" orient="horz" userDrawn="1">
          <p15:clr>
            <a:srgbClr val="FDE53C"/>
          </p15:clr>
        </p15:guide>
        <p15:guide id="16" pos="7680" userDrawn="1">
          <p15:clr>
            <a:srgbClr val="FDE53C"/>
          </p15:clr>
        </p15:guide>
        <p15:guide id="17" userDrawn="1">
          <p15:clr>
            <a:srgbClr val="FDE53C"/>
          </p15:clr>
        </p15:guide>
        <p15:guide id="18" orient="horz" pos="4320" userDrawn="1">
          <p15:clr>
            <a:srgbClr val="FDE53C"/>
          </p15:clr>
        </p15:guide>
        <p15:guide id="19" pos="4021" userDrawn="1">
          <p15:clr>
            <a:srgbClr val="F26B43"/>
          </p15:clr>
        </p15:guide>
        <p15:guide id="20" pos="36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10.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eosc.nl/" TargetMode="External"/><Relationship Id="rId18" Type="http://schemas.openxmlformats.org/officeDocument/2006/relationships/image" Target="../media/image43.jpe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hyperlink" Target="https://sram.surf.nl/" TargetMode="External"/><Relationship Id="rId17" Type="http://schemas.openxmlformats.org/officeDocument/2006/relationships/image" Target="../media/image42.png"/><Relationship Id="rId2" Type="http://schemas.openxmlformats.org/officeDocument/2006/relationships/notesSlide" Target="../notesSlides/notesSlide18.xml"/><Relationship Id="rId16"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hyperlink" Target="https://www.surf.nl/en/services" TargetMode="External"/><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hyperlink" Target="https://servicedesk.surf.nl/wiki/display/WIKI/Service+status" TargetMode="External"/><Relationship Id="rId10" Type="http://schemas.openxmlformats.org/officeDocument/2006/relationships/hyperlink" Target="https://servicedesk.surf.nl/" TargetMode="External"/><Relationship Id="rId4" Type="http://schemas.openxmlformats.org/officeDocument/2006/relationships/hyperlink" Target="https://netherlands.openaire.eu/" TargetMode="External"/><Relationship Id="rId9" Type="http://schemas.openxmlformats.org/officeDocument/2006/relationships/image" Target="../media/image38.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svg"/><Relationship Id="rId3" Type="http://schemas.openxmlformats.org/officeDocument/2006/relationships/image" Target="../media/image45.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jpeg"/><Relationship Id="rId11" Type="http://schemas.openxmlformats.org/officeDocument/2006/relationships/image" Target="../media/image52.svg"/><Relationship Id="rId5" Type="http://schemas.openxmlformats.org/officeDocument/2006/relationships/image" Target="../media/image47.svg"/><Relationship Id="rId10" Type="http://schemas.openxmlformats.org/officeDocument/2006/relationships/image" Target="../media/image51.svg"/><Relationship Id="rId4" Type="http://schemas.openxmlformats.org/officeDocument/2006/relationships/image" Target="../media/image46.svg"/><Relationship Id="rId9" Type="http://schemas.openxmlformats.org/officeDocument/2006/relationships/image" Target="../media/image50.svg"/><Relationship Id="rId14" Type="http://schemas.openxmlformats.org/officeDocument/2006/relationships/image" Target="../media/image55.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a:extLst>
              <a:ext uri="{FF2B5EF4-FFF2-40B4-BE49-F238E27FC236}">
                <a16:creationId xmlns:a16="http://schemas.microsoft.com/office/drawing/2014/main" id="{7B698341-80D6-A54F-A0BA-938237301601}"/>
              </a:ext>
            </a:extLst>
          </p:cNvPr>
          <p:cNvSpPr txBox="1"/>
          <p:nvPr/>
        </p:nvSpPr>
        <p:spPr>
          <a:xfrm>
            <a:off x="3572828" y="857360"/>
            <a:ext cx="0" cy="0"/>
          </a:xfrm>
          <a:prstGeom prst="rect">
            <a:avLst/>
          </a:prstGeom>
          <a:noFill/>
        </p:spPr>
        <p:txBody>
          <a:bodyPr wrap="none" lIns="0" tIns="0" rIns="0" bIns="0" rtlCol="0">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450"/>
              </a:spcBef>
              <a:spcAft>
                <a:spcPts val="450"/>
              </a:spcAft>
            </a:pPr>
            <a:endParaRPr lang="en-NL" sz="1200" dirty="0" err="1"/>
          </a:p>
        </p:txBody>
      </p:sp>
      <p:sp>
        <p:nvSpPr>
          <p:cNvPr id="12" name="Text 1">
            <a:extLst>
              <a:ext uri="{FF2B5EF4-FFF2-40B4-BE49-F238E27FC236}">
                <a16:creationId xmlns:a16="http://schemas.microsoft.com/office/drawing/2014/main" id="{645372F5-1898-D846-8CA0-D777C1E29BE5}"/>
              </a:ext>
            </a:extLst>
          </p:cNvPr>
          <p:cNvSpPr/>
          <p:nvPr/>
        </p:nvSpPr>
        <p:spPr>
          <a:xfrm>
            <a:off x="609600" y="1194545"/>
            <a:ext cx="8229600" cy="182880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10000"/>
              </a:lnSpc>
              <a:buNone/>
            </a:pPr>
            <a:r>
              <a:rPr lang="en-US" sz="4000" b="1" dirty="0">
                <a:solidFill>
                  <a:srgbClr val="FFFFFF"/>
                </a:solidFill>
                <a:latin typeface="Calibri" pitchFamily="34" charset="0"/>
                <a:ea typeface="Calibri" pitchFamily="34" charset="-122"/>
                <a:cs typeface="Calibri" pitchFamily="34" charset="-120"/>
              </a:rPr>
              <a:t>Building a National</a:t>
            </a:r>
            <a:endParaRPr lang="en-US" sz="4000" dirty="0"/>
          </a:p>
          <a:p>
            <a:pPr marL="0" indent="0">
              <a:lnSpc>
                <a:spcPct val="110000"/>
              </a:lnSpc>
              <a:buNone/>
            </a:pPr>
            <a:r>
              <a:rPr lang="en-US" sz="4000" b="1" dirty="0">
                <a:solidFill>
                  <a:srgbClr val="FFFFFF"/>
                </a:solidFill>
                <a:latin typeface="Calibri" pitchFamily="34" charset="0"/>
                <a:ea typeface="Calibri" pitchFamily="34" charset="-122"/>
                <a:cs typeface="Calibri" pitchFamily="34" charset="-120"/>
              </a:rPr>
              <a:t>EOSC Node</a:t>
            </a:r>
            <a:endParaRPr lang="en-US" sz="4000" dirty="0"/>
          </a:p>
        </p:txBody>
      </p:sp>
      <p:sp>
        <p:nvSpPr>
          <p:cNvPr id="13" name="Text 2">
            <a:extLst>
              <a:ext uri="{FF2B5EF4-FFF2-40B4-BE49-F238E27FC236}">
                <a16:creationId xmlns:a16="http://schemas.microsoft.com/office/drawing/2014/main" id="{2B6AEC4F-5715-564D-B80D-26C9F1A22B54}"/>
              </a:ext>
            </a:extLst>
          </p:cNvPr>
          <p:cNvSpPr/>
          <p:nvPr/>
        </p:nvSpPr>
        <p:spPr>
          <a:xfrm>
            <a:off x="648034" y="3114785"/>
            <a:ext cx="8229600" cy="7315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30000"/>
              </a:lnSpc>
              <a:buNone/>
            </a:pPr>
            <a:r>
              <a:rPr lang="en-US" sz="2400" dirty="0">
                <a:solidFill>
                  <a:srgbClr val="5ACBF0"/>
                </a:solidFill>
                <a:latin typeface="Calibri Light" pitchFamily="34" charset="0"/>
                <a:ea typeface="Calibri Light" pitchFamily="34" charset="-122"/>
                <a:cs typeface="Calibri Light" pitchFamily="34" charset="-120"/>
              </a:rPr>
              <a:t>The Dutch Cooperative Approach to</a:t>
            </a:r>
            <a:endParaRPr lang="en-US" sz="2400" dirty="0"/>
          </a:p>
          <a:p>
            <a:pPr marL="0" indent="0">
              <a:lnSpc>
                <a:spcPct val="130000"/>
              </a:lnSpc>
              <a:buNone/>
            </a:pPr>
            <a:r>
              <a:rPr lang="en-US" sz="2400" dirty="0">
                <a:solidFill>
                  <a:srgbClr val="5ACBF0"/>
                </a:solidFill>
                <a:latin typeface="Calibri Light" pitchFamily="34" charset="0"/>
                <a:ea typeface="Calibri Light" pitchFamily="34" charset="-122"/>
                <a:cs typeface="Calibri Light" pitchFamily="34" charset="-120"/>
              </a:rPr>
              <a:t>Federated Open Science Infrastructure</a:t>
            </a:r>
            <a:endParaRPr lang="en-US" sz="2400" dirty="0"/>
          </a:p>
        </p:txBody>
      </p:sp>
      <p:sp>
        <p:nvSpPr>
          <p:cNvPr id="14" name="Text 3">
            <a:extLst>
              <a:ext uri="{FF2B5EF4-FFF2-40B4-BE49-F238E27FC236}">
                <a16:creationId xmlns:a16="http://schemas.microsoft.com/office/drawing/2014/main" id="{26C879A1-F87F-1D4F-A853-27D73B571EAD}"/>
              </a:ext>
            </a:extLst>
          </p:cNvPr>
          <p:cNvSpPr/>
          <p:nvPr/>
        </p:nvSpPr>
        <p:spPr>
          <a:xfrm>
            <a:off x="648034" y="4317942"/>
            <a:ext cx="457200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dirty="0">
                <a:solidFill>
                  <a:srgbClr val="A4A3A4"/>
                </a:solidFill>
                <a:latin typeface="Calibri" pitchFamily="34" charset="0"/>
                <a:ea typeface="Calibri" pitchFamily="34" charset="-122"/>
                <a:cs typeface="Calibri" pitchFamily="34" charset="-120"/>
              </a:rPr>
              <a:t>Maarten Kremers  - Open Science</a:t>
            </a:r>
            <a:endParaRPr lang="en-US" sz="1600" dirty="0"/>
          </a:p>
        </p:txBody>
      </p:sp>
      <p:sp>
        <p:nvSpPr>
          <p:cNvPr id="15" name="Text 4">
            <a:extLst>
              <a:ext uri="{FF2B5EF4-FFF2-40B4-BE49-F238E27FC236}">
                <a16:creationId xmlns:a16="http://schemas.microsoft.com/office/drawing/2014/main" id="{B0DAF84E-80A7-A646-9BDD-BD82FC1F4349}"/>
              </a:ext>
            </a:extLst>
          </p:cNvPr>
          <p:cNvSpPr/>
          <p:nvPr/>
        </p:nvSpPr>
        <p:spPr>
          <a:xfrm>
            <a:off x="648034" y="4699344"/>
            <a:ext cx="457200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dirty="0">
                <a:solidFill>
                  <a:srgbClr val="A4A3A4"/>
                </a:solidFill>
                <a:latin typeface="Calibri" pitchFamily="34" charset="0"/>
                <a:ea typeface="Calibri" pitchFamily="34" charset="-122"/>
                <a:cs typeface="Calibri" pitchFamily="34" charset="-120"/>
              </a:rPr>
              <a:t>ISGC 2026  - 20th march 2026 – Taipei</a:t>
            </a:r>
            <a:endParaRPr lang="en-US" sz="1600" dirty="0"/>
          </a:p>
        </p:txBody>
      </p:sp>
      <p:pic>
        <p:nvPicPr>
          <p:cNvPr id="16" name="Picture 15">
            <a:extLst>
              <a:ext uri="{FF2B5EF4-FFF2-40B4-BE49-F238E27FC236}">
                <a16:creationId xmlns:a16="http://schemas.microsoft.com/office/drawing/2014/main" id="{F05F7930-5A7B-5A46-9FAF-2B2176BAF49B}"/>
              </a:ext>
            </a:extLst>
          </p:cNvPr>
          <p:cNvPicPr>
            <a:picLocks noChangeAspect="1"/>
          </p:cNvPicPr>
          <p:nvPr/>
        </p:nvPicPr>
        <p:blipFill>
          <a:blip r:embed="rId3"/>
          <a:stretch>
            <a:fillRect/>
          </a:stretch>
        </p:blipFill>
        <p:spPr>
          <a:xfrm>
            <a:off x="609600" y="5826702"/>
            <a:ext cx="927100" cy="536989"/>
          </a:xfrm>
          <a:prstGeom prst="rect">
            <a:avLst/>
          </a:prstGeom>
        </p:spPr>
      </p:pic>
    </p:spTree>
    <p:extLst>
      <p:ext uri="{BB962C8B-B14F-4D97-AF65-F5344CB8AC3E}">
        <p14:creationId xmlns:p14="http://schemas.microsoft.com/office/powerpoint/2010/main" val="150373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269A5E-016A-9FAC-2AD2-A0C30A26A4A7}"/>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A365AF35-854F-D216-77D7-BFE3ECEC9BA2}"/>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B45BE3E0-C24C-2357-0D21-8A8B4D902504}"/>
              </a:ext>
            </a:extLst>
          </p:cNvPr>
          <p:cNvSpPr>
            <a:spLocks noGrp="1"/>
          </p:cNvSpPr>
          <p:nvPr>
            <p:ph type="title"/>
          </p:nvPr>
        </p:nvSpPr>
        <p:spPr>
          <a:xfrm>
            <a:off x="865161" y="722313"/>
            <a:ext cx="10927035" cy="342211"/>
          </a:xfrm>
        </p:spPr>
        <p:txBody>
          <a:bodyPr/>
          <a:lstStyle/>
          <a:p>
            <a:r>
              <a:rPr lang="en-NL" dirty="0"/>
              <a:t>Common Language</a:t>
            </a:r>
          </a:p>
        </p:txBody>
      </p:sp>
      <p:pic>
        <p:nvPicPr>
          <p:cNvPr id="6" name="Picture Placeholder 28" descr="A diagram of a diagram of a diagram&#10;&#10;AI-generated content may be incorrect.">
            <a:extLst>
              <a:ext uri="{FF2B5EF4-FFF2-40B4-BE49-F238E27FC236}">
                <a16:creationId xmlns:a16="http://schemas.microsoft.com/office/drawing/2014/main" id="{0941D05A-3BA9-7100-77A1-05857B5C5FD2}"/>
              </a:ext>
            </a:extLst>
          </p:cNvPr>
          <p:cNvPicPr>
            <a:picLocks noChangeAspect="1"/>
          </p:cNvPicPr>
          <p:nvPr/>
        </p:nvPicPr>
        <p:blipFill>
          <a:blip r:embed="rId3">
            <a:extLst>
              <a:ext uri="{28A0092B-C50C-407E-A947-70E740481C1C}">
                <a14:useLocalDpi xmlns:a14="http://schemas.microsoft.com/office/drawing/2010/main" val="0"/>
              </a:ext>
            </a:extLst>
          </a:blip>
          <a:srcRect l="781" t="2865" r="708" b="3588"/>
          <a:stretch/>
        </p:blipFill>
        <p:spPr>
          <a:xfrm>
            <a:off x="4207287" y="1368000"/>
            <a:ext cx="7584909" cy="5167736"/>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p:spPr>
      </p:pic>
      <p:sp>
        <p:nvSpPr>
          <p:cNvPr id="5" name="Content Placeholder 4">
            <a:extLst>
              <a:ext uri="{FF2B5EF4-FFF2-40B4-BE49-F238E27FC236}">
                <a16:creationId xmlns:a16="http://schemas.microsoft.com/office/drawing/2014/main" id="{48558D35-5268-2FE8-4BE7-86FEE9A97141}"/>
              </a:ext>
            </a:extLst>
          </p:cNvPr>
          <p:cNvSpPr>
            <a:spLocks noGrp="1"/>
          </p:cNvSpPr>
          <p:nvPr>
            <p:ph idx="19"/>
          </p:nvPr>
        </p:nvSpPr>
        <p:spPr>
          <a:xfrm>
            <a:off x="865163" y="1658319"/>
            <a:ext cx="3178518" cy="1770681"/>
          </a:xfrm>
        </p:spPr>
        <p:txBody>
          <a:bodyPr/>
          <a:lstStyle/>
          <a:p>
            <a:r>
              <a:rPr lang="en-GB" dirty="0"/>
              <a:t>To support the development of research commons, and work to make them interoperable.</a:t>
            </a:r>
          </a:p>
          <a:p>
            <a:endParaRPr lang="en-GB" dirty="0"/>
          </a:p>
        </p:txBody>
      </p:sp>
    </p:spTree>
    <p:extLst>
      <p:ext uri="{BB962C8B-B14F-4D97-AF65-F5344CB8AC3E}">
        <p14:creationId xmlns:p14="http://schemas.microsoft.com/office/powerpoint/2010/main" val="19716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8B222-9736-FB2C-E3A6-CDD623F2E80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20D5F80-8EAA-AB86-D0F7-A4D657FEF7C5}"/>
              </a:ext>
            </a:extLst>
          </p:cNvPr>
          <p:cNvPicPr>
            <a:picLocks noChangeAspect="1"/>
          </p:cNvPicPr>
          <p:nvPr/>
        </p:nvPicPr>
        <p:blipFill>
          <a:blip r:embed="rId3">
            <a:alphaModFix amt="10000"/>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C9268532-D9D7-32D0-CEE2-E068842F46F6}"/>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025D1D71-3FF5-BF0F-1916-C18A8A062B0F}"/>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D2D3DACE-FC50-DDF7-E95E-843893686B50}"/>
              </a:ext>
            </a:extLst>
          </p:cNvPr>
          <p:cNvSpPr>
            <a:spLocks noGrp="1"/>
          </p:cNvSpPr>
          <p:nvPr>
            <p:ph type="title"/>
          </p:nvPr>
        </p:nvSpPr>
        <p:spPr/>
        <p:txBody>
          <a:bodyPr/>
          <a:lstStyle/>
          <a:p>
            <a:r>
              <a:rPr lang="en-NL" dirty="0"/>
              <a:t>How to orchestrate a national infrastructure</a:t>
            </a:r>
          </a:p>
        </p:txBody>
      </p:sp>
      <p:sp>
        <p:nvSpPr>
          <p:cNvPr id="6" name="Rounded Rectangle 5">
            <a:extLst>
              <a:ext uri="{FF2B5EF4-FFF2-40B4-BE49-F238E27FC236}">
                <a16:creationId xmlns:a16="http://schemas.microsoft.com/office/drawing/2014/main" id="{7C2A1E2C-8114-3BFA-F4B7-7D613EA95FE5}"/>
              </a:ext>
            </a:extLst>
          </p:cNvPr>
          <p:cNvSpPr/>
          <p:nvPr/>
        </p:nvSpPr>
        <p:spPr>
          <a:xfrm>
            <a:off x="2022112" y="1503336"/>
            <a:ext cx="2355743" cy="4823323"/>
          </a:xfrm>
          <a:prstGeom prst="roundRect">
            <a:avLst>
              <a:gd name="adj" fmla="val 1074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r>
              <a:rPr lang="en-NL" sz="1600" b="1" dirty="0">
                <a:solidFill>
                  <a:srgbClr val="9B4D1B"/>
                </a:solidFill>
              </a:rPr>
              <a:t>Digital Competence Centers – Tier2</a:t>
            </a:r>
          </a:p>
          <a:p>
            <a:pPr algn="ctr">
              <a:lnSpc>
                <a:spcPct val="90000"/>
              </a:lnSpc>
              <a:spcBef>
                <a:spcPts val="200"/>
              </a:spcBef>
              <a:spcAft>
                <a:spcPts val="200"/>
              </a:spcAft>
            </a:pPr>
            <a:endParaRPr lang="en-NL" sz="1600" b="1" dirty="0">
              <a:solidFill>
                <a:srgbClr val="9B4D1B"/>
              </a:solidFill>
            </a:endParaRPr>
          </a:p>
        </p:txBody>
      </p:sp>
      <p:sp>
        <p:nvSpPr>
          <p:cNvPr id="7" name="Rounded Rectangle 6">
            <a:extLst>
              <a:ext uri="{FF2B5EF4-FFF2-40B4-BE49-F238E27FC236}">
                <a16:creationId xmlns:a16="http://schemas.microsoft.com/office/drawing/2014/main" id="{F4870E38-7754-A687-6DF7-F446137CB7E4}"/>
              </a:ext>
            </a:extLst>
          </p:cNvPr>
          <p:cNvSpPr/>
          <p:nvPr/>
        </p:nvSpPr>
        <p:spPr>
          <a:xfrm>
            <a:off x="7508512" y="1503336"/>
            <a:ext cx="2355743" cy="4823323"/>
          </a:xfrm>
          <a:prstGeom prst="roundRect">
            <a:avLst>
              <a:gd name="adj" fmla="val 10746"/>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r>
              <a:rPr lang="en-NL" sz="1600" b="1" dirty="0">
                <a:solidFill>
                  <a:srgbClr val="837424"/>
                </a:solidFill>
              </a:rPr>
              <a:t>EOSC Node</a:t>
            </a:r>
          </a:p>
        </p:txBody>
      </p:sp>
      <p:sp>
        <p:nvSpPr>
          <p:cNvPr id="8" name="Rounded Rectangle 7">
            <a:extLst>
              <a:ext uri="{FF2B5EF4-FFF2-40B4-BE49-F238E27FC236}">
                <a16:creationId xmlns:a16="http://schemas.microsoft.com/office/drawing/2014/main" id="{12DD9865-C61B-6421-080F-2F1E09CE6F8E}"/>
              </a:ext>
            </a:extLst>
          </p:cNvPr>
          <p:cNvSpPr/>
          <p:nvPr/>
        </p:nvSpPr>
        <p:spPr>
          <a:xfrm>
            <a:off x="4765312" y="1503336"/>
            <a:ext cx="2355743" cy="4823323"/>
          </a:xfrm>
          <a:prstGeom prst="roundRect">
            <a:avLst>
              <a:gd name="adj" fmla="val 1074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r>
              <a:rPr lang="en-NL" sz="1600" b="1" dirty="0">
                <a:solidFill>
                  <a:srgbClr val="238344"/>
                </a:solidFill>
              </a:rPr>
              <a:t>Large Scale Research Infrastructures</a:t>
            </a:r>
          </a:p>
        </p:txBody>
      </p:sp>
      <p:sp>
        <p:nvSpPr>
          <p:cNvPr id="13" name="Left-right Arrow 12">
            <a:extLst>
              <a:ext uri="{FF2B5EF4-FFF2-40B4-BE49-F238E27FC236}">
                <a16:creationId xmlns:a16="http://schemas.microsoft.com/office/drawing/2014/main" id="{B84848E3-B36F-B6C3-4DAF-787F6678FBEA}"/>
              </a:ext>
            </a:extLst>
          </p:cNvPr>
          <p:cNvSpPr/>
          <p:nvPr/>
        </p:nvSpPr>
        <p:spPr>
          <a:xfrm>
            <a:off x="1053885" y="2927073"/>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Common Language</a:t>
            </a:r>
          </a:p>
        </p:txBody>
      </p:sp>
      <p:sp>
        <p:nvSpPr>
          <p:cNvPr id="14" name="Left-right Arrow 13">
            <a:extLst>
              <a:ext uri="{FF2B5EF4-FFF2-40B4-BE49-F238E27FC236}">
                <a16:creationId xmlns:a16="http://schemas.microsoft.com/office/drawing/2014/main" id="{53DD4D59-30BA-CE42-1970-82C32FEA7F97}"/>
              </a:ext>
            </a:extLst>
          </p:cNvPr>
          <p:cNvSpPr/>
          <p:nvPr/>
        </p:nvSpPr>
        <p:spPr>
          <a:xfrm>
            <a:off x="1053885" y="3685938"/>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Workflow Perspective</a:t>
            </a:r>
          </a:p>
        </p:txBody>
      </p:sp>
      <p:sp>
        <p:nvSpPr>
          <p:cNvPr id="23" name="Round Same-side Corner of Rectangle 22">
            <a:extLst>
              <a:ext uri="{FF2B5EF4-FFF2-40B4-BE49-F238E27FC236}">
                <a16:creationId xmlns:a16="http://schemas.microsoft.com/office/drawing/2014/main" id="{6706A2CA-CF40-65F5-11B3-E7BA98B97DEB}"/>
              </a:ext>
            </a:extLst>
          </p:cNvPr>
          <p:cNvSpPr/>
          <p:nvPr/>
        </p:nvSpPr>
        <p:spPr>
          <a:xfrm>
            <a:off x="2022112" y="1503335"/>
            <a:ext cx="2355743" cy="498885"/>
          </a:xfrm>
          <a:prstGeom prst="round2SameRect">
            <a:avLst>
              <a:gd name="adj1" fmla="val 50000"/>
              <a:gd name="adj2" fmla="val 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9B4D1B"/>
                </a:solidFill>
              </a:rPr>
              <a:t>Institutional</a:t>
            </a:r>
          </a:p>
        </p:txBody>
      </p:sp>
      <p:sp>
        <p:nvSpPr>
          <p:cNvPr id="25" name="Round Same-side Corner of Rectangle 24">
            <a:extLst>
              <a:ext uri="{FF2B5EF4-FFF2-40B4-BE49-F238E27FC236}">
                <a16:creationId xmlns:a16="http://schemas.microsoft.com/office/drawing/2014/main" id="{3D847066-FA84-F233-4BC4-C2E501936395}"/>
              </a:ext>
            </a:extLst>
          </p:cNvPr>
          <p:cNvSpPr/>
          <p:nvPr/>
        </p:nvSpPr>
        <p:spPr>
          <a:xfrm>
            <a:off x="4765311" y="1503335"/>
            <a:ext cx="2355743" cy="498885"/>
          </a:xfrm>
          <a:prstGeom prst="round2SameRect">
            <a:avLst>
              <a:gd name="adj1" fmla="val 50000"/>
              <a:gd name="adj2" fmla="val 0"/>
            </a:avLst>
          </a:prstGeom>
          <a:solidFill>
            <a:srgbClr val="23834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238143"/>
                </a:solidFill>
              </a:rPr>
              <a:t>Consortium</a:t>
            </a:r>
          </a:p>
        </p:txBody>
      </p:sp>
      <p:sp>
        <p:nvSpPr>
          <p:cNvPr id="26" name="Round Same-side Corner of Rectangle 25">
            <a:extLst>
              <a:ext uri="{FF2B5EF4-FFF2-40B4-BE49-F238E27FC236}">
                <a16:creationId xmlns:a16="http://schemas.microsoft.com/office/drawing/2014/main" id="{FFD3C6B7-0809-8C6B-F72F-6DE27D71F85C}"/>
              </a:ext>
            </a:extLst>
          </p:cNvPr>
          <p:cNvSpPr/>
          <p:nvPr/>
        </p:nvSpPr>
        <p:spPr>
          <a:xfrm>
            <a:off x="7508512" y="1511114"/>
            <a:ext cx="2355743" cy="498885"/>
          </a:xfrm>
          <a:prstGeom prst="round2SameRect">
            <a:avLst>
              <a:gd name="adj1" fmla="val 50000"/>
              <a:gd name="adj2" fmla="val 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837424"/>
                </a:solidFill>
              </a:rPr>
              <a:t>European</a:t>
            </a:r>
          </a:p>
        </p:txBody>
      </p:sp>
    </p:spTree>
    <p:extLst>
      <p:ext uri="{BB962C8B-B14F-4D97-AF65-F5344CB8AC3E}">
        <p14:creationId xmlns:p14="http://schemas.microsoft.com/office/powerpoint/2010/main" val="106380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EAC0DFA-66B8-E659-F6E4-CE89B0A03975}"/>
              </a:ext>
            </a:extLst>
          </p:cNvPr>
          <p:cNvSpPr>
            <a:spLocks noGrp="1"/>
          </p:cNvSpPr>
          <p:nvPr>
            <p:ph type="body" sz="quarter" idx="15"/>
          </p:nvPr>
        </p:nvSpPr>
        <p:spPr/>
        <p:txBody>
          <a:bodyPr/>
          <a:lstStyle/>
          <a:p>
            <a:r>
              <a:rPr lang="nl-NL" dirty="0"/>
              <a:t> </a:t>
            </a:r>
          </a:p>
        </p:txBody>
      </p:sp>
      <p:sp>
        <p:nvSpPr>
          <p:cNvPr id="3" name="Tijdelijke aanduiding voor tekst 2">
            <a:extLst>
              <a:ext uri="{FF2B5EF4-FFF2-40B4-BE49-F238E27FC236}">
                <a16:creationId xmlns:a16="http://schemas.microsoft.com/office/drawing/2014/main" id="{E9A6F81B-DB8B-91F9-930B-F020F92AD8ED}"/>
              </a:ext>
            </a:extLst>
          </p:cNvPr>
          <p:cNvSpPr>
            <a:spLocks noGrp="1"/>
          </p:cNvSpPr>
          <p:nvPr>
            <p:ph type="body" sz="quarter" idx="18"/>
          </p:nvPr>
        </p:nvSpPr>
        <p:spPr/>
        <p:txBody>
          <a:bodyPr/>
          <a:lstStyle/>
          <a:p>
            <a:r>
              <a:rPr lang="nl-NL" dirty="0"/>
              <a:t> </a:t>
            </a:r>
          </a:p>
        </p:txBody>
      </p:sp>
      <p:sp>
        <p:nvSpPr>
          <p:cNvPr id="4" name="Titel 3">
            <a:extLst>
              <a:ext uri="{FF2B5EF4-FFF2-40B4-BE49-F238E27FC236}">
                <a16:creationId xmlns:a16="http://schemas.microsoft.com/office/drawing/2014/main" id="{42BA1B67-F155-B214-51B0-04E6A8BFA125}"/>
              </a:ext>
            </a:extLst>
          </p:cNvPr>
          <p:cNvSpPr>
            <a:spLocks noGrp="1"/>
          </p:cNvSpPr>
          <p:nvPr>
            <p:ph type="title"/>
          </p:nvPr>
        </p:nvSpPr>
        <p:spPr/>
        <p:txBody>
          <a:bodyPr/>
          <a:lstStyle/>
          <a:p>
            <a:r>
              <a:rPr lang="en-GB" noProof="0" dirty="0"/>
              <a:t>Workflow perspective</a:t>
            </a:r>
            <a:endParaRPr lang="nl-NL" dirty="0"/>
          </a:p>
        </p:txBody>
      </p:sp>
      <p:sp>
        <p:nvSpPr>
          <p:cNvPr id="6" name="Tijdelijke aanduiding voor tekst 5">
            <a:extLst>
              <a:ext uri="{FF2B5EF4-FFF2-40B4-BE49-F238E27FC236}">
                <a16:creationId xmlns:a16="http://schemas.microsoft.com/office/drawing/2014/main" id="{F989DBCA-BEAE-3EAF-C37D-02D0E2588384}"/>
              </a:ext>
            </a:extLst>
          </p:cNvPr>
          <p:cNvSpPr>
            <a:spLocks noGrp="1"/>
          </p:cNvSpPr>
          <p:nvPr>
            <p:ph type="body" sz="quarter" idx="20"/>
          </p:nvPr>
        </p:nvSpPr>
        <p:spPr/>
        <p:txBody>
          <a:bodyPr/>
          <a:lstStyle/>
          <a:p>
            <a:endParaRPr lang="nl-NL"/>
          </a:p>
        </p:txBody>
      </p:sp>
      <p:sp>
        <p:nvSpPr>
          <p:cNvPr id="13" name="Tijdelijke aanduiding voor inhoud 12">
            <a:extLst>
              <a:ext uri="{FF2B5EF4-FFF2-40B4-BE49-F238E27FC236}">
                <a16:creationId xmlns:a16="http://schemas.microsoft.com/office/drawing/2014/main" id="{6A333DF3-B2DF-A012-A47C-603882CF3A41}"/>
              </a:ext>
            </a:extLst>
          </p:cNvPr>
          <p:cNvSpPr>
            <a:spLocks noGrp="1"/>
          </p:cNvSpPr>
          <p:nvPr>
            <p:ph idx="21"/>
          </p:nvPr>
        </p:nvSpPr>
        <p:spPr/>
        <p:txBody>
          <a:bodyPr/>
          <a:lstStyle/>
          <a:p>
            <a:r>
              <a:rPr lang="en-GB" dirty="0"/>
              <a:t>Identify researcher needs, to understand the </a:t>
            </a:r>
            <a:r>
              <a:rPr lang="en-GB" b="1" dirty="0"/>
              <a:t>specific </a:t>
            </a:r>
            <a:r>
              <a:rPr lang="en-GB" dirty="0"/>
              <a:t>needs, </a:t>
            </a:r>
            <a:r>
              <a:rPr lang="en-GB" b="1" dirty="0"/>
              <a:t>generic </a:t>
            </a:r>
            <a:r>
              <a:rPr lang="en-GB" dirty="0"/>
              <a:t>enough to facilitate.</a:t>
            </a:r>
          </a:p>
          <a:p>
            <a:r>
              <a:rPr lang="en-GB" dirty="0"/>
              <a:t>Cover </a:t>
            </a:r>
            <a:r>
              <a:rPr lang="en-GB" b="1" dirty="0"/>
              <a:t>end-to-end concerns </a:t>
            </a:r>
            <a:r>
              <a:rPr lang="en-GB" dirty="0"/>
              <a:t>like security, scalability and reproducibility.</a:t>
            </a:r>
          </a:p>
          <a:p>
            <a:r>
              <a:rPr lang="en-GB" dirty="0"/>
              <a:t>Identify </a:t>
            </a:r>
            <a:r>
              <a:rPr lang="en-GB" b="1" dirty="0"/>
              <a:t>cross-service, -institution or </a:t>
            </a:r>
            <a:br>
              <a:rPr lang="en-GB" b="1" dirty="0"/>
            </a:br>
            <a:r>
              <a:rPr lang="en-GB" b="1" dirty="0"/>
              <a:t>-discipline </a:t>
            </a:r>
            <a:r>
              <a:rPr lang="en-GB" dirty="0"/>
              <a:t>challenges.</a:t>
            </a:r>
          </a:p>
          <a:p>
            <a:endParaRPr lang="nl-NL" dirty="0"/>
          </a:p>
        </p:txBody>
      </p:sp>
      <p:pic>
        <p:nvPicPr>
          <p:cNvPr id="9" name="Picture Placeholder 8" descr="A chain with a paper clip attached to it&#10;&#10;AI-generated content may be incorrect.">
            <a:extLst>
              <a:ext uri="{FF2B5EF4-FFF2-40B4-BE49-F238E27FC236}">
                <a16:creationId xmlns:a16="http://schemas.microsoft.com/office/drawing/2014/main" id="{C79DE0EC-30F1-F180-5DD4-EEB7AF58957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864" r="16864"/>
          <a:stretch>
            <a:fillRect/>
          </a:stretch>
        </p:blipFill>
        <p:spPr/>
      </p:pic>
    </p:spTree>
    <p:extLst>
      <p:ext uri="{BB962C8B-B14F-4D97-AF65-F5344CB8AC3E}">
        <p14:creationId xmlns:p14="http://schemas.microsoft.com/office/powerpoint/2010/main" val="45279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2BE61-253C-B468-DEA0-6C1B53073882}"/>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DF1CA44-E6A0-54D1-F6EE-595086E0A0E5}"/>
              </a:ext>
            </a:extLst>
          </p:cNvPr>
          <p:cNvPicPr>
            <a:picLocks noChangeAspect="1"/>
          </p:cNvPicPr>
          <p:nvPr/>
        </p:nvPicPr>
        <p:blipFill>
          <a:blip r:embed="rId3">
            <a:alphaModFix amt="10000"/>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8D3C8DE-255C-1DFE-60AB-76088EAA1403}"/>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0AE09719-3940-CF18-6D09-CAF03236672F}"/>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8C3F0570-EE15-0230-A60C-EA56BD070B6B}"/>
              </a:ext>
            </a:extLst>
          </p:cNvPr>
          <p:cNvSpPr>
            <a:spLocks noGrp="1"/>
          </p:cNvSpPr>
          <p:nvPr>
            <p:ph type="title"/>
          </p:nvPr>
        </p:nvSpPr>
        <p:spPr/>
        <p:txBody>
          <a:bodyPr/>
          <a:lstStyle/>
          <a:p>
            <a:r>
              <a:rPr lang="en-NL" dirty="0"/>
              <a:t>How to orchestrate a national infrastructure</a:t>
            </a:r>
          </a:p>
        </p:txBody>
      </p:sp>
      <p:sp>
        <p:nvSpPr>
          <p:cNvPr id="6" name="Rounded Rectangle 5">
            <a:extLst>
              <a:ext uri="{FF2B5EF4-FFF2-40B4-BE49-F238E27FC236}">
                <a16:creationId xmlns:a16="http://schemas.microsoft.com/office/drawing/2014/main" id="{708425A2-F2E5-4905-7B3B-EE36C828EBBD}"/>
              </a:ext>
            </a:extLst>
          </p:cNvPr>
          <p:cNvSpPr/>
          <p:nvPr/>
        </p:nvSpPr>
        <p:spPr>
          <a:xfrm>
            <a:off x="2022112" y="1503336"/>
            <a:ext cx="2355743" cy="4823323"/>
          </a:xfrm>
          <a:prstGeom prst="roundRect">
            <a:avLst>
              <a:gd name="adj" fmla="val 1074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r>
              <a:rPr lang="en-NL" sz="1600" b="1" dirty="0">
                <a:solidFill>
                  <a:srgbClr val="9B4D1B"/>
                </a:solidFill>
              </a:rPr>
              <a:t>Digital Competence Centers – Tier2</a:t>
            </a:r>
          </a:p>
        </p:txBody>
      </p:sp>
      <p:sp>
        <p:nvSpPr>
          <p:cNvPr id="7" name="Rounded Rectangle 6">
            <a:extLst>
              <a:ext uri="{FF2B5EF4-FFF2-40B4-BE49-F238E27FC236}">
                <a16:creationId xmlns:a16="http://schemas.microsoft.com/office/drawing/2014/main" id="{F141FAA6-C703-81E6-2E99-E01068976D8C}"/>
              </a:ext>
            </a:extLst>
          </p:cNvPr>
          <p:cNvSpPr/>
          <p:nvPr/>
        </p:nvSpPr>
        <p:spPr>
          <a:xfrm>
            <a:off x="7508512" y="1503336"/>
            <a:ext cx="2355743" cy="4823323"/>
          </a:xfrm>
          <a:prstGeom prst="roundRect">
            <a:avLst>
              <a:gd name="adj" fmla="val 10746"/>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r>
              <a:rPr lang="en-NL" sz="1600" b="1" dirty="0">
                <a:solidFill>
                  <a:srgbClr val="837424"/>
                </a:solidFill>
              </a:rPr>
              <a:t>EOSC Node</a:t>
            </a:r>
          </a:p>
        </p:txBody>
      </p:sp>
      <p:sp>
        <p:nvSpPr>
          <p:cNvPr id="8" name="Rounded Rectangle 7">
            <a:extLst>
              <a:ext uri="{FF2B5EF4-FFF2-40B4-BE49-F238E27FC236}">
                <a16:creationId xmlns:a16="http://schemas.microsoft.com/office/drawing/2014/main" id="{BBD25982-E6C8-28C8-FFB3-9D867A957361}"/>
              </a:ext>
            </a:extLst>
          </p:cNvPr>
          <p:cNvSpPr/>
          <p:nvPr/>
        </p:nvSpPr>
        <p:spPr>
          <a:xfrm>
            <a:off x="4765312" y="1503336"/>
            <a:ext cx="2355743" cy="4823323"/>
          </a:xfrm>
          <a:prstGeom prst="roundRect">
            <a:avLst>
              <a:gd name="adj" fmla="val 1074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r>
              <a:rPr lang="en-NL" sz="1600" b="1" dirty="0">
                <a:solidFill>
                  <a:srgbClr val="238344"/>
                </a:solidFill>
              </a:rPr>
              <a:t>Large Scale Research Infrastructures</a:t>
            </a:r>
          </a:p>
        </p:txBody>
      </p:sp>
      <p:sp>
        <p:nvSpPr>
          <p:cNvPr id="13" name="Left-right Arrow 12">
            <a:extLst>
              <a:ext uri="{FF2B5EF4-FFF2-40B4-BE49-F238E27FC236}">
                <a16:creationId xmlns:a16="http://schemas.microsoft.com/office/drawing/2014/main" id="{07BB0AA9-CB28-0255-4E87-4995362C0A42}"/>
              </a:ext>
            </a:extLst>
          </p:cNvPr>
          <p:cNvSpPr/>
          <p:nvPr/>
        </p:nvSpPr>
        <p:spPr>
          <a:xfrm>
            <a:off x="1053885" y="2927073"/>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Common Language</a:t>
            </a:r>
          </a:p>
        </p:txBody>
      </p:sp>
      <p:sp>
        <p:nvSpPr>
          <p:cNvPr id="14" name="Left-right Arrow 13">
            <a:extLst>
              <a:ext uri="{FF2B5EF4-FFF2-40B4-BE49-F238E27FC236}">
                <a16:creationId xmlns:a16="http://schemas.microsoft.com/office/drawing/2014/main" id="{26E6030B-E038-6369-0685-E870B4E151E8}"/>
              </a:ext>
            </a:extLst>
          </p:cNvPr>
          <p:cNvSpPr/>
          <p:nvPr/>
        </p:nvSpPr>
        <p:spPr>
          <a:xfrm>
            <a:off x="1053885" y="3685938"/>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Workflow Perspective</a:t>
            </a:r>
          </a:p>
        </p:txBody>
      </p:sp>
      <p:sp>
        <p:nvSpPr>
          <p:cNvPr id="15" name="Left-right Arrow 14">
            <a:extLst>
              <a:ext uri="{FF2B5EF4-FFF2-40B4-BE49-F238E27FC236}">
                <a16:creationId xmlns:a16="http://schemas.microsoft.com/office/drawing/2014/main" id="{34DC6CC8-8A7A-F577-7A9F-7DEA4C43F74D}"/>
              </a:ext>
            </a:extLst>
          </p:cNvPr>
          <p:cNvSpPr/>
          <p:nvPr/>
        </p:nvSpPr>
        <p:spPr>
          <a:xfrm>
            <a:off x="1053886" y="4449718"/>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Federation</a:t>
            </a:r>
          </a:p>
        </p:txBody>
      </p:sp>
      <p:sp>
        <p:nvSpPr>
          <p:cNvPr id="23" name="Round Same-side Corner of Rectangle 22">
            <a:extLst>
              <a:ext uri="{FF2B5EF4-FFF2-40B4-BE49-F238E27FC236}">
                <a16:creationId xmlns:a16="http://schemas.microsoft.com/office/drawing/2014/main" id="{B0376558-73F0-3231-B8A8-75CBE3525EC4}"/>
              </a:ext>
            </a:extLst>
          </p:cNvPr>
          <p:cNvSpPr/>
          <p:nvPr/>
        </p:nvSpPr>
        <p:spPr>
          <a:xfrm>
            <a:off x="2022112" y="1503335"/>
            <a:ext cx="2355743" cy="498885"/>
          </a:xfrm>
          <a:prstGeom prst="round2SameRect">
            <a:avLst>
              <a:gd name="adj1" fmla="val 50000"/>
              <a:gd name="adj2" fmla="val 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9B4D1B"/>
                </a:solidFill>
              </a:rPr>
              <a:t>Institutional</a:t>
            </a:r>
          </a:p>
        </p:txBody>
      </p:sp>
      <p:sp>
        <p:nvSpPr>
          <p:cNvPr id="25" name="Round Same-side Corner of Rectangle 24">
            <a:extLst>
              <a:ext uri="{FF2B5EF4-FFF2-40B4-BE49-F238E27FC236}">
                <a16:creationId xmlns:a16="http://schemas.microsoft.com/office/drawing/2014/main" id="{E051CA4B-3932-65FA-05C4-4C402719B844}"/>
              </a:ext>
            </a:extLst>
          </p:cNvPr>
          <p:cNvSpPr/>
          <p:nvPr/>
        </p:nvSpPr>
        <p:spPr>
          <a:xfrm>
            <a:off x="4765311" y="1503335"/>
            <a:ext cx="2355743" cy="498885"/>
          </a:xfrm>
          <a:prstGeom prst="round2SameRect">
            <a:avLst>
              <a:gd name="adj1" fmla="val 50000"/>
              <a:gd name="adj2" fmla="val 0"/>
            </a:avLst>
          </a:prstGeom>
          <a:solidFill>
            <a:srgbClr val="23834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238143"/>
                </a:solidFill>
              </a:rPr>
              <a:t>Consortium</a:t>
            </a:r>
          </a:p>
        </p:txBody>
      </p:sp>
      <p:sp>
        <p:nvSpPr>
          <p:cNvPr id="26" name="Round Same-side Corner of Rectangle 25">
            <a:extLst>
              <a:ext uri="{FF2B5EF4-FFF2-40B4-BE49-F238E27FC236}">
                <a16:creationId xmlns:a16="http://schemas.microsoft.com/office/drawing/2014/main" id="{75117EC9-CE29-D653-B3BA-625722DA3689}"/>
              </a:ext>
            </a:extLst>
          </p:cNvPr>
          <p:cNvSpPr/>
          <p:nvPr/>
        </p:nvSpPr>
        <p:spPr>
          <a:xfrm>
            <a:off x="7508512" y="1511114"/>
            <a:ext cx="2355743" cy="498885"/>
          </a:xfrm>
          <a:prstGeom prst="round2SameRect">
            <a:avLst>
              <a:gd name="adj1" fmla="val 50000"/>
              <a:gd name="adj2" fmla="val 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837424"/>
                </a:solidFill>
              </a:rPr>
              <a:t>European</a:t>
            </a:r>
          </a:p>
        </p:txBody>
      </p:sp>
    </p:spTree>
    <p:extLst>
      <p:ext uri="{BB962C8B-B14F-4D97-AF65-F5344CB8AC3E}">
        <p14:creationId xmlns:p14="http://schemas.microsoft.com/office/powerpoint/2010/main" val="391728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9BB472-FA0B-182B-690A-ACEB41D3EF78}"/>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695DC13A-F221-47AF-6326-9B753ED3E205}"/>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A0EBB111-58DC-52DA-7A1B-142EE1A86A7C}"/>
              </a:ext>
            </a:extLst>
          </p:cNvPr>
          <p:cNvSpPr>
            <a:spLocks noGrp="1"/>
          </p:cNvSpPr>
          <p:nvPr>
            <p:ph type="title"/>
          </p:nvPr>
        </p:nvSpPr>
        <p:spPr>
          <a:xfrm>
            <a:off x="865162" y="722313"/>
            <a:ext cx="11431206" cy="342211"/>
          </a:xfrm>
        </p:spPr>
        <p:txBody>
          <a:bodyPr/>
          <a:lstStyle/>
          <a:p>
            <a:r>
              <a:rPr lang="en-NL" dirty="0"/>
              <a:t>Federation</a:t>
            </a:r>
          </a:p>
        </p:txBody>
      </p:sp>
      <p:sp>
        <p:nvSpPr>
          <p:cNvPr id="5" name="Content Placeholder 4">
            <a:extLst>
              <a:ext uri="{FF2B5EF4-FFF2-40B4-BE49-F238E27FC236}">
                <a16:creationId xmlns:a16="http://schemas.microsoft.com/office/drawing/2014/main" id="{766C8CC9-50A0-E30F-2FDD-C2DB36103931}"/>
              </a:ext>
            </a:extLst>
          </p:cNvPr>
          <p:cNvSpPr>
            <a:spLocks noGrp="1"/>
          </p:cNvSpPr>
          <p:nvPr>
            <p:ph idx="19"/>
          </p:nvPr>
        </p:nvSpPr>
        <p:spPr>
          <a:xfrm>
            <a:off x="865161" y="1521616"/>
            <a:ext cx="4418779" cy="4131040"/>
          </a:xfrm>
        </p:spPr>
        <p:txBody>
          <a:bodyPr/>
          <a:lstStyle/>
          <a:p>
            <a:r>
              <a:rPr lang="en-NL" dirty="0"/>
              <a:t>Provide seamless access to resources that are decentral, e.g.</a:t>
            </a:r>
          </a:p>
          <a:p>
            <a:pPr marL="285750" lvl="1" indent="-285750">
              <a:buFont typeface="Arial" panose="020B0604020202020204" pitchFamily="34" charset="0"/>
              <a:buChar char="•"/>
            </a:pPr>
            <a:r>
              <a:rPr lang="en-NL" dirty="0"/>
              <a:t>AAI federation</a:t>
            </a:r>
          </a:p>
          <a:p>
            <a:pPr marL="285750" lvl="1" indent="-285750">
              <a:buFont typeface="Arial" panose="020B0604020202020204" pitchFamily="34" charset="0"/>
              <a:buChar char="•"/>
            </a:pPr>
            <a:r>
              <a:rPr lang="en-NL" dirty="0"/>
              <a:t>Catalogue federation</a:t>
            </a:r>
          </a:p>
          <a:p>
            <a:pPr marL="285750" lvl="1" indent="-285750">
              <a:buFont typeface="Arial" panose="020B0604020202020204" pitchFamily="34" charset="0"/>
              <a:buChar char="•"/>
            </a:pPr>
            <a:r>
              <a:rPr lang="en-NL" dirty="0"/>
              <a:t>Repository federation</a:t>
            </a:r>
          </a:p>
          <a:p>
            <a:pPr marL="285750" lvl="1" indent="-285750">
              <a:buFont typeface="Arial" panose="020B0604020202020204" pitchFamily="34" charset="0"/>
              <a:buChar char="•"/>
            </a:pPr>
            <a:r>
              <a:rPr lang="en-NL" dirty="0"/>
              <a:t>Compute federation</a:t>
            </a:r>
          </a:p>
          <a:p>
            <a:pPr marL="285750" lvl="1" indent="-285750">
              <a:buFont typeface="Arial" panose="020B0604020202020204" pitchFamily="34" charset="0"/>
              <a:buChar char="•"/>
            </a:pPr>
            <a:r>
              <a:rPr lang="en-NL" dirty="0"/>
              <a:t>Federation of Nodes</a:t>
            </a:r>
          </a:p>
          <a:p>
            <a:r>
              <a:rPr lang="en-NL" dirty="0"/>
              <a:t>Enables us to preserve autonomy and richness</a:t>
            </a:r>
          </a:p>
          <a:p>
            <a:r>
              <a:rPr lang="en-NL" dirty="0"/>
              <a:t>Requires technology, but also standards and agreements</a:t>
            </a:r>
          </a:p>
          <a:p>
            <a:endParaRPr lang="en-NL" dirty="0"/>
          </a:p>
        </p:txBody>
      </p:sp>
      <p:pic>
        <p:nvPicPr>
          <p:cNvPr id="1026" name="Picture 2">
            <a:extLst>
              <a:ext uri="{FF2B5EF4-FFF2-40B4-BE49-F238E27FC236}">
                <a16:creationId xmlns:a16="http://schemas.microsoft.com/office/drawing/2014/main" id="{F3542A6B-BEF1-F82C-FB22-D91C53991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503" y="1521616"/>
            <a:ext cx="2917280" cy="4131039"/>
          </a:xfrm>
          <a:prstGeom prst="rect">
            <a:avLst/>
          </a:prstGeom>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8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CDCCC-E4C7-1761-583F-01E6E973770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F715972-B2F9-E79B-D4D7-24E0347396A6}"/>
              </a:ext>
            </a:extLst>
          </p:cNvPr>
          <p:cNvPicPr>
            <a:picLocks noChangeAspect="1"/>
          </p:cNvPicPr>
          <p:nvPr/>
        </p:nvPicPr>
        <p:blipFill>
          <a:blip r:embed="rId3">
            <a:alphaModFix amt="10000"/>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B74F6DDD-8521-2503-67A4-61F533DCCBC3}"/>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4917E993-4CD5-7B30-94C0-373517FBE1E6}"/>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7E9A60E0-B119-9775-180B-ABB5A8D929C6}"/>
              </a:ext>
            </a:extLst>
          </p:cNvPr>
          <p:cNvSpPr>
            <a:spLocks noGrp="1"/>
          </p:cNvSpPr>
          <p:nvPr>
            <p:ph type="title"/>
          </p:nvPr>
        </p:nvSpPr>
        <p:spPr/>
        <p:txBody>
          <a:bodyPr/>
          <a:lstStyle/>
          <a:p>
            <a:r>
              <a:rPr lang="en-NL" dirty="0"/>
              <a:t>How to orchestrate a national infrastructure</a:t>
            </a:r>
          </a:p>
        </p:txBody>
      </p:sp>
      <p:sp>
        <p:nvSpPr>
          <p:cNvPr id="6" name="Rounded Rectangle 5">
            <a:extLst>
              <a:ext uri="{FF2B5EF4-FFF2-40B4-BE49-F238E27FC236}">
                <a16:creationId xmlns:a16="http://schemas.microsoft.com/office/drawing/2014/main" id="{720A1DBA-FD84-6924-C60C-EDF87C7FFB9E}"/>
              </a:ext>
            </a:extLst>
          </p:cNvPr>
          <p:cNvSpPr/>
          <p:nvPr/>
        </p:nvSpPr>
        <p:spPr>
          <a:xfrm>
            <a:off x="2022112" y="1503336"/>
            <a:ext cx="2355743" cy="4823323"/>
          </a:xfrm>
          <a:prstGeom prst="roundRect">
            <a:avLst>
              <a:gd name="adj" fmla="val 1074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r>
              <a:rPr lang="en-NL" sz="1600" b="1" dirty="0">
                <a:solidFill>
                  <a:srgbClr val="9B4D1B"/>
                </a:solidFill>
              </a:rPr>
              <a:t>Digital Competence Centers – Tier2</a:t>
            </a:r>
          </a:p>
          <a:p>
            <a:pPr algn="ctr">
              <a:lnSpc>
                <a:spcPct val="90000"/>
              </a:lnSpc>
              <a:spcBef>
                <a:spcPts val="200"/>
              </a:spcBef>
              <a:spcAft>
                <a:spcPts val="200"/>
              </a:spcAft>
            </a:pPr>
            <a:endParaRPr lang="en-NL" sz="1600" b="1" dirty="0">
              <a:solidFill>
                <a:srgbClr val="9B4D1B"/>
              </a:solidFill>
            </a:endParaRPr>
          </a:p>
        </p:txBody>
      </p:sp>
      <p:sp>
        <p:nvSpPr>
          <p:cNvPr id="7" name="Rounded Rectangle 6">
            <a:extLst>
              <a:ext uri="{FF2B5EF4-FFF2-40B4-BE49-F238E27FC236}">
                <a16:creationId xmlns:a16="http://schemas.microsoft.com/office/drawing/2014/main" id="{16853FFA-404D-6E33-F1D4-90516C359514}"/>
              </a:ext>
            </a:extLst>
          </p:cNvPr>
          <p:cNvSpPr/>
          <p:nvPr/>
        </p:nvSpPr>
        <p:spPr>
          <a:xfrm>
            <a:off x="7508512" y="1503336"/>
            <a:ext cx="2355743" cy="4823323"/>
          </a:xfrm>
          <a:prstGeom prst="roundRect">
            <a:avLst>
              <a:gd name="adj" fmla="val 10746"/>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r>
              <a:rPr lang="en-NL" sz="1600" b="1" dirty="0">
                <a:solidFill>
                  <a:srgbClr val="837424"/>
                </a:solidFill>
              </a:rPr>
              <a:t>EOSC Node</a:t>
            </a:r>
          </a:p>
        </p:txBody>
      </p:sp>
      <p:sp>
        <p:nvSpPr>
          <p:cNvPr id="8" name="Rounded Rectangle 7">
            <a:extLst>
              <a:ext uri="{FF2B5EF4-FFF2-40B4-BE49-F238E27FC236}">
                <a16:creationId xmlns:a16="http://schemas.microsoft.com/office/drawing/2014/main" id="{29DAF240-1322-9911-B39F-E50F5A8F17E2}"/>
              </a:ext>
            </a:extLst>
          </p:cNvPr>
          <p:cNvSpPr/>
          <p:nvPr/>
        </p:nvSpPr>
        <p:spPr>
          <a:xfrm>
            <a:off x="4765312" y="1503336"/>
            <a:ext cx="2355743" cy="4823323"/>
          </a:xfrm>
          <a:prstGeom prst="roundRect">
            <a:avLst>
              <a:gd name="adj" fmla="val 1074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r>
              <a:rPr lang="en-NL" sz="1600" b="1" dirty="0">
                <a:solidFill>
                  <a:srgbClr val="238344"/>
                </a:solidFill>
              </a:rPr>
              <a:t>Large Scale Research Infrastructures</a:t>
            </a:r>
          </a:p>
        </p:txBody>
      </p:sp>
      <p:sp>
        <p:nvSpPr>
          <p:cNvPr id="13" name="Left-right Arrow 12">
            <a:extLst>
              <a:ext uri="{FF2B5EF4-FFF2-40B4-BE49-F238E27FC236}">
                <a16:creationId xmlns:a16="http://schemas.microsoft.com/office/drawing/2014/main" id="{B99C3914-7BCD-88DA-547E-14902D151FAD}"/>
              </a:ext>
            </a:extLst>
          </p:cNvPr>
          <p:cNvSpPr/>
          <p:nvPr/>
        </p:nvSpPr>
        <p:spPr>
          <a:xfrm>
            <a:off x="1053885" y="2927073"/>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Common Language</a:t>
            </a:r>
          </a:p>
        </p:txBody>
      </p:sp>
      <p:sp>
        <p:nvSpPr>
          <p:cNvPr id="14" name="Left-right Arrow 13">
            <a:extLst>
              <a:ext uri="{FF2B5EF4-FFF2-40B4-BE49-F238E27FC236}">
                <a16:creationId xmlns:a16="http://schemas.microsoft.com/office/drawing/2014/main" id="{7BA3B393-6BEE-73C7-29CB-4278D2B9275B}"/>
              </a:ext>
            </a:extLst>
          </p:cNvPr>
          <p:cNvSpPr/>
          <p:nvPr/>
        </p:nvSpPr>
        <p:spPr>
          <a:xfrm>
            <a:off x="1053885" y="3685938"/>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Workflow Perspective</a:t>
            </a:r>
          </a:p>
        </p:txBody>
      </p:sp>
      <p:sp>
        <p:nvSpPr>
          <p:cNvPr id="15" name="Left-right Arrow 14">
            <a:extLst>
              <a:ext uri="{FF2B5EF4-FFF2-40B4-BE49-F238E27FC236}">
                <a16:creationId xmlns:a16="http://schemas.microsoft.com/office/drawing/2014/main" id="{FF3B7960-08CE-AC42-A494-2D30C54E6E57}"/>
              </a:ext>
            </a:extLst>
          </p:cNvPr>
          <p:cNvSpPr/>
          <p:nvPr/>
        </p:nvSpPr>
        <p:spPr>
          <a:xfrm>
            <a:off x="1053886" y="4449718"/>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Federation</a:t>
            </a:r>
          </a:p>
        </p:txBody>
      </p:sp>
      <p:sp>
        <p:nvSpPr>
          <p:cNvPr id="16" name="Left-right Arrow 15">
            <a:extLst>
              <a:ext uri="{FF2B5EF4-FFF2-40B4-BE49-F238E27FC236}">
                <a16:creationId xmlns:a16="http://schemas.microsoft.com/office/drawing/2014/main" id="{D3E8804C-3D90-9E40-7491-24FF782F8A24}"/>
              </a:ext>
            </a:extLst>
          </p:cNvPr>
          <p:cNvSpPr/>
          <p:nvPr/>
        </p:nvSpPr>
        <p:spPr>
          <a:xfrm>
            <a:off x="1053886" y="5213498"/>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Shared Services</a:t>
            </a:r>
          </a:p>
        </p:txBody>
      </p:sp>
      <p:sp>
        <p:nvSpPr>
          <p:cNvPr id="23" name="Round Same-side Corner of Rectangle 22">
            <a:extLst>
              <a:ext uri="{FF2B5EF4-FFF2-40B4-BE49-F238E27FC236}">
                <a16:creationId xmlns:a16="http://schemas.microsoft.com/office/drawing/2014/main" id="{0A236C42-D84E-FA68-7019-E208E8C12585}"/>
              </a:ext>
            </a:extLst>
          </p:cNvPr>
          <p:cNvSpPr/>
          <p:nvPr/>
        </p:nvSpPr>
        <p:spPr>
          <a:xfrm>
            <a:off x="2022112" y="1503335"/>
            <a:ext cx="2355743" cy="498885"/>
          </a:xfrm>
          <a:prstGeom prst="round2SameRect">
            <a:avLst>
              <a:gd name="adj1" fmla="val 50000"/>
              <a:gd name="adj2" fmla="val 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9B4D1B"/>
                </a:solidFill>
              </a:rPr>
              <a:t>Institutional</a:t>
            </a:r>
          </a:p>
        </p:txBody>
      </p:sp>
      <p:sp>
        <p:nvSpPr>
          <p:cNvPr id="25" name="Round Same-side Corner of Rectangle 24">
            <a:extLst>
              <a:ext uri="{FF2B5EF4-FFF2-40B4-BE49-F238E27FC236}">
                <a16:creationId xmlns:a16="http://schemas.microsoft.com/office/drawing/2014/main" id="{9787FF28-8C52-F064-C656-1EF3746F8A1D}"/>
              </a:ext>
            </a:extLst>
          </p:cNvPr>
          <p:cNvSpPr/>
          <p:nvPr/>
        </p:nvSpPr>
        <p:spPr>
          <a:xfrm>
            <a:off x="4765311" y="1503335"/>
            <a:ext cx="2355743" cy="498885"/>
          </a:xfrm>
          <a:prstGeom prst="round2SameRect">
            <a:avLst>
              <a:gd name="adj1" fmla="val 50000"/>
              <a:gd name="adj2" fmla="val 0"/>
            </a:avLst>
          </a:prstGeom>
          <a:solidFill>
            <a:srgbClr val="23834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238143"/>
                </a:solidFill>
              </a:rPr>
              <a:t>Consortium</a:t>
            </a:r>
          </a:p>
        </p:txBody>
      </p:sp>
      <p:sp>
        <p:nvSpPr>
          <p:cNvPr id="26" name="Round Same-side Corner of Rectangle 25">
            <a:extLst>
              <a:ext uri="{FF2B5EF4-FFF2-40B4-BE49-F238E27FC236}">
                <a16:creationId xmlns:a16="http://schemas.microsoft.com/office/drawing/2014/main" id="{E46A33D5-BB31-3B0E-8E76-FC994E80922C}"/>
              </a:ext>
            </a:extLst>
          </p:cNvPr>
          <p:cNvSpPr/>
          <p:nvPr/>
        </p:nvSpPr>
        <p:spPr>
          <a:xfrm>
            <a:off x="7508512" y="1511114"/>
            <a:ext cx="2355743" cy="498885"/>
          </a:xfrm>
          <a:prstGeom prst="round2SameRect">
            <a:avLst>
              <a:gd name="adj1" fmla="val 50000"/>
              <a:gd name="adj2" fmla="val 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837424"/>
                </a:solidFill>
              </a:rPr>
              <a:t>European</a:t>
            </a:r>
          </a:p>
        </p:txBody>
      </p:sp>
    </p:spTree>
    <p:extLst>
      <p:ext uri="{BB962C8B-B14F-4D97-AF65-F5344CB8AC3E}">
        <p14:creationId xmlns:p14="http://schemas.microsoft.com/office/powerpoint/2010/main" val="361478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651B5-BC58-BD62-CBB2-5AEB28976735}"/>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D4E305A2-26EA-607D-4DF1-C5C360BA26F9}"/>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2FA1B4BC-90E7-3883-01EC-78D77B11FA61}"/>
              </a:ext>
            </a:extLst>
          </p:cNvPr>
          <p:cNvSpPr>
            <a:spLocks noGrp="1"/>
          </p:cNvSpPr>
          <p:nvPr>
            <p:ph type="title"/>
          </p:nvPr>
        </p:nvSpPr>
        <p:spPr/>
        <p:txBody>
          <a:bodyPr/>
          <a:lstStyle/>
          <a:p>
            <a:r>
              <a:rPr lang="en-NL" dirty="0"/>
              <a:t>Shared Services</a:t>
            </a:r>
          </a:p>
        </p:txBody>
      </p:sp>
      <p:sp>
        <p:nvSpPr>
          <p:cNvPr id="5" name="Content Placeholder 4">
            <a:extLst>
              <a:ext uri="{FF2B5EF4-FFF2-40B4-BE49-F238E27FC236}">
                <a16:creationId xmlns:a16="http://schemas.microsoft.com/office/drawing/2014/main" id="{F5807F78-B371-CDD0-D869-AFEDDBE1414B}"/>
              </a:ext>
            </a:extLst>
          </p:cNvPr>
          <p:cNvSpPr>
            <a:spLocks noGrp="1"/>
          </p:cNvSpPr>
          <p:nvPr>
            <p:ph idx="19"/>
          </p:nvPr>
        </p:nvSpPr>
        <p:spPr>
          <a:xfrm>
            <a:off x="865162" y="1592262"/>
            <a:ext cx="5449577" cy="4060393"/>
          </a:xfrm>
        </p:spPr>
        <p:txBody>
          <a:bodyPr/>
          <a:lstStyle/>
          <a:p>
            <a:r>
              <a:rPr lang="en-NL" dirty="0"/>
              <a:t>Generic services that can be shared by multiple consortia and institutes</a:t>
            </a:r>
          </a:p>
          <a:p>
            <a:r>
              <a:rPr lang="en-GB" dirty="0"/>
              <a:t>T</a:t>
            </a:r>
            <a:r>
              <a:rPr lang="en-NL" dirty="0"/>
              <a:t>o share costs for building, operating and maintaining services</a:t>
            </a:r>
          </a:p>
          <a:p>
            <a:endParaRPr lang="en-NL" dirty="0"/>
          </a:p>
          <a:p>
            <a:endParaRPr lang="en-NL" dirty="0"/>
          </a:p>
        </p:txBody>
      </p:sp>
      <p:pic>
        <p:nvPicPr>
          <p:cNvPr id="10" name="Picture 9">
            <a:extLst>
              <a:ext uri="{FF2B5EF4-FFF2-40B4-BE49-F238E27FC236}">
                <a16:creationId xmlns:a16="http://schemas.microsoft.com/office/drawing/2014/main" id="{B29BF119-E5BC-CF68-7FDA-39410928F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655" y="2767072"/>
            <a:ext cx="7772400" cy="3810229"/>
          </a:xfrm>
          <a:prstGeom prst="rect">
            <a:avLst/>
          </a:prstGeom>
        </p:spPr>
      </p:pic>
      <p:pic>
        <p:nvPicPr>
          <p:cNvPr id="11" name="Google Shape;93;p3" title="EOSCNode_TheNetherlands.jpg">
            <a:extLst>
              <a:ext uri="{FF2B5EF4-FFF2-40B4-BE49-F238E27FC236}">
                <a16:creationId xmlns:a16="http://schemas.microsoft.com/office/drawing/2014/main" id="{FD49AB71-6C7B-290A-F12C-AC8DF67C509B}"/>
              </a:ext>
            </a:extLst>
          </p:cNvPr>
          <p:cNvPicPr preferRelativeResize="0"/>
          <p:nvPr/>
        </p:nvPicPr>
        <p:blipFill>
          <a:blip r:embed="rId3">
            <a:alphaModFix/>
          </a:blip>
          <a:stretch>
            <a:fillRect/>
          </a:stretch>
        </p:blipFill>
        <p:spPr>
          <a:xfrm>
            <a:off x="4522511" y="3046400"/>
            <a:ext cx="3146977" cy="382600"/>
          </a:xfrm>
          <a:prstGeom prst="rect">
            <a:avLst/>
          </a:prstGeom>
          <a:noFill/>
          <a:ln>
            <a:noFill/>
          </a:ln>
        </p:spPr>
      </p:pic>
    </p:spTree>
    <p:extLst>
      <p:ext uri="{BB962C8B-B14F-4D97-AF65-F5344CB8AC3E}">
        <p14:creationId xmlns:p14="http://schemas.microsoft.com/office/powerpoint/2010/main" val="158573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273D-730C-C61F-39F9-649721966BE8}"/>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626C040-B2D3-5E18-8573-E7F91B720E5B}"/>
              </a:ext>
            </a:extLst>
          </p:cNvPr>
          <p:cNvSpPr>
            <a:spLocks noGrp="1"/>
          </p:cNvSpPr>
          <p:nvPr>
            <p:ph type="title"/>
          </p:nvPr>
        </p:nvSpPr>
        <p:spPr/>
        <p:txBody>
          <a:bodyPr/>
          <a:lstStyle/>
          <a:p>
            <a:r>
              <a:rPr lang="en-GB" dirty="0"/>
              <a:t>Chapter yellow</a:t>
            </a:r>
          </a:p>
        </p:txBody>
      </p:sp>
      <p:sp>
        <p:nvSpPr>
          <p:cNvPr id="6" name="Tijdelijke aanduiding voor tekst 10">
            <a:extLst>
              <a:ext uri="{FF2B5EF4-FFF2-40B4-BE49-F238E27FC236}">
                <a16:creationId xmlns:a16="http://schemas.microsoft.com/office/drawing/2014/main" id="{4F8F9B71-CB3A-8DBB-21E0-77D0ACA18B1B}"/>
              </a:ext>
            </a:extLst>
          </p:cNvPr>
          <p:cNvSpPr txBox="1">
            <a:spLocks/>
          </p:cNvSpPr>
          <p:nvPr/>
        </p:nvSpPr>
        <p:spPr>
          <a:xfrm>
            <a:off x="193040" y="216852"/>
            <a:ext cx="11805920" cy="6424295"/>
          </a:xfrm>
          <a:prstGeom prst="roundRect">
            <a:avLst>
              <a:gd name="adj" fmla="val 3563"/>
            </a:avLst>
          </a:prstGeom>
          <a:solidFill>
            <a:schemeClr val="accent3">
              <a:lumMod val="20000"/>
              <a:lumOff val="8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Aptos" panose="020B0004020202020204" pitchFamily="34" charset="0"/>
              <a:buNone/>
              <a:tabLst/>
              <a:defRPr/>
            </a:pPr>
            <a:r>
              <a:rPr kumimoji="0" lang="en-GB" sz="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sp>
        <p:nvSpPr>
          <p:cNvPr id="10" name="Tekstvak 9">
            <a:extLst>
              <a:ext uri="{FF2B5EF4-FFF2-40B4-BE49-F238E27FC236}">
                <a16:creationId xmlns:a16="http://schemas.microsoft.com/office/drawing/2014/main" id="{17566906-10E8-40C6-10B5-168B619CFAAB}"/>
              </a:ext>
            </a:extLst>
          </p:cNvPr>
          <p:cNvSpPr txBox="1"/>
          <p:nvPr/>
        </p:nvSpPr>
        <p:spPr>
          <a:xfrm>
            <a:off x="902979" y="2987073"/>
            <a:ext cx="9603514"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GB" sz="6000" b="1" dirty="0">
                <a:solidFill>
                  <a:srgbClr val="070809"/>
                </a:solidFill>
              </a:rPr>
              <a:t>Connecting institutional, consortium, national and European infrastructures: </a:t>
            </a:r>
          </a:p>
          <a:p>
            <a:pPr marL="0" marR="0" lvl="0" indent="0" algn="l" defTabSz="914400" rtl="0" eaLnBrk="1" fontAlgn="auto" latinLnBrk="0" hangingPunct="1">
              <a:lnSpc>
                <a:spcPct val="80000"/>
              </a:lnSpc>
              <a:spcBef>
                <a:spcPts val="0"/>
              </a:spcBef>
              <a:spcAft>
                <a:spcPts val="0"/>
              </a:spcAft>
              <a:buClrTx/>
              <a:buSzTx/>
              <a:buFontTx/>
              <a:buNone/>
              <a:tabLst/>
              <a:defRPr/>
            </a:pPr>
            <a:r>
              <a:rPr lang="en-GB" sz="6000" b="1" dirty="0">
                <a:solidFill>
                  <a:srgbClr val="070809"/>
                </a:solidFill>
              </a:rPr>
              <a:t>The EOSC Federation</a:t>
            </a:r>
            <a:endParaRPr kumimoji="0" lang="en-GB" sz="6000" b="1" i="0" u="none" strike="noStrike" kern="1200" cap="none" spc="0" normalizeH="0" baseline="0" noProof="0" dirty="0">
              <a:ln>
                <a:noFill/>
              </a:ln>
              <a:solidFill>
                <a:srgbClr val="070809"/>
              </a:solidFill>
              <a:effectLst/>
              <a:uLnTx/>
              <a:uFillTx/>
              <a:latin typeface="+mn-lt"/>
              <a:ea typeface="+mn-ea"/>
              <a:cs typeface="+mn-cs"/>
            </a:endParaRPr>
          </a:p>
        </p:txBody>
      </p:sp>
      <p:sp>
        <p:nvSpPr>
          <p:cNvPr id="15" name="Tijdelijke aanduiding voor tekst 15">
            <a:extLst>
              <a:ext uri="{FF2B5EF4-FFF2-40B4-BE49-F238E27FC236}">
                <a16:creationId xmlns:a16="http://schemas.microsoft.com/office/drawing/2014/main" id="{A0F0C0F9-508C-43A5-918D-2C3115358DB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819578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7DE3-B1E1-BE67-6E1A-0234C95F96E5}"/>
            </a:ext>
          </a:extLst>
        </p:cNvPr>
        <p:cNvGrpSpPr/>
        <p:nvPr/>
      </p:nvGrpSpPr>
      <p:grpSpPr>
        <a:xfrm>
          <a:off x="0" y="0"/>
          <a:ext cx="0" cy="0"/>
          <a:chOff x="0" y="0"/>
          <a:chExt cx="0" cy="0"/>
        </a:xfrm>
      </p:grpSpPr>
      <p:sp>
        <p:nvSpPr>
          <p:cNvPr id="27" name="Google Shape;66;p2">
            <a:extLst>
              <a:ext uri="{FF2B5EF4-FFF2-40B4-BE49-F238E27FC236}">
                <a16:creationId xmlns:a16="http://schemas.microsoft.com/office/drawing/2014/main" id="{9FA9423C-DE29-0321-4C5F-6212AB38CAA6}"/>
              </a:ext>
            </a:extLst>
          </p:cNvPr>
          <p:cNvSpPr/>
          <p:nvPr/>
        </p:nvSpPr>
        <p:spPr>
          <a:xfrm>
            <a:off x="-338112" y="4265168"/>
            <a:ext cx="4505973" cy="2888808"/>
          </a:xfrm>
          <a:prstGeom prst="ellipse">
            <a:avLst/>
          </a:prstGeom>
          <a:solidFill>
            <a:schemeClr val="bg1"/>
          </a:solidFill>
          <a:ln w="12700" cap="flat" cmpd="sng">
            <a:solidFill>
              <a:schemeClr val="accent1">
                <a:lumMod val="20000"/>
                <a:lumOff val="80000"/>
              </a:schemeClr>
            </a:solidFill>
            <a:prstDash val="solid"/>
            <a:miter lim="800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66;p2">
            <a:extLst>
              <a:ext uri="{FF2B5EF4-FFF2-40B4-BE49-F238E27FC236}">
                <a16:creationId xmlns:a16="http://schemas.microsoft.com/office/drawing/2014/main" id="{3F1B85E0-CE99-9C63-CAA6-5B56CCF9CF1F}"/>
              </a:ext>
            </a:extLst>
          </p:cNvPr>
          <p:cNvSpPr/>
          <p:nvPr/>
        </p:nvSpPr>
        <p:spPr>
          <a:xfrm>
            <a:off x="7763145" y="4174801"/>
            <a:ext cx="4505973" cy="2888808"/>
          </a:xfrm>
          <a:prstGeom prst="ellipse">
            <a:avLst/>
          </a:prstGeom>
          <a:solidFill>
            <a:schemeClr val="bg1"/>
          </a:solidFill>
          <a:ln w="12700" cap="flat" cmpd="sng">
            <a:solidFill>
              <a:schemeClr val="accent1">
                <a:lumMod val="20000"/>
                <a:lumOff val="80000"/>
              </a:schemeClr>
            </a:solidFill>
            <a:prstDash val="solid"/>
            <a:miter lim="800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66;p2">
            <a:extLst>
              <a:ext uri="{FF2B5EF4-FFF2-40B4-BE49-F238E27FC236}">
                <a16:creationId xmlns:a16="http://schemas.microsoft.com/office/drawing/2014/main" id="{50C2AC87-A583-FEF0-E161-F2C1AB0E9F80}"/>
              </a:ext>
            </a:extLst>
          </p:cNvPr>
          <p:cNvSpPr/>
          <p:nvPr/>
        </p:nvSpPr>
        <p:spPr>
          <a:xfrm>
            <a:off x="-355505" y="1063672"/>
            <a:ext cx="4505973" cy="2888808"/>
          </a:xfrm>
          <a:prstGeom prst="ellipse">
            <a:avLst/>
          </a:prstGeom>
          <a:solidFill>
            <a:schemeClr val="bg1"/>
          </a:solidFill>
          <a:ln w="12700" cap="flat" cmpd="sng">
            <a:solidFill>
              <a:schemeClr val="accent1">
                <a:lumMod val="20000"/>
                <a:lumOff val="80000"/>
              </a:schemeClr>
            </a:solidFill>
            <a:prstDash val="solid"/>
            <a:miter lim="800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66;p2">
            <a:extLst>
              <a:ext uri="{FF2B5EF4-FFF2-40B4-BE49-F238E27FC236}">
                <a16:creationId xmlns:a16="http://schemas.microsoft.com/office/drawing/2014/main" id="{38A6C6E2-12F4-4463-CE32-8243B60B19D5}"/>
              </a:ext>
            </a:extLst>
          </p:cNvPr>
          <p:cNvSpPr/>
          <p:nvPr/>
        </p:nvSpPr>
        <p:spPr>
          <a:xfrm>
            <a:off x="7905662" y="854665"/>
            <a:ext cx="4505973" cy="2888808"/>
          </a:xfrm>
          <a:prstGeom prst="ellipse">
            <a:avLst/>
          </a:prstGeom>
          <a:solidFill>
            <a:schemeClr val="bg1"/>
          </a:solidFill>
          <a:ln w="12700" cap="flat" cmpd="sng">
            <a:solidFill>
              <a:schemeClr val="accent1">
                <a:lumMod val="20000"/>
                <a:lumOff val="80000"/>
              </a:schemeClr>
            </a:solidFill>
            <a:prstDash val="solid"/>
            <a:miter lim="800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377CBC8D-6F5F-6836-EC64-B7D0AA13DDEE}"/>
              </a:ext>
            </a:extLst>
          </p:cNvPr>
          <p:cNvSpPr>
            <a:spLocks noGrp="1"/>
          </p:cNvSpPr>
          <p:nvPr>
            <p:ph type="title"/>
          </p:nvPr>
        </p:nvSpPr>
        <p:spPr/>
        <p:txBody>
          <a:bodyPr>
            <a:noAutofit/>
          </a:bodyPr>
          <a:lstStyle/>
          <a:p>
            <a:r>
              <a:rPr lang="en-GB" sz="3400" dirty="0">
                <a:solidFill>
                  <a:schemeClr val="tx1"/>
                </a:solidFill>
                <a:latin typeface="+mj-lt"/>
              </a:rPr>
              <a:t>Ambition: Supporting research workflows by </a:t>
            </a:r>
            <a:br>
              <a:rPr lang="en-GB" sz="3400" dirty="0">
                <a:solidFill>
                  <a:schemeClr val="tx1"/>
                </a:solidFill>
                <a:latin typeface="+mj-lt"/>
              </a:rPr>
            </a:br>
            <a:r>
              <a:rPr lang="en-GB" sz="3400" dirty="0">
                <a:solidFill>
                  <a:schemeClr val="tx1"/>
                </a:solidFill>
                <a:latin typeface="+mj-lt"/>
              </a:rPr>
              <a:t>connecting data and services through EOSC nodes</a:t>
            </a:r>
          </a:p>
        </p:txBody>
      </p:sp>
      <p:sp>
        <p:nvSpPr>
          <p:cNvPr id="4" name="Slide Number Placeholder 3">
            <a:extLst>
              <a:ext uri="{FF2B5EF4-FFF2-40B4-BE49-F238E27FC236}">
                <a16:creationId xmlns:a16="http://schemas.microsoft.com/office/drawing/2014/main" id="{2267A915-E4D7-28CF-13CA-1F5975B0292F}"/>
              </a:ext>
            </a:extLst>
          </p:cNvPr>
          <p:cNvSpPr>
            <a:spLocks noGrp="1"/>
          </p:cNvSpPr>
          <p:nvPr>
            <p:ph type="sldNum" sz="quarter" idx="12"/>
          </p:nvPr>
        </p:nvSpPr>
        <p:spPr/>
        <p:txBody>
          <a:bodyPr/>
          <a:lstStyle/>
          <a:p>
            <a:fld id="{41814595-6856-9B4E-BECB-F9B7E4876AE1}" type="slidenum">
              <a:rPr lang="nl-NL" smtClean="0"/>
              <a:pPr/>
              <a:t>18</a:t>
            </a:fld>
            <a:endParaRPr lang="nl-NL" dirty="0"/>
          </a:p>
        </p:txBody>
      </p:sp>
      <p:pic>
        <p:nvPicPr>
          <p:cNvPr id="6" name="Google Shape;56;p2" descr="A close-up of a machine&#10;&#10;AI-generated content may be incorrect.">
            <a:extLst>
              <a:ext uri="{FF2B5EF4-FFF2-40B4-BE49-F238E27FC236}">
                <a16:creationId xmlns:a16="http://schemas.microsoft.com/office/drawing/2014/main" id="{3675E049-6F7D-D0D7-463F-001BB0D70F3B}"/>
              </a:ext>
            </a:extLst>
          </p:cNvPr>
          <p:cNvPicPr preferRelativeResize="0"/>
          <p:nvPr/>
        </p:nvPicPr>
        <p:blipFill rotWithShape="1">
          <a:blip r:embed="rId2">
            <a:alphaModFix/>
          </a:blip>
          <a:srcRect/>
          <a:stretch/>
        </p:blipFill>
        <p:spPr>
          <a:xfrm>
            <a:off x="9934326" y="1289880"/>
            <a:ext cx="1678265" cy="1026155"/>
          </a:xfrm>
          <a:prstGeom prst="rect">
            <a:avLst/>
          </a:prstGeom>
          <a:noFill/>
          <a:ln>
            <a:noFill/>
          </a:ln>
        </p:spPr>
      </p:pic>
      <p:pic>
        <p:nvPicPr>
          <p:cNvPr id="7" name="Google Shape;59;p2" descr="A glowing brain with many dots&#10;&#10;AI-generated content may be incorrect.">
            <a:extLst>
              <a:ext uri="{FF2B5EF4-FFF2-40B4-BE49-F238E27FC236}">
                <a16:creationId xmlns:a16="http://schemas.microsoft.com/office/drawing/2014/main" id="{3949932C-5FC4-E6A7-CE75-55BDD1406224}"/>
              </a:ext>
            </a:extLst>
          </p:cNvPr>
          <p:cNvPicPr preferRelativeResize="0"/>
          <p:nvPr/>
        </p:nvPicPr>
        <p:blipFill rotWithShape="1">
          <a:blip r:embed="rId3">
            <a:alphaModFix/>
          </a:blip>
          <a:srcRect/>
          <a:stretch/>
        </p:blipFill>
        <p:spPr>
          <a:xfrm>
            <a:off x="10141255" y="5051744"/>
            <a:ext cx="1471336" cy="1032751"/>
          </a:xfrm>
          <a:prstGeom prst="rect">
            <a:avLst/>
          </a:prstGeom>
          <a:noFill/>
          <a:ln>
            <a:noFill/>
          </a:ln>
        </p:spPr>
      </p:pic>
      <p:pic>
        <p:nvPicPr>
          <p:cNvPr id="8" name="Google Shape;60;p2" descr="A diagram of different types of business&#10;&#10;AI-generated content may be incorrect.">
            <a:extLst>
              <a:ext uri="{FF2B5EF4-FFF2-40B4-BE49-F238E27FC236}">
                <a16:creationId xmlns:a16="http://schemas.microsoft.com/office/drawing/2014/main" id="{1DE13CB4-4246-738B-374E-A5B75B0A8A6B}"/>
              </a:ext>
            </a:extLst>
          </p:cNvPr>
          <p:cNvPicPr preferRelativeResize="0"/>
          <p:nvPr/>
        </p:nvPicPr>
        <p:blipFill rotWithShape="1">
          <a:blip r:embed="rId4">
            <a:alphaModFix/>
          </a:blip>
          <a:srcRect/>
          <a:stretch/>
        </p:blipFill>
        <p:spPr>
          <a:xfrm>
            <a:off x="124879" y="2613089"/>
            <a:ext cx="3067691" cy="673136"/>
          </a:xfrm>
          <a:prstGeom prst="rect">
            <a:avLst/>
          </a:prstGeom>
          <a:noFill/>
          <a:ln>
            <a:noFill/>
          </a:ln>
        </p:spPr>
      </p:pic>
      <p:sp>
        <p:nvSpPr>
          <p:cNvPr id="9" name="Google Shape;62;p2">
            <a:extLst>
              <a:ext uri="{FF2B5EF4-FFF2-40B4-BE49-F238E27FC236}">
                <a16:creationId xmlns:a16="http://schemas.microsoft.com/office/drawing/2014/main" id="{ABD4C0AB-07F4-BEDC-99EB-44F25303F56C}"/>
              </a:ext>
            </a:extLst>
          </p:cNvPr>
          <p:cNvSpPr/>
          <p:nvPr/>
        </p:nvSpPr>
        <p:spPr>
          <a:xfrm>
            <a:off x="4711424" y="2496599"/>
            <a:ext cx="2672536"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nl-NL" sz="1800" b="0" i="0" u="none" strike="noStrike" cap="none">
                <a:solidFill>
                  <a:srgbClr val="45B3FF"/>
                </a:solidFill>
                <a:latin typeface="Calibri"/>
                <a:ea typeface="Calibri"/>
                <a:cs typeface="Calibri"/>
                <a:sym typeface="Calibri"/>
              </a:rPr>
              <a:t>EOSC NL pilot node</a:t>
            </a:r>
            <a:endParaRPr sz="1800" b="0" i="0" u="none" strike="noStrike" cap="none">
              <a:solidFill>
                <a:srgbClr val="000000"/>
              </a:solidFill>
              <a:latin typeface="Calibri"/>
              <a:ea typeface="Calibri"/>
              <a:cs typeface="Calibri"/>
              <a:sym typeface="Calibri"/>
            </a:endParaRPr>
          </a:p>
        </p:txBody>
      </p:sp>
      <p:pic>
        <p:nvPicPr>
          <p:cNvPr id="10" name="Google Shape;63;p2" descr="A blue hexagon with white text&#10;&#10;Description automatically generated">
            <a:extLst>
              <a:ext uri="{FF2B5EF4-FFF2-40B4-BE49-F238E27FC236}">
                <a16:creationId xmlns:a16="http://schemas.microsoft.com/office/drawing/2014/main" id="{F12B8A20-305C-B415-508F-840C3066E0D7}"/>
              </a:ext>
            </a:extLst>
          </p:cNvPr>
          <p:cNvPicPr preferRelativeResize="0"/>
          <p:nvPr/>
        </p:nvPicPr>
        <p:blipFill rotWithShape="1">
          <a:blip r:embed="rId5">
            <a:alphaModFix/>
          </a:blip>
          <a:srcRect/>
          <a:stretch/>
        </p:blipFill>
        <p:spPr>
          <a:xfrm>
            <a:off x="8805621" y="2316035"/>
            <a:ext cx="1089450" cy="915001"/>
          </a:xfrm>
          <a:prstGeom prst="rect">
            <a:avLst/>
          </a:prstGeom>
          <a:noFill/>
          <a:ln>
            <a:noFill/>
          </a:ln>
        </p:spPr>
      </p:pic>
      <p:pic>
        <p:nvPicPr>
          <p:cNvPr id="11" name="Google Shape;64;p2" descr="A blue hexagon with white text and a white gear&#10;&#10;Description automatically generated">
            <a:extLst>
              <a:ext uri="{FF2B5EF4-FFF2-40B4-BE49-F238E27FC236}">
                <a16:creationId xmlns:a16="http://schemas.microsoft.com/office/drawing/2014/main" id="{66B907FF-CA94-9B58-9441-7EB7B78D16DF}"/>
              </a:ext>
            </a:extLst>
          </p:cNvPr>
          <p:cNvPicPr preferRelativeResize="0"/>
          <p:nvPr/>
        </p:nvPicPr>
        <p:blipFill rotWithShape="1">
          <a:blip r:embed="rId6">
            <a:alphaModFix/>
          </a:blip>
          <a:srcRect/>
          <a:stretch/>
        </p:blipFill>
        <p:spPr>
          <a:xfrm>
            <a:off x="8863560" y="4524849"/>
            <a:ext cx="1089450" cy="915001"/>
          </a:xfrm>
          <a:prstGeom prst="rect">
            <a:avLst/>
          </a:prstGeom>
          <a:noFill/>
          <a:ln>
            <a:noFill/>
          </a:ln>
        </p:spPr>
      </p:pic>
      <p:sp>
        <p:nvSpPr>
          <p:cNvPr id="12" name="Google Shape;66;p2">
            <a:extLst>
              <a:ext uri="{FF2B5EF4-FFF2-40B4-BE49-F238E27FC236}">
                <a16:creationId xmlns:a16="http://schemas.microsoft.com/office/drawing/2014/main" id="{D8FB888A-CE41-D538-4D40-9E21EA14182B}"/>
              </a:ext>
            </a:extLst>
          </p:cNvPr>
          <p:cNvSpPr/>
          <p:nvPr/>
        </p:nvSpPr>
        <p:spPr>
          <a:xfrm>
            <a:off x="3192570" y="2014919"/>
            <a:ext cx="5670990" cy="4590523"/>
          </a:xfrm>
          <a:prstGeom prst="ellipse">
            <a:avLst/>
          </a:prstGeom>
          <a:solidFill>
            <a:schemeClr val="bg1"/>
          </a:solidFill>
          <a:ln w="12700" cap="flat" cmpd="sng">
            <a:solidFill>
              <a:schemeClr val="accent1">
                <a:lumMod val="20000"/>
                <a:lumOff val="80000"/>
              </a:schemeClr>
            </a:solidFill>
            <a:prstDash val="solid"/>
            <a:miter lim="800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69;p2" descr="A blue hexagon with white text and numbers&#10;&#10;AI-generated content may be incorrect.">
            <a:extLst>
              <a:ext uri="{FF2B5EF4-FFF2-40B4-BE49-F238E27FC236}">
                <a16:creationId xmlns:a16="http://schemas.microsoft.com/office/drawing/2014/main" id="{1D21F1A4-B5F9-0616-3A5E-C1806886EF5D}"/>
              </a:ext>
            </a:extLst>
          </p:cNvPr>
          <p:cNvPicPr preferRelativeResize="0"/>
          <p:nvPr/>
        </p:nvPicPr>
        <p:blipFill rotWithShape="1">
          <a:blip r:embed="rId7">
            <a:alphaModFix/>
          </a:blip>
          <a:srcRect/>
          <a:stretch/>
        </p:blipFill>
        <p:spPr>
          <a:xfrm>
            <a:off x="424794" y="1593390"/>
            <a:ext cx="1212548" cy="922119"/>
          </a:xfrm>
          <a:prstGeom prst="rect">
            <a:avLst/>
          </a:prstGeom>
          <a:noFill/>
          <a:ln>
            <a:noFill/>
          </a:ln>
        </p:spPr>
      </p:pic>
      <p:pic>
        <p:nvPicPr>
          <p:cNvPr id="14" name="Google Shape;71;p2" descr="A diagram of people connected to each other">
            <a:extLst>
              <a:ext uri="{FF2B5EF4-FFF2-40B4-BE49-F238E27FC236}">
                <a16:creationId xmlns:a16="http://schemas.microsoft.com/office/drawing/2014/main" id="{528C5CF7-CBEA-0260-6AEF-0B4C124EA532}"/>
              </a:ext>
            </a:extLst>
          </p:cNvPr>
          <p:cNvPicPr preferRelativeResize="0"/>
          <p:nvPr/>
        </p:nvPicPr>
        <p:blipFill rotWithShape="1">
          <a:blip r:embed="rId8">
            <a:alphaModFix/>
          </a:blip>
          <a:srcRect/>
          <a:stretch/>
        </p:blipFill>
        <p:spPr>
          <a:xfrm>
            <a:off x="94180" y="5051744"/>
            <a:ext cx="3067691" cy="1367818"/>
          </a:xfrm>
          <a:prstGeom prst="rect">
            <a:avLst/>
          </a:prstGeom>
          <a:noFill/>
          <a:ln>
            <a:noFill/>
          </a:ln>
        </p:spPr>
      </p:pic>
      <p:pic>
        <p:nvPicPr>
          <p:cNvPr id="16" name="Google Shape;79;p2" title="EOSCNode_TheNetherlands.jpg">
            <a:extLst>
              <a:ext uri="{FF2B5EF4-FFF2-40B4-BE49-F238E27FC236}">
                <a16:creationId xmlns:a16="http://schemas.microsoft.com/office/drawing/2014/main" id="{D66F9CD1-9721-58A3-82E9-54A750AD654E}"/>
              </a:ext>
            </a:extLst>
          </p:cNvPr>
          <p:cNvPicPr preferRelativeResize="0"/>
          <p:nvPr/>
        </p:nvPicPr>
        <p:blipFill>
          <a:blip r:embed="rId9">
            <a:alphaModFix/>
          </a:blip>
          <a:stretch>
            <a:fillRect/>
          </a:stretch>
        </p:blipFill>
        <p:spPr>
          <a:xfrm>
            <a:off x="4286340" y="2724862"/>
            <a:ext cx="3453399" cy="408192"/>
          </a:xfrm>
          <a:prstGeom prst="rect">
            <a:avLst/>
          </a:prstGeom>
          <a:noFill/>
          <a:ln>
            <a:noFill/>
          </a:ln>
        </p:spPr>
      </p:pic>
      <p:pic>
        <p:nvPicPr>
          <p:cNvPr id="17" name="Picture 16" descr="A diagram of a network of scientific information&#10;&#10;AI-generated content may be incorrect.">
            <a:extLst>
              <a:ext uri="{FF2B5EF4-FFF2-40B4-BE49-F238E27FC236}">
                <a16:creationId xmlns:a16="http://schemas.microsoft.com/office/drawing/2014/main" id="{6C09FEF5-A1F1-B30C-403C-7A17312340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3222" y="3283620"/>
            <a:ext cx="4025418" cy="2264298"/>
          </a:xfrm>
          <a:prstGeom prst="rect">
            <a:avLst/>
          </a:prstGeom>
        </p:spPr>
      </p:pic>
      <p:pic>
        <p:nvPicPr>
          <p:cNvPr id="18" name="Google Shape;64;p2" descr="A blue hexagon with white text and a white gear&#10;&#10;Description automatically generated">
            <a:extLst>
              <a:ext uri="{FF2B5EF4-FFF2-40B4-BE49-F238E27FC236}">
                <a16:creationId xmlns:a16="http://schemas.microsoft.com/office/drawing/2014/main" id="{5FBC7DF7-086D-1C92-0204-2F8C83F7412D}"/>
              </a:ext>
            </a:extLst>
          </p:cNvPr>
          <p:cNvPicPr preferRelativeResize="0"/>
          <p:nvPr/>
        </p:nvPicPr>
        <p:blipFill rotWithShape="1">
          <a:blip r:embed="rId6">
            <a:alphaModFix/>
          </a:blip>
          <a:srcRect/>
          <a:stretch/>
        </p:blipFill>
        <p:spPr>
          <a:xfrm>
            <a:off x="1761357" y="1677663"/>
            <a:ext cx="1004690" cy="862585"/>
          </a:xfrm>
          <a:prstGeom prst="rect">
            <a:avLst/>
          </a:prstGeom>
          <a:noFill/>
          <a:ln>
            <a:noFill/>
          </a:ln>
        </p:spPr>
      </p:pic>
      <p:sp>
        <p:nvSpPr>
          <p:cNvPr id="19" name="Google Shape;73;p2">
            <a:extLst>
              <a:ext uri="{FF2B5EF4-FFF2-40B4-BE49-F238E27FC236}">
                <a16:creationId xmlns:a16="http://schemas.microsoft.com/office/drawing/2014/main" id="{B954E50F-522B-B78F-BE13-7A906596A40E}"/>
              </a:ext>
            </a:extLst>
          </p:cNvPr>
          <p:cNvSpPr/>
          <p:nvPr/>
        </p:nvSpPr>
        <p:spPr>
          <a:xfrm>
            <a:off x="-68344" y="1230148"/>
            <a:ext cx="4354684" cy="337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nl-NL" sz="1600" b="0" i="0" u="none" strike="noStrike" cap="none" dirty="0">
                <a:solidFill>
                  <a:schemeClr val="dk1"/>
                </a:solidFill>
                <a:ea typeface="Roboto" panose="02000000000000000000" pitchFamily="2" charset="0"/>
                <a:cs typeface="Roboto" panose="02000000000000000000" pitchFamily="2" charset="0"/>
                <a:sym typeface="Calibri"/>
              </a:rPr>
              <a:t>European Research </a:t>
            </a:r>
            <a:r>
              <a:rPr lang="nl-NL" sz="1600" b="0" i="0" u="none" strike="noStrike" cap="none" dirty="0" err="1">
                <a:solidFill>
                  <a:schemeClr val="dk1"/>
                </a:solidFill>
                <a:ea typeface="Roboto" panose="02000000000000000000" pitchFamily="2" charset="0"/>
                <a:cs typeface="Roboto" panose="02000000000000000000" pitchFamily="2" charset="0"/>
                <a:sym typeface="Calibri"/>
              </a:rPr>
              <a:t>Infrastructure</a:t>
            </a:r>
            <a:r>
              <a:rPr lang="nl-NL" sz="1600" b="0" i="0" u="none" strike="noStrike" cap="none" dirty="0">
                <a:solidFill>
                  <a:schemeClr val="dk1"/>
                </a:solidFill>
                <a:ea typeface="Roboto" panose="02000000000000000000" pitchFamily="2" charset="0"/>
                <a:cs typeface="Roboto" panose="02000000000000000000" pitchFamily="2" charset="0"/>
                <a:sym typeface="Calibri"/>
              </a:rPr>
              <a:t> Consortium</a:t>
            </a:r>
            <a:endParaRPr sz="1600" b="0" i="0" u="none" strike="noStrike" cap="none" dirty="0">
              <a:solidFill>
                <a:srgbClr val="000000"/>
              </a:solidFill>
              <a:ea typeface="Roboto" panose="02000000000000000000" pitchFamily="2" charset="0"/>
              <a:cs typeface="Roboto" panose="02000000000000000000" pitchFamily="2" charset="0"/>
              <a:sym typeface="Calibri"/>
            </a:endParaRPr>
          </a:p>
        </p:txBody>
      </p:sp>
      <p:sp>
        <p:nvSpPr>
          <p:cNvPr id="20" name="Google Shape;73;p2">
            <a:extLst>
              <a:ext uri="{FF2B5EF4-FFF2-40B4-BE49-F238E27FC236}">
                <a16:creationId xmlns:a16="http://schemas.microsoft.com/office/drawing/2014/main" id="{9CB5517B-2A90-D266-33DD-25CB80633C91}"/>
              </a:ext>
            </a:extLst>
          </p:cNvPr>
          <p:cNvSpPr/>
          <p:nvPr/>
        </p:nvSpPr>
        <p:spPr>
          <a:xfrm>
            <a:off x="312331" y="3261486"/>
            <a:ext cx="2285902" cy="337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nl-NL" sz="1600" b="0" i="0" u="none" strike="noStrike" cap="none" dirty="0">
                <a:solidFill>
                  <a:schemeClr val="dk1"/>
                </a:solidFill>
                <a:ea typeface="Roboto" panose="02000000000000000000" pitchFamily="2" charset="0"/>
                <a:cs typeface="Roboto" panose="02000000000000000000" pitchFamily="2" charset="0"/>
                <a:sym typeface="Calibri"/>
              </a:rPr>
              <a:t>European Data </a:t>
            </a:r>
            <a:r>
              <a:rPr lang="nl-NL" sz="1600" b="0" i="0" u="none" strike="noStrike" cap="none" dirty="0" err="1">
                <a:solidFill>
                  <a:schemeClr val="dk1"/>
                </a:solidFill>
                <a:ea typeface="Roboto" panose="02000000000000000000" pitchFamily="2" charset="0"/>
                <a:cs typeface="Roboto" panose="02000000000000000000" pitchFamily="2" charset="0"/>
                <a:sym typeface="Calibri"/>
              </a:rPr>
              <a:t>Spaces</a:t>
            </a:r>
            <a:endParaRPr sz="1600" b="0" i="0" u="none" strike="noStrike" cap="none" dirty="0">
              <a:solidFill>
                <a:srgbClr val="000000"/>
              </a:solidFill>
              <a:ea typeface="Roboto" panose="02000000000000000000" pitchFamily="2" charset="0"/>
              <a:cs typeface="Roboto" panose="02000000000000000000" pitchFamily="2" charset="0"/>
              <a:sym typeface="Calibri"/>
            </a:endParaRPr>
          </a:p>
        </p:txBody>
      </p:sp>
      <p:sp>
        <p:nvSpPr>
          <p:cNvPr id="21" name="Google Shape;73;p2">
            <a:extLst>
              <a:ext uri="{FF2B5EF4-FFF2-40B4-BE49-F238E27FC236}">
                <a16:creationId xmlns:a16="http://schemas.microsoft.com/office/drawing/2014/main" id="{DEEDAE02-5404-8B75-81E0-A71E3853BDBF}"/>
              </a:ext>
            </a:extLst>
          </p:cNvPr>
          <p:cNvSpPr/>
          <p:nvPr/>
        </p:nvSpPr>
        <p:spPr>
          <a:xfrm>
            <a:off x="9942789" y="6240548"/>
            <a:ext cx="2019928" cy="337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nl-NL" sz="1600" b="0" i="0" u="none" strike="noStrike" cap="none" dirty="0">
                <a:solidFill>
                  <a:schemeClr val="dk1"/>
                </a:solidFill>
                <a:ea typeface="Roboto" panose="02000000000000000000" pitchFamily="2" charset="0"/>
                <a:cs typeface="Roboto" panose="02000000000000000000" pitchFamily="2" charset="0"/>
                <a:sym typeface="Calibri"/>
              </a:rPr>
              <a:t>Dutch AI </a:t>
            </a:r>
            <a:r>
              <a:rPr lang="nl-NL" sz="1600" b="0" i="0" u="none" strike="noStrike" cap="none" dirty="0" err="1">
                <a:solidFill>
                  <a:schemeClr val="dk1"/>
                </a:solidFill>
                <a:ea typeface="Roboto" panose="02000000000000000000" pitchFamily="2" charset="0"/>
                <a:cs typeface="Roboto" panose="02000000000000000000" pitchFamily="2" charset="0"/>
                <a:sym typeface="Calibri"/>
              </a:rPr>
              <a:t>Factory</a:t>
            </a:r>
            <a:endParaRPr sz="1600" b="0" i="0" u="none" strike="noStrike" cap="none" dirty="0">
              <a:solidFill>
                <a:srgbClr val="000000"/>
              </a:solidFill>
              <a:ea typeface="Roboto" panose="02000000000000000000" pitchFamily="2" charset="0"/>
              <a:cs typeface="Roboto" panose="02000000000000000000" pitchFamily="2" charset="0"/>
              <a:sym typeface="Calibri"/>
            </a:endParaRPr>
          </a:p>
        </p:txBody>
      </p:sp>
      <p:pic>
        <p:nvPicPr>
          <p:cNvPr id="22" name="Google Shape;69;p2" descr="A blue hexagon with white text and numbers&#10;&#10;AI-generated content may be incorrect.">
            <a:extLst>
              <a:ext uri="{FF2B5EF4-FFF2-40B4-BE49-F238E27FC236}">
                <a16:creationId xmlns:a16="http://schemas.microsoft.com/office/drawing/2014/main" id="{84BB39BD-7DA9-53DA-8BDA-E424A73F45F6}"/>
              </a:ext>
            </a:extLst>
          </p:cNvPr>
          <p:cNvPicPr preferRelativeResize="0"/>
          <p:nvPr/>
        </p:nvPicPr>
        <p:blipFill rotWithShape="1">
          <a:blip r:embed="rId7">
            <a:alphaModFix/>
          </a:blip>
          <a:srcRect/>
          <a:stretch/>
        </p:blipFill>
        <p:spPr>
          <a:xfrm>
            <a:off x="8803584" y="5531995"/>
            <a:ext cx="1212548" cy="922119"/>
          </a:xfrm>
          <a:prstGeom prst="rect">
            <a:avLst/>
          </a:prstGeom>
          <a:noFill/>
          <a:ln>
            <a:noFill/>
          </a:ln>
        </p:spPr>
      </p:pic>
      <p:sp>
        <p:nvSpPr>
          <p:cNvPr id="23" name="Google Shape;73;p2">
            <a:extLst>
              <a:ext uri="{FF2B5EF4-FFF2-40B4-BE49-F238E27FC236}">
                <a16:creationId xmlns:a16="http://schemas.microsoft.com/office/drawing/2014/main" id="{6299B2E3-360E-3E34-BCCB-A0389296405A}"/>
              </a:ext>
            </a:extLst>
          </p:cNvPr>
          <p:cNvSpPr/>
          <p:nvPr/>
        </p:nvSpPr>
        <p:spPr>
          <a:xfrm>
            <a:off x="10016132" y="2626722"/>
            <a:ext cx="2019928" cy="58332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nl-NL" sz="1600" b="0" i="0" u="none" strike="noStrike" cap="none" dirty="0">
                <a:solidFill>
                  <a:schemeClr val="dk1"/>
                </a:solidFill>
                <a:ea typeface="Roboto" panose="02000000000000000000" pitchFamily="2" charset="0"/>
                <a:cs typeface="Roboto" panose="02000000000000000000" pitchFamily="2" charset="0"/>
                <a:sym typeface="Calibri"/>
              </a:rPr>
              <a:t>Dutch Quantum</a:t>
            </a:r>
          </a:p>
          <a:p>
            <a:pPr marL="0" marR="0" lvl="0" indent="0" algn="l" rtl="0">
              <a:lnSpc>
                <a:spcPct val="100000"/>
              </a:lnSpc>
              <a:spcBef>
                <a:spcPts val="0"/>
              </a:spcBef>
              <a:spcAft>
                <a:spcPts val="0"/>
              </a:spcAft>
              <a:buNone/>
            </a:pPr>
            <a:r>
              <a:rPr lang="nl-NL" sz="1600" dirty="0">
                <a:solidFill>
                  <a:schemeClr val="dk1"/>
                </a:solidFill>
                <a:ea typeface="Roboto" panose="02000000000000000000" pitchFamily="2" charset="0"/>
                <a:cs typeface="Roboto" panose="02000000000000000000" pitchFamily="2" charset="0"/>
                <a:sym typeface="Calibri"/>
              </a:rPr>
              <a:t>Computer</a:t>
            </a:r>
            <a:endParaRPr sz="1600" b="0" i="0" u="none" strike="noStrike" cap="none" dirty="0">
              <a:solidFill>
                <a:srgbClr val="000000"/>
              </a:solidFill>
              <a:ea typeface="Roboto" panose="02000000000000000000" pitchFamily="2" charset="0"/>
              <a:cs typeface="Roboto" panose="02000000000000000000" pitchFamily="2" charset="0"/>
              <a:sym typeface="Calibri"/>
            </a:endParaRPr>
          </a:p>
        </p:txBody>
      </p:sp>
    </p:spTree>
    <p:extLst>
      <p:ext uri="{BB962C8B-B14F-4D97-AF65-F5344CB8AC3E}">
        <p14:creationId xmlns:p14="http://schemas.microsoft.com/office/powerpoint/2010/main" val="2287418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08B7-5D61-476F-0C64-EF25E611145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A9124372-FED6-0386-8A4D-B101E90A42F1}"/>
              </a:ext>
            </a:extLst>
          </p:cNvPr>
          <p:cNvSpPr/>
          <p:nvPr/>
        </p:nvSpPr>
        <p:spPr>
          <a:xfrm>
            <a:off x="73152" y="365760"/>
            <a:ext cx="146304" cy="670560"/>
          </a:xfrm>
          <a:prstGeom prst="rect">
            <a:avLst/>
          </a:prstGeom>
          <a:solidFill>
            <a:srgbClr val="EE7628"/>
          </a:solidFill>
          <a:ln/>
        </p:spPr>
        <p:txBody>
          <a:bodyPr/>
          <a:lstStyle/>
          <a:p>
            <a:endParaRPr lang="en-NL" sz="2400"/>
          </a:p>
        </p:txBody>
      </p:sp>
      <p:sp>
        <p:nvSpPr>
          <p:cNvPr id="3" name="Text 1">
            <a:extLst>
              <a:ext uri="{FF2B5EF4-FFF2-40B4-BE49-F238E27FC236}">
                <a16:creationId xmlns:a16="http://schemas.microsoft.com/office/drawing/2014/main" id="{ACF28621-57ED-1360-0383-418C15FE2911}"/>
              </a:ext>
            </a:extLst>
          </p:cNvPr>
          <p:cNvSpPr/>
          <p:nvPr/>
        </p:nvSpPr>
        <p:spPr>
          <a:xfrm>
            <a:off x="487680" y="365760"/>
            <a:ext cx="9753600" cy="731520"/>
          </a:xfrm>
          <a:prstGeom prst="rect">
            <a:avLst/>
          </a:prstGeom>
          <a:noFill/>
          <a:ln/>
        </p:spPr>
        <p:txBody>
          <a:bodyPr wrap="square" lIns="0" tIns="0" rIns="0" bIns="0" rtlCol="0" anchor="ctr"/>
          <a:lstStyle/>
          <a:p>
            <a:r>
              <a:rPr lang="en-US" sz="3467" b="1" dirty="0">
                <a:solidFill>
                  <a:srgbClr val="333333"/>
                </a:solidFill>
                <a:latin typeface="Calibri" pitchFamily="34" charset="0"/>
                <a:ea typeface="Calibri" pitchFamily="34" charset="-122"/>
                <a:cs typeface="Calibri" pitchFamily="34" charset="-120"/>
              </a:rPr>
              <a:t>Anatomy of an EOSC Node</a:t>
            </a:r>
            <a:endParaRPr lang="en-US" sz="3467" dirty="0"/>
          </a:p>
        </p:txBody>
      </p:sp>
      <p:sp>
        <p:nvSpPr>
          <p:cNvPr id="4" name="Text 2">
            <a:extLst>
              <a:ext uri="{FF2B5EF4-FFF2-40B4-BE49-F238E27FC236}">
                <a16:creationId xmlns:a16="http://schemas.microsoft.com/office/drawing/2014/main" id="{1219B3AF-69CC-00C8-73B8-EC2545E72034}"/>
              </a:ext>
            </a:extLst>
          </p:cNvPr>
          <p:cNvSpPr/>
          <p:nvPr/>
        </p:nvSpPr>
        <p:spPr>
          <a:xfrm>
            <a:off x="487680" y="1036320"/>
            <a:ext cx="6096000" cy="304800"/>
          </a:xfrm>
          <a:prstGeom prst="rect">
            <a:avLst/>
          </a:prstGeom>
          <a:noFill/>
          <a:ln/>
        </p:spPr>
        <p:txBody>
          <a:bodyPr wrap="square" lIns="0" tIns="0" rIns="0" bIns="0" rtlCol="0" anchor="ctr"/>
          <a:lstStyle/>
          <a:p>
            <a:r>
              <a:rPr lang="en-US" sz="1200" i="1" dirty="0">
                <a:solidFill>
                  <a:srgbClr val="777777"/>
                </a:solidFill>
                <a:latin typeface="Calibri" pitchFamily="34" charset="0"/>
                <a:ea typeface="Calibri" pitchFamily="34" charset="-122"/>
                <a:cs typeface="Calibri" pitchFamily="34" charset="-120"/>
              </a:rPr>
              <a:t>EOSC Federation Handbook v2.0 (January 2026)</a:t>
            </a:r>
            <a:endParaRPr lang="en-US" sz="1200" dirty="0"/>
          </a:p>
        </p:txBody>
      </p:sp>
      <p:pic>
        <p:nvPicPr>
          <p:cNvPr id="10" name="Picture 9">
            <a:extLst>
              <a:ext uri="{FF2B5EF4-FFF2-40B4-BE49-F238E27FC236}">
                <a16:creationId xmlns:a16="http://schemas.microsoft.com/office/drawing/2014/main" id="{054BA2C7-7309-6812-AA1F-C7854E7F9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498" y="1441269"/>
            <a:ext cx="5265622" cy="3713442"/>
          </a:xfrm>
          <a:prstGeom prst="rect">
            <a:avLst/>
          </a:prstGeom>
        </p:spPr>
      </p:pic>
    </p:spTree>
    <p:extLst>
      <p:ext uri="{BB962C8B-B14F-4D97-AF65-F5344CB8AC3E}">
        <p14:creationId xmlns:p14="http://schemas.microsoft.com/office/powerpoint/2010/main" val="2186508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tekst 15">
            <a:extLst>
              <a:ext uri="{FF2B5EF4-FFF2-40B4-BE49-F238E27FC236}">
                <a16:creationId xmlns:a16="http://schemas.microsoft.com/office/drawing/2014/main" id="{94C76DD0-6B15-5A65-75AC-2EEB666AF305}"/>
              </a:ext>
            </a:extLst>
          </p:cNvPr>
          <p:cNvSpPr txBox="1">
            <a:spLocks/>
          </p:cNvSpPr>
          <p:nvPr/>
        </p:nvSpPr>
        <p:spPr>
          <a:xfrm>
            <a:off x="708207" y="1674459"/>
            <a:ext cx="2700857" cy="1197735"/>
          </a:xfrm>
          <a:prstGeom prst="rect">
            <a:avLst/>
          </a:prstGeom>
        </p:spPr>
        <p:txBody>
          <a:bodyPr vert="horz" wrap="square" lIns="0" tIns="0" rIns="0" bIns="0" rtlCol="0" anchor="t" anchorCtr="0">
            <a:no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ptos" panose="020B00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ptos" panose="020B0004020202020204" pitchFamily="34" charset="0"/>
              <a:buNone/>
              <a:defRPr sz="4000" b="0" kern="1200" cap="none" spc="30" baseline="0">
                <a:solidFill>
                  <a:schemeClr val="bg1"/>
                </a:solidFill>
                <a:latin typeface="+mj-lt"/>
                <a:ea typeface="+mn-ea"/>
                <a:cs typeface="+mn-cs"/>
              </a:defRPr>
            </a:lvl4pPr>
            <a:lvl5pPr marL="0" indent="0" algn="l" defTabSz="719138" rtl="0" eaLnBrk="1" latinLnBrk="0" hangingPunct="1">
              <a:lnSpc>
                <a:spcPct val="100000"/>
              </a:lnSpc>
              <a:spcBef>
                <a:spcPts val="200"/>
              </a:spcBef>
              <a:spcAft>
                <a:spcPts val="200"/>
              </a:spcAft>
              <a:buClr>
                <a:schemeClr val="tx1"/>
              </a:buClr>
              <a:buFont typeface="Aptos" panose="020B0004020202020204"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ptos" panose="020B00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ptos" panose="020B0004020202020204" pitchFamily="34" charset="0"/>
              <a:buNone/>
              <a:defRPr sz="1200" b="0" i="1" kern="1200">
                <a:solidFill>
                  <a:schemeClr val="bg1"/>
                </a:solidFill>
                <a:latin typeface="+mn-lt"/>
                <a:ea typeface="+mn-ea"/>
                <a:cs typeface="+mn-cs"/>
              </a:defRPr>
            </a:lvl9pPr>
          </a:lstStyle>
          <a:p>
            <a:pPr marL="0" marR="0" lvl="4" indent="0" algn="r"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kumimoji="0" lang="en-US" b="1" i="0" u="none" strike="noStrike" kern="1200" cap="none" spc="0" normalizeH="0" baseline="0" noProof="0" dirty="0">
                <a:ln>
                  <a:noFill/>
                </a:ln>
                <a:solidFill>
                  <a:schemeClr val="accent2"/>
                </a:solidFill>
                <a:effectLst/>
                <a:uLnTx/>
                <a:uFillTx/>
                <a:latin typeface="+mj-lt"/>
                <a:ea typeface="+mn-ea"/>
                <a:cs typeface="+mn-cs"/>
              </a:rPr>
              <a:t>We share knowledge and coordinate collaboration</a:t>
            </a:r>
          </a:p>
          <a:p>
            <a:pPr marL="0" marR="0" lvl="4" indent="0" algn="r"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kumimoji="0" lang="en-US" b="0" i="0" u="none" strike="noStrike" kern="1200" cap="none" spc="0" normalizeH="0" baseline="0" noProof="0" dirty="0">
                <a:ln>
                  <a:noFill/>
                </a:ln>
                <a:effectLst/>
                <a:uLnTx/>
                <a:uFillTx/>
                <a:latin typeface="+mj-lt"/>
                <a:ea typeface="+mn-ea"/>
                <a:cs typeface="+mn-cs"/>
              </a:rPr>
              <a:t>in education, research </a:t>
            </a:r>
            <a:br>
              <a:rPr kumimoji="0" lang="en-US" b="0" i="0" u="none" strike="noStrike" kern="1200" cap="none" spc="0" normalizeH="0" baseline="0" noProof="0" dirty="0">
                <a:ln>
                  <a:noFill/>
                </a:ln>
                <a:effectLst/>
                <a:uLnTx/>
                <a:uFillTx/>
                <a:latin typeface="+mj-lt"/>
                <a:ea typeface="+mn-ea"/>
                <a:cs typeface="+mn-cs"/>
              </a:rPr>
            </a:br>
            <a:r>
              <a:rPr kumimoji="0" lang="en-US" b="0" i="0" u="none" strike="noStrike" kern="1200" cap="none" spc="0" normalizeH="0" baseline="0" noProof="0" dirty="0">
                <a:ln>
                  <a:noFill/>
                </a:ln>
                <a:effectLst/>
                <a:uLnTx/>
                <a:uFillTx/>
                <a:latin typeface="+mj-lt"/>
                <a:ea typeface="+mn-ea"/>
                <a:cs typeface="+mn-cs"/>
              </a:rPr>
              <a:t>and innovation</a:t>
            </a:r>
            <a:endParaRPr kumimoji="0" lang="nl-NL" b="0" i="0" u="none" strike="noStrike" kern="1200" cap="none" spc="0" normalizeH="0" baseline="0" noProof="0" dirty="0">
              <a:ln>
                <a:noFill/>
              </a:ln>
              <a:effectLst/>
              <a:uLnTx/>
              <a:uFillTx/>
              <a:latin typeface="+mj-lt"/>
              <a:ea typeface="+mn-ea"/>
              <a:cs typeface="+mn-cs"/>
            </a:endParaRPr>
          </a:p>
        </p:txBody>
      </p:sp>
      <p:sp>
        <p:nvSpPr>
          <p:cNvPr id="20" name="Tijdelijke aanduiding voor tekst 15">
            <a:extLst>
              <a:ext uri="{FF2B5EF4-FFF2-40B4-BE49-F238E27FC236}">
                <a16:creationId xmlns:a16="http://schemas.microsoft.com/office/drawing/2014/main" id="{1A389F29-74EB-4662-B5D7-A0F862FF4332}"/>
              </a:ext>
            </a:extLst>
          </p:cNvPr>
          <p:cNvSpPr txBox="1">
            <a:spLocks/>
          </p:cNvSpPr>
          <p:nvPr/>
        </p:nvSpPr>
        <p:spPr>
          <a:xfrm>
            <a:off x="8682086" y="1390708"/>
            <a:ext cx="2702714" cy="1288992"/>
          </a:xfrm>
          <a:prstGeom prst="rect">
            <a:avLst/>
          </a:prstGeom>
        </p:spPr>
        <p:txBody>
          <a:bodyPr vert="horz" wrap="square" lIns="0" tIns="0" rIns="0" bIns="0" rtlCol="0" anchor="t" anchorCtr="0">
            <a:no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ptos" panose="020B00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ptos" panose="020B0004020202020204" pitchFamily="34" charset="0"/>
              <a:buNone/>
              <a:defRPr sz="4000" b="0" kern="1200" cap="none" spc="30" baseline="0">
                <a:solidFill>
                  <a:schemeClr val="bg1"/>
                </a:solidFill>
                <a:latin typeface="+mj-lt"/>
                <a:ea typeface="+mn-ea"/>
                <a:cs typeface="+mn-cs"/>
              </a:defRPr>
            </a:lvl4pPr>
            <a:lvl5pPr marL="0" indent="0" algn="l" defTabSz="719138" rtl="0" eaLnBrk="1" latinLnBrk="0" hangingPunct="1">
              <a:lnSpc>
                <a:spcPct val="100000"/>
              </a:lnSpc>
              <a:spcBef>
                <a:spcPts val="200"/>
              </a:spcBef>
              <a:spcAft>
                <a:spcPts val="200"/>
              </a:spcAft>
              <a:buClr>
                <a:schemeClr val="tx1"/>
              </a:buClr>
              <a:buFont typeface="Aptos" panose="020B0004020202020204"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ptos" panose="020B00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ptos" panose="020B0004020202020204" pitchFamily="34" charset="0"/>
              <a:buNone/>
              <a:defRPr sz="1200" b="0" i="1" kern="1200">
                <a:solidFill>
                  <a:schemeClr val="bg1"/>
                </a:solidFill>
                <a:latin typeface="+mn-lt"/>
                <a:ea typeface="+mn-ea"/>
                <a:cs typeface="+mn-cs"/>
              </a:defRPr>
            </a:lvl9pPr>
          </a:lstStyle>
          <a:p>
            <a:pPr marL="0" marR="0" lvl="4" indent="0"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kumimoji="0" lang="en-US" b="1" i="0" u="none" strike="noStrike" kern="1200" cap="none" spc="0" normalizeH="0" baseline="0" noProof="0" dirty="0">
                <a:ln>
                  <a:noFill/>
                </a:ln>
                <a:solidFill>
                  <a:schemeClr val="accent2"/>
                </a:solidFill>
                <a:effectLst/>
                <a:uLnTx/>
                <a:uFillTx/>
                <a:latin typeface="+mj-lt"/>
                <a:ea typeface="+mn-ea"/>
                <a:cs typeface="+mn-cs"/>
              </a:rPr>
              <a:t>We </a:t>
            </a:r>
            <a:r>
              <a:rPr kumimoji="0" lang="en-US" b="1" i="0" u="none" strike="noStrike" kern="1200" cap="none" spc="0" normalizeH="0" baseline="0" noProof="0" dirty="0" err="1">
                <a:ln>
                  <a:noFill/>
                </a:ln>
                <a:solidFill>
                  <a:schemeClr val="accent2"/>
                </a:solidFill>
                <a:effectLst/>
                <a:uLnTx/>
                <a:uFillTx/>
                <a:latin typeface="+mj-lt"/>
                <a:ea typeface="+mn-ea"/>
                <a:cs typeface="+mn-cs"/>
              </a:rPr>
              <a:t>organise</a:t>
            </a:r>
            <a:r>
              <a:rPr kumimoji="0" lang="en-US" b="1" i="0" u="none" strike="noStrike" kern="1200" cap="none" spc="0" normalizeH="0" baseline="0" noProof="0" dirty="0">
                <a:ln>
                  <a:noFill/>
                </a:ln>
                <a:solidFill>
                  <a:schemeClr val="accent2"/>
                </a:solidFill>
                <a:effectLst/>
                <a:uLnTx/>
                <a:uFillTx/>
                <a:latin typeface="+mj-lt"/>
                <a:ea typeface="+mn-ea"/>
                <a:cs typeface="+mn-cs"/>
              </a:rPr>
              <a:t> collective purchasing under the best conditions</a:t>
            </a:r>
          </a:p>
          <a:p>
            <a:pPr marL="0" marR="0" lvl="4" indent="0"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kumimoji="0" lang="en-US" b="0" i="0" u="none" strike="noStrike" kern="1200" cap="none" spc="0" normalizeH="0" baseline="0" noProof="0" dirty="0">
                <a:ln>
                  <a:noFill/>
                </a:ln>
                <a:effectLst/>
                <a:uLnTx/>
                <a:uFillTx/>
                <a:latin typeface="+mj-lt"/>
                <a:ea typeface="+mn-ea"/>
                <a:cs typeface="+mn-cs"/>
              </a:rPr>
              <a:t>In costs, but also in public values</a:t>
            </a:r>
          </a:p>
        </p:txBody>
      </p:sp>
      <p:sp>
        <p:nvSpPr>
          <p:cNvPr id="21" name="Tijdelijke aanduiding voor tekst 15">
            <a:extLst>
              <a:ext uri="{FF2B5EF4-FFF2-40B4-BE49-F238E27FC236}">
                <a16:creationId xmlns:a16="http://schemas.microsoft.com/office/drawing/2014/main" id="{59B87595-CE7A-9690-224D-1F58E28080B4}"/>
              </a:ext>
            </a:extLst>
          </p:cNvPr>
          <p:cNvSpPr txBox="1">
            <a:spLocks/>
          </p:cNvSpPr>
          <p:nvPr/>
        </p:nvSpPr>
        <p:spPr>
          <a:xfrm>
            <a:off x="8928100" y="3417608"/>
            <a:ext cx="2702713" cy="1015704"/>
          </a:xfrm>
          <a:prstGeom prst="rect">
            <a:avLst/>
          </a:prstGeom>
        </p:spPr>
        <p:txBody>
          <a:bodyPr vert="horz" wrap="square" lIns="0" tIns="0" rIns="0" bIns="0" rtlCol="0" anchor="t" anchorCtr="0">
            <a:no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ptos" panose="020B00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ptos" panose="020B0004020202020204" pitchFamily="34" charset="0"/>
              <a:buNone/>
              <a:defRPr sz="4000" b="0" kern="1200" cap="none" spc="30" baseline="0">
                <a:solidFill>
                  <a:schemeClr val="bg1"/>
                </a:solidFill>
                <a:latin typeface="+mj-lt"/>
                <a:ea typeface="+mn-ea"/>
                <a:cs typeface="+mn-cs"/>
              </a:defRPr>
            </a:lvl4pPr>
            <a:lvl5pPr marL="0" indent="0" algn="l" defTabSz="719138" rtl="0" eaLnBrk="1" latinLnBrk="0" hangingPunct="1">
              <a:lnSpc>
                <a:spcPct val="100000"/>
              </a:lnSpc>
              <a:spcBef>
                <a:spcPts val="200"/>
              </a:spcBef>
              <a:spcAft>
                <a:spcPts val="200"/>
              </a:spcAft>
              <a:buClr>
                <a:schemeClr val="tx1"/>
              </a:buClr>
              <a:buFont typeface="Aptos" panose="020B0004020202020204"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ptos" panose="020B00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ptos" panose="020B0004020202020204" pitchFamily="34" charset="0"/>
              <a:buNone/>
              <a:defRPr sz="1200" b="0" i="1" kern="1200">
                <a:solidFill>
                  <a:schemeClr val="bg1"/>
                </a:solidFill>
                <a:latin typeface="+mn-lt"/>
                <a:ea typeface="+mn-ea"/>
                <a:cs typeface="+mn-cs"/>
              </a:defRPr>
            </a:lvl9pPr>
          </a:lstStyle>
          <a:p>
            <a:pPr marL="0" marR="0" lvl="4" indent="0" defTabSz="719138" rtl="0" eaLnBrk="1" fontAlgn="auto" latinLnBrk="0" hangingPunct="1">
              <a:spcBef>
                <a:spcPts val="200"/>
              </a:spcBef>
              <a:spcAft>
                <a:spcPts val="200"/>
              </a:spcAft>
              <a:buClr>
                <a:srgbClr val="000000"/>
              </a:buClr>
              <a:buSzTx/>
              <a:buFont typeface="Aptos" panose="020B0004020202020204" pitchFamily="34" charset="0"/>
              <a:buNone/>
              <a:tabLst>
                <a:tab pos="1168400" algn="l"/>
              </a:tabLst>
              <a:defRPr/>
            </a:pPr>
            <a:r>
              <a:rPr kumimoji="0" lang="nl-NL" b="1" i="0" u="none" strike="noStrike" kern="1200" cap="none" spc="0" normalizeH="0" baseline="0" noProof="0" dirty="0">
                <a:ln>
                  <a:noFill/>
                </a:ln>
                <a:solidFill>
                  <a:schemeClr val="accent2"/>
                </a:solidFill>
                <a:effectLst/>
                <a:uLnTx/>
                <a:uFillTx/>
                <a:latin typeface="+mj-lt"/>
                <a:ea typeface="+mn-ea"/>
                <a:cs typeface="+mn-cs"/>
              </a:rPr>
              <a:t>We </a:t>
            </a:r>
            <a:r>
              <a:rPr kumimoji="0" lang="nl-NL" b="1" i="0" u="none" strike="noStrike" kern="1200" cap="none" spc="0" normalizeH="0" baseline="0" noProof="0" dirty="0" err="1">
                <a:ln>
                  <a:noFill/>
                </a:ln>
                <a:solidFill>
                  <a:schemeClr val="accent2"/>
                </a:solidFill>
                <a:effectLst/>
                <a:uLnTx/>
                <a:uFillTx/>
                <a:latin typeface="+mj-lt"/>
                <a:ea typeface="+mn-ea"/>
                <a:cs typeface="+mn-cs"/>
              </a:rPr>
              <a:t>innovate</a:t>
            </a:r>
            <a:endParaRPr kumimoji="0" lang="nl-NL" b="1" i="0" u="none" strike="noStrike" kern="1200" cap="none" spc="0" normalizeH="0" baseline="0" noProof="0" dirty="0">
              <a:ln>
                <a:noFill/>
              </a:ln>
              <a:solidFill>
                <a:schemeClr val="accent2"/>
              </a:solidFill>
              <a:effectLst/>
              <a:uLnTx/>
              <a:uFillTx/>
              <a:latin typeface="+mj-lt"/>
              <a:ea typeface="+mn-ea"/>
              <a:cs typeface="+mn-cs"/>
            </a:endParaRPr>
          </a:p>
          <a:p>
            <a:pPr marL="0" marR="0" lvl="4" indent="0"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kumimoji="0" lang="en-US" b="0" i="0" u="none" strike="noStrike" kern="1200" cap="none" spc="0" normalizeH="0" baseline="0" noProof="0" dirty="0">
                <a:ln>
                  <a:noFill/>
                </a:ln>
                <a:effectLst/>
                <a:uLnTx/>
                <a:uFillTx/>
                <a:latin typeface="+mj-lt"/>
                <a:ea typeface="+mn-ea"/>
                <a:cs typeface="+mn-cs"/>
              </a:rPr>
              <a:t>To make sure we are ready </a:t>
            </a:r>
            <a:br>
              <a:rPr kumimoji="0" lang="en-US" b="0" i="0" u="none" strike="noStrike" kern="1200" cap="none" spc="0" normalizeH="0" baseline="0" noProof="0" dirty="0">
                <a:ln>
                  <a:noFill/>
                </a:ln>
                <a:effectLst/>
                <a:uLnTx/>
                <a:uFillTx/>
                <a:latin typeface="+mj-lt"/>
                <a:ea typeface="+mn-ea"/>
                <a:cs typeface="+mn-cs"/>
              </a:rPr>
            </a:br>
            <a:r>
              <a:rPr kumimoji="0" lang="en-US" b="0" i="0" u="none" strike="noStrike" kern="1200" cap="none" spc="0" normalizeH="0" baseline="0" noProof="0" dirty="0">
                <a:ln>
                  <a:noFill/>
                </a:ln>
                <a:effectLst/>
                <a:uLnTx/>
                <a:uFillTx/>
                <a:latin typeface="+mj-lt"/>
                <a:ea typeface="+mn-ea"/>
                <a:cs typeface="+mn-cs"/>
              </a:rPr>
              <a:t>for the future</a:t>
            </a:r>
          </a:p>
        </p:txBody>
      </p:sp>
      <p:sp>
        <p:nvSpPr>
          <p:cNvPr id="22" name="Tijdelijke aanduiding voor tekst 15">
            <a:extLst>
              <a:ext uri="{FF2B5EF4-FFF2-40B4-BE49-F238E27FC236}">
                <a16:creationId xmlns:a16="http://schemas.microsoft.com/office/drawing/2014/main" id="{EA25696C-B4BF-1457-06C0-3B0E9612482B}"/>
              </a:ext>
            </a:extLst>
          </p:cNvPr>
          <p:cNvSpPr txBox="1">
            <a:spLocks/>
          </p:cNvSpPr>
          <p:nvPr/>
        </p:nvSpPr>
        <p:spPr>
          <a:xfrm>
            <a:off x="708207" y="3211523"/>
            <a:ext cx="2658809" cy="1030277"/>
          </a:xfrm>
          <a:prstGeom prst="rect">
            <a:avLst/>
          </a:prstGeom>
        </p:spPr>
        <p:txBody>
          <a:bodyPr vert="horz" wrap="square" lIns="0" tIns="0" rIns="0" bIns="0" rtlCol="0" anchor="t" anchorCtr="0">
            <a:no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ptos" panose="020B00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ptos" panose="020B0004020202020204" pitchFamily="34" charset="0"/>
              <a:buNone/>
              <a:defRPr sz="4000" b="0" kern="1200" cap="none" spc="30" baseline="0">
                <a:solidFill>
                  <a:schemeClr val="bg1"/>
                </a:solidFill>
                <a:latin typeface="+mj-lt"/>
                <a:ea typeface="+mn-ea"/>
                <a:cs typeface="+mn-cs"/>
              </a:defRPr>
            </a:lvl4pPr>
            <a:lvl5pPr marL="0" indent="0" algn="l" defTabSz="719138" rtl="0" eaLnBrk="1" latinLnBrk="0" hangingPunct="1">
              <a:lnSpc>
                <a:spcPct val="100000"/>
              </a:lnSpc>
              <a:spcBef>
                <a:spcPts val="200"/>
              </a:spcBef>
              <a:spcAft>
                <a:spcPts val="200"/>
              </a:spcAft>
              <a:buClr>
                <a:schemeClr val="tx1"/>
              </a:buClr>
              <a:buFont typeface="Aptos" panose="020B0004020202020204"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ptos" panose="020B00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ptos" panose="020B0004020202020204" pitchFamily="34" charset="0"/>
              <a:buNone/>
              <a:defRPr sz="1200" b="0" i="1" kern="1200">
                <a:solidFill>
                  <a:schemeClr val="bg1"/>
                </a:solidFill>
                <a:latin typeface="+mn-lt"/>
                <a:ea typeface="+mn-ea"/>
                <a:cs typeface="+mn-cs"/>
              </a:defRPr>
            </a:lvl9pPr>
          </a:lstStyle>
          <a:p>
            <a:pPr marL="0" marR="0" lvl="4" indent="0" algn="r"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kumimoji="0" lang="nl-NL" b="1" i="0" u="none" strike="noStrike" kern="1200" cap="none" spc="0" normalizeH="0" baseline="0" noProof="0" dirty="0">
                <a:ln>
                  <a:noFill/>
                </a:ln>
                <a:solidFill>
                  <a:schemeClr val="accent2"/>
                </a:solidFill>
                <a:effectLst/>
                <a:uLnTx/>
                <a:uFillTx/>
                <a:latin typeface="+mj-lt"/>
                <a:ea typeface="+mn-ea"/>
                <a:cs typeface="+mn-cs"/>
              </a:rPr>
              <a:t>We </a:t>
            </a:r>
            <a:r>
              <a:rPr kumimoji="0" lang="nl-NL" b="1" i="0" u="none" strike="noStrike" kern="1200" cap="none" spc="0" normalizeH="0" baseline="0" noProof="0" dirty="0" err="1">
                <a:ln>
                  <a:noFill/>
                </a:ln>
                <a:solidFill>
                  <a:schemeClr val="accent2"/>
                </a:solidFill>
                <a:effectLst/>
                <a:uLnTx/>
                <a:uFillTx/>
                <a:latin typeface="+mj-lt"/>
                <a:ea typeface="+mn-ea"/>
                <a:cs typeface="+mn-cs"/>
              </a:rPr>
              <a:t>provide</a:t>
            </a:r>
            <a:r>
              <a:rPr kumimoji="0" lang="nl-NL" b="1" i="0" u="none" strike="noStrike" kern="1200" cap="none" spc="0" normalizeH="0" baseline="0" noProof="0" dirty="0">
                <a:ln>
                  <a:noFill/>
                </a:ln>
                <a:solidFill>
                  <a:schemeClr val="accent2"/>
                </a:solidFill>
                <a:effectLst/>
                <a:uLnTx/>
                <a:uFillTx/>
                <a:latin typeface="+mj-lt"/>
                <a:ea typeface="+mn-ea"/>
                <a:cs typeface="+mn-cs"/>
              </a:rPr>
              <a:t> IT services </a:t>
            </a:r>
          </a:p>
          <a:p>
            <a:pPr marL="0" marR="0" lvl="4" indent="0" algn="r"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kumimoji="0" lang="en-US" b="0" i="0" u="none" strike="noStrike" kern="1200" cap="none" spc="0" normalizeH="0" baseline="0" noProof="0" dirty="0">
                <a:ln>
                  <a:noFill/>
                </a:ln>
                <a:effectLst/>
                <a:uLnTx/>
                <a:uFillTx/>
                <a:latin typeface="+mj-lt"/>
                <a:ea typeface="+mn-ea"/>
                <a:cs typeface="+mn-cs"/>
              </a:rPr>
              <a:t>(50+ and very diverse) </a:t>
            </a:r>
            <a:br>
              <a:rPr kumimoji="0" lang="en-US" b="0" i="0" u="none" strike="noStrike" kern="1200" cap="none" spc="0" normalizeH="0" baseline="0" noProof="0" dirty="0">
                <a:ln>
                  <a:noFill/>
                </a:ln>
                <a:effectLst/>
                <a:uLnTx/>
                <a:uFillTx/>
                <a:latin typeface="+mj-lt"/>
                <a:ea typeface="+mn-ea"/>
                <a:cs typeface="+mn-cs"/>
              </a:rPr>
            </a:br>
            <a:r>
              <a:rPr kumimoji="0" lang="en-US" b="0" i="0" u="none" strike="noStrike" kern="1200" cap="none" spc="0" normalizeH="0" baseline="0" noProof="0" dirty="0">
                <a:ln>
                  <a:noFill/>
                </a:ln>
                <a:effectLst/>
                <a:uLnTx/>
                <a:uFillTx/>
                <a:latin typeface="+mj-lt"/>
                <a:ea typeface="+mn-ea"/>
                <a:cs typeface="+mn-cs"/>
              </a:rPr>
              <a:t>to make IT accessible, easy and safe </a:t>
            </a:r>
            <a:endParaRPr kumimoji="0" lang="nl-NL" b="0" i="0" u="none" strike="noStrike" kern="1200" cap="none" spc="0" normalizeH="0" baseline="0" noProof="0" dirty="0">
              <a:ln>
                <a:noFill/>
              </a:ln>
              <a:effectLst/>
              <a:uLnTx/>
              <a:uFillTx/>
              <a:latin typeface="+mj-lt"/>
              <a:ea typeface="+mn-ea"/>
              <a:cs typeface="+mn-cs"/>
            </a:endParaRPr>
          </a:p>
        </p:txBody>
      </p:sp>
      <p:sp>
        <p:nvSpPr>
          <p:cNvPr id="3" name="Tijdelijke aanduiding voor tekst 2">
            <a:extLst>
              <a:ext uri="{FF2B5EF4-FFF2-40B4-BE49-F238E27FC236}">
                <a16:creationId xmlns:a16="http://schemas.microsoft.com/office/drawing/2014/main" id="{1F4385A3-F01E-E1BD-9782-128E3515A564}"/>
              </a:ext>
            </a:extLst>
          </p:cNvPr>
          <p:cNvSpPr>
            <a:spLocks noGrp="1"/>
          </p:cNvSpPr>
          <p:nvPr>
            <p:ph type="body" sz="quarter" idx="18"/>
          </p:nvPr>
        </p:nvSpPr>
        <p:spPr>
          <a:xfrm>
            <a:off x="708207" y="707795"/>
            <a:ext cx="36000" cy="396000"/>
          </a:xfrm>
          <a:solidFill>
            <a:schemeClr val="bg2"/>
          </a:solidFill>
        </p:spPr>
        <p:txBody>
          <a:bodyPr/>
          <a:lstStyle/>
          <a:p>
            <a:r>
              <a:rPr lang="nl-NL" dirty="0"/>
              <a:t> </a:t>
            </a:r>
          </a:p>
        </p:txBody>
      </p:sp>
      <p:grpSp>
        <p:nvGrpSpPr>
          <p:cNvPr id="14" name="Groep 13">
            <a:extLst>
              <a:ext uri="{FF2B5EF4-FFF2-40B4-BE49-F238E27FC236}">
                <a16:creationId xmlns:a16="http://schemas.microsoft.com/office/drawing/2014/main" id="{5354492E-5BB0-D4AB-1853-CEF89947D8E8}"/>
              </a:ext>
            </a:extLst>
          </p:cNvPr>
          <p:cNvGrpSpPr/>
          <p:nvPr/>
        </p:nvGrpSpPr>
        <p:grpSpPr>
          <a:xfrm>
            <a:off x="3641968" y="-542653"/>
            <a:ext cx="5053228" cy="8505713"/>
            <a:chOff x="3641968" y="-542653"/>
            <a:chExt cx="5053228" cy="8505713"/>
          </a:xfrm>
        </p:grpSpPr>
        <p:sp>
          <p:nvSpPr>
            <p:cNvPr id="13" name="Ovaal 12">
              <a:extLst>
                <a:ext uri="{FF2B5EF4-FFF2-40B4-BE49-F238E27FC236}">
                  <a16:creationId xmlns:a16="http://schemas.microsoft.com/office/drawing/2014/main" id="{B9DF575A-4B01-2ACF-E9BC-9EF1C11DD3EA}"/>
                </a:ext>
              </a:extLst>
            </p:cNvPr>
            <p:cNvSpPr/>
            <p:nvPr/>
          </p:nvSpPr>
          <p:spPr>
            <a:xfrm>
              <a:off x="4273117" y="3646856"/>
              <a:ext cx="3777821" cy="37446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pic>
          <p:nvPicPr>
            <p:cNvPr id="5" name="Afbeelding 4">
              <a:extLst>
                <a:ext uri="{FF2B5EF4-FFF2-40B4-BE49-F238E27FC236}">
                  <a16:creationId xmlns:a16="http://schemas.microsoft.com/office/drawing/2014/main" id="{D9C6129D-30D7-7EB4-8C47-819716BFE2A8}"/>
                </a:ext>
              </a:extLst>
            </p:cNvPr>
            <p:cNvPicPr>
              <a:picLocks noChangeAspect="1"/>
            </p:cNvPicPr>
            <p:nvPr/>
          </p:nvPicPr>
          <p:blipFill>
            <a:blip r:embed="rId2"/>
            <a:stretch>
              <a:fillRect/>
            </a:stretch>
          </p:blipFill>
          <p:spPr>
            <a:xfrm>
              <a:off x="3641968" y="-542653"/>
              <a:ext cx="5053228" cy="8505713"/>
            </a:xfrm>
            <a:prstGeom prst="rect">
              <a:avLst/>
            </a:prstGeom>
          </p:spPr>
        </p:pic>
      </p:grpSp>
      <p:sp>
        <p:nvSpPr>
          <p:cNvPr id="31" name="Tijdelijke aanduiding voor tekst 15">
            <a:extLst>
              <a:ext uri="{FF2B5EF4-FFF2-40B4-BE49-F238E27FC236}">
                <a16:creationId xmlns:a16="http://schemas.microsoft.com/office/drawing/2014/main" id="{904B3FA9-4D70-147B-1698-8CE59FC8EEC6}"/>
              </a:ext>
            </a:extLst>
          </p:cNvPr>
          <p:cNvSpPr txBox="1">
            <a:spLocks/>
          </p:cNvSpPr>
          <p:nvPr/>
        </p:nvSpPr>
        <p:spPr>
          <a:xfrm>
            <a:off x="4742154" y="4480266"/>
            <a:ext cx="2839746" cy="1698254"/>
          </a:xfrm>
          <a:prstGeom prst="rect">
            <a:avLst/>
          </a:prstGeom>
        </p:spPr>
        <p:txBody>
          <a:bodyPr vert="horz" wrap="square" lIns="0" tIns="0" rIns="0" bIns="0" rtlCol="0" anchor="ctr" anchorCtr="0">
            <a:no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Aptos" panose="020B000402020202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ptos" panose="020B00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ptos" panose="020B0004020202020204" pitchFamily="34" charset="0"/>
              <a:buNone/>
              <a:defRPr sz="4000" b="0" kern="1200" cap="none" spc="30" baseline="0">
                <a:solidFill>
                  <a:schemeClr val="bg1"/>
                </a:solidFill>
                <a:latin typeface="+mj-lt"/>
                <a:ea typeface="+mn-ea"/>
                <a:cs typeface="+mn-cs"/>
              </a:defRPr>
            </a:lvl4pPr>
            <a:lvl5pPr marL="0" indent="0" algn="l" defTabSz="719138" rtl="0" eaLnBrk="1" latinLnBrk="0" hangingPunct="1">
              <a:lnSpc>
                <a:spcPct val="100000"/>
              </a:lnSpc>
              <a:spcBef>
                <a:spcPts val="200"/>
              </a:spcBef>
              <a:spcAft>
                <a:spcPts val="200"/>
              </a:spcAft>
              <a:buClr>
                <a:schemeClr val="tx1"/>
              </a:buClr>
              <a:buFont typeface="Aptos" panose="020B0004020202020204"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ptos" panose="020B00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ptos" panose="020B00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lang="en-US" sz="1800" dirty="0">
                <a:solidFill>
                  <a:schemeClr val="tx1"/>
                </a:solidFill>
                <a:latin typeface="+mj-lt"/>
              </a:rPr>
              <a:t>SURF is the national ICT cooperative of Dutch education and research institutions.</a:t>
            </a:r>
          </a:p>
          <a:p>
            <a:pPr marL="0" marR="0" lvl="4" indent="0" algn="ctr" defTabSz="719138" rtl="0" eaLnBrk="1" fontAlgn="auto" latinLnBrk="0" hangingPunct="1">
              <a:spcBef>
                <a:spcPts val="200"/>
              </a:spcBef>
              <a:spcAft>
                <a:spcPts val="200"/>
              </a:spcAft>
              <a:buClr>
                <a:srgbClr val="000000"/>
              </a:buClr>
              <a:buSzTx/>
              <a:buFont typeface="Aptos" panose="020B0004020202020204" pitchFamily="34" charset="0"/>
              <a:buNone/>
              <a:tabLst/>
              <a:defRPr/>
            </a:pPr>
            <a:r>
              <a:rPr lang="en-IE" sz="1800" dirty="0">
                <a:solidFill>
                  <a:schemeClr val="dk1"/>
                </a:solidFill>
              </a:rPr>
              <a:t>Members (100+) are all universities, universities of applied sciences, UMCs, and a lot of the research institutions</a:t>
            </a:r>
            <a:endParaRPr lang="en-US" sz="1800" dirty="0">
              <a:solidFill>
                <a:schemeClr val="tx1"/>
              </a:solidFill>
              <a:latin typeface="+mj-lt"/>
            </a:endParaRPr>
          </a:p>
        </p:txBody>
      </p:sp>
      <p:sp>
        <p:nvSpPr>
          <p:cNvPr id="25" name="Ovaal 24">
            <a:extLst>
              <a:ext uri="{FF2B5EF4-FFF2-40B4-BE49-F238E27FC236}">
                <a16:creationId xmlns:a16="http://schemas.microsoft.com/office/drawing/2014/main" id="{C94FFA37-1972-6DF2-555F-4D4850E0A1F5}"/>
              </a:ext>
            </a:extLst>
          </p:cNvPr>
          <p:cNvSpPr/>
          <p:nvPr/>
        </p:nvSpPr>
        <p:spPr>
          <a:xfrm>
            <a:off x="3641968" y="1528222"/>
            <a:ext cx="715245" cy="715245"/>
          </a:xfrm>
          <a:prstGeom prst="ellipse">
            <a:avLst/>
          </a:prstGeom>
          <a:solidFill>
            <a:srgbClr val="CAE6F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6" name="Ovaal 25">
            <a:extLst>
              <a:ext uri="{FF2B5EF4-FFF2-40B4-BE49-F238E27FC236}">
                <a16:creationId xmlns:a16="http://schemas.microsoft.com/office/drawing/2014/main" id="{B5083FBE-E485-4852-0535-12CDACFD82D5}"/>
              </a:ext>
            </a:extLst>
          </p:cNvPr>
          <p:cNvSpPr/>
          <p:nvPr/>
        </p:nvSpPr>
        <p:spPr>
          <a:xfrm>
            <a:off x="7735794" y="1230895"/>
            <a:ext cx="715245" cy="715245"/>
          </a:xfrm>
          <a:prstGeom prst="ellipse">
            <a:avLst/>
          </a:prstGeom>
          <a:solidFill>
            <a:srgbClr val="CAE6F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2" name="Ovaal 31">
            <a:extLst>
              <a:ext uri="{FF2B5EF4-FFF2-40B4-BE49-F238E27FC236}">
                <a16:creationId xmlns:a16="http://schemas.microsoft.com/office/drawing/2014/main" id="{E40306D1-0FBA-EE9D-659D-1987BA59D535}"/>
              </a:ext>
            </a:extLst>
          </p:cNvPr>
          <p:cNvSpPr/>
          <p:nvPr/>
        </p:nvSpPr>
        <p:spPr>
          <a:xfrm>
            <a:off x="7996167" y="3188054"/>
            <a:ext cx="715245" cy="715245"/>
          </a:xfrm>
          <a:prstGeom prst="ellipse">
            <a:avLst/>
          </a:prstGeom>
          <a:solidFill>
            <a:srgbClr val="CAE6F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3" name="Ovaal 32">
            <a:extLst>
              <a:ext uri="{FF2B5EF4-FFF2-40B4-BE49-F238E27FC236}">
                <a16:creationId xmlns:a16="http://schemas.microsoft.com/office/drawing/2014/main" id="{14B491D8-13D0-76C4-45FF-C57C822F41B3}"/>
              </a:ext>
            </a:extLst>
          </p:cNvPr>
          <p:cNvSpPr/>
          <p:nvPr/>
        </p:nvSpPr>
        <p:spPr>
          <a:xfrm>
            <a:off x="3599920" y="3019929"/>
            <a:ext cx="715245" cy="715245"/>
          </a:xfrm>
          <a:prstGeom prst="ellipse">
            <a:avLst/>
          </a:prstGeom>
          <a:solidFill>
            <a:srgbClr val="CAE6F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pic>
        <p:nvPicPr>
          <p:cNvPr id="34" name="Graphic 33">
            <a:extLst>
              <a:ext uri="{FF2B5EF4-FFF2-40B4-BE49-F238E27FC236}">
                <a16:creationId xmlns:a16="http://schemas.microsoft.com/office/drawing/2014/main" id="{600102AA-4A83-3EDB-E57C-E1972E3587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7291" y="1705015"/>
            <a:ext cx="348695" cy="348695"/>
          </a:xfrm>
          <a:prstGeom prst="rect">
            <a:avLst/>
          </a:prstGeom>
        </p:spPr>
      </p:pic>
      <p:pic>
        <p:nvPicPr>
          <p:cNvPr id="35" name="Graphic 34">
            <a:extLst>
              <a:ext uri="{FF2B5EF4-FFF2-40B4-BE49-F238E27FC236}">
                <a16:creationId xmlns:a16="http://schemas.microsoft.com/office/drawing/2014/main" id="{56B9CBB6-FE24-25CB-F628-B867EB6542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43855" y="3167310"/>
            <a:ext cx="434044" cy="434044"/>
          </a:xfrm>
          <a:prstGeom prst="rect">
            <a:avLst/>
          </a:prstGeom>
        </p:spPr>
      </p:pic>
      <p:pic>
        <p:nvPicPr>
          <p:cNvPr id="36" name="Graphic 35">
            <a:extLst>
              <a:ext uri="{FF2B5EF4-FFF2-40B4-BE49-F238E27FC236}">
                <a16:creationId xmlns:a16="http://schemas.microsoft.com/office/drawing/2014/main" id="{3EB56691-9714-6C17-7DB1-631A244428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62540" y="1373893"/>
            <a:ext cx="464896" cy="464896"/>
          </a:xfrm>
          <a:prstGeom prst="rect">
            <a:avLst/>
          </a:prstGeom>
        </p:spPr>
      </p:pic>
      <p:pic>
        <p:nvPicPr>
          <p:cNvPr id="37" name="Graphic 36">
            <a:extLst>
              <a:ext uri="{FF2B5EF4-FFF2-40B4-BE49-F238E27FC236}">
                <a16:creationId xmlns:a16="http://schemas.microsoft.com/office/drawing/2014/main" id="{2A020D9D-3478-CD8A-0242-299EE1D229C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60584" y="3313402"/>
            <a:ext cx="428542" cy="428542"/>
          </a:xfrm>
          <a:prstGeom prst="rect">
            <a:avLst/>
          </a:prstGeom>
        </p:spPr>
      </p:pic>
      <p:pic>
        <p:nvPicPr>
          <p:cNvPr id="7" name="Picture 6">
            <a:extLst>
              <a:ext uri="{FF2B5EF4-FFF2-40B4-BE49-F238E27FC236}">
                <a16:creationId xmlns:a16="http://schemas.microsoft.com/office/drawing/2014/main" id="{6862077A-CF4C-EACE-6927-90047A188686}"/>
              </a:ext>
            </a:extLst>
          </p:cNvPr>
          <p:cNvPicPr>
            <a:picLocks noChangeAspect="1"/>
          </p:cNvPicPr>
          <p:nvPr/>
        </p:nvPicPr>
        <p:blipFill>
          <a:blip r:embed="rId7"/>
          <a:stretch>
            <a:fillRect/>
          </a:stretch>
        </p:blipFill>
        <p:spPr>
          <a:xfrm>
            <a:off x="786255" y="697395"/>
            <a:ext cx="1600200" cy="812800"/>
          </a:xfrm>
          <a:prstGeom prst="rect">
            <a:avLst/>
          </a:prstGeom>
        </p:spPr>
      </p:pic>
    </p:spTree>
    <p:extLst>
      <p:ext uri="{BB962C8B-B14F-4D97-AF65-F5344CB8AC3E}">
        <p14:creationId xmlns:p14="http://schemas.microsoft.com/office/powerpoint/2010/main" val="30757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47959-880F-6DE8-54C5-5541D5A669A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8B5B29A0-039B-5F0A-CB6E-7B8703B5E9C6}"/>
              </a:ext>
            </a:extLst>
          </p:cNvPr>
          <p:cNvSpPr/>
          <p:nvPr/>
        </p:nvSpPr>
        <p:spPr>
          <a:xfrm>
            <a:off x="73152" y="365760"/>
            <a:ext cx="146304" cy="670560"/>
          </a:xfrm>
          <a:prstGeom prst="rect">
            <a:avLst/>
          </a:prstGeom>
          <a:solidFill>
            <a:srgbClr val="EE7628"/>
          </a:solidFill>
          <a:ln/>
        </p:spPr>
        <p:txBody>
          <a:bodyPr/>
          <a:lstStyle/>
          <a:p>
            <a:endParaRPr lang="en-NL" sz="2400"/>
          </a:p>
        </p:txBody>
      </p:sp>
      <p:sp>
        <p:nvSpPr>
          <p:cNvPr id="3" name="Text 1">
            <a:extLst>
              <a:ext uri="{FF2B5EF4-FFF2-40B4-BE49-F238E27FC236}">
                <a16:creationId xmlns:a16="http://schemas.microsoft.com/office/drawing/2014/main" id="{C7162B27-E650-FA46-2446-E2924C13EB0A}"/>
              </a:ext>
            </a:extLst>
          </p:cNvPr>
          <p:cNvSpPr/>
          <p:nvPr/>
        </p:nvSpPr>
        <p:spPr>
          <a:xfrm>
            <a:off x="487680" y="365760"/>
            <a:ext cx="9753600" cy="731520"/>
          </a:xfrm>
          <a:prstGeom prst="rect">
            <a:avLst/>
          </a:prstGeom>
          <a:noFill/>
          <a:ln/>
        </p:spPr>
        <p:txBody>
          <a:bodyPr wrap="square" lIns="0" tIns="0" rIns="0" bIns="0" rtlCol="0" anchor="ctr"/>
          <a:lstStyle/>
          <a:p>
            <a:r>
              <a:rPr lang="en-US" sz="3467" b="1" dirty="0">
                <a:solidFill>
                  <a:srgbClr val="333333"/>
                </a:solidFill>
                <a:latin typeface="Calibri" pitchFamily="34" charset="0"/>
                <a:ea typeface="Calibri" pitchFamily="34" charset="-122"/>
                <a:cs typeface="Calibri" pitchFamily="34" charset="-120"/>
              </a:rPr>
              <a:t>Anatomy of an EOSC Node</a:t>
            </a:r>
            <a:endParaRPr lang="en-US" sz="3467" dirty="0"/>
          </a:p>
        </p:txBody>
      </p:sp>
      <p:sp>
        <p:nvSpPr>
          <p:cNvPr id="4" name="Text 2">
            <a:extLst>
              <a:ext uri="{FF2B5EF4-FFF2-40B4-BE49-F238E27FC236}">
                <a16:creationId xmlns:a16="http://schemas.microsoft.com/office/drawing/2014/main" id="{4EA033BD-9EFE-305E-F4F6-A87FFDB34F79}"/>
              </a:ext>
            </a:extLst>
          </p:cNvPr>
          <p:cNvSpPr/>
          <p:nvPr/>
        </p:nvSpPr>
        <p:spPr>
          <a:xfrm>
            <a:off x="487680" y="1036320"/>
            <a:ext cx="6096000" cy="304800"/>
          </a:xfrm>
          <a:prstGeom prst="rect">
            <a:avLst/>
          </a:prstGeom>
          <a:noFill/>
          <a:ln/>
        </p:spPr>
        <p:txBody>
          <a:bodyPr wrap="square" lIns="0" tIns="0" rIns="0" bIns="0" rtlCol="0" anchor="ctr"/>
          <a:lstStyle/>
          <a:p>
            <a:r>
              <a:rPr lang="en-US" sz="1200" i="1" dirty="0">
                <a:solidFill>
                  <a:srgbClr val="777777"/>
                </a:solidFill>
                <a:latin typeface="Calibri" pitchFamily="34" charset="0"/>
                <a:ea typeface="Calibri" pitchFamily="34" charset="-122"/>
                <a:cs typeface="Calibri" pitchFamily="34" charset="-120"/>
              </a:rPr>
              <a:t>EOSC Federation Handbook v2.0 (January 2026)</a:t>
            </a:r>
            <a:endParaRPr lang="en-US" sz="1200" dirty="0"/>
          </a:p>
        </p:txBody>
      </p:sp>
      <p:pic>
        <p:nvPicPr>
          <p:cNvPr id="8" name="Picture 7">
            <a:extLst>
              <a:ext uri="{FF2B5EF4-FFF2-40B4-BE49-F238E27FC236}">
                <a16:creationId xmlns:a16="http://schemas.microsoft.com/office/drawing/2014/main" id="{53AFF1E9-0617-6E50-CE52-0F07E243A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64327"/>
            <a:ext cx="7772400" cy="4257353"/>
          </a:xfrm>
          <a:prstGeom prst="rect">
            <a:avLst/>
          </a:prstGeom>
        </p:spPr>
      </p:pic>
    </p:spTree>
    <p:extLst>
      <p:ext uri="{BB962C8B-B14F-4D97-AF65-F5344CB8AC3E}">
        <p14:creationId xmlns:p14="http://schemas.microsoft.com/office/powerpoint/2010/main" val="3358958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73152" y="365760"/>
            <a:ext cx="146304" cy="670560"/>
          </a:xfrm>
          <a:prstGeom prst="rect">
            <a:avLst/>
          </a:prstGeom>
          <a:solidFill>
            <a:srgbClr val="EE7628"/>
          </a:solidFill>
          <a:ln/>
        </p:spPr>
        <p:txBody>
          <a:bodyPr/>
          <a:lstStyle/>
          <a:p>
            <a:endParaRPr lang="en-NL" sz="2400"/>
          </a:p>
        </p:txBody>
      </p:sp>
      <p:sp>
        <p:nvSpPr>
          <p:cNvPr id="3" name="Text 1"/>
          <p:cNvSpPr/>
          <p:nvPr/>
        </p:nvSpPr>
        <p:spPr>
          <a:xfrm>
            <a:off x="487680" y="365760"/>
            <a:ext cx="9753600" cy="731520"/>
          </a:xfrm>
          <a:prstGeom prst="rect">
            <a:avLst/>
          </a:prstGeom>
          <a:noFill/>
          <a:ln/>
        </p:spPr>
        <p:txBody>
          <a:bodyPr wrap="square" lIns="0" tIns="0" rIns="0" bIns="0" rtlCol="0" anchor="ctr"/>
          <a:lstStyle/>
          <a:p>
            <a:r>
              <a:rPr lang="en-US" sz="3467" b="1" dirty="0">
                <a:solidFill>
                  <a:srgbClr val="333333"/>
                </a:solidFill>
                <a:latin typeface="Calibri" pitchFamily="34" charset="0"/>
                <a:ea typeface="Calibri" pitchFamily="34" charset="-122"/>
                <a:cs typeface="Calibri" pitchFamily="34" charset="-120"/>
              </a:rPr>
              <a:t>Anatomy of an EOSC Node</a:t>
            </a:r>
            <a:endParaRPr lang="en-US" sz="3467" dirty="0"/>
          </a:p>
        </p:txBody>
      </p:sp>
      <p:sp>
        <p:nvSpPr>
          <p:cNvPr id="4" name="Text 2"/>
          <p:cNvSpPr/>
          <p:nvPr/>
        </p:nvSpPr>
        <p:spPr>
          <a:xfrm>
            <a:off x="487680" y="1036320"/>
            <a:ext cx="6096000" cy="304800"/>
          </a:xfrm>
          <a:prstGeom prst="rect">
            <a:avLst/>
          </a:prstGeom>
          <a:noFill/>
          <a:ln/>
        </p:spPr>
        <p:txBody>
          <a:bodyPr wrap="square" lIns="0" tIns="0" rIns="0" bIns="0" rtlCol="0" anchor="ctr"/>
          <a:lstStyle/>
          <a:p>
            <a:r>
              <a:rPr lang="en-US" sz="1200" i="1" dirty="0">
                <a:solidFill>
                  <a:srgbClr val="777777"/>
                </a:solidFill>
                <a:latin typeface="Calibri" pitchFamily="34" charset="0"/>
                <a:ea typeface="Calibri" pitchFamily="34" charset="-122"/>
                <a:cs typeface="Calibri" pitchFamily="34" charset="-120"/>
              </a:rPr>
              <a:t>EOSC Federation Handbook v2.0 (January 2026)</a:t>
            </a:r>
            <a:endParaRPr lang="en-US" sz="1200" dirty="0"/>
          </a:p>
        </p:txBody>
      </p:sp>
      <p:sp>
        <p:nvSpPr>
          <p:cNvPr id="6" name="Shape 4"/>
          <p:cNvSpPr/>
          <p:nvPr/>
        </p:nvSpPr>
        <p:spPr>
          <a:xfrm>
            <a:off x="6463477" y="731520"/>
            <a:ext cx="5364480" cy="609600"/>
          </a:xfrm>
          <a:prstGeom prst="rect">
            <a:avLst/>
          </a:prstGeom>
          <a:solidFill>
            <a:srgbClr val="211F26"/>
          </a:solidFill>
          <a:ln/>
        </p:spPr>
        <p:txBody>
          <a:bodyPr/>
          <a:lstStyle/>
          <a:p>
            <a:endParaRPr lang="en-NL" sz="2400"/>
          </a:p>
        </p:txBody>
      </p:sp>
      <p:sp>
        <p:nvSpPr>
          <p:cNvPr id="7" name="Text 5"/>
          <p:cNvSpPr/>
          <p:nvPr/>
        </p:nvSpPr>
        <p:spPr>
          <a:xfrm>
            <a:off x="6707317" y="755904"/>
            <a:ext cx="4876800" cy="560832"/>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Core Capabilities (Federating)</a:t>
            </a:r>
            <a:endParaRPr lang="en-US" sz="1733" dirty="0"/>
          </a:p>
        </p:txBody>
      </p:sp>
      <p:sp>
        <p:nvSpPr>
          <p:cNvPr id="28" name="Text 26"/>
          <p:cNvSpPr/>
          <p:nvPr/>
        </p:nvSpPr>
        <p:spPr>
          <a:xfrm>
            <a:off x="6583680" y="1670304"/>
            <a:ext cx="4876800" cy="560832"/>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Node Resources (Services)</a:t>
            </a:r>
            <a:endParaRPr lang="en-US" sz="1733" dirty="0"/>
          </a:p>
        </p:txBody>
      </p:sp>
      <p:pic>
        <p:nvPicPr>
          <p:cNvPr id="14" name="Picture 13">
            <a:extLst>
              <a:ext uri="{FF2B5EF4-FFF2-40B4-BE49-F238E27FC236}">
                <a16:creationId xmlns:a16="http://schemas.microsoft.com/office/drawing/2014/main" id="{35E7DD91-6203-A344-3744-04104DAFDF38}"/>
              </a:ext>
            </a:extLst>
          </p:cNvPr>
          <p:cNvPicPr>
            <a:picLocks noChangeAspect="1"/>
          </p:cNvPicPr>
          <p:nvPr/>
        </p:nvPicPr>
        <p:blipFill rotWithShape="1">
          <a:blip r:embed="rId3">
            <a:extLst>
              <a:ext uri="{28A0092B-C50C-407E-A947-70E740481C1C}">
                <a14:useLocalDpi xmlns:a14="http://schemas.microsoft.com/office/drawing/2010/main" val="0"/>
              </a:ext>
            </a:extLst>
          </a:blip>
          <a:srcRect l="-283" t="925" r="720" b="31320"/>
          <a:stretch>
            <a:fillRect/>
          </a:stretch>
        </p:blipFill>
        <p:spPr>
          <a:xfrm>
            <a:off x="3267856" y="1767840"/>
            <a:ext cx="6565692" cy="44680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FEDA-879F-8224-6084-080E01D33B8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792E679-BE32-09EF-D7BB-497B04AB24B4}"/>
              </a:ext>
            </a:extLst>
          </p:cNvPr>
          <p:cNvSpPr/>
          <p:nvPr/>
        </p:nvSpPr>
        <p:spPr>
          <a:xfrm>
            <a:off x="73152" y="365760"/>
            <a:ext cx="146304" cy="670560"/>
          </a:xfrm>
          <a:prstGeom prst="rect">
            <a:avLst/>
          </a:prstGeom>
          <a:solidFill>
            <a:srgbClr val="EE7628"/>
          </a:solidFill>
          <a:ln/>
        </p:spPr>
        <p:txBody>
          <a:bodyPr/>
          <a:lstStyle/>
          <a:p>
            <a:endParaRPr lang="en-NL" sz="2400"/>
          </a:p>
        </p:txBody>
      </p:sp>
      <p:sp>
        <p:nvSpPr>
          <p:cNvPr id="3" name="Text 1">
            <a:extLst>
              <a:ext uri="{FF2B5EF4-FFF2-40B4-BE49-F238E27FC236}">
                <a16:creationId xmlns:a16="http://schemas.microsoft.com/office/drawing/2014/main" id="{7B5D9D28-4AC6-1C52-5CE0-B4744197A8BE}"/>
              </a:ext>
            </a:extLst>
          </p:cNvPr>
          <p:cNvSpPr/>
          <p:nvPr/>
        </p:nvSpPr>
        <p:spPr>
          <a:xfrm>
            <a:off x="487680" y="365760"/>
            <a:ext cx="9753600" cy="731520"/>
          </a:xfrm>
          <a:prstGeom prst="rect">
            <a:avLst/>
          </a:prstGeom>
          <a:noFill/>
          <a:ln/>
        </p:spPr>
        <p:txBody>
          <a:bodyPr wrap="square" lIns="0" tIns="0" rIns="0" bIns="0" rtlCol="0" anchor="ctr"/>
          <a:lstStyle/>
          <a:p>
            <a:r>
              <a:rPr lang="en-US" sz="3467" b="1" dirty="0">
                <a:solidFill>
                  <a:srgbClr val="333333"/>
                </a:solidFill>
                <a:latin typeface="Calibri" pitchFamily="34" charset="0"/>
                <a:ea typeface="Calibri" pitchFamily="34" charset="-122"/>
                <a:cs typeface="Calibri" pitchFamily="34" charset="-120"/>
              </a:rPr>
              <a:t>Anatomy of an EOSC Node</a:t>
            </a:r>
            <a:endParaRPr lang="en-US" sz="3467" dirty="0"/>
          </a:p>
        </p:txBody>
      </p:sp>
      <p:sp>
        <p:nvSpPr>
          <p:cNvPr id="4" name="Text 2">
            <a:extLst>
              <a:ext uri="{FF2B5EF4-FFF2-40B4-BE49-F238E27FC236}">
                <a16:creationId xmlns:a16="http://schemas.microsoft.com/office/drawing/2014/main" id="{0CAB602B-4645-C458-A85C-25EA0C9A5E05}"/>
              </a:ext>
            </a:extLst>
          </p:cNvPr>
          <p:cNvSpPr/>
          <p:nvPr/>
        </p:nvSpPr>
        <p:spPr>
          <a:xfrm>
            <a:off x="487680" y="1036320"/>
            <a:ext cx="6096000" cy="304800"/>
          </a:xfrm>
          <a:prstGeom prst="rect">
            <a:avLst/>
          </a:prstGeom>
          <a:noFill/>
          <a:ln/>
        </p:spPr>
        <p:txBody>
          <a:bodyPr wrap="square" lIns="0" tIns="0" rIns="0" bIns="0" rtlCol="0" anchor="ctr"/>
          <a:lstStyle/>
          <a:p>
            <a:r>
              <a:rPr lang="en-US" sz="1200" i="1" dirty="0">
                <a:solidFill>
                  <a:srgbClr val="777777"/>
                </a:solidFill>
                <a:latin typeface="Calibri" pitchFamily="34" charset="0"/>
                <a:ea typeface="Calibri" pitchFamily="34" charset="-122"/>
                <a:cs typeface="Calibri" pitchFamily="34" charset="-120"/>
              </a:rPr>
              <a:t>EOSC Federation Handbook v2.0 (January 2026)</a:t>
            </a:r>
            <a:endParaRPr lang="en-US" sz="1200" dirty="0"/>
          </a:p>
        </p:txBody>
      </p:sp>
      <p:sp>
        <p:nvSpPr>
          <p:cNvPr id="7" name="Text 5">
            <a:extLst>
              <a:ext uri="{FF2B5EF4-FFF2-40B4-BE49-F238E27FC236}">
                <a16:creationId xmlns:a16="http://schemas.microsoft.com/office/drawing/2014/main" id="{939478F7-C0B6-2D5C-3D80-36703C2C421B}"/>
              </a:ext>
            </a:extLst>
          </p:cNvPr>
          <p:cNvSpPr/>
          <p:nvPr/>
        </p:nvSpPr>
        <p:spPr>
          <a:xfrm>
            <a:off x="731520" y="1670304"/>
            <a:ext cx="4876800" cy="560832"/>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Core Capabilities (Federating)</a:t>
            </a:r>
            <a:endParaRPr lang="en-US" sz="1733" dirty="0"/>
          </a:p>
        </p:txBody>
      </p:sp>
      <p:sp>
        <p:nvSpPr>
          <p:cNvPr id="27" name="Shape 25">
            <a:extLst>
              <a:ext uri="{FF2B5EF4-FFF2-40B4-BE49-F238E27FC236}">
                <a16:creationId xmlns:a16="http://schemas.microsoft.com/office/drawing/2014/main" id="{BDEADA28-6F53-1240-2535-FD4E68860AB3}"/>
              </a:ext>
            </a:extLst>
          </p:cNvPr>
          <p:cNvSpPr/>
          <p:nvPr/>
        </p:nvSpPr>
        <p:spPr>
          <a:xfrm>
            <a:off x="6478750" y="732617"/>
            <a:ext cx="5364480" cy="609600"/>
          </a:xfrm>
          <a:prstGeom prst="rect">
            <a:avLst/>
          </a:prstGeom>
          <a:solidFill>
            <a:srgbClr val="177ABF"/>
          </a:solidFill>
          <a:ln/>
        </p:spPr>
        <p:txBody>
          <a:bodyPr/>
          <a:lstStyle/>
          <a:p>
            <a:endParaRPr lang="en-NL" sz="2400" dirty="0"/>
          </a:p>
        </p:txBody>
      </p:sp>
      <p:sp>
        <p:nvSpPr>
          <p:cNvPr id="28" name="Text 26">
            <a:extLst>
              <a:ext uri="{FF2B5EF4-FFF2-40B4-BE49-F238E27FC236}">
                <a16:creationId xmlns:a16="http://schemas.microsoft.com/office/drawing/2014/main" id="{FDC9F2F2-F497-81FE-0784-5D81DE54BD19}"/>
              </a:ext>
            </a:extLst>
          </p:cNvPr>
          <p:cNvSpPr/>
          <p:nvPr/>
        </p:nvSpPr>
        <p:spPr>
          <a:xfrm>
            <a:off x="6722590" y="757001"/>
            <a:ext cx="4876800" cy="560832"/>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Node Resources (Services)</a:t>
            </a:r>
            <a:endParaRPr lang="en-US" sz="1733" dirty="0"/>
          </a:p>
        </p:txBody>
      </p:sp>
      <p:graphicFrame>
        <p:nvGraphicFramePr>
          <p:cNvPr id="22" name="Diagram 21">
            <a:extLst>
              <a:ext uri="{FF2B5EF4-FFF2-40B4-BE49-F238E27FC236}">
                <a16:creationId xmlns:a16="http://schemas.microsoft.com/office/drawing/2014/main" id="{13C287E4-4A57-000E-0B0E-97BDD4FE57BA}"/>
              </a:ext>
            </a:extLst>
          </p:cNvPr>
          <p:cNvGraphicFramePr/>
          <p:nvPr>
            <p:extLst>
              <p:ext uri="{D42A27DB-BD31-4B8C-83A1-F6EECF244321}">
                <p14:modId xmlns:p14="http://schemas.microsoft.com/office/powerpoint/2010/main" val="3279450783"/>
              </p:ext>
            </p:extLst>
          </p:nvPr>
        </p:nvGraphicFramePr>
        <p:xfrm>
          <a:off x="3260027" y="1751651"/>
          <a:ext cx="6647305" cy="4516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898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CB0F73BF-360F-0222-A9DB-E1A66D89397C}"/>
            </a:ext>
          </a:extLst>
        </p:cNvPr>
        <p:cNvGrpSpPr/>
        <p:nvPr/>
      </p:nvGrpSpPr>
      <p:grpSpPr>
        <a:xfrm>
          <a:off x="0" y="0"/>
          <a:ext cx="0" cy="0"/>
          <a:chOff x="0" y="0"/>
          <a:chExt cx="0" cy="0"/>
        </a:xfrm>
      </p:grpSpPr>
      <p:pic>
        <p:nvPicPr>
          <p:cNvPr id="5" name="Google Shape;122;p8" descr="A screenshot of a website&#10;&#10;Description automatically generated">
            <a:extLst>
              <a:ext uri="{FF2B5EF4-FFF2-40B4-BE49-F238E27FC236}">
                <a16:creationId xmlns:a16="http://schemas.microsoft.com/office/drawing/2014/main" id="{A2CC8828-A32B-068C-483F-820ABD27E127}"/>
              </a:ext>
            </a:extLst>
          </p:cNvPr>
          <p:cNvPicPr preferRelativeResize="0"/>
          <p:nvPr/>
        </p:nvPicPr>
        <p:blipFill rotWithShape="1">
          <a:blip r:embed="rId3">
            <a:alphaModFix/>
          </a:blip>
          <a:srcRect/>
          <a:stretch/>
        </p:blipFill>
        <p:spPr>
          <a:xfrm>
            <a:off x="518760" y="2913840"/>
            <a:ext cx="2159280" cy="1439280"/>
          </a:xfrm>
          <a:prstGeom prst="rect">
            <a:avLst/>
          </a:prstGeom>
          <a:noFill/>
          <a:ln w="19050" cap="flat" cmpd="sng">
            <a:solidFill>
              <a:srgbClr val="000000"/>
            </a:solidFill>
            <a:prstDash val="solid"/>
            <a:round/>
            <a:headEnd type="none" w="sm" len="sm"/>
            <a:tailEnd type="none" w="sm" len="sm"/>
          </a:ln>
        </p:spPr>
      </p:pic>
      <p:sp>
        <p:nvSpPr>
          <p:cNvPr id="6" name="Google Shape;123;p8">
            <a:extLst>
              <a:ext uri="{FF2B5EF4-FFF2-40B4-BE49-F238E27FC236}">
                <a16:creationId xmlns:a16="http://schemas.microsoft.com/office/drawing/2014/main" id="{018E4F1D-964B-C71D-0605-B138CE12677F}"/>
              </a:ext>
            </a:extLst>
          </p:cNvPr>
          <p:cNvSpPr/>
          <p:nvPr/>
        </p:nvSpPr>
        <p:spPr>
          <a:xfrm>
            <a:off x="518760" y="4366080"/>
            <a:ext cx="2159280" cy="4251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nl-NL" sz="11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https://netherlands.openaire.eu/</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nl-NL" sz="1100" b="0" i="0" u="none" strike="noStrike" cap="none">
                <a:solidFill>
                  <a:schemeClr val="dk1"/>
                </a:solidFill>
                <a:latin typeface="Calibri"/>
                <a:ea typeface="Calibri"/>
                <a:cs typeface="Calibri"/>
                <a:sym typeface="Calibri"/>
              </a:rPr>
              <a:t>(Research Data Discovery)</a:t>
            </a:r>
            <a:endParaRPr sz="1100" b="0" i="0" u="none" strike="noStrike" cap="none">
              <a:solidFill>
                <a:srgbClr val="000000"/>
              </a:solidFill>
              <a:latin typeface="Calibri"/>
              <a:ea typeface="Calibri"/>
              <a:cs typeface="Calibri"/>
              <a:sym typeface="Calibri"/>
            </a:endParaRPr>
          </a:p>
        </p:txBody>
      </p:sp>
      <p:pic>
        <p:nvPicPr>
          <p:cNvPr id="7" name="Google Shape;124;p8" descr="A screenshot of a web page&#10;&#10;Description automatically generated">
            <a:extLst>
              <a:ext uri="{FF2B5EF4-FFF2-40B4-BE49-F238E27FC236}">
                <a16:creationId xmlns:a16="http://schemas.microsoft.com/office/drawing/2014/main" id="{5E9DF85B-F3AA-C6C7-B0E6-A660FE8B117D}"/>
              </a:ext>
            </a:extLst>
          </p:cNvPr>
          <p:cNvPicPr preferRelativeResize="0"/>
          <p:nvPr/>
        </p:nvPicPr>
        <p:blipFill rotWithShape="1">
          <a:blip r:embed="rId5">
            <a:alphaModFix/>
          </a:blip>
          <a:srcRect/>
          <a:stretch/>
        </p:blipFill>
        <p:spPr>
          <a:xfrm>
            <a:off x="518760" y="957240"/>
            <a:ext cx="2159280" cy="1439280"/>
          </a:xfrm>
          <a:prstGeom prst="rect">
            <a:avLst/>
          </a:prstGeom>
          <a:noFill/>
          <a:ln w="19050" cap="flat" cmpd="sng">
            <a:solidFill>
              <a:srgbClr val="000000"/>
            </a:solidFill>
            <a:prstDash val="solid"/>
            <a:round/>
            <a:headEnd type="none" w="sm" len="sm"/>
            <a:tailEnd type="none" w="sm" len="sm"/>
          </a:ln>
        </p:spPr>
      </p:pic>
      <p:sp>
        <p:nvSpPr>
          <p:cNvPr id="8" name="Google Shape;125;p8">
            <a:extLst>
              <a:ext uri="{FF2B5EF4-FFF2-40B4-BE49-F238E27FC236}">
                <a16:creationId xmlns:a16="http://schemas.microsoft.com/office/drawing/2014/main" id="{859EF15E-12DE-B73A-5A04-16443A3D6275}"/>
              </a:ext>
            </a:extLst>
          </p:cNvPr>
          <p:cNvSpPr/>
          <p:nvPr/>
        </p:nvSpPr>
        <p:spPr>
          <a:xfrm>
            <a:off x="518760" y="2397240"/>
            <a:ext cx="2159280" cy="4251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nl-NL" sz="11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https://www.surf.nl/en/services</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nl-NL" sz="1100" b="0" i="0" u="none" strike="noStrike" cap="none">
                <a:solidFill>
                  <a:schemeClr val="dk1"/>
                </a:solidFill>
                <a:latin typeface="Calibri"/>
                <a:ea typeface="Calibri"/>
                <a:cs typeface="Calibri"/>
                <a:sym typeface="Calibri"/>
              </a:rPr>
              <a:t>(SURF Service Catalogue)</a:t>
            </a:r>
            <a:endParaRPr sz="1100" b="0" i="0" u="none" strike="noStrike" cap="none">
              <a:solidFill>
                <a:srgbClr val="000000"/>
              </a:solidFill>
              <a:latin typeface="Calibri"/>
              <a:ea typeface="Calibri"/>
              <a:cs typeface="Calibri"/>
              <a:sym typeface="Calibri"/>
            </a:endParaRPr>
          </a:p>
        </p:txBody>
      </p:sp>
      <p:pic>
        <p:nvPicPr>
          <p:cNvPr id="9" name="Google Shape;126;p8" descr="A screenshot of a computer&#10;&#10;Description automatically generated">
            <a:extLst>
              <a:ext uri="{FF2B5EF4-FFF2-40B4-BE49-F238E27FC236}">
                <a16:creationId xmlns:a16="http://schemas.microsoft.com/office/drawing/2014/main" id="{7C3B0BD0-D268-0144-3FFE-F05AF541F097}"/>
              </a:ext>
            </a:extLst>
          </p:cNvPr>
          <p:cNvPicPr preferRelativeResize="0"/>
          <p:nvPr/>
        </p:nvPicPr>
        <p:blipFill rotWithShape="1">
          <a:blip r:embed="rId7">
            <a:alphaModFix/>
          </a:blip>
          <a:srcRect/>
          <a:stretch/>
        </p:blipFill>
        <p:spPr>
          <a:xfrm>
            <a:off x="518760" y="4869360"/>
            <a:ext cx="2159280" cy="1439280"/>
          </a:xfrm>
          <a:prstGeom prst="rect">
            <a:avLst/>
          </a:prstGeom>
          <a:noFill/>
          <a:ln w="19050" cap="flat" cmpd="sng">
            <a:solidFill>
              <a:srgbClr val="000000"/>
            </a:solidFill>
            <a:prstDash val="solid"/>
            <a:round/>
            <a:headEnd type="none" w="sm" len="sm"/>
            <a:tailEnd type="none" w="sm" len="sm"/>
          </a:ln>
        </p:spPr>
      </p:pic>
      <p:pic>
        <p:nvPicPr>
          <p:cNvPr id="10" name="Google Shape;128;p8" descr="A screenshot of a website&#10;&#10;Description automatically generated">
            <a:extLst>
              <a:ext uri="{FF2B5EF4-FFF2-40B4-BE49-F238E27FC236}">
                <a16:creationId xmlns:a16="http://schemas.microsoft.com/office/drawing/2014/main" id="{8E90EEB5-A869-CD78-5736-E70C2D0D866B}"/>
              </a:ext>
            </a:extLst>
          </p:cNvPr>
          <p:cNvPicPr preferRelativeResize="0"/>
          <p:nvPr/>
        </p:nvPicPr>
        <p:blipFill rotWithShape="1">
          <a:blip r:embed="rId8">
            <a:alphaModFix/>
          </a:blip>
          <a:srcRect/>
          <a:stretch/>
        </p:blipFill>
        <p:spPr>
          <a:xfrm>
            <a:off x="6485760" y="4869360"/>
            <a:ext cx="2159280" cy="1439280"/>
          </a:xfrm>
          <a:prstGeom prst="rect">
            <a:avLst/>
          </a:prstGeom>
          <a:noFill/>
          <a:ln w="19050" cap="flat" cmpd="sng">
            <a:solidFill>
              <a:srgbClr val="000000"/>
            </a:solidFill>
            <a:prstDash val="solid"/>
            <a:round/>
            <a:headEnd type="none" w="sm" len="sm"/>
            <a:tailEnd type="none" w="sm" len="sm"/>
          </a:ln>
        </p:spPr>
      </p:pic>
      <p:pic>
        <p:nvPicPr>
          <p:cNvPr id="11" name="Google Shape;130;p8" descr="A screenshot of a computer login&#10;&#10;AI-generated content may be incorrect.">
            <a:extLst>
              <a:ext uri="{FF2B5EF4-FFF2-40B4-BE49-F238E27FC236}">
                <a16:creationId xmlns:a16="http://schemas.microsoft.com/office/drawing/2014/main" id="{0978E451-CF3C-E182-6FD7-55E81CF1F1B1}"/>
              </a:ext>
            </a:extLst>
          </p:cNvPr>
          <p:cNvPicPr preferRelativeResize="0"/>
          <p:nvPr/>
        </p:nvPicPr>
        <p:blipFill rotWithShape="1">
          <a:blip r:embed="rId9">
            <a:alphaModFix/>
          </a:blip>
          <a:srcRect/>
          <a:stretch/>
        </p:blipFill>
        <p:spPr>
          <a:xfrm>
            <a:off x="9492840" y="945360"/>
            <a:ext cx="2159280" cy="1439280"/>
          </a:xfrm>
          <a:prstGeom prst="rect">
            <a:avLst/>
          </a:prstGeom>
          <a:noFill/>
          <a:ln w="19050" cap="flat" cmpd="sng">
            <a:solidFill>
              <a:srgbClr val="000000"/>
            </a:solidFill>
            <a:prstDash val="solid"/>
            <a:round/>
            <a:headEnd type="none" w="sm" len="sm"/>
            <a:tailEnd type="none" w="sm" len="sm"/>
          </a:ln>
        </p:spPr>
      </p:pic>
      <p:sp>
        <p:nvSpPr>
          <p:cNvPr id="12" name="Google Shape;131;p8">
            <a:extLst>
              <a:ext uri="{FF2B5EF4-FFF2-40B4-BE49-F238E27FC236}">
                <a16:creationId xmlns:a16="http://schemas.microsoft.com/office/drawing/2014/main" id="{6D15B1E6-E4E2-2F1D-D1A5-FA6C6278924A}"/>
              </a:ext>
            </a:extLst>
          </p:cNvPr>
          <p:cNvSpPr/>
          <p:nvPr/>
        </p:nvSpPr>
        <p:spPr>
          <a:xfrm>
            <a:off x="9492840" y="2401200"/>
            <a:ext cx="2159280" cy="4251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nl-NL" sz="11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https://servicedesk.surf.nl</a:t>
            </a:r>
            <a:r>
              <a:rPr lang="nl-NL" sz="11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nl-NL" sz="1100" b="0" i="0" u="none" strike="noStrike" cap="none">
                <a:solidFill>
                  <a:schemeClr val="dk1"/>
                </a:solidFill>
                <a:latin typeface="Calibri"/>
                <a:ea typeface="Calibri"/>
                <a:cs typeface="Calibri"/>
                <a:sym typeface="Calibri"/>
              </a:rPr>
              <a:t>(Helpdesk)</a:t>
            </a:r>
            <a:endParaRPr sz="1100" b="0" i="0" u="none" strike="noStrike" cap="none">
              <a:solidFill>
                <a:srgbClr val="000000"/>
              </a:solidFill>
              <a:latin typeface="Calibri"/>
              <a:ea typeface="Calibri"/>
              <a:cs typeface="Calibri"/>
              <a:sym typeface="Calibri"/>
            </a:endParaRPr>
          </a:p>
        </p:txBody>
      </p:sp>
      <p:pic>
        <p:nvPicPr>
          <p:cNvPr id="13" name="Google Shape;132;p8" descr="A screenshot of a website&#10;&#10;AI-generated content may be incorrect.">
            <a:extLst>
              <a:ext uri="{FF2B5EF4-FFF2-40B4-BE49-F238E27FC236}">
                <a16:creationId xmlns:a16="http://schemas.microsoft.com/office/drawing/2014/main" id="{98F6E5C8-F3B7-1279-59FA-D6339972C25A}"/>
              </a:ext>
            </a:extLst>
          </p:cNvPr>
          <p:cNvPicPr preferRelativeResize="0"/>
          <p:nvPr/>
        </p:nvPicPr>
        <p:blipFill rotWithShape="1">
          <a:blip r:embed="rId11">
            <a:alphaModFix/>
          </a:blip>
          <a:srcRect/>
          <a:stretch/>
        </p:blipFill>
        <p:spPr>
          <a:xfrm>
            <a:off x="9492840" y="2913840"/>
            <a:ext cx="2159280" cy="1439280"/>
          </a:xfrm>
          <a:prstGeom prst="rect">
            <a:avLst/>
          </a:prstGeom>
          <a:noFill/>
          <a:ln w="19050" cap="flat" cmpd="sng">
            <a:solidFill>
              <a:srgbClr val="000000"/>
            </a:solidFill>
            <a:prstDash val="solid"/>
            <a:round/>
            <a:headEnd type="none" w="sm" len="sm"/>
            <a:tailEnd type="none" w="sm" len="sm"/>
          </a:ln>
        </p:spPr>
      </p:pic>
      <p:sp>
        <p:nvSpPr>
          <p:cNvPr id="14" name="Google Shape;133;p8">
            <a:extLst>
              <a:ext uri="{FF2B5EF4-FFF2-40B4-BE49-F238E27FC236}">
                <a16:creationId xmlns:a16="http://schemas.microsoft.com/office/drawing/2014/main" id="{20DA69C9-6966-7115-46AC-08137086847F}"/>
              </a:ext>
            </a:extLst>
          </p:cNvPr>
          <p:cNvSpPr/>
          <p:nvPr/>
        </p:nvSpPr>
        <p:spPr>
          <a:xfrm>
            <a:off x="9492840" y="4372560"/>
            <a:ext cx="2159280" cy="4251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nl-NL" sz="1100" b="0" i="0" u="sng" strike="noStrike" cap="none">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https://sram.surf.nl/</a:t>
            </a:r>
            <a:r>
              <a:rPr lang="nl-NL" sz="11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nl-NL" sz="1100" b="0" i="0" u="none" strike="noStrike" cap="none">
                <a:solidFill>
                  <a:schemeClr val="dk1"/>
                </a:solidFill>
                <a:latin typeface="Calibri"/>
                <a:ea typeface="Calibri"/>
                <a:cs typeface="Calibri"/>
                <a:sym typeface="Calibri"/>
              </a:rPr>
              <a:t>(Access Management)</a:t>
            </a:r>
            <a:endParaRPr sz="1100" b="0" i="0" u="none" strike="noStrike" cap="none">
              <a:solidFill>
                <a:srgbClr val="000000"/>
              </a:solidFill>
              <a:latin typeface="Calibri"/>
              <a:ea typeface="Calibri"/>
              <a:cs typeface="Calibri"/>
              <a:sym typeface="Calibri"/>
            </a:endParaRPr>
          </a:p>
        </p:txBody>
      </p:sp>
      <p:sp>
        <p:nvSpPr>
          <p:cNvPr id="15" name="Google Shape;134;p8">
            <a:extLst>
              <a:ext uri="{FF2B5EF4-FFF2-40B4-BE49-F238E27FC236}">
                <a16:creationId xmlns:a16="http://schemas.microsoft.com/office/drawing/2014/main" id="{3E71BE7D-93C7-A93A-7E73-A6AB21F3BCD3}"/>
              </a:ext>
            </a:extLst>
          </p:cNvPr>
          <p:cNvSpPr/>
          <p:nvPr/>
        </p:nvSpPr>
        <p:spPr>
          <a:xfrm>
            <a:off x="3954451" y="4249030"/>
            <a:ext cx="4279604" cy="3371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nl-NL" sz="1600" b="0" i="0" u="sng" strike="noStrike" cap="none" dirty="0">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https://eosc.nl</a:t>
            </a:r>
            <a:r>
              <a:rPr lang="nl-NL" sz="1600" b="0" i="0" u="sng" strike="noStrike" cap="none" dirty="0">
                <a:solidFill>
                  <a:schemeClr val="dk1"/>
                </a:solidFill>
                <a:latin typeface="Calibri"/>
                <a:ea typeface="Calibri"/>
                <a:cs typeface="Calibri"/>
                <a:sym typeface="Calibri"/>
              </a:rPr>
              <a:t> </a:t>
            </a:r>
            <a:endParaRPr lang="en-US" sz="1600" b="0" i="0" u="none" strike="noStrike" cap="none">
              <a:solidFill>
                <a:schemeClr val="dk1"/>
              </a:solidFill>
              <a:latin typeface="Calibri"/>
              <a:ea typeface="Calibri"/>
              <a:cs typeface="Calibri"/>
            </a:endParaRPr>
          </a:p>
        </p:txBody>
      </p:sp>
      <p:pic>
        <p:nvPicPr>
          <p:cNvPr id="16" name="Google Shape;135;p8" descr="A screenshot of a computer&#10;&#10;AI-generated content may be incorrect.">
            <a:extLst>
              <a:ext uri="{FF2B5EF4-FFF2-40B4-BE49-F238E27FC236}">
                <a16:creationId xmlns:a16="http://schemas.microsoft.com/office/drawing/2014/main" id="{B7C1FF83-6A20-AD9A-B20E-82F0CB924465}"/>
              </a:ext>
            </a:extLst>
          </p:cNvPr>
          <p:cNvPicPr preferRelativeResize="0"/>
          <p:nvPr/>
        </p:nvPicPr>
        <p:blipFill rotWithShape="1">
          <a:blip r:embed="rId14">
            <a:alphaModFix/>
          </a:blip>
          <a:srcRect/>
          <a:stretch/>
        </p:blipFill>
        <p:spPr>
          <a:xfrm>
            <a:off x="9492840" y="4857120"/>
            <a:ext cx="2159280" cy="1439280"/>
          </a:xfrm>
          <a:prstGeom prst="rect">
            <a:avLst/>
          </a:prstGeom>
          <a:noFill/>
          <a:ln w="19050" cap="flat" cmpd="sng">
            <a:solidFill>
              <a:srgbClr val="000000"/>
            </a:solidFill>
            <a:prstDash val="solid"/>
            <a:round/>
            <a:headEnd type="none" w="sm" len="sm"/>
            <a:tailEnd type="none" w="sm" len="sm"/>
          </a:ln>
        </p:spPr>
      </p:pic>
      <p:sp>
        <p:nvSpPr>
          <p:cNvPr id="17" name="Google Shape;136;p8">
            <a:extLst>
              <a:ext uri="{FF2B5EF4-FFF2-40B4-BE49-F238E27FC236}">
                <a16:creationId xmlns:a16="http://schemas.microsoft.com/office/drawing/2014/main" id="{1304FE43-A4B4-63DD-FA91-25C5712CA829}"/>
              </a:ext>
            </a:extLst>
          </p:cNvPr>
          <p:cNvSpPr/>
          <p:nvPr/>
        </p:nvSpPr>
        <p:spPr>
          <a:xfrm>
            <a:off x="9492840" y="6272640"/>
            <a:ext cx="2159280" cy="4251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nl-NL" sz="1100" b="0" i="0" u="sng" strike="noStrike" cap="none">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https://servicedesk.surf.nl/wiki/display/WIKI/Service+status</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nl-NL" sz="1100" b="0" i="0" u="none" strike="noStrike" cap="none">
                <a:solidFill>
                  <a:schemeClr val="dk1"/>
                </a:solidFill>
                <a:latin typeface="Calibri"/>
                <a:ea typeface="Calibri"/>
                <a:cs typeface="Calibri"/>
                <a:sym typeface="Calibri"/>
              </a:rPr>
              <a:t>(Service Monitoring)</a:t>
            </a:r>
            <a:endParaRPr sz="1100" b="0" i="0" u="none" strike="noStrike" cap="none">
              <a:solidFill>
                <a:srgbClr val="000000"/>
              </a:solidFill>
              <a:latin typeface="Calibri"/>
              <a:ea typeface="Calibri"/>
              <a:cs typeface="Calibri"/>
              <a:sym typeface="Calibri"/>
            </a:endParaRPr>
          </a:p>
        </p:txBody>
      </p:sp>
      <p:pic>
        <p:nvPicPr>
          <p:cNvPr id="18" name="Google Shape;137;p8" descr="A screenshot of a computer&#10;&#10;AI-generated content may be incorrect.">
            <a:extLst>
              <a:ext uri="{FF2B5EF4-FFF2-40B4-BE49-F238E27FC236}">
                <a16:creationId xmlns:a16="http://schemas.microsoft.com/office/drawing/2014/main" id="{EE1B34DE-78CE-AEAF-92D1-9087A755069E}"/>
              </a:ext>
            </a:extLst>
          </p:cNvPr>
          <p:cNvPicPr preferRelativeResize="0"/>
          <p:nvPr/>
        </p:nvPicPr>
        <p:blipFill rotWithShape="1">
          <a:blip r:embed="rId16">
            <a:alphaModFix/>
          </a:blip>
          <a:srcRect/>
          <a:stretch/>
        </p:blipFill>
        <p:spPr>
          <a:xfrm>
            <a:off x="3535920" y="4869360"/>
            <a:ext cx="2091960" cy="1439280"/>
          </a:xfrm>
          <a:prstGeom prst="rect">
            <a:avLst/>
          </a:prstGeom>
          <a:noFill/>
          <a:ln w="19050" cap="flat" cmpd="sng">
            <a:solidFill>
              <a:srgbClr val="000000"/>
            </a:solidFill>
            <a:prstDash val="solid"/>
            <a:round/>
            <a:headEnd type="none" w="sm" len="sm"/>
            <a:tailEnd type="none" w="sm" len="sm"/>
          </a:ln>
        </p:spPr>
      </p:pic>
      <p:pic>
        <p:nvPicPr>
          <p:cNvPr id="19" name="Google Shape;139;p8" descr="A screenshot of a computer&#10;&#10;AI-generated content may be incorrect.">
            <a:extLst>
              <a:ext uri="{FF2B5EF4-FFF2-40B4-BE49-F238E27FC236}">
                <a16:creationId xmlns:a16="http://schemas.microsoft.com/office/drawing/2014/main" id="{5B281C72-B543-BF7B-4AC0-50D430DBCF8E}"/>
              </a:ext>
            </a:extLst>
          </p:cNvPr>
          <p:cNvPicPr preferRelativeResize="0"/>
          <p:nvPr/>
        </p:nvPicPr>
        <p:blipFill rotWithShape="1">
          <a:blip r:embed="rId17">
            <a:alphaModFix/>
          </a:blip>
          <a:srcRect/>
          <a:stretch/>
        </p:blipFill>
        <p:spPr>
          <a:xfrm>
            <a:off x="2913298" y="549325"/>
            <a:ext cx="6170111" cy="3796392"/>
          </a:xfrm>
          <a:prstGeom prst="rect">
            <a:avLst/>
          </a:prstGeom>
          <a:noFill/>
          <a:ln>
            <a:noFill/>
          </a:ln>
        </p:spPr>
      </p:pic>
      <p:pic>
        <p:nvPicPr>
          <p:cNvPr id="4" name="Picture 3" descr="A black text on a white background&#10;&#10;AI-generated content may be incorrect.">
            <a:extLst>
              <a:ext uri="{FF2B5EF4-FFF2-40B4-BE49-F238E27FC236}">
                <a16:creationId xmlns:a16="http://schemas.microsoft.com/office/drawing/2014/main" id="{993DF726-BF02-2BB4-20CC-528F12C7C76F}"/>
              </a:ext>
            </a:extLst>
          </p:cNvPr>
          <p:cNvPicPr>
            <a:picLocks noChangeAspect="1"/>
          </p:cNvPicPr>
          <p:nvPr/>
        </p:nvPicPr>
        <p:blipFill>
          <a:blip r:embed="rId18"/>
          <a:stretch>
            <a:fillRect/>
          </a:stretch>
        </p:blipFill>
        <p:spPr>
          <a:xfrm>
            <a:off x="4465674" y="114925"/>
            <a:ext cx="4040373" cy="913150"/>
          </a:xfrm>
          <a:prstGeom prst="rect">
            <a:avLst/>
          </a:prstGeom>
        </p:spPr>
      </p:pic>
    </p:spTree>
    <p:extLst>
      <p:ext uri="{BB962C8B-B14F-4D97-AF65-F5344CB8AC3E}">
        <p14:creationId xmlns:p14="http://schemas.microsoft.com/office/powerpoint/2010/main" val="2004820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ABCBF-F6E1-9214-73F6-B88E85319BB3}"/>
            </a:ext>
          </a:extLst>
        </p:cNvPr>
        <p:cNvGrpSpPr/>
        <p:nvPr/>
      </p:nvGrpSpPr>
      <p:grpSpPr>
        <a:xfrm>
          <a:off x="0" y="0"/>
          <a:ext cx="0" cy="0"/>
          <a:chOff x="0" y="0"/>
          <a:chExt cx="0" cy="0"/>
        </a:xfrm>
      </p:grpSpPr>
      <p:sp>
        <p:nvSpPr>
          <p:cNvPr id="17" name="Titel 9">
            <a:extLst>
              <a:ext uri="{FF2B5EF4-FFF2-40B4-BE49-F238E27FC236}">
                <a16:creationId xmlns:a16="http://schemas.microsoft.com/office/drawing/2014/main" id="{21294E01-A75A-1DCB-D17D-28639A3B03D6}"/>
              </a:ext>
            </a:extLst>
          </p:cNvPr>
          <p:cNvSpPr>
            <a:spLocks noGrp="1"/>
          </p:cNvSpPr>
          <p:nvPr>
            <p:ph type="title"/>
          </p:nvPr>
        </p:nvSpPr>
        <p:spPr>
          <a:xfrm>
            <a:off x="878040" y="198176"/>
            <a:ext cx="10856759" cy="342211"/>
          </a:xfrm>
        </p:spPr>
        <p:txBody>
          <a:bodyPr/>
          <a:lstStyle/>
          <a:p>
            <a:pPr>
              <a:spcBef>
                <a:spcPts val="601"/>
              </a:spcBef>
              <a:spcAft>
                <a:spcPts val="601"/>
              </a:spcAft>
            </a:pPr>
            <a:r>
              <a:rPr lang="en-NL" sz="3200" kern="100" dirty="0">
                <a:solidFill>
                  <a:srgbClr val="000000"/>
                </a:solidFill>
                <a:ea typeface="Aptos" panose="020B0004020202020204" pitchFamily="34" charset="0"/>
                <a:cs typeface="Times New Roman" panose="02020603050405020304" pitchFamily="18" charset="0"/>
              </a:rPr>
              <a:t>Explore scenarios for defining and setting up one or more EOSC pilot node(s)</a:t>
            </a:r>
            <a:endParaRPr lang="en-NL" sz="3200" kern="100" dirty="0">
              <a:ea typeface="Aptos" panose="020B0004020202020204" pitchFamily="34" charset="0"/>
              <a:cs typeface="Times New Roman" panose="02020603050405020304" pitchFamily="18" charset="0"/>
            </a:endParaRPr>
          </a:p>
        </p:txBody>
      </p:sp>
      <p:sp>
        <p:nvSpPr>
          <p:cNvPr id="19" name="Titel 9">
            <a:extLst>
              <a:ext uri="{FF2B5EF4-FFF2-40B4-BE49-F238E27FC236}">
                <a16:creationId xmlns:a16="http://schemas.microsoft.com/office/drawing/2014/main" id="{645106D2-AB7A-0206-6C13-6D481AD57B81}"/>
              </a:ext>
            </a:extLst>
          </p:cNvPr>
          <p:cNvSpPr txBox="1">
            <a:spLocks/>
          </p:cNvSpPr>
          <p:nvPr/>
        </p:nvSpPr>
        <p:spPr>
          <a:xfrm>
            <a:off x="7307725" y="193305"/>
            <a:ext cx="4884275"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endParaRPr lang="en-GB" sz="3200" dirty="0"/>
          </a:p>
        </p:txBody>
      </p:sp>
      <p:pic>
        <p:nvPicPr>
          <p:cNvPr id="3" name="Picture 2">
            <a:extLst>
              <a:ext uri="{FF2B5EF4-FFF2-40B4-BE49-F238E27FC236}">
                <a16:creationId xmlns:a16="http://schemas.microsoft.com/office/drawing/2014/main" id="{6DA1BD83-0535-B98B-B456-35DD7AF0C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581" y="905795"/>
            <a:ext cx="6096000" cy="3429000"/>
          </a:xfrm>
          <a:prstGeom prst="rect">
            <a:avLst/>
          </a:prstGeom>
          <a:effectLst>
            <a:softEdge rad="50800"/>
          </a:effectLst>
        </p:spPr>
      </p:pic>
      <p:pic>
        <p:nvPicPr>
          <p:cNvPr id="5" name="Picture 4" descr="A diagram of a network of scientific information&#10;&#10;AI-generated content may be incorrect.">
            <a:extLst>
              <a:ext uri="{FF2B5EF4-FFF2-40B4-BE49-F238E27FC236}">
                <a16:creationId xmlns:a16="http://schemas.microsoft.com/office/drawing/2014/main" id="{28108B79-CE01-B56C-4057-8FAF3E5A5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19" y="3293170"/>
            <a:ext cx="6096000" cy="3429000"/>
          </a:xfrm>
          <a:prstGeom prst="rect">
            <a:avLst/>
          </a:prstGeom>
          <a:effectLst>
            <a:softEdge rad="50800"/>
          </a:effectLst>
        </p:spPr>
      </p:pic>
    </p:spTree>
    <p:extLst>
      <p:ext uri="{BB962C8B-B14F-4D97-AF65-F5344CB8AC3E}">
        <p14:creationId xmlns:p14="http://schemas.microsoft.com/office/powerpoint/2010/main" val="154970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4292DB82-5E79-C599-3F4C-31951BBBA78C}"/>
            </a:ext>
          </a:extLst>
        </p:cNvPr>
        <p:cNvGrpSpPr/>
        <p:nvPr/>
      </p:nvGrpSpPr>
      <p:grpSpPr>
        <a:xfrm>
          <a:off x="0" y="0"/>
          <a:ext cx="0" cy="0"/>
          <a:chOff x="0" y="0"/>
          <a:chExt cx="0" cy="0"/>
        </a:xfrm>
      </p:grpSpPr>
      <p:grpSp>
        <p:nvGrpSpPr>
          <p:cNvPr id="53" name="Group 52">
            <a:extLst>
              <a:ext uri="{FF2B5EF4-FFF2-40B4-BE49-F238E27FC236}">
                <a16:creationId xmlns:a16="http://schemas.microsoft.com/office/drawing/2014/main" id="{2EC45089-9DAA-7D37-09F6-25428916F6A3}"/>
              </a:ext>
            </a:extLst>
          </p:cNvPr>
          <p:cNvGrpSpPr/>
          <p:nvPr/>
        </p:nvGrpSpPr>
        <p:grpSpPr>
          <a:xfrm>
            <a:off x="4108949" y="3030247"/>
            <a:ext cx="7832140" cy="2618109"/>
            <a:chOff x="4108949" y="3030247"/>
            <a:chExt cx="7832140" cy="2618109"/>
          </a:xfrm>
        </p:grpSpPr>
        <p:pic>
          <p:nvPicPr>
            <p:cNvPr id="49" name="Graphic 48">
              <a:extLst>
                <a:ext uri="{FF2B5EF4-FFF2-40B4-BE49-F238E27FC236}">
                  <a16:creationId xmlns:a16="http://schemas.microsoft.com/office/drawing/2014/main" id="{98491EA0-E8DF-4C5E-9B89-A0E8F73E8F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08949" y="3640377"/>
              <a:ext cx="1548756" cy="1404686"/>
            </a:xfrm>
            <a:prstGeom prst="rect">
              <a:avLst/>
            </a:prstGeom>
          </p:spPr>
        </p:pic>
        <p:pic>
          <p:nvPicPr>
            <p:cNvPr id="50" name="Graphic 49">
              <a:extLst>
                <a:ext uri="{FF2B5EF4-FFF2-40B4-BE49-F238E27FC236}">
                  <a16:creationId xmlns:a16="http://schemas.microsoft.com/office/drawing/2014/main" id="{1FF55DE6-8C3B-C975-8F3B-8182486544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04572" y="4243670"/>
              <a:ext cx="1548756" cy="1404686"/>
            </a:xfrm>
            <a:prstGeom prst="rect">
              <a:avLst/>
            </a:prstGeom>
          </p:spPr>
        </p:pic>
        <p:pic>
          <p:nvPicPr>
            <p:cNvPr id="51" name="Graphic 50">
              <a:extLst>
                <a:ext uri="{FF2B5EF4-FFF2-40B4-BE49-F238E27FC236}">
                  <a16:creationId xmlns:a16="http://schemas.microsoft.com/office/drawing/2014/main" id="{C879BB1F-EC98-3F5B-A06D-B0352DDA27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77921" y="3645220"/>
              <a:ext cx="1548756" cy="1404686"/>
            </a:xfrm>
            <a:prstGeom prst="rect">
              <a:avLst/>
            </a:prstGeom>
          </p:spPr>
        </p:pic>
        <p:grpSp>
          <p:nvGrpSpPr>
            <p:cNvPr id="42" name="Group 41">
              <a:extLst>
                <a:ext uri="{FF2B5EF4-FFF2-40B4-BE49-F238E27FC236}">
                  <a16:creationId xmlns:a16="http://schemas.microsoft.com/office/drawing/2014/main" id="{F2BAE6A0-9C59-5720-7BA1-8EEC6BBE1155}"/>
                </a:ext>
              </a:extLst>
            </p:cNvPr>
            <p:cNvGrpSpPr/>
            <p:nvPr/>
          </p:nvGrpSpPr>
          <p:grpSpPr>
            <a:xfrm>
              <a:off x="4255675" y="3784010"/>
              <a:ext cx="7685414" cy="1712443"/>
              <a:chOff x="4255675" y="3784010"/>
              <a:chExt cx="7685414" cy="1712443"/>
            </a:xfrm>
          </p:grpSpPr>
          <p:sp>
            <p:nvSpPr>
              <p:cNvPr id="43" name="Hexagon 42">
                <a:extLst>
                  <a:ext uri="{FF2B5EF4-FFF2-40B4-BE49-F238E27FC236}">
                    <a16:creationId xmlns:a16="http://schemas.microsoft.com/office/drawing/2014/main" id="{D4003511-06CB-2836-BB4E-D6CA66919EFC}"/>
                  </a:ext>
                </a:extLst>
              </p:cNvPr>
              <p:cNvSpPr/>
              <p:nvPr/>
            </p:nvSpPr>
            <p:spPr>
              <a:xfrm>
                <a:off x="4255675" y="3784010"/>
                <a:ext cx="1305428" cy="1124376"/>
              </a:xfrm>
              <a:prstGeom prst="hexagon">
                <a:avLst>
                  <a:gd name="adj" fmla="val 27830"/>
                  <a:gd name="vf" fmla="val 115470"/>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4" name="Hexagon 43">
                <a:extLst>
                  <a:ext uri="{FF2B5EF4-FFF2-40B4-BE49-F238E27FC236}">
                    <a16:creationId xmlns:a16="http://schemas.microsoft.com/office/drawing/2014/main" id="{64DCF13F-4E53-2C69-25B2-BE482D38A417}"/>
                  </a:ext>
                </a:extLst>
              </p:cNvPr>
              <p:cNvSpPr/>
              <p:nvPr/>
            </p:nvSpPr>
            <p:spPr>
              <a:xfrm>
                <a:off x="6440609" y="3809889"/>
                <a:ext cx="1305428" cy="1124376"/>
              </a:xfrm>
              <a:prstGeom prst="hexagon">
                <a:avLst>
                  <a:gd name="adj" fmla="val 27830"/>
                  <a:gd name="vf" fmla="val 115470"/>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5" name="Hexagon 44">
                <a:extLst>
                  <a:ext uri="{FF2B5EF4-FFF2-40B4-BE49-F238E27FC236}">
                    <a16:creationId xmlns:a16="http://schemas.microsoft.com/office/drawing/2014/main" id="{765B6F4D-E947-FFFF-8AAC-2A00CD9E0906}"/>
                  </a:ext>
                </a:extLst>
              </p:cNvPr>
              <p:cNvSpPr/>
              <p:nvPr/>
            </p:nvSpPr>
            <p:spPr>
              <a:xfrm>
                <a:off x="5344824" y="4372077"/>
                <a:ext cx="1305428" cy="1124376"/>
              </a:xfrm>
              <a:prstGeom prst="hexagon">
                <a:avLst>
                  <a:gd name="adj" fmla="val 27830"/>
                  <a:gd name="vf" fmla="val 115470"/>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6" name="Rectangle 45">
                <a:extLst>
                  <a:ext uri="{FF2B5EF4-FFF2-40B4-BE49-F238E27FC236}">
                    <a16:creationId xmlns:a16="http://schemas.microsoft.com/office/drawing/2014/main" id="{6B9D1C9D-2BA4-6557-7563-C2E2287F89DE}"/>
                  </a:ext>
                </a:extLst>
              </p:cNvPr>
              <p:cNvSpPr/>
              <p:nvPr/>
            </p:nvSpPr>
            <p:spPr>
              <a:xfrm>
                <a:off x="7901249" y="4538252"/>
                <a:ext cx="4039840" cy="646920"/>
              </a:xfrm>
              <a:prstGeom prst="rect">
                <a:avLst/>
              </a:prstGeom>
              <a:solidFill>
                <a:srgbClr val="1C74BC"/>
              </a:solid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NL" sz="1400" dirty="0"/>
              </a:p>
            </p:txBody>
          </p:sp>
        </p:grpSp>
        <p:pic>
          <p:nvPicPr>
            <p:cNvPr id="47" name="Picture 46" descr="A black text on a white background&#10;&#10;AI-generated content may be incorrect.">
              <a:extLst>
                <a:ext uri="{FF2B5EF4-FFF2-40B4-BE49-F238E27FC236}">
                  <a16:creationId xmlns:a16="http://schemas.microsoft.com/office/drawing/2014/main" id="{4A6E30DE-D9B9-1820-7B4B-68C743578DA6}"/>
                </a:ext>
              </a:extLst>
            </p:cNvPr>
            <p:cNvPicPr>
              <a:picLocks noChangeAspect="1"/>
            </p:cNvPicPr>
            <p:nvPr/>
          </p:nvPicPr>
          <p:blipFill>
            <a:blip r:embed="rId6"/>
            <a:stretch>
              <a:fillRect/>
            </a:stretch>
          </p:blipFill>
          <p:spPr>
            <a:xfrm>
              <a:off x="8748530" y="4549329"/>
              <a:ext cx="2634907" cy="608350"/>
            </a:xfrm>
            <a:prstGeom prst="rect">
              <a:avLst/>
            </a:prstGeom>
          </p:spPr>
        </p:pic>
        <p:pic>
          <p:nvPicPr>
            <p:cNvPr id="48" name="Picture 47" descr="A black and white image of letters&#10;&#10;AI-generated content may be incorrect.">
              <a:extLst>
                <a:ext uri="{FF2B5EF4-FFF2-40B4-BE49-F238E27FC236}">
                  <a16:creationId xmlns:a16="http://schemas.microsoft.com/office/drawing/2014/main" id="{89A779CE-AA9C-7C28-1C8E-5BAD3FE4C580}"/>
                </a:ext>
              </a:extLst>
            </p:cNvPr>
            <p:cNvPicPr>
              <a:picLocks noChangeAspect="1"/>
            </p:cNvPicPr>
            <p:nvPr/>
          </p:nvPicPr>
          <p:blipFill>
            <a:blip r:embed="rId7"/>
            <a:stretch>
              <a:fillRect/>
            </a:stretch>
          </p:blipFill>
          <p:spPr>
            <a:xfrm>
              <a:off x="8915281" y="4707161"/>
              <a:ext cx="906581" cy="203981"/>
            </a:xfrm>
            <a:prstGeom prst="rect">
              <a:avLst/>
            </a:prstGeom>
          </p:spPr>
        </p:pic>
        <p:pic>
          <p:nvPicPr>
            <p:cNvPr id="52" name="Graphic 51">
              <a:extLst>
                <a:ext uri="{FF2B5EF4-FFF2-40B4-BE49-F238E27FC236}">
                  <a16:creationId xmlns:a16="http://schemas.microsoft.com/office/drawing/2014/main" id="{A9615500-3C70-FC2C-135F-55147640EE0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04572" y="3030247"/>
              <a:ext cx="1548756" cy="1404686"/>
            </a:xfrm>
            <a:prstGeom prst="rect">
              <a:avLst/>
            </a:prstGeom>
          </p:spPr>
        </p:pic>
      </p:grpSp>
      <p:grpSp>
        <p:nvGrpSpPr>
          <p:cNvPr id="59" name="Group 58">
            <a:extLst>
              <a:ext uri="{FF2B5EF4-FFF2-40B4-BE49-F238E27FC236}">
                <a16:creationId xmlns:a16="http://schemas.microsoft.com/office/drawing/2014/main" id="{4CBE4D93-5C72-1F75-701E-F369E588A65F}"/>
              </a:ext>
            </a:extLst>
          </p:cNvPr>
          <p:cNvGrpSpPr/>
          <p:nvPr/>
        </p:nvGrpSpPr>
        <p:grpSpPr>
          <a:xfrm>
            <a:off x="3288316" y="1784826"/>
            <a:ext cx="5457630" cy="5073174"/>
            <a:chOff x="3288316" y="1784826"/>
            <a:chExt cx="5457630" cy="5073174"/>
          </a:xfrm>
        </p:grpSpPr>
        <p:pic>
          <p:nvPicPr>
            <p:cNvPr id="54" name="Graphic 53">
              <a:extLst>
                <a:ext uri="{FF2B5EF4-FFF2-40B4-BE49-F238E27FC236}">
                  <a16:creationId xmlns:a16="http://schemas.microsoft.com/office/drawing/2014/main" id="{73C439E2-9939-A47E-3F5C-6A3C887F0020}"/>
                </a:ext>
              </a:extLst>
            </p:cNvPr>
            <p:cNvPicPr>
              <a:picLocks noChangeAspect="1"/>
            </p:cNvPicPr>
            <p:nvPr/>
          </p:nvPicPr>
          <p:blipFill>
            <a:blip>
              <a:alphaModFix/>
              <a:extLst>
                <a:ext uri="{96DAC541-7B7A-43D3-8B79-37D633B846F1}">
                  <asvg:svgBlip xmlns:asvg="http://schemas.microsoft.com/office/drawing/2016/SVG/main" r:embed="rId9"/>
                </a:ext>
              </a:extLst>
            </a:blip>
            <a:stretch>
              <a:fillRect/>
            </a:stretch>
          </p:blipFill>
          <p:spPr>
            <a:xfrm>
              <a:off x="5203254" y="1784826"/>
              <a:ext cx="1548756" cy="1404686"/>
            </a:xfrm>
            <a:prstGeom prst="rect">
              <a:avLst/>
            </a:prstGeom>
          </p:spPr>
        </p:pic>
        <p:pic>
          <p:nvPicPr>
            <p:cNvPr id="55" name="Graphic 54">
              <a:extLst>
                <a:ext uri="{FF2B5EF4-FFF2-40B4-BE49-F238E27FC236}">
                  <a16:creationId xmlns:a16="http://schemas.microsoft.com/office/drawing/2014/main" id="{83EEEF43-53C9-DC3F-1C06-1D0F2943F8BA}"/>
                </a:ext>
              </a:extLst>
            </p:cNvPr>
            <p:cNvPicPr>
              <a:picLocks noChangeAspect="1"/>
            </p:cNvPicPr>
            <p:nvPr/>
          </p:nvPicPr>
          <p:blipFill>
            <a:blip>
              <a:alphaModFix/>
              <a:extLst>
                <a:ext uri="{96DAC541-7B7A-43D3-8B79-37D633B846F1}">
                  <asvg:svgBlip xmlns:asvg="http://schemas.microsoft.com/office/drawing/2016/SVG/main" r:embed="rId10"/>
                </a:ext>
              </a:extLst>
            </a:blip>
            <a:stretch>
              <a:fillRect/>
            </a:stretch>
          </p:blipFill>
          <p:spPr>
            <a:xfrm>
              <a:off x="4122094" y="2393137"/>
              <a:ext cx="1548756" cy="1404686"/>
            </a:xfrm>
            <a:prstGeom prst="rect">
              <a:avLst/>
            </a:prstGeom>
          </p:spPr>
        </p:pic>
        <p:pic>
          <p:nvPicPr>
            <p:cNvPr id="56" name="Graphic 55">
              <a:extLst>
                <a:ext uri="{FF2B5EF4-FFF2-40B4-BE49-F238E27FC236}">
                  <a16:creationId xmlns:a16="http://schemas.microsoft.com/office/drawing/2014/main" id="{7E62887D-B8C9-5C59-ACC0-D57422377013}"/>
                </a:ext>
              </a:extLst>
            </p:cNvPr>
            <p:cNvPicPr>
              <a:picLocks noChangeAspect="1"/>
            </p:cNvPicPr>
            <p:nvPr/>
          </p:nvPicPr>
          <p:blipFill>
            <a:blip>
              <a:alphaModFix/>
              <a:extLst>
                <a:ext uri="{96DAC541-7B7A-43D3-8B79-37D633B846F1}">
                  <asvg:svgBlip xmlns:asvg="http://schemas.microsoft.com/office/drawing/2016/SVG/main" r:embed="rId11"/>
                </a:ext>
              </a:extLst>
            </a:blip>
            <a:stretch>
              <a:fillRect/>
            </a:stretch>
          </p:blipFill>
          <p:spPr>
            <a:xfrm>
              <a:off x="6306625" y="2412396"/>
              <a:ext cx="1548756" cy="1404686"/>
            </a:xfrm>
            <a:prstGeom prst="rect">
              <a:avLst/>
            </a:prstGeom>
          </p:spPr>
        </p:pic>
        <p:pic>
          <p:nvPicPr>
            <p:cNvPr id="57" name="Picture 4" descr="EGI: Key partner in winning consortia in the European Commission's  procurement for further development of EOSC - EGI">
              <a:extLst>
                <a:ext uri="{FF2B5EF4-FFF2-40B4-BE49-F238E27FC236}">
                  <a16:creationId xmlns:a16="http://schemas.microsoft.com/office/drawing/2014/main" id="{B2401FD0-87CE-C64B-7D99-C55D820BB58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 r="43458"/>
            <a:stretch>
              <a:fillRect/>
            </a:stretch>
          </p:blipFill>
          <p:spPr bwMode="auto">
            <a:xfrm>
              <a:off x="3288316" y="4945432"/>
              <a:ext cx="1700158" cy="1912568"/>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FCAB55BF-0999-B842-E9EE-C03BFCF1446C}"/>
                </a:ext>
              </a:extLst>
            </p:cNvPr>
            <p:cNvSpPr txBox="1"/>
            <p:nvPr/>
          </p:nvSpPr>
          <p:spPr>
            <a:xfrm>
              <a:off x="4869564" y="5642308"/>
              <a:ext cx="3876382" cy="499193"/>
            </a:xfrm>
            <a:prstGeom prst="rect">
              <a:avLst/>
            </a:prstGeom>
            <a:noFill/>
          </p:spPr>
          <p:txBody>
            <a:bodyPr wrap="none" rtlCol="0">
              <a:spAutoFit/>
            </a:bodyPr>
            <a:lstStyle/>
            <a:p>
              <a:r>
                <a:rPr lang="en-NL" sz="2800" dirty="0"/>
                <a:t> Node   The Netherlands</a:t>
              </a:r>
            </a:p>
          </p:txBody>
        </p:sp>
      </p:grpSp>
      <p:grpSp>
        <p:nvGrpSpPr>
          <p:cNvPr id="157" name="Group 156">
            <a:extLst>
              <a:ext uri="{FF2B5EF4-FFF2-40B4-BE49-F238E27FC236}">
                <a16:creationId xmlns:a16="http://schemas.microsoft.com/office/drawing/2014/main" id="{997989D8-11B1-6C33-024A-A62DE3617648}"/>
              </a:ext>
            </a:extLst>
          </p:cNvPr>
          <p:cNvGrpSpPr/>
          <p:nvPr/>
        </p:nvGrpSpPr>
        <p:grpSpPr>
          <a:xfrm>
            <a:off x="301716" y="250227"/>
            <a:ext cx="11338025" cy="6607773"/>
            <a:chOff x="301716" y="250227"/>
            <a:chExt cx="11338025" cy="6607773"/>
          </a:xfrm>
        </p:grpSpPr>
        <p:sp>
          <p:nvSpPr>
            <p:cNvPr id="123" name="Rectangle 122">
              <a:extLst>
                <a:ext uri="{FF2B5EF4-FFF2-40B4-BE49-F238E27FC236}">
                  <a16:creationId xmlns:a16="http://schemas.microsoft.com/office/drawing/2014/main" id="{4F84496E-3792-76FA-382D-82136F624EA4}"/>
                </a:ext>
              </a:extLst>
            </p:cNvPr>
            <p:cNvSpPr/>
            <p:nvPr/>
          </p:nvSpPr>
          <p:spPr>
            <a:xfrm>
              <a:off x="7879592" y="251803"/>
              <a:ext cx="3080295" cy="4126901"/>
            </a:xfrm>
            <a:prstGeom prst="rect">
              <a:avLst/>
            </a:prstGeom>
            <a:solidFill>
              <a:srgbClr val="EBD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NL" sz="1600" b="1" dirty="0">
                  <a:solidFill>
                    <a:srgbClr val="913287"/>
                  </a:solidFill>
                </a:rPr>
                <a:t>Life Sciences &amp; Health</a:t>
              </a:r>
            </a:p>
          </p:txBody>
        </p:sp>
        <p:sp>
          <p:nvSpPr>
            <p:cNvPr id="124" name="Rectangle 123">
              <a:extLst>
                <a:ext uri="{FF2B5EF4-FFF2-40B4-BE49-F238E27FC236}">
                  <a16:creationId xmlns:a16="http://schemas.microsoft.com/office/drawing/2014/main" id="{DFC077AB-D441-DE42-049D-15CF3F614E5A}"/>
                </a:ext>
              </a:extLst>
            </p:cNvPr>
            <p:cNvSpPr/>
            <p:nvPr/>
          </p:nvSpPr>
          <p:spPr>
            <a:xfrm>
              <a:off x="4221318" y="252930"/>
              <a:ext cx="3650244" cy="2169649"/>
            </a:xfrm>
            <a:prstGeom prst="rect">
              <a:avLst/>
            </a:prstGeom>
            <a:solidFill>
              <a:srgbClr val="DDEB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NL" sz="1600" b="1" dirty="0">
                  <a:solidFill>
                    <a:srgbClr val="4E9634"/>
                  </a:solidFill>
                </a:rPr>
                <a:t>Social Sciences &amp; Humanities</a:t>
              </a:r>
            </a:p>
          </p:txBody>
        </p:sp>
        <p:sp>
          <p:nvSpPr>
            <p:cNvPr id="125" name="Rectangle 124">
              <a:extLst>
                <a:ext uri="{FF2B5EF4-FFF2-40B4-BE49-F238E27FC236}">
                  <a16:creationId xmlns:a16="http://schemas.microsoft.com/office/drawing/2014/main" id="{B20C26F6-CACE-03A2-5BCE-7FA4E83E36A1}"/>
                </a:ext>
              </a:extLst>
            </p:cNvPr>
            <p:cNvSpPr/>
            <p:nvPr/>
          </p:nvSpPr>
          <p:spPr>
            <a:xfrm>
              <a:off x="1163782" y="250227"/>
              <a:ext cx="3080294" cy="4128697"/>
            </a:xfrm>
            <a:prstGeom prst="rect">
              <a:avLst/>
            </a:prstGeom>
            <a:solidFill>
              <a:srgbClr val="F4E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NL" sz="1600" b="1" dirty="0">
                  <a:solidFill>
                    <a:srgbClr val="C5632E"/>
                  </a:solidFill>
                </a:rPr>
                <a:t>Natural &amp; Engineering Sciences</a:t>
              </a:r>
            </a:p>
          </p:txBody>
        </p:sp>
        <p:grpSp>
          <p:nvGrpSpPr>
            <p:cNvPr id="126" name="Group 125">
              <a:extLst>
                <a:ext uri="{FF2B5EF4-FFF2-40B4-BE49-F238E27FC236}">
                  <a16:creationId xmlns:a16="http://schemas.microsoft.com/office/drawing/2014/main" id="{930E9924-88AC-5BC4-8C28-7DAD6C91D675}"/>
                </a:ext>
              </a:extLst>
            </p:cNvPr>
            <p:cNvGrpSpPr/>
            <p:nvPr/>
          </p:nvGrpSpPr>
          <p:grpSpPr>
            <a:xfrm>
              <a:off x="1929092" y="517888"/>
              <a:ext cx="8136892" cy="6340112"/>
              <a:chOff x="1929092" y="517888"/>
              <a:chExt cx="8136892" cy="6340112"/>
            </a:xfrm>
          </p:grpSpPr>
          <p:grpSp>
            <p:nvGrpSpPr>
              <p:cNvPr id="127" name="Group 126">
                <a:extLst>
                  <a:ext uri="{FF2B5EF4-FFF2-40B4-BE49-F238E27FC236}">
                    <a16:creationId xmlns:a16="http://schemas.microsoft.com/office/drawing/2014/main" id="{7F1DD8C6-3A2D-69E1-851D-579AA98D0E04}"/>
                  </a:ext>
                </a:extLst>
              </p:cNvPr>
              <p:cNvGrpSpPr/>
              <p:nvPr/>
            </p:nvGrpSpPr>
            <p:grpSpPr>
              <a:xfrm>
                <a:off x="1929092" y="517888"/>
                <a:ext cx="8136892" cy="5130468"/>
                <a:chOff x="2330648" y="335276"/>
                <a:chExt cx="7388855" cy="4658816"/>
              </a:xfrm>
            </p:grpSpPr>
            <p:grpSp>
              <p:nvGrpSpPr>
                <p:cNvPr id="132" name="Group 131">
                  <a:extLst>
                    <a:ext uri="{FF2B5EF4-FFF2-40B4-BE49-F238E27FC236}">
                      <a16:creationId xmlns:a16="http://schemas.microsoft.com/office/drawing/2014/main" id="{0DB7F620-1315-37F7-4356-6E8E4FF7C173}"/>
                    </a:ext>
                  </a:extLst>
                </p:cNvPr>
                <p:cNvGrpSpPr>
                  <a:grpSpLocks noChangeAspect="1"/>
                </p:cNvGrpSpPr>
                <p:nvPr/>
              </p:nvGrpSpPr>
              <p:grpSpPr>
                <a:xfrm>
                  <a:off x="4310112" y="335276"/>
                  <a:ext cx="3409305" cy="1860245"/>
                  <a:chOff x="5510394" y="-1964259"/>
                  <a:chExt cx="3958389" cy="2159845"/>
                </a:xfrm>
              </p:grpSpPr>
              <p:grpSp>
                <p:nvGrpSpPr>
                  <p:cNvPr id="151" name="Group 150">
                    <a:extLst>
                      <a:ext uri="{FF2B5EF4-FFF2-40B4-BE49-F238E27FC236}">
                        <a16:creationId xmlns:a16="http://schemas.microsoft.com/office/drawing/2014/main" id="{3E742399-3FB4-B4B9-A3E1-5740B3423461}"/>
                      </a:ext>
                    </a:extLst>
                  </p:cNvPr>
                  <p:cNvGrpSpPr/>
                  <p:nvPr/>
                </p:nvGrpSpPr>
                <p:grpSpPr>
                  <a:xfrm>
                    <a:off x="5510394" y="-1294630"/>
                    <a:ext cx="3958389" cy="1490216"/>
                    <a:chOff x="2824357" y="2680102"/>
                    <a:chExt cx="3958389" cy="1490216"/>
                  </a:xfrm>
                </p:grpSpPr>
                <p:pic>
                  <p:nvPicPr>
                    <p:cNvPr id="153" name="Graphic 152">
                      <a:extLst>
                        <a:ext uri="{FF2B5EF4-FFF2-40B4-BE49-F238E27FC236}">
                          <a16:creationId xmlns:a16="http://schemas.microsoft.com/office/drawing/2014/main" id="{E0CB422C-525F-A1CB-5F6C-C836AAEFA8EC}"/>
                        </a:ext>
                      </a:extLst>
                    </p:cNvPr>
                    <p:cNvPicPr>
                      <a:picLocks noChangeAspect="1"/>
                    </p:cNvPicPr>
                    <p:nvPr/>
                  </p:nvPicPr>
                  <p:blipFill>
                    <a:blip>
                      <a:alphaModFix/>
                      <a:duotone>
                        <a:schemeClr val="accent6">
                          <a:shade val="45000"/>
                          <a:satMod val="135000"/>
                        </a:schemeClr>
                        <a:prstClr val="white"/>
                      </a:duotone>
                      <a:extLst>
                        <a:ext uri="{96DAC541-7B7A-43D3-8B79-37D633B846F1}">
                          <asvg:svgBlip xmlns:asvg="http://schemas.microsoft.com/office/drawing/2016/SVG/main" r:embed="rId13"/>
                        </a:ext>
                      </a:extLst>
                    </a:blip>
                    <a:stretch>
                      <a:fillRect/>
                    </a:stretch>
                  </p:blipFill>
                  <p:spPr>
                    <a:xfrm>
                      <a:off x="5144446" y="2684418"/>
                      <a:ext cx="1638300" cy="1485900"/>
                    </a:xfrm>
                    <a:prstGeom prst="rect">
                      <a:avLst/>
                    </a:prstGeom>
                  </p:spPr>
                </p:pic>
                <p:pic>
                  <p:nvPicPr>
                    <p:cNvPr id="154" name="Graphic 153">
                      <a:extLst>
                        <a:ext uri="{FF2B5EF4-FFF2-40B4-BE49-F238E27FC236}">
                          <a16:creationId xmlns:a16="http://schemas.microsoft.com/office/drawing/2014/main" id="{6D51B16E-6510-DC8A-2A75-CAAD4C07F097}"/>
                        </a:ext>
                      </a:extLst>
                    </p:cNvPr>
                    <p:cNvPicPr>
                      <a:picLocks noChangeAspect="1"/>
                    </p:cNvPicPr>
                    <p:nvPr/>
                  </p:nvPicPr>
                  <p:blipFill>
                    <a:blip>
                      <a:alphaModFix/>
                      <a:duotone>
                        <a:schemeClr val="accent6">
                          <a:shade val="45000"/>
                          <a:satMod val="135000"/>
                        </a:schemeClr>
                        <a:prstClr val="white"/>
                      </a:duotone>
                      <a:extLst>
                        <a:ext uri="{96DAC541-7B7A-43D3-8B79-37D633B846F1}">
                          <asvg:svgBlip xmlns:asvg="http://schemas.microsoft.com/office/drawing/2016/SVG/main" r:embed="rId14"/>
                        </a:ext>
                      </a:extLst>
                    </a:blip>
                    <a:stretch>
                      <a:fillRect/>
                    </a:stretch>
                  </p:blipFill>
                  <p:spPr>
                    <a:xfrm>
                      <a:off x="2824357" y="2680102"/>
                      <a:ext cx="1638299" cy="1485900"/>
                    </a:xfrm>
                    <a:prstGeom prst="rect">
                      <a:avLst/>
                    </a:prstGeom>
                  </p:spPr>
                </p:pic>
              </p:grpSp>
              <p:pic>
                <p:nvPicPr>
                  <p:cNvPr id="152" name="Graphic 151">
                    <a:extLst>
                      <a:ext uri="{FF2B5EF4-FFF2-40B4-BE49-F238E27FC236}">
                        <a16:creationId xmlns:a16="http://schemas.microsoft.com/office/drawing/2014/main" id="{ACC0D38B-B77C-F64E-CC7F-89F3B67B0309}"/>
                      </a:ext>
                    </a:extLst>
                  </p:cNvPr>
                  <p:cNvPicPr>
                    <a:picLocks noChangeAspect="1"/>
                  </p:cNvPicPr>
                  <p:nvPr/>
                </p:nvPicPr>
                <p:blipFill>
                  <a:blip>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6667927" y="-1964259"/>
                    <a:ext cx="1638299" cy="1485900"/>
                  </a:xfrm>
                  <a:prstGeom prst="rect">
                    <a:avLst/>
                  </a:prstGeom>
                </p:spPr>
              </p:pic>
            </p:grpSp>
            <p:grpSp>
              <p:nvGrpSpPr>
                <p:cNvPr id="133" name="Group 132">
                  <a:extLst>
                    <a:ext uri="{FF2B5EF4-FFF2-40B4-BE49-F238E27FC236}">
                      <a16:creationId xmlns:a16="http://schemas.microsoft.com/office/drawing/2014/main" id="{C8DDF801-2489-43EB-5093-43B79F68620B}"/>
                    </a:ext>
                  </a:extLst>
                </p:cNvPr>
                <p:cNvGrpSpPr>
                  <a:grpSpLocks noChangeAspect="1"/>
                </p:cNvGrpSpPr>
                <p:nvPr/>
              </p:nvGrpSpPr>
              <p:grpSpPr>
                <a:xfrm>
                  <a:off x="7287866" y="1498205"/>
                  <a:ext cx="2431637" cy="2396959"/>
                  <a:chOff x="5509818" y="-1246886"/>
                  <a:chExt cx="2823259" cy="2783002"/>
                </a:xfrm>
              </p:grpSpPr>
              <p:grpSp>
                <p:nvGrpSpPr>
                  <p:cNvPr id="147" name="Group 146">
                    <a:extLst>
                      <a:ext uri="{FF2B5EF4-FFF2-40B4-BE49-F238E27FC236}">
                        <a16:creationId xmlns:a16="http://schemas.microsoft.com/office/drawing/2014/main" id="{6384A605-0A2A-8462-4872-2D702F173F90}"/>
                      </a:ext>
                    </a:extLst>
                  </p:cNvPr>
                  <p:cNvGrpSpPr/>
                  <p:nvPr/>
                </p:nvGrpSpPr>
                <p:grpSpPr>
                  <a:xfrm>
                    <a:off x="5520991" y="-1246886"/>
                    <a:ext cx="2812086" cy="2158641"/>
                    <a:chOff x="2834954" y="2727846"/>
                    <a:chExt cx="2812086" cy="2158641"/>
                  </a:xfrm>
                </p:grpSpPr>
                <p:pic>
                  <p:nvPicPr>
                    <p:cNvPr id="149" name="Graphic 148">
                      <a:extLst>
                        <a:ext uri="{FF2B5EF4-FFF2-40B4-BE49-F238E27FC236}">
                          <a16:creationId xmlns:a16="http://schemas.microsoft.com/office/drawing/2014/main" id="{8F3DA3EC-F186-D6DD-49DA-DF3135B04905}"/>
                        </a:ext>
                      </a:extLst>
                    </p:cNvPr>
                    <p:cNvPicPr>
                      <a:picLocks noChangeAspect="1"/>
                    </p:cNvPicPr>
                    <p:nvPr/>
                  </p:nvPicPr>
                  <p:blipFill>
                    <a:blip>
                      <a:alphaModFix/>
                      <a:duotone>
                        <a:schemeClr val="accent5">
                          <a:shade val="45000"/>
                          <a:satMod val="135000"/>
                        </a:schemeClr>
                        <a:prstClr val="white"/>
                      </a:duotone>
                      <a:extLst>
                        <a:ext uri="{96DAC541-7B7A-43D3-8B79-37D633B846F1}">
                          <asvg:svgBlip xmlns:asvg="http://schemas.microsoft.com/office/drawing/2016/SVG/main" r:embed="rId13"/>
                        </a:ext>
                      </a:extLst>
                    </a:blip>
                    <a:stretch>
                      <a:fillRect/>
                    </a:stretch>
                  </p:blipFill>
                  <p:spPr>
                    <a:xfrm>
                      <a:off x="2834954" y="2727846"/>
                      <a:ext cx="1638300" cy="1485901"/>
                    </a:xfrm>
                    <a:prstGeom prst="rect">
                      <a:avLst/>
                    </a:prstGeom>
                  </p:spPr>
                </p:pic>
                <p:pic>
                  <p:nvPicPr>
                    <p:cNvPr id="150" name="Graphic 149">
                      <a:extLst>
                        <a:ext uri="{FF2B5EF4-FFF2-40B4-BE49-F238E27FC236}">
                          <a16:creationId xmlns:a16="http://schemas.microsoft.com/office/drawing/2014/main" id="{83D86A11-F3E4-B467-B3FF-D28CD831C092}"/>
                        </a:ext>
                      </a:extLst>
                    </p:cNvPr>
                    <p:cNvPicPr>
                      <a:picLocks noChangeAspect="1"/>
                    </p:cNvPicPr>
                    <p:nvPr/>
                  </p:nvPicPr>
                  <p:blipFill>
                    <a:blip>
                      <a:alphaModFix/>
                      <a:duotone>
                        <a:schemeClr val="accent5">
                          <a:shade val="45000"/>
                          <a:satMod val="135000"/>
                        </a:schemeClr>
                        <a:prstClr val="white"/>
                      </a:duotone>
                      <a:extLst>
                        <a:ext uri="{96DAC541-7B7A-43D3-8B79-37D633B846F1}">
                          <asvg:svgBlip xmlns:asvg="http://schemas.microsoft.com/office/drawing/2016/SVG/main" r:embed="rId14"/>
                        </a:ext>
                      </a:extLst>
                    </a:blip>
                    <a:stretch>
                      <a:fillRect/>
                    </a:stretch>
                  </p:blipFill>
                  <p:spPr>
                    <a:xfrm>
                      <a:off x="4008740" y="3400585"/>
                      <a:ext cx="1638300" cy="1485902"/>
                    </a:xfrm>
                    <a:prstGeom prst="rect">
                      <a:avLst/>
                    </a:prstGeom>
                  </p:spPr>
                </p:pic>
              </p:grpSp>
              <p:pic>
                <p:nvPicPr>
                  <p:cNvPr id="148" name="Graphic 147">
                    <a:extLst>
                      <a:ext uri="{FF2B5EF4-FFF2-40B4-BE49-F238E27FC236}">
                        <a16:creationId xmlns:a16="http://schemas.microsoft.com/office/drawing/2014/main" id="{27E2FAD4-1094-7023-2721-08E10B66FA02}"/>
                      </a:ext>
                    </a:extLst>
                  </p:cNvPr>
                  <p:cNvPicPr>
                    <a:picLocks noChangeAspect="1"/>
                  </p:cNvPicPr>
                  <p:nvPr/>
                </p:nvPicPr>
                <p:blipFill>
                  <a:blip>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p:blipFill>
                <p:spPr>
                  <a:xfrm>
                    <a:off x="5509818" y="50216"/>
                    <a:ext cx="1638301" cy="1485900"/>
                  </a:xfrm>
                  <a:prstGeom prst="rect">
                    <a:avLst/>
                  </a:prstGeom>
                </p:spPr>
              </p:pic>
            </p:grpSp>
            <p:grpSp>
              <p:nvGrpSpPr>
                <p:cNvPr id="134" name="Group 133">
                  <a:extLst>
                    <a:ext uri="{FF2B5EF4-FFF2-40B4-BE49-F238E27FC236}">
                      <a16:creationId xmlns:a16="http://schemas.microsoft.com/office/drawing/2014/main" id="{4C4A7F90-C43B-724A-E00C-7D7B0EFF3C1F}"/>
                    </a:ext>
                  </a:extLst>
                </p:cNvPr>
                <p:cNvGrpSpPr/>
                <p:nvPr/>
              </p:nvGrpSpPr>
              <p:grpSpPr>
                <a:xfrm>
                  <a:off x="2330648" y="1481509"/>
                  <a:ext cx="2415666" cy="2398093"/>
                  <a:chOff x="6633199" y="-1279234"/>
                  <a:chExt cx="2804718" cy="2784318"/>
                </a:xfrm>
              </p:grpSpPr>
              <p:grpSp>
                <p:nvGrpSpPr>
                  <p:cNvPr id="143" name="Group 142">
                    <a:extLst>
                      <a:ext uri="{FF2B5EF4-FFF2-40B4-BE49-F238E27FC236}">
                        <a16:creationId xmlns:a16="http://schemas.microsoft.com/office/drawing/2014/main" id="{E2D20A07-B2CF-B35B-923D-8B1881F3DF8A}"/>
                      </a:ext>
                    </a:extLst>
                  </p:cNvPr>
                  <p:cNvGrpSpPr/>
                  <p:nvPr/>
                </p:nvGrpSpPr>
                <p:grpSpPr>
                  <a:xfrm>
                    <a:off x="6633199" y="-1279234"/>
                    <a:ext cx="2789956" cy="2154034"/>
                    <a:chOff x="3947162" y="2695498"/>
                    <a:chExt cx="2789956" cy="2154034"/>
                  </a:xfrm>
                </p:grpSpPr>
                <p:pic>
                  <p:nvPicPr>
                    <p:cNvPr id="145" name="Graphic 144">
                      <a:extLst>
                        <a:ext uri="{FF2B5EF4-FFF2-40B4-BE49-F238E27FC236}">
                          <a16:creationId xmlns:a16="http://schemas.microsoft.com/office/drawing/2014/main" id="{7276438A-355F-3B48-B30D-CE2A9EC048C5}"/>
                        </a:ext>
                      </a:extLst>
                    </p:cNvPr>
                    <p:cNvPicPr>
                      <a:picLocks noChangeAspect="1"/>
                    </p:cNvPicPr>
                    <p:nvPr/>
                  </p:nvPicPr>
                  <p:blipFill>
                    <a:blip>
                      <a:alphaModFix/>
                      <a:duotone>
                        <a:schemeClr val="accent2">
                          <a:shade val="45000"/>
                          <a:satMod val="135000"/>
                        </a:schemeClr>
                        <a:prstClr val="white"/>
                      </a:duotone>
                      <a:extLst>
                        <a:ext uri="{96DAC541-7B7A-43D3-8B79-37D633B846F1}">
                          <asvg:svgBlip xmlns:asvg="http://schemas.microsoft.com/office/drawing/2016/SVG/main" r:embed="rId13"/>
                        </a:ext>
                      </a:extLst>
                    </a:blip>
                    <a:stretch>
                      <a:fillRect/>
                    </a:stretch>
                  </p:blipFill>
                  <p:spPr>
                    <a:xfrm>
                      <a:off x="5098815" y="2695498"/>
                      <a:ext cx="1638303" cy="1485901"/>
                    </a:xfrm>
                    <a:prstGeom prst="rect">
                      <a:avLst/>
                    </a:prstGeom>
                  </p:spPr>
                </p:pic>
                <p:pic>
                  <p:nvPicPr>
                    <p:cNvPr id="146" name="Graphic 145">
                      <a:extLst>
                        <a:ext uri="{FF2B5EF4-FFF2-40B4-BE49-F238E27FC236}">
                          <a16:creationId xmlns:a16="http://schemas.microsoft.com/office/drawing/2014/main" id="{5CCD9154-F280-027A-4922-EAB52A6A2C1F}"/>
                        </a:ext>
                      </a:extLst>
                    </p:cNvPr>
                    <p:cNvPicPr>
                      <a:picLocks noChangeAspect="1"/>
                    </p:cNvPicPr>
                    <p:nvPr/>
                  </p:nvPicPr>
                  <p:blipFill>
                    <a:blip>
                      <a:alphaModFix/>
                      <a:duotone>
                        <a:schemeClr val="accent2">
                          <a:shade val="45000"/>
                          <a:satMod val="135000"/>
                        </a:schemeClr>
                        <a:prstClr val="white"/>
                      </a:duotone>
                      <a:extLst>
                        <a:ext uri="{96DAC541-7B7A-43D3-8B79-37D633B846F1}">
                          <asvg:svgBlip xmlns:asvg="http://schemas.microsoft.com/office/drawing/2016/SVG/main" r:embed="rId14"/>
                        </a:ext>
                      </a:extLst>
                    </a:blip>
                    <a:stretch>
                      <a:fillRect/>
                    </a:stretch>
                  </p:blipFill>
                  <p:spPr>
                    <a:xfrm>
                      <a:off x="3947162" y="3363631"/>
                      <a:ext cx="1638302" cy="1485901"/>
                    </a:xfrm>
                    <a:prstGeom prst="rect">
                      <a:avLst/>
                    </a:prstGeom>
                  </p:spPr>
                </p:pic>
              </p:grpSp>
              <p:pic>
                <p:nvPicPr>
                  <p:cNvPr id="144" name="Graphic 143">
                    <a:extLst>
                      <a:ext uri="{FF2B5EF4-FFF2-40B4-BE49-F238E27FC236}">
                        <a16:creationId xmlns:a16="http://schemas.microsoft.com/office/drawing/2014/main" id="{C994A07D-7A5B-A9F0-C35D-378266B6590A}"/>
                      </a:ext>
                    </a:extLst>
                  </p:cNvPr>
                  <p:cNvPicPr>
                    <a:picLocks noChangeAspect="1"/>
                  </p:cNvPicPr>
                  <p:nvPr/>
                </p:nvPicPr>
                <p:blipFill>
                  <a:blip>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7799614" y="19183"/>
                    <a:ext cx="1638303" cy="1485901"/>
                  </a:xfrm>
                  <a:prstGeom prst="rect">
                    <a:avLst/>
                  </a:prstGeom>
                </p:spPr>
              </p:pic>
            </p:grpSp>
            <p:grpSp>
              <p:nvGrpSpPr>
                <p:cNvPr id="135" name="Group 134">
                  <a:extLst>
                    <a:ext uri="{FF2B5EF4-FFF2-40B4-BE49-F238E27FC236}">
                      <a16:creationId xmlns:a16="http://schemas.microsoft.com/office/drawing/2014/main" id="{28FE925F-E140-310D-A44C-15224F454229}"/>
                    </a:ext>
                  </a:extLst>
                </p:cNvPr>
                <p:cNvGrpSpPr/>
                <p:nvPr/>
              </p:nvGrpSpPr>
              <p:grpSpPr>
                <a:xfrm>
                  <a:off x="4310107" y="1485742"/>
                  <a:ext cx="3402017" cy="3508350"/>
                  <a:chOff x="4424252" y="2180878"/>
                  <a:chExt cx="3197511" cy="3297450"/>
                </a:xfrm>
              </p:grpSpPr>
              <p:pic>
                <p:nvPicPr>
                  <p:cNvPr id="136" name="Graphic 135">
                    <a:extLst>
                      <a:ext uri="{FF2B5EF4-FFF2-40B4-BE49-F238E27FC236}">
                        <a16:creationId xmlns:a16="http://schemas.microsoft.com/office/drawing/2014/main" id="{9E65410B-B034-D795-B559-79A71A52B4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24252" y="3764556"/>
                    <a:ext cx="1321835" cy="1198873"/>
                  </a:xfrm>
                  <a:prstGeom prst="rect">
                    <a:avLst/>
                  </a:prstGeom>
                </p:spPr>
              </p:pic>
              <p:pic>
                <p:nvPicPr>
                  <p:cNvPr id="137" name="Graphic 136">
                    <a:extLst>
                      <a:ext uri="{FF2B5EF4-FFF2-40B4-BE49-F238E27FC236}">
                        <a16:creationId xmlns:a16="http://schemas.microsoft.com/office/drawing/2014/main" id="{F0E727D9-9786-44B2-2DF1-4DF4876032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9346" y="4279455"/>
                    <a:ext cx="1321835" cy="1198873"/>
                  </a:xfrm>
                  <a:prstGeom prst="rect">
                    <a:avLst/>
                  </a:prstGeom>
                </p:spPr>
              </p:pic>
              <p:pic>
                <p:nvPicPr>
                  <p:cNvPr id="138" name="Graphic 137">
                    <a:extLst>
                      <a:ext uri="{FF2B5EF4-FFF2-40B4-BE49-F238E27FC236}">
                        <a16:creationId xmlns:a16="http://schemas.microsoft.com/office/drawing/2014/main" id="{C4E83E13-82AA-B456-0736-2E6B13239E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75430" y="3768689"/>
                    <a:ext cx="1321835" cy="1198873"/>
                  </a:xfrm>
                  <a:prstGeom prst="rect">
                    <a:avLst/>
                  </a:prstGeom>
                </p:spPr>
              </p:pic>
              <p:pic>
                <p:nvPicPr>
                  <p:cNvPr id="139" name="Graphic 138">
                    <a:extLst>
                      <a:ext uri="{FF2B5EF4-FFF2-40B4-BE49-F238E27FC236}">
                        <a16:creationId xmlns:a16="http://schemas.microsoft.com/office/drawing/2014/main" id="{2ED85FF1-4E08-B05F-2160-7385283EAFC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59346" y="3243821"/>
                    <a:ext cx="1321835" cy="1198873"/>
                  </a:xfrm>
                  <a:prstGeom prst="rect">
                    <a:avLst/>
                  </a:prstGeom>
                </p:spPr>
              </p:pic>
              <p:pic>
                <p:nvPicPr>
                  <p:cNvPr id="140" name="Graphic 139">
                    <a:extLst>
                      <a:ext uri="{FF2B5EF4-FFF2-40B4-BE49-F238E27FC236}">
                        <a16:creationId xmlns:a16="http://schemas.microsoft.com/office/drawing/2014/main" id="{942D49AF-D815-2521-6363-67264909E2CB}"/>
                      </a:ext>
                    </a:extLst>
                  </p:cNvPr>
                  <p:cNvPicPr>
                    <a:picLocks noChangeAspect="1"/>
                  </p:cNvPicPr>
                  <p:nvPr/>
                </p:nvPicPr>
                <p:blipFill>
                  <a:blip>
                    <a:alphaModFix/>
                    <a:extLst>
                      <a:ext uri="{96DAC541-7B7A-43D3-8B79-37D633B846F1}">
                        <asvg:svgBlip xmlns:asvg="http://schemas.microsoft.com/office/drawing/2016/SVG/main" r:embed="rId9"/>
                      </a:ext>
                    </a:extLst>
                  </a:blip>
                  <a:stretch>
                    <a:fillRect/>
                  </a:stretch>
                </p:blipFill>
                <p:spPr>
                  <a:xfrm>
                    <a:off x="5358221" y="2180878"/>
                    <a:ext cx="1321835" cy="1198873"/>
                  </a:xfrm>
                  <a:prstGeom prst="rect">
                    <a:avLst/>
                  </a:prstGeom>
                </p:spPr>
              </p:pic>
              <p:pic>
                <p:nvPicPr>
                  <p:cNvPr id="141" name="Graphic 140">
                    <a:extLst>
                      <a:ext uri="{FF2B5EF4-FFF2-40B4-BE49-F238E27FC236}">
                        <a16:creationId xmlns:a16="http://schemas.microsoft.com/office/drawing/2014/main" id="{6DB378A3-59F4-FE18-6632-A895E2503779}"/>
                      </a:ext>
                    </a:extLst>
                  </p:cNvPr>
                  <p:cNvPicPr>
                    <a:picLocks noChangeAspect="1"/>
                  </p:cNvPicPr>
                  <p:nvPr/>
                </p:nvPicPr>
                <p:blipFill>
                  <a:blip>
                    <a:alphaModFix/>
                    <a:extLst>
                      <a:ext uri="{96DAC541-7B7A-43D3-8B79-37D633B846F1}">
                        <asvg:svgBlip xmlns:asvg="http://schemas.microsoft.com/office/drawing/2016/SVG/main" r:embed="rId10"/>
                      </a:ext>
                    </a:extLst>
                  </a:blip>
                  <a:stretch>
                    <a:fillRect/>
                  </a:stretch>
                </p:blipFill>
                <p:spPr>
                  <a:xfrm>
                    <a:off x="4435471" y="2700060"/>
                    <a:ext cx="1321835" cy="1198873"/>
                  </a:xfrm>
                  <a:prstGeom prst="rect">
                    <a:avLst/>
                  </a:prstGeom>
                </p:spPr>
              </p:pic>
              <p:pic>
                <p:nvPicPr>
                  <p:cNvPr id="142" name="Graphic 141">
                    <a:extLst>
                      <a:ext uri="{FF2B5EF4-FFF2-40B4-BE49-F238E27FC236}">
                        <a16:creationId xmlns:a16="http://schemas.microsoft.com/office/drawing/2014/main" id="{C9B2A066-CC6D-EF7E-6528-63E962E077FC}"/>
                      </a:ext>
                    </a:extLst>
                  </p:cNvPr>
                  <p:cNvPicPr>
                    <a:picLocks noChangeAspect="1"/>
                  </p:cNvPicPr>
                  <p:nvPr/>
                </p:nvPicPr>
                <p:blipFill>
                  <a:blip>
                    <a:alphaModFix/>
                    <a:extLst>
                      <a:ext uri="{96DAC541-7B7A-43D3-8B79-37D633B846F1}">
                        <asvg:svgBlip xmlns:asvg="http://schemas.microsoft.com/office/drawing/2016/SVG/main" r:embed="rId11"/>
                      </a:ext>
                    </a:extLst>
                  </a:blip>
                  <a:stretch>
                    <a:fillRect/>
                  </a:stretch>
                </p:blipFill>
                <p:spPr>
                  <a:xfrm>
                    <a:off x="6299928" y="2716497"/>
                    <a:ext cx="1321835" cy="1198873"/>
                  </a:xfrm>
                  <a:prstGeom prst="rect">
                    <a:avLst/>
                  </a:prstGeom>
                </p:spPr>
              </p:pic>
            </p:grpSp>
          </p:grpSp>
          <p:grpSp>
            <p:nvGrpSpPr>
              <p:cNvPr id="128" name="Group 127">
                <a:extLst>
                  <a:ext uri="{FF2B5EF4-FFF2-40B4-BE49-F238E27FC236}">
                    <a16:creationId xmlns:a16="http://schemas.microsoft.com/office/drawing/2014/main" id="{6BB08C9F-966D-73AB-4CD8-DF768229112C}"/>
                  </a:ext>
                </a:extLst>
              </p:cNvPr>
              <p:cNvGrpSpPr/>
              <p:nvPr/>
            </p:nvGrpSpPr>
            <p:grpSpPr>
              <a:xfrm>
                <a:off x="3288316" y="4945432"/>
                <a:ext cx="5457630" cy="1912568"/>
                <a:chOff x="-82100" y="3586654"/>
                <a:chExt cx="14656790" cy="5383534"/>
              </a:xfrm>
            </p:grpSpPr>
            <p:pic>
              <p:nvPicPr>
                <p:cNvPr id="129" name="Picture 4" descr="EGI: Key partner in winning consortia in the European Commission's  procurement for further development of EOSC - EGI">
                  <a:extLst>
                    <a:ext uri="{FF2B5EF4-FFF2-40B4-BE49-F238E27FC236}">
                      <a16:creationId xmlns:a16="http://schemas.microsoft.com/office/drawing/2014/main" id="{802235E9-407B-3E78-0CF8-260372ED3D9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 r="43458"/>
                <a:stretch>
                  <a:fillRect/>
                </a:stretch>
              </p:blipFill>
              <p:spPr bwMode="auto">
                <a:xfrm>
                  <a:off x="-82100" y="3586654"/>
                  <a:ext cx="4565875" cy="5383534"/>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0E42C430-0A7F-22CC-4BF4-C55060321F6F}"/>
                    </a:ext>
                  </a:extLst>
                </p:cNvPr>
                <p:cNvSpPr txBox="1"/>
                <p:nvPr/>
              </p:nvSpPr>
              <p:spPr>
                <a:xfrm>
                  <a:off x="4164436" y="5548235"/>
                  <a:ext cx="10410254" cy="1405138"/>
                </a:xfrm>
                <a:prstGeom prst="rect">
                  <a:avLst/>
                </a:prstGeom>
                <a:noFill/>
              </p:spPr>
              <p:txBody>
                <a:bodyPr wrap="none" rtlCol="0">
                  <a:spAutoFit/>
                </a:bodyPr>
                <a:lstStyle/>
                <a:p>
                  <a:r>
                    <a:rPr lang="en-NL" sz="2800" dirty="0"/>
                    <a:t> Node   The Netherlands</a:t>
                  </a:r>
                </a:p>
              </p:txBody>
            </p:sp>
            <p:pic>
              <p:nvPicPr>
                <p:cNvPr id="131" name="Picture 4" descr="EGI: Key partner in winning consortia in the European Commission's  procurement for further development of EOSC - EGI">
                  <a:extLst>
                    <a:ext uri="{FF2B5EF4-FFF2-40B4-BE49-F238E27FC236}">
                      <a16:creationId xmlns:a16="http://schemas.microsoft.com/office/drawing/2014/main" id="{B8085A6D-73F1-F0B9-2962-9E3EFB3EC5B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6513" r="38774"/>
                <a:stretch>
                  <a:fillRect/>
                </a:stretch>
              </p:blipFill>
              <p:spPr bwMode="auto">
                <a:xfrm>
                  <a:off x="6941679" y="3746112"/>
                  <a:ext cx="359999" cy="509362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5" name="TextBox 154">
              <a:extLst>
                <a:ext uri="{FF2B5EF4-FFF2-40B4-BE49-F238E27FC236}">
                  <a16:creationId xmlns:a16="http://schemas.microsoft.com/office/drawing/2014/main" id="{C5DAD932-1DC0-696B-D8E7-48E9B716016C}"/>
                </a:ext>
              </a:extLst>
            </p:cNvPr>
            <p:cNvSpPr txBox="1"/>
            <p:nvPr/>
          </p:nvSpPr>
          <p:spPr>
            <a:xfrm>
              <a:off x="301716" y="6150649"/>
              <a:ext cx="11338025" cy="400110"/>
            </a:xfrm>
            <a:prstGeom prst="rect">
              <a:avLst/>
            </a:prstGeom>
            <a:noFill/>
          </p:spPr>
          <p:txBody>
            <a:bodyPr wrap="square" rtlCol="0">
              <a:spAutoFit/>
            </a:bodyPr>
            <a:lstStyle/>
            <a:p>
              <a:pPr algn="ctr"/>
              <a:r>
                <a:rPr lang="en-NL" sz="2000" dirty="0">
                  <a:solidFill>
                    <a:srgbClr val="252262">
                      <a:alpha val="99000"/>
                    </a:srgbClr>
                  </a:solidFill>
                </a:rPr>
                <a:t>National node combining generic and domain specific elements</a:t>
              </a:r>
            </a:p>
          </p:txBody>
        </p:sp>
      </p:grpSp>
    </p:spTree>
    <p:extLst>
      <p:ext uri="{BB962C8B-B14F-4D97-AF65-F5344CB8AC3E}">
        <p14:creationId xmlns:p14="http://schemas.microsoft.com/office/powerpoint/2010/main" val="1884350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73152" y="365760"/>
            <a:ext cx="146304" cy="670560"/>
          </a:xfrm>
          <a:prstGeom prst="rect">
            <a:avLst/>
          </a:prstGeom>
          <a:solidFill>
            <a:srgbClr val="EE7628"/>
          </a:solidFill>
          <a:ln/>
        </p:spPr>
        <p:txBody>
          <a:bodyPr/>
          <a:lstStyle/>
          <a:p>
            <a:endParaRPr lang="en-NL" sz="2400"/>
          </a:p>
        </p:txBody>
      </p:sp>
      <p:sp>
        <p:nvSpPr>
          <p:cNvPr id="3" name="Text 1"/>
          <p:cNvSpPr/>
          <p:nvPr/>
        </p:nvSpPr>
        <p:spPr>
          <a:xfrm>
            <a:off x="487680" y="365760"/>
            <a:ext cx="10972800" cy="731520"/>
          </a:xfrm>
          <a:prstGeom prst="rect">
            <a:avLst/>
          </a:prstGeom>
          <a:noFill/>
          <a:ln/>
        </p:spPr>
        <p:txBody>
          <a:bodyPr wrap="square" lIns="0" tIns="0" rIns="0" bIns="0" rtlCol="0" anchor="ctr"/>
          <a:lstStyle/>
          <a:p>
            <a:pPr>
              <a:lnSpc>
                <a:spcPct val="105000"/>
              </a:lnSpc>
            </a:pPr>
            <a:r>
              <a:rPr lang="en-US" sz="3467" b="1" dirty="0">
                <a:solidFill>
                  <a:srgbClr val="333333"/>
                </a:solidFill>
                <a:latin typeface="Calibri" pitchFamily="34" charset="0"/>
                <a:ea typeface="Calibri" pitchFamily="34" charset="-122"/>
                <a:cs typeface="Calibri" pitchFamily="34" charset="-120"/>
              </a:rPr>
              <a:t>Relevance Beyond Europe</a:t>
            </a:r>
            <a:endParaRPr lang="en-US" sz="3467" dirty="0"/>
          </a:p>
        </p:txBody>
      </p:sp>
      <p:sp>
        <p:nvSpPr>
          <p:cNvPr id="4" name="Text 2"/>
          <p:cNvSpPr/>
          <p:nvPr/>
        </p:nvSpPr>
        <p:spPr>
          <a:xfrm>
            <a:off x="487680" y="1341120"/>
            <a:ext cx="5486400" cy="426720"/>
          </a:xfrm>
          <a:prstGeom prst="rect">
            <a:avLst/>
          </a:prstGeom>
          <a:noFill/>
          <a:ln/>
        </p:spPr>
        <p:txBody>
          <a:bodyPr wrap="square" lIns="0" tIns="0" rIns="0" bIns="0" rtlCol="0" anchor="ctr"/>
          <a:lstStyle/>
          <a:p>
            <a:r>
              <a:rPr lang="en-US" sz="1867" b="1" dirty="0">
                <a:solidFill>
                  <a:srgbClr val="177ABF"/>
                </a:solidFill>
                <a:latin typeface="Calibri" pitchFamily="34" charset="0"/>
                <a:ea typeface="Calibri" pitchFamily="34" charset="-122"/>
                <a:cs typeface="Calibri" pitchFamily="34" charset="-120"/>
              </a:rPr>
              <a:t>Shared challenges</a:t>
            </a:r>
            <a:endParaRPr lang="en-US" sz="1867" dirty="0"/>
          </a:p>
        </p:txBody>
      </p:sp>
      <p:sp>
        <p:nvSpPr>
          <p:cNvPr id="5" name="Shape 3"/>
          <p:cNvSpPr/>
          <p:nvPr/>
        </p:nvSpPr>
        <p:spPr>
          <a:xfrm>
            <a:off x="609600" y="2011680"/>
            <a:ext cx="195072" cy="195072"/>
          </a:xfrm>
          <a:prstGeom prst="ellipse">
            <a:avLst/>
          </a:prstGeom>
          <a:solidFill>
            <a:srgbClr val="EE7628"/>
          </a:solidFill>
          <a:ln/>
        </p:spPr>
        <p:txBody>
          <a:bodyPr/>
          <a:lstStyle/>
          <a:p>
            <a:endParaRPr lang="en-NL" sz="2400"/>
          </a:p>
        </p:txBody>
      </p:sp>
      <p:sp>
        <p:nvSpPr>
          <p:cNvPr id="6" name="Text 4"/>
          <p:cNvSpPr/>
          <p:nvPr/>
        </p:nvSpPr>
        <p:spPr>
          <a:xfrm>
            <a:off x="1036320" y="1950720"/>
            <a:ext cx="4876800" cy="426720"/>
          </a:xfrm>
          <a:prstGeom prst="rect">
            <a:avLst/>
          </a:prstGeom>
          <a:noFill/>
          <a:ln/>
        </p:spPr>
        <p:txBody>
          <a:bodyPr wrap="square" lIns="0" tIns="0" rIns="0" bIns="0" rtlCol="0" anchor="ctr"/>
          <a:lstStyle/>
          <a:p>
            <a:r>
              <a:rPr lang="en-US" sz="1600" dirty="0">
                <a:solidFill>
                  <a:srgbClr val="333333"/>
                </a:solidFill>
                <a:latin typeface="Calibri" pitchFamily="34" charset="0"/>
                <a:ea typeface="Calibri" pitchFamily="34" charset="-122"/>
                <a:cs typeface="Calibri" pitchFamily="34" charset="-120"/>
              </a:rPr>
              <a:t>Data sovereignty (national, regional)</a:t>
            </a:r>
            <a:endParaRPr lang="en-US" sz="1600" dirty="0"/>
          </a:p>
        </p:txBody>
      </p:sp>
      <p:sp>
        <p:nvSpPr>
          <p:cNvPr id="7" name="Shape 5"/>
          <p:cNvSpPr/>
          <p:nvPr/>
        </p:nvSpPr>
        <p:spPr>
          <a:xfrm>
            <a:off x="609600" y="2560320"/>
            <a:ext cx="195072" cy="195072"/>
          </a:xfrm>
          <a:prstGeom prst="ellipse">
            <a:avLst/>
          </a:prstGeom>
          <a:solidFill>
            <a:srgbClr val="EE7628"/>
          </a:solidFill>
          <a:ln/>
        </p:spPr>
        <p:txBody>
          <a:bodyPr/>
          <a:lstStyle/>
          <a:p>
            <a:endParaRPr lang="en-NL" sz="2400"/>
          </a:p>
        </p:txBody>
      </p:sp>
      <p:sp>
        <p:nvSpPr>
          <p:cNvPr id="8" name="Text 6"/>
          <p:cNvSpPr/>
          <p:nvPr/>
        </p:nvSpPr>
        <p:spPr>
          <a:xfrm>
            <a:off x="1036320" y="2499360"/>
            <a:ext cx="4876800" cy="426720"/>
          </a:xfrm>
          <a:prstGeom prst="rect">
            <a:avLst/>
          </a:prstGeom>
          <a:noFill/>
          <a:ln/>
        </p:spPr>
        <p:txBody>
          <a:bodyPr wrap="square" lIns="0" tIns="0" rIns="0" bIns="0" rtlCol="0" anchor="ctr"/>
          <a:lstStyle/>
          <a:p>
            <a:r>
              <a:rPr lang="en-US" sz="1600" dirty="0">
                <a:solidFill>
                  <a:srgbClr val="333333"/>
                </a:solidFill>
                <a:latin typeface="Calibri" pitchFamily="34" charset="0"/>
                <a:ea typeface="Calibri" pitchFamily="34" charset="-122"/>
                <a:cs typeface="Calibri" pitchFamily="34" charset="-120"/>
              </a:rPr>
              <a:t>Cross-border research collaboration</a:t>
            </a:r>
            <a:endParaRPr lang="en-US" sz="1600" dirty="0"/>
          </a:p>
        </p:txBody>
      </p:sp>
      <p:sp>
        <p:nvSpPr>
          <p:cNvPr id="9" name="Shape 7"/>
          <p:cNvSpPr/>
          <p:nvPr/>
        </p:nvSpPr>
        <p:spPr>
          <a:xfrm>
            <a:off x="609600" y="3108960"/>
            <a:ext cx="195072" cy="195072"/>
          </a:xfrm>
          <a:prstGeom prst="ellipse">
            <a:avLst/>
          </a:prstGeom>
          <a:solidFill>
            <a:srgbClr val="EE7628"/>
          </a:solidFill>
          <a:ln/>
        </p:spPr>
        <p:txBody>
          <a:bodyPr/>
          <a:lstStyle/>
          <a:p>
            <a:endParaRPr lang="en-NL" sz="2400"/>
          </a:p>
        </p:txBody>
      </p:sp>
      <p:sp>
        <p:nvSpPr>
          <p:cNvPr id="10" name="Text 8"/>
          <p:cNvSpPr/>
          <p:nvPr/>
        </p:nvSpPr>
        <p:spPr>
          <a:xfrm>
            <a:off x="1036320" y="3048000"/>
            <a:ext cx="4876800" cy="426720"/>
          </a:xfrm>
          <a:prstGeom prst="rect">
            <a:avLst/>
          </a:prstGeom>
          <a:noFill/>
          <a:ln/>
        </p:spPr>
        <p:txBody>
          <a:bodyPr wrap="square" lIns="0" tIns="0" rIns="0" bIns="0" rtlCol="0" anchor="ctr"/>
          <a:lstStyle/>
          <a:p>
            <a:r>
              <a:rPr lang="en-US" sz="1600" dirty="0">
                <a:solidFill>
                  <a:srgbClr val="333333"/>
                </a:solidFill>
                <a:latin typeface="Calibri" pitchFamily="34" charset="0"/>
                <a:ea typeface="Calibri" pitchFamily="34" charset="-122"/>
                <a:cs typeface="Calibri" pitchFamily="34" charset="-120"/>
              </a:rPr>
              <a:t>Sustainable funding for shared infrastructure</a:t>
            </a:r>
            <a:endParaRPr lang="en-US" sz="1600" dirty="0"/>
          </a:p>
        </p:txBody>
      </p:sp>
      <p:sp>
        <p:nvSpPr>
          <p:cNvPr id="11" name="Shape 9"/>
          <p:cNvSpPr/>
          <p:nvPr/>
        </p:nvSpPr>
        <p:spPr>
          <a:xfrm>
            <a:off x="609600" y="3657600"/>
            <a:ext cx="195072" cy="195072"/>
          </a:xfrm>
          <a:prstGeom prst="ellipse">
            <a:avLst/>
          </a:prstGeom>
          <a:solidFill>
            <a:srgbClr val="EE7628"/>
          </a:solidFill>
          <a:ln/>
        </p:spPr>
        <p:txBody>
          <a:bodyPr/>
          <a:lstStyle/>
          <a:p>
            <a:endParaRPr lang="en-NL" sz="2400"/>
          </a:p>
        </p:txBody>
      </p:sp>
      <p:sp>
        <p:nvSpPr>
          <p:cNvPr id="12" name="Text 10"/>
          <p:cNvSpPr/>
          <p:nvPr/>
        </p:nvSpPr>
        <p:spPr>
          <a:xfrm>
            <a:off x="1036320" y="3596640"/>
            <a:ext cx="4876800" cy="426720"/>
          </a:xfrm>
          <a:prstGeom prst="rect">
            <a:avLst/>
          </a:prstGeom>
          <a:noFill/>
          <a:ln/>
        </p:spPr>
        <p:txBody>
          <a:bodyPr wrap="square" lIns="0" tIns="0" rIns="0" bIns="0" rtlCol="0" anchor="ctr"/>
          <a:lstStyle/>
          <a:p>
            <a:r>
              <a:rPr lang="en-US" sz="1600" dirty="0">
                <a:solidFill>
                  <a:srgbClr val="333333"/>
                </a:solidFill>
                <a:latin typeface="Calibri" pitchFamily="34" charset="0"/>
                <a:ea typeface="Calibri" pitchFamily="34" charset="-122"/>
                <a:cs typeface="Calibri" pitchFamily="34" charset="-120"/>
              </a:rPr>
              <a:t>Building trust between autonomous organizations</a:t>
            </a:r>
            <a:endParaRPr lang="en-US" sz="1600" dirty="0"/>
          </a:p>
        </p:txBody>
      </p:sp>
      <p:sp>
        <p:nvSpPr>
          <p:cNvPr id="13" name="Shape 11"/>
          <p:cNvSpPr/>
          <p:nvPr/>
        </p:nvSpPr>
        <p:spPr>
          <a:xfrm>
            <a:off x="6461760" y="1341120"/>
            <a:ext cx="5242560" cy="3413760"/>
          </a:xfrm>
          <a:prstGeom prst="rect">
            <a:avLst/>
          </a:prstGeom>
          <a:solidFill>
            <a:srgbClr val="211F26"/>
          </a:solidFill>
          <a:ln/>
        </p:spPr>
        <p:txBody>
          <a:bodyPr/>
          <a:lstStyle/>
          <a:p>
            <a:endParaRPr lang="en-NL" sz="2400"/>
          </a:p>
        </p:txBody>
      </p:sp>
      <p:sp>
        <p:nvSpPr>
          <p:cNvPr id="14" name="Text 12"/>
          <p:cNvSpPr/>
          <p:nvPr/>
        </p:nvSpPr>
        <p:spPr>
          <a:xfrm>
            <a:off x="6705600" y="1584960"/>
            <a:ext cx="4754880" cy="487680"/>
          </a:xfrm>
          <a:prstGeom prst="rect">
            <a:avLst/>
          </a:prstGeom>
          <a:noFill/>
          <a:ln/>
        </p:spPr>
        <p:txBody>
          <a:bodyPr wrap="square" lIns="0" tIns="0" rIns="0" bIns="0" rtlCol="0" anchor="ctr"/>
          <a:lstStyle/>
          <a:p>
            <a:r>
              <a:rPr lang="en-US" sz="2133" b="1" dirty="0">
                <a:solidFill>
                  <a:srgbClr val="EE7628"/>
                </a:solidFill>
                <a:latin typeface="Calibri" pitchFamily="34" charset="0"/>
                <a:ea typeface="Calibri" pitchFamily="34" charset="-122"/>
                <a:cs typeface="Calibri" pitchFamily="34" charset="-120"/>
              </a:rPr>
              <a:t>Everything is Open</a:t>
            </a:r>
            <a:endParaRPr lang="en-US" sz="2133" dirty="0"/>
          </a:p>
        </p:txBody>
      </p:sp>
      <p:sp>
        <p:nvSpPr>
          <p:cNvPr id="17" name="Text 15"/>
          <p:cNvSpPr/>
          <p:nvPr/>
        </p:nvSpPr>
        <p:spPr>
          <a:xfrm>
            <a:off x="6705600" y="2304536"/>
            <a:ext cx="4754880" cy="268224"/>
          </a:xfrm>
          <a:prstGeom prst="rect">
            <a:avLst/>
          </a:prstGeom>
          <a:noFill/>
          <a:ln/>
        </p:spPr>
        <p:txBody>
          <a:bodyPr wrap="square" lIns="0" tIns="0" rIns="0" bIns="0" rtlCol="0" anchor="ctr"/>
          <a:lstStyle/>
          <a:p>
            <a:r>
              <a:rPr lang="en-US" sz="1467" b="1" dirty="0">
                <a:solidFill>
                  <a:srgbClr val="FFFFFF"/>
                </a:solidFill>
                <a:latin typeface="Calibri" pitchFamily="34" charset="0"/>
                <a:ea typeface="Calibri" pitchFamily="34" charset="-122"/>
                <a:cs typeface="Calibri" pitchFamily="34" charset="-120"/>
              </a:rPr>
              <a:t>Federation Handbook</a:t>
            </a:r>
            <a:endParaRPr lang="en-US" sz="1467" dirty="0"/>
          </a:p>
        </p:txBody>
      </p:sp>
      <p:sp>
        <p:nvSpPr>
          <p:cNvPr id="18" name="Text 16"/>
          <p:cNvSpPr/>
          <p:nvPr/>
        </p:nvSpPr>
        <p:spPr>
          <a:xfrm>
            <a:off x="6705600" y="2548376"/>
            <a:ext cx="4754880" cy="243840"/>
          </a:xfrm>
          <a:prstGeom prst="rect">
            <a:avLst/>
          </a:prstGeom>
          <a:noFill/>
          <a:ln/>
        </p:spPr>
        <p:txBody>
          <a:bodyPr wrap="square" lIns="0" tIns="0" rIns="0" bIns="0" rtlCol="0" anchor="ctr"/>
          <a:lstStyle/>
          <a:p>
            <a:r>
              <a:rPr lang="en-US" sz="1200" dirty="0">
                <a:solidFill>
                  <a:srgbClr val="A4A3A4"/>
                </a:solidFill>
                <a:latin typeface="Calibri Light" pitchFamily="34" charset="0"/>
                <a:ea typeface="Calibri Light" pitchFamily="34" charset="-122"/>
                <a:cs typeface="Calibri Light" pitchFamily="34" charset="-120"/>
              </a:rPr>
              <a:t>CC-BY  — Zenodo</a:t>
            </a:r>
            <a:endParaRPr lang="en-US" sz="1200" dirty="0"/>
          </a:p>
        </p:txBody>
      </p:sp>
      <p:sp>
        <p:nvSpPr>
          <p:cNvPr id="19" name="Text 17"/>
          <p:cNvSpPr/>
          <p:nvPr/>
        </p:nvSpPr>
        <p:spPr>
          <a:xfrm>
            <a:off x="6705600" y="2889752"/>
            <a:ext cx="4754880" cy="268224"/>
          </a:xfrm>
          <a:prstGeom prst="rect">
            <a:avLst/>
          </a:prstGeom>
          <a:noFill/>
          <a:ln/>
        </p:spPr>
        <p:txBody>
          <a:bodyPr wrap="square" lIns="0" tIns="0" rIns="0" bIns="0" rtlCol="0" anchor="ctr"/>
          <a:lstStyle/>
          <a:p>
            <a:r>
              <a:rPr lang="en-US" sz="1467" b="1" dirty="0">
                <a:solidFill>
                  <a:srgbClr val="FFFFFF"/>
                </a:solidFill>
                <a:latin typeface="Calibri" pitchFamily="34" charset="0"/>
                <a:ea typeface="Calibri" pitchFamily="34" charset="-122"/>
                <a:cs typeface="Calibri" pitchFamily="34" charset="-120"/>
              </a:rPr>
              <a:t>GORC Framework</a:t>
            </a:r>
            <a:endParaRPr lang="en-US" sz="1467" dirty="0"/>
          </a:p>
        </p:txBody>
      </p:sp>
      <p:sp>
        <p:nvSpPr>
          <p:cNvPr id="20" name="Text 18"/>
          <p:cNvSpPr/>
          <p:nvPr/>
        </p:nvSpPr>
        <p:spPr>
          <a:xfrm>
            <a:off x="6705600" y="3133592"/>
            <a:ext cx="4754880" cy="243840"/>
          </a:xfrm>
          <a:prstGeom prst="rect">
            <a:avLst/>
          </a:prstGeom>
          <a:noFill/>
          <a:ln/>
        </p:spPr>
        <p:txBody>
          <a:bodyPr wrap="square" lIns="0" tIns="0" rIns="0" bIns="0" rtlCol="0" anchor="ctr"/>
          <a:lstStyle/>
          <a:p>
            <a:r>
              <a:rPr lang="en-US" sz="1200" dirty="0">
                <a:solidFill>
                  <a:srgbClr val="A4A3A4"/>
                </a:solidFill>
                <a:latin typeface="Calibri Light" pitchFamily="34" charset="0"/>
                <a:ea typeface="Calibri Light" pitchFamily="34" charset="-122"/>
                <a:cs typeface="Calibri Light" pitchFamily="34" charset="-120"/>
              </a:rPr>
              <a:t>CC-BY — RDA</a:t>
            </a:r>
            <a:endParaRPr lang="en-US" sz="1200" dirty="0"/>
          </a:p>
        </p:txBody>
      </p:sp>
      <p:sp>
        <p:nvSpPr>
          <p:cNvPr id="21" name="Text 19"/>
          <p:cNvSpPr/>
          <p:nvPr/>
        </p:nvSpPr>
        <p:spPr>
          <a:xfrm>
            <a:off x="6705600" y="3474968"/>
            <a:ext cx="4754880" cy="268224"/>
          </a:xfrm>
          <a:prstGeom prst="rect">
            <a:avLst/>
          </a:prstGeom>
          <a:noFill/>
          <a:ln/>
        </p:spPr>
        <p:txBody>
          <a:bodyPr wrap="square" lIns="0" tIns="0" rIns="0" bIns="0" rtlCol="0" anchor="ctr"/>
          <a:lstStyle/>
          <a:p>
            <a:r>
              <a:rPr lang="en-US" sz="1467" b="1" dirty="0">
                <a:solidFill>
                  <a:srgbClr val="FFFFFF"/>
                </a:solidFill>
                <a:latin typeface="Calibri" pitchFamily="34" charset="0"/>
                <a:ea typeface="Calibri" pitchFamily="34" charset="-122"/>
                <a:cs typeface="Calibri" pitchFamily="34" charset="-120"/>
              </a:rPr>
              <a:t>Architecture &amp; policies</a:t>
            </a:r>
            <a:endParaRPr lang="en-US" sz="1467" dirty="0"/>
          </a:p>
        </p:txBody>
      </p:sp>
      <p:sp>
        <p:nvSpPr>
          <p:cNvPr id="22" name="Text 20"/>
          <p:cNvSpPr/>
          <p:nvPr/>
        </p:nvSpPr>
        <p:spPr>
          <a:xfrm>
            <a:off x="6705600" y="3718808"/>
            <a:ext cx="4754880" cy="243840"/>
          </a:xfrm>
          <a:prstGeom prst="rect">
            <a:avLst/>
          </a:prstGeom>
          <a:noFill/>
          <a:ln/>
        </p:spPr>
        <p:txBody>
          <a:bodyPr wrap="square" lIns="0" tIns="0" rIns="0" bIns="0" rtlCol="0" anchor="ctr"/>
          <a:lstStyle/>
          <a:p>
            <a:r>
              <a:rPr lang="en-US" sz="1200" dirty="0">
                <a:solidFill>
                  <a:srgbClr val="A4A3A4"/>
                </a:solidFill>
                <a:latin typeface="Calibri Light" pitchFamily="34" charset="0"/>
                <a:ea typeface="Calibri Light" pitchFamily="34" charset="-122"/>
                <a:cs typeface="Calibri Light" pitchFamily="34" charset="-120"/>
              </a:rPr>
              <a:t>Public documentation</a:t>
            </a:r>
            <a:endParaRPr lang="en-US" sz="1200" dirty="0"/>
          </a:p>
        </p:txBody>
      </p:sp>
      <p:sp>
        <p:nvSpPr>
          <p:cNvPr id="23" name="Text 21"/>
          <p:cNvSpPr/>
          <p:nvPr/>
        </p:nvSpPr>
        <p:spPr>
          <a:xfrm>
            <a:off x="487680" y="5120640"/>
            <a:ext cx="11216640" cy="609600"/>
          </a:xfrm>
          <a:prstGeom prst="rect">
            <a:avLst/>
          </a:prstGeom>
          <a:noFill/>
          <a:ln/>
        </p:spPr>
        <p:txBody>
          <a:bodyPr wrap="square" lIns="0" tIns="0" rIns="0" bIns="0" rtlCol="0" anchor="ctr"/>
          <a:lstStyle/>
          <a:p>
            <a:pPr algn="ctr"/>
            <a:r>
              <a:rPr lang="en-US" sz="1733" b="1" i="1" dirty="0">
                <a:solidFill>
                  <a:srgbClr val="177ABF"/>
                </a:solidFill>
                <a:latin typeface="Calibri" pitchFamily="34" charset="0"/>
                <a:ea typeface="Calibri" pitchFamily="34" charset="-122"/>
                <a:cs typeface="Calibri" pitchFamily="34" charset="-120"/>
              </a:rPr>
              <a:t>Learn from our lessons, share yours. Federation doesn't stop at continental borders.</a:t>
            </a:r>
            <a:endParaRPr lang="en-US" sz="1733"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4EF29F60-4340-D4AB-149A-F180FABDB8E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 b="13"/>
          <a:stretch/>
        </p:blipFill>
        <p:spPr/>
      </p:pic>
      <p:sp>
        <p:nvSpPr>
          <p:cNvPr id="15" name="Titel 14">
            <a:extLst>
              <a:ext uri="{FF2B5EF4-FFF2-40B4-BE49-F238E27FC236}">
                <a16:creationId xmlns:a16="http://schemas.microsoft.com/office/drawing/2014/main" id="{483D8BEE-C0DE-16D8-FF92-A1778A35111C}"/>
              </a:ext>
            </a:extLst>
          </p:cNvPr>
          <p:cNvSpPr>
            <a:spLocks noGrp="1"/>
          </p:cNvSpPr>
          <p:nvPr>
            <p:ph type="title"/>
          </p:nvPr>
        </p:nvSpPr>
        <p:spPr/>
        <p:txBody>
          <a:bodyPr/>
          <a:lstStyle/>
          <a:p>
            <a:r>
              <a:rPr lang="en-GB" dirty="0"/>
              <a:t>Closing slide</a:t>
            </a:r>
          </a:p>
        </p:txBody>
      </p:sp>
      <p:sp>
        <p:nvSpPr>
          <p:cNvPr id="8" name="Tijdelijke aanduiding voor tekst 7">
            <a:extLst>
              <a:ext uri="{FF2B5EF4-FFF2-40B4-BE49-F238E27FC236}">
                <a16:creationId xmlns:a16="http://schemas.microsoft.com/office/drawing/2014/main" id="{9488FF5D-13F3-416F-D11A-CE18C884C2BD}"/>
              </a:ext>
            </a:extLst>
          </p:cNvPr>
          <p:cNvSpPr>
            <a:spLocks noGrp="1"/>
          </p:cNvSpPr>
          <p:nvPr>
            <p:ph type="body" sz="quarter" idx="41"/>
          </p:nvPr>
        </p:nvSpPr>
        <p:spPr>
          <a:xfrm>
            <a:off x="623624" y="2805152"/>
            <a:ext cx="3402829" cy="3141400"/>
          </a:xfrm>
        </p:spPr>
        <p:txBody>
          <a:bodyPr/>
          <a:lstStyle/>
          <a:p>
            <a:r>
              <a:rPr lang="en-GB" dirty="0"/>
              <a:t> </a:t>
            </a:r>
          </a:p>
        </p:txBody>
      </p:sp>
      <p:sp>
        <p:nvSpPr>
          <p:cNvPr id="7" name="Tijdelijke aanduiding voor tekst 6">
            <a:extLst>
              <a:ext uri="{FF2B5EF4-FFF2-40B4-BE49-F238E27FC236}">
                <a16:creationId xmlns:a16="http://schemas.microsoft.com/office/drawing/2014/main" id="{B74FC5E3-5522-1956-8793-BE2E43873821}"/>
              </a:ext>
            </a:extLst>
          </p:cNvPr>
          <p:cNvSpPr>
            <a:spLocks noGrp="1"/>
          </p:cNvSpPr>
          <p:nvPr>
            <p:ph type="body" sz="quarter" idx="14"/>
          </p:nvPr>
        </p:nvSpPr>
        <p:spPr/>
        <p:txBody>
          <a:bodyPr/>
          <a:lstStyle/>
          <a:p>
            <a:r>
              <a:rPr lang="en-GB" dirty="0"/>
              <a:t> </a:t>
            </a:r>
          </a:p>
        </p:txBody>
      </p:sp>
      <p:sp>
        <p:nvSpPr>
          <p:cNvPr id="9" name="Tijdelijke aanduiding voor tekst 37">
            <a:extLst>
              <a:ext uri="{FF2B5EF4-FFF2-40B4-BE49-F238E27FC236}">
                <a16:creationId xmlns:a16="http://schemas.microsoft.com/office/drawing/2014/main" id="{63C7A08F-CE79-9EE0-7033-C55450FBA1DE}"/>
              </a:ext>
            </a:extLst>
          </p:cNvPr>
          <p:cNvSpPr txBox="1">
            <a:spLocks/>
          </p:cNvSpPr>
          <p:nvPr/>
        </p:nvSpPr>
        <p:spPr>
          <a:xfrm>
            <a:off x="997618" y="4239846"/>
            <a:ext cx="172516" cy="230024"/>
          </a:xfrm>
          <a:custGeom>
            <a:avLst/>
            <a:gdLst>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276874 w 276874"/>
              <a:gd name="connsiteY20" fmla="*/ 239427 h 276874"/>
              <a:gd name="connsiteX21" fmla="*/ 239427 w 276874"/>
              <a:gd name="connsiteY21" fmla="*/ 276874 h 276874"/>
              <a:gd name="connsiteX22" fmla="*/ 37447 w 276874"/>
              <a:gd name="connsiteY22" fmla="*/ 276874 h 276874"/>
              <a:gd name="connsiteX23" fmla="*/ 0 w 276874"/>
              <a:gd name="connsiteY23" fmla="*/ 239427 h 276874"/>
              <a:gd name="connsiteX24" fmla="*/ 0 w 276874"/>
              <a:gd name="connsiteY24" fmla="*/ 37447 h 276874"/>
              <a:gd name="connsiteX25" fmla="*/ 37447 w 276874"/>
              <a:gd name="connsiteY25" fmla="*/ 0 h 276874"/>
              <a:gd name="connsiteX0" fmla="*/ 138437 w 276874"/>
              <a:gd name="connsiteY0" fmla="*/ 80386 h 276903"/>
              <a:gd name="connsiteX1" fmla="*/ 102155 w 276874"/>
              <a:gd name="connsiteY1" fmla="*/ 116668 h 276903"/>
              <a:gd name="connsiteX2" fmla="*/ 138437 w 276874"/>
              <a:gd name="connsiteY2" fmla="*/ 152951 h 276903"/>
              <a:gd name="connsiteX3" fmla="*/ 174719 w 276874"/>
              <a:gd name="connsiteY3" fmla="*/ 116668 h 276903"/>
              <a:gd name="connsiteX4" fmla="*/ 138437 w 276874"/>
              <a:gd name="connsiteY4" fmla="*/ 80386 h 276903"/>
              <a:gd name="connsiteX5" fmla="*/ 138437 w 276874"/>
              <a:gd name="connsiteY5" fmla="*/ 51360 h 276903"/>
              <a:gd name="connsiteX6" fmla="*/ 203745 w 276874"/>
              <a:gd name="connsiteY6" fmla="*/ 117140 h 276903"/>
              <a:gd name="connsiteX7" fmla="*/ 142058 w 276874"/>
              <a:gd name="connsiteY7" fmla="*/ 224144 h 276903"/>
              <a:gd name="connsiteX8" fmla="*/ 138437 w 276874"/>
              <a:gd name="connsiteY8" fmla="*/ 225515 h 276903"/>
              <a:gd name="connsiteX9" fmla="*/ 134816 w 276874"/>
              <a:gd name="connsiteY9" fmla="*/ 224136 h 276903"/>
              <a:gd name="connsiteX10" fmla="*/ 73129 w 276874"/>
              <a:gd name="connsiteY10" fmla="*/ 117140 h 276903"/>
              <a:gd name="connsiteX11" fmla="*/ 138437 w 276874"/>
              <a:gd name="connsiteY11" fmla="*/ 51360 h 276903"/>
              <a:gd name="connsiteX12" fmla="*/ 138437 w 276874"/>
              <a:gd name="connsiteY12" fmla="*/ 28575 h 276903"/>
              <a:gd name="connsiteX13" fmla="*/ 28575 w 276874"/>
              <a:gd name="connsiteY13" fmla="*/ 138437 h 276903"/>
              <a:gd name="connsiteX14" fmla="*/ 138437 w 276874"/>
              <a:gd name="connsiteY14" fmla="*/ 248299 h 276903"/>
              <a:gd name="connsiteX15" fmla="*/ 248299 w 276874"/>
              <a:gd name="connsiteY15" fmla="*/ 138437 h 276903"/>
              <a:gd name="connsiteX16" fmla="*/ 138437 w 276874"/>
              <a:gd name="connsiteY16" fmla="*/ 28575 h 276903"/>
              <a:gd name="connsiteX17" fmla="*/ 37447 w 276874"/>
              <a:gd name="connsiteY17" fmla="*/ 0 h 276903"/>
              <a:gd name="connsiteX18" fmla="*/ 239427 w 276874"/>
              <a:gd name="connsiteY18" fmla="*/ 0 h 276903"/>
              <a:gd name="connsiteX19" fmla="*/ 276874 w 276874"/>
              <a:gd name="connsiteY19" fmla="*/ 37447 h 276903"/>
              <a:gd name="connsiteX20" fmla="*/ 276874 w 276874"/>
              <a:gd name="connsiteY20" fmla="*/ 239427 h 276903"/>
              <a:gd name="connsiteX21" fmla="*/ 37447 w 276874"/>
              <a:gd name="connsiteY21" fmla="*/ 276874 h 276903"/>
              <a:gd name="connsiteX22" fmla="*/ 0 w 276874"/>
              <a:gd name="connsiteY22" fmla="*/ 239427 h 276903"/>
              <a:gd name="connsiteX23" fmla="*/ 0 w 276874"/>
              <a:gd name="connsiteY23" fmla="*/ 37447 h 276903"/>
              <a:gd name="connsiteX24" fmla="*/ 37447 w 276874"/>
              <a:gd name="connsiteY24" fmla="*/ 0 h 276903"/>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37447 w 276874"/>
              <a:gd name="connsiteY20" fmla="*/ 276874 h 276874"/>
              <a:gd name="connsiteX21" fmla="*/ 0 w 276874"/>
              <a:gd name="connsiteY21" fmla="*/ 239427 h 276874"/>
              <a:gd name="connsiteX22" fmla="*/ 0 w 276874"/>
              <a:gd name="connsiteY22" fmla="*/ 37447 h 276874"/>
              <a:gd name="connsiteX23" fmla="*/ 37447 w 276874"/>
              <a:gd name="connsiteY23"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239427 w 248299"/>
              <a:gd name="connsiteY18" fmla="*/ 0 h 276874"/>
              <a:gd name="connsiteX19" fmla="*/ 37447 w 248299"/>
              <a:gd name="connsiteY19" fmla="*/ 276874 h 276874"/>
              <a:gd name="connsiteX20" fmla="*/ 0 w 248299"/>
              <a:gd name="connsiteY20" fmla="*/ 239427 h 276874"/>
              <a:gd name="connsiteX21" fmla="*/ 0 w 248299"/>
              <a:gd name="connsiteY21" fmla="*/ 37447 h 276874"/>
              <a:gd name="connsiteX22" fmla="*/ 37447 w 248299"/>
              <a:gd name="connsiteY22"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37447 w 248299"/>
              <a:gd name="connsiteY18" fmla="*/ 276874 h 276874"/>
              <a:gd name="connsiteX19" fmla="*/ 0 w 248299"/>
              <a:gd name="connsiteY19" fmla="*/ 239427 h 276874"/>
              <a:gd name="connsiteX20" fmla="*/ 0 w 248299"/>
              <a:gd name="connsiteY20" fmla="*/ 37447 h 276874"/>
              <a:gd name="connsiteX21" fmla="*/ 37447 w 248299"/>
              <a:gd name="connsiteY21" fmla="*/ 0 h 276874"/>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8872 h 248299"/>
              <a:gd name="connsiteX18" fmla="*/ 37447 w 248299"/>
              <a:gd name="connsiteY18" fmla="*/ 248299 h 248299"/>
              <a:gd name="connsiteX19" fmla="*/ 0 w 248299"/>
              <a:gd name="connsiteY19" fmla="*/ 210852 h 248299"/>
              <a:gd name="connsiteX20" fmla="*/ 0 w 248299"/>
              <a:gd name="connsiteY20" fmla="*/ 8872 h 248299"/>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210852 h 248299"/>
              <a:gd name="connsiteX18" fmla="*/ 37447 w 248299"/>
              <a:gd name="connsiteY18" fmla="*/ 248299 h 248299"/>
              <a:gd name="connsiteX19" fmla="*/ 0 w 248299"/>
              <a:gd name="connsiteY19" fmla="*/ 210852 h 248299"/>
              <a:gd name="connsiteX0" fmla="*/ 109862 w 219724"/>
              <a:gd name="connsiteY0" fmla="*/ 51811 h 219724"/>
              <a:gd name="connsiteX1" fmla="*/ 73580 w 219724"/>
              <a:gd name="connsiteY1" fmla="*/ 88093 h 219724"/>
              <a:gd name="connsiteX2" fmla="*/ 109862 w 219724"/>
              <a:gd name="connsiteY2" fmla="*/ 124376 h 219724"/>
              <a:gd name="connsiteX3" fmla="*/ 146144 w 219724"/>
              <a:gd name="connsiteY3" fmla="*/ 88093 h 219724"/>
              <a:gd name="connsiteX4" fmla="*/ 109862 w 219724"/>
              <a:gd name="connsiteY4" fmla="*/ 51811 h 219724"/>
              <a:gd name="connsiteX5" fmla="*/ 109862 w 219724"/>
              <a:gd name="connsiteY5" fmla="*/ 22785 h 219724"/>
              <a:gd name="connsiteX6" fmla="*/ 175170 w 219724"/>
              <a:gd name="connsiteY6" fmla="*/ 88565 h 219724"/>
              <a:gd name="connsiteX7" fmla="*/ 113483 w 219724"/>
              <a:gd name="connsiteY7" fmla="*/ 195569 h 219724"/>
              <a:gd name="connsiteX8" fmla="*/ 109862 w 219724"/>
              <a:gd name="connsiteY8" fmla="*/ 196940 h 219724"/>
              <a:gd name="connsiteX9" fmla="*/ 106241 w 219724"/>
              <a:gd name="connsiteY9" fmla="*/ 195561 h 219724"/>
              <a:gd name="connsiteX10" fmla="*/ 44554 w 219724"/>
              <a:gd name="connsiteY10" fmla="*/ 88565 h 219724"/>
              <a:gd name="connsiteX11" fmla="*/ 109862 w 219724"/>
              <a:gd name="connsiteY11" fmla="*/ 22785 h 219724"/>
              <a:gd name="connsiteX12" fmla="*/ 109862 w 219724"/>
              <a:gd name="connsiteY12" fmla="*/ 0 h 219724"/>
              <a:gd name="connsiteX13" fmla="*/ 0 w 219724"/>
              <a:gd name="connsiteY13" fmla="*/ 109862 h 219724"/>
              <a:gd name="connsiteX14" fmla="*/ 109862 w 219724"/>
              <a:gd name="connsiteY14" fmla="*/ 219724 h 219724"/>
              <a:gd name="connsiteX15" fmla="*/ 219724 w 219724"/>
              <a:gd name="connsiteY15" fmla="*/ 109862 h 219724"/>
              <a:gd name="connsiteX16" fmla="*/ 109862 w 219724"/>
              <a:gd name="connsiteY16" fmla="*/ 0 h 219724"/>
              <a:gd name="connsiteX0" fmla="*/ 65308 w 175170"/>
              <a:gd name="connsiteY0" fmla="*/ 54864 h 225830"/>
              <a:gd name="connsiteX1" fmla="*/ 29026 w 175170"/>
              <a:gd name="connsiteY1" fmla="*/ 91146 h 225830"/>
              <a:gd name="connsiteX2" fmla="*/ 65308 w 175170"/>
              <a:gd name="connsiteY2" fmla="*/ 127429 h 225830"/>
              <a:gd name="connsiteX3" fmla="*/ 101590 w 175170"/>
              <a:gd name="connsiteY3" fmla="*/ 91146 h 225830"/>
              <a:gd name="connsiteX4" fmla="*/ 65308 w 175170"/>
              <a:gd name="connsiteY4" fmla="*/ 54864 h 225830"/>
              <a:gd name="connsiteX5" fmla="*/ 65308 w 175170"/>
              <a:gd name="connsiteY5" fmla="*/ 25838 h 225830"/>
              <a:gd name="connsiteX6" fmla="*/ 130616 w 175170"/>
              <a:gd name="connsiteY6" fmla="*/ 91618 h 225830"/>
              <a:gd name="connsiteX7" fmla="*/ 68929 w 175170"/>
              <a:gd name="connsiteY7" fmla="*/ 198622 h 225830"/>
              <a:gd name="connsiteX8" fmla="*/ 65308 w 175170"/>
              <a:gd name="connsiteY8" fmla="*/ 199993 h 225830"/>
              <a:gd name="connsiteX9" fmla="*/ 61687 w 175170"/>
              <a:gd name="connsiteY9" fmla="*/ 198614 h 225830"/>
              <a:gd name="connsiteX10" fmla="*/ 0 w 175170"/>
              <a:gd name="connsiteY10" fmla="*/ 91618 h 225830"/>
              <a:gd name="connsiteX11" fmla="*/ 65308 w 175170"/>
              <a:gd name="connsiteY11" fmla="*/ 25838 h 225830"/>
              <a:gd name="connsiteX12" fmla="*/ 65308 w 175170"/>
              <a:gd name="connsiteY12" fmla="*/ 3053 h 225830"/>
              <a:gd name="connsiteX13" fmla="*/ 65308 w 175170"/>
              <a:gd name="connsiteY13" fmla="*/ 222777 h 225830"/>
              <a:gd name="connsiteX14" fmla="*/ 175170 w 175170"/>
              <a:gd name="connsiteY14" fmla="*/ 112915 h 225830"/>
              <a:gd name="connsiteX15" fmla="*/ 65308 w 175170"/>
              <a:gd name="connsiteY15" fmla="*/ 3053 h 225830"/>
              <a:gd name="connsiteX0" fmla="*/ 65308 w 175170"/>
              <a:gd name="connsiteY0" fmla="*/ 51811 h 196940"/>
              <a:gd name="connsiteX1" fmla="*/ 29026 w 175170"/>
              <a:gd name="connsiteY1" fmla="*/ 88093 h 196940"/>
              <a:gd name="connsiteX2" fmla="*/ 65308 w 175170"/>
              <a:gd name="connsiteY2" fmla="*/ 124376 h 196940"/>
              <a:gd name="connsiteX3" fmla="*/ 101590 w 175170"/>
              <a:gd name="connsiteY3" fmla="*/ 88093 h 196940"/>
              <a:gd name="connsiteX4" fmla="*/ 65308 w 175170"/>
              <a:gd name="connsiteY4" fmla="*/ 51811 h 196940"/>
              <a:gd name="connsiteX5" fmla="*/ 65308 w 175170"/>
              <a:gd name="connsiteY5" fmla="*/ 22785 h 196940"/>
              <a:gd name="connsiteX6" fmla="*/ 130616 w 175170"/>
              <a:gd name="connsiteY6" fmla="*/ 88565 h 196940"/>
              <a:gd name="connsiteX7" fmla="*/ 68929 w 175170"/>
              <a:gd name="connsiteY7" fmla="*/ 195569 h 196940"/>
              <a:gd name="connsiteX8" fmla="*/ 65308 w 175170"/>
              <a:gd name="connsiteY8" fmla="*/ 196940 h 196940"/>
              <a:gd name="connsiteX9" fmla="*/ 61687 w 175170"/>
              <a:gd name="connsiteY9" fmla="*/ 195561 h 196940"/>
              <a:gd name="connsiteX10" fmla="*/ 0 w 175170"/>
              <a:gd name="connsiteY10" fmla="*/ 88565 h 196940"/>
              <a:gd name="connsiteX11" fmla="*/ 65308 w 175170"/>
              <a:gd name="connsiteY11" fmla="*/ 22785 h 196940"/>
              <a:gd name="connsiteX12" fmla="*/ 65308 w 175170"/>
              <a:gd name="connsiteY12" fmla="*/ 0 h 196940"/>
              <a:gd name="connsiteX13" fmla="*/ 175170 w 175170"/>
              <a:gd name="connsiteY13" fmla="*/ 109862 h 196940"/>
              <a:gd name="connsiteX14" fmla="*/ 65308 w 175170"/>
              <a:gd name="connsiteY14" fmla="*/ 0 h 196940"/>
              <a:gd name="connsiteX0" fmla="*/ 65308 w 130616"/>
              <a:gd name="connsiteY0" fmla="*/ 29026 h 174155"/>
              <a:gd name="connsiteX1" fmla="*/ 29026 w 130616"/>
              <a:gd name="connsiteY1" fmla="*/ 65308 h 174155"/>
              <a:gd name="connsiteX2" fmla="*/ 65308 w 130616"/>
              <a:gd name="connsiteY2" fmla="*/ 101591 h 174155"/>
              <a:gd name="connsiteX3" fmla="*/ 101590 w 130616"/>
              <a:gd name="connsiteY3" fmla="*/ 65308 h 174155"/>
              <a:gd name="connsiteX4" fmla="*/ 65308 w 130616"/>
              <a:gd name="connsiteY4" fmla="*/ 29026 h 174155"/>
              <a:gd name="connsiteX5" fmla="*/ 65308 w 130616"/>
              <a:gd name="connsiteY5" fmla="*/ 0 h 174155"/>
              <a:gd name="connsiteX6" fmla="*/ 130616 w 130616"/>
              <a:gd name="connsiteY6" fmla="*/ 65780 h 174155"/>
              <a:gd name="connsiteX7" fmla="*/ 68929 w 130616"/>
              <a:gd name="connsiteY7" fmla="*/ 172784 h 174155"/>
              <a:gd name="connsiteX8" fmla="*/ 65308 w 130616"/>
              <a:gd name="connsiteY8" fmla="*/ 174155 h 174155"/>
              <a:gd name="connsiteX9" fmla="*/ 61687 w 130616"/>
              <a:gd name="connsiteY9" fmla="*/ 172776 h 174155"/>
              <a:gd name="connsiteX10" fmla="*/ 0 w 130616"/>
              <a:gd name="connsiteY10" fmla="*/ 65780 h 174155"/>
              <a:gd name="connsiteX11" fmla="*/ 65308 w 130616"/>
              <a:gd name="connsiteY11" fmla="*/ 0 h 1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616" h="174155">
                <a:moveTo>
                  <a:pt x="65308" y="29026"/>
                </a:moveTo>
                <a:cubicBezTo>
                  <a:pt x="45302" y="29026"/>
                  <a:pt x="29026" y="45302"/>
                  <a:pt x="29026" y="65308"/>
                </a:cubicBezTo>
                <a:cubicBezTo>
                  <a:pt x="29026" y="85314"/>
                  <a:pt x="45302" y="101591"/>
                  <a:pt x="65308" y="101591"/>
                </a:cubicBezTo>
                <a:cubicBezTo>
                  <a:pt x="85314" y="101591"/>
                  <a:pt x="101590" y="85314"/>
                  <a:pt x="101590" y="65308"/>
                </a:cubicBezTo>
                <a:cubicBezTo>
                  <a:pt x="101590" y="45302"/>
                  <a:pt x="85314" y="29026"/>
                  <a:pt x="65308" y="29026"/>
                </a:cubicBezTo>
                <a:close/>
                <a:moveTo>
                  <a:pt x="65308" y="0"/>
                </a:moveTo>
                <a:cubicBezTo>
                  <a:pt x="101315" y="0"/>
                  <a:pt x="130616" y="29505"/>
                  <a:pt x="130616" y="65780"/>
                </a:cubicBezTo>
                <a:cubicBezTo>
                  <a:pt x="130616" y="117323"/>
                  <a:pt x="71447" y="170541"/>
                  <a:pt x="68929" y="172784"/>
                </a:cubicBezTo>
                <a:cubicBezTo>
                  <a:pt x="67891" y="173698"/>
                  <a:pt x="66600" y="174155"/>
                  <a:pt x="65308" y="174155"/>
                </a:cubicBezTo>
                <a:cubicBezTo>
                  <a:pt x="64016" y="174155"/>
                  <a:pt x="62725" y="173698"/>
                  <a:pt x="61687" y="172776"/>
                </a:cubicBezTo>
                <a:cubicBezTo>
                  <a:pt x="59169" y="170541"/>
                  <a:pt x="0" y="117323"/>
                  <a:pt x="0" y="65780"/>
                </a:cubicBezTo>
                <a:cubicBezTo>
                  <a:pt x="0" y="29505"/>
                  <a:pt x="29302" y="0"/>
                  <a:pt x="65308" y="0"/>
                </a:cubicBez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rgbClr val="070809">
                    <a:lumMod val="75000"/>
                    <a:alpha val="0"/>
                  </a:srgbClr>
                </a:solidFill>
                <a:effectLst/>
                <a:uLnTx/>
                <a:uFillTx/>
                <a:latin typeface="Calibri Light"/>
                <a:ea typeface="+mn-ea"/>
                <a:cs typeface="+mn-cs"/>
              </a:rPr>
              <a:t> </a:t>
            </a:r>
          </a:p>
        </p:txBody>
      </p:sp>
      <p:sp>
        <p:nvSpPr>
          <p:cNvPr id="10" name="Tijdelijke aanduiding voor tekst 38">
            <a:extLst>
              <a:ext uri="{FF2B5EF4-FFF2-40B4-BE49-F238E27FC236}">
                <a16:creationId xmlns:a16="http://schemas.microsoft.com/office/drawing/2014/main" id="{EA756F8E-63B7-F01F-1B2C-E954D894D33D}"/>
              </a:ext>
            </a:extLst>
          </p:cNvPr>
          <p:cNvSpPr txBox="1">
            <a:spLocks/>
          </p:cNvSpPr>
          <p:nvPr/>
        </p:nvSpPr>
        <p:spPr>
          <a:xfrm>
            <a:off x="997323" y="4732369"/>
            <a:ext cx="173108" cy="127626"/>
          </a:xfrm>
          <a:custGeom>
            <a:avLst/>
            <a:gdLst>
              <a:gd name="connsiteX0" fmla="*/ 44331 w 219724"/>
              <a:gd name="connsiteY0" fmla="*/ 88780 h 219724"/>
              <a:gd name="connsiteX1" fmla="*/ 44331 w 219724"/>
              <a:gd name="connsiteY1" fmla="*/ 138851 h 219724"/>
              <a:gd name="connsiteX2" fmla="*/ 63657 w 219724"/>
              <a:gd name="connsiteY2" fmla="*/ 158176 h 219724"/>
              <a:gd name="connsiteX3" fmla="*/ 156068 w 219724"/>
              <a:gd name="connsiteY3" fmla="*/ 158176 h 219724"/>
              <a:gd name="connsiteX4" fmla="*/ 175394 w 219724"/>
              <a:gd name="connsiteY4" fmla="*/ 138851 h 219724"/>
              <a:gd name="connsiteX5" fmla="*/ 175394 w 219724"/>
              <a:gd name="connsiteY5" fmla="*/ 88780 h 219724"/>
              <a:gd name="connsiteX6" fmla="*/ 113728 w 219724"/>
              <a:gd name="connsiteY6" fmla="*/ 126377 h 219724"/>
              <a:gd name="connsiteX7" fmla="*/ 109863 w 219724"/>
              <a:gd name="connsiteY7" fmla="*/ 127431 h 219724"/>
              <a:gd name="connsiteX8" fmla="*/ 105997 w 219724"/>
              <a:gd name="connsiteY8" fmla="*/ 126377 h 219724"/>
              <a:gd name="connsiteX9" fmla="*/ 63657 w 219724"/>
              <a:gd name="connsiteY9" fmla="*/ 61548 h 219724"/>
              <a:gd name="connsiteX10" fmla="*/ 44858 w 219724"/>
              <a:gd name="connsiteY10" fmla="*/ 76657 h 219724"/>
              <a:gd name="connsiteX11" fmla="*/ 109863 w 219724"/>
              <a:gd name="connsiteY11" fmla="*/ 116363 h 219724"/>
              <a:gd name="connsiteX12" fmla="*/ 174867 w 219724"/>
              <a:gd name="connsiteY12" fmla="*/ 76657 h 219724"/>
              <a:gd name="connsiteX13" fmla="*/ 156068 w 219724"/>
              <a:gd name="connsiteY13" fmla="*/ 61548 h 219724"/>
              <a:gd name="connsiteX14" fmla="*/ 109862 w 219724"/>
              <a:gd name="connsiteY14" fmla="*/ 0 h 219724"/>
              <a:gd name="connsiteX15" fmla="*/ 219724 w 219724"/>
              <a:gd name="connsiteY15" fmla="*/ 109862 h 219724"/>
              <a:gd name="connsiteX16" fmla="*/ 109862 w 219724"/>
              <a:gd name="connsiteY16" fmla="*/ 219724 h 219724"/>
              <a:gd name="connsiteX17" fmla="*/ 0 w 219724"/>
              <a:gd name="connsiteY17" fmla="*/ 109862 h 219724"/>
              <a:gd name="connsiteX18" fmla="*/ 109862 w 219724"/>
              <a:gd name="connsiteY18" fmla="*/ 0 h 219724"/>
              <a:gd name="connsiteX0" fmla="*/ 47384 w 225830"/>
              <a:gd name="connsiteY0" fmla="*/ 88780 h 158176"/>
              <a:gd name="connsiteX1" fmla="*/ 47384 w 225830"/>
              <a:gd name="connsiteY1" fmla="*/ 138851 h 158176"/>
              <a:gd name="connsiteX2" fmla="*/ 66710 w 225830"/>
              <a:gd name="connsiteY2" fmla="*/ 158176 h 158176"/>
              <a:gd name="connsiteX3" fmla="*/ 159121 w 225830"/>
              <a:gd name="connsiteY3" fmla="*/ 158176 h 158176"/>
              <a:gd name="connsiteX4" fmla="*/ 178447 w 225830"/>
              <a:gd name="connsiteY4" fmla="*/ 138851 h 158176"/>
              <a:gd name="connsiteX5" fmla="*/ 178447 w 225830"/>
              <a:gd name="connsiteY5" fmla="*/ 88780 h 158176"/>
              <a:gd name="connsiteX6" fmla="*/ 116781 w 225830"/>
              <a:gd name="connsiteY6" fmla="*/ 126377 h 158176"/>
              <a:gd name="connsiteX7" fmla="*/ 112916 w 225830"/>
              <a:gd name="connsiteY7" fmla="*/ 127431 h 158176"/>
              <a:gd name="connsiteX8" fmla="*/ 109050 w 225830"/>
              <a:gd name="connsiteY8" fmla="*/ 126377 h 158176"/>
              <a:gd name="connsiteX9" fmla="*/ 47384 w 225830"/>
              <a:gd name="connsiteY9" fmla="*/ 88780 h 158176"/>
              <a:gd name="connsiteX10" fmla="*/ 66710 w 225830"/>
              <a:gd name="connsiteY10" fmla="*/ 61548 h 158176"/>
              <a:gd name="connsiteX11" fmla="*/ 47911 w 225830"/>
              <a:gd name="connsiteY11" fmla="*/ 76657 h 158176"/>
              <a:gd name="connsiteX12" fmla="*/ 112916 w 225830"/>
              <a:gd name="connsiteY12" fmla="*/ 116363 h 158176"/>
              <a:gd name="connsiteX13" fmla="*/ 177920 w 225830"/>
              <a:gd name="connsiteY13" fmla="*/ 76657 h 158176"/>
              <a:gd name="connsiteX14" fmla="*/ 159121 w 225830"/>
              <a:gd name="connsiteY14" fmla="*/ 61548 h 158176"/>
              <a:gd name="connsiteX15" fmla="*/ 66710 w 225830"/>
              <a:gd name="connsiteY15" fmla="*/ 61548 h 158176"/>
              <a:gd name="connsiteX16" fmla="*/ 112915 w 225830"/>
              <a:gd name="connsiteY16" fmla="*/ 0 h 158176"/>
              <a:gd name="connsiteX17" fmla="*/ 222777 w 225830"/>
              <a:gd name="connsiteY17" fmla="*/ 109862 h 158176"/>
              <a:gd name="connsiteX18" fmla="*/ 3053 w 225830"/>
              <a:gd name="connsiteY18" fmla="*/ 109862 h 158176"/>
              <a:gd name="connsiteX19" fmla="*/ 112915 w 225830"/>
              <a:gd name="connsiteY19" fmla="*/ 0 h 158176"/>
              <a:gd name="connsiteX0" fmla="*/ 44331 w 175394"/>
              <a:gd name="connsiteY0" fmla="*/ 88780 h 158176"/>
              <a:gd name="connsiteX1" fmla="*/ 44331 w 175394"/>
              <a:gd name="connsiteY1" fmla="*/ 138851 h 158176"/>
              <a:gd name="connsiteX2" fmla="*/ 63657 w 175394"/>
              <a:gd name="connsiteY2" fmla="*/ 158176 h 158176"/>
              <a:gd name="connsiteX3" fmla="*/ 156068 w 175394"/>
              <a:gd name="connsiteY3" fmla="*/ 158176 h 158176"/>
              <a:gd name="connsiteX4" fmla="*/ 175394 w 175394"/>
              <a:gd name="connsiteY4" fmla="*/ 138851 h 158176"/>
              <a:gd name="connsiteX5" fmla="*/ 175394 w 175394"/>
              <a:gd name="connsiteY5" fmla="*/ 88780 h 158176"/>
              <a:gd name="connsiteX6" fmla="*/ 113728 w 175394"/>
              <a:gd name="connsiteY6" fmla="*/ 126377 h 158176"/>
              <a:gd name="connsiteX7" fmla="*/ 109863 w 175394"/>
              <a:gd name="connsiteY7" fmla="*/ 127431 h 158176"/>
              <a:gd name="connsiteX8" fmla="*/ 105997 w 175394"/>
              <a:gd name="connsiteY8" fmla="*/ 126377 h 158176"/>
              <a:gd name="connsiteX9" fmla="*/ 44331 w 175394"/>
              <a:gd name="connsiteY9" fmla="*/ 88780 h 158176"/>
              <a:gd name="connsiteX10" fmla="*/ 63657 w 175394"/>
              <a:gd name="connsiteY10" fmla="*/ 61548 h 158176"/>
              <a:gd name="connsiteX11" fmla="*/ 44858 w 175394"/>
              <a:gd name="connsiteY11" fmla="*/ 76657 h 158176"/>
              <a:gd name="connsiteX12" fmla="*/ 109863 w 175394"/>
              <a:gd name="connsiteY12" fmla="*/ 116363 h 158176"/>
              <a:gd name="connsiteX13" fmla="*/ 174867 w 175394"/>
              <a:gd name="connsiteY13" fmla="*/ 76657 h 158176"/>
              <a:gd name="connsiteX14" fmla="*/ 156068 w 175394"/>
              <a:gd name="connsiteY14" fmla="*/ 61548 h 158176"/>
              <a:gd name="connsiteX15" fmla="*/ 63657 w 175394"/>
              <a:gd name="connsiteY15" fmla="*/ 61548 h 158176"/>
              <a:gd name="connsiteX16" fmla="*/ 109862 w 175394"/>
              <a:gd name="connsiteY16" fmla="*/ 0 h 158176"/>
              <a:gd name="connsiteX17" fmla="*/ 0 w 175394"/>
              <a:gd name="connsiteY17" fmla="*/ 109862 h 158176"/>
              <a:gd name="connsiteX18" fmla="*/ 109862 w 175394"/>
              <a:gd name="connsiteY18" fmla="*/ 0 h 158176"/>
              <a:gd name="connsiteX0" fmla="*/ 0 w 131063"/>
              <a:gd name="connsiteY0" fmla="*/ 27232 h 96628"/>
              <a:gd name="connsiteX1" fmla="*/ 0 w 131063"/>
              <a:gd name="connsiteY1" fmla="*/ 77303 h 96628"/>
              <a:gd name="connsiteX2" fmla="*/ 19326 w 131063"/>
              <a:gd name="connsiteY2" fmla="*/ 96628 h 96628"/>
              <a:gd name="connsiteX3" fmla="*/ 111737 w 131063"/>
              <a:gd name="connsiteY3" fmla="*/ 96628 h 96628"/>
              <a:gd name="connsiteX4" fmla="*/ 131063 w 131063"/>
              <a:gd name="connsiteY4" fmla="*/ 77303 h 96628"/>
              <a:gd name="connsiteX5" fmla="*/ 131063 w 131063"/>
              <a:gd name="connsiteY5" fmla="*/ 27232 h 96628"/>
              <a:gd name="connsiteX6" fmla="*/ 69397 w 131063"/>
              <a:gd name="connsiteY6" fmla="*/ 64829 h 96628"/>
              <a:gd name="connsiteX7" fmla="*/ 65532 w 131063"/>
              <a:gd name="connsiteY7" fmla="*/ 65883 h 96628"/>
              <a:gd name="connsiteX8" fmla="*/ 61666 w 131063"/>
              <a:gd name="connsiteY8" fmla="*/ 64829 h 96628"/>
              <a:gd name="connsiteX9" fmla="*/ 0 w 131063"/>
              <a:gd name="connsiteY9" fmla="*/ 27232 h 96628"/>
              <a:gd name="connsiteX10" fmla="*/ 19326 w 131063"/>
              <a:gd name="connsiteY10" fmla="*/ 0 h 96628"/>
              <a:gd name="connsiteX11" fmla="*/ 527 w 131063"/>
              <a:gd name="connsiteY11" fmla="*/ 15109 h 96628"/>
              <a:gd name="connsiteX12" fmla="*/ 65532 w 131063"/>
              <a:gd name="connsiteY12" fmla="*/ 54815 h 96628"/>
              <a:gd name="connsiteX13" fmla="*/ 130536 w 131063"/>
              <a:gd name="connsiteY13" fmla="*/ 15109 h 96628"/>
              <a:gd name="connsiteX14" fmla="*/ 111737 w 131063"/>
              <a:gd name="connsiteY14" fmla="*/ 0 h 96628"/>
              <a:gd name="connsiteX15" fmla="*/ 19326 w 131063"/>
              <a:gd name="connsiteY15" fmla="*/ 0 h 9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063" h="96628">
                <a:moveTo>
                  <a:pt x="0" y="27232"/>
                </a:moveTo>
                <a:lnTo>
                  <a:pt x="0" y="77303"/>
                </a:lnTo>
                <a:cubicBezTo>
                  <a:pt x="0" y="88020"/>
                  <a:pt x="8609" y="96628"/>
                  <a:pt x="19326" y="96628"/>
                </a:cubicBezTo>
                <a:lnTo>
                  <a:pt x="111737" y="96628"/>
                </a:lnTo>
                <a:cubicBezTo>
                  <a:pt x="122454" y="96628"/>
                  <a:pt x="131063" y="88020"/>
                  <a:pt x="131063" y="77303"/>
                </a:cubicBezTo>
                <a:lnTo>
                  <a:pt x="131063" y="27232"/>
                </a:lnTo>
                <a:lnTo>
                  <a:pt x="69397" y="64829"/>
                </a:lnTo>
                <a:cubicBezTo>
                  <a:pt x="68167" y="65532"/>
                  <a:pt x="66761" y="65883"/>
                  <a:pt x="65532" y="65883"/>
                </a:cubicBezTo>
                <a:cubicBezTo>
                  <a:pt x="64302" y="65883"/>
                  <a:pt x="62896" y="65532"/>
                  <a:pt x="61666" y="64829"/>
                </a:cubicBezTo>
                <a:lnTo>
                  <a:pt x="0" y="27232"/>
                </a:lnTo>
                <a:close/>
                <a:moveTo>
                  <a:pt x="19326" y="0"/>
                </a:moveTo>
                <a:cubicBezTo>
                  <a:pt x="10190" y="0"/>
                  <a:pt x="2460" y="6501"/>
                  <a:pt x="527" y="15109"/>
                </a:cubicBezTo>
                <a:lnTo>
                  <a:pt x="65532" y="54815"/>
                </a:lnTo>
                <a:lnTo>
                  <a:pt x="130536" y="15109"/>
                </a:lnTo>
                <a:cubicBezTo>
                  <a:pt x="128603" y="6501"/>
                  <a:pt x="120873" y="0"/>
                  <a:pt x="111737" y="0"/>
                </a:cubicBezTo>
                <a:lnTo>
                  <a:pt x="19326" y="0"/>
                </a:ln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rgbClr val="070809">
                    <a:lumMod val="75000"/>
                    <a:alpha val="0"/>
                  </a:srgbClr>
                </a:solidFill>
                <a:effectLst/>
                <a:uLnTx/>
                <a:uFillTx/>
                <a:latin typeface="Calibri Light"/>
                <a:ea typeface="+mn-ea"/>
                <a:cs typeface="+mn-cs"/>
              </a:rPr>
              <a:t> </a:t>
            </a:r>
          </a:p>
        </p:txBody>
      </p:sp>
      <p:sp>
        <p:nvSpPr>
          <p:cNvPr id="19" name="Tekstvak 18">
            <a:extLst>
              <a:ext uri="{FF2B5EF4-FFF2-40B4-BE49-F238E27FC236}">
                <a16:creationId xmlns:a16="http://schemas.microsoft.com/office/drawing/2014/main" id="{D5E8E17B-3793-644B-3569-768E79298064}"/>
              </a:ext>
            </a:extLst>
          </p:cNvPr>
          <p:cNvSpPr txBox="1"/>
          <p:nvPr/>
        </p:nvSpPr>
        <p:spPr>
          <a:xfrm>
            <a:off x="835651" y="2935313"/>
            <a:ext cx="2978774" cy="98737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3200" b="1" i="0" u="none" strike="noStrike" kern="1200" cap="none" spc="0" normalizeH="0" baseline="0" noProof="0" dirty="0">
                <a:ln>
                  <a:noFill/>
                </a:ln>
                <a:solidFill>
                  <a:srgbClr val="070809"/>
                </a:solidFill>
                <a:effectLst/>
                <a:uLnTx/>
                <a:uFillTx/>
                <a:latin typeface="Calibri"/>
                <a:ea typeface="+mn-ea"/>
                <a:cs typeface="+mn-cs"/>
              </a:rPr>
              <a:t>Thank you for your attention</a:t>
            </a:r>
          </a:p>
        </p:txBody>
      </p:sp>
      <p:sp>
        <p:nvSpPr>
          <p:cNvPr id="22" name="Tijdelijke aanduiding voor tekst 37">
            <a:extLst>
              <a:ext uri="{FF2B5EF4-FFF2-40B4-BE49-F238E27FC236}">
                <a16:creationId xmlns:a16="http://schemas.microsoft.com/office/drawing/2014/main" id="{2574D02A-D38B-2F39-380A-14806D0521E6}"/>
              </a:ext>
            </a:extLst>
          </p:cNvPr>
          <p:cNvSpPr txBox="1">
            <a:spLocks/>
          </p:cNvSpPr>
          <p:nvPr/>
        </p:nvSpPr>
        <p:spPr>
          <a:xfrm>
            <a:off x="1150018" y="4392246"/>
            <a:ext cx="172516" cy="230024"/>
          </a:xfrm>
          <a:custGeom>
            <a:avLst/>
            <a:gdLst>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276874 w 276874"/>
              <a:gd name="connsiteY20" fmla="*/ 239427 h 276874"/>
              <a:gd name="connsiteX21" fmla="*/ 239427 w 276874"/>
              <a:gd name="connsiteY21" fmla="*/ 276874 h 276874"/>
              <a:gd name="connsiteX22" fmla="*/ 37447 w 276874"/>
              <a:gd name="connsiteY22" fmla="*/ 276874 h 276874"/>
              <a:gd name="connsiteX23" fmla="*/ 0 w 276874"/>
              <a:gd name="connsiteY23" fmla="*/ 239427 h 276874"/>
              <a:gd name="connsiteX24" fmla="*/ 0 w 276874"/>
              <a:gd name="connsiteY24" fmla="*/ 37447 h 276874"/>
              <a:gd name="connsiteX25" fmla="*/ 37447 w 276874"/>
              <a:gd name="connsiteY25" fmla="*/ 0 h 276874"/>
              <a:gd name="connsiteX0" fmla="*/ 138437 w 276874"/>
              <a:gd name="connsiteY0" fmla="*/ 80386 h 276903"/>
              <a:gd name="connsiteX1" fmla="*/ 102155 w 276874"/>
              <a:gd name="connsiteY1" fmla="*/ 116668 h 276903"/>
              <a:gd name="connsiteX2" fmla="*/ 138437 w 276874"/>
              <a:gd name="connsiteY2" fmla="*/ 152951 h 276903"/>
              <a:gd name="connsiteX3" fmla="*/ 174719 w 276874"/>
              <a:gd name="connsiteY3" fmla="*/ 116668 h 276903"/>
              <a:gd name="connsiteX4" fmla="*/ 138437 w 276874"/>
              <a:gd name="connsiteY4" fmla="*/ 80386 h 276903"/>
              <a:gd name="connsiteX5" fmla="*/ 138437 w 276874"/>
              <a:gd name="connsiteY5" fmla="*/ 51360 h 276903"/>
              <a:gd name="connsiteX6" fmla="*/ 203745 w 276874"/>
              <a:gd name="connsiteY6" fmla="*/ 117140 h 276903"/>
              <a:gd name="connsiteX7" fmla="*/ 142058 w 276874"/>
              <a:gd name="connsiteY7" fmla="*/ 224144 h 276903"/>
              <a:gd name="connsiteX8" fmla="*/ 138437 w 276874"/>
              <a:gd name="connsiteY8" fmla="*/ 225515 h 276903"/>
              <a:gd name="connsiteX9" fmla="*/ 134816 w 276874"/>
              <a:gd name="connsiteY9" fmla="*/ 224136 h 276903"/>
              <a:gd name="connsiteX10" fmla="*/ 73129 w 276874"/>
              <a:gd name="connsiteY10" fmla="*/ 117140 h 276903"/>
              <a:gd name="connsiteX11" fmla="*/ 138437 w 276874"/>
              <a:gd name="connsiteY11" fmla="*/ 51360 h 276903"/>
              <a:gd name="connsiteX12" fmla="*/ 138437 w 276874"/>
              <a:gd name="connsiteY12" fmla="*/ 28575 h 276903"/>
              <a:gd name="connsiteX13" fmla="*/ 28575 w 276874"/>
              <a:gd name="connsiteY13" fmla="*/ 138437 h 276903"/>
              <a:gd name="connsiteX14" fmla="*/ 138437 w 276874"/>
              <a:gd name="connsiteY14" fmla="*/ 248299 h 276903"/>
              <a:gd name="connsiteX15" fmla="*/ 248299 w 276874"/>
              <a:gd name="connsiteY15" fmla="*/ 138437 h 276903"/>
              <a:gd name="connsiteX16" fmla="*/ 138437 w 276874"/>
              <a:gd name="connsiteY16" fmla="*/ 28575 h 276903"/>
              <a:gd name="connsiteX17" fmla="*/ 37447 w 276874"/>
              <a:gd name="connsiteY17" fmla="*/ 0 h 276903"/>
              <a:gd name="connsiteX18" fmla="*/ 239427 w 276874"/>
              <a:gd name="connsiteY18" fmla="*/ 0 h 276903"/>
              <a:gd name="connsiteX19" fmla="*/ 276874 w 276874"/>
              <a:gd name="connsiteY19" fmla="*/ 37447 h 276903"/>
              <a:gd name="connsiteX20" fmla="*/ 276874 w 276874"/>
              <a:gd name="connsiteY20" fmla="*/ 239427 h 276903"/>
              <a:gd name="connsiteX21" fmla="*/ 37447 w 276874"/>
              <a:gd name="connsiteY21" fmla="*/ 276874 h 276903"/>
              <a:gd name="connsiteX22" fmla="*/ 0 w 276874"/>
              <a:gd name="connsiteY22" fmla="*/ 239427 h 276903"/>
              <a:gd name="connsiteX23" fmla="*/ 0 w 276874"/>
              <a:gd name="connsiteY23" fmla="*/ 37447 h 276903"/>
              <a:gd name="connsiteX24" fmla="*/ 37447 w 276874"/>
              <a:gd name="connsiteY24" fmla="*/ 0 h 276903"/>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37447 w 276874"/>
              <a:gd name="connsiteY20" fmla="*/ 276874 h 276874"/>
              <a:gd name="connsiteX21" fmla="*/ 0 w 276874"/>
              <a:gd name="connsiteY21" fmla="*/ 239427 h 276874"/>
              <a:gd name="connsiteX22" fmla="*/ 0 w 276874"/>
              <a:gd name="connsiteY22" fmla="*/ 37447 h 276874"/>
              <a:gd name="connsiteX23" fmla="*/ 37447 w 276874"/>
              <a:gd name="connsiteY23"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239427 w 248299"/>
              <a:gd name="connsiteY18" fmla="*/ 0 h 276874"/>
              <a:gd name="connsiteX19" fmla="*/ 37447 w 248299"/>
              <a:gd name="connsiteY19" fmla="*/ 276874 h 276874"/>
              <a:gd name="connsiteX20" fmla="*/ 0 w 248299"/>
              <a:gd name="connsiteY20" fmla="*/ 239427 h 276874"/>
              <a:gd name="connsiteX21" fmla="*/ 0 w 248299"/>
              <a:gd name="connsiteY21" fmla="*/ 37447 h 276874"/>
              <a:gd name="connsiteX22" fmla="*/ 37447 w 248299"/>
              <a:gd name="connsiteY22"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37447 w 248299"/>
              <a:gd name="connsiteY18" fmla="*/ 276874 h 276874"/>
              <a:gd name="connsiteX19" fmla="*/ 0 w 248299"/>
              <a:gd name="connsiteY19" fmla="*/ 239427 h 276874"/>
              <a:gd name="connsiteX20" fmla="*/ 0 w 248299"/>
              <a:gd name="connsiteY20" fmla="*/ 37447 h 276874"/>
              <a:gd name="connsiteX21" fmla="*/ 37447 w 248299"/>
              <a:gd name="connsiteY21" fmla="*/ 0 h 276874"/>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8872 h 248299"/>
              <a:gd name="connsiteX18" fmla="*/ 37447 w 248299"/>
              <a:gd name="connsiteY18" fmla="*/ 248299 h 248299"/>
              <a:gd name="connsiteX19" fmla="*/ 0 w 248299"/>
              <a:gd name="connsiteY19" fmla="*/ 210852 h 248299"/>
              <a:gd name="connsiteX20" fmla="*/ 0 w 248299"/>
              <a:gd name="connsiteY20" fmla="*/ 8872 h 248299"/>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210852 h 248299"/>
              <a:gd name="connsiteX18" fmla="*/ 37447 w 248299"/>
              <a:gd name="connsiteY18" fmla="*/ 248299 h 248299"/>
              <a:gd name="connsiteX19" fmla="*/ 0 w 248299"/>
              <a:gd name="connsiteY19" fmla="*/ 210852 h 248299"/>
              <a:gd name="connsiteX0" fmla="*/ 109862 w 219724"/>
              <a:gd name="connsiteY0" fmla="*/ 51811 h 219724"/>
              <a:gd name="connsiteX1" fmla="*/ 73580 w 219724"/>
              <a:gd name="connsiteY1" fmla="*/ 88093 h 219724"/>
              <a:gd name="connsiteX2" fmla="*/ 109862 w 219724"/>
              <a:gd name="connsiteY2" fmla="*/ 124376 h 219724"/>
              <a:gd name="connsiteX3" fmla="*/ 146144 w 219724"/>
              <a:gd name="connsiteY3" fmla="*/ 88093 h 219724"/>
              <a:gd name="connsiteX4" fmla="*/ 109862 w 219724"/>
              <a:gd name="connsiteY4" fmla="*/ 51811 h 219724"/>
              <a:gd name="connsiteX5" fmla="*/ 109862 w 219724"/>
              <a:gd name="connsiteY5" fmla="*/ 22785 h 219724"/>
              <a:gd name="connsiteX6" fmla="*/ 175170 w 219724"/>
              <a:gd name="connsiteY6" fmla="*/ 88565 h 219724"/>
              <a:gd name="connsiteX7" fmla="*/ 113483 w 219724"/>
              <a:gd name="connsiteY7" fmla="*/ 195569 h 219724"/>
              <a:gd name="connsiteX8" fmla="*/ 109862 w 219724"/>
              <a:gd name="connsiteY8" fmla="*/ 196940 h 219724"/>
              <a:gd name="connsiteX9" fmla="*/ 106241 w 219724"/>
              <a:gd name="connsiteY9" fmla="*/ 195561 h 219724"/>
              <a:gd name="connsiteX10" fmla="*/ 44554 w 219724"/>
              <a:gd name="connsiteY10" fmla="*/ 88565 h 219724"/>
              <a:gd name="connsiteX11" fmla="*/ 109862 w 219724"/>
              <a:gd name="connsiteY11" fmla="*/ 22785 h 219724"/>
              <a:gd name="connsiteX12" fmla="*/ 109862 w 219724"/>
              <a:gd name="connsiteY12" fmla="*/ 0 h 219724"/>
              <a:gd name="connsiteX13" fmla="*/ 0 w 219724"/>
              <a:gd name="connsiteY13" fmla="*/ 109862 h 219724"/>
              <a:gd name="connsiteX14" fmla="*/ 109862 w 219724"/>
              <a:gd name="connsiteY14" fmla="*/ 219724 h 219724"/>
              <a:gd name="connsiteX15" fmla="*/ 219724 w 219724"/>
              <a:gd name="connsiteY15" fmla="*/ 109862 h 219724"/>
              <a:gd name="connsiteX16" fmla="*/ 109862 w 219724"/>
              <a:gd name="connsiteY16" fmla="*/ 0 h 219724"/>
              <a:gd name="connsiteX0" fmla="*/ 65308 w 175170"/>
              <a:gd name="connsiteY0" fmla="*/ 54864 h 225830"/>
              <a:gd name="connsiteX1" fmla="*/ 29026 w 175170"/>
              <a:gd name="connsiteY1" fmla="*/ 91146 h 225830"/>
              <a:gd name="connsiteX2" fmla="*/ 65308 w 175170"/>
              <a:gd name="connsiteY2" fmla="*/ 127429 h 225830"/>
              <a:gd name="connsiteX3" fmla="*/ 101590 w 175170"/>
              <a:gd name="connsiteY3" fmla="*/ 91146 h 225830"/>
              <a:gd name="connsiteX4" fmla="*/ 65308 w 175170"/>
              <a:gd name="connsiteY4" fmla="*/ 54864 h 225830"/>
              <a:gd name="connsiteX5" fmla="*/ 65308 w 175170"/>
              <a:gd name="connsiteY5" fmla="*/ 25838 h 225830"/>
              <a:gd name="connsiteX6" fmla="*/ 130616 w 175170"/>
              <a:gd name="connsiteY6" fmla="*/ 91618 h 225830"/>
              <a:gd name="connsiteX7" fmla="*/ 68929 w 175170"/>
              <a:gd name="connsiteY7" fmla="*/ 198622 h 225830"/>
              <a:gd name="connsiteX8" fmla="*/ 65308 w 175170"/>
              <a:gd name="connsiteY8" fmla="*/ 199993 h 225830"/>
              <a:gd name="connsiteX9" fmla="*/ 61687 w 175170"/>
              <a:gd name="connsiteY9" fmla="*/ 198614 h 225830"/>
              <a:gd name="connsiteX10" fmla="*/ 0 w 175170"/>
              <a:gd name="connsiteY10" fmla="*/ 91618 h 225830"/>
              <a:gd name="connsiteX11" fmla="*/ 65308 w 175170"/>
              <a:gd name="connsiteY11" fmla="*/ 25838 h 225830"/>
              <a:gd name="connsiteX12" fmla="*/ 65308 w 175170"/>
              <a:gd name="connsiteY12" fmla="*/ 3053 h 225830"/>
              <a:gd name="connsiteX13" fmla="*/ 65308 w 175170"/>
              <a:gd name="connsiteY13" fmla="*/ 222777 h 225830"/>
              <a:gd name="connsiteX14" fmla="*/ 175170 w 175170"/>
              <a:gd name="connsiteY14" fmla="*/ 112915 h 225830"/>
              <a:gd name="connsiteX15" fmla="*/ 65308 w 175170"/>
              <a:gd name="connsiteY15" fmla="*/ 3053 h 225830"/>
              <a:gd name="connsiteX0" fmla="*/ 65308 w 175170"/>
              <a:gd name="connsiteY0" fmla="*/ 51811 h 196940"/>
              <a:gd name="connsiteX1" fmla="*/ 29026 w 175170"/>
              <a:gd name="connsiteY1" fmla="*/ 88093 h 196940"/>
              <a:gd name="connsiteX2" fmla="*/ 65308 w 175170"/>
              <a:gd name="connsiteY2" fmla="*/ 124376 h 196940"/>
              <a:gd name="connsiteX3" fmla="*/ 101590 w 175170"/>
              <a:gd name="connsiteY3" fmla="*/ 88093 h 196940"/>
              <a:gd name="connsiteX4" fmla="*/ 65308 w 175170"/>
              <a:gd name="connsiteY4" fmla="*/ 51811 h 196940"/>
              <a:gd name="connsiteX5" fmla="*/ 65308 w 175170"/>
              <a:gd name="connsiteY5" fmla="*/ 22785 h 196940"/>
              <a:gd name="connsiteX6" fmla="*/ 130616 w 175170"/>
              <a:gd name="connsiteY6" fmla="*/ 88565 h 196940"/>
              <a:gd name="connsiteX7" fmla="*/ 68929 w 175170"/>
              <a:gd name="connsiteY7" fmla="*/ 195569 h 196940"/>
              <a:gd name="connsiteX8" fmla="*/ 65308 w 175170"/>
              <a:gd name="connsiteY8" fmla="*/ 196940 h 196940"/>
              <a:gd name="connsiteX9" fmla="*/ 61687 w 175170"/>
              <a:gd name="connsiteY9" fmla="*/ 195561 h 196940"/>
              <a:gd name="connsiteX10" fmla="*/ 0 w 175170"/>
              <a:gd name="connsiteY10" fmla="*/ 88565 h 196940"/>
              <a:gd name="connsiteX11" fmla="*/ 65308 w 175170"/>
              <a:gd name="connsiteY11" fmla="*/ 22785 h 196940"/>
              <a:gd name="connsiteX12" fmla="*/ 65308 w 175170"/>
              <a:gd name="connsiteY12" fmla="*/ 0 h 196940"/>
              <a:gd name="connsiteX13" fmla="*/ 175170 w 175170"/>
              <a:gd name="connsiteY13" fmla="*/ 109862 h 196940"/>
              <a:gd name="connsiteX14" fmla="*/ 65308 w 175170"/>
              <a:gd name="connsiteY14" fmla="*/ 0 h 196940"/>
              <a:gd name="connsiteX0" fmla="*/ 65308 w 130616"/>
              <a:gd name="connsiteY0" fmla="*/ 29026 h 174155"/>
              <a:gd name="connsiteX1" fmla="*/ 29026 w 130616"/>
              <a:gd name="connsiteY1" fmla="*/ 65308 h 174155"/>
              <a:gd name="connsiteX2" fmla="*/ 65308 w 130616"/>
              <a:gd name="connsiteY2" fmla="*/ 101591 h 174155"/>
              <a:gd name="connsiteX3" fmla="*/ 101590 w 130616"/>
              <a:gd name="connsiteY3" fmla="*/ 65308 h 174155"/>
              <a:gd name="connsiteX4" fmla="*/ 65308 w 130616"/>
              <a:gd name="connsiteY4" fmla="*/ 29026 h 174155"/>
              <a:gd name="connsiteX5" fmla="*/ 65308 w 130616"/>
              <a:gd name="connsiteY5" fmla="*/ 0 h 174155"/>
              <a:gd name="connsiteX6" fmla="*/ 130616 w 130616"/>
              <a:gd name="connsiteY6" fmla="*/ 65780 h 174155"/>
              <a:gd name="connsiteX7" fmla="*/ 68929 w 130616"/>
              <a:gd name="connsiteY7" fmla="*/ 172784 h 174155"/>
              <a:gd name="connsiteX8" fmla="*/ 65308 w 130616"/>
              <a:gd name="connsiteY8" fmla="*/ 174155 h 174155"/>
              <a:gd name="connsiteX9" fmla="*/ 61687 w 130616"/>
              <a:gd name="connsiteY9" fmla="*/ 172776 h 174155"/>
              <a:gd name="connsiteX10" fmla="*/ 0 w 130616"/>
              <a:gd name="connsiteY10" fmla="*/ 65780 h 174155"/>
              <a:gd name="connsiteX11" fmla="*/ 65308 w 130616"/>
              <a:gd name="connsiteY11" fmla="*/ 0 h 1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616" h="174155">
                <a:moveTo>
                  <a:pt x="65308" y="29026"/>
                </a:moveTo>
                <a:cubicBezTo>
                  <a:pt x="45302" y="29026"/>
                  <a:pt x="29026" y="45302"/>
                  <a:pt x="29026" y="65308"/>
                </a:cubicBezTo>
                <a:cubicBezTo>
                  <a:pt x="29026" y="85314"/>
                  <a:pt x="45302" y="101591"/>
                  <a:pt x="65308" y="101591"/>
                </a:cubicBezTo>
                <a:cubicBezTo>
                  <a:pt x="85314" y="101591"/>
                  <a:pt x="101590" y="85314"/>
                  <a:pt x="101590" y="65308"/>
                </a:cubicBezTo>
                <a:cubicBezTo>
                  <a:pt x="101590" y="45302"/>
                  <a:pt x="85314" y="29026"/>
                  <a:pt x="65308" y="29026"/>
                </a:cubicBezTo>
                <a:close/>
                <a:moveTo>
                  <a:pt x="65308" y="0"/>
                </a:moveTo>
                <a:cubicBezTo>
                  <a:pt x="101315" y="0"/>
                  <a:pt x="130616" y="29505"/>
                  <a:pt x="130616" y="65780"/>
                </a:cubicBezTo>
                <a:cubicBezTo>
                  <a:pt x="130616" y="117323"/>
                  <a:pt x="71447" y="170541"/>
                  <a:pt x="68929" y="172784"/>
                </a:cubicBezTo>
                <a:cubicBezTo>
                  <a:pt x="67891" y="173698"/>
                  <a:pt x="66600" y="174155"/>
                  <a:pt x="65308" y="174155"/>
                </a:cubicBezTo>
                <a:cubicBezTo>
                  <a:pt x="64016" y="174155"/>
                  <a:pt x="62725" y="173698"/>
                  <a:pt x="61687" y="172776"/>
                </a:cubicBezTo>
                <a:cubicBezTo>
                  <a:pt x="59169" y="170541"/>
                  <a:pt x="0" y="117323"/>
                  <a:pt x="0" y="65780"/>
                </a:cubicBezTo>
                <a:cubicBezTo>
                  <a:pt x="0" y="29505"/>
                  <a:pt x="29302" y="0"/>
                  <a:pt x="65308" y="0"/>
                </a:cubicBez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rgbClr val="070809">
                    <a:lumMod val="75000"/>
                    <a:alpha val="0"/>
                  </a:srgbClr>
                </a:solidFill>
                <a:effectLst/>
                <a:uLnTx/>
                <a:uFillTx/>
                <a:latin typeface="Calibri Light"/>
                <a:ea typeface="+mn-ea"/>
                <a:cs typeface="+mn-cs"/>
              </a:rPr>
              <a:t> </a:t>
            </a:r>
          </a:p>
        </p:txBody>
      </p:sp>
      <p:sp>
        <p:nvSpPr>
          <p:cNvPr id="23" name="Tijdelijke aanduiding voor tekst 38">
            <a:extLst>
              <a:ext uri="{FF2B5EF4-FFF2-40B4-BE49-F238E27FC236}">
                <a16:creationId xmlns:a16="http://schemas.microsoft.com/office/drawing/2014/main" id="{ECD6AECB-E8AA-6A7B-DE5A-D13B58CBDAC9}"/>
              </a:ext>
            </a:extLst>
          </p:cNvPr>
          <p:cNvSpPr txBox="1">
            <a:spLocks/>
          </p:cNvSpPr>
          <p:nvPr/>
        </p:nvSpPr>
        <p:spPr>
          <a:xfrm>
            <a:off x="1149723" y="4884769"/>
            <a:ext cx="173108" cy="127626"/>
          </a:xfrm>
          <a:custGeom>
            <a:avLst/>
            <a:gdLst>
              <a:gd name="connsiteX0" fmla="*/ 44331 w 219724"/>
              <a:gd name="connsiteY0" fmla="*/ 88780 h 219724"/>
              <a:gd name="connsiteX1" fmla="*/ 44331 w 219724"/>
              <a:gd name="connsiteY1" fmla="*/ 138851 h 219724"/>
              <a:gd name="connsiteX2" fmla="*/ 63657 w 219724"/>
              <a:gd name="connsiteY2" fmla="*/ 158176 h 219724"/>
              <a:gd name="connsiteX3" fmla="*/ 156068 w 219724"/>
              <a:gd name="connsiteY3" fmla="*/ 158176 h 219724"/>
              <a:gd name="connsiteX4" fmla="*/ 175394 w 219724"/>
              <a:gd name="connsiteY4" fmla="*/ 138851 h 219724"/>
              <a:gd name="connsiteX5" fmla="*/ 175394 w 219724"/>
              <a:gd name="connsiteY5" fmla="*/ 88780 h 219724"/>
              <a:gd name="connsiteX6" fmla="*/ 113728 w 219724"/>
              <a:gd name="connsiteY6" fmla="*/ 126377 h 219724"/>
              <a:gd name="connsiteX7" fmla="*/ 109863 w 219724"/>
              <a:gd name="connsiteY7" fmla="*/ 127431 h 219724"/>
              <a:gd name="connsiteX8" fmla="*/ 105997 w 219724"/>
              <a:gd name="connsiteY8" fmla="*/ 126377 h 219724"/>
              <a:gd name="connsiteX9" fmla="*/ 63657 w 219724"/>
              <a:gd name="connsiteY9" fmla="*/ 61548 h 219724"/>
              <a:gd name="connsiteX10" fmla="*/ 44858 w 219724"/>
              <a:gd name="connsiteY10" fmla="*/ 76657 h 219724"/>
              <a:gd name="connsiteX11" fmla="*/ 109863 w 219724"/>
              <a:gd name="connsiteY11" fmla="*/ 116363 h 219724"/>
              <a:gd name="connsiteX12" fmla="*/ 174867 w 219724"/>
              <a:gd name="connsiteY12" fmla="*/ 76657 h 219724"/>
              <a:gd name="connsiteX13" fmla="*/ 156068 w 219724"/>
              <a:gd name="connsiteY13" fmla="*/ 61548 h 219724"/>
              <a:gd name="connsiteX14" fmla="*/ 109862 w 219724"/>
              <a:gd name="connsiteY14" fmla="*/ 0 h 219724"/>
              <a:gd name="connsiteX15" fmla="*/ 219724 w 219724"/>
              <a:gd name="connsiteY15" fmla="*/ 109862 h 219724"/>
              <a:gd name="connsiteX16" fmla="*/ 109862 w 219724"/>
              <a:gd name="connsiteY16" fmla="*/ 219724 h 219724"/>
              <a:gd name="connsiteX17" fmla="*/ 0 w 219724"/>
              <a:gd name="connsiteY17" fmla="*/ 109862 h 219724"/>
              <a:gd name="connsiteX18" fmla="*/ 109862 w 219724"/>
              <a:gd name="connsiteY18" fmla="*/ 0 h 219724"/>
              <a:gd name="connsiteX0" fmla="*/ 47384 w 225830"/>
              <a:gd name="connsiteY0" fmla="*/ 88780 h 158176"/>
              <a:gd name="connsiteX1" fmla="*/ 47384 w 225830"/>
              <a:gd name="connsiteY1" fmla="*/ 138851 h 158176"/>
              <a:gd name="connsiteX2" fmla="*/ 66710 w 225830"/>
              <a:gd name="connsiteY2" fmla="*/ 158176 h 158176"/>
              <a:gd name="connsiteX3" fmla="*/ 159121 w 225830"/>
              <a:gd name="connsiteY3" fmla="*/ 158176 h 158176"/>
              <a:gd name="connsiteX4" fmla="*/ 178447 w 225830"/>
              <a:gd name="connsiteY4" fmla="*/ 138851 h 158176"/>
              <a:gd name="connsiteX5" fmla="*/ 178447 w 225830"/>
              <a:gd name="connsiteY5" fmla="*/ 88780 h 158176"/>
              <a:gd name="connsiteX6" fmla="*/ 116781 w 225830"/>
              <a:gd name="connsiteY6" fmla="*/ 126377 h 158176"/>
              <a:gd name="connsiteX7" fmla="*/ 112916 w 225830"/>
              <a:gd name="connsiteY7" fmla="*/ 127431 h 158176"/>
              <a:gd name="connsiteX8" fmla="*/ 109050 w 225830"/>
              <a:gd name="connsiteY8" fmla="*/ 126377 h 158176"/>
              <a:gd name="connsiteX9" fmla="*/ 47384 w 225830"/>
              <a:gd name="connsiteY9" fmla="*/ 88780 h 158176"/>
              <a:gd name="connsiteX10" fmla="*/ 66710 w 225830"/>
              <a:gd name="connsiteY10" fmla="*/ 61548 h 158176"/>
              <a:gd name="connsiteX11" fmla="*/ 47911 w 225830"/>
              <a:gd name="connsiteY11" fmla="*/ 76657 h 158176"/>
              <a:gd name="connsiteX12" fmla="*/ 112916 w 225830"/>
              <a:gd name="connsiteY12" fmla="*/ 116363 h 158176"/>
              <a:gd name="connsiteX13" fmla="*/ 177920 w 225830"/>
              <a:gd name="connsiteY13" fmla="*/ 76657 h 158176"/>
              <a:gd name="connsiteX14" fmla="*/ 159121 w 225830"/>
              <a:gd name="connsiteY14" fmla="*/ 61548 h 158176"/>
              <a:gd name="connsiteX15" fmla="*/ 66710 w 225830"/>
              <a:gd name="connsiteY15" fmla="*/ 61548 h 158176"/>
              <a:gd name="connsiteX16" fmla="*/ 112915 w 225830"/>
              <a:gd name="connsiteY16" fmla="*/ 0 h 158176"/>
              <a:gd name="connsiteX17" fmla="*/ 222777 w 225830"/>
              <a:gd name="connsiteY17" fmla="*/ 109862 h 158176"/>
              <a:gd name="connsiteX18" fmla="*/ 3053 w 225830"/>
              <a:gd name="connsiteY18" fmla="*/ 109862 h 158176"/>
              <a:gd name="connsiteX19" fmla="*/ 112915 w 225830"/>
              <a:gd name="connsiteY19" fmla="*/ 0 h 158176"/>
              <a:gd name="connsiteX0" fmla="*/ 44331 w 175394"/>
              <a:gd name="connsiteY0" fmla="*/ 88780 h 158176"/>
              <a:gd name="connsiteX1" fmla="*/ 44331 w 175394"/>
              <a:gd name="connsiteY1" fmla="*/ 138851 h 158176"/>
              <a:gd name="connsiteX2" fmla="*/ 63657 w 175394"/>
              <a:gd name="connsiteY2" fmla="*/ 158176 h 158176"/>
              <a:gd name="connsiteX3" fmla="*/ 156068 w 175394"/>
              <a:gd name="connsiteY3" fmla="*/ 158176 h 158176"/>
              <a:gd name="connsiteX4" fmla="*/ 175394 w 175394"/>
              <a:gd name="connsiteY4" fmla="*/ 138851 h 158176"/>
              <a:gd name="connsiteX5" fmla="*/ 175394 w 175394"/>
              <a:gd name="connsiteY5" fmla="*/ 88780 h 158176"/>
              <a:gd name="connsiteX6" fmla="*/ 113728 w 175394"/>
              <a:gd name="connsiteY6" fmla="*/ 126377 h 158176"/>
              <a:gd name="connsiteX7" fmla="*/ 109863 w 175394"/>
              <a:gd name="connsiteY7" fmla="*/ 127431 h 158176"/>
              <a:gd name="connsiteX8" fmla="*/ 105997 w 175394"/>
              <a:gd name="connsiteY8" fmla="*/ 126377 h 158176"/>
              <a:gd name="connsiteX9" fmla="*/ 44331 w 175394"/>
              <a:gd name="connsiteY9" fmla="*/ 88780 h 158176"/>
              <a:gd name="connsiteX10" fmla="*/ 63657 w 175394"/>
              <a:gd name="connsiteY10" fmla="*/ 61548 h 158176"/>
              <a:gd name="connsiteX11" fmla="*/ 44858 w 175394"/>
              <a:gd name="connsiteY11" fmla="*/ 76657 h 158176"/>
              <a:gd name="connsiteX12" fmla="*/ 109863 w 175394"/>
              <a:gd name="connsiteY12" fmla="*/ 116363 h 158176"/>
              <a:gd name="connsiteX13" fmla="*/ 174867 w 175394"/>
              <a:gd name="connsiteY13" fmla="*/ 76657 h 158176"/>
              <a:gd name="connsiteX14" fmla="*/ 156068 w 175394"/>
              <a:gd name="connsiteY14" fmla="*/ 61548 h 158176"/>
              <a:gd name="connsiteX15" fmla="*/ 63657 w 175394"/>
              <a:gd name="connsiteY15" fmla="*/ 61548 h 158176"/>
              <a:gd name="connsiteX16" fmla="*/ 109862 w 175394"/>
              <a:gd name="connsiteY16" fmla="*/ 0 h 158176"/>
              <a:gd name="connsiteX17" fmla="*/ 0 w 175394"/>
              <a:gd name="connsiteY17" fmla="*/ 109862 h 158176"/>
              <a:gd name="connsiteX18" fmla="*/ 109862 w 175394"/>
              <a:gd name="connsiteY18" fmla="*/ 0 h 158176"/>
              <a:gd name="connsiteX0" fmla="*/ 0 w 131063"/>
              <a:gd name="connsiteY0" fmla="*/ 27232 h 96628"/>
              <a:gd name="connsiteX1" fmla="*/ 0 w 131063"/>
              <a:gd name="connsiteY1" fmla="*/ 77303 h 96628"/>
              <a:gd name="connsiteX2" fmla="*/ 19326 w 131063"/>
              <a:gd name="connsiteY2" fmla="*/ 96628 h 96628"/>
              <a:gd name="connsiteX3" fmla="*/ 111737 w 131063"/>
              <a:gd name="connsiteY3" fmla="*/ 96628 h 96628"/>
              <a:gd name="connsiteX4" fmla="*/ 131063 w 131063"/>
              <a:gd name="connsiteY4" fmla="*/ 77303 h 96628"/>
              <a:gd name="connsiteX5" fmla="*/ 131063 w 131063"/>
              <a:gd name="connsiteY5" fmla="*/ 27232 h 96628"/>
              <a:gd name="connsiteX6" fmla="*/ 69397 w 131063"/>
              <a:gd name="connsiteY6" fmla="*/ 64829 h 96628"/>
              <a:gd name="connsiteX7" fmla="*/ 65532 w 131063"/>
              <a:gd name="connsiteY7" fmla="*/ 65883 h 96628"/>
              <a:gd name="connsiteX8" fmla="*/ 61666 w 131063"/>
              <a:gd name="connsiteY8" fmla="*/ 64829 h 96628"/>
              <a:gd name="connsiteX9" fmla="*/ 0 w 131063"/>
              <a:gd name="connsiteY9" fmla="*/ 27232 h 96628"/>
              <a:gd name="connsiteX10" fmla="*/ 19326 w 131063"/>
              <a:gd name="connsiteY10" fmla="*/ 0 h 96628"/>
              <a:gd name="connsiteX11" fmla="*/ 527 w 131063"/>
              <a:gd name="connsiteY11" fmla="*/ 15109 h 96628"/>
              <a:gd name="connsiteX12" fmla="*/ 65532 w 131063"/>
              <a:gd name="connsiteY12" fmla="*/ 54815 h 96628"/>
              <a:gd name="connsiteX13" fmla="*/ 130536 w 131063"/>
              <a:gd name="connsiteY13" fmla="*/ 15109 h 96628"/>
              <a:gd name="connsiteX14" fmla="*/ 111737 w 131063"/>
              <a:gd name="connsiteY14" fmla="*/ 0 h 96628"/>
              <a:gd name="connsiteX15" fmla="*/ 19326 w 131063"/>
              <a:gd name="connsiteY15" fmla="*/ 0 h 9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063" h="96628">
                <a:moveTo>
                  <a:pt x="0" y="27232"/>
                </a:moveTo>
                <a:lnTo>
                  <a:pt x="0" y="77303"/>
                </a:lnTo>
                <a:cubicBezTo>
                  <a:pt x="0" y="88020"/>
                  <a:pt x="8609" y="96628"/>
                  <a:pt x="19326" y="96628"/>
                </a:cubicBezTo>
                <a:lnTo>
                  <a:pt x="111737" y="96628"/>
                </a:lnTo>
                <a:cubicBezTo>
                  <a:pt x="122454" y="96628"/>
                  <a:pt x="131063" y="88020"/>
                  <a:pt x="131063" y="77303"/>
                </a:cubicBezTo>
                <a:lnTo>
                  <a:pt x="131063" y="27232"/>
                </a:lnTo>
                <a:lnTo>
                  <a:pt x="69397" y="64829"/>
                </a:lnTo>
                <a:cubicBezTo>
                  <a:pt x="68167" y="65532"/>
                  <a:pt x="66761" y="65883"/>
                  <a:pt x="65532" y="65883"/>
                </a:cubicBezTo>
                <a:cubicBezTo>
                  <a:pt x="64302" y="65883"/>
                  <a:pt x="62896" y="65532"/>
                  <a:pt x="61666" y="64829"/>
                </a:cubicBezTo>
                <a:lnTo>
                  <a:pt x="0" y="27232"/>
                </a:lnTo>
                <a:close/>
                <a:moveTo>
                  <a:pt x="19326" y="0"/>
                </a:moveTo>
                <a:cubicBezTo>
                  <a:pt x="10190" y="0"/>
                  <a:pt x="2460" y="6501"/>
                  <a:pt x="527" y="15109"/>
                </a:cubicBezTo>
                <a:lnTo>
                  <a:pt x="65532" y="54815"/>
                </a:lnTo>
                <a:lnTo>
                  <a:pt x="130536" y="15109"/>
                </a:lnTo>
                <a:cubicBezTo>
                  <a:pt x="128603" y="6501"/>
                  <a:pt x="120873" y="0"/>
                  <a:pt x="111737" y="0"/>
                </a:cubicBezTo>
                <a:lnTo>
                  <a:pt x="19326" y="0"/>
                </a:ln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rgbClr val="070809">
                    <a:lumMod val="75000"/>
                    <a:alpha val="0"/>
                  </a:srgbClr>
                </a:solidFill>
                <a:effectLst/>
                <a:uLnTx/>
                <a:uFillTx/>
                <a:latin typeface="Calibri Light"/>
                <a:ea typeface="+mn-ea"/>
                <a:cs typeface="+mn-cs"/>
              </a:rPr>
              <a:t> </a:t>
            </a:r>
          </a:p>
        </p:txBody>
      </p:sp>
      <p:sp>
        <p:nvSpPr>
          <p:cNvPr id="25" name="Tijdelijke aanduiding voor tekst 128">
            <a:extLst>
              <a:ext uri="{FF2B5EF4-FFF2-40B4-BE49-F238E27FC236}">
                <a16:creationId xmlns:a16="http://schemas.microsoft.com/office/drawing/2014/main" id="{C23804F4-622F-0119-36D6-BCC9F83BA373}"/>
              </a:ext>
            </a:extLst>
          </p:cNvPr>
          <p:cNvSpPr txBox="1">
            <a:spLocks/>
          </p:cNvSpPr>
          <p:nvPr/>
        </p:nvSpPr>
        <p:spPr>
          <a:xfrm>
            <a:off x="1499977" y="4274029"/>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lang="en-GB" sz="1100" dirty="0">
                <a:solidFill>
                  <a:prstClr val="black"/>
                </a:solidFill>
                <a:latin typeface="Calibri Light"/>
              </a:rPr>
              <a:t>www</a:t>
            </a:r>
            <a:r>
              <a:rPr kumimoji="0" lang="en-GB" sz="1100" b="0" i="0" u="none" strike="noStrike" kern="1200" cap="none" spc="0" normalizeH="0" baseline="0" noProof="0" dirty="0">
                <a:ln>
                  <a:noFill/>
                </a:ln>
                <a:solidFill>
                  <a:prstClr val="black"/>
                </a:solidFill>
                <a:effectLst/>
                <a:uLnTx/>
                <a:uFillTx/>
                <a:latin typeface="Calibri Light"/>
                <a:ea typeface="+mn-ea"/>
                <a:cs typeface="+mn-cs"/>
              </a:rPr>
              <a:t>.</a:t>
            </a:r>
            <a:r>
              <a:rPr kumimoji="0" lang="en-GB" sz="1100" b="0" i="0" u="none" strike="noStrike" kern="1200" cap="none" spc="0" normalizeH="0" baseline="0" noProof="0" dirty="0" err="1">
                <a:ln>
                  <a:noFill/>
                </a:ln>
                <a:solidFill>
                  <a:prstClr val="black"/>
                </a:solidFill>
                <a:effectLst/>
                <a:uLnTx/>
                <a:uFillTx/>
                <a:latin typeface="Calibri Light"/>
                <a:ea typeface="+mn-ea"/>
                <a:cs typeface="+mn-cs"/>
              </a:rPr>
              <a:t>surf.nl</a:t>
            </a:r>
            <a:endParaRPr kumimoji="0" lang="en-GB" sz="11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6" name="Tijdelijke aanduiding voor tekst 128">
            <a:extLst>
              <a:ext uri="{FF2B5EF4-FFF2-40B4-BE49-F238E27FC236}">
                <a16:creationId xmlns:a16="http://schemas.microsoft.com/office/drawing/2014/main" id="{ADC00143-BF90-8DD0-4DB5-1C24DD501A08}"/>
              </a:ext>
            </a:extLst>
          </p:cNvPr>
          <p:cNvSpPr txBox="1">
            <a:spLocks/>
          </p:cNvSpPr>
          <p:nvPr/>
        </p:nvSpPr>
        <p:spPr>
          <a:xfrm>
            <a:off x="1457582" y="4746332"/>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lang="en-GB" sz="1100" dirty="0" err="1">
                <a:solidFill>
                  <a:prstClr val="black"/>
                </a:solidFill>
                <a:latin typeface="Calibri Light"/>
              </a:rPr>
              <a:t>maarten.kremers@surf.nl</a:t>
            </a:r>
            <a:endParaRPr kumimoji="0" lang="en-GB" sz="11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Tijdelijke aanduiding voor tekst 128">
            <a:extLst>
              <a:ext uri="{FF2B5EF4-FFF2-40B4-BE49-F238E27FC236}">
                <a16:creationId xmlns:a16="http://schemas.microsoft.com/office/drawing/2014/main" id="{4637B9D9-EB8F-3D09-3D73-3B328C141633}"/>
              </a:ext>
            </a:extLst>
          </p:cNvPr>
          <p:cNvSpPr txBox="1">
            <a:spLocks/>
          </p:cNvSpPr>
          <p:nvPr/>
        </p:nvSpPr>
        <p:spPr>
          <a:xfrm>
            <a:off x="926002" y="5431952"/>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lang="en-GB" sz="1100" i="1" dirty="0">
                <a:solidFill>
                  <a:prstClr val="black"/>
                </a:solidFill>
                <a:latin typeface="Calibri Light"/>
              </a:rPr>
              <a:t>With many thanks to Laurents </a:t>
            </a:r>
            <a:r>
              <a:rPr lang="en-GB" sz="1100" i="1" dirty="0" err="1">
                <a:solidFill>
                  <a:prstClr val="black"/>
                </a:solidFill>
                <a:latin typeface="Calibri Light"/>
              </a:rPr>
              <a:t>Sesink</a:t>
            </a:r>
            <a:r>
              <a:rPr lang="en-GB" sz="1100" i="1" dirty="0">
                <a:solidFill>
                  <a:prstClr val="black"/>
                </a:solidFill>
                <a:latin typeface="Calibri Light"/>
              </a:rPr>
              <a:t> and my other co-workers</a:t>
            </a:r>
            <a:endParaRPr kumimoji="0" lang="en-GB" sz="1100" b="0" i="1"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3420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D0AA-91BE-E42E-8C59-4056AD25D21A}"/>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E44E480-350C-1729-0345-114ACAFEC91C}"/>
              </a:ext>
            </a:extLst>
          </p:cNvPr>
          <p:cNvSpPr>
            <a:spLocks noGrp="1"/>
          </p:cNvSpPr>
          <p:nvPr>
            <p:ph type="body" sz="quarter" idx="14"/>
          </p:nvPr>
        </p:nvSpPr>
        <p:spPr/>
        <p:txBody>
          <a:bodyPr/>
          <a:lstStyle/>
          <a:p>
            <a:r>
              <a:rPr lang="en-GB"/>
              <a:t> </a:t>
            </a:r>
          </a:p>
        </p:txBody>
      </p:sp>
      <p:sp>
        <p:nvSpPr>
          <p:cNvPr id="3" name="Tijdelijke aanduiding voor tekst 2">
            <a:extLst>
              <a:ext uri="{FF2B5EF4-FFF2-40B4-BE49-F238E27FC236}">
                <a16:creationId xmlns:a16="http://schemas.microsoft.com/office/drawing/2014/main" id="{F7B19C70-16DB-CC22-69CE-8C282BF2B7E4}"/>
              </a:ext>
            </a:extLst>
          </p:cNvPr>
          <p:cNvSpPr>
            <a:spLocks noGrp="1"/>
          </p:cNvSpPr>
          <p:nvPr>
            <p:ph type="body" sz="quarter" idx="18"/>
          </p:nvPr>
        </p:nvSpPr>
        <p:spPr/>
        <p:txBody>
          <a:bodyPr/>
          <a:lstStyle/>
          <a:p>
            <a:r>
              <a:rPr lang="en-GB"/>
              <a:t> </a:t>
            </a:r>
          </a:p>
        </p:txBody>
      </p:sp>
      <p:sp>
        <p:nvSpPr>
          <p:cNvPr id="4" name="Titel 3">
            <a:extLst>
              <a:ext uri="{FF2B5EF4-FFF2-40B4-BE49-F238E27FC236}">
                <a16:creationId xmlns:a16="http://schemas.microsoft.com/office/drawing/2014/main" id="{EAB58AAB-7BD5-F7DF-4A07-98B49B65C47A}"/>
              </a:ext>
            </a:extLst>
          </p:cNvPr>
          <p:cNvSpPr>
            <a:spLocks noGrp="1"/>
          </p:cNvSpPr>
          <p:nvPr>
            <p:ph type="title"/>
          </p:nvPr>
        </p:nvSpPr>
        <p:spPr/>
        <p:txBody>
          <a:bodyPr/>
          <a:lstStyle/>
          <a:p>
            <a:r>
              <a:rPr lang="en-GB" dirty="0"/>
              <a:t>Services</a:t>
            </a:r>
          </a:p>
        </p:txBody>
      </p:sp>
      <p:sp>
        <p:nvSpPr>
          <p:cNvPr id="72" name="Rounded Rectangle 71">
            <a:extLst>
              <a:ext uri="{FF2B5EF4-FFF2-40B4-BE49-F238E27FC236}">
                <a16:creationId xmlns:a16="http://schemas.microsoft.com/office/drawing/2014/main" id="{919120D8-0CA5-DF85-BFBB-D1719A17EFB5}"/>
              </a:ext>
            </a:extLst>
          </p:cNvPr>
          <p:cNvSpPr/>
          <p:nvPr/>
        </p:nvSpPr>
        <p:spPr>
          <a:xfrm>
            <a:off x="1316618" y="4071093"/>
            <a:ext cx="2858528" cy="1221961"/>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aphicFrame>
        <p:nvGraphicFramePr>
          <p:cNvPr id="13" name="Diagram 12">
            <a:extLst>
              <a:ext uri="{FF2B5EF4-FFF2-40B4-BE49-F238E27FC236}">
                <a16:creationId xmlns:a16="http://schemas.microsoft.com/office/drawing/2014/main" id="{EC4E9089-6F3C-3BF9-81E1-EDAD80DCF73C}"/>
              </a:ext>
            </a:extLst>
          </p:cNvPr>
          <p:cNvGraphicFramePr/>
          <p:nvPr>
            <p:extLst>
              <p:ext uri="{D42A27DB-BD31-4B8C-83A1-F6EECF244321}">
                <p14:modId xmlns:p14="http://schemas.microsoft.com/office/powerpoint/2010/main" val="3624776277"/>
              </p:ext>
            </p:extLst>
          </p:nvPr>
        </p:nvGraphicFramePr>
        <p:xfrm>
          <a:off x="2418080" y="1248083"/>
          <a:ext cx="7355840" cy="4812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257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A8510-7AE6-D686-BADB-855080C67E5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7B062E-B66A-F2C8-AC30-EBE6405E5610}"/>
              </a:ext>
            </a:extLst>
          </p:cNvPr>
          <p:cNvSpPr>
            <a:spLocks noGrp="1"/>
          </p:cNvSpPr>
          <p:nvPr>
            <p:ph type="body" sz="quarter" idx="14"/>
          </p:nvPr>
        </p:nvSpPr>
        <p:spPr/>
        <p:txBody>
          <a:bodyPr/>
          <a:lstStyle/>
          <a:p>
            <a:r>
              <a:rPr lang="en-GB"/>
              <a:t> </a:t>
            </a:r>
          </a:p>
        </p:txBody>
      </p:sp>
      <p:sp>
        <p:nvSpPr>
          <p:cNvPr id="3" name="Tijdelijke aanduiding voor tekst 2">
            <a:extLst>
              <a:ext uri="{FF2B5EF4-FFF2-40B4-BE49-F238E27FC236}">
                <a16:creationId xmlns:a16="http://schemas.microsoft.com/office/drawing/2014/main" id="{D4CA66A4-37AF-0CF3-61A2-D0CF10B15057}"/>
              </a:ext>
            </a:extLst>
          </p:cNvPr>
          <p:cNvSpPr>
            <a:spLocks noGrp="1"/>
          </p:cNvSpPr>
          <p:nvPr>
            <p:ph type="body" sz="quarter" idx="18"/>
          </p:nvPr>
        </p:nvSpPr>
        <p:spPr/>
        <p:txBody>
          <a:bodyPr/>
          <a:lstStyle/>
          <a:p>
            <a:r>
              <a:rPr lang="en-GB"/>
              <a:t> </a:t>
            </a:r>
          </a:p>
        </p:txBody>
      </p:sp>
      <p:sp>
        <p:nvSpPr>
          <p:cNvPr id="4" name="Titel 3">
            <a:extLst>
              <a:ext uri="{FF2B5EF4-FFF2-40B4-BE49-F238E27FC236}">
                <a16:creationId xmlns:a16="http://schemas.microsoft.com/office/drawing/2014/main" id="{BDD3620F-D2B3-5D58-55CD-672800FB538F}"/>
              </a:ext>
            </a:extLst>
          </p:cNvPr>
          <p:cNvSpPr>
            <a:spLocks noGrp="1"/>
          </p:cNvSpPr>
          <p:nvPr>
            <p:ph type="title"/>
          </p:nvPr>
        </p:nvSpPr>
        <p:spPr/>
        <p:txBody>
          <a:bodyPr/>
          <a:lstStyle/>
          <a:p>
            <a:r>
              <a:rPr lang="en-US" sz="3200" dirty="0">
                <a:solidFill>
                  <a:srgbClr val="333333"/>
                </a:solidFill>
                <a:latin typeface="Calibri" pitchFamily="34" charset="0"/>
                <a:ea typeface="Calibri" pitchFamily="34" charset="-122"/>
                <a:cs typeface="Calibri" pitchFamily="34" charset="-120"/>
              </a:rPr>
              <a:t>Research and Data Doesn't Stop at Borders</a:t>
            </a:r>
            <a:endParaRPr lang="en-GB" dirty="0"/>
          </a:p>
        </p:txBody>
      </p:sp>
      <p:sp>
        <p:nvSpPr>
          <p:cNvPr id="72" name="Rounded Rectangle 71">
            <a:extLst>
              <a:ext uri="{FF2B5EF4-FFF2-40B4-BE49-F238E27FC236}">
                <a16:creationId xmlns:a16="http://schemas.microsoft.com/office/drawing/2014/main" id="{C362F381-351D-3A89-C415-39E9DB025152}"/>
              </a:ext>
            </a:extLst>
          </p:cNvPr>
          <p:cNvSpPr/>
          <p:nvPr/>
        </p:nvSpPr>
        <p:spPr>
          <a:xfrm>
            <a:off x="1316618" y="4071093"/>
            <a:ext cx="2858528" cy="1221961"/>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 name="Shape 2">
            <a:extLst>
              <a:ext uri="{FF2B5EF4-FFF2-40B4-BE49-F238E27FC236}">
                <a16:creationId xmlns:a16="http://schemas.microsoft.com/office/drawing/2014/main" id="{B75A6DFA-63C3-FC14-5FE9-9569F3A04667}"/>
              </a:ext>
            </a:extLst>
          </p:cNvPr>
          <p:cNvSpPr/>
          <p:nvPr/>
        </p:nvSpPr>
        <p:spPr>
          <a:xfrm>
            <a:off x="487680" y="1463040"/>
            <a:ext cx="3535680" cy="3291840"/>
          </a:xfrm>
          <a:prstGeom prst="rect">
            <a:avLst/>
          </a:prstGeom>
          <a:solidFill>
            <a:srgbClr val="FFFFFF"/>
          </a:solidFill>
          <a:ln w="6350">
            <a:solidFill>
              <a:srgbClr val="E5E5E5"/>
            </a:solidFill>
            <a:prstDash val="solid"/>
          </a:ln>
          <a:effectLst>
            <a:outerShdw blurRad="50800" dist="12700" dir="8100000" algn="bl" rotWithShape="0">
              <a:srgbClr val="000000">
                <a:alpha val="8000"/>
              </a:srgbClr>
            </a:outerShdw>
          </a:effectLst>
        </p:spPr>
        <p:txBody>
          <a:bodyPr/>
          <a:lstStyle/>
          <a:p>
            <a:endParaRPr lang="en-NL" sz="2400"/>
          </a:p>
        </p:txBody>
      </p:sp>
      <p:sp>
        <p:nvSpPr>
          <p:cNvPr id="6" name="Shape 3">
            <a:extLst>
              <a:ext uri="{FF2B5EF4-FFF2-40B4-BE49-F238E27FC236}">
                <a16:creationId xmlns:a16="http://schemas.microsoft.com/office/drawing/2014/main" id="{1858BEE4-96CE-880B-1B3B-EE74D5D4CFAB}"/>
              </a:ext>
            </a:extLst>
          </p:cNvPr>
          <p:cNvSpPr/>
          <p:nvPr/>
        </p:nvSpPr>
        <p:spPr>
          <a:xfrm>
            <a:off x="487680" y="1463040"/>
            <a:ext cx="3535680" cy="85344"/>
          </a:xfrm>
          <a:prstGeom prst="rect">
            <a:avLst/>
          </a:prstGeom>
          <a:solidFill>
            <a:srgbClr val="177ABF"/>
          </a:solidFill>
          <a:ln/>
        </p:spPr>
        <p:txBody>
          <a:bodyPr/>
          <a:lstStyle/>
          <a:p>
            <a:endParaRPr lang="en-NL" sz="2400"/>
          </a:p>
        </p:txBody>
      </p:sp>
      <p:sp>
        <p:nvSpPr>
          <p:cNvPr id="7" name="Text 4">
            <a:extLst>
              <a:ext uri="{FF2B5EF4-FFF2-40B4-BE49-F238E27FC236}">
                <a16:creationId xmlns:a16="http://schemas.microsoft.com/office/drawing/2014/main" id="{14749EEE-0FC8-14FA-203F-CE94017E64DF}"/>
              </a:ext>
            </a:extLst>
          </p:cNvPr>
          <p:cNvSpPr/>
          <p:nvPr/>
        </p:nvSpPr>
        <p:spPr>
          <a:xfrm>
            <a:off x="731520" y="1828800"/>
            <a:ext cx="3048000" cy="487680"/>
          </a:xfrm>
          <a:prstGeom prst="rect">
            <a:avLst/>
          </a:prstGeom>
          <a:noFill/>
          <a:ln/>
        </p:spPr>
        <p:txBody>
          <a:bodyPr wrap="square" lIns="0" tIns="0" rIns="0" bIns="0" rtlCol="0" anchor="ctr"/>
          <a:lstStyle/>
          <a:p>
            <a:r>
              <a:rPr lang="en-US" sz="2267" b="1" dirty="0">
                <a:solidFill>
                  <a:srgbClr val="333333"/>
                </a:solidFill>
                <a:latin typeface="Calibri" pitchFamily="34" charset="0"/>
                <a:ea typeface="Calibri" pitchFamily="34" charset="-122"/>
                <a:cs typeface="Calibri" pitchFamily="34" charset="-120"/>
              </a:rPr>
              <a:t>Cross-border</a:t>
            </a:r>
            <a:endParaRPr lang="en-US" sz="2267" dirty="0"/>
          </a:p>
        </p:txBody>
      </p:sp>
      <p:sp>
        <p:nvSpPr>
          <p:cNvPr id="8" name="Text 5">
            <a:extLst>
              <a:ext uri="{FF2B5EF4-FFF2-40B4-BE49-F238E27FC236}">
                <a16:creationId xmlns:a16="http://schemas.microsoft.com/office/drawing/2014/main" id="{97EEC01B-FE2F-4FBA-E453-48F5E6AEABE8}"/>
              </a:ext>
            </a:extLst>
          </p:cNvPr>
          <p:cNvSpPr/>
          <p:nvPr/>
        </p:nvSpPr>
        <p:spPr>
          <a:xfrm>
            <a:off x="731520" y="2438400"/>
            <a:ext cx="3048000" cy="1828800"/>
          </a:xfrm>
          <a:prstGeom prst="rect">
            <a:avLst/>
          </a:prstGeom>
          <a:noFill/>
          <a:ln/>
        </p:spPr>
        <p:txBody>
          <a:bodyPr wrap="square" lIns="0" tIns="0" rIns="0" bIns="0" rtlCol="0" anchor="ctr"/>
          <a:lstStyle/>
          <a:p>
            <a:pPr>
              <a:lnSpc>
                <a:spcPct val="140000"/>
              </a:lnSpc>
            </a:pPr>
            <a:r>
              <a:rPr lang="en-US" sz="1600" dirty="0">
                <a:solidFill>
                  <a:srgbClr val="777777"/>
                </a:solidFill>
                <a:latin typeface="Calibri Light" pitchFamily="34" charset="0"/>
                <a:ea typeface="Calibri Light" pitchFamily="34" charset="-122"/>
                <a:cs typeface="Calibri Light" pitchFamily="34" charset="-120"/>
              </a:rPr>
              <a:t>Researchers collaborate across borders and disciplines. Data grows exponentially.</a:t>
            </a:r>
            <a:endParaRPr lang="en-US" sz="1600" dirty="0"/>
          </a:p>
        </p:txBody>
      </p:sp>
      <p:sp>
        <p:nvSpPr>
          <p:cNvPr id="9" name="Shape 6">
            <a:extLst>
              <a:ext uri="{FF2B5EF4-FFF2-40B4-BE49-F238E27FC236}">
                <a16:creationId xmlns:a16="http://schemas.microsoft.com/office/drawing/2014/main" id="{15A5E6D2-88CA-A188-CB4A-390C074ACEEF}"/>
              </a:ext>
            </a:extLst>
          </p:cNvPr>
          <p:cNvSpPr/>
          <p:nvPr/>
        </p:nvSpPr>
        <p:spPr>
          <a:xfrm>
            <a:off x="4328160" y="1463040"/>
            <a:ext cx="3535680" cy="3291840"/>
          </a:xfrm>
          <a:prstGeom prst="rect">
            <a:avLst/>
          </a:prstGeom>
          <a:solidFill>
            <a:srgbClr val="FFFFFF"/>
          </a:solidFill>
          <a:ln w="6350">
            <a:solidFill>
              <a:srgbClr val="E5E5E5"/>
            </a:solidFill>
            <a:prstDash val="solid"/>
          </a:ln>
          <a:effectLst>
            <a:outerShdw blurRad="50800" dist="12700" dir="8100000" algn="bl" rotWithShape="0">
              <a:srgbClr val="000000">
                <a:alpha val="8000"/>
              </a:srgbClr>
            </a:outerShdw>
          </a:effectLst>
        </p:spPr>
        <p:txBody>
          <a:bodyPr/>
          <a:lstStyle/>
          <a:p>
            <a:endParaRPr lang="en-NL" sz="2400"/>
          </a:p>
        </p:txBody>
      </p:sp>
      <p:sp>
        <p:nvSpPr>
          <p:cNvPr id="10" name="Shape 7">
            <a:extLst>
              <a:ext uri="{FF2B5EF4-FFF2-40B4-BE49-F238E27FC236}">
                <a16:creationId xmlns:a16="http://schemas.microsoft.com/office/drawing/2014/main" id="{06AEC3ED-FD63-5C68-1941-D11036F43E66}"/>
              </a:ext>
            </a:extLst>
          </p:cNvPr>
          <p:cNvSpPr/>
          <p:nvPr/>
        </p:nvSpPr>
        <p:spPr>
          <a:xfrm>
            <a:off x="4328160" y="1463040"/>
            <a:ext cx="3535680" cy="85344"/>
          </a:xfrm>
          <a:prstGeom prst="rect">
            <a:avLst/>
          </a:prstGeom>
          <a:solidFill>
            <a:srgbClr val="EE7628"/>
          </a:solidFill>
          <a:ln/>
        </p:spPr>
        <p:txBody>
          <a:bodyPr/>
          <a:lstStyle/>
          <a:p>
            <a:endParaRPr lang="en-NL" sz="2400"/>
          </a:p>
        </p:txBody>
      </p:sp>
      <p:sp>
        <p:nvSpPr>
          <p:cNvPr id="11" name="Text 8">
            <a:extLst>
              <a:ext uri="{FF2B5EF4-FFF2-40B4-BE49-F238E27FC236}">
                <a16:creationId xmlns:a16="http://schemas.microsoft.com/office/drawing/2014/main" id="{FF8E1E31-49F5-22D4-F7CF-D697CA0A2891}"/>
              </a:ext>
            </a:extLst>
          </p:cNvPr>
          <p:cNvSpPr/>
          <p:nvPr/>
        </p:nvSpPr>
        <p:spPr>
          <a:xfrm>
            <a:off x="4572000" y="1828800"/>
            <a:ext cx="3048000" cy="487680"/>
          </a:xfrm>
          <a:prstGeom prst="rect">
            <a:avLst/>
          </a:prstGeom>
          <a:noFill/>
          <a:ln/>
        </p:spPr>
        <p:txBody>
          <a:bodyPr wrap="square" lIns="0" tIns="0" rIns="0" bIns="0" rtlCol="0" anchor="ctr"/>
          <a:lstStyle/>
          <a:p>
            <a:r>
              <a:rPr lang="en-US" sz="2267" b="1" dirty="0">
                <a:solidFill>
                  <a:srgbClr val="333333"/>
                </a:solidFill>
                <a:latin typeface="Calibri" pitchFamily="34" charset="0"/>
                <a:ea typeface="Calibri" pitchFamily="34" charset="-122"/>
                <a:cs typeface="Calibri" pitchFamily="34" charset="-120"/>
              </a:rPr>
              <a:t>Fragmented</a:t>
            </a:r>
            <a:endParaRPr lang="en-US" sz="2267" dirty="0"/>
          </a:p>
        </p:txBody>
      </p:sp>
      <p:sp>
        <p:nvSpPr>
          <p:cNvPr id="12" name="Text 9">
            <a:extLst>
              <a:ext uri="{FF2B5EF4-FFF2-40B4-BE49-F238E27FC236}">
                <a16:creationId xmlns:a16="http://schemas.microsoft.com/office/drawing/2014/main" id="{C9C209DE-7272-2A95-163A-D41DB374EA47}"/>
              </a:ext>
            </a:extLst>
          </p:cNvPr>
          <p:cNvSpPr/>
          <p:nvPr/>
        </p:nvSpPr>
        <p:spPr>
          <a:xfrm>
            <a:off x="4572000" y="2438400"/>
            <a:ext cx="3048000" cy="1828800"/>
          </a:xfrm>
          <a:prstGeom prst="rect">
            <a:avLst/>
          </a:prstGeom>
          <a:noFill/>
          <a:ln/>
        </p:spPr>
        <p:txBody>
          <a:bodyPr wrap="square" lIns="0" tIns="0" rIns="0" bIns="0" rtlCol="0" anchor="ctr"/>
          <a:lstStyle/>
          <a:p>
            <a:pPr>
              <a:lnSpc>
                <a:spcPct val="140000"/>
              </a:lnSpc>
            </a:pPr>
            <a:r>
              <a:rPr lang="en-US" sz="1600" dirty="0">
                <a:solidFill>
                  <a:srgbClr val="777777"/>
                </a:solidFill>
                <a:latin typeface="Calibri Light" pitchFamily="34" charset="0"/>
                <a:ea typeface="Calibri Light" pitchFamily="34" charset="-122"/>
                <a:cs typeface="Calibri Light" pitchFamily="34" charset="-120"/>
              </a:rPr>
              <a:t>"Rich, but fragmented" — overlap, inefficiency, missed connections. (NPOS 2020)</a:t>
            </a:r>
            <a:endParaRPr lang="en-US" sz="1600" dirty="0"/>
          </a:p>
        </p:txBody>
      </p:sp>
      <p:sp>
        <p:nvSpPr>
          <p:cNvPr id="14" name="Shape 10">
            <a:extLst>
              <a:ext uri="{FF2B5EF4-FFF2-40B4-BE49-F238E27FC236}">
                <a16:creationId xmlns:a16="http://schemas.microsoft.com/office/drawing/2014/main" id="{C1C21003-06E7-BB47-B387-003585242590}"/>
              </a:ext>
            </a:extLst>
          </p:cNvPr>
          <p:cNvSpPr/>
          <p:nvPr/>
        </p:nvSpPr>
        <p:spPr>
          <a:xfrm>
            <a:off x="8168640" y="1463040"/>
            <a:ext cx="3535680" cy="3291840"/>
          </a:xfrm>
          <a:prstGeom prst="rect">
            <a:avLst/>
          </a:prstGeom>
          <a:solidFill>
            <a:srgbClr val="FFFFFF"/>
          </a:solidFill>
          <a:ln w="6350">
            <a:solidFill>
              <a:srgbClr val="E5E5E5"/>
            </a:solidFill>
            <a:prstDash val="solid"/>
          </a:ln>
          <a:effectLst>
            <a:outerShdw blurRad="50800" dist="12700" dir="8100000" algn="bl" rotWithShape="0">
              <a:srgbClr val="000000">
                <a:alpha val="8000"/>
              </a:srgbClr>
            </a:outerShdw>
          </a:effectLst>
        </p:spPr>
        <p:txBody>
          <a:bodyPr/>
          <a:lstStyle/>
          <a:p>
            <a:endParaRPr lang="en-NL" sz="2400"/>
          </a:p>
        </p:txBody>
      </p:sp>
      <p:sp>
        <p:nvSpPr>
          <p:cNvPr id="15" name="Shape 11">
            <a:extLst>
              <a:ext uri="{FF2B5EF4-FFF2-40B4-BE49-F238E27FC236}">
                <a16:creationId xmlns:a16="http://schemas.microsoft.com/office/drawing/2014/main" id="{9F0B1103-D014-EF99-CC71-06D08CF20BB7}"/>
              </a:ext>
            </a:extLst>
          </p:cNvPr>
          <p:cNvSpPr/>
          <p:nvPr/>
        </p:nvSpPr>
        <p:spPr>
          <a:xfrm>
            <a:off x="8168640" y="1463040"/>
            <a:ext cx="3535680" cy="85344"/>
          </a:xfrm>
          <a:prstGeom prst="rect">
            <a:avLst/>
          </a:prstGeom>
          <a:solidFill>
            <a:srgbClr val="2CA055"/>
          </a:solidFill>
          <a:ln/>
        </p:spPr>
        <p:txBody>
          <a:bodyPr/>
          <a:lstStyle/>
          <a:p>
            <a:endParaRPr lang="en-NL" sz="2400"/>
          </a:p>
        </p:txBody>
      </p:sp>
      <p:sp>
        <p:nvSpPr>
          <p:cNvPr id="16" name="Text 12">
            <a:extLst>
              <a:ext uri="{FF2B5EF4-FFF2-40B4-BE49-F238E27FC236}">
                <a16:creationId xmlns:a16="http://schemas.microsoft.com/office/drawing/2014/main" id="{350AAD28-6D50-C28D-88D3-EDD00BD3FB88}"/>
              </a:ext>
            </a:extLst>
          </p:cNvPr>
          <p:cNvSpPr/>
          <p:nvPr/>
        </p:nvSpPr>
        <p:spPr>
          <a:xfrm>
            <a:off x="8412480" y="1828800"/>
            <a:ext cx="3048000" cy="487680"/>
          </a:xfrm>
          <a:prstGeom prst="rect">
            <a:avLst/>
          </a:prstGeom>
          <a:noFill/>
          <a:ln/>
        </p:spPr>
        <p:txBody>
          <a:bodyPr wrap="square" lIns="0" tIns="0" rIns="0" bIns="0" rtlCol="0" anchor="ctr"/>
          <a:lstStyle/>
          <a:p>
            <a:r>
              <a:rPr lang="en-US" sz="2267" b="1" dirty="0">
                <a:solidFill>
                  <a:srgbClr val="333333"/>
                </a:solidFill>
                <a:latin typeface="Calibri" pitchFamily="34" charset="0"/>
                <a:ea typeface="Calibri" pitchFamily="34" charset="-122"/>
                <a:cs typeface="Calibri" pitchFamily="34" charset="-120"/>
              </a:rPr>
              <a:t>Sovereignty</a:t>
            </a:r>
            <a:endParaRPr lang="en-US" sz="2267" dirty="0"/>
          </a:p>
        </p:txBody>
      </p:sp>
      <p:sp>
        <p:nvSpPr>
          <p:cNvPr id="17" name="Text 13">
            <a:extLst>
              <a:ext uri="{FF2B5EF4-FFF2-40B4-BE49-F238E27FC236}">
                <a16:creationId xmlns:a16="http://schemas.microsoft.com/office/drawing/2014/main" id="{25B677F0-E08C-088F-B612-A04327F6DB5D}"/>
              </a:ext>
            </a:extLst>
          </p:cNvPr>
          <p:cNvSpPr/>
          <p:nvPr/>
        </p:nvSpPr>
        <p:spPr>
          <a:xfrm>
            <a:off x="8412480" y="2438400"/>
            <a:ext cx="3048000" cy="1828800"/>
          </a:xfrm>
          <a:prstGeom prst="rect">
            <a:avLst/>
          </a:prstGeom>
          <a:noFill/>
          <a:ln/>
        </p:spPr>
        <p:txBody>
          <a:bodyPr wrap="square" lIns="0" tIns="0" rIns="0" bIns="0" rtlCol="0" anchor="ctr"/>
          <a:lstStyle/>
          <a:p>
            <a:pPr>
              <a:lnSpc>
                <a:spcPct val="140000"/>
              </a:lnSpc>
            </a:pPr>
            <a:r>
              <a:rPr lang="en-US" sz="1600" dirty="0">
                <a:solidFill>
                  <a:srgbClr val="777777"/>
                </a:solidFill>
                <a:latin typeface="Calibri Light" pitchFamily="34" charset="0"/>
                <a:ea typeface="Calibri Light" pitchFamily="34" charset="-122"/>
                <a:cs typeface="Calibri Light" pitchFamily="34" charset="-120"/>
              </a:rPr>
              <a:t>Governments want control. Researchers want openness. How to be both?</a:t>
            </a:r>
            <a:endParaRPr lang="en-US" sz="1600" dirty="0"/>
          </a:p>
        </p:txBody>
      </p:sp>
      <p:sp>
        <p:nvSpPr>
          <p:cNvPr id="18" name="Text 14">
            <a:extLst>
              <a:ext uri="{FF2B5EF4-FFF2-40B4-BE49-F238E27FC236}">
                <a16:creationId xmlns:a16="http://schemas.microsoft.com/office/drawing/2014/main" id="{1A3C7204-4C2C-73EB-0083-5A2C2206354E}"/>
              </a:ext>
            </a:extLst>
          </p:cNvPr>
          <p:cNvSpPr/>
          <p:nvPr/>
        </p:nvSpPr>
        <p:spPr>
          <a:xfrm>
            <a:off x="487680" y="5120640"/>
            <a:ext cx="10972800" cy="609600"/>
          </a:xfrm>
          <a:prstGeom prst="rect">
            <a:avLst/>
          </a:prstGeom>
          <a:noFill/>
          <a:ln/>
        </p:spPr>
        <p:txBody>
          <a:bodyPr wrap="square" lIns="0" tIns="0" rIns="0" bIns="0" rtlCol="0" anchor="ctr"/>
          <a:lstStyle/>
          <a:p>
            <a:r>
              <a:rPr lang="en-US" sz="1867" b="1" i="1" dirty="0">
                <a:solidFill>
                  <a:srgbClr val="177ABF"/>
                </a:solidFill>
                <a:latin typeface="Calibri" pitchFamily="34" charset="0"/>
                <a:ea typeface="Calibri" pitchFamily="34" charset="-122"/>
                <a:cs typeface="Calibri" pitchFamily="34" charset="-120"/>
              </a:rPr>
              <a:t>How do you build infrastructure that is open and sovereign?</a:t>
            </a:r>
            <a:endParaRPr lang="en-US" sz="1867" dirty="0"/>
          </a:p>
        </p:txBody>
      </p:sp>
    </p:spTree>
    <p:extLst>
      <p:ext uri="{BB962C8B-B14F-4D97-AF65-F5344CB8AC3E}">
        <p14:creationId xmlns:p14="http://schemas.microsoft.com/office/powerpoint/2010/main" val="201871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E91CDC5-C585-3ECF-197E-958BBB7CD077}"/>
              </a:ext>
            </a:extLst>
          </p:cNvPr>
          <p:cNvSpPr>
            <a:spLocks noGrp="1"/>
          </p:cNvSpPr>
          <p:nvPr>
            <p:ph type="body" sz="quarter" idx="15"/>
          </p:nvPr>
        </p:nvSpPr>
        <p:spPr/>
        <p:txBody>
          <a:bodyPr/>
          <a:lstStyle/>
          <a:p>
            <a:endParaRPr lang="en-NL"/>
          </a:p>
        </p:txBody>
      </p:sp>
      <p:sp>
        <p:nvSpPr>
          <p:cNvPr id="12" name="Text Placeholder 11">
            <a:extLst>
              <a:ext uri="{FF2B5EF4-FFF2-40B4-BE49-F238E27FC236}">
                <a16:creationId xmlns:a16="http://schemas.microsoft.com/office/drawing/2014/main" id="{6B81C066-16A2-9DC6-8A6D-E1D134ED9A6A}"/>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A2C58F8D-3A30-4B09-5E7A-4BC08BF8D0AB}"/>
              </a:ext>
            </a:extLst>
          </p:cNvPr>
          <p:cNvSpPr>
            <a:spLocks noGrp="1"/>
          </p:cNvSpPr>
          <p:nvPr>
            <p:ph type="title"/>
          </p:nvPr>
        </p:nvSpPr>
        <p:spPr/>
        <p:txBody>
          <a:bodyPr/>
          <a:lstStyle/>
          <a:p>
            <a:r>
              <a:rPr lang="en-US" dirty="0"/>
              <a:t>Current data landscape</a:t>
            </a:r>
            <a:endParaRPr lang="en-NL" dirty="0"/>
          </a:p>
        </p:txBody>
      </p:sp>
      <p:pic>
        <p:nvPicPr>
          <p:cNvPr id="8" name="Picture Placeholder 7" descr="Aerial view of a green field&#10;&#10;Description automatically generated">
            <a:extLst>
              <a:ext uri="{FF2B5EF4-FFF2-40B4-BE49-F238E27FC236}">
                <a16:creationId xmlns:a16="http://schemas.microsoft.com/office/drawing/2014/main" id="{F7CEE2A8-1E37-FC7A-C17A-1545F730936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351" r="16351"/>
          <a:stretch/>
        </p:blipFill>
        <p:spPr/>
      </p:pic>
      <p:sp>
        <p:nvSpPr>
          <p:cNvPr id="6" name="Vertical Text Placeholder 5">
            <a:extLst>
              <a:ext uri="{FF2B5EF4-FFF2-40B4-BE49-F238E27FC236}">
                <a16:creationId xmlns:a16="http://schemas.microsoft.com/office/drawing/2014/main" id="{5720D24C-4B22-A7F7-12F6-1E8FDBAC48DB}"/>
              </a:ext>
            </a:extLst>
          </p:cNvPr>
          <p:cNvSpPr>
            <a:spLocks noGrp="1"/>
          </p:cNvSpPr>
          <p:nvPr>
            <p:ph type="body" orient="vert" idx="20"/>
          </p:nvPr>
        </p:nvSpPr>
        <p:spPr/>
        <p:txBody>
          <a:bodyPr/>
          <a:lstStyle/>
          <a:p>
            <a:pPr>
              <a:lnSpc>
                <a:spcPct val="90000"/>
              </a:lnSpc>
              <a:spcAft>
                <a:spcPts val="600"/>
              </a:spcAft>
            </a:pPr>
            <a:r>
              <a:rPr lang="en-US" sz="1800" b="1" dirty="0"/>
              <a:t>“The Netherlands has a rich, but fragmented, confusing data landscape</a:t>
            </a:r>
            <a:r>
              <a:rPr lang="en-US" sz="1800" dirty="0"/>
              <a:t>. This concerns both data services and the development and dissemination of knowledge about the care of research data. </a:t>
            </a:r>
            <a:r>
              <a:rPr lang="en-US" sz="1800" dirty="0">
                <a:solidFill>
                  <a:srgbClr val="FF0000"/>
                </a:solidFill>
              </a:rPr>
              <a:t>This creates risks of overlap, inefficiency and missing opportunities for connection and innovation.”</a:t>
            </a:r>
          </a:p>
          <a:p>
            <a:pPr>
              <a:lnSpc>
                <a:spcPct val="90000"/>
              </a:lnSpc>
              <a:spcAft>
                <a:spcPts val="600"/>
              </a:spcAft>
            </a:pPr>
            <a:endParaRPr lang="en-US" sz="1400" dirty="0"/>
          </a:p>
          <a:p>
            <a:pPr>
              <a:lnSpc>
                <a:spcPct val="90000"/>
              </a:lnSpc>
              <a:spcAft>
                <a:spcPts val="600"/>
              </a:spcAft>
            </a:pPr>
            <a:r>
              <a:rPr lang="en-US" sz="1400" dirty="0"/>
              <a:t>Final report Exploration and optimization of national data landscape (NPOS, 2020)</a:t>
            </a:r>
          </a:p>
          <a:p>
            <a:pPr indent="-228600">
              <a:lnSpc>
                <a:spcPct val="90000"/>
              </a:lnSpc>
              <a:spcAft>
                <a:spcPts val="600"/>
              </a:spcAft>
              <a:buFont typeface="Arial" panose="020B0604020202020204" pitchFamily="34" charset="0"/>
              <a:buChar char="•"/>
            </a:pPr>
            <a:endParaRPr lang="en-US" sz="1100" dirty="0"/>
          </a:p>
          <a:p>
            <a:endParaRPr lang="en-NL" dirty="0"/>
          </a:p>
        </p:txBody>
      </p:sp>
    </p:spTree>
    <p:extLst>
      <p:ext uri="{BB962C8B-B14F-4D97-AF65-F5344CB8AC3E}">
        <p14:creationId xmlns:p14="http://schemas.microsoft.com/office/powerpoint/2010/main" val="24018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D1739-0E55-1EC2-2789-DDCF0ABA39F6}"/>
            </a:ext>
          </a:extLst>
        </p:cNvPr>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94D75EF-12C4-B6AD-8BC6-3B29696E0C18}"/>
              </a:ext>
            </a:extLst>
          </p:cNvPr>
          <p:cNvPicPr>
            <a:picLocks noGrp="1" noChangeAspect="1"/>
          </p:cNvPicPr>
          <p:nvPr>
            <p:ph idx="19"/>
          </p:nvPr>
        </p:nvPicPr>
        <p:blipFill>
          <a:blip r:embed="rId3">
            <a:extLst>
              <a:ext uri="{28A0092B-C50C-407E-A947-70E740481C1C}">
                <a14:useLocalDpi xmlns:a14="http://schemas.microsoft.com/office/drawing/2010/main" val="0"/>
              </a:ext>
            </a:extLst>
          </a:blip>
          <a:stretch>
            <a:fillRect/>
          </a:stretch>
        </p:blipFill>
        <p:spPr>
          <a:xfrm>
            <a:off x="1325787" y="720152"/>
            <a:ext cx="9540426" cy="5352741"/>
          </a:xfrm>
          <a:prstGeom prst="rect">
            <a:avLst/>
          </a:prstGeom>
        </p:spPr>
      </p:pic>
      <p:sp>
        <p:nvSpPr>
          <p:cNvPr id="2" name="Text Placeholder 1">
            <a:extLst>
              <a:ext uri="{FF2B5EF4-FFF2-40B4-BE49-F238E27FC236}">
                <a16:creationId xmlns:a16="http://schemas.microsoft.com/office/drawing/2014/main" id="{576C8A22-EF04-D0F0-6611-70E18190C27B}"/>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17E78F5D-11D2-B9D3-34EF-71B2D472F763}"/>
              </a:ext>
            </a:extLst>
          </p:cNvPr>
          <p:cNvSpPr>
            <a:spLocks noGrp="1"/>
          </p:cNvSpPr>
          <p:nvPr>
            <p:ph type="body" sz="quarter" idx="18"/>
          </p:nvPr>
        </p:nvSpPr>
        <p:spPr/>
        <p:txBody>
          <a:bodyPr/>
          <a:lstStyle/>
          <a:p>
            <a:endParaRPr lang="en-NL"/>
          </a:p>
        </p:txBody>
      </p:sp>
    </p:spTree>
    <p:extLst>
      <p:ext uri="{BB962C8B-B14F-4D97-AF65-F5344CB8AC3E}">
        <p14:creationId xmlns:p14="http://schemas.microsoft.com/office/powerpoint/2010/main" val="5008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99187B3-0571-4734-A0D3-AACF7A211630}"/>
              </a:ext>
            </a:extLst>
          </p:cNvPr>
          <p:cNvSpPr>
            <a:spLocks noGrp="1"/>
          </p:cNvSpPr>
          <p:nvPr>
            <p:ph type="body" sz="quarter" idx="14"/>
          </p:nvPr>
        </p:nvSpPr>
        <p:spPr/>
        <p:txBody>
          <a:bodyPr/>
          <a:lstStyle/>
          <a:p>
            <a:endParaRPr lang="en-NL"/>
          </a:p>
        </p:txBody>
      </p:sp>
      <p:sp>
        <p:nvSpPr>
          <p:cNvPr id="9" name="Text Placeholder 8">
            <a:extLst>
              <a:ext uri="{FF2B5EF4-FFF2-40B4-BE49-F238E27FC236}">
                <a16:creationId xmlns:a16="http://schemas.microsoft.com/office/drawing/2014/main" id="{0A053DB5-62EA-498C-4C2C-E478A5344E67}"/>
              </a:ext>
            </a:extLst>
          </p:cNvPr>
          <p:cNvSpPr>
            <a:spLocks noGrp="1"/>
          </p:cNvSpPr>
          <p:nvPr>
            <p:ph type="body" sz="quarter" idx="18"/>
          </p:nvPr>
        </p:nvSpPr>
        <p:spPr/>
        <p:txBody>
          <a:bodyPr/>
          <a:lstStyle/>
          <a:p>
            <a:endParaRPr lang="en-NL"/>
          </a:p>
        </p:txBody>
      </p:sp>
      <p:sp>
        <p:nvSpPr>
          <p:cNvPr id="7" name="Title 6">
            <a:extLst>
              <a:ext uri="{FF2B5EF4-FFF2-40B4-BE49-F238E27FC236}">
                <a16:creationId xmlns:a16="http://schemas.microsoft.com/office/drawing/2014/main" id="{1DFD0CFC-29AB-9CD6-01CB-93A081A13EB9}"/>
              </a:ext>
            </a:extLst>
          </p:cNvPr>
          <p:cNvSpPr>
            <a:spLocks noGrp="1"/>
          </p:cNvSpPr>
          <p:nvPr>
            <p:ph type="title"/>
          </p:nvPr>
        </p:nvSpPr>
        <p:spPr/>
        <p:txBody>
          <a:bodyPr/>
          <a:lstStyle/>
          <a:p>
            <a:r>
              <a:rPr lang="en-NL" dirty="0"/>
              <a:t>Recommendations</a:t>
            </a:r>
          </a:p>
        </p:txBody>
      </p:sp>
      <p:sp>
        <p:nvSpPr>
          <p:cNvPr id="11" name="Vertical Text Placeholder 10">
            <a:extLst>
              <a:ext uri="{FF2B5EF4-FFF2-40B4-BE49-F238E27FC236}">
                <a16:creationId xmlns:a16="http://schemas.microsoft.com/office/drawing/2014/main" id="{EF85F822-9FB3-6122-B941-A593F1CF3A6F}"/>
              </a:ext>
            </a:extLst>
          </p:cNvPr>
          <p:cNvSpPr>
            <a:spLocks noGrp="1"/>
          </p:cNvSpPr>
          <p:nvPr>
            <p:ph type="body" orient="vert" idx="22"/>
          </p:nvPr>
        </p:nvSpPr>
        <p:spPr>
          <a:xfrm>
            <a:off x="4464000" y="1544933"/>
            <a:ext cx="7488000" cy="4590753"/>
          </a:xfrm>
        </p:spPr>
        <p:txBody>
          <a:bodyPr/>
          <a:lstStyle/>
          <a:p>
            <a:r>
              <a:rPr lang="en-GB" sz="1800" dirty="0">
                <a:cs typeface="Calibri" panose="020F0502020204030204" pitchFamily="34" charset="0"/>
              </a:rPr>
              <a:t>Final report Exploration and optimization of national data landscape (NPOS, 2020)</a:t>
            </a:r>
          </a:p>
          <a:p>
            <a:pPr marL="285750" indent="-285750">
              <a:buFont typeface="Arial" panose="020B0604020202020204" pitchFamily="34" charset="0"/>
              <a:buChar char="•"/>
            </a:pPr>
            <a:r>
              <a:rPr lang="en-GB" sz="1800" dirty="0">
                <a:cs typeface="Calibri" panose="020F0502020204030204" pitchFamily="34" charset="0"/>
              </a:rPr>
              <a:t>“Form a national network of all data service providers and repositories (as </a:t>
            </a:r>
            <a:r>
              <a:rPr lang="en-GB" sz="1800" b="1" dirty="0">
                <a:solidFill>
                  <a:srgbClr val="FF0000"/>
                </a:solidFill>
                <a:cs typeface="Calibri" panose="020F0502020204030204" pitchFamily="34" charset="0"/>
              </a:rPr>
              <a:t>'National Open Science Cloud</a:t>
            </a:r>
            <a:r>
              <a:rPr lang="en-GB" sz="1800" dirty="0">
                <a:cs typeface="Calibri" panose="020F0502020204030204" pitchFamily="34" charset="0"/>
              </a:rPr>
              <a:t>' or </a:t>
            </a:r>
            <a:r>
              <a:rPr lang="en-GB" sz="1800" u="sng" dirty="0">
                <a:cs typeface="Calibri" panose="020F0502020204030204" pitchFamily="34" charset="0"/>
              </a:rPr>
              <a:t>'</a:t>
            </a:r>
            <a:r>
              <a:rPr lang="en-GB" sz="1800" b="1" u="sng" dirty="0">
                <a:solidFill>
                  <a:srgbClr val="FF0000"/>
                </a:solidFill>
                <a:cs typeface="Calibri" panose="020F0502020204030204" pitchFamily="34" charset="0"/>
              </a:rPr>
              <a:t>Commons</a:t>
            </a:r>
            <a:r>
              <a:rPr lang="en-GB" sz="1800" dirty="0">
                <a:cs typeface="Calibri" panose="020F0502020204030204" pitchFamily="34" charset="0"/>
              </a:rPr>
              <a:t>' or 'Network') with the aim of greater coordination, overview and synergy.”</a:t>
            </a:r>
          </a:p>
          <a:p>
            <a:pPr marL="285750" indent="-285750">
              <a:buFont typeface="Arial" panose="020B0604020202020204" pitchFamily="34" charset="0"/>
              <a:buChar char="•"/>
            </a:pPr>
            <a:r>
              <a:rPr lang="en-GB" dirty="0">
                <a:cs typeface="Calibri" panose="020F0502020204030204" pitchFamily="34" charset="0"/>
              </a:rPr>
              <a:t>“</a:t>
            </a:r>
            <a:r>
              <a:rPr lang="en-GB" sz="1800" dirty="0">
                <a:cs typeface="Calibri" panose="020F0502020204030204" pitchFamily="34" charset="0"/>
              </a:rPr>
              <a:t>Form </a:t>
            </a:r>
            <a:r>
              <a:rPr lang="en-GB" sz="1800" dirty="0">
                <a:solidFill>
                  <a:srgbClr val="FF0000"/>
                </a:solidFill>
                <a:cs typeface="Calibri" panose="020F0502020204030204" pitchFamily="34" charset="0"/>
              </a:rPr>
              <a:t>an international hub for the transparent connection </a:t>
            </a:r>
            <a:r>
              <a:rPr lang="en-GB" sz="1800" dirty="0">
                <a:cs typeface="Calibri" panose="020F0502020204030204" pitchFamily="34" charset="0"/>
              </a:rPr>
              <a:t>with the experience and expertise that is present and built up in a European and international context (EOSC, CODATA, GO-FAIR, RDA, WDS).”</a:t>
            </a:r>
          </a:p>
          <a:p>
            <a:pPr>
              <a:lnSpc>
                <a:spcPct val="90000"/>
              </a:lnSpc>
              <a:spcBef>
                <a:spcPts val="600"/>
              </a:spcBef>
              <a:spcAft>
                <a:spcPts val="600"/>
              </a:spcAft>
            </a:pPr>
            <a:r>
              <a:rPr lang="nl-NL" sz="1800" dirty="0">
                <a:cs typeface="Calibri" panose="020F0502020204030204" pitchFamily="34" charset="0"/>
              </a:rPr>
              <a:t>Letter </a:t>
            </a:r>
            <a:r>
              <a:rPr lang="nl-NL" sz="1800" dirty="0" err="1">
                <a:cs typeface="Calibri" panose="020F0502020204030204" pitchFamily="34" charset="0"/>
              </a:rPr>
              <a:t>to</a:t>
            </a:r>
            <a:r>
              <a:rPr lang="nl-NL" sz="1800" dirty="0">
                <a:cs typeface="Calibri" panose="020F0502020204030204" pitchFamily="34" charset="0"/>
              </a:rPr>
              <a:t> </a:t>
            </a:r>
            <a:r>
              <a:rPr lang="nl-NL" sz="1800" dirty="0" err="1">
                <a:cs typeface="Calibri" panose="020F0502020204030204" pitchFamily="34" charset="0"/>
              </a:rPr>
              <a:t>Parliament</a:t>
            </a:r>
            <a:r>
              <a:rPr lang="nl-NL" sz="1800" dirty="0">
                <a:cs typeface="Calibri" panose="020F0502020204030204" pitchFamily="34" charset="0"/>
              </a:rPr>
              <a:t> on ‘Digital </a:t>
            </a:r>
            <a:r>
              <a:rPr lang="nl-NL" sz="1800" dirty="0" err="1">
                <a:cs typeface="Calibri" panose="020F0502020204030204" pitchFamily="34" charset="0"/>
              </a:rPr>
              <a:t>Commons</a:t>
            </a:r>
            <a:r>
              <a:rPr lang="nl-NL" sz="1800" dirty="0">
                <a:cs typeface="Calibri" panose="020F0502020204030204" pitchFamily="34" charset="0"/>
              </a:rPr>
              <a:t>’ (Van </a:t>
            </a:r>
            <a:r>
              <a:rPr lang="nl-NL" sz="1800" dirty="0" err="1">
                <a:cs typeface="Calibri" panose="020F0502020204030204" pitchFamily="34" charset="0"/>
              </a:rPr>
              <a:t>Huffelen</a:t>
            </a:r>
            <a:r>
              <a:rPr lang="nl-NL" sz="1800" dirty="0">
                <a:cs typeface="Calibri" panose="020F0502020204030204" pitchFamily="34" charset="0"/>
              </a:rPr>
              <a:t>, 2023)</a:t>
            </a:r>
          </a:p>
          <a:p>
            <a:pPr marL="285750" indent="-285750" algn="l">
              <a:lnSpc>
                <a:spcPct val="90000"/>
              </a:lnSpc>
              <a:spcBef>
                <a:spcPts val="600"/>
              </a:spcBef>
              <a:spcAft>
                <a:spcPts val="600"/>
              </a:spcAft>
              <a:buFont typeface="Arial" panose="020B0604020202020204" pitchFamily="34" charset="0"/>
              <a:buChar char="•"/>
            </a:pPr>
            <a:r>
              <a:rPr lang="en-GB" sz="1800" b="1" dirty="0">
                <a:cs typeface="Calibri" panose="020F0502020204030204" pitchFamily="34" charset="0"/>
              </a:rPr>
              <a:t>“</a:t>
            </a:r>
            <a:r>
              <a:rPr lang="en-GB" sz="1800" b="1" u="sng" dirty="0">
                <a:solidFill>
                  <a:srgbClr val="FF0000"/>
                </a:solidFill>
                <a:cs typeface="Calibri" panose="020F0502020204030204" pitchFamily="34" charset="0"/>
              </a:rPr>
              <a:t>Digital commons</a:t>
            </a:r>
            <a:r>
              <a:rPr lang="en-GB" b="1" u="sng" dirty="0">
                <a:solidFill>
                  <a:srgbClr val="FF0000"/>
                </a:solidFill>
                <a:cs typeface="Calibri" panose="020F0502020204030204" pitchFamily="34" charset="0"/>
              </a:rPr>
              <a:t>”</a:t>
            </a:r>
            <a:r>
              <a:rPr lang="en-GB" sz="1800" dirty="0">
                <a:cs typeface="Calibri" panose="020F0502020204030204" pitchFamily="34" charset="0"/>
              </a:rPr>
              <a:t> provide a structure in which public values, democratic decision-making and (technological) sovereignty are placed centrally.”</a:t>
            </a:r>
          </a:p>
          <a:p>
            <a:endParaRPr lang="en-NL" sz="1800" dirty="0">
              <a:latin typeface="Avenir Next LT Pro"/>
              <a:cs typeface="Calibri" panose="020F0502020204030204" pitchFamily="34" charset="0"/>
            </a:endParaRPr>
          </a:p>
          <a:p>
            <a:endParaRPr lang="en-NL" dirty="0"/>
          </a:p>
        </p:txBody>
      </p:sp>
      <p:grpSp>
        <p:nvGrpSpPr>
          <p:cNvPr id="14" name="Group 13">
            <a:extLst>
              <a:ext uri="{FF2B5EF4-FFF2-40B4-BE49-F238E27FC236}">
                <a16:creationId xmlns:a16="http://schemas.microsoft.com/office/drawing/2014/main" id="{A918BFE1-58C0-D692-A014-5A47F770A4A8}"/>
              </a:ext>
            </a:extLst>
          </p:cNvPr>
          <p:cNvGrpSpPr/>
          <p:nvPr/>
        </p:nvGrpSpPr>
        <p:grpSpPr>
          <a:xfrm>
            <a:off x="720000" y="1438189"/>
            <a:ext cx="3131654" cy="4490331"/>
            <a:chOff x="744525" y="1519026"/>
            <a:chExt cx="3055556" cy="4381220"/>
          </a:xfrm>
        </p:grpSpPr>
        <p:pic>
          <p:nvPicPr>
            <p:cNvPr id="12" name="Picture 11">
              <a:extLst>
                <a:ext uri="{FF2B5EF4-FFF2-40B4-BE49-F238E27FC236}">
                  <a16:creationId xmlns:a16="http://schemas.microsoft.com/office/drawing/2014/main" id="{25F7FFBA-112C-5002-AC8C-9D3EBD702F67}"/>
                </a:ext>
              </a:extLst>
            </p:cNvPr>
            <p:cNvPicPr>
              <a:picLocks noChangeAspect="1"/>
            </p:cNvPicPr>
            <p:nvPr/>
          </p:nvPicPr>
          <p:blipFill>
            <a:blip r:embed="rId3"/>
            <a:stretch>
              <a:fillRect/>
            </a:stretch>
          </p:blipFill>
          <p:spPr>
            <a:xfrm>
              <a:off x="744525" y="1519026"/>
              <a:ext cx="2582840" cy="368134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7E8DAD74-0D55-5B8A-8767-E939D448DD61}"/>
                </a:ext>
              </a:extLst>
            </p:cNvPr>
            <p:cNvPicPr>
              <a:picLocks noChangeAspect="1"/>
            </p:cNvPicPr>
            <p:nvPr/>
          </p:nvPicPr>
          <p:blipFill>
            <a:blip r:embed="rId4"/>
            <a:stretch>
              <a:fillRect/>
            </a:stretch>
          </p:blipFill>
          <p:spPr>
            <a:xfrm>
              <a:off x="1217241" y="2224908"/>
              <a:ext cx="2582840" cy="3675338"/>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953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174ECC-62CE-29CA-DE62-366D6FC70652}"/>
              </a:ext>
            </a:extLst>
          </p:cNvPr>
          <p:cNvPicPr>
            <a:picLocks noChangeAspect="1"/>
          </p:cNvPicPr>
          <p:nvPr/>
        </p:nvPicPr>
        <p:blipFill>
          <a:blip r:embed="rId3"/>
          <a:stretch>
            <a:fillRect/>
          </a:stretch>
        </p:blipFill>
        <p:spPr>
          <a:xfrm>
            <a:off x="48662" y="0"/>
            <a:ext cx="12192000" cy="6858000"/>
          </a:xfrm>
          <a:prstGeom prst="rect">
            <a:avLst/>
          </a:prstGeom>
        </p:spPr>
      </p:pic>
      <p:sp>
        <p:nvSpPr>
          <p:cNvPr id="8" name="Rectangle 7">
            <a:extLst>
              <a:ext uri="{FF2B5EF4-FFF2-40B4-BE49-F238E27FC236}">
                <a16:creationId xmlns:a16="http://schemas.microsoft.com/office/drawing/2014/main" id="{43AEEFC2-1696-E6A9-70E5-9D2D5F03F347}"/>
              </a:ext>
            </a:extLst>
          </p:cNvPr>
          <p:cNvSpPr/>
          <p:nvPr/>
        </p:nvSpPr>
        <p:spPr>
          <a:xfrm>
            <a:off x="10871" y="0"/>
            <a:ext cx="12181129"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graphicFrame>
        <p:nvGraphicFramePr>
          <p:cNvPr id="6" name="Diagram 5">
            <a:extLst>
              <a:ext uri="{FF2B5EF4-FFF2-40B4-BE49-F238E27FC236}">
                <a16:creationId xmlns:a16="http://schemas.microsoft.com/office/drawing/2014/main" id="{FD5BB382-D990-5E77-92A1-594001A7F2B5}"/>
              </a:ext>
            </a:extLst>
          </p:cNvPr>
          <p:cNvGraphicFramePr/>
          <p:nvPr/>
        </p:nvGraphicFramePr>
        <p:xfrm>
          <a:off x="1826868" y="471410"/>
          <a:ext cx="9282471" cy="618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95C14111-E3EE-2B39-FF02-665A19FD039E}"/>
              </a:ext>
            </a:extLst>
          </p:cNvPr>
          <p:cNvSpPr>
            <a:spLocks noGrp="1"/>
          </p:cNvSpPr>
          <p:nvPr>
            <p:ph type="title"/>
          </p:nvPr>
        </p:nvSpPr>
        <p:spPr/>
        <p:txBody>
          <a:bodyPr/>
          <a:lstStyle/>
          <a:p>
            <a:r>
              <a:rPr lang="en-NL" dirty="0"/>
              <a:t>Three areas </a:t>
            </a:r>
          </a:p>
        </p:txBody>
      </p:sp>
      <p:sp>
        <p:nvSpPr>
          <p:cNvPr id="2" name="Text Placeholder 1">
            <a:extLst>
              <a:ext uri="{FF2B5EF4-FFF2-40B4-BE49-F238E27FC236}">
                <a16:creationId xmlns:a16="http://schemas.microsoft.com/office/drawing/2014/main" id="{62A48C65-1795-13DF-DBEC-C16DA813EB0C}"/>
              </a:ext>
            </a:extLst>
          </p:cNvPr>
          <p:cNvSpPr>
            <a:spLocks noGrp="1"/>
          </p:cNvSpPr>
          <p:nvPr>
            <p:ph type="body" sz="quarter" idx="14"/>
          </p:nvPr>
        </p:nvSpPr>
        <p:spPr/>
        <p:txBody>
          <a:bodyPr/>
          <a:lstStyle/>
          <a:p>
            <a:endParaRPr lang="en-NL" dirty="0"/>
          </a:p>
        </p:txBody>
      </p:sp>
      <p:sp>
        <p:nvSpPr>
          <p:cNvPr id="3" name="Text Placeholder 2">
            <a:extLst>
              <a:ext uri="{FF2B5EF4-FFF2-40B4-BE49-F238E27FC236}">
                <a16:creationId xmlns:a16="http://schemas.microsoft.com/office/drawing/2014/main" id="{D8BAB715-C04C-F66A-C70F-099BA9565DEA}"/>
              </a:ext>
            </a:extLst>
          </p:cNvPr>
          <p:cNvSpPr>
            <a:spLocks noGrp="1"/>
          </p:cNvSpPr>
          <p:nvPr>
            <p:ph type="body" sz="quarter" idx="18"/>
          </p:nvPr>
        </p:nvSpPr>
        <p:spPr/>
        <p:txBody>
          <a:bodyPr/>
          <a:lstStyle/>
          <a:p>
            <a:endParaRPr lang="en-NL" dirty="0"/>
          </a:p>
        </p:txBody>
      </p:sp>
    </p:spTree>
    <p:extLst>
      <p:ext uri="{BB962C8B-B14F-4D97-AF65-F5344CB8AC3E}">
        <p14:creationId xmlns:p14="http://schemas.microsoft.com/office/powerpoint/2010/main" val="18210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6" grpId="0">
        <p:bldAsOne/>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8B70-25AA-11B6-FC0C-234797AB78C3}"/>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8BD950F-1C01-F8D2-5230-B44AB2771842}"/>
              </a:ext>
            </a:extLst>
          </p:cNvPr>
          <p:cNvPicPr>
            <a:picLocks noChangeAspect="1"/>
          </p:cNvPicPr>
          <p:nvPr/>
        </p:nvPicPr>
        <p:blipFill>
          <a:blip r:embed="rId3">
            <a:alphaModFix amt="10000"/>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EF64C5F-6607-D34B-A3BD-3C1B854749B2}"/>
              </a:ext>
            </a:extLst>
          </p:cNvPr>
          <p:cNvSpPr>
            <a:spLocks noGrp="1"/>
          </p:cNvSpPr>
          <p:nvPr>
            <p:ph type="body" sz="quarter" idx="14"/>
          </p:nvPr>
        </p:nvSpPr>
        <p:spPr/>
        <p:txBody>
          <a:bodyPr/>
          <a:lstStyle/>
          <a:p>
            <a:endParaRPr lang="en-NL"/>
          </a:p>
        </p:txBody>
      </p:sp>
      <p:sp>
        <p:nvSpPr>
          <p:cNvPr id="3" name="Text Placeholder 2">
            <a:extLst>
              <a:ext uri="{FF2B5EF4-FFF2-40B4-BE49-F238E27FC236}">
                <a16:creationId xmlns:a16="http://schemas.microsoft.com/office/drawing/2014/main" id="{27991D19-9234-9C5A-51AE-A52C861A567E}"/>
              </a:ext>
            </a:extLst>
          </p:cNvPr>
          <p:cNvSpPr>
            <a:spLocks noGrp="1"/>
          </p:cNvSpPr>
          <p:nvPr>
            <p:ph type="body" sz="quarter" idx="18"/>
          </p:nvPr>
        </p:nvSpPr>
        <p:spPr/>
        <p:txBody>
          <a:bodyPr/>
          <a:lstStyle/>
          <a:p>
            <a:endParaRPr lang="en-NL"/>
          </a:p>
        </p:txBody>
      </p:sp>
      <p:sp>
        <p:nvSpPr>
          <p:cNvPr id="4" name="Title 3">
            <a:extLst>
              <a:ext uri="{FF2B5EF4-FFF2-40B4-BE49-F238E27FC236}">
                <a16:creationId xmlns:a16="http://schemas.microsoft.com/office/drawing/2014/main" id="{1CE13118-632A-BB8D-F804-7FBB0E717472}"/>
              </a:ext>
            </a:extLst>
          </p:cNvPr>
          <p:cNvSpPr>
            <a:spLocks noGrp="1"/>
          </p:cNvSpPr>
          <p:nvPr>
            <p:ph type="title"/>
          </p:nvPr>
        </p:nvSpPr>
        <p:spPr/>
        <p:txBody>
          <a:bodyPr/>
          <a:lstStyle/>
          <a:p>
            <a:r>
              <a:rPr lang="en-NL" dirty="0"/>
              <a:t>How to orchestrate a national infrastructure</a:t>
            </a:r>
          </a:p>
        </p:txBody>
      </p:sp>
      <p:sp>
        <p:nvSpPr>
          <p:cNvPr id="6" name="Rounded Rectangle 5">
            <a:extLst>
              <a:ext uri="{FF2B5EF4-FFF2-40B4-BE49-F238E27FC236}">
                <a16:creationId xmlns:a16="http://schemas.microsoft.com/office/drawing/2014/main" id="{30D88CCF-75AC-F505-A748-6640CD49648B}"/>
              </a:ext>
            </a:extLst>
          </p:cNvPr>
          <p:cNvSpPr/>
          <p:nvPr/>
        </p:nvSpPr>
        <p:spPr>
          <a:xfrm>
            <a:off x="2022112" y="1503336"/>
            <a:ext cx="2355743" cy="4823323"/>
          </a:xfrm>
          <a:prstGeom prst="roundRect">
            <a:avLst>
              <a:gd name="adj" fmla="val 1074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endParaRPr lang="en-NL" sz="1600" b="1" dirty="0">
              <a:solidFill>
                <a:srgbClr val="9B4D1B"/>
              </a:solidFill>
            </a:endParaRPr>
          </a:p>
          <a:p>
            <a:pPr algn="ctr">
              <a:lnSpc>
                <a:spcPct val="90000"/>
              </a:lnSpc>
              <a:spcBef>
                <a:spcPts val="200"/>
              </a:spcBef>
              <a:spcAft>
                <a:spcPts val="200"/>
              </a:spcAft>
            </a:pPr>
            <a:r>
              <a:rPr lang="en-NL" sz="1600" b="1" dirty="0">
                <a:solidFill>
                  <a:srgbClr val="9B4D1B"/>
                </a:solidFill>
              </a:rPr>
              <a:t>Digital Competence Centers – Tier2</a:t>
            </a:r>
          </a:p>
        </p:txBody>
      </p:sp>
      <p:sp>
        <p:nvSpPr>
          <p:cNvPr id="7" name="Rounded Rectangle 6">
            <a:extLst>
              <a:ext uri="{FF2B5EF4-FFF2-40B4-BE49-F238E27FC236}">
                <a16:creationId xmlns:a16="http://schemas.microsoft.com/office/drawing/2014/main" id="{5A79025D-19AA-795A-166E-893C91F8F2F6}"/>
              </a:ext>
            </a:extLst>
          </p:cNvPr>
          <p:cNvSpPr/>
          <p:nvPr/>
        </p:nvSpPr>
        <p:spPr>
          <a:xfrm>
            <a:off x="7508512" y="1503336"/>
            <a:ext cx="2355743" cy="4823323"/>
          </a:xfrm>
          <a:prstGeom prst="roundRect">
            <a:avLst>
              <a:gd name="adj" fmla="val 10746"/>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endParaRPr lang="en-NL" sz="1600" b="1" dirty="0">
              <a:solidFill>
                <a:srgbClr val="837424"/>
              </a:solidFill>
            </a:endParaRPr>
          </a:p>
          <a:p>
            <a:pPr algn="ctr">
              <a:lnSpc>
                <a:spcPct val="90000"/>
              </a:lnSpc>
              <a:spcBef>
                <a:spcPts val="200"/>
              </a:spcBef>
              <a:spcAft>
                <a:spcPts val="200"/>
              </a:spcAft>
            </a:pPr>
            <a:r>
              <a:rPr lang="en-NL" sz="1600" b="1" dirty="0">
                <a:solidFill>
                  <a:srgbClr val="837424"/>
                </a:solidFill>
              </a:rPr>
              <a:t>EOSC Node</a:t>
            </a:r>
          </a:p>
        </p:txBody>
      </p:sp>
      <p:sp>
        <p:nvSpPr>
          <p:cNvPr id="8" name="Rounded Rectangle 7">
            <a:extLst>
              <a:ext uri="{FF2B5EF4-FFF2-40B4-BE49-F238E27FC236}">
                <a16:creationId xmlns:a16="http://schemas.microsoft.com/office/drawing/2014/main" id="{48B290E9-26BE-9001-AB5C-A1733D7C9FED}"/>
              </a:ext>
            </a:extLst>
          </p:cNvPr>
          <p:cNvSpPr/>
          <p:nvPr/>
        </p:nvSpPr>
        <p:spPr>
          <a:xfrm>
            <a:off x="4765312" y="1503336"/>
            <a:ext cx="2355743" cy="4823323"/>
          </a:xfrm>
          <a:prstGeom prst="roundRect">
            <a:avLst>
              <a:gd name="adj" fmla="val 1074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endParaRPr lang="en-NL" sz="1600" b="1" dirty="0">
              <a:solidFill>
                <a:srgbClr val="238344"/>
              </a:solidFill>
            </a:endParaRPr>
          </a:p>
          <a:p>
            <a:pPr algn="ctr">
              <a:lnSpc>
                <a:spcPct val="90000"/>
              </a:lnSpc>
              <a:spcBef>
                <a:spcPts val="200"/>
              </a:spcBef>
              <a:spcAft>
                <a:spcPts val="200"/>
              </a:spcAft>
            </a:pPr>
            <a:r>
              <a:rPr lang="en-NL" sz="1600" b="1" dirty="0">
                <a:solidFill>
                  <a:srgbClr val="238344"/>
                </a:solidFill>
              </a:rPr>
              <a:t>Large Scale Research Infrastructures</a:t>
            </a:r>
          </a:p>
        </p:txBody>
      </p:sp>
      <p:sp>
        <p:nvSpPr>
          <p:cNvPr id="13" name="Left-right Arrow 12">
            <a:extLst>
              <a:ext uri="{FF2B5EF4-FFF2-40B4-BE49-F238E27FC236}">
                <a16:creationId xmlns:a16="http://schemas.microsoft.com/office/drawing/2014/main" id="{F9D5B9ED-90D7-4300-3611-CD4B481EAEA9}"/>
              </a:ext>
            </a:extLst>
          </p:cNvPr>
          <p:cNvSpPr/>
          <p:nvPr/>
        </p:nvSpPr>
        <p:spPr>
          <a:xfrm>
            <a:off x="1053885" y="2927073"/>
            <a:ext cx="9887918" cy="636275"/>
          </a:xfrm>
          <a:prstGeom prst="leftRightArrow">
            <a:avLst>
              <a:gd name="adj1" fmla="val 100000"/>
              <a:gd name="adj2" fmla="val 50000"/>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Common Language</a:t>
            </a:r>
          </a:p>
        </p:txBody>
      </p:sp>
      <p:sp>
        <p:nvSpPr>
          <p:cNvPr id="23" name="Round Same-side Corner of Rectangle 22">
            <a:extLst>
              <a:ext uri="{FF2B5EF4-FFF2-40B4-BE49-F238E27FC236}">
                <a16:creationId xmlns:a16="http://schemas.microsoft.com/office/drawing/2014/main" id="{54EFBE3E-83CE-09BB-018D-5376BDCE2CD2}"/>
              </a:ext>
            </a:extLst>
          </p:cNvPr>
          <p:cNvSpPr/>
          <p:nvPr/>
        </p:nvSpPr>
        <p:spPr>
          <a:xfrm>
            <a:off x="2022112" y="1503335"/>
            <a:ext cx="2355743" cy="498885"/>
          </a:xfrm>
          <a:prstGeom prst="round2SameRect">
            <a:avLst>
              <a:gd name="adj1" fmla="val 50000"/>
              <a:gd name="adj2" fmla="val 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9B4D1B"/>
                </a:solidFill>
              </a:rPr>
              <a:t>Institutional</a:t>
            </a:r>
          </a:p>
        </p:txBody>
      </p:sp>
      <p:sp>
        <p:nvSpPr>
          <p:cNvPr id="25" name="Round Same-side Corner of Rectangle 24">
            <a:extLst>
              <a:ext uri="{FF2B5EF4-FFF2-40B4-BE49-F238E27FC236}">
                <a16:creationId xmlns:a16="http://schemas.microsoft.com/office/drawing/2014/main" id="{8ACD9554-111F-EA06-9857-BB94C205C3A6}"/>
              </a:ext>
            </a:extLst>
          </p:cNvPr>
          <p:cNvSpPr/>
          <p:nvPr/>
        </p:nvSpPr>
        <p:spPr>
          <a:xfrm>
            <a:off x="4765311" y="1503335"/>
            <a:ext cx="2355743" cy="498885"/>
          </a:xfrm>
          <a:prstGeom prst="round2SameRect">
            <a:avLst>
              <a:gd name="adj1" fmla="val 50000"/>
              <a:gd name="adj2" fmla="val 0"/>
            </a:avLst>
          </a:prstGeom>
          <a:solidFill>
            <a:srgbClr val="23834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238143"/>
                </a:solidFill>
              </a:rPr>
              <a:t>Consortium</a:t>
            </a:r>
          </a:p>
        </p:txBody>
      </p:sp>
      <p:sp>
        <p:nvSpPr>
          <p:cNvPr id="26" name="Round Same-side Corner of Rectangle 25">
            <a:extLst>
              <a:ext uri="{FF2B5EF4-FFF2-40B4-BE49-F238E27FC236}">
                <a16:creationId xmlns:a16="http://schemas.microsoft.com/office/drawing/2014/main" id="{78AC538B-0519-12EF-F9A8-11ED7F76DEFD}"/>
              </a:ext>
            </a:extLst>
          </p:cNvPr>
          <p:cNvSpPr/>
          <p:nvPr/>
        </p:nvSpPr>
        <p:spPr>
          <a:xfrm>
            <a:off x="7508512" y="1511114"/>
            <a:ext cx="2355743" cy="498885"/>
          </a:xfrm>
          <a:prstGeom prst="round2SameRect">
            <a:avLst>
              <a:gd name="adj1" fmla="val 50000"/>
              <a:gd name="adj2" fmla="val 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solidFill>
                  <a:srgbClr val="837424"/>
                </a:solidFill>
              </a:rPr>
              <a:t>European</a:t>
            </a:r>
          </a:p>
        </p:txBody>
      </p:sp>
    </p:spTree>
    <p:extLst>
      <p:ext uri="{BB962C8B-B14F-4D97-AF65-F5344CB8AC3E}">
        <p14:creationId xmlns:p14="http://schemas.microsoft.com/office/powerpoint/2010/main" val="300833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10AEF7D4C6DC408EE7D65A79AC8A03" ma:contentTypeVersion="11" ma:contentTypeDescription="Een nieuw document maken." ma:contentTypeScope="" ma:versionID="133839687ffdfbe1e5d1227055f01126">
  <xsd:schema xmlns:xsd="http://www.w3.org/2001/XMLSchema" xmlns:xs="http://www.w3.org/2001/XMLSchema" xmlns:p="http://schemas.microsoft.com/office/2006/metadata/properties" xmlns:ns2="e533aa45-9dc1-4e3c-a2ae-bd962e4b837a" xmlns:ns3="870dbbcd-1a92-4dc0-950e-2c2cd0ee1378" targetNamespace="http://schemas.microsoft.com/office/2006/metadata/properties" ma:root="true" ma:fieldsID="43b87ab72525cfed4099600d14120bab" ns2:_="" ns3:_="">
    <xsd:import namespace="e533aa45-9dc1-4e3c-a2ae-bd962e4b837a"/>
    <xsd:import namespace="870dbbcd-1a92-4dc0-950e-2c2cd0ee13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33aa45-9dc1-4e3c-a2ae-bd962e4b83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0dbbcd-1a92-4dc0-950e-2c2cd0ee13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c139cee-5c16-4b32-a7f2-648ddb301d57}" ma:internalName="TaxCatchAll" ma:showField="CatchAllData" ma:web="870dbbcd-1a92-4dc0-950e-2c2cd0ee13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33aa45-9dc1-4e3c-a2ae-bd962e4b837a">
      <Terms xmlns="http://schemas.microsoft.com/office/infopath/2007/PartnerControls"/>
    </lcf76f155ced4ddcb4097134ff3c332f>
    <TaxCatchAll xmlns="870dbbcd-1a92-4dc0-950e-2c2cd0ee1378" xsi:nil="true"/>
  </documentManagement>
</p:properties>
</file>

<file path=customXml/itemProps1.xml><?xml version="1.0" encoding="utf-8"?>
<ds:datastoreItem xmlns:ds="http://schemas.openxmlformats.org/officeDocument/2006/customXml" ds:itemID="{1841AC75-0C36-4A25-8174-C95A621F6049}">
  <ds:schemaRefs>
    <ds:schemaRef ds:uri="870dbbcd-1a92-4dc0-950e-2c2cd0ee1378"/>
    <ds:schemaRef ds:uri="e533aa45-9dc1-4e3c-a2ae-bd962e4b83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E1C90C-648D-4678-9659-DC78F80229A9}">
  <ds:schemaRefs>
    <ds:schemaRef ds:uri="http://schemas.microsoft.com/sharepoint/v3/contenttype/forms"/>
  </ds:schemaRefs>
</ds:datastoreItem>
</file>

<file path=customXml/itemProps3.xml><?xml version="1.0" encoding="utf-8"?>
<ds:datastoreItem xmlns:ds="http://schemas.openxmlformats.org/officeDocument/2006/customXml" ds:itemID="{C7C40E35-5669-429C-B7F7-5D58398027BF}">
  <ds:schemaRefs>
    <ds:schemaRef ds:uri="http://purl.org/dc/terms/"/>
    <ds:schemaRef ds:uri="http://purl.org/dc/elements/1.1/"/>
    <ds:schemaRef ds:uri="http://schemas.microsoft.com/office/2006/metadata/properties"/>
    <ds:schemaRef ds:uri="http://www.w3.org/XML/1998/namespace"/>
    <ds:schemaRef ds:uri="e533aa45-9dc1-4e3c-a2ae-bd962e4b837a"/>
    <ds:schemaRef ds:uri="http://schemas.microsoft.com/office/infopath/2007/PartnerControls"/>
    <ds:schemaRef ds:uri="http://schemas.microsoft.com/office/2006/documentManagement/types"/>
    <ds:schemaRef ds:uri="http://schemas.openxmlformats.org/package/2006/metadata/core-properties"/>
    <ds:schemaRef ds:uri="870dbbcd-1a92-4dc0-950e-2c2cd0ee137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10606</TotalTime>
  <Words>995</Words>
  <Application>Microsoft Macintosh PowerPoint</Application>
  <PresentationFormat>Widescreen</PresentationFormat>
  <Paragraphs>234</Paragraphs>
  <Slides>27</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Arial</vt:lpstr>
      <vt:lpstr>Avenir Next LT Pro</vt:lpstr>
      <vt:lpstr>Calibri</vt:lpstr>
      <vt:lpstr>Calibri Light</vt:lpstr>
      <vt:lpstr>Quicksand</vt:lpstr>
      <vt:lpstr>Roboto</vt:lpstr>
      <vt:lpstr>Roboto Light</vt:lpstr>
      <vt:lpstr>Segoe UI Light</vt:lpstr>
      <vt:lpstr>Wingdings</vt:lpstr>
      <vt:lpstr>Template Slidebuilder - SURF</vt:lpstr>
      <vt:lpstr>PowerPoint Presentation</vt:lpstr>
      <vt:lpstr>PowerPoint Presentation</vt:lpstr>
      <vt:lpstr>Services</vt:lpstr>
      <vt:lpstr>Research and Data Doesn't Stop at Borders</vt:lpstr>
      <vt:lpstr>Current data landscape</vt:lpstr>
      <vt:lpstr>PowerPoint Presentation</vt:lpstr>
      <vt:lpstr>Recommendations</vt:lpstr>
      <vt:lpstr>Three areas </vt:lpstr>
      <vt:lpstr>How to orchestrate a national infrastructure</vt:lpstr>
      <vt:lpstr>Common Language</vt:lpstr>
      <vt:lpstr>How to orchestrate a national infrastructure</vt:lpstr>
      <vt:lpstr>Workflow perspective</vt:lpstr>
      <vt:lpstr>How to orchestrate a national infrastructure</vt:lpstr>
      <vt:lpstr>Federation</vt:lpstr>
      <vt:lpstr>How to orchestrate a national infrastructure</vt:lpstr>
      <vt:lpstr>Shared Services</vt:lpstr>
      <vt:lpstr>Chapter yellow</vt:lpstr>
      <vt:lpstr>Ambition: Supporting research workflows by  connecting data and services through EOSC nodes</vt:lpstr>
      <vt:lpstr>PowerPoint Presentation</vt:lpstr>
      <vt:lpstr>PowerPoint Presentation</vt:lpstr>
      <vt:lpstr>PowerPoint Presentation</vt:lpstr>
      <vt:lpstr>PowerPoint Presentation</vt:lpstr>
      <vt:lpstr>PowerPoint Presentation</vt:lpstr>
      <vt:lpstr>Explore scenarios for defining and setting up one or more EOSC pilot node(s)</vt:lpstr>
      <vt:lpstr>PowerPoint Presentation</vt:lpstr>
      <vt:lpstr>PowerPoint Presentation</vt:lpstr>
      <vt:lpstr>Closing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Eline Schoe</dc:creator>
  <cp:lastModifiedBy>Maarten Kremers</cp:lastModifiedBy>
  <cp:revision>46</cp:revision>
  <dcterms:created xsi:type="dcterms:W3CDTF">2018-03-15T13:05:51Z</dcterms:created>
  <dcterms:modified xsi:type="dcterms:W3CDTF">2026-03-20T00:59:06Z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5751572</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0x0101000310AEF7D4C6DC408EE7D65A79AC8A03</vt:lpwstr>
  </property>
  <property fmtid="{D5CDD505-2E9C-101B-9397-08002B2CF9AE}" pid="6" name="MediaServiceImageTags">
    <vt:lpwstr/>
  </property>
</Properties>
</file>