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21"/>
  </p:notes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58" r:id="rId15"/>
    <p:sldId id="267" r:id="rId16"/>
    <p:sldId id="269" r:id="rId17"/>
    <p:sldId id="268" r:id="rId18"/>
    <p:sldId id="270" r:id="rId19"/>
    <p:sldId id="271" r:id="rId20"/>
  </p:sldIdLst>
  <p:sldSz cx="9144000" cy="5143500" type="screen16x9"/>
  <p:notesSz cx="6858000" cy="9144000"/>
  <p:embeddedFontLst>
    <p:embeddedFont>
      <p:font typeface="Avenir Next LT Pro" panose="020B0504020202020204" pitchFamily="34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  <p:embeddedFont>
      <p:font typeface="Lato" panose="020F0502020204030203" pitchFamily="34" charset="0"/>
      <p:regular r:id="rId27"/>
      <p:bold r:id="rId28"/>
      <p:italic r:id="rId29"/>
      <p:boldItalic r:id="rId30"/>
    </p:embeddedFont>
    <p:embeddedFont>
      <p:font typeface="Montserrat" panose="00000500000000000000" pitchFamily="2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3"/>
    <a:srgbClr val="F2F2F3"/>
    <a:srgbClr val="0145AC"/>
    <a:srgbClr val="82C7A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1520B1-FAFE-A3D5-FC9E-344161EDCA5C}" v="142" dt="2026-03-18T02:19:43.219"/>
    <p1510:client id="{F36B7645-C60C-46D8-C098-C65F48A0F2DB}" v="5" dt="2026-03-17T08:27:02.3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300" y="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it-IT" dirty="0"/>
          </a:p>
        </p:txBody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>
          <a:extLst>
            <a:ext uri="{FF2B5EF4-FFF2-40B4-BE49-F238E27FC236}">
              <a16:creationId xmlns:a16="http://schemas.microsoft.com/office/drawing/2014/main" id="{E5C094A6-FF04-0549-C98B-45BF54B83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cda3004c8f_0_125:notes">
            <a:extLst>
              <a:ext uri="{FF2B5EF4-FFF2-40B4-BE49-F238E27FC236}">
                <a16:creationId xmlns:a16="http://schemas.microsoft.com/office/drawing/2014/main" id="{B75CCF30-9EBF-06F7-1D07-B86E86714A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it-IT" dirty="0"/>
          </a:p>
        </p:txBody>
      </p:sp>
      <p:sp>
        <p:nvSpPr>
          <p:cNvPr id="138" name="Google Shape;138;g3cda3004c8f_0_125:notes">
            <a:extLst>
              <a:ext uri="{FF2B5EF4-FFF2-40B4-BE49-F238E27FC236}">
                <a16:creationId xmlns:a16="http://schemas.microsoft.com/office/drawing/2014/main" id="{8A81FAC7-BBEF-4C60-3BB0-B8BD8E2F66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7850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ce27b68319_0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it-IT" dirty="0"/>
          </a:p>
        </p:txBody>
      </p:sp>
      <p:sp>
        <p:nvSpPr>
          <p:cNvPr id="144" name="Google Shape;144;g3ce27b68319_0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>
          <a:extLst>
            <a:ext uri="{FF2B5EF4-FFF2-40B4-BE49-F238E27FC236}">
              <a16:creationId xmlns:a16="http://schemas.microsoft.com/office/drawing/2014/main" id="{13ED4AFA-4921-F52E-9388-D44CAEFF0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cda3004c8f_0_125:notes">
            <a:extLst>
              <a:ext uri="{FF2B5EF4-FFF2-40B4-BE49-F238E27FC236}">
                <a16:creationId xmlns:a16="http://schemas.microsoft.com/office/drawing/2014/main" id="{42489DE9-759C-28CE-B656-941D1FBF83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it-IT" dirty="0"/>
          </a:p>
        </p:txBody>
      </p:sp>
      <p:sp>
        <p:nvSpPr>
          <p:cNvPr id="138" name="Google Shape;138;g3cda3004c8f_0_125:notes">
            <a:extLst>
              <a:ext uri="{FF2B5EF4-FFF2-40B4-BE49-F238E27FC236}">
                <a16:creationId xmlns:a16="http://schemas.microsoft.com/office/drawing/2014/main" id="{3D903676-8BB1-5E1C-FB95-26DD101B30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7357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>
          <a:extLst>
            <a:ext uri="{FF2B5EF4-FFF2-40B4-BE49-F238E27FC236}">
              <a16:creationId xmlns:a16="http://schemas.microsoft.com/office/drawing/2014/main" id="{EC129700-4C7D-815F-E38F-8C194F208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cda3004c8f_0_125:notes">
            <a:extLst>
              <a:ext uri="{FF2B5EF4-FFF2-40B4-BE49-F238E27FC236}">
                <a16:creationId xmlns:a16="http://schemas.microsoft.com/office/drawing/2014/main" id="{A57208FE-5003-5869-ED5B-AAA2208D26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it-IT" dirty="0"/>
          </a:p>
        </p:txBody>
      </p:sp>
      <p:sp>
        <p:nvSpPr>
          <p:cNvPr id="138" name="Google Shape;138;g3cda3004c8f_0_125:notes">
            <a:extLst>
              <a:ext uri="{FF2B5EF4-FFF2-40B4-BE49-F238E27FC236}">
                <a16:creationId xmlns:a16="http://schemas.microsoft.com/office/drawing/2014/main" id="{9D4628AE-BA02-8A72-573D-FB542BB14A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7267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>
          <a:extLst>
            <a:ext uri="{FF2B5EF4-FFF2-40B4-BE49-F238E27FC236}">
              <a16:creationId xmlns:a16="http://schemas.microsoft.com/office/drawing/2014/main" id="{53FDF89F-F959-F82C-A0B2-638B321BA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cda3004c8f_0_125:notes">
            <a:extLst>
              <a:ext uri="{FF2B5EF4-FFF2-40B4-BE49-F238E27FC236}">
                <a16:creationId xmlns:a16="http://schemas.microsoft.com/office/drawing/2014/main" id="{CE5A748B-9774-1442-E332-D239FCDC96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it-IT" dirty="0"/>
          </a:p>
        </p:txBody>
      </p:sp>
      <p:sp>
        <p:nvSpPr>
          <p:cNvPr id="138" name="Google Shape;138;g3cda3004c8f_0_125:notes">
            <a:extLst>
              <a:ext uri="{FF2B5EF4-FFF2-40B4-BE49-F238E27FC236}">
                <a16:creationId xmlns:a16="http://schemas.microsoft.com/office/drawing/2014/main" id="{97EC7455-6F8B-FD77-6D29-4CA07E43E9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3344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>
          <a:extLst>
            <a:ext uri="{FF2B5EF4-FFF2-40B4-BE49-F238E27FC236}">
              <a16:creationId xmlns:a16="http://schemas.microsoft.com/office/drawing/2014/main" id="{511B2F23-6759-75F2-F19F-B6BB8EB77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cda3004c8f_0_125:notes">
            <a:extLst>
              <a:ext uri="{FF2B5EF4-FFF2-40B4-BE49-F238E27FC236}">
                <a16:creationId xmlns:a16="http://schemas.microsoft.com/office/drawing/2014/main" id="{968285B7-E79B-3A08-BFCB-45C9D3FC46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it-IT" dirty="0"/>
          </a:p>
        </p:txBody>
      </p:sp>
      <p:sp>
        <p:nvSpPr>
          <p:cNvPr id="138" name="Google Shape;138;g3cda3004c8f_0_125:notes">
            <a:extLst>
              <a:ext uri="{FF2B5EF4-FFF2-40B4-BE49-F238E27FC236}">
                <a16:creationId xmlns:a16="http://schemas.microsoft.com/office/drawing/2014/main" id="{94F7E0B3-C76F-C32F-A0DE-7CD2859F9A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2819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>
          <a:extLst>
            <a:ext uri="{FF2B5EF4-FFF2-40B4-BE49-F238E27FC236}">
              <a16:creationId xmlns:a16="http://schemas.microsoft.com/office/drawing/2014/main" id="{81ACD521-EFAB-447D-F330-5D7AFB16D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cda3004c8f_0_125:notes">
            <a:extLst>
              <a:ext uri="{FF2B5EF4-FFF2-40B4-BE49-F238E27FC236}">
                <a16:creationId xmlns:a16="http://schemas.microsoft.com/office/drawing/2014/main" id="{8252BE40-9248-779B-FE74-A99F8F8A53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it-IT" dirty="0"/>
          </a:p>
        </p:txBody>
      </p:sp>
      <p:sp>
        <p:nvSpPr>
          <p:cNvPr id="138" name="Google Shape;138;g3cda3004c8f_0_125:notes">
            <a:extLst>
              <a:ext uri="{FF2B5EF4-FFF2-40B4-BE49-F238E27FC236}">
                <a16:creationId xmlns:a16="http://schemas.microsoft.com/office/drawing/2014/main" id="{62DA54BF-38A6-E9FF-45DD-6BEE68F076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5462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cda3004c8f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it-IT" dirty="0"/>
          </a:p>
        </p:txBody>
      </p:sp>
      <p:sp>
        <p:nvSpPr>
          <p:cNvPr id="138" name="Google Shape;138;g3cda3004c8f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>
          <a:extLst>
            <a:ext uri="{FF2B5EF4-FFF2-40B4-BE49-F238E27FC236}">
              <a16:creationId xmlns:a16="http://schemas.microsoft.com/office/drawing/2014/main" id="{F68421E9-AFCE-B676-5635-428A495DA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cda3004c8f_0_125:notes">
            <a:extLst>
              <a:ext uri="{FF2B5EF4-FFF2-40B4-BE49-F238E27FC236}">
                <a16:creationId xmlns:a16="http://schemas.microsoft.com/office/drawing/2014/main" id="{5B4055B2-8C65-ACFF-FF48-9AA9E370CD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it-IT" dirty="0"/>
          </a:p>
        </p:txBody>
      </p:sp>
      <p:sp>
        <p:nvSpPr>
          <p:cNvPr id="138" name="Google Shape;138;g3cda3004c8f_0_125:notes">
            <a:extLst>
              <a:ext uri="{FF2B5EF4-FFF2-40B4-BE49-F238E27FC236}">
                <a16:creationId xmlns:a16="http://schemas.microsoft.com/office/drawing/2014/main" id="{5E4298D1-7AE0-4874-F58E-40A5A77A84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9404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>
          <a:extLst>
            <a:ext uri="{FF2B5EF4-FFF2-40B4-BE49-F238E27FC236}">
              <a16:creationId xmlns:a16="http://schemas.microsoft.com/office/drawing/2014/main" id="{2644F306-44E4-C3E7-3A20-A16C922FF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cda3004c8f_0_125:notes">
            <a:extLst>
              <a:ext uri="{FF2B5EF4-FFF2-40B4-BE49-F238E27FC236}">
                <a16:creationId xmlns:a16="http://schemas.microsoft.com/office/drawing/2014/main" id="{B4750C18-7376-A64B-A09C-7420D57AEE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it-IT" dirty="0"/>
          </a:p>
        </p:txBody>
      </p:sp>
      <p:sp>
        <p:nvSpPr>
          <p:cNvPr id="138" name="Google Shape;138;g3cda3004c8f_0_125:notes">
            <a:extLst>
              <a:ext uri="{FF2B5EF4-FFF2-40B4-BE49-F238E27FC236}">
                <a16:creationId xmlns:a16="http://schemas.microsoft.com/office/drawing/2014/main" id="{B2866F8C-5114-7CA1-6FA8-1E17921CD7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7965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>
          <a:extLst>
            <a:ext uri="{FF2B5EF4-FFF2-40B4-BE49-F238E27FC236}">
              <a16:creationId xmlns:a16="http://schemas.microsoft.com/office/drawing/2014/main" id="{568FC0FA-6EB4-CB7A-9D9A-0C6F6F728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cda3004c8f_0_125:notes">
            <a:extLst>
              <a:ext uri="{FF2B5EF4-FFF2-40B4-BE49-F238E27FC236}">
                <a16:creationId xmlns:a16="http://schemas.microsoft.com/office/drawing/2014/main" id="{5F5F5E36-61FD-8D03-A639-308A8F7A59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it-IT" dirty="0"/>
          </a:p>
        </p:txBody>
      </p:sp>
      <p:sp>
        <p:nvSpPr>
          <p:cNvPr id="138" name="Google Shape;138;g3cda3004c8f_0_125:notes">
            <a:extLst>
              <a:ext uri="{FF2B5EF4-FFF2-40B4-BE49-F238E27FC236}">
                <a16:creationId xmlns:a16="http://schemas.microsoft.com/office/drawing/2014/main" id="{AE0F14F4-5649-8659-13FF-ECE48DF2BE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4101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>
          <a:extLst>
            <a:ext uri="{FF2B5EF4-FFF2-40B4-BE49-F238E27FC236}">
              <a16:creationId xmlns:a16="http://schemas.microsoft.com/office/drawing/2014/main" id="{B0D80683-6FBB-876A-3A8A-9FC78E0CD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cda3004c8f_0_125:notes">
            <a:extLst>
              <a:ext uri="{FF2B5EF4-FFF2-40B4-BE49-F238E27FC236}">
                <a16:creationId xmlns:a16="http://schemas.microsoft.com/office/drawing/2014/main" id="{44745F34-1A75-C644-BA25-6E34D0D8C5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it-IT" dirty="0"/>
          </a:p>
        </p:txBody>
      </p:sp>
      <p:sp>
        <p:nvSpPr>
          <p:cNvPr id="138" name="Google Shape;138;g3cda3004c8f_0_125:notes">
            <a:extLst>
              <a:ext uri="{FF2B5EF4-FFF2-40B4-BE49-F238E27FC236}">
                <a16:creationId xmlns:a16="http://schemas.microsoft.com/office/drawing/2014/main" id="{C6073505-318B-95C1-B18A-511A39EBE5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1632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>
          <a:extLst>
            <a:ext uri="{FF2B5EF4-FFF2-40B4-BE49-F238E27FC236}">
              <a16:creationId xmlns:a16="http://schemas.microsoft.com/office/drawing/2014/main" id="{BD8740D1-3AEA-0408-A2A4-743F6EC04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cda3004c8f_0_125:notes">
            <a:extLst>
              <a:ext uri="{FF2B5EF4-FFF2-40B4-BE49-F238E27FC236}">
                <a16:creationId xmlns:a16="http://schemas.microsoft.com/office/drawing/2014/main" id="{D48135B1-20CA-76D6-CC1D-47DC463166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it-IT" dirty="0"/>
          </a:p>
        </p:txBody>
      </p:sp>
      <p:sp>
        <p:nvSpPr>
          <p:cNvPr id="138" name="Google Shape;138;g3cda3004c8f_0_125:notes">
            <a:extLst>
              <a:ext uri="{FF2B5EF4-FFF2-40B4-BE49-F238E27FC236}">
                <a16:creationId xmlns:a16="http://schemas.microsoft.com/office/drawing/2014/main" id="{5C275347-8A1A-FB28-C227-36CDAC8050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2941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>
          <a:extLst>
            <a:ext uri="{FF2B5EF4-FFF2-40B4-BE49-F238E27FC236}">
              <a16:creationId xmlns:a16="http://schemas.microsoft.com/office/drawing/2014/main" id="{F6544730-CD9C-D9D3-97B1-B7AD4D155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cda3004c8f_0_125:notes">
            <a:extLst>
              <a:ext uri="{FF2B5EF4-FFF2-40B4-BE49-F238E27FC236}">
                <a16:creationId xmlns:a16="http://schemas.microsoft.com/office/drawing/2014/main" id="{6F13F401-5E59-A74C-64C4-5896DFB2F7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it-IT" dirty="0"/>
          </a:p>
        </p:txBody>
      </p:sp>
      <p:sp>
        <p:nvSpPr>
          <p:cNvPr id="138" name="Google Shape;138;g3cda3004c8f_0_125:notes">
            <a:extLst>
              <a:ext uri="{FF2B5EF4-FFF2-40B4-BE49-F238E27FC236}">
                <a16:creationId xmlns:a16="http://schemas.microsoft.com/office/drawing/2014/main" id="{6B72A58D-C683-CF18-0177-D10632F906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298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>
          <a:extLst>
            <a:ext uri="{FF2B5EF4-FFF2-40B4-BE49-F238E27FC236}">
              <a16:creationId xmlns:a16="http://schemas.microsoft.com/office/drawing/2014/main" id="{DA979B83-9278-F42F-4787-CC209644B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cda3004c8f_0_125:notes">
            <a:extLst>
              <a:ext uri="{FF2B5EF4-FFF2-40B4-BE49-F238E27FC236}">
                <a16:creationId xmlns:a16="http://schemas.microsoft.com/office/drawing/2014/main" id="{A26ECD72-EF87-5B09-7887-63F2A9BC82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it-IT" dirty="0"/>
          </a:p>
        </p:txBody>
      </p:sp>
      <p:sp>
        <p:nvSpPr>
          <p:cNvPr id="138" name="Google Shape;138;g3cda3004c8f_0_125:notes">
            <a:extLst>
              <a:ext uri="{FF2B5EF4-FFF2-40B4-BE49-F238E27FC236}">
                <a16:creationId xmlns:a16="http://schemas.microsoft.com/office/drawing/2014/main" id="{D995F93F-8DC7-F2EA-D607-00CB05B9DF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0866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video" Target="../media/media1.mp4"/><Relationship Id="rId7" Type="http://schemas.openxmlformats.org/officeDocument/2006/relationships/notesSlide" Target="../notesSlides/notesSlide11.xml"/><Relationship Id="rId2" Type="http://schemas.microsoft.com/office/2007/relationships/media" Target="../media/media1.mp4"/><Relationship Id="rId1" Type="http://schemas.openxmlformats.org/officeDocument/2006/relationships/themeOverride" Target="../theme/themeOverride2.xml"/><Relationship Id="rId6" Type="http://schemas.openxmlformats.org/officeDocument/2006/relationships/slideLayout" Target="../slideLayouts/slideLayout3.xml"/><Relationship Id="rId5" Type="http://schemas.openxmlformats.org/officeDocument/2006/relationships/video" Target="../media/media2.mp4"/><Relationship Id="rId4" Type="http://schemas.microsoft.com/office/2007/relationships/media" Target="../media/media2.mp4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3645272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400" noProof="0" dirty="0">
                <a:latin typeface="Avenir Next LT Pro"/>
              </a:rPr>
              <a:t>Integrating AI into </a:t>
            </a:r>
            <a:br>
              <a:rPr lang="en-US" sz="3400" noProof="0" dirty="0">
                <a:latin typeface="Avenir Next LT Pro"/>
              </a:rPr>
            </a:br>
            <a:r>
              <a:rPr lang="en-US" sz="3400" noProof="0" dirty="0">
                <a:latin typeface="Avenir Next LT Pro"/>
              </a:rPr>
              <a:t>Data-Center Operations</a:t>
            </a:r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Dr Marco Lorusso, INFN-CNAF</a:t>
            </a:r>
          </a:p>
        </p:txBody>
      </p:sp>
      <p:pic>
        <p:nvPicPr>
          <p:cNvPr id="3" name="Picture 2" descr="https://www.cnaf.infn.it/wp-content/uploads/2017/10/1_CNAF_LOGO_SIGLA-e1507823735290.jpg">
            <a:extLst>
              <a:ext uri="{FF2B5EF4-FFF2-40B4-BE49-F238E27FC236}">
                <a16:creationId xmlns:a16="http://schemas.microsoft.com/office/drawing/2014/main" id="{965B0D24-4CCB-9383-7A2D-2970F1454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264" y="135642"/>
            <a:ext cx="2381250" cy="10763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9">
          <a:extLst>
            <a:ext uri="{FF2B5EF4-FFF2-40B4-BE49-F238E27FC236}">
              <a16:creationId xmlns:a16="http://schemas.microsoft.com/office/drawing/2014/main" id="{08D412A5-0EBF-AB70-491E-9076E7E43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>
            <a:extLst>
              <a:ext uri="{FF2B5EF4-FFF2-40B4-BE49-F238E27FC236}">
                <a16:creationId xmlns:a16="http://schemas.microsoft.com/office/drawing/2014/main" id="{C5F16779-429A-DD66-CD09-5DA26A2CF6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en-US" sz="2800" noProof="0" dirty="0">
                <a:latin typeface="Avenir Next LT Pro"/>
                <a:ea typeface="Calibri"/>
                <a:cs typeface="Calibri"/>
              </a:rPr>
              <a:t>Signal injection</a:t>
            </a:r>
          </a:p>
        </p:txBody>
      </p:sp>
      <p:sp>
        <p:nvSpPr>
          <p:cNvPr id="141" name="Google Shape;141;p14">
            <a:extLst>
              <a:ext uri="{FF2B5EF4-FFF2-40B4-BE49-F238E27FC236}">
                <a16:creationId xmlns:a16="http://schemas.microsoft.com/office/drawing/2014/main" id="{3251859B-54F5-6727-1BEF-04BFEA8C07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14999"/>
              </a:lnSpc>
              <a:spcAft>
                <a:spcPts val="1200"/>
              </a:spcAft>
            </a:pPr>
            <a:r>
              <a:rPr lang="en-US" sz="1500" noProof="0" dirty="0">
                <a:latin typeface="Avenir Next LT Pro" panose="020B0504020202020204" pitchFamily="34" charset="0"/>
              </a:rPr>
              <a:t>Data coming from nodes in production</a:t>
            </a:r>
          </a:p>
          <a:p>
            <a:pPr marL="742950" lvl="1" indent="-285750">
              <a:lnSpc>
                <a:spcPct val="114999"/>
              </a:lnSpc>
              <a:spcAft>
                <a:spcPts val="1200"/>
              </a:spcAft>
            </a:pPr>
            <a:r>
              <a:rPr lang="en-US" sz="1400" noProof="0" dirty="0">
                <a:latin typeface="Avenir Next LT Pro" panose="020B0504020202020204" pitchFamily="34" charset="0"/>
              </a:rPr>
              <a:t>Real anomalies are rare</a:t>
            </a:r>
          </a:p>
          <a:p>
            <a:pPr marL="285750" indent="-285750">
              <a:lnSpc>
                <a:spcPct val="114999"/>
              </a:lnSpc>
              <a:spcAft>
                <a:spcPts val="1200"/>
              </a:spcAft>
            </a:pPr>
            <a:r>
              <a:rPr lang="en-US" sz="1600" dirty="0">
                <a:latin typeface="Avenir Next LT Pro" panose="020B0504020202020204" pitchFamily="34" charset="0"/>
              </a:rPr>
              <a:t>To evaluate the detection method, anomalies are </a:t>
            </a:r>
            <a:r>
              <a:rPr lang="en-US" sz="1600" b="1" dirty="0">
                <a:latin typeface="Avenir Next LT Pro" panose="020B0504020202020204" pitchFamily="34" charset="0"/>
              </a:rPr>
              <a:t>synthetically injected</a:t>
            </a:r>
            <a:r>
              <a:rPr lang="en-US" sz="1600" dirty="0">
                <a:latin typeface="Avenir Next LT Pro" panose="020B0504020202020204" pitchFamily="34" charset="0"/>
              </a:rPr>
              <a:t> into validation data by simulating realistic events affecting random hosts and metrics:</a:t>
            </a:r>
          </a:p>
          <a:p>
            <a:pPr marL="742950" lvl="1" indent="-285750">
              <a:lnSpc>
                <a:spcPct val="114999"/>
              </a:lnSpc>
              <a:spcAft>
                <a:spcPts val="1200"/>
              </a:spcAft>
            </a:pPr>
            <a:r>
              <a:rPr lang="en-US" sz="1400" dirty="0">
                <a:latin typeface="Avenir Next LT Pro" panose="020B0504020202020204" pitchFamily="34" charset="0"/>
              </a:rPr>
              <a:t>CPU usage spikes</a:t>
            </a:r>
          </a:p>
          <a:p>
            <a:pPr marL="742950" lvl="1" indent="-285750">
              <a:lnSpc>
                <a:spcPct val="114999"/>
              </a:lnSpc>
              <a:spcAft>
                <a:spcPts val="1200"/>
              </a:spcAft>
            </a:pPr>
            <a:r>
              <a:rPr lang="en-US" sz="1400" dirty="0">
                <a:latin typeface="Avenir Next LT Pro" panose="020B0504020202020204" pitchFamily="34" charset="0"/>
              </a:rPr>
              <a:t>Sustained workload shifts</a:t>
            </a:r>
          </a:p>
          <a:p>
            <a:pPr marL="742950" lvl="1" indent="-285750">
              <a:lnSpc>
                <a:spcPct val="114999"/>
              </a:lnSpc>
              <a:spcAft>
                <a:spcPts val="1200"/>
              </a:spcAft>
            </a:pPr>
            <a:r>
              <a:rPr lang="en-US" sz="1400" dirty="0">
                <a:latin typeface="Avenir Next LT Pro" panose="020B0504020202020204" pitchFamily="34" charset="0"/>
              </a:rPr>
              <a:t>Disk I/O bursts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7BFD2C-7020-F156-D964-10C7FCA221D6}"/>
              </a:ext>
            </a:extLst>
          </p:cNvPr>
          <p:cNvSpPr txBox="1"/>
          <p:nvPr/>
        </p:nvSpPr>
        <p:spPr>
          <a:xfrm>
            <a:off x="4234684" y="3408218"/>
            <a:ext cx="3611816" cy="1512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14999"/>
              </a:lnSpc>
              <a:spcAft>
                <a:spcPts val="1200"/>
              </a:spcAft>
              <a:buClr>
                <a:schemeClr val="lt1"/>
              </a:buClr>
              <a:buSzPts val="1100"/>
              <a:buFont typeface="Lato"/>
              <a:buChar char="○"/>
            </a:pPr>
            <a:r>
              <a:rPr lang="en-US" dirty="0">
                <a:solidFill>
                  <a:schemeClr val="lt1"/>
                </a:solidFill>
                <a:latin typeface="Avenir Next LT Pro" panose="020B0504020202020204" pitchFamily="34" charset="0"/>
                <a:ea typeface="Lato"/>
                <a:cs typeface="Lato"/>
                <a:sym typeface="Lato"/>
              </a:rPr>
              <a:t>Memory leaks</a:t>
            </a:r>
          </a:p>
          <a:p>
            <a:pPr marL="742950" lvl="1" indent="-285750">
              <a:lnSpc>
                <a:spcPct val="114999"/>
              </a:lnSpc>
              <a:spcAft>
                <a:spcPts val="1200"/>
              </a:spcAft>
              <a:buClr>
                <a:schemeClr val="lt1"/>
              </a:buClr>
              <a:buSzPts val="1100"/>
              <a:buFont typeface="Lato"/>
              <a:buChar char="○"/>
            </a:pPr>
            <a:r>
              <a:rPr lang="en-US" dirty="0">
                <a:solidFill>
                  <a:schemeClr val="lt1"/>
                </a:solidFill>
                <a:latin typeface="Avenir Next LT Pro" panose="020B0504020202020204" pitchFamily="34" charset="0"/>
                <a:ea typeface="Lato"/>
                <a:cs typeface="Lato"/>
                <a:sym typeface="Lato"/>
              </a:rPr>
              <a:t>Node outages</a:t>
            </a:r>
          </a:p>
          <a:p>
            <a:pPr marL="742950" lvl="1" indent="-285750">
              <a:lnSpc>
                <a:spcPct val="114999"/>
              </a:lnSpc>
              <a:spcAft>
                <a:spcPts val="1200"/>
              </a:spcAft>
              <a:buClr>
                <a:schemeClr val="lt1"/>
              </a:buClr>
              <a:buSzPts val="1100"/>
              <a:buFont typeface="Lato"/>
              <a:buChar char="○"/>
            </a:pPr>
            <a:r>
              <a:rPr lang="en-US" dirty="0">
                <a:solidFill>
                  <a:schemeClr val="lt1"/>
                </a:solidFill>
                <a:latin typeface="Avenir Next LT Pro" panose="020B0504020202020204" pitchFamily="34" charset="0"/>
                <a:ea typeface="Lato"/>
                <a:cs typeface="Lato"/>
                <a:sym typeface="Lato"/>
              </a:rPr>
              <a:t>Abnormal process </a:t>
            </a:r>
            <a:r>
              <a:rPr lang="en-US" dirty="0" err="1">
                <a:solidFill>
                  <a:schemeClr val="lt1"/>
                </a:solidFill>
                <a:latin typeface="Avenir Next LT Pro" panose="020B0504020202020204" pitchFamily="34" charset="0"/>
                <a:ea typeface="Lato"/>
                <a:cs typeface="Lato"/>
                <a:sym typeface="Lato"/>
              </a:rPr>
              <a:t>behaviour</a:t>
            </a:r>
            <a:endParaRPr lang="en-US" dirty="0">
              <a:solidFill>
                <a:schemeClr val="lt1"/>
              </a:solidFill>
              <a:latin typeface="Avenir Next LT Pro" panose="020B0504020202020204" pitchFamily="34" charset="0"/>
              <a:ea typeface="Lato"/>
              <a:cs typeface="Lato"/>
              <a:sym typeface="Lato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35286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>
                <a:latin typeface="Avenir Next LT Pro" panose="020B0504020202020204" pitchFamily="34" charset="0"/>
              </a:rPr>
              <a:t>Training v Test dataset</a:t>
            </a:r>
          </a:p>
        </p:txBody>
      </p:sp>
      <p:pic>
        <p:nvPicPr>
          <p:cNvPr id="2" name="evolution">
            <a:hlinkClick r:id="" action="ppaction://media"/>
            <a:extLst>
              <a:ext uri="{FF2B5EF4-FFF2-40B4-BE49-F238E27FC236}">
                <a16:creationId xmlns:a16="http://schemas.microsoft.com/office/drawing/2014/main" id="{7156D6AA-178B-E417-AA11-6125A2BF7835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96986" y="1460391"/>
            <a:ext cx="3339414" cy="2508422"/>
          </a:xfrm>
          <a:prstGeom prst="rect">
            <a:avLst/>
          </a:prstGeom>
        </p:spPr>
      </p:pic>
      <p:pic>
        <p:nvPicPr>
          <p:cNvPr id="3" name="evolution_anom_strong">
            <a:hlinkClick r:id="" action="ppaction://media"/>
            <a:extLst>
              <a:ext uri="{FF2B5EF4-FFF2-40B4-BE49-F238E27FC236}">
                <a16:creationId xmlns:a16="http://schemas.microsoft.com/office/drawing/2014/main" id="{68F6AF75-89B8-DD10-5C94-4B34375D805E}"/>
              </a:ext>
            </a:extLst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77536" y="1460391"/>
            <a:ext cx="3339414" cy="25084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E2D8CD-B6C2-6367-C5B3-FC31B842C7EB}"/>
              </a:ext>
            </a:extLst>
          </p:cNvPr>
          <p:cNvSpPr txBox="1"/>
          <p:nvPr/>
        </p:nvSpPr>
        <p:spPr>
          <a:xfrm>
            <a:off x="1849582" y="4149436"/>
            <a:ext cx="2570018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noProof="0" dirty="0">
                <a:solidFill>
                  <a:schemeClr val="tx1"/>
                </a:solidFill>
                <a:latin typeface="Avenir Next LT Pro" panose="020B0504020202020204" pitchFamily="34" charset="0"/>
              </a:rPr>
              <a:t>Time series </a:t>
            </a:r>
            <a:r>
              <a:rPr lang="en-US" b="1" noProof="0" dirty="0">
                <a:solidFill>
                  <a:schemeClr val="tx1"/>
                </a:solidFill>
                <a:latin typeface="Avenir Next LT Pro" panose="020B0504020202020204" pitchFamily="34" charset="0"/>
              </a:rPr>
              <a:t>with</a:t>
            </a:r>
            <a:r>
              <a:rPr lang="en-US" noProof="0" dirty="0">
                <a:solidFill>
                  <a:schemeClr val="tx1"/>
                </a:solidFill>
                <a:latin typeface="Avenir Next LT Pro" panose="020B0504020202020204" pitchFamily="34" charset="0"/>
              </a:rPr>
              <a:t> anomalies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A48927-79DC-646A-5449-9F5ACC7A20C2}"/>
              </a:ext>
            </a:extLst>
          </p:cNvPr>
          <p:cNvSpPr txBox="1"/>
          <p:nvPr/>
        </p:nvSpPr>
        <p:spPr>
          <a:xfrm>
            <a:off x="5266257" y="4149435"/>
            <a:ext cx="2800871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noProof="0" dirty="0">
                <a:solidFill>
                  <a:schemeClr val="tx1"/>
                </a:solidFill>
                <a:latin typeface="Avenir Next LT Pro" panose="020B0504020202020204" pitchFamily="34" charset="0"/>
              </a:rPr>
              <a:t>Time series </a:t>
            </a:r>
            <a:r>
              <a:rPr lang="en-US" b="1" noProof="0" dirty="0">
                <a:solidFill>
                  <a:schemeClr val="tx1"/>
                </a:solidFill>
                <a:latin typeface="Avenir Next LT Pro" panose="020B0504020202020204" pitchFamily="34" charset="0"/>
              </a:rPr>
              <a:t>without</a:t>
            </a:r>
            <a:r>
              <a:rPr lang="en-US" noProof="0" dirty="0">
                <a:solidFill>
                  <a:schemeClr val="tx1"/>
                </a:solidFill>
                <a:latin typeface="Avenir Next LT Pro" panose="020B0504020202020204" pitchFamily="34" charset="0"/>
              </a:rPr>
              <a:t> anomalies</a:t>
            </a:r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>
          <a:extLst>
            <a:ext uri="{FF2B5EF4-FFF2-40B4-BE49-F238E27FC236}">
              <a16:creationId xmlns:a16="http://schemas.microsoft.com/office/drawing/2014/main" id="{A702E102-4D2E-8937-23FF-7967B9F11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>
            <a:extLst>
              <a:ext uri="{FF2B5EF4-FFF2-40B4-BE49-F238E27FC236}">
                <a16:creationId xmlns:a16="http://schemas.microsoft.com/office/drawing/2014/main" id="{F3E97147-E377-7DD5-0BB9-85EBECADEF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en-US" sz="2800" noProof="0" dirty="0">
                <a:latin typeface="Avenir Next LT Pro"/>
                <a:ea typeface="Calibri"/>
                <a:cs typeface="Calibri"/>
              </a:rPr>
              <a:t>Model Architecture</a:t>
            </a:r>
          </a:p>
        </p:txBody>
      </p:sp>
      <p:sp>
        <p:nvSpPr>
          <p:cNvPr id="141" name="Google Shape;141;p14">
            <a:extLst>
              <a:ext uri="{FF2B5EF4-FFF2-40B4-BE49-F238E27FC236}">
                <a16:creationId xmlns:a16="http://schemas.microsoft.com/office/drawing/2014/main" id="{57549F56-855B-08B5-E626-A1F47B5BD8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400" b="1" dirty="0">
                <a:latin typeface="Avenir Next LT Pro" panose="020B0504020202020204" pitchFamily="34" charset="0"/>
              </a:rPr>
              <a:t>Input representation: </a:t>
            </a:r>
            <a:r>
              <a:rPr lang="en-US" sz="1400" dirty="0">
                <a:latin typeface="Avenir Next LT Pro" panose="020B0504020202020204" pitchFamily="34" charset="0"/>
              </a:rPr>
              <a:t>telemetry windows arranged as </a:t>
            </a:r>
            <a:r>
              <a:rPr lang="en-US" sz="1400" b="1" dirty="0">
                <a:latin typeface="Avenir Next LT Pro" panose="020B0504020202020204" pitchFamily="34" charset="0"/>
              </a:rPr>
              <a:t>time steps × hosts × features;</a:t>
            </a:r>
          </a:p>
          <a:p>
            <a:r>
              <a:rPr lang="en-US" sz="1400" b="1" dirty="0">
                <a:latin typeface="Avenir Next LT Pro" panose="020B0504020202020204" pitchFamily="34" charset="0"/>
              </a:rPr>
              <a:t>Encoder:</a:t>
            </a:r>
          </a:p>
          <a:p>
            <a:pPr lvl="1"/>
            <a:r>
              <a:rPr lang="en-US" sz="1200" dirty="0">
                <a:latin typeface="Avenir Next LT Pro" panose="020B0504020202020204" pitchFamily="34" charset="0"/>
              </a:rPr>
              <a:t>Per-host </a:t>
            </a:r>
            <a:r>
              <a:rPr lang="en-US" sz="1200" b="1" dirty="0">
                <a:latin typeface="Avenir Next LT Pro" panose="020B0504020202020204" pitchFamily="34" charset="0"/>
              </a:rPr>
              <a:t>temporal Conv1D layers</a:t>
            </a:r>
            <a:r>
              <a:rPr lang="en-US" sz="1200" dirty="0">
                <a:latin typeface="Avenir Next LT Pro" panose="020B0504020202020204" pitchFamily="34" charset="0"/>
              </a:rPr>
              <a:t> extract short-term patterns</a:t>
            </a:r>
          </a:p>
          <a:p>
            <a:pPr lvl="1"/>
            <a:r>
              <a:rPr lang="en-US" sz="1200" b="1" dirty="0">
                <a:latin typeface="Avenir Next LT Pro" panose="020B0504020202020204" pitchFamily="34" charset="0"/>
              </a:rPr>
              <a:t>Global max pooling</a:t>
            </a:r>
            <a:r>
              <a:rPr lang="en-US" sz="1200" dirty="0">
                <a:latin typeface="Avenir Next LT Pro" panose="020B0504020202020204" pitchFamily="34" charset="0"/>
              </a:rPr>
              <a:t> produces a compact host representation</a:t>
            </a:r>
          </a:p>
          <a:p>
            <a:r>
              <a:rPr lang="it-IT" sz="1400" dirty="0">
                <a:latin typeface="Avenir Next LT Pro" panose="020B0504020202020204" pitchFamily="34" charset="0"/>
              </a:rPr>
              <a:t>Cross-</a:t>
            </a:r>
            <a:r>
              <a:rPr lang="it-IT" sz="1400" dirty="0" err="1">
                <a:latin typeface="Avenir Next LT Pro" panose="020B0504020202020204" pitchFamily="34" charset="0"/>
              </a:rPr>
              <a:t>host</a:t>
            </a:r>
            <a:r>
              <a:rPr lang="it-IT" sz="1400" dirty="0">
                <a:latin typeface="Avenir Next LT Pro" panose="020B0504020202020204" pitchFamily="34" charset="0"/>
              </a:rPr>
              <a:t> </a:t>
            </a:r>
            <a:r>
              <a:rPr lang="it-IT" sz="1400" dirty="0" err="1">
                <a:latin typeface="Avenir Next LT Pro" panose="020B0504020202020204" pitchFamily="34" charset="0"/>
              </a:rPr>
              <a:t>modeling</a:t>
            </a:r>
            <a:r>
              <a:rPr lang="it-IT" sz="1400" dirty="0">
                <a:latin typeface="Avenir Next LT Pro" panose="020B0504020202020204" pitchFamily="34" charset="0"/>
              </a:rPr>
              <a:t>:</a:t>
            </a:r>
          </a:p>
          <a:p>
            <a:pPr lvl="1"/>
            <a:r>
              <a:rPr lang="en-US" sz="1200" dirty="0">
                <a:latin typeface="Avenir Next LT Pro" panose="020B0504020202020204" pitchFamily="34" charset="0"/>
              </a:rPr>
              <a:t>Host embeddings processed with </a:t>
            </a:r>
            <a:r>
              <a:rPr lang="en-US" sz="1200" b="1" dirty="0">
                <a:latin typeface="Avenir Next LT Pro" panose="020B0504020202020204" pitchFamily="34" charset="0"/>
              </a:rPr>
              <a:t>multi-head self-attention</a:t>
            </a:r>
          </a:p>
          <a:p>
            <a:pPr lvl="1"/>
            <a:r>
              <a:rPr lang="en-US" sz="1200" dirty="0">
                <a:latin typeface="Avenir Next LT Pro" panose="020B0504020202020204" pitchFamily="34" charset="0"/>
              </a:rPr>
              <a:t>Residual and feed-forward layers refine the contextual representation</a:t>
            </a:r>
          </a:p>
          <a:p>
            <a:pPr lvl="1"/>
            <a:r>
              <a:rPr lang="en-US" sz="1200" dirty="0">
                <a:latin typeface="Avenir Next LT Pro" panose="020B0504020202020204" pitchFamily="34" charset="0"/>
              </a:rPr>
              <a:t>A </a:t>
            </a:r>
            <a:r>
              <a:rPr lang="en-US" sz="1200" b="1" dirty="0">
                <a:latin typeface="Avenir Next LT Pro" panose="020B0504020202020204" pitchFamily="34" charset="0"/>
              </a:rPr>
              <a:t>global latent vector</a:t>
            </a:r>
            <a:r>
              <a:rPr lang="en-US" sz="1200" dirty="0">
                <a:latin typeface="Avenir Next LT Pro" panose="020B0504020202020204" pitchFamily="34" charset="0"/>
              </a:rPr>
              <a:t> summarizes the system state</a:t>
            </a:r>
          </a:p>
          <a:p>
            <a:r>
              <a:rPr lang="it-IT" sz="1400" dirty="0">
                <a:latin typeface="Avenir Next LT Pro" panose="020B0504020202020204" pitchFamily="34" charset="0"/>
              </a:rPr>
              <a:t>Decoder:</a:t>
            </a:r>
          </a:p>
          <a:p>
            <a:pPr lvl="1"/>
            <a:r>
              <a:rPr lang="en-US" sz="1200" dirty="0">
                <a:latin typeface="Avenir Next LT Pro" panose="020B0504020202020204" pitchFamily="34" charset="0"/>
              </a:rPr>
              <a:t>Host embeddings expanded and passed through </a:t>
            </a:r>
            <a:r>
              <a:rPr lang="en-US" sz="1200" b="1" dirty="0">
                <a:latin typeface="Avenir Next LT Pro" panose="020B0504020202020204" pitchFamily="34" charset="0"/>
              </a:rPr>
              <a:t>temporal Conv1D layers</a:t>
            </a:r>
          </a:p>
          <a:p>
            <a:pPr lvl="1"/>
            <a:r>
              <a:rPr lang="en-US" sz="1200" dirty="0">
                <a:latin typeface="Avenir Next LT Pro" panose="020B0504020202020204" pitchFamily="34" charset="0"/>
              </a:rPr>
              <a:t>Reconstructs the original telemetry window</a:t>
            </a:r>
            <a:endParaRPr lang="en-US" sz="1200" b="1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955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>
          <a:extLst>
            <a:ext uri="{FF2B5EF4-FFF2-40B4-BE49-F238E27FC236}">
              <a16:creationId xmlns:a16="http://schemas.microsoft.com/office/drawing/2014/main" id="{F65063F0-6F54-9892-ECB5-3385501EF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>
            <a:extLst>
              <a:ext uri="{FF2B5EF4-FFF2-40B4-BE49-F238E27FC236}">
                <a16:creationId xmlns:a16="http://schemas.microsoft.com/office/drawing/2014/main" id="{A500A259-7FBD-4E97-59D8-6780D269ED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en-US" sz="2800" noProof="0" dirty="0">
                <a:latin typeface="Avenir Next LT Pro"/>
                <a:ea typeface="Calibri"/>
                <a:cs typeface="Calibri"/>
              </a:rPr>
              <a:t>Model Architecture</a:t>
            </a:r>
          </a:p>
        </p:txBody>
      </p:sp>
      <p:pic>
        <p:nvPicPr>
          <p:cNvPr id="2" name="Picture 1" descr="A black and white diagram&#10;&#10;AI-generated content may be incorrect.">
            <a:extLst>
              <a:ext uri="{FF2B5EF4-FFF2-40B4-BE49-F238E27FC236}">
                <a16:creationId xmlns:a16="http://schemas.microsoft.com/office/drawing/2014/main" id="{A0BE085A-51E9-2783-9C6F-0B92BC6C8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39" y="1439333"/>
            <a:ext cx="2788765" cy="3040945"/>
          </a:xfrm>
          <a:prstGeom prst="rect">
            <a:avLst/>
          </a:prstGeom>
        </p:spPr>
      </p:pic>
      <p:pic>
        <p:nvPicPr>
          <p:cNvPr id="4" name="Picture 3" descr="A diagram of a computer&#10;&#10;AI-generated content may be incorrect.">
            <a:extLst>
              <a:ext uri="{FF2B5EF4-FFF2-40B4-BE49-F238E27FC236}">
                <a16:creationId xmlns:a16="http://schemas.microsoft.com/office/drawing/2014/main" id="{A9A11732-53FA-59EF-971C-7FEC8893C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867" y="1495778"/>
            <a:ext cx="2486653" cy="2984500"/>
          </a:xfrm>
          <a:prstGeom prst="rect">
            <a:avLst/>
          </a:prstGeom>
        </p:spPr>
      </p:pic>
      <p:pic>
        <p:nvPicPr>
          <p:cNvPr id="5" name="Picture 4" descr="A black and white diagram&#10;&#10;AI-generated content may be incorrect.">
            <a:extLst>
              <a:ext uri="{FF2B5EF4-FFF2-40B4-BE49-F238E27FC236}">
                <a16:creationId xmlns:a16="http://schemas.microsoft.com/office/drawing/2014/main" id="{05E69BFB-A097-C49A-BC87-D12560F9A2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6620" y="1441173"/>
            <a:ext cx="3206109" cy="31473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2EA5B1-3E05-B156-4E2D-AAF49C001E0B}"/>
              </a:ext>
            </a:extLst>
          </p:cNvPr>
          <p:cNvSpPr txBox="1"/>
          <p:nvPr/>
        </p:nvSpPr>
        <p:spPr>
          <a:xfrm>
            <a:off x="6638544" y="1000937"/>
            <a:ext cx="214426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venir Next LT Pro"/>
              </a:rPr>
              <a:t># parameters: 87,524</a:t>
            </a:r>
          </a:p>
        </p:txBody>
      </p:sp>
    </p:spTree>
    <p:extLst>
      <p:ext uri="{BB962C8B-B14F-4D97-AF65-F5344CB8AC3E}">
        <p14:creationId xmlns:p14="http://schemas.microsoft.com/office/powerpoint/2010/main" val="1941528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>
          <a:extLst>
            <a:ext uri="{FF2B5EF4-FFF2-40B4-BE49-F238E27FC236}">
              <a16:creationId xmlns:a16="http://schemas.microsoft.com/office/drawing/2014/main" id="{C4D6286C-163F-275F-8DE3-8D20DCBF2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>
            <a:extLst>
              <a:ext uri="{FF2B5EF4-FFF2-40B4-BE49-F238E27FC236}">
                <a16:creationId xmlns:a16="http://schemas.microsoft.com/office/drawing/2014/main" id="{A77B93E9-B646-5D01-E9F1-94379438DB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en-US" sz="2800" noProof="0" dirty="0">
                <a:latin typeface="Avenir Next LT Pro"/>
                <a:ea typeface="Calibri"/>
                <a:cs typeface="Calibri"/>
              </a:rPr>
              <a:t>Results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1" name="Google Shape;141;p14">
                <a:extLst>
                  <a:ext uri="{FF2B5EF4-FFF2-40B4-BE49-F238E27FC236}">
                    <a16:creationId xmlns:a16="http://schemas.microsoft.com/office/drawing/2014/main" id="{38CB123F-6E39-B916-6AC4-2871F5AD6B11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297499" y="1116148"/>
                <a:ext cx="3800973" cy="29112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285750" indent="-285750">
                  <a:lnSpc>
                    <a:spcPct val="114999"/>
                  </a:lnSpc>
                  <a:spcAft>
                    <a:spcPts val="1200"/>
                  </a:spcAft>
                </a:pPr>
                <a:r>
                  <a:rPr lang="en-US" sz="1400" dirty="0">
                    <a:latin typeface="Avenir Next LT Pro" panose="020B0504020202020204" pitchFamily="34" charset="0"/>
                  </a:rPr>
                  <a:t>Injected anomalies provide controlled ground truth labels.</a:t>
                </a:r>
              </a:p>
              <a:p>
                <a:pPr marL="285750" indent="-285750">
                  <a:lnSpc>
                    <a:spcPct val="114999"/>
                  </a:lnSpc>
                  <a:spcAft>
                    <a:spcPts val="1200"/>
                  </a:spcAft>
                </a:pPr>
                <a:r>
                  <a:rPr lang="it-IT" sz="1400" dirty="0" err="1">
                    <a:latin typeface="Avenir Next LT Pro" panose="020B0504020202020204" pitchFamily="34" charset="0"/>
                  </a:rPr>
                  <a:t>Anomaly</a:t>
                </a:r>
                <a:r>
                  <a:rPr lang="it-IT" sz="1400" dirty="0">
                    <a:latin typeface="Avenir Next LT Pro" panose="020B0504020202020204" pitchFamily="34" charset="0"/>
                  </a:rPr>
                  <a:t> score:</a:t>
                </a:r>
              </a:p>
              <a:p>
                <a:pPr marL="742950" lvl="1" indent="-285750">
                  <a:lnSpc>
                    <a:spcPct val="114999"/>
                  </a:lnSpc>
                  <a:spcAft>
                    <a:spcPts val="1200"/>
                  </a:spcAft>
                </a:pPr>
                <a:r>
                  <a:rPr lang="en-US" sz="1200" dirty="0">
                    <a:latin typeface="Avenir Next LT Pro" panose="020B0504020202020204" pitchFamily="34" charset="0"/>
                  </a:rPr>
                  <a:t>Compute reconstruction error </a:t>
                </a:r>
                <a:r>
                  <a:rPr lang="en-US" sz="1200" b="1" dirty="0">
                    <a:latin typeface="Avenir Next LT Pro" panose="020B0504020202020204" pitchFamily="34" charset="0"/>
                  </a:rPr>
                  <a:t>per host</a:t>
                </a:r>
              </a:p>
              <a:p>
                <a:pPr marL="742950" lvl="1" indent="-285750">
                  <a:lnSpc>
                    <a:spcPct val="114999"/>
                  </a:lnSpc>
                  <a:spcAft>
                    <a:spcPts val="1200"/>
                  </a:spcAft>
                </a:pPr>
                <a:r>
                  <a:rPr lang="en-US" sz="1200" dirty="0">
                    <a:latin typeface="Avenir Next LT Pro" panose="020B0504020202020204" pitchFamily="34" charset="0"/>
                  </a:rPr>
                  <a:t>Final score = </a:t>
                </a:r>
                <a:r>
                  <a:rPr lang="en-US" sz="1200" b="1" dirty="0">
                    <a:latin typeface="Avenir Next LT Pro" panose="020B0504020202020204" pitchFamily="34" charset="0"/>
                  </a:rPr>
                  <a:t>average error of the top-k most anomalous hosts</a:t>
                </a:r>
                <a:endParaRPr lang="en-US" sz="1200" dirty="0">
                  <a:latin typeface="Avenir Next LT Pro" panose="020B0504020202020204" pitchFamily="34" charset="0"/>
                </a:endParaRPr>
              </a:p>
              <a:p>
                <a:pPr marL="285750" indent="-285750">
                  <a:lnSpc>
                    <a:spcPct val="114999"/>
                  </a:lnSpc>
                  <a:spcAft>
                    <a:spcPts val="1200"/>
                  </a:spcAft>
                </a:pPr>
                <a:r>
                  <a:rPr lang="en-US" sz="1400" dirty="0">
                    <a:latin typeface="Avenir Next LT Pro"/>
                  </a:rPr>
                  <a:t>This allows quantitative evaluation of the anomaly detection model, e.g. using a ROC curve, its AUC and F1-score:</a:t>
                </a:r>
              </a:p>
              <a:p>
                <a:pPr marL="742950" lvl="1" indent="-285750">
                  <a:lnSpc>
                    <a:spcPct val="114999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1=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1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b="0" i="0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1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b="0" i="0" smtClean="0">
                            <a:latin typeface="Cambria Math" panose="02040503050406030204" pitchFamily="18" charset="0"/>
                          </a:rPr>
                          <m:t>TP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200" b="0" i="0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1200" b="0" i="0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1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b="0" i="0" smtClean="0">
                            <a:latin typeface="Cambria Math" panose="02040503050406030204" pitchFamily="18" charset="0"/>
                          </a:rPr>
                          <m:t>TP</m:t>
                        </m:r>
                        <m:r>
                          <m:rPr>
                            <m:nor/>
                          </m:rPr>
                          <a:rPr lang="en-US" sz="1200" b="0" i="0" smtClean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m:rPr>
                            <m:nor/>
                          </m:rPr>
                          <a:rPr lang="en-US" sz="1200" b="0" i="0" smtClean="0">
                            <a:latin typeface="Cambria Math" panose="02040503050406030204" pitchFamily="18" charset="0"/>
                          </a:rPr>
                          <m:t>FP</m:t>
                        </m:r>
                        <m:r>
                          <m:rPr>
                            <m:nor/>
                          </m:rPr>
                          <a:rPr lang="en-US" sz="1200" b="0" i="0" smtClean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m:rPr>
                            <m:nor/>
                          </m:rPr>
                          <a:rPr lang="en-US" sz="1200" b="0" i="0" smtClean="0">
                            <a:latin typeface="Cambria Math" panose="02040503050406030204" pitchFamily="18" charset="0"/>
                          </a:rPr>
                          <m:t>FN</m:t>
                        </m:r>
                      </m:den>
                    </m:f>
                  </m:oMath>
                </a14:m>
                <a:endParaRPr lang="en-US" sz="1200" dirty="0">
                  <a:latin typeface="Avenir Next LT Pro"/>
                </a:endParaRPr>
              </a:p>
            </p:txBody>
          </p:sp>
        </mc:Choice>
        <mc:Fallback>
          <p:sp>
            <p:nvSpPr>
              <p:cNvPr id="141" name="Google Shape;141;p14">
                <a:extLst>
                  <a:ext uri="{FF2B5EF4-FFF2-40B4-BE49-F238E27FC236}">
                    <a16:creationId xmlns:a16="http://schemas.microsoft.com/office/drawing/2014/main" id="{38CB123F-6E39-B916-6AC4-2871F5AD6B11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97499" y="1116148"/>
                <a:ext cx="3800973" cy="2911200"/>
              </a:xfrm>
              <a:prstGeom prst="rect">
                <a:avLst/>
              </a:prstGeom>
              <a:blipFill>
                <a:blip r:embed="rId3"/>
                <a:stretch>
                  <a:fillRect l="-321" b="-1485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A graph of a positive rate&#10;&#10;AI-generated content may be incorrect.">
            <a:extLst>
              <a:ext uri="{FF2B5EF4-FFF2-40B4-BE49-F238E27FC236}">
                <a16:creationId xmlns:a16="http://schemas.microsoft.com/office/drawing/2014/main" id="{C7A4E640-9CC0-BED0-B8FD-3AEAE92CF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9160" y="308800"/>
            <a:ext cx="3149113" cy="2354843"/>
          </a:xfrm>
          <a:prstGeom prst="rect">
            <a:avLst/>
          </a:prstGeom>
        </p:spPr>
      </p:pic>
      <p:pic>
        <p:nvPicPr>
          <p:cNvPr id="3" name="Picture 2" descr="A red line graph with numbers&#10;&#10;AI-generated content may be incorrect.">
            <a:extLst>
              <a:ext uri="{FF2B5EF4-FFF2-40B4-BE49-F238E27FC236}">
                <a16:creationId xmlns:a16="http://schemas.microsoft.com/office/drawing/2014/main" id="{3A126F63-D373-C08B-4BAB-767C81FB98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7949" y="2712553"/>
            <a:ext cx="3053524" cy="229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50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>
          <a:extLst>
            <a:ext uri="{FF2B5EF4-FFF2-40B4-BE49-F238E27FC236}">
              <a16:creationId xmlns:a16="http://schemas.microsoft.com/office/drawing/2014/main" id="{E7E49E3D-C594-63C9-BF14-86E60EE44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>
            <a:extLst>
              <a:ext uri="{FF2B5EF4-FFF2-40B4-BE49-F238E27FC236}">
                <a16:creationId xmlns:a16="http://schemas.microsoft.com/office/drawing/2014/main" id="{388B6FB3-793F-DEAC-8D57-F379734C92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en-US" sz="2800" noProof="0" dirty="0">
                <a:latin typeface="Avenir Next LT Pro"/>
                <a:ea typeface="Calibri"/>
                <a:cs typeface="Calibri"/>
              </a:rPr>
              <a:t>Conclusion</a:t>
            </a:r>
          </a:p>
        </p:txBody>
      </p:sp>
      <p:sp>
        <p:nvSpPr>
          <p:cNvPr id="141" name="Google Shape;141;p14">
            <a:extLst>
              <a:ext uri="{FF2B5EF4-FFF2-40B4-BE49-F238E27FC236}">
                <a16:creationId xmlns:a16="http://schemas.microsoft.com/office/drawing/2014/main" id="{82C989CD-704D-FD5C-3490-014BF90949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97500" y="1394368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14999"/>
              </a:lnSpc>
              <a:spcAft>
                <a:spcPts val="1200"/>
              </a:spcAft>
            </a:pPr>
            <a:r>
              <a:rPr lang="en-US" sz="1400" b="1" dirty="0">
                <a:latin typeface="Avenir Next LT Pro" panose="020B0504020202020204" pitchFamily="34" charset="0"/>
              </a:rPr>
              <a:t>Autoencoders</a:t>
            </a:r>
            <a:r>
              <a:rPr lang="en-US" sz="1400" dirty="0">
                <a:latin typeface="Avenir Next LT Pro" panose="020B0504020202020204" pitchFamily="34" charset="0"/>
              </a:rPr>
              <a:t> provide a powerful tool for unsupervised anomaly detection in multivariate telemetry;</a:t>
            </a:r>
          </a:p>
          <a:p>
            <a:pPr marL="285750" indent="-285750">
              <a:lnSpc>
                <a:spcPct val="114999"/>
              </a:lnSpc>
              <a:spcAft>
                <a:spcPts val="1200"/>
              </a:spcAft>
            </a:pPr>
            <a:r>
              <a:rPr lang="en-US" sz="1400" b="1" dirty="0">
                <a:latin typeface="Avenir Next LT Pro" panose="020B0504020202020204" pitchFamily="34" charset="0"/>
              </a:rPr>
              <a:t>Attention mechanisms</a:t>
            </a:r>
            <a:r>
              <a:rPr lang="en-US" sz="1400" dirty="0">
                <a:latin typeface="Avenir Next LT Pro" panose="020B0504020202020204" pitchFamily="34" charset="0"/>
              </a:rPr>
              <a:t> enable modeling dependencies between hosts, allowing to detect cluster-wide </a:t>
            </a:r>
            <a:r>
              <a:rPr lang="en-US" sz="1400" dirty="0" err="1">
                <a:latin typeface="Avenir Next LT Pro" panose="020B0504020202020204" pitchFamily="34" charset="0"/>
              </a:rPr>
              <a:t>behaviour</a:t>
            </a:r>
            <a:r>
              <a:rPr lang="en-US" sz="1400" dirty="0">
                <a:latin typeface="Avenir Next LT Pro" panose="020B0504020202020204" pitchFamily="34" charset="0"/>
              </a:rPr>
              <a:t>;</a:t>
            </a:r>
          </a:p>
          <a:p>
            <a:pPr marL="0" indent="0">
              <a:lnSpc>
                <a:spcPct val="114999"/>
              </a:lnSpc>
              <a:spcAft>
                <a:spcPts val="1200"/>
              </a:spcAft>
              <a:buNone/>
            </a:pPr>
            <a:r>
              <a:rPr lang="en-US" sz="1400" b="1" dirty="0">
                <a:latin typeface="Avenir Next LT Pro" panose="020B0504020202020204" pitchFamily="34" charset="0"/>
              </a:rPr>
              <a:t>Future Directions:</a:t>
            </a:r>
          </a:p>
          <a:p>
            <a:pPr marL="285750" indent="-285750">
              <a:lnSpc>
                <a:spcPct val="114999"/>
              </a:lnSpc>
              <a:spcAft>
                <a:spcPts val="1200"/>
              </a:spcAft>
            </a:pPr>
            <a:r>
              <a:rPr lang="en-US" sz="1400" b="1" dirty="0">
                <a:latin typeface="Avenir Next LT Pro" panose="020B0504020202020204" pitchFamily="34" charset="0"/>
              </a:rPr>
              <a:t>Improve model robustness </a:t>
            </a:r>
            <a:r>
              <a:rPr lang="en-US" sz="1400" dirty="0">
                <a:latin typeface="Avenir Next LT Pro" panose="020B0504020202020204" pitchFamily="34" charset="0"/>
              </a:rPr>
              <a:t>by incorporating additional feature engineering;</a:t>
            </a:r>
          </a:p>
          <a:p>
            <a:pPr marL="285750" indent="-285750">
              <a:lnSpc>
                <a:spcPct val="114999"/>
              </a:lnSpc>
              <a:spcAft>
                <a:spcPts val="1200"/>
              </a:spcAft>
            </a:pPr>
            <a:r>
              <a:rPr lang="en-US" sz="1400" dirty="0">
                <a:latin typeface="Avenir Next LT Pro" panose="020B0504020202020204" pitchFamily="34" charset="0"/>
              </a:rPr>
              <a:t>Create </a:t>
            </a:r>
            <a:r>
              <a:rPr lang="en-US" sz="1400" b="1" dirty="0">
                <a:latin typeface="Avenir Next LT Pro" panose="020B0504020202020204" pitchFamily="34" charset="0"/>
              </a:rPr>
              <a:t>more complex and generalized architectures </a:t>
            </a:r>
            <a:r>
              <a:rPr lang="en-US" sz="1400" dirty="0">
                <a:latin typeface="Avenir Next LT Pro" panose="020B0504020202020204" pitchFamily="34" charset="0"/>
              </a:rPr>
              <a:t>for modeling temporal and cross-host dependencies;</a:t>
            </a:r>
          </a:p>
          <a:p>
            <a:pPr marL="285750" indent="-285750">
              <a:lnSpc>
                <a:spcPct val="114999"/>
              </a:lnSpc>
              <a:spcAft>
                <a:spcPts val="1200"/>
              </a:spcAft>
            </a:pPr>
            <a:r>
              <a:rPr lang="en-US" sz="1400" dirty="0">
                <a:latin typeface="Avenir Next LT Pro" panose="020B0504020202020204" pitchFamily="34" charset="0"/>
              </a:rPr>
              <a:t>Develop a </a:t>
            </a:r>
            <a:r>
              <a:rPr lang="en-US" sz="1400" b="1" dirty="0">
                <a:latin typeface="Avenir Next LT Pro" panose="020B0504020202020204" pitchFamily="34" charset="0"/>
              </a:rPr>
              <a:t>dedicate data pipeline </a:t>
            </a:r>
            <a:r>
              <a:rPr lang="en-US" sz="1400" dirty="0">
                <a:latin typeface="Avenir Next LT Pro" panose="020B0504020202020204" pitchFamily="34" charset="0"/>
              </a:rPr>
              <a:t>for ingestion and preprocessing, enabling </a:t>
            </a:r>
            <a:r>
              <a:rPr lang="en-US" sz="1400" b="1" dirty="0">
                <a:latin typeface="Avenir Next LT Pro" panose="020B0504020202020204" pitchFamily="34" charset="0"/>
              </a:rPr>
              <a:t>systematic experimentation </a:t>
            </a:r>
            <a:r>
              <a:rPr lang="en-US" sz="1400" dirty="0">
                <a:latin typeface="Avenir Next LT Pro" panose="020B0504020202020204" pitchFamily="34" charset="0"/>
              </a:rPr>
              <a:t>and facilitating </a:t>
            </a:r>
            <a:r>
              <a:rPr lang="en-US" sz="1400" b="1" dirty="0">
                <a:latin typeface="Avenir Next LT Pro" panose="020B0504020202020204" pitchFamily="34" charset="0"/>
              </a:rPr>
              <a:t>deployment in the future</a:t>
            </a:r>
            <a:r>
              <a:rPr lang="en-US" sz="1400" dirty="0">
                <a:latin typeface="Avenir Next LT Pro" panose="020B05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0925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>
          <a:extLst>
            <a:ext uri="{FF2B5EF4-FFF2-40B4-BE49-F238E27FC236}">
              <a16:creationId xmlns:a16="http://schemas.microsoft.com/office/drawing/2014/main" id="{C194ACFF-CE3E-20CC-1D93-B4BDE46EC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EA14387-5FEF-5C92-AB0A-A68545E4E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968" y="289278"/>
            <a:ext cx="3113009" cy="4741333"/>
          </a:xfrm>
          <a:prstGeom prst="rect">
            <a:avLst/>
          </a:prstGeo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608A91B-DCAB-048B-C5E6-1B8D7993B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389" y="769055"/>
            <a:ext cx="2982334" cy="360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49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en-US" sz="2800" noProof="0" dirty="0">
                <a:latin typeface="Avenir Next LT Pro"/>
                <a:ea typeface="Calibri"/>
                <a:cs typeface="Calibri"/>
              </a:rPr>
              <a:t>Context</a:t>
            </a:r>
          </a:p>
        </p:txBody>
      </p:sp>
      <p:sp>
        <p:nvSpPr>
          <p:cNvPr id="141" name="Google Shape;141;p1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14999"/>
              </a:lnSpc>
              <a:spcAft>
                <a:spcPts val="1200"/>
              </a:spcAft>
            </a:pPr>
            <a:r>
              <a:rPr lang="en-US" sz="1500" noProof="0" dirty="0">
                <a:latin typeface="Avenir Next LT Pro" panose="020B0504020202020204" pitchFamily="34" charset="0"/>
              </a:rPr>
              <a:t>The increasing </a:t>
            </a:r>
            <a:r>
              <a:rPr lang="en-US" sz="1500" b="1" noProof="0" dirty="0">
                <a:latin typeface="Avenir Next LT Pro" panose="020B0504020202020204" pitchFamily="34" charset="0"/>
              </a:rPr>
              <a:t>complexity </a:t>
            </a:r>
            <a:r>
              <a:rPr lang="en-US" sz="1500" noProof="0" dirty="0">
                <a:latin typeface="Avenir Next LT Pro" panose="020B0504020202020204" pitchFamily="34" charset="0"/>
              </a:rPr>
              <a:t>and </a:t>
            </a:r>
            <a:r>
              <a:rPr lang="en-US" sz="1500" b="1" noProof="0" dirty="0">
                <a:latin typeface="Avenir Next LT Pro" panose="020B0504020202020204" pitchFamily="34" charset="0"/>
              </a:rPr>
              <a:t>scale</a:t>
            </a:r>
            <a:r>
              <a:rPr lang="en-US" sz="1500" noProof="0" dirty="0">
                <a:latin typeface="Avenir Next LT Pro" panose="020B0504020202020204" pitchFamily="34" charset="0"/>
              </a:rPr>
              <a:t> of modern data centers generate operational </a:t>
            </a:r>
            <a:r>
              <a:rPr lang="en-US" sz="1500" b="1" noProof="0" dirty="0">
                <a:latin typeface="Avenir Next LT Pro" panose="020B0504020202020204" pitchFamily="34" charset="0"/>
              </a:rPr>
              <a:t>environments </a:t>
            </a:r>
            <a:r>
              <a:rPr lang="en-US" sz="1500" noProof="0" dirty="0">
                <a:latin typeface="Avenir Next LT Pro" panose="020B0504020202020204" pitchFamily="34" charset="0"/>
              </a:rPr>
              <a:t>where the ability to </a:t>
            </a:r>
            <a:r>
              <a:rPr lang="en-US" sz="1500" b="1" noProof="0" dirty="0">
                <a:latin typeface="Avenir Next LT Pro" panose="020B0504020202020204" pitchFamily="34" charset="0"/>
              </a:rPr>
              <a:t>detect anomalies</a:t>
            </a:r>
            <a:r>
              <a:rPr lang="en-US" sz="1500" noProof="0" dirty="0">
                <a:latin typeface="Avenir Next LT Pro" panose="020B0504020202020204" pitchFamily="34" charset="0"/>
              </a:rPr>
              <a:t>, </a:t>
            </a:r>
            <a:r>
              <a:rPr lang="en-US" sz="1500" b="1" noProof="0" dirty="0">
                <a:latin typeface="Avenir Next LT Pro" panose="020B0504020202020204" pitchFamily="34" charset="0"/>
              </a:rPr>
              <a:t>predict failures</a:t>
            </a:r>
            <a:r>
              <a:rPr lang="en-US" sz="1500" noProof="0" dirty="0">
                <a:latin typeface="Avenir Next LT Pro" panose="020B0504020202020204" pitchFamily="34" charset="0"/>
              </a:rPr>
              <a:t>, and </a:t>
            </a:r>
            <a:r>
              <a:rPr lang="en-US" sz="1500" b="1" noProof="0" dirty="0">
                <a:latin typeface="Avenir Next LT Pro" panose="020B0504020202020204" pitchFamily="34" charset="0"/>
              </a:rPr>
              <a:t>improve resource</a:t>
            </a:r>
            <a:r>
              <a:rPr lang="en-US" sz="1500" noProof="0" dirty="0">
                <a:latin typeface="Avenir Next LT Pro" panose="020B0504020202020204" pitchFamily="34" charset="0"/>
              </a:rPr>
              <a:t> usage is becoming </a:t>
            </a:r>
            <a:r>
              <a:rPr lang="en-US" sz="1500" b="1" noProof="0" dirty="0">
                <a:latin typeface="Avenir Next LT Pro" panose="020B0504020202020204" pitchFamily="34" charset="0"/>
              </a:rPr>
              <a:t>critically important</a:t>
            </a:r>
            <a:r>
              <a:rPr lang="en-US" sz="1500" noProof="0" dirty="0">
                <a:latin typeface="Avenir Next LT Pro" panose="020B0504020202020204" pitchFamily="34" charset="0"/>
              </a:rPr>
              <a:t>. </a:t>
            </a:r>
          </a:p>
          <a:p>
            <a:pPr marL="285750" indent="-285750">
              <a:lnSpc>
                <a:spcPct val="114999"/>
              </a:lnSpc>
              <a:spcAft>
                <a:spcPts val="1200"/>
              </a:spcAft>
            </a:pPr>
            <a:r>
              <a:rPr lang="en-US" sz="1500" noProof="0" dirty="0">
                <a:latin typeface="Avenir Next LT Pro" panose="020B0504020202020204" pitchFamily="34" charset="0"/>
              </a:rPr>
              <a:t>Recent advances in </a:t>
            </a:r>
            <a:r>
              <a:rPr lang="en-US" sz="1500" b="1" noProof="0" dirty="0">
                <a:latin typeface="Avenir Next LT Pro" panose="020B0504020202020204" pitchFamily="34" charset="0"/>
              </a:rPr>
              <a:t>machine learning</a:t>
            </a:r>
            <a:r>
              <a:rPr lang="en-US" sz="1500" noProof="0" dirty="0">
                <a:latin typeface="Avenir Next LT Pro" panose="020B0504020202020204" pitchFamily="34" charset="0"/>
              </a:rPr>
              <a:t> and </a:t>
            </a:r>
            <a:r>
              <a:rPr lang="en-US" sz="1500" b="1" noProof="0" dirty="0">
                <a:latin typeface="Avenir Next LT Pro" panose="020B0504020202020204" pitchFamily="34" charset="0"/>
              </a:rPr>
              <a:t>artificial intelligence</a:t>
            </a:r>
            <a:r>
              <a:rPr lang="en-US" sz="1500" noProof="0" dirty="0">
                <a:latin typeface="Avenir Next LT Pro" panose="020B0504020202020204" pitchFamily="34" charset="0"/>
              </a:rPr>
              <a:t> offer </a:t>
            </a:r>
            <a:r>
              <a:rPr lang="en-US" sz="1500" b="1" noProof="0" dirty="0">
                <a:latin typeface="Avenir Next LT Pro" panose="020B0504020202020204" pitchFamily="34" charset="0"/>
              </a:rPr>
              <a:t>powerful techniques</a:t>
            </a:r>
            <a:r>
              <a:rPr lang="en-US" sz="1500" noProof="0" dirty="0">
                <a:latin typeface="Avenir Next LT Pro" panose="020B0504020202020204" pitchFamily="34" charset="0"/>
              </a:rPr>
              <a:t> for extracting actionable insights from </a:t>
            </a:r>
            <a:r>
              <a:rPr lang="en-US" sz="1500" b="1" noProof="0" dirty="0">
                <a:latin typeface="Avenir Next LT Pro" panose="020B0504020202020204" pitchFamily="34" charset="0"/>
              </a:rPr>
              <a:t>heterogeneous monitoring data</a:t>
            </a:r>
          </a:p>
          <a:p>
            <a:pPr marL="285750" indent="-285750">
              <a:lnSpc>
                <a:spcPct val="114999"/>
              </a:lnSpc>
              <a:spcAft>
                <a:spcPts val="1200"/>
              </a:spcAft>
            </a:pPr>
            <a:r>
              <a:rPr lang="en-US" sz="1500" noProof="0" dirty="0">
                <a:latin typeface="Avenir Next LT Pro"/>
              </a:rPr>
              <a:t>In this contribution, we explore an </a:t>
            </a:r>
            <a:r>
              <a:rPr lang="en-US" sz="1500" b="1" noProof="0" dirty="0">
                <a:latin typeface="Avenir Next LT Pro"/>
              </a:rPr>
              <a:t>AI-driven </a:t>
            </a:r>
            <a:r>
              <a:rPr lang="en-US" sz="1500" b="1" dirty="0" err="1">
                <a:latin typeface="Avenir Next LT Pro"/>
              </a:rPr>
              <a:t>approac</a:t>
            </a:r>
            <a:r>
              <a:rPr lang="en-US" sz="1500" b="1" dirty="0">
                <a:latin typeface="Avenir Next LT Pro"/>
              </a:rPr>
              <a:t> </a:t>
            </a:r>
            <a:r>
              <a:rPr lang="en-US" sz="1500" noProof="0" dirty="0">
                <a:latin typeface="Avenir Next LT Pro"/>
              </a:rPr>
              <a:t> that can be applied to a specific </a:t>
            </a:r>
            <a:r>
              <a:rPr lang="en-US" sz="1500" b="1" noProof="0" dirty="0">
                <a:latin typeface="Avenir Next LT Pro"/>
              </a:rPr>
              <a:t>large-scale computing</a:t>
            </a:r>
            <a:r>
              <a:rPr lang="en-US" sz="1500" noProof="0" dirty="0">
                <a:latin typeface="Avenir Next LT Pro"/>
              </a:rPr>
              <a:t> facility hosted at </a:t>
            </a:r>
            <a:r>
              <a:rPr lang="en-US" sz="1500" b="1" noProof="0" dirty="0">
                <a:latin typeface="Avenir Next LT Pro"/>
              </a:rPr>
              <a:t>INFN-CNAF</a:t>
            </a:r>
            <a:r>
              <a:rPr lang="en-US" sz="1500" noProof="0" dirty="0">
                <a:latin typeface="Avenir Next LT Pro"/>
              </a:rPr>
              <a:t> in Bologna.</a:t>
            </a:r>
            <a:endParaRPr lang="en-US" sz="1400" noProof="0" dirty="0">
              <a:latin typeface="Avenir Next LT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>
          <a:extLst>
            <a:ext uri="{FF2B5EF4-FFF2-40B4-BE49-F238E27FC236}">
              <a16:creationId xmlns:a16="http://schemas.microsoft.com/office/drawing/2014/main" id="{D2FC296E-A16D-4D52-CC6B-400EDF123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>
            <a:extLst>
              <a:ext uri="{FF2B5EF4-FFF2-40B4-BE49-F238E27FC236}">
                <a16:creationId xmlns:a16="http://schemas.microsoft.com/office/drawing/2014/main" id="{AA621686-B178-FA07-5ECD-23283B08AB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en-US" sz="2800" noProof="0" dirty="0">
                <a:latin typeface="Avenir Next LT Pro"/>
                <a:ea typeface="Calibri"/>
                <a:cs typeface="Calibri"/>
              </a:rPr>
              <a:t>Data Complexity</a:t>
            </a:r>
          </a:p>
        </p:txBody>
      </p:sp>
      <p:sp>
        <p:nvSpPr>
          <p:cNvPr id="141" name="Google Shape;141;p14">
            <a:extLst>
              <a:ext uri="{FF2B5EF4-FFF2-40B4-BE49-F238E27FC236}">
                <a16:creationId xmlns:a16="http://schemas.microsoft.com/office/drawing/2014/main" id="{83B1EFB0-47A0-04EC-66FA-B3C9173936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5501" y="1358717"/>
            <a:ext cx="4038788" cy="33966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14999"/>
              </a:lnSpc>
              <a:spcAft>
                <a:spcPts val="1200"/>
              </a:spcAft>
            </a:pPr>
            <a:r>
              <a:rPr lang="en-US" sz="1500" b="1" noProof="0" dirty="0">
                <a:latin typeface="Avenir Next LT Pro" panose="020B0504020202020204" pitchFamily="34" charset="0"/>
              </a:rPr>
              <a:t>Multiple Data sources</a:t>
            </a:r>
            <a:endParaRPr lang="en-US" noProof="0" dirty="0">
              <a:latin typeface="Avenir Next LT Pro" panose="020B0504020202020204" pitchFamily="34" charset="0"/>
            </a:endParaRPr>
          </a:p>
          <a:p>
            <a:pPr lvl="1">
              <a:lnSpc>
                <a:spcPct val="114999"/>
              </a:lnSpc>
              <a:spcAft>
                <a:spcPts val="1200"/>
              </a:spcAft>
            </a:pPr>
            <a:r>
              <a:rPr lang="en-US" sz="1300" noProof="0" dirty="0">
                <a:latin typeface="Avenir Next LT Pro" panose="020B0504020202020204" pitchFamily="34" charset="0"/>
              </a:rPr>
              <a:t>Logs, metrics, monitoring data, and system outputs</a:t>
            </a:r>
            <a:endParaRPr lang="en-US" noProof="0" dirty="0">
              <a:latin typeface="Avenir Next LT Pro" panose="020B0504020202020204" pitchFamily="34" charset="0"/>
            </a:endParaRPr>
          </a:p>
          <a:p>
            <a:pPr marL="285750" indent="-285750">
              <a:lnSpc>
                <a:spcPct val="114999"/>
              </a:lnSpc>
              <a:spcAft>
                <a:spcPts val="1200"/>
              </a:spcAft>
            </a:pPr>
            <a:r>
              <a:rPr lang="en-US" sz="1500" b="1" noProof="0" dirty="0">
                <a:latin typeface="Avenir Next LT Pro" panose="020B0504020202020204" pitchFamily="34" charset="0"/>
              </a:rPr>
              <a:t>Heterogeneous formats</a:t>
            </a:r>
            <a:endParaRPr lang="en-US" sz="1500" noProof="0" dirty="0">
              <a:latin typeface="Avenir Next LT Pro" panose="020B0504020202020204" pitchFamily="34" charset="0"/>
            </a:endParaRPr>
          </a:p>
          <a:p>
            <a:pPr lvl="1">
              <a:lnSpc>
                <a:spcPct val="114999"/>
              </a:lnSpc>
              <a:spcAft>
                <a:spcPts val="1200"/>
              </a:spcAft>
            </a:pPr>
            <a:r>
              <a:rPr lang="en-US" sz="1300" noProof="0" dirty="0">
                <a:latin typeface="Avenir Next LT Pro" panose="020B0504020202020204" pitchFamily="34" charset="0"/>
              </a:rPr>
              <a:t>Structured (JSON), semi-structured (logs), and time-series metrics</a:t>
            </a:r>
            <a:endParaRPr lang="en-US" noProof="0" dirty="0">
              <a:latin typeface="Avenir Next LT Pro" panose="020B0504020202020204" pitchFamily="34" charset="0"/>
            </a:endParaRPr>
          </a:p>
          <a:p>
            <a:pPr marL="285750" indent="-285750">
              <a:lnSpc>
                <a:spcPct val="114999"/>
              </a:lnSpc>
              <a:spcAft>
                <a:spcPts val="1200"/>
              </a:spcAft>
            </a:pPr>
            <a:r>
              <a:rPr lang="en-US" sz="1500" b="1" noProof="0" dirty="0">
                <a:latin typeface="Avenir Next LT Pro" panose="020B0504020202020204" pitchFamily="34" charset="0"/>
              </a:rPr>
              <a:t>Large data volumes</a:t>
            </a:r>
          </a:p>
          <a:p>
            <a:pPr lvl="1">
              <a:lnSpc>
                <a:spcPct val="114999"/>
              </a:lnSpc>
              <a:spcAft>
                <a:spcPts val="1200"/>
              </a:spcAft>
            </a:pPr>
            <a:r>
              <a:rPr lang="en-US" sz="1300" noProof="0" dirty="0">
                <a:latin typeface="Avenir Next LT Pro" panose="020B0504020202020204" pitchFamily="34" charset="0"/>
              </a:rPr>
              <a:t>High and continuously growing data amounts</a:t>
            </a:r>
          </a:p>
          <a:p>
            <a:pPr marL="285750" indent="-285750">
              <a:lnSpc>
                <a:spcPct val="114999"/>
              </a:lnSpc>
              <a:spcAft>
                <a:spcPts val="1200"/>
              </a:spcAft>
            </a:pPr>
            <a:r>
              <a:rPr lang="en-US" sz="1500" b="1" noProof="0" dirty="0">
                <a:latin typeface="Avenir Next LT Pro" panose="020B0504020202020204" pitchFamily="34" charset="0"/>
              </a:rPr>
              <a:t>Processing Complexity</a:t>
            </a:r>
          </a:p>
        </p:txBody>
      </p:sp>
      <p:pic>
        <p:nvPicPr>
          <p:cNvPr id="3" name="Picture 2" descr="A screenshot of a graph&#10;&#10;AI-generated content may be incorrect.">
            <a:extLst>
              <a:ext uri="{FF2B5EF4-FFF2-40B4-BE49-F238E27FC236}">
                <a16:creationId xmlns:a16="http://schemas.microsoft.com/office/drawing/2014/main" id="{691CCDA9-7AA8-74AE-2446-D72C82535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832" y="331305"/>
            <a:ext cx="4564946" cy="1555310"/>
          </a:xfrm>
          <a:prstGeom prst="rect">
            <a:avLst/>
          </a:prstGeom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F2EFBF6-C5D1-2361-33F8-86E4BB98B53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29" r="33207" b="45627"/>
          <a:stretch>
            <a:fillRect/>
          </a:stretch>
        </p:blipFill>
        <p:spPr>
          <a:xfrm>
            <a:off x="5096304" y="3809992"/>
            <a:ext cx="3711266" cy="1006667"/>
          </a:xfrm>
          <a:prstGeom prst="rect">
            <a:avLst/>
          </a:prstGeom>
        </p:spPr>
      </p:pic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DD3DB66-C06F-BA46-2D85-F2E6B4F6E55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644" t="-1079" r="14" b="719"/>
          <a:stretch>
            <a:fillRect/>
          </a:stretch>
        </p:blipFill>
        <p:spPr>
          <a:xfrm>
            <a:off x="4773655" y="1971939"/>
            <a:ext cx="4212426" cy="173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50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>
          <a:extLst>
            <a:ext uri="{FF2B5EF4-FFF2-40B4-BE49-F238E27FC236}">
              <a16:creationId xmlns:a16="http://schemas.microsoft.com/office/drawing/2014/main" id="{D300807E-EBC7-7AE7-91D1-476412E65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>
            <a:extLst>
              <a:ext uri="{FF2B5EF4-FFF2-40B4-BE49-F238E27FC236}">
                <a16:creationId xmlns:a16="http://schemas.microsoft.com/office/drawing/2014/main" id="{C736C30D-044E-D75D-65F3-1B5E8A1975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4702487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en-US" sz="2800" noProof="0" dirty="0">
                <a:latin typeface="Avenir Next LT Pro"/>
                <a:ea typeface="Calibri"/>
                <a:cs typeface="Calibri"/>
              </a:rPr>
              <a:t>Data Complexity @ CNAF</a:t>
            </a:r>
          </a:p>
        </p:txBody>
      </p:sp>
      <p:sp>
        <p:nvSpPr>
          <p:cNvPr id="141" name="Google Shape;141;p14">
            <a:extLst>
              <a:ext uri="{FF2B5EF4-FFF2-40B4-BE49-F238E27FC236}">
                <a16:creationId xmlns:a16="http://schemas.microsoft.com/office/drawing/2014/main" id="{34045835-133C-2755-48D4-389311A158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0834" y="1337551"/>
            <a:ext cx="3925899" cy="29591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14999"/>
              </a:lnSpc>
              <a:spcAft>
                <a:spcPts val="1200"/>
              </a:spcAft>
            </a:pPr>
            <a:r>
              <a:rPr lang="en-US" sz="1500" b="1" noProof="0" dirty="0">
                <a:latin typeface="Avenir Next LT Pro" panose="020B0504020202020204" pitchFamily="34" charset="0"/>
              </a:rPr>
              <a:t>Large-Scale Infrastructure @ CNAF</a:t>
            </a:r>
          </a:p>
          <a:p>
            <a:pPr lvl="1">
              <a:lnSpc>
                <a:spcPct val="114999"/>
              </a:lnSpc>
              <a:spcAft>
                <a:spcPts val="1200"/>
              </a:spcAft>
              <a:buSzPts val="1300"/>
            </a:pPr>
            <a:r>
              <a:rPr lang="en-US" sz="1300" noProof="0" dirty="0">
                <a:latin typeface="Avenir Next LT Pro" panose="020B0504020202020204" pitchFamily="34" charset="0"/>
              </a:rPr>
              <a:t>CERN Tier-1 data center with large </a:t>
            </a:r>
            <a:r>
              <a:rPr lang="en-US" sz="1300" b="1" noProof="0" dirty="0">
                <a:latin typeface="Avenir Next LT Pro" panose="020B0504020202020204" pitchFamily="34" charset="0"/>
              </a:rPr>
              <a:t>computing</a:t>
            </a:r>
            <a:r>
              <a:rPr lang="en-US" sz="1300" noProof="0" dirty="0">
                <a:latin typeface="Avenir Next LT Pro" panose="020B0504020202020204" pitchFamily="34" charset="0"/>
              </a:rPr>
              <a:t> and </a:t>
            </a:r>
            <a:r>
              <a:rPr lang="en-US" sz="1300" b="1" noProof="0" dirty="0">
                <a:latin typeface="Avenir Next LT Pro" panose="020B0504020202020204" pitchFamily="34" charset="0"/>
              </a:rPr>
              <a:t>storage</a:t>
            </a:r>
            <a:r>
              <a:rPr lang="en-US" sz="1300" noProof="0" dirty="0">
                <a:latin typeface="Avenir Next LT Pro" panose="020B0504020202020204" pitchFamily="34" charset="0"/>
              </a:rPr>
              <a:t> capacity</a:t>
            </a:r>
          </a:p>
          <a:p>
            <a:pPr marL="285750" indent="-285750">
              <a:lnSpc>
                <a:spcPct val="114999"/>
              </a:lnSpc>
              <a:spcAft>
                <a:spcPts val="1200"/>
              </a:spcAft>
            </a:pPr>
            <a:r>
              <a:rPr lang="en-US" sz="1500" b="1" noProof="0" dirty="0">
                <a:latin typeface="Avenir Next LT Pro" panose="020B0504020202020204" pitchFamily="34" charset="0"/>
              </a:rPr>
              <a:t>High Data Volume</a:t>
            </a:r>
          </a:p>
          <a:p>
            <a:pPr lvl="1">
              <a:lnSpc>
                <a:spcPct val="114999"/>
              </a:lnSpc>
              <a:spcAft>
                <a:spcPts val="1200"/>
              </a:spcAft>
            </a:pPr>
            <a:r>
              <a:rPr lang="en-US" sz="1300" noProof="0" dirty="0">
                <a:latin typeface="Avenir Next LT Pro" panose="020B0504020202020204" pitchFamily="34" charset="0"/>
              </a:rPr>
              <a:t>Petabyte-scale storage and thousands of running jobs</a:t>
            </a:r>
          </a:p>
          <a:p>
            <a:pPr lvl="1">
              <a:lnSpc>
                <a:spcPct val="114999"/>
              </a:lnSpc>
              <a:spcAft>
                <a:spcPts val="1200"/>
              </a:spcAft>
            </a:pPr>
            <a:r>
              <a:rPr lang="en-US" sz="1300" noProof="0" dirty="0">
                <a:latin typeface="Avenir Next LT Pro" panose="020B0504020202020204" pitchFamily="34" charset="0"/>
              </a:rPr>
              <a:t>Metrics, logs, and monitoring data from hosts and services</a:t>
            </a:r>
          </a:p>
          <a:p>
            <a:pPr marL="285750" indent="-285750">
              <a:lnSpc>
                <a:spcPct val="114999"/>
              </a:lnSpc>
              <a:spcAft>
                <a:spcPts val="1200"/>
              </a:spcAft>
            </a:pPr>
            <a:r>
              <a:rPr lang="en-US" sz="1500" b="1" noProof="0" dirty="0">
                <a:latin typeface="Avenir Next LT Pro" panose="020B0504020202020204" pitchFamily="34" charset="0"/>
              </a:rPr>
              <a:t>Analytical Challenge</a:t>
            </a:r>
          </a:p>
          <a:p>
            <a:pPr lvl="1">
              <a:lnSpc>
                <a:spcPct val="114999"/>
              </a:lnSpc>
              <a:spcAft>
                <a:spcPts val="1200"/>
              </a:spcAft>
            </a:pPr>
            <a:r>
              <a:rPr lang="en-US" sz="1300" noProof="0" dirty="0">
                <a:latin typeface="Avenir Next LT Pro" panose="020B0504020202020204" pitchFamily="34" charset="0"/>
              </a:rPr>
              <a:t>Large and diverse datasets require novel approaches for analysis</a:t>
            </a:r>
          </a:p>
        </p:txBody>
      </p:sp>
      <p:pic>
        <p:nvPicPr>
          <p:cNvPr id="3" name="Picture 2" descr="A screenshot of a graph&#10;&#10;AI-generated content may be incorrect.">
            <a:extLst>
              <a:ext uri="{FF2B5EF4-FFF2-40B4-BE49-F238E27FC236}">
                <a16:creationId xmlns:a16="http://schemas.microsoft.com/office/drawing/2014/main" id="{E72C0E1D-F713-0538-DAC0-B24A09DE1B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6554" b="45055"/>
          <a:stretch>
            <a:fillRect/>
          </a:stretch>
        </p:blipFill>
        <p:spPr>
          <a:xfrm>
            <a:off x="6023919" y="217497"/>
            <a:ext cx="3058303" cy="773961"/>
          </a:xfrm>
          <a:prstGeom prst="rect">
            <a:avLst/>
          </a:prstGeom>
        </p:spPr>
      </p:pic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1E0C7F9-DB0F-7E4F-A1D2-133C9F23292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000" t="10748" b="935"/>
          <a:stretch>
            <a:fillRect/>
          </a:stretch>
        </p:blipFill>
        <p:spPr>
          <a:xfrm>
            <a:off x="4571999" y="3688698"/>
            <a:ext cx="4572046" cy="1457329"/>
          </a:xfrm>
          <a:prstGeom prst="rect">
            <a:avLst/>
          </a:prstGeom>
        </p:spPr>
      </p:pic>
      <p:pic>
        <p:nvPicPr>
          <p:cNvPr id="5" name="Picture 4" descr="A screenshot of a graph&#10;&#10;AI-generated content may be incorrect.">
            <a:extLst>
              <a:ext uri="{FF2B5EF4-FFF2-40B4-BE49-F238E27FC236}">
                <a16:creationId xmlns:a16="http://schemas.microsoft.com/office/drawing/2014/main" id="{ED5D16FC-7B14-0A84-55D6-BCBC8251E5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333" r="33249" b="50549"/>
          <a:stretch>
            <a:fillRect/>
          </a:stretch>
        </p:blipFill>
        <p:spPr>
          <a:xfrm>
            <a:off x="6023919" y="989793"/>
            <a:ext cx="3055760" cy="696560"/>
          </a:xfrm>
          <a:prstGeom prst="rect">
            <a:avLst/>
          </a:prstGeom>
        </p:spPr>
      </p:pic>
      <p:pic>
        <p:nvPicPr>
          <p:cNvPr id="6" name="Picture 5" descr="A screenshot of a graph&#10;&#10;AI-generated content may be incorrect.">
            <a:extLst>
              <a:ext uri="{FF2B5EF4-FFF2-40B4-BE49-F238E27FC236}">
                <a16:creationId xmlns:a16="http://schemas.microsoft.com/office/drawing/2014/main" id="{CFA4BF92-D50D-40C0-479A-AACD82FE9C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7802" r="50718" b="-549"/>
          <a:stretch>
            <a:fillRect/>
          </a:stretch>
        </p:blipFill>
        <p:spPr>
          <a:xfrm>
            <a:off x="4571999" y="1684861"/>
            <a:ext cx="4506356" cy="743004"/>
          </a:xfrm>
          <a:prstGeom prst="rect">
            <a:avLst/>
          </a:prstGeo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18AB104-141A-2166-816E-A06A1E34A74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69" t="12617" r="74578" b="56325"/>
          <a:stretch>
            <a:fillRect/>
          </a:stretch>
        </p:blipFill>
        <p:spPr>
          <a:xfrm>
            <a:off x="4571999" y="3183118"/>
            <a:ext cx="2340069" cy="512491"/>
          </a:xfrm>
          <a:prstGeom prst="rect">
            <a:avLst/>
          </a:prstGeom>
        </p:spPr>
      </p:pic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3DA41AA-835B-510C-C3B9-AC20700A07A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937" t="51752" r="50211" b="4673"/>
          <a:stretch>
            <a:fillRect/>
          </a:stretch>
        </p:blipFill>
        <p:spPr>
          <a:xfrm>
            <a:off x="6873445" y="2982321"/>
            <a:ext cx="2272459" cy="71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55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>
          <a:extLst>
            <a:ext uri="{FF2B5EF4-FFF2-40B4-BE49-F238E27FC236}">
              <a16:creationId xmlns:a16="http://schemas.microsoft.com/office/drawing/2014/main" id="{5C1F6A20-CA5F-7155-AF6B-10A798534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bottleneck&#10;&#10;AI-generated content may be incorrect.">
            <a:extLst>
              <a:ext uri="{FF2B5EF4-FFF2-40B4-BE49-F238E27FC236}">
                <a16:creationId xmlns:a16="http://schemas.microsoft.com/office/drawing/2014/main" id="{7CDB3250-2A04-E052-EE05-190311917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734" y="1285407"/>
            <a:ext cx="2935217" cy="734617"/>
          </a:xfrm>
          <a:prstGeom prst="rect">
            <a:avLst/>
          </a:prstGeom>
        </p:spPr>
      </p:pic>
      <p:sp>
        <p:nvSpPr>
          <p:cNvPr id="140" name="Google Shape;140;p14">
            <a:extLst>
              <a:ext uri="{FF2B5EF4-FFF2-40B4-BE49-F238E27FC236}">
                <a16:creationId xmlns:a16="http://schemas.microsoft.com/office/drawing/2014/main" id="{49EEDD93-688D-A1FD-3735-BE8F5E290E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en-US" sz="2800" noProof="0" dirty="0">
                <a:latin typeface="Avenir Next LT Pro"/>
                <a:ea typeface="Calibri"/>
                <a:cs typeface="Calibri"/>
              </a:rPr>
              <a:t>Different ML Approaches for AD</a:t>
            </a:r>
          </a:p>
        </p:txBody>
      </p:sp>
      <p:sp>
        <p:nvSpPr>
          <p:cNvPr id="141" name="Google Shape;141;p14">
            <a:extLst>
              <a:ext uri="{FF2B5EF4-FFF2-40B4-BE49-F238E27FC236}">
                <a16:creationId xmlns:a16="http://schemas.microsoft.com/office/drawing/2014/main" id="{3401FB2B-FA8B-DB12-E8D3-9FDE86E81C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1817" y="1567550"/>
            <a:ext cx="5803224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</a:pPr>
            <a:r>
              <a:rPr lang="en-US" b="1" noProof="0" dirty="0">
                <a:latin typeface="Avenir Next LT Pro" panose="020B0504020202020204" pitchFamily="34" charset="0"/>
              </a:rPr>
              <a:t>Autoencoder</a:t>
            </a:r>
            <a:r>
              <a:rPr lang="en-US" noProof="0" dirty="0">
                <a:latin typeface="Avenir Next LT Pro" panose="020B0504020202020204" pitchFamily="34" charset="0"/>
              </a:rPr>
              <a:t>: trained to </a:t>
            </a:r>
            <a:r>
              <a:rPr lang="en-US" b="1" noProof="0" dirty="0">
                <a:latin typeface="Avenir Next LT Pro" panose="020B0504020202020204" pitchFamily="34" charset="0"/>
              </a:rPr>
              <a:t>reconstruct</a:t>
            </a:r>
            <a:r>
              <a:rPr lang="en-US" noProof="0" dirty="0">
                <a:latin typeface="Avenir Next LT Pro" panose="020B0504020202020204" pitchFamily="34" charset="0"/>
              </a:rPr>
              <a:t> their </a:t>
            </a:r>
            <a:r>
              <a:rPr lang="en-US" b="1" noProof="0" dirty="0">
                <a:latin typeface="Avenir Next LT Pro" panose="020B0504020202020204" pitchFamily="34" charset="0"/>
              </a:rPr>
              <a:t>inputs:</a:t>
            </a:r>
            <a:endParaRPr lang="en-US" noProof="0" dirty="0">
              <a:latin typeface="Avenir Next LT Pro" panose="020B0504020202020204" pitchFamily="34" charset="0"/>
            </a:endParaRP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1300" noProof="0" dirty="0">
                <a:latin typeface="Avenir Next LT Pro" panose="020B0504020202020204" pitchFamily="34" charset="0"/>
              </a:rPr>
              <a:t>The </a:t>
            </a:r>
            <a:r>
              <a:rPr lang="en-US" sz="1300" b="1" noProof="0" dirty="0">
                <a:latin typeface="Avenir Next LT Pro" panose="020B0504020202020204" pitchFamily="34" charset="0"/>
              </a:rPr>
              <a:t>encoder compress</a:t>
            </a:r>
            <a:r>
              <a:rPr lang="en-US" sz="1300" noProof="0" dirty="0">
                <a:latin typeface="Avenir Next LT Pro" panose="020B0504020202020204" pitchFamily="34" charset="0"/>
              </a:rPr>
              <a:t> the input into a smaller latent space. 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1300" noProof="0" dirty="0">
                <a:latin typeface="Avenir Next LT Pro" panose="020B0504020202020204" pitchFamily="34" charset="0"/>
              </a:rPr>
              <a:t>The </a:t>
            </a:r>
            <a:r>
              <a:rPr lang="en-US" sz="1300" b="1" noProof="0" dirty="0">
                <a:latin typeface="Avenir Next LT Pro" panose="020B0504020202020204" pitchFamily="34" charset="0"/>
              </a:rPr>
              <a:t>decoder reconstructs</a:t>
            </a:r>
            <a:r>
              <a:rPr lang="en-US" sz="1300" noProof="0" dirty="0">
                <a:latin typeface="Avenir Next LT Pro" panose="020B0504020202020204" pitchFamily="34" charset="0"/>
              </a:rPr>
              <a:t> from the compressed representation.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</a:pPr>
            <a:r>
              <a:rPr lang="en-US" b="1" noProof="0" dirty="0">
                <a:latin typeface="Avenir Next LT Pro" panose="020B0504020202020204" pitchFamily="34" charset="0"/>
              </a:rPr>
              <a:t>Recurrent Neural Network</a:t>
            </a:r>
            <a:r>
              <a:rPr lang="en-US" noProof="0" dirty="0">
                <a:latin typeface="Avenir Next LT Pro" panose="020B0504020202020204" pitchFamily="34" charset="0"/>
              </a:rPr>
              <a:t>: designed for processing sequential data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1300" noProof="0" dirty="0">
                <a:latin typeface="Avenir Next LT Pro" panose="020B0504020202020204" pitchFamily="34" charset="0"/>
              </a:rPr>
              <a:t> the </a:t>
            </a:r>
            <a:r>
              <a:rPr lang="en-US" sz="1300" b="1" noProof="0" dirty="0">
                <a:latin typeface="Avenir Next LT Pro" panose="020B0504020202020204" pitchFamily="34" charset="0"/>
              </a:rPr>
              <a:t>output </a:t>
            </a:r>
            <a:r>
              <a:rPr lang="en-US" sz="1300" noProof="0" dirty="0">
                <a:latin typeface="Avenir Next LT Pro" panose="020B0504020202020204" pitchFamily="34" charset="0"/>
              </a:rPr>
              <a:t>of a neuron at </a:t>
            </a:r>
            <a:r>
              <a:rPr lang="en-US" sz="1300" b="1" noProof="0" dirty="0">
                <a:latin typeface="Avenir Next LT Pro" panose="020B0504020202020204" pitchFamily="34" charset="0"/>
              </a:rPr>
              <a:t>one time step</a:t>
            </a:r>
            <a:r>
              <a:rPr lang="en-US" sz="1300" noProof="0" dirty="0">
                <a:latin typeface="Avenir Next LT Pro" panose="020B0504020202020204" pitchFamily="34" charset="0"/>
              </a:rPr>
              <a:t> is </a:t>
            </a:r>
            <a:r>
              <a:rPr lang="en-US" sz="1300" b="1" noProof="0" dirty="0">
                <a:latin typeface="Avenir Next LT Pro" panose="020B0504020202020204" pitchFamily="34" charset="0"/>
              </a:rPr>
              <a:t>fed back</a:t>
            </a:r>
            <a:r>
              <a:rPr lang="en-US" sz="1300" noProof="0" dirty="0">
                <a:latin typeface="Avenir Next LT Pro" panose="020B0504020202020204" pitchFamily="34" charset="0"/>
              </a:rPr>
              <a:t> as input at the </a:t>
            </a:r>
            <a:r>
              <a:rPr lang="en-US" sz="1300" b="1" noProof="0" dirty="0">
                <a:latin typeface="Avenir Next LT Pro" panose="020B0504020202020204" pitchFamily="34" charset="0"/>
              </a:rPr>
              <a:t>next time step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</a:pPr>
            <a:r>
              <a:rPr lang="en-US" noProof="0" dirty="0">
                <a:latin typeface="Avenir Next LT Pro" panose="020B0504020202020204" pitchFamily="34" charset="0"/>
              </a:rPr>
              <a:t>Transformer: based on the </a:t>
            </a:r>
            <a:r>
              <a:rPr lang="en-US" b="1" noProof="0" dirty="0">
                <a:latin typeface="Avenir Next LT Pro" panose="020B0504020202020204" pitchFamily="34" charset="0"/>
              </a:rPr>
              <a:t>multi-head attention mechanism: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1300" noProof="0" dirty="0">
                <a:latin typeface="Avenir Next LT Pro" panose="020B0504020202020204" pitchFamily="34" charset="0"/>
              </a:rPr>
              <a:t>designed to model relationships </a:t>
            </a:r>
            <a:r>
              <a:rPr lang="en-US" sz="1300" b="1" noProof="0" dirty="0">
                <a:latin typeface="Avenir Next LT Pro" panose="020B0504020202020204" pitchFamily="34" charset="0"/>
              </a:rPr>
              <a:t>between elements in a set or sequence.</a:t>
            </a:r>
          </a:p>
        </p:txBody>
      </p:sp>
      <p:pic>
        <p:nvPicPr>
          <p:cNvPr id="3" name="Picture 2" descr="Difference between Recursive and Recurrent Neural Network - GeeksforGeeks">
            <a:extLst>
              <a:ext uri="{FF2B5EF4-FFF2-40B4-BE49-F238E27FC236}">
                <a16:creationId xmlns:a16="http://schemas.microsoft.com/office/drawing/2014/main" id="{154900F4-E772-516A-2A09-66A280CC3CE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225" t="3955" r="2817" b="10734"/>
          <a:stretch>
            <a:fillRect/>
          </a:stretch>
        </p:blipFill>
        <p:spPr>
          <a:xfrm>
            <a:off x="6464740" y="3400033"/>
            <a:ext cx="2550008" cy="117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36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>
          <a:extLst>
            <a:ext uri="{FF2B5EF4-FFF2-40B4-BE49-F238E27FC236}">
              <a16:creationId xmlns:a16="http://schemas.microsoft.com/office/drawing/2014/main" id="{5E4D2ED2-8065-7689-5618-200F65540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>
            <a:extLst>
              <a:ext uri="{FF2B5EF4-FFF2-40B4-BE49-F238E27FC236}">
                <a16:creationId xmlns:a16="http://schemas.microsoft.com/office/drawing/2014/main" id="{C8E9755A-F609-4DB2-7956-A7BC115A27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en-US" sz="2800" noProof="0" dirty="0">
                <a:latin typeface="Avenir Next LT Pro"/>
                <a:ea typeface="Calibri"/>
                <a:cs typeface="Calibri"/>
              </a:rPr>
              <a:t>Transformer</a:t>
            </a:r>
          </a:p>
        </p:txBody>
      </p:sp>
      <p:sp>
        <p:nvSpPr>
          <p:cNvPr id="141" name="Google Shape;141;p14">
            <a:extLst>
              <a:ext uri="{FF2B5EF4-FFF2-40B4-BE49-F238E27FC236}">
                <a16:creationId xmlns:a16="http://schemas.microsoft.com/office/drawing/2014/main" id="{A6E080D2-8C9E-DCF4-BF15-33B2BF556A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7522" y="1433494"/>
            <a:ext cx="4717623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14999"/>
              </a:lnSpc>
              <a:spcAft>
                <a:spcPts val="1200"/>
              </a:spcAft>
            </a:pPr>
            <a:r>
              <a:rPr lang="en-US" sz="1400" noProof="0" dirty="0">
                <a:latin typeface="Avenir Next LT Pro" panose="020B0504020202020204" pitchFamily="34" charset="0"/>
              </a:rPr>
              <a:t>Traditional ML models often impose </a:t>
            </a:r>
            <a:r>
              <a:rPr lang="en-US" sz="1400" b="1" noProof="0" dirty="0">
                <a:latin typeface="Avenir Next LT Pro" panose="020B0504020202020204" pitchFamily="34" charset="0"/>
              </a:rPr>
              <a:t>fixed structural assumptions</a:t>
            </a:r>
            <a:r>
              <a:rPr lang="en-US" sz="1400" noProof="0" dirty="0">
                <a:latin typeface="Avenir Next LT Pro" panose="020B0504020202020204" pitchFamily="34" charset="0"/>
              </a:rPr>
              <a:t>, such as </a:t>
            </a:r>
            <a:r>
              <a:rPr lang="en-US" sz="1400" b="1" noProof="0" dirty="0">
                <a:latin typeface="Avenir Next LT Pro" panose="020B0504020202020204" pitchFamily="34" charset="0"/>
              </a:rPr>
              <a:t>locality </a:t>
            </a:r>
            <a:r>
              <a:rPr lang="en-US" sz="1400" noProof="0" dirty="0">
                <a:latin typeface="Avenir Next LT Pro" panose="020B0504020202020204" pitchFamily="34" charset="0"/>
              </a:rPr>
              <a:t>or </a:t>
            </a:r>
            <a:r>
              <a:rPr lang="en-US" sz="1400" b="1" noProof="0" dirty="0">
                <a:latin typeface="Avenir Next LT Pro" panose="020B0504020202020204" pitchFamily="34" charset="0"/>
              </a:rPr>
              <a:t>sequential processing</a:t>
            </a:r>
            <a:r>
              <a:rPr lang="en-US" sz="1400" noProof="0" dirty="0">
                <a:latin typeface="Avenir Next LT Pro" panose="020B0504020202020204" pitchFamily="34" charset="0"/>
              </a:rPr>
              <a:t>;</a:t>
            </a:r>
          </a:p>
          <a:p>
            <a:pPr marL="285750" indent="-285750">
              <a:lnSpc>
                <a:spcPct val="114999"/>
              </a:lnSpc>
              <a:spcAft>
                <a:spcPts val="1200"/>
              </a:spcAft>
            </a:pPr>
            <a:r>
              <a:rPr lang="en-US" sz="1400" noProof="0" dirty="0">
                <a:latin typeface="Avenir Next LT Pro" panose="020B0504020202020204" pitchFamily="34" charset="0"/>
              </a:rPr>
              <a:t>Transformers instead rely on </a:t>
            </a:r>
            <a:r>
              <a:rPr lang="en-US" sz="1400" b="1" noProof="0" dirty="0">
                <a:latin typeface="Avenir Next LT Pro" panose="020B0504020202020204" pitchFamily="34" charset="0"/>
              </a:rPr>
              <a:t>attention mechanisms</a:t>
            </a:r>
            <a:r>
              <a:rPr lang="en-US" sz="1400" noProof="0" dirty="0">
                <a:latin typeface="Avenir Next LT Pro" panose="020B0504020202020204" pitchFamily="34" charset="0"/>
              </a:rPr>
              <a:t> to learn </a:t>
            </a:r>
            <a:r>
              <a:rPr lang="en-US" sz="1400" b="1" noProof="0" dirty="0">
                <a:latin typeface="Avenir Next LT Pro" panose="020B0504020202020204" pitchFamily="34" charset="0"/>
              </a:rPr>
              <a:t>relationships directly from the data</a:t>
            </a:r>
            <a:r>
              <a:rPr lang="en-US" sz="1400" noProof="0" dirty="0">
                <a:latin typeface="Avenir Next LT Pro" panose="020B0504020202020204" pitchFamily="34" charset="0"/>
              </a:rPr>
              <a:t>;</a:t>
            </a:r>
          </a:p>
          <a:p>
            <a:pPr lvl="1">
              <a:lnSpc>
                <a:spcPct val="114999"/>
              </a:lnSpc>
              <a:spcAft>
                <a:spcPts val="1200"/>
              </a:spcAft>
            </a:pPr>
            <a:r>
              <a:rPr lang="en-US" noProof="0" dirty="0">
                <a:latin typeface="Avenir Next LT Pro" panose="020B0504020202020204" pitchFamily="34" charset="0"/>
              </a:rPr>
              <a:t>hosts in a distributed system do not have a meaningful spatial ordering;</a:t>
            </a:r>
          </a:p>
          <a:p>
            <a:pPr marL="285750" indent="-285750">
              <a:lnSpc>
                <a:spcPct val="114999"/>
              </a:lnSpc>
              <a:spcAft>
                <a:spcPts val="1200"/>
              </a:spcAft>
            </a:pPr>
            <a:r>
              <a:rPr lang="en-US" sz="1400" noProof="0" dirty="0">
                <a:latin typeface="Avenir Next LT Pro" panose="020B0504020202020204" pitchFamily="34" charset="0"/>
              </a:rPr>
              <a:t>Self-attention allows each element in an input representation to </a:t>
            </a:r>
            <a:r>
              <a:rPr lang="en-US" sz="1400" b="1" noProof="0" dirty="0">
                <a:latin typeface="Avenir Next LT Pro" panose="020B0504020202020204" pitchFamily="34" charset="0"/>
              </a:rPr>
              <a:t>interact with all other elements</a:t>
            </a:r>
            <a:r>
              <a:rPr lang="en-US" sz="1400" noProof="0" dirty="0">
                <a:latin typeface="Avenir Next LT Pro" panose="020B0504020202020204" pitchFamily="34" charset="0"/>
              </a:rPr>
              <a:t>;</a:t>
            </a:r>
          </a:p>
          <a:p>
            <a:pPr lvl="1">
              <a:lnSpc>
                <a:spcPct val="114999"/>
              </a:lnSpc>
              <a:spcAft>
                <a:spcPts val="1200"/>
              </a:spcAft>
            </a:pPr>
            <a:r>
              <a:rPr lang="en-US" noProof="0" dirty="0">
                <a:latin typeface="Avenir Next LT Pro" panose="020B0504020202020204" pitchFamily="34" charset="0"/>
              </a:rPr>
              <a:t>The model learns which elements of the inputs are </a:t>
            </a:r>
            <a:r>
              <a:rPr lang="en-US" b="1" noProof="0" dirty="0">
                <a:latin typeface="Avenir Next LT Pro" panose="020B0504020202020204" pitchFamily="34" charset="0"/>
              </a:rPr>
              <a:t>relevant to each other</a:t>
            </a:r>
            <a:r>
              <a:rPr lang="en-US" noProof="0" dirty="0">
                <a:latin typeface="Avenir Next LT Pro" panose="020B0504020202020204" pitchFamily="34" charset="0"/>
              </a:rPr>
              <a:t>, enabling </a:t>
            </a:r>
            <a:r>
              <a:rPr lang="en-US" b="1" noProof="0" dirty="0">
                <a:latin typeface="Avenir Next LT Pro" panose="020B0504020202020204" pitchFamily="34" charset="0"/>
              </a:rPr>
              <a:t>flexible modeling</a:t>
            </a:r>
            <a:r>
              <a:rPr lang="en-US" noProof="0" dirty="0">
                <a:latin typeface="Avenir Next LT Pro" panose="020B0504020202020204" pitchFamily="34" charset="0"/>
              </a:rPr>
              <a:t> of complex interaction patterns.</a:t>
            </a:r>
          </a:p>
        </p:txBody>
      </p:sp>
      <p:pic>
        <p:nvPicPr>
          <p:cNvPr id="2" name="Picture 1" descr="Transformer models (e.g. BERT model) are a sub-category of deep learning models (e.g. LSTM), which are a sub-category of machine learning models (e.g. linear regression)">
            <a:extLst>
              <a:ext uri="{FF2B5EF4-FFF2-40B4-BE49-F238E27FC236}">
                <a16:creationId xmlns:a16="http://schemas.microsoft.com/office/drawing/2014/main" id="{CF369735-187A-A431-74AA-1572B854D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075" y="1615721"/>
            <a:ext cx="3710295" cy="238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71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>
          <a:extLst>
            <a:ext uri="{FF2B5EF4-FFF2-40B4-BE49-F238E27FC236}">
              <a16:creationId xmlns:a16="http://schemas.microsoft.com/office/drawing/2014/main" id="{5D6F9B94-BE8B-A5AF-888A-1E2293FE5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>
            <a:extLst>
              <a:ext uri="{FF2B5EF4-FFF2-40B4-BE49-F238E27FC236}">
                <a16:creationId xmlns:a16="http://schemas.microsoft.com/office/drawing/2014/main" id="{F6B0D67A-4C96-BF1B-156A-4353792A2D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en-US" sz="2800" noProof="0" dirty="0">
                <a:latin typeface="Avenir Next LT Pro"/>
                <a:ea typeface="Calibri"/>
                <a:cs typeface="Calibri"/>
              </a:rPr>
              <a:t>Transformer Architecture</a:t>
            </a:r>
          </a:p>
        </p:txBody>
      </p:sp>
      <p:sp>
        <p:nvSpPr>
          <p:cNvPr id="141" name="Google Shape;141;p14">
            <a:extLst>
              <a:ext uri="{FF2B5EF4-FFF2-40B4-BE49-F238E27FC236}">
                <a16:creationId xmlns:a16="http://schemas.microsoft.com/office/drawing/2014/main" id="{D78BA775-F5E5-EE0A-DDE0-EE5CF8623D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97500" y="1221186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indent="0">
              <a:lnSpc>
                <a:spcPct val="114999"/>
              </a:lnSpc>
              <a:buNone/>
            </a:pPr>
            <a:r>
              <a:rPr lang="en-US" sz="1400" noProof="0" dirty="0">
                <a:latin typeface="Avenir Next LT Pro" panose="020B0504020202020204" pitchFamily="34" charset="0"/>
              </a:rPr>
              <a:t>A typical Transformer layer consists of two main components:</a:t>
            </a:r>
          </a:p>
          <a:p>
            <a:pPr marL="488950" indent="-342900">
              <a:lnSpc>
                <a:spcPct val="114999"/>
              </a:lnSpc>
              <a:buSzPts val="1300"/>
              <a:buAutoNum type="arabicPeriod"/>
            </a:pPr>
            <a:r>
              <a:rPr lang="en-US" b="1" noProof="0" dirty="0">
                <a:latin typeface="Avenir Next LT Pro" panose="020B0504020202020204" pitchFamily="34" charset="0"/>
              </a:rPr>
              <a:t>Self-attention:</a:t>
            </a:r>
          </a:p>
          <a:p>
            <a:pPr marL="946150" lvl="1" indent="-342900">
              <a:lnSpc>
                <a:spcPct val="114999"/>
              </a:lnSpc>
              <a:buSzPts val="1300"/>
              <a:buFont typeface="Courier New"/>
              <a:buChar char="o"/>
            </a:pPr>
            <a:r>
              <a:rPr lang="en-US" noProof="0" dirty="0">
                <a:latin typeface="Avenir Next LT Pro" panose="020B0504020202020204" pitchFamily="34" charset="0"/>
              </a:rPr>
              <a:t>exchanges information between elements</a:t>
            </a:r>
          </a:p>
          <a:p>
            <a:pPr marL="603250" lvl="1" indent="0">
              <a:lnSpc>
                <a:spcPct val="114999"/>
              </a:lnSpc>
              <a:buSzPts val="1300"/>
              <a:buNone/>
            </a:pPr>
            <a:endParaRPr lang="en-US" noProof="0" dirty="0">
              <a:latin typeface="Avenir Next LT Pro" panose="020B0504020202020204" pitchFamily="34" charset="0"/>
            </a:endParaRPr>
          </a:p>
          <a:p>
            <a:pPr marL="603250" lvl="1" indent="0">
              <a:lnSpc>
                <a:spcPct val="114999"/>
              </a:lnSpc>
              <a:buSzPts val="1300"/>
              <a:buNone/>
            </a:pPr>
            <a:endParaRPr lang="en-US" noProof="0" dirty="0">
              <a:latin typeface="Avenir Next LT Pro" panose="020B0504020202020204" pitchFamily="34" charset="0"/>
            </a:endParaRPr>
          </a:p>
          <a:p>
            <a:pPr marL="603250" lvl="1" indent="0">
              <a:lnSpc>
                <a:spcPct val="114999"/>
              </a:lnSpc>
              <a:buSzPts val="1300"/>
              <a:buNone/>
            </a:pPr>
            <a:endParaRPr lang="en-US" noProof="0" dirty="0">
              <a:latin typeface="Avenir Next LT Pro" panose="020B0504020202020204" pitchFamily="34" charset="0"/>
            </a:endParaRPr>
          </a:p>
          <a:p>
            <a:pPr marL="603250" lvl="1" indent="0">
              <a:lnSpc>
                <a:spcPct val="114999"/>
              </a:lnSpc>
              <a:buSzPts val="1300"/>
              <a:buNone/>
            </a:pPr>
            <a:endParaRPr lang="en-US" noProof="0" dirty="0">
              <a:latin typeface="Avenir Next LT Pro" panose="020B0504020202020204" pitchFamily="34" charset="0"/>
            </a:endParaRPr>
          </a:p>
          <a:p>
            <a:pPr marL="603250" lvl="1" indent="0">
              <a:lnSpc>
                <a:spcPct val="114999"/>
              </a:lnSpc>
              <a:buSzPts val="1300"/>
              <a:buNone/>
            </a:pPr>
            <a:endParaRPr lang="en-US" noProof="0" dirty="0">
              <a:latin typeface="Avenir Next LT Pro" panose="020B0504020202020204" pitchFamily="34" charset="0"/>
            </a:endParaRPr>
          </a:p>
          <a:p>
            <a:pPr marL="603250" lvl="1" indent="0">
              <a:lnSpc>
                <a:spcPct val="114999"/>
              </a:lnSpc>
              <a:buSzPts val="1300"/>
              <a:buNone/>
            </a:pPr>
            <a:r>
              <a:rPr lang="en-US" noProof="0" dirty="0">
                <a:latin typeface="Avenir Next LT Pro" panose="020B0504020202020204" pitchFamily="34" charset="0"/>
              </a:rPr>
              <a:t> </a:t>
            </a:r>
          </a:p>
          <a:p>
            <a:pPr marL="488950">
              <a:lnSpc>
                <a:spcPct val="114999"/>
              </a:lnSpc>
              <a:buSzPts val="1100"/>
              <a:buAutoNum type="arabicPeriod"/>
            </a:pPr>
            <a:r>
              <a:rPr lang="en-US" b="1" noProof="0" dirty="0">
                <a:latin typeface="Avenir Next LT Pro" panose="020B0504020202020204" pitchFamily="34" charset="0"/>
              </a:rPr>
              <a:t>Feed-forward transformation:</a:t>
            </a:r>
          </a:p>
          <a:p>
            <a:pPr marL="946150" lvl="1" indent="-342900">
              <a:lnSpc>
                <a:spcPct val="114999"/>
              </a:lnSpc>
              <a:buFont typeface="Courier New"/>
              <a:buChar char="o"/>
            </a:pPr>
            <a:r>
              <a:rPr lang="en-US" noProof="0" dirty="0">
                <a:latin typeface="Avenir Next LT Pro" panose="020B0504020202020204" pitchFamily="34" charset="0"/>
              </a:rPr>
              <a:t>independently refines each element's representation</a:t>
            </a:r>
            <a:endParaRPr lang="en-US" b="1" noProof="0" dirty="0">
              <a:latin typeface="Avenir Next LT Pro" panose="020B0504020202020204" pitchFamily="34" charset="0"/>
            </a:endParaRPr>
          </a:p>
          <a:p>
            <a:pPr>
              <a:lnSpc>
                <a:spcPct val="114999"/>
              </a:lnSpc>
              <a:buAutoNum type="arabicPeriod"/>
            </a:pPr>
            <a:endParaRPr lang="en-US" noProof="0" dirty="0">
              <a:latin typeface="Avenir Next LT Pro" panose="020B0504020202020204" pitchFamily="34" charset="0"/>
            </a:endParaRPr>
          </a:p>
          <a:p>
            <a:pPr>
              <a:lnSpc>
                <a:spcPct val="114999"/>
              </a:lnSpc>
              <a:buAutoNum type="arabicPeriod"/>
            </a:pPr>
            <a:endParaRPr lang="en-US" noProof="0" dirty="0">
              <a:latin typeface="Avenir Next LT Pro" panose="020B0504020202020204" pitchFamily="34" charset="0"/>
            </a:endParaRPr>
          </a:p>
          <a:p>
            <a:pPr>
              <a:lnSpc>
                <a:spcPct val="114999"/>
              </a:lnSpc>
              <a:buAutoNum type="arabicPeriod"/>
            </a:pPr>
            <a:endParaRPr lang="en-US" noProof="0" dirty="0">
              <a:latin typeface="Avenir Next LT Pro" panose="020B0504020202020204" pitchFamily="34" charset="0"/>
            </a:endParaRPr>
          </a:p>
          <a:p>
            <a:pPr marL="285750" indent="-285750">
              <a:lnSpc>
                <a:spcPct val="114999"/>
              </a:lnSpc>
              <a:spcAft>
                <a:spcPts val="1200"/>
              </a:spcAft>
              <a:buAutoNum type="arabicPeriod"/>
            </a:pPr>
            <a:endParaRPr lang="en-US" sz="1500" noProof="0" dirty="0">
              <a:latin typeface="Avenir Next LT Pro" panose="020B0504020202020204" pitchFamily="34" charset="0"/>
            </a:endParaRPr>
          </a:p>
        </p:txBody>
      </p:sp>
      <p:pic>
        <p:nvPicPr>
          <p:cNvPr id="2" name="Picture 1" descr="A diagram of a process&#10;&#10;AI-generated content may be incorrect.">
            <a:extLst>
              <a:ext uri="{FF2B5EF4-FFF2-40B4-BE49-F238E27FC236}">
                <a16:creationId xmlns:a16="http://schemas.microsoft.com/office/drawing/2014/main" id="{91A4852C-C43F-A6AC-0F3F-F8CBE39AC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779" b="72214" l="12527" r="46813">
                        <a14:foregroundMark x1="25495" y1="45344" x2="25934" y2="45344"/>
                        <a14:foregroundMark x1="29231" y1="40763" x2="29231" y2="40763"/>
                        <a14:foregroundMark x1="17582" y1="46107" x2="27912" y2="51603"/>
                        <a14:foregroundMark x1="27912" y1="51603" x2="17582" y2="48092"/>
                        <a14:foregroundMark x1="17582" y1="48092" x2="17143" y2="40153"/>
                        <a14:foregroundMark x1="17143" y1="40153" x2="29451" y2="38626"/>
                        <a14:foregroundMark x1="29451" y1="38626" x2="42198" y2="39084"/>
                        <a14:foregroundMark x1="42198" y1="39084" x2="45275" y2="47481"/>
                        <a14:foregroundMark x1="45275" y1="47481" x2="34945" y2="52977"/>
                        <a14:foregroundMark x1="34945" y1="52977" x2="19121" y2="54809"/>
                        <a14:foregroundMark x1="19121" y1="54809" x2="18462" y2="63206"/>
                        <a14:foregroundMark x1="18462" y1="63206" x2="28132" y2="67328"/>
                        <a14:foregroundMark x1="28132" y1="67328" x2="40440" y2="67634"/>
                        <a14:foregroundMark x1="40440" y1="67634" x2="25495" y2="69618"/>
                        <a14:foregroundMark x1="25495" y1="69618" x2="39341" y2="70687"/>
                        <a14:foregroundMark x1="39341" y1="70687" x2="45275" y2="63053"/>
                        <a14:foregroundMark x1="45275" y1="63053" x2="44615" y2="53893"/>
                        <a14:foregroundMark x1="44615" y1="53893" x2="31648" y2="51908"/>
                        <a14:foregroundMark x1="31648" y1="51908" x2="15824" y2="53893"/>
                        <a14:foregroundMark x1="15824" y1="53893" x2="15824" y2="46565"/>
                        <a14:foregroundMark x1="15824" y1="46565" x2="15824" y2="46565"/>
                        <a14:foregroundMark x1="28571" y1="46260" x2="34286" y2="47786"/>
                        <a14:foregroundMark x1="29670" y1="48397" x2="41538" y2="46107"/>
                        <a14:foregroundMark x1="41538" y1="46107" x2="41758" y2="46412"/>
                        <a14:foregroundMark x1="41758" y1="47786" x2="40440" y2="48092"/>
                        <a14:foregroundMark x1="33846" y1="45802" x2="26154" y2="45344"/>
                        <a14:foregroundMark x1="18681" y1="59084" x2="15604" y2="66870"/>
                        <a14:foregroundMark x1="18901" y1="64427" x2="21538" y2="68550"/>
                        <a14:foregroundMark x1="14066" y1="70076" x2="14066" y2="69160"/>
                        <a14:foregroundMark x1="14286" y1="68092" x2="14725" y2="53588"/>
                        <a14:foregroundMark x1="14066" y1="53282" x2="15165" y2="39542"/>
                        <a14:foregroundMark x1="25934" y1="62748" x2="38242" y2="62443"/>
                        <a14:foregroundMark x1="38242" y1="62443" x2="26813" y2="61527"/>
                        <a14:foregroundMark x1="26813" y1="61527" x2="37582" y2="63511"/>
                        <a14:foregroundMark x1="37582" y1="63511" x2="36923" y2="63817"/>
                        <a14:foregroundMark x1="40000" y1="64580" x2="27033" y2="62901"/>
                        <a14:foregroundMark x1="27033" y1="62901" x2="42198" y2="60611"/>
                        <a14:foregroundMark x1="41978" y1="61069" x2="20440" y2="59542"/>
                        <a14:foregroundMark x1="25055" y1="60000" x2="36484" y2="58931"/>
                        <a14:foregroundMark x1="36484" y1="58931" x2="29231" y2="58779"/>
                        <a14:foregroundMark x1="14286" y1="39084" x2="28571" y2="39084"/>
                        <a14:foregroundMark x1="28571" y1="39084" x2="39780" y2="38779"/>
                        <a14:foregroundMark x1="39780" y1="38779" x2="40659" y2="38779"/>
                        <a14:foregroundMark x1="43516" y1="38931" x2="45714" y2="42595"/>
                        <a14:foregroundMark x1="44615" y1="46718" x2="44835" y2="53893"/>
                        <a14:foregroundMark x1="43956" y1="63817" x2="45275" y2="68244"/>
                        <a14:foregroundMark x1="45275" y1="69008" x2="40440" y2="70992"/>
                        <a14:foregroundMark x1="35604" y1="71145" x2="25495" y2="71145"/>
                        <a14:foregroundMark x1="25495" y1="71145" x2="18242" y2="71145"/>
                        <a14:foregroundMark x1="22637" y1="42748" x2="33846" y2="43359"/>
                        <a14:foregroundMark x1="12967" y1="39847" x2="13187" y2="42901"/>
                        <a14:foregroundMark x1="13187" y1="43664" x2="13626" y2="48702"/>
                        <a14:foregroundMark x1="12967" y1="46870" x2="13407" y2="51603"/>
                        <a14:foregroundMark x1="12747" y1="51145" x2="13626" y2="69618"/>
                        <a14:foregroundMark x1="15165" y1="72061" x2="25934" y2="72366"/>
                        <a14:foregroundMark x1="25934" y1="72366" x2="44615" y2="71603"/>
                        <a14:foregroundMark x1="43077" y1="49771" x2="23297" y2="43969"/>
                        <a14:foregroundMark x1="46374" y1="39084" x2="46813" y2="71450"/>
                        <a14:backgroundMark x1="40659" y1="22595" x2="40659" y2="22595"/>
                        <a14:backgroundMark x1="42418" y1="25496" x2="47692" y2="29771"/>
                      </a14:backgroundRemoval>
                    </a14:imgEffect>
                  </a14:imgLayer>
                </a14:imgProps>
              </a:ext>
            </a:extLst>
          </a:blip>
          <a:srcRect l="10986" t="36409" r="51335" b="26367"/>
          <a:stretch>
            <a:fillRect/>
          </a:stretch>
        </p:blipFill>
        <p:spPr>
          <a:xfrm>
            <a:off x="7001730" y="1729608"/>
            <a:ext cx="1689540" cy="24027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DC0C02-5365-8A0B-E649-40B65CE82F9A}"/>
              </a:ext>
            </a:extLst>
          </p:cNvPr>
          <p:cNvSpPr txBox="1"/>
          <p:nvPr/>
        </p:nvSpPr>
        <p:spPr>
          <a:xfrm>
            <a:off x="489899" y="2005402"/>
            <a:ext cx="6267346" cy="938719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 marR="0" algn="l" rtl="0"/>
            <a:r>
              <a:rPr lang="en-US" sz="1100" b="0" i="0" u="none" strike="noStrike" baseline="0" noProof="0" dirty="0">
                <a:solidFill>
                  <a:srgbClr val="F8F8F2"/>
                </a:solidFill>
                <a:latin typeface="Courier New" panose="02070309020205020404" pitchFamily="49" charset="0"/>
              </a:rPr>
              <a:t>attn = </a:t>
            </a:r>
            <a:r>
              <a:rPr lang="en-US" sz="1100" b="0" i="0" u="none" strike="noStrike" baseline="0" noProof="0" dirty="0" err="1">
                <a:solidFill>
                  <a:srgbClr val="F8F8F2"/>
                </a:solidFill>
                <a:latin typeface="Courier New" panose="02070309020205020404" pitchFamily="49" charset="0"/>
              </a:rPr>
              <a:t>tf.keras.layers.</a:t>
            </a:r>
            <a:r>
              <a:rPr lang="en-US" sz="1100" b="0" i="0" u="none" strike="noStrike" baseline="0" noProof="0" dirty="0" err="1">
                <a:solidFill>
                  <a:srgbClr val="25FAAC"/>
                </a:solidFill>
                <a:latin typeface="Courier New" panose="02070309020205020404" pitchFamily="49" charset="0"/>
              </a:rPr>
              <a:t>MultiHeadAttention</a:t>
            </a:r>
            <a:r>
              <a:rPr lang="en-US" sz="1100" b="0" i="0" u="none" strike="noStrike" baseline="0" noProof="0" dirty="0">
                <a:solidFill>
                  <a:srgbClr val="F8F8F2"/>
                </a:solidFill>
                <a:latin typeface="Courier New" panose="02070309020205020404" pitchFamily="49" charset="0"/>
              </a:rPr>
              <a:t>(</a:t>
            </a:r>
            <a:r>
              <a:rPr lang="en-US" sz="1100" b="0" i="0" u="none" strike="noStrike" baseline="0" noProof="0" dirty="0" err="1">
                <a:solidFill>
                  <a:srgbClr val="F8F8F2"/>
                </a:solidFill>
                <a:latin typeface="Courier New" panose="02070309020205020404" pitchFamily="49" charset="0"/>
              </a:rPr>
              <a:t>num_heads,key_dim</a:t>
            </a:r>
            <a:r>
              <a:rPr lang="en-US" sz="1100" b="0" i="0" u="none" strike="noStrike" baseline="0" noProof="0" dirty="0">
                <a:solidFill>
                  <a:srgbClr val="F8F8F2"/>
                </a:solidFill>
                <a:latin typeface="Courier New" panose="02070309020205020404" pitchFamily="49" charset="0"/>
              </a:rPr>
              <a:t>= </a:t>
            </a:r>
            <a:r>
              <a:rPr lang="en-US" sz="1100" b="0" i="0" u="none" strike="noStrike" baseline="0" noProof="0" dirty="0" err="1">
                <a:solidFill>
                  <a:srgbClr val="F8F8F2"/>
                </a:solidFill>
                <a:latin typeface="Courier New" panose="02070309020205020404" pitchFamily="49" charset="0"/>
              </a:rPr>
              <a:t>lat_dim</a:t>
            </a:r>
            <a:r>
              <a:rPr lang="en-US" sz="1100" b="0" i="0" u="none" strike="noStrike" baseline="0" noProof="0" dirty="0">
                <a:solidFill>
                  <a:srgbClr val="F8F8F2"/>
                </a:solidFill>
                <a:latin typeface="Courier New" panose="02070309020205020404" pitchFamily="49" charset="0"/>
              </a:rPr>
              <a:t> // 		</a:t>
            </a:r>
            <a:r>
              <a:rPr lang="en-US" sz="1100" b="0" i="0" u="none" strike="noStrike" baseline="0" noProof="0" dirty="0" err="1">
                <a:solidFill>
                  <a:srgbClr val="F8F8F2"/>
                </a:solidFill>
                <a:latin typeface="Courier New" panose="02070309020205020404" pitchFamily="49" charset="0"/>
              </a:rPr>
              <a:t>num_heads</a:t>
            </a:r>
            <a:r>
              <a:rPr lang="en-US" sz="1100" b="0" i="0" u="none" strike="noStrike" baseline="0" noProof="0" dirty="0">
                <a:solidFill>
                  <a:srgbClr val="F8F8F2"/>
                </a:solidFill>
                <a:latin typeface="Courier New" panose="02070309020205020404" pitchFamily="49" charset="0"/>
              </a:rPr>
              <a:t>, name = </a:t>
            </a:r>
            <a:r>
              <a:rPr lang="en-US" sz="1100" b="0" i="0" u="none" strike="noStrike" baseline="0" noProof="0" dirty="0">
                <a:solidFill>
                  <a:srgbClr val="E6DB74"/>
                </a:solidFill>
                <a:latin typeface="Courier New" panose="02070309020205020404" pitchFamily="49" charset="0"/>
              </a:rPr>
              <a:t>"</a:t>
            </a:r>
            <a:r>
              <a:rPr lang="en-US" sz="1100" b="0" i="0" u="none" strike="noStrike" baseline="0" noProof="0" dirty="0" err="1">
                <a:solidFill>
                  <a:srgbClr val="E6DB74"/>
                </a:solidFill>
                <a:latin typeface="Courier New" panose="02070309020205020404" pitchFamily="49" charset="0"/>
              </a:rPr>
              <a:t>multiheadattention</a:t>
            </a:r>
            <a:r>
              <a:rPr lang="en-US" sz="1100" b="0" i="0" u="none" strike="noStrike" baseline="0" noProof="0" dirty="0">
                <a:solidFill>
                  <a:srgbClr val="E6DB74"/>
                </a:solidFill>
                <a:latin typeface="Courier New" panose="02070309020205020404" pitchFamily="49" charset="0"/>
              </a:rPr>
              <a:t>"</a:t>
            </a:r>
            <a:r>
              <a:rPr lang="en-US" sz="1100" b="0" i="0" u="none" strike="noStrike" baseline="0" noProof="0" dirty="0">
                <a:solidFill>
                  <a:srgbClr val="F8F8F2"/>
                </a:solidFill>
                <a:latin typeface="Courier New" panose="02070309020205020404" pitchFamily="49" charset="0"/>
              </a:rPr>
              <a:t>)(</a:t>
            </a:r>
            <a:r>
              <a:rPr lang="en-US" sz="1100" b="0" i="0" u="none" strike="noStrike" baseline="0" noProof="0" dirty="0" err="1">
                <a:solidFill>
                  <a:srgbClr val="F8F8F2"/>
                </a:solidFill>
                <a:latin typeface="Courier New" panose="02070309020205020404" pitchFamily="49" charset="0"/>
              </a:rPr>
              <a:t>e,e</a:t>
            </a:r>
            <a:r>
              <a:rPr lang="en-US" sz="1100" b="0" i="0" u="none" strike="noStrike" baseline="0" noProof="0" dirty="0">
                <a:solidFill>
                  <a:srgbClr val="F8F8F2"/>
                </a:solidFill>
                <a:latin typeface="Courier New" panose="02070309020205020404" pitchFamily="49" charset="0"/>
              </a:rPr>
              <a:t>)</a:t>
            </a:r>
          </a:p>
          <a:p>
            <a:pPr marR="0" algn="l" rtl="0"/>
            <a:endParaRPr lang="en-US" sz="1100" b="0" i="0" u="none" strike="noStrike" baseline="0" noProof="0" dirty="0">
              <a:latin typeface="Courier New" panose="02070309020205020404" pitchFamily="49" charset="0"/>
            </a:endParaRPr>
          </a:p>
          <a:p>
            <a:pPr marR="0" algn="l" rtl="0"/>
            <a:r>
              <a:rPr lang="en-US" sz="1100" b="0" i="0" u="none" strike="noStrike" baseline="0" noProof="0" dirty="0">
                <a:solidFill>
                  <a:srgbClr val="F8F8F2"/>
                </a:solidFill>
                <a:latin typeface="Courier New" panose="02070309020205020404" pitchFamily="49" charset="0"/>
              </a:rPr>
              <a:t>ee = </a:t>
            </a:r>
            <a:r>
              <a:rPr lang="en-US" sz="1100" b="0" i="0" u="none" strike="noStrike" baseline="0" noProof="0" dirty="0" err="1">
                <a:solidFill>
                  <a:srgbClr val="F8F8F2"/>
                </a:solidFill>
                <a:latin typeface="Courier New" panose="02070309020205020404" pitchFamily="49" charset="0"/>
              </a:rPr>
              <a:t>tf.keras.layers.</a:t>
            </a:r>
            <a:r>
              <a:rPr lang="en-US" sz="1100" b="0" i="0" u="none" strike="noStrike" baseline="0" noProof="0" dirty="0" err="1">
                <a:solidFill>
                  <a:srgbClr val="25FAAC"/>
                </a:solidFill>
                <a:latin typeface="Courier New" panose="02070309020205020404" pitchFamily="49" charset="0"/>
              </a:rPr>
              <a:t>Add</a:t>
            </a:r>
            <a:r>
              <a:rPr lang="en-US" sz="1100" b="0" i="0" u="none" strike="noStrike" baseline="0" noProof="0" dirty="0">
                <a:solidFill>
                  <a:srgbClr val="F8F8F2"/>
                </a:solidFill>
                <a:latin typeface="Courier New" panose="02070309020205020404" pitchFamily="49" charset="0"/>
              </a:rPr>
              <a:t>(name = </a:t>
            </a:r>
            <a:r>
              <a:rPr lang="en-US" sz="1100" b="0" i="0" u="none" strike="noStrike" baseline="0" noProof="0" dirty="0">
                <a:solidFill>
                  <a:srgbClr val="E6DB74"/>
                </a:solidFill>
                <a:latin typeface="Courier New" panose="02070309020205020404" pitchFamily="49" charset="0"/>
              </a:rPr>
              <a:t>"</a:t>
            </a:r>
            <a:r>
              <a:rPr lang="en-US" sz="1100" b="0" i="0" u="none" strike="noStrike" baseline="0" noProof="0" dirty="0" err="1">
                <a:solidFill>
                  <a:srgbClr val="E6DB74"/>
                </a:solidFill>
                <a:latin typeface="Courier New" panose="02070309020205020404" pitchFamily="49" charset="0"/>
              </a:rPr>
              <a:t>attn_resid</a:t>
            </a:r>
            <a:r>
              <a:rPr lang="en-US" sz="1100" b="0" i="0" u="none" strike="noStrike" baseline="0" noProof="0" dirty="0">
                <a:solidFill>
                  <a:srgbClr val="E6DB74"/>
                </a:solidFill>
                <a:latin typeface="Courier New" panose="02070309020205020404" pitchFamily="49" charset="0"/>
              </a:rPr>
              <a:t>"</a:t>
            </a:r>
            <a:r>
              <a:rPr lang="en-US" sz="1100" b="0" i="0" u="none" strike="noStrike" baseline="0" noProof="0" dirty="0">
                <a:solidFill>
                  <a:srgbClr val="F8F8F2"/>
                </a:solidFill>
                <a:latin typeface="Courier New" panose="02070309020205020404" pitchFamily="49" charset="0"/>
              </a:rPr>
              <a:t>)([</a:t>
            </a:r>
            <a:r>
              <a:rPr lang="en-US" sz="1100" b="0" i="0" u="none" strike="noStrike" baseline="0" noProof="0" dirty="0" err="1">
                <a:solidFill>
                  <a:srgbClr val="F8F8F2"/>
                </a:solidFill>
                <a:latin typeface="Courier New" panose="02070309020205020404" pitchFamily="49" charset="0"/>
              </a:rPr>
              <a:t>e,attn</a:t>
            </a:r>
            <a:r>
              <a:rPr lang="en-US" sz="1100" b="0" i="0" u="none" strike="noStrike" baseline="0" noProof="0" dirty="0">
                <a:solidFill>
                  <a:srgbClr val="F8F8F2"/>
                </a:solidFill>
                <a:latin typeface="Courier New" panose="02070309020205020404" pitchFamily="49" charset="0"/>
              </a:rPr>
              <a:t>])</a:t>
            </a:r>
          </a:p>
          <a:p>
            <a:pPr marR="0" algn="l" rtl="0"/>
            <a:r>
              <a:rPr lang="en-US" sz="1100" b="0" i="0" u="none" strike="noStrike" baseline="0" noProof="0" dirty="0">
                <a:solidFill>
                  <a:srgbClr val="F8F8F2"/>
                </a:solidFill>
                <a:latin typeface="Courier New" panose="02070309020205020404" pitchFamily="49" charset="0"/>
              </a:rPr>
              <a:t>ee = </a:t>
            </a:r>
            <a:r>
              <a:rPr lang="en-US" sz="1100" b="0" i="0" u="none" strike="noStrike" baseline="0" noProof="0" dirty="0" err="1">
                <a:solidFill>
                  <a:srgbClr val="F8F8F2"/>
                </a:solidFill>
                <a:latin typeface="Courier New" panose="02070309020205020404" pitchFamily="49" charset="0"/>
              </a:rPr>
              <a:t>tf.keras.layers.</a:t>
            </a:r>
            <a:r>
              <a:rPr lang="en-US" sz="1100" b="0" i="0" u="none" strike="noStrike" baseline="0" noProof="0" dirty="0" err="1">
                <a:solidFill>
                  <a:srgbClr val="25FAAC"/>
                </a:solidFill>
                <a:latin typeface="Courier New" panose="02070309020205020404" pitchFamily="49" charset="0"/>
              </a:rPr>
              <a:t>LayerNormalization</a:t>
            </a:r>
            <a:r>
              <a:rPr lang="en-US" sz="1100" b="0" i="0" u="none" strike="noStrike" baseline="0" noProof="0" dirty="0">
                <a:solidFill>
                  <a:srgbClr val="F8F8F2"/>
                </a:solidFill>
                <a:latin typeface="Courier New" panose="02070309020205020404" pitchFamily="49" charset="0"/>
              </a:rPr>
              <a:t>(name = </a:t>
            </a:r>
            <a:r>
              <a:rPr lang="en-US" sz="1100" b="0" i="0" u="none" strike="noStrike" baseline="0" noProof="0" dirty="0">
                <a:solidFill>
                  <a:srgbClr val="E6DB74"/>
                </a:solidFill>
                <a:latin typeface="Courier New" panose="02070309020205020404" pitchFamily="49" charset="0"/>
              </a:rPr>
              <a:t>"</a:t>
            </a:r>
            <a:r>
              <a:rPr lang="en-US" sz="1100" b="0" i="0" u="none" strike="noStrike" baseline="0" noProof="0" dirty="0" err="1">
                <a:solidFill>
                  <a:srgbClr val="E6DB74"/>
                </a:solidFill>
                <a:latin typeface="Courier New" panose="02070309020205020404" pitchFamily="49" charset="0"/>
              </a:rPr>
              <a:t>attn_ln</a:t>
            </a:r>
            <a:r>
              <a:rPr lang="en-US" sz="1100" b="0" i="0" u="none" strike="noStrike" baseline="0" noProof="0" dirty="0">
                <a:solidFill>
                  <a:srgbClr val="E6DB74"/>
                </a:solidFill>
                <a:latin typeface="Courier New" panose="02070309020205020404" pitchFamily="49" charset="0"/>
              </a:rPr>
              <a:t>"</a:t>
            </a:r>
            <a:r>
              <a:rPr lang="en-US" sz="1100" b="0" i="0" u="none" strike="noStrike" baseline="0" noProof="0" dirty="0">
                <a:solidFill>
                  <a:srgbClr val="F8F8F2"/>
                </a:solidFill>
                <a:latin typeface="Courier New" panose="02070309020205020404" pitchFamily="49" charset="0"/>
              </a:rPr>
              <a:t>)(ee)</a:t>
            </a:r>
            <a:endParaRPr lang="en-US" sz="1100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B61BF4-0DAB-1BEF-61CE-9A3486A5D0F8}"/>
              </a:ext>
            </a:extLst>
          </p:cNvPr>
          <p:cNvSpPr txBox="1"/>
          <p:nvPr/>
        </p:nvSpPr>
        <p:spPr>
          <a:xfrm>
            <a:off x="489900" y="3659157"/>
            <a:ext cx="6267346" cy="1277273"/>
          </a:xfrm>
          <a:prstGeom prst="rect">
            <a:avLst/>
          </a:prstGeom>
          <a:solidFill>
            <a:srgbClr val="000000"/>
          </a:solidFill>
        </p:spPr>
        <p:txBody>
          <a:bodyPr wrap="square" lIns="91440" tIns="45720" rIns="91440" bIns="45720" anchor="t">
            <a:spAutoFit/>
          </a:bodyPr>
          <a:lstStyle/>
          <a:p>
            <a:pPr marR="0" algn="l" rtl="0"/>
            <a:r>
              <a:rPr lang="en-US" sz="1100" b="0" i="0" u="none" strike="noStrike" baseline="0" noProof="0" dirty="0" err="1">
                <a:solidFill>
                  <a:srgbClr val="F8F8F2"/>
                </a:solidFill>
                <a:latin typeface="Courier New" panose="02070309020205020404" pitchFamily="49" charset="0"/>
              </a:rPr>
              <a:t>ffn</a:t>
            </a:r>
            <a:r>
              <a:rPr lang="en-US" sz="1100" b="0" i="0" u="none" strike="noStrike" baseline="0" noProof="0" dirty="0">
                <a:solidFill>
                  <a:srgbClr val="F8F8F2"/>
                </a:solidFill>
                <a:latin typeface="Courier New" panose="02070309020205020404" pitchFamily="49" charset="0"/>
              </a:rPr>
              <a:t> = </a:t>
            </a:r>
            <a:r>
              <a:rPr lang="en-US" sz="1100" b="0" i="0" u="none" strike="noStrike" baseline="0" noProof="0" dirty="0" err="1">
                <a:solidFill>
                  <a:srgbClr val="F8F8F2"/>
                </a:solidFill>
                <a:latin typeface="Courier New" panose="02070309020205020404" pitchFamily="49" charset="0"/>
              </a:rPr>
              <a:t>tf.keras.layers.</a:t>
            </a:r>
            <a:r>
              <a:rPr lang="en-US" sz="1100" b="0" i="0" u="none" strike="noStrike" baseline="0" noProof="0" dirty="0" err="1">
                <a:solidFill>
                  <a:srgbClr val="25FAAC"/>
                </a:solidFill>
                <a:latin typeface="Courier New" panose="02070309020205020404" pitchFamily="49" charset="0"/>
              </a:rPr>
              <a:t>Dense</a:t>
            </a:r>
            <a:r>
              <a:rPr lang="en-US" sz="1100" b="0" i="0" u="none" strike="noStrike" baseline="0" noProof="0" dirty="0">
                <a:solidFill>
                  <a:srgbClr val="F8F8F2"/>
                </a:solidFill>
                <a:latin typeface="Courier New" panose="02070309020205020404" pitchFamily="49" charset="0"/>
              </a:rPr>
              <a:t>(</a:t>
            </a:r>
            <a:r>
              <a:rPr lang="en-US" sz="1100" b="0" i="0" u="none" strike="noStrike" baseline="0" noProof="0" dirty="0" err="1">
                <a:solidFill>
                  <a:srgbClr val="F8F8F2"/>
                </a:solidFill>
                <a:latin typeface="Courier New" panose="02070309020205020404" pitchFamily="49" charset="0"/>
              </a:rPr>
              <a:t>lat_dim</a:t>
            </a:r>
            <a:r>
              <a:rPr lang="en-US" sz="1100" b="0" i="0" u="none" strike="noStrike" baseline="0" noProof="0" dirty="0">
                <a:solidFill>
                  <a:srgbClr val="F8F8F2"/>
                </a:solidFill>
                <a:latin typeface="Courier New" panose="02070309020205020404" pitchFamily="49" charset="0"/>
              </a:rPr>
              <a:t> * </a:t>
            </a:r>
            <a:r>
              <a:rPr lang="en-US" sz="1100" b="0" i="0" u="none" strike="noStrike" baseline="0" noProof="0" dirty="0" err="1">
                <a:solidFill>
                  <a:srgbClr val="F8F8F2"/>
                </a:solidFill>
                <a:latin typeface="Courier New" panose="02070309020205020404" pitchFamily="49" charset="0"/>
              </a:rPr>
              <a:t>ff_trans_dens</a:t>
            </a:r>
            <a:r>
              <a:rPr lang="en-US" sz="1100" b="0" i="0" u="none" strike="noStrike" baseline="0" noProof="0" dirty="0">
                <a:solidFill>
                  <a:srgbClr val="F8F8F2"/>
                </a:solidFill>
                <a:latin typeface="Courier New" panose="02070309020205020404" pitchFamily="49" charset="0"/>
              </a:rPr>
              <a:t>, activation = // 		       </a:t>
            </a:r>
            <a:r>
              <a:rPr lang="en-US" sz="1100" b="0" i="0" u="none" strike="noStrike" baseline="0" noProof="0" dirty="0">
                <a:solidFill>
                  <a:srgbClr val="E6DB74"/>
                </a:solidFill>
                <a:latin typeface="Courier New" panose="02070309020205020404" pitchFamily="49" charset="0"/>
              </a:rPr>
              <a:t>"</a:t>
            </a:r>
            <a:r>
              <a:rPr lang="en-US" sz="1100" b="0" i="0" u="none" strike="noStrike" baseline="0" noProof="0" dirty="0" err="1">
                <a:solidFill>
                  <a:srgbClr val="E6DB74"/>
                </a:solidFill>
                <a:latin typeface="Courier New" panose="02070309020205020404" pitchFamily="49" charset="0"/>
              </a:rPr>
              <a:t>relu</a:t>
            </a:r>
            <a:r>
              <a:rPr lang="en-US" sz="1100" b="0" i="0" u="none" strike="noStrike" baseline="0" noProof="0" dirty="0">
                <a:solidFill>
                  <a:srgbClr val="E6DB74"/>
                </a:solidFill>
                <a:latin typeface="Courier New" panose="02070309020205020404" pitchFamily="49" charset="0"/>
              </a:rPr>
              <a:t>"</a:t>
            </a:r>
            <a:r>
              <a:rPr lang="en-US" sz="1100" b="0" i="0" u="none" strike="noStrike" baseline="0" noProof="0" dirty="0">
                <a:solidFill>
                  <a:srgbClr val="F8F8F2"/>
                </a:solidFill>
                <a:latin typeface="Courier New" panose="02070309020205020404" pitchFamily="49" charset="0"/>
              </a:rPr>
              <a:t>, name = </a:t>
            </a:r>
            <a:r>
              <a:rPr lang="en-US" sz="1100" b="0" i="0" u="none" strike="noStrike" baseline="0" noProof="0" dirty="0">
                <a:solidFill>
                  <a:srgbClr val="E6DB74"/>
                </a:solidFill>
                <a:latin typeface="Courier New" panose="02070309020205020404" pitchFamily="49" charset="0"/>
              </a:rPr>
              <a:t>"ffn1"</a:t>
            </a:r>
            <a:r>
              <a:rPr lang="en-US" sz="1100" b="0" i="0" u="none" strike="noStrike" baseline="0" noProof="0" dirty="0">
                <a:solidFill>
                  <a:srgbClr val="F8F8F2"/>
                </a:solidFill>
                <a:latin typeface="Courier New" panose="02070309020205020404" pitchFamily="49" charset="0"/>
              </a:rPr>
              <a:t>)(ee)</a:t>
            </a:r>
          </a:p>
          <a:p>
            <a:pPr marR="0" algn="l" rtl="0"/>
            <a:r>
              <a:rPr lang="en-US" sz="1100" b="0" i="0" u="none" strike="noStrike" baseline="0" noProof="0" dirty="0" err="1">
                <a:solidFill>
                  <a:srgbClr val="F8F8F2"/>
                </a:solidFill>
                <a:latin typeface="Courier New"/>
              </a:rPr>
              <a:t>ffn</a:t>
            </a:r>
            <a:r>
              <a:rPr lang="en-US" sz="1100" b="0" i="0" u="none" strike="noStrike" baseline="0" noProof="0" dirty="0">
                <a:solidFill>
                  <a:srgbClr val="F8F8F2"/>
                </a:solidFill>
                <a:latin typeface="Courier New"/>
              </a:rPr>
              <a:t> = </a:t>
            </a:r>
            <a:r>
              <a:rPr lang="en-US" sz="1100" b="0" i="0" u="none" strike="noStrike" baseline="0" noProof="0" dirty="0" err="1">
                <a:solidFill>
                  <a:srgbClr val="F8F8F2"/>
                </a:solidFill>
                <a:latin typeface="Courier New"/>
              </a:rPr>
              <a:t>tf.keras.layers.</a:t>
            </a:r>
            <a:r>
              <a:rPr lang="en-US" sz="1100" b="0" i="0" u="none" strike="noStrike" baseline="0" noProof="0" dirty="0" err="1">
                <a:solidFill>
                  <a:srgbClr val="25FAAC"/>
                </a:solidFill>
                <a:latin typeface="Courier New"/>
              </a:rPr>
              <a:t>Dense</a:t>
            </a:r>
            <a:r>
              <a:rPr lang="en-US" sz="1100" b="0" i="0" u="none" strike="noStrike" baseline="0" noProof="0" dirty="0">
                <a:solidFill>
                  <a:srgbClr val="F8F8F2"/>
                </a:solidFill>
                <a:latin typeface="Courier New"/>
              </a:rPr>
              <a:t>(</a:t>
            </a:r>
            <a:r>
              <a:rPr lang="en-US" sz="1100" b="0" i="0" u="none" strike="noStrike" baseline="0" noProof="0" dirty="0" err="1">
                <a:solidFill>
                  <a:srgbClr val="F8F8F2"/>
                </a:solidFill>
                <a:latin typeface="Courier New"/>
              </a:rPr>
              <a:t>lat_dim</a:t>
            </a:r>
            <a:r>
              <a:rPr lang="en-US" sz="1100" b="0" i="0" u="none" strike="noStrike" baseline="0" noProof="0" dirty="0">
                <a:solidFill>
                  <a:srgbClr val="F8F8F2"/>
                </a:solidFill>
                <a:latin typeface="Courier New"/>
              </a:rPr>
              <a:t>, activation = </a:t>
            </a:r>
            <a:r>
              <a:rPr lang="en-US" sz="1100" b="0" i="0" u="none" strike="noStrike" baseline="0" noProof="0" dirty="0">
                <a:solidFill>
                  <a:srgbClr val="E6DB74"/>
                </a:solidFill>
                <a:latin typeface="Courier New"/>
              </a:rPr>
              <a:t>"</a:t>
            </a:r>
            <a:r>
              <a:rPr lang="en-US" sz="1100" b="0" i="0" u="none" strike="noStrike" baseline="0" noProof="0" dirty="0" err="1">
                <a:solidFill>
                  <a:srgbClr val="E6DB74"/>
                </a:solidFill>
                <a:latin typeface="Courier New"/>
              </a:rPr>
              <a:t>relu</a:t>
            </a:r>
            <a:r>
              <a:rPr lang="en-US" sz="1100" b="0" i="0" u="none" strike="noStrike" baseline="0" noProof="0" dirty="0">
                <a:solidFill>
                  <a:srgbClr val="E6DB74"/>
                </a:solidFill>
                <a:latin typeface="Courier New"/>
              </a:rPr>
              <a:t>"</a:t>
            </a:r>
            <a:r>
              <a:rPr lang="en-US" sz="1100" b="0" i="0" u="none" strike="noStrike" baseline="0" noProof="0" dirty="0">
                <a:solidFill>
                  <a:srgbClr val="F8F8F2"/>
                </a:solidFill>
                <a:latin typeface="Courier New"/>
              </a:rPr>
              <a:t>, name = // 		       </a:t>
            </a:r>
            <a:r>
              <a:rPr lang="en-US" sz="1100" b="0" i="0" u="none" strike="noStrike" baseline="0" noProof="0" dirty="0">
                <a:solidFill>
                  <a:srgbClr val="E6DB74"/>
                </a:solidFill>
                <a:latin typeface="Courier New"/>
              </a:rPr>
              <a:t>"ffn1"</a:t>
            </a:r>
            <a:r>
              <a:rPr lang="en-US" sz="1100" b="0" i="0" u="none" strike="noStrike" baseline="0" noProof="0" dirty="0">
                <a:solidFill>
                  <a:srgbClr val="F8F8F2"/>
                </a:solidFill>
                <a:latin typeface="Courier New"/>
              </a:rPr>
              <a:t>)(</a:t>
            </a:r>
            <a:r>
              <a:rPr lang="en-US" sz="1100" dirty="0" err="1">
                <a:solidFill>
                  <a:srgbClr val="F8F8F2"/>
                </a:solidFill>
                <a:latin typeface="Courier New"/>
              </a:rPr>
              <a:t>ffn</a:t>
            </a:r>
            <a:r>
              <a:rPr lang="en-US" sz="1100" b="0" i="0" u="none" strike="noStrike" baseline="0" noProof="0" dirty="0">
                <a:solidFill>
                  <a:srgbClr val="F8F8F2"/>
                </a:solidFill>
                <a:latin typeface="Courier New"/>
              </a:rPr>
              <a:t>)</a:t>
            </a:r>
          </a:p>
          <a:p>
            <a:pPr marR="0" algn="l" rtl="0"/>
            <a:endParaRPr lang="en-US" sz="1100" b="0" i="0" u="none" strike="noStrike" baseline="0" noProof="0" dirty="0">
              <a:latin typeface="Courier New" panose="02070309020205020404" pitchFamily="49" charset="0"/>
            </a:endParaRPr>
          </a:p>
          <a:p>
            <a:pPr marR="0" algn="l" rtl="0"/>
            <a:r>
              <a:rPr lang="en-US" sz="1100" b="0" i="0" u="none" strike="noStrike" baseline="0" noProof="0" dirty="0" err="1">
                <a:solidFill>
                  <a:srgbClr val="F8F8F2"/>
                </a:solidFill>
                <a:latin typeface="Courier New" panose="02070309020205020404" pitchFamily="49" charset="0"/>
              </a:rPr>
              <a:t>eee</a:t>
            </a:r>
            <a:r>
              <a:rPr lang="en-US" sz="1100" b="0" i="0" u="none" strike="noStrike" baseline="0" noProof="0" dirty="0">
                <a:solidFill>
                  <a:srgbClr val="F8F8F2"/>
                </a:solidFill>
                <a:latin typeface="Courier New" panose="02070309020205020404" pitchFamily="49" charset="0"/>
              </a:rPr>
              <a:t> = </a:t>
            </a:r>
            <a:r>
              <a:rPr lang="en-US" sz="1100" b="0" i="0" u="none" strike="noStrike" baseline="0" noProof="0" dirty="0" err="1">
                <a:solidFill>
                  <a:srgbClr val="F8F8F2"/>
                </a:solidFill>
                <a:latin typeface="Courier New" panose="02070309020205020404" pitchFamily="49" charset="0"/>
              </a:rPr>
              <a:t>tf.keras.layers.</a:t>
            </a:r>
            <a:r>
              <a:rPr lang="en-US" sz="1100" b="0" i="0" u="none" strike="noStrike" baseline="0" noProof="0" dirty="0" err="1">
                <a:solidFill>
                  <a:srgbClr val="25FAAC"/>
                </a:solidFill>
                <a:latin typeface="Courier New" panose="02070309020205020404" pitchFamily="49" charset="0"/>
              </a:rPr>
              <a:t>Add</a:t>
            </a:r>
            <a:r>
              <a:rPr lang="en-US" sz="1100" b="0" i="0" u="none" strike="noStrike" baseline="0" noProof="0" dirty="0">
                <a:solidFill>
                  <a:srgbClr val="F8F8F2"/>
                </a:solidFill>
                <a:latin typeface="Courier New" panose="02070309020205020404" pitchFamily="49" charset="0"/>
              </a:rPr>
              <a:t>(name = </a:t>
            </a:r>
            <a:r>
              <a:rPr lang="en-US" sz="1100" b="0" i="0" u="none" strike="noStrike" baseline="0" noProof="0" dirty="0">
                <a:solidFill>
                  <a:srgbClr val="E6DB74"/>
                </a:solidFill>
                <a:latin typeface="Courier New" panose="02070309020205020404" pitchFamily="49" charset="0"/>
              </a:rPr>
              <a:t>"</a:t>
            </a:r>
            <a:r>
              <a:rPr lang="en-US" sz="1100" b="0" i="0" u="none" strike="noStrike" baseline="0" noProof="0" dirty="0" err="1">
                <a:solidFill>
                  <a:srgbClr val="E6DB74"/>
                </a:solidFill>
                <a:latin typeface="Courier New" panose="02070309020205020404" pitchFamily="49" charset="0"/>
              </a:rPr>
              <a:t>ffn_resid</a:t>
            </a:r>
            <a:r>
              <a:rPr lang="en-US" sz="1100" b="0" i="0" u="none" strike="noStrike" baseline="0" noProof="0" dirty="0">
                <a:solidFill>
                  <a:srgbClr val="E6DB74"/>
                </a:solidFill>
                <a:latin typeface="Courier New" panose="02070309020205020404" pitchFamily="49" charset="0"/>
              </a:rPr>
              <a:t>"</a:t>
            </a:r>
            <a:r>
              <a:rPr lang="en-US" sz="1100" b="0" i="0" u="none" strike="noStrike" baseline="0" noProof="0" dirty="0">
                <a:solidFill>
                  <a:srgbClr val="F8F8F2"/>
                </a:solidFill>
                <a:latin typeface="Courier New" panose="02070309020205020404" pitchFamily="49" charset="0"/>
              </a:rPr>
              <a:t>)([</a:t>
            </a:r>
            <a:r>
              <a:rPr lang="en-US" sz="1100" b="0" i="0" u="none" strike="noStrike" baseline="0" noProof="0" dirty="0" err="1">
                <a:solidFill>
                  <a:srgbClr val="F8F8F2"/>
                </a:solidFill>
                <a:latin typeface="Courier New" panose="02070309020205020404" pitchFamily="49" charset="0"/>
              </a:rPr>
              <a:t>ee,ffn</a:t>
            </a:r>
            <a:r>
              <a:rPr lang="en-US" sz="1100" b="0" i="0" u="none" strike="noStrike" baseline="0" noProof="0" dirty="0">
                <a:solidFill>
                  <a:srgbClr val="F8F8F2"/>
                </a:solidFill>
                <a:latin typeface="Courier New" panose="02070309020205020404" pitchFamily="49" charset="0"/>
              </a:rPr>
              <a:t>])</a:t>
            </a:r>
          </a:p>
          <a:p>
            <a:pPr marR="0" algn="l" rtl="0"/>
            <a:r>
              <a:rPr lang="en-US" sz="1100" b="0" i="0" u="none" strike="noStrike" baseline="0" noProof="0" dirty="0" err="1">
                <a:solidFill>
                  <a:srgbClr val="F8F8F2"/>
                </a:solidFill>
                <a:latin typeface="Courier New" panose="02070309020205020404" pitchFamily="49" charset="0"/>
              </a:rPr>
              <a:t>eee</a:t>
            </a:r>
            <a:r>
              <a:rPr lang="en-US" sz="1100" b="0" i="0" u="none" strike="noStrike" baseline="0" noProof="0" dirty="0">
                <a:solidFill>
                  <a:srgbClr val="F8F8F2"/>
                </a:solidFill>
                <a:latin typeface="Courier New" panose="02070309020205020404" pitchFamily="49" charset="0"/>
              </a:rPr>
              <a:t> = </a:t>
            </a:r>
            <a:r>
              <a:rPr lang="en-US" sz="1100" b="0" i="0" u="none" strike="noStrike" baseline="0" noProof="0" dirty="0" err="1">
                <a:solidFill>
                  <a:srgbClr val="F8F8F2"/>
                </a:solidFill>
                <a:latin typeface="Courier New" panose="02070309020205020404" pitchFamily="49" charset="0"/>
              </a:rPr>
              <a:t>tf.keras.layers.</a:t>
            </a:r>
            <a:r>
              <a:rPr lang="en-US" sz="1100" b="0" i="0" u="none" strike="noStrike" baseline="0" noProof="0" dirty="0" err="1">
                <a:solidFill>
                  <a:srgbClr val="25FAAC"/>
                </a:solidFill>
                <a:latin typeface="Courier New" panose="02070309020205020404" pitchFamily="49" charset="0"/>
              </a:rPr>
              <a:t>LayerNormalization</a:t>
            </a:r>
            <a:r>
              <a:rPr lang="en-US" sz="1100" b="0" i="0" u="none" strike="noStrike" baseline="0" noProof="0" dirty="0">
                <a:solidFill>
                  <a:srgbClr val="F8F8F2"/>
                </a:solidFill>
                <a:latin typeface="Courier New" panose="02070309020205020404" pitchFamily="49" charset="0"/>
              </a:rPr>
              <a:t>(name = </a:t>
            </a:r>
            <a:r>
              <a:rPr lang="en-US" sz="1100" b="0" i="0" u="none" strike="noStrike" baseline="0" noProof="0" dirty="0">
                <a:solidFill>
                  <a:srgbClr val="E6DB74"/>
                </a:solidFill>
                <a:latin typeface="Courier New" panose="02070309020205020404" pitchFamily="49" charset="0"/>
              </a:rPr>
              <a:t>"</a:t>
            </a:r>
            <a:r>
              <a:rPr lang="en-US" sz="1100" b="0" i="0" u="none" strike="noStrike" baseline="0" noProof="0" dirty="0" err="1">
                <a:solidFill>
                  <a:srgbClr val="E6DB74"/>
                </a:solidFill>
                <a:latin typeface="Courier New" panose="02070309020205020404" pitchFamily="49" charset="0"/>
              </a:rPr>
              <a:t>fnn_ln</a:t>
            </a:r>
            <a:r>
              <a:rPr lang="en-US" sz="1100" b="0" i="0" u="none" strike="noStrike" baseline="0" noProof="0" dirty="0">
                <a:solidFill>
                  <a:srgbClr val="E6DB74"/>
                </a:solidFill>
                <a:latin typeface="Courier New" panose="02070309020205020404" pitchFamily="49" charset="0"/>
              </a:rPr>
              <a:t>"</a:t>
            </a:r>
            <a:r>
              <a:rPr lang="en-US" sz="1100" b="0" i="0" u="none" strike="noStrike" baseline="0" noProof="0" dirty="0">
                <a:solidFill>
                  <a:srgbClr val="F8F8F2"/>
                </a:solidFill>
                <a:latin typeface="Courier New" panose="02070309020205020404" pitchFamily="49" charset="0"/>
              </a:rPr>
              <a:t>)(</a:t>
            </a:r>
            <a:r>
              <a:rPr lang="en-US" sz="1100" b="0" i="0" u="none" strike="noStrike" baseline="0" noProof="0" dirty="0" err="1">
                <a:solidFill>
                  <a:srgbClr val="F8F8F2"/>
                </a:solidFill>
                <a:latin typeface="Courier New" panose="02070309020205020404" pitchFamily="49" charset="0"/>
              </a:rPr>
              <a:t>eee</a:t>
            </a:r>
            <a:r>
              <a:rPr lang="en-US" sz="1100" b="0" i="0" u="none" strike="noStrike" baseline="0" noProof="0" dirty="0">
                <a:solidFill>
                  <a:srgbClr val="F8F8F2"/>
                </a:solidFill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0FAF345-4339-5D6A-C917-B33394AA82CD}"/>
              </a:ext>
            </a:extLst>
          </p:cNvPr>
          <p:cNvSpPr/>
          <p:nvPr/>
        </p:nvSpPr>
        <p:spPr>
          <a:xfrm>
            <a:off x="7286847" y="840715"/>
            <a:ext cx="1190846" cy="517751"/>
          </a:xfrm>
          <a:prstGeom prst="roundRect">
            <a:avLst/>
          </a:prstGeom>
          <a:solidFill>
            <a:srgbClr val="F2F2F3"/>
          </a:solidFill>
          <a:ln>
            <a:solidFill>
              <a:srgbClr val="02020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CBCB200-CE08-9E36-20C1-3A04C5BE059A}"/>
              </a:ext>
            </a:extLst>
          </p:cNvPr>
          <p:cNvSpPr/>
          <p:nvPr/>
        </p:nvSpPr>
        <p:spPr>
          <a:xfrm>
            <a:off x="7251076" y="4552407"/>
            <a:ext cx="1190846" cy="517751"/>
          </a:xfrm>
          <a:prstGeom prst="roundRect">
            <a:avLst/>
          </a:prstGeom>
          <a:solidFill>
            <a:srgbClr val="F2F2F3"/>
          </a:solidFill>
          <a:ln>
            <a:solidFill>
              <a:srgbClr val="02020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A4B7A6-9755-7CB6-778E-A420CD4DA69D}"/>
              </a:ext>
            </a:extLst>
          </p:cNvPr>
          <p:cNvSpPr txBox="1"/>
          <p:nvPr/>
        </p:nvSpPr>
        <p:spPr>
          <a:xfrm>
            <a:off x="7001729" y="4566915"/>
            <a:ext cx="16895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noProof="0" dirty="0">
                <a:solidFill>
                  <a:schemeClr val="tx1"/>
                </a:solidFill>
                <a:latin typeface="Avenir Next LT Pro" panose="020B0504020202020204" pitchFamily="34" charset="0"/>
                <a:ea typeface="Lato"/>
                <a:cs typeface="Lato"/>
                <a:sym typeface="Lato"/>
              </a:rPr>
              <a:t>Inputs after Conv1D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4F14F5-2728-0E98-D7B6-4F1A00A88659}"/>
              </a:ext>
            </a:extLst>
          </p:cNvPr>
          <p:cNvSpPr txBox="1"/>
          <p:nvPr/>
        </p:nvSpPr>
        <p:spPr>
          <a:xfrm>
            <a:off x="7396878" y="864286"/>
            <a:ext cx="9490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noProof="0" dirty="0">
                <a:solidFill>
                  <a:schemeClr val="tx1"/>
                </a:solidFill>
                <a:latin typeface="Avenir Next LT Pro" panose="020B0504020202020204" pitchFamily="34" charset="0"/>
                <a:ea typeface="Lato"/>
                <a:cs typeface="Lato"/>
                <a:sym typeface="Lato"/>
              </a:rPr>
              <a:t>Latent Space</a:t>
            </a:r>
          </a:p>
        </p:txBody>
      </p:sp>
      <p:sp>
        <p:nvSpPr>
          <p:cNvPr id="29" name="Arrow: Up 28">
            <a:extLst>
              <a:ext uri="{FF2B5EF4-FFF2-40B4-BE49-F238E27FC236}">
                <a16:creationId xmlns:a16="http://schemas.microsoft.com/office/drawing/2014/main" id="{146109A3-E91A-F761-CE60-0935F8F44321}"/>
              </a:ext>
            </a:extLst>
          </p:cNvPr>
          <p:cNvSpPr/>
          <p:nvPr/>
        </p:nvSpPr>
        <p:spPr>
          <a:xfrm>
            <a:off x="7633850" y="1421032"/>
            <a:ext cx="475091" cy="307755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Arrow: Up 29">
            <a:extLst>
              <a:ext uri="{FF2B5EF4-FFF2-40B4-BE49-F238E27FC236}">
                <a16:creationId xmlns:a16="http://schemas.microsoft.com/office/drawing/2014/main" id="{AAF2CFC4-0C49-6056-1FFE-75CFD92C3357}"/>
              </a:ext>
            </a:extLst>
          </p:cNvPr>
          <p:cNvSpPr/>
          <p:nvPr/>
        </p:nvSpPr>
        <p:spPr>
          <a:xfrm>
            <a:off x="7608953" y="4181265"/>
            <a:ext cx="475091" cy="307755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12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>
          <a:extLst>
            <a:ext uri="{FF2B5EF4-FFF2-40B4-BE49-F238E27FC236}">
              <a16:creationId xmlns:a16="http://schemas.microsoft.com/office/drawing/2014/main" id="{33FE2D23-206A-701A-7D96-BFFF1BA0C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>
            <a:extLst>
              <a:ext uri="{FF2B5EF4-FFF2-40B4-BE49-F238E27FC236}">
                <a16:creationId xmlns:a16="http://schemas.microsoft.com/office/drawing/2014/main" id="{4ADC7F4E-BE88-CBAE-1EF3-3BDBDCBCA9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en-US" sz="2800" noProof="0" dirty="0">
                <a:latin typeface="Avenir Next LT Pro"/>
                <a:ea typeface="Calibri"/>
                <a:cs typeface="Calibri"/>
              </a:rPr>
              <a:t>Data Overview</a:t>
            </a:r>
          </a:p>
        </p:txBody>
      </p:sp>
      <p:sp>
        <p:nvSpPr>
          <p:cNvPr id="141" name="Google Shape;141;p14">
            <a:extLst>
              <a:ext uri="{FF2B5EF4-FFF2-40B4-BE49-F238E27FC236}">
                <a16:creationId xmlns:a16="http://schemas.microsoft.com/office/drawing/2014/main" id="{2AE1FEE4-2380-D765-0D33-9CA03E2674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97500" y="1116150"/>
            <a:ext cx="7038900" cy="35112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lnSpc>
                <a:spcPct val="114999"/>
              </a:lnSpc>
              <a:spcAft>
                <a:spcPts val="1200"/>
              </a:spcAft>
              <a:buNone/>
            </a:pPr>
            <a:r>
              <a:rPr lang="en-US" sz="1600" noProof="0" dirty="0">
                <a:latin typeface="Avenir Next LT Pro" panose="020B0504020202020204" pitchFamily="34" charset="0"/>
              </a:rPr>
              <a:t>Operational telemetry collected from services managed by the </a:t>
            </a:r>
            <a:r>
              <a:rPr lang="en-US" sz="1600" b="1" noProof="0" dirty="0">
                <a:latin typeface="Avenir Next LT Pro" panose="020B0504020202020204" pitchFamily="34" charset="0"/>
              </a:rPr>
              <a:t>CNAF Farming Group</a:t>
            </a:r>
            <a:r>
              <a:rPr lang="en-US" sz="1600" noProof="0" dirty="0">
                <a:latin typeface="Avenir Next LT Pro" panose="020B0504020202020204" pitchFamily="34" charset="0"/>
              </a:rPr>
              <a:t>, which operates the computing clusters supporting distributed scientific workloads and large-scale data processing.</a:t>
            </a:r>
          </a:p>
          <a:p>
            <a:pPr marL="0" indent="0">
              <a:lnSpc>
                <a:spcPct val="114999"/>
              </a:lnSpc>
              <a:spcAft>
                <a:spcPts val="1200"/>
              </a:spcAft>
              <a:buNone/>
            </a:pPr>
            <a:r>
              <a:rPr lang="en-US" sz="1600" noProof="0" dirty="0">
                <a:latin typeface="Avenir Next LT Pro" panose="020B0504020202020204" pitchFamily="34" charset="0"/>
              </a:rPr>
              <a:t>The data is a </a:t>
            </a:r>
            <a:r>
              <a:rPr lang="en-US" sz="1600" b="1" noProof="0" dirty="0">
                <a:latin typeface="Avenir Next LT Pro" panose="020B0504020202020204" pitchFamily="34" charset="0"/>
              </a:rPr>
              <a:t>multivariate time series </a:t>
            </a:r>
            <a:r>
              <a:rPr lang="en-US" sz="1600" noProof="0" dirty="0">
                <a:latin typeface="Avenir Next LT Pro" panose="020B0504020202020204" pitchFamily="34" charset="0"/>
              </a:rPr>
              <a:t>across </a:t>
            </a:r>
            <a:r>
              <a:rPr lang="en-US" sz="1600" b="1" noProof="0" dirty="0">
                <a:latin typeface="Avenir Next LT Pro" panose="020B0504020202020204" pitchFamily="34" charset="0"/>
              </a:rPr>
              <a:t>multiple hosts</a:t>
            </a:r>
            <a:r>
              <a:rPr lang="en-US" sz="1600" noProof="0" dirty="0">
                <a:latin typeface="Avenir Next LT Pro" panose="020B0504020202020204" pitchFamily="34" charset="0"/>
              </a:rPr>
              <a:t>, which include:</a:t>
            </a:r>
          </a:p>
          <a:p>
            <a:pPr marL="285750" indent="-285750">
              <a:lnSpc>
                <a:spcPct val="114999"/>
              </a:lnSpc>
              <a:spcAft>
                <a:spcPts val="1200"/>
              </a:spcAft>
            </a:pPr>
            <a:r>
              <a:rPr lang="en-US" sz="1600" noProof="0" dirty="0">
                <a:latin typeface="Avenir Next LT Pro" panose="020B0504020202020204" pitchFamily="34" charset="0"/>
              </a:rPr>
              <a:t>CPU usage and load</a:t>
            </a:r>
          </a:p>
          <a:p>
            <a:pPr marL="285750" indent="-285750">
              <a:lnSpc>
                <a:spcPct val="114999"/>
              </a:lnSpc>
              <a:spcAft>
                <a:spcPts val="1200"/>
              </a:spcAft>
            </a:pPr>
            <a:r>
              <a:rPr lang="en-US" sz="1600" noProof="0" dirty="0">
                <a:latin typeface="Avenir Next LT Pro" panose="020B0504020202020204" pitchFamily="34" charset="0"/>
              </a:rPr>
              <a:t>memory utilization and disk I/O statistics</a:t>
            </a:r>
          </a:p>
          <a:p>
            <a:pPr marL="285750" indent="-285750">
              <a:lnSpc>
                <a:spcPct val="114999"/>
              </a:lnSpc>
              <a:spcAft>
                <a:spcPts val="1200"/>
              </a:spcAft>
            </a:pPr>
            <a:r>
              <a:rPr lang="en-US" sz="1600" noProof="0" dirty="0">
                <a:latin typeface="Avenir Next LT Pro" panose="020B0504020202020204" pitchFamily="34" charset="0"/>
              </a:rPr>
              <a:t>process-level resource metrics</a:t>
            </a:r>
          </a:p>
          <a:p>
            <a:pPr marL="285750" indent="-285750">
              <a:lnSpc>
                <a:spcPct val="114999"/>
              </a:lnSpc>
              <a:spcAft>
                <a:spcPts val="1200"/>
              </a:spcAft>
            </a:pPr>
            <a:endParaRPr lang="en-US" sz="1600" b="1" noProof="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096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>
          <a:extLst>
            <a:ext uri="{FF2B5EF4-FFF2-40B4-BE49-F238E27FC236}">
              <a16:creationId xmlns:a16="http://schemas.microsoft.com/office/drawing/2014/main" id="{A57D4F80-425F-99F6-4461-6BF78D080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>
            <a:extLst>
              <a:ext uri="{FF2B5EF4-FFF2-40B4-BE49-F238E27FC236}">
                <a16:creationId xmlns:a16="http://schemas.microsoft.com/office/drawing/2014/main" id="{A00DBA11-4FB0-4B96-0F22-FBEDE62DED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en-US" sz="2800" noProof="0" dirty="0">
                <a:latin typeface="Avenir Next LT Pro"/>
                <a:ea typeface="Calibri"/>
                <a:cs typeface="Calibri"/>
              </a:rPr>
              <a:t>Data Preparation and Processing</a:t>
            </a:r>
            <a:endParaRPr lang="en-US" noProof="0" dirty="0">
              <a:ea typeface="Calibri"/>
              <a:cs typeface="Calibri"/>
            </a:endParaRPr>
          </a:p>
        </p:txBody>
      </p:sp>
      <p:sp>
        <p:nvSpPr>
          <p:cNvPr id="141" name="Google Shape;141;p14">
            <a:extLst>
              <a:ext uri="{FF2B5EF4-FFF2-40B4-BE49-F238E27FC236}">
                <a16:creationId xmlns:a16="http://schemas.microsoft.com/office/drawing/2014/main" id="{4F057362-9BCC-BDE6-1616-BDA2A060F3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75855" y="1567550"/>
            <a:ext cx="6097765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14999"/>
              </a:lnSpc>
              <a:spcAft>
                <a:spcPts val="1200"/>
              </a:spcAft>
            </a:pPr>
            <a:r>
              <a:rPr lang="en-US" sz="1500" dirty="0">
                <a:latin typeface="Avenir Next LT Pro" panose="020B0504020202020204" pitchFamily="34" charset="0"/>
              </a:rPr>
              <a:t>Starting from multi-gigabyte JSON logs with redundant structure</a:t>
            </a:r>
          </a:p>
          <a:p>
            <a:pPr marL="285750" indent="-285750">
              <a:lnSpc>
                <a:spcPct val="114999"/>
              </a:lnSpc>
              <a:spcAft>
                <a:spcPts val="1200"/>
              </a:spcAft>
            </a:pPr>
            <a:r>
              <a:rPr lang="en-US" sz="1500" noProof="0" dirty="0">
                <a:latin typeface="Avenir Next LT Pro" panose="020B0504020202020204" pitchFamily="34" charset="0"/>
              </a:rPr>
              <a:t>For </a:t>
            </a:r>
            <a:r>
              <a:rPr lang="en-US" sz="1500" dirty="0">
                <a:latin typeface="Avenir Next LT Pro" panose="020B0504020202020204" pitchFamily="34" charset="0"/>
              </a:rPr>
              <a:t>Anomaly Detection data must be processed to:</a:t>
            </a:r>
          </a:p>
          <a:p>
            <a:pPr marL="742950" lvl="1" indent="-285750">
              <a:lnSpc>
                <a:spcPct val="114999"/>
              </a:lnSpc>
              <a:spcAft>
                <a:spcPts val="1200"/>
              </a:spcAft>
            </a:pPr>
            <a:r>
              <a:rPr lang="en-US" sz="1300" dirty="0">
                <a:latin typeface="Avenir Next LT Pro" panose="020B0504020202020204" pitchFamily="34" charset="0"/>
              </a:rPr>
              <a:t>Isolate informative system-level metric</a:t>
            </a:r>
          </a:p>
          <a:p>
            <a:pPr marL="742950" lvl="1" indent="-285750">
              <a:lnSpc>
                <a:spcPct val="114999"/>
              </a:lnSpc>
              <a:spcAft>
                <a:spcPts val="1200"/>
              </a:spcAft>
            </a:pPr>
            <a:r>
              <a:rPr lang="en-US" sz="1300" dirty="0">
                <a:latin typeface="Avenir Next LT Pro" panose="020B0504020202020204" pitchFamily="34" charset="0"/>
              </a:rPr>
              <a:t>Remove noisy and low-signal process-level measurements</a:t>
            </a:r>
          </a:p>
          <a:p>
            <a:pPr marL="742950" lvl="1" indent="-285750">
              <a:lnSpc>
                <a:spcPct val="114999"/>
              </a:lnSpc>
              <a:spcAft>
                <a:spcPts val="1200"/>
              </a:spcAft>
            </a:pPr>
            <a:r>
              <a:rPr lang="en-US" sz="1300" dirty="0">
                <a:latin typeface="Avenir Next LT Pro" panose="020B0504020202020204" pitchFamily="34" charset="0"/>
              </a:rPr>
              <a:t>Remove </a:t>
            </a:r>
            <a:r>
              <a:rPr lang="en-US" sz="1400" dirty="0">
                <a:latin typeface="Avenir Next LT Pro" panose="020B0504020202020204" pitchFamily="34" charset="0"/>
              </a:rPr>
              <a:t>missing values and inconsistent reporting intervals</a:t>
            </a:r>
            <a:endParaRPr lang="en-US" sz="1300" dirty="0">
              <a:latin typeface="Avenir Next LT Pro" panose="020B0504020202020204" pitchFamily="34" charset="0"/>
            </a:endParaRPr>
          </a:p>
          <a:p>
            <a:pPr marL="285750" indent="-285750">
              <a:lnSpc>
                <a:spcPct val="114999"/>
              </a:lnSpc>
              <a:spcAft>
                <a:spcPts val="1200"/>
              </a:spcAft>
            </a:pPr>
            <a:r>
              <a:rPr lang="en-US" sz="1500" dirty="0">
                <a:latin typeface="Avenir Next LT Pro" panose="020B0504020202020204" pitchFamily="34" charset="0"/>
              </a:rPr>
              <a:t>The resulting Dataset contains:</a:t>
            </a:r>
          </a:p>
          <a:p>
            <a:pPr marL="742950" lvl="1" indent="-285750">
              <a:lnSpc>
                <a:spcPct val="114999"/>
              </a:lnSpc>
              <a:spcAft>
                <a:spcPts val="1200"/>
              </a:spcAft>
            </a:pPr>
            <a:r>
              <a:rPr lang="en-US" sz="1300" b="1" dirty="0">
                <a:latin typeface="Avenir Next LT Pro" panose="020B0504020202020204" pitchFamily="34" charset="0"/>
              </a:rPr>
              <a:t>4086</a:t>
            </a:r>
            <a:r>
              <a:rPr lang="en-US" sz="1300" dirty="0">
                <a:latin typeface="Avenir Next LT Pro" panose="020B0504020202020204" pitchFamily="34" charset="0"/>
              </a:rPr>
              <a:t> (check number) </a:t>
            </a:r>
            <a:r>
              <a:rPr lang="en-US" sz="1300" b="1" dirty="0">
                <a:latin typeface="Avenir Next LT Pro" panose="020B0504020202020204" pitchFamily="34" charset="0"/>
              </a:rPr>
              <a:t>time</a:t>
            </a:r>
            <a:r>
              <a:rPr lang="en-US" sz="1300" dirty="0">
                <a:latin typeface="Avenir Next LT Pro" panose="020B0504020202020204" pitchFamily="34" charset="0"/>
              </a:rPr>
              <a:t> snapshots for </a:t>
            </a:r>
            <a:r>
              <a:rPr lang="en-US" sz="1300" b="1" dirty="0">
                <a:latin typeface="Avenir Next LT Pro" panose="020B0504020202020204" pitchFamily="34" charset="0"/>
              </a:rPr>
              <a:t>304</a:t>
            </a:r>
            <a:r>
              <a:rPr lang="en-US" sz="1300" dirty="0">
                <a:latin typeface="Avenir Next LT Pro" panose="020B0504020202020204" pitchFamily="34" charset="0"/>
              </a:rPr>
              <a:t> compute </a:t>
            </a:r>
            <a:r>
              <a:rPr lang="en-US" sz="1300" b="1" dirty="0">
                <a:latin typeface="Avenir Next LT Pro" panose="020B0504020202020204" pitchFamily="34" charset="0"/>
              </a:rPr>
              <a:t>nodes</a:t>
            </a:r>
            <a:r>
              <a:rPr lang="en-US" sz="1300" dirty="0">
                <a:latin typeface="Avenir Next LT Pro" panose="020B0504020202020204" pitchFamily="34" charset="0"/>
              </a:rPr>
              <a:t> with </a:t>
            </a:r>
            <a:r>
              <a:rPr lang="en-US" sz="1300" b="1" dirty="0">
                <a:latin typeface="Avenir Next LT Pro" panose="020B0504020202020204" pitchFamily="34" charset="0"/>
              </a:rPr>
              <a:t>36</a:t>
            </a:r>
            <a:r>
              <a:rPr lang="en-US" sz="1300" dirty="0">
                <a:latin typeface="Avenir Next LT Pro" panose="020B0504020202020204" pitchFamily="34" charset="0"/>
              </a:rPr>
              <a:t> system-level </a:t>
            </a:r>
            <a:r>
              <a:rPr lang="en-US" sz="1300" b="1" dirty="0">
                <a:latin typeface="Avenir Next LT Pro" panose="020B0504020202020204" pitchFamily="34" charset="0"/>
              </a:rPr>
              <a:t>metrics</a:t>
            </a:r>
            <a:r>
              <a:rPr lang="en-US" sz="1300" dirty="0">
                <a:latin typeface="Avenir Next LT Pro" panose="020B0504020202020204" pitchFamily="34" charset="0"/>
              </a:rPr>
              <a:t> each = a timeseries with ~11k features each step. (~44M input values)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5062261-014C-1E3D-AE09-2D35758C92BF}"/>
              </a:ext>
            </a:extLst>
          </p:cNvPr>
          <p:cNvGrpSpPr/>
          <p:nvPr/>
        </p:nvGrpSpPr>
        <p:grpSpPr>
          <a:xfrm>
            <a:off x="6873620" y="1415407"/>
            <a:ext cx="1626621" cy="3215485"/>
            <a:chOff x="6859766" y="841546"/>
            <a:chExt cx="1626621" cy="321548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7122B88-0E96-3B1A-815C-4BED1A297A47}"/>
                </a:ext>
              </a:extLst>
            </p:cNvPr>
            <p:cNvSpPr/>
            <p:nvPr/>
          </p:nvSpPr>
          <p:spPr>
            <a:xfrm>
              <a:off x="6859766" y="841546"/>
              <a:ext cx="1626621" cy="796344"/>
            </a:xfrm>
            <a:prstGeom prst="roundRect">
              <a:avLst/>
            </a:prstGeom>
            <a:solidFill>
              <a:srgbClr val="F2F2F3"/>
            </a:solidFill>
            <a:ln>
              <a:solidFill>
                <a:srgbClr val="02020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Raw Telemetry JSON Logs</a:t>
              </a:r>
              <a:endParaRPr lang="en-US" noProof="0" dirty="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DF2DC29-DF06-75BC-1AF0-2EAEA60E4FF5}"/>
                </a:ext>
              </a:extLst>
            </p:cNvPr>
            <p:cNvSpPr/>
            <p:nvPr/>
          </p:nvSpPr>
          <p:spPr>
            <a:xfrm>
              <a:off x="6859766" y="3260687"/>
              <a:ext cx="1626621" cy="796344"/>
            </a:xfrm>
            <a:prstGeom prst="roundRect">
              <a:avLst/>
            </a:prstGeom>
            <a:solidFill>
              <a:srgbClr val="F2F2F3"/>
            </a:solidFill>
            <a:ln>
              <a:solidFill>
                <a:srgbClr val="02020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ML-Ready Tensors 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H x T x Metric</a:t>
              </a:r>
              <a:endParaRPr lang="en-US" noProof="0" dirty="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B6F898D-C2C2-A6D0-3460-FA82C9999BE2}"/>
                </a:ext>
              </a:extLst>
            </p:cNvPr>
            <p:cNvSpPr/>
            <p:nvPr/>
          </p:nvSpPr>
          <p:spPr>
            <a:xfrm>
              <a:off x="6859766" y="2042624"/>
              <a:ext cx="1626621" cy="796344"/>
            </a:xfrm>
            <a:prstGeom prst="roundRect">
              <a:avLst/>
            </a:prstGeom>
            <a:solidFill>
              <a:srgbClr val="F2F2F3"/>
            </a:solidFill>
            <a:ln>
              <a:solidFill>
                <a:srgbClr val="02020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Metric Selection &amp; Structural Reduction</a:t>
              </a:r>
              <a:endParaRPr lang="en-US" noProof="0" dirty="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44B99CA8-50FD-257A-1F68-EACC40418358}"/>
                </a:ext>
              </a:extLst>
            </p:cNvPr>
            <p:cNvSpPr/>
            <p:nvPr/>
          </p:nvSpPr>
          <p:spPr>
            <a:xfrm>
              <a:off x="7500944" y="1686292"/>
              <a:ext cx="344264" cy="290945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DA313643-0727-0914-0452-D226214E9A85}"/>
                </a:ext>
              </a:extLst>
            </p:cNvPr>
            <p:cNvSpPr/>
            <p:nvPr/>
          </p:nvSpPr>
          <p:spPr>
            <a:xfrm>
              <a:off x="7500944" y="2914247"/>
              <a:ext cx="344264" cy="290945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245738176"/>
      </p:ext>
    </p:extLst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ocus">
    <a:dk1>
      <a:srgbClr val="1B212C"/>
    </a:dk1>
    <a:lt1>
      <a:srgbClr val="FFFFFF"/>
    </a:lt1>
    <a:dk2>
      <a:srgbClr val="D9D9D9"/>
    </a:dk2>
    <a:lt2>
      <a:srgbClr val="82C7A5"/>
    </a:lt2>
    <a:accent1>
      <a:srgbClr val="0145AC"/>
    </a:accent1>
    <a:accent2>
      <a:srgbClr val="EECE1A"/>
    </a:accent2>
    <a:accent3>
      <a:srgbClr val="4E5567"/>
    </a:accent3>
    <a:accent4>
      <a:srgbClr val="F4D6AD"/>
    </a:accent4>
    <a:accent5>
      <a:srgbClr val="7890CD"/>
    </a:accent5>
    <a:accent6>
      <a:srgbClr val="F15E22"/>
    </a:accent6>
    <a:hlink>
      <a:srgbClr val="7890CD"/>
    </a:hlink>
    <a:folHlink>
      <a:srgbClr val="7890CD"/>
    </a:folHlink>
  </a:clrScheme>
</a:themeOverride>
</file>

<file path=ppt/theme/themeOverride2.xml><?xml version="1.0" encoding="utf-8"?>
<a:themeOverride xmlns:a="http://schemas.openxmlformats.org/drawingml/2006/main">
  <a:clrScheme name="Focus">
    <a:dk1>
      <a:srgbClr val="1B212C"/>
    </a:dk1>
    <a:lt1>
      <a:srgbClr val="FFFFFF"/>
    </a:lt1>
    <a:dk2>
      <a:srgbClr val="D9D9D9"/>
    </a:dk2>
    <a:lt2>
      <a:srgbClr val="82C7A5"/>
    </a:lt2>
    <a:accent1>
      <a:srgbClr val="0145AC"/>
    </a:accent1>
    <a:accent2>
      <a:srgbClr val="EECE1A"/>
    </a:accent2>
    <a:accent3>
      <a:srgbClr val="4E5567"/>
    </a:accent3>
    <a:accent4>
      <a:srgbClr val="F4D6AD"/>
    </a:accent4>
    <a:accent5>
      <a:srgbClr val="7890CD"/>
    </a:accent5>
    <a:accent6>
      <a:srgbClr val="F15E22"/>
    </a:accent6>
    <a:hlink>
      <a:srgbClr val="7890CD"/>
    </a:hlink>
    <a:folHlink>
      <a:srgbClr val="7890C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AB6BE0A6A9014699B5553808CC3BC4" ma:contentTypeVersion="10" ma:contentTypeDescription="Create a new document." ma:contentTypeScope="" ma:versionID="2535943870b660902a9bdc83bbaab089">
  <xsd:schema xmlns:xsd="http://www.w3.org/2001/XMLSchema" xmlns:xs="http://www.w3.org/2001/XMLSchema" xmlns:p="http://schemas.microsoft.com/office/2006/metadata/properties" xmlns:ns3="7bb4d2ba-f785-4b3e-8492-ed01f191e0d1" targetNamespace="http://schemas.microsoft.com/office/2006/metadata/properties" ma:root="true" ma:fieldsID="0f212a0134d28867fbde7be6c7ad1ca2" ns3:_="">
    <xsd:import namespace="7bb4d2ba-f785-4b3e-8492-ed01f191e0d1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b4d2ba-f785-4b3e-8492-ed01f191e0d1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bb4d2ba-f785-4b3e-8492-ed01f191e0d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CFEE46-7E8C-4446-851B-9AF4E8E86B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b4d2ba-f785-4b3e-8492-ed01f191e0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A91C63-1ED9-4B12-A0BA-09F826E61493}">
  <ds:schemaRefs>
    <ds:schemaRef ds:uri="http://purl.org/dc/elements/1.1/"/>
    <ds:schemaRef ds:uri="http://purl.org/dc/terms/"/>
    <ds:schemaRef ds:uri="7bb4d2ba-f785-4b3e-8492-ed01f191e0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4DB79FC-9CFC-4053-A9C3-8F79DB9DD1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975</Words>
  <Application>Microsoft Office PowerPoint</Application>
  <PresentationFormat>On-screen Show (16:9)</PresentationFormat>
  <Paragraphs>120</Paragraphs>
  <Slides>16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Cambria Math</vt:lpstr>
      <vt:lpstr>Lato</vt:lpstr>
      <vt:lpstr>Courier New</vt:lpstr>
      <vt:lpstr>Montserrat</vt:lpstr>
      <vt:lpstr>Avenir Next LT Pro</vt:lpstr>
      <vt:lpstr>Calibri</vt:lpstr>
      <vt:lpstr>Arial</vt:lpstr>
      <vt:lpstr>Focus</vt:lpstr>
      <vt:lpstr>Integrating AI into  Data-Center Operations</vt:lpstr>
      <vt:lpstr>Context</vt:lpstr>
      <vt:lpstr>Data Complexity</vt:lpstr>
      <vt:lpstr>Data Complexity @ CNAF</vt:lpstr>
      <vt:lpstr>Different ML Approaches for AD</vt:lpstr>
      <vt:lpstr>Transformer</vt:lpstr>
      <vt:lpstr>Transformer Architecture</vt:lpstr>
      <vt:lpstr>Data Overview</vt:lpstr>
      <vt:lpstr>Data Preparation and Processing</vt:lpstr>
      <vt:lpstr>Signal injection</vt:lpstr>
      <vt:lpstr>Training v Test dataset</vt:lpstr>
      <vt:lpstr>Model Architecture</vt:lpstr>
      <vt:lpstr>Model Architecture</vt:lpstr>
      <vt:lpstr>Results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Marco Lorusso</cp:lastModifiedBy>
  <cp:revision>559</cp:revision>
  <dcterms:modified xsi:type="dcterms:W3CDTF">2026-03-18T05:17:39Z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0x0101005FAB6BE0A6A9014699B5553808CC3BC4</vt:lpwstr>
  </property>
</Properties>
</file>