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95" r:id="rId3"/>
    <p:sldId id="257" r:id="rId4"/>
    <p:sldId id="296" r:id="rId5"/>
    <p:sldId id="293" r:id="rId6"/>
    <p:sldId id="305" r:id="rId7"/>
    <p:sldId id="304" r:id="rId8"/>
    <p:sldId id="302" r:id="rId9"/>
    <p:sldId id="269" r:id="rId10"/>
    <p:sldId id="270" r:id="rId11"/>
    <p:sldId id="271" r:id="rId12"/>
    <p:sldId id="294" r:id="rId13"/>
    <p:sldId id="297" r:id="rId14"/>
    <p:sldId id="276" r:id="rId15"/>
    <p:sldId id="277" r:id="rId16"/>
    <p:sldId id="278" r:id="rId17"/>
    <p:sldId id="266" r:id="rId18"/>
    <p:sldId id="281" r:id="rId19"/>
    <p:sldId id="280" r:id="rId20"/>
    <p:sldId id="282" r:id="rId21"/>
    <p:sldId id="283" r:id="rId22"/>
    <p:sldId id="306" r:id="rId23"/>
    <p:sldId id="299" r:id="rId24"/>
    <p:sldId id="285" r:id="rId25"/>
    <p:sldId id="286" r:id="rId26"/>
    <p:sldId id="287" r:id="rId27"/>
    <p:sldId id="292" r:id="rId28"/>
  </p:sldIdLst>
  <p:sldSz cx="9144000" cy="5143500" type="screen16x9"/>
  <p:notesSz cx="9144000" cy="5143500"/>
  <p:embeddedFontLst>
    <p:embeddedFont>
      <p:font typeface="OpenSymbol" panose="05010000000000000000" pitchFamily="2" charset="0"/>
      <p:regular r:id="rId30"/>
    </p:embeddedFont>
    <p:embeddedFont>
      <p:font typeface="Work Sans SemiBold" pitchFamily="2" charset="0"/>
      <p:bold r:id="rId31"/>
      <p:boldItalic r:id="rId32"/>
    </p:embeddedFont>
    <p:embeddedFont>
      <p:font typeface="Work Sans" pitchFamily="2" charset="0"/>
      <p:regular r:id="rId33"/>
      <p:bold r:id="rId34"/>
      <p:italic r:id="rId35"/>
      <p:boldItalic r:id="rId36"/>
    </p:embeddedFont>
    <p:embeddedFont>
      <p:font typeface="Roboto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pos="2874">
          <p15:clr>
            <a:srgbClr val="A4A3A4"/>
          </p15:clr>
        </p15:guide>
        <p15:guide id="2" orient="horz" pos="14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882" y="84"/>
      </p:cViewPr>
      <p:guideLst>
        <p:guide pos="2874"/>
        <p:guide orient="horz" pos="14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570906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48333540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65827431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649440201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1161348717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675187493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3949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458816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192184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4429254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4CF1292-19E6-D197-EDE7-4C86640CA16C}" type="slidenum">
              <a:r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1704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678590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529943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4 Use Cases</a:t>
            </a:r>
            <a:r>
              <a:rPr lang="en-US" sz="1200"/>
              <a:t/>
            </a:r>
            <a:br>
              <a:rPr lang="en-US" sz="1200"/>
            </a:br>
            <a:r>
              <a:rPr lang="en-US" sz="1200"/>
              <a:t>Science (Molecular Dynamics),</a:t>
            </a:r>
            <a:br>
              <a:rPr lang="en-US" sz="1200"/>
            </a:br>
            <a:r>
              <a:rPr lang="en-US" sz="1200"/>
              <a:t>Industry (Automotive)</a:t>
            </a:r>
            <a:br>
              <a:rPr lang="en-US" sz="1200"/>
            </a:br>
            <a:r>
              <a:rPr lang="en-US" sz="1200"/>
              <a:t>SME (Smart Agriculture,</a:t>
            </a:r>
            <a:br>
              <a:rPr lang="en-US" sz="1200"/>
            </a:br>
            <a:r>
              <a:rPr lang="en-US" sz="1200"/>
              <a:t>          Mining Public Data)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/>
              <a:t>Data harmonization and then…</a:t>
            </a:r>
            <a:br>
              <a:rPr lang="en-US" sz="1200"/>
            </a:br>
            <a:r>
              <a:rPr lang="en-US" sz="1200">
                <a:solidFill>
                  <a:schemeClr val="accent2"/>
                </a:solidFill>
              </a:rPr>
              <a:t>demanding analytics 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"/>
              <a:buNone/>
              <a:defRPr/>
            </a:pPr>
            <a:endParaRPr lang="en-US" sz="1200">
              <a:solidFill>
                <a:schemeClr val="accent2"/>
              </a:solidFill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Extreme Data Database (EDD)</a:t>
            </a:r>
            <a:br>
              <a:rPr lang="en-US" sz="1200">
                <a:solidFill>
                  <a:schemeClr val="accent2"/>
                </a:solidFill>
              </a:rPr>
            </a:br>
            <a:r>
              <a:rPr lang="en-US" sz="1200"/>
              <a:t>with DBMS-oriented and </a:t>
            </a:r>
            <a:br>
              <a:rPr lang="en-US" sz="1200"/>
            </a:br>
            <a:r>
              <a:rPr lang="en-US" sz="1200"/>
              <a:t>distributed-data store solutions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Advanced Query and Indexing System (AQIS) </a:t>
            </a:r>
            <a:r>
              <a:rPr lang="en-US" sz="1200"/>
              <a:t>to find and filter </a:t>
            </a:r>
            <a:br>
              <a:rPr lang="en-US" sz="1200"/>
            </a:br>
            <a:r>
              <a:rPr lang="en-US" sz="1200"/>
              <a:t>data: fast, consistent, general</a:t>
            </a:r>
            <a:endParaRPr/>
          </a:p>
          <a:p>
            <a:pPr marL="457200" lvl="0" indent="-317496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Staging and workflow automation</a:t>
            </a:r>
            <a:br>
              <a:rPr lang="en-US" sz="1200">
                <a:solidFill>
                  <a:schemeClr val="accent2"/>
                </a:solidFill>
              </a:rPr>
            </a:br>
            <a:r>
              <a:rPr lang="en-US" sz="1200"/>
              <a:t>to use </a:t>
            </a:r>
            <a:r>
              <a:rPr lang="en-US" sz="1200">
                <a:solidFill>
                  <a:schemeClr val="accent2"/>
                </a:solidFill>
              </a:rPr>
              <a:t>Supercomputing centres </a:t>
            </a:r>
            <a:r>
              <a:rPr lang="en-US" sz="1200"/>
              <a:t>for Analytics &amp; AI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457200" lvl="0" indent="-317496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Data access, publication &amp; staging </a:t>
            </a:r>
            <a:r>
              <a:rPr lang="en-US" sz="1200"/>
              <a:t>to connect our </a:t>
            </a:r>
            <a:r>
              <a:rPr lang="en-US" sz="1200">
                <a:solidFill>
                  <a:schemeClr val="accent2"/>
                </a:solidFill>
              </a:rPr>
              <a:t>EDD</a:t>
            </a:r>
            <a:r>
              <a:rPr lang="en-US" sz="1200"/>
              <a:t> to </a:t>
            </a:r>
            <a:r>
              <a:rPr lang="en-US" sz="1200">
                <a:solidFill>
                  <a:schemeClr val="accent2"/>
                </a:solidFill>
              </a:rPr>
              <a:t>European Data Spaces, EUDAT, EOSC</a:t>
            </a:r>
            <a:endParaRPr lang="en-US" sz="1200"/>
          </a:p>
          <a:p>
            <a:pPr>
              <a:defRPr/>
            </a:pPr>
            <a:endParaRPr/>
          </a:p>
        </p:txBody>
      </p:sp>
      <p:sp>
        <p:nvSpPr>
          <p:cNvPr id="2001212065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0B534B2-ACEA-4738-47A9-B8501DBACBB7}" type="slidenum">
              <a:r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0741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545051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5103373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4 Use Cases</a:t>
            </a:r>
            <a:r>
              <a:rPr lang="en-US" sz="1200"/>
              <a:t/>
            </a:r>
            <a:br>
              <a:rPr lang="en-US" sz="1200"/>
            </a:br>
            <a:r>
              <a:rPr lang="en-US" sz="1200"/>
              <a:t>Science (Molecular Dynamics),</a:t>
            </a:r>
            <a:br>
              <a:rPr lang="en-US" sz="1200"/>
            </a:br>
            <a:r>
              <a:rPr lang="en-US" sz="1200"/>
              <a:t>Industry (Automotive)</a:t>
            </a:r>
            <a:br>
              <a:rPr lang="en-US" sz="1200"/>
            </a:br>
            <a:r>
              <a:rPr lang="en-US" sz="1200"/>
              <a:t>SME (Smart Agriculture,</a:t>
            </a:r>
            <a:br>
              <a:rPr lang="en-US" sz="1200"/>
            </a:br>
            <a:r>
              <a:rPr lang="en-US" sz="1200"/>
              <a:t>          Mining Public Data)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/>
              <a:t>Data harmonization and then…</a:t>
            </a:r>
            <a:br>
              <a:rPr lang="en-US" sz="1200"/>
            </a:br>
            <a:r>
              <a:rPr lang="en-US" sz="1200">
                <a:solidFill>
                  <a:schemeClr val="accent2"/>
                </a:solidFill>
              </a:rPr>
              <a:t>demanding analytics 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"/>
              <a:buNone/>
              <a:defRPr/>
            </a:pPr>
            <a:endParaRPr lang="en-US" sz="1200">
              <a:solidFill>
                <a:schemeClr val="accent2"/>
              </a:solidFill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Extreme Data Database (EDD)</a:t>
            </a:r>
            <a:br>
              <a:rPr lang="en-US" sz="1200">
                <a:solidFill>
                  <a:schemeClr val="accent2"/>
                </a:solidFill>
              </a:rPr>
            </a:br>
            <a:r>
              <a:rPr lang="en-US" sz="1200"/>
              <a:t>with DBMS-oriented and </a:t>
            </a:r>
            <a:br>
              <a:rPr lang="en-US" sz="1200"/>
            </a:br>
            <a:r>
              <a:rPr lang="en-US" sz="1200"/>
              <a:t>distributed-data store solutions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Advanced Query and Indexing System (AQIS) </a:t>
            </a:r>
            <a:r>
              <a:rPr lang="en-US" sz="1200"/>
              <a:t>to find and filter </a:t>
            </a:r>
            <a:br>
              <a:rPr lang="en-US" sz="1200"/>
            </a:br>
            <a:r>
              <a:rPr lang="en-US" sz="1200"/>
              <a:t>data: fast, consistent, general</a:t>
            </a:r>
            <a:endParaRPr/>
          </a:p>
          <a:p>
            <a:pPr marL="457200" lvl="0" indent="-317496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Staging and workflow automation</a:t>
            </a:r>
            <a:br>
              <a:rPr lang="en-US" sz="1200">
                <a:solidFill>
                  <a:schemeClr val="accent2"/>
                </a:solidFill>
              </a:rPr>
            </a:br>
            <a:r>
              <a:rPr lang="en-US" sz="1200"/>
              <a:t>to use </a:t>
            </a:r>
            <a:r>
              <a:rPr lang="en-US" sz="1200">
                <a:solidFill>
                  <a:schemeClr val="accent2"/>
                </a:solidFill>
              </a:rPr>
              <a:t>Supercomputing centres </a:t>
            </a:r>
            <a:r>
              <a:rPr lang="en-US" sz="1200"/>
              <a:t>for Analytics &amp; AI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457200" lvl="0" indent="-317496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Data access, publication &amp; staging </a:t>
            </a:r>
            <a:r>
              <a:rPr lang="en-US" sz="1200"/>
              <a:t>to connect our </a:t>
            </a:r>
            <a:r>
              <a:rPr lang="en-US" sz="1200">
                <a:solidFill>
                  <a:schemeClr val="accent2"/>
                </a:solidFill>
              </a:rPr>
              <a:t>EDD</a:t>
            </a:r>
            <a:r>
              <a:rPr lang="en-US" sz="1200"/>
              <a:t> to </a:t>
            </a:r>
            <a:r>
              <a:rPr lang="en-US" sz="1200">
                <a:solidFill>
                  <a:schemeClr val="accent2"/>
                </a:solidFill>
              </a:rPr>
              <a:t>European Data Spaces, EUDAT, EOSC</a:t>
            </a:r>
            <a:endParaRPr lang="en-US" sz="1200"/>
          </a:p>
          <a:p>
            <a:pPr>
              <a:defRPr/>
            </a:pPr>
            <a:endParaRPr/>
          </a:p>
        </p:txBody>
      </p:sp>
      <p:sp>
        <p:nvSpPr>
          <p:cNvPr id="1849592608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53FABD5-289A-5AE9-0383-06147CFDDD15}" type="slidenum">
              <a:r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7749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835398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3162354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6742502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E7C792D-4E38-6D75-6E76-79BD676E910E}" type="slidenum">
              <a:r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9530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835398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3162354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6742502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E7C792D-4E38-6D75-6E76-79BD676E910E}" type="slidenum">
              <a:r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1463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023299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7707702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4300174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9168D01-1D15-8E45-6208-B1240347BAB0}" type="slidenum">
              <a:r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017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262049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1303602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5645460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84E7559-C046-C6DA-078A-E1A171E60A63}" type="slidenum">
              <a:rPr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5860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438561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9956321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9760988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9F1D621-9423-F3D5-6974-C17EE980AB9E}" type="slidenum">
              <a:r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616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710494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1952209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17793" indent="-217793">
              <a:buFont typeface="Arial"/>
              <a:buChar char="–"/>
              <a:defRPr/>
            </a:pPr>
            <a:r>
              <a:t>WP5 Industry use case is about Advanced Driver Assistance Systems Validation data processing and understanding.</a:t>
            </a:r>
          </a:p>
        </p:txBody>
      </p:sp>
      <p:sp>
        <p:nvSpPr>
          <p:cNvPr id="204019595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3BC231E-9E73-8939-C217-FC03A6DCDABB}" type="slidenum">
              <a:rPr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4809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18516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4098679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723711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C6B3DCC-1241-FBD4-172B-96DF471BCF62}" type="slidenum">
              <a:rPr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5115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302656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1316170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9028314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F336D11-555B-B921-2FD3-44A73D2DAAEE}" type="slidenum">
              <a:rPr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8626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835398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3162354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6742502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E7C792D-4E38-6D75-6E76-79BD676E910E}" type="slidenum">
              <a:r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7274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365617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7831236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9581145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01F8316-1FC8-69BD-FF26-E2310461BE70}" type="slidenum">
              <a:rPr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7657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887525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0495927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0541114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01F8316-1FC8-69BD-FF26-E2310461BE70}" type="slidenum">
              <a:rPr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23794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887525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0495927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0541114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01F8316-1FC8-69BD-FF26-E2310461BE70}" type="slidenum">
              <a:rPr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20841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302656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1316170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9028314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F336D11-555B-B921-2FD3-44A73D2DAAEE}" type="slidenum">
              <a:rPr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325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8643008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0576069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7757061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57EAE3F-BBE1-3A25-75BB-BB2FCADF7578}" type="slidenum">
              <a:rPr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8898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534627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4002492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2686625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874767D-6700-0822-F58B-D970D2495815}" type="slidenum">
              <a:rPr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59138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478179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0683538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7299202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4D003CB-8BA1-FC67-E9D7-776255B5C5E3}" type="slidenum">
              <a:rPr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29945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605957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178286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3253707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5C30B95-E1A6-D9EA-FD3F-D8CFC6070CC3}" type="slidenum">
              <a:rPr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0382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782357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1804150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8042787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E671502-F4ED-0E26-4FAA-1BC78A0FF718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3599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835398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3162354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6742502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E7C792D-4E38-6D75-6E76-79BD676E910E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700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5DFFD-42EC-6785-3BBD-BDC5946C201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470690" name="Slide Image Placeholder 1">
            <a:extLst>
              <a:ext uri="{FF2B5EF4-FFF2-40B4-BE49-F238E27FC236}">
                <a16:creationId xmlns:a16="http://schemas.microsoft.com/office/drawing/2014/main" id="{41AF87DE-9EBE-27B0-1879-BAF202F94E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07164647" name="Notes Placeholder 2">
            <a:extLst>
              <a:ext uri="{FF2B5EF4-FFF2-40B4-BE49-F238E27FC236}">
                <a16:creationId xmlns:a16="http://schemas.microsoft.com/office/drawing/2014/main" id="{11AAD4F3-8222-0481-8964-1DF51E5467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4 Use Cases</a:t>
            </a:r>
            <a:r>
              <a:rPr lang="en-US" sz="1200"/>
              <a:t/>
            </a:r>
            <a:br>
              <a:rPr lang="en-US" sz="1200"/>
            </a:br>
            <a:r>
              <a:rPr lang="en-US" sz="1200"/>
              <a:t>Science (Molecular Dynamics),</a:t>
            </a:r>
            <a:br>
              <a:rPr lang="en-US" sz="1200"/>
            </a:br>
            <a:r>
              <a:rPr lang="en-US" sz="1200"/>
              <a:t>Industry (Automotive)</a:t>
            </a:r>
            <a:br>
              <a:rPr lang="en-US" sz="1200"/>
            </a:br>
            <a:r>
              <a:rPr lang="en-US" sz="1200"/>
              <a:t>SME (Smart Agriculture,</a:t>
            </a:r>
            <a:br>
              <a:rPr lang="en-US" sz="1200"/>
            </a:br>
            <a:r>
              <a:rPr lang="en-US" sz="1200"/>
              <a:t>          Mining Public Data)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/>
              <a:t>Data harmonization and then…</a:t>
            </a:r>
            <a:br>
              <a:rPr lang="en-US" sz="1200"/>
            </a:br>
            <a:r>
              <a:rPr lang="en-US" sz="1200">
                <a:solidFill>
                  <a:schemeClr val="accent2"/>
                </a:solidFill>
              </a:rPr>
              <a:t>demanding analytics 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"/>
              <a:buNone/>
              <a:defRPr/>
            </a:pPr>
            <a:endParaRPr lang="en-US" sz="1200">
              <a:solidFill>
                <a:schemeClr val="accent2"/>
              </a:solidFill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Extreme Data Database (EDD)</a:t>
            </a:r>
            <a:br>
              <a:rPr lang="en-US" sz="1200">
                <a:solidFill>
                  <a:schemeClr val="accent2"/>
                </a:solidFill>
              </a:rPr>
            </a:br>
            <a:r>
              <a:rPr lang="en-US" sz="1200"/>
              <a:t>with DBMS-oriented and </a:t>
            </a:r>
            <a:br>
              <a:rPr lang="en-US" sz="1200"/>
            </a:br>
            <a:r>
              <a:rPr lang="en-US" sz="1200"/>
              <a:t>distributed-data store solutions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Advanced Query and Indexing System (AQIS) </a:t>
            </a:r>
            <a:r>
              <a:rPr lang="en-US" sz="1200"/>
              <a:t>to find and filter </a:t>
            </a:r>
            <a:br>
              <a:rPr lang="en-US" sz="1200"/>
            </a:br>
            <a:r>
              <a:rPr lang="en-US" sz="1200"/>
              <a:t>data: fast, consistent, general</a:t>
            </a:r>
            <a:endParaRPr/>
          </a:p>
          <a:p>
            <a:pPr marL="457200" lvl="0" indent="-317497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Staging and workflow automation</a:t>
            </a:r>
            <a:br>
              <a:rPr lang="en-US" sz="1200">
                <a:solidFill>
                  <a:schemeClr val="accent2"/>
                </a:solidFill>
              </a:rPr>
            </a:br>
            <a:r>
              <a:rPr lang="en-US" sz="1200"/>
              <a:t>to use </a:t>
            </a:r>
            <a:r>
              <a:rPr lang="en-US" sz="1200">
                <a:solidFill>
                  <a:schemeClr val="accent2"/>
                </a:solidFill>
              </a:rPr>
              <a:t>Supercomputing centres </a:t>
            </a:r>
            <a:r>
              <a:rPr lang="en-US" sz="1200"/>
              <a:t>for Analytics &amp; AI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457200" lvl="0" indent="-317497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Data access, publication &amp; staging </a:t>
            </a:r>
            <a:r>
              <a:rPr lang="en-US" sz="1200"/>
              <a:t>to connect our </a:t>
            </a:r>
            <a:r>
              <a:rPr lang="en-US" sz="1200">
                <a:solidFill>
                  <a:schemeClr val="accent2"/>
                </a:solidFill>
              </a:rPr>
              <a:t>EDD</a:t>
            </a:r>
            <a:r>
              <a:rPr lang="en-US" sz="1200"/>
              <a:t> to </a:t>
            </a:r>
            <a:r>
              <a:rPr lang="en-US" sz="1200">
                <a:solidFill>
                  <a:schemeClr val="accent2"/>
                </a:solidFill>
              </a:rPr>
              <a:t>European Data Spaces, EUDAT, EOSC</a:t>
            </a:r>
            <a:endParaRPr lang="en-US" sz="1200"/>
          </a:p>
          <a:p>
            <a:pPr>
              <a:defRPr/>
            </a:pPr>
            <a:endParaRPr/>
          </a:p>
        </p:txBody>
      </p:sp>
      <p:sp>
        <p:nvSpPr>
          <p:cNvPr id="210218117" name="Slide Number Placeholder 3">
            <a:extLst>
              <a:ext uri="{FF2B5EF4-FFF2-40B4-BE49-F238E27FC236}">
                <a16:creationId xmlns:a16="http://schemas.microsoft.com/office/drawing/2014/main" id="{92788597-BD04-3D7A-BD6F-D284E5921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E3DD62A-D08D-A27F-ABA1-B538C5028786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172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5DFFD-42EC-6785-3BBD-BDC5946C201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470690" name="Slide Image Placeholder 1">
            <a:extLst>
              <a:ext uri="{FF2B5EF4-FFF2-40B4-BE49-F238E27FC236}">
                <a16:creationId xmlns:a16="http://schemas.microsoft.com/office/drawing/2014/main" id="{41AF87DE-9EBE-27B0-1879-BAF202F94E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07164647" name="Notes Placeholder 2">
            <a:extLst>
              <a:ext uri="{FF2B5EF4-FFF2-40B4-BE49-F238E27FC236}">
                <a16:creationId xmlns:a16="http://schemas.microsoft.com/office/drawing/2014/main" id="{11AAD4F3-8222-0481-8964-1DF51E5467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4 Use Cases</a:t>
            </a:r>
            <a:r>
              <a:rPr lang="en-US" sz="1200"/>
              <a:t/>
            </a:r>
            <a:br>
              <a:rPr lang="en-US" sz="1200"/>
            </a:br>
            <a:r>
              <a:rPr lang="en-US" sz="1200"/>
              <a:t>Science (Molecular Dynamics),</a:t>
            </a:r>
            <a:br>
              <a:rPr lang="en-US" sz="1200"/>
            </a:br>
            <a:r>
              <a:rPr lang="en-US" sz="1200"/>
              <a:t>Industry (Automotive)</a:t>
            </a:r>
            <a:br>
              <a:rPr lang="en-US" sz="1200"/>
            </a:br>
            <a:r>
              <a:rPr lang="en-US" sz="1200"/>
              <a:t>SME (Smart Agriculture,</a:t>
            </a:r>
            <a:br>
              <a:rPr lang="en-US" sz="1200"/>
            </a:br>
            <a:r>
              <a:rPr lang="en-US" sz="1200"/>
              <a:t>          Mining Public Data)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/>
              <a:t>Data harmonization and then…</a:t>
            </a:r>
            <a:br>
              <a:rPr lang="en-US" sz="1200"/>
            </a:br>
            <a:r>
              <a:rPr lang="en-US" sz="1200">
                <a:solidFill>
                  <a:schemeClr val="accent2"/>
                </a:solidFill>
              </a:rPr>
              <a:t>demanding analytics 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"/>
              <a:buNone/>
              <a:defRPr/>
            </a:pPr>
            <a:endParaRPr lang="en-US" sz="1200">
              <a:solidFill>
                <a:schemeClr val="accent2"/>
              </a:solidFill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Extreme Data Database (EDD)</a:t>
            </a:r>
            <a:br>
              <a:rPr lang="en-US" sz="1200">
                <a:solidFill>
                  <a:schemeClr val="accent2"/>
                </a:solidFill>
              </a:rPr>
            </a:br>
            <a:r>
              <a:rPr lang="en-US" sz="1200"/>
              <a:t>with DBMS-oriented and </a:t>
            </a:r>
            <a:br>
              <a:rPr lang="en-US" sz="1200"/>
            </a:br>
            <a:r>
              <a:rPr lang="en-US" sz="1200"/>
              <a:t>distributed-data store solutions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Advanced Query and Indexing System (AQIS) </a:t>
            </a:r>
            <a:r>
              <a:rPr lang="en-US" sz="1200"/>
              <a:t>to find and filter </a:t>
            </a:r>
            <a:br>
              <a:rPr lang="en-US" sz="1200"/>
            </a:br>
            <a:r>
              <a:rPr lang="en-US" sz="1200"/>
              <a:t>data: fast, consistent, general</a:t>
            </a:r>
            <a:endParaRPr/>
          </a:p>
          <a:p>
            <a:pPr marL="457200" lvl="0" indent="-317497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Staging and workflow automation</a:t>
            </a:r>
            <a:br>
              <a:rPr lang="en-US" sz="1200">
                <a:solidFill>
                  <a:schemeClr val="accent2"/>
                </a:solidFill>
              </a:rPr>
            </a:br>
            <a:r>
              <a:rPr lang="en-US" sz="1200"/>
              <a:t>to use </a:t>
            </a:r>
            <a:r>
              <a:rPr lang="en-US" sz="1200">
                <a:solidFill>
                  <a:schemeClr val="accent2"/>
                </a:solidFill>
              </a:rPr>
              <a:t>Supercomputing centres </a:t>
            </a:r>
            <a:r>
              <a:rPr lang="en-US" sz="1200"/>
              <a:t>for Analytics &amp; AI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457200" lvl="0" indent="-317497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Data access, publication &amp; staging </a:t>
            </a:r>
            <a:r>
              <a:rPr lang="en-US" sz="1200"/>
              <a:t>to connect our </a:t>
            </a:r>
            <a:r>
              <a:rPr lang="en-US" sz="1200">
                <a:solidFill>
                  <a:schemeClr val="accent2"/>
                </a:solidFill>
              </a:rPr>
              <a:t>EDD</a:t>
            </a:r>
            <a:r>
              <a:rPr lang="en-US" sz="1200"/>
              <a:t> to </a:t>
            </a:r>
            <a:r>
              <a:rPr lang="en-US" sz="1200">
                <a:solidFill>
                  <a:schemeClr val="accent2"/>
                </a:solidFill>
              </a:rPr>
              <a:t>European Data Spaces, EUDAT, EOSC</a:t>
            </a:r>
            <a:endParaRPr lang="en-US" sz="1200"/>
          </a:p>
          <a:p>
            <a:pPr>
              <a:defRPr/>
            </a:pPr>
            <a:endParaRPr/>
          </a:p>
        </p:txBody>
      </p:sp>
      <p:sp>
        <p:nvSpPr>
          <p:cNvPr id="210218117" name="Slide Number Placeholder 3">
            <a:extLst>
              <a:ext uri="{FF2B5EF4-FFF2-40B4-BE49-F238E27FC236}">
                <a16:creationId xmlns:a16="http://schemas.microsoft.com/office/drawing/2014/main" id="{92788597-BD04-3D7A-BD6F-D284E5921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E3DD62A-D08D-A27F-ABA1-B538C5028786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8808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5DFFD-42EC-6785-3BBD-BDC5946C201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470690" name="Slide Image Placeholder 1">
            <a:extLst>
              <a:ext uri="{FF2B5EF4-FFF2-40B4-BE49-F238E27FC236}">
                <a16:creationId xmlns:a16="http://schemas.microsoft.com/office/drawing/2014/main" id="{41AF87DE-9EBE-27B0-1879-BAF202F94E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07164647" name="Notes Placeholder 2">
            <a:extLst>
              <a:ext uri="{FF2B5EF4-FFF2-40B4-BE49-F238E27FC236}">
                <a16:creationId xmlns:a16="http://schemas.microsoft.com/office/drawing/2014/main" id="{11AAD4F3-8222-0481-8964-1DF51E5467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4 Use Cases</a:t>
            </a:r>
            <a:r>
              <a:rPr lang="en-US" sz="1200"/>
              <a:t/>
            </a:r>
            <a:br>
              <a:rPr lang="en-US" sz="1200"/>
            </a:br>
            <a:r>
              <a:rPr lang="en-US" sz="1200"/>
              <a:t>Science (Molecular Dynamics),</a:t>
            </a:r>
            <a:br>
              <a:rPr lang="en-US" sz="1200"/>
            </a:br>
            <a:r>
              <a:rPr lang="en-US" sz="1200"/>
              <a:t>Industry (Automotive)</a:t>
            </a:r>
            <a:br>
              <a:rPr lang="en-US" sz="1200"/>
            </a:br>
            <a:r>
              <a:rPr lang="en-US" sz="1200"/>
              <a:t>SME (Smart Agriculture,</a:t>
            </a:r>
            <a:br>
              <a:rPr lang="en-US" sz="1200"/>
            </a:br>
            <a:r>
              <a:rPr lang="en-US" sz="1200"/>
              <a:t>          Mining Public Data)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/>
              <a:t>Data harmonization and then…</a:t>
            </a:r>
            <a:br>
              <a:rPr lang="en-US" sz="1200"/>
            </a:br>
            <a:r>
              <a:rPr lang="en-US" sz="1200">
                <a:solidFill>
                  <a:schemeClr val="accent2"/>
                </a:solidFill>
              </a:rPr>
              <a:t>demanding analytics 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"/>
              <a:buNone/>
              <a:defRPr/>
            </a:pPr>
            <a:endParaRPr lang="en-US" sz="1200">
              <a:solidFill>
                <a:schemeClr val="accent2"/>
              </a:solidFill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Extreme Data Database (EDD)</a:t>
            </a:r>
            <a:br>
              <a:rPr lang="en-US" sz="1200">
                <a:solidFill>
                  <a:schemeClr val="accent2"/>
                </a:solidFill>
              </a:rPr>
            </a:br>
            <a:r>
              <a:rPr lang="en-US" sz="1200"/>
              <a:t>with DBMS-oriented and </a:t>
            </a:r>
            <a:br>
              <a:rPr lang="en-US" sz="1200"/>
            </a:br>
            <a:r>
              <a:rPr lang="en-US" sz="1200"/>
              <a:t>distributed-data store solutions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Advanced Query and Indexing System (AQIS) </a:t>
            </a:r>
            <a:r>
              <a:rPr lang="en-US" sz="1200"/>
              <a:t>to find and filter </a:t>
            </a:r>
            <a:br>
              <a:rPr lang="en-US" sz="1200"/>
            </a:br>
            <a:r>
              <a:rPr lang="en-US" sz="1200"/>
              <a:t>data: fast, consistent, general</a:t>
            </a:r>
            <a:endParaRPr/>
          </a:p>
          <a:p>
            <a:pPr marL="457200" lvl="0" indent="-317497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Staging and workflow automation</a:t>
            </a:r>
            <a:br>
              <a:rPr lang="en-US" sz="1200">
                <a:solidFill>
                  <a:schemeClr val="accent2"/>
                </a:solidFill>
              </a:rPr>
            </a:br>
            <a:r>
              <a:rPr lang="en-US" sz="1200"/>
              <a:t>to use </a:t>
            </a:r>
            <a:r>
              <a:rPr lang="en-US" sz="1200">
                <a:solidFill>
                  <a:schemeClr val="accent2"/>
                </a:solidFill>
              </a:rPr>
              <a:t>Supercomputing centres </a:t>
            </a:r>
            <a:r>
              <a:rPr lang="en-US" sz="1200"/>
              <a:t>for Analytics &amp; AI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457200" lvl="0" indent="-317497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Data access, publication &amp; staging </a:t>
            </a:r>
            <a:r>
              <a:rPr lang="en-US" sz="1200"/>
              <a:t>to connect our </a:t>
            </a:r>
            <a:r>
              <a:rPr lang="en-US" sz="1200">
                <a:solidFill>
                  <a:schemeClr val="accent2"/>
                </a:solidFill>
              </a:rPr>
              <a:t>EDD</a:t>
            </a:r>
            <a:r>
              <a:rPr lang="en-US" sz="1200"/>
              <a:t> to </a:t>
            </a:r>
            <a:r>
              <a:rPr lang="en-US" sz="1200">
                <a:solidFill>
                  <a:schemeClr val="accent2"/>
                </a:solidFill>
              </a:rPr>
              <a:t>European Data Spaces, EUDAT, EOSC</a:t>
            </a:r>
            <a:endParaRPr lang="en-US" sz="1200"/>
          </a:p>
          <a:p>
            <a:pPr>
              <a:defRPr/>
            </a:pPr>
            <a:endParaRPr/>
          </a:p>
        </p:txBody>
      </p:sp>
      <p:sp>
        <p:nvSpPr>
          <p:cNvPr id="210218117" name="Slide Number Placeholder 3">
            <a:extLst>
              <a:ext uri="{FF2B5EF4-FFF2-40B4-BE49-F238E27FC236}">
                <a16:creationId xmlns:a16="http://schemas.microsoft.com/office/drawing/2014/main" id="{92788597-BD04-3D7A-BD6F-D284E5921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E3DD62A-D08D-A27F-ABA1-B538C5028786}" type="slidenum">
              <a:r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010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5DFFD-42EC-6785-3BBD-BDC5946C201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470690" name="Slide Image Placeholder 1">
            <a:extLst>
              <a:ext uri="{FF2B5EF4-FFF2-40B4-BE49-F238E27FC236}">
                <a16:creationId xmlns:a16="http://schemas.microsoft.com/office/drawing/2014/main" id="{41AF87DE-9EBE-27B0-1879-BAF202F94E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07164647" name="Notes Placeholder 2">
            <a:extLst>
              <a:ext uri="{FF2B5EF4-FFF2-40B4-BE49-F238E27FC236}">
                <a16:creationId xmlns:a16="http://schemas.microsoft.com/office/drawing/2014/main" id="{11AAD4F3-8222-0481-8964-1DF51E5467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4 Use Cases</a:t>
            </a:r>
            <a:r>
              <a:rPr lang="en-US" sz="1200"/>
              <a:t/>
            </a:r>
            <a:br>
              <a:rPr lang="en-US" sz="1200"/>
            </a:br>
            <a:r>
              <a:rPr lang="en-US" sz="1200"/>
              <a:t>Science (Molecular Dynamics),</a:t>
            </a:r>
            <a:br>
              <a:rPr lang="en-US" sz="1200"/>
            </a:br>
            <a:r>
              <a:rPr lang="en-US" sz="1200"/>
              <a:t>Industry (Automotive)</a:t>
            </a:r>
            <a:br>
              <a:rPr lang="en-US" sz="1200"/>
            </a:br>
            <a:r>
              <a:rPr lang="en-US" sz="1200"/>
              <a:t>SME (Smart Agriculture,</a:t>
            </a:r>
            <a:br>
              <a:rPr lang="en-US" sz="1200"/>
            </a:br>
            <a:r>
              <a:rPr lang="en-US" sz="1200"/>
              <a:t>          Mining Public Data)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/>
              <a:t>Data harmonization and then…</a:t>
            </a:r>
            <a:br>
              <a:rPr lang="en-US" sz="1200"/>
            </a:br>
            <a:r>
              <a:rPr lang="en-US" sz="1200">
                <a:solidFill>
                  <a:schemeClr val="accent2"/>
                </a:solidFill>
              </a:rPr>
              <a:t>demanding analytics 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"/>
              <a:buNone/>
              <a:defRPr/>
            </a:pPr>
            <a:endParaRPr lang="en-US" sz="1200">
              <a:solidFill>
                <a:schemeClr val="accent2"/>
              </a:solidFill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Extreme Data Database (EDD)</a:t>
            </a:r>
            <a:br>
              <a:rPr lang="en-US" sz="1200">
                <a:solidFill>
                  <a:schemeClr val="accent2"/>
                </a:solidFill>
              </a:rPr>
            </a:br>
            <a:r>
              <a:rPr lang="en-US" sz="1200"/>
              <a:t>with DBMS-oriented and </a:t>
            </a:r>
            <a:br>
              <a:rPr lang="en-US" sz="1200"/>
            </a:br>
            <a:r>
              <a:rPr lang="en-US" sz="1200"/>
              <a:t>distributed-data store solutions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Advanced Query and Indexing System (AQIS) </a:t>
            </a:r>
            <a:r>
              <a:rPr lang="en-US" sz="1200"/>
              <a:t>to find and filter </a:t>
            </a:r>
            <a:br>
              <a:rPr lang="en-US" sz="1200"/>
            </a:br>
            <a:r>
              <a:rPr lang="en-US" sz="1200"/>
              <a:t>data: fast, consistent, general</a:t>
            </a:r>
            <a:endParaRPr/>
          </a:p>
          <a:p>
            <a:pPr marL="457200" lvl="0" indent="-317497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Staging and workflow automation</a:t>
            </a:r>
            <a:br>
              <a:rPr lang="en-US" sz="1200">
                <a:solidFill>
                  <a:schemeClr val="accent2"/>
                </a:solidFill>
              </a:rPr>
            </a:br>
            <a:r>
              <a:rPr lang="en-US" sz="1200"/>
              <a:t>to use </a:t>
            </a:r>
            <a:r>
              <a:rPr lang="en-US" sz="1200">
                <a:solidFill>
                  <a:schemeClr val="accent2"/>
                </a:solidFill>
              </a:rPr>
              <a:t>Supercomputing centres </a:t>
            </a:r>
            <a:r>
              <a:rPr lang="en-US" sz="1200"/>
              <a:t>for Analytics &amp; AI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457200" lvl="0" indent="-317497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Data access, publication &amp; staging </a:t>
            </a:r>
            <a:r>
              <a:rPr lang="en-US" sz="1200"/>
              <a:t>to connect our </a:t>
            </a:r>
            <a:r>
              <a:rPr lang="en-US" sz="1200">
                <a:solidFill>
                  <a:schemeClr val="accent2"/>
                </a:solidFill>
              </a:rPr>
              <a:t>EDD</a:t>
            </a:r>
            <a:r>
              <a:rPr lang="en-US" sz="1200"/>
              <a:t> to </a:t>
            </a:r>
            <a:r>
              <a:rPr lang="en-US" sz="1200">
                <a:solidFill>
                  <a:schemeClr val="accent2"/>
                </a:solidFill>
              </a:rPr>
              <a:t>European Data Spaces, EUDAT, EOSC</a:t>
            </a:r>
            <a:endParaRPr lang="en-US" sz="1200"/>
          </a:p>
          <a:p>
            <a:pPr>
              <a:defRPr/>
            </a:pPr>
            <a:endParaRPr/>
          </a:p>
        </p:txBody>
      </p:sp>
      <p:sp>
        <p:nvSpPr>
          <p:cNvPr id="210218117" name="Slide Number Placeholder 3">
            <a:extLst>
              <a:ext uri="{FF2B5EF4-FFF2-40B4-BE49-F238E27FC236}">
                <a16:creationId xmlns:a16="http://schemas.microsoft.com/office/drawing/2014/main" id="{92788597-BD04-3D7A-BD6F-D284E5921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E3DD62A-D08D-A27F-ABA1-B538C5028786}" type="slidenum">
              <a:rPr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5806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185707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1528397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4 Use Cases</a:t>
            </a:r>
            <a:r>
              <a:rPr lang="en-US" sz="1200"/>
              <a:t/>
            </a:r>
            <a:br>
              <a:rPr lang="en-US" sz="1200"/>
            </a:br>
            <a:r>
              <a:rPr lang="en-US" sz="1200"/>
              <a:t>Science (Molecular Dynamics),</a:t>
            </a:r>
            <a:br>
              <a:rPr lang="en-US" sz="1200"/>
            </a:br>
            <a:r>
              <a:rPr lang="en-US" sz="1200"/>
              <a:t>Industry (Automotive)</a:t>
            </a:r>
            <a:br>
              <a:rPr lang="en-US" sz="1200"/>
            </a:br>
            <a:r>
              <a:rPr lang="en-US" sz="1200"/>
              <a:t>SME (Smart Agriculture,</a:t>
            </a:r>
            <a:br>
              <a:rPr lang="en-US" sz="1200"/>
            </a:br>
            <a:r>
              <a:rPr lang="en-US" sz="1200"/>
              <a:t>          Mining Public Data)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/>
              <a:t>Data harmonization and then…</a:t>
            </a:r>
            <a:br>
              <a:rPr lang="en-US" sz="1200"/>
            </a:br>
            <a:r>
              <a:rPr lang="en-US" sz="1200">
                <a:solidFill>
                  <a:schemeClr val="accent2"/>
                </a:solidFill>
              </a:rPr>
              <a:t>demanding analytics 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"/>
              <a:buNone/>
              <a:defRPr/>
            </a:pPr>
            <a:endParaRPr lang="en-US" sz="1200">
              <a:solidFill>
                <a:schemeClr val="accent2"/>
              </a:solidFill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Extreme Data Database (EDD)</a:t>
            </a:r>
            <a:br>
              <a:rPr lang="en-US" sz="1200">
                <a:solidFill>
                  <a:schemeClr val="accent2"/>
                </a:solidFill>
              </a:rPr>
            </a:br>
            <a:r>
              <a:rPr lang="en-US" sz="1200"/>
              <a:t>with DBMS-oriented and </a:t>
            </a:r>
            <a:br>
              <a:rPr lang="en-US" sz="1200"/>
            </a:br>
            <a:r>
              <a:rPr lang="en-US" sz="1200"/>
              <a:t>distributed-data store solutions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28600" lvl="0" indent="-22860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Advanced Query and Indexing System (AQIS) </a:t>
            </a:r>
            <a:r>
              <a:rPr lang="en-US" sz="1200"/>
              <a:t>to find and filter </a:t>
            </a:r>
            <a:br>
              <a:rPr lang="en-US" sz="1200"/>
            </a:br>
            <a:r>
              <a:rPr lang="en-US" sz="1200"/>
              <a:t>data: fast, consistent, general</a:t>
            </a:r>
            <a:endParaRPr/>
          </a:p>
          <a:p>
            <a:pPr marL="457200" lvl="0" indent="-317496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Staging and workflow automation</a:t>
            </a:r>
            <a:br>
              <a:rPr lang="en-US" sz="1200">
                <a:solidFill>
                  <a:schemeClr val="accent2"/>
                </a:solidFill>
              </a:rPr>
            </a:br>
            <a:r>
              <a:rPr lang="en-US" sz="1200"/>
              <a:t>to use </a:t>
            </a:r>
            <a:r>
              <a:rPr lang="en-US" sz="1200">
                <a:solidFill>
                  <a:schemeClr val="accent2"/>
                </a:solidFill>
              </a:rPr>
              <a:t>Supercomputing centres </a:t>
            </a:r>
            <a:r>
              <a:rPr lang="en-US" sz="1200"/>
              <a:t>for Analytics &amp; AI</a:t>
            </a:r>
            <a:endParaRPr 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457200" lvl="0" indent="-317496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sz="1200">
                <a:solidFill>
                  <a:schemeClr val="accent2"/>
                </a:solidFill>
              </a:rPr>
              <a:t>Data access, publication &amp; staging </a:t>
            </a:r>
            <a:r>
              <a:rPr lang="en-US" sz="1200"/>
              <a:t>to connect our </a:t>
            </a:r>
            <a:r>
              <a:rPr lang="en-US" sz="1200">
                <a:solidFill>
                  <a:schemeClr val="accent2"/>
                </a:solidFill>
              </a:rPr>
              <a:t>EDD</a:t>
            </a:r>
            <a:r>
              <a:rPr lang="en-US" sz="1200"/>
              <a:t> to </a:t>
            </a:r>
            <a:r>
              <a:rPr lang="en-US" sz="1200">
                <a:solidFill>
                  <a:schemeClr val="accent2"/>
                </a:solidFill>
              </a:rPr>
              <a:t>European Data Spaces, EUDAT, EOSC</a:t>
            </a:r>
            <a:endParaRPr lang="en-US" sz="1200"/>
          </a:p>
          <a:p>
            <a:pPr>
              <a:defRPr/>
            </a:pPr>
            <a:endParaRPr/>
          </a:p>
        </p:txBody>
      </p:sp>
      <p:sp>
        <p:nvSpPr>
          <p:cNvPr id="1889517006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60F3ED-C220-ADC1-00CF-E95DB31747A7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93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xa4mind.eu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exa4mind" TargetMode="External"/><Relationship Id="rId3" Type="http://schemas.openxmlformats.org/officeDocument/2006/relationships/hyperlink" Target="https://unica4.eu/" TargetMode="External"/><Relationship Id="rId7" Type="http://schemas.openxmlformats.org/officeDocument/2006/relationships/hyperlink" Target="https://twitter.com/EXA4MIND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hyperlink" Target="http://exa4mind.eu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over (dark)" userDrawn="1">
  <p:cSld name="Cover (dark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1114053" name="Google Shape;7;p14"/>
          <p:cNvSpPr/>
          <p:nvPr/>
        </p:nvSpPr>
        <p:spPr bwMode="auto">
          <a:xfrm>
            <a:off x="0" y="0"/>
            <a:ext cx="9144000" cy="5154386"/>
          </a:xfrm>
          <a:prstGeom prst="rect">
            <a:avLst/>
          </a:prstGeom>
          <a:gradFill>
            <a:gsLst>
              <a:gs pos="0">
                <a:srgbClr val="351D8B"/>
              </a:gs>
              <a:gs pos="50000">
                <a:schemeClr val="accent3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219117719" name="Google Shape;8;p14"/>
          <p:cNvPicPr/>
          <p:nvPr/>
        </p:nvPicPr>
        <p:blipFill>
          <a:blip r:embed="rId2">
            <a:alphaModFix/>
          </a:blip>
          <a:srcRect l="50000" t="17586" b="19103"/>
          <a:stretch/>
        </p:blipFill>
        <p:spPr bwMode="auto">
          <a:xfrm>
            <a:off x="0" y="1"/>
            <a:ext cx="600948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3015921" name="Google Shape;9;p14"/>
          <p:cNvSpPr txBox="1">
            <a:spLocks noGrp="1"/>
          </p:cNvSpPr>
          <p:nvPr>
            <p:ph type="ctrTitle"/>
          </p:nvPr>
        </p:nvSpPr>
        <p:spPr bwMode="auto">
          <a:xfrm>
            <a:off x="1154088" y="2183051"/>
            <a:ext cx="6912226" cy="731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3800" i="0" u="none" strike="noStrike" cap="none">
                <a:solidFill>
                  <a:srgbClr val="D8E2FA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1400" i="0" u="none" strike="noStrike" cap="none">
                <a:solidFill>
                  <a:srgbClr val="000000"/>
                </a:solidFill>
                <a:latin typeface="Work Sans SemiBold"/>
                <a:ea typeface="Work Sans SemiBold"/>
                <a:cs typeface="Work Sans SemiBold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1400" i="0" u="none" strike="noStrike" cap="none">
                <a:solidFill>
                  <a:srgbClr val="000000"/>
                </a:solidFill>
                <a:latin typeface="Work Sans SemiBold"/>
                <a:ea typeface="Work Sans SemiBold"/>
                <a:cs typeface="Work Sans SemiBold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1400" i="0" u="none" strike="noStrike" cap="none">
                <a:solidFill>
                  <a:srgbClr val="000000"/>
                </a:solidFill>
                <a:latin typeface="Work Sans SemiBold"/>
                <a:ea typeface="Work Sans SemiBold"/>
                <a:cs typeface="Work Sans SemiBold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1400" i="0" u="none" strike="noStrike" cap="none">
                <a:solidFill>
                  <a:srgbClr val="000000"/>
                </a:solidFill>
                <a:latin typeface="Work Sans SemiBold"/>
                <a:ea typeface="Work Sans SemiBold"/>
                <a:cs typeface="Work Sans SemiBold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1400" i="0" u="none" strike="noStrike" cap="none">
                <a:solidFill>
                  <a:srgbClr val="000000"/>
                </a:solidFill>
                <a:latin typeface="Work Sans SemiBold"/>
                <a:ea typeface="Work Sans SemiBold"/>
                <a:cs typeface="Work Sans SemiBold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1400" i="0" u="none" strike="noStrike" cap="none">
                <a:solidFill>
                  <a:srgbClr val="000000"/>
                </a:solidFill>
                <a:latin typeface="Work Sans SemiBold"/>
                <a:ea typeface="Work Sans SemiBold"/>
                <a:cs typeface="Work Sans SemiBold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1400" i="0" u="none" strike="noStrike" cap="none">
                <a:solidFill>
                  <a:srgbClr val="000000"/>
                </a:solidFill>
                <a:latin typeface="Work Sans SemiBold"/>
                <a:ea typeface="Work Sans SemiBold"/>
                <a:cs typeface="Work Sans SemiBold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1400" i="0" u="none" strike="noStrike" cap="none">
                <a:solidFill>
                  <a:srgbClr val="000000"/>
                </a:solidFill>
                <a:latin typeface="Work Sans SemiBold"/>
                <a:ea typeface="Work Sans SemiBold"/>
                <a:cs typeface="Work Sans SemiBold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2099193628" name="Google Shape;10;p14"/>
          <p:cNvSpPr txBox="1">
            <a:spLocks noGrp="1"/>
          </p:cNvSpPr>
          <p:nvPr>
            <p:ph type="subTitle" idx="1"/>
          </p:nvPr>
        </p:nvSpPr>
        <p:spPr bwMode="auto">
          <a:xfrm>
            <a:off x="1154086" y="2803629"/>
            <a:ext cx="6912226" cy="580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Work Sans SemiBold"/>
              <a:buNone/>
              <a:defRPr sz="2800" i="0" u="none" strike="noStrike" cap="none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236023955" name="Google Shape;11;p14"/>
          <p:cNvSpPr txBox="1">
            <a:spLocks noGrp="1"/>
          </p:cNvSpPr>
          <p:nvPr>
            <p:ph type="body" idx="2"/>
          </p:nvPr>
        </p:nvSpPr>
        <p:spPr bwMode="auto">
          <a:xfrm>
            <a:off x="1154086" y="3526971"/>
            <a:ext cx="6912226" cy="319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 lang="en-GB"/>
          </a:p>
        </p:txBody>
      </p:sp>
      <p:grpSp>
        <p:nvGrpSpPr>
          <p:cNvPr id="1570237570" name="Google Shape;12;p14"/>
          <p:cNvGrpSpPr/>
          <p:nvPr/>
        </p:nvGrpSpPr>
        <p:grpSpPr bwMode="auto">
          <a:xfrm>
            <a:off x="2629007" y="4372874"/>
            <a:ext cx="3962384" cy="403466"/>
            <a:chOff x="3610428" y="4336540"/>
            <a:chExt cx="3962384" cy="403466"/>
          </a:xfrm>
        </p:grpSpPr>
        <p:pic>
          <p:nvPicPr>
            <p:cNvPr id="13" name="Google Shape;13;p14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3610428" y="4336540"/>
              <a:ext cx="1923143" cy="4034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4;p14">
              <a:hlinkClick r:id="rId4"/>
            </p:cNvPr>
            <p:cNvSpPr txBox="1"/>
            <p:nvPr/>
          </p:nvSpPr>
          <p:spPr bwMode="auto">
            <a:xfrm>
              <a:off x="5607621" y="4400938"/>
              <a:ext cx="1965190" cy="266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  <a:defRPr/>
              </a:pPr>
              <a:r>
                <a:rPr lang="en-US" sz="1050" i="0" u="none" strike="noStrike" cap="none">
                  <a:solidFill>
                    <a:schemeClr val="lt1"/>
                  </a:solidFill>
                  <a:latin typeface="Work Sans"/>
                  <a:ea typeface="Work Sans"/>
                  <a:cs typeface="Work Sans"/>
                </a:rPr>
                <a:t>Visit us at</a:t>
              </a:r>
              <a:r>
                <a:rPr lang="en-US" sz="1050" i="0" u="none" strike="noStrike" cap="none">
                  <a:solidFill>
                    <a:schemeClr val="lt1"/>
                  </a:solidFill>
                  <a:latin typeface="Work Sans SemiBold"/>
                  <a:ea typeface="Work Sans SemiBold"/>
                  <a:cs typeface="Work Sans SemiBold"/>
                </a:rPr>
                <a:t> </a:t>
              </a:r>
              <a:r>
                <a:rPr lang="en-US" sz="1100" i="0" u="none" strike="noStrike" cap="none">
                  <a:solidFill>
                    <a:srgbClr val="D8E2FA"/>
                  </a:solidFill>
                  <a:latin typeface="Work Sans SemiBold"/>
                  <a:ea typeface="Work Sans SemiBold"/>
                  <a:cs typeface="Work Sans SemiBold"/>
                </a:rPr>
                <a:t>exa4mind</a:t>
              </a:r>
              <a:r>
                <a:rPr lang="en-US" sz="1050" i="0" u="none" strike="noStrike" cap="none">
                  <a:solidFill>
                    <a:srgbClr val="D8E2FA"/>
                  </a:solidFill>
                  <a:latin typeface="Work Sans SemiBold"/>
                  <a:ea typeface="Work Sans SemiBold"/>
                  <a:cs typeface="Work Sans SemiBold"/>
                </a:rPr>
                <a:t>.eu</a:t>
              </a:r>
              <a:endParaRPr>
                <a:latin typeface="Work Sans SemiBold"/>
                <a:ea typeface="Work Sans SemiBold"/>
                <a:cs typeface="Work Sans SemiBold"/>
              </a:endParaRPr>
            </a:p>
          </p:txBody>
        </p:sp>
      </p:grpSp>
      <p:grpSp>
        <p:nvGrpSpPr>
          <p:cNvPr id="352522971" name="Google Shape;15;p14"/>
          <p:cNvGrpSpPr/>
          <p:nvPr/>
        </p:nvGrpSpPr>
        <p:grpSpPr bwMode="auto">
          <a:xfrm>
            <a:off x="1154086" y="1074178"/>
            <a:ext cx="5139822" cy="796998"/>
            <a:chOff x="1154086" y="1074178"/>
            <a:chExt cx="5139822" cy="796998"/>
          </a:xfrm>
        </p:grpSpPr>
        <p:sp>
          <p:nvSpPr>
            <p:cNvPr id="16" name="Google Shape;16;p14"/>
            <p:cNvSpPr/>
            <p:nvPr/>
          </p:nvSpPr>
          <p:spPr bwMode="auto">
            <a:xfrm>
              <a:off x="5954913" y="1220767"/>
              <a:ext cx="338995" cy="455556"/>
            </a:xfrm>
            <a:custGeom>
              <a:avLst/>
              <a:gdLst/>
              <a:ahLst/>
              <a:cxnLst/>
              <a:rect l="l" t="t" r="r" b="b"/>
              <a:pathLst>
                <a:path w="447085" h="600812" extrusionOk="0">
                  <a:moveTo>
                    <a:pt x="0" y="0"/>
                  </a:moveTo>
                  <a:lnTo>
                    <a:pt x="147553" y="0"/>
                  </a:lnTo>
                  <a:cubicBezTo>
                    <a:pt x="312980" y="0"/>
                    <a:pt x="447085" y="134496"/>
                    <a:pt x="447085" y="300406"/>
                  </a:cubicBezTo>
                  <a:lnTo>
                    <a:pt x="447084" y="300406"/>
                  </a:lnTo>
                  <a:cubicBezTo>
                    <a:pt x="447084" y="466316"/>
                    <a:pt x="312979" y="600812"/>
                    <a:pt x="147552" y="600812"/>
                  </a:cubicBezTo>
                  <a:lnTo>
                    <a:pt x="0" y="600812"/>
                  </a:lnTo>
                  <a:lnTo>
                    <a:pt x="0" y="515130"/>
                  </a:lnTo>
                  <a:lnTo>
                    <a:pt x="117266" y="515130"/>
                  </a:lnTo>
                  <a:cubicBezTo>
                    <a:pt x="248739" y="515130"/>
                    <a:pt x="355319" y="419260"/>
                    <a:pt x="355319" y="300998"/>
                  </a:cubicBezTo>
                  <a:lnTo>
                    <a:pt x="355320" y="300998"/>
                  </a:lnTo>
                  <a:cubicBezTo>
                    <a:pt x="355320" y="182735"/>
                    <a:pt x="248740" y="86865"/>
                    <a:pt x="117267" y="86865"/>
                  </a:cubicBezTo>
                  <a:lnTo>
                    <a:pt x="0" y="8686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7" name="Google Shape;17;p14"/>
            <p:cNvSpPr/>
            <p:nvPr/>
          </p:nvSpPr>
          <p:spPr bwMode="auto">
            <a:xfrm rot="10800000">
              <a:off x="4758620" y="1222628"/>
              <a:ext cx="402500" cy="291408"/>
            </a:xfrm>
            <a:custGeom>
              <a:avLst/>
              <a:gdLst/>
              <a:ahLst/>
              <a:cxnLst/>
              <a:rect l="l" t="t" r="r" b="b"/>
              <a:pathLst>
                <a:path w="530839" h="384324" extrusionOk="0">
                  <a:moveTo>
                    <a:pt x="530839" y="384324"/>
                  </a:moveTo>
                  <a:lnTo>
                    <a:pt x="258880" y="123945"/>
                  </a:lnTo>
                  <a:lnTo>
                    <a:pt x="0" y="371802"/>
                  </a:lnTo>
                  <a:lnTo>
                    <a:pt x="0" y="242336"/>
                  </a:lnTo>
                  <a:lnTo>
                    <a:pt x="253113" y="0"/>
                  </a:lnTo>
                  <a:lnTo>
                    <a:pt x="530839" y="26590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8" name="Google Shape;18;p14"/>
            <p:cNvSpPr/>
            <p:nvPr/>
          </p:nvSpPr>
          <p:spPr bwMode="auto">
            <a:xfrm rot="-9086708" flipH="1">
              <a:off x="3831996" y="1172511"/>
              <a:ext cx="66292" cy="554720"/>
            </a:xfrm>
            <a:custGeom>
              <a:avLst/>
              <a:gdLst/>
              <a:ahLst/>
              <a:cxnLst/>
              <a:rect l="l" t="t" r="r" b="b"/>
              <a:pathLst>
                <a:path w="87430" h="731595" extrusionOk="0">
                  <a:moveTo>
                    <a:pt x="0" y="513677"/>
                  </a:moveTo>
                  <a:lnTo>
                    <a:pt x="87430" y="457137"/>
                  </a:lnTo>
                  <a:lnTo>
                    <a:pt x="87430" y="47579"/>
                  </a:lnTo>
                  <a:lnTo>
                    <a:pt x="0" y="0"/>
                  </a:lnTo>
                  <a:close/>
                  <a:moveTo>
                    <a:pt x="0" y="676875"/>
                  </a:moveTo>
                  <a:lnTo>
                    <a:pt x="87430" y="620334"/>
                  </a:lnTo>
                  <a:lnTo>
                    <a:pt x="87430" y="511583"/>
                  </a:lnTo>
                  <a:lnTo>
                    <a:pt x="0" y="568123"/>
                  </a:lnTo>
                  <a:close/>
                  <a:moveTo>
                    <a:pt x="81433" y="728331"/>
                  </a:moveTo>
                  <a:lnTo>
                    <a:pt x="87430" y="731595"/>
                  </a:lnTo>
                  <a:lnTo>
                    <a:pt x="87430" y="7244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9" name="Google Shape;19;p14"/>
            <p:cNvSpPr/>
            <p:nvPr/>
          </p:nvSpPr>
          <p:spPr bwMode="auto">
            <a:xfrm rot="-8594989" flipH="1">
              <a:off x="3367178" y="1140841"/>
              <a:ext cx="66292" cy="618059"/>
            </a:xfrm>
            <a:custGeom>
              <a:avLst/>
              <a:gdLst/>
              <a:ahLst/>
              <a:cxnLst/>
              <a:rect l="l" t="t" r="r" b="b"/>
              <a:pathLst>
                <a:path w="87430" h="815129" extrusionOk="0">
                  <a:moveTo>
                    <a:pt x="0" y="331211"/>
                  </a:moveTo>
                  <a:lnTo>
                    <a:pt x="87430" y="305313"/>
                  </a:lnTo>
                  <a:lnTo>
                    <a:pt x="87430" y="65288"/>
                  </a:lnTo>
                  <a:lnTo>
                    <a:pt x="0" y="0"/>
                  </a:lnTo>
                  <a:close/>
                  <a:moveTo>
                    <a:pt x="0" y="749842"/>
                  </a:moveTo>
                  <a:lnTo>
                    <a:pt x="87430" y="815129"/>
                  </a:lnTo>
                  <a:lnTo>
                    <a:pt x="87430" y="352996"/>
                  </a:lnTo>
                  <a:lnTo>
                    <a:pt x="0" y="3788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0" name="Google Shape;20;p14"/>
            <p:cNvSpPr/>
            <p:nvPr/>
          </p:nvSpPr>
          <p:spPr bwMode="auto">
            <a:xfrm>
              <a:off x="2684093" y="1321531"/>
              <a:ext cx="66292" cy="35611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1" name="Google Shape;21;p14"/>
            <p:cNvSpPr/>
            <p:nvPr/>
          </p:nvSpPr>
          <p:spPr bwMode="auto">
            <a:xfrm rot="5400000">
              <a:off x="2852016" y="1443432"/>
              <a:ext cx="66292" cy="40214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2" name="Google Shape;22;p14"/>
            <p:cNvSpPr/>
            <p:nvPr/>
          </p:nvSpPr>
          <p:spPr bwMode="auto">
            <a:xfrm rot="5400000">
              <a:off x="2849482" y="1267908"/>
              <a:ext cx="66292" cy="3307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3" name="Google Shape;23;p14"/>
            <p:cNvSpPr/>
            <p:nvPr/>
          </p:nvSpPr>
          <p:spPr bwMode="auto">
            <a:xfrm rot="5400000">
              <a:off x="2852016" y="1054168"/>
              <a:ext cx="66292" cy="40214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4" name="Google Shape;24;p14"/>
            <p:cNvSpPr/>
            <p:nvPr/>
          </p:nvSpPr>
          <p:spPr bwMode="auto">
            <a:xfrm>
              <a:off x="4595751" y="1222094"/>
              <a:ext cx="66292" cy="45555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5" name="Google Shape;25;p14"/>
            <p:cNvSpPr/>
            <p:nvPr/>
          </p:nvSpPr>
          <p:spPr bwMode="auto">
            <a:xfrm>
              <a:off x="4298117" y="1222093"/>
              <a:ext cx="66292" cy="26448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6" name="Google Shape;26;p14"/>
            <p:cNvSpPr/>
            <p:nvPr/>
          </p:nvSpPr>
          <p:spPr bwMode="auto">
            <a:xfrm rot="5400000">
              <a:off x="4430361" y="1288038"/>
              <a:ext cx="66292" cy="3307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7" name="Google Shape;27;p14"/>
            <p:cNvSpPr/>
            <p:nvPr/>
          </p:nvSpPr>
          <p:spPr bwMode="auto">
            <a:xfrm rot="8594989">
              <a:off x="3369955" y="1140841"/>
              <a:ext cx="66292" cy="618059"/>
            </a:xfrm>
            <a:custGeom>
              <a:avLst/>
              <a:gdLst/>
              <a:ahLst/>
              <a:cxnLst/>
              <a:rect l="l" t="t" r="r" b="b"/>
              <a:pathLst>
                <a:path w="87430" h="815129" extrusionOk="0">
                  <a:moveTo>
                    <a:pt x="0" y="749842"/>
                  </a:moveTo>
                  <a:lnTo>
                    <a:pt x="0" y="0"/>
                  </a:lnTo>
                  <a:lnTo>
                    <a:pt x="87430" y="65288"/>
                  </a:lnTo>
                  <a:lnTo>
                    <a:pt x="87430" y="8151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8" name="Google Shape;28;p14"/>
            <p:cNvSpPr/>
            <p:nvPr/>
          </p:nvSpPr>
          <p:spPr bwMode="auto">
            <a:xfrm rot="9086708">
              <a:off x="3997219" y="1172510"/>
              <a:ext cx="66292" cy="554720"/>
            </a:xfrm>
            <a:custGeom>
              <a:avLst/>
              <a:gdLst/>
              <a:ahLst/>
              <a:cxnLst/>
              <a:rect l="l" t="t" r="r" b="b"/>
              <a:pathLst>
                <a:path w="87430" h="731595" extrusionOk="0">
                  <a:moveTo>
                    <a:pt x="0" y="676794"/>
                  </a:moveTo>
                  <a:lnTo>
                    <a:pt x="0" y="0"/>
                  </a:lnTo>
                  <a:lnTo>
                    <a:pt x="87430" y="47579"/>
                  </a:lnTo>
                  <a:lnTo>
                    <a:pt x="87430" y="620254"/>
                  </a:lnTo>
                  <a:close/>
                  <a:moveTo>
                    <a:pt x="87430" y="731595"/>
                  </a:moveTo>
                  <a:lnTo>
                    <a:pt x="81366" y="728295"/>
                  </a:lnTo>
                  <a:lnTo>
                    <a:pt x="87430" y="72437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9" name="Google Shape;29;p14"/>
            <p:cNvSpPr/>
            <p:nvPr/>
          </p:nvSpPr>
          <p:spPr bwMode="auto">
            <a:xfrm>
              <a:off x="5261223" y="1222093"/>
              <a:ext cx="66292" cy="45555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30" name="Google Shape;30;p14"/>
            <p:cNvSpPr/>
            <p:nvPr/>
          </p:nvSpPr>
          <p:spPr bwMode="auto">
            <a:xfrm>
              <a:off x="4758620" y="1223420"/>
              <a:ext cx="402500" cy="454230"/>
            </a:xfrm>
            <a:custGeom>
              <a:avLst/>
              <a:gdLst/>
              <a:ahLst/>
              <a:cxnLst/>
              <a:rect l="l" t="t" r="r" b="b"/>
              <a:pathLst>
                <a:path w="530839" h="599063" extrusionOk="0">
                  <a:moveTo>
                    <a:pt x="0" y="179142"/>
                  </a:moveTo>
                  <a:lnTo>
                    <a:pt x="86861" y="266003"/>
                  </a:lnTo>
                  <a:lnTo>
                    <a:pt x="86861" y="599063"/>
                  </a:lnTo>
                  <a:lnTo>
                    <a:pt x="0" y="599063"/>
                  </a:lnTo>
                  <a:close/>
                  <a:moveTo>
                    <a:pt x="530839" y="12500"/>
                  </a:moveTo>
                  <a:lnTo>
                    <a:pt x="530839" y="595632"/>
                  </a:lnTo>
                  <a:lnTo>
                    <a:pt x="443979" y="595632"/>
                  </a:lnTo>
                  <a:lnTo>
                    <a:pt x="443979" y="96207"/>
                  </a:lnTo>
                  <a:close/>
                  <a:moveTo>
                    <a:pt x="0" y="0"/>
                  </a:moveTo>
                  <a:lnTo>
                    <a:pt x="86861" y="83707"/>
                  </a:lnTo>
                  <a:lnTo>
                    <a:pt x="86861" y="201346"/>
                  </a:lnTo>
                  <a:lnTo>
                    <a:pt x="0" y="1144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31" name="Google Shape;31;p14"/>
            <p:cNvSpPr/>
            <p:nvPr/>
          </p:nvSpPr>
          <p:spPr bwMode="auto">
            <a:xfrm rot="10800000">
              <a:off x="5725549" y="1222093"/>
              <a:ext cx="65861" cy="454230"/>
            </a:xfrm>
            <a:custGeom>
              <a:avLst/>
              <a:gdLst/>
              <a:ahLst/>
              <a:cxnLst/>
              <a:rect l="l" t="t" r="r" b="b"/>
              <a:pathLst>
                <a:path w="86861" h="599063" extrusionOk="0">
                  <a:moveTo>
                    <a:pt x="0" y="0"/>
                  </a:moveTo>
                  <a:lnTo>
                    <a:pt x="86861" y="83707"/>
                  </a:lnTo>
                  <a:lnTo>
                    <a:pt x="86861" y="599063"/>
                  </a:lnTo>
                  <a:lnTo>
                    <a:pt x="0" y="59906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32" name="Google Shape;32;p14"/>
            <p:cNvSpPr/>
            <p:nvPr/>
          </p:nvSpPr>
          <p:spPr bwMode="auto">
            <a:xfrm rot="-2700000">
              <a:off x="5576173" y="1252406"/>
              <a:ext cx="66292" cy="39375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33" name="Google Shape;33;p14"/>
            <p:cNvSpPr/>
            <p:nvPr/>
          </p:nvSpPr>
          <p:spPr bwMode="auto">
            <a:xfrm>
              <a:off x="5888620" y="1321531"/>
              <a:ext cx="66292" cy="35479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34" name="Google Shape;34;p14"/>
            <p:cNvSpPr/>
            <p:nvPr/>
          </p:nvSpPr>
          <p:spPr bwMode="auto">
            <a:xfrm>
              <a:off x="5888620" y="1220767"/>
              <a:ext cx="66292" cy="6586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35" name="Google Shape;35;p14"/>
            <p:cNvSpPr/>
            <p:nvPr/>
          </p:nvSpPr>
          <p:spPr bwMode="auto">
            <a:xfrm>
              <a:off x="5427083" y="1222093"/>
              <a:ext cx="65861" cy="454230"/>
            </a:xfrm>
            <a:custGeom>
              <a:avLst/>
              <a:gdLst/>
              <a:ahLst/>
              <a:cxnLst/>
              <a:rect l="l" t="t" r="r" b="b"/>
              <a:pathLst>
                <a:path w="86861" h="599063" extrusionOk="0">
                  <a:moveTo>
                    <a:pt x="0" y="187170"/>
                  </a:moveTo>
                  <a:lnTo>
                    <a:pt x="86861" y="274031"/>
                  </a:lnTo>
                  <a:lnTo>
                    <a:pt x="86861" y="599063"/>
                  </a:lnTo>
                  <a:lnTo>
                    <a:pt x="0" y="599063"/>
                  </a:lnTo>
                  <a:close/>
                  <a:moveTo>
                    <a:pt x="0" y="0"/>
                  </a:moveTo>
                  <a:lnTo>
                    <a:pt x="86861" y="83707"/>
                  </a:lnTo>
                  <a:lnTo>
                    <a:pt x="86861" y="209374"/>
                  </a:lnTo>
                  <a:lnTo>
                    <a:pt x="0" y="1225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36" name="Google Shape;36;p14"/>
            <p:cNvSpPr/>
            <p:nvPr/>
          </p:nvSpPr>
          <p:spPr bwMode="auto">
            <a:xfrm>
              <a:off x="1154086" y="1074178"/>
              <a:ext cx="1186348" cy="796998"/>
            </a:xfrm>
            <a:custGeom>
              <a:avLst/>
              <a:gdLst/>
              <a:ahLst/>
              <a:cxnLst/>
              <a:rect l="l" t="t" r="r" b="b"/>
              <a:pathLst>
                <a:path w="3818117" h="2565044" extrusionOk="0">
                  <a:moveTo>
                    <a:pt x="2853207" y="2318491"/>
                  </a:moveTo>
                  <a:lnTo>
                    <a:pt x="2853207" y="2327770"/>
                  </a:lnTo>
                  <a:lnTo>
                    <a:pt x="2849488" y="2323130"/>
                  </a:lnTo>
                  <a:close/>
                  <a:moveTo>
                    <a:pt x="996846" y="2292934"/>
                  </a:moveTo>
                  <a:lnTo>
                    <a:pt x="1000565" y="2297596"/>
                  </a:lnTo>
                  <a:lnTo>
                    <a:pt x="996846" y="2302259"/>
                  </a:lnTo>
                  <a:close/>
                  <a:moveTo>
                    <a:pt x="1412188" y="1777318"/>
                  </a:moveTo>
                  <a:lnTo>
                    <a:pt x="1415907" y="1781980"/>
                  </a:lnTo>
                  <a:lnTo>
                    <a:pt x="1412188" y="1786643"/>
                  </a:lnTo>
                  <a:close/>
                  <a:moveTo>
                    <a:pt x="1492694" y="257806"/>
                  </a:moveTo>
                  <a:lnTo>
                    <a:pt x="1115824" y="638798"/>
                  </a:lnTo>
                  <a:lnTo>
                    <a:pt x="1126714" y="638798"/>
                  </a:lnTo>
                  <a:lnTo>
                    <a:pt x="1126718" y="638803"/>
                  </a:lnTo>
                  <a:lnTo>
                    <a:pt x="2700346" y="638803"/>
                  </a:lnTo>
                  <a:lnTo>
                    <a:pt x="2700350" y="638798"/>
                  </a:lnTo>
                  <a:lnTo>
                    <a:pt x="2701544" y="638798"/>
                  </a:lnTo>
                  <a:lnTo>
                    <a:pt x="2324675" y="257806"/>
                  </a:lnTo>
                  <a:close/>
                  <a:moveTo>
                    <a:pt x="1382758" y="0"/>
                  </a:moveTo>
                  <a:lnTo>
                    <a:pt x="1412188" y="0"/>
                  </a:lnTo>
                  <a:lnTo>
                    <a:pt x="3137301" y="0"/>
                  </a:lnTo>
                  <a:lnTo>
                    <a:pt x="3186223" y="0"/>
                  </a:lnTo>
                  <a:lnTo>
                    <a:pt x="3818116" y="638805"/>
                  </a:lnTo>
                  <a:lnTo>
                    <a:pt x="3818117" y="638806"/>
                  </a:lnTo>
                  <a:lnTo>
                    <a:pt x="2475753" y="2321673"/>
                  </a:lnTo>
                  <a:lnTo>
                    <a:pt x="2476921" y="2323131"/>
                  </a:lnTo>
                  <a:lnTo>
                    <a:pt x="2290636" y="2555513"/>
                  </a:lnTo>
                  <a:lnTo>
                    <a:pt x="2289930" y="2554632"/>
                  </a:lnTo>
                  <a:lnTo>
                    <a:pt x="2281626" y="2565042"/>
                  </a:lnTo>
                  <a:lnTo>
                    <a:pt x="2095343" y="2331506"/>
                  </a:lnTo>
                  <a:lnTo>
                    <a:pt x="2103185" y="2321675"/>
                  </a:lnTo>
                  <a:lnTo>
                    <a:pt x="2100831" y="2318739"/>
                  </a:lnTo>
                  <a:lnTo>
                    <a:pt x="2287116" y="2086356"/>
                  </a:lnTo>
                  <a:lnTo>
                    <a:pt x="2289008" y="2088716"/>
                  </a:lnTo>
                  <a:lnTo>
                    <a:pt x="3445550" y="638806"/>
                  </a:lnTo>
                  <a:lnTo>
                    <a:pt x="3445549" y="638805"/>
                  </a:lnTo>
                  <a:lnTo>
                    <a:pt x="3445554" y="638805"/>
                  </a:lnTo>
                  <a:lnTo>
                    <a:pt x="3068678" y="257806"/>
                  </a:lnTo>
                  <a:lnTo>
                    <a:pt x="2689627" y="257806"/>
                  </a:lnTo>
                  <a:lnTo>
                    <a:pt x="3066496" y="638798"/>
                  </a:lnTo>
                  <a:lnTo>
                    <a:pt x="3072920" y="638798"/>
                  </a:lnTo>
                  <a:lnTo>
                    <a:pt x="2867265" y="896619"/>
                  </a:lnTo>
                  <a:lnTo>
                    <a:pt x="2494695" y="896619"/>
                  </a:lnTo>
                  <a:lnTo>
                    <a:pt x="2494703" y="896609"/>
                  </a:lnTo>
                  <a:lnTo>
                    <a:pt x="1333382" y="896609"/>
                  </a:lnTo>
                  <a:lnTo>
                    <a:pt x="1913450" y="1620222"/>
                  </a:lnTo>
                  <a:lnTo>
                    <a:pt x="2285008" y="1154414"/>
                  </a:lnTo>
                  <a:lnTo>
                    <a:pt x="2657578" y="1154414"/>
                  </a:lnTo>
                  <a:lnTo>
                    <a:pt x="2100196" y="1853181"/>
                  </a:lnTo>
                  <a:lnTo>
                    <a:pt x="2100831" y="1853973"/>
                  </a:lnTo>
                  <a:lnTo>
                    <a:pt x="1914547" y="2086356"/>
                  </a:lnTo>
                  <a:lnTo>
                    <a:pt x="1914374" y="2086140"/>
                  </a:lnTo>
                  <a:lnTo>
                    <a:pt x="1720715" y="2328922"/>
                  </a:lnTo>
                  <a:lnTo>
                    <a:pt x="1722776" y="2331507"/>
                  </a:lnTo>
                  <a:lnTo>
                    <a:pt x="1536491" y="2565044"/>
                  </a:lnTo>
                  <a:lnTo>
                    <a:pt x="0" y="638808"/>
                  </a:lnTo>
                  <a:lnTo>
                    <a:pt x="1" y="638807"/>
                  </a:lnTo>
                  <a:lnTo>
                    <a:pt x="372569" y="638807"/>
                  </a:lnTo>
                  <a:lnTo>
                    <a:pt x="1534430" y="2095385"/>
                  </a:lnTo>
                  <a:lnTo>
                    <a:pt x="1727627" y="1853181"/>
                  </a:lnTo>
                  <a:lnTo>
                    <a:pt x="754151" y="638806"/>
                  </a:lnTo>
                  <a:lnTo>
                    <a:pt x="750864" y="638806"/>
                  </a:lnTo>
                  <a:close/>
                  <a:moveTo>
                    <a:pt x="631894" y="0"/>
                  </a:moveTo>
                  <a:lnTo>
                    <a:pt x="996846" y="0"/>
                  </a:lnTo>
                  <a:lnTo>
                    <a:pt x="364952" y="638806"/>
                  </a:lnTo>
                  <a:lnTo>
                    <a:pt x="0" y="6388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1763790528" name="Zástupný symbol pro zápatí 1"/>
          <p:cNvSpPr>
            <a:spLocks noGrp="1"/>
          </p:cNvSpPr>
          <p:nvPr>
            <p:ph type="ftr" sz="quarter" idx="3"/>
          </p:nvPr>
        </p:nvSpPr>
        <p:spPr bwMode="auto">
          <a:xfrm>
            <a:off x="144434" y="4758950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Work Sans"/>
              </a:defRPr>
            </a:lvl1pPr>
          </a:lstStyle>
          <a:p>
            <a:pPr>
              <a:defRPr/>
            </a:pPr>
            <a:r>
              <a:rPr lang="en-GB"/>
              <a:t>5 September 2023, Ankara, Turkey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2189526" name="Google Shape;53;p17"/>
          <p:cNvSpPr txBox="1">
            <a:spLocks noGrp="1"/>
          </p:cNvSpPr>
          <p:nvPr>
            <p:ph type="title"/>
          </p:nvPr>
        </p:nvSpPr>
        <p:spPr bwMode="auto">
          <a:xfrm>
            <a:off x="554999" y="365127"/>
            <a:ext cx="8034002" cy="420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2200" i="0" u="none" strike="noStrike" cap="none">
                <a:solidFill>
                  <a:schemeClr val="accen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2020335423" name="Google Shape;54;p17"/>
          <p:cNvSpPr txBox="1">
            <a:spLocks noGrp="1"/>
          </p:cNvSpPr>
          <p:nvPr>
            <p:ph type="body" idx="1"/>
          </p:nvPr>
        </p:nvSpPr>
        <p:spPr bwMode="auto">
          <a:xfrm>
            <a:off x="554999" y="795833"/>
            <a:ext cx="8034002" cy="420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ork Sans SemiBold"/>
              <a:buNone/>
              <a:defRPr sz="1800" i="0" u="none" strike="noStrike" cap="none">
                <a:solidFill>
                  <a:schemeClr val="accent2"/>
                </a:solidFill>
                <a:latin typeface="Work Sans SemiBold"/>
                <a:ea typeface="Work Sans SemiBold"/>
                <a:cs typeface="Work Sans SemiBol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1503770432" name="Google Shape;55;p17"/>
          <p:cNvSpPr txBox="1">
            <a:spLocks noGrp="1"/>
          </p:cNvSpPr>
          <p:nvPr>
            <p:ph type="body" idx="2"/>
          </p:nvPr>
        </p:nvSpPr>
        <p:spPr bwMode="auto">
          <a:xfrm>
            <a:off x="554999" y="1313162"/>
            <a:ext cx="8034002" cy="3409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"/>
              <a:buChar char="▪"/>
              <a:defRPr sz="140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</a:defRPr>
            </a:lvl1pPr>
            <a:lvl2pPr marL="914400" marR="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"/>
              <a:buChar char="▪"/>
              <a:defRPr sz="140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"/>
              <a:buChar char="▪"/>
              <a:defRPr sz="140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"/>
              <a:buChar char="▪"/>
              <a:defRPr sz="140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</a:defRPr>
            </a:lvl4pPr>
            <a:lvl5pPr marL="2286000" marR="0" lvl="4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Work Sans"/>
              <a:buChar char="▪"/>
              <a:defRPr sz="130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 sz="140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 sz="140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 sz="140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 sz="140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804427211" name="Zástupný symbol pro zápatí 1"/>
          <p:cNvSpPr>
            <a:spLocks noGrp="1"/>
          </p:cNvSpPr>
          <p:nvPr>
            <p:ph type="ftr" sz="quarter" idx="3"/>
          </p:nvPr>
        </p:nvSpPr>
        <p:spPr bwMode="auto">
          <a:xfrm>
            <a:off x="144434" y="4758950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Work Sans"/>
              </a:defRPr>
            </a:lvl1pPr>
          </a:lstStyle>
          <a:p>
            <a:pPr>
              <a:defRPr/>
            </a:pPr>
            <a:r>
              <a:rPr lang="en-GB"/>
              <a:t>5 September 2023, Ankara, Turkey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aption (light)" userDrawn="1">
  <p:cSld name="Caption (light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17613364" name="Google Shape;62;p19"/>
          <p:cNvPicPr/>
          <p:nvPr/>
        </p:nvPicPr>
        <p:blipFill>
          <a:blip r:embed="rId2">
            <a:alphaModFix/>
          </a:blip>
          <a:srcRect t="17027" r="70909" b="19238"/>
          <a:stretch/>
        </p:blipFill>
        <p:spPr bwMode="auto">
          <a:xfrm>
            <a:off x="5649114" y="1"/>
            <a:ext cx="34948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132179" name="Google Shape;63;p19"/>
          <p:cNvSpPr txBox="1">
            <a:spLocks noGrp="1"/>
          </p:cNvSpPr>
          <p:nvPr>
            <p:ph type="title"/>
          </p:nvPr>
        </p:nvSpPr>
        <p:spPr bwMode="auto">
          <a:xfrm>
            <a:off x="554999" y="365127"/>
            <a:ext cx="8034002" cy="420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2200" i="0" u="none" strike="noStrike" cap="none">
                <a:solidFill>
                  <a:schemeClr val="accen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1826034699" name="Google Shape;64;p19"/>
          <p:cNvSpPr txBox="1">
            <a:spLocks noGrp="1"/>
          </p:cNvSpPr>
          <p:nvPr>
            <p:ph type="body" idx="1"/>
          </p:nvPr>
        </p:nvSpPr>
        <p:spPr bwMode="auto">
          <a:xfrm>
            <a:off x="554999" y="795833"/>
            <a:ext cx="8034002" cy="420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ork Sans SemiBold"/>
              <a:buNone/>
              <a:defRPr sz="1800" i="0" u="none" strike="noStrike" cap="none">
                <a:solidFill>
                  <a:schemeClr val="accent2"/>
                </a:solidFill>
                <a:latin typeface="Work Sans SemiBold"/>
                <a:ea typeface="Work Sans SemiBold"/>
                <a:cs typeface="Work Sans SemiBol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687642608" name="Google Shape;65;p19"/>
          <p:cNvSpPr txBox="1">
            <a:spLocks noGrp="1"/>
          </p:cNvSpPr>
          <p:nvPr>
            <p:ph type="body" idx="2"/>
          </p:nvPr>
        </p:nvSpPr>
        <p:spPr bwMode="auto">
          <a:xfrm>
            <a:off x="554999" y="1313162"/>
            <a:ext cx="8034002" cy="3409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"/>
              <a:buChar char="▪"/>
              <a:defRPr sz="140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</a:defRPr>
            </a:lvl1pPr>
            <a:lvl2pPr marL="914400" marR="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"/>
              <a:buChar char="▪"/>
              <a:defRPr sz="140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"/>
              <a:buChar char="▪"/>
              <a:defRPr sz="140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Work Sans"/>
              <a:buChar char="▪"/>
              <a:defRPr sz="140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ork Sans"/>
              <a:buChar char="▪"/>
              <a:defRPr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 sz="140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 sz="140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 sz="140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"/>
              <a:buNone/>
              <a:defRPr sz="140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1661286443" name="Zástupný symbol pro zápatí 1"/>
          <p:cNvSpPr>
            <a:spLocks noGrp="1"/>
          </p:cNvSpPr>
          <p:nvPr>
            <p:ph type="ftr" sz="quarter" idx="3"/>
          </p:nvPr>
        </p:nvSpPr>
        <p:spPr bwMode="auto">
          <a:xfrm>
            <a:off x="144434" y="4758950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Work Sans"/>
              </a:defRPr>
            </a:lvl1pPr>
          </a:lstStyle>
          <a:p>
            <a:pPr>
              <a:defRPr/>
            </a:pPr>
            <a:r>
              <a:rPr lang="en-GB"/>
              <a:t>5 September 2023, Ankara, Turkey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Highlight" userDrawn="1">
  <p:cSld name="High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9680049" name="Google Shape;94;p43"/>
          <p:cNvSpPr/>
          <p:nvPr/>
        </p:nvSpPr>
        <p:spPr bwMode="auto">
          <a:xfrm rot="10800000">
            <a:off x="0" y="0"/>
            <a:ext cx="9144000" cy="5154386"/>
          </a:xfrm>
          <a:prstGeom prst="rect">
            <a:avLst/>
          </a:prstGeom>
          <a:gradFill>
            <a:gsLst>
              <a:gs pos="0">
                <a:srgbClr val="351D8B"/>
              </a:gs>
              <a:gs pos="50000">
                <a:schemeClr val="accent3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305634909" name="Google Shape;95;p43"/>
          <p:cNvPicPr/>
          <p:nvPr/>
        </p:nvPicPr>
        <p:blipFill>
          <a:blip r:embed="rId2">
            <a:alphaModFix/>
          </a:blip>
          <a:srcRect l="12014" t="18150" r="11953" b="18013"/>
          <a:stretch/>
        </p:blipFill>
        <p:spPr bwMode="auto">
          <a:xfrm>
            <a:off x="0" y="-1"/>
            <a:ext cx="9144000" cy="5154387"/>
          </a:xfrm>
          <a:prstGeom prst="rect">
            <a:avLst/>
          </a:prstGeom>
          <a:noFill/>
          <a:ln>
            <a:noFill/>
          </a:ln>
        </p:spPr>
      </p:pic>
      <p:sp>
        <p:nvSpPr>
          <p:cNvPr id="354559865" name="Google Shape;96;p43"/>
          <p:cNvSpPr txBox="1">
            <a:spLocks noGrp="1"/>
          </p:cNvSpPr>
          <p:nvPr>
            <p:ph type="ctrTitle"/>
          </p:nvPr>
        </p:nvSpPr>
        <p:spPr bwMode="auto">
          <a:xfrm>
            <a:off x="2276476" y="1723780"/>
            <a:ext cx="4591049" cy="169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3800" i="0" u="none" strike="noStrike" cap="none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hanks" userDrawn="1">
  <p:cSld name="Thank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9036800" name="Google Shape;98;p44"/>
          <p:cNvSpPr/>
          <p:nvPr/>
        </p:nvSpPr>
        <p:spPr bwMode="auto">
          <a:xfrm rot="10800000">
            <a:off x="0" y="0"/>
            <a:ext cx="9144000" cy="5154386"/>
          </a:xfrm>
          <a:prstGeom prst="rect">
            <a:avLst/>
          </a:prstGeom>
          <a:gradFill>
            <a:gsLst>
              <a:gs pos="0">
                <a:srgbClr val="351D8B"/>
              </a:gs>
              <a:gs pos="50000">
                <a:schemeClr val="accent3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26287858" name="Google Shape;99;p44"/>
          <p:cNvPicPr/>
          <p:nvPr/>
        </p:nvPicPr>
        <p:blipFill>
          <a:blip r:embed="rId2">
            <a:alphaModFix/>
          </a:blip>
          <a:srcRect t="17017" r="49868" b="19281"/>
          <a:stretch/>
        </p:blipFill>
        <p:spPr bwMode="auto">
          <a:xfrm>
            <a:off x="3118053" y="0"/>
            <a:ext cx="60259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5191849" name="Google Shape;100;p44"/>
          <p:cNvSpPr txBox="1">
            <a:spLocks noGrp="1"/>
          </p:cNvSpPr>
          <p:nvPr>
            <p:ph type="ctrTitle"/>
          </p:nvPr>
        </p:nvSpPr>
        <p:spPr bwMode="auto">
          <a:xfrm>
            <a:off x="3145407" y="1025102"/>
            <a:ext cx="5084191" cy="748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3800" i="0" u="none" strike="noStrike" cap="none">
                <a:solidFill>
                  <a:srgbClr val="D8E2FA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1422515729" name="Google Shape;101;p44"/>
          <p:cNvSpPr txBox="1">
            <a:spLocks noGrp="1"/>
          </p:cNvSpPr>
          <p:nvPr>
            <p:ph type="subTitle" idx="1"/>
          </p:nvPr>
        </p:nvSpPr>
        <p:spPr bwMode="auto">
          <a:xfrm>
            <a:off x="5614278" y="2021518"/>
            <a:ext cx="2615320" cy="35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ork Sans SemiBold"/>
              <a:buNone/>
              <a:defRPr sz="1400" i="0" u="none" strike="noStrike" cap="none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1215275177" name="Google Shape;102;p44"/>
          <p:cNvSpPr txBox="1">
            <a:spLocks noGrp="1"/>
          </p:cNvSpPr>
          <p:nvPr>
            <p:ph type="body" idx="2"/>
          </p:nvPr>
        </p:nvSpPr>
        <p:spPr bwMode="auto">
          <a:xfrm>
            <a:off x="3142361" y="2034790"/>
            <a:ext cx="2412792" cy="34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D8E2FA"/>
                </a:solidFill>
                <a:latin typeface="Arial"/>
                <a:ea typeface="Arial"/>
                <a:cs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530743544" name="Google Shape;103;p44">
            <a:hlinkClick r:id="rId3"/>
          </p:cNvPr>
          <p:cNvSpPr txBox="1"/>
          <p:nvPr/>
        </p:nvSpPr>
        <p:spPr bwMode="auto">
          <a:xfrm>
            <a:off x="3073610" y="4429331"/>
            <a:ext cx="1409040" cy="34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/>
            </a:pPr>
            <a:r>
              <a:rPr lang="en-US" sz="1400" i="0" u="none" strike="noStrike" cap="none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</a:rPr>
              <a:t>Keep in touch!</a:t>
            </a:r>
            <a:endParaRPr sz="1400" i="0" u="none" strike="noStrike" cap="none">
              <a:solidFill>
                <a:schemeClr val="lt1"/>
              </a:solidFill>
              <a:latin typeface="Work Sans SemiBold"/>
              <a:ea typeface="Work Sans SemiBold"/>
              <a:cs typeface="Work Sans SemiBold"/>
            </a:endParaRPr>
          </a:p>
        </p:txBody>
      </p:sp>
      <p:pic>
        <p:nvPicPr>
          <p:cNvPr id="809661891" name="Google Shape;104;p44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26427" y="4370916"/>
            <a:ext cx="1923143" cy="403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254064" name="Google Shape;105;p44"/>
          <p:cNvPicPr/>
          <p:nvPr/>
        </p:nvPicPr>
        <p:blipFill>
          <a:blip r:embed="rId5">
            <a:alphaModFix amt="70000"/>
          </a:blip>
          <a:stretch/>
        </p:blipFill>
        <p:spPr bwMode="auto">
          <a:xfrm>
            <a:off x="6171635" y="4425913"/>
            <a:ext cx="251092" cy="251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1665827" name="Google Shape;106;p44"/>
          <p:cNvPicPr/>
          <p:nvPr/>
        </p:nvPicPr>
        <p:blipFill>
          <a:blip r:embed="rId6">
            <a:alphaModFix amt="70000"/>
          </a:blip>
          <a:stretch/>
        </p:blipFill>
        <p:spPr bwMode="auto">
          <a:xfrm>
            <a:off x="4633562" y="4454941"/>
            <a:ext cx="251092" cy="251092"/>
          </a:xfrm>
          <a:prstGeom prst="rect">
            <a:avLst/>
          </a:prstGeom>
          <a:noFill/>
          <a:ln>
            <a:noFill/>
          </a:ln>
        </p:spPr>
      </p:pic>
      <p:sp>
        <p:nvSpPr>
          <p:cNvPr id="985863288" name="Google Shape;107;p44">
            <a:hlinkClick r:id="rId7"/>
          </p:cNvPr>
          <p:cNvSpPr txBox="1"/>
          <p:nvPr/>
        </p:nvSpPr>
        <p:spPr bwMode="auto">
          <a:xfrm>
            <a:off x="4884654" y="4414818"/>
            <a:ext cx="1406511" cy="357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-US" sz="1400" i="0" u="none" strike="noStrike" cap="none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</a:rPr>
              <a:t>@exa4mind</a:t>
            </a:r>
            <a:endParaRPr>
              <a:latin typeface="Work Sans SemiBold"/>
              <a:ea typeface="Work Sans SemiBold"/>
              <a:cs typeface="Work Sans SemiBold"/>
            </a:endParaRPr>
          </a:p>
        </p:txBody>
      </p:sp>
      <p:sp>
        <p:nvSpPr>
          <p:cNvPr id="889381175" name="Google Shape;108;p44">
            <a:hlinkClick r:id="rId8"/>
          </p:cNvPr>
          <p:cNvSpPr txBox="1"/>
          <p:nvPr/>
        </p:nvSpPr>
        <p:spPr bwMode="auto">
          <a:xfrm>
            <a:off x="6422727" y="4414817"/>
            <a:ext cx="1227855" cy="35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-US" sz="1400" i="0" u="none" strike="noStrike" cap="none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</a:rPr>
              <a:t>/exa4mind</a:t>
            </a:r>
            <a:endParaRPr>
              <a:latin typeface="Work Sans SemiBold"/>
              <a:ea typeface="Work Sans SemiBold"/>
              <a:cs typeface="Work Sans SemiBold"/>
            </a:endParaRPr>
          </a:p>
        </p:txBody>
      </p:sp>
      <p:sp>
        <p:nvSpPr>
          <p:cNvPr id="838290064" name="Google Shape;109;p44">
            <a:hlinkClick r:id="rId9"/>
          </p:cNvPr>
          <p:cNvSpPr txBox="1"/>
          <p:nvPr/>
        </p:nvSpPr>
        <p:spPr bwMode="auto">
          <a:xfrm>
            <a:off x="426500" y="2777175"/>
            <a:ext cx="27996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-US" sz="140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</a:rPr>
              <a:t>Visit us at </a:t>
            </a:r>
            <a:r>
              <a:rPr lang="en-US" sz="1400" i="0" u="none" strike="noStrike" cap="none">
                <a:solidFill>
                  <a:srgbClr val="D8E2FA"/>
                </a:solidFill>
                <a:latin typeface="Work Sans SemiBold"/>
                <a:ea typeface="Work Sans SemiBold"/>
                <a:cs typeface="Work Sans SemiBold"/>
              </a:rPr>
              <a:t>exa4mind.eu</a:t>
            </a:r>
            <a:endParaRPr>
              <a:latin typeface="Work Sans SemiBold"/>
              <a:ea typeface="Work Sans SemiBold"/>
              <a:cs typeface="Work Sans SemiBold"/>
            </a:endParaRPr>
          </a:p>
        </p:txBody>
      </p:sp>
      <p:sp>
        <p:nvSpPr>
          <p:cNvPr id="12149017" name="Google Shape;110;p44"/>
          <p:cNvSpPr/>
          <p:nvPr/>
        </p:nvSpPr>
        <p:spPr bwMode="auto">
          <a:xfrm>
            <a:off x="731300" y="1025102"/>
            <a:ext cx="2095532" cy="1407794"/>
          </a:xfrm>
          <a:custGeom>
            <a:avLst/>
            <a:gdLst/>
            <a:ahLst/>
            <a:cxnLst/>
            <a:rect l="l" t="t" r="r" b="b"/>
            <a:pathLst>
              <a:path w="3818117" h="2565044" extrusionOk="0">
                <a:moveTo>
                  <a:pt x="2853207" y="2318491"/>
                </a:moveTo>
                <a:lnTo>
                  <a:pt x="2853207" y="2327770"/>
                </a:lnTo>
                <a:lnTo>
                  <a:pt x="2849488" y="2323130"/>
                </a:lnTo>
                <a:close/>
                <a:moveTo>
                  <a:pt x="996846" y="2292934"/>
                </a:moveTo>
                <a:lnTo>
                  <a:pt x="1000565" y="2297596"/>
                </a:lnTo>
                <a:lnTo>
                  <a:pt x="996846" y="2302259"/>
                </a:lnTo>
                <a:close/>
                <a:moveTo>
                  <a:pt x="1412188" y="1777318"/>
                </a:moveTo>
                <a:lnTo>
                  <a:pt x="1415907" y="1781980"/>
                </a:lnTo>
                <a:lnTo>
                  <a:pt x="1412188" y="1786643"/>
                </a:lnTo>
                <a:close/>
                <a:moveTo>
                  <a:pt x="1492694" y="257806"/>
                </a:moveTo>
                <a:lnTo>
                  <a:pt x="1115824" y="638798"/>
                </a:lnTo>
                <a:lnTo>
                  <a:pt x="1126714" y="638798"/>
                </a:lnTo>
                <a:lnTo>
                  <a:pt x="1126718" y="638803"/>
                </a:lnTo>
                <a:lnTo>
                  <a:pt x="2700346" y="638803"/>
                </a:lnTo>
                <a:lnTo>
                  <a:pt x="2700350" y="638798"/>
                </a:lnTo>
                <a:lnTo>
                  <a:pt x="2701544" y="638798"/>
                </a:lnTo>
                <a:lnTo>
                  <a:pt x="2324675" y="257806"/>
                </a:lnTo>
                <a:close/>
                <a:moveTo>
                  <a:pt x="1382758" y="0"/>
                </a:moveTo>
                <a:lnTo>
                  <a:pt x="1412188" y="0"/>
                </a:lnTo>
                <a:lnTo>
                  <a:pt x="3137301" y="0"/>
                </a:lnTo>
                <a:lnTo>
                  <a:pt x="3186223" y="0"/>
                </a:lnTo>
                <a:lnTo>
                  <a:pt x="3818116" y="638805"/>
                </a:lnTo>
                <a:lnTo>
                  <a:pt x="3818117" y="638806"/>
                </a:lnTo>
                <a:lnTo>
                  <a:pt x="2475753" y="2321673"/>
                </a:lnTo>
                <a:lnTo>
                  <a:pt x="2476921" y="2323131"/>
                </a:lnTo>
                <a:lnTo>
                  <a:pt x="2290636" y="2555513"/>
                </a:lnTo>
                <a:lnTo>
                  <a:pt x="2289930" y="2554632"/>
                </a:lnTo>
                <a:lnTo>
                  <a:pt x="2281626" y="2565042"/>
                </a:lnTo>
                <a:lnTo>
                  <a:pt x="2095343" y="2331506"/>
                </a:lnTo>
                <a:lnTo>
                  <a:pt x="2103185" y="2321675"/>
                </a:lnTo>
                <a:lnTo>
                  <a:pt x="2100831" y="2318739"/>
                </a:lnTo>
                <a:lnTo>
                  <a:pt x="2287116" y="2086356"/>
                </a:lnTo>
                <a:lnTo>
                  <a:pt x="2289008" y="2088716"/>
                </a:lnTo>
                <a:lnTo>
                  <a:pt x="3445550" y="638806"/>
                </a:lnTo>
                <a:lnTo>
                  <a:pt x="3445549" y="638805"/>
                </a:lnTo>
                <a:lnTo>
                  <a:pt x="3445554" y="638805"/>
                </a:lnTo>
                <a:lnTo>
                  <a:pt x="3068678" y="257806"/>
                </a:lnTo>
                <a:lnTo>
                  <a:pt x="2689627" y="257806"/>
                </a:lnTo>
                <a:lnTo>
                  <a:pt x="3066496" y="638798"/>
                </a:lnTo>
                <a:lnTo>
                  <a:pt x="3072920" y="638798"/>
                </a:lnTo>
                <a:lnTo>
                  <a:pt x="2867265" y="896619"/>
                </a:lnTo>
                <a:lnTo>
                  <a:pt x="2494695" y="896619"/>
                </a:lnTo>
                <a:lnTo>
                  <a:pt x="2494703" y="896609"/>
                </a:lnTo>
                <a:lnTo>
                  <a:pt x="1333382" y="896609"/>
                </a:lnTo>
                <a:lnTo>
                  <a:pt x="1913450" y="1620222"/>
                </a:lnTo>
                <a:lnTo>
                  <a:pt x="2285008" y="1154414"/>
                </a:lnTo>
                <a:lnTo>
                  <a:pt x="2657578" y="1154414"/>
                </a:lnTo>
                <a:lnTo>
                  <a:pt x="2100196" y="1853181"/>
                </a:lnTo>
                <a:lnTo>
                  <a:pt x="2100831" y="1853973"/>
                </a:lnTo>
                <a:lnTo>
                  <a:pt x="1914547" y="2086356"/>
                </a:lnTo>
                <a:lnTo>
                  <a:pt x="1914374" y="2086140"/>
                </a:lnTo>
                <a:lnTo>
                  <a:pt x="1720715" y="2328922"/>
                </a:lnTo>
                <a:lnTo>
                  <a:pt x="1722776" y="2331507"/>
                </a:lnTo>
                <a:lnTo>
                  <a:pt x="1536491" y="2565044"/>
                </a:lnTo>
                <a:lnTo>
                  <a:pt x="0" y="638808"/>
                </a:lnTo>
                <a:lnTo>
                  <a:pt x="1" y="638807"/>
                </a:lnTo>
                <a:lnTo>
                  <a:pt x="372569" y="638807"/>
                </a:lnTo>
                <a:lnTo>
                  <a:pt x="1534430" y="2095385"/>
                </a:lnTo>
                <a:lnTo>
                  <a:pt x="1727627" y="1853181"/>
                </a:lnTo>
                <a:lnTo>
                  <a:pt x="754151" y="638806"/>
                </a:lnTo>
                <a:lnTo>
                  <a:pt x="750864" y="638806"/>
                </a:lnTo>
                <a:close/>
                <a:moveTo>
                  <a:pt x="631894" y="0"/>
                </a:moveTo>
                <a:lnTo>
                  <a:pt x="996846" y="0"/>
                </a:lnTo>
                <a:lnTo>
                  <a:pt x="364952" y="638806"/>
                </a:lnTo>
                <a:lnTo>
                  <a:pt x="0" y="63880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0.png"/><Relationship Id="rId5" Type="http://schemas.openxmlformats.org/officeDocument/2006/relationships/image" Target="../media/image15.gif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1.png"/><Relationship Id="rId5" Type="http://schemas.openxmlformats.org/officeDocument/2006/relationships/image" Target="../media/image15.gif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0188602" name="Nadpis 1"/>
          <p:cNvSpPr>
            <a:spLocks noGrp="1"/>
          </p:cNvSpPr>
          <p:nvPr>
            <p:ph type="ctrTitle"/>
          </p:nvPr>
        </p:nvSpPr>
        <p:spPr bwMode="auto">
          <a:xfrm>
            <a:off x="1154086" y="1976795"/>
            <a:ext cx="6912226" cy="1467674"/>
          </a:xfrm>
        </p:spPr>
        <p:txBody>
          <a:bodyPr/>
          <a:lstStyle/>
          <a:p>
            <a:pPr algn="ctr">
              <a:defRPr/>
            </a:pPr>
            <a:r>
              <a:rPr lang="en-US" sz="2400" dirty="0" smtClean="0"/>
              <a:t>Supercomputing</a:t>
            </a:r>
            <a:r>
              <a:rPr lang="en-US" sz="2400" dirty="0"/>
              <a:t>, Databases and Data Ecosystems: The Best of Three Worlds for Efficient Data-Driven Workflows </a:t>
            </a:r>
            <a:endParaRPr sz="2400" dirty="0"/>
          </a:p>
        </p:txBody>
      </p:sp>
      <p:sp>
        <p:nvSpPr>
          <p:cNvPr id="1305959985" name="Zástupný text 3"/>
          <p:cNvSpPr>
            <a:spLocks noGrp="1"/>
          </p:cNvSpPr>
          <p:nvPr>
            <p:ph type="body" idx="2"/>
          </p:nvPr>
        </p:nvSpPr>
        <p:spPr bwMode="auto">
          <a:xfrm>
            <a:off x="1154086" y="3857175"/>
            <a:ext cx="6912226" cy="319063"/>
          </a:xfrm>
        </p:spPr>
        <p:txBody>
          <a:bodyPr/>
          <a:lstStyle/>
          <a:p>
            <a:pPr marL="9525" indent="0">
              <a:defRPr/>
            </a:pPr>
            <a:r>
              <a:rPr lang="cs-CZ" dirty="0" smtClean="0">
                <a:latin typeface="Work Sans"/>
                <a:ea typeface="Work Sans"/>
                <a:cs typeface="Work Sans"/>
              </a:rPr>
              <a:t>Stephan </a:t>
            </a:r>
            <a:r>
              <a:rPr lang="cs-CZ" dirty="0">
                <a:latin typeface="Work Sans"/>
                <a:ea typeface="Work Sans"/>
                <a:cs typeface="Work Sans"/>
              </a:rPr>
              <a:t>Hachinger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8578599" name="Textfeld 1779876976"/>
          <p:cNvSpPr txBox="1"/>
          <p:nvPr/>
        </p:nvSpPr>
        <p:spPr bwMode="auto">
          <a:xfrm>
            <a:off x="6194452" y="3260214"/>
            <a:ext cx="2319163" cy="2746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t">
            <a:spAutoFit/>
          </a:bodyPr>
          <a:lstStyle/>
          <a:p>
            <a:pPr algn="l">
              <a:defRPr/>
            </a:pPr>
            <a:r>
              <a:rPr sz="1800" b="1" strike="noStrike">
                <a:solidFill>
                  <a:srgbClr val="2D2B82"/>
                </a:solidFill>
                <a:latin typeface="Work Sans"/>
                <a:cs typeface="Arial"/>
              </a:rPr>
              <a:t>EU Data Ecosystems</a:t>
            </a:r>
            <a:endParaRPr/>
          </a:p>
        </p:txBody>
      </p:sp>
      <p:sp>
        <p:nvSpPr>
          <p:cNvPr id="1135848261" name="Textfeld 610652527"/>
          <p:cNvSpPr txBox="1"/>
          <p:nvPr/>
        </p:nvSpPr>
        <p:spPr bwMode="auto">
          <a:xfrm>
            <a:off x="961203" y="3260214"/>
            <a:ext cx="1866318" cy="2746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t">
            <a:spAutoFit/>
          </a:bodyPr>
          <a:lstStyle/>
          <a:p>
            <a:pPr algn="l">
              <a:defRPr/>
            </a:pPr>
            <a:r>
              <a:rPr sz="1800" b="1" strike="noStrike">
                <a:solidFill>
                  <a:srgbClr val="2D2B82"/>
                </a:solidFill>
                <a:latin typeface="Work Sans"/>
                <a:cs typeface="Arial"/>
              </a:rPr>
              <a:t>Supercomputing</a:t>
            </a:r>
            <a:endParaRPr/>
          </a:p>
        </p:txBody>
      </p:sp>
      <p:sp>
        <p:nvSpPr>
          <p:cNvPr id="1178622725" name="Textfeld 683562119"/>
          <p:cNvSpPr txBox="1"/>
          <p:nvPr/>
        </p:nvSpPr>
        <p:spPr bwMode="auto">
          <a:xfrm>
            <a:off x="3786665" y="3353447"/>
            <a:ext cx="1677727" cy="549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t">
            <a:spAutoFit/>
          </a:bodyPr>
          <a:lstStyle/>
          <a:p>
            <a:pPr algn="l">
              <a:defRPr/>
            </a:pPr>
            <a:r>
              <a:rPr sz="1800" b="1" strike="noStrike">
                <a:solidFill>
                  <a:srgbClr val="00A3DE"/>
                </a:solidFill>
                <a:latin typeface="Work Sans"/>
                <a:cs typeface="Arial"/>
              </a:rPr>
              <a:t>Computational</a:t>
            </a:r>
            <a:endParaRPr>
              <a:solidFill>
                <a:srgbClr val="00A3DE"/>
              </a:solidFill>
            </a:endParaRPr>
          </a:p>
          <a:p>
            <a:pPr algn="ctr">
              <a:defRPr/>
            </a:pPr>
            <a:r>
              <a:rPr sz="1800" b="1" strike="noStrike">
                <a:solidFill>
                  <a:srgbClr val="00A3DE"/>
                </a:solidFill>
                <a:latin typeface="Work Sans"/>
                <a:cs typeface="Arial"/>
              </a:rPr>
              <a:t>Workflows</a:t>
            </a:r>
            <a:endParaRPr/>
          </a:p>
        </p:txBody>
      </p:sp>
      <p:pic>
        <p:nvPicPr>
          <p:cNvPr id="1648810197" name="Grafik 1026543646"/>
          <p:cNvPicPr/>
          <p:nvPr/>
        </p:nvPicPr>
        <p:blipFill>
          <a:blip r:embed="rId3"/>
          <a:stretch/>
        </p:blipFill>
        <p:spPr bwMode="auto">
          <a:xfrm>
            <a:off x="4247076" y="443751"/>
            <a:ext cx="658037" cy="680716"/>
          </a:xfrm>
          <a:prstGeom prst="rect">
            <a:avLst/>
          </a:prstGeom>
          <a:ln>
            <a:noFill/>
          </a:ln>
          <a:effectLst/>
        </p:spPr>
      </p:pic>
      <p:sp>
        <p:nvSpPr>
          <p:cNvPr id="76726638" name="Textfeld 731369135"/>
          <p:cNvSpPr txBox="1"/>
          <p:nvPr/>
        </p:nvSpPr>
        <p:spPr bwMode="auto">
          <a:xfrm>
            <a:off x="3395009" y="1333975"/>
            <a:ext cx="2497465" cy="2746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t">
            <a:spAutoFit/>
          </a:bodyPr>
          <a:lstStyle/>
          <a:p>
            <a:pPr algn="l">
              <a:defRPr/>
            </a:pPr>
            <a:r>
              <a:rPr sz="1800" b="1" strike="noStrike">
                <a:solidFill>
                  <a:srgbClr val="FF00AA"/>
                </a:solidFill>
                <a:latin typeface="Work Sans"/>
                <a:cs typeface="Work Sans Semi"/>
              </a:rPr>
              <a:t>DBMS &amp; Object Stores</a:t>
            </a:r>
            <a:endParaRPr/>
          </a:p>
        </p:txBody>
      </p:sp>
      <p:sp>
        <p:nvSpPr>
          <p:cNvPr id="374545928" name="Textfeld 23529057"/>
          <p:cNvSpPr txBox="1"/>
          <p:nvPr/>
        </p:nvSpPr>
        <p:spPr bwMode="auto">
          <a:xfrm>
            <a:off x="3616396" y="1608278"/>
            <a:ext cx="2033187" cy="2746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t">
            <a:spAutoFit/>
          </a:bodyPr>
          <a:lstStyle/>
          <a:p>
            <a:pPr algn="l">
              <a:defRPr/>
            </a:pPr>
            <a:r>
              <a:rPr sz="1800" b="1" strike="noStrike">
                <a:solidFill>
                  <a:srgbClr val="FF00AA"/>
                </a:solidFill>
                <a:latin typeface="Work Sans"/>
                <a:cs typeface="Work Sans Semi"/>
              </a:rPr>
              <a:t>Advanced Queries</a:t>
            </a:r>
            <a:endParaRPr/>
          </a:p>
        </p:txBody>
      </p:sp>
      <p:sp>
        <p:nvSpPr>
          <p:cNvPr id="1914215101" name="Textfeld 1924637479"/>
          <p:cNvSpPr txBox="1"/>
          <p:nvPr/>
        </p:nvSpPr>
        <p:spPr bwMode="auto">
          <a:xfrm>
            <a:off x="4111723" y="1882581"/>
            <a:ext cx="1050903" cy="2746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t">
            <a:spAutoFit/>
          </a:bodyPr>
          <a:lstStyle/>
          <a:p>
            <a:pPr algn="l">
              <a:defRPr/>
            </a:pPr>
            <a:r>
              <a:rPr sz="1800" b="1" strike="noStrike">
                <a:solidFill>
                  <a:srgbClr val="FF00AA"/>
                </a:solidFill>
                <a:latin typeface="Work Sans"/>
                <a:cs typeface="Work Sans Semi"/>
              </a:rPr>
              <a:t>Analytics</a:t>
            </a:r>
            <a:endParaRPr/>
          </a:p>
        </p:txBody>
      </p:sp>
      <p:pic>
        <p:nvPicPr>
          <p:cNvPr id="142684918" name="https __mariadb.com_wp-content_uploads_2019_11_mariadb-logo-vertical_blue.svg"/>
          <p:cNvPicPr/>
          <p:nvPr/>
        </p:nvPicPr>
        <p:blipFill>
          <a:blip r:embed="rId4">
            <a:alphaModFix/>
            <a:lum/>
          </a:blip>
          <a:stretch/>
        </p:blipFill>
        <p:spPr bwMode="auto">
          <a:xfrm>
            <a:off x="4247076" y="2351631"/>
            <a:ext cx="719953" cy="58712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89094495" name="Grafik 1541020230"/>
          <p:cNvPicPr/>
          <p:nvPr/>
        </p:nvPicPr>
        <p:blipFill>
          <a:blip r:embed="rId5">
            <a:alphaModFix/>
            <a:lum/>
          </a:blip>
          <a:stretch/>
        </p:blipFill>
        <p:spPr bwMode="auto">
          <a:xfrm>
            <a:off x="5165018" y="911722"/>
            <a:ext cx="1097929" cy="24334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13590011" name="Grafik 959963013"/>
          <p:cNvPicPr/>
          <p:nvPr/>
        </p:nvPicPr>
        <p:blipFill>
          <a:blip r:embed="rId6">
            <a:alphaModFix/>
            <a:lum/>
          </a:blip>
          <a:stretch/>
        </p:blipFill>
        <p:spPr bwMode="auto">
          <a:xfrm>
            <a:off x="2768649" y="2315634"/>
            <a:ext cx="1334434" cy="2609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03066699" name="Grafik 1048309612"/>
          <p:cNvPicPr/>
          <p:nvPr/>
        </p:nvPicPr>
        <p:blipFill>
          <a:blip r:embed="rId7">
            <a:alphaModFix/>
            <a:lum/>
          </a:blip>
          <a:stretch/>
        </p:blipFill>
        <p:spPr bwMode="auto">
          <a:xfrm>
            <a:off x="5183017" y="2329673"/>
            <a:ext cx="1339834" cy="20194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18148963" name="Gerader Verbinder 661704850"/>
          <p:cNvSpPr/>
          <p:nvPr/>
        </p:nvSpPr>
        <p:spPr bwMode="auto">
          <a:xfrm>
            <a:off x="3472078" y="4007166"/>
            <a:ext cx="2284643" cy="360"/>
          </a:xfrm>
          <a:prstGeom prst="line">
            <a:avLst/>
          </a:prstGeom>
          <a:ln w="71995">
            <a:solidFill>
              <a:srgbClr val="00A3DE"/>
            </a:solidFill>
            <a:prstDash val="solid"/>
            <a:headEnd type="triangle"/>
            <a:tailEnd type="triangle"/>
          </a:ln>
          <a:effectLst/>
        </p:spPr>
        <p:txBody>
          <a:bodyPr wrap="square" lIns="125991" tIns="80992" rIns="125991" bIns="80992" anchor="ctr"/>
          <a:lstStyle/>
          <a:p>
            <a:pPr>
              <a:defRPr/>
            </a:pPr>
            <a:endParaRPr/>
          </a:p>
        </p:txBody>
      </p:sp>
      <p:sp>
        <p:nvSpPr>
          <p:cNvPr id="472430387" name="Gerader Verbinder 462937560"/>
          <p:cNvSpPr/>
          <p:nvPr/>
        </p:nvSpPr>
        <p:spPr bwMode="auto">
          <a:xfrm flipV="1">
            <a:off x="1511248" y="1775668"/>
            <a:ext cx="1539658" cy="1296277"/>
          </a:xfrm>
          <a:prstGeom prst="line">
            <a:avLst/>
          </a:prstGeom>
          <a:ln w="71995">
            <a:solidFill>
              <a:srgbClr val="2D2B82"/>
            </a:solidFill>
            <a:prstDash val="solid"/>
            <a:headEnd type="triangle"/>
            <a:tailEnd type="triangle"/>
          </a:ln>
          <a:effectLst/>
        </p:spPr>
        <p:txBody>
          <a:bodyPr wrap="square" lIns="125991" tIns="80992" rIns="125991" bIns="80992" anchor="ctr"/>
          <a:lstStyle/>
          <a:p>
            <a:pPr>
              <a:defRPr/>
            </a:pPr>
            <a:endParaRPr/>
          </a:p>
        </p:txBody>
      </p:sp>
      <p:sp>
        <p:nvSpPr>
          <p:cNvPr id="1877689673" name="Gerader Verbinder 1747012315"/>
          <p:cNvSpPr/>
          <p:nvPr/>
        </p:nvSpPr>
        <p:spPr bwMode="auto">
          <a:xfrm flipH="1" flipV="1">
            <a:off x="6233724" y="1783749"/>
            <a:ext cx="1539658" cy="1296277"/>
          </a:xfrm>
          <a:prstGeom prst="line">
            <a:avLst/>
          </a:prstGeom>
          <a:ln w="71995">
            <a:solidFill>
              <a:srgbClr val="2D2B82"/>
            </a:solidFill>
            <a:prstDash val="solid"/>
            <a:headEnd type="triangle"/>
            <a:tailEnd type="triangle"/>
          </a:ln>
          <a:effectLst/>
        </p:spPr>
        <p:txBody>
          <a:bodyPr wrap="square" lIns="125991" tIns="80992" rIns="125991" bIns="80992" anchor="ctr"/>
          <a:lstStyle/>
          <a:p>
            <a:pPr>
              <a:defRPr/>
            </a:pPr>
            <a:endParaRPr/>
          </a:p>
        </p:txBody>
      </p:sp>
      <p:pic>
        <p:nvPicPr>
          <p:cNvPr id="1984438701" name="Grafik 420228596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786665" y="4195075"/>
            <a:ext cx="1756933" cy="609547"/>
          </a:xfrm>
          <a:prstGeom prst="rect">
            <a:avLst/>
          </a:prstGeom>
        </p:spPr>
      </p:pic>
      <p:pic>
        <p:nvPicPr>
          <p:cNvPr id="200010852" name="Grafik 86145499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312525" y="3718558"/>
            <a:ext cx="2888816" cy="937415"/>
          </a:xfrm>
          <a:prstGeom prst="rect">
            <a:avLst/>
          </a:prstGeom>
        </p:spPr>
      </p:pic>
      <p:pic>
        <p:nvPicPr>
          <p:cNvPr id="987658270" name="Grafik 411593430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2684137" y="874056"/>
            <a:ext cx="1413319" cy="318674"/>
          </a:xfrm>
          <a:prstGeom prst="rect">
            <a:avLst/>
          </a:prstGeom>
        </p:spPr>
      </p:pic>
      <p:sp>
        <p:nvSpPr>
          <p:cNvPr id="989085245" name="Google Shape;143;p20"/>
          <p:cNvSpPr txBox="1">
            <a:spLocks noGrp="1"/>
          </p:cNvSpPr>
          <p:nvPr>
            <p:ph type="title"/>
          </p:nvPr>
        </p:nvSpPr>
        <p:spPr bwMode="auto">
          <a:xfrm>
            <a:off x="198291" y="268911"/>
            <a:ext cx="2304207" cy="801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6" rIns="91422" bIns="45696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en-US" sz="2500"/>
              <a:t>... motivating </a:t>
            </a:r>
            <a:br>
              <a:rPr lang="en-US" sz="2500"/>
            </a:br>
            <a:r>
              <a:rPr lang="en-US" sz="2500"/>
              <a:t>EXA4MIND</a:t>
            </a:r>
            <a:endParaRPr sz="2500"/>
          </a:p>
        </p:txBody>
      </p:sp>
      <p:pic>
        <p:nvPicPr>
          <p:cNvPr id="693077417" name="Grafik 1358685058"/>
          <p:cNvPicPr/>
          <p:nvPr/>
        </p:nvPicPr>
        <p:blipFill>
          <a:blip r:embed="rId11">
            <a:alphaModFix/>
            <a:lum/>
          </a:blip>
          <a:stretch/>
        </p:blipFill>
        <p:spPr bwMode="auto">
          <a:xfrm>
            <a:off x="6922062" y="3848712"/>
            <a:ext cx="863944" cy="5331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Zástupný symbol pro zápatí 4"/>
          <p:cNvSpPr>
            <a:spLocks noGrp="1"/>
          </p:cNvSpPr>
          <p:nvPr>
            <p:ph type="ftr" sz="quarter" idx="3"/>
          </p:nvPr>
        </p:nvSpPr>
        <p:spPr bwMode="auto">
          <a:xfrm>
            <a:off x="144431" y="4758948"/>
            <a:ext cx="7667295" cy="27463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ISGC 2026 - S. Hachinger (BADW-LRZ) - EXA4MIND: </a:t>
            </a:r>
            <a:r>
              <a:rPr lang="en-US" dirty="0" smtClean="0"/>
              <a:t>Supercomputing </a:t>
            </a:r>
            <a:r>
              <a:rPr lang="en-US" dirty="0" smtClean="0"/>
              <a:t>+ Optimum Data Backends &amp; Ecosystems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285454" name="Textfeld 268518629"/>
          <p:cNvSpPr txBox="1"/>
          <p:nvPr/>
        </p:nvSpPr>
        <p:spPr bwMode="auto">
          <a:xfrm>
            <a:off x="6194452" y="3260214"/>
            <a:ext cx="2319163" cy="2746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t">
            <a:spAutoFit/>
          </a:bodyPr>
          <a:lstStyle/>
          <a:p>
            <a:pPr algn="l">
              <a:defRPr/>
            </a:pPr>
            <a:r>
              <a:rPr sz="1800" b="1" strike="noStrike">
                <a:solidFill>
                  <a:srgbClr val="2D2B82"/>
                </a:solidFill>
                <a:latin typeface="Work Sans"/>
                <a:cs typeface="Arial"/>
              </a:rPr>
              <a:t>EU Data Ecosystems</a:t>
            </a:r>
            <a:endParaRPr/>
          </a:p>
        </p:txBody>
      </p:sp>
      <p:sp>
        <p:nvSpPr>
          <p:cNvPr id="437571304" name="Textfeld 1473723848"/>
          <p:cNvSpPr txBox="1"/>
          <p:nvPr/>
        </p:nvSpPr>
        <p:spPr bwMode="auto">
          <a:xfrm>
            <a:off x="961203" y="3260214"/>
            <a:ext cx="1866318" cy="2746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t">
            <a:spAutoFit/>
          </a:bodyPr>
          <a:lstStyle/>
          <a:p>
            <a:pPr algn="l">
              <a:defRPr/>
            </a:pPr>
            <a:r>
              <a:rPr sz="1800" b="1" strike="noStrike">
                <a:solidFill>
                  <a:srgbClr val="2D2B82"/>
                </a:solidFill>
                <a:latin typeface="Work Sans"/>
                <a:cs typeface="Arial"/>
              </a:rPr>
              <a:t>Supercomputing</a:t>
            </a:r>
            <a:endParaRPr/>
          </a:p>
        </p:txBody>
      </p:sp>
      <p:sp>
        <p:nvSpPr>
          <p:cNvPr id="1620898867" name="Textfeld 117823571"/>
          <p:cNvSpPr txBox="1"/>
          <p:nvPr/>
        </p:nvSpPr>
        <p:spPr bwMode="auto">
          <a:xfrm>
            <a:off x="3786665" y="3353447"/>
            <a:ext cx="1677727" cy="549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t">
            <a:spAutoFit/>
          </a:bodyPr>
          <a:lstStyle/>
          <a:p>
            <a:pPr algn="l">
              <a:defRPr/>
            </a:pPr>
            <a:r>
              <a:rPr sz="1800" b="1" strike="noStrike">
                <a:solidFill>
                  <a:srgbClr val="00A3DE"/>
                </a:solidFill>
                <a:latin typeface="Work Sans"/>
                <a:cs typeface="Arial"/>
              </a:rPr>
              <a:t>Computational</a:t>
            </a:r>
            <a:endParaRPr>
              <a:solidFill>
                <a:srgbClr val="00A3DE"/>
              </a:solidFill>
            </a:endParaRPr>
          </a:p>
          <a:p>
            <a:pPr algn="ctr">
              <a:defRPr/>
            </a:pPr>
            <a:r>
              <a:rPr sz="1800" b="1" strike="noStrike">
                <a:solidFill>
                  <a:srgbClr val="00A3DE"/>
                </a:solidFill>
                <a:latin typeface="Work Sans"/>
                <a:cs typeface="Arial"/>
              </a:rPr>
              <a:t>Workflows</a:t>
            </a:r>
            <a:endParaRPr/>
          </a:p>
        </p:txBody>
      </p:sp>
      <p:pic>
        <p:nvPicPr>
          <p:cNvPr id="2110136136" name="Grafik 765970676"/>
          <p:cNvPicPr/>
          <p:nvPr/>
        </p:nvPicPr>
        <p:blipFill>
          <a:blip r:embed="rId3"/>
          <a:stretch/>
        </p:blipFill>
        <p:spPr bwMode="auto">
          <a:xfrm>
            <a:off x="4247076" y="443751"/>
            <a:ext cx="658037" cy="68071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74648677" name="Textfeld 1130842951"/>
          <p:cNvSpPr txBox="1"/>
          <p:nvPr/>
        </p:nvSpPr>
        <p:spPr bwMode="auto">
          <a:xfrm>
            <a:off x="3395009" y="1333975"/>
            <a:ext cx="2497465" cy="2746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t">
            <a:spAutoFit/>
          </a:bodyPr>
          <a:lstStyle/>
          <a:p>
            <a:pPr algn="l">
              <a:defRPr/>
            </a:pPr>
            <a:r>
              <a:rPr sz="1800" b="1" strike="noStrike">
                <a:solidFill>
                  <a:srgbClr val="FF00AA"/>
                </a:solidFill>
                <a:latin typeface="Work Sans"/>
                <a:cs typeface="Work Sans Semi"/>
              </a:rPr>
              <a:t>DBMS &amp; Object Stores</a:t>
            </a:r>
            <a:endParaRPr/>
          </a:p>
        </p:txBody>
      </p:sp>
      <p:sp>
        <p:nvSpPr>
          <p:cNvPr id="1035767622" name="Textfeld 493799172"/>
          <p:cNvSpPr txBox="1"/>
          <p:nvPr/>
        </p:nvSpPr>
        <p:spPr bwMode="auto">
          <a:xfrm>
            <a:off x="3616396" y="1608278"/>
            <a:ext cx="2033187" cy="2746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t">
            <a:spAutoFit/>
          </a:bodyPr>
          <a:lstStyle/>
          <a:p>
            <a:pPr algn="l">
              <a:defRPr/>
            </a:pPr>
            <a:r>
              <a:rPr sz="1800" b="1" strike="noStrike">
                <a:solidFill>
                  <a:srgbClr val="FF00AA"/>
                </a:solidFill>
                <a:latin typeface="Work Sans"/>
                <a:cs typeface="Work Sans Semi"/>
              </a:rPr>
              <a:t>Advanced Queries</a:t>
            </a:r>
            <a:endParaRPr/>
          </a:p>
        </p:txBody>
      </p:sp>
      <p:sp>
        <p:nvSpPr>
          <p:cNvPr id="1772038520" name="Textfeld 1067164150"/>
          <p:cNvSpPr txBox="1"/>
          <p:nvPr/>
        </p:nvSpPr>
        <p:spPr bwMode="auto">
          <a:xfrm>
            <a:off x="4111723" y="1882581"/>
            <a:ext cx="1050903" cy="2746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t">
            <a:spAutoFit/>
          </a:bodyPr>
          <a:lstStyle/>
          <a:p>
            <a:pPr algn="l">
              <a:defRPr/>
            </a:pPr>
            <a:r>
              <a:rPr sz="1800" b="1" strike="noStrike">
                <a:solidFill>
                  <a:srgbClr val="FF00AA"/>
                </a:solidFill>
                <a:latin typeface="Work Sans"/>
                <a:cs typeface="Work Sans Semi"/>
              </a:rPr>
              <a:t>Analytics</a:t>
            </a:r>
            <a:endParaRPr/>
          </a:p>
        </p:txBody>
      </p:sp>
      <p:pic>
        <p:nvPicPr>
          <p:cNvPr id="1677392001" name="https __mariadb.com_wp-content_uploads_2019_11_mariadb-logo-vertical_blue.svg"/>
          <p:cNvPicPr/>
          <p:nvPr/>
        </p:nvPicPr>
        <p:blipFill>
          <a:blip r:embed="rId4">
            <a:alphaModFix/>
            <a:lum/>
          </a:blip>
          <a:stretch/>
        </p:blipFill>
        <p:spPr bwMode="auto">
          <a:xfrm>
            <a:off x="4247076" y="2351631"/>
            <a:ext cx="719953" cy="58712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27621282" name="Grafik 644750616"/>
          <p:cNvPicPr/>
          <p:nvPr/>
        </p:nvPicPr>
        <p:blipFill>
          <a:blip r:embed="rId5">
            <a:alphaModFix/>
            <a:lum/>
          </a:blip>
          <a:stretch/>
        </p:blipFill>
        <p:spPr bwMode="auto">
          <a:xfrm>
            <a:off x="5165018" y="911722"/>
            <a:ext cx="1097929" cy="24334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92969910" name="Grafik 178242563"/>
          <p:cNvPicPr/>
          <p:nvPr/>
        </p:nvPicPr>
        <p:blipFill>
          <a:blip r:embed="rId6">
            <a:alphaModFix/>
            <a:lum/>
          </a:blip>
          <a:stretch/>
        </p:blipFill>
        <p:spPr bwMode="auto">
          <a:xfrm>
            <a:off x="2768649" y="2315634"/>
            <a:ext cx="1334434" cy="2609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88616897" name="Grafik 1806521137"/>
          <p:cNvPicPr/>
          <p:nvPr/>
        </p:nvPicPr>
        <p:blipFill>
          <a:blip r:embed="rId7">
            <a:alphaModFix/>
            <a:lum/>
          </a:blip>
          <a:stretch/>
        </p:blipFill>
        <p:spPr bwMode="auto">
          <a:xfrm>
            <a:off x="5183017" y="2329673"/>
            <a:ext cx="1339834" cy="20194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0042159" name="Grafik 791474371"/>
          <p:cNvPicPr/>
          <p:nvPr/>
        </p:nvPicPr>
        <p:blipFill>
          <a:blip r:embed="rId8">
            <a:alphaModFix/>
            <a:lum/>
          </a:blip>
          <a:stretch/>
        </p:blipFill>
        <p:spPr bwMode="auto">
          <a:xfrm>
            <a:off x="6094741" y="3755183"/>
            <a:ext cx="1858200" cy="3783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92268293" name="Grafik 1731782863"/>
          <p:cNvPicPr/>
          <p:nvPr/>
        </p:nvPicPr>
        <p:blipFill>
          <a:blip r:embed="rId9">
            <a:alphaModFix/>
            <a:lum/>
          </a:blip>
          <a:stretch/>
        </p:blipFill>
        <p:spPr bwMode="auto">
          <a:xfrm>
            <a:off x="6058744" y="4195075"/>
            <a:ext cx="863944" cy="5331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04444428" name="Gerader Verbinder 1155593468"/>
          <p:cNvSpPr/>
          <p:nvPr/>
        </p:nvSpPr>
        <p:spPr bwMode="auto">
          <a:xfrm>
            <a:off x="3472078" y="4007166"/>
            <a:ext cx="2284643" cy="360"/>
          </a:xfrm>
          <a:prstGeom prst="line">
            <a:avLst/>
          </a:prstGeom>
          <a:ln w="71995">
            <a:solidFill>
              <a:srgbClr val="00A3DE"/>
            </a:solidFill>
            <a:prstDash val="solid"/>
            <a:headEnd type="triangle"/>
            <a:tailEnd type="triangle"/>
          </a:ln>
          <a:effectLst/>
        </p:spPr>
        <p:txBody>
          <a:bodyPr wrap="square" lIns="125991" tIns="80992" rIns="125991" bIns="80992" anchor="ctr"/>
          <a:lstStyle/>
          <a:p>
            <a:pPr>
              <a:defRPr/>
            </a:pPr>
            <a:endParaRPr/>
          </a:p>
        </p:txBody>
      </p:sp>
      <p:sp>
        <p:nvSpPr>
          <p:cNvPr id="1917446221" name="Gerader Verbinder 1475393675"/>
          <p:cNvSpPr/>
          <p:nvPr/>
        </p:nvSpPr>
        <p:spPr bwMode="auto">
          <a:xfrm flipV="1">
            <a:off x="1511248" y="1775668"/>
            <a:ext cx="1539658" cy="1296277"/>
          </a:xfrm>
          <a:prstGeom prst="line">
            <a:avLst/>
          </a:prstGeom>
          <a:ln w="71995">
            <a:solidFill>
              <a:srgbClr val="2D2B82"/>
            </a:solidFill>
            <a:prstDash val="solid"/>
            <a:headEnd type="triangle"/>
            <a:tailEnd type="triangle"/>
          </a:ln>
          <a:effectLst/>
        </p:spPr>
        <p:txBody>
          <a:bodyPr wrap="square" lIns="125991" tIns="80992" rIns="125991" bIns="80992" anchor="ctr"/>
          <a:lstStyle/>
          <a:p>
            <a:pPr>
              <a:defRPr/>
            </a:pPr>
            <a:endParaRPr/>
          </a:p>
        </p:txBody>
      </p:sp>
      <p:pic>
        <p:nvPicPr>
          <p:cNvPr id="1697265714" name="Grafik 2076497282"/>
          <p:cNvPicPr/>
          <p:nvPr/>
        </p:nvPicPr>
        <p:blipFill>
          <a:blip r:embed="rId10">
            <a:alphaModFix/>
            <a:lum/>
          </a:blip>
          <a:stretch/>
        </p:blipFill>
        <p:spPr bwMode="auto">
          <a:xfrm>
            <a:off x="7001164" y="4159437"/>
            <a:ext cx="1044293" cy="5680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1517289" name="Gerader Verbinder 327228267"/>
          <p:cNvSpPr/>
          <p:nvPr/>
        </p:nvSpPr>
        <p:spPr bwMode="auto">
          <a:xfrm flipH="1" flipV="1">
            <a:off x="6233724" y="1783749"/>
            <a:ext cx="1539658" cy="1296277"/>
          </a:xfrm>
          <a:prstGeom prst="line">
            <a:avLst/>
          </a:prstGeom>
          <a:ln w="71995">
            <a:solidFill>
              <a:srgbClr val="2D2B82"/>
            </a:solidFill>
            <a:prstDash val="solid"/>
            <a:headEnd type="triangle"/>
            <a:tailEnd type="triangle"/>
          </a:ln>
          <a:effectLst/>
        </p:spPr>
        <p:txBody>
          <a:bodyPr wrap="square" lIns="125991" tIns="80992" rIns="125991" bIns="80992" anchor="ctr"/>
          <a:lstStyle/>
          <a:p>
            <a:pPr>
              <a:defRPr/>
            </a:pPr>
            <a:endParaRPr/>
          </a:p>
        </p:txBody>
      </p:sp>
      <p:pic>
        <p:nvPicPr>
          <p:cNvPr id="836036003" name="Grafik 798871125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3786665" y="4195075"/>
            <a:ext cx="1756933" cy="609547"/>
          </a:xfrm>
          <a:prstGeom prst="rect">
            <a:avLst/>
          </a:prstGeom>
        </p:spPr>
      </p:pic>
      <p:pic>
        <p:nvPicPr>
          <p:cNvPr id="4942137" name="Grafik 1206127443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312525" y="3718558"/>
            <a:ext cx="2888816" cy="937415"/>
          </a:xfrm>
          <a:prstGeom prst="rect">
            <a:avLst/>
          </a:prstGeom>
        </p:spPr>
      </p:pic>
      <p:pic>
        <p:nvPicPr>
          <p:cNvPr id="1346308912" name="Grafik 1616961703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8045458" y="3807783"/>
            <a:ext cx="774585" cy="774585"/>
          </a:xfrm>
          <a:prstGeom prst="rect">
            <a:avLst/>
          </a:prstGeom>
        </p:spPr>
      </p:pic>
      <p:pic>
        <p:nvPicPr>
          <p:cNvPr id="1268108487" name="Grafik 1119739181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2684137" y="874056"/>
            <a:ext cx="1413319" cy="318674"/>
          </a:xfrm>
          <a:prstGeom prst="rect">
            <a:avLst/>
          </a:prstGeom>
        </p:spPr>
      </p:pic>
      <p:sp>
        <p:nvSpPr>
          <p:cNvPr id="1469297074" name="Google Shape;143;p20"/>
          <p:cNvSpPr txBox="1">
            <a:spLocks noGrp="1"/>
          </p:cNvSpPr>
          <p:nvPr>
            <p:ph type="title"/>
          </p:nvPr>
        </p:nvSpPr>
        <p:spPr bwMode="auto">
          <a:xfrm>
            <a:off x="198291" y="268911"/>
            <a:ext cx="2304207" cy="801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6" rIns="91422" bIns="45696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en-US" sz="2500"/>
              <a:t>... motivating </a:t>
            </a:r>
            <a:br>
              <a:rPr lang="en-US" sz="2500"/>
            </a:br>
            <a:r>
              <a:rPr lang="en-US" sz="2500"/>
              <a:t>EXA4MIND</a:t>
            </a:r>
            <a:endParaRPr sz="2500"/>
          </a:p>
        </p:txBody>
      </p:sp>
      <p:sp>
        <p:nvSpPr>
          <p:cNvPr id="25" name="Zástupný symbol pro zápatí 4"/>
          <p:cNvSpPr>
            <a:spLocks noGrp="1"/>
          </p:cNvSpPr>
          <p:nvPr>
            <p:ph type="ftr" sz="quarter" idx="3"/>
          </p:nvPr>
        </p:nvSpPr>
        <p:spPr bwMode="auto">
          <a:xfrm>
            <a:off x="144431" y="4758948"/>
            <a:ext cx="7667295" cy="27463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ISGC 2026 - S. Hachinger (BADW-LRZ) - EXA4MIND: </a:t>
            </a:r>
            <a:r>
              <a:rPr lang="en-US" dirty="0" smtClean="0"/>
              <a:t>Supercomputing </a:t>
            </a:r>
            <a:r>
              <a:rPr lang="en-US" dirty="0" smtClean="0"/>
              <a:t>+ Optimum Data Backends &amp; Ecosystems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0939616" name="Google Shape;96;p43"/>
          <p:cNvSpPr txBox="1">
            <a:spLocks noGrp="1"/>
          </p:cNvSpPr>
          <p:nvPr>
            <p:ph type="ctrTitle"/>
          </p:nvPr>
        </p:nvSpPr>
        <p:spPr bwMode="auto">
          <a:xfrm>
            <a:off x="612679" y="328116"/>
            <a:ext cx="7946929" cy="4512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3800" i="0" u="none" strike="noStrike" cap="none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de-DE" dirty="0" err="1" smtClean="0"/>
              <a:t>What</a:t>
            </a:r>
            <a:r>
              <a:rPr lang="de-DE" dirty="0" smtClean="0"/>
              <a:t> do </a:t>
            </a:r>
            <a:r>
              <a:rPr lang="de-DE" dirty="0" err="1" smtClean="0"/>
              <a:t>we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provide</a:t>
            </a:r>
            <a:r>
              <a:rPr lang="de-DE" dirty="0" smtClean="0"/>
              <a:t>?</a:t>
            </a:r>
            <a:br>
              <a:rPr lang="de-DE" dirty="0" smtClean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777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0939616" name="Google Shape;96;p43"/>
          <p:cNvSpPr txBox="1">
            <a:spLocks noGrp="1"/>
          </p:cNvSpPr>
          <p:nvPr>
            <p:ph type="ctrTitle"/>
          </p:nvPr>
        </p:nvSpPr>
        <p:spPr bwMode="auto">
          <a:xfrm>
            <a:off x="653929" y="286866"/>
            <a:ext cx="7946929" cy="4512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3800" i="0" u="none" strike="noStrike" cap="none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de-DE" dirty="0" err="1" smtClean="0"/>
              <a:t>Tested</a:t>
            </a:r>
            <a:r>
              <a:rPr lang="de-DE" dirty="0" smtClean="0"/>
              <a:t> </a:t>
            </a:r>
            <a:r>
              <a:rPr lang="de-DE" dirty="0" err="1" smtClean="0"/>
              <a:t>concepts</a:t>
            </a:r>
            <a:r>
              <a:rPr lang="de-DE" dirty="0" smtClean="0"/>
              <a:t> &amp; </a:t>
            </a:r>
            <a:r>
              <a:rPr lang="de-DE" dirty="0" err="1" smtClean="0"/>
              <a:t>boilerplates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i="1" dirty="0" smtClean="0"/>
              <a:t>Extreme Data</a:t>
            </a:r>
            <a:r>
              <a:rPr lang="de-DE" dirty="0" smtClean="0"/>
              <a:t> / </a:t>
            </a:r>
            <a:r>
              <a:rPr lang="de-DE" dirty="0" err="1" smtClean="0"/>
              <a:t>computing</a:t>
            </a:r>
            <a:r>
              <a:rPr lang="de-DE" dirty="0" smtClean="0"/>
              <a:t> </a:t>
            </a:r>
            <a:r>
              <a:rPr lang="de-DE" dirty="0" err="1" smtClean="0"/>
              <a:t>workflows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best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backends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data-sharing</a:t>
            </a:r>
            <a:r>
              <a:rPr lang="de-DE" dirty="0" smtClean="0"/>
              <a:t> </a:t>
            </a:r>
            <a:r>
              <a:rPr lang="de-DE" dirty="0" err="1" smtClean="0"/>
              <a:t>possibilities</a:t>
            </a:r>
            <a:r>
              <a:rPr lang="de-DE" dirty="0" smtClean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5985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64023707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0823" y="99497"/>
            <a:ext cx="8178789" cy="4958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5299271" name="Google Shape;63;p19"/>
          <p:cNvSpPr txBox="1">
            <a:spLocks noGrp="1"/>
          </p:cNvSpPr>
          <p:nvPr/>
        </p:nvSpPr>
        <p:spPr bwMode="auto">
          <a:xfrm>
            <a:off x="395535" y="195485"/>
            <a:ext cx="8033998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7" rIns="91422" bIns="45697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ork Sans SemiBold"/>
              <a:buNone/>
              <a:defRPr sz="2200" b="0" i="0" u="none" strike="noStrike" cap="none">
                <a:solidFill>
                  <a:schemeClr val="accen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de-DE" dirty="0"/>
              <a:t>A </a:t>
            </a:r>
            <a:r>
              <a:rPr lang="de-DE" dirty="0" smtClean="0"/>
              <a:t>„</a:t>
            </a:r>
            <a:r>
              <a:rPr lang="de-DE" dirty="0" err="1" smtClean="0"/>
              <a:t>flexibly-deployable</a:t>
            </a:r>
            <a:r>
              <a:rPr lang="de-DE" dirty="0" smtClean="0"/>
              <a:t> </a:t>
            </a:r>
            <a:r>
              <a:rPr lang="de-DE" dirty="0" err="1" smtClean="0"/>
              <a:t>platform</a:t>
            </a:r>
            <a:r>
              <a:rPr lang="de-DE" dirty="0" smtClean="0"/>
              <a:t>“: </a:t>
            </a:r>
            <a:r>
              <a:rPr lang="de-DE" dirty="0" err="1" smtClean="0"/>
              <a:t>selecting</a:t>
            </a:r>
            <a:r>
              <a:rPr lang="de-DE" dirty="0" smtClean="0"/>
              <a:t> modular </a:t>
            </a:r>
            <a:r>
              <a:rPr lang="de-DE" dirty="0" err="1" smtClean="0"/>
              <a:t>parts</a:t>
            </a:r>
            <a:r>
              <a:rPr lang="de-DE" dirty="0" smtClean="0"/>
              <a:t> </a:t>
            </a:r>
            <a:r>
              <a:rPr lang="de-DE" dirty="0"/>
              <a:t>&amp; </a:t>
            </a:r>
            <a:r>
              <a:rPr lang="de-DE" dirty="0" err="1" smtClean="0"/>
              <a:t>instantiating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 smtClean="0"/>
              <a:t>implement</a:t>
            </a:r>
            <a:r>
              <a:rPr lang="de-DE" dirty="0" smtClean="0"/>
              <a:t> …</a:t>
            </a:r>
            <a:endParaRPr dirty="0"/>
          </a:p>
        </p:txBody>
      </p:sp>
      <p:pic>
        <p:nvPicPr>
          <p:cNvPr id="148192508" name="Grafik 129186930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7543" y="1039194"/>
            <a:ext cx="8456631" cy="3658641"/>
          </a:xfrm>
          <a:prstGeom prst="rect">
            <a:avLst/>
          </a:prstGeom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 bwMode="auto">
          <a:xfrm>
            <a:off x="144431" y="4758948"/>
            <a:ext cx="7667295" cy="27463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ISGC 2026 - S. Hachinger (BADW-LRZ) - EXA4MIND: </a:t>
            </a:r>
            <a:r>
              <a:rPr lang="en-US" dirty="0" smtClean="0"/>
              <a:t>Supercomputing </a:t>
            </a:r>
            <a:r>
              <a:rPr lang="en-US" dirty="0" smtClean="0"/>
              <a:t>+ Optimum Data Backends &amp; Ecosystems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9462450" name="Google Shape;63;p19"/>
          <p:cNvSpPr txBox="1">
            <a:spLocks noGrp="1"/>
          </p:cNvSpPr>
          <p:nvPr/>
        </p:nvSpPr>
        <p:spPr bwMode="auto">
          <a:xfrm>
            <a:off x="129813" y="676101"/>
            <a:ext cx="8899416" cy="95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6" rIns="91422" bIns="45696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ork Sans SemiBold"/>
              <a:buNone/>
              <a:defRPr sz="2200" b="0" i="0" u="none" strike="noStrike" cap="none">
                <a:solidFill>
                  <a:schemeClr val="accen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de-DE" sz="1800" dirty="0">
                <a:solidFill>
                  <a:schemeClr val="accent2"/>
                </a:solidFill>
              </a:rPr>
              <a:t>... a </a:t>
            </a:r>
            <a:r>
              <a:rPr lang="de-DE" sz="1800" dirty="0" err="1">
                <a:solidFill>
                  <a:schemeClr val="accent2"/>
                </a:solidFill>
              </a:rPr>
              <a:t>website</a:t>
            </a:r>
            <a:r>
              <a:rPr lang="de-DE" sz="1800" dirty="0">
                <a:solidFill>
                  <a:schemeClr val="accent2"/>
                </a:solidFill>
              </a:rPr>
              <a:t> </a:t>
            </a:r>
            <a:r>
              <a:rPr lang="de-DE" sz="1800" dirty="0" err="1">
                <a:solidFill>
                  <a:schemeClr val="accent2"/>
                </a:solidFill>
              </a:rPr>
              <a:t>where</a:t>
            </a:r>
            <a:r>
              <a:rPr lang="de-DE" sz="1800" dirty="0">
                <a:solidFill>
                  <a:schemeClr val="accent2"/>
                </a:solidFill>
              </a:rPr>
              <a:t> </a:t>
            </a:r>
            <a:r>
              <a:rPr lang="de-DE" sz="1800" dirty="0" err="1">
                <a:solidFill>
                  <a:schemeClr val="accent2"/>
                </a:solidFill>
              </a:rPr>
              <a:t>engineers</a:t>
            </a:r>
            <a:r>
              <a:rPr lang="de-DE" sz="1800" dirty="0">
                <a:solidFill>
                  <a:schemeClr val="accent2"/>
                </a:solidFill>
              </a:rPr>
              <a:t> </a:t>
            </a:r>
            <a:r>
              <a:rPr lang="de-DE" sz="1800" dirty="0" err="1">
                <a:solidFill>
                  <a:schemeClr val="accent2"/>
                </a:solidFill>
              </a:rPr>
              <a:t>can</a:t>
            </a:r>
            <a:r>
              <a:rPr lang="de-DE" sz="1800" dirty="0">
                <a:solidFill>
                  <a:schemeClr val="accent2"/>
                </a:solidFill>
              </a:rPr>
              <a:t> </a:t>
            </a:r>
            <a:r>
              <a:rPr lang="de-DE" sz="1800" dirty="0" err="1">
                <a:solidFill>
                  <a:schemeClr val="accent2"/>
                </a:solidFill>
              </a:rPr>
              <a:t>explore</a:t>
            </a:r>
            <a:r>
              <a:rPr lang="de-DE" sz="1800" dirty="0">
                <a:solidFill>
                  <a:schemeClr val="accent2"/>
                </a:solidFill>
              </a:rPr>
              <a:t> </a:t>
            </a:r>
            <a:r>
              <a:rPr lang="de-DE" sz="1800" dirty="0" err="1">
                <a:solidFill>
                  <a:schemeClr val="accent2"/>
                </a:solidFill>
              </a:rPr>
              <a:t>simulation</a:t>
            </a:r>
            <a:r>
              <a:rPr lang="de-DE" sz="1800" dirty="0">
                <a:solidFill>
                  <a:schemeClr val="accent2"/>
                </a:solidFill>
              </a:rPr>
              <a:t> </a:t>
            </a:r>
            <a:r>
              <a:rPr lang="de-DE" sz="1800" dirty="0" err="1">
                <a:solidFill>
                  <a:schemeClr val="accent2"/>
                </a:solidFill>
              </a:rPr>
              <a:t>data</a:t>
            </a:r>
            <a:r>
              <a:rPr lang="de-DE" sz="1800" dirty="0">
                <a:solidFill>
                  <a:schemeClr val="accent2"/>
                </a:solidFill>
              </a:rPr>
              <a:t> &amp; </a:t>
            </a:r>
            <a:r>
              <a:rPr lang="de-DE" sz="1800" dirty="0" err="1">
                <a:solidFill>
                  <a:schemeClr val="accent2"/>
                </a:solidFill>
              </a:rPr>
              <a:t>trigger</a:t>
            </a:r>
            <a:r>
              <a:rPr lang="de-DE" sz="1800" dirty="0">
                <a:solidFill>
                  <a:schemeClr val="accent2"/>
                </a:solidFill>
              </a:rPr>
              <a:t> </a:t>
            </a:r>
            <a:r>
              <a:rPr lang="de-DE" sz="1800" dirty="0" err="1">
                <a:solidFill>
                  <a:schemeClr val="accent2"/>
                </a:solidFill>
              </a:rPr>
              <a:t>more</a:t>
            </a:r>
            <a:r>
              <a:rPr lang="de-DE" sz="1800" dirty="0">
                <a:solidFill>
                  <a:schemeClr val="accent2"/>
                </a:solidFill>
              </a:rPr>
              <a:t> HPC </a:t>
            </a:r>
            <a:r>
              <a:rPr lang="de-DE" sz="1800" dirty="0" err="1">
                <a:solidFill>
                  <a:schemeClr val="accent2"/>
                </a:solidFill>
              </a:rPr>
              <a:t>simulation</a:t>
            </a:r>
            <a:r>
              <a:rPr sz="1800" dirty="0" smtClean="0">
                <a:solidFill>
                  <a:schemeClr val="accent2"/>
                </a:solidFill>
              </a:rPr>
              <a:t>s</a:t>
            </a:r>
            <a:r>
              <a:rPr lang="de-DE" sz="1800" dirty="0" smtClean="0">
                <a:solidFill>
                  <a:schemeClr val="accent2"/>
                </a:solidFill>
              </a:rPr>
              <a:t>.</a:t>
            </a:r>
            <a:endParaRPr dirty="0"/>
          </a:p>
        </p:txBody>
      </p:sp>
      <p:sp>
        <p:nvSpPr>
          <p:cNvPr id="1107676529" name="Google Shape;63;p19"/>
          <p:cNvSpPr txBox="1">
            <a:spLocks noGrp="1"/>
          </p:cNvSpPr>
          <p:nvPr/>
        </p:nvSpPr>
        <p:spPr bwMode="auto">
          <a:xfrm>
            <a:off x="114768" y="64152"/>
            <a:ext cx="8033998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7" rIns="91422" bIns="45697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ork Sans SemiBold"/>
              <a:buNone/>
              <a:defRPr sz="2200" b="0" i="0" u="none" strike="noStrike" cap="none">
                <a:solidFill>
                  <a:schemeClr val="accen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de-DE"/>
              <a:t>... as an example ...</a:t>
            </a:r>
            <a:endParaRPr/>
          </a:p>
        </p:txBody>
      </p:sp>
      <p:pic>
        <p:nvPicPr>
          <p:cNvPr id="1702704442" name="Grafik 98263186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496" y="1766754"/>
            <a:ext cx="9076395" cy="2078950"/>
          </a:xfrm>
          <a:prstGeom prst="rect">
            <a:avLst/>
          </a:prstGeom>
        </p:spPr>
      </p:pic>
      <p:sp>
        <p:nvSpPr>
          <p:cNvPr id="6" name="Zástupný symbol pro zápatí 4"/>
          <p:cNvSpPr>
            <a:spLocks noGrp="1"/>
          </p:cNvSpPr>
          <p:nvPr>
            <p:ph type="ftr" sz="quarter" idx="3"/>
          </p:nvPr>
        </p:nvSpPr>
        <p:spPr bwMode="auto">
          <a:xfrm>
            <a:off x="144431" y="4758948"/>
            <a:ext cx="7667295" cy="27463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ISGC 2026 - S. Hachinger (BADW-LRZ) - EXA4MIND: </a:t>
            </a:r>
            <a:r>
              <a:rPr lang="en-US" dirty="0" smtClean="0"/>
              <a:t>Supercomputing </a:t>
            </a:r>
            <a:r>
              <a:rPr lang="en-US" dirty="0" smtClean="0"/>
              <a:t>+ Optimum Data Backends &amp; Ecosystems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23388447" name="Title 1"/>
          <p:cNvSpPr>
            <a:spLocks noGrp="1"/>
          </p:cNvSpPr>
          <p:nvPr>
            <p:ph type="title"/>
          </p:nvPr>
        </p:nvSpPr>
        <p:spPr bwMode="auto">
          <a:xfrm>
            <a:off x="404604" y="214212"/>
            <a:ext cx="8034000" cy="420962"/>
          </a:xfrm>
        </p:spPr>
        <p:txBody>
          <a:bodyPr/>
          <a:lstStyle/>
          <a:p>
            <a:pPr>
              <a:defRPr/>
            </a:pPr>
            <a:r>
              <a:rPr dirty="0"/>
              <a:t>Application </a:t>
            </a:r>
            <a:r>
              <a:rPr lang="de-DE" dirty="0" smtClean="0"/>
              <a:t>c</a:t>
            </a:r>
            <a:r>
              <a:rPr dirty="0" err="1" smtClean="0"/>
              <a:t>ases</a:t>
            </a:r>
            <a:r>
              <a:rPr lang="de-DE" dirty="0" smtClean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endParaRPr dirty="0"/>
          </a:p>
        </p:txBody>
      </p:sp>
      <p:cxnSp>
        <p:nvCxnSpPr>
          <p:cNvPr id="1987973793" name="Straight Connector 10"/>
          <p:cNvCxnSpPr/>
          <p:nvPr/>
        </p:nvCxnSpPr>
        <p:spPr bwMode="auto">
          <a:xfrm>
            <a:off x="4249265" y="626990"/>
            <a:ext cx="4" cy="4187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3738938" name="Straight Connector 12"/>
          <p:cNvCxnSpPr/>
          <p:nvPr/>
        </p:nvCxnSpPr>
        <p:spPr bwMode="auto">
          <a:xfrm>
            <a:off x="475128" y="2680445"/>
            <a:ext cx="83013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270497" name="TextBox 13"/>
          <p:cNvSpPr txBox="1"/>
          <p:nvPr/>
        </p:nvSpPr>
        <p:spPr bwMode="auto">
          <a:xfrm>
            <a:off x="390772" y="806470"/>
            <a:ext cx="2892026" cy="457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sz="1200">
                <a:solidFill>
                  <a:schemeClr val="accent2"/>
                </a:solidFill>
                <a:latin typeface="Work Sans SemiBold"/>
                <a:cs typeface="Work Sans SemiBold"/>
              </a:rPr>
              <a:t>SCIENTIFIC – Molecular simulations</a:t>
            </a:r>
            <a:br>
              <a:rPr sz="1200">
                <a:solidFill>
                  <a:schemeClr val="accent2"/>
                </a:solidFill>
                <a:latin typeface="Work Sans SemiBold"/>
                <a:cs typeface="Work Sans SemiBold"/>
              </a:rPr>
            </a:br>
            <a:r>
              <a:rPr sz="1200">
                <a:solidFill>
                  <a:schemeClr val="accent2"/>
                </a:solidFill>
                <a:latin typeface="Work Sans SemiBold"/>
                <a:cs typeface="Work Sans SemiBold"/>
              </a:rPr>
              <a:t>WP4</a:t>
            </a:r>
            <a:endParaRPr/>
          </a:p>
        </p:txBody>
      </p:sp>
      <p:sp>
        <p:nvSpPr>
          <p:cNvPr id="1623383722" name="TextBox 14"/>
          <p:cNvSpPr txBox="1"/>
          <p:nvPr/>
        </p:nvSpPr>
        <p:spPr bwMode="auto">
          <a:xfrm>
            <a:off x="4523360" y="781932"/>
            <a:ext cx="3764657" cy="457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 b="1">
                <a:solidFill>
                  <a:srgbClr val="DB34DB"/>
                </a:solidFill>
                <a:latin typeface="Roboto"/>
              </a:defRPr>
            </a:lvl1pPr>
          </a:lstStyle>
          <a:p>
            <a:pPr>
              <a:defRPr/>
            </a:pPr>
            <a:r>
              <a:rPr b="0">
                <a:solidFill>
                  <a:schemeClr val="accent2"/>
                </a:solidFill>
                <a:latin typeface="Work Sans SemiBold"/>
                <a:cs typeface="Work Sans SemiBold"/>
              </a:rPr>
              <a:t>INDUSTRY – Automotive Car Sensor Recordings</a:t>
            </a:r>
            <a:br>
              <a:rPr b="0">
                <a:solidFill>
                  <a:schemeClr val="accent2"/>
                </a:solidFill>
                <a:latin typeface="Work Sans SemiBold"/>
                <a:cs typeface="Work Sans SemiBold"/>
              </a:rPr>
            </a:br>
            <a:r>
              <a:rPr b="0">
                <a:solidFill>
                  <a:schemeClr val="accent2"/>
                </a:solidFill>
                <a:latin typeface="Work Sans SemiBold"/>
                <a:cs typeface="Work Sans SemiBold"/>
              </a:rPr>
              <a:t>WP5</a:t>
            </a:r>
            <a:endParaRPr/>
          </a:p>
        </p:txBody>
      </p:sp>
      <p:sp>
        <p:nvSpPr>
          <p:cNvPr id="515814866" name="TextBox 15"/>
          <p:cNvSpPr txBox="1"/>
          <p:nvPr/>
        </p:nvSpPr>
        <p:spPr bwMode="auto">
          <a:xfrm>
            <a:off x="336029" y="2949384"/>
            <a:ext cx="3384492" cy="45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 b="1">
                <a:solidFill>
                  <a:srgbClr val="DB34DB"/>
                </a:solidFill>
                <a:latin typeface="Roboto"/>
              </a:defRPr>
            </a:lvl1pPr>
          </a:lstStyle>
          <a:p>
            <a:pPr>
              <a:defRPr/>
            </a:pPr>
            <a:r>
              <a:rPr b="0">
                <a:solidFill>
                  <a:schemeClr val="accent2"/>
                </a:solidFill>
                <a:latin typeface="Work Sans SemiBold"/>
                <a:cs typeface="Work Sans SemiBold"/>
              </a:rPr>
              <a:t>SME – Smart farming / viticulture</a:t>
            </a:r>
            <a:r>
              <a:rPr lang="en-US" sz="1200" b="0" i="0" u="none" strike="noStrike" cap="none" spc="0">
                <a:solidFill>
                  <a:schemeClr val="accent2"/>
                </a:solidFill>
                <a:latin typeface="Work Sans SemiBold"/>
                <a:cs typeface="Work Sans SemiBold"/>
              </a:rPr>
              <a:t/>
            </a:r>
            <a:br>
              <a:rPr lang="en-US" sz="1200" b="0" i="0" u="none" strike="noStrike" cap="none" spc="0">
                <a:solidFill>
                  <a:schemeClr val="accent2"/>
                </a:solidFill>
                <a:latin typeface="Work Sans SemiBold"/>
                <a:cs typeface="Work Sans SemiBold"/>
              </a:rPr>
            </a:br>
            <a:r>
              <a:rPr lang="en-US" sz="1200" b="0" i="0" u="none" strike="noStrike" cap="none" spc="0">
                <a:solidFill>
                  <a:schemeClr val="accent2"/>
                </a:solidFill>
                <a:latin typeface="Work Sans SemiBold"/>
                <a:cs typeface="Work Sans SemiBold"/>
              </a:rPr>
              <a:t>WP6</a:t>
            </a:r>
            <a:endParaRPr/>
          </a:p>
        </p:txBody>
      </p:sp>
      <p:sp>
        <p:nvSpPr>
          <p:cNvPr id="851229146" name="TextBox 16"/>
          <p:cNvSpPr txBox="1"/>
          <p:nvPr/>
        </p:nvSpPr>
        <p:spPr bwMode="auto">
          <a:xfrm>
            <a:off x="4578102" y="2949382"/>
            <a:ext cx="1207714" cy="457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sz="1200">
                <a:solidFill>
                  <a:schemeClr val="accent2"/>
                </a:solidFill>
                <a:latin typeface="Work Sans SemiBold"/>
                <a:cs typeface="Work Sans SemiBold"/>
              </a:rPr>
              <a:t>SME </a:t>
            </a:r>
            <a:r>
              <a:rPr lang="en-US" sz="1200" b="0" i="0" u="none" strike="noStrike" cap="none" spc="0">
                <a:solidFill>
                  <a:schemeClr val="accent2"/>
                </a:solidFill>
                <a:latin typeface="Work Sans SemiBold"/>
                <a:ea typeface="Work Sans SemiBold"/>
                <a:cs typeface="Work Sans SemiBold"/>
              </a:rPr>
              <a:t>–</a:t>
            </a:r>
            <a:r>
              <a:rPr sz="1200">
                <a:solidFill>
                  <a:schemeClr val="accent2"/>
                </a:solidFill>
                <a:latin typeface="Work Sans SemiBold"/>
                <a:cs typeface="Work Sans SemiBold"/>
              </a:rPr>
              <a:t> Health</a:t>
            </a:r>
            <a:br>
              <a:rPr sz="1200">
                <a:solidFill>
                  <a:schemeClr val="accent2"/>
                </a:solidFill>
                <a:latin typeface="Work Sans SemiBold"/>
                <a:cs typeface="Work Sans SemiBold"/>
              </a:rPr>
            </a:br>
            <a:r>
              <a:rPr sz="1200">
                <a:solidFill>
                  <a:schemeClr val="accent2"/>
                </a:solidFill>
                <a:latin typeface="Work Sans SemiBold"/>
                <a:cs typeface="Work Sans SemiBold"/>
              </a:rPr>
              <a:t>WP6</a:t>
            </a:r>
            <a:endParaRPr/>
          </a:p>
        </p:txBody>
      </p:sp>
      <p:sp>
        <p:nvSpPr>
          <p:cNvPr id="275476130" name="TextBox 17"/>
          <p:cNvSpPr txBox="1"/>
          <p:nvPr/>
        </p:nvSpPr>
        <p:spPr bwMode="auto">
          <a:xfrm>
            <a:off x="390771" y="1244133"/>
            <a:ext cx="3507417" cy="1097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>
                <a:solidFill>
                  <a:schemeClr val="accent2"/>
                </a:solidFill>
                <a:latin typeface="Work Sans"/>
              </a:rPr>
              <a:t>ADAMS4SIMS</a:t>
            </a:r>
            <a:r>
              <a:rPr lang="en-GB" sz="1100" b="0" i="0" u="none" strike="noStrike">
                <a:solidFill>
                  <a:srgbClr val="444444"/>
                </a:solidFill>
                <a:latin typeface="Work Sans"/>
              </a:rPr>
              <a:t>, an innovative </a:t>
            </a:r>
            <a:r>
              <a:rPr lang="en-GB" sz="1100" b="0" i="0" u="none" strike="noStrike" cap="none" spc="0">
                <a:solidFill>
                  <a:schemeClr val="accent2"/>
                </a:solidFill>
                <a:latin typeface="Work Sans"/>
                <a:ea typeface="Work Sans"/>
                <a:cs typeface="Work Sans"/>
              </a:rPr>
              <a:t>Automated Data Mining System for Systematic Improvement of Molecular Simulations </a:t>
            </a:r>
            <a:r>
              <a:rPr lang="en-GB" sz="1100" b="0" i="0" u="none" strike="noStrike">
                <a:solidFill>
                  <a:srgbClr val="444444"/>
                </a:solidFill>
                <a:latin typeface="Work Sans"/>
              </a:rPr>
              <a:t>accuracy and predictability will combine services and</a:t>
            </a:r>
            <a:r>
              <a:rPr lang="en-GB" sz="1100">
                <a:latin typeface="Work Sans"/>
              </a:rPr>
              <a:t> on-/</a:t>
            </a:r>
            <a:r>
              <a:rPr lang="en-GB" sz="1100" b="0" i="0" u="none" strike="noStrike">
                <a:solidFill>
                  <a:srgbClr val="444444"/>
                </a:solidFill>
                <a:latin typeface="Work Sans"/>
              </a:rPr>
              <a:t>offline data sources.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GB" sz="1100">
              <a:solidFill>
                <a:srgbClr val="444444"/>
              </a:solidFill>
              <a:latin typeface="Roboto"/>
            </a:endParaRPr>
          </a:p>
        </p:txBody>
      </p:sp>
      <p:sp>
        <p:nvSpPr>
          <p:cNvPr id="1329209357" name="TextBox 18"/>
          <p:cNvSpPr txBox="1"/>
          <p:nvPr/>
        </p:nvSpPr>
        <p:spPr bwMode="auto">
          <a:xfrm>
            <a:off x="4523359" y="1244133"/>
            <a:ext cx="3797217" cy="97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0" i="0" u="none" strike="noStrike" cap="none" spc="0">
                <a:solidFill>
                  <a:schemeClr val="accent2"/>
                </a:solidFill>
                <a:latin typeface="Work Sans"/>
                <a:ea typeface="Work Sans"/>
                <a:cs typeface="Work Sans"/>
              </a:rPr>
              <a:t>Advanced Driver Assistance Systems (ADAS)</a:t>
            </a:r>
            <a:r>
              <a:rPr lang="en-GB" sz="1100" b="0" i="0" u="none" strike="noStrike" cap="none" spc="0">
                <a:solidFill>
                  <a:srgbClr val="444444"/>
                </a:solidFill>
                <a:latin typeface="Work Sans"/>
                <a:ea typeface="Work Sans"/>
                <a:cs typeface="Work Sans"/>
              </a:rPr>
              <a:t> need Extreme Data annotation, search and analytics. </a:t>
            </a:r>
            <a:r>
              <a:rPr lang="en-GB" sz="1100" b="0" i="0" u="none" strike="noStrike">
                <a:solidFill>
                  <a:srgbClr val="444444"/>
                </a:solidFill>
                <a:latin typeface="Work Sans"/>
              </a:rPr>
              <a:t>Methods, AI models and framework are co-developed in EXA4MIND. </a:t>
            </a:r>
            <a:endParaRPr lang="en-GB" sz="1100">
              <a:latin typeface="Work Sans"/>
            </a:endParaRPr>
          </a:p>
          <a:p>
            <a:pPr>
              <a:defRPr/>
            </a:pPr>
            <a:endParaRPr/>
          </a:p>
        </p:txBody>
      </p:sp>
      <p:sp>
        <p:nvSpPr>
          <p:cNvPr id="1214323940" name="TextBox 19"/>
          <p:cNvSpPr txBox="1"/>
          <p:nvPr/>
        </p:nvSpPr>
        <p:spPr bwMode="auto">
          <a:xfrm>
            <a:off x="336033" y="3472506"/>
            <a:ext cx="3504240" cy="97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0" i="0" u="none" strike="noStrike">
                <a:solidFill>
                  <a:srgbClr val="444444"/>
                </a:solidFill>
                <a:latin typeface="Work Sans"/>
              </a:rPr>
              <a:t>Easy and quick ingestion of</a:t>
            </a:r>
            <a:r>
              <a:rPr lang="en-GB" sz="1100">
                <a:solidFill>
                  <a:srgbClr val="DB34DB"/>
                </a:solidFill>
                <a:latin typeface="Work Sans"/>
              </a:rPr>
              <a:t> </a:t>
            </a:r>
            <a:r>
              <a:rPr lang="en-GB" sz="1100" b="0" i="0" u="none" strike="noStrike">
                <a:solidFill>
                  <a:srgbClr val="444444"/>
                </a:solidFill>
                <a:latin typeface="Work Sans"/>
              </a:rPr>
              <a:t>large amounts of</a:t>
            </a:r>
            <a:r>
              <a:rPr lang="en-GB" sz="1100" b="0" i="0" u="none" strike="noStrike" cap="none" spc="0">
                <a:solidFill>
                  <a:srgbClr val="444444"/>
                </a:solidFill>
                <a:latin typeface="Work Sans"/>
                <a:ea typeface="Work Sans"/>
                <a:cs typeface="Work Sans"/>
              </a:rPr>
              <a:t> </a:t>
            </a:r>
            <a:r>
              <a:rPr lang="en-GB" sz="1100" b="0" i="0" u="none" strike="noStrike" cap="none" spc="0">
                <a:solidFill>
                  <a:schemeClr val="accent2"/>
                </a:solidFill>
                <a:latin typeface="Work Sans"/>
                <a:ea typeface="Work Sans"/>
                <a:cs typeface="Work Sans"/>
              </a:rPr>
              <a:t>agriculture</a:t>
            </a:r>
            <a:r>
              <a:rPr lang="en-GB" sz="1100" b="0" i="0" u="none" strike="noStrike" cap="none" spc="0">
                <a:solidFill>
                  <a:srgbClr val="DB34DB"/>
                </a:solidFill>
                <a:latin typeface="Work Sans"/>
                <a:ea typeface="Work Sans"/>
                <a:cs typeface="Work Sans"/>
              </a:rPr>
              <a:t> </a:t>
            </a:r>
            <a:r>
              <a:rPr lang="en-GB" sz="1100" b="0" i="0" u="none" strike="noStrike" cap="none" spc="0">
                <a:solidFill>
                  <a:schemeClr val="accent2"/>
                </a:solidFill>
                <a:latin typeface="Work Sans"/>
                <a:ea typeface="Work Sans"/>
                <a:cs typeface="Work Sans"/>
              </a:rPr>
              <a:t>focused</a:t>
            </a:r>
            <a:r>
              <a:rPr lang="en-GB" sz="1100" b="0" i="0" u="none" strike="noStrike">
                <a:solidFill>
                  <a:srgbClr val="444444"/>
                </a:solidFill>
                <a:latin typeface="Work Sans"/>
              </a:rPr>
              <a:t> data, as well as efficient and space-saving re-distribution of computed/ingested (meta-)data.</a:t>
            </a:r>
            <a:r>
              <a:rPr lang="en-GB"/>
              <a:t/>
            </a:r>
            <a:br>
              <a:rPr lang="en-GB"/>
            </a:br>
            <a:endParaRPr/>
          </a:p>
        </p:txBody>
      </p:sp>
      <p:sp>
        <p:nvSpPr>
          <p:cNvPr id="1891298184" name="TextBox 20"/>
          <p:cNvSpPr txBox="1"/>
          <p:nvPr/>
        </p:nvSpPr>
        <p:spPr bwMode="auto">
          <a:xfrm>
            <a:off x="4578102" y="3472506"/>
            <a:ext cx="3309935" cy="92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00" b="0" i="0" u="none" strike="noStrike">
                <a:solidFill>
                  <a:srgbClr val="444444"/>
                </a:solidFill>
                <a:latin typeface="Work Sans"/>
              </a:rPr>
              <a:t>Demonstration of viability of </a:t>
            </a:r>
            <a:r>
              <a:rPr lang="en-GB" sz="1100">
                <a:solidFill>
                  <a:schemeClr val="accent2"/>
                </a:solidFill>
                <a:latin typeface="Work Sans"/>
              </a:rPr>
              <a:t>Extreme</a:t>
            </a:r>
            <a:r>
              <a:rPr lang="en-GB" sz="1100">
                <a:solidFill>
                  <a:srgbClr val="DB34DB"/>
                </a:solidFill>
                <a:latin typeface="Work Sans"/>
              </a:rPr>
              <a:t> </a:t>
            </a:r>
            <a:r>
              <a:rPr lang="en-GB" sz="1100">
                <a:solidFill>
                  <a:schemeClr val="accent2"/>
                </a:solidFill>
                <a:latin typeface="Work Sans"/>
              </a:rPr>
              <a:t>Data</a:t>
            </a:r>
            <a:r>
              <a:rPr lang="en-GB" sz="1100">
                <a:solidFill>
                  <a:srgbClr val="DB34DB"/>
                </a:solidFill>
                <a:latin typeface="Work Sans"/>
              </a:rPr>
              <a:t> </a:t>
            </a:r>
            <a:r>
              <a:rPr lang="en-GB" sz="1100">
                <a:solidFill>
                  <a:schemeClr val="accent2"/>
                </a:solidFill>
                <a:latin typeface="Work Sans"/>
              </a:rPr>
              <a:t>Database (EDD) </a:t>
            </a:r>
            <a:r>
              <a:rPr lang="en-GB" sz="1100" b="0" i="0" u="none" strike="noStrike">
                <a:solidFill>
                  <a:srgbClr val="444444"/>
                </a:solidFill>
                <a:latin typeface="Work Sans"/>
              </a:rPr>
              <a:t>for Extreme Data processing use cases with health and societal datasets, based on direct user interaction.</a:t>
            </a:r>
            <a:endParaRPr/>
          </a:p>
          <a:p>
            <a:pPr>
              <a:defRPr/>
            </a:pPr>
            <a:endParaRPr lang="en-GB" sz="1050">
              <a:solidFill>
                <a:srgbClr val="444444"/>
              </a:solidFill>
              <a:latin typeface="Work Sans"/>
            </a:endParaRPr>
          </a:p>
        </p:txBody>
      </p:sp>
      <p:sp>
        <p:nvSpPr>
          <p:cNvPr id="1818879729" name="TextBox 3"/>
          <p:cNvSpPr txBox="1"/>
          <p:nvPr/>
        </p:nvSpPr>
        <p:spPr bwMode="auto">
          <a:xfrm>
            <a:off x="390771" y="2276356"/>
            <a:ext cx="3508497" cy="274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>
                <a:solidFill>
                  <a:schemeClr val="accent2"/>
                </a:solidFill>
                <a:latin typeface="Work Sans SemiBold"/>
                <a:cs typeface="Work Sans SemiBold"/>
              </a:rPr>
              <a:t>Data: 0.1-1 PB range</a:t>
            </a:r>
            <a:endParaRPr/>
          </a:p>
        </p:txBody>
      </p:sp>
      <p:sp>
        <p:nvSpPr>
          <p:cNvPr id="326912265" name="TextBox 4"/>
          <p:cNvSpPr txBox="1"/>
          <p:nvPr/>
        </p:nvSpPr>
        <p:spPr bwMode="auto">
          <a:xfrm>
            <a:off x="4548900" y="2186051"/>
            <a:ext cx="3521457" cy="274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>
                <a:solidFill>
                  <a:schemeClr val="accent2"/>
                </a:solidFill>
                <a:latin typeface="Work Sans SemiBold"/>
                <a:cs typeface="Work Sans SemiBold"/>
              </a:rPr>
              <a:t>Data: 1-100 PB range</a:t>
            </a:r>
            <a:endParaRPr/>
          </a:p>
        </p:txBody>
      </p:sp>
      <p:sp>
        <p:nvSpPr>
          <p:cNvPr id="233577616" name="TextBox 5"/>
          <p:cNvSpPr txBox="1"/>
          <p:nvPr/>
        </p:nvSpPr>
        <p:spPr bwMode="auto">
          <a:xfrm>
            <a:off x="336030" y="4488165"/>
            <a:ext cx="3511737" cy="274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>
                <a:solidFill>
                  <a:schemeClr val="accent2"/>
                </a:solidFill>
                <a:latin typeface="Work Sans SemiBold"/>
                <a:cs typeface="Work Sans SemiBold"/>
              </a:rPr>
              <a:t>Data: 0.01-1 PB range</a:t>
            </a:r>
            <a:endParaRPr/>
          </a:p>
        </p:txBody>
      </p:sp>
      <p:sp>
        <p:nvSpPr>
          <p:cNvPr id="1941590735" name="TextBox 6"/>
          <p:cNvSpPr txBox="1"/>
          <p:nvPr/>
        </p:nvSpPr>
        <p:spPr bwMode="auto">
          <a:xfrm>
            <a:off x="4629182" y="4476672"/>
            <a:ext cx="3512457" cy="274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>
                <a:solidFill>
                  <a:schemeClr val="accent2"/>
                </a:solidFill>
                <a:latin typeface="Work Sans SemiBold"/>
                <a:cs typeface="Work Sans SemiBold"/>
              </a:rPr>
              <a:t>Data: 0.01-0.1 PB range</a:t>
            </a:r>
            <a:endParaRPr/>
          </a:p>
        </p:txBody>
      </p:sp>
      <p:pic>
        <p:nvPicPr>
          <p:cNvPr id="1525925705" name="Picture 135669229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77591" y="626990"/>
            <a:ext cx="771674" cy="771674"/>
          </a:xfrm>
          <a:prstGeom prst="rect">
            <a:avLst/>
          </a:prstGeom>
        </p:spPr>
      </p:pic>
      <p:pic>
        <p:nvPicPr>
          <p:cNvPr id="2047361826" name="Picture 25726936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85128" y="694311"/>
            <a:ext cx="749781" cy="749781"/>
          </a:xfrm>
          <a:prstGeom prst="rect">
            <a:avLst/>
          </a:prstGeom>
        </p:spPr>
      </p:pic>
      <p:pic>
        <p:nvPicPr>
          <p:cNvPr id="1920412574" name="Picture 190700258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477591" y="2853947"/>
            <a:ext cx="607231" cy="607231"/>
          </a:xfrm>
          <a:prstGeom prst="rect">
            <a:avLst/>
          </a:prstGeom>
        </p:spPr>
      </p:pic>
      <p:pic>
        <p:nvPicPr>
          <p:cNvPr id="1502477767" name="Picture 124668098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265835" y="2838707"/>
            <a:ext cx="638406" cy="638406"/>
          </a:xfrm>
          <a:prstGeom prst="rect">
            <a:avLst/>
          </a:prstGeom>
        </p:spPr>
      </p:pic>
      <p:sp>
        <p:nvSpPr>
          <p:cNvPr id="22" name="Zástupný symbol pro zápatí 4"/>
          <p:cNvSpPr>
            <a:spLocks noGrp="1"/>
          </p:cNvSpPr>
          <p:nvPr>
            <p:ph type="ftr" sz="quarter" idx="3"/>
          </p:nvPr>
        </p:nvSpPr>
        <p:spPr bwMode="auto">
          <a:xfrm>
            <a:off x="144431" y="4758948"/>
            <a:ext cx="7667295" cy="27463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ISGC 2026 - S. Hachinger (BADW-LRZ) - EXA4MIND: </a:t>
            </a:r>
            <a:r>
              <a:rPr lang="en-US" dirty="0" smtClean="0"/>
              <a:t>Supercomputing </a:t>
            </a:r>
            <a:r>
              <a:rPr lang="en-US" dirty="0" smtClean="0"/>
              <a:t>+ Optimum Data Backends &amp; Ecosystems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9956900" name="Google Shape;63;p19"/>
          <p:cNvSpPr txBox="1">
            <a:spLocks noGrp="1"/>
          </p:cNvSpPr>
          <p:nvPr>
            <p:ph type="title"/>
          </p:nvPr>
        </p:nvSpPr>
        <p:spPr bwMode="auto">
          <a:xfrm>
            <a:off x="244685" y="264862"/>
            <a:ext cx="8034000" cy="42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2200" i="0" u="none" strike="noStrike" cap="none">
                <a:solidFill>
                  <a:schemeClr val="accen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de-DE" dirty="0" err="1"/>
              <a:t>Platform</a:t>
            </a:r>
            <a:r>
              <a:rPr lang="de-DE" dirty="0"/>
              <a:t> </a:t>
            </a:r>
            <a:r>
              <a:rPr dirty="0"/>
              <a:t>release</a:t>
            </a:r>
            <a:r>
              <a:rPr lang="de-DE" dirty="0" smtClean="0"/>
              <a:t>s</a:t>
            </a:r>
            <a:endParaRPr dirty="0"/>
          </a:p>
        </p:txBody>
      </p:sp>
      <p:sp>
        <p:nvSpPr>
          <p:cNvPr id="1200916006" name="Textfeld 671457822"/>
          <p:cNvSpPr txBox="1"/>
          <p:nvPr/>
        </p:nvSpPr>
        <p:spPr bwMode="auto">
          <a:xfrm>
            <a:off x="247171" y="4674906"/>
            <a:ext cx="1825114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en-US" b="0" i="0" u="none" strike="noStrike" cap="none" spc="0">
                <a:solidFill>
                  <a:srgbClr val="00B050"/>
                </a:solidFill>
                <a:latin typeface="Work Sans SemiBold"/>
                <a:ea typeface="Work Sans SemiBold"/>
                <a:cs typeface="Work Sans SemiBold"/>
              </a:rPr>
              <a:t>docs.exa4mind.eu</a:t>
            </a:r>
            <a:endParaRPr/>
          </a:p>
        </p:txBody>
      </p:sp>
      <p:sp>
        <p:nvSpPr>
          <p:cNvPr id="1311583608" name="Textfeld 778589081"/>
          <p:cNvSpPr txBox="1"/>
          <p:nvPr/>
        </p:nvSpPr>
        <p:spPr bwMode="auto">
          <a:xfrm>
            <a:off x="6528454" y="496124"/>
            <a:ext cx="2653147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en-US" b="0" i="0" u="none" strike="noStrike" cap="none" spc="0">
                <a:solidFill>
                  <a:srgbClr val="00B050"/>
                </a:solidFill>
                <a:latin typeface="Work Sans SemiBold"/>
                <a:ea typeface="Work Sans SemiBold"/>
                <a:cs typeface="Work Sans SemiBold"/>
              </a:rPr>
              <a:t>opencode.it4i.eu/exa4mind</a:t>
            </a:r>
            <a:endParaRPr/>
          </a:p>
        </p:txBody>
      </p:sp>
      <p:pic>
        <p:nvPicPr>
          <p:cNvPr id="518230396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4692" y="710683"/>
            <a:ext cx="5038190" cy="39484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54683390" name="Grafik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333009" y="802600"/>
            <a:ext cx="4689020" cy="42043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202326" name="Google Shape;96;p43"/>
          <p:cNvSpPr txBox="1">
            <a:spLocks noGrp="1"/>
          </p:cNvSpPr>
          <p:nvPr>
            <p:ph type="ctrTitle"/>
          </p:nvPr>
        </p:nvSpPr>
        <p:spPr bwMode="auto">
          <a:xfrm>
            <a:off x="2276475" y="1723779"/>
            <a:ext cx="4591048" cy="169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3800" i="0" u="none" strike="noStrike" cap="none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de-DE" dirty="0" smtClean="0"/>
              <a:t>Are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serious</a:t>
            </a:r>
            <a:r>
              <a:rPr lang="de-DE" dirty="0"/>
              <a:t> </a:t>
            </a:r>
            <a:r>
              <a:rPr lang="de-DE" dirty="0" smtClean="0"/>
              <a:t>– do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really</a:t>
            </a:r>
            <a:r>
              <a:rPr lang="de-DE" dirty="0" smtClean="0"/>
              <a:t> </a:t>
            </a:r>
            <a:r>
              <a:rPr lang="de-DE" dirty="0" err="1" smtClean="0"/>
              <a:t>wanna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such </a:t>
            </a:r>
            <a:r>
              <a:rPr lang="de-DE" dirty="0" err="1" smtClean="0"/>
              <a:t>stuff</a:t>
            </a:r>
            <a:r>
              <a:rPr lang="de-DE" dirty="0" smtClean="0"/>
              <a:t> on HPC?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0939616" name="Google Shape;96;p43"/>
          <p:cNvSpPr txBox="1">
            <a:spLocks noGrp="1"/>
          </p:cNvSpPr>
          <p:nvPr>
            <p:ph type="ctrTitle"/>
          </p:nvPr>
        </p:nvSpPr>
        <p:spPr bwMode="auto">
          <a:xfrm>
            <a:off x="1399823" y="1554445"/>
            <a:ext cx="6412087" cy="169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3800" i="0" u="none" strike="noStrike" cap="none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de-DE" dirty="0" smtClean="0"/>
              <a:t>EXA4MIND </a:t>
            </a:r>
            <a:r>
              <a:rPr lang="de-DE" dirty="0" err="1" smtClean="0"/>
              <a:t>Consortium</a:t>
            </a:r>
            <a:r>
              <a:rPr lang="de-DE" dirty="0" smtClean="0"/>
              <a:t> / Project: Who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138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7180430" name="Google Shape;63;p19"/>
          <p:cNvSpPr txBox="1">
            <a:spLocks noGrp="1"/>
          </p:cNvSpPr>
          <p:nvPr>
            <p:ph type="title"/>
          </p:nvPr>
        </p:nvSpPr>
        <p:spPr bwMode="auto">
          <a:xfrm>
            <a:off x="244684" y="180621"/>
            <a:ext cx="4722427" cy="165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8" rIns="91422" bIns="45698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2200" i="0" u="none" strike="noStrike" cap="none">
                <a:solidFill>
                  <a:schemeClr val="accen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de-DE" dirty="0" smtClean="0"/>
              <a:t>Yes,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serious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understanding</a:t>
            </a:r>
            <a:r>
              <a:rPr lang="de-DE" dirty="0" smtClean="0"/>
              <a:t> a </a:t>
            </a:r>
            <a:r>
              <a:rPr lang="de-DE" dirty="0" err="1" smtClean="0"/>
              <a:t>wealth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backends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br>
              <a:rPr lang="de-DE" dirty="0" smtClean="0">
                <a:sym typeface="Wingdings" panose="05000000000000000000" pitchFamily="2" charset="2"/>
              </a:rPr>
            </a:br>
            <a:endParaRPr dirty="0"/>
          </a:p>
        </p:txBody>
      </p:sp>
      <p:pic>
        <p:nvPicPr>
          <p:cNvPr id="1961325762" name="Grafik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42212" y="27349"/>
            <a:ext cx="3556502" cy="50745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hteck 2">
            <a:extLst>
              <a:ext uri="{FF2B5EF4-FFF2-40B4-BE49-F238E27FC236}">
                <a16:creationId xmlns:a16="http://schemas.microsoft.com/office/drawing/2014/main" id="{5FF2F29A-969D-28CB-54EC-EE9E91F22AA7}"/>
              </a:ext>
            </a:extLst>
          </p:cNvPr>
          <p:cNvSpPr/>
          <p:nvPr/>
        </p:nvSpPr>
        <p:spPr bwMode="auto">
          <a:xfrm>
            <a:off x="244684" y="1236123"/>
            <a:ext cx="50246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>Why diversify data backends at supercomputing </a:t>
            </a:r>
            <a:r>
              <a:rPr lang="en-US" sz="1800" dirty="0" err="1" smtClean="0">
                <a:solidFill>
                  <a:schemeClr val="bg2"/>
                </a:solidFill>
                <a:latin typeface="Work Sans"/>
                <a:cs typeface="Work Sans"/>
              </a:rPr>
              <a:t>centres</a:t>
            </a: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>?</a:t>
            </a:r>
            <a:b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</a:br>
            <a:endParaRPr lang="en-US" sz="1800" dirty="0" smtClean="0">
              <a:solidFill>
                <a:schemeClr val="bg2"/>
              </a:solidFill>
              <a:latin typeface="Work Sans"/>
              <a:cs typeface="Work San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>More and more customers want it</a:t>
            </a:r>
            <a:b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>(used to Cloud/Business world </a:t>
            </a: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>maybe)</a:t>
            </a:r>
            <a:b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</a:br>
            <a:endParaRPr lang="en-US" sz="1800" dirty="0" smtClean="0">
              <a:solidFill>
                <a:schemeClr val="bg2"/>
              </a:solidFill>
              <a:latin typeface="Work Sans"/>
              <a:cs typeface="Work San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>Databases can have </a:t>
            </a: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>advantages, e.g.:</a:t>
            </a: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/>
            </a:r>
            <a:b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>- Data indexing for fast access</a:t>
            </a:r>
            <a:b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>- Vector databases for similarity search</a:t>
            </a:r>
            <a:b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</a:br>
            <a:endParaRPr lang="en-US" sz="1800" dirty="0" smtClean="0">
              <a:solidFill>
                <a:schemeClr val="bg2"/>
              </a:solidFill>
              <a:latin typeface="Work Sans"/>
              <a:cs typeface="Work San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>Object stores can have advantages:</a:t>
            </a:r>
            <a:b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>- Data sharing functionalities</a:t>
            </a:r>
            <a:b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>- Codes can stay the same as in </a:t>
            </a: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>Cloud</a:t>
            </a: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/>
            </a:r>
            <a:b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>	      		</a:t>
            </a:r>
            <a:r>
              <a:rPr lang="en-US" sz="1000" dirty="0" smtClean="0">
                <a:solidFill>
                  <a:schemeClr val="bg2"/>
                </a:solidFill>
                <a:latin typeface="Work Sans"/>
                <a:cs typeface="Work Sans"/>
              </a:rPr>
              <a:t>Poster: Hayek et al, SC Asia ‘26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7707924" name="Google Shape;63;p19"/>
          <p:cNvSpPr txBox="1">
            <a:spLocks noGrp="1"/>
          </p:cNvSpPr>
          <p:nvPr>
            <p:ph type="title"/>
          </p:nvPr>
        </p:nvSpPr>
        <p:spPr bwMode="auto">
          <a:xfrm>
            <a:off x="244684" y="225778"/>
            <a:ext cx="8033999" cy="505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8" rIns="91422" bIns="45698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2200" i="0" u="none" strike="noStrike" cap="none">
                <a:solidFill>
                  <a:schemeClr val="accen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de-DE" dirty="0" smtClean="0"/>
              <a:t>Benchmarking </a:t>
            </a:r>
            <a:r>
              <a:rPr lang="de-DE" dirty="0" err="1" smtClean="0"/>
              <a:t>of</a:t>
            </a:r>
            <a:r>
              <a:rPr lang="de-DE" dirty="0" smtClean="0"/>
              <a:t> DBMS </a:t>
            </a:r>
            <a:r>
              <a:rPr lang="de-DE" dirty="0" err="1" smtClean="0"/>
              <a:t>and</a:t>
            </a:r>
            <a:r>
              <a:rPr lang="de-DE" dirty="0" smtClean="0"/>
              <a:t> OBS on HPC </a:t>
            </a:r>
            <a:r>
              <a:rPr lang="de-DE" dirty="0" err="1" smtClean="0"/>
              <a:t>clusters</a:t>
            </a:r>
            <a:endParaRPr dirty="0"/>
          </a:p>
        </p:txBody>
      </p:sp>
      <p:pic>
        <p:nvPicPr>
          <p:cNvPr id="315345498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8271" y="1517073"/>
            <a:ext cx="3300877" cy="2192482"/>
          </a:xfrm>
          <a:prstGeom prst="rect">
            <a:avLst/>
          </a:prstGeom>
        </p:spPr>
      </p:pic>
      <p:pic>
        <p:nvPicPr>
          <p:cNvPr id="1473013039" name="Grafik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738782" y="1517072"/>
            <a:ext cx="5301308" cy="2691246"/>
          </a:xfrm>
          <a:prstGeom prst="rect">
            <a:avLst/>
          </a:prstGeom>
        </p:spPr>
      </p:pic>
      <p:sp>
        <p:nvSpPr>
          <p:cNvPr id="6" name="Zástupný symbol pro zápatí 4"/>
          <p:cNvSpPr>
            <a:spLocks noGrp="1"/>
          </p:cNvSpPr>
          <p:nvPr>
            <p:ph type="ftr" sz="quarter" idx="3"/>
          </p:nvPr>
        </p:nvSpPr>
        <p:spPr bwMode="auto">
          <a:xfrm>
            <a:off x="144431" y="4758948"/>
            <a:ext cx="7667295" cy="27463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ISGC 2026 - S. Hachinger (BADW-LRZ) - EXA4MIND: </a:t>
            </a:r>
            <a:r>
              <a:rPr lang="en-US" dirty="0" smtClean="0"/>
              <a:t>Supercomputing </a:t>
            </a:r>
            <a:r>
              <a:rPr lang="en-US" dirty="0" smtClean="0"/>
              <a:t>+ Optimum Data Backends &amp; Ecosystems</a:t>
            </a:r>
            <a:endParaRPr dirty="0"/>
          </a:p>
        </p:txBody>
      </p:sp>
      <p:sp>
        <p:nvSpPr>
          <p:cNvPr id="2" name="Rechteck 1"/>
          <p:cNvSpPr/>
          <p:nvPr/>
        </p:nvSpPr>
        <p:spPr>
          <a:xfrm>
            <a:off x="3738782" y="3849511"/>
            <a:ext cx="1973396" cy="358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2231" t="3436" r="3046" b="9718"/>
          <a:stretch/>
        </p:blipFill>
        <p:spPr>
          <a:xfrm>
            <a:off x="361245" y="731492"/>
            <a:ext cx="3341511" cy="3964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97707924" name="Google Shape;63;p19"/>
          <p:cNvSpPr txBox="1">
            <a:spLocks noGrp="1"/>
          </p:cNvSpPr>
          <p:nvPr>
            <p:ph type="title"/>
          </p:nvPr>
        </p:nvSpPr>
        <p:spPr bwMode="auto">
          <a:xfrm>
            <a:off x="244684" y="225778"/>
            <a:ext cx="8033999" cy="505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8" rIns="91422" bIns="45698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2200" i="0" u="none" strike="noStrike" cap="none">
                <a:solidFill>
                  <a:schemeClr val="accen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de-DE" dirty="0" err="1" smtClean="0"/>
              <a:t>Object</a:t>
            </a:r>
            <a:r>
              <a:rPr lang="de-DE" dirty="0" smtClean="0"/>
              <a:t> </a:t>
            </a:r>
            <a:r>
              <a:rPr lang="de-DE" dirty="0" err="1" smtClean="0"/>
              <a:t>stores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warm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enable</a:t>
            </a:r>
            <a:r>
              <a:rPr lang="de-DE" dirty="0" smtClean="0"/>
              <a:t> </a:t>
            </a:r>
            <a:r>
              <a:rPr lang="de-DE" dirty="0" err="1" smtClean="0"/>
              <a:t>federation</a:t>
            </a:r>
            <a:r>
              <a:rPr lang="de-DE" dirty="0" smtClean="0"/>
              <a:t> &amp; </a:t>
            </a:r>
            <a:r>
              <a:rPr lang="de-DE" dirty="0" err="1" smtClean="0"/>
              <a:t>sharing</a:t>
            </a:r>
            <a:endParaRPr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3"/>
          </p:nvPr>
        </p:nvSpPr>
        <p:spPr bwMode="auto">
          <a:xfrm>
            <a:off x="144431" y="4758948"/>
            <a:ext cx="7667295" cy="27463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ISGC 2026 - S. Hachinger (BADW-LRZ) - EXA4MIND: </a:t>
            </a:r>
            <a:r>
              <a:rPr lang="en-US" dirty="0" smtClean="0"/>
              <a:t>Supercomputing </a:t>
            </a:r>
            <a:r>
              <a:rPr lang="en-US" dirty="0" smtClean="0"/>
              <a:t>+ Optimum Data Backends &amp; Ecosystems</a:t>
            </a:r>
            <a:endParaRPr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54" r="36530" b="11893"/>
          <a:stretch/>
        </p:blipFill>
        <p:spPr>
          <a:xfrm>
            <a:off x="4093195" y="632177"/>
            <a:ext cx="4802449" cy="3601155"/>
          </a:xfrm>
          <a:prstGeom prst="rect">
            <a:avLst/>
          </a:prstGeom>
          <a:ln>
            <a:noFill/>
          </a:ln>
        </p:spPr>
      </p:pic>
      <p:sp>
        <p:nvSpPr>
          <p:cNvPr id="9" name="Rechteck 2">
            <a:extLst>
              <a:ext uri="{FF2B5EF4-FFF2-40B4-BE49-F238E27FC236}">
                <a16:creationId xmlns:a16="http://schemas.microsoft.com/office/drawing/2014/main" id="{5FF2F29A-969D-28CB-54EC-EE9E91F22AA7}"/>
              </a:ext>
            </a:extLst>
          </p:cNvPr>
          <p:cNvSpPr/>
          <p:nvPr/>
        </p:nvSpPr>
        <p:spPr bwMode="auto">
          <a:xfrm>
            <a:off x="3917244" y="4123906"/>
            <a:ext cx="5475111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2"/>
                </a:solidFill>
                <a:latin typeface="Work Sans"/>
                <a:cs typeface="Work Sans"/>
              </a:rPr>
              <a:t>           cf. iperf3 in tested </a:t>
            </a:r>
            <a:r>
              <a:rPr lang="en-US" dirty="0" err="1" smtClean="0">
                <a:solidFill>
                  <a:schemeClr val="bg2"/>
                </a:solidFill>
                <a:latin typeface="Work Sans"/>
                <a:cs typeface="Work Sans"/>
              </a:rPr>
              <a:t>env</a:t>
            </a:r>
            <a:r>
              <a:rPr lang="en-US" dirty="0" smtClean="0">
                <a:solidFill>
                  <a:schemeClr val="bg2"/>
                </a:solidFill>
                <a:latin typeface="Work Sans"/>
                <a:cs typeface="Work Sans"/>
              </a:rPr>
              <a:t>: 140-180 MB/s</a:t>
            </a: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/>
            </a:r>
            <a:b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</a:br>
            <a:endParaRPr lang="en-US" sz="500" dirty="0">
              <a:solidFill>
                <a:schemeClr val="bg2"/>
              </a:solidFill>
              <a:latin typeface="Work Sans"/>
              <a:cs typeface="Work Sans"/>
            </a:endParaRPr>
          </a:p>
          <a:p>
            <a:pPr>
              <a:defRPr/>
            </a:pPr>
            <a:r>
              <a:rPr lang="en-US" sz="1800" dirty="0" smtClean="0">
                <a:solidFill>
                  <a:schemeClr val="accent2"/>
                </a:solidFill>
                <a:latin typeface="Work Sans"/>
                <a:cs typeface="Work Sans"/>
              </a:rPr>
              <a:t>For going HPC, </a:t>
            </a:r>
            <a:r>
              <a:rPr lang="en-US" sz="1800" b="1" dirty="0" smtClean="0">
                <a:solidFill>
                  <a:schemeClr val="accent2"/>
                </a:solidFill>
                <a:latin typeface="Work Sans"/>
                <a:cs typeface="Work Sans"/>
              </a:rPr>
              <a:t>EXA4MIND</a:t>
            </a:r>
            <a:r>
              <a:rPr lang="en-US" sz="1800" dirty="0" smtClean="0">
                <a:solidFill>
                  <a:schemeClr val="accent2"/>
                </a:solidFill>
                <a:latin typeface="Work Sans"/>
                <a:cs typeface="Work Sans"/>
              </a:rPr>
              <a:t> has </a:t>
            </a:r>
            <a:r>
              <a:rPr lang="en-US" sz="1800" b="1" dirty="0" smtClean="0">
                <a:solidFill>
                  <a:schemeClr val="accent2"/>
                </a:solidFill>
                <a:latin typeface="Work Sans"/>
                <a:cs typeface="Work Sans"/>
              </a:rPr>
              <a:t>staging tools</a:t>
            </a:r>
            <a:endParaRPr lang="en-US" sz="1000" b="1" dirty="0" smtClean="0">
              <a:solidFill>
                <a:schemeClr val="accent2"/>
              </a:solidFill>
              <a:latin typeface="Work Sans"/>
              <a:cs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224309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202326" name="Google Shape;96;p43"/>
          <p:cNvSpPr txBox="1">
            <a:spLocks noGrp="1"/>
          </p:cNvSpPr>
          <p:nvPr>
            <p:ph type="ctrTitle"/>
          </p:nvPr>
        </p:nvSpPr>
        <p:spPr bwMode="auto">
          <a:xfrm>
            <a:off x="2276475" y="1723779"/>
            <a:ext cx="4591048" cy="169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3800" i="0" u="none" strike="noStrike" cap="none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speed</a:t>
            </a:r>
            <a:r>
              <a:rPr lang="de-DE" dirty="0" smtClean="0"/>
              <a:t> </a:t>
            </a:r>
            <a:r>
              <a:rPr lang="de-DE" dirty="0" err="1" smtClean="0"/>
              <a:t>tests</a:t>
            </a:r>
            <a:r>
              <a:rPr lang="de-DE" dirty="0" smtClean="0"/>
              <a:t>,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all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show</a:t>
            </a:r>
            <a:r>
              <a:rPr lang="de-DE" dirty="0" smtClean="0"/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366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2512169" name="Google Shape;63;p19"/>
          <p:cNvSpPr txBox="1">
            <a:spLocks noGrp="1"/>
          </p:cNvSpPr>
          <p:nvPr>
            <p:ph type="title"/>
          </p:nvPr>
        </p:nvSpPr>
        <p:spPr bwMode="auto">
          <a:xfrm>
            <a:off x="554998" y="207080"/>
            <a:ext cx="8589002" cy="42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2200" i="0" u="none" strike="noStrike" cap="none">
                <a:solidFill>
                  <a:schemeClr val="accen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de-DE" dirty="0" smtClean="0"/>
              <a:t>ADAMS/IDA4SIMS – a </a:t>
            </a:r>
            <a:r>
              <a:rPr lang="de-DE" dirty="0" err="1" smtClean="0"/>
              <a:t>molecular</a:t>
            </a:r>
            <a:r>
              <a:rPr lang="de-DE" dirty="0" smtClean="0"/>
              <a:t> </a:t>
            </a:r>
            <a:r>
              <a:rPr lang="de-DE" dirty="0" err="1" smtClean="0"/>
              <a:t>dynamics</a:t>
            </a:r>
            <a:r>
              <a:rPr lang="de-DE" dirty="0" smtClean="0"/>
              <a:t> </a:t>
            </a:r>
            <a:r>
              <a:rPr lang="de-DE" dirty="0" err="1" smtClean="0"/>
              <a:t>platform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comparing</a:t>
            </a:r>
            <a:r>
              <a:rPr lang="de-DE" dirty="0" smtClean="0"/>
              <a:t> </a:t>
            </a:r>
            <a:r>
              <a:rPr lang="de-DE" dirty="0" err="1" smtClean="0"/>
              <a:t>simulations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improving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endParaRPr dirty="0"/>
          </a:p>
        </p:txBody>
      </p:sp>
      <p:pic>
        <p:nvPicPr>
          <p:cNvPr id="1353205124" name="Grafik 135320512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0144" y="1080349"/>
            <a:ext cx="5289405" cy="3439912"/>
          </a:xfrm>
          <a:prstGeom prst="rect">
            <a:avLst/>
          </a:prstGeom>
          <a:ln w="6349">
            <a:solidFill>
              <a:srgbClr val="0C1636"/>
            </a:solidFill>
            <a:prstDash val="solid"/>
          </a:ln>
        </p:spPr>
      </p:pic>
      <p:pic>
        <p:nvPicPr>
          <p:cNvPr id="254361434" name="Grafik 25436143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970533" y="2719415"/>
            <a:ext cx="4925224" cy="2034263"/>
          </a:xfrm>
          <a:prstGeom prst="rect">
            <a:avLst/>
          </a:prstGeom>
          <a:solidFill>
            <a:schemeClr val="bg1"/>
          </a:solidFill>
          <a:ln w="6349">
            <a:solidFill>
              <a:schemeClr val="tx1"/>
            </a:solidFill>
            <a:prstDash val="solid"/>
          </a:ln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 bwMode="auto">
          <a:xfrm>
            <a:off x="144431" y="4758948"/>
            <a:ext cx="7667295" cy="27463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ISGC 2026 - S. Hachinger (BADW-LRZ) - EXA4MIND: </a:t>
            </a:r>
            <a:r>
              <a:rPr lang="en-US" dirty="0" smtClean="0"/>
              <a:t>Supercomputing </a:t>
            </a:r>
            <a:r>
              <a:rPr lang="en-US" dirty="0" smtClean="0"/>
              <a:t>+ Optimum Data Backends &amp; Ecosystems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4359259" name="Google Shape;63;p19"/>
          <p:cNvSpPr txBox="1">
            <a:spLocks noGrp="1"/>
          </p:cNvSpPr>
          <p:nvPr>
            <p:ph type="title"/>
          </p:nvPr>
        </p:nvSpPr>
        <p:spPr bwMode="auto">
          <a:xfrm>
            <a:off x="554997" y="365125"/>
            <a:ext cx="8439633" cy="420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8" rIns="91423" bIns="45698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2200" i="0" u="none" strike="noStrike" cap="none">
                <a:solidFill>
                  <a:schemeClr val="accen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de-DE" dirty="0" err="1" smtClean="0"/>
              <a:t>Self-driving</a:t>
            </a:r>
            <a:r>
              <a:rPr lang="de-DE" dirty="0" smtClean="0"/>
              <a:t> </a:t>
            </a:r>
            <a:r>
              <a:rPr lang="de-DE" dirty="0" err="1" smtClean="0"/>
              <a:t>cars</a:t>
            </a:r>
            <a:endParaRPr dirty="0"/>
          </a:p>
        </p:txBody>
      </p:sp>
      <p:sp>
        <p:nvSpPr>
          <p:cNvPr id="263278894" name="Google Shape;64;p19"/>
          <p:cNvSpPr txBox="1">
            <a:spLocks noGrp="1"/>
          </p:cNvSpPr>
          <p:nvPr>
            <p:ph type="body" idx="1"/>
          </p:nvPr>
        </p:nvSpPr>
        <p:spPr bwMode="auto">
          <a:xfrm>
            <a:off x="324088" y="862283"/>
            <a:ext cx="8034000" cy="42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ork Sans SemiBold"/>
              <a:buNone/>
              <a:defRPr sz="1800" i="0" u="none" strike="noStrike" cap="none">
                <a:solidFill>
                  <a:schemeClr val="accent2"/>
                </a:solidFill>
                <a:latin typeface="Work Sans SemiBold"/>
                <a:ea typeface="Work Sans SemiBold"/>
                <a:cs typeface="Work Sans SemiBol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de-DE" dirty="0" smtClean="0"/>
              <a:t>Workflows on HPC</a:t>
            </a:r>
            <a:r>
              <a:rPr dirty="0" smtClean="0"/>
              <a:t> </a:t>
            </a:r>
            <a:r>
              <a:rPr dirty="0"/>
              <a:t>for image segmentation, annotation, ...</a:t>
            </a:r>
          </a:p>
        </p:txBody>
      </p:sp>
      <p:sp>
        <p:nvSpPr>
          <p:cNvPr id="1571522414" name="Google Shape;116;p25"/>
          <p:cNvSpPr txBox="1">
            <a:spLocks noGrp="1"/>
          </p:cNvSpPr>
          <p:nvPr/>
        </p:nvSpPr>
        <p:spPr bwMode="auto">
          <a:xfrm>
            <a:off x="554995" y="3998766"/>
            <a:ext cx="5247493" cy="943888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22" tIns="45695" rIns="91422" bIns="45695" numCol="1" spcCol="0" rtlCol="0" fromWordArt="0" anchor="t" anchorCtr="0" forceAA="0" compatLnSpc="0">
            <a:norm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ork Sans SemiBold"/>
              <a:buNone/>
              <a:defRPr sz="1800" b="0" i="0" u="none" strike="noStrike" cap="none">
                <a:solidFill>
                  <a:schemeClr val="accent2"/>
                </a:solidFill>
                <a:latin typeface="Work Sans SemiBold"/>
                <a:ea typeface="Work Sans SemiBold"/>
                <a:cs typeface="Work Sans SemiBol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pPr>
            <a:r>
              <a:rPr lang="en-US" dirty="0" smtClean="0"/>
              <a:t>EXA4MIND also helps with data transfer from test vehicles and company systems to HPC cluster</a:t>
            </a:r>
            <a:endParaRPr dirty="0"/>
          </a:p>
        </p:txBody>
      </p:sp>
      <p:pic>
        <p:nvPicPr>
          <p:cNvPr id="427333538" name="Picture 407516571"/>
          <p:cNvPicPr>
            <a:picLocks noChangeAspect="1"/>
          </p:cNvPicPr>
          <p:nvPr/>
        </p:nvPicPr>
        <p:blipFill>
          <a:blip r:embed="rId3"/>
          <a:srcRect l="50425"/>
          <a:stretch/>
        </p:blipFill>
        <p:spPr bwMode="auto">
          <a:xfrm>
            <a:off x="6295112" y="3190646"/>
            <a:ext cx="2577454" cy="1661696"/>
          </a:xfrm>
          <a:prstGeom prst="rect">
            <a:avLst/>
          </a:prstGeom>
        </p:spPr>
      </p:pic>
      <p:pic>
        <p:nvPicPr>
          <p:cNvPr id="959034945" name="Picture 1247900245"/>
          <p:cNvPicPr>
            <a:picLocks noChangeAspect="1"/>
          </p:cNvPicPr>
          <p:nvPr/>
        </p:nvPicPr>
        <p:blipFill>
          <a:blip r:embed="rId4"/>
          <a:srcRect b="59805"/>
          <a:stretch/>
        </p:blipFill>
        <p:spPr bwMode="auto">
          <a:xfrm>
            <a:off x="6295112" y="2639726"/>
            <a:ext cx="2577454" cy="492888"/>
          </a:xfrm>
          <a:prstGeom prst="rect">
            <a:avLst/>
          </a:prstGeom>
        </p:spPr>
      </p:pic>
      <p:sp>
        <p:nvSpPr>
          <p:cNvPr id="1134489068" name="Google Shape;116;p25"/>
          <p:cNvSpPr txBox="1">
            <a:spLocks noGrp="1"/>
          </p:cNvSpPr>
          <p:nvPr/>
        </p:nvSpPr>
        <p:spPr bwMode="auto">
          <a:xfrm>
            <a:off x="6295112" y="1475156"/>
            <a:ext cx="2767511" cy="1157096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22" tIns="45694" rIns="91422" bIns="45694" numCol="1" spcCol="0" rtlCol="0" fromWordArt="0" anchor="t" anchorCtr="0" forceAA="0" compatLnSpc="0">
            <a:normAutofit lnSpcReduction="10000"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ork Sans SemiBold"/>
              <a:buNone/>
              <a:defRPr sz="1800" b="0" i="0" u="none" strike="noStrike" cap="none">
                <a:solidFill>
                  <a:schemeClr val="accent2"/>
                </a:solidFill>
                <a:latin typeface="Work Sans SemiBold"/>
                <a:ea typeface="Work Sans SemiBold"/>
                <a:cs typeface="Work Sans SemiBol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pPr>
            <a:r>
              <a:rPr lang="en-US" sz="1800" dirty="0"/>
              <a:t>(Natural </a:t>
            </a:r>
            <a:r>
              <a:rPr lang="en-US" sz="1800" dirty="0" smtClean="0"/>
              <a:t>language</a:t>
            </a:r>
            <a:r>
              <a:rPr lang="en-US" sz="1800" dirty="0"/>
              <a:t>) </a:t>
            </a:r>
            <a:r>
              <a:rPr lang="en-US" sz="1800" dirty="0" smtClean="0"/>
              <a:t>query</a:t>
            </a:r>
            <a:r>
              <a:rPr sz="1800" dirty="0"/>
              <a:t/>
            </a:r>
            <a:br>
              <a:rPr sz="1800" dirty="0"/>
            </a:br>
            <a:r>
              <a:rPr lang="de-DE" sz="1800" dirty="0" smtClean="0"/>
              <a:t>c</a:t>
            </a:r>
            <a:r>
              <a:rPr sz="1800" dirty="0" err="1" smtClean="0"/>
              <a:t>apabilities</a:t>
            </a:r>
            <a:r>
              <a:rPr sz="1800" dirty="0" smtClean="0"/>
              <a:t> </a:t>
            </a:r>
            <a:r>
              <a:rPr sz="1800" dirty="0"/>
              <a:t>for </a:t>
            </a:r>
            <a:r>
              <a:rPr lang="de-DE" dirty="0" err="1" smtClean="0"/>
              <a:t>system</a:t>
            </a:r>
            <a:r>
              <a:rPr sz="1800" dirty="0" smtClean="0"/>
              <a:t> </a:t>
            </a:r>
            <a:r>
              <a:rPr sz="1800" dirty="0"/>
              <a:t>validation</a:t>
            </a:r>
            <a:endParaRPr dirty="0"/>
          </a:p>
        </p:txBody>
      </p:sp>
      <p:pic>
        <p:nvPicPr>
          <p:cNvPr id="843151502" name="Picture 12285602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68634" y="1225816"/>
            <a:ext cx="5508043" cy="2312229"/>
          </a:xfrm>
          <a:prstGeom prst="rect">
            <a:avLst/>
          </a:prstGeom>
        </p:spPr>
      </p:pic>
      <p:sp>
        <p:nvSpPr>
          <p:cNvPr id="10" name="Zástupný symbol pro zápatí 4"/>
          <p:cNvSpPr>
            <a:spLocks noGrp="1"/>
          </p:cNvSpPr>
          <p:nvPr>
            <p:ph type="ftr" sz="quarter" idx="3"/>
          </p:nvPr>
        </p:nvSpPr>
        <p:spPr bwMode="auto">
          <a:xfrm>
            <a:off x="525318" y="4863368"/>
            <a:ext cx="7667295" cy="27463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ISGC 2026 - S. Hachinger (BADW-LRZ) - EXA4MIND: </a:t>
            </a:r>
            <a:r>
              <a:rPr lang="en-US" dirty="0" smtClean="0"/>
              <a:t>Supercomputing </a:t>
            </a:r>
            <a:r>
              <a:rPr lang="en-US" dirty="0" smtClean="0"/>
              <a:t>+ Optimum Data Backends &amp; Ecosystems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2692047" name="Google Shape;63;p19"/>
          <p:cNvSpPr txBox="1">
            <a:spLocks noGrp="1"/>
          </p:cNvSpPr>
          <p:nvPr>
            <p:ph type="title"/>
          </p:nvPr>
        </p:nvSpPr>
        <p:spPr bwMode="auto">
          <a:xfrm>
            <a:off x="554997" y="365125"/>
            <a:ext cx="8439633" cy="420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8" rIns="91422" bIns="45698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2200" i="0" u="none" strike="noStrike" cap="none">
                <a:solidFill>
                  <a:schemeClr val="accen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de-DE" dirty="0" smtClean="0"/>
              <a:t>Smart v</a:t>
            </a:r>
            <a:r>
              <a:rPr dirty="0" err="1" smtClean="0"/>
              <a:t>iticulture</a:t>
            </a:r>
            <a:endParaRPr dirty="0"/>
          </a:p>
        </p:txBody>
      </p:sp>
      <p:sp>
        <p:nvSpPr>
          <p:cNvPr id="759259790" name="Google Shape;116;p25"/>
          <p:cNvSpPr txBox="1">
            <a:spLocks noGrp="1"/>
          </p:cNvSpPr>
          <p:nvPr/>
        </p:nvSpPr>
        <p:spPr bwMode="auto">
          <a:xfrm>
            <a:off x="521129" y="995626"/>
            <a:ext cx="8363228" cy="2639341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22" tIns="45694" rIns="91422" bIns="45694" numCol="1" spcCol="0" rtlCol="0" fromWordArt="0" anchor="t" anchorCtr="0" forceAA="0" compatLnSpc="0">
            <a:norm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ork Sans SemiBold"/>
              <a:buNone/>
              <a:defRPr sz="1800" b="0" i="0" u="none" strike="noStrike" cap="none">
                <a:solidFill>
                  <a:schemeClr val="accent2"/>
                </a:solidFill>
                <a:latin typeface="Work Sans SemiBold"/>
                <a:ea typeface="Work Sans SemiBold"/>
                <a:cs typeface="Work Sans SemiBol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pPr>
            <a:r>
              <a:rPr lang="de-DE" dirty="0" smtClean="0"/>
              <a:t>EXA4MIND: </a:t>
            </a:r>
            <a:r>
              <a:rPr lang="de-DE" dirty="0" err="1" smtClean="0"/>
              <a:t>satellite-data</a:t>
            </a:r>
            <a:r>
              <a:rPr lang="de-DE" dirty="0" smtClean="0"/>
              <a:t> </a:t>
            </a:r>
            <a:r>
              <a:rPr lang="de-DE" dirty="0" err="1" smtClean="0"/>
              <a:t>cache</a:t>
            </a:r>
            <a:r>
              <a:rPr lang="de-DE" dirty="0" smtClean="0"/>
              <a:t> (iRODS + STAC)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smtClean="0"/>
              <a:t>Cloud-</a:t>
            </a:r>
            <a:r>
              <a:rPr lang="de-DE" dirty="0" err="1" smtClean="0"/>
              <a:t>Optimised</a:t>
            </a:r>
            <a:r>
              <a:rPr lang="de-DE" dirty="0" smtClean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				    </a:t>
            </a:r>
            <a:r>
              <a:rPr lang="de-DE" dirty="0" err="1" smtClean="0"/>
              <a:t>GeoTIFFs</a:t>
            </a:r>
            <a:r>
              <a:rPr lang="de-DE" dirty="0" smtClean="0"/>
              <a:t>.</a:t>
            </a:r>
            <a:br>
              <a:rPr lang="de-DE" dirty="0" smtClean="0"/>
            </a:br>
            <a:r>
              <a:rPr lang="de-DE" dirty="0" smtClean="0"/>
              <a:t>				    More: </a:t>
            </a:r>
            <a:r>
              <a:rPr lang="de-DE" dirty="0" err="1" smtClean="0"/>
              <a:t>Friday</a:t>
            </a:r>
            <a:r>
              <a:rPr lang="de-DE" dirty="0" smtClean="0"/>
              <a:t> @</a:t>
            </a:r>
            <a:r>
              <a:rPr lang="de-DE" dirty="0" err="1" smtClean="0"/>
              <a:t>EnvComp</a:t>
            </a:r>
            <a:r>
              <a:rPr lang="de-DE" dirty="0" smtClean="0"/>
              <a:t> Workshop.</a:t>
            </a:r>
            <a:endParaRPr dirty="0"/>
          </a:p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pPr>
            <a:endParaRPr dirty="0"/>
          </a:p>
        </p:txBody>
      </p:sp>
      <p:sp>
        <p:nvSpPr>
          <p:cNvPr id="1162423255" name="Google Shape;64;p19"/>
          <p:cNvSpPr txBox="1">
            <a:spLocks noGrp="1"/>
          </p:cNvSpPr>
          <p:nvPr>
            <p:ph type="body" idx="1"/>
          </p:nvPr>
        </p:nvSpPr>
        <p:spPr bwMode="auto">
          <a:xfrm>
            <a:off x="314466" y="698844"/>
            <a:ext cx="8829534" cy="420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8" rIns="91422" bIns="45698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ork Sans SemiBold"/>
              <a:buNone/>
              <a:defRPr sz="1800" i="0" u="none" strike="noStrike" cap="none">
                <a:solidFill>
                  <a:schemeClr val="accent2"/>
                </a:solidFill>
                <a:latin typeface="Work Sans SemiBold"/>
                <a:ea typeface="Work Sans SemiBold"/>
                <a:cs typeface="Work Sans SemiBol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de-DE" dirty="0" err="1" smtClean="0"/>
              <a:t>Aquaview</a:t>
            </a:r>
            <a:r>
              <a:rPr lang="de-DE" dirty="0" smtClean="0"/>
              <a:t>: </a:t>
            </a:r>
            <a:r>
              <a:rPr lang="de-DE" dirty="0" err="1" smtClean="0"/>
              <a:t>Soil</a:t>
            </a:r>
            <a:r>
              <a:rPr lang="de-DE" dirty="0" smtClean="0"/>
              <a:t> </a:t>
            </a:r>
            <a:r>
              <a:rPr lang="de-DE" dirty="0" err="1" smtClean="0"/>
              <a:t>moisture</a:t>
            </a:r>
            <a:r>
              <a:rPr lang="de-DE" dirty="0" smtClean="0"/>
              <a:t> </a:t>
            </a:r>
            <a:r>
              <a:rPr lang="de-DE" dirty="0" err="1" smtClean="0"/>
              <a:t>prediction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satellite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weather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dirty="0"/>
          </a:p>
        </p:txBody>
      </p:sp>
      <p:pic>
        <p:nvPicPr>
          <p:cNvPr id="1627748025" name="Grafik 162774802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34033" y="1939986"/>
            <a:ext cx="3253700" cy="2870133"/>
          </a:xfrm>
          <a:prstGeom prst="rect">
            <a:avLst/>
          </a:prstGeom>
          <a:ln w="6349">
            <a:solidFill>
              <a:schemeClr val="accent1">
                <a:lumMod val="50196"/>
              </a:schemeClr>
            </a:solidFill>
            <a:prstDash val="solid"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21" y="1476909"/>
            <a:ext cx="3646066" cy="3333210"/>
          </a:xfrm>
          <a:prstGeom prst="rect">
            <a:avLst/>
          </a:prstGeom>
          <a:ln>
            <a:solidFill>
              <a:schemeClr val="accent1">
                <a:lumMod val="50196"/>
              </a:schemeClr>
            </a:solidFill>
          </a:ln>
        </p:spPr>
      </p:pic>
      <p:sp>
        <p:nvSpPr>
          <p:cNvPr id="7" name="Zástupný symbol pro zápatí 4"/>
          <p:cNvSpPr>
            <a:spLocks noGrp="1"/>
          </p:cNvSpPr>
          <p:nvPr>
            <p:ph type="ftr" sz="quarter" idx="3"/>
          </p:nvPr>
        </p:nvSpPr>
        <p:spPr bwMode="auto">
          <a:xfrm>
            <a:off x="539544" y="4815393"/>
            <a:ext cx="7667295" cy="27463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ISGC 2026 - S. Hachinger (BADW-LRZ) - EXA4MIND: </a:t>
            </a:r>
            <a:r>
              <a:rPr lang="en-US" dirty="0" smtClean="0"/>
              <a:t>Supercomputing </a:t>
            </a:r>
            <a:r>
              <a:rPr lang="en-US" dirty="0" smtClean="0"/>
              <a:t>+ Optimum Data Backends &amp; Ecosystems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8151920" name="Google Shape;193;p13"/>
          <p:cNvSpPr txBox="1">
            <a:spLocks noGrp="1"/>
          </p:cNvSpPr>
          <p:nvPr>
            <p:ph type="ctrTitle"/>
          </p:nvPr>
        </p:nvSpPr>
        <p:spPr bwMode="auto">
          <a:xfrm>
            <a:off x="2957690" y="928851"/>
            <a:ext cx="6124434" cy="1284962"/>
          </a:xfrm>
          <a:prstGeom prst="rect">
            <a:avLst/>
          </a:prstGeom>
          <a:noFill/>
          <a:ln>
            <a:noFill/>
          </a:ln>
        </p:spPr>
        <p:txBody>
          <a:bodyPr spcFirstLastPara="1" vertOverflow="overflow" horzOverflow="overflow" vert="horz" wrap="square" lIns="91423" tIns="45699" rIns="91423" bIns="45699" numCol="1" spcCol="0" rtlCol="0" fromWordArt="0" anchor="ctr" anchorCtr="0" forceAA="0" compatLnSpc="0">
            <a:normAutofit fontScale="90000"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dirty="0"/>
              <a:t>Thanks for your </a:t>
            </a:r>
            <a:r>
              <a:rPr dirty="0" smtClean="0"/>
              <a:t>attention</a:t>
            </a:r>
            <a:r>
              <a:rPr lang="de-DE" dirty="0"/>
              <a:t> </a:t>
            </a:r>
            <a:r>
              <a:rPr lang="de-DE" dirty="0" smtClean="0"/>
              <a:t>– </a:t>
            </a:r>
            <a:br>
              <a:rPr lang="de-DE" dirty="0" smtClean="0"/>
            </a:br>
            <a:r>
              <a:rPr lang="de-DE" dirty="0" err="1" smtClean="0"/>
              <a:t>please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modules</a:t>
            </a:r>
            <a:r>
              <a:rPr lang="de-DE" dirty="0" smtClean="0"/>
              <a:t>!</a:t>
            </a:r>
            <a:endParaRPr dirty="0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3"/>
          <a:srcRect l="19774"/>
          <a:stretch/>
        </p:blipFill>
        <p:spPr>
          <a:xfrm>
            <a:off x="3286340" y="2318805"/>
            <a:ext cx="5857660" cy="56003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1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218" y="2833848"/>
            <a:ext cx="5967782" cy="13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87595677" name="Grafik 22436346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221200" y="1549680"/>
            <a:ext cx="5680024" cy="3195012"/>
          </a:xfrm>
          <a:prstGeom prst="rect">
            <a:avLst/>
          </a:prstGeom>
        </p:spPr>
      </p:pic>
      <p:sp>
        <p:nvSpPr>
          <p:cNvPr id="633752923" name="Google Shape;67;p16"/>
          <p:cNvSpPr txBox="1">
            <a:spLocks noGrp="1"/>
          </p:cNvSpPr>
          <p:nvPr>
            <p:ph type="title"/>
          </p:nvPr>
        </p:nvSpPr>
        <p:spPr bwMode="auto">
          <a:xfrm>
            <a:off x="407512" y="326369"/>
            <a:ext cx="8967298" cy="80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8" rIns="91423" bIns="45698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en-US" sz="2500" dirty="0" smtClean="0"/>
              <a:t>EXA4MIND consortium</a:t>
            </a:r>
            <a:br>
              <a:rPr lang="en-US" sz="2500" dirty="0" smtClean="0"/>
            </a:br>
            <a:r>
              <a:rPr lang="en-US" sz="2500" dirty="0" smtClean="0"/>
              <a:t>“Extreme Data Analytics for Mining Data Spaces”</a:t>
            </a:r>
            <a:endParaRPr sz="2500" dirty="0"/>
          </a:p>
        </p:txBody>
      </p:sp>
      <p:sp>
        <p:nvSpPr>
          <p:cNvPr id="1431578482" name="Google Shape;68;p16"/>
          <p:cNvSpPr txBox="1"/>
          <p:nvPr/>
        </p:nvSpPr>
        <p:spPr bwMode="auto">
          <a:xfrm>
            <a:off x="407512" y="1184703"/>
            <a:ext cx="4017000" cy="2606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8" rIns="91423" bIns="45698" anchor="t" anchorCtr="0">
            <a:noAutofit/>
          </a:bodyPr>
          <a:lstStyle/>
          <a:p>
            <a:pPr marL="228600" marR="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b="1" dirty="0">
                <a:solidFill>
                  <a:schemeClr val="accent2"/>
                </a:solidFill>
                <a:latin typeface="Work Sans"/>
                <a:ea typeface="Work Sans"/>
                <a:cs typeface="Work Sans"/>
              </a:rPr>
              <a:t>10</a:t>
            </a:r>
            <a:r>
              <a:rPr lang="en-US" dirty="0">
                <a:solidFill>
                  <a:schemeClr val="dk2"/>
                </a:solidFill>
                <a:latin typeface="Work Sans"/>
                <a:ea typeface="Work Sans"/>
                <a:cs typeface="Work Sans"/>
              </a:rPr>
              <a:t> partners,</a:t>
            </a:r>
            <a:r>
              <a:rPr lang="en-US" b="1" dirty="0">
                <a:solidFill>
                  <a:schemeClr val="dk2"/>
                </a:solidFill>
                <a:latin typeface="Work Sans"/>
                <a:ea typeface="Work Sans"/>
                <a:cs typeface="Work Sans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Work Sans"/>
                <a:ea typeface="Work Sans"/>
                <a:cs typeface="Work Sans"/>
              </a:rPr>
              <a:t>6</a:t>
            </a:r>
            <a:r>
              <a:rPr lang="en-US" b="1" dirty="0">
                <a:solidFill>
                  <a:schemeClr val="dk2"/>
                </a:solidFill>
                <a:latin typeface="Work Sans"/>
                <a:ea typeface="Work Sans"/>
                <a:cs typeface="Work Sans"/>
              </a:rPr>
              <a:t> </a:t>
            </a:r>
            <a:r>
              <a:rPr lang="en-US" dirty="0">
                <a:solidFill>
                  <a:schemeClr val="dk2"/>
                </a:solidFill>
                <a:latin typeface="Work Sans"/>
                <a:ea typeface="Work Sans"/>
                <a:cs typeface="Work Sans"/>
              </a:rPr>
              <a:t>countries, </a:t>
            </a:r>
            <a:r>
              <a:rPr lang="en-US" b="1" dirty="0">
                <a:solidFill>
                  <a:schemeClr val="accent2"/>
                </a:solidFill>
                <a:latin typeface="Work Sans"/>
                <a:ea typeface="Work Sans"/>
                <a:cs typeface="Work Sans"/>
              </a:rPr>
              <a:t>40 </a:t>
            </a:r>
            <a:r>
              <a:rPr lang="en-US" dirty="0">
                <a:solidFill>
                  <a:schemeClr val="dk2"/>
                </a:solidFill>
                <a:latin typeface="Work Sans"/>
                <a:ea typeface="Work Sans"/>
                <a:cs typeface="Work Sans"/>
              </a:rPr>
              <a:t>months</a:t>
            </a:r>
            <a:endParaRPr i="0" u="none" strike="noStrike" cap="none" dirty="0">
              <a:solidFill>
                <a:schemeClr val="dk2"/>
              </a:solidFill>
              <a:latin typeface="Work Sans"/>
              <a:ea typeface="Work Sans"/>
              <a:cs typeface="Work Sans"/>
            </a:endParaRPr>
          </a:p>
          <a:p>
            <a:pPr marL="228600" marR="0" lvl="0" indent="-139698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/>
            </a:pPr>
            <a:endParaRPr i="0" u="none" strike="noStrike" cap="none" dirty="0">
              <a:solidFill>
                <a:schemeClr val="dk2"/>
              </a:solidFill>
              <a:latin typeface="Work Sans"/>
              <a:ea typeface="Work Sans"/>
              <a:cs typeface="Work Sans"/>
            </a:endParaRPr>
          </a:p>
          <a:p>
            <a:pPr marL="228600" marR="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b="0" i="0" u="none" strike="noStrike" cap="none" spc="0" dirty="0">
                <a:solidFill>
                  <a:schemeClr val="dk2"/>
                </a:solidFill>
                <a:latin typeface="Work Sans"/>
                <a:ea typeface="Work Sans"/>
                <a:cs typeface="Work Sans"/>
              </a:rPr>
              <a:t>EU contribution: </a:t>
            </a:r>
            <a:r>
              <a:rPr lang="en-US" sz="1400" b="1" i="0" u="none" strike="noStrike" cap="none" spc="0" dirty="0">
                <a:solidFill>
                  <a:schemeClr val="accent2"/>
                </a:solidFill>
                <a:latin typeface="Work Sans"/>
                <a:ea typeface="Work Sans"/>
                <a:cs typeface="Work Sans"/>
              </a:rPr>
              <a:t>€</a:t>
            </a:r>
            <a:r>
              <a:rPr lang="en-US" b="1" i="0" u="none" strike="noStrike" cap="none" spc="0" dirty="0">
                <a:solidFill>
                  <a:schemeClr val="accent2"/>
                </a:solidFill>
                <a:latin typeface="Work Sans"/>
                <a:ea typeface="Work Sans"/>
                <a:cs typeface="Work Sans"/>
              </a:rPr>
              <a:t> 4.9M</a:t>
            </a:r>
            <a:endParaRPr b="1" dirty="0">
              <a:solidFill>
                <a:schemeClr val="accent2"/>
              </a:solidFill>
              <a:latin typeface="Work Sans"/>
              <a:ea typeface="Work Sans"/>
              <a:cs typeface="Work Sans"/>
            </a:endParaRPr>
          </a:p>
          <a:p>
            <a:pPr marL="228600" indent="-228600">
              <a:lnSpc>
                <a:spcPct val="150000"/>
              </a:lnSpc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endParaRPr i="0" u="none" strike="noStrike" cap="none" dirty="0">
              <a:solidFill>
                <a:schemeClr val="dk2"/>
              </a:solidFill>
              <a:latin typeface="Work Sans"/>
              <a:ea typeface="Work Sans"/>
              <a:cs typeface="Work Sans"/>
            </a:endParaRPr>
          </a:p>
          <a:p>
            <a:pPr marL="228600" indent="-228600">
              <a:lnSpc>
                <a:spcPct val="150000"/>
              </a:lnSpc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i="0" u="none" strike="noStrike" cap="none" dirty="0">
                <a:solidFill>
                  <a:schemeClr val="dk2"/>
                </a:solidFill>
                <a:latin typeface="Work Sans"/>
                <a:ea typeface="Work Sans"/>
                <a:cs typeface="Work Sans"/>
              </a:rPr>
              <a:t>Overall budget: </a:t>
            </a:r>
            <a:r>
              <a:rPr lang="en-US" sz="1400" b="1" i="0" u="none" strike="noStrike" cap="none" spc="0" dirty="0">
                <a:solidFill>
                  <a:schemeClr val="accent2"/>
                </a:solidFill>
                <a:latin typeface="Work Sans"/>
                <a:ea typeface="Work Sans"/>
                <a:cs typeface="Work Sans"/>
              </a:rPr>
              <a:t>€</a:t>
            </a:r>
            <a:r>
              <a:rPr lang="en-US" i="0" u="none" strike="noStrike" cap="none" dirty="0">
                <a:solidFill>
                  <a:schemeClr val="dk2"/>
                </a:solidFill>
                <a:latin typeface="Work Sans"/>
                <a:ea typeface="Work Sans"/>
                <a:cs typeface="Work Sans"/>
              </a:rPr>
              <a:t> </a:t>
            </a:r>
            <a:r>
              <a:rPr lang="en-US" b="1" i="0" u="none" strike="noStrike" cap="none" dirty="0">
                <a:solidFill>
                  <a:schemeClr val="accent2"/>
                </a:solidFill>
                <a:latin typeface="Work Sans"/>
                <a:ea typeface="Work Sans"/>
                <a:cs typeface="Work Sans"/>
              </a:rPr>
              <a:t>6M</a:t>
            </a:r>
            <a:endParaRPr dirty="0"/>
          </a:p>
          <a:p>
            <a: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b="1" dirty="0">
              <a:solidFill>
                <a:schemeClr val="accent2"/>
              </a:solidFill>
              <a:latin typeface="Work Sans"/>
              <a:ea typeface="Work Sans"/>
              <a:cs typeface="Work Sans"/>
            </a:endParaRPr>
          </a:p>
          <a:p>
            <a:pPr marL="228600" marR="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b="1" i="0" u="none" strike="noStrike" cap="none" dirty="0">
                <a:solidFill>
                  <a:schemeClr val="accent2"/>
                </a:solidFill>
                <a:latin typeface="Work Sans"/>
                <a:ea typeface="Work Sans"/>
                <a:cs typeface="Work Sans"/>
              </a:rPr>
              <a:t>Coordinator</a:t>
            </a:r>
            <a:br>
              <a:rPr lang="en-US" b="1" i="0" u="none" strike="noStrike" cap="none" dirty="0">
                <a:solidFill>
                  <a:schemeClr val="accent2"/>
                </a:solidFill>
                <a:latin typeface="Work Sans"/>
                <a:ea typeface="Work Sans"/>
                <a:cs typeface="Work Sans"/>
              </a:rPr>
            </a:br>
            <a:r>
              <a:rPr lang="en-US" dirty="0">
                <a:solidFill>
                  <a:schemeClr val="dk2"/>
                </a:solidFill>
                <a:latin typeface="Work Sans"/>
              </a:rPr>
              <a:t>Jan Martinovič (IT4I)</a:t>
            </a:r>
            <a:endParaRPr dirty="0"/>
          </a:p>
          <a:p>
            <a:pPr marL="228600" lvl="2" indent="-228600">
              <a:lnSpc>
                <a:spcPct val="150000"/>
              </a:lnSpc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endParaRPr b="1" i="0" u="none" strike="noStrike" cap="none" dirty="0">
              <a:solidFill>
                <a:schemeClr val="accent2"/>
              </a:solidFill>
              <a:latin typeface="Work Sans"/>
              <a:ea typeface="Work Sans"/>
              <a:cs typeface="Work Sans"/>
            </a:endParaRPr>
          </a:p>
          <a:p>
            <a:pPr marL="228600" marR="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r>
              <a:rPr lang="en-US" b="1" i="0" u="none" strike="noStrike" cap="none" dirty="0">
                <a:solidFill>
                  <a:schemeClr val="accent2"/>
                </a:solidFill>
                <a:latin typeface="Work Sans"/>
                <a:ea typeface="Work Sans"/>
                <a:cs typeface="Work Sans"/>
              </a:rPr>
              <a:t>Science &amp; Co-Design Coordinator</a:t>
            </a:r>
            <a:br>
              <a:rPr lang="en-US" b="1" i="0" u="none" strike="noStrike" cap="none" dirty="0">
                <a:solidFill>
                  <a:schemeClr val="accent2"/>
                </a:solidFill>
                <a:latin typeface="Work Sans"/>
                <a:ea typeface="Work Sans"/>
                <a:cs typeface="Work Sans"/>
              </a:rPr>
            </a:br>
            <a:r>
              <a:rPr lang="en-US" dirty="0">
                <a:solidFill>
                  <a:schemeClr val="dk2"/>
                </a:solidFill>
                <a:latin typeface="Work Sans"/>
              </a:rPr>
              <a:t>Stephan Hachinger (LRZ)</a:t>
            </a:r>
            <a:endParaRPr dirty="0"/>
          </a:p>
          <a:p>
            <a:pPr marL="228600" marR="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endParaRPr lang="en-US" sz="1200" b="1" dirty="0">
              <a:solidFill>
                <a:schemeClr val="accent2"/>
              </a:solidFill>
              <a:latin typeface="Work Sans"/>
              <a:ea typeface="Work Sans"/>
              <a:cs typeface="Work Sans"/>
            </a:endParaRPr>
          </a:p>
          <a:p>
            <a:pPr marL="2286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/>
            </a:pPr>
            <a:endParaRPr sz="1300" b="1" i="0" u="none" strike="noStrike" cap="none" dirty="0">
              <a:solidFill>
                <a:schemeClr val="accent2"/>
              </a:solidFill>
              <a:latin typeface="Work Sans"/>
              <a:ea typeface="Work Sans"/>
              <a:cs typeface="Work Sans"/>
            </a:endParaRPr>
          </a:p>
          <a:p>
            <a:pPr marL="228600" marR="0" lvl="0" indent="-13969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/>
            </a:pPr>
            <a:endParaRPr sz="1300" b="0" i="0" u="none" strike="noStrike" cap="none" dirty="0">
              <a:solidFill>
                <a:schemeClr val="dk2"/>
              </a:solidFill>
              <a:latin typeface="Work Sans"/>
              <a:ea typeface="Work Sans"/>
              <a:cs typeface="Work Sans"/>
            </a:endParaRPr>
          </a:p>
          <a:p>
            <a:pPr marL="4572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300" b="0" i="0" u="none" strike="noStrike" cap="none" dirty="0">
              <a:solidFill>
                <a:srgbClr val="F93097"/>
              </a:solidFill>
              <a:latin typeface="Work Sans"/>
              <a:ea typeface="Work Sans"/>
              <a:cs typeface="Work Sans"/>
            </a:endParaRPr>
          </a:p>
        </p:txBody>
      </p:sp>
      <p:pic>
        <p:nvPicPr>
          <p:cNvPr id="1379976191" name="Picture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90027" y="1620450"/>
            <a:ext cx="711198" cy="800100"/>
          </a:xfrm>
          <a:prstGeom prst="rect">
            <a:avLst/>
          </a:prstGeom>
        </p:spPr>
      </p:pic>
      <p:pic>
        <p:nvPicPr>
          <p:cNvPr id="120896880" name="Picture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811726" y="1664824"/>
            <a:ext cx="711198" cy="355671"/>
          </a:xfrm>
          <a:prstGeom prst="rect">
            <a:avLst/>
          </a:prstGeom>
        </p:spPr>
      </p:pic>
      <p:pic>
        <p:nvPicPr>
          <p:cNvPr id="150344031" name="Grafik 61781287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111004" y="294699"/>
            <a:ext cx="835496" cy="835496"/>
          </a:xfrm>
          <a:prstGeom prst="rect">
            <a:avLst/>
          </a:prstGeom>
        </p:spPr>
      </p:pic>
      <p:sp>
        <p:nvSpPr>
          <p:cNvPr id="1103673616" name="Zástupný symbol pro zápatí 4"/>
          <p:cNvSpPr>
            <a:spLocks noGrp="1"/>
          </p:cNvSpPr>
          <p:nvPr>
            <p:ph type="ftr" sz="quarter" idx="3"/>
          </p:nvPr>
        </p:nvSpPr>
        <p:spPr bwMode="auto">
          <a:xfrm>
            <a:off x="144431" y="4758948"/>
            <a:ext cx="7667295" cy="27463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ISGC 2026 - S. Hachinger (BADW-LRZ) - EXA4MIND: </a:t>
            </a:r>
            <a:r>
              <a:rPr lang="en-US" dirty="0" smtClean="0"/>
              <a:t>Supercomputing </a:t>
            </a:r>
            <a:r>
              <a:rPr lang="en-US" dirty="0" smtClean="0"/>
              <a:t>+ Optimum Data Backends &amp; Ecosystems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0939616" name="Google Shape;96;p43"/>
          <p:cNvSpPr txBox="1">
            <a:spLocks noGrp="1"/>
          </p:cNvSpPr>
          <p:nvPr>
            <p:ph type="ctrTitle"/>
          </p:nvPr>
        </p:nvSpPr>
        <p:spPr bwMode="auto">
          <a:xfrm>
            <a:off x="2276475" y="1723779"/>
            <a:ext cx="4591048" cy="169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Work Sans SemiBold"/>
              <a:buNone/>
              <a:defRPr sz="3800" i="0" u="none" strike="noStrike" cap="none">
                <a:solidFill>
                  <a:schemeClr val="lt1"/>
                </a:solidFill>
                <a:latin typeface="Work Sans SemiBold"/>
                <a:ea typeface="Work Sans SemiBold"/>
                <a:cs typeface="Work Sans SemiBo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de-DE" dirty="0" err="1" smtClean="0"/>
              <a:t>What</a:t>
            </a:r>
            <a:r>
              <a:rPr lang="de-DE" dirty="0" smtClean="0"/>
              <a:t> and </a:t>
            </a:r>
            <a:r>
              <a:rPr lang="de-DE" dirty="0" err="1"/>
              <a:t>w</a:t>
            </a:r>
            <a:r>
              <a:rPr lang="de-DE" dirty="0" err="1" smtClean="0"/>
              <a:t>hy</a:t>
            </a:r>
            <a:r>
              <a:rPr lang="de-DE" dirty="0" smtClean="0"/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905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2DCFB63-DCD5-1F44-E1EF-283CF41D02C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4436418" name="Google Shape;143;p20">
            <a:extLst>
              <a:ext uri="{FF2B5EF4-FFF2-40B4-BE49-F238E27FC236}">
                <a16:creationId xmlns:a16="http://schemas.microsoft.com/office/drawing/2014/main" id="{9E522D22-B3D8-D726-8382-E67487969681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98291" y="268911"/>
            <a:ext cx="8967370" cy="80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7" rIns="91422" bIns="45697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en-US" sz="2500" dirty="0"/>
              <a:t>A </a:t>
            </a:r>
            <a:r>
              <a:rPr lang="en-US" sz="2500" dirty="0" smtClean="0"/>
              <a:t>fast gap analysis</a:t>
            </a:r>
            <a:r>
              <a:rPr lang="en-US" sz="2500" dirty="0"/>
              <a:t>...</a:t>
            </a:r>
            <a:endParaRPr sz="2500" dirty="0"/>
          </a:p>
        </p:txBody>
      </p:sp>
      <p:sp>
        <p:nvSpPr>
          <p:cNvPr id="1793411284" name="Textplatzhalter 1">
            <a:extLst>
              <a:ext uri="{FF2B5EF4-FFF2-40B4-BE49-F238E27FC236}">
                <a16:creationId xmlns:a16="http://schemas.microsoft.com/office/drawing/2014/main" id="{D14E923E-0C29-AB0A-422F-F55003932C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880727" y="956698"/>
            <a:ext cx="3411984" cy="818149"/>
          </a:xfrm>
        </p:spPr>
        <p:txBody>
          <a:bodyPr>
            <a:normAutofit/>
          </a:bodyPr>
          <a:lstStyle/>
          <a:p>
            <a:pPr marL="0" indent="0" algn="ctr">
              <a:defRPr/>
            </a:pPr>
            <a:r>
              <a:rPr lang="de-DE"/>
              <a:t>Big Data Analytics – </a:t>
            </a:r>
            <a:br>
              <a:rPr lang="de-DE"/>
            </a:br>
            <a:r>
              <a:rPr lang="de-DE"/>
              <a:t>Hot Topic Since Years</a:t>
            </a:r>
            <a:endParaRPr/>
          </a:p>
        </p:txBody>
      </p:sp>
      <p:sp>
        <p:nvSpPr>
          <p:cNvPr id="735793938" name="Rechteck 9">
            <a:extLst>
              <a:ext uri="{FF2B5EF4-FFF2-40B4-BE49-F238E27FC236}">
                <a16:creationId xmlns:a16="http://schemas.microsoft.com/office/drawing/2014/main" id="{02BD0EC7-6118-3239-202D-EF50FDEFD64E}"/>
              </a:ext>
            </a:extLst>
          </p:cNvPr>
          <p:cNvSpPr/>
          <p:nvPr/>
        </p:nvSpPr>
        <p:spPr bwMode="auto">
          <a:xfrm>
            <a:off x="2568694" y="1681525"/>
            <a:ext cx="41488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… yields great results with AI and</a:t>
            </a:r>
            <a:b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database technology; </a:t>
            </a:r>
            <a:r>
              <a:rPr lang="en-US" sz="1800" b="1" dirty="0" smtClean="0">
                <a:solidFill>
                  <a:schemeClr val="bg2"/>
                </a:solidFill>
                <a:latin typeface="Work Sans"/>
                <a:cs typeface="Work Sans"/>
              </a:rPr>
              <a:t>yields</a:t>
            </a:r>
            <a: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  <a:t/>
            </a:r>
            <a:b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  <a:t>more with </a:t>
            </a:r>
            <a:r>
              <a:rPr lang="en-US" sz="1800" b="1" dirty="0" smtClean="0">
                <a:solidFill>
                  <a:schemeClr val="bg2"/>
                </a:solidFill>
                <a:latin typeface="Work Sans"/>
                <a:cs typeface="Work Sans"/>
              </a:rPr>
              <a:t>more </a:t>
            </a:r>
            <a: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  <a:t>computing power.</a:t>
            </a:r>
            <a:endParaRPr sz="1800" b="1" dirty="0"/>
          </a:p>
        </p:txBody>
      </p:sp>
    </p:spTree>
    <p:extLst>
      <p:ext uri="{BB962C8B-B14F-4D97-AF65-F5344CB8AC3E}">
        <p14:creationId xmlns:p14="http://schemas.microsoft.com/office/powerpoint/2010/main" val="64549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2DCFB63-DCD5-1F44-E1EF-283CF41D02C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4436418" name="Google Shape;143;p20">
            <a:extLst>
              <a:ext uri="{FF2B5EF4-FFF2-40B4-BE49-F238E27FC236}">
                <a16:creationId xmlns:a16="http://schemas.microsoft.com/office/drawing/2014/main" id="{9E522D22-B3D8-D726-8382-E67487969681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98291" y="268911"/>
            <a:ext cx="8967370" cy="80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7" rIns="91422" bIns="45697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en-US" sz="2500" dirty="0"/>
              <a:t>A </a:t>
            </a:r>
            <a:r>
              <a:rPr lang="en-US" sz="2500" dirty="0" smtClean="0"/>
              <a:t>fast gap analysis</a:t>
            </a:r>
            <a:r>
              <a:rPr lang="en-US" sz="2500" dirty="0"/>
              <a:t>...</a:t>
            </a:r>
            <a:endParaRPr sz="2500" dirty="0"/>
          </a:p>
        </p:txBody>
      </p:sp>
      <p:sp>
        <p:nvSpPr>
          <p:cNvPr id="1793411284" name="Textplatzhalter 1">
            <a:extLst>
              <a:ext uri="{FF2B5EF4-FFF2-40B4-BE49-F238E27FC236}">
                <a16:creationId xmlns:a16="http://schemas.microsoft.com/office/drawing/2014/main" id="{D14E923E-0C29-AB0A-422F-F55003932C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880727" y="956698"/>
            <a:ext cx="3411984" cy="818149"/>
          </a:xfrm>
        </p:spPr>
        <p:txBody>
          <a:bodyPr>
            <a:normAutofit/>
          </a:bodyPr>
          <a:lstStyle/>
          <a:p>
            <a:pPr marL="0" indent="0" algn="ctr">
              <a:defRPr/>
            </a:pPr>
            <a:r>
              <a:rPr lang="de-DE"/>
              <a:t>Big Data Analytics – </a:t>
            </a:r>
            <a:br>
              <a:rPr lang="de-DE"/>
            </a:br>
            <a:r>
              <a:rPr lang="de-DE"/>
              <a:t>Hot Topic Since Years</a:t>
            </a:r>
            <a:endParaRPr/>
          </a:p>
        </p:txBody>
      </p:sp>
      <p:sp>
        <p:nvSpPr>
          <p:cNvPr id="472460220" name="Textplatzhalter 1">
            <a:extLst>
              <a:ext uri="{FF2B5EF4-FFF2-40B4-BE49-F238E27FC236}">
                <a16:creationId xmlns:a16="http://schemas.microsoft.com/office/drawing/2014/main" id="{F5EEFA79-79A5-5515-9A14-37646F7D56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96322" y="3094708"/>
            <a:ext cx="3940232" cy="1258701"/>
          </a:xfrm>
        </p:spPr>
        <p:txBody>
          <a:bodyPr>
            <a:normAutofit/>
          </a:bodyPr>
          <a:lstStyle/>
          <a:p>
            <a:pPr marL="0" indent="0" algn="ctr">
              <a:defRPr/>
            </a:pPr>
            <a:r>
              <a:rPr lang="de-DE" dirty="0" err="1"/>
              <a:t>Excellent</a:t>
            </a:r>
            <a:r>
              <a:rPr lang="de-DE" dirty="0"/>
              <a:t> </a:t>
            </a:r>
            <a:r>
              <a:rPr lang="de-DE" dirty="0" err="1"/>
              <a:t>Supercomputing</a:t>
            </a:r>
            <a:r>
              <a:rPr lang="de-DE" dirty="0"/>
              <a:t> </a:t>
            </a:r>
            <a:r>
              <a:rPr lang="de-DE" dirty="0" err="1"/>
              <a:t>Facilities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HPC, Cloud, GPU </a:t>
            </a:r>
            <a:r>
              <a:rPr lang="de-DE" dirty="0" err="1"/>
              <a:t>and</a:t>
            </a:r>
            <a:r>
              <a:rPr lang="de-DE" dirty="0"/>
              <a:t> Quantum Systems</a:t>
            </a:r>
            <a:endParaRPr dirty="0"/>
          </a:p>
        </p:txBody>
      </p:sp>
      <p:sp>
        <p:nvSpPr>
          <p:cNvPr id="1809856094" name="Rechteck 2">
            <a:extLst>
              <a:ext uri="{FF2B5EF4-FFF2-40B4-BE49-F238E27FC236}">
                <a16:creationId xmlns:a16="http://schemas.microsoft.com/office/drawing/2014/main" id="{5FF2F29A-969D-28CB-54EC-EE9E91F22AA7}"/>
              </a:ext>
            </a:extLst>
          </p:cNvPr>
          <p:cNvSpPr/>
          <p:nvPr/>
        </p:nvSpPr>
        <p:spPr bwMode="auto">
          <a:xfrm>
            <a:off x="-57517" y="4013190"/>
            <a:ext cx="4375402" cy="914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… do simulations and complex</a:t>
            </a:r>
            <a:b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workflows but </a:t>
            </a:r>
            <a: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  <a:t>not so much work on</a:t>
            </a:r>
            <a:b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  <a:t>Databases &amp; Extreme Data Analytics.</a:t>
            </a:r>
            <a:endParaRPr sz="1800" b="1" dirty="0"/>
          </a:p>
        </p:txBody>
      </p:sp>
      <p:sp>
        <p:nvSpPr>
          <p:cNvPr id="735793938" name="Rechteck 9">
            <a:extLst>
              <a:ext uri="{FF2B5EF4-FFF2-40B4-BE49-F238E27FC236}">
                <a16:creationId xmlns:a16="http://schemas.microsoft.com/office/drawing/2014/main" id="{02BD0EC7-6118-3239-202D-EF50FDEFD64E}"/>
              </a:ext>
            </a:extLst>
          </p:cNvPr>
          <p:cNvSpPr/>
          <p:nvPr/>
        </p:nvSpPr>
        <p:spPr bwMode="auto">
          <a:xfrm>
            <a:off x="2568694" y="1681525"/>
            <a:ext cx="41488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… yields great results with AI and</a:t>
            </a:r>
            <a:b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database technology; </a:t>
            </a:r>
            <a:r>
              <a:rPr lang="en-US" sz="1800" b="1" dirty="0" smtClean="0">
                <a:solidFill>
                  <a:schemeClr val="bg2"/>
                </a:solidFill>
                <a:latin typeface="Work Sans"/>
                <a:cs typeface="Work Sans"/>
              </a:rPr>
              <a:t>yields</a:t>
            </a:r>
            <a: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  <a:t/>
            </a:r>
            <a:b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  <a:t>more with </a:t>
            </a:r>
            <a:r>
              <a:rPr lang="en-US" sz="1800" b="1" dirty="0" smtClean="0">
                <a:solidFill>
                  <a:schemeClr val="bg2"/>
                </a:solidFill>
                <a:latin typeface="Work Sans"/>
                <a:cs typeface="Work Sans"/>
              </a:rPr>
              <a:t>more </a:t>
            </a:r>
            <a: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  <a:t>computing power.</a:t>
            </a:r>
            <a:endParaRPr sz="1800" b="1" dirty="0"/>
          </a:p>
        </p:txBody>
      </p:sp>
    </p:spTree>
    <p:extLst>
      <p:ext uri="{BB962C8B-B14F-4D97-AF65-F5344CB8AC3E}">
        <p14:creationId xmlns:p14="http://schemas.microsoft.com/office/powerpoint/2010/main" val="286407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2DCFB63-DCD5-1F44-E1EF-283CF41D02C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4436418" name="Google Shape;143;p20">
            <a:extLst>
              <a:ext uri="{FF2B5EF4-FFF2-40B4-BE49-F238E27FC236}">
                <a16:creationId xmlns:a16="http://schemas.microsoft.com/office/drawing/2014/main" id="{9E522D22-B3D8-D726-8382-E67487969681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98291" y="268911"/>
            <a:ext cx="8967370" cy="80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7" rIns="91422" bIns="45697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en-US" sz="2500" dirty="0"/>
              <a:t>A </a:t>
            </a:r>
            <a:r>
              <a:rPr lang="en-US" sz="2500" dirty="0" smtClean="0"/>
              <a:t>fast gap analysis</a:t>
            </a:r>
            <a:r>
              <a:rPr lang="en-US" sz="2500" dirty="0"/>
              <a:t>...</a:t>
            </a:r>
            <a:endParaRPr sz="2500" dirty="0"/>
          </a:p>
        </p:txBody>
      </p:sp>
      <p:sp>
        <p:nvSpPr>
          <p:cNvPr id="1793411284" name="Textplatzhalter 1">
            <a:extLst>
              <a:ext uri="{FF2B5EF4-FFF2-40B4-BE49-F238E27FC236}">
                <a16:creationId xmlns:a16="http://schemas.microsoft.com/office/drawing/2014/main" id="{D14E923E-0C29-AB0A-422F-F55003932C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880727" y="956698"/>
            <a:ext cx="3411984" cy="818149"/>
          </a:xfrm>
        </p:spPr>
        <p:txBody>
          <a:bodyPr>
            <a:normAutofit/>
          </a:bodyPr>
          <a:lstStyle/>
          <a:p>
            <a:pPr marL="0" indent="0" algn="ctr">
              <a:defRPr/>
            </a:pPr>
            <a:r>
              <a:rPr lang="de-DE"/>
              <a:t>Big Data Analytics – </a:t>
            </a:r>
            <a:br>
              <a:rPr lang="de-DE"/>
            </a:br>
            <a:r>
              <a:rPr lang="de-DE"/>
              <a:t>Hot Topic Since Years</a:t>
            </a:r>
            <a:endParaRPr/>
          </a:p>
        </p:txBody>
      </p:sp>
      <p:sp>
        <p:nvSpPr>
          <p:cNvPr id="472460220" name="Textplatzhalter 1">
            <a:extLst>
              <a:ext uri="{FF2B5EF4-FFF2-40B4-BE49-F238E27FC236}">
                <a16:creationId xmlns:a16="http://schemas.microsoft.com/office/drawing/2014/main" id="{F5EEFA79-79A5-5515-9A14-37646F7D56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96322" y="3094708"/>
            <a:ext cx="3940232" cy="1258701"/>
          </a:xfrm>
        </p:spPr>
        <p:txBody>
          <a:bodyPr>
            <a:normAutofit/>
          </a:bodyPr>
          <a:lstStyle/>
          <a:p>
            <a:pPr marL="0" indent="0" algn="ctr">
              <a:defRPr/>
            </a:pPr>
            <a:r>
              <a:rPr lang="de-DE" dirty="0" err="1"/>
              <a:t>Excellent</a:t>
            </a:r>
            <a:r>
              <a:rPr lang="de-DE" dirty="0"/>
              <a:t> </a:t>
            </a:r>
            <a:r>
              <a:rPr lang="de-DE" dirty="0" err="1"/>
              <a:t>Supercomputing</a:t>
            </a:r>
            <a:r>
              <a:rPr lang="de-DE" dirty="0"/>
              <a:t> </a:t>
            </a:r>
            <a:r>
              <a:rPr lang="de-DE" dirty="0" err="1"/>
              <a:t>Facilities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HPC, Cloud, GPU </a:t>
            </a:r>
            <a:r>
              <a:rPr lang="de-DE" dirty="0" err="1"/>
              <a:t>and</a:t>
            </a:r>
            <a:r>
              <a:rPr lang="de-DE" dirty="0"/>
              <a:t> Quantum Systems</a:t>
            </a:r>
            <a:endParaRPr dirty="0"/>
          </a:p>
        </p:txBody>
      </p:sp>
      <p:sp>
        <p:nvSpPr>
          <p:cNvPr id="700350956" name="Textplatzhalter 1">
            <a:extLst>
              <a:ext uri="{FF2B5EF4-FFF2-40B4-BE49-F238E27FC236}">
                <a16:creationId xmlns:a16="http://schemas.microsoft.com/office/drawing/2014/main" id="{CB35639B-08DA-2814-4BB9-3B6C5E8054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428743" y="3270369"/>
            <a:ext cx="3411984" cy="818149"/>
          </a:xfrm>
        </p:spPr>
        <p:txBody>
          <a:bodyPr>
            <a:normAutofit/>
          </a:bodyPr>
          <a:lstStyle/>
          <a:p>
            <a:pPr marL="0" indent="0" algn="ctr">
              <a:defRPr/>
            </a:pPr>
            <a:r>
              <a:rPr lang="de-DE"/>
              <a:t>European Data Spaces,</a:t>
            </a:r>
            <a:endParaRPr/>
          </a:p>
          <a:p>
            <a:pPr marL="0" indent="0" algn="ctr">
              <a:defRPr/>
            </a:pPr>
            <a:r>
              <a:rPr lang="de-DE"/>
              <a:t>EOSC and EUDAT</a:t>
            </a:r>
            <a:endParaRPr/>
          </a:p>
        </p:txBody>
      </p:sp>
      <p:sp>
        <p:nvSpPr>
          <p:cNvPr id="1809856094" name="Rechteck 2">
            <a:extLst>
              <a:ext uri="{FF2B5EF4-FFF2-40B4-BE49-F238E27FC236}">
                <a16:creationId xmlns:a16="http://schemas.microsoft.com/office/drawing/2014/main" id="{5FF2F29A-969D-28CB-54EC-EE9E91F22AA7}"/>
              </a:ext>
            </a:extLst>
          </p:cNvPr>
          <p:cNvSpPr/>
          <p:nvPr/>
        </p:nvSpPr>
        <p:spPr bwMode="auto">
          <a:xfrm>
            <a:off x="-57517" y="4013190"/>
            <a:ext cx="4375402" cy="914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… do simulations and complex</a:t>
            </a:r>
            <a:b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workflows but </a:t>
            </a:r>
            <a: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  <a:t>not so much work on</a:t>
            </a:r>
            <a:b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  <a:t>Databases &amp; Extreme Data Analytics.</a:t>
            </a:r>
            <a:endParaRPr sz="1800" b="1" dirty="0"/>
          </a:p>
        </p:txBody>
      </p:sp>
      <p:sp>
        <p:nvSpPr>
          <p:cNvPr id="735793938" name="Rechteck 9">
            <a:extLst>
              <a:ext uri="{FF2B5EF4-FFF2-40B4-BE49-F238E27FC236}">
                <a16:creationId xmlns:a16="http://schemas.microsoft.com/office/drawing/2014/main" id="{02BD0EC7-6118-3239-202D-EF50FDEFD64E}"/>
              </a:ext>
            </a:extLst>
          </p:cNvPr>
          <p:cNvSpPr/>
          <p:nvPr/>
        </p:nvSpPr>
        <p:spPr bwMode="auto">
          <a:xfrm>
            <a:off x="2568694" y="1681525"/>
            <a:ext cx="41488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… yields great results with AI and</a:t>
            </a:r>
            <a:b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database technology; </a:t>
            </a:r>
            <a:r>
              <a:rPr lang="en-US" sz="1800" b="1" dirty="0" smtClean="0">
                <a:solidFill>
                  <a:schemeClr val="bg2"/>
                </a:solidFill>
                <a:latin typeface="Work Sans"/>
                <a:cs typeface="Work Sans"/>
              </a:rPr>
              <a:t>yields</a:t>
            </a:r>
            <a: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  <a:t/>
            </a:r>
            <a:b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  <a:t>more with </a:t>
            </a:r>
            <a:r>
              <a:rPr lang="en-US" sz="1800" b="1" dirty="0" smtClean="0">
                <a:solidFill>
                  <a:schemeClr val="bg2"/>
                </a:solidFill>
                <a:latin typeface="Work Sans"/>
                <a:cs typeface="Work Sans"/>
              </a:rPr>
              <a:t>more </a:t>
            </a:r>
            <a: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  <a:t>computing power.</a:t>
            </a:r>
            <a:endParaRPr sz="1800" b="1" dirty="0"/>
          </a:p>
        </p:txBody>
      </p:sp>
      <p:sp>
        <p:nvSpPr>
          <p:cNvPr id="1923655812" name="Rechteck 10">
            <a:extLst>
              <a:ext uri="{FF2B5EF4-FFF2-40B4-BE49-F238E27FC236}">
                <a16:creationId xmlns:a16="http://schemas.microsoft.com/office/drawing/2014/main" id="{CC0CA305-90C2-4ADE-039B-63B8810B42FD}"/>
              </a:ext>
            </a:extLst>
          </p:cNvPr>
          <p:cNvSpPr/>
          <p:nvPr/>
        </p:nvSpPr>
        <p:spPr bwMode="auto">
          <a:xfrm>
            <a:off x="4989690" y="4007767"/>
            <a:ext cx="4176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… </a:t>
            </a: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>can do great </a:t>
            </a: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research data </a:t>
            </a:r>
            <a:b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management </a:t>
            </a:r>
            <a:r>
              <a:rPr lang="en-US" sz="1800" b="1" dirty="0" smtClean="0">
                <a:solidFill>
                  <a:schemeClr val="bg2"/>
                </a:solidFill>
                <a:latin typeface="Work Sans"/>
                <a:cs typeface="Work Sans"/>
              </a:rPr>
              <a:t>but rarely address general </a:t>
            </a: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>Big/Extreme </a:t>
            </a: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Data.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82476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2DCFB63-DCD5-1F44-E1EF-283CF41D02C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4436418" name="Google Shape;143;p20">
            <a:extLst>
              <a:ext uri="{FF2B5EF4-FFF2-40B4-BE49-F238E27FC236}">
                <a16:creationId xmlns:a16="http://schemas.microsoft.com/office/drawing/2014/main" id="{9E522D22-B3D8-D726-8382-E67487969681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98291" y="268911"/>
            <a:ext cx="8967370" cy="80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7" rIns="91422" bIns="45697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en-US" sz="2500" dirty="0"/>
              <a:t>A </a:t>
            </a:r>
            <a:r>
              <a:rPr lang="en-US" sz="2500" dirty="0" smtClean="0"/>
              <a:t>fast gap analysis</a:t>
            </a:r>
            <a:r>
              <a:rPr lang="en-US" sz="2500" dirty="0"/>
              <a:t>...</a:t>
            </a:r>
            <a:endParaRPr sz="2500" dirty="0"/>
          </a:p>
        </p:txBody>
      </p:sp>
      <p:sp>
        <p:nvSpPr>
          <p:cNvPr id="1793411284" name="Textplatzhalter 1">
            <a:extLst>
              <a:ext uri="{FF2B5EF4-FFF2-40B4-BE49-F238E27FC236}">
                <a16:creationId xmlns:a16="http://schemas.microsoft.com/office/drawing/2014/main" id="{D14E923E-0C29-AB0A-422F-F55003932C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880727" y="956698"/>
            <a:ext cx="3411984" cy="818149"/>
          </a:xfrm>
        </p:spPr>
        <p:txBody>
          <a:bodyPr>
            <a:normAutofit/>
          </a:bodyPr>
          <a:lstStyle/>
          <a:p>
            <a:pPr marL="0" indent="0" algn="ctr">
              <a:defRPr/>
            </a:pPr>
            <a:r>
              <a:rPr lang="de-DE"/>
              <a:t>Big Data Analytics – </a:t>
            </a:r>
            <a:br>
              <a:rPr lang="de-DE"/>
            </a:br>
            <a:r>
              <a:rPr lang="de-DE"/>
              <a:t>Hot Topic Since Years</a:t>
            </a:r>
            <a:endParaRPr/>
          </a:p>
        </p:txBody>
      </p:sp>
      <p:sp>
        <p:nvSpPr>
          <p:cNvPr id="472460220" name="Textplatzhalter 1">
            <a:extLst>
              <a:ext uri="{FF2B5EF4-FFF2-40B4-BE49-F238E27FC236}">
                <a16:creationId xmlns:a16="http://schemas.microsoft.com/office/drawing/2014/main" id="{F5EEFA79-79A5-5515-9A14-37646F7D56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96322" y="3094708"/>
            <a:ext cx="3940232" cy="1258701"/>
          </a:xfrm>
        </p:spPr>
        <p:txBody>
          <a:bodyPr>
            <a:normAutofit/>
          </a:bodyPr>
          <a:lstStyle/>
          <a:p>
            <a:pPr marL="0" indent="0" algn="ctr">
              <a:defRPr/>
            </a:pPr>
            <a:r>
              <a:rPr lang="de-DE"/>
              <a:t>Excellent Supercomputing Facilities with HPC, Cloud, GPU and Quantum Systems</a:t>
            </a:r>
            <a:endParaRPr/>
          </a:p>
        </p:txBody>
      </p:sp>
      <p:sp>
        <p:nvSpPr>
          <p:cNvPr id="700350956" name="Textplatzhalter 1">
            <a:extLst>
              <a:ext uri="{FF2B5EF4-FFF2-40B4-BE49-F238E27FC236}">
                <a16:creationId xmlns:a16="http://schemas.microsoft.com/office/drawing/2014/main" id="{CB35639B-08DA-2814-4BB9-3B6C5E8054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428743" y="3270369"/>
            <a:ext cx="3411984" cy="818149"/>
          </a:xfrm>
        </p:spPr>
        <p:txBody>
          <a:bodyPr>
            <a:normAutofit/>
          </a:bodyPr>
          <a:lstStyle/>
          <a:p>
            <a:pPr marL="0" indent="0" algn="ctr">
              <a:defRPr/>
            </a:pPr>
            <a:r>
              <a:rPr lang="de-DE"/>
              <a:t>European Data Spaces,</a:t>
            </a:r>
            <a:endParaRPr/>
          </a:p>
          <a:p>
            <a:pPr marL="0" indent="0" algn="ctr">
              <a:defRPr/>
            </a:pPr>
            <a:r>
              <a:rPr lang="de-DE"/>
              <a:t>EOSC and EUDAT</a:t>
            </a:r>
            <a:endParaRPr/>
          </a:p>
        </p:txBody>
      </p:sp>
      <p:sp>
        <p:nvSpPr>
          <p:cNvPr id="1809856094" name="Rechteck 2">
            <a:extLst>
              <a:ext uri="{FF2B5EF4-FFF2-40B4-BE49-F238E27FC236}">
                <a16:creationId xmlns:a16="http://schemas.microsoft.com/office/drawing/2014/main" id="{5FF2F29A-969D-28CB-54EC-EE9E91F22AA7}"/>
              </a:ext>
            </a:extLst>
          </p:cNvPr>
          <p:cNvSpPr/>
          <p:nvPr/>
        </p:nvSpPr>
        <p:spPr bwMode="auto">
          <a:xfrm>
            <a:off x="-57517" y="4013190"/>
            <a:ext cx="4375402" cy="914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… do simulations and complex</a:t>
            </a:r>
            <a:b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workflows but </a:t>
            </a:r>
            <a: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  <a:t>not so much work on</a:t>
            </a:r>
            <a:b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  <a:t>Databases &amp; Extreme Data Analytics.</a:t>
            </a:r>
            <a:endParaRPr sz="1800" b="1" dirty="0"/>
          </a:p>
        </p:txBody>
      </p:sp>
      <p:sp>
        <p:nvSpPr>
          <p:cNvPr id="735793938" name="Rechteck 9">
            <a:extLst>
              <a:ext uri="{FF2B5EF4-FFF2-40B4-BE49-F238E27FC236}">
                <a16:creationId xmlns:a16="http://schemas.microsoft.com/office/drawing/2014/main" id="{02BD0EC7-6118-3239-202D-EF50FDEFD64E}"/>
              </a:ext>
            </a:extLst>
          </p:cNvPr>
          <p:cNvSpPr/>
          <p:nvPr/>
        </p:nvSpPr>
        <p:spPr bwMode="auto">
          <a:xfrm>
            <a:off x="2568694" y="1681525"/>
            <a:ext cx="41488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… yields great results with AI and</a:t>
            </a:r>
            <a:b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database technology; </a:t>
            </a:r>
            <a:r>
              <a:rPr lang="en-US" sz="1800" b="1" dirty="0" smtClean="0">
                <a:solidFill>
                  <a:schemeClr val="bg2"/>
                </a:solidFill>
                <a:latin typeface="Work Sans"/>
                <a:cs typeface="Work Sans"/>
              </a:rPr>
              <a:t>yields</a:t>
            </a:r>
            <a: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  <a:t/>
            </a:r>
            <a:b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  <a:t>more with </a:t>
            </a:r>
            <a:r>
              <a:rPr lang="en-US" sz="1800" b="1" dirty="0" smtClean="0">
                <a:solidFill>
                  <a:schemeClr val="bg2"/>
                </a:solidFill>
                <a:latin typeface="Work Sans"/>
                <a:cs typeface="Work Sans"/>
              </a:rPr>
              <a:t>more </a:t>
            </a:r>
            <a:r>
              <a:rPr lang="en-US" sz="1800" b="1" dirty="0">
                <a:solidFill>
                  <a:schemeClr val="bg2"/>
                </a:solidFill>
                <a:latin typeface="Work Sans"/>
                <a:cs typeface="Work Sans"/>
              </a:rPr>
              <a:t>computing power.</a:t>
            </a:r>
            <a:endParaRPr sz="1800" b="1" dirty="0"/>
          </a:p>
        </p:txBody>
      </p:sp>
      <p:sp>
        <p:nvSpPr>
          <p:cNvPr id="1923655812" name="Rechteck 10">
            <a:extLst>
              <a:ext uri="{FF2B5EF4-FFF2-40B4-BE49-F238E27FC236}">
                <a16:creationId xmlns:a16="http://schemas.microsoft.com/office/drawing/2014/main" id="{CC0CA305-90C2-4ADE-039B-63B8810B42FD}"/>
              </a:ext>
            </a:extLst>
          </p:cNvPr>
          <p:cNvSpPr/>
          <p:nvPr/>
        </p:nvSpPr>
        <p:spPr bwMode="auto">
          <a:xfrm>
            <a:off x="4989690" y="4007767"/>
            <a:ext cx="4176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… </a:t>
            </a: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>can do great </a:t>
            </a: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research data </a:t>
            </a:r>
            <a:b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</a:b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management </a:t>
            </a:r>
            <a:r>
              <a:rPr lang="en-US" sz="1800" b="1" dirty="0" smtClean="0">
                <a:solidFill>
                  <a:schemeClr val="bg2"/>
                </a:solidFill>
                <a:latin typeface="Work Sans"/>
                <a:cs typeface="Work Sans"/>
              </a:rPr>
              <a:t>but rarely address general </a:t>
            </a:r>
            <a:r>
              <a:rPr lang="en-US" sz="1800" dirty="0" smtClean="0">
                <a:solidFill>
                  <a:schemeClr val="bg2"/>
                </a:solidFill>
                <a:latin typeface="Work Sans"/>
                <a:cs typeface="Work Sans"/>
              </a:rPr>
              <a:t>Big/Extreme </a:t>
            </a:r>
            <a:r>
              <a:rPr lang="en-US" sz="1800" dirty="0">
                <a:solidFill>
                  <a:schemeClr val="bg2"/>
                </a:solidFill>
                <a:latin typeface="Work Sans"/>
                <a:cs typeface="Work Sans"/>
              </a:rPr>
              <a:t>Data.</a:t>
            </a:r>
            <a:endParaRPr lang="de-DE" sz="1800" dirty="0"/>
          </a:p>
        </p:txBody>
      </p:sp>
      <p:grpSp>
        <p:nvGrpSpPr>
          <p:cNvPr id="252199672" name="Gruppieren 1169121233">
            <a:extLst>
              <a:ext uri="{FF2B5EF4-FFF2-40B4-BE49-F238E27FC236}">
                <a16:creationId xmlns:a16="http://schemas.microsoft.com/office/drawing/2014/main" id="{1A21F29E-3465-B250-68AD-63B9E5A03023}"/>
              </a:ext>
            </a:extLst>
          </p:cNvPr>
          <p:cNvGrpSpPr/>
          <p:nvPr/>
        </p:nvGrpSpPr>
        <p:grpSpPr bwMode="auto">
          <a:xfrm>
            <a:off x="1152183" y="1330991"/>
            <a:ext cx="7056883" cy="2863202"/>
            <a:chOff x="0" y="0"/>
            <a:chExt cx="7056883" cy="2863202"/>
          </a:xfrm>
        </p:grpSpPr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E4942062-8579-6560-7FD4-077D64C292A8}"/>
                </a:ext>
              </a:extLst>
            </p:cNvPr>
            <p:cNvCxnSpPr/>
            <p:nvPr/>
          </p:nvCxnSpPr>
          <p:spPr bwMode="auto">
            <a:xfrm flipV="1">
              <a:off x="0" y="385923"/>
              <a:ext cx="1328700" cy="1039546"/>
            </a:xfrm>
            <a:prstGeom prst="line">
              <a:avLst/>
            </a:prstGeom>
            <a:ln w="57150" cap="flat" cmpd="sng" algn="ctr">
              <a:solidFill>
                <a:schemeClr val="accent1"/>
              </a:solidFill>
              <a:prstDash val="solid"/>
              <a:headEnd type="triangle"/>
              <a:tailEnd type="triangle" len="med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7E0A33A9-83E0-1565-9CE0-036E64A21493}"/>
                </a:ext>
              </a:extLst>
            </p:cNvPr>
            <p:cNvCxnSpPr/>
            <p:nvPr/>
          </p:nvCxnSpPr>
          <p:spPr bwMode="auto">
            <a:xfrm flipV="1">
              <a:off x="2987132" y="2178895"/>
              <a:ext cx="1302057" cy="0"/>
            </a:xfrm>
            <a:prstGeom prst="line">
              <a:avLst/>
            </a:prstGeom>
            <a:ln w="57150" cap="flat" cmpd="sng" algn="ctr">
              <a:solidFill>
                <a:schemeClr val="accent1"/>
              </a:solidFill>
              <a:prstDash val="solid"/>
              <a:headEnd type="triangle"/>
              <a:tailEnd type="triangle" len="med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8EF9AA62-D2F8-F162-B327-4BADEAC95DE8}"/>
                </a:ext>
              </a:extLst>
            </p:cNvPr>
            <p:cNvCxnSpPr/>
            <p:nvPr/>
          </p:nvCxnSpPr>
          <p:spPr bwMode="auto">
            <a:xfrm flipH="1" flipV="1">
              <a:off x="5726221" y="385923"/>
              <a:ext cx="1328700" cy="1039546"/>
            </a:xfrm>
            <a:prstGeom prst="line">
              <a:avLst/>
            </a:prstGeom>
            <a:ln w="57150" cap="flat" cmpd="sng" algn="ctr">
              <a:solidFill>
                <a:schemeClr val="accent1"/>
              </a:solidFill>
              <a:prstDash val="solid"/>
              <a:headEnd type="triangle"/>
              <a:tailEnd type="triangle" len="med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3B35DA46-6E5A-4D40-3986-D70AE8A2C4B8}"/>
                </a:ext>
              </a:extLst>
            </p:cNvPr>
            <p:cNvSpPr/>
            <p:nvPr/>
          </p:nvSpPr>
          <p:spPr bwMode="auto">
            <a:xfrm>
              <a:off x="254366" y="34780"/>
              <a:ext cx="1074333" cy="161582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900">
                  <a:solidFill>
                    <a:srgbClr val="FF0000"/>
                  </a:solidFill>
                  <a:latin typeface="OpenSymbol"/>
                  <a:ea typeface="OpenSymbol"/>
                  <a:cs typeface="Work Sans"/>
                </a:rPr>
                <a:t>✘</a:t>
              </a:r>
              <a:endParaRPr lang="de-DE" sz="9900">
                <a:solidFill>
                  <a:srgbClr val="FF0000"/>
                </a:solidFill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6E7ECF01-D000-C0A3-AB7E-F4F2913CA6F8}"/>
                </a:ext>
              </a:extLst>
            </p:cNvPr>
            <p:cNvSpPr/>
            <p:nvPr/>
          </p:nvSpPr>
          <p:spPr bwMode="auto">
            <a:xfrm>
              <a:off x="5982550" y="0"/>
              <a:ext cx="1074333" cy="161582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900">
                  <a:solidFill>
                    <a:srgbClr val="FF0000"/>
                  </a:solidFill>
                  <a:latin typeface="OpenSymbol"/>
                  <a:ea typeface="OpenSymbol"/>
                  <a:cs typeface="Work Sans"/>
                </a:rPr>
                <a:t>✘</a:t>
              </a:r>
              <a:endParaRPr lang="de-DE" sz="9900">
                <a:solidFill>
                  <a:srgbClr val="FF0000"/>
                </a:solidFill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59B55ACD-E4D2-4553-C641-FE0ED3437B1E}"/>
                </a:ext>
              </a:extLst>
            </p:cNvPr>
            <p:cNvSpPr/>
            <p:nvPr/>
          </p:nvSpPr>
          <p:spPr bwMode="auto">
            <a:xfrm>
              <a:off x="3256779" y="1247375"/>
              <a:ext cx="1074333" cy="161582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900">
                  <a:solidFill>
                    <a:srgbClr val="FF0000"/>
                  </a:solidFill>
                  <a:latin typeface="OpenSymbol"/>
                  <a:ea typeface="OpenSymbol"/>
                  <a:cs typeface="Work Sans"/>
                </a:rPr>
                <a:t>✘</a:t>
              </a:r>
              <a:endParaRPr lang="de-DE" sz="99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42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8609870" name="Textfeld 1807755760"/>
          <p:cNvSpPr txBox="1"/>
          <p:nvPr/>
        </p:nvSpPr>
        <p:spPr bwMode="auto">
          <a:xfrm>
            <a:off x="6194453" y="3260215"/>
            <a:ext cx="2319164" cy="2746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t">
            <a:spAutoFit/>
          </a:bodyPr>
          <a:lstStyle/>
          <a:p>
            <a:pPr algn="l">
              <a:defRPr/>
            </a:pPr>
            <a:r>
              <a:rPr sz="1800" b="1" strike="noStrike">
                <a:solidFill>
                  <a:srgbClr val="2D2B82"/>
                </a:solidFill>
                <a:latin typeface="Work Sans"/>
                <a:cs typeface="Arial"/>
              </a:rPr>
              <a:t>EU Data Ecosystems</a:t>
            </a:r>
            <a:endParaRPr/>
          </a:p>
        </p:txBody>
      </p:sp>
      <p:sp>
        <p:nvSpPr>
          <p:cNvPr id="715770164" name="Textfeld 979685039"/>
          <p:cNvSpPr txBox="1"/>
          <p:nvPr/>
        </p:nvSpPr>
        <p:spPr bwMode="auto">
          <a:xfrm>
            <a:off x="961203" y="3260215"/>
            <a:ext cx="1866319" cy="27468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t">
            <a:spAutoFit/>
          </a:bodyPr>
          <a:lstStyle/>
          <a:p>
            <a:pPr algn="l">
              <a:defRPr/>
            </a:pPr>
            <a:r>
              <a:rPr sz="1800" b="1" strike="noStrike">
                <a:solidFill>
                  <a:srgbClr val="2D2B82"/>
                </a:solidFill>
                <a:latin typeface="Work Sans"/>
                <a:cs typeface="Arial"/>
              </a:rPr>
              <a:t>Supercomputing</a:t>
            </a:r>
            <a:endParaRPr/>
          </a:p>
        </p:txBody>
      </p:sp>
      <p:sp>
        <p:nvSpPr>
          <p:cNvPr id="898022984" name="Textfeld 1511410604"/>
          <p:cNvSpPr txBox="1"/>
          <p:nvPr/>
        </p:nvSpPr>
        <p:spPr bwMode="auto">
          <a:xfrm>
            <a:off x="3786666" y="3353449"/>
            <a:ext cx="1677727" cy="549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t">
            <a:spAutoFit/>
          </a:bodyPr>
          <a:lstStyle/>
          <a:p>
            <a:pPr algn="l">
              <a:defRPr/>
            </a:pPr>
            <a:r>
              <a:rPr sz="1800" b="1" strike="noStrike">
                <a:solidFill>
                  <a:srgbClr val="00A3DE"/>
                </a:solidFill>
                <a:latin typeface="Work Sans"/>
                <a:cs typeface="Arial"/>
              </a:rPr>
              <a:t>Computational</a:t>
            </a:r>
            <a:endParaRPr>
              <a:solidFill>
                <a:srgbClr val="00A3DE"/>
              </a:solidFill>
            </a:endParaRPr>
          </a:p>
          <a:p>
            <a:pPr algn="ctr">
              <a:defRPr/>
            </a:pPr>
            <a:r>
              <a:rPr sz="1800" b="1" strike="noStrike">
                <a:solidFill>
                  <a:srgbClr val="00A3DE"/>
                </a:solidFill>
                <a:latin typeface="Work Sans"/>
                <a:cs typeface="Arial"/>
              </a:rPr>
              <a:t>Workflows</a:t>
            </a:r>
            <a:endParaRPr/>
          </a:p>
        </p:txBody>
      </p:sp>
      <p:pic>
        <p:nvPicPr>
          <p:cNvPr id="286498724" name="Grafik 1914393163"/>
          <p:cNvPicPr/>
          <p:nvPr/>
        </p:nvPicPr>
        <p:blipFill>
          <a:blip r:embed="rId3">
            <a:alphaModFix/>
            <a:lum/>
          </a:blip>
          <a:stretch/>
        </p:blipFill>
        <p:spPr bwMode="auto">
          <a:xfrm>
            <a:off x="6922063" y="3848713"/>
            <a:ext cx="863944" cy="5331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49787331" name="Gerader Verbinder 825954993"/>
          <p:cNvSpPr/>
          <p:nvPr/>
        </p:nvSpPr>
        <p:spPr bwMode="auto">
          <a:xfrm>
            <a:off x="3472079" y="4007167"/>
            <a:ext cx="2284644" cy="360"/>
          </a:xfrm>
          <a:prstGeom prst="line">
            <a:avLst/>
          </a:prstGeom>
          <a:ln w="71995">
            <a:solidFill>
              <a:srgbClr val="00A3DE"/>
            </a:solidFill>
            <a:prstDash val="solid"/>
            <a:headEnd type="triangle"/>
            <a:tailEnd type="triangle"/>
          </a:ln>
          <a:effectLst/>
        </p:spPr>
        <p:txBody>
          <a:bodyPr wrap="square" lIns="125991" tIns="80992" rIns="125991" bIns="80992" anchor="ctr"/>
          <a:lstStyle/>
          <a:p>
            <a:pPr>
              <a:defRPr/>
            </a:pPr>
            <a:endParaRPr/>
          </a:p>
        </p:txBody>
      </p:sp>
      <p:pic>
        <p:nvPicPr>
          <p:cNvPr id="473857122" name="Grafik 76785929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786666" y="4195076"/>
            <a:ext cx="1756934" cy="609548"/>
          </a:xfrm>
          <a:prstGeom prst="rect">
            <a:avLst/>
          </a:prstGeom>
        </p:spPr>
      </p:pic>
      <p:pic>
        <p:nvPicPr>
          <p:cNvPr id="1122044537" name="Grafik 70936799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12525" y="3718559"/>
            <a:ext cx="2888817" cy="937415"/>
          </a:xfrm>
          <a:prstGeom prst="rect">
            <a:avLst/>
          </a:prstGeom>
        </p:spPr>
      </p:pic>
      <p:sp>
        <p:nvSpPr>
          <p:cNvPr id="1433352644" name="Google Shape;143;p20"/>
          <p:cNvSpPr txBox="1">
            <a:spLocks noGrp="1"/>
          </p:cNvSpPr>
          <p:nvPr>
            <p:ph type="title"/>
          </p:nvPr>
        </p:nvSpPr>
        <p:spPr bwMode="auto">
          <a:xfrm>
            <a:off x="198291" y="268911"/>
            <a:ext cx="2304207" cy="801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45696" rIns="91422" bIns="45696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r>
              <a:rPr lang="en-US" sz="2500"/>
              <a:t>... motivating </a:t>
            </a:r>
            <a:br>
              <a:rPr lang="en-US" sz="2500"/>
            </a:br>
            <a:r>
              <a:rPr lang="en-US" sz="2500"/>
              <a:t>EXA4MIND</a:t>
            </a:r>
            <a:endParaRPr sz="2500"/>
          </a:p>
        </p:txBody>
      </p:sp>
      <p:sp>
        <p:nvSpPr>
          <p:cNvPr id="11" name="Zástupný symbol pro zápatí 4"/>
          <p:cNvSpPr>
            <a:spLocks noGrp="1"/>
          </p:cNvSpPr>
          <p:nvPr>
            <p:ph type="ftr" sz="quarter" idx="3"/>
          </p:nvPr>
        </p:nvSpPr>
        <p:spPr bwMode="auto">
          <a:xfrm>
            <a:off x="144431" y="4758948"/>
            <a:ext cx="7667295" cy="27463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ISGC 2026 - S. Hachinger (BADW-LRZ) - EXA4MIND: </a:t>
            </a:r>
            <a:r>
              <a:rPr lang="en-US" dirty="0" smtClean="0"/>
              <a:t>Supercomputing </a:t>
            </a:r>
            <a:r>
              <a:rPr lang="en-US" dirty="0" smtClean="0"/>
              <a:t>+ Optimum Data Backends &amp; Ecosystems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XA4MIND">
  <a:themeElements>
    <a:clrScheme name="EXA4MIND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182C6B"/>
      </a:accent1>
      <a:accent2>
        <a:srgbClr val="F93097"/>
      </a:accent2>
      <a:accent3>
        <a:srgbClr val="932885"/>
      </a:accent3>
      <a:accent4>
        <a:srgbClr val="4775E7"/>
      </a:accent4>
      <a:accent5>
        <a:srgbClr val="8971E1"/>
      </a:accent5>
      <a:accent6>
        <a:srgbClr val="C8F329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XA4MIND">
  <a:themeElements>
    <a:clrScheme name="EXA4MIND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182C6B"/>
      </a:accent1>
      <a:accent2>
        <a:srgbClr val="F93097"/>
      </a:accent2>
      <a:accent3>
        <a:srgbClr val="932885"/>
      </a:accent3>
      <a:accent4>
        <a:srgbClr val="4775E7"/>
      </a:accent4>
      <a:accent5>
        <a:srgbClr val="8971E1"/>
      </a:accent5>
      <a:accent6>
        <a:srgbClr val="C8F329"/>
      </a:accent6>
      <a:hlink>
        <a:srgbClr val="6B9F25"/>
      </a:hlink>
      <a:folHlink>
        <a:srgbClr val="8C8C8C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888</Words>
  <Application>Microsoft Office PowerPoint</Application>
  <DocSecurity>0</DocSecurity>
  <PresentationFormat>Bildschirmpräsentation (16:9)</PresentationFormat>
  <Paragraphs>194</Paragraphs>
  <Slides>27</Slides>
  <Notes>27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6" baseType="lpstr">
      <vt:lpstr>Arial</vt:lpstr>
      <vt:lpstr>OpenSymbol</vt:lpstr>
      <vt:lpstr>Work Sans SemiBold</vt:lpstr>
      <vt:lpstr>Work Sans</vt:lpstr>
      <vt:lpstr>Roboto</vt:lpstr>
      <vt:lpstr>Wingdings</vt:lpstr>
      <vt:lpstr>Work Sans Semi</vt:lpstr>
      <vt:lpstr>Noto Sans Symbols</vt:lpstr>
      <vt:lpstr>EXA4MIND</vt:lpstr>
      <vt:lpstr>Supercomputing, Databases and Data Ecosystems: The Best of Three Worlds for Efficient Data-Driven Workflows </vt:lpstr>
      <vt:lpstr>EXA4MIND Consortium / Project: Who we are.</vt:lpstr>
      <vt:lpstr>EXA4MIND consortium “Extreme Data Analytics for Mining Data Spaces”</vt:lpstr>
      <vt:lpstr>What and why?</vt:lpstr>
      <vt:lpstr>A fast gap analysis...</vt:lpstr>
      <vt:lpstr>A fast gap analysis...</vt:lpstr>
      <vt:lpstr>A fast gap analysis...</vt:lpstr>
      <vt:lpstr>A fast gap analysis...</vt:lpstr>
      <vt:lpstr>... motivating  EXA4MIND</vt:lpstr>
      <vt:lpstr>... motivating  EXA4MIND</vt:lpstr>
      <vt:lpstr>... motivating  EXA4MIND</vt:lpstr>
      <vt:lpstr>What do we provide? </vt:lpstr>
      <vt:lpstr>Tested concepts &amp; boilerplates to set up your Extreme Data / computing workflows with the best data backends and  data-sharing possibilities.</vt:lpstr>
      <vt:lpstr>PowerPoint-Präsentation</vt:lpstr>
      <vt:lpstr>PowerPoint-Präsentation</vt:lpstr>
      <vt:lpstr>PowerPoint-Präsentation</vt:lpstr>
      <vt:lpstr>Application cases within the project</vt:lpstr>
      <vt:lpstr>Platform releases</vt:lpstr>
      <vt:lpstr>Are you serious – do you really wanna use such stuff on HPC?</vt:lpstr>
      <vt:lpstr>Yes, we are serious about understanding a wealth of data backends  </vt:lpstr>
      <vt:lpstr>Benchmarking of DBMS and OBS on HPC clusters</vt:lpstr>
      <vt:lpstr>Object stores for warm data enable federation &amp; sharing</vt:lpstr>
      <vt:lpstr>Some speed tests, is that all you show?</vt:lpstr>
      <vt:lpstr>ADAMS/IDA4SIMS – a molecular dynamics platform for comparing simulations to experiments and improving them</vt:lpstr>
      <vt:lpstr>Self-driving cars</vt:lpstr>
      <vt:lpstr>Smart viticulture</vt:lpstr>
      <vt:lpstr>Thanks for your attention –  please test our modules!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WP1 Architecture Co-design</dc:title>
  <dc:subject/>
  <dc:creator>Diana López</dc:creator>
  <cp:keywords/>
  <dc:description/>
  <cp:lastModifiedBy>Stephan Hachinger</cp:lastModifiedBy>
  <cp:revision>110</cp:revision>
  <dcterms:modified xsi:type="dcterms:W3CDTF">2026-03-16T02:01:23Z</dcterms:modified>
  <cp:category/>
  <dc:identifier/>
  <cp:contentStatus/>
  <dc:language/>
  <cp:version/>
</cp:coreProperties>
</file>