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notesMasterIdLst>
    <p:notesMasterId r:id="rId38"/>
  </p:notesMasterIdLst>
  <p:handoutMasterIdLst>
    <p:handoutMasterId r:id="rId39"/>
  </p:handoutMasterIdLst>
  <p:sldIdLst>
    <p:sldId id="263" r:id="rId7"/>
    <p:sldId id="298" r:id="rId8"/>
    <p:sldId id="299" r:id="rId9"/>
    <p:sldId id="300" r:id="rId10"/>
    <p:sldId id="269" r:id="rId11"/>
    <p:sldId id="270" r:id="rId12"/>
    <p:sldId id="275" r:id="rId13"/>
    <p:sldId id="288" r:id="rId14"/>
    <p:sldId id="289" r:id="rId15"/>
    <p:sldId id="290" r:id="rId16"/>
    <p:sldId id="291" r:id="rId17"/>
    <p:sldId id="292" r:id="rId18"/>
    <p:sldId id="277" r:id="rId19"/>
    <p:sldId id="278" r:id="rId20"/>
    <p:sldId id="280" r:id="rId21"/>
    <p:sldId id="296" r:id="rId22"/>
    <p:sldId id="297" r:id="rId23"/>
    <p:sldId id="295" r:id="rId24"/>
    <p:sldId id="281" r:id="rId25"/>
    <p:sldId id="282" r:id="rId26"/>
    <p:sldId id="283" r:id="rId27"/>
    <p:sldId id="284" r:id="rId28"/>
    <p:sldId id="285" r:id="rId29"/>
    <p:sldId id="303" r:id="rId30"/>
    <p:sldId id="304" r:id="rId31"/>
    <p:sldId id="286" r:id="rId32"/>
    <p:sldId id="301" r:id="rId33"/>
    <p:sldId id="302" r:id="rId34"/>
    <p:sldId id="273" r:id="rId35"/>
    <p:sldId id="274" r:id="rId36"/>
    <p:sldId id="287" r:id="rId37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005E88"/>
    <a:srgbClr val="000099"/>
    <a:srgbClr val="2D5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4429" autoAdjust="0"/>
  </p:normalViewPr>
  <p:slideViewPr>
    <p:cSldViewPr showGuides="1">
      <p:cViewPr varScale="1">
        <p:scale>
          <a:sx n="118" d="100"/>
          <a:sy n="118" d="100"/>
        </p:scale>
        <p:origin x="8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8A08-A15A-4C04-BB8A-1EE48D0160CF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7062-2C0D-46B7-9F71-552E63D1E6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9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36C1-C3E7-8C49-8BE9-6646DF926920}" type="datetimeFigureOut">
              <a:rPr lang="it-DE" smtClean="0"/>
              <a:t>18.03.26</a:t>
            </a:fld>
            <a:endParaRPr lang="it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1602E-92D4-EE45-B3AF-5E34956466F0}" type="slidenum">
              <a:rPr lang="it-DE" smtClean="0"/>
              <a:t>‹N›</a:t>
            </a:fld>
            <a:endParaRPr lang="it-DE"/>
          </a:p>
        </p:txBody>
      </p:sp>
    </p:spTree>
    <p:extLst>
      <p:ext uri="{BB962C8B-B14F-4D97-AF65-F5344CB8AC3E}">
        <p14:creationId xmlns:p14="http://schemas.microsoft.com/office/powerpoint/2010/main" val="28465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1602E-92D4-EE45-B3AF-5E34956466F0}" type="slidenum">
              <a:rPr lang="it-DE" smtClean="0"/>
              <a:t>21</a:t>
            </a:fld>
            <a:endParaRPr lang="it-DE"/>
          </a:p>
        </p:txBody>
      </p:sp>
    </p:spTree>
    <p:extLst>
      <p:ext uri="{BB962C8B-B14F-4D97-AF65-F5344CB8AC3E}">
        <p14:creationId xmlns:p14="http://schemas.microsoft.com/office/powerpoint/2010/main" val="387373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5" y="1700808"/>
            <a:ext cx="2538989" cy="2538989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8773683" y="6173407"/>
            <a:ext cx="321568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16972" y="6165304"/>
            <a:ext cx="2007620" cy="5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05" y="116632"/>
            <a:ext cx="2538989" cy="2538989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44B08EEE-6F5A-559D-06A3-2C970CCE8EF3}"/>
              </a:ext>
            </a:extLst>
          </p:cNvPr>
          <p:cNvSpPr/>
          <p:nvPr/>
        </p:nvSpPr>
        <p:spPr>
          <a:xfrm>
            <a:off x="407368" y="1268760"/>
            <a:ext cx="3168352" cy="288032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reservoir computing on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Pasqal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neutral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atoms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</a:t>
            </a:r>
            <a:endParaRPr lang="it-IT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C46374-B9D3-E532-DEA8-3683FEE516A0}"/>
              </a:ext>
            </a:extLst>
          </p:cNvPr>
          <p:cNvSpPr txBox="1"/>
          <p:nvPr/>
        </p:nvSpPr>
        <p:spPr>
          <a:xfrm>
            <a:off x="5095787" y="4300354"/>
            <a:ext cx="7096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Simone Angelozzi	   PhD Quantum Tech Eng</a:t>
            </a:r>
          </a:p>
          <a:p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			   </a:t>
            </a:r>
            <a:r>
              <a:rPr lang="en-GB" sz="2400" dirty="0" err="1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S.Angelozzi@soton.ac.uk</a:t>
            </a:r>
            <a:endParaRPr lang="en-GB" sz="2400" dirty="0">
              <a:solidFill>
                <a:schemeClr val="bg1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Simone Gasperini</a:t>
            </a:r>
          </a:p>
          <a:p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Daniele Bonacorsi</a:t>
            </a:r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46181B5-A95B-2D2D-5C8F-8F39FBF9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228489" y="5205954"/>
            <a:ext cx="2042356" cy="380717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549D16A-EBEC-B00C-10D4-257161A6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1737383" y="3325035"/>
            <a:ext cx="901580" cy="1496442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CFD2E19-F8D9-9C83-9055-F106A019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228489" y="4785972"/>
            <a:ext cx="2070922" cy="416222"/>
          </a:xfrm>
          <a:prstGeom prst="rect">
            <a:avLst/>
          </a:prstGeom>
        </p:spPr>
      </p:pic>
      <p:pic>
        <p:nvPicPr>
          <p:cNvPr id="13" name="Immagine 12" descr="Immagine che contiene testo, Carattere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50D50E2F-DA42-1D87-6D5C-0DB45F4F1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" y="1165458"/>
            <a:ext cx="2400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E176926-7591-0127-A696-8F82BFAE0DF2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7DED030-CB9D-A79F-6085-4FDA72CF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14632F0-FE22-34D3-80F9-9B904BF3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E070A06-E14C-2615-FC30-3F5FD059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E654EE-91B6-F368-D4BC-6205A5A90D46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Quantum Reservoir Computing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7" name="Connettore diritto 1">
            <a:extLst>
              <a:ext uri="{FF2B5EF4-FFF2-40B4-BE49-F238E27FC236}">
                <a16:creationId xmlns:a16="http://schemas.microsoft.com/office/drawing/2014/main" id="{63CE5D4B-AB22-A1D5-A859-AD930C94B56A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27EDCE2D-DCA3-4DBC-62EA-BCED3DA6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11" y="977557"/>
            <a:ext cx="7046183" cy="829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2BAEAF89-371E-5262-041F-50068B3C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1834665"/>
            <a:ext cx="11305256" cy="4241244"/>
          </a:xfrm>
          <a:prstGeom prst="rect">
            <a:avLst/>
          </a:prstGeom>
        </p:spPr>
      </p:pic>
      <p:sp>
        <p:nvSpPr>
          <p:cNvPr id="10" name="CasellaDiTesto 4">
            <a:extLst>
              <a:ext uri="{FF2B5EF4-FFF2-40B4-BE49-F238E27FC236}">
                <a16:creationId xmlns:a16="http://schemas.microsoft.com/office/drawing/2014/main" id="{9DB74396-4EFB-7350-A424-65A81D20B30D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6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9A171652-59B4-0E76-C52A-DE28C306A60C}"/>
              </a:ext>
            </a:extLst>
          </p:cNvPr>
          <p:cNvSpPr/>
          <p:nvPr/>
        </p:nvSpPr>
        <p:spPr>
          <a:xfrm>
            <a:off x="-240704" y="-387424"/>
            <a:ext cx="12673408" cy="7416824"/>
          </a:xfrm>
          <a:custGeom>
            <a:avLst/>
            <a:gdLst>
              <a:gd name="connsiteX0" fmla="*/ 3816424 w 12673408"/>
              <a:gd name="connsiteY0" fmla="*/ 3816424 h 7416824"/>
              <a:gd name="connsiteX1" fmla="*/ 3816424 w 12673408"/>
              <a:gd name="connsiteY1" fmla="*/ 4968552 h 7416824"/>
              <a:gd name="connsiteX2" fmla="*/ 5256584 w 12673408"/>
              <a:gd name="connsiteY2" fmla="*/ 4968552 h 7416824"/>
              <a:gd name="connsiteX3" fmla="*/ 5256584 w 12673408"/>
              <a:gd name="connsiteY3" fmla="*/ 3816424 h 7416824"/>
              <a:gd name="connsiteX4" fmla="*/ 6684704 w 12673408"/>
              <a:gd name="connsiteY4" fmla="*/ 1525016 h 7416824"/>
              <a:gd name="connsiteX5" fmla="*/ 6684704 w 12673408"/>
              <a:gd name="connsiteY5" fmla="*/ 1885056 h 7416824"/>
              <a:gd name="connsiteX6" fmla="*/ 6994304 w 12673408"/>
              <a:gd name="connsiteY6" fmla="*/ 1885056 h 7416824"/>
              <a:gd name="connsiteX7" fmla="*/ 6994304 w 12673408"/>
              <a:gd name="connsiteY7" fmla="*/ 1525016 h 7416824"/>
              <a:gd name="connsiteX8" fmla="*/ 0 w 12673408"/>
              <a:gd name="connsiteY8" fmla="*/ 0 h 7416824"/>
              <a:gd name="connsiteX9" fmla="*/ 12673408 w 12673408"/>
              <a:gd name="connsiteY9" fmla="*/ 0 h 7416824"/>
              <a:gd name="connsiteX10" fmla="*/ 12673408 w 12673408"/>
              <a:gd name="connsiteY10" fmla="*/ 7416824 h 7416824"/>
              <a:gd name="connsiteX11" fmla="*/ 0 w 12673408"/>
              <a:gd name="connsiteY11" fmla="*/ 7416824 h 741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73408" h="7416824">
                <a:moveTo>
                  <a:pt x="3816424" y="3816424"/>
                </a:moveTo>
                <a:lnTo>
                  <a:pt x="3816424" y="4968552"/>
                </a:lnTo>
                <a:lnTo>
                  <a:pt x="5256584" y="4968552"/>
                </a:lnTo>
                <a:lnTo>
                  <a:pt x="5256584" y="3816424"/>
                </a:lnTo>
                <a:close/>
                <a:moveTo>
                  <a:pt x="6684704" y="1525016"/>
                </a:moveTo>
                <a:lnTo>
                  <a:pt x="6684704" y="1885056"/>
                </a:lnTo>
                <a:lnTo>
                  <a:pt x="6994304" y="1885056"/>
                </a:lnTo>
                <a:lnTo>
                  <a:pt x="6994304" y="1525016"/>
                </a:lnTo>
                <a:close/>
                <a:moveTo>
                  <a:pt x="0" y="0"/>
                </a:moveTo>
                <a:lnTo>
                  <a:pt x="12673408" y="0"/>
                </a:lnTo>
                <a:lnTo>
                  <a:pt x="12673408" y="7416824"/>
                </a:lnTo>
                <a:lnTo>
                  <a:pt x="0" y="741682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12B289-6D84-950D-890C-628BC98255BA}"/>
              </a:ext>
            </a:extLst>
          </p:cNvPr>
          <p:cNvSpPr txBox="1"/>
          <p:nvPr/>
        </p:nvSpPr>
        <p:spPr>
          <a:xfrm>
            <a:off x="3359696" y="590441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[arXiv:2407.02553]</a:t>
            </a:r>
          </a:p>
        </p:txBody>
      </p:sp>
    </p:spTree>
    <p:extLst>
      <p:ext uri="{BB962C8B-B14F-4D97-AF65-F5344CB8AC3E}">
        <p14:creationId xmlns:p14="http://schemas.microsoft.com/office/powerpoint/2010/main" val="375662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F34406E-10BB-7A6B-ECF0-69B0EA147A8F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4C6BB68-C195-5564-8575-523E4441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E525D80-045A-1D36-950B-1F6A65DC9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E4471A7-30F5-FAB8-4E5B-5EE2D3E9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4CD375-6C3D-5BA6-6D2A-2E9DBBDBF4E7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Quantum Reservoir Computing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7" name="Connettore diritto 1">
            <a:extLst>
              <a:ext uri="{FF2B5EF4-FFF2-40B4-BE49-F238E27FC236}">
                <a16:creationId xmlns:a16="http://schemas.microsoft.com/office/drawing/2014/main" id="{398908AE-4D3F-767B-4511-18DF08BB9F81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C702AE8-F793-A946-F57A-924E534F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11" y="977557"/>
            <a:ext cx="7046183" cy="829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CC338366-FD6D-78FA-E0BE-9556CA30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1834665"/>
            <a:ext cx="11305256" cy="4241244"/>
          </a:xfrm>
          <a:prstGeom prst="rect">
            <a:avLst/>
          </a:prstGeom>
        </p:spPr>
      </p:pic>
      <p:sp>
        <p:nvSpPr>
          <p:cNvPr id="10" name="CasellaDiTesto 4">
            <a:extLst>
              <a:ext uri="{FF2B5EF4-FFF2-40B4-BE49-F238E27FC236}">
                <a16:creationId xmlns:a16="http://schemas.microsoft.com/office/drawing/2014/main" id="{A058223C-2BFD-9584-C008-12BDBFB33F47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6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8A7C316E-9E35-6927-B986-73E7468F0DFE}"/>
              </a:ext>
            </a:extLst>
          </p:cNvPr>
          <p:cNvSpPr/>
          <p:nvPr/>
        </p:nvSpPr>
        <p:spPr>
          <a:xfrm>
            <a:off x="-240704" y="-243408"/>
            <a:ext cx="13393488" cy="7704856"/>
          </a:xfrm>
          <a:custGeom>
            <a:avLst/>
            <a:gdLst>
              <a:gd name="connsiteX0" fmla="*/ 3888433 w 13393488"/>
              <a:gd name="connsiteY0" fmla="*/ 4968552 h 7704856"/>
              <a:gd name="connsiteX1" fmla="*/ 3888433 w 13393488"/>
              <a:gd name="connsiteY1" fmla="*/ 6120680 h 7704856"/>
              <a:gd name="connsiteX2" fmla="*/ 5256585 w 13393488"/>
              <a:gd name="connsiteY2" fmla="*/ 6120680 h 7704856"/>
              <a:gd name="connsiteX3" fmla="*/ 5256585 w 13393488"/>
              <a:gd name="connsiteY3" fmla="*/ 4968552 h 7704856"/>
              <a:gd name="connsiteX4" fmla="*/ 9001000 w 13393488"/>
              <a:gd name="connsiteY4" fmla="*/ 1440160 h 7704856"/>
              <a:gd name="connsiteX5" fmla="*/ 9001000 w 13393488"/>
              <a:gd name="connsiteY5" fmla="*/ 1800200 h 7704856"/>
              <a:gd name="connsiteX6" fmla="*/ 9505056 w 13393488"/>
              <a:gd name="connsiteY6" fmla="*/ 1800200 h 7704856"/>
              <a:gd name="connsiteX7" fmla="*/ 9505056 w 13393488"/>
              <a:gd name="connsiteY7" fmla="*/ 1440160 h 7704856"/>
              <a:gd name="connsiteX8" fmla="*/ 0 w 13393488"/>
              <a:gd name="connsiteY8" fmla="*/ 0 h 7704856"/>
              <a:gd name="connsiteX9" fmla="*/ 13393488 w 13393488"/>
              <a:gd name="connsiteY9" fmla="*/ 0 h 7704856"/>
              <a:gd name="connsiteX10" fmla="*/ 13393488 w 13393488"/>
              <a:gd name="connsiteY10" fmla="*/ 7704856 h 7704856"/>
              <a:gd name="connsiteX11" fmla="*/ 0 w 13393488"/>
              <a:gd name="connsiteY11" fmla="*/ 7704856 h 770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93488" h="7704856">
                <a:moveTo>
                  <a:pt x="3888433" y="4968552"/>
                </a:moveTo>
                <a:lnTo>
                  <a:pt x="3888433" y="6120680"/>
                </a:lnTo>
                <a:lnTo>
                  <a:pt x="5256585" y="6120680"/>
                </a:lnTo>
                <a:lnTo>
                  <a:pt x="5256585" y="4968552"/>
                </a:lnTo>
                <a:close/>
                <a:moveTo>
                  <a:pt x="9001000" y="1440160"/>
                </a:moveTo>
                <a:lnTo>
                  <a:pt x="9001000" y="1800200"/>
                </a:lnTo>
                <a:lnTo>
                  <a:pt x="9505056" y="1800200"/>
                </a:lnTo>
                <a:lnTo>
                  <a:pt x="9505056" y="1440160"/>
                </a:lnTo>
                <a:close/>
                <a:moveTo>
                  <a:pt x="0" y="0"/>
                </a:moveTo>
                <a:lnTo>
                  <a:pt x="13393488" y="0"/>
                </a:lnTo>
                <a:lnTo>
                  <a:pt x="13393488" y="7704856"/>
                </a:lnTo>
                <a:lnTo>
                  <a:pt x="0" y="7704856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47E35C-BD7A-1DD9-12F1-D5641A56CD9A}"/>
              </a:ext>
            </a:extLst>
          </p:cNvPr>
          <p:cNvSpPr txBox="1"/>
          <p:nvPr/>
        </p:nvSpPr>
        <p:spPr>
          <a:xfrm>
            <a:off x="3359696" y="590441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[arXiv:2407.02553]</a:t>
            </a:r>
          </a:p>
        </p:txBody>
      </p:sp>
    </p:spTree>
    <p:extLst>
      <p:ext uri="{BB962C8B-B14F-4D97-AF65-F5344CB8AC3E}">
        <p14:creationId xmlns:p14="http://schemas.microsoft.com/office/powerpoint/2010/main" val="300021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C3C2F3-9447-6594-1CEC-877B8D6070E5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Quantum Reservoir Computing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16C496F4-A196-F8E8-7225-30EAD8BB90B4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6" name="Immagine 7">
            <a:extLst>
              <a:ext uri="{FF2B5EF4-FFF2-40B4-BE49-F238E27FC236}">
                <a16:creationId xmlns:a16="http://schemas.microsoft.com/office/drawing/2014/main" id="{807782AE-75D7-B48D-0948-580F620C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11" y="977557"/>
            <a:ext cx="7046183" cy="829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73C73D57-1751-422F-0BFF-B354A1B44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1834665"/>
            <a:ext cx="11305256" cy="4241244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111B8AB4-DAC9-0FB7-590E-AFC74D1996C1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6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4EE6A2-7149-BE96-2A10-3BEBB811B5BE}"/>
              </a:ext>
            </a:extLst>
          </p:cNvPr>
          <p:cNvSpPr txBox="1"/>
          <p:nvPr/>
        </p:nvSpPr>
        <p:spPr>
          <a:xfrm>
            <a:off x="3359696" y="590441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[arXiv:2407.02553]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F3B59E-0781-052B-252B-B90C8B44CF12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32A8731-1877-144C-D102-3DEFF498BF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C30DE41-B5D6-4AD9-3668-CFE20487A0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8CD31E0-16B1-8794-8550-0DBE220E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1">
            <a:extLst>
              <a:ext uri="{FF2B5EF4-FFF2-40B4-BE49-F238E27FC236}">
                <a16:creationId xmlns:a16="http://schemas.microsoft.com/office/drawing/2014/main" id="{786BB1F7-D0F5-7C3C-0A2F-0C6C25A24303}"/>
              </a:ext>
            </a:extLst>
          </p:cNvPr>
          <p:cNvCxnSpPr>
            <a:cxnSpLocks/>
          </p:cNvCxnSpPr>
          <p:nvPr/>
        </p:nvCxnSpPr>
        <p:spPr>
          <a:xfrm>
            <a:off x="851685" y="615555"/>
            <a:ext cx="10612771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C2AFFFB6-7C33-3B32-14F0-CE683A80582F}"/>
              </a:ext>
            </a:extLst>
          </p:cNvPr>
          <p:cNvSpPr txBox="1"/>
          <p:nvPr/>
        </p:nvSpPr>
        <p:spPr>
          <a:xfrm>
            <a:off x="5911505" y="6329411"/>
            <a:ext cx="197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A1DC22-0953-B9D2-D541-8613CA859321}"/>
              </a:ext>
            </a:extLst>
          </p:cNvPr>
          <p:cNvSpPr txBox="1"/>
          <p:nvPr/>
        </p:nvSpPr>
        <p:spPr>
          <a:xfrm>
            <a:off x="951287" y="0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Implementation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 on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Pasqal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 Platform</a:t>
            </a:r>
          </a:p>
        </p:txBody>
      </p:sp>
      <p:pic>
        <p:nvPicPr>
          <p:cNvPr id="11" name="Immagine 10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A0DCCDE3-42E9-3A7B-275F-18AED6E0B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24385"/>
            <a:ext cx="10612771" cy="42182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E12A71-F0AF-7FB2-9764-35560DD5B327}"/>
              </a:ext>
            </a:extLst>
          </p:cNvPr>
          <p:cNvSpPr txBox="1"/>
          <p:nvPr/>
        </p:nvSpPr>
        <p:spPr>
          <a:xfrm>
            <a:off x="1775520" y="566313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</a:t>
            </a:r>
            <a:r>
              <a:rPr lang="it-IT" sz="1400" dirty="0">
                <a:latin typeface="Aptos" panose="020B0004020202020204" pitchFamily="34" charset="0"/>
              </a:rPr>
              <a:t>Quantum 6, 629 (2022)</a:t>
            </a:r>
            <a:r>
              <a:rPr lang="it-DE" sz="1400" dirty="0">
                <a:latin typeface="Aptos" panose="020B0004020202020204" pitchFamily="34" charset="0"/>
              </a:rPr>
              <a:t>]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0C3EB7-794A-76D4-D140-D81B28538006}"/>
              </a:ext>
            </a:extLst>
          </p:cNvPr>
          <p:cNvSpPr txBox="1"/>
          <p:nvPr/>
        </p:nvSpPr>
        <p:spPr>
          <a:xfrm>
            <a:off x="951287" y="831000"/>
            <a:ext cx="5742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Pasqal</a:t>
            </a:r>
            <a:r>
              <a:rPr lang="it-DE" dirty="0"/>
              <a:t>:</a:t>
            </a:r>
            <a:r>
              <a:rPr lang="it-DE" sz="2000" dirty="0">
                <a:latin typeface="Aptos" panose="020B0004020202020204" pitchFamily="34" charset="0"/>
              </a:rPr>
              <a:t> neutral atoms quantum hardware provider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89757F4-1D34-3ABF-B793-41F37C1FD8C2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18636B9-817C-9E0C-08F6-BFB4291316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6FFC14A-2C3E-ACC4-0CEF-F1EB571E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A772B2C-2D02-4F10-4DE8-1A864B47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E854A3D0-CEA9-1C56-321B-EBECC614AE71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3FC9C8-4445-7B15-8E61-01440028841D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Data and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Methodology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BA087DA1-2AE9-93C3-A0D5-F82002EC05BA}"/>
              </a:ext>
            </a:extLst>
          </p:cNvPr>
          <p:cNvSpPr txBox="1"/>
          <p:nvPr/>
        </p:nvSpPr>
        <p:spPr>
          <a:xfrm>
            <a:off x="5911505" y="6329411"/>
            <a:ext cx="197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8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B5A93B-8BCA-CF10-01B9-884A2D89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00" y="876756"/>
            <a:ext cx="4249411" cy="44298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0BCBD3-00BC-6DAA-1D38-7FFCC6793599}"/>
              </a:ext>
            </a:extLst>
          </p:cNvPr>
          <p:cNvSpPr txBox="1"/>
          <p:nvPr/>
        </p:nvSpPr>
        <p:spPr>
          <a:xfrm>
            <a:off x="384064" y="881702"/>
            <a:ext cx="65394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Dataset:</a:t>
            </a:r>
            <a:r>
              <a:rPr lang="it-DE" sz="2000" dirty="0">
                <a:latin typeface="Aptos" panose="020B0004020202020204" pitchFamily="34" charset="0"/>
              </a:rPr>
              <a:t> </a:t>
            </a:r>
            <a:r>
              <a:rPr lang="it-DE" sz="2000" b="1" dirty="0">
                <a:latin typeface="Aptos" panose="020B0004020202020204" pitchFamily="34" charset="0"/>
              </a:rPr>
              <a:t>MNIST</a:t>
            </a:r>
            <a:r>
              <a:rPr lang="it-DE" sz="2000" dirty="0">
                <a:latin typeface="Aptos" panose="020B0004020202020204" pitchFamily="34" charset="0"/>
              </a:rPr>
              <a:t>, 1797 images, </a:t>
            </a:r>
            <a:r>
              <a:rPr lang="it-DE" sz="2000" b="1" dirty="0">
                <a:latin typeface="Aptos" panose="020B0004020202020204" pitchFamily="34" charset="0"/>
              </a:rPr>
              <a:t>8x8 pixels,</a:t>
            </a:r>
            <a:r>
              <a:rPr lang="it-DE" sz="2000" dirty="0">
                <a:latin typeface="Aptos" panose="020B0004020202020204" pitchFamily="34" charset="0"/>
              </a:rPr>
              <a:t> values [0,15]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Pre-processing: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PCA</a:t>
            </a:r>
            <a:r>
              <a:rPr lang="it-DE" sz="2000" dirty="0">
                <a:latin typeface="Aptos" panose="020B0004020202020204" pitchFamily="34" charset="0"/>
              </a:rPr>
              <a:t>: 5 principal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Normalization [0,1]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Train/test split: </a:t>
            </a:r>
            <a:r>
              <a:rPr lang="it-DE" sz="2000" b="1" dirty="0">
                <a:latin typeface="Aptos" panose="020B0004020202020204" pitchFamily="34" charset="0"/>
              </a:rPr>
              <a:t>70%/30%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DE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Quantum Reservoir design: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Linear chain of </a:t>
            </a:r>
            <a:r>
              <a:rPr lang="it-IT" sz="2000" b="1" dirty="0">
                <a:latin typeface="Aptos" panose="020B0004020202020204" pitchFamily="34" charset="0"/>
              </a:rPr>
              <a:t>5 </a:t>
            </a:r>
            <a:r>
              <a:rPr lang="it-IT" sz="2000" b="1" dirty="0" err="1">
                <a:latin typeface="Aptos" panose="020B0004020202020204" pitchFamily="34" charset="0"/>
              </a:rPr>
              <a:t>atoms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ptos" panose="020B0004020202020204" pitchFamily="34" charset="0"/>
              </a:rPr>
              <a:t>Observables</a:t>
            </a:r>
            <a:r>
              <a:rPr lang="it-IT" sz="2000" dirty="0">
                <a:latin typeface="Aptos" panose="020B00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Post-processing: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ptos" panose="020B0004020202020204" pitchFamily="34" charset="0"/>
              </a:rPr>
              <a:t>Hyperparameter</a:t>
            </a:r>
            <a:r>
              <a:rPr lang="it-IT" sz="2000" dirty="0">
                <a:latin typeface="Aptos" panose="020B0004020202020204" pitchFamily="34" charset="0"/>
              </a:rPr>
              <a:t> tuning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Aptos" panose="020B0004020202020204" pitchFamily="34" charset="0"/>
              </a:rPr>
              <a:t>Logistic</a:t>
            </a:r>
            <a:r>
              <a:rPr lang="it-IT" sz="2000" b="1" dirty="0">
                <a:latin typeface="Aptos" panose="020B0004020202020204" pitchFamily="34" charset="0"/>
              </a:rPr>
              <a:t> </a:t>
            </a:r>
            <a:r>
              <a:rPr lang="it-IT" sz="2000" b="1" dirty="0" err="1">
                <a:latin typeface="Aptos" panose="020B0004020202020204" pitchFamily="34" charset="0"/>
              </a:rPr>
              <a:t>regression</a:t>
            </a:r>
            <a:endParaRPr lang="it-IT" sz="2000" b="1" dirty="0"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ptos" panose="020B0004020202020204" pitchFamily="34" charset="0"/>
              </a:rPr>
              <a:t>Comparison</a:t>
            </a:r>
            <a:r>
              <a:rPr lang="it-IT" sz="2000" dirty="0">
                <a:latin typeface="Aptos" panose="020B0004020202020204" pitchFamily="34" charset="0"/>
              </a:rPr>
              <a:t> quantum and </a:t>
            </a:r>
            <a:r>
              <a:rPr lang="it-IT" sz="2000" dirty="0" err="1">
                <a:latin typeface="Aptos" panose="020B0004020202020204" pitchFamily="34" charset="0"/>
              </a:rPr>
              <a:t>classical</a:t>
            </a:r>
            <a:r>
              <a:rPr lang="it-IT" sz="2000" dirty="0">
                <a:latin typeface="Aptos" panose="020B0004020202020204" pitchFamily="34" charset="0"/>
              </a:rPr>
              <a:t>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DE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15086F-45DB-DA07-5565-35C09F30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356992"/>
            <a:ext cx="1164449" cy="4320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2933B2-1419-F8B5-6860-21ED23EAD3C9}"/>
              </a:ext>
            </a:extLst>
          </p:cNvPr>
          <p:cNvSpPr txBox="1"/>
          <p:nvPr/>
        </p:nvSpPr>
        <p:spPr>
          <a:xfrm>
            <a:off x="384064" y="5344964"/>
            <a:ext cx="731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latin typeface="Aptos" panose="020B0004020202020204" pitchFamily="34" charset="0"/>
              </a:rPr>
              <a:t>MNIST</a:t>
            </a:r>
            <a:r>
              <a:rPr lang="it-DE" sz="2000" dirty="0">
                <a:latin typeface="Aptos" panose="020B0004020202020204" pitchFamily="34" charset="0"/>
              </a:rPr>
              <a:t> = </a:t>
            </a:r>
            <a:r>
              <a:rPr lang="it-IT" sz="2000" dirty="0" err="1">
                <a:latin typeface="Aptos" panose="020B0004020202020204" pitchFamily="34" charset="0"/>
              </a:rPr>
              <a:t>Modified</a:t>
            </a:r>
            <a:r>
              <a:rPr lang="it-IT" sz="2000" dirty="0">
                <a:latin typeface="Aptos" panose="020B0004020202020204" pitchFamily="34" charset="0"/>
              </a:rPr>
              <a:t> National Institute of Standards and Technology</a:t>
            </a:r>
          </a:p>
          <a:p>
            <a:r>
              <a:rPr lang="it-IT" sz="2000" b="1" dirty="0">
                <a:latin typeface="Aptos" panose="020B0004020202020204" pitchFamily="34" charset="0"/>
              </a:rPr>
              <a:t>PCA</a:t>
            </a:r>
            <a:r>
              <a:rPr lang="it-IT" sz="2000" dirty="0">
                <a:latin typeface="Aptos" panose="020B0004020202020204" pitchFamily="34" charset="0"/>
              </a:rPr>
              <a:t> = </a:t>
            </a:r>
            <a:r>
              <a:rPr lang="it-IT" sz="2000" dirty="0" err="1">
                <a:latin typeface="Aptos" panose="020B0004020202020204" pitchFamily="34" charset="0"/>
              </a:rPr>
              <a:t>Principal</a:t>
            </a:r>
            <a:r>
              <a:rPr lang="it-IT" sz="2000" dirty="0">
                <a:latin typeface="Aptos" panose="020B0004020202020204" pitchFamily="34" charset="0"/>
              </a:rPr>
              <a:t> Component Analysis</a:t>
            </a:r>
            <a:endParaRPr lang="it-DE" sz="2000" dirty="0">
              <a:latin typeface="Aptos" panose="020B00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FEB8EA-BE16-C470-B672-796FC10229F4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0152288-B1F5-0EA0-105D-E80E43D7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3C71AF9-4202-76D0-B9DF-7BC377D56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76E3961-FC0F-EE0A-767F-73DA87120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63E9FF2B-CFD5-06A7-D996-64538E4B7C62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26ACD9-85BF-777B-A2C1-069B5584C7A6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446F177D-2116-2436-9E3F-F06F3166A857}"/>
              </a:ext>
            </a:extLst>
          </p:cNvPr>
          <p:cNvSpPr txBox="1"/>
          <p:nvPr/>
        </p:nvSpPr>
        <p:spPr>
          <a:xfrm>
            <a:off x="5911505" y="6329411"/>
            <a:ext cx="3285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20AF44-1EA1-5DCA-EE7E-E276C3313CF5}"/>
              </a:ext>
            </a:extLst>
          </p:cNvPr>
          <p:cNvSpPr txBox="1"/>
          <p:nvPr/>
        </p:nvSpPr>
        <p:spPr>
          <a:xfrm>
            <a:off x="680991" y="1175272"/>
            <a:ext cx="54150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Mapping features in </a:t>
            </a:r>
            <a:r>
              <a:rPr lang="it-IT" sz="2000" b="1" dirty="0">
                <a:latin typeface="Aptos" panose="020B0004020202020204" pitchFamily="34" charset="0"/>
              </a:rPr>
              <a:t>global </a:t>
            </a:r>
            <a:r>
              <a:rPr lang="it-IT" sz="2000" b="1" dirty="0" err="1">
                <a:latin typeface="Aptos" panose="020B0004020202020204" pitchFamily="34" charset="0"/>
              </a:rPr>
              <a:t>detunings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C</a:t>
            </a:r>
            <a:r>
              <a:rPr lang="it-DE" sz="2000" dirty="0">
                <a:latin typeface="Aptos" panose="020B0004020202020204" pitchFamily="34" charset="0"/>
              </a:rPr>
              <a:t>ustomized sequence for </a:t>
            </a:r>
            <a:r>
              <a:rPr lang="it-DE" sz="2000" b="1" dirty="0">
                <a:latin typeface="Aptos" panose="020B0004020202020204" pitchFamily="34" charset="0"/>
              </a:rPr>
              <a:t>each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Embeddings collected at different time steps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7183118-F4A1-95F5-3E05-5E1E622A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50" y="1075555"/>
            <a:ext cx="6120559" cy="711365"/>
          </a:xfrm>
          <a:prstGeom prst="rect">
            <a:avLst/>
          </a:prstGeom>
        </p:spPr>
      </p:pic>
      <p:pic>
        <p:nvPicPr>
          <p:cNvPr id="8" name="Immagine 7" descr="Immagine che contiene Rettangolo, schermata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5AC6327D-E3DA-5468-BF51-356094DF9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" y="3083718"/>
            <a:ext cx="11691238" cy="2698727"/>
          </a:xfrm>
          <a:prstGeom prst="rect">
            <a:avLst/>
          </a:prstGeom>
        </p:spPr>
      </p:pic>
      <p:pic>
        <p:nvPicPr>
          <p:cNvPr id="12" name="Immagine 11" descr="Immagine che contiene Carattere, calligrafia, tipografia, bianco&#10;&#10;Il contenuto generato dall'IA potrebbe non essere corretto.">
            <a:extLst>
              <a:ext uri="{FF2B5EF4-FFF2-40B4-BE49-F238E27FC236}">
                <a16:creationId xmlns:a16="http://schemas.microsoft.com/office/drawing/2014/main" id="{5BA10468-D9F4-0084-29E4-9C207973A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062" y="3558897"/>
            <a:ext cx="1030434" cy="289560"/>
          </a:xfrm>
          <a:prstGeom prst="rect">
            <a:avLst/>
          </a:prstGeom>
        </p:spPr>
      </p:pic>
      <p:pic>
        <p:nvPicPr>
          <p:cNvPr id="14" name="Immagine 13" descr="Immagine che contiene Carattere, calligrafia, tipografia, handwritten&#10;&#10;Il contenuto generato dall'IA potrebbe non essere corretto.">
            <a:extLst>
              <a:ext uri="{FF2B5EF4-FFF2-40B4-BE49-F238E27FC236}">
                <a16:creationId xmlns:a16="http://schemas.microsoft.com/office/drawing/2014/main" id="{6D08E118-D0C0-B1B4-0258-BB738B568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348" y="4717032"/>
            <a:ext cx="1054397" cy="289560"/>
          </a:xfrm>
          <a:prstGeom prst="rect">
            <a:avLst/>
          </a:prstGeom>
        </p:spPr>
      </p:pic>
      <p:pic>
        <p:nvPicPr>
          <p:cNvPr id="18" name="Immagine 17" descr="Immagine che contiene schizzo, bianc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EBE4809-FE66-A508-4A41-B2BF60553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3927923"/>
            <a:ext cx="150968" cy="187200"/>
          </a:xfrm>
          <a:prstGeom prst="rect">
            <a:avLst/>
          </a:prstGeom>
        </p:spPr>
      </p:pic>
      <p:pic>
        <p:nvPicPr>
          <p:cNvPr id="20" name="Immagine 19" descr="Immagine che contiene linea, design&#10;&#10;Il contenuto generato dall'IA potrebbe non essere corretto.">
            <a:extLst>
              <a:ext uri="{FF2B5EF4-FFF2-40B4-BE49-F238E27FC236}">
                <a16:creationId xmlns:a16="http://schemas.microsoft.com/office/drawing/2014/main" id="{2162E6D2-7B2F-5A5D-A516-5CB0603B3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" y="3679016"/>
            <a:ext cx="150968" cy="187200"/>
          </a:xfrm>
          <a:prstGeom prst="rect">
            <a:avLst/>
          </a:prstGeom>
        </p:spPr>
      </p:pic>
      <p:pic>
        <p:nvPicPr>
          <p:cNvPr id="22" name="Immagine 21" descr="Immagine che contiene cerchio, Elementi grafici, schizzo, silhouette&#10;&#10;Il contenuto generato dall'IA potrebbe non essere corretto.">
            <a:extLst>
              <a:ext uri="{FF2B5EF4-FFF2-40B4-BE49-F238E27FC236}">
                <a16:creationId xmlns:a16="http://schemas.microsoft.com/office/drawing/2014/main" id="{92CE36F8-C430-EE6A-615D-CE2C26810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413948"/>
            <a:ext cx="151200" cy="187488"/>
          </a:xfrm>
          <a:prstGeom prst="rect">
            <a:avLst/>
          </a:prstGeom>
        </p:spPr>
      </p:pic>
      <p:pic>
        <p:nvPicPr>
          <p:cNvPr id="24" name="Immagine 23" descr="Immagine che contiene silhouette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F61C55C3-1A8C-74F7-F51B-DA33C8814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188460"/>
            <a:ext cx="151200" cy="187488"/>
          </a:xfrm>
          <a:prstGeom prst="rect">
            <a:avLst/>
          </a:prstGeom>
        </p:spPr>
      </p:pic>
      <p:pic>
        <p:nvPicPr>
          <p:cNvPr id="26" name="Immagine 25" descr="Immagine che contiene simbol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FA228C9A-2B0F-0703-69D1-C1E0C8516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" y="4642735"/>
            <a:ext cx="213839" cy="175991"/>
          </a:xfrm>
          <a:prstGeom prst="rect">
            <a:avLst/>
          </a:prstGeom>
        </p:spPr>
      </p:pic>
      <p:pic>
        <p:nvPicPr>
          <p:cNvPr id="28" name="Immagine 27" descr="Immagine che contiene simbolo, clipart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DDF747E-CE54-1030-3D21-E29FBA281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4391948"/>
            <a:ext cx="190509" cy="156791"/>
          </a:xfrm>
          <a:prstGeom prst="rect">
            <a:avLst/>
          </a:prstGeom>
        </p:spPr>
      </p:pic>
      <p:pic>
        <p:nvPicPr>
          <p:cNvPr id="30" name="Immagine 29" descr="Immagine che contiene simbolo, schizz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DF765FDE-D750-A037-8C42-0ED69C0DAC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" y="4878605"/>
            <a:ext cx="105104" cy="181013"/>
          </a:xfrm>
          <a:prstGeom prst="rect">
            <a:avLst/>
          </a:prstGeom>
        </p:spPr>
      </p:pic>
      <p:pic>
        <p:nvPicPr>
          <p:cNvPr id="32" name="Immagine 31" descr="Immagine che contiene Carattere, simbolo, Elementi grafici, tipografia&#10;&#10;Il contenuto generato dall'IA potrebbe non essere corretto.">
            <a:extLst>
              <a:ext uri="{FF2B5EF4-FFF2-40B4-BE49-F238E27FC236}">
                <a16:creationId xmlns:a16="http://schemas.microsoft.com/office/drawing/2014/main" id="{17092D65-E9D5-250F-78B6-E514EC254B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3" y="5506124"/>
            <a:ext cx="328464" cy="190920"/>
          </a:xfrm>
          <a:prstGeom prst="rect">
            <a:avLst/>
          </a:prstGeom>
        </p:spPr>
      </p:pic>
      <p:pic>
        <p:nvPicPr>
          <p:cNvPr id="34" name="Immagine 33" descr="Immagine che contiene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B2EBEED3-0DA5-2ABB-A536-FFA40A671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49" y="5514211"/>
            <a:ext cx="426610" cy="182833"/>
          </a:xfrm>
          <a:prstGeom prst="rect">
            <a:avLst/>
          </a:prstGeom>
        </p:spPr>
      </p:pic>
      <p:pic>
        <p:nvPicPr>
          <p:cNvPr id="36" name="Immagine 35" descr="Immagine che contiene Carattere, simbol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5E32952-A637-8C81-7CE0-0E142AAE6A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2" y="5514211"/>
            <a:ext cx="440953" cy="188980"/>
          </a:xfrm>
          <a:prstGeom prst="rect">
            <a:avLst/>
          </a:prstGeom>
        </p:spPr>
      </p:pic>
      <p:pic>
        <p:nvPicPr>
          <p:cNvPr id="38" name="Immagine 37" descr="Immagine che contiene Carattere,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2AB8A75D-9915-B006-CD93-24C3E2A88D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38" y="5514211"/>
            <a:ext cx="440953" cy="188980"/>
          </a:xfrm>
          <a:prstGeom prst="rect">
            <a:avLst/>
          </a:prstGeom>
        </p:spPr>
      </p:pic>
      <p:pic>
        <p:nvPicPr>
          <p:cNvPr id="40" name="Immagine 39" descr="Immagine che contiene Carattere, Elementi grafici, simbolo, tipografia&#10;&#10;Il contenuto generato dall'IA potrebbe non essere corretto.">
            <a:extLst>
              <a:ext uri="{FF2B5EF4-FFF2-40B4-BE49-F238E27FC236}">
                <a16:creationId xmlns:a16="http://schemas.microsoft.com/office/drawing/2014/main" id="{271C4983-A7F1-9EA7-942C-A909F8EB49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54" y="5519937"/>
            <a:ext cx="432048" cy="185163"/>
          </a:xfrm>
          <a:prstGeom prst="rect">
            <a:avLst/>
          </a:prstGeom>
        </p:spPr>
      </p:pic>
      <p:pic>
        <p:nvPicPr>
          <p:cNvPr id="42" name="Immagine 41" descr="Immagine che contiene Carattere, simbol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7D2303D-8BA0-F880-6BFF-3F30287672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7" y="5713200"/>
            <a:ext cx="548258" cy="285744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C62A622E-8594-09FC-656F-68D904B597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316" y="5506124"/>
            <a:ext cx="159922" cy="198303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542D2C0E-0402-2F51-4E3A-816D8241AF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235" y="4155524"/>
            <a:ext cx="151829" cy="188268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D00A0316-AACA-8028-2E10-BD99E0BDFB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135" y="5134136"/>
            <a:ext cx="151829" cy="188268"/>
          </a:xfrm>
          <a:prstGeom prst="rect">
            <a:avLst/>
          </a:prstGeom>
        </p:spPr>
      </p:pic>
      <p:pic>
        <p:nvPicPr>
          <p:cNvPr id="3" name="Immagine 2" descr="Immagine che contiene Carattere, Elementi grafici, tipografia, calligrafia&#10;&#10;Il contenuto generato dall'IA potrebbe non essere corretto.">
            <a:extLst>
              <a:ext uri="{FF2B5EF4-FFF2-40B4-BE49-F238E27FC236}">
                <a16:creationId xmlns:a16="http://schemas.microsoft.com/office/drawing/2014/main" id="{2599D65A-25CB-4535-AF52-A7729F5D080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5" y="1774489"/>
            <a:ext cx="627140" cy="49949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6A0254B-0049-5B88-FB11-23F54CC27EF4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594D7EB-A1F4-55B3-34AE-8F42D5198C2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9D24068-5EF8-9CF3-65B1-3A2EA88601CE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DB5B927-6B5C-4CFD-3E3C-D986B997096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8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245466B-AD2F-588B-D688-14DCA2444FD4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BD75354-396C-8396-B203-E1EEF1C3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29" name="Immagine 2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5D04FC3-BF55-E30B-FB2B-26922289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30" name="Immagine 2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CA7B651-0AC9-B1FF-B206-8861553E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0C41DEDF-26D8-3817-29CC-391992F7349C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46E052-ADF5-680F-5C7E-4FE3C5E2F3DC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7BF09A4B-204E-8533-2CC0-F51633A9F7BD}"/>
              </a:ext>
            </a:extLst>
          </p:cNvPr>
          <p:cNvSpPr txBox="1"/>
          <p:nvPr/>
        </p:nvSpPr>
        <p:spPr>
          <a:xfrm>
            <a:off x="5911505" y="6329411"/>
            <a:ext cx="3285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A7CA60-A5E6-86AF-39EB-965F2D47670C}"/>
              </a:ext>
            </a:extLst>
          </p:cNvPr>
          <p:cNvSpPr txBox="1"/>
          <p:nvPr/>
        </p:nvSpPr>
        <p:spPr>
          <a:xfrm>
            <a:off x="680991" y="1175272"/>
            <a:ext cx="54150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Mapping features in </a:t>
            </a:r>
            <a:r>
              <a:rPr lang="it-IT" sz="2000" b="1" dirty="0">
                <a:latin typeface="Aptos" panose="020B0004020202020204" pitchFamily="34" charset="0"/>
              </a:rPr>
              <a:t>global </a:t>
            </a:r>
            <a:r>
              <a:rPr lang="it-IT" sz="2000" b="1" dirty="0" err="1">
                <a:latin typeface="Aptos" panose="020B0004020202020204" pitchFamily="34" charset="0"/>
              </a:rPr>
              <a:t>detunings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C</a:t>
            </a:r>
            <a:r>
              <a:rPr lang="it-DE" sz="2000" dirty="0">
                <a:latin typeface="Aptos" panose="020B0004020202020204" pitchFamily="34" charset="0"/>
              </a:rPr>
              <a:t>ustomized sequence for </a:t>
            </a:r>
            <a:r>
              <a:rPr lang="it-DE" sz="2000" b="1" dirty="0">
                <a:latin typeface="Aptos" panose="020B0004020202020204" pitchFamily="34" charset="0"/>
              </a:rPr>
              <a:t>each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Embeddings collected at different time steps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619507-C548-E0E7-ED38-BF71A3140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50" y="1075555"/>
            <a:ext cx="6120559" cy="711365"/>
          </a:xfrm>
          <a:prstGeom prst="rect">
            <a:avLst/>
          </a:prstGeom>
        </p:spPr>
      </p:pic>
      <p:pic>
        <p:nvPicPr>
          <p:cNvPr id="9" name="Immagine 8" descr="Immagine che contiene Rettangolo, schermata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0D16C63F-2E7F-7BB4-135E-26812C80F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" y="3083718"/>
            <a:ext cx="11691238" cy="2698727"/>
          </a:xfrm>
          <a:prstGeom prst="rect">
            <a:avLst/>
          </a:prstGeom>
        </p:spPr>
      </p:pic>
      <p:pic>
        <p:nvPicPr>
          <p:cNvPr id="10" name="Immagine 9" descr="Immagine che contiene Carattere, calligrafia, tipografia, bianco&#10;&#10;Il contenuto generato dall'IA potrebbe non essere corretto.">
            <a:extLst>
              <a:ext uri="{FF2B5EF4-FFF2-40B4-BE49-F238E27FC236}">
                <a16:creationId xmlns:a16="http://schemas.microsoft.com/office/drawing/2014/main" id="{3B132E8D-64B7-109B-982D-5CA04F5FE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062" y="3558897"/>
            <a:ext cx="1030434" cy="289560"/>
          </a:xfrm>
          <a:prstGeom prst="rect">
            <a:avLst/>
          </a:prstGeom>
        </p:spPr>
      </p:pic>
      <p:pic>
        <p:nvPicPr>
          <p:cNvPr id="11" name="Immagine 10" descr="Immagine che contiene Carattere, calligrafia, tipografia, handwritten&#10;&#10;Il contenuto generato dall'IA potrebbe non essere corretto.">
            <a:extLst>
              <a:ext uri="{FF2B5EF4-FFF2-40B4-BE49-F238E27FC236}">
                <a16:creationId xmlns:a16="http://schemas.microsoft.com/office/drawing/2014/main" id="{7FA44D41-A6DA-0F21-488D-C70840F49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348" y="4717032"/>
            <a:ext cx="1054397" cy="289560"/>
          </a:xfrm>
          <a:prstGeom prst="rect">
            <a:avLst/>
          </a:prstGeom>
        </p:spPr>
      </p:pic>
      <p:pic>
        <p:nvPicPr>
          <p:cNvPr id="12" name="Immagine 11" descr="Immagine che contiene schizzo, bianc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5B3A79B-7C69-9551-4F16-CAE54C90D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3927923"/>
            <a:ext cx="150968" cy="187200"/>
          </a:xfrm>
          <a:prstGeom prst="rect">
            <a:avLst/>
          </a:prstGeom>
        </p:spPr>
      </p:pic>
      <p:pic>
        <p:nvPicPr>
          <p:cNvPr id="13" name="Immagine 12" descr="Immagine che contiene linea, design&#10;&#10;Il contenuto generato dall'IA potrebbe non essere corretto.">
            <a:extLst>
              <a:ext uri="{FF2B5EF4-FFF2-40B4-BE49-F238E27FC236}">
                <a16:creationId xmlns:a16="http://schemas.microsoft.com/office/drawing/2014/main" id="{05B66DA7-2612-08C5-213B-68DB70C71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" y="3679016"/>
            <a:ext cx="150968" cy="187200"/>
          </a:xfrm>
          <a:prstGeom prst="rect">
            <a:avLst/>
          </a:prstGeom>
        </p:spPr>
      </p:pic>
      <p:pic>
        <p:nvPicPr>
          <p:cNvPr id="14" name="Immagine 13" descr="Immagine che contiene cerchio, Elementi grafici, schizzo, silhouette&#10;&#10;Il contenuto generato dall'IA potrebbe non essere corretto.">
            <a:extLst>
              <a:ext uri="{FF2B5EF4-FFF2-40B4-BE49-F238E27FC236}">
                <a16:creationId xmlns:a16="http://schemas.microsoft.com/office/drawing/2014/main" id="{96EA6CF8-A182-4A44-E505-A68DCEE8D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413948"/>
            <a:ext cx="151200" cy="187488"/>
          </a:xfrm>
          <a:prstGeom prst="rect">
            <a:avLst/>
          </a:prstGeom>
        </p:spPr>
      </p:pic>
      <p:pic>
        <p:nvPicPr>
          <p:cNvPr id="15" name="Immagine 14" descr="Immagine che contiene silhouette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FCCF8781-8BEB-6EAE-2979-B42DC2408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188460"/>
            <a:ext cx="151200" cy="187488"/>
          </a:xfrm>
          <a:prstGeom prst="rect">
            <a:avLst/>
          </a:prstGeom>
        </p:spPr>
      </p:pic>
      <p:pic>
        <p:nvPicPr>
          <p:cNvPr id="16" name="Immagine 15" descr="Immagine che contiene simbol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5278E64E-4697-60CB-C2D3-F83571F7C6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" y="4642735"/>
            <a:ext cx="213839" cy="175991"/>
          </a:xfrm>
          <a:prstGeom prst="rect">
            <a:avLst/>
          </a:prstGeom>
        </p:spPr>
      </p:pic>
      <p:pic>
        <p:nvPicPr>
          <p:cNvPr id="17" name="Immagine 16" descr="Immagine che contiene simbolo, clipart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9FDB16A-3B50-17EA-6944-2268CFFEBF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4391948"/>
            <a:ext cx="190509" cy="156791"/>
          </a:xfrm>
          <a:prstGeom prst="rect">
            <a:avLst/>
          </a:prstGeom>
        </p:spPr>
      </p:pic>
      <p:pic>
        <p:nvPicPr>
          <p:cNvPr id="18" name="Immagine 17" descr="Immagine che contiene simbolo, schizz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71A804BD-278B-A6E6-8955-9E5B40B7A7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" y="4878605"/>
            <a:ext cx="105104" cy="181013"/>
          </a:xfrm>
          <a:prstGeom prst="rect">
            <a:avLst/>
          </a:prstGeom>
        </p:spPr>
      </p:pic>
      <p:pic>
        <p:nvPicPr>
          <p:cNvPr id="19" name="Immagine 18" descr="Immagine che contiene Carattere, simbolo, Elementi grafici, tipografia&#10;&#10;Il contenuto generato dall'IA potrebbe non essere corretto.">
            <a:extLst>
              <a:ext uri="{FF2B5EF4-FFF2-40B4-BE49-F238E27FC236}">
                <a16:creationId xmlns:a16="http://schemas.microsoft.com/office/drawing/2014/main" id="{D68B7A60-FA2C-E1E1-9D1A-B157B21569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3" y="5506124"/>
            <a:ext cx="328464" cy="190920"/>
          </a:xfrm>
          <a:prstGeom prst="rect">
            <a:avLst/>
          </a:prstGeom>
        </p:spPr>
      </p:pic>
      <p:pic>
        <p:nvPicPr>
          <p:cNvPr id="20" name="Immagine 19" descr="Immagine che contiene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DC6D92B9-0F29-6F9D-8BBD-BAFE91AC12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49" y="5514211"/>
            <a:ext cx="426610" cy="182833"/>
          </a:xfrm>
          <a:prstGeom prst="rect">
            <a:avLst/>
          </a:prstGeom>
        </p:spPr>
      </p:pic>
      <p:pic>
        <p:nvPicPr>
          <p:cNvPr id="21" name="Immagine 20" descr="Immagine che contiene Carattere, simbol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F53829D4-F031-EA43-00ED-B2CA6DE94E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2" y="5514211"/>
            <a:ext cx="440953" cy="188980"/>
          </a:xfrm>
          <a:prstGeom prst="rect">
            <a:avLst/>
          </a:prstGeom>
        </p:spPr>
      </p:pic>
      <p:pic>
        <p:nvPicPr>
          <p:cNvPr id="22" name="Immagine 21" descr="Immagine che contiene Carattere,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A7785C77-DDA8-6D28-3441-7DC3CB7B9D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38" y="5514211"/>
            <a:ext cx="440953" cy="188980"/>
          </a:xfrm>
          <a:prstGeom prst="rect">
            <a:avLst/>
          </a:prstGeom>
        </p:spPr>
      </p:pic>
      <p:pic>
        <p:nvPicPr>
          <p:cNvPr id="23" name="Immagine 22" descr="Immagine che contiene Carattere, Elementi grafici, simbolo, tipografia&#10;&#10;Il contenuto generato dall'IA potrebbe non essere corretto.">
            <a:extLst>
              <a:ext uri="{FF2B5EF4-FFF2-40B4-BE49-F238E27FC236}">
                <a16:creationId xmlns:a16="http://schemas.microsoft.com/office/drawing/2014/main" id="{C2592B08-762C-423F-BD45-573DAB3986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54" y="5519937"/>
            <a:ext cx="432048" cy="185163"/>
          </a:xfrm>
          <a:prstGeom prst="rect">
            <a:avLst/>
          </a:prstGeom>
        </p:spPr>
      </p:pic>
      <p:pic>
        <p:nvPicPr>
          <p:cNvPr id="24" name="Immagine 23" descr="Immagine che contiene Carattere, simbol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4907965-6F9B-1A90-6AD0-1558C83D3E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7" y="5713200"/>
            <a:ext cx="548258" cy="28574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5E7491A-77ED-6FAD-A5C7-F1383B6C598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316" y="5506124"/>
            <a:ext cx="159922" cy="19830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6F45EFE-2534-2FDE-B303-13B7FBB6F7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7235" y="4155524"/>
            <a:ext cx="151829" cy="18826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9B6F62D-2FF0-0E31-FCDC-4194F15201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135" y="5134136"/>
            <a:ext cx="151829" cy="188268"/>
          </a:xfrm>
          <a:prstGeom prst="rect">
            <a:avLst/>
          </a:prstGeom>
        </p:spPr>
      </p:pic>
      <p:pic>
        <p:nvPicPr>
          <p:cNvPr id="28" name="Immagine 27" descr="Immagine che contiene Carattere, Elementi grafici, tipografia, calligrafia&#10;&#10;Il contenuto generato dall'IA potrebbe non essere corretto.">
            <a:extLst>
              <a:ext uri="{FF2B5EF4-FFF2-40B4-BE49-F238E27FC236}">
                <a16:creationId xmlns:a16="http://schemas.microsoft.com/office/drawing/2014/main" id="{3E96EC5B-210B-8703-8538-CCF2CA75E3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5" y="1774489"/>
            <a:ext cx="627140" cy="499492"/>
          </a:xfrm>
          <a:prstGeom prst="rect">
            <a:avLst/>
          </a:prstGeom>
        </p:spPr>
      </p:pic>
      <p:sp>
        <p:nvSpPr>
          <p:cNvPr id="32" name="Figura a mano libera 31">
            <a:extLst>
              <a:ext uri="{FF2B5EF4-FFF2-40B4-BE49-F238E27FC236}">
                <a16:creationId xmlns:a16="http://schemas.microsoft.com/office/drawing/2014/main" id="{8FA4A261-3B9F-4D8A-617B-A39C26726237}"/>
              </a:ext>
            </a:extLst>
          </p:cNvPr>
          <p:cNvSpPr/>
          <p:nvPr/>
        </p:nvSpPr>
        <p:spPr>
          <a:xfrm>
            <a:off x="-228004" y="-279412"/>
            <a:ext cx="12673408" cy="7416824"/>
          </a:xfrm>
          <a:custGeom>
            <a:avLst/>
            <a:gdLst>
              <a:gd name="connsiteX0" fmla="*/ 441071 w 12673408"/>
              <a:gd name="connsiteY0" fmla="*/ 3327126 h 7416824"/>
              <a:gd name="connsiteX1" fmla="*/ 441071 w 12673408"/>
              <a:gd name="connsiteY1" fmla="*/ 4578021 h 7416824"/>
              <a:gd name="connsiteX2" fmla="*/ 12097344 w 12673408"/>
              <a:gd name="connsiteY2" fmla="*/ 4578021 h 7416824"/>
              <a:gd name="connsiteX3" fmla="*/ 12097344 w 12673408"/>
              <a:gd name="connsiteY3" fmla="*/ 3327126 h 7416824"/>
              <a:gd name="connsiteX4" fmla="*/ 5559146 w 12673408"/>
              <a:gd name="connsiteY4" fmla="*/ 1318963 h 7416824"/>
              <a:gd name="connsiteX5" fmla="*/ 5559146 w 12673408"/>
              <a:gd name="connsiteY5" fmla="*/ 1872208 h 7416824"/>
              <a:gd name="connsiteX6" fmla="*/ 7560840 w 12673408"/>
              <a:gd name="connsiteY6" fmla="*/ 1872208 h 7416824"/>
              <a:gd name="connsiteX7" fmla="*/ 7560840 w 12673408"/>
              <a:gd name="connsiteY7" fmla="*/ 1318963 h 7416824"/>
              <a:gd name="connsiteX8" fmla="*/ 0 w 12673408"/>
              <a:gd name="connsiteY8" fmla="*/ 0 h 7416824"/>
              <a:gd name="connsiteX9" fmla="*/ 12673408 w 12673408"/>
              <a:gd name="connsiteY9" fmla="*/ 0 h 7416824"/>
              <a:gd name="connsiteX10" fmla="*/ 12673408 w 12673408"/>
              <a:gd name="connsiteY10" fmla="*/ 7416824 h 7416824"/>
              <a:gd name="connsiteX11" fmla="*/ 0 w 12673408"/>
              <a:gd name="connsiteY11" fmla="*/ 7416824 h 741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73408" h="7416824">
                <a:moveTo>
                  <a:pt x="441071" y="3327126"/>
                </a:moveTo>
                <a:lnTo>
                  <a:pt x="441071" y="4578021"/>
                </a:lnTo>
                <a:lnTo>
                  <a:pt x="12097344" y="4578021"/>
                </a:lnTo>
                <a:lnTo>
                  <a:pt x="12097344" y="3327126"/>
                </a:lnTo>
                <a:close/>
                <a:moveTo>
                  <a:pt x="5559146" y="1318963"/>
                </a:moveTo>
                <a:lnTo>
                  <a:pt x="5559146" y="1872208"/>
                </a:lnTo>
                <a:lnTo>
                  <a:pt x="7560840" y="1872208"/>
                </a:lnTo>
                <a:lnTo>
                  <a:pt x="7560840" y="1318963"/>
                </a:lnTo>
                <a:close/>
                <a:moveTo>
                  <a:pt x="0" y="0"/>
                </a:moveTo>
                <a:lnTo>
                  <a:pt x="12673408" y="0"/>
                </a:lnTo>
                <a:lnTo>
                  <a:pt x="12673408" y="7416824"/>
                </a:lnTo>
                <a:lnTo>
                  <a:pt x="0" y="741682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DE"/>
          </a:p>
        </p:txBody>
      </p:sp>
    </p:spTree>
    <p:extLst>
      <p:ext uri="{BB962C8B-B14F-4D97-AF65-F5344CB8AC3E}">
        <p14:creationId xmlns:p14="http://schemas.microsoft.com/office/powerpoint/2010/main" val="53423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CEE185E-CDF3-5B1C-FD57-0841D4F75E10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9E96280-31CB-7BD4-BEB5-DC1BAB39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29" name="Immagine 2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6274CCD-6C63-C10F-B1A2-7630B367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30" name="Immagine 2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21ABCAF-FA30-9C77-1EC5-E374DCB9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AE499FF6-15EB-8A8B-279A-1ED51BC42F6E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E97EB-E075-E66F-4691-6D81A48B367A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35A94AFD-F2CC-CDD0-0D6C-E624F2F25019}"/>
              </a:ext>
            </a:extLst>
          </p:cNvPr>
          <p:cNvSpPr txBox="1"/>
          <p:nvPr/>
        </p:nvSpPr>
        <p:spPr>
          <a:xfrm>
            <a:off x="5911505" y="6329411"/>
            <a:ext cx="3285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A339CC-E03D-014F-0527-0B06BBE0AD3D}"/>
              </a:ext>
            </a:extLst>
          </p:cNvPr>
          <p:cNvSpPr txBox="1"/>
          <p:nvPr/>
        </p:nvSpPr>
        <p:spPr>
          <a:xfrm>
            <a:off x="680991" y="1175272"/>
            <a:ext cx="54150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Mapping features in </a:t>
            </a:r>
            <a:r>
              <a:rPr lang="it-IT" sz="2000" b="1" dirty="0">
                <a:latin typeface="Aptos" panose="020B0004020202020204" pitchFamily="34" charset="0"/>
              </a:rPr>
              <a:t>global </a:t>
            </a:r>
            <a:r>
              <a:rPr lang="it-IT" sz="2000" b="1" dirty="0" err="1">
                <a:latin typeface="Aptos" panose="020B0004020202020204" pitchFamily="34" charset="0"/>
              </a:rPr>
              <a:t>detunings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C</a:t>
            </a:r>
            <a:r>
              <a:rPr lang="it-DE" sz="2000" dirty="0">
                <a:latin typeface="Aptos" panose="020B0004020202020204" pitchFamily="34" charset="0"/>
              </a:rPr>
              <a:t>ustomized sequence for </a:t>
            </a:r>
            <a:r>
              <a:rPr lang="it-DE" sz="2000" b="1" dirty="0">
                <a:latin typeface="Aptos" panose="020B0004020202020204" pitchFamily="34" charset="0"/>
              </a:rPr>
              <a:t>each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Embeddings collected at different time steps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000F02-A04C-028B-0EE1-889ED25E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50" y="1075555"/>
            <a:ext cx="6120559" cy="711365"/>
          </a:xfrm>
          <a:prstGeom prst="rect">
            <a:avLst/>
          </a:prstGeom>
        </p:spPr>
      </p:pic>
      <p:pic>
        <p:nvPicPr>
          <p:cNvPr id="9" name="Immagine 8" descr="Immagine che contiene Rettangolo, schermata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A30C0126-0BBB-9693-FA98-951C04C27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" y="3083718"/>
            <a:ext cx="11691238" cy="2698727"/>
          </a:xfrm>
          <a:prstGeom prst="rect">
            <a:avLst/>
          </a:prstGeom>
        </p:spPr>
      </p:pic>
      <p:pic>
        <p:nvPicPr>
          <p:cNvPr id="10" name="Immagine 9" descr="Immagine che contiene Carattere, calligrafia, tipografia, bianco&#10;&#10;Il contenuto generato dall'IA potrebbe non essere corretto.">
            <a:extLst>
              <a:ext uri="{FF2B5EF4-FFF2-40B4-BE49-F238E27FC236}">
                <a16:creationId xmlns:a16="http://schemas.microsoft.com/office/drawing/2014/main" id="{422306C3-F5C7-B27C-22CD-08E63D977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062" y="3558897"/>
            <a:ext cx="1030434" cy="289560"/>
          </a:xfrm>
          <a:prstGeom prst="rect">
            <a:avLst/>
          </a:prstGeom>
        </p:spPr>
      </p:pic>
      <p:pic>
        <p:nvPicPr>
          <p:cNvPr id="11" name="Immagine 10" descr="Immagine che contiene Carattere, calligrafia, tipografia, handwritten&#10;&#10;Il contenuto generato dall'IA potrebbe non essere corretto.">
            <a:extLst>
              <a:ext uri="{FF2B5EF4-FFF2-40B4-BE49-F238E27FC236}">
                <a16:creationId xmlns:a16="http://schemas.microsoft.com/office/drawing/2014/main" id="{1B5D6C1F-70AC-BF52-A2ED-18DF943B0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348" y="4717032"/>
            <a:ext cx="1054397" cy="289560"/>
          </a:xfrm>
          <a:prstGeom prst="rect">
            <a:avLst/>
          </a:prstGeom>
        </p:spPr>
      </p:pic>
      <p:pic>
        <p:nvPicPr>
          <p:cNvPr id="12" name="Immagine 11" descr="Immagine che contiene schizzo, bianc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9155D9B-4C97-51F0-93FF-4E35AC5A2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3927923"/>
            <a:ext cx="150968" cy="187200"/>
          </a:xfrm>
          <a:prstGeom prst="rect">
            <a:avLst/>
          </a:prstGeom>
        </p:spPr>
      </p:pic>
      <p:pic>
        <p:nvPicPr>
          <p:cNvPr id="13" name="Immagine 12" descr="Immagine che contiene linea, design&#10;&#10;Il contenuto generato dall'IA potrebbe non essere corretto.">
            <a:extLst>
              <a:ext uri="{FF2B5EF4-FFF2-40B4-BE49-F238E27FC236}">
                <a16:creationId xmlns:a16="http://schemas.microsoft.com/office/drawing/2014/main" id="{5B6B792A-D9B1-1C47-75C0-CF97ADCDF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" y="3679016"/>
            <a:ext cx="150968" cy="187200"/>
          </a:xfrm>
          <a:prstGeom prst="rect">
            <a:avLst/>
          </a:prstGeom>
        </p:spPr>
      </p:pic>
      <p:pic>
        <p:nvPicPr>
          <p:cNvPr id="14" name="Immagine 13" descr="Immagine che contiene cerchio, Elementi grafici, schizzo, silhouette&#10;&#10;Il contenuto generato dall'IA potrebbe non essere corretto.">
            <a:extLst>
              <a:ext uri="{FF2B5EF4-FFF2-40B4-BE49-F238E27FC236}">
                <a16:creationId xmlns:a16="http://schemas.microsoft.com/office/drawing/2014/main" id="{A3F2FE94-3C1B-6EB4-6300-B1DAC3320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413948"/>
            <a:ext cx="151200" cy="187488"/>
          </a:xfrm>
          <a:prstGeom prst="rect">
            <a:avLst/>
          </a:prstGeom>
        </p:spPr>
      </p:pic>
      <p:pic>
        <p:nvPicPr>
          <p:cNvPr id="15" name="Immagine 14" descr="Immagine che contiene silhouette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C7F1BDA2-8156-47E2-2F94-5FFAF21B4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188460"/>
            <a:ext cx="151200" cy="187488"/>
          </a:xfrm>
          <a:prstGeom prst="rect">
            <a:avLst/>
          </a:prstGeom>
        </p:spPr>
      </p:pic>
      <p:pic>
        <p:nvPicPr>
          <p:cNvPr id="16" name="Immagine 15" descr="Immagine che contiene simbol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5CDEC384-7B29-0034-0D56-3AFBD79D39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" y="4642735"/>
            <a:ext cx="213839" cy="175991"/>
          </a:xfrm>
          <a:prstGeom prst="rect">
            <a:avLst/>
          </a:prstGeom>
        </p:spPr>
      </p:pic>
      <p:pic>
        <p:nvPicPr>
          <p:cNvPr id="17" name="Immagine 16" descr="Immagine che contiene simbolo, clipart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39299CA-FC49-67AD-1423-76C136E105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4391948"/>
            <a:ext cx="190509" cy="156791"/>
          </a:xfrm>
          <a:prstGeom prst="rect">
            <a:avLst/>
          </a:prstGeom>
        </p:spPr>
      </p:pic>
      <p:pic>
        <p:nvPicPr>
          <p:cNvPr id="18" name="Immagine 17" descr="Immagine che contiene simbolo, schizz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8738AED7-58C0-39B8-7FAD-DB9A5B1AD4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" y="4878605"/>
            <a:ext cx="105104" cy="181013"/>
          </a:xfrm>
          <a:prstGeom prst="rect">
            <a:avLst/>
          </a:prstGeom>
        </p:spPr>
      </p:pic>
      <p:pic>
        <p:nvPicPr>
          <p:cNvPr id="19" name="Immagine 18" descr="Immagine che contiene Carattere, simbolo, Elementi grafici, tipografia&#10;&#10;Il contenuto generato dall'IA potrebbe non essere corretto.">
            <a:extLst>
              <a:ext uri="{FF2B5EF4-FFF2-40B4-BE49-F238E27FC236}">
                <a16:creationId xmlns:a16="http://schemas.microsoft.com/office/drawing/2014/main" id="{20B5EB23-9BA3-28C7-D643-C5560AB8EF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3" y="5506124"/>
            <a:ext cx="328464" cy="190920"/>
          </a:xfrm>
          <a:prstGeom prst="rect">
            <a:avLst/>
          </a:prstGeom>
        </p:spPr>
      </p:pic>
      <p:pic>
        <p:nvPicPr>
          <p:cNvPr id="20" name="Immagine 19" descr="Immagine che contiene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E81282EB-4ABB-807E-6CBF-8046435BA7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49" y="5514211"/>
            <a:ext cx="426610" cy="182833"/>
          </a:xfrm>
          <a:prstGeom prst="rect">
            <a:avLst/>
          </a:prstGeom>
        </p:spPr>
      </p:pic>
      <p:pic>
        <p:nvPicPr>
          <p:cNvPr id="21" name="Immagine 20" descr="Immagine che contiene Carattere, simbol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04905E9-7320-24C5-BF13-2EB974FBBC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2" y="5514211"/>
            <a:ext cx="440953" cy="188980"/>
          </a:xfrm>
          <a:prstGeom prst="rect">
            <a:avLst/>
          </a:prstGeom>
        </p:spPr>
      </p:pic>
      <p:pic>
        <p:nvPicPr>
          <p:cNvPr id="22" name="Immagine 21" descr="Immagine che contiene Carattere,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45F7ACA6-6107-9972-BA14-AD359F86F6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38" y="5514211"/>
            <a:ext cx="440953" cy="188980"/>
          </a:xfrm>
          <a:prstGeom prst="rect">
            <a:avLst/>
          </a:prstGeom>
        </p:spPr>
      </p:pic>
      <p:pic>
        <p:nvPicPr>
          <p:cNvPr id="23" name="Immagine 22" descr="Immagine che contiene Carattere, Elementi grafici, simbolo, tipografia&#10;&#10;Il contenuto generato dall'IA potrebbe non essere corretto.">
            <a:extLst>
              <a:ext uri="{FF2B5EF4-FFF2-40B4-BE49-F238E27FC236}">
                <a16:creationId xmlns:a16="http://schemas.microsoft.com/office/drawing/2014/main" id="{F6E1794A-B335-FA22-33B5-3691DFB39F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54" y="5519937"/>
            <a:ext cx="432048" cy="185163"/>
          </a:xfrm>
          <a:prstGeom prst="rect">
            <a:avLst/>
          </a:prstGeom>
        </p:spPr>
      </p:pic>
      <p:pic>
        <p:nvPicPr>
          <p:cNvPr id="24" name="Immagine 23" descr="Immagine che contiene Carattere, simbol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7B41CD8-F29A-7E3A-CE39-1EDD976B35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7" y="5713200"/>
            <a:ext cx="548258" cy="28574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D339A6D-2652-F167-BD98-A9B2323B75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0316" y="5506124"/>
            <a:ext cx="159922" cy="19830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31E844E-9016-140D-C5B9-BB5BE32432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7235" y="4155524"/>
            <a:ext cx="151829" cy="18826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9932904-F56B-69A9-7195-46E2DB87A0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135" y="5134136"/>
            <a:ext cx="151829" cy="188268"/>
          </a:xfrm>
          <a:prstGeom prst="rect">
            <a:avLst/>
          </a:prstGeom>
        </p:spPr>
      </p:pic>
      <p:pic>
        <p:nvPicPr>
          <p:cNvPr id="28" name="Immagine 27" descr="Immagine che contiene Carattere, Elementi grafici, tipografia, calligrafia&#10;&#10;Il contenuto generato dall'IA potrebbe non essere corretto.">
            <a:extLst>
              <a:ext uri="{FF2B5EF4-FFF2-40B4-BE49-F238E27FC236}">
                <a16:creationId xmlns:a16="http://schemas.microsoft.com/office/drawing/2014/main" id="{1D0EB77F-2596-7E94-32BC-2BF84C61D3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5" y="1774489"/>
            <a:ext cx="627140" cy="499492"/>
          </a:xfrm>
          <a:prstGeom prst="rect">
            <a:avLst/>
          </a:prstGeom>
        </p:spPr>
      </p:pic>
      <p:sp>
        <p:nvSpPr>
          <p:cNvPr id="32" name="Figura a mano libera 31">
            <a:extLst>
              <a:ext uri="{FF2B5EF4-FFF2-40B4-BE49-F238E27FC236}">
                <a16:creationId xmlns:a16="http://schemas.microsoft.com/office/drawing/2014/main" id="{FF0C66C0-8D49-2634-0E50-E216000DC2F1}"/>
              </a:ext>
            </a:extLst>
          </p:cNvPr>
          <p:cNvSpPr/>
          <p:nvPr/>
        </p:nvSpPr>
        <p:spPr>
          <a:xfrm>
            <a:off x="-276708" y="-368468"/>
            <a:ext cx="12745416" cy="7488832"/>
          </a:xfrm>
          <a:custGeom>
            <a:avLst/>
            <a:gdLst>
              <a:gd name="connsiteX0" fmla="*/ 585087 w 12745416"/>
              <a:gd name="connsiteY0" fmla="*/ 4650029 h 7488832"/>
              <a:gd name="connsiteX1" fmla="*/ 585087 w 12745416"/>
              <a:gd name="connsiteY1" fmla="*/ 6375092 h 7488832"/>
              <a:gd name="connsiteX2" fmla="*/ 12362614 w 12745416"/>
              <a:gd name="connsiteY2" fmla="*/ 6375092 h 7488832"/>
              <a:gd name="connsiteX3" fmla="*/ 12362614 w 12745416"/>
              <a:gd name="connsiteY3" fmla="*/ 4650029 h 7488832"/>
              <a:gd name="connsiteX4" fmla="*/ 8280920 w 12745416"/>
              <a:gd name="connsiteY4" fmla="*/ 1390971 h 7488832"/>
              <a:gd name="connsiteX5" fmla="*/ 8280920 w 12745416"/>
              <a:gd name="connsiteY5" fmla="*/ 2102336 h 7488832"/>
              <a:gd name="connsiteX6" fmla="*/ 11823721 w 12745416"/>
              <a:gd name="connsiteY6" fmla="*/ 2102336 h 7488832"/>
              <a:gd name="connsiteX7" fmla="*/ 11823721 w 12745416"/>
              <a:gd name="connsiteY7" fmla="*/ 1390971 h 7488832"/>
              <a:gd name="connsiteX8" fmla="*/ 0 w 12745416"/>
              <a:gd name="connsiteY8" fmla="*/ 0 h 7488832"/>
              <a:gd name="connsiteX9" fmla="*/ 12745416 w 12745416"/>
              <a:gd name="connsiteY9" fmla="*/ 0 h 7488832"/>
              <a:gd name="connsiteX10" fmla="*/ 12745416 w 12745416"/>
              <a:gd name="connsiteY10" fmla="*/ 7488832 h 7488832"/>
              <a:gd name="connsiteX11" fmla="*/ 0 w 12745416"/>
              <a:gd name="connsiteY11" fmla="*/ 7488832 h 748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5416" h="7488832">
                <a:moveTo>
                  <a:pt x="585087" y="4650029"/>
                </a:moveTo>
                <a:lnTo>
                  <a:pt x="585087" y="6375092"/>
                </a:lnTo>
                <a:lnTo>
                  <a:pt x="12362614" y="6375092"/>
                </a:lnTo>
                <a:lnTo>
                  <a:pt x="12362614" y="4650029"/>
                </a:lnTo>
                <a:close/>
                <a:moveTo>
                  <a:pt x="8280920" y="1390971"/>
                </a:moveTo>
                <a:lnTo>
                  <a:pt x="8280920" y="2102336"/>
                </a:lnTo>
                <a:lnTo>
                  <a:pt x="11823721" y="2102336"/>
                </a:lnTo>
                <a:lnTo>
                  <a:pt x="11823721" y="1390971"/>
                </a:lnTo>
                <a:close/>
                <a:moveTo>
                  <a:pt x="0" y="0"/>
                </a:moveTo>
                <a:lnTo>
                  <a:pt x="12745416" y="0"/>
                </a:lnTo>
                <a:lnTo>
                  <a:pt x="12745416" y="7488832"/>
                </a:lnTo>
                <a:lnTo>
                  <a:pt x="0" y="7488832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DE"/>
          </a:p>
        </p:txBody>
      </p:sp>
    </p:spTree>
    <p:extLst>
      <p:ext uri="{BB962C8B-B14F-4D97-AF65-F5344CB8AC3E}">
        <p14:creationId xmlns:p14="http://schemas.microsoft.com/office/powerpoint/2010/main" val="227480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257CA4BF-1BB3-20CE-C387-67F1656259FF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AE9999-7F06-F3B2-960B-05865010307B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B501CB10-23D1-9C2E-FF3A-834428F34780}"/>
              </a:ext>
            </a:extLst>
          </p:cNvPr>
          <p:cNvSpPr txBox="1"/>
          <p:nvPr/>
        </p:nvSpPr>
        <p:spPr>
          <a:xfrm>
            <a:off x="5911505" y="6329411"/>
            <a:ext cx="3285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FE936B-E178-81BB-9E5D-40BB4B92F1ED}"/>
              </a:ext>
            </a:extLst>
          </p:cNvPr>
          <p:cNvSpPr txBox="1"/>
          <p:nvPr/>
        </p:nvSpPr>
        <p:spPr>
          <a:xfrm>
            <a:off x="680991" y="1175272"/>
            <a:ext cx="54150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Mapping features in </a:t>
            </a:r>
            <a:r>
              <a:rPr lang="it-IT" sz="2000" b="1" dirty="0">
                <a:latin typeface="Aptos" panose="020B0004020202020204" pitchFamily="34" charset="0"/>
              </a:rPr>
              <a:t>global </a:t>
            </a:r>
            <a:r>
              <a:rPr lang="it-IT" sz="2000" b="1" dirty="0" err="1">
                <a:latin typeface="Aptos" panose="020B0004020202020204" pitchFamily="34" charset="0"/>
              </a:rPr>
              <a:t>detunings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C</a:t>
            </a:r>
            <a:r>
              <a:rPr lang="it-DE" sz="2000" dirty="0">
                <a:latin typeface="Aptos" panose="020B0004020202020204" pitchFamily="34" charset="0"/>
              </a:rPr>
              <a:t>ustomized sequence for </a:t>
            </a:r>
            <a:r>
              <a:rPr lang="it-DE" sz="2000" b="1" dirty="0">
                <a:latin typeface="Aptos" panose="020B0004020202020204" pitchFamily="34" charset="0"/>
              </a:rPr>
              <a:t>each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Embeddings collected at different time steps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6243BE-772A-A9ED-F807-BEC44E52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50" y="1075555"/>
            <a:ext cx="6120559" cy="711365"/>
          </a:xfrm>
          <a:prstGeom prst="rect">
            <a:avLst/>
          </a:prstGeom>
        </p:spPr>
      </p:pic>
      <p:pic>
        <p:nvPicPr>
          <p:cNvPr id="9" name="Immagine 8" descr="Immagine che contiene Rettangolo, schermata, linea, design&#10;&#10;Il contenuto generato dall'IA potrebbe non essere corretto.">
            <a:extLst>
              <a:ext uri="{FF2B5EF4-FFF2-40B4-BE49-F238E27FC236}">
                <a16:creationId xmlns:a16="http://schemas.microsoft.com/office/drawing/2014/main" id="{4B308DF9-5C9B-180E-B66D-EA518A59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" y="3083718"/>
            <a:ext cx="11691238" cy="2698727"/>
          </a:xfrm>
          <a:prstGeom prst="rect">
            <a:avLst/>
          </a:prstGeom>
        </p:spPr>
      </p:pic>
      <p:pic>
        <p:nvPicPr>
          <p:cNvPr id="10" name="Immagine 9" descr="Immagine che contiene Carattere, calligrafia, tipografia, bianco&#10;&#10;Il contenuto generato dall'IA potrebbe non essere corretto.">
            <a:extLst>
              <a:ext uri="{FF2B5EF4-FFF2-40B4-BE49-F238E27FC236}">
                <a16:creationId xmlns:a16="http://schemas.microsoft.com/office/drawing/2014/main" id="{088ED1A2-DDD1-534C-FB50-1AF661B2E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062" y="3558897"/>
            <a:ext cx="1030434" cy="289560"/>
          </a:xfrm>
          <a:prstGeom prst="rect">
            <a:avLst/>
          </a:prstGeom>
        </p:spPr>
      </p:pic>
      <p:pic>
        <p:nvPicPr>
          <p:cNvPr id="11" name="Immagine 10" descr="Immagine che contiene Carattere, calligrafia, tipografia, handwritten&#10;&#10;Il contenuto generato dall'IA potrebbe non essere corretto.">
            <a:extLst>
              <a:ext uri="{FF2B5EF4-FFF2-40B4-BE49-F238E27FC236}">
                <a16:creationId xmlns:a16="http://schemas.microsoft.com/office/drawing/2014/main" id="{CE457BDE-3A34-FF52-3B3C-C97753EE9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348" y="4717032"/>
            <a:ext cx="1054397" cy="289560"/>
          </a:xfrm>
          <a:prstGeom prst="rect">
            <a:avLst/>
          </a:prstGeom>
        </p:spPr>
      </p:pic>
      <p:pic>
        <p:nvPicPr>
          <p:cNvPr id="12" name="Immagine 11" descr="Immagine che contiene schizzo, bianco, simbol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8D8A475-E913-1918-0008-07667344E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3927923"/>
            <a:ext cx="150968" cy="187200"/>
          </a:xfrm>
          <a:prstGeom prst="rect">
            <a:avLst/>
          </a:prstGeom>
        </p:spPr>
      </p:pic>
      <p:pic>
        <p:nvPicPr>
          <p:cNvPr id="13" name="Immagine 12" descr="Immagine che contiene linea, design&#10;&#10;Il contenuto generato dall'IA potrebbe non essere corretto.">
            <a:extLst>
              <a:ext uri="{FF2B5EF4-FFF2-40B4-BE49-F238E27FC236}">
                <a16:creationId xmlns:a16="http://schemas.microsoft.com/office/drawing/2014/main" id="{B0B63574-DAAC-0105-A6B9-521978812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" y="3679016"/>
            <a:ext cx="150968" cy="187200"/>
          </a:xfrm>
          <a:prstGeom prst="rect">
            <a:avLst/>
          </a:prstGeom>
        </p:spPr>
      </p:pic>
      <p:pic>
        <p:nvPicPr>
          <p:cNvPr id="14" name="Immagine 13" descr="Immagine che contiene cerchio, Elementi grafici, schizzo, silhouette&#10;&#10;Il contenuto generato dall'IA potrebbe non essere corretto.">
            <a:extLst>
              <a:ext uri="{FF2B5EF4-FFF2-40B4-BE49-F238E27FC236}">
                <a16:creationId xmlns:a16="http://schemas.microsoft.com/office/drawing/2014/main" id="{DAF3C017-03FE-A102-6B18-E298F75F0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413948"/>
            <a:ext cx="151200" cy="187488"/>
          </a:xfrm>
          <a:prstGeom prst="rect">
            <a:avLst/>
          </a:prstGeom>
        </p:spPr>
      </p:pic>
      <p:pic>
        <p:nvPicPr>
          <p:cNvPr id="15" name="Immagine 14" descr="Immagine che contiene silhouette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CC24A89C-CEF3-CDF5-6F41-DDCA76954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5" y="3188460"/>
            <a:ext cx="151200" cy="187488"/>
          </a:xfrm>
          <a:prstGeom prst="rect">
            <a:avLst/>
          </a:prstGeom>
        </p:spPr>
      </p:pic>
      <p:pic>
        <p:nvPicPr>
          <p:cNvPr id="16" name="Immagine 15" descr="Immagine che contiene simbol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233BB368-3CDC-1087-EEC5-D434C77B0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4" y="4642735"/>
            <a:ext cx="213839" cy="175991"/>
          </a:xfrm>
          <a:prstGeom prst="rect">
            <a:avLst/>
          </a:prstGeom>
        </p:spPr>
      </p:pic>
      <p:pic>
        <p:nvPicPr>
          <p:cNvPr id="17" name="Immagine 16" descr="Immagine che contiene simbolo, clipart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642D68B-BA56-6F56-16E3-015A9A171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" y="4391948"/>
            <a:ext cx="190509" cy="156791"/>
          </a:xfrm>
          <a:prstGeom prst="rect">
            <a:avLst/>
          </a:prstGeom>
        </p:spPr>
      </p:pic>
      <p:pic>
        <p:nvPicPr>
          <p:cNvPr id="18" name="Immagine 17" descr="Immagine che contiene simbolo, schizzo, silhouette, design&#10;&#10;Il contenuto generato dall'IA potrebbe non essere corretto.">
            <a:extLst>
              <a:ext uri="{FF2B5EF4-FFF2-40B4-BE49-F238E27FC236}">
                <a16:creationId xmlns:a16="http://schemas.microsoft.com/office/drawing/2014/main" id="{D7EA46E7-54F3-DA94-3F84-758F565555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" y="4878605"/>
            <a:ext cx="105104" cy="181013"/>
          </a:xfrm>
          <a:prstGeom prst="rect">
            <a:avLst/>
          </a:prstGeom>
        </p:spPr>
      </p:pic>
      <p:pic>
        <p:nvPicPr>
          <p:cNvPr id="19" name="Immagine 18" descr="Immagine che contiene Carattere, simbolo, Elementi grafici, tipografia&#10;&#10;Il contenuto generato dall'IA potrebbe non essere corretto.">
            <a:extLst>
              <a:ext uri="{FF2B5EF4-FFF2-40B4-BE49-F238E27FC236}">
                <a16:creationId xmlns:a16="http://schemas.microsoft.com/office/drawing/2014/main" id="{CF43FC4A-B687-BECE-5A9E-8C523F5744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3" y="5506124"/>
            <a:ext cx="328464" cy="190920"/>
          </a:xfrm>
          <a:prstGeom prst="rect">
            <a:avLst/>
          </a:prstGeom>
        </p:spPr>
      </p:pic>
      <p:pic>
        <p:nvPicPr>
          <p:cNvPr id="20" name="Immagine 19" descr="Immagine che contiene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F4A78D78-8D9F-4239-D5F3-6C7EE7ECCB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49" y="5514211"/>
            <a:ext cx="426610" cy="182833"/>
          </a:xfrm>
          <a:prstGeom prst="rect">
            <a:avLst/>
          </a:prstGeom>
        </p:spPr>
      </p:pic>
      <p:pic>
        <p:nvPicPr>
          <p:cNvPr id="21" name="Immagine 20" descr="Immagine che contiene Carattere, simbolo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F8447BA-24C6-277E-971A-9C3E1C57B0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22" y="5514211"/>
            <a:ext cx="440953" cy="188980"/>
          </a:xfrm>
          <a:prstGeom prst="rect">
            <a:avLst/>
          </a:prstGeom>
        </p:spPr>
      </p:pic>
      <p:pic>
        <p:nvPicPr>
          <p:cNvPr id="22" name="Immagine 21" descr="Immagine che contiene Carattere, tipografia, design&#10;&#10;Il contenuto generato dall'IA potrebbe non essere corretto.">
            <a:extLst>
              <a:ext uri="{FF2B5EF4-FFF2-40B4-BE49-F238E27FC236}">
                <a16:creationId xmlns:a16="http://schemas.microsoft.com/office/drawing/2014/main" id="{671F6478-8AD1-6A22-6842-6D05E4B50F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38" y="5514211"/>
            <a:ext cx="440953" cy="188980"/>
          </a:xfrm>
          <a:prstGeom prst="rect">
            <a:avLst/>
          </a:prstGeom>
        </p:spPr>
      </p:pic>
      <p:pic>
        <p:nvPicPr>
          <p:cNvPr id="23" name="Immagine 22" descr="Immagine che contiene Carattere, Elementi grafici, simbolo, tipografia&#10;&#10;Il contenuto generato dall'IA potrebbe non essere corretto.">
            <a:extLst>
              <a:ext uri="{FF2B5EF4-FFF2-40B4-BE49-F238E27FC236}">
                <a16:creationId xmlns:a16="http://schemas.microsoft.com/office/drawing/2014/main" id="{E9D82FAB-B641-F2E8-8506-31D1D207D1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54" y="5519937"/>
            <a:ext cx="432048" cy="185163"/>
          </a:xfrm>
          <a:prstGeom prst="rect">
            <a:avLst/>
          </a:prstGeom>
        </p:spPr>
      </p:pic>
      <p:pic>
        <p:nvPicPr>
          <p:cNvPr id="24" name="Immagine 23" descr="Immagine che contiene Carattere, simbol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5D6AC3D-99D0-BBC4-1509-32570F798F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7" y="5713200"/>
            <a:ext cx="548258" cy="28574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49324E0-F02E-2319-CCB1-C21056BB74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0316" y="5506124"/>
            <a:ext cx="159922" cy="19830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360B1AA-A350-37AB-41B3-C9DFFC8684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235" y="4155524"/>
            <a:ext cx="151829" cy="18826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879A135-DDAD-4985-6FF8-2CB8ADCBFB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135" y="5134136"/>
            <a:ext cx="151829" cy="188268"/>
          </a:xfrm>
          <a:prstGeom prst="rect">
            <a:avLst/>
          </a:prstGeom>
        </p:spPr>
      </p:pic>
      <p:pic>
        <p:nvPicPr>
          <p:cNvPr id="28" name="Immagine 27" descr="Immagine che contiene Carattere, Elementi grafici, tipografia, calligrafia&#10;&#10;Il contenuto generato dall'IA potrebbe non essere corretto.">
            <a:extLst>
              <a:ext uri="{FF2B5EF4-FFF2-40B4-BE49-F238E27FC236}">
                <a16:creationId xmlns:a16="http://schemas.microsoft.com/office/drawing/2014/main" id="{BBA94B5A-8C7E-BFCF-B7A4-9C3DF2E0ACD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5" y="1774489"/>
            <a:ext cx="627140" cy="49949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A56C69D-AB6D-C887-28F3-02807004E8E7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995146D-97E8-D045-754F-002369982E86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29" name="Immagine 2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27DB08F-6584-8C38-F3BD-2CABDCE89C9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30" name="Immagine 2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7A1C17D-7312-4A8A-07D3-BA4B390F7930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F093EF-0BFF-3973-972F-8F8D67BF0778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: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results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5AD41A01-58E5-9E28-A67A-E9DFDC6579B7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FFCA0020-440C-952D-C5F7-FFBA8E7B1314}"/>
              </a:ext>
            </a:extLst>
          </p:cNvPr>
          <p:cNvSpPr txBox="1"/>
          <p:nvPr/>
        </p:nvSpPr>
        <p:spPr>
          <a:xfrm>
            <a:off x="5911505" y="6329411"/>
            <a:ext cx="54453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10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Immagine 7" descr="Immagine che contiene linea, Diagramm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C536AC38-7FE0-9EB4-C34A-D5676B248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" y="1386465"/>
            <a:ext cx="5328592" cy="408840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0C31E78-F139-2ADF-4115-BC5FA92D6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384796"/>
            <a:ext cx="4902200" cy="41783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BD71DA-178D-EA48-0C95-B48A9448B4EA}"/>
              </a:ext>
            </a:extLst>
          </p:cNvPr>
          <p:cNvSpPr txBox="1"/>
          <p:nvPr/>
        </p:nvSpPr>
        <p:spPr>
          <a:xfrm>
            <a:off x="2070400" y="894794"/>
            <a:ext cx="1955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Learning  curve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08F64D-7C29-E5EC-0CC1-F11940BAE0C1}"/>
              </a:ext>
            </a:extLst>
          </p:cNvPr>
          <p:cNvSpPr txBox="1"/>
          <p:nvPr/>
        </p:nvSpPr>
        <p:spPr>
          <a:xfrm>
            <a:off x="8328248" y="894794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Confusion matrix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A4A6066-C280-5FB5-1DFB-405D0E374FBA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603155A-1BDE-40F5-DD66-E7CCC61CB9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604BB44-9879-237C-ED51-76BB9D18E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C447E6E-4958-4F47-2C87-FAB5520C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>
            <a:extLst>
              <a:ext uri="{FF2B5EF4-FFF2-40B4-BE49-F238E27FC236}">
                <a16:creationId xmlns:a16="http://schemas.microsoft.com/office/drawing/2014/main" id="{E6C95E5E-2C5B-686B-75BA-A0A69105FBC9}"/>
              </a:ext>
            </a:extLst>
          </p:cNvPr>
          <p:cNvSpPr txBox="1"/>
          <p:nvPr/>
        </p:nvSpPr>
        <p:spPr>
          <a:xfrm>
            <a:off x="901486" y="-8391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Overview</a:t>
            </a:r>
          </a:p>
        </p:txBody>
      </p:sp>
      <p:cxnSp>
        <p:nvCxnSpPr>
          <p:cNvPr id="6" name="Connettore diritto 1">
            <a:extLst>
              <a:ext uri="{FF2B5EF4-FFF2-40B4-BE49-F238E27FC236}">
                <a16:creationId xmlns:a16="http://schemas.microsoft.com/office/drawing/2014/main" id="{664215C1-6DB1-8BA3-96D5-27ECD8DCF8F4}"/>
              </a:ext>
            </a:extLst>
          </p:cNvPr>
          <p:cNvCxnSpPr/>
          <p:nvPr/>
        </p:nvCxnSpPr>
        <p:spPr>
          <a:xfrm>
            <a:off x="1034147" y="532993"/>
            <a:ext cx="101237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D616BC-37DE-35CA-F8F8-DD161B6A02F1}"/>
              </a:ext>
            </a:extLst>
          </p:cNvPr>
          <p:cNvSpPr txBox="1"/>
          <p:nvPr/>
        </p:nvSpPr>
        <p:spPr>
          <a:xfrm>
            <a:off x="1031805" y="662516"/>
            <a:ext cx="9327638" cy="57246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/>
              </a:rPr>
              <a:t>Intro to QML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Why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QML?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VQA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issues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9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/>
              </a:rPr>
              <a:t>Reservoir Computing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Classical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reservoir.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Neutral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atom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QRC.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err="1">
                <a:solidFill>
                  <a:srgbClr val="000000"/>
                </a:solidFill>
                <a:latin typeface="Aptos"/>
              </a:rPr>
              <a:t>Pasqal</a:t>
            </a:r>
            <a:r>
              <a:rPr lang="it-IT" dirty="0">
                <a:solidFill>
                  <a:srgbClr val="000000"/>
                </a:solidFill>
                <a:latin typeface="Aptos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ptos"/>
              </a:rPr>
              <a:t>platform</a:t>
            </a:r>
            <a:r>
              <a:rPr lang="it-IT" dirty="0">
                <a:solidFill>
                  <a:srgbClr val="000000"/>
                </a:solidFill>
                <a:latin typeface="Aptos"/>
              </a:rPr>
              <a:t>.</a:t>
            </a:r>
            <a:endParaRPr lang="it-IT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9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0" cap="none" spc="0" baseline="0" dirty="0" err="1">
                <a:solidFill>
                  <a:srgbClr val="BD2B0B"/>
                </a:solidFill>
                <a:uFillTx/>
                <a:latin typeface="Aptos"/>
              </a:rPr>
              <a:t>Classification</a:t>
            </a:r>
            <a:r>
              <a:rPr lang="it-IT" sz="2000" b="1" i="0" u="none" strike="noStrike" kern="0" cap="none" spc="0" baseline="0" dirty="0">
                <a:solidFill>
                  <a:srgbClr val="BD2B0B"/>
                </a:solidFill>
                <a:uFillTx/>
                <a:latin typeface="Aptos"/>
              </a:rPr>
              <a:t> task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Data and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methodology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Global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encoding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Local </a:t>
            </a:r>
            <a:r>
              <a:rPr lang="it-IT" b="0" i="0" u="none" strike="noStrike" kern="0" cap="none" spc="0" baseline="0" dirty="0" err="1">
                <a:solidFill>
                  <a:srgbClr val="000000"/>
                </a:solidFill>
                <a:uFillTx/>
                <a:latin typeface="Aptos"/>
              </a:rPr>
              <a:t>encoding</a:t>
            </a:r>
            <a:r>
              <a:rPr lang="it-IT" b="0" i="0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Results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comparison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9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 startAt="3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0" cap="none" spc="0" baseline="0" dirty="0" err="1">
                <a:solidFill>
                  <a:srgbClr val="BD2B0B"/>
                </a:solidFill>
                <a:uFillTx/>
                <a:latin typeface="Aptos"/>
              </a:rPr>
              <a:t>Prespectives</a:t>
            </a:r>
            <a:endParaRPr lang="it-IT" sz="2000" b="1" i="0" u="none" strike="noStrike" kern="1200" cap="none" spc="0" baseline="0" dirty="0">
              <a:solidFill>
                <a:srgbClr val="BD2B0B"/>
              </a:solidFill>
              <a:uFillTx/>
              <a:latin typeface="Aptos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Contributions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Future </a:t>
            </a:r>
            <a:r>
              <a:rPr lang="it-IT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directions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  <a:p>
            <a:pPr marL="800100" lvl="1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Literature</a:t>
            </a:r>
            <a:r>
              <a:rPr lang="it-IT" dirty="0">
                <a:solidFill>
                  <a:srgbClr val="000000"/>
                </a:solidFill>
                <a:latin typeface="Aptos"/>
              </a:rPr>
              <a:t>. </a:t>
            </a:r>
            <a:endParaRPr lang="it-IT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8" name="Immagine 7" descr="Immagine che contiene diagramma, cerchio, linea&#10;&#10;Il contenuto generato dall'IA potrebbe non essere corretto.">
            <a:extLst>
              <a:ext uri="{FF2B5EF4-FFF2-40B4-BE49-F238E27FC236}">
                <a16:creationId xmlns:a16="http://schemas.microsoft.com/office/drawing/2014/main" id="{FA0C15A8-95FF-D4FE-0CD2-71C7FBB6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44"/>
          <a:stretch>
            <a:fillRect/>
          </a:stretch>
        </p:blipFill>
        <p:spPr>
          <a:xfrm>
            <a:off x="5179347" y="1524551"/>
            <a:ext cx="6392900" cy="2808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6950F3A-4107-93E0-A265-3F3D7E83F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777" r="39220"/>
          <a:stretch>
            <a:fillRect/>
          </a:stretch>
        </p:blipFill>
        <p:spPr>
          <a:xfrm>
            <a:off x="5179347" y="4294125"/>
            <a:ext cx="5064110" cy="33313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6F69AAB-A86D-1AC9-AC54-1085EAF79130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5E52253-B03D-CA9E-BDC2-E61FDAE3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9FF8A91-A374-A694-B8C6-507DFAB3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FE12536-5C55-6EEA-E3FE-C23FE87E46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8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6AC5C4-D03D-E733-7A6C-D58DA0144875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Global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: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results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748C03E9-BB26-8EC5-825D-92CAB15B2BF9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FD1EBE0B-1070-9437-0CF9-7BFF5C0F2886}"/>
              </a:ext>
            </a:extLst>
          </p:cNvPr>
          <p:cNvSpPr txBox="1"/>
          <p:nvPr/>
        </p:nvSpPr>
        <p:spPr>
          <a:xfrm>
            <a:off x="5911505" y="6329411"/>
            <a:ext cx="47252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11</a:t>
            </a:r>
          </a:p>
        </p:txBody>
      </p:sp>
      <p:pic>
        <p:nvPicPr>
          <p:cNvPr id="8" name="Immagine 7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3172708D-5D80-01E4-6DC4-5ACFFA4C2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36" y="958850"/>
            <a:ext cx="6438900" cy="49403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C7ACF6-DF42-5608-DBB2-7C3A4B0EDB92}"/>
              </a:ext>
            </a:extLst>
          </p:cNvPr>
          <p:cNvSpPr txBox="1"/>
          <p:nvPr/>
        </p:nvSpPr>
        <p:spPr>
          <a:xfrm>
            <a:off x="384064" y="1700808"/>
            <a:ext cx="4734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Top performance: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Global encoding </a:t>
            </a:r>
            <a:r>
              <a:rPr lang="it-DE" sz="2000" b="1" dirty="0">
                <a:latin typeface="Aptos" panose="020B0004020202020204" pitchFamily="34" charset="0"/>
              </a:rPr>
              <a:t>90.2%</a:t>
            </a:r>
            <a:r>
              <a:rPr lang="it-DE" sz="2000" dirty="0">
                <a:latin typeface="Aptos" panose="020B0004020202020204" pitchFamily="34" charset="0"/>
              </a:rPr>
              <a:t> test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Classical </a:t>
            </a:r>
            <a:r>
              <a:rPr lang="it-DE" sz="2000" b="1" dirty="0">
                <a:latin typeface="Aptos" panose="020B0004020202020204" pitchFamily="34" charset="0"/>
              </a:rPr>
              <a:t>85.1% </a:t>
            </a:r>
            <a:r>
              <a:rPr lang="it-DE" sz="2000" dirty="0">
                <a:latin typeface="Aptos" panose="020B0004020202020204" pitchFamily="34" charset="0"/>
              </a:rPr>
              <a:t>test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DE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Consistent advantage</a:t>
            </a:r>
          </a:p>
          <a:p>
            <a:endParaRPr lang="it-DE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More separable features: </a:t>
            </a:r>
            <a:r>
              <a:rPr lang="it-DE" sz="2000" dirty="0">
                <a:latin typeface="Aptos" panose="020B0004020202020204" pitchFamily="34" charset="0"/>
              </a:rPr>
              <a:t>QRC extracts </a:t>
            </a:r>
            <a:r>
              <a:rPr lang="it-DE" sz="2000" b="1" dirty="0">
                <a:latin typeface="Aptos" panose="020B0004020202020204" pitchFamily="34" charset="0"/>
              </a:rPr>
              <a:t>non-linear correlations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83013FD-600B-A0A9-B1A2-D8A10DE8F728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A97A81C-FA48-E1F1-1F85-F820772D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E0D74E7-E9CA-D814-8E75-F2293542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04C8CC1-9D7D-0281-438E-FA9F0552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056A34-7137-2F38-9FCD-7015B6B8DF2B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Local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934501-2B92-D957-88F1-71D0CBAF9A57}"/>
              </a:ext>
            </a:extLst>
          </p:cNvPr>
          <p:cNvSpPr txBox="1"/>
          <p:nvPr/>
        </p:nvSpPr>
        <p:spPr>
          <a:xfrm>
            <a:off x="5911505" y="6329411"/>
            <a:ext cx="54453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</a:t>
            </a:r>
          </a:p>
        </p:txBody>
      </p:sp>
      <p:cxnSp>
        <p:nvCxnSpPr>
          <p:cNvPr id="6" name="Connettore diritto 1">
            <a:extLst>
              <a:ext uri="{FF2B5EF4-FFF2-40B4-BE49-F238E27FC236}">
                <a16:creationId xmlns:a16="http://schemas.microsoft.com/office/drawing/2014/main" id="{202838DC-ADD5-8FFD-51E0-DDB0D67AA707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22" name="Immagine 21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10ADA50E-7A9B-7BDD-FC20-FB4597BD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5" y="2624541"/>
            <a:ext cx="8280920" cy="345173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DB19F8-C798-6033-6359-4F5DFC68872C}"/>
              </a:ext>
            </a:extLst>
          </p:cNvPr>
          <p:cNvSpPr txBox="1"/>
          <p:nvPr/>
        </p:nvSpPr>
        <p:spPr>
          <a:xfrm>
            <a:off x="680991" y="993325"/>
            <a:ext cx="57645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Mapping features in </a:t>
            </a:r>
            <a:r>
              <a:rPr lang="it-IT" sz="2000" b="1" dirty="0" err="1">
                <a:latin typeface="Aptos" panose="020B0004020202020204" pitchFamily="34" charset="0"/>
              </a:rPr>
              <a:t>local</a:t>
            </a:r>
            <a:r>
              <a:rPr lang="it-IT" sz="2000" b="1" dirty="0">
                <a:latin typeface="Aptos" panose="020B0004020202020204" pitchFamily="34" charset="0"/>
              </a:rPr>
              <a:t> </a:t>
            </a:r>
            <a:r>
              <a:rPr lang="it-IT" sz="2000" b="1" dirty="0" err="1">
                <a:latin typeface="Aptos" panose="020B0004020202020204" pitchFamily="34" charset="0"/>
              </a:rPr>
              <a:t>detunings</a:t>
            </a:r>
            <a:endParaRPr lang="it-IT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ptos" panose="020B0004020202020204" pitchFamily="34" charset="0"/>
              </a:rPr>
              <a:t>Custom</a:t>
            </a:r>
            <a:r>
              <a:rPr lang="it-DE" sz="2000" dirty="0">
                <a:latin typeface="Aptos" panose="020B0004020202020204" pitchFamily="34" charset="0"/>
              </a:rPr>
              <a:t> sequence per </a:t>
            </a:r>
            <a:r>
              <a:rPr lang="it-DE" sz="2000" b="1" dirty="0">
                <a:latin typeface="Aptos" panose="020B0004020202020204" pitchFamily="34" charset="0"/>
              </a:rPr>
              <a:t>input vector and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Embeddings collected at each time steps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72F113-5D1D-A349-1FA7-67BA4EDFB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838807"/>
            <a:ext cx="6673440" cy="757455"/>
          </a:xfrm>
          <a:prstGeom prst="rect">
            <a:avLst/>
          </a:prstGeom>
        </p:spPr>
      </p:pic>
      <p:pic>
        <p:nvPicPr>
          <p:cNvPr id="2" name="Immagine 1" descr="Immagine che contiene Carattere, Elementi grafici, tipografia, calligrafia&#10;&#10;Il contenuto generato dall'IA potrebbe non essere corretto.">
            <a:extLst>
              <a:ext uri="{FF2B5EF4-FFF2-40B4-BE49-F238E27FC236}">
                <a16:creationId xmlns:a16="http://schemas.microsoft.com/office/drawing/2014/main" id="{6C695D44-068B-0126-97B4-7685EFABE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599653"/>
            <a:ext cx="627140" cy="49949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C8D6E3D-4C73-41D4-1B0D-6814A4D96C7F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FB37B33-5DC7-3EED-2826-D3DEB02E66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F376588-FFA7-CECF-F2AE-0B2187629A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2B129D5-FC6F-5EBC-CEB5-3496711B08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EF19E9-773F-EFD8-C74C-48695381565D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Local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: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results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F2A356BA-B914-96A0-B765-51CA64CCB5AE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2844C7-41BC-5903-6951-4ED11BEFC60D}"/>
              </a:ext>
            </a:extLst>
          </p:cNvPr>
          <p:cNvSpPr txBox="1"/>
          <p:nvPr/>
        </p:nvSpPr>
        <p:spPr>
          <a:xfrm>
            <a:off x="5911505" y="6329411"/>
            <a:ext cx="54453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72E789-812A-E401-9601-CDE71FECA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" y="1371860"/>
            <a:ext cx="5445754" cy="4178300"/>
          </a:xfrm>
          <a:prstGeom prst="rect">
            <a:avLst/>
          </a:prstGeom>
        </p:spPr>
      </p:pic>
      <p:pic>
        <p:nvPicPr>
          <p:cNvPr id="8" name="Immagine 7" descr="Immagine che contiene testo, parole crociate, quadrato, numero&#10;&#10;Il contenuto generato dall'IA potrebbe non essere corretto.">
            <a:extLst>
              <a:ext uri="{FF2B5EF4-FFF2-40B4-BE49-F238E27FC236}">
                <a16:creationId xmlns:a16="http://schemas.microsoft.com/office/drawing/2014/main" id="{97CC15EC-C67A-D9BD-CF10-D53FD363E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371860"/>
            <a:ext cx="4902200" cy="41783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CDC410-101C-26A5-76D7-967E60CD287A}"/>
              </a:ext>
            </a:extLst>
          </p:cNvPr>
          <p:cNvSpPr txBox="1"/>
          <p:nvPr/>
        </p:nvSpPr>
        <p:spPr>
          <a:xfrm>
            <a:off x="2070400" y="894794"/>
            <a:ext cx="1955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Learning  curve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30BDDD-8861-9CD8-ACD6-0E88A3537C68}"/>
              </a:ext>
            </a:extLst>
          </p:cNvPr>
          <p:cNvSpPr txBox="1"/>
          <p:nvPr/>
        </p:nvSpPr>
        <p:spPr>
          <a:xfrm>
            <a:off x="8328248" y="894794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Confusion matrix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CF8E947-FD25-4F3B-692E-90159DFEAED9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FC47C6DC-A9CC-7FA6-BAEF-3AFDCA10FE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B345DE1-46C0-6C4E-5433-B5A7D69E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CEB35AB-0D7F-F786-EBB6-141CFC6A3F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06BE8-2426-98E2-00AA-291E47A954F0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Local </a:t>
            </a:r>
            <a:r>
              <a:rPr lang="it-IT" sz="3400" b="1" dirty="0" err="1">
                <a:solidFill>
                  <a:srgbClr val="000000"/>
                </a:solidFill>
                <a:latin typeface="Aptos" panose="020B0004020202020204" pitchFamily="34" charset="0"/>
                <a:cs typeface="Helvetica" pitchFamily="34"/>
              </a:rPr>
              <a:t>E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ncoding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: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results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65061493-5222-5E0C-2CA1-4077F1DC350D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4E8DD3-37A3-C6DC-7A24-8800C0BA44F1}"/>
              </a:ext>
            </a:extLst>
          </p:cNvPr>
          <p:cNvSpPr txBox="1"/>
          <p:nvPr/>
        </p:nvSpPr>
        <p:spPr>
          <a:xfrm>
            <a:off x="5911505" y="6329411"/>
            <a:ext cx="47252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14</a:t>
            </a:r>
          </a:p>
        </p:txBody>
      </p:sp>
      <p:pic>
        <p:nvPicPr>
          <p:cNvPr id="16" name="Immagine 15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67DF4FF3-9EF6-33DC-C335-1783BB2E1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36" y="958850"/>
            <a:ext cx="6438900" cy="49403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52EEB4-C3B3-ADA0-69B3-EB7CB900CF98}"/>
              </a:ext>
            </a:extLst>
          </p:cNvPr>
          <p:cNvSpPr txBox="1"/>
          <p:nvPr/>
        </p:nvSpPr>
        <p:spPr>
          <a:xfrm>
            <a:off x="384064" y="2060848"/>
            <a:ext cx="4734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Top performance: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Local encoding </a:t>
            </a:r>
            <a:r>
              <a:rPr lang="it-DE" sz="2000" b="1" dirty="0">
                <a:latin typeface="Aptos" panose="020B0004020202020204" pitchFamily="34" charset="0"/>
              </a:rPr>
              <a:t>89.6%</a:t>
            </a:r>
            <a:r>
              <a:rPr lang="it-DE" sz="2000" dirty="0">
                <a:latin typeface="Aptos" panose="020B0004020202020204" pitchFamily="34" charset="0"/>
              </a:rPr>
              <a:t> test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Classical </a:t>
            </a:r>
            <a:r>
              <a:rPr lang="it-DE" sz="2000" b="1" dirty="0">
                <a:latin typeface="Aptos" panose="020B0004020202020204" pitchFamily="34" charset="0"/>
              </a:rPr>
              <a:t>85.1% </a:t>
            </a:r>
            <a:r>
              <a:rPr lang="it-DE" sz="2000" dirty="0">
                <a:latin typeface="Aptos" panose="020B0004020202020204" pitchFamily="34" charset="0"/>
              </a:rPr>
              <a:t>test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DE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Consistent advantage</a:t>
            </a:r>
          </a:p>
          <a:p>
            <a:endParaRPr lang="it-DE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Encoding-independent benefit</a:t>
            </a:r>
            <a:endParaRPr lang="it-DE" sz="2000" b="1" dirty="0">
              <a:latin typeface="Aptos" panose="020B00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D1CE795-1974-2F69-7F8E-1D72E02AC7C4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4C8DFA5-51D7-F03A-05D3-B50767A7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FE9004E-30C7-0C42-4AEA-B16066B8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66FC6A5-BC3B-AD81-3651-44006398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19F1BB90-1A67-7E47-A25B-A1D1726F6A0F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ED95E0-91BA-12D8-D941-27C5F4C7BD72}"/>
              </a:ext>
            </a:extLst>
          </p:cNvPr>
          <p:cNvSpPr txBox="1"/>
          <p:nvPr/>
        </p:nvSpPr>
        <p:spPr>
          <a:xfrm>
            <a:off x="5911505" y="6329411"/>
            <a:ext cx="47252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15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3E46F4A-2F38-B300-A814-D53B1309A018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6851A23-6A5F-C981-B47C-574936F2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9CAB6A0-D69B-9422-8E7D-D0AC1C45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7ECDB3E-DCE5-565B-6150-6F608639CF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735082-82CE-3683-6D06-94CC08079985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Future work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57D146F-7D94-1443-3C8C-9AB89CFE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14" y="2136499"/>
            <a:ext cx="7772400" cy="255213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B89680-C537-5DB0-D801-15A6119DA18F}"/>
              </a:ext>
            </a:extLst>
          </p:cNvPr>
          <p:cNvSpPr txBox="1"/>
          <p:nvPr/>
        </p:nvSpPr>
        <p:spPr>
          <a:xfrm>
            <a:off x="575912" y="1088342"/>
            <a:ext cx="9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Time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series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predicition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chaotic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systems</a:t>
            </a:r>
            <a:endParaRPr lang="it-DE" sz="2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1402807-BC0A-AF8A-6B7C-345FABF3ACAB}"/>
              </a:ext>
            </a:extLst>
          </p:cNvPr>
          <p:cNvSpPr txBox="1"/>
          <p:nvPr/>
        </p:nvSpPr>
        <p:spPr>
          <a:xfrm>
            <a:off x="1214353" y="2404207"/>
            <a:ext cx="1434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 input data</a:t>
            </a:r>
          </a:p>
          <a:p>
            <a:endParaRPr lang="en-GB" dirty="0"/>
          </a:p>
          <a:p>
            <a:r>
              <a:rPr lang="en-GB" dirty="0"/>
              <a:t>70 output</a:t>
            </a:r>
          </a:p>
        </p:txBody>
      </p:sp>
    </p:spTree>
    <p:extLst>
      <p:ext uri="{BB962C8B-B14F-4D97-AF65-F5344CB8AC3E}">
        <p14:creationId xmlns:p14="http://schemas.microsoft.com/office/powerpoint/2010/main" val="3526581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1">
            <a:extLst>
              <a:ext uri="{FF2B5EF4-FFF2-40B4-BE49-F238E27FC236}">
                <a16:creationId xmlns:a16="http://schemas.microsoft.com/office/drawing/2014/main" id="{2C8F5C06-DB50-4B18-1396-58845B923A36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F531DB74-6D2F-C120-6203-0F39EE04282C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D05A202-3F31-899D-08DB-126ED74B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DB8BC31-6FEB-894F-DB46-18DB4DF4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00CA1AF-E894-830D-D4DE-E67944C1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3DD50F-F3B9-3C3A-3405-28B38FCE26F6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Future work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B1A549-7A36-9F0F-BF5B-668C0C5DB21E}"/>
              </a:ext>
            </a:extLst>
          </p:cNvPr>
          <p:cNvSpPr txBox="1"/>
          <p:nvPr/>
        </p:nvSpPr>
        <p:spPr>
          <a:xfrm>
            <a:off x="575912" y="1088342"/>
            <a:ext cx="9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Time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series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predicition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chaotic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 systems</a:t>
            </a:r>
            <a:endParaRPr lang="it-DE" sz="20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D60374A-9837-C0C0-B5AA-6577A864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812608"/>
            <a:ext cx="4856090" cy="373004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A46557-DDD4-9195-34CD-A7493EA20370}"/>
              </a:ext>
            </a:extLst>
          </p:cNvPr>
          <p:cNvSpPr txBox="1"/>
          <p:nvPr/>
        </p:nvSpPr>
        <p:spPr>
          <a:xfrm>
            <a:off x="1214353" y="2404207"/>
            <a:ext cx="1434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 input data</a:t>
            </a:r>
          </a:p>
          <a:p>
            <a:endParaRPr lang="en-GB" dirty="0"/>
          </a:p>
          <a:p>
            <a:r>
              <a:rPr lang="en-GB" dirty="0"/>
              <a:t>70 output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25A1CA-C3D4-BC95-5211-163E407C3677}"/>
              </a:ext>
            </a:extLst>
          </p:cNvPr>
          <p:cNvSpPr txBox="1"/>
          <p:nvPr/>
        </p:nvSpPr>
        <p:spPr>
          <a:xfrm>
            <a:off x="5911505" y="6329411"/>
            <a:ext cx="47252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6302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BFC33C-8BA9-8995-7FF9-BCF582DDD008}"/>
              </a:ext>
            </a:extLst>
          </p:cNvPr>
          <p:cNvSpPr txBox="1"/>
          <p:nvPr/>
        </p:nvSpPr>
        <p:spPr>
          <a:xfrm>
            <a:off x="901486" y="-2294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Conclusions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18F7C1BF-CA79-6063-5C24-0C80C4E3D203}"/>
              </a:ext>
            </a:extLst>
          </p:cNvPr>
          <p:cNvCxnSpPr>
            <a:cxnSpLocks/>
          </p:cNvCxnSpPr>
          <p:nvPr/>
        </p:nvCxnSpPr>
        <p:spPr>
          <a:xfrm>
            <a:off x="384064" y="592611"/>
            <a:ext cx="11449272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14414B-0EEB-72C2-4B51-E20150BF7AC5}"/>
              </a:ext>
            </a:extLst>
          </p:cNvPr>
          <p:cNvSpPr txBox="1"/>
          <p:nvPr/>
        </p:nvSpPr>
        <p:spPr>
          <a:xfrm>
            <a:off x="5911505" y="6329411"/>
            <a:ext cx="47252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32ADA8-8F75-17C0-7B15-B324DC3DB7E6}"/>
              </a:ext>
            </a:extLst>
          </p:cNvPr>
          <p:cNvSpPr txBox="1"/>
          <p:nvPr/>
        </p:nvSpPr>
        <p:spPr>
          <a:xfrm>
            <a:off x="901486" y="980728"/>
            <a:ext cx="99470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Contributions:</a:t>
            </a:r>
          </a:p>
          <a:p>
            <a:endParaRPr lang="it-DE" sz="2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Implemented </a:t>
            </a:r>
            <a:r>
              <a:rPr lang="it-DE" sz="2000" dirty="0">
                <a:latin typeface="Aptos" panose="020B0004020202020204" pitchFamily="34" charset="0"/>
              </a:rPr>
              <a:t>and</a:t>
            </a:r>
            <a:r>
              <a:rPr lang="it-DE" sz="2000" b="1" dirty="0">
                <a:latin typeface="Aptos" panose="020B0004020202020204" pitchFamily="34" charset="0"/>
              </a:rPr>
              <a:t> tested </a:t>
            </a:r>
            <a:r>
              <a:rPr lang="it-DE" sz="2000" dirty="0">
                <a:latin typeface="Aptos" panose="020B0004020202020204" pitchFamily="34" charset="0"/>
              </a:rPr>
              <a:t>QRC on Pasqal neutral-atom platform.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DE" sz="20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Classically emulated </a:t>
            </a:r>
            <a:r>
              <a:rPr lang="it-DE" sz="2000" dirty="0">
                <a:latin typeface="Aptos" panose="020B0004020202020204" pitchFamily="34" charset="0"/>
              </a:rPr>
              <a:t>the algorithm with different encoding strategies.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DE" sz="20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Aptos" panose="020B0004020202020204" pitchFamily="34" charset="0"/>
              </a:rPr>
              <a:t>Achieved</a:t>
            </a:r>
            <a:r>
              <a:rPr lang="it-IT" sz="2000" b="1" dirty="0">
                <a:latin typeface="Aptos" panose="020B0004020202020204" pitchFamily="34" charset="0"/>
              </a:rPr>
              <a:t> 5% </a:t>
            </a:r>
            <a:r>
              <a:rPr lang="it-IT" sz="2000" b="1" dirty="0" err="1">
                <a:latin typeface="Aptos" panose="020B0004020202020204" pitchFamily="34" charset="0"/>
              </a:rPr>
              <a:t>improvement</a:t>
            </a:r>
            <a:r>
              <a:rPr lang="it-IT" sz="2000" b="1" dirty="0">
                <a:latin typeface="Aptos" panose="020B0004020202020204" pitchFamily="34" charset="0"/>
              </a:rPr>
              <a:t> </a:t>
            </a:r>
            <a:r>
              <a:rPr lang="it-IT" sz="2000" dirty="0">
                <a:latin typeface="Aptos" panose="020B0004020202020204" pitchFamily="34" charset="0"/>
              </a:rPr>
              <a:t>with global and </a:t>
            </a:r>
            <a:r>
              <a:rPr lang="it-IT" sz="2000" dirty="0" err="1">
                <a:latin typeface="Aptos" panose="020B0004020202020204" pitchFamily="34" charset="0"/>
              </a:rPr>
              <a:t>local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encoding</a:t>
            </a:r>
            <a:r>
              <a:rPr lang="it-IT" sz="2000" dirty="0">
                <a:latin typeface="Aptos" panose="020B0004020202020204" pitchFamily="34" charset="0"/>
              </a:rPr>
              <a:t> over </a:t>
            </a:r>
            <a:r>
              <a:rPr lang="it-IT" sz="2000" dirty="0" err="1">
                <a:latin typeface="Aptos" panose="020B0004020202020204" pitchFamily="34" charset="0"/>
              </a:rPr>
              <a:t>classical</a:t>
            </a:r>
            <a:r>
              <a:rPr lang="it-IT" sz="2000" dirty="0">
                <a:latin typeface="Aptos" panose="020B0004020202020204" pitchFamily="34" charset="0"/>
              </a:rPr>
              <a:t> pipeline.</a:t>
            </a:r>
            <a:endParaRPr lang="it-DE" sz="2000" dirty="0">
              <a:latin typeface="Aptos" panose="020B0004020202020204" pitchFamily="34" charset="0"/>
            </a:endParaRPr>
          </a:p>
          <a:p>
            <a:endParaRPr lang="it-DE" sz="2000" dirty="0">
              <a:latin typeface="Aptos" panose="020B0004020202020204" pitchFamily="34" charset="0"/>
            </a:endParaRPr>
          </a:p>
          <a:p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Future directions:</a:t>
            </a:r>
          </a:p>
          <a:p>
            <a:endParaRPr lang="it-DE" sz="2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Scale up the reservoir: </a:t>
            </a:r>
            <a:r>
              <a:rPr lang="it-DE" sz="2000" dirty="0">
                <a:latin typeface="Aptos" panose="020B0004020202020204" pitchFamily="34" charset="0"/>
              </a:rPr>
              <a:t>increase qubit count and dimension.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Execution on real hardware:</a:t>
            </a:r>
            <a:r>
              <a:rPr lang="it-DE" sz="2000" dirty="0">
                <a:latin typeface="Aptos" panose="020B0004020202020204" pitchFamily="34" charset="0"/>
              </a:rPr>
              <a:t> submit sequence and extract embeddings	           				                 from measured bit-strings.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DE" sz="2000" b="1" dirty="0">
                <a:latin typeface="Aptos" panose="020B0004020202020204" pitchFamily="34" charset="0"/>
              </a:rPr>
              <a:t>Benchmarking time series prediction: </a:t>
            </a:r>
            <a:r>
              <a:rPr lang="it-DE" sz="2000" dirty="0">
                <a:latin typeface="Aptos" panose="020B0004020202020204" pitchFamily="34" charset="0"/>
              </a:rPr>
              <a:t>compare model against top classical.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DE" sz="20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F37E89B-E057-CEB3-A4AC-8D1233E0FEA7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F71E8B3-8E08-850A-4CBF-C62266E0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AAC9ACA-3F3D-DBC8-4D33-F804D7D7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BC7DF3C-C999-FB88-654F-B3B72D34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29995B-8BFC-FFF1-2641-492D1A767E06}"/>
              </a:ext>
            </a:extLst>
          </p:cNvPr>
          <p:cNvSpPr txBox="1"/>
          <p:nvPr/>
        </p:nvSpPr>
        <p:spPr>
          <a:xfrm>
            <a:off x="5868683" y="6237515"/>
            <a:ext cx="45178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17</a:t>
            </a: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ED2A20DC-A119-0302-32C5-B84C6E483863}"/>
              </a:ext>
            </a:extLst>
          </p:cNvPr>
          <p:cNvCxnSpPr/>
          <p:nvPr/>
        </p:nvCxnSpPr>
        <p:spPr>
          <a:xfrm>
            <a:off x="1032723" y="764703"/>
            <a:ext cx="101237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1B0E80AC-8AE4-0305-0B2D-9F3A6D755F6E}"/>
              </a:ext>
            </a:extLst>
          </p:cNvPr>
          <p:cNvSpPr txBox="1"/>
          <p:nvPr/>
        </p:nvSpPr>
        <p:spPr>
          <a:xfrm>
            <a:off x="3046579" y="149147"/>
            <a:ext cx="6096003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Recommended Literature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CA67D867-E6D1-4D7B-68F4-AF27FF0A917B}"/>
              </a:ext>
            </a:extLst>
          </p:cNvPr>
          <p:cNvSpPr txBox="1"/>
          <p:nvPr/>
        </p:nvSpPr>
        <p:spPr>
          <a:xfrm>
            <a:off x="1032723" y="1151453"/>
            <a:ext cx="9517290" cy="45550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 panose="020B0004020202020204" pitchFamily="34" charset="0"/>
              </a:rPr>
              <a:t>Quantum reservoir computing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C00000"/>
              </a:solidFill>
              <a:uFillTx/>
              <a:latin typeface="Aptos" panose="020B0004020202020204" pitchFamily="34" charset="0"/>
            </a:endParaRPr>
          </a:p>
          <a:p>
            <a:pPr marL="342900" lvl="0" indent="-342900">
              <a:buSzPct val="100000"/>
              <a:buFont typeface="Aptos Display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err="1"/>
              <a:t>Mujal</a:t>
            </a:r>
            <a:r>
              <a:rPr lang="it-IT" dirty="0"/>
              <a:t> et al.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“ </a:t>
            </a:r>
            <a:r>
              <a:rPr lang="it-IT" b="1" dirty="0" err="1"/>
              <a:t>Opportunities</a:t>
            </a:r>
            <a:r>
              <a:rPr lang="it-IT" b="1" dirty="0"/>
              <a:t> in Quantum Reservoir Computing and Extreme Learning Machines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”</a:t>
            </a:r>
            <a:r>
              <a:rPr lang="it-IT" dirty="0"/>
              <a:t>, </a:t>
            </a:r>
            <a:r>
              <a:rPr lang="it-IT" i="1" dirty="0" err="1"/>
              <a:t>Adv</a:t>
            </a:r>
            <a:r>
              <a:rPr lang="it-IT" i="1" dirty="0"/>
              <a:t>. Quantum </a:t>
            </a:r>
            <a:r>
              <a:rPr lang="it-IT" i="1" dirty="0" err="1"/>
              <a:t>Technol</a:t>
            </a:r>
            <a:r>
              <a:rPr lang="it-IT" i="1" dirty="0"/>
              <a:t>.</a:t>
            </a:r>
            <a:r>
              <a:rPr lang="it-IT" dirty="0"/>
              <a:t> 4, 2100027 (2021)</a:t>
            </a:r>
          </a:p>
          <a:p>
            <a:pPr marL="342900" lvl="0" indent="-342900">
              <a:buSzPct val="100000"/>
              <a:buFont typeface="Aptos Display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b="0" i="0" u="none" strike="noStrike" kern="1200" cap="none" spc="0" baseline="0" dirty="0">
              <a:solidFill>
                <a:srgbClr val="000000"/>
              </a:solidFill>
              <a:uFillTx/>
              <a:latin typeface="Aptos" panose="020B0004020202020204" pitchFamily="34" charset="0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Domingo. 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“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Classical and quantum reservoir computing: development and applications in machine learning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.”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 arXiv:2310.07455(2023)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 panose="020B0004020202020204" pitchFamily="34" charset="0"/>
              </a:rPr>
              <a:t>Quantum </a:t>
            </a:r>
            <a:r>
              <a:rPr lang="it-IT" sz="2000" b="1" i="0" u="none" strike="noStrike" kern="1200" cap="none" spc="0" baseline="0" dirty="0" err="1">
                <a:solidFill>
                  <a:srgbClr val="BD2B0B"/>
                </a:solidFill>
                <a:uFillTx/>
                <a:latin typeface="Aptos" panose="020B0004020202020204" pitchFamily="34" charset="0"/>
              </a:rPr>
              <a:t>chemistry</a:t>
            </a: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 panose="020B0004020202020204" pitchFamily="34" charset="0"/>
              </a:rPr>
              <a:t> </a:t>
            </a:r>
            <a:r>
              <a:rPr lang="it-IT" sz="2000" b="1" i="0" u="none" strike="noStrike" kern="1200" cap="none" spc="0" baseline="0" dirty="0" err="1">
                <a:solidFill>
                  <a:srgbClr val="BD2B0B"/>
                </a:solidFill>
                <a:uFillTx/>
                <a:latin typeface="Aptos" panose="020B0004020202020204" pitchFamily="34" charset="0"/>
              </a:rPr>
              <a:t>applications</a:t>
            </a:r>
            <a:endParaRPr lang="it-IT" sz="2000" b="1" i="0" u="none" strike="noStrike" kern="1200" cap="none" spc="0" baseline="0" dirty="0">
              <a:solidFill>
                <a:srgbClr val="BD2B0B"/>
              </a:solidFill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C00000"/>
              </a:solidFill>
              <a:uFillTx/>
              <a:latin typeface="Aptos" panose="020B0004020202020204" pitchFamily="34" charset="0"/>
            </a:endParaRPr>
          </a:p>
          <a:p>
            <a:pPr marL="342900" lvl="0" indent="-342900">
              <a:buSzPct val="100000"/>
              <a:buFont typeface="Aptos Display"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Beaulieu,</a:t>
            </a:r>
            <a:r>
              <a:rPr lang="it-IT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 et al. 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“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Robust Quantum Reservoir Computing for Molecular Property Prediction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.”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J. Chem. Inf. Model. 65, 8475 (2025)</a:t>
            </a:r>
          </a:p>
          <a:p>
            <a:pPr marL="342900" lvl="0" indent="-342900">
              <a:buSzPct val="100000"/>
              <a:buFont typeface="Aptos Display"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342900" lvl="0" indent="-342900">
              <a:buSzPct val="100000"/>
              <a:buFont typeface="Aptos Display"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err="1">
                <a:latin typeface="Aptos" panose="020B0004020202020204" pitchFamily="34" charset="0"/>
              </a:rPr>
              <a:t>Kawai</a:t>
            </a:r>
            <a:r>
              <a:rPr lang="it-IT" dirty="0">
                <a:latin typeface="Aptos" panose="020B0004020202020204" pitchFamily="34" charset="0"/>
              </a:rPr>
              <a:t> &amp; Nakagawa, </a:t>
            </a:r>
            <a:r>
              <a:rPr lang="it-IT" b="1" dirty="0">
                <a:latin typeface="Aptos" panose="020B0004020202020204" pitchFamily="34" charset="0"/>
              </a:rPr>
              <a:t>"</a:t>
            </a:r>
            <a:r>
              <a:rPr lang="it-IT" b="1" dirty="0" err="1">
                <a:latin typeface="Aptos" panose="020B0004020202020204" pitchFamily="34" charset="0"/>
              </a:rPr>
              <a:t>Predicting</a:t>
            </a:r>
            <a:r>
              <a:rPr lang="it-IT" b="1" dirty="0">
                <a:latin typeface="Aptos" panose="020B0004020202020204" pitchFamily="34" charset="0"/>
              </a:rPr>
              <a:t> </a:t>
            </a:r>
            <a:r>
              <a:rPr lang="it-IT" b="1" dirty="0" err="1">
                <a:latin typeface="Aptos" panose="020B0004020202020204" pitchFamily="34" charset="0"/>
              </a:rPr>
              <a:t>excited</a:t>
            </a:r>
            <a:r>
              <a:rPr lang="it-IT" b="1" dirty="0">
                <a:latin typeface="Aptos" panose="020B0004020202020204" pitchFamily="34" charset="0"/>
              </a:rPr>
              <a:t> </a:t>
            </a:r>
            <a:r>
              <a:rPr lang="it-IT" b="1" dirty="0" err="1">
                <a:latin typeface="Aptos" panose="020B0004020202020204" pitchFamily="34" charset="0"/>
              </a:rPr>
              <a:t>states</a:t>
            </a:r>
            <a:r>
              <a:rPr lang="it-IT" b="1" dirty="0">
                <a:latin typeface="Aptos" panose="020B0004020202020204" pitchFamily="34" charset="0"/>
              </a:rPr>
              <a:t> from ground state </a:t>
            </a:r>
            <a:r>
              <a:rPr lang="it-IT" b="1" dirty="0" err="1">
                <a:latin typeface="Aptos" panose="020B0004020202020204" pitchFamily="34" charset="0"/>
              </a:rPr>
              <a:t>wavefunction</a:t>
            </a:r>
            <a:r>
              <a:rPr lang="it-IT" b="1" dirty="0">
                <a:latin typeface="Aptos" panose="020B0004020202020204" pitchFamily="34" charset="0"/>
              </a:rPr>
              <a:t> by </a:t>
            </a:r>
            <a:r>
              <a:rPr lang="it-IT" b="1" dirty="0" err="1">
                <a:latin typeface="Aptos" panose="020B0004020202020204" pitchFamily="34" charset="0"/>
              </a:rPr>
              <a:t>supervised</a:t>
            </a:r>
            <a:r>
              <a:rPr lang="it-IT" b="1" dirty="0">
                <a:latin typeface="Aptos" panose="020B0004020202020204" pitchFamily="34" charset="0"/>
              </a:rPr>
              <a:t> quantum machine learning"</a:t>
            </a:r>
            <a:r>
              <a:rPr lang="it-IT" dirty="0">
                <a:latin typeface="Aptos" panose="020B0004020202020204" pitchFamily="34" charset="0"/>
              </a:rPr>
              <a:t>,</a:t>
            </a:r>
            <a:r>
              <a:rPr lang="it-IT" b="1" dirty="0">
                <a:latin typeface="Aptos" panose="020B0004020202020204" pitchFamily="34" charset="0"/>
              </a:rPr>
              <a:t> </a:t>
            </a:r>
            <a:r>
              <a:rPr lang="it-IT" i="1" dirty="0">
                <a:latin typeface="Aptos" panose="020B0004020202020204" pitchFamily="34" charset="0"/>
              </a:rPr>
              <a:t>Mach. </a:t>
            </a:r>
            <a:r>
              <a:rPr lang="it-IT" i="1" dirty="0" err="1">
                <a:latin typeface="Aptos" panose="020B0004020202020204" pitchFamily="34" charset="0"/>
              </a:rPr>
              <a:t>Learn</a:t>
            </a:r>
            <a:r>
              <a:rPr lang="it-IT" i="1" dirty="0">
                <a:latin typeface="Aptos" panose="020B0004020202020204" pitchFamily="34" charset="0"/>
              </a:rPr>
              <a:t>.: Sci. </a:t>
            </a:r>
            <a:r>
              <a:rPr lang="it-IT" i="1" dirty="0" err="1">
                <a:latin typeface="Aptos" panose="020B0004020202020204" pitchFamily="34" charset="0"/>
              </a:rPr>
              <a:t>Technol</a:t>
            </a:r>
            <a:r>
              <a:rPr lang="it-IT" i="1" dirty="0">
                <a:latin typeface="Aptos" panose="020B0004020202020204" pitchFamily="34" charset="0"/>
              </a:rPr>
              <a:t>.</a:t>
            </a:r>
            <a:r>
              <a:rPr lang="it-IT" dirty="0">
                <a:latin typeface="Aptos" panose="020B0004020202020204" pitchFamily="34" charset="0"/>
              </a:rPr>
              <a:t> 1, 045027 (2020)</a:t>
            </a:r>
            <a:endParaRPr lang="it-IT" b="0" i="0" u="none" strike="noStrike" kern="1200" cap="none" spc="0" baseline="0" dirty="0">
              <a:solidFill>
                <a:srgbClr val="000000"/>
              </a:solidFill>
              <a:uFillTx/>
              <a:latin typeface="Aptos" panose="020B00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305746D-75DE-7AA9-ED81-C646B3BCC6C8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A8278EA-C515-F3BB-C0FC-8B605FCE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64F908D-68CB-144B-F8D2-5E3FE17E3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FED2C24-173B-6AE5-CD72-316B1F48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5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2F0693-5B92-A09E-7932-E591EFF1831C}"/>
              </a:ext>
            </a:extLst>
          </p:cNvPr>
          <p:cNvSpPr txBox="1"/>
          <p:nvPr/>
        </p:nvSpPr>
        <p:spPr>
          <a:xfrm>
            <a:off x="6600056" y="1908759"/>
            <a:ext cx="4359347" cy="1221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Thank </a:t>
            </a:r>
            <a:r>
              <a:rPr lang="it-IT" sz="36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you</a:t>
            </a:r>
            <a:endParaRPr lang="it-IT" sz="3600" b="1" i="0" u="none" strike="noStrike" kern="1200" cap="none" spc="0" baseline="0" dirty="0">
              <a:solidFill>
                <a:srgbClr val="FFFFFF"/>
              </a:solidFill>
              <a:uFillTx/>
              <a:latin typeface="Aptos"/>
              <a:ea typeface="Calibri" pitchFamily="34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for </a:t>
            </a:r>
            <a:r>
              <a:rPr lang="it-IT" sz="36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your</a:t>
            </a:r>
            <a:r>
              <a:rPr lang="it-IT" sz="36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 </a:t>
            </a:r>
            <a:r>
              <a:rPr lang="it-IT" sz="36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attention</a:t>
            </a:r>
            <a:r>
              <a:rPr lang="it-IT" sz="36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 b="1" dirty="0">
              <a:solidFill>
                <a:srgbClr val="FFFFFF"/>
              </a:solidFill>
              <a:latin typeface="Aptos"/>
              <a:ea typeface="Calibri" pitchFamily="34"/>
              <a:cs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dirty="0" err="1">
                <a:solidFill>
                  <a:srgbClr val="FFFFFF"/>
                </a:solidFill>
                <a:latin typeface="Aptos"/>
                <a:ea typeface="Calibri" pitchFamily="34"/>
                <a:cs typeface="Calibri" pitchFamily="34"/>
              </a:rPr>
              <a:t>Any</a:t>
            </a:r>
            <a:r>
              <a:rPr lang="it-IT" sz="3600" b="1" dirty="0">
                <a:solidFill>
                  <a:srgbClr val="FFFFFF"/>
                </a:solidFill>
                <a:latin typeface="Aptos"/>
                <a:ea typeface="Calibri" pitchFamily="34"/>
                <a:cs typeface="Calibri" pitchFamily="34"/>
              </a:rPr>
              <a:t> </a:t>
            </a:r>
            <a:r>
              <a:rPr lang="it-IT" sz="3600" b="1" dirty="0" err="1">
                <a:solidFill>
                  <a:srgbClr val="FFFFFF"/>
                </a:solidFill>
                <a:latin typeface="Aptos"/>
                <a:ea typeface="Calibri" pitchFamily="34"/>
                <a:cs typeface="Calibri" pitchFamily="34"/>
              </a:rPr>
              <a:t>q</a:t>
            </a:r>
            <a:r>
              <a:rPr lang="it-IT" sz="3600" b="1" i="0" u="none" strike="noStrike" kern="1200" cap="none" spc="0" baseline="0" dirty="0" err="1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uestions</a:t>
            </a:r>
            <a:r>
              <a:rPr lang="it-IT" sz="36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  <a:ea typeface="Calibri" pitchFamily="34"/>
                <a:cs typeface="Calibri" pitchFamily="34"/>
              </a:rPr>
              <a:t>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000" b="1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FC70A74-47CC-3051-1702-42AD70D8F11C}"/>
              </a:ext>
            </a:extLst>
          </p:cNvPr>
          <p:cNvSpPr/>
          <p:nvPr/>
        </p:nvSpPr>
        <p:spPr>
          <a:xfrm>
            <a:off x="407368" y="1268760"/>
            <a:ext cx="3168352" cy="288032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3D5D64DF-E5FF-45CA-74D3-F2315DD5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228489" y="5205954"/>
            <a:ext cx="2042356" cy="380717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F7861C97-C5C1-D9F8-7512-18FEE2D3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1737383" y="3325035"/>
            <a:ext cx="901580" cy="149644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34B6DBB-928F-A89E-2B47-2A803D88E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228489" y="4785972"/>
            <a:ext cx="2070922" cy="416222"/>
          </a:xfrm>
          <a:prstGeom prst="rect">
            <a:avLst/>
          </a:prstGeom>
        </p:spPr>
      </p:pic>
      <p:pic>
        <p:nvPicPr>
          <p:cNvPr id="10" name="Immagine 9" descr="Immagine che contiene testo, Carattere, logo, emblema&#10;&#10;Il contenuto generato dall'IA potrebbe non essere corretto.">
            <a:extLst>
              <a:ext uri="{FF2B5EF4-FFF2-40B4-BE49-F238E27FC236}">
                <a16:creationId xmlns:a16="http://schemas.microsoft.com/office/drawing/2014/main" id="{3883835D-1B95-5A12-99C3-8B97A850B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7" y="1165458"/>
            <a:ext cx="2400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86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>
                <a16:creationId xmlns:a16="http://schemas.microsoft.com/office/drawing/2014/main" id="{D94D85FA-E8F3-56F9-8AC4-58501C592781}"/>
              </a:ext>
            </a:extLst>
          </p:cNvPr>
          <p:cNvSpPr txBox="1"/>
          <p:nvPr/>
        </p:nvSpPr>
        <p:spPr>
          <a:xfrm>
            <a:off x="900062" y="14779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dirty="0" err="1">
                <a:solidFill>
                  <a:srgbClr val="000000"/>
                </a:solidFill>
                <a:latin typeface="Aptos"/>
                <a:cs typeface="Helvetica" pitchFamily="34"/>
              </a:rPr>
              <a:t>Simulation</a:t>
            </a:r>
            <a:r>
              <a:rPr lang="it-IT" sz="3400" b="1" dirty="0">
                <a:solidFill>
                  <a:srgbClr val="000000"/>
                </a:solidFill>
                <a:latin typeface="Aptos"/>
                <a:cs typeface="Helvetica" pitchFamily="34"/>
              </a:rPr>
              <a:t> </a:t>
            </a:r>
            <a:r>
              <a:rPr lang="it-IT" sz="3400" b="1" dirty="0" err="1">
                <a:solidFill>
                  <a:srgbClr val="000000"/>
                </a:solidFill>
                <a:latin typeface="Aptos"/>
                <a:cs typeface="Helvetica" pitchFamily="34"/>
              </a:rPr>
              <a:t>parameters</a:t>
            </a:r>
            <a:r>
              <a:rPr lang="it-IT" sz="3400" b="1" dirty="0">
                <a:solidFill>
                  <a:srgbClr val="000000"/>
                </a:solidFill>
                <a:latin typeface="Aptos"/>
                <a:cs typeface="Helvetica" pitchFamily="34"/>
              </a:rPr>
              <a:t> – Global </a:t>
            </a:r>
            <a:r>
              <a:rPr lang="it-IT" sz="3400" b="1" dirty="0" err="1">
                <a:solidFill>
                  <a:srgbClr val="000000"/>
                </a:solidFill>
                <a:latin typeface="Aptos"/>
                <a:cs typeface="Helvetica" pitchFamily="34"/>
              </a:rPr>
              <a:t>encoding</a:t>
            </a:r>
            <a:endParaRPr lang="it-IT" sz="3400" b="1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C7D3CB6A-7BF1-F7AA-345C-E8175A94F1BF}"/>
              </a:ext>
            </a:extLst>
          </p:cNvPr>
          <p:cNvCxnSpPr/>
          <p:nvPr/>
        </p:nvCxnSpPr>
        <p:spPr>
          <a:xfrm>
            <a:off x="1032723" y="764703"/>
            <a:ext cx="101237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B285E523-2E25-E62B-9A20-C5DE7B007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3" y="1232405"/>
            <a:ext cx="9115612" cy="439318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CF3896D-B635-0791-EC20-8E3CFBE294DF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BE2CB48-6241-B9CF-16D1-6B4BAC02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5D3594A-CE2D-49DF-8ED0-C7D138AB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F0D7A43-68EF-1AD1-A3D3-D6E8DCB1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8">
            <a:extLst>
              <a:ext uri="{FF2B5EF4-FFF2-40B4-BE49-F238E27FC236}">
                <a16:creationId xmlns:a16="http://schemas.microsoft.com/office/drawing/2014/main" id="{18B7630A-3F4B-B700-5A37-946C083CF960}"/>
              </a:ext>
            </a:extLst>
          </p:cNvPr>
          <p:cNvSpPr txBox="1"/>
          <p:nvPr/>
        </p:nvSpPr>
        <p:spPr>
          <a:xfrm>
            <a:off x="1157904" y="2226595"/>
            <a:ext cx="5094643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Machine learning success </a:t>
            </a:r>
            <a:r>
              <a:rPr lang="it-IT" sz="2000" b="1" i="0" u="none" strike="noStrike" kern="1200" cap="none" spc="0" baseline="0" dirty="0">
                <a:uFillTx/>
                <a:latin typeface="Aptos"/>
              </a:rPr>
              <a:t>data-</a:t>
            </a:r>
            <a:r>
              <a:rPr lang="it-IT" sz="2000" b="1" i="0" u="none" strike="noStrike" kern="1200" cap="none" spc="0" baseline="0" dirty="0" err="1">
                <a:uFillTx/>
                <a:latin typeface="Aptos"/>
              </a:rPr>
              <a:t>based</a:t>
            </a:r>
            <a:r>
              <a:rPr lang="it-IT" sz="2000" b="1" i="0" u="none" strike="noStrike" kern="1200" cap="none" spc="0" baseline="0" dirty="0">
                <a:uFillTx/>
                <a:latin typeface="Aptos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With QC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expected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speed-up of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b="1" i="0" u="none" strike="noStrike" kern="1200" cap="none" spc="0" baseline="0" dirty="0">
                <a:uFillTx/>
                <a:latin typeface="Aptos"/>
              </a:rPr>
              <a:t>linear algebra subroutines.</a:t>
            </a:r>
            <a:endParaRPr lang="it-IT" sz="2000" b="0" i="0" u="none" strike="noStrike" kern="1200" cap="none" spc="0" baseline="0" dirty="0">
              <a:uFillTx/>
              <a:latin typeface="Aptos"/>
            </a:endParaRPr>
          </a:p>
        </p:txBody>
      </p:sp>
      <p:sp>
        <p:nvSpPr>
          <p:cNvPr id="6" name="CasellaDiTesto 13">
            <a:extLst>
              <a:ext uri="{FF2B5EF4-FFF2-40B4-BE49-F238E27FC236}">
                <a16:creationId xmlns:a16="http://schemas.microsoft.com/office/drawing/2014/main" id="{18A0F796-7CAB-6619-E0EB-BBF83F140BE6}"/>
              </a:ext>
            </a:extLst>
          </p:cNvPr>
          <p:cNvSpPr txBox="1"/>
          <p:nvPr/>
        </p:nvSpPr>
        <p:spPr>
          <a:xfrm>
            <a:off x="1157904" y="3843225"/>
            <a:ext cx="50365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QML with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classical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data.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7" name="Immagine 12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905199E0-E980-DCAC-968E-9C303B12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90" y="1259612"/>
            <a:ext cx="4529303" cy="40455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CAFFD-9575-1A71-DF29-CDEE41D8E293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Quantum Machine Learning</a:t>
            </a:r>
          </a:p>
        </p:txBody>
      </p:sp>
      <p:cxnSp>
        <p:nvCxnSpPr>
          <p:cNvPr id="9" name="Connettore diritto 1">
            <a:extLst>
              <a:ext uri="{FF2B5EF4-FFF2-40B4-BE49-F238E27FC236}">
                <a16:creationId xmlns:a16="http://schemas.microsoft.com/office/drawing/2014/main" id="{3F1A3D8D-F6BD-BDCE-78C0-745231969720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10" name="CasellaDiTesto 4">
            <a:extLst>
              <a:ext uri="{FF2B5EF4-FFF2-40B4-BE49-F238E27FC236}">
                <a16:creationId xmlns:a16="http://schemas.microsoft.com/office/drawing/2014/main" id="{67D216CB-352C-6EEE-899A-B92391AA851F}"/>
              </a:ext>
            </a:extLst>
          </p:cNvPr>
          <p:cNvSpPr txBox="1"/>
          <p:nvPr/>
        </p:nvSpPr>
        <p:spPr>
          <a:xfrm>
            <a:off x="6002176" y="6237515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Calibri"/>
              </a:rPr>
              <a:t>1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sellaDiTesto 15">
            <a:extLst>
              <a:ext uri="{FF2B5EF4-FFF2-40B4-BE49-F238E27FC236}">
                <a16:creationId xmlns:a16="http://schemas.microsoft.com/office/drawing/2014/main" id="{C2E4574A-65FA-60F7-0B96-F8C652D7BC62}"/>
              </a:ext>
            </a:extLst>
          </p:cNvPr>
          <p:cNvSpPr txBox="1"/>
          <p:nvPr/>
        </p:nvSpPr>
        <p:spPr>
          <a:xfrm>
            <a:off x="7736624" y="5310811"/>
            <a:ext cx="360070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[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Nat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it-IT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Comput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Sci. 2, 567 (2022)]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8DDF9D8-AE8E-69F8-77E0-9B6B56D472C3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77E76BA-64B1-B665-4500-BA56A22F4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0726ADC-D240-DB52-FB99-D04F433046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FCEDCE0C-4A0E-ECBF-65E0-F91DF9EA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8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>
                <a16:creationId xmlns:a16="http://schemas.microsoft.com/office/drawing/2014/main" id="{B01556DD-084E-C6E6-70E5-D30D28761E3D}"/>
              </a:ext>
            </a:extLst>
          </p:cNvPr>
          <p:cNvSpPr txBox="1"/>
          <p:nvPr/>
        </p:nvSpPr>
        <p:spPr>
          <a:xfrm>
            <a:off x="900062" y="14779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Simulation</a:t>
            </a: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 </a:t>
            </a:r>
            <a:r>
              <a:rPr lang="it-IT" sz="34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parameters</a:t>
            </a: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 – Local </a:t>
            </a:r>
            <a:r>
              <a:rPr lang="it-IT" sz="34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encoding</a:t>
            </a:r>
            <a:endParaRPr lang="it-IT" sz="3400" b="1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4BD343DE-C007-6E9C-BF2B-68EDAC568DC5}"/>
              </a:ext>
            </a:extLst>
          </p:cNvPr>
          <p:cNvCxnSpPr/>
          <p:nvPr/>
        </p:nvCxnSpPr>
        <p:spPr>
          <a:xfrm>
            <a:off x="1032723" y="764703"/>
            <a:ext cx="101237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F38E49BC-3260-D658-0713-1069911E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2" y="1304410"/>
            <a:ext cx="8816799" cy="424917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700DF4E-DC88-5D80-C1A0-5E137F647583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DBDD710-66C9-5382-7BD2-AE03CA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67B3335C-FBDC-D4B2-491F-C7F04B43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555B7B4-D72D-4CC0-03C2-ADDAE3D3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>
            <a:extLst>
              <a:ext uri="{FF2B5EF4-FFF2-40B4-BE49-F238E27FC236}">
                <a16:creationId xmlns:a16="http://schemas.microsoft.com/office/drawing/2014/main" id="{059918DE-391B-BBB8-AB00-9CA991AF7744}"/>
              </a:ext>
            </a:extLst>
          </p:cNvPr>
          <p:cNvSpPr txBox="1"/>
          <p:nvPr/>
        </p:nvSpPr>
        <p:spPr>
          <a:xfrm>
            <a:off x="900062" y="147794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Scaling up</a:t>
            </a: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E7D7C339-CE94-B850-77FA-490DA87A1E14}"/>
              </a:ext>
            </a:extLst>
          </p:cNvPr>
          <p:cNvCxnSpPr/>
          <p:nvPr/>
        </p:nvCxnSpPr>
        <p:spPr>
          <a:xfrm>
            <a:off x="1032723" y="764703"/>
            <a:ext cx="10123715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6F2185-D674-FA98-2EF0-386AC8470CFC}"/>
              </a:ext>
            </a:extLst>
          </p:cNvPr>
          <p:cNvSpPr txBox="1"/>
          <p:nvPr/>
        </p:nvSpPr>
        <p:spPr>
          <a:xfrm>
            <a:off x="1253849" y="1052736"/>
            <a:ext cx="1003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DE" sz="2000" dirty="0">
                <a:latin typeface="Aptos" panose="020B0004020202020204" pitchFamily="34" charset="0"/>
              </a:rPr>
              <a:t>Tomato disease task.	 2D </a:t>
            </a:r>
            <a:r>
              <a:rPr lang="it-DE" sz="2000" b="1" dirty="0">
                <a:latin typeface="Aptos" panose="020B0004020202020204" pitchFamily="34" charset="0"/>
              </a:rPr>
              <a:t>position encoding</a:t>
            </a:r>
            <a:r>
              <a:rPr lang="it-DE" sz="2000" dirty="0">
                <a:latin typeface="Aptos" panose="020B0004020202020204" pitchFamily="34" charset="0"/>
              </a:rPr>
              <a:t>.</a:t>
            </a:r>
            <a:r>
              <a:rPr lang="it-DE" sz="2000" b="1" dirty="0">
                <a:latin typeface="Aptos" panose="020B0004020202020204" pitchFamily="34" charset="0"/>
              </a:rPr>
              <a:t>	 </a:t>
            </a:r>
            <a:r>
              <a:rPr lang="it-DE" sz="2000" dirty="0">
                <a:latin typeface="Aptos" panose="020B0004020202020204" pitchFamily="34" charset="0"/>
              </a:rPr>
              <a:t>Test accuracy </a:t>
            </a:r>
            <a:r>
              <a:rPr lang="it-DE" sz="2000" b="1" dirty="0">
                <a:latin typeface="Aptos" panose="020B0004020202020204" pitchFamily="34" charset="0"/>
              </a:rPr>
              <a:t>increase</a:t>
            </a:r>
            <a:r>
              <a:rPr lang="it-DE" sz="2000" dirty="0">
                <a:latin typeface="Aptos" panose="020B0004020202020204" pitchFamily="34" charset="0"/>
              </a:rPr>
              <a:t> with qubits.</a:t>
            </a:r>
          </a:p>
        </p:txBody>
      </p:sp>
      <p:pic>
        <p:nvPicPr>
          <p:cNvPr id="6" name="Immagine 9" descr="Immagine che contiene testo, linea, diagramma, Carattere&#10;&#10;Descrizione generata automaticamente">
            <a:extLst>
              <a:ext uri="{FF2B5EF4-FFF2-40B4-BE49-F238E27FC236}">
                <a16:creationId xmlns:a16="http://schemas.microsoft.com/office/drawing/2014/main" id="{8B798ECA-7836-723B-EEF4-16E70D93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21" y="1740878"/>
            <a:ext cx="8522158" cy="43434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9D82E1-CCBA-07F8-F132-1F62D72E6823}"/>
              </a:ext>
            </a:extLst>
          </p:cNvPr>
          <p:cNvSpPr txBox="1"/>
          <p:nvPr/>
        </p:nvSpPr>
        <p:spPr>
          <a:xfrm>
            <a:off x="3719736" y="5949280"/>
            <a:ext cx="5540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DE" sz="1800" dirty="0">
                <a:latin typeface="Aptos" panose="020B0004020202020204" pitchFamily="34" charset="0"/>
              </a:rPr>
              <a:t>[arXiv:2407.02553]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5C92AA9-924F-5B1B-EC6A-4CA8F1ADE431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2052FF7-7837-D29B-2188-337C7F44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05D747C8-DB40-ED73-8B5A-D1045886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8827222-73C8-7710-721D-DBA096831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>
            <a:extLst>
              <a:ext uri="{FF2B5EF4-FFF2-40B4-BE49-F238E27FC236}">
                <a16:creationId xmlns:a16="http://schemas.microsoft.com/office/drawing/2014/main" id="{5EF3B414-8C68-637E-55AE-39FBC89044CC}"/>
              </a:ext>
            </a:extLst>
          </p:cNvPr>
          <p:cNvSpPr txBox="1"/>
          <p:nvPr/>
        </p:nvSpPr>
        <p:spPr>
          <a:xfrm>
            <a:off x="6002176" y="6237515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Calibri"/>
              </a:rPr>
              <a:t>2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magine 8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91236D49-7CF5-0A02-5BE1-67C99EF3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30" y="1055857"/>
            <a:ext cx="5335908" cy="22925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11">
            <a:extLst>
              <a:ext uri="{FF2B5EF4-FFF2-40B4-BE49-F238E27FC236}">
                <a16:creationId xmlns:a16="http://schemas.microsoft.com/office/drawing/2014/main" id="{E990DA81-8D71-68A3-73B2-D7B634C06AE1}"/>
              </a:ext>
            </a:extLst>
          </p:cNvPr>
          <p:cNvSpPr txBox="1"/>
          <p:nvPr/>
        </p:nvSpPr>
        <p:spPr>
          <a:xfrm>
            <a:off x="6955968" y="3467642"/>
            <a:ext cx="328618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[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arXiv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: 2407.06421]</a:t>
            </a:r>
          </a:p>
        </p:txBody>
      </p:sp>
      <p:pic>
        <p:nvPicPr>
          <p:cNvPr id="7" name="Immagine 10" descr="Immagine che contiene linea, diagramma, Diagramma&#10;&#10;Descrizione generata automaticamente">
            <a:extLst>
              <a:ext uri="{FF2B5EF4-FFF2-40B4-BE49-F238E27FC236}">
                <a16:creationId xmlns:a16="http://schemas.microsoft.com/office/drawing/2014/main" id="{F6955224-5A69-BD3A-276F-15627389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30" y="4111032"/>
            <a:ext cx="5335908" cy="13638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sellaDiTesto 12">
            <a:extLst>
              <a:ext uri="{FF2B5EF4-FFF2-40B4-BE49-F238E27FC236}">
                <a16:creationId xmlns:a16="http://schemas.microsoft.com/office/drawing/2014/main" id="{51840660-BB95-A5C8-CEB2-F68B63FADC82}"/>
              </a:ext>
            </a:extLst>
          </p:cNvPr>
          <p:cNvSpPr txBox="1"/>
          <p:nvPr/>
        </p:nvSpPr>
        <p:spPr>
          <a:xfrm>
            <a:off x="6557281" y="5617470"/>
            <a:ext cx="408356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[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Nat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it-IT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Comput</a:t>
            </a:r>
            <a:r>
              <a:rPr lang="it-IT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Sci. 2, 567 (2022)]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A6272B-2FA4-5D72-0488-F36F059A665D}"/>
              </a:ext>
            </a:extLst>
          </p:cNvPr>
          <p:cNvSpPr txBox="1"/>
          <p:nvPr/>
        </p:nvSpPr>
        <p:spPr>
          <a:xfrm>
            <a:off x="1032723" y="3840717"/>
            <a:ext cx="4417996" cy="218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BD2B0B"/>
                </a:solidFill>
                <a:uFillTx/>
                <a:latin typeface="Aptos"/>
              </a:rPr>
              <a:t>Major </a:t>
            </a:r>
            <a:r>
              <a:rPr lang="it-IT" sz="2000" b="1" i="0" u="none" strike="noStrike" kern="1200" cap="none" spc="0" baseline="0" dirty="0" err="1">
                <a:solidFill>
                  <a:srgbClr val="BD2B0B"/>
                </a:solidFill>
                <a:uFillTx/>
                <a:latin typeface="Aptos"/>
              </a:rPr>
              <a:t>issues</a:t>
            </a:r>
            <a:endParaRPr lang="it-IT" sz="2000" b="1" i="0" u="none" strike="noStrike" kern="1200" cap="none" spc="0" baseline="0" dirty="0">
              <a:solidFill>
                <a:srgbClr val="BD2B0B"/>
              </a:solidFill>
              <a:uFillTx/>
              <a:latin typeface="Aptos"/>
            </a:endParaRP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Costly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gradient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estimation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and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optimization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loop.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Trainability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: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size and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noise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lead to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barren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plateaus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0" name="CasellaDiTesto 13">
            <a:extLst>
              <a:ext uri="{FF2B5EF4-FFF2-40B4-BE49-F238E27FC236}">
                <a16:creationId xmlns:a16="http://schemas.microsoft.com/office/drawing/2014/main" id="{79A86992-45D8-539B-7FE4-9DEA1CE8715E}"/>
              </a:ext>
            </a:extLst>
          </p:cNvPr>
          <p:cNvSpPr txBox="1"/>
          <p:nvPr/>
        </p:nvSpPr>
        <p:spPr>
          <a:xfrm>
            <a:off x="1116528" y="1468489"/>
            <a:ext cx="4417996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dirty="0" err="1">
                <a:solidFill>
                  <a:srgbClr val="000000"/>
                </a:solidFill>
                <a:latin typeface="Aptos"/>
              </a:rPr>
              <a:t>V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ariational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Quantum 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Algorithm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inspired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by 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classical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NN.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Dominate 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theoretical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/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numerical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it-IT" sz="200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explorations</a:t>
            </a:r>
            <a:r>
              <a:rPr lang="it-IT" sz="200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.</a:t>
            </a:r>
          </a:p>
        </p:txBody>
      </p:sp>
      <p:cxnSp>
        <p:nvCxnSpPr>
          <p:cNvPr id="11" name="Connettore diritto 1">
            <a:extLst>
              <a:ext uri="{FF2B5EF4-FFF2-40B4-BE49-F238E27FC236}">
                <a16:creationId xmlns:a16="http://schemas.microsoft.com/office/drawing/2014/main" id="{AD8CDDA7-F988-8D05-6FF4-42C9991C4ECC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8626C5-AB2D-E3B7-6264-DC91C570B675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Variational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3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</a:t>
            </a: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uantum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9222F07-0E9F-F0D8-37AE-31A01BD6055B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37CFDA0-4C7E-CDB5-2A03-E8226059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498F407-6817-A568-763D-52083C4F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4" name="Immagine 1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AD3E4E2-99BC-AFFA-0DB3-2AEE17A6A8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>
            <a:extLst>
              <a:ext uri="{FF2B5EF4-FFF2-40B4-BE49-F238E27FC236}">
                <a16:creationId xmlns:a16="http://schemas.microsoft.com/office/drawing/2014/main" id="{C478FF7D-747D-1D40-A60E-5E74E1CF5F64}"/>
              </a:ext>
            </a:extLst>
          </p:cNvPr>
          <p:cNvSpPr txBox="1"/>
          <p:nvPr/>
        </p:nvSpPr>
        <p:spPr>
          <a:xfrm>
            <a:off x="6002176" y="6237515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3</a:t>
            </a:r>
          </a:p>
        </p:txBody>
      </p:sp>
      <p:pic>
        <p:nvPicPr>
          <p:cNvPr id="5" name="Immagine 10" descr="Immagine che contiene testo, diagramma, linea, cerchio&#10;&#10;Descrizione generata automaticamente">
            <a:extLst>
              <a:ext uri="{FF2B5EF4-FFF2-40B4-BE49-F238E27FC236}">
                <a16:creationId xmlns:a16="http://schemas.microsoft.com/office/drawing/2014/main" id="{80312E0E-98F9-A926-558F-7F32C186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53" y="1235115"/>
            <a:ext cx="5899663" cy="3685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9">
            <a:extLst>
              <a:ext uri="{FF2B5EF4-FFF2-40B4-BE49-F238E27FC236}">
                <a16:creationId xmlns:a16="http://schemas.microsoft.com/office/drawing/2014/main" id="{74548ACD-CBC9-CEB8-6822-CD0BD5A2E148}"/>
              </a:ext>
            </a:extLst>
          </p:cNvPr>
          <p:cNvSpPr txBox="1"/>
          <p:nvPr/>
        </p:nvSpPr>
        <p:spPr>
          <a:xfrm>
            <a:off x="5740953" y="5129167"/>
            <a:ext cx="604867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[</a:t>
            </a:r>
            <a:r>
              <a:rPr lang="it-IT" sz="1400" dirty="0" err="1">
                <a:latin typeface="Aptos" panose="020B0004020202020204" pitchFamily="34" charset="0"/>
              </a:rPr>
              <a:t>arXiv</a:t>
            </a:r>
            <a:r>
              <a:rPr lang="it-IT" sz="1400" dirty="0">
                <a:latin typeface="Aptos" panose="020B0004020202020204" pitchFamily="34" charset="0"/>
              </a:rPr>
              <a:t>:</a:t>
            </a:r>
            <a:r>
              <a:rPr lang="it-DE" dirty="0"/>
              <a:t> </a:t>
            </a:r>
            <a:r>
              <a:rPr lang="it-DE" sz="1400" dirty="0">
                <a:latin typeface="Aptos" panose="020B0004020202020204" pitchFamily="34" charset="0"/>
              </a:rPr>
              <a:t>1907.09504</a:t>
            </a:r>
            <a:r>
              <a:rPr lang="it-IT" sz="1400" i="0" u="none" strike="noStrike" kern="1200" cap="none" spc="0" baseline="0" dirty="0">
                <a:solidFill>
                  <a:srgbClr val="000000"/>
                </a:solidFill>
                <a:uFillTx/>
                <a:latin typeface="Aptos" panose="020B0004020202020204" pitchFamily="34" charset="0"/>
              </a:rPr>
              <a:t>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D4AB94-B6D0-98DB-92BD-BC7AE97F9BA4}"/>
              </a:ext>
            </a:extLst>
          </p:cNvPr>
          <p:cNvSpPr txBox="1"/>
          <p:nvPr/>
        </p:nvSpPr>
        <p:spPr>
          <a:xfrm>
            <a:off x="767408" y="1800467"/>
            <a:ext cx="4487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Aptos" panose="020B0004020202020204" pitchFamily="34" charset="0"/>
              </a:rPr>
              <a:t>Dynamical</a:t>
            </a:r>
            <a:r>
              <a:rPr lang="it-IT" sz="2000" b="1" dirty="0">
                <a:latin typeface="Aptos" panose="020B0004020202020204" pitchFamily="34" charset="0"/>
              </a:rPr>
              <a:t> system </a:t>
            </a:r>
            <a:r>
              <a:rPr lang="it-IT" sz="2000" dirty="0" err="1">
                <a:latin typeface="Aptos" panose="020B0004020202020204" pitchFamily="34" charset="0"/>
              </a:rPr>
              <a:t>as</a:t>
            </a:r>
            <a:r>
              <a:rPr lang="it-IT" sz="2000" dirty="0">
                <a:latin typeface="Aptos" panose="020B0004020202020204" pitchFamily="34" charset="0"/>
              </a:rPr>
              <a:t> a feature </a:t>
            </a:r>
            <a:r>
              <a:rPr lang="it-IT" sz="2000" dirty="0" err="1">
                <a:latin typeface="Aptos" panose="020B0004020202020204" pitchFamily="34" charset="0"/>
              </a:rPr>
              <a:t>map</a:t>
            </a: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latin typeface="Aptos" panose="020B0004020202020204" pitchFamily="34" charset="0"/>
              </a:rPr>
              <a:t>Fixed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internal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structure</a:t>
            </a:r>
            <a:endParaRPr lang="it-IT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Output layer is the </a:t>
            </a:r>
            <a:r>
              <a:rPr lang="it-DE" sz="2000" b="1" dirty="0">
                <a:latin typeface="Aptos" panose="020B0004020202020204" pitchFamily="34" charset="0"/>
              </a:rPr>
              <a:t>only trained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dirty="0">
                <a:latin typeface="Aptos" panose="020B0004020202020204" pitchFamily="34" charset="0"/>
              </a:rPr>
              <a:t>Classical or </a:t>
            </a:r>
            <a:r>
              <a:rPr lang="it-DE" sz="2000" b="1" dirty="0">
                <a:latin typeface="Aptos" panose="020B0004020202020204" pitchFamily="34" charset="0"/>
              </a:rPr>
              <a:t>Quantum</a:t>
            </a:r>
            <a:r>
              <a:rPr lang="it-DE" sz="2000" dirty="0">
                <a:latin typeface="Aptos" panose="020B0004020202020204" pitchFamily="34" charset="0"/>
              </a:rPr>
              <a:t> reservoir</a:t>
            </a:r>
          </a:p>
        </p:txBody>
      </p:sp>
      <p:sp>
        <p:nvSpPr>
          <p:cNvPr id="8" name="CasellaDiTesto 5">
            <a:extLst>
              <a:ext uri="{FF2B5EF4-FFF2-40B4-BE49-F238E27FC236}">
                <a16:creationId xmlns:a16="http://schemas.microsoft.com/office/drawing/2014/main" id="{FC2A6CD0-17B1-9F75-2405-F4BFCC9B75F3}"/>
              </a:ext>
            </a:extLst>
          </p:cNvPr>
          <p:cNvSpPr txBox="1"/>
          <p:nvPr/>
        </p:nvSpPr>
        <p:spPr>
          <a:xfrm>
            <a:off x="932847" y="145191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Reservoir Computing</a:t>
            </a:r>
          </a:p>
        </p:txBody>
      </p:sp>
      <p:cxnSp>
        <p:nvCxnSpPr>
          <p:cNvPr id="9" name="Connettore diritto 1">
            <a:extLst>
              <a:ext uri="{FF2B5EF4-FFF2-40B4-BE49-F238E27FC236}">
                <a16:creationId xmlns:a16="http://schemas.microsoft.com/office/drawing/2014/main" id="{F61D36C3-546D-143D-A0A8-29D3662C740C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233248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B03BA1B6-D350-4294-9C1E-447B89CBF5AC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E8E4B07-7FB4-076E-58B2-3C928B55A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94A1A79-A85E-61C8-A17B-E3CC4067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8F9B113-A8F1-8F1A-6088-8F44C023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>
            <a:extLst>
              <a:ext uri="{FF2B5EF4-FFF2-40B4-BE49-F238E27FC236}">
                <a16:creationId xmlns:a16="http://schemas.microsoft.com/office/drawing/2014/main" id="{EE8A36DB-54C9-5ACC-4698-6565DA209174}"/>
              </a:ext>
            </a:extLst>
          </p:cNvPr>
          <p:cNvSpPr txBox="1"/>
          <p:nvPr/>
        </p:nvSpPr>
        <p:spPr>
          <a:xfrm>
            <a:off x="932847" y="0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Neutral</a:t>
            </a: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 </a:t>
            </a:r>
            <a:r>
              <a:rPr lang="it-IT" sz="3400" b="1" dirty="0" err="1">
                <a:solidFill>
                  <a:srgbClr val="000000"/>
                </a:solidFill>
                <a:latin typeface="Aptos"/>
                <a:cs typeface="Helvetica" pitchFamily="34"/>
              </a:rPr>
              <a:t>A</a:t>
            </a:r>
            <a:r>
              <a:rPr lang="it-IT" sz="3400" b="1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tom</a:t>
            </a: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 Quantum </a:t>
            </a:r>
            <a:r>
              <a:rPr lang="it-IT" sz="3400" b="1" dirty="0">
                <a:solidFill>
                  <a:srgbClr val="000000"/>
                </a:solidFill>
                <a:latin typeface="Aptos"/>
                <a:cs typeface="Helvetica" pitchFamily="34"/>
              </a:rPr>
              <a:t>C</a:t>
            </a:r>
            <a:r>
              <a:rPr lang="it-IT" sz="3400" b="1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  <a:cs typeface="Helvetica" pitchFamily="34"/>
              </a:rPr>
              <a:t>omputing</a:t>
            </a:r>
          </a:p>
        </p:txBody>
      </p:sp>
      <p:cxnSp>
        <p:nvCxnSpPr>
          <p:cNvPr id="8" name="Connettore diritto 1">
            <a:extLst>
              <a:ext uri="{FF2B5EF4-FFF2-40B4-BE49-F238E27FC236}">
                <a16:creationId xmlns:a16="http://schemas.microsoft.com/office/drawing/2014/main" id="{8C1E6FD2-5920-A1ED-2A39-54DD29AEF49D}"/>
              </a:ext>
            </a:extLst>
          </p:cNvPr>
          <p:cNvCxnSpPr>
            <a:cxnSpLocks/>
          </p:cNvCxnSpPr>
          <p:nvPr/>
        </p:nvCxnSpPr>
        <p:spPr>
          <a:xfrm>
            <a:off x="407368" y="588406"/>
            <a:ext cx="11233248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4D3A9CA-ADC3-7DFA-AC93-E58FF545193F}"/>
              </a:ext>
            </a:extLst>
          </p:cNvPr>
          <p:cNvSpPr txBox="1"/>
          <p:nvPr/>
        </p:nvSpPr>
        <p:spPr>
          <a:xfrm>
            <a:off x="6002176" y="6237515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4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Immagine 10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BD76463D-F994-FEAD-4B48-9287F01E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89" y="1088534"/>
            <a:ext cx="6253127" cy="424075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FF16FA-59AA-ABFA-ECC3-CA03B47FFD35}"/>
              </a:ext>
            </a:extLst>
          </p:cNvPr>
          <p:cNvSpPr txBox="1"/>
          <p:nvPr/>
        </p:nvSpPr>
        <p:spPr>
          <a:xfrm>
            <a:off x="551384" y="1700808"/>
            <a:ext cx="48361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C00000"/>
                </a:solidFill>
                <a:latin typeface="Aptos" panose="020B0004020202020204" pitchFamily="34" charset="0"/>
              </a:rPr>
              <a:t>Qubits</a:t>
            </a:r>
            <a:r>
              <a:rPr lang="it-IT" sz="2000" b="1" dirty="0">
                <a:latin typeface="Aptos" panose="020B0004020202020204" pitchFamily="34" charset="0"/>
              </a:rPr>
              <a:t>: </a:t>
            </a:r>
            <a:r>
              <a:rPr lang="it-IT" sz="2000" dirty="0">
                <a:latin typeface="Aptos" panose="020B0004020202020204" pitchFamily="34" charset="0"/>
              </a:rPr>
              <a:t>ground and Rydberg </a:t>
            </a:r>
            <a:r>
              <a:rPr lang="it-IT" sz="2000" dirty="0" err="1">
                <a:latin typeface="Aptos" panose="020B0004020202020204" pitchFamily="34" charset="0"/>
              </a:rPr>
              <a:t>states</a:t>
            </a:r>
            <a:r>
              <a:rPr lang="it-IT" sz="2000" dirty="0">
                <a:latin typeface="Aptos" panose="020B0004020202020204" pitchFamily="34" charset="0"/>
              </a:rPr>
              <a:t> of </a:t>
            </a:r>
            <a:r>
              <a:rPr lang="it-IT" sz="2000" dirty="0" err="1">
                <a:latin typeface="Aptos" panose="020B0004020202020204" pitchFamily="34" charset="0"/>
              </a:rPr>
              <a:t>Rubidium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atoms</a:t>
            </a:r>
            <a:endParaRPr lang="it-DE" sz="2000" dirty="0">
              <a:latin typeface="Aptos" panose="020B0004020202020204" pitchFamily="34" charset="0"/>
            </a:endParaRPr>
          </a:p>
          <a:p>
            <a:endParaRPr lang="it-DE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Control</a:t>
            </a:r>
            <a:r>
              <a:rPr lang="it-IT" sz="2000" b="1" dirty="0">
                <a:latin typeface="Aptos" panose="020B0004020202020204" pitchFamily="34" charset="0"/>
              </a:rPr>
              <a:t>: </a:t>
            </a:r>
            <a:r>
              <a:rPr lang="it-IT" sz="2000" dirty="0">
                <a:latin typeface="Aptos" panose="020B0004020202020204" pitchFamily="34" charset="0"/>
              </a:rPr>
              <a:t>optical </a:t>
            </a:r>
            <a:r>
              <a:rPr lang="it-IT" sz="2000" dirty="0" err="1">
                <a:latin typeface="Aptos" panose="020B0004020202020204" pitchFamily="34" charset="0"/>
              </a:rPr>
              <a:t>tweezers</a:t>
            </a:r>
            <a:r>
              <a:rPr lang="it-IT" sz="2000" dirty="0">
                <a:latin typeface="Aptos" panose="020B0004020202020204" pitchFamily="34" charset="0"/>
              </a:rPr>
              <a:t> for 		 </a:t>
            </a:r>
            <a:r>
              <a:rPr lang="it-IT" sz="2000" dirty="0" err="1">
                <a:latin typeface="Aptos" panose="020B0004020202020204" pitchFamily="34" charset="0"/>
              </a:rPr>
              <a:t>initialization</a:t>
            </a:r>
            <a:r>
              <a:rPr lang="it-IT" sz="2000" dirty="0">
                <a:latin typeface="Aptos" panose="020B0004020202020204" pitchFamily="34" charset="0"/>
              </a:rPr>
              <a:t> and </a:t>
            </a:r>
            <a:r>
              <a:rPr lang="it-IT" sz="2000" dirty="0" err="1">
                <a:latin typeface="Aptos" panose="020B0004020202020204" pitchFamily="34" charset="0"/>
              </a:rPr>
              <a:t>qubit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addressing</a:t>
            </a:r>
            <a:endParaRPr lang="it-IT" sz="2000" dirty="0">
              <a:latin typeface="Aptos" panose="020B0004020202020204" pitchFamily="34" charset="0"/>
            </a:endParaRPr>
          </a:p>
          <a:p>
            <a:endParaRPr lang="it-DE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Interaction</a:t>
            </a:r>
            <a:r>
              <a:rPr lang="it-DE" sz="2000" dirty="0">
                <a:latin typeface="Aptos" panose="020B0004020202020204" pitchFamily="34" charset="0"/>
              </a:rPr>
              <a:t>: Rydberg blockade mechanism</a:t>
            </a:r>
            <a:endParaRPr lang="it-DE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1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Readout</a:t>
            </a:r>
            <a:r>
              <a:rPr lang="it-DE" sz="2000" dirty="0">
                <a:latin typeface="Aptos" panose="020B0004020202020204" pitchFamily="34" charset="0"/>
              </a:rPr>
              <a:t>: state-dependent fluorescence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C347DC-88DA-D91D-9DE9-0947586A772C}"/>
              </a:ext>
            </a:extLst>
          </p:cNvPr>
          <p:cNvSpPr txBox="1"/>
          <p:nvPr/>
        </p:nvSpPr>
        <p:spPr>
          <a:xfrm>
            <a:off x="6744072" y="532929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</a:t>
            </a:r>
            <a:r>
              <a:rPr lang="it-IT" sz="1400" dirty="0">
                <a:latin typeface="Aptos" panose="020B0004020202020204" pitchFamily="34" charset="0"/>
              </a:rPr>
              <a:t>AVS Quantum Sci. 3, 023501 (2021)</a:t>
            </a:r>
            <a:r>
              <a:rPr lang="it-DE" sz="1400" dirty="0">
                <a:latin typeface="Aptos" panose="020B0004020202020204" pitchFamily="34" charset="0"/>
              </a:rPr>
              <a:t>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98DE4B-3996-7447-2447-4E87A0FCB706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52DF194-D8CC-C6F3-8228-8F67FA65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0523275-4969-63A8-7C4D-96CCD16F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9AC04493-0D9E-DC32-55CA-E3581F69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1">
            <a:extLst>
              <a:ext uri="{FF2B5EF4-FFF2-40B4-BE49-F238E27FC236}">
                <a16:creationId xmlns:a16="http://schemas.microsoft.com/office/drawing/2014/main" id="{49582D82-7AC7-3BC4-93A4-FE79ED157060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Connettore diritto 1">
            <a:extLst>
              <a:ext uri="{FF2B5EF4-FFF2-40B4-BE49-F238E27FC236}">
                <a16:creationId xmlns:a16="http://schemas.microsoft.com/office/drawing/2014/main" id="{564AC37A-5A91-2513-97DC-C9F79C141B51}"/>
              </a:ext>
            </a:extLst>
          </p:cNvPr>
          <p:cNvCxnSpPr>
            <a:cxnSpLocks/>
          </p:cNvCxnSpPr>
          <p:nvPr/>
        </p:nvCxnSpPr>
        <p:spPr>
          <a:xfrm flipV="1">
            <a:off x="6168008" y="104993"/>
            <a:ext cx="0" cy="5916295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sp>
        <p:nvSpPr>
          <p:cNvPr id="13" name="CasellaDiTesto 5">
            <a:extLst>
              <a:ext uri="{FF2B5EF4-FFF2-40B4-BE49-F238E27FC236}">
                <a16:creationId xmlns:a16="http://schemas.microsoft.com/office/drawing/2014/main" id="{27754F70-27D9-2EE9-D3C3-E0A6D19030F1}"/>
              </a:ext>
            </a:extLst>
          </p:cNvPr>
          <p:cNvSpPr txBox="1"/>
          <p:nvPr/>
        </p:nvSpPr>
        <p:spPr>
          <a:xfrm>
            <a:off x="839423" y="115052"/>
            <a:ext cx="4320467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VQA</a:t>
            </a:r>
          </a:p>
        </p:txBody>
      </p: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008EB84A-D6D4-C755-C0A8-2379C77A0058}"/>
              </a:ext>
            </a:extLst>
          </p:cNvPr>
          <p:cNvSpPr txBox="1"/>
          <p:nvPr/>
        </p:nvSpPr>
        <p:spPr>
          <a:xfrm>
            <a:off x="6960096" y="115051"/>
            <a:ext cx="4320467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QRC</a:t>
            </a:r>
          </a:p>
        </p:txBody>
      </p:sp>
      <p:sp>
        <p:nvSpPr>
          <p:cNvPr id="17" name="CasellaDiTesto 4">
            <a:extLst>
              <a:ext uri="{FF2B5EF4-FFF2-40B4-BE49-F238E27FC236}">
                <a16:creationId xmlns:a16="http://schemas.microsoft.com/office/drawing/2014/main" id="{63BA662A-5493-026E-5FA4-45A21DFE15A2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9FD395E-8939-0C32-8208-C0D121227553}"/>
              </a:ext>
            </a:extLst>
          </p:cNvPr>
          <p:cNvSpPr txBox="1"/>
          <p:nvPr/>
        </p:nvSpPr>
        <p:spPr>
          <a:xfrm>
            <a:off x="409116" y="1196752"/>
            <a:ext cx="5686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Hybrid structure:</a:t>
            </a:r>
            <a:r>
              <a:rPr lang="it-DE" sz="2000" dirty="0">
                <a:latin typeface="Aptos" panose="020B0004020202020204" pitchFamily="34" charset="0"/>
              </a:rPr>
              <a:t> quantum circuit + classical optimizer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Variational internal structure: </a:t>
            </a:r>
            <a:r>
              <a:rPr lang="it-DE" sz="2000" dirty="0">
                <a:latin typeface="Aptos" panose="020B0004020202020204" pitchFamily="34" charset="0"/>
              </a:rPr>
              <a:t>costly training of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Training bottleneck:</a:t>
            </a:r>
            <a:r>
              <a:rPr lang="it-DE" sz="2000" dirty="0">
                <a:latin typeface="Aptos" panose="020B0004020202020204" pitchFamily="34" charset="0"/>
              </a:rPr>
              <a:t> Barren Plateau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DC3DAE-328E-57C2-EF17-3448FC0FAA45}"/>
              </a:ext>
            </a:extLst>
          </p:cNvPr>
          <p:cNvSpPr txBox="1"/>
          <p:nvPr/>
        </p:nvSpPr>
        <p:spPr>
          <a:xfrm>
            <a:off x="6645566" y="1196752"/>
            <a:ext cx="5137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Hybrid structure: </a:t>
            </a:r>
            <a:r>
              <a:rPr lang="it-DE" sz="2000" dirty="0">
                <a:latin typeface="Aptos" panose="020B0004020202020204" pitchFamily="34" charset="0"/>
              </a:rPr>
              <a:t>input, quantum evolution, classical postprocessing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Fixed internal structure: </a:t>
            </a:r>
            <a:r>
              <a:rPr lang="it-DE" sz="2000" dirty="0">
                <a:latin typeface="Aptos" panose="020B0004020202020204" pitchFamily="34" charset="0"/>
              </a:rPr>
              <a:t>no parameter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DE" sz="2000" b="1" dirty="0">
                <a:solidFill>
                  <a:srgbClr val="C00000"/>
                </a:solidFill>
                <a:latin typeface="Aptos" panose="020B0004020202020204" pitchFamily="34" charset="0"/>
              </a:rPr>
              <a:t>No variational optimization: </a:t>
            </a:r>
            <a:r>
              <a:rPr lang="it-DE" sz="2000" dirty="0">
                <a:latin typeface="Aptos" panose="020B0004020202020204" pitchFamily="34" charset="0"/>
              </a:rPr>
              <a:t>avoids Barren Plateau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DE" sz="2000" dirty="0">
              <a:latin typeface="Aptos" panose="020B00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7695BE-ED7D-5FAA-C917-9B5087923D35}"/>
              </a:ext>
            </a:extLst>
          </p:cNvPr>
          <p:cNvSpPr txBox="1"/>
          <p:nvPr/>
        </p:nvSpPr>
        <p:spPr>
          <a:xfrm>
            <a:off x="407368" y="4811305"/>
            <a:ext cx="446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latin typeface="Aptos" panose="020B0004020202020204" pitchFamily="34" charset="0"/>
              </a:rPr>
              <a:t>VQA</a:t>
            </a:r>
            <a:r>
              <a:rPr lang="it-DE" sz="2000" dirty="0">
                <a:latin typeface="Aptos" panose="020B0004020202020204" pitchFamily="34" charset="0"/>
              </a:rPr>
              <a:t> = Variational Quantum Algorithms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05E741-9FE6-39A9-FF93-5D6CDD88C2EC}"/>
              </a:ext>
            </a:extLst>
          </p:cNvPr>
          <p:cNvSpPr txBox="1"/>
          <p:nvPr/>
        </p:nvSpPr>
        <p:spPr>
          <a:xfrm>
            <a:off x="6640958" y="4811305"/>
            <a:ext cx="444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DE" sz="2000" b="1" dirty="0">
                <a:latin typeface="Aptos" panose="020B0004020202020204" pitchFamily="34" charset="0"/>
              </a:rPr>
              <a:t>QRC</a:t>
            </a:r>
            <a:r>
              <a:rPr lang="it-DE" sz="2000" dirty="0">
                <a:latin typeface="Aptos" panose="020B0004020202020204" pitchFamily="34" charset="0"/>
              </a:rPr>
              <a:t> = Quantum Reservoir Computing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ED51F87-E3E9-2962-CFB3-4A6B84A01572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0E4A74E-F1EF-6444-F6F0-6B1DF266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E2F19B11-3E92-40FB-CBB9-0A338728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3D8FA67-1D6A-DA0A-7469-693152D9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277AC5-2832-D05B-264D-03DF1C3FC05B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Quantum Reservoir Computing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5" name="Connettore diritto 1">
            <a:extLst>
              <a:ext uri="{FF2B5EF4-FFF2-40B4-BE49-F238E27FC236}">
                <a16:creationId xmlns:a16="http://schemas.microsoft.com/office/drawing/2014/main" id="{672682FA-1C87-7EEA-9A0E-40C64B615812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6" name="Immagine 7">
            <a:extLst>
              <a:ext uri="{FF2B5EF4-FFF2-40B4-BE49-F238E27FC236}">
                <a16:creationId xmlns:a16="http://schemas.microsoft.com/office/drawing/2014/main" id="{C947ED4C-34B4-3E46-F802-FDABB2C0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11" y="977557"/>
            <a:ext cx="7046183" cy="829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5B1D57A9-19B9-FF4B-EBD7-D852EBBFD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1834665"/>
            <a:ext cx="11305256" cy="4241244"/>
          </a:xfrm>
          <a:prstGeom prst="rect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50E40B37-733D-A136-A239-0FB946A33B70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6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81FC56-52E5-44A3-4515-944C33D6FC9C}"/>
              </a:ext>
            </a:extLst>
          </p:cNvPr>
          <p:cNvSpPr txBox="1"/>
          <p:nvPr/>
        </p:nvSpPr>
        <p:spPr>
          <a:xfrm>
            <a:off x="3359696" y="590441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[arXiv:2407.02553]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86E4DB9-E2E7-2895-A0A7-B87657474D00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5187D50B-4677-65DC-9730-8CF44FF6D9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3C52C9B-CB47-C1E5-EE2D-67489A608B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A2557FF1-847D-DFA5-4401-CCE4B878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D2B45D7-D521-844F-47B7-17CE104677AD}"/>
              </a:ext>
            </a:extLst>
          </p:cNvPr>
          <p:cNvSpPr/>
          <p:nvPr/>
        </p:nvSpPr>
        <p:spPr>
          <a:xfrm>
            <a:off x="155696" y="6190698"/>
            <a:ext cx="3204000" cy="522000"/>
          </a:xfrm>
          <a:prstGeom prst="rect">
            <a:avLst/>
          </a:prstGeom>
          <a:solidFill>
            <a:srgbClr val="BD2B0B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F43B248-FC14-5499-B9AC-E68ED65E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6" t="28040" r="73108" b="31866"/>
          <a:stretch>
            <a:fillRect/>
          </a:stretch>
        </p:blipFill>
        <p:spPr>
          <a:xfrm>
            <a:off x="578211" y="6062464"/>
            <a:ext cx="453594" cy="752875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97D5109-BC15-6E1B-15FD-997482BB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12" t="35686" r="32014" b="51851"/>
          <a:stretch>
            <a:fillRect/>
          </a:stretch>
        </p:blipFill>
        <p:spPr>
          <a:xfrm>
            <a:off x="1199123" y="6216202"/>
            <a:ext cx="977501" cy="196462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11192602-4D39-13EE-0C76-0E1CB77B01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4" t="48115" r="12788" b="31991"/>
          <a:stretch>
            <a:fillRect/>
          </a:stretch>
        </p:blipFill>
        <p:spPr>
          <a:xfrm>
            <a:off x="1199456" y="6438901"/>
            <a:ext cx="1746348" cy="3255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592BF8-B618-FCDE-C4B2-8C8E6A50CB8E}"/>
              </a:ext>
            </a:extLst>
          </p:cNvPr>
          <p:cNvSpPr txBox="1"/>
          <p:nvPr/>
        </p:nvSpPr>
        <p:spPr>
          <a:xfrm>
            <a:off x="932847" y="168496"/>
            <a:ext cx="10389028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400" b="1" i="0" u="none" strike="noStrike" kern="1200" cap="none" spc="0" dirty="0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Quantum Reservoir Computing </a:t>
            </a:r>
            <a:r>
              <a:rPr lang="it-IT" sz="3400" b="1" i="0" u="none" strike="noStrike" kern="1200" cap="none" spc="0" dirty="0" err="1">
                <a:solidFill>
                  <a:srgbClr val="000000"/>
                </a:solidFill>
                <a:uFillTx/>
                <a:latin typeface="Aptos" panose="020B0004020202020204" pitchFamily="34" charset="0"/>
                <a:cs typeface="Helvetica" pitchFamily="34"/>
              </a:rPr>
              <a:t>Algorithm</a:t>
            </a:r>
            <a:endParaRPr lang="it-IT" sz="3400" b="1" i="0" u="none" strike="noStrike" kern="1200" cap="none" spc="0" dirty="0">
              <a:solidFill>
                <a:srgbClr val="000000"/>
              </a:solidFill>
              <a:uFillTx/>
              <a:latin typeface="Aptos" panose="020B0004020202020204" pitchFamily="34" charset="0"/>
              <a:cs typeface="Helvetica" pitchFamily="34"/>
            </a:endParaRPr>
          </a:p>
        </p:txBody>
      </p:sp>
      <p:cxnSp>
        <p:nvCxnSpPr>
          <p:cNvPr id="6" name="Connettore diritto 1">
            <a:extLst>
              <a:ext uri="{FF2B5EF4-FFF2-40B4-BE49-F238E27FC236}">
                <a16:creationId xmlns:a16="http://schemas.microsoft.com/office/drawing/2014/main" id="{0DA33A8A-1424-B56C-2261-026669126C0C}"/>
              </a:ext>
            </a:extLst>
          </p:cNvPr>
          <p:cNvCxnSpPr>
            <a:cxnSpLocks/>
          </p:cNvCxnSpPr>
          <p:nvPr/>
        </p:nvCxnSpPr>
        <p:spPr>
          <a:xfrm>
            <a:off x="407368" y="764703"/>
            <a:ext cx="11305256" cy="0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</a:ln>
        </p:spPr>
      </p:cxnSp>
      <p:pic>
        <p:nvPicPr>
          <p:cNvPr id="7" name="Immagine 7">
            <a:extLst>
              <a:ext uri="{FF2B5EF4-FFF2-40B4-BE49-F238E27FC236}">
                <a16:creationId xmlns:a16="http://schemas.microsoft.com/office/drawing/2014/main" id="{AC558081-3A26-CF61-E7AE-66CB7DE1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11" y="977557"/>
            <a:ext cx="7046183" cy="8299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1AB434D6-16E2-CE68-671C-62203E694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" y="1834665"/>
            <a:ext cx="11305256" cy="4241244"/>
          </a:xfrm>
          <a:prstGeom prst="rect">
            <a:avLst/>
          </a:prstGeom>
        </p:spPr>
      </p:pic>
      <p:sp>
        <p:nvSpPr>
          <p:cNvPr id="9" name="CasellaDiTesto 4">
            <a:extLst>
              <a:ext uri="{FF2B5EF4-FFF2-40B4-BE49-F238E27FC236}">
                <a16:creationId xmlns:a16="http://schemas.microsoft.com/office/drawing/2014/main" id="{AEC0E1D6-FA4D-A029-9A5C-C49297F93E33}"/>
              </a:ext>
            </a:extLst>
          </p:cNvPr>
          <p:cNvSpPr txBox="1"/>
          <p:nvPr/>
        </p:nvSpPr>
        <p:spPr>
          <a:xfrm>
            <a:off x="6042821" y="6309320"/>
            <a:ext cx="2503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Calibri"/>
              </a:rPr>
              <a:t>6</a:t>
            </a:r>
            <a:endParaRPr lang="it-IT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30286A2A-298B-161C-13FD-3079E4DFA8CC}"/>
              </a:ext>
            </a:extLst>
          </p:cNvPr>
          <p:cNvSpPr/>
          <p:nvPr/>
        </p:nvSpPr>
        <p:spPr>
          <a:xfrm>
            <a:off x="-528738" y="-459432"/>
            <a:ext cx="13393488" cy="7992888"/>
          </a:xfrm>
          <a:custGeom>
            <a:avLst/>
            <a:gdLst>
              <a:gd name="connsiteX0" fmla="*/ 4032449 w 13393488"/>
              <a:gd name="connsiteY0" fmla="*/ 2520280 h 7992888"/>
              <a:gd name="connsiteX1" fmla="*/ 4032449 w 13393488"/>
              <a:gd name="connsiteY1" fmla="*/ 3816425 h 7992888"/>
              <a:gd name="connsiteX2" fmla="*/ 5544616 w 13393488"/>
              <a:gd name="connsiteY2" fmla="*/ 3816425 h 7992888"/>
              <a:gd name="connsiteX3" fmla="*/ 5544616 w 13393488"/>
              <a:gd name="connsiteY3" fmla="*/ 2520280 h 7992888"/>
              <a:gd name="connsiteX4" fmla="*/ 8333536 w 13393488"/>
              <a:gd name="connsiteY4" fmla="*/ 1656184 h 7992888"/>
              <a:gd name="connsiteX5" fmla="*/ 8333536 w 13393488"/>
              <a:gd name="connsiteY5" fmla="*/ 2016224 h 7992888"/>
              <a:gd name="connsiteX6" fmla="*/ 8873536 w 13393488"/>
              <a:gd name="connsiteY6" fmla="*/ 2016224 h 7992888"/>
              <a:gd name="connsiteX7" fmla="*/ 8873536 w 13393488"/>
              <a:gd name="connsiteY7" fmla="*/ 1656184 h 7992888"/>
              <a:gd name="connsiteX8" fmla="*/ 0 w 13393488"/>
              <a:gd name="connsiteY8" fmla="*/ 0 h 7992888"/>
              <a:gd name="connsiteX9" fmla="*/ 13393488 w 13393488"/>
              <a:gd name="connsiteY9" fmla="*/ 0 h 7992888"/>
              <a:gd name="connsiteX10" fmla="*/ 13393488 w 13393488"/>
              <a:gd name="connsiteY10" fmla="*/ 7992888 h 7992888"/>
              <a:gd name="connsiteX11" fmla="*/ 0 w 13393488"/>
              <a:gd name="connsiteY11" fmla="*/ 7992888 h 799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393488" h="7992888">
                <a:moveTo>
                  <a:pt x="4032449" y="2520280"/>
                </a:moveTo>
                <a:lnTo>
                  <a:pt x="4032449" y="3816425"/>
                </a:lnTo>
                <a:lnTo>
                  <a:pt x="5544616" y="3816425"/>
                </a:lnTo>
                <a:lnTo>
                  <a:pt x="5544616" y="2520280"/>
                </a:lnTo>
                <a:close/>
                <a:moveTo>
                  <a:pt x="8333536" y="1656184"/>
                </a:moveTo>
                <a:lnTo>
                  <a:pt x="8333536" y="2016224"/>
                </a:lnTo>
                <a:lnTo>
                  <a:pt x="8873536" y="2016224"/>
                </a:lnTo>
                <a:lnTo>
                  <a:pt x="8873536" y="1656184"/>
                </a:lnTo>
                <a:close/>
                <a:moveTo>
                  <a:pt x="0" y="0"/>
                </a:moveTo>
                <a:lnTo>
                  <a:pt x="13393488" y="0"/>
                </a:lnTo>
                <a:lnTo>
                  <a:pt x="13393488" y="7992888"/>
                </a:lnTo>
                <a:lnTo>
                  <a:pt x="0" y="799288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DE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E7056A-7158-D360-5A35-22AD5E3982F3}"/>
              </a:ext>
            </a:extLst>
          </p:cNvPr>
          <p:cNvSpPr txBox="1"/>
          <p:nvPr/>
        </p:nvSpPr>
        <p:spPr>
          <a:xfrm>
            <a:off x="3359696" y="590441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DE" sz="1400" dirty="0">
                <a:latin typeface="Aptos" panose="020B0004020202020204" pitchFamily="34" charset="0"/>
              </a:rPr>
              <a:t>[arXiv:2407.02553]</a:t>
            </a:r>
          </a:p>
        </p:txBody>
      </p:sp>
    </p:spTree>
    <p:extLst>
      <p:ext uri="{BB962C8B-B14F-4D97-AF65-F5344CB8AC3E}">
        <p14:creationId xmlns:p14="http://schemas.microsoft.com/office/powerpoint/2010/main" val="100101406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gelozzi_Simone_presentation" id="{ABE326E2-A945-AF44-9B58-5775C5717392}" vid="{E9BAD47C-44A1-6248-9C48-DF263C73F64D}"/>
    </a:ext>
  </a:extLst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elozzi_Simone_presentation" id="{ABE326E2-A945-AF44-9B58-5775C5717392}" vid="{00E7BD6C-7C25-5244-8F74-D734B9B183AE}"/>
    </a:ext>
  </a:extLst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elozzi_Simone_presentation" id="{ABE326E2-A945-AF44-9B58-5775C5717392}" vid="{FD58ADE0-0EE0-C247-BFC1-C4BD84B772AD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C5A350B8B864FA4BB6364DB87AFA5" ma:contentTypeVersion="15" ma:contentTypeDescription="Create a new document." ma:contentTypeScope="" ma:versionID="34d566daff8b0037b426a74a4d7fc681">
  <xsd:schema xmlns:xsd="http://www.w3.org/2001/XMLSchema" xmlns:xs="http://www.w3.org/2001/XMLSchema" xmlns:p="http://schemas.microsoft.com/office/2006/metadata/properties" xmlns:ns3="fe3a730e-302a-4df5-bd37-d9344ad5dd39" xmlns:ns4="59517204-b887-420f-893f-e0f09dd2c946" targetNamespace="http://schemas.microsoft.com/office/2006/metadata/properties" ma:root="true" ma:fieldsID="3f77963689b1713906672c0b2954bae2" ns3:_="" ns4:_="">
    <xsd:import namespace="fe3a730e-302a-4df5-bd37-d9344ad5dd39"/>
    <xsd:import namespace="59517204-b887-420f-893f-e0f09dd2c9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a730e-302a-4df5-bd37-d9344ad5dd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17204-b887-420f-893f-e0f09dd2c94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3a730e-302a-4df5-bd37-d9344ad5dd39" xsi:nil="true"/>
  </documentManagement>
</p:properties>
</file>

<file path=customXml/itemProps1.xml><?xml version="1.0" encoding="utf-8"?>
<ds:datastoreItem xmlns:ds="http://schemas.openxmlformats.org/officeDocument/2006/customXml" ds:itemID="{1F431BF4-003A-420A-9F86-DCB5B4D2A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05914-E1C6-45D1-B69A-24424D8B6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3a730e-302a-4df5-bd37-d9344ad5dd39"/>
    <ds:schemaRef ds:uri="59517204-b887-420f-893f-e0f09dd2c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8921CB-4A39-43FF-9D82-B95650BF5EEB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fe3a730e-302a-4df5-bd37-d9344ad5dd39"/>
    <ds:schemaRef ds:uri="http://purl.org/dc/elements/1.1/"/>
    <ds:schemaRef ds:uri="59517204-b887-420f-893f-e0f09dd2c9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COPERTINA</Template>
  <TotalTime>203</TotalTime>
  <Words>889</Words>
  <Application>Microsoft Macintosh PowerPoint</Application>
  <PresentationFormat>Widescreen</PresentationFormat>
  <Paragraphs>228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Century Gothic</vt:lpstr>
      <vt:lpstr>Roboto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Angelozzi</dc:creator>
  <cp:lastModifiedBy>Simone Angelozzi</cp:lastModifiedBy>
  <cp:revision>5</cp:revision>
  <cp:lastPrinted>2021-09-28T14:06:05Z</cp:lastPrinted>
  <dcterms:created xsi:type="dcterms:W3CDTF">2026-03-11T16:03:26Z</dcterms:created>
  <dcterms:modified xsi:type="dcterms:W3CDTF">2026-03-17T23:38:24Z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0x010100E00C5A350B8B864FA4BB6364DB87AFA5</vt:lpwstr>
  </property>
</Properties>
</file>