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708" r:id="rId3"/>
    <p:sldMasterId id="2147483732" r:id="rId4"/>
    <p:sldMasterId id="2147483756" r:id="rId5"/>
    <p:sldMasterId id="2147483769" r:id="rId6"/>
  </p:sldMasterIdLst>
  <p:notesMasterIdLst>
    <p:notesMasterId r:id="rId56"/>
  </p:notesMasterIdLst>
  <p:sldIdLst>
    <p:sldId id="1080" r:id="rId7"/>
    <p:sldId id="1107" r:id="rId8"/>
    <p:sldId id="1696" r:id="rId9"/>
    <p:sldId id="1697" r:id="rId10"/>
    <p:sldId id="1161" r:id="rId11"/>
    <p:sldId id="1590" r:id="rId12"/>
    <p:sldId id="921" r:id="rId13"/>
    <p:sldId id="873" r:id="rId14"/>
    <p:sldId id="874" r:id="rId15"/>
    <p:sldId id="1151" r:id="rId16"/>
    <p:sldId id="1594" r:id="rId17"/>
    <p:sldId id="1132" r:id="rId18"/>
    <p:sldId id="1114" r:id="rId19"/>
    <p:sldId id="1695" r:id="rId20"/>
    <p:sldId id="1085" r:id="rId21"/>
    <p:sldId id="1152" r:id="rId22"/>
    <p:sldId id="1086" r:id="rId23"/>
    <p:sldId id="1595" r:id="rId24"/>
    <p:sldId id="1172" r:id="rId25"/>
    <p:sldId id="1106" r:id="rId26"/>
    <p:sldId id="1089" r:id="rId27"/>
    <p:sldId id="1143" r:id="rId28"/>
    <p:sldId id="1144" r:id="rId29"/>
    <p:sldId id="1145" r:id="rId30"/>
    <p:sldId id="1146" r:id="rId31"/>
    <p:sldId id="1692" r:id="rId32"/>
    <p:sldId id="1147" r:id="rId33"/>
    <p:sldId id="1693" r:id="rId34"/>
    <p:sldId id="1148" r:id="rId35"/>
    <p:sldId id="1149" r:id="rId36"/>
    <p:sldId id="1150" r:id="rId37"/>
    <p:sldId id="1166" r:id="rId38"/>
    <p:sldId id="1694" r:id="rId39"/>
    <p:sldId id="1596" r:id="rId40"/>
    <p:sldId id="1041" r:id="rId41"/>
    <p:sldId id="262" r:id="rId42"/>
    <p:sldId id="263" r:id="rId43"/>
    <p:sldId id="1683" r:id="rId44"/>
    <p:sldId id="1684" r:id="rId45"/>
    <p:sldId id="1589" r:id="rId46"/>
    <p:sldId id="1585" r:id="rId47"/>
    <p:sldId id="1656" r:id="rId48"/>
    <p:sldId id="1686" r:id="rId49"/>
    <p:sldId id="1688" r:id="rId50"/>
    <p:sldId id="1689" r:id="rId51"/>
    <p:sldId id="1690" r:id="rId52"/>
    <p:sldId id="1691" r:id="rId53"/>
    <p:sldId id="1597" r:id="rId54"/>
    <p:sldId id="1598" r:id="rId5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767D"/>
    <a:srgbClr val="F98892"/>
    <a:srgbClr val="FF0000"/>
    <a:srgbClr val="B14EFF"/>
    <a:srgbClr val="8F40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317"/>
    <p:restoredTop sz="85342"/>
  </p:normalViewPr>
  <p:slideViewPr>
    <p:cSldViewPr snapToGrid="0" snapToObjects="1">
      <p:cViewPr varScale="1">
        <p:scale>
          <a:sx n="107" d="100"/>
          <a:sy n="107" d="100"/>
        </p:scale>
        <p:origin x="2056" y="1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5798166954725623"/>
          <c:y val="0.14302152171373514"/>
          <c:w val="0.82455008964017384"/>
          <c:h val="0.68050887792145187"/>
        </c:manualLayout>
      </c:layout>
      <c:barChart>
        <c:barDir val="col"/>
        <c:grouping val="stacked"/>
        <c:varyColors val="0"/>
        <c:ser>
          <c:idx val="0"/>
          <c:order val="0"/>
          <c:tx>
            <c:strRef>
              <c:f>Sheet1!$B$1</c:f>
              <c:strCache>
                <c:ptCount val="1"/>
                <c:pt idx="0">
                  <c:v>論文数</c:v>
                </c:pt>
              </c:strCache>
            </c:strRef>
          </c:tx>
          <c:spPr>
            <a:solidFill>
              <a:schemeClr val="accent2"/>
            </a:solidFill>
            <a:ln>
              <a:noFill/>
            </a:ln>
            <a:effectLst/>
          </c:spPr>
          <c:invertIfNegative val="0"/>
          <c:cat>
            <c:strRef>
              <c:f>Sheet1!$A$2:$A$15</c:f>
              <c:strCache>
                <c:ptCount val="14"/>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strCache>
            </c:strRef>
          </c:cat>
          <c:val>
            <c:numRef>
              <c:f>Sheet1!$B$2:$B$15</c:f>
              <c:numCache>
                <c:formatCode>General</c:formatCode>
                <c:ptCount val="14"/>
                <c:pt idx="0">
                  <c:v>36</c:v>
                </c:pt>
                <c:pt idx="1">
                  <c:v>56</c:v>
                </c:pt>
                <c:pt idx="2">
                  <c:v>104</c:v>
                </c:pt>
                <c:pt idx="3">
                  <c:v>119</c:v>
                </c:pt>
                <c:pt idx="4">
                  <c:v>218</c:v>
                </c:pt>
                <c:pt idx="5">
                  <c:v>407</c:v>
                </c:pt>
                <c:pt idx="6">
                  <c:v>826</c:v>
                </c:pt>
                <c:pt idx="7">
                  <c:v>1401</c:v>
                </c:pt>
                <c:pt idx="8">
                  <c:v>2003</c:v>
                </c:pt>
                <c:pt idx="9">
                  <c:v>2440</c:v>
                </c:pt>
                <c:pt idx="10">
                  <c:v>2823</c:v>
                </c:pt>
                <c:pt idx="11">
                  <c:v>3298</c:v>
                </c:pt>
                <c:pt idx="12">
                  <c:v>4092</c:v>
                </c:pt>
                <c:pt idx="13">
                  <c:v>5644</c:v>
                </c:pt>
              </c:numCache>
            </c:numRef>
          </c:val>
          <c:extLst>
            <c:ext xmlns:c16="http://schemas.microsoft.com/office/drawing/2014/chart" uri="{C3380CC4-5D6E-409C-BE32-E72D297353CC}">
              <c16:uniqueId val="{00000000-40DD-0D4A-9328-2552BED96DFA}"/>
            </c:ext>
          </c:extLst>
        </c:ser>
        <c:dLbls>
          <c:showLegendKey val="0"/>
          <c:showVal val="0"/>
          <c:showCatName val="0"/>
          <c:showSerName val="0"/>
          <c:showPercent val="0"/>
          <c:showBubbleSize val="0"/>
        </c:dLbls>
        <c:gapWidth val="150"/>
        <c:overlap val="100"/>
        <c:axId val="267601167"/>
        <c:axId val="454251871"/>
      </c:barChart>
      <c:catAx>
        <c:axId val="26760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ja-JP"/>
          </a:p>
        </c:txPr>
        <c:crossAx val="454251871"/>
        <c:crosses val="autoZero"/>
        <c:auto val="1"/>
        <c:lblAlgn val="ctr"/>
        <c:lblOffset val="100"/>
        <c:noMultiLvlLbl val="0"/>
      </c:catAx>
      <c:valAx>
        <c:axId val="454251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ja-JP"/>
          </a:p>
        </c:txPr>
        <c:crossAx val="2676011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798166954725623"/>
          <c:y val="0.14302152171373514"/>
          <c:w val="0.82455008964017384"/>
          <c:h val="0.68050887792145187"/>
        </c:manualLayout>
      </c:layout>
      <c:barChart>
        <c:barDir val="col"/>
        <c:grouping val="stacked"/>
        <c:varyColors val="0"/>
        <c:ser>
          <c:idx val="0"/>
          <c:order val="0"/>
          <c:tx>
            <c:strRef>
              <c:f>Sheet1!$B$1</c:f>
              <c:strCache>
                <c:ptCount val="1"/>
                <c:pt idx="0">
                  <c:v>論文数</c:v>
                </c:pt>
              </c:strCache>
            </c:strRef>
          </c:tx>
          <c:spPr>
            <a:solidFill>
              <a:schemeClr val="accent1"/>
            </a:solidFill>
            <a:ln>
              <a:noFill/>
            </a:ln>
            <a:effectLst/>
          </c:spPr>
          <c:invertIfNegative val="0"/>
          <c:cat>
            <c:strRef>
              <c:f>Sheet1!$A$2:$A$15</c:f>
              <c:strCache>
                <c:ptCount val="14"/>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strCache>
            </c:strRef>
          </c:cat>
          <c:val>
            <c:numRef>
              <c:f>Sheet1!$B$2:$B$15</c:f>
              <c:numCache>
                <c:formatCode>General</c:formatCode>
                <c:ptCount val="14"/>
                <c:pt idx="0">
                  <c:v>21</c:v>
                </c:pt>
                <c:pt idx="1">
                  <c:v>30</c:v>
                </c:pt>
                <c:pt idx="2">
                  <c:v>51</c:v>
                </c:pt>
                <c:pt idx="3">
                  <c:v>64</c:v>
                </c:pt>
                <c:pt idx="4">
                  <c:v>123</c:v>
                </c:pt>
                <c:pt idx="5">
                  <c:v>220</c:v>
                </c:pt>
                <c:pt idx="6">
                  <c:v>432</c:v>
                </c:pt>
                <c:pt idx="7">
                  <c:v>689</c:v>
                </c:pt>
                <c:pt idx="8">
                  <c:v>1180</c:v>
                </c:pt>
                <c:pt idx="9">
                  <c:v>1418</c:v>
                </c:pt>
                <c:pt idx="10">
                  <c:v>1634</c:v>
                </c:pt>
                <c:pt idx="11">
                  <c:v>2015</c:v>
                </c:pt>
                <c:pt idx="12">
                  <c:v>2424</c:v>
                </c:pt>
                <c:pt idx="13">
                  <c:v>4169</c:v>
                </c:pt>
              </c:numCache>
            </c:numRef>
          </c:val>
          <c:extLst>
            <c:ext xmlns:c16="http://schemas.microsoft.com/office/drawing/2014/chart" uri="{C3380CC4-5D6E-409C-BE32-E72D297353CC}">
              <c16:uniqueId val="{00000000-06EB-8949-A6D2-FB41D0FA0536}"/>
            </c:ext>
          </c:extLst>
        </c:ser>
        <c:dLbls>
          <c:showLegendKey val="0"/>
          <c:showVal val="0"/>
          <c:showCatName val="0"/>
          <c:showSerName val="0"/>
          <c:showPercent val="0"/>
          <c:showBubbleSize val="0"/>
        </c:dLbls>
        <c:gapWidth val="150"/>
        <c:overlap val="100"/>
        <c:axId val="267601167"/>
        <c:axId val="454251871"/>
      </c:barChart>
      <c:catAx>
        <c:axId val="26760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ja-JP"/>
          </a:p>
        </c:txPr>
        <c:crossAx val="454251871"/>
        <c:crosses val="autoZero"/>
        <c:auto val="1"/>
        <c:lblAlgn val="ctr"/>
        <c:lblOffset val="100"/>
        <c:noMultiLvlLbl val="0"/>
      </c:catAx>
      <c:valAx>
        <c:axId val="454251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ja-JP"/>
          </a:p>
        </c:txPr>
        <c:crossAx val="2676011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335DC-B3C1-AA45-A1B9-2FEF7D775C17}" type="datetimeFigureOut">
              <a:rPr kumimoji="1" lang="ja-JP" altLang="en-US" smtClean="0"/>
              <a:t>2026/3/18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5C71B-0285-6742-80F0-2D10FA89B95C}" type="slidenum">
              <a:rPr kumimoji="1" lang="ja-JP" altLang="en-US" smtClean="0"/>
              <a:t>‹#›</a:t>
            </a:fld>
            <a:endParaRPr kumimoji="1" lang="ja-JP" altLang="en-US"/>
          </a:p>
        </p:txBody>
      </p:sp>
    </p:spTree>
    <p:extLst>
      <p:ext uri="{BB962C8B-B14F-4D97-AF65-F5344CB8AC3E}">
        <p14:creationId xmlns:p14="http://schemas.microsoft.com/office/powerpoint/2010/main" val="15400192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aperswithcode.com/sota/automated-theorem-proving-on-minif2f-tes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C1D0C-1B0E-4FBF-AE48-922109E0D6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7317BF-D217-3FE3-7ED7-D6138461A2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4C52A7-345A-1F3B-4ADC-33FB1983CFF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340A8A6-7E53-F0E6-D89A-73EF438E31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279322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E4C34-5BE6-533B-557D-8A77ED3869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1C814C-61EF-19A1-5054-8C96538E63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AE63B0-53A3-A754-640D-9C825A159487}"/>
              </a:ext>
            </a:extLst>
          </p:cNvPr>
          <p:cNvSpPr>
            <a:spLocks noGrp="1"/>
          </p:cNvSpPr>
          <p:nvPr>
            <p:ph type="body" idx="1"/>
          </p:nvPr>
        </p:nvSpPr>
        <p:spPr/>
        <p:txBody>
          <a:bodyPr/>
          <a:lstStyle/>
          <a:p>
            <a:r>
              <a:rPr lang="ja-JP" altLang="en-US"/>
              <a:t>量子系をスーパーコンピュータで計算する計算物理学では、フェルミ粒子の扱いが課題となっています。最近注目されるトランスフォーマーは、長距離相関を効率よく扱える点で有用です。この研究では、トランスフォーマーを活用してフェルミ粒子の効果を模倣しました。その結果、従来の方法に比べて高効率で計算が可能となり、スピン系のブロックスピン変換を巧みに組み合わせた物理特性を埋め込んだニューラルネットの一例が示されました。</a:t>
            </a:r>
            <a:endParaRPr kumimoji="1" lang="en-US" altLang="ja-JP" dirty="0"/>
          </a:p>
          <a:p>
            <a:endParaRPr kumimoji="1" lang="en-US" altLang="ja-JP" dirty="0"/>
          </a:p>
          <a:p>
            <a:r>
              <a:rPr kumimoji="1" lang="ja-JP" altLang="en-US"/>
              <a:t>（原文）</a:t>
            </a:r>
            <a:endParaRPr kumimoji="1" lang="en-US" altLang="ja-JP" dirty="0"/>
          </a:p>
          <a:p>
            <a:r>
              <a:rPr kumimoji="1" lang="ja-JP" altLang="en-US"/>
              <a:t>量子系を富岳などのスーパーコンピュータで計算する分野が計算物理学です。フェルミ粒子は、古典物理系にはない物理自由度ですが、計算物理学においては</a:t>
            </a:r>
            <a:endParaRPr kumimoji="1" lang="en-US" altLang="ja-JP" dirty="0"/>
          </a:p>
          <a:p>
            <a:r>
              <a:rPr kumimoji="1" lang="ja-JP" altLang="en-US"/>
              <a:t>悩みのタネになります。フェルミ粒子は計算の上ではボソンの非局所相互作用に書き換えることもできますが、これも計算量の増加という問題を引き起こします。</a:t>
            </a:r>
            <a:endParaRPr kumimoji="1" lang="en-US" altLang="ja-JP" dirty="0"/>
          </a:p>
          <a:p>
            <a:r>
              <a:rPr kumimoji="1" lang="ja-JP" altLang="en-US"/>
              <a:t>さて、最近話題の</a:t>
            </a:r>
            <a:r>
              <a:rPr kumimoji="1" lang="en-US" altLang="ja-JP" dirty="0"/>
              <a:t>GPT</a:t>
            </a:r>
            <a:r>
              <a:rPr kumimoji="1" lang="ja-JP" altLang="en-US"/>
              <a:t>などの大規模言語モデル、特にトランスフォーマーはなぜ有用なのでしょうか。トランスフォーマーは注意機構により、言葉と言葉の長距離相関を</a:t>
            </a:r>
            <a:endParaRPr kumimoji="1" lang="en-US" altLang="ja-JP" dirty="0"/>
          </a:p>
          <a:p>
            <a:r>
              <a:rPr kumimoji="1" lang="ja-JP" altLang="en-US"/>
              <a:t>効率よく取り扱えるため有用だ、とも言えます。そこでこの研究ではトランスフォーマーの特性を活かし、フェルミ粒子の効果を独自設計のトランスフォーマーで</a:t>
            </a:r>
            <a:endParaRPr kumimoji="1" lang="en-US" altLang="ja-JP" dirty="0"/>
          </a:p>
          <a:p>
            <a:r>
              <a:rPr kumimoji="1" lang="ja-JP" altLang="en-US"/>
              <a:t>模倣させました。物理系の対称性を守ったトランスフォーマーによって従来法に比べて、高効率ですることができました。</a:t>
            </a:r>
            <a:endParaRPr kumimoji="1" lang="en-US" altLang="ja-JP" dirty="0"/>
          </a:p>
          <a:p>
            <a:r>
              <a:rPr kumimoji="1" lang="ja-JP" altLang="en-US"/>
              <a:t>また、このトランスフォーマーを見てみると、スピン系のブロックスピン変換とグリーン関数を巧妙に組み合わせたものになっている、という面白い見方もでき、</a:t>
            </a:r>
            <a:endParaRPr kumimoji="1" lang="en-US" altLang="ja-JP" dirty="0"/>
          </a:p>
          <a:p>
            <a:r>
              <a:rPr kumimoji="1" lang="ja-JP" altLang="en-US"/>
              <a:t>物理系の特性を埋め込んだニューラルネットの例となっています。</a:t>
            </a:r>
          </a:p>
        </p:txBody>
      </p:sp>
      <p:sp>
        <p:nvSpPr>
          <p:cNvPr id="4" name="スライド番号プレースホルダー 3">
            <a:extLst>
              <a:ext uri="{FF2B5EF4-FFF2-40B4-BE49-F238E27FC236}">
                <a16:creationId xmlns:a16="http://schemas.microsoft.com/office/drawing/2014/main" id="{D01E7089-A868-AA48-5FAC-3B6D059F19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75632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26DE-8A3E-71C1-888E-AE025CA24A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4AE9B0-9064-3280-C547-278B9F206D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E560A92-05B6-0439-59A7-9CD7E017E0DF}"/>
              </a:ext>
            </a:extLst>
          </p:cNvPr>
          <p:cNvSpPr>
            <a:spLocks noGrp="1"/>
          </p:cNvSpPr>
          <p:nvPr>
            <p:ph type="body" idx="1"/>
          </p:nvPr>
        </p:nvSpPr>
        <p:spPr/>
        <p:txBody>
          <a:bodyPr/>
          <a:lstStyle/>
          <a:p>
            <a:r>
              <a:rPr kumimoji="1" lang="ja-JP" altLang="en-US"/>
              <a:t>物理学では、様々なスケールが存在します。深層学習モデルはこれらのスケール構造を理解し、それをモデルに組み込むことで効率的な結果を得ることができます。量子力学では、高エネルギーの粒子衝突が短距離・短時間で起こり、その後のハドロン生成は長距離・長時間で起こります。これにより、短距離反応とハドロン形成のプロセスが分離します。この構造を導入するために、アテンション機構を改善し、クロスアテンション機構を利用しました。これにより、物理プロセスを考慮したネットワークは、解析時間やサイズを劇的に縮小し（</a:t>
            </a:r>
            <a:r>
              <a:rPr kumimoji="1" lang="en-US" altLang="ja-JP" dirty="0"/>
              <a:t>1/10</a:t>
            </a:r>
            <a:r>
              <a:rPr kumimoji="1" lang="ja-JP" altLang="en-US"/>
              <a:t>）解釈可能性を向上させます。</a:t>
            </a:r>
            <a:endParaRPr kumimoji="1" lang="en-US" altLang="ja-JP" dirty="0"/>
          </a:p>
          <a:p>
            <a:endParaRPr kumimoji="1" lang="en-US" altLang="ja-JP" dirty="0"/>
          </a:p>
          <a:p>
            <a:r>
              <a:rPr kumimoji="1" lang="ja-JP" altLang="en-US"/>
              <a:t>（原文）物理学では色々なスケールが現れます。全ての情報を入れる深層学習模型は、このスケール構造を</a:t>
            </a:r>
            <a:endParaRPr kumimoji="1" lang="en-US" altLang="ja-JP" dirty="0"/>
          </a:p>
          <a:p>
            <a:r>
              <a:rPr kumimoji="1" lang="ja-JP" altLang="en-US"/>
              <a:t>理解しますが、このような構造をモデルに組み込むことで驚くほど効率的な結果が得られることがあります。</a:t>
            </a:r>
            <a:endParaRPr kumimoji="1" lang="en-US" altLang="ja-JP" dirty="0"/>
          </a:p>
          <a:p>
            <a:r>
              <a:rPr kumimoji="1" lang="ja-JP" altLang="en-US"/>
              <a:t>量子力学から、高エネルギーの粒子衝突はは短距離、短時間の間におこり、そのあと、ハドロンが生成される</a:t>
            </a:r>
            <a:endParaRPr kumimoji="1" lang="en-US" altLang="ja-JP" dirty="0"/>
          </a:p>
          <a:p>
            <a:r>
              <a:rPr kumimoji="1" lang="ja-JP" altLang="en-US"/>
              <a:t>プロセスは、より長距離、長時間でおこるため、短距離の物理反応の確率と、ハドロン形成のプロセスが</a:t>
            </a:r>
            <a:endParaRPr kumimoji="1" lang="en-US" altLang="ja-JP" dirty="0"/>
          </a:p>
          <a:p>
            <a:r>
              <a:rPr kumimoji="1" lang="ja-JP" altLang="en-US"/>
              <a:t>分離するファクトリゼーションがおこります。この構造を導入するためにトランスフォーマー模型のコアな機構</a:t>
            </a:r>
            <a:endParaRPr kumimoji="1" lang="en-US" altLang="ja-JP" dirty="0"/>
          </a:p>
          <a:p>
            <a:r>
              <a:rPr kumimoji="1" lang="ja-JP" altLang="en-US"/>
              <a:t>であるアテンション機構を改善しました。　アテンション機構では一つのトークンから　</a:t>
            </a:r>
            <a:r>
              <a:rPr kumimoji="1" lang="en-US" altLang="ja-JP" dirty="0"/>
              <a:t>Q, K, V </a:t>
            </a:r>
            <a:r>
              <a:rPr kumimoji="1" lang="ja-JP" altLang="en-US"/>
              <a:t>が作られますが、</a:t>
            </a:r>
            <a:endParaRPr kumimoji="1" lang="en-US" altLang="ja-JP" dirty="0"/>
          </a:p>
          <a:p>
            <a:r>
              <a:rPr kumimoji="1" lang="ja-JP" altLang="en-US"/>
              <a:t>我々の利用するクロスアテンション機構では、短距離のトークン</a:t>
            </a:r>
            <a:r>
              <a:rPr kumimoji="1" lang="en-US" altLang="ja-JP" dirty="0"/>
              <a:t>A </a:t>
            </a:r>
            <a:r>
              <a:rPr kumimoji="1" lang="ja-JP" altLang="en-US"/>
              <a:t>が</a:t>
            </a:r>
            <a:r>
              <a:rPr kumimoji="1" lang="en-US" altLang="ja-JP" dirty="0"/>
              <a:t>K, V, </a:t>
            </a:r>
            <a:r>
              <a:rPr kumimoji="1" lang="ja-JP" altLang="en-US"/>
              <a:t>トークン</a:t>
            </a:r>
            <a:r>
              <a:rPr kumimoji="1" lang="en-US" altLang="ja-JP" dirty="0"/>
              <a:t>B </a:t>
            </a:r>
            <a:r>
              <a:rPr kumimoji="1" lang="ja-JP" altLang="en-US"/>
              <a:t>が</a:t>
            </a:r>
            <a:r>
              <a:rPr kumimoji="1" lang="en-US" altLang="ja-JP" dirty="0"/>
              <a:t>Q </a:t>
            </a:r>
            <a:r>
              <a:rPr kumimoji="1" lang="ja-JP" altLang="en-US"/>
              <a:t>を作り、アテンション</a:t>
            </a:r>
            <a:endParaRPr kumimoji="1" lang="en-US" altLang="ja-JP" dirty="0"/>
          </a:p>
          <a:p>
            <a:r>
              <a:rPr kumimoji="1" lang="ja-JP" altLang="en-US"/>
              <a:t>行列は、トークン</a:t>
            </a:r>
            <a:r>
              <a:rPr kumimoji="1" lang="en-US" altLang="ja-JP" dirty="0"/>
              <a:t>B</a:t>
            </a:r>
            <a:r>
              <a:rPr kumimoji="1" lang="ja-JP" altLang="en-US"/>
              <a:t>とトークン</a:t>
            </a:r>
            <a:r>
              <a:rPr kumimoji="1" lang="en-US" altLang="ja-JP" dirty="0"/>
              <a:t>A </a:t>
            </a:r>
            <a:r>
              <a:rPr kumimoji="1" lang="ja-JP" altLang="en-US"/>
              <a:t>の関係、つまり　</a:t>
            </a:r>
            <a:r>
              <a:rPr kumimoji="1" lang="en-US" altLang="ja-JP" dirty="0"/>
              <a:t>A </a:t>
            </a:r>
            <a:r>
              <a:rPr kumimoji="1" lang="ja-JP" altLang="en-US"/>
              <a:t>という条件付きの</a:t>
            </a:r>
            <a:r>
              <a:rPr kumimoji="1" lang="en-US" altLang="ja-JP" dirty="0"/>
              <a:t>B</a:t>
            </a:r>
            <a:r>
              <a:rPr kumimoji="1" lang="ja-JP" altLang="en-US"/>
              <a:t>の確率を解析するように推奨されます。</a:t>
            </a:r>
            <a:endParaRPr kumimoji="1" lang="en-US" altLang="ja-JP" dirty="0"/>
          </a:p>
          <a:p>
            <a:r>
              <a:rPr kumimoji="1" lang="ja-JP" altLang="en-US"/>
              <a:t>このような物理プロセスを尊重したネットワークは、解析時間やネットワークサイズを劇的に縮小し</a:t>
            </a:r>
            <a:r>
              <a:rPr kumimoji="1" lang="en-US" altLang="ja-JP" dirty="0"/>
              <a:t>(1/10)</a:t>
            </a:r>
          </a:p>
          <a:p>
            <a:r>
              <a:rPr kumimoji="1" lang="ja-JP" altLang="en-US"/>
              <a:t>解釈可能性を向上します。</a:t>
            </a:r>
            <a:endParaRPr kumimoji="1" lang="en-US" altLang="ja-JP" dirty="0"/>
          </a:p>
          <a:p>
            <a:r>
              <a:rPr kumimoji="1" lang="en-US" altLang="ja-JP" dirty="0"/>
              <a:t> </a:t>
            </a:r>
          </a:p>
        </p:txBody>
      </p:sp>
      <p:sp>
        <p:nvSpPr>
          <p:cNvPr id="4" name="スライド番号プレースホルダー 3">
            <a:extLst>
              <a:ext uri="{FF2B5EF4-FFF2-40B4-BE49-F238E27FC236}">
                <a16:creationId xmlns:a16="http://schemas.microsoft.com/office/drawing/2014/main" id="{0F9B9D3D-3585-ADFA-9D29-7CCA567D42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25093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A40A3-1467-DB61-60E3-774D51E9FB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D4CC7E-59E1-BF85-4D9F-715562F262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E0179B-516D-F49D-2FDE-6DCBF0EB7405}"/>
              </a:ext>
            </a:extLst>
          </p:cNvPr>
          <p:cNvSpPr>
            <a:spLocks noGrp="1"/>
          </p:cNvSpPr>
          <p:nvPr>
            <p:ph type="body" idx="1"/>
          </p:nvPr>
        </p:nvSpPr>
        <p:spPr/>
        <p:txBody>
          <a:bodyPr/>
          <a:lstStyle/>
          <a:p>
            <a:r>
              <a:rPr lang="ja-JP" altLang="ja-JP" sz="1800">
                <a:effectLst/>
                <a:ea typeface="メイリオ" panose="020B0604030504040204" pitchFamily="34" charset="-128"/>
                <a:cs typeface="Times New Roman" panose="02020603050405020304" pitchFamily="18" charset="0"/>
              </a:rPr>
              <a:t>銅酸化物超伝導体の臨界温度</a:t>
            </a:r>
            <a:r>
              <a:rPr lang="ja-JP" altLang="en-US" sz="1800">
                <a:effectLst/>
                <a:ea typeface="メイリオ" panose="020B0604030504040204" pitchFamily="34" charset="-128"/>
                <a:cs typeface="Times New Roman" panose="02020603050405020304" pitchFamily="18" charset="0"/>
              </a:rPr>
              <a:t>は</a:t>
            </a:r>
            <a:r>
              <a:rPr lang="ja-JP" altLang="ja-JP" sz="1800">
                <a:effectLst/>
                <a:ea typeface="メイリオ" panose="020B0604030504040204" pitchFamily="34" charset="-128"/>
                <a:cs typeface="Times New Roman" panose="02020603050405020304" pitchFamily="18" charset="0"/>
              </a:rPr>
              <a:t>物質依存性</a:t>
            </a:r>
            <a:r>
              <a:rPr lang="ja-JP" altLang="en-US" sz="1800">
                <a:effectLst/>
                <a:ea typeface="メイリオ" panose="020B0604030504040204" pitchFamily="34" charset="-128"/>
                <a:cs typeface="Times New Roman" panose="02020603050405020304" pitchFamily="18" charset="0"/>
              </a:rPr>
              <a:t>が大きく、</a:t>
            </a:r>
            <a:r>
              <a:rPr lang="ja-JP" altLang="ja-JP" sz="1800">
                <a:effectLst/>
                <a:ea typeface="メイリオ" panose="020B0604030504040204" pitchFamily="34" charset="-128"/>
                <a:cs typeface="Times New Roman" panose="02020603050405020304" pitchFamily="18" charset="0"/>
              </a:rPr>
              <a:t>絶対温度で</a:t>
            </a:r>
            <a:r>
              <a:rPr lang="en-US" altLang="ja-JP" sz="1800" dirty="0">
                <a:effectLst/>
                <a:ea typeface="メイリオ" panose="020B0604030504040204" pitchFamily="34" charset="-128"/>
                <a:cs typeface="Times New Roman" panose="02020603050405020304" pitchFamily="18" charset="0"/>
              </a:rPr>
              <a:t>10K</a:t>
            </a:r>
            <a:r>
              <a:rPr lang="ja-JP" altLang="en-US" sz="1800">
                <a:effectLst/>
                <a:ea typeface="メイリオ" panose="020B0604030504040204" pitchFamily="34" charset="-128"/>
                <a:cs typeface="Times New Roman" panose="02020603050405020304" pitchFamily="18" charset="0"/>
              </a:rPr>
              <a:t>から</a:t>
            </a:r>
            <a:r>
              <a:rPr lang="en-US" altLang="ja-JP" sz="1800" dirty="0">
                <a:effectLst/>
                <a:ea typeface="メイリオ" panose="020B0604030504040204" pitchFamily="34" charset="-128"/>
                <a:cs typeface="Times New Roman" panose="02020603050405020304" pitchFamily="18" charset="0"/>
              </a:rPr>
              <a:t>130K</a:t>
            </a:r>
            <a:r>
              <a:rPr lang="ja-JP" altLang="en-US" sz="1800">
                <a:effectLst/>
                <a:ea typeface="メイリオ" panose="020B0604030504040204" pitchFamily="34" charset="-128"/>
                <a:cs typeface="Times New Roman" panose="02020603050405020304" pitchFamily="18" charset="0"/>
              </a:rPr>
              <a:t>にまでわたります。</a:t>
            </a:r>
            <a:r>
              <a:rPr lang="ja-JP" altLang="ja-JP" sz="1800">
                <a:effectLst/>
                <a:ea typeface="メイリオ" panose="020B0604030504040204" pitchFamily="34" charset="-128"/>
                <a:cs typeface="Times New Roman" panose="02020603050405020304" pitchFamily="18" charset="0"/>
              </a:rPr>
              <a:t>多様な物質依存性を支配するミクロな原因は、物理学における主要な謎の一つとして残されてきました。この困難は銅酸化物が</a:t>
            </a:r>
            <a:r>
              <a:rPr lang="ja-JP" altLang="en-US" sz="1800">
                <a:effectLst/>
                <a:ea typeface="メイリオ" panose="020B0604030504040204" pitchFamily="34" charset="-128"/>
                <a:cs typeface="Times New Roman" panose="02020603050405020304" pitchFamily="18" charset="0"/>
              </a:rPr>
              <a:t>、</a:t>
            </a:r>
            <a:r>
              <a:rPr lang="ja-JP" altLang="ja-JP" sz="1800">
                <a:effectLst/>
                <a:ea typeface="メイリオ" panose="020B0604030504040204" pitchFamily="34" charset="-128"/>
                <a:cs typeface="Times New Roman" panose="02020603050405020304" pitchFamily="18" charset="0"/>
              </a:rPr>
              <a:t>強相関電子系という、電子間のクーロン斥力の効果が大きな物質群に属</a:t>
            </a:r>
            <a:r>
              <a:rPr lang="ja-JP" altLang="en-US" sz="1800">
                <a:effectLst/>
                <a:ea typeface="メイリオ" panose="020B0604030504040204" pitchFamily="34" charset="-128"/>
                <a:cs typeface="Times New Roman" panose="02020603050405020304" pitchFamily="18" charset="0"/>
              </a:rPr>
              <a:t>することが原因です。</a:t>
            </a:r>
            <a:r>
              <a:rPr lang="ja-JP" altLang="ja-JP" sz="1800">
                <a:effectLst/>
                <a:ea typeface="メイリオ" panose="020B0604030504040204" pitchFamily="34" charset="-128"/>
                <a:cs typeface="Times New Roman" panose="02020603050405020304" pitchFamily="18" charset="0"/>
              </a:rPr>
              <a:t>強い相互作用から生じる複雑で困難な多体問題を現実物質に即して解くことが必要で</a:t>
            </a:r>
            <a:r>
              <a:rPr lang="ja-JP" altLang="en-US" sz="1800">
                <a:effectLst/>
                <a:ea typeface="メイリオ" panose="020B0604030504040204" pitchFamily="34" charset="-128"/>
                <a:cs typeface="Times New Roman" panose="02020603050405020304" pitchFamily="18" charset="0"/>
              </a:rPr>
              <a:t>す。この研究では、</a:t>
            </a:r>
            <a:r>
              <a:rPr lang="ja-JP" altLang="ja-JP" sz="1800">
                <a:effectLst/>
                <a:ea typeface="メイリオ" panose="020B0604030504040204" pitchFamily="34" charset="-128"/>
                <a:cs typeface="Times New Roman" panose="02020603050405020304" pitchFamily="18" charset="0"/>
              </a:rPr>
              <a:t>第一原理計算に基づく任意パラメタのない有効ハミルトニアン</a:t>
            </a:r>
            <a:r>
              <a:rPr lang="ja-JP" altLang="en-US" sz="1800">
                <a:effectLst/>
                <a:ea typeface="メイリオ" panose="020B0604030504040204" pitchFamily="34" charset="-128"/>
                <a:cs typeface="Times New Roman" panose="02020603050405020304" pitchFamily="18" charset="0"/>
              </a:rPr>
              <a:t>を、</a:t>
            </a:r>
            <a:r>
              <a:rPr lang="ja-JP" altLang="ja-JP" sz="1800">
                <a:effectLst/>
                <a:ea typeface="メイリオ" panose="020B0604030504040204" pitchFamily="34" charset="-128"/>
                <a:cs typeface="Times New Roman" panose="02020603050405020304" pitchFamily="18" charset="0"/>
              </a:rPr>
              <a:t>機械学習手法を組み込んだ最先端の量子多体計算法</a:t>
            </a:r>
            <a:r>
              <a:rPr lang="ja-JP" altLang="en-US" sz="1800">
                <a:effectLst/>
                <a:ea typeface="メイリオ" panose="020B0604030504040204" pitchFamily="34" charset="-128"/>
                <a:cs typeface="Times New Roman" panose="02020603050405020304" pitchFamily="18" charset="0"/>
              </a:rPr>
              <a:t>で解析しました。</a:t>
            </a:r>
            <a:r>
              <a:rPr lang="ja-JP" altLang="ja-JP" sz="1800">
                <a:effectLst/>
                <a:ea typeface="メイリオ" panose="020B0604030504040204" pitchFamily="34" charset="-128"/>
                <a:cs typeface="Times New Roman" panose="02020603050405020304" pitchFamily="18" charset="0"/>
              </a:rPr>
              <a:t>スーパーコンピュータ「富岳」</a:t>
            </a:r>
            <a:r>
              <a:rPr lang="ja-JP" altLang="ja-JP">
                <a:effectLst/>
              </a:rPr>
              <a:t> </a:t>
            </a:r>
            <a:r>
              <a:rPr lang="ja-JP" altLang="en-US">
                <a:effectLst/>
              </a:rPr>
              <a:t>も用いた</a:t>
            </a:r>
            <a:r>
              <a:rPr lang="ja-JP" altLang="ja-JP" sz="1800">
                <a:effectLst/>
                <a:ea typeface="メイリオ" panose="020B0604030504040204" pitchFamily="34" charset="-128"/>
                <a:cs typeface="Times New Roman" panose="02020603050405020304" pitchFamily="18" charset="0"/>
              </a:rPr>
              <a:t>大規模計算</a:t>
            </a:r>
            <a:r>
              <a:rPr lang="ja-JP" altLang="en-US" sz="1800">
                <a:effectLst/>
                <a:ea typeface="メイリオ" panose="020B0604030504040204" pitchFamily="34" charset="-128"/>
                <a:cs typeface="Times New Roman" panose="02020603050405020304" pitchFamily="18" charset="0"/>
              </a:rPr>
              <a:t>で、銅酸化物超伝導体の物質依存性や共通性を明らかにしました。</a:t>
            </a:r>
            <a:endParaRPr kumimoji="1" lang="ja-JP" altLang="en-US"/>
          </a:p>
        </p:txBody>
      </p:sp>
      <p:sp>
        <p:nvSpPr>
          <p:cNvPr id="4" name="スライド番号プレースホルダー 3">
            <a:extLst>
              <a:ext uri="{FF2B5EF4-FFF2-40B4-BE49-F238E27FC236}">
                <a16:creationId xmlns:a16="http://schemas.microsoft.com/office/drawing/2014/main" id="{A25052A7-F626-2E7E-6309-2EEB34A550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931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B58E6-22A1-9B6A-E477-3B9199D540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8DD825-DA88-8DC5-0587-846E77D513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7BA6329-211A-176E-5954-527EA36D412F}"/>
              </a:ext>
            </a:extLst>
          </p:cNvPr>
          <p:cNvSpPr>
            <a:spLocks noGrp="1"/>
          </p:cNvSpPr>
          <p:nvPr>
            <p:ph type="body" idx="1"/>
          </p:nvPr>
        </p:nvSpPr>
        <p:spPr/>
        <p:txBody>
          <a:bodyPr/>
          <a:lstStyle/>
          <a:p>
            <a:r>
              <a:rPr lang="ja-JP" altLang="ja-JP" sz="1800">
                <a:effectLst/>
                <a:ea typeface="メイリオ" panose="020B0604030504040204" pitchFamily="34" charset="-128"/>
                <a:cs typeface="Times New Roman" panose="02020603050405020304" pitchFamily="18" charset="0"/>
              </a:rPr>
              <a:t>銅酸化物超伝導体の臨界温度</a:t>
            </a:r>
            <a:r>
              <a:rPr lang="ja-JP" altLang="en-US" sz="1800">
                <a:effectLst/>
                <a:ea typeface="メイリオ" panose="020B0604030504040204" pitchFamily="34" charset="-128"/>
                <a:cs typeface="Times New Roman" panose="02020603050405020304" pitchFamily="18" charset="0"/>
              </a:rPr>
              <a:t>は</a:t>
            </a:r>
            <a:r>
              <a:rPr lang="ja-JP" altLang="ja-JP" sz="1800">
                <a:effectLst/>
                <a:ea typeface="メイリオ" panose="020B0604030504040204" pitchFamily="34" charset="-128"/>
                <a:cs typeface="Times New Roman" panose="02020603050405020304" pitchFamily="18" charset="0"/>
              </a:rPr>
              <a:t>物質依存性</a:t>
            </a:r>
            <a:r>
              <a:rPr lang="ja-JP" altLang="en-US" sz="1800">
                <a:effectLst/>
                <a:ea typeface="メイリオ" panose="020B0604030504040204" pitchFamily="34" charset="-128"/>
                <a:cs typeface="Times New Roman" panose="02020603050405020304" pitchFamily="18" charset="0"/>
              </a:rPr>
              <a:t>が大きく、</a:t>
            </a:r>
            <a:r>
              <a:rPr lang="ja-JP" altLang="ja-JP" sz="1800">
                <a:effectLst/>
                <a:ea typeface="メイリオ" panose="020B0604030504040204" pitchFamily="34" charset="-128"/>
                <a:cs typeface="Times New Roman" panose="02020603050405020304" pitchFamily="18" charset="0"/>
              </a:rPr>
              <a:t>絶対温度で</a:t>
            </a:r>
            <a:r>
              <a:rPr lang="en-US" altLang="ja-JP" sz="1800" dirty="0">
                <a:effectLst/>
                <a:ea typeface="メイリオ" panose="020B0604030504040204" pitchFamily="34" charset="-128"/>
                <a:cs typeface="Times New Roman" panose="02020603050405020304" pitchFamily="18" charset="0"/>
              </a:rPr>
              <a:t>10K</a:t>
            </a:r>
            <a:r>
              <a:rPr lang="ja-JP" altLang="en-US" sz="1800">
                <a:effectLst/>
                <a:ea typeface="メイリオ" panose="020B0604030504040204" pitchFamily="34" charset="-128"/>
                <a:cs typeface="Times New Roman" panose="02020603050405020304" pitchFamily="18" charset="0"/>
              </a:rPr>
              <a:t>から</a:t>
            </a:r>
            <a:r>
              <a:rPr lang="en-US" altLang="ja-JP" sz="1800" dirty="0">
                <a:effectLst/>
                <a:ea typeface="メイリオ" panose="020B0604030504040204" pitchFamily="34" charset="-128"/>
                <a:cs typeface="Times New Roman" panose="02020603050405020304" pitchFamily="18" charset="0"/>
              </a:rPr>
              <a:t>130K</a:t>
            </a:r>
            <a:r>
              <a:rPr lang="ja-JP" altLang="en-US" sz="1800">
                <a:effectLst/>
                <a:ea typeface="メイリオ" panose="020B0604030504040204" pitchFamily="34" charset="-128"/>
                <a:cs typeface="Times New Roman" panose="02020603050405020304" pitchFamily="18" charset="0"/>
              </a:rPr>
              <a:t>にまでわたります。</a:t>
            </a:r>
            <a:r>
              <a:rPr lang="ja-JP" altLang="ja-JP" sz="1800">
                <a:effectLst/>
                <a:ea typeface="メイリオ" panose="020B0604030504040204" pitchFamily="34" charset="-128"/>
                <a:cs typeface="Times New Roman" panose="02020603050405020304" pitchFamily="18" charset="0"/>
              </a:rPr>
              <a:t>多様な物質依存性を支配するミクロな原因は、物理学における主要な謎の一つとして残されてきました。この困難は銅酸化物が</a:t>
            </a:r>
            <a:r>
              <a:rPr lang="ja-JP" altLang="en-US" sz="1800">
                <a:effectLst/>
                <a:ea typeface="メイリオ" panose="020B0604030504040204" pitchFamily="34" charset="-128"/>
                <a:cs typeface="Times New Roman" panose="02020603050405020304" pitchFamily="18" charset="0"/>
              </a:rPr>
              <a:t>、</a:t>
            </a:r>
            <a:r>
              <a:rPr lang="ja-JP" altLang="ja-JP" sz="1800">
                <a:effectLst/>
                <a:ea typeface="メイリオ" panose="020B0604030504040204" pitchFamily="34" charset="-128"/>
                <a:cs typeface="Times New Roman" panose="02020603050405020304" pitchFamily="18" charset="0"/>
              </a:rPr>
              <a:t>強相関電子系という、電子間のクーロン斥力の効果が大きな物質群に属</a:t>
            </a:r>
            <a:r>
              <a:rPr lang="ja-JP" altLang="en-US" sz="1800">
                <a:effectLst/>
                <a:ea typeface="メイリオ" panose="020B0604030504040204" pitchFamily="34" charset="-128"/>
                <a:cs typeface="Times New Roman" panose="02020603050405020304" pitchFamily="18" charset="0"/>
              </a:rPr>
              <a:t>することが原因です。</a:t>
            </a:r>
            <a:r>
              <a:rPr lang="ja-JP" altLang="ja-JP" sz="1800">
                <a:effectLst/>
                <a:ea typeface="メイリオ" panose="020B0604030504040204" pitchFamily="34" charset="-128"/>
                <a:cs typeface="Times New Roman" panose="02020603050405020304" pitchFamily="18" charset="0"/>
              </a:rPr>
              <a:t>強い相互作用から生じる複雑で困難な多体問題を現実物質に即して解くことが必要で</a:t>
            </a:r>
            <a:r>
              <a:rPr lang="ja-JP" altLang="en-US" sz="1800">
                <a:effectLst/>
                <a:ea typeface="メイリオ" panose="020B0604030504040204" pitchFamily="34" charset="-128"/>
                <a:cs typeface="Times New Roman" panose="02020603050405020304" pitchFamily="18" charset="0"/>
              </a:rPr>
              <a:t>す。この研究では、</a:t>
            </a:r>
            <a:r>
              <a:rPr lang="ja-JP" altLang="ja-JP" sz="1800">
                <a:effectLst/>
                <a:ea typeface="メイリオ" panose="020B0604030504040204" pitchFamily="34" charset="-128"/>
                <a:cs typeface="Times New Roman" panose="02020603050405020304" pitchFamily="18" charset="0"/>
              </a:rPr>
              <a:t>第一原理計算に基づく任意パラメタのない有効ハミルトニアン</a:t>
            </a:r>
            <a:r>
              <a:rPr lang="ja-JP" altLang="en-US" sz="1800">
                <a:effectLst/>
                <a:ea typeface="メイリオ" panose="020B0604030504040204" pitchFamily="34" charset="-128"/>
                <a:cs typeface="Times New Roman" panose="02020603050405020304" pitchFamily="18" charset="0"/>
              </a:rPr>
              <a:t>を、</a:t>
            </a:r>
            <a:r>
              <a:rPr lang="ja-JP" altLang="ja-JP" sz="1800">
                <a:effectLst/>
                <a:ea typeface="メイリオ" panose="020B0604030504040204" pitchFamily="34" charset="-128"/>
                <a:cs typeface="Times New Roman" panose="02020603050405020304" pitchFamily="18" charset="0"/>
              </a:rPr>
              <a:t>機械学習手法を組み込んだ最先端の量子多体計算法</a:t>
            </a:r>
            <a:r>
              <a:rPr lang="ja-JP" altLang="en-US" sz="1800">
                <a:effectLst/>
                <a:ea typeface="メイリオ" panose="020B0604030504040204" pitchFamily="34" charset="-128"/>
                <a:cs typeface="Times New Roman" panose="02020603050405020304" pitchFamily="18" charset="0"/>
              </a:rPr>
              <a:t>で解析しました。</a:t>
            </a:r>
            <a:r>
              <a:rPr lang="ja-JP" altLang="ja-JP" sz="1800">
                <a:effectLst/>
                <a:ea typeface="メイリオ" panose="020B0604030504040204" pitchFamily="34" charset="-128"/>
                <a:cs typeface="Times New Roman" panose="02020603050405020304" pitchFamily="18" charset="0"/>
              </a:rPr>
              <a:t>スーパーコンピュータ「富岳」</a:t>
            </a:r>
            <a:r>
              <a:rPr lang="ja-JP" altLang="ja-JP">
                <a:effectLst/>
              </a:rPr>
              <a:t> </a:t>
            </a:r>
            <a:r>
              <a:rPr lang="ja-JP" altLang="en-US">
                <a:effectLst/>
              </a:rPr>
              <a:t>も用いた</a:t>
            </a:r>
            <a:r>
              <a:rPr lang="ja-JP" altLang="ja-JP" sz="1800">
                <a:effectLst/>
                <a:ea typeface="メイリオ" panose="020B0604030504040204" pitchFamily="34" charset="-128"/>
                <a:cs typeface="Times New Roman" panose="02020603050405020304" pitchFamily="18" charset="0"/>
              </a:rPr>
              <a:t>大規模計算</a:t>
            </a:r>
            <a:r>
              <a:rPr lang="ja-JP" altLang="en-US" sz="1800">
                <a:effectLst/>
                <a:ea typeface="メイリオ" panose="020B0604030504040204" pitchFamily="34" charset="-128"/>
                <a:cs typeface="Times New Roman" panose="02020603050405020304" pitchFamily="18" charset="0"/>
              </a:rPr>
              <a:t>で、銅酸化物超伝導体の物質依存性や共通性を明らかにしました。</a:t>
            </a:r>
            <a:endParaRPr kumimoji="1" lang="ja-JP" altLang="en-US"/>
          </a:p>
        </p:txBody>
      </p:sp>
      <p:sp>
        <p:nvSpPr>
          <p:cNvPr id="4" name="スライド番号プレースホルダー 3">
            <a:extLst>
              <a:ext uri="{FF2B5EF4-FFF2-40B4-BE49-F238E27FC236}">
                <a16:creationId xmlns:a16="http://schemas.microsoft.com/office/drawing/2014/main" id="{C4EF95D7-889A-37A0-2329-486192452E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239731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C884A-689F-7E76-0654-DEE96B4F2D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99A19C-4148-7C1D-71C8-C7D073A0297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FCDD82-42DC-133F-3DFB-6ECF95A8B1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000000"/>
                </a:solidFill>
                <a:effectLst/>
                <a:highlight>
                  <a:srgbClr val="FFFFFF"/>
                </a:highlight>
                <a:latin typeface="Roboto" panose="02000000000000000000" pitchFamily="2" charset="0"/>
              </a:rPr>
              <a:t>「準結晶」は、通常の結晶のような周期性もアモルファスのような乱れた構造も持たない、高い秩序構造を持つ第</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の固体です。準結晶の原子構造は、</a:t>
            </a:r>
            <a:r>
              <a:rPr lang="en-US" altLang="ja-JP" b="0" i="0" u="none" strike="noStrike" dirty="0">
                <a:solidFill>
                  <a:srgbClr val="000000"/>
                </a:solidFill>
                <a:effectLst/>
                <a:highlight>
                  <a:srgbClr val="FFFFFF"/>
                </a:highlight>
                <a:latin typeface="Roboto" panose="02000000000000000000" pitchFamily="2" charset="0"/>
              </a:rPr>
              <a:t>6</a:t>
            </a:r>
            <a:r>
              <a:rPr lang="ja-JP" altLang="en-US" b="0" i="0" u="none" strike="noStrike">
                <a:solidFill>
                  <a:srgbClr val="000000"/>
                </a:solidFill>
                <a:effectLst/>
                <a:highlight>
                  <a:srgbClr val="FFFFFF"/>
                </a:highlight>
                <a:latin typeface="Roboto" panose="02000000000000000000" pitchFamily="2" charset="0"/>
              </a:rPr>
              <a:t>次元空間に周期的に並ぶ高次元結晶が</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次元空間に投影されたものとして説明されます。これは、</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次元の物体が</a:t>
            </a:r>
            <a:r>
              <a:rPr lang="en-US" altLang="ja-JP" b="0" i="0" u="none" strike="noStrike" dirty="0">
                <a:solidFill>
                  <a:srgbClr val="000000"/>
                </a:solidFill>
                <a:effectLst/>
                <a:highlight>
                  <a:srgbClr val="FFFFFF"/>
                </a:highlight>
                <a:latin typeface="Roboto" panose="02000000000000000000" pitchFamily="2" charset="0"/>
              </a:rPr>
              <a:t>2</a:t>
            </a:r>
            <a:r>
              <a:rPr lang="ja-JP" altLang="en-US" b="0" i="0" u="none" strike="noStrike">
                <a:solidFill>
                  <a:srgbClr val="000000"/>
                </a:solidFill>
                <a:effectLst/>
                <a:highlight>
                  <a:srgbClr val="FFFFFF"/>
                </a:highlight>
                <a:latin typeface="Roboto" panose="02000000000000000000" pitchFamily="2" charset="0"/>
              </a:rPr>
              <a:t>次元の影を作るのと似ています。しかし、</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次元世界での高次元性の影響はまだ解明されていませんでした。</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000000"/>
                </a:solidFill>
                <a:effectLst/>
                <a:highlight>
                  <a:srgbClr val="FFFFFF"/>
                </a:highlight>
                <a:latin typeface="Roboto" panose="02000000000000000000" pitchFamily="2" charset="0"/>
              </a:rPr>
              <a:t>本研究では、機械学習を用いて高精度なモデルを作成し、大規模な分子動力学シミュレーションを行いました。その結果、準結晶の高次元性が原子の拡散現象に影響し、その拡散が比熱に現れることを初めて明らかにしました。</a:t>
            </a:r>
            <a:endParaRPr lang="en-US" altLang="ja-JP" b="0" i="0" u="none" strike="noStrike" dirty="0">
              <a:solidFill>
                <a:srgbClr val="000000"/>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u="none" strike="noStrike" dirty="0">
              <a:solidFill>
                <a:srgbClr val="000000"/>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000000"/>
                </a:solidFill>
                <a:effectLst/>
                <a:highlight>
                  <a:srgbClr val="FFFFFF"/>
                </a:highlight>
                <a:latin typeface="Roboto" panose="02000000000000000000" pitchFamily="2" charset="0"/>
              </a:rPr>
              <a:t>（原文）</a:t>
            </a:r>
            <a:endParaRPr lang="en-US" altLang="ja-JP" b="0" i="0" u="none" strike="noStrike" dirty="0">
              <a:solidFill>
                <a:srgbClr val="000000"/>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000000"/>
                </a:solidFill>
                <a:effectLst/>
                <a:highlight>
                  <a:srgbClr val="FFFFFF"/>
                </a:highlight>
                <a:latin typeface="Roboto" panose="02000000000000000000" pitchFamily="2" charset="0"/>
              </a:rPr>
              <a:t>「準結晶」は、原子構造が通常の金属や氷などの「結晶」のような周期性を持たず、一方でガラスなどの「アモルファス」のような乱れた構造ではない高い秩序構造を持つ、第</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の固体と言われます。準結晶の原子構造は、</a:t>
            </a:r>
            <a:r>
              <a:rPr lang="en-US" altLang="ja-JP" b="0" i="0" u="none" strike="noStrike" dirty="0">
                <a:solidFill>
                  <a:srgbClr val="000000"/>
                </a:solidFill>
                <a:effectLst/>
                <a:highlight>
                  <a:srgbClr val="FFFFFF"/>
                </a:highlight>
                <a:latin typeface="Roboto" panose="02000000000000000000" pitchFamily="2" charset="0"/>
              </a:rPr>
              <a:t>6</a:t>
            </a:r>
            <a:r>
              <a:rPr lang="ja-JP" altLang="en-US" b="0" i="0" u="none" strike="noStrike">
                <a:solidFill>
                  <a:srgbClr val="000000"/>
                </a:solidFill>
                <a:effectLst/>
                <a:highlight>
                  <a:srgbClr val="FFFFFF"/>
                </a:highlight>
                <a:latin typeface="Roboto" panose="02000000000000000000" pitchFamily="2" charset="0"/>
              </a:rPr>
              <a:t>次元空間に周期的に並んでいる高次元結晶の</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次元空間への断面として記述されることが知られています。これは、</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次元の物体に光を当てて壁に映る影が</a:t>
            </a:r>
            <a:r>
              <a:rPr lang="en-US" altLang="ja-JP" b="0" i="0" u="none" strike="noStrike" dirty="0">
                <a:solidFill>
                  <a:srgbClr val="000000"/>
                </a:solidFill>
                <a:effectLst/>
                <a:highlight>
                  <a:srgbClr val="FFFFFF"/>
                </a:highlight>
                <a:latin typeface="Roboto" panose="02000000000000000000" pitchFamily="2" charset="0"/>
              </a:rPr>
              <a:t>2</a:t>
            </a:r>
            <a:r>
              <a:rPr lang="ja-JP" altLang="en-US" b="0" i="0" u="none" strike="noStrike">
                <a:solidFill>
                  <a:srgbClr val="000000"/>
                </a:solidFill>
                <a:effectLst/>
                <a:highlight>
                  <a:srgbClr val="FFFFFF"/>
                </a:highlight>
                <a:latin typeface="Roboto" panose="02000000000000000000" pitchFamily="2" charset="0"/>
              </a:rPr>
              <a:t>次元になるように、物体が</a:t>
            </a:r>
            <a:r>
              <a:rPr lang="en-US" altLang="ja-JP" b="0" i="0" u="none" strike="noStrike" dirty="0">
                <a:solidFill>
                  <a:srgbClr val="000000"/>
                </a:solidFill>
                <a:effectLst/>
                <a:highlight>
                  <a:srgbClr val="FFFFFF"/>
                </a:highlight>
                <a:latin typeface="Roboto" panose="02000000000000000000" pitchFamily="2" charset="0"/>
              </a:rPr>
              <a:t>6</a:t>
            </a:r>
            <a:r>
              <a:rPr lang="ja-JP" altLang="en-US" b="0" i="0" u="none" strike="noStrike">
                <a:solidFill>
                  <a:srgbClr val="000000"/>
                </a:solidFill>
                <a:effectLst/>
                <a:highlight>
                  <a:srgbClr val="FFFFFF"/>
                </a:highlight>
                <a:latin typeface="Roboto" panose="02000000000000000000" pitchFamily="2" charset="0"/>
              </a:rPr>
              <a:t>次元の世界に存在し、私たちの世界では</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次元に投影された影を見ている、と例えることができます。</a:t>
            </a:r>
            <a:endParaRPr lang="en-US" altLang="ja-JP" b="0" i="0" u="none" strike="noStrike" dirty="0">
              <a:solidFill>
                <a:srgbClr val="000000"/>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000000"/>
                </a:solidFill>
                <a:effectLst/>
                <a:highlight>
                  <a:srgbClr val="FFFFFF"/>
                </a:highlight>
                <a:latin typeface="Roboto" panose="02000000000000000000" pitchFamily="2" charset="0"/>
              </a:rPr>
              <a:t>しかしながら、実際の私たちの</a:t>
            </a:r>
            <a:r>
              <a:rPr lang="en-US" altLang="ja-JP" b="0" i="0" u="none" strike="noStrike" dirty="0">
                <a:solidFill>
                  <a:srgbClr val="000000"/>
                </a:solidFill>
                <a:effectLst/>
                <a:highlight>
                  <a:srgbClr val="FFFFFF"/>
                </a:highlight>
                <a:latin typeface="Roboto" panose="02000000000000000000" pitchFamily="2" charset="0"/>
              </a:rPr>
              <a:t>3</a:t>
            </a:r>
            <a:r>
              <a:rPr lang="ja-JP" altLang="en-US" b="0" i="0" u="none" strike="noStrike">
                <a:solidFill>
                  <a:srgbClr val="000000"/>
                </a:solidFill>
                <a:effectLst/>
                <a:highlight>
                  <a:srgbClr val="FFFFFF"/>
                </a:highlight>
                <a:latin typeface="Roboto" panose="02000000000000000000" pitchFamily="2" charset="0"/>
              </a:rPr>
              <a:t>次元世界でその高次元性がどのように物理現象に現れるのかはこれまで解明されていませんでした。さらに、準結晶のシミュレーションには膨大な計算量が必要で、たとえ実験で測定された物理現象が通常の固体のふるまいと大きく異なっていたとしても、その起源が高次元性に由来するものなのかを調べるのは非常に困難でした。</a:t>
            </a:r>
            <a:endParaRPr lang="en-US" altLang="ja-JP" b="0" i="0" u="none" strike="noStrike" dirty="0">
              <a:solidFill>
                <a:srgbClr val="000000"/>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000000"/>
                </a:solidFill>
                <a:effectLst/>
                <a:highlight>
                  <a:srgbClr val="FFFFFF"/>
                </a:highlight>
                <a:latin typeface="Roboto" panose="02000000000000000000" pitchFamily="2" charset="0"/>
              </a:rPr>
              <a:t>本研究では、機械学習モデル自動構築法を利用して作成した高精度なモデルを用い、大規模で長時間安定な分子動力学シミュレーションを行うことで、世界で初めて、準結晶の高次元性に由来する原子の拡散現象が生じること、また、その原子拡散が実験で測定される比熱に現れることを明らかにしました。</a:t>
            </a:r>
            <a:endParaRPr lang="en-US" altLang="ja-JP" b="0" i="0" u="none" strike="noStrike" dirty="0">
              <a:solidFill>
                <a:srgbClr val="000000"/>
              </a:solidFill>
              <a:effectLst/>
              <a:highlight>
                <a:srgbClr val="FFFFFF"/>
              </a:highlight>
              <a:latin typeface="Roboto" panose="02000000000000000000" pitchFamily="2" charset="0"/>
            </a:endParaRPr>
          </a:p>
        </p:txBody>
      </p:sp>
      <p:sp>
        <p:nvSpPr>
          <p:cNvPr id="4" name="スライド番号プレースホルダー 3">
            <a:extLst>
              <a:ext uri="{FF2B5EF4-FFF2-40B4-BE49-F238E27FC236}">
                <a16:creationId xmlns:a16="http://schemas.microsoft.com/office/drawing/2014/main" id="{9D691744-DFDB-1BB0-A81E-2D0ADF8A8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205210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44A3A-BF3C-427F-8F65-B61E5AA44A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684C17-3321-94DF-42DA-5C29016F0C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76F5505-C043-9846-88CA-0BB3F0E47EA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1A353B-BBD9-CD97-0753-6DC97706FC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168066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D48B-20E2-BD07-0683-9B28BC17D4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B9470B-812F-97EF-B2C7-22D8A07058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3AAFFF-DBFD-A064-7D06-302951FB8641}"/>
              </a:ext>
            </a:extLst>
          </p:cNvPr>
          <p:cNvSpPr>
            <a:spLocks noGrp="1"/>
          </p:cNvSpPr>
          <p:nvPr>
            <p:ph type="body" idx="1"/>
          </p:nvPr>
        </p:nvSpPr>
        <p:spPr/>
        <p:txBody>
          <a:bodyPr/>
          <a:lstStyle/>
          <a:p>
            <a:r>
              <a:rPr lang="ja-JP" altLang="en-US">
                <a:solidFill>
                  <a:srgbClr val="000000"/>
                </a:solidFill>
                <a:effectLst/>
                <a:latin typeface="Hiragino Kaku Gothic ProN" panose="020B0300000000000000" pitchFamily="34" charset="-128"/>
                <a:ea typeface="Hiragino Kaku Gothic ProN" panose="020B0300000000000000" pitchFamily="34" charset="-128"/>
              </a:rPr>
              <a:t>深層学習がなぜうまくゆくのかはそれ自体大変興味深い問題です。我々は統計物理学の観点から、隠れ相の中で何が起こっているのかを解析しています。同じ訓練データについて、独立に学習を行なった沢山のマシンの集団を考えます。これらの学習済みのマシンのもつシナプス結合を比較してみると、ネットワークの中央部ではバラバラで液体的、ネットワークの両端付近では位相空間が狭くなって固体的、かつ細分化が階層的に起こっていることが理論的に予言されました。学習データの数を増やしてゆくと、液体領域は狭くなってゆきます。我々はスパコンを持ちいた大規模な数値シミュレーションによってこの理論予想に近い振る舞いを観測しつつあります。</a:t>
            </a:r>
          </a:p>
          <a:p>
            <a:br>
              <a:rPr lang="ja-JP" altLang="en-US">
                <a:solidFill>
                  <a:srgbClr val="000000"/>
                </a:solidFill>
                <a:effectLst/>
                <a:latin typeface="Hiragino Kaku Gothic ProN" panose="020B0300000000000000" pitchFamily="34" charset="-128"/>
                <a:ea typeface="Hiragino Kaku Gothic ProN" panose="020B0300000000000000" pitchFamily="34" charset="-128"/>
              </a:rPr>
            </a:br>
            <a:endParaRPr lang="ja-JP" altLang="en-US">
              <a:solidFill>
                <a:srgbClr val="000000"/>
              </a:solidFill>
              <a:effectLst/>
              <a:latin typeface="Hiragino Kaku Gothic ProN" panose="020B0300000000000000" pitchFamily="34" charset="-128"/>
              <a:ea typeface="Hiragino Kaku Gothic ProN" panose="020B0300000000000000" pitchFamily="34" charset="-128"/>
            </a:endParaRPr>
          </a:p>
          <a:p>
            <a:endParaRPr kumimoji="1" lang="ja-JP" altLang="en-US"/>
          </a:p>
        </p:txBody>
      </p:sp>
      <p:sp>
        <p:nvSpPr>
          <p:cNvPr id="4" name="スライド番号プレースホルダー 3">
            <a:extLst>
              <a:ext uri="{FF2B5EF4-FFF2-40B4-BE49-F238E27FC236}">
                <a16:creationId xmlns:a16="http://schemas.microsoft.com/office/drawing/2014/main" id="{86020BBC-7084-FC0B-9B22-FCA252A82B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82499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CF27A-3BC9-FEF2-299E-26FA343FAB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5E2786-F535-F972-2AAC-36E5109C5A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7BBF83-A124-313A-8E7C-F8E2578866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solidFill>
                  <a:srgbClr val="000000"/>
                </a:solidFill>
                <a:effectLst/>
                <a:latin typeface="Hiragino Sans GB" panose="020B0300000000000000" pitchFamily="34" charset="-128"/>
                <a:ea typeface="Hiragino Sans GB" panose="020B0300000000000000" pitchFamily="34" charset="-128"/>
              </a:rPr>
              <a:t>拡散モデルは画像生成に用いられる生成</a:t>
            </a:r>
            <a:r>
              <a:rPr lang="en-US" dirty="0">
                <a:solidFill>
                  <a:srgbClr val="000000"/>
                </a:solidFill>
                <a:effectLst/>
                <a:latin typeface="Helvetica Neue" panose="02000503000000020004" pitchFamily="2" charset="0"/>
                <a:ea typeface="Hiragino Sans GB" panose="020B0300000000000000" pitchFamily="34" charset="-128"/>
              </a:rPr>
              <a:t>AI</a:t>
            </a:r>
            <a:r>
              <a:rPr lang="ja-JP" altLang="en-US">
                <a:solidFill>
                  <a:srgbClr val="000000"/>
                </a:solidFill>
                <a:effectLst/>
                <a:latin typeface="Hiragino Sans GB" panose="020B0300000000000000" pitchFamily="34" charset="-128"/>
                <a:ea typeface="Hiragino Sans GB" panose="020B0300000000000000" pitchFamily="34" charset="-128"/>
              </a:rPr>
              <a:t>の一種です。この研究では、量子力学の定式化の一つである経路積分を利用した、拡散モデルの定式化を行っています。経路積分表示を用いると、拡散モデルの損失関数や画像の生成過程などを見通し良く導出することができます。また、拡散モデルの生成過程ではノイズのレベルを選べますが、経路積分表示ではこのノイズレベルは量子力学におけるプランク定数と同じ役割を果たすことを利用して、</a:t>
            </a:r>
            <a:r>
              <a:rPr lang="en-US" dirty="0">
                <a:solidFill>
                  <a:srgbClr val="000000"/>
                </a:solidFill>
                <a:effectLst/>
                <a:latin typeface="Helvetica Neue" panose="02000503000000020004" pitchFamily="2" charset="0"/>
                <a:ea typeface="Hiragino Sans GB" panose="020B0300000000000000" pitchFamily="34" charset="-128"/>
              </a:rPr>
              <a:t>WKB</a:t>
            </a:r>
            <a:r>
              <a:rPr lang="ja-JP" altLang="en-US">
                <a:solidFill>
                  <a:srgbClr val="000000"/>
                </a:solidFill>
                <a:effectLst/>
                <a:latin typeface="Hiragino Sans GB" panose="020B0300000000000000" pitchFamily="34" charset="-128"/>
                <a:ea typeface="Hiragino Sans GB" panose="020B0300000000000000" pitchFamily="34" charset="-128"/>
              </a:rPr>
              <a:t>近似を用いて尤度評価を行う方法を開発しました。この研究は、基礎物理学における手法と機械学習モデルの数学的類似性を利用することで、機械学習モデルの新たな解析方法を与えた例になっています。</a:t>
            </a:r>
          </a:p>
          <a:p>
            <a:endParaRPr kumimoji="1" lang="en-US" altLang="ja-JP" dirty="0"/>
          </a:p>
        </p:txBody>
      </p:sp>
      <p:sp>
        <p:nvSpPr>
          <p:cNvPr id="4" name="スライド番号プレースホルダー 3">
            <a:extLst>
              <a:ext uri="{FF2B5EF4-FFF2-40B4-BE49-F238E27FC236}">
                <a16:creationId xmlns:a16="http://schemas.microsoft.com/office/drawing/2014/main" id="{1E53F3BB-6749-85B4-DC0C-678CAEB9B2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18422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66801-4A5F-4F3B-D4E0-F5D284F113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7E2EAD-4E3D-8AC4-F448-62AFFE1660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9E41A2-DBFA-30D2-F6F2-D273C58C9ACE}"/>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02D42E70-B132-9EDF-6CA9-FEEBB7662B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900661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0B22-3FCC-9A5B-CA48-5F0A3D0022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992628-E576-B600-29D7-EE27504251D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80BADD-582A-1E8F-EC8F-09EAF8862D9E}"/>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41F743F9-837D-25D5-4DC1-2137D6E0FC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96019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A2E19-5BC8-1E90-D118-60967852FE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685FC3-A5FF-B0C0-C374-639501B0F8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B883EEF-7596-2BF1-D4F7-9BE32843C3B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2D118A4-CED2-CD7C-4536-2FF9ACE9B4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63834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C04E7-566B-7DA1-8952-E39A835C33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2E512B-8EED-E7D3-1FBF-D49B45B11AA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2FB985-6B7E-BEC6-89A8-8C48486E75F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83D105-8805-2EBB-DAE3-4ACD83AD14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882907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A482D-93DD-D00E-8506-FEED2AE6F91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3ADA31-B703-44AF-6121-0762439B17B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7BBE175-0E4C-3E85-1B23-19289C9A43A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2C92951-FC0A-A05D-F958-899D699D01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524823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04EB9-5321-9093-15B0-A33DCF10BB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7D2D83-332B-6648-85B1-586BECFBEA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F7E4EA-0C88-A341-12D9-C39C087A4001}"/>
              </a:ext>
            </a:extLst>
          </p:cNvPr>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軸の方はまずこの実験では</a:t>
            </a:r>
            <a:r>
              <a:rPr kumimoji="1" lang="pt-BR" altLang="ja-JP" sz="1200" b="0" i="0" kern="1200" dirty="0" err="1">
                <a:solidFill>
                  <a:schemeClr val="tx1"/>
                </a:solidFill>
                <a:effectLst/>
                <a:latin typeface="+mn-lt"/>
                <a:ea typeface="+mn-ea"/>
                <a:cs typeface="+mn-cs"/>
              </a:rPr>
              <a:t>n</a:t>
            </a:r>
            <a:r>
              <a:rPr kumimoji="1" lang="ja-JP" altLang="en-US" sz="1200" b="0" i="0" kern="1200">
                <a:solidFill>
                  <a:schemeClr val="tx1"/>
                </a:solidFill>
                <a:effectLst/>
                <a:latin typeface="+mn-lt"/>
                <a:ea typeface="+mn-ea"/>
                <a:cs typeface="+mn-cs"/>
              </a:rPr>
              <a:t>回生成して一度でも正解していれば正解としていて</a:t>
            </a:r>
            <a:br>
              <a:rPr lang="ja-JP" altLang="en-US"/>
            </a:br>
            <a:r>
              <a:rPr kumimoji="1" lang="ja-JP" altLang="en-US" sz="1200" b="0" i="0" kern="1200">
                <a:solidFill>
                  <a:schemeClr val="tx1"/>
                </a:solidFill>
                <a:effectLst/>
                <a:latin typeface="+mn-lt"/>
                <a:ea typeface="+mn-ea"/>
                <a:cs typeface="+mn-cs"/>
              </a:rPr>
              <a:t>この時</a:t>
            </a:r>
            <a:br>
              <a:rPr lang="ja-JP" altLang="en-US"/>
            </a:br>
            <a:r>
              <a:rPr kumimoji="1" lang="ja-JP" altLang="en-US" sz="1200" b="0" i="0" kern="1200">
                <a:solidFill>
                  <a:schemeClr val="tx1"/>
                </a:solidFill>
                <a:effectLst/>
                <a:latin typeface="+mn-lt"/>
                <a:ea typeface="+mn-ea"/>
                <a:cs typeface="+mn-cs"/>
              </a:rPr>
              <a:t>横軸</a:t>
            </a:r>
            <a:r>
              <a:rPr kumimoji="1" lang="en-US" altLang="ja-JP" sz="1200" b="0" i="0" kern="1200" dirty="0">
                <a:solidFill>
                  <a:schemeClr val="tx1"/>
                </a:solidFill>
                <a:effectLst/>
                <a:latin typeface="+mn-lt"/>
                <a:ea typeface="+mn-ea"/>
                <a:cs typeface="+mn-cs"/>
              </a:rPr>
              <a:t>=</a:t>
            </a:r>
            <a:r>
              <a:rPr kumimoji="1" lang="pt-BR" altLang="ja-JP" sz="1200" b="0" i="0" kern="1200" dirty="0" err="1">
                <a:solidFill>
                  <a:schemeClr val="tx1"/>
                </a:solidFill>
                <a:effectLst/>
                <a:latin typeface="+mn-lt"/>
                <a:ea typeface="+mn-ea"/>
                <a:cs typeface="+mn-cs"/>
              </a:rPr>
              <a:t>n</a:t>
            </a:r>
            <a:r>
              <a:rPr kumimoji="1" lang="ja-JP" altLang="en-US" sz="1200" b="0" i="0" kern="1200">
                <a:solidFill>
                  <a:schemeClr val="tx1"/>
                </a:solidFill>
                <a:effectLst/>
                <a:latin typeface="+mn-lt"/>
                <a:ea typeface="+mn-ea"/>
                <a:cs typeface="+mn-cs"/>
              </a:rPr>
              <a:t>で</a:t>
            </a:r>
            <a:br>
              <a:rPr lang="ja-JP" altLang="en-US"/>
            </a:br>
            <a:r>
              <a:rPr kumimoji="1" lang="ja-JP" altLang="en-US" sz="1200" b="0" i="0" kern="1200">
                <a:solidFill>
                  <a:schemeClr val="tx1"/>
                </a:solidFill>
                <a:effectLst/>
                <a:latin typeface="+mn-lt"/>
                <a:ea typeface="+mn-ea"/>
                <a:cs typeface="+mn-cs"/>
              </a:rPr>
              <a:t>縦軸は上の考え方での、正解した問題数</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全体の問題数</a:t>
            </a:r>
            <a:br>
              <a:rPr lang="ja-JP" altLang="en-US"/>
            </a:br>
            <a:r>
              <a:rPr kumimoji="1" lang="ja-JP" altLang="en-US" sz="1200" b="0" i="0" kern="1200">
                <a:solidFill>
                  <a:schemeClr val="tx1"/>
                </a:solidFill>
                <a:effectLst/>
                <a:latin typeface="+mn-lt"/>
                <a:ea typeface="+mn-ea"/>
                <a:cs typeface="+mn-cs"/>
              </a:rPr>
              <a:t>です。</a:t>
            </a:r>
            <a:endParaRPr kumimoji="1" lang="en-US" altLang="ja-JP" sz="1200" b="0" i="0" kern="1200" dirty="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問題は左下に書いてある</a:t>
            </a:r>
            <a:r>
              <a:rPr kumimoji="1" lang="pt-BR" altLang="ja-JP" sz="1200" b="0" i="0" kern="1200" dirty="0">
                <a:solidFill>
                  <a:schemeClr val="tx1"/>
                </a:solidFill>
                <a:effectLst/>
                <a:latin typeface="+mn-lt"/>
                <a:ea typeface="+mn-ea"/>
                <a:cs typeface="+mn-cs"/>
              </a:rPr>
              <a:t>minif2f</a:t>
            </a:r>
            <a:r>
              <a:rPr kumimoji="1" lang="ja-JP" altLang="en-US" sz="1200" b="0" i="0" kern="1200">
                <a:solidFill>
                  <a:schemeClr val="tx1"/>
                </a:solidFill>
                <a:effectLst/>
                <a:latin typeface="+mn-lt"/>
                <a:ea typeface="+mn-ea"/>
                <a:cs typeface="+mn-cs"/>
              </a:rPr>
              <a:t>というデータセットです</a:t>
            </a:r>
            <a:endParaRPr kumimoji="1" lang="en-US" altLang="ja-JP" sz="1200" b="0" i="0" kern="1200" dirty="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固定されたベンチマークがあり、常に記録が更新されていく感じです。</a:t>
            </a:r>
            <a:br>
              <a:rPr lang="ja-JP" altLang="en-US"/>
            </a:br>
            <a:endParaRPr lang="en-US" altLang="ja-JP" dirty="0"/>
          </a:p>
          <a:p>
            <a:r>
              <a:rPr kumimoji="1" lang="ja-JP" altLang="en-US" sz="1200" b="0" i="0" kern="1200">
                <a:solidFill>
                  <a:schemeClr val="tx1"/>
                </a:solidFill>
                <a:effectLst/>
                <a:latin typeface="+mn-lt"/>
                <a:ea typeface="+mn-ea"/>
                <a:cs typeface="+mn-cs"/>
              </a:rPr>
              <a:t>横軸の</a:t>
            </a:r>
            <a:r>
              <a:rPr kumimoji="1" lang="pt-BR" altLang="ja-JP" sz="1200" b="0" i="0" kern="1200" dirty="0">
                <a:solidFill>
                  <a:schemeClr val="tx1"/>
                </a:solidFill>
                <a:effectLst/>
                <a:latin typeface="+mn-lt"/>
                <a:ea typeface="+mn-ea"/>
                <a:cs typeface="+mn-cs"/>
              </a:rPr>
              <a:t>sample budget</a:t>
            </a:r>
            <a:r>
              <a:rPr kumimoji="1" lang="ja-JP" altLang="en-US" sz="1200" b="0" i="0" kern="1200">
                <a:solidFill>
                  <a:schemeClr val="tx1"/>
                </a:solidFill>
                <a:effectLst/>
                <a:latin typeface="+mn-lt"/>
                <a:ea typeface="+mn-ea"/>
                <a:cs typeface="+mn-cs"/>
              </a:rPr>
              <a:t>はその書き直しの回数（正確には</a:t>
            </a:r>
            <a:r>
              <a:rPr kumimoji="1" lang="pt-BR" altLang="ja-JP" sz="1200" b="0" i="0" kern="1200" dirty="0">
                <a:solidFill>
                  <a:schemeClr val="tx1"/>
                </a:solidFill>
                <a:effectLst/>
                <a:latin typeface="+mn-lt"/>
                <a:ea typeface="+mn-ea"/>
                <a:cs typeface="+mn-cs"/>
              </a:rPr>
              <a:t>LLM</a:t>
            </a:r>
            <a:r>
              <a:rPr kumimoji="1" lang="ja-JP" altLang="en-US" sz="1200" b="0" i="0" kern="1200">
                <a:solidFill>
                  <a:schemeClr val="tx1"/>
                </a:solidFill>
                <a:effectLst/>
                <a:latin typeface="+mn-lt"/>
                <a:ea typeface="+mn-ea"/>
                <a:cs typeface="+mn-cs"/>
              </a:rPr>
              <a:t>が何かを生成する回数）。</a:t>
            </a:r>
            <a:endParaRPr kumimoji="1" lang="en-US" altLang="ja-JP" sz="1200" b="0" i="0" kern="1200" dirty="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数学の場合は問題が補題に分解されているときにその補題</a:t>
            </a:r>
            <a:r>
              <a:rPr kumimoji="1" lang="pt-BR" altLang="ja-JP" sz="1200" b="0" i="0" kern="1200" dirty="0" err="1">
                <a:solidFill>
                  <a:schemeClr val="tx1"/>
                </a:solidFill>
                <a:effectLst/>
                <a:latin typeface="+mn-lt"/>
                <a:ea typeface="+mn-ea"/>
                <a:cs typeface="+mn-cs"/>
              </a:rPr>
              <a:t>wise</a:t>
            </a:r>
            <a:r>
              <a:rPr kumimoji="1" lang="ja-JP" altLang="en-US" sz="1200" b="0" i="0" kern="1200">
                <a:solidFill>
                  <a:schemeClr val="tx1"/>
                </a:solidFill>
                <a:effectLst/>
                <a:latin typeface="+mn-lt"/>
                <a:ea typeface="+mn-ea"/>
                <a:cs typeface="+mn-cs"/>
              </a:rPr>
              <a:t>に正しさがあるので証明コードを確認できて</a:t>
            </a:r>
            <a:br>
              <a:rPr kumimoji="1" lang="ja-JP" altLang="en-US" sz="1200" b="0" i="0" kern="1200">
                <a:solidFill>
                  <a:schemeClr val="tx1"/>
                </a:solidFill>
                <a:effectLst/>
                <a:latin typeface="+mn-lt"/>
                <a:ea typeface="+mn-ea"/>
                <a:cs typeface="+mn-cs"/>
              </a:rPr>
            </a:br>
            <a:r>
              <a:rPr kumimoji="1" lang="pt-BR" altLang="ja-JP" sz="1200" b="0" i="0" kern="1200" dirty="0" err="1">
                <a:solidFill>
                  <a:schemeClr val="tx1"/>
                </a:solidFill>
                <a:effectLst/>
                <a:latin typeface="+mn-lt"/>
                <a:ea typeface="+mn-ea"/>
                <a:cs typeface="+mn-cs"/>
              </a:rPr>
              <a:t>lean</a:t>
            </a:r>
            <a:r>
              <a:rPr kumimoji="1" lang="ja-JP" altLang="en-US" sz="1200" b="0" i="0" kern="1200">
                <a:solidFill>
                  <a:schemeClr val="tx1"/>
                </a:solidFill>
                <a:effectLst/>
                <a:latin typeface="+mn-lt"/>
                <a:ea typeface="+mn-ea"/>
                <a:cs typeface="+mn-cs"/>
              </a:rPr>
              <a:t>の問題→自然言語で補題に分解→補題を</a:t>
            </a:r>
            <a:r>
              <a:rPr kumimoji="1" lang="pt-BR" altLang="ja-JP" sz="1200" b="0" i="0" kern="1200" dirty="0" err="1">
                <a:solidFill>
                  <a:schemeClr val="tx1"/>
                </a:solidFill>
                <a:effectLst/>
                <a:latin typeface="+mn-lt"/>
                <a:ea typeface="+mn-ea"/>
                <a:cs typeface="+mn-cs"/>
              </a:rPr>
              <a:t>lean</a:t>
            </a:r>
            <a:r>
              <a:rPr kumimoji="1" lang="ja-JP" altLang="en-US" sz="1200" b="0" i="0" kern="1200">
                <a:solidFill>
                  <a:schemeClr val="tx1"/>
                </a:solidFill>
                <a:effectLst/>
                <a:latin typeface="+mn-lt"/>
                <a:ea typeface="+mn-ea"/>
                <a:cs typeface="+mn-cs"/>
              </a:rPr>
              <a:t>に翻訳→補題の証明コード生成→全体の証明コード生成</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と言う順番で実行しているところが、新しいところです。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矢印で右の二つのみ同じモデルで他は全て別の</a:t>
            </a:r>
            <a:r>
              <a:rPr kumimoji="1" lang="pt-BR" altLang="ja-JP" sz="1200" b="0" i="0" kern="1200" dirty="0">
                <a:solidFill>
                  <a:schemeClr val="tx1"/>
                </a:solidFill>
                <a:effectLst/>
                <a:latin typeface="+mn-lt"/>
                <a:ea typeface="+mn-ea"/>
                <a:cs typeface="+mn-cs"/>
              </a:rPr>
              <a:t>LLM</a:t>
            </a:r>
            <a:r>
              <a:rPr kumimoji="1" lang="ja-JP" altLang="en-US" sz="1200" b="0" i="0" kern="1200">
                <a:solidFill>
                  <a:schemeClr val="tx1"/>
                </a:solidFill>
                <a:effectLst/>
                <a:latin typeface="+mn-lt"/>
                <a:ea typeface="+mn-ea"/>
                <a:cs typeface="+mn-cs"/>
              </a:rPr>
              <a:t>で実行しています。 </a:t>
            </a:r>
          </a:p>
          <a:p>
            <a:endParaRPr kumimoji="1" lang="en-US" altLang="ja-JP" sz="1200" b="0" i="0" kern="1200" dirty="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日本では私が所属してる</a:t>
            </a:r>
            <a:r>
              <a:rPr kumimoji="1" lang="pt-BR" altLang="ja-JP" sz="1200" b="0" i="0" kern="1200" dirty="0">
                <a:solidFill>
                  <a:schemeClr val="tx1"/>
                </a:solidFill>
                <a:effectLst/>
                <a:latin typeface="+mn-lt"/>
                <a:ea typeface="+mn-ea"/>
                <a:cs typeface="+mn-cs"/>
              </a:rPr>
              <a:t>Auto </a:t>
            </a:r>
            <a:r>
              <a:rPr kumimoji="1" lang="pt-BR" altLang="ja-JP" sz="1200" b="0" i="0" kern="1200" dirty="0" err="1">
                <a:solidFill>
                  <a:schemeClr val="tx1"/>
                </a:solidFill>
                <a:effectLst/>
                <a:latin typeface="+mn-lt"/>
                <a:ea typeface="+mn-ea"/>
                <a:cs typeface="+mn-cs"/>
              </a:rPr>
              <a:t>research</a:t>
            </a:r>
            <a:r>
              <a:rPr kumimoji="1" lang="pt-BR" altLang="ja-JP" sz="1200" b="0" i="0" kern="1200" dirty="0">
                <a:solidFill>
                  <a:schemeClr val="tx1"/>
                </a:solidFill>
                <a:effectLst/>
                <a:latin typeface="+mn-lt"/>
                <a:ea typeface="+mn-ea"/>
                <a:cs typeface="+mn-cs"/>
              </a:rPr>
              <a:t> </a:t>
            </a:r>
            <a:r>
              <a:rPr kumimoji="1" lang="pt-BR" altLang="ja-JP" sz="1200" b="0" i="0" kern="1200" dirty="0" err="1">
                <a:solidFill>
                  <a:schemeClr val="tx1"/>
                </a:solidFill>
                <a:effectLst/>
                <a:latin typeface="+mn-lt"/>
                <a:ea typeface="+mn-ea"/>
                <a:cs typeface="+mn-cs"/>
              </a:rPr>
              <a:t>project</a:t>
            </a:r>
            <a:r>
              <a:rPr kumimoji="1" lang="ja-JP" altLang="en-US" sz="1200" b="0" i="0" kern="1200">
                <a:solidFill>
                  <a:schemeClr val="tx1"/>
                </a:solidFill>
                <a:effectLst/>
                <a:latin typeface="+mn-lt"/>
                <a:ea typeface="+mn-ea"/>
                <a:cs typeface="+mn-cs"/>
              </a:rPr>
              <a:t>でもやってます。</a:t>
            </a:r>
            <a:br>
              <a:rPr lang="ja-JP" altLang="en-US"/>
            </a:br>
            <a:r>
              <a:rPr kumimoji="1" lang="ja-JP" altLang="en-US" sz="1200" b="0" i="0" kern="1200">
                <a:solidFill>
                  <a:schemeClr val="tx1"/>
                </a:solidFill>
                <a:effectLst/>
                <a:latin typeface="+mn-lt"/>
                <a:ea typeface="+mn-ea"/>
                <a:cs typeface="+mn-cs"/>
              </a:rPr>
              <a:t>海外は全部はわからないですが、載せる価値があるレベルのものは論文に載っているの</a:t>
            </a:r>
            <a:r>
              <a:rPr kumimoji="1" lang="en-US" altLang="ja-JP" sz="1200" b="0" i="0" kern="1200" dirty="0">
                <a:solidFill>
                  <a:schemeClr val="tx1"/>
                </a:solidFill>
                <a:effectLst/>
                <a:latin typeface="+mn-lt"/>
                <a:ea typeface="+mn-ea"/>
                <a:cs typeface="+mn-cs"/>
              </a:rPr>
              <a:t>+</a:t>
            </a:r>
            <a:br>
              <a:rPr lang="ja-JP" altLang="en-US"/>
            </a:br>
            <a:r>
              <a:rPr kumimoji="1" lang="pt-BR" altLang="ja-JP" sz="1200" b="0" i="0" u="none" strike="noStrike" kern="1200" dirty="0">
                <a:solidFill>
                  <a:schemeClr val="tx1"/>
                </a:solidFill>
                <a:effectLst/>
                <a:latin typeface="+mn-lt"/>
                <a:ea typeface="+mn-ea"/>
                <a:cs typeface="+mn-cs"/>
                <a:hlinkClick r:id="rId3"/>
              </a:rPr>
              <a:t>https://paperswithcode.com/sota/automated-theorem-proving-on-minif2f-test</a:t>
            </a:r>
            <a:br>
              <a:rPr lang="pt-BR" altLang="ja-JP" dirty="0"/>
            </a:br>
            <a:r>
              <a:rPr kumimoji="1" lang="ja-JP" altLang="en-US" sz="1200" b="0" i="0" kern="1200">
                <a:solidFill>
                  <a:schemeClr val="tx1"/>
                </a:solidFill>
                <a:effectLst/>
                <a:latin typeface="+mn-lt"/>
                <a:ea typeface="+mn-ea"/>
                <a:cs typeface="+mn-cs"/>
              </a:rPr>
              <a:t>くらいはあります（全世界で３０チームほど）</a:t>
            </a:r>
            <a:endParaRPr kumimoji="1" lang="en-US" altLang="ja-JP" sz="1200" b="0" i="0" kern="1200" dirty="0">
              <a:solidFill>
                <a:schemeClr val="tx1"/>
              </a:solidFill>
              <a:effectLst/>
              <a:latin typeface="+mn-lt"/>
              <a:ea typeface="+mn-ea"/>
              <a:cs typeface="+mn-cs"/>
            </a:endParaRPr>
          </a:p>
          <a:p>
            <a:endParaRPr kumimoji="1" lang="ja-JP" altLang="en-US"/>
          </a:p>
        </p:txBody>
      </p:sp>
      <p:sp>
        <p:nvSpPr>
          <p:cNvPr id="4" name="スライド番号プレースホルダー 3">
            <a:extLst>
              <a:ext uri="{FF2B5EF4-FFF2-40B4-BE49-F238E27FC236}">
                <a16:creationId xmlns:a16="http://schemas.microsoft.com/office/drawing/2014/main" id="{FE8DB092-BCE9-BA4D-2F9D-86BA9FD5F5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84595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A15A-D52C-C250-446D-2516D4759D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652905-01CA-C61E-381A-EAEE8C990A98}"/>
              </a:ext>
            </a:extLst>
          </p:cNvPr>
          <p:cNvSpPr>
            <a:spLocks noGrp="1" noRot="1" noChangeAspect="1"/>
          </p:cNvSpPr>
          <p:nvPr>
            <p:ph type="sldImg"/>
          </p:nvPr>
        </p:nvSpPr>
        <p:spPr>
          <a:xfrm>
            <a:off x="1143000" y="685800"/>
            <a:ext cx="4572000" cy="3429000"/>
          </a:xfrm>
        </p:spPr>
      </p:sp>
      <p:sp>
        <p:nvSpPr>
          <p:cNvPr id="3" name="ノート プレースホルダー 2">
            <a:extLst>
              <a:ext uri="{FF2B5EF4-FFF2-40B4-BE49-F238E27FC236}">
                <a16:creationId xmlns:a16="http://schemas.microsoft.com/office/drawing/2014/main" id="{F582EB6A-5F5C-BD07-EE7C-98EAC7C4628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117A891-3971-CF6E-661B-423068E2B1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E3972-898B-454C-95F2-E930BA80A49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211025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0B09-54C3-8FC3-6329-BB3730BA1C2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7AC150-B480-3031-6F0F-3A0F20D35644}"/>
              </a:ext>
            </a:extLst>
          </p:cNvPr>
          <p:cNvSpPr>
            <a:spLocks noGrp="1" noRot="1" noChangeAspect="1"/>
          </p:cNvSpPr>
          <p:nvPr>
            <p:ph type="sldImg"/>
          </p:nvPr>
        </p:nvSpPr>
        <p:spPr>
          <a:xfrm>
            <a:off x="1143000" y="685800"/>
            <a:ext cx="4572000" cy="3429000"/>
          </a:xfrm>
        </p:spPr>
      </p:sp>
      <p:sp>
        <p:nvSpPr>
          <p:cNvPr id="3" name="ノート プレースホルダー 2">
            <a:extLst>
              <a:ext uri="{FF2B5EF4-FFF2-40B4-BE49-F238E27FC236}">
                <a16:creationId xmlns:a16="http://schemas.microsoft.com/office/drawing/2014/main" id="{3F7BD5BD-1E94-83A4-035C-075BFE01148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AEA3533-20DF-12AD-C588-CA7D483A5F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E3972-898B-454C-95F2-E930BA80A49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669870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77B3E-D510-CAF7-E528-CB6EF1A14F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2A1ADD-25DB-14C7-7E0F-A6EF8B660BAE}"/>
              </a:ext>
            </a:extLst>
          </p:cNvPr>
          <p:cNvSpPr>
            <a:spLocks noGrp="1" noRot="1" noChangeAspect="1"/>
          </p:cNvSpPr>
          <p:nvPr>
            <p:ph type="sldImg"/>
          </p:nvPr>
        </p:nvSpPr>
        <p:spPr>
          <a:xfrm>
            <a:off x="1143000" y="685800"/>
            <a:ext cx="4572000" cy="3429000"/>
          </a:xfrm>
        </p:spPr>
      </p:sp>
      <p:sp>
        <p:nvSpPr>
          <p:cNvPr id="3" name="ノート プレースホルダー 2">
            <a:extLst>
              <a:ext uri="{FF2B5EF4-FFF2-40B4-BE49-F238E27FC236}">
                <a16:creationId xmlns:a16="http://schemas.microsoft.com/office/drawing/2014/main" id="{7956CD59-B112-E778-C067-866F53B6188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8039B7E-AA8B-BE33-022F-DF6DA32A9B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E3972-898B-454C-95F2-E930BA80A49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611606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25493-7723-B57B-7E2D-126AE46EA8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FA28EF-61ED-8F65-E83E-57816E8AC863}"/>
              </a:ext>
            </a:extLst>
          </p:cNvPr>
          <p:cNvSpPr>
            <a:spLocks noGrp="1" noRot="1" noChangeAspect="1"/>
          </p:cNvSpPr>
          <p:nvPr>
            <p:ph type="sldImg"/>
          </p:nvPr>
        </p:nvSpPr>
        <p:spPr>
          <a:xfrm>
            <a:off x="1143000" y="685800"/>
            <a:ext cx="4572000" cy="3429000"/>
          </a:xfrm>
        </p:spPr>
      </p:sp>
      <p:sp>
        <p:nvSpPr>
          <p:cNvPr id="3" name="ノート プレースホルダー 2">
            <a:extLst>
              <a:ext uri="{FF2B5EF4-FFF2-40B4-BE49-F238E27FC236}">
                <a16:creationId xmlns:a16="http://schemas.microsoft.com/office/drawing/2014/main" id="{8711C0E4-C89A-6D2E-122E-E23763012BB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716712-86E2-78FF-3B83-E45B8B704F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E3972-898B-454C-95F2-E930BA80A49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752393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F787D-6424-7484-48E5-58DA5A3C5B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0212CB-92C8-5C8D-FEB9-4EAB4779C8C9}"/>
              </a:ext>
            </a:extLst>
          </p:cNvPr>
          <p:cNvSpPr>
            <a:spLocks noGrp="1" noRot="1" noChangeAspect="1"/>
          </p:cNvSpPr>
          <p:nvPr>
            <p:ph type="sldImg"/>
          </p:nvPr>
        </p:nvSpPr>
        <p:spPr>
          <a:xfrm>
            <a:off x="1143000" y="685800"/>
            <a:ext cx="4572000" cy="3429000"/>
          </a:xfrm>
        </p:spPr>
      </p:sp>
      <p:sp>
        <p:nvSpPr>
          <p:cNvPr id="3" name="ノート プレースホルダー 2">
            <a:extLst>
              <a:ext uri="{FF2B5EF4-FFF2-40B4-BE49-F238E27FC236}">
                <a16:creationId xmlns:a16="http://schemas.microsoft.com/office/drawing/2014/main" id="{527F84A9-3F2A-B387-DA26-2D77B85CE14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F94CD6F-CF6E-0D9E-EE96-1F600E752A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E3972-898B-454C-95F2-E930BA80A49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04582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7F06-9930-CCAA-18BC-7D5FD02E30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8984B1-83FC-603D-BE92-1DD762C402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F7A668-DF89-D2A0-621B-32085635618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C01BFBA-4D21-AC31-80FC-7A82073C04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2698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6F020-E4C3-AA24-EB20-71B183E76F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09BF1C-CB0D-1E89-A5D7-BB3920853F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FF4C67B-6E40-9008-25DA-D3768BA23E8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AA8176D-E900-09E1-C02D-28D3375D2D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710746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基礎物理学にはどのような根本課題があるのでしょうか。実の所、物理学には、そのエネルギースケール分野別・対象別に異なった根本課題があります。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したがって、解くべき課題にはバラエティーがありますが、歴史を振り返ってみますと、それらの分野を貫くような新しい数理体系が現れたときに、これらの課題が一度に解決したり、もしくは新概念の創出により新しい融合領域が創生したり、といったことが起こってきた事がわか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例えば、トポロジー、離散幾何学、量子情報、といった新しい数理体系が、これらの諸課題を見る新しい視点を提供し、その結果として課題が解決される、といった事が歴史上見られます。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我々は、この数理体系の一つとして、機械学習を提案します。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ご存知のように、例えばトポロジーなどにおいては、すでに新学術領域が発足し、多数の成果を挙げています。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ではここで言う機械学習が、なぜ物理学を変革する数理体系たりうるのでしょうか。</a:t>
            </a:r>
            <a:endParaRPr lang="en-US" altLang="ja-JP" sz="1200" dirty="0"/>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94215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88459-19C5-4C8A-1229-7EB0328461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5E3F57-EC3E-9690-B333-58F3F3279A9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1E8705-3994-6C58-4C9F-F0F609EA4DC8}"/>
              </a:ext>
            </a:extLst>
          </p:cNvPr>
          <p:cNvSpPr>
            <a:spLocks noGrp="1"/>
          </p:cNvSpPr>
          <p:nvPr>
            <p:ph type="body" idx="1"/>
          </p:nvPr>
        </p:nvSpPr>
        <p:spPr/>
        <p:txBody>
          <a:bodyPr/>
          <a:lstStyle/>
          <a:p>
            <a:r>
              <a:rPr kumimoji="1" lang="ja-JP" altLang="en-US"/>
              <a:t>実のところ、機械学習は物理学と深くつながりうるのです。</a:t>
            </a:r>
            <a:endParaRPr kumimoji="1" lang="en-US" altLang="ja-JP" dirty="0"/>
          </a:p>
          <a:p>
            <a:r>
              <a:rPr kumimoji="1" lang="ja-JP" altLang="en-US"/>
              <a:t>そもそも物理学は最適化の作用原理であり、機械学習の最適化数理と整合しています。</a:t>
            </a:r>
            <a:endParaRPr kumimoji="1" lang="en-US" altLang="ja-JP" dirty="0"/>
          </a:p>
          <a:p>
            <a:r>
              <a:rPr kumimoji="1" lang="ja-JP" altLang="en-US"/>
              <a:t>すなわち、機械学習の発見法的な使用法である辞書を、物理学向けに整備融合すれば、基礎物理学をも変革する可能性があります。</a:t>
            </a:r>
            <a:endParaRPr kumimoji="1" lang="en-US" altLang="ja-JP" dirty="0"/>
          </a:p>
          <a:p>
            <a:endParaRPr kumimoji="1" lang="en-US" altLang="ja-JP" dirty="0"/>
          </a:p>
          <a:p>
            <a:r>
              <a:rPr kumimoji="1" lang="ja-JP" altLang="en-US"/>
              <a:t>従来の科学の流れを俯瞰してみましょう。</a:t>
            </a:r>
            <a:endParaRPr kumimoji="1" lang="en-US" altLang="ja-JP" dirty="0"/>
          </a:p>
          <a:p>
            <a:r>
              <a:rPr kumimoji="1" lang="ja-JP" altLang="en-US"/>
              <a:t>実験からのデータと、モデルからの関数形、これらがフィッティングされると具体的な経験則が得られます。</a:t>
            </a:r>
            <a:endParaRPr kumimoji="1" lang="en-US" altLang="ja-JP" dirty="0"/>
          </a:p>
          <a:p>
            <a:r>
              <a:rPr kumimoji="1" lang="ja-JP" altLang="en-US"/>
              <a:t>経験則からの予言を実験で検証する事で、法則が検証され、科学が進んできました。</a:t>
            </a:r>
            <a:endParaRPr kumimoji="1" lang="en-US" altLang="ja-JP" dirty="0"/>
          </a:p>
          <a:p>
            <a:r>
              <a:rPr kumimoji="1" lang="ja-JP" altLang="en-US"/>
              <a:t>機械学習による最適化数理は、この科学の流れを加速できます。</a:t>
            </a:r>
            <a:endParaRPr kumimoji="1" lang="en-US" altLang="ja-JP" dirty="0"/>
          </a:p>
          <a:p>
            <a:r>
              <a:rPr kumimoji="1" lang="ja-JP" altLang="en-US"/>
              <a:t>多様な機械学習の手法の中でも、教師つき学習、教師なし学習、強化学習、といったものは、関数系の制限がないフィッティング、データの自動分類、試行錯誤プロセスの自動化に貢献できます。</a:t>
            </a:r>
            <a:endParaRPr kumimoji="1" lang="en-US" altLang="ja-JP" dirty="0"/>
          </a:p>
          <a:p>
            <a:r>
              <a:rPr kumimoji="1" lang="ja-JP" altLang="en-US"/>
              <a:t>こういった様々な場所で機械学習を有効的に活用でき、機械学習の論理は物理学と深いところで繋がっています。</a:t>
            </a:r>
          </a:p>
        </p:txBody>
      </p:sp>
      <p:sp>
        <p:nvSpPr>
          <p:cNvPr id="4" name="スライド番号プレースホルダー 3">
            <a:extLst>
              <a:ext uri="{FF2B5EF4-FFF2-40B4-BE49-F238E27FC236}">
                <a16:creationId xmlns:a16="http://schemas.microsoft.com/office/drawing/2014/main" id="{9775A6E2-D3E1-A453-4E58-2667D4C198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6563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4F21-633C-CD2F-F5AE-48D3ED0B0E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858175-761A-F28C-3C6D-2CCF3426C3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0511AB-D1CE-D70E-A756-BFDF8996A2B0}"/>
              </a:ext>
            </a:extLst>
          </p:cNvPr>
          <p:cNvSpPr>
            <a:spLocks noGrp="1"/>
          </p:cNvSpPr>
          <p:nvPr>
            <p:ph type="body" idx="1"/>
          </p:nvPr>
        </p:nvSpPr>
        <p:spPr/>
        <p:txBody>
          <a:bodyPr/>
          <a:lstStyle/>
          <a:p>
            <a:r>
              <a:rPr kumimoji="1" lang="ja-JP" altLang="en-US"/>
              <a:t>実のところ、機械学習は物理学と深くつながりうるのです。</a:t>
            </a:r>
            <a:endParaRPr kumimoji="1" lang="en-US" altLang="ja-JP" dirty="0"/>
          </a:p>
          <a:p>
            <a:r>
              <a:rPr kumimoji="1" lang="ja-JP" altLang="en-US"/>
              <a:t>そもそも物理学は最適化の作用原理であり、機械学習の最適化数理と整合しています。</a:t>
            </a:r>
            <a:endParaRPr kumimoji="1" lang="en-US" altLang="ja-JP" dirty="0"/>
          </a:p>
          <a:p>
            <a:r>
              <a:rPr kumimoji="1" lang="ja-JP" altLang="en-US"/>
              <a:t>すなわち、機械学習の発見法的な使用法である辞書を、物理学向けに整備融合すれば、基礎物理学をも変革する可能性があります。</a:t>
            </a:r>
            <a:endParaRPr kumimoji="1" lang="en-US" altLang="ja-JP" dirty="0"/>
          </a:p>
          <a:p>
            <a:endParaRPr kumimoji="1" lang="en-US" altLang="ja-JP" dirty="0"/>
          </a:p>
          <a:p>
            <a:r>
              <a:rPr kumimoji="1" lang="ja-JP" altLang="en-US"/>
              <a:t>従来の科学の流れを俯瞰してみましょう。</a:t>
            </a:r>
            <a:endParaRPr kumimoji="1" lang="en-US" altLang="ja-JP" dirty="0"/>
          </a:p>
          <a:p>
            <a:r>
              <a:rPr kumimoji="1" lang="ja-JP" altLang="en-US"/>
              <a:t>実験からのデータと、モデルからの関数形、これらがフィッティングされると具体的な経験則が得られます。</a:t>
            </a:r>
            <a:endParaRPr kumimoji="1" lang="en-US" altLang="ja-JP" dirty="0"/>
          </a:p>
          <a:p>
            <a:r>
              <a:rPr kumimoji="1" lang="ja-JP" altLang="en-US"/>
              <a:t>経験則からの予言を実験で検証する事で、法則が検証され、科学が進んできました。</a:t>
            </a:r>
            <a:endParaRPr kumimoji="1" lang="en-US" altLang="ja-JP" dirty="0"/>
          </a:p>
          <a:p>
            <a:r>
              <a:rPr kumimoji="1" lang="ja-JP" altLang="en-US"/>
              <a:t>機械学習による最適化数理は、この科学の流れを加速できます。</a:t>
            </a:r>
            <a:endParaRPr kumimoji="1" lang="en-US" altLang="ja-JP" dirty="0"/>
          </a:p>
          <a:p>
            <a:r>
              <a:rPr kumimoji="1" lang="ja-JP" altLang="en-US"/>
              <a:t>多様な機械学習の手法の中でも、教師つき学習、教師なし学習、強化学習、といったものは、関数系の制限がないフィッティング、データの自動分類、試行錯誤プロセスの自動化に貢献できます。</a:t>
            </a:r>
            <a:endParaRPr kumimoji="1" lang="en-US" altLang="ja-JP" dirty="0"/>
          </a:p>
          <a:p>
            <a:r>
              <a:rPr kumimoji="1" lang="ja-JP" altLang="en-US"/>
              <a:t>こういった様々な場所で機械学習を有効的に活用でき、機械学習の論理は物理学と深いところで繋がっています。</a:t>
            </a:r>
          </a:p>
        </p:txBody>
      </p:sp>
      <p:sp>
        <p:nvSpPr>
          <p:cNvPr id="4" name="スライド番号プレースホルダー 3">
            <a:extLst>
              <a:ext uri="{FF2B5EF4-FFF2-40B4-BE49-F238E27FC236}">
                <a16:creationId xmlns:a16="http://schemas.microsoft.com/office/drawing/2014/main" id="{BA9C4D61-8722-8350-A839-8043131073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98939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VAE</a:t>
            </a:r>
            <a:r>
              <a:rPr kumimoji="1" lang="ja-JP" altLang="en-US"/>
              <a:t>は、ボトルネック層としての潜在空間のデータ分布が正規分布になるようにしたもの。</a:t>
            </a:r>
          </a:p>
        </p:txBody>
      </p:sp>
      <p:sp>
        <p:nvSpPr>
          <p:cNvPr id="4" name="スライド番号プレースホルダー 3"/>
          <p:cNvSpPr>
            <a:spLocks noGrp="1"/>
          </p:cNvSpPr>
          <p:nvPr>
            <p:ph type="sldNum" sz="quarter" idx="5"/>
          </p:nvPr>
        </p:nvSpPr>
        <p:spPr/>
        <p:txBody>
          <a:bodyPr/>
          <a:lstStyle/>
          <a:p>
            <a:fld id="{A835C71B-0285-6742-80F0-2D10FA89B95C}" type="slidenum">
              <a:rPr kumimoji="1" lang="ja-JP" altLang="en-US" smtClean="0"/>
              <a:t>17</a:t>
            </a:fld>
            <a:endParaRPr kumimoji="1" lang="ja-JP" altLang="en-US"/>
          </a:p>
        </p:txBody>
      </p:sp>
    </p:spTree>
    <p:extLst>
      <p:ext uri="{BB962C8B-B14F-4D97-AF65-F5344CB8AC3E}">
        <p14:creationId xmlns:p14="http://schemas.microsoft.com/office/powerpoint/2010/main" val="101496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E2CC8-E632-6BAC-3002-6444E23F50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D5BCB2-ECFC-E9CA-2ED5-281D36C615B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12F509-082A-8BE6-31FF-08BA4E2BF79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8F6F11-4D07-4D9B-2B78-18351322F8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12313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32EF4-26B8-D3CA-0F2D-14AC90FBB9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13AE20-3EBB-1B4F-8C5C-E5265777F5A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2149B91-F9FB-6740-8554-54BF9B8AE43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70E736-8F88-E6CA-9AA2-1EEFE5FAAE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C71B-0285-6742-80F0-2D10FA89B9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649864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16138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795728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46524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CF1FDB6-F0F5-F84F-BC41-66A33265A96F}"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25205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B37CD3-6841-5C49-BDB2-A28DFFF304D6}"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7123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B88B6A2-66ED-5840-BC2F-5744634F6B27}"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87849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B54C06F-EC92-7D4C-BD31-7183F7A27F8D}"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7329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878FD3D-A9A3-AD46-9294-E5958BEEB962}"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50290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2824F19-104B-404D-A7D6-11CA3E469C7B}"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40727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F0D992-9D84-CC4D-924E-ADBE62F654CD}"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59168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7B6005B-4BB8-2F44-BAF9-755E27EB9AAD}"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984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267973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4B457A2-AAA2-7440-A82D-FC297C78FCB4}"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07319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20A2A6-1EA2-114A-A54D-E9F6279C352A}"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08378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5DC0EB7-6415-5F49-A046-28D988F7CB9A}"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66188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ja-JP" altLang="en-US"/>
              <a:t>マスター タイトルの書式設定</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2454497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201869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1676780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220661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753671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1115266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311875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2396482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2568622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プレースホルダーまでドラッグするかアイコンをクリックして図を追加</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1785130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3441788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3754451-B600-1246-952B-EE083DFCC34F}"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585155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CF1FDB6-F0F5-F84F-BC41-66A33265A96F}" type="datetime1">
              <a:rPr kumimoji="1" lang="ja-JP" altLang="en-US" smtClean="0"/>
              <a:t>2026/3/18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3543596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B37CD3-6841-5C49-BDB2-A28DFFF304D6}" type="datetime1">
              <a:rPr kumimoji="1" lang="ja-JP" altLang="en-US" smtClean="0"/>
              <a:t>2026/3/18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4249229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B88B6A2-66ED-5840-BC2F-5744634F6B27}" type="datetime1">
              <a:rPr kumimoji="1" lang="ja-JP" altLang="en-US" smtClean="0"/>
              <a:t>2026/3/18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1571791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B54C06F-EC92-7D4C-BD31-7183F7A27F8D}" type="datetime1">
              <a:rPr kumimoji="1" lang="ja-JP" altLang="en-US" smtClean="0"/>
              <a:t>2026/3/18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764955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878FD3D-A9A3-AD46-9294-E5958BEEB962}" type="datetime1">
              <a:rPr kumimoji="1" lang="ja-JP" altLang="en-US" smtClean="0"/>
              <a:t>2026/3/18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3706258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2824F19-104B-404D-A7D6-11CA3E469C7B}" type="datetime1">
              <a:rPr kumimoji="1" lang="ja-JP" altLang="en-US" smtClean="0"/>
              <a:t>2026/3/18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270689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1162491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F0D992-9D84-CC4D-924E-ADBE62F654CD}" type="datetime1">
              <a:rPr kumimoji="1" lang="ja-JP" altLang="en-US" smtClean="0"/>
              <a:t>2026/3/18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3828402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7B6005B-4BB8-2F44-BAF9-755E27EB9AAD}" type="datetime1">
              <a:rPr kumimoji="1" lang="ja-JP" altLang="en-US" smtClean="0"/>
              <a:t>2026/3/18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1426267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4B457A2-AAA2-7440-A82D-FC297C78FCB4}" type="datetime1">
              <a:rPr kumimoji="1" lang="ja-JP" altLang="en-US" smtClean="0"/>
              <a:t>2026/3/18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49809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20A2A6-1EA2-114A-A54D-E9F6279C352A}" type="datetime1">
              <a:rPr kumimoji="1" lang="ja-JP" altLang="en-US" smtClean="0"/>
              <a:t>2026/3/18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2964222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5DC0EB7-6415-5F49-A046-28D988F7CB9A}" type="datetime1">
              <a:rPr kumimoji="1" lang="ja-JP" altLang="en-US" smtClean="0"/>
              <a:t>2026/3/18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1030724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695766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1071840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1001895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1289590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255106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1469322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2815648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259634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180943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4211044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1091030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92FECA-A535-C14C-A5D5-2D62F3FE5594}" type="datetimeFigureOut">
              <a:rPr kumimoji="1" lang="ja-JP" altLang="en-US" smtClean="0"/>
              <a:t>2026/3/18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2551128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BC2F38E-115D-473A-AA13-8CACDAC40710}"/>
              </a:ext>
            </a:extLst>
          </p:cNvPr>
          <p:cNvSpPr>
            <a:spLocks noGrp="1"/>
          </p:cNvSpPr>
          <p:nvPr>
            <p:ph type="ftr" sz="quarter" idx="10"/>
          </p:nvPr>
        </p:nvSpPr>
        <p:spPr/>
        <p:txBody>
          <a:bodyPr/>
          <a:lstStyle>
            <a:lvl1pPr>
              <a:defRPr>
                <a:solidFill>
                  <a:schemeClr val="tx1">
                    <a:alpha val="0"/>
                  </a:schemeClr>
                </a:solidFill>
              </a:defRPr>
            </a:lvl1pPr>
          </a:lstStyle>
          <a:p>
            <a:r>
              <a:rPr lang="en-US" altLang="ja-JP"/>
              <a:t>© Presentation Design</a:t>
            </a:r>
            <a:endParaRPr lang="ja-JP" altLang="en-US" dirty="0"/>
          </a:p>
        </p:txBody>
      </p:sp>
      <p:sp>
        <p:nvSpPr>
          <p:cNvPr id="8" name="スライド番号プレースホルダー 7">
            <a:extLst>
              <a:ext uri="{FF2B5EF4-FFF2-40B4-BE49-F238E27FC236}">
                <a16:creationId xmlns:a16="http://schemas.microsoft.com/office/drawing/2014/main" id="{49F1AAF4-136B-49B5-8509-D8D6F5305E14}"/>
              </a:ext>
            </a:extLst>
          </p:cNvPr>
          <p:cNvSpPr>
            <a:spLocks noGrp="1"/>
          </p:cNvSpPr>
          <p:nvPr>
            <p:ph type="sldNum" sz="quarter" idx="11"/>
          </p:nvPr>
        </p:nvSpPr>
        <p:spPr/>
        <p:txBody>
          <a:bodyPr/>
          <a:lstStyle>
            <a:lvl1pPr>
              <a:defRPr>
                <a:solidFill>
                  <a:schemeClr val="tx1">
                    <a:alpha val="0"/>
                  </a:schemeClr>
                </a:solidFill>
              </a:defRPr>
            </a:lvl1pPr>
          </a:lstStyle>
          <a:p>
            <a:fld id="{FB3508C7-2FE0-4945-9CBD-863E05F850D2}" type="slidenum">
              <a:rPr lang="ja-JP" altLang="en-US" smtClean="0"/>
              <a:pPr/>
              <a:t>‹#›</a:t>
            </a:fld>
            <a:endParaRPr lang="ja-JP" altLang="en-US" dirty="0"/>
          </a:p>
        </p:txBody>
      </p:sp>
      <p:sp>
        <p:nvSpPr>
          <p:cNvPr id="2" name="タイトル 1"/>
          <p:cNvSpPr>
            <a:spLocks noGrp="1"/>
          </p:cNvSpPr>
          <p:nvPr>
            <p:ph type="ctrTitle"/>
          </p:nvPr>
        </p:nvSpPr>
        <p:spPr>
          <a:xfrm>
            <a:off x="657054" y="3085888"/>
            <a:ext cx="7829892" cy="507831"/>
          </a:xfrm>
        </p:spPr>
        <p:txBody>
          <a:bodyPr wrap="square" anchor="t" anchorCtr="0">
            <a:spAutoFit/>
          </a:bodyPr>
          <a:lstStyle>
            <a:lvl1pPr algn="ctr">
              <a:lnSpc>
                <a:spcPct val="110000"/>
              </a:lnSpc>
              <a:defRPr sz="3000" b="1"/>
            </a:lvl1pPr>
          </a:lstStyle>
          <a:p>
            <a:r>
              <a:rPr kumimoji="1" lang="ja-JP" altLang="en-US" dirty="0"/>
              <a:t>マスター タイトルの書式設定</a:t>
            </a:r>
          </a:p>
        </p:txBody>
      </p:sp>
      <p:sp>
        <p:nvSpPr>
          <p:cNvPr id="5" name="字幕 2">
            <a:extLst>
              <a:ext uri="{FF2B5EF4-FFF2-40B4-BE49-F238E27FC236}">
                <a16:creationId xmlns:a16="http://schemas.microsoft.com/office/drawing/2014/main" id="{23AFDC8E-8CC6-4A7D-AF07-BC3A49D1CA9C}"/>
              </a:ext>
            </a:extLst>
          </p:cNvPr>
          <p:cNvSpPr>
            <a:spLocks noGrp="1"/>
          </p:cNvSpPr>
          <p:nvPr>
            <p:ph type="subTitle" idx="1"/>
          </p:nvPr>
        </p:nvSpPr>
        <p:spPr>
          <a:xfrm>
            <a:off x="657225" y="2527071"/>
            <a:ext cx="7829550" cy="318549"/>
          </a:xfrm>
          <a:prstGeom prst="rect">
            <a:avLst/>
          </a:prstGeom>
        </p:spPr>
        <p:txBody>
          <a:bodyPr wrap="square" lIns="0" tIns="0" rIns="0" bIns="0" anchor="b" anchorCtr="0">
            <a:spAutoFit/>
          </a:bodyPr>
          <a:lstStyle>
            <a:lvl1pPr marL="0" indent="0" algn="ctr">
              <a:lnSpc>
                <a:spcPct val="120000"/>
              </a:lnSpc>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dirty="0"/>
              <a:t>マスター サブタイトルの書式設定</a:t>
            </a:r>
          </a:p>
        </p:txBody>
      </p:sp>
      <p:sp>
        <p:nvSpPr>
          <p:cNvPr id="6" name="直角三角形 5">
            <a:extLst>
              <a:ext uri="{FF2B5EF4-FFF2-40B4-BE49-F238E27FC236}">
                <a16:creationId xmlns:a16="http://schemas.microsoft.com/office/drawing/2014/main" id="{52FC0CF8-3490-445C-AAD8-397B8EBA657E}"/>
              </a:ext>
            </a:extLst>
          </p:cNvPr>
          <p:cNvSpPr>
            <a:spLocks noChangeAspect="1"/>
          </p:cNvSpPr>
          <p:nvPr userDrawn="1"/>
        </p:nvSpPr>
        <p:spPr bwMode="auto">
          <a:xfrm flipV="1">
            <a:off x="0" y="0"/>
            <a:ext cx="621000" cy="828000"/>
          </a:xfrm>
          <a:prstGeom prst="rtTriangle">
            <a:avLst/>
          </a:prstGeom>
          <a:solidFill>
            <a:schemeClr val="accent1"/>
          </a:solidFill>
          <a:ln>
            <a:noFill/>
          </a:ln>
          <a:effectLst/>
        </p:spPr>
        <p:txBody>
          <a:bodyPr lIns="0" tIns="0" rIns="0" bIns="0" rtlCol="0" anchor="ctr">
            <a:noAutofit/>
          </a:bodyPr>
          <a:lstStyle/>
          <a:p>
            <a:pPr algn="just">
              <a:lnSpc>
                <a:spcPct val="140000"/>
              </a:lnSpc>
              <a:spcBef>
                <a:spcPct val="0"/>
              </a:spcBef>
              <a:spcAft>
                <a:spcPts val="450"/>
              </a:spcAft>
            </a:pPr>
            <a:endParaRPr kumimoji="1" lang="ja-JP" altLang="en-US" sz="1200" dirty="0">
              <a:solidFill>
                <a:srgbClr val="4D4D4D"/>
              </a:solidFill>
              <a:latin typeface="メイリオ" pitchFamily="50" charset="-128"/>
              <a:ea typeface="メイリオ" pitchFamily="50" charset="-128"/>
              <a:cs typeface="メイリオ" pitchFamily="50" charset="-128"/>
            </a:endParaRPr>
          </a:p>
        </p:txBody>
      </p:sp>
      <p:sp>
        <p:nvSpPr>
          <p:cNvPr id="7" name="直角三角形 6">
            <a:extLst>
              <a:ext uri="{FF2B5EF4-FFF2-40B4-BE49-F238E27FC236}">
                <a16:creationId xmlns:a16="http://schemas.microsoft.com/office/drawing/2014/main" id="{744DC4E6-6F7C-47AB-8546-70F237955C94}"/>
              </a:ext>
            </a:extLst>
          </p:cNvPr>
          <p:cNvSpPr>
            <a:spLocks noChangeAspect="1"/>
          </p:cNvSpPr>
          <p:nvPr userDrawn="1"/>
        </p:nvSpPr>
        <p:spPr bwMode="auto">
          <a:xfrm flipH="1">
            <a:off x="8523000" y="6030000"/>
            <a:ext cx="621000" cy="828000"/>
          </a:xfrm>
          <a:prstGeom prst="rtTriangle">
            <a:avLst/>
          </a:prstGeom>
          <a:solidFill>
            <a:schemeClr val="accent1"/>
          </a:solidFill>
          <a:ln>
            <a:noFill/>
          </a:ln>
          <a:effectLst/>
        </p:spPr>
        <p:txBody>
          <a:bodyPr lIns="0" tIns="0" rIns="0" bIns="0" rtlCol="0" anchor="ctr">
            <a:noAutofit/>
          </a:bodyPr>
          <a:lstStyle/>
          <a:p>
            <a:pPr algn="just">
              <a:lnSpc>
                <a:spcPct val="140000"/>
              </a:lnSpc>
              <a:spcBef>
                <a:spcPct val="0"/>
              </a:spcBef>
              <a:spcAft>
                <a:spcPts val="450"/>
              </a:spcAft>
            </a:pPr>
            <a:endParaRPr kumimoji="1" lang="ja-JP" altLang="en-US" sz="1200"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134245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目次">
    <p:spTree>
      <p:nvGrpSpPr>
        <p:cNvPr id="1" name=""/>
        <p:cNvGrpSpPr/>
        <p:nvPr/>
      </p:nvGrpSpPr>
      <p:grpSpPr>
        <a:xfrm>
          <a:off x="0" y="0"/>
          <a:ext cx="0" cy="0"/>
          <a:chOff x="0" y="0"/>
          <a:chExt cx="0" cy="0"/>
        </a:xfrm>
      </p:grpSpPr>
      <p:sp>
        <p:nvSpPr>
          <p:cNvPr id="6" name="Rectangle 6"/>
          <p:cNvSpPr>
            <a:spLocks noChangeArrowheads="1"/>
          </p:cNvSpPr>
          <p:nvPr/>
        </p:nvSpPr>
        <p:spPr bwMode="gray">
          <a:xfrm>
            <a:off x="0" y="0"/>
            <a:ext cx="1746739" cy="6858000"/>
          </a:xfrm>
          <a:prstGeom prst="rect">
            <a:avLst/>
          </a:prstGeom>
          <a:solidFill>
            <a:schemeClr val="tx2"/>
          </a:solidFill>
          <a:ln>
            <a:noFill/>
          </a:ln>
          <a:effectLst/>
        </p:spPr>
        <p:txBody>
          <a:bodyPr lIns="0" tIns="0" rIns="0" bIns="0" anchor="ctr">
            <a:noAutofit/>
          </a:bodyPr>
          <a:lstStyle/>
          <a:p>
            <a:endParaRPr lang="ja-JP" altLang="en-US" sz="1349"/>
          </a:p>
        </p:txBody>
      </p:sp>
      <p:sp>
        <p:nvSpPr>
          <p:cNvPr id="2" name="タイトル 1"/>
          <p:cNvSpPr>
            <a:spLocks noGrp="1"/>
          </p:cNvSpPr>
          <p:nvPr>
            <p:ph type="title"/>
          </p:nvPr>
        </p:nvSpPr>
        <p:spPr bwMode="gray">
          <a:xfrm>
            <a:off x="2179939" y="1051200"/>
            <a:ext cx="6306836" cy="396044"/>
          </a:xfrm>
        </p:spPr>
        <p:txBody>
          <a:bodyPr/>
          <a:lstStyle>
            <a:lvl1pPr>
              <a:lnSpc>
                <a:spcPct val="110000"/>
              </a:lnSpc>
              <a:defRPr sz="1800">
                <a:solidFill>
                  <a:schemeClr val="tx2"/>
                </a:solidFill>
              </a:defRPr>
            </a:lvl1pPr>
          </a:lstStyle>
          <a:p>
            <a:r>
              <a:rPr kumimoji="1" lang="ja-JP" altLang="en-US" dirty="0"/>
              <a:t>マスター タイトルの書式設定</a:t>
            </a:r>
          </a:p>
        </p:txBody>
      </p:sp>
      <p:sp>
        <p:nvSpPr>
          <p:cNvPr id="7" name="Rectangle 6"/>
          <p:cNvSpPr>
            <a:spLocks noChangeArrowheads="1"/>
          </p:cNvSpPr>
          <p:nvPr userDrawn="1"/>
        </p:nvSpPr>
        <p:spPr bwMode="gray">
          <a:xfrm>
            <a:off x="0" y="0"/>
            <a:ext cx="1746739" cy="6858000"/>
          </a:xfrm>
          <a:prstGeom prst="rect">
            <a:avLst/>
          </a:prstGeom>
          <a:solidFill>
            <a:schemeClr val="tx2"/>
          </a:solidFill>
          <a:ln>
            <a:noFill/>
          </a:ln>
          <a:effectLst/>
        </p:spPr>
        <p:txBody>
          <a:bodyPr lIns="0" tIns="0" rIns="0" bIns="0" anchor="ctr">
            <a:noAutofit/>
          </a:bodyPr>
          <a:lstStyle/>
          <a:p>
            <a:endParaRPr lang="ja-JP" altLang="en-US" sz="1349"/>
          </a:p>
        </p:txBody>
      </p:sp>
      <p:sp>
        <p:nvSpPr>
          <p:cNvPr id="4" name="フッター プレースホルダー 3">
            <a:extLst>
              <a:ext uri="{FF2B5EF4-FFF2-40B4-BE49-F238E27FC236}">
                <a16:creationId xmlns:a16="http://schemas.microsoft.com/office/drawing/2014/main" id="{778D3866-6216-4C8A-916E-396710976F79}"/>
              </a:ext>
            </a:extLst>
          </p:cNvPr>
          <p:cNvSpPr>
            <a:spLocks noGrp="1"/>
          </p:cNvSpPr>
          <p:nvPr>
            <p:ph type="ftr" sz="quarter" idx="10"/>
          </p:nvPr>
        </p:nvSpPr>
        <p:spPr/>
        <p:txBody>
          <a:bodyPr/>
          <a:lstStyle/>
          <a:p>
            <a:r>
              <a:rPr lang="en" altLang="ja-JP"/>
              <a:t>© Presentation Design</a:t>
            </a:r>
            <a:endParaRPr lang="ja-JP" altLang="en-US" dirty="0"/>
          </a:p>
        </p:txBody>
      </p:sp>
      <p:sp>
        <p:nvSpPr>
          <p:cNvPr id="5" name="スライド番号プレースホルダー 4">
            <a:extLst>
              <a:ext uri="{FF2B5EF4-FFF2-40B4-BE49-F238E27FC236}">
                <a16:creationId xmlns:a16="http://schemas.microsoft.com/office/drawing/2014/main" id="{10EE96AC-D8C9-4416-968E-5D8A2D44A33F}"/>
              </a:ext>
            </a:extLst>
          </p:cNvPr>
          <p:cNvSpPr>
            <a:spLocks noGrp="1"/>
          </p:cNvSpPr>
          <p:nvPr>
            <p:ph type="sldNum" sz="quarter" idx="11"/>
          </p:nvPr>
        </p:nvSpPr>
        <p:spPr/>
        <p:txBody>
          <a:bodyPr/>
          <a:lstStyle>
            <a:lvl1pPr>
              <a:defRPr sz="1350">
                <a:latin typeface="+mn-ea"/>
                <a:ea typeface="+mn-ea"/>
                <a:cs typeface="Segoe UI Historic" panose="020B0502040204020203" pitchFamily="34" charset="0"/>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403858399"/>
      </p:ext>
    </p:extLst>
  </p:cSld>
  <p:clrMapOvr>
    <a:masterClrMapping/>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目次">
    <p:spTree>
      <p:nvGrpSpPr>
        <p:cNvPr id="1" name=""/>
        <p:cNvGrpSpPr/>
        <p:nvPr/>
      </p:nvGrpSpPr>
      <p:grpSpPr>
        <a:xfrm>
          <a:off x="0" y="0"/>
          <a:ext cx="0" cy="0"/>
          <a:chOff x="0" y="0"/>
          <a:chExt cx="0" cy="0"/>
        </a:xfrm>
      </p:grpSpPr>
      <p:sp>
        <p:nvSpPr>
          <p:cNvPr id="6" name="Rectangle 6"/>
          <p:cNvSpPr>
            <a:spLocks noChangeArrowheads="1"/>
          </p:cNvSpPr>
          <p:nvPr/>
        </p:nvSpPr>
        <p:spPr bwMode="gray">
          <a:xfrm>
            <a:off x="0" y="0"/>
            <a:ext cx="1746739" cy="6858000"/>
          </a:xfrm>
          <a:prstGeom prst="rect">
            <a:avLst/>
          </a:prstGeom>
          <a:solidFill>
            <a:schemeClr val="tx2"/>
          </a:solidFill>
          <a:ln>
            <a:noFill/>
          </a:ln>
          <a:effectLst/>
        </p:spPr>
        <p:txBody>
          <a:bodyPr lIns="0" tIns="0" rIns="0" bIns="0" anchor="ctr">
            <a:noAutofit/>
          </a:bodyPr>
          <a:lstStyle/>
          <a:p>
            <a:endParaRPr lang="ja-JP" altLang="en-US" sz="1349"/>
          </a:p>
        </p:txBody>
      </p:sp>
      <p:sp>
        <p:nvSpPr>
          <p:cNvPr id="2" name="タイトル 1"/>
          <p:cNvSpPr>
            <a:spLocks noGrp="1"/>
          </p:cNvSpPr>
          <p:nvPr>
            <p:ph type="title"/>
          </p:nvPr>
        </p:nvSpPr>
        <p:spPr bwMode="gray">
          <a:xfrm>
            <a:off x="2179939" y="2983248"/>
            <a:ext cx="6306836" cy="877801"/>
          </a:xfrm>
        </p:spPr>
        <p:txBody>
          <a:bodyPr tIns="108000" bIns="90000"/>
          <a:lstStyle>
            <a:lvl1pPr>
              <a:lnSpc>
                <a:spcPct val="110000"/>
              </a:lnSpc>
              <a:defRPr sz="3000" b="1">
                <a:solidFill>
                  <a:schemeClr val="tx1"/>
                </a:solidFill>
              </a:defRPr>
            </a:lvl1pPr>
          </a:lstStyle>
          <a:p>
            <a:r>
              <a:rPr kumimoji="1" lang="ja-JP" altLang="en-US" dirty="0"/>
              <a:t>マスター タイトルの書式設定</a:t>
            </a:r>
          </a:p>
        </p:txBody>
      </p:sp>
      <p:sp>
        <p:nvSpPr>
          <p:cNvPr id="7" name="Rectangle 6"/>
          <p:cNvSpPr>
            <a:spLocks noChangeArrowheads="1"/>
          </p:cNvSpPr>
          <p:nvPr userDrawn="1"/>
        </p:nvSpPr>
        <p:spPr bwMode="gray">
          <a:xfrm>
            <a:off x="0" y="0"/>
            <a:ext cx="1746739" cy="6858000"/>
          </a:xfrm>
          <a:prstGeom prst="rect">
            <a:avLst/>
          </a:prstGeom>
          <a:solidFill>
            <a:schemeClr val="accent1"/>
          </a:solidFill>
          <a:ln>
            <a:noFill/>
          </a:ln>
          <a:effectLst/>
        </p:spPr>
        <p:txBody>
          <a:bodyPr lIns="0" tIns="0" rIns="0" bIns="0" anchor="ctr">
            <a:noAutofit/>
          </a:bodyPr>
          <a:lstStyle/>
          <a:p>
            <a:endParaRPr lang="ja-JP" altLang="en-US" sz="1349"/>
          </a:p>
        </p:txBody>
      </p:sp>
      <p:sp>
        <p:nvSpPr>
          <p:cNvPr id="4" name="フッター プレースホルダー 3">
            <a:extLst>
              <a:ext uri="{FF2B5EF4-FFF2-40B4-BE49-F238E27FC236}">
                <a16:creationId xmlns:a16="http://schemas.microsoft.com/office/drawing/2014/main" id="{778D3866-6216-4C8A-916E-396710976F79}"/>
              </a:ext>
            </a:extLst>
          </p:cNvPr>
          <p:cNvSpPr>
            <a:spLocks noGrp="1"/>
          </p:cNvSpPr>
          <p:nvPr>
            <p:ph type="ftr" sz="quarter" idx="10"/>
          </p:nvPr>
        </p:nvSpPr>
        <p:spPr/>
        <p:txBody>
          <a:bodyPr/>
          <a:lstStyle/>
          <a:p>
            <a:r>
              <a:rPr lang="en" altLang="ja-JP"/>
              <a:t>© Presentation Design</a:t>
            </a:r>
            <a:endParaRPr lang="ja-JP" altLang="en-US" dirty="0"/>
          </a:p>
        </p:txBody>
      </p:sp>
      <p:sp>
        <p:nvSpPr>
          <p:cNvPr id="5" name="スライド番号プレースホルダー 4">
            <a:extLst>
              <a:ext uri="{FF2B5EF4-FFF2-40B4-BE49-F238E27FC236}">
                <a16:creationId xmlns:a16="http://schemas.microsoft.com/office/drawing/2014/main" id="{10EE96AC-D8C9-4416-968E-5D8A2D44A33F}"/>
              </a:ext>
            </a:extLst>
          </p:cNvPr>
          <p:cNvSpPr>
            <a:spLocks noGrp="1"/>
          </p:cNvSpPr>
          <p:nvPr>
            <p:ph type="sldNum" sz="quarter" idx="11"/>
          </p:nvPr>
        </p:nvSpPr>
        <p:spPr/>
        <p:txBody>
          <a:bodyPr/>
          <a:lstStyle>
            <a:lvl1pPr>
              <a:defRPr sz="1350">
                <a:latin typeface="+mn-ea"/>
                <a:ea typeface="+mn-ea"/>
                <a:cs typeface="Segoe UI Historic" panose="020B0502040204020203" pitchFamily="34" charset="0"/>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931281000"/>
      </p:ext>
    </p:extLst>
  </p:cSld>
  <p:clrMapOvr>
    <a:masterClrMapping/>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中扉">
    <p:bg>
      <p:bgRef idx="1001">
        <a:schemeClr val="bg1"/>
      </p:bgRef>
    </p:bg>
    <p:spTree>
      <p:nvGrpSpPr>
        <p:cNvPr id="1" name=""/>
        <p:cNvGrpSpPr/>
        <p:nvPr/>
      </p:nvGrpSpPr>
      <p:grpSpPr>
        <a:xfrm>
          <a:off x="0" y="0"/>
          <a:ext cx="0" cy="0"/>
          <a:chOff x="0" y="0"/>
          <a:chExt cx="0" cy="0"/>
        </a:xfrm>
      </p:grpSpPr>
      <p:sp>
        <p:nvSpPr>
          <p:cNvPr id="8" name="Rectangle 6"/>
          <p:cNvSpPr>
            <a:spLocks noChangeArrowheads="1"/>
          </p:cNvSpPr>
          <p:nvPr userDrawn="1"/>
        </p:nvSpPr>
        <p:spPr bwMode="gray">
          <a:xfrm>
            <a:off x="0" y="0"/>
            <a:ext cx="9144000" cy="6858000"/>
          </a:xfrm>
          <a:prstGeom prst="rect">
            <a:avLst/>
          </a:prstGeom>
          <a:solidFill>
            <a:schemeClr val="bg2"/>
          </a:solidFill>
          <a:ln>
            <a:noFill/>
          </a:ln>
          <a:effectLst/>
        </p:spPr>
        <p:txBody>
          <a:bodyPr lIns="0" tIns="0" rIns="0" bIns="0" anchor="ctr">
            <a:noAutofit/>
          </a:bodyPr>
          <a:lstStyle/>
          <a:p>
            <a:endParaRPr lang="ja-JP" altLang="en-US" sz="1349"/>
          </a:p>
        </p:txBody>
      </p:sp>
      <p:sp>
        <p:nvSpPr>
          <p:cNvPr id="7" name="Rectangle 6"/>
          <p:cNvSpPr>
            <a:spLocks noChangeArrowheads="1"/>
          </p:cNvSpPr>
          <p:nvPr/>
        </p:nvSpPr>
        <p:spPr bwMode="gray">
          <a:xfrm>
            <a:off x="0" y="0"/>
            <a:ext cx="9144000" cy="6858000"/>
          </a:xfrm>
          <a:prstGeom prst="rect">
            <a:avLst/>
          </a:prstGeom>
          <a:solidFill>
            <a:schemeClr val="bg2"/>
          </a:solidFill>
          <a:ln>
            <a:noFill/>
          </a:ln>
          <a:effectLst/>
        </p:spPr>
        <p:txBody>
          <a:bodyPr lIns="0" tIns="0" rIns="0" bIns="0" anchor="ctr">
            <a:noAutofit/>
          </a:bodyPr>
          <a:lstStyle/>
          <a:p>
            <a:endParaRPr lang="ja-JP" altLang="en-US" sz="1349"/>
          </a:p>
        </p:txBody>
      </p:sp>
      <p:sp>
        <p:nvSpPr>
          <p:cNvPr id="2" name="タイトル 1"/>
          <p:cNvSpPr>
            <a:spLocks noGrp="1"/>
          </p:cNvSpPr>
          <p:nvPr>
            <p:ph type="title"/>
          </p:nvPr>
        </p:nvSpPr>
        <p:spPr>
          <a:xfrm>
            <a:off x="583865" y="3007137"/>
            <a:ext cx="7976271" cy="807730"/>
          </a:xfrm>
          <a:ln w="6350">
            <a:solidFill>
              <a:schemeClr val="tx2"/>
            </a:solidFill>
          </a:ln>
        </p:spPr>
        <p:txBody>
          <a:bodyPr wrap="square" lIns="251999" tIns="251999" rIns="251999" bIns="180000">
            <a:spAutoFit/>
          </a:bodyPr>
          <a:lstStyle>
            <a:lvl1pPr algn="ctr">
              <a:lnSpc>
                <a:spcPct val="120000"/>
              </a:lnSpc>
              <a:defRPr sz="2099">
                <a:solidFill>
                  <a:schemeClr val="tx2"/>
                </a:solidFill>
              </a:defRPr>
            </a:lvl1pPr>
          </a:lstStyle>
          <a:p>
            <a:r>
              <a:rPr kumimoji="1" lang="ja-JP" altLang="en-US" dirty="0"/>
              <a:t>マスター タイトルの書式設定</a:t>
            </a:r>
          </a:p>
        </p:txBody>
      </p:sp>
      <p:sp>
        <p:nvSpPr>
          <p:cNvPr id="5" name="フッター プレースホルダー 4">
            <a:extLst>
              <a:ext uri="{FF2B5EF4-FFF2-40B4-BE49-F238E27FC236}">
                <a16:creationId xmlns:a16="http://schemas.microsoft.com/office/drawing/2014/main" id="{34797D66-6B2B-45E3-BE20-BAAF90820DE9}"/>
              </a:ext>
            </a:extLst>
          </p:cNvPr>
          <p:cNvSpPr>
            <a:spLocks noGrp="1"/>
          </p:cNvSpPr>
          <p:nvPr>
            <p:ph type="ftr" sz="quarter" idx="10"/>
          </p:nvPr>
        </p:nvSpPr>
        <p:spPr/>
        <p:txBody>
          <a:bodyPr/>
          <a:lstStyle>
            <a:lvl1pPr>
              <a:defRPr>
                <a:solidFill>
                  <a:schemeClr val="tx2"/>
                </a:solidFill>
              </a:defRPr>
            </a:lvl1pPr>
          </a:lstStyle>
          <a:p>
            <a:r>
              <a:rPr lang="en" altLang="ja-JP"/>
              <a:t>© Presentation Design</a:t>
            </a:r>
            <a:endParaRPr lang="ja-JP" altLang="en-US" dirty="0"/>
          </a:p>
        </p:txBody>
      </p:sp>
      <p:sp>
        <p:nvSpPr>
          <p:cNvPr id="6" name="スライド番号プレースホルダー 5">
            <a:extLst>
              <a:ext uri="{FF2B5EF4-FFF2-40B4-BE49-F238E27FC236}">
                <a16:creationId xmlns:a16="http://schemas.microsoft.com/office/drawing/2014/main" id="{D32ECE19-D8AD-4E50-B2B3-CF83747DBC1B}"/>
              </a:ext>
            </a:extLst>
          </p:cNvPr>
          <p:cNvSpPr>
            <a:spLocks noGrp="1"/>
          </p:cNvSpPr>
          <p:nvPr>
            <p:ph type="sldNum" sz="quarter" idx="11"/>
          </p:nvPr>
        </p:nvSpPr>
        <p:spPr/>
        <p:txBody>
          <a:bodyPr/>
          <a:lstStyle>
            <a:lvl1pPr>
              <a:defRPr sz="1350">
                <a:solidFill>
                  <a:schemeClr val="tx2"/>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5035374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1810709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コンテンツ｜2分割">
    <p:spTree>
      <p:nvGrpSpPr>
        <p:cNvPr id="1" name=""/>
        <p:cNvGrpSpPr/>
        <p:nvPr/>
      </p:nvGrpSpPr>
      <p:grpSpPr>
        <a:xfrm>
          <a:off x="0" y="0"/>
          <a:ext cx="0" cy="0"/>
          <a:chOff x="0" y="0"/>
          <a:chExt cx="0" cy="0"/>
        </a:xfrm>
      </p:grpSpPr>
      <p:sp>
        <p:nvSpPr>
          <p:cNvPr id="7" name="Rectangle 10"/>
          <p:cNvSpPr>
            <a:spLocks noChangeArrowheads="1"/>
          </p:cNvSpPr>
          <p:nvPr userDrawn="1"/>
        </p:nvSpPr>
        <p:spPr bwMode="auto">
          <a:xfrm>
            <a:off x="0" y="639763"/>
            <a:ext cx="9144000" cy="36512"/>
          </a:xfrm>
          <a:prstGeom prst="rect">
            <a:avLst/>
          </a:prstGeom>
          <a:solidFill>
            <a:schemeClr val="bg1">
              <a:lumMod val="85000"/>
            </a:schemeClr>
          </a:solidFill>
          <a:ln>
            <a:noFill/>
          </a:ln>
          <a:effectLst/>
        </p:spPr>
        <p:txBody>
          <a:bodyPr wrap="none" lIns="0" tIns="0" rIns="0" bIns="0" anchor="ctr">
            <a:noAutofit/>
          </a:bodyPr>
          <a:lstStyle/>
          <a:p>
            <a:endParaRPr lang="ja-JP" altLang="en-US" sz="1349"/>
          </a:p>
        </p:txBody>
      </p:sp>
      <p:sp>
        <p:nvSpPr>
          <p:cNvPr id="2" name="タイトル 1">
            <a:extLst>
              <a:ext uri="{FF2B5EF4-FFF2-40B4-BE49-F238E27FC236}">
                <a16:creationId xmlns:a16="http://schemas.microsoft.com/office/drawing/2014/main" id="{DCA3C225-AC47-4EF6-8947-ADB1A48D8007}"/>
              </a:ext>
            </a:extLst>
          </p:cNvPr>
          <p:cNvSpPr>
            <a:spLocks noGrp="1"/>
          </p:cNvSpPr>
          <p:nvPr>
            <p:ph type="title"/>
          </p:nvPr>
        </p:nvSpPr>
        <p:spPr/>
        <p:txBody>
          <a:bodyPr/>
          <a:lstStyle/>
          <a:p>
            <a:r>
              <a:rPr kumimoji="1" lang="ja-JP" altLang="en-US"/>
              <a:t>マスター タイトルの書式設定</a:t>
            </a:r>
          </a:p>
        </p:txBody>
      </p:sp>
      <p:sp>
        <p:nvSpPr>
          <p:cNvPr id="5" name="フッター プレースホルダー 4">
            <a:extLst>
              <a:ext uri="{FF2B5EF4-FFF2-40B4-BE49-F238E27FC236}">
                <a16:creationId xmlns:a16="http://schemas.microsoft.com/office/drawing/2014/main" id="{F513AE47-FD4C-43E4-9ABA-F22918219A18}"/>
              </a:ext>
            </a:extLst>
          </p:cNvPr>
          <p:cNvSpPr>
            <a:spLocks noGrp="1"/>
          </p:cNvSpPr>
          <p:nvPr>
            <p:ph type="ftr" sz="quarter" idx="10"/>
          </p:nvPr>
        </p:nvSpPr>
        <p:spPr/>
        <p:txBody>
          <a:bodyPr/>
          <a:lstStyle/>
          <a:p>
            <a:r>
              <a:rPr lang="en" altLang="ja-JP"/>
              <a:t>© Presentation Design</a:t>
            </a:r>
            <a:endParaRPr lang="ja-JP" altLang="en-US" dirty="0"/>
          </a:p>
        </p:txBody>
      </p:sp>
      <p:sp>
        <p:nvSpPr>
          <p:cNvPr id="6" name="スライド番号プレースホルダー 5">
            <a:extLst>
              <a:ext uri="{FF2B5EF4-FFF2-40B4-BE49-F238E27FC236}">
                <a16:creationId xmlns:a16="http://schemas.microsoft.com/office/drawing/2014/main" id="{0CC49C2B-E4A3-4368-A638-B00FFF278995}"/>
              </a:ext>
            </a:extLst>
          </p:cNvPr>
          <p:cNvSpPr>
            <a:spLocks noGrp="1"/>
          </p:cNvSpPr>
          <p:nvPr>
            <p:ph type="sldNum" sz="quarter" idx="11"/>
          </p:nvPr>
        </p:nvSpPr>
        <p:spPr/>
        <p:txBody>
          <a:bodyPr/>
          <a:lstStyle>
            <a:lvl1pPr>
              <a:defRPr sz="1350"/>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386035902"/>
      </p:ext>
    </p:extLst>
  </p:cSld>
  <p:clrMapOvr>
    <a:masterClrMapping/>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コンテンツ｜3分割">
    <p:spTree>
      <p:nvGrpSpPr>
        <p:cNvPr id="1" name=""/>
        <p:cNvGrpSpPr/>
        <p:nvPr/>
      </p:nvGrpSpPr>
      <p:grpSpPr>
        <a:xfrm>
          <a:off x="0" y="0"/>
          <a:ext cx="0" cy="0"/>
          <a:chOff x="0" y="0"/>
          <a:chExt cx="0" cy="0"/>
        </a:xfrm>
      </p:grpSpPr>
      <p:sp>
        <p:nvSpPr>
          <p:cNvPr id="7" name="Rectangle 10"/>
          <p:cNvSpPr>
            <a:spLocks noChangeArrowheads="1"/>
          </p:cNvSpPr>
          <p:nvPr userDrawn="1"/>
        </p:nvSpPr>
        <p:spPr bwMode="auto">
          <a:xfrm>
            <a:off x="0" y="639763"/>
            <a:ext cx="9144000" cy="36512"/>
          </a:xfrm>
          <a:prstGeom prst="rect">
            <a:avLst/>
          </a:prstGeom>
          <a:solidFill>
            <a:schemeClr val="bg1">
              <a:lumMod val="85000"/>
            </a:schemeClr>
          </a:solidFill>
          <a:ln>
            <a:noFill/>
          </a:ln>
          <a:effectLst/>
        </p:spPr>
        <p:txBody>
          <a:bodyPr wrap="none" lIns="0" tIns="0" rIns="0" bIns="0" anchor="ctr">
            <a:noAutofit/>
          </a:bodyPr>
          <a:lstStyle/>
          <a:p>
            <a:endParaRPr lang="ja-JP" altLang="en-US" sz="1349"/>
          </a:p>
        </p:txBody>
      </p:sp>
      <p:sp>
        <p:nvSpPr>
          <p:cNvPr id="2" name="タイトル 1">
            <a:extLst>
              <a:ext uri="{FF2B5EF4-FFF2-40B4-BE49-F238E27FC236}">
                <a16:creationId xmlns:a16="http://schemas.microsoft.com/office/drawing/2014/main" id="{DCA3C225-AC47-4EF6-8947-ADB1A48D8007}"/>
              </a:ext>
            </a:extLst>
          </p:cNvPr>
          <p:cNvSpPr>
            <a:spLocks noGrp="1"/>
          </p:cNvSpPr>
          <p:nvPr>
            <p:ph type="title"/>
          </p:nvPr>
        </p:nvSpPr>
        <p:spPr/>
        <p:txBody>
          <a:bodyPr/>
          <a:lstStyle/>
          <a:p>
            <a:r>
              <a:rPr kumimoji="1" lang="ja-JP" altLang="en-US"/>
              <a:t>マスター タイトルの書式設定</a:t>
            </a:r>
          </a:p>
        </p:txBody>
      </p:sp>
      <p:sp>
        <p:nvSpPr>
          <p:cNvPr id="5" name="フッター プレースホルダー 4">
            <a:extLst>
              <a:ext uri="{FF2B5EF4-FFF2-40B4-BE49-F238E27FC236}">
                <a16:creationId xmlns:a16="http://schemas.microsoft.com/office/drawing/2014/main" id="{F513AE47-FD4C-43E4-9ABA-F22918219A18}"/>
              </a:ext>
            </a:extLst>
          </p:cNvPr>
          <p:cNvSpPr>
            <a:spLocks noGrp="1"/>
          </p:cNvSpPr>
          <p:nvPr>
            <p:ph type="ftr" sz="quarter" idx="10"/>
          </p:nvPr>
        </p:nvSpPr>
        <p:spPr/>
        <p:txBody>
          <a:bodyPr/>
          <a:lstStyle/>
          <a:p>
            <a:r>
              <a:rPr lang="en" altLang="ja-JP"/>
              <a:t>© Presentation Design</a:t>
            </a:r>
            <a:endParaRPr lang="ja-JP" altLang="en-US" dirty="0"/>
          </a:p>
        </p:txBody>
      </p:sp>
      <p:sp>
        <p:nvSpPr>
          <p:cNvPr id="6" name="スライド番号プレースホルダー 5">
            <a:extLst>
              <a:ext uri="{FF2B5EF4-FFF2-40B4-BE49-F238E27FC236}">
                <a16:creationId xmlns:a16="http://schemas.microsoft.com/office/drawing/2014/main" id="{0CC49C2B-E4A3-4368-A638-B00FFF278995}"/>
              </a:ext>
            </a:extLst>
          </p:cNvPr>
          <p:cNvSpPr>
            <a:spLocks noGrp="1"/>
          </p:cNvSpPr>
          <p:nvPr>
            <p:ph type="sldNum" sz="quarter" idx="11"/>
          </p:nvPr>
        </p:nvSpPr>
        <p:spPr/>
        <p:txBody>
          <a:bodyPr/>
          <a:lstStyle>
            <a:lvl1pPr>
              <a:defRPr sz="1350"/>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334315745"/>
      </p:ext>
    </p:extLst>
  </p:cSld>
  <p:clrMapOvr>
    <a:masterClrMapping/>
  </p:clrMapOvr>
  <p:extLst>
    <p:ext uri="{DCECCB84-F9BA-43D5-87BE-67443E8EF086}">
      <p15:sldGuideLst xmlns:p15="http://schemas.microsoft.com/office/powerpoint/2012/main">
        <p15:guide id="1" pos="1877">
          <p15:clr>
            <a:srgbClr val="FBAE40"/>
          </p15:clr>
        </p15:guide>
        <p15:guide id="2" pos="3884">
          <p15:clr>
            <a:srgbClr val="FBAE40"/>
          </p15:clr>
        </p15:guide>
        <p15:guide id="3" pos="2149">
          <p15:clr>
            <a:srgbClr val="FBAE40"/>
          </p15:clr>
        </p15:guide>
        <p15:guide id="4" pos="361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補足情報#1">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F9EA8A6-816C-4557-A9F5-2415803B4301}"/>
              </a:ext>
            </a:extLst>
          </p:cNvPr>
          <p:cNvSpPr>
            <a:spLocks noChangeArrowheads="1"/>
          </p:cNvSpPr>
          <p:nvPr userDrawn="1"/>
        </p:nvSpPr>
        <p:spPr bwMode="gray">
          <a:xfrm>
            <a:off x="0" y="0"/>
            <a:ext cx="9144000" cy="6858000"/>
          </a:xfrm>
          <a:prstGeom prst="rect">
            <a:avLst/>
          </a:prstGeom>
          <a:solidFill>
            <a:schemeClr val="accent6">
              <a:lumMod val="20000"/>
              <a:lumOff val="80000"/>
            </a:schemeClr>
          </a:solidFill>
          <a:ln>
            <a:noFill/>
          </a:ln>
          <a:effectLst/>
        </p:spPr>
        <p:txBody>
          <a:bodyPr lIns="0" tIns="0" rIns="0" bIns="0" anchor="ctr">
            <a:noAutofit/>
          </a:bodyPr>
          <a:lstStyle/>
          <a:p>
            <a:endParaRPr lang="ja-JP" altLang="en-US" sz="1349"/>
          </a:p>
        </p:txBody>
      </p:sp>
      <p:sp>
        <p:nvSpPr>
          <p:cNvPr id="7" name="角丸四角形 6"/>
          <p:cNvSpPr/>
          <p:nvPr userDrawn="1"/>
        </p:nvSpPr>
        <p:spPr bwMode="gray">
          <a:xfrm>
            <a:off x="0" y="1"/>
            <a:ext cx="9144000" cy="656692"/>
          </a:xfrm>
          <a:prstGeom prst="roundRect">
            <a:avLst>
              <a:gd name="adj" fmla="val 0"/>
            </a:avLst>
          </a:prstGeom>
          <a:solidFill>
            <a:schemeClr val="tx1">
              <a:alpha val="90000"/>
            </a:schemeClr>
          </a:solidFill>
          <a:ln>
            <a:noFill/>
          </a:ln>
          <a:effectLst/>
        </p:spPr>
        <p:txBody>
          <a:bodyPr lIns="0" tIns="0" rIns="0" bIns="0" rtlCol="0" anchor="ctr">
            <a:noAutofit/>
          </a:bodyPr>
          <a:lstStyle/>
          <a:p>
            <a:pPr algn="just">
              <a:lnSpc>
                <a:spcPct val="140000"/>
              </a:lnSpc>
              <a:spcBef>
                <a:spcPct val="0"/>
              </a:spcBef>
              <a:spcAft>
                <a:spcPts val="450"/>
              </a:spcAft>
            </a:pP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sp>
        <p:nvSpPr>
          <p:cNvPr id="8" name="角丸四角形 7"/>
          <p:cNvSpPr/>
          <p:nvPr/>
        </p:nvSpPr>
        <p:spPr bwMode="auto">
          <a:xfrm>
            <a:off x="0" y="1"/>
            <a:ext cx="9144000" cy="656692"/>
          </a:xfrm>
          <a:prstGeom prst="roundRect">
            <a:avLst>
              <a:gd name="adj" fmla="val 0"/>
            </a:avLst>
          </a:prstGeom>
          <a:solidFill>
            <a:schemeClr val="tx1">
              <a:alpha val="80000"/>
            </a:schemeClr>
          </a:solidFill>
          <a:ln>
            <a:noFill/>
          </a:ln>
          <a:effectLst/>
        </p:spPr>
        <p:txBody>
          <a:bodyPr lIns="0" tIns="0" rIns="0" bIns="0" rtlCol="0" anchor="ctr">
            <a:noAutofit/>
          </a:bodyPr>
          <a:lstStyle/>
          <a:p>
            <a:pPr algn="just">
              <a:lnSpc>
                <a:spcPct val="140000"/>
              </a:lnSpc>
              <a:spcBef>
                <a:spcPct val="0"/>
              </a:spcBef>
              <a:spcAft>
                <a:spcPts val="450"/>
              </a:spcAft>
            </a:pP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sp>
        <p:nvSpPr>
          <p:cNvPr id="2" name="タイトル 1">
            <a:extLst>
              <a:ext uri="{FF2B5EF4-FFF2-40B4-BE49-F238E27FC236}">
                <a16:creationId xmlns:a16="http://schemas.microsoft.com/office/drawing/2014/main" id="{0B1E27A7-F85E-4098-A526-D2C45A005A28}"/>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
        <p:nvSpPr>
          <p:cNvPr id="5" name="フッター プレースホルダー 4">
            <a:extLst>
              <a:ext uri="{FF2B5EF4-FFF2-40B4-BE49-F238E27FC236}">
                <a16:creationId xmlns:a16="http://schemas.microsoft.com/office/drawing/2014/main" id="{6C78C479-06EF-44C2-8736-BC5FF0B02C32}"/>
              </a:ext>
            </a:extLst>
          </p:cNvPr>
          <p:cNvSpPr>
            <a:spLocks noGrp="1"/>
          </p:cNvSpPr>
          <p:nvPr>
            <p:ph type="ftr" sz="quarter" idx="10"/>
          </p:nvPr>
        </p:nvSpPr>
        <p:spPr/>
        <p:txBody>
          <a:bodyPr/>
          <a:lstStyle/>
          <a:p>
            <a:r>
              <a:rPr lang="en" altLang="ja-JP"/>
              <a:t>© Presentation Design</a:t>
            </a:r>
            <a:endParaRPr lang="ja-JP" altLang="en-US" dirty="0"/>
          </a:p>
        </p:txBody>
      </p:sp>
      <p:sp>
        <p:nvSpPr>
          <p:cNvPr id="6" name="スライド番号プレースホルダー 5">
            <a:extLst>
              <a:ext uri="{FF2B5EF4-FFF2-40B4-BE49-F238E27FC236}">
                <a16:creationId xmlns:a16="http://schemas.microsoft.com/office/drawing/2014/main" id="{A58843D7-25DC-44DE-8CA7-9F51469C4331}"/>
              </a:ext>
            </a:extLst>
          </p:cNvPr>
          <p:cNvSpPr>
            <a:spLocks noGrp="1"/>
          </p:cNvSpPr>
          <p:nvPr>
            <p:ph type="sldNum" sz="quarter" idx="11"/>
          </p:nvPr>
        </p:nvSpPr>
        <p:spPr/>
        <p:txBody>
          <a:bodyPr/>
          <a:lstStyle>
            <a:lvl1pPr>
              <a:defRPr sz="1350"/>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068837482"/>
      </p:ext>
    </p:extLst>
  </p:cSld>
  <p:clrMapOvr>
    <a:masterClrMapping/>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補足情報#2">
    <p:spTree>
      <p:nvGrpSpPr>
        <p:cNvPr id="1" name=""/>
        <p:cNvGrpSpPr/>
        <p:nvPr/>
      </p:nvGrpSpPr>
      <p:grpSpPr>
        <a:xfrm>
          <a:off x="0" y="0"/>
          <a:ext cx="0" cy="0"/>
          <a:chOff x="0" y="0"/>
          <a:chExt cx="0" cy="0"/>
        </a:xfrm>
      </p:grpSpPr>
      <p:sp>
        <p:nvSpPr>
          <p:cNvPr id="16" name="フリーフォーム: 図形 15">
            <a:extLst>
              <a:ext uri="{FF2B5EF4-FFF2-40B4-BE49-F238E27FC236}">
                <a16:creationId xmlns:a16="http://schemas.microsoft.com/office/drawing/2014/main" id="{E19C71F7-DBAE-480A-9026-30B020360793}"/>
              </a:ext>
            </a:extLst>
          </p:cNvPr>
          <p:cNvSpPr/>
          <p:nvPr userDrawn="1"/>
        </p:nvSpPr>
        <p:spPr bwMode="auto">
          <a:xfrm>
            <a:off x="0" y="0"/>
            <a:ext cx="9144000" cy="6858000"/>
          </a:xfrm>
          <a:custGeom>
            <a:avLst/>
            <a:gdLst>
              <a:gd name="connsiteX0" fmla="*/ 183223 w 12192000"/>
              <a:gd name="connsiteY0" fmla="*/ 144000 h 6858000"/>
              <a:gd name="connsiteX1" fmla="*/ 144000 w 12192000"/>
              <a:gd name="connsiteY1" fmla="*/ 183223 h 6858000"/>
              <a:gd name="connsiteX2" fmla="*/ 144000 w 12192000"/>
              <a:gd name="connsiteY2" fmla="*/ 6674777 h 6858000"/>
              <a:gd name="connsiteX3" fmla="*/ 183223 w 12192000"/>
              <a:gd name="connsiteY3" fmla="*/ 6714000 h 6858000"/>
              <a:gd name="connsiteX4" fmla="*/ 12008777 w 12192000"/>
              <a:gd name="connsiteY4" fmla="*/ 6714000 h 6858000"/>
              <a:gd name="connsiteX5" fmla="*/ 12048000 w 12192000"/>
              <a:gd name="connsiteY5" fmla="*/ 6674777 h 6858000"/>
              <a:gd name="connsiteX6" fmla="*/ 12048000 w 12192000"/>
              <a:gd name="connsiteY6" fmla="*/ 183223 h 6858000"/>
              <a:gd name="connsiteX7" fmla="*/ 12008777 w 12192000"/>
              <a:gd name="connsiteY7" fmla="*/ 1440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83223" y="144000"/>
                </a:moveTo>
                <a:cubicBezTo>
                  <a:pt x="161561" y="144000"/>
                  <a:pt x="144000" y="161561"/>
                  <a:pt x="144000" y="183223"/>
                </a:cubicBezTo>
                <a:lnTo>
                  <a:pt x="144000" y="6674777"/>
                </a:lnTo>
                <a:cubicBezTo>
                  <a:pt x="144000" y="6696439"/>
                  <a:pt x="161561" y="6714000"/>
                  <a:pt x="183223" y="6714000"/>
                </a:cubicBezTo>
                <a:lnTo>
                  <a:pt x="12008777" y="6714000"/>
                </a:lnTo>
                <a:cubicBezTo>
                  <a:pt x="12030439" y="6714000"/>
                  <a:pt x="12048000" y="6696439"/>
                  <a:pt x="12048000" y="6674777"/>
                </a:cubicBezTo>
                <a:lnTo>
                  <a:pt x="12048000" y="183223"/>
                </a:lnTo>
                <a:cubicBezTo>
                  <a:pt x="12048000" y="161561"/>
                  <a:pt x="12030439" y="144000"/>
                  <a:pt x="12008777" y="144000"/>
                </a:cubicBezTo>
                <a:close/>
                <a:moveTo>
                  <a:pt x="0" y="0"/>
                </a:moveTo>
                <a:lnTo>
                  <a:pt x="12192000" y="0"/>
                </a:lnTo>
                <a:lnTo>
                  <a:pt x="12192000" y="6858000"/>
                </a:lnTo>
                <a:lnTo>
                  <a:pt x="0" y="6858000"/>
                </a:lnTo>
                <a:close/>
              </a:path>
            </a:pathLst>
          </a:custGeom>
          <a:solidFill>
            <a:schemeClr val="tx2"/>
          </a:solidFill>
          <a:ln w="6350">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lnSpc>
                <a:spcPct val="140000"/>
              </a:lnSpc>
              <a:spcBef>
                <a:spcPct val="0"/>
              </a:spcBef>
              <a:spcAft>
                <a:spcPts val="450"/>
              </a:spcAft>
            </a:pPr>
            <a:endParaRPr kumimoji="1" lang="ja-JP" altLang="en-US" sz="12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a:xfrm>
            <a:off x="251100" y="475200"/>
            <a:ext cx="8640000" cy="396044"/>
          </a:xfrm>
        </p:spPr>
        <p:txBody>
          <a:bodyPr/>
          <a:lstStyle>
            <a:lvl1pPr algn="ctr">
              <a:lnSpc>
                <a:spcPct val="110000"/>
              </a:lnSpc>
              <a:defRPr b="1">
                <a:solidFill>
                  <a:schemeClr val="tx2"/>
                </a:solidFill>
              </a:defRPr>
            </a:lvl1pPr>
          </a:lstStyle>
          <a:p>
            <a:r>
              <a:rPr kumimoji="1" lang="ja-JP" altLang="en-US" dirty="0"/>
              <a:t>マスター タイトルの書式設定</a:t>
            </a:r>
          </a:p>
        </p:txBody>
      </p:sp>
      <p:sp>
        <p:nvSpPr>
          <p:cNvPr id="7" name="フッター プレースホルダー 6">
            <a:extLst>
              <a:ext uri="{FF2B5EF4-FFF2-40B4-BE49-F238E27FC236}">
                <a16:creationId xmlns:a16="http://schemas.microsoft.com/office/drawing/2014/main" id="{CC67B7D5-0E54-42C4-902F-5C3D689F18DD}"/>
              </a:ext>
            </a:extLst>
          </p:cNvPr>
          <p:cNvSpPr>
            <a:spLocks noGrp="1"/>
          </p:cNvSpPr>
          <p:nvPr>
            <p:ph type="ftr" sz="quarter" idx="10"/>
          </p:nvPr>
        </p:nvSpPr>
        <p:spPr>
          <a:xfrm>
            <a:off x="657225" y="6440401"/>
            <a:ext cx="7829551" cy="265733"/>
          </a:xfrm>
        </p:spPr>
        <p:txBody>
          <a:bodyPr/>
          <a:lstStyle/>
          <a:p>
            <a:r>
              <a:rPr lang="en" altLang="ja-JP"/>
              <a:t>© Presentation Design</a:t>
            </a:r>
            <a:endParaRPr lang="ja-JP" altLang="en-US" dirty="0"/>
          </a:p>
        </p:txBody>
      </p:sp>
      <p:sp>
        <p:nvSpPr>
          <p:cNvPr id="8" name="スライド番号プレースホルダー 7">
            <a:extLst>
              <a:ext uri="{FF2B5EF4-FFF2-40B4-BE49-F238E27FC236}">
                <a16:creationId xmlns:a16="http://schemas.microsoft.com/office/drawing/2014/main" id="{92CC0926-0B0E-4667-8BFE-C5B81525D891}"/>
              </a:ext>
            </a:extLst>
          </p:cNvPr>
          <p:cNvSpPr>
            <a:spLocks noGrp="1"/>
          </p:cNvSpPr>
          <p:nvPr>
            <p:ph type="sldNum" sz="quarter" idx="11"/>
          </p:nvPr>
        </p:nvSpPr>
        <p:spPr>
          <a:xfrm>
            <a:off x="8487966" y="6440401"/>
            <a:ext cx="404514" cy="265733"/>
          </a:xfrm>
        </p:spPr>
        <p:txBody>
          <a:bodyPr/>
          <a:lstStyle>
            <a:lvl1pPr>
              <a:defRPr sz="1350"/>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508663740"/>
      </p:ext>
    </p:extLst>
  </p:cSld>
  <p:clrMapOvr>
    <a:masterClrMapping/>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ブランク（ベースカラ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23A8F1-A33D-4AE4-BF35-43FC3E45B952}"/>
              </a:ext>
            </a:extLst>
          </p:cNvPr>
          <p:cNvSpPr>
            <a:spLocks noGrp="1"/>
          </p:cNvSpPr>
          <p:nvPr>
            <p:ph type="title"/>
          </p:nvPr>
        </p:nvSpPr>
        <p:spPr/>
        <p:txBody>
          <a:bodyPr/>
          <a:lstStyle/>
          <a:p>
            <a:r>
              <a:rPr kumimoji="1" lang="ja-JP" altLang="en-US"/>
              <a:t>マスター タイトルの書式設定</a:t>
            </a:r>
          </a:p>
        </p:txBody>
      </p:sp>
      <p:sp>
        <p:nvSpPr>
          <p:cNvPr id="3" name="フッター プレースホルダー 2">
            <a:extLst>
              <a:ext uri="{FF2B5EF4-FFF2-40B4-BE49-F238E27FC236}">
                <a16:creationId xmlns:a16="http://schemas.microsoft.com/office/drawing/2014/main" id="{4AAB6DA2-71E5-43F6-8D48-8532E6924697}"/>
              </a:ext>
            </a:extLst>
          </p:cNvPr>
          <p:cNvSpPr>
            <a:spLocks noGrp="1"/>
          </p:cNvSpPr>
          <p:nvPr>
            <p:ph type="ftr" sz="quarter" idx="10"/>
          </p:nvPr>
        </p:nvSpPr>
        <p:spPr/>
        <p:txBody>
          <a:bodyPr/>
          <a:lstStyle/>
          <a:p>
            <a:r>
              <a:rPr lang="en" altLang="ja-JP"/>
              <a:t>© Presentation Design</a:t>
            </a:r>
            <a:endParaRPr lang="ja-JP" altLang="en-US" dirty="0"/>
          </a:p>
        </p:txBody>
      </p:sp>
      <p:sp>
        <p:nvSpPr>
          <p:cNvPr id="4" name="スライド番号プレースホルダー 3">
            <a:extLst>
              <a:ext uri="{FF2B5EF4-FFF2-40B4-BE49-F238E27FC236}">
                <a16:creationId xmlns:a16="http://schemas.microsoft.com/office/drawing/2014/main" id="{486DC252-7A3C-4D8B-9523-11BEBD2172EE}"/>
              </a:ext>
            </a:extLst>
          </p:cNvPr>
          <p:cNvSpPr>
            <a:spLocks noGrp="1"/>
          </p:cNvSpPr>
          <p:nvPr>
            <p:ph type="sldNum" sz="quarter" idx="11"/>
          </p:nvPr>
        </p:nvSpPr>
        <p:spPr/>
        <p:txBody>
          <a:bodyPr/>
          <a:lstStyle>
            <a:lvl1pPr>
              <a:defRPr sz="1350"/>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453794341"/>
      </p:ext>
    </p:extLst>
  </p:cSld>
  <p:clrMapOvr>
    <a:masterClrMapping/>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ブランク（サブカラー｜無彩色）">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9144000" cy="6858000"/>
          </a:xfrm>
          <a:prstGeom prst="rect">
            <a:avLst/>
          </a:prstGeom>
          <a:solidFill>
            <a:schemeClr val="accent6">
              <a:lumMod val="20000"/>
              <a:lumOff val="80000"/>
            </a:schemeClr>
          </a:solidFill>
          <a:ln>
            <a:noFill/>
          </a:ln>
          <a:effectLst/>
        </p:spPr>
        <p:txBody>
          <a:bodyPr lIns="0" tIns="0" rIns="0" bIns="0" anchor="ctr">
            <a:noAutofit/>
          </a:bodyPr>
          <a:lstStyle/>
          <a:p>
            <a:endParaRPr lang="ja-JP" altLang="en-US" sz="1349"/>
          </a:p>
        </p:txBody>
      </p:sp>
      <p:sp>
        <p:nvSpPr>
          <p:cNvPr id="3" name="タイトル 2">
            <a:extLst>
              <a:ext uri="{FF2B5EF4-FFF2-40B4-BE49-F238E27FC236}">
                <a16:creationId xmlns:a16="http://schemas.microsoft.com/office/drawing/2014/main" id="{480A0A7D-BAE1-4625-B950-E4C38A13B2A2}"/>
              </a:ext>
            </a:extLst>
          </p:cNvPr>
          <p:cNvSpPr>
            <a:spLocks noGrp="1"/>
          </p:cNvSpPr>
          <p:nvPr>
            <p:ph type="title"/>
          </p:nvPr>
        </p:nvSpPr>
        <p:spPr/>
        <p:txBody>
          <a:body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EB905AC4-E63C-4FC1-B2BC-9CF537226ACD}"/>
              </a:ext>
            </a:extLst>
          </p:cNvPr>
          <p:cNvSpPr>
            <a:spLocks noGrp="1"/>
          </p:cNvSpPr>
          <p:nvPr>
            <p:ph type="ftr" sz="quarter" idx="10"/>
          </p:nvPr>
        </p:nvSpPr>
        <p:spPr/>
        <p:txBody>
          <a:bodyPr/>
          <a:lstStyle/>
          <a:p>
            <a:r>
              <a:rPr lang="en" altLang="ja-JP"/>
              <a:t>© Presentation Design</a:t>
            </a:r>
            <a:endParaRPr lang="ja-JP" altLang="en-US" dirty="0"/>
          </a:p>
        </p:txBody>
      </p:sp>
      <p:sp>
        <p:nvSpPr>
          <p:cNvPr id="5" name="スライド番号プレースホルダー 4">
            <a:extLst>
              <a:ext uri="{FF2B5EF4-FFF2-40B4-BE49-F238E27FC236}">
                <a16:creationId xmlns:a16="http://schemas.microsoft.com/office/drawing/2014/main" id="{DD7AB175-7137-495A-BD7F-8CFF85DB2477}"/>
              </a:ext>
            </a:extLst>
          </p:cNvPr>
          <p:cNvSpPr>
            <a:spLocks noGrp="1"/>
          </p:cNvSpPr>
          <p:nvPr>
            <p:ph type="sldNum" sz="quarter" idx="11"/>
          </p:nvPr>
        </p:nvSpPr>
        <p:spPr/>
        <p:txBody>
          <a:bodyPr/>
          <a:lstStyle>
            <a:lvl1pPr>
              <a:defRPr sz="1350"/>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4236265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ブランク（サブカラー｜メイン）">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9144000" cy="6858000"/>
          </a:xfrm>
          <a:prstGeom prst="rect">
            <a:avLst/>
          </a:prstGeom>
          <a:solidFill>
            <a:schemeClr val="bg2"/>
          </a:solidFill>
          <a:ln>
            <a:noFill/>
          </a:ln>
          <a:effectLst/>
        </p:spPr>
        <p:txBody>
          <a:bodyPr lIns="0" tIns="0" rIns="0" bIns="0" anchor="ctr">
            <a:noAutofit/>
          </a:bodyPr>
          <a:lstStyle/>
          <a:p>
            <a:endParaRPr lang="ja-JP" altLang="en-US" sz="1349"/>
          </a:p>
        </p:txBody>
      </p:sp>
      <p:sp>
        <p:nvSpPr>
          <p:cNvPr id="3" name="タイトル 2">
            <a:extLst>
              <a:ext uri="{FF2B5EF4-FFF2-40B4-BE49-F238E27FC236}">
                <a16:creationId xmlns:a16="http://schemas.microsoft.com/office/drawing/2014/main" id="{926B92A0-EDED-4536-9E58-2FBD4765E5B9}"/>
              </a:ext>
            </a:extLst>
          </p:cNvPr>
          <p:cNvSpPr>
            <a:spLocks noGrp="1"/>
          </p:cNvSpPr>
          <p:nvPr>
            <p:ph type="title"/>
          </p:nvPr>
        </p:nvSpPr>
        <p:spPr/>
        <p:txBody>
          <a:bodyPr/>
          <a:lstStyle>
            <a:lvl1pPr>
              <a:defRPr>
                <a:solidFill>
                  <a:schemeClr val="tx2"/>
                </a:solidFill>
              </a:defRPr>
            </a:lvl1pPr>
          </a:lstStyle>
          <a:p>
            <a:r>
              <a:rPr kumimoji="1" lang="ja-JP" altLang="en-US" dirty="0"/>
              <a:t>マスター タイトルの書式設定</a:t>
            </a:r>
          </a:p>
        </p:txBody>
      </p:sp>
      <p:sp>
        <p:nvSpPr>
          <p:cNvPr id="4" name="フッター プレースホルダー 3">
            <a:extLst>
              <a:ext uri="{FF2B5EF4-FFF2-40B4-BE49-F238E27FC236}">
                <a16:creationId xmlns:a16="http://schemas.microsoft.com/office/drawing/2014/main" id="{3773A276-5A07-4C72-BB63-F049B1756F7F}"/>
              </a:ext>
            </a:extLst>
          </p:cNvPr>
          <p:cNvSpPr>
            <a:spLocks noGrp="1"/>
          </p:cNvSpPr>
          <p:nvPr>
            <p:ph type="ftr" sz="quarter" idx="10"/>
          </p:nvPr>
        </p:nvSpPr>
        <p:spPr/>
        <p:txBody>
          <a:bodyPr/>
          <a:lstStyle>
            <a:lvl1pPr>
              <a:defRPr>
                <a:solidFill>
                  <a:schemeClr val="tx2"/>
                </a:solidFill>
              </a:defRPr>
            </a:lvl1pPr>
          </a:lstStyle>
          <a:p>
            <a:r>
              <a:rPr lang="en" altLang="ja-JP"/>
              <a:t>© Presentation Design</a:t>
            </a:r>
            <a:endParaRPr lang="ja-JP" altLang="en-US" dirty="0"/>
          </a:p>
        </p:txBody>
      </p:sp>
      <p:sp>
        <p:nvSpPr>
          <p:cNvPr id="5" name="スライド番号プレースホルダー 4">
            <a:extLst>
              <a:ext uri="{FF2B5EF4-FFF2-40B4-BE49-F238E27FC236}">
                <a16:creationId xmlns:a16="http://schemas.microsoft.com/office/drawing/2014/main" id="{7C934225-B3D1-4850-857E-182D81C55F29}"/>
              </a:ext>
            </a:extLst>
          </p:cNvPr>
          <p:cNvSpPr>
            <a:spLocks noGrp="1"/>
          </p:cNvSpPr>
          <p:nvPr>
            <p:ph type="sldNum" sz="quarter" idx="11"/>
          </p:nvPr>
        </p:nvSpPr>
        <p:spPr/>
        <p:txBody>
          <a:bodyPr/>
          <a:lstStyle>
            <a:lvl1pPr>
              <a:defRPr sz="1350">
                <a:solidFill>
                  <a:schemeClr val="tx2"/>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8908351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ブランク（メインカラー）">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9144000" cy="6858000"/>
          </a:xfrm>
          <a:prstGeom prst="rect">
            <a:avLst/>
          </a:prstGeom>
          <a:solidFill>
            <a:schemeClr val="tx2"/>
          </a:solidFill>
          <a:ln>
            <a:noFill/>
          </a:ln>
          <a:effectLst/>
        </p:spPr>
        <p:txBody>
          <a:bodyPr lIns="0" tIns="0" rIns="0" bIns="0" anchor="ctr">
            <a:noAutofit/>
          </a:bodyPr>
          <a:lstStyle/>
          <a:p>
            <a:endParaRPr lang="ja-JP" altLang="en-US" sz="1349"/>
          </a:p>
        </p:txBody>
      </p:sp>
      <p:sp>
        <p:nvSpPr>
          <p:cNvPr id="3" name="タイトル 2">
            <a:extLst>
              <a:ext uri="{FF2B5EF4-FFF2-40B4-BE49-F238E27FC236}">
                <a16:creationId xmlns:a16="http://schemas.microsoft.com/office/drawing/2014/main" id="{914F7458-3811-4411-A9E0-A6A5FC4B0F7B}"/>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
        <p:nvSpPr>
          <p:cNvPr id="4" name="フッター プレースホルダー 3">
            <a:extLst>
              <a:ext uri="{FF2B5EF4-FFF2-40B4-BE49-F238E27FC236}">
                <a16:creationId xmlns:a16="http://schemas.microsoft.com/office/drawing/2014/main" id="{AD3B8F83-2622-4E21-9752-B2AD52695183}"/>
              </a:ext>
            </a:extLst>
          </p:cNvPr>
          <p:cNvSpPr>
            <a:spLocks noGrp="1"/>
          </p:cNvSpPr>
          <p:nvPr>
            <p:ph type="ftr" sz="quarter" idx="10"/>
          </p:nvPr>
        </p:nvSpPr>
        <p:spPr bwMode="gray"/>
        <p:txBody>
          <a:bodyPr/>
          <a:lstStyle>
            <a:lvl1pPr>
              <a:defRPr>
                <a:solidFill>
                  <a:schemeClr val="bg1"/>
                </a:solidFill>
              </a:defRPr>
            </a:lvl1pPr>
          </a:lstStyle>
          <a:p>
            <a:r>
              <a:rPr lang="en" altLang="ja-JP"/>
              <a:t>© Presentation Design</a:t>
            </a:r>
            <a:endParaRPr lang="ja-JP" altLang="en-US" dirty="0"/>
          </a:p>
        </p:txBody>
      </p:sp>
      <p:sp>
        <p:nvSpPr>
          <p:cNvPr id="5" name="スライド番号プレースホルダー 4">
            <a:extLst>
              <a:ext uri="{FF2B5EF4-FFF2-40B4-BE49-F238E27FC236}">
                <a16:creationId xmlns:a16="http://schemas.microsoft.com/office/drawing/2014/main" id="{817626CC-A741-4F6E-8DF7-50139980DCDD}"/>
              </a:ext>
            </a:extLst>
          </p:cNvPr>
          <p:cNvSpPr>
            <a:spLocks noGrp="1"/>
          </p:cNvSpPr>
          <p:nvPr>
            <p:ph type="sldNum" sz="quarter" idx="11"/>
          </p:nvPr>
        </p:nvSpPr>
        <p:spPr bwMode="gray"/>
        <p:txBody>
          <a:bodyPr/>
          <a:lstStyle>
            <a:lvl1pPr>
              <a:defRPr sz="1350">
                <a:solidFill>
                  <a:schemeClr val="bg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812449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ブランク（無彩色）">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9144000" cy="6858000"/>
          </a:xfrm>
          <a:prstGeom prst="rect">
            <a:avLst/>
          </a:prstGeom>
          <a:solidFill>
            <a:schemeClr val="tx1"/>
          </a:solidFill>
          <a:ln>
            <a:noFill/>
          </a:ln>
          <a:effectLst/>
        </p:spPr>
        <p:txBody>
          <a:bodyPr lIns="0" tIns="0" rIns="0" bIns="0" anchor="ctr">
            <a:noAutofit/>
          </a:bodyPr>
          <a:lstStyle/>
          <a:p>
            <a:endParaRPr lang="ja-JP" altLang="en-US" sz="1349"/>
          </a:p>
        </p:txBody>
      </p:sp>
      <p:sp>
        <p:nvSpPr>
          <p:cNvPr id="3" name="フッター プレースホルダー 2">
            <a:extLst>
              <a:ext uri="{FF2B5EF4-FFF2-40B4-BE49-F238E27FC236}">
                <a16:creationId xmlns:a16="http://schemas.microsoft.com/office/drawing/2014/main" id="{45C10651-325F-4FB9-A135-70BFA6055CC7}"/>
              </a:ext>
            </a:extLst>
          </p:cNvPr>
          <p:cNvSpPr>
            <a:spLocks noGrp="1"/>
          </p:cNvSpPr>
          <p:nvPr>
            <p:ph type="ftr" sz="quarter" idx="10"/>
          </p:nvPr>
        </p:nvSpPr>
        <p:spPr bwMode="gray"/>
        <p:txBody>
          <a:bodyPr/>
          <a:lstStyle>
            <a:lvl1pPr>
              <a:defRPr>
                <a:solidFill>
                  <a:schemeClr val="bg1"/>
                </a:solidFill>
              </a:defRPr>
            </a:lvl1pPr>
          </a:lstStyle>
          <a:p>
            <a:r>
              <a:rPr lang="en" altLang="ja-JP"/>
              <a:t>© Presentation Design</a:t>
            </a:r>
            <a:endParaRPr lang="ja-JP" altLang="en-US" dirty="0"/>
          </a:p>
        </p:txBody>
      </p:sp>
      <p:sp>
        <p:nvSpPr>
          <p:cNvPr id="4" name="スライド番号プレースホルダー 3">
            <a:extLst>
              <a:ext uri="{FF2B5EF4-FFF2-40B4-BE49-F238E27FC236}">
                <a16:creationId xmlns:a16="http://schemas.microsoft.com/office/drawing/2014/main" id="{3C4AB77E-F94E-4A0E-B493-C443A1D33A5C}"/>
              </a:ext>
            </a:extLst>
          </p:cNvPr>
          <p:cNvSpPr>
            <a:spLocks noGrp="1"/>
          </p:cNvSpPr>
          <p:nvPr>
            <p:ph type="sldNum" sz="quarter" idx="11"/>
          </p:nvPr>
        </p:nvSpPr>
        <p:spPr bwMode="gray"/>
        <p:txBody>
          <a:bodyPr/>
          <a:lstStyle>
            <a:lvl1pPr>
              <a:defRPr sz="1350">
                <a:solidFill>
                  <a:schemeClr val="bg1"/>
                </a:solidFill>
              </a:defRPr>
            </a:lvl1pPr>
          </a:lstStyle>
          <a:p>
            <a:fld id="{FB3508C7-2FE0-4945-9CBD-863E05F850D2}" type="slidenum">
              <a:rPr lang="ja-JP" altLang="en-US" smtClean="0"/>
              <a:pPr/>
              <a:t>‹#›</a:t>
            </a:fld>
            <a:endParaRPr lang="ja-JP" altLang="en-US" dirty="0"/>
          </a:p>
        </p:txBody>
      </p:sp>
      <p:sp>
        <p:nvSpPr>
          <p:cNvPr id="5" name="タイトル 4">
            <a:extLst>
              <a:ext uri="{FF2B5EF4-FFF2-40B4-BE49-F238E27FC236}">
                <a16:creationId xmlns:a16="http://schemas.microsoft.com/office/drawing/2014/main" id="{C8D07CF8-40DD-4A95-8FC1-F5D0A8B7353E}"/>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27116122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ブランク（ブラック）">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9144000" cy="6858000"/>
          </a:xfrm>
          <a:prstGeom prst="rect">
            <a:avLst/>
          </a:prstGeom>
          <a:solidFill>
            <a:srgbClr val="000000"/>
          </a:solidFill>
          <a:ln>
            <a:noFill/>
          </a:ln>
          <a:effectLst/>
        </p:spPr>
        <p:txBody>
          <a:bodyPr lIns="0" tIns="0" rIns="0" bIns="0" anchor="ctr">
            <a:noAutofit/>
          </a:bodyPr>
          <a:lstStyle/>
          <a:p>
            <a:endParaRPr lang="ja-JP" altLang="en-US" sz="1349"/>
          </a:p>
        </p:txBody>
      </p:sp>
      <p:sp>
        <p:nvSpPr>
          <p:cNvPr id="3" name="タイトル 2">
            <a:extLst>
              <a:ext uri="{FF2B5EF4-FFF2-40B4-BE49-F238E27FC236}">
                <a16:creationId xmlns:a16="http://schemas.microsoft.com/office/drawing/2014/main" id="{43E49A9F-23EA-4411-8ADD-28B41C64627B}"/>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
        <p:nvSpPr>
          <p:cNvPr id="4" name="フッター プレースホルダー 3">
            <a:extLst>
              <a:ext uri="{FF2B5EF4-FFF2-40B4-BE49-F238E27FC236}">
                <a16:creationId xmlns:a16="http://schemas.microsoft.com/office/drawing/2014/main" id="{26C5FE16-A2DE-473F-AC61-49592F55CE9B}"/>
              </a:ext>
            </a:extLst>
          </p:cNvPr>
          <p:cNvSpPr>
            <a:spLocks noGrp="1"/>
          </p:cNvSpPr>
          <p:nvPr>
            <p:ph type="ftr" sz="quarter" idx="10"/>
          </p:nvPr>
        </p:nvSpPr>
        <p:spPr bwMode="gray"/>
        <p:txBody>
          <a:bodyPr/>
          <a:lstStyle>
            <a:lvl1pPr>
              <a:defRPr>
                <a:solidFill>
                  <a:schemeClr val="bg1"/>
                </a:solidFill>
              </a:defRPr>
            </a:lvl1pPr>
          </a:lstStyle>
          <a:p>
            <a:r>
              <a:rPr lang="en" altLang="ja-JP"/>
              <a:t>© Presentation Design</a:t>
            </a:r>
            <a:endParaRPr lang="ja-JP" altLang="en-US" dirty="0"/>
          </a:p>
        </p:txBody>
      </p:sp>
      <p:sp>
        <p:nvSpPr>
          <p:cNvPr id="5" name="スライド番号プレースホルダー 4">
            <a:extLst>
              <a:ext uri="{FF2B5EF4-FFF2-40B4-BE49-F238E27FC236}">
                <a16:creationId xmlns:a16="http://schemas.microsoft.com/office/drawing/2014/main" id="{9F4B76CF-DE85-4A94-8D19-AFDF758ED333}"/>
              </a:ext>
            </a:extLst>
          </p:cNvPr>
          <p:cNvSpPr>
            <a:spLocks noGrp="1"/>
          </p:cNvSpPr>
          <p:nvPr>
            <p:ph type="sldNum" sz="quarter" idx="11"/>
          </p:nvPr>
        </p:nvSpPr>
        <p:spPr bwMode="gray"/>
        <p:txBody>
          <a:bodyPr/>
          <a:lstStyle>
            <a:lvl1pPr>
              <a:defRPr sz="1350">
                <a:solidFill>
                  <a:schemeClr val="bg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8843593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29429108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6F3A714-952D-4B82-9300-94D328F5BEB6}"/>
              </a:ext>
            </a:extLst>
          </p:cNvPr>
          <p:cNvSpPr>
            <a:spLocks noChangeArrowheads="1"/>
          </p:cNvSpPr>
          <p:nvPr userDrawn="1"/>
        </p:nvSpPr>
        <p:spPr bwMode="gray">
          <a:xfrm>
            <a:off x="0" y="0"/>
            <a:ext cx="9144000" cy="6858000"/>
          </a:xfrm>
          <a:prstGeom prst="rect">
            <a:avLst/>
          </a:prstGeom>
          <a:solidFill>
            <a:schemeClr val="tx2"/>
          </a:solidFill>
          <a:ln>
            <a:noFill/>
          </a:ln>
          <a:effectLst/>
        </p:spPr>
        <p:txBody>
          <a:bodyPr lIns="0" tIns="0" rIns="0" bIns="0" anchor="ctr">
            <a:noAutofit/>
          </a:bodyPr>
          <a:lstStyle/>
          <a:p>
            <a:endParaRPr lang="ja-JP" altLang="en-US" sz="1349"/>
          </a:p>
        </p:txBody>
      </p:sp>
      <p:sp>
        <p:nvSpPr>
          <p:cNvPr id="4" name="フッター プレースホルダー 3">
            <a:extLst>
              <a:ext uri="{FF2B5EF4-FFF2-40B4-BE49-F238E27FC236}">
                <a16:creationId xmlns:a16="http://schemas.microsoft.com/office/drawing/2014/main" id="{ABC2F38E-115D-473A-AA13-8CACDAC40710}"/>
              </a:ext>
            </a:extLst>
          </p:cNvPr>
          <p:cNvSpPr>
            <a:spLocks noGrp="1"/>
          </p:cNvSpPr>
          <p:nvPr>
            <p:ph type="ftr" sz="quarter" idx="10"/>
          </p:nvPr>
        </p:nvSpPr>
        <p:spPr bwMode="gray"/>
        <p:txBody>
          <a:bodyPr/>
          <a:lstStyle>
            <a:lvl1pPr>
              <a:defRPr>
                <a:solidFill>
                  <a:schemeClr val="tx1">
                    <a:alpha val="0"/>
                  </a:schemeClr>
                </a:solidFill>
              </a:defRPr>
            </a:lvl1pPr>
          </a:lstStyle>
          <a:p>
            <a:r>
              <a:rPr lang="en-US" altLang="ja-JP" dirty="0"/>
              <a:t>© Presentation Design</a:t>
            </a:r>
            <a:endParaRPr lang="ja-JP" altLang="en-US" dirty="0"/>
          </a:p>
        </p:txBody>
      </p:sp>
      <p:sp>
        <p:nvSpPr>
          <p:cNvPr id="8" name="スライド番号プレースホルダー 7">
            <a:extLst>
              <a:ext uri="{FF2B5EF4-FFF2-40B4-BE49-F238E27FC236}">
                <a16:creationId xmlns:a16="http://schemas.microsoft.com/office/drawing/2014/main" id="{49F1AAF4-136B-49B5-8509-D8D6F5305E14}"/>
              </a:ext>
            </a:extLst>
          </p:cNvPr>
          <p:cNvSpPr>
            <a:spLocks noGrp="1"/>
          </p:cNvSpPr>
          <p:nvPr>
            <p:ph type="sldNum" sz="quarter" idx="11"/>
          </p:nvPr>
        </p:nvSpPr>
        <p:spPr bwMode="gray"/>
        <p:txBody>
          <a:bodyPr/>
          <a:lstStyle>
            <a:lvl1pPr>
              <a:defRPr>
                <a:solidFill>
                  <a:schemeClr val="tx1">
                    <a:alpha val="0"/>
                  </a:schemeClr>
                </a:solidFill>
              </a:defRPr>
            </a:lvl1pPr>
          </a:lstStyle>
          <a:p>
            <a:fld id="{FB3508C7-2FE0-4945-9CBD-863E05F850D2}" type="slidenum">
              <a:rPr lang="ja-JP" altLang="en-US" smtClean="0"/>
              <a:pPr/>
              <a:t>‹#›</a:t>
            </a:fld>
            <a:endParaRPr lang="ja-JP" altLang="en-US" dirty="0"/>
          </a:p>
        </p:txBody>
      </p:sp>
      <p:sp>
        <p:nvSpPr>
          <p:cNvPr id="2" name="タイトル 1"/>
          <p:cNvSpPr>
            <a:spLocks noGrp="1"/>
          </p:cNvSpPr>
          <p:nvPr>
            <p:ph type="ctrTitle"/>
          </p:nvPr>
        </p:nvSpPr>
        <p:spPr bwMode="gray">
          <a:xfrm>
            <a:off x="657054" y="3085888"/>
            <a:ext cx="7829892" cy="507831"/>
          </a:xfrm>
        </p:spPr>
        <p:txBody>
          <a:bodyPr wrap="square" anchor="t" anchorCtr="0">
            <a:spAutoFit/>
          </a:bodyPr>
          <a:lstStyle>
            <a:lvl1pPr algn="ctr">
              <a:lnSpc>
                <a:spcPct val="110000"/>
              </a:lnSpc>
              <a:defRPr sz="3000" b="1">
                <a:solidFill>
                  <a:schemeClr val="bg1"/>
                </a:solidFill>
              </a:defRPr>
            </a:lvl1pPr>
          </a:lstStyle>
          <a:p>
            <a:r>
              <a:rPr kumimoji="1" lang="ja-JP" altLang="en-US" dirty="0"/>
              <a:t>マスター タイトルの書式設定</a:t>
            </a:r>
          </a:p>
        </p:txBody>
      </p:sp>
      <p:sp>
        <p:nvSpPr>
          <p:cNvPr id="6" name="直角三角形 5">
            <a:extLst>
              <a:ext uri="{FF2B5EF4-FFF2-40B4-BE49-F238E27FC236}">
                <a16:creationId xmlns:a16="http://schemas.microsoft.com/office/drawing/2014/main" id="{52FC0CF8-3490-445C-AAD8-397B8EBA657E}"/>
              </a:ext>
            </a:extLst>
          </p:cNvPr>
          <p:cNvSpPr>
            <a:spLocks noChangeAspect="1"/>
          </p:cNvSpPr>
          <p:nvPr userDrawn="1"/>
        </p:nvSpPr>
        <p:spPr bwMode="gray">
          <a:xfrm flipV="1">
            <a:off x="0" y="0"/>
            <a:ext cx="621000" cy="828000"/>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450"/>
              </a:spcAft>
            </a:pPr>
            <a:endParaRPr kumimoji="1" lang="ja-JP" altLang="en-US" sz="1200" dirty="0">
              <a:solidFill>
                <a:srgbClr val="4D4D4D"/>
              </a:solidFill>
              <a:latin typeface="メイリオ" pitchFamily="50" charset="-128"/>
              <a:ea typeface="メイリオ" pitchFamily="50" charset="-128"/>
              <a:cs typeface="メイリオ" pitchFamily="50" charset="-128"/>
            </a:endParaRPr>
          </a:p>
        </p:txBody>
      </p:sp>
      <p:sp>
        <p:nvSpPr>
          <p:cNvPr id="7" name="直角三角形 6">
            <a:extLst>
              <a:ext uri="{FF2B5EF4-FFF2-40B4-BE49-F238E27FC236}">
                <a16:creationId xmlns:a16="http://schemas.microsoft.com/office/drawing/2014/main" id="{744DC4E6-6F7C-47AB-8546-70F237955C94}"/>
              </a:ext>
            </a:extLst>
          </p:cNvPr>
          <p:cNvSpPr>
            <a:spLocks noChangeAspect="1"/>
          </p:cNvSpPr>
          <p:nvPr userDrawn="1"/>
        </p:nvSpPr>
        <p:spPr bwMode="gray">
          <a:xfrm flipH="1">
            <a:off x="8523000" y="6030000"/>
            <a:ext cx="621000" cy="828000"/>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450"/>
              </a:spcAft>
            </a:pPr>
            <a:endParaRPr kumimoji="1" lang="ja-JP" altLang="en-US" sz="1200"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923128946"/>
      </p:ext>
    </p:extLst>
  </p:cSld>
  <p:clrMapOvr>
    <a:masterClrMapping/>
  </p:clrMapOvr>
  <p:extLst>
    <p:ext uri="{DCECCB84-F9BA-43D5-87BE-67443E8EF086}">
      <p15:sldGuideLst xmlns:p15="http://schemas.microsoft.com/office/powerpoint/2012/main">
        <p15:guide id="1" pos="2710">
          <p15:clr>
            <a:srgbClr val="FBAE40"/>
          </p15:clr>
        </p15:guide>
        <p15:guide id="2" pos="305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B37CD3-6841-5C49-BDB2-A28DFFF304D6}"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6744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1536907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F21447B-405F-2C44-9D61-F75C40AE3EAD}" type="datetimeFigureOut">
              <a:rPr kumimoji="1" lang="ja-JP" altLang="en-US" smtClean="0"/>
              <a:t>2026/3/18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87979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1447B-405F-2C44-9D61-F75C40AE3EAD}" type="datetimeFigureOut">
              <a:rPr kumimoji="1" lang="ja-JP" altLang="en-US" smtClean="0"/>
              <a:t>2026/3/18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178A7-4C17-3A4F-9C45-5100EC52487F}" type="slidenum">
              <a:rPr kumimoji="1" lang="ja-JP" altLang="en-US" smtClean="0"/>
              <a:t>‹#›</a:t>
            </a:fld>
            <a:endParaRPr kumimoji="1" lang="ja-JP" altLang="en-US"/>
          </a:p>
        </p:txBody>
      </p:sp>
    </p:spTree>
    <p:extLst>
      <p:ext uri="{BB962C8B-B14F-4D97-AF65-F5344CB8AC3E}">
        <p14:creationId xmlns:p14="http://schemas.microsoft.com/office/powerpoint/2010/main" val="3480679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1E712-82D6-BF49-A395-06826A03AF52}" type="datetime1">
              <a:rPr lang="ja-JP" altLang="en-US" smtClean="0">
                <a:solidFill>
                  <a:prstClr val="black">
                    <a:tint val="75000"/>
                  </a:prstClr>
                </a:solidFill>
                <a:latin typeface="Calibri"/>
                <a:ea typeface="ＭＳ Ｐゴシック"/>
              </a:rPr>
              <a:pPr/>
              <a:t>2026/3/18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D72B3-8FE7-4D4C-AA6C-ECE6E72FF520}"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77170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54451-B600-1246-952B-EE083DFCC34F}" type="datetimeFigureOut">
              <a:rPr kumimoji="1" lang="ja-JP" altLang="en-US" smtClean="0"/>
              <a:t>2026/3/18</a:t>
            </a:fld>
            <a:endParaRPr kumimoji="1"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0CE6E-BC1B-F848-848C-5112784B6654}" type="slidenum">
              <a:rPr kumimoji="1" lang="ja-JP" altLang="en-US" smtClean="0"/>
              <a:t>‹#›</a:t>
            </a:fld>
            <a:endParaRPr kumimoji="1" lang="ja-JP" altLang="en-US"/>
          </a:p>
        </p:txBody>
      </p:sp>
    </p:spTree>
    <p:extLst>
      <p:ext uri="{BB962C8B-B14F-4D97-AF65-F5344CB8AC3E}">
        <p14:creationId xmlns:p14="http://schemas.microsoft.com/office/powerpoint/2010/main" val="40211251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1E712-82D6-BF49-A395-06826A03AF52}" type="datetime1">
              <a:rPr kumimoji="1" lang="ja-JP" altLang="en-US" smtClean="0"/>
              <a:t>2026/3/18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D72B3-8FE7-4D4C-AA6C-ECE6E72FF520}" type="slidenum">
              <a:rPr kumimoji="1" lang="ja-JP" altLang="en-US" smtClean="0"/>
              <a:t>‹#›</a:t>
            </a:fld>
            <a:endParaRPr kumimoji="1" lang="ja-JP" altLang="en-US"/>
          </a:p>
        </p:txBody>
      </p:sp>
    </p:spTree>
    <p:extLst>
      <p:ext uri="{BB962C8B-B14F-4D97-AF65-F5344CB8AC3E}">
        <p14:creationId xmlns:p14="http://schemas.microsoft.com/office/powerpoint/2010/main" val="6545713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9392FECA-A535-C14C-A5D5-2D62F3FE5594}" type="datetimeFigureOut">
              <a:rPr kumimoji="1" lang="ja-JP" altLang="en-US" smtClean="0"/>
              <a:t>2026/3/18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3443BEAC-C5AA-F949-B816-27B04BD56214}" type="slidenum">
              <a:rPr kumimoji="1" lang="ja-JP" altLang="en-US" smtClean="0"/>
              <a:t>‹#›</a:t>
            </a:fld>
            <a:endParaRPr kumimoji="1" lang="ja-JP" altLang="en-US"/>
          </a:p>
        </p:txBody>
      </p:sp>
    </p:spTree>
    <p:extLst>
      <p:ext uri="{BB962C8B-B14F-4D97-AF65-F5344CB8AC3E}">
        <p14:creationId xmlns:p14="http://schemas.microsoft.com/office/powerpoint/2010/main" val="4002487674"/>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51520" y="152636"/>
            <a:ext cx="8640960" cy="396044"/>
          </a:xfrm>
          <a:prstGeom prst="rect">
            <a:avLst/>
          </a:prstGeom>
        </p:spPr>
        <p:txBody>
          <a:bodyPr vert="horz" lIns="0" tIns="0" rIns="0" bIns="0" rtlCol="0" anchor="ctr">
            <a:noAutofit/>
          </a:bodyPr>
          <a:lstStyle/>
          <a:p>
            <a:r>
              <a:rPr kumimoji="1" lang="ja-JP" altLang="en-US" dirty="0"/>
              <a:t>マスター タイトルの書式設定</a:t>
            </a:r>
          </a:p>
        </p:txBody>
      </p:sp>
      <p:sp>
        <p:nvSpPr>
          <p:cNvPr id="5" name="フッター プレースホルダー 5">
            <a:extLst>
              <a:ext uri="{FF2B5EF4-FFF2-40B4-BE49-F238E27FC236}">
                <a16:creationId xmlns:a16="http://schemas.microsoft.com/office/drawing/2014/main" id="{2564E175-3A7A-493A-A6EC-98C76D805515}"/>
              </a:ext>
            </a:extLst>
          </p:cNvPr>
          <p:cNvSpPr>
            <a:spLocks noGrp="1"/>
          </p:cNvSpPr>
          <p:nvPr>
            <p:ph type="ftr" sz="quarter" idx="3"/>
          </p:nvPr>
        </p:nvSpPr>
        <p:spPr>
          <a:xfrm>
            <a:off x="657225" y="6592267"/>
            <a:ext cx="7829551" cy="265733"/>
          </a:xfrm>
          <a:prstGeom prst="rect">
            <a:avLst/>
          </a:prstGeom>
        </p:spPr>
        <p:txBody>
          <a:bodyPr vert="horz" lIns="0" tIns="0" rIns="0" bIns="0" rtlCol="0" anchor="ctr"/>
          <a:lstStyle>
            <a:lvl1pPr algn="ctr">
              <a:defRPr sz="675">
                <a:solidFill>
                  <a:schemeClr val="tx1"/>
                </a:solidFill>
              </a:defRPr>
            </a:lvl1pPr>
          </a:lstStyle>
          <a:p>
            <a:r>
              <a:rPr lang="en" altLang="ja-JP"/>
              <a:t>© Presentation Design</a:t>
            </a:r>
            <a:endParaRPr lang="ja-JP" altLang="en-US" dirty="0"/>
          </a:p>
        </p:txBody>
      </p:sp>
      <p:sp>
        <p:nvSpPr>
          <p:cNvPr id="6" name="スライド番号プレースホルダー 5">
            <a:extLst>
              <a:ext uri="{FF2B5EF4-FFF2-40B4-BE49-F238E27FC236}">
                <a16:creationId xmlns:a16="http://schemas.microsoft.com/office/drawing/2014/main" id="{DE908CF9-FD2A-43E2-9B37-C2D4E0B82639}"/>
              </a:ext>
            </a:extLst>
          </p:cNvPr>
          <p:cNvSpPr>
            <a:spLocks noGrp="1"/>
          </p:cNvSpPr>
          <p:nvPr>
            <p:ph type="sldNum" sz="quarter" idx="4"/>
          </p:nvPr>
        </p:nvSpPr>
        <p:spPr>
          <a:xfrm>
            <a:off x="8550607" y="6448252"/>
            <a:ext cx="341873" cy="257113"/>
          </a:xfrm>
          <a:prstGeom prst="rect">
            <a:avLst/>
          </a:prstGeom>
        </p:spPr>
        <p:txBody>
          <a:bodyPr vert="horz" lIns="0" tIns="0" rIns="0" bIns="0" rtlCol="0" anchor="ctr"/>
          <a:lstStyle>
            <a:lvl1pPr algn="r">
              <a:defRPr sz="1350" b="1">
                <a:solidFill>
                  <a:schemeClr val="tx1"/>
                </a:solidFill>
                <a:latin typeface="+mn-ea"/>
                <a:ea typeface="+mn-ea"/>
                <a:cs typeface="Segoe UI Historic" panose="020B0502040204020203" pitchFamily="34" charset="0"/>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400651400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hf hdr="0" ftr="0" dt="0"/>
  <p:txStyles>
    <p:titleStyle>
      <a:lvl1pPr algn="l" defTabSz="685595" rtl="0" eaLnBrk="1" latinLnBrk="0" hangingPunct="1">
        <a:lnSpc>
          <a:spcPct val="110000"/>
        </a:lnSpc>
        <a:spcBef>
          <a:spcPct val="0"/>
        </a:spcBef>
        <a:buNone/>
        <a:defRPr kumimoji="1" sz="1799" kern="1200">
          <a:solidFill>
            <a:schemeClr val="tx1"/>
          </a:solidFill>
          <a:latin typeface="+mj-ea"/>
          <a:ea typeface="+mj-ea"/>
          <a:cs typeface="メイリオ" pitchFamily="50" charset="-128"/>
        </a:defRPr>
      </a:lvl1pPr>
    </p:titleStyle>
    <p:bodyStyle>
      <a:lvl1pPr marL="257098" indent="-257098" algn="l" defTabSz="685595" rtl="0" eaLnBrk="1" latinLnBrk="0" hangingPunct="1">
        <a:spcBef>
          <a:spcPct val="20000"/>
        </a:spcBef>
        <a:buFont typeface="Arial" pitchFamily="34" charset="0"/>
        <a:buChar char="•"/>
        <a:defRPr kumimoji="1" sz="2399" kern="1200">
          <a:solidFill>
            <a:schemeClr val="tx1"/>
          </a:solidFill>
          <a:latin typeface="+mn-lt"/>
          <a:ea typeface="+mn-ea"/>
          <a:cs typeface="+mn-cs"/>
        </a:defRPr>
      </a:lvl1pPr>
      <a:lvl2pPr marL="557045" indent="-214248" algn="l" defTabSz="685595" rtl="0" eaLnBrk="1" latinLnBrk="0" hangingPunct="1">
        <a:spcBef>
          <a:spcPct val="20000"/>
        </a:spcBef>
        <a:buFont typeface="Arial" pitchFamily="34" charset="0"/>
        <a:buChar char="–"/>
        <a:defRPr kumimoji="1" sz="2099" kern="1200">
          <a:solidFill>
            <a:schemeClr val="tx1"/>
          </a:solidFill>
          <a:latin typeface="+mn-lt"/>
          <a:ea typeface="+mn-ea"/>
          <a:cs typeface="+mn-cs"/>
        </a:defRPr>
      </a:lvl2pPr>
      <a:lvl3pPr marL="856993" indent="-171398" algn="l" defTabSz="685595" rtl="0" eaLnBrk="1" latinLnBrk="0" hangingPunct="1">
        <a:spcBef>
          <a:spcPct val="20000"/>
        </a:spcBef>
        <a:buFont typeface="Arial" pitchFamily="34" charset="0"/>
        <a:buChar char="•"/>
        <a:defRPr kumimoji="1" sz="1799" kern="1200">
          <a:solidFill>
            <a:schemeClr val="tx1"/>
          </a:solidFill>
          <a:latin typeface="+mn-lt"/>
          <a:ea typeface="+mn-ea"/>
          <a:cs typeface="+mn-cs"/>
        </a:defRPr>
      </a:lvl3pPr>
      <a:lvl4pPr marL="1199790" indent="-171398" algn="l" defTabSz="685595" rtl="0" eaLnBrk="1" latinLnBrk="0" hangingPunct="1">
        <a:spcBef>
          <a:spcPct val="20000"/>
        </a:spcBef>
        <a:buFont typeface="Arial" pitchFamily="34" charset="0"/>
        <a:buChar char="–"/>
        <a:defRPr kumimoji="1" sz="1499" kern="1200">
          <a:solidFill>
            <a:schemeClr val="tx1"/>
          </a:solidFill>
          <a:latin typeface="+mn-lt"/>
          <a:ea typeface="+mn-ea"/>
          <a:cs typeface="+mn-cs"/>
        </a:defRPr>
      </a:lvl4pPr>
      <a:lvl5pPr marL="1542587" indent="-171398" algn="l" defTabSz="685595" rtl="0" eaLnBrk="1" latinLnBrk="0" hangingPunct="1">
        <a:spcBef>
          <a:spcPct val="20000"/>
        </a:spcBef>
        <a:buFont typeface="Arial" pitchFamily="34" charset="0"/>
        <a:buChar char="»"/>
        <a:defRPr kumimoji="1" sz="1499" kern="1200">
          <a:solidFill>
            <a:schemeClr val="tx1"/>
          </a:solidFill>
          <a:latin typeface="+mn-lt"/>
          <a:ea typeface="+mn-ea"/>
          <a:cs typeface="+mn-cs"/>
        </a:defRPr>
      </a:lvl5pPr>
      <a:lvl6pPr marL="1885385" indent="-171398" algn="l" defTabSz="685595" rtl="0" eaLnBrk="1" latinLnBrk="0" hangingPunct="1">
        <a:spcBef>
          <a:spcPct val="20000"/>
        </a:spcBef>
        <a:buFont typeface="Arial" pitchFamily="34" charset="0"/>
        <a:buChar char="•"/>
        <a:defRPr kumimoji="1" sz="1499" kern="1200">
          <a:solidFill>
            <a:schemeClr val="tx1"/>
          </a:solidFill>
          <a:latin typeface="+mn-lt"/>
          <a:ea typeface="+mn-ea"/>
          <a:cs typeface="+mn-cs"/>
        </a:defRPr>
      </a:lvl6pPr>
      <a:lvl7pPr marL="2228181" indent="-171398" algn="l" defTabSz="685595" rtl="0" eaLnBrk="1" latinLnBrk="0" hangingPunct="1">
        <a:spcBef>
          <a:spcPct val="20000"/>
        </a:spcBef>
        <a:buFont typeface="Arial" pitchFamily="34" charset="0"/>
        <a:buChar char="•"/>
        <a:defRPr kumimoji="1" sz="1499" kern="1200">
          <a:solidFill>
            <a:schemeClr val="tx1"/>
          </a:solidFill>
          <a:latin typeface="+mn-lt"/>
          <a:ea typeface="+mn-ea"/>
          <a:cs typeface="+mn-cs"/>
        </a:defRPr>
      </a:lvl7pPr>
      <a:lvl8pPr marL="2570978" indent="-171398" algn="l" defTabSz="685595" rtl="0" eaLnBrk="1" latinLnBrk="0" hangingPunct="1">
        <a:spcBef>
          <a:spcPct val="20000"/>
        </a:spcBef>
        <a:buFont typeface="Arial" pitchFamily="34" charset="0"/>
        <a:buChar char="•"/>
        <a:defRPr kumimoji="1" sz="1499" kern="1200">
          <a:solidFill>
            <a:schemeClr val="tx1"/>
          </a:solidFill>
          <a:latin typeface="+mn-lt"/>
          <a:ea typeface="+mn-ea"/>
          <a:cs typeface="+mn-cs"/>
        </a:defRPr>
      </a:lvl8pPr>
      <a:lvl9pPr marL="2913776" indent="-171398" algn="l" defTabSz="685595" rtl="0" eaLnBrk="1" latinLnBrk="0" hangingPunct="1">
        <a:spcBef>
          <a:spcPct val="20000"/>
        </a:spcBef>
        <a:buFont typeface="Arial" pitchFamily="34" charset="0"/>
        <a:buChar char="•"/>
        <a:defRPr kumimoji="1" sz="1499" kern="1200">
          <a:solidFill>
            <a:schemeClr val="tx1"/>
          </a:solidFill>
          <a:latin typeface="+mn-lt"/>
          <a:ea typeface="+mn-ea"/>
          <a:cs typeface="+mn-cs"/>
        </a:defRPr>
      </a:lvl9pPr>
    </p:bodyStyle>
    <p:otherStyle>
      <a:defPPr>
        <a:defRPr lang="ja-JP"/>
      </a:defPPr>
      <a:lvl1pPr marL="0" algn="l" defTabSz="685595" rtl="0" eaLnBrk="1" latinLnBrk="0" hangingPunct="1">
        <a:defRPr kumimoji="1" sz="1349" kern="1200">
          <a:solidFill>
            <a:schemeClr val="tx1"/>
          </a:solidFill>
          <a:latin typeface="+mn-lt"/>
          <a:ea typeface="+mn-ea"/>
          <a:cs typeface="+mn-cs"/>
        </a:defRPr>
      </a:lvl1pPr>
      <a:lvl2pPr marL="342797" algn="l" defTabSz="685595" rtl="0" eaLnBrk="1" latinLnBrk="0" hangingPunct="1">
        <a:defRPr kumimoji="1" sz="1349" kern="1200">
          <a:solidFill>
            <a:schemeClr val="tx1"/>
          </a:solidFill>
          <a:latin typeface="+mn-lt"/>
          <a:ea typeface="+mn-ea"/>
          <a:cs typeface="+mn-cs"/>
        </a:defRPr>
      </a:lvl2pPr>
      <a:lvl3pPr marL="685595" algn="l" defTabSz="685595" rtl="0" eaLnBrk="1" latinLnBrk="0" hangingPunct="1">
        <a:defRPr kumimoji="1" sz="1349" kern="1200">
          <a:solidFill>
            <a:schemeClr val="tx1"/>
          </a:solidFill>
          <a:latin typeface="+mn-lt"/>
          <a:ea typeface="+mn-ea"/>
          <a:cs typeface="+mn-cs"/>
        </a:defRPr>
      </a:lvl3pPr>
      <a:lvl4pPr marL="1028392" algn="l" defTabSz="685595" rtl="0" eaLnBrk="1" latinLnBrk="0" hangingPunct="1">
        <a:defRPr kumimoji="1" sz="1349" kern="1200">
          <a:solidFill>
            <a:schemeClr val="tx1"/>
          </a:solidFill>
          <a:latin typeface="+mn-lt"/>
          <a:ea typeface="+mn-ea"/>
          <a:cs typeface="+mn-cs"/>
        </a:defRPr>
      </a:lvl4pPr>
      <a:lvl5pPr marL="1371188" algn="l" defTabSz="685595" rtl="0" eaLnBrk="1" latinLnBrk="0" hangingPunct="1">
        <a:defRPr kumimoji="1" sz="1349" kern="1200">
          <a:solidFill>
            <a:schemeClr val="tx1"/>
          </a:solidFill>
          <a:latin typeface="+mn-lt"/>
          <a:ea typeface="+mn-ea"/>
          <a:cs typeface="+mn-cs"/>
        </a:defRPr>
      </a:lvl5pPr>
      <a:lvl6pPr marL="1713986" algn="l" defTabSz="685595" rtl="0" eaLnBrk="1" latinLnBrk="0" hangingPunct="1">
        <a:defRPr kumimoji="1" sz="1349" kern="1200">
          <a:solidFill>
            <a:schemeClr val="tx1"/>
          </a:solidFill>
          <a:latin typeface="+mn-lt"/>
          <a:ea typeface="+mn-ea"/>
          <a:cs typeface="+mn-cs"/>
        </a:defRPr>
      </a:lvl6pPr>
      <a:lvl7pPr marL="2056783" algn="l" defTabSz="685595" rtl="0" eaLnBrk="1" latinLnBrk="0" hangingPunct="1">
        <a:defRPr kumimoji="1" sz="1349" kern="1200">
          <a:solidFill>
            <a:schemeClr val="tx1"/>
          </a:solidFill>
          <a:latin typeface="+mn-lt"/>
          <a:ea typeface="+mn-ea"/>
          <a:cs typeface="+mn-cs"/>
        </a:defRPr>
      </a:lvl7pPr>
      <a:lvl8pPr marL="2399580" algn="l" defTabSz="685595" rtl="0" eaLnBrk="1" latinLnBrk="0" hangingPunct="1">
        <a:defRPr kumimoji="1" sz="1349" kern="1200">
          <a:solidFill>
            <a:schemeClr val="tx1"/>
          </a:solidFill>
          <a:latin typeface="+mn-lt"/>
          <a:ea typeface="+mn-ea"/>
          <a:cs typeface="+mn-cs"/>
        </a:defRPr>
      </a:lvl8pPr>
      <a:lvl9pPr marL="2742377" algn="l" defTabSz="685595" rtl="0" eaLnBrk="1" latinLnBrk="0" hangingPunct="1">
        <a:defRPr kumimoji="1"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guide id="3" pos="413">
          <p15:clr>
            <a:srgbClr val="F26B43"/>
          </p15:clr>
        </p15:guide>
        <p15:guide id="6" pos="5347">
          <p15:clr>
            <a:srgbClr val="F26B43"/>
          </p15:clr>
        </p15:guide>
        <p15:guide id="7" orient="horz" pos="414">
          <p15:clr>
            <a:srgbClr val="F26B43"/>
          </p15:clr>
        </p15:guide>
        <p15:guide id="10" orient="horz" pos="390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5.xml"/><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61.xml"/><Relationship Id="rId5" Type="http://schemas.openxmlformats.org/officeDocument/2006/relationships/image" Target="../media/image76.sv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1.xml"/><Relationship Id="rId5" Type="http://schemas.openxmlformats.org/officeDocument/2006/relationships/image" Target="../media/image76.sv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61.xml"/><Relationship Id="rId5" Type="http://schemas.openxmlformats.org/officeDocument/2006/relationships/image" Target="../media/image76.sv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A76AA-EEA2-4EA5-1B57-BBD9EC20CB04}"/>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E5FB403-F83F-8AA1-7D16-0FCEB666F79C}"/>
              </a:ext>
            </a:extLst>
          </p:cNvPr>
          <p:cNvSpPr txBox="1"/>
          <p:nvPr/>
        </p:nvSpPr>
        <p:spPr>
          <a:xfrm>
            <a:off x="574400" y="1828562"/>
            <a:ext cx="8073043" cy="123110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5400" dirty="0">
                <a:solidFill>
                  <a:prstClr val="white"/>
                </a:solidFill>
                <a:latin typeface="HGPMinchoE" panose="02020900000000000000" pitchFamily="18" charset="-128"/>
                <a:ea typeface="HGPMinchoE" panose="02020900000000000000" pitchFamily="18" charset="-128"/>
              </a:rPr>
              <a:t>Machine Learning Physics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000" dirty="0">
                <a:solidFill>
                  <a:prstClr val="white"/>
                </a:solidFill>
                <a:latin typeface="HGPMinchoE" panose="02020900000000000000" pitchFamily="18" charset="-128"/>
                <a:ea typeface="HGPMinchoE" panose="02020900000000000000" pitchFamily="18" charset="-128"/>
              </a:rPr>
              <a:t>An emergent new arena of research unifying AI and quantum physics</a:t>
            </a:r>
          </a:p>
        </p:txBody>
      </p:sp>
      <p:sp>
        <p:nvSpPr>
          <p:cNvPr id="3" name="テキスト ボックス 2">
            <a:extLst>
              <a:ext uri="{FF2B5EF4-FFF2-40B4-BE49-F238E27FC236}">
                <a16:creationId xmlns:a16="http://schemas.microsoft.com/office/drawing/2014/main" id="{AE4785A4-EDF2-8CDC-1559-60926923FF15}"/>
              </a:ext>
            </a:extLst>
          </p:cNvPr>
          <p:cNvSpPr txBox="1"/>
          <p:nvPr/>
        </p:nvSpPr>
        <p:spPr>
          <a:xfrm>
            <a:off x="2974814" y="4539697"/>
            <a:ext cx="3414717"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Koji Hashimoto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800" dirty="0">
                <a:solidFill>
                  <a:prstClr val="white"/>
                </a:solidFill>
                <a:latin typeface="HGS明朝E"/>
                <a:ea typeface="HGS明朝E"/>
                <a:cs typeface="HGS明朝E"/>
              </a:rPr>
              <a:t>Kyoto U, phys. dept.</a:t>
            </a:r>
            <a:endPar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800" dirty="0">
                <a:solidFill>
                  <a:prstClr val="white"/>
                </a:solidFill>
                <a:latin typeface="HGS明朝E"/>
                <a:ea typeface="HGS明朝E"/>
                <a:cs typeface="HGS明朝E"/>
              </a:rPr>
              <a:t>Director of </a:t>
            </a:r>
            <a:r>
              <a:rPr lang="en-US" altLang="ja-JP" sz="2800" dirty="0" err="1">
                <a:solidFill>
                  <a:prstClr val="white"/>
                </a:solidFill>
                <a:latin typeface="HGS明朝E"/>
                <a:ea typeface="HGS明朝E"/>
                <a:cs typeface="HGS明朝E"/>
              </a:rPr>
              <a:t>MLPhys</a:t>
            </a:r>
            <a:endPar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endParaRPr>
          </a:p>
        </p:txBody>
      </p:sp>
      <p:sp>
        <p:nvSpPr>
          <p:cNvPr id="5" name="テキスト ボックス 4">
            <a:extLst>
              <a:ext uri="{FF2B5EF4-FFF2-40B4-BE49-F238E27FC236}">
                <a16:creationId xmlns:a16="http://schemas.microsoft.com/office/drawing/2014/main" id="{8F7DAE93-D584-F361-E166-807839B2F093}"/>
              </a:ext>
            </a:extLst>
          </p:cNvPr>
          <p:cNvSpPr txBox="1"/>
          <p:nvPr/>
        </p:nvSpPr>
        <p:spPr>
          <a:xfrm>
            <a:off x="4811747" y="161197"/>
            <a:ext cx="404149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HGS明朝E"/>
                <a:ea typeface="HGS明朝E"/>
                <a:cs typeface="HGS明朝E"/>
              </a:rPr>
              <a:t>Keynote at ISGC 2026</a:t>
            </a:r>
            <a:r>
              <a:rPr kumimoji="1" lang="en-US" altLang="ja-JP" b="0" i="0" u="none" strike="noStrike" kern="1200" cap="none" spc="0" normalizeH="0" baseline="0" noProof="0" dirty="0">
                <a:ln>
                  <a:noFill/>
                </a:ln>
                <a:solidFill>
                  <a:prstClr val="white"/>
                </a:solidFill>
                <a:effectLst/>
                <a:uLnTx/>
                <a:uFillTx/>
                <a:latin typeface="HGS明朝E"/>
                <a:ea typeface="HGS明朝E"/>
                <a:cs typeface="HGS明朝E"/>
              </a:rPr>
              <a:t>, 18 March 2026</a:t>
            </a:r>
          </a:p>
        </p:txBody>
      </p:sp>
    </p:spTree>
    <p:extLst>
      <p:ext uri="{BB962C8B-B14F-4D97-AF65-F5344CB8AC3E}">
        <p14:creationId xmlns:p14="http://schemas.microsoft.com/office/powerpoint/2010/main" val="1533655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50C77-F857-5AD6-966C-C994FB8CD5E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EBF13A8-BB72-AAD7-6C7E-AC7814E87390}"/>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B6703EF5-3441-EED4-45F6-DF25B7880FDB}"/>
              </a:ext>
            </a:extLst>
          </p:cNvPr>
          <p:cNvSpPr txBox="1"/>
          <p:nvPr/>
        </p:nvSpPr>
        <p:spPr>
          <a:xfrm>
            <a:off x="457200" y="185057"/>
            <a:ext cx="650428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alibri"/>
                <a:ea typeface="MS Gothic" panose="020B0609070205080204" pitchFamily="49" charset="-128"/>
                <a:cs typeface="+mn-cs"/>
              </a:rPr>
              <a:t>Expanding research field in the world</a:t>
            </a:r>
            <a:endParaRPr kumimoji="1" lang="ja-JP" altLang="en-US" sz="3200" b="1" i="0" u="none" strike="noStrike" kern="1200" cap="none" spc="0" normalizeH="0" baseline="0" noProof="0">
              <a:ln>
                <a:noFill/>
              </a:ln>
              <a:solidFill>
                <a:prstClr val="white"/>
              </a:solidFill>
              <a:effectLst/>
              <a:uLnTx/>
              <a:uFillTx/>
              <a:latin typeface="Calibri"/>
              <a:ea typeface="MS Gothic" panose="020B0609070205080204" pitchFamily="49" charset="-128"/>
              <a:cs typeface="+mn-cs"/>
            </a:endParaRPr>
          </a:p>
        </p:txBody>
      </p:sp>
      <p:graphicFrame>
        <p:nvGraphicFramePr>
          <p:cNvPr id="13" name="グラフ 12">
            <a:extLst>
              <a:ext uri="{FF2B5EF4-FFF2-40B4-BE49-F238E27FC236}">
                <a16:creationId xmlns:a16="http://schemas.microsoft.com/office/drawing/2014/main" id="{5FD1073D-A5E3-6997-F623-D282AEF7FB66}"/>
              </a:ext>
            </a:extLst>
          </p:cNvPr>
          <p:cNvGraphicFramePr/>
          <p:nvPr>
            <p:extLst>
              <p:ext uri="{D42A27DB-BD31-4B8C-83A1-F6EECF244321}">
                <p14:modId xmlns:p14="http://schemas.microsoft.com/office/powerpoint/2010/main" val="2413983880"/>
              </p:ext>
            </p:extLst>
          </p:nvPr>
        </p:nvGraphicFramePr>
        <p:xfrm>
          <a:off x="801622" y="2779638"/>
          <a:ext cx="3513462" cy="3932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a:extLst>
              <a:ext uri="{FF2B5EF4-FFF2-40B4-BE49-F238E27FC236}">
                <a16:creationId xmlns:a16="http://schemas.microsoft.com/office/drawing/2014/main" id="{7CE5F285-82A8-131B-E354-B9A7E29EB840}"/>
              </a:ext>
            </a:extLst>
          </p:cNvPr>
          <p:cNvGraphicFramePr/>
          <p:nvPr>
            <p:extLst>
              <p:ext uri="{D42A27DB-BD31-4B8C-83A1-F6EECF244321}">
                <p14:modId xmlns:p14="http://schemas.microsoft.com/office/powerpoint/2010/main" val="4110869686"/>
              </p:ext>
            </p:extLst>
          </p:nvPr>
        </p:nvGraphicFramePr>
        <p:xfrm>
          <a:off x="5007733" y="2702756"/>
          <a:ext cx="3706521" cy="4009466"/>
        </p:xfrm>
        <a:graphic>
          <a:graphicData uri="http://schemas.openxmlformats.org/drawingml/2006/chart">
            <c:chart xmlns:c="http://schemas.openxmlformats.org/drawingml/2006/chart" xmlns:r="http://schemas.openxmlformats.org/officeDocument/2006/relationships" r:id="rId4"/>
          </a:graphicData>
        </a:graphic>
      </p:graphicFrame>
      <p:sp>
        <p:nvSpPr>
          <p:cNvPr id="15" name="テキスト ボックス 14">
            <a:extLst>
              <a:ext uri="{FF2B5EF4-FFF2-40B4-BE49-F238E27FC236}">
                <a16:creationId xmlns:a16="http://schemas.microsoft.com/office/drawing/2014/main" id="{4B5BC4B2-0DED-B9DA-8435-58284BF86212}"/>
              </a:ext>
            </a:extLst>
          </p:cNvPr>
          <p:cNvSpPr txBox="1"/>
          <p:nvPr/>
        </p:nvSpPr>
        <p:spPr>
          <a:xfrm>
            <a:off x="581434" y="1872239"/>
            <a:ext cx="404707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Phys category</a:t>
            </a:r>
            <a:endParaRPr kumimoji="1" lang="ja-JP" altLang="en-US" sz="2800" b="0" i="0" u="none" strike="noStrike" kern="1200" cap="none" spc="0" normalizeH="0" baseline="0" noProof="0">
              <a:ln>
                <a:noFill/>
              </a:ln>
              <a:solidFill>
                <a:srgbClr val="FF0000"/>
              </a:solidFill>
              <a:effectLst/>
              <a:uLnTx/>
              <a:uFillTx/>
              <a:latin typeface="Calibri"/>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abstract includes “machine (deep) learning”</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58532ACC-B7D9-C178-38A2-5431D9075A7A}"/>
              </a:ext>
            </a:extLst>
          </p:cNvPr>
          <p:cNvSpPr txBox="1"/>
          <p:nvPr/>
        </p:nvSpPr>
        <p:spPr>
          <a:xfrm>
            <a:off x="5055023" y="1872239"/>
            <a:ext cx="387144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CS category</a:t>
            </a:r>
            <a:endParaRPr kumimoji="1" lang="ja-JP" altLang="en-US" sz="2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abstract includes “physics” and “learning”</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7" name="テキスト ボックス 16">
            <a:extLst>
              <a:ext uri="{FF2B5EF4-FFF2-40B4-BE49-F238E27FC236}">
                <a16:creationId xmlns:a16="http://schemas.microsoft.com/office/drawing/2014/main" id="{33C33BC5-58BB-09DC-5B78-207E77204D31}"/>
              </a:ext>
            </a:extLst>
          </p:cNvPr>
          <p:cNvSpPr txBox="1"/>
          <p:nvPr/>
        </p:nvSpPr>
        <p:spPr>
          <a:xfrm>
            <a:off x="457200" y="1211062"/>
            <a:ext cx="38297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arXiv</a:t>
            </a: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papers of </a:t>
            </a: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MLPhys</a:t>
            </a:r>
            <a:endPar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534942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A9D2-3612-7BED-C3AE-9E4508018D9A}"/>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94F84809-2CF6-2ECA-5B42-AFB102D6ED05}"/>
              </a:ext>
            </a:extLst>
          </p:cNvPr>
          <p:cNvPicPr>
            <a:picLocks noChangeAspect="1"/>
          </p:cNvPicPr>
          <p:nvPr/>
        </p:nvPicPr>
        <p:blipFill>
          <a:blip r:embed="rId4">
            <a:alphaModFix amt="27000"/>
            <a:extLst>
              <a:ext uri="{BEBA8EAE-BF5A-486C-A8C5-ECC9F3942E4B}">
                <a14:imgProps xmlns:a14="http://schemas.microsoft.com/office/drawing/2010/main">
                  <a14:imgLayer r:embed="rId5">
                    <a14:imgEffect>
                      <a14:sharpenSoften amount="94000"/>
                    </a14:imgEffect>
                    <a14:imgEffect>
                      <a14:brightnessContrast bright="42000" contrast="67000"/>
                    </a14:imgEffect>
                  </a14:imgLayer>
                </a14:imgProps>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161AB648-6862-0175-BDC0-1A7ED117BAB6}"/>
              </a:ext>
            </a:extLst>
          </p:cNvPr>
          <p:cNvSpPr txBox="1"/>
          <p:nvPr/>
        </p:nvSpPr>
        <p:spPr>
          <a:xfrm>
            <a:off x="1352514" y="2046151"/>
            <a:ext cx="6223691" cy="4401205"/>
          </a:xfrm>
          <a:prstGeom prst="rect">
            <a:avLst/>
          </a:prstGeom>
          <a:noFill/>
        </p:spPr>
        <p:txBody>
          <a:bodyPr wrap="non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What happened in 2017.</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W</a:t>
            </a:r>
            <a:r>
              <a:rPr kumimoji="1" lang="en-US" altLang="ja-JP" sz="400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hy</a:t>
            </a: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 AI suits quantum.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Recent results in </a:t>
            </a:r>
            <a:r>
              <a:rPr kumimoji="1" lang="en-US" altLang="ja-JP" sz="400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MLPhys</a:t>
            </a: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Generative Science.</a:t>
            </a:r>
          </a:p>
        </p:txBody>
      </p:sp>
      <p:sp>
        <p:nvSpPr>
          <p:cNvPr id="11" name="正方形/長方形 10">
            <a:extLst>
              <a:ext uri="{FF2B5EF4-FFF2-40B4-BE49-F238E27FC236}">
                <a16:creationId xmlns:a16="http://schemas.microsoft.com/office/drawing/2014/main" id="{38F2168D-6B2B-8D3D-F50C-32E35E317C51}"/>
              </a:ext>
            </a:extLst>
          </p:cNvPr>
          <p:cNvSpPr/>
          <p:nvPr/>
        </p:nvSpPr>
        <p:spPr>
          <a:xfrm>
            <a:off x="853665" y="3128269"/>
            <a:ext cx="7952782" cy="1064302"/>
          </a:xfrm>
          <a:prstGeom prst="rect">
            <a:avLst/>
          </a:prstGeom>
          <a:noFill/>
          <a:ln w="85725">
            <a:gradFill flip="none" rotWithShape="1">
              <a:gsLst>
                <a:gs pos="0">
                  <a:srgbClr val="92D050"/>
                </a:gs>
                <a:gs pos="78000">
                  <a:srgbClr val="C9E8A8"/>
                </a:gs>
                <a:gs pos="100000">
                  <a:schemeClr val="tx1">
                    <a:alpha val="0"/>
                  </a:schemeClr>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 name="テキスト ボックス 4">
            <a:extLst>
              <a:ext uri="{FF2B5EF4-FFF2-40B4-BE49-F238E27FC236}">
                <a16:creationId xmlns:a16="http://schemas.microsoft.com/office/drawing/2014/main" id="{F2F8D24F-F0F8-C9CF-F263-2F4CD80D462A}"/>
              </a:ext>
            </a:extLst>
          </p:cNvPr>
          <p:cNvSpPr txBox="1"/>
          <p:nvPr/>
        </p:nvSpPr>
        <p:spPr>
          <a:xfrm>
            <a:off x="639748" y="453689"/>
            <a:ext cx="8013732" cy="113877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white"/>
                </a:solidFill>
                <a:effectLst/>
                <a:uLnTx/>
                <a:uFillTx/>
                <a:latin typeface="HGPMinchoE" panose="02020900000000000000" pitchFamily="18" charset="-128"/>
                <a:ea typeface="HGPMinchoE" panose="02020900000000000000" pitchFamily="18" charset="-128"/>
                <a:cs typeface="+mn-cs"/>
              </a:rPr>
              <a:t>Machine Learning Physics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HGPMinchoE" panose="02020900000000000000" pitchFamily="18" charset="-128"/>
                <a:ea typeface="HGPMinchoE" panose="02020900000000000000" pitchFamily="18" charset="-128"/>
                <a:cs typeface="+mn-cs"/>
              </a:rPr>
              <a:t>an emergent new arena of research unifying AI and quantum physics</a:t>
            </a:r>
          </a:p>
        </p:txBody>
      </p:sp>
    </p:spTree>
    <p:custDataLst>
      <p:tags r:id="rId1"/>
    </p:custDataLst>
    <p:extLst>
      <p:ext uri="{BB962C8B-B14F-4D97-AF65-F5344CB8AC3E}">
        <p14:creationId xmlns:p14="http://schemas.microsoft.com/office/powerpoint/2010/main" val="3092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C1A6C12-E884-E752-6ECE-3202EF510386}"/>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09AFB875-7809-2747-88FF-14157C754210}"/>
              </a:ext>
            </a:extLst>
          </p:cNvPr>
          <p:cNvSpPr txBox="1"/>
          <p:nvPr/>
        </p:nvSpPr>
        <p:spPr>
          <a:xfrm>
            <a:off x="457200" y="185057"/>
            <a:ext cx="82621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ea typeface="MS Gothic" panose="020B0609070205080204" pitchFamily="49" charset="-128"/>
                <a:cs typeface="+mn-cs"/>
              </a:rPr>
              <a:t>Why?   (1/4) New math can solve many physics.</a:t>
            </a:r>
            <a:endParaRPr kumimoji="1" lang="ja-JP" altLang="en-US" sz="3200" b="1" i="0" u="none" strike="noStrike" kern="1200" cap="none" spc="0" normalizeH="0" baseline="0" noProof="0">
              <a:ln>
                <a:noFill/>
              </a:ln>
              <a:solidFill>
                <a:prstClr val="white"/>
              </a:solidFill>
              <a:effectLst/>
              <a:uLnTx/>
              <a:uFillTx/>
              <a:ea typeface="MS Gothic" panose="020B0609070205080204" pitchFamily="49" charset="-128"/>
              <a:cs typeface="+mn-cs"/>
            </a:endParaRPr>
          </a:p>
        </p:txBody>
      </p:sp>
      <p:sp>
        <p:nvSpPr>
          <p:cNvPr id="9" name="テキスト ボックス 8">
            <a:extLst>
              <a:ext uri="{FF2B5EF4-FFF2-40B4-BE49-F238E27FC236}">
                <a16:creationId xmlns:a16="http://schemas.microsoft.com/office/drawing/2014/main" id="{A6EB6832-FCDD-7142-B9AE-BB106332BB02}"/>
              </a:ext>
            </a:extLst>
          </p:cNvPr>
          <p:cNvSpPr txBox="1"/>
          <p:nvPr/>
        </p:nvSpPr>
        <p:spPr>
          <a:xfrm>
            <a:off x="804107" y="1176451"/>
            <a:ext cx="718690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Calibri"/>
                <a:ea typeface="ＭＳ Ｐゴシック" panose="020B0600070205080204" pitchFamily="34" charset="-128"/>
              </a:rPr>
              <a:t>AI</a:t>
            </a:r>
            <a:r>
              <a:rPr kumimoji="1" lang="en-US" altLang="ja-JP" sz="28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is a </a:t>
            </a:r>
            <a:r>
              <a:rPr lang="en-US" altLang="ja-JP" sz="2800" b="1" dirty="0">
                <a:solidFill>
                  <a:prstClr val="black"/>
                </a:solidFill>
                <a:latin typeface="Calibri"/>
                <a:ea typeface="ＭＳ Ｐゴシック" panose="020B0600070205080204" pitchFamily="34" charset="-128"/>
              </a:rPr>
              <a:t>MATH</a:t>
            </a:r>
            <a:r>
              <a:rPr kumimoji="1" lang="en-US" altLang="ja-JP" sz="28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penetrating various physics fields.</a:t>
            </a:r>
            <a:endPar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0805F532-C5AC-9847-A617-2DDCF28BDED9}"/>
              </a:ext>
            </a:extLst>
          </p:cNvPr>
          <p:cNvSpPr txBox="1"/>
          <p:nvPr/>
        </p:nvSpPr>
        <p:spPr>
          <a:xfrm>
            <a:off x="463382" y="2286561"/>
            <a:ext cx="24449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Comp. phys.</a:t>
            </a: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游ゴシック" panose="020B0400000000000000" pitchFamily="34" charset="-128"/>
              </a:rPr>
              <a:t>Particle phys.</a:t>
            </a: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游ゴシック" panose="020B0400000000000000" pitchFamily="34" charset="-128"/>
              </a:rPr>
              <a:t>Nuclear phys.</a:t>
            </a: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游ゴシック" panose="020B0400000000000000" pitchFamily="34" charset="-128"/>
              </a:rPr>
              <a:t>Cosmology</a:t>
            </a: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Cond-mat phys.</a:t>
            </a:r>
          </a:p>
        </p:txBody>
      </p:sp>
      <p:sp>
        <p:nvSpPr>
          <p:cNvPr id="11" name="上下矢印 10">
            <a:extLst>
              <a:ext uri="{FF2B5EF4-FFF2-40B4-BE49-F238E27FC236}">
                <a16:creationId xmlns:a16="http://schemas.microsoft.com/office/drawing/2014/main" id="{117668EE-2EC2-864A-BF89-83779317D1E9}"/>
              </a:ext>
            </a:extLst>
          </p:cNvPr>
          <p:cNvSpPr/>
          <p:nvPr/>
        </p:nvSpPr>
        <p:spPr>
          <a:xfrm>
            <a:off x="1252726" y="2002674"/>
            <a:ext cx="720762" cy="2593042"/>
          </a:xfrm>
          <a:prstGeom prst="upDownArrow">
            <a:avLst/>
          </a:prstGeom>
          <a:solidFill>
            <a:srgbClr val="FF0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96D6DC51-80C0-1E4B-A4DE-C93D2CF8F7CA}"/>
              </a:ext>
            </a:extLst>
          </p:cNvPr>
          <p:cNvSpPr txBox="1"/>
          <p:nvPr/>
        </p:nvSpPr>
        <p:spPr>
          <a:xfrm>
            <a:off x="457201" y="4640174"/>
            <a:ext cx="2102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Math can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Calibri" panose="020F0502020204030204"/>
                <a:ea typeface="游ゴシック" panose="020B0400000000000000" pitchFamily="34" charset="-128"/>
              </a:rPr>
              <a:t>penetrate all.</a:t>
            </a:r>
            <a:endPar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13" name="テキスト ボックス 12">
            <a:extLst>
              <a:ext uri="{FF2B5EF4-FFF2-40B4-BE49-F238E27FC236}">
                <a16:creationId xmlns:a16="http://schemas.microsoft.com/office/drawing/2014/main" id="{E5419F37-9EEB-104D-A147-44CC038F94D8}"/>
              </a:ext>
            </a:extLst>
          </p:cNvPr>
          <p:cNvSpPr txBox="1"/>
          <p:nvPr/>
        </p:nvSpPr>
        <p:spPr>
          <a:xfrm>
            <a:off x="3136908" y="4410820"/>
            <a:ext cx="5571462" cy="1697068"/>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Ex) Topology.                  2016 Nobel prize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2400" b="1" dirty="0">
                <a:solidFill>
                  <a:prstClr val="black"/>
                </a:solidFill>
                <a:latin typeface="Calibri" panose="020F0502020204030204"/>
                <a:ea typeface="游ゴシック" panose="020B0400000000000000" pitchFamily="34" charset="-128"/>
              </a:rPr>
              <a:t>Ex) Quantum info.         2022 Nobel prize.</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Ex) </a:t>
            </a: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Machine Learning</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2024 Nobel prize.</a:t>
            </a:r>
            <a:endPar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20" name="左中かっこ 19">
            <a:extLst>
              <a:ext uri="{FF2B5EF4-FFF2-40B4-BE49-F238E27FC236}">
                <a16:creationId xmlns:a16="http://schemas.microsoft.com/office/drawing/2014/main" id="{5B9D8C8A-699F-1741-A30A-2E1906877C97}"/>
              </a:ext>
            </a:extLst>
          </p:cNvPr>
          <p:cNvSpPr/>
          <p:nvPr/>
        </p:nvSpPr>
        <p:spPr>
          <a:xfrm>
            <a:off x="2835570" y="4476404"/>
            <a:ext cx="301338" cy="1697068"/>
          </a:xfrm>
          <a:prstGeom prst="leftBrac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 name="テキスト ボックス 2">
            <a:extLst>
              <a:ext uri="{FF2B5EF4-FFF2-40B4-BE49-F238E27FC236}">
                <a16:creationId xmlns:a16="http://schemas.microsoft.com/office/drawing/2014/main" id="{34CB8707-D635-A634-4391-3C41A55BC556}"/>
              </a:ext>
            </a:extLst>
          </p:cNvPr>
          <p:cNvSpPr txBox="1"/>
          <p:nvPr/>
        </p:nvSpPr>
        <p:spPr>
          <a:xfrm>
            <a:off x="3136908" y="2312145"/>
            <a:ext cx="534813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游ゴシック" panose="020B0400000000000000" pitchFamily="34" charset="-128"/>
              </a:rPr>
              <a:t>--- Q</a:t>
            </a: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uantum</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path-integrate!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游ゴシック" panose="020B0400000000000000" pitchFamily="34" charset="-128"/>
              </a:rPr>
              <a:t>--- Find quantum theories!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游ゴシック" panose="020B0400000000000000" pitchFamily="34" charset="-128"/>
              </a:rPr>
              <a:t>--- Solve quantum many body!</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游ゴシック" panose="020B0400000000000000" pitchFamily="34" charset="-128"/>
              </a:rPr>
              <a:t>--- Describe quantum era of the universe!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Find emergent quantum phenomena!</a:t>
            </a:r>
          </a:p>
        </p:txBody>
      </p:sp>
    </p:spTree>
    <p:extLst>
      <p:ext uri="{BB962C8B-B14F-4D97-AF65-F5344CB8AC3E}">
        <p14:creationId xmlns:p14="http://schemas.microsoft.com/office/powerpoint/2010/main" val="1758036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7E14A-DB12-2241-2D8C-F58AA8ACAF0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7417035-DDFF-9405-5965-ECD5238FFA2A}"/>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F399E4F9-FEE5-1A7A-92C8-B4988C990D1E}"/>
              </a:ext>
            </a:extLst>
          </p:cNvPr>
          <p:cNvSpPr txBox="1"/>
          <p:nvPr/>
        </p:nvSpPr>
        <p:spPr>
          <a:xfrm>
            <a:off x="457200" y="185057"/>
            <a:ext cx="61169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ea typeface="MS Gothic" panose="020B0609070205080204" pitchFamily="49" charset="-128"/>
                <a:cs typeface="+mn-cs"/>
              </a:rPr>
              <a:t>Why?  (2/4) Variety of AI Methods.</a:t>
            </a:r>
            <a:endParaRPr kumimoji="1" lang="ja-JP" altLang="en-US" sz="3200" b="1" i="0" u="none" strike="noStrike" kern="1200" cap="none" spc="0" normalizeH="0" baseline="0" noProof="0">
              <a:ln>
                <a:noFill/>
              </a:ln>
              <a:solidFill>
                <a:prstClr val="white"/>
              </a:solidFill>
              <a:effectLst/>
              <a:uLnTx/>
              <a:uFillTx/>
              <a:ea typeface="MS Gothic" panose="020B0609070205080204" pitchFamily="49" charset="-128"/>
              <a:cs typeface="+mn-cs"/>
            </a:endParaRPr>
          </a:p>
        </p:txBody>
      </p:sp>
      <p:sp>
        <p:nvSpPr>
          <p:cNvPr id="34" name="正方形/長方形 33">
            <a:extLst>
              <a:ext uri="{FF2B5EF4-FFF2-40B4-BE49-F238E27FC236}">
                <a16:creationId xmlns:a16="http://schemas.microsoft.com/office/drawing/2014/main" id="{9583277F-47A1-C671-AF64-CAF8E8635E31}"/>
              </a:ext>
            </a:extLst>
          </p:cNvPr>
          <p:cNvSpPr/>
          <p:nvPr/>
        </p:nvSpPr>
        <p:spPr>
          <a:xfrm>
            <a:off x="860184" y="2815493"/>
            <a:ext cx="7832725" cy="3503811"/>
          </a:xfrm>
          <a:prstGeom prst="rect">
            <a:avLst/>
          </a:prstGeom>
          <a:gradFill flip="none" rotWithShape="1">
            <a:gsLst>
              <a:gs pos="0">
                <a:srgbClr val="4F81BD">
                  <a:tint val="100000"/>
                  <a:shade val="100000"/>
                  <a:satMod val="130000"/>
                  <a:alpha val="42000"/>
                </a:srgbClr>
              </a:gs>
              <a:gs pos="100000">
                <a:srgbClr val="4F81BD">
                  <a:tint val="50000"/>
                  <a:shade val="100000"/>
                  <a:satMod val="350000"/>
                  <a:alpha val="42000"/>
                </a:srgbClr>
              </a:gs>
            </a:gsLst>
            <a:lin ang="16200000" scaled="0"/>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5" name="テキスト ボックス 34">
            <a:extLst>
              <a:ext uri="{FF2B5EF4-FFF2-40B4-BE49-F238E27FC236}">
                <a16:creationId xmlns:a16="http://schemas.microsoft.com/office/drawing/2014/main" id="{44EE70F7-B4E7-40BD-1C3A-55AE7DC43B3B}"/>
              </a:ext>
            </a:extLst>
          </p:cNvPr>
          <p:cNvSpPr txBox="1"/>
          <p:nvPr/>
        </p:nvSpPr>
        <p:spPr>
          <a:xfrm>
            <a:off x="467544" y="1538711"/>
            <a:ext cx="54694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AI</a:t>
            </a:r>
          </a:p>
        </p:txBody>
      </p:sp>
      <p:sp>
        <p:nvSpPr>
          <p:cNvPr id="36" name="テキスト ボックス 35">
            <a:extLst>
              <a:ext uri="{FF2B5EF4-FFF2-40B4-BE49-F238E27FC236}">
                <a16:creationId xmlns:a16="http://schemas.microsoft.com/office/drawing/2014/main" id="{6DA07271-EFB6-DBDA-5FA0-031323B7F73C}"/>
              </a:ext>
            </a:extLst>
          </p:cNvPr>
          <p:cNvSpPr txBox="1"/>
          <p:nvPr/>
        </p:nvSpPr>
        <p:spPr>
          <a:xfrm>
            <a:off x="1407008" y="991466"/>
            <a:ext cx="73933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Supervised     : Fitting with infinite #</a:t>
            </a:r>
            <a:r>
              <a:rPr kumimoji="1" lang="en-US" altLang="ja-JP" sz="2400" b="0" i="0" u="none" strike="noStrike" kern="1200" cap="none" spc="0" normalizeH="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of parameters</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4590EA84-C057-B0C2-626C-30A4C2FCFDCA}"/>
              </a:ext>
            </a:extLst>
          </p:cNvPr>
          <p:cNvSpPr txBox="1"/>
          <p:nvPr/>
        </p:nvSpPr>
        <p:spPr>
          <a:xfrm>
            <a:off x="1407008" y="1376461"/>
            <a:ext cx="59987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Unsupervised : Autoclassification of 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8" name="テキスト ボックス 37">
            <a:extLst>
              <a:ext uri="{FF2B5EF4-FFF2-40B4-BE49-F238E27FC236}">
                <a16:creationId xmlns:a16="http://schemas.microsoft.com/office/drawing/2014/main" id="{1747E4FA-3810-771F-BF43-3609CD50B078}"/>
              </a:ext>
            </a:extLst>
          </p:cNvPr>
          <p:cNvSpPr txBox="1"/>
          <p:nvPr/>
        </p:nvSpPr>
        <p:spPr>
          <a:xfrm>
            <a:off x="1400672" y="1750443"/>
            <a:ext cx="5995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Reinforced      : Solving complicated laws</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9" name="左中かっこ 38">
            <a:extLst>
              <a:ext uri="{FF2B5EF4-FFF2-40B4-BE49-F238E27FC236}">
                <a16:creationId xmlns:a16="http://schemas.microsoft.com/office/drawing/2014/main" id="{667BA038-E985-278D-A5A5-B41A518A0F13}"/>
              </a:ext>
            </a:extLst>
          </p:cNvPr>
          <p:cNvSpPr/>
          <p:nvPr/>
        </p:nvSpPr>
        <p:spPr>
          <a:xfrm>
            <a:off x="1103004" y="1026401"/>
            <a:ext cx="169000" cy="1570702"/>
          </a:xfrm>
          <a:prstGeom prst="leftBrace">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DB7576DE-A56F-9527-F027-45D160639B4F}"/>
              </a:ext>
            </a:extLst>
          </p:cNvPr>
          <p:cNvSpPr txBox="1"/>
          <p:nvPr/>
        </p:nvSpPr>
        <p:spPr>
          <a:xfrm>
            <a:off x="1400672" y="2135438"/>
            <a:ext cx="77444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Gen-AI            : </a:t>
            </a:r>
            <a:r>
              <a:rPr lang="en-US" altLang="ja-JP" sz="2400" dirty="0" err="1">
                <a:solidFill>
                  <a:prstClr val="black"/>
                </a:solidFill>
                <a:latin typeface="游ゴシック" panose="020B0400000000000000" pitchFamily="34" charset="-128"/>
                <a:ea typeface="游ゴシック" panose="020B0400000000000000" pitchFamily="34" charset="-128"/>
              </a:rPr>
              <a:t>AutoModel</a:t>
            </a:r>
            <a:r>
              <a:rPr lang="en-US" altLang="ja-JP" sz="2400" dirty="0">
                <a:solidFill>
                  <a:prstClr val="black"/>
                </a:solidFill>
                <a:latin typeface="游ゴシック" panose="020B0400000000000000" pitchFamily="34" charset="-128"/>
                <a:ea typeface="游ゴシック" panose="020B0400000000000000" pitchFamily="34" charset="-128"/>
              </a:rPr>
              <a:t>, </a:t>
            </a:r>
            <a:r>
              <a:rPr lang="en-US" altLang="ja-JP" sz="2400" dirty="0" err="1">
                <a:solidFill>
                  <a:prstClr val="black"/>
                </a:solidFill>
                <a:latin typeface="游ゴシック" panose="020B0400000000000000" pitchFamily="34" charset="-128"/>
                <a:ea typeface="游ゴシック" panose="020B0400000000000000" pitchFamily="34" charset="-128"/>
              </a:rPr>
              <a:t>AutoExp</a:t>
            </a:r>
            <a:r>
              <a:rPr lang="en-US" altLang="ja-JP" sz="2400" dirty="0">
                <a:solidFill>
                  <a:prstClr val="black"/>
                </a:solidFill>
                <a:latin typeface="游ゴシック" panose="020B0400000000000000" pitchFamily="34" charset="-128"/>
                <a:ea typeface="游ゴシック" panose="020B0400000000000000" pitchFamily="34" charset="-128"/>
              </a:rPr>
              <a:t>, </a:t>
            </a:r>
            <a:r>
              <a:rPr lang="en-US" altLang="ja-JP" sz="2400" dirty="0" err="1">
                <a:solidFill>
                  <a:prstClr val="black"/>
                </a:solidFill>
                <a:latin typeface="游ゴシック" panose="020B0400000000000000" pitchFamily="34" charset="-128"/>
                <a:ea typeface="游ゴシック" panose="020B0400000000000000" pitchFamily="34" charset="-128"/>
              </a:rPr>
              <a:t>AutoManipulate</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41" name="テキスト ボックス 40">
            <a:extLst>
              <a:ext uri="{FF2B5EF4-FFF2-40B4-BE49-F238E27FC236}">
                <a16:creationId xmlns:a16="http://schemas.microsoft.com/office/drawing/2014/main" id="{D05CE0C0-4D85-C01A-5FE2-0570FC991F4F}"/>
              </a:ext>
            </a:extLst>
          </p:cNvPr>
          <p:cNvSpPr txBox="1"/>
          <p:nvPr/>
        </p:nvSpPr>
        <p:spPr>
          <a:xfrm>
            <a:off x="1359170" y="3698667"/>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Model</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42" name="テキスト ボックス 41">
            <a:extLst>
              <a:ext uri="{FF2B5EF4-FFF2-40B4-BE49-F238E27FC236}">
                <a16:creationId xmlns:a16="http://schemas.microsoft.com/office/drawing/2014/main" id="{ED65BA0E-3214-2DA4-9686-7DB6A97B64B1}"/>
              </a:ext>
            </a:extLst>
          </p:cNvPr>
          <p:cNvSpPr txBox="1"/>
          <p:nvPr/>
        </p:nvSpPr>
        <p:spPr>
          <a:xfrm>
            <a:off x="2911478" y="3734670"/>
            <a:ext cx="1359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43" name="テキスト ボックス 42">
            <a:extLst>
              <a:ext uri="{FF2B5EF4-FFF2-40B4-BE49-F238E27FC236}">
                <a16:creationId xmlns:a16="http://schemas.microsoft.com/office/drawing/2014/main" id="{C28F3706-0084-EA64-1817-D60D2605F371}"/>
              </a:ext>
            </a:extLst>
          </p:cNvPr>
          <p:cNvSpPr txBox="1"/>
          <p:nvPr/>
        </p:nvSpPr>
        <p:spPr>
          <a:xfrm>
            <a:off x="1339533" y="4615729"/>
            <a:ext cx="8853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Exp.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Obs.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44" name="テキスト ボックス 43">
            <a:extLst>
              <a:ext uri="{FF2B5EF4-FFF2-40B4-BE49-F238E27FC236}">
                <a16:creationId xmlns:a16="http://schemas.microsoft.com/office/drawing/2014/main" id="{C684D428-1BDC-81AC-9A78-9D1AE4053645}"/>
              </a:ext>
            </a:extLst>
          </p:cNvPr>
          <p:cNvSpPr txBox="1"/>
          <p:nvPr/>
        </p:nvSpPr>
        <p:spPr>
          <a:xfrm>
            <a:off x="6424275" y="4800811"/>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Law</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45" name="テキスト ボックス 44">
            <a:extLst>
              <a:ext uri="{FF2B5EF4-FFF2-40B4-BE49-F238E27FC236}">
                <a16:creationId xmlns:a16="http://schemas.microsoft.com/office/drawing/2014/main" id="{4D909B05-7BC4-9BFD-42AC-983B7427C2BE}"/>
              </a:ext>
            </a:extLst>
          </p:cNvPr>
          <p:cNvSpPr txBox="1"/>
          <p:nvPr/>
        </p:nvSpPr>
        <p:spPr>
          <a:xfrm>
            <a:off x="2722924" y="4785498"/>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46" name="テキスト ボックス 45">
            <a:extLst>
              <a:ext uri="{FF2B5EF4-FFF2-40B4-BE49-F238E27FC236}">
                <a16:creationId xmlns:a16="http://schemas.microsoft.com/office/drawing/2014/main" id="{557E4179-DB90-72E6-3C75-E337CF853BAF}"/>
              </a:ext>
            </a:extLst>
          </p:cNvPr>
          <p:cNvSpPr txBox="1"/>
          <p:nvPr/>
        </p:nvSpPr>
        <p:spPr>
          <a:xfrm>
            <a:off x="4435033" y="4792377"/>
            <a:ext cx="1410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Fitting</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47" name="テキスト ボックス 46">
            <a:extLst>
              <a:ext uri="{FF2B5EF4-FFF2-40B4-BE49-F238E27FC236}">
                <a16:creationId xmlns:a16="http://schemas.microsoft.com/office/drawing/2014/main" id="{49DD1A80-A5AE-9CF9-2CFE-20BC0EB28677}"/>
              </a:ext>
            </a:extLst>
          </p:cNvPr>
          <p:cNvSpPr txBox="1"/>
          <p:nvPr/>
        </p:nvSpPr>
        <p:spPr>
          <a:xfrm>
            <a:off x="7747829" y="4803293"/>
            <a:ext cx="885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Pred.</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48" name="角丸四角形 47">
            <a:extLst>
              <a:ext uri="{FF2B5EF4-FFF2-40B4-BE49-F238E27FC236}">
                <a16:creationId xmlns:a16="http://schemas.microsoft.com/office/drawing/2014/main" id="{A104AED5-5A60-8DFE-22F5-DE3AE70D9EF8}"/>
              </a:ext>
            </a:extLst>
          </p:cNvPr>
          <p:cNvSpPr/>
          <p:nvPr/>
        </p:nvSpPr>
        <p:spPr>
          <a:xfrm>
            <a:off x="2814451" y="3481297"/>
            <a:ext cx="1417326" cy="840017"/>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49" name="角丸四角形 48">
            <a:extLst>
              <a:ext uri="{FF2B5EF4-FFF2-40B4-BE49-F238E27FC236}">
                <a16:creationId xmlns:a16="http://schemas.microsoft.com/office/drawing/2014/main" id="{7244C89B-506C-4F69-629D-E98B3F7038AE}"/>
              </a:ext>
            </a:extLst>
          </p:cNvPr>
          <p:cNvSpPr/>
          <p:nvPr/>
        </p:nvSpPr>
        <p:spPr>
          <a:xfrm>
            <a:off x="2526869" y="4470400"/>
            <a:ext cx="1244008" cy="107420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50" name="角丸四角形 49">
            <a:extLst>
              <a:ext uri="{FF2B5EF4-FFF2-40B4-BE49-F238E27FC236}">
                <a16:creationId xmlns:a16="http://schemas.microsoft.com/office/drawing/2014/main" id="{6FC7BC70-BFE2-D0B6-DFB5-4FA70077C11C}"/>
              </a:ext>
            </a:extLst>
          </p:cNvPr>
          <p:cNvSpPr/>
          <p:nvPr/>
        </p:nvSpPr>
        <p:spPr>
          <a:xfrm>
            <a:off x="6204663" y="4473050"/>
            <a:ext cx="1244008" cy="1074478"/>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cxnSp>
        <p:nvCxnSpPr>
          <p:cNvPr id="51" name="直線矢印コネクタ 50">
            <a:extLst>
              <a:ext uri="{FF2B5EF4-FFF2-40B4-BE49-F238E27FC236}">
                <a16:creationId xmlns:a16="http://schemas.microsoft.com/office/drawing/2014/main" id="{72BC28B9-599B-E4C1-1F2E-584478DD964A}"/>
              </a:ext>
            </a:extLst>
          </p:cNvPr>
          <p:cNvCxnSpPr>
            <a:cxnSpLocks/>
          </p:cNvCxnSpPr>
          <p:nvPr/>
        </p:nvCxnSpPr>
        <p:spPr>
          <a:xfrm>
            <a:off x="2418892" y="3929500"/>
            <a:ext cx="395559" cy="0"/>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074CB0BD-8A09-2899-8881-E5D5A7665376}"/>
              </a:ext>
            </a:extLst>
          </p:cNvPr>
          <p:cNvCxnSpPr>
            <a:cxnSpLocks/>
            <a:endCxn id="49" idx="1"/>
          </p:cNvCxnSpPr>
          <p:nvPr/>
        </p:nvCxnSpPr>
        <p:spPr>
          <a:xfrm>
            <a:off x="2106717" y="5005371"/>
            <a:ext cx="420152" cy="213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E3609E0E-FC3B-242F-F4BF-33CC832C000E}"/>
              </a:ext>
            </a:extLst>
          </p:cNvPr>
          <p:cNvCxnSpPr>
            <a:cxnSpLocks/>
            <a:endCxn id="50" idx="1"/>
          </p:cNvCxnSpPr>
          <p:nvPr/>
        </p:nvCxnSpPr>
        <p:spPr>
          <a:xfrm>
            <a:off x="5814043" y="4978655"/>
            <a:ext cx="390620" cy="31634"/>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2A0B7F94-4D0C-1383-C80F-76F38E4E67DA}"/>
              </a:ext>
            </a:extLst>
          </p:cNvPr>
          <p:cNvCxnSpPr>
            <a:cxnSpLocks/>
          </p:cNvCxnSpPr>
          <p:nvPr/>
        </p:nvCxnSpPr>
        <p:spPr>
          <a:xfrm flipV="1">
            <a:off x="7462325" y="5012832"/>
            <a:ext cx="332442" cy="317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2BA5A6EE-7379-0C23-FE5F-33CE4EB7A9EC}"/>
              </a:ext>
            </a:extLst>
          </p:cNvPr>
          <p:cNvCxnSpPr>
            <a:cxnSpLocks/>
            <a:stCxn id="49" idx="3"/>
          </p:cNvCxnSpPr>
          <p:nvPr/>
        </p:nvCxnSpPr>
        <p:spPr>
          <a:xfrm flipV="1">
            <a:off x="3770877" y="5005371"/>
            <a:ext cx="360063" cy="2132"/>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16A334A8-BE2C-704E-8E78-DA633B74B714}"/>
              </a:ext>
            </a:extLst>
          </p:cNvPr>
          <p:cNvCxnSpPr>
            <a:cxnSpLocks/>
          </p:cNvCxnSpPr>
          <p:nvPr/>
        </p:nvCxnSpPr>
        <p:spPr>
          <a:xfrm flipV="1">
            <a:off x="4225702" y="3866914"/>
            <a:ext cx="281170" cy="1433"/>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67E01993-F30A-7206-CA19-4970DFAE8C3E}"/>
              </a:ext>
            </a:extLst>
          </p:cNvPr>
          <p:cNvCxnSpPr>
            <a:cxnSpLocks/>
          </p:cNvCxnSpPr>
          <p:nvPr/>
        </p:nvCxnSpPr>
        <p:spPr>
          <a:xfrm>
            <a:off x="4502289" y="3863903"/>
            <a:ext cx="274445" cy="511387"/>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D1079E89-4635-A956-24C5-4B0A16388458}"/>
              </a:ext>
            </a:extLst>
          </p:cNvPr>
          <p:cNvCxnSpPr>
            <a:cxnSpLocks/>
          </p:cNvCxnSpPr>
          <p:nvPr/>
        </p:nvCxnSpPr>
        <p:spPr>
          <a:xfrm rot="5400000" flipH="1">
            <a:off x="4980985" y="2296075"/>
            <a:ext cx="10739" cy="6408296"/>
          </a:xfrm>
          <a:prstGeom prst="curvedConnector3">
            <a:avLst>
              <a:gd name="adj1" fmla="val -5265714"/>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9" name="図 58" descr="1024px-Tycho_Brahe.JPG">
            <a:extLst>
              <a:ext uri="{FF2B5EF4-FFF2-40B4-BE49-F238E27FC236}">
                <a16:creationId xmlns:a16="http://schemas.microsoft.com/office/drawing/2014/main" id="{C9D0A814-A894-58AF-96CF-76BF8642A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32" y="4612167"/>
            <a:ext cx="590852" cy="874738"/>
          </a:xfrm>
          <a:prstGeom prst="rect">
            <a:avLst/>
          </a:prstGeom>
        </p:spPr>
      </p:pic>
      <p:pic>
        <p:nvPicPr>
          <p:cNvPr id="60" name="図 59" descr="Kepler.png">
            <a:extLst>
              <a:ext uri="{FF2B5EF4-FFF2-40B4-BE49-F238E27FC236}">
                <a16:creationId xmlns:a16="http://schemas.microsoft.com/office/drawing/2014/main" id="{18410A16-8B9F-CF38-DACA-984F0658F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59" y="3221948"/>
            <a:ext cx="677728" cy="912695"/>
          </a:xfrm>
          <a:prstGeom prst="rect">
            <a:avLst/>
          </a:prstGeom>
        </p:spPr>
      </p:pic>
      <p:sp>
        <p:nvSpPr>
          <p:cNvPr id="61" name="テキスト ボックス 60">
            <a:extLst>
              <a:ext uri="{FF2B5EF4-FFF2-40B4-BE49-F238E27FC236}">
                <a16:creationId xmlns:a16="http://schemas.microsoft.com/office/drawing/2014/main" id="{E5A964F7-772C-C023-C9E1-8A393DD7988B}"/>
              </a:ext>
            </a:extLst>
          </p:cNvPr>
          <p:cNvSpPr txBox="1"/>
          <p:nvPr/>
        </p:nvSpPr>
        <p:spPr>
          <a:xfrm>
            <a:off x="471280" y="4130124"/>
            <a:ext cx="797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Kepler</a:t>
            </a:r>
            <a:endParaRPr kumimoji="1" lang="ja-JP" altLang="en-US"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2" name="テキスト ボックス 61">
            <a:extLst>
              <a:ext uri="{FF2B5EF4-FFF2-40B4-BE49-F238E27FC236}">
                <a16:creationId xmlns:a16="http://schemas.microsoft.com/office/drawing/2014/main" id="{FC1EE76C-0D65-696C-2C4F-450EF2632F38}"/>
              </a:ext>
            </a:extLst>
          </p:cNvPr>
          <p:cNvSpPr txBox="1"/>
          <p:nvPr/>
        </p:nvSpPr>
        <p:spPr>
          <a:xfrm>
            <a:off x="181141" y="5569328"/>
            <a:ext cx="14109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Tycho Brahe</a:t>
            </a:r>
            <a:endParaRPr kumimoji="1" lang="ja-JP" altLang="en-US"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3" name="円/楕円 62">
            <a:extLst>
              <a:ext uri="{FF2B5EF4-FFF2-40B4-BE49-F238E27FC236}">
                <a16:creationId xmlns:a16="http://schemas.microsoft.com/office/drawing/2014/main" id="{6ACF1F31-A057-2BE7-2117-0DC1BC299D88}"/>
              </a:ext>
            </a:extLst>
          </p:cNvPr>
          <p:cNvSpPr/>
          <p:nvPr/>
        </p:nvSpPr>
        <p:spPr>
          <a:xfrm>
            <a:off x="4130940" y="4357559"/>
            <a:ext cx="1689266" cy="1322522"/>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4" name="テキスト ボックス 63">
            <a:extLst>
              <a:ext uri="{FF2B5EF4-FFF2-40B4-BE49-F238E27FC236}">
                <a16:creationId xmlns:a16="http://schemas.microsoft.com/office/drawing/2014/main" id="{71A0ED55-2109-09BB-4255-0E24F6DC0967}"/>
              </a:ext>
            </a:extLst>
          </p:cNvPr>
          <p:cNvSpPr txBox="1"/>
          <p:nvPr/>
        </p:nvSpPr>
        <p:spPr>
          <a:xfrm>
            <a:off x="5211114" y="3033247"/>
            <a:ext cx="3238387" cy="461665"/>
          </a:xfrm>
          <a:prstGeom prst="rect">
            <a:avLst/>
          </a:prstGeom>
          <a:solidFill>
            <a:sysClr val="window" lastClr="FFFFFF"/>
          </a:solidFill>
          <a:ln>
            <a:solidFill>
              <a:srgbClr val="4F81BD"/>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Conventional Science</a:t>
            </a:r>
            <a:endParaRPr kumimoji="0" lang="ja-JP" altLang="en-US" sz="2400" b="0" i="0" u="none" strike="noStrike" kern="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65" name="上矢印 64">
            <a:extLst>
              <a:ext uri="{FF2B5EF4-FFF2-40B4-BE49-F238E27FC236}">
                <a16:creationId xmlns:a16="http://schemas.microsoft.com/office/drawing/2014/main" id="{5316D6F5-7655-1E1B-49AE-BA0B9CDDAAF2}"/>
              </a:ext>
            </a:extLst>
          </p:cNvPr>
          <p:cNvSpPr/>
          <p:nvPr/>
        </p:nvSpPr>
        <p:spPr>
          <a:xfrm rot="10800000">
            <a:off x="3862723" y="2671400"/>
            <a:ext cx="1146155" cy="440500"/>
          </a:xfrm>
          <a:prstGeom prst="up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22519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dissolve">
                                      <p:cBhvr>
                                        <p:cTn id="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animBg="1"/>
      <p:bldP spid="40" grpId="0"/>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173C6-90EB-4379-66D4-08CFDE54C18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35160FC-49BA-DC6A-0F4C-10D3B2F417F0}"/>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5F032C35-27DE-5295-8A23-10A9EF18C821}"/>
              </a:ext>
            </a:extLst>
          </p:cNvPr>
          <p:cNvSpPr txBox="1"/>
          <p:nvPr/>
        </p:nvSpPr>
        <p:spPr>
          <a:xfrm>
            <a:off x="457200" y="185057"/>
            <a:ext cx="61169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ea typeface="MS Gothic" panose="020B0609070205080204" pitchFamily="49" charset="-128"/>
                <a:cs typeface="+mn-cs"/>
              </a:rPr>
              <a:t>Why?  (2/4) Variety of AI Methods.</a:t>
            </a:r>
            <a:endParaRPr kumimoji="1" lang="ja-JP" altLang="en-US" sz="3200" b="1" i="0" u="none" strike="noStrike" kern="1200" cap="none" spc="0" normalizeH="0" baseline="0" noProof="0">
              <a:ln>
                <a:noFill/>
              </a:ln>
              <a:solidFill>
                <a:prstClr val="white"/>
              </a:solidFill>
              <a:effectLst/>
              <a:uLnTx/>
              <a:uFillTx/>
              <a:ea typeface="MS Gothic" panose="020B0609070205080204" pitchFamily="49" charset="-128"/>
              <a:cs typeface="+mn-cs"/>
            </a:endParaRPr>
          </a:p>
        </p:txBody>
      </p:sp>
      <p:sp>
        <p:nvSpPr>
          <p:cNvPr id="2" name="テキスト ボックス 1">
            <a:extLst>
              <a:ext uri="{FF2B5EF4-FFF2-40B4-BE49-F238E27FC236}">
                <a16:creationId xmlns:a16="http://schemas.microsoft.com/office/drawing/2014/main" id="{D81DB2B6-7483-2BF2-58E5-6EBF855D0F4F}"/>
              </a:ext>
            </a:extLst>
          </p:cNvPr>
          <p:cNvSpPr txBox="1"/>
          <p:nvPr/>
        </p:nvSpPr>
        <p:spPr>
          <a:xfrm>
            <a:off x="467544" y="1538711"/>
            <a:ext cx="54694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AI</a:t>
            </a:r>
          </a:p>
        </p:txBody>
      </p:sp>
      <p:sp>
        <p:nvSpPr>
          <p:cNvPr id="3" name="テキスト ボックス 2">
            <a:extLst>
              <a:ext uri="{FF2B5EF4-FFF2-40B4-BE49-F238E27FC236}">
                <a16:creationId xmlns:a16="http://schemas.microsoft.com/office/drawing/2014/main" id="{FD27444C-20A3-51F8-2439-721B8F298785}"/>
              </a:ext>
            </a:extLst>
          </p:cNvPr>
          <p:cNvSpPr txBox="1"/>
          <p:nvPr/>
        </p:nvSpPr>
        <p:spPr>
          <a:xfrm>
            <a:off x="1407008" y="991466"/>
            <a:ext cx="73933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Supervised     : Fitting with infinite #</a:t>
            </a:r>
            <a:r>
              <a:rPr kumimoji="1" lang="en-US" altLang="ja-JP" sz="2400" b="0" i="0" u="none" strike="noStrike" kern="1200" cap="none" spc="0" normalizeH="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of parameters</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5" name="テキスト ボックス 4">
            <a:extLst>
              <a:ext uri="{FF2B5EF4-FFF2-40B4-BE49-F238E27FC236}">
                <a16:creationId xmlns:a16="http://schemas.microsoft.com/office/drawing/2014/main" id="{13631307-397E-1D20-BB40-54A8C3143976}"/>
              </a:ext>
            </a:extLst>
          </p:cNvPr>
          <p:cNvSpPr txBox="1"/>
          <p:nvPr/>
        </p:nvSpPr>
        <p:spPr>
          <a:xfrm>
            <a:off x="1407008" y="1376461"/>
            <a:ext cx="6138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Unsupervised : </a:t>
            </a:r>
            <a:r>
              <a:rPr lang="en-US" altLang="ja-JP" sz="2400" dirty="0" err="1">
                <a:solidFill>
                  <a:prstClr val="black"/>
                </a:solidFill>
                <a:latin typeface="游ゴシック" panose="020B0400000000000000" pitchFamily="34" charset="-128"/>
                <a:ea typeface="游ゴシック" panose="020B0400000000000000" pitchFamily="34" charset="-128"/>
              </a:rPr>
              <a:t>AutoClassification</a:t>
            </a:r>
            <a:r>
              <a:rPr lang="en-US" altLang="ja-JP" sz="2400" dirty="0">
                <a:solidFill>
                  <a:prstClr val="black"/>
                </a:solidFill>
                <a:latin typeface="游ゴシック" panose="020B0400000000000000" pitchFamily="34" charset="-128"/>
                <a:ea typeface="游ゴシック" panose="020B0400000000000000" pitchFamily="34" charset="-128"/>
              </a:rPr>
              <a:t> of 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7" name="テキスト ボックス 6">
            <a:extLst>
              <a:ext uri="{FF2B5EF4-FFF2-40B4-BE49-F238E27FC236}">
                <a16:creationId xmlns:a16="http://schemas.microsoft.com/office/drawing/2014/main" id="{2E6C8027-026D-9596-E91A-8AF1B38C7759}"/>
              </a:ext>
            </a:extLst>
          </p:cNvPr>
          <p:cNvSpPr txBox="1"/>
          <p:nvPr/>
        </p:nvSpPr>
        <p:spPr>
          <a:xfrm>
            <a:off x="1400672" y="1750443"/>
            <a:ext cx="5995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Reinforced      : Solving complicated laws</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8" name="左中かっこ 7">
            <a:extLst>
              <a:ext uri="{FF2B5EF4-FFF2-40B4-BE49-F238E27FC236}">
                <a16:creationId xmlns:a16="http://schemas.microsoft.com/office/drawing/2014/main" id="{60265CCE-5E89-4A0D-F005-8F6FF5D07364}"/>
              </a:ext>
            </a:extLst>
          </p:cNvPr>
          <p:cNvSpPr/>
          <p:nvPr/>
        </p:nvSpPr>
        <p:spPr>
          <a:xfrm>
            <a:off x="1103004" y="1026401"/>
            <a:ext cx="169000" cy="1570702"/>
          </a:xfrm>
          <a:prstGeom prst="leftBrace">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テキスト ボックス 8">
            <a:extLst>
              <a:ext uri="{FF2B5EF4-FFF2-40B4-BE49-F238E27FC236}">
                <a16:creationId xmlns:a16="http://schemas.microsoft.com/office/drawing/2014/main" id="{A8412025-3412-57B6-ADFC-4EAA6712E191}"/>
              </a:ext>
            </a:extLst>
          </p:cNvPr>
          <p:cNvSpPr txBox="1"/>
          <p:nvPr/>
        </p:nvSpPr>
        <p:spPr>
          <a:xfrm>
            <a:off x="1400672" y="2135438"/>
            <a:ext cx="77444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Gen-AI            : </a:t>
            </a:r>
            <a:r>
              <a:rPr lang="en-US" altLang="ja-JP" sz="2400" dirty="0" err="1">
                <a:solidFill>
                  <a:prstClr val="black"/>
                </a:solidFill>
                <a:latin typeface="游ゴシック" panose="020B0400000000000000" pitchFamily="34" charset="-128"/>
                <a:ea typeface="游ゴシック" panose="020B0400000000000000" pitchFamily="34" charset="-128"/>
              </a:rPr>
              <a:t>AutoModel</a:t>
            </a:r>
            <a:r>
              <a:rPr lang="en-US" altLang="ja-JP" sz="2400" dirty="0">
                <a:solidFill>
                  <a:prstClr val="black"/>
                </a:solidFill>
                <a:latin typeface="游ゴシック" panose="020B0400000000000000" pitchFamily="34" charset="-128"/>
                <a:ea typeface="游ゴシック" panose="020B0400000000000000" pitchFamily="34" charset="-128"/>
              </a:rPr>
              <a:t>, </a:t>
            </a:r>
            <a:r>
              <a:rPr lang="en-US" altLang="ja-JP" sz="2400" dirty="0" err="1">
                <a:solidFill>
                  <a:prstClr val="black"/>
                </a:solidFill>
                <a:latin typeface="游ゴシック" panose="020B0400000000000000" pitchFamily="34" charset="-128"/>
                <a:ea typeface="游ゴシック" panose="020B0400000000000000" pitchFamily="34" charset="-128"/>
              </a:rPr>
              <a:t>AutoExp</a:t>
            </a:r>
            <a:r>
              <a:rPr lang="en-US" altLang="ja-JP" sz="2400" dirty="0">
                <a:solidFill>
                  <a:prstClr val="black"/>
                </a:solidFill>
                <a:latin typeface="游ゴシック" panose="020B0400000000000000" pitchFamily="34" charset="-128"/>
                <a:ea typeface="游ゴシック" panose="020B0400000000000000" pitchFamily="34" charset="-128"/>
              </a:rPr>
              <a:t>, </a:t>
            </a:r>
            <a:r>
              <a:rPr lang="en-US" altLang="ja-JP" sz="2400" dirty="0" err="1">
                <a:solidFill>
                  <a:prstClr val="black"/>
                </a:solidFill>
                <a:latin typeface="游ゴシック" panose="020B0400000000000000" pitchFamily="34" charset="-128"/>
                <a:ea typeface="游ゴシック" panose="020B0400000000000000" pitchFamily="34" charset="-128"/>
              </a:rPr>
              <a:t>AutoManipulate</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17304259-A964-6AD8-01CF-96930DF0CD8D}"/>
              </a:ext>
            </a:extLst>
          </p:cNvPr>
          <p:cNvSpPr txBox="1"/>
          <p:nvPr/>
        </p:nvSpPr>
        <p:spPr>
          <a:xfrm>
            <a:off x="1359170" y="3698667"/>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Model</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BD4B0E18-15C2-6078-1C29-79ED5D6A4ED8}"/>
              </a:ext>
            </a:extLst>
          </p:cNvPr>
          <p:cNvSpPr txBox="1"/>
          <p:nvPr/>
        </p:nvSpPr>
        <p:spPr>
          <a:xfrm>
            <a:off x="2911478" y="3734670"/>
            <a:ext cx="1359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22970FA1-1F1B-F26C-5DC3-1DD5B96AB543}"/>
              </a:ext>
            </a:extLst>
          </p:cNvPr>
          <p:cNvSpPr txBox="1"/>
          <p:nvPr/>
        </p:nvSpPr>
        <p:spPr>
          <a:xfrm>
            <a:off x="1339533" y="4615729"/>
            <a:ext cx="8853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Exp.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Obs.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3" name="テキスト ボックス 12">
            <a:extLst>
              <a:ext uri="{FF2B5EF4-FFF2-40B4-BE49-F238E27FC236}">
                <a16:creationId xmlns:a16="http://schemas.microsoft.com/office/drawing/2014/main" id="{F914904D-5DC6-A895-14FB-251154350DF7}"/>
              </a:ext>
            </a:extLst>
          </p:cNvPr>
          <p:cNvSpPr txBox="1"/>
          <p:nvPr/>
        </p:nvSpPr>
        <p:spPr>
          <a:xfrm>
            <a:off x="6424275" y="4800811"/>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Law</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548C9F5E-67BF-2F3A-BF36-7AF3984A2448}"/>
              </a:ext>
            </a:extLst>
          </p:cNvPr>
          <p:cNvSpPr txBox="1"/>
          <p:nvPr/>
        </p:nvSpPr>
        <p:spPr>
          <a:xfrm>
            <a:off x="2722924" y="4785498"/>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5" name="テキスト ボックス 14">
            <a:extLst>
              <a:ext uri="{FF2B5EF4-FFF2-40B4-BE49-F238E27FC236}">
                <a16:creationId xmlns:a16="http://schemas.microsoft.com/office/drawing/2014/main" id="{253A700C-0CDA-4E92-66C6-DC8B6CE03844}"/>
              </a:ext>
            </a:extLst>
          </p:cNvPr>
          <p:cNvSpPr txBox="1"/>
          <p:nvPr/>
        </p:nvSpPr>
        <p:spPr>
          <a:xfrm>
            <a:off x="4435033" y="4792377"/>
            <a:ext cx="1410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Fitting</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D29729A4-A892-E6BD-ABCC-7159368EACB0}"/>
              </a:ext>
            </a:extLst>
          </p:cNvPr>
          <p:cNvSpPr txBox="1"/>
          <p:nvPr/>
        </p:nvSpPr>
        <p:spPr>
          <a:xfrm>
            <a:off x="7747829" y="4803293"/>
            <a:ext cx="885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Pred.</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7" name="角丸四角形 16">
            <a:extLst>
              <a:ext uri="{FF2B5EF4-FFF2-40B4-BE49-F238E27FC236}">
                <a16:creationId xmlns:a16="http://schemas.microsoft.com/office/drawing/2014/main" id="{49CEB491-C622-1D58-8C0D-C7858BA41306}"/>
              </a:ext>
            </a:extLst>
          </p:cNvPr>
          <p:cNvSpPr/>
          <p:nvPr/>
        </p:nvSpPr>
        <p:spPr>
          <a:xfrm>
            <a:off x="2814451" y="3481297"/>
            <a:ext cx="1417326" cy="840017"/>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18" name="角丸四角形 17">
            <a:extLst>
              <a:ext uri="{FF2B5EF4-FFF2-40B4-BE49-F238E27FC236}">
                <a16:creationId xmlns:a16="http://schemas.microsoft.com/office/drawing/2014/main" id="{A5D606B1-AAB7-9234-32BD-45C86C4C6D6C}"/>
              </a:ext>
            </a:extLst>
          </p:cNvPr>
          <p:cNvSpPr/>
          <p:nvPr/>
        </p:nvSpPr>
        <p:spPr>
          <a:xfrm>
            <a:off x="2526869" y="4470400"/>
            <a:ext cx="1244008" cy="107420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19" name="角丸四角形 18">
            <a:extLst>
              <a:ext uri="{FF2B5EF4-FFF2-40B4-BE49-F238E27FC236}">
                <a16:creationId xmlns:a16="http://schemas.microsoft.com/office/drawing/2014/main" id="{0C53BA79-CD17-4725-4883-7EFEC2C05DEC}"/>
              </a:ext>
            </a:extLst>
          </p:cNvPr>
          <p:cNvSpPr/>
          <p:nvPr/>
        </p:nvSpPr>
        <p:spPr>
          <a:xfrm>
            <a:off x="6204663" y="4473050"/>
            <a:ext cx="1244008" cy="1074478"/>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cxnSp>
        <p:nvCxnSpPr>
          <p:cNvPr id="20" name="直線矢印コネクタ 19">
            <a:extLst>
              <a:ext uri="{FF2B5EF4-FFF2-40B4-BE49-F238E27FC236}">
                <a16:creationId xmlns:a16="http://schemas.microsoft.com/office/drawing/2014/main" id="{E432571F-E1EC-B550-D1EF-22096686419B}"/>
              </a:ext>
            </a:extLst>
          </p:cNvPr>
          <p:cNvCxnSpPr>
            <a:cxnSpLocks/>
          </p:cNvCxnSpPr>
          <p:nvPr/>
        </p:nvCxnSpPr>
        <p:spPr>
          <a:xfrm>
            <a:off x="2418892" y="3929500"/>
            <a:ext cx="395559" cy="0"/>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6AB67717-0459-D94D-6A04-FCD931CCA241}"/>
              </a:ext>
            </a:extLst>
          </p:cNvPr>
          <p:cNvCxnSpPr>
            <a:cxnSpLocks/>
            <a:endCxn id="18" idx="1"/>
          </p:cNvCxnSpPr>
          <p:nvPr/>
        </p:nvCxnSpPr>
        <p:spPr>
          <a:xfrm>
            <a:off x="2106717" y="5005371"/>
            <a:ext cx="420152" cy="213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2DA3540F-E136-0928-AD53-1A1EA7F281FA}"/>
              </a:ext>
            </a:extLst>
          </p:cNvPr>
          <p:cNvCxnSpPr>
            <a:cxnSpLocks/>
            <a:endCxn id="19" idx="1"/>
          </p:cNvCxnSpPr>
          <p:nvPr/>
        </p:nvCxnSpPr>
        <p:spPr>
          <a:xfrm>
            <a:off x="5814043" y="4978655"/>
            <a:ext cx="390620" cy="31634"/>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DD2E6461-5057-0646-67CA-E2761ACBC56E}"/>
              </a:ext>
            </a:extLst>
          </p:cNvPr>
          <p:cNvCxnSpPr>
            <a:cxnSpLocks/>
          </p:cNvCxnSpPr>
          <p:nvPr/>
        </p:nvCxnSpPr>
        <p:spPr>
          <a:xfrm flipV="1">
            <a:off x="7462325" y="5012832"/>
            <a:ext cx="332442" cy="317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B92D9668-D97D-1546-178C-CA122376C35F}"/>
              </a:ext>
            </a:extLst>
          </p:cNvPr>
          <p:cNvCxnSpPr>
            <a:cxnSpLocks/>
            <a:stCxn id="18" idx="3"/>
          </p:cNvCxnSpPr>
          <p:nvPr/>
        </p:nvCxnSpPr>
        <p:spPr>
          <a:xfrm flipV="1">
            <a:off x="3770877" y="5005371"/>
            <a:ext cx="360063" cy="2132"/>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865BDF4E-9D8B-7320-5111-B05236EA2733}"/>
              </a:ext>
            </a:extLst>
          </p:cNvPr>
          <p:cNvCxnSpPr>
            <a:cxnSpLocks/>
          </p:cNvCxnSpPr>
          <p:nvPr/>
        </p:nvCxnSpPr>
        <p:spPr>
          <a:xfrm flipV="1">
            <a:off x="4225702" y="3866914"/>
            <a:ext cx="281170" cy="1433"/>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DD60B5C6-E72C-D92D-1EB7-4D6B18D65304}"/>
              </a:ext>
            </a:extLst>
          </p:cNvPr>
          <p:cNvCxnSpPr>
            <a:cxnSpLocks/>
          </p:cNvCxnSpPr>
          <p:nvPr/>
        </p:nvCxnSpPr>
        <p:spPr>
          <a:xfrm>
            <a:off x="4502289" y="3863903"/>
            <a:ext cx="274445" cy="511387"/>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曲線コネクタ 26">
            <a:extLst>
              <a:ext uri="{FF2B5EF4-FFF2-40B4-BE49-F238E27FC236}">
                <a16:creationId xmlns:a16="http://schemas.microsoft.com/office/drawing/2014/main" id="{8ED9B9C6-7511-19F7-CB0C-018D2E776228}"/>
              </a:ext>
            </a:extLst>
          </p:cNvPr>
          <p:cNvCxnSpPr>
            <a:cxnSpLocks/>
          </p:cNvCxnSpPr>
          <p:nvPr/>
        </p:nvCxnSpPr>
        <p:spPr>
          <a:xfrm rot="5400000" flipH="1">
            <a:off x="4980985" y="2296075"/>
            <a:ext cx="10739" cy="6408296"/>
          </a:xfrm>
          <a:prstGeom prst="curvedConnector3">
            <a:avLst>
              <a:gd name="adj1" fmla="val -5265714"/>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8" name="図 27" descr="1024px-Tycho_Brahe.JPG">
            <a:extLst>
              <a:ext uri="{FF2B5EF4-FFF2-40B4-BE49-F238E27FC236}">
                <a16:creationId xmlns:a16="http://schemas.microsoft.com/office/drawing/2014/main" id="{C7EF595F-ABC7-AAD4-929A-AC23DE7C6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32" y="4612167"/>
            <a:ext cx="590852" cy="874738"/>
          </a:xfrm>
          <a:prstGeom prst="rect">
            <a:avLst/>
          </a:prstGeom>
        </p:spPr>
      </p:pic>
      <p:pic>
        <p:nvPicPr>
          <p:cNvPr id="29" name="図 28" descr="Kepler.png">
            <a:extLst>
              <a:ext uri="{FF2B5EF4-FFF2-40B4-BE49-F238E27FC236}">
                <a16:creationId xmlns:a16="http://schemas.microsoft.com/office/drawing/2014/main" id="{322CCCD9-646F-1CAA-94D0-D146D0DFC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59" y="3221948"/>
            <a:ext cx="677728" cy="912695"/>
          </a:xfrm>
          <a:prstGeom prst="rect">
            <a:avLst/>
          </a:prstGeom>
        </p:spPr>
      </p:pic>
      <p:sp>
        <p:nvSpPr>
          <p:cNvPr id="30" name="テキスト ボックス 29">
            <a:extLst>
              <a:ext uri="{FF2B5EF4-FFF2-40B4-BE49-F238E27FC236}">
                <a16:creationId xmlns:a16="http://schemas.microsoft.com/office/drawing/2014/main" id="{274C067D-973C-FAFD-6799-AC9ABF8DE51C}"/>
              </a:ext>
            </a:extLst>
          </p:cNvPr>
          <p:cNvSpPr txBox="1"/>
          <p:nvPr/>
        </p:nvSpPr>
        <p:spPr>
          <a:xfrm>
            <a:off x="471280" y="4130124"/>
            <a:ext cx="797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Kepler</a:t>
            </a:r>
            <a:endParaRPr kumimoji="1" lang="ja-JP" altLang="en-US"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1" name="テキスト ボックス 30">
            <a:extLst>
              <a:ext uri="{FF2B5EF4-FFF2-40B4-BE49-F238E27FC236}">
                <a16:creationId xmlns:a16="http://schemas.microsoft.com/office/drawing/2014/main" id="{5F13E333-B761-045D-44B2-FBD8C47C08A2}"/>
              </a:ext>
            </a:extLst>
          </p:cNvPr>
          <p:cNvSpPr txBox="1"/>
          <p:nvPr/>
        </p:nvSpPr>
        <p:spPr>
          <a:xfrm>
            <a:off x="181141" y="5569328"/>
            <a:ext cx="14109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Tycho Brahe</a:t>
            </a:r>
            <a:endParaRPr kumimoji="1" lang="ja-JP" altLang="en-US"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2" name="円/楕円 31">
            <a:extLst>
              <a:ext uri="{FF2B5EF4-FFF2-40B4-BE49-F238E27FC236}">
                <a16:creationId xmlns:a16="http://schemas.microsoft.com/office/drawing/2014/main" id="{1BD7ED0F-495E-8018-4D0C-5C5953CA1AE5}"/>
              </a:ext>
            </a:extLst>
          </p:cNvPr>
          <p:cNvSpPr/>
          <p:nvPr/>
        </p:nvSpPr>
        <p:spPr>
          <a:xfrm>
            <a:off x="4130940" y="4357559"/>
            <a:ext cx="1689266" cy="1322522"/>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3" name="上矢印 32">
            <a:extLst>
              <a:ext uri="{FF2B5EF4-FFF2-40B4-BE49-F238E27FC236}">
                <a16:creationId xmlns:a16="http://schemas.microsoft.com/office/drawing/2014/main" id="{4E8C76EF-D53E-6ABF-E2ED-57595DCBB3FA}"/>
              </a:ext>
            </a:extLst>
          </p:cNvPr>
          <p:cNvSpPr/>
          <p:nvPr/>
        </p:nvSpPr>
        <p:spPr>
          <a:xfrm rot="10800000">
            <a:off x="3862723" y="2671400"/>
            <a:ext cx="1146155" cy="440500"/>
          </a:xfrm>
          <a:prstGeom prst="up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34" name="直線矢印コネクタ 33">
            <a:extLst>
              <a:ext uri="{FF2B5EF4-FFF2-40B4-BE49-F238E27FC236}">
                <a16:creationId xmlns:a16="http://schemas.microsoft.com/office/drawing/2014/main" id="{6F4996A6-88D1-6F27-6C6B-12686A45B044}"/>
              </a:ext>
            </a:extLst>
          </p:cNvPr>
          <p:cNvCxnSpPr>
            <a:cxnSpLocks/>
          </p:cNvCxnSpPr>
          <p:nvPr/>
        </p:nvCxnSpPr>
        <p:spPr>
          <a:xfrm>
            <a:off x="7428036" y="4818575"/>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12F2F8E6-1F01-E0E8-6987-EEAA0AC13D2D}"/>
              </a:ext>
            </a:extLst>
          </p:cNvPr>
          <p:cNvSpPr txBox="1"/>
          <p:nvPr/>
        </p:nvSpPr>
        <p:spPr>
          <a:xfrm>
            <a:off x="7148734" y="3674709"/>
            <a:ext cx="181812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Reinforced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solver</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sp>
        <p:nvSpPr>
          <p:cNvPr id="36" name="テキスト ボックス 35">
            <a:extLst>
              <a:ext uri="{FF2B5EF4-FFF2-40B4-BE49-F238E27FC236}">
                <a16:creationId xmlns:a16="http://schemas.microsoft.com/office/drawing/2014/main" id="{CBBE11C3-2288-E842-C616-ABBFA83E10E3}"/>
              </a:ext>
            </a:extLst>
          </p:cNvPr>
          <p:cNvSpPr txBox="1"/>
          <p:nvPr/>
        </p:nvSpPr>
        <p:spPr>
          <a:xfrm>
            <a:off x="6816068" y="6214276"/>
            <a:ext cx="14382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AutoExp</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37" name="直線矢印コネクタ 36">
            <a:extLst>
              <a:ext uri="{FF2B5EF4-FFF2-40B4-BE49-F238E27FC236}">
                <a16:creationId xmlns:a16="http://schemas.microsoft.com/office/drawing/2014/main" id="{C5EDDFF5-12F4-822E-DB68-FB221844E01B}"/>
              </a:ext>
            </a:extLst>
          </p:cNvPr>
          <p:cNvCxnSpPr>
            <a:cxnSpLocks/>
          </p:cNvCxnSpPr>
          <p:nvPr/>
        </p:nvCxnSpPr>
        <p:spPr>
          <a:xfrm>
            <a:off x="2045154" y="5312823"/>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B45CDD79-7B79-5615-7F6F-50284B7566DD}"/>
              </a:ext>
            </a:extLst>
          </p:cNvPr>
          <p:cNvSpPr txBox="1"/>
          <p:nvPr/>
        </p:nvSpPr>
        <p:spPr>
          <a:xfrm>
            <a:off x="1832255" y="5490224"/>
            <a:ext cx="30107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AutoClassification</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39" name="直線矢印コネクタ 38">
            <a:extLst>
              <a:ext uri="{FF2B5EF4-FFF2-40B4-BE49-F238E27FC236}">
                <a16:creationId xmlns:a16="http://schemas.microsoft.com/office/drawing/2014/main" id="{E8F691AB-E6C5-0264-8527-57D3967994A5}"/>
              </a:ext>
            </a:extLst>
          </p:cNvPr>
          <p:cNvCxnSpPr>
            <a:cxnSpLocks/>
          </p:cNvCxnSpPr>
          <p:nvPr/>
        </p:nvCxnSpPr>
        <p:spPr>
          <a:xfrm>
            <a:off x="3956347" y="4281866"/>
            <a:ext cx="303444" cy="501141"/>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9D919B39-6BC0-9D74-CD86-9757E62B2CDA}"/>
              </a:ext>
            </a:extLst>
          </p:cNvPr>
          <p:cNvSpPr txBox="1"/>
          <p:nvPr/>
        </p:nvSpPr>
        <p:spPr>
          <a:xfrm>
            <a:off x="1337411" y="4085118"/>
            <a:ext cx="20473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Large</a:t>
            </a:r>
            <a:r>
              <a:rPr kumimoji="1" lang="en-US" altLang="ja-JP" sz="2400" b="1" i="0" u="none" strike="noStrike" kern="1200" cap="none" spc="0" normalizeH="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 model</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41" name="直線コネクタ 40">
            <a:extLst>
              <a:ext uri="{FF2B5EF4-FFF2-40B4-BE49-F238E27FC236}">
                <a16:creationId xmlns:a16="http://schemas.microsoft.com/office/drawing/2014/main" id="{C05ABD41-1D6A-DAF3-9948-A3D8755987FD}"/>
              </a:ext>
            </a:extLst>
          </p:cNvPr>
          <p:cNvCxnSpPr>
            <a:cxnSpLocks/>
          </p:cNvCxnSpPr>
          <p:nvPr/>
        </p:nvCxnSpPr>
        <p:spPr>
          <a:xfrm>
            <a:off x="3377109" y="4294376"/>
            <a:ext cx="578729" cy="6339"/>
          </a:xfrm>
          <a:prstGeom prst="line">
            <a:avLst/>
          </a:prstGeom>
          <a:ln w="539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曲線コネクタ 41">
            <a:extLst>
              <a:ext uri="{FF2B5EF4-FFF2-40B4-BE49-F238E27FC236}">
                <a16:creationId xmlns:a16="http://schemas.microsoft.com/office/drawing/2014/main" id="{98290D53-7251-FB05-E08D-63C8385ED3D9}"/>
              </a:ext>
            </a:extLst>
          </p:cNvPr>
          <p:cNvCxnSpPr>
            <a:cxnSpLocks/>
          </p:cNvCxnSpPr>
          <p:nvPr/>
        </p:nvCxnSpPr>
        <p:spPr>
          <a:xfrm rot="5400000" flipH="1">
            <a:off x="4955260" y="2602853"/>
            <a:ext cx="10739" cy="6408296"/>
          </a:xfrm>
          <a:prstGeom prst="curvedConnector3">
            <a:avLst>
              <a:gd name="adj1" fmla="val -5265714"/>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144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par>
                                <p:cTn id="17" presetID="9"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par>
                                <p:cTn id="23" presetID="9"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ssolve">
                                      <p:cBhvr>
                                        <p:cTn id="25" dur="500"/>
                                        <p:tgtEl>
                                          <p:spTgt spid="39"/>
                                        </p:tgtEl>
                                      </p:cBhvr>
                                    </p:animEffect>
                                  </p:childTnLst>
                                </p:cTn>
                              </p:par>
                              <p:par>
                                <p:cTn id="26" presetID="9"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dissolve">
                                      <p:cBhvr>
                                        <p:cTn id="28" dur="500"/>
                                        <p:tgtEl>
                                          <p:spTgt spid="41"/>
                                        </p:tgtEl>
                                      </p:cBhvr>
                                    </p:animEffect>
                                  </p:childTnLst>
                                </p:cTn>
                              </p:par>
                              <p:par>
                                <p:cTn id="29" presetID="9"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867E-EEBC-C16F-AFD8-A9DD436D52D7}"/>
            </a:ext>
          </a:extLst>
        </p:cNvPr>
        <p:cNvGrpSpPr/>
        <p:nvPr/>
      </p:nvGrpSpPr>
      <p:grpSpPr>
        <a:xfrm>
          <a:off x="0" y="0"/>
          <a:ext cx="0" cy="0"/>
          <a:chOff x="0" y="0"/>
          <a:chExt cx="0" cy="0"/>
        </a:xfrm>
      </p:grpSpPr>
      <p:grpSp>
        <p:nvGrpSpPr>
          <p:cNvPr id="54" name="グループ化 53">
            <a:extLst>
              <a:ext uri="{FF2B5EF4-FFF2-40B4-BE49-F238E27FC236}">
                <a16:creationId xmlns:a16="http://schemas.microsoft.com/office/drawing/2014/main" id="{18565863-91EC-71D9-75BF-4C68896D5BAD}"/>
              </a:ext>
            </a:extLst>
          </p:cNvPr>
          <p:cNvGrpSpPr/>
          <p:nvPr/>
        </p:nvGrpSpPr>
        <p:grpSpPr>
          <a:xfrm>
            <a:off x="322296" y="3615184"/>
            <a:ext cx="1876657" cy="1455760"/>
            <a:chOff x="1130372" y="2286107"/>
            <a:chExt cx="1876657" cy="1455760"/>
          </a:xfrm>
        </p:grpSpPr>
        <p:cxnSp>
          <p:nvCxnSpPr>
            <p:cNvPr id="4" name="直線コネクタ 3">
              <a:extLst>
                <a:ext uri="{FF2B5EF4-FFF2-40B4-BE49-F238E27FC236}">
                  <a16:creationId xmlns:a16="http://schemas.microsoft.com/office/drawing/2014/main" id="{9A0D02BF-4DCA-1683-33CA-177193B4E67D}"/>
                </a:ext>
              </a:extLst>
            </p:cNvPr>
            <p:cNvCxnSpPr>
              <a:cxnSpLocks/>
            </p:cNvCxnSpPr>
            <p:nvPr/>
          </p:nvCxnSpPr>
          <p:spPr>
            <a:xfrm rot="5400000">
              <a:off x="2507922" y="2736374"/>
              <a:ext cx="0" cy="606376"/>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CFBDE4D7-3043-C2B5-7F83-F5AA715B9F03}"/>
                </a:ext>
              </a:extLst>
            </p:cNvPr>
            <p:cNvCxnSpPr>
              <a:cxnSpLocks/>
            </p:cNvCxnSpPr>
            <p:nvPr/>
          </p:nvCxnSpPr>
          <p:spPr>
            <a:xfrm rot="5400000">
              <a:off x="1667619" y="2655677"/>
              <a:ext cx="0" cy="76640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EB3CDC9E-CCBF-1689-E752-D51BE2FB8D50}"/>
                </a:ext>
              </a:extLst>
            </p:cNvPr>
            <p:cNvCxnSpPr>
              <a:cxnSpLocks/>
            </p:cNvCxnSpPr>
            <p:nvPr/>
          </p:nvCxnSpPr>
          <p:spPr>
            <a:xfrm rot="5400000">
              <a:off x="2156566" y="2911892"/>
              <a:ext cx="551236" cy="797697"/>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0B2EDE18-7EEC-1723-E303-C433F75684E2}"/>
                </a:ext>
              </a:extLst>
            </p:cNvPr>
            <p:cNvCxnSpPr>
              <a:cxnSpLocks/>
            </p:cNvCxnSpPr>
            <p:nvPr/>
          </p:nvCxnSpPr>
          <p:spPr>
            <a:xfrm rot="5400000" flipH="1">
              <a:off x="2183660" y="2411559"/>
              <a:ext cx="545135" cy="709501"/>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円/楕円 9">
              <a:extLst>
                <a:ext uri="{FF2B5EF4-FFF2-40B4-BE49-F238E27FC236}">
                  <a16:creationId xmlns:a16="http://schemas.microsoft.com/office/drawing/2014/main" id="{09DCBF9F-9668-9C8A-F0CD-381B18F60B28}"/>
                </a:ext>
              </a:extLst>
            </p:cNvPr>
            <p:cNvSpPr/>
            <p:nvPr/>
          </p:nvSpPr>
          <p:spPr>
            <a:xfrm rot="10800000">
              <a:off x="2690680" y="2884581"/>
              <a:ext cx="307829" cy="309276"/>
            </a:xfrm>
            <a:prstGeom prst="ellipse">
              <a:avLst/>
            </a:prstGeom>
            <a:gradFill>
              <a:gsLst>
                <a:gs pos="0">
                  <a:srgbClr val="FF0000"/>
                </a:gs>
                <a:gs pos="100000">
                  <a:srgbClr val="FF0000">
                    <a:lumMod val="25024"/>
                    <a:lumOff val="74976"/>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2" name="直線コネクタ 11">
              <a:extLst>
                <a:ext uri="{FF2B5EF4-FFF2-40B4-BE49-F238E27FC236}">
                  <a16:creationId xmlns:a16="http://schemas.microsoft.com/office/drawing/2014/main" id="{ACAD915C-1091-7862-F098-1F47C46742A6}"/>
                </a:ext>
              </a:extLst>
            </p:cNvPr>
            <p:cNvCxnSpPr>
              <a:cxnSpLocks/>
            </p:cNvCxnSpPr>
            <p:nvPr/>
          </p:nvCxnSpPr>
          <p:spPr>
            <a:xfrm rot="10800000">
              <a:off x="1330981" y="3085979"/>
              <a:ext cx="656985" cy="45542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68016D79-1251-7077-A609-7D2269636DFA}"/>
                </a:ext>
              </a:extLst>
            </p:cNvPr>
            <p:cNvCxnSpPr>
              <a:cxnSpLocks/>
            </p:cNvCxnSpPr>
            <p:nvPr/>
          </p:nvCxnSpPr>
          <p:spPr>
            <a:xfrm rot="5400000">
              <a:off x="1362965" y="2413403"/>
              <a:ext cx="561706" cy="719063"/>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円/楕円 14">
              <a:extLst>
                <a:ext uri="{FF2B5EF4-FFF2-40B4-BE49-F238E27FC236}">
                  <a16:creationId xmlns:a16="http://schemas.microsoft.com/office/drawing/2014/main" id="{E41EC458-1A31-1026-D091-236ADDD6FB89}"/>
                </a:ext>
              </a:extLst>
            </p:cNvPr>
            <p:cNvSpPr/>
            <p:nvPr/>
          </p:nvSpPr>
          <p:spPr>
            <a:xfrm rot="10800000">
              <a:off x="1130372" y="2881103"/>
              <a:ext cx="307829" cy="309276"/>
            </a:xfrm>
            <a:prstGeom prst="ellipse">
              <a:avLst/>
            </a:prstGeom>
            <a:gradFill>
              <a:gsLst>
                <a:gs pos="0">
                  <a:srgbClr val="FFFF00"/>
                </a:gs>
                <a:gs pos="100000">
                  <a:srgbClr val="FFFF00">
                    <a:lumMod val="17000"/>
                    <a:lumOff val="83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8" name="直線コネクタ 17">
              <a:extLst>
                <a:ext uri="{FF2B5EF4-FFF2-40B4-BE49-F238E27FC236}">
                  <a16:creationId xmlns:a16="http://schemas.microsoft.com/office/drawing/2014/main" id="{DCC7785C-CAE8-3904-8680-FBE836DC6B30}"/>
                </a:ext>
              </a:extLst>
            </p:cNvPr>
            <p:cNvCxnSpPr>
              <a:cxnSpLocks/>
            </p:cNvCxnSpPr>
            <p:nvPr/>
          </p:nvCxnSpPr>
          <p:spPr>
            <a:xfrm rot="5400000" flipH="1">
              <a:off x="2369721" y="2115186"/>
              <a:ext cx="157469" cy="795274"/>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7A403F7B-D6F5-9810-CAA8-5916C83843F7}"/>
                </a:ext>
              </a:extLst>
            </p:cNvPr>
            <p:cNvCxnSpPr>
              <a:cxnSpLocks/>
            </p:cNvCxnSpPr>
            <p:nvPr/>
          </p:nvCxnSpPr>
          <p:spPr>
            <a:xfrm rot="5400000" flipH="1">
              <a:off x="1924720" y="2543622"/>
              <a:ext cx="1045564" cy="818845"/>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2464C912-34C2-86B3-D3EB-473C38972D0B}"/>
                </a:ext>
              </a:extLst>
            </p:cNvPr>
            <p:cNvCxnSpPr>
              <a:cxnSpLocks/>
            </p:cNvCxnSpPr>
            <p:nvPr/>
          </p:nvCxnSpPr>
          <p:spPr>
            <a:xfrm rot="5400000">
              <a:off x="2228586" y="2417616"/>
              <a:ext cx="439739" cy="795274"/>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E9CB6E5C-6C75-F499-79C1-2FBAAE687D62}"/>
                </a:ext>
              </a:extLst>
            </p:cNvPr>
            <p:cNvCxnSpPr>
              <a:cxnSpLocks/>
            </p:cNvCxnSpPr>
            <p:nvPr/>
          </p:nvCxnSpPr>
          <p:spPr>
            <a:xfrm rot="5400000" flipH="1">
              <a:off x="2224311" y="2845272"/>
              <a:ext cx="447422" cy="819884"/>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1EC2F174-60EC-646A-374E-82C2DBFF287E}"/>
                </a:ext>
              </a:extLst>
            </p:cNvPr>
            <p:cNvCxnSpPr>
              <a:cxnSpLocks/>
            </p:cNvCxnSpPr>
            <p:nvPr/>
          </p:nvCxnSpPr>
          <p:spPr>
            <a:xfrm rot="5400000">
              <a:off x="1936305" y="2680723"/>
              <a:ext cx="1015257" cy="811709"/>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17142FEF-9DF5-AB01-F6EC-4A87B901ECDA}"/>
                </a:ext>
              </a:extLst>
            </p:cNvPr>
            <p:cNvCxnSpPr>
              <a:cxnSpLocks/>
            </p:cNvCxnSpPr>
            <p:nvPr/>
          </p:nvCxnSpPr>
          <p:spPr>
            <a:xfrm rot="5400000">
              <a:off x="2393245" y="3120771"/>
              <a:ext cx="110532" cy="820641"/>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円/楕円 27">
              <a:extLst>
                <a:ext uri="{FF2B5EF4-FFF2-40B4-BE49-F238E27FC236}">
                  <a16:creationId xmlns:a16="http://schemas.microsoft.com/office/drawing/2014/main" id="{32AFC3B7-3180-DDE5-3DCC-032D5088AC89}"/>
                </a:ext>
              </a:extLst>
            </p:cNvPr>
            <p:cNvSpPr/>
            <p:nvPr/>
          </p:nvSpPr>
          <p:spPr>
            <a:xfrm rot="10800000">
              <a:off x="1900379" y="3432591"/>
              <a:ext cx="307829" cy="3092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9" name="円/楕円 28">
              <a:extLst>
                <a:ext uri="{FF2B5EF4-FFF2-40B4-BE49-F238E27FC236}">
                  <a16:creationId xmlns:a16="http://schemas.microsoft.com/office/drawing/2014/main" id="{254928D4-1BB3-555B-1082-9AF36BD6661B}"/>
                </a:ext>
              </a:extLst>
            </p:cNvPr>
            <p:cNvSpPr/>
            <p:nvPr/>
          </p:nvSpPr>
          <p:spPr>
            <a:xfrm rot="10800000">
              <a:off x="1896793" y="2881103"/>
              <a:ext cx="307829" cy="3092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0" name="円/楕円 29">
              <a:extLst>
                <a:ext uri="{FF2B5EF4-FFF2-40B4-BE49-F238E27FC236}">
                  <a16:creationId xmlns:a16="http://schemas.microsoft.com/office/drawing/2014/main" id="{02E21A67-A536-8B8C-000A-2132D5367C9E}"/>
                </a:ext>
              </a:extLst>
            </p:cNvPr>
            <p:cNvSpPr/>
            <p:nvPr/>
          </p:nvSpPr>
          <p:spPr>
            <a:xfrm rot="10800000">
              <a:off x="1896793" y="2286107"/>
              <a:ext cx="307829" cy="3092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2" name="円/楕円 31">
              <a:extLst>
                <a:ext uri="{FF2B5EF4-FFF2-40B4-BE49-F238E27FC236}">
                  <a16:creationId xmlns:a16="http://schemas.microsoft.com/office/drawing/2014/main" id="{68269D28-3D15-95DF-3A9E-1CE894F7C65D}"/>
                </a:ext>
              </a:extLst>
            </p:cNvPr>
            <p:cNvSpPr/>
            <p:nvPr/>
          </p:nvSpPr>
          <p:spPr>
            <a:xfrm rot="10800000">
              <a:off x="2690680" y="2447362"/>
              <a:ext cx="307829" cy="309276"/>
            </a:xfrm>
            <a:prstGeom prst="ellipse">
              <a:avLst/>
            </a:prstGeom>
            <a:gradFill>
              <a:gsLst>
                <a:gs pos="0">
                  <a:srgbClr val="FF0000"/>
                </a:gs>
                <a:gs pos="100000">
                  <a:srgbClr val="FF0000">
                    <a:lumMod val="25024"/>
                    <a:lumOff val="74976"/>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3" name="円/楕円 32">
              <a:extLst>
                <a:ext uri="{FF2B5EF4-FFF2-40B4-BE49-F238E27FC236}">
                  <a16:creationId xmlns:a16="http://schemas.microsoft.com/office/drawing/2014/main" id="{B41FDFAC-2FCE-D411-16A5-DE30B5BD3B70}"/>
                </a:ext>
              </a:extLst>
            </p:cNvPr>
            <p:cNvSpPr/>
            <p:nvPr/>
          </p:nvSpPr>
          <p:spPr>
            <a:xfrm rot="10800000">
              <a:off x="2699200" y="3324287"/>
              <a:ext cx="307829" cy="309276"/>
            </a:xfrm>
            <a:prstGeom prst="ellipse">
              <a:avLst/>
            </a:prstGeom>
            <a:gradFill>
              <a:gsLst>
                <a:gs pos="0">
                  <a:srgbClr val="FF0000"/>
                </a:gs>
                <a:gs pos="100000">
                  <a:srgbClr val="FF0000">
                    <a:lumMod val="25024"/>
                    <a:lumOff val="74976"/>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grpSp>
      <p:graphicFrame>
        <p:nvGraphicFramePr>
          <p:cNvPr id="55" name="表 54">
            <a:extLst>
              <a:ext uri="{FF2B5EF4-FFF2-40B4-BE49-F238E27FC236}">
                <a16:creationId xmlns:a16="http://schemas.microsoft.com/office/drawing/2014/main" id="{DCF9BAEB-9471-A96A-DB6C-C236E79AEB76}"/>
              </a:ext>
            </a:extLst>
          </p:cNvPr>
          <p:cNvGraphicFramePr>
            <a:graphicFrameLocks noGrp="1"/>
          </p:cNvGraphicFramePr>
          <p:nvPr>
            <p:extLst>
              <p:ext uri="{D42A27DB-BD31-4B8C-83A1-F6EECF244321}">
                <p14:modId xmlns:p14="http://schemas.microsoft.com/office/powerpoint/2010/main" val="63588184"/>
              </p:ext>
            </p:extLst>
          </p:nvPr>
        </p:nvGraphicFramePr>
        <p:xfrm>
          <a:off x="2609514" y="1967772"/>
          <a:ext cx="6374998" cy="4581935"/>
        </p:xfrm>
        <a:graphic>
          <a:graphicData uri="http://schemas.openxmlformats.org/drawingml/2006/table">
            <a:tbl>
              <a:tblPr firstRow="1" bandRow="1">
                <a:tableStyleId>{5C22544A-7EE6-4342-B048-85BDC9FD1C3A}</a:tableStyleId>
              </a:tblPr>
              <a:tblGrid>
                <a:gridCol w="1207574">
                  <a:extLst>
                    <a:ext uri="{9D8B030D-6E8A-4147-A177-3AD203B41FA5}">
                      <a16:colId xmlns:a16="http://schemas.microsoft.com/office/drawing/2014/main" val="3247523244"/>
                    </a:ext>
                  </a:extLst>
                </a:gridCol>
                <a:gridCol w="1180214">
                  <a:extLst>
                    <a:ext uri="{9D8B030D-6E8A-4147-A177-3AD203B41FA5}">
                      <a16:colId xmlns:a16="http://schemas.microsoft.com/office/drawing/2014/main" val="410125133"/>
                    </a:ext>
                  </a:extLst>
                </a:gridCol>
                <a:gridCol w="2243470">
                  <a:extLst>
                    <a:ext uri="{9D8B030D-6E8A-4147-A177-3AD203B41FA5}">
                      <a16:colId xmlns:a16="http://schemas.microsoft.com/office/drawing/2014/main" val="3918733923"/>
                    </a:ext>
                  </a:extLst>
                </a:gridCol>
                <a:gridCol w="1743740">
                  <a:extLst>
                    <a:ext uri="{9D8B030D-6E8A-4147-A177-3AD203B41FA5}">
                      <a16:colId xmlns:a16="http://schemas.microsoft.com/office/drawing/2014/main" val="3211790418"/>
                    </a:ext>
                  </a:extLst>
                </a:gridCol>
              </a:tblGrid>
              <a:tr h="426095">
                <a:tc>
                  <a:txBody>
                    <a:bodyPr/>
                    <a:lstStyle/>
                    <a:p>
                      <a:pPr algn="ctr"/>
                      <a:r>
                        <a:rPr kumimoji="1" lang="en-US" altLang="ja-JP" dirty="0">
                          <a:solidFill>
                            <a:srgbClr val="FFFF00"/>
                          </a:solidFill>
                        </a:rPr>
                        <a:t>Input</a:t>
                      </a:r>
                      <a:endParaRPr kumimoji="1" lang="ja-JP" altLang="en-US">
                        <a:solidFill>
                          <a:srgbClr val="FFFF00"/>
                        </a:solidFill>
                      </a:endParaRPr>
                    </a:p>
                  </a:txBody>
                  <a:tcPr/>
                </a:tc>
                <a:tc>
                  <a:txBody>
                    <a:bodyPr/>
                    <a:lstStyle/>
                    <a:p>
                      <a:pPr algn="ctr"/>
                      <a:r>
                        <a:rPr kumimoji="1" lang="en-US" altLang="ja-JP" dirty="0">
                          <a:solidFill>
                            <a:srgbClr val="F98892"/>
                          </a:solidFill>
                        </a:rPr>
                        <a:t>Output</a:t>
                      </a:r>
                      <a:endParaRPr kumimoji="1" lang="ja-JP" altLang="en-US">
                        <a:solidFill>
                          <a:srgbClr val="F98892"/>
                        </a:solidFill>
                      </a:endParaRPr>
                    </a:p>
                  </a:txBody>
                  <a:tcPr/>
                </a:tc>
                <a:tc>
                  <a:txBody>
                    <a:bodyPr/>
                    <a:lstStyle/>
                    <a:p>
                      <a:pPr algn="ctr"/>
                      <a:r>
                        <a:rPr kumimoji="1" lang="ja-JP" altLang="en-US"/>
                        <a:t>誤差関数</a:t>
                      </a:r>
                    </a:p>
                  </a:txBody>
                  <a:tcPr/>
                </a:tc>
                <a:tc>
                  <a:txBody>
                    <a:bodyPr/>
                    <a:lstStyle/>
                    <a:p>
                      <a:pPr algn="ctr"/>
                      <a:r>
                        <a:rPr kumimoji="1" lang="ja-JP" altLang="en-US"/>
                        <a:t>物理</a:t>
                      </a:r>
                    </a:p>
                  </a:txBody>
                  <a:tcPr/>
                </a:tc>
                <a:extLst>
                  <a:ext uri="{0D108BD9-81ED-4DB2-BD59-A6C34878D82A}">
                    <a16:rowId xmlns:a16="http://schemas.microsoft.com/office/drawing/2014/main" val="3220278659"/>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algn="ctr"/>
                      <a:endParaRPr kumimoji="1" lang="en-US" altLang="ja-JP" dirty="0"/>
                    </a:p>
                  </a:txBody>
                  <a:tcPr/>
                </a:tc>
                <a:tc>
                  <a:txBody>
                    <a:bodyPr/>
                    <a:lstStyle/>
                    <a:p>
                      <a:pPr algn="ctr"/>
                      <a:endParaRPr kumimoji="1" lang="en-US" altLang="ja-JP" dirty="0"/>
                    </a:p>
                    <a:p>
                      <a:pPr algn="ctr"/>
                      <a:r>
                        <a:rPr kumimoji="1" lang="ja-JP" altLang="en-US"/>
                        <a:t>古典力学</a:t>
                      </a:r>
                    </a:p>
                  </a:txBody>
                  <a:tcPr/>
                </a:tc>
                <a:extLst>
                  <a:ext uri="{0D108BD9-81ED-4DB2-BD59-A6C34878D82A}">
                    <a16:rowId xmlns:a16="http://schemas.microsoft.com/office/drawing/2014/main" val="2834399629"/>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dirty="0"/>
                    </a:p>
                  </a:txBody>
                  <a:tcPr/>
                </a:tc>
                <a:tc>
                  <a:txBody>
                    <a:bodyPr/>
                    <a:lstStyle/>
                    <a:p>
                      <a:pPr algn="ctr"/>
                      <a:endParaRPr kumimoji="1" lang="en-US" altLang="ja-JP" dirty="0"/>
                    </a:p>
                    <a:p>
                      <a:pPr algn="ctr"/>
                      <a:r>
                        <a:rPr kumimoji="1" lang="ja-JP" altLang="en-US"/>
                        <a:t>量子力学</a:t>
                      </a:r>
                    </a:p>
                  </a:txBody>
                  <a:tcPr/>
                </a:tc>
                <a:extLst>
                  <a:ext uri="{0D108BD9-81ED-4DB2-BD59-A6C34878D82A}">
                    <a16:rowId xmlns:a16="http://schemas.microsoft.com/office/drawing/2014/main" val="556365746"/>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algn="ctr"/>
                      <a:endParaRPr kumimoji="1" lang="en-US" altLang="ja-JP" dirty="0"/>
                    </a:p>
                    <a:p>
                      <a:pPr algn="ctr"/>
                      <a:endParaRPr kumimoji="1" lang="ja-JP" altLang="en-US"/>
                    </a:p>
                  </a:txBody>
                  <a:tcPr/>
                </a:tc>
                <a:tc>
                  <a:txBody>
                    <a:bodyPr/>
                    <a:lstStyle/>
                    <a:p>
                      <a:pPr algn="ctr"/>
                      <a:endParaRPr kumimoji="1" lang="en-US" altLang="ja-JP" dirty="0"/>
                    </a:p>
                    <a:p>
                      <a:pPr algn="ctr"/>
                      <a:r>
                        <a:rPr kumimoji="1" lang="ja-JP" altLang="en-US"/>
                        <a:t>古典場の理論</a:t>
                      </a:r>
                    </a:p>
                  </a:txBody>
                  <a:tcPr/>
                </a:tc>
                <a:extLst>
                  <a:ext uri="{0D108BD9-81ED-4DB2-BD59-A6C34878D82A}">
                    <a16:rowId xmlns:a16="http://schemas.microsoft.com/office/drawing/2014/main" val="1621402541"/>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algn="ctr"/>
                      <a:r>
                        <a:rPr kumimoji="1" lang="ja-JP" altLang="en-US"/>
                        <a:t>観測量の</a:t>
                      </a:r>
                      <a:endParaRPr kumimoji="1" lang="en-US" altLang="ja-JP" dirty="0"/>
                    </a:p>
                    <a:p>
                      <a:pPr algn="ctr"/>
                      <a:r>
                        <a:rPr kumimoji="1" lang="ja-JP" altLang="en-US"/>
                        <a:t>（期待値ー測定値）</a:t>
                      </a:r>
                      <a:r>
                        <a:rPr kumimoji="1" lang="ja-JP" altLang="en-US" baseline="30000"/>
                        <a:t>２</a:t>
                      </a:r>
                      <a:endParaRPr kumimoji="1" lang="en-US" altLang="ja-JP" dirty="0"/>
                    </a:p>
                  </a:txBody>
                  <a:tcPr/>
                </a:tc>
                <a:tc>
                  <a:txBody>
                    <a:bodyPr/>
                    <a:lstStyle/>
                    <a:p>
                      <a:pPr algn="ctr"/>
                      <a:r>
                        <a:rPr kumimoji="1" lang="ja-JP" altLang="en-US"/>
                        <a:t>量子力学の</a:t>
                      </a:r>
                      <a:endParaRPr kumimoji="1" lang="en-US" altLang="ja-JP" dirty="0"/>
                    </a:p>
                    <a:p>
                      <a:pPr algn="ctr"/>
                      <a:r>
                        <a:rPr kumimoji="1" lang="ja-JP" altLang="en-US"/>
                        <a:t>逆問題</a:t>
                      </a:r>
                    </a:p>
                  </a:txBody>
                  <a:tcPr/>
                </a:tc>
                <a:extLst>
                  <a:ext uri="{0D108BD9-81ED-4DB2-BD59-A6C34878D82A}">
                    <a16:rowId xmlns:a16="http://schemas.microsoft.com/office/drawing/2014/main" val="1991153138"/>
                  </a:ext>
                </a:extLst>
              </a:tr>
              <a:tr h="792082">
                <a:tc>
                  <a:txBody>
                    <a:bodyPr/>
                    <a:lstStyle/>
                    <a:p>
                      <a:pPr algn="ctr"/>
                      <a:endParaRPr kumimoji="1" lang="ja-JP" altLang="en-US"/>
                    </a:p>
                  </a:txBody>
                  <a:tcPr/>
                </a:tc>
                <a:tc>
                  <a:txBody>
                    <a:bodyPr/>
                    <a:lstStyle/>
                    <a:p>
                      <a:pPr algn="ctr"/>
                      <a:endParaRPr kumimoji="1" lang="ja-JP" altLang="en-US"/>
                    </a:p>
                  </a:txBody>
                  <a:tcPr/>
                </a:tc>
                <a:tc>
                  <a:txBody>
                    <a:bodyPr/>
                    <a:lstStyle/>
                    <a:p>
                      <a:pPr algn="ctr"/>
                      <a:endParaRPr kumimoji="1" lang="en-US" altLang="ja-JP" dirty="0"/>
                    </a:p>
                    <a:p>
                      <a:pPr algn="ctr"/>
                      <a:r>
                        <a:rPr kumimoji="1" lang="ja-JP" altLang="en-US"/>
                        <a:t>（測定値との差）</a:t>
                      </a:r>
                      <a:r>
                        <a:rPr kumimoji="1" lang="ja-JP" altLang="en-US" baseline="30000"/>
                        <a:t>２</a:t>
                      </a:r>
                      <a:endParaRPr kumimoji="1" lang="en-US" altLang="ja-JP" dirty="0"/>
                    </a:p>
                  </a:txBody>
                  <a:tcPr/>
                </a:tc>
                <a:tc>
                  <a:txBody>
                    <a:bodyPr/>
                    <a:lstStyle/>
                    <a:p>
                      <a:pPr algn="ctr"/>
                      <a:r>
                        <a:rPr kumimoji="1" lang="ja-JP" altLang="en-US"/>
                        <a:t>古典力学の</a:t>
                      </a:r>
                      <a:endParaRPr kumimoji="1" lang="en-US" altLang="ja-JP" dirty="0"/>
                    </a:p>
                    <a:p>
                      <a:pPr algn="ctr"/>
                      <a:r>
                        <a:rPr kumimoji="1" lang="ja-JP" altLang="en-US"/>
                        <a:t>逆問題</a:t>
                      </a:r>
                      <a:endParaRPr kumimoji="1" lang="en-US" altLang="ja-JP" dirty="0"/>
                    </a:p>
                    <a:p>
                      <a:pPr algn="ctr"/>
                      <a:r>
                        <a:rPr kumimoji="1" lang="ja-JP" altLang="en-US"/>
                        <a:t>未来予測</a:t>
                      </a:r>
                      <a:endParaRPr kumimoji="1" lang="en-US" altLang="ja-JP" dirty="0"/>
                    </a:p>
                  </a:txBody>
                  <a:tcPr/>
                </a:tc>
                <a:extLst>
                  <a:ext uri="{0D108BD9-81ED-4DB2-BD59-A6C34878D82A}">
                    <a16:rowId xmlns:a16="http://schemas.microsoft.com/office/drawing/2014/main" val="408887505"/>
                  </a:ext>
                </a:extLst>
              </a:tr>
            </a:tbl>
          </a:graphicData>
        </a:graphic>
      </p:graphicFrame>
      <p:pic>
        <p:nvPicPr>
          <p:cNvPr id="56" name="図 55">
            <a:extLst>
              <a:ext uri="{FF2B5EF4-FFF2-40B4-BE49-F238E27FC236}">
                <a16:creationId xmlns:a16="http://schemas.microsoft.com/office/drawing/2014/main" id="{B27EC045-5102-3273-371F-8621200B9E2B}"/>
              </a:ext>
            </a:extLst>
          </p:cNvPr>
          <p:cNvPicPr>
            <a:picLocks noChangeAspect="1"/>
          </p:cNvPicPr>
          <p:nvPr/>
        </p:nvPicPr>
        <p:blipFill>
          <a:blip r:embed="rId2"/>
          <a:stretch>
            <a:fillRect/>
          </a:stretch>
        </p:blipFill>
        <p:spPr>
          <a:xfrm>
            <a:off x="3166731" y="2691804"/>
            <a:ext cx="152400" cy="304800"/>
          </a:xfrm>
          <a:prstGeom prst="rect">
            <a:avLst/>
          </a:prstGeom>
        </p:spPr>
      </p:pic>
      <p:pic>
        <p:nvPicPr>
          <p:cNvPr id="57" name="図 56">
            <a:extLst>
              <a:ext uri="{FF2B5EF4-FFF2-40B4-BE49-F238E27FC236}">
                <a16:creationId xmlns:a16="http://schemas.microsoft.com/office/drawing/2014/main" id="{6B2B1F25-36E1-5A57-4C84-2F64DC2EE6C7}"/>
              </a:ext>
            </a:extLst>
          </p:cNvPr>
          <p:cNvPicPr>
            <a:picLocks noChangeAspect="1"/>
          </p:cNvPicPr>
          <p:nvPr/>
        </p:nvPicPr>
        <p:blipFill>
          <a:blip r:embed="rId3"/>
          <a:stretch>
            <a:fillRect/>
          </a:stretch>
        </p:blipFill>
        <p:spPr>
          <a:xfrm>
            <a:off x="4038560" y="2645907"/>
            <a:ext cx="629138" cy="401347"/>
          </a:xfrm>
          <a:prstGeom prst="rect">
            <a:avLst/>
          </a:prstGeom>
        </p:spPr>
      </p:pic>
      <p:pic>
        <p:nvPicPr>
          <p:cNvPr id="58" name="図 57">
            <a:extLst>
              <a:ext uri="{FF2B5EF4-FFF2-40B4-BE49-F238E27FC236}">
                <a16:creationId xmlns:a16="http://schemas.microsoft.com/office/drawing/2014/main" id="{8A97402A-4CE3-29AD-B533-580C6D88814C}"/>
              </a:ext>
            </a:extLst>
          </p:cNvPr>
          <p:cNvPicPr>
            <a:picLocks noChangeAspect="1"/>
          </p:cNvPicPr>
          <p:nvPr/>
        </p:nvPicPr>
        <p:blipFill>
          <a:blip r:embed="rId4"/>
          <a:stretch>
            <a:fillRect/>
          </a:stretch>
        </p:blipFill>
        <p:spPr>
          <a:xfrm>
            <a:off x="3122281" y="3529688"/>
            <a:ext cx="241300" cy="215900"/>
          </a:xfrm>
          <a:prstGeom prst="rect">
            <a:avLst/>
          </a:prstGeom>
        </p:spPr>
      </p:pic>
      <p:pic>
        <p:nvPicPr>
          <p:cNvPr id="59" name="図 58">
            <a:extLst>
              <a:ext uri="{FF2B5EF4-FFF2-40B4-BE49-F238E27FC236}">
                <a16:creationId xmlns:a16="http://schemas.microsoft.com/office/drawing/2014/main" id="{E9F11C80-129B-38F7-B921-4B0670D59BFB}"/>
              </a:ext>
            </a:extLst>
          </p:cNvPr>
          <p:cNvPicPr>
            <a:picLocks noChangeAspect="1"/>
          </p:cNvPicPr>
          <p:nvPr/>
        </p:nvPicPr>
        <p:blipFill>
          <a:blip r:embed="rId5"/>
          <a:stretch>
            <a:fillRect/>
          </a:stretch>
        </p:blipFill>
        <p:spPr>
          <a:xfrm>
            <a:off x="4026158" y="3447005"/>
            <a:ext cx="744808" cy="393684"/>
          </a:xfrm>
          <a:prstGeom prst="rect">
            <a:avLst/>
          </a:prstGeom>
        </p:spPr>
      </p:pic>
      <p:pic>
        <p:nvPicPr>
          <p:cNvPr id="60" name="図 59">
            <a:extLst>
              <a:ext uri="{FF2B5EF4-FFF2-40B4-BE49-F238E27FC236}">
                <a16:creationId xmlns:a16="http://schemas.microsoft.com/office/drawing/2014/main" id="{60362D01-4214-BECC-3D28-EA9EEC4F8805}"/>
              </a:ext>
            </a:extLst>
          </p:cNvPr>
          <p:cNvPicPr>
            <a:picLocks noChangeAspect="1"/>
          </p:cNvPicPr>
          <p:nvPr/>
        </p:nvPicPr>
        <p:blipFill>
          <a:blip r:embed="rId6"/>
          <a:stretch>
            <a:fillRect/>
          </a:stretch>
        </p:blipFill>
        <p:spPr>
          <a:xfrm>
            <a:off x="3041428" y="4206719"/>
            <a:ext cx="469900" cy="342900"/>
          </a:xfrm>
          <a:prstGeom prst="rect">
            <a:avLst/>
          </a:prstGeom>
        </p:spPr>
      </p:pic>
      <p:pic>
        <p:nvPicPr>
          <p:cNvPr id="61" name="図 60">
            <a:extLst>
              <a:ext uri="{FF2B5EF4-FFF2-40B4-BE49-F238E27FC236}">
                <a16:creationId xmlns:a16="http://schemas.microsoft.com/office/drawing/2014/main" id="{3A2FE0CA-17E3-CE0E-F568-194DDD52944A}"/>
              </a:ext>
            </a:extLst>
          </p:cNvPr>
          <p:cNvPicPr>
            <a:picLocks noChangeAspect="1"/>
          </p:cNvPicPr>
          <p:nvPr/>
        </p:nvPicPr>
        <p:blipFill>
          <a:blip r:embed="rId7"/>
          <a:stretch>
            <a:fillRect/>
          </a:stretch>
        </p:blipFill>
        <p:spPr>
          <a:xfrm>
            <a:off x="3943241" y="4235908"/>
            <a:ext cx="904409" cy="393684"/>
          </a:xfrm>
          <a:prstGeom prst="rect">
            <a:avLst/>
          </a:prstGeom>
        </p:spPr>
      </p:pic>
      <p:pic>
        <p:nvPicPr>
          <p:cNvPr id="63" name="図 62">
            <a:extLst>
              <a:ext uri="{FF2B5EF4-FFF2-40B4-BE49-F238E27FC236}">
                <a16:creationId xmlns:a16="http://schemas.microsoft.com/office/drawing/2014/main" id="{C7225DE9-793A-D376-3221-C2B7BDFCAC15}"/>
              </a:ext>
            </a:extLst>
          </p:cNvPr>
          <p:cNvPicPr>
            <a:picLocks noChangeAspect="1"/>
          </p:cNvPicPr>
          <p:nvPr/>
        </p:nvPicPr>
        <p:blipFill>
          <a:blip r:embed="rId8"/>
          <a:stretch>
            <a:fillRect/>
          </a:stretch>
        </p:blipFill>
        <p:spPr>
          <a:xfrm>
            <a:off x="3084181" y="5137450"/>
            <a:ext cx="317500" cy="279400"/>
          </a:xfrm>
          <a:prstGeom prst="rect">
            <a:avLst/>
          </a:prstGeom>
        </p:spPr>
      </p:pic>
      <p:pic>
        <p:nvPicPr>
          <p:cNvPr id="64" name="図 63">
            <a:extLst>
              <a:ext uri="{FF2B5EF4-FFF2-40B4-BE49-F238E27FC236}">
                <a16:creationId xmlns:a16="http://schemas.microsoft.com/office/drawing/2014/main" id="{17487656-5B94-8F21-3941-45346F202DC9}"/>
              </a:ext>
            </a:extLst>
          </p:cNvPr>
          <p:cNvPicPr>
            <a:picLocks noChangeAspect="1"/>
          </p:cNvPicPr>
          <p:nvPr/>
        </p:nvPicPr>
        <p:blipFill>
          <a:blip r:embed="rId9"/>
          <a:stretch>
            <a:fillRect/>
          </a:stretch>
        </p:blipFill>
        <p:spPr>
          <a:xfrm>
            <a:off x="4058056" y="5106815"/>
            <a:ext cx="755441" cy="332754"/>
          </a:xfrm>
          <a:prstGeom prst="rect">
            <a:avLst/>
          </a:prstGeom>
        </p:spPr>
      </p:pic>
      <p:pic>
        <p:nvPicPr>
          <p:cNvPr id="67" name="図 66">
            <a:extLst>
              <a:ext uri="{FF2B5EF4-FFF2-40B4-BE49-F238E27FC236}">
                <a16:creationId xmlns:a16="http://schemas.microsoft.com/office/drawing/2014/main" id="{BF9E3D83-A24A-86F3-B507-40AA2ECC87A6}"/>
              </a:ext>
            </a:extLst>
          </p:cNvPr>
          <p:cNvPicPr>
            <a:picLocks noChangeAspect="1"/>
          </p:cNvPicPr>
          <p:nvPr/>
        </p:nvPicPr>
        <p:blipFill>
          <a:blip r:embed="rId10"/>
          <a:stretch>
            <a:fillRect/>
          </a:stretch>
        </p:blipFill>
        <p:spPr>
          <a:xfrm>
            <a:off x="2892058" y="5860804"/>
            <a:ext cx="744808" cy="372404"/>
          </a:xfrm>
          <a:prstGeom prst="rect">
            <a:avLst/>
          </a:prstGeom>
        </p:spPr>
      </p:pic>
      <p:pic>
        <p:nvPicPr>
          <p:cNvPr id="68" name="図 67">
            <a:extLst>
              <a:ext uri="{FF2B5EF4-FFF2-40B4-BE49-F238E27FC236}">
                <a16:creationId xmlns:a16="http://schemas.microsoft.com/office/drawing/2014/main" id="{5380B5C0-A7C5-520D-F7AF-46DDFB1F66BE}"/>
              </a:ext>
            </a:extLst>
          </p:cNvPr>
          <p:cNvPicPr>
            <a:picLocks noChangeAspect="1"/>
          </p:cNvPicPr>
          <p:nvPr/>
        </p:nvPicPr>
        <p:blipFill>
          <a:blip r:embed="rId11"/>
          <a:stretch>
            <a:fillRect/>
          </a:stretch>
        </p:blipFill>
        <p:spPr>
          <a:xfrm>
            <a:off x="4066054" y="5866121"/>
            <a:ext cx="744808" cy="372404"/>
          </a:xfrm>
          <a:prstGeom prst="rect">
            <a:avLst/>
          </a:prstGeom>
        </p:spPr>
      </p:pic>
      <p:pic>
        <p:nvPicPr>
          <p:cNvPr id="69" name="図 68">
            <a:extLst>
              <a:ext uri="{FF2B5EF4-FFF2-40B4-BE49-F238E27FC236}">
                <a16:creationId xmlns:a16="http://schemas.microsoft.com/office/drawing/2014/main" id="{5D187117-8060-1725-3278-4DE5887FE81B}"/>
              </a:ext>
            </a:extLst>
          </p:cNvPr>
          <p:cNvPicPr>
            <a:picLocks noChangeAspect="1"/>
          </p:cNvPicPr>
          <p:nvPr/>
        </p:nvPicPr>
        <p:blipFill>
          <a:blip r:embed="rId4"/>
          <a:stretch>
            <a:fillRect/>
          </a:stretch>
        </p:blipFill>
        <p:spPr>
          <a:xfrm>
            <a:off x="338196" y="3820078"/>
            <a:ext cx="241300" cy="215900"/>
          </a:xfrm>
          <a:prstGeom prst="rect">
            <a:avLst/>
          </a:prstGeom>
        </p:spPr>
      </p:pic>
      <p:pic>
        <p:nvPicPr>
          <p:cNvPr id="70" name="図 69">
            <a:extLst>
              <a:ext uri="{FF2B5EF4-FFF2-40B4-BE49-F238E27FC236}">
                <a16:creationId xmlns:a16="http://schemas.microsoft.com/office/drawing/2014/main" id="{4534C455-E821-E159-C6E2-4426549408AE}"/>
              </a:ext>
            </a:extLst>
          </p:cNvPr>
          <p:cNvPicPr>
            <a:picLocks noChangeAspect="1"/>
          </p:cNvPicPr>
          <p:nvPr/>
        </p:nvPicPr>
        <p:blipFill>
          <a:blip r:embed="rId12"/>
          <a:stretch>
            <a:fillRect/>
          </a:stretch>
        </p:blipFill>
        <p:spPr>
          <a:xfrm>
            <a:off x="1739464" y="3269797"/>
            <a:ext cx="639317" cy="363919"/>
          </a:xfrm>
          <a:prstGeom prst="rect">
            <a:avLst/>
          </a:prstGeom>
        </p:spPr>
      </p:pic>
      <p:pic>
        <p:nvPicPr>
          <p:cNvPr id="71" name="図 70">
            <a:extLst>
              <a:ext uri="{FF2B5EF4-FFF2-40B4-BE49-F238E27FC236}">
                <a16:creationId xmlns:a16="http://schemas.microsoft.com/office/drawing/2014/main" id="{0D91C758-994C-B81C-4EF5-A78F6E6E5086}"/>
              </a:ext>
            </a:extLst>
          </p:cNvPr>
          <p:cNvPicPr>
            <a:picLocks noChangeAspect="1"/>
          </p:cNvPicPr>
          <p:nvPr/>
        </p:nvPicPr>
        <p:blipFill>
          <a:blip r:embed="rId13"/>
          <a:stretch>
            <a:fillRect/>
          </a:stretch>
        </p:blipFill>
        <p:spPr>
          <a:xfrm>
            <a:off x="5433543" y="3436874"/>
            <a:ext cx="1287453" cy="393684"/>
          </a:xfrm>
          <a:prstGeom prst="rect">
            <a:avLst/>
          </a:prstGeom>
        </p:spPr>
      </p:pic>
      <p:pic>
        <p:nvPicPr>
          <p:cNvPr id="72" name="図 71">
            <a:extLst>
              <a:ext uri="{FF2B5EF4-FFF2-40B4-BE49-F238E27FC236}">
                <a16:creationId xmlns:a16="http://schemas.microsoft.com/office/drawing/2014/main" id="{D8535FEC-3B3B-4D17-AF28-A30069C0F620}"/>
              </a:ext>
            </a:extLst>
          </p:cNvPr>
          <p:cNvPicPr>
            <a:picLocks noChangeAspect="1"/>
          </p:cNvPicPr>
          <p:nvPr/>
        </p:nvPicPr>
        <p:blipFill>
          <a:blip r:embed="rId14"/>
          <a:stretch>
            <a:fillRect/>
          </a:stretch>
        </p:blipFill>
        <p:spPr>
          <a:xfrm>
            <a:off x="5762217" y="4235908"/>
            <a:ext cx="630103" cy="388564"/>
          </a:xfrm>
          <a:prstGeom prst="rect">
            <a:avLst/>
          </a:prstGeom>
        </p:spPr>
      </p:pic>
      <p:pic>
        <p:nvPicPr>
          <p:cNvPr id="73" name="図 72">
            <a:extLst>
              <a:ext uri="{FF2B5EF4-FFF2-40B4-BE49-F238E27FC236}">
                <a16:creationId xmlns:a16="http://schemas.microsoft.com/office/drawing/2014/main" id="{E9956EBF-E7E3-0523-EFD5-F24D7371A85F}"/>
              </a:ext>
            </a:extLst>
          </p:cNvPr>
          <p:cNvPicPr>
            <a:picLocks noChangeAspect="1"/>
          </p:cNvPicPr>
          <p:nvPr/>
        </p:nvPicPr>
        <p:blipFill>
          <a:blip r:embed="rId15"/>
          <a:stretch>
            <a:fillRect/>
          </a:stretch>
        </p:blipFill>
        <p:spPr>
          <a:xfrm>
            <a:off x="5227324" y="2561649"/>
            <a:ext cx="1853960" cy="397277"/>
          </a:xfrm>
          <a:prstGeom prst="rect">
            <a:avLst/>
          </a:prstGeom>
        </p:spPr>
      </p:pic>
      <p:sp>
        <p:nvSpPr>
          <p:cNvPr id="76" name="テキスト ボックス 75">
            <a:extLst>
              <a:ext uri="{FF2B5EF4-FFF2-40B4-BE49-F238E27FC236}">
                <a16:creationId xmlns:a16="http://schemas.microsoft.com/office/drawing/2014/main" id="{94C52175-5504-3AAA-8F16-02F3D2AC448B}"/>
              </a:ext>
            </a:extLst>
          </p:cNvPr>
          <p:cNvSpPr txBox="1"/>
          <p:nvPr/>
        </p:nvSpPr>
        <p:spPr>
          <a:xfrm>
            <a:off x="276326" y="1200944"/>
            <a:ext cx="86955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Calibri"/>
                <a:ea typeface="ＭＳ Ｐゴシック" panose="020B0600070205080204" pitchFamily="34" charset="-128"/>
              </a:rPr>
              <a:t>Neural networks give a new functional basis for solutions</a:t>
            </a:r>
            <a:endPar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0" name="正方形/長方形 79">
            <a:extLst>
              <a:ext uri="{FF2B5EF4-FFF2-40B4-BE49-F238E27FC236}">
                <a16:creationId xmlns:a16="http://schemas.microsoft.com/office/drawing/2014/main" id="{D4168217-2A2A-9D9D-212C-D463CA7F0975}"/>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1" name="Rectangle 4">
            <a:extLst>
              <a:ext uri="{FF2B5EF4-FFF2-40B4-BE49-F238E27FC236}">
                <a16:creationId xmlns:a16="http://schemas.microsoft.com/office/drawing/2014/main" id="{64FDCA86-A7AF-D259-766B-C763B7F5F6D9}"/>
              </a:ext>
            </a:extLst>
          </p:cNvPr>
          <p:cNvSpPr>
            <a:spLocks noChangeArrowheads="1"/>
          </p:cNvSpPr>
          <p:nvPr/>
        </p:nvSpPr>
        <p:spPr bwMode="auto">
          <a:xfrm>
            <a:off x="503949" y="113025"/>
            <a:ext cx="5620571" cy="712908"/>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ea typeface="MS Gothic" panose="020B0609070205080204" pitchFamily="49" charset="-128"/>
                <a:cs typeface="+mn-cs"/>
              </a:rPr>
              <a:t>Why?  (3/4) AI solves inverse problems.</a:t>
            </a:r>
            <a:endParaRPr kumimoji="1" lang="ja-JP" altLang="en-US" sz="3200" b="1" i="0" u="none" strike="noStrike" kern="1200" cap="none" spc="0" normalizeH="0" baseline="0" noProof="0">
              <a:ln>
                <a:noFill/>
              </a:ln>
              <a:solidFill>
                <a:prstClr val="white"/>
              </a:solidFill>
              <a:effectLst/>
              <a:uLnTx/>
              <a:uFillTx/>
              <a:ea typeface="MS Gothic" panose="020B0609070205080204" pitchFamily="49" charset="-128"/>
              <a:cs typeface="+mn-cs"/>
            </a:endParaRPr>
          </a:p>
        </p:txBody>
      </p:sp>
      <p:graphicFrame>
        <p:nvGraphicFramePr>
          <p:cNvPr id="84" name="表 83">
            <a:extLst>
              <a:ext uri="{FF2B5EF4-FFF2-40B4-BE49-F238E27FC236}">
                <a16:creationId xmlns:a16="http://schemas.microsoft.com/office/drawing/2014/main" id="{7BA1AA78-7549-7C69-EF84-C82DD9FE3498}"/>
              </a:ext>
            </a:extLst>
          </p:cNvPr>
          <p:cNvGraphicFramePr>
            <a:graphicFrameLocks noGrp="1"/>
          </p:cNvGraphicFramePr>
          <p:nvPr>
            <p:extLst>
              <p:ext uri="{D42A27DB-BD31-4B8C-83A1-F6EECF244321}">
                <p14:modId xmlns:p14="http://schemas.microsoft.com/office/powerpoint/2010/main" val="3711042184"/>
              </p:ext>
            </p:extLst>
          </p:nvPr>
        </p:nvGraphicFramePr>
        <p:xfrm>
          <a:off x="4995285" y="1966689"/>
          <a:ext cx="3989226" cy="4569023"/>
        </p:xfrm>
        <a:graphic>
          <a:graphicData uri="http://schemas.openxmlformats.org/drawingml/2006/table">
            <a:tbl>
              <a:tblPr firstRow="1" bandRow="1">
                <a:tableStyleId>{5C22544A-7EE6-4342-B048-85BDC9FD1C3A}</a:tableStyleId>
              </a:tblPr>
              <a:tblGrid>
                <a:gridCol w="2256415">
                  <a:extLst>
                    <a:ext uri="{9D8B030D-6E8A-4147-A177-3AD203B41FA5}">
                      <a16:colId xmlns:a16="http://schemas.microsoft.com/office/drawing/2014/main" val="3082408963"/>
                    </a:ext>
                  </a:extLst>
                </a:gridCol>
                <a:gridCol w="1732811">
                  <a:extLst>
                    <a:ext uri="{9D8B030D-6E8A-4147-A177-3AD203B41FA5}">
                      <a16:colId xmlns:a16="http://schemas.microsoft.com/office/drawing/2014/main" val="3685384915"/>
                    </a:ext>
                  </a:extLst>
                </a:gridCol>
              </a:tblGrid>
              <a:tr h="424242">
                <a:tc>
                  <a:txBody>
                    <a:bodyPr/>
                    <a:lstStyle/>
                    <a:p>
                      <a:pPr algn="ctr"/>
                      <a:r>
                        <a:rPr kumimoji="1" lang="en-US" altLang="ja-JP" dirty="0"/>
                        <a:t>Loss function</a:t>
                      </a:r>
                      <a:endParaRPr kumimoji="1" lang="ja-JP" altLang="en-US"/>
                    </a:p>
                  </a:txBody>
                  <a:tcPr/>
                </a:tc>
                <a:tc>
                  <a:txBody>
                    <a:bodyPr/>
                    <a:lstStyle/>
                    <a:p>
                      <a:pPr algn="ctr"/>
                      <a:r>
                        <a:rPr kumimoji="1" lang="en-US" altLang="ja-JP" dirty="0"/>
                        <a:t>Physics</a:t>
                      </a:r>
                      <a:endParaRPr kumimoji="1" lang="ja-JP" altLang="en-US"/>
                    </a:p>
                  </a:txBody>
                  <a:tcPr/>
                </a:tc>
                <a:extLst>
                  <a:ext uri="{0D108BD9-81ED-4DB2-BD59-A6C34878D82A}">
                    <a16:rowId xmlns:a16="http://schemas.microsoft.com/office/drawing/2014/main" val="785054650"/>
                  </a:ext>
                </a:extLst>
              </a:tr>
              <a:tr h="797442">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640518458"/>
                  </a:ext>
                </a:extLst>
              </a:tr>
              <a:tr h="821496">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565669199"/>
                  </a:ext>
                </a:extLst>
              </a:tr>
              <a:tr h="794479">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968357007"/>
                  </a:ext>
                </a:extLst>
              </a:tr>
              <a:tr h="831954">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3077566713"/>
                  </a:ext>
                </a:extLst>
              </a:tr>
              <a:tr h="899410">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601671417"/>
                  </a:ext>
                </a:extLst>
              </a:tr>
            </a:tbl>
          </a:graphicData>
        </a:graphic>
      </p:graphicFrame>
    </p:spTree>
    <p:extLst>
      <p:ext uri="{BB962C8B-B14F-4D97-AF65-F5344CB8AC3E}">
        <p14:creationId xmlns:p14="http://schemas.microsoft.com/office/powerpoint/2010/main" val="2467466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7730F-C4F6-DC46-A764-04428D8B8496}"/>
            </a:ext>
          </a:extLst>
        </p:cNvPr>
        <p:cNvGrpSpPr/>
        <p:nvPr/>
      </p:nvGrpSpPr>
      <p:grpSpPr>
        <a:xfrm>
          <a:off x="0" y="0"/>
          <a:ext cx="0" cy="0"/>
          <a:chOff x="0" y="0"/>
          <a:chExt cx="0" cy="0"/>
        </a:xfrm>
      </p:grpSpPr>
      <p:grpSp>
        <p:nvGrpSpPr>
          <p:cNvPr id="54" name="グループ化 53">
            <a:extLst>
              <a:ext uri="{FF2B5EF4-FFF2-40B4-BE49-F238E27FC236}">
                <a16:creationId xmlns:a16="http://schemas.microsoft.com/office/drawing/2014/main" id="{62F16C86-727F-7CA5-524B-3C970B964FFC}"/>
              </a:ext>
            </a:extLst>
          </p:cNvPr>
          <p:cNvGrpSpPr/>
          <p:nvPr/>
        </p:nvGrpSpPr>
        <p:grpSpPr>
          <a:xfrm>
            <a:off x="322296" y="3615184"/>
            <a:ext cx="1876657" cy="1455760"/>
            <a:chOff x="1130372" y="2286107"/>
            <a:chExt cx="1876657" cy="1455760"/>
          </a:xfrm>
        </p:grpSpPr>
        <p:cxnSp>
          <p:nvCxnSpPr>
            <p:cNvPr id="4" name="直線コネクタ 3">
              <a:extLst>
                <a:ext uri="{FF2B5EF4-FFF2-40B4-BE49-F238E27FC236}">
                  <a16:creationId xmlns:a16="http://schemas.microsoft.com/office/drawing/2014/main" id="{070F1173-C982-1EE4-6EF5-32ACF385D709}"/>
                </a:ext>
              </a:extLst>
            </p:cNvPr>
            <p:cNvCxnSpPr>
              <a:cxnSpLocks/>
            </p:cNvCxnSpPr>
            <p:nvPr/>
          </p:nvCxnSpPr>
          <p:spPr>
            <a:xfrm rot="5400000">
              <a:off x="2507922" y="2736374"/>
              <a:ext cx="0" cy="606376"/>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9789524D-BEF6-3FE7-5774-94D2A067E2AD}"/>
                </a:ext>
              </a:extLst>
            </p:cNvPr>
            <p:cNvCxnSpPr>
              <a:cxnSpLocks/>
            </p:cNvCxnSpPr>
            <p:nvPr/>
          </p:nvCxnSpPr>
          <p:spPr>
            <a:xfrm rot="5400000">
              <a:off x="1667619" y="2655677"/>
              <a:ext cx="0" cy="76640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1B78E478-003D-E6FA-888C-F298F4E434F8}"/>
                </a:ext>
              </a:extLst>
            </p:cNvPr>
            <p:cNvCxnSpPr>
              <a:cxnSpLocks/>
            </p:cNvCxnSpPr>
            <p:nvPr/>
          </p:nvCxnSpPr>
          <p:spPr>
            <a:xfrm rot="5400000">
              <a:off x="2156566" y="2911892"/>
              <a:ext cx="551236" cy="797697"/>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C154DCC9-B6A9-4B62-1300-7A6BDFB9D83E}"/>
                </a:ext>
              </a:extLst>
            </p:cNvPr>
            <p:cNvCxnSpPr>
              <a:cxnSpLocks/>
            </p:cNvCxnSpPr>
            <p:nvPr/>
          </p:nvCxnSpPr>
          <p:spPr>
            <a:xfrm rot="5400000" flipH="1">
              <a:off x="2183660" y="2411559"/>
              <a:ext cx="545135" cy="709501"/>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円/楕円 9">
              <a:extLst>
                <a:ext uri="{FF2B5EF4-FFF2-40B4-BE49-F238E27FC236}">
                  <a16:creationId xmlns:a16="http://schemas.microsoft.com/office/drawing/2014/main" id="{BC866707-6F7B-5E2E-4261-742A4F98749A}"/>
                </a:ext>
              </a:extLst>
            </p:cNvPr>
            <p:cNvSpPr/>
            <p:nvPr/>
          </p:nvSpPr>
          <p:spPr>
            <a:xfrm rot="10800000">
              <a:off x="2690680" y="2884581"/>
              <a:ext cx="307829" cy="309276"/>
            </a:xfrm>
            <a:prstGeom prst="ellipse">
              <a:avLst/>
            </a:prstGeom>
            <a:gradFill>
              <a:gsLst>
                <a:gs pos="0">
                  <a:srgbClr val="FF0000"/>
                </a:gs>
                <a:gs pos="100000">
                  <a:srgbClr val="FF0000">
                    <a:lumMod val="25024"/>
                    <a:lumOff val="74976"/>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2" name="直線コネクタ 11">
              <a:extLst>
                <a:ext uri="{FF2B5EF4-FFF2-40B4-BE49-F238E27FC236}">
                  <a16:creationId xmlns:a16="http://schemas.microsoft.com/office/drawing/2014/main" id="{4B1814CB-EB06-5E93-90BF-9AB62B5C3192}"/>
                </a:ext>
              </a:extLst>
            </p:cNvPr>
            <p:cNvCxnSpPr>
              <a:cxnSpLocks/>
            </p:cNvCxnSpPr>
            <p:nvPr/>
          </p:nvCxnSpPr>
          <p:spPr>
            <a:xfrm rot="10800000">
              <a:off x="1330981" y="3085979"/>
              <a:ext cx="656985" cy="45542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4DA3F014-DF6C-B8EF-1803-1229EB6A379E}"/>
                </a:ext>
              </a:extLst>
            </p:cNvPr>
            <p:cNvCxnSpPr>
              <a:cxnSpLocks/>
            </p:cNvCxnSpPr>
            <p:nvPr/>
          </p:nvCxnSpPr>
          <p:spPr>
            <a:xfrm rot="5400000">
              <a:off x="1362965" y="2413403"/>
              <a:ext cx="561706" cy="719063"/>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円/楕円 14">
              <a:extLst>
                <a:ext uri="{FF2B5EF4-FFF2-40B4-BE49-F238E27FC236}">
                  <a16:creationId xmlns:a16="http://schemas.microsoft.com/office/drawing/2014/main" id="{67F75DB5-F3B1-7E79-1B40-23898AAB0F19}"/>
                </a:ext>
              </a:extLst>
            </p:cNvPr>
            <p:cNvSpPr/>
            <p:nvPr/>
          </p:nvSpPr>
          <p:spPr>
            <a:xfrm rot="10800000">
              <a:off x="1130372" y="2881103"/>
              <a:ext cx="307829" cy="309276"/>
            </a:xfrm>
            <a:prstGeom prst="ellipse">
              <a:avLst/>
            </a:prstGeom>
            <a:gradFill>
              <a:gsLst>
                <a:gs pos="0">
                  <a:srgbClr val="FFFF00"/>
                </a:gs>
                <a:gs pos="100000">
                  <a:srgbClr val="FFFF00">
                    <a:lumMod val="17000"/>
                    <a:lumOff val="83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8" name="直線コネクタ 17">
              <a:extLst>
                <a:ext uri="{FF2B5EF4-FFF2-40B4-BE49-F238E27FC236}">
                  <a16:creationId xmlns:a16="http://schemas.microsoft.com/office/drawing/2014/main" id="{B872DF42-59F4-DF28-6CC4-AF1104660086}"/>
                </a:ext>
              </a:extLst>
            </p:cNvPr>
            <p:cNvCxnSpPr>
              <a:cxnSpLocks/>
            </p:cNvCxnSpPr>
            <p:nvPr/>
          </p:nvCxnSpPr>
          <p:spPr>
            <a:xfrm rot="5400000" flipH="1">
              <a:off x="2369721" y="2115186"/>
              <a:ext cx="157469" cy="795274"/>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E2F2D06D-A81B-DC86-06BD-8D1FA9BCE338}"/>
                </a:ext>
              </a:extLst>
            </p:cNvPr>
            <p:cNvCxnSpPr>
              <a:cxnSpLocks/>
            </p:cNvCxnSpPr>
            <p:nvPr/>
          </p:nvCxnSpPr>
          <p:spPr>
            <a:xfrm rot="5400000" flipH="1">
              <a:off x="1924720" y="2543622"/>
              <a:ext cx="1045564" cy="818845"/>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D71E76B7-DEB1-7D42-6DA7-77293577384D}"/>
                </a:ext>
              </a:extLst>
            </p:cNvPr>
            <p:cNvCxnSpPr>
              <a:cxnSpLocks/>
            </p:cNvCxnSpPr>
            <p:nvPr/>
          </p:nvCxnSpPr>
          <p:spPr>
            <a:xfrm rot="5400000">
              <a:off x="2228586" y="2417616"/>
              <a:ext cx="439739" cy="795274"/>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750D9961-2C19-D581-F0E8-871D5233A7B3}"/>
                </a:ext>
              </a:extLst>
            </p:cNvPr>
            <p:cNvCxnSpPr>
              <a:cxnSpLocks/>
            </p:cNvCxnSpPr>
            <p:nvPr/>
          </p:nvCxnSpPr>
          <p:spPr>
            <a:xfrm rot="5400000" flipH="1">
              <a:off x="2224311" y="2845272"/>
              <a:ext cx="447422" cy="819884"/>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31653B13-78A8-1808-F744-A6F55FE97577}"/>
                </a:ext>
              </a:extLst>
            </p:cNvPr>
            <p:cNvCxnSpPr>
              <a:cxnSpLocks/>
            </p:cNvCxnSpPr>
            <p:nvPr/>
          </p:nvCxnSpPr>
          <p:spPr>
            <a:xfrm rot="5400000">
              <a:off x="1936305" y="2680723"/>
              <a:ext cx="1015257" cy="811709"/>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A1E442E9-2786-06E6-FB02-BA0F210289DC}"/>
                </a:ext>
              </a:extLst>
            </p:cNvPr>
            <p:cNvCxnSpPr>
              <a:cxnSpLocks/>
            </p:cNvCxnSpPr>
            <p:nvPr/>
          </p:nvCxnSpPr>
          <p:spPr>
            <a:xfrm rot="5400000">
              <a:off x="2393245" y="3120771"/>
              <a:ext cx="110532" cy="820641"/>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円/楕円 27">
              <a:extLst>
                <a:ext uri="{FF2B5EF4-FFF2-40B4-BE49-F238E27FC236}">
                  <a16:creationId xmlns:a16="http://schemas.microsoft.com/office/drawing/2014/main" id="{4A031A40-E1DD-4D9F-BA30-20D8C891D76D}"/>
                </a:ext>
              </a:extLst>
            </p:cNvPr>
            <p:cNvSpPr/>
            <p:nvPr/>
          </p:nvSpPr>
          <p:spPr>
            <a:xfrm rot="10800000">
              <a:off x="1900379" y="3432591"/>
              <a:ext cx="307829" cy="3092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9" name="円/楕円 28">
              <a:extLst>
                <a:ext uri="{FF2B5EF4-FFF2-40B4-BE49-F238E27FC236}">
                  <a16:creationId xmlns:a16="http://schemas.microsoft.com/office/drawing/2014/main" id="{7F2097FC-FA12-ED82-8F57-1F06429DB620}"/>
                </a:ext>
              </a:extLst>
            </p:cNvPr>
            <p:cNvSpPr/>
            <p:nvPr/>
          </p:nvSpPr>
          <p:spPr>
            <a:xfrm rot="10800000">
              <a:off x="1896793" y="2881103"/>
              <a:ext cx="307829" cy="3092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0" name="円/楕円 29">
              <a:extLst>
                <a:ext uri="{FF2B5EF4-FFF2-40B4-BE49-F238E27FC236}">
                  <a16:creationId xmlns:a16="http://schemas.microsoft.com/office/drawing/2014/main" id="{468FC9A4-63AC-E0FE-5B77-E1DE7E37CF32}"/>
                </a:ext>
              </a:extLst>
            </p:cNvPr>
            <p:cNvSpPr/>
            <p:nvPr/>
          </p:nvSpPr>
          <p:spPr>
            <a:xfrm rot="10800000">
              <a:off x="1896793" y="2286107"/>
              <a:ext cx="307829" cy="3092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2" name="円/楕円 31">
              <a:extLst>
                <a:ext uri="{FF2B5EF4-FFF2-40B4-BE49-F238E27FC236}">
                  <a16:creationId xmlns:a16="http://schemas.microsoft.com/office/drawing/2014/main" id="{EF1DB4FE-C2ED-E23E-D734-0C9FAEA040C0}"/>
                </a:ext>
              </a:extLst>
            </p:cNvPr>
            <p:cNvSpPr/>
            <p:nvPr/>
          </p:nvSpPr>
          <p:spPr>
            <a:xfrm rot="10800000">
              <a:off x="2690680" y="2447362"/>
              <a:ext cx="307829" cy="309276"/>
            </a:xfrm>
            <a:prstGeom prst="ellipse">
              <a:avLst/>
            </a:prstGeom>
            <a:gradFill>
              <a:gsLst>
                <a:gs pos="0">
                  <a:srgbClr val="FF0000"/>
                </a:gs>
                <a:gs pos="100000">
                  <a:srgbClr val="FF0000">
                    <a:lumMod val="25024"/>
                    <a:lumOff val="74976"/>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3" name="円/楕円 32">
              <a:extLst>
                <a:ext uri="{FF2B5EF4-FFF2-40B4-BE49-F238E27FC236}">
                  <a16:creationId xmlns:a16="http://schemas.microsoft.com/office/drawing/2014/main" id="{1AFA40B1-0309-87D9-2E56-E760B30806EF}"/>
                </a:ext>
              </a:extLst>
            </p:cNvPr>
            <p:cNvSpPr/>
            <p:nvPr/>
          </p:nvSpPr>
          <p:spPr>
            <a:xfrm rot="10800000">
              <a:off x="2699200" y="3324287"/>
              <a:ext cx="307829" cy="309276"/>
            </a:xfrm>
            <a:prstGeom prst="ellipse">
              <a:avLst/>
            </a:prstGeom>
            <a:gradFill>
              <a:gsLst>
                <a:gs pos="0">
                  <a:srgbClr val="FF0000"/>
                </a:gs>
                <a:gs pos="100000">
                  <a:srgbClr val="FF0000">
                    <a:lumMod val="25024"/>
                    <a:lumOff val="74976"/>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grpSp>
      <p:graphicFrame>
        <p:nvGraphicFramePr>
          <p:cNvPr id="55" name="表 54">
            <a:extLst>
              <a:ext uri="{FF2B5EF4-FFF2-40B4-BE49-F238E27FC236}">
                <a16:creationId xmlns:a16="http://schemas.microsoft.com/office/drawing/2014/main" id="{839E37D4-07A4-A13A-2852-FDC75FA94113}"/>
              </a:ext>
            </a:extLst>
          </p:cNvPr>
          <p:cNvGraphicFramePr>
            <a:graphicFrameLocks noGrp="1"/>
          </p:cNvGraphicFramePr>
          <p:nvPr>
            <p:extLst>
              <p:ext uri="{D42A27DB-BD31-4B8C-83A1-F6EECF244321}">
                <p14:modId xmlns:p14="http://schemas.microsoft.com/office/powerpoint/2010/main" val="2045226580"/>
              </p:ext>
            </p:extLst>
          </p:nvPr>
        </p:nvGraphicFramePr>
        <p:xfrm>
          <a:off x="2609514" y="1967772"/>
          <a:ext cx="6374998" cy="4477895"/>
        </p:xfrm>
        <a:graphic>
          <a:graphicData uri="http://schemas.openxmlformats.org/drawingml/2006/table">
            <a:tbl>
              <a:tblPr firstRow="1" bandRow="1">
                <a:tableStyleId>{5C22544A-7EE6-4342-B048-85BDC9FD1C3A}</a:tableStyleId>
              </a:tblPr>
              <a:tblGrid>
                <a:gridCol w="1207574">
                  <a:extLst>
                    <a:ext uri="{9D8B030D-6E8A-4147-A177-3AD203B41FA5}">
                      <a16:colId xmlns:a16="http://schemas.microsoft.com/office/drawing/2014/main" val="3247523244"/>
                    </a:ext>
                  </a:extLst>
                </a:gridCol>
                <a:gridCol w="1180214">
                  <a:extLst>
                    <a:ext uri="{9D8B030D-6E8A-4147-A177-3AD203B41FA5}">
                      <a16:colId xmlns:a16="http://schemas.microsoft.com/office/drawing/2014/main" val="410125133"/>
                    </a:ext>
                  </a:extLst>
                </a:gridCol>
                <a:gridCol w="2243470">
                  <a:extLst>
                    <a:ext uri="{9D8B030D-6E8A-4147-A177-3AD203B41FA5}">
                      <a16:colId xmlns:a16="http://schemas.microsoft.com/office/drawing/2014/main" val="3918733923"/>
                    </a:ext>
                  </a:extLst>
                </a:gridCol>
                <a:gridCol w="1743740">
                  <a:extLst>
                    <a:ext uri="{9D8B030D-6E8A-4147-A177-3AD203B41FA5}">
                      <a16:colId xmlns:a16="http://schemas.microsoft.com/office/drawing/2014/main" val="3211790418"/>
                    </a:ext>
                  </a:extLst>
                </a:gridCol>
              </a:tblGrid>
              <a:tr h="426095">
                <a:tc>
                  <a:txBody>
                    <a:bodyPr/>
                    <a:lstStyle/>
                    <a:p>
                      <a:pPr algn="ctr"/>
                      <a:r>
                        <a:rPr kumimoji="1" lang="en-US" altLang="ja-JP" dirty="0">
                          <a:solidFill>
                            <a:srgbClr val="FFFF00"/>
                          </a:solidFill>
                        </a:rPr>
                        <a:t>Input</a:t>
                      </a:r>
                      <a:endParaRPr kumimoji="1" lang="ja-JP" altLang="en-US">
                        <a:solidFill>
                          <a:srgbClr val="FFFF00"/>
                        </a:solidFill>
                      </a:endParaRPr>
                    </a:p>
                  </a:txBody>
                  <a:tcPr/>
                </a:tc>
                <a:tc>
                  <a:txBody>
                    <a:bodyPr/>
                    <a:lstStyle/>
                    <a:p>
                      <a:pPr algn="ctr"/>
                      <a:r>
                        <a:rPr kumimoji="1" lang="en-US" altLang="ja-JP" dirty="0">
                          <a:solidFill>
                            <a:srgbClr val="FB767D"/>
                          </a:solidFill>
                        </a:rPr>
                        <a:t>Output</a:t>
                      </a:r>
                      <a:endParaRPr kumimoji="1" lang="ja-JP" altLang="en-US">
                        <a:solidFill>
                          <a:srgbClr val="FB767D"/>
                        </a:solidFill>
                      </a:endParaRPr>
                    </a:p>
                  </a:txBody>
                  <a:tcPr/>
                </a:tc>
                <a:tc>
                  <a:txBody>
                    <a:bodyPr/>
                    <a:lstStyle/>
                    <a:p>
                      <a:pPr algn="ctr"/>
                      <a:r>
                        <a:rPr kumimoji="1" lang="en-US" altLang="ja-JP" dirty="0"/>
                        <a:t>Loss function</a:t>
                      </a:r>
                      <a:endParaRPr kumimoji="1" lang="ja-JP" altLang="en-US"/>
                    </a:p>
                  </a:txBody>
                  <a:tcPr/>
                </a:tc>
                <a:tc>
                  <a:txBody>
                    <a:bodyPr/>
                    <a:lstStyle/>
                    <a:p>
                      <a:pPr algn="ctr"/>
                      <a:r>
                        <a:rPr kumimoji="1" lang="en-US" altLang="ja-JP" dirty="0"/>
                        <a:t>Physics</a:t>
                      </a:r>
                      <a:endParaRPr kumimoji="1" lang="ja-JP" altLang="en-US"/>
                    </a:p>
                  </a:txBody>
                  <a:tcPr/>
                </a:tc>
                <a:extLst>
                  <a:ext uri="{0D108BD9-81ED-4DB2-BD59-A6C34878D82A}">
                    <a16:rowId xmlns:a16="http://schemas.microsoft.com/office/drawing/2014/main" val="3220278659"/>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algn="ctr"/>
                      <a:endParaRPr kumimoji="1" lang="en-US" altLang="ja-JP" dirty="0"/>
                    </a:p>
                  </a:txBody>
                  <a:tcPr/>
                </a:tc>
                <a:tc>
                  <a:txBody>
                    <a:bodyPr/>
                    <a:lstStyle/>
                    <a:p>
                      <a:pPr algn="ctr"/>
                      <a:endParaRPr kumimoji="1" lang="en-US" altLang="ja-JP" dirty="0"/>
                    </a:p>
                    <a:p>
                      <a:pPr algn="ctr"/>
                      <a:r>
                        <a:rPr kumimoji="1" lang="en-US" altLang="ja-JP" dirty="0"/>
                        <a:t>Classical mech.</a:t>
                      </a:r>
                    </a:p>
                  </a:txBody>
                  <a:tcPr/>
                </a:tc>
                <a:extLst>
                  <a:ext uri="{0D108BD9-81ED-4DB2-BD59-A6C34878D82A}">
                    <a16:rowId xmlns:a16="http://schemas.microsoft.com/office/drawing/2014/main" val="2834399629"/>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dirty="0"/>
                    </a:p>
                  </a:txBody>
                  <a:tcPr/>
                </a:tc>
                <a:tc>
                  <a:txBody>
                    <a:bodyPr/>
                    <a:lstStyle/>
                    <a:p>
                      <a:pPr algn="ctr"/>
                      <a:endParaRPr kumimoji="1" lang="en-US" altLang="ja-JP" dirty="0"/>
                    </a:p>
                    <a:p>
                      <a:pPr algn="ctr"/>
                      <a:r>
                        <a:rPr kumimoji="1" lang="en-US" altLang="ja-JP" dirty="0"/>
                        <a:t>Quantum mech.</a:t>
                      </a:r>
                      <a:endParaRPr kumimoji="1" lang="ja-JP" altLang="en-US"/>
                    </a:p>
                  </a:txBody>
                  <a:tcPr/>
                </a:tc>
                <a:extLst>
                  <a:ext uri="{0D108BD9-81ED-4DB2-BD59-A6C34878D82A}">
                    <a16:rowId xmlns:a16="http://schemas.microsoft.com/office/drawing/2014/main" val="556365746"/>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algn="ctr"/>
                      <a:endParaRPr kumimoji="1" lang="en-US" altLang="ja-JP" dirty="0"/>
                    </a:p>
                    <a:p>
                      <a:pPr algn="ctr"/>
                      <a:endParaRPr kumimoji="1" lang="ja-JP" altLang="en-US"/>
                    </a:p>
                  </a:txBody>
                  <a:tcPr/>
                </a:tc>
                <a:tc>
                  <a:txBody>
                    <a:bodyPr/>
                    <a:lstStyle/>
                    <a:p>
                      <a:pPr algn="ctr"/>
                      <a:endParaRPr kumimoji="1" lang="en-US" altLang="ja-JP" dirty="0"/>
                    </a:p>
                    <a:p>
                      <a:pPr algn="ctr"/>
                      <a:r>
                        <a:rPr kumimoji="1" lang="en-US" altLang="ja-JP" dirty="0"/>
                        <a:t>Classical FT.</a:t>
                      </a:r>
                      <a:endParaRPr kumimoji="1" lang="ja-JP" altLang="en-US"/>
                    </a:p>
                  </a:txBody>
                  <a:tcPr/>
                </a:tc>
                <a:extLst>
                  <a:ext uri="{0D108BD9-81ED-4DB2-BD59-A6C34878D82A}">
                    <a16:rowId xmlns:a16="http://schemas.microsoft.com/office/drawing/2014/main" val="1621402541"/>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algn="ctr"/>
                      <a:endParaRPr kumimoji="1" lang="en-US" altLang="ja-JP" dirty="0"/>
                    </a:p>
                    <a:p>
                      <a:pPr algn="ctr"/>
                      <a:r>
                        <a:rPr kumimoji="1" lang="ja-JP" altLang="en-US"/>
                        <a:t>（</a:t>
                      </a:r>
                      <a:r>
                        <a:rPr kumimoji="1" lang="en-US" altLang="ja-JP" dirty="0"/>
                        <a:t>data - VEV</a:t>
                      </a:r>
                      <a:r>
                        <a:rPr kumimoji="1" lang="ja-JP" altLang="en-US"/>
                        <a:t>）</a:t>
                      </a:r>
                      <a:r>
                        <a:rPr kumimoji="1" lang="ja-JP" altLang="en-US" baseline="30000"/>
                        <a:t>２</a:t>
                      </a:r>
                      <a:endParaRPr kumimoji="1" lang="en-US" altLang="ja-JP" dirty="0"/>
                    </a:p>
                  </a:txBody>
                  <a:tcPr/>
                </a:tc>
                <a:tc>
                  <a:txBody>
                    <a:bodyPr/>
                    <a:lstStyle/>
                    <a:p>
                      <a:pPr algn="ctr"/>
                      <a:r>
                        <a:rPr kumimoji="1" lang="en-US" altLang="ja-JP" dirty="0"/>
                        <a:t>Quantum inverse problem</a:t>
                      </a:r>
                    </a:p>
                  </a:txBody>
                  <a:tcPr/>
                </a:tc>
                <a:extLst>
                  <a:ext uri="{0D108BD9-81ED-4DB2-BD59-A6C34878D82A}">
                    <a16:rowId xmlns:a16="http://schemas.microsoft.com/office/drawing/2014/main" val="1991153138"/>
                  </a:ext>
                </a:extLst>
              </a:tr>
              <a:tr h="810360">
                <a:tc>
                  <a:txBody>
                    <a:bodyPr/>
                    <a:lstStyle/>
                    <a:p>
                      <a:pPr algn="ctr"/>
                      <a:endParaRPr kumimoji="1" lang="ja-JP" altLang="en-US"/>
                    </a:p>
                  </a:txBody>
                  <a:tcPr/>
                </a:tc>
                <a:tc>
                  <a:txBody>
                    <a:bodyPr/>
                    <a:lstStyle/>
                    <a:p>
                      <a:pPr algn="ctr"/>
                      <a:endParaRPr kumimoji="1" lang="ja-JP" altLang="en-US"/>
                    </a:p>
                  </a:txBody>
                  <a:tcPr/>
                </a:tc>
                <a:tc>
                  <a:txBody>
                    <a:bodyPr/>
                    <a:lstStyle/>
                    <a:p>
                      <a:pPr algn="ctr"/>
                      <a:endParaRPr kumimoji="1" lang="en-US" altLang="ja-JP" dirty="0"/>
                    </a:p>
                    <a:p>
                      <a:pPr algn="ctr"/>
                      <a:r>
                        <a:rPr kumimoji="1" lang="ja-JP" altLang="en-US"/>
                        <a:t>（</a:t>
                      </a:r>
                      <a:r>
                        <a:rPr kumimoji="1" lang="en-US" altLang="ja-JP" dirty="0"/>
                        <a:t>data - pred</a:t>
                      </a:r>
                      <a:r>
                        <a:rPr kumimoji="1" lang="ja-JP" altLang="en-US"/>
                        <a:t>）</a:t>
                      </a:r>
                      <a:r>
                        <a:rPr kumimoji="1" lang="ja-JP" altLang="en-US" baseline="30000"/>
                        <a:t>２</a:t>
                      </a:r>
                      <a:endParaRPr kumimoji="1" lang="en-US" altLang="ja-JP" dirty="0"/>
                    </a:p>
                  </a:txBody>
                  <a:tcPr/>
                </a:tc>
                <a:tc>
                  <a:txBody>
                    <a:bodyPr/>
                    <a:lstStyle/>
                    <a:p>
                      <a:pPr algn="ctr"/>
                      <a:r>
                        <a:rPr kumimoji="1" lang="en-US" altLang="ja-JP" dirty="0"/>
                        <a:t>Classical </a:t>
                      </a:r>
                    </a:p>
                    <a:p>
                      <a:pPr algn="ctr"/>
                      <a:r>
                        <a:rPr kumimoji="1" lang="en-US" altLang="ja-JP" dirty="0"/>
                        <a:t>inverse problem</a:t>
                      </a:r>
                    </a:p>
                  </a:txBody>
                  <a:tcPr/>
                </a:tc>
                <a:extLst>
                  <a:ext uri="{0D108BD9-81ED-4DB2-BD59-A6C34878D82A}">
                    <a16:rowId xmlns:a16="http://schemas.microsoft.com/office/drawing/2014/main" val="408887505"/>
                  </a:ext>
                </a:extLst>
              </a:tr>
            </a:tbl>
          </a:graphicData>
        </a:graphic>
      </p:graphicFrame>
      <p:pic>
        <p:nvPicPr>
          <p:cNvPr id="56" name="図 55">
            <a:extLst>
              <a:ext uri="{FF2B5EF4-FFF2-40B4-BE49-F238E27FC236}">
                <a16:creationId xmlns:a16="http://schemas.microsoft.com/office/drawing/2014/main" id="{A7CF2F92-2440-6A41-522B-1C189B71AE93}"/>
              </a:ext>
            </a:extLst>
          </p:cNvPr>
          <p:cNvPicPr>
            <a:picLocks noChangeAspect="1"/>
          </p:cNvPicPr>
          <p:nvPr/>
        </p:nvPicPr>
        <p:blipFill>
          <a:blip r:embed="rId2"/>
          <a:stretch>
            <a:fillRect/>
          </a:stretch>
        </p:blipFill>
        <p:spPr>
          <a:xfrm>
            <a:off x="3166731" y="2691804"/>
            <a:ext cx="152400" cy="304800"/>
          </a:xfrm>
          <a:prstGeom prst="rect">
            <a:avLst/>
          </a:prstGeom>
        </p:spPr>
      </p:pic>
      <p:pic>
        <p:nvPicPr>
          <p:cNvPr id="57" name="図 56">
            <a:extLst>
              <a:ext uri="{FF2B5EF4-FFF2-40B4-BE49-F238E27FC236}">
                <a16:creationId xmlns:a16="http://schemas.microsoft.com/office/drawing/2014/main" id="{08A53A78-1AA4-E4D3-7D9E-2072DEBE07FE}"/>
              </a:ext>
            </a:extLst>
          </p:cNvPr>
          <p:cNvPicPr>
            <a:picLocks noChangeAspect="1"/>
          </p:cNvPicPr>
          <p:nvPr/>
        </p:nvPicPr>
        <p:blipFill>
          <a:blip r:embed="rId3"/>
          <a:stretch>
            <a:fillRect/>
          </a:stretch>
        </p:blipFill>
        <p:spPr>
          <a:xfrm>
            <a:off x="4038560" y="2645907"/>
            <a:ext cx="629138" cy="401347"/>
          </a:xfrm>
          <a:prstGeom prst="rect">
            <a:avLst/>
          </a:prstGeom>
        </p:spPr>
      </p:pic>
      <p:pic>
        <p:nvPicPr>
          <p:cNvPr id="58" name="図 57">
            <a:extLst>
              <a:ext uri="{FF2B5EF4-FFF2-40B4-BE49-F238E27FC236}">
                <a16:creationId xmlns:a16="http://schemas.microsoft.com/office/drawing/2014/main" id="{F77E55A9-3FE5-1C40-B1C8-5AD85FCD31EC}"/>
              </a:ext>
            </a:extLst>
          </p:cNvPr>
          <p:cNvPicPr>
            <a:picLocks noChangeAspect="1"/>
          </p:cNvPicPr>
          <p:nvPr/>
        </p:nvPicPr>
        <p:blipFill>
          <a:blip r:embed="rId4"/>
          <a:stretch>
            <a:fillRect/>
          </a:stretch>
        </p:blipFill>
        <p:spPr>
          <a:xfrm>
            <a:off x="3122281" y="3529688"/>
            <a:ext cx="241300" cy="215900"/>
          </a:xfrm>
          <a:prstGeom prst="rect">
            <a:avLst/>
          </a:prstGeom>
        </p:spPr>
      </p:pic>
      <p:pic>
        <p:nvPicPr>
          <p:cNvPr id="59" name="図 58">
            <a:extLst>
              <a:ext uri="{FF2B5EF4-FFF2-40B4-BE49-F238E27FC236}">
                <a16:creationId xmlns:a16="http://schemas.microsoft.com/office/drawing/2014/main" id="{D9076815-A74C-649F-A711-3709F0579218}"/>
              </a:ext>
            </a:extLst>
          </p:cNvPr>
          <p:cNvPicPr>
            <a:picLocks noChangeAspect="1"/>
          </p:cNvPicPr>
          <p:nvPr/>
        </p:nvPicPr>
        <p:blipFill>
          <a:blip r:embed="rId5"/>
          <a:stretch>
            <a:fillRect/>
          </a:stretch>
        </p:blipFill>
        <p:spPr>
          <a:xfrm>
            <a:off x="4026158" y="3447005"/>
            <a:ext cx="744808" cy="393684"/>
          </a:xfrm>
          <a:prstGeom prst="rect">
            <a:avLst/>
          </a:prstGeom>
        </p:spPr>
      </p:pic>
      <p:pic>
        <p:nvPicPr>
          <p:cNvPr id="60" name="図 59">
            <a:extLst>
              <a:ext uri="{FF2B5EF4-FFF2-40B4-BE49-F238E27FC236}">
                <a16:creationId xmlns:a16="http://schemas.microsoft.com/office/drawing/2014/main" id="{9CD6260E-6767-6264-4D8F-D4C145B6AF09}"/>
              </a:ext>
            </a:extLst>
          </p:cNvPr>
          <p:cNvPicPr>
            <a:picLocks noChangeAspect="1"/>
          </p:cNvPicPr>
          <p:nvPr/>
        </p:nvPicPr>
        <p:blipFill>
          <a:blip r:embed="rId6"/>
          <a:stretch>
            <a:fillRect/>
          </a:stretch>
        </p:blipFill>
        <p:spPr>
          <a:xfrm>
            <a:off x="3041428" y="4206719"/>
            <a:ext cx="469900" cy="342900"/>
          </a:xfrm>
          <a:prstGeom prst="rect">
            <a:avLst/>
          </a:prstGeom>
        </p:spPr>
      </p:pic>
      <p:pic>
        <p:nvPicPr>
          <p:cNvPr id="61" name="図 60">
            <a:extLst>
              <a:ext uri="{FF2B5EF4-FFF2-40B4-BE49-F238E27FC236}">
                <a16:creationId xmlns:a16="http://schemas.microsoft.com/office/drawing/2014/main" id="{2DBC7F26-0EB2-12CE-49F7-DFDF5D3A633C}"/>
              </a:ext>
            </a:extLst>
          </p:cNvPr>
          <p:cNvPicPr>
            <a:picLocks noChangeAspect="1"/>
          </p:cNvPicPr>
          <p:nvPr/>
        </p:nvPicPr>
        <p:blipFill>
          <a:blip r:embed="rId7"/>
          <a:stretch>
            <a:fillRect/>
          </a:stretch>
        </p:blipFill>
        <p:spPr>
          <a:xfrm>
            <a:off x="3943241" y="4235908"/>
            <a:ext cx="904409" cy="393684"/>
          </a:xfrm>
          <a:prstGeom prst="rect">
            <a:avLst/>
          </a:prstGeom>
        </p:spPr>
      </p:pic>
      <p:pic>
        <p:nvPicPr>
          <p:cNvPr id="63" name="図 62">
            <a:extLst>
              <a:ext uri="{FF2B5EF4-FFF2-40B4-BE49-F238E27FC236}">
                <a16:creationId xmlns:a16="http://schemas.microsoft.com/office/drawing/2014/main" id="{CCA32938-D253-C7B9-19CD-266DE8E81F68}"/>
              </a:ext>
            </a:extLst>
          </p:cNvPr>
          <p:cNvPicPr>
            <a:picLocks noChangeAspect="1"/>
          </p:cNvPicPr>
          <p:nvPr/>
        </p:nvPicPr>
        <p:blipFill>
          <a:blip r:embed="rId8"/>
          <a:stretch>
            <a:fillRect/>
          </a:stretch>
        </p:blipFill>
        <p:spPr>
          <a:xfrm>
            <a:off x="3084181" y="5137450"/>
            <a:ext cx="317500" cy="279400"/>
          </a:xfrm>
          <a:prstGeom prst="rect">
            <a:avLst/>
          </a:prstGeom>
        </p:spPr>
      </p:pic>
      <p:pic>
        <p:nvPicPr>
          <p:cNvPr id="64" name="図 63">
            <a:extLst>
              <a:ext uri="{FF2B5EF4-FFF2-40B4-BE49-F238E27FC236}">
                <a16:creationId xmlns:a16="http://schemas.microsoft.com/office/drawing/2014/main" id="{9BDB5BDF-67ED-B6CD-0719-8BFF007DB2BA}"/>
              </a:ext>
            </a:extLst>
          </p:cNvPr>
          <p:cNvPicPr>
            <a:picLocks noChangeAspect="1"/>
          </p:cNvPicPr>
          <p:nvPr/>
        </p:nvPicPr>
        <p:blipFill>
          <a:blip r:embed="rId9"/>
          <a:stretch>
            <a:fillRect/>
          </a:stretch>
        </p:blipFill>
        <p:spPr>
          <a:xfrm>
            <a:off x="4058056" y="5106815"/>
            <a:ext cx="755441" cy="332754"/>
          </a:xfrm>
          <a:prstGeom prst="rect">
            <a:avLst/>
          </a:prstGeom>
        </p:spPr>
      </p:pic>
      <p:pic>
        <p:nvPicPr>
          <p:cNvPr id="67" name="図 66">
            <a:extLst>
              <a:ext uri="{FF2B5EF4-FFF2-40B4-BE49-F238E27FC236}">
                <a16:creationId xmlns:a16="http://schemas.microsoft.com/office/drawing/2014/main" id="{6EF5D758-4998-9969-6372-37FD2609BEFE}"/>
              </a:ext>
            </a:extLst>
          </p:cNvPr>
          <p:cNvPicPr>
            <a:picLocks noChangeAspect="1"/>
          </p:cNvPicPr>
          <p:nvPr/>
        </p:nvPicPr>
        <p:blipFill>
          <a:blip r:embed="rId10"/>
          <a:stretch>
            <a:fillRect/>
          </a:stretch>
        </p:blipFill>
        <p:spPr>
          <a:xfrm>
            <a:off x="2892058" y="5860804"/>
            <a:ext cx="744808" cy="372404"/>
          </a:xfrm>
          <a:prstGeom prst="rect">
            <a:avLst/>
          </a:prstGeom>
        </p:spPr>
      </p:pic>
      <p:pic>
        <p:nvPicPr>
          <p:cNvPr id="68" name="図 67">
            <a:extLst>
              <a:ext uri="{FF2B5EF4-FFF2-40B4-BE49-F238E27FC236}">
                <a16:creationId xmlns:a16="http://schemas.microsoft.com/office/drawing/2014/main" id="{E93BBB54-8673-C7C4-F72E-A338FC80B105}"/>
              </a:ext>
            </a:extLst>
          </p:cNvPr>
          <p:cNvPicPr>
            <a:picLocks noChangeAspect="1"/>
          </p:cNvPicPr>
          <p:nvPr/>
        </p:nvPicPr>
        <p:blipFill>
          <a:blip r:embed="rId11"/>
          <a:stretch>
            <a:fillRect/>
          </a:stretch>
        </p:blipFill>
        <p:spPr>
          <a:xfrm>
            <a:off x="4066054" y="5866121"/>
            <a:ext cx="744808" cy="372404"/>
          </a:xfrm>
          <a:prstGeom prst="rect">
            <a:avLst/>
          </a:prstGeom>
        </p:spPr>
      </p:pic>
      <p:pic>
        <p:nvPicPr>
          <p:cNvPr id="69" name="図 68">
            <a:extLst>
              <a:ext uri="{FF2B5EF4-FFF2-40B4-BE49-F238E27FC236}">
                <a16:creationId xmlns:a16="http://schemas.microsoft.com/office/drawing/2014/main" id="{32313EBB-4A7F-FE94-3DF4-67B899331CAC}"/>
              </a:ext>
            </a:extLst>
          </p:cNvPr>
          <p:cNvPicPr>
            <a:picLocks noChangeAspect="1"/>
          </p:cNvPicPr>
          <p:nvPr/>
        </p:nvPicPr>
        <p:blipFill>
          <a:blip r:embed="rId4"/>
          <a:stretch>
            <a:fillRect/>
          </a:stretch>
        </p:blipFill>
        <p:spPr>
          <a:xfrm>
            <a:off x="338196" y="3820078"/>
            <a:ext cx="241300" cy="215900"/>
          </a:xfrm>
          <a:prstGeom prst="rect">
            <a:avLst/>
          </a:prstGeom>
        </p:spPr>
      </p:pic>
      <p:pic>
        <p:nvPicPr>
          <p:cNvPr id="70" name="図 69">
            <a:extLst>
              <a:ext uri="{FF2B5EF4-FFF2-40B4-BE49-F238E27FC236}">
                <a16:creationId xmlns:a16="http://schemas.microsoft.com/office/drawing/2014/main" id="{C287F968-8BFB-C5E1-A873-64BDDF33E34D}"/>
              </a:ext>
            </a:extLst>
          </p:cNvPr>
          <p:cNvPicPr>
            <a:picLocks noChangeAspect="1"/>
          </p:cNvPicPr>
          <p:nvPr/>
        </p:nvPicPr>
        <p:blipFill>
          <a:blip r:embed="rId12"/>
          <a:stretch>
            <a:fillRect/>
          </a:stretch>
        </p:blipFill>
        <p:spPr>
          <a:xfrm>
            <a:off x="1739464" y="3269797"/>
            <a:ext cx="639317" cy="363919"/>
          </a:xfrm>
          <a:prstGeom prst="rect">
            <a:avLst/>
          </a:prstGeom>
        </p:spPr>
      </p:pic>
      <p:pic>
        <p:nvPicPr>
          <p:cNvPr id="71" name="図 70">
            <a:extLst>
              <a:ext uri="{FF2B5EF4-FFF2-40B4-BE49-F238E27FC236}">
                <a16:creationId xmlns:a16="http://schemas.microsoft.com/office/drawing/2014/main" id="{B1805AF3-C63D-3BAD-3DE0-704C9C1C7EF1}"/>
              </a:ext>
            </a:extLst>
          </p:cNvPr>
          <p:cNvPicPr>
            <a:picLocks noChangeAspect="1"/>
          </p:cNvPicPr>
          <p:nvPr/>
        </p:nvPicPr>
        <p:blipFill>
          <a:blip r:embed="rId13"/>
          <a:stretch>
            <a:fillRect/>
          </a:stretch>
        </p:blipFill>
        <p:spPr>
          <a:xfrm>
            <a:off x="5433543" y="3436874"/>
            <a:ext cx="1287453" cy="393684"/>
          </a:xfrm>
          <a:prstGeom prst="rect">
            <a:avLst/>
          </a:prstGeom>
        </p:spPr>
      </p:pic>
      <p:pic>
        <p:nvPicPr>
          <p:cNvPr id="72" name="図 71">
            <a:extLst>
              <a:ext uri="{FF2B5EF4-FFF2-40B4-BE49-F238E27FC236}">
                <a16:creationId xmlns:a16="http://schemas.microsoft.com/office/drawing/2014/main" id="{2441B9D5-5194-2139-9411-6552A93C29F3}"/>
              </a:ext>
            </a:extLst>
          </p:cNvPr>
          <p:cNvPicPr>
            <a:picLocks noChangeAspect="1"/>
          </p:cNvPicPr>
          <p:nvPr/>
        </p:nvPicPr>
        <p:blipFill>
          <a:blip r:embed="rId14"/>
          <a:stretch>
            <a:fillRect/>
          </a:stretch>
        </p:blipFill>
        <p:spPr>
          <a:xfrm>
            <a:off x="5762217" y="4235908"/>
            <a:ext cx="630103" cy="388564"/>
          </a:xfrm>
          <a:prstGeom prst="rect">
            <a:avLst/>
          </a:prstGeom>
        </p:spPr>
      </p:pic>
      <p:pic>
        <p:nvPicPr>
          <p:cNvPr id="73" name="図 72">
            <a:extLst>
              <a:ext uri="{FF2B5EF4-FFF2-40B4-BE49-F238E27FC236}">
                <a16:creationId xmlns:a16="http://schemas.microsoft.com/office/drawing/2014/main" id="{B786AAC5-FC5F-F862-557A-3BF4141886C8}"/>
              </a:ext>
            </a:extLst>
          </p:cNvPr>
          <p:cNvPicPr>
            <a:picLocks noChangeAspect="1"/>
          </p:cNvPicPr>
          <p:nvPr/>
        </p:nvPicPr>
        <p:blipFill>
          <a:blip r:embed="rId15"/>
          <a:stretch>
            <a:fillRect/>
          </a:stretch>
        </p:blipFill>
        <p:spPr>
          <a:xfrm>
            <a:off x="5227324" y="2561649"/>
            <a:ext cx="1853960" cy="397277"/>
          </a:xfrm>
          <a:prstGeom prst="rect">
            <a:avLst/>
          </a:prstGeom>
        </p:spPr>
      </p:pic>
      <p:sp>
        <p:nvSpPr>
          <p:cNvPr id="80" name="正方形/長方形 79">
            <a:extLst>
              <a:ext uri="{FF2B5EF4-FFF2-40B4-BE49-F238E27FC236}">
                <a16:creationId xmlns:a16="http://schemas.microsoft.com/office/drawing/2014/main" id="{D395E097-8F38-CEEA-8CBB-6C853E6E4369}"/>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 name="右矢印 1">
            <a:extLst>
              <a:ext uri="{FF2B5EF4-FFF2-40B4-BE49-F238E27FC236}">
                <a16:creationId xmlns:a16="http://schemas.microsoft.com/office/drawing/2014/main" id="{9991C0A3-012E-0732-FA14-5774C4F2A523}"/>
              </a:ext>
            </a:extLst>
          </p:cNvPr>
          <p:cNvSpPr/>
          <p:nvPr/>
        </p:nvSpPr>
        <p:spPr>
          <a:xfrm>
            <a:off x="1816901" y="5836589"/>
            <a:ext cx="639317" cy="484632"/>
          </a:xfrm>
          <a:prstGeom prst="right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AA733BE-A528-4EE1-AF2A-5B7CE94C0731}"/>
              </a:ext>
            </a:extLst>
          </p:cNvPr>
          <p:cNvSpPr/>
          <p:nvPr/>
        </p:nvSpPr>
        <p:spPr>
          <a:xfrm>
            <a:off x="2617806" y="5635307"/>
            <a:ext cx="6366705" cy="83099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49B5C6C-8591-7ED2-BD8C-815F865F202B}"/>
              </a:ext>
            </a:extLst>
          </p:cNvPr>
          <p:cNvSpPr txBox="1"/>
          <p:nvPr/>
        </p:nvSpPr>
        <p:spPr>
          <a:xfrm>
            <a:off x="149491" y="5721601"/>
            <a:ext cx="1561197"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err="1">
                <a:solidFill>
                  <a:srgbClr val="FF0000"/>
                </a:solidFill>
                <a:latin typeface="Calibri"/>
                <a:ea typeface="ＭＳ Ｐゴシック" panose="020B0600070205080204" pitchFamily="34" charset="-128"/>
              </a:rPr>
              <a:t>Genetarive</a:t>
            </a:r>
            <a:endParaRPr lang="en-US" altLang="ja-JP" sz="2400" dirty="0">
              <a:solidFill>
                <a:srgbClr val="FF0000"/>
              </a:solidFill>
              <a:latin typeface="Calibri"/>
              <a:ea typeface="ＭＳ Ｐゴシック" panose="020B0600070205080204"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a:solidFill>
                  <a:srgbClr val="FF0000"/>
                </a:solidFill>
                <a:latin typeface="Calibri"/>
                <a:ea typeface="ＭＳ Ｐゴシック" panose="020B0600070205080204" pitchFamily="34" charset="-128"/>
              </a:rPr>
              <a:t>AI</a:t>
            </a:r>
            <a:r>
              <a:rPr kumimoji="1" lang="en-US" altLang="ja-JP" sz="2400" b="0" i="0" u="none" strike="noStrike" kern="1200" cap="none" spc="0" normalizeH="0" noProof="0" dirty="0">
                <a:ln>
                  <a:noFill/>
                </a:ln>
                <a:solidFill>
                  <a:srgbClr val="FF0000"/>
                </a:solidFill>
                <a:effectLst/>
                <a:uLnTx/>
                <a:uFillTx/>
                <a:latin typeface="Calibri"/>
                <a:ea typeface="ＭＳ Ｐゴシック" panose="020B0600070205080204" pitchFamily="34" charset="-128"/>
              </a:rPr>
              <a:t> (LLM)</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endParaRPr>
          </a:p>
        </p:txBody>
      </p:sp>
      <p:sp>
        <p:nvSpPr>
          <p:cNvPr id="9" name="テキスト ボックス 8">
            <a:extLst>
              <a:ext uri="{FF2B5EF4-FFF2-40B4-BE49-F238E27FC236}">
                <a16:creationId xmlns:a16="http://schemas.microsoft.com/office/drawing/2014/main" id="{D476D7CD-4962-29EB-8D1A-6CEFDE86879B}"/>
              </a:ext>
            </a:extLst>
          </p:cNvPr>
          <p:cNvSpPr txBox="1"/>
          <p:nvPr/>
        </p:nvSpPr>
        <p:spPr>
          <a:xfrm>
            <a:off x="276326" y="1200944"/>
            <a:ext cx="86955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Calibri"/>
                <a:ea typeface="ＭＳ Ｐゴシック" panose="020B0600070205080204" pitchFamily="34" charset="-128"/>
              </a:rPr>
              <a:t>Neural networks give a new functional basis for solutions</a:t>
            </a:r>
            <a:endPar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Rectangle 4">
            <a:extLst>
              <a:ext uri="{FF2B5EF4-FFF2-40B4-BE49-F238E27FC236}">
                <a16:creationId xmlns:a16="http://schemas.microsoft.com/office/drawing/2014/main" id="{A6D21867-A562-2D3E-4EEF-A1E298309EAB}"/>
              </a:ext>
            </a:extLst>
          </p:cNvPr>
          <p:cNvSpPr>
            <a:spLocks noChangeArrowheads="1"/>
          </p:cNvSpPr>
          <p:nvPr/>
        </p:nvSpPr>
        <p:spPr bwMode="auto">
          <a:xfrm>
            <a:off x="503949" y="113025"/>
            <a:ext cx="5620571" cy="712908"/>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ea typeface="MS Gothic" panose="020B0609070205080204" pitchFamily="49" charset="-128"/>
                <a:cs typeface="+mn-cs"/>
              </a:rPr>
              <a:t>Why?  (3/4) AI solves inverse problems.</a:t>
            </a:r>
            <a:endParaRPr kumimoji="1" lang="ja-JP" altLang="en-US" sz="3200" b="1" i="0" u="none" strike="noStrike" kern="1200" cap="none" spc="0" normalizeH="0" baseline="0" noProof="0">
              <a:ln>
                <a:noFill/>
              </a:ln>
              <a:solidFill>
                <a:prstClr val="white"/>
              </a:solidFill>
              <a:effectLst/>
              <a:uLnTx/>
              <a:uFillTx/>
              <a:ea typeface="MS Gothic" panose="020B0609070205080204" pitchFamily="49" charset="-128"/>
              <a:cs typeface="+mn-cs"/>
            </a:endParaRPr>
          </a:p>
        </p:txBody>
      </p:sp>
    </p:spTree>
    <p:extLst>
      <p:ext uri="{BB962C8B-B14F-4D97-AF65-F5344CB8AC3E}">
        <p14:creationId xmlns:p14="http://schemas.microsoft.com/office/powerpoint/2010/main" val="319619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AC949-9A2F-111A-D457-722E84BA8C16}"/>
            </a:ext>
          </a:extLst>
        </p:cNvPr>
        <p:cNvGrpSpPr/>
        <p:nvPr/>
      </p:nvGrpSpPr>
      <p:grpSpPr>
        <a:xfrm>
          <a:off x="0" y="0"/>
          <a:ext cx="0" cy="0"/>
          <a:chOff x="0" y="0"/>
          <a:chExt cx="0" cy="0"/>
        </a:xfrm>
      </p:grpSpPr>
      <p:pic>
        <p:nvPicPr>
          <p:cNvPr id="3" name="図 2" descr="背景パターン が含まれている画像&#10;&#10;自動的に生成された説明">
            <a:extLst>
              <a:ext uri="{FF2B5EF4-FFF2-40B4-BE49-F238E27FC236}">
                <a16:creationId xmlns:a16="http://schemas.microsoft.com/office/drawing/2014/main" id="{70A1CAAD-B5EA-4895-D4A9-04371027E034}"/>
              </a:ext>
            </a:extLst>
          </p:cNvPr>
          <p:cNvPicPr>
            <a:picLocks noChangeAspect="1"/>
          </p:cNvPicPr>
          <p:nvPr/>
        </p:nvPicPr>
        <p:blipFill>
          <a:blip r:embed="rId3"/>
          <a:stretch>
            <a:fillRect/>
          </a:stretch>
        </p:blipFill>
        <p:spPr>
          <a:xfrm>
            <a:off x="2198740" y="2106526"/>
            <a:ext cx="3889432" cy="3738126"/>
          </a:xfrm>
          <a:prstGeom prst="rect">
            <a:avLst/>
          </a:prstGeom>
        </p:spPr>
      </p:pic>
      <p:sp>
        <p:nvSpPr>
          <p:cNvPr id="6" name="テキスト ボックス 5">
            <a:extLst>
              <a:ext uri="{FF2B5EF4-FFF2-40B4-BE49-F238E27FC236}">
                <a16:creationId xmlns:a16="http://schemas.microsoft.com/office/drawing/2014/main" id="{5A3FAEDE-5B30-BA2C-96E1-9EBA9975CC4F}"/>
              </a:ext>
            </a:extLst>
          </p:cNvPr>
          <p:cNvSpPr txBox="1"/>
          <p:nvPr/>
        </p:nvSpPr>
        <p:spPr>
          <a:xfrm>
            <a:off x="2165460" y="5953157"/>
            <a:ext cx="456387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Variational autoencoder (VAE)</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テキスト ボックス 8">
            <a:extLst>
              <a:ext uri="{FF2B5EF4-FFF2-40B4-BE49-F238E27FC236}">
                <a16:creationId xmlns:a16="http://schemas.microsoft.com/office/drawing/2014/main" id="{52A3DE31-E387-1596-D2C3-5FADBCAA3EC4}"/>
              </a:ext>
            </a:extLst>
          </p:cNvPr>
          <p:cNvSpPr txBox="1"/>
          <p:nvPr/>
        </p:nvSpPr>
        <p:spPr>
          <a:xfrm>
            <a:off x="530817" y="1203353"/>
            <a:ext cx="759894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Calibri"/>
                <a:ea typeface="ＭＳ Ｐゴシック" panose="020B0600070205080204" pitchFamily="34" charset="-128"/>
              </a:rPr>
              <a:t>NN</a:t>
            </a: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finds features among complicated phenomena.</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右矢印 10">
            <a:extLst>
              <a:ext uri="{FF2B5EF4-FFF2-40B4-BE49-F238E27FC236}">
                <a16:creationId xmlns:a16="http://schemas.microsoft.com/office/drawing/2014/main" id="{89588D7B-FEF8-D2DB-9F33-32B1F09E7A34}"/>
              </a:ext>
            </a:extLst>
          </p:cNvPr>
          <p:cNvSpPr/>
          <p:nvPr/>
        </p:nvSpPr>
        <p:spPr>
          <a:xfrm rot="10800000">
            <a:off x="6169447" y="3633271"/>
            <a:ext cx="639317" cy="484632"/>
          </a:xfrm>
          <a:prstGeom prst="right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3" name="正方形/長方形 12">
            <a:extLst>
              <a:ext uri="{FF2B5EF4-FFF2-40B4-BE49-F238E27FC236}">
                <a16:creationId xmlns:a16="http://schemas.microsoft.com/office/drawing/2014/main" id="{6B153D1A-4EB0-E979-41FF-45EB10ECCEF7}"/>
              </a:ext>
            </a:extLst>
          </p:cNvPr>
          <p:cNvSpPr/>
          <p:nvPr/>
        </p:nvSpPr>
        <p:spPr>
          <a:xfrm>
            <a:off x="3912631" y="2093023"/>
            <a:ext cx="2175541" cy="376513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84805751-D1B6-CCD4-23C4-BA6E2C5B74B0}"/>
              </a:ext>
            </a:extLst>
          </p:cNvPr>
          <p:cNvSpPr txBox="1"/>
          <p:nvPr/>
        </p:nvSpPr>
        <p:spPr>
          <a:xfrm>
            <a:off x="6893051" y="3460088"/>
            <a:ext cx="2039276" cy="12618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Generative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800" dirty="0">
                <a:solidFill>
                  <a:srgbClr val="FF0000"/>
                </a:solidFill>
                <a:latin typeface="Calibri"/>
                <a:ea typeface="ＭＳ Ｐゴシック" panose="020B0600070205080204" pitchFamily="34" charset="-128"/>
              </a:rPr>
              <a:t>model</a:t>
            </a:r>
            <a:endParaRPr kumimoji="1" lang="en-US" altLang="ja-JP" sz="2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000" dirty="0">
                <a:solidFill>
                  <a:srgbClr val="FF0000"/>
                </a:solidFill>
                <a:latin typeface="Calibri"/>
                <a:ea typeface="ＭＳ Ｐゴシック" panose="020B0600070205080204" pitchFamily="34" charset="-128"/>
              </a:rPr>
              <a:t>(Images / movies)</a:t>
            </a:r>
            <a:endPar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17" name="正方形/長方形 16">
            <a:extLst>
              <a:ext uri="{FF2B5EF4-FFF2-40B4-BE49-F238E27FC236}">
                <a16:creationId xmlns:a16="http://schemas.microsoft.com/office/drawing/2014/main" id="{0B1D54AE-EB91-B695-DDEE-3F0C7BE96C3E}"/>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0" name="Rectangle 4">
            <a:extLst>
              <a:ext uri="{FF2B5EF4-FFF2-40B4-BE49-F238E27FC236}">
                <a16:creationId xmlns:a16="http://schemas.microsoft.com/office/drawing/2014/main" id="{F57CAB7F-DB07-BB49-D884-E2B2AB4D8AF5}"/>
              </a:ext>
            </a:extLst>
          </p:cNvPr>
          <p:cNvSpPr>
            <a:spLocks noChangeArrowheads="1"/>
          </p:cNvSpPr>
          <p:nvPr/>
        </p:nvSpPr>
        <p:spPr bwMode="auto">
          <a:xfrm>
            <a:off x="503949" y="113025"/>
            <a:ext cx="5620571" cy="712908"/>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1" i="0" u="none" strike="noStrike" kern="0" cap="none" spc="0" normalizeH="0" baseline="0" noProof="0" dirty="0">
                <a:ln>
                  <a:noFill/>
                </a:ln>
                <a:solidFill>
                  <a:prstClr val="white"/>
                </a:solidFill>
                <a:effectLst/>
                <a:uLnTx/>
                <a:uFillTx/>
                <a:latin typeface="Calibri"/>
                <a:ea typeface="ＭＳ Ｐゴシック"/>
                <a:cs typeface="+mn-cs"/>
              </a:rPr>
              <a:t>Why?  (4/4) </a:t>
            </a:r>
            <a:r>
              <a:rPr kumimoji="0" lang="en-US" altLang="ja-JP" sz="3200" b="1" kern="0" dirty="0">
                <a:solidFill>
                  <a:prstClr val="white"/>
                </a:solidFill>
                <a:latin typeface="Calibri"/>
                <a:ea typeface="ＭＳ Ｐゴシック"/>
              </a:rPr>
              <a:t>Feature extraction</a:t>
            </a:r>
            <a:r>
              <a:rPr kumimoji="0" lang="en-US" altLang="ja-JP" sz="3200" b="1" i="0" u="none" strike="noStrike" kern="0" cap="none" spc="0" normalizeH="0" baseline="0" noProof="0" dirty="0">
                <a:ln>
                  <a:noFill/>
                </a:ln>
                <a:solidFill>
                  <a:prstClr val="white"/>
                </a:solidFill>
                <a:effectLst/>
                <a:uLnTx/>
                <a:uFillTx/>
                <a:latin typeface="Calibri"/>
                <a:ea typeface="ＭＳ Ｐゴシック"/>
                <a:cs typeface="+mn-cs"/>
              </a:rPr>
              <a:t> gives</a:t>
            </a:r>
            <a:r>
              <a:rPr kumimoji="0" lang="en-US" altLang="ja-JP" sz="3200" b="1" kern="0" dirty="0">
                <a:solidFill>
                  <a:prstClr val="white"/>
                </a:solidFill>
                <a:latin typeface="Calibri"/>
                <a:ea typeface="ＭＳ Ｐゴシック"/>
              </a:rPr>
              <a:t> Gen-</a:t>
            </a:r>
            <a:r>
              <a:rPr kumimoji="0" lang="en-US" altLang="ja-JP" sz="3200" b="1" i="0" u="none" strike="noStrike" kern="0" cap="none" spc="0" normalizeH="0" baseline="0" noProof="0" dirty="0">
                <a:ln>
                  <a:noFill/>
                </a:ln>
                <a:solidFill>
                  <a:prstClr val="white"/>
                </a:solidFill>
                <a:effectLst/>
                <a:uLnTx/>
                <a:uFillTx/>
                <a:latin typeface="Calibri"/>
                <a:ea typeface="ＭＳ Ｐゴシック"/>
                <a:cs typeface="+mn-cs"/>
              </a:rPr>
              <a:t>AI</a:t>
            </a:r>
            <a:endParaRPr kumimoji="0" lang="ja-JP" altLang="en-US" sz="3200" b="1" i="0" u="none" strike="noStrike" kern="0" cap="none" spc="0" normalizeH="0" baseline="0" noProof="0" dirty="0">
              <a:ln>
                <a:noFill/>
              </a:ln>
              <a:solidFill>
                <a:prstClr val="white"/>
              </a:solidFill>
              <a:effectLst/>
              <a:uLnTx/>
              <a:uFillTx/>
              <a:latin typeface="Calibri"/>
              <a:ea typeface="ＭＳ Ｐゴシック"/>
              <a:cs typeface="+mn-cs"/>
            </a:endParaRPr>
          </a:p>
        </p:txBody>
      </p:sp>
    </p:spTree>
    <p:extLst>
      <p:ext uri="{BB962C8B-B14F-4D97-AF65-F5344CB8AC3E}">
        <p14:creationId xmlns:p14="http://schemas.microsoft.com/office/powerpoint/2010/main" val="232854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52CB5-7D3B-1973-4431-4B045D73854E}"/>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5D408876-73D7-4143-1E92-F90E1163763F}"/>
              </a:ext>
            </a:extLst>
          </p:cNvPr>
          <p:cNvPicPr>
            <a:picLocks noChangeAspect="1"/>
          </p:cNvPicPr>
          <p:nvPr/>
        </p:nvPicPr>
        <p:blipFill>
          <a:blip r:embed="rId4">
            <a:alphaModFix amt="27000"/>
            <a:extLst>
              <a:ext uri="{BEBA8EAE-BF5A-486C-A8C5-ECC9F3942E4B}">
                <a14:imgProps xmlns:a14="http://schemas.microsoft.com/office/drawing/2010/main">
                  <a14:imgLayer r:embed="rId5">
                    <a14:imgEffect>
                      <a14:sharpenSoften amount="94000"/>
                    </a14:imgEffect>
                    <a14:imgEffect>
                      <a14:brightnessContrast bright="42000" contrast="67000"/>
                    </a14:imgEffect>
                  </a14:imgLayer>
                </a14:imgProps>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03866B01-7950-8528-E899-9F22BB91BBDE}"/>
              </a:ext>
            </a:extLst>
          </p:cNvPr>
          <p:cNvSpPr txBox="1"/>
          <p:nvPr/>
        </p:nvSpPr>
        <p:spPr>
          <a:xfrm>
            <a:off x="1352514" y="2046151"/>
            <a:ext cx="6223691" cy="4401205"/>
          </a:xfrm>
          <a:prstGeom prst="rect">
            <a:avLst/>
          </a:prstGeom>
          <a:noFill/>
        </p:spPr>
        <p:txBody>
          <a:bodyPr wrap="non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What happened in 2017.</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W</a:t>
            </a:r>
            <a:r>
              <a:rPr kumimoji="1" lang="en-US" altLang="ja-JP" sz="400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hy</a:t>
            </a: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 AI suits quantum.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Recent results in </a:t>
            </a:r>
            <a:r>
              <a:rPr kumimoji="1" lang="en-US" altLang="ja-JP" sz="400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MLPhys</a:t>
            </a: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Generative Science.</a:t>
            </a:r>
          </a:p>
        </p:txBody>
      </p:sp>
      <p:sp>
        <p:nvSpPr>
          <p:cNvPr id="11" name="正方形/長方形 10">
            <a:extLst>
              <a:ext uri="{FF2B5EF4-FFF2-40B4-BE49-F238E27FC236}">
                <a16:creationId xmlns:a16="http://schemas.microsoft.com/office/drawing/2014/main" id="{A208B7BA-06C8-747A-4CC3-32ED19CCD95A}"/>
              </a:ext>
            </a:extLst>
          </p:cNvPr>
          <p:cNvSpPr/>
          <p:nvPr/>
        </p:nvSpPr>
        <p:spPr>
          <a:xfrm>
            <a:off x="853665" y="4338499"/>
            <a:ext cx="7952782" cy="1064302"/>
          </a:xfrm>
          <a:prstGeom prst="rect">
            <a:avLst/>
          </a:prstGeom>
          <a:noFill/>
          <a:ln w="85725">
            <a:gradFill flip="none" rotWithShape="1">
              <a:gsLst>
                <a:gs pos="0">
                  <a:srgbClr val="92D050"/>
                </a:gs>
                <a:gs pos="78000">
                  <a:srgbClr val="C9E8A8"/>
                </a:gs>
                <a:gs pos="100000">
                  <a:schemeClr val="tx1">
                    <a:alpha val="0"/>
                  </a:schemeClr>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 name="テキスト ボックス 4">
            <a:extLst>
              <a:ext uri="{FF2B5EF4-FFF2-40B4-BE49-F238E27FC236}">
                <a16:creationId xmlns:a16="http://schemas.microsoft.com/office/drawing/2014/main" id="{013711A3-3C4A-39B3-A658-A24F05877D39}"/>
              </a:ext>
            </a:extLst>
          </p:cNvPr>
          <p:cNvSpPr txBox="1"/>
          <p:nvPr/>
        </p:nvSpPr>
        <p:spPr>
          <a:xfrm>
            <a:off x="639748" y="453689"/>
            <a:ext cx="8013732" cy="113877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white"/>
                </a:solidFill>
                <a:effectLst/>
                <a:uLnTx/>
                <a:uFillTx/>
                <a:latin typeface="HGPMinchoE" panose="02020900000000000000" pitchFamily="18" charset="-128"/>
                <a:ea typeface="HGPMinchoE" panose="02020900000000000000" pitchFamily="18" charset="-128"/>
                <a:cs typeface="+mn-cs"/>
              </a:rPr>
              <a:t>Machine Learning Physics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HGPMinchoE" panose="02020900000000000000" pitchFamily="18" charset="-128"/>
                <a:ea typeface="HGPMinchoE" panose="02020900000000000000" pitchFamily="18" charset="-128"/>
                <a:cs typeface="+mn-cs"/>
              </a:rPr>
              <a:t>an emergent new arena of research unifying AI and quantum physics</a:t>
            </a:r>
          </a:p>
        </p:txBody>
      </p:sp>
    </p:spTree>
    <p:custDataLst>
      <p:tags r:id="rId1"/>
    </p:custDataLst>
    <p:extLst>
      <p:ext uri="{BB962C8B-B14F-4D97-AF65-F5344CB8AC3E}">
        <p14:creationId xmlns:p14="http://schemas.microsoft.com/office/powerpoint/2010/main" val="18248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EBB34-909B-AE47-08F2-E027EC462BBE}"/>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6F613F5-0CB7-D1FC-12CC-C19350896CAA}"/>
              </a:ext>
            </a:extLst>
          </p:cNvPr>
          <p:cNvSpPr txBox="1"/>
          <p:nvPr/>
        </p:nvSpPr>
        <p:spPr>
          <a:xfrm>
            <a:off x="443485" y="2069029"/>
            <a:ext cx="8356839" cy="424731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Quantum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many</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-body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solvers</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using</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artificial neural networks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Yusuke</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Nomura, Masatoshi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Imada</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The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percolating</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cluster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is</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invisible</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to</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image</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recognition</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with</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deep</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D.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Bayo</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Honecker</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R.A.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Römer</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Machine learning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detections</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of</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the</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Berezinskii-Kosterlitz-Thouless</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transitions</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classical</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spin models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Masahito</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Mochizuki</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Yusuke</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Miyajima</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Machine learning as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an</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improved</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estimator</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for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magnetization</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curve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and</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spin gap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Tota Nakamura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Self-</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energy</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spectroscopy</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by</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artificial neural network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Youhei</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Yamaji</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Machine learning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assisted</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lattice</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QCD		  	          Akio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Tomiya</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Transformer</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faces high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energy</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physics</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Ahmed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Hammad</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Mihoko</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Nojiri</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Physics-motivated</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Approaches in Machine Learning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Yuji</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Hirono</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Diffusion</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model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and</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stochastic</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quantization</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Syo</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Kamata</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Kenji Fukushima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Diffusion</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models in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physics</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context</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Akinori</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Tanaka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Mean-field</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analysis</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of</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stability</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a:t>
            </a:r>
            <a:r>
              <a:rPr kumimoji="1" lang="pt-BR" altLang="ja-JP" sz="18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Arial" panose="020B0604020202020204" pitchFamily="34" charset="0"/>
              </a:rPr>
              <a:t>selection</a:t>
            </a:r>
            <a:r>
              <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Arial" panose="020B0604020202020204" pitchFamily="34" charset="0"/>
              </a:rPr>
              <a:t>			Takashi Takahashi</a:t>
            </a: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Arial" panose="020B0604020202020204" pitchFamily="34" charset="0"/>
            </a:endParaRPr>
          </a:p>
        </p:txBody>
      </p:sp>
      <p:pic>
        <p:nvPicPr>
          <p:cNvPr id="7" name="図 6">
            <a:extLst>
              <a:ext uri="{FF2B5EF4-FFF2-40B4-BE49-F238E27FC236}">
                <a16:creationId xmlns:a16="http://schemas.microsoft.com/office/drawing/2014/main" id="{368AB0EC-DB5C-C854-6C0F-9D9F9578E3DD}"/>
              </a:ext>
            </a:extLst>
          </p:cNvPr>
          <p:cNvPicPr>
            <a:picLocks noChangeAspect="1"/>
          </p:cNvPicPr>
          <p:nvPr/>
        </p:nvPicPr>
        <p:blipFill>
          <a:blip r:embed="rId2"/>
          <a:stretch>
            <a:fillRect/>
          </a:stretch>
        </p:blipFill>
        <p:spPr>
          <a:xfrm>
            <a:off x="-1" y="254275"/>
            <a:ext cx="9198511" cy="914768"/>
          </a:xfrm>
          <a:prstGeom prst="rect">
            <a:avLst/>
          </a:prstGeom>
        </p:spPr>
      </p:pic>
      <p:pic>
        <p:nvPicPr>
          <p:cNvPr id="9" name="図 8">
            <a:extLst>
              <a:ext uri="{FF2B5EF4-FFF2-40B4-BE49-F238E27FC236}">
                <a16:creationId xmlns:a16="http://schemas.microsoft.com/office/drawing/2014/main" id="{85CA4296-73C2-EB2C-864B-B65B414EDC4F}"/>
              </a:ext>
            </a:extLst>
          </p:cNvPr>
          <p:cNvPicPr>
            <a:picLocks noChangeAspect="1"/>
          </p:cNvPicPr>
          <p:nvPr/>
        </p:nvPicPr>
        <p:blipFill>
          <a:blip r:embed="rId3"/>
          <a:stretch>
            <a:fillRect/>
          </a:stretch>
        </p:blipFill>
        <p:spPr>
          <a:xfrm>
            <a:off x="3053" y="1158294"/>
            <a:ext cx="10605488" cy="473732"/>
          </a:xfrm>
          <a:prstGeom prst="rect">
            <a:avLst/>
          </a:prstGeom>
        </p:spPr>
      </p:pic>
    </p:spTree>
    <p:extLst>
      <p:ext uri="{BB962C8B-B14F-4D97-AF65-F5344CB8AC3E}">
        <p14:creationId xmlns:p14="http://schemas.microsoft.com/office/powerpoint/2010/main" val="2832822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C521F-DCB3-1A07-AEA7-0BA364DFF868}"/>
            </a:ext>
          </a:extLst>
        </p:cNvPr>
        <p:cNvGrpSpPr/>
        <p:nvPr/>
      </p:nvGrpSpPr>
      <p:grpSpPr>
        <a:xfrm>
          <a:off x="0" y="0"/>
          <a:ext cx="0" cy="0"/>
          <a:chOff x="0" y="0"/>
          <a:chExt cx="0" cy="0"/>
        </a:xfrm>
      </p:grpSpPr>
      <p:pic>
        <p:nvPicPr>
          <p:cNvPr id="5" name="図 4" descr="並んで立っている数人の人たち&#10;&#10;中程度の精度で自動的に生成された説明">
            <a:extLst>
              <a:ext uri="{FF2B5EF4-FFF2-40B4-BE49-F238E27FC236}">
                <a16:creationId xmlns:a16="http://schemas.microsoft.com/office/drawing/2014/main" id="{2F27FB65-10B8-BC41-622D-C2D927C4EB38}"/>
              </a:ext>
            </a:extLst>
          </p:cNvPr>
          <p:cNvPicPr>
            <a:picLocks noChangeAspect="1"/>
          </p:cNvPicPr>
          <p:nvPr/>
        </p:nvPicPr>
        <p:blipFill>
          <a:blip r:embed="rId2"/>
          <a:stretch>
            <a:fillRect/>
          </a:stretch>
        </p:blipFill>
        <p:spPr>
          <a:xfrm>
            <a:off x="-1" y="4316587"/>
            <a:ext cx="9144001" cy="2709847"/>
          </a:xfrm>
          <a:prstGeom prst="rect">
            <a:avLst/>
          </a:prstGeom>
        </p:spPr>
      </p:pic>
      <p:pic>
        <p:nvPicPr>
          <p:cNvPr id="4" name="図 3" descr="ダイアグラム&#10;&#10;自動的に生成された説明">
            <a:extLst>
              <a:ext uri="{FF2B5EF4-FFF2-40B4-BE49-F238E27FC236}">
                <a16:creationId xmlns:a16="http://schemas.microsoft.com/office/drawing/2014/main" id="{CF9B258D-FCF5-5437-7B28-61D1AD07886E}"/>
              </a:ext>
            </a:extLst>
          </p:cNvPr>
          <p:cNvPicPr>
            <a:picLocks noChangeAspect="1"/>
          </p:cNvPicPr>
          <p:nvPr/>
        </p:nvPicPr>
        <p:blipFill>
          <a:blip r:embed="rId3"/>
          <a:stretch>
            <a:fillRect/>
          </a:stretch>
        </p:blipFill>
        <p:spPr>
          <a:xfrm>
            <a:off x="0" y="652199"/>
            <a:ext cx="9143999" cy="4671970"/>
          </a:xfrm>
          <a:prstGeom prst="rect">
            <a:avLst/>
          </a:prstGeom>
        </p:spPr>
      </p:pic>
    </p:spTree>
    <p:extLst>
      <p:ext uri="{BB962C8B-B14F-4D97-AF65-F5344CB8AC3E}">
        <p14:creationId xmlns:p14="http://schemas.microsoft.com/office/powerpoint/2010/main" val="3959689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9C6B3-3FEC-5C2E-7BB2-6322CC125C2E}"/>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8031A096-E3A7-AF4F-CDFF-AAEF1C62F5C0}"/>
              </a:ext>
            </a:extLst>
          </p:cNvPr>
          <p:cNvSpPr/>
          <p:nvPr/>
        </p:nvSpPr>
        <p:spPr>
          <a:xfrm>
            <a:off x="-1975" y="6584"/>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pic>
        <p:nvPicPr>
          <p:cNvPr id="1028" name="Picture 4">
            <a:extLst>
              <a:ext uri="{FF2B5EF4-FFF2-40B4-BE49-F238E27FC236}">
                <a16:creationId xmlns:a16="http://schemas.microsoft.com/office/drawing/2014/main" id="{ACB115ED-8E26-B882-EEB0-761471003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20" y="1553204"/>
            <a:ext cx="3234322" cy="459010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74F1747-A21D-CE71-E872-DE0ED73A2995}"/>
              </a:ext>
            </a:extLst>
          </p:cNvPr>
          <p:cNvSpPr txBox="1"/>
          <p:nvPr/>
        </p:nvSpPr>
        <p:spPr>
          <a:xfrm>
            <a:off x="4447914" y="1032099"/>
            <a:ext cx="4558581"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Table</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of</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Contents</a:t>
            </a:r>
            <a:endPar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0.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Introduction</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 Machine Learning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Physics</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A1. Linear Models</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A2. Neural Networks (NN)</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A3.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Symmetry</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Machine Learning: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Convolutional</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Equivariant</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NNs</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A4.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Classical</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Mechanics</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Machine Learning: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NNs</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Differential</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Equations</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A5. Quantum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Mechanics</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Machine Learning: NN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Wavefunctions</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B. Machine Learning Models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Physics</a:t>
            </a:r>
            <a:endPar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B1. Transformers</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B2.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Diffusion</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Models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Path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Integrals</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B3.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Mechanisms</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of</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Machine Learning: A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Statistical</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Physics</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Approach</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B4. Large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Language</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Models </a:t>
            </a:r>
            <a:r>
              <a:rPr kumimoji="1" lang="pt-BR"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and</a:t>
            </a:r>
            <a:r>
              <a:rPr kumimoji="1" lang="pt-BR"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Science</a:t>
            </a:r>
            <a:endParaRPr kumimoji="1" lang="pt-BR"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pic>
        <p:nvPicPr>
          <p:cNvPr id="4" name="Picture 2">
            <a:extLst>
              <a:ext uri="{FF2B5EF4-FFF2-40B4-BE49-F238E27FC236}">
                <a16:creationId xmlns:a16="http://schemas.microsoft.com/office/drawing/2014/main" id="{0953BBF4-883E-2C48-1D4A-DCF549A15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41" y="2227429"/>
            <a:ext cx="3049127" cy="433012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989D1217-97A2-0A0C-6A51-4406E4EE7210}"/>
              </a:ext>
            </a:extLst>
          </p:cNvPr>
          <p:cNvSpPr txBox="1"/>
          <p:nvPr/>
        </p:nvSpPr>
        <p:spPr>
          <a:xfrm>
            <a:off x="354671" y="185057"/>
            <a:ext cx="68950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3200" b="1" dirty="0">
                <a:solidFill>
                  <a:prstClr val="white"/>
                </a:solidFill>
                <a:latin typeface="Calibri" panose="020F0502020204030204"/>
                <a:ea typeface="MS Gothic" panose="020B0609070205080204" pitchFamily="49" charset="-128"/>
              </a:rPr>
              <a:t>Automatic translation for our textbook.</a:t>
            </a:r>
            <a:endParaRPr kumimoji="1" lang="en-US" altLang="ja-JP" sz="3200" b="1" i="0" u="none" strike="noStrike" kern="1200" cap="none" spc="0" normalizeH="0" baseline="0" noProof="0" dirty="0">
              <a:ln>
                <a:noFill/>
              </a:ln>
              <a:solidFill>
                <a:prstClr val="white"/>
              </a:solidFill>
              <a:effectLst/>
              <a:uLnTx/>
              <a:uFillTx/>
              <a:latin typeface="Calibri" panose="020F0502020204030204"/>
              <a:ea typeface="MS Gothic" panose="020B0609070205080204" pitchFamily="49" charset="-128"/>
              <a:cs typeface="+mn-cs"/>
            </a:endParaRPr>
          </a:p>
        </p:txBody>
      </p:sp>
    </p:spTree>
    <p:extLst>
      <p:ext uri="{BB962C8B-B14F-4D97-AF65-F5344CB8AC3E}">
        <p14:creationId xmlns:p14="http://schemas.microsoft.com/office/powerpoint/2010/main" val="12858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47FAF-EE61-3842-C883-D5BD1EE13BEF}"/>
            </a:ext>
          </a:extLst>
        </p:cNvPr>
        <p:cNvGrpSpPr/>
        <p:nvPr/>
      </p:nvGrpSpPr>
      <p:grpSpPr>
        <a:xfrm>
          <a:off x="0" y="0"/>
          <a:ext cx="0" cy="0"/>
          <a:chOff x="0" y="0"/>
          <a:chExt cx="0" cy="0"/>
        </a:xfrm>
      </p:grpSpPr>
      <p:pic>
        <p:nvPicPr>
          <p:cNvPr id="2" name="画面収録 2024-10-26 23.25.17">
            <a:hlinkClick r:id="" action="ppaction://media"/>
            <a:extLst>
              <a:ext uri="{FF2B5EF4-FFF2-40B4-BE49-F238E27FC236}">
                <a16:creationId xmlns:a16="http://schemas.microsoft.com/office/drawing/2014/main" id="{E991BB30-BDF7-5923-62E6-92EFAE9368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1588"/>
            <a:ext cx="9144000" cy="6048375"/>
          </a:xfrm>
          <a:prstGeom prst="rect">
            <a:avLst/>
          </a:prstGeom>
        </p:spPr>
      </p:pic>
      <p:pic>
        <p:nvPicPr>
          <p:cNvPr id="4" name="図 3" descr="QR コード&#10;&#10;AI によって生成されたコンテンツは間違っている可能性があります。">
            <a:extLst>
              <a:ext uri="{FF2B5EF4-FFF2-40B4-BE49-F238E27FC236}">
                <a16:creationId xmlns:a16="http://schemas.microsoft.com/office/drawing/2014/main" id="{18E13653-70E7-41CC-35B8-D46CBE672335}"/>
              </a:ext>
            </a:extLst>
          </p:cNvPr>
          <p:cNvPicPr>
            <a:picLocks noChangeAspect="1"/>
          </p:cNvPicPr>
          <p:nvPr/>
        </p:nvPicPr>
        <p:blipFill>
          <a:blip r:embed="rId5"/>
          <a:stretch>
            <a:fillRect/>
          </a:stretch>
        </p:blipFill>
        <p:spPr>
          <a:xfrm>
            <a:off x="7195552" y="116879"/>
            <a:ext cx="1790458" cy="1782774"/>
          </a:xfrm>
          <a:prstGeom prst="rect">
            <a:avLst/>
          </a:prstGeom>
        </p:spPr>
      </p:pic>
    </p:spTree>
    <p:extLst>
      <p:ext uri="{BB962C8B-B14F-4D97-AF65-F5344CB8AC3E}">
        <p14:creationId xmlns:p14="http://schemas.microsoft.com/office/powerpoint/2010/main" val="119802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D0885-75A6-E8F9-1E56-BA279E1926F2}"/>
            </a:ext>
          </a:extLst>
        </p:cNvPr>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BB07D910-7C31-2EFF-9FBF-198944C3F648}"/>
              </a:ext>
            </a:extLst>
          </p:cNvPr>
          <p:cNvSpPr/>
          <p:nvPr/>
        </p:nvSpPr>
        <p:spPr>
          <a:xfrm>
            <a:off x="1" y="3778837"/>
            <a:ext cx="6282812" cy="3079164"/>
          </a:xfrm>
          <a:prstGeom prst="rect">
            <a:avLst/>
          </a:prstGeom>
          <a:gradFill flip="none" rotWithShape="1">
            <a:gsLst>
              <a:gs pos="53000">
                <a:schemeClr val="accent2">
                  <a:alpha val="43000"/>
                </a:schemeClr>
              </a:gs>
              <a:gs pos="88000">
                <a:schemeClr val="bg1">
                  <a:lumMod val="52000"/>
                  <a:lumOff val="48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5" name="正方形/長方形 34">
            <a:extLst>
              <a:ext uri="{FF2B5EF4-FFF2-40B4-BE49-F238E27FC236}">
                <a16:creationId xmlns:a16="http://schemas.microsoft.com/office/drawing/2014/main" id="{F7B839CE-99FB-FF36-4C7F-3D1230CAD46F}"/>
              </a:ext>
            </a:extLst>
          </p:cNvPr>
          <p:cNvSpPr/>
          <p:nvPr/>
        </p:nvSpPr>
        <p:spPr>
          <a:xfrm>
            <a:off x="-38289" y="903767"/>
            <a:ext cx="6022873" cy="2875070"/>
          </a:xfrm>
          <a:prstGeom prst="rect">
            <a:avLst/>
          </a:prstGeom>
          <a:gradFill flip="none" rotWithShape="1">
            <a:gsLst>
              <a:gs pos="53000">
                <a:schemeClr val="accent1">
                  <a:alpha val="37000"/>
                </a:schemeClr>
              </a:gs>
              <a:gs pos="88000">
                <a:schemeClr val="bg1">
                  <a:lumMod val="52000"/>
                  <a:lumOff val="48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5" name="正方形/長方形 4">
            <a:extLst>
              <a:ext uri="{FF2B5EF4-FFF2-40B4-BE49-F238E27FC236}">
                <a16:creationId xmlns:a16="http://schemas.microsoft.com/office/drawing/2014/main" id="{2F7A6FDB-33D3-3F32-9902-44182D5F5E0F}"/>
              </a:ext>
            </a:extLst>
          </p:cNvPr>
          <p:cNvSpPr/>
          <p:nvPr/>
        </p:nvSpPr>
        <p:spPr>
          <a:xfrm>
            <a:off x="0" y="-15191"/>
            <a:ext cx="9144000" cy="918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68EF1737-95A7-9E16-25C3-76900E4B0737}"/>
              </a:ext>
            </a:extLst>
          </p:cNvPr>
          <p:cNvSpPr txBox="1"/>
          <p:nvPr/>
        </p:nvSpPr>
        <p:spPr>
          <a:xfrm>
            <a:off x="354671" y="185057"/>
            <a:ext cx="2951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err="1">
                <a:ln>
                  <a:noFill/>
                </a:ln>
                <a:solidFill>
                  <a:prstClr val="white"/>
                </a:solidFill>
                <a:effectLst/>
                <a:uLnTx/>
                <a:uFillTx/>
                <a:latin typeface="Calibri" panose="020F0502020204030204"/>
                <a:ea typeface="MS Gothic" panose="020B0609070205080204" pitchFamily="49" charset="-128"/>
                <a:cs typeface="+mn-cs"/>
              </a:rPr>
              <a:t>MLPhys</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MS Gothic" panose="020B0609070205080204" pitchFamily="49" charset="-128"/>
                <a:cs typeface="+mn-cs"/>
              </a:rPr>
              <a:t> in 2024.</a:t>
            </a:r>
          </a:p>
        </p:txBody>
      </p:sp>
      <p:sp>
        <p:nvSpPr>
          <p:cNvPr id="2" name="テキスト ボックス 1">
            <a:extLst>
              <a:ext uri="{FF2B5EF4-FFF2-40B4-BE49-F238E27FC236}">
                <a16:creationId xmlns:a16="http://schemas.microsoft.com/office/drawing/2014/main" id="{1DB07090-F1EB-4D10-8CAF-EF58F5D5B63E}"/>
              </a:ext>
            </a:extLst>
          </p:cNvPr>
          <p:cNvSpPr txBox="1"/>
          <p:nvPr/>
        </p:nvSpPr>
        <p:spPr>
          <a:xfrm>
            <a:off x="254410" y="2161361"/>
            <a:ext cx="18901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AI    Phys</a:t>
            </a:r>
            <a:endParaRPr kumimoji="1" lang="ja-JP" altLang="en-US" sz="36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9" name="フリーフォーム 8">
            <a:extLst>
              <a:ext uri="{FF2B5EF4-FFF2-40B4-BE49-F238E27FC236}">
                <a16:creationId xmlns:a16="http://schemas.microsoft.com/office/drawing/2014/main" id="{B1E4D7D8-C32C-6343-8CE7-96DE1560263B}"/>
              </a:ext>
            </a:extLst>
          </p:cNvPr>
          <p:cNvSpPr/>
          <p:nvPr/>
        </p:nvSpPr>
        <p:spPr>
          <a:xfrm rot="205922">
            <a:off x="537087" y="1806201"/>
            <a:ext cx="1150375" cy="383458"/>
          </a:xfrm>
          <a:custGeom>
            <a:avLst/>
            <a:gdLst>
              <a:gd name="connsiteX0" fmla="*/ 0 w 1150375"/>
              <a:gd name="connsiteY0" fmla="*/ 575251 h 575251"/>
              <a:gd name="connsiteX1" fmla="*/ 560439 w 1150375"/>
              <a:gd name="connsiteY1" fmla="*/ 64 h 575251"/>
              <a:gd name="connsiteX2" fmla="*/ 1150375 w 1150375"/>
              <a:gd name="connsiteY2" fmla="*/ 545754 h 575251"/>
            </a:gdLst>
            <a:ahLst/>
            <a:cxnLst>
              <a:cxn ang="0">
                <a:pos x="connsiteX0" y="connsiteY0"/>
              </a:cxn>
              <a:cxn ang="0">
                <a:pos x="connsiteX1" y="connsiteY1"/>
              </a:cxn>
              <a:cxn ang="0">
                <a:pos x="connsiteX2" y="connsiteY2"/>
              </a:cxn>
            </a:cxnLst>
            <a:rect l="l" t="t" r="r" b="b"/>
            <a:pathLst>
              <a:path w="1150375" h="575251">
                <a:moveTo>
                  <a:pt x="0" y="575251"/>
                </a:moveTo>
                <a:cubicBezTo>
                  <a:pt x="184355" y="290115"/>
                  <a:pt x="368710" y="4980"/>
                  <a:pt x="560439" y="64"/>
                </a:cubicBezTo>
                <a:cubicBezTo>
                  <a:pt x="752168" y="-4852"/>
                  <a:pt x="951271" y="270451"/>
                  <a:pt x="1150375" y="545754"/>
                </a:cubicBezTo>
              </a:path>
            </a:pathLst>
          </a:custGeom>
          <a:noFill/>
          <a:ln w="92075">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BCCD739B-F035-110B-AC4E-4FF7F0EDCB37}"/>
              </a:ext>
            </a:extLst>
          </p:cNvPr>
          <p:cNvSpPr txBox="1"/>
          <p:nvPr/>
        </p:nvSpPr>
        <p:spPr>
          <a:xfrm>
            <a:off x="255982" y="4983008"/>
            <a:ext cx="18901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Phys    AI</a:t>
            </a:r>
            <a:endParaRPr kumimoji="1" lang="ja-JP" altLang="en-US" sz="36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17" name="フリーフォーム 16">
            <a:extLst>
              <a:ext uri="{FF2B5EF4-FFF2-40B4-BE49-F238E27FC236}">
                <a16:creationId xmlns:a16="http://schemas.microsoft.com/office/drawing/2014/main" id="{5E569480-547B-6733-8A0E-577EF227DA7C}"/>
              </a:ext>
            </a:extLst>
          </p:cNvPr>
          <p:cNvSpPr/>
          <p:nvPr/>
        </p:nvSpPr>
        <p:spPr>
          <a:xfrm rot="205922">
            <a:off x="717687" y="4627848"/>
            <a:ext cx="1150375" cy="383458"/>
          </a:xfrm>
          <a:custGeom>
            <a:avLst/>
            <a:gdLst>
              <a:gd name="connsiteX0" fmla="*/ 0 w 1150375"/>
              <a:gd name="connsiteY0" fmla="*/ 575251 h 575251"/>
              <a:gd name="connsiteX1" fmla="*/ 560439 w 1150375"/>
              <a:gd name="connsiteY1" fmla="*/ 64 h 575251"/>
              <a:gd name="connsiteX2" fmla="*/ 1150375 w 1150375"/>
              <a:gd name="connsiteY2" fmla="*/ 545754 h 575251"/>
            </a:gdLst>
            <a:ahLst/>
            <a:cxnLst>
              <a:cxn ang="0">
                <a:pos x="connsiteX0" y="connsiteY0"/>
              </a:cxn>
              <a:cxn ang="0">
                <a:pos x="connsiteX1" y="connsiteY1"/>
              </a:cxn>
              <a:cxn ang="0">
                <a:pos x="connsiteX2" y="connsiteY2"/>
              </a:cxn>
            </a:cxnLst>
            <a:rect l="l" t="t" r="r" b="b"/>
            <a:pathLst>
              <a:path w="1150375" h="575251">
                <a:moveTo>
                  <a:pt x="0" y="575251"/>
                </a:moveTo>
                <a:cubicBezTo>
                  <a:pt x="184355" y="290115"/>
                  <a:pt x="368710" y="4980"/>
                  <a:pt x="560439" y="64"/>
                </a:cubicBezTo>
                <a:cubicBezTo>
                  <a:pt x="752168" y="-4852"/>
                  <a:pt x="951271" y="270451"/>
                  <a:pt x="1150375" y="545754"/>
                </a:cubicBezTo>
              </a:path>
            </a:pathLst>
          </a:custGeom>
          <a:noFill/>
          <a:ln w="92075">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6" name="テキスト ボックス 25">
            <a:extLst>
              <a:ext uri="{FF2B5EF4-FFF2-40B4-BE49-F238E27FC236}">
                <a16:creationId xmlns:a16="http://schemas.microsoft.com/office/drawing/2014/main" id="{D35230FC-E90F-C875-BA0D-DAFFEF601E39}"/>
              </a:ext>
            </a:extLst>
          </p:cNvPr>
          <p:cNvSpPr txBox="1"/>
          <p:nvPr/>
        </p:nvSpPr>
        <p:spPr>
          <a:xfrm>
            <a:off x="2252413" y="954862"/>
            <a:ext cx="6814339" cy="26108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comp. p</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hys</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Spin MC by transformer</a:t>
            </a:r>
            <a:endParaRPr kumimoji="1" lang="pt-BR"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particle phys.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Jet </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recogn</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by transformer</a:t>
            </a: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cond</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-mat phys.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Wave fn. of superconductors</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a:t>
            </a:r>
            <a:r>
              <a:rPr lang="en-US" altLang="ja-JP" sz="2800" b="1" dirty="0">
                <a:solidFill>
                  <a:prstClr val="black"/>
                </a:solidFill>
                <a:latin typeface="Calibri" panose="020F0502020204030204"/>
                <a:ea typeface="游ゴシック" panose="020B0400000000000000" pitchFamily="34" charset="-128"/>
              </a:rPr>
              <a:t>nonlinear phys.</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Extraction of hidden laws</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2" name="テキスト ボックス 31">
            <a:extLst>
              <a:ext uri="{FF2B5EF4-FFF2-40B4-BE49-F238E27FC236}">
                <a16:creationId xmlns:a16="http://schemas.microsoft.com/office/drawing/2014/main" id="{2379E17D-6BFC-3A55-317F-FB77046A50DA}"/>
              </a:ext>
            </a:extLst>
          </p:cNvPr>
          <p:cNvSpPr txBox="1"/>
          <p:nvPr/>
        </p:nvSpPr>
        <p:spPr>
          <a:xfrm>
            <a:off x="2268510" y="3905690"/>
            <a:ext cx="6267485" cy="261084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Stat-mech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Wetting transition in deep NN</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Path-integral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Difusion</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models via QM</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Gravity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Symmetry in neurons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2800" b="1" dirty="0">
                <a:solidFill>
                  <a:prstClr val="black"/>
                </a:solidFill>
                <a:latin typeface="Calibri" panose="020F0502020204030204"/>
                <a:ea typeface="游ゴシック" panose="020B0400000000000000" pitchFamily="34" charset="-128"/>
              </a:rPr>
              <a:t>NNFT : </a:t>
            </a:r>
            <a:r>
              <a:rPr lang="en-US" altLang="ja-JP" sz="2400" b="1" dirty="0" err="1">
                <a:solidFill>
                  <a:prstClr val="black"/>
                </a:solidFill>
                <a:latin typeface="Calibri" panose="020F0502020204030204"/>
                <a:ea typeface="游ゴシック" panose="020B0400000000000000" pitchFamily="34" charset="-128"/>
              </a:rPr>
              <a:t>Beyesian</a:t>
            </a:r>
            <a:r>
              <a:rPr lang="en-US" altLang="ja-JP" sz="2400" b="1" dirty="0">
                <a:solidFill>
                  <a:prstClr val="black"/>
                </a:solidFill>
                <a:latin typeface="Calibri" panose="020F0502020204030204"/>
                <a:ea typeface="游ゴシック" panose="020B0400000000000000" pitchFamily="34" charset="-128"/>
              </a:rPr>
              <a:t> Neural Networks are QFTs </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532962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BF552-2E05-C227-BFAA-91B6BA2C4A31}"/>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F3828DC8-E50B-4F22-038A-F8638F316EB9}"/>
              </a:ext>
            </a:extLst>
          </p:cNvPr>
          <p:cNvSpPr/>
          <p:nvPr/>
        </p:nvSpPr>
        <p:spPr>
          <a:xfrm>
            <a:off x="0" y="-15191"/>
            <a:ext cx="9144000" cy="918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FB387155-2CDF-1474-02BA-30362D2E83FD}"/>
              </a:ext>
            </a:extLst>
          </p:cNvPr>
          <p:cNvSpPr txBox="1"/>
          <p:nvPr/>
        </p:nvSpPr>
        <p:spPr>
          <a:xfrm>
            <a:off x="206478" y="-85109"/>
            <a:ext cx="8914748" cy="83747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AI comp. p</a:t>
            </a:r>
            <a:r>
              <a:rPr kumimoji="1" lang="en-US" altLang="ja-JP" sz="3600" b="1"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34" charset="-128"/>
                <a:cs typeface="+mn-cs"/>
              </a:rPr>
              <a:t>hys</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 : </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Spin Monte Carlo by transformer</a:t>
            </a:r>
            <a:endParaRPr kumimoji="1" lang="pt-BR"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EAF8EBBD-81FE-7E35-B100-4BDB912A0E45}"/>
              </a:ext>
            </a:extLst>
          </p:cNvPr>
          <p:cNvSpPr txBox="1"/>
          <p:nvPr/>
        </p:nvSpPr>
        <p:spPr>
          <a:xfrm>
            <a:off x="5238358" y="929580"/>
            <a:ext cx="46604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1600" b="0" i="0" u="none" strike="noStrike" kern="1200" cap="none" spc="0" normalizeH="0" baseline="0" noProof="0" dirty="0" err="1">
                <a:ln>
                  <a:noFill/>
                </a:ln>
                <a:solidFill>
                  <a:srgbClr val="FF0000"/>
                </a:solidFill>
                <a:effectLst/>
                <a:uLnTx/>
                <a:uFillTx/>
                <a:latin typeface="Calibri" panose="020F0502020204030204"/>
                <a:ea typeface="游ゴシック" panose="020B0400000000000000" pitchFamily="34" charset="-128"/>
                <a:cs typeface="+mn-cs"/>
              </a:rPr>
              <a:t>Tomiya</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 Nagai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r>
              <a:rPr kumimoji="1" lang="en-US" sz="1600" b="0" i="1" u="none" strike="noStrike" kern="1200" cap="none" spc="0" normalizeH="0" baseline="0" noProof="0" dirty="0" err="1">
                <a:ln>
                  <a:noFill/>
                </a:ln>
                <a:solidFill>
                  <a:prstClr val="black"/>
                </a:solidFill>
                <a:effectLst/>
                <a:uLnTx/>
                <a:uFillTx/>
                <a:latin typeface="-apple-system"/>
                <a:ea typeface="+mn-ea"/>
                <a:cs typeface="+mn-cs"/>
              </a:rPr>
              <a:t>PoS</a:t>
            </a:r>
            <a:r>
              <a:rPr kumimoji="1" lang="en-US" sz="1600" b="0" i="0" u="none" strike="noStrike" kern="1200" cap="none" spc="0" normalizeH="0" baseline="0" noProof="0" dirty="0">
                <a:ln>
                  <a:noFill/>
                </a:ln>
                <a:solidFill>
                  <a:prstClr val="black"/>
                </a:solidFill>
                <a:effectLst/>
                <a:uLnTx/>
                <a:uFillTx/>
                <a:latin typeface="-apple-system"/>
                <a:ea typeface="+mn-ea"/>
                <a:cs typeface="+mn-cs"/>
              </a:rPr>
              <a:t> LATTICE2023 (2024) 001</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1" name="テキスト ボックス 20">
            <a:extLst>
              <a:ext uri="{FF2B5EF4-FFF2-40B4-BE49-F238E27FC236}">
                <a16:creationId xmlns:a16="http://schemas.microsoft.com/office/drawing/2014/main" id="{E1E3ABC4-B7E2-490C-297F-00EC2B1F9C06}"/>
              </a:ext>
            </a:extLst>
          </p:cNvPr>
          <p:cNvSpPr txBox="1"/>
          <p:nvPr/>
        </p:nvSpPr>
        <p:spPr>
          <a:xfrm>
            <a:off x="4787126" y="6712642"/>
            <a:ext cx="46604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Attention mechanism describes nonlocality</a:t>
            </a:r>
          </a:p>
        </p:txBody>
      </p:sp>
      <p:pic>
        <p:nvPicPr>
          <p:cNvPr id="6" name="Picture 5">
            <a:extLst>
              <a:ext uri="{FF2B5EF4-FFF2-40B4-BE49-F238E27FC236}">
                <a16:creationId xmlns:a16="http://schemas.microsoft.com/office/drawing/2014/main" id="{8A933C93-13C6-74D7-E8E1-557170E11346}"/>
              </a:ext>
            </a:extLst>
          </p:cNvPr>
          <p:cNvPicPr>
            <a:picLocks noChangeAspect="1"/>
          </p:cNvPicPr>
          <p:nvPr/>
        </p:nvPicPr>
        <p:blipFill>
          <a:blip r:embed="rId3"/>
          <a:stretch>
            <a:fillRect/>
          </a:stretch>
        </p:blipFill>
        <p:spPr>
          <a:xfrm>
            <a:off x="2076863" y="3217846"/>
            <a:ext cx="6393663" cy="3505684"/>
          </a:xfrm>
          <a:prstGeom prst="rect">
            <a:avLst/>
          </a:prstGeom>
        </p:spPr>
      </p:pic>
      <p:sp>
        <p:nvSpPr>
          <p:cNvPr id="2" name="テキスト ボックス 1">
            <a:extLst>
              <a:ext uri="{FF2B5EF4-FFF2-40B4-BE49-F238E27FC236}">
                <a16:creationId xmlns:a16="http://schemas.microsoft.com/office/drawing/2014/main" id="{8FB9FE4B-30CC-B81E-5887-D5528FE210BD}"/>
              </a:ext>
            </a:extLst>
          </p:cNvPr>
          <p:cNvSpPr txBox="1"/>
          <p:nvPr/>
        </p:nvSpPr>
        <p:spPr>
          <a:xfrm>
            <a:off x="471769" y="1375710"/>
            <a:ext cx="84977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Quantum configuration sampling made efficient by AI</a:t>
            </a:r>
          </a:p>
        </p:txBody>
      </p:sp>
      <p:pic>
        <p:nvPicPr>
          <p:cNvPr id="7" name="図 6" descr="図形&#10;&#10;AI 生成コンテンツは誤りを含む可能性があります。">
            <a:extLst>
              <a:ext uri="{FF2B5EF4-FFF2-40B4-BE49-F238E27FC236}">
                <a16:creationId xmlns:a16="http://schemas.microsoft.com/office/drawing/2014/main" id="{D7F85AE2-699A-00F9-E149-2ACA92D5D131}"/>
              </a:ext>
            </a:extLst>
          </p:cNvPr>
          <p:cNvPicPr>
            <a:picLocks noChangeAspect="1"/>
          </p:cNvPicPr>
          <p:nvPr/>
        </p:nvPicPr>
        <p:blipFill>
          <a:blip r:embed="rId4"/>
          <a:stretch>
            <a:fillRect/>
          </a:stretch>
        </p:blipFill>
        <p:spPr>
          <a:xfrm>
            <a:off x="604631" y="2071129"/>
            <a:ext cx="940174" cy="940174"/>
          </a:xfrm>
          <a:prstGeom prst="rect">
            <a:avLst/>
          </a:prstGeom>
        </p:spPr>
      </p:pic>
      <p:pic>
        <p:nvPicPr>
          <p:cNvPr id="8" name="図 7" descr="図形&#10;&#10;AI 生成コンテンツは誤りを含む可能性があります。">
            <a:extLst>
              <a:ext uri="{FF2B5EF4-FFF2-40B4-BE49-F238E27FC236}">
                <a16:creationId xmlns:a16="http://schemas.microsoft.com/office/drawing/2014/main" id="{A67C8760-D745-7628-344A-BF83EA91094A}"/>
              </a:ext>
            </a:extLst>
          </p:cNvPr>
          <p:cNvPicPr>
            <a:picLocks noChangeAspect="1"/>
          </p:cNvPicPr>
          <p:nvPr/>
        </p:nvPicPr>
        <p:blipFill>
          <a:blip r:embed="rId4"/>
          <a:stretch>
            <a:fillRect/>
          </a:stretch>
        </p:blipFill>
        <p:spPr>
          <a:xfrm>
            <a:off x="2559444" y="2071129"/>
            <a:ext cx="940174" cy="940174"/>
          </a:xfrm>
          <a:prstGeom prst="rect">
            <a:avLst/>
          </a:prstGeom>
        </p:spPr>
      </p:pic>
      <p:pic>
        <p:nvPicPr>
          <p:cNvPr id="9" name="図 8" descr="図形&#10;&#10;AI 生成コンテンツは誤りを含む可能性があります。">
            <a:extLst>
              <a:ext uri="{FF2B5EF4-FFF2-40B4-BE49-F238E27FC236}">
                <a16:creationId xmlns:a16="http://schemas.microsoft.com/office/drawing/2014/main" id="{ACC3B202-9875-939D-6EAD-51F8E4638700}"/>
              </a:ext>
            </a:extLst>
          </p:cNvPr>
          <p:cNvPicPr>
            <a:picLocks noChangeAspect="1"/>
          </p:cNvPicPr>
          <p:nvPr/>
        </p:nvPicPr>
        <p:blipFill>
          <a:blip r:embed="rId4"/>
          <a:stretch>
            <a:fillRect/>
          </a:stretch>
        </p:blipFill>
        <p:spPr>
          <a:xfrm>
            <a:off x="4511006" y="2071504"/>
            <a:ext cx="940174" cy="940174"/>
          </a:xfrm>
          <a:prstGeom prst="rect">
            <a:avLst/>
          </a:prstGeom>
        </p:spPr>
      </p:pic>
      <p:pic>
        <p:nvPicPr>
          <p:cNvPr id="10" name="図 9" descr="図形&#10;&#10;AI 生成コンテンツは誤りを含む可能性があります。">
            <a:extLst>
              <a:ext uri="{FF2B5EF4-FFF2-40B4-BE49-F238E27FC236}">
                <a16:creationId xmlns:a16="http://schemas.microsoft.com/office/drawing/2014/main" id="{7B09BEE6-C409-FE04-4E5C-088F1A0B21AA}"/>
              </a:ext>
            </a:extLst>
          </p:cNvPr>
          <p:cNvPicPr>
            <a:picLocks noChangeAspect="1"/>
          </p:cNvPicPr>
          <p:nvPr/>
        </p:nvPicPr>
        <p:blipFill>
          <a:blip r:embed="rId4"/>
          <a:stretch>
            <a:fillRect/>
          </a:stretch>
        </p:blipFill>
        <p:spPr>
          <a:xfrm>
            <a:off x="6470327" y="2071129"/>
            <a:ext cx="940174" cy="940174"/>
          </a:xfrm>
          <a:prstGeom prst="rect">
            <a:avLst/>
          </a:prstGeom>
        </p:spPr>
      </p:pic>
      <p:sp>
        <p:nvSpPr>
          <p:cNvPr id="19" name="円/楕円 18">
            <a:extLst>
              <a:ext uri="{FF2B5EF4-FFF2-40B4-BE49-F238E27FC236}">
                <a16:creationId xmlns:a16="http://schemas.microsoft.com/office/drawing/2014/main" id="{EC788CFB-B6B6-BFA8-ADBB-EA8C9219405E}"/>
              </a:ext>
            </a:extLst>
          </p:cNvPr>
          <p:cNvSpPr/>
          <p:nvPr/>
        </p:nvSpPr>
        <p:spPr>
          <a:xfrm>
            <a:off x="7853083" y="2505139"/>
            <a:ext cx="138953" cy="1356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8C0B1B1C-24B0-5604-E128-B6582CBDD52D}"/>
              </a:ext>
            </a:extLst>
          </p:cNvPr>
          <p:cNvSpPr/>
          <p:nvPr/>
        </p:nvSpPr>
        <p:spPr>
          <a:xfrm>
            <a:off x="8139953" y="2509622"/>
            <a:ext cx="138953" cy="1356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3E8992A9-5B71-1BD5-4D41-CDE667BD647E}"/>
              </a:ext>
            </a:extLst>
          </p:cNvPr>
          <p:cNvSpPr/>
          <p:nvPr/>
        </p:nvSpPr>
        <p:spPr>
          <a:xfrm>
            <a:off x="8426823" y="2500658"/>
            <a:ext cx="138953" cy="1356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a:extLst>
              <a:ext uri="{FF2B5EF4-FFF2-40B4-BE49-F238E27FC236}">
                <a16:creationId xmlns:a16="http://schemas.microsoft.com/office/drawing/2014/main" id="{811F85D3-9DC8-F7E5-C291-955140E97AA7}"/>
              </a:ext>
            </a:extLst>
          </p:cNvPr>
          <p:cNvSpPr/>
          <p:nvPr/>
        </p:nvSpPr>
        <p:spPr>
          <a:xfrm>
            <a:off x="2076863" y="3158348"/>
            <a:ext cx="6798196" cy="3505684"/>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CB6C33B5-7004-B3A5-6725-3E6B9CC4D7EC}"/>
              </a:ext>
            </a:extLst>
          </p:cNvPr>
          <p:cNvGrpSpPr/>
          <p:nvPr/>
        </p:nvGrpSpPr>
        <p:grpSpPr>
          <a:xfrm>
            <a:off x="1622179" y="2071129"/>
            <a:ext cx="817629" cy="940174"/>
            <a:chOff x="1622179" y="2205599"/>
            <a:chExt cx="817629" cy="940174"/>
          </a:xfrm>
        </p:grpSpPr>
        <p:sp>
          <p:nvSpPr>
            <p:cNvPr id="25" name="上矢印 24">
              <a:extLst>
                <a:ext uri="{FF2B5EF4-FFF2-40B4-BE49-F238E27FC236}">
                  <a16:creationId xmlns:a16="http://schemas.microsoft.com/office/drawing/2014/main" id="{2566CC54-B2B0-4E94-4440-FBFC47974F80}"/>
                </a:ext>
              </a:extLst>
            </p:cNvPr>
            <p:cNvSpPr/>
            <p:nvPr/>
          </p:nvSpPr>
          <p:spPr>
            <a:xfrm rot="5400000">
              <a:off x="1560907" y="2266871"/>
              <a:ext cx="940174" cy="817629"/>
            </a:xfrm>
            <a:prstGeom prst="upArrow">
              <a:avLst>
                <a:gd name="adj1" fmla="val 72884"/>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3410CE2-CAF6-8191-2AF1-185867F80A55}"/>
                </a:ext>
              </a:extLst>
            </p:cNvPr>
            <p:cNvSpPr txBox="1"/>
            <p:nvPr/>
          </p:nvSpPr>
          <p:spPr>
            <a:xfrm>
              <a:off x="1622179" y="2352520"/>
              <a:ext cx="683200" cy="646331"/>
            </a:xfrm>
            <a:prstGeom prst="rect">
              <a:avLst/>
            </a:prstGeom>
            <a:noFill/>
          </p:spPr>
          <p:txBody>
            <a:bodyPr wrap="none" rtlCol="0">
              <a:spAutoFit/>
            </a:bodyPr>
            <a:lstStyle/>
            <a:p>
              <a:r>
                <a:rPr kumimoji="1" lang="en-US" altLang="ja-JP" dirty="0"/>
                <a:t>Gene</a:t>
              </a:r>
            </a:p>
            <a:p>
              <a:r>
                <a:rPr lang="en-US" altLang="ja-JP" dirty="0"/>
                <a:t>-rate</a:t>
              </a:r>
              <a:endParaRPr kumimoji="1" lang="ja-JP" altLang="en-US"/>
            </a:p>
          </p:txBody>
        </p:sp>
      </p:grpSp>
      <p:grpSp>
        <p:nvGrpSpPr>
          <p:cNvPr id="29" name="グループ化 28">
            <a:extLst>
              <a:ext uri="{FF2B5EF4-FFF2-40B4-BE49-F238E27FC236}">
                <a16:creationId xmlns:a16="http://schemas.microsoft.com/office/drawing/2014/main" id="{A8A79791-8812-B38F-2C8A-54E187789C5D}"/>
              </a:ext>
            </a:extLst>
          </p:cNvPr>
          <p:cNvGrpSpPr/>
          <p:nvPr/>
        </p:nvGrpSpPr>
        <p:grpSpPr>
          <a:xfrm>
            <a:off x="3647535" y="2071128"/>
            <a:ext cx="817629" cy="940174"/>
            <a:chOff x="1622179" y="2205599"/>
            <a:chExt cx="817629" cy="940174"/>
          </a:xfrm>
        </p:grpSpPr>
        <p:sp>
          <p:nvSpPr>
            <p:cNvPr id="30" name="上矢印 29">
              <a:extLst>
                <a:ext uri="{FF2B5EF4-FFF2-40B4-BE49-F238E27FC236}">
                  <a16:creationId xmlns:a16="http://schemas.microsoft.com/office/drawing/2014/main" id="{D0506596-2125-58FF-D510-2FF66C6648AB}"/>
                </a:ext>
              </a:extLst>
            </p:cNvPr>
            <p:cNvSpPr/>
            <p:nvPr/>
          </p:nvSpPr>
          <p:spPr>
            <a:xfrm rot="5400000">
              <a:off x="1560907" y="2266871"/>
              <a:ext cx="940174" cy="817629"/>
            </a:xfrm>
            <a:prstGeom prst="upArrow">
              <a:avLst>
                <a:gd name="adj1" fmla="val 72884"/>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761C10C-5407-AD72-F7DC-5DA56704C0CE}"/>
                </a:ext>
              </a:extLst>
            </p:cNvPr>
            <p:cNvSpPr txBox="1"/>
            <p:nvPr/>
          </p:nvSpPr>
          <p:spPr>
            <a:xfrm>
              <a:off x="1622179" y="2352520"/>
              <a:ext cx="683200" cy="646331"/>
            </a:xfrm>
            <a:prstGeom prst="rect">
              <a:avLst/>
            </a:prstGeom>
            <a:noFill/>
          </p:spPr>
          <p:txBody>
            <a:bodyPr wrap="none" rtlCol="0">
              <a:spAutoFit/>
            </a:bodyPr>
            <a:lstStyle/>
            <a:p>
              <a:r>
                <a:rPr kumimoji="1" lang="en-US" altLang="ja-JP" dirty="0"/>
                <a:t>Gene</a:t>
              </a:r>
            </a:p>
            <a:p>
              <a:r>
                <a:rPr lang="en-US" altLang="ja-JP" dirty="0"/>
                <a:t>-rate</a:t>
              </a:r>
              <a:endParaRPr kumimoji="1" lang="ja-JP" altLang="en-US"/>
            </a:p>
          </p:txBody>
        </p:sp>
      </p:grpSp>
      <p:grpSp>
        <p:nvGrpSpPr>
          <p:cNvPr id="32" name="グループ化 31">
            <a:extLst>
              <a:ext uri="{FF2B5EF4-FFF2-40B4-BE49-F238E27FC236}">
                <a16:creationId xmlns:a16="http://schemas.microsoft.com/office/drawing/2014/main" id="{D50062B5-2819-C18F-DAC8-25F6A1702960}"/>
              </a:ext>
            </a:extLst>
          </p:cNvPr>
          <p:cNvGrpSpPr/>
          <p:nvPr/>
        </p:nvGrpSpPr>
        <p:grpSpPr>
          <a:xfrm>
            <a:off x="5570815" y="2071127"/>
            <a:ext cx="817629" cy="940174"/>
            <a:chOff x="1622179" y="2205599"/>
            <a:chExt cx="817629" cy="940174"/>
          </a:xfrm>
        </p:grpSpPr>
        <p:sp>
          <p:nvSpPr>
            <p:cNvPr id="33" name="上矢印 32">
              <a:extLst>
                <a:ext uri="{FF2B5EF4-FFF2-40B4-BE49-F238E27FC236}">
                  <a16:creationId xmlns:a16="http://schemas.microsoft.com/office/drawing/2014/main" id="{517E101F-BFCC-0D66-1996-D534780C4B6E}"/>
                </a:ext>
              </a:extLst>
            </p:cNvPr>
            <p:cNvSpPr/>
            <p:nvPr/>
          </p:nvSpPr>
          <p:spPr>
            <a:xfrm rot="5400000">
              <a:off x="1560907" y="2266871"/>
              <a:ext cx="940174" cy="817629"/>
            </a:xfrm>
            <a:prstGeom prst="upArrow">
              <a:avLst>
                <a:gd name="adj1" fmla="val 72884"/>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142D5A0-2BF5-6D2C-1E3D-B33FB91D8592}"/>
                </a:ext>
              </a:extLst>
            </p:cNvPr>
            <p:cNvSpPr txBox="1"/>
            <p:nvPr/>
          </p:nvSpPr>
          <p:spPr>
            <a:xfrm>
              <a:off x="1622179" y="2352520"/>
              <a:ext cx="683200" cy="646331"/>
            </a:xfrm>
            <a:prstGeom prst="rect">
              <a:avLst/>
            </a:prstGeom>
            <a:noFill/>
          </p:spPr>
          <p:txBody>
            <a:bodyPr wrap="none" rtlCol="0">
              <a:spAutoFit/>
            </a:bodyPr>
            <a:lstStyle/>
            <a:p>
              <a:r>
                <a:rPr kumimoji="1" lang="en-US" altLang="ja-JP" dirty="0"/>
                <a:t>Gene</a:t>
              </a:r>
            </a:p>
            <a:p>
              <a:r>
                <a:rPr lang="en-US" altLang="ja-JP" dirty="0"/>
                <a:t>-rate</a:t>
              </a:r>
              <a:endParaRPr kumimoji="1" lang="ja-JP" altLang="en-US"/>
            </a:p>
          </p:txBody>
        </p:sp>
      </p:grpSp>
      <p:sp>
        <p:nvSpPr>
          <p:cNvPr id="35" name="曲折矢印 34">
            <a:extLst>
              <a:ext uri="{FF2B5EF4-FFF2-40B4-BE49-F238E27FC236}">
                <a16:creationId xmlns:a16="http://schemas.microsoft.com/office/drawing/2014/main" id="{EF8BCEF3-C004-B80E-0A47-51AD78A61C30}"/>
              </a:ext>
            </a:extLst>
          </p:cNvPr>
          <p:cNvSpPr/>
          <p:nvPr/>
        </p:nvSpPr>
        <p:spPr>
          <a:xfrm rot="16200000">
            <a:off x="963083" y="3740692"/>
            <a:ext cx="2071936" cy="6126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763317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134D5-04F5-7060-4F93-F1F40B3E775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04A6F28-6F62-C993-5E22-6E3116F53D4E}"/>
              </a:ext>
            </a:extLst>
          </p:cNvPr>
          <p:cNvPicPr>
            <a:picLocks noChangeAspect="1"/>
          </p:cNvPicPr>
          <p:nvPr/>
        </p:nvPicPr>
        <p:blipFill>
          <a:blip r:embed="rId3"/>
          <a:stretch>
            <a:fillRect/>
          </a:stretch>
        </p:blipFill>
        <p:spPr>
          <a:xfrm>
            <a:off x="1668290" y="1965252"/>
            <a:ext cx="7351389" cy="4803878"/>
          </a:xfrm>
          <a:prstGeom prst="rect">
            <a:avLst/>
          </a:prstGeom>
        </p:spPr>
      </p:pic>
      <p:sp>
        <p:nvSpPr>
          <p:cNvPr id="5" name="正方形/長方形 4">
            <a:extLst>
              <a:ext uri="{FF2B5EF4-FFF2-40B4-BE49-F238E27FC236}">
                <a16:creationId xmlns:a16="http://schemas.microsoft.com/office/drawing/2014/main" id="{6DB06769-2BF8-AC14-8F85-055AD04EDB57}"/>
              </a:ext>
            </a:extLst>
          </p:cNvPr>
          <p:cNvSpPr/>
          <p:nvPr/>
        </p:nvSpPr>
        <p:spPr>
          <a:xfrm>
            <a:off x="0" y="-15191"/>
            <a:ext cx="9144000" cy="918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4B7B788E-F3B4-4260-2C9F-00C96006781F}"/>
              </a:ext>
            </a:extLst>
          </p:cNvPr>
          <p:cNvSpPr txBox="1"/>
          <p:nvPr/>
        </p:nvSpPr>
        <p:spPr>
          <a:xfrm>
            <a:off x="104436" y="-95500"/>
            <a:ext cx="8069966" cy="83747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AI particle phys. : </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Jet </a:t>
            </a:r>
            <a:r>
              <a:rPr kumimoji="1" lang="en-US" altLang="ja-JP" sz="3200" b="1"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34" charset="-128"/>
                <a:cs typeface="+mn-cs"/>
              </a:rPr>
              <a:t>recogn</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 by transformer</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B5C27DFD-01E5-0002-4E87-6ACC673FCECE}"/>
              </a:ext>
            </a:extLst>
          </p:cNvPr>
          <p:cNvSpPr txBox="1"/>
          <p:nvPr/>
        </p:nvSpPr>
        <p:spPr>
          <a:xfrm>
            <a:off x="5836206" y="1024795"/>
            <a:ext cx="35245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[Hammad, </a:t>
            </a:r>
            <a:r>
              <a:rPr kumimoji="1" lang="en-US" altLang="ja-JP" sz="1600" b="0" i="0" u="none" strike="noStrike" kern="1200" cap="none" spc="0" normalizeH="0" baseline="0" noProof="0" dirty="0" err="1">
                <a:ln>
                  <a:noFill/>
                </a:ln>
                <a:solidFill>
                  <a:srgbClr val="FF0000"/>
                </a:solidFill>
                <a:effectLst/>
                <a:uLnTx/>
                <a:uFillTx/>
                <a:latin typeface="Calibri" panose="020F0502020204030204"/>
                <a:ea typeface="游ゴシック" panose="020B0400000000000000" pitchFamily="34" charset="-128"/>
                <a:cs typeface="+mn-cs"/>
              </a:rPr>
              <a:t>Nojiri</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JHEP 06(2024)176, JHEP 03 (2024) 114] </a:t>
            </a:r>
          </a:p>
        </p:txBody>
      </p:sp>
      <p:sp>
        <p:nvSpPr>
          <p:cNvPr id="21" name="テキスト ボックス 20">
            <a:extLst>
              <a:ext uri="{FF2B5EF4-FFF2-40B4-BE49-F238E27FC236}">
                <a16:creationId xmlns:a16="http://schemas.microsoft.com/office/drawing/2014/main" id="{BC9BAAEF-E76D-D291-598B-BADD85ED65D9}"/>
              </a:ext>
            </a:extLst>
          </p:cNvPr>
          <p:cNvSpPr txBox="1"/>
          <p:nvPr/>
        </p:nvSpPr>
        <p:spPr>
          <a:xfrm>
            <a:off x="481174" y="1262610"/>
            <a:ext cx="516550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Cross-attention learns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Physical energy scales</a:t>
            </a:r>
          </a:p>
        </p:txBody>
      </p:sp>
      <p:sp>
        <p:nvSpPr>
          <p:cNvPr id="17" name="テキスト ボックス 16">
            <a:extLst>
              <a:ext uri="{FF2B5EF4-FFF2-40B4-BE49-F238E27FC236}">
                <a16:creationId xmlns:a16="http://schemas.microsoft.com/office/drawing/2014/main" id="{5D7DC8CB-7D6A-D016-90B7-9B6A4C5035E5}"/>
              </a:ext>
            </a:extLst>
          </p:cNvPr>
          <p:cNvSpPr txBox="1"/>
          <p:nvPr/>
        </p:nvSpPr>
        <p:spPr>
          <a:xfrm>
            <a:off x="841142" y="3485690"/>
            <a:ext cx="10619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Particle</a:t>
            </a:r>
          </a:p>
        </p:txBody>
      </p:sp>
    </p:spTree>
    <p:extLst>
      <p:ext uri="{BB962C8B-B14F-4D97-AF65-F5344CB8AC3E}">
        <p14:creationId xmlns:p14="http://schemas.microsoft.com/office/powerpoint/2010/main" val="2892022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9EBC-7F22-A6B7-D9F9-EDEBC6CE7988}"/>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CEF67C38-8EB8-206F-1422-BA1BA73AAD39}"/>
              </a:ext>
            </a:extLst>
          </p:cNvPr>
          <p:cNvSpPr/>
          <p:nvPr/>
        </p:nvSpPr>
        <p:spPr>
          <a:xfrm>
            <a:off x="0" y="-15191"/>
            <a:ext cx="9144000" cy="918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958548FB-30DF-702A-2450-4ADC53CF7FE5}"/>
              </a:ext>
            </a:extLst>
          </p:cNvPr>
          <p:cNvSpPr txBox="1"/>
          <p:nvPr/>
        </p:nvSpPr>
        <p:spPr>
          <a:xfrm>
            <a:off x="162235" y="-105891"/>
            <a:ext cx="8853899" cy="83747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AI </a:t>
            </a:r>
            <a:r>
              <a:rPr kumimoji="1" lang="en-US" altLang="ja-JP" sz="3600" b="1"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34" charset="-128"/>
                <a:cs typeface="+mn-cs"/>
              </a:rPr>
              <a:t>cond</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-mat phys. : </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Wave fn. of superconductors</a:t>
            </a:r>
            <a:endParaRPr kumimoji="1" lang="ja-JP" altLang="en-US" sz="32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4F0CA824-0070-681F-E93D-933B4DD666C6}"/>
              </a:ext>
            </a:extLst>
          </p:cNvPr>
          <p:cNvSpPr txBox="1"/>
          <p:nvPr/>
        </p:nvSpPr>
        <p:spPr>
          <a:xfrm>
            <a:off x="2285999" y="879098"/>
            <a:ext cx="70328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[Schmid Morée </a:t>
            </a:r>
            <a:r>
              <a:rPr kumimoji="1" lang="en-US" altLang="ja-JP"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Kaneko Yamaji Imada,</a:t>
            </a:r>
            <a:r>
              <a:rPr lang="en-US" altLang="ja-JP" dirty="0">
                <a:solidFill>
                  <a:prstClr val="black"/>
                </a:solidFill>
                <a:latin typeface="Calibri" panose="020F0502020204030204"/>
                <a:ea typeface="游ゴシック" panose="020B0400000000000000" pitchFamily="34" charset="-128"/>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Phys. Rev. X 13, 041036 (2023)]</a:t>
            </a:r>
          </a:p>
        </p:txBody>
      </p:sp>
      <p:sp>
        <p:nvSpPr>
          <p:cNvPr id="21" name="テキスト ボックス 20">
            <a:extLst>
              <a:ext uri="{FF2B5EF4-FFF2-40B4-BE49-F238E27FC236}">
                <a16:creationId xmlns:a16="http://schemas.microsoft.com/office/drawing/2014/main" id="{16E64515-4D88-2E71-5C92-7CAA8B7BD471}"/>
              </a:ext>
            </a:extLst>
          </p:cNvPr>
          <p:cNvSpPr txBox="1"/>
          <p:nvPr/>
        </p:nvSpPr>
        <p:spPr>
          <a:xfrm>
            <a:off x="213335" y="1399799"/>
            <a:ext cx="97215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ea typeface="游ゴシック" panose="020B0400000000000000" pitchFamily="34" charset="-128"/>
                <a:cs typeface="Times New Roman" panose="02020603050405020304" pitchFamily="18" charset="0"/>
              </a:rPr>
              <a:t>Quantum many-body wave functions by Boltzmann machine</a:t>
            </a:r>
          </a:p>
        </p:txBody>
      </p:sp>
      <p:pic>
        <p:nvPicPr>
          <p:cNvPr id="2" name="図 1">
            <a:extLst>
              <a:ext uri="{FF2B5EF4-FFF2-40B4-BE49-F238E27FC236}">
                <a16:creationId xmlns:a16="http://schemas.microsoft.com/office/drawing/2014/main" id="{2F0D0B2C-88C2-D861-F989-0DE9E5215C62}"/>
              </a:ext>
            </a:extLst>
          </p:cNvPr>
          <p:cNvPicPr>
            <a:picLocks noChangeAspect="1"/>
          </p:cNvPicPr>
          <p:nvPr/>
        </p:nvPicPr>
        <p:blipFill rotWithShape="1">
          <a:blip r:embed="rId3">
            <a:extLst>
              <a:ext uri="{28A0092B-C50C-407E-A947-70E740481C1C}">
                <a14:useLocalDpi xmlns:a14="http://schemas.microsoft.com/office/drawing/2010/main" val="0"/>
              </a:ext>
            </a:extLst>
          </a:blip>
          <a:srcRect l="2540" r="14913"/>
          <a:stretch/>
        </p:blipFill>
        <p:spPr bwMode="auto">
          <a:xfrm>
            <a:off x="501826" y="2461353"/>
            <a:ext cx="2604770" cy="3724275"/>
          </a:xfrm>
          <a:prstGeom prst="rect">
            <a:avLst/>
          </a:prstGeom>
          <a:noFill/>
          <a:ln>
            <a:noFill/>
          </a:ln>
          <a:extLst>
            <a:ext uri="{53640926-AAD7-44D8-BBD7-CCE9431645EC}">
              <a14:shadowObscured xmlns:a14="http://schemas.microsoft.com/office/drawing/2010/main"/>
            </a:ext>
          </a:extLst>
        </p:spPr>
      </p:pic>
      <p:pic>
        <p:nvPicPr>
          <p:cNvPr id="6" name="図 5">
            <a:extLst>
              <a:ext uri="{FF2B5EF4-FFF2-40B4-BE49-F238E27FC236}">
                <a16:creationId xmlns:a16="http://schemas.microsoft.com/office/drawing/2014/main" id="{7D6E59FF-B4F5-B0BC-8578-78CFDBD1804E}"/>
              </a:ext>
            </a:extLst>
          </p:cNvPr>
          <p:cNvPicPr>
            <a:picLocks noChangeAspect="1"/>
          </p:cNvPicPr>
          <p:nvPr/>
        </p:nvPicPr>
        <p:blipFill>
          <a:blip r:embed="rId4"/>
          <a:stretch>
            <a:fillRect/>
          </a:stretch>
        </p:blipFill>
        <p:spPr>
          <a:xfrm>
            <a:off x="3473764" y="2167385"/>
            <a:ext cx="5518073" cy="3511501"/>
          </a:xfrm>
          <a:prstGeom prst="rect">
            <a:avLst/>
          </a:prstGeom>
        </p:spPr>
      </p:pic>
      <p:sp>
        <p:nvSpPr>
          <p:cNvPr id="10" name="正方形/長方形 9">
            <a:extLst>
              <a:ext uri="{FF2B5EF4-FFF2-40B4-BE49-F238E27FC236}">
                <a16:creationId xmlns:a16="http://schemas.microsoft.com/office/drawing/2014/main" id="{5F782D2C-EC46-DBF5-9F71-31BF59A0B01E}"/>
              </a:ext>
            </a:extLst>
          </p:cNvPr>
          <p:cNvSpPr/>
          <p:nvPr/>
        </p:nvSpPr>
        <p:spPr>
          <a:xfrm>
            <a:off x="3571809" y="2458185"/>
            <a:ext cx="569682" cy="27006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 name="テキスト ボックス 8">
            <a:extLst>
              <a:ext uri="{FF2B5EF4-FFF2-40B4-BE49-F238E27FC236}">
                <a16:creationId xmlns:a16="http://schemas.microsoft.com/office/drawing/2014/main" id="{AC6451EE-537F-941A-3B49-63C6F95C80A1}"/>
              </a:ext>
            </a:extLst>
          </p:cNvPr>
          <p:cNvSpPr txBox="1"/>
          <p:nvPr/>
        </p:nvSpPr>
        <p:spPr>
          <a:xfrm rot="16200000">
            <a:off x="2201075" y="3478517"/>
            <a:ext cx="3511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Times New Roman" panose="02020603050405020304" pitchFamily="18" charset="0"/>
              </a:rPr>
              <a:t>Phase transition temperature</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87293B0E-092F-F8EC-B657-B4656F9EDF8F}"/>
              </a:ext>
            </a:extLst>
          </p:cNvPr>
          <p:cNvSpPr txBox="1"/>
          <p:nvPr/>
        </p:nvSpPr>
        <p:spPr>
          <a:xfrm>
            <a:off x="4256862" y="2044136"/>
            <a:ext cx="3693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Times New Roman" panose="02020603050405020304" pitchFamily="18" charset="0"/>
              </a:rPr>
              <a:t>K</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3" name="テキスト ボックス 12">
            <a:extLst>
              <a:ext uri="{FF2B5EF4-FFF2-40B4-BE49-F238E27FC236}">
                <a16:creationId xmlns:a16="http://schemas.microsoft.com/office/drawing/2014/main" id="{669737EE-5D57-2476-C5C3-095997F82B29}"/>
              </a:ext>
            </a:extLst>
          </p:cNvPr>
          <p:cNvSpPr txBox="1"/>
          <p:nvPr/>
        </p:nvSpPr>
        <p:spPr>
          <a:xfrm>
            <a:off x="4460127" y="5775922"/>
            <a:ext cx="3995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Times New Roman" panose="02020603050405020304" pitchFamily="18" charset="0"/>
              </a:rPr>
              <a:t>Exp. </a:t>
            </a:r>
            <a:r>
              <a:rPr kumimoji="1" lang="en-US" altLang="ja-JP" sz="240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Times New Roman" panose="02020603050405020304" pitchFamily="18" charset="0"/>
              </a:rPr>
              <a:t>vs.</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Times New Roman" panose="02020603050405020304" pitchFamily="18" charset="0"/>
              </a:rPr>
              <a:t> </a:t>
            </a:r>
            <a:r>
              <a:rPr kumimoji="1" lang="en-US" altLang="ja-JP" sz="2400" b="1" i="0" u="none" strike="noStrike" kern="1200" cap="none" spc="0" normalizeH="0" baseline="0" noProof="0" dirty="0">
                <a:ln>
                  <a:noFill/>
                </a:ln>
                <a:solidFill>
                  <a:srgbClr val="B14EFF"/>
                </a:solidFill>
                <a:effectLst/>
                <a:uLnTx/>
                <a:uFillTx/>
                <a:latin typeface="Calibri" panose="020F0502020204030204"/>
                <a:ea typeface="メイリオ" panose="020B0604030504040204" pitchFamily="34" charset="-128"/>
                <a:cs typeface="Times New Roman" panose="02020603050405020304" pitchFamily="18" charset="0"/>
              </a:rPr>
              <a:t>AI</a:t>
            </a:r>
            <a:endParaRPr kumimoji="1" lang="en-US" altLang="ja-JP" sz="2800" b="1" i="0" u="none" strike="noStrike" kern="1200" cap="none" spc="0" normalizeH="0" baseline="0" noProof="0" dirty="0">
              <a:ln>
                <a:noFill/>
              </a:ln>
              <a:solidFill>
                <a:srgbClr val="B14EFF"/>
              </a:solidFill>
              <a:effectLst/>
              <a:uLnTx/>
              <a:uFillTx/>
              <a:latin typeface="Calibri" panose="020F0502020204030204"/>
              <a:ea typeface="游ゴシック" panose="020B0400000000000000" pitchFamily="34" charset="-128"/>
              <a:cs typeface="+mn-cs"/>
            </a:endParaRPr>
          </a:p>
        </p:txBody>
      </p:sp>
      <p:sp>
        <p:nvSpPr>
          <p:cNvPr id="3" name="テキスト ボックス 2">
            <a:extLst>
              <a:ext uri="{FF2B5EF4-FFF2-40B4-BE49-F238E27FC236}">
                <a16:creationId xmlns:a16="http://schemas.microsoft.com/office/drawing/2014/main" id="{2AAE165E-2105-8040-361D-1DE1C339509C}"/>
              </a:ext>
            </a:extLst>
          </p:cNvPr>
          <p:cNvSpPr txBox="1"/>
          <p:nvPr/>
        </p:nvSpPr>
        <p:spPr>
          <a:xfrm>
            <a:off x="363773" y="2528048"/>
            <a:ext cx="1290803" cy="369332"/>
          </a:xfrm>
          <a:prstGeom prst="rect">
            <a:avLst/>
          </a:prstGeom>
          <a:solidFill>
            <a:schemeClr val="bg1"/>
          </a:solidFill>
        </p:spPr>
        <p:txBody>
          <a:bodyPr wrap="none" rtlCol="0">
            <a:spAutoFit/>
          </a:bodyPr>
          <a:lstStyle/>
          <a:p>
            <a:r>
              <a:rPr kumimoji="1" lang="en-US" altLang="ja-JP" dirty="0"/>
              <a:t>Physical net</a:t>
            </a:r>
            <a:endParaRPr kumimoji="1" lang="ja-JP" altLang="en-US"/>
          </a:p>
        </p:txBody>
      </p:sp>
      <p:sp>
        <p:nvSpPr>
          <p:cNvPr id="7" name="テキスト ボックス 6">
            <a:extLst>
              <a:ext uri="{FF2B5EF4-FFF2-40B4-BE49-F238E27FC236}">
                <a16:creationId xmlns:a16="http://schemas.microsoft.com/office/drawing/2014/main" id="{9887A6EB-6480-AD15-5E60-0872DCEC71AB}"/>
              </a:ext>
            </a:extLst>
          </p:cNvPr>
          <p:cNvSpPr txBox="1"/>
          <p:nvPr/>
        </p:nvSpPr>
        <p:spPr>
          <a:xfrm>
            <a:off x="283091" y="5906292"/>
            <a:ext cx="1228606" cy="369332"/>
          </a:xfrm>
          <a:prstGeom prst="rect">
            <a:avLst/>
          </a:prstGeom>
          <a:solidFill>
            <a:schemeClr val="bg1"/>
          </a:solidFill>
        </p:spPr>
        <p:txBody>
          <a:bodyPr wrap="none" rtlCol="0">
            <a:spAutoFit/>
          </a:bodyPr>
          <a:lstStyle/>
          <a:p>
            <a:r>
              <a:rPr lang="en-US" altLang="ja-JP" dirty="0"/>
              <a:t>Hidden</a:t>
            </a:r>
            <a:r>
              <a:rPr kumimoji="1" lang="en-US" altLang="ja-JP" dirty="0"/>
              <a:t> net</a:t>
            </a:r>
            <a:endParaRPr kumimoji="1" lang="ja-JP" altLang="en-US"/>
          </a:p>
        </p:txBody>
      </p:sp>
    </p:spTree>
    <p:extLst>
      <p:ext uri="{BB962C8B-B14F-4D97-AF65-F5344CB8AC3E}">
        <p14:creationId xmlns:p14="http://schemas.microsoft.com/office/powerpoint/2010/main" val="2011919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88A1A-F59B-F0AB-DBB9-C1B4C1DE0D47}"/>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6BAAF252-CF2A-59B8-7443-2B38EF76DA5B}"/>
              </a:ext>
            </a:extLst>
          </p:cNvPr>
          <p:cNvSpPr/>
          <p:nvPr/>
        </p:nvSpPr>
        <p:spPr>
          <a:xfrm>
            <a:off x="0" y="-15191"/>
            <a:ext cx="9144000" cy="918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426B31C5-D8C5-0A46-089D-1279ED7095EA}"/>
              </a:ext>
            </a:extLst>
          </p:cNvPr>
          <p:cNvSpPr txBox="1"/>
          <p:nvPr/>
        </p:nvSpPr>
        <p:spPr>
          <a:xfrm>
            <a:off x="162235" y="-105891"/>
            <a:ext cx="8298554" cy="83747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AI </a:t>
            </a:r>
            <a:r>
              <a:rPr lang="en-US" altLang="ja-JP" sz="3600" b="1" dirty="0">
                <a:solidFill>
                  <a:prstClr val="white"/>
                </a:solidFill>
                <a:latin typeface="Calibri" panose="020F0502020204030204"/>
                <a:ea typeface="游ゴシック" panose="020B0400000000000000" pitchFamily="34" charset="-128"/>
              </a:rPr>
              <a:t>nonlinear</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 phys. : </a:t>
            </a:r>
            <a:r>
              <a:rPr lang="en-US" altLang="ja-JP" sz="3200" b="1" dirty="0">
                <a:solidFill>
                  <a:prstClr val="white"/>
                </a:solidFill>
                <a:latin typeface="Calibri" panose="020F0502020204030204"/>
                <a:ea typeface="游ゴシック" panose="020B0400000000000000" pitchFamily="34" charset="-128"/>
              </a:rPr>
              <a:t>Extraction of hidden laws</a:t>
            </a:r>
            <a:endParaRPr kumimoji="1" lang="ja-JP" altLang="en-US" sz="32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1" name="テキスト ボックス 20">
            <a:extLst>
              <a:ext uri="{FF2B5EF4-FFF2-40B4-BE49-F238E27FC236}">
                <a16:creationId xmlns:a16="http://schemas.microsoft.com/office/drawing/2014/main" id="{CED71931-23C7-02B3-29F8-5329B8884AAE}"/>
              </a:ext>
            </a:extLst>
          </p:cNvPr>
          <p:cNvSpPr txBox="1"/>
          <p:nvPr/>
        </p:nvSpPr>
        <p:spPr>
          <a:xfrm>
            <a:off x="652718" y="1827310"/>
            <a:ext cx="78022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ea typeface="游ゴシック" panose="020B0400000000000000" pitchFamily="34" charset="-128"/>
                <a:cs typeface="Times New Roman" panose="02020603050405020304" pitchFamily="18" charset="0"/>
              </a:rPr>
              <a:t>AI finds a hidden scaling law from experimental data</a:t>
            </a:r>
          </a:p>
        </p:txBody>
      </p:sp>
      <p:pic>
        <p:nvPicPr>
          <p:cNvPr id="8" name="図 7" descr="ダイアグラム&#10;&#10;AI 生成コンテンツは誤りを含む可能性があります。">
            <a:extLst>
              <a:ext uri="{FF2B5EF4-FFF2-40B4-BE49-F238E27FC236}">
                <a16:creationId xmlns:a16="http://schemas.microsoft.com/office/drawing/2014/main" id="{8C2DF386-B413-FC74-B0AD-0F511A9DADF8}"/>
              </a:ext>
            </a:extLst>
          </p:cNvPr>
          <p:cNvPicPr>
            <a:picLocks noChangeAspect="1"/>
          </p:cNvPicPr>
          <p:nvPr/>
        </p:nvPicPr>
        <p:blipFill>
          <a:blip r:embed="rId3"/>
          <a:stretch>
            <a:fillRect/>
          </a:stretch>
        </p:blipFill>
        <p:spPr>
          <a:xfrm>
            <a:off x="951858" y="2661835"/>
            <a:ext cx="2968118" cy="3401265"/>
          </a:xfrm>
          <a:prstGeom prst="rect">
            <a:avLst/>
          </a:prstGeom>
        </p:spPr>
      </p:pic>
      <p:sp>
        <p:nvSpPr>
          <p:cNvPr id="14" name="テキスト ボックス 13">
            <a:extLst>
              <a:ext uri="{FF2B5EF4-FFF2-40B4-BE49-F238E27FC236}">
                <a16:creationId xmlns:a16="http://schemas.microsoft.com/office/drawing/2014/main" id="{4E5D3EBC-477F-17C8-7D0F-B5CBB450CD72}"/>
              </a:ext>
            </a:extLst>
          </p:cNvPr>
          <p:cNvSpPr txBox="1"/>
          <p:nvPr/>
        </p:nvSpPr>
        <p:spPr>
          <a:xfrm>
            <a:off x="261186" y="6079442"/>
            <a:ext cx="44097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Revised from [</a:t>
            </a:r>
            <a:r>
              <a:rPr lang="en-US" altLang="ja-JP" sz="1200" dirty="0" err="1">
                <a:solidFill>
                  <a:prstClr val="black"/>
                </a:solidFill>
                <a:latin typeface="游ゴシック" panose="020B0400000000000000" pitchFamily="34" charset="-128"/>
                <a:ea typeface="游ゴシック" panose="020B0400000000000000" pitchFamily="34" charset="-128"/>
              </a:rPr>
              <a:t>Maruoka</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en-US" altLang="ja-JP" sz="1200" b="0" i="0" u="none" strike="noStrike" kern="1200" cap="none" spc="0" normalizeH="0" baseline="0" noProof="0" dirty="0" err="1">
                <a:ln>
                  <a:noFill/>
                </a:ln>
                <a:solidFill>
                  <a:prstClr val="black"/>
                </a:solidFill>
                <a:effectLst/>
                <a:uLnTx/>
                <a:uFillTx/>
                <a:latin typeface="游ゴシック" panose="020B0400000000000000" pitchFamily="34" charset="-128"/>
                <a:ea typeface="游ゴシック" panose="020B0400000000000000" pitchFamily="34" charset="-128"/>
                <a:cs typeface="+mn-cs"/>
              </a:rPr>
              <a:t>Eur.Phys.J.E</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(2023) 46:35]</a:t>
            </a:r>
          </a:p>
        </p:txBody>
      </p:sp>
      <p:sp>
        <p:nvSpPr>
          <p:cNvPr id="15" name="下矢印 14">
            <a:extLst>
              <a:ext uri="{FF2B5EF4-FFF2-40B4-BE49-F238E27FC236}">
                <a16:creationId xmlns:a16="http://schemas.microsoft.com/office/drawing/2014/main" id="{7B1E5E1C-209C-63BA-7FB7-2A83302C239C}"/>
              </a:ext>
            </a:extLst>
          </p:cNvPr>
          <p:cNvSpPr/>
          <p:nvPr/>
        </p:nvSpPr>
        <p:spPr>
          <a:xfrm>
            <a:off x="2062308" y="419129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pic>
        <p:nvPicPr>
          <p:cNvPr id="16" name="図 15" descr="ダイアグラム&#10;&#10;AI 生成コンテンツは誤りを含む可能性があります。">
            <a:extLst>
              <a:ext uri="{FF2B5EF4-FFF2-40B4-BE49-F238E27FC236}">
                <a16:creationId xmlns:a16="http://schemas.microsoft.com/office/drawing/2014/main" id="{AA3F688A-A6CC-78D5-8E00-19B7CC825000}"/>
              </a:ext>
            </a:extLst>
          </p:cNvPr>
          <p:cNvPicPr>
            <a:picLocks noChangeAspect="1"/>
          </p:cNvPicPr>
          <p:nvPr/>
        </p:nvPicPr>
        <p:blipFill>
          <a:blip r:embed="rId4"/>
          <a:stretch>
            <a:fillRect/>
          </a:stretch>
        </p:blipFill>
        <p:spPr>
          <a:xfrm>
            <a:off x="3675613" y="2564904"/>
            <a:ext cx="5396887" cy="2859605"/>
          </a:xfrm>
          <a:prstGeom prst="rect">
            <a:avLst/>
          </a:prstGeom>
        </p:spPr>
      </p:pic>
      <p:pic>
        <p:nvPicPr>
          <p:cNvPr id="17" name="図 16">
            <a:extLst>
              <a:ext uri="{FF2B5EF4-FFF2-40B4-BE49-F238E27FC236}">
                <a16:creationId xmlns:a16="http://schemas.microsoft.com/office/drawing/2014/main" id="{EC8D6436-A4F0-CA1B-D042-7E47C9A696C7}"/>
              </a:ext>
            </a:extLst>
          </p:cNvPr>
          <p:cNvPicPr>
            <a:picLocks noChangeAspect="1"/>
          </p:cNvPicPr>
          <p:nvPr/>
        </p:nvPicPr>
        <p:blipFill>
          <a:blip r:embed="rId5"/>
          <a:stretch>
            <a:fillRect/>
          </a:stretch>
        </p:blipFill>
        <p:spPr>
          <a:xfrm>
            <a:off x="5795538" y="5055273"/>
            <a:ext cx="2196842" cy="1604976"/>
          </a:xfrm>
          <a:prstGeom prst="rect">
            <a:avLst/>
          </a:prstGeom>
        </p:spPr>
      </p:pic>
      <p:sp>
        <p:nvSpPr>
          <p:cNvPr id="18" name="テキスト ボックス 17">
            <a:extLst>
              <a:ext uri="{FF2B5EF4-FFF2-40B4-BE49-F238E27FC236}">
                <a16:creationId xmlns:a16="http://schemas.microsoft.com/office/drawing/2014/main" id="{8822F9BB-8D81-352C-F5AE-F948311A8D7E}"/>
              </a:ext>
            </a:extLst>
          </p:cNvPr>
          <p:cNvSpPr txBox="1"/>
          <p:nvPr/>
        </p:nvSpPr>
        <p:spPr>
          <a:xfrm>
            <a:off x="1928470" y="904449"/>
            <a:ext cx="714403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333333"/>
                </a:solidFill>
                <a:effectLst/>
                <a:uLnTx/>
                <a:uFillTx/>
                <a:ea typeface="MS PGothic" panose="020B0600070205080204" pitchFamily="34" charset="-128"/>
              </a:rPr>
              <a:t>[</a:t>
            </a:r>
            <a:r>
              <a:rPr kumimoji="1" lang="en-US" altLang="ja-JP" b="0" i="0" u="none" strike="noStrike" kern="1200" cap="none" spc="0" normalizeH="0" baseline="0" noProof="0" dirty="0">
                <a:ln>
                  <a:noFill/>
                </a:ln>
                <a:solidFill>
                  <a:srgbClr val="FF0000"/>
                </a:solidFill>
                <a:effectLst/>
                <a:uLnTx/>
                <a:uFillTx/>
                <a:ea typeface="MS PGothic" panose="020B0600070205080204" pitchFamily="34" charset="-128"/>
              </a:rPr>
              <a:t>Watanabe Ishii Hirono </a:t>
            </a:r>
            <a:r>
              <a:rPr kumimoji="1" lang="en-US" altLang="ja-JP" b="0" i="0" u="none" strike="noStrike" kern="1200" cap="none" spc="0" normalizeH="0" baseline="0" noProof="0" dirty="0" err="1">
                <a:ln>
                  <a:noFill/>
                </a:ln>
                <a:solidFill>
                  <a:srgbClr val="333333"/>
                </a:solidFill>
                <a:effectLst/>
                <a:uLnTx/>
                <a:uFillTx/>
                <a:ea typeface="MS PGothic" panose="020B0600070205080204" pitchFamily="34" charset="-128"/>
              </a:rPr>
              <a:t>Maruoka</a:t>
            </a:r>
            <a:r>
              <a:rPr kumimoji="1" lang="en-US" altLang="ja-JP" b="0" i="0" u="none" strike="noStrike" kern="1200" cap="none" spc="0" normalizeH="0" baseline="0" noProof="0" dirty="0">
                <a:ln>
                  <a:noFill/>
                </a:ln>
                <a:solidFill>
                  <a:srgbClr val="333333"/>
                </a:solidFill>
                <a:effectLst/>
                <a:uLnTx/>
                <a:uFillTx/>
                <a:ea typeface="MS PGothic" panose="020B0600070205080204" pitchFamily="34" charset="-128"/>
              </a:rPr>
              <a:t>, Phys. Rev. E 111, 024301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333333"/>
                </a:solidFill>
                <a:effectLst/>
                <a:uLnTx/>
                <a:uFillTx/>
                <a:ea typeface="MS PGothic" panose="020B0600070205080204" pitchFamily="34" charset="-128"/>
              </a:rPr>
              <a:t>(Editors’ Suggestion)</a:t>
            </a:r>
          </a:p>
        </p:txBody>
      </p:sp>
    </p:spTree>
    <p:extLst>
      <p:ext uri="{BB962C8B-B14F-4D97-AF65-F5344CB8AC3E}">
        <p14:creationId xmlns:p14="http://schemas.microsoft.com/office/powerpoint/2010/main" val="3419799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A08D1C4-19AD-3C9A-3763-004E2A4221E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3668837D-596B-E123-AB92-C471D00AE731}"/>
              </a:ext>
            </a:extLst>
          </p:cNvPr>
          <p:cNvSpPr/>
          <p:nvPr/>
        </p:nvSpPr>
        <p:spPr>
          <a:xfrm>
            <a:off x="0" y="-15191"/>
            <a:ext cx="9144000" cy="918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2EE9BBF2-99A4-9EB6-8D7E-2E21198297BB}"/>
              </a:ext>
            </a:extLst>
          </p:cNvPr>
          <p:cNvSpPr txBox="1"/>
          <p:nvPr/>
        </p:nvSpPr>
        <p:spPr>
          <a:xfrm>
            <a:off x="323706" y="-94236"/>
            <a:ext cx="6580776" cy="83747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AI </a:t>
            </a:r>
            <a:r>
              <a:rPr kumimoji="1" lang="en-US" altLang="ja-JP" sz="3600" b="1"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34" charset="-128"/>
                <a:cs typeface="+mn-cs"/>
              </a:rPr>
              <a:t>molc</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 d</a:t>
            </a:r>
            <a:r>
              <a:rPr kumimoji="1" lang="en-US" altLang="ja-JP" sz="3600" b="1"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34" charset="-128"/>
                <a:cs typeface="+mn-cs"/>
              </a:rPr>
              <a:t>yn</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 : </a:t>
            </a:r>
            <a:r>
              <a:rPr kumimoji="1" lang="en-US" altLang="ja-JP" sz="3200" b="1"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34" charset="-128"/>
                <a:cs typeface="+mn-cs"/>
              </a:rPr>
              <a:t>Siml</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 of quasicrystals</a:t>
            </a:r>
            <a:endParaRPr kumimoji="1" lang="ja-JP" altLang="en-US" sz="32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B4219375-230A-FC32-D893-F48099A9AF47}"/>
              </a:ext>
            </a:extLst>
          </p:cNvPr>
          <p:cNvSpPr txBox="1"/>
          <p:nvPr/>
        </p:nvSpPr>
        <p:spPr>
          <a:xfrm>
            <a:off x="4960939" y="1008794"/>
            <a:ext cx="43157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Nagai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et al.,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Phys.Rev</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Lett. 102, 041124 (2024)]</a:t>
            </a:r>
          </a:p>
        </p:txBody>
      </p:sp>
      <p:sp>
        <p:nvSpPr>
          <p:cNvPr id="21" name="テキスト ボックス 20">
            <a:extLst>
              <a:ext uri="{FF2B5EF4-FFF2-40B4-BE49-F238E27FC236}">
                <a16:creationId xmlns:a16="http://schemas.microsoft.com/office/drawing/2014/main" id="{ADD9F45A-2F9F-AB72-4E40-3B47FCF0D9AA}"/>
              </a:ext>
            </a:extLst>
          </p:cNvPr>
          <p:cNvSpPr txBox="1"/>
          <p:nvPr/>
        </p:nvSpPr>
        <p:spPr>
          <a:xfrm>
            <a:off x="264714" y="1204161"/>
            <a:ext cx="46329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Higher-dim.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learned by Machine</a:t>
            </a:r>
          </a:p>
        </p:txBody>
      </p:sp>
      <p:pic>
        <p:nvPicPr>
          <p:cNvPr id="2" name="図 1">
            <a:extLst>
              <a:ext uri="{FF2B5EF4-FFF2-40B4-BE49-F238E27FC236}">
                <a16:creationId xmlns:a16="http://schemas.microsoft.com/office/drawing/2014/main" id="{CEA6A211-0D02-3E92-F1E8-6B59534375DF}"/>
              </a:ext>
            </a:extLst>
          </p:cNvPr>
          <p:cNvPicPr>
            <a:picLocks noChangeAspect="1"/>
          </p:cNvPicPr>
          <p:nvPr/>
        </p:nvPicPr>
        <p:blipFill>
          <a:blip r:embed="rId3"/>
          <a:stretch>
            <a:fillRect/>
          </a:stretch>
        </p:blipFill>
        <p:spPr>
          <a:xfrm>
            <a:off x="397446" y="2548988"/>
            <a:ext cx="3863676" cy="2732486"/>
          </a:xfrm>
          <a:prstGeom prst="rect">
            <a:avLst/>
          </a:prstGeom>
        </p:spPr>
      </p:pic>
      <p:pic>
        <p:nvPicPr>
          <p:cNvPr id="6" name="図 5">
            <a:extLst>
              <a:ext uri="{FF2B5EF4-FFF2-40B4-BE49-F238E27FC236}">
                <a16:creationId xmlns:a16="http://schemas.microsoft.com/office/drawing/2014/main" id="{7F1AB394-4D35-08A7-0497-77190CB1FAD6}"/>
              </a:ext>
            </a:extLst>
          </p:cNvPr>
          <p:cNvPicPr>
            <a:picLocks noChangeAspect="1"/>
          </p:cNvPicPr>
          <p:nvPr/>
        </p:nvPicPr>
        <p:blipFill>
          <a:blip r:embed="rId4"/>
          <a:stretch>
            <a:fillRect/>
          </a:stretch>
        </p:blipFill>
        <p:spPr>
          <a:xfrm>
            <a:off x="4572000" y="2375026"/>
            <a:ext cx="4498342" cy="2992848"/>
          </a:xfrm>
          <a:prstGeom prst="rect">
            <a:avLst/>
          </a:prstGeom>
        </p:spPr>
      </p:pic>
      <p:sp>
        <p:nvSpPr>
          <p:cNvPr id="8" name="テキスト ボックス 7">
            <a:extLst>
              <a:ext uri="{FF2B5EF4-FFF2-40B4-BE49-F238E27FC236}">
                <a16:creationId xmlns:a16="http://schemas.microsoft.com/office/drawing/2014/main" id="{E3882BB3-7B60-0863-CD02-9D214902E753}"/>
              </a:ext>
            </a:extLst>
          </p:cNvPr>
          <p:cNvSpPr txBox="1"/>
          <p:nvPr/>
        </p:nvSpPr>
        <p:spPr>
          <a:xfrm>
            <a:off x="5112327" y="5418501"/>
            <a:ext cx="38572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highlight>
                  <a:srgbClr val="FFFFFF"/>
                </a:highlight>
                <a:uLnTx/>
                <a:uFillTx/>
                <a:latin typeface="Roboto" panose="02000000000000000000" pitchFamily="2" charset="0"/>
                <a:ea typeface="游ゴシック" panose="020B0400000000000000" pitchFamily="34" charset="-128"/>
                <a:cs typeface="+mn-cs"/>
              </a:rPr>
              <a:t>Alminium</a:t>
            </a:r>
            <a:r>
              <a:rPr kumimoji="1" lang="en-US" altLang="ja-JP" sz="1800" b="0" i="0" u="none" strike="noStrike" kern="1200" cap="none" spc="0" normalizeH="0" baseline="0" noProof="0" dirty="0">
                <a:ln>
                  <a:noFill/>
                </a:ln>
                <a:solidFill>
                  <a:srgbClr val="000000"/>
                </a:solidFill>
                <a:effectLst/>
                <a:highlight>
                  <a:srgbClr val="FFFFFF"/>
                </a:highlight>
                <a:uLnTx/>
                <a:uFillTx/>
                <a:latin typeface="Roboto" panose="02000000000000000000" pitchFamily="2" charset="0"/>
                <a:ea typeface="游ゴシック" panose="020B0400000000000000" pitchFamily="34" charset="-128"/>
                <a:cs typeface="+mn-cs"/>
              </a:rPr>
              <a:t> atoms floating through high-dim. paths</a:t>
            </a: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FE48E83E-6BFC-7793-0762-99D277E6AE50}"/>
              </a:ext>
            </a:extLst>
          </p:cNvPr>
          <p:cNvSpPr txBox="1"/>
          <p:nvPr/>
        </p:nvSpPr>
        <p:spPr>
          <a:xfrm>
            <a:off x="221568" y="5403753"/>
            <a:ext cx="419668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highlight>
                  <a:srgbClr val="FFFFFF"/>
                </a:highlight>
                <a:uLnTx/>
                <a:uFillTx/>
                <a:latin typeface="Roboto" panose="02000000000000000000" pitchFamily="2" charset="0"/>
                <a:ea typeface="游ゴシック" panose="020B0400000000000000" pitchFamily="34" charset="-128"/>
                <a:cs typeface="+mn-cs"/>
              </a:rPr>
              <a:t>Image of higher-dimensional atoms affecting the 3-dim. world</a:t>
            </a:r>
            <a:br>
              <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br>
            <a:r>
              <a:rPr kumimoji="1" lang="en" altLang="ja-JP" sz="1200" b="0" i="0" u="none" strike="noStrike" kern="1200" cap="none" spc="0" normalizeH="0" baseline="0" noProof="0" dirty="0">
                <a:ln>
                  <a:noFill/>
                </a:ln>
                <a:solidFill>
                  <a:srgbClr val="000000"/>
                </a:solidFill>
                <a:effectLst/>
                <a:highlight>
                  <a:srgbClr val="FFFFFF"/>
                </a:highlight>
                <a:uLnTx/>
                <a:uFillTx/>
                <a:latin typeface="Roboto" panose="02000000000000000000" pitchFamily="2" charset="0"/>
                <a:ea typeface="游ゴシック" panose="020B0400000000000000" pitchFamily="34" charset="-128"/>
                <a:cs typeface="+mn-cs"/>
              </a:rPr>
              <a:t>Credit: </a:t>
            </a:r>
            <a:r>
              <a:rPr kumimoji="1" lang="en" altLang="ja-JP" sz="1200" b="0" i="0" u="none" strike="noStrike" kern="1200" cap="none" spc="0" normalizeH="0" baseline="0" noProof="0" dirty="0" err="1">
                <a:ln>
                  <a:noFill/>
                </a:ln>
                <a:solidFill>
                  <a:srgbClr val="000000"/>
                </a:solidFill>
                <a:effectLst/>
                <a:highlight>
                  <a:srgbClr val="FFFFFF"/>
                </a:highlight>
                <a:uLnTx/>
                <a:uFillTx/>
                <a:latin typeface="Roboto" panose="02000000000000000000" pitchFamily="2" charset="0"/>
                <a:ea typeface="游ゴシック" panose="020B0400000000000000" pitchFamily="34" charset="-128"/>
                <a:cs typeface="+mn-cs"/>
              </a:rPr>
              <a:t>UTokyo</a:t>
            </a:r>
            <a:r>
              <a:rPr kumimoji="1" lang="en" altLang="ja-JP" sz="1200" b="0" i="0" u="none" strike="noStrike" kern="1200" cap="none" spc="0" normalizeH="0" baseline="0" noProof="0" dirty="0">
                <a:ln>
                  <a:noFill/>
                </a:ln>
                <a:solidFill>
                  <a:srgbClr val="000000"/>
                </a:solidFill>
                <a:effectLst/>
                <a:highlight>
                  <a:srgbClr val="FFFFFF"/>
                </a:highlight>
                <a:uLnTx/>
                <a:uFillTx/>
                <a:latin typeface="Roboto" panose="02000000000000000000" pitchFamily="2" charset="0"/>
                <a:ea typeface="游ゴシック" panose="020B0400000000000000" pitchFamily="34" charset="-128"/>
                <a:cs typeface="+mn-cs"/>
              </a:rPr>
              <a:t> ITC/Shinichiro Kinoshita</a:t>
            </a: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093634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182CE-23BB-6998-8C66-2C36D2BC3441}"/>
            </a:ext>
          </a:extLst>
        </p:cNvPr>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D97A0218-B41C-0CA3-57C0-3BCD84F364BC}"/>
              </a:ext>
            </a:extLst>
          </p:cNvPr>
          <p:cNvSpPr/>
          <p:nvPr/>
        </p:nvSpPr>
        <p:spPr>
          <a:xfrm>
            <a:off x="1" y="3778837"/>
            <a:ext cx="6282812" cy="3079164"/>
          </a:xfrm>
          <a:prstGeom prst="rect">
            <a:avLst/>
          </a:prstGeom>
          <a:gradFill flip="none" rotWithShape="1">
            <a:gsLst>
              <a:gs pos="53000">
                <a:schemeClr val="accent2">
                  <a:alpha val="43000"/>
                </a:schemeClr>
              </a:gs>
              <a:gs pos="88000">
                <a:schemeClr val="bg1">
                  <a:lumMod val="52000"/>
                  <a:lumOff val="48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5" name="正方形/長方形 34">
            <a:extLst>
              <a:ext uri="{FF2B5EF4-FFF2-40B4-BE49-F238E27FC236}">
                <a16:creationId xmlns:a16="http://schemas.microsoft.com/office/drawing/2014/main" id="{2F608EC1-D8EF-A3B8-E940-1AE1DBDAF5A3}"/>
              </a:ext>
            </a:extLst>
          </p:cNvPr>
          <p:cNvSpPr/>
          <p:nvPr/>
        </p:nvSpPr>
        <p:spPr>
          <a:xfrm>
            <a:off x="-38289" y="903767"/>
            <a:ext cx="6022873" cy="2875070"/>
          </a:xfrm>
          <a:prstGeom prst="rect">
            <a:avLst/>
          </a:prstGeom>
          <a:gradFill flip="none" rotWithShape="1">
            <a:gsLst>
              <a:gs pos="53000">
                <a:schemeClr val="accent1">
                  <a:alpha val="37000"/>
                </a:schemeClr>
              </a:gs>
              <a:gs pos="88000">
                <a:schemeClr val="bg1">
                  <a:lumMod val="52000"/>
                  <a:lumOff val="48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5" name="正方形/長方形 4">
            <a:extLst>
              <a:ext uri="{FF2B5EF4-FFF2-40B4-BE49-F238E27FC236}">
                <a16:creationId xmlns:a16="http://schemas.microsoft.com/office/drawing/2014/main" id="{AD85B99E-D3E2-E6C7-4299-01BB7203BFE2}"/>
              </a:ext>
            </a:extLst>
          </p:cNvPr>
          <p:cNvSpPr/>
          <p:nvPr/>
        </p:nvSpPr>
        <p:spPr>
          <a:xfrm>
            <a:off x="0" y="-15191"/>
            <a:ext cx="9144000" cy="918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8BC95D25-698A-FEF0-C0D2-975E6B7C2F3F}"/>
              </a:ext>
            </a:extLst>
          </p:cNvPr>
          <p:cNvSpPr txBox="1"/>
          <p:nvPr/>
        </p:nvSpPr>
        <p:spPr>
          <a:xfrm>
            <a:off x="354671" y="185057"/>
            <a:ext cx="2951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err="1">
                <a:ln>
                  <a:noFill/>
                </a:ln>
                <a:solidFill>
                  <a:prstClr val="white"/>
                </a:solidFill>
                <a:effectLst/>
                <a:uLnTx/>
                <a:uFillTx/>
                <a:latin typeface="Calibri" panose="020F0502020204030204"/>
                <a:ea typeface="MS Gothic" panose="020B0609070205080204" pitchFamily="49" charset="-128"/>
                <a:cs typeface="+mn-cs"/>
              </a:rPr>
              <a:t>MLPhys</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MS Gothic" panose="020B0609070205080204" pitchFamily="49" charset="-128"/>
                <a:cs typeface="+mn-cs"/>
              </a:rPr>
              <a:t> in 2024.</a:t>
            </a:r>
          </a:p>
        </p:txBody>
      </p:sp>
      <p:sp>
        <p:nvSpPr>
          <p:cNvPr id="2" name="テキスト ボックス 1">
            <a:extLst>
              <a:ext uri="{FF2B5EF4-FFF2-40B4-BE49-F238E27FC236}">
                <a16:creationId xmlns:a16="http://schemas.microsoft.com/office/drawing/2014/main" id="{58181637-9CA5-E65B-D07F-5D02EE874B5D}"/>
              </a:ext>
            </a:extLst>
          </p:cNvPr>
          <p:cNvSpPr txBox="1"/>
          <p:nvPr/>
        </p:nvSpPr>
        <p:spPr>
          <a:xfrm>
            <a:off x="254410" y="2161361"/>
            <a:ext cx="18901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AI    Phys</a:t>
            </a:r>
            <a:endParaRPr kumimoji="1" lang="ja-JP" altLang="en-US" sz="36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9" name="フリーフォーム 8">
            <a:extLst>
              <a:ext uri="{FF2B5EF4-FFF2-40B4-BE49-F238E27FC236}">
                <a16:creationId xmlns:a16="http://schemas.microsoft.com/office/drawing/2014/main" id="{F6C3E0F1-1D83-9220-789D-24F0FC8DD372}"/>
              </a:ext>
            </a:extLst>
          </p:cNvPr>
          <p:cNvSpPr/>
          <p:nvPr/>
        </p:nvSpPr>
        <p:spPr>
          <a:xfrm rot="205922">
            <a:off x="537087" y="1806201"/>
            <a:ext cx="1150375" cy="383458"/>
          </a:xfrm>
          <a:custGeom>
            <a:avLst/>
            <a:gdLst>
              <a:gd name="connsiteX0" fmla="*/ 0 w 1150375"/>
              <a:gd name="connsiteY0" fmla="*/ 575251 h 575251"/>
              <a:gd name="connsiteX1" fmla="*/ 560439 w 1150375"/>
              <a:gd name="connsiteY1" fmla="*/ 64 h 575251"/>
              <a:gd name="connsiteX2" fmla="*/ 1150375 w 1150375"/>
              <a:gd name="connsiteY2" fmla="*/ 545754 h 575251"/>
            </a:gdLst>
            <a:ahLst/>
            <a:cxnLst>
              <a:cxn ang="0">
                <a:pos x="connsiteX0" y="connsiteY0"/>
              </a:cxn>
              <a:cxn ang="0">
                <a:pos x="connsiteX1" y="connsiteY1"/>
              </a:cxn>
              <a:cxn ang="0">
                <a:pos x="connsiteX2" y="connsiteY2"/>
              </a:cxn>
            </a:cxnLst>
            <a:rect l="l" t="t" r="r" b="b"/>
            <a:pathLst>
              <a:path w="1150375" h="575251">
                <a:moveTo>
                  <a:pt x="0" y="575251"/>
                </a:moveTo>
                <a:cubicBezTo>
                  <a:pt x="184355" y="290115"/>
                  <a:pt x="368710" y="4980"/>
                  <a:pt x="560439" y="64"/>
                </a:cubicBezTo>
                <a:cubicBezTo>
                  <a:pt x="752168" y="-4852"/>
                  <a:pt x="951271" y="270451"/>
                  <a:pt x="1150375" y="545754"/>
                </a:cubicBezTo>
              </a:path>
            </a:pathLst>
          </a:custGeom>
          <a:noFill/>
          <a:ln w="92075">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5FD1AC5B-5FBD-1BB8-D16E-AB2D88F3F971}"/>
              </a:ext>
            </a:extLst>
          </p:cNvPr>
          <p:cNvSpPr txBox="1"/>
          <p:nvPr/>
        </p:nvSpPr>
        <p:spPr>
          <a:xfrm>
            <a:off x="255982" y="4983008"/>
            <a:ext cx="18901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Phys    AI</a:t>
            </a:r>
            <a:endParaRPr kumimoji="1" lang="ja-JP" altLang="en-US" sz="36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17" name="フリーフォーム 16">
            <a:extLst>
              <a:ext uri="{FF2B5EF4-FFF2-40B4-BE49-F238E27FC236}">
                <a16:creationId xmlns:a16="http://schemas.microsoft.com/office/drawing/2014/main" id="{0CE0FBED-91A6-1832-14FE-CC98B3B8DFC6}"/>
              </a:ext>
            </a:extLst>
          </p:cNvPr>
          <p:cNvSpPr/>
          <p:nvPr/>
        </p:nvSpPr>
        <p:spPr>
          <a:xfrm rot="205922">
            <a:off x="717687" y="4627848"/>
            <a:ext cx="1150375" cy="383458"/>
          </a:xfrm>
          <a:custGeom>
            <a:avLst/>
            <a:gdLst>
              <a:gd name="connsiteX0" fmla="*/ 0 w 1150375"/>
              <a:gd name="connsiteY0" fmla="*/ 575251 h 575251"/>
              <a:gd name="connsiteX1" fmla="*/ 560439 w 1150375"/>
              <a:gd name="connsiteY1" fmla="*/ 64 h 575251"/>
              <a:gd name="connsiteX2" fmla="*/ 1150375 w 1150375"/>
              <a:gd name="connsiteY2" fmla="*/ 545754 h 575251"/>
            </a:gdLst>
            <a:ahLst/>
            <a:cxnLst>
              <a:cxn ang="0">
                <a:pos x="connsiteX0" y="connsiteY0"/>
              </a:cxn>
              <a:cxn ang="0">
                <a:pos x="connsiteX1" y="connsiteY1"/>
              </a:cxn>
              <a:cxn ang="0">
                <a:pos x="connsiteX2" y="connsiteY2"/>
              </a:cxn>
            </a:cxnLst>
            <a:rect l="l" t="t" r="r" b="b"/>
            <a:pathLst>
              <a:path w="1150375" h="575251">
                <a:moveTo>
                  <a:pt x="0" y="575251"/>
                </a:moveTo>
                <a:cubicBezTo>
                  <a:pt x="184355" y="290115"/>
                  <a:pt x="368710" y="4980"/>
                  <a:pt x="560439" y="64"/>
                </a:cubicBezTo>
                <a:cubicBezTo>
                  <a:pt x="752168" y="-4852"/>
                  <a:pt x="951271" y="270451"/>
                  <a:pt x="1150375" y="545754"/>
                </a:cubicBezTo>
              </a:path>
            </a:pathLst>
          </a:custGeom>
          <a:noFill/>
          <a:ln w="92075">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6" name="テキスト ボックス 25">
            <a:extLst>
              <a:ext uri="{FF2B5EF4-FFF2-40B4-BE49-F238E27FC236}">
                <a16:creationId xmlns:a16="http://schemas.microsoft.com/office/drawing/2014/main" id="{CE49A37B-AFB6-7C86-78F5-61D844153287}"/>
              </a:ext>
            </a:extLst>
          </p:cNvPr>
          <p:cNvSpPr txBox="1"/>
          <p:nvPr/>
        </p:nvSpPr>
        <p:spPr>
          <a:xfrm>
            <a:off x="2252413" y="954862"/>
            <a:ext cx="6814339" cy="26108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comp. p</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hys</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Spin MC by transformer</a:t>
            </a:r>
            <a:endParaRPr kumimoji="1" lang="pt-BR"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particle phys.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Jet </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recogn</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by transformer</a:t>
            </a: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cond</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-mat phys.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Wave fn. of superconductors</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a:t>
            </a:r>
            <a:r>
              <a:rPr lang="en-US" altLang="ja-JP" sz="2800" b="1" dirty="0">
                <a:solidFill>
                  <a:prstClr val="black"/>
                </a:solidFill>
                <a:latin typeface="Calibri" panose="020F0502020204030204"/>
                <a:ea typeface="游ゴシック" panose="020B0400000000000000" pitchFamily="34" charset="-128"/>
              </a:rPr>
              <a:t>nonlinear phys.</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Extraction of hidden laws</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2" name="テキスト ボックス 31">
            <a:extLst>
              <a:ext uri="{FF2B5EF4-FFF2-40B4-BE49-F238E27FC236}">
                <a16:creationId xmlns:a16="http://schemas.microsoft.com/office/drawing/2014/main" id="{7584A6EE-C578-0DB0-B3CB-EB5B0BF4DA34}"/>
              </a:ext>
            </a:extLst>
          </p:cNvPr>
          <p:cNvSpPr txBox="1"/>
          <p:nvPr/>
        </p:nvSpPr>
        <p:spPr>
          <a:xfrm>
            <a:off x="2268510" y="3905690"/>
            <a:ext cx="6267485" cy="261084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Stat-mech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Wetting transition in deep NN</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Path-integral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Difusion</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models via QM</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Gravity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Symmetry in neurons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2800" b="1" dirty="0">
                <a:solidFill>
                  <a:prstClr val="black"/>
                </a:solidFill>
                <a:latin typeface="Calibri" panose="020F0502020204030204"/>
                <a:ea typeface="游ゴシック" panose="020B0400000000000000" pitchFamily="34" charset="-128"/>
              </a:rPr>
              <a:t>NNFT : </a:t>
            </a:r>
            <a:r>
              <a:rPr lang="en-US" altLang="ja-JP" sz="2400" b="1" dirty="0" err="1">
                <a:solidFill>
                  <a:prstClr val="black"/>
                </a:solidFill>
                <a:latin typeface="Calibri" panose="020F0502020204030204"/>
                <a:ea typeface="游ゴシック" panose="020B0400000000000000" pitchFamily="34" charset="-128"/>
              </a:rPr>
              <a:t>Beyesian</a:t>
            </a:r>
            <a:r>
              <a:rPr lang="en-US" altLang="ja-JP" sz="2400" b="1" dirty="0">
                <a:solidFill>
                  <a:prstClr val="black"/>
                </a:solidFill>
                <a:latin typeface="Calibri" panose="020F0502020204030204"/>
                <a:ea typeface="游ゴシック" panose="020B0400000000000000" pitchFamily="34" charset="-128"/>
              </a:rPr>
              <a:t> Neural Networks are QFTs </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50246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B3627-123A-CFE6-4F8F-EA156A0DC67D}"/>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8D7B8A1F-09DE-6BE9-1422-31CC47CAA0DC}"/>
              </a:ext>
            </a:extLst>
          </p:cNvPr>
          <p:cNvSpPr/>
          <p:nvPr/>
        </p:nvSpPr>
        <p:spPr>
          <a:xfrm>
            <a:off x="0" y="-15191"/>
            <a:ext cx="9144000" cy="9189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CA54BB34-9D49-F1C5-DFF1-DF26CB8E36A3}"/>
              </a:ext>
            </a:extLst>
          </p:cNvPr>
          <p:cNvSpPr txBox="1"/>
          <p:nvPr/>
        </p:nvSpPr>
        <p:spPr>
          <a:xfrm>
            <a:off x="286947" y="-70549"/>
            <a:ext cx="8185189" cy="84266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Stat-mech </a:t>
            </a:r>
            <a:r>
              <a:rPr kumimoji="1" lang="pt-BR"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AI</a:t>
            </a:r>
            <a:r>
              <a:rPr kumimoji="1" lang="ja-JP" altLang="pt-BR" sz="3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Wetting transition in deep NN</a:t>
            </a:r>
            <a:endPar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ACEA79B0-4A73-F667-95C5-A58CEFD5A4BB}"/>
              </a:ext>
            </a:extLst>
          </p:cNvPr>
          <p:cNvSpPr txBox="1"/>
          <p:nvPr/>
        </p:nvSpPr>
        <p:spPr>
          <a:xfrm>
            <a:off x="4774791" y="1207290"/>
            <a:ext cx="4268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Yoshino,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Phys. Rev. Research, 5, 033068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SciPostPhys</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Core 2, 005 (2020). ]</a:t>
            </a:r>
          </a:p>
        </p:txBody>
      </p:sp>
      <p:sp>
        <p:nvSpPr>
          <p:cNvPr id="21" name="テキスト ボックス 20">
            <a:extLst>
              <a:ext uri="{FF2B5EF4-FFF2-40B4-BE49-F238E27FC236}">
                <a16:creationId xmlns:a16="http://schemas.microsoft.com/office/drawing/2014/main" id="{1373C244-9A26-08DC-78BA-0CB822559858}"/>
              </a:ext>
            </a:extLst>
          </p:cNvPr>
          <p:cNvSpPr txBox="1"/>
          <p:nvPr/>
        </p:nvSpPr>
        <p:spPr>
          <a:xfrm>
            <a:off x="323523" y="1166664"/>
            <a:ext cx="3838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Inside deep NN is liquid</a:t>
            </a:r>
          </a:p>
        </p:txBody>
      </p:sp>
      <p:pic>
        <p:nvPicPr>
          <p:cNvPr id="3" name="図 2" descr="グラフ, ツリーマップ図&#10;&#10;自動的に生成された説明">
            <a:extLst>
              <a:ext uri="{FF2B5EF4-FFF2-40B4-BE49-F238E27FC236}">
                <a16:creationId xmlns:a16="http://schemas.microsoft.com/office/drawing/2014/main" id="{AACDB205-03C3-E088-DAA0-B95A4F75A5ED}"/>
              </a:ext>
            </a:extLst>
          </p:cNvPr>
          <p:cNvPicPr>
            <a:picLocks noChangeAspect="1"/>
          </p:cNvPicPr>
          <p:nvPr/>
        </p:nvPicPr>
        <p:blipFill>
          <a:blip r:embed="rId3"/>
          <a:stretch>
            <a:fillRect/>
          </a:stretch>
        </p:blipFill>
        <p:spPr>
          <a:xfrm>
            <a:off x="-27555" y="2209439"/>
            <a:ext cx="9183429" cy="3624229"/>
          </a:xfrm>
          <a:prstGeom prst="rect">
            <a:avLst/>
          </a:prstGeom>
        </p:spPr>
      </p:pic>
    </p:spTree>
    <p:extLst>
      <p:ext uri="{BB962C8B-B14F-4D97-AF65-F5344CB8AC3E}">
        <p14:creationId xmlns:p14="http://schemas.microsoft.com/office/powerpoint/2010/main" val="311609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25133-706C-A0AE-7685-E2FC9D37646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9185015-C202-9417-2032-964F809EAE07}"/>
              </a:ext>
            </a:extLst>
          </p:cNvPr>
          <p:cNvSpPr txBox="1"/>
          <p:nvPr/>
        </p:nvSpPr>
        <p:spPr>
          <a:xfrm>
            <a:off x="150481" y="5775640"/>
            <a:ext cx="895399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GPT-5.2 Pro derives a new formula in hep-</a:t>
            </a:r>
            <a:r>
              <a:rPr kumimoji="1" lang="en-US" altLang="ja-JP" sz="2800" b="0" i="0" u="none" strike="noStrike" kern="1200" cap="none" spc="0" normalizeH="0" baseline="0" noProof="0" dirty="0" err="1">
                <a:ln>
                  <a:noFill/>
                </a:ln>
                <a:solidFill>
                  <a:prstClr val="white"/>
                </a:solidFill>
                <a:effectLst/>
                <a:uLnTx/>
                <a:uFillTx/>
                <a:latin typeface="HGS明朝E"/>
                <a:ea typeface="HGS明朝E"/>
                <a:cs typeface="HGS明朝E"/>
              </a:rPr>
              <a:t>th</a:t>
            </a:r>
            <a:endPar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Feb 12,</a:t>
            </a:r>
            <a:r>
              <a:rPr lang="en-US" altLang="ja-JP" sz="2800" dirty="0">
                <a:solidFill>
                  <a:prstClr val="white"/>
                </a:solidFill>
                <a:latin typeface="HGS明朝E"/>
                <a:ea typeface="HGS明朝E"/>
                <a:cs typeface="HGS明朝E"/>
              </a:rPr>
              <a:t> arXiv:2602.12176</a:t>
            </a:r>
          </a:p>
        </p:txBody>
      </p:sp>
      <p:pic>
        <p:nvPicPr>
          <p:cNvPr id="4" name="図 3" descr="テキスト&#10;&#10;AI 生成コンテンツは誤りを含む可能性があります。">
            <a:extLst>
              <a:ext uri="{FF2B5EF4-FFF2-40B4-BE49-F238E27FC236}">
                <a16:creationId xmlns:a16="http://schemas.microsoft.com/office/drawing/2014/main" id="{42870E31-A40B-71C0-B030-E56337C79C50}"/>
              </a:ext>
            </a:extLst>
          </p:cNvPr>
          <p:cNvPicPr>
            <a:picLocks noChangeAspect="1"/>
          </p:cNvPicPr>
          <p:nvPr/>
        </p:nvPicPr>
        <p:blipFill>
          <a:blip r:embed="rId2"/>
          <a:stretch>
            <a:fillRect/>
          </a:stretch>
        </p:blipFill>
        <p:spPr>
          <a:xfrm>
            <a:off x="610807" y="315300"/>
            <a:ext cx="7772400" cy="5263108"/>
          </a:xfrm>
          <a:prstGeom prst="rect">
            <a:avLst/>
          </a:prstGeom>
        </p:spPr>
      </p:pic>
    </p:spTree>
    <p:extLst>
      <p:ext uri="{BB962C8B-B14F-4D97-AF65-F5344CB8AC3E}">
        <p14:creationId xmlns:p14="http://schemas.microsoft.com/office/powerpoint/2010/main" val="327960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E8D1B-B006-66C1-16A7-99788B297F2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7D7744F7-6548-2835-D47C-815E2EAEBA7F}"/>
              </a:ext>
            </a:extLst>
          </p:cNvPr>
          <p:cNvSpPr/>
          <p:nvPr/>
        </p:nvSpPr>
        <p:spPr>
          <a:xfrm>
            <a:off x="0" y="-15191"/>
            <a:ext cx="9144000" cy="9189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7AA4962F-EB12-773E-3D48-943F41BCBFB5}"/>
              </a:ext>
            </a:extLst>
          </p:cNvPr>
          <p:cNvSpPr txBox="1"/>
          <p:nvPr/>
        </p:nvSpPr>
        <p:spPr>
          <a:xfrm>
            <a:off x="457200" y="-95500"/>
            <a:ext cx="7699800" cy="84266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Path-integral </a:t>
            </a:r>
            <a:r>
              <a:rPr kumimoji="1" lang="pt-BR"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AI</a:t>
            </a:r>
            <a:r>
              <a:rPr kumimoji="1" lang="ja-JP" altLang="pt-BR" sz="3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a:t>
            </a:r>
            <a:r>
              <a:rPr kumimoji="1" lang="en-US" altLang="ja-JP" sz="3200" b="1"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34" charset="-128"/>
                <a:cs typeface="+mn-cs"/>
              </a:rPr>
              <a:t>Difusion</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 models via QM</a:t>
            </a:r>
            <a:endParaRPr kumimoji="1" lang="ja-JP" altLang="en-US" sz="32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BB5894F7-2B48-93B1-6429-69899675E80A}"/>
              </a:ext>
            </a:extLst>
          </p:cNvPr>
          <p:cNvSpPr txBox="1"/>
          <p:nvPr/>
        </p:nvSpPr>
        <p:spPr>
          <a:xfrm>
            <a:off x="3684495" y="924665"/>
            <a:ext cx="57979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Hirono Tanaka Fukushima </a:t>
            </a:r>
            <a:r>
              <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ICML 2024, arXiv:2403.11262]</a:t>
            </a:r>
          </a:p>
        </p:txBody>
      </p:sp>
      <p:sp>
        <p:nvSpPr>
          <p:cNvPr id="21" name="テキスト ボックス 20">
            <a:extLst>
              <a:ext uri="{FF2B5EF4-FFF2-40B4-BE49-F238E27FC236}">
                <a16:creationId xmlns:a16="http://schemas.microsoft.com/office/drawing/2014/main" id="{5261B376-4659-7042-DB49-8A832E7E33E7}"/>
              </a:ext>
            </a:extLst>
          </p:cNvPr>
          <p:cNvSpPr txBox="1"/>
          <p:nvPr/>
        </p:nvSpPr>
        <p:spPr>
          <a:xfrm>
            <a:off x="579974" y="1820446"/>
            <a:ext cx="31852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Calibri" panose="020F0502020204030204"/>
                <a:ea typeface="游ゴシック" panose="020B0400000000000000" pitchFamily="34" charset="-128"/>
              </a:rPr>
              <a:t>Generative 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Diffusion model</a:t>
            </a:r>
          </a:p>
        </p:txBody>
      </p:sp>
      <p:pic>
        <p:nvPicPr>
          <p:cNvPr id="3" name="Picture 1">
            <a:extLst>
              <a:ext uri="{FF2B5EF4-FFF2-40B4-BE49-F238E27FC236}">
                <a16:creationId xmlns:a16="http://schemas.microsoft.com/office/drawing/2014/main" id="{BEEE4652-50C0-730E-0006-B828821187C3}"/>
              </a:ext>
            </a:extLst>
          </p:cNvPr>
          <p:cNvPicPr>
            <a:picLocks noChangeAspect="1"/>
          </p:cNvPicPr>
          <p:nvPr/>
        </p:nvPicPr>
        <p:blipFill>
          <a:blip r:embed="rId3"/>
          <a:stretch>
            <a:fillRect/>
          </a:stretch>
        </p:blipFill>
        <p:spPr>
          <a:xfrm>
            <a:off x="4706471" y="1462546"/>
            <a:ext cx="4253115" cy="5384677"/>
          </a:xfrm>
          <a:prstGeom prst="rect">
            <a:avLst/>
          </a:prstGeom>
        </p:spPr>
      </p:pic>
      <p:sp>
        <p:nvSpPr>
          <p:cNvPr id="2" name="テキスト ボックス 1">
            <a:extLst>
              <a:ext uri="{FF2B5EF4-FFF2-40B4-BE49-F238E27FC236}">
                <a16:creationId xmlns:a16="http://schemas.microsoft.com/office/drawing/2014/main" id="{87034A7A-94A7-5268-DAA1-D38F486299B6}"/>
              </a:ext>
            </a:extLst>
          </p:cNvPr>
          <p:cNvSpPr txBox="1"/>
          <p:nvPr/>
        </p:nvSpPr>
        <p:spPr>
          <a:xfrm rot="5400000">
            <a:off x="1882588" y="2455829"/>
            <a:ext cx="644728" cy="1200329"/>
          </a:xfrm>
          <a:prstGeom prst="rect">
            <a:avLst/>
          </a:prstGeom>
          <a:noFill/>
        </p:spPr>
        <p:txBody>
          <a:bodyPr wrap="none" rtlCol="0">
            <a:spAutoFit/>
          </a:bodyPr>
          <a:lstStyle/>
          <a:p>
            <a:r>
              <a:rPr kumimoji="1" lang="en-US" altLang="ja-JP" sz="7200" dirty="0"/>
              <a:t>=</a:t>
            </a:r>
            <a:endParaRPr kumimoji="1" lang="ja-JP" altLang="en-US" sz="7200"/>
          </a:p>
        </p:txBody>
      </p:sp>
      <p:sp>
        <p:nvSpPr>
          <p:cNvPr id="6" name="テキスト ボックス 5">
            <a:extLst>
              <a:ext uri="{FF2B5EF4-FFF2-40B4-BE49-F238E27FC236}">
                <a16:creationId xmlns:a16="http://schemas.microsoft.com/office/drawing/2014/main" id="{725136F8-9826-C3B6-F239-EB3A101AD75B}"/>
              </a:ext>
            </a:extLst>
          </p:cNvPr>
          <p:cNvSpPr txBox="1"/>
          <p:nvPr/>
        </p:nvSpPr>
        <p:spPr>
          <a:xfrm>
            <a:off x="808572" y="3429000"/>
            <a:ext cx="318520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Langevin eq.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Calibri" panose="020F0502020204030204"/>
                <a:ea typeface="游ゴシック" panose="020B0400000000000000" pitchFamily="34" charset="-128"/>
              </a:rPr>
              <a:t>Fokker Planck eq.</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テキスト ボックス 6">
            <a:extLst>
              <a:ext uri="{FF2B5EF4-FFF2-40B4-BE49-F238E27FC236}">
                <a16:creationId xmlns:a16="http://schemas.microsoft.com/office/drawing/2014/main" id="{D4417CAD-68CE-C9F6-5B5F-F1D8BD9B334C}"/>
              </a:ext>
            </a:extLst>
          </p:cNvPr>
          <p:cNvSpPr txBox="1"/>
          <p:nvPr/>
        </p:nvSpPr>
        <p:spPr>
          <a:xfrm rot="5400000">
            <a:off x="1882588" y="4155948"/>
            <a:ext cx="644728" cy="1200329"/>
          </a:xfrm>
          <a:prstGeom prst="rect">
            <a:avLst/>
          </a:prstGeom>
          <a:noFill/>
        </p:spPr>
        <p:txBody>
          <a:bodyPr wrap="none" rtlCol="0">
            <a:spAutoFit/>
          </a:bodyPr>
          <a:lstStyle/>
          <a:p>
            <a:r>
              <a:rPr kumimoji="1" lang="en-US" altLang="ja-JP" sz="7200" dirty="0"/>
              <a:t>=</a:t>
            </a:r>
            <a:endParaRPr kumimoji="1" lang="ja-JP" altLang="en-US" sz="7200"/>
          </a:p>
        </p:txBody>
      </p:sp>
      <p:sp>
        <p:nvSpPr>
          <p:cNvPr id="8" name="テキスト ボックス 7">
            <a:extLst>
              <a:ext uri="{FF2B5EF4-FFF2-40B4-BE49-F238E27FC236}">
                <a16:creationId xmlns:a16="http://schemas.microsoft.com/office/drawing/2014/main" id="{2FAFB340-DC32-7E02-1172-74E8A2040A32}"/>
              </a:ext>
            </a:extLst>
          </p:cNvPr>
          <p:cNvSpPr txBox="1"/>
          <p:nvPr/>
        </p:nvSpPr>
        <p:spPr>
          <a:xfrm>
            <a:off x="270692" y="5129119"/>
            <a:ext cx="3871004"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Quantum mechanics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panose="020F0502020204030204"/>
                <a:ea typeface="游ゴシック" panose="020B0400000000000000" pitchFamily="34" charset="-128"/>
              </a:rPr>
              <a:t>(Canonical/Path-integral/Stochastic)</a:t>
            </a:r>
            <a:endPar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934350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C6004-E7E5-0CCD-823D-EF8A9880DA1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4EB5B555-2615-8905-7FBA-8E1B0D88D8F7}"/>
              </a:ext>
            </a:extLst>
          </p:cNvPr>
          <p:cNvSpPr/>
          <p:nvPr/>
        </p:nvSpPr>
        <p:spPr>
          <a:xfrm>
            <a:off x="0" y="-15191"/>
            <a:ext cx="9144000" cy="9189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2FCA5539-9B0E-F628-9EF4-C078DA3C9966}"/>
              </a:ext>
            </a:extLst>
          </p:cNvPr>
          <p:cNvSpPr txBox="1"/>
          <p:nvPr/>
        </p:nvSpPr>
        <p:spPr>
          <a:xfrm>
            <a:off x="457200" y="-74718"/>
            <a:ext cx="6168996" cy="84266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Gravity </a:t>
            </a:r>
            <a:r>
              <a:rPr kumimoji="1" lang="pt-BR"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AI</a:t>
            </a:r>
            <a:r>
              <a:rPr kumimoji="1" lang="ja-JP" altLang="pt-BR" sz="3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Symmetry in neurons</a:t>
            </a:r>
            <a:endParaRPr kumimoji="1" lang="ja-JP" altLang="en-US" sz="32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DF89D601-CE42-C7E3-4FE4-5E438A3B1862}"/>
              </a:ext>
            </a:extLst>
          </p:cNvPr>
          <p:cNvSpPr txBox="1"/>
          <p:nvPr/>
        </p:nvSpPr>
        <p:spPr>
          <a:xfrm>
            <a:off x="5195458" y="1052722"/>
            <a:ext cx="382004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Hashimoto, Hirono, </a:t>
            </a:r>
            <a:r>
              <a:rPr kumimoji="1" lang="en-US" altLang="ja-JP" sz="1600" b="0" i="0" u="none" strike="noStrike" kern="1200" cap="none" spc="0" normalizeH="0" baseline="0" noProof="0" dirty="0" err="1">
                <a:ln>
                  <a:noFill/>
                </a:ln>
                <a:solidFill>
                  <a:srgbClr val="FF0000"/>
                </a:solidFill>
                <a:effectLst/>
                <a:uLnTx/>
                <a:uFillTx/>
                <a:latin typeface="Calibri" panose="020F0502020204030204"/>
                <a:ea typeface="游ゴシック" panose="020B0400000000000000" pitchFamily="34" charset="-128"/>
                <a:cs typeface="+mn-cs"/>
              </a:rPr>
              <a:t>Sannai</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Mach. Learn.: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Sci. Technol. 5 025079 (2024)]</a:t>
            </a:r>
          </a:p>
        </p:txBody>
      </p:sp>
      <p:cxnSp>
        <p:nvCxnSpPr>
          <p:cNvPr id="19" name="直線コネクタ 18">
            <a:extLst>
              <a:ext uri="{FF2B5EF4-FFF2-40B4-BE49-F238E27FC236}">
                <a16:creationId xmlns:a16="http://schemas.microsoft.com/office/drawing/2014/main" id="{52F789C4-847E-0B5B-D6C9-86605D4D51DD}"/>
              </a:ext>
            </a:extLst>
          </p:cNvPr>
          <p:cNvCxnSpPr>
            <a:cxnSpLocks/>
            <a:stCxn id="20" idx="6"/>
            <a:endCxn id="24" idx="2"/>
          </p:cNvCxnSpPr>
          <p:nvPr/>
        </p:nvCxnSpPr>
        <p:spPr>
          <a:xfrm>
            <a:off x="1664277" y="6275229"/>
            <a:ext cx="603453" cy="1438"/>
          </a:xfrm>
          <a:prstGeom prst="line">
            <a:avLst/>
          </a:prstGeom>
          <a:ln w="4762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 name="円/楕円 19">
            <a:extLst>
              <a:ext uri="{FF2B5EF4-FFF2-40B4-BE49-F238E27FC236}">
                <a16:creationId xmlns:a16="http://schemas.microsoft.com/office/drawing/2014/main" id="{4D3AE477-BC55-5923-FB06-58D6638C6F35}"/>
              </a:ext>
            </a:extLst>
          </p:cNvPr>
          <p:cNvSpPr/>
          <p:nvPr/>
        </p:nvSpPr>
        <p:spPr>
          <a:xfrm>
            <a:off x="1367208" y="6141315"/>
            <a:ext cx="297069" cy="267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22" name="直線コネクタ 21">
            <a:extLst>
              <a:ext uri="{FF2B5EF4-FFF2-40B4-BE49-F238E27FC236}">
                <a16:creationId xmlns:a16="http://schemas.microsoft.com/office/drawing/2014/main" id="{CBE2BD74-A9DF-59A1-08FC-255C8102252A}"/>
              </a:ext>
            </a:extLst>
          </p:cNvPr>
          <p:cNvCxnSpPr>
            <a:cxnSpLocks/>
            <a:stCxn id="24" idx="6"/>
            <a:endCxn id="23" idx="2"/>
          </p:cNvCxnSpPr>
          <p:nvPr/>
        </p:nvCxnSpPr>
        <p:spPr>
          <a:xfrm>
            <a:off x="2564799" y="6276667"/>
            <a:ext cx="574160" cy="0"/>
          </a:xfrm>
          <a:prstGeom prst="line">
            <a:avLst/>
          </a:prstGeom>
          <a:ln w="444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3" name="円/楕円 22">
            <a:extLst>
              <a:ext uri="{FF2B5EF4-FFF2-40B4-BE49-F238E27FC236}">
                <a16:creationId xmlns:a16="http://schemas.microsoft.com/office/drawing/2014/main" id="{FF538551-B7D2-B80B-C6F9-BA29E9A5FBEE}"/>
              </a:ext>
            </a:extLst>
          </p:cNvPr>
          <p:cNvSpPr/>
          <p:nvPr/>
        </p:nvSpPr>
        <p:spPr>
          <a:xfrm>
            <a:off x="3138959" y="6142753"/>
            <a:ext cx="297069" cy="267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4" name="円/楕円 23">
            <a:extLst>
              <a:ext uri="{FF2B5EF4-FFF2-40B4-BE49-F238E27FC236}">
                <a16:creationId xmlns:a16="http://schemas.microsoft.com/office/drawing/2014/main" id="{41CE755B-8D72-4614-8E8D-35D99A9B89DD}"/>
              </a:ext>
            </a:extLst>
          </p:cNvPr>
          <p:cNvSpPr/>
          <p:nvPr/>
        </p:nvSpPr>
        <p:spPr>
          <a:xfrm>
            <a:off x="2267730" y="6142753"/>
            <a:ext cx="297069" cy="267828"/>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25" name="直線コネクタ 24">
            <a:extLst>
              <a:ext uri="{FF2B5EF4-FFF2-40B4-BE49-F238E27FC236}">
                <a16:creationId xmlns:a16="http://schemas.microsoft.com/office/drawing/2014/main" id="{453FC943-6778-4322-ECBD-1E57B01EED1D}"/>
              </a:ext>
            </a:extLst>
          </p:cNvPr>
          <p:cNvCxnSpPr>
            <a:cxnSpLocks/>
          </p:cNvCxnSpPr>
          <p:nvPr/>
        </p:nvCxnSpPr>
        <p:spPr>
          <a:xfrm>
            <a:off x="7677068" y="2640354"/>
            <a:ext cx="0" cy="301531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B0C38FF0-5126-4767-CD96-37C3C24A9B44}"/>
              </a:ext>
            </a:extLst>
          </p:cNvPr>
          <p:cNvCxnSpPr>
            <a:cxnSpLocks/>
          </p:cNvCxnSpPr>
          <p:nvPr/>
        </p:nvCxnSpPr>
        <p:spPr>
          <a:xfrm>
            <a:off x="5615831" y="5461076"/>
            <a:ext cx="2313184" cy="0"/>
          </a:xfrm>
          <a:prstGeom prst="straightConnector1">
            <a:avLst/>
          </a:prstGeom>
          <a:ln w="666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B5816D9D-EFD7-210D-61D7-5746DBA27F04}"/>
              </a:ext>
            </a:extLst>
          </p:cNvPr>
          <p:cNvCxnSpPr>
            <a:cxnSpLocks/>
          </p:cNvCxnSpPr>
          <p:nvPr/>
        </p:nvCxnSpPr>
        <p:spPr>
          <a:xfrm flipV="1">
            <a:off x="5953809" y="2326013"/>
            <a:ext cx="0" cy="3410486"/>
          </a:xfrm>
          <a:prstGeom prst="straightConnector1">
            <a:avLst/>
          </a:prstGeom>
          <a:ln w="666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E85E0B10-AEC9-A0DD-9F95-BB6C652E069D}"/>
              </a:ext>
            </a:extLst>
          </p:cNvPr>
          <p:cNvCxnSpPr>
            <a:cxnSpLocks/>
          </p:cNvCxnSpPr>
          <p:nvPr/>
        </p:nvCxnSpPr>
        <p:spPr>
          <a:xfrm>
            <a:off x="6371242" y="2640354"/>
            <a:ext cx="0" cy="301531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DB1416E-F0F1-F562-2E35-FECE8F7103BF}"/>
              </a:ext>
            </a:extLst>
          </p:cNvPr>
          <p:cNvCxnSpPr>
            <a:cxnSpLocks/>
          </p:cNvCxnSpPr>
          <p:nvPr/>
        </p:nvCxnSpPr>
        <p:spPr>
          <a:xfrm>
            <a:off x="6819832" y="2640354"/>
            <a:ext cx="0" cy="301531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7BDDBBD4-4420-CC26-343C-BE2513E6745B}"/>
              </a:ext>
            </a:extLst>
          </p:cNvPr>
          <p:cNvCxnSpPr>
            <a:cxnSpLocks/>
          </p:cNvCxnSpPr>
          <p:nvPr/>
        </p:nvCxnSpPr>
        <p:spPr>
          <a:xfrm>
            <a:off x="7231550" y="2658316"/>
            <a:ext cx="0" cy="301531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1" name="フリーフォーム 30">
            <a:extLst>
              <a:ext uri="{FF2B5EF4-FFF2-40B4-BE49-F238E27FC236}">
                <a16:creationId xmlns:a16="http://schemas.microsoft.com/office/drawing/2014/main" id="{0E973180-95A4-18AC-D0D5-1DEC701E5955}"/>
              </a:ext>
            </a:extLst>
          </p:cNvPr>
          <p:cNvSpPr/>
          <p:nvPr/>
        </p:nvSpPr>
        <p:spPr>
          <a:xfrm>
            <a:off x="5747517" y="3718094"/>
            <a:ext cx="2000219" cy="687170"/>
          </a:xfrm>
          <a:custGeom>
            <a:avLst/>
            <a:gdLst>
              <a:gd name="connsiteX0" fmla="*/ 0 w 3100388"/>
              <a:gd name="connsiteY0" fmla="*/ 1057282 h 1093169"/>
              <a:gd name="connsiteX1" fmla="*/ 1671638 w 3100388"/>
              <a:gd name="connsiteY1" fmla="*/ 7 h 1093169"/>
              <a:gd name="connsiteX2" fmla="*/ 2557463 w 3100388"/>
              <a:gd name="connsiteY2" fmla="*/ 1071569 h 1093169"/>
              <a:gd name="connsiteX3" fmla="*/ 3100388 w 3100388"/>
              <a:gd name="connsiteY3" fmla="*/ 614369 h 1093169"/>
            </a:gdLst>
            <a:ahLst/>
            <a:cxnLst>
              <a:cxn ang="0">
                <a:pos x="connsiteX0" y="connsiteY0"/>
              </a:cxn>
              <a:cxn ang="0">
                <a:pos x="connsiteX1" y="connsiteY1"/>
              </a:cxn>
              <a:cxn ang="0">
                <a:pos x="connsiteX2" y="connsiteY2"/>
              </a:cxn>
              <a:cxn ang="0">
                <a:pos x="connsiteX3" y="connsiteY3"/>
              </a:cxn>
            </a:cxnLst>
            <a:rect l="l" t="t" r="r" b="b"/>
            <a:pathLst>
              <a:path w="3100388" h="1093169">
                <a:moveTo>
                  <a:pt x="0" y="1057282"/>
                </a:moveTo>
                <a:cubicBezTo>
                  <a:pt x="622697" y="527454"/>
                  <a:pt x="1245394" y="-2374"/>
                  <a:pt x="1671638" y="7"/>
                </a:cubicBezTo>
                <a:cubicBezTo>
                  <a:pt x="2097882" y="2388"/>
                  <a:pt x="2319338" y="969175"/>
                  <a:pt x="2557463" y="1071569"/>
                </a:cubicBezTo>
                <a:cubicBezTo>
                  <a:pt x="2795588" y="1173963"/>
                  <a:pt x="2947988" y="894166"/>
                  <a:pt x="3100388" y="614369"/>
                </a:cubicBezTo>
              </a:path>
            </a:pathLst>
          </a:cu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2" name="フリーフォーム 31">
            <a:extLst>
              <a:ext uri="{FF2B5EF4-FFF2-40B4-BE49-F238E27FC236}">
                <a16:creationId xmlns:a16="http://schemas.microsoft.com/office/drawing/2014/main" id="{1FF3541E-D6C6-C085-8376-AE0D9971E997}"/>
              </a:ext>
            </a:extLst>
          </p:cNvPr>
          <p:cNvSpPr/>
          <p:nvPr/>
        </p:nvSpPr>
        <p:spPr>
          <a:xfrm>
            <a:off x="5772313" y="4288507"/>
            <a:ext cx="2000219" cy="417735"/>
          </a:xfrm>
          <a:custGeom>
            <a:avLst/>
            <a:gdLst>
              <a:gd name="connsiteX0" fmla="*/ 0 w 3100388"/>
              <a:gd name="connsiteY0" fmla="*/ 1057282 h 1093169"/>
              <a:gd name="connsiteX1" fmla="*/ 1671638 w 3100388"/>
              <a:gd name="connsiteY1" fmla="*/ 7 h 1093169"/>
              <a:gd name="connsiteX2" fmla="*/ 2557463 w 3100388"/>
              <a:gd name="connsiteY2" fmla="*/ 1071569 h 1093169"/>
              <a:gd name="connsiteX3" fmla="*/ 3100388 w 3100388"/>
              <a:gd name="connsiteY3" fmla="*/ 614369 h 1093169"/>
            </a:gdLst>
            <a:ahLst/>
            <a:cxnLst>
              <a:cxn ang="0">
                <a:pos x="connsiteX0" y="connsiteY0"/>
              </a:cxn>
              <a:cxn ang="0">
                <a:pos x="connsiteX1" y="connsiteY1"/>
              </a:cxn>
              <a:cxn ang="0">
                <a:pos x="connsiteX2" y="connsiteY2"/>
              </a:cxn>
              <a:cxn ang="0">
                <a:pos x="connsiteX3" y="connsiteY3"/>
              </a:cxn>
            </a:cxnLst>
            <a:rect l="l" t="t" r="r" b="b"/>
            <a:pathLst>
              <a:path w="3100388" h="1093169">
                <a:moveTo>
                  <a:pt x="0" y="1057282"/>
                </a:moveTo>
                <a:cubicBezTo>
                  <a:pt x="622697" y="527454"/>
                  <a:pt x="1245394" y="-2374"/>
                  <a:pt x="1671638" y="7"/>
                </a:cubicBezTo>
                <a:cubicBezTo>
                  <a:pt x="2097882" y="2388"/>
                  <a:pt x="2319338" y="969175"/>
                  <a:pt x="2557463" y="1071569"/>
                </a:cubicBezTo>
                <a:cubicBezTo>
                  <a:pt x="2795588" y="1173963"/>
                  <a:pt x="2947988" y="894166"/>
                  <a:pt x="3100388" y="614369"/>
                </a:cubicBezTo>
              </a:path>
            </a:pathLst>
          </a:cu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3" name="フリーフォーム 32">
            <a:extLst>
              <a:ext uri="{FF2B5EF4-FFF2-40B4-BE49-F238E27FC236}">
                <a16:creationId xmlns:a16="http://schemas.microsoft.com/office/drawing/2014/main" id="{D609DFD7-D4F5-FC03-ADDB-21AE190ABC56}"/>
              </a:ext>
            </a:extLst>
          </p:cNvPr>
          <p:cNvSpPr/>
          <p:nvPr/>
        </p:nvSpPr>
        <p:spPr>
          <a:xfrm>
            <a:off x="5772313" y="3442672"/>
            <a:ext cx="2000219" cy="417735"/>
          </a:xfrm>
          <a:custGeom>
            <a:avLst/>
            <a:gdLst>
              <a:gd name="connsiteX0" fmla="*/ 0 w 3100388"/>
              <a:gd name="connsiteY0" fmla="*/ 1057282 h 1093169"/>
              <a:gd name="connsiteX1" fmla="*/ 1671638 w 3100388"/>
              <a:gd name="connsiteY1" fmla="*/ 7 h 1093169"/>
              <a:gd name="connsiteX2" fmla="*/ 2557463 w 3100388"/>
              <a:gd name="connsiteY2" fmla="*/ 1071569 h 1093169"/>
              <a:gd name="connsiteX3" fmla="*/ 3100388 w 3100388"/>
              <a:gd name="connsiteY3" fmla="*/ 614369 h 1093169"/>
            </a:gdLst>
            <a:ahLst/>
            <a:cxnLst>
              <a:cxn ang="0">
                <a:pos x="connsiteX0" y="connsiteY0"/>
              </a:cxn>
              <a:cxn ang="0">
                <a:pos x="connsiteX1" y="connsiteY1"/>
              </a:cxn>
              <a:cxn ang="0">
                <a:pos x="connsiteX2" y="connsiteY2"/>
              </a:cxn>
              <a:cxn ang="0">
                <a:pos x="connsiteX3" y="connsiteY3"/>
              </a:cxn>
            </a:cxnLst>
            <a:rect l="l" t="t" r="r" b="b"/>
            <a:pathLst>
              <a:path w="3100388" h="1093169">
                <a:moveTo>
                  <a:pt x="0" y="1057282"/>
                </a:moveTo>
                <a:cubicBezTo>
                  <a:pt x="622697" y="527454"/>
                  <a:pt x="1245394" y="-2374"/>
                  <a:pt x="1671638" y="7"/>
                </a:cubicBezTo>
                <a:cubicBezTo>
                  <a:pt x="2097882" y="2388"/>
                  <a:pt x="2319338" y="969175"/>
                  <a:pt x="2557463" y="1071569"/>
                </a:cubicBezTo>
                <a:cubicBezTo>
                  <a:pt x="2795588" y="1173963"/>
                  <a:pt x="2947988" y="894166"/>
                  <a:pt x="3100388" y="614369"/>
                </a:cubicBezTo>
              </a:path>
            </a:pathLst>
          </a:cu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4" name="フリーフォーム 33">
            <a:extLst>
              <a:ext uri="{FF2B5EF4-FFF2-40B4-BE49-F238E27FC236}">
                <a16:creationId xmlns:a16="http://schemas.microsoft.com/office/drawing/2014/main" id="{562ECD4A-8198-BF37-7870-5D8961FE4D34}"/>
              </a:ext>
            </a:extLst>
          </p:cNvPr>
          <p:cNvSpPr/>
          <p:nvPr/>
        </p:nvSpPr>
        <p:spPr>
          <a:xfrm>
            <a:off x="5802821" y="3164473"/>
            <a:ext cx="2000219" cy="243884"/>
          </a:xfrm>
          <a:custGeom>
            <a:avLst/>
            <a:gdLst>
              <a:gd name="connsiteX0" fmla="*/ 0 w 3100388"/>
              <a:gd name="connsiteY0" fmla="*/ 1057282 h 1093169"/>
              <a:gd name="connsiteX1" fmla="*/ 1671638 w 3100388"/>
              <a:gd name="connsiteY1" fmla="*/ 7 h 1093169"/>
              <a:gd name="connsiteX2" fmla="*/ 2557463 w 3100388"/>
              <a:gd name="connsiteY2" fmla="*/ 1071569 h 1093169"/>
              <a:gd name="connsiteX3" fmla="*/ 3100388 w 3100388"/>
              <a:gd name="connsiteY3" fmla="*/ 614369 h 1093169"/>
            </a:gdLst>
            <a:ahLst/>
            <a:cxnLst>
              <a:cxn ang="0">
                <a:pos x="connsiteX0" y="connsiteY0"/>
              </a:cxn>
              <a:cxn ang="0">
                <a:pos x="connsiteX1" y="connsiteY1"/>
              </a:cxn>
              <a:cxn ang="0">
                <a:pos x="connsiteX2" y="connsiteY2"/>
              </a:cxn>
              <a:cxn ang="0">
                <a:pos x="connsiteX3" y="connsiteY3"/>
              </a:cxn>
            </a:cxnLst>
            <a:rect l="l" t="t" r="r" b="b"/>
            <a:pathLst>
              <a:path w="3100388" h="1093169">
                <a:moveTo>
                  <a:pt x="0" y="1057282"/>
                </a:moveTo>
                <a:cubicBezTo>
                  <a:pt x="622697" y="527454"/>
                  <a:pt x="1245394" y="-2374"/>
                  <a:pt x="1671638" y="7"/>
                </a:cubicBezTo>
                <a:cubicBezTo>
                  <a:pt x="2097882" y="2388"/>
                  <a:pt x="2319338" y="969175"/>
                  <a:pt x="2557463" y="1071569"/>
                </a:cubicBezTo>
                <a:cubicBezTo>
                  <a:pt x="2795588" y="1173963"/>
                  <a:pt x="2947988" y="894166"/>
                  <a:pt x="3100388" y="614369"/>
                </a:cubicBezTo>
              </a:path>
            </a:pathLst>
          </a:cu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5" name="フリーフォーム 34">
            <a:extLst>
              <a:ext uri="{FF2B5EF4-FFF2-40B4-BE49-F238E27FC236}">
                <a16:creationId xmlns:a16="http://schemas.microsoft.com/office/drawing/2014/main" id="{C856D59D-3CF1-A6A4-0BCF-625A9EBACC7D}"/>
              </a:ext>
            </a:extLst>
          </p:cNvPr>
          <p:cNvSpPr/>
          <p:nvPr/>
        </p:nvSpPr>
        <p:spPr>
          <a:xfrm>
            <a:off x="5753660" y="4875274"/>
            <a:ext cx="2000219" cy="243884"/>
          </a:xfrm>
          <a:custGeom>
            <a:avLst/>
            <a:gdLst>
              <a:gd name="connsiteX0" fmla="*/ 0 w 3100388"/>
              <a:gd name="connsiteY0" fmla="*/ 1057282 h 1093169"/>
              <a:gd name="connsiteX1" fmla="*/ 1671638 w 3100388"/>
              <a:gd name="connsiteY1" fmla="*/ 7 h 1093169"/>
              <a:gd name="connsiteX2" fmla="*/ 2557463 w 3100388"/>
              <a:gd name="connsiteY2" fmla="*/ 1071569 h 1093169"/>
              <a:gd name="connsiteX3" fmla="*/ 3100388 w 3100388"/>
              <a:gd name="connsiteY3" fmla="*/ 614369 h 1093169"/>
            </a:gdLst>
            <a:ahLst/>
            <a:cxnLst>
              <a:cxn ang="0">
                <a:pos x="connsiteX0" y="connsiteY0"/>
              </a:cxn>
              <a:cxn ang="0">
                <a:pos x="connsiteX1" y="connsiteY1"/>
              </a:cxn>
              <a:cxn ang="0">
                <a:pos x="connsiteX2" y="connsiteY2"/>
              </a:cxn>
              <a:cxn ang="0">
                <a:pos x="connsiteX3" y="connsiteY3"/>
              </a:cxn>
            </a:cxnLst>
            <a:rect l="l" t="t" r="r" b="b"/>
            <a:pathLst>
              <a:path w="3100388" h="1093169">
                <a:moveTo>
                  <a:pt x="0" y="1057282"/>
                </a:moveTo>
                <a:cubicBezTo>
                  <a:pt x="622697" y="527454"/>
                  <a:pt x="1245394" y="-2374"/>
                  <a:pt x="1671638" y="7"/>
                </a:cubicBezTo>
                <a:cubicBezTo>
                  <a:pt x="2097882" y="2388"/>
                  <a:pt x="2319338" y="969175"/>
                  <a:pt x="2557463" y="1071569"/>
                </a:cubicBezTo>
                <a:cubicBezTo>
                  <a:pt x="2795588" y="1173963"/>
                  <a:pt x="2947988" y="894166"/>
                  <a:pt x="3100388" y="614369"/>
                </a:cubicBezTo>
              </a:path>
            </a:pathLst>
          </a:cu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36" name="直線コネクタ 35">
            <a:extLst>
              <a:ext uri="{FF2B5EF4-FFF2-40B4-BE49-F238E27FC236}">
                <a16:creationId xmlns:a16="http://schemas.microsoft.com/office/drawing/2014/main" id="{76292D54-8AF6-DC8F-7D6C-95B80472604B}"/>
              </a:ext>
            </a:extLst>
          </p:cNvPr>
          <p:cNvCxnSpPr>
            <a:cxnSpLocks/>
          </p:cNvCxnSpPr>
          <p:nvPr/>
        </p:nvCxnSpPr>
        <p:spPr>
          <a:xfrm>
            <a:off x="5779778" y="2924758"/>
            <a:ext cx="2080107"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2" name="フリーフォーム 41">
            <a:extLst>
              <a:ext uri="{FF2B5EF4-FFF2-40B4-BE49-F238E27FC236}">
                <a16:creationId xmlns:a16="http://schemas.microsoft.com/office/drawing/2014/main" id="{163AD63C-3ED7-AB68-1DF6-A4C8AF03BFBE}"/>
              </a:ext>
            </a:extLst>
          </p:cNvPr>
          <p:cNvSpPr/>
          <p:nvPr/>
        </p:nvSpPr>
        <p:spPr>
          <a:xfrm>
            <a:off x="5959525" y="3780964"/>
            <a:ext cx="1714473" cy="817287"/>
          </a:xfrm>
          <a:custGeom>
            <a:avLst/>
            <a:gdLst>
              <a:gd name="connsiteX0" fmla="*/ 0 w 2657475"/>
              <a:gd name="connsiteY0" fmla="*/ 1300163 h 1300163"/>
              <a:gd name="connsiteX1" fmla="*/ 642938 w 2657475"/>
              <a:gd name="connsiteY1" fmla="*/ 900113 h 1300163"/>
              <a:gd name="connsiteX2" fmla="*/ 1343025 w 2657475"/>
              <a:gd name="connsiteY2" fmla="*/ 385763 h 1300163"/>
              <a:gd name="connsiteX3" fmla="*/ 1985963 w 2657475"/>
              <a:gd name="connsiteY3" fmla="*/ 642938 h 1300163"/>
              <a:gd name="connsiteX4" fmla="*/ 2657475 w 2657475"/>
              <a:gd name="connsiteY4" fmla="*/ 0 h 1300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75" h="1300163">
                <a:moveTo>
                  <a:pt x="0" y="1300163"/>
                </a:moveTo>
                <a:cubicBezTo>
                  <a:pt x="209550" y="1176338"/>
                  <a:pt x="419101" y="1052513"/>
                  <a:pt x="642938" y="900113"/>
                </a:cubicBezTo>
                <a:cubicBezTo>
                  <a:pt x="866776" y="747713"/>
                  <a:pt x="1119188" y="428625"/>
                  <a:pt x="1343025" y="385763"/>
                </a:cubicBezTo>
                <a:cubicBezTo>
                  <a:pt x="1566863" y="342900"/>
                  <a:pt x="1766888" y="707232"/>
                  <a:pt x="1985963" y="642938"/>
                </a:cubicBezTo>
                <a:cubicBezTo>
                  <a:pt x="2205038" y="578644"/>
                  <a:pt x="2431256" y="289322"/>
                  <a:pt x="2657475" y="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3" name="円/楕円 42">
            <a:extLst>
              <a:ext uri="{FF2B5EF4-FFF2-40B4-BE49-F238E27FC236}">
                <a16:creationId xmlns:a16="http://schemas.microsoft.com/office/drawing/2014/main" id="{DC943316-3F3D-1016-A5A1-400C9EF4D8F4}"/>
              </a:ext>
            </a:extLst>
          </p:cNvPr>
          <p:cNvSpPr/>
          <p:nvPr/>
        </p:nvSpPr>
        <p:spPr>
          <a:xfrm>
            <a:off x="5844137" y="4508062"/>
            <a:ext cx="218441" cy="2281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4" name="円/楕円 43">
            <a:extLst>
              <a:ext uri="{FF2B5EF4-FFF2-40B4-BE49-F238E27FC236}">
                <a16:creationId xmlns:a16="http://schemas.microsoft.com/office/drawing/2014/main" id="{F2E367EA-3E0D-F3CE-EE56-0A4258D3E132}"/>
              </a:ext>
            </a:extLst>
          </p:cNvPr>
          <p:cNvSpPr/>
          <p:nvPr/>
        </p:nvSpPr>
        <p:spPr>
          <a:xfrm>
            <a:off x="7588010" y="3638759"/>
            <a:ext cx="218441" cy="22815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5" name="直線コネクタ 44">
            <a:extLst>
              <a:ext uri="{FF2B5EF4-FFF2-40B4-BE49-F238E27FC236}">
                <a16:creationId xmlns:a16="http://schemas.microsoft.com/office/drawing/2014/main" id="{F281E402-5F08-BB1E-4084-519E14B15A4D}"/>
              </a:ext>
            </a:extLst>
          </p:cNvPr>
          <p:cNvCxnSpPr>
            <a:cxnSpLocks/>
          </p:cNvCxnSpPr>
          <p:nvPr/>
        </p:nvCxnSpPr>
        <p:spPr>
          <a:xfrm>
            <a:off x="3267140" y="2644274"/>
            <a:ext cx="0" cy="301531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B5166696-562A-7587-6F6C-FEA64A93699E}"/>
              </a:ext>
            </a:extLst>
          </p:cNvPr>
          <p:cNvCxnSpPr>
            <a:cxnSpLocks/>
          </p:cNvCxnSpPr>
          <p:nvPr/>
        </p:nvCxnSpPr>
        <p:spPr>
          <a:xfrm>
            <a:off x="1187470" y="5464996"/>
            <a:ext cx="2313184" cy="0"/>
          </a:xfrm>
          <a:prstGeom prst="straightConnector1">
            <a:avLst/>
          </a:prstGeom>
          <a:ln w="666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CE6F555F-67B3-87F9-DE07-A87E4D5C0659}"/>
              </a:ext>
            </a:extLst>
          </p:cNvPr>
          <p:cNvCxnSpPr>
            <a:cxnSpLocks/>
          </p:cNvCxnSpPr>
          <p:nvPr/>
        </p:nvCxnSpPr>
        <p:spPr>
          <a:xfrm flipV="1">
            <a:off x="1525449" y="2329933"/>
            <a:ext cx="0" cy="3410486"/>
          </a:xfrm>
          <a:prstGeom prst="straightConnector1">
            <a:avLst/>
          </a:prstGeom>
          <a:ln w="666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79FF3C7E-C590-BF24-3E06-44075869E5A6}"/>
              </a:ext>
            </a:extLst>
          </p:cNvPr>
          <p:cNvCxnSpPr>
            <a:cxnSpLocks/>
          </p:cNvCxnSpPr>
          <p:nvPr/>
        </p:nvCxnSpPr>
        <p:spPr>
          <a:xfrm>
            <a:off x="1961315" y="2644274"/>
            <a:ext cx="0" cy="301531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85F31ABB-3348-E728-6802-CB72A4E9394E}"/>
              </a:ext>
            </a:extLst>
          </p:cNvPr>
          <p:cNvCxnSpPr>
            <a:cxnSpLocks/>
          </p:cNvCxnSpPr>
          <p:nvPr/>
        </p:nvCxnSpPr>
        <p:spPr>
          <a:xfrm>
            <a:off x="2409904" y="2644274"/>
            <a:ext cx="0" cy="301531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FDB3044E-A94F-1EC5-08BA-6AB94BD7B646}"/>
              </a:ext>
            </a:extLst>
          </p:cNvPr>
          <p:cNvCxnSpPr>
            <a:cxnSpLocks/>
          </p:cNvCxnSpPr>
          <p:nvPr/>
        </p:nvCxnSpPr>
        <p:spPr>
          <a:xfrm>
            <a:off x="2821622" y="2662236"/>
            <a:ext cx="0" cy="301531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0D1D8F00-D4F0-7550-8D06-D09533AE6BFB}"/>
              </a:ext>
            </a:extLst>
          </p:cNvPr>
          <p:cNvCxnSpPr>
            <a:cxnSpLocks/>
          </p:cNvCxnSpPr>
          <p:nvPr/>
        </p:nvCxnSpPr>
        <p:spPr>
          <a:xfrm>
            <a:off x="1328370" y="2928678"/>
            <a:ext cx="208010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C238221E-F742-A511-A552-A2027747FC6A}"/>
              </a:ext>
            </a:extLst>
          </p:cNvPr>
          <p:cNvCxnSpPr>
            <a:cxnSpLocks/>
          </p:cNvCxnSpPr>
          <p:nvPr/>
        </p:nvCxnSpPr>
        <p:spPr>
          <a:xfrm>
            <a:off x="1328370" y="3347799"/>
            <a:ext cx="208010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71B6537-4B00-4EF1-AD76-64FBC6BBDA42}"/>
              </a:ext>
            </a:extLst>
          </p:cNvPr>
          <p:cNvCxnSpPr>
            <a:cxnSpLocks/>
          </p:cNvCxnSpPr>
          <p:nvPr/>
        </p:nvCxnSpPr>
        <p:spPr>
          <a:xfrm>
            <a:off x="1328370" y="3784883"/>
            <a:ext cx="208010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FD5F9261-05D2-6615-6911-A3E01EA8BCAC}"/>
              </a:ext>
            </a:extLst>
          </p:cNvPr>
          <p:cNvCxnSpPr>
            <a:cxnSpLocks/>
          </p:cNvCxnSpPr>
          <p:nvPr/>
        </p:nvCxnSpPr>
        <p:spPr>
          <a:xfrm>
            <a:off x="1328370" y="4221966"/>
            <a:ext cx="208010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FC6736B-6FC7-C45A-1FAE-1770DD63BAAB}"/>
              </a:ext>
            </a:extLst>
          </p:cNvPr>
          <p:cNvCxnSpPr>
            <a:cxnSpLocks/>
          </p:cNvCxnSpPr>
          <p:nvPr/>
        </p:nvCxnSpPr>
        <p:spPr>
          <a:xfrm>
            <a:off x="1328370" y="4647075"/>
            <a:ext cx="208010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D08B7A6B-8FEA-6F09-FB29-BE0239A937F6}"/>
              </a:ext>
            </a:extLst>
          </p:cNvPr>
          <p:cNvCxnSpPr>
            <a:cxnSpLocks/>
          </p:cNvCxnSpPr>
          <p:nvPr/>
        </p:nvCxnSpPr>
        <p:spPr>
          <a:xfrm>
            <a:off x="1328370" y="5084159"/>
            <a:ext cx="2080107"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62" name="フリーフォーム 61">
            <a:extLst>
              <a:ext uri="{FF2B5EF4-FFF2-40B4-BE49-F238E27FC236}">
                <a16:creationId xmlns:a16="http://schemas.microsoft.com/office/drawing/2014/main" id="{E64C37D5-C3C2-7000-4050-9CE1B5A12D78}"/>
              </a:ext>
            </a:extLst>
          </p:cNvPr>
          <p:cNvSpPr/>
          <p:nvPr/>
        </p:nvSpPr>
        <p:spPr>
          <a:xfrm>
            <a:off x="1509655" y="3793865"/>
            <a:ext cx="1760561" cy="862193"/>
          </a:xfrm>
          <a:custGeom>
            <a:avLst/>
            <a:gdLst>
              <a:gd name="connsiteX0" fmla="*/ 0 w 2728912"/>
              <a:gd name="connsiteY0" fmla="*/ 1371600 h 1371600"/>
              <a:gd name="connsiteX1" fmla="*/ 1414462 w 2728912"/>
              <a:gd name="connsiteY1" fmla="*/ 1071562 h 1371600"/>
              <a:gd name="connsiteX2" fmla="*/ 2728912 w 2728912"/>
              <a:gd name="connsiteY2" fmla="*/ 0 h 1371600"/>
            </a:gdLst>
            <a:ahLst/>
            <a:cxnLst>
              <a:cxn ang="0">
                <a:pos x="connsiteX0" y="connsiteY0"/>
              </a:cxn>
              <a:cxn ang="0">
                <a:pos x="connsiteX1" y="connsiteY1"/>
              </a:cxn>
              <a:cxn ang="0">
                <a:pos x="connsiteX2" y="connsiteY2"/>
              </a:cxn>
            </a:cxnLst>
            <a:rect l="l" t="t" r="r" b="b"/>
            <a:pathLst>
              <a:path w="2728912" h="1371600">
                <a:moveTo>
                  <a:pt x="0" y="1371600"/>
                </a:moveTo>
                <a:cubicBezTo>
                  <a:pt x="479821" y="1335881"/>
                  <a:pt x="959643" y="1300162"/>
                  <a:pt x="1414462" y="1071562"/>
                </a:cubicBezTo>
                <a:cubicBezTo>
                  <a:pt x="1869281" y="842962"/>
                  <a:pt x="2299096" y="421481"/>
                  <a:pt x="2728912" y="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3" name="円/楕円 62">
            <a:extLst>
              <a:ext uri="{FF2B5EF4-FFF2-40B4-BE49-F238E27FC236}">
                <a16:creationId xmlns:a16="http://schemas.microsoft.com/office/drawing/2014/main" id="{78803C3A-76DF-3635-48CF-C2F786A02F55}"/>
              </a:ext>
            </a:extLst>
          </p:cNvPr>
          <p:cNvSpPr/>
          <p:nvPr/>
        </p:nvSpPr>
        <p:spPr>
          <a:xfrm>
            <a:off x="1421728" y="4541979"/>
            <a:ext cx="218441" cy="2281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4" name="円/楕円 63">
            <a:extLst>
              <a:ext uri="{FF2B5EF4-FFF2-40B4-BE49-F238E27FC236}">
                <a16:creationId xmlns:a16="http://schemas.microsoft.com/office/drawing/2014/main" id="{4A797C47-E274-B2C1-C2B8-3D724D14EFFC}"/>
              </a:ext>
            </a:extLst>
          </p:cNvPr>
          <p:cNvSpPr/>
          <p:nvPr/>
        </p:nvSpPr>
        <p:spPr>
          <a:xfrm>
            <a:off x="3165601" y="3672676"/>
            <a:ext cx="218441" cy="22815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5" name="直線コネクタ 64">
            <a:extLst>
              <a:ext uri="{FF2B5EF4-FFF2-40B4-BE49-F238E27FC236}">
                <a16:creationId xmlns:a16="http://schemas.microsoft.com/office/drawing/2014/main" id="{87FABCFD-6971-1E37-9EC5-88D06D3E21DB}"/>
              </a:ext>
            </a:extLst>
          </p:cNvPr>
          <p:cNvCxnSpPr>
            <a:cxnSpLocks/>
            <a:stCxn id="66" idx="6"/>
            <a:endCxn id="69" idx="2"/>
          </p:cNvCxnSpPr>
          <p:nvPr/>
        </p:nvCxnSpPr>
        <p:spPr>
          <a:xfrm>
            <a:off x="6141206" y="6252974"/>
            <a:ext cx="603453" cy="1438"/>
          </a:xfrm>
          <a:prstGeom prst="line">
            <a:avLst/>
          </a:prstGeom>
          <a:ln w="4762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6" name="円/楕円 65">
            <a:extLst>
              <a:ext uri="{FF2B5EF4-FFF2-40B4-BE49-F238E27FC236}">
                <a16:creationId xmlns:a16="http://schemas.microsoft.com/office/drawing/2014/main" id="{10FF0404-B588-180B-3246-33ADD902D3D5}"/>
              </a:ext>
            </a:extLst>
          </p:cNvPr>
          <p:cNvSpPr/>
          <p:nvPr/>
        </p:nvSpPr>
        <p:spPr>
          <a:xfrm>
            <a:off x="5844137" y="6119060"/>
            <a:ext cx="297069" cy="267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7" name="直線コネクタ 66">
            <a:extLst>
              <a:ext uri="{FF2B5EF4-FFF2-40B4-BE49-F238E27FC236}">
                <a16:creationId xmlns:a16="http://schemas.microsoft.com/office/drawing/2014/main" id="{B8474D69-2140-6236-C03F-CADD9AD0E592}"/>
              </a:ext>
            </a:extLst>
          </p:cNvPr>
          <p:cNvCxnSpPr>
            <a:cxnSpLocks/>
            <a:stCxn id="69" idx="6"/>
            <a:endCxn id="68" idx="2"/>
          </p:cNvCxnSpPr>
          <p:nvPr/>
        </p:nvCxnSpPr>
        <p:spPr>
          <a:xfrm>
            <a:off x="7041728" y="6254412"/>
            <a:ext cx="574160" cy="0"/>
          </a:xfrm>
          <a:prstGeom prst="line">
            <a:avLst/>
          </a:prstGeom>
          <a:ln w="444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8" name="円/楕円 67">
            <a:extLst>
              <a:ext uri="{FF2B5EF4-FFF2-40B4-BE49-F238E27FC236}">
                <a16:creationId xmlns:a16="http://schemas.microsoft.com/office/drawing/2014/main" id="{CDD5FFDB-1BE1-E3CF-9620-46A240E78946}"/>
              </a:ext>
            </a:extLst>
          </p:cNvPr>
          <p:cNvSpPr/>
          <p:nvPr/>
        </p:nvSpPr>
        <p:spPr>
          <a:xfrm>
            <a:off x="7615888" y="6120498"/>
            <a:ext cx="297069" cy="267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9" name="円/楕円 68">
            <a:extLst>
              <a:ext uri="{FF2B5EF4-FFF2-40B4-BE49-F238E27FC236}">
                <a16:creationId xmlns:a16="http://schemas.microsoft.com/office/drawing/2014/main" id="{2C113ADF-4EDB-8A54-3673-804433CA6D51}"/>
              </a:ext>
            </a:extLst>
          </p:cNvPr>
          <p:cNvSpPr/>
          <p:nvPr/>
        </p:nvSpPr>
        <p:spPr>
          <a:xfrm>
            <a:off x="6744659" y="6120498"/>
            <a:ext cx="297069" cy="267828"/>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0" name="右矢印 69">
            <a:extLst>
              <a:ext uri="{FF2B5EF4-FFF2-40B4-BE49-F238E27FC236}">
                <a16:creationId xmlns:a16="http://schemas.microsoft.com/office/drawing/2014/main" id="{D88B2438-4D0B-AA58-5131-7F676FF2D99B}"/>
              </a:ext>
            </a:extLst>
          </p:cNvPr>
          <p:cNvSpPr/>
          <p:nvPr/>
        </p:nvSpPr>
        <p:spPr>
          <a:xfrm>
            <a:off x="4201555" y="3727268"/>
            <a:ext cx="978408" cy="1217681"/>
          </a:xfrm>
          <a:prstGeom prst="rightArrow">
            <a:avLst/>
          </a:prstGeom>
          <a:noFill/>
          <a:ln w="412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1" name="テキスト ボックス 70">
            <a:extLst>
              <a:ext uri="{FF2B5EF4-FFF2-40B4-BE49-F238E27FC236}">
                <a16:creationId xmlns:a16="http://schemas.microsoft.com/office/drawing/2014/main" id="{C2D5015A-8657-5753-4869-BB4C90D04237}"/>
              </a:ext>
            </a:extLst>
          </p:cNvPr>
          <p:cNvSpPr txBox="1"/>
          <p:nvPr/>
        </p:nvSpPr>
        <p:spPr>
          <a:xfrm>
            <a:off x="464826" y="1197199"/>
            <a:ext cx="507154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Gravitational symmetry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in transformers and neural ODEs</a:t>
            </a:r>
          </a:p>
        </p:txBody>
      </p:sp>
      <p:sp>
        <p:nvSpPr>
          <p:cNvPr id="72" name="テキスト ボックス 71">
            <a:extLst>
              <a:ext uri="{FF2B5EF4-FFF2-40B4-BE49-F238E27FC236}">
                <a16:creationId xmlns:a16="http://schemas.microsoft.com/office/drawing/2014/main" id="{2321C36A-4E42-3FFC-4CE0-56CD00E92034}"/>
              </a:ext>
            </a:extLst>
          </p:cNvPr>
          <p:cNvSpPr txBox="1"/>
          <p:nvPr/>
        </p:nvSpPr>
        <p:spPr>
          <a:xfrm>
            <a:off x="3857911" y="3005208"/>
            <a:ext cx="16061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Coordinate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transformation</a:t>
            </a:r>
          </a:p>
        </p:txBody>
      </p:sp>
    </p:spTree>
    <p:extLst>
      <p:ext uri="{BB962C8B-B14F-4D97-AF65-F5344CB8AC3E}">
        <p14:creationId xmlns:p14="http://schemas.microsoft.com/office/powerpoint/2010/main" val="3394305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7F55B-88BF-3580-AD88-10F269C6142B}"/>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5425983F-1101-AFBD-2B2F-3D9981C9D669}"/>
              </a:ext>
            </a:extLst>
          </p:cNvPr>
          <p:cNvSpPr/>
          <p:nvPr/>
        </p:nvSpPr>
        <p:spPr>
          <a:xfrm>
            <a:off x="0" y="-15191"/>
            <a:ext cx="9144000" cy="9189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F2FF15DC-3C57-2F02-3323-915A5D997EF2}"/>
              </a:ext>
            </a:extLst>
          </p:cNvPr>
          <p:cNvSpPr txBox="1"/>
          <p:nvPr/>
        </p:nvSpPr>
        <p:spPr>
          <a:xfrm>
            <a:off x="457200" y="-74718"/>
            <a:ext cx="7709098" cy="84266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NNFT</a:t>
            </a:r>
            <a:r>
              <a:rPr kumimoji="1" lang="ja-JP" altLang="pt-BR" sz="3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a:t>
            </a:r>
            <a:r>
              <a:rPr lang="en-US" altLang="ja-JP" sz="3200" b="1" dirty="0">
                <a:solidFill>
                  <a:prstClr val="white"/>
                </a:solidFill>
                <a:latin typeface="Calibri" panose="020F0502020204030204"/>
                <a:ea typeface="游ゴシック" panose="020B0400000000000000" pitchFamily="34" charset="-128"/>
              </a:rPr>
              <a:t>Bayesian neural networks are QFTs </a:t>
            </a:r>
            <a:endParaRPr kumimoji="1" lang="ja-JP" altLang="en-US" sz="32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F6BE7C04-2CD3-03B8-E03D-D32EB093C970}"/>
              </a:ext>
            </a:extLst>
          </p:cNvPr>
          <p:cNvSpPr txBox="1"/>
          <p:nvPr/>
        </p:nvSpPr>
        <p:spPr>
          <a:xfrm>
            <a:off x="1062317" y="931699"/>
            <a:ext cx="803386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Hashimoto, Hirono, Maeda, Totsuka-Yoshinaka,</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Mach. Learn.: Sci. Technol. 5 045039 (2024)]</a:t>
            </a:r>
          </a:p>
        </p:txBody>
      </p:sp>
      <p:sp>
        <p:nvSpPr>
          <p:cNvPr id="71" name="テキスト ボックス 70">
            <a:extLst>
              <a:ext uri="{FF2B5EF4-FFF2-40B4-BE49-F238E27FC236}">
                <a16:creationId xmlns:a16="http://schemas.microsoft.com/office/drawing/2014/main" id="{C1C1E0A5-D979-1BD9-3BBA-BEDE490343BA}"/>
              </a:ext>
            </a:extLst>
          </p:cNvPr>
          <p:cNvSpPr txBox="1"/>
          <p:nvPr/>
        </p:nvSpPr>
        <p:spPr>
          <a:xfrm>
            <a:off x="514720" y="1485338"/>
            <a:ext cx="80338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Quantum Feynman paths = </a:t>
            </a:r>
            <a:r>
              <a:rPr lang="en-US" altLang="ja-JP" sz="2800" dirty="0">
                <a:solidFill>
                  <a:prstClr val="black"/>
                </a:solidFill>
                <a:latin typeface="Calibri" panose="020F0502020204030204"/>
                <a:ea typeface="游ゴシック" panose="020B0400000000000000" pitchFamily="34" charset="-128"/>
              </a:rPr>
              <a:t>AI</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outputs</a:t>
            </a:r>
          </a:p>
        </p:txBody>
      </p:sp>
      <p:pic>
        <p:nvPicPr>
          <p:cNvPr id="3" name="図 2" descr="ロゴ&#10;&#10;自動的に生成された説明">
            <a:extLst>
              <a:ext uri="{FF2B5EF4-FFF2-40B4-BE49-F238E27FC236}">
                <a16:creationId xmlns:a16="http://schemas.microsoft.com/office/drawing/2014/main" id="{D91D98C9-8EA4-C50B-B87F-3DC58189D363}"/>
              </a:ext>
            </a:extLst>
          </p:cNvPr>
          <p:cNvPicPr>
            <a:picLocks noChangeAspect="1"/>
          </p:cNvPicPr>
          <p:nvPr/>
        </p:nvPicPr>
        <p:blipFill>
          <a:blip r:embed="rId3"/>
          <a:stretch>
            <a:fillRect/>
          </a:stretch>
        </p:blipFill>
        <p:spPr>
          <a:xfrm>
            <a:off x="4867633" y="3189344"/>
            <a:ext cx="3478843" cy="837640"/>
          </a:xfrm>
          <a:prstGeom prst="rect">
            <a:avLst/>
          </a:prstGeom>
        </p:spPr>
      </p:pic>
      <p:sp>
        <p:nvSpPr>
          <p:cNvPr id="6" name="テキスト ボックス 5">
            <a:extLst>
              <a:ext uri="{FF2B5EF4-FFF2-40B4-BE49-F238E27FC236}">
                <a16:creationId xmlns:a16="http://schemas.microsoft.com/office/drawing/2014/main" id="{5D4E19EC-76F5-6059-C035-4ADDE6A2AB8A}"/>
              </a:ext>
            </a:extLst>
          </p:cNvPr>
          <p:cNvSpPr txBox="1"/>
          <p:nvPr/>
        </p:nvSpPr>
        <p:spPr>
          <a:xfrm>
            <a:off x="5838816" y="2461553"/>
            <a:ext cx="32573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Universal </a:t>
            </a:r>
            <a:r>
              <a:rPr lang="en-US" altLang="ja-JP" sz="2000" dirty="0">
                <a:solidFill>
                  <a:prstClr val="black"/>
                </a:solidFill>
                <a:latin typeface="Calibri" panose="020F0502020204030204"/>
                <a:ea typeface="游ゴシック" panose="020B0400000000000000" pitchFamily="34" charset="-128"/>
              </a:rPr>
              <a:t>a</a:t>
            </a: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pprox</a:t>
            </a:r>
            <a:r>
              <a:rPr lang="en-US" altLang="ja-JP" sz="2000" dirty="0" err="1">
                <a:solidFill>
                  <a:prstClr val="black"/>
                </a:solidFill>
                <a:latin typeface="Calibri" panose="020F0502020204030204"/>
                <a:ea typeface="游ゴシック" panose="020B0400000000000000" pitchFamily="34" charset="-128"/>
              </a:rPr>
              <a:t>imation</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000" dirty="0">
                <a:solidFill>
                  <a:prstClr val="black"/>
                </a:solidFill>
                <a:latin typeface="Calibri" panose="020F0502020204030204"/>
                <a:ea typeface="游ゴシック" panose="020B0400000000000000" pitchFamily="34" charset="-128"/>
              </a:rPr>
              <a:t>t</a:t>
            </a: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heorem</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r>
              <a:rPr lang="en-US" altLang="ja-JP" sz="2000" dirty="0">
                <a:solidFill>
                  <a:prstClr val="black"/>
                </a:solidFill>
                <a:latin typeface="Calibri" panose="020F0502020204030204"/>
                <a:ea typeface="游ゴシック" panose="020B0400000000000000" pitchFamily="34" charset="-128"/>
              </a:rPr>
              <a:t>of neural networks</a:t>
            </a:r>
            <a:endParaRPr kumimoji="1" lang="ja-JP" altLang="en-US" sz="2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屈折矢印 6">
            <a:extLst>
              <a:ext uri="{FF2B5EF4-FFF2-40B4-BE49-F238E27FC236}">
                <a16:creationId xmlns:a16="http://schemas.microsoft.com/office/drawing/2014/main" id="{64DC248E-6ABB-F8B7-F9B1-CAABF38460A3}"/>
              </a:ext>
            </a:extLst>
          </p:cNvPr>
          <p:cNvSpPr/>
          <p:nvPr/>
        </p:nvSpPr>
        <p:spPr>
          <a:xfrm flipV="1">
            <a:off x="4572000" y="2560093"/>
            <a:ext cx="1008529" cy="609346"/>
          </a:xfrm>
          <a:prstGeom prst="bentUpArrow">
            <a:avLst>
              <a:gd name="adj1" fmla="val 38613"/>
              <a:gd name="adj2" fmla="val 50000"/>
              <a:gd name="adj3" fmla="val 25000"/>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pic>
        <p:nvPicPr>
          <p:cNvPr id="8" name="図 7">
            <a:extLst>
              <a:ext uri="{FF2B5EF4-FFF2-40B4-BE49-F238E27FC236}">
                <a16:creationId xmlns:a16="http://schemas.microsoft.com/office/drawing/2014/main" id="{955DB215-CE73-FCD8-3CAA-CE7933AA8394}"/>
              </a:ext>
            </a:extLst>
          </p:cNvPr>
          <p:cNvPicPr>
            <a:picLocks noChangeAspect="1"/>
          </p:cNvPicPr>
          <p:nvPr/>
        </p:nvPicPr>
        <p:blipFill>
          <a:blip r:embed="rId4"/>
          <a:stretch>
            <a:fillRect/>
          </a:stretch>
        </p:blipFill>
        <p:spPr>
          <a:xfrm>
            <a:off x="5229903" y="3996580"/>
            <a:ext cx="2936395" cy="2678303"/>
          </a:xfrm>
          <a:prstGeom prst="rect">
            <a:avLst/>
          </a:prstGeom>
        </p:spPr>
      </p:pic>
      <p:pic>
        <p:nvPicPr>
          <p:cNvPr id="9" name="図 8">
            <a:extLst>
              <a:ext uri="{FF2B5EF4-FFF2-40B4-BE49-F238E27FC236}">
                <a16:creationId xmlns:a16="http://schemas.microsoft.com/office/drawing/2014/main" id="{806CC4CB-3A93-EF6F-4CD8-B2FF6AFDD880}"/>
              </a:ext>
            </a:extLst>
          </p:cNvPr>
          <p:cNvPicPr>
            <a:picLocks noChangeAspect="1"/>
          </p:cNvPicPr>
          <p:nvPr/>
        </p:nvPicPr>
        <p:blipFill>
          <a:blip r:embed="rId5"/>
          <a:stretch>
            <a:fillRect/>
          </a:stretch>
        </p:blipFill>
        <p:spPr>
          <a:xfrm>
            <a:off x="797523" y="2134042"/>
            <a:ext cx="3709108" cy="4088292"/>
          </a:xfrm>
          <a:prstGeom prst="rect">
            <a:avLst/>
          </a:prstGeom>
        </p:spPr>
      </p:pic>
    </p:spTree>
    <p:extLst>
      <p:ext uri="{BB962C8B-B14F-4D97-AF65-F5344CB8AC3E}">
        <p14:creationId xmlns:p14="http://schemas.microsoft.com/office/powerpoint/2010/main" val="3327105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E9744-9995-CEAF-9B9B-CF321319D3EE}"/>
            </a:ext>
          </a:extLst>
        </p:cNvPr>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10C28EEF-4E31-42B0-7BFA-D7D2C2D33243}"/>
              </a:ext>
            </a:extLst>
          </p:cNvPr>
          <p:cNvSpPr/>
          <p:nvPr/>
        </p:nvSpPr>
        <p:spPr>
          <a:xfrm>
            <a:off x="1" y="3778837"/>
            <a:ext cx="6282812" cy="3079164"/>
          </a:xfrm>
          <a:prstGeom prst="rect">
            <a:avLst/>
          </a:prstGeom>
          <a:gradFill flip="none" rotWithShape="1">
            <a:gsLst>
              <a:gs pos="53000">
                <a:schemeClr val="accent2">
                  <a:alpha val="43000"/>
                </a:schemeClr>
              </a:gs>
              <a:gs pos="88000">
                <a:schemeClr val="bg1">
                  <a:lumMod val="52000"/>
                  <a:lumOff val="48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5" name="正方形/長方形 34">
            <a:extLst>
              <a:ext uri="{FF2B5EF4-FFF2-40B4-BE49-F238E27FC236}">
                <a16:creationId xmlns:a16="http://schemas.microsoft.com/office/drawing/2014/main" id="{D84DC963-E0B9-5E3F-9BE5-1F5106D3DFA1}"/>
              </a:ext>
            </a:extLst>
          </p:cNvPr>
          <p:cNvSpPr/>
          <p:nvPr/>
        </p:nvSpPr>
        <p:spPr>
          <a:xfrm>
            <a:off x="-38289" y="903767"/>
            <a:ext cx="6022873" cy="2875070"/>
          </a:xfrm>
          <a:prstGeom prst="rect">
            <a:avLst/>
          </a:prstGeom>
          <a:gradFill flip="none" rotWithShape="1">
            <a:gsLst>
              <a:gs pos="53000">
                <a:schemeClr val="accent1">
                  <a:alpha val="37000"/>
                </a:schemeClr>
              </a:gs>
              <a:gs pos="88000">
                <a:schemeClr val="bg1">
                  <a:lumMod val="52000"/>
                  <a:lumOff val="48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5" name="正方形/長方形 4">
            <a:extLst>
              <a:ext uri="{FF2B5EF4-FFF2-40B4-BE49-F238E27FC236}">
                <a16:creationId xmlns:a16="http://schemas.microsoft.com/office/drawing/2014/main" id="{6AA46EF7-CD1B-64D7-D509-46DA69670F06}"/>
              </a:ext>
            </a:extLst>
          </p:cNvPr>
          <p:cNvSpPr/>
          <p:nvPr/>
        </p:nvSpPr>
        <p:spPr>
          <a:xfrm>
            <a:off x="0" y="-15191"/>
            <a:ext cx="9144000" cy="918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95AECFBE-DF7D-0C82-8FA9-2C6B25982BA7}"/>
              </a:ext>
            </a:extLst>
          </p:cNvPr>
          <p:cNvSpPr txBox="1"/>
          <p:nvPr/>
        </p:nvSpPr>
        <p:spPr>
          <a:xfrm>
            <a:off x="354671" y="185057"/>
            <a:ext cx="2951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err="1">
                <a:ln>
                  <a:noFill/>
                </a:ln>
                <a:solidFill>
                  <a:prstClr val="white"/>
                </a:solidFill>
                <a:effectLst/>
                <a:uLnTx/>
                <a:uFillTx/>
                <a:latin typeface="Calibri" panose="020F0502020204030204"/>
                <a:ea typeface="MS Gothic" panose="020B0609070205080204" pitchFamily="49" charset="-128"/>
                <a:cs typeface="+mn-cs"/>
              </a:rPr>
              <a:t>MLPhys</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MS Gothic" panose="020B0609070205080204" pitchFamily="49" charset="-128"/>
                <a:cs typeface="+mn-cs"/>
              </a:rPr>
              <a:t> in 2024.</a:t>
            </a:r>
          </a:p>
        </p:txBody>
      </p:sp>
      <p:sp>
        <p:nvSpPr>
          <p:cNvPr id="2" name="テキスト ボックス 1">
            <a:extLst>
              <a:ext uri="{FF2B5EF4-FFF2-40B4-BE49-F238E27FC236}">
                <a16:creationId xmlns:a16="http://schemas.microsoft.com/office/drawing/2014/main" id="{EEB8AC6D-243C-9D83-B563-008BBBF22078}"/>
              </a:ext>
            </a:extLst>
          </p:cNvPr>
          <p:cNvSpPr txBox="1"/>
          <p:nvPr/>
        </p:nvSpPr>
        <p:spPr>
          <a:xfrm>
            <a:off x="254410" y="2161361"/>
            <a:ext cx="18901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AI    Phys</a:t>
            </a:r>
            <a:endParaRPr kumimoji="1" lang="ja-JP" altLang="en-US" sz="36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9" name="フリーフォーム 8">
            <a:extLst>
              <a:ext uri="{FF2B5EF4-FFF2-40B4-BE49-F238E27FC236}">
                <a16:creationId xmlns:a16="http://schemas.microsoft.com/office/drawing/2014/main" id="{3E023A59-FB2F-D7AE-FAF5-6669B91CB061}"/>
              </a:ext>
            </a:extLst>
          </p:cNvPr>
          <p:cNvSpPr/>
          <p:nvPr/>
        </p:nvSpPr>
        <p:spPr>
          <a:xfrm rot="205922">
            <a:off x="537087" y="1806201"/>
            <a:ext cx="1150375" cy="383458"/>
          </a:xfrm>
          <a:custGeom>
            <a:avLst/>
            <a:gdLst>
              <a:gd name="connsiteX0" fmla="*/ 0 w 1150375"/>
              <a:gd name="connsiteY0" fmla="*/ 575251 h 575251"/>
              <a:gd name="connsiteX1" fmla="*/ 560439 w 1150375"/>
              <a:gd name="connsiteY1" fmla="*/ 64 h 575251"/>
              <a:gd name="connsiteX2" fmla="*/ 1150375 w 1150375"/>
              <a:gd name="connsiteY2" fmla="*/ 545754 h 575251"/>
            </a:gdLst>
            <a:ahLst/>
            <a:cxnLst>
              <a:cxn ang="0">
                <a:pos x="connsiteX0" y="connsiteY0"/>
              </a:cxn>
              <a:cxn ang="0">
                <a:pos x="connsiteX1" y="connsiteY1"/>
              </a:cxn>
              <a:cxn ang="0">
                <a:pos x="connsiteX2" y="connsiteY2"/>
              </a:cxn>
            </a:cxnLst>
            <a:rect l="l" t="t" r="r" b="b"/>
            <a:pathLst>
              <a:path w="1150375" h="575251">
                <a:moveTo>
                  <a:pt x="0" y="575251"/>
                </a:moveTo>
                <a:cubicBezTo>
                  <a:pt x="184355" y="290115"/>
                  <a:pt x="368710" y="4980"/>
                  <a:pt x="560439" y="64"/>
                </a:cubicBezTo>
                <a:cubicBezTo>
                  <a:pt x="752168" y="-4852"/>
                  <a:pt x="951271" y="270451"/>
                  <a:pt x="1150375" y="545754"/>
                </a:cubicBezTo>
              </a:path>
            </a:pathLst>
          </a:custGeom>
          <a:noFill/>
          <a:ln w="92075">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1321DBAA-6AB1-E5AF-0D6A-296E23493469}"/>
              </a:ext>
            </a:extLst>
          </p:cNvPr>
          <p:cNvSpPr txBox="1"/>
          <p:nvPr/>
        </p:nvSpPr>
        <p:spPr>
          <a:xfrm>
            <a:off x="255982" y="4983008"/>
            <a:ext cx="18901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Phys    AI</a:t>
            </a:r>
            <a:endParaRPr kumimoji="1" lang="ja-JP" altLang="en-US" sz="36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17" name="フリーフォーム 16">
            <a:extLst>
              <a:ext uri="{FF2B5EF4-FFF2-40B4-BE49-F238E27FC236}">
                <a16:creationId xmlns:a16="http://schemas.microsoft.com/office/drawing/2014/main" id="{C4EC97DA-BFD8-601C-DCE1-A545D40CA034}"/>
              </a:ext>
            </a:extLst>
          </p:cNvPr>
          <p:cNvSpPr/>
          <p:nvPr/>
        </p:nvSpPr>
        <p:spPr>
          <a:xfrm rot="205922">
            <a:off x="717687" y="4627848"/>
            <a:ext cx="1150375" cy="383458"/>
          </a:xfrm>
          <a:custGeom>
            <a:avLst/>
            <a:gdLst>
              <a:gd name="connsiteX0" fmla="*/ 0 w 1150375"/>
              <a:gd name="connsiteY0" fmla="*/ 575251 h 575251"/>
              <a:gd name="connsiteX1" fmla="*/ 560439 w 1150375"/>
              <a:gd name="connsiteY1" fmla="*/ 64 h 575251"/>
              <a:gd name="connsiteX2" fmla="*/ 1150375 w 1150375"/>
              <a:gd name="connsiteY2" fmla="*/ 545754 h 575251"/>
            </a:gdLst>
            <a:ahLst/>
            <a:cxnLst>
              <a:cxn ang="0">
                <a:pos x="connsiteX0" y="connsiteY0"/>
              </a:cxn>
              <a:cxn ang="0">
                <a:pos x="connsiteX1" y="connsiteY1"/>
              </a:cxn>
              <a:cxn ang="0">
                <a:pos x="connsiteX2" y="connsiteY2"/>
              </a:cxn>
            </a:cxnLst>
            <a:rect l="l" t="t" r="r" b="b"/>
            <a:pathLst>
              <a:path w="1150375" h="575251">
                <a:moveTo>
                  <a:pt x="0" y="575251"/>
                </a:moveTo>
                <a:cubicBezTo>
                  <a:pt x="184355" y="290115"/>
                  <a:pt x="368710" y="4980"/>
                  <a:pt x="560439" y="64"/>
                </a:cubicBezTo>
                <a:cubicBezTo>
                  <a:pt x="752168" y="-4852"/>
                  <a:pt x="951271" y="270451"/>
                  <a:pt x="1150375" y="545754"/>
                </a:cubicBezTo>
              </a:path>
            </a:pathLst>
          </a:custGeom>
          <a:noFill/>
          <a:ln w="92075">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6" name="テキスト ボックス 25">
            <a:extLst>
              <a:ext uri="{FF2B5EF4-FFF2-40B4-BE49-F238E27FC236}">
                <a16:creationId xmlns:a16="http://schemas.microsoft.com/office/drawing/2014/main" id="{4053F860-56B2-8D2D-238D-79B31E26524C}"/>
              </a:ext>
            </a:extLst>
          </p:cNvPr>
          <p:cNvSpPr txBox="1"/>
          <p:nvPr/>
        </p:nvSpPr>
        <p:spPr>
          <a:xfrm>
            <a:off x="2252413" y="954862"/>
            <a:ext cx="6814339" cy="26108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comp. p</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hys</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Spin MC by transformer</a:t>
            </a:r>
            <a:endParaRPr kumimoji="1" lang="pt-BR"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particle phys.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Jet </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recogn</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by transformer</a:t>
            </a: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cond</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-mat phys.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Wave fn. of superconductors</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a:t>
            </a:r>
            <a:r>
              <a:rPr lang="en-US" altLang="ja-JP" sz="2800" b="1" dirty="0">
                <a:solidFill>
                  <a:prstClr val="black"/>
                </a:solidFill>
                <a:latin typeface="Calibri" panose="020F0502020204030204"/>
                <a:ea typeface="游ゴシック" panose="020B0400000000000000" pitchFamily="34" charset="-128"/>
              </a:rPr>
              <a:t>nonlinear phys.</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Extraction of hidden laws</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2" name="テキスト ボックス 31">
            <a:extLst>
              <a:ext uri="{FF2B5EF4-FFF2-40B4-BE49-F238E27FC236}">
                <a16:creationId xmlns:a16="http://schemas.microsoft.com/office/drawing/2014/main" id="{7263718D-EA4E-7421-461D-98353E5CE510}"/>
              </a:ext>
            </a:extLst>
          </p:cNvPr>
          <p:cNvSpPr txBox="1"/>
          <p:nvPr/>
        </p:nvSpPr>
        <p:spPr>
          <a:xfrm>
            <a:off x="2268510" y="3905690"/>
            <a:ext cx="6267485" cy="261084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Stat-mech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Wetting transition in deep NN</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Path-integral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Difusion</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models via QM</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Gravity </a:t>
            </a:r>
            <a:r>
              <a:rPr kumimoji="1" lang="pt-B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a:t>
            </a:r>
            <a:r>
              <a:rPr kumimoji="1" lang="ja-JP" altLang="pt-BR"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Symmetry in neurons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2800" b="1" dirty="0">
                <a:solidFill>
                  <a:prstClr val="black"/>
                </a:solidFill>
                <a:latin typeface="Calibri" panose="020F0502020204030204"/>
                <a:ea typeface="游ゴシック" panose="020B0400000000000000" pitchFamily="34" charset="-128"/>
              </a:rPr>
              <a:t>NNFT : </a:t>
            </a:r>
            <a:r>
              <a:rPr lang="en-US" altLang="ja-JP" sz="2400" b="1" dirty="0" err="1">
                <a:solidFill>
                  <a:prstClr val="black"/>
                </a:solidFill>
                <a:latin typeface="Calibri" panose="020F0502020204030204"/>
                <a:ea typeface="游ゴシック" panose="020B0400000000000000" pitchFamily="34" charset="-128"/>
              </a:rPr>
              <a:t>Beyesian</a:t>
            </a:r>
            <a:r>
              <a:rPr lang="en-US" altLang="ja-JP" sz="2400" b="1" dirty="0">
                <a:solidFill>
                  <a:prstClr val="black"/>
                </a:solidFill>
                <a:latin typeface="Calibri" panose="020F0502020204030204"/>
                <a:ea typeface="游ゴシック" panose="020B0400000000000000" pitchFamily="34" charset="-128"/>
              </a:rPr>
              <a:t> Neural Networks are QFTs </a:t>
            </a:r>
            <a:endPar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946856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31AD1-D360-14E5-D4C8-B99CFCEB0223}"/>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CDC67E9F-D0E1-83C8-C001-B2E6B774A227}"/>
              </a:ext>
            </a:extLst>
          </p:cNvPr>
          <p:cNvPicPr>
            <a:picLocks noChangeAspect="1"/>
          </p:cNvPicPr>
          <p:nvPr/>
        </p:nvPicPr>
        <p:blipFill>
          <a:blip r:embed="rId4">
            <a:alphaModFix amt="27000"/>
            <a:extLst>
              <a:ext uri="{BEBA8EAE-BF5A-486C-A8C5-ECC9F3942E4B}">
                <a14:imgProps xmlns:a14="http://schemas.microsoft.com/office/drawing/2010/main">
                  <a14:imgLayer r:embed="rId5">
                    <a14:imgEffect>
                      <a14:sharpenSoften amount="94000"/>
                    </a14:imgEffect>
                    <a14:imgEffect>
                      <a14:brightnessContrast bright="42000" contrast="67000"/>
                    </a14:imgEffect>
                  </a14:imgLayer>
                </a14:imgProps>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F94DEFFD-3CBB-2AAC-FCAF-067DE201F60F}"/>
              </a:ext>
            </a:extLst>
          </p:cNvPr>
          <p:cNvSpPr txBox="1"/>
          <p:nvPr/>
        </p:nvSpPr>
        <p:spPr>
          <a:xfrm>
            <a:off x="1352514" y="2046151"/>
            <a:ext cx="6223691" cy="4401205"/>
          </a:xfrm>
          <a:prstGeom prst="rect">
            <a:avLst/>
          </a:prstGeom>
          <a:noFill/>
        </p:spPr>
        <p:txBody>
          <a:bodyPr wrap="non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What happened in 2017.</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W</a:t>
            </a:r>
            <a:r>
              <a:rPr kumimoji="1" lang="en-US" altLang="ja-JP" sz="400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hy</a:t>
            </a: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 AI suits quantum.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Recent results in </a:t>
            </a:r>
            <a:r>
              <a:rPr kumimoji="1" lang="en-US" altLang="ja-JP" sz="400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MLPhys</a:t>
            </a: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Generative Science.</a:t>
            </a:r>
          </a:p>
        </p:txBody>
      </p:sp>
      <p:sp>
        <p:nvSpPr>
          <p:cNvPr id="11" name="正方形/長方形 10">
            <a:extLst>
              <a:ext uri="{FF2B5EF4-FFF2-40B4-BE49-F238E27FC236}">
                <a16:creationId xmlns:a16="http://schemas.microsoft.com/office/drawing/2014/main" id="{02324BE9-313A-3EF1-F5C9-9EAB29138028}"/>
              </a:ext>
            </a:extLst>
          </p:cNvPr>
          <p:cNvSpPr/>
          <p:nvPr/>
        </p:nvSpPr>
        <p:spPr>
          <a:xfrm>
            <a:off x="853665" y="5521843"/>
            <a:ext cx="7952782" cy="1064302"/>
          </a:xfrm>
          <a:prstGeom prst="rect">
            <a:avLst/>
          </a:prstGeom>
          <a:noFill/>
          <a:ln w="85725">
            <a:gradFill flip="none" rotWithShape="1">
              <a:gsLst>
                <a:gs pos="0">
                  <a:srgbClr val="92D050"/>
                </a:gs>
                <a:gs pos="78000">
                  <a:srgbClr val="C9E8A8"/>
                </a:gs>
                <a:gs pos="100000">
                  <a:schemeClr val="tx1">
                    <a:alpha val="0"/>
                  </a:schemeClr>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 name="テキスト ボックス 4">
            <a:extLst>
              <a:ext uri="{FF2B5EF4-FFF2-40B4-BE49-F238E27FC236}">
                <a16:creationId xmlns:a16="http://schemas.microsoft.com/office/drawing/2014/main" id="{130F7F0D-6197-283F-7D6D-53282D32E492}"/>
              </a:ext>
            </a:extLst>
          </p:cNvPr>
          <p:cNvSpPr txBox="1"/>
          <p:nvPr/>
        </p:nvSpPr>
        <p:spPr>
          <a:xfrm>
            <a:off x="639748" y="453689"/>
            <a:ext cx="8013732" cy="113877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white"/>
                </a:solidFill>
                <a:effectLst/>
                <a:uLnTx/>
                <a:uFillTx/>
                <a:latin typeface="HGPMinchoE" panose="02020900000000000000" pitchFamily="18" charset="-128"/>
                <a:ea typeface="HGPMinchoE" panose="02020900000000000000" pitchFamily="18" charset="-128"/>
                <a:cs typeface="+mn-cs"/>
              </a:rPr>
              <a:t>Machine Learning Physics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HGPMinchoE" panose="02020900000000000000" pitchFamily="18" charset="-128"/>
                <a:ea typeface="HGPMinchoE" panose="02020900000000000000" pitchFamily="18" charset="-128"/>
                <a:cs typeface="+mn-cs"/>
              </a:rPr>
              <a:t>an emergent new arena of research unifying AI and quantum physics</a:t>
            </a:r>
          </a:p>
        </p:txBody>
      </p:sp>
    </p:spTree>
    <p:custDataLst>
      <p:tags r:id="rId1"/>
    </p:custDataLst>
    <p:extLst>
      <p:ext uri="{BB962C8B-B14F-4D97-AF65-F5344CB8AC3E}">
        <p14:creationId xmlns:p14="http://schemas.microsoft.com/office/powerpoint/2010/main" val="19681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7ECF870-738C-1A77-B2FA-D953A9081D0F}"/>
              </a:ext>
            </a:extLst>
          </p:cNvPr>
          <p:cNvSpPr/>
          <p:nvPr/>
        </p:nvSpPr>
        <p:spPr>
          <a:xfrm>
            <a:off x="5122774" y="209591"/>
            <a:ext cx="3671582" cy="1028950"/>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7" name="正方形/長方形 6">
            <a:extLst>
              <a:ext uri="{FF2B5EF4-FFF2-40B4-BE49-F238E27FC236}">
                <a16:creationId xmlns:a16="http://schemas.microsoft.com/office/drawing/2014/main" id="{CF055105-46E8-E8B8-3582-F16C2990BDE7}"/>
              </a:ext>
            </a:extLst>
          </p:cNvPr>
          <p:cNvSpPr/>
          <p:nvPr/>
        </p:nvSpPr>
        <p:spPr>
          <a:xfrm>
            <a:off x="178130" y="209591"/>
            <a:ext cx="4598000" cy="1028950"/>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9" name="テキスト ボックス 18">
            <a:extLst>
              <a:ext uri="{FF2B5EF4-FFF2-40B4-BE49-F238E27FC236}">
                <a16:creationId xmlns:a16="http://schemas.microsoft.com/office/drawing/2014/main" id="{74E6C5EB-F92F-F542-B11A-CA53A8A8EA84}"/>
              </a:ext>
            </a:extLst>
          </p:cNvPr>
          <p:cNvSpPr txBox="1"/>
          <p:nvPr/>
        </p:nvSpPr>
        <p:spPr>
          <a:xfrm>
            <a:off x="3683629" y="1990215"/>
            <a:ext cx="53430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1985</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Hinton, </a:t>
            </a:r>
            <a:r>
              <a:rPr kumimoji="1" lang="en-US" altLang="en-US" sz="2000" b="0" i="0" u="none" strike="noStrike" kern="1200" cap="none" spc="0" normalizeH="0" baseline="0" noProof="0" dirty="0" err="1">
                <a:ln>
                  <a:noFill/>
                </a:ln>
                <a:solidFill>
                  <a:prstClr val="black"/>
                </a:solidFill>
                <a:effectLst/>
                <a:uLnTx/>
                <a:uFillTx/>
                <a:latin typeface="Calibri"/>
                <a:ea typeface="ＭＳ Ｐゴシック"/>
                <a:cs typeface="+mn-cs"/>
              </a:rPr>
              <a:t>Sejnowski</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a:t>
            </a:r>
            <a:r>
              <a:rPr lang="en-US" altLang="en-US" sz="2400" dirty="0">
                <a:solidFill>
                  <a:srgbClr val="FF0000"/>
                </a:solidFill>
                <a:latin typeface="Calibri"/>
                <a:ea typeface="ＭＳ Ｐゴシック"/>
              </a:rPr>
              <a:t>Boltzmann machine</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20" name="テキスト ボックス 19">
            <a:extLst>
              <a:ext uri="{FF2B5EF4-FFF2-40B4-BE49-F238E27FC236}">
                <a16:creationId xmlns:a16="http://schemas.microsoft.com/office/drawing/2014/main" id="{66987B09-3C7A-F54D-91FD-BE3CCF0FAF21}"/>
              </a:ext>
            </a:extLst>
          </p:cNvPr>
          <p:cNvSpPr txBox="1"/>
          <p:nvPr/>
        </p:nvSpPr>
        <p:spPr>
          <a:xfrm>
            <a:off x="1880414" y="2972309"/>
            <a:ext cx="299498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2015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a:cs typeface="+mn-cs"/>
              </a:rPr>
              <a:t>Sohl-Dickstein et al:</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         </a:t>
            </a:r>
            <a:r>
              <a:rPr lang="en-US" altLang="ja-JP" sz="2400" dirty="0" err="1">
                <a:solidFill>
                  <a:srgbClr val="FF0000"/>
                </a:solidFill>
                <a:latin typeface="Calibri"/>
                <a:ea typeface="ＭＳ Ｐゴシック"/>
              </a:rPr>
              <a:t>Difusion</a:t>
            </a:r>
            <a:r>
              <a:rPr lang="en-US" altLang="ja-JP" sz="2400" dirty="0">
                <a:solidFill>
                  <a:srgbClr val="FF0000"/>
                </a:solidFill>
                <a:latin typeface="Calibri"/>
                <a:ea typeface="ＭＳ Ｐゴシック"/>
              </a:rPr>
              <a:t> model</a:t>
            </a:r>
            <a:endPar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2" name="テキスト ボックス 1">
            <a:extLst>
              <a:ext uri="{FF2B5EF4-FFF2-40B4-BE49-F238E27FC236}">
                <a16:creationId xmlns:a16="http://schemas.microsoft.com/office/drawing/2014/main" id="{F63043F2-FDCD-5A9C-1FC8-6A121FA48CD2}"/>
              </a:ext>
            </a:extLst>
          </p:cNvPr>
          <p:cNvSpPr txBox="1"/>
          <p:nvPr/>
        </p:nvSpPr>
        <p:spPr>
          <a:xfrm>
            <a:off x="741530" y="231116"/>
            <a:ext cx="327512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1925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Calibri"/>
                <a:ea typeface="ＭＳ Ｐゴシック"/>
              </a:rPr>
              <a:t>Quantum mechanics</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2" name="下矢印 11">
            <a:extLst>
              <a:ext uri="{FF2B5EF4-FFF2-40B4-BE49-F238E27FC236}">
                <a16:creationId xmlns:a16="http://schemas.microsoft.com/office/drawing/2014/main" id="{11868959-E939-BBB7-D7D8-4E145F7559F3}"/>
              </a:ext>
            </a:extLst>
          </p:cNvPr>
          <p:cNvSpPr/>
          <p:nvPr/>
        </p:nvSpPr>
        <p:spPr>
          <a:xfrm>
            <a:off x="154379" y="1236252"/>
            <a:ext cx="2173617" cy="5012264"/>
          </a:xfrm>
          <a:prstGeom prst="downArrow">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3" name="下矢印 12">
            <a:extLst>
              <a:ext uri="{FF2B5EF4-FFF2-40B4-BE49-F238E27FC236}">
                <a16:creationId xmlns:a16="http://schemas.microsoft.com/office/drawing/2014/main" id="{5C5D44AC-F87E-6206-AF1A-FC5A330FF90E}"/>
              </a:ext>
            </a:extLst>
          </p:cNvPr>
          <p:cNvSpPr/>
          <p:nvPr/>
        </p:nvSpPr>
        <p:spPr>
          <a:xfrm>
            <a:off x="5233143" y="1236252"/>
            <a:ext cx="2222605" cy="5621748"/>
          </a:xfrm>
          <a:prstGeom prst="downArrow">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5" name="正方形/長方形 14">
            <a:extLst>
              <a:ext uri="{FF2B5EF4-FFF2-40B4-BE49-F238E27FC236}">
                <a16:creationId xmlns:a16="http://schemas.microsoft.com/office/drawing/2014/main" id="{BA97EB20-09DF-9574-03EA-DA813A8719CC}"/>
              </a:ext>
            </a:extLst>
          </p:cNvPr>
          <p:cNvSpPr/>
          <p:nvPr/>
        </p:nvSpPr>
        <p:spPr>
          <a:xfrm>
            <a:off x="1781400" y="1416455"/>
            <a:ext cx="3011958" cy="343767"/>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8" name="下矢印 17">
            <a:extLst>
              <a:ext uri="{FF2B5EF4-FFF2-40B4-BE49-F238E27FC236}">
                <a16:creationId xmlns:a16="http://schemas.microsoft.com/office/drawing/2014/main" id="{7FA39176-14A3-20D3-54DF-8E2ED18F7565}"/>
              </a:ext>
            </a:extLst>
          </p:cNvPr>
          <p:cNvSpPr/>
          <p:nvPr/>
        </p:nvSpPr>
        <p:spPr>
          <a:xfrm>
            <a:off x="3668270" y="1760223"/>
            <a:ext cx="1508166" cy="664448"/>
          </a:xfrm>
          <a:prstGeom prst="downArrow">
            <a:avLst>
              <a:gd name="adj1" fmla="val 50000"/>
              <a:gd name="adj2" fmla="val 79810"/>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 name="テキスト ボックス 2">
            <a:extLst>
              <a:ext uri="{FF2B5EF4-FFF2-40B4-BE49-F238E27FC236}">
                <a16:creationId xmlns:a16="http://schemas.microsoft.com/office/drawing/2014/main" id="{CE968677-80AA-C04D-3500-44E8FC7750EE}"/>
              </a:ext>
            </a:extLst>
          </p:cNvPr>
          <p:cNvSpPr txBox="1"/>
          <p:nvPr/>
        </p:nvSpPr>
        <p:spPr>
          <a:xfrm>
            <a:off x="5329477" y="245868"/>
            <a:ext cx="315772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1956</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 </a:t>
            </a:r>
            <a:endPar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Calibri"/>
                <a:ea typeface="ＭＳ Ｐゴシック"/>
              </a:rPr>
              <a:t>Artificial intelligence</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4" name="テキスト ボックス 3">
            <a:extLst>
              <a:ext uri="{FF2B5EF4-FFF2-40B4-BE49-F238E27FC236}">
                <a16:creationId xmlns:a16="http://schemas.microsoft.com/office/drawing/2014/main" id="{65274FB5-43B0-6457-D41C-0258C0ED861C}"/>
              </a:ext>
            </a:extLst>
          </p:cNvPr>
          <p:cNvSpPr txBox="1"/>
          <p:nvPr/>
        </p:nvSpPr>
        <p:spPr>
          <a:xfrm>
            <a:off x="5173532" y="4089379"/>
            <a:ext cx="32431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2015</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DeepMind: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Alpha Go</a:t>
            </a:r>
          </a:p>
        </p:txBody>
      </p:sp>
      <p:sp>
        <p:nvSpPr>
          <p:cNvPr id="9" name="テキスト ボックス 8">
            <a:extLst>
              <a:ext uri="{FF2B5EF4-FFF2-40B4-BE49-F238E27FC236}">
                <a16:creationId xmlns:a16="http://schemas.microsoft.com/office/drawing/2014/main" id="{A951270D-788C-4E1D-A6A3-6939E21CF9D8}"/>
              </a:ext>
            </a:extLst>
          </p:cNvPr>
          <p:cNvSpPr txBox="1"/>
          <p:nvPr/>
        </p:nvSpPr>
        <p:spPr>
          <a:xfrm>
            <a:off x="5173532" y="5121386"/>
            <a:ext cx="25108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2020</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err="1">
                <a:ln>
                  <a:noFill/>
                </a:ln>
                <a:solidFill>
                  <a:prstClr val="black"/>
                </a:solidFill>
                <a:effectLst/>
                <a:uLnTx/>
                <a:uFillTx/>
                <a:latin typeface="Calibri"/>
                <a:ea typeface="ＭＳ Ｐゴシック"/>
                <a:cs typeface="+mn-cs"/>
              </a:rPr>
              <a:t>OpenAI</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GPT-3</a:t>
            </a:r>
          </a:p>
        </p:txBody>
      </p:sp>
      <p:sp>
        <p:nvSpPr>
          <p:cNvPr id="11" name="テキスト ボックス 10">
            <a:extLst>
              <a:ext uri="{FF2B5EF4-FFF2-40B4-BE49-F238E27FC236}">
                <a16:creationId xmlns:a16="http://schemas.microsoft.com/office/drawing/2014/main" id="{770A8831-6FBE-6A23-5033-D78686A482D3}"/>
              </a:ext>
            </a:extLst>
          </p:cNvPr>
          <p:cNvSpPr txBox="1"/>
          <p:nvPr/>
        </p:nvSpPr>
        <p:spPr>
          <a:xfrm>
            <a:off x="5171593" y="2728151"/>
            <a:ext cx="325973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2006</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Hinton, </a:t>
            </a:r>
            <a:r>
              <a:rPr kumimoji="1" lang="en-US" altLang="en-US" sz="2000" b="0" i="0" u="none" strike="noStrike" kern="1200" cap="none" spc="0" normalizeH="0" baseline="0" noProof="0" dirty="0" err="1">
                <a:ln>
                  <a:noFill/>
                </a:ln>
                <a:solidFill>
                  <a:prstClr val="black"/>
                </a:solidFill>
                <a:effectLst/>
                <a:uLnTx/>
                <a:uFillTx/>
                <a:latin typeface="Calibri"/>
                <a:ea typeface="ＭＳ Ｐゴシック"/>
                <a:cs typeface="+mn-cs"/>
              </a:rPr>
              <a:t>Osindero</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err="1">
                <a:ln>
                  <a:noFill/>
                </a:ln>
                <a:solidFill>
                  <a:prstClr val="black"/>
                </a:solidFill>
                <a:effectLst/>
                <a:uLnTx/>
                <a:uFillTx/>
                <a:latin typeface="Calibri"/>
                <a:ea typeface="ＭＳ Ｐゴシック"/>
                <a:cs typeface="+mn-cs"/>
              </a:rPr>
              <a:t>Teh</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a:t>
            </a:r>
            <a:endPar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          </a:t>
            </a:r>
            <a:r>
              <a:rPr lang="en-US" altLang="ja-JP" sz="2400" dirty="0">
                <a:solidFill>
                  <a:prstClr val="black"/>
                </a:solidFill>
                <a:latin typeface="Calibri"/>
                <a:ea typeface="ＭＳ Ｐゴシック"/>
              </a:rPr>
              <a:t>Deep learning</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4" name="テキスト ボックス 13">
            <a:extLst>
              <a:ext uri="{FF2B5EF4-FFF2-40B4-BE49-F238E27FC236}">
                <a16:creationId xmlns:a16="http://schemas.microsoft.com/office/drawing/2014/main" id="{11B2C59C-4BAC-8EC5-6050-96D9BEEB6A7F}"/>
              </a:ext>
            </a:extLst>
          </p:cNvPr>
          <p:cNvSpPr txBox="1"/>
          <p:nvPr/>
        </p:nvSpPr>
        <p:spPr>
          <a:xfrm>
            <a:off x="5171593" y="3395263"/>
            <a:ext cx="40066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2012</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err="1">
                <a:ln>
                  <a:noFill/>
                </a:ln>
                <a:solidFill>
                  <a:prstClr val="black"/>
                </a:solidFill>
                <a:effectLst/>
                <a:uLnTx/>
                <a:uFillTx/>
                <a:latin typeface="Calibri"/>
                <a:ea typeface="ＭＳ Ｐゴシック"/>
                <a:cs typeface="+mn-cs"/>
              </a:rPr>
              <a:t>Krizhevsky</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err="1">
                <a:ln>
                  <a:noFill/>
                </a:ln>
                <a:solidFill>
                  <a:prstClr val="black"/>
                </a:solidFill>
                <a:effectLst/>
                <a:uLnTx/>
                <a:uFillTx/>
                <a:latin typeface="Calibri"/>
                <a:ea typeface="ＭＳ Ｐゴシック"/>
                <a:cs typeface="+mn-cs"/>
              </a:rPr>
              <a:t>Sutskever</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Hinton: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a:cs typeface="+mn-cs"/>
              </a:rPr>
              <a:t>AlexNet</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6" name="テキスト ボックス 15">
            <a:extLst>
              <a:ext uri="{FF2B5EF4-FFF2-40B4-BE49-F238E27FC236}">
                <a16:creationId xmlns:a16="http://schemas.microsoft.com/office/drawing/2014/main" id="{A4802186-7F6E-1FDB-3451-D81FA8E27CAB}"/>
              </a:ext>
            </a:extLst>
          </p:cNvPr>
          <p:cNvSpPr txBox="1"/>
          <p:nvPr/>
        </p:nvSpPr>
        <p:spPr>
          <a:xfrm>
            <a:off x="5164735" y="5483412"/>
            <a:ext cx="34009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2024</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OpenAI: </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SORA, o1, o3</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7" name="テキスト ボックス 16">
            <a:extLst>
              <a:ext uri="{FF2B5EF4-FFF2-40B4-BE49-F238E27FC236}">
                <a16:creationId xmlns:a16="http://schemas.microsoft.com/office/drawing/2014/main" id="{86E8CE75-3C48-C142-B4A1-918222CF6320}"/>
              </a:ext>
            </a:extLst>
          </p:cNvPr>
          <p:cNvSpPr txBox="1"/>
          <p:nvPr/>
        </p:nvSpPr>
        <p:spPr>
          <a:xfrm>
            <a:off x="5164798" y="4440311"/>
            <a:ext cx="338368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2017</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Vaswani et al. (Google)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          Transformer</a:t>
            </a:r>
          </a:p>
        </p:txBody>
      </p:sp>
      <p:sp>
        <p:nvSpPr>
          <p:cNvPr id="22" name="正方形/長方形 21">
            <a:extLst>
              <a:ext uri="{FF2B5EF4-FFF2-40B4-BE49-F238E27FC236}">
                <a16:creationId xmlns:a16="http://schemas.microsoft.com/office/drawing/2014/main" id="{6F1F3760-CA36-9B50-FCA7-91A0C6C3D840}"/>
              </a:ext>
            </a:extLst>
          </p:cNvPr>
          <p:cNvSpPr/>
          <p:nvPr/>
        </p:nvSpPr>
        <p:spPr>
          <a:xfrm>
            <a:off x="1781400" y="2531426"/>
            <a:ext cx="4006610" cy="343767"/>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下矢印 22">
            <a:extLst>
              <a:ext uri="{FF2B5EF4-FFF2-40B4-BE49-F238E27FC236}">
                <a16:creationId xmlns:a16="http://schemas.microsoft.com/office/drawing/2014/main" id="{88025E97-32B7-F3D4-B027-C7CECCDFB71A}"/>
              </a:ext>
            </a:extLst>
          </p:cNvPr>
          <p:cNvSpPr/>
          <p:nvPr/>
        </p:nvSpPr>
        <p:spPr>
          <a:xfrm>
            <a:off x="2741995" y="2875809"/>
            <a:ext cx="1508166" cy="757538"/>
          </a:xfrm>
          <a:prstGeom prst="downArrow">
            <a:avLst>
              <a:gd name="adj1" fmla="val 50000"/>
              <a:gd name="adj2" fmla="val 79810"/>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5" name="正方形/長方形 24">
            <a:extLst>
              <a:ext uri="{FF2B5EF4-FFF2-40B4-BE49-F238E27FC236}">
                <a16:creationId xmlns:a16="http://schemas.microsoft.com/office/drawing/2014/main" id="{ABAC4DDB-32AF-8B12-CBA9-B2E2DD5D3294}"/>
              </a:ext>
            </a:extLst>
          </p:cNvPr>
          <p:cNvSpPr/>
          <p:nvPr/>
        </p:nvSpPr>
        <p:spPr>
          <a:xfrm>
            <a:off x="2002420" y="4001283"/>
            <a:ext cx="3785590" cy="343767"/>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6" name="下矢印 25">
            <a:extLst>
              <a:ext uri="{FF2B5EF4-FFF2-40B4-BE49-F238E27FC236}">
                <a16:creationId xmlns:a16="http://schemas.microsoft.com/office/drawing/2014/main" id="{0E9DA03C-75BD-1346-014D-62B5948F55D8}"/>
              </a:ext>
            </a:extLst>
          </p:cNvPr>
          <p:cNvSpPr/>
          <p:nvPr/>
        </p:nvSpPr>
        <p:spPr>
          <a:xfrm>
            <a:off x="1629085" y="4345050"/>
            <a:ext cx="1508166" cy="1625670"/>
          </a:xfrm>
          <a:prstGeom prst="downArrow">
            <a:avLst>
              <a:gd name="adj1" fmla="val 50000"/>
              <a:gd name="adj2" fmla="val 79810"/>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7" name="テキスト ボックス 26">
            <a:extLst>
              <a:ext uri="{FF2B5EF4-FFF2-40B4-BE49-F238E27FC236}">
                <a16:creationId xmlns:a16="http://schemas.microsoft.com/office/drawing/2014/main" id="{52E29BED-B8BA-62AA-7693-D603425C62E1}"/>
              </a:ext>
            </a:extLst>
          </p:cNvPr>
          <p:cNvSpPr txBox="1"/>
          <p:nvPr/>
        </p:nvSpPr>
        <p:spPr>
          <a:xfrm>
            <a:off x="3683629" y="1627680"/>
            <a:ext cx="5256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1972</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Amari,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1982</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Hopfield: </a:t>
            </a:r>
            <a:r>
              <a:rPr lang="en-US" altLang="ja-JP" sz="2400" dirty="0">
                <a:solidFill>
                  <a:srgbClr val="FF0000"/>
                </a:solidFill>
                <a:latin typeface="Calibri"/>
                <a:ea typeface="ＭＳ Ｐゴシック"/>
              </a:rPr>
              <a:t>Hopfield model</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28" name="テキスト ボックス 27">
            <a:extLst>
              <a:ext uri="{FF2B5EF4-FFF2-40B4-BE49-F238E27FC236}">
                <a16:creationId xmlns:a16="http://schemas.microsoft.com/office/drawing/2014/main" id="{06152942-FBE2-2CA9-E55E-E0AB7F637DCD}"/>
              </a:ext>
            </a:extLst>
          </p:cNvPr>
          <p:cNvSpPr txBox="1"/>
          <p:nvPr/>
        </p:nvSpPr>
        <p:spPr>
          <a:xfrm>
            <a:off x="717878" y="3926160"/>
            <a:ext cx="40055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2017</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err="1">
                <a:ln>
                  <a:noFill/>
                </a:ln>
                <a:solidFill>
                  <a:prstClr val="black"/>
                </a:solidFill>
                <a:effectLst/>
                <a:uLnTx/>
                <a:uFillTx/>
                <a:latin typeface="Calibri"/>
                <a:ea typeface="ＭＳ Ｐゴシック"/>
                <a:cs typeface="+mn-cs"/>
              </a:rPr>
              <a:t>Carleo</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Troyer : </a:t>
            </a:r>
            <a:r>
              <a:rPr lang="en-US" altLang="ja-JP" sz="2400" dirty="0">
                <a:solidFill>
                  <a:srgbClr val="FF0000"/>
                </a:solidFill>
                <a:latin typeface="Calibri"/>
                <a:ea typeface="ＭＳ Ｐゴシック"/>
              </a:rPr>
              <a:t>NN wave </a:t>
            </a:r>
            <a:r>
              <a:rPr lang="en-US" altLang="ja-JP" sz="2400" dirty="0" err="1">
                <a:solidFill>
                  <a:srgbClr val="FF0000"/>
                </a:solidFill>
                <a:latin typeface="Calibri"/>
                <a:ea typeface="ＭＳ Ｐゴシック"/>
              </a:rPr>
              <a:t>fn</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29" name="テキスト ボックス 28">
            <a:extLst>
              <a:ext uri="{FF2B5EF4-FFF2-40B4-BE49-F238E27FC236}">
                <a16:creationId xmlns:a16="http://schemas.microsoft.com/office/drawing/2014/main" id="{F172342C-C8D6-1F27-56B7-4957BC4F8690}"/>
              </a:ext>
            </a:extLst>
          </p:cNvPr>
          <p:cNvSpPr txBox="1"/>
          <p:nvPr/>
        </p:nvSpPr>
        <p:spPr>
          <a:xfrm>
            <a:off x="712375" y="4680377"/>
            <a:ext cx="43156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2017</a:t>
            </a:r>
            <a:r>
              <a:rPr lang="en-US" altLang="ja-JP" sz="2400" dirty="0">
                <a:solidFill>
                  <a:prstClr val="black"/>
                </a:solidFill>
                <a:latin typeface="Calibri"/>
                <a:ea typeface="ＭＳ Ｐゴシック"/>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a:t>
            </a:r>
            <a:r>
              <a:rPr lang="en-US" altLang="en-US" sz="2400" dirty="0">
                <a:solidFill>
                  <a:srgbClr val="FF0000"/>
                </a:solidFill>
                <a:latin typeface="Calibri"/>
                <a:ea typeface="ＭＳ Ｐゴシック"/>
              </a:rPr>
              <a:t>Self-learning Quantum MC</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32" name="テキスト ボックス 31">
            <a:extLst>
              <a:ext uri="{FF2B5EF4-FFF2-40B4-BE49-F238E27FC236}">
                <a16:creationId xmlns:a16="http://schemas.microsoft.com/office/drawing/2014/main" id="{7E03D35B-09CD-97C5-BD98-607EA56527B1}"/>
              </a:ext>
            </a:extLst>
          </p:cNvPr>
          <p:cNvSpPr txBox="1"/>
          <p:nvPr/>
        </p:nvSpPr>
        <p:spPr>
          <a:xfrm>
            <a:off x="720176" y="5397527"/>
            <a:ext cx="35014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2018</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 </a:t>
            </a:r>
            <a:r>
              <a:rPr kumimoji="1" lang="en-US" altLang="en-US" sz="2400" b="0" i="0" u="none" strike="noStrike" kern="1200" cap="none" spc="0" normalizeH="0" baseline="0" noProof="0" dirty="0">
                <a:ln>
                  <a:noFill/>
                </a:ln>
                <a:solidFill>
                  <a:srgbClr val="FF0000"/>
                </a:solidFill>
                <a:effectLst/>
                <a:uLnTx/>
                <a:uFillTx/>
                <a:latin typeface="Calibri"/>
                <a:ea typeface="ＭＳ Ｐゴシック"/>
                <a:cs typeface="+mn-cs"/>
              </a:rPr>
              <a:t>ML</a:t>
            </a:r>
            <a:r>
              <a:rPr lang="en-US" altLang="en-US" sz="2400" dirty="0">
                <a:solidFill>
                  <a:srgbClr val="FF0000"/>
                </a:solidFill>
                <a:latin typeface="Calibri"/>
                <a:ea typeface="ＭＳ Ｐゴシック"/>
              </a:rPr>
              <a:t> quantum gravity</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10" name="テキスト ボックス 9">
            <a:extLst>
              <a:ext uri="{FF2B5EF4-FFF2-40B4-BE49-F238E27FC236}">
                <a16:creationId xmlns:a16="http://schemas.microsoft.com/office/drawing/2014/main" id="{6C151C1A-676C-603D-AE41-4ECE5C383882}"/>
              </a:ext>
            </a:extLst>
          </p:cNvPr>
          <p:cNvSpPr txBox="1"/>
          <p:nvPr/>
        </p:nvSpPr>
        <p:spPr>
          <a:xfrm>
            <a:off x="720176" y="4289538"/>
            <a:ext cx="45554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2017</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err="1">
                <a:ln>
                  <a:noFill/>
                </a:ln>
                <a:solidFill>
                  <a:prstClr val="black"/>
                </a:solidFill>
                <a:effectLst/>
                <a:uLnTx/>
                <a:uFillTx/>
                <a:latin typeface="Calibri"/>
                <a:ea typeface="ＭＳ Ｐゴシック"/>
                <a:cs typeface="+mn-cs"/>
              </a:rPr>
              <a:t>Mazier</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et al : </a:t>
            </a:r>
            <a:r>
              <a:rPr kumimoji="1" lang="en-US" altLang="en-US" sz="2400" b="0" i="0" u="none" strike="noStrike" kern="1200" cap="none" spc="0" normalizeH="0" baseline="0" noProof="0" dirty="0">
                <a:ln>
                  <a:noFill/>
                </a:ln>
                <a:solidFill>
                  <a:srgbClr val="FF0000"/>
                </a:solidFill>
                <a:effectLst/>
                <a:uLnTx/>
                <a:uFillTx/>
                <a:latin typeface="Calibri"/>
                <a:ea typeface="ＭＳ Ｐゴシック"/>
                <a:cs typeface="+mn-cs"/>
              </a:rPr>
              <a:t>Phys Informed NN</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21" name="テキスト ボックス 20">
            <a:extLst>
              <a:ext uri="{FF2B5EF4-FFF2-40B4-BE49-F238E27FC236}">
                <a16:creationId xmlns:a16="http://schemas.microsoft.com/office/drawing/2014/main" id="{8D852DA0-EFAD-F7DD-FA94-9F25A0D81700}"/>
              </a:ext>
            </a:extLst>
          </p:cNvPr>
          <p:cNvSpPr txBox="1"/>
          <p:nvPr/>
        </p:nvSpPr>
        <p:spPr>
          <a:xfrm>
            <a:off x="378577" y="6093867"/>
            <a:ext cx="5588453" cy="707886"/>
          </a:xfrm>
          <a:prstGeom prst="rect">
            <a:avLst/>
          </a:prstGeom>
          <a:noFill/>
        </p:spPr>
        <p:txBody>
          <a:bodyPr wrap="none" rtlCol="0">
            <a:spAutoFit/>
          </a:bodyPr>
          <a:lstStyle/>
          <a:p>
            <a:r>
              <a:rPr lang="en-US" altLang="ja-JP" sz="4000" b="1" dirty="0">
                <a:solidFill>
                  <a:srgbClr val="FF0000"/>
                </a:solidFill>
              </a:rPr>
              <a:t>20</a:t>
            </a:r>
            <a:r>
              <a:rPr kumimoji="1" lang="en-US" altLang="ja-JP" sz="4000" b="1" dirty="0">
                <a:solidFill>
                  <a:srgbClr val="FF0000"/>
                </a:solidFill>
              </a:rPr>
              <a:t>25 Generative Sciences</a:t>
            </a:r>
            <a:endParaRPr kumimoji="1" lang="ja-JP" altLang="en-US" sz="4000" b="1">
              <a:solidFill>
                <a:srgbClr val="FF0000"/>
              </a:solidFill>
            </a:endParaRPr>
          </a:p>
        </p:txBody>
      </p:sp>
      <p:sp>
        <p:nvSpPr>
          <p:cNvPr id="24" name="正方形/長方形 23">
            <a:extLst>
              <a:ext uri="{FF2B5EF4-FFF2-40B4-BE49-F238E27FC236}">
                <a16:creationId xmlns:a16="http://schemas.microsoft.com/office/drawing/2014/main" id="{41619126-6EEA-EF7A-DD86-95DB605E88EC}"/>
              </a:ext>
            </a:extLst>
          </p:cNvPr>
          <p:cNvSpPr/>
          <p:nvPr/>
        </p:nvSpPr>
        <p:spPr>
          <a:xfrm>
            <a:off x="3137250" y="5326678"/>
            <a:ext cx="2650759" cy="341745"/>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3" name="下矢印 32">
            <a:extLst>
              <a:ext uri="{FF2B5EF4-FFF2-40B4-BE49-F238E27FC236}">
                <a16:creationId xmlns:a16="http://schemas.microsoft.com/office/drawing/2014/main" id="{78714CF5-06C0-6985-6645-2E83E2E10155}"/>
              </a:ext>
            </a:extLst>
          </p:cNvPr>
          <p:cNvSpPr/>
          <p:nvPr/>
        </p:nvSpPr>
        <p:spPr>
          <a:xfrm>
            <a:off x="2819760" y="5667294"/>
            <a:ext cx="1341337" cy="1110538"/>
          </a:xfrm>
          <a:prstGeom prst="downArrow">
            <a:avLst>
              <a:gd name="adj1" fmla="val 50000"/>
              <a:gd name="adj2" fmla="val 79810"/>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0" name="テキスト ボックス 29">
            <a:extLst>
              <a:ext uri="{FF2B5EF4-FFF2-40B4-BE49-F238E27FC236}">
                <a16:creationId xmlns:a16="http://schemas.microsoft.com/office/drawing/2014/main" id="{718AD289-BCC5-34D8-0843-E7BE803F3C57}"/>
              </a:ext>
            </a:extLst>
          </p:cNvPr>
          <p:cNvSpPr txBox="1"/>
          <p:nvPr/>
        </p:nvSpPr>
        <p:spPr>
          <a:xfrm>
            <a:off x="714892" y="5756755"/>
            <a:ext cx="34225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2020</a:t>
            </a:r>
            <a:r>
              <a:rPr kumimoji="1" lang="en-US" altLang="en-US" sz="24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Halverson et al. :  </a:t>
            </a:r>
            <a:r>
              <a:rPr lang="en-US" altLang="ja-JP" sz="2400" dirty="0">
                <a:solidFill>
                  <a:srgbClr val="FF0000"/>
                </a:solidFill>
                <a:latin typeface="Calibri"/>
                <a:ea typeface="ＭＳ Ｐゴシック"/>
              </a:rPr>
              <a:t>NNFT</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8" name="テキスト ボックス 7">
            <a:extLst>
              <a:ext uri="{FF2B5EF4-FFF2-40B4-BE49-F238E27FC236}">
                <a16:creationId xmlns:a16="http://schemas.microsoft.com/office/drawing/2014/main" id="{F4365C74-FE76-F263-E79B-69B0F7238AF9}"/>
              </a:ext>
            </a:extLst>
          </p:cNvPr>
          <p:cNvSpPr txBox="1"/>
          <p:nvPr/>
        </p:nvSpPr>
        <p:spPr>
          <a:xfrm>
            <a:off x="711212" y="5038941"/>
            <a:ext cx="45138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2018</a:t>
            </a:r>
            <a:r>
              <a:rPr kumimoji="1" lang="en-US" altLang="en-US" sz="2000" b="0" i="0" u="none" strike="noStrike" kern="1200" cap="none" spc="0" normalizeH="0" baseline="0" noProof="0" dirty="0">
                <a:ln>
                  <a:noFill/>
                </a:ln>
                <a:solidFill>
                  <a:prstClr val="black"/>
                </a:solidFill>
                <a:effectLst/>
                <a:uLnTx/>
                <a:uFillTx/>
                <a:latin typeface="Calibri"/>
                <a:ea typeface="ＭＳ Ｐゴシック"/>
                <a:cs typeface="+mn-cs"/>
              </a:rPr>
              <a:t> : </a:t>
            </a:r>
            <a:r>
              <a:rPr lang="en-US" altLang="en-US" sz="2000" dirty="0" err="1">
                <a:solidFill>
                  <a:prstClr val="black"/>
                </a:solidFill>
                <a:latin typeface="Calibri"/>
                <a:ea typeface="ＭＳ Ｐゴシック"/>
              </a:rPr>
              <a:t>Miratai</a:t>
            </a:r>
            <a:r>
              <a:rPr lang="en-US" altLang="en-US" sz="2000" dirty="0">
                <a:solidFill>
                  <a:prstClr val="black"/>
                </a:solidFill>
                <a:latin typeface="Calibri"/>
                <a:ea typeface="ＭＳ Ｐゴシック"/>
              </a:rPr>
              <a:t> et al. </a:t>
            </a:r>
            <a:r>
              <a:rPr lang="en-US" altLang="en-US" sz="2400" dirty="0">
                <a:solidFill>
                  <a:srgbClr val="FF0000"/>
                </a:solidFill>
                <a:latin typeface="Calibri"/>
                <a:ea typeface="ＭＳ Ｐゴシック"/>
              </a:rPr>
              <a:t>Q-circuit learning</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31" name="テキスト ボックス 30">
            <a:extLst>
              <a:ext uri="{FF2B5EF4-FFF2-40B4-BE49-F238E27FC236}">
                <a16:creationId xmlns:a16="http://schemas.microsoft.com/office/drawing/2014/main" id="{BC589384-6554-C7F4-794B-2E9A1C229D43}"/>
              </a:ext>
            </a:extLst>
          </p:cNvPr>
          <p:cNvSpPr txBox="1"/>
          <p:nvPr/>
        </p:nvSpPr>
        <p:spPr>
          <a:xfrm>
            <a:off x="5171593" y="5824051"/>
            <a:ext cx="40800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2025</a:t>
            </a:r>
            <a:r>
              <a:rPr lang="en-US" altLang="ja-JP" sz="2400" dirty="0">
                <a:solidFill>
                  <a:prstClr val="black"/>
                </a:solidFill>
                <a:latin typeface="Calibri"/>
                <a:ea typeface="ＭＳ Ｐゴシック"/>
              </a:rPr>
              <a:t> o4, Gemini, Grok4, GPT5?</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Tree>
    <p:extLst>
      <p:ext uri="{BB962C8B-B14F-4D97-AF65-F5344CB8AC3E}">
        <p14:creationId xmlns:p14="http://schemas.microsoft.com/office/powerpoint/2010/main" val="2293565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A8DA-300D-1F7E-104B-3F1B8ADC0C06}"/>
            </a:ext>
          </a:extLst>
        </p:cNvPr>
        <p:cNvGrpSpPr/>
        <p:nvPr/>
      </p:nvGrpSpPr>
      <p:grpSpPr>
        <a:xfrm>
          <a:off x="0" y="0"/>
          <a:ext cx="0" cy="0"/>
          <a:chOff x="0" y="0"/>
          <a:chExt cx="0" cy="0"/>
        </a:xfrm>
      </p:grpSpPr>
      <p:pic>
        <p:nvPicPr>
          <p:cNvPr id="11" name="図 10" descr="テキスト, 手紙&#10;&#10;自動的に生成された説明">
            <a:extLst>
              <a:ext uri="{FF2B5EF4-FFF2-40B4-BE49-F238E27FC236}">
                <a16:creationId xmlns:a16="http://schemas.microsoft.com/office/drawing/2014/main" id="{D4D0EC7A-DDEB-A4AA-0BFD-7A25CEE47F5C}"/>
              </a:ext>
            </a:extLst>
          </p:cNvPr>
          <p:cNvPicPr>
            <a:picLocks noChangeAspect="1"/>
          </p:cNvPicPr>
          <p:nvPr/>
        </p:nvPicPr>
        <p:blipFill>
          <a:blip r:embed="rId2"/>
          <a:stretch>
            <a:fillRect/>
          </a:stretch>
        </p:blipFill>
        <p:spPr>
          <a:xfrm>
            <a:off x="475593" y="209579"/>
            <a:ext cx="8216461" cy="5475401"/>
          </a:xfrm>
          <a:prstGeom prst="rect">
            <a:avLst/>
          </a:prstGeom>
        </p:spPr>
      </p:pic>
      <p:sp>
        <p:nvSpPr>
          <p:cNvPr id="8" name="テキスト ボックス 7">
            <a:extLst>
              <a:ext uri="{FF2B5EF4-FFF2-40B4-BE49-F238E27FC236}">
                <a16:creationId xmlns:a16="http://schemas.microsoft.com/office/drawing/2014/main" id="{504362ED-ED11-9CE7-CE8B-E4F6F4B31476}"/>
              </a:ext>
            </a:extLst>
          </p:cNvPr>
          <p:cNvSpPr txBox="1"/>
          <p:nvPr/>
        </p:nvSpPr>
        <p:spPr>
          <a:xfrm rot="1653029">
            <a:off x="-1116308" y="2846925"/>
            <a:ext cx="11487573" cy="523220"/>
          </a:xfrm>
          <a:prstGeom prst="rect">
            <a:avLst/>
          </a:prstGeom>
          <a:solidFill>
            <a:srgbClr val="FF0000">
              <a:alpha val="18000"/>
            </a:srgbClr>
          </a:solidFill>
        </p:spPr>
        <p:txBody>
          <a:bodyPr wrap="square" rtlCol="0">
            <a:spAutoFit/>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HGPMinchoE" panose="02020900000000000000" pitchFamily="18" charset="-128"/>
                <a:ea typeface="HGPMinchoE" panose="02020900000000000000" pitchFamily="18" charset="-128"/>
                <a:cs typeface="+mn-cs"/>
              </a:rPr>
              <a:t>Example of Generative Science</a:t>
            </a:r>
            <a:endParaRPr kumimoji="1" lang="ja-JP" altLang="en-US" sz="2400" b="0" i="0" u="none" strike="noStrike" kern="1200" cap="none" spc="0" normalizeH="0" baseline="0" noProof="0">
              <a:ln>
                <a:noFill/>
              </a:ln>
              <a:solidFill>
                <a:prstClr val="black"/>
              </a:solidFill>
              <a:effectLst/>
              <a:uLnTx/>
              <a:uFillTx/>
              <a:latin typeface="HGPMinchoE" panose="02020900000000000000" pitchFamily="18" charset="-128"/>
              <a:ea typeface="HGPMinchoE" panose="02020900000000000000" pitchFamily="18" charset="-128"/>
              <a:cs typeface="+mn-cs"/>
            </a:endParaRPr>
          </a:p>
        </p:txBody>
      </p:sp>
      <p:sp>
        <p:nvSpPr>
          <p:cNvPr id="2" name="テキスト ボックス 1">
            <a:extLst>
              <a:ext uri="{FF2B5EF4-FFF2-40B4-BE49-F238E27FC236}">
                <a16:creationId xmlns:a16="http://schemas.microsoft.com/office/drawing/2014/main" id="{FAE5AA81-A436-19F9-1EF6-0BCF82BD95AD}"/>
              </a:ext>
            </a:extLst>
          </p:cNvPr>
          <p:cNvSpPr txBox="1"/>
          <p:nvPr/>
        </p:nvSpPr>
        <p:spPr>
          <a:xfrm>
            <a:off x="415638" y="5997153"/>
            <a:ext cx="8529002" cy="523220"/>
          </a:xfrm>
          <a:prstGeom prst="rect">
            <a:avLst/>
          </a:prstGeom>
          <a:noFill/>
        </p:spPr>
        <p:txBody>
          <a:bodyPr wrap="none" rtlCol="0">
            <a:spAutoFit/>
          </a:bodyPr>
          <a:lstStyle/>
          <a:p>
            <a:r>
              <a:rPr kumimoji="1" lang="en-US" altLang="ja-JP" sz="2800" dirty="0"/>
              <a:t>Feb 2025, a few hour discussion with ChatGPT o3 mini</a:t>
            </a:r>
            <a:endParaRPr kumimoji="1" lang="ja-JP" altLang="en-US" sz="2800"/>
          </a:p>
        </p:txBody>
      </p:sp>
    </p:spTree>
    <p:extLst>
      <p:ext uri="{BB962C8B-B14F-4D97-AF65-F5344CB8AC3E}">
        <p14:creationId xmlns:p14="http://schemas.microsoft.com/office/powerpoint/2010/main" val="373979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35D36-1261-499D-74C8-19D551A407A2}"/>
            </a:ext>
          </a:extLst>
        </p:cNvPr>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7676A941-89CC-F98E-1611-11144F70BCB9}"/>
              </a:ext>
            </a:extLst>
          </p:cNvPr>
          <p:cNvPicPr>
            <a:picLocks noChangeAspect="1"/>
          </p:cNvPicPr>
          <p:nvPr/>
        </p:nvPicPr>
        <p:blipFill>
          <a:blip r:embed="rId2"/>
          <a:stretch>
            <a:fillRect/>
          </a:stretch>
        </p:blipFill>
        <p:spPr>
          <a:xfrm>
            <a:off x="2413962" y="294927"/>
            <a:ext cx="1697824" cy="2182139"/>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BBA32FE0-A50E-9D25-A021-3E3D7F23593A}"/>
              </a:ext>
            </a:extLst>
          </p:cNvPr>
          <p:cNvPicPr>
            <a:picLocks noChangeAspect="1"/>
          </p:cNvPicPr>
          <p:nvPr/>
        </p:nvPicPr>
        <p:blipFill>
          <a:blip r:embed="rId3"/>
          <a:stretch>
            <a:fillRect/>
          </a:stretch>
        </p:blipFill>
        <p:spPr>
          <a:xfrm>
            <a:off x="4307001" y="283779"/>
            <a:ext cx="1697824" cy="2189156"/>
          </a:xfrm>
          <a:prstGeom prst="rect">
            <a:avLst/>
          </a:prstGeom>
        </p:spPr>
      </p:pic>
      <p:pic>
        <p:nvPicPr>
          <p:cNvPr id="8" name="図 7" descr="グラフ, 折れ線グラフ&#10;&#10;自動的に生成された説明">
            <a:extLst>
              <a:ext uri="{FF2B5EF4-FFF2-40B4-BE49-F238E27FC236}">
                <a16:creationId xmlns:a16="http://schemas.microsoft.com/office/drawing/2014/main" id="{860D5627-ACDC-34A3-AF36-2BF8AB5EE1AF}"/>
              </a:ext>
            </a:extLst>
          </p:cNvPr>
          <p:cNvPicPr>
            <a:picLocks noChangeAspect="1"/>
          </p:cNvPicPr>
          <p:nvPr/>
        </p:nvPicPr>
        <p:blipFill>
          <a:blip r:embed="rId4"/>
          <a:stretch>
            <a:fillRect/>
          </a:stretch>
        </p:blipFill>
        <p:spPr>
          <a:xfrm>
            <a:off x="6238947" y="283780"/>
            <a:ext cx="1697825" cy="2204434"/>
          </a:xfrm>
          <a:prstGeom prst="rect">
            <a:avLst/>
          </a:prstGeom>
        </p:spPr>
      </p:pic>
      <p:pic>
        <p:nvPicPr>
          <p:cNvPr id="10" name="図 9" descr="グラフ, 折れ線グラフ&#10;&#10;自動的に生成された説明">
            <a:extLst>
              <a:ext uri="{FF2B5EF4-FFF2-40B4-BE49-F238E27FC236}">
                <a16:creationId xmlns:a16="http://schemas.microsoft.com/office/drawing/2014/main" id="{8F1D2B07-84DB-68AC-0C20-B356E7131F95}"/>
              </a:ext>
            </a:extLst>
          </p:cNvPr>
          <p:cNvPicPr>
            <a:picLocks noChangeAspect="1"/>
          </p:cNvPicPr>
          <p:nvPr/>
        </p:nvPicPr>
        <p:blipFill>
          <a:blip r:embed="rId5"/>
          <a:stretch>
            <a:fillRect/>
          </a:stretch>
        </p:blipFill>
        <p:spPr>
          <a:xfrm>
            <a:off x="993884" y="2932386"/>
            <a:ext cx="1697825" cy="2207173"/>
          </a:xfrm>
          <a:prstGeom prst="rect">
            <a:avLst/>
          </a:prstGeom>
        </p:spPr>
      </p:pic>
      <p:pic>
        <p:nvPicPr>
          <p:cNvPr id="11" name="図 10" descr="テキスト&#10;&#10;自動的に生成された説明">
            <a:extLst>
              <a:ext uri="{FF2B5EF4-FFF2-40B4-BE49-F238E27FC236}">
                <a16:creationId xmlns:a16="http://schemas.microsoft.com/office/drawing/2014/main" id="{9741FE3F-7A12-E61B-0200-07AB1FC5B360}"/>
              </a:ext>
            </a:extLst>
          </p:cNvPr>
          <p:cNvPicPr>
            <a:picLocks noChangeAspect="1"/>
          </p:cNvPicPr>
          <p:nvPr/>
        </p:nvPicPr>
        <p:blipFill>
          <a:blip r:embed="rId6"/>
          <a:stretch>
            <a:fillRect/>
          </a:stretch>
        </p:blipFill>
        <p:spPr>
          <a:xfrm>
            <a:off x="517557" y="294927"/>
            <a:ext cx="1701189" cy="2204434"/>
          </a:xfrm>
          <a:prstGeom prst="rect">
            <a:avLst/>
          </a:prstGeom>
        </p:spPr>
      </p:pic>
      <p:pic>
        <p:nvPicPr>
          <p:cNvPr id="13" name="図 12" descr="テキスト, 手紙&#10;&#10;自動的に生成された説明">
            <a:extLst>
              <a:ext uri="{FF2B5EF4-FFF2-40B4-BE49-F238E27FC236}">
                <a16:creationId xmlns:a16="http://schemas.microsoft.com/office/drawing/2014/main" id="{AD8027DA-A5B5-8BF9-0B68-04FF6CF4BE75}"/>
              </a:ext>
            </a:extLst>
          </p:cNvPr>
          <p:cNvPicPr>
            <a:picLocks noChangeAspect="1"/>
          </p:cNvPicPr>
          <p:nvPr/>
        </p:nvPicPr>
        <p:blipFill>
          <a:blip r:embed="rId7"/>
          <a:stretch>
            <a:fillRect/>
          </a:stretch>
        </p:blipFill>
        <p:spPr>
          <a:xfrm>
            <a:off x="3055089" y="2932386"/>
            <a:ext cx="1735005" cy="2207173"/>
          </a:xfrm>
          <a:prstGeom prst="rect">
            <a:avLst/>
          </a:prstGeom>
        </p:spPr>
      </p:pic>
      <p:pic>
        <p:nvPicPr>
          <p:cNvPr id="15" name="図 14" descr="テキスト&#10;&#10;自動的に生成された説明">
            <a:extLst>
              <a:ext uri="{FF2B5EF4-FFF2-40B4-BE49-F238E27FC236}">
                <a16:creationId xmlns:a16="http://schemas.microsoft.com/office/drawing/2014/main" id="{0B525EE1-D4D3-C01A-8030-D5339088E145}"/>
              </a:ext>
            </a:extLst>
          </p:cNvPr>
          <p:cNvPicPr>
            <a:picLocks noChangeAspect="1"/>
          </p:cNvPicPr>
          <p:nvPr/>
        </p:nvPicPr>
        <p:blipFill>
          <a:blip r:embed="rId8"/>
          <a:stretch>
            <a:fillRect/>
          </a:stretch>
        </p:blipFill>
        <p:spPr>
          <a:xfrm>
            <a:off x="5105784" y="2921876"/>
            <a:ext cx="1705418" cy="2207173"/>
          </a:xfrm>
          <a:prstGeom prst="rect">
            <a:avLst/>
          </a:prstGeom>
        </p:spPr>
      </p:pic>
      <p:pic>
        <p:nvPicPr>
          <p:cNvPr id="17" name="図 16" descr="テキスト, 手紙&#10;&#10;自動的に生成された説明">
            <a:extLst>
              <a:ext uri="{FF2B5EF4-FFF2-40B4-BE49-F238E27FC236}">
                <a16:creationId xmlns:a16="http://schemas.microsoft.com/office/drawing/2014/main" id="{35480413-9047-02E1-3FB6-3F79BA6EB527}"/>
              </a:ext>
            </a:extLst>
          </p:cNvPr>
          <p:cNvPicPr>
            <a:picLocks noChangeAspect="1"/>
          </p:cNvPicPr>
          <p:nvPr/>
        </p:nvPicPr>
        <p:blipFill>
          <a:blip r:embed="rId9"/>
          <a:stretch>
            <a:fillRect/>
          </a:stretch>
        </p:blipFill>
        <p:spPr>
          <a:xfrm>
            <a:off x="7079772" y="2921875"/>
            <a:ext cx="1702677" cy="2204433"/>
          </a:xfrm>
          <a:prstGeom prst="rect">
            <a:avLst/>
          </a:prstGeom>
        </p:spPr>
      </p:pic>
    </p:spTree>
    <p:extLst>
      <p:ext uri="{BB962C8B-B14F-4D97-AF65-F5344CB8AC3E}">
        <p14:creationId xmlns:p14="http://schemas.microsoft.com/office/powerpoint/2010/main" val="3725173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7D0A-4951-6DD6-FA58-1B0A93B0F32D}"/>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CDA01CD-6BC5-81C6-0EC5-A6FD1F5D3EF4}"/>
              </a:ext>
            </a:extLst>
          </p:cNvPr>
          <p:cNvSpPr txBox="1"/>
          <p:nvPr/>
        </p:nvSpPr>
        <p:spPr>
          <a:xfrm>
            <a:off x="150481" y="5775640"/>
            <a:ext cx="895399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GPT-5.2 Pro derives a new formula in hep-</a:t>
            </a:r>
            <a:r>
              <a:rPr kumimoji="1" lang="en-US" altLang="ja-JP" sz="2800" b="0" i="0" u="none" strike="noStrike" kern="1200" cap="none" spc="0" normalizeH="0" baseline="0" noProof="0" dirty="0" err="1">
                <a:ln>
                  <a:noFill/>
                </a:ln>
                <a:solidFill>
                  <a:prstClr val="white"/>
                </a:solidFill>
                <a:effectLst/>
                <a:uLnTx/>
                <a:uFillTx/>
                <a:latin typeface="HGS明朝E"/>
                <a:ea typeface="HGS明朝E"/>
                <a:cs typeface="HGS明朝E"/>
              </a:rPr>
              <a:t>th</a:t>
            </a:r>
            <a:endPar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Feb 12,</a:t>
            </a:r>
            <a:r>
              <a:rPr lang="en-US" altLang="ja-JP" sz="2800" dirty="0">
                <a:solidFill>
                  <a:prstClr val="white"/>
                </a:solidFill>
                <a:latin typeface="HGS明朝E"/>
                <a:ea typeface="HGS明朝E"/>
                <a:cs typeface="HGS明朝E"/>
              </a:rPr>
              <a:t> arXiv:2602.12176</a:t>
            </a:r>
          </a:p>
        </p:txBody>
      </p:sp>
      <p:pic>
        <p:nvPicPr>
          <p:cNvPr id="4" name="図 3" descr="テキスト&#10;&#10;AI 生成コンテンツは誤りを含む可能性があります。">
            <a:extLst>
              <a:ext uri="{FF2B5EF4-FFF2-40B4-BE49-F238E27FC236}">
                <a16:creationId xmlns:a16="http://schemas.microsoft.com/office/drawing/2014/main" id="{29F788C1-EEE4-2D3A-CC4C-589CC8F2039E}"/>
              </a:ext>
            </a:extLst>
          </p:cNvPr>
          <p:cNvPicPr>
            <a:picLocks noChangeAspect="1"/>
          </p:cNvPicPr>
          <p:nvPr/>
        </p:nvPicPr>
        <p:blipFill>
          <a:blip r:embed="rId2"/>
          <a:stretch>
            <a:fillRect/>
          </a:stretch>
        </p:blipFill>
        <p:spPr>
          <a:xfrm>
            <a:off x="610807" y="315300"/>
            <a:ext cx="7772400" cy="5263108"/>
          </a:xfrm>
          <a:prstGeom prst="rect">
            <a:avLst/>
          </a:prstGeom>
        </p:spPr>
      </p:pic>
    </p:spTree>
    <p:extLst>
      <p:ext uri="{BB962C8B-B14F-4D97-AF65-F5344CB8AC3E}">
        <p14:creationId xmlns:p14="http://schemas.microsoft.com/office/powerpoint/2010/main" val="968859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01D32-DBAB-CDE4-D9B8-5ACABE3FE71D}"/>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F1801EE-A7DD-51F7-3162-FBDCAB30144E}"/>
              </a:ext>
            </a:extLst>
          </p:cNvPr>
          <p:cNvSpPr txBox="1"/>
          <p:nvPr/>
        </p:nvSpPr>
        <p:spPr>
          <a:xfrm>
            <a:off x="150481" y="5775640"/>
            <a:ext cx="895399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Math proof by LLM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Feb 14, 2026</a:t>
            </a:r>
            <a:r>
              <a:rPr lang="en-US" altLang="ja-JP" sz="2800" dirty="0">
                <a:solidFill>
                  <a:prstClr val="white"/>
                </a:solidFill>
                <a:latin typeface="HGS明朝E"/>
                <a:ea typeface="HGS明朝E"/>
                <a:cs typeface="HGS明朝E"/>
              </a:rPr>
              <a:t> “First Proof” project</a:t>
            </a:r>
          </a:p>
        </p:txBody>
      </p:sp>
      <p:pic>
        <p:nvPicPr>
          <p:cNvPr id="5" name="図 4" descr="テキスト&#10;&#10;AI 生成コンテンツは誤りを含む可能性があります。">
            <a:extLst>
              <a:ext uri="{FF2B5EF4-FFF2-40B4-BE49-F238E27FC236}">
                <a16:creationId xmlns:a16="http://schemas.microsoft.com/office/drawing/2014/main" id="{2599E3AE-FF41-03EF-AC40-6A53A0E4AC76}"/>
              </a:ext>
            </a:extLst>
          </p:cNvPr>
          <p:cNvPicPr>
            <a:picLocks noChangeAspect="1"/>
          </p:cNvPicPr>
          <p:nvPr/>
        </p:nvPicPr>
        <p:blipFill>
          <a:blip r:embed="rId2"/>
          <a:stretch>
            <a:fillRect/>
          </a:stretch>
        </p:blipFill>
        <p:spPr>
          <a:xfrm>
            <a:off x="1119158" y="128253"/>
            <a:ext cx="6905684" cy="5666589"/>
          </a:xfrm>
          <a:prstGeom prst="rect">
            <a:avLst/>
          </a:prstGeom>
        </p:spPr>
      </p:pic>
    </p:spTree>
    <p:extLst>
      <p:ext uri="{BB962C8B-B14F-4D97-AF65-F5344CB8AC3E}">
        <p14:creationId xmlns:p14="http://schemas.microsoft.com/office/powerpoint/2010/main" val="921994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1103-930D-E2B6-B99B-75BFBDA0A77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AD1E8F9-439C-9393-4543-746D6B2DF89E}"/>
              </a:ext>
            </a:extLst>
          </p:cNvPr>
          <p:cNvSpPr txBox="1"/>
          <p:nvPr/>
        </p:nvSpPr>
        <p:spPr>
          <a:xfrm>
            <a:off x="150481" y="5775640"/>
            <a:ext cx="895399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Math proof by LLM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S明朝E"/>
                <a:ea typeface="HGS明朝E"/>
                <a:cs typeface="HGS明朝E"/>
              </a:rPr>
              <a:t>Feb 14, 2026</a:t>
            </a:r>
            <a:r>
              <a:rPr lang="en-US" altLang="ja-JP" sz="2800" dirty="0">
                <a:solidFill>
                  <a:prstClr val="white"/>
                </a:solidFill>
                <a:latin typeface="HGS明朝E"/>
                <a:ea typeface="HGS明朝E"/>
                <a:cs typeface="HGS明朝E"/>
              </a:rPr>
              <a:t> “First Proof” project</a:t>
            </a:r>
          </a:p>
        </p:txBody>
      </p:sp>
      <p:pic>
        <p:nvPicPr>
          <p:cNvPr id="5" name="図 4" descr="テキスト&#10;&#10;AI 生成コンテンツは誤りを含む可能性があります。">
            <a:extLst>
              <a:ext uri="{FF2B5EF4-FFF2-40B4-BE49-F238E27FC236}">
                <a16:creationId xmlns:a16="http://schemas.microsoft.com/office/drawing/2014/main" id="{BD5FD38A-38B8-98C2-2B93-76CF9337EDDD}"/>
              </a:ext>
            </a:extLst>
          </p:cNvPr>
          <p:cNvPicPr>
            <a:picLocks noChangeAspect="1"/>
          </p:cNvPicPr>
          <p:nvPr/>
        </p:nvPicPr>
        <p:blipFill>
          <a:blip r:embed="rId2"/>
          <a:stretch>
            <a:fillRect/>
          </a:stretch>
        </p:blipFill>
        <p:spPr>
          <a:xfrm>
            <a:off x="1119158" y="128253"/>
            <a:ext cx="6905684" cy="5666589"/>
          </a:xfrm>
          <a:prstGeom prst="rect">
            <a:avLst/>
          </a:prstGeom>
        </p:spPr>
      </p:pic>
    </p:spTree>
    <p:extLst>
      <p:ext uri="{BB962C8B-B14F-4D97-AF65-F5344CB8AC3E}">
        <p14:creationId xmlns:p14="http://schemas.microsoft.com/office/powerpoint/2010/main" val="2467764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5EE9D-EFD9-68FD-3EDA-1B117CCCF620}"/>
            </a:ext>
          </a:extLst>
        </p:cNvPr>
        <p:cNvGrpSpPr/>
        <p:nvPr/>
      </p:nvGrpSpPr>
      <p:grpSpPr>
        <a:xfrm>
          <a:off x="0" y="0"/>
          <a:ext cx="0" cy="0"/>
          <a:chOff x="0" y="0"/>
          <a:chExt cx="0" cy="0"/>
        </a:xfrm>
      </p:grpSpPr>
      <p:sp>
        <p:nvSpPr>
          <p:cNvPr id="52" name="テキスト ボックス 51">
            <a:extLst>
              <a:ext uri="{FF2B5EF4-FFF2-40B4-BE49-F238E27FC236}">
                <a16:creationId xmlns:a16="http://schemas.microsoft.com/office/drawing/2014/main" id="{B1F99BC5-F4C9-D5B0-CA73-37641B441772}"/>
              </a:ext>
            </a:extLst>
          </p:cNvPr>
          <p:cNvSpPr txBox="1"/>
          <p:nvPr/>
        </p:nvSpPr>
        <p:spPr>
          <a:xfrm>
            <a:off x="395536" y="238607"/>
            <a:ext cx="9001000" cy="76944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prstClr val="white"/>
                </a:solidFill>
                <a:effectLst/>
                <a:uLnTx/>
                <a:uFillTx/>
                <a:latin typeface="+mn-ea"/>
                <a:cs typeface="+mn-cs"/>
              </a:rPr>
              <a:t>Automated Mathematics</a:t>
            </a:r>
          </a:p>
        </p:txBody>
      </p:sp>
      <p:sp>
        <p:nvSpPr>
          <p:cNvPr id="10" name="正方形/長方形 9">
            <a:extLst>
              <a:ext uri="{FF2B5EF4-FFF2-40B4-BE49-F238E27FC236}">
                <a16:creationId xmlns:a16="http://schemas.microsoft.com/office/drawing/2014/main" id="{25846D16-5A5C-1648-8C71-A9F6FA6FF4F0}"/>
              </a:ext>
            </a:extLst>
          </p:cNvPr>
          <p:cNvSpPr/>
          <p:nvPr/>
        </p:nvSpPr>
        <p:spPr>
          <a:xfrm>
            <a:off x="7789" y="1201480"/>
            <a:ext cx="9144000" cy="56565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1" name="テキスト ボックス 50">
            <a:extLst>
              <a:ext uri="{FF2B5EF4-FFF2-40B4-BE49-F238E27FC236}">
                <a16:creationId xmlns:a16="http://schemas.microsoft.com/office/drawing/2014/main" id="{82E58D86-3D5A-3C3D-C15B-3DF7DFEB8F00}"/>
              </a:ext>
            </a:extLst>
          </p:cNvPr>
          <p:cNvSpPr txBox="1"/>
          <p:nvPr/>
        </p:nvSpPr>
        <p:spPr>
          <a:xfrm>
            <a:off x="312510" y="1261245"/>
            <a:ext cx="8839279"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rPr>
              <a:t>“Prover Agent: An Agent-based Framework for Formal Mathematical Proofs”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rPr>
              <a:t>[ ICML workshop paper 2025, ArXiv:2506.19923 Baba, Liu, </a:t>
            </a:r>
            <a:r>
              <a:rPr lang="en-US" altLang="ja-JP" b="1" dirty="0">
                <a:solidFill>
                  <a:prstClr val="black"/>
                </a:solidFill>
                <a:latin typeface="Yu Gothic" panose="020B0400000000000000" pitchFamily="34" charset="-128"/>
                <a:ea typeface="Yu Gothic" panose="020B0400000000000000" pitchFamily="34" charset="-128"/>
              </a:rPr>
              <a:t>Kurita</a:t>
            </a:r>
            <a:r>
              <a:rPr kumimoji="1" lang="en-US" altLang="ja-JP" sz="1800"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rPr>
              <a:t>, </a:t>
            </a:r>
            <a:r>
              <a:rPr kumimoji="1" lang="en-US" altLang="ja-JP" sz="1800" b="1" i="0" u="none" strike="noStrike" kern="1200" cap="none" spc="0" normalizeH="0" baseline="0" noProof="0" dirty="0">
                <a:ln>
                  <a:noFill/>
                </a:ln>
                <a:solidFill>
                  <a:srgbClr val="FF0000"/>
                </a:solidFill>
                <a:effectLst/>
                <a:uLnTx/>
                <a:uFillTx/>
                <a:latin typeface="Yu Gothic" panose="020B0400000000000000" pitchFamily="34" charset="-128"/>
                <a:ea typeface="Yu Gothic" panose="020B0400000000000000" pitchFamily="34" charset="-128"/>
              </a:rPr>
              <a:t>Sannai</a:t>
            </a:r>
            <a:r>
              <a:rPr lang="en-US" altLang="ja-JP" b="1" dirty="0">
                <a:solidFill>
                  <a:schemeClr val="bg1"/>
                </a:solidFill>
                <a:latin typeface="Yu Gothic" panose="020B0400000000000000" pitchFamily="34" charset="-128"/>
                <a:ea typeface="Yu Gothic" panose="020B0400000000000000" pitchFamily="34" charset="-128"/>
              </a:rPr>
              <a:t>]</a:t>
            </a:r>
            <a:endParaRPr kumimoji="1" lang="en-US" altLang="ja-JP" sz="1800" b="1" i="0" u="none" strike="noStrike" kern="1200" cap="none" spc="0" normalizeH="0" baseline="0" noProof="0" dirty="0">
              <a:ln>
                <a:noFill/>
              </a:ln>
              <a:solidFill>
                <a:schemeClr val="bg1"/>
              </a:solidFill>
              <a:effectLst/>
              <a:uLnTx/>
              <a:uFillTx/>
              <a:latin typeface="Yu Gothic" panose="020B0400000000000000" pitchFamily="34" charset="-128"/>
              <a:ea typeface="Yu Gothic" panose="020B0400000000000000" pitchFamily="34" charset="-128"/>
            </a:endParaRPr>
          </a:p>
        </p:txBody>
      </p:sp>
      <p:sp>
        <p:nvSpPr>
          <p:cNvPr id="4" name="テキスト ボックス 3">
            <a:extLst>
              <a:ext uri="{FF2B5EF4-FFF2-40B4-BE49-F238E27FC236}">
                <a16:creationId xmlns:a16="http://schemas.microsoft.com/office/drawing/2014/main" id="{76B8BDC8-6A71-863D-7125-718F356BD4BA}"/>
              </a:ext>
            </a:extLst>
          </p:cNvPr>
          <p:cNvSpPr txBox="1"/>
          <p:nvPr/>
        </p:nvSpPr>
        <p:spPr>
          <a:xfrm>
            <a:off x="674351" y="2305295"/>
            <a:ext cx="342140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AI agent unifying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LLM</a:t>
            </a:r>
            <a:r>
              <a:rPr lang="en-US" altLang="ja-JP" sz="2800" dirty="0">
                <a:solidFill>
                  <a:prstClr val="black"/>
                </a:solidFill>
                <a:latin typeface="Calibri" panose="020F0502020204030204"/>
                <a:ea typeface="游ゴシック" panose="020B0400000000000000" pitchFamily="34" charset="-128"/>
              </a:rPr>
              <a:t> and Lean 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Calibri" panose="020F0502020204030204"/>
                <a:ea typeface="游ゴシック" panose="020B0400000000000000" pitchFamily="34" charset="-128"/>
              </a:rPr>
              <a:t>n</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o </a:t>
            </a:r>
            <a:r>
              <a:rPr lang="en-US" altLang="ja-JP" sz="2800" dirty="0">
                <a:solidFill>
                  <a:prstClr val="black"/>
                </a:solidFill>
                <a:latin typeface="Calibri" panose="020F0502020204030204"/>
                <a:ea typeface="游ゴシック" panose="020B0400000000000000" pitchFamily="34" charset="-128"/>
              </a:rPr>
              <a:t>hallucination AI</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77DBCD3A-EDED-F55A-97F9-25A874C2355A}"/>
              </a:ext>
            </a:extLst>
          </p:cNvPr>
          <p:cNvPicPr>
            <a:picLocks noChangeAspect="1"/>
          </p:cNvPicPr>
          <p:nvPr/>
        </p:nvPicPr>
        <p:blipFill>
          <a:blip r:embed="rId3"/>
          <a:stretch>
            <a:fillRect/>
          </a:stretch>
        </p:blipFill>
        <p:spPr>
          <a:xfrm>
            <a:off x="4423905" y="1967341"/>
            <a:ext cx="4217595" cy="4490609"/>
          </a:xfrm>
          <a:prstGeom prst="rect">
            <a:avLst/>
          </a:prstGeom>
        </p:spPr>
      </p:pic>
      <p:pic>
        <p:nvPicPr>
          <p:cNvPr id="8" name="図 7" descr="テキスト&#10;&#10;AI 生成コンテンツは誤りを含む可能性があります。">
            <a:extLst>
              <a:ext uri="{FF2B5EF4-FFF2-40B4-BE49-F238E27FC236}">
                <a16:creationId xmlns:a16="http://schemas.microsoft.com/office/drawing/2014/main" id="{D834C7BD-5B92-57A4-0479-1994004E1234}"/>
              </a:ext>
            </a:extLst>
          </p:cNvPr>
          <p:cNvPicPr>
            <a:picLocks noChangeAspect="1"/>
          </p:cNvPicPr>
          <p:nvPr/>
        </p:nvPicPr>
        <p:blipFill>
          <a:blip r:embed="rId4"/>
          <a:stretch>
            <a:fillRect/>
          </a:stretch>
        </p:blipFill>
        <p:spPr>
          <a:xfrm>
            <a:off x="6092695" y="6447943"/>
            <a:ext cx="1701800" cy="342900"/>
          </a:xfrm>
          <a:prstGeom prst="rect">
            <a:avLst/>
          </a:prstGeom>
        </p:spPr>
      </p:pic>
      <p:pic>
        <p:nvPicPr>
          <p:cNvPr id="11" name="図 10" descr="テーブル&#10;&#10;AI 生成コンテンツは誤りを含む可能性があります。">
            <a:extLst>
              <a:ext uri="{FF2B5EF4-FFF2-40B4-BE49-F238E27FC236}">
                <a16:creationId xmlns:a16="http://schemas.microsoft.com/office/drawing/2014/main" id="{4AFD7246-95BF-B9A1-7053-91392A2B6748}"/>
              </a:ext>
            </a:extLst>
          </p:cNvPr>
          <p:cNvPicPr>
            <a:picLocks noChangeAspect="1"/>
          </p:cNvPicPr>
          <p:nvPr/>
        </p:nvPicPr>
        <p:blipFill>
          <a:blip r:embed="rId5"/>
          <a:stretch>
            <a:fillRect/>
          </a:stretch>
        </p:blipFill>
        <p:spPr>
          <a:xfrm>
            <a:off x="674351" y="4329518"/>
            <a:ext cx="3441149" cy="2118425"/>
          </a:xfrm>
          <a:prstGeom prst="rect">
            <a:avLst/>
          </a:prstGeom>
        </p:spPr>
      </p:pic>
    </p:spTree>
    <p:extLst>
      <p:ext uri="{BB962C8B-B14F-4D97-AF65-F5344CB8AC3E}">
        <p14:creationId xmlns:p14="http://schemas.microsoft.com/office/powerpoint/2010/main" val="761412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AEFE4-920D-594D-3618-441AE4E4B5A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19E3A6-F23B-0A15-CCBB-597B2B4E5FCE}"/>
              </a:ext>
            </a:extLst>
          </p:cNvPr>
          <p:cNvSpPr/>
          <p:nvPr/>
        </p:nvSpPr>
        <p:spPr>
          <a:xfrm>
            <a:off x="-10997" y="1196788"/>
            <a:ext cx="9165994" cy="56612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a:extLst>
              <a:ext uri="{FF2B5EF4-FFF2-40B4-BE49-F238E27FC236}">
                <a16:creationId xmlns:a16="http://schemas.microsoft.com/office/drawing/2014/main" id="{FD24D1C6-2406-318A-10EE-719A992237D9}"/>
              </a:ext>
            </a:extLst>
          </p:cNvPr>
          <p:cNvSpPr/>
          <p:nvPr/>
        </p:nvSpPr>
        <p:spPr>
          <a:xfrm>
            <a:off x="2123191" y="2583992"/>
            <a:ext cx="1182413" cy="685800"/>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ja-JP" sz="2400" dirty="0">
                <a:solidFill>
                  <a:schemeClr val="bg1"/>
                </a:solidFill>
                <a:latin typeface="Tw Cen MT" panose="020B0602020104020603"/>
                <a:ea typeface="ＭＳ Ｐゴシック" panose="020B0600070205080204" pitchFamily="34" charset="-128"/>
              </a:rPr>
              <a:t>Math</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6" name="円/楕円 5">
            <a:extLst>
              <a:ext uri="{FF2B5EF4-FFF2-40B4-BE49-F238E27FC236}">
                <a16:creationId xmlns:a16="http://schemas.microsoft.com/office/drawing/2014/main" id="{2BA00B23-1285-6F75-5833-2C858F375615}"/>
              </a:ext>
            </a:extLst>
          </p:cNvPr>
          <p:cNvSpPr/>
          <p:nvPr/>
        </p:nvSpPr>
        <p:spPr>
          <a:xfrm>
            <a:off x="3749011" y="2583992"/>
            <a:ext cx="1182413" cy="685800"/>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Math</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7" name="円/楕円 6">
            <a:extLst>
              <a:ext uri="{FF2B5EF4-FFF2-40B4-BE49-F238E27FC236}">
                <a16:creationId xmlns:a16="http://schemas.microsoft.com/office/drawing/2014/main" id="{C5F3ADCF-421A-1406-6F03-28C241B021F3}"/>
              </a:ext>
            </a:extLst>
          </p:cNvPr>
          <p:cNvSpPr/>
          <p:nvPr/>
        </p:nvSpPr>
        <p:spPr>
          <a:xfrm>
            <a:off x="5374831" y="2583992"/>
            <a:ext cx="1182413" cy="685800"/>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Math</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12" name="円/楕円 11">
            <a:extLst>
              <a:ext uri="{FF2B5EF4-FFF2-40B4-BE49-F238E27FC236}">
                <a16:creationId xmlns:a16="http://schemas.microsoft.com/office/drawing/2014/main" id="{E1AACF03-DCAF-56C9-6A58-E316F5B41AD2}"/>
              </a:ext>
            </a:extLst>
          </p:cNvPr>
          <p:cNvSpPr/>
          <p:nvPr/>
        </p:nvSpPr>
        <p:spPr>
          <a:xfrm>
            <a:off x="2123191" y="3935885"/>
            <a:ext cx="1182413" cy="6858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Phys</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13" name="円/楕円 12">
            <a:extLst>
              <a:ext uri="{FF2B5EF4-FFF2-40B4-BE49-F238E27FC236}">
                <a16:creationId xmlns:a16="http://schemas.microsoft.com/office/drawing/2014/main" id="{270DA799-963B-9CDD-F8BE-E77D159B2526}"/>
              </a:ext>
            </a:extLst>
          </p:cNvPr>
          <p:cNvSpPr/>
          <p:nvPr/>
        </p:nvSpPr>
        <p:spPr>
          <a:xfrm>
            <a:off x="3749011" y="3935885"/>
            <a:ext cx="1216998" cy="6858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Chem</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14" name="円/楕円 13">
            <a:extLst>
              <a:ext uri="{FF2B5EF4-FFF2-40B4-BE49-F238E27FC236}">
                <a16:creationId xmlns:a16="http://schemas.microsoft.com/office/drawing/2014/main" id="{109CB871-2421-41EB-012C-F2D8096399BA}"/>
              </a:ext>
            </a:extLst>
          </p:cNvPr>
          <p:cNvSpPr/>
          <p:nvPr/>
        </p:nvSpPr>
        <p:spPr>
          <a:xfrm>
            <a:off x="5374831" y="3935885"/>
            <a:ext cx="1182413" cy="6858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Bio</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16" name="円/楕円 15">
            <a:extLst>
              <a:ext uri="{FF2B5EF4-FFF2-40B4-BE49-F238E27FC236}">
                <a16:creationId xmlns:a16="http://schemas.microsoft.com/office/drawing/2014/main" id="{679F4A30-3A1B-DE33-5ECC-DD0F5BC2898C}"/>
              </a:ext>
            </a:extLst>
          </p:cNvPr>
          <p:cNvSpPr/>
          <p:nvPr/>
        </p:nvSpPr>
        <p:spPr>
          <a:xfrm>
            <a:off x="2123191" y="5287779"/>
            <a:ext cx="1182413" cy="6858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Data</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17" name="円/楕円 16">
            <a:extLst>
              <a:ext uri="{FF2B5EF4-FFF2-40B4-BE49-F238E27FC236}">
                <a16:creationId xmlns:a16="http://schemas.microsoft.com/office/drawing/2014/main" id="{7C5FE25C-0FD3-ACDC-D8E3-66B24F93938F}"/>
              </a:ext>
            </a:extLst>
          </p:cNvPr>
          <p:cNvSpPr/>
          <p:nvPr/>
        </p:nvSpPr>
        <p:spPr>
          <a:xfrm>
            <a:off x="3749011" y="5287779"/>
            <a:ext cx="1182413" cy="6858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Data</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18" name="円/楕円 17">
            <a:extLst>
              <a:ext uri="{FF2B5EF4-FFF2-40B4-BE49-F238E27FC236}">
                <a16:creationId xmlns:a16="http://schemas.microsoft.com/office/drawing/2014/main" id="{FF4D0EF3-BCA7-89CC-37C2-B00774D2850F}"/>
              </a:ext>
            </a:extLst>
          </p:cNvPr>
          <p:cNvSpPr/>
          <p:nvPr/>
        </p:nvSpPr>
        <p:spPr>
          <a:xfrm>
            <a:off x="5374831" y="5287779"/>
            <a:ext cx="1182413" cy="6858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Data</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21" name="上下矢印 20">
            <a:extLst>
              <a:ext uri="{FF2B5EF4-FFF2-40B4-BE49-F238E27FC236}">
                <a16:creationId xmlns:a16="http://schemas.microsoft.com/office/drawing/2014/main" id="{7712300F-5CFB-4877-555F-13ABA78AF9B5}"/>
              </a:ext>
            </a:extLst>
          </p:cNvPr>
          <p:cNvSpPr/>
          <p:nvPr/>
        </p:nvSpPr>
        <p:spPr>
          <a:xfrm>
            <a:off x="2635707" y="3318231"/>
            <a:ext cx="181737" cy="569214"/>
          </a:xfrm>
          <a:prstGeom prst="upDownArrow">
            <a:avLst/>
          </a:prstGeom>
          <a:solidFill>
            <a:srgbClr val="FFFF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22" name="上下矢印 21">
            <a:extLst>
              <a:ext uri="{FF2B5EF4-FFF2-40B4-BE49-F238E27FC236}">
                <a16:creationId xmlns:a16="http://schemas.microsoft.com/office/drawing/2014/main" id="{987B8EA9-D886-DB7A-7747-31CF12E70261}"/>
              </a:ext>
            </a:extLst>
          </p:cNvPr>
          <p:cNvSpPr/>
          <p:nvPr/>
        </p:nvSpPr>
        <p:spPr>
          <a:xfrm>
            <a:off x="5875168" y="3318231"/>
            <a:ext cx="181737" cy="569214"/>
          </a:xfrm>
          <a:prstGeom prst="upDownArrow">
            <a:avLst/>
          </a:prstGeom>
          <a:solidFill>
            <a:srgbClr val="FFFF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24" name="上下矢印 23">
            <a:extLst>
              <a:ext uri="{FF2B5EF4-FFF2-40B4-BE49-F238E27FC236}">
                <a16:creationId xmlns:a16="http://schemas.microsoft.com/office/drawing/2014/main" id="{81B225B6-1E4B-1CC5-3599-51B022933B80}"/>
              </a:ext>
            </a:extLst>
          </p:cNvPr>
          <p:cNvSpPr/>
          <p:nvPr/>
        </p:nvSpPr>
        <p:spPr>
          <a:xfrm>
            <a:off x="2623528" y="4670125"/>
            <a:ext cx="181737" cy="569214"/>
          </a:xfrm>
          <a:prstGeom prst="upDownArrow">
            <a:avLst/>
          </a:prstGeom>
          <a:solidFill>
            <a:srgbClr val="FFFF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25" name="上下矢印 24">
            <a:extLst>
              <a:ext uri="{FF2B5EF4-FFF2-40B4-BE49-F238E27FC236}">
                <a16:creationId xmlns:a16="http://schemas.microsoft.com/office/drawing/2014/main" id="{1271710B-E82F-C4E7-2C77-4119442F1D8D}"/>
              </a:ext>
            </a:extLst>
          </p:cNvPr>
          <p:cNvSpPr/>
          <p:nvPr/>
        </p:nvSpPr>
        <p:spPr>
          <a:xfrm>
            <a:off x="4249348" y="4670125"/>
            <a:ext cx="181737" cy="569214"/>
          </a:xfrm>
          <a:prstGeom prst="upDownArrow">
            <a:avLst/>
          </a:prstGeom>
          <a:solidFill>
            <a:srgbClr val="FFFF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26" name="上下矢印 25">
            <a:extLst>
              <a:ext uri="{FF2B5EF4-FFF2-40B4-BE49-F238E27FC236}">
                <a16:creationId xmlns:a16="http://schemas.microsoft.com/office/drawing/2014/main" id="{A31CCF3F-21B6-443D-44AF-4D9413352124}"/>
              </a:ext>
            </a:extLst>
          </p:cNvPr>
          <p:cNvSpPr/>
          <p:nvPr/>
        </p:nvSpPr>
        <p:spPr>
          <a:xfrm>
            <a:off x="5875168" y="4670125"/>
            <a:ext cx="181737" cy="569214"/>
          </a:xfrm>
          <a:prstGeom prst="upDownArrow">
            <a:avLst/>
          </a:prstGeom>
          <a:solidFill>
            <a:srgbClr val="FFFF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cxnSp>
        <p:nvCxnSpPr>
          <p:cNvPr id="29" name="直線コネクタ 28">
            <a:extLst>
              <a:ext uri="{FF2B5EF4-FFF2-40B4-BE49-F238E27FC236}">
                <a16:creationId xmlns:a16="http://schemas.microsoft.com/office/drawing/2014/main" id="{3E80150F-3B8F-1C66-20F9-F649C66AD6A2}"/>
              </a:ext>
            </a:extLst>
          </p:cNvPr>
          <p:cNvCxnSpPr>
            <a:cxnSpLocks/>
          </p:cNvCxnSpPr>
          <p:nvPr/>
        </p:nvCxnSpPr>
        <p:spPr>
          <a:xfrm>
            <a:off x="920823" y="3626486"/>
            <a:ext cx="7575332" cy="0"/>
          </a:xfrm>
          <a:prstGeom prst="line">
            <a:avLst/>
          </a:prstGeom>
          <a:ln w="63500">
            <a:solidFill>
              <a:schemeClr val="bg1">
                <a:alpha val="19000"/>
              </a:schemeClr>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1A69F71A-9D15-6569-9406-1028CF82C50F}"/>
              </a:ext>
            </a:extLst>
          </p:cNvPr>
          <p:cNvSpPr txBox="1"/>
          <p:nvPr/>
        </p:nvSpPr>
        <p:spPr>
          <a:xfrm>
            <a:off x="6568978" y="2660603"/>
            <a:ext cx="2228495" cy="830997"/>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Auto-math</a:t>
            </a: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(no hallucination)</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cxnSp>
        <p:nvCxnSpPr>
          <p:cNvPr id="35" name="直線コネクタ 34">
            <a:extLst>
              <a:ext uri="{FF2B5EF4-FFF2-40B4-BE49-F238E27FC236}">
                <a16:creationId xmlns:a16="http://schemas.microsoft.com/office/drawing/2014/main" id="{CE7C0C1D-2539-3355-61E1-3DC56F712E09}"/>
              </a:ext>
            </a:extLst>
          </p:cNvPr>
          <p:cNvCxnSpPr>
            <a:cxnSpLocks/>
          </p:cNvCxnSpPr>
          <p:nvPr/>
        </p:nvCxnSpPr>
        <p:spPr>
          <a:xfrm>
            <a:off x="930489" y="4954732"/>
            <a:ext cx="7575332" cy="0"/>
          </a:xfrm>
          <a:prstGeom prst="line">
            <a:avLst/>
          </a:prstGeom>
          <a:ln w="63500">
            <a:solidFill>
              <a:schemeClr val="bg1">
                <a:alpha val="19000"/>
              </a:scheme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4D6E014-B772-6F91-54D4-3325E2062D95}"/>
              </a:ext>
            </a:extLst>
          </p:cNvPr>
          <p:cNvSpPr txBox="1"/>
          <p:nvPr/>
        </p:nvSpPr>
        <p:spPr>
          <a:xfrm>
            <a:off x="7058832" y="3847631"/>
            <a:ext cx="1250663" cy="830997"/>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Natural </a:t>
            </a: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Sciences</a:t>
            </a:r>
            <a:endParaRPr kumimoji="1" lang="ja-JP" altLang="en-US" sz="2400" b="1"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37" name="テキスト ボックス 36">
            <a:extLst>
              <a:ext uri="{FF2B5EF4-FFF2-40B4-BE49-F238E27FC236}">
                <a16:creationId xmlns:a16="http://schemas.microsoft.com/office/drawing/2014/main" id="{7733B4FE-29D5-4A87-D663-C8CCA7AAA675}"/>
              </a:ext>
            </a:extLst>
          </p:cNvPr>
          <p:cNvSpPr txBox="1"/>
          <p:nvPr/>
        </p:nvSpPr>
        <p:spPr>
          <a:xfrm>
            <a:off x="6914657" y="5148421"/>
            <a:ext cx="1505540" cy="830997"/>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World</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ja-JP" sz="2400" b="1" dirty="0">
                <a:solidFill>
                  <a:schemeClr val="bg1"/>
                </a:solidFill>
                <a:latin typeface="Tw Cen MT" panose="020B0602020104020603"/>
                <a:ea typeface="ＭＳ Ｐゴシック" panose="020B0600070205080204" pitchFamily="34" charset="-128"/>
              </a:rPr>
              <a:t>g</a:t>
            </a:r>
            <a:r>
              <a:rPr kumimoji="1" lang="en-US" altLang="ja-JP" sz="2400" b="1"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rounding</a:t>
            </a:r>
          </a:p>
        </p:txBody>
      </p:sp>
      <p:sp>
        <p:nvSpPr>
          <p:cNvPr id="38" name="左右矢印 37">
            <a:extLst>
              <a:ext uri="{FF2B5EF4-FFF2-40B4-BE49-F238E27FC236}">
                <a16:creationId xmlns:a16="http://schemas.microsoft.com/office/drawing/2014/main" id="{A1E0D60C-2010-9732-B962-86E905AE78E7}"/>
              </a:ext>
            </a:extLst>
          </p:cNvPr>
          <p:cNvSpPr/>
          <p:nvPr/>
        </p:nvSpPr>
        <p:spPr>
          <a:xfrm>
            <a:off x="3354873" y="2852007"/>
            <a:ext cx="394138" cy="174956"/>
          </a:xfrm>
          <a:prstGeom prst="leftRightArrow">
            <a:avLst/>
          </a:prstGeom>
          <a:solidFill>
            <a:srgbClr val="FFFF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40" name="左右矢印 39">
            <a:extLst>
              <a:ext uri="{FF2B5EF4-FFF2-40B4-BE49-F238E27FC236}">
                <a16:creationId xmlns:a16="http://schemas.microsoft.com/office/drawing/2014/main" id="{93EDD6F5-B816-5FDD-E8C7-B6140C9D3218}"/>
              </a:ext>
            </a:extLst>
          </p:cNvPr>
          <p:cNvSpPr/>
          <p:nvPr/>
        </p:nvSpPr>
        <p:spPr>
          <a:xfrm>
            <a:off x="4966009" y="2878829"/>
            <a:ext cx="394138" cy="174956"/>
          </a:xfrm>
          <a:prstGeom prst="leftRightArrow">
            <a:avLst/>
          </a:prstGeom>
          <a:solidFill>
            <a:srgbClr val="FFFF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41" name="テキスト ボックス 40">
            <a:extLst>
              <a:ext uri="{FF2B5EF4-FFF2-40B4-BE49-F238E27FC236}">
                <a16:creationId xmlns:a16="http://schemas.microsoft.com/office/drawing/2014/main" id="{18E03550-7EE6-0D3C-A527-09E49D0779D7}"/>
              </a:ext>
            </a:extLst>
          </p:cNvPr>
          <p:cNvSpPr txBox="1"/>
          <p:nvPr/>
        </p:nvSpPr>
        <p:spPr>
          <a:xfrm>
            <a:off x="538816" y="1392744"/>
            <a:ext cx="7879080" cy="523220"/>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altLang="ja-JP" sz="2800" dirty="0">
                <a:solidFill>
                  <a:schemeClr val="bg1"/>
                </a:solidFill>
                <a:latin typeface="Calibri" panose="020F0502020204030204" pitchFamily="34" charset="0"/>
                <a:cs typeface="Calibri" panose="020F0502020204030204" pitchFamily="34" charset="0"/>
              </a:rPr>
              <a:t>Interaction in </a:t>
            </a:r>
            <a:r>
              <a:rPr kumimoji="1" lang="en-US" altLang="ja-JP" sz="280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Common language (Math) by AI agents</a:t>
            </a:r>
            <a:endParaRPr kumimoji="1" lang="ja-JP" altLang="en-US" sz="280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42" name="テキスト ボックス 41">
            <a:extLst>
              <a:ext uri="{FF2B5EF4-FFF2-40B4-BE49-F238E27FC236}">
                <a16:creationId xmlns:a16="http://schemas.microsoft.com/office/drawing/2014/main" id="{F3ACB1F4-56D0-7EC9-65E5-261AC7A44112}"/>
              </a:ext>
            </a:extLst>
          </p:cNvPr>
          <p:cNvSpPr txBox="1"/>
          <p:nvPr/>
        </p:nvSpPr>
        <p:spPr>
          <a:xfrm>
            <a:off x="4446901" y="3324268"/>
            <a:ext cx="1473096" cy="58477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Auto-translation</a:t>
            </a: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by AI agents</a:t>
            </a: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43" name="テキスト ボックス 42">
            <a:extLst>
              <a:ext uri="{FF2B5EF4-FFF2-40B4-BE49-F238E27FC236}">
                <a16:creationId xmlns:a16="http://schemas.microsoft.com/office/drawing/2014/main" id="{3D50A7A1-2868-11B2-3ABA-2E6A1F9425CB}"/>
              </a:ext>
            </a:extLst>
          </p:cNvPr>
          <p:cNvSpPr txBox="1"/>
          <p:nvPr/>
        </p:nvSpPr>
        <p:spPr>
          <a:xfrm>
            <a:off x="4515779" y="4654564"/>
            <a:ext cx="1160894" cy="584775"/>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Experiments</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ja-JP" sz="1600" dirty="0">
                <a:solidFill>
                  <a:schemeClr val="bg1"/>
                </a:solidFill>
                <a:latin typeface="Tw Cen MT" panose="020B0602020104020603"/>
                <a:ea typeface="ＭＳ Ｐゴシック" panose="020B0600070205080204" pitchFamily="34" charset="-128"/>
              </a:rPr>
              <a:t>By censors</a:t>
            </a: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45" name="テキスト ボックス 44">
            <a:extLst>
              <a:ext uri="{FF2B5EF4-FFF2-40B4-BE49-F238E27FC236}">
                <a16:creationId xmlns:a16="http://schemas.microsoft.com/office/drawing/2014/main" id="{DD2B6EFE-083B-3E69-3669-B2996994DD94}"/>
              </a:ext>
            </a:extLst>
          </p:cNvPr>
          <p:cNvSpPr txBox="1"/>
          <p:nvPr/>
        </p:nvSpPr>
        <p:spPr>
          <a:xfrm>
            <a:off x="495908" y="2650641"/>
            <a:ext cx="1197957" cy="46166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Abstract</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46" name="テキスト ボックス 45">
            <a:extLst>
              <a:ext uri="{FF2B5EF4-FFF2-40B4-BE49-F238E27FC236}">
                <a16:creationId xmlns:a16="http://schemas.microsoft.com/office/drawing/2014/main" id="{2B474D93-0AE8-4A5D-FEBC-70C97B75A9D0}"/>
              </a:ext>
            </a:extLst>
          </p:cNvPr>
          <p:cNvSpPr txBox="1"/>
          <p:nvPr/>
        </p:nvSpPr>
        <p:spPr>
          <a:xfrm>
            <a:off x="474565" y="5620792"/>
            <a:ext cx="1271502" cy="46166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Tw Cen MT" panose="020B0602020104020603"/>
                <a:ea typeface="ＭＳ Ｐゴシック" panose="020B0600070205080204" pitchFamily="34" charset="-128"/>
                <a:cs typeface="+mn-cs"/>
              </a:rPr>
              <a:t>Concrete</a:t>
            </a:r>
            <a:endParaRPr kumimoji="1" lang="ja-JP" altLang="en-US" sz="24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48" name="上下矢印 47">
            <a:extLst>
              <a:ext uri="{FF2B5EF4-FFF2-40B4-BE49-F238E27FC236}">
                <a16:creationId xmlns:a16="http://schemas.microsoft.com/office/drawing/2014/main" id="{270F40F8-FFB6-3577-705D-A592409192D4}"/>
              </a:ext>
            </a:extLst>
          </p:cNvPr>
          <p:cNvSpPr/>
          <p:nvPr/>
        </p:nvSpPr>
        <p:spPr>
          <a:xfrm>
            <a:off x="1955032" y="3112138"/>
            <a:ext cx="153475" cy="2392847"/>
          </a:xfrm>
          <a:prstGeom prst="upDownArrow">
            <a:avLst/>
          </a:prstGeom>
          <a:solidFill>
            <a:srgbClr val="FF00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
        <p:nvSpPr>
          <p:cNvPr id="49" name="テキスト ボックス 48">
            <a:extLst>
              <a:ext uri="{FF2B5EF4-FFF2-40B4-BE49-F238E27FC236}">
                <a16:creationId xmlns:a16="http://schemas.microsoft.com/office/drawing/2014/main" id="{68B975E9-7F3D-764B-4DC6-5F54C121F27D}"/>
              </a:ext>
            </a:extLst>
          </p:cNvPr>
          <p:cNvSpPr txBox="1"/>
          <p:nvPr/>
        </p:nvSpPr>
        <p:spPr>
          <a:xfrm>
            <a:off x="638012" y="3901634"/>
            <a:ext cx="1308050" cy="70788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altLang="ja-JP" sz="2000" dirty="0">
                <a:solidFill>
                  <a:srgbClr val="FF0000"/>
                </a:solidFill>
                <a:latin typeface="Tw Cen MT" panose="020B0602020104020603"/>
                <a:ea typeface="ＭＳ Ｐゴシック" panose="020B0600070205080204" pitchFamily="34" charset="-128"/>
              </a:rPr>
              <a:t>Hypothesis</a:t>
            </a:r>
          </a:p>
          <a:p>
            <a:pPr marL="0" marR="0" lvl="0" indent="0" algn="l" defTabSz="342900" rtl="0" eaLnBrk="1" fontAlgn="auto" latinLnBrk="0" hangingPunct="1">
              <a:lnSpc>
                <a:spcPct val="100000"/>
              </a:lnSpc>
              <a:spcBef>
                <a:spcPts val="0"/>
              </a:spcBef>
              <a:spcAft>
                <a:spcPts val="0"/>
              </a:spcAft>
              <a:buClrTx/>
              <a:buSzTx/>
              <a:buFontTx/>
              <a:buNone/>
              <a:tabLst/>
              <a:defRPr/>
            </a:pPr>
            <a:r>
              <a:rPr lang="en-US" altLang="ja-JP" sz="2000" dirty="0">
                <a:solidFill>
                  <a:srgbClr val="FF0000"/>
                </a:solidFill>
                <a:latin typeface="Tw Cen MT" panose="020B0602020104020603"/>
                <a:ea typeface="ＭＳ Ｐゴシック" panose="020B0600070205080204" pitchFamily="34" charset="-128"/>
              </a:rPr>
              <a:t>verification</a:t>
            </a:r>
            <a:endParaRPr kumimoji="1" lang="en-US" altLang="ja-JP" sz="2000" b="0" i="0" u="none" strike="noStrike" kern="1200" cap="none" spc="0" normalizeH="0" baseline="0" noProof="0" dirty="0">
              <a:ln>
                <a:noFill/>
              </a:ln>
              <a:solidFill>
                <a:srgbClr val="FF0000"/>
              </a:solidFill>
              <a:effectLst/>
              <a:uLnTx/>
              <a:uFillTx/>
              <a:latin typeface="Tw Cen MT" panose="020B0602020104020603"/>
              <a:ea typeface="ＭＳ Ｐゴシック" panose="020B0600070205080204" pitchFamily="34" charset="-128"/>
              <a:cs typeface="+mn-cs"/>
            </a:endParaRPr>
          </a:p>
        </p:txBody>
      </p:sp>
      <p:sp>
        <p:nvSpPr>
          <p:cNvPr id="52" name="テキスト ボックス 51">
            <a:extLst>
              <a:ext uri="{FF2B5EF4-FFF2-40B4-BE49-F238E27FC236}">
                <a16:creationId xmlns:a16="http://schemas.microsoft.com/office/drawing/2014/main" id="{4FE6AD0B-4D5A-6543-F5FB-191C10775FED}"/>
              </a:ext>
            </a:extLst>
          </p:cNvPr>
          <p:cNvSpPr txBox="1"/>
          <p:nvPr/>
        </p:nvSpPr>
        <p:spPr>
          <a:xfrm>
            <a:off x="596308" y="236674"/>
            <a:ext cx="5447325" cy="769441"/>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prstClr val="white"/>
                </a:solidFill>
                <a:effectLst/>
                <a:uLnTx/>
                <a:uFillTx/>
                <a:latin typeface="+mn-ea"/>
                <a:cs typeface="+mn-cs"/>
              </a:rPr>
              <a:t>Generative science</a:t>
            </a:r>
          </a:p>
        </p:txBody>
      </p:sp>
      <p:cxnSp>
        <p:nvCxnSpPr>
          <p:cNvPr id="5" name="直線矢印コネクタ 4">
            <a:extLst>
              <a:ext uri="{FF2B5EF4-FFF2-40B4-BE49-F238E27FC236}">
                <a16:creationId xmlns:a16="http://schemas.microsoft.com/office/drawing/2014/main" id="{B7679016-F24E-05C5-F10D-BEE173B0FA37}"/>
              </a:ext>
            </a:extLst>
          </p:cNvPr>
          <p:cNvCxnSpPr>
            <a:cxnSpLocks/>
          </p:cNvCxnSpPr>
          <p:nvPr/>
        </p:nvCxnSpPr>
        <p:spPr>
          <a:xfrm>
            <a:off x="346857" y="2563376"/>
            <a:ext cx="0" cy="3560861"/>
          </a:xfrm>
          <a:prstGeom prst="straightConnector1">
            <a:avLst/>
          </a:prstGeom>
          <a:ln w="31750">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FCF2AF5-E742-7E2B-3763-495570A64CCA}"/>
              </a:ext>
            </a:extLst>
          </p:cNvPr>
          <p:cNvSpPr txBox="1"/>
          <p:nvPr/>
        </p:nvSpPr>
        <p:spPr>
          <a:xfrm>
            <a:off x="5716940" y="6478504"/>
            <a:ext cx="3480633" cy="369332"/>
          </a:xfrm>
          <a:prstGeom prst="rect">
            <a:avLst/>
          </a:prstGeom>
          <a:noFill/>
        </p:spPr>
        <p:txBody>
          <a:bodyPr wrap="none" rtlCol="0">
            <a:spAutoFit/>
          </a:bodyPr>
          <a:lstStyle/>
          <a:p>
            <a:r>
              <a:rPr kumimoji="1" lang="en-US" altLang="ja-JP" dirty="0">
                <a:solidFill>
                  <a:schemeClr val="bg1"/>
                </a:solidFill>
              </a:rPr>
              <a:t>Slide courtesy of Akiyoshi Sannai </a:t>
            </a:r>
            <a:endParaRPr kumimoji="1" lang="ja-JP" altLang="en-US">
              <a:solidFill>
                <a:schemeClr val="bg1"/>
              </a:solidFill>
            </a:endParaRPr>
          </a:p>
        </p:txBody>
      </p:sp>
      <p:sp>
        <p:nvSpPr>
          <p:cNvPr id="10" name="上下矢印 9">
            <a:extLst>
              <a:ext uri="{FF2B5EF4-FFF2-40B4-BE49-F238E27FC236}">
                <a16:creationId xmlns:a16="http://schemas.microsoft.com/office/drawing/2014/main" id="{5C16A511-2F6A-DE5E-8D60-742EA499C26F}"/>
              </a:ext>
            </a:extLst>
          </p:cNvPr>
          <p:cNvSpPr/>
          <p:nvPr/>
        </p:nvSpPr>
        <p:spPr>
          <a:xfrm>
            <a:off x="4240383" y="3349608"/>
            <a:ext cx="181737" cy="569214"/>
          </a:xfrm>
          <a:prstGeom prst="upDownArrow">
            <a:avLst/>
          </a:prstGeom>
          <a:solidFill>
            <a:srgbClr val="FFFF00"/>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chemeClr val="bg1"/>
              </a:solidFill>
              <a:effectLst/>
              <a:uLnTx/>
              <a:uFillTx/>
              <a:latin typeface="Tw Cen MT" panose="020B0602020104020603"/>
              <a:ea typeface="ＭＳ Ｐゴシック" panose="020B0600070205080204" pitchFamily="34" charset="-128"/>
              <a:cs typeface="+mn-cs"/>
            </a:endParaRPr>
          </a:p>
        </p:txBody>
      </p:sp>
    </p:spTree>
    <p:extLst>
      <p:ext uri="{BB962C8B-B14F-4D97-AF65-F5344CB8AC3E}">
        <p14:creationId xmlns:p14="http://schemas.microsoft.com/office/powerpoint/2010/main" val="123994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33E1A-B2DF-A2D4-2E26-2355086CA004}"/>
            </a:ext>
          </a:extLst>
        </p:cNvPr>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9DBB647E-2CB4-CF46-BD1C-A802E46C79C4}"/>
              </a:ext>
            </a:extLst>
          </p:cNvPr>
          <p:cNvSpPr/>
          <p:nvPr/>
        </p:nvSpPr>
        <p:spPr bwMode="auto">
          <a:xfrm>
            <a:off x="3206264" y="5345453"/>
            <a:ext cx="2700464" cy="914400"/>
          </a:xfrm>
          <a:prstGeom prst="rect">
            <a:avLst/>
          </a:prstGeom>
          <a:solidFill>
            <a:srgbClr val="00B0F0"/>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26" name="正方形/長方形 25">
            <a:extLst>
              <a:ext uri="{FF2B5EF4-FFF2-40B4-BE49-F238E27FC236}">
                <a16:creationId xmlns:a16="http://schemas.microsoft.com/office/drawing/2014/main" id="{3A05E9D8-5BD7-C491-92F2-9B751D7CCEF9}"/>
              </a:ext>
            </a:extLst>
          </p:cNvPr>
          <p:cNvSpPr/>
          <p:nvPr/>
        </p:nvSpPr>
        <p:spPr bwMode="auto">
          <a:xfrm rot="2950727">
            <a:off x="4704929" y="3687909"/>
            <a:ext cx="2700464" cy="914400"/>
          </a:xfrm>
          <a:prstGeom prst="rect">
            <a:avLst/>
          </a:prstGeom>
          <a:solidFill>
            <a:srgbClr val="00B0F0"/>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27" name="正方形/長方形 26">
            <a:extLst>
              <a:ext uri="{FF2B5EF4-FFF2-40B4-BE49-F238E27FC236}">
                <a16:creationId xmlns:a16="http://schemas.microsoft.com/office/drawing/2014/main" id="{E1C0805D-4B7C-2CBD-A8C9-169982ECB1E6}"/>
              </a:ext>
            </a:extLst>
          </p:cNvPr>
          <p:cNvSpPr/>
          <p:nvPr/>
        </p:nvSpPr>
        <p:spPr bwMode="auto">
          <a:xfrm rot="18551088">
            <a:off x="1783579" y="3689309"/>
            <a:ext cx="2700464" cy="914400"/>
          </a:xfrm>
          <a:prstGeom prst="rect">
            <a:avLst/>
          </a:prstGeom>
          <a:solidFill>
            <a:srgbClr val="00B0F0"/>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4" name="タイトル 3">
            <a:extLst>
              <a:ext uri="{FF2B5EF4-FFF2-40B4-BE49-F238E27FC236}">
                <a16:creationId xmlns:a16="http://schemas.microsoft.com/office/drawing/2014/main" id="{3F8E07AD-F2CE-0305-36DC-DD4964E6F229}"/>
              </a:ext>
            </a:extLst>
          </p:cNvPr>
          <p:cNvSpPr>
            <a:spLocks noGrp="1"/>
          </p:cNvSpPr>
          <p:nvPr>
            <p:ph type="title"/>
          </p:nvPr>
        </p:nvSpPr>
        <p:spPr>
          <a:xfrm>
            <a:off x="655638" y="152636"/>
            <a:ext cx="8092826" cy="396044"/>
          </a:xfrm>
        </p:spPr>
        <p:txBody>
          <a:bodyPr/>
          <a:lstStyle/>
          <a:p>
            <a:r>
              <a:rPr lang="en-US" altLang="ja-JP" sz="2400" b="1" dirty="0">
                <a:solidFill>
                  <a:schemeClr val="tx2"/>
                </a:solidFill>
              </a:rPr>
              <a:t>AI-empowered Science possible: </a:t>
            </a:r>
            <a:r>
              <a:rPr lang="en-US" altLang="ja-JP" sz="2400" b="1" dirty="0" err="1">
                <a:solidFill>
                  <a:schemeClr val="tx2"/>
                </a:solidFill>
              </a:rPr>
              <a:t>Comp+Exp+Th</a:t>
            </a:r>
            <a:endParaRPr lang="ja-JP" altLang="en-US" sz="2400" b="1" dirty="0">
              <a:solidFill>
                <a:schemeClr val="tx2"/>
              </a:solidFill>
            </a:endParaRPr>
          </a:p>
        </p:txBody>
      </p:sp>
      <p:pic>
        <p:nvPicPr>
          <p:cNvPr id="13" name="図 12" descr="屋内, 天井, コンピュータ, テーブル が含まれている画像&#10;&#10;AI 生成コンテンツは誤りを含む可能性があります。">
            <a:extLst>
              <a:ext uri="{FF2B5EF4-FFF2-40B4-BE49-F238E27FC236}">
                <a16:creationId xmlns:a16="http://schemas.microsoft.com/office/drawing/2014/main" id="{20CAE252-3752-AFDC-59C8-234E23CC46C7}"/>
              </a:ext>
            </a:extLst>
          </p:cNvPr>
          <p:cNvPicPr>
            <a:picLocks noChangeAspect="1"/>
          </p:cNvPicPr>
          <p:nvPr/>
        </p:nvPicPr>
        <p:blipFill>
          <a:blip r:embed="rId3"/>
          <a:stretch>
            <a:fillRect/>
          </a:stretch>
        </p:blipFill>
        <p:spPr>
          <a:xfrm>
            <a:off x="3129260" y="1791919"/>
            <a:ext cx="2882900" cy="1755612"/>
          </a:xfrm>
          <a:prstGeom prst="rect">
            <a:avLst/>
          </a:prstGeom>
        </p:spPr>
      </p:pic>
      <p:sp>
        <p:nvSpPr>
          <p:cNvPr id="18" name="テキスト ボックス 17">
            <a:extLst>
              <a:ext uri="{FF2B5EF4-FFF2-40B4-BE49-F238E27FC236}">
                <a16:creationId xmlns:a16="http://schemas.microsoft.com/office/drawing/2014/main" id="{7104918E-B030-1843-DAE0-AA505961B8EB}"/>
              </a:ext>
            </a:extLst>
          </p:cNvPr>
          <p:cNvSpPr txBox="1"/>
          <p:nvPr/>
        </p:nvSpPr>
        <p:spPr>
          <a:xfrm>
            <a:off x="5923412" y="1790419"/>
            <a:ext cx="1545599" cy="658642"/>
          </a:xfrm>
          <a:prstGeom prst="rect">
            <a:avLst/>
          </a:prstGeom>
          <a:noFill/>
        </p:spPr>
        <p:txBody>
          <a:bodyPr wrap="square" lIns="0" rIns="0">
            <a:spAutoFit/>
          </a:bodyPr>
          <a:lstStyle/>
          <a:p>
            <a:pPr marL="0" marR="0" lvl="1" indent="0" algn="ctr" defTabSz="914400" rtl="0" eaLnBrk="1" fontAlgn="auto" latinLnBrk="0" hangingPunct="1">
              <a:lnSpc>
                <a:spcPct val="120000"/>
              </a:lnSpc>
              <a:spcBef>
                <a:spcPts val="0"/>
              </a:spcBef>
              <a:spcAft>
                <a:spcPts val="0"/>
              </a:spcAft>
              <a:buClrTx/>
              <a:buSzTx/>
              <a:buFontTx/>
              <a:buNone/>
              <a:tabLst/>
              <a:defRPr/>
            </a:pPr>
            <a:r>
              <a:rPr lang="en-US" altLang="ja-JP" sz="3200" b="1" kern="100" dirty="0">
                <a:solidFill>
                  <a:srgbClr val="333333"/>
                </a:solidFill>
                <a:latin typeface="メイリオ"/>
                <a:ea typeface="メイリオ"/>
                <a:cs typeface="Wingdings" pitchFamily="2" charset="2"/>
              </a:rPr>
              <a:t>Comp</a:t>
            </a:r>
            <a:endParaRPr kumimoji="1" lang="en-US" altLang="ja-JP" sz="3200" b="1" i="0" u="none" strike="noStrike" kern="100" cap="none" spc="0" normalizeH="0" baseline="0" noProof="0" dirty="0">
              <a:ln>
                <a:noFill/>
              </a:ln>
              <a:solidFill>
                <a:srgbClr val="333333"/>
              </a:solidFill>
              <a:effectLst/>
              <a:uLnTx/>
              <a:uFillTx/>
              <a:latin typeface="メイリオ"/>
              <a:ea typeface="メイリオ"/>
              <a:cs typeface="Wingdings" pitchFamily="2" charset="2"/>
            </a:endParaRPr>
          </a:p>
        </p:txBody>
      </p:sp>
      <p:sp>
        <p:nvSpPr>
          <p:cNvPr id="36" name="円/楕円 35">
            <a:extLst>
              <a:ext uri="{FF2B5EF4-FFF2-40B4-BE49-F238E27FC236}">
                <a16:creationId xmlns:a16="http://schemas.microsoft.com/office/drawing/2014/main" id="{7DBAAA9F-EE52-4AE3-1E14-09368C661CB9}"/>
              </a:ext>
            </a:extLst>
          </p:cNvPr>
          <p:cNvSpPr/>
          <p:nvPr/>
        </p:nvSpPr>
        <p:spPr bwMode="auto">
          <a:xfrm>
            <a:off x="2665751" y="3077710"/>
            <a:ext cx="3888432" cy="1181352"/>
          </a:xfrm>
          <a:prstGeom prst="ellipse">
            <a:avLst/>
          </a:prstGeom>
          <a:solidFill>
            <a:schemeClr val="accent4">
              <a:alpha val="86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40000"/>
              </a:lnSpc>
              <a:spcBef>
                <a:spcPct val="0"/>
              </a:spcBef>
              <a:spcAft>
                <a:spcPts val="600"/>
              </a:spcAft>
              <a:buClrTx/>
              <a:buSzTx/>
              <a:buFontTx/>
              <a:buNone/>
              <a:tabLst/>
              <a:defRPr/>
            </a:pPr>
            <a:r>
              <a:rPr lang="en-US" altLang="ja-JP" sz="3200" b="1" dirty="0">
                <a:solidFill>
                  <a:srgbClr val="4D4D4D"/>
                </a:solidFill>
                <a:latin typeface="メイリオ" pitchFamily="50" charset="-128"/>
                <a:ea typeface="メイリオ" pitchFamily="50" charset="-128"/>
                <a:cs typeface="メイリオ" pitchFamily="50" charset="-128"/>
              </a:rPr>
              <a:t>ML</a:t>
            </a:r>
            <a:endParaRPr kumimoji="1" lang="ja-JP" altLang="en-US" sz="3200" b="1"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37" name="正方形/長方形 36">
            <a:extLst>
              <a:ext uri="{FF2B5EF4-FFF2-40B4-BE49-F238E27FC236}">
                <a16:creationId xmlns:a16="http://schemas.microsoft.com/office/drawing/2014/main" id="{B62E54D4-6444-0F63-DE1E-5B6CA17B18D4}"/>
              </a:ext>
            </a:extLst>
          </p:cNvPr>
          <p:cNvSpPr/>
          <p:nvPr/>
        </p:nvSpPr>
        <p:spPr bwMode="auto">
          <a:xfrm rot="19200707">
            <a:off x="5497523" y="3632759"/>
            <a:ext cx="914400" cy="1728000"/>
          </a:xfrm>
          <a:prstGeom prst="rect">
            <a:avLst/>
          </a:prstGeom>
          <a:solidFill>
            <a:schemeClr val="accent4">
              <a:alpha val="86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61" name="正方形/長方形 60">
            <a:extLst>
              <a:ext uri="{FF2B5EF4-FFF2-40B4-BE49-F238E27FC236}">
                <a16:creationId xmlns:a16="http://schemas.microsoft.com/office/drawing/2014/main" id="{2A0BA60F-A758-3B0C-C908-399D7A5F2036}"/>
              </a:ext>
            </a:extLst>
          </p:cNvPr>
          <p:cNvSpPr/>
          <p:nvPr/>
        </p:nvSpPr>
        <p:spPr bwMode="auto">
          <a:xfrm rot="2333673">
            <a:off x="2775891" y="3585846"/>
            <a:ext cx="914400" cy="1728000"/>
          </a:xfrm>
          <a:prstGeom prst="rect">
            <a:avLst/>
          </a:prstGeom>
          <a:solidFill>
            <a:schemeClr val="accent4">
              <a:alpha val="86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3" name="円/楕円 2">
            <a:extLst>
              <a:ext uri="{FF2B5EF4-FFF2-40B4-BE49-F238E27FC236}">
                <a16:creationId xmlns:a16="http://schemas.microsoft.com/office/drawing/2014/main" id="{B58ACB94-8336-351B-2495-D8ACEA9650B4}"/>
              </a:ext>
            </a:extLst>
          </p:cNvPr>
          <p:cNvSpPr/>
          <p:nvPr/>
        </p:nvSpPr>
        <p:spPr bwMode="auto">
          <a:xfrm>
            <a:off x="2017034" y="2537226"/>
            <a:ext cx="5185866" cy="1518930"/>
          </a:xfrm>
          <a:prstGeom prst="ellipse">
            <a:avLst/>
          </a:prstGeom>
          <a:solidFill>
            <a:schemeClr val="accent3">
              <a:lumMod val="75000"/>
              <a:alpha val="86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40000"/>
              </a:lnSpc>
              <a:spcBef>
                <a:spcPct val="0"/>
              </a:spcBef>
              <a:spcAft>
                <a:spcPts val="600"/>
              </a:spcAft>
              <a:buClrTx/>
              <a:buSzTx/>
              <a:buFontTx/>
              <a:buNone/>
              <a:tabLst/>
              <a:defRPr/>
            </a:pPr>
            <a:r>
              <a:rPr lang="en-US" altLang="ja-JP" sz="4400" b="1" dirty="0">
                <a:solidFill>
                  <a:srgbClr val="FFFFFF"/>
                </a:solidFill>
                <a:latin typeface="メイリオ" pitchFamily="50" charset="-128"/>
                <a:ea typeface="メイリオ" pitchFamily="50" charset="-128"/>
                <a:cs typeface="メイリオ" pitchFamily="50" charset="-128"/>
              </a:rPr>
              <a:t>Gen </a:t>
            </a:r>
            <a:r>
              <a:rPr kumimoji="1" lang="en-US" altLang="ja-JP" sz="4400" b="1" i="0" u="none" strike="noStrike" kern="120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rPr>
              <a:t>AI</a:t>
            </a:r>
            <a:endParaRPr kumimoji="1" lang="ja-JP" altLang="en-US" sz="4400" b="1" i="0" u="none" strike="noStrike" kern="120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 name="正方形/長方形 4">
            <a:extLst>
              <a:ext uri="{FF2B5EF4-FFF2-40B4-BE49-F238E27FC236}">
                <a16:creationId xmlns:a16="http://schemas.microsoft.com/office/drawing/2014/main" id="{B18860F9-D27D-D72D-820E-5CED7409C16C}"/>
              </a:ext>
            </a:extLst>
          </p:cNvPr>
          <p:cNvSpPr/>
          <p:nvPr/>
        </p:nvSpPr>
        <p:spPr bwMode="auto">
          <a:xfrm rot="19200707">
            <a:off x="5862207" y="3267375"/>
            <a:ext cx="1177607" cy="2546810"/>
          </a:xfrm>
          <a:prstGeom prst="rect">
            <a:avLst/>
          </a:prstGeom>
          <a:solidFill>
            <a:schemeClr val="accent3">
              <a:lumMod val="75000"/>
              <a:alpha val="86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6" name="正方形/長方形 5">
            <a:extLst>
              <a:ext uri="{FF2B5EF4-FFF2-40B4-BE49-F238E27FC236}">
                <a16:creationId xmlns:a16="http://schemas.microsoft.com/office/drawing/2014/main" id="{BBF0E46D-1E05-EEF8-113E-89CCA3C471A5}"/>
              </a:ext>
            </a:extLst>
          </p:cNvPr>
          <p:cNvSpPr/>
          <p:nvPr/>
        </p:nvSpPr>
        <p:spPr bwMode="auto">
          <a:xfrm rot="2389334">
            <a:off x="2199409" y="3185978"/>
            <a:ext cx="1177607" cy="2546810"/>
          </a:xfrm>
          <a:prstGeom prst="rect">
            <a:avLst/>
          </a:prstGeom>
          <a:solidFill>
            <a:schemeClr val="accent3">
              <a:lumMod val="75000"/>
              <a:alpha val="86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pic>
        <p:nvPicPr>
          <p:cNvPr id="7" name="図 6" descr="図形, 矢印&#10;&#10;AI 生成コンテンツは誤りを含む可能性があります。">
            <a:extLst>
              <a:ext uri="{FF2B5EF4-FFF2-40B4-BE49-F238E27FC236}">
                <a16:creationId xmlns:a16="http://schemas.microsoft.com/office/drawing/2014/main" id="{8EB8168A-B960-D333-BAAF-B0640FF26ACF}"/>
              </a:ext>
            </a:extLst>
          </p:cNvPr>
          <p:cNvPicPr>
            <a:picLocks noChangeAspect="1"/>
          </p:cNvPicPr>
          <p:nvPr/>
        </p:nvPicPr>
        <p:blipFill>
          <a:blip r:embed="rId4"/>
          <a:stretch>
            <a:fillRect/>
          </a:stretch>
        </p:blipFill>
        <p:spPr>
          <a:xfrm rot="5400000">
            <a:off x="4089030" y="4275306"/>
            <a:ext cx="987631" cy="1010448"/>
          </a:xfrm>
          <a:prstGeom prst="rect">
            <a:avLst/>
          </a:prstGeom>
        </p:spPr>
      </p:pic>
      <p:pic>
        <p:nvPicPr>
          <p:cNvPr id="15" name="図 14" descr="屋内, テーブル, 大きい, 座る が含まれている画像&#10;&#10;AI 生成コンテンツは誤りを含む可能性があります。">
            <a:extLst>
              <a:ext uri="{FF2B5EF4-FFF2-40B4-BE49-F238E27FC236}">
                <a16:creationId xmlns:a16="http://schemas.microsoft.com/office/drawing/2014/main" id="{A20D9AC2-FEFF-09A2-8464-CD27172AB0D8}"/>
              </a:ext>
            </a:extLst>
          </p:cNvPr>
          <p:cNvPicPr>
            <a:picLocks noChangeAspect="1"/>
          </p:cNvPicPr>
          <p:nvPr/>
        </p:nvPicPr>
        <p:blipFill>
          <a:blip r:embed="rId5"/>
          <a:stretch>
            <a:fillRect/>
          </a:stretch>
        </p:blipFill>
        <p:spPr>
          <a:xfrm>
            <a:off x="5364088" y="4755259"/>
            <a:ext cx="2882900" cy="1949450"/>
          </a:xfrm>
          <a:prstGeom prst="rect">
            <a:avLst/>
          </a:prstGeom>
        </p:spPr>
      </p:pic>
      <p:pic>
        <p:nvPicPr>
          <p:cNvPr id="17" name="図 16" descr="黒板に書かれた文字&#10;&#10;AI 生成コンテンツは誤りを含む可能性があります。">
            <a:extLst>
              <a:ext uri="{FF2B5EF4-FFF2-40B4-BE49-F238E27FC236}">
                <a16:creationId xmlns:a16="http://schemas.microsoft.com/office/drawing/2014/main" id="{B5A50485-934A-FCF5-B430-B45F356F31CD}"/>
              </a:ext>
            </a:extLst>
          </p:cNvPr>
          <p:cNvPicPr>
            <a:picLocks noChangeAspect="1"/>
          </p:cNvPicPr>
          <p:nvPr/>
        </p:nvPicPr>
        <p:blipFill>
          <a:blip r:embed="rId6"/>
          <a:stretch>
            <a:fillRect/>
          </a:stretch>
        </p:blipFill>
        <p:spPr>
          <a:xfrm>
            <a:off x="755576" y="4755914"/>
            <a:ext cx="2900206" cy="1949450"/>
          </a:xfrm>
          <a:prstGeom prst="rect">
            <a:avLst/>
          </a:prstGeom>
        </p:spPr>
      </p:pic>
      <p:sp>
        <p:nvSpPr>
          <p:cNvPr id="19" name="テキスト ボックス 18">
            <a:extLst>
              <a:ext uri="{FF2B5EF4-FFF2-40B4-BE49-F238E27FC236}">
                <a16:creationId xmlns:a16="http://schemas.microsoft.com/office/drawing/2014/main" id="{0E4063BF-79C5-0A5A-0E4A-D475EE9962C0}"/>
              </a:ext>
            </a:extLst>
          </p:cNvPr>
          <p:cNvSpPr txBox="1"/>
          <p:nvPr/>
        </p:nvSpPr>
        <p:spPr>
          <a:xfrm>
            <a:off x="1079612" y="4237759"/>
            <a:ext cx="2324142" cy="658642"/>
          </a:xfrm>
          <a:prstGeom prst="rect">
            <a:avLst/>
          </a:prstGeom>
          <a:noFill/>
        </p:spPr>
        <p:txBody>
          <a:bodyPr wrap="square" lIns="0" rIns="0">
            <a:spAutoFit/>
          </a:bodyPr>
          <a:lstStyle/>
          <a:p>
            <a:pPr marL="0" marR="0" lvl="1" indent="0" algn="ctr" defTabSz="914400" rtl="0" eaLnBrk="1" fontAlgn="auto" latinLnBrk="0" hangingPunct="1">
              <a:lnSpc>
                <a:spcPct val="120000"/>
              </a:lnSpc>
              <a:spcBef>
                <a:spcPts val="0"/>
              </a:spcBef>
              <a:spcAft>
                <a:spcPts val="0"/>
              </a:spcAft>
              <a:buClrTx/>
              <a:buSzTx/>
              <a:buFontTx/>
              <a:buNone/>
              <a:tabLst/>
              <a:defRPr/>
            </a:pPr>
            <a:r>
              <a:rPr kumimoji="1" lang="en-US" altLang="ja-JP" sz="3200" b="1" i="0" u="none" strike="noStrike" kern="100" cap="none" spc="0" normalizeH="0" baseline="0" noProof="0" dirty="0">
                <a:ln>
                  <a:noFill/>
                </a:ln>
                <a:solidFill>
                  <a:srgbClr val="333333"/>
                </a:solidFill>
                <a:effectLst/>
                <a:uLnTx/>
                <a:uFillTx/>
                <a:latin typeface="メイリオ"/>
                <a:ea typeface="メイリオ"/>
                <a:cs typeface="Wingdings" pitchFamily="2" charset="2"/>
              </a:rPr>
              <a:t>Th/Math</a:t>
            </a:r>
          </a:p>
        </p:txBody>
      </p:sp>
      <p:sp>
        <p:nvSpPr>
          <p:cNvPr id="21" name="テキスト ボックス 20">
            <a:extLst>
              <a:ext uri="{FF2B5EF4-FFF2-40B4-BE49-F238E27FC236}">
                <a16:creationId xmlns:a16="http://schemas.microsoft.com/office/drawing/2014/main" id="{0D621DEB-FE3A-A4E8-08AC-452E4B2C9BBC}"/>
              </a:ext>
            </a:extLst>
          </p:cNvPr>
          <p:cNvSpPr txBox="1"/>
          <p:nvPr/>
        </p:nvSpPr>
        <p:spPr>
          <a:xfrm>
            <a:off x="6032738" y="4237759"/>
            <a:ext cx="1545599" cy="658642"/>
          </a:xfrm>
          <a:prstGeom prst="rect">
            <a:avLst/>
          </a:prstGeom>
          <a:noFill/>
        </p:spPr>
        <p:txBody>
          <a:bodyPr wrap="square" lIns="0" rIns="0">
            <a:spAutoFit/>
          </a:bodyPr>
          <a:lstStyle/>
          <a:p>
            <a:pPr marL="0" marR="0" lvl="1" indent="0" algn="ctr" defTabSz="914400" rtl="0" eaLnBrk="1" fontAlgn="auto" latinLnBrk="0" hangingPunct="1">
              <a:lnSpc>
                <a:spcPct val="120000"/>
              </a:lnSpc>
              <a:spcBef>
                <a:spcPts val="0"/>
              </a:spcBef>
              <a:spcAft>
                <a:spcPts val="0"/>
              </a:spcAft>
              <a:buClrTx/>
              <a:buSzTx/>
              <a:buFontTx/>
              <a:buNone/>
              <a:tabLst/>
              <a:defRPr/>
            </a:pPr>
            <a:r>
              <a:rPr lang="en-US" altLang="ja-JP" sz="3200" b="1" kern="100" dirty="0">
                <a:solidFill>
                  <a:srgbClr val="333333"/>
                </a:solidFill>
                <a:latin typeface="メイリオ"/>
                <a:ea typeface="メイリオ"/>
                <a:cs typeface="Wingdings" pitchFamily="2" charset="2"/>
              </a:rPr>
              <a:t>Exp</a:t>
            </a:r>
            <a:endParaRPr kumimoji="1" lang="en-US" altLang="ja-JP" sz="3200" b="1" i="0" u="none" strike="noStrike" kern="100" cap="none" spc="0" normalizeH="0" baseline="0" noProof="0" dirty="0">
              <a:ln>
                <a:noFill/>
              </a:ln>
              <a:solidFill>
                <a:srgbClr val="333333"/>
              </a:solidFill>
              <a:effectLst/>
              <a:uLnTx/>
              <a:uFillTx/>
              <a:latin typeface="メイリオ"/>
              <a:ea typeface="メイリオ"/>
              <a:cs typeface="Wingdings" pitchFamily="2" charset="2"/>
            </a:endParaRPr>
          </a:p>
        </p:txBody>
      </p:sp>
      <p:sp>
        <p:nvSpPr>
          <p:cNvPr id="8" name="テキスト ボックス 7">
            <a:extLst>
              <a:ext uri="{FF2B5EF4-FFF2-40B4-BE49-F238E27FC236}">
                <a16:creationId xmlns:a16="http://schemas.microsoft.com/office/drawing/2014/main" id="{42084427-B1ED-DCD5-8CBF-B95F5A52ECDA}"/>
              </a:ext>
            </a:extLst>
          </p:cNvPr>
          <p:cNvSpPr txBox="1"/>
          <p:nvPr/>
        </p:nvSpPr>
        <p:spPr>
          <a:xfrm>
            <a:off x="539552" y="791081"/>
            <a:ext cx="8347942" cy="743280"/>
          </a:xfrm>
          <a:prstGeom prst="rect">
            <a:avLst/>
          </a:prstGeom>
          <a:noFill/>
        </p:spPr>
        <p:txBody>
          <a:bodyPr wrap="square" lIns="0" rIns="0">
            <a:spAutoFit/>
          </a:bodyPr>
          <a:lstStyle/>
          <a:p>
            <a:pPr marL="0" marR="0" lvl="1" indent="0" algn="ctr" defTabSz="9144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00" cap="none" spc="0" normalizeH="0" baseline="0" noProof="0" dirty="0">
                <a:ln>
                  <a:noFill/>
                </a:ln>
                <a:solidFill>
                  <a:srgbClr val="333333"/>
                </a:solidFill>
                <a:effectLst/>
                <a:uLnTx/>
                <a:uFillTx/>
                <a:latin typeface="メイリオ"/>
                <a:ea typeface="メイリオ"/>
                <a:cs typeface="Wingdings" pitchFamily="2" charset="2"/>
              </a:rPr>
              <a:t>High-reasoning LLM enables acceleration of theoretical research. </a:t>
            </a:r>
          </a:p>
          <a:p>
            <a:pPr marL="0" marR="0" lvl="1" indent="0" algn="ctr" defTabSz="914400" rtl="0" eaLnBrk="1" fontAlgn="auto" latinLnBrk="0" hangingPunct="1">
              <a:lnSpc>
                <a:spcPct val="120000"/>
              </a:lnSpc>
              <a:spcBef>
                <a:spcPts val="0"/>
              </a:spcBef>
              <a:spcAft>
                <a:spcPts val="0"/>
              </a:spcAft>
              <a:buClrTx/>
              <a:buSzTx/>
              <a:buFontTx/>
              <a:buNone/>
              <a:tabLst/>
              <a:defRPr/>
            </a:pPr>
            <a:r>
              <a:rPr lang="en-US" altLang="ja-JP" b="1" kern="100" dirty="0" err="1">
                <a:solidFill>
                  <a:srgbClr val="333333"/>
                </a:solidFill>
                <a:latin typeface="メイリオ"/>
                <a:ea typeface="メイリオ"/>
                <a:cs typeface="Wingdings" pitchFamily="2" charset="2"/>
              </a:rPr>
              <a:t>AIx</a:t>
            </a:r>
            <a:r>
              <a:rPr lang="en-US" altLang="ja-JP" b="1" kern="100" dirty="0">
                <a:solidFill>
                  <a:srgbClr val="333333"/>
                </a:solidFill>
                <a:latin typeface="メイリオ"/>
                <a:ea typeface="メイリオ"/>
                <a:cs typeface="Wingdings" pitchFamily="2" charset="2"/>
              </a:rPr>
              <a:t> of Scientific triangle is complete.</a:t>
            </a:r>
            <a:endParaRPr kumimoji="1" lang="en-US" altLang="ja-JP" sz="1800" b="1" i="0" u="none" strike="noStrike" kern="100" cap="none" spc="0" normalizeH="0" baseline="0" noProof="0" dirty="0">
              <a:ln>
                <a:noFill/>
              </a:ln>
              <a:solidFill>
                <a:srgbClr val="333333"/>
              </a:solidFill>
              <a:effectLst/>
              <a:uLnTx/>
              <a:uFillTx/>
              <a:latin typeface="メイリオ"/>
              <a:ea typeface="メイリオ"/>
              <a:cs typeface="Wingdings" pitchFamily="2" charset="2"/>
            </a:endParaRPr>
          </a:p>
        </p:txBody>
      </p:sp>
    </p:spTree>
    <p:extLst>
      <p:ext uri="{BB962C8B-B14F-4D97-AF65-F5344CB8AC3E}">
        <p14:creationId xmlns:p14="http://schemas.microsoft.com/office/powerpoint/2010/main" val="208331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dissolv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6" grpId="0" animBg="1"/>
      <p:bldP spid="37" grpId="0" animBg="1"/>
      <p:bldP spid="61" grpId="0" animBg="1"/>
      <p:bldP spid="3"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3DB24-016F-69A5-C3BA-7AB8AFC7B183}"/>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CE49CF83-0850-6C19-A9CF-7B8D0A625922}"/>
              </a:ext>
            </a:extLst>
          </p:cNvPr>
          <p:cNvSpPr>
            <a:spLocks noGrp="1"/>
          </p:cNvSpPr>
          <p:nvPr>
            <p:ph type="title"/>
          </p:nvPr>
        </p:nvSpPr>
        <p:spPr>
          <a:xfrm>
            <a:off x="655638" y="152636"/>
            <a:ext cx="7832725" cy="396044"/>
          </a:xfrm>
        </p:spPr>
        <p:txBody>
          <a:bodyPr/>
          <a:lstStyle/>
          <a:p>
            <a:r>
              <a:rPr lang="en-US" altLang="ja-JP" sz="2400" b="1" dirty="0">
                <a:solidFill>
                  <a:schemeClr val="tx2"/>
                </a:solidFill>
              </a:rPr>
              <a:t>AI can accelerate conventional science</a:t>
            </a:r>
            <a:endParaRPr lang="ja-JP" altLang="en-US" sz="2400" b="1" dirty="0">
              <a:solidFill>
                <a:schemeClr val="tx2"/>
              </a:solidFill>
            </a:endParaRPr>
          </a:p>
        </p:txBody>
      </p:sp>
      <p:sp>
        <p:nvSpPr>
          <p:cNvPr id="3" name="テキスト ボックス 2">
            <a:extLst>
              <a:ext uri="{FF2B5EF4-FFF2-40B4-BE49-F238E27FC236}">
                <a16:creationId xmlns:a16="http://schemas.microsoft.com/office/drawing/2014/main" id="{4C7D6B19-EA5F-DA0E-35AE-5107700030BE}"/>
              </a:ext>
            </a:extLst>
          </p:cNvPr>
          <p:cNvSpPr txBox="1"/>
          <p:nvPr/>
        </p:nvSpPr>
        <p:spPr>
          <a:xfrm>
            <a:off x="467544" y="1419961"/>
            <a:ext cx="54694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AI</a:t>
            </a:r>
          </a:p>
        </p:txBody>
      </p:sp>
      <p:sp>
        <p:nvSpPr>
          <p:cNvPr id="5" name="テキスト ボックス 4">
            <a:extLst>
              <a:ext uri="{FF2B5EF4-FFF2-40B4-BE49-F238E27FC236}">
                <a16:creationId xmlns:a16="http://schemas.microsoft.com/office/drawing/2014/main" id="{6C6B8C33-71F6-F8A6-71F9-0819BACE555B}"/>
              </a:ext>
            </a:extLst>
          </p:cNvPr>
          <p:cNvSpPr txBox="1"/>
          <p:nvPr/>
        </p:nvSpPr>
        <p:spPr>
          <a:xfrm>
            <a:off x="1407008" y="872716"/>
            <a:ext cx="73933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Supervised     : Fitting with infinite #</a:t>
            </a:r>
            <a:r>
              <a:rPr kumimoji="1" lang="en-US" altLang="ja-JP" sz="2400" b="0" i="0" u="none" strike="noStrike" kern="1200" cap="none" spc="0" normalizeH="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of parameters</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6" name="テキスト ボックス 5">
            <a:extLst>
              <a:ext uri="{FF2B5EF4-FFF2-40B4-BE49-F238E27FC236}">
                <a16:creationId xmlns:a16="http://schemas.microsoft.com/office/drawing/2014/main" id="{2F524BD9-8227-6408-902F-E15E011626C9}"/>
              </a:ext>
            </a:extLst>
          </p:cNvPr>
          <p:cNvSpPr txBox="1"/>
          <p:nvPr/>
        </p:nvSpPr>
        <p:spPr>
          <a:xfrm>
            <a:off x="1407008" y="1257711"/>
            <a:ext cx="6138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Unsupervised : </a:t>
            </a:r>
            <a:r>
              <a:rPr lang="en-US" altLang="ja-JP" sz="2400" dirty="0" err="1">
                <a:solidFill>
                  <a:prstClr val="black"/>
                </a:solidFill>
                <a:latin typeface="游ゴシック" panose="020B0400000000000000" pitchFamily="34" charset="-128"/>
                <a:ea typeface="游ゴシック" panose="020B0400000000000000" pitchFamily="34" charset="-128"/>
              </a:rPr>
              <a:t>AutoClassification</a:t>
            </a:r>
            <a:r>
              <a:rPr lang="en-US" altLang="ja-JP" sz="2400" dirty="0">
                <a:solidFill>
                  <a:prstClr val="black"/>
                </a:solidFill>
                <a:latin typeface="游ゴシック" panose="020B0400000000000000" pitchFamily="34" charset="-128"/>
                <a:ea typeface="游ゴシック" panose="020B0400000000000000" pitchFamily="34" charset="-128"/>
              </a:rPr>
              <a:t> of 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7" name="テキスト ボックス 6">
            <a:extLst>
              <a:ext uri="{FF2B5EF4-FFF2-40B4-BE49-F238E27FC236}">
                <a16:creationId xmlns:a16="http://schemas.microsoft.com/office/drawing/2014/main" id="{0FA766A8-5DF5-4F91-6664-E34F6ACE1854}"/>
              </a:ext>
            </a:extLst>
          </p:cNvPr>
          <p:cNvSpPr txBox="1"/>
          <p:nvPr/>
        </p:nvSpPr>
        <p:spPr>
          <a:xfrm>
            <a:off x="1400672" y="1631693"/>
            <a:ext cx="5995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Reinforced      : Solving complicated laws</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8" name="左中かっこ 7">
            <a:extLst>
              <a:ext uri="{FF2B5EF4-FFF2-40B4-BE49-F238E27FC236}">
                <a16:creationId xmlns:a16="http://schemas.microsoft.com/office/drawing/2014/main" id="{E57D2D45-733B-3E03-118E-AC924DFDCF99}"/>
              </a:ext>
            </a:extLst>
          </p:cNvPr>
          <p:cNvSpPr/>
          <p:nvPr/>
        </p:nvSpPr>
        <p:spPr>
          <a:xfrm>
            <a:off x="1103004" y="907651"/>
            <a:ext cx="169000" cy="1570702"/>
          </a:xfrm>
          <a:prstGeom prst="leftBrace">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テキスト ボックス 8">
            <a:extLst>
              <a:ext uri="{FF2B5EF4-FFF2-40B4-BE49-F238E27FC236}">
                <a16:creationId xmlns:a16="http://schemas.microsoft.com/office/drawing/2014/main" id="{BFF0D022-A531-FD52-5909-E2EE6557A7A4}"/>
              </a:ext>
            </a:extLst>
          </p:cNvPr>
          <p:cNvSpPr txBox="1"/>
          <p:nvPr/>
        </p:nvSpPr>
        <p:spPr>
          <a:xfrm>
            <a:off x="1400672" y="2016688"/>
            <a:ext cx="77444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Gen-AI            : </a:t>
            </a:r>
            <a:r>
              <a:rPr lang="en-US" altLang="ja-JP" sz="2400" dirty="0" err="1">
                <a:solidFill>
                  <a:prstClr val="black"/>
                </a:solidFill>
                <a:latin typeface="游ゴシック" panose="020B0400000000000000" pitchFamily="34" charset="-128"/>
                <a:ea typeface="游ゴシック" panose="020B0400000000000000" pitchFamily="34" charset="-128"/>
              </a:rPr>
              <a:t>AutoModel</a:t>
            </a:r>
            <a:r>
              <a:rPr lang="en-US" altLang="ja-JP" sz="2400" dirty="0">
                <a:solidFill>
                  <a:prstClr val="black"/>
                </a:solidFill>
                <a:latin typeface="游ゴシック" panose="020B0400000000000000" pitchFamily="34" charset="-128"/>
                <a:ea typeface="游ゴシック" panose="020B0400000000000000" pitchFamily="34" charset="-128"/>
              </a:rPr>
              <a:t>, </a:t>
            </a:r>
            <a:r>
              <a:rPr lang="en-US" altLang="ja-JP" sz="2400" dirty="0" err="1">
                <a:solidFill>
                  <a:prstClr val="black"/>
                </a:solidFill>
                <a:latin typeface="游ゴシック" panose="020B0400000000000000" pitchFamily="34" charset="-128"/>
                <a:ea typeface="游ゴシック" panose="020B0400000000000000" pitchFamily="34" charset="-128"/>
              </a:rPr>
              <a:t>AutoExp</a:t>
            </a:r>
            <a:r>
              <a:rPr lang="en-US" altLang="ja-JP" sz="2400" dirty="0">
                <a:solidFill>
                  <a:prstClr val="black"/>
                </a:solidFill>
                <a:latin typeface="游ゴシック" panose="020B0400000000000000" pitchFamily="34" charset="-128"/>
                <a:ea typeface="游ゴシック" panose="020B0400000000000000" pitchFamily="34" charset="-128"/>
              </a:rPr>
              <a:t>, </a:t>
            </a:r>
            <a:r>
              <a:rPr lang="en-US" altLang="ja-JP" sz="2400" dirty="0" err="1">
                <a:solidFill>
                  <a:prstClr val="black"/>
                </a:solidFill>
                <a:latin typeface="游ゴシック" panose="020B0400000000000000" pitchFamily="34" charset="-128"/>
                <a:ea typeface="游ゴシック" panose="020B0400000000000000" pitchFamily="34" charset="-128"/>
              </a:rPr>
              <a:t>AutoManipulate</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2" name="テキスト ボックス 1">
            <a:extLst>
              <a:ext uri="{FF2B5EF4-FFF2-40B4-BE49-F238E27FC236}">
                <a16:creationId xmlns:a16="http://schemas.microsoft.com/office/drawing/2014/main" id="{AF4AF4AE-9E54-6223-A652-98E57922AECF}"/>
              </a:ext>
            </a:extLst>
          </p:cNvPr>
          <p:cNvSpPr txBox="1"/>
          <p:nvPr/>
        </p:nvSpPr>
        <p:spPr>
          <a:xfrm>
            <a:off x="1359170" y="3698667"/>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Model</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108234E4-9BA0-8186-249A-BACCCA7DEFE4}"/>
              </a:ext>
            </a:extLst>
          </p:cNvPr>
          <p:cNvSpPr txBox="1"/>
          <p:nvPr/>
        </p:nvSpPr>
        <p:spPr>
          <a:xfrm>
            <a:off x="2911478" y="3734670"/>
            <a:ext cx="1359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1" name="テキスト ボックス 30">
            <a:extLst>
              <a:ext uri="{FF2B5EF4-FFF2-40B4-BE49-F238E27FC236}">
                <a16:creationId xmlns:a16="http://schemas.microsoft.com/office/drawing/2014/main" id="{0ED93553-07D1-E9C3-3BFF-D8104C63257C}"/>
              </a:ext>
            </a:extLst>
          </p:cNvPr>
          <p:cNvSpPr txBox="1"/>
          <p:nvPr/>
        </p:nvSpPr>
        <p:spPr>
          <a:xfrm>
            <a:off x="1339533" y="4615729"/>
            <a:ext cx="8853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Exp.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Obs.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2" name="テキスト ボックス 31">
            <a:extLst>
              <a:ext uri="{FF2B5EF4-FFF2-40B4-BE49-F238E27FC236}">
                <a16:creationId xmlns:a16="http://schemas.microsoft.com/office/drawing/2014/main" id="{797C98C8-ECDD-4A7A-CB87-B0981F67AC9B}"/>
              </a:ext>
            </a:extLst>
          </p:cNvPr>
          <p:cNvSpPr txBox="1"/>
          <p:nvPr/>
        </p:nvSpPr>
        <p:spPr>
          <a:xfrm>
            <a:off x="6424275" y="4800811"/>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Law</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3" name="テキスト ボックス 32">
            <a:extLst>
              <a:ext uri="{FF2B5EF4-FFF2-40B4-BE49-F238E27FC236}">
                <a16:creationId xmlns:a16="http://schemas.microsoft.com/office/drawing/2014/main" id="{41DDB8C1-B113-DBAE-01DD-225E003F3F3B}"/>
              </a:ext>
            </a:extLst>
          </p:cNvPr>
          <p:cNvSpPr txBox="1"/>
          <p:nvPr/>
        </p:nvSpPr>
        <p:spPr>
          <a:xfrm>
            <a:off x="2722924" y="4785498"/>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AC84BD2E-B106-A564-E908-01F8EF9A5007}"/>
              </a:ext>
            </a:extLst>
          </p:cNvPr>
          <p:cNvSpPr txBox="1"/>
          <p:nvPr/>
        </p:nvSpPr>
        <p:spPr>
          <a:xfrm>
            <a:off x="4435033" y="4792377"/>
            <a:ext cx="1410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Fitting</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5" name="テキスト ボックス 34">
            <a:extLst>
              <a:ext uri="{FF2B5EF4-FFF2-40B4-BE49-F238E27FC236}">
                <a16:creationId xmlns:a16="http://schemas.microsoft.com/office/drawing/2014/main" id="{C83D015D-4DE3-EC08-CD55-5EA843643021}"/>
              </a:ext>
            </a:extLst>
          </p:cNvPr>
          <p:cNvSpPr txBox="1"/>
          <p:nvPr/>
        </p:nvSpPr>
        <p:spPr>
          <a:xfrm>
            <a:off x="7747829" y="4803293"/>
            <a:ext cx="885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Pred.</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6" name="角丸四角形 35">
            <a:extLst>
              <a:ext uri="{FF2B5EF4-FFF2-40B4-BE49-F238E27FC236}">
                <a16:creationId xmlns:a16="http://schemas.microsoft.com/office/drawing/2014/main" id="{8A32B9BB-6988-2222-4C8F-F51278978DE9}"/>
              </a:ext>
            </a:extLst>
          </p:cNvPr>
          <p:cNvSpPr/>
          <p:nvPr/>
        </p:nvSpPr>
        <p:spPr>
          <a:xfrm>
            <a:off x="2814451" y="3481297"/>
            <a:ext cx="1417326" cy="840017"/>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37" name="角丸四角形 36">
            <a:extLst>
              <a:ext uri="{FF2B5EF4-FFF2-40B4-BE49-F238E27FC236}">
                <a16:creationId xmlns:a16="http://schemas.microsoft.com/office/drawing/2014/main" id="{C29B2F3A-CD4A-F995-C2BF-D54B349CCD44}"/>
              </a:ext>
            </a:extLst>
          </p:cNvPr>
          <p:cNvSpPr/>
          <p:nvPr/>
        </p:nvSpPr>
        <p:spPr>
          <a:xfrm>
            <a:off x="2526869" y="4470400"/>
            <a:ext cx="1244008" cy="107420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38" name="角丸四角形 37">
            <a:extLst>
              <a:ext uri="{FF2B5EF4-FFF2-40B4-BE49-F238E27FC236}">
                <a16:creationId xmlns:a16="http://schemas.microsoft.com/office/drawing/2014/main" id="{19962CA1-78CF-1EB9-614C-B8295F546154}"/>
              </a:ext>
            </a:extLst>
          </p:cNvPr>
          <p:cNvSpPr/>
          <p:nvPr/>
        </p:nvSpPr>
        <p:spPr>
          <a:xfrm>
            <a:off x="6204663" y="4473050"/>
            <a:ext cx="1244008" cy="1074478"/>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cxnSp>
        <p:nvCxnSpPr>
          <p:cNvPr id="39" name="直線矢印コネクタ 38">
            <a:extLst>
              <a:ext uri="{FF2B5EF4-FFF2-40B4-BE49-F238E27FC236}">
                <a16:creationId xmlns:a16="http://schemas.microsoft.com/office/drawing/2014/main" id="{605A73D8-C8D0-6E38-965B-71D42B3A30C7}"/>
              </a:ext>
            </a:extLst>
          </p:cNvPr>
          <p:cNvCxnSpPr>
            <a:cxnSpLocks/>
          </p:cNvCxnSpPr>
          <p:nvPr/>
        </p:nvCxnSpPr>
        <p:spPr>
          <a:xfrm>
            <a:off x="2418892" y="3929500"/>
            <a:ext cx="395559" cy="0"/>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B19B6BAE-3862-45E0-47FF-5368105C6428}"/>
              </a:ext>
            </a:extLst>
          </p:cNvPr>
          <p:cNvCxnSpPr>
            <a:cxnSpLocks/>
            <a:endCxn id="37" idx="1"/>
          </p:cNvCxnSpPr>
          <p:nvPr/>
        </p:nvCxnSpPr>
        <p:spPr>
          <a:xfrm>
            <a:off x="2106717" y="5005371"/>
            <a:ext cx="420152" cy="213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B2C9650D-0390-521A-6402-D893776FA24A}"/>
              </a:ext>
            </a:extLst>
          </p:cNvPr>
          <p:cNvCxnSpPr>
            <a:cxnSpLocks/>
            <a:endCxn id="38" idx="1"/>
          </p:cNvCxnSpPr>
          <p:nvPr/>
        </p:nvCxnSpPr>
        <p:spPr>
          <a:xfrm>
            <a:off x="5814043" y="4978655"/>
            <a:ext cx="390620" cy="31634"/>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1EEA967-CEA0-99BC-A455-378ADAF35D3A}"/>
              </a:ext>
            </a:extLst>
          </p:cNvPr>
          <p:cNvCxnSpPr>
            <a:cxnSpLocks/>
          </p:cNvCxnSpPr>
          <p:nvPr/>
        </p:nvCxnSpPr>
        <p:spPr>
          <a:xfrm flipV="1">
            <a:off x="7462325" y="5012832"/>
            <a:ext cx="332442" cy="317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80E2E479-ACF3-E410-8120-ED1D99222885}"/>
              </a:ext>
            </a:extLst>
          </p:cNvPr>
          <p:cNvCxnSpPr>
            <a:cxnSpLocks/>
            <a:stCxn id="37" idx="3"/>
          </p:cNvCxnSpPr>
          <p:nvPr/>
        </p:nvCxnSpPr>
        <p:spPr>
          <a:xfrm flipV="1">
            <a:off x="3770877" y="5005371"/>
            <a:ext cx="360063" cy="2132"/>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28F52FC0-09B6-3114-47CE-8C738A0476F3}"/>
              </a:ext>
            </a:extLst>
          </p:cNvPr>
          <p:cNvCxnSpPr>
            <a:cxnSpLocks/>
          </p:cNvCxnSpPr>
          <p:nvPr/>
        </p:nvCxnSpPr>
        <p:spPr>
          <a:xfrm flipV="1">
            <a:off x="4225702" y="3866914"/>
            <a:ext cx="281170" cy="1433"/>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D3E6D84B-11F9-AEAF-9607-3E1CD28B12EA}"/>
              </a:ext>
            </a:extLst>
          </p:cNvPr>
          <p:cNvCxnSpPr>
            <a:cxnSpLocks/>
          </p:cNvCxnSpPr>
          <p:nvPr/>
        </p:nvCxnSpPr>
        <p:spPr>
          <a:xfrm>
            <a:off x="4502289" y="3863903"/>
            <a:ext cx="274445" cy="511387"/>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曲線コネクタ 49">
            <a:extLst>
              <a:ext uri="{FF2B5EF4-FFF2-40B4-BE49-F238E27FC236}">
                <a16:creationId xmlns:a16="http://schemas.microsoft.com/office/drawing/2014/main" id="{5936077E-8882-7987-B8B3-1D752AE90FBF}"/>
              </a:ext>
            </a:extLst>
          </p:cNvPr>
          <p:cNvCxnSpPr>
            <a:cxnSpLocks/>
          </p:cNvCxnSpPr>
          <p:nvPr/>
        </p:nvCxnSpPr>
        <p:spPr>
          <a:xfrm rot="5400000" flipH="1">
            <a:off x="4980985" y="2296075"/>
            <a:ext cx="10739" cy="6408296"/>
          </a:xfrm>
          <a:prstGeom prst="curvedConnector3">
            <a:avLst>
              <a:gd name="adj1" fmla="val -5265714"/>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1" name="図 50" descr="1024px-Tycho_Brahe.JPG">
            <a:extLst>
              <a:ext uri="{FF2B5EF4-FFF2-40B4-BE49-F238E27FC236}">
                <a16:creationId xmlns:a16="http://schemas.microsoft.com/office/drawing/2014/main" id="{3DFBEF46-233B-C08A-1F17-9EF40831D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32" y="4612167"/>
            <a:ext cx="590852" cy="874738"/>
          </a:xfrm>
          <a:prstGeom prst="rect">
            <a:avLst/>
          </a:prstGeom>
        </p:spPr>
      </p:pic>
      <p:pic>
        <p:nvPicPr>
          <p:cNvPr id="52" name="図 51" descr="Kepler.png">
            <a:extLst>
              <a:ext uri="{FF2B5EF4-FFF2-40B4-BE49-F238E27FC236}">
                <a16:creationId xmlns:a16="http://schemas.microsoft.com/office/drawing/2014/main" id="{292C0D2B-2199-3CBA-3AEA-81581ACD5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59" y="3221948"/>
            <a:ext cx="677728" cy="912695"/>
          </a:xfrm>
          <a:prstGeom prst="rect">
            <a:avLst/>
          </a:prstGeom>
        </p:spPr>
      </p:pic>
      <p:sp>
        <p:nvSpPr>
          <p:cNvPr id="53" name="テキスト ボックス 52">
            <a:extLst>
              <a:ext uri="{FF2B5EF4-FFF2-40B4-BE49-F238E27FC236}">
                <a16:creationId xmlns:a16="http://schemas.microsoft.com/office/drawing/2014/main" id="{39F684F4-5D69-7B17-CA10-0FE1956FD115}"/>
              </a:ext>
            </a:extLst>
          </p:cNvPr>
          <p:cNvSpPr txBox="1"/>
          <p:nvPr/>
        </p:nvSpPr>
        <p:spPr>
          <a:xfrm>
            <a:off x="471280" y="4130124"/>
            <a:ext cx="797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Kepler</a:t>
            </a:r>
            <a:endParaRPr kumimoji="1" lang="ja-JP" altLang="en-US"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54" name="テキスト ボックス 53">
            <a:extLst>
              <a:ext uri="{FF2B5EF4-FFF2-40B4-BE49-F238E27FC236}">
                <a16:creationId xmlns:a16="http://schemas.microsoft.com/office/drawing/2014/main" id="{4A92DB3A-200A-242C-21DF-97BEF0DFC286}"/>
              </a:ext>
            </a:extLst>
          </p:cNvPr>
          <p:cNvSpPr txBox="1"/>
          <p:nvPr/>
        </p:nvSpPr>
        <p:spPr>
          <a:xfrm>
            <a:off x="181141" y="5569328"/>
            <a:ext cx="14109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Tycho Brahe</a:t>
            </a:r>
            <a:endParaRPr kumimoji="1" lang="ja-JP" altLang="en-US"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55" name="円/楕円 54">
            <a:extLst>
              <a:ext uri="{FF2B5EF4-FFF2-40B4-BE49-F238E27FC236}">
                <a16:creationId xmlns:a16="http://schemas.microsoft.com/office/drawing/2014/main" id="{4A290E35-3306-4341-AA93-CB0EA10D47B5}"/>
              </a:ext>
            </a:extLst>
          </p:cNvPr>
          <p:cNvSpPr/>
          <p:nvPr/>
        </p:nvSpPr>
        <p:spPr>
          <a:xfrm>
            <a:off x="4130940" y="4357559"/>
            <a:ext cx="1689266" cy="1322522"/>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59" name="上矢印 58">
            <a:extLst>
              <a:ext uri="{FF2B5EF4-FFF2-40B4-BE49-F238E27FC236}">
                <a16:creationId xmlns:a16="http://schemas.microsoft.com/office/drawing/2014/main" id="{24A0337B-2741-1BA9-359B-B074EFBD884C}"/>
              </a:ext>
            </a:extLst>
          </p:cNvPr>
          <p:cNvSpPr/>
          <p:nvPr/>
        </p:nvSpPr>
        <p:spPr>
          <a:xfrm rot="10800000">
            <a:off x="3862723" y="2671400"/>
            <a:ext cx="1146155" cy="440500"/>
          </a:xfrm>
          <a:prstGeom prst="up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60" name="直線矢印コネクタ 59">
            <a:extLst>
              <a:ext uri="{FF2B5EF4-FFF2-40B4-BE49-F238E27FC236}">
                <a16:creationId xmlns:a16="http://schemas.microsoft.com/office/drawing/2014/main" id="{AB1BCA06-6BFF-D18B-AB75-FED647C265BC}"/>
              </a:ext>
            </a:extLst>
          </p:cNvPr>
          <p:cNvCxnSpPr>
            <a:cxnSpLocks/>
          </p:cNvCxnSpPr>
          <p:nvPr/>
        </p:nvCxnSpPr>
        <p:spPr>
          <a:xfrm>
            <a:off x="7428036" y="4818575"/>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テキスト ボックス 60">
            <a:extLst>
              <a:ext uri="{FF2B5EF4-FFF2-40B4-BE49-F238E27FC236}">
                <a16:creationId xmlns:a16="http://schemas.microsoft.com/office/drawing/2014/main" id="{712B49C5-FB86-A9EE-E586-3D5669BE69CF}"/>
              </a:ext>
            </a:extLst>
          </p:cNvPr>
          <p:cNvSpPr txBox="1"/>
          <p:nvPr/>
        </p:nvSpPr>
        <p:spPr>
          <a:xfrm>
            <a:off x="7148734" y="3674709"/>
            <a:ext cx="181812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Reinforced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solver</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sp>
        <p:nvSpPr>
          <p:cNvPr id="62" name="テキスト ボックス 61">
            <a:extLst>
              <a:ext uri="{FF2B5EF4-FFF2-40B4-BE49-F238E27FC236}">
                <a16:creationId xmlns:a16="http://schemas.microsoft.com/office/drawing/2014/main" id="{B7891078-5C67-EDE4-9E04-0C59D98D2A5A}"/>
              </a:ext>
            </a:extLst>
          </p:cNvPr>
          <p:cNvSpPr txBox="1"/>
          <p:nvPr/>
        </p:nvSpPr>
        <p:spPr>
          <a:xfrm>
            <a:off x="6816068" y="6214276"/>
            <a:ext cx="14382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AutoExp</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3" name="直線矢印コネクタ 62">
            <a:extLst>
              <a:ext uri="{FF2B5EF4-FFF2-40B4-BE49-F238E27FC236}">
                <a16:creationId xmlns:a16="http://schemas.microsoft.com/office/drawing/2014/main" id="{267ACB2D-1D24-5A04-1A82-90B2B5A2A92A}"/>
              </a:ext>
            </a:extLst>
          </p:cNvPr>
          <p:cNvCxnSpPr>
            <a:cxnSpLocks/>
          </p:cNvCxnSpPr>
          <p:nvPr/>
        </p:nvCxnSpPr>
        <p:spPr>
          <a:xfrm>
            <a:off x="2045154" y="5312823"/>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a:extLst>
              <a:ext uri="{FF2B5EF4-FFF2-40B4-BE49-F238E27FC236}">
                <a16:creationId xmlns:a16="http://schemas.microsoft.com/office/drawing/2014/main" id="{C5EBEBA3-09BC-BAA2-696A-C08FA6F67E85}"/>
              </a:ext>
            </a:extLst>
          </p:cNvPr>
          <p:cNvSpPr txBox="1"/>
          <p:nvPr/>
        </p:nvSpPr>
        <p:spPr>
          <a:xfrm>
            <a:off x="1832255" y="5490224"/>
            <a:ext cx="30107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AutoClassification</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5" name="直線矢印コネクタ 64">
            <a:extLst>
              <a:ext uri="{FF2B5EF4-FFF2-40B4-BE49-F238E27FC236}">
                <a16:creationId xmlns:a16="http://schemas.microsoft.com/office/drawing/2014/main" id="{35BFD306-1DF4-7B9E-76CC-51666C4AE944}"/>
              </a:ext>
            </a:extLst>
          </p:cNvPr>
          <p:cNvCxnSpPr>
            <a:cxnSpLocks/>
          </p:cNvCxnSpPr>
          <p:nvPr/>
        </p:nvCxnSpPr>
        <p:spPr>
          <a:xfrm>
            <a:off x="3956347" y="4281866"/>
            <a:ext cx="303444" cy="501141"/>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6F3A9735-332C-ACBA-F781-FEEB5B51D8F7}"/>
              </a:ext>
            </a:extLst>
          </p:cNvPr>
          <p:cNvSpPr txBox="1"/>
          <p:nvPr/>
        </p:nvSpPr>
        <p:spPr>
          <a:xfrm>
            <a:off x="1337411" y="4085118"/>
            <a:ext cx="20473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Large</a:t>
            </a:r>
            <a:r>
              <a:rPr kumimoji="1" lang="en-US" altLang="ja-JP" sz="2400" b="1" i="0" u="none" strike="noStrike" kern="1200" cap="none" spc="0" normalizeH="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 model</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7" name="直線コネクタ 66">
            <a:extLst>
              <a:ext uri="{FF2B5EF4-FFF2-40B4-BE49-F238E27FC236}">
                <a16:creationId xmlns:a16="http://schemas.microsoft.com/office/drawing/2014/main" id="{DEB88DA9-C5BC-A5B4-5BE4-40EE5A7CB163}"/>
              </a:ext>
            </a:extLst>
          </p:cNvPr>
          <p:cNvCxnSpPr>
            <a:cxnSpLocks/>
          </p:cNvCxnSpPr>
          <p:nvPr/>
        </p:nvCxnSpPr>
        <p:spPr>
          <a:xfrm>
            <a:off x="3377109" y="4294376"/>
            <a:ext cx="578729" cy="6339"/>
          </a:xfrm>
          <a:prstGeom prst="line">
            <a:avLst/>
          </a:prstGeom>
          <a:ln w="539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曲線コネクタ 67">
            <a:extLst>
              <a:ext uri="{FF2B5EF4-FFF2-40B4-BE49-F238E27FC236}">
                <a16:creationId xmlns:a16="http://schemas.microsoft.com/office/drawing/2014/main" id="{A6CB9E4E-5F5B-00F5-41FF-4FD53C8BF94D}"/>
              </a:ext>
            </a:extLst>
          </p:cNvPr>
          <p:cNvCxnSpPr>
            <a:cxnSpLocks/>
          </p:cNvCxnSpPr>
          <p:nvPr/>
        </p:nvCxnSpPr>
        <p:spPr>
          <a:xfrm rot="5400000" flipH="1">
            <a:off x="4955260" y="2602853"/>
            <a:ext cx="10739" cy="6408296"/>
          </a:xfrm>
          <a:prstGeom prst="curvedConnector3">
            <a:avLst>
              <a:gd name="adj1" fmla="val -5265714"/>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2293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FD34D-8E48-38B4-7474-D6676A6FAC11}"/>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2C440AB-D442-6C57-F121-313D2D250708}"/>
              </a:ext>
            </a:extLst>
          </p:cNvPr>
          <p:cNvSpPr>
            <a:spLocks noGrp="1"/>
          </p:cNvSpPr>
          <p:nvPr>
            <p:ph type="title"/>
          </p:nvPr>
        </p:nvSpPr>
        <p:spPr>
          <a:xfrm>
            <a:off x="655638" y="152636"/>
            <a:ext cx="7832725" cy="396044"/>
          </a:xfrm>
        </p:spPr>
        <p:txBody>
          <a:bodyPr/>
          <a:lstStyle/>
          <a:p>
            <a:r>
              <a:rPr lang="en-US" altLang="ja-JP" sz="2400" b="1" dirty="0">
                <a:solidFill>
                  <a:schemeClr val="tx2"/>
                </a:solidFill>
              </a:rPr>
              <a:t>From </a:t>
            </a:r>
            <a:r>
              <a:rPr lang="en-US" altLang="ja-JP" sz="2400" b="1" dirty="0" err="1">
                <a:solidFill>
                  <a:schemeClr val="tx2"/>
                </a:solidFill>
              </a:rPr>
              <a:t>MLPhys</a:t>
            </a:r>
            <a:r>
              <a:rPr lang="en-US" altLang="ja-JP" sz="2400" b="1" dirty="0">
                <a:solidFill>
                  <a:schemeClr val="tx2"/>
                </a:solidFill>
              </a:rPr>
              <a:t> to Generative Science</a:t>
            </a:r>
            <a:endParaRPr lang="ja-JP" altLang="en-US" sz="2400" b="1" dirty="0">
              <a:solidFill>
                <a:schemeClr val="tx2"/>
              </a:solidFill>
            </a:endParaRPr>
          </a:p>
        </p:txBody>
      </p:sp>
      <p:sp>
        <p:nvSpPr>
          <p:cNvPr id="2" name="テキスト ボックス 1">
            <a:extLst>
              <a:ext uri="{FF2B5EF4-FFF2-40B4-BE49-F238E27FC236}">
                <a16:creationId xmlns:a16="http://schemas.microsoft.com/office/drawing/2014/main" id="{75478011-E17F-7F3D-9967-4341286B157D}"/>
              </a:ext>
            </a:extLst>
          </p:cNvPr>
          <p:cNvSpPr txBox="1"/>
          <p:nvPr/>
        </p:nvSpPr>
        <p:spPr>
          <a:xfrm>
            <a:off x="1359170" y="3698667"/>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Model</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A64D48F1-4073-BFF4-2DAF-CC24045A456C}"/>
              </a:ext>
            </a:extLst>
          </p:cNvPr>
          <p:cNvSpPr txBox="1"/>
          <p:nvPr/>
        </p:nvSpPr>
        <p:spPr>
          <a:xfrm>
            <a:off x="2911478" y="3734670"/>
            <a:ext cx="1359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1" name="テキスト ボックス 30">
            <a:extLst>
              <a:ext uri="{FF2B5EF4-FFF2-40B4-BE49-F238E27FC236}">
                <a16:creationId xmlns:a16="http://schemas.microsoft.com/office/drawing/2014/main" id="{89C74653-7266-C1EE-1ABC-C6C6E850436D}"/>
              </a:ext>
            </a:extLst>
          </p:cNvPr>
          <p:cNvSpPr txBox="1"/>
          <p:nvPr/>
        </p:nvSpPr>
        <p:spPr>
          <a:xfrm>
            <a:off x="1339533" y="4615729"/>
            <a:ext cx="8853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Exp.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Obs.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2" name="テキスト ボックス 31">
            <a:extLst>
              <a:ext uri="{FF2B5EF4-FFF2-40B4-BE49-F238E27FC236}">
                <a16:creationId xmlns:a16="http://schemas.microsoft.com/office/drawing/2014/main" id="{C7598F06-472D-300C-2332-4DB760BB6F8D}"/>
              </a:ext>
            </a:extLst>
          </p:cNvPr>
          <p:cNvSpPr txBox="1"/>
          <p:nvPr/>
        </p:nvSpPr>
        <p:spPr>
          <a:xfrm>
            <a:off x="6424275" y="4800811"/>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Law</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3" name="テキスト ボックス 32">
            <a:extLst>
              <a:ext uri="{FF2B5EF4-FFF2-40B4-BE49-F238E27FC236}">
                <a16:creationId xmlns:a16="http://schemas.microsoft.com/office/drawing/2014/main" id="{C1FB6A92-520B-0E5C-BB35-2AD53D91B1AD}"/>
              </a:ext>
            </a:extLst>
          </p:cNvPr>
          <p:cNvSpPr txBox="1"/>
          <p:nvPr/>
        </p:nvSpPr>
        <p:spPr>
          <a:xfrm>
            <a:off x="2722924" y="4785498"/>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7C2A5899-77BE-6C84-476A-4088A9098616}"/>
              </a:ext>
            </a:extLst>
          </p:cNvPr>
          <p:cNvSpPr txBox="1"/>
          <p:nvPr/>
        </p:nvSpPr>
        <p:spPr>
          <a:xfrm>
            <a:off x="4435033" y="4792377"/>
            <a:ext cx="1410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Fitting</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5" name="テキスト ボックス 34">
            <a:extLst>
              <a:ext uri="{FF2B5EF4-FFF2-40B4-BE49-F238E27FC236}">
                <a16:creationId xmlns:a16="http://schemas.microsoft.com/office/drawing/2014/main" id="{6E6A2D90-176D-4D6D-6CEE-8A1992D1FC0D}"/>
              </a:ext>
            </a:extLst>
          </p:cNvPr>
          <p:cNvSpPr txBox="1"/>
          <p:nvPr/>
        </p:nvSpPr>
        <p:spPr>
          <a:xfrm>
            <a:off x="7747829" y="4803293"/>
            <a:ext cx="885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Pred.</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6" name="角丸四角形 35">
            <a:extLst>
              <a:ext uri="{FF2B5EF4-FFF2-40B4-BE49-F238E27FC236}">
                <a16:creationId xmlns:a16="http://schemas.microsoft.com/office/drawing/2014/main" id="{1BB8AA00-ADD5-1078-15B3-5CEA4C34BF46}"/>
              </a:ext>
            </a:extLst>
          </p:cNvPr>
          <p:cNvSpPr/>
          <p:nvPr/>
        </p:nvSpPr>
        <p:spPr>
          <a:xfrm>
            <a:off x="2814451" y="3481297"/>
            <a:ext cx="1417326" cy="840017"/>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37" name="角丸四角形 36">
            <a:extLst>
              <a:ext uri="{FF2B5EF4-FFF2-40B4-BE49-F238E27FC236}">
                <a16:creationId xmlns:a16="http://schemas.microsoft.com/office/drawing/2014/main" id="{C3E8A22B-756B-8D23-B732-E22D790A8BAD}"/>
              </a:ext>
            </a:extLst>
          </p:cNvPr>
          <p:cNvSpPr/>
          <p:nvPr/>
        </p:nvSpPr>
        <p:spPr>
          <a:xfrm>
            <a:off x="2526869" y="4470400"/>
            <a:ext cx="1244008" cy="107420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38" name="角丸四角形 37">
            <a:extLst>
              <a:ext uri="{FF2B5EF4-FFF2-40B4-BE49-F238E27FC236}">
                <a16:creationId xmlns:a16="http://schemas.microsoft.com/office/drawing/2014/main" id="{F2A3F034-E90D-BD7F-4823-CE69AE15DD81}"/>
              </a:ext>
            </a:extLst>
          </p:cNvPr>
          <p:cNvSpPr/>
          <p:nvPr/>
        </p:nvSpPr>
        <p:spPr>
          <a:xfrm>
            <a:off x="6204663" y="4473050"/>
            <a:ext cx="1244008" cy="1074478"/>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cxnSp>
        <p:nvCxnSpPr>
          <p:cNvPr id="39" name="直線矢印コネクタ 38">
            <a:extLst>
              <a:ext uri="{FF2B5EF4-FFF2-40B4-BE49-F238E27FC236}">
                <a16:creationId xmlns:a16="http://schemas.microsoft.com/office/drawing/2014/main" id="{CB0282C6-6FA0-09ED-7D94-83593CE566CB}"/>
              </a:ext>
            </a:extLst>
          </p:cNvPr>
          <p:cNvCxnSpPr>
            <a:cxnSpLocks/>
          </p:cNvCxnSpPr>
          <p:nvPr/>
        </p:nvCxnSpPr>
        <p:spPr>
          <a:xfrm>
            <a:off x="2418892" y="3929500"/>
            <a:ext cx="395559" cy="0"/>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67DD26C6-8FC1-FE3F-E346-78B618ACDF93}"/>
              </a:ext>
            </a:extLst>
          </p:cNvPr>
          <p:cNvCxnSpPr>
            <a:cxnSpLocks/>
            <a:endCxn id="37" idx="1"/>
          </p:cNvCxnSpPr>
          <p:nvPr/>
        </p:nvCxnSpPr>
        <p:spPr>
          <a:xfrm>
            <a:off x="2106717" y="5005371"/>
            <a:ext cx="420152" cy="213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5F49ED49-EF60-3D47-A03C-30483A7B5E6E}"/>
              </a:ext>
            </a:extLst>
          </p:cNvPr>
          <p:cNvCxnSpPr>
            <a:cxnSpLocks/>
            <a:endCxn id="38" idx="1"/>
          </p:cNvCxnSpPr>
          <p:nvPr/>
        </p:nvCxnSpPr>
        <p:spPr>
          <a:xfrm>
            <a:off x="5814043" y="4978655"/>
            <a:ext cx="390620" cy="31634"/>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85145554-2D3C-D59E-A3C4-D8B2EEDBC399}"/>
              </a:ext>
            </a:extLst>
          </p:cNvPr>
          <p:cNvCxnSpPr>
            <a:cxnSpLocks/>
          </p:cNvCxnSpPr>
          <p:nvPr/>
        </p:nvCxnSpPr>
        <p:spPr>
          <a:xfrm flipV="1">
            <a:off x="7462325" y="5012832"/>
            <a:ext cx="332442" cy="317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D7014E97-2CF1-DC32-E5DB-975260E58138}"/>
              </a:ext>
            </a:extLst>
          </p:cNvPr>
          <p:cNvCxnSpPr>
            <a:cxnSpLocks/>
            <a:stCxn id="37" idx="3"/>
          </p:cNvCxnSpPr>
          <p:nvPr/>
        </p:nvCxnSpPr>
        <p:spPr>
          <a:xfrm flipV="1">
            <a:off x="3770877" y="5005371"/>
            <a:ext cx="360063" cy="2132"/>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2EE4A9B4-7F3D-2013-CAC1-821B22EC9B66}"/>
              </a:ext>
            </a:extLst>
          </p:cNvPr>
          <p:cNvCxnSpPr>
            <a:cxnSpLocks/>
          </p:cNvCxnSpPr>
          <p:nvPr/>
        </p:nvCxnSpPr>
        <p:spPr>
          <a:xfrm flipV="1">
            <a:off x="4225702" y="3866914"/>
            <a:ext cx="281170" cy="1433"/>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303CCDF1-30FB-18E6-054C-6EBF0A431AC7}"/>
              </a:ext>
            </a:extLst>
          </p:cNvPr>
          <p:cNvCxnSpPr>
            <a:cxnSpLocks/>
          </p:cNvCxnSpPr>
          <p:nvPr/>
        </p:nvCxnSpPr>
        <p:spPr>
          <a:xfrm>
            <a:off x="4502289" y="3863903"/>
            <a:ext cx="274445" cy="511387"/>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曲線コネクタ 49">
            <a:extLst>
              <a:ext uri="{FF2B5EF4-FFF2-40B4-BE49-F238E27FC236}">
                <a16:creationId xmlns:a16="http://schemas.microsoft.com/office/drawing/2014/main" id="{8F64824B-FC91-82B9-9871-1BBB17FE2547}"/>
              </a:ext>
            </a:extLst>
          </p:cNvPr>
          <p:cNvCxnSpPr>
            <a:cxnSpLocks/>
          </p:cNvCxnSpPr>
          <p:nvPr/>
        </p:nvCxnSpPr>
        <p:spPr>
          <a:xfrm rot="5400000" flipH="1">
            <a:off x="4980985" y="2296075"/>
            <a:ext cx="10739" cy="6408296"/>
          </a:xfrm>
          <a:prstGeom prst="curvedConnector3">
            <a:avLst>
              <a:gd name="adj1" fmla="val -5265714"/>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円/楕円 54">
            <a:extLst>
              <a:ext uri="{FF2B5EF4-FFF2-40B4-BE49-F238E27FC236}">
                <a16:creationId xmlns:a16="http://schemas.microsoft.com/office/drawing/2014/main" id="{5336A147-D439-7F15-4DBE-F933B91B633A}"/>
              </a:ext>
            </a:extLst>
          </p:cNvPr>
          <p:cNvSpPr/>
          <p:nvPr/>
        </p:nvSpPr>
        <p:spPr>
          <a:xfrm>
            <a:off x="4130940" y="4357559"/>
            <a:ext cx="1689266" cy="1322522"/>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0" name="直線矢印コネクタ 59">
            <a:extLst>
              <a:ext uri="{FF2B5EF4-FFF2-40B4-BE49-F238E27FC236}">
                <a16:creationId xmlns:a16="http://schemas.microsoft.com/office/drawing/2014/main" id="{21A09DCF-5119-EE75-2E7C-32D93E8DC96B}"/>
              </a:ext>
            </a:extLst>
          </p:cNvPr>
          <p:cNvCxnSpPr>
            <a:cxnSpLocks/>
          </p:cNvCxnSpPr>
          <p:nvPr/>
        </p:nvCxnSpPr>
        <p:spPr>
          <a:xfrm>
            <a:off x="7428036" y="4818575"/>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テキスト ボックス 60">
            <a:extLst>
              <a:ext uri="{FF2B5EF4-FFF2-40B4-BE49-F238E27FC236}">
                <a16:creationId xmlns:a16="http://schemas.microsoft.com/office/drawing/2014/main" id="{BB21F78F-7307-7D70-19D7-B9BF8F977CFF}"/>
              </a:ext>
            </a:extLst>
          </p:cNvPr>
          <p:cNvSpPr txBox="1"/>
          <p:nvPr/>
        </p:nvSpPr>
        <p:spPr>
          <a:xfrm>
            <a:off x="7148734" y="3674709"/>
            <a:ext cx="181812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Reinforced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solver</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sp>
        <p:nvSpPr>
          <p:cNvPr id="62" name="テキスト ボックス 61">
            <a:extLst>
              <a:ext uri="{FF2B5EF4-FFF2-40B4-BE49-F238E27FC236}">
                <a16:creationId xmlns:a16="http://schemas.microsoft.com/office/drawing/2014/main" id="{3A6D53E7-5822-DB7D-2A3A-37886D30FC5A}"/>
              </a:ext>
            </a:extLst>
          </p:cNvPr>
          <p:cNvSpPr txBox="1"/>
          <p:nvPr/>
        </p:nvSpPr>
        <p:spPr>
          <a:xfrm>
            <a:off x="6816068" y="6214276"/>
            <a:ext cx="14382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AutoExp</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3" name="直線矢印コネクタ 62">
            <a:extLst>
              <a:ext uri="{FF2B5EF4-FFF2-40B4-BE49-F238E27FC236}">
                <a16:creationId xmlns:a16="http://schemas.microsoft.com/office/drawing/2014/main" id="{9E9E2EA8-8E75-32A7-290A-FB891080B8AC}"/>
              </a:ext>
            </a:extLst>
          </p:cNvPr>
          <p:cNvCxnSpPr>
            <a:cxnSpLocks/>
          </p:cNvCxnSpPr>
          <p:nvPr/>
        </p:nvCxnSpPr>
        <p:spPr>
          <a:xfrm>
            <a:off x="2045154" y="5312823"/>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a:extLst>
              <a:ext uri="{FF2B5EF4-FFF2-40B4-BE49-F238E27FC236}">
                <a16:creationId xmlns:a16="http://schemas.microsoft.com/office/drawing/2014/main" id="{3B551092-4DC6-80E2-D54C-F825E3187E7C}"/>
              </a:ext>
            </a:extLst>
          </p:cNvPr>
          <p:cNvSpPr txBox="1"/>
          <p:nvPr/>
        </p:nvSpPr>
        <p:spPr>
          <a:xfrm>
            <a:off x="1832255" y="5490224"/>
            <a:ext cx="30107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AutoClassification</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5" name="直線矢印コネクタ 64">
            <a:extLst>
              <a:ext uri="{FF2B5EF4-FFF2-40B4-BE49-F238E27FC236}">
                <a16:creationId xmlns:a16="http://schemas.microsoft.com/office/drawing/2014/main" id="{06D012CD-F321-2F09-60A2-8D555A3B7146}"/>
              </a:ext>
            </a:extLst>
          </p:cNvPr>
          <p:cNvCxnSpPr>
            <a:cxnSpLocks/>
          </p:cNvCxnSpPr>
          <p:nvPr/>
        </p:nvCxnSpPr>
        <p:spPr>
          <a:xfrm>
            <a:off x="3956347" y="4281866"/>
            <a:ext cx="303444" cy="501141"/>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EA2B60DC-DB1C-1D0C-275B-CD7350B0731F}"/>
              </a:ext>
            </a:extLst>
          </p:cNvPr>
          <p:cNvSpPr txBox="1"/>
          <p:nvPr/>
        </p:nvSpPr>
        <p:spPr>
          <a:xfrm>
            <a:off x="1337411" y="4085118"/>
            <a:ext cx="20473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Large</a:t>
            </a:r>
            <a:r>
              <a:rPr kumimoji="1" lang="en-US" altLang="ja-JP" sz="2400" b="1" i="0" u="none" strike="noStrike" kern="1200" cap="none" spc="0" normalizeH="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 model</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7" name="直線コネクタ 66">
            <a:extLst>
              <a:ext uri="{FF2B5EF4-FFF2-40B4-BE49-F238E27FC236}">
                <a16:creationId xmlns:a16="http://schemas.microsoft.com/office/drawing/2014/main" id="{85D6C28C-2C37-316C-1856-979AD2235538}"/>
              </a:ext>
            </a:extLst>
          </p:cNvPr>
          <p:cNvCxnSpPr>
            <a:cxnSpLocks/>
          </p:cNvCxnSpPr>
          <p:nvPr/>
        </p:nvCxnSpPr>
        <p:spPr>
          <a:xfrm>
            <a:off x="3377109" y="4294376"/>
            <a:ext cx="578729" cy="6339"/>
          </a:xfrm>
          <a:prstGeom prst="line">
            <a:avLst/>
          </a:prstGeom>
          <a:ln w="539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曲線コネクタ 67">
            <a:extLst>
              <a:ext uri="{FF2B5EF4-FFF2-40B4-BE49-F238E27FC236}">
                <a16:creationId xmlns:a16="http://schemas.microsoft.com/office/drawing/2014/main" id="{B811F9F6-10B3-EF82-3C1E-E46E5DC894C8}"/>
              </a:ext>
            </a:extLst>
          </p:cNvPr>
          <p:cNvCxnSpPr>
            <a:cxnSpLocks/>
          </p:cNvCxnSpPr>
          <p:nvPr/>
        </p:nvCxnSpPr>
        <p:spPr>
          <a:xfrm rot="5400000" flipH="1">
            <a:off x="4955260" y="2602853"/>
            <a:ext cx="10739" cy="6408296"/>
          </a:xfrm>
          <a:prstGeom prst="curvedConnector3">
            <a:avLst>
              <a:gd name="adj1" fmla="val -5265714"/>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図 9" descr="図形, 矢印&#10;&#10;AI 生成コンテンツは誤りを含む可能性があります。">
            <a:extLst>
              <a:ext uri="{FF2B5EF4-FFF2-40B4-BE49-F238E27FC236}">
                <a16:creationId xmlns:a16="http://schemas.microsoft.com/office/drawing/2014/main" id="{1C6BDA59-5E5A-5A4D-FDCA-1AE282591969}"/>
              </a:ext>
            </a:extLst>
          </p:cNvPr>
          <p:cNvPicPr>
            <a:picLocks noChangeAspect="1"/>
          </p:cNvPicPr>
          <p:nvPr/>
        </p:nvPicPr>
        <p:blipFill>
          <a:blip r:embed="rId3"/>
          <a:stretch>
            <a:fillRect/>
          </a:stretch>
        </p:blipFill>
        <p:spPr>
          <a:xfrm rot="7682616">
            <a:off x="1519934" y="2070803"/>
            <a:ext cx="684101" cy="699906"/>
          </a:xfrm>
          <a:prstGeom prst="rect">
            <a:avLst/>
          </a:prstGeom>
        </p:spPr>
      </p:pic>
      <p:sp>
        <p:nvSpPr>
          <p:cNvPr id="12" name="円/楕円 11">
            <a:extLst>
              <a:ext uri="{FF2B5EF4-FFF2-40B4-BE49-F238E27FC236}">
                <a16:creationId xmlns:a16="http://schemas.microsoft.com/office/drawing/2014/main" id="{CA74FB70-FADA-989E-E4D0-5CB7CAA88A26}"/>
              </a:ext>
            </a:extLst>
          </p:cNvPr>
          <p:cNvSpPr/>
          <p:nvPr/>
        </p:nvSpPr>
        <p:spPr bwMode="auto">
          <a:xfrm>
            <a:off x="933300" y="1676912"/>
            <a:ext cx="1915690" cy="2721894"/>
          </a:xfrm>
          <a:prstGeom prst="ellipse">
            <a:avLst/>
          </a:prstGeom>
          <a:solidFill>
            <a:schemeClr val="accent2">
              <a:lumMod val="60000"/>
              <a:lumOff val="40000"/>
              <a:alpha val="39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13" name="テキスト ボックス 12">
            <a:extLst>
              <a:ext uri="{FF2B5EF4-FFF2-40B4-BE49-F238E27FC236}">
                <a16:creationId xmlns:a16="http://schemas.microsoft.com/office/drawing/2014/main" id="{8619592D-5B0C-F11D-73B4-AE2E9617C4B3}"/>
              </a:ext>
            </a:extLst>
          </p:cNvPr>
          <p:cNvSpPr txBox="1"/>
          <p:nvPr/>
        </p:nvSpPr>
        <p:spPr>
          <a:xfrm>
            <a:off x="983859" y="2767166"/>
            <a:ext cx="18630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游ゴシック" panose="020B0400000000000000" pitchFamily="34" charset="-128"/>
                <a:ea typeface="游ゴシック" panose="020B0400000000000000" pitchFamily="34" charset="-128"/>
              </a:rPr>
              <a:t>Hypothesis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Generation</a:t>
            </a:r>
            <a:endPar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pic>
        <p:nvPicPr>
          <p:cNvPr id="14" name="グラフィックス 13" descr="男性 単色塗りつぶし">
            <a:extLst>
              <a:ext uri="{FF2B5EF4-FFF2-40B4-BE49-F238E27FC236}">
                <a16:creationId xmlns:a16="http://schemas.microsoft.com/office/drawing/2014/main" id="{E1DC09CD-56D4-8CAD-BDE7-30EEA4B46A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7159" y="2006024"/>
            <a:ext cx="773014" cy="773014"/>
          </a:xfrm>
          <a:prstGeom prst="rect">
            <a:avLst/>
          </a:prstGeom>
        </p:spPr>
      </p:pic>
      <p:sp>
        <p:nvSpPr>
          <p:cNvPr id="15" name="テキスト ボックス 14">
            <a:extLst>
              <a:ext uri="{FF2B5EF4-FFF2-40B4-BE49-F238E27FC236}">
                <a16:creationId xmlns:a16="http://schemas.microsoft.com/office/drawing/2014/main" id="{86CA9DC4-C1DD-C1EB-F1B0-41B192C8E6DB}"/>
              </a:ext>
            </a:extLst>
          </p:cNvPr>
          <p:cNvSpPr txBox="1"/>
          <p:nvPr/>
        </p:nvSpPr>
        <p:spPr>
          <a:xfrm>
            <a:off x="2199381" y="2162952"/>
            <a:ext cx="12362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Gen-</a:t>
            </a:r>
            <a:r>
              <a:rPr kumimoji="1" lang="en-US" altLang="ja-JP"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AI</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C14C0226-147F-9CDE-6106-4CCC2DE70814}"/>
              </a:ext>
            </a:extLst>
          </p:cNvPr>
          <p:cNvSpPr txBox="1"/>
          <p:nvPr/>
        </p:nvSpPr>
        <p:spPr>
          <a:xfrm>
            <a:off x="1426923" y="1676912"/>
            <a:ext cx="1755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游ゴシック" panose="020B0400000000000000" pitchFamily="34" charset="-128"/>
                <a:ea typeface="游ゴシック" panose="020B0400000000000000" pitchFamily="34" charset="-128"/>
              </a:rPr>
              <a:t>Reasoning</a:t>
            </a:r>
            <a:endPar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7" name="円/楕円 16">
            <a:extLst>
              <a:ext uri="{FF2B5EF4-FFF2-40B4-BE49-F238E27FC236}">
                <a16:creationId xmlns:a16="http://schemas.microsoft.com/office/drawing/2014/main" id="{F5BB92A3-0CFD-EDB7-95DF-100148EE12CD}"/>
              </a:ext>
            </a:extLst>
          </p:cNvPr>
          <p:cNvSpPr/>
          <p:nvPr/>
        </p:nvSpPr>
        <p:spPr bwMode="auto">
          <a:xfrm>
            <a:off x="1923127" y="1894344"/>
            <a:ext cx="1738476" cy="940603"/>
          </a:xfrm>
          <a:prstGeom prst="ellipse">
            <a:avLst/>
          </a:prstGeom>
          <a:solidFill>
            <a:schemeClr val="accent3">
              <a:alpha val="39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24375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16" grpId="0"/>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723DE-2E1B-B6D3-79AF-EDEBF67EC4DC}"/>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BE742E12-C2B3-0526-AF42-073E181B5C63}"/>
              </a:ext>
            </a:extLst>
          </p:cNvPr>
          <p:cNvSpPr>
            <a:spLocks noGrp="1"/>
          </p:cNvSpPr>
          <p:nvPr>
            <p:ph type="title"/>
          </p:nvPr>
        </p:nvSpPr>
        <p:spPr>
          <a:xfrm>
            <a:off x="655638" y="152636"/>
            <a:ext cx="7832725" cy="396044"/>
          </a:xfrm>
        </p:spPr>
        <p:txBody>
          <a:bodyPr/>
          <a:lstStyle/>
          <a:p>
            <a:r>
              <a:rPr lang="en-US" altLang="ja-JP" sz="2400" b="1" dirty="0">
                <a:solidFill>
                  <a:schemeClr val="tx2"/>
                </a:solidFill>
              </a:rPr>
              <a:t>From </a:t>
            </a:r>
            <a:r>
              <a:rPr lang="en-US" altLang="ja-JP" sz="2400" b="1" dirty="0" err="1">
                <a:solidFill>
                  <a:schemeClr val="tx2"/>
                </a:solidFill>
              </a:rPr>
              <a:t>MLPhys</a:t>
            </a:r>
            <a:r>
              <a:rPr lang="en-US" altLang="ja-JP" sz="2400" b="1" dirty="0">
                <a:solidFill>
                  <a:schemeClr val="tx2"/>
                </a:solidFill>
              </a:rPr>
              <a:t> to Generative Science</a:t>
            </a:r>
            <a:endParaRPr lang="ja-JP" altLang="en-US" sz="2400" b="1" dirty="0">
              <a:solidFill>
                <a:schemeClr val="tx2"/>
              </a:solidFill>
            </a:endParaRPr>
          </a:p>
        </p:txBody>
      </p:sp>
      <p:sp>
        <p:nvSpPr>
          <p:cNvPr id="2" name="テキスト ボックス 1">
            <a:extLst>
              <a:ext uri="{FF2B5EF4-FFF2-40B4-BE49-F238E27FC236}">
                <a16:creationId xmlns:a16="http://schemas.microsoft.com/office/drawing/2014/main" id="{C27FF824-F9FF-614A-863C-88CBCC4D7577}"/>
              </a:ext>
            </a:extLst>
          </p:cNvPr>
          <p:cNvSpPr txBox="1"/>
          <p:nvPr/>
        </p:nvSpPr>
        <p:spPr>
          <a:xfrm>
            <a:off x="1359170" y="3698667"/>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Model</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00D13F77-A1F6-52D1-14EA-4AE46C7AA393}"/>
              </a:ext>
            </a:extLst>
          </p:cNvPr>
          <p:cNvSpPr txBox="1"/>
          <p:nvPr/>
        </p:nvSpPr>
        <p:spPr>
          <a:xfrm>
            <a:off x="2911478" y="3734670"/>
            <a:ext cx="1359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1" name="テキスト ボックス 30">
            <a:extLst>
              <a:ext uri="{FF2B5EF4-FFF2-40B4-BE49-F238E27FC236}">
                <a16:creationId xmlns:a16="http://schemas.microsoft.com/office/drawing/2014/main" id="{07C93522-5EEC-2046-3A46-5FCAE93165FA}"/>
              </a:ext>
            </a:extLst>
          </p:cNvPr>
          <p:cNvSpPr txBox="1"/>
          <p:nvPr/>
        </p:nvSpPr>
        <p:spPr>
          <a:xfrm>
            <a:off x="1339533" y="4615729"/>
            <a:ext cx="8853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Exp.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Obs.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2" name="テキスト ボックス 31">
            <a:extLst>
              <a:ext uri="{FF2B5EF4-FFF2-40B4-BE49-F238E27FC236}">
                <a16:creationId xmlns:a16="http://schemas.microsoft.com/office/drawing/2014/main" id="{2AF1E7F9-4EBE-21EA-79F5-4513E63F5B6C}"/>
              </a:ext>
            </a:extLst>
          </p:cNvPr>
          <p:cNvSpPr txBox="1"/>
          <p:nvPr/>
        </p:nvSpPr>
        <p:spPr>
          <a:xfrm>
            <a:off x="6424275" y="4800811"/>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Law</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3" name="テキスト ボックス 32">
            <a:extLst>
              <a:ext uri="{FF2B5EF4-FFF2-40B4-BE49-F238E27FC236}">
                <a16:creationId xmlns:a16="http://schemas.microsoft.com/office/drawing/2014/main" id="{D2885998-50DB-3583-0E2E-FAFD1FD8B23D}"/>
              </a:ext>
            </a:extLst>
          </p:cNvPr>
          <p:cNvSpPr txBox="1"/>
          <p:nvPr/>
        </p:nvSpPr>
        <p:spPr>
          <a:xfrm>
            <a:off x="2722924" y="4785498"/>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519F389C-980A-DC1F-2915-D77F9C366BF0}"/>
              </a:ext>
            </a:extLst>
          </p:cNvPr>
          <p:cNvSpPr txBox="1"/>
          <p:nvPr/>
        </p:nvSpPr>
        <p:spPr>
          <a:xfrm>
            <a:off x="4435033" y="4792377"/>
            <a:ext cx="1410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Fitting</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5" name="テキスト ボックス 34">
            <a:extLst>
              <a:ext uri="{FF2B5EF4-FFF2-40B4-BE49-F238E27FC236}">
                <a16:creationId xmlns:a16="http://schemas.microsoft.com/office/drawing/2014/main" id="{62FA67B9-2823-A581-4994-788FBC500628}"/>
              </a:ext>
            </a:extLst>
          </p:cNvPr>
          <p:cNvSpPr txBox="1"/>
          <p:nvPr/>
        </p:nvSpPr>
        <p:spPr>
          <a:xfrm>
            <a:off x="7747829" y="4803293"/>
            <a:ext cx="885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Pred.</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6" name="角丸四角形 35">
            <a:extLst>
              <a:ext uri="{FF2B5EF4-FFF2-40B4-BE49-F238E27FC236}">
                <a16:creationId xmlns:a16="http://schemas.microsoft.com/office/drawing/2014/main" id="{5A67DD68-DFD6-9B4D-6C4A-B73ED4C163EA}"/>
              </a:ext>
            </a:extLst>
          </p:cNvPr>
          <p:cNvSpPr/>
          <p:nvPr/>
        </p:nvSpPr>
        <p:spPr>
          <a:xfrm>
            <a:off x="2814451" y="3481297"/>
            <a:ext cx="1417326" cy="840017"/>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37" name="角丸四角形 36">
            <a:extLst>
              <a:ext uri="{FF2B5EF4-FFF2-40B4-BE49-F238E27FC236}">
                <a16:creationId xmlns:a16="http://schemas.microsoft.com/office/drawing/2014/main" id="{371B3D3C-2F08-11A2-E024-E3D598161E84}"/>
              </a:ext>
            </a:extLst>
          </p:cNvPr>
          <p:cNvSpPr/>
          <p:nvPr/>
        </p:nvSpPr>
        <p:spPr>
          <a:xfrm>
            <a:off x="2526869" y="4470400"/>
            <a:ext cx="1244008" cy="107420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38" name="角丸四角形 37">
            <a:extLst>
              <a:ext uri="{FF2B5EF4-FFF2-40B4-BE49-F238E27FC236}">
                <a16:creationId xmlns:a16="http://schemas.microsoft.com/office/drawing/2014/main" id="{B9476CC7-D41C-B8D8-CC7E-29E4C2B2DDB7}"/>
              </a:ext>
            </a:extLst>
          </p:cNvPr>
          <p:cNvSpPr/>
          <p:nvPr/>
        </p:nvSpPr>
        <p:spPr>
          <a:xfrm>
            <a:off x="6204663" y="4473050"/>
            <a:ext cx="1244008" cy="1074478"/>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cxnSp>
        <p:nvCxnSpPr>
          <p:cNvPr id="39" name="直線矢印コネクタ 38">
            <a:extLst>
              <a:ext uri="{FF2B5EF4-FFF2-40B4-BE49-F238E27FC236}">
                <a16:creationId xmlns:a16="http://schemas.microsoft.com/office/drawing/2014/main" id="{281ACAB4-933F-32CC-353F-FDAA7254A6D3}"/>
              </a:ext>
            </a:extLst>
          </p:cNvPr>
          <p:cNvCxnSpPr>
            <a:cxnSpLocks/>
          </p:cNvCxnSpPr>
          <p:nvPr/>
        </p:nvCxnSpPr>
        <p:spPr>
          <a:xfrm>
            <a:off x="2418892" y="3929500"/>
            <a:ext cx="395559" cy="0"/>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E37A8869-6411-5A85-C0FF-6223C8201080}"/>
              </a:ext>
            </a:extLst>
          </p:cNvPr>
          <p:cNvCxnSpPr>
            <a:cxnSpLocks/>
            <a:endCxn id="37" idx="1"/>
          </p:cNvCxnSpPr>
          <p:nvPr/>
        </p:nvCxnSpPr>
        <p:spPr>
          <a:xfrm>
            <a:off x="2106717" y="5005371"/>
            <a:ext cx="420152" cy="213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E42B7C0F-637F-59EE-F61B-D56AE681D3E4}"/>
              </a:ext>
            </a:extLst>
          </p:cNvPr>
          <p:cNvCxnSpPr>
            <a:cxnSpLocks/>
            <a:endCxn id="38" idx="1"/>
          </p:cNvCxnSpPr>
          <p:nvPr/>
        </p:nvCxnSpPr>
        <p:spPr>
          <a:xfrm>
            <a:off x="5814043" y="4978655"/>
            <a:ext cx="390620" cy="31634"/>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33007F1E-AD29-1BC2-D3F7-A332EFD5C672}"/>
              </a:ext>
            </a:extLst>
          </p:cNvPr>
          <p:cNvCxnSpPr>
            <a:cxnSpLocks/>
          </p:cNvCxnSpPr>
          <p:nvPr/>
        </p:nvCxnSpPr>
        <p:spPr>
          <a:xfrm flipV="1">
            <a:off x="7462325" y="5012832"/>
            <a:ext cx="332442" cy="317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04DA505A-7B33-174D-9E1D-27D685B942AF}"/>
              </a:ext>
            </a:extLst>
          </p:cNvPr>
          <p:cNvCxnSpPr>
            <a:cxnSpLocks/>
            <a:stCxn id="37" idx="3"/>
          </p:cNvCxnSpPr>
          <p:nvPr/>
        </p:nvCxnSpPr>
        <p:spPr>
          <a:xfrm flipV="1">
            <a:off x="3770877" y="5005371"/>
            <a:ext cx="360063" cy="2132"/>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E7330589-EDEF-9E71-5E4B-1D3C70375318}"/>
              </a:ext>
            </a:extLst>
          </p:cNvPr>
          <p:cNvCxnSpPr>
            <a:cxnSpLocks/>
          </p:cNvCxnSpPr>
          <p:nvPr/>
        </p:nvCxnSpPr>
        <p:spPr>
          <a:xfrm flipV="1">
            <a:off x="4225702" y="3866914"/>
            <a:ext cx="281170" cy="1433"/>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64038BFA-8822-37BF-DE0B-0CE228236601}"/>
              </a:ext>
            </a:extLst>
          </p:cNvPr>
          <p:cNvCxnSpPr>
            <a:cxnSpLocks/>
          </p:cNvCxnSpPr>
          <p:nvPr/>
        </p:nvCxnSpPr>
        <p:spPr>
          <a:xfrm>
            <a:off x="4502289" y="3863903"/>
            <a:ext cx="274445" cy="511387"/>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曲線コネクタ 49">
            <a:extLst>
              <a:ext uri="{FF2B5EF4-FFF2-40B4-BE49-F238E27FC236}">
                <a16:creationId xmlns:a16="http://schemas.microsoft.com/office/drawing/2014/main" id="{90CD91D1-8C12-4373-E4BE-DE97138653DC}"/>
              </a:ext>
            </a:extLst>
          </p:cNvPr>
          <p:cNvCxnSpPr>
            <a:cxnSpLocks/>
          </p:cNvCxnSpPr>
          <p:nvPr/>
        </p:nvCxnSpPr>
        <p:spPr>
          <a:xfrm rot="5400000" flipH="1">
            <a:off x="4980985" y="2296075"/>
            <a:ext cx="10739" cy="6408296"/>
          </a:xfrm>
          <a:prstGeom prst="curvedConnector3">
            <a:avLst>
              <a:gd name="adj1" fmla="val -5265714"/>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円/楕円 54">
            <a:extLst>
              <a:ext uri="{FF2B5EF4-FFF2-40B4-BE49-F238E27FC236}">
                <a16:creationId xmlns:a16="http://schemas.microsoft.com/office/drawing/2014/main" id="{39C5AC32-E940-4C3F-1F36-9D6E8F8605B0}"/>
              </a:ext>
            </a:extLst>
          </p:cNvPr>
          <p:cNvSpPr/>
          <p:nvPr/>
        </p:nvSpPr>
        <p:spPr>
          <a:xfrm>
            <a:off x="4130940" y="4357559"/>
            <a:ext cx="1689266" cy="1322522"/>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0" name="直線矢印コネクタ 59">
            <a:extLst>
              <a:ext uri="{FF2B5EF4-FFF2-40B4-BE49-F238E27FC236}">
                <a16:creationId xmlns:a16="http://schemas.microsoft.com/office/drawing/2014/main" id="{9A9D382A-4AE4-EE42-C4A9-A8185E1B2408}"/>
              </a:ext>
            </a:extLst>
          </p:cNvPr>
          <p:cNvCxnSpPr>
            <a:cxnSpLocks/>
          </p:cNvCxnSpPr>
          <p:nvPr/>
        </p:nvCxnSpPr>
        <p:spPr>
          <a:xfrm>
            <a:off x="7428036" y="4818575"/>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テキスト ボックス 60">
            <a:extLst>
              <a:ext uri="{FF2B5EF4-FFF2-40B4-BE49-F238E27FC236}">
                <a16:creationId xmlns:a16="http://schemas.microsoft.com/office/drawing/2014/main" id="{ECD1652F-E131-3363-9934-EE9CA96E5DC2}"/>
              </a:ext>
            </a:extLst>
          </p:cNvPr>
          <p:cNvSpPr txBox="1"/>
          <p:nvPr/>
        </p:nvSpPr>
        <p:spPr>
          <a:xfrm>
            <a:off x="7148734" y="3674709"/>
            <a:ext cx="181812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Reinforced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solver</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sp>
        <p:nvSpPr>
          <p:cNvPr id="62" name="テキスト ボックス 61">
            <a:extLst>
              <a:ext uri="{FF2B5EF4-FFF2-40B4-BE49-F238E27FC236}">
                <a16:creationId xmlns:a16="http://schemas.microsoft.com/office/drawing/2014/main" id="{A8FE13B7-EAA6-40E2-25D3-0B4018FDCBCF}"/>
              </a:ext>
            </a:extLst>
          </p:cNvPr>
          <p:cNvSpPr txBox="1"/>
          <p:nvPr/>
        </p:nvSpPr>
        <p:spPr>
          <a:xfrm>
            <a:off x="6816068" y="6214276"/>
            <a:ext cx="14382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AutoExp</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3" name="直線矢印コネクタ 62">
            <a:extLst>
              <a:ext uri="{FF2B5EF4-FFF2-40B4-BE49-F238E27FC236}">
                <a16:creationId xmlns:a16="http://schemas.microsoft.com/office/drawing/2014/main" id="{1D2DF6E8-81D5-4F82-3F4E-D14B75A7A378}"/>
              </a:ext>
            </a:extLst>
          </p:cNvPr>
          <p:cNvCxnSpPr>
            <a:cxnSpLocks/>
          </p:cNvCxnSpPr>
          <p:nvPr/>
        </p:nvCxnSpPr>
        <p:spPr>
          <a:xfrm>
            <a:off x="2045154" y="5312823"/>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a:extLst>
              <a:ext uri="{FF2B5EF4-FFF2-40B4-BE49-F238E27FC236}">
                <a16:creationId xmlns:a16="http://schemas.microsoft.com/office/drawing/2014/main" id="{426A193D-BB5E-ECB3-6A1C-35B98A13B526}"/>
              </a:ext>
            </a:extLst>
          </p:cNvPr>
          <p:cNvSpPr txBox="1"/>
          <p:nvPr/>
        </p:nvSpPr>
        <p:spPr>
          <a:xfrm>
            <a:off x="1832255" y="5490224"/>
            <a:ext cx="30107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AutoClassification</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5" name="直線矢印コネクタ 64">
            <a:extLst>
              <a:ext uri="{FF2B5EF4-FFF2-40B4-BE49-F238E27FC236}">
                <a16:creationId xmlns:a16="http://schemas.microsoft.com/office/drawing/2014/main" id="{21812E7C-7334-7638-6864-923F2D72BA2B}"/>
              </a:ext>
            </a:extLst>
          </p:cNvPr>
          <p:cNvCxnSpPr>
            <a:cxnSpLocks/>
          </p:cNvCxnSpPr>
          <p:nvPr/>
        </p:nvCxnSpPr>
        <p:spPr>
          <a:xfrm>
            <a:off x="3956347" y="4281866"/>
            <a:ext cx="303444" cy="501141"/>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B1451CE1-A471-744F-BC91-A3776A60228B}"/>
              </a:ext>
            </a:extLst>
          </p:cNvPr>
          <p:cNvSpPr txBox="1"/>
          <p:nvPr/>
        </p:nvSpPr>
        <p:spPr>
          <a:xfrm>
            <a:off x="1337411" y="4085118"/>
            <a:ext cx="20473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Large</a:t>
            </a:r>
            <a:r>
              <a:rPr kumimoji="1" lang="en-US" altLang="ja-JP" sz="2400" b="1" i="0" u="none" strike="noStrike" kern="1200" cap="none" spc="0" normalizeH="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 model</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7" name="直線コネクタ 66">
            <a:extLst>
              <a:ext uri="{FF2B5EF4-FFF2-40B4-BE49-F238E27FC236}">
                <a16:creationId xmlns:a16="http://schemas.microsoft.com/office/drawing/2014/main" id="{8486DC29-EAF8-0F55-BFA6-866028EDD9B9}"/>
              </a:ext>
            </a:extLst>
          </p:cNvPr>
          <p:cNvCxnSpPr>
            <a:cxnSpLocks/>
          </p:cNvCxnSpPr>
          <p:nvPr/>
        </p:nvCxnSpPr>
        <p:spPr>
          <a:xfrm>
            <a:off x="3377109" y="4294376"/>
            <a:ext cx="578729" cy="6339"/>
          </a:xfrm>
          <a:prstGeom prst="line">
            <a:avLst/>
          </a:prstGeom>
          <a:ln w="539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曲線コネクタ 67">
            <a:extLst>
              <a:ext uri="{FF2B5EF4-FFF2-40B4-BE49-F238E27FC236}">
                <a16:creationId xmlns:a16="http://schemas.microsoft.com/office/drawing/2014/main" id="{176BFBA4-8BDB-3E2F-E248-5E5611214E78}"/>
              </a:ext>
            </a:extLst>
          </p:cNvPr>
          <p:cNvCxnSpPr>
            <a:cxnSpLocks/>
          </p:cNvCxnSpPr>
          <p:nvPr/>
        </p:nvCxnSpPr>
        <p:spPr>
          <a:xfrm rot="5400000" flipH="1">
            <a:off x="4955260" y="2602853"/>
            <a:ext cx="10739" cy="6408296"/>
          </a:xfrm>
          <a:prstGeom prst="curvedConnector3">
            <a:avLst>
              <a:gd name="adj1" fmla="val -5265714"/>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図 9" descr="図形, 矢印&#10;&#10;AI 生成コンテンツは誤りを含む可能性があります。">
            <a:extLst>
              <a:ext uri="{FF2B5EF4-FFF2-40B4-BE49-F238E27FC236}">
                <a16:creationId xmlns:a16="http://schemas.microsoft.com/office/drawing/2014/main" id="{BAE7D55E-584C-4455-C00C-F157C89B7024}"/>
              </a:ext>
            </a:extLst>
          </p:cNvPr>
          <p:cNvPicPr>
            <a:picLocks noChangeAspect="1"/>
          </p:cNvPicPr>
          <p:nvPr/>
        </p:nvPicPr>
        <p:blipFill>
          <a:blip r:embed="rId3"/>
          <a:stretch>
            <a:fillRect/>
          </a:stretch>
        </p:blipFill>
        <p:spPr>
          <a:xfrm rot="7682616">
            <a:off x="1519934" y="2070803"/>
            <a:ext cx="684101" cy="699906"/>
          </a:xfrm>
          <a:prstGeom prst="rect">
            <a:avLst/>
          </a:prstGeom>
        </p:spPr>
      </p:pic>
      <p:sp>
        <p:nvSpPr>
          <p:cNvPr id="12" name="円/楕円 11">
            <a:extLst>
              <a:ext uri="{FF2B5EF4-FFF2-40B4-BE49-F238E27FC236}">
                <a16:creationId xmlns:a16="http://schemas.microsoft.com/office/drawing/2014/main" id="{083878EF-B79D-DC45-2B95-567D895B92A9}"/>
              </a:ext>
            </a:extLst>
          </p:cNvPr>
          <p:cNvSpPr/>
          <p:nvPr/>
        </p:nvSpPr>
        <p:spPr bwMode="auto">
          <a:xfrm>
            <a:off x="933300" y="1676912"/>
            <a:ext cx="1915690" cy="2721894"/>
          </a:xfrm>
          <a:prstGeom prst="ellipse">
            <a:avLst/>
          </a:prstGeom>
          <a:solidFill>
            <a:schemeClr val="accent2">
              <a:lumMod val="60000"/>
              <a:lumOff val="40000"/>
              <a:alpha val="39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13" name="テキスト ボックス 12">
            <a:extLst>
              <a:ext uri="{FF2B5EF4-FFF2-40B4-BE49-F238E27FC236}">
                <a16:creationId xmlns:a16="http://schemas.microsoft.com/office/drawing/2014/main" id="{DE708730-BBDF-B6D0-9C58-2FC3FD51B522}"/>
              </a:ext>
            </a:extLst>
          </p:cNvPr>
          <p:cNvSpPr txBox="1"/>
          <p:nvPr/>
        </p:nvSpPr>
        <p:spPr>
          <a:xfrm>
            <a:off x="983859" y="2767166"/>
            <a:ext cx="18630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游ゴシック" panose="020B0400000000000000" pitchFamily="34" charset="-128"/>
                <a:ea typeface="游ゴシック" panose="020B0400000000000000" pitchFamily="34" charset="-128"/>
              </a:rPr>
              <a:t>Hypothesis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Generation</a:t>
            </a:r>
            <a:endPar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pic>
        <p:nvPicPr>
          <p:cNvPr id="14" name="グラフィックス 13" descr="男性 単色塗りつぶし">
            <a:extLst>
              <a:ext uri="{FF2B5EF4-FFF2-40B4-BE49-F238E27FC236}">
                <a16:creationId xmlns:a16="http://schemas.microsoft.com/office/drawing/2014/main" id="{EEA40D1D-B09C-C8E6-7026-32E58D8A68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7159" y="2006024"/>
            <a:ext cx="773014" cy="773014"/>
          </a:xfrm>
          <a:prstGeom prst="rect">
            <a:avLst/>
          </a:prstGeom>
        </p:spPr>
      </p:pic>
      <p:sp>
        <p:nvSpPr>
          <p:cNvPr id="15" name="テキスト ボックス 14">
            <a:extLst>
              <a:ext uri="{FF2B5EF4-FFF2-40B4-BE49-F238E27FC236}">
                <a16:creationId xmlns:a16="http://schemas.microsoft.com/office/drawing/2014/main" id="{D48E7022-10EC-FC34-35D4-F8C5CC856ED8}"/>
              </a:ext>
            </a:extLst>
          </p:cNvPr>
          <p:cNvSpPr txBox="1"/>
          <p:nvPr/>
        </p:nvSpPr>
        <p:spPr>
          <a:xfrm>
            <a:off x="2199381" y="2162952"/>
            <a:ext cx="12362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Gen-</a:t>
            </a:r>
            <a:r>
              <a:rPr kumimoji="1" lang="en-US" altLang="ja-JP"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AI</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4AEEBFAB-1D2A-A822-F9D4-E2C88FC7D901}"/>
              </a:ext>
            </a:extLst>
          </p:cNvPr>
          <p:cNvSpPr txBox="1"/>
          <p:nvPr/>
        </p:nvSpPr>
        <p:spPr>
          <a:xfrm>
            <a:off x="1426923" y="1676912"/>
            <a:ext cx="1755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游ゴシック" panose="020B0400000000000000" pitchFamily="34" charset="-128"/>
                <a:ea typeface="游ゴシック" panose="020B0400000000000000" pitchFamily="34" charset="-128"/>
              </a:rPr>
              <a:t>Reasoning</a:t>
            </a:r>
            <a:endPar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7" name="円/楕円 16">
            <a:extLst>
              <a:ext uri="{FF2B5EF4-FFF2-40B4-BE49-F238E27FC236}">
                <a16:creationId xmlns:a16="http://schemas.microsoft.com/office/drawing/2014/main" id="{1CF40563-BCBE-C5E8-891D-6C1E842F23A5}"/>
              </a:ext>
            </a:extLst>
          </p:cNvPr>
          <p:cNvSpPr/>
          <p:nvPr/>
        </p:nvSpPr>
        <p:spPr bwMode="auto">
          <a:xfrm>
            <a:off x="1923127" y="1894344"/>
            <a:ext cx="1738476" cy="940603"/>
          </a:xfrm>
          <a:prstGeom prst="ellipse">
            <a:avLst/>
          </a:prstGeom>
          <a:solidFill>
            <a:schemeClr val="accent3">
              <a:alpha val="39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cxnSp>
        <p:nvCxnSpPr>
          <p:cNvPr id="3" name="直線矢印コネクタ 2">
            <a:extLst>
              <a:ext uri="{FF2B5EF4-FFF2-40B4-BE49-F238E27FC236}">
                <a16:creationId xmlns:a16="http://schemas.microsoft.com/office/drawing/2014/main" id="{2FD352C9-37CC-5D7C-36B4-ECDDD2A5DA4E}"/>
              </a:ext>
            </a:extLst>
          </p:cNvPr>
          <p:cNvCxnSpPr>
            <a:cxnSpLocks/>
          </p:cNvCxnSpPr>
          <p:nvPr/>
        </p:nvCxnSpPr>
        <p:spPr>
          <a:xfrm flipH="1" flipV="1">
            <a:off x="3107856" y="2683991"/>
            <a:ext cx="407238" cy="1821715"/>
          </a:xfrm>
          <a:prstGeom prst="straightConnector1">
            <a:avLst/>
          </a:prstGeom>
          <a:ln w="825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 name="直線矢印コネクタ 4">
            <a:extLst>
              <a:ext uri="{FF2B5EF4-FFF2-40B4-BE49-F238E27FC236}">
                <a16:creationId xmlns:a16="http://schemas.microsoft.com/office/drawing/2014/main" id="{3DEDDA10-B630-1DE9-7152-7CFC1CAB8066}"/>
              </a:ext>
            </a:extLst>
          </p:cNvPr>
          <p:cNvCxnSpPr>
            <a:cxnSpLocks/>
          </p:cNvCxnSpPr>
          <p:nvPr/>
        </p:nvCxnSpPr>
        <p:spPr>
          <a:xfrm flipH="1" flipV="1">
            <a:off x="3527173" y="2683991"/>
            <a:ext cx="2677490" cy="1931738"/>
          </a:xfrm>
          <a:prstGeom prst="straightConnector1">
            <a:avLst/>
          </a:prstGeom>
          <a:ln w="825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A8B7CC6C-FD9F-8370-919A-B4FFAAEC29D4}"/>
              </a:ext>
            </a:extLst>
          </p:cNvPr>
          <p:cNvCxnSpPr>
            <a:cxnSpLocks/>
          </p:cNvCxnSpPr>
          <p:nvPr/>
        </p:nvCxnSpPr>
        <p:spPr>
          <a:xfrm>
            <a:off x="2911478" y="2834947"/>
            <a:ext cx="196378" cy="1028956"/>
          </a:xfrm>
          <a:prstGeom prst="straightConnector1">
            <a:avLst/>
          </a:prstGeom>
          <a:ln w="825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6F8344F0-177E-9030-48DA-F1AFE34B149D}"/>
              </a:ext>
            </a:extLst>
          </p:cNvPr>
          <p:cNvCxnSpPr>
            <a:cxnSpLocks/>
            <a:endCxn id="33" idx="1"/>
          </p:cNvCxnSpPr>
          <p:nvPr/>
        </p:nvCxnSpPr>
        <p:spPr>
          <a:xfrm>
            <a:off x="2722924" y="2834947"/>
            <a:ext cx="0" cy="2181384"/>
          </a:xfrm>
          <a:prstGeom prst="straightConnector1">
            <a:avLst/>
          </a:prstGeom>
          <a:ln w="825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BAA434E6-82B7-9F40-FB29-687C705B8EB9}"/>
              </a:ext>
            </a:extLst>
          </p:cNvPr>
          <p:cNvCxnSpPr>
            <a:cxnSpLocks/>
          </p:cNvCxnSpPr>
          <p:nvPr/>
        </p:nvCxnSpPr>
        <p:spPr>
          <a:xfrm>
            <a:off x="3303652" y="2657755"/>
            <a:ext cx="1473082" cy="1957974"/>
          </a:xfrm>
          <a:prstGeom prst="straightConnector1">
            <a:avLst/>
          </a:prstGeom>
          <a:ln w="825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6BE9E1BF-A8B0-0D56-155D-75C767CABDF2}"/>
              </a:ext>
            </a:extLst>
          </p:cNvPr>
          <p:cNvCxnSpPr>
            <a:cxnSpLocks/>
          </p:cNvCxnSpPr>
          <p:nvPr/>
        </p:nvCxnSpPr>
        <p:spPr>
          <a:xfrm>
            <a:off x="3527173" y="2505694"/>
            <a:ext cx="3417446" cy="2277313"/>
          </a:xfrm>
          <a:prstGeom prst="straightConnector1">
            <a:avLst/>
          </a:prstGeom>
          <a:ln w="825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85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A5997-BBE6-C5F9-3241-6BD47578556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21DC3A8F-1773-2801-6370-0DA2E14D266C}"/>
              </a:ext>
            </a:extLst>
          </p:cNvPr>
          <p:cNvSpPr>
            <a:spLocks noGrp="1"/>
          </p:cNvSpPr>
          <p:nvPr>
            <p:ph type="title"/>
          </p:nvPr>
        </p:nvSpPr>
        <p:spPr>
          <a:xfrm>
            <a:off x="655638" y="152636"/>
            <a:ext cx="7832725" cy="396044"/>
          </a:xfrm>
        </p:spPr>
        <p:txBody>
          <a:bodyPr/>
          <a:lstStyle/>
          <a:p>
            <a:r>
              <a:rPr lang="en-US" altLang="ja-JP" sz="2400" b="1" dirty="0">
                <a:solidFill>
                  <a:schemeClr val="tx2"/>
                </a:solidFill>
              </a:rPr>
              <a:t>From </a:t>
            </a:r>
            <a:r>
              <a:rPr lang="en-US" altLang="ja-JP" sz="2400" b="1" dirty="0" err="1">
                <a:solidFill>
                  <a:schemeClr val="tx2"/>
                </a:solidFill>
              </a:rPr>
              <a:t>MLPhys</a:t>
            </a:r>
            <a:r>
              <a:rPr lang="en-US" altLang="ja-JP" sz="2400" b="1" dirty="0">
                <a:solidFill>
                  <a:schemeClr val="tx2"/>
                </a:solidFill>
              </a:rPr>
              <a:t> to Generative Science</a:t>
            </a:r>
            <a:endParaRPr lang="ja-JP" altLang="en-US" sz="2400" b="1" dirty="0">
              <a:solidFill>
                <a:schemeClr val="tx2"/>
              </a:solidFill>
            </a:endParaRPr>
          </a:p>
        </p:txBody>
      </p:sp>
      <p:sp>
        <p:nvSpPr>
          <p:cNvPr id="2" name="テキスト ボックス 1">
            <a:extLst>
              <a:ext uri="{FF2B5EF4-FFF2-40B4-BE49-F238E27FC236}">
                <a16:creationId xmlns:a16="http://schemas.microsoft.com/office/drawing/2014/main" id="{E8C9EADB-1AA3-CF5A-D90D-1D6A25E7A581}"/>
              </a:ext>
            </a:extLst>
          </p:cNvPr>
          <p:cNvSpPr txBox="1"/>
          <p:nvPr/>
        </p:nvSpPr>
        <p:spPr>
          <a:xfrm>
            <a:off x="1359170" y="3698667"/>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Model</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2CC51E80-BD37-3AE4-3D9C-219CDAF3863E}"/>
              </a:ext>
            </a:extLst>
          </p:cNvPr>
          <p:cNvSpPr txBox="1"/>
          <p:nvPr/>
        </p:nvSpPr>
        <p:spPr>
          <a:xfrm>
            <a:off x="2911478" y="3734670"/>
            <a:ext cx="1359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1" name="テキスト ボックス 30">
            <a:extLst>
              <a:ext uri="{FF2B5EF4-FFF2-40B4-BE49-F238E27FC236}">
                <a16:creationId xmlns:a16="http://schemas.microsoft.com/office/drawing/2014/main" id="{C59F7113-8294-7CB9-A085-3D72ADFDBFCA}"/>
              </a:ext>
            </a:extLst>
          </p:cNvPr>
          <p:cNvSpPr txBox="1"/>
          <p:nvPr/>
        </p:nvSpPr>
        <p:spPr>
          <a:xfrm>
            <a:off x="1339533" y="4615729"/>
            <a:ext cx="8853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Exp.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Obs.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2" name="テキスト ボックス 31">
            <a:extLst>
              <a:ext uri="{FF2B5EF4-FFF2-40B4-BE49-F238E27FC236}">
                <a16:creationId xmlns:a16="http://schemas.microsoft.com/office/drawing/2014/main" id="{97D28ABE-0A00-98FC-D599-B2B6DF462DB1}"/>
              </a:ext>
            </a:extLst>
          </p:cNvPr>
          <p:cNvSpPr txBox="1"/>
          <p:nvPr/>
        </p:nvSpPr>
        <p:spPr>
          <a:xfrm>
            <a:off x="6424275" y="4800811"/>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Law</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3" name="テキスト ボックス 32">
            <a:extLst>
              <a:ext uri="{FF2B5EF4-FFF2-40B4-BE49-F238E27FC236}">
                <a16:creationId xmlns:a16="http://schemas.microsoft.com/office/drawing/2014/main" id="{A3335D99-37C9-0CF9-B9C5-53E5E58347F9}"/>
              </a:ext>
            </a:extLst>
          </p:cNvPr>
          <p:cNvSpPr txBox="1"/>
          <p:nvPr/>
        </p:nvSpPr>
        <p:spPr>
          <a:xfrm>
            <a:off x="2722924" y="4785498"/>
            <a:ext cx="11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Data</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FF9FB6AE-0A15-32B3-50BD-7959B00CCE85}"/>
              </a:ext>
            </a:extLst>
          </p:cNvPr>
          <p:cNvSpPr txBox="1"/>
          <p:nvPr/>
        </p:nvSpPr>
        <p:spPr>
          <a:xfrm>
            <a:off x="4435033" y="4792377"/>
            <a:ext cx="1410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Fitting</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5" name="テキスト ボックス 34">
            <a:extLst>
              <a:ext uri="{FF2B5EF4-FFF2-40B4-BE49-F238E27FC236}">
                <a16:creationId xmlns:a16="http://schemas.microsoft.com/office/drawing/2014/main" id="{8D19420F-D0EC-62D4-649E-9B55AFDF165D}"/>
              </a:ext>
            </a:extLst>
          </p:cNvPr>
          <p:cNvSpPr txBox="1"/>
          <p:nvPr/>
        </p:nvSpPr>
        <p:spPr>
          <a:xfrm>
            <a:off x="7747829" y="4803293"/>
            <a:ext cx="885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Pred.</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36" name="角丸四角形 35">
            <a:extLst>
              <a:ext uri="{FF2B5EF4-FFF2-40B4-BE49-F238E27FC236}">
                <a16:creationId xmlns:a16="http://schemas.microsoft.com/office/drawing/2014/main" id="{1E45B6DA-972C-8172-D1FF-BE0BD2545AB8}"/>
              </a:ext>
            </a:extLst>
          </p:cNvPr>
          <p:cNvSpPr/>
          <p:nvPr/>
        </p:nvSpPr>
        <p:spPr>
          <a:xfrm>
            <a:off x="2814451" y="3481297"/>
            <a:ext cx="1417326" cy="840017"/>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37" name="角丸四角形 36">
            <a:extLst>
              <a:ext uri="{FF2B5EF4-FFF2-40B4-BE49-F238E27FC236}">
                <a16:creationId xmlns:a16="http://schemas.microsoft.com/office/drawing/2014/main" id="{3BE0F8DD-9370-C191-CD90-BE77E24CD421}"/>
              </a:ext>
            </a:extLst>
          </p:cNvPr>
          <p:cNvSpPr/>
          <p:nvPr/>
        </p:nvSpPr>
        <p:spPr>
          <a:xfrm>
            <a:off x="2526869" y="4470400"/>
            <a:ext cx="1244008" cy="107420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38" name="角丸四角形 37">
            <a:extLst>
              <a:ext uri="{FF2B5EF4-FFF2-40B4-BE49-F238E27FC236}">
                <a16:creationId xmlns:a16="http://schemas.microsoft.com/office/drawing/2014/main" id="{69461D17-C1A8-EAF0-896D-DAD1D8FCC4DE}"/>
              </a:ext>
            </a:extLst>
          </p:cNvPr>
          <p:cNvSpPr/>
          <p:nvPr/>
        </p:nvSpPr>
        <p:spPr>
          <a:xfrm>
            <a:off x="6204663" y="4473050"/>
            <a:ext cx="1244008" cy="1074478"/>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cxnSp>
        <p:nvCxnSpPr>
          <p:cNvPr id="39" name="直線矢印コネクタ 38">
            <a:extLst>
              <a:ext uri="{FF2B5EF4-FFF2-40B4-BE49-F238E27FC236}">
                <a16:creationId xmlns:a16="http://schemas.microsoft.com/office/drawing/2014/main" id="{B7C82768-DAAC-2413-8917-B1485BD6A222}"/>
              </a:ext>
            </a:extLst>
          </p:cNvPr>
          <p:cNvCxnSpPr>
            <a:cxnSpLocks/>
          </p:cNvCxnSpPr>
          <p:nvPr/>
        </p:nvCxnSpPr>
        <p:spPr>
          <a:xfrm>
            <a:off x="2418892" y="3929500"/>
            <a:ext cx="395559" cy="0"/>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D9ABDF74-8C9D-65C2-00DF-44E270F80377}"/>
              </a:ext>
            </a:extLst>
          </p:cNvPr>
          <p:cNvCxnSpPr>
            <a:cxnSpLocks/>
            <a:endCxn id="37" idx="1"/>
          </p:cNvCxnSpPr>
          <p:nvPr/>
        </p:nvCxnSpPr>
        <p:spPr>
          <a:xfrm>
            <a:off x="2106717" y="5005371"/>
            <a:ext cx="420152" cy="213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A0E65E7A-19C6-B63C-4E63-7A8AFCA77FD6}"/>
              </a:ext>
            </a:extLst>
          </p:cNvPr>
          <p:cNvCxnSpPr>
            <a:cxnSpLocks/>
            <a:endCxn id="38" idx="1"/>
          </p:cNvCxnSpPr>
          <p:nvPr/>
        </p:nvCxnSpPr>
        <p:spPr>
          <a:xfrm>
            <a:off x="5814043" y="4978655"/>
            <a:ext cx="390620" cy="31634"/>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5A57EC84-EB5C-44B6-49B2-0CBFB2A3039A}"/>
              </a:ext>
            </a:extLst>
          </p:cNvPr>
          <p:cNvCxnSpPr>
            <a:cxnSpLocks/>
          </p:cNvCxnSpPr>
          <p:nvPr/>
        </p:nvCxnSpPr>
        <p:spPr>
          <a:xfrm flipV="1">
            <a:off x="7462325" y="5012832"/>
            <a:ext cx="332442" cy="3172"/>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4A170E86-2417-97BA-B19D-87BF7C2F0FFD}"/>
              </a:ext>
            </a:extLst>
          </p:cNvPr>
          <p:cNvCxnSpPr>
            <a:cxnSpLocks/>
            <a:stCxn id="37" idx="3"/>
          </p:cNvCxnSpPr>
          <p:nvPr/>
        </p:nvCxnSpPr>
        <p:spPr>
          <a:xfrm flipV="1">
            <a:off x="3770877" y="5005371"/>
            <a:ext cx="360063" cy="2132"/>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F7036046-89F2-3A21-B56F-3B9E4476EAE8}"/>
              </a:ext>
            </a:extLst>
          </p:cNvPr>
          <p:cNvCxnSpPr>
            <a:cxnSpLocks/>
          </p:cNvCxnSpPr>
          <p:nvPr/>
        </p:nvCxnSpPr>
        <p:spPr>
          <a:xfrm flipV="1">
            <a:off x="4225702" y="3866914"/>
            <a:ext cx="281170" cy="1433"/>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B4C71A2B-52A4-FB1A-A667-7D1A1C383603}"/>
              </a:ext>
            </a:extLst>
          </p:cNvPr>
          <p:cNvCxnSpPr>
            <a:cxnSpLocks/>
          </p:cNvCxnSpPr>
          <p:nvPr/>
        </p:nvCxnSpPr>
        <p:spPr>
          <a:xfrm>
            <a:off x="4502289" y="3863903"/>
            <a:ext cx="274445" cy="511387"/>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曲線コネクタ 49">
            <a:extLst>
              <a:ext uri="{FF2B5EF4-FFF2-40B4-BE49-F238E27FC236}">
                <a16:creationId xmlns:a16="http://schemas.microsoft.com/office/drawing/2014/main" id="{A5B8F5BE-2D2A-C878-0920-EC22DE1A8128}"/>
              </a:ext>
            </a:extLst>
          </p:cNvPr>
          <p:cNvCxnSpPr>
            <a:cxnSpLocks/>
          </p:cNvCxnSpPr>
          <p:nvPr/>
        </p:nvCxnSpPr>
        <p:spPr>
          <a:xfrm rot="5400000" flipH="1">
            <a:off x="4980985" y="2296075"/>
            <a:ext cx="10739" cy="6408296"/>
          </a:xfrm>
          <a:prstGeom prst="curvedConnector3">
            <a:avLst>
              <a:gd name="adj1" fmla="val -5265714"/>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円/楕円 54">
            <a:extLst>
              <a:ext uri="{FF2B5EF4-FFF2-40B4-BE49-F238E27FC236}">
                <a16:creationId xmlns:a16="http://schemas.microsoft.com/office/drawing/2014/main" id="{7E6C4B96-1A62-6A34-9ACC-B9B4DE2C7639}"/>
              </a:ext>
            </a:extLst>
          </p:cNvPr>
          <p:cNvSpPr/>
          <p:nvPr/>
        </p:nvSpPr>
        <p:spPr>
          <a:xfrm>
            <a:off x="4130940" y="4357559"/>
            <a:ext cx="1689266" cy="1322522"/>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0" name="直線矢印コネクタ 59">
            <a:extLst>
              <a:ext uri="{FF2B5EF4-FFF2-40B4-BE49-F238E27FC236}">
                <a16:creationId xmlns:a16="http://schemas.microsoft.com/office/drawing/2014/main" id="{A507B9C5-3337-ADD8-F280-B4F98476EBB4}"/>
              </a:ext>
            </a:extLst>
          </p:cNvPr>
          <p:cNvCxnSpPr>
            <a:cxnSpLocks/>
          </p:cNvCxnSpPr>
          <p:nvPr/>
        </p:nvCxnSpPr>
        <p:spPr>
          <a:xfrm>
            <a:off x="7428036" y="4818575"/>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テキスト ボックス 60">
            <a:extLst>
              <a:ext uri="{FF2B5EF4-FFF2-40B4-BE49-F238E27FC236}">
                <a16:creationId xmlns:a16="http://schemas.microsoft.com/office/drawing/2014/main" id="{40233EA6-D4EE-1028-FD91-3D440739021E}"/>
              </a:ext>
            </a:extLst>
          </p:cNvPr>
          <p:cNvSpPr txBox="1"/>
          <p:nvPr/>
        </p:nvSpPr>
        <p:spPr>
          <a:xfrm>
            <a:off x="7148734" y="3674709"/>
            <a:ext cx="181812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Reinforced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solver</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sp>
        <p:nvSpPr>
          <p:cNvPr id="62" name="テキスト ボックス 61">
            <a:extLst>
              <a:ext uri="{FF2B5EF4-FFF2-40B4-BE49-F238E27FC236}">
                <a16:creationId xmlns:a16="http://schemas.microsoft.com/office/drawing/2014/main" id="{2D237689-5CD8-FDA5-683F-4142611EA4CB}"/>
              </a:ext>
            </a:extLst>
          </p:cNvPr>
          <p:cNvSpPr txBox="1"/>
          <p:nvPr/>
        </p:nvSpPr>
        <p:spPr>
          <a:xfrm>
            <a:off x="6816068" y="6214276"/>
            <a:ext cx="14382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AutoExp</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3" name="直線矢印コネクタ 62">
            <a:extLst>
              <a:ext uri="{FF2B5EF4-FFF2-40B4-BE49-F238E27FC236}">
                <a16:creationId xmlns:a16="http://schemas.microsoft.com/office/drawing/2014/main" id="{20DC77DA-CE2C-1521-C52D-89A96CDD19C0}"/>
              </a:ext>
            </a:extLst>
          </p:cNvPr>
          <p:cNvCxnSpPr>
            <a:cxnSpLocks/>
          </p:cNvCxnSpPr>
          <p:nvPr/>
        </p:nvCxnSpPr>
        <p:spPr>
          <a:xfrm>
            <a:off x="2045154" y="5312823"/>
            <a:ext cx="447424" cy="0"/>
          </a:xfrm>
          <a:prstGeom prst="straightConnector1">
            <a:avLst/>
          </a:prstGeom>
          <a:ln w="825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a:extLst>
              <a:ext uri="{FF2B5EF4-FFF2-40B4-BE49-F238E27FC236}">
                <a16:creationId xmlns:a16="http://schemas.microsoft.com/office/drawing/2014/main" id="{0CF394C2-33B8-2160-0958-E9B26FC867A3}"/>
              </a:ext>
            </a:extLst>
          </p:cNvPr>
          <p:cNvSpPr txBox="1"/>
          <p:nvPr/>
        </p:nvSpPr>
        <p:spPr>
          <a:xfrm>
            <a:off x="1832255" y="5490224"/>
            <a:ext cx="30107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游ゴシック" panose="020B0400000000000000" pitchFamily="34" charset="-128"/>
                <a:ea typeface="游ゴシック" panose="020B0400000000000000" pitchFamily="34" charset="-128"/>
                <a:cs typeface="+mn-cs"/>
              </a:rPr>
              <a:t>AutoClassification</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5" name="直線矢印コネクタ 64">
            <a:extLst>
              <a:ext uri="{FF2B5EF4-FFF2-40B4-BE49-F238E27FC236}">
                <a16:creationId xmlns:a16="http://schemas.microsoft.com/office/drawing/2014/main" id="{CD2FB61F-6588-2B44-6E92-1A859FEC0063}"/>
              </a:ext>
            </a:extLst>
          </p:cNvPr>
          <p:cNvCxnSpPr>
            <a:cxnSpLocks/>
          </p:cNvCxnSpPr>
          <p:nvPr/>
        </p:nvCxnSpPr>
        <p:spPr>
          <a:xfrm>
            <a:off x="3956347" y="4281866"/>
            <a:ext cx="303444" cy="501141"/>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0F4070D3-AEA5-B132-A7A9-EBB4DA508D58}"/>
              </a:ext>
            </a:extLst>
          </p:cNvPr>
          <p:cNvSpPr txBox="1"/>
          <p:nvPr/>
        </p:nvSpPr>
        <p:spPr>
          <a:xfrm>
            <a:off x="1337411" y="4085118"/>
            <a:ext cx="20473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Large</a:t>
            </a:r>
            <a:r>
              <a:rPr kumimoji="1" lang="en-US" altLang="ja-JP" sz="2400" b="1" i="0" u="none" strike="noStrike" kern="1200" cap="none" spc="0" normalizeH="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 model</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cxnSp>
        <p:nvCxnSpPr>
          <p:cNvPr id="67" name="直線コネクタ 66">
            <a:extLst>
              <a:ext uri="{FF2B5EF4-FFF2-40B4-BE49-F238E27FC236}">
                <a16:creationId xmlns:a16="http://schemas.microsoft.com/office/drawing/2014/main" id="{B8130823-83CF-252A-4F9F-274666693222}"/>
              </a:ext>
            </a:extLst>
          </p:cNvPr>
          <p:cNvCxnSpPr>
            <a:cxnSpLocks/>
          </p:cNvCxnSpPr>
          <p:nvPr/>
        </p:nvCxnSpPr>
        <p:spPr>
          <a:xfrm>
            <a:off x="3377109" y="4294376"/>
            <a:ext cx="578729" cy="6339"/>
          </a:xfrm>
          <a:prstGeom prst="line">
            <a:avLst/>
          </a:prstGeom>
          <a:ln w="539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曲線コネクタ 67">
            <a:extLst>
              <a:ext uri="{FF2B5EF4-FFF2-40B4-BE49-F238E27FC236}">
                <a16:creationId xmlns:a16="http://schemas.microsoft.com/office/drawing/2014/main" id="{68D91DE9-310B-4C40-4DFD-E82333F7D5C3}"/>
              </a:ext>
            </a:extLst>
          </p:cNvPr>
          <p:cNvCxnSpPr>
            <a:cxnSpLocks/>
          </p:cNvCxnSpPr>
          <p:nvPr/>
        </p:nvCxnSpPr>
        <p:spPr>
          <a:xfrm rot="5400000" flipH="1">
            <a:off x="4955260" y="2602853"/>
            <a:ext cx="10739" cy="6408296"/>
          </a:xfrm>
          <a:prstGeom prst="curvedConnector3">
            <a:avLst>
              <a:gd name="adj1" fmla="val -5265714"/>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図 9" descr="図形, 矢印&#10;&#10;AI 生成コンテンツは誤りを含む可能性があります。">
            <a:extLst>
              <a:ext uri="{FF2B5EF4-FFF2-40B4-BE49-F238E27FC236}">
                <a16:creationId xmlns:a16="http://schemas.microsoft.com/office/drawing/2014/main" id="{493E9357-37A9-584F-33AE-AAF18302DB8C}"/>
              </a:ext>
            </a:extLst>
          </p:cNvPr>
          <p:cNvPicPr>
            <a:picLocks noChangeAspect="1"/>
          </p:cNvPicPr>
          <p:nvPr/>
        </p:nvPicPr>
        <p:blipFill>
          <a:blip r:embed="rId3"/>
          <a:stretch>
            <a:fillRect/>
          </a:stretch>
        </p:blipFill>
        <p:spPr>
          <a:xfrm rot="7682616">
            <a:off x="1519934" y="2070803"/>
            <a:ext cx="684101" cy="699906"/>
          </a:xfrm>
          <a:prstGeom prst="rect">
            <a:avLst/>
          </a:prstGeom>
        </p:spPr>
      </p:pic>
      <p:sp>
        <p:nvSpPr>
          <p:cNvPr id="12" name="円/楕円 11">
            <a:extLst>
              <a:ext uri="{FF2B5EF4-FFF2-40B4-BE49-F238E27FC236}">
                <a16:creationId xmlns:a16="http://schemas.microsoft.com/office/drawing/2014/main" id="{E9F7CA31-A315-829E-853E-4A58EBA57DB5}"/>
              </a:ext>
            </a:extLst>
          </p:cNvPr>
          <p:cNvSpPr/>
          <p:nvPr/>
        </p:nvSpPr>
        <p:spPr bwMode="auto">
          <a:xfrm>
            <a:off x="933300" y="1676912"/>
            <a:ext cx="1915690" cy="2721894"/>
          </a:xfrm>
          <a:prstGeom prst="ellipse">
            <a:avLst/>
          </a:prstGeom>
          <a:solidFill>
            <a:schemeClr val="accent2">
              <a:lumMod val="60000"/>
              <a:lumOff val="40000"/>
              <a:alpha val="39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13" name="テキスト ボックス 12">
            <a:extLst>
              <a:ext uri="{FF2B5EF4-FFF2-40B4-BE49-F238E27FC236}">
                <a16:creationId xmlns:a16="http://schemas.microsoft.com/office/drawing/2014/main" id="{C4ED164E-F618-13C6-95A8-B89236534950}"/>
              </a:ext>
            </a:extLst>
          </p:cNvPr>
          <p:cNvSpPr txBox="1"/>
          <p:nvPr/>
        </p:nvSpPr>
        <p:spPr>
          <a:xfrm>
            <a:off x="983859" y="2767166"/>
            <a:ext cx="18630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游ゴシック" panose="020B0400000000000000" pitchFamily="34" charset="-128"/>
                <a:ea typeface="游ゴシック" panose="020B0400000000000000" pitchFamily="34" charset="-128"/>
              </a:rPr>
              <a:t>Hypothesis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Generation</a:t>
            </a:r>
            <a:endPar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pic>
        <p:nvPicPr>
          <p:cNvPr id="14" name="グラフィックス 13" descr="男性 単色塗りつぶし">
            <a:extLst>
              <a:ext uri="{FF2B5EF4-FFF2-40B4-BE49-F238E27FC236}">
                <a16:creationId xmlns:a16="http://schemas.microsoft.com/office/drawing/2014/main" id="{C3BC4F08-ECFA-75E8-61C1-25128E6FDF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7159" y="2006024"/>
            <a:ext cx="773014" cy="773014"/>
          </a:xfrm>
          <a:prstGeom prst="rect">
            <a:avLst/>
          </a:prstGeom>
        </p:spPr>
      </p:pic>
      <p:sp>
        <p:nvSpPr>
          <p:cNvPr id="15" name="テキスト ボックス 14">
            <a:extLst>
              <a:ext uri="{FF2B5EF4-FFF2-40B4-BE49-F238E27FC236}">
                <a16:creationId xmlns:a16="http://schemas.microsoft.com/office/drawing/2014/main" id="{9CE241C2-D770-4600-5AF8-32C4822D2D56}"/>
              </a:ext>
            </a:extLst>
          </p:cNvPr>
          <p:cNvSpPr txBox="1"/>
          <p:nvPr/>
        </p:nvSpPr>
        <p:spPr>
          <a:xfrm>
            <a:off x="2199381" y="2162952"/>
            <a:ext cx="12362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latin typeface="游ゴシック" panose="020B0400000000000000" pitchFamily="34" charset="-128"/>
                <a:ea typeface="游ゴシック" panose="020B0400000000000000" pitchFamily="34" charset="-128"/>
              </a:rPr>
              <a:t>Gen-</a:t>
            </a:r>
            <a:r>
              <a:rPr kumimoji="1" lang="en-US" altLang="ja-JP"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rPr>
              <a:t>AI</a:t>
            </a:r>
            <a:endPar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34" charset="-128"/>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CBBAFDD2-ADF6-6AE4-07E8-0D64920B5BEB}"/>
              </a:ext>
            </a:extLst>
          </p:cNvPr>
          <p:cNvSpPr txBox="1"/>
          <p:nvPr/>
        </p:nvSpPr>
        <p:spPr>
          <a:xfrm>
            <a:off x="1426923" y="1676912"/>
            <a:ext cx="1755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游ゴシック" panose="020B0400000000000000" pitchFamily="34" charset="-128"/>
                <a:ea typeface="游ゴシック" panose="020B0400000000000000" pitchFamily="34" charset="-128"/>
              </a:rPr>
              <a:t>Reasoning</a:t>
            </a:r>
            <a:endPar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7" name="円/楕円 16">
            <a:extLst>
              <a:ext uri="{FF2B5EF4-FFF2-40B4-BE49-F238E27FC236}">
                <a16:creationId xmlns:a16="http://schemas.microsoft.com/office/drawing/2014/main" id="{9A6A2E4C-7ACC-57C1-8A29-02EDD609D664}"/>
              </a:ext>
            </a:extLst>
          </p:cNvPr>
          <p:cNvSpPr/>
          <p:nvPr/>
        </p:nvSpPr>
        <p:spPr bwMode="auto">
          <a:xfrm>
            <a:off x="1923127" y="1894344"/>
            <a:ext cx="1738476" cy="940603"/>
          </a:xfrm>
          <a:prstGeom prst="ellipse">
            <a:avLst/>
          </a:prstGeom>
          <a:solidFill>
            <a:schemeClr val="accent3">
              <a:alpha val="39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cxnSp>
        <p:nvCxnSpPr>
          <p:cNvPr id="3" name="直線矢印コネクタ 2">
            <a:extLst>
              <a:ext uri="{FF2B5EF4-FFF2-40B4-BE49-F238E27FC236}">
                <a16:creationId xmlns:a16="http://schemas.microsoft.com/office/drawing/2014/main" id="{2CBA0D53-040D-41F7-12C0-EA3F78FDD19F}"/>
              </a:ext>
            </a:extLst>
          </p:cNvPr>
          <p:cNvCxnSpPr>
            <a:cxnSpLocks/>
          </p:cNvCxnSpPr>
          <p:nvPr/>
        </p:nvCxnSpPr>
        <p:spPr>
          <a:xfrm flipH="1" flipV="1">
            <a:off x="3107856" y="2683991"/>
            <a:ext cx="407238" cy="1821715"/>
          </a:xfrm>
          <a:prstGeom prst="straightConnector1">
            <a:avLst/>
          </a:prstGeom>
          <a:ln w="825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 name="直線矢印コネクタ 4">
            <a:extLst>
              <a:ext uri="{FF2B5EF4-FFF2-40B4-BE49-F238E27FC236}">
                <a16:creationId xmlns:a16="http://schemas.microsoft.com/office/drawing/2014/main" id="{A7B4ADC8-67DB-935F-949E-6B95A4225BEE}"/>
              </a:ext>
            </a:extLst>
          </p:cNvPr>
          <p:cNvCxnSpPr>
            <a:cxnSpLocks/>
          </p:cNvCxnSpPr>
          <p:nvPr/>
        </p:nvCxnSpPr>
        <p:spPr>
          <a:xfrm flipH="1" flipV="1">
            <a:off x="3527173" y="2683991"/>
            <a:ext cx="2677490" cy="1931738"/>
          </a:xfrm>
          <a:prstGeom prst="straightConnector1">
            <a:avLst/>
          </a:prstGeom>
          <a:ln w="825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2C4A9C70-3BF5-50D6-AA35-447D389AA70C}"/>
              </a:ext>
            </a:extLst>
          </p:cNvPr>
          <p:cNvCxnSpPr>
            <a:cxnSpLocks/>
          </p:cNvCxnSpPr>
          <p:nvPr/>
        </p:nvCxnSpPr>
        <p:spPr>
          <a:xfrm>
            <a:off x="2911478" y="2834947"/>
            <a:ext cx="196378" cy="1028956"/>
          </a:xfrm>
          <a:prstGeom prst="straightConnector1">
            <a:avLst/>
          </a:prstGeom>
          <a:ln w="825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ECAB5A62-F5DE-7D65-615D-C4CB1D666002}"/>
              </a:ext>
            </a:extLst>
          </p:cNvPr>
          <p:cNvCxnSpPr>
            <a:cxnSpLocks/>
            <a:endCxn id="33" idx="1"/>
          </p:cNvCxnSpPr>
          <p:nvPr/>
        </p:nvCxnSpPr>
        <p:spPr>
          <a:xfrm>
            <a:off x="2722924" y="2834947"/>
            <a:ext cx="0" cy="2181384"/>
          </a:xfrm>
          <a:prstGeom prst="straightConnector1">
            <a:avLst/>
          </a:prstGeom>
          <a:ln w="825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89DF332-4398-9BB0-8337-FA53BE13EF6C}"/>
              </a:ext>
            </a:extLst>
          </p:cNvPr>
          <p:cNvCxnSpPr>
            <a:cxnSpLocks/>
          </p:cNvCxnSpPr>
          <p:nvPr/>
        </p:nvCxnSpPr>
        <p:spPr>
          <a:xfrm>
            <a:off x="3303652" y="2657755"/>
            <a:ext cx="1473082" cy="1957974"/>
          </a:xfrm>
          <a:prstGeom prst="straightConnector1">
            <a:avLst/>
          </a:prstGeom>
          <a:ln w="825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A620B470-758F-292C-3425-E53821E85880}"/>
              </a:ext>
            </a:extLst>
          </p:cNvPr>
          <p:cNvCxnSpPr>
            <a:cxnSpLocks/>
          </p:cNvCxnSpPr>
          <p:nvPr/>
        </p:nvCxnSpPr>
        <p:spPr>
          <a:xfrm>
            <a:off x="3527173" y="2505694"/>
            <a:ext cx="3417446" cy="2277313"/>
          </a:xfrm>
          <a:prstGeom prst="straightConnector1">
            <a:avLst/>
          </a:prstGeom>
          <a:ln w="825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46435653-7B15-49B2-0856-E4323FFCE826}"/>
              </a:ext>
            </a:extLst>
          </p:cNvPr>
          <p:cNvSpPr txBox="1"/>
          <p:nvPr/>
        </p:nvSpPr>
        <p:spPr>
          <a:xfrm>
            <a:off x="6279376" y="2214768"/>
            <a:ext cx="10246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34" charset="-128"/>
                <a:ea typeface="游ゴシック" panose="020B0400000000000000" pitchFamily="34" charset="-128"/>
              </a:rPr>
              <a:t>Laws</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19" name="角丸四角形 18">
            <a:extLst>
              <a:ext uri="{FF2B5EF4-FFF2-40B4-BE49-F238E27FC236}">
                <a16:creationId xmlns:a16="http://schemas.microsoft.com/office/drawing/2014/main" id="{0896D722-B4A7-43EA-7584-AF97C52411DC}"/>
              </a:ext>
            </a:extLst>
          </p:cNvPr>
          <p:cNvSpPr/>
          <p:nvPr/>
        </p:nvSpPr>
        <p:spPr>
          <a:xfrm>
            <a:off x="6213846" y="2144413"/>
            <a:ext cx="1248275" cy="57212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20" name="テキスト ボックス 19">
            <a:extLst>
              <a:ext uri="{FF2B5EF4-FFF2-40B4-BE49-F238E27FC236}">
                <a16:creationId xmlns:a16="http://schemas.microsoft.com/office/drawing/2014/main" id="{57DE7892-9011-E452-A256-ED579196896E}"/>
              </a:ext>
            </a:extLst>
          </p:cNvPr>
          <p:cNvSpPr txBox="1"/>
          <p:nvPr/>
        </p:nvSpPr>
        <p:spPr>
          <a:xfrm>
            <a:off x="6278814" y="2902502"/>
            <a:ext cx="9364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Laws</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21" name="角丸四角形 20">
            <a:extLst>
              <a:ext uri="{FF2B5EF4-FFF2-40B4-BE49-F238E27FC236}">
                <a16:creationId xmlns:a16="http://schemas.microsoft.com/office/drawing/2014/main" id="{A8A561BC-537F-2C7E-85FE-855D013E6A82}"/>
              </a:ext>
            </a:extLst>
          </p:cNvPr>
          <p:cNvSpPr/>
          <p:nvPr/>
        </p:nvSpPr>
        <p:spPr>
          <a:xfrm>
            <a:off x="6213284" y="2832147"/>
            <a:ext cx="1248275" cy="57212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22" name="テキスト ボックス 21">
            <a:extLst>
              <a:ext uri="{FF2B5EF4-FFF2-40B4-BE49-F238E27FC236}">
                <a16:creationId xmlns:a16="http://schemas.microsoft.com/office/drawing/2014/main" id="{6001E690-C610-230F-BBD8-08D7EF2AFC4A}"/>
              </a:ext>
            </a:extLst>
          </p:cNvPr>
          <p:cNvSpPr txBox="1"/>
          <p:nvPr/>
        </p:nvSpPr>
        <p:spPr>
          <a:xfrm>
            <a:off x="6278814" y="3594766"/>
            <a:ext cx="9364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Laws</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p:txBody>
      </p:sp>
      <p:sp>
        <p:nvSpPr>
          <p:cNvPr id="23" name="角丸四角形 22">
            <a:extLst>
              <a:ext uri="{FF2B5EF4-FFF2-40B4-BE49-F238E27FC236}">
                <a16:creationId xmlns:a16="http://schemas.microsoft.com/office/drawing/2014/main" id="{4F7FBC02-5DC0-3FB4-0DA9-F3354E6C4E55}"/>
              </a:ext>
            </a:extLst>
          </p:cNvPr>
          <p:cNvSpPr/>
          <p:nvPr/>
        </p:nvSpPr>
        <p:spPr>
          <a:xfrm>
            <a:off x="6213284" y="3524411"/>
            <a:ext cx="1248275" cy="572125"/>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a:cs typeface="+mn-cs"/>
            </a:endParaRPr>
          </a:p>
        </p:txBody>
      </p:sp>
      <p:cxnSp>
        <p:nvCxnSpPr>
          <p:cNvPr id="24" name="直線矢印コネクタ 23">
            <a:extLst>
              <a:ext uri="{FF2B5EF4-FFF2-40B4-BE49-F238E27FC236}">
                <a16:creationId xmlns:a16="http://schemas.microsoft.com/office/drawing/2014/main" id="{D62F9FD6-E581-1EE0-EF6B-A76427F113A7}"/>
              </a:ext>
            </a:extLst>
          </p:cNvPr>
          <p:cNvCxnSpPr>
            <a:cxnSpLocks/>
            <a:stCxn id="19" idx="1"/>
          </p:cNvCxnSpPr>
          <p:nvPr/>
        </p:nvCxnSpPr>
        <p:spPr>
          <a:xfrm flipH="1" flipV="1">
            <a:off x="3631413" y="2149449"/>
            <a:ext cx="2582433" cy="281027"/>
          </a:xfrm>
          <a:prstGeom prst="straightConnector1">
            <a:avLst/>
          </a:prstGeom>
          <a:ln w="825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45E0088B-7510-0741-6397-3BEC8F08CCE9}"/>
              </a:ext>
            </a:extLst>
          </p:cNvPr>
          <p:cNvCxnSpPr>
            <a:cxnSpLocks/>
            <a:stCxn id="21" idx="1"/>
            <a:endCxn id="17" idx="6"/>
          </p:cNvCxnSpPr>
          <p:nvPr/>
        </p:nvCxnSpPr>
        <p:spPr>
          <a:xfrm flipH="1" flipV="1">
            <a:off x="3661603" y="2364646"/>
            <a:ext cx="2551681" cy="753564"/>
          </a:xfrm>
          <a:prstGeom prst="straightConnector1">
            <a:avLst/>
          </a:prstGeom>
          <a:ln w="825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B69C69D-7821-CDCD-B39E-F5BC1296ABE6}"/>
              </a:ext>
            </a:extLst>
          </p:cNvPr>
          <p:cNvCxnSpPr>
            <a:cxnSpLocks/>
            <a:stCxn id="23" idx="1"/>
          </p:cNvCxnSpPr>
          <p:nvPr/>
        </p:nvCxnSpPr>
        <p:spPr>
          <a:xfrm flipH="1" flipV="1">
            <a:off x="3886705" y="2574530"/>
            <a:ext cx="2326579" cy="1235944"/>
          </a:xfrm>
          <a:prstGeom prst="straightConnector1">
            <a:avLst/>
          </a:prstGeom>
          <a:ln w="825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7" name="グラフィックス 26" descr="男性 単色塗りつぶし">
            <a:extLst>
              <a:ext uri="{FF2B5EF4-FFF2-40B4-BE49-F238E27FC236}">
                <a16:creationId xmlns:a16="http://schemas.microsoft.com/office/drawing/2014/main" id="{6B56D7FD-08EF-AF6C-0661-1C1D910F35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3172" y="903500"/>
            <a:ext cx="773014" cy="773014"/>
          </a:xfrm>
          <a:prstGeom prst="rect">
            <a:avLst/>
          </a:prstGeom>
        </p:spPr>
      </p:pic>
      <p:pic>
        <p:nvPicPr>
          <p:cNvPr id="28" name="グラフィックス 27" descr="男性 単色塗りつぶし">
            <a:extLst>
              <a:ext uri="{FF2B5EF4-FFF2-40B4-BE49-F238E27FC236}">
                <a16:creationId xmlns:a16="http://schemas.microsoft.com/office/drawing/2014/main" id="{1740D3B4-E994-7229-C36E-47ABE78C5F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8122" y="1072460"/>
            <a:ext cx="773014" cy="773014"/>
          </a:xfrm>
          <a:prstGeom prst="rect">
            <a:avLst/>
          </a:prstGeom>
        </p:spPr>
      </p:pic>
      <p:pic>
        <p:nvPicPr>
          <p:cNvPr id="29" name="グラフィックス 28" descr="男性 単色塗りつぶし">
            <a:extLst>
              <a:ext uri="{FF2B5EF4-FFF2-40B4-BE49-F238E27FC236}">
                <a16:creationId xmlns:a16="http://schemas.microsoft.com/office/drawing/2014/main" id="{8E6E900D-D58F-BFC8-3AC7-E29DD95D94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3072" y="1192484"/>
            <a:ext cx="773014" cy="773014"/>
          </a:xfrm>
          <a:prstGeom prst="rect">
            <a:avLst/>
          </a:prstGeom>
        </p:spPr>
      </p:pic>
      <p:sp>
        <p:nvSpPr>
          <p:cNvPr id="41" name="テキスト ボックス 40">
            <a:extLst>
              <a:ext uri="{FF2B5EF4-FFF2-40B4-BE49-F238E27FC236}">
                <a16:creationId xmlns:a16="http://schemas.microsoft.com/office/drawing/2014/main" id="{009D6EB7-6B8F-BA84-23A8-92CD7666A9DD}"/>
              </a:ext>
            </a:extLst>
          </p:cNvPr>
          <p:cNvSpPr txBox="1"/>
          <p:nvPr/>
        </p:nvSpPr>
        <p:spPr>
          <a:xfrm>
            <a:off x="5045758" y="690334"/>
            <a:ext cx="3418308"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srgbClr val="FF0000"/>
                </a:solidFill>
                <a:effectLst/>
                <a:uLnTx/>
                <a:uFillTx/>
                <a:latin typeface="メイリオ"/>
                <a:ea typeface="メイリオ"/>
                <a:cs typeface="+mn-cs"/>
              </a:rPr>
              <a:t>Generative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400" b="1" dirty="0">
                <a:solidFill>
                  <a:srgbClr val="FF0000"/>
                </a:solidFill>
                <a:latin typeface="メイリオ"/>
                <a:ea typeface="メイリオ"/>
              </a:rPr>
              <a:t>Science</a:t>
            </a:r>
            <a:endParaRPr kumimoji="1" lang="ja-JP" altLang="en-US" sz="4400" b="1" i="0" u="none" strike="noStrike" kern="1200" cap="none" spc="0" normalizeH="0" baseline="0" noProof="0">
              <a:ln>
                <a:noFill/>
              </a:ln>
              <a:solidFill>
                <a:srgbClr val="FF0000"/>
              </a:solidFill>
              <a:effectLst/>
              <a:uLnTx/>
              <a:uFillTx/>
              <a:latin typeface="メイリオ"/>
              <a:ea typeface="メイリオ"/>
              <a:cs typeface="+mn-cs"/>
            </a:endParaRPr>
          </a:p>
        </p:txBody>
      </p:sp>
      <p:sp>
        <p:nvSpPr>
          <p:cNvPr id="51" name="円/楕円 50">
            <a:extLst>
              <a:ext uri="{FF2B5EF4-FFF2-40B4-BE49-F238E27FC236}">
                <a16:creationId xmlns:a16="http://schemas.microsoft.com/office/drawing/2014/main" id="{CF127A31-215B-EC9C-86A1-1EAFE69D64F0}"/>
              </a:ext>
            </a:extLst>
          </p:cNvPr>
          <p:cNvSpPr/>
          <p:nvPr/>
        </p:nvSpPr>
        <p:spPr bwMode="auto">
          <a:xfrm>
            <a:off x="251520" y="692696"/>
            <a:ext cx="8316924" cy="6012667"/>
          </a:xfrm>
          <a:prstGeom prst="ellipse">
            <a:avLst/>
          </a:prstGeom>
          <a:solidFill>
            <a:schemeClr val="accent3">
              <a:alpha val="13000"/>
            </a:schemeClr>
          </a:solidFill>
          <a:ln w="6350">
            <a:noFill/>
          </a:ln>
          <a:effectLst/>
        </p:spPr>
        <p:txBody>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p>
            <a:pPr marL="0" marR="0" lvl="0" indent="0" algn="just" defTabSz="914400" rtl="0" eaLnBrk="1" fontAlgn="auto" latinLnBrk="0" hangingPunct="1">
              <a:lnSpc>
                <a:spcPct val="140000"/>
              </a:lnSpc>
              <a:spcBef>
                <a:spcPct val="0"/>
              </a:spcBef>
              <a:spcAft>
                <a:spcPts val="600"/>
              </a:spcAft>
              <a:buClrTx/>
              <a:buSzTx/>
              <a:buFontTx/>
              <a:buNone/>
              <a:tabLst/>
              <a:defRPr/>
            </a:pPr>
            <a:endParaRPr kumimoji="1" lang="ja-JP" altLang="en-US" sz="1600" b="0" i="0" u="none" strike="noStrike" kern="120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180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dissolve">
                                      <p:cBhvr>
                                        <p:cTn id="36" dur="500"/>
                                        <p:tgtEl>
                                          <p:spTgt spid="27"/>
                                        </p:tgtEl>
                                      </p:cBhvr>
                                    </p:animEffect>
                                  </p:childTnLst>
                                </p:cTn>
                              </p:par>
                              <p:par>
                                <p:cTn id="37" presetID="9"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dissolve">
                                      <p:cBhvr>
                                        <p:cTn id="39" dur="500"/>
                                        <p:tgtEl>
                                          <p:spTgt spid="28"/>
                                        </p:tgtEl>
                                      </p:cBhvr>
                                    </p:animEffect>
                                  </p:childTnLst>
                                </p:cTn>
                              </p:par>
                              <p:par>
                                <p:cTn id="40" presetID="9"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dissolve">
                                      <p:cBhvr>
                                        <p:cTn id="47" dur="500"/>
                                        <p:tgtEl>
                                          <p:spTgt spid="41"/>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P spid="22" grpId="0"/>
      <p:bldP spid="23" grpId="0" animBg="1"/>
      <p:bldP spid="41" grpId="0"/>
      <p:bldP spid="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227EAB3-C451-6EB6-B203-692878965AF3}"/>
              </a:ext>
            </a:extLst>
          </p:cNvPr>
          <p:cNvSpPr>
            <a:spLocks noGrp="1"/>
          </p:cNvSpPr>
          <p:nvPr>
            <p:ph type="sldNum" sz="quarter" idx="11"/>
          </p:nvPr>
        </p:nvSpPr>
        <p:spPr/>
        <p:txBody>
          <a:bodyPr/>
          <a:lstStyle/>
          <a:p>
            <a:fld id="{FB3508C7-2FE0-4945-9CBD-863E05F850D2}" type="slidenum">
              <a:rPr lang="ja-JP" altLang="en-US" smtClean="0"/>
              <a:pPr/>
              <a:t>47</a:t>
            </a:fld>
            <a:endParaRPr lang="ja-JP" altLang="en-US" dirty="0"/>
          </a:p>
        </p:txBody>
      </p:sp>
      <p:pic>
        <p:nvPicPr>
          <p:cNvPr id="5" name="図 4" descr="グラフィカル ユーザー インターフェイス, アプリケーション&#10;&#10;AI 生成コンテンツは誤りを含む可能性があります。">
            <a:extLst>
              <a:ext uri="{FF2B5EF4-FFF2-40B4-BE49-F238E27FC236}">
                <a16:creationId xmlns:a16="http://schemas.microsoft.com/office/drawing/2014/main" id="{860A5CA5-7A47-E9D6-5A1D-C195B0FC5D62}"/>
              </a:ext>
            </a:extLst>
          </p:cNvPr>
          <p:cNvPicPr>
            <a:picLocks noChangeAspect="1"/>
          </p:cNvPicPr>
          <p:nvPr/>
        </p:nvPicPr>
        <p:blipFill>
          <a:blip r:embed="rId2"/>
          <a:stretch>
            <a:fillRect/>
          </a:stretch>
        </p:blipFill>
        <p:spPr>
          <a:xfrm>
            <a:off x="-641267" y="0"/>
            <a:ext cx="10659916" cy="6858000"/>
          </a:xfrm>
          <a:prstGeom prst="rect">
            <a:avLst/>
          </a:prstGeom>
        </p:spPr>
      </p:pic>
    </p:spTree>
    <p:extLst>
      <p:ext uri="{BB962C8B-B14F-4D97-AF65-F5344CB8AC3E}">
        <p14:creationId xmlns:p14="http://schemas.microsoft.com/office/powerpoint/2010/main" val="2602123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BAF91-9656-5C12-DE58-592EAD89D0FD}"/>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62ED87DA-17C1-6C32-7613-28BE452CA2A5}"/>
              </a:ext>
            </a:extLst>
          </p:cNvPr>
          <p:cNvPicPr>
            <a:picLocks noChangeAspect="1"/>
          </p:cNvPicPr>
          <p:nvPr/>
        </p:nvPicPr>
        <p:blipFill>
          <a:blip r:embed="rId4">
            <a:alphaModFix amt="27000"/>
            <a:extLst>
              <a:ext uri="{BEBA8EAE-BF5A-486C-A8C5-ECC9F3942E4B}">
                <a14:imgProps xmlns:a14="http://schemas.microsoft.com/office/drawing/2010/main">
                  <a14:imgLayer r:embed="rId5">
                    <a14:imgEffect>
                      <a14:sharpenSoften amount="94000"/>
                    </a14:imgEffect>
                    <a14:imgEffect>
                      <a14:brightnessContrast bright="42000" contrast="67000"/>
                    </a14:imgEffect>
                  </a14:imgLayer>
                </a14:imgProps>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C48B43CC-E21E-094E-927B-EFD5F54C4A81}"/>
              </a:ext>
            </a:extLst>
          </p:cNvPr>
          <p:cNvSpPr txBox="1"/>
          <p:nvPr/>
        </p:nvSpPr>
        <p:spPr>
          <a:xfrm>
            <a:off x="1352514" y="2046151"/>
            <a:ext cx="6223691" cy="4401205"/>
          </a:xfrm>
          <a:prstGeom prst="rect">
            <a:avLst/>
          </a:prstGeom>
          <a:noFill/>
        </p:spPr>
        <p:txBody>
          <a:bodyPr wrap="non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What happened in 2017.</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W</a:t>
            </a:r>
            <a:r>
              <a:rPr kumimoji="1" lang="en-US" altLang="ja-JP" sz="400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hy</a:t>
            </a: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 AI suits quantum.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Recent results in </a:t>
            </a:r>
            <a:r>
              <a:rPr kumimoji="1" lang="en-US" altLang="ja-JP" sz="400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MLPhys</a:t>
            </a: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Generative Science.</a:t>
            </a:r>
          </a:p>
        </p:txBody>
      </p:sp>
      <p:sp>
        <p:nvSpPr>
          <p:cNvPr id="5" name="テキスト ボックス 4">
            <a:extLst>
              <a:ext uri="{FF2B5EF4-FFF2-40B4-BE49-F238E27FC236}">
                <a16:creationId xmlns:a16="http://schemas.microsoft.com/office/drawing/2014/main" id="{64495CDA-E52E-1319-5DA3-845D98FD3F79}"/>
              </a:ext>
            </a:extLst>
          </p:cNvPr>
          <p:cNvSpPr txBox="1"/>
          <p:nvPr/>
        </p:nvSpPr>
        <p:spPr>
          <a:xfrm>
            <a:off x="639748" y="453689"/>
            <a:ext cx="8013732" cy="113877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white"/>
                </a:solidFill>
                <a:effectLst/>
                <a:uLnTx/>
                <a:uFillTx/>
                <a:latin typeface="HGPMinchoE" panose="02020900000000000000" pitchFamily="18" charset="-128"/>
                <a:ea typeface="HGPMinchoE" panose="02020900000000000000" pitchFamily="18" charset="-128"/>
                <a:cs typeface="+mn-cs"/>
              </a:rPr>
              <a:t>Machine Learning Physics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HGPMinchoE" panose="02020900000000000000" pitchFamily="18" charset="-128"/>
                <a:ea typeface="HGPMinchoE" panose="02020900000000000000" pitchFamily="18" charset="-128"/>
                <a:cs typeface="+mn-cs"/>
              </a:rPr>
              <a:t>an emergent new arena of research unifying AI and quantum physics</a:t>
            </a:r>
          </a:p>
        </p:txBody>
      </p:sp>
    </p:spTree>
    <p:custDataLst>
      <p:tags r:id="rId1"/>
    </p:custDataLst>
    <p:extLst>
      <p:ext uri="{BB962C8B-B14F-4D97-AF65-F5344CB8AC3E}">
        <p14:creationId xmlns:p14="http://schemas.microsoft.com/office/powerpoint/2010/main" val="850289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406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0923-12E7-D091-097A-4D13241A6A8F}"/>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A3293C3C-8DCB-30A2-D7DE-F742F74196DB}"/>
              </a:ext>
            </a:extLst>
          </p:cNvPr>
          <p:cNvPicPr>
            <a:picLocks noChangeAspect="1"/>
          </p:cNvPicPr>
          <p:nvPr/>
        </p:nvPicPr>
        <p:blipFill>
          <a:blip r:embed="rId4">
            <a:alphaModFix amt="27000"/>
            <a:extLst>
              <a:ext uri="{BEBA8EAE-BF5A-486C-A8C5-ECC9F3942E4B}">
                <a14:imgProps xmlns:a14="http://schemas.microsoft.com/office/drawing/2010/main">
                  <a14:imgLayer r:embed="rId5">
                    <a14:imgEffect>
                      <a14:sharpenSoften amount="94000"/>
                    </a14:imgEffect>
                    <a14:imgEffect>
                      <a14:brightnessContrast bright="42000" contrast="67000"/>
                    </a14:imgEffect>
                  </a14:imgLayer>
                </a14:imgProps>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84BEE225-78EE-0F95-5E92-8F63784A3646}"/>
              </a:ext>
            </a:extLst>
          </p:cNvPr>
          <p:cNvSpPr txBox="1"/>
          <p:nvPr/>
        </p:nvSpPr>
        <p:spPr>
          <a:xfrm>
            <a:off x="1352514" y="2046151"/>
            <a:ext cx="6223691" cy="4401205"/>
          </a:xfrm>
          <a:prstGeom prst="rect">
            <a:avLst/>
          </a:prstGeom>
          <a:noFill/>
        </p:spPr>
        <p:txBody>
          <a:bodyPr wrap="non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altLang="ja-JP" sz="4000" dirty="0">
                <a:solidFill>
                  <a:prstClr val="white"/>
                </a:solidFill>
                <a:ea typeface="MS PGothic" panose="020B0600070205080204" pitchFamily="34" charset="-128"/>
              </a:rPr>
              <a:t>What happened in 2017.</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US" altLang="ja-JP" sz="4000" dirty="0">
              <a:solidFill>
                <a:prstClr val="white"/>
              </a:solidFill>
              <a:ea typeface="MS PGothic" panose="020B0600070205080204" pitchFamily="34" charset="-128"/>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altLang="ja-JP" sz="4000" dirty="0">
                <a:solidFill>
                  <a:prstClr val="white"/>
                </a:solidFill>
                <a:ea typeface="MS PGothic" panose="020B0600070205080204" pitchFamily="34" charset="-128"/>
              </a:rPr>
              <a:t>W</a:t>
            </a:r>
            <a:r>
              <a:rPr kumimoji="1" lang="en-US" altLang="ja-JP" sz="4000" b="0" i="0" u="none" strike="noStrike" kern="1200" cap="none" spc="0" normalizeH="0" baseline="0" noProof="0" dirty="0" err="1">
                <a:ln>
                  <a:noFill/>
                </a:ln>
                <a:solidFill>
                  <a:prstClr val="white"/>
                </a:solidFill>
                <a:effectLst/>
                <a:uLnTx/>
                <a:uFillTx/>
                <a:ea typeface="MS PGothic" panose="020B0600070205080204" pitchFamily="34" charset="-128"/>
                <a:cs typeface="+mn-cs"/>
              </a:rPr>
              <a:t>hy</a:t>
            </a:r>
            <a:r>
              <a:rPr kumimoji="1" lang="en-US" altLang="ja-JP" sz="4000" b="0" i="0" u="none" strike="noStrike" kern="1200" cap="none" spc="0" normalizeH="0" baseline="0" noProof="0" dirty="0">
                <a:ln>
                  <a:noFill/>
                </a:ln>
                <a:solidFill>
                  <a:prstClr val="white"/>
                </a:solidFill>
                <a:effectLst/>
                <a:uLnTx/>
                <a:uFillTx/>
                <a:ea typeface="MS PGothic" panose="020B0600070205080204" pitchFamily="34" charset="-128"/>
                <a:cs typeface="+mn-cs"/>
              </a:rPr>
              <a:t> AI suits quantum.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ja-JP" sz="4000" b="0" i="0" u="none" strike="noStrike" kern="1200" cap="none" spc="0" normalizeH="0" baseline="0" noProof="0" dirty="0">
              <a:ln>
                <a:noFill/>
              </a:ln>
              <a:solidFill>
                <a:prstClr val="white"/>
              </a:solidFill>
              <a:effectLst/>
              <a:uLnTx/>
              <a:uFillTx/>
              <a:ea typeface="MS PGothic" panose="020B0600070205080204" pitchFamily="34" charset="-128"/>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ea typeface="MS PGothic" panose="020B0600070205080204" pitchFamily="34" charset="-128"/>
                <a:cs typeface="+mn-cs"/>
              </a:rPr>
              <a:t>Recent results </a:t>
            </a:r>
            <a:r>
              <a:rPr lang="en-US" altLang="ja-JP" sz="4000" dirty="0">
                <a:solidFill>
                  <a:prstClr val="white"/>
                </a:solidFill>
                <a:ea typeface="MS PGothic" panose="020B0600070205080204" pitchFamily="34" charset="-128"/>
              </a:rPr>
              <a:t>in </a:t>
            </a:r>
            <a:r>
              <a:rPr kumimoji="1" lang="en-US" altLang="ja-JP" sz="4000" b="0" i="0" u="none" strike="noStrike" kern="1200" cap="none" spc="0" normalizeH="0" baseline="0" noProof="0" dirty="0" err="1">
                <a:ln>
                  <a:noFill/>
                </a:ln>
                <a:solidFill>
                  <a:prstClr val="white"/>
                </a:solidFill>
                <a:effectLst/>
                <a:uLnTx/>
                <a:uFillTx/>
                <a:ea typeface="MS PGothic" panose="020B0600070205080204" pitchFamily="34" charset="-128"/>
                <a:cs typeface="+mn-cs"/>
              </a:rPr>
              <a:t>MLPhys</a:t>
            </a:r>
            <a:r>
              <a:rPr kumimoji="1" lang="en-US" altLang="ja-JP" sz="4000" b="0" i="0" u="none" strike="noStrike" kern="1200" cap="none" spc="0" normalizeH="0" baseline="0" noProof="0" dirty="0">
                <a:ln>
                  <a:noFill/>
                </a:ln>
                <a:solidFill>
                  <a:prstClr val="white"/>
                </a:solidFill>
                <a:effectLst/>
                <a:uLnTx/>
                <a:uFillTx/>
                <a:ea typeface="MS PGothic" panose="020B0600070205080204" pitchFamily="34" charset="-128"/>
                <a:cs typeface="+mn-cs"/>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US" altLang="ja-JP" sz="4000" dirty="0">
              <a:solidFill>
                <a:prstClr val="white"/>
              </a:solidFill>
              <a:ea typeface="MS PGothic" panose="020B0600070205080204" pitchFamily="34" charset="-128"/>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4000" b="0" i="0" u="none" strike="noStrike" kern="1200" cap="none" spc="0" normalizeH="0" baseline="0" noProof="0" dirty="0">
                <a:ln>
                  <a:noFill/>
                </a:ln>
                <a:solidFill>
                  <a:prstClr val="white"/>
                </a:solidFill>
                <a:effectLst/>
                <a:uLnTx/>
                <a:uFillTx/>
                <a:ea typeface="MS PGothic" panose="020B0600070205080204" pitchFamily="34" charset="-128"/>
                <a:cs typeface="+mn-cs"/>
              </a:rPr>
              <a:t>Generative Science.</a:t>
            </a:r>
          </a:p>
        </p:txBody>
      </p:sp>
      <p:sp>
        <p:nvSpPr>
          <p:cNvPr id="11" name="正方形/長方形 10">
            <a:extLst>
              <a:ext uri="{FF2B5EF4-FFF2-40B4-BE49-F238E27FC236}">
                <a16:creationId xmlns:a16="http://schemas.microsoft.com/office/drawing/2014/main" id="{2E510925-1F00-6B96-1967-366BDE797EDB}"/>
              </a:ext>
            </a:extLst>
          </p:cNvPr>
          <p:cNvSpPr/>
          <p:nvPr/>
        </p:nvSpPr>
        <p:spPr>
          <a:xfrm>
            <a:off x="853665" y="1904592"/>
            <a:ext cx="7952782" cy="1064302"/>
          </a:xfrm>
          <a:prstGeom prst="rect">
            <a:avLst/>
          </a:prstGeom>
          <a:noFill/>
          <a:ln w="85725">
            <a:gradFill flip="none" rotWithShape="1">
              <a:gsLst>
                <a:gs pos="0">
                  <a:srgbClr val="92D050"/>
                </a:gs>
                <a:gs pos="78000">
                  <a:srgbClr val="C9E8A8"/>
                </a:gs>
                <a:gs pos="100000">
                  <a:schemeClr val="tx1">
                    <a:alpha val="0"/>
                  </a:schemeClr>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3E6C894-C2B1-6B94-8953-C1B7CD92C118}"/>
              </a:ext>
            </a:extLst>
          </p:cNvPr>
          <p:cNvSpPr txBox="1"/>
          <p:nvPr/>
        </p:nvSpPr>
        <p:spPr>
          <a:xfrm>
            <a:off x="639748" y="453689"/>
            <a:ext cx="8013732" cy="113877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4800" dirty="0">
                <a:solidFill>
                  <a:prstClr val="white"/>
                </a:solidFill>
                <a:latin typeface="HGPMinchoE" panose="02020900000000000000" pitchFamily="18" charset="-128"/>
                <a:ea typeface="HGPMinchoE" panose="02020900000000000000" pitchFamily="18" charset="-128"/>
              </a:rPr>
              <a:t>Machine Learning Physics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000" dirty="0">
                <a:solidFill>
                  <a:prstClr val="white"/>
                </a:solidFill>
                <a:latin typeface="HGPMinchoE" panose="02020900000000000000" pitchFamily="18" charset="-128"/>
                <a:ea typeface="HGPMinchoE" panose="02020900000000000000" pitchFamily="18" charset="-128"/>
              </a:rPr>
              <a:t>an emergent new arena of research unifying AI and quantum physics</a:t>
            </a:r>
          </a:p>
        </p:txBody>
      </p:sp>
    </p:spTree>
    <p:custDataLst>
      <p:tags r:id="rId1"/>
    </p:custDataLst>
    <p:extLst>
      <p:ext uri="{BB962C8B-B14F-4D97-AF65-F5344CB8AC3E}">
        <p14:creationId xmlns:p14="http://schemas.microsoft.com/office/powerpoint/2010/main" val="208138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8B1AEBAC-7FC9-1A5F-E0C7-7487C8320BA3}"/>
              </a:ext>
            </a:extLst>
          </p:cNvPr>
          <p:cNvPicPr>
            <a:picLocks noChangeAspect="1"/>
          </p:cNvPicPr>
          <p:nvPr/>
        </p:nvPicPr>
        <p:blipFill>
          <a:blip r:embed="rId2"/>
          <a:stretch>
            <a:fillRect/>
          </a:stretch>
        </p:blipFill>
        <p:spPr>
          <a:xfrm>
            <a:off x="0" y="602139"/>
            <a:ext cx="9265672" cy="2672482"/>
          </a:xfrm>
          <a:prstGeom prst="rect">
            <a:avLst/>
          </a:prstGeom>
        </p:spPr>
      </p:pic>
      <p:pic>
        <p:nvPicPr>
          <p:cNvPr id="7" name="図 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642B6C5E-25FA-A75D-AF36-52285D83A46C}"/>
              </a:ext>
            </a:extLst>
          </p:cNvPr>
          <p:cNvPicPr>
            <a:picLocks noChangeAspect="1"/>
          </p:cNvPicPr>
          <p:nvPr/>
        </p:nvPicPr>
        <p:blipFill>
          <a:blip r:embed="rId3"/>
          <a:stretch>
            <a:fillRect/>
          </a:stretch>
        </p:blipFill>
        <p:spPr>
          <a:xfrm>
            <a:off x="0" y="3758316"/>
            <a:ext cx="9293494" cy="2672481"/>
          </a:xfrm>
          <a:prstGeom prst="rect">
            <a:avLst/>
          </a:prstGeom>
        </p:spPr>
      </p:pic>
      <p:sp>
        <p:nvSpPr>
          <p:cNvPr id="2" name="テキスト ボックス 1">
            <a:extLst>
              <a:ext uri="{FF2B5EF4-FFF2-40B4-BE49-F238E27FC236}">
                <a16:creationId xmlns:a16="http://schemas.microsoft.com/office/drawing/2014/main" id="{11CEF552-3779-FD38-4E16-989698E6DDC0}"/>
              </a:ext>
            </a:extLst>
          </p:cNvPr>
          <p:cNvSpPr txBox="1"/>
          <p:nvPr/>
        </p:nvSpPr>
        <p:spPr>
          <a:xfrm rot="1251312">
            <a:off x="5741893" y="783963"/>
            <a:ext cx="3307788" cy="584775"/>
          </a:xfrm>
          <a:prstGeom prst="rect">
            <a:avLst/>
          </a:prstGeom>
          <a:solidFill>
            <a:schemeClr val="accent3"/>
          </a:solidFill>
        </p:spPr>
        <p:txBody>
          <a:bodyPr wrap="square" rtlCol="0">
            <a:spAutoFit/>
          </a:bodyPr>
          <a:lstStyle/>
          <a:p>
            <a:pPr algn="ctr"/>
            <a:r>
              <a:rPr kumimoji="1" lang="en-US" altLang="ja-JP" sz="3200" b="1" dirty="0">
                <a:latin typeface="Yu Gothic" panose="020B0400000000000000" pitchFamily="34" charset="-128"/>
                <a:ea typeface="Yu Gothic" panose="020B0400000000000000" pitchFamily="34" charset="-128"/>
              </a:rPr>
              <a:t>AI for quantum</a:t>
            </a:r>
            <a:endParaRPr kumimoji="1" lang="ja-JP" altLang="en-US" sz="3200" b="1">
              <a:latin typeface="Yu Gothic" panose="020B0400000000000000" pitchFamily="34" charset="-128"/>
              <a:ea typeface="Yu Gothic" panose="020B0400000000000000" pitchFamily="34" charset="-128"/>
            </a:endParaRPr>
          </a:p>
        </p:txBody>
      </p:sp>
      <p:sp>
        <p:nvSpPr>
          <p:cNvPr id="3" name="テキスト ボックス 2">
            <a:extLst>
              <a:ext uri="{FF2B5EF4-FFF2-40B4-BE49-F238E27FC236}">
                <a16:creationId xmlns:a16="http://schemas.microsoft.com/office/drawing/2014/main" id="{8CCA2BA4-5BCF-B38E-8A3A-A79724513FD3}"/>
              </a:ext>
            </a:extLst>
          </p:cNvPr>
          <p:cNvSpPr txBox="1"/>
          <p:nvPr/>
        </p:nvSpPr>
        <p:spPr>
          <a:xfrm rot="1251312">
            <a:off x="5741894" y="4368884"/>
            <a:ext cx="3307788" cy="584775"/>
          </a:xfrm>
          <a:prstGeom prst="rect">
            <a:avLst/>
          </a:prstGeom>
          <a:solidFill>
            <a:schemeClr val="accent3"/>
          </a:solidFill>
        </p:spPr>
        <p:txBody>
          <a:bodyPr wrap="square" rtlCol="0">
            <a:spAutoFit/>
          </a:bodyPr>
          <a:lstStyle/>
          <a:p>
            <a:pPr algn="ctr"/>
            <a:r>
              <a:rPr lang="en-US" altLang="ja-JP" sz="3200" b="1" dirty="0">
                <a:latin typeface="Yu Gothic" panose="020B0400000000000000" pitchFamily="34" charset="-128"/>
                <a:ea typeface="Yu Gothic" panose="020B0400000000000000" pitchFamily="34" charset="-128"/>
              </a:rPr>
              <a:t>Q</a:t>
            </a:r>
            <a:r>
              <a:rPr kumimoji="1" lang="en-US" altLang="ja-JP" sz="3200" b="1" dirty="0">
                <a:latin typeface="Yu Gothic" panose="020B0400000000000000" pitchFamily="34" charset="-128"/>
                <a:ea typeface="Yu Gothic" panose="020B0400000000000000" pitchFamily="34" charset="-128"/>
              </a:rPr>
              <a:t>uantum for AI</a:t>
            </a:r>
            <a:endParaRPr kumimoji="1" lang="ja-JP" altLang="en-US" sz="3200" b="1">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142113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2535B19-4A61-6B61-8FB8-3C050306E33D}"/>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 name="Rectangle 4"/>
          <p:cNvSpPr>
            <a:spLocks noChangeArrowheads="1"/>
          </p:cNvSpPr>
          <p:nvPr/>
        </p:nvSpPr>
        <p:spPr bwMode="auto">
          <a:xfrm>
            <a:off x="505144" y="210746"/>
            <a:ext cx="7907404" cy="503238"/>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3200" b="1" kern="0" dirty="0">
                <a:solidFill>
                  <a:schemeClr val="bg1"/>
                </a:solidFill>
                <a:latin typeface="Calibri"/>
                <a:ea typeface="ＭＳ Ｐゴシック" panose="020B0600070205080204" pitchFamily="34" charset="-128"/>
              </a:rPr>
              <a:t>A grand challenge : get a quantum </a:t>
            </a:r>
            <a:r>
              <a:rPr kumimoji="0" lang="en-US" altLang="ja-JP" sz="3200" b="1" i="0" u="none" strike="noStrike" kern="0" cap="none" spc="0" normalizeH="0" baseline="0" noProof="0" dirty="0">
                <a:ln>
                  <a:noFill/>
                </a:ln>
                <a:solidFill>
                  <a:schemeClr val="bg1"/>
                </a:solidFill>
                <a:effectLst/>
                <a:uLnTx/>
                <a:uFillTx/>
                <a:latin typeface="Calibri"/>
                <a:ea typeface="ＭＳ Ｐゴシック" panose="020B0600070205080204" pitchFamily="34" charset="-128"/>
                <a:cs typeface="+mn-cs"/>
              </a:rPr>
              <a:t>ground state</a:t>
            </a:r>
            <a:endParaRPr kumimoji="0" lang="ja-JP" altLang="en-US" sz="3200" b="1" i="0" u="none" strike="noStrike" kern="0" cap="none" spc="0" normalizeH="0" baseline="0" noProof="0" dirty="0">
              <a:ln>
                <a:noFill/>
              </a:ln>
              <a:solidFill>
                <a:schemeClr val="bg1"/>
              </a:solidFill>
              <a:effectLst/>
              <a:uLnTx/>
              <a:uFillTx/>
              <a:latin typeface="Calibri"/>
              <a:ea typeface="ＭＳ Ｐゴシック" panose="020B0600070205080204" pitchFamily="34" charset="-128"/>
              <a:cs typeface="+mn-cs"/>
            </a:endParaRPr>
          </a:p>
        </p:txBody>
      </p:sp>
      <p:sp>
        <p:nvSpPr>
          <p:cNvPr id="2" name="テキスト ボックス 1"/>
          <p:cNvSpPr txBox="1"/>
          <p:nvPr/>
        </p:nvSpPr>
        <p:spPr>
          <a:xfrm>
            <a:off x="912746" y="1200728"/>
            <a:ext cx="53964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Ground</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state</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wave</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function for </a:t>
            </a:r>
            <a:r>
              <a:rPr kumimoji="1" lang="en-US" altLang="ja-JP" sz="2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qubits?</a:t>
            </a: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5" name="図 4"/>
          <p:cNvPicPr>
            <a:picLocks noChangeAspect="1"/>
          </p:cNvPicPr>
          <p:nvPr/>
        </p:nvPicPr>
        <p:blipFill>
          <a:blip r:embed="rId2"/>
          <a:stretch>
            <a:fillRect/>
          </a:stretch>
        </p:blipFill>
        <p:spPr>
          <a:xfrm>
            <a:off x="6344221" y="1291260"/>
            <a:ext cx="1752600" cy="279400"/>
          </a:xfrm>
          <a:prstGeom prst="rect">
            <a:avLst/>
          </a:prstGeom>
        </p:spPr>
      </p:pic>
      <p:sp>
        <p:nvSpPr>
          <p:cNvPr id="6" name="テキスト ボックス 5"/>
          <p:cNvSpPr txBox="1"/>
          <p:nvPr/>
        </p:nvSpPr>
        <p:spPr>
          <a:xfrm>
            <a:off x="902205" y="1881911"/>
            <a:ext cx="677980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a:ea typeface="ＭＳ Ｐゴシック" panose="020B0600070205080204" pitchFamily="34" charset="-128"/>
              </a:rPr>
              <a:t>Do</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minimize its energy </a:t>
            </a:r>
            <a:r>
              <a:rPr kumimoji="1" lang="en-US" altLang="ja-JP" sz="2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for a given Hamiltonian </a:t>
            </a:r>
            <a:r>
              <a:rPr kumimoji="1" lang="en-US" altLang="ja-JP" sz="2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H</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テキスト ボックス 7"/>
          <p:cNvSpPr txBox="1"/>
          <p:nvPr/>
        </p:nvSpPr>
        <p:spPr>
          <a:xfrm>
            <a:off x="1399026" y="3938144"/>
            <a:ext cx="304798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Matrix product states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9" name="図 8"/>
          <p:cNvPicPr>
            <a:picLocks noChangeAspect="1"/>
          </p:cNvPicPr>
          <p:nvPr/>
        </p:nvPicPr>
        <p:blipFill>
          <a:blip r:embed="rId3"/>
          <a:stretch>
            <a:fillRect/>
          </a:stretch>
        </p:blipFill>
        <p:spPr>
          <a:xfrm>
            <a:off x="2143939" y="4395904"/>
            <a:ext cx="3416300" cy="330200"/>
          </a:xfrm>
          <a:prstGeom prst="rect">
            <a:avLst/>
          </a:prstGeom>
        </p:spPr>
      </p:pic>
      <p:sp>
        <p:nvSpPr>
          <p:cNvPr id="15" name="テキスト ボックス 14"/>
          <p:cNvSpPr txBox="1"/>
          <p:nvPr/>
        </p:nvSpPr>
        <p:spPr>
          <a:xfrm>
            <a:off x="1399026" y="5105929"/>
            <a:ext cx="313739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Tensor network states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11" name="図 10" descr="スクリーンショット 2019-04-20 8.01.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8734" y="3879346"/>
            <a:ext cx="2668068" cy="980607"/>
          </a:xfrm>
          <a:prstGeom prst="rect">
            <a:avLst/>
          </a:prstGeom>
        </p:spPr>
      </p:pic>
      <p:pic>
        <p:nvPicPr>
          <p:cNvPr id="17" name="図 16"/>
          <p:cNvPicPr>
            <a:picLocks noChangeAspect="1"/>
          </p:cNvPicPr>
          <p:nvPr/>
        </p:nvPicPr>
        <p:blipFill>
          <a:blip r:embed="rId5"/>
          <a:stretch>
            <a:fillRect/>
          </a:stretch>
        </p:blipFill>
        <p:spPr>
          <a:xfrm>
            <a:off x="2093570" y="5645357"/>
            <a:ext cx="3667991" cy="654998"/>
          </a:xfrm>
          <a:prstGeom prst="rect">
            <a:avLst/>
          </a:prstGeom>
        </p:spPr>
      </p:pic>
      <p:pic>
        <p:nvPicPr>
          <p:cNvPr id="18" name="図 17" descr="スクリーンショット 2019-04-20 8.06.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727" y="4954983"/>
            <a:ext cx="2466110" cy="1606919"/>
          </a:xfrm>
          <a:prstGeom prst="rect">
            <a:avLst/>
          </a:prstGeom>
        </p:spPr>
      </p:pic>
      <p:pic>
        <p:nvPicPr>
          <p:cNvPr id="4" name="図 3" descr="texclip2019120709454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8212" y="2395135"/>
            <a:ext cx="7165495" cy="751125"/>
          </a:xfrm>
          <a:prstGeom prst="rect">
            <a:avLst/>
          </a:prstGeom>
        </p:spPr>
      </p:pic>
      <p:sp>
        <p:nvSpPr>
          <p:cNvPr id="10" name="テキスト ボックス 9">
            <a:extLst>
              <a:ext uri="{FF2B5EF4-FFF2-40B4-BE49-F238E27FC236}">
                <a16:creationId xmlns:a16="http://schemas.microsoft.com/office/drawing/2014/main" id="{BFF8EF79-BD45-6354-4D90-821ED1499561}"/>
              </a:ext>
            </a:extLst>
          </p:cNvPr>
          <p:cNvSpPr txBox="1"/>
          <p:nvPr/>
        </p:nvSpPr>
        <p:spPr>
          <a:xfrm>
            <a:off x="1168423" y="3259142"/>
            <a:ext cx="252857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a:ea typeface="ＭＳ Ｐゴシック" panose="020B0600070205080204" pitchFamily="34" charset="-128"/>
              </a:rPr>
              <a:t>Human trial ansatz</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980443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6813D7-3328-9D33-B6D9-44B1D78D90C2}"/>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1D72B3-8FE7-4D4C-AA6C-ECE6E72FF52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3" name="Rectangle 4"/>
          <p:cNvSpPr>
            <a:spLocks noChangeArrowheads="1"/>
          </p:cNvSpPr>
          <p:nvPr/>
        </p:nvSpPr>
        <p:spPr bwMode="auto">
          <a:xfrm>
            <a:off x="471964" y="215461"/>
            <a:ext cx="7907404" cy="503238"/>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3200" b="1" i="0" u="none" strike="noStrike" kern="0" cap="none" spc="0" normalizeH="0" baseline="0" noProof="0" dirty="0">
                <a:ln>
                  <a:noFill/>
                </a:ln>
                <a:solidFill>
                  <a:schemeClr val="bg1"/>
                </a:solidFill>
                <a:effectLst/>
                <a:uLnTx/>
                <a:uFillTx/>
                <a:latin typeface="Calibri"/>
                <a:ea typeface="ＭＳ Ｐゴシック" panose="020B0600070205080204" pitchFamily="34" charset="-128"/>
                <a:cs typeface="+mn-cs"/>
              </a:rPr>
              <a:t>Introducing “Neural</a:t>
            </a:r>
            <a:r>
              <a:rPr kumimoji="0" lang="ja-JP" altLang="en-US" sz="3200" b="1" i="0" u="none" strike="noStrike" kern="0" cap="none" spc="0" normalizeH="0" baseline="0" noProof="0">
                <a:ln>
                  <a:noFill/>
                </a:ln>
                <a:solidFill>
                  <a:schemeClr val="bg1"/>
                </a:solidFill>
                <a:effectLst/>
                <a:uLnTx/>
                <a:uFillTx/>
                <a:latin typeface="Calibri"/>
                <a:ea typeface="ＭＳ Ｐゴシック" panose="020B0600070205080204" pitchFamily="34" charset="-128"/>
                <a:cs typeface="+mn-cs"/>
              </a:rPr>
              <a:t> </a:t>
            </a:r>
            <a:r>
              <a:rPr kumimoji="0" lang="en-US" altLang="ja-JP" sz="3200" b="1" i="0" u="none" strike="noStrike" kern="0" cap="none" spc="0" normalizeH="0" baseline="0" noProof="0" dirty="0">
                <a:ln>
                  <a:noFill/>
                </a:ln>
                <a:solidFill>
                  <a:schemeClr val="bg1"/>
                </a:solidFill>
                <a:effectLst/>
                <a:uLnTx/>
                <a:uFillTx/>
                <a:latin typeface="Calibri"/>
                <a:ea typeface="ＭＳ Ｐゴシック" panose="020B0600070205080204" pitchFamily="34" charset="-128"/>
                <a:cs typeface="+mn-cs"/>
              </a:rPr>
              <a:t>network states”</a:t>
            </a:r>
            <a:endParaRPr kumimoji="0" lang="ja-JP" altLang="en-US" sz="3200" b="1" i="0" u="none" strike="noStrike" kern="0" cap="none" spc="0" normalizeH="0" baseline="0" noProof="0" dirty="0">
              <a:ln>
                <a:noFill/>
              </a:ln>
              <a:solidFill>
                <a:schemeClr val="bg1"/>
              </a:solidFill>
              <a:effectLst/>
              <a:uLnTx/>
              <a:uFillTx/>
              <a:latin typeface="Calibri"/>
              <a:ea typeface="ＭＳ Ｐゴシック" panose="020B0600070205080204" pitchFamily="34" charset="-128"/>
              <a:cs typeface="+mn-cs"/>
            </a:endParaRPr>
          </a:p>
        </p:txBody>
      </p:sp>
      <p:pic>
        <p:nvPicPr>
          <p:cNvPr id="5" name="図 4" descr="スクリーンショット 2019-04-20 8.22.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92" y="2193081"/>
            <a:ext cx="5500704" cy="851460"/>
          </a:xfrm>
          <a:prstGeom prst="rect">
            <a:avLst/>
          </a:prstGeom>
        </p:spPr>
      </p:pic>
      <p:pic>
        <p:nvPicPr>
          <p:cNvPr id="7" name="図 6" descr="スクリーンショット 2019-04-20 8.2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103" y="1297421"/>
            <a:ext cx="2001967" cy="1197573"/>
          </a:xfrm>
          <a:prstGeom prst="rect">
            <a:avLst/>
          </a:prstGeom>
        </p:spPr>
      </p:pic>
      <p:sp>
        <p:nvSpPr>
          <p:cNvPr id="8" name="テキスト ボックス 7"/>
          <p:cNvSpPr txBox="1"/>
          <p:nvPr/>
        </p:nvSpPr>
        <p:spPr>
          <a:xfrm>
            <a:off x="504830" y="1197898"/>
            <a:ext cx="364745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Boltzmann machine states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テキスト ボックス 8"/>
          <p:cNvSpPr txBox="1"/>
          <p:nvPr/>
        </p:nvSpPr>
        <p:spPr>
          <a:xfrm>
            <a:off x="1232190" y="1589491"/>
            <a:ext cx="4689229"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Carleo</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Troyer `17],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[Nomura, </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Darmawan</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Yamaji</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Imada</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`17], ..</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 name="テキスト ボックス 9"/>
          <p:cNvSpPr txBox="1"/>
          <p:nvPr/>
        </p:nvSpPr>
        <p:spPr>
          <a:xfrm>
            <a:off x="585653" y="4769156"/>
            <a:ext cx="378466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Feedfoward</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network states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テキスト ボックス 10"/>
          <p:cNvSpPr txBox="1"/>
          <p:nvPr/>
        </p:nvSpPr>
        <p:spPr>
          <a:xfrm>
            <a:off x="1475361" y="5153248"/>
            <a:ext cx="15067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[Saito `18], ..</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12" name="図 11" descr="スクリーンショット 2019-04-20 8.43.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417" y="4943699"/>
            <a:ext cx="2031790" cy="1577585"/>
          </a:xfrm>
          <a:prstGeom prst="rect">
            <a:avLst/>
          </a:prstGeom>
        </p:spPr>
      </p:pic>
      <p:pic>
        <p:nvPicPr>
          <p:cNvPr id="13" name="図 12"/>
          <p:cNvPicPr>
            <a:picLocks noChangeAspect="1"/>
          </p:cNvPicPr>
          <p:nvPr/>
        </p:nvPicPr>
        <p:blipFill>
          <a:blip r:embed="rId5"/>
          <a:stretch>
            <a:fillRect/>
          </a:stretch>
        </p:blipFill>
        <p:spPr>
          <a:xfrm>
            <a:off x="1197538" y="5381293"/>
            <a:ext cx="3821552" cy="958049"/>
          </a:xfrm>
          <a:prstGeom prst="rect">
            <a:avLst/>
          </a:prstGeom>
        </p:spPr>
      </p:pic>
      <p:sp>
        <p:nvSpPr>
          <p:cNvPr id="18" name="テキスト ボックス 17"/>
          <p:cNvSpPr txBox="1"/>
          <p:nvPr/>
        </p:nvSpPr>
        <p:spPr>
          <a:xfrm>
            <a:off x="546877" y="3191207"/>
            <a:ext cx="437436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Deep Boltzmann machine states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9" name="テキスト ボックス 18"/>
          <p:cNvSpPr txBox="1"/>
          <p:nvPr/>
        </p:nvSpPr>
        <p:spPr>
          <a:xfrm>
            <a:off x="1247388" y="3582800"/>
            <a:ext cx="34034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Carleo</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Nomura, </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Imada</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`18], ..</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21" name="図 20"/>
          <p:cNvPicPr>
            <a:picLocks noChangeAspect="1"/>
          </p:cNvPicPr>
          <p:nvPr/>
        </p:nvPicPr>
        <p:blipFill>
          <a:blip r:embed="rId6"/>
          <a:stretch>
            <a:fillRect/>
          </a:stretch>
        </p:blipFill>
        <p:spPr>
          <a:xfrm>
            <a:off x="1146860" y="4109906"/>
            <a:ext cx="4675489" cy="433121"/>
          </a:xfrm>
          <a:prstGeom prst="rect">
            <a:avLst/>
          </a:prstGeom>
        </p:spPr>
      </p:pic>
      <p:pic>
        <p:nvPicPr>
          <p:cNvPr id="22" name="図 21" descr="スクリーンショット 2019-04-20 12.59.5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0110" y="3112094"/>
            <a:ext cx="1712599" cy="1781255"/>
          </a:xfrm>
          <a:prstGeom prst="rect">
            <a:avLst/>
          </a:prstGeom>
        </p:spPr>
      </p:pic>
    </p:spTree>
    <p:extLst>
      <p:ext uri="{BB962C8B-B14F-4D97-AF65-F5344CB8AC3E}">
        <p14:creationId xmlns:p14="http://schemas.microsoft.com/office/powerpoint/2010/main" val="2292198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A62F5720-EC8F-A48D-BA88-9D0F676CC18E}"/>
              </a:ext>
            </a:extLst>
          </p:cNvPr>
          <p:cNvSpPr/>
          <p:nvPr/>
        </p:nvSpPr>
        <p:spPr>
          <a:xfrm>
            <a:off x="0" y="0"/>
            <a:ext cx="9144000" cy="918957"/>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1D72B3-8FE7-4D4C-AA6C-ECE6E72FF52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3" name="Rectangle 4"/>
          <p:cNvSpPr>
            <a:spLocks noChangeArrowheads="1"/>
          </p:cNvSpPr>
          <p:nvPr/>
        </p:nvSpPr>
        <p:spPr bwMode="auto">
          <a:xfrm>
            <a:off x="480695" y="198247"/>
            <a:ext cx="7907404" cy="503238"/>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3200" b="1" i="0" u="none" strike="noStrike" kern="0" cap="none" spc="0" normalizeH="0" baseline="0" noProof="0" dirty="0">
                <a:ln>
                  <a:noFill/>
                </a:ln>
                <a:solidFill>
                  <a:schemeClr val="bg1"/>
                </a:solidFill>
                <a:effectLst/>
                <a:uLnTx/>
                <a:uFillTx/>
                <a:latin typeface="Calibri"/>
                <a:ea typeface="ＭＳ Ｐゴシック" panose="020B0600070205080204" pitchFamily="34" charset="-128"/>
                <a:cs typeface="+mn-cs"/>
              </a:rPr>
              <a:t>Breakthrough: NN is a better ansatz</a:t>
            </a:r>
            <a:endParaRPr kumimoji="0" lang="ja-JP" altLang="en-US" sz="3200" b="1" i="0" u="none" strike="noStrike" kern="0" cap="none" spc="0" normalizeH="0" baseline="0" noProof="0" dirty="0">
              <a:ln>
                <a:noFill/>
              </a:ln>
              <a:solidFill>
                <a:schemeClr val="bg1"/>
              </a:solidFill>
              <a:effectLst/>
              <a:uLnTx/>
              <a:uFillTx/>
              <a:latin typeface="Calibri"/>
              <a:ea typeface="ＭＳ Ｐゴシック" panose="020B0600070205080204" pitchFamily="34" charset="-128"/>
              <a:cs typeface="+mn-cs"/>
            </a:endParaRPr>
          </a:p>
        </p:txBody>
      </p:sp>
      <p:sp>
        <p:nvSpPr>
          <p:cNvPr id="5" name="テキスト ボックス 4"/>
          <p:cNvSpPr txBox="1"/>
          <p:nvPr/>
        </p:nvSpPr>
        <p:spPr>
          <a:xfrm>
            <a:off x="305523" y="3844968"/>
            <a:ext cx="7297791" cy="230832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Relations among them: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1) Boltzmann machine states are tensor network states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 Tensor states are deep Boltzmann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3) Tensor states are </a:t>
            </a: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feedforward</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with “product pooling”</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6" name="テキスト ボックス 5"/>
          <p:cNvSpPr txBox="1"/>
          <p:nvPr/>
        </p:nvSpPr>
        <p:spPr>
          <a:xfrm>
            <a:off x="4640333" y="4606682"/>
            <a:ext cx="396274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[Chen, Cheng, </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Xie</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Wang, Xiang `18]</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7" name="テキスト ボックス 6"/>
          <p:cNvSpPr txBox="1"/>
          <p:nvPr/>
        </p:nvSpPr>
        <p:spPr>
          <a:xfrm>
            <a:off x="4626310" y="5299019"/>
            <a:ext cx="393619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Gao</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Duan</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`17] [Huang, Moore `17]</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テキスト ボックス 7"/>
          <p:cNvSpPr txBox="1"/>
          <p:nvPr/>
        </p:nvSpPr>
        <p:spPr>
          <a:xfrm>
            <a:off x="6130631" y="6060881"/>
            <a:ext cx="23938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[Cohen, </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Shashua</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`18]</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 name="テキスト ボックス 9"/>
          <p:cNvSpPr txBox="1"/>
          <p:nvPr/>
        </p:nvSpPr>
        <p:spPr>
          <a:xfrm>
            <a:off x="369490" y="1190880"/>
            <a:ext cx="551590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Neural states may beat conventional ones.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テキスト ボックス 10"/>
          <p:cNvSpPr txBox="1"/>
          <p:nvPr/>
        </p:nvSpPr>
        <p:spPr>
          <a:xfrm>
            <a:off x="1237016" y="1676398"/>
            <a:ext cx="2587517" cy="1200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Ex) 2-dimensional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antiferromagnetic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Heisenberg model</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2" name="テキスト ボックス 11"/>
          <p:cNvSpPr txBox="1"/>
          <p:nvPr/>
        </p:nvSpPr>
        <p:spPr>
          <a:xfrm>
            <a:off x="4372704" y="1685556"/>
            <a:ext cx="141935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Energy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RBM states </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grpSp>
        <p:nvGrpSpPr>
          <p:cNvPr id="15" name="図形グループ 14"/>
          <p:cNvGrpSpPr/>
          <p:nvPr/>
        </p:nvGrpSpPr>
        <p:grpSpPr>
          <a:xfrm>
            <a:off x="5680376" y="1594820"/>
            <a:ext cx="2491130" cy="2315316"/>
            <a:chOff x="4894332" y="1787239"/>
            <a:chExt cx="2491130" cy="2315316"/>
          </a:xfrm>
        </p:grpSpPr>
        <p:pic>
          <p:nvPicPr>
            <p:cNvPr id="9" name="図 8" descr="スクリーンショット 2019-04-20 9.16.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332" y="1787239"/>
              <a:ext cx="2491130" cy="2138220"/>
            </a:xfrm>
            <a:prstGeom prst="rect">
              <a:avLst/>
            </a:prstGeom>
          </p:spPr>
        </p:pic>
        <p:sp>
          <p:nvSpPr>
            <p:cNvPr id="14" name="正方形/長方形 13"/>
            <p:cNvSpPr/>
            <p:nvPr/>
          </p:nvSpPr>
          <p:spPr>
            <a:xfrm>
              <a:off x="6151439" y="3703114"/>
              <a:ext cx="179511" cy="34089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3" name="テキスト ボックス 12"/>
            <p:cNvSpPr txBox="1"/>
            <p:nvPr/>
          </p:nvSpPr>
          <p:spPr>
            <a:xfrm>
              <a:off x="5309856" y="3702445"/>
              <a:ext cx="193995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of hidden units</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grpSp>
      <p:sp>
        <p:nvSpPr>
          <p:cNvPr id="16" name="テキスト ボックス 15"/>
          <p:cNvSpPr txBox="1"/>
          <p:nvPr/>
        </p:nvSpPr>
        <p:spPr>
          <a:xfrm>
            <a:off x="1743351" y="2785918"/>
            <a:ext cx="221008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Carleo</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Troyer `17]</a:t>
            </a:r>
          </a:p>
        </p:txBody>
      </p:sp>
    </p:spTree>
    <p:extLst>
      <p:ext uri="{BB962C8B-B14F-4D97-AF65-F5344CB8AC3E}">
        <p14:creationId xmlns:p14="http://schemas.microsoft.com/office/powerpoint/2010/main" val="33954387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2.7|2.2|2.1"/>
</p:tagLst>
</file>

<file path=ppt/tags/tag2.xml><?xml version="1.0" encoding="utf-8"?>
<p:tagLst xmlns:a="http://schemas.openxmlformats.org/drawingml/2006/main" xmlns:r="http://schemas.openxmlformats.org/officeDocument/2006/relationships" xmlns:p="http://schemas.openxmlformats.org/presentationml/2006/main">
  <p:tag name="TIMING" val="|2.5|2.7|2.2|2.1"/>
</p:tagLst>
</file>

<file path=ppt/tags/tag3.xml><?xml version="1.0" encoding="utf-8"?>
<p:tagLst xmlns:a="http://schemas.openxmlformats.org/drawingml/2006/main" xmlns:r="http://schemas.openxmlformats.org/officeDocument/2006/relationships" xmlns:p="http://schemas.openxmlformats.org/presentationml/2006/main">
  <p:tag name="TIMING" val="|2.5|2.7|2.2|2.1"/>
</p:tagLst>
</file>

<file path=ppt/tags/tag4.xml><?xml version="1.0" encoding="utf-8"?>
<p:tagLst xmlns:a="http://schemas.openxmlformats.org/drawingml/2006/main" xmlns:r="http://schemas.openxmlformats.org/officeDocument/2006/relationships" xmlns:p="http://schemas.openxmlformats.org/presentationml/2006/main">
  <p:tag name="TIMING" val="|2.5|2.7|2.2|2.1"/>
</p:tagLst>
</file>

<file path=ppt/tags/tag5.xml><?xml version="1.0" encoding="utf-8"?>
<p:tagLst xmlns:a="http://schemas.openxmlformats.org/drawingml/2006/main" xmlns:r="http://schemas.openxmlformats.org/officeDocument/2006/relationships" xmlns:p="http://schemas.openxmlformats.org/presentationml/2006/main">
  <p:tag name="TIMING" val="|2.5|2.7|2.2|2.1"/>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黒">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6.xml><?xml version="1.0" encoding="utf-8"?>
<a:theme xmlns:a="http://schemas.openxmlformats.org/drawingml/2006/main" name="presentation-design-2022-wide">
  <a:themeElements>
    <a:clrScheme name="moriwaki定義">
      <a:dk1>
        <a:srgbClr val="333333"/>
      </a:dk1>
      <a:lt1>
        <a:srgbClr val="FFFFFF"/>
      </a:lt1>
      <a:dk2>
        <a:srgbClr val="0071BC"/>
      </a:dk2>
      <a:lt2>
        <a:srgbClr val="E2F1FA"/>
      </a:lt2>
      <a:accent1>
        <a:srgbClr val="00205B"/>
      </a:accent1>
      <a:accent2>
        <a:srgbClr val="0071BC"/>
      </a:accent2>
      <a:accent3>
        <a:srgbClr val="FF5050"/>
      </a:accent3>
      <a:accent4>
        <a:srgbClr val="FF8F86"/>
      </a:accent4>
      <a:accent5>
        <a:srgbClr val="E7E7EA"/>
      </a:accent5>
      <a:accent6>
        <a:srgbClr val="B5B5B8"/>
      </a:accent6>
      <a:hlink>
        <a:srgbClr val="0071BC"/>
      </a:hlink>
      <a:folHlink>
        <a:srgbClr val="00215D"/>
      </a:folHlink>
    </a:clrScheme>
    <a:fontScheme name="PowerPoint Design">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a:solidFill>
            <a:schemeClr val="tx1"/>
          </a:solidFill>
        </a:ln>
        <a:effectLst/>
      </a:spPr>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defPPr algn="just">
          <a:lnSpc>
            <a:spcPct val="140000"/>
          </a:lnSpc>
          <a:spcBef>
            <a:spcPct val="0"/>
          </a:spcBef>
          <a:spcAft>
            <a:spcPts val="600"/>
          </a:spcAft>
          <a:defRPr kumimoji="1" sz="1600" dirty="0" smtClean="0">
            <a:solidFill>
              <a:srgbClr val="4D4D4D"/>
            </a:solidFill>
            <a:latin typeface="メイリオ" pitchFamily="50" charset="-128"/>
            <a:ea typeface="メイリオ" pitchFamily="50" charset="-128"/>
            <a:cs typeface="メイリオ" pitchFamily="50"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7716</TotalTime>
  <Words>4779</Words>
  <Application>Microsoft Macintosh PowerPoint</Application>
  <PresentationFormat>画面に合わせる (4:3)</PresentationFormat>
  <Paragraphs>576</Paragraphs>
  <Slides>49</Slides>
  <Notes>28</Notes>
  <HiddenSlides>1</HiddenSlides>
  <MMClips>1</MMClips>
  <ScaleCrop>false</ScaleCrop>
  <HeadingPairs>
    <vt:vector size="6" baseType="variant">
      <vt:variant>
        <vt:lpstr>使用されているフォント</vt:lpstr>
      </vt:variant>
      <vt:variant>
        <vt:i4>18</vt:i4>
      </vt:variant>
      <vt:variant>
        <vt:lpstr>テーマ</vt:lpstr>
      </vt:variant>
      <vt:variant>
        <vt:i4>6</vt:i4>
      </vt:variant>
      <vt:variant>
        <vt:lpstr>スライド タイトル</vt:lpstr>
      </vt:variant>
      <vt:variant>
        <vt:i4>49</vt:i4>
      </vt:variant>
    </vt:vector>
  </HeadingPairs>
  <TitlesOfParts>
    <vt:vector size="73" baseType="lpstr">
      <vt:lpstr>-apple-system</vt:lpstr>
      <vt:lpstr>HGPMinchoE</vt:lpstr>
      <vt:lpstr>HGS明朝E</vt:lpstr>
      <vt:lpstr>Hiragino Kaku Gothic ProN</vt:lpstr>
      <vt:lpstr>Hiragino Sans GB</vt:lpstr>
      <vt:lpstr>MS PGothic</vt:lpstr>
      <vt:lpstr>MS Gothic</vt:lpstr>
      <vt:lpstr>メイリオ</vt:lpstr>
      <vt:lpstr>游ゴシック</vt:lpstr>
      <vt:lpstr>游ゴシック</vt:lpstr>
      <vt:lpstr>Aptos</vt:lpstr>
      <vt:lpstr>Aptos Display</vt:lpstr>
      <vt:lpstr>Arial</vt:lpstr>
      <vt:lpstr>Calibri</vt:lpstr>
      <vt:lpstr>Calibri Light</vt:lpstr>
      <vt:lpstr>Helvetica Neue</vt:lpstr>
      <vt:lpstr>Roboto</vt:lpstr>
      <vt:lpstr>Tw Cen MT</vt:lpstr>
      <vt:lpstr>Office テーマ</vt:lpstr>
      <vt:lpstr>8_ホワイト</vt:lpstr>
      <vt:lpstr>3_黒</vt:lpstr>
      <vt:lpstr>ホワイト</vt:lpstr>
      <vt:lpstr>1_Office テーマ</vt:lpstr>
      <vt:lpstr>presentation-design-2022-wide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AI-empowered Science possible: Comp+Exp+Th</vt:lpstr>
      <vt:lpstr>AI can accelerate conventional science</vt:lpstr>
      <vt:lpstr>From MLPhys to Generative Science</vt:lpstr>
      <vt:lpstr>From MLPhys to Generative Science</vt:lpstr>
      <vt:lpstr>From MLPhys to Generative Science</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hashimoto.koji.8i@ms.c.kyoto-u.ac.jp</cp:lastModifiedBy>
  <cp:revision>211</cp:revision>
  <cp:lastPrinted>2023-11-30T23:43:09Z</cp:lastPrinted>
  <dcterms:created xsi:type="dcterms:W3CDTF">2022-03-07T02:50:00Z</dcterms:created>
  <dcterms:modified xsi:type="dcterms:W3CDTF">2026-03-18T00:34:17Z</dcterms:modified>
</cp:coreProperties>
</file>