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74" r:id="rId2"/>
    <p:sldId id="275" r:id="rId3"/>
    <p:sldId id="276" r:id="rId4"/>
    <p:sldId id="258" r:id="rId5"/>
    <p:sldId id="277" r:id="rId6"/>
    <p:sldId id="257" r:id="rId7"/>
    <p:sldId id="260" r:id="rId8"/>
    <p:sldId id="259" r:id="rId9"/>
    <p:sldId id="278" r:id="rId10"/>
    <p:sldId id="279" r:id="rId11"/>
    <p:sldId id="261" r:id="rId12"/>
    <p:sldId id="262" r:id="rId13"/>
    <p:sldId id="263" r:id="rId14"/>
    <p:sldId id="264" r:id="rId15"/>
    <p:sldId id="265" r:id="rId16"/>
    <p:sldId id="266" r:id="rId17"/>
    <p:sldId id="267" r:id="rId18"/>
    <p:sldId id="268" r:id="rId19"/>
    <p:sldId id="281" r:id="rId20"/>
    <p:sldId id="280" r:id="rId21"/>
    <p:sldId id="256" r:id="rId22"/>
    <p:sldId id="270" r:id="rId23"/>
    <p:sldId id="271" r:id="rId24"/>
    <p:sldId id="272" r:id="rId25"/>
    <p:sldId id="273" r:id="rId26"/>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ED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90" d="100"/>
          <a:sy n="90" d="100"/>
        </p:scale>
        <p:origin x="147" y="6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1123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21</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2000" cy="73152"/>
          </a:xfrm>
          <a:prstGeom prst="rect">
            <a:avLst/>
          </a:prstGeom>
          <a:solidFill>
            <a:srgbClr val="76B900"/>
          </a:solidFill>
          <a:ln/>
        </p:spPr>
      </p:sp>
      <p:pic>
        <p:nvPicPr>
          <p:cNvPr id="3" name="Image 0" descr="preencoded.png"/>
          <p:cNvPicPr>
            <a:picLocks noChangeAspect="1"/>
          </p:cNvPicPr>
          <p:nvPr/>
        </p:nvPicPr>
        <p:blipFill>
          <a:blip r:embed="rId3"/>
          <a:stretch>
            <a:fillRect/>
          </a:stretch>
        </p:blipFill>
        <p:spPr>
          <a:xfrm>
            <a:off x="975360" y="853440"/>
            <a:ext cx="853440" cy="853440"/>
          </a:xfrm>
          <a:prstGeom prst="rect">
            <a:avLst/>
          </a:prstGeom>
        </p:spPr>
      </p:pic>
      <p:sp>
        <p:nvSpPr>
          <p:cNvPr id="4" name="Text 1"/>
          <p:cNvSpPr/>
          <p:nvPr/>
        </p:nvSpPr>
        <p:spPr>
          <a:xfrm>
            <a:off x="2072640" y="731520"/>
            <a:ext cx="6096000" cy="975360"/>
          </a:xfrm>
          <a:prstGeom prst="rect">
            <a:avLst/>
          </a:prstGeom>
          <a:noFill/>
          <a:ln/>
        </p:spPr>
        <p:txBody>
          <a:bodyPr wrap="square" lIns="0" tIns="0" rIns="0" bIns="0" rtlCol="0" anchor="ctr"/>
          <a:lstStyle/>
          <a:p>
            <a:pPr defTabSz="1219170"/>
            <a:r>
              <a:rPr lang="en-US" sz="5867" b="1" dirty="0">
                <a:solidFill>
                  <a:srgbClr val="76B900"/>
                </a:solidFill>
                <a:latin typeface="Trebuchet MS" pitchFamily="34" charset="0"/>
                <a:ea typeface="Trebuchet MS" pitchFamily="34" charset="-122"/>
                <a:cs typeface="Trebuchet MS" pitchFamily="34" charset="-120"/>
              </a:rPr>
              <a:t>TreeLine</a:t>
            </a:r>
            <a:endParaRPr lang="en-US" sz="5867" dirty="0">
              <a:solidFill>
                <a:prstClr val="black"/>
              </a:solidFill>
              <a:latin typeface="Calibri" panose="020F0502020204030204"/>
            </a:endParaRPr>
          </a:p>
        </p:txBody>
      </p:sp>
      <p:sp>
        <p:nvSpPr>
          <p:cNvPr id="5" name="Text 2"/>
          <p:cNvSpPr/>
          <p:nvPr/>
        </p:nvSpPr>
        <p:spPr>
          <a:xfrm>
            <a:off x="975360" y="1950720"/>
            <a:ext cx="9753600" cy="1219200"/>
          </a:xfrm>
          <a:prstGeom prst="rect">
            <a:avLst/>
          </a:prstGeom>
          <a:noFill/>
          <a:ln/>
        </p:spPr>
        <p:txBody>
          <a:bodyPr wrap="square" lIns="0" tIns="0" rIns="0" bIns="0" rtlCol="0" anchor="ctr"/>
          <a:lstStyle/>
          <a:p>
            <a:pPr defTabSz="1219170"/>
            <a:r>
              <a:rPr lang="en-US" sz="3200" dirty="0">
                <a:solidFill>
                  <a:srgbClr val="FFFFFF"/>
                </a:solidFill>
                <a:latin typeface="Trebuchet MS" pitchFamily="34" charset="0"/>
                <a:ea typeface="Trebuchet MS" pitchFamily="34" charset="-122"/>
                <a:cs typeface="Trebuchet MS" pitchFamily="34" charset="-120"/>
              </a:rPr>
              <a:t>Compiling Random Forest Classifiers</a:t>
            </a:r>
            <a:endParaRPr lang="en-US" sz="3200" dirty="0">
              <a:solidFill>
                <a:prstClr val="black"/>
              </a:solidFill>
              <a:latin typeface="Calibri" panose="020F0502020204030204"/>
            </a:endParaRPr>
          </a:p>
          <a:p>
            <a:pPr defTabSz="1219170"/>
            <a:r>
              <a:rPr lang="en-US" sz="3200" dirty="0">
                <a:solidFill>
                  <a:srgbClr val="FFFFFF"/>
                </a:solidFill>
                <a:latin typeface="Trebuchet MS" pitchFamily="34" charset="0"/>
                <a:ea typeface="Trebuchet MS" pitchFamily="34" charset="-122"/>
                <a:cs typeface="Trebuchet MS" pitchFamily="34" charset="-120"/>
              </a:rPr>
              <a:t>to SmartNIC Hardware Pipelines</a:t>
            </a:r>
            <a:endParaRPr lang="en-US" sz="3200" dirty="0">
              <a:solidFill>
                <a:prstClr val="black"/>
              </a:solidFill>
              <a:latin typeface="Calibri" panose="020F0502020204030204"/>
            </a:endParaRPr>
          </a:p>
        </p:txBody>
      </p:sp>
      <p:sp>
        <p:nvSpPr>
          <p:cNvPr id="6" name="Shape 3"/>
          <p:cNvSpPr/>
          <p:nvPr/>
        </p:nvSpPr>
        <p:spPr>
          <a:xfrm>
            <a:off x="975360" y="3474720"/>
            <a:ext cx="4267200" cy="0"/>
          </a:xfrm>
          <a:prstGeom prst="line">
            <a:avLst/>
          </a:prstGeom>
          <a:noFill/>
          <a:ln w="25400">
            <a:solidFill>
              <a:srgbClr val="76B900"/>
            </a:solidFill>
            <a:prstDash val="solid"/>
          </a:ln>
        </p:spPr>
      </p:sp>
      <p:sp>
        <p:nvSpPr>
          <p:cNvPr id="7" name="Text 4"/>
          <p:cNvSpPr/>
          <p:nvPr/>
        </p:nvSpPr>
        <p:spPr>
          <a:xfrm>
            <a:off x="975360" y="3779520"/>
            <a:ext cx="6096000" cy="609600"/>
          </a:xfrm>
          <a:prstGeom prst="rect">
            <a:avLst/>
          </a:prstGeom>
          <a:noFill/>
          <a:ln/>
        </p:spPr>
        <p:txBody>
          <a:bodyPr wrap="square" lIns="0" tIns="0" rIns="0" bIns="0" rtlCol="0" anchor="ctr"/>
          <a:lstStyle/>
          <a:p>
            <a:pPr defTabSz="1219170"/>
            <a:r>
              <a:rPr lang="en-US" sz="2933" dirty="0">
                <a:solidFill>
                  <a:srgbClr val="FFFFFF"/>
                </a:solidFill>
                <a:latin typeface="Calibri" pitchFamily="34" charset="0"/>
                <a:ea typeface="Calibri" pitchFamily="34" charset="-122"/>
                <a:cs typeface="Calibri" pitchFamily="34" charset="-120"/>
              </a:rPr>
              <a:t>Wen-Ju, Chiang</a:t>
            </a:r>
            <a:endParaRPr lang="en-US" sz="2933" dirty="0">
              <a:solidFill>
                <a:prstClr val="black"/>
              </a:solidFill>
              <a:latin typeface="Calibri" panose="020F0502020204030204"/>
            </a:endParaRPr>
          </a:p>
        </p:txBody>
      </p:sp>
      <p:sp>
        <p:nvSpPr>
          <p:cNvPr id="8" name="Text 5"/>
          <p:cNvSpPr/>
          <p:nvPr/>
        </p:nvSpPr>
        <p:spPr>
          <a:xfrm>
            <a:off x="975360" y="4389120"/>
            <a:ext cx="7315200" cy="548640"/>
          </a:xfrm>
          <a:prstGeom prst="rect">
            <a:avLst/>
          </a:prstGeom>
          <a:noFill/>
          <a:ln/>
        </p:spPr>
        <p:txBody>
          <a:bodyPr wrap="square" lIns="0" tIns="0" rIns="0" bIns="0" rtlCol="0" anchor="ctr"/>
          <a:lstStyle/>
          <a:p>
            <a:pPr defTabSz="1219170"/>
            <a:r>
              <a:rPr lang="en-US" sz="2667" dirty="0">
                <a:solidFill>
                  <a:srgbClr val="CBD5E1"/>
                </a:solidFill>
                <a:latin typeface="Calibri" pitchFamily="34" charset="0"/>
                <a:ea typeface="Calibri" pitchFamily="34" charset="-122"/>
                <a:cs typeface="Calibri" pitchFamily="34" charset="-120"/>
              </a:rPr>
              <a:t>WinLab, Dept. of Computer Science, NYCU</a:t>
            </a:r>
            <a:endParaRPr lang="en-US" sz="2667" dirty="0">
              <a:solidFill>
                <a:prstClr val="black"/>
              </a:solidFill>
              <a:latin typeface="Calibri" panose="020F0502020204030204"/>
            </a:endParaRPr>
          </a:p>
        </p:txBody>
      </p:sp>
      <p:sp>
        <p:nvSpPr>
          <p:cNvPr id="9" name="Text 6"/>
          <p:cNvSpPr/>
          <p:nvPr/>
        </p:nvSpPr>
        <p:spPr>
          <a:xfrm>
            <a:off x="975360" y="5608320"/>
            <a:ext cx="7315200" cy="487680"/>
          </a:xfrm>
          <a:prstGeom prst="rect">
            <a:avLst/>
          </a:prstGeom>
          <a:noFill/>
          <a:ln/>
        </p:spPr>
        <p:txBody>
          <a:bodyPr wrap="square" lIns="0" tIns="0" rIns="0" bIns="0" rtlCol="0" anchor="ctr"/>
          <a:lstStyle/>
          <a:p>
            <a:pPr defTabSz="1219170"/>
            <a:r>
              <a:rPr lang="en-US" sz="2667" dirty="0">
                <a:solidFill>
                  <a:srgbClr val="CBD5E1"/>
                </a:solidFill>
                <a:latin typeface="Calibri" pitchFamily="34" charset="0"/>
                <a:ea typeface="Calibri" pitchFamily="34" charset="-122"/>
                <a:cs typeface="Calibri" pitchFamily="34" charset="-120"/>
              </a:rPr>
              <a:t>ISGC 2026 — Networking, Security &amp; Operations</a:t>
            </a:r>
            <a:endParaRPr lang="en-US" sz="2667" dirty="0">
              <a:solidFill>
                <a:prstClr val="black"/>
              </a:solidFill>
              <a:latin typeface="Calibri" panose="020F0502020204030204"/>
            </a:endParaRPr>
          </a:p>
        </p:txBody>
      </p:sp>
      <p:sp>
        <p:nvSpPr>
          <p:cNvPr id="10" name="Text 7"/>
          <p:cNvSpPr/>
          <p:nvPr/>
        </p:nvSpPr>
        <p:spPr>
          <a:xfrm>
            <a:off x="975360" y="6096000"/>
            <a:ext cx="7315200" cy="426720"/>
          </a:xfrm>
          <a:prstGeom prst="rect">
            <a:avLst/>
          </a:prstGeom>
          <a:noFill/>
          <a:ln/>
        </p:spPr>
        <p:txBody>
          <a:bodyPr wrap="square" lIns="0" tIns="0" rIns="0" bIns="0" rtlCol="0" anchor="ctr"/>
          <a:lstStyle/>
          <a:p>
            <a:pPr defTabSz="1219170"/>
            <a:r>
              <a:rPr lang="en-US" sz="2667" dirty="0">
                <a:solidFill>
                  <a:srgbClr val="94A3B8"/>
                </a:solidFill>
                <a:latin typeface="Calibri" pitchFamily="34" charset="0"/>
                <a:ea typeface="Calibri" pitchFamily="34" charset="-122"/>
                <a:cs typeface="Calibri" pitchFamily="34" charset="-120"/>
              </a:rPr>
              <a:t>March 20, 2026 · Academia Sinica, Taipei</a:t>
            </a:r>
            <a:endParaRPr lang="en-US" sz="2667" dirty="0">
              <a:solidFill>
                <a:prstClr val="black"/>
              </a:solidFill>
              <a:latin typeface="Calibri" panose="020F0502020204030204"/>
            </a:endParaRPr>
          </a:p>
        </p:txBody>
      </p:sp>
      <p:sp>
        <p:nvSpPr>
          <p:cNvPr id="11" name="Shape 8"/>
          <p:cNvSpPr/>
          <p:nvPr/>
        </p:nvSpPr>
        <p:spPr>
          <a:xfrm>
            <a:off x="8534400" y="1463040"/>
            <a:ext cx="3048000" cy="1219200"/>
          </a:xfrm>
          <a:prstGeom prst="rect">
            <a:avLst/>
          </a:prstGeom>
          <a:solidFill>
            <a:srgbClr val="253347"/>
          </a:solidFill>
          <a:ln/>
          <a:effectLst>
            <a:outerShdw blurRad="76200" dist="25400" dir="8100000" algn="bl" rotWithShape="0">
              <a:srgbClr val="000000">
                <a:alpha val="15000"/>
              </a:srgbClr>
            </a:outerShdw>
          </a:effectLst>
        </p:spPr>
      </p:sp>
      <p:pic>
        <p:nvPicPr>
          <p:cNvPr id="12" name="Image 1" descr="preencoded.png"/>
          <p:cNvPicPr>
            <a:picLocks noChangeAspect="1"/>
          </p:cNvPicPr>
          <p:nvPr/>
        </p:nvPicPr>
        <p:blipFill>
          <a:blip r:embed="rId4"/>
          <a:stretch>
            <a:fillRect/>
          </a:stretch>
        </p:blipFill>
        <p:spPr>
          <a:xfrm>
            <a:off x="8717280" y="1731264"/>
            <a:ext cx="609600" cy="609600"/>
          </a:xfrm>
          <a:prstGeom prst="rect">
            <a:avLst/>
          </a:prstGeom>
        </p:spPr>
      </p:pic>
      <p:sp>
        <p:nvSpPr>
          <p:cNvPr id="13" name="Text 9"/>
          <p:cNvSpPr/>
          <p:nvPr/>
        </p:nvSpPr>
        <p:spPr>
          <a:xfrm>
            <a:off x="9448800" y="1584960"/>
            <a:ext cx="1950720" cy="975360"/>
          </a:xfrm>
          <a:prstGeom prst="rect">
            <a:avLst/>
          </a:prstGeom>
          <a:noFill/>
          <a:ln/>
        </p:spPr>
        <p:txBody>
          <a:bodyPr wrap="square" lIns="0" tIns="0" rIns="0" bIns="0" rtlCol="0" anchor="ctr"/>
          <a:lstStyle/>
          <a:p>
            <a:pPr defTabSz="1219170"/>
            <a:r>
              <a:rPr lang="en-US" sz="2667" dirty="0">
                <a:solidFill>
                  <a:srgbClr val="FFFFFF"/>
                </a:solidFill>
                <a:latin typeface="Calibri" pitchFamily="34" charset="0"/>
                <a:ea typeface="Calibri" pitchFamily="34" charset="-122"/>
                <a:cs typeface="Calibri" pitchFamily="34" charset="-120"/>
              </a:rPr>
              <a:t>BlueField-2 DPU</a:t>
            </a:r>
            <a:endParaRPr lang="en-US" sz="2667" dirty="0">
              <a:solidFill>
                <a:prstClr val="black"/>
              </a:solidFill>
              <a:latin typeface="Calibri" panose="020F0502020204030204"/>
            </a:endParaRPr>
          </a:p>
        </p:txBody>
      </p:sp>
      <p:sp>
        <p:nvSpPr>
          <p:cNvPr id="14" name="Shape 10"/>
          <p:cNvSpPr/>
          <p:nvPr/>
        </p:nvSpPr>
        <p:spPr>
          <a:xfrm>
            <a:off x="8534400" y="3048000"/>
            <a:ext cx="3048000" cy="1219200"/>
          </a:xfrm>
          <a:prstGeom prst="rect">
            <a:avLst/>
          </a:prstGeom>
          <a:solidFill>
            <a:srgbClr val="253347"/>
          </a:solidFill>
          <a:ln/>
          <a:effectLst>
            <a:outerShdw blurRad="76200" dist="25400" dir="8100000" algn="bl" rotWithShape="0">
              <a:srgbClr val="000000">
                <a:alpha val="15000"/>
              </a:srgbClr>
            </a:outerShdw>
          </a:effectLst>
        </p:spPr>
      </p:sp>
      <p:pic>
        <p:nvPicPr>
          <p:cNvPr id="15" name="Image 2" descr="preencoded.png"/>
          <p:cNvPicPr>
            <a:picLocks noChangeAspect="1"/>
          </p:cNvPicPr>
          <p:nvPr/>
        </p:nvPicPr>
        <p:blipFill>
          <a:blip r:embed="rId5"/>
          <a:stretch>
            <a:fillRect/>
          </a:stretch>
        </p:blipFill>
        <p:spPr>
          <a:xfrm>
            <a:off x="8717280" y="3316224"/>
            <a:ext cx="609600" cy="609600"/>
          </a:xfrm>
          <a:prstGeom prst="rect">
            <a:avLst/>
          </a:prstGeom>
        </p:spPr>
      </p:pic>
      <p:sp>
        <p:nvSpPr>
          <p:cNvPr id="16" name="Text 11"/>
          <p:cNvSpPr/>
          <p:nvPr/>
        </p:nvSpPr>
        <p:spPr>
          <a:xfrm>
            <a:off x="9448800" y="3169920"/>
            <a:ext cx="1950720" cy="975360"/>
          </a:xfrm>
          <a:prstGeom prst="rect">
            <a:avLst/>
          </a:prstGeom>
          <a:noFill/>
          <a:ln/>
        </p:spPr>
        <p:txBody>
          <a:bodyPr wrap="square" lIns="0" tIns="0" rIns="0" bIns="0" rtlCol="0" anchor="ctr"/>
          <a:lstStyle/>
          <a:p>
            <a:pPr defTabSz="1219170"/>
            <a:r>
              <a:rPr lang="en-US" sz="2667" dirty="0">
                <a:solidFill>
                  <a:srgbClr val="FFFFFF"/>
                </a:solidFill>
                <a:latin typeface="Calibri" pitchFamily="34" charset="0"/>
                <a:ea typeface="Calibri" pitchFamily="34" charset="-122"/>
                <a:cs typeface="Calibri" pitchFamily="34" charset="-120"/>
              </a:rPr>
              <a:t>DDoS Detection</a:t>
            </a:r>
            <a:endParaRPr lang="en-US" sz="2667" dirty="0">
              <a:solidFill>
                <a:prstClr val="black"/>
              </a:solidFill>
              <a:latin typeface="Calibri" panose="020F0502020204030204"/>
            </a:endParaRPr>
          </a:p>
        </p:txBody>
      </p:sp>
      <p:sp>
        <p:nvSpPr>
          <p:cNvPr id="17" name="Shape 12"/>
          <p:cNvSpPr/>
          <p:nvPr/>
        </p:nvSpPr>
        <p:spPr>
          <a:xfrm>
            <a:off x="8534400" y="4632960"/>
            <a:ext cx="3048000" cy="1219200"/>
          </a:xfrm>
          <a:prstGeom prst="rect">
            <a:avLst/>
          </a:prstGeom>
          <a:solidFill>
            <a:srgbClr val="253347"/>
          </a:solidFill>
          <a:ln/>
          <a:effectLst>
            <a:outerShdw blurRad="76200" dist="25400" dir="8100000" algn="bl" rotWithShape="0">
              <a:srgbClr val="000000">
                <a:alpha val="15000"/>
              </a:srgbClr>
            </a:outerShdw>
          </a:effectLst>
        </p:spPr>
      </p:sp>
      <p:pic>
        <p:nvPicPr>
          <p:cNvPr id="18" name="Image 3" descr="preencoded.png"/>
          <p:cNvPicPr>
            <a:picLocks noChangeAspect="1"/>
          </p:cNvPicPr>
          <p:nvPr/>
        </p:nvPicPr>
        <p:blipFill>
          <a:blip r:embed="rId6"/>
          <a:stretch>
            <a:fillRect/>
          </a:stretch>
        </p:blipFill>
        <p:spPr>
          <a:xfrm>
            <a:off x="8717280" y="4901184"/>
            <a:ext cx="609600" cy="609600"/>
          </a:xfrm>
          <a:prstGeom prst="rect">
            <a:avLst/>
          </a:prstGeom>
        </p:spPr>
      </p:pic>
      <p:sp>
        <p:nvSpPr>
          <p:cNvPr id="19" name="Text 13"/>
          <p:cNvSpPr/>
          <p:nvPr/>
        </p:nvSpPr>
        <p:spPr>
          <a:xfrm>
            <a:off x="9448800" y="4754880"/>
            <a:ext cx="1950720" cy="975360"/>
          </a:xfrm>
          <a:prstGeom prst="rect">
            <a:avLst/>
          </a:prstGeom>
          <a:noFill/>
          <a:ln/>
        </p:spPr>
        <p:txBody>
          <a:bodyPr wrap="square" lIns="0" tIns="0" rIns="0" bIns="0" rtlCol="0" anchor="ctr"/>
          <a:lstStyle/>
          <a:p>
            <a:pPr defTabSz="1219170"/>
            <a:r>
              <a:rPr lang="en-US" sz="2667" dirty="0">
                <a:solidFill>
                  <a:srgbClr val="FFFFFF"/>
                </a:solidFill>
                <a:latin typeface="Calibri" pitchFamily="34" charset="0"/>
                <a:ea typeface="Calibri" pitchFamily="34" charset="-122"/>
                <a:cs typeface="Calibri" pitchFamily="34" charset="-120"/>
              </a:rPr>
              <a:t>Line-Rate</a:t>
            </a:r>
            <a:endParaRPr lang="en-US" sz="2667" dirty="0">
              <a:solidFill>
                <a:prstClr val="black"/>
              </a:solidFill>
              <a:latin typeface="Calibri" panose="020F0502020204030204"/>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B2838"/>
        </a:solidFill>
        <a:effectLst/>
      </p:bgPr>
    </p:bg>
    <p:spTree>
      <p:nvGrpSpPr>
        <p:cNvPr id="1" name=""/>
        <p:cNvGrpSpPr/>
        <p:nvPr/>
      </p:nvGrpSpPr>
      <p:grpSpPr>
        <a:xfrm>
          <a:off x="0" y="0"/>
          <a:ext cx="0" cy="0"/>
          <a:chOff x="0" y="0"/>
          <a:chExt cx="0" cy="0"/>
        </a:xfrm>
      </p:grpSpPr>
      <p:sp>
        <p:nvSpPr>
          <p:cNvPr id="2" name="Shape 0"/>
          <p:cNvSpPr/>
          <p:nvPr/>
        </p:nvSpPr>
        <p:spPr>
          <a:xfrm>
            <a:off x="0" y="0"/>
            <a:ext cx="12192000" cy="73152"/>
          </a:xfrm>
          <a:prstGeom prst="rect">
            <a:avLst/>
          </a:prstGeom>
          <a:solidFill>
            <a:srgbClr val="76B900"/>
          </a:solidFill>
          <a:ln/>
        </p:spPr>
      </p:sp>
      <p:sp>
        <p:nvSpPr>
          <p:cNvPr id="3" name="Text 1"/>
          <p:cNvSpPr/>
          <p:nvPr/>
        </p:nvSpPr>
        <p:spPr>
          <a:xfrm>
            <a:off x="731520" y="304800"/>
            <a:ext cx="10728960" cy="731520"/>
          </a:xfrm>
          <a:prstGeom prst="rect">
            <a:avLst/>
          </a:prstGeom>
          <a:noFill/>
          <a:ln/>
        </p:spPr>
        <p:txBody>
          <a:bodyPr wrap="square" lIns="0" tIns="0" rIns="0" bIns="0" rtlCol="0" anchor="ctr"/>
          <a:lstStyle/>
          <a:p>
            <a:pPr defTabSz="1219170"/>
            <a:r>
              <a:rPr lang="en-US" sz="3733" b="1" dirty="0">
                <a:solidFill>
                  <a:srgbClr val="FFFFFF"/>
                </a:solidFill>
                <a:latin typeface="Trebuchet MS" pitchFamily="34" charset="0"/>
                <a:ea typeface="Trebuchet MS" pitchFamily="34" charset="-122"/>
                <a:cs typeface="Trebuchet MS" pitchFamily="34" charset="-120"/>
              </a:rPr>
              <a:t>Key Insight</a:t>
            </a:r>
            <a:endParaRPr lang="en-US" sz="3733" dirty="0">
              <a:solidFill>
                <a:prstClr val="black"/>
              </a:solidFill>
              <a:latin typeface="Calibri" panose="020F0502020204030204"/>
            </a:endParaRPr>
          </a:p>
        </p:txBody>
      </p:sp>
      <p:sp>
        <p:nvSpPr>
          <p:cNvPr id="4" name="Text 2"/>
          <p:cNvSpPr/>
          <p:nvPr/>
        </p:nvSpPr>
        <p:spPr>
          <a:xfrm>
            <a:off x="975360" y="1828800"/>
            <a:ext cx="10241280" cy="1463040"/>
          </a:xfrm>
          <a:prstGeom prst="rect">
            <a:avLst/>
          </a:prstGeom>
          <a:noFill/>
          <a:ln/>
        </p:spPr>
        <p:txBody>
          <a:bodyPr wrap="square" lIns="0" tIns="0" rIns="0" bIns="0" rtlCol="0" anchor="ctr"/>
          <a:lstStyle/>
          <a:p>
            <a:pPr defTabSz="1219170"/>
            <a:r>
              <a:rPr lang="en-US" sz="3733" b="1" dirty="0">
                <a:solidFill>
                  <a:srgbClr val="FFFFFF"/>
                </a:solidFill>
                <a:latin typeface="Trebuchet MS" pitchFamily="34" charset="0"/>
                <a:ea typeface="Trebuchet MS" pitchFamily="34" charset="-122"/>
                <a:cs typeface="Trebuchet MS" pitchFamily="34" charset="-120"/>
              </a:rPr>
              <a:t>Decision tree nodes map 1:1</a:t>
            </a:r>
            <a:endParaRPr lang="en-US" sz="3733" dirty="0">
              <a:solidFill>
                <a:prstClr val="black"/>
              </a:solidFill>
              <a:latin typeface="Calibri" panose="020F0502020204030204"/>
            </a:endParaRPr>
          </a:p>
          <a:p>
            <a:pPr defTabSz="1219170"/>
            <a:r>
              <a:rPr lang="en-US" sz="3733" b="1" dirty="0">
                <a:solidFill>
                  <a:srgbClr val="FFFFFF"/>
                </a:solidFill>
                <a:latin typeface="Trebuchet MS" pitchFamily="34" charset="0"/>
                <a:ea typeface="Trebuchet MS" pitchFamily="34" charset="-122"/>
                <a:cs typeface="Trebuchet MS" pitchFamily="34" charset="-120"/>
              </a:rPr>
              <a:t>to DOCA Flow pipe stages</a:t>
            </a:r>
            <a:endParaRPr lang="en-US" sz="3733" dirty="0">
              <a:solidFill>
                <a:prstClr val="black"/>
              </a:solidFill>
              <a:latin typeface="Calibri" panose="020F0502020204030204"/>
            </a:endParaRPr>
          </a:p>
        </p:txBody>
      </p:sp>
      <p:sp>
        <p:nvSpPr>
          <p:cNvPr id="5" name="Shape 3"/>
          <p:cNvSpPr/>
          <p:nvPr/>
        </p:nvSpPr>
        <p:spPr>
          <a:xfrm>
            <a:off x="975360" y="3657600"/>
            <a:ext cx="3901440" cy="731520"/>
          </a:xfrm>
          <a:prstGeom prst="rect">
            <a:avLst/>
          </a:prstGeom>
          <a:solidFill>
            <a:srgbClr val="2563EB"/>
          </a:solidFill>
          <a:ln/>
        </p:spPr>
      </p:sp>
      <p:sp>
        <p:nvSpPr>
          <p:cNvPr id="6" name="Text 4"/>
          <p:cNvSpPr/>
          <p:nvPr/>
        </p:nvSpPr>
        <p:spPr>
          <a:xfrm>
            <a:off x="975360" y="3657600"/>
            <a:ext cx="3901440" cy="731520"/>
          </a:xfrm>
          <a:prstGeom prst="rect">
            <a:avLst/>
          </a:prstGeom>
          <a:noFill/>
          <a:ln/>
        </p:spPr>
        <p:txBody>
          <a:bodyPr wrap="square" lIns="0" tIns="0" rIns="0" bIns="0" rtlCol="0" anchor="ctr"/>
          <a:lstStyle/>
          <a:p>
            <a:pPr algn="ctr" defTabSz="1219170"/>
            <a:r>
              <a:rPr lang="en-US" sz="2667" b="1" dirty="0">
                <a:solidFill>
                  <a:srgbClr val="FFFFFF"/>
                </a:solidFill>
                <a:latin typeface="Calibri" pitchFamily="34" charset="0"/>
                <a:ea typeface="Calibri" pitchFamily="34" charset="-122"/>
                <a:cs typeface="Calibri" pitchFamily="34" charset="-120"/>
              </a:rPr>
              <a:t>Internal node</a:t>
            </a:r>
            <a:endParaRPr lang="en-US" sz="2667" dirty="0">
              <a:solidFill>
                <a:prstClr val="black"/>
              </a:solidFill>
              <a:latin typeface="Calibri" panose="020F0502020204030204"/>
            </a:endParaRPr>
          </a:p>
        </p:txBody>
      </p:sp>
      <p:pic>
        <p:nvPicPr>
          <p:cNvPr id="7" name="Image 0" descr="preencoded.png"/>
          <p:cNvPicPr>
            <a:picLocks noChangeAspect="1"/>
          </p:cNvPicPr>
          <p:nvPr/>
        </p:nvPicPr>
        <p:blipFill>
          <a:blip r:embed="rId3"/>
          <a:stretch>
            <a:fillRect/>
          </a:stretch>
        </p:blipFill>
        <p:spPr>
          <a:xfrm>
            <a:off x="5120640" y="3779520"/>
            <a:ext cx="487680" cy="487680"/>
          </a:xfrm>
          <a:prstGeom prst="rect">
            <a:avLst/>
          </a:prstGeom>
        </p:spPr>
      </p:pic>
      <p:sp>
        <p:nvSpPr>
          <p:cNvPr id="8" name="Shape 5"/>
          <p:cNvSpPr/>
          <p:nvPr/>
        </p:nvSpPr>
        <p:spPr>
          <a:xfrm>
            <a:off x="5852160" y="3657600"/>
            <a:ext cx="6048291" cy="731520"/>
          </a:xfrm>
          <a:prstGeom prst="rect">
            <a:avLst/>
          </a:prstGeom>
          <a:solidFill>
            <a:srgbClr val="253347"/>
          </a:solidFill>
          <a:ln/>
        </p:spPr>
      </p:sp>
      <p:sp>
        <p:nvSpPr>
          <p:cNvPr id="9" name="Text 6"/>
          <p:cNvSpPr/>
          <p:nvPr/>
        </p:nvSpPr>
        <p:spPr>
          <a:xfrm>
            <a:off x="6095999" y="3657600"/>
            <a:ext cx="5804452" cy="731520"/>
          </a:xfrm>
          <a:prstGeom prst="rect">
            <a:avLst/>
          </a:prstGeom>
          <a:noFill/>
          <a:ln/>
        </p:spPr>
        <p:txBody>
          <a:bodyPr wrap="square" lIns="0" tIns="0" rIns="0" bIns="0" rtlCol="0" anchor="ctr"/>
          <a:lstStyle/>
          <a:p>
            <a:pPr defTabSz="1219170"/>
            <a:r>
              <a:rPr lang="en-US" sz="2667" b="1" dirty="0">
                <a:solidFill>
                  <a:srgbClr val="76B900"/>
                </a:solidFill>
                <a:latin typeface="Calibri" pitchFamily="34" charset="0"/>
                <a:ea typeface="Calibri" pitchFamily="34" charset="-122"/>
                <a:cs typeface="Calibri" pitchFamily="34" charset="-120"/>
              </a:rPr>
              <a:t>Basic Pipe</a:t>
            </a:r>
            <a:r>
              <a:rPr lang="en-US" sz="2667" dirty="0">
                <a:solidFill>
                  <a:srgbClr val="CBD5E1"/>
                </a:solidFill>
                <a:latin typeface="Calibri" pitchFamily="34" charset="0"/>
                <a:ea typeface="Calibri" pitchFamily="34" charset="-122"/>
                <a:cs typeface="Calibri" pitchFamily="34" charset="-120"/>
              </a:rPr>
              <a:t>  — match + fwd / fwd_miss</a:t>
            </a:r>
            <a:endParaRPr lang="en-US" sz="2667" dirty="0">
              <a:solidFill>
                <a:prstClr val="black"/>
              </a:solidFill>
              <a:latin typeface="Calibri" panose="020F0502020204030204"/>
            </a:endParaRPr>
          </a:p>
        </p:txBody>
      </p:sp>
      <p:sp>
        <p:nvSpPr>
          <p:cNvPr id="10" name="Shape 7"/>
          <p:cNvSpPr/>
          <p:nvPr/>
        </p:nvSpPr>
        <p:spPr>
          <a:xfrm>
            <a:off x="975360" y="4632960"/>
            <a:ext cx="3901440" cy="731520"/>
          </a:xfrm>
          <a:prstGeom prst="rect">
            <a:avLst/>
          </a:prstGeom>
          <a:solidFill>
            <a:srgbClr val="2563EB"/>
          </a:solidFill>
          <a:ln/>
        </p:spPr>
      </p:sp>
      <p:sp>
        <p:nvSpPr>
          <p:cNvPr id="11" name="Text 8"/>
          <p:cNvSpPr/>
          <p:nvPr/>
        </p:nvSpPr>
        <p:spPr>
          <a:xfrm>
            <a:off x="975360" y="4632960"/>
            <a:ext cx="3901440" cy="731520"/>
          </a:xfrm>
          <a:prstGeom prst="rect">
            <a:avLst/>
          </a:prstGeom>
          <a:noFill/>
          <a:ln/>
        </p:spPr>
        <p:txBody>
          <a:bodyPr wrap="square" lIns="0" tIns="0" rIns="0" bIns="0" rtlCol="0" anchor="ctr"/>
          <a:lstStyle/>
          <a:p>
            <a:pPr algn="ctr" defTabSz="1219170"/>
            <a:r>
              <a:rPr lang="en-US" sz="2667" b="1" dirty="0">
                <a:solidFill>
                  <a:srgbClr val="FFFFFF"/>
                </a:solidFill>
                <a:latin typeface="Calibri" pitchFamily="34" charset="0"/>
                <a:ea typeface="Calibri" pitchFamily="34" charset="-122"/>
                <a:cs typeface="Calibri" pitchFamily="34" charset="-120"/>
              </a:rPr>
              <a:t>Threshold (≥ N)</a:t>
            </a:r>
            <a:endParaRPr lang="en-US" sz="2667" dirty="0">
              <a:solidFill>
                <a:prstClr val="black"/>
              </a:solidFill>
              <a:latin typeface="Calibri" panose="020F0502020204030204"/>
            </a:endParaRPr>
          </a:p>
        </p:txBody>
      </p:sp>
      <p:pic>
        <p:nvPicPr>
          <p:cNvPr id="12" name="Image 1" descr="preencoded.png"/>
          <p:cNvPicPr>
            <a:picLocks noChangeAspect="1"/>
          </p:cNvPicPr>
          <p:nvPr/>
        </p:nvPicPr>
        <p:blipFill>
          <a:blip r:embed="rId3"/>
          <a:stretch>
            <a:fillRect/>
          </a:stretch>
        </p:blipFill>
        <p:spPr>
          <a:xfrm>
            <a:off x="5120640" y="4754880"/>
            <a:ext cx="487680" cy="487680"/>
          </a:xfrm>
          <a:prstGeom prst="rect">
            <a:avLst/>
          </a:prstGeom>
        </p:spPr>
      </p:pic>
      <p:sp>
        <p:nvSpPr>
          <p:cNvPr id="13" name="Shape 9"/>
          <p:cNvSpPr/>
          <p:nvPr/>
        </p:nvSpPr>
        <p:spPr>
          <a:xfrm>
            <a:off x="5852160" y="4632960"/>
            <a:ext cx="6048291" cy="731520"/>
          </a:xfrm>
          <a:prstGeom prst="rect">
            <a:avLst/>
          </a:prstGeom>
          <a:solidFill>
            <a:srgbClr val="253347"/>
          </a:solidFill>
          <a:ln/>
        </p:spPr>
      </p:sp>
      <p:sp>
        <p:nvSpPr>
          <p:cNvPr id="14" name="Text 10"/>
          <p:cNvSpPr/>
          <p:nvPr/>
        </p:nvSpPr>
        <p:spPr>
          <a:xfrm>
            <a:off x="6095999" y="4632960"/>
            <a:ext cx="5608319" cy="731520"/>
          </a:xfrm>
          <a:prstGeom prst="rect">
            <a:avLst/>
          </a:prstGeom>
          <a:noFill/>
          <a:ln/>
        </p:spPr>
        <p:txBody>
          <a:bodyPr wrap="square" lIns="0" tIns="0" rIns="0" bIns="0" rtlCol="0" anchor="ctr"/>
          <a:lstStyle/>
          <a:p>
            <a:pPr defTabSz="1219170"/>
            <a:r>
              <a:rPr lang="en-US" sz="2667" b="1" dirty="0">
                <a:solidFill>
                  <a:srgbClr val="76B900"/>
                </a:solidFill>
                <a:latin typeface="Calibri" pitchFamily="34" charset="0"/>
                <a:ea typeface="Calibri" pitchFamily="34" charset="-122"/>
                <a:cs typeface="Calibri" pitchFamily="34" charset="-120"/>
              </a:rPr>
              <a:t>Ternary mask entries</a:t>
            </a:r>
            <a:r>
              <a:rPr lang="en-US" sz="2667" dirty="0">
                <a:solidFill>
                  <a:srgbClr val="CBD5E1"/>
                </a:solidFill>
                <a:latin typeface="Calibri" pitchFamily="34" charset="0"/>
                <a:ea typeface="Calibri" pitchFamily="34" charset="-122"/>
                <a:cs typeface="Calibri" pitchFamily="34" charset="-120"/>
              </a:rPr>
              <a:t>  — value &amp; mask in Control Pipe</a:t>
            </a:r>
            <a:endParaRPr lang="en-US" sz="2667" dirty="0">
              <a:solidFill>
                <a:prstClr val="black"/>
              </a:solidFill>
              <a:latin typeface="Calibri" panose="020F0502020204030204"/>
            </a:endParaRPr>
          </a:p>
        </p:txBody>
      </p:sp>
      <p:sp>
        <p:nvSpPr>
          <p:cNvPr id="15" name="Shape 11"/>
          <p:cNvSpPr/>
          <p:nvPr/>
        </p:nvSpPr>
        <p:spPr>
          <a:xfrm>
            <a:off x="975360" y="5608320"/>
            <a:ext cx="3901440" cy="731520"/>
          </a:xfrm>
          <a:prstGeom prst="rect">
            <a:avLst/>
          </a:prstGeom>
          <a:solidFill>
            <a:srgbClr val="2563EB"/>
          </a:solidFill>
          <a:ln/>
        </p:spPr>
      </p:sp>
      <p:sp>
        <p:nvSpPr>
          <p:cNvPr id="16" name="Text 12"/>
          <p:cNvSpPr/>
          <p:nvPr/>
        </p:nvSpPr>
        <p:spPr>
          <a:xfrm>
            <a:off x="975360" y="5608320"/>
            <a:ext cx="3901440" cy="731520"/>
          </a:xfrm>
          <a:prstGeom prst="rect">
            <a:avLst/>
          </a:prstGeom>
          <a:noFill/>
          <a:ln/>
        </p:spPr>
        <p:txBody>
          <a:bodyPr wrap="square" lIns="0" tIns="0" rIns="0" bIns="0" rtlCol="0" anchor="ctr"/>
          <a:lstStyle/>
          <a:p>
            <a:pPr algn="ctr" defTabSz="1219170"/>
            <a:r>
              <a:rPr lang="en-US" sz="2667" b="1" dirty="0">
                <a:solidFill>
                  <a:srgbClr val="FFFFFF"/>
                </a:solidFill>
                <a:latin typeface="Calibri" pitchFamily="34" charset="0"/>
                <a:ea typeface="Calibri" pitchFamily="34" charset="-122"/>
                <a:cs typeface="Calibri" pitchFamily="34" charset="-120"/>
              </a:rPr>
              <a:t>Leaf node</a:t>
            </a:r>
            <a:endParaRPr lang="en-US" sz="2667" dirty="0">
              <a:solidFill>
                <a:prstClr val="black"/>
              </a:solidFill>
              <a:latin typeface="Calibri" panose="020F0502020204030204"/>
            </a:endParaRPr>
          </a:p>
        </p:txBody>
      </p:sp>
      <p:pic>
        <p:nvPicPr>
          <p:cNvPr id="17" name="Image 2" descr="preencoded.png"/>
          <p:cNvPicPr>
            <a:picLocks noChangeAspect="1"/>
          </p:cNvPicPr>
          <p:nvPr/>
        </p:nvPicPr>
        <p:blipFill>
          <a:blip r:embed="rId3"/>
          <a:stretch>
            <a:fillRect/>
          </a:stretch>
        </p:blipFill>
        <p:spPr>
          <a:xfrm>
            <a:off x="5120640" y="5730240"/>
            <a:ext cx="487680" cy="487680"/>
          </a:xfrm>
          <a:prstGeom prst="rect">
            <a:avLst/>
          </a:prstGeom>
        </p:spPr>
      </p:pic>
      <p:sp>
        <p:nvSpPr>
          <p:cNvPr id="18" name="Shape 13"/>
          <p:cNvSpPr/>
          <p:nvPr/>
        </p:nvSpPr>
        <p:spPr>
          <a:xfrm>
            <a:off x="5852160" y="5608320"/>
            <a:ext cx="6048291" cy="731520"/>
          </a:xfrm>
          <a:prstGeom prst="rect">
            <a:avLst/>
          </a:prstGeom>
          <a:solidFill>
            <a:srgbClr val="253347"/>
          </a:solidFill>
          <a:ln/>
        </p:spPr>
      </p:sp>
      <p:sp>
        <p:nvSpPr>
          <p:cNvPr id="19" name="Text 14"/>
          <p:cNvSpPr/>
          <p:nvPr/>
        </p:nvSpPr>
        <p:spPr>
          <a:xfrm>
            <a:off x="6096000" y="5608320"/>
            <a:ext cx="5804451" cy="731520"/>
          </a:xfrm>
          <a:prstGeom prst="rect">
            <a:avLst/>
          </a:prstGeom>
          <a:noFill/>
          <a:ln/>
        </p:spPr>
        <p:txBody>
          <a:bodyPr wrap="square" lIns="0" tIns="0" rIns="0" bIns="0" rtlCol="0" anchor="ctr"/>
          <a:lstStyle/>
          <a:p>
            <a:pPr defTabSz="1219170"/>
            <a:r>
              <a:rPr lang="en-US" sz="2667" b="1" dirty="0">
                <a:solidFill>
                  <a:srgbClr val="76B900"/>
                </a:solidFill>
                <a:latin typeface="Calibri" pitchFamily="34" charset="0"/>
                <a:ea typeface="Calibri" pitchFamily="34" charset="-122"/>
                <a:cs typeface="Calibri" pitchFamily="34" charset="-120"/>
              </a:rPr>
              <a:t>Counter Pipe</a:t>
            </a:r>
            <a:r>
              <a:rPr lang="en-US" sz="2667" dirty="0">
                <a:solidFill>
                  <a:srgbClr val="CBD5E1"/>
                </a:solidFill>
                <a:latin typeface="Calibri" pitchFamily="34" charset="0"/>
                <a:ea typeface="Calibri" pitchFamily="34" charset="-122"/>
                <a:cs typeface="Calibri" pitchFamily="34" charset="-120"/>
              </a:rPr>
              <a:t>  — increment class counter</a:t>
            </a:r>
            <a:endParaRPr lang="en-US" sz="2667" dirty="0">
              <a:solidFill>
                <a:prstClr val="black"/>
              </a:solidFill>
              <a:latin typeface="Calibri" panose="020F0502020204030204"/>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6">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228600"/>
            <a:ext cx="1069848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Model Complexity Has Zero Impact on Throughput</a:t>
            </a:r>
            <a:endParaRPr lang="en-US" sz="3200" dirty="0"/>
          </a:p>
        </p:txBody>
      </p:sp>
      <p:sp>
        <p:nvSpPr>
          <p:cNvPr id="6" name="Text 4"/>
          <p:cNvSpPr/>
          <p:nvPr/>
        </p:nvSpPr>
        <p:spPr>
          <a:xfrm>
            <a:off x="457200" y="1280160"/>
            <a:ext cx="4114800" cy="2286000"/>
          </a:xfrm>
          <a:prstGeom prst="rect">
            <a:avLst/>
          </a:prstGeom>
          <a:noFill/>
          <a:ln/>
        </p:spPr>
        <p:txBody>
          <a:bodyPr wrap="square" lIns="0" tIns="0" rIns="0" bIns="0" rtlCol="0" anchor="ctr"/>
          <a:lstStyle/>
          <a:p>
            <a:pPr marL="0" indent="0">
              <a:buNone/>
            </a:pPr>
            <a:r>
              <a:rPr lang="en-US" sz="12000" b="1" dirty="0">
                <a:solidFill>
                  <a:srgbClr val="76B900"/>
                </a:solidFill>
                <a:latin typeface="Trebuchet MS" pitchFamily="34" charset="0"/>
                <a:ea typeface="Trebuchet MS" pitchFamily="34" charset="-122"/>
                <a:cs typeface="Trebuchet MS" pitchFamily="34" charset="-120"/>
              </a:rPr>
              <a:t>0%</a:t>
            </a:r>
            <a:endParaRPr lang="en-US" sz="12000" dirty="0"/>
          </a:p>
        </p:txBody>
      </p:sp>
      <p:sp>
        <p:nvSpPr>
          <p:cNvPr id="7" name="Text 5"/>
          <p:cNvSpPr/>
          <p:nvPr/>
        </p:nvSpPr>
        <p:spPr>
          <a:xfrm>
            <a:off x="457200" y="3383280"/>
            <a:ext cx="4114800" cy="731520"/>
          </a:xfrm>
          <a:prstGeom prst="rect">
            <a:avLst/>
          </a:prstGeom>
          <a:noFill/>
          <a:ln/>
        </p:spPr>
        <p:txBody>
          <a:bodyPr wrap="square" lIns="0" tIns="0" rIns="0" bIns="0" rtlCol="0" anchor="ctr"/>
          <a:lstStyle/>
          <a:p>
            <a:pPr marL="0" indent="0">
              <a:buNone/>
            </a:pPr>
            <a:r>
              <a:rPr lang="en-US" sz="2800" dirty="0">
                <a:solidFill>
                  <a:srgbClr val="B0BEC5"/>
                </a:solidFill>
                <a:latin typeface="Trebuchet MS" pitchFamily="34" charset="0"/>
                <a:ea typeface="Trebuchet MS" pitchFamily="34" charset="-122"/>
                <a:cs typeface="Trebuchet MS" pitchFamily="34" charset="-120"/>
              </a:rPr>
              <a:t>throughput</a:t>
            </a:r>
            <a:endParaRPr lang="en-US" sz="2800" dirty="0"/>
          </a:p>
          <a:p>
            <a:pPr marL="0" indent="0">
              <a:buNone/>
            </a:pPr>
            <a:r>
              <a:rPr lang="en-US" sz="2800" dirty="0">
                <a:solidFill>
                  <a:srgbClr val="B0BEC5"/>
                </a:solidFill>
                <a:latin typeface="Trebuchet MS" pitchFamily="34" charset="0"/>
                <a:ea typeface="Trebuchet MS" pitchFamily="34" charset="-122"/>
                <a:cs typeface="Trebuchet MS" pitchFamily="34" charset="-120"/>
              </a:rPr>
              <a:t>penalty</a:t>
            </a:r>
            <a:endParaRPr lang="en-US" sz="2800" dirty="0"/>
          </a:p>
        </p:txBody>
      </p:sp>
      <p:graphicFrame>
        <p:nvGraphicFramePr>
          <p:cNvPr id="8" name="Table 0"/>
          <p:cNvGraphicFramePr>
            <a:graphicFrameLocks noGrp="1"/>
          </p:cNvGraphicFramePr>
          <p:nvPr>
            <p:extLst>
              <p:ext uri="{D42A27DB-BD31-4B8C-83A1-F6EECF244321}">
                <p14:modId xmlns:p14="http://schemas.microsoft.com/office/powerpoint/2010/main" val="1579011935"/>
              </p:ext>
            </p:extLst>
          </p:nvPr>
        </p:nvGraphicFramePr>
        <p:xfrm>
          <a:off x="4846320" y="1371600"/>
          <a:ext cx="6858000" cy="3017520"/>
        </p:xfrm>
        <a:graphic>
          <a:graphicData uri="http://schemas.openxmlformats.org/drawingml/2006/table">
            <a:tbl>
              <a:tblPr/>
              <a:tblGrid>
                <a:gridCol w="2286000">
                  <a:extLst>
                    <a:ext uri="{9D8B030D-6E8A-4147-A177-3AD203B41FA5}">
                      <a16:colId xmlns:a16="http://schemas.microsoft.com/office/drawing/2014/main" val="20000"/>
                    </a:ext>
                  </a:extLst>
                </a:gridCol>
                <a:gridCol w="2560320">
                  <a:extLst>
                    <a:ext uri="{9D8B030D-6E8A-4147-A177-3AD203B41FA5}">
                      <a16:colId xmlns:a16="http://schemas.microsoft.com/office/drawing/2014/main" val="20001"/>
                    </a:ext>
                  </a:extLst>
                </a:gridCol>
                <a:gridCol w="2011680">
                  <a:extLst>
                    <a:ext uri="{9D8B030D-6E8A-4147-A177-3AD203B41FA5}">
                      <a16:colId xmlns:a16="http://schemas.microsoft.com/office/drawing/2014/main" val="20002"/>
                    </a:ext>
                  </a:extLst>
                </a:gridCol>
              </a:tblGrid>
              <a:tr h="502920">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Pipe Depth</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Throughput (Gbps)</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vs Baseline</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extLst>
                  <a:ext uri="{0D108BD9-81ED-4DB2-BD59-A6C34878D82A}">
                    <a16:rowId xmlns:a16="http://schemas.microsoft.com/office/drawing/2014/main" val="10000"/>
                  </a:ext>
                </a:extLst>
              </a:tr>
              <a:tr h="502920">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1 (baseline)</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98.72</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b="1" dirty="0">
                          <a:solidFill>
                            <a:srgbClr val="FFFFFF"/>
                          </a:solidFill>
                          <a:latin typeface="Calibri" pitchFamily="34" charset="0"/>
                          <a:ea typeface="Calibri" pitchFamily="34" charset="-122"/>
                          <a:cs typeface="Calibri" pitchFamily="34" charset="-120"/>
                        </a:rPr>
                        <a:t>—</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1"/>
                  </a:ext>
                </a:extLst>
              </a:tr>
              <a:tr h="502920">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5</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98.72</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b="1" dirty="0">
                          <a:solidFill>
                            <a:srgbClr val="76B900"/>
                          </a:solidFill>
                          <a:latin typeface="Calibri" pitchFamily="34" charset="0"/>
                          <a:ea typeface="Calibri" pitchFamily="34" charset="-122"/>
                          <a:cs typeface="Calibri" pitchFamily="34" charset="-120"/>
                        </a:rPr>
                        <a:t>0%</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extLst>
                  <a:ext uri="{0D108BD9-81ED-4DB2-BD59-A6C34878D82A}">
                    <a16:rowId xmlns:a16="http://schemas.microsoft.com/office/drawing/2014/main" val="10002"/>
                  </a:ext>
                </a:extLst>
              </a:tr>
              <a:tr h="502920">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10</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98.72</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b="1" dirty="0">
                          <a:solidFill>
                            <a:srgbClr val="76B900"/>
                          </a:solidFill>
                          <a:latin typeface="Calibri" pitchFamily="34" charset="0"/>
                          <a:ea typeface="Calibri" pitchFamily="34" charset="-122"/>
                          <a:cs typeface="Calibri" pitchFamily="34" charset="-120"/>
                        </a:rPr>
                        <a:t>0%</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3"/>
                  </a:ext>
                </a:extLst>
              </a:tr>
              <a:tr h="502920">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20</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98.72</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b="1" dirty="0">
                          <a:solidFill>
                            <a:srgbClr val="76B900"/>
                          </a:solidFill>
                          <a:latin typeface="Calibri" pitchFamily="34" charset="0"/>
                          <a:ea typeface="Calibri" pitchFamily="34" charset="-122"/>
                          <a:cs typeface="Calibri" pitchFamily="34" charset="-120"/>
                        </a:rPr>
                        <a:t>0%</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extLst>
                  <a:ext uri="{0D108BD9-81ED-4DB2-BD59-A6C34878D82A}">
                    <a16:rowId xmlns:a16="http://schemas.microsoft.com/office/drawing/2014/main" val="10004"/>
                  </a:ext>
                </a:extLst>
              </a:tr>
              <a:tr h="502920">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40</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98.72</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b="1" dirty="0">
                          <a:solidFill>
                            <a:srgbClr val="76B900"/>
                          </a:solidFill>
                          <a:latin typeface="Calibri" pitchFamily="34" charset="0"/>
                          <a:ea typeface="Calibri" pitchFamily="34" charset="-122"/>
                          <a:cs typeface="Calibri" pitchFamily="34" charset="-120"/>
                        </a:rPr>
                        <a:t>0%</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5"/>
                  </a:ext>
                </a:extLst>
              </a:tr>
            </a:tbl>
          </a:graphicData>
        </a:graphic>
      </p:graphicFrame>
      <p:sp>
        <p:nvSpPr>
          <p:cNvPr id="9" name="Shape 6"/>
          <p:cNvSpPr/>
          <p:nvPr/>
        </p:nvSpPr>
        <p:spPr>
          <a:xfrm>
            <a:off x="409354" y="5029200"/>
            <a:ext cx="11247120" cy="731520"/>
          </a:xfrm>
          <a:prstGeom prst="roundRect">
            <a:avLst>
              <a:gd name="adj" fmla="val 10000"/>
            </a:avLst>
          </a:prstGeom>
          <a:solidFill>
            <a:srgbClr val="1E3A2F"/>
          </a:solidFill>
          <a:ln/>
        </p:spPr>
      </p:sp>
      <p:sp>
        <p:nvSpPr>
          <p:cNvPr id="10" name="Text 7"/>
          <p:cNvSpPr/>
          <p:nvPr/>
        </p:nvSpPr>
        <p:spPr>
          <a:xfrm>
            <a:off x="592234" y="5029200"/>
            <a:ext cx="10881360" cy="731520"/>
          </a:xfrm>
          <a:prstGeom prst="rect">
            <a:avLst/>
          </a:prstGeom>
          <a:noFill/>
          <a:ln/>
        </p:spPr>
        <p:txBody>
          <a:bodyPr wrap="square" lIns="0" tIns="0" rIns="0" bIns="0" rtlCol="0" anchor="ctr"/>
          <a:lstStyle/>
          <a:p>
            <a:pPr marL="0" indent="0">
              <a:buNone/>
            </a:pPr>
            <a:r>
              <a:rPr lang="en-US" sz="2600" b="1" dirty="0">
                <a:solidFill>
                  <a:srgbClr val="76B900"/>
                </a:solidFill>
                <a:latin typeface="Trebuchet MS" pitchFamily="34" charset="0"/>
                <a:ea typeface="Trebuchet MS" pitchFamily="34" charset="-122"/>
                <a:cs typeface="Trebuchet MS" pitchFamily="34" charset="-120"/>
              </a:rPr>
              <a:t>1 pipe or 40 pipes — same throughput at 100 Gbps</a:t>
            </a:r>
            <a:endParaRPr lang="en-US" sz="2600" dirty="0"/>
          </a:p>
        </p:txBody>
      </p:sp>
      <p:sp>
        <p:nvSpPr>
          <p:cNvPr id="11" name="Text 8"/>
          <p:cNvSpPr/>
          <p:nvPr/>
        </p:nvSpPr>
        <p:spPr>
          <a:xfrm>
            <a:off x="409354" y="6035040"/>
            <a:ext cx="11247120" cy="320040"/>
          </a:xfrm>
          <a:prstGeom prst="rect">
            <a:avLst/>
          </a:prstGeom>
          <a:noFill/>
          <a:ln/>
        </p:spPr>
        <p:txBody>
          <a:bodyPr wrap="square" lIns="0" tIns="0" rIns="0" bIns="0" rtlCol="0" anchor="ctr"/>
          <a:lstStyle/>
          <a:p>
            <a:pPr marL="0" indent="0">
              <a:buNone/>
            </a:pPr>
            <a:r>
              <a:rPr lang="en-US" sz="2000" dirty="0">
                <a:solidFill>
                  <a:srgbClr val="546E7A"/>
                </a:solidFill>
                <a:latin typeface="Calibri" pitchFamily="34" charset="0"/>
                <a:ea typeface="Calibri" pitchFamily="34" charset="-122"/>
                <a:cs typeface="Calibri" pitchFamily="34" charset="-120"/>
              </a:rPr>
              <a:t>1518B packets, T-Rex v3.08, 25-second runs, 202M+ packets, BF-2 eSwitch hardware counters</a:t>
            </a: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7">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228600"/>
            <a:ext cx="1069848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Line Rate Achieved at &gt;= 256B Packets</a:t>
            </a:r>
            <a:endParaRPr lang="en-US" sz="3200" dirty="0"/>
          </a:p>
        </p:txBody>
      </p:sp>
      <p:sp>
        <p:nvSpPr>
          <p:cNvPr id="6" name="Shape 4"/>
          <p:cNvSpPr/>
          <p:nvPr/>
        </p:nvSpPr>
        <p:spPr>
          <a:xfrm>
            <a:off x="731520" y="1828800"/>
            <a:ext cx="10424160" cy="0"/>
          </a:xfrm>
          <a:prstGeom prst="line">
            <a:avLst/>
          </a:prstGeom>
          <a:noFill/>
          <a:ln w="19050">
            <a:solidFill>
              <a:srgbClr val="76B900"/>
            </a:solidFill>
            <a:prstDash val="dash"/>
          </a:ln>
        </p:spPr>
      </p:sp>
      <p:sp>
        <p:nvSpPr>
          <p:cNvPr id="7" name="Text 5"/>
          <p:cNvSpPr/>
          <p:nvPr/>
        </p:nvSpPr>
        <p:spPr>
          <a:xfrm>
            <a:off x="731520" y="1508760"/>
            <a:ext cx="2743200" cy="274320"/>
          </a:xfrm>
          <a:prstGeom prst="rect">
            <a:avLst/>
          </a:prstGeom>
          <a:noFill/>
          <a:ln/>
        </p:spPr>
        <p:txBody>
          <a:bodyPr wrap="square" lIns="0" tIns="0" rIns="0" bIns="0" rtlCol="0" anchor="ctr"/>
          <a:lstStyle/>
          <a:p>
            <a:pPr marL="0" indent="0">
              <a:buNone/>
            </a:pPr>
            <a:r>
              <a:rPr lang="en-US" sz="1400" dirty="0">
                <a:solidFill>
                  <a:srgbClr val="76B900"/>
                </a:solidFill>
                <a:latin typeface="Calibri" pitchFamily="34" charset="0"/>
                <a:ea typeface="Calibri" pitchFamily="34" charset="-122"/>
                <a:cs typeface="Calibri" pitchFamily="34" charset="-120"/>
              </a:rPr>
              <a:t>100 Gbps wire rate</a:t>
            </a:r>
            <a:endParaRPr lang="en-US" sz="1400" dirty="0"/>
          </a:p>
        </p:txBody>
      </p:sp>
      <p:sp>
        <p:nvSpPr>
          <p:cNvPr id="8" name="Shape 6"/>
          <p:cNvSpPr/>
          <p:nvPr/>
        </p:nvSpPr>
        <p:spPr>
          <a:xfrm>
            <a:off x="914400" y="3763670"/>
            <a:ext cx="1463040" cy="1722730"/>
          </a:xfrm>
          <a:prstGeom prst="rect">
            <a:avLst/>
          </a:prstGeom>
          <a:solidFill>
            <a:srgbClr val="00A3E0"/>
          </a:solidFill>
          <a:ln/>
        </p:spPr>
      </p:sp>
      <p:sp>
        <p:nvSpPr>
          <p:cNvPr id="9" name="Text 7"/>
          <p:cNvSpPr/>
          <p:nvPr/>
        </p:nvSpPr>
        <p:spPr>
          <a:xfrm>
            <a:off x="914400" y="3443630"/>
            <a:ext cx="1463040" cy="320040"/>
          </a:xfrm>
          <a:prstGeom prst="rect">
            <a:avLst/>
          </a:prstGeom>
          <a:noFill/>
          <a:ln/>
        </p:spPr>
        <p:txBody>
          <a:bodyPr wrap="square" lIns="0" tIns="0" rIns="0" bIns="0" rtlCol="0" anchor="ctr"/>
          <a:lstStyle/>
          <a:p>
            <a:pPr marL="0" indent="0" algn="ctr">
              <a:buNone/>
            </a:pPr>
            <a:r>
              <a:rPr lang="en-US" sz="1600" b="1" dirty="0">
                <a:solidFill>
                  <a:srgbClr val="00A3E0"/>
                </a:solidFill>
                <a:latin typeface="Calibri" pitchFamily="34" charset="0"/>
                <a:ea typeface="Calibri" pitchFamily="34" charset="-122"/>
                <a:cs typeface="Calibri" pitchFamily="34" charset="-120"/>
              </a:rPr>
              <a:t>47.1</a:t>
            </a:r>
            <a:endParaRPr lang="en-US" sz="1600" dirty="0"/>
          </a:p>
        </p:txBody>
      </p:sp>
      <p:sp>
        <p:nvSpPr>
          <p:cNvPr id="10" name="Text 8"/>
          <p:cNvSpPr/>
          <p:nvPr/>
        </p:nvSpPr>
        <p:spPr>
          <a:xfrm>
            <a:off x="914400" y="5532120"/>
            <a:ext cx="1463040" cy="320040"/>
          </a:xfrm>
          <a:prstGeom prst="rect">
            <a:avLst/>
          </a:prstGeom>
          <a:noFill/>
          <a:ln/>
        </p:spPr>
        <p:txBody>
          <a:bodyPr wrap="square" lIns="0" tIns="0" rIns="0" bIns="0" rtlCol="0" anchor="ctr"/>
          <a:lstStyle/>
          <a:p>
            <a:pPr marL="0" indent="0" algn="ctr">
              <a:buNone/>
            </a:pPr>
            <a:r>
              <a:rPr lang="en-US" sz="1600" dirty="0">
                <a:solidFill>
                  <a:srgbClr val="B0BEC5"/>
                </a:solidFill>
                <a:latin typeface="Calibri" pitchFamily="34" charset="0"/>
                <a:ea typeface="Calibri" pitchFamily="34" charset="-122"/>
                <a:cs typeface="Calibri" pitchFamily="34" charset="-120"/>
              </a:rPr>
              <a:t>64B*</a:t>
            </a:r>
            <a:endParaRPr lang="en-US" sz="1600" dirty="0"/>
          </a:p>
        </p:txBody>
      </p:sp>
      <p:sp>
        <p:nvSpPr>
          <p:cNvPr id="11" name="Shape 9"/>
          <p:cNvSpPr/>
          <p:nvPr/>
        </p:nvSpPr>
        <p:spPr>
          <a:xfrm>
            <a:off x="2651760" y="2948026"/>
            <a:ext cx="1463040" cy="2538374"/>
          </a:xfrm>
          <a:prstGeom prst="rect">
            <a:avLst/>
          </a:prstGeom>
          <a:solidFill>
            <a:srgbClr val="00A3E0"/>
          </a:solidFill>
          <a:ln/>
        </p:spPr>
      </p:sp>
      <p:sp>
        <p:nvSpPr>
          <p:cNvPr id="12" name="Text 10"/>
          <p:cNvSpPr/>
          <p:nvPr/>
        </p:nvSpPr>
        <p:spPr>
          <a:xfrm>
            <a:off x="2651760" y="2627986"/>
            <a:ext cx="1463040" cy="320040"/>
          </a:xfrm>
          <a:prstGeom prst="rect">
            <a:avLst/>
          </a:prstGeom>
          <a:noFill/>
          <a:ln/>
        </p:spPr>
        <p:txBody>
          <a:bodyPr wrap="square" lIns="0" tIns="0" rIns="0" bIns="0" rtlCol="0" anchor="ctr"/>
          <a:lstStyle/>
          <a:p>
            <a:pPr marL="0" indent="0" algn="ctr">
              <a:buNone/>
            </a:pPr>
            <a:r>
              <a:rPr lang="en-US" sz="1600" b="1" dirty="0">
                <a:solidFill>
                  <a:srgbClr val="00A3E0"/>
                </a:solidFill>
                <a:latin typeface="Calibri" pitchFamily="34" charset="0"/>
                <a:ea typeface="Calibri" pitchFamily="34" charset="-122"/>
                <a:cs typeface="Calibri" pitchFamily="34" charset="-120"/>
              </a:rPr>
              <a:t>69.4</a:t>
            </a:r>
            <a:endParaRPr lang="en-US" sz="1600" dirty="0"/>
          </a:p>
        </p:txBody>
      </p:sp>
      <p:sp>
        <p:nvSpPr>
          <p:cNvPr id="13" name="Text 11"/>
          <p:cNvSpPr/>
          <p:nvPr/>
        </p:nvSpPr>
        <p:spPr>
          <a:xfrm>
            <a:off x="2651760" y="5532120"/>
            <a:ext cx="1463040" cy="320040"/>
          </a:xfrm>
          <a:prstGeom prst="rect">
            <a:avLst/>
          </a:prstGeom>
          <a:noFill/>
          <a:ln/>
        </p:spPr>
        <p:txBody>
          <a:bodyPr wrap="square" lIns="0" tIns="0" rIns="0" bIns="0" rtlCol="0" anchor="ctr"/>
          <a:lstStyle/>
          <a:p>
            <a:pPr marL="0" indent="0" algn="ctr">
              <a:buNone/>
            </a:pPr>
            <a:r>
              <a:rPr lang="en-US" sz="1600" dirty="0">
                <a:solidFill>
                  <a:srgbClr val="B0BEC5"/>
                </a:solidFill>
                <a:latin typeface="Calibri" pitchFamily="34" charset="0"/>
                <a:ea typeface="Calibri" pitchFamily="34" charset="-122"/>
                <a:cs typeface="Calibri" pitchFamily="34" charset="-120"/>
              </a:rPr>
              <a:t>128B</a:t>
            </a:r>
            <a:endParaRPr lang="en-US" sz="1600" dirty="0"/>
          </a:p>
        </p:txBody>
      </p:sp>
      <p:sp>
        <p:nvSpPr>
          <p:cNvPr id="14" name="Shape 12"/>
          <p:cNvSpPr/>
          <p:nvPr/>
        </p:nvSpPr>
        <p:spPr>
          <a:xfrm>
            <a:off x="4389120" y="2706624"/>
            <a:ext cx="1463040" cy="2779776"/>
          </a:xfrm>
          <a:prstGeom prst="rect">
            <a:avLst/>
          </a:prstGeom>
          <a:solidFill>
            <a:srgbClr val="76B900"/>
          </a:solidFill>
          <a:ln/>
        </p:spPr>
      </p:sp>
      <p:sp>
        <p:nvSpPr>
          <p:cNvPr id="15" name="Text 13"/>
          <p:cNvSpPr/>
          <p:nvPr/>
        </p:nvSpPr>
        <p:spPr>
          <a:xfrm>
            <a:off x="4389120" y="2386584"/>
            <a:ext cx="1463040" cy="320040"/>
          </a:xfrm>
          <a:prstGeom prst="rect">
            <a:avLst/>
          </a:prstGeom>
          <a:noFill/>
          <a:ln/>
        </p:spPr>
        <p:txBody>
          <a:bodyPr wrap="square" lIns="0" tIns="0" rIns="0" bIns="0" rtlCol="0" anchor="ctr"/>
          <a:lstStyle/>
          <a:p>
            <a:pPr marL="0" indent="0" algn="ctr">
              <a:buNone/>
            </a:pPr>
            <a:r>
              <a:rPr lang="en-US" sz="1600" b="1" dirty="0">
                <a:solidFill>
                  <a:srgbClr val="76B900"/>
                </a:solidFill>
                <a:latin typeface="Calibri" pitchFamily="34" charset="0"/>
                <a:ea typeface="Calibri" pitchFamily="34" charset="-122"/>
                <a:cs typeface="Calibri" pitchFamily="34" charset="-120"/>
              </a:rPr>
              <a:t>76</a:t>
            </a:r>
            <a:endParaRPr lang="en-US" sz="1600" dirty="0"/>
          </a:p>
        </p:txBody>
      </p:sp>
      <p:sp>
        <p:nvSpPr>
          <p:cNvPr id="16" name="Text 14"/>
          <p:cNvSpPr/>
          <p:nvPr/>
        </p:nvSpPr>
        <p:spPr>
          <a:xfrm>
            <a:off x="4389120" y="5532120"/>
            <a:ext cx="1463040" cy="320040"/>
          </a:xfrm>
          <a:prstGeom prst="rect">
            <a:avLst/>
          </a:prstGeom>
          <a:noFill/>
          <a:ln/>
        </p:spPr>
        <p:txBody>
          <a:bodyPr wrap="square" lIns="0" tIns="0" rIns="0" bIns="0" rtlCol="0" anchor="ctr"/>
          <a:lstStyle/>
          <a:p>
            <a:pPr marL="0" indent="0" algn="ctr">
              <a:buNone/>
            </a:pPr>
            <a:r>
              <a:rPr lang="en-US" sz="1600" dirty="0">
                <a:solidFill>
                  <a:srgbClr val="B0BEC5"/>
                </a:solidFill>
                <a:latin typeface="Calibri" pitchFamily="34" charset="0"/>
                <a:ea typeface="Calibri" pitchFamily="34" charset="-122"/>
                <a:cs typeface="Calibri" pitchFamily="34" charset="-120"/>
              </a:rPr>
              <a:t>256B</a:t>
            </a:r>
            <a:endParaRPr lang="en-US" sz="1600" dirty="0"/>
          </a:p>
        </p:txBody>
      </p:sp>
      <p:sp>
        <p:nvSpPr>
          <p:cNvPr id="17" name="Shape 15"/>
          <p:cNvSpPr/>
          <p:nvPr/>
        </p:nvSpPr>
        <p:spPr>
          <a:xfrm>
            <a:off x="6126480" y="1964131"/>
            <a:ext cx="1463040" cy="3522269"/>
          </a:xfrm>
          <a:prstGeom prst="rect">
            <a:avLst/>
          </a:prstGeom>
          <a:solidFill>
            <a:srgbClr val="76B900"/>
          </a:solidFill>
          <a:ln/>
        </p:spPr>
      </p:sp>
      <p:sp>
        <p:nvSpPr>
          <p:cNvPr id="18" name="Text 16"/>
          <p:cNvSpPr/>
          <p:nvPr/>
        </p:nvSpPr>
        <p:spPr>
          <a:xfrm>
            <a:off x="6126480" y="1644091"/>
            <a:ext cx="1463040" cy="320040"/>
          </a:xfrm>
          <a:prstGeom prst="rect">
            <a:avLst/>
          </a:prstGeom>
          <a:noFill/>
          <a:ln/>
        </p:spPr>
        <p:txBody>
          <a:bodyPr wrap="square" lIns="0" tIns="0" rIns="0" bIns="0" rtlCol="0" anchor="ctr"/>
          <a:lstStyle/>
          <a:p>
            <a:pPr marL="0" indent="0" algn="ctr">
              <a:buNone/>
            </a:pPr>
            <a:r>
              <a:rPr lang="en-US" sz="1600" b="1" dirty="0">
                <a:solidFill>
                  <a:srgbClr val="76B900"/>
                </a:solidFill>
                <a:latin typeface="Calibri" pitchFamily="34" charset="0"/>
                <a:ea typeface="Calibri" pitchFamily="34" charset="-122"/>
                <a:cs typeface="Calibri" pitchFamily="34" charset="-120"/>
              </a:rPr>
              <a:t>96.3</a:t>
            </a:r>
            <a:endParaRPr lang="en-US" sz="1600" dirty="0"/>
          </a:p>
        </p:txBody>
      </p:sp>
      <p:sp>
        <p:nvSpPr>
          <p:cNvPr id="19" name="Text 17"/>
          <p:cNvSpPr/>
          <p:nvPr/>
        </p:nvSpPr>
        <p:spPr>
          <a:xfrm>
            <a:off x="6126480" y="5532120"/>
            <a:ext cx="1463040" cy="320040"/>
          </a:xfrm>
          <a:prstGeom prst="rect">
            <a:avLst/>
          </a:prstGeom>
          <a:noFill/>
          <a:ln/>
        </p:spPr>
        <p:txBody>
          <a:bodyPr wrap="square" lIns="0" tIns="0" rIns="0" bIns="0" rtlCol="0" anchor="ctr"/>
          <a:lstStyle/>
          <a:p>
            <a:pPr marL="0" indent="0" algn="ctr">
              <a:buNone/>
            </a:pPr>
            <a:r>
              <a:rPr lang="en-US" sz="1600" dirty="0">
                <a:solidFill>
                  <a:srgbClr val="B0BEC5"/>
                </a:solidFill>
                <a:latin typeface="Calibri" pitchFamily="34" charset="0"/>
                <a:ea typeface="Calibri" pitchFamily="34" charset="-122"/>
                <a:cs typeface="Calibri" pitchFamily="34" charset="-120"/>
              </a:rPr>
              <a:t>512B</a:t>
            </a:r>
            <a:endParaRPr lang="en-US" sz="1600" dirty="0"/>
          </a:p>
        </p:txBody>
      </p:sp>
      <p:sp>
        <p:nvSpPr>
          <p:cNvPr id="20" name="Shape 18"/>
          <p:cNvSpPr/>
          <p:nvPr/>
        </p:nvSpPr>
        <p:spPr>
          <a:xfrm>
            <a:off x="7863840" y="1898294"/>
            <a:ext cx="1463040" cy="3588106"/>
          </a:xfrm>
          <a:prstGeom prst="rect">
            <a:avLst/>
          </a:prstGeom>
          <a:solidFill>
            <a:srgbClr val="76B900"/>
          </a:solidFill>
          <a:ln/>
        </p:spPr>
      </p:sp>
      <p:sp>
        <p:nvSpPr>
          <p:cNvPr id="21" name="Text 19"/>
          <p:cNvSpPr/>
          <p:nvPr/>
        </p:nvSpPr>
        <p:spPr>
          <a:xfrm>
            <a:off x="7863840" y="1578254"/>
            <a:ext cx="1463040" cy="320040"/>
          </a:xfrm>
          <a:prstGeom prst="rect">
            <a:avLst/>
          </a:prstGeom>
          <a:noFill/>
          <a:ln/>
        </p:spPr>
        <p:txBody>
          <a:bodyPr wrap="square" lIns="0" tIns="0" rIns="0" bIns="0" rtlCol="0" anchor="ctr"/>
          <a:lstStyle/>
          <a:p>
            <a:pPr marL="0" indent="0" algn="ctr">
              <a:buNone/>
            </a:pPr>
            <a:r>
              <a:rPr lang="en-US" sz="1600" b="1" dirty="0">
                <a:solidFill>
                  <a:srgbClr val="76B900"/>
                </a:solidFill>
                <a:latin typeface="Calibri" pitchFamily="34" charset="0"/>
                <a:ea typeface="Calibri" pitchFamily="34" charset="-122"/>
                <a:cs typeface="Calibri" pitchFamily="34" charset="-120"/>
              </a:rPr>
              <a:t>98.1</a:t>
            </a:r>
            <a:endParaRPr lang="en-US" sz="1600" dirty="0"/>
          </a:p>
        </p:txBody>
      </p:sp>
      <p:sp>
        <p:nvSpPr>
          <p:cNvPr id="22" name="Text 20"/>
          <p:cNvSpPr/>
          <p:nvPr/>
        </p:nvSpPr>
        <p:spPr>
          <a:xfrm>
            <a:off x="7863840" y="5532120"/>
            <a:ext cx="1463040" cy="320040"/>
          </a:xfrm>
          <a:prstGeom prst="rect">
            <a:avLst/>
          </a:prstGeom>
          <a:noFill/>
          <a:ln/>
        </p:spPr>
        <p:txBody>
          <a:bodyPr wrap="square" lIns="0" tIns="0" rIns="0" bIns="0" rtlCol="0" anchor="ctr"/>
          <a:lstStyle/>
          <a:p>
            <a:pPr marL="0" indent="0" algn="ctr">
              <a:buNone/>
            </a:pPr>
            <a:r>
              <a:rPr lang="en-US" sz="1600" dirty="0">
                <a:solidFill>
                  <a:srgbClr val="B0BEC5"/>
                </a:solidFill>
                <a:latin typeface="Calibri" pitchFamily="34" charset="0"/>
                <a:ea typeface="Calibri" pitchFamily="34" charset="-122"/>
                <a:cs typeface="Calibri" pitchFamily="34" charset="-120"/>
              </a:rPr>
              <a:t>1024B</a:t>
            </a:r>
            <a:endParaRPr lang="en-US" sz="1600" dirty="0"/>
          </a:p>
        </p:txBody>
      </p:sp>
      <p:sp>
        <p:nvSpPr>
          <p:cNvPr id="23" name="Shape 21"/>
          <p:cNvSpPr/>
          <p:nvPr/>
        </p:nvSpPr>
        <p:spPr>
          <a:xfrm>
            <a:off x="9601200" y="1876349"/>
            <a:ext cx="1463040" cy="3610051"/>
          </a:xfrm>
          <a:prstGeom prst="rect">
            <a:avLst/>
          </a:prstGeom>
          <a:solidFill>
            <a:srgbClr val="76B900"/>
          </a:solidFill>
          <a:ln/>
        </p:spPr>
      </p:sp>
      <p:sp>
        <p:nvSpPr>
          <p:cNvPr id="24" name="Text 22"/>
          <p:cNvSpPr/>
          <p:nvPr/>
        </p:nvSpPr>
        <p:spPr>
          <a:xfrm>
            <a:off x="9601200" y="1556309"/>
            <a:ext cx="1463040" cy="320040"/>
          </a:xfrm>
          <a:prstGeom prst="rect">
            <a:avLst/>
          </a:prstGeom>
          <a:noFill/>
          <a:ln/>
        </p:spPr>
        <p:txBody>
          <a:bodyPr wrap="square" lIns="0" tIns="0" rIns="0" bIns="0" rtlCol="0" anchor="ctr"/>
          <a:lstStyle/>
          <a:p>
            <a:pPr marL="0" indent="0" algn="ctr">
              <a:buNone/>
            </a:pPr>
            <a:r>
              <a:rPr lang="en-US" sz="1600" b="1" dirty="0">
                <a:solidFill>
                  <a:srgbClr val="76B900"/>
                </a:solidFill>
                <a:latin typeface="Calibri" pitchFamily="34" charset="0"/>
                <a:ea typeface="Calibri" pitchFamily="34" charset="-122"/>
                <a:cs typeface="Calibri" pitchFamily="34" charset="-120"/>
              </a:rPr>
              <a:t>98.7</a:t>
            </a:r>
            <a:endParaRPr lang="en-US" sz="1600" dirty="0"/>
          </a:p>
        </p:txBody>
      </p:sp>
      <p:sp>
        <p:nvSpPr>
          <p:cNvPr id="25" name="Text 23"/>
          <p:cNvSpPr/>
          <p:nvPr/>
        </p:nvSpPr>
        <p:spPr>
          <a:xfrm>
            <a:off x="9601200" y="5532120"/>
            <a:ext cx="1463040" cy="320040"/>
          </a:xfrm>
          <a:prstGeom prst="rect">
            <a:avLst/>
          </a:prstGeom>
          <a:noFill/>
          <a:ln/>
        </p:spPr>
        <p:txBody>
          <a:bodyPr wrap="square" lIns="0" tIns="0" rIns="0" bIns="0" rtlCol="0" anchor="ctr"/>
          <a:lstStyle/>
          <a:p>
            <a:pPr marL="0" indent="0" algn="ctr">
              <a:buNone/>
            </a:pPr>
            <a:r>
              <a:rPr lang="en-US" sz="1600" dirty="0">
                <a:solidFill>
                  <a:srgbClr val="B0BEC5"/>
                </a:solidFill>
                <a:latin typeface="Calibri" pitchFamily="34" charset="0"/>
                <a:ea typeface="Calibri" pitchFamily="34" charset="-122"/>
                <a:cs typeface="Calibri" pitchFamily="34" charset="-120"/>
              </a:rPr>
              <a:t>1518B</a:t>
            </a:r>
            <a:endParaRPr lang="en-US" sz="1600" dirty="0"/>
          </a:p>
        </p:txBody>
      </p:sp>
      <p:sp>
        <p:nvSpPr>
          <p:cNvPr id="26" name="Text 24"/>
          <p:cNvSpPr/>
          <p:nvPr/>
        </p:nvSpPr>
        <p:spPr>
          <a:xfrm>
            <a:off x="182880" y="3200400"/>
            <a:ext cx="640080" cy="274320"/>
          </a:xfrm>
          <a:prstGeom prst="rect">
            <a:avLst/>
          </a:prstGeom>
          <a:noFill/>
          <a:ln/>
        </p:spPr>
        <p:txBody>
          <a:bodyPr wrap="square" lIns="0" tIns="0" rIns="0" bIns="0" rtlCol="0" anchor="ctr"/>
          <a:lstStyle/>
          <a:p>
            <a:pPr marL="0" indent="0">
              <a:buNone/>
            </a:pPr>
            <a:r>
              <a:rPr lang="en-US" sz="1400" dirty="0">
                <a:solidFill>
                  <a:srgbClr val="B0BEC5"/>
                </a:solidFill>
                <a:latin typeface="Calibri" pitchFamily="34" charset="0"/>
                <a:ea typeface="Calibri" pitchFamily="34" charset="-122"/>
                <a:cs typeface="Calibri" pitchFamily="34" charset="-120"/>
              </a:rPr>
              <a:t>Gbps</a:t>
            </a:r>
            <a:endParaRPr lang="en-US" sz="1400" dirty="0"/>
          </a:p>
        </p:txBody>
      </p:sp>
      <p:sp>
        <p:nvSpPr>
          <p:cNvPr id="27" name="Text 25"/>
          <p:cNvSpPr/>
          <p:nvPr/>
        </p:nvSpPr>
        <p:spPr>
          <a:xfrm>
            <a:off x="457200" y="6035040"/>
            <a:ext cx="11247120" cy="274320"/>
          </a:xfrm>
          <a:prstGeom prst="rect">
            <a:avLst/>
          </a:prstGeom>
          <a:noFill/>
          <a:ln/>
        </p:spPr>
        <p:txBody>
          <a:bodyPr wrap="square" lIns="0" tIns="0" rIns="0" bIns="0" rtlCol="0" anchor="ctr"/>
          <a:lstStyle/>
          <a:p>
            <a:pPr marL="0" indent="0">
              <a:buNone/>
            </a:pPr>
            <a:r>
              <a:rPr lang="en-US" sz="2000" i="1" dirty="0">
                <a:solidFill>
                  <a:srgbClr val="546E7A"/>
                </a:solidFill>
                <a:latin typeface="Calibri" pitchFamily="34" charset="0"/>
                <a:ea typeface="Calibri" pitchFamily="34" charset="-122"/>
                <a:cs typeface="Calibri" pitchFamily="34" charset="-120"/>
              </a:rPr>
              <a:t>*64B limited by generator OVS bridge. DUT processes 86.5 Mpps at wire speed.</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8">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228600"/>
            <a:ext cx="1069848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Baseline Comparison</a:t>
            </a:r>
            <a:endParaRPr lang="en-US" sz="3200" dirty="0"/>
          </a:p>
        </p:txBody>
      </p:sp>
      <p:sp>
        <p:nvSpPr>
          <p:cNvPr id="4" name="Text 2"/>
          <p:cNvSpPr/>
          <p:nvPr/>
        </p:nvSpPr>
        <p:spPr>
          <a:xfrm>
            <a:off x="731520" y="868680"/>
            <a:ext cx="10698480" cy="365760"/>
          </a:xfrm>
          <a:prstGeom prst="rect">
            <a:avLst/>
          </a:prstGeom>
          <a:noFill/>
          <a:ln/>
        </p:spPr>
        <p:txBody>
          <a:bodyPr wrap="square" lIns="0" tIns="0" rIns="0" bIns="0" rtlCol="0" anchor="ctr"/>
          <a:lstStyle/>
          <a:p>
            <a:pPr marL="0" indent="0">
              <a:buNone/>
            </a:pPr>
            <a:r>
              <a:rPr lang="en-US" sz="2000" dirty="0">
                <a:solidFill>
                  <a:srgbClr val="B0BEC5"/>
                </a:solidFill>
                <a:latin typeface="Calibri" pitchFamily="34" charset="0"/>
                <a:ea typeface="Calibri" pitchFamily="34" charset="-122"/>
                <a:cs typeface="Calibri" pitchFamily="34" charset="-120"/>
              </a:rPr>
              <a:t>Fair: all optimized C (-O2), same RF model</a:t>
            </a:r>
            <a:endParaRPr lang="en-US" sz="2000" dirty="0"/>
          </a:p>
        </p:txBody>
      </p:sp>
      <p:graphicFrame>
        <p:nvGraphicFramePr>
          <p:cNvPr id="9" name="Table 0"/>
          <p:cNvGraphicFramePr>
            <a:graphicFrameLocks noGrp="1"/>
          </p:cNvGraphicFramePr>
          <p:nvPr>
            <p:extLst>
              <p:ext uri="{D42A27DB-BD31-4B8C-83A1-F6EECF244321}">
                <p14:modId xmlns:p14="http://schemas.microsoft.com/office/powerpoint/2010/main" val="3354761778"/>
              </p:ext>
            </p:extLst>
          </p:nvPr>
        </p:nvGraphicFramePr>
        <p:xfrm>
          <a:off x="731520" y="1980846"/>
          <a:ext cx="11247120" cy="2926080"/>
        </p:xfrm>
        <a:graphic>
          <a:graphicData uri="http://schemas.openxmlformats.org/drawingml/2006/table">
            <a:tbl>
              <a:tblPr/>
              <a:tblGrid>
                <a:gridCol w="36576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gridCol w="2560320">
                  <a:extLst>
                    <a:ext uri="{9D8B030D-6E8A-4147-A177-3AD203B41FA5}">
                      <a16:colId xmlns:a16="http://schemas.microsoft.com/office/drawing/2014/main" val="20003"/>
                    </a:ext>
                  </a:extLst>
                </a:gridCol>
              </a:tblGrid>
              <a:tr h="502920">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Platform</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Mode</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Throughput</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Cores Used</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extLst>
                  <a:ext uri="{0D108BD9-81ED-4DB2-BD59-A6C34878D82A}">
                    <a16:rowId xmlns:a16="http://schemas.microsoft.com/office/drawing/2014/main" val="10000"/>
                  </a:ext>
                </a:extLst>
              </a:tr>
              <a:tr h="640080">
                <a:tc>
                  <a:txBody>
                    <a:bodyPr/>
                    <a:lstStyle/>
                    <a:p>
                      <a:pPr marL="0" indent="0">
                        <a:buNone/>
                      </a:pPr>
                      <a:r>
                        <a:rPr lang="en-US" sz="1800" b="1" dirty="0">
                          <a:solidFill>
                            <a:srgbClr val="76B900"/>
                          </a:solidFill>
                          <a:latin typeface="Calibri" pitchFamily="34" charset="0"/>
                          <a:ea typeface="Calibri" pitchFamily="34" charset="-122"/>
                          <a:cs typeface="Calibri" pitchFamily="34" charset="-120"/>
                        </a:rPr>
                        <a:t>TreeLine (BF-2 eSwitch)</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E3A2F"/>
                    </a:solidFill>
                  </a:tcPr>
                </a:tc>
                <a:tc>
                  <a:txBody>
                    <a:bodyPr/>
                    <a:lstStyle/>
                    <a:p>
                      <a:pPr marL="0" indent="0" algn="ctr">
                        <a:buNone/>
                      </a:pPr>
                      <a:r>
                        <a:rPr lang="en-US" sz="1700" dirty="0">
                          <a:solidFill>
                            <a:srgbClr val="76B900"/>
                          </a:solidFill>
                          <a:latin typeface="Calibri" pitchFamily="34" charset="0"/>
                          <a:ea typeface="Calibri" pitchFamily="34" charset="-122"/>
                          <a:cs typeface="Calibri" pitchFamily="34" charset="-120"/>
                        </a:rPr>
                        <a:t>HW pipeline</a:t>
                      </a:r>
                      <a:endParaRPr lang="en-US" sz="17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E3A2F"/>
                    </a:solidFill>
                  </a:tcPr>
                </a:tc>
                <a:tc>
                  <a:txBody>
                    <a:bodyPr/>
                    <a:lstStyle/>
                    <a:p>
                      <a:pPr marL="0" indent="0" algn="ctr">
                        <a:buNone/>
                      </a:pPr>
                      <a:r>
                        <a:rPr lang="en-US" sz="2000" b="1" dirty="0">
                          <a:solidFill>
                            <a:srgbClr val="76B900"/>
                          </a:solidFill>
                          <a:latin typeface="Calibri" pitchFamily="34" charset="0"/>
                          <a:ea typeface="Calibri" pitchFamily="34" charset="-122"/>
                          <a:cs typeface="Calibri" pitchFamily="34" charset="-120"/>
                        </a:rPr>
                        <a:t>86.5 Mpps</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E3A2F"/>
                    </a:solidFill>
                  </a:tcPr>
                </a:tc>
                <a:tc>
                  <a:txBody>
                    <a:bodyPr/>
                    <a:lstStyle/>
                    <a:p>
                      <a:pPr marL="0" indent="0" algn="ctr">
                        <a:buNone/>
                      </a:pPr>
                      <a:r>
                        <a:rPr lang="en-US" sz="2200" b="1" dirty="0">
                          <a:solidFill>
                            <a:srgbClr val="76B900"/>
                          </a:solidFill>
                          <a:latin typeface="Calibri" pitchFamily="34" charset="0"/>
                          <a:ea typeface="Calibri" pitchFamily="34" charset="-122"/>
                          <a:cs typeface="Calibri" pitchFamily="34" charset="-120"/>
                        </a:rPr>
                        <a:t>0</a:t>
                      </a:r>
                      <a:endParaRPr lang="en-US" sz="22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E3A2F"/>
                    </a:solidFill>
                  </a:tcPr>
                </a:tc>
                <a:extLst>
                  <a:ext uri="{0D108BD9-81ED-4DB2-BD59-A6C34878D82A}">
                    <a16:rowId xmlns:a16="http://schemas.microsoft.com/office/drawing/2014/main" val="10001"/>
                  </a:ext>
                </a:extLst>
              </a:tr>
              <a:tr h="594360">
                <a:tc>
                  <a:txBody>
                    <a:bodyPr/>
                    <a:lstStyle/>
                    <a:p>
                      <a:pPr marL="0" indent="0">
                        <a:buNone/>
                      </a:pPr>
                      <a:r>
                        <a:rPr lang="en-US" sz="1800" dirty="0">
                          <a:solidFill>
                            <a:srgbClr val="B0BEC5"/>
                          </a:solidFill>
                          <a:latin typeface="Calibri" pitchFamily="34" charset="0"/>
                          <a:ea typeface="Calibri" pitchFamily="34" charset="-122"/>
                          <a:cs typeface="Calibri" pitchFamily="34" charset="-120"/>
                        </a:rPr>
                        <a:t>Host CPU (C+DPDK)</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700" dirty="0">
                          <a:solidFill>
                            <a:srgbClr val="B0BEC5"/>
                          </a:solidFill>
                          <a:latin typeface="Calibri" pitchFamily="34" charset="0"/>
                          <a:ea typeface="Calibri" pitchFamily="34" charset="-122"/>
                          <a:cs typeface="Calibri" pitchFamily="34" charset="-120"/>
                        </a:rPr>
                        <a:t>Per-packet, live</a:t>
                      </a:r>
                      <a:endParaRPr lang="en-US" sz="17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b="1" dirty="0">
                          <a:solidFill>
                            <a:srgbClr val="B0BEC5"/>
                          </a:solidFill>
                          <a:latin typeface="Calibri" pitchFamily="34" charset="0"/>
                          <a:ea typeface="Calibri" pitchFamily="34" charset="-122"/>
                          <a:cs typeface="Calibri" pitchFamily="34" charset="-120"/>
                        </a:rPr>
                        <a:t>24.3 Mpps</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200" b="1" dirty="0">
                          <a:solidFill>
                            <a:srgbClr val="FF6F00"/>
                          </a:solidFill>
                          <a:latin typeface="Calibri" pitchFamily="34" charset="0"/>
                          <a:ea typeface="Calibri" pitchFamily="34" charset="-122"/>
                          <a:cs typeface="Calibri" pitchFamily="34" charset="-120"/>
                        </a:rPr>
                        <a:t>1</a:t>
                      </a:r>
                      <a:endParaRPr lang="en-US" sz="22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extLst>
                  <a:ext uri="{0D108BD9-81ED-4DB2-BD59-A6C34878D82A}">
                    <a16:rowId xmlns:a16="http://schemas.microsoft.com/office/drawing/2014/main" val="10002"/>
                  </a:ext>
                </a:extLst>
              </a:tr>
              <a:tr h="594360">
                <a:tc>
                  <a:txBody>
                    <a:bodyPr/>
                    <a:lstStyle/>
                    <a:p>
                      <a:pPr marL="0" indent="0">
                        <a:buNone/>
                      </a:pPr>
                      <a:r>
                        <a:rPr lang="en-US" sz="1800" dirty="0">
                          <a:solidFill>
                            <a:srgbClr val="B0BEC5"/>
                          </a:solidFill>
                          <a:latin typeface="Calibri" pitchFamily="34" charset="0"/>
                          <a:ea typeface="Calibri" pitchFamily="34" charset="-122"/>
                          <a:cs typeface="Calibri" pitchFamily="34" charset="-120"/>
                        </a:rPr>
                        <a:t>Host CPU (C, batch)</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700" dirty="0">
                          <a:solidFill>
                            <a:srgbClr val="B0BEC5"/>
                          </a:solidFill>
                          <a:latin typeface="Calibri" pitchFamily="34" charset="0"/>
                          <a:ea typeface="Calibri" pitchFamily="34" charset="-122"/>
                          <a:cs typeface="Calibri" pitchFamily="34" charset="-120"/>
                        </a:rPr>
                        <a:t>Batch 10M</a:t>
                      </a:r>
                      <a:endParaRPr lang="en-US" sz="17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b="1" dirty="0">
                          <a:solidFill>
                            <a:srgbClr val="B0BEC5"/>
                          </a:solidFill>
                          <a:latin typeface="Calibri" pitchFamily="34" charset="0"/>
                          <a:ea typeface="Calibri" pitchFamily="34" charset="-122"/>
                          <a:cs typeface="Calibri" pitchFamily="34" charset="-120"/>
                        </a:rPr>
                        <a:t>42.8 Mpps</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200" b="1" dirty="0">
                          <a:solidFill>
                            <a:srgbClr val="FF6F00"/>
                          </a:solidFill>
                          <a:latin typeface="Calibri" pitchFamily="34" charset="0"/>
                          <a:ea typeface="Calibri" pitchFamily="34" charset="-122"/>
                          <a:cs typeface="Calibri" pitchFamily="34" charset="-120"/>
                        </a:rPr>
                        <a:t>1</a:t>
                      </a:r>
                      <a:endParaRPr lang="en-US" sz="22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3"/>
                  </a:ext>
                </a:extLst>
              </a:tr>
              <a:tr h="594360">
                <a:tc>
                  <a:txBody>
                    <a:bodyPr/>
                    <a:lstStyle/>
                    <a:p>
                      <a:pPr marL="0" indent="0">
                        <a:buNone/>
                      </a:pPr>
                      <a:r>
                        <a:rPr lang="en-US" sz="1800" dirty="0">
                          <a:solidFill>
                            <a:srgbClr val="B0BEC5"/>
                          </a:solidFill>
                          <a:latin typeface="Calibri" pitchFamily="34" charset="0"/>
                          <a:ea typeface="Calibri" pitchFamily="34" charset="-122"/>
                          <a:cs typeface="Calibri" pitchFamily="34" charset="-120"/>
                        </a:rPr>
                        <a:t>BF-2 ARM (C, batch)</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700" dirty="0">
                          <a:solidFill>
                            <a:srgbClr val="B0BEC5"/>
                          </a:solidFill>
                          <a:latin typeface="Calibri" pitchFamily="34" charset="0"/>
                          <a:ea typeface="Calibri" pitchFamily="34" charset="-122"/>
                          <a:cs typeface="Calibri" pitchFamily="34" charset="-120"/>
                        </a:rPr>
                        <a:t>Batch 1M</a:t>
                      </a:r>
                      <a:endParaRPr lang="en-US" sz="17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b="1" dirty="0">
                          <a:solidFill>
                            <a:srgbClr val="B0BEC5"/>
                          </a:solidFill>
                          <a:latin typeface="Calibri" pitchFamily="34" charset="0"/>
                          <a:ea typeface="Calibri" pitchFamily="34" charset="-122"/>
                          <a:cs typeface="Calibri" pitchFamily="34" charset="-120"/>
                        </a:rPr>
                        <a:t>17.9 Mpps</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200" b="1" dirty="0">
                          <a:solidFill>
                            <a:srgbClr val="FF6F00"/>
                          </a:solidFill>
                          <a:latin typeface="Calibri" pitchFamily="34" charset="0"/>
                          <a:ea typeface="Calibri" pitchFamily="34" charset="-122"/>
                          <a:cs typeface="Calibri" pitchFamily="34" charset="-120"/>
                        </a:rPr>
                        <a:t>1</a:t>
                      </a:r>
                      <a:endParaRPr lang="en-US" sz="22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extLst>
                  <a:ext uri="{0D108BD9-81ED-4DB2-BD59-A6C34878D82A}">
                    <a16:rowId xmlns:a16="http://schemas.microsoft.com/office/drawing/2014/main" val="10004"/>
                  </a:ext>
                </a:extLst>
              </a:tr>
            </a:tbl>
          </a:graphicData>
        </a:graphic>
      </p:graphicFrame>
      <p:sp>
        <p:nvSpPr>
          <p:cNvPr id="8" name="Shape 5"/>
          <p:cNvSpPr/>
          <p:nvPr/>
        </p:nvSpPr>
        <p:spPr>
          <a:xfrm>
            <a:off x="731520" y="5272686"/>
            <a:ext cx="11247120" cy="731520"/>
          </a:xfrm>
          <a:prstGeom prst="roundRect">
            <a:avLst>
              <a:gd name="adj" fmla="val 10000"/>
            </a:avLst>
          </a:prstGeom>
          <a:solidFill>
            <a:srgbClr val="1E3A2F"/>
          </a:solidFill>
          <a:ln/>
        </p:spPr>
      </p:sp>
      <p:sp>
        <p:nvSpPr>
          <p:cNvPr id="7" name="Text 6"/>
          <p:cNvSpPr/>
          <p:nvPr/>
        </p:nvSpPr>
        <p:spPr>
          <a:xfrm>
            <a:off x="914400" y="5272686"/>
            <a:ext cx="10881360" cy="731520"/>
          </a:xfrm>
          <a:prstGeom prst="rect">
            <a:avLst/>
          </a:prstGeom>
          <a:noFill/>
          <a:ln/>
        </p:spPr>
        <p:txBody>
          <a:bodyPr wrap="square" lIns="0" tIns="0" rIns="0" bIns="0" rtlCol="0" anchor="ctr"/>
          <a:lstStyle/>
          <a:p>
            <a:pPr marL="0" indent="0">
              <a:buNone/>
            </a:pPr>
            <a:r>
              <a:rPr lang="en-US" sz="2400" b="1" dirty="0">
                <a:solidFill>
                  <a:srgbClr val="76B900"/>
                </a:solidFill>
                <a:latin typeface="Trebuchet MS" pitchFamily="34" charset="0"/>
                <a:ea typeface="Trebuchet MS" pitchFamily="34" charset="-122"/>
                <a:cs typeface="Trebuchet MS" pitchFamily="34" charset="-120"/>
              </a:rPr>
              <a:t>~4 CPU cores to match TreeLine — or 0 cores with hardware offload</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9">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228600"/>
            <a:ext cx="1069848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99.98% DDoS Detection with 10 Per-Packet Features</a:t>
            </a:r>
            <a:endParaRPr lang="en-US" sz="3200" dirty="0"/>
          </a:p>
        </p:txBody>
      </p:sp>
      <p:sp>
        <p:nvSpPr>
          <p:cNvPr id="6" name="Shape 4"/>
          <p:cNvSpPr/>
          <p:nvPr/>
        </p:nvSpPr>
        <p:spPr>
          <a:xfrm>
            <a:off x="457200" y="1371600"/>
            <a:ext cx="5029200" cy="4114800"/>
          </a:xfrm>
          <a:prstGeom prst="roundRect">
            <a:avLst>
              <a:gd name="adj" fmla="val 2222"/>
            </a:avLst>
          </a:prstGeom>
          <a:solidFill>
            <a:srgbClr val="1A2B3A"/>
          </a:solidFill>
          <a:ln/>
        </p:spPr>
      </p:sp>
      <p:sp>
        <p:nvSpPr>
          <p:cNvPr id="7" name="Text 5"/>
          <p:cNvSpPr/>
          <p:nvPr/>
        </p:nvSpPr>
        <p:spPr>
          <a:xfrm>
            <a:off x="640080" y="1554480"/>
            <a:ext cx="4663440" cy="1097280"/>
          </a:xfrm>
          <a:prstGeom prst="rect">
            <a:avLst/>
          </a:prstGeom>
          <a:noFill/>
          <a:ln/>
        </p:spPr>
        <p:txBody>
          <a:bodyPr wrap="square" lIns="0" tIns="0" rIns="0" bIns="0" rtlCol="0" anchor="ctr"/>
          <a:lstStyle/>
          <a:p>
            <a:pPr marL="0" indent="0">
              <a:buNone/>
            </a:pPr>
            <a:r>
              <a:rPr lang="en-US" sz="5600" b="1" dirty="0">
                <a:solidFill>
                  <a:srgbClr val="76B900"/>
                </a:solidFill>
                <a:latin typeface="Trebuchet MS" pitchFamily="34" charset="0"/>
                <a:ea typeface="Trebuchet MS" pitchFamily="34" charset="-122"/>
                <a:cs typeface="Trebuchet MS" pitchFamily="34" charset="-120"/>
              </a:rPr>
              <a:t>99.98%</a:t>
            </a:r>
            <a:endParaRPr lang="en-US" sz="5600" dirty="0"/>
          </a:p>
        </p:txBody>
      </p:sp>
      <p:sp>
        <p:nvSpPr>
          <p:cNvPr id="8" name="Text 6"/>
          <p:cNvSpPr/>
          <p:nvPr/>
        </p:nvSpPr>
        <p:spPr>
          <a:xfrm>
            <a:off x="640080" y="2560320"/>
            <a:ext cx="4663440" cy="457200"/>
          </a:xfrm>
          <a:prstGeom prst="rect">
            <a:avLst/>
          </a:prstGeom>
          <a:noFill/>
          <a:ln/>
        </p:spPr>
        <p:txBody>
          <a:bodyPr wrap="square" lIns="0" tIns="0" rIns="0" bIns="0" rtlCol="0" anchor="ctr"/>
          <a:lstStyle/>
          <a:p>
            <a:pPr marL="0" indent="0">
              <a:buNone/>
            </a:pPr>
            <a:r>
              <a:rPr lang="en-US" sz="2200" dirty="0">
                <a:solidFill>
                  <a:srgbClr val="B0BEC5"/>
                </a:solidFill>
                <a:latin typeface="Calibri" pitchFamily="34" charset="0"/>
                <a:ea typeface="Calibri" pitchFamily="34" charset="-122"/>
                <a:cs typeface="Calibri" pitchFamily="34" charset="-120"/>
              </a:rPr>
              <a:t>overall accuracy</a:t>
            </a:r>
            <a:endParaRPr lang="en-US" sz="2200" dirty="0"/>
          </a:p>
        </p:txBody>
      </p:sp>
      <p:sp>
        <p:nvSpPr>
          <p:cNvPr id="9" name="Text 7"/>
          <p:cNvSpPr/>
          <p:nvPr/>
        </p:nvSpPr>
        <p:spPr>
          <a:xfrm>
            <a:off x="640080" y="3200400"/>
            <a:ext cx="4663440" cy="1371600"/>
          </a:xfrm>
          <a:prstGeom prst="rect">
            <a:avLst/>
          </a:prstGeom>
          <a:noFill/>
          <a:ln/>
        </p:spPr>
        <p:txBody>
          <a:bodyPr wrap="square" lIns="0" tIns="0" rIns="0" bIns="0" rtlCol="0" anchor="ctr"/>
          <a:lstStyle/>
          <a:p>
            <a:pPr marL="0" indent="0">
              <a:lnSpc>
                <a:spcPct val="140000"/>
              </a:lnSpc>
              <a:buNone/>
            </a:pPr>
            <a:r>
              <a:rPr lang="en-US" sz="2000" dirty="0">
                <a:solidFill>
                  <a:srgbClr val="B0BEC5"/>
                </a:solidFill>
                <a:latin typeface="Calibri" pitchFamily="34" charset="0"/>
                <a:ea typeface="Calibri" pitchFamily="34" charset="-122"/>
                <a:cs typeface="Calibri" pitchFamily="34" charset="-120"/>
              </a:rPr>
              <a:t>6 DDoS attack types</a:t>
            </a:r>
            <a:endParaRPr lang="en-US" sz="2000" dirty="0"/>
          </a:p>
          <a:p>
            <a:pPr marL="0" indent="0">
              <a:lnSpc>
                <a:spcPct val="140000"/>
              </a:lnSpc>
              <a:buNone/>
            </a:pPr>
            <a:r>
              <a:rPr lang="en-US" sz="2000" dirty="0">
                <a:solidFill>
                  <a:srgbClr val="B0BEC5"/>
                </a:solidFill>
                <a:latin typeface="Calibri" pitchFamily="34" charset="0"/>
                <a:ea typeface="Calibri" pitchFamily="34" charset="-122"/>
                <a:cs typeface="Calibri" pitchFamily="34" charset="-120"/>
              </a:rPr>
              <a:t>15M flows (CIC-DDoS2019)</a:t>
            </a:r>
            <a:endParaRPr lang="en-US" sz="2000" dirty="0"/>
          </a:p>
          <a:p>
            <a:pPr marL="0" indent="0">
              <a:lnSpc>
                <a:spcPct val="140000"/>
              </a:lnSpc>
              <a:buNone/>
            </a:pPr>
            <a:r>
              <a:rPr lang="en-US" sz="2000" dirty="0">
                <a:solidFill>
                  <a:srgbClr val="B0BEC5"/>
                </a:solidFill>
                <a:latin typeface="Calibri" pitchFamily="34" charset="0"/>
                <a:ea typeface="Calibri" pitchFamily="34" charset="-122"/>
                <a:cs typeface="Calibri" pitchFamily="34" charset="-120"/>
              </a:rPr>
              <a:t>All types &gt;= 99.95%</a:t>
            </a:r>
            <a:endParaRPr lang="en-US" sz="2000" dirty="0"/>
          </a:p>
        </p:txBody>
      </p:sp>
      <p:sp>
        <p:nvSpPr>
          <p:cNvPr id="10" name="Shape 8"/>
          <p:cNvSpPr/>
          <p:nvPr/>
        </p:nvSpPr>
        <p:spPr>
          <a:xfrm>
            <a:off x="5760720" y="1371600"/>
            <a:ext cx="5943600" cy="4114800"/>
          </a:xfrm>
          <a:prstGeom prst="roundRect">
            <a:avLst>
              <a:gd name="adj" fmla="val 2222"/>
            </a:avLst>
          </a:prstGeom>
          <a:solidFill>
            <a:srgbClr val="1A2B3A"/>
          </a:solidFill>
          <a:ln/>
        </p:spPr>
      </p:sp>
      <p:sp>
        <p:nvSpPr>
          <p:cNvPr id="11" name="Text 9"/>
          <p:cNvSpPr/>
          <p:nvPr/>
        </p:nvSpPr>
        <p:spPr>
          <a:xfrm>
            <a:off x="5943600" y="1463040"/>
            <a:ext cx="5577840" cy="457200"/>
          </a:xfrm>
          <a:prstGeom prst="rect">
            <a:avLst/>
          </a:prstGeom>
          <a:noFill/>
          <a:ln/>
        </p:spPr>
        <p:txBody>
          <a:bodyPr wrap="square" lIns="0" tIns="0" rIns="0" bIns="0" rtlCol="0" anchor="ctr"/>
          <a:lstStyle/>
          <a:p>
            <a:pPr marL="0" indent="0">
              <a:buNone/>
            </a:pPr>
            <a:r>
              <a:rPr lang="en-US" sz="2200" b="1" dirty="0">
                <a:solidFill>
                  <a:srgbClr val="00A3E0"/>
                </a:solidFill>
                <a:latin typeface="Trebuchet MS" pitchFamily="34" charset="0"/>
                <a:ea typeface="Trebuchet MS" pitchFamily="34" charset="-122"/>
                <a:cs typeface="Trebuchet MS" pitchFamily="34" charset="-120"/>
              </a:rPr>
              <a:t>10 Per-Packet Header Features</a:t>
            </a:r>
            <a:endParaRPr lang="en-US" sz="2200" dirty="0"/>
          </a:p>
        </p:txBody>
      </p:sp>
      <p:sp>
        <p:nvSpPr>
          <p:cNvPr id="12" name="Text 10"/>
          <p:cNvSpPr/>
          <p:nvPr/>
        </p:nvSpPr>
        <p:spPr>
          <a:xfrm>
            <a:off x="5943600" y="2103120"/>
            <a:ext cx="5577840" cy="457200"/>
          </a:xfrm>
          <a:prstGeom prst="rect">
            <a:avLst/>
          </a:prstGeom>
          <a:noFill/>
          <a:ln/>
        </p:spPr>
        <p:txBody>
          <a:bodyPr wrap="square" lIns="0" tIns="0" rIns="0" bIns="0" rtlCol="0" anchor="ctr"/>
          <a:lstStyle/>
          <a:p>
            <a:pPr marL="0" indent="0">
              <a:buNone/>
            </a:pPr>
            <a:r>
              <a:rPr lang="en-US" sz="1800" dirty="0">
                <a:solidFill>
                  <a:srgbClr val="B0BEC5"/>
                </a:solidFill>
                <a:latin typeface="Consolas" pitchFamily="34" charset="0"/>
                <a:ea typeface="Consolas" pitchFamily="34" charset="-122"/>
                <a:cs typeface="Consolas" pitchFamily="34" charset="-120"/>
              </a:rPr>
              <a:t>Dst Port, Src Port, Protocol, IP Total Length</a:t>
            </a:r>
            <a:endParaRPr lang="en-US" sz="1800" dirty="0"/>
          </a:p>
        </p:txBody>
      </p:sp>
      <p:sp>
        <p:nvSpPr>
          <p:cNvPr id="13" name="Text 11"/>
          <p:cNvSpPr/>
          <p:nvPr/>
        </p:nvSpPr>
        <p:spPr>
          <a:xfrm>
            <a:off x="5943600" y="2651760"/>
            <a:ext cx="5577840" cy="457200"/>
          </a:xfrm>
          <a:prstGeom prst="rect">
            <a:avLst/>
          </a:prstGeom>
          <a:noFill/>
          <a:ln/>
        </p:spPr>
        <p:txBody>
          <a:bodyPr wrap="square" lIns="0" tIns="0" rIns="0" bIns="0" rtlCol="0" anchor="ctr"/>
          <a:lstStyle/>
          <a:p>
            <a:pPr marL="0" indent="0">
              <a:buNone/>
            </a:pPr>
            <a:r>
              <a:rPr lang="en-US" sz="1800" dirty="0">
                <a:solidFill>
                  <a:srgbClr val="B0BEC5"/>
                </a:solidFill>
                <a:latin typeface="Consolas" pitchFamily="34" charset="0"/>
                <a:ea typeface="Consolas" pitchFamily="34" charset="-122"/>
                <a:cs typeface="Consolas" pitchFamily="34" charset="-120"/>
              </a:rPr>
              <a:t>TCP Flags: SYN, ACK, RST, PSH, URG, FIN</a:t>
            </a:r>
            <a:endParaRPr lang="en-US" sz="1800" dirty="0"/>
          </a:p>
        </p:txBody>
      </p:sp>
      <p:sp>
        <p:nvSpPr>
          <p:cNvPr id="14" name="Text 12"/>
          <p:cNvSpPr/>
          <p:nvPr/>
        </p:nvSpPr>
        <p:spPr>
          <a:xfrm>
            <a:off x="5943600" y="3383280"/>
            <a:ext cx="5577840" cy="457200"/>
          </a:xfrm>
          <a:prstGeom prst="rect">
            <a:avLst/>
          </a:prstGeom>
          <a:noFill/>
          <a:ln/>
        </p:spPr>
        <p:txBody>
          <a:bodyPr wrap="square" lIns="0" tIns="0" rIns="0" bIns="0" rtlCol="0" anchor="ctr"/>
          <a:lstStyle/>
          <a:p>
            <a:pPr marL="0" indent="0">
              <a:buNone/>
            </a:pPr>
            <a:r>
              <a:rPr lang="en-US" sz="1800" dirty="0">
                <a:solidFill>
                  <a:srgbClr val="00A3E0"/>
                </a:solidFill>
                <a:latin typeface="Calibri" pitchFamily="34" charset="0"/>
                <a:ea typeface="Calibri" pitchFamily="34" charset="-122"/>
                <a:cs typeface="Calibri" pitchFamily="34" charset="-120"/>
              </a:rPr>
              <a:t>All directly extracted from packet headers — no flow-level statistics needed</a:t>
            </a:r>
            <a:endParaRPr lang="en-US" sz="1800" dirty="0"/>
          </a:p>
        </p:txBody>
      </p:sp>
      <p:sp>
        <p:nvSpPr>
          <p:cNvPr id="15" name="Text 13"/>
          <p:cNvSpPr/>
          <p:nvPr/>
        </p:nvSpPr>
        <p:spPr>
          <a:xfrm>
            <a:off x="5943600" y="4023360"/>
            <a:ext cx="5577840" cy="731520"/>
          </a:xfrm>
          <a:prstGeom prst="rect">
            <a:avLst/>
          </a:prstGeom>
          <a:noFill/>
          <a:ln/>
        </p:spPr>
        <p:txBody>
          <a:bodyPr wrap="square" lIns="0" tIns="0" rIns="0" bIns="0" rtlCol="0" anchor="ctr"/>
          <a:lstStyle/>
          <a:p>
            <a:pPr marL="0" indent="0">
              <a:buNone/>
            </a:pPr>
            <a:r>
              <a:rPr lang="en-US" sz="1700" i="1" dirty="0">
                <a:solidFill>
                  <a:srgbClr val="546E7A"/>
                </a:solidFill>
                <a:latin typeface="Calibri" pitchFamily="34" charset="0"/>
                <a:ea typeface="Calibri" pitchFamily="34" charset="-122"/>
                <a:cs typeface="Calibri" pitchFamily="34" charset="-120"/>
              </a:rPr>
              <a:t>No mean, std, inter-arrival time, flow duration</a:t>
            </a:r>
            <a:endParaRPr lang="en-US" sz="1700" dirty="0"/>
          </a:p>
          <a:p>
            <a:pPr marL="0" indent="0">
              <a:buNone/>
            </a:pPr>
            <a:r>
              <a:rPr lang="en-US" sz="1700" i="1" dirty="0">
                <a:solidFill>
                  <a:srgbClr val="546E7A"/>
                </a:solidFill>
                <a:latin typeface="Calibri" pitchFamily="34" charset="0"/>
                <a:ea typeface="Calibri" pitchFamily="34" charset="-122"/>
                <a:cs typeface="Calibri" pitchFamily="34" charset="-120"/>
              </a:rPr>
              <a:t>— those require stateful tracking that hardware can't do</a:t>
            </a:r>
            <a:endParaRPr lang="en-US" sz="1700" dirty="0"/>
          </a:p>
        </p:txBody>
      </p:sp>
      <p:sp>
        <p:nvSpPr>
          <p:cNvPr id="16" name="Text 14"/>
          <p:cNvSpPr/>
          <p:nvPr/>
        </p:nvSpPr>
        <p:spPr>
          <a:xfrm>
            <a:off x="457200" y="5760720"/>
            <a:ext cx="11247120" cy="365760"/>
          </a:xfrm>
          <a:prstGeom prst="rect">
            <a:avLst/>
          </a:prstGeom>
          <a:noFill/>
          <a:ln/>
        </p:spPr>
        <p:txBody>
          <a:bodyPr wrap="square" lIns="0" tIns="0" rIns="0" bIns="0" rtlCol="0" anchor="ctr"/>
          <a:lstStyle/>
          <a:p>
            <a:pPr marL="0" indent="0">
              <a:buNone/>
            </a:pPr>
            <a:r>
              <a:rPr lang="en-US" sz="2000" b="1" dirty="0">
                <a:solidFill>
                  <a:srgbClr val="76B900"/>
                </a:solidFill>
                <a:latin typeface="Calibri" pitchFamily="34" charset="0"/>
                <a:ea typeface="Calibri" pitchFamily="34" charset="-122"/>
                <a:cs typeface="Calibri" pitchFamily="34" charset="-120"/>
              </a:rPr>
              <a:t>No flow-level statistics needed. Per-packet features alone are sufficient.</a:t>
            </a:r>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0">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228600"/>
            <a:ext cx="1069848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Even 1 Tree at Depth 3 Achieves 99.97%</a:t>
            </a:r>
            <a:endParaRPr lang="en-US" sz="3200" dirty="0"/>
          </a:p>
        </p:txBody>
      </p:sp>
      <p:graphicFrame>
        <p:nvGraphicFramePr>
          <p:cNvPr id="11" name="Table 0"/>
          <p:cNvGraphicFramePr>
            <a:graphicFrameLocks noGrp="1"/>
          </p:cNvGraphicFramePr>
          <p:nvPr>
            <p:extLst>
              <p:ext uri="{D42A27DB-BD31-4B8C-83A1-F6EECF244321}">
                <p14:modId xmlns:p14="http://schemas.microsoft.com/office/powerpoint/2010/main" val="1388443635"/>
              </p:ext>
            </p:extLst>
          </p:nvPr>
        </p:nvGraphicFramePr>
        <p:xfrm>
          <a:off x="914400" y="1679945"/>
          <a:ext cx="10332720" cy="3246120"/>
        </p:xfrm>
        <a:graphic>
          <a:graphicData uri="http://schemas.openxmlformats.org/drawingml/2006/table">
            <a:tbl>
              <a:tblPr/>
              <a:tblGrid>
                <a:gridCol w="292608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2103120">
                  <a:extLst>
                    <a:ext uri="{9D8B030D-6E8A-4147-A177-3AD203B41FA5}">
                      <a16:colId xmlns:a16="http://schemas.microsoft.com/office/drawing/2014/main" val="20002"/>
                    </a:ext>
                  </a:extLst>
                </a:gridCol>
                <a:gridCol w="3017520">
                  <a:extLst>
                    <a:ext uri="{9D8B030D-6E8A-4147-A177-3AD203B41FA5}">
                      <a16:colId xmlns:a16="http://schemas.microsoft.com/office/drawing/2014/main" val="20003"/>
                    </a:ext>
                  </a:extLst>
                </a:gridCol>
              </a:tblGrid>
              <a:tr h="502920">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Config</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Accuracy</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Pipes</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Throughput</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extLst>
                  <a:ext uri="{0D108BD9-81ED-4DB2-BD59-A6C34878D82A}">
                    <a16:rowId xmlns:a16="http://schemas.microsoft.com/office/drawing/2014/main" val="10000"/>
                  </a:ext>
                </a:extLst>
              </a:tr>
              <a:tr h="548640">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1 tree, depth 3</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99.97%</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12</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b="1" dirty="0">
                          <a:solidFill>
                            <a:srgbClr val="76B900"/>
                          </a:solidFill>
                          <a:latin typeface="Calibri" pitchFamily="34" charset="0"/>
                          <a:ea typeface="Calibri" pitchFamily="34" charset="-122"/>
                          <a:cs typeface="Calibri" pitchFamily="34" charset="-120"/>
                        </a:rPr>
                        <a:t>98.7 Gbps</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1"/>
                  </a:ext>
                </a:extLst>
              </a:tr>
              <a:tr h="548640">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1 tree, depth 10</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99.99%</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16</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b="1" dirty="0">
                          <a:solidFill>
                            <a:srgbClr val="76B900"/>
                          </a:solidFill>
                          <a:latin typeface="Calibri" pitchFamily="34" charset="0"/>
                          <a:ea typeface="Calibri" pitchFamily="34" charset="-122"/>
                          <a:cs typeface="Calibri" pitchFamily="34" charset="-120"/>
                        </a:rPr>
                        <a:t>98.7 Gbps</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extLst>
                  <a:ext uri="{0D108BD9-81ED-4DB2-BD59-A6C34878D82A}">
                    <a16:rowId xmlns:a16="http://schemas.microsoft.com/office/drawing/2014/main" val="10002"/>
                  </a:ext>
                </a:extLst>
              </a:tr>
              <a:tr h="548640">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3 trees, depth 5</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99.99%</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42</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b="1" dirty="0">
                          <a:solidFill>
                            <a:srgbClr val="76B900"/>
                          </a:solidFill>
                          <a:latin typeface="Calibri" pitchFamily="34" charset="0"/>
                          <a:ea typeface="Calibri" pitchFamily="34" charset="-122"/>
                          <a:cs typeface="Calibri" pitchFamily="34" charset="-120"/>
                        </a:rPr>
                        <a:t>98.7 Gbps</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3"/>
                  </a:ext>
                </a:extLst>
              </a:tr>
              <a:tr h="548640">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5 trees, depth 5</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99.99%</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74</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b="1" dirty="0">
                          <a:solidFill>
                            <a:srgbClr val="76B900"/>
                          </a:solidFill>
                          <a:latin typeface="Calibri" pitchFamily="34" charset="0"/>
                          <a:ea typeface="Calibri" pitchFamily="34" charset="-122"/>
                          <a:cs typeface="Calibri" pitchFamily="34" charset="-120"/>
                        </a:rPr>
                        <a:t>98.7 Gbps</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extLst>
                  <a:ext uri="{0D108BD9-81ED-4DB2-BD59-A6C34878D82A}">
                    <a16:rowId xmlns:a16="http://schemas.microsoft.com/office/drawing/2014/main" val="10004"/>
                  </a:ext>
                </a:extLst>
              </a:tr>
              <a:tr h="548640">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5 trees, depth 15</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99.99%</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78</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b="1" dirty="0">
                          <a:solidFill>
                            <a:srgbClr val="76B900"/>
                          </a:solidFill>
                          <a:latin typeface="Calibri" pitchFamily="34" charset="0"/>
                          <a:ea typeface="Calibri" pitchFamily="34" charset="-122"/>
                          <a:cs typeface="Calibri" pitchFamily="34" charset="-120"/>
                        </a:rPr>
                        <a:t>98.7 Gbps</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5"/>
                  </a:ext>
                </a:extLst>
              </a:tr>
            </a:tbl>
          </a:graphicData>
        </a:graphic>
      </p:graphicFrame>
      <p:sp>
        <p:nvSpPr>
          <p:cNvPr id="7" name="Shape 4"/>
          <p:cNvSpPr/>
          <p:nvPr/>
        </p:nvSpPr>
        <p:spPr>
          <a:xfrm>
            <a:off x="457200" y="5589536"/>
            <a:ext cx="11247120" cy="731520"/>
          </a:xfrm>
          <a:prstGeom prst="roundRect">
            <a:avLst>
              <a:gd name="adj" fmla="val 10000"/>
            </a:avLst>
          </a:prstGeom>
          <a:solidFill>
            <a:srgbClr val="1E3A2F"/>
          </a:solidFill>
          <a:ln/>
        </p:spPr>
      </p:sp>
      <p:sp>
        <p:nvSpPr>
          <p:cNvPr id="8" name="Text 5"/>
          <p:cNvSpPr/>
          <p:nvPr/>
        </p:nvSpPr>
        <p:spPr>
          <a:xfrm>
            <a:off x="640080" y="5589536"/>
            <a:ext cx="10881360" cy="731520"/>
          </a:xfrm>
          <a:prstGeom prst="rect">
            <a:avLst/>
          </a:prstGeom>
          <a:noFill/>
          <a:ln/>
        </p:spPr>
        <p:txBody>
          <a:bodyPr wrap="square" lIns="0" tIns="0" rIns="0" bIns="0" rtlCol="0" anchor="ctr"/>
          <a:lstStyle/>
          <a:p>
            <a:pPr marL="0" indent="0">
              <a:buNone/>
            </a:pPr>
            <a:r>
              <a:rPr lang="en-US" sz="2600" b="1" dirty="0">
                <a:solidFill>
                  <a:srgbClr val="76B900"/>
                </a:solidFill>
                <a:latin typeface="Trebuchet MS" pitchFamily="34" charset="0"/>
                <a:ea typeface="Trebuchet MS" pitchFamily="34" charset="-122"/>
                <a:cs typeface="Trebuchet MS" pitchFamily="34" charset="-120"/>
              </a:rPr>
              <a:t>Throughput is constant — scale model freely</a:t>
            </a:r>
            <a:endParaRPr lang="en-US" sz="2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1">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228600"/>
            <a:ext cx="1069848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DOCA Flow on BF-2: What Works (and What Doesn't)</a:t>
            </a:r>
            <a:endParaRPr lang="en-US" sz="3200" dirty="0"/>
          </a:p>
        </p:txBody>
      </p:sp>
      <p:sp>
        <p:nvSpPr>
          <p:cNvPr id="6" name="Shape 4"/>
          <p:cNvSpPr/>
          <p:nvPr/>
        </p:nvSpPr>
        <p:spPr>
          <a:xfrm>
            <a:off x="457200" y="1371600"/>
            <a:ext cx="5486400" cy="4114800"/>
          </a:xfrm>
          <a:prstGeom prst="roundRect">
            <a:avLst>
              <a:gd name="adj" fmla="val 2222"/>
            </a:avLst>
          </a:prstGeom>
          <a:solidFill>
            <a:srgbClr val="1A2B3A"/>
          </a:solidFill>
          <a:ln w="19050">
            <a:solidFill>
              <a:srgbClr val="76B900"/>
            </a:solidFill>
            <a:prstDash val="solid"/>
          </a:ln>
        </p:spPr>
      </p:sp>
      <p:sp>
        <p:nvSpPr>
          <p:cNvPr id="7" name="Text 5"/>
          <p:cNvSpPr/>
          <p:nvPr/>
        </p:nvSpPr>
        <p:spPr>
          <a:xfrm>
            <a:off x="640080" y="1417320"/>
            <a:ext cx="5120640" cy="457200"/>
          </a:xfrm>
          <a:prstGeom prst="rect">
            <a:avLst/>
          </a:prstGeom>
          <a:noFill/>
          <a:ln/>
        </p:spPr>
        <p:txBody>
          <a:bodyPr wrap="square" lIns="0" tIns="0" rIns="0" bIns="0" rtlCol="0" anchor="ctr"/>
          <a:lstStyle/>
          <a:p>
            <a:pPr marL="0" indent="0">
              <a:buNone/>
            </a:pPr>
            <a:r>
              <a:rPr lang="en-US" sz="2400" b="1" dirty="0">
                <a:solidFill>
                  <a:srgbClr val="76B900"/>
                </a:solidFill>
                <a:latin typeface="Trebuchet MS" pitchFamily="34" charset="0"/>
                <a:ea typeface="Trebuchet MS" pitchFamily="34" charset="-122"/>
                <a:cs typeface="Trebuchet MS" pitchFamily="34" charset="-120"/>
              </a:rPr>
              <a:t>Works</a:t>
            </a:r>
            <a:endParaRPr lang="en-US" sz="2400" dirty="0"/>
          </a:p>
        </p:txBody>
      </p:sp>
      <p:sp>
        <p:nvSpPr>
          <p:cNvPr id="8" name="Text 6"/>
          <p:cNvSpPr/>
          <p:nvPr/>
        </p:nvSpPr>
        <p:spPr>
          <a:xfrm>
            <a:off x="822960" y="2011680"/>
            <a:ext cx="4846320" cy="457200"/>
          </a:xfrm>
          <a:prstGeom prst="rect">
            <a:avLst/>
          </a:prstGeom>
          <a:noFill/>
          <a:ln/>
        </p:spPr>
        <p:txBody>
          <a:bodyPr wrap="square" lIns="0" tIns="0" rIns="0" bIns="0" rtlCol="0" anchor="ctr"/>
          <a:lstStyle/>
          <a:p>
            <a:pPr marL="0" indent="0">
              <a:buNone/>
            </a:pPr>
            <a:r>
              <a:rPr lang="en-US" sz="2000" b="1" dirty="0">
                <a:solidFill>
                  <a:srgbClr val="76B900"/>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Pipe chain &gt;= 64 stages, zero loss</a:t>
            </a:r>
            <a:endParaRPr lang="en-US" sz="2000" dirty="0"/>
          </a:p>
        </p:txBody>
      </p:sp>
      <p:sp>
        <p:nvSpPr>
          <p:cNvPr id="9" name="Text 7"/>
          <p:cNvSpPr/>
          <p:nvPr/>
        </p:nvSpPr>
        <p:spPr>
          <a:xfrm>
            <a:off x="822960" y="2514600"/>
            <a:ext cx="4846320" cy="457200"/>
          </a:xfrm>
          <a:prstGeom prst="rect">
            <a:avLst/>
          </a:prstGeom>
          <a:noFill/>
          <a:ln/>
        </p:spPr>
        <p:txBody>
          <a:bodyPr wrap="square" lIns="0" tIns="0" rIns="0" bIns="0" rtlCol="0" anchor="ctr"/>
          <a:lstStyle/>
          <a:p>
            <a:pPr marL="0" indent="0">
              <a:buNone/>
            </a:pPr>
            <a:r>
              <a:rPr lang="en-US" sz="2000" b="1" dirty="0">
                <a:solidFill>
                  <a:srgbClr val="76B900"/>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&gt;= 10K entries per pipe</a:t>
            </a:r>
            <a:endParaRPr lang="en-US" sz="2000" dirty="0"/>
          </a:p>
        </p:txBody>
      </p:sp>
      <p:sp>
        <p:nvSpPr>
          <p:cNvPr id="10" name="Text 8"/>
          <p:cNvSpPr/>
          <p:nvPr/>
        </p:nvSpPr>
        <p:spPr>
          <a:xfrm>
            <a:off x="822960" y="3017520"/>
            <a:ext cx="4846320" cy="457200"/>
          </a:xfrm>
          <a:prstGeom prst="rect">
            <a:avLst/>
          </a:prstGeom>
          <a:noFill/>
          <a:ln/>
        </p:spPr>
        <p:txBody>
          <a:bodyPr wrap="square" lIns="0" tIns="0" rIns="0" bIns="0" rtlCol="0" anchor="ctr"/>
          <a:lstStyle/>
          <a:p>
            <a:pPr marL="0" indent="0">
              <a:buNone/>
            </a:pPr>
            <a:r>
              <a:rPr lang="en-US" sz="2000" b="1" dirty="0">
                <a:solidFill>
                  <a:srgbClr val="76B900"/>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~936K entries/sec batch insertion</a:t>
            </a:r>
            <a:endParaRPr lang="en-US" sz="2000" dirty="0"/>
          </a:p>
        </p:txBody>
      </p:sp>
      <p:sp>
        <p:nvSpPr>
          <p:cNvPr id="11" name="Text 9"/>
          <p:cNvSpPr/>
          <p:nvPr/>
        </p:nvSpPr>
        <p:spPr>
          <a:xfrm>
            <a:off x="822960" y="3520440"/>
            <a:ext cx="4846320" cy="457200"/>
          </a:xfrm>
          <a:prstGeom prst="rect">
            <a:avLst/>
          </a:prstGeom>
          <a:noFill/>
          <a:ln/>
        </p:spPr>
        <p:txBody>
          <a:bodyPr wrap="square" lIns="0" tIns="0" rIns="0" bIns="0" rtlCol="0" anchor="ctr"/>
          <a:lstStyle/>
          <a:p>
            <a:pPr marL="0" indent="0">
              <a:buNone/>
            </a:pPr>
            <a:r>
              <a:rPr lang="en-US" sz="2000" b="1" dirty="0">
                <a:solidFill>
                  <a:srgbClr val="76B900"/>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5 independent metadata registers</a:t>
            </a:r>
            <a:endParaRPr lang="en-US" sz="2000" dirty="0"/>
          </a:p>
        </p:txBody>
      </p:sp>
      <p:sp>
        <p:nvSpPr>
          <p:cNvPr id="12" name="Text 10"/>
          <p:cNvSpPr/>
          <p:nvPr/>
        </p:nvSpPr>
        <p:spPr>
          <a:xfrm>
            <a:off x="822960" y="4023360"/>
            <a:ext cx="4846320" cy="457200"/>
          </a:xfrm>
          <a:prstGeom prst="rect">
            <a:avLst/>
          </a:prstGeom>
          <a:noFill/>
          <a:ln/>
        </p:spPr>
        <p:txBody>
          <a:bodyPr wrap="square" lIns="0" tIns="0" rIns="0" bIns="0" rtlCol="0" anchor="ctr"/>
          <a:lstStyle/>
          <a:p>
            <a:pPr marL="0" indent="0">
              <a:buNone/>
            </a:pPr>
            <a:r>
              <a:rPr lang="en-US" sz="2000" b="1" dirty="0">
                <a:solidFill>
                  <a:srgbClr val="76B900"/>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&gt;= 5 match fields per pipe</a:t>
            </a:r>
            <a:endParaRPr lang="en-US" sz="2000" dirty="0"/>
          </a:p>
        </p:txBody>
      </p:sp>
      <p:sp>
        <p:nvSpPr>
          <p:cNvPr id="13" name="Text 11"/>
          <p:cNvSpPr/>
          <p:nvPr/>
        </p:nvSpPr>
        <p:spPr>
          <a:xfrm>
            <a:off x="822960" y="4526280"/>
            <a:ext cx="4846320" cy="457200"/>
          </a:xfrm>
          <a:prstGeom prst="rect">
            <a:avLst/>
          </a:prstGeom>
          <a:noFill/>
          <a:ln/>
        </p:spPr>
        <p:txBody>
          <a:bodyPr wrap="square" lIns="0" tIns="0" rIns="0" bIns="0" rtlCol="0" anchor="ctr"/>
          <a:lstStyle/>
          <a:p>
            <a:pPr marL="0" indent="0">
              <a:buNone/>
            </a:pPr>
            <a:r>
              <a:rPr lang="en-US" sz="2000" b="1" dirty="0">
                <a:solidFill>
                  <a:srgbClr val="76B900"/>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Ternary threshold matching</a:t>
            </a:r>
            <a:endParaRPr lang="en-US" sz="2000" dirty="0"/>
          </a:p>
        </p:txBody>
      </p:sp>
      <p:sp>
        <p:nvSpPr>
          <p:cNvPr id="14" name="Shape 12"/>
          <p:cNvSpPr/>
          <p:nvPr/>
        </p:nvSpPr>
        <p:spPr>
          <a:xfrm>
            <a:off x="6217920" y="1371600"/>
            <a:ext cx="5486400" cy="4114800"/>
          </a:xfrm>
          <a:prstGeom prst="roundRect">
            <a:avLst>
              <a:gd name="adj" fmla="val 2222"/>
            </a:avLst>
          </a:prstGeom>
          <a:solidFill>
            <a:srgbClr val="1A2B3A"/>
          </a:solidFill>
          <a:ln w="19050">
            <a:solidFill>
              <a:srgbClr val="FF1744"/>
            </a:solidFill>
            <a:prstDash val="solid"/>
          </a:ln>
        </p:spPr>
      </p:sp>
      <p:sp>
        <p:nvSpPr>
          <p:cNvPr id="15" name="Text 13"/>
          <p:cNvSpPr/>
          <p:nvPr/>
        </p:nvSpPr>
        <p:spPr>
          <a:xfrm>
            <a:off x="6400800" y="1417320"/>
            <a:ext cx="5120640" cy="457200"/>
          </a:xfrm>
          <a:prstGeom prst="rect">
            <a:avLst/>
          </a:prstGeom>
          <a:noFill/>
          <a:ln/>
        </p:spPr>
        <p:txBody>
          <a:bodyPr wrap="square" lIns="0" tIns="0" rIns="0" bIns="0" rtlCol="0" anchor="ctr"/>
          <a:lstStyle/>
          <a:p>
            <a:pPr marL="0" indent="0">
              <a:buNone/>
            </a:pPr>
            <a:r>
              <a:rPr lang="en-US" sz="2400" b="1" dirty="0">
                <a:solidFill>
                  <a:srgbClr val="FF1744"/>
                </a:solidFill>
                <a:latin typeface="Trebuchet MS" pitchFamily="34" charset="0"/>
                <a:ea typeface="Trebuchet MS" pitchFamily="34" charset="-122"/>
                <a:cs typeface="Trebuchet MS" pitchFamily="34" charset="-120"/>
              </a:rPr>
              <a:t>Doesn't work</a:t>
            </a:r>
            <a:endParaRPr lang="en-US" sz="2400" dirty="0"/>
          </a:p>
        </p:txBody>
      </p:sp>
      <p:sp>
        <p:nvSpPr>
          <p:cNvPr id="16" name="Text 14"/>
          <p:cNvSpPr/>
          <p:nvPr/>
        </p:nvSpPr>
        <p:spPr>
          <a:xfrm>
            <a:off x="6583680" y="2011680"/>
            <a:ext cx="4846320" cy="457200"/>
          </a:xfrm>
          <a:prstGeom prst="rect">
            <a:avLst/>
          </a:prstGeom>
          <a:noFill/>
          <a:ln/>
        </p:spPr>
        <p:txBody>
          <a:bodyPr wrap="square" lIns="0" tIns="0" rIns="0" bIns="0" rtlCol="0" anchor="ctr"/>
          <a:lstStyle/>
          <a:p>
            <a:pPr marL="0" indent="0">
              <a:buNone/>
            </a:pPr>
            <a:r>
              <a:rPr lang="en-US" sz="2000" b="1" dirty="0">
                <a:solidFill>
                  <a:srgbClr val="FF1744"/>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ACL pipe in switch mode</a:t>
            </a:r>
            <a:endParaRPr lang="en-US" sz="2000" dirty="0"/>
          </a:p>
        </p:txBody>
      </p:sp>
      <p:sp>
        <p:nvSpPr>
          <p:cNvPr id="17" name="Text 15"/>
          <p:cNvSpPr/>
          <p:nvPr/>
        </p:nvSpPr>
        <p:spPr>
          <a:xfrm>
            <a:off x="6583680" y="2514600"/>
            <a:ext cx="4846320" cy="457200"/>
          </a:xfrm>
          <a:prstGeom prst="rect">
            <a:avLst/>
          </a:prstGeom>
          <a:noFill/>
          <a:ln/>
        </p:spPr>
        <p:txBody>
          <a:bodyPr wrap="square" lIns="0" tIns="0" rIns="0" bIns="0" rtlCol="0" anchor="ctr"/>
          <a:lstStyle/>
          <a:p>
            <a:pPr marL="0" indent="0">
              <a:buNone/>
            </a:pPr>
            <a:r>
              <a:rPr lang="en-US" sz="2000" b="1" dirty="0">
                <a:solidFill>
                  <a:srgbClr val="FF1744"/>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TCP window field (not exposed)</a:t>
            </a:r>
            <a:endParaRPr lang="en-US" sz="2000" dirty="0"/>
          </a:p>
        </p:txBody>
      </p:sp>
      <p:sp>
        <p:nvSpPr>
          <p:cNvPr id="18" name="Text 16"/>
          <p:cNvSpPr/>
          <p:nvPr/>
        </p:nvSpPr>
        <p:spPr>
          <a:xfrm>
            <a:off x="6583680" y="3017520"/>
            <a:ext cx="4846320" cy="457200"/>
          </a:xfrm>
          <a:prstGeom prst="rect">
            <a:avLst/>
          </a:prstGeom>
          <a:noFill/>
          <a:ln/>
        </p:spPr>
        <p:txBody>
          <a:bodyPr wrap="square" lIns="0" tIns="0" rIns="0" bIns="0" rtlCol="0" anchor="ctr"/>
          <a:lstStyle/>
          <a:p>
            <a:pPr marL="0" indent="0">
              <a:buNone/>
            </a:pPr>
            <a:r>
              <a:rPr lang="en-US" sz="2000" b="1" dirty="0">
                <a:solidFill>
                  <a:srgbClr val="FF1744"/>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Floating point / arithmetic</a:t>
            </a:r>
            <a:endParaRPr lang="en-US" sz="2000" dirty="0"/>
          </a:p>
        </p:txBody>
      </p:sp>
      <p:sp>
        <p:nvSpPr>
          <p:cNvPr id="19" name="Text 17"/>
          <p:cNvSpPr/>
          <p:nvPr/>
        </p:nvSpPr>
        <p:spPr>
          <a:xfrm>
            <a:off x="6583680" y="3520440"/>
            <a:ext cx="4846320" cy="457200"/>
          </a:xfrm>
          <a:prstGeom prst="rect">
            <a:avLst/>
          </a:prstGeom>
          <a:noFill/>
          <a:ln/>
        </p:spPr>
        <p:txBody>
          <a:bodyPr wrap="square" lIns="0" tIns="0" rIns="0" bIns="0" rtlCol="0" anchor="ctr"/>
          <a:lstStyle/>
          <a:p>
            <a:pPr marL="0" indent="0">
              <a:buNone/>
            </a:pPr>
            <a:r>
              <a:rPr lang="en-US" sz="2000" b="1" dirty="0">
                <a:solidFill>
                  <a:srgbClr val="FF1744"/>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Flow-level stats (mean, std)</a:t>
            </a:r>
            <a:endParaRPr lang="en-US" sz="2000" dirty="0"/>
          </a:p>
        </p:txBody>
      </p:sp>
      <p:sp>
        <p:nvSpPr>
          <p:cNvPr id="20" name="Text 18"/>
          <p:cNvSpPr/>
          <p:nvPr/>
        </p:nvSpPr>
        <p:spPr>
          <a:xfrm>
            <a:off x="6583680" y="4023360"/>
            <a:ext cx="4846320" cy="457200"/>
          </a:xfrm>
          <a:prstGeom prst="rect">
            <a:avLst/>
          </a:prstGeom>
          <a:noFill/>
          <a:ln/>
        </p:spPr>
        <p:txBody>
          <a:bodyPr wrap="square" lIns="0" tIns="0" rIns="0" bIns="0" rtlCol="0" anchor="ctr"/>
          <a:lstStyle/>
          <a:p>
            <a:pPr marL="0" indent="0">
              <a:buNone/>
            </a:pPr>
            <a:r>
              <a:rPr lang="en-US" sz="2000" b="1" dirty="0">
                <a:solidFill>
                  <a:srgbClr val="FF1744"/>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Neural networks, SVM</a:t>
            </a:r>
            <a:endParaRPr lang="en-US" sz="2000" dirty="0"/>
          </a:p>
        </p:txBody>
      </p:sp>
      <p:sp>
        <p:nvSpPr>
          <p:cNvPr id="21" name="Text 19"/>
          <p:cNvSpPr/>
          <p:nvPr/>
        </p:nvSpPr>
        <p:spPr>
          <a:xfrm>
            <a:off x="457200" y="5760720"/>
            <a:ext cx="11247120" cy="365760"/>
          </a:xfrm>
          <a:prstGeom prst="rect">
            <a:avLst/>
          </a:prstGeom>
          <a:noFill/>
          <a:ln/>
        </p:spPr>
        <p:txBody>
          <a:bodyPr wrap="square" lIns="0" tIns="0" rIns="0" bIns="0" rtlCol="0" anchor="ctr"/>
          <a:lstStyle/>
          <a:p>
            <a:pPr marL="0" indent="0">
              <a:buNone/>
            </a:pPr>
            <a:r>
              <a:rPr lang="en-US" sz="2000" i="1" dirty="0">
                <a:solidFill>
                  <a:srgbClr val="B0BEC5"/>
                </a:solidFill>
                <a:latin typeface="Calibri" pitchFamily="34" charset="0"/>
                <a:ea typeface="Calibri" pitchFamily="34" charset="-122"/>
                <a:cs typeface="Calibri" pitchFamily="34" charset="-120"/>
              </a:rPr>
              <a:t>7 systematic experiments on BF-2, DOCA SDK 3.2 — first characterization of DOCA Flow for ML inference</a:t>
            </a:r>
            <a:endParaRPr 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2">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228600"/>
            <a:ext cx="1069848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TreeLine vs Prior Work</a:t>
            </a:r>
            <a:endParaRPr lang="en-US" sz="3200" dirty="0"/>
          </a:p>
        </p:txBody>
      </p:sp>
      <p:graphicFrame>
        <p:nvGraphicFramePr>
          <p:cNvPr id="13" name="Table 0"/>
          <p:cNvGraphicFramePr>
            <a:graphicFrameLocks noGrp="1"/>
          </p:cNvGraphicFramePr>
          <p:nvPr>
            <p:extLst>
              <p:ext uri="{D42A27DB-BD31-4B8C-83A1-F6EECF244321}">
                <p14:modId xmlns:p14="http://schemas.microsoft.com/office/powerpoint/2010/main" val="3923596398"/>
              </p:ext>
            </p:extLst>
          </p:nvPr>
        </p:nvGraphicFramePr>
        <p:xfrm>
          <a:off x="274320" y="1812851"/>
          <a:ext cx="11612880" cy="3017520"/>
        </p:xfrm>
        <a:graphic>
          <a:graphicData uri="http://schemas.openxmlformats.org/drawingml/2006/table">
            <a:tbl>
              <a:tblPr/>
              <a:tblGrid>
                <a:gridCol w="164592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gridCol w="2011680">
                  <a:extLst>
                    <a:ext uri="{9D8B030D-6E8A-4147-A177-3AD203B41FA5}">
                      <a16:colId xmlns:a16="http://schemas.microsoft.com/office/drawing/2014/main" val="20004"/>
                    </a:ext>
                  </a:extLst>
                </a:gridCol>
                <a:gridCol w="2468880">
                  <a:extLst>
                    <a:ext uri="{9D8B030D-6E8A-4147-A177-3AD203B41FA5}">
                      <a16:colId xmlns:a16="http://schemas.microsoft.com/office/drawing/2014/main" val="20005"/>
                    </a:ext>
                  </a:extLst>
                </a:gridCol>
              </a:tblGrid>
              <a:tr h="457200">
                <a:tc>
                  <a:txBody>
                    <a:bodyPr/>
                    <a:lstStyle/>
                    <a:p>
                      <a:pPr marL="0" indent="0" algn="ctr">
                        <a:buNone/>
                      </a:pPr>
                      <a:r>
                        <a:rPr lang="en-US" sz="1600" b="1" dirty="0">
                          <a:solidFill>
                            <a:srgbClr val="0F1923"/>
                          </a:solidFill>
                          <a:latin typeface="Calibri" pitchFamily="34" charset="0"/>
                          <a:ea typeface="Calibri" pitchFamily="34" charset="-122"/>
                          <a:cs typeface="Calibri" pitchFamily="34" charset="-120"/>
                        </a:rPr>
                        <a:t>System</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600" b="1" dirty="0">
                          <a:solidFill>
                            <a:srgbClr val="0F1923"/>
                          </a:solidFill>
                          <a:latin typeface="Calibri" pitchFamily="34" charset="0"/>
                          <a:ea typeface="Calibri" pitchFamily="34" charset="-122"/>
                          <a:cs typeface="Calibri" pitchFamily="34" charset="-120"/>
                        </a:rPr>
                        <a:t>Platform</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600" b="1" dirty="0">
                          <a:solidFill>
                            <a:srgbClr val="0F1923"/>
                          </a:solidFill>
                          <a:latin typeface="Calibri" pitchFamily="34" charset="0"/>
                          <a:ea typeface="Calibri" pitchFamily="34" charset="-122"/>
                          <a:cs typeface="Calibri" pitchFamily="34" charset="-120"/>
                        </a:rPr>
                        <a:t>Model</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600" b="1" dirty="0">
                          <a:solidFill>
                            <a:srgbClr val="0F1923"/>
                          </a:solidFill>
                          <a:latin typeface="Calibri" pitchFamily="34" charset="0"/>
                          <a:ea typeface="Calibri" pitchFamily="34" charset="-122"/>
                          <a:cs typeface="Calibri" pitchFamily="34" charset="-120"/>
                        </a:rPr>
                        <a:t>Throughput</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600" b="1" dirty="0">
                          <a:solidFill>
                            <a:srgbClr val="0F1923"/>
                          </a:solidFill>
                          <a:latin typeface="Calibri" pitchFamily="34" charset="0"/>
                          <a:ea typeface="Calibri" pitchFamily="34" charset="-122"/>
                          <a:cs typeface="Calibri" pitchFamily="34" charset="-120"/>
                        </a:rPr>
                        <a:t>CPU Cost</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600" b="1" dirty="0">
                          <a:solidFill>
                            <a:srgbClr val="0F1923"/>
                          </a:solidFill>
                          <a:latin typeface="Calibri" pitchFamily="34" charset="0"/>
                          <a:ea typeface="Calibri" pitchFamily="34" charset="-122"/>
                          <a:cs typeface="Calibri" pitchFamily="34" charset="-120"/>
                        </a:rPr>
                        <a:t>HW Cost</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extLst>
                  <a:ext uri="{0D108BD9-81ED-4DB2-BD59-A6C34878D82A}">
                    <a16:rowId xmlns:a16="http://schemas.microsoft.com/office/drawing/2014/main" val="10000"/>
                  </a:ext>
                </a:extLst>
              </a:tr>
              <a:tr h="548640">
                <a:tc>
                  <a:txBody>
                    <a:bodyPr/>
                    <a:lstStyle/>
                    <a:p>
                      <a:pPr marL="0" indent="0" algn="ctr">
                        <a:buNone/>
                      </a:pPr>
                      <a:r>
                        <a:rPr lang="en-US" sz="1600" b="1" dirty="0">
                          <a:solidFill>
                            <a:srgbClr val="76B900"/>
                          </a:solidFill>
                          <a:latin typeface="Calibri" pitchFamily="34" charset="0"/>
                          <a:ea typeface="Calibri" pitchFamily="34" charset="-122"/>
                          <a:cs typeface="Calibri" pitchFamily="34" charset="-120"/>
                        </a:rPr>
                        <a:t>TreeLine</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E3A2F"/>
                    </a:solidFill>
                  </a:tcPr>
                </a:tc>
                <a:tc>
                  <a:txBody>
                    <a:bodyPr/>
                    <a:lstStyle/>
                    <a:p>
                      <a:pPr marL="0" indent="0" algn="ctr">
                        <a:buNone/>
                      </a:pPr>
                      <a:r>
                        <a:rPr lang="en-US" sz="1600" b="1" dirty="0">
                          <a:solidFill>
                            <a:srgbClr val="76B900"/>
                          </a:solidFill>
                          <a:latin typeface="Calibri" pitchFamily="34" charset="0"/>
                          <a:ea typeface="Calibri" pitchFamily="34" charset="-122"/>
                          <a:cs typeface="Calibri" pitchFamily="34" charset="-120"/>
                        </a:rPr>
                        <a:t>BF-2 DPU</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E3A2F"/>
                    </a:solidFill>
                  </a:tcPr>
                </a:tc>
                <a:tc>
                  <a:txBody>
                    <a:bodyPr/>
                    <a:lstStyle/>
                    <a:p>
                      <a:pPr marL="0" indent="0" algn="ctr">
                        <a:buNone/>
                      </a:pPr>
                      <a:r>
                        <a:rPr lang="en-US" sz="1600" b="1" dirty="0">
                          <a:solidFill>
                            <a:srgbClr val="76B900"/>
                          </a:solidFill>
                          <a:latin typeface="Calibri" pitchFamily="34" charset="0"/>
                          <a:ea typeface="Calibri" pitchFamily="34" charset="-122"/>
                          <a:cs typeface="Calibri" pitchFamily="34" charset="-120"/>
                        </a:rPr>
                        <a:t>RF</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E3A2F"/>
                    </a:solidFill>
                  </a:tcPr>
                </a:tc>
                <a:tc>
                  <a:txBody>
                    <a:bodyPr/>
                    <a:lstStyle/>
                    <a:p>
                      <a:pPr marL="0" indent="0" algn="ctr">
                        <a:buNone/>
                      </a:pPr>
                      <a:r>
                        <a:rPr lang="en-US" sz="1600" b="1" dirty="0">
                          <a:solidFill>
                            <a:srgbClr val="76B900"/>
                          </a:solidFill>
                          <a:latin typeface="Calibri" pitchFamily="34" charset="0"/>
                          <a:ea typeface="Calibri" pitchFamily="34" charset="-122"/>
                          <a:cs typeface="Calibri" pitchFamily="34" charset="-120"/>
                        </a:rPr>
                        <a:t>98.7 Gbps</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E3A2F"/>
                    </a:solidFill>
                  </a:tcPr>
                </a:tc>
                <a:tc>
                  <a:txBody>
                    <a:bodyPr/>
                    <a:lstStyle/>
                    <a:p>
                      <a:pPr marL="0" indent="0" algn="ctr">
                        <a:buNone/>
                      </a:pPr>
                      <a:r>
                        <a:rPr lang="en-US" sz="1600" b="1" dirty="0">
                          <a:solidFill>
                            <a:srgbClr val="76B900"/>
                          </a:solidFill>
                          <a:latin typeface="Calibri" pitchFamily="34" charset="0"/>
                          <a:ea typeface="Calibri" pitchFamily="34" charset="-122"/>
                          <a:cs typeface="Calibri" pitchFamily="34" charset="-120"/>
                        </a:rPr>
                        <a:t>0 cores</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E3A2F"/>
                    </a:solidFill>
                  </a:tcPr>
                </a:tc>
                <a:tc>
                  <a:txBody>
                    <a:bodyPr/>
                    <a:lstStyle/>
                    <a:p>
                      <a:pPr marL="0" indent="0" algn="ctr">
                        <a:buNone/>
                      </a:pPr>
                      <a:r>
                        <a:rPr lang="en-US" sz="1600" b="1" dirty="0">
                          <a:solidFill>
                            <a:srgbClr val="76B900"/>
                          </a:solidFill>
                          <a:latin typeface="Calibri" pitchFamily="34" charset="0"/>
                          <a:ea typeface="Calibri" pitchFamily="34" charset="-122"/>
                          <a:cs typeface="Calibri" pitchFamily="34" charset="-120"/>
                        </a:rPr>
                        <a:t>~$1-2K (existing)</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E3A2F"/>
                    </a:solidFill>
                  </a:tcPr>
                </a:tc>
                <a:extLst>
                  <a:ext uri="{0D108BD9-81ED-4DB2-BD59-A6C34878D82A}">
                    <a16:rowId xmlns:a16="http://schemas.microsoft.com/office/drawing/2014/main" val="10001"/>
                  </a:ext>
                </a:extLst>
              </a:tr>
              <a:tr h="502920">
                <a:tc>
                  <a:txBody>
                    <a:bodyPr/>
                    <a:lstStyle/>
                    <a:p>
                      <a:pPr marL="0" indent="0" algn="ctr">
                        <a:buNone/>
                      </a:pPr>
                      <a:r>
                        <a:rPr lang="en-US" sz="1600" b="1" dirty="0">
                          <a:solidFill>
                            <a:srgbClr val="B0BEC5"/>
                          </a:solidFill>
                          <a:latin typeface="Calibri" pitchFamily="34" charset="0"/>
                          <a:ea typeface="Calibri" pitchFamily="34" charset="-122"/>
                          <a:cs typeface="Calibri" pitchFamily="34" charset="-120"/>
                        </a:rPr>
                        <a:t>Planter</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Tofino P4</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RF/XGB</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~100 Gbps</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N/A</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~$15-30K</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extLst>
                  <a:ext uri="{0D108BD9-81ED-4DB2-BD59-A6C34878D82A}">
                    <a16:rowId xmlns:a16="http://schemas.microsoft.com/office/drawing/2014/main" val="10002"/>
                  </a:ext>
                </a:extLst>
              </a:tr>
              <a:tr h="502920">
                <a:tc>
                  <a:txBody>
                    <a:bodyPr/>
                    <a:lstStyle/>
                    <a:p>
                      <a:pPr marL="0" indent="0" algn="ctr">
                        <a:buNone/>
                      </a:pPr>
                      <a:r>
                        <a:rPr lang="en-US" sz="1600" b="1" dirty="0">
                          <a:solidFill>
                            <a:srgbClr val="B0BEC5"/>
                          </a:solidFill>
                          <a:latin typeface="Calibri" pitchFamily="34" charset="0"/>
                          <a:ea typeface="Calibri" pitchFamily="34" charset="-122"/>
                          <a:cs typeface="Calibri" pitchFamily="34" charset="-120"/>
                        </a:rPr>
                        <a:t>NetBeacon</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Tofino P4</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XGBoost</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~100 Gbps</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N/A</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~$15-30K</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3"/>
                  </a:ext>
                </a:extLst>
              </a:tr>
              <a:tr h="502920">
                <a:tc>
                  <a:txBody>
                    <a:bodyPr/>
                    <a:lstStyle/>
                    <a:p>
                      <a:pPr marL="0" indent="0" algn="ctr">
                        <a:buNone/>
                      </a:pPr>
                      <a:r>
                        <a:rPr lang="en-US" sz="1600" b="1" dirty="0">
                          <a:solidFill>
                            <a:srgbClr val="B0BEC5"/>
                          </a:solidFill>
                          <a:latin typeface="Calibri" pitchFamily="34" charset="0"/>
                          <a:ea typeface="Calibri" pitchFamily="34" charset="-122"/>
                          <a:cs typeface="Calibri" pitchFamily="34" charset="-120"/>
                        </a:rPr>
                        <a:t>SmartTC</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BF-3 ARM</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ML</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~5 Gbps</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8 ARM cores</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~$2K</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extLst>
                  <a:ext uri="{0D108BD9-81ED-4DB2-BD59-A6C34878D82A}">
                    <a16:rowId xmlns:a16="http://schemas.microsoft.com/office/drawing/2014/main" val="10004"/>
                  </a:ext>
                </a:extLst>
              </a:tr>
              <a:tr h="502920">
                <a:tc>
                  <a:txBody>
                    <a:bodyPr/>
                    <a:lstStyle/>
                    <a:p>
                      <a:pPr marL="0" indent="0" algn="ctr">
                        <a:buNone/>
                      </a:pPr>
                      <a:r>
                        <a:rPr lang="en-US" sz="1600" b="1" dirty="0">
                          <a:solidFill>
                            <a:srgbClr val="B0BEC5"/>
                          </a:solidFill>
                          <a:latin typeface="Calibri" pitchFamily="34" charset="0"/>
                          <a:ea typeface="Calibri" pitchFamily="34" charset="-122"/>
                          <a:cs typeface="Calibri" pitchFamily="34" charset="-120"/>
                        </a:rPr>
                        <a:t>CPU+DPDK</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x86 host</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RF (C)</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24 Mpps/core</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~4 cores</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600" dirty="0">
                          <a:solidFill>
                            <a:srgbClr val="B0BEC5"/>
                          </a:solidFill>
                          <a:latin typeface="Calibri" pitchFamily="34" charset="0"/>
                          <a:ea typeface="Calibri" pitchFamily="34" charset="-122"/>
                          <a:cs typeface="Calibri" pitchFamily="34" charset="-120"/>
                        </a:rPr>
                        <a:t>—</a:t>
                      </a:r>
                      <a:endParaRPr lang="en-US" sz="1600" dirty="0">
                        <a:latin typeface="Calibri" charset="0"/>
                        <a:ea typeface="Calibri" charset="0"/>
                        <a:cs typeface="Calibri" charset="0"/>
                      </a:endParaRPr>
                    </a:p>
                  </a:txBody>
                  <a:tcPr marL="76200" marR="76200" marT="38100" marB="381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5"/>
                  </a:ext>
                </a:extLst>
              </a:tr>
            </a:tbl>
          </a:graphicData>
        </a:graphic>
      </p:graphicFrame>
      <p:sp>
        <p:nvSpPr>
          <p:cNvPr id="7" name="Shape 4"/>
          <p:cNvSpPr/>
          <p:nvPr/>
        </p:nvSpPr>
        <p:spPr>
          <a:xfrm>
            <a:off x="457200" y="5486400"/>
            <a:ext cx="11247120" cy="731520"/>
          </a:xfrm>
          <a:prstGeom prst="roundRect">
            <a:avLst>
              <a:gd name="adj" fmla="val 10000"/>
            </a:avLst>
          </a:prstGeom>
          <a:solidFill>
            <a:srgbClr val="1E3A2F"/>
          </a:solidFill>
          <a:ln/>
        </p:spPr>
      </p:sp>
      <p:sp>
        <p:nvSpPr>
          <p:cNvPr id="8" name="Text 5"/>
          <p:cNvSpPr/>
          <p:nvPr/>
        </p:nvSpPr>
        <p:spPr>
          <a:xfrm>
            <a:off x="640080" y="5486400"/>
            <a:ext cx="10881360" cy="731520"/>
          </a:xfrm>
          <a:prstGeom prst="rect">
            <a:avLst/>
          </a:prstGeom>
          <a:noFill/>
          <a:ln/>
        </p:spPr>
        <p:txBody>
          <a:bodyPr wrap="square" lIns="0" tIns="0" rIns="0" bIns="0" rtlCol="0" anchor="ctr"/>
          <a:lstStyle/>
          <a:p>
            <a:pPr marL="0" indent="0">
              <a:buNone/>
            </a:pPr>
            <a:r>
              <a:rPr lang="en-US" sz="2400" b="1" dirty="0">
                <a:solidFill>
                  <a:srgbClr val="76B900"/>
                </a:solidFill>
                <a:latin typeface="Trebuchet MS" pitchFamily="34" charset="0"/>
                <a:ea typeface="Trebuchet MS" pitchFamily="34" charset="-122"/>
                <a:cs typeface="Trebuchet MS" pitchFamily="34" charset="-120"/>
              </a:rPr>
              <a:t>P4-switch performance at DPU price, with zero CPU cost</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3">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228600"/>
            <a:ext cx="1069848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DPUs Are Already Everywhere</a:t>
            </a:r>
            <a:endParaRPr lang="en-US" sz="3200" dirty="0"/>
          </a:p>
        </p:txBody>
      </p:sp>
      <p:sp>
        <p:nvSpPr>
          <p:cNvPr id="6" name="Shape 4"/>
          <p:cNvSpPr/>
          <p:nvPr/>
        </p:nvSpPr>
        <p:spPr>
          <a:xfrm>
            <a:off x="457200" y="1371600"/>
            <a:ext cx="5303520" cy="3657600"/>
          </a:xfrm>
          <a:prstGeom prst="roundRect">
            <a:avLst>
              <a:gd name="adj" fmla="val 2500"/>
            </a:avLst>
          </a:prstGeom>
          <a:solidFill>
            <a:srgbClr val="1A2B3A"/>
          </a:solidFill>
          <a:ln w="19050">
            <a:solidFill>
              <a:srgbClr val="FF6F00"/>
            </a:solidFill>
            <a:prstDash val="solid"/>
          </a:ln>
        </p:spPr>
      </p:sp>
      <p:sp>
        <p:nvSpPr>
          <p:cNvPr id="7" name="Text 5"/>
          <p:cNvSpPr/>
          <p:nvPr/>
        </p:nvSpPr>
        <p:spPr>
          <a:xfrm>
            <a:off x="640080" y="1417320"/>
            <a:ext cx="4937760" cy="457200"/>
          </a:xfrm>
          <a:prstGeom prst="rect">
            <a:avLst/>
          </a:prstGeom>
          <a:noFill/>
          <a:ln/>
        </p:spPr>
        <p:txBody>
          <a:bodyPr wrap="square" lIns="0" tIns="0" rIns="0" bIns="0" rtlCol="0" anchor="ctr"/>
          <a:lstStyle/>
          <a:p>
            <a:pPr marL="0" indent="0">
              <a:buNone/>
            </a:pPr>
            <a:r>
              <a:rPr lang="en-US" sz="2200" b="1" dirty="0">
                <a:solidFill>
                  <a:srgbClr val="FF6F00"/>
                </a:solidFill>
                <a:latin typeface="Trebuchet MS" pitchFamily="34" charset="0"/>
                <a:ea typeface="Trebuchet MS" pitchFamily="34" charset="-122"/>
                <a:cs typeface="Trebuchet MS" pitchFamily="34" charset="-120"/>
              </a:rPr>
              <a:t>P4 Switch Approach</a:t>
            </a:r>
            <a:endParaRPr lang="en-US" sz="2200" dirty="0"/>
          </a:p>
        </p:txBody>
      </p:sp>
      <p:sp>
        <p:nvSpPr>
          <p:cNvPr id="8" name="Text 6"/>
          <p:cNvSpPr/>
          <p:nvPr/>
        </p:nvSpPr>
        <p:spPr>
          <a:xfrm>
            <a:off x="822960" y="2103120"/>
            <a:ext cx="4754880" cy="457200"/>
          </a:xfrm>
          <a:prstGeom prst="rect">
            <a:avLst/>
          </a:prstGeom>
          <a:noFill/>
          <a:ln/>
        </p:spPr>
        <p:txBody>
          <a:bodyPr wrap="square" lIns="0" tIns="0" rIns="0" bIns="0" rtlCol="0" anchor="ctr"/>
          <a:lstStyle/>
          <a:p>
            <a:pPr marL="0" indent="0">
              <a:buNone/>
            </a:pPr>
            <a:r>
              <a:rPr lang="en-US" sz="2000" dirty="0">
                <a:solidFill>
                  <a:srgbClr val="FF6F00"/>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Dedicated Tofino switch ($15-30K)</a:t>
            </a:r>
            <a:endParaRPr lang="en-US" sz="2000" dirty="0"/>
          </a:p>
        </p:txBody>
      </p:sp>
      <p:sp>
        <p:nvSpPr>
          <p:cNvPr id="9" name="Text 7"/>
          <p:cNvSpPr/>
          <p:nvPr/>
        </p:nvSpPr>
        <p:spPr>
          <a:xfrm>
            <a:off x="822960" y="2697480"/>
            <a:ext cx="4754880" cy="457200"/>
          </a:xfrm>
          <a:prstGeom prst="rect">
            <a:avLst/>
          </a:prstGeom>
          <a:noFill/>
          <a:ln/>
        </p:spPr>
        <p:txBody>
          <a:bodyPr wrap="square" lIns="0" tIns="0" rIns="0" bIns="0" rtlCol="0" anchor="ctr"/>
          <a:lstStyle/>
          <a:p>
            <a:pPr marL="0" indent="0">
              <a:buNone/>
            </a:pPr>
            <a:r>
              <a:rPr lang="en-US" sz="2000" dirty="0">
                <a:solidFill>
                  <a:srgbClr val="FF6F00"/>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Per-rack deployment</a:t>
            </a:r>
            <a:endParaRPr lang="en-US" sz="2000" dirty="0"/>
          </a:p>
        </p:txBody>
      </p:sp>
      <p:sp>
        <p:nvSpPr>
          <p:cNvPr id="10" name="Text 8"/>
          <p:cNvSpPr/>
          <p:nvPr/>
        </p:nvSpPr>
        <p:spPr>
          <a:xfrm>
            <a:off x="822960" y="3291840"/>
            <a:ext cx="4754880" cy="457200"/>
          </a:xfrm>
          <a:prstGeom prst="rect">
            <a:avLst/>
          </a:prstGeom>
          <a:noFill/>
          <a:ln/>
        </p:spPr>
        <p:txBody>
          <a:bodyPr wrap="square" lIns="0" tIns="0" rIns="0" bIns="0" rtlCol="0" anchor="ctr"/>
          <a:lstStyle/>
          <a:p>
            <a:pPr marL="0" indent="0">
              <a:buNone/>
            </a:pPr>
            <a:r>
              <a:rPr lang="en-US" sz="2000" dirty="0">
                <a:solidFill>
                  <a:srgbClr val="FF6F00"/>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Separate management plane</a:t>
            </a:r>
            <a:endParaRPr lang="en-US" sz="2000" dirty="0"/>
          </a:p>
        </p:txBody>
      </p:sp>
      <p:sp>
        <p:nvSpPr>
          <p:cNvPr id="11" name="Text 9"/>
          <p:cNvSpPr/>
          <p:nvPr/>
        </p:nvSpPr>
        <p:spPr>
          <a:xfrm>
            <a:off x="822960" y="3886200"/>
            <a:ext cx="4754880" cy="457200"/>
          </a:xfrm>
          <a:prstGeom prst="rect">
            <a:avLst/>
          </a:prstGeom>
          <a:noFill/>
          <a:ln/>
        </p:spPr>
        <p:txBody>
          <a:bodyPr wrap="square" lIns="0" tIns="0" rIns="0" bIns="0" rtlCol="0" anchor="ctr"/>
          <a:lstStyle/>
          <a:p>
            <a:pPr marL="0" indent="0">
              <a:buNone/>
            </a:pPr>
            <a:r>
              <a:rPr lang="en-US" sz="2000" dirty="0">
                <a:solidFill>
                  <a:srgbClr val="FF6F00"/>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Not in every data center</a:t>
            </a:r>
            <a:endParaRPr lang="en-US" sz="2000" dirty="0"/>
          </a:p>
        </p:txBody>
      </p:sp>
      <p:sp>
        <p:nvSpPr>
          <p:cNvPr id="12" name="Shape 10"/>
          <p:cNvSpPr/>
          <p:nvPr/>
        </p:nvSpPr>
        <p:spPr>
          <a:xfrm>
            <a:off x="6217920" y="1371600"/>
            <a:ext cx="5486400" cy="3657600"/>
          </a:xfrm>
          <a:prstGeom prst="roundRect">
            <a:avLst>
              <a:gd name="adj" fmla="val 2500"/>
            </a:avLst>
          </a:prstGeom>
          <a:solidFill>
            <a:srgbClr val="1A2B3A"/>
          </a:solidFill>
          <a:ln w="25400">
            <a:solidFill>
              <a:srgbClr val="76B900"/>
            </a:solidFill>
            <a:prstDash val="solid"/>
          </a:ln>
        </p:spPr>
      </p:sp>
      <p:sp>
        <p:nvSpPr>
          <p:cNvPr id="13" name="Text 11"/>
          <p:cNvSpPr/>
          <p:nvPr/>
        </p:nvSpPr>
        <p:spPr>
          <a:xfrm>
            <a:off x="6400800" y="1417320"/>
            <a:ext cx="5120640" cy="457200"/>
          </a:xfrm>
          <a:prstGeom prst="rect">
            <a:avLst/>
          </a:prstGeom>
          <a:noFill/>
          <a:ln/>
        </p:spPr>
        <p:txBody>
          <a:bodyPr wrap="square" lIns="0" tIns="0" rIns="0" bIns="0" rtlCol="0" anchor="ctr"/>
          <a:lstStyle/>
          <a:p>
            <a:pPr marL="0" indent="0">
              <a:buNone/>
            </a:pPr>
            <a:r>
              <a:rPr lang="en-US" sz="2200" b="1" dirty="0">
                <a:solidFill>
                  <a:srgbClr val="76B900"/>
                </a:solidFill>
                <a:latin typeface="Trebuchet MS" pitchFamily="34" charset="0"/>
                <a:ea typeface="Trebuchet MS" pitchFamily="34" charset="-122"/>
                <a:cs typeface="Trebuchet MS" pitchFamily="34" charset="-120"/>
              </a:rPr>
              <a:t>TreeLine (DPU Approach)</a:t>
            </a:r>
            <a:endParaRPr lang="en-US" sz="2200" dirty="0"/>
          </a:p>
        </p:txBody>
      </p:sp>
      <p:sp>
        <p:nvSpPr>
          <p:cNvPr id="14" name="Text 12"/>
          <p:cNvSpPr/>
          <p:nvPr/>
        </p:nvSpPr>
        <p:spPr>
          <a:xfrm>
            <a:off x="6583680" y="2103120"/>
            <a:ext cx="4937760" cy="457200"/>
          </a:xfrm>
          <a:prstGeom prst="rect">
            <a:avLst/>
          </a:prstGeom>
          <a:noFill/>
          <a:ln/>
        </p:spPr>
        <p:txBody>
          <a:bodyPr wrap="square" lIns="0" tIns="0" rIns="0" bIns="0" rtlCol="0" anchor="ctr"/>
          <a:lstStyle/>
          <a:p>
            <a:pPr marL="0" indent="0">
              <a:buNone/>
            </a:pPr>
            <a:r>
              <a:rPr lang="en-US" sz="2000" b="1" dirty="0">
                <a:solidFill>
                  <a:srgbClr val="76B900"/>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Existing BlueField DPU ($1-2K, already installed)</a:t>
            </a:r>
            <a:endParaRPr lang="en-US" sz="2000" dirty="0"/>
          </a:p>
        </p:txBody>
      </p:sp>
      <p:sp>
        <p:nvSpPr>
          <p:cNvPr id="15" name="Text 13"/>
          <p:cNvSpPr/>
          <p:nvPr/>
        </p:nvSpPr>
        <p:spPr>
          <a:xfrm>
            <a:off x="6583680" y="2697480"/>
            <a:ext cx="4937760" cy="457200"/>
          </a:xfrm>
          <a:prstGeom prst="rect">
            <a:avLst/>
          </a:prstGeom>
          <a:noFill/>
          <a:ln/>
        </p:spPr>
        <p:txBody>
          <a:bodyPr wrap="square" lIns="0" tIns="0" rIns="0" bIns="0" rtlCol="0" anchor="ctr"/>
          <a:lstStyle/>
          <a:p>
            <a:pPr marL="0" indent="0">
              <a:buNone/>
            </a:pPr>
            <a:r>
              <a:rPr lang="en-US" sz="2000" b="1" dirty="0">
                <a:solidFill>
                  <a:srgbClr val="76B900"/>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Per-server deployment</a:t>
            </a:r>
            <a:endParaRPr lang="en-US" sz="2000" dirty="0"/>
          </a:p>
        </p:txBody>
      </p:sp>
      <p:sp>
        <p:nvSpPr>
          <p:cNvPr id="16" name="Text 14"/>
          <p:cNvSpPr/>
          <p:nvPr/>
        </p:nvSpPr>
        <p:spPr>
          <a:xfrm>
            <a:off x="6583680" y="3291840"/>
            <a:ext cx="4937760" cy="457200"/>
          </a:xfrm>
          <a:prstGeom prst="rect">
            <a:avLst/>
          </a:prstGeom>
          <a:noFill/>
          <a:ln/>
        </p:spPr>
        <p:txBody>
          <a:bodyPr wrap="square" lIns="0" tIns="0" rIns="0" bIns="0" rtlCol="0" anchor="ctr"/>
          <a:lstStyle/>
          <a:p>
            <a:pPr marL="0" indent="0">
              <a:buNone/>
            </a:pPr>
            <a:r>
              <a:rPr lang="en-US" sz="2000" b="1" dirty="0">
                <a:solidFill>
                  <a:srgbClr val="76B900"/>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Standard DOCA SDK management</a:t>
            </a:r>
            <a:endParaRPr lang="en-US" sz="2000" dirty="0"/>
          </a:p>
        </p:txBody>
      </p:sp>
      <p:sp>
        <p:nvSpPr>
          <p:cNvPr id="17" name="Text 15"/>
          <p:cNvSpPr/>
          <p:nvPr/>
        </p:nvSpPr>
        <p:spPr>
          <a:xfrm>
            <a:off x="6583680" y="3886200"/>
            <a:ext cx="4937760" cy="457200"/>
          </a:xfrm>
          <a:prstGeom prst="rect">
            <a:avLst/>
          </a:prstGeom>
          <a:noFill/>
          <a:ln/>
        </p:spPr>
        <p:txBody>
          <a:bodyPr wrap="square" lIns="0" tIns="0" rIns="0" bIns="0" rtlCol="0" anchor="ctr"/>
          <a:lstStyle/>
          <a:p>
            <a:pPr marL="0" indent="0">
              <a:buNone/>
            </a:pPr>
            <a:r>
              <a:rPr lang="en-US" sz="2000" b="1" dirty="0">
                <a:solidFill>
                  <a:srgbClr val="76B900"/>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Already in Azure, GCP, every rack</a:t>
            </a:r>
            <a:endParaRPr lang="en-US" sz="2000" dirty="0"/>
          </a:p>
        </p:txBody>
      </p:sp>
      <p:sp>
        <p:nvSpPr>
          <p:cNvPr id="18" name="Shape 16"/>
          <p:cNvSpPr/>
          <p:nvPr/>
        </p:nvSpPr>
        <p:spPr>
          <a:xfrm>
            <a:off x="457200" y="5646420"/>
            <a:ext cx="11247120" cy="640080"/>
          </a:xfrm>
          <a:prstGeom prst="roundRect">
            <a:avLst>
              <a:gd name="adj" fmla="val 11429"/>
            </a:avLst>
          </a:prstGeom>
          <a:solidFill>
            <a:srgbClr val="1E3A2F"/>
          </a:solidFill>
          <a:ln/>
        </p:spPr>
      </p:sp>
      <p:sp>
        <p:nvSpPr>
          <p:cNvPr id="19" name="Text 17"/>
          <p:cNvSpPr/>
          <p:nvPr/>
        </p:nvSpPr>
        <p:spPr>
          <a:xfrm>
            <a:off x="640080" y="5646420"/>
            <a:ext cx="10881360" cy="640080"/>
          </a:xfrm>
          <a:prstGeom prst="rect">
            <a:avLst/>
          </a:prstGeom>
          <a:noFill/>
          <a:ln/>
        </p:spPr>
        <p:txBody>
          <a:bodyPr wrap="square" lIns="0" tIns="0" rIns="0" bIns="0" rtlCol="0" anchor="ctr"/>
          <a:lstStyle/>
          <a:p>
            <a:pPr marL="0" indent="0">
              <a:buNone/>
            </a:pPr>
            <a:r>
              <a:rPr lang="en-US" sz="2200" b="1" dirty="0">
                <a:solidFill>
                  <a:srgbClr val="76B900"/>
                </a:solidFill>
                <a:latin typeface="Calibri" pitchFamily="34" charset="0"/>
                <a:ea typeface="Calibri" pitchFamily="34" charset="-122"/>
                <a:cs typeface="Calibri" pitchFamily="34" charset="-120"/>
              </a:rPr>
              <a:t>No new hardware — ML inference on infrastructure already deployed at scale</a:t>
            </a:r>
            <a:endParaRPr lang="en-US" sz="2200" dirty="0"/>
          </a:p>
        </p:txBody>
      </p:sp>
      <p:sp>
        <p:nvSpPr>
          <p:cNvPr id="20" name="Text 9">
            <a:extLst>
              <a:ext uri="{FF2B5EF4-FFF2-40B4-BE49-F238E27FC236}">
                <a16:creationId xmlns:a16="http://schemas.microsoft.com/office/drawing/2014/main" id="{FFFC5292-9897-408D-B686-2C1AE6236C95}"/>
              </a:ext>
            </a:extLst>
          </p:cNvPr>
          <p:cNvSpPr/>
          <p:nvPr/>
        </p:nvSpPr>
        <p:spPr>
          <a:xfrm>
            <a:off x="822960" y="4512280"/>
            <a:ext cx="4754880" cy="457200"/>
          </a:xfrm>
          <a:prstGeom prst="rect">
            <a:avLst/>
          </a:prstGeom>
          <a:noFill/>
          <a:ln/>
        </p:spPr>
        <p:txBody>
          <a:bodyPr wrap="square" lIns="0" tIns="0" rIns="0" bIns="0" rtlCol="0" anchor="ctr"/>
          <a:lstStyle/>
          <a:p>
            <a:pPr marL="0" indent="0">
              <a:buNone/>
            </a:pPr>
            <a:r>
              <a:rPr lang="en-US" sz="2000" dirty="0">
                <a:solidFill>
                  <a:srgbClr val="FF6F00"/>
                </a:solidFill>
                <a:latin typeface="Calibri" pitchFamily="34" charset="0"/>
                <a:ea typeface="Calibri" pitchFamily="34" charset="-122"/>
                <a:cs typeface="Calibri" pitchFamily="34" charset="-120"/>
              </a:rPr>
              <a:t>-  </a:t>
            </a:r>
            <a:r>
              <a:rPr lang="en-US" sz="2000" dirty="0">
                <a:solidFill>
                  <a:srgbClr val="B0BEC5"/>
                </a:solidFill>
                <a:latin typeface="Calibri" pitchFamily="34" charset="0"/>
                <a:ea typeface="Calibri" pitchFamily="34" charset="-122"/>
                <a:cs typeface="Calibri" pitchFamily="34" charset="-120"/>
              </a:rPr>
              <a:t>Perhaps been give up by Intel</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0F4F8"/>
        </a:solidFill>
        <a:effectLst/>
      </p:bgPr>
    </p:bg>
    <p:spTree>
      <p:nvGrpSpPr>
        <p:cNvPr id="1" name=""/>
        <p:cNvGrpSpPr/>
        <p:nvPr/>
      </p:nvGrpSpPr>
      <p:grpSpPr>
        <a:xfrm>
          <a:off x="0" y="0"/>
          <a:ext cx="0" cy="0"/>
          <a:chOff x="0" y="0"/>
          <a:chExt cx="0" cy="0"/>
        </a:xfrm>
      </p:grpSpPr>
      <p:sp>
        <p:nvSpPr>
          <p:cNvPr id="2" name="Text 0"/>
          <p:cNvSpPr/>
          <p:nvPr/>
        </p:nvSpPr>
        <p:spPr>
          <a:xfrm>
            <a:off x="731520" y="365760"/>
            <a:ext cx="10728960" cy="731520"/>
          </a:xfrm>
          <a:prstGeom prst="rect">
            <a:avLst/>
          </a:prstGeom>
          <a:noFill/>
          <a:ln/>
        </p:spPr>
        <p:txBody>
          <a:bodyPr wrap="square" lIns="0" tIns="0" rIns="0" bIns="0" rtlCol="0" anchor="ctr"/>
          <a:lstStyle/>
          <a:p>
            <a:pPr defTabSz="1219170"/>
            <a:r>
              <a:rPr lang="en-US" sz="3733" b="1" dirty="0">
                <a:solidFill>
                  <a:srgbClr val="1E293B"/>
                </a:solidFill>
                <a:latin typeface="Trebuchet MS" pitchFamily="34" charset="0"/>
                <a:ea typeface="Trebuchet MS" pitchFamily="34" charset="-122"/>
                <a:cs typeface="Trebuchet MS" pitchFamily="34" charset="-120"/>
              </a:rPr>
              <a:t>Limitations &amp; Future Work</a:t>
            </a:r>
            <a:endParaRPr lang="en-US" sz="3733" dirty="0">
              <a:solidFill>
                <a:prstClr val="black"/>
              </a:solidFill>
              <a:latin typeface="Calibri" panose="020F0502020204030204"/>
            </a:endParaRPr>
          </a:p>
        </p:txBody>
      </p:sp>
      <p:sp>
        <p:nvSpPr>
          <p:cNvPr id="3" name="Shape 1"/>
          <p:cNvSpPr/>
          <p:nvPr/>
        </p:nvSpPr>
        <p:spPr>
          <a:xfrm>
            <a:off x="609600" y="1463040"/>
            <a:ext cx="5242560" cy="4876800"/>
          </a:xfrm>
          <a:prstGeom prst="rect">
            <a:avLst/>
          </a:prstGeom>
          <a:solidFill>
            <a:srgbClr val="FFFFFF"/>
          </a:solidFill>
          <a:ln/>
          <a:effectLst>
            <a:outerShdw blurRad="76200" dist="25400" dir="8100000" algn="bl" rotWithShape="0">
              <a:srgbClr val="000000">
                <a:alpha val="15000"/>
              </a:srgbClr>
            </a:outerShdw>
          </a:effectLst>
        </p:spPr>
      </p:sp>
      <p:sp>
        <p:nvSpPr>
          <p:cNvPr id="4" name="Text 2"/>
          <p:cNvSpPr/>
          <p:nvPr/>
        </p:nvSpPr>
        <p:spPr>
          <a:xfrm>
            <a:off x="975360" y="1645920"/>
            <a:ext cx="4632960" cy="609600"/>
          </a:xfrm>
          <a:prstGeom prst="rect">
            <a:avLst/>
          </a:prstGeom>
          <a:noFill/>
          <a:ln/>
        </p:spPr>
        <p:txBody>
          <a:bodyPr wrap="square" lIns="0" tIns="0" rIns="0" bIns="0" rtlCol="0" anchor="ctr"/>
          <a:lstStyle/>
          <a:p>
            <a:pPr defTabSz="1219170"/>
            <a:r>
              <a:rPr lang="en-US" sz="2933" b="1" dirty="0">
                <a:solidFill>
                  <a:srgbClr val="FF6F00"/>
                </a:solidFill>
                <a:latin typeface="Trebuchet MS" pitchFamily="34" charset="0"/>
                <a:ea typeface="Trebuchet MS" pitchFamily="34" charset="-122"/>
                <a:cs typeface="Trebuchet MS" pitchFamily="34" charset="-120"/>
              </a:rPr>
              <a:t>Limitations</a:t>
            </a:r>
            <a:endParaRPr lang="en-US" sz="2933" dirty="0">
              <a:solidFill>
                <a:prstClr val="black"/>
              </a:solidFill>
              <a:latin typeface="Calibri" panose="020F0502020204030204"/>
            </a:endParaRPr>
          </a:p>
        </p:txBody>
      </p:sp>
      <p:sp>
        <p:nvSpPr>
          <p:cNvPr id="9" name="Shape 7"/>
          <p:cNvSpPr/>
          <p:nvPr/>
        </p:nvSpPr>
        <p:spPr>
          <a:xfrm>
            <a:off x="6339840" y="1463040"/>
            <a:ext cx="5242560" cy="4876800"/>
          </a:xfrm>
          <a:prstGeom prst="rect">
            <a:avLst/>
          </a:prstGeom>
          <a:solidFill>
            <a:srgbClr val="FFFFFF"/>
          </a:solidFill>
          <a:ln/>
          <a:effectLst>
            <a:outerShdw blurRad="76200" dist="25400" dir="8100000" algn="bl" rotWithShape="0">
              <a:srgbClr val="000000">
                <a:alpha val="15000"/>
              </a:srgbClr>
            </a:outerShdw>
          </a:effectLst>
        </p:spPr>
      </p:sp>
      <p:sp>
        <p:nvSpPr>
          <p:cNvPr id="10" name="Text 8"/>
          <p:cNvSpPr/>
          <p:nvPr/>
        </p:nvSpPr>
        <p:spPr>
          <a:xfrm>
            <a:off x="6705600" y="1645920"/>
            <a:ext cx="4632960" cy="609600"/>
          </a:xfrm>
          <a:prstGeom prst="rect">
            <a:avLst/>
          </a:prstGeom>
          <a:noFill/>
          <a:ln/>
        </p:spPr>
        <p:txBody>
          <a:bodyPr wrap="square" lIns="0" tIns="0" rIns="0" bIns="0" rtlCol="0" anchor="ctr"/>
          <a:lstStyle/>
          <a:p>
            <a:pPr defTabSz="1219170"/>
            <a:r>
              <a:rPr lang="en-US" sz="2933" b="1" dirty="0">
                <a:solidFill>
                  <a:srgbClr val="16A34A"/>
                </a:solidFill>
                <a:latin typeface="Trebuchet MS" pitchFamily="34" charset="0"/>
                <a:ea typeface="Trebuchet MS" pitchFamily="34" charset="-122"/>
                <a:cs typeface="Trebuchet MS" pitchFamily="34" charset="-120"/>
              </a:rPr>
              <a:t>Future Work</a:t>
            </a:r>
            <a:endParaRPr lang="en-US" sz="2933" dirty="0">
              <a:solidFill>
                <a:prstClr val="black"/>
              </a:solidFill>
              <a:latin typeface="Calibri" panose="020F0502020204030204"/>
            </a:endParaRPr>
          </a:p>
        </p:txBody>
      </p:sp>
      <p:sp>
        <p:nvSpPr>
          <p:cNvPr id="5" name="Text 3"/>
          <p:cNvSpPr/>
          <p:nvPr/>
        </p:nvSpPr>
        <p:spPr>
          <a:xfrm>
            <a:off x="975360" y="2438400"/>
            <a:ext cx="4632960" cy="548640"/>
          </a:xfrm>
          <a:prstGeom prst="rect">
            <a:avLst/>
          </a:prstGeom>
          <a:noFill/>
          <a:ln/>
        </p:spPr>
        <p:txBody>
          <a:bodyPr wrap="square" lIns="0" tIns="0" rIns="0" bIns="0" rtlCol="0" anchor="ctr"/>
          <a:lstStyle/>
          <a:p>
            <a:pPr marL="457189" indent="-457189" defTabSz="1219170">
              <a:buSzPct val="100000"/>
              <a:buFontTx/>
              <a:buChar char="•"/>
            </a:pPr>
            <a:r>
              <a:rPr lang="en-US" sz="2400" dirty="0">
                <a:solidFill>
                  <a:srgbClr val="475569"/>
                </a:solidFill>
                <a:latin typeface="Calibri" pitchFamily="34" charset="0"/>
                <a:ea typeface="Calibri" pitchFamily="34" charset="-122"/>
                <a:cs typeface="Calibri" pitchFamily="34" charset="-120"/>
              </a:rPr>
              <a:t>Max 5 trees (register limit)</a:t>
            </a:r>
            <a:endParaRPr lang="en-US" sz="2400" dirty="0">
              <a:solidFill>
                <a:prstClr val="black"/>
              </a:solidFill>
              <a:latin typeface="Calibri" panose="020F0502020204030204"/>
            </a:endParaRPr>
          </a:p>
        </p:txBody>
      </p:sp>
      <p:sp>
        <p:nvSpPr>
          <p:cNvPr id="6" name="Text 4"/>
          <p:cNvSpPr/>
          <p:nvPr/>
        </p:nvSpPr>
        <p:spPr>
          <a:xfrm>
            <a:off x="975360" y="3048000"/>
            <a:ext cx="4632960" cy="548640"/>
          </a:xfrm>
          <a:prstGeom prst="rect">
            <a:avLst/>
          </a:prstGeom>
          <a:noFill/>
          <a:ln/>
        </p:spPr>
        <p:txBody>
          <a:bodyPr wrap="square" lIns="0" tIns="0" rIns="0" bIns="0" rtlCol="0" anchor="ctr"/>
          <a:lstStyle/>
          <a:p>
            <a:pPr marL="457189" indent="-457189" defTabSz="1219170">
              <a:buSzPct val="100000"/>
              <a:buFontTx/>
              <a:buChar char="•"/>
            </a:pPr>
            <a:r>
              <a:rPr lang="en-US" sz="2400" dirty="0">
                <a:solidFill>
                  <a:srgbClr val="475569"/>
                </a:solidFill>
                <a:latin typeface="Calibri" pitchFamily="34" charset="0"/>
                <a:ea typeface="Calibri" pitchFamily="34" charset="-122"/>
                <a:cs typeface="Calibri" pitchFamily="34" charset="-120"/>
              </a:rPr>
              <a:t>Flow-level feature proxy gap</a:t>
            </a:r>
            <a:endParaRPr lang="en-US" sz="2400" dirty="0">
              <a:solidFill>
                <a:prstClr val="black"/>
              </a:solidFill>
              <a:latin typeface="Calibri" panose="020F0502020204030204"/>
            </a:endParaRPr>
          </a:p>
        </p:txBody>
      </p:sp>
      <p:sp>
        <p:nvSpPr>
          <p:cNvPr id="8" name="Text 6"/>
          <p:cNvSpPr/>
          <p:nvPr/>
        </p:nvSpPr>
        <p:spPr>
          <a:xfrm>
            <a:off x="6705600" y="4328160"/>
            <a:ext cx="4632960" cy="548640"/>
          </a:xfrm>
          <a:prstGeom prst="rect">
            <a:avLst/>
          </a:prstGeom>
          <a:noFill/>
          <a:ln/>
        </p:spPr>
        <p:txBody>
          <a:bodyPr wrap="square" lIns="0" tIns="0" rIns="0" bIns="0" rtlCol="0" anchor="ctr"/>
          <a:lstStyle/>
          <a:p>
            <a:pPr marL="457189" indent="-457189" defTabSz="1219170">
              <a:buSzPct val="100000"/>
              <a:buFontTx/>
              <a:buChar char="•"/>
            </a:pPr>
            <a:r>
              <a:rPr lang="en-US" sz="2400" dirty="0">
                <a:solidFill>
                  <a:srgbClr val="475569"/>
                </a:solidFill>
                <a:latin typeface="Calibri" pitchFamily="34" charset="0"/>
                <a:ea typeface="Calibri" pitchFamily="34" charset="-122"/>
                <a:cs typeface="Calibri" pitchFamily="34" charset="-120"/>
              </a:rPr>
              <a:t>Single dataset (CIC-DDoS2019)</a:t>
            </a:r>
            <a:endParaRPr lang="en-US" sz="2400" dirty="0">
              <a:solidFill>
                <a:prstClr val="black"/>
              </a:solidFill>
              <a:latin typeface="Calibri" panose="020F0502020204030204"/>
            </a:endParaRPr>
          </a:p>
        </p:txBody>
      </p:sp>
      <p:sp>
        <p:nvSpPr>
          <p:cNvPr id="11" name="Text 9"/>
          <p:cNvSpPr/>
          <p:nvPr/>
        </p:nvSpPr>
        <p:spPr>
          <a:xfrm>
            <a:off x="6705600" y="2438400"/>
            <a:ext cx="4632960" cy="548640"/>
          </a:xfrm>
          <a:prstGeom prst="rect">
            <a:avLst/>
          </a:prstGeom>
          <a:noFill/>
          <a:ln/>
        </p:spPr>
        <p:txBody>
          <a:bodyPr wrap="square" lIns="0" tIns="0" rIns="0" bIns="0" rtlCol="0" anchor="ctr"/>
          <a:lstStyle/>
          <a:p>
            <a:pPr marL="457189" indent="-457189" defTabSz="1219170">
              <a:buSzPct val="100000"/>
              <a:buFontTx/>
              <a:buChar char="•"/>
            </a:pPr>
            <a:r>
              <a:rPr lang="en-US" sz="2400" dirty="0">
                <a:solidFill>
                  <a:srgbClr val="475569"/>
                </a:solidFill>
                <a:latin typeface="Calibri" pitchFamily="34" charset="0"/>
                <a:ea typeface="Calibri" pitchFamily="34" charset="-122"/>
                <a:cs typeface="Calibri" pitchFamily="34" charset="-120"/>
              </a:rPr>
              <a:t>Throughput &amp; latency bench</a:t>
            </a:r>
            <a:endParaRPr lang="en-US" sz="2400" dirty="0">
              <a:solidFill>
                <a:prstClr val="black"/>
              </a:solidFill>
              <a:latin typeface="Calibri" panose="020F0502020204030204"/>
            </a:endParaRPr>
          </a:p>
        </p:txBody>
      </p:sp>
      <p:sp>
        <p:nvSpPr>
          <p:cNvPr id="12" name="Text 10"/>
          <p:cNvSpPr/>
          <p:nvPr/>
        </p:nvSpPr>
        <p:spPr>
          <a:xfrm>
            <a:off x="6705600" y="3048000"/>
            <a:ext cx="4632960" cy="548640"/>
          </a:xfrm>
          <a:prstGeom prst="rect">
            <a:avLst/>
          </a:prstGeom>
          <a:noFill/>
          <a:ln/>
        </p:spPr>
        <p:txBody>
          <a:bodyPr wrap="square" lIns="0" tIns="0" rIns="0" bIns="0" rtlCol="0" anchor="ctr"/>
          <a:lstStyle/>
          <a:p>
            <a:pPr marL="457189" indent="-457189" defTabSz="1219170">
              <a:buSzPct val="100000"/>
              <a:buFontTx/>
              <a:buChar char="•"/>
            </a:pPr>
            <a:r>
              <a:rPr lang="en-US" sz="2400" dirty="0">
                <a:solidFill>
                  <a:srgbClr val="475569"/>
                </a:solidFill>
                <a:latin typeface="Calibri" pitchFamily="34" charset="0"/>
                <a:ea typeface="Calibri" pitchFamily="34" charset="-122"/>
                <a:cs typeface="Calibri" pitchFamily="34" charset="-120"/>
              </a:rPr>
              <a:t>ARM-side flow counters</a:t>
            </a:r>
            <a:endParaRPr lang="en-US" sz="2400" dirty="0">
              <a:solidFill>
                <a:prstClr val="black"/>
              </a:solidFill>
              <a:latin typeface="Calibri" panose="020F0502020204030204"/>
            </a:endParaRPr>
          </a:p>
        </p:txBody>
      </p:sp>
      <p:sp>
        <p:nvSpPr>
          <p:cNvPr id="13" name="Text 11"/>
          <p:cNvSpPr/>
          <p:nvPr/>
        </p:nvSpPr>
        <p:spPr>
          <a:xfrm>
            <a:off x="6705600" y="3657600"/>
            <a:ext cx="4632960" cy="548640"/>
          </a:xfrm>
          <a:prstGeom prst="rect">
            <a:avLst/>
          </a:prstGeom>
          <a:noFill/>
          <a:ln/>
        </p:spPr>
        <p:txBody>
          <a:bodyPr wrap="square" lIns="0" tIns="0" rIns="0" bIns="0" rtlCol="0" anchor="ctr"/>
          <a:lstStyle/>
          <a:p>
            <a:pPr marL="457189" indent="-457189" defTabSz="1219170">
              <a:buSzPct val="100000"/>
              <a:buFontTx/>
              <a:buChar char="•"/>
            </a:pPr>
            <a:r>
              <a:rPr lang="en-US" altLang="zh-TW" sz="2400" dirty="0">
                <a:solidFill>
                  <a:srgbClr val="475569"/>
                </a:solidFill>
                <a:latin typeface="Calibri" pitchFamily="34" charset="0"/>
                <a:ea typeface="Calibri" pitchFamily="34" charset="-122"/>
                <a:cs typeface="Calibri" pitchFamily="34" charset="-120"/>
              </a:rPr>
              <a:t>BF-3 (more registers and DPA)</a:t>
            </a:r>
            <a:endParaRPr lang="en-US" altLang="zh-TW" sz="2400" dirty="0">
              <a:solidFill>
                <a:prstClr val="black"/>
              </a:solidFill>
              <a:latin typeface="Calibri" panose="020F0502020204030204"/>
            </a:endParaRPr>
          </a:p>
        </p:txBody>
      </p:sp>
      <p:sp>
        <p:nvSpPr>
          <p:cNvPr id="14" name="Text 12"/>
          <p:cNvSpPr/>
          <p:nvPr/>
        </p:nvSpPr>
        <p:spPr>
          <a:xfrm>
            <a:off x="6705600" y="4267200"/>
            <a:ext cx="4632960" cy="548640"/>
          </a:xfrm>
          <a:prstGeom prst="rect">
            <a:avLst/>
          </a:prstGeom>
          <a:noFill/>
          <a:ln/>
        </p:spPr>
        <p:txBody>
          <a:bodyPr wrap="square" lIns="0" tIns="0" rIns="0" bIns="0" rtlCol="0" anchor="ctr"/>
          <a:lstStyle/>
          <a:p>
            <a:pPr marL="457189" indent="-457189" defTabSz="1219170">
              <a:buSzPct val="100000"/>
              <a:buFontTx/>
              <a:buChar char="•"/>
            </a:pPr>
            <a:endParaRPr lang="en-US" sz="2400" dirty="0">
              <a:solidFill>
                <a:prstClr val="black"/>
              </a:solidFill>
              <a:latin typeface="Calibri" panose="020F050202020403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0F4F8"/>
        </a:solidFill>
        <a:effectLst/>
      </p:bgPr>
    </p:bg>
    <p:spTree>
      <p:nvGrpSpPr>
        <p:cNvPr id="1" name=""/>
        <p:cNvGrpSpPr/>
        <p:nvPr/>
      </p:nvGrpSpPr>
      <p:grpSpPr>
        <a:xfrm>
          <a:off x="0" y="0"/>
          <a:ext cx="0" cy="0"/>
          <a:chOff x="0" y="0"/>
          <a:chExt cx="0" cy="0"/>
        </a:xfrm>
      </p:grpSpPr>
      <p:sp>
        <p:nvSpPr>
          <p:cNvPr id="2" name="Text 0"/>
          <p:cNvSpPr/>
          <p:nvPr/>
        </p:nvSpPr>
        <p:spPr>
          <a:xfrm>
            <a:off x="731520" y="365760"/>
            <a:ext cx="10728960" cy="731520"/>
          </a:xfrm>
          <a:prstGeom prst="rect">
            <a:avLst/>
          </a:prstGeom>
          <a:noFill/>
          <a:ln/>
        </p:spPr>
        <p:txBody>
          <a:bodyPr wrap="square" lIns="0" tIns="0" rIns="0" bIns="0" rtlCol="0" anchor="ctr"/>
          <a:lstStyle/>
          <a:p>
            <a:pPr defTabSz="1219170"/>
            <a:r>
              <a:rPr lang="en-US" sz="3733" b="1" dirty="0">
                <a:solidFill>
                  <a:srgbClr val="1E293B"/>
                </a:solidFill>
                <a:latin typeface="Trebuchet MS" pitchFamily="34" charset="0"/>
                <a:ea typeface="Trebuchet MS" pitchFamily="34" charset="-122"/>
                <a:cs typeface="Trebuchet MS" pitchFamily="34" charset="-120"/>
              </a:rPr>
              <a:t>The Challenge</a:t>
            </a:r>
            <a:endParaRPr lang="en-US" sz="3733" dirty="0">
              <a:solidFill>
                <a:prstClr val="black"/>
              </a:solidFill>
              <a:latin typeface="Calibri" panose="020F0502020204030204"/>
            </a:endParaRPr>
          </a:p>
        </p:txBody>
      </p:sp>
      <p:sp>
        <p:nvSpPr>
          <p:cNvPr id="3" name="Shape 1"/>
          <p:cNvSpPr/>
          <p:nvPr/>
        </p:nvSpPr>
        <p:spPr>
          <a:xfrm>
            <a:off x="609600" y="1706880"/>
            <a:ext cx="3535680" cy="3657600"/>
          </a:xfrm>
          <a:prstGeom prst="rect">
            <a:avLst/>
          </a:prstGeom>
          <a:solidFill>
            <a:srgbClr val="FFFFFF"/>
          </a:solidFill>
          <a:ln/>
          <a:effectLst>
            <a:outerShdw blurRad="76200" dist="25400" dir="8100000" algn="bl" rotWithShape="0">
              <a:srgbClr val="000000">
                <a:alpha val="15000"/>
              </a:srgbClr>
            </a:outerShdw>
          </a:effectLst>
        </p:spPr>
      </p:sp>
      <p:sp>
        <p:nvSpPr>
          <p:cNvPr id="4" name="Shape 2"/>
          <p:cNvSpPr/>
          <p:nvPr/>
        </p:nvSpPr>
        <p:spPr>
          <a:xfrm>
            <a:off x="609600" y="1706880"/>
            <a:ext cx="3535680" cy="73152"/>
          </a:xfrm>
          <a:prstGeom prst="rect">
            <a:avLst/>
          </a:prstGeom>
          <a:solidFill>
            <a:srgbClr val="DC2626"/>
          </a:solidFill>
          <a:ln/>
        </p:spPr>
      </p:sp>
      <p:sp>
        <p:nvSpPr>
          <p:cNvPr id="5" name="Text 3"/>
          <p:cNvSpPr/>
          <p:nvPr/>
        </p:nvSpPr>
        <p:spPr>
          <a:xfrm>
            <a:off x="853440" y="2011680"/>
            <a:ext cx="3048000" cy="609600"/>
          </a:xfrm>
          <a:prstGeom prst="rect">
            <a:avLst/>
          </a:prstGeom>
          <a:noFill/>
          <a:ln/>
        </p:spPr>
        <p:txBody>
          <a:bodyPr wrap="square" lIns="0" tIns="0" rIns="0" bIns="0" rtlCol="0" anchor="ctr"/>
          <a:lstStyle/>
          <a:p>
            <a:pPr defTabSz="1219170"/>
            <a:r>
              <a:rPr lang="en-US" sz="2933" b="1" dirty="0">
                <a:solidFill>
                  <a:srgbClr val="1E293B"/>
                </a:solidFill>
                <a:latin typeface="Trebuchet MS" pitchFamily="34" charset="0"/>
                <a:ea typeface="Trebuchet MS" pitchFamily="34" charset="-122"/>
                <a:cs typeface="Trebuchet MS" pitchFamily="34" charset="-120"/>
              </a:rPr>
              <a:t>Volume</a:t>
            </a:r>
            <a:endParaRPr lang="en-US" sz="2933" dirty="0">
              <a:solidFill>
                <a:prstClr val="black"/>
              </a:solidFill>
              <a:latin typeface="Calibri" panose="020F0502020204030204"/>
            </a:endParaRPr>
          </a:p>
        </p:txBody>
      </p:sp>
      <p:sp>
        <p:nvSpPr>
          <p:cNvPr id="6" name="Text 4"/>
          <p:cNvSpPr/>
          <p:nvPr/>
        </p:nvSpPr>
        <p:spPr>
          <a:xfrm>
            <a:off x="853440" y="2682240"/>
            <a:ext cx="3048000" cy="975360"/>
          </a:xfrm>
          <a:prstGeom prst="rect">
            <a:avLst/>
          </a:prstGeom>
          <a:noFill/>
          <a:ln/>
        </p:spPr>
        <p:txBody>
          <a:bodyPr wrap="square" lIns="0" tIns="0" rIns="0" bIns="0" rtlCol="0" anchor="ctr"/>
          <a:lstStyle/>
          <a:p>
            <a:pPr defTabSz="1219170"/>
            <a:r>
              <a:rPr lang="en-US" sz="4800" b="1" dirty="0">
                <a:solidFill>
                  <a:srgbClr val="DC2626"/>
                </a:solidFill>
                <a:latin typeface="Trebuchet MS" pitchFamily="34" charset="0"/>
                <a:ea typeface="Trebuchet MS" pitchFamily="34" charset="-122"/>
                <a:cs typeface="Trebuchet MS" pitchFamily="34" charset="-120"/>
              </a:rPr>
              <a:t>3.5 Tbps</a:t>
            </a:r>
            <a:endParaRPr lang="en-US" sz="4800" dirty="0">
              <a:solidFill>
                <a:prstClr val="black"/>
              </a:solidFill>
              <a:latin typeface="Calibri" panose="020F0502020204030204"/>
            </a:endParaRPr>
          </a:p>
        </p:txBody>
      </p:sp>
      <p:sp>
        <p:nvSpPr>
          <p:cNvPr id="7" name="Text 5"/>
          <p:cNvSpPr/>
          <p:nvPr/>
        </p:nvSpPr>
        <p:spPr>
          <a:xfrm>
            <a:off x="853440" y="3779520"/>
            <a:ext cx="3048000" cy="731520"/>
          </a:xfrm>
          <a:prstGeom prst="rect">
            <a:avLst/>
          </a:prstGeom>
          <a:noFill/>
          <a:ln/>
        </p:spPr>
        <p:txBody>
          <a:bodyPr wrap="square" lIns="0" tIns="0" rIns="0" bIns="0" rtlCol="0" anchor="ctr"/>
          <a:lstStyle/>
          <a:p>
            <a:pPr defTabSz="1219170"/>
            <a:r>
              <a:rPr lang="en-US" sz="2667" dirty="0">
                <a:solidFill>
                  <a:srgbClr val="475569"/>
                </a:solidFill>
                <a:latin typeface="Calibri" pitchFamily="34" charset="0"/>
                <a:ea typeface="Calibri" pitchFamily="34" charset="-122"/>
                <a:cs typeface="Calibri" pitchFamily="34" charset="-120"/>
              </a:rPr>
              <a:t>Record DDoS (2024)</a:t>
            </a:r>
            <a:endParaRPr lang="en-US" sz="2667" dirty="0">
              <a:solidFill>
                <a:prstClr val="black"/>
              </a:solidFill>
              <a:latin typeface="Calibri" panose="020F0502020204030204"/>
            </a:endParaRPr>
          </a:p>
        </p:txBody>
      </p:sp>
      <p:sp>
        <p:nvSpPr>
          <p:cNvPr id="8" name="Shape 6"/>
          <p:cNvSpPr/>
          <p:nvPr/>
        </p:nvSpPr>
        <p:spPr>
          <a:xfrm>
            <a:off x="4450080" y="1706880"/>
            <a:ext cx="3535680" cy="3657600"/>
          </a:xfrm>
          <a:prstGeom prst="rect">
            <a:avLst/>
          </a:prstGeom>
          <a:solidFill>
            <a:srgbClr val="FFFFFF"/>
          </a:solidFill>
          <a:ln/>
          <a:effectLst>
            <a:outerShdw blurRad="76200" dist="25400" dir="8100000" algn="bl" rotWithShape="0">
              <a:srgbClr val="000000">
                <a:alpha val="15000"/>
              </a:srgbClr>
            </a:outerShdw>
          </a:effectLst>
        </p:spPr>
      </p:sp>
      <p:sp>
        <p:nvSpPr>
          <p:cNvPr id="9" name="Shape 7"/>
          <p:cNvSpPr/>
          <p:nvPr/>
        </p:nvSpPr>
        <p:spPr>
          <a:xfrm>
            <a:off x="4450080" y="1706880"/>
            <a:ext cx="3535680" cy="73152"/>
          </a:xfrm>
          <a:prstGeom prst="rect">
            <a:avLst/>
          </a:prstGeom>
          <a:solidFill>
            <a:srgbClr val="D97706"/>
          </a:solidFill>
          <a:ln/>
        </p:spPr>
      </p:sp>
      <p:sp>
        <p:nvSpPr>
          <p:cNvPr id="10" name="Text 8"/>
          <p:cNvSpPr/>
          <p:nvPr/>
        </p:nvSpPr>
        <p:spPr>
          <a:xfrm>
            <a:off x="4693920" y="2011680"/>
            <a:ext cx="3048000" cy="609600"/>
          </a:xfrm>
          <a:prstGeom prst="rect">
            <a:avLst/>
          </a:prstGeom>
          <a:noFill/>
          <a:ln/>
        </p:spPr>
        <p:txBody>
          <a:bodyPr wrap="square" lIns="0" tIns="0" rIns="0" bIns="0" rtlCol="0" anchor="ctr"/>
          <a:lstStyle/>
          <a:p>
            <a:pPr defTabSz="1219170"/>
            <a:r>
              <a:rPr lang="en-US" sz="2933" b="1" dirty="0">
                <a:solidFill>
                  <a:srgbClr val="1E293B"/>
                </a:solidFill>
                <a:latin typeface="Trebuchet MS" pitchFamily="34" charset="0"/>
                <a:ea typeface="Trebuchet MS" pitchFamily="34" charset="-122"/>
                <a:cs typeface="Trebuchet MS" pitchFamily="34" charset="-120"/>
              </a:rPr>
              <a:t>Latency</a:t>
            </a:r>
            <a:endParaRPr lang="en-US" sz="2933" dirty="0">
              <a:solidFill>
                <a:prstClr val="black"/>
              </a:solidFill>
              <a:latin typeface="Calibri" panose="020F0502020204030204"/>
            </a:endParaRPr>
          </a:p>
        </p:txBody>
      </p:sp>
      <p:sp>
        <p:nvSpPr>
          <p:cNvPr id="11" name="Text 9"/>
          <p:cNvSpPr/>
          <p:nvPr/>
        </p:nvSpPr>
        <p:spPr>
          <a:xfrm>
            <a:off x="4693920" y="2682240"/>
            <a:ext cx="3048000" cy="975360"/>
          </a:xfrm>
          <a:prstGeom prst="rect">
            <a:avLst/>
          </a:prstGeom>
          <a:noFill/>
          <a:ln/>
        </p:spPr>
        <p:txBody>
          <a:bodyPr wrap="square" lIns="0" tIns="0" rIns="0" bIns="0" rtlCol="0" anchor="ctr"/>
          <a:lstStyle/>
          <a:p>
            <a:pPr defTabSz="1219170"/>
            <a:r>
              <a:rPr lang="en-US" sz="4800" b="1" dirty="0">
                <a:solidFill>
                  <a:srgbClr val="D97706"/>
                </a:solidFill>
                <a:latin typeface="Trebuchet MS" pitchFamily="34" charset="0"/>
                <a:ea typeface="Trebuchet MS" pitchFamily="34" charset="-122"/>
                <a:cs typeface="Trebuchet MS" pitchFamily="34" charset="-120"/>
              </a:rPr>
              <a:t>&gt; 100 µs</a:t>
            </a:r>
            <a:endParaRPr lang="en-US" sz="4800" dirty="0">
              <a:solidFill>
                <a:prstClr val="black"/>
              </a:solidFill>
              <a:latin typeface="Calibri" panose="020F0502020204030204"/>
            </a:endParaRPr>
          </a:p>
        </p:txBody>
      </p:sp>
      <p:sp>
        <p:nvSpPr>
          <p:cNvPr id="12" name="Text 10"/>
          <p:cNvSpPr/>
          <p:nvPr/>
        </p:nvSpPr>
        <p:spPr>
          <a:xfrm>
            <a:off x="4693920" y="3779520"/>
            <a:ext cx="3048000" cy="731520"/>
          </a:xfrm>
          <a:prstGeom prst="rect">
            <a:avLst/>
          </a:prstGeom>
          <a:noFill/>
          <a:ln/>
        </p:spPr>
        <p:txBody>
          <a:bodyPr wrap="square" lIns="0" tIns="0" rIns="0" bIns="0" rtlCol="0" anchor="ctr"/>
          <a:lstStyle/>
          <a:p>
            <a:pPr defTabSz="1219170"/>
            <a:r>
              <a:rPr lang="en-US" sz="2667" dirty="0">
                <a:solidFill>
                  <a:srgbClr val="475569"/>
                </a:solidFill>
                <a:latin typeface="Calibri" pitchFamily="34" charset="0"/>
                <a:ea typeface="Calibri" pitchFamily="34" charset="-122"/>
                <a:cs typeface="Calibri" pitchFamily="34" charset="-120"/>
              </a:rPr>
              <a:t>CPU ML inference</a:t>
            </a:r>
            <a:endParaRPr lang="en-US" sz="2667" dirty="0">
              <a:solidFill>
                <a:prstClr val="black"/>
              </a:solidFill>
              <a:latin typeface="Calibri" panose="020F0502020204030204"/>
            </a:endParaRPr>
          </a:p>
        </p:txBody>
      </p:sp>
      <p:sp>
        <p:nvSpPr>
          <p:cNvPr id="13" name="Shape 11"/>
          <p:cNvSpPr/>
          <p:nvPr/>
        </p:nvSpPr>
        <p:spPr>
          <a:xfrm>
            <a:off x="8290560" y="1706880"/>
            <a:ext cx="3535680" cy="3657600"/>
          </a:xfrm>
          <a:prstGeom prst="rect">
            <a:avLst/>
          </a:prstGeom>
          <a:solidFill>
            <a:srgbClr val="FFFFFF"/>
          </a:solidFill>
          <a:ln/>
          <a:effectLst>
            <a:outerShdw blurRad="76200" dist="25400" dir="8100000" algn="bl" rotWithShape="0">
              <a:srgbClr val="000000">
                <a:alpha val="15000"/>
              </a:srgbClr>
            </a:outerShdw>
          </a:effectLst>
        </p:spPr>
      </p:sp>
      <p:sp>
        <p:nvSpPr>
          <p:cNvPr id="14" name="Shape 12"/>
          <p:cNvSpPr/>
          <p:nvPr/>
        </p:nvSpPr>
        <p:spPr>
          <a:xfrm>
            <a:off x="8290560" y="1706880"/>
            <a:ext cx="3535680" cy="73152"/>
          </a:xfrm>
          <a:prstGeom prst="rect">
            <a:avLst/>
          </a:prstGeom>
          <a:solidFill>
            <a:srgbClr val="7C3AED"/>
          </a:solidFill>
          <a:ln/>
        </p:spPr>
      </p:sp>
      <p:sp>
        <p:nvSpPr>
          <p:cNvPr id="15" name="Text 13"/>
          <p:cNvSpPr/>
          <p:nvPr/>
        </p:nvSpPr>
        <p:spPr>
          <a:xfrm>
            <a:off x="8534400" y="2011680"/>
            <a:ext cx="3048000" cy="609600"/>
          </a:xfrm>
          <a:prstGeom prst="rect">
            <a:avLst/>
          </a:prstGeom>
          <a:noFill/>
          <a:ln/>
        </p:spPr>
        <p:txBody>
          <a:bodyPr wrap="square" lIns="0" tIns="0" rIns="0" bIns="0" rtlCol="0" anchor="ctr"/>
          <a:lstStyle/>
          <a:p>
            <a:pPr defTabSz="1219170"/>
            <a:r>
              <a:rPr lang="en-US" sz="2933" b="1" dirty="0">
                <a:solidFill>
                  <a:srgbClr val="1E293B"/>
                </a:solidFill>
                <a:latin typeface="Trebuchet MS" pitchFamily="34" charset="0"/>
                <a:ea typeface="Trebuchet MS" pitchFamily="34" charset="-122"/>
                <a:cs typeface="Trebuchet MS" pitchFamily="34" charset="-120"/>
              </a:rPr>
              <a:t>Cost</a:t>
            </a:r>
            <a:endParaRPr lang="en-US" sz="2933" dirty="0">
              <a:solidFill>
                <a:prstClr val="black"/>
              </a:solidFill>
              <a:latin typeface="Calibri" panose="020F0502020204030204"/>
            </a:endParaRPr>
          </a:p>
        </p:txBody>
      </p:sp>
      <p:sp>
        <p:nvSpPr>
          <p:cNvPr id="16" name="Text 14"/>
          <p:cNvSpPr/>
          <p:nvPr/>
        </p:nvSpPr>
        <p:spPr>
          <a:xfrm>
            <a:off x="8534400" y="2682240"/>
            <a:ext cx="3048000" cy="975360"/>
          </a:xfrm>
          <a:prstGeom prst="rect">
            <a:avLst/>
          </a:prstGeom>
          <a:noFill/>
          <a:ln/>
        </p:spPr>
        <p:txBody>
          <a:bodyPr wrap="square" lIns="0" tIns="0" rIns="0" bIns="0" rtlCol="0" anchor="ctr"/>
          <a:lstStyle/>
          <a:p>
            <a:pPr defTabSz="1219170"/>
            <a:r>
              <a:rPr lang="en-US" sz="4800" b="1" dirty="0">
                <a:solidFill>
                  <a:srgbClr val="7C3AED"/>
                </a:solidFill>
                <a:latin typeface="Trebuchet MS" pitchFamily="34" charset="0"/>
                <a:ea typeface="Trebuchet MS" pitchFamily="34" charset="-122"/>
                <a:cs typeface="Trebuchet MS" pitchFamily="34" charset="-120"/>
              </a:rPr>
              <a:t>CPU $$</a:t>
            </a:r>
            <a:endParaRPr lang="en-US" sz="4800" dirty="0">
              <a:solidFill>
                <a:prstClr val="black"/>
              </a:solidFill>
              <a:latin typeface="Calibri" panose="020F0502020204030204"/>
            </a:endParaRPr>
          </a:p>
        </p:txBody>
      </p:sp>
      <p:sp>
        <p:nvSpPr>
          <p:cNvPr id="17" name="Text 15"/>
          <p:cNvSpPr/>
          <p:nvPr/>
        </p:nvSpPr>
        <p:spPr>
          <a:xfrm>
            <a:off x="8534400" y="3779520"/>
            <a:ext cx="3048000" cy="731520"/>
          </a:xfrm>
          <a:prstGeom prst="rect">
            <a:avLst/>
          </a:prstGeom>
          <a:noFill/>
          <a:ln/>
        </p:spPr>
        <p:txBody>
          <a:bodyPr wrap="square" lIns="0" tIns="0" rIns="0" bIns="0" rtlCol="0" anchor="ctr"/>
          <a:lstStyle/>
          <a:p>
            <a:pPr defTabSz="1219170"/>
            <a:r>
              <a:rPr lang="en-US" sz="2667" dirty="0">
                <a:solidFill>
                  <a:srgbClr val="475569"/>
                </a:solidFill>
                <a:latin typeface="Calibri" pitchFamily="34" charset="0"/>
                <a:ea typeface="Calibri" pitchFamily="34" charset="-122"/>
                <a:cs typeface="Calibri" pitchFamily="34" charset="-120"/>
              </a:rPr>
              <a:t>Wasted compute</a:t>
            </a:r>
            <a:endParaRPr lang="en-US" sz="2667" dirty="0">
              <a:solidFill>
                <a:prstClr val="black"/>
              </a:solidFill>
              <a:latin typeface="Calibri" panose="020F0502020204030204"/>
            </a:endParaRPr>
          </a:p>
        </p:txBody>
      </p:sp>
      <p:sp>
        <p:nvSpPr>
          <p:cNvPr id="18" name="Shape 16"/>
          <p:cNvSpPr/>
          <p:nvPr/>
        </p:nvSpPr>
        <p:spPr>
          <a:xfrm>
            <a:off x="609600" y="5730240"/>
            <a:ext cx="10972800" cy="853440"/>
          </a:xfrm>
          <a:prstGeom prst="rect">
            <a:avLst/>
          </a:prstGeom>
          <a:solidFill>
            <a:srgbClr val="0F1923"/>
          </a:solidFill>
          <a:ln/>
        </p:spPr>
      </p:sp>
      <p:sp>
        <p:nvSpPr>
          <p:cNvPr id="19" name="Text 17"/>
          <p:cNvSpPr/>
          <p:nvPr/>
        </p:nvSpPr>
        <p:spPr>
          <a:xfrm>
            <a:off x="853440" y="5730240"/>
            <a:ext cx="10485120" cy="853440"/>
          </a:xfrm>
          <a:prstGeom prst="rect">
            <a:avLst/>
          </a:prstGeom>
          <a:noFill/>
          <a:ln/>
        </p:spPr>
        <p:txBody>
          <a:bodyPr wrap="square" lIns="0" tIns="0" rIns="0" bIns="0" rtlCol="0" anchor="ctr"/>
          <a:lstStyle/>
          <a:p>
            <a:pPr defTabSz="1219170"/>
            <a:r>
              <a:rPr lang="en-US" sz="2933" b="1" dirty="0">
                <a:solidFill>
                  <a:srgbClr val="76B900"/>
                </a:solidFill>
                <a:latin typeface="Calibri" pitchFamily="34" charset="0"/>
                <a:ea typeface="Calibri" pitchFamily="34" charset="-122"/>
                <a:cs typeface="Calibri" pitchFamily="34" charset="-120"/>
              </a:rPr>
              <a:t>Can we run ML classifiers on the SmartNIC — at line-rate?</a:t>
            </a:r>
            <a:endParaRPr lang="en-US" sz="2933" dirty="0">
              <a:solidFill>
                <a:prstClr val="black"/>
              </a:solidFill>
              <a:latin typeface="Calibri" panose="020F0502020204030204"/>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2000" cy="73152"/>
          </a:xfrm>
          <a:prstGeom prst="rect">
            <a:avLst/>
          </a:prstGeom>
          <a:solidFill>
            <a:srgbClr val="76B900"/>
          </a:solidFill>
          <a:ln/>
        </p:spPr>
      </p:sp>
      <p:pic>
        <p:nvPicPr>
          <p:cNvPr id="3" name="Image 0" descr="preencoded.png"/>
          <p:cNvPicPr>
            <a:picLocks noChangeAspect="1"/>
          </p:cNvPicPr>
          <p:nvPr/>
        </p:nvPicPr>
        <p:blipFill>
          <a:blip r:embed="rId3"/>
          <a:stretch>
            <a:fillRect/>
          </a:stretch>
        </p:blipFill>
        <p:spPr>
          <a:xfrm>
            <a:off x="975360" y="609600"/>
            <a:ext cx="670560" cy="670560"/>
          </a:xfrm>
          <a:prstGeom prst="rect">
            <a:avLst/>
          </a:prstGeom>
        </p:spPr>
      </p:pic>
      <p:sp>
        <p:nvSpPr>
          <p:cNvPr id="4" name="Text 1"/>
          <p:cNvSpPr/>
          <p:nvPr/>
        </p:nvSpPr>
        <p:spPr>
          <a:xfrm>
            <a:off x="1828800" y="487680"/>
            <a:ext cx="8534400" cy="853440"/>
          </a:xfrm>
          <a:prstGeom prst="rect">
            <a:avLst/>
          </a:prstGeom>
          <a:noFill/>
          <a:ln/>
        </p:spPr>
        <p:txBody>
          <a:bodyPr wrap="square" lIns="0" tIns="0" rIns="0" bIns="0" rtlCol="0" anchor="ctr"/>
          <a:lstStyle/>
          <a:p>
            <a:pPr defTabSz="1219170"/>
            <a:r>
              <a:rPr lang="en-US" sz="4267" b="1" dirty="0">
                <a:solidFill>
                  <a:srgbClr val="FFFFFF"/>
                </a:solidFill>
                <a:latin typeface="Trebuchet MS" pitchFamily="34" charset="0"/>
                <a:ea typeface="Trebuchet MS" pitchFamily="34" charset="-122"/>
                <a:cs typeface="Trebuchet MS" pitchFamily="34" charset="-120"/>
              </a:rPr>
              <a:t>Key Takeaways</a:t>
            </a:r>
            <a:endParaRPr lang="en-US" sz="4267" dirty="0">
              <a:solidFill>
                <a:prstClr val="black"/>
              </a:solidFill>
              <a:latin typeface="Calibri" panose="020F0502020204030204"/>
            </a:endParaRPr>
          </a:p>
        </p:txBody>
      </p:sp>
      <p:sp>
        <p:nvSpPr>
          <p:cNvPr id="5" name="Shape 2"/>
          <p:cNvSpPr/>
          <p:nvPr/>
        </p:nvSpPr>
        <p:spPr>
          <a:xfrm>
            <a:off x="975360" y="1584960"/>
            <a:ext cx="670560" cy="670560"/>
          </a:xfrm>
          <a:prstGeom prst="rect">
            <a:avLst/>
          </a:prstGeom>
          <a:solidFill>
            <a:srgbClr val="76B900"/>
          </a:solidFill>
          <a:ln/>
        </p:spPr>
      </p:sp>
      <p:sp>
        <p:nvSpPr>
          <p:cNvPr id="6" name="Text 3"/>
          <p:cNvSpPr/>
          <p:nvPr/>
        </p:nvSpPr>
        <p:spPr>
          <a:xfrm>
            <a:off x="975360" y="1584960"/>
            <a:ext cx="670560" cy="670560"/>
          </a:xfrm>
          <a:prstGeom prst="rect">
            <a:avLst/>
          </a:prstGeom>
          <a:noFill/>
          <a:ln/>
        </p:spPr>
        <p:txBody>
          <a:bodyPr wrap="square" lIns="0" tIns="0" rIns="0" bIns="0" rtlCol="0" anchor="ctr"/>
          <a:lstStyle/>
          <a:p>
            <a:pPr algn="ctr" defTabSz="1219170"/>
            <a:r>
              <a:rPr lang="en-US" sz="3200" b="1" dirty="0">
                <a:solidFill>
                  <a:srgbClr val="0F1923"/>
                </a:solidFill>
                <a:latin typeface="Trebuchet MS" pitchFamily="34" charset="0"/>
                <a:ea typeface="Trebuchet MS" pitchFamily="34" charset="-122"/>
                <a:cs typeface="Trebuchet MS" pitchFamily="34" charset="-120"/>
              </a:rPr>
              <a:t>1</a:t>
            </a:r>
            <a:endParaRPr lang="en-US" sz="3200" dirty="0">
              <a:solidFill>
                <a:prstClr val="black"/>
              </a:solidFill>
              <a:latin typeface="Calibri" panose="020F0502020204030204"/>
            </a:endParaRPr>
          </a:p>
        </p:txBody>
      </p:sp>
      <p:sp>
        <p:nvSpPr>
          <p:cNvPr id="7" name="Text 4"/>
          <p:cNvSpPr/>
          <p:nvPr/>
        </p:nvSpPr>
        <p:spPr>
          <a:xfrm>
            <a:off x="1950720" y="1584960"/>
            <a:ext cx="9509760" cy="670560"/>
          </a:xfrm>
          <a:prstGeom prst="rect">
            <a:avLst/>
          </a:prstGeom>
          <a:noFill/>
          <a:ln/>
        </p:spPr>
        <p:txBody>
          <a:bodyPr wrap="square" lIns="0" tIns="0" rIns="0" bIns="0" rtlCol="0" anchor="ctr"/>
          <a:lstStyle/>
          <a:p>
            <a:pPr defTabSz="1219170"/>
            <a:r>
              <a:rPr lang="en-US" sz="2800" dirty="0">
                <a:solidFill>
                  <a:srgbClr val="FFFFFF"/>
                </a:solidFill>
                <a:latin typeface="Calibri" pitchFamily="34" charset="0"/>
                <a:ea typeface="Calibri" pitchFamily="34" charset="-122"/>
                <a:cs typeface="Calibri" pitchFamily="34" charset="-120"/>
              </a:rPr>
              <a:t>Decision trees → pipe chains via fwd/fwd_miss</a:t>
            </a:r>
            <a:endParaRPr lang="en-US" sz="2800" dirty="0">
              <a:solidFill>
                <a:prstClr val="black"/>
              </a:solidFill>
              <a:latin typeface="Calibri" panose="020F0502020204030204"/>
            </a:endParaRPr>
          </a:p>
        </p:txBody>
      </p:sp>
      <p:sp>
        <p:nvSpPr>
          <p:cNvPr id="8" name="Shape 5"/>
          <p:cNvSpPr/>
          <p:nvPr/>
        </p:nvSpPr>
        <p:spPr>
          <a:xfrm>
            <a:off x="975360" y="2462784"/>
            <a:ext cx="670560" cy="670560"/>
          </a:xfrm>
          <a:prstGeom prst="rect">
            <a:avLst/>
          </a:prstGeom>
          <a:solidFill>
            <a:srgbClr val="76B900"/>
          </a:solidFill>
          <a:ln/>
        </p:spPr>
      </p:sp>
      <p:sp>
        <p:nvSpPr>
          <p:cNvPr id="9" name="Text 6"/>
          <p:cNvSpPr/>
          <p:nvPr/>
        </p:nvSpPr>
        <p:spPr>
          <a:xfrm>
            <a:off x="975360" y="2462784"/>
            <a:ext cx="670560" cy="670560"/>
          </a:xfrm>
          <a:prstGeom prst="rect">
            <a:avLst/>
          </a:prstGeom>
          <a:noFill/>
          <a:ln/>
        </p:spPr>
        <p:txBody>
          <a:bodyPr wrap="square" lIns="0" tIns="0" rIns="0" bIns="0" rtlCol="0" anchor="ctr"/>
          <a:lstStyle/>
          <a:p>
            <a:pPr algn="ctr" defTabSz="1219170"/>
            <a:r>
              <a:rPr lang="en-US" sz="3200" b="1" dirty="0">
                <a:solidFill>
                  <a:srgbClr val="0F1923"/>
                </a:solidFill>
                <a:latin typeface="Trebuchet MS" pitchFamily="34" charset="0"/>
                <a:ea typeface="Trebuchet MS" pitchFamily="34" charset="-122"/>
                <a:cs typeface="Trebuchet MS" pitchFamily="34" charset="-120"/>
              </a:rPr>
              <a:t>2</a:t>
            </a:r>
            <a:endParaRPr lang="en-US" sz="3200" dirty="0">
              <a:solidFill>
                <a:prstClr val="black"/>
              </a:solidFill>
              <a:latin typeface="Calibri" panose="020F0502020204030204"/>
            </a:endParaRPr>
          </a:p>
        </p:txBody>
      </p:sp>
      <p:sp>
        <p:nvSpPr>
          <p:cNvPr id="10" name="Text 7"/>
          <p:cNvSpPr/>
          <p:nvPr/>
        </p:nvSpPr>
        <p:spPr>
          <a:xfrm>
            <a:off x="1950720" y="2462784"/>
            <a:ext cx="9509760" cy="670560"/>
          </a:xfrm>
          <a:prstGeom prst="rect">
            <a:avLst/>
          </a:prstGeom>
          <a:noFill/>
          <a:ln/>
        </p:spPr>
        <p:txBody>
          <a:bodyPr wrap="square" lIns="0" tIns="0" rIns="0" bIns="0" rtlCol="0" anchor="ctr"/>
          <a:lstStyle/>
          <a:p>
            <a:pPr defTabSz="1219170"/>
            <a:r>
              <a:rPr lang="en-US" sz="2800" dirty="0">
                <a:solidFill>
                  <a:srgbClr val="FFFFFF"/>
                </a:solidFill>
                <a:latin typeface="Calibri" pitchFamily="34" charset="0"/>
                <a:ea typeface="Calibri" pitchFamily="34" charset="-122"/>
                <a:cs typeface="Calibri" pitchFamily="34" charset="-120"/>
              </a:rPr>
              <a:t>Ternary decomposition for exact thresholds</a:t>
            </a:r>
            <a:endParaRPr lang="en-US" sz="2800" dirty="0">
              <a:solidFill>
                <a:prstClr val="black"/>
              </a:solidFill>
              <a:latin typeface="Calibri" panose="020F0502020204030204"/>
            </a:endParaRPr>
          </a:p>
        </p:txBody>
      </p:sp>
      <p:sp>
        <p:nvSpPr>
          <p:cNvPr id="11" name="Shape 8"/>
          <p:cNvSpPr/>
          <p:nvPr/>
        </p:nvSpPr>
        <p:spPr>
          <a:xfrm>
            <a:off x="975360" y="3340608"/>
            <a:ext cx="670560" cy="670560"/>
          </a:xfrm>
          <a:prstGeom prst="rect">
            <a:avLst/>
          </a:prstGeom>
          <a:solidFill>
            <a:srgbClr val="76B900"/>
          </a:solidFill>
          <a:ln/>
        </p:spPr>
      </p:sp>
      <p:sp>
        <p:nvSpPr>
          <p:cNvPr id="12" name="Text 9"/>
          <p:cNvSpPr/>
          <p:nvPr/>
        </p:nvSpPr>
        <p:spPr>
          <a:xfrm>
            <a:off x="975360" y="3340608"/>
            <a:ext cx="670560" cy="670560"/>
          </a:xfrm>
          <a:prstGeom prst="rect">
            <a:avLst/>
          </a:prstGeom>
          <a:noFill/>
          <a:ln/>
        </p:spPr>
        <p:txBody>
          <a:bodyPr wrap="square" lIns="0" tIns="0" rIns="0" bIns="0" rtlCol="0" anchor="ctr"/>
          <a:lstStyle/>
          <a:p>
            <a:pPr algn="ctr" defTabSz="1219170"/>
            <a:r>
              <a:rPr lang="en-US" sz="3200" b="1" dirty="0">
                <a:solidFill>
                  <a:srgbClr val="0F1923"/>
                </a:solidFill>
                <a:latin typeface="Trebuchet MS" pitchFamily="34" charset="0"/>
                <a:ea typeface="Trebuchet MS" pitchFamily="34" charset="-122"/>
                <a:cs typeface="Trebuchet MS" pitchFamily="34" charset="-120"/>
              </a:rPr>
              <a:t>3</a:t>
            </a:r>
            <a:endParaRPr lang="en-US" sz="3200" dirty="0">
              <a:solidFill>
                <a:prstClr val="black"/>
              </a:solidFill>
              <a:latin typeface="Calibri" panose="020F0502020204030204"/>
            </a:endParaRPr>
          </a:p>
        </p:txBody>
      </p:sp>
      <p:sp>
        <p:nvSpPr>
          <p:cNvPr id="13" name="Text 10"/>
          <p:cNvSpPr/>
          <p:nvPr/>
        </p:nvSpPr>
        <p:spPr>
          <a:xfrm>
            <a:off x="1950720" y="3340608"/>
            <a:ext cx="9509760" cy="670560"/>
          </a:xfrm>
          <a:prstGeom prst="rect">
            <a:avLst/>
          </a:prstGeom>
          <a:noFill/>
          <a:ln/>
        </p:spPr>
        <p:txBody>
          <a:bodyPr wrap="square" lIns="0" tIns="0" rIns="0" bIns="0" rtlCol="0" anchor="ctr"/>
          <a:lstStyle/>
          <a:p>
            <a:pPr defTabSz="1219170"/>
            <a:r>
              <a:rPr lang="en-US" sz="2800" dirty="0">
                <a:solidFill>
                  <a:srgbClr val="FFFFFF"/>
                </a:solidFill>
                <a:latin typeface="Calibri" pitchFamily="34" charset="0"/>
                <a:ea typeface="Calibri" pitchFamily="34" charset="-122"/>
                <a:cs typeface="Calibri" pitchFamily="34" charset="-120"/>
              </a:rPr>
              <a:t>Metadata registers for ensemble voting</a:t>
            </a:r>
            <a:endParaRPr lang="en-US" sz="2800" dirty="0">
              <a:solidFill>
                <a:prstClr val="black"/>
              </a:solidFill>
              <a:latin typeface="Calibri" panose="020F0502020204030204"/>
            </a:endParaRPr>
          </a:p>
        </p:txBody>
      </p:sp>
      <p:sp>
        <p:nvSpPr>
          <p:cNvPr id="14" name="Shape 11"/>
          <p:cNvSpPr/>
          <p:nvPr/>
        </p:nvSpPr>
        <p:spPr>
          <a:xfrm>
            <a:off x="975360" y="4218432"/>
            <a:ext cx="670560" cy="670560"/>
          </a:xfrm>
          <a:prstGeom prst="rect">
            <a:avLst/>
          </a:prstGeom>
          <a:solidFill>
            <a:srgbClr val="76B900"/>
          </a:solidFill>
          <a:ln/>
        </p:spPr>
      </p:sp>
      <p:sp>
        <p:nvSpPr>
          <p:cNvPr id="15" name="Text 12"/>
          <p:cNvSpPr/>
          <p:nvPr/>
        </p:nvSpPr>
        <p:spPr>
          <a:xfrm>
            <a:off x="975360" y="4218432"/>
            <a:ext cx="670560" cy="670560"/>
          </a:xfrm>
          <a:prstGeom prst="rect">
            <a:avLst/>
          </a:prstGeom>
          <a:noFill/>
          <a:ln/>
        </p:spPr>
        <p:txBody>
          <a:bodyPr wrap="square" lIns="0" tIns="0" rIns="0" bIns="0" rtlCol="0" anchor="ctr"/>
          <a:lstStyle/>
          <a:p>
            <a:pPr algn="ctr" defTabSz="1219170"/>
            <a:r>
              <a:rPr lang="en-US" sz="3200" b="1" dirty="0">
                <a:solidFill>
                  <a:srgbClr val="0F1923"/>
                </a:solidFill>
                <a:latin typeface="Trebuchet MS" pitchFamily="34" charset="0"/>
                <a:ea typeface="Trebuchet MS" pitchFamily="34" charset="-122"/>
                <a:cs typeface="Trebuchet MS" pitchFamily="34" charset="-120"/>
              </a:rPr>
              <a:t>4</a:t>
            </a:r>
            <a:endParaRPr lang="en-US" sz="3200" dirty="0">
              <a:solidFill>
                <a:prstClr val="black"/>
              </a:solidFill>
              <a:latin typeface="Calibri" panose="020F0502020204030204"/>
            </a:endParaRPr>
          </a:p>
        </p:txBody>
      </p:sp>
      <p:sp>
        <p:nvSpPr>
          <p:cNvPr id="16" name="Text 13"/>
          <p:cNvSpPr/>
          <p:nvPr/>
        </p:nvSpPr>
        <p:spPr>
          <a:xfrm>
            <a:off x="1950720" y="4218432"/>
            <a:ext cx="9509760" cy="670560"/>
          </a:xfrm>
          <a:prstGeom prst="rect">
            <a:avLst/>
          </a:prstGeom>
          <a:noFill/>
          <a:ln/>
        </p:spPr>
        <p:txBody>
          <a:bodyPr wrap="square" lIns="0" tIns="0" rIns="0" bIns="0" rtlCol="0" anchor="ctr"/>
          <a:lstStyle/>
          <a:p>
            <a:pPr defTabSz="1219170"/>
            <a:r>
              <a:rPr lang="en-US" sz="2800" dirty="0">
                <a:solidFill>
                  <a:srgbClr val="FFFFFF"/>
                </a:solidFill>
                <a:latin typeface="Calibri" pitchFamily="34" charset="0"/>
                <a:ea typeface="Calibri" pitchFamily="34" charset="-122"/>
                <a:cs typeface="Calibri" pitchFamily="34" charset="-120"/>
              </a:rPr>
              <a:t>TreeLine compiler: sklearn → C, automated</a:t>
            </a:r>
            <a:endParaRPr lang="en-US" sz="2800" dirty="0">
              <a:solidFill>
                <a:prstClr val="black"/>
              </a:solidFill>
              <a:latin typeface="Calibri" panose="020F0502020204030204"/>
            </a:endParaRPr>
          </a:p>
        </p:txBody>
      </p:sp>
      <p:sp>
        <p:nvSpPr>
          <p:cNvPr id="17" name="Shape 14"/>
          <p:cNvSpPr/>
          <p:nvPr/>
        </p:nvSpPr>
        <p:spPr>
          <a:xfrm>
            <a:off x="975360" y="5096256"/>
            <a:ext cx="670560" cy="670560"/>
          </a:xfrm>
          <a:prstGeom prst="rect">
            <a:avLst/>
          </a:prstGeom>
          <a:solidFill>
            <a:srgbClr val="76B900"/>
          </a:solidFill>
          <a:ln/>
        </p:spPr>
      </p:sp>
      <p:sp>
        <p:nvSpPr>
          <p:cNvPr id="18" name="Text 15"/>
          <p:cNvSpPr/>
          <p:nvPr/>
        </p:nvSpPr>
        <p:spPr>
          <a:xfrm>
            <a:off x="975360" y="5096256"/>
            <a:ext cx="670560" cy="670560"/>
          </a:xfrm>
          <a:prstGeom prst="rect">
            <a:avLst/>
          </a:prstGeom>
          <a:noFill/>
          <a:ln/>
        </p:spPr>
        <p:txBody>
          <a:bodyPr wrap="square" lIns="0" tIns="0" rIns="0" bIns="0" rtlCol="0" anchor="ctr"/>
          <a:lstStyle/>
          <a:p>
            <a:pPr algn="ctr" defTabSz="1219170"/>
            <a:r>
              <a:rPr lang="en-US" sz="3200" b="1" dirty="0">
                <a:solidFill>
                  <a:srgbClr val="0F1923"/>
                </a:solidFill>
                <a:latin typeface="Trebuchet MS" pitchFamily="34" charset="0"/>
                <a:ea typeface="Trebuchet MS" pitchFamily="34" charset="-122"/>
                <a:cs typeface="Trebuchet MS" pitchFamily="34" charset="-120"/>
              </a:rPr>
              <a:t>5</a:t>
            </a:r>
            <a:endParaRPr lang="en-US" sz="3200" dirty="0">
              <a:solidFill>
                <a:prstClr val="black"/>
              </a:solidFill>
              <a:latin typeface="Calibri" panose="020F0502020204030204"/>
            </a:endParaRPr>
          </a:p>
        </p:txBody>
      </p:sp>
      <p:sp>
        <p:nvSpPr>
          <p:cNvPr id="19" name="Text 16"/>
          <p:cNvSpPr/>
          <p:nvPr/>
        </p:nvSpPr>
        <p:spPr>
          <a:xfrm>
            <a:off x="1950720" y="5096256"/>
            <a:ext cx="9509760" cy="670560"/>
          </a:xfrm>
          <a:prstGeom prst="rect">
            <a:avLst/>
          </a:prstGeom>
          <a:noFill/>
          <a:ln/>
        </p:spPr>
        <p:txBody>
          <a:bodyPr wrap="square" lIns="0" tIns="0" rIns="0" bIns="0" rtlCol="0" anchor="ctr"/>
          <a:lstStyle/>
          <a:p>
            <a:pPr marL="0" indent="0">
              <a:buNone/>
            </a:pPr>
            <a:r>
              <a:rPr lang="en-US" altLang="zh-TW" sz="2800" dirty="0">
                <a:solidFill>
                  <a:srgbClr val="FFFFFF"/>
                </a:solidFill>
                <a:latin typeface="Calibri" pitchFamily="34" charset="0"/>
                <a:ea typeface="Calibri" pitchFamily="34" charset="-122"/>
                <a:cs typeface="Calibri" pitchFamily="34" charset="-120"/>
              </a:rPr>
              <a:t>98.7 Gbps, zero throughput penalty from model complexity</a:t>
            </a:r>
            <a:endParaRPr lang="en-US" altLang="zh-TW" sz="2800" dirty="0"/>
          </a:p>
        </p:txBody>
      </p:sp>
      <p:sp>
        <p:nvSpPr>
          <p:cNvPr id="20" name="Shape 17"/>
          <p:cNvSpPr/>
          <p:nvPr/>
        </p:nvSpPr>
        <p:spPr>
          <a:xfrm>
            <a:off x="975360" y="6096000"/>
            <a:ext cx="4267200" cy="0"/>
          </a:xfrm>
          <a:prstGeom prst="line">
            <a:avLst/>
          </a:prstGeom>
          <a:noFill/>
          <a:ln w="25400">
            <a:solidFill>
              <a:srgbClr val="76B900"/>
            </a:solidFill>
            <a:prstDash val="solid"/>
          </a:ln>
        </p:spPr>
      </p:sp>
      <p:sp>
        <p:nvSpPr>
          <p:cNvPr id="21" name="Text 18"/>
          <p:cNvSpPr/>
          <p:nvPr/>
        </p:nvSpPr>
        <p:spPr>
          <a:xfrm>
            <a:off x="975360" y="6156960"/>
            <a:ext cx="6096000" cy="487680"/>
          </a:xfrm>
          <a:prstGeom prst="rect">
            <a:avLst/>
          </a:prstGeom>
          <a:noFill/>
          <a:ln/>
        </p:spPr>
        <p:txBody>
          <a:bodyPr wrap="square" lIns="0" tIns="0" rIns="0" bIns="0" rtlCol="0" anchor="ctr"/>
          <a:lstStyle/>
          <a:p>
            <a:pPr defTabSz="1219170"/>
            <a:r>
              <a:rPr lang="en-US" sz="2933" dirty="0">
                <a:solidFill>
                  <a:srgbClr val="CBD5E1"/>
                </a:solidFill>
                <a:latin typeface="Trebuchet MS" pitchFamily="34" charset="0"/>
                <a:ea typeface="Trebuchet MS" pitchFamily="34" charset="-122"/>
                <a:cs typeface="Trebuchet MS" pitchFamily="34" charset="-120"/>
              </a:rPr>
              <a:t>Thank you!  Questions?</a:t>
            </a:r>
            <a:endParaRPr lang="en-US" sz="2933" dirty="0">
              <a:solidFill>
                <a:prstClr val="black"/>
              </a:solidFill>
              <a:latin typeface="Calibri" panose="020F0502020204030204"/>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914400"/>
            <a:ext cx="10698480" cy="73152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Trebuchet MS" pitchFamily="34" charset="0"/>
                <a:ea typeface="Trebuchet MS" pitchFamily="34" charset="-122"/>
                <a:cs typeface="Trebuchet MS" pitchFamily="34" charset="-120"/>
              </a:rPr>
              <a:t>Acknowledgment</a:t>
            </a:r>
            <a:endParaRPr kumimoji="0" lang="en-US"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p:cNvSpPr/>
          <p:nvPr/>
        </p:nvSpPr>
        <p:spPr>
          <a:xfrm>
            <a:off x="731520" y="1737360"/>
            <a:ext cx="2743200" cy="0"/>
          </a:xfrm>
          <a:prstGeom prst="line">
            <a:avLst/>
          </a:prstGeom>
          <a:noFill/>
          <a:ln w="38100">
            <a:solidFill>
              <a:srgbClr val="76B900"/>
            </a:solidFill>
            <a:prstDash val="solid"/>
          </a:ln>
        </p:spPr>
      </p:sp>
      <p:sp>
        <p:nvSpPr>
          <p:cNvPr id="5" name="Text 3"/>
          <p:cNvSpPr/>
          <p:nvPr/>
        </p:nvSpPr>
        <p:spPr>
          <a:xfrm>
            <a:off x="731520" y="2194560"/>
            <a:ext cx="10698480" cy="3200400"/>
          </a:xfrm>
          <a:prstGeom prst="rect">
            <a:avLst/>
          </a:prstGeom>
          <a:noFill/>
          <a:ln/>
        </p:spPr>
        <p:txBody>
          <a:bodyPr wrap="square" rtlCol="0" anchor="t"/>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0BEC5"/>
                </a:solidFill>
                <a:effectLst/>
                <a:uLnTx/>
                <a:uFillTx/>
                <a:latin typeface="Calibri" pitchFamily="34" charset="0"/>
                <a:ea typeface="Calibri" pitchFamily="34" charset="-122"/>
                <a:cs typeface="Calibri" pitchFamily="34" charset="-120"/>
              </a:rPr>
              <a:t>This work was supported in part by the Center for Intelligent Team Robotics and Human-Robot Collaboration under the “Top Research Centers in Taiwan Key Fields Program” of the Ministry of Education (MOE), Taiwan, and in part by the National Science and Technology Council, Taiwan, under grants NSTC 114-2218-E-011-003 and 114-2221-E-A49-009.</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15">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228600"/>
            <a:ext cx="1069848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Backup A: Per-Attack-Type Accuracy</a:t>
            </a:r>
            <a:endParaRPr lang="en-US" sz="3200" dirty="0"/>
          </a:p>
        </p:txBody>
      </p:sp>
      <p:sp>
        <p:nvSpPr>
          <p:cNvPr id="4" name="Text 2"/>
          <p:cNvSpPr/>
          <p:nvPr/>
        </p:nvSpPr>
        <p:spPr>
          <a:xfrm>
            <a:off x="731520" y="868680"/>
            <a:ext cx="10698480" cy="365760"/>
          </a:xfrm>
          <a:prstGeom prst="rect">
            <a:avLst/>
          </a:prstGeom>
          <a:noFill/>
          <a:ln/>
        </p:spPr>
        <p:txBody>
          <a:bodyPr wrap="square" lIns="0" tIns="0" rIns="0" bIns="0" rtlCol="0" anchor="ctr"/>
          <a:lstStyle/>
          <a:p>
            <a:pPr marL="0" indent="0">
              <a:buNone/>
            </a:pPr>
            <a:r>
              <a:rPr lang="en-US" sz="2000" dirty="0">
                <a:solidFill>
                  <a:srgbClr val="B0BEC5"/>
                </a:solidFill>
                <a:latin typeface="Calibri" pitchFamily="34" charset="0"/>
                <a:ea typeface="Calibri" pitchFamily="34" charset="-122"/>
                <a:cs typeface="Calibri" pitchFamily="34" charset="-120"/>
              </a:rPr>
              <a:t>HW-only 10 features, CIC-DDoS2019, 15.1M rows</a:t>
            </a:r>
            <a:endParaRPr lang="en-US" sz="2000" dirty="0"/>
          </a:p>
        </p:txBody>
      </p:sp>
      <p:graphicFrame>
        <p:nvGraphicFramePr>
          <p:cNvPr id="16" name="Table 0"/>
          <p:cNvGraphicFramePr>
            <a:graphicFrameLocks noGrp="1"/>
          </p:cNvGraphicFramePr>
          <p:nvPr>
            <p:extLst>
              <p:ext uri="{D42A27DB-BD31-4B8C-83A1-F6EECF244321}">
                <p14:modId xmlns:p14="http://schemas.microsoft.com/office/powerpoint/2010/main" val="1579011935"/>
              </p:ext>
            </p:extLst>
          </p:nvPr>
        </p:nvGraphicFramePr>
        <p:xfrm>
          <a:off x="1371600" y="1371600"/>
          <a:ext cx="9418320" cy="3474720"/>
        </p:xfrm>
        <a:graphic>
          <a:graphicData uri="http://schemas.openxmlformats.org/drawingml/2006/table">
            <a:tbl>
              <a:tblPr/>
              <a:tblGrid>
                <a:gridCol w="256032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743200">
                  <a:extLst>
                    <a:ext uri="{9D8B030D-6E8A-4147-A177-3AD203B41FA5}">
                      <a16:colId xmlns:a16="http://schemas.microsoft.com/office/drawing/2014/main" val="20003"/>
                    </a:ext>
                  </a:extLst>
                </a:gridCol>
              </a:tblGrid>
              <a:tr h="457200">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Attack Type</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Samples</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Accuracy</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F1</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extLst>
                  <a:ext uri="{0D108BD9-81ED-4DB2-BD59-A6C34878D82A}">
                    <a16:rowId xmlns:a16="http://schemas.microsoft.com/office/drawing/2014/main" val="10000"/>
                  </a:ext>
                </a:extLst>
              </a:tr>
              <a:tr h="502920">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DrDoS_DNS</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194K</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100.00%</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100.00%</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1"/>
                  </a:ext>
                </a:extLst>
              </a:tr>
              <a:tr h="502920">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DrDoS_LDAP</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85K</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100.00%</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100.00%</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extLst>
                  <a:ext uri="{0D108BD9-81ED-4DB2-BD59-A6C34878D82A}">
                    <a16:rowId xmlns:a16="http://schemas.microsoft.com/office/drawing/2014/main" val="10002"/>
                  </a:ext>
                </a:extLst>
              </a:tr>
              <a:tr h="502920">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DrDoS_NTP</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47K</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99.95%</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99.98%</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3"/>
                  </a:ext>
                </a:extLst>
              </a:tr>
              <a:tr h="502920">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DrDoS_SNMP</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204K</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100.00%</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100.00%</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extLst>
                  <a:ext uri="{0D108BD9-81ED-4DB2-BD59-A6C34878D82A}">
                    <a16:rowId xmlns:a16="http://schemas.microsoft.com/office/drawing/2014/main" val="10004"/>
                  </a:ext>
                </a:extLst>
              </a:tr>
              <a:tr h="502920">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Syn flood</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55K</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100.00%</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100.00%</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5"/>
                  </a:ext>
                </a:extLst>
              </a:tr>
              <a:tr h="502920">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UDP-lag</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13K</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100.00%</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1800" dirty="0">
                          <a:solidFill>
                            <a:srgbClr val="FFFFFF"/>
                          </a:solidFill>
                          <a:latin typeface="Calibri" pitchFamily="34" charset="0"/>
                          <a:ea typeface="Calibri" pitchFamily="34" charset="-122"/>
                          <a:cs typeface="Calibri" pitchFamily="34" charset="-120"/>
                        </a:rPr>
                        <a:t>100.00%</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16">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228600"/>
            <a:ext cx="1069848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Backup B: BENIGN FPR Analysis</a:t>
            </a:r>
            <a:endParaRPr lang="en-US" sz="3200" dirty="0"/>
          </a:p>
        </p:txBody>
      </p:sp>
      <p:sp>
        <p:nvSpPr>
          <p:cNvPr id="4" name="Text 2"/>
          <p:cNvSpPr/>
          <p:nvPr/>
        </p:nvSpPr>
        <p:spPr>
          <a:xfrm>
            <a:off x="914400" y="1645920"/>
            <a:ext cx="10332720" cy="548640"/>
          </a:xfrm>
          <a:prstGeom prst="rect">
            <a:avLst/>
          </a:prstGeom>
          <a:noFill/>
          <a:ln/>
        </p:spPr>
        <p:txBody>
          <a:bodyPr wrap="square" lIns="0" tIns="0" rIns="0" bIns="0" rtlCol="0" anchor="ctr"/>
          <a:lstStyle/>
          <a:p>
            <a:pPr marL="0" indent="0">
              <a:buNone/>
            </a:pPr>
            <a:r>
              <a:rPr lang="en-US" sz="2200" dirty="0">
                <a:solidFill>
                  <a:srgbClr val="B0BEC5"/>
                </a:solidFill>
                <a:latin typeface="Calibri" pitchFamily="34" charset="0"/>
                <a:ea typeface="Calibri" pitchFamily="34" charset="-122"/>
                <a:cs typeface="Calibri" pitchFamily="34" charset="-120"/>
              </a:rPr>
              <a:t>981 benign samples, accuracy 90.21% -&gt; FPR ~10%</a:t>
            </a:r>
            <a:endParaRPr lang="en-US" sz="2200" dirty="0"/>
          </a:p>
        </p:txBody>
      </p:sp>
      <p:sp>
        <p:nvSpPr>
          <p:cNvPr id="5" name="Text 3"/>
          <p:cNvSpPr/>
          <p:nvPr/>
        </p:nvSpPr>
        <p:spPr>
          <a:xfrm>
            <a:off x="914400" y="2377440"/>
            <a:ext cx="10332720" cy="548640"/>
          </a:xfrm>
          <a:prstGeom prst="rect">
            <a:avLst/>
          </a:prstGeom>
          <a:noFill/>
          <a:ln/>
        </p:spPr>
        <p:txBody>
          <a:bodyPr wrap="square" lIns="0" tIns="0" rIns="0" bIns="0" rtlCol="0" anchor="ctr"/>
          <a:lstStyle/>
          <a:p>
            <a:pPr marL="0" indent="0">
              <a:buNone/>
            </a:pPr>
            <a:r>
              <a:rPr lang="en-US" sz="2200" dirty="0">
                <a:solidFill>
                  <a:srgbClr val="B0BEC5"/>
                </a:solidFill>
                <a:latin typeface="Calibri" pitchFamily="34" charset="0"/>
                <a:ea typeface="Calibri" pitchFamily="34" charset="-122"/>
                <a:cs typeface="Calibri" pitchFamily="34" charset="-120"/>
              </a:rPr>
              <a:t>CIC-DDoS2019 class imbalance (15M attack vs 981 benign)</a:t>
            </a:r>
            <a:endParaRPr lang="en-US" sz="2200" dirty="0"/>
          </a:p>
        </p:txBody>
      </p:sp>
      <p:sp>
        <p:nvSpPr>
          <p:cNvPr id="6" name="Text 4"/>
          <p:cNvSpPr/>
          <p:nvPr/>
        </p:nvSpPr>
        <p:spPr>
          <a:xfrm>
            <a:off x="914400" y="3108960"/>
            <a:ext cx="10332720" cy="548640"/>
          </a:xfrm>
          <a:prstGeom prst="rect">
            <a:avLst/>
          </a:prstGeom>
          <a:noFill/>
          <a:ln/>
        </p:spPr>
        <p:txBody>
          <a:bodyPr wrap="square" lIns="0" tIns="0" rIns="0" bIns="0" rtlCol="0" anchor="ctr"/>
          <a:lstStyle/>
          <a:p>
            <a:pPr marL="0" indent="0">
              <a:buNone/>
            </a:pPr>
            <a:r>
              <a:rPr lang="en-US" sz="2200" dirty="0">
                <a:solidFill>
                  <a:srgbClr val="B0BEC5"/>
                </a:solidFill>
                <a:latin typeface="Calibri" pitchFamily="34" charset="0"/>
                <a:ea typeface="Calibri" pitchFamily="34" charset="-122"/>
                <a:cs typeface="Calibri" pitchFamily="34" charset="-120"/>
              </a:rPr>
              <a:t>TreeLine as first-stage filter; flagged benign -&gt; ARM re-evaluation</a:t>
            </a:r>
            <a:endParaRPr lang="en-US" sz="2200" dirty="0"/>
          </a:p>
        </p:txBody>
      </p:sp>
      <p:sp>
        <p:nvSpPr>
          <p:cNvPr id="7" name="Text 5"/>
          <p:cNvSpPr/>
          <p:nvPr/>
        </p:nvSpPr>
        <p:spPr>
          <a:xfrm>
            <a:off x="914400" y="3840480"/>
            <a:ext cx="10332720" cy="548640"/>
          </a:xfrm>
          <a:prstGeom prst="rect">
            <a:avLst/>
          </a:prstGeom>
          <a:noFill/>
          <a:ln/>
        </p:spPr>
        <p:txBody>
          <a:bodyPr wrap="square" lIns="0" tIns="0" rIns="0" bIns="0" rtlCol="0" anchor="ctr"/>
          <a:lstStyle/>
          <a:p>
            <a:pPr marL="0" indent="0">
              <a:buNone/>
            </a:pPr>
            <a:r>
              <a:rPr lang="en-US" sz="2200" dirty="0">
                <a:solidFill>
                  <a:srgbClr val="B0BEC5"/>
                </a:solidFill>
                <a:latin typeface="Calibri" pitchFamily="34" charset="0"/>
                <a:ea typeface="Calibri" pitchFamily="34" charset="-122"/>
                <a:cs typeface="Calibri" pitchFamily="34" charset="-120"/>
              </a:rPr>
              <a:t>Cost-sensitive training in progress</a:t>
            </a:r>
            <a:endParaRPr lang="en-US" sz="2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17">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228600"/>
            <a:ext cx="1069848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Backup C: Pipeline Resource Usage</a:t>
            </a:r>
            <a:endParaRPr lang="en-US" sz="3200" dirty="0"/>
          </a:p>
        </p:txBody>
      </p:sp>
      <p:graphicFrame>
        <p:nvGraphicFramePr>
          <p:cNvPr id="18" name="Table 0"/>
          <p:cNvGraphicFramePr>
            <a:graphicFrameLocks noGrp="1"/>
          </p:cNvGraphicFramePr>
          <p:nvPr>
            <p:extLst>
              <p:ext uri="{D42A27DB-BD31-4B8C-83A1-F6EECF244321}">
                <p14:modId xmlns:p14="http://schemas.microsoft.com/office/powerpoint/2010/main" val="1579011935"/>
              </p:ext>
            </p:extLst>
          </p:nvPr>
        </p:nvGraphicFramePr>
        <p:xfrm>
          <a:off x="1371600" y="1371600"/>
          <a:ext cx="9418320" cy="2148840"/>
        </p:xfrm>
        <a:graphic>
          <a:graphicData uri="http://schemas.openxmlformats.org/drawingml/2006/table">
            <a:tbl>
              <a:tblPr/>
              <a:tblGrid>
                <a:gridCol w="27432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560320">
                  <a:extLst>
                    <a:ext uri="{9D8B030D-6E8A-4147-A177-3AD203B41FA5}">
                      <a16:colId xmlns:a16="http://schemas.microsoft.com/office/drawing/2014/main" val="20003"/>
                    </a:ext>
                  </a:extLst>
                </a:gridCol>
              </a:tblGrid>
              <a:tr h="502920">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Resource</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Used</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BF-2 Limit</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1800" b="1" dirty="0">
                          <a:solidFill>
                            <a:srgbClr val="0F1923"/>
                          </a:solidFill>
                          <a:latin typeface="Calibri" pitchFamily="34" charset="0"/>
                          <a:ea typeface="Calibri" pitchFamily="34" charset="-122"/>
                          <a:cs typeface="Calibri" pitchFamily="34" charset="-120"/>
                        </a:rPr>
                        <a:t>Utilization</a:t>
                      </a:r>
                      <a:endParaRPr lang="en-US" sz="18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extLst>
                  <a:ext uri="{0D108BD9-81ED-4DB2-BD59-A6C34878D82A}">
                    <a16:rowId xmlns:a16="http://schemas.microsoft.com/office/drawing/2014/main" val="10000"/>
                  </a:ext>
                </a:extLst>
              </a:tr>
              <a:tr h="548640">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Pipes</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75</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&gt;= 64 deep</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Low</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1"/>
                  </a:ext>
                </a:extLst>
              </a:tr>
              <a:tr h="548640">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Entries</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~200</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~256K</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&lt; 0.1%</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extLst>
                  <a:ext uri="{0D108BD9-81ED-4DB2-BD59-A6C34878D82A}">
                    <a16:rowId xmlns:a16="http://schemas.microsoft.com/office/drawing/2014/main" val="10002"/>
                  </a:ext>
                </a:extLst>
              </a:tr>
              <a:tr h="548640">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Metadata registers</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5/5</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5</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FFFFFF"/>
                          </a:solidFill>
                          <a:latin typeface="Calibri" pitchFamily="34" charset="0"/>
                          <a:ea typeface="Calibri" pitchFamily="34" charset="-122"/>
                          <a:cs typeface="Calibri" pitchFamily="34" charset="-120"/>
                        </a:rPr>
                        <a:t>100%</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18">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228600"/>
            <a:ext cx="1069848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Backup D: Entry Insertion Performance</a:t>
            </a:r>
            <a:endParaRPr lang="en-US" sz="3200" dirty="0"/>
          </a:p>
        </p:txBody>
      </p:sp>
      <p:sp>
        <p:nvSpPr>
          <p:cNvPr id="4" name="Text 2"/>
          <p:cNvSpPr/>
          <p:nvPr/>
        </p:nvSpPr>
        <p:spPr>
          <a:xfrm>
            <a:off x="731520" y="1828800"/>
            <a:ext cx="10698480" cy="1097280"/>
          </a:xfrm>
          <a:prstGeom prst="rect">
            <a:avLst/>
          </a:prstGeom>
          <a:noFill/>
          <a:ln/>
        </p:spPr>
        <p:txBody>
          <a:bodyPr wrap="square" lIns="0" tIns="0" rIns="0" bIns="0" rtlCol="0" anchor="ctr"/>
          <a:lstStyle/>
          <a:p>
            <a:pPr marL="0" indent="0">
              <a:buNone/>
            </a:pPr>
            <a:r>
              <a:rPr lang="en-US" sz="4800" b="1" dirty="0">
                <a:solidFill>
                  <a:srgbClr val="76B900"/>
                </a:solidFill>
                <a:latin typeface="Trebuchet MS" pitchFamily="34" charset="0"/>
                <a:ea typeface="Trebuchet MS" pitchFamily="34" charset="-122"/>
                <a:cs typeface="Trebuchet MS" pitchFamily="34" charset="-120"/>
              </a:rPr>
              <a:t>~936K entries/sec</a:t>
            </a:r>
            <a:endParaRPr lang="en-US" sz="4800" dirty="0"/>
          </a:p>
        </p:txBody>
      </p:sp>
      <p:sp>
        <p:nvSpPr>
          <p:cNvPr id="5" name="Text 3"/>
          <p:cNvSpPr/>
          <p:nvPr/>
        </p:nvSpPr>
        <p:spPr>
          <a:xfrm>
            <a:off x="731520" y="3017520"/>
            <a:ext cx="10698480" cy="457200"/>
          </a:xfrm>
          <a:prstGeom prst="rect">
            <a:avLst/>
          </a:prstGeom>
          <a:noFill/>
          <a:ln/>
        </p:spPr>
        <p:txBody>
          <a:bodyPr wrap="square" lIns="0" tIns="0" rIns="0" bIns="0" rtlCol="0" anchor="ctr"/>
          <a:lstStyle/>
          <a:p>
            <a:pPr marL="0" indent="0">
              <a:buNone/>
            </a:pPr>
            <a:r>
              <a:rPr lang="en-US" sz="2400" dirty="0">
                <a:solidFill>
                  <a:srgbClr val="B0BEC5"/>
                </a:solidFill>
                <a:latin typeface="Calibri" pitchFamily="34" charset="0"/>
                <a:ea typeface="Calibri" pitchFamily="34" charset="-122"/>
                <a:cs typeface="Calibri" pitchFamily="34" charset="-120"/>
              </a:rPr>
              <a:t>10K entries in 10.7 ms (batch insertion)</a:t>
            </a:r>
            <a:endParaRPr lang="en-US" sz="2400" dirty="0"/>
          </a:p>
        </p:txBody>
      </p:sp>
      <p:sp>
        <p:nvSpPr>
          <p:cNvPr id="6" name="Text 4"/>
          <p:cNvSpPr/>
          <p:nvPr/>
        </p:nvSpPr>
        <p:spPr>
          <a:xfrm>
            <a:off x="731520" y="3657600"/>
            <a:ext cx="10698480" cy="457200"/>
          </a:xfrm>
          <a:prstGeom prst="rect">
            <a:avLst/>
          </a:prstGeom>
          <a:noFill/>
          <a:ln/>
        </p:spPr>
        <p:txBody>
          <a:bodyPr wrap="square" lIns="0" tIns="0" rIns="0" bIns="0" rtlCol="0" anchor="ctr"/>
          <a:lstStyle/>
          <a:p>
            <a:pPr marL="0" indent="0">
              <a:buNone/>
            </a:pPr>
            <a:r>
              <a:rPr lang="en-US" sz="2000" dirty="0">
                <a:solidFill>
                  <a:srgbClr val="B0BEC5"/>
                </a:solidFill>
                <a:latin typeface="Calibri" pitchFamily="34" charset="0"/>
                <a:ea typeface="Calibri" pitchFamily="34" charset="-122"/>
                <a:cs typeface="Calibri" pitchFamily="34" charset="-120"/>
              </a:rPr>
              <a:t>Model loading is not a bottleneck — TreeLine's 75-pipe RF loads in &lt; 100 ms</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B2838"/>
        </a:solidFill>
        <a:effectLst/>
      </p:bgPr>
    </p:bg>
    <p:spTree>
      <p:nvGrpSpPr>
        <p:cNvPr id="1" name=""/>
        <p:cNvGrpSpPr/>
        <p:nvPr/>
      </p:nvGrpSpPr>
      <p:grpSpPr>
        <a:xfrm>
          <a:off x="0" y="0"/>
          <a:ext cx="0" cy="0"/>
          <a:chOff x="0" y="0"/>
          <a:chExt cx="0" cy="0"/>
        </a:xfrm>
      </p:grpSpPr>
      <p:sp>
        <p:nvSpPr>
          <p:cNvPr id="2" name="Shape 0"/>
          <p:cNvSpPr/>
          <p:nvPr/>
        </p:nvSpPr>
        <p:spPr>
          <a:xfrm>
            <a:off x="0" y="0"/>
            <a:ext cx="12192000" cy="73152"/>
          </a:xfrm>
          <a:prstGeom prst="rect">
            <a:avLst/>
          </a:prstGeom>
          <a:solidFill>
            <a:srgbClr val="76B900"/>
          </a:solidFill>
          <a:ln/>
        </p:spPr>
      </p:sp>
      <p:sp>
        <p:nvSpPr>
          <p:cNvPr id="3" name="Text 1"/>
          <p:cNvSpPr/>
          <p:nvPr/>
        </p:nvSpPr>
        <p:spPr>
          <a:xfrm>
            <a:off x="731520" y="304800"/>
            <a:ext cx="10728960" cy="731520"/>
          </a:xfrm>
          <a:prstGeom prst="rect">
            <a:avLst/>
          </a:prstGeom>
          <a:noFill/>
          <a:ln/>
        </p:spPr>
        <p:txBody>
          <a:bodyPr wrap="square" lIns="0" tIns="0" rIns="0" bIns="0" rtlCol="0" anchor="ctr"/>
          <a:lstStyle/>
          <a:p>
            <a:pPr defTabSz="1219170"/>
            <a:r>
              <a:rPr lang="en-US" sz="3733" b="1" dirty="0">
                <a:solidFill>
                  <a:srgbClr val="FFFFFF"/>
                </a:solidFill>
                <a:latin typeface="Trebuchet MS" pitchFamily="34" charset="0"/>
                <a:ea typeface="Trebuchet MS" pitchFamily="34" charset="-122"/>
                <a:cs typeface="Trebuchet MS" pitchFamily="34" charset="-120"/>
              </a:rPr>
              <a:t>DDoS Detection: Evolution</a:t>
            </a:r>
            <a:endParaRPr lang="en-US" sz="3733" dirty="0">
              <a:solidFill>
                <a:prstClr val="black"/>
              </a:solidFill>
              <a:latin typeface="Calibri" panose="020F0502020204030204"/>
            </a:endParaRPr>
          </a:p>
        </p:txBody>
      </p:sp>
      <p:sp>
        <p:nvSpPr>
          <p:cNvPr id="4" name="Text 2"/>
          <p:cNvSpPr/>
          <p:nvPr/>
        </p:nvSpPr>
        <p:spPr>
          <a:xfrm>
            <a:off x="731520" y="1036320"/>
            <a:ext cx="10728960" cy="487680"/>
          </a:xfrm>
          <a:prstGeom prst="rect">
            <a:avLst/>
          </a:prstGeom>
          <a:noFill/>
          <a:ln/>
        </p:spPr>
        <p:txBody>
          <a:bodyPr wrap="square" lIns="0" tIns="0" rIns="0" bIns="0" rtlCol="0" anchor="ctr"/>
          <a:lstStyle/>
          <a:p>
            <a:pPr defTabSz="1219170"/>
            <a:r>
              <a:rPr lang="en-US" sz="2667" dirty="0">
                <a:solidFill>
                  <a:srgbClr val="CBD5E1"/>
                </a:solidFill>
                <a:latin typeface="Calibri" pitchFamily="34" charset="0"/>
                <a:ea typeface="Calibri" pitchFamily="34" charset="-122"/>
                <a:cs typeface="Calibri" pitchFamily="34" charset="-120"/>
              </a:rPr>
              <a:t>From signatures to hardware-accelerated ML</a:t>
            </a:r>
            <a:endParaRPr lang="en-US" sz="2667" dirty="0">
              <a:solidFill>
                <a:prstClr val="black"/>
              </a:solidFill>
              <a:latin typeface="Calibri" panose="020F0502020204030204"/>
            </a:endParaRPr>
          </a:p>
        </p:txBody>
      </p:sp>
      <p:sp>
        <p:nvSpPr>
          <p:cNvPr id="5" name="Shape 3"/>
          <p:cNvSpPr/>
          <p:nvPr/>
        </p:nvSpPr>
        <p:spPr>
          <a:xfrm>
            <a:off x="609600" y="1828800"/>
            <a:ext cx="3535680" cy="4389120"/>
          </a:xfrm>
          <a:prstGeom prst="rect">
            <a:avLst/>
          </a:prstGeom>
          <a:solidFill>
            <a:srgbClr val="253347"/>
          </a:solidFill>
          <a:ln/>
          <a:effectLst>
            <a:outerShdw blurRad="76200" dist="25400" dir="8100000" algn="bl" rotWithShape="0">
              <a:srgbClr val="000000">
                <a:alpha val="15000"/>
              </a:srgbClr>
            </a:outerShdw>
          </a:effectLst>
        </p:spPr>
      </p:sp>
      <p:sp>
        <p:nvSpPr>
          <p:cNvPr id="6" name="Shape 4"/>
          <p:cNvSpPr/>
          <p:nvPr/>
        </p:nvSpPr>
        <p:spPr>
          <a:xfrm>
            <a:off x="609600" y="1828800"/>
            <a:ext cx="3535680" cy="670560"/>
          </a:xfrm>
          <a:prstGeom prst="rect">
            <a:avLst/>
          </a:prstGeom>
          <a:solidFill>
            <a:srgbClr val="64748B"/>
          </a:solidFill>
          <a:ln/>
        </p:spPr>
      </p:sp>
      <p:sp>
        <p:nvSpPr>
          <p:cNvPr id="7" name="Text 5"/>
          <p:cNvSpPr/>
          <p:nvPr/>
        </p:nvSpPr>
        <p:spPr>
          <a:xfrm>
            <a:off x="609600" y="1828800"/>
            <a:ext cx="3535680" cy="670560"/>
          </a:xfrm>
          <a:prstGeom prst="rect">
            <a:avLst/>
          </a:prstGeom>
          <a:noFill/>
          <a:ln/>
        </p:spPr>
        <p:txBody>
          <a:bodyPr wrap="square" lIns="0" tIns="0" rIns="0" bIns="0" rtlCol="0" anchor="ctr"/>
          <a:lstStyle/>
          <a:p>
            <a:pPr algn="ctr" defTabSz="1219170"/>
            <a:r>
              <a:rPr lang="en-US" sz="2933" b="1" dirty="0">
                <a:solidFill>
                  <a:srgbClr val="FFFFFF"/>
                </a:solidFill>
                <a:latin typeface="Trebuchet MS" pitchFamily="34" charset="0"/>
                <a:ea typeface="Trebuchet MS" pitchFamily="34" charset="-122"/>
                <a:cs typeface="Trebuchet MS" pitchFamily="34" charset="-120"/>
              </a:rPr>
              <a:t>Gen 1</a:t>
            </a:r>
            <a:endParaRPr lang="en-US" sz="2933" dirty="0">
              <a:solidFill>
                <a:prstClr val="black"/>
              </a:solidFill>
              <a:latin typeface="Calibri" panose="020F0502020204030204"/>
            </a:endParaRPr>
          </a:p>
        </p:txBody>
      </p:sp>
      <p:sp>
        <p:nvSpPr>
          <p:cNvPr id="8" name="Text 6"/>
          <p:cNvSpPr/>
          <p:nvPr/>
        </p:nvSpPr>
        <p:spPr>
          <a:xfrm>
            <a:off x="853440" y="2682240"/>
            <a:ext cx="3048000" cy="731520"/>
          </a:xfrm>
          <a:prstGeom prst="rect">
            <a:avLst/>
          </a:prstGeom>
          <a:noFill/>
          <a:ln/>
        </p:spPr>
        <p:txBody>
          <a:bodyPr wrap="square" lIns="0" tIns="0" rIns="0" bIns="0" rtlCol="0" anchor="ctr"/>
          <a:lstStyle/>
          <a:p>
            <a:pPr defTabSz="1219170"/>
            <a:r>
              <a:rPr lang="en-US" sz="2667" b="1" dirty="0">
                <a:solidFill>
                  <a:srgbClr val="FFFFFF"/>
                </a:solidFill>
                <a:latin typeface="Calibri" pitchFamily="34" charset="0"/>
                <a:ea typeface="Calibri" pitchFamily="34" charset="-122"/>
                <a:cs typeface="Calibri" pitchFamily="34" charset="-120"/>
              </a:rPr>
              <a:t>Signature / Rate-Limit</a:t>
            </a:r>
            <a:endParaRPr lang="en-US" sz="2667" dirty="0">
              <a:solidFill>
                <a:prstClr val="black"/>
              </a:solidFill>
              <a:latin typeface="Calibri" panose="020F0502020204030204"/>
            </a:endParaRPr>
          </a:p>
        </p:txBody>
      </p:sp>
      <p:sp>
        <p:nvSpPr>
          <p:cNvPr id="9" name="Text 7"/>
          <p:cNvSpPr/>
          <p:nvPr/>
        </p:nvSpPr>
        <p:spPr>
          <a:xfrm>
            <a:off x="853440" y="3535680"/>
            <a:ext cx="3048000" cy="670560"/>
          </a:xfrm>
          <a:prstGeom prst="rect">
            <a:avLst/>
          </a:prstGeom>
          <a:noFill/>
          <a:ln/>
        </p:spPr>
        <p:txBody>
          <a:bodyPr wrap="square" lIns="0" tIns="0" rIns="0" bIns="0" rtlCol="0" anchor="t"/>
          <a:lstStyle/>
          <a:p>
            <a:pPr defTabSz="1219170"/>
            <a:r>
              <a:rPr lang="en-US" sz="2667" b="1" dirty="0">
                <a:solidFill>
                  <a:srgbClr val="76B900"/>
                </a:solidFill>
                <a:latin typeface="Trebuchet MS" pitchFamily="34" charset="0"/>
                <a:ea typeface="Trebuchet MS" pitchFamily="34" charset="-122"/>
                <a:cs typeface="Trebuchet MS" pitchFamily="34" charset="-120"/>
              </a:rPr>
              <a:t>+ </a:t>
            </a:r>
            <a:r>
              <a:rPr lang="en-US" sz="2667" dirty="0">
                <a:solidFill>
                  <a:srgbClr val="76B900"/>
                </a:solidFill>
                <a:latin typeface="Calibri" pitchFamily="34" charset="0"/>
                <a:ea typeface="Calibri" pitchFamily="34" charset="-122"/>
                <a:cs typeface="Calibri" pitchFamily="34" charset="-120"/>
              </a:rPr>
              <a:t>Simple, low cost</a:t>
            </a:r>
            <a:endParaRPr lang="en-US" sz="2667" dirty="0">
              <a:solidFill>
                <a:prstClr val="black"/>
              </a:solidFill>
              <a:latin typeface="Calibri" panose="020F0502020204030204"/>
            </a:endParaRPr>
          </a:p>
        </p:txBody>
      </p:sp>
      <p:sp>
        <p:nvSpPr>
          <p:cNvPr id="10" name="Text 8"/>
          <p:cNvSpPr/>
          <p:nvPr/>
        </p:nvSpPr>
        <p:spPr>
          <a:xfrm>
            <a:off x="853440" y="4267200"/>
            <a:ext cx="3048000" cy="975360"/>
          </a:xfrm>
          <a:prstGeom prst="rect">
            <a:avLst/>
          </a:prstGeom>
          <a:noFill/>
          <a:ln/>
        </p:spPr>
        <p:txBody>
          <a:bodyPr wrap="square" lIns="0" tIns="0" rIns="0" bIns="0" rtlCol="0" anchor="t"/>
          <a:lstStyle/>
          <a:p>
            <a:pPr defTabSz="1219170"/>
            <a:r>
              <a:rPr lang="en-US" sz="2667" b="1" dirty="0">
                <a:solidFill>
                  <a:srgbClr val="F87171"/>
                </a:solidFill>
                <a:latin typeface="Trebuchet MS" pitchFamily="34" charset="0"/>
                <a:ea typeface="Trebuchet MS" pitchFamily="34" charset="-122"/>
                <a:cs typeface="Trebuchet MS" pitchFamily="34" charset="-120"/>
              </a:rPr>
              <a:t>- </a:t>
            </a:r>
            <a:r>
              <a:rPr lang="en-US" sz="2667" dirty="0">
                <a:solidFill>
                  <a:srgbClr val="F87171"/>
                </a:solidFill>
                <a:latin typeface="Calibri" pitchFamily="34" charset="0"/>
                <a:ea typeface="Calibri" pitchFamily="34" charset="-122"/>
                <a:cs typeface="Calibri" pitchFamily="34" charset="-120"/>
              </a:rPr>
              <a:t>Zero-day blind, high FPR</a:t>
            </a:r>
            <a:endParaRPr lang="en-US" sz="2667" dirty="0">
              <a:solidFill>
                <a:prstClr val="black"/>
              </a:solidFill>
              <a:latin typeface="Calibri" panose="020F0502020204030204"/>
            </a:endParaRPr>
          </a:p>
        </p:txBody>
      </p:sp>
      <p:sp>
        <p:nvSpPr>
          <p:cNvPr id="11" name="Shape 9"/>
          <p:cNvSpPr/>
          <p:nvPr/>
        </p:nvSpPr>
        <p:spPr>
          <a:xfrm>
            <a:off x="4450080" y="1828800"/>
            <a:ext cx="3535680" cy="4389120"/>
          </a:xfrm>
          <a:prstGeom prst="rect">
            <a:avLst/>
          </a:prstGeom>
          <a:solidFill>
            <a:srgbClr val="253347"/>
          </a:solidFill>
          <a:ln/>
          <a:effectLst>
            <a:outerShdw blurRad="76200" dist="25400" dir="8100000" algn="bl" rotWithShape="0">
              <a:srgbClr val="000000">
                <a:alpha val="15000"/>
              </a:srgbClr>
            </a:outerShdw>
          </a:effectLst>
        </p:spPr>
      </p:sp>
      <p:sp>
        <p:nvSpPr>
          <p:cNvPr id="12" name="Shape 10"/>
          <p:cNvSpPr/>
          <p:nvPr/>
        </p:nvSpPr>
        <p:spPr>
          <a:xfrm>
            <a:off x="4450080" y="1828800"/>
            <a:ext cx="3535680" cy="670560"/>
          </a:xfrm>
          <a:prstGeom prst="rect">
            <a:avLst/>
          </a:prstGeom>
          <a:solidFill>
            <a:srgbClr val="2563EB"/>
          </a:solidFill>
          <a:ln/>
        </p:spPr>
      </p:sp>
      <p:sp>
        <p:nvSpPr>
          <p:cNvPr id="13" name="Text 11"/>
          <p:cNvSpPr/>
          <p:nvPr/>
        </p:nvSpPr>
        <p:spPr>
          <a:xfrm>
            <a:off x="4450080" y="1828800"/>
            <a:ext cx="3535680" cy="670560"/>
          </a:xfrm>
          <a:prstGeom prst="rect">
            <a:avLst/>
          </a:prstGeom>
          <a:noFill/>
          <a:ln/>
        </p:spPr>
        <p:txBody>
          <a:bodyPr wrap="square" lIns="0" tIns="0" rIns="0" bIns="0" rtlCol="0" anchor="ctr"/>
          <a:lstStyle/>
          <a:p>
            <a:pPr algn="ctr" defTabSz="1219170"/>
            <a:r>
              <a:rPr lang="en-US" sz="2933" b="1" dirty="0">
                <a:solidFill>
                  <a:srgbClr val="FFFFFF"/>
                </a:solidFill>
                <a:latin typeface="Trebuchet MS" pitchFamily="34" charset="0"/>
                <a:ea typeface="Trebuchet MS" pitchFamily="34" charset="-122"/>
                <a:cs typeface="Trebuchet MS" pitchFamily="34" charset="-120"/>
              </a:rPr>
              <a:t>Gen 2</a:t>
            </a:r>
            <a:endParaRPr lang="en-US" sz="2933" dirty="0">
              <a:solidFill>
                <a:prstClr val="black"/>
              </a:solidFill>
              <a:latin typeface="Calibri" panose="020F0502020204030204"/>
            </a:endParaRPr>
          </a:p>
        </p:txBody>
      </p:sp>
      <p:sp>
        <p:nvSpPr>
          <p:cNvPr id="14" name="Text 12"/>
          <p:cNvSpPr/>
          <p:nvPr/>
        </p:nvSpPr>
        <p:spPr>
          <a:xfrm>
            <a:off x="4693920" y="2682240"/>
            <a:ext cx="3048000" cy="731520"/>
          </a:xfrm>
          <a:prstGeom prst="rect">
            <a:avLst/>
          </a:prstGeom>
          <a:noFill/>
          <a:ln/>
        </p:spPr>
        <p:txBody>
          <a:bodyPr wrap="square" lIns="0" tIns="0" rIns="0" bIns="0" rtlCol="0" anchor="ctr"/>
          <a:lstStyle/>
          <a:p>
            <a:pPr defTabSz="1219170"/>
            <a:r>
              <a:rPr lang="en-US" sz="2667" b="1" dirty="0">
                <a:solidFill>
                  <a:srgbClr val="FFFFFF"/>
                </a:solidFill>
                <a:latin typeface="Calibri" pitchFamily="34" charset="0"/>
                <a:ea typeface="Calibri" pitchFamily="34" charset="-122"/>
                <a:cs typeface="Calibri" pitchFamily="34" charset="-120"/>
              </a:rPr>
              <a:t>ML on CPU / GPU</a:t>
            </a:r>
            <a:endParaRPr lang="en-US" sz="2667" dirty="0">
              <a:solidFill>
                <a:prstClr val="black"/>
              </a:solidFill>
              <a:latin typeface="Calibri" panose="020F0502020204030204"/>
            </a:endParaRPr>
          </a:p>
        </p:txBody>
      </p:sp>
      <p:sp>
        <p:nvSpPr>
          <p:cNvPr id="15" name="Text 13"/>
          <p:cNvSpPr/>
          <p:nvPr/>
        </p:nvSpPr>
        <p:spPr>
          <a:xfrm>
            <a:off x="4693920" y="3535680"/>
            <a:ext cx="3135464" cy="670560"/>
          </a:xfrm>
          <a:prstGeom prst="rect">
            <a:avLst/>
          </a:prstGeom>
          <a:noFill/>
          <a:ln/>
        </p:spPr>
        <p:txBody>
          <a:bodyPr wrap="square" lIns="0" tIns="0" rIns="0" bIns="0" rtlCol="0" anchor="t"/>
          <a:lstStyle/>
          <a:p>
            <a:pPr defTabSz="1219170"/>
            <a:r>
              <a:rPr lang="en-US" sz="2667" b="1" dirty="0">
                <a:solidFill>
                  <a:srgbClr val="76B900"/>
                </a:solidFill>
                <a:latin typeface="Trebuchet MS" pitchFamily="34" charset="0"/>
                <a:ea typeface="Trebuchet MS" pitchFamily="34" charset="-122"/>
                <a:cs typeface="Trebuchet MS" pitchFamily="34" charset="-120"/>
              </a:rPr>
              <a:t>+ </a:t>
            </a:r>
            <a:r>
              <a:rPr lang="en-US" sz="2667" dirty="0">
                <a:solidFill>
                  <a:srgbClr val="76B900"/>
                </a:solidFill>
                <a:latin typeface="Calibri" pitchFamily="34" charset="0"/>
                <a:ea typeface="Calibri" pitchFamily="34" charset="-122"/>
                <a:cs typeface="Calibri" pitchFamily="34" charset="-120"/>
              </a:rPr>
              <a:t>Adapts new attacks</a:t>
            </a:r>
            <a:endParaRPr lang="en-US" sz="2667" dirty="0">
              <a:solidFill>
                <a:prstClr val="black"/>
              </a:solidFill>
              <a:latin typeface="Calibri" panose="020F0502020204030204"/>
            </a:endParaRPr>
          </a:p>
        </p:txBody>
      </p:sp>
      <p:sp>
        <p:nvSpPr>
          <p:cNvPr id="16" name="Text 14"/>
          <p:cNvSpPr/>
          <p:nvPr/>
        </p:nvSpPr>
        <p:spPr>
          <a:xfrm>
            <a:off x="4693920" y="4267200"/>
            <a:ext cx="3048000" cy="975360"/>
          </a:xfrm>
          <a:prstGeom prst="rect">
            <a:avLst/>
          </a:prstGeom>
          <a:noFill/>
          <a:ln/>
        </p:spPr>
        <p:txBody>
          <a:bodyPr wrap="square" lIns="0" tIns="0" rIns="0" bIns="0" rtlCol="0" anchor="t"/>
          <a:lstStyle/>
          <a:p>
            <a:pPr defTabSz="1219170"/>
            <a:r>
              <a:rPr lang="en-US" sz="2667" b="1" dirty="0">
                <a:solidFill>
                  <a:srgbClr val="F87171"/>
                </a:solidFill>
                <a:latin typeface="Trebuchet MS" pitchFamily="34" charset="0"/>
                <a:ea typeface="Trebuchet MS" pitchFamily="34" charset="-122"/>
                <a:cs typeface="Trebuchet MS" pitchFamily="34" charset="-120"/>
              </a:rPr>
              <a:t>- </a:t>
            </a:r>
            <a:r>
              <a:rPr lang="en-US" sz="2667" dirty="0">
                <a:solidFill>
                  <a:srgbClr val="F87171"/>
                </a:solidFill>
                <a:latin typeface="Calibri" pitchFamily="34" charset="0"/>
                <a:ea typeface="Calibri" pitchFamily="34" charset="-122"/>
                <a:cs typeface="Calibri" pitchFamily="34" charset="-120"/>
              </a:rPr>
              <a:t>&gt; 100 µs latency, CPU bottleneck</a:t>
            </a:r>
            <a:endParaRPr lang="en-US" sz="2667" dirty="0">
              <a:solidFill>
                <a:prstClr val="black"/>
              </a:solidFill>
              <a:latin typeface="Calibri" panose="020F0502020204030204"/>
            </a:endParaRPr>
          </a:p>
        </p:txBody>
      </p:sp>
      <p:sp>
        <p:nvSpPr>
          <p:cNvPr id="17" name="Shape 15"/>
          <p:cNvSpPr/>
          <p:nvPr/>
        </p:nvSpPr>
        <p:spPr>
          <a:xfrm>
            <a:off x="8290560" y="1828800"/>
            <a:ext cx="3535680" cy="4389120"/>
          </a:xfrm>
          <a:prstGeom prst="rect">
            <a:avLst/>
          </a:prstGeom>
          <a:solidFill>
            <a:srgbClr val="253347"/>
          </a:solidFill>
          <a:ln/>
          <a:effectLst>
            <a:outerShdw blurRad="76200" dist="25400" dir="8100000" algn="bl" rotWithShape="0">
              <a:srgbClr val="000000">
                <a:alpha val="15000"/>
              </a:srgbClr>
            </a:outerShdw>
          </a:effectLst>
        </p:spPr>
      </p:sp>
      <p:sp>
        <p:nvSpPr>
          <p:cNvPr id="18" name="Shape 16"/>
          <p:cNvSpPr/>
          <p:nvPr/>
        </p:nvSpPr>
        <p:spPr>
          <a:xfrm>
            <a:off x="8290560" y="1828800"/>
            <a:ext cx="3535680" cy="670560"/>
          </a:xfrm>
          <a:prstGeom prst="rect">
            <a:avLst/>
          </a:prstGeom>
          <a:solidFill>
            <a:srgbClr val="76B900"/>
          </a:solidFill>
          <a:ln/>
        </p:spPr>
      </p:sp>
      <p:sp>
        <p:nvSpPr>
          <p:cNvPr id="19" name="Text 17"/>
          <p:cNvSpPr/>
          <p:nvPr/>
        </p:nvSpPr>
        <p:spPr>
          <a:xfrm>
            <a:off x="8290560" y="1828800"/>
            <a:ext cx="3535680" cy="670560"/>
          </a:xfrm>
          <a:prstGeom prst="rect">
            <a:avLst/>
          </a:prstGeom>
          <a:noFill/>
          <a:ln/>
        </p:spPr>
        <p:txBody>
          <a:bodyPr wrap="square" lIns="0" tIns="0" rIns="0" bIns="0" rtlCol="0" anchor="ctr"/>
          <a:lstStyle/>
          <a:p>
            <a:pPr algn="ctr" defTabSz="1219170"/>
            <a:r>
              <a:rPr lang="en-US" sz="2933" b="1" dirty="0">
                <a:solidFill>
                  <a:srgbClr val="FFFFFF"/>
                </a:solidFill>
                <a:latin typeface="Trebuchet MS" pitchFamily="34" charset="0"/>
                <a:ea typeface="Trebuchet MS" pitchFamily="34" charset="-122"/>
                <a:cs typeface="Trebuchet MS" pitchFamily="34" charset="-120"/>
              </a:rPr>
              <a:t>Gen 3</a:t>
            </a:r>
            <a:endParaRPr lang="en-US" sz="2933" dirty="0">
              <a:solidFill>
                <a:prstClr val="black"/>
              </a:solidFill>
              <a:latin typeface="Calibri" panose="020F0502020204030204"/>
            </a:endParaRPr>
          </a:p>
        </p:txBody>
      </p:sp>
      <p:sp>
        <p:nvSpPr>
          <p:cNvPr id="20" name="Text 18"/>
          <p:cNvSpPr/>
          <p:nvPr/>
        </p:nvSpPr>
        <p:spPr>
          <a:xfrm>
            <a:off x="8534400" y="2682240"/>
            <a:ext cx="3048000" cy="731520"/>
          </a:xfrm>
          <a:prstGeom prst="rect">
            <a:avLst/>
          </a:prstGeom>
          <a:noFill/>
          <a:ln/>
        </p:spPr>
        <p:txBody>
          <a:bodyPr wrap="square" lIns="0" tIns="0" rIns="0" bIns="0" rtlCol="0" anchor="ctr"/>
          <a:lstStyle/>
          <a:p>
            <a:pPr defTabSz="1219170"/>
            <a:r>
              <a:rPr lang="en-US" sz="2667" b="1" dirty="0">
                <a:solidFill>
                  <a:srgbClr val="FFFFFF"/>
                </a:solidFill>
                <a:latin typeface="Calibri" pitchFamily="34" charset="0"/>
                <a:ea typeface="Calibri" pitchFamily="34" charset="-122"/>
                <a:cs typeface="Calibri" pitchFamily="34" charset="-120"/>
              </a:rPr>
              <a:t>ML on Other Devices</a:t>
            </a:r>
            <a:endParaRPr lang="en-US" sz="2667" dirty="0">
              <a:solidFill>
                <a:prstClr val="black"/>
              </a:solidFill>
              <a:latin typeface="Calibri" panose="020F0502020204030204"/>
            </a:endParaRPr>
          </a:p>
        </p:txBody>
      </p:sp>
      <p:sp>
        <p:nvSpPr>
          <p:cNvPr id="21" name="Text 19"/>
          <p:cNvSpPr/>
          <p:nvPr/>
        </p:nvSpPr>
        <p:spPr>
          <a:xfrm>
            <a:off x="8534400" y="3535680"/>
            <a:ext cx="3048000" cy="670560"/>
          </a:xfrm>
          <a:prstGeom prst="rect">
            <a:avLst/>
          </a:prstGeom>
          <a:noFill/>
          <a:ln/>
        </p:spPr>
        <p:txBody>
          <a:bodyPr wrap="square" lIns="0" tIns="0" rIns="0" bIns="0" rtlCol="0" anchor="t"/>
          <a:lstStyle/>
          <a:p>
            <a:pPr defTabSz="1219170"/>
            <a:r>
              <a:rPr lang="en-US" sz="2667" b="1" dirty="0">
                <a:solidFill>
                  <a:srgbClr val="76B900"/>
                </a:solidFill>
                <a:latin typeface="Trebuchet MS" pitchFamily="34" charset="0"/>
                <a:ea typeface="Trebuchet MS" pitchFamily="34" charset="-122"/>
                <a:cs typeface="Trebuchet MS" pitchFamily="34" charset="-120"/>
              </a:rPr>
              <a:t>+ </a:t>
            </a:r>
            <a:r>
              <a:rPr lang="en-US" sz="2667" dirty="0">
                <a:solidFill>
                  <a:srgbClr val="76B900"/>
                </a:solidFill>
                <a:latin typeface="Calibri" pitchFamily="34" charset="0"/>
                <a:ea typeface="Calibri" pitchFamily="34" charset="-122"/>
                <a:cs typeface="Calibri" pitchFamily="34" charset="-120"/>
              </a:rPr>
              <a:t>Line-rate, zero CPU</a:t>
            </a:r>
            <a:endParaRPr lang="en-US" sz="2667" dirty="0">
              <a:solidFill>
                <a:prstClr val="black"/>
              </a:solidFill>
              <a:latin typeface="Calibri" panose="020F0502020204030204"/>
            </a:endParaRPr>
          </a:p>
        </p:txBody>
      </p:sp>
      <p:sp>
        <p:nvSpPr>
          <p:cNvPr id="22" name="Text 20"/>
          <p:cNvSpPr/>
          <p:nvPr/>
        </p:nvSpPr>
        <p:spPr>
          <a:xfrm>
            <a:off x="8534400" y="4267200"/>
            <a:ext cx="3048000" cy="975360"/>
          </a:xfrm>
          <a:prstGeom prst="rect">
            <a:avLst/>
          </a:prstGeom>
          <a:noFill/>
          <a:ln/>
        </p:spPr>
        <p:txBody>
          <a:bodyPr wrap="square" lIns="0" tIns="0" rIns="0" bIns="0" rtlCol="0" anchor="t"/>
          <a:lstStyle/>
          <a:p>
            <a:pPr defTabSz="1219170"/>
            <a:r>
              <a:rPr lang="en-US" sz="2667" b="1" dirty="0">
                <a:solidFill>
                  <a:srgbClr val="F87171"/>
                </a:solidFill>
                <a:latin typeface="Trebuchet MS" pitchFamily="34" charset="0"/>
                <a:ea typeface="Trebuchet MS" pitchFamily="34" charset="-122"/>
                <a:cs typeface="Trebuchet MS" pitchFamily="34" charset="-120"/>
              </a:rPr>
              <a:t>- </a:t>
            </a:r>
            <a:r>
              <a:rPr lang="en-US" sz="2667" dirty="0">
                <a:solidFill>
                  <a:srgbClr val="F87171"/>
                </a:solidFill>
                <a:latin typeface="Calibri" pitchFamily="34" charset="0"/>
                <a:ea typeface="Calibri" pitchFamily="34" charset="-122"/>
                <a:cs typeface="Calibri" pitchFamily="34" charset="-120"/>
              </a:rPr>
              <a:t>Limited model complexity</a:t>
            </a:r>
            <a:endParaRPr lang="en-US" sz="2667" dirty="0">
              <a:solidFill>
                <a:prstClr val="black"/>
              </a:solidFill>
              <a:latin typeface="Calibri" panose="020F0502020204030204"/>
            </a:endParaRPr>
          </a:p>
        </p:txBody>
      </p:sp>
      <p:sp>
        <p:nvSpPr>
          <p:cNvPr id="25" name="Shape 23"/>
          <p:cNvSpPr/>
          <p:nvPr/>
        </p:nvSpPr>
        <p:spPr>
          <a:xfrm>
            <a:off x="8306463" y="6291072"/>
            <a:ext cx="3535680" cy="73152"/>
          </a:xfrm>
          <a:prstGeom prst="rect">
            <a:avLst/>
          </a:prstGeom>
          <a:solidFill>
            <a:srgbClr val="76B900"/>
          </a:solidFill>
          <a:ln/>
        </p:spPr>
      </p:sp>
      <p:sp>
        <p:nvSpPr>
          <p:cNvPr id="26" name="Text 24"/>
          <p:cNvSpPr/>
          <p:nvPr/>
        </p:nvSpPr>
        <p:spPr>
          <a:xfrm>
            <a:off x="8306463" y="6352032"/>
            <a:ext cx="3535680" cy="426720"/>
          </a:xfrm>
          <a:prstGeom prst="rect">
            <a:avLst/>
          </a:prstGeom>
          <a:noFill/>
          <a:ln/>
        </p:spPr>
        <p:txBody>
          <a:bodyPr wrap="square" lIns="0" tIns="0" rIns="0" bIns="0" rtlCol="0" anchor="ctr"/>
          <a:lstStyle/>
          <a:p>
            <a:pPr algn="ctr" defTabSz="1219170"/>
            <a:r>
              <a:rPr lang="en-US" sz="2667" b="1" dirty="0">
                <a:solidFill>
                  <a:srgbClr val="76B900"/>
                </a:solidFill>
                <a:latin typeface="Trebuchet MS" pitchFamily="34" charset="0"/>
                <a:ea typeface="Trebuchet MS" pitchFamily="34" charset="-122"/>
                <a:cs typeface="Trebuchet MS" pitchFamily="34" charset="-120"/>
              </a:rPr>
              <a:t>This work</a:t>
            </a:r>
            <a:endParaRPr lang="en-US" sz="2667" dirty="0">
              <a:solidFill>
                <a:prstClr val="black"/>
              </a:solidFill>
              <a:latin typeface="Calibri" panose="020F0502020204030204"/>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3">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228600"/>
            <a:ext cx="1069848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Existing Solutions: All Roads Lead to P4 Switches</a:t>
            </a:r>
            <a:endParaRPr lang="en-US" sz="3200" dirty="0"/>
          </a:p>
        </p:txBody>
      </p:sp>
      <p:graphicFrame>
        <p:nvGraphicFramePr>
          <p:cNvPr id="6" name="Table 0"/>
          <p:cNvGraphicFramePr>
            <a:graphicFrameLocks noGrp="1"/>
          </p:cNvGraphicFramePr>
          <p:nvPr>
            <p:extLst>
              <p:ext uri="{D42A27DB-BD31-4B8C-83A1-F6EECF244321}">
                <p14:modId xmlns:p14="http://schemas.microsoft.com/office/powerpoint/2010/main" val="2007270402"/>
              </p:ext>
            </p:extLst>
          </p:nvPr>
        </p:nvGraphicFramePr>
        <p:xfrm>
          <a:off x="457200" y="1371600"/>
          <a:ext cx="11247120" cy="3840480"/>
        </p:xfrm>
        <a:graphic>
          <a:graphicData uri="http://schemas.openxmlformats.org/drawingml/2006/table">
            <a:tbl>
              <a:tblPr/>
              <a:tblGrid>
                <a:gridCol w="27432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3017520">
                  <a:extLst>
                    <a:ext uri="{9D8B030D-6E8A-4147-A177-3AD203B41FA5}">
                      <a16:colId xmlns:a16="http://schemas.microsoft.com/office/drawing/2014/main" val="20002"/>
                    </a:ext>
                  </a:extLst>
                </a:gridCol>
                <a:gridCol w="3200400">
                  <a:extLst>
                    <a:ext uri="{9D8B030D-6E8A-4147-A177-3AD203B41FA5}">
                      <a16:colId xmlns:a16="http://schemas.microsoft.com/office/drawing/2014/main" val="20003"/>
                    </a:ext>
                  </a:extLst>
                </a:gridCol>
              </a:tblGrid>
              <a:tr h="457200">
                <a:tc>
                  <a:txBody>
                    <a:bodyPr/>
                    <a:lstStyle/>
                    <a:p>
                      <a:pPr marL="0" indent="0" algn="ctr">
                        <a:buNone/>
                      </a:pPr>
                      <a:r>
                        <a:rPr lang="en-US" sz="2000" b="1" dirty="0">
                          <a:solidFill>
                            <a:srgbClr val="0F1923"/>
                          </a:solidFill>
                          <a:latin typeface="Calibri" pitchFamily="34" charset="0"/>
                          <a:ea typeface="Calibri" pitchFamily="34" charset="-122"/>
                          <a:cs typeface="Calibri" pitchFamily="34" charset="-120"/>
                        </a:rPr>
                        <a:t>System</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2000" b="1" dirty="0">
                          <a:solidFill>
                            <a:srgbClr val="0F1923"/>
                          </a:solidFill>
                          <a:latin typeface="Calibri" pitchFamily="34" charset="0"/>
                          <a:ea typeface="Calibri" pitchFamily="34" charset="-122"/>
                          <a:cs typeface="Calibri" pitchFamily="34" charset="-120"/>
                        </a:rPr>
                        <a:t>Venue</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2000" b="1" dirty="0">
                          <a:solidFill>
                            <a:srgbClr val="0F1923"/>
                          </a:solidFill>
                          <a:latin typeface="Calibri" pitchFamily="34" charset="0"/>
                          <a:ea typeface="Calibri" pitchFamily="34" charset="-122"/>
                          <a:cs typeface="Calibri" pitchFamily="34" charset="-120"/>
                        </a:rPr>
                        <a:t>Platform</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tc>
                  <a:txBody>
                    <a:bodyPr/>
                    <a:lstStyle/>
                    <a:p>
                      <a:pPr marL="0" indent="0" algn="ctr">
                        <a:buNone/>
                      </a:pPr>
                      <a:r>
                        <a:rPr lang="en-US" sz="2000" b="1" dirty="0">
                          <a:solidFill>
                            <a:srgbClr val="0F1923"/>
                          </a:solidFill>
                          <a:latin typeface="Calibri" pitchFamily="34" charset="0"/>
                          <a:ea typeface="Calibri" pitchFamily="34" charset="-122"/>
                          <a:cs typeface="Calibri" pitchFamily="34" charset="-120"/>
                        </a:rPr>
                        <a:t>Limitation</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76B900"/>
                    </a:solidFill>
                  </a:tcPr>
                </a:tc>
                <a:extLst>
                  <a:ext uri="{0D108BD9-81ED-4DB2-BD59-A6C34878D82A}">
                    <a16:rowId xmlns:a16="http://schemas.microsoft.com/office/drawing/2014/main" val="10000"/>
                  </a:ext>
                </a:extLst>
              </a:tr>
              <a:tr h="548640">
                <a:tc>
                  <a:txBody>
                    <a:bodyPr/>
                    <a:lstStyle/>
                    <a:p>
                      <a:pPr marL="0" indent="0">
                        <a:buNone/>
                      </a:pPr>
                      <a:r>
                        <a:rPr lang="en-US" sz="2000" b="1" dirty="0">
                          <a:solidFill>
                            <a:srgbClr val="B0BEC5"/>
                          </a:solidFill>
                          <a:latin typeface="Calibri" pitchFamily="34" charset="0"/>
                          <a:ea typeface="Calibri" pitchFamily="34" charset="-122"/>
                          <a:cs typeface="Calibri" pitchFamily="34" charset="-120"/>
                        </a:rPr>
                        <a:t>pForest</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546E7A"/>
                          </a:solidFill>
                          <a:latin typeface="Calibri" pitchFamily="34" charset="0"/>
                          <a:ea typeface="Calibri" pitchFamily="34" charset="-122"/>
                          <a:cs typeface="Calibri" pitchFamily="34" charset="-120"/>
                        </a:rPr>
                        <a:t>ETH 2019</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B0BEC5"/>
                          </a:solidFill>
                          <a:latin typeface="Calibri" pitchFamily="34" charset="0"/>
                          <a:ea typeface="Calibri" pitchFamily="34" charset="-122"/>
                          <a:cs typeface="Calibri" pitchFamily="34" charset="-120"/>
                        </a:rPr>
                        <a:t>Tofino P4 switch</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buNone/>
                      </a:pPr>
                      <a:r>
                        <a:rPr lang="en-US" sz="2000" dirty="0">
                          <a:solidFill>
                            <a:srgbClr val="FF6F00"/>
                          </a:solidFill>
                          <a:latin typeface="Calibri" pitchFamily="34" charset="0"/>
                          <a:ea typeface="Calibri" pitchFamily="34" charset="-122"/>
                          <a:cs typeface="Calibri" pitchFamily="34" charset="-120"/>
                        </a:rPr>
                        <a:t>$15-30K dedicated HW</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1"/>
                  </a:ext>
                </a:extLst>
              </a:tr>
              <a:tr h="548640">
                <a:tc>
                  <a:txBody>
                    <a:bodyPr/>
                    <a:lstStyle/>
                    <a:p>
                      <a:pPr marL="0" indent="0">
                        <a:buNone/>
                      </a:pPr>
                      <a:r>
                        <a:rPr lang="en-US" sz="2000" b="1" dirty="0">
                          <a:solidFill>
                            <a:srgbClr val="B0BEC5"/>
                          </a:solidFill>
                          <a:latin typeface="Calibri" pitchFamily="34" charset="0"/>
                          <a:ea typeface="Calibri" pitchFamily="34" charset="-122"/>
                          <a:cs typeface="Calibri" pitchFamily="34" charset="-120"/>
                        </a:rPr>
                        <a:t>NetBeacon</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dirty="0">
                          <a:solidFill>
                            <a:srgbClr val="546E7A"/>
                          </a:solidFill>
                          <a:latin typeface="Calibri" pitchFamily="34" charset="0"/>
                          <a:ea typeface="Calibri" pitchFamily="34" charset="-122"/>
                          <a:cs typeface="Calibri" pitchFamily="34" charset="-120"/>
                        </a:rPr>
                        <a:t>USENIX Sec '23</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dirty="0">
                          <a:solidFill>
                            <a:srgbClr val="B0BEC5"/>
                          </a:solidFill>
                          <a:latin typeface="Calibri" pitchFamily="34" charset="0"/>
                          <a:ea typeface="Calibri" pitchFamily="34" charset="-122"/>
                          <a:cs typeface="Calibri" pitchFamily="34" charset="-120"/>
                        </a:rPr>
                        <a:t>Tofino P4 switch</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buNone/>
                      </a:pPr>
                      <a:r>
                        <a:rPr lang="en-US" sz="2000" dirty="0">
                          <a:solidFill>
                            <a:srgbClr val="FF6F00"/>
                          </a:solidFill>
                          <a:latin typeface="Calibri" pitchFamily="34" charset="0"/>
                          <a:ea typeface="Calibri" pitchFamily="34" charset="-122"/>
                          <a:cs typeface="Calibri" pitchFamily="34" charset="-120"/>
                        </a:rPr>
                        <a:t>Same</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extLst>
                  <a:ext uri="{0D108BD9-81ED-4DB2-BD59-A6C34878D82A}">
                    <a16:rowId xmlns:a16="http://schemas.microsoft.com/office/drawing/2014/main" val="10002"/>
                  </a:ext>
                </a:extLst>
              </a:tr>
              <a:tr h="548640">
                <a:tc>
                  <a:txBody>
                    <a:bodyPr/>
                    <a:lstStyle/>
                    <a:p>
                      <a:pPr marL="0" indent="0">
                        <a:buNone/>
                      </a:pPr>
                      <a:r>
                        <a:rPr lang="en-US" sz="2000" b="1" dirty="0">
                          <a:solidFill>
                            <a:srgbClr val="B0BEC5"/>
                          </a:solidFill>
                          <a:latin typeface="Calibri" pitchFamily="34" charset="0"/>
                          <a:ea typeface="Calibri" pitchFamily="34" charset="-122"/>
                          <a:cs typeface="Calibri" pitchFamily="34" charset="-120"/>
                        </a:rPr>
                        <a:t>Planter</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546E7A"/>
                          </a:solidFill>
                          <a:latin typeface="Calibri" pitchFamily="34" charset="0"/>
                          <a:ea typeface="Calibri" pitchFamily="34" charset="-122"/>
                          <a:cs typeface="Calibri" pitchFamily="34" charset="-120"/>
                        </a:rPr>
                        <a:t>SIGCOMM CCR '24</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B0BEC5"/>
                          </a:solidFill>
                          <a:latin typeface="Calibri" pitchFamily="34" charset="0"/>
                          <a:ea typeface="Calibri" pitchFamily="34" charset="-122"/>
                          <a:cs typeface="Calibri" pitchFamily="34" charset="-120"/>
                        </a:rPr>
                        <a:t>Tofino P4 switch</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buNone/>
                      </a:pPr>
                      <a:r>
                        <a:rPr lang="en-US" sz="2000" dirty="0">
                          <a:solidFill>
                            <a:srgbClr val="FF6F00"/>
                          </a:solidFill>
                          <a:latin typeface="Calibri" pitchFamily="34" charset="0"/>
                          <a:ea typeface="Calibri" pitchFamily="34" charset="-122"/>
                          <a:cs typeface="Calibri" pitchFamily="34" charset="-120"/>
                        </a:rPr>
                        <a:t>Same</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3"/>
                  </a:ext>
                </a:extLst>
              </a:tr>
              <a:tr h="548640">
                <a:tc>
                  <a:txBody>
                    <a:bodyPr/>
                    <a:lstStyle/>
                    <a:p>
                      <a:pPr marL="0" indent="0">
                        <a:buNone/>
                      </a:pPr>
                      <a:r>
                        <a:rPr lang="en-US" sz="2000" b="1" dirty="0">
                          <a:solidFill>
                            <a:srgbClr val="B0BEC5"/>
                          </a:solidFill>
                          <a:latin typeface="Calibri" pitchFamily="34" charset="0"/>
                          <a:ea typeface="Calibri" pitchFamily="34" charset="-122"/>
                          <a:cs typeface="Calibri" pitchFamily="34" charset="-120"/>
                        </a:rPr>
                        <a:t>BoS</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dirty="0">
                          <a:solidFill>
                            <a:srgbClr val="546E7A"/>
                          </a:solidFill>
                          <a:latin typeface="Calibri" pitchFamily="34" charset="0"/>
                          <a:ea typeface="Calibri" pitchFamily="34" charset="-122"/>
                          <a:cs typeface="Calibri" pitchFamily="34" charset="-120"/>
                        </a:rPr>
                        <a:t>NSDI '24</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lgn="ctr">
                        <a:buNone/>
                      </a:pPr>
                      <a:r>
                        <a:rPr lang="en-US" sz="2000" dirty="0">
                          <a:solidFill>
                            <a:srgbClr val="B0BEC5"/>
                          </a:solidFill>
                          <a:latin typeface="Calibri" pitchFamily="34" charset="0"/>
                          <a:ea typeface="Calibri" pitchFamily="34" charset="-122"/>
                          <a:cs typeface="Calibri" pitchFamily="34" charset="-120"/>
                        </a:rPr>
                        <a:t>Tofino P4 switch</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tc>
                  <a:txBody>
                    <a:bodyPr/>
                    <a:lstStyle/>
                    <a:p>
                      <a:pPr marL="0" indent="0">
                        <a:buNone/>
                      </a:pPr>
                      <a:r>
                        <a:rPr lang="en-US" sz="2000" dirty="0">
                          <a:solidFill>
                            <a:srgbClr val="FF6F00"/>
                          </a:solidFill>
                          <a:latin typeface="Calibri" pitchFamily="34" charset="0"/>
                          <a:ea typeface="Calibri" pitchFamily="34" charset="-122"/>
                          <a:cs typeface="Calibri" pitchFamily="34" charset="-120"/>
                        </a:rPr>
                        <a:t>Same</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5202B"/>
                    </a:solidFill>
                  </a:tcPr>
                </a:tc>
                <a:extLst>
                  <a:ext uri="{0D108BD9-81ED-4DB2-BD59-A6C34878D82A}">
                    <a16:rowId xmlns:a16="http://schemas.microsoft.com/office/drawing/2014/main" val="10004"/>
                  </a:ext>
                </a:extLst>
              </a:tr>
              <a:tr h="548640">
                <a:tc>
                  <a:txBody>
                    <a:bodyPr/>
                    <a:lstStyle/>
                    <a:p>
                      <a:pPr marL="0" indent="0">
                        <a:buNone/>
                      </a:pPr>
                      <a:r>
                        <a:rPr lang="en-US" sz="2000" b="1" dirty="0">
                          <a:solidFill>
                            <a:srgbClr val="B0BEC5"/>
                          </a:solidFill>
                          <a:latin typeface="Calibri" pitchFamily="34" charset="0"/>
                          <a:ea typeface="Calibri" pitchFamily="34" charset="-122"/>
                          <a:cs typeface="Calibri" pitchFamily="34" charset="-120"/>
                        </a:rPr>
                        <a:t>SmartTC</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546E7A"/>
                          </a:solidFill>
                          <a:latin typeface="Calibri" pitchFamily="34" charset="0"/>
                          <a:ea typeface="Calibri" pitchFamily="34" charset="-122"/>
                          <a:cs typeface="Calibri" pitchFamily="34" charset="-120"/>
                        </a:rPr>
                        <a:t>IWQoS '25</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lgn="ctr">
                        <a:buNone/>
                      </a:pPr>
                      <a:r>
                        <a:rPr lang="en-US" sz="2000" dirty="0">
                          <a:solidFill>
                            <a:srgbClr val="B0BEC5"/>
                          </a:solidFill>
                          <a:latin typeface="Calibri" pitchFamily="34" charset="0"/>
                          <a:ea typeface="Calibri" pitchFamily="34" charset="-122"/>
                          <a:cs typeface="Calibri" pitchFamily="34" charset="-120"/>
                        </a:rPr>
                        <a:t>BF-3 ARM cores</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tc>
                  <a:txBody>
                    <a:bodyPr/>
                    <a:lstStyle/>
                    <a:p>
                      <a:pPr marL="0" indent="0">
                        <a:buNone/>
                      </a:pPr>
                      <a:r>
                        <a:rPr lang="en-US" sz="2000" dirty="0">
                          <a:solidFill>
                            <a:srgbClr val="FF6F00"/>
                          </a:solidFill>
                          <a:latin typeface="Calibri" pitchFamily="34" charset="0"/>
                          <a:ea typeface="Calibri" pitchFamily="34" charset="-122"/>
                          <a:cs typeface="Calibri" pitchFamily="34" charset="-120"/>
                        </a:rPr>
                        <a:t>Software, ~5 Gbps</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A2B3A"/>
                    </a:solidFill>
                  </a:tcPr>
                </a:tc>
                <a:extLst>
                  <a:ext uri="{0D108BD9-81ED-4DB2-BD59-A6C34878D82A}">
                    <a16:rowId xmlns:a16="http://schemas.microsoft.com/office/drawing/2014/main" val="10005"/>
                  </a:ext>
                </a:extLst>
              </a:tr>
              <a:tr h="640080">
                <a:tc>
                  <a:txBody>
                    <a:bodyPr/>
                    <a:lstStyle/>
                    <a:p>
                      <a:pPr marL="0" indent="0">
                        <a:buNone/>
                      </a:pPr>
                      <a:r>
                        <a:rPr lang="en-US" sz="2000" b="1" dirty="0">
                          <a:solidFill>
                            <a:srgbClr val="76B900"/>
                          </a:solidFill>
                          <a:latin typeface="Calibri" pitchFamily="34" charset="0"/>
                          <a:ea typeface="Calibri" pitchFamily="34" charset="-122"/>
                          <a:cs typeface="Calibri" pitchFamily="34" charset="-120"/>
                        </a:rPr>
                        <a:t>TreeLine (this work)</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E3A2F"/>
                    </a:solidFill>
                  </a:tcPr>
                </a:tc>
                <a:tc>
                  <a:txBody>
                    <a:bodyPr/>
                    <a:lstStyle/>
                    <a:p>
                      <a:pPr marL="0" indent="0" algn="ctr">
                        <a:buNone/>
                      </a:pPr>
                      <a:r>
                        <a:rPr lang="en-US" sz="2000" dirty="0">
                          <a:solidFill>
                            <a:srgbClr val="76B900"/>
                          </a:solidFill>
                          <a:latin typeface="Calibri" pitchFamily="34" charset="0"/>
                          <a:ea typeface="Calibri" pitchFamily="34" charset="-122"/>
                          <a:cs typeface="Calibri" pitchFamily="34" charset="-120"/>
                        </a:rPr>
                        <a:t>—</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E3A2F"/>
                    </a:solidFill>
                  </a:tcPr>
                </a:tc>
                <a:tc>
                  <a:txBody>
                    <a:bodyPr/>
                    <a:lstStyle/>
                    <a:p>
                      <a:pPr marL="0" indent="0" algn="ctr">
                        <a:buNone/>
                      </a:pPr>
                      <a:r>
                        <a:rPr lang="en-US" sz="2000" dirty="0">
                          <a:solidFill>
                            <a:srgbClr val="76B900"/>
                          </a:solidFill>
                          <a:latin typeface="Calibri" pitchFamily="34" charset="0"/>
                          <a:ea typeface="Calibri" pitchFamily="34" charset="-122"/>
                          <a:cs typeface="Calibri" pitchFamily="34" charset="-120"/>
                        </a:rPr>
                        <a:t>BF-2 HW pipeline</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E3A2F"/>
                    </a:solidFill>
                  </a:tcPr>
                </a:tc>
                <a:tc>
                  <a:txBody>
                    <a:bodyPr/>
                    <a:lstStyle/>
                    <a:p>
                      <a:pPr marL="0" indent="0">
                        <a:buNone/>
                      </a:pPr>
                      <a:r>
                        <a:rPr lang="en-US" sz="2000" dirty="0">
                          <a:solidFill>
                            <a:srgbClr val="76B900"/>
                          </a:solidFill>
                          <a:latin typeface="Calibri" pitchFamily="34" charset="0"/>
                          <a:ea typeface="Calibri" pitchFamily="34" charset="-122"/>
                          <a:cs typeface="Calibri" pitchFamily="34" charset="-120"/>
                        </a:rPr>
                        <a:t>First on DOCA Flow</a:t>
                      </a:r>
                      <a:endParaRPr lang="en-US" sz="2000" dirty="0">
                        <a:latin typeface="Calibri" charset="0"/>
                        <a:ea typeface="Calibri" charset="0"/>
                        <a:cs typeface="Calibri" charset="0"/>
                      </a:endParaRPr>
                    </a:p>
                  </a:txBody>
                  <a:tcPr marL="101600" marR="101600" marT="50800" marB="50800" anchor="ctr">
                    <a:lnL w="12700" cap="flat" cmpd="sng" algn="ctr">
                      <a:solidFill>
                        <a:srgbClr val="2A3F50"/>
                      </a:solidFill>
                      <a:prstDash val="solid"/>
                      <a:round/>
                      <a:headEnd type="none" w="med" len="med"/>
                      <a:tailEnd type="none" w="med" len="med"/>
                    </a:lnL>
                    <a:lnR w="12700" cap="flat" cmpd="sng" algn="ctr">
                      <a:solidFill>
                        <a:srgbClr val="2A3F50"/>
                      </a:solidFill>
                      <a:prstDash val="solid"/>
                      <a:round/>
                      <a:headEnd type="none" w="med" len="med"/>
                      <a:tailEnd type="none" w="med" len="med"/>
                    </a:lnR>
                    <a:lnT w="12700" cap="flat" cmpd="sng" algn="ctr">
                      <a:solidFill>
                        <a:srgbClr val="2A3F50"/>
                      </a:solidFill>
                      <a:prstDash val="solid"/>
                      <a:round/>
                      <a:headEnd type="none" w="med" len="med"/>
                      <a:tailEnd type="none" w="med" len="med"/>
                    </a:lnT>
                    <a:lnB w="12700" cap="flat" cmpd="sng" algn="ctr">
                      <a:solidFill>
                        <a:srgbClr val="2A3F50"/>
                      </a:solidFill>
                      <a:prstDash val="solid"/>
                      <a:round/>
                      <a:headEnd type="none" w="med" len="med"/>
                      <a:tailEnd type="none" w="med" len="med"/>
                    </a:lnB>
                    <a:solidFill>
                      <a:srgbClr val="1E3A2F"/>
                    </a:solidFill>
                  </a:tcPr>
                </a:tc>
                <a:extLst>
                  <a:ext uri="{0D108BD9-81ED-4DB2-BD59-A6C34878D82A}">
                    <a16:rowId xmlns:a16="http://schemas.microsoft.com/office/drawing/2014/main" val="10006"/>
                  </a:ext>
                </a:extLst>
              </a:tr>
            </a:tbl>
          </a:graphicData>
        </a:graphic>
      </p:graphicFrame>
      <p:sp>
        <p:nvSpPr>
          <p:cNvPr id="7" name="Text 4"/>
          <p:cNvSpPr/>
          <p:nvPr/>
        </p:nvSpPr>
        <p:spPr>
          <a:xfrm>
            <a:off x="731520" y="5500222"/>
            <a:ext cx="10698480" cy="365760"/>
          </a:xfrm>
          <a:prstGeom prst="rect">
            <a:avLst/>
          </a:prstGeom>
          <a:noFill/>
          <a:ln/>
        </p:spPr>
        <p:txBody>
          <a:bodyPr wrap="square" lIns="0" tIns="0" rIns="0" bIns="0" rtlCol="0" anchor="ctr"/>
          <a:lstStyle/>
          <a:p>
            <a:pPr marL="0" indent="0">
              <a:buNone/>
            </a:pPr>
            <a:r>
              <a:rPr lang="en-US" sz="2000" dirty="0">
                <a:solidFill>
                  <a:srgbClr val="B0BEC5"/>
                </a:solidFill>
                <a:latin typeface="Calibri" pitchFamily="34" charset="0"/>
                <a:ea typeface="Calibri" pitchFamily="34" charset="-122"/>
                <a:cs typeface="Calibri" pitchFamily="34" charset="-120"/>
              </a:rPr>
              <a:t>Every prior in-network ML system requires Intel Tofino P4 switches ($15-30K each)</a:t>
            </a:r>
            <a:endParaRPr lang="en-US" sz="2000" dirty="0"/>
          </a:p>
        </p:txBody>
      </p:sp>
      <p:sp>
        <p:nvSpPr>
          <p:cNvPr id="8" name="Text 5"/>
          <p:cNvSpPr/>
          <p:nvPr/>
        </p:nvSpPr>
        <p:spPr>
          <a:xfrm>
            <a:off x="731520" y="5957422"/>
            <a:ext cx="10698480" cy="719824"/>
          </a:xfrm>
          <a:prstGeom prst="rect">
            <a:avLst/>
          </a:prstGeom>
          <a:noFill/>
          <a:ln/>
        </p:spPr>
        <p:txBody>
          <a:bodyPr wrap="square" lIns="0" tIns="0" rIns="0" bIns="0" rtlCol="0" anchor="ctr"/>
          <a:lstStyle/>
          <a:p>
            <a:pPr marL="0" indent="0">
              <a:buNone/>
            </a:pPr>
            <a:r>
              <a:rPr lang="en-US" sz="2000" b="1" dirty="0">
                <a:solidFill>
                  <a:srgbClr val="76B900"/>
                </a:solidFill>
                <a:latin typeface="Calibri" pitchFamily="34" charset="0"/>
                <a:ea typeface="Calibri" pitchFamily="34" charset="-122"/>
                <a:cs typeface="Calibri" pitchFamily="34" charset="-120"/>
              </a:rPr>
              <a:t>NVIDIA BlueField DPUs are already deployed at scale (Azure, GCP) — but no one has used the hardware pipeline for ML</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0F4F8"/>
        </a:solidFill>
        <a:effectLst/>
      </p:bgPr>
    </p:bg>
    <p:spTree>
      <p:nvGrpSpPr>
        <p:cNvPr id="1" name=""/>
        <p:cNvGrpSpPr/>
        <p:nvPr/>
      </p:nvGrpSpPr>
      <p:grpSpPr>
        <a:xfrm>
          <a:off x="0" y="0"/>
          <a:ext cx="0" cy="0"/>
          <a:chOff x="0" y="0"/>
          <a:chExt cx="0" cy="0"/>
        </a:xfrm>
      </p:grpSpPr>
      <p:sp>
        <p:nvSpPr>
          <p:cNvPr id="2" name="Text 0"/>
          <p:cNvSpPr/>
          <p:nvPr/>
        </p:nvSpPr>
        <p:spPr>
          <a:xfrm>
            <a:off x="731520" y="365760"/>
            <a:ext cx="10728960" cy="731520"/>
          </a:xfrm>
          <a:prstGeom prst="rect">
            <a:avLst/>
          </a:prstGeom>
          <a:noFill/>
          <a:ln/>
        </p:spPr>
        <p:txBody>
          <a:bodyPr wrap="square" lIns="0" tIns="0" rIns="0" bIns="0" rtlCol="0" anchor="ctr"/>
          <a:lstStyle/>
          <a:p>
            <a:pPr defTabSz="1219170"/>
            <a:r>
              <a:rPr lang="en-US" sz="3733" b="1" dirty="0">
                <a:solidFill>
                  <a:srgbClr val="1E293B"/>
                </a:solidFill>
                <a:latin typeface="Trebuchet MS" pitchFamily="34" charset="0"/>
                <a:ea typeface="Trebuchet MS" pitchFamily="34" charset="-122"/>
                <a:cs typeface="Trebuchet MS" pitchFamily="34" charset="-120"/>
              </a:rPr>
              <a:t>Why Random Forest?</a:t>
            </a:r>
            <a:endParaRPr lang="en-US" sz="3733" dirty="0">
              <a:solidFill>
                <a:prstClr val="black"/>
              </a:solidFill>
              <a:latin typeface="Calibri" panose="020F0502020204030204"/>
            </a:endParaRPr>
          </a:p>
        </p:txBody>
      </p:sp>
      <p:sp>
        <p:nvSpPr>
          <p:cNvPr id="3" name="Text 1"/>
          <p:cNvSpPr/>
          <p:nvPr/>
        </p:nvSpPr>
        <p:spPr>
          <a:xfrm>
            <a:off x="731520" y="1097280"/>
            <a:ext cx="10728960" cy="487680"/>
          </a:xfrm>
          <a:prstGeom prst="rect">
            <a:avLst/>
          </a:prstGeom>
          <a:noFill/>
          <a:ln/>
        </p:spPr>
        <p:txBody>
          <a:bodyPr wrap="square" lIns="0" tIns="0" rIns="0" bIns="0" rtlCol="0" anchor="ctr"/>
          <a:lstStyle/>
          <a:p>
            <a:pPr defTabSz="1219170"/>
            <a:r>
              <a:rPr lang="en-US" sz="2667" dirty="0">
                <a:solidFill>
                  <a:srgbClr val="475569"/>
                </a:solidFill>
                <a:latin typeface="Calibri" pitchFamily="34" charset="0"/>
                <a:ea typeface="Calibri" pitchFamily="34" charset="-122"/>
                <a:cs typeface="Calibri" pitchFamily="34" charset="-120"/>
              </a:rPr>
              <a:t>Properties that enable hardware compilation</a:t>
            </a:r>
            <a:endParaRPr lang="en-US" sz="2667" dirty="0">
              <a:solidFill>
                <a:prstClr val="black"/>
              </a:solidFill>
              <a:latin typeface="Calibri" panose="020F0502020204030204"/>
            </a:endParaRPr>
          </a:p>
        </p:txBody>
      </p:sp>
      <p:sp>
        <p:nvSpPr>
          <p:cNvPr id="4" name="Shape 2"/>
          <p:cNvSpPr/>
          <p:nvPr/>
        </p:nvSpPr>
        <p:spPr>
          <a:xfrm>
            <a:off x="609600" y="1584960"/>
            <a:ext cx="5242560" cy="4876800"/>
          </a:xfrm>
          <a:prstGeom prst="rect">
            <a:avLst/>
          </a:prstGeom>
          <a:solidFill>
            <a:srgbClr val="FFFFFF"/>
          </a:solidFill>
          <a:ln/>
          <a:effectLst>
            <a:outerShdw blurRad="76200" dist="25400" dir="8100000" algn="bl" rotWithShape="0">
              <a:srgbClr val="000000">
                <a:alpha val="15000"/>
              </a:srgbClr>
            </a:outerShdw>
          </a:effectLst>
        </p:spPr>
      </p:sp>
      <p:pic>
        <p:nvPicPr>
          <p:cNvPr id="5" name="Image 0" descr="preencoded.png"/>
          <p:cNvPicPr>
            <a:picLocks noChangeAspect="1"/>
          </p:cNvPicPr>
          <p:nvPr/>
        </p:nvPicPr>
        <p:blipFill>
          <a:blip r:embed="rId3"/>
          <a:stretch>
            <a:fillRect/>
          </a:stretch>
        </p:blipFill>
        <p:spPr>
          <a:xfrm>
            <a:off x="975360" y="1767840"/>
            <a:ext cx="548640" cy="548640"/>
          </a:xfrm>
          <a:prstGeom prst="rect">
            <a:avLst/>
          </a:prstGeom>
        </p:spPr>
      </p:pic>
      <p:sp>
        <p:nvSpPr>
          <p:cNvPr id="6" name="Text 3"/>
          <p:cNvSpPr/>
          <p:nvPr/>
        </p:nvSpPr>
        <p:spPr>
          <a:xfrm>
            <a:off x="1706880" y="1706880"/>
            <a:ext cx="3657600" cy="609600"/>
          </a:xfrm>
          <a:prstGeom prst="rect">
            <a:avLst/>
          </a:prstGeom>
          <a:noFill/>
          <a:ln/>
        </p:spPr>
        <p:txBody>
          <a:bodyPr wrap="square" lIns="0" tIns="0" rIns="0" bIns="0" rtlCol="0" anchor="ctr"/>
          <a:lstStyle/>
          <a:p>
            <a:pPr defTabSz="1219170"/>
            <a:r>
              <a:rPr lang="en-US" sz="2933" b="1" dirty="0">
                <a:solidFill>
                  <a:srgbClr val="16A34A"/>
                </a:solidFill>
                <a:latin typeface="Trebuchet MS" pitchFamily="34" charset="0"/>
                <a:ea typeface="Trebuchet MS" pitchFamily="34" charset="-122"/>
                <a:cs typeface="Trebuchet MS" pitchFamily="34" charset="-120"/>
              </a:rPr>
              <a:t>RF Advantages</a:t>
            </a:r>
            <a:endParaRPr lang="en-US" sz="2933" dirty="0">
              <a:solidFill>
                <a:prstClr val="black"/>
              </a:solidFill>
              <a:latin typeface="Calibri" panose="020F0502020204030204"/>
            </a:endParaRPr>
          </a:p>
        </p:txBody>
      </p:sp>
      <p:sp>
        <p:nvSpPr>
          <p:cNvPr id="12" name="Shape 9"/>
          <p:cNvSpPr/>
          <p:nvPr/>
        </p:nvSpPr>
        <p:spPr>
          <a:xfrm>
            <a:off x="6339840" y="1584960"/>
            <a:ext cx="5242560" cy="4876800"/>
          </a:xfrm>
          <a:prstGeom prst="rect">
            <a:avLst/>
          </a:prstGeom>
          <a:solidFill>
            <a:srgbClr val="FFFFFF"/>
          </a:solidFill>
          <a:ln/>
          <a:effectLst>
            <a:outerShdw blurRad="76200" dist="25400" dir="8100000" algn="bl" rotWithShape="0">
              <a:srgbClr val="000000">
                <a:alpha val="15000"/>
              </a:srgbClr>
            </a:outerShdw>
          </a:effectLst>
        </p:spPr>
      </p:sp>
      <p:sp>
        <p:nvSpPr>
          <p:cNvPr id="13" name="Text 10"/>
          <p:cNvSpPr/>
          <p:nvPr/>
        </p:nvSpPr>
        <p:spPr>
          <a:xfrm>
            <a:off x="6705600" y="1706880"/>
            <a:ext cx="4632960" cy="609600"/>
          </a:xfrm>
          <a:prstGeom prst="rect">
            <a:avLst/>
          </a:prstGeom>
          <a:noFill/>
          <a:ln/>
        </p:spPr>
        <p:txBody>
          <a:bodyPr wrap="square" lIns="0" tIns="0" rIns="0" bIns="0" rtlCol="0" anchor="ctr"/>
          <a:lstStyle/>
          <a:p>
            <a:pPr defTabSz="1219170"/>
            <a:r>
              <a:rPr lang="en-US" sz="2933" b="1" dirty="0">
                <a:solidFill>
                  <a:srgbClr val="DC2626"/>
                </a:solidFill>
                <a:latin typeface="Trebuchet MS" pitchFamily="34" charset="0"/>
                <a:ea typeface="Trebuchet MS" pitchFamily="34" charset="-122"/>
                <a:cs typeface="Trebuchet MS" pitchFamily="34" charset="-120"/>
              </a:rPr>
              <a:t>vs. Deep Learning</a:t>
            </a:r>
            <a:endParaRPr lang="en-US" sz="2933" dirty="0">
              <a:solidFill>
                <a:prstClr val="black"/>
              </a:solidFill>
              <a:latin typeface="Calibri" panose="020F0502020204030204"/>
            </a:endParaRPr>
          </a:p>
        </p:txBody>
      </p:sp>
      <p:sp>
        <p:nvSpPr>
          <p:cNvPr id="7" name="Text 4"/>
          <p:cNvSpPr/>
          <p:nvPr/>
        </p:nvSpPr>
        <p:spPr>
          <a:xfrm>
            <a:off x="975360" y="2425148"/>
            <a:ext cx="4632960" cy="703837"/>
          </a:xfrm>
          <a:prstGeom prst="rect">
            <a:avLst/>
          </a:prstGeom>
          <a:noFill/>
          <a:ln/>
        </p:spPr>
        <p:txBody>
          <a:bodyPr wrap="square" lIns="0" tIns="0" rIns="0" bIns="0" rtlCol="0" anchor="ctr"/>
          <a:lstStyle/>
          <a:p>
            <a:pPr marL="457189" indent="-457189" defTabSz="1219170">
              <a:buSzPct val="100000"/>
              <a:buFontTx/>
              <a:buChar char="•"/>
            </a:pPr>
            <a:r>
              <a:rPr lang="en-US" sz="2133" dirty="0">
                <a:solidFill>
                  <a:srgbClr val="1E293B"/>
                </a:solidFill>
                <a:latin typeface="Calibri" pitchFamily="34" charset="0"/>
                <a:ea typeface="Calibri" pitchFamily="34" charset="-122"/>
                <a:cs typeface="Calibri" pitchFamily="34" charset="-120"/>
              </a:rPr>
              <a:t>Binary splits → if/else in HW</a:t>
            </a:r>
            <a:endParaRPr lang="en-US" sz="2133" dirty="0">
              <a:solidFill>
                <a:prstClr val="black"/>
              </a:solidFill>
              <a:latin typeface="Calibri" panose="020F0502020204030204"/>
            </a:endParaRPr>
          </a:p>
        </p:txBody>
      </p:sp>
      <p:sp>
        <p:nvSpPr>
          <p:cNvPr id="8" name="Text 5"/>
          <p:cNvSpPr/>
          <p:nvPr/>
        </p:nvSpPr>
        <p:spPr>
          <a:xfrm>
            <a:off x="975360" y="3199370"/>
            <a:ext cx="4632960" cy="703837"/>
          </a:xfrm>
          <a:prstGeom prst="rect">
            <a:avLst/>
          </a:prstGeom>
          <a:noFill/>
          <a:ln/>
        </p:spPr>
        <p:txBody>
          <a:bodyPr wrap="square" lIns="0" tIns="0" rIns="0" bIns="0" rtlCol="0" anchor="ctr"/>
          <a:lstStyle/>
          <a:p>
            <a:pPr marL="457189" indent="-457189" defTabSz="1219170">
              <a:buSzPct val="100000"/>
              <a:buFontTx/>
              <a:buChar char="•"/>
            </a:pPr>
            <a:r>
              <a:rPr lang="en-US" sz="2133" dirty="0">
                <a:solidFill>
                  <a:srgbClr val="1E293B"/>
                </a:solidFill>
                <a:latin typeface="Calibri" pitchFamily="34" charset="0"/>
                <a:ea typeface="Calibri" pitchFamily="34" charset="-122"/>
                <a:cs typeface="Calibri" pitchFamily="34" charset="-120"/>
              </a:rPr>
              <a:t>Independent trees → parallel pipes</a:t>
            </a:r>
            <a:endParaRPr lang="en-US" sz="2133" dirty="0">
              <a:solidFill>
                <a:prstClr val="black"/>
              </a:solidFill>
              <a:latin typeface="Calibri" panose="020F0502020204030204"/>
            </a:endParaRPr>
          </a:p>
        </p:txBody>
      </p:sp>
      <p:sp>
        <p:nvSpPr>
          <p:cNvPr id="9" name="Text 6"/>
          <p:cNvSpPr/>
          <p:nvPr/>
        </p:nvSpPr>
        <p:spPr>
          <a:xfrm>
            <a:off x="975360" y="3973591"/>
            <a:ext cx="4632960" cy="703837"/>
          </a:xfrm>
          <a:prstGeom prst="rect">
            <a:avLst/>
          </a:prstGeom>
          <a:noFill/>
          <a:ln/>
        </p:spPr>
        <p:txBody>
          <a:bodyPr wrap="square" lIns="0" tIns="0" rIns="0" bIns="0" rtlCol="0" anchor="ctr"/>
          <a:lstStyle/>
          <a:p>
            <a:pPr marL="457189" indent="-457189" defTabSz="1219170">
              <a:buSzPct val="100000"/>
              <a:buFontTx/>
              <a:buChar char="•"/>
            </a:pPr>
            <a:r>
              <a:rPr lang="en-US" sz="2133" dirty="0">
                <a:solidFill>
                  <a:srgbClr val="1E293B"/>
                </a:solidFill>
                <a:latin typeface="Calibri" pitchFamily="34" charset="0"/>
                <a:ea typeface="Calibri" pitchFamily="34" charset="-122"/>
                <a:cs typeface="Calibri" pitchFamily="34" charset="-120"/>
              </a:rPr>
              <a:t>Majority vote → simple aggregator</a:t>
            </a:r>
            <a:endParaRPr lang="en-US" sz="2133" dirty="0">
              <a:solidFill>
                <a:prstClr val="black"/>
              </a:solidFill>
              <a:latin typeface="Calibri" panose="020F0502020204030204"/>
            </a:endParaRPr>
          </a:p>
        </p:txBody>
      </p:sp>
      <p:sp>
        <p:nvSpPr>
          <p:cNvPr id="10" name="Text 7"/>
          <p:cNvSpPr/>
          <p:nvPr/>
        </p:nvSpPr>
        <p:spPr>
          <a:xfrm>
            <a:off x="975360" y="4747814"/>
            <a:ext cx="4632960" cy="703837"/>
          </a:xfrm>
          <a:prstGeom prst="rect">
            <a:avLst/>
          </a:prstGeom>
          <a:noFill/>
          <a:ln/>
        </p:spPr>
        <p:txBody>
          <a:bodyPr wrap="square" lIns="0" tIns="0" rIns="0" bIns="0" rtlCol="0" anchor="ctr"/>
          <a:lstStyle/>
          <a:p>
            <a:pPr marL="457189" indent="-457189" defTabSz="1219170">
              <a:buSzPct val="100000"/>
              <a:buFontTx/>
              <a:buChar char="•"/>
            </a:pPr>
            <a:r>
              <a:rPr lang="en-US" sz="2133" dirty="0">
                <a:solidFill>
                  <a:srgbClr val="1E293B"/>
                </a:solidFill>
                <a:latin typeface="Calibri" pitchFamily="34" charset="0"/>
                <a:ea typeface="Calibri" pitchFamily="34" charset="-122"/>
                <a:cs typeface="Calibri" pitchFamily="34" charset="-120"/>
              </a:rPr>
              <a:t>No matrix ops → no GPU needed</a:t>
            </a:r>
            <a:endParaRPr lang="en-US" sz="2133" dirty="0">
              <a:solidFill>
                <a:prstClr val="black"/>
              </a:solidFill>
              <a:latin typeface="Calibri" panose="020F0502020204030204"/>
            </a:endParaRPr>
          </a:p>
        </p:txBody>
      </p:sp>
      <p:sp>
        <p:nvSpPr>
          <p:cNvPr id="11" name="Text 8"/>
          <p:cNvSpPr/>
          <p:nvPr/>
        </p:nvSpPr>
        <p:spPr>
          <a:xfrm>
            <a:off x="975360" y="5522035"/>
            <a:ext cx="4632960" cy="703837"/>
          </a:xfrm>
          <a:prstGeom prst="rect">
            <a:avLst/>
          </a:prstGeom>
          <a:noFill/>
          <a:ln/>
        </p:spPr>
        <p:txBody>
          <a:bodyPr wrap="square" lIns="0" tIns="0" rIns="0" bIns="0" rtlCol="0" anchor="ctr"/>
          <a:lstStyle/>
          <a:p>
            <a:pPr marL="457189" indent="-457189" defTabSz="1219170">
              <a:buSzPct val="100000"/>
              <a:buFontTx/>
              <a:buChar char="•"/>
            </a:pPr>
            <a:r>
              <a:rPr lang="en-US" sz="2133" dirty="0">
                <a:solidFill>
                  <a:srgbClr val="1E293B"/>
                </a:solidFill>
                <a:latin typeface="Calibri" pitchFamily="34" charset="0"/>
                <a:ea typeface="Calibri" pitchFamily="34" charset="-122"/>
                <a:cs typeface="Calibri" pitchFamily="34" charset="-120"/>
              </a:rPr>
              <a:t>Interpretable → debuggable rules</a:t>
            </a:r>
            <a:endParaRPr lang="en-US" sz="2133" dirty="0">
              <a:solidFill>
                <a:prstClr val="black"/>
              </a:solidFill>
              <a:latin typeface="Calibri" panose="020F0502020204030204"/>
            </a:endParaRPr>
          </a:p>
        </p:txBody>
      </p:sp>
      <p:sp>
        <p:nvSpPr>
          <p:cNvPr id="14" name="Text 11"/>
          <p:cNvSpPr/>
          <p:nvPr/>
        </p:nvSpPr>
        <p:spPr>
          <a:xfrm>
            <a:off x="6705600" y="2425148"/>
            <a:ext cx="4632960" cy="703837"/>
          </a:xfrm>
          <a:prstGeom prst="rect">
            <a:avLst/>
          </a:prstGeom>
          <a:noFill/>
          <a:ln/>
        </p:spPr>
        <p:txBody>
          <a:bodyPr wrap="square" lIns="0" tIns="0" rIns="0" bIns="0" rtlCol="0" anchor="ctr"/>
          <a:lstStyle/>
          <a:p>
            <a:pPr marL="457189" indent="-457189" defTabSz="1219170">
              <a:buSzPct val="100000"/>
              <a:buFontTx/>
              <a:buChar char="•"/>
            </a:pPr>
            <a:r>
              <a:rPr lang="en-US" sz="2133" dirty="0">
                <a:solidFill>
                  <a:srgbClr val="475569"/>
                </a:solidFill>
                <a:latin typeface="Calibri" pitchFamily="34" charset="0"/>
                <a:ea typeface="Calibri" pitchFamily="34" charset="-122"/>
                <a:cs typeface="Calibri" pitchFamily="34" charset="-120"/>
              </a:rPr>
              <a:t>Matrix multiply → needs GPU/NPU</a:t>
            </a:r>
            <a:endParaRPr lang="en-US" sz="2133" dirty="0">
              <a:solidFill>
                <a:prstClr val="black"/>
              </a:solidFill>
              <a:latin typeface="Calibri" panose="020F0502020204030204"/>
            </a:endParaRPr>
          </a:p>
        </p:txBody>
      </p:sp>
      <p:sp>
        <p:nvSpPr>
          <p:cNvPr id="15" name="Text 12"/>
          <p:cNvSpPr/>
          <p:nvPr/>
        </p:nvSpPr>
        <p:spPr>
          <a:xfrm>
            <a:off x="6705600" y="3199370"/>
            <a:ext cx="4632960" cy="703837"/>
          </a:xfrm>
          <a:prstGeom prst="rect">
            <a:avLst/>
          </a:prstGeom>
          <a:noFill/>
          <a:ln/>
        </p:spPr>
        <p:txBody>
          <a:bodyPr wrap="square" lIns="0" tIns="0" rIns="0" bIns="0" rtlCol="0" anchor="ctr"/>
          <a:lstStyle/>
          <a:p>
            <a:pPr marL="457189" indent="-457189" defTabSz="1219170">
              <a:buSzPct val="100000"/>
              <a:buFontTx/>
              <a:buChar char="•"/>
            </a:pPr>
            <a:r>
              <a:rPr lang="en-US" sz="2133" dirty="0">
                <a:solidFill>
                  <a:srgbClr val="475569"/>
                </a:solidFill>
                <a:latin typeface="Calibri" pitchFamily="34" charset="0"/>
                <a:ea typeface="Calibri" pitchFamily="34" charset="-122"/>
                <a:cs typeface="Calibri" pitchFamily="34" charset="-120"/>
              </a:rPr>
              <a:t>High latency (&gt; 100 µs on CPU)</a:t>
            </a:r>
            <a:endParaRPr lang="en-US" sz="2133" dirty="0">
              <a:solidFill>
                <a:prstClr val="black"/>
              </a:solidFill>
              <a:latin typeface="Calibri" panose="020F0502020204030204"/>
            </a:endParaRPr>
          </a:p>
        </p:txBody>
      </p:sp>
      <p:sp>
        <p:nvSpPr>
          <p:cNvPr id="16" name="Text 13"/>
          <p:cNvSpPr/>
          <p:nvPr/>
        </p:nvSpPr>
        <p:spPr>
          <a:xfrm>
            <a:off x="6705600" y="3973591"/>
            <a:ext cx="4632960" cy="703837"/>
          </a:xfrm>
          <a:prstGeom prst="rect">
            <a:avLst/>
          </a:prstGeom>
          <a:noFill/>
          <a:ln/>
        </p:spPr>
        <p:txBody>
          <a:bodyPr wrap="square" lIns="0" tIns="0" rIns="0" bIns="0" rtlCol="0" anchor="ctr"/>
          <a:lstStyle/>
          <a:p>
            <a:pPr marL="457189" indent="-457189" defTabSz="1219170">
              <a:buSzPct val="100000"/>
              <a:buFontTx/>
              <a:buChar char="•"/>
            </a:pPr>
            <a:r>
              <a:rPr lang="en-US" sz="2133" dirty="0">
                <a:solidFill>
                  <a:srgbClr val="475569"/>
                </a:solidFill>
                <a:latin typeface="Calibri" pitchFamily="34" charset="0"/>
                <a:ea typeface="Calibri" pitchFamily="34" charset="-122"/>
                <a:cs typeface="Calibri" pitchFamily="34" charset="-120"/>
              </a:rPr>
              <a:t>Black box → hard to audit</a:t>
            </a:r>
            <a:endParaRPr lang="en-US" sz="2133" dirty="0">
              <a:solidFill>
                <a:prstClr val="black"/>
              </a:solidFill>
              <a:latin typeface="Calibri" panose="020F0502020204030204"/>
            </a:endParaRPr>
          </a:p>
        </p:txBody>
      </p:sp>
      <p:sp>
        <p:nvSpPr>
          <p:cNvPr id="17" name="Text 14"/>
          <p:cNvSpPr/>
          <p:nvPr/>
        </p:nvSpPr>
        <p:spPr>
          <a:xfrm>
            <a:off x="6705600" y="4747814"/>
            <a:ext cx="4632960" cy="703837"/>
          </a:xfrm>
          <a:prstGeom prst="rect">
            <a:avLst/>
          </a:prstGeom>
          <a:noFill/>
          <a:ln/>
        </p:spPr>
        <p:txBody>
          <a:bodyPr wrap="square" lIns="0" tIns="0" rIns="0" bIns="0" rtlCol="0" anchor="ctr"/>
          <a:lstStyle/>
          <a:p>
            <a:pPr marL="457189" indent="-457189" defTabSz="1219170">
              <a:buSzPct val="100000"/>
              <a:buFontTx/>
              <a:buChar char="•"/>
            </a:pPr>
            <a:r>
              <a:rPr lang="en-US" sz="2133" dirty="0">
                <a:solidFill>
                  <a:srgbClr val="475569"/>
                </a:solidFill>
                <a:latin typeface="Calibri" pitchFamily="34" charset="0"/>
                <a:ea typeface="Calibri" pitchFamily="34" charset="-122"/>
                <a:cs typeface="Calibri" pitchFamily="34" charset="-120"/>
              </a:rPr>
              <a:t>Overkill for flow classification</a:t>
            </a:r>
            <a:endParaRPr lang="en-US" sz="2133" dirty="0">
              <a:solidFill>
                <a:prstClr val="black"/>
              </a:solidFill>
              <a:latin typeface="Calibri" panose="020F0502020204030204"/>
            </a:endParaRPr>
          </a:p>
        </p:txBody>
      </p:sp>
      <p:sp>
        <p:nvSpPr>
          <p:cNvPr id="18" name="Text 15"/>
          <p:cNvSpPr/>
          <p:nvPr/>
        </p:nvSpPr>
        <p:spPr>
          <a:xfrm>
            <a:off x="6705600" y="5522035"/>
            <a:ext cx="4632960" cy="703837"/>
          </a:xfrm>
          <a:prstGeom prst="rect">
            <a:avLst/>
          </a:prstGeom>
          <a:noFill/>
          <a:ln/>
        </p:spPr>
        <p:txBody>
          <a:bodyPr wrap="square" lIns="0" tIns="0" rIns="0" bIns="0" rtlCol="0" anchor="ctr"/>
          <a:lstStyle/>
          <a:p>
            <a:pPr marL="457189" indent="-457189" defTabSz="1219170">
              <a:buSzPct val="100000"/>
              <a:buFontTx/>
              <a:buChar char="•"/>
            </a:pPr>
            <a:r>
              <a:rPr lang="en-US" sz="2133" dirty="0">
                <a:solidFill>
                  <a:srgbClr val="475569"/>
                </a:solidFill>
                <a:latin typeface="Calibri" pitchFamily="34" charset="0"/>
                <a:ea typeface="Calibri" pitchFamily="34" charset="-122"/>
                <a:cs typeface="Calibri" pitchFamily="34" charset="-120"/>
              </a:rPr>
              <a:t>Cannot run on eSwitch HW</a:t>
            </a:r>
            <a:endParaRPr lang="en-US" sz="2133" dirty="0">
              <a:solidFill>
                <a:prstClr val="black"/>
              </a:solidFill>
              <a:latin typeface="Calibri" panose="020F0502020204030204"/>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2">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228600"/>
            <a:ext cx="10698480" cy="640080"/>
          </a:xfrm>
          <a:prstGeom prst="rect">
            <a:avLst/>
          </a:prstGeom>
          <a:noFill/>
          <a:ln/>
        </p:spPr>
        <p:txBody>
          <a:bodyPr wrap="square" lIns="0" tIns="0" rIns="0" bIns="0" rtlCol="0" anchor="ctr"/>
          <a:lstStyle/>
          <a:p>
            <a:pPr marL="0" indent="0">
              <a:buNone/>
            </a:pPr>
            <a:r>
              <a:rPr lang="en-US" sz="4800" b="1" dirty="0">
                <a:solidFill>
                  <a:srgbClr val="FFFFFF"/>
                </a:solidFill>
                <a:latin typeface="Trebuchet MS" pitchFamily="34" charset="0"/>
                <a:ea typeface="Trebuchet MS" pitchFamily="34" charset="-122"/>
                <a:cs typeface="Trebuchet MS" pitchFamily="34" charset="-120"/>
              </a:rPr>
              <a:t>The Throughput Gap</a:t>
            </a:r>
            <a:endParaRPr lang="en-US" sz="4800" dirty="0"/>
          </a:p>
        </p:txBody>
      </p:sp>
      <p:sp>
        <p:nvSpPr>
          <p:cNvPr id="6" name="Shape 4"/>
          <p:cNvSpPr/>
          <p:nvPr/>
        </p:nvSpPr>
        <p:spPr>
          <a:xfrm>
            <a:off x="731520" y="1500255"/>
            <a:ext cx="10698480" cy="524184"/>
          </a:xfrm>
          <a:prstGeom prst="roundRect">
            <a:avLst>
              <a:gd name="adj" fmla="val 16000"/>
            </a:avLst>
          </a:prstGeom>
          <a:solidFill>
            <a:srgbClr val="1A2B3A"/>
          </a:solidFill>
          <a:ln/>
        </p:spPr>
      </p:sp>
      <p:sp>
        <p:nvSpPr>
          <p:cNvPr id="7" name="Shape 5"/>
          <p:cNvSpPr/>
          <p:nvPr/>
        </p:nvSpPr>
        <p:spPr>
          <a:xfrm>
            <a:off x="731520" y="1500255"/>
            <a:ext cx="3566160" cy="524184"/>
          </a:xfrm>
          <a:prstGeom prst="rect">
            <a:avLst/>
          </a:prstGeom>
          <a:solidFill>
            <a:srgbClr val="B71C1C"/>
          </a:solidFill>
          <a:ln/>
        </p:spPr>
      </p:sp>
      <p:sp>
        <p:nvSpPr>
          <p:cNvPr id="8" name="Shape 6"/>
          <p:cNvSpPr/>
          <p:nvPr/>
        </p:nvSpPr>
        <p:spPr>
          <a:xfrm>
            <a:off x="4297680" y="1500255"/>
            <a:ext cx="3566160" cy="524184"/>
          </a:xfrm>
          <a:prstGeom prst="rect">
            <a:avLst/>
          </a:prstGeom>
          <a:solidFill>
            <a:srgbClr val="FF6F00"/>
          </a:solidFill>
          <a:ln/>
        </p:spPr>
      </p:sp>
      <p:sp>
        <p:nvSpPr>
          <p:cNvPr id="9" name="Shape 7"/>
          <p:cNvSpPr/>
          <p:nvPr/>
        </p:nvSpPr>
        <p:spPr>
          <a:xfrm>
            <a:off x="7863840" y="1500255"/>
            <a:ext cx="3566160" cy="524184"/>
          </a:xfrm>
          <a:prstGeom prst="rect">
            <a:avLst/>
          </a:prstGeom>
          <a:solidFill>
            <a:srgbClr val="1B5E20"/>
          </a:solidFill>
          <a:ln/>
        </p:spPr>
      </p:sp>
      <p:sp>
        <p:nvSpPr>
          <p:cNvPr id="10" name="Text 8"/>
          <p:cNvSpPr/>
          <p:nvPr/>
        </p:nvSpPr>
        <p:spPr>
          <a:xfrm>
            <a:off x="731520" y="1500255"/>
            <a:ext cx="3566160" cy="524184"/>
          </a:xfrm>
          <a:prstGeom prst="rect">
            <a:avLst/>
          </a:prstGeom>
          <a:noFill/>
          <a:ln/>
        </p:spPr>
        <p:txBody>
          <a:bodyPr wrap="square" lIns="0" tIns="0" rIns="0" bIns="0" rtlCol="0" anchor="ctr"/>
          <a:lstStyle/>
          <a:p>
            <a:pPr marL="0" indent="0" algn="ctr">
              <a:buNone/>
            </a:pPr>
            <a:r>
              <a:rPr lang="en-US" sz="2000" dirty="0">
                <a:solidFill>
                  <a:srgbClr val="FFFFFF"/>
                </a:solidFill>
                <a:latin typeface="Calibri" pitchFamily="34" charset="0"/>
                <a:ea typeface="Calibri" pitchFamily="34" charset="-122"/>
                <a:cs typeface="Calibri" pitchFamily="34" charset="-120"/>
              </a:rPr>
              <a:t>High Accuracy / Low Throughput</a:t>
            </a:r>
            <a:endParaRPr lang="en-US" sz="2000" dirty="0"/>
          </a:p>
        </p:txBody>
      </p:sp>
      <p:sp>
        <p:nvSpPr>
          <p:cNvPr id="11" name="Text 9"/>
          <p:cNvSpPr/>
          <p:nvPr/>
        </p:nvSpPr>
        <p:spPr>
          <a:xfrm>
            <a:off x="4297680" y="1500255"/>
            <a:ext cx="3566160" cy="524184"/>
          </a:xfrm>
          <a:prstGeom prst="rect">
            <a:avLst/>
          </a:prstGeom>
          <a:noFill/>
          <a:ln/>
        </p:spPr>
        <p:txBody>
          <a:bodyPr wrap="square" lIns="0" tIns="0" rIns="0" bIns="0" rtlCol="0" anchor="ctr"/>
          <a:lstStyle/>
          <a:p>
            <a:pPr marL="0" indent="0" algn="ctr">
              <a:buNone/>
            </a:pPr>
            <a:r>
              <a:rPr lang="en-US" sz="2000" dirty="0">
                <a:solidFill>
                  <a:srgbClr val="FFFFFF"/>
                </a:solidFill>
                <a:latin typeface="Calibri" pitchFamily="34" charset="0"/>
                <a:ea typeface="Calibri" pitchFamily="34" charset="-122"/>
                <a:cs typeface="Calibri" pitchFamily="34" charset="-120"/>
              </a:rPr>
              <a:t>Trade-off Zone</a:t>
            </a:r>
            <a:endParaRPr lang="en-US" sz="2000" dirty="0"/>
          </a:p>
        </p:txBody>
      </p:sp>
      <p:sp>
        <p:nvSpPr>
          <p:cNvPr id="12" name="Text 10"/>
          <p:cNvSpPr/>
          <p:nvPr/>
        </p:nvSpPr>
        <p:spPr>
          <a:xfrm>
            <a:off x="7863840" y="1500255"/>
            <a:ext cx="3566160" cy="524184"/>
          </a:xfrm>
          <a:prstGeom prst="rect">
            <a:avLst/>
          </a:prstGeom>
          <a:noFill/>
          <a:ln/>
        </p:spPr>
        <p:txBody>
          <a:bodyPr wrap="square" lIns="0" tIns="0" rIns="0" bIns="0" rtlCol="0" anchor="ctr"/>
          <a:lstStyle/>
          <a:p>
            <a:pPr marL="0" indent="0" algn="ctr">
              <a:buNone/>
            </a:pPr>
            <a:r>
              <a:rPr lang="en-US" sz="2000" dirty="0">
                <a:solidFill>
                  <a:srgbClr val="FFFFFF"/>
                </a:solidFill>
                <a:latin typeface="Calibri" pitchFamily="34" charset="0"/>
                <a:ea typeface="Calibri" pitchFamily="34" charset="-122"/>
                <a:cs typeface="Calibri" pitchFamily="34" charset="-120"/>
              </a:rPr>
              <a:t>High Throughput / Low Accuracy</a:t>
            </a:r>
            <a:endParaRPr lang="en-US" sz="2000" dirty="0"/>
          </a:p>
        </p:txBody>
      </p:sp>
      <p:sp>
        <p:nvSpPr>
          <p:cNvPr id="13" name="Shape 11"/>
          <p:cNvSpPr/>
          <p:nvPr/>
        </p:nvSpPr>
        <p:spPr>
          <a:xfrm>
            <a:off x="731520" y="2286000"/>
            <a:ext cx="3566160" cy="1463040"/>
          </a:xfrm>
          <a:prstGeom prst="roundRect">
            <a:avLst>
              <a:gd name="adj" fmla="val 6250"/>
            </a:avLst>
          </a:prstGeom>
          <a:solidFill>
            <a:srgbClr val="1A2B3A"/>
          </a:solidFill>
          <a:ln w="25400">
            <a:solidFill>
              <a:srgbClr val="B71C1C"/>
            </a:solidFill>
            <a:prstDash val="solid"/>
          </a:ln>
        </p:spPr>
      </p:sp>
      <p:sp>
        <p:nvSpPr>
          <p:cNvPr id="14" name="Text 12"/>
          <p:cNvSpPr/>
          <p:nvPr/>
        </p:nvSpPr>
        <p:spPr>
          <a:xfrm>
            <a:off x="731520" y="2377440"/>
            <a:ext cx="3566160" cy="457200"/>
          </a:xfrm>
          <a:prstGeom prst="rect">
            <a:avLst/>
          </a:prstGeom>
          <a:noFill/>
          <a:ln/>
        </p:spPr>
        <p:txBody>
          <a:bodyPr wrap="square" lIns="0" tIns="0" rIns="0" bIns="0" rtlCol="0" anchor="ctr"/>
          <a:lstStyle/>
          <a:p>
            <a:pPr marL="0" indent="0" algn="ctr">
              <a:buNone/>
            </a:pPr>
            <a:r>
              <a:rPr lang="en-US" sz="2800" b="1" dirty="0">
                <a:solidFill>
                  <a:srgbClr val="B71C1C"/>
                </a:solidFill>
                <a:latin typeface="Trebuchet MS" pitchFamily="34" charset="0"/>
                <a:ea typeface="Trebuchet MS" pitchFamily="34" charset="-122"/>
                <a:cs typeface="Trebuchet MS" pitchFamily="34" charset="-120"/>
              </a:rPr>
              <a:t>Deep Learning</a:t>
            </a:r>
            <a:endParaRPr lang="en-US" sz="2800" dirty="0"/>
          </a:p>
        </p:txBody>
      </p:sp>
      <p:sp>
        <p:nvSpPr>
          <p:cNvPr id="15" name="Text 13"/>
          <p:cNvSpPr/>
          <p:nvPr/>
        </p:nvSpPr>
        <p:spPr>
          <a:xfrm>
            <a:off x="731520" y="2880360"/>
            <a:ext cx="3566160" cy="731520"/>
          </a:xfrm>
          <a:prstGeom prst="rect">
            <a:avLst/>
          </a:prstGeom>
          <a:noFill/>
          <a:ln/>
        </p:spPr>
        <p:txBody>
          <a:bodyPr wrap="square" lIns="0" tIns="0" rIns="0" bIns="0" rtlCol="0" anchor="ctr"/>
          <a:lstStyle/>
          <a:p>
            <a:pPr marL="0" indent="0" algn="ctr">
              <a:buNone/>
            </a:pPr>
            <a:r>
              <a:rPr lang="en-US" sz="2000" dirty="0">
                <a:solidFill>
                  <a:srgbClr val="B0BEC5"/>
                </a:solidFill>
                <a:latin typeface="Calibri" pitchFamily="34" charset="0"/>
                <a:ea typeface="Calibri" pitchFamily="34" charset="-122"/>
                <a:cs typeface="Calibri" pitchFamily="34" charset="-120"/>
              </a:rPr>
              <a:t>GPU/CPU needed</a:t>
            </a:r>
            <a:r>
              <a:rPr lang="en-US" sz="2000" dirty="0"/>
              <a:t> </a:t>
            </a:r>
            <a:r>
              <a:rPr lang="en-US" sz="2000" dirty="0">
                <a:solidFill>
                  <a:srgbClr val="B0BEC5"/>
                </a:solidFill>
                <a:latin typeface="Calibri" pitchFamily="34" charset="0"/>
                <a:ea typeface="Calibri" pitchFamily="34" charset="-122"/>
                <a:cs typeface="Calibri" pitchFamily="34" charset="-120"/>
              </a:rPr>
              <a:t>~1 Gbps</a:t>
            </a:r>
            <a:endParaRPr lang="en-US" sz="2000" dirty="0"/>
          </a:p>
        </p:txBody>
      </p:sp>
      <p:sp>
        <p:nvSpPr>
          <p:cNvPr id="16" name="Shape 14"/>
          <p:cNvSpPr/>
          <p:nvPr/>
        </p:nvSpPr>
        <p:spPr>
          <a:xfrm>
            <a:off x="4297680" y="2286000"/>
            <a:ext cx="3566160" cy="1463040"/>
          </a:xfrm>
          <a:prstGeom prst="roundRect">
            <a:avLst>
              <a:gd name="adj" fmla="val 6250"/>
            </a:avLst>
          </a:prstGeom>
          <a:solidFill>
            <a:srgbClr val="1A2B3A"/>
          </a:solidFill>
          <a:ln w="25400">
            <a:solidFill>
              <a:srgbClr val="FF6F00"/>
            </a:solidFill>
            <a:prstDash val="solid"/>
          </a:ln>
        </p:spPr>
      </p:sp>
      <p:sp>
        <p:nvSpPr>
          <p:cNvPr id="17" name="Text 15"/>
          <p:cNvSpPr/>
          <p:nvPr/>
        </p:nvSpPr>
        <p:spPr>
          <a:xfrm>
            <a:off x="4297680" y="2377440"/>
            <a:ext cx="3566160" cy="457200"/>
          </a:xfrm>
          <a:prstGeom prst="rect">
            <a:avLst/>
          </a:prstGeom>
          <a:noFill/>
          <a:ln/>
        </p:spPr>
        <p:txBody>
          <a:bodyPr wrap="square" lIns="0" tIns="0" rIns="0" bIns="0" rtlCol="0" anchor="ctr"/>
          <a:lstStyle/>
          <a:p>
            <a:pPr marL="0" indent="0" algn="ctr">
              <a:buNone/>
            </a:pPr>
            <a:r>
              <a:rPr lang="en-US" sz="2800" b="1" dirty="0">
                <a:solidFill>
                  <a:srgbClr val="FF6F00"/>
                </a:solidFill>
                <a:latin typeface="Trebuchet MS" pitchFamily="34" charset="0"/>
                <a:ea typeface="Trebuchet MS" pitchFamily="34" charset="-122"/>
                <a:cs typeface="Trebuchet MS" pitchFamily="34" charset="-120"/>
              </a:rPr>
              <a:t>Random Forest</a:t>
            </a:r>
            <a:endParaRPr lang="en-US" sz="2800" dirty="0"/>
          </a:p>
        </p:txBody>
      </p:sp>
      <p:sp>
        <p:nvSpPr>
          <p:cNvPr id="18" name="Text 16"/>
          <p:cNvSpPr/>
          <p:nvPr/>
        </p:nvSpPr>
        <p:spPr>
          <a:xfrm>
            <a:off x="4297680" y="2880360"/>
            <a:ext cx="3566160" cy="731520"/>
          </a:xfrm>
          <a:prstGeom prst="rect">
            <a:avLst/>
          </a:prstGeom>
          <a:noFill/>
          <a:ln/>
        </p:spPr>
        <p:txBody>
          <a:bodyPr wrap="square" lIns="0" tIns="0" rIns="0" bIns="0" rtlCol="0" anchor="ctr"/>
          <a:lstStyle/>
          <a:p>
            <a:pPr marL="0" indent="0" algn="ctr">
              <a:buNone/>
            </a:pPr>
            <a:r>
              <a:rPr lang="en-US" sz="2000" dirty="0">
                <a:solidFill>
                  <a:srgbClr val="B0BEC5"/>
                </a:solidFill>
                <a:latin typeface="Calibri" pitchFamily="34" charset="0"/>
                <a:ea typeface="Calibri" pitchFamily="34" charset="-122"/>
                <a:cs typeface="Calibri" pitchFamily="34" charset="-120"/>
              </a:rPr>
              <a:t>CPU-bound</a:t>
            </a:r>
            <a:endParaRPr lang="en-US" sz="2000" dirty="0"/>
          </a:p>
          <a:p>
            <a:pPr marL="0" indent="0" algn="ctr">
              <a:buNone/>
            </a:pPr>
            <a:r>
              <a:rPr lang="en-US" sz="2000" dirty="0">
                <a:solidFill>
                  <a:srgbClr val="B0BEC5"/>
                </a:solidFill>
                <a:latin typeface="Calibri" pitchFamily="34" charset="0"/>
                <a:ea typeface="Calibri" pitchFamily="34" charset="-122"/>
                <a:cs typeface="Calibri" pitchFamily="34" charset="-120"/>
              </a:rPr>
              <a:t>~5-10 Gbps</a:t>
            </a:r>
            <a:endParaRPr lang="en-US" sz="2000" dirty="0"/>
          </a:p>
        </p:txBody>
      </p:sp>
      <p:sp>
        <p:nvSpPr>
          <p:cNvPr id="19" name="Shape 17"/>
          <p:cNvSpPr/>
          <p:nvPr/>
        </p:nvSpPr>
        <p:spPr>
          <a:xfrm>
            <a:off x="7863840" y="2286000"/>
            <a:ext cx="3566160" cy="1463040"/>
          </a:xfrm>
          <a:prstGeom prst="roundRect">
            <a:avLst>
              <a:gd name="adj" fmla="val 6250"/>
            </a:avLst>
          </a:prstGeom>
          <a:solidFill>
            <a:srgbClr val="1A2B3A"/>
          </a:solidFill>
          <a:ln w="25400">
            <a:solidFill>
              <a:srgbClr val="1B5E20"/>
            </a:solidFill>
            <a:prstDash val="solid"/>
          </a:ln>
        </p:spPr>
      </p:sp>
      <p:sp>
        <p:nvSpPr>
          <p:cNvPr id="20" name="Text 18"/>
          <p:cNvSpPr/>
          <p:nvPr/>
        </p:nvSpPr>
        <p:spPr>
          <a:xfrm>
            <a:off x="7863840" y="2377440"/>
            <a:ext cx="3566160" cy="457200"/>
          </a:xfrm>
          <a:prstGeom prst="rect">
            <a:avLst/>
          </a:prstGeom>
          <a:noFill/>
          <a:ln/>
        </p:spPr>
        <p:txBody>
          <a:bodyPr wrap="square" lIns="0" tIns="0" rIns="0" bIns="0" rtlCol="0" anchor="ctr"/>
          <a:lstStyle/>
          <a:p>
            <a:pPr marL="0" indent="0" algn="ctr">
              <a:buNone/>
            </a:pPr>
            <a:r>
              <a:rPr lang="en-US" sz="2800" b="1" dirty="0">
                <a:solidFill>
                  <a:srgbClr val="1B5E20"/>
                </a:solidFill>
                <a:latin typeface="Trebuchet MS" pitchFamily="34" charset="0"/>
                <a:ea typeface="Trebuchet MS" pitchFamily="34" charset="-122"/>
                <a:cs typeface="Trebuchet MS" pitchFamily="34" charset="-120"/>
              </a:rPr>
              <a:t>Rule-based / ACL</a:t>
            </a:r>
            <a:endParaRPr lang="en-US" sz="2800" dirty="0"/>
          </a:p>
        </p:txBody>
      </p:sp>
      <p:sp>
        <p:nvSpPr>
          <p:cNvPr id="21" name="Text 19"/>
          <p:cNvSpPr/>
          <p:nvPr/>
        </p:nvSpPr>
        <p:spPr>
          <a:xfrm>
            <a:off x="7863840" y="2880360"/>
            <a:ext cx="3566160" cy="731520"/>
          </a:xfrm>
          <a:prstGeom prst="rect">
            <a:avLst/>
          </a:prstGeom>
          <a:noFill/>
          <a:ln/>
        </p:spPr>
        <p:txBody>
          <a:bodyPr wrap="square" lIns="0" tIns="0" rIns="0" bIns="0" rtlCol="0" anchor="ctr"/>
          <a:lstStyle/>
          <a:p>
            <a:pPr marL="0" indent="0" algn="ctr">
              <a:buNone/>
            </a:pPr>
            <a:r>
              <a:rPr lang="en-US" sz="2000" dirty="0">
                <a:solidFill>
                  <a:srgbClr val="B0BEC5"/>
                </a:solidFill>
                <a:latin typeface="Calibri" pitchFamily="34" charset="0"/>
                <a:ea typeface="Calibri" pitchFamily="34" charset="-122"/>
                <a:cs typeface="Calibri" pitchFamily="34" charset="-120"/>
              </a:rPr>
              <a:t>HW line rate</a:t>
            </a:r>
            <a:endParaRPr lang="en-US" sz="2000" dirty="0"/>
          </a:p>
          <a:p>
            <a:pPr marL="0" indent="0" algn="ctr">
              <a:buNone/>
            </a:pPr>
            <a:r>
              <a:rPr lang="en-US" sz="2000" dirty="0">
                <a:solidFill>
                  <a:srgbClr val="B0BEC5"/>
                </a:solidFill>
                <a:latin typeface="Calibri" pitchFamily="34" charset="0"/>
                <a:ea typeface="Calibri" pitchFamily="34" charset="-122"/>
                <a:cs typeface="Calibri" pitchFamily="34" charset="-120"/>
              </a:rPr>
              <a:t>~100 Gbps</a:t>
            </a:r>
            <a:endParaRPr lang="en-US" sz="2000" dirty="0"/>
          </a:p>
        </p:txBody>
      </p:sp>
      <p:sp>
        <p:nvSpPr>
          <p:cNvPr id="22" name="Shape 20"/>
          <p:cNvSpPr/>
          <p:nvPr/>
        </p:nvSpPr>
        <p:spPr>
          <a:xfrm>
            <a:off x="2286000" y="4114800"/>
            <a:ext cx="7772400" cy="1463040"/>
          </a:xfrm>
          <a:prstGeom prst="roundRect">
            <a:avLst>
              <a:gd name="adj" fmla="val 6250"/>
            </a:avLst>
          </a:prstGeom>
          <a:solidFill>
            <a:srgbClr val="1A2B3A"/>
          </a:solidFill>
          <a:ln w="25400">
            <a:solidFill>
              <a:srgbClr val="76B900"/>
            </a:solidFill>
            <a:prstDash val="solid"/>
          </a:ln>
        </p:spPr>
      </p:sp>
      <p:sp>
        <p:nvSpPr>
          <p:cNvPr id="23" name="Text 21"/>
          <p:cNvSpPr/>
          <p:nvPr/>
        </p:nvSpPr>
        <p:spPr>
          <a:xfrm>
            <a:off x="2468880" y="4206240"/>
            <a:ext cx="2743200" cy="457200"/>
          </a:xfrm>
          <a:prstGeom prst="rect">
            <a:avLst/>
          </a:prstGeom>
          <a:noFill/>
          <a:ln/>
        </p:spPr>
        <p:txBody>
          <a:bodyPr wrap="square" lIns="0" tIns="0" rIns="0" bIns="0" rtlCol="0" anchor="ctr"/>
          <a:lstStyle/>
          <a:p>
            <a:pPr marL="0" indent="0">
              <a:buNone/>
            </a:pPr>
            <a:r>
              <a:rPr lang="en-US" sz="2800" b="1" dirty="0">
                <a:solidFill>
                  <a:srgbClr val="76B900"/>
                </a:solidFill>
                <a:latin typeface="Trebuchet MS" pitchFamily="34" charset="0"/>
                <a:ea typeface="Trebuchet MS" pitchFamily="34" charset="-122"/>
                <a:cs typeface="Trebuchet MS" pitchFamily="34" charset="-120"/>
              </a:rPr>
              <a:t>TreeLine</a:t>
            </a:r>
            <a:endParaRPr lang="en-US" sz="2800" dirty="0"/>
          </a:p>
        </p:txBody>
      </p:sp>
      <p:sp>
        <p:nvSpPr>
          <p:cNvPr id="24" name="Text 22"/>
          <p:cNvSpPr/>
          <p:nvPr/>
        </p:nvSpPr>
        <p:spPr>
          <a:xfrm>
            <a:off x="2468880" y="4663440"/>
            <a:ext cx="7406640" cy="365760"/>
          </a:xfrm>
          <a:prstGeom prst="rect">
            <a:avLst/>
          </a:prstGeom>
          <a:noFill/>
          <a:ln/>
        </p:spPr>
        <p:txBody>
          <a:bodyPr wrap="square" lIns="0" tIns="0" rIns="0" bIns="0" rtlCol="0" anchor="ctr"/>
          <a:lstStyle/>
          <a:p>
            <a:pPr marL="0" indent="0">
              <a:buNone/>
            </a:pPr>
            <a:r>
              <a:rPr lang="en-US" sz="2000" dirty="0">
                <a:solidFill>
                  <a:srgbClr val="FFFFFF"/>
                </a:solidFill>
                <a:latin typeface="Calibri" pitchFamily="34" charset="0"/>
                <a:ea typeface="Calibri" pitchFamily="34" charset="-122"/>
                <a:cs typeface="Calibri" pitchFamily="34" charset="-120"/>
              </a:rPr>
              <a:t>ML accuracy at hardware line rate — on existing DPU infrastructure</a:t>
            </a:r>
            <a:endParaRPr lang="en-US" sz="2000" dirty="0"/>
          </a:p>
        </p:txBody>
      </p:sp>
      <p:sp>
        <p:nvSpPr>
          <p:cNvPr id="25" name="Text 23"/>
          <p:cNvSpPr/>
          <p:nvPr/>
        </p:nvSpPr>
        <p:spPr>
          <a:xfrm>
            <a:off x="2468880" y="5071730"/>
            <a:ext cx="7406640" cy="365760"/>
          </a:xfrm>
          <a:prstGeom prst="rect">
            <a:avLst/>
          </a:prstGeom>
          <a:noFill/>
          <a:ln/>
        </p:spPr>
        <p:txBody>
          <a:bodyPr wrap="square" lIns="0" tIns="0" rIns="0" bIns="0" rtlCol="0" anchor="ctr"/>
          <a:lstStyle/>
          <a:p>
            <a:pPr marL="0" indent="0">
              <a:buNone/>
            </a:pPr>
            <a:r>
              <a:rPr lang="en-US" sz="2000" b="1" dirty="0">
                <a:solidFill>
                  <a:srgbClr val="76B900"/>
                </a:solidFill>
                <a:latin typeface="Calibri" pitchFamily="34" charset="0"/>
                <a:ea typeface="Calibri" pitchFamily="34" charset="-122"/>
                <a:cs typeface="Calibri" pitchFamily="34" charset="-120"/>
              </a:rPr>
              <a:t>98.7 Gbps  |  99.98% accuracy  |  0 CPU cores</a:t>
            </a:r>
            <a:endParaRPr lang="en-US" sz="2000" dirty="0"/>
          </a:p>
        </p:txBody>
      </p:sp>
      <p:sp>
        <p:nvSpPr>
          <p:cNvPr id="26" name="Text 24"/>
          <p:cNvSpPr/>
          <p:nvPr/>
        </p:nvSpPr>
        <p:spPr>
          <a:xfrm>
            <a:off x="731520" y="5943600"/>
            <a:ext cx="10698480" cy="365760"/>
          </a:xfrm>
          <a:prstGeom prst="rect">
            <a:avLst/>
          </a:prstGeom>
          <a:noFill/>
          <a:ln/>
        </p:spPr>
        <p:txBody>
          <a:bodyPr wrap="square" lIns="0" tIns="0" rIns="0" bIns="0" rtlCol="0" anchor="ctr"/>
          <a:lstStyle/>
          <a:p>
            <a:pPr marL="0" indent="0">
              <a:buNone/>
            </a:pPr>
            <a:r>
              <a:rPr lang="en-US" sz="2000" b="1" i="1" dirty="0">
                <a:solidFill>
                  <a:srgbClr val="76B900"/>
                </a:solidFill>
                <a:latin typeface="Calibri" pitchFamily="34" charset="0"/>
                <a:ea typeface="Calibri" pitchFamily="34" charset="-122"/>
                <a:cs typeface="Calibri" pitchFamily="34" charset="-120"/>
              </a:rPr>
              <a:t>Can we get ML accuracy at hardware line rate — without dedicated P4 switches?</a:t>
            </a:r>
            <a:endParaRPr lang="en-US"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5">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228600"/>
            <a:ext cx="1069848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TreeLine Architecture Overview</a:t>
            </a:r>
            <a:endParaRPr lang="en-US" sz="3200" dirty="0"/>
          </a:p>
        </p:txBody>
      </p:sp>
      <p:sp>
        <p:nvSpPr>
          <p:cNvPr id="6" name="Shape 4"/>
          <p:cNvSpPr/>
          <p:nvPr/>
        </p:nvSpPr>
        <p:spPr>
          <a:xfrm>
            <a:off x="457200" y="1371600"/>
            <a:ext cx="8686800" cy="3657600"/>
          </a:xfrm>
          <a:prstGeom prst="roundRect">
            <a:avLst>
              <a:gd name="adj" fmla="val 3750"/>
            </a:avLst>
          </a:prstGeom>
          <a:solidFill>
            <a:srgbClr val="1A2B3A"/>
          </a:solidFill>
          <a:ln w="25400">
            <a:solidFill>
              <a:srgbClr val="76B900"/>
            </a:solidFill>
            <a:prstDash val="solid"/>
          </a:ln>
        </p:spPr>
      </p:sp>
      <p:sp>
        <p:nvSpPr>
          <p:cNvPr id="7" name="Text 5"/>
          <p:cNvSpPr/>
          <p:nvPr/>
        </p:nvSpPr>
        <p:spPr>
          <a:xfrm>
            <a:off x="640080" y="1417320"/>
            <a:ext cx="4572000" cy="365760"/>
          </a:xfrm>
          <a:prstGeom prst="rect">
            <a:avLst/>
          </a:prstGeom>
          <a:noFill/>
          <a:ln/>
        </p:spPr>
        <p:txBody>
          <a:bodyPr wrap="square" lIns="0" tIns="0" rIns="0" bIns="0" rtlCol="0" anchor="ctr"/>
          <a:lstStyle/>
          <a:p>
            <a:pPr marL="0" indent="0">
              <a:buNone/>
            </a:pPr>
            <a:r>
              <a:rPr lang="en-US" sz="2000" b="1" dirty="0">
                <a:solidFill>
                  <a:srgbClr val="76B900"/>
                </a:solidFill>
                <a:latin typeface="Trebuchet MS" pitchFamily="34" charset="0"/>
                <a:ea typeface="Trebuchet MS" pitchFamily="34" charset="-122"/>
                <a:cs typeface="Trebuchet MS" pitchFamily="34" charset="-120"/>
              </a:rPr>
              <a:t>BF-2 eSwitch (Hardware)</a:t>
            </a:r>
            <a:endParaRPr lang="en-US" sz="2000" dirty="0"/>
          </a:p>
        </p:txBody>
      </p:sp>
      <p:sp>
        <p:nvSpPr>
          <p:cNvPr id="8" name="Shape 6"/>
          <p:cNvSpPr/>
          <p:nvPr/>
        </p:nvSpPr>
        <p:spPr>
          <a:xfrm>
            <a:off x="914400" y="2103120"/>
            <a:ext cx="1371600" cy="731520"/>
          </a:xfrm>
          <a:prstGeom prst="roundRect">
            <a:avLst>
              <a:gd name="adj" fmla="val 10000"/>
            </a:avLst>
          </a:prstGeom>
          <a:solidFill>
            <a:srgbClr val="2A4A5A"/>
          </a:solidFill>
          <a:ln/>
        </p:spPr>
      </p:sp>
      <p:sp>
        <p:nvSpPr>
          <p:cNvPr id="9" name="Text 7"/>
          <p:cNvSpPr/>
          <p:nvPr/>
        </p:nvSpPr>
        <p:spPr>
          <a:xfrm>
            <a:off x="914400" y="2103120"/>
            <a:ext cx="1371600" cy="731520"/>
          </a:xfrm>
          <a:prstGeom prst="rect">
            <a:avLst/>
          </a:prstGeom>
          <a:noFill/>
          <a:ln/>
        </p:spPr>
        <p:txBody>
          <a:bodyPr wrap="square" lIns="0" tIns="0" rIns="0" bIns="0" rtlCol="0" anchor="ctr"/>
          <a:lstStyle/>
          <a:p>
            <a:pPr marL="0" indent="0" algn="ctr">
              <a:buNone/>
            </a:pPr>
            <a:r>
              <a:rPr lang="en-US" sz="1800" b="1" dirty="0">
                <a:solidFill>
                  <a:srgbClr val="00A3E0"/>
                </a:solidFill>
                <a:latin typeface="Trebuchet MS" pitchFamily="34" charset="0"/>
                <a:ea typeface="Trebuchet MS" pitchFamily="34" charset="-122"/>
                <a:cs typeface="Trebuchet MS" pitchFamily="34" charset="-120"/>
              </a:rPr>
              <a:t>Packet</a:t>
            </a:r>
            <a:endParaRPr lang="en-US" sz="1800" dirty="0"/>
          </a:p>
        </p:txBody>
      </p:sp>
      <p:sp>
        <p:nvSpPr>
          <p:cNvPr id="10" name="Shape 8"/>
          <p:cNvSpPr/>
          <p:nvPr/>
        </p:nvSpPr>
        <p:spPr>
          <a:xfrm>
            <a:off x="2743200" y="2011680"/>
            <a:ext cx="1005840" cy="914400"/>
          </a:xfrm>
          <a:prstGeom prst="roundRect">
            <a:avLst>
              <a:gd name="adj" fmla="val 8000"/>
            </a:avLst>
          </a:prstGeom>
          <a:solidFill>
            <a:srgbClr val="1A2B3A"/>
          </a:solidFill>
          <a:ln w="19050">
            <a:solidFill>
              <a:srgbClr val="76B900"/>
            </a:solidFill>
            <a:prstDash val="solid"/>
          </a:ln>
        </p:spPr>
      </p:sp>
      <p:sp>
        <p:nvSpPr>
          <p:cNvPr id="11" name="Text 9"/>
          <p:cNvSpPr/>
          <p:nvPr/>
        </p:nvSpPr>
        <p:spPr>
          <a:xfrm>
            <a:off x="2743200" y="2011680"/>
            <a:ext cx="1005840" cy="457200"/>
          </a:xfrm>
          <a:prstGeom prst="rect">
            <a:avLst/>
          </a:prstGeom>
          <a:noFill/>
          <a:ln/>
        </p:spPr>
        <p:txBody>
          <a:bodyPr wrap="square" lIns="0" tIns="0" rIns="0" bIns="0" rtlCol="0" anchor="ctr"/>
          <a:lstStyle/>
          <a:p>
            <a:pPr marL="0" indent="0" algn="ctr">
              <a:buNone/>
            </a:pPr>
            <a:r>
              <a:rPr lang="en-US" sz="1400" dirty="0">
                <a:solidFill>
                  <a:srgbClr val="76B900"/>
                </a:solidFill>
                <a:latin typeface="Consolas" pitchFamily="34" charset="0"/>
                <a:ea typeface="Consolas" pitchFamily="34" charset="-122"/>
                <a:cs typeface="Consolas" pitchFamily="34" charset="-120"/>
              </a:rPr>
              <a:t>Tree 0</a:t>
            </a:r>
            <a:endParaRPr lang="en-US" sz="1400" dirty="0"/>
          </a:p>
        </p:txBody>
      </p:sp>
      <p:sp>
        <p:nvSpPr>
          <p:cNvPr id="12" name="Text 10"/>
          <p:cNvSpPr/>
          <p:nvPr/>
        </p:nvSpPr>
        <p:spPr>
          <a:xfrm>
            <a:off x="2743200" y="2468880"/>
            <a:ext cx="1005840" cy="457200"/>
          </a:xfrm>
          <a:prstGeom prst="rect">
            <a:avLst/>
          </a:prstGeom>
          <a:noFill/>
          <a:ln/>
        </p:spPr>
        <p:txBody>
          <a:bodyPr wrap="square" lIns="0" tIns="0" rIns="0" bIns="0" rtlCol="0" anchor="ctr"/>
          <a:lstStyle/>
          <a:p>
            <a:pPr marL="0" indent="0" algn="ctr">
              <a:buNone/>
            </a:pPr>
            <a:r>
              <a:rPr lang="en-US" sz="1300" dirty="0">
                <a:solidFill>
                  <a:srgbClr val="B0BEC5"/>
                </a:solidFill>
                <a:latin typeface="Consolas" pitchFamily="34" charset="0"/>
                <a:ea typeface="Consolas" pitchFamily="34" charset="-122"/>
                <a:cs typeface="Consolas" pitchFamily="34" charset="-120"/>
              </a:rPr>
              <a:t>vote</a:t>
            </a:r>
            <a:endParaRPr lang="en-US" sz="1300" dirty="0"/>
          </a:p>
        </p:txBody>
      </p:sp>
      <p:sp>
        <p:nvSpPr>
          <p:cNvPr id="13" name="Shape 11"/>
          <p:cNvSpPr/>
          <p:nvPr/>
        </p:nvSpPr>
        <p:spPr>
          <a:xfrm>
            <a:off x="3886200" y="2011680"/>
            <a:ext cx="1005840" cy="914400"/>
          </a:xfrm>
          <a:prstGeom prst="roundRect">
            <a:avLst>
              <a:gd name="adj" fmla="val 8000"/>
            </a:avLst>
          </a:prstGeom>
          <a:solidFill>
            <a:srgbClr val="1A2B3A"/>
          </a:solidFill>
          <a:ln w="19050">
            <a:solidFill>
              <a:srgbClr val="76B900"/>
            </a:solidFill>
            <a:prstDash val="solid"/>
          </a:ln>
        </p:spPr>
      </p:sp>
      <p:sp>
        <p:nvSpPr>
          <p:cNvPr id="14" name="Text 12"/>
          <p:cNvSpPr/>
          <p:nvPr/>
        </p:nvSpPr>
        <p:spPr>
          <a:xfrm>
            <a:off x="3886200" y="2011680"/>
            <a:ext cx="1005840" cy="457200"/>
          </a:xfrm>
          <a:prstGeom prst="rect">
            <a:avLst/>
          </a:prstGeom>
          <a:noFill/>
          <a:ln/>
        </p:spPr>
        <p:txBody>
          <a:bodyPr wrap="square" lIns="0" tIns="0" rIns="0" bIns="0" rtlCol="0" anchor="ctr"/>
          <a:lstStyle/>
          <a:p>
            <a:pPr marL="0" indent="0" algn="ctr">
              <a:buNone/>
            </a:pPr>
            <a:r>
              <a:rPr lang="en-US" sz="1400" dirty="0">
                <a:solidFill>
                  <a:srgbClr val="76B900"/>
                </a:solidFill>
                <a:latin typeface="Consolas" pitchFamily="34" charset="0"/>
                <a:ea typeface="Consolas" pitchFamily="34" charset="-122"/>
                <a:cs typeface="Consolas" pitchFamily="34" charset="-120"/>
              </a:rPr>
              <a:t>Tree 1</a:t>
            </a:r>
            <a:endParaRPr lang="en-US" sz="1400" dirty="0"/>
          </a:p>
        </p:txBody>
      </p:sp>
      <p:sp>
        <p:nvSpPr>
          <p:cNvPr id="15" name="Text 13"/>
          <p:cNvSpPr/>
          <p:nvPr/>
        </p:nvSpPr>
        <p:spPr>
          <a:xfrm>
            <a:off x="3886200" y="2468880"/>
            <a:ext cx="1005840" cy="457200"/>
          </a:xfrm>
          <a:prstGeom prst="rect">
            <a:avLst/>
          </a:prstGeom>
          <a:noFill/>
          <a:ln/>
        </p:spPr>
        <p:txBody>
          <a:bodyPr wrap="square" lIns="0" tIns="0" rIns="0" bIns="0" rtlCol="0" anchor="ctr"/>
          <a:lstStyle/>
          <a:p>
            <a:pPr marL="0" indent="0" algn="ctr">
              <a:buNone/>
            </a:pPr>
            <a:r>
              <a:rPr lang="en-US" sz="1300" dirty="0">
                <a:solidFill>
                  <a:srgbClr val="B0BEC5"/>
                </a:solidFill>
                <a:latin typeface="Consolas" pitchFamily="34" charset="0"/>
                <a:ea typeface="Consolas" pitchFamily="34" charset="-122"/>
                <a:cs typeface="Consolas" pitchFamily="34" charset="-120"/>
              </a:rPr>
              <a:t>vote</a:t>
            </a:r>
            <a:endParaRPr lang="en-US" sz="1300" dirty="0"/>
          </a:p>
        </p:txBody>
      </p:sp>
      <p:sp>
        <p:nvSpPr>
          <p:cNvPr id="16" name="Shape 14"/>
          <p:cNvSpPr/>
          <p:nvPr/>
        </p:nvSpPr>
        <p:spPr>
          <a:xfrm>
            <a:off x="5029200" y="2011680"/>
            <a:ext cx="1005840" cy="914400"/>
          </a:xfrm>
          <a:prstGeom prst="roundRect">
            <a:avLst>
              <a:gd name="adj" fmla="val 8000"/>
            </a:avLst>
          </a:prstGeom>
          <a:solidFill>
            <a:srgbClr val="1A2B3A"/>
          </a:solidFill>
          <a:ln w="19050">
            <a:solidFill>
              <a:srgbClr val="76B900"/>
            </a:solidFill>
            <a:prstDash val="solid"/>
          </a:ln>
        </p:spPr>
      </p:sp>
      <p:sp>
        <p:nvSpPr>
          <p:cNvPr id="17" name="Text 15"/>
          <p:cNvSpPr/>
          <p:nvPr/>
        </p:nvSpPr>
        <p:spPr>
          <a:xfrm>
            <a:off x="5029200" y="2011680"/>
            <a:ext cx="1005840" cy="457200"/>
          </a:xfrm>
          <a:prstGeom prst="rect">
            <a:avLst/>
          </a:prstGeom>
          <a:noFill/>
          <a:ln/>
        </p:spPr>
        <p:txBody>
          <a:bodyPr wrap="square" lIns="0" tIns="0" rIns="0" bIns="0" rtlCol="0" anchor="ctr"/>
          <a:lstStyle/>
          <a:p>
            <a:pPr marL="0" indent="0" algn="ctr">
              <a:buNone/>
            </a:pPr>
            <a:r>
              <a:rPr lang="en-US" sz="1400" dirty="0">
                <a:solidFill>
                  <a:srgbClr val="76B900"/>
                </a:solidFill>
                <a:latin typeface="Consolas" pitchFamily="34" charset="0"/>
                <a:ea typeface="Consolas" pitchFamily="34" charset="-122"/>
                <a:cs typeface="Consolas" pitchFamily="34" charset="-120"/>
              </a:rPr>
              <a:t>Tree 2</a:t>
            </a:r>
            <a:endParaRPr lang="en-US" sz="1400" dirty="0"/>
          </a:p>
        </p:txBody>
      </p:sp>
      <p:sp>
        <p:nvSpPr>
          <p:cNvPr id="18" name="Text 16"/>
          <p:cNvSpPr/>
          <p:nvPr/>
        </p:nvSpPr>
        <p:spPr>
          <a:xfrm>
            <a:off x="5029200" y="2468880"/>
            <a:ext cx="1005840" cy="457200"/>
          </a:xfrm>
          <a:prstGeom prst="rect">
            <a:avLst/>
          </a:prstGeom>
          <a:noFill/>
          <a:ln/>
        </p:spPr>
        <p:txBody>
          <a:bodyPr wrap="square" lIns="0" tIns="0" rIns="0" bIns="0" rtlCol="0" anchor="ctr"/>
          <a:lstStyle/>
          <a:p>
            <a:pPr marL="0" indent="0" algn="ctr">
              <a:buNone/>
            </a:pPr>
            <a:r>
              <a:rPr lang="en-US" sz="1300" dirty="0">
                <a:solidFill>
                  <a:srgbClr val="B0BEC5"/>
                </a:solidFill>
                <a:latin typeface="Consolas" pitchFamily="34" charset="0"/>
                <a:ea typeface="Consolas" pitchFamily="34" charset="-122"/>
                <a:cs typeface="Consolas" pitchFamily="34" charset="-120"/>
              </a:rPr>
              <a:t>vote</a:t>
            </a:r>
            <a:endParaRPr lang="en-US" sz="1300" dirty="0"/>
          </a:p>
        </p:txBody>
      </p:sp>
      <p:sp>
        <p:nvSpPr>
          <p:cNvPr id="19" name="Shape 17"/>
          <p:cNvSpPr/>
          <p:nvPr/>
        </p:nvSpPr>
        <p:spPr>
          <a:xfrm>
            <a:off x="6172200" y="2011680"/>
            <a:ext cx="1005840" cy="914400"/>
          </a:xfrm>
          <a:prstGeom prst="roundRect">
            <a:avLst>
              <a:gd name="adj" fmla="val 8000"/>
            </a:avLst>
          </a:prstGeom>
          <a:solidFill>
            <a:srgbClr val="1A2B3A"/>
          </a:solidFill>
          <a:ln w="19050">
            <a:solidFill>
              <a:srgbClr val="76B900"/>
            </a:solidFill>
            <a:prstDash val="solid"/>
          </a:ln>
        </p:spPr>
      </p:sp>
      <p:sp>
        <p:nvSpPr>
          <p:cNvPr id="20" name="Text 18"/>
          <p:cNvSpPr/>
          <p:nvPr/>
        </p:nvSpPr>
        <p:spPr>
          <a:xfrm>
            <a:off x="6172200" y="2011680"/>
            <a:ext cx="1005840" cy="457200"/>
          </a:xfrm>
          <a:prstGeom prst="rect">
            <a:avLst/>
          </a:prstGeom>
          <a:noFill/>
          <a:ln/>
        </p:spPr>
        <p:txBody>
          <a:bodyPr wrap="square" lIns="0" tIns="0" rIns="0" bIns="0" rtlCol="0" anchor="ctr"/>
          <a:lstStyle/>
          <a:p>
            <a:pPr marL="0" indent="0" algn="ctr">
              <a:buNone/>
            </a:pPr>
            <a:r>
              <a:rPr lang="en-US" sz="1400" dirty="0">
                <a:solidFill>
                  <a:srgbClr val="76B900"/>
                </a:solidFill>
                <a:latin typeface="Consolas" pitchFamily="34" charset="0"/>
                <a:ea typeface="Consolas" pitchFamily="34" charset="-122"/>
                <a:cs typeface="Consolas" pitchFamily="34" charset="-120"/>
              </a:rPr>
              <a:t>Tree 3</a:t>
            </a:r>
            <a:endParaRPr lang="en-US" sz="1400" dirty="0"/>
          </a:p>
        </p:txBody>
      </p:sp>
      <p:sp>
        <p:nvSpPr>
          <p:cNvPr id="21" name="Text 19"/>
          <p:cNvSpPr/>
          <p:nvPr/>
        </p:nvSpPr>
        <p:spPr>
          <a:xfrm>
            <a:off x="6172200" y="2468880"/>
            <a:ext cx="1005840" cy="457200"/>
          </a:xfrm>
          <a:prstGeom prst="rect">
            <a:avLst/>
          </a:prstGeom>
          <a:noFill/>
          <a:ln/>
        </p:spPr>
        <p:txBody>
          <a:bodyPr wrap="square" lIns="0" tIns="0" rIns="0" bIns="0" rtlCol="0" anchor="ctr"/>
          <a:lstStyle/>
          <a:p>
            <a:pPr marL="0" indent="0" algn="ctr">
              <a:buNone/>
            </a:pPr>
            <a:r>
              <a:rPr lang="en-US" sz="1300" dirty="0">
                <a:solidFill>
                  <a:srgbClr val="B0BEC5"/>
                </a:solidFill>
                <a:latin typeface="Consolas" pitchFamily="34" charset="0"/>
                <a:ea typeface="Consolas" pitchFamily="34" charset="-122"/>
                <a:cs typeface="Consolas" pitchFamily="34" charset="-120"/>
              </a:rPr>
              <a:t>vote</a:t>
            </a:r>
            <a:endParaRPr lang="en-US" sz="1300" dirty="0"/>
          </a:p>
        </p:txBody>
      </p:sp>
      <p:sp>
        <p:nvSpPr>
          <p:cNvPr id="22" name="Shape 20"/>
          <p:cNvSpPr/>
          <p:nvPr/>
        </p:nvSpPr>
        <p:spPr>
          <a:xfrm>
            <a:off x="7315200" y="2011680"/>
            <a:ext cx="1005840" cy="914400"/>
          </a:xfrm>
          <a:prstGeom prst="roundRect">
            <a:avLst>
              <a:gd name="adj" fmla="val 8000"/>
            </a:avLst>
          </a:prstGeom>
          <a:solidFill>
            <a:srgbClr val="1A2B3A"/>
          </a:solidFill>
          <a:ln w="19050">
            <a:solidFill>
              <a:srgbClr val="76B900"/>
            </a:solidFill>
            <a:prstDash val="solid"/>
          </a:ln>
        </p:spPr>
      </p:sp>
      <p:sp>
        <p:nvSpPr>
          <p:cNvPr id="23" name="Text 21"/>
          <p:cNvSpPr/>
          <p:nvPr/>
        </p:nvSpPr>
        <p:spPr>
          <a:xfrm>
            <a:off x="7315200" y="2011680"/>
            <a:ext cx="1005840" cy="457200"/>
          </a:xfrm>
          <a:prstGeom prst="rect">
            <a:avLst/>
          </a:prstGeom>
          <a:noFill/>
          <a:ln/>
        </p:spPr>
        <p:txBody>
          <a:bodyPr wrap="square" lIns="0" tIns="0" rIns="0" bIns="0" rtlCol="0" anchor="ctr"/>
          <a:lstStyle/>
          <a:p>
            <a:pPr marL="0" indent="0" algn="ctr">
              <a:buNone/>
            </a:pPr>
            <a:r>
              <a:rPr lang="en-US" sz="1400" dirty="0">
                <a:solidFill>
                  <a:srgbClr val="76B900"/>
                </a:solidFill>
                <a:latin typeface="Consolas" pitchFamily="34" charset="0"/>
                <a:ea typeface="Consolas" pitchFamily="34" charset="-122"/>
                <a:cs typeface="Consolas" pitchFamily="34" charset="-120"/>
              </a:rPr>
              <a:t>Tree 4</a:t>
            </a:r>
            <a:endParaRPr lang="en-US" sz="1400" dirty="0"/>
          </a:p>
        </p:txBody>
      </p:sp>
      <p:sp>
        <p:nvSpPr>
          <p:cNvPr id="24" name="Text 22"/>
          <p:cNvSpPr/>
          <p:nvPr/>
        </p:nvSpPr>
        <p:spPr>
          <a:xfrm>
            <a:off x="7315200" y="2468880"/>
            <a:ext cx="1005840" cy="457200"/>
          </a:xfrm>
          <a:prstGeom prst="rect">
            <a:avLst/>
          </a:prstGeom>
          <a:noFill/>
          <a:ln/>
        </p:spPr>
        <p:txBody>
          <a:bodyPr wrap="square" lIns="0" tIns="0" rIns="0" bIns="0" rtlCol="0" anchor="ctr"/>
          <a:lstStyle/>
          <a:p>
            <a:pPr marL="0" indent="0" algn="ctr">
              <a:buNone/>
            </a:pPr>
            <a:r>
              <a:rPr lang="en-US" sz="1300" dirty="0">
                <a:solidFill>
                  <a:srgbClr val="B0BEC5"/>
                </a:solidFill>
                <a:latin typeface="Consolas" pitchFamily="34" charset="0"/>
                <a:ea typeface="Consolas" pitchFamily="34" charset="-122"/>
                <a:cs typeface="Consolas" pitchFamily="34" charset="-120"/>
              </a:rPr>
              <a:t>vote</a:t>
            </a:r>
            <a:endParaRPr lang="en-US" sz="1300" dirty="0"/>
          </a:p>
        </p:txBody>
      </p:sp>
      <p:sp>
        <p:nvSpPr>
          <p:cNvPr id="25" name="Shape 23"/>
          <p:cNvSpPr/>
          <p:nvPr/>
        </p:nvSpPr>
        <p:spPr>
          <a:xfrm>
            <a:off x="2743200" y="3291840"/>
            <a:ext cx="5577840" cy="640080"/>
          </a:xfrm>
          <a:prstGeom prst="roundRect">
            <a:avLst>
              <a:gd name="adj" fmla="val 11429"/>
            </a:avLst>
          </a:prstGeom>
          <a:solidFill>
            <a:srgbClr val="1A2B3A"/>
          </a:solidFill>
          <a:ln w="19050">
            <a:solidFill>
              <a:srgbClr val="00A3E0"/>
            </a:solidFill>
            <a:prstDash val="solid"/>
          </a:ln>
        </p:spPr>
      </p:sp>
      <p:sp>
        <p:nvSpPr>
          <p:cNvPr id="26" name="Text 24"/>
          <p:cNvSpPr/>
          <p:nvPr/>
        </p:nvSpPr>
        <p:spPr>
          <a:xfrm>
            <a:off x="2743200" y="3291840"/>
            <a:ext cx="5577840" cy="640080"/>
          </a:xfrm>
          <a:prstGeom prst="rect">
            <a:avLst/>
          </a:prstGeom>
          <a:noFill/>
          <a:ln/>
        </p:spPr>
        <p:txBody>
          <a:bodyPr wrap="square" lIns="0" tIns="0" rIns="0" bIns="0" rtlCol="0" anchor="ctr"/>
          <a:lstStyle/>
          <a:p>
            <a:pPr marL="0" indent="0" algn="ctr">
              <a:buNone/>
            </a:pPr>
            <a:r>
              <a:rPr lang="en-US" sz="1800" b="1" dirty="0">
                <a:solidFill>
                  <a:srgbClr val="00A3E0"/>
                </a:solidFill>
                <a:latin typeface="Trebuchet MS" pitchFamily="34" charset="0"/>
                <a:ea typeface="Trebuchet MS" pitchFamily="34" charset="-122"/>
                <a:cs typeface="Trebuchet MS" pitchFamily="34" charset="-120"/>
              </a:rPr>
              <a:t>Aggregator (majority vote)</a:t>
            </a:r>
            <a:endParaRPr lang="en-US" sz="1800" dirty="0"/>
          </a:p>
        </p:txBody>
      </p:sp>
      <p:sp>
        <p:nvSpPr>
          <p:cNvPr id="27" name="Shape 25"/>
          <p:cNvSpPr/>
          <p:nvPr/>
        </p:nvSpPr>
        <p:spPr>
          <a:xfrm>
            <a:off x="3200400" y="4206240"/>
            <a:ext cx="1828800" cy="548640"/>
          </a:xfrm>
          <a:prstGeom prst="roundRect">
            <a:avLst>
              <a:gd name="adj" fmla="val 13333"/>
            </a:avLst>
          </a:prstGeom>
          <a:solidFill>
            <a:srgbClr val="B71C1C"/>
          </a:solidFill>
          <a:ln/>
        </p:spPr>
      </p:sp>
      <p:sp>
        <p:nvSpPr>
          <p:cNvPr id="28" name="Text 26"/>
          <p:cNvSpPr/>
          <p:nvPr/>
        </p:nvSpPr>
        <p:spPr>
          <a:xfrm>
            <a:off x="3200400" y="4206240"/>
            <a:ext cx="1828800" cy="548640"/>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ATTACK</a:t>
            </a:r>
            <a:endParaRPr lang="en-US" sz="1600" dirty="0"/>
          </a:p>
        </p:txBody>
      </p:sp>
      <p:sp>
        <p:nvSpPr>
          <p:cNvPr id="29" name="Shape 27"/>
          <p:cNvSpPr/>
          <p:nvPr/>
        </p:nvSpPr>
        <p:spPr>
          <a:xfrm>
            <a:off x="5943600" y="4206240"/>
            <a:ext cx="1828800" cy="548640"/>
          </a:xfrm>
          <a:prstGeom prst="roundRect">
            <a:avLst>
              <a:gd name="adj" fmla="val 13333"/>
            </a:avLst>
          </a:prstGeom>
          <a:solidFill>
            <a:srgbClr val="1B5E20"/>
          </a:solidFill>
          <a:ln/>
        </p:spPr>
      </p:sp>
      <p:sp>
        <p:nvSpPr>
          <p:cNvPr id="30" name="Text 28"/>
          <p:cNvSpPr/>
          <p:nvPr/>
        </p:nvSpPr>
        <p:spPr>
          <a:xfrm>
            <a:off x="5943600" y="4206240"/>
            <a:ext cx="1828800" cy="548640"/>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BENIGN</a:t>
            </a:r>
            <a:endParaRPr lang="en-US" sz="1600" dirty="0"/>
          </a:p>
        </p:txBody>
      </p:sp>
      <p:sp>
        <p:nvSpPr>
          <p:cNvPr id="31" name="Shape 29"/>
          <p:cNvSpPr/>
          <p:nvPr/>
        </p:nvSpPr>
        <p:spPr>
          <a:xfrm>
            <a:off x="9418320" y="1371600"/>
            <a:ext cx="2286000" cy="3657600"/>
          </a:xfrm>
          <a:prstGeom prst="roundRect">
            <a:avLst>
              <a:gd name="adj" fmla="val 4000"/>
            </a:avLst>
          </a:prstGeom>
          <a:solidFill>
            <a:srgbClr val="1A2B3A"/>
          </a:solidFill>
          <a:ln w="12700">
            <a:solidFill>
              <a:srgbClr val="546E7A"/>
            </a:solidFill>
            <a:prstDash val="dash"/>
          </a:ln>
        </p:spPr>
      </p:sp>
      <p:sp>
        <p:nvSpPr>
          <p:cNvPr id="32" name="Text 30"/>
          <p:cNvSpPr/>
          <p:nvPr/>
        </p:nvSpPr>
        <p:spPr>
          <a:xfrm>
            <a:off x="9418320" y="1417320"/>
            <a:ext cx="2286000" cy="365760"/>
          </a:xfrm>
          <a:prstGeom prst="rect">
            <a:avLst/>
          </a:prstGeom>
          <a:noFill/>
          <a:ln/>
        </p:spPr>
        <p:txBody>
          <a:bodyPr wrap="square" lIns="0" tIns="0" rIns="0" bIns="0" rtlCol="0" anchor="ctr"/>
          <a:lstStyle/>
          <a:p>
            <a:pPr marL="0" indent="0" algn="ctr">
              <a:buNone/>
            </a:pPr>
            <a:r>
              <a:rPr lang="en-US" sz="1600" b="1" dirty="0">
                <a:solidFill>
                  <a:srgbClr val="546E7A"/>
                </a:solidFill>
                <a:latin typeface="Trebuchet MS" pitchFamily="34" charset="0"/>
                <a:ea typeface="Trebuchet MS" pitchFamily="34" charset="-122"/>
                <a:cs typeface="Trebuchet MS" pitchFamily="34" charset="-120"/>
              </a:rPr>
              <a:t>Compiler</a:t>
            </a:r>
            <a:endParaRPr lang="en-US" sz="1600" dirty="0"/>
          </a:p>
        </p:txBody>
      </p:sp>
      <p:sp>
        <p:nvSpPr>
          <p:cNvPr id="33" name="Text 31"/>
          <p:cNvSpPr/>
          <p:nvPr/>
        </p:nvSpPr>
        <p:spPr>
          <a:xfrm>
            <a:off x="9601200" y="1920240"/>
            <a:ext cx="1920240" cy="2926080"/>
          </a:xfrm>
          <a:prstGeom prst="rect">
            <a:avLst/>
          </a:prstGeom>
          <a:noFill/>
          <a:ln/>
        </p:spPr>
        <p:txBody>
          <a:bodyPr wrap="square" lIns="0" tIns="0" rIns="0" bIns="0" rtlCol="0" anchor="ctr"/>
          <a:lstStyle/>
          <a:p>
            <a:pPr marL="0" indent="0" algn="ctr">
              <a:buNone/>
            </a:pPr>
            <a:r>
              <a:rPr lang="en-US" sz="1400" dirty="0">
                <a:solidFill>
                  <a:srgbClr val="B0BEC5"/>
                </a:solidFill>
                <a:latin typeface="Consolas" pitchFamily="34" charset="0"/>
                <a:ea typeface="Consolas" pitchFamily="34" charset="-122"/>
                <a:cs typeface="Consolas" pitchFamily="34" charset="-120"/>
              </a:rPr>
              <a:t>sklearn RF</a:t>
            </a:r>
            <a:endParaRPr lang="en-US" sz="1400" dirty="0"/>
          </a:p>
          <a:p>
            <a:pPr marL="0" indent="0" algn="ctr">
              <a:buNone/>
            </a:pPr>
            <a:r>
              <a:rPr lang="en-US" sz="1400" dirty="0">
                <a:solidFill>
                  <a:srgbClr val="B0BEC5"/>
                </a:solidFill>
                <a:latin typeface="Consolas" pitchFamily="34" charset="0"/>
                <a:ea typeface="Consolas" pitchFamily="34" charset="-122"/>
                <a:cs typeface="Consolas" pitchFamily="34" charset="-120"/>
              </a:rPr>
              <a:t>(.pkl)</a:t>
            </a:r>
            <a:endParaRPr lang="en-US" sz="1400" dirty="0"/>
          </a:p>
          <a:p>
            <a:pPr marL="0" indent="0" algn="ctr">
              <a:buNone/>
            </a:pPr>
            <a:endParaRPr lang="en-US" sz="1400" dirty="0"/>
          </a:p>
          <a:p>
            <a:pPr marL="0" indent="0" algn="ctr">
              <a:buNone/>
            </a:pPr>
            <a:r>
              <a:rPr lang="en-US" sz="1400" dirty="0">
                <a:solidFill>
                  <a:srgbClr val="B0BEC5"/>
                </a:solidFill>
                <a:latin typeface="Consolas" pitchFamily="34" charset="0"/>
                <a:ea typeface="Consolas" pitchFamily="34" charset="-122"/>
                <a:cs typeface="Consolas" pitchFamily="34" charset="-120"/>
              </a:rPr>
              <a:t>rf_to_doca.py</a:t>
            </a:r>
            <a:endParaRPr lang="en-US" sz="1400" dirty="0"/>
          </a:p>
          <a:p>
            <a:pPr marL="0" indent="0" algn="ctr">
              <a:buNone/>
            </a:pPr>
            <a:r>
              <a:rPr lang="en-US" sz="1400" dirty="0">
                <a:solidFill>
                  <a:srgbClr val="B0BEC5"/>
                </a:solidFill>
                <a:latin typeface="Consolas" pitchFamily="34" charset="0"/>
                <a:ea typeface="Consolas" pitchFamily="34" charset="-122"/>
                <a:cs typeface="Consolas" pitchFamily="34" charset="-120"/>
              </a:rPr>
              <a:t>(automated)</a:t>
            </a:r>
            <a:endParaRPr lang="en-US" sz="1400" dirty="0"/>
          </a:p>
          <a:p>
            <a:pPr marL="0" indent="0" algn="ctr">
              <a:buNone/>
            </a:pPr>
            <a:endParaRPr lang="en-US" sz="1400" dirty="0"/>
          </a:p>
          <a:p>
            <a:pPr marL="0" indent="0" algn="ctr">
              <a:buNone/>
            </a:pPr>
            <a:r>
              <a:rPr lang="en-US" sz="1400" dirty="0">
                <a:solidFill>
                  <a:srgbClr val="B0BEC5"/>
                </a:solidFill>
                <a:latin typeface="Consolas" pitchFamily="34" charset="0"/>
                <a:ea typeface="Consolas" pitchFamily="34" charset="-122"/>
                <a:cs typeface="Consolas" pitchFamily="34" charset="-120"/>
              </a:rPr>
              <a:t>DOCA Flow C</a:t>
            </a:r>
            <a:endParaRPr lang="en-US" sz="1400" dirty="0"/>
          </a:p>
          <a:p>
            <a:pPr marL="0" indent="0" algn="ctr">
              <a:buNone/>
            </a:pPr>
            <a:endParaRPr lang="en-US" sz="1400" dirty="0"/>
          </a:p>
          <a:p>
            <a:pPr marL="0" indent="0" algn="ctr">
              <a:buNone/>
            </a:pPr>
            <a:r>
              <a:rPr lang="en-US" sz="1400" dirty="0">
                <a:solidFill>
                  <a:srgbClr val="B0BEC5"/>
                </a:solidFill>
                <a:latin typeface="Consolas" pitchFamily="34" charset="0"/>
                <a:ea typeface="Consolas" pitchFamily="34" charset="-122"/>
                <a:cs typeface="Consolas" pitchFamily="34" charset="-120"/>
              </a:rPr>
              <a:t>build on ARM</a:t>
            </a:r>
            <a:endParaRPr lang="en-US" sz="1400" dirty="0"/>
          </a:p>
        </p:txBody>
      </p:sp>
      <p:sp>
        <p:nvSpPr>
          <p:cNvPr id="34" name="Text 32"/>
          <p:cNvSpPr/>
          <p:nvPr/>
        </p:nvSpPr>
        <p:spPr>
          <a:xfrm>
            <a:off x="457200" y="5303520"/>
            <a:ext cx="11247120" cy="365760"/>
          </a:xfrm>
          <a:prstGeom prst="rect">
            <a:avLst/>
          </a:prstGeom>
          <a:noFill/>
          <a:ln/>
        </p:spPr>
        <p:txBody>
          <a:bodyPr wrap="square" lIns="0" tIns="0" rIns="0" bIns="0" rtlCol="0" anchor="ctr"/>
          <a:lstStyle/>
          <a:p>
            <a:pPr marL="0" indent="0">
              <a:buNone/>
            </a:pPr>
            <a:r>
              <a:rPr lang="en-US" sz="1800" dirty="0">
                <a:solidFill>
                  <a:srgbClr val="B0BEC5"/>
                </a:solidFill>
                <a:latin typeface="Calibri" pitchFamily="34" charset="0"/>
                <a:ea typeface="Calibri" pitchFamily="34" charset="-122"/>
                <a:cs typeface="Calibri" pitchFamily="34" charset="-120"/>
              </a:rPr>
              <a:t>5 trees, 75 pipes  |  10 per-packet features  |  Fully automated  |  &lt; 1s compile, ~3s build</a:t>
            </a:r>
            <a:endParaRPr lang="en-US" sz="1800" dirty="0"/>
          </a:p>
        </p:txBody>
      </p:sp>
      <p:sp>
        <p:nvSpPr>
          <p:cNvPr id="35" name="Text 33"/>
          <p:cNvSpPr/>
          <p:nvPr/>
        </p:nvSpPr>
        <p:spPr>
          <a:xfrm>
            <a:off x="457200" y="5760720"/>
            <a:ext cx="11247120" cy="365760"/>
          </a:xfrm>
          <a:prstGeom prst="rect">
            <a:avLst/>
          </a:prstGeom>
          <a:noFill/>
          <a:ln/>
        </p:spPr>
        <p:txBody>
          <a:bodyPr wrap="square" lIns="0" tIns="0" rIns="0" bIns="0" rtlCol="0" anchor="ctr"/>
          <a:lstStyle/>
          <a:p>
            <a:pPr marL="0" indent="0">
              <a:buNone/>
            </a:pPr>
            <a:r>
              <a:rPr lang="en-US" sz="2000" b="1" dirty="0">
                <a:solidFill>
                  <a:srgbClr val="76B900"/>
                </a:solidFill>
                <a:latin typeface="Calibri" pitchFamily="34" charset="0"/>
                <a:ea typeface="Calibri" pitchFamily="34" charset="-122"/>
                <a:cs typeface="Calibri" pitchFamily="34" charset="-120"/>
              </a:rPr>
              <a:t>ARM CPU is not in the data path — all classification runs in eSwitch hardware</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4">
    <p:bg>
      <p:bgPr>
        <a:solidFill>
          <a:srgbClr val="0F1923"/>
        </a:solidFill>
        <a:effectLst/>
      </p:bgPr>
    </p:bg>
    <p:spTree>
      <p:nvGrpSpPr>
        <p:cNvPr id="1" name=""/>
        <p:cNvGrpSpPr/>
        <p:nvPr/>
      </p:nvGrpSpPr>
      <p:grpSpPr>
        <a:xfrm>
          <a:off x="0" y="0"/>
          <a:ext cx="0" cy="0"/>
          <a:chOff x="0" y="0"/>
          <a:chExt cx="0" cy="0"/>
        </a:xfrm>
      </p:grpSpPr>
      <p:sp>
        <p:nvSpPr>
          <p:cNvPr id="2" name="Shape 0"/>
          <p:cNvSpPr/>
          <p:nvPr/>
        </p:nvSpPr>
        <p:spPr>
          <a:xfrm>
            <a:off x="0" y="0"/>
            <a:ext cx="12191695" cy="54864"/>
          </a:xfrm>
          <a:prstGeom prst="rect">
            <a:avLst/>
          </a:prstGeom>
          <a:solidFill>
            <a:srgbClr val="76B900"/>
          </a:solidFill>
          <a:ln/>
        </p:spPr>
      </p:sp>
      <p:sp>
        <p:nvSpPr>
          <p:cNvPr id="3" name="Text 1"/>
          <p:cNvSpPr/>
          <p:nvPr/>
        </p:nvSpPr>
        <p:spPr>
          <a:xfrm>
            <a:off x="731520" y="228600"/>
            <a:ext cx="1069848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DOCA Flow Pipes Are Decision Tree Nodes</a:t>
            </a:r>
            <a:endParaRPr lang="en-US" sz="3200" dirty="0"/>
          </a:p>
        </p:txBody>
      </p:sp>
      <p:sp>
        <p:nvSpPr>
          <p:cNvPr id="6" name="Shape 4"/>
          <p:cNvSpPr/>
          <p:nvPr/>
        </p:nvSpPr>
        <p:spPr>
          <a:xfrm>
            <a:off x="457200" y="1417320"/>
            <a:ext cx="5029200" cy="2743200"/>
          </a:xfrm>
          <a:prstGeom prst="roundRect">
            <a:avLst>
              <a:gd name="adj" fmla="val 3333"/>
            </a:avLst>
          </a:prstGeom>
          <a:solidFill>
            <a:srgbClr val="1A2B3A"/>
          </a:solidFill>
          <a:ln w="19050">
            <a:solidFill>
              <a:srgbClr val="FF6F00"/>
            </a:solidFill>
            <a:prstDash val="solid"/>
          </a:ln>
        </p:spPr>
      </p:sp>
      <p:sp>
        <p:nvSpPr>
          <p:cNvPr id="7" name="Text 5"/>
          <p:cNvSpPr/>
          <p:nvPr/>
        </p:nvSpPr>
        <p:spPr>
          <a:xfrm>
            <a:off x="640080" y="1463040"/>
            <a:ext cx="4663440" cy="457200"/>
          </a:xfrm>
          <a:prstGeom prst="rect">
            <a:avLst/>
          </a:prstGeom>
          <a:noFill/>
          <a:ln/>
        </p:spPr>
        <p:txBody>
          <a:bodyPr wrap="square" lIns="0" tIns="0" rIns="0" bIns="0" rtlCol="0" anchor="ctr"/>
          <a:lstStyle/>
          <a:p>
            <a:pPr marL="0" indent="0">
              <a:buNone/>
            </a:pPr>
            <a:r>
              <a:rPr lang="en-US" sz="2200" b="1" dirty="0">
                <a:solidFill>
                  <a:srgbClr val="FF6F00"/>
                </a:solidFill>
                <a:latin typeface="Trebuchet MS" pitchFamily="34" charset="0"/>
                <a:ea typeface="Trebuchet MS" pitchFamily="34" charset="-122"/>
                <a:cs typeface="Trebuchet MS" pitchFamily="34" charset="-120"/>
              </a:rPr>
              <a:t>Decision Tree Node</a:t>
            </a:r>
            <a:endParaRPr lang="en-US" sz="2200" dirty="0"/>
          </a:p>
        </p:txBody>
      </p:sp>
      <p:sp>
        <p:nvSpPr>
          <p:cNvPr id="8" name="Text 6"/>
          <p:cNvSpPr/>
          <p:nvPr/>
        </p:nvSpPr>
        <p:spPr>
          <a:xfrm>
            <a:off x="822960" y="2103120"/>
            <a:ext cx="4480560" cy="1828800"/>
          </a:xfrm>
          <a:prstGeom prst="rect">
            <a:avLst/>
          </a:prstGeom>
          <a:noFill/>
          <a:ln/>
        </p:spPr>
        <p:txBody>
          <a:bodyPr wrap="square" lIns="0" tIns="0" rIns="0" bIns="0" rtlCol="0" anchor="ctr"/>
          <a:lstStyle/>
          <a:p>
            <a:pPr marL="0" indent="0">
              <a:buNone/>
            </a:pPr>
            <a:r>
              <a:rPr lang="en-US" sz="2200" dirty="0">
                <a:solidFill>
                  <a:srgbClr val="B0BEC5"/>
                </a:solidFill>
                <a:latin typeface="Consolas" pitchFamily="34" charset="0"/>
                <a:ea typeface="Consolas" pitchFamily="34" charset="-122"/>
                <a:cs typeface="Consolas" pitchFamily="34" charset="-120"/>
              </a:rPr>
              <a:t>if (feature &lt;= threshold):</a:t>
            </a:r>
            <a:endParaRPr lang="en-US" sz="2200" dirty="0"/>
          </a:p>
          <a:p>
            <a:pPr marL="0" indent="0">
              <a:buNone/>
            </a:pPr>
            <a:r>
              <a:rPr lang="en-US" sz="2200" dirty="0">
                <a:solidFill>
                  <a:srgbClr val="B0BEC5"/>
                </a:solidFill>
                <a:latin typeface="Consolas" pitchFamily="34" charset="0"/>
                <a:ea typeface="Consolas" pitchFamily="34" charset="-122"/>
                <a:cs typeface="Consolas" pitchFamily="34" charset="-120"/>
              </a:rPr>
              <a:t>    -&gt; left child</a:t>
            </a:r>
            <a:endParaRPr lang="en-US" sz="2200" dirty="0"/>
          </a:p>
          <a:p>
            <a:pPr marL="0" indent="0">
              <a:buNone/>
            </a:pPr>
            <a:r>
              <a:rPr lang="en-US" sz="2200" dirty="0">
                <a:solidFill>
                  <a:srgbClr val="B0BEC5"/>
                </a:solidFill>
                <a:latin typeface="Consolas" pitchFamily="34" charset="0"/>
                <a:ea typeface="Consolas" pitchFamily="34" charset="-122"/>
                <a:cs typeface="Consolas" pitchFamily="34" charset="-120"/>
              </a:rPr>
              <a:t>else:</a:t>
            </a:r>
            <a:endParaRPr lang="en-US" sz="2200" dirty="0"/>
          </a:p>
          <a:p>
            <a:pPr marL="0" indent="0">
              <a:buNone/>
            </a:pPr>
            <a:r>
              <a:rPr lang="en-US" sz="2200" dirty="0">
                <a:solidFill>
                  <a:srgbClr val="B0BEC5"/>
                </a:solidFill>
                <a:latin typeface="Consolas" pitchFamily="34" charset="0"/>
                <a:ea typeface="Consolas" pitchFamily="34" charset="-122"/>
                <a:cs typeface="Consolas" pitchFamily="34" charset="-120"/>
              </a:rPr>
              <a:t>    -&gt; right child</a:t>
            </a:r>
            <a:endParaRPr lang="en-US" sz="2200" dirty="0"/>
          </a:p>
        </p:txBody>
      </p:sp>
      <p:sp>
        <p:nvSpPr>
          <p:cNvPr id="10" name="Shape 8"/>
          <p:cNvSpPr/>
          <p:nvPr/>
        </p:nvSpPr>
        <p:spPr>
          <a:xfrm>
            <a:off x="6675120" y="1417320"/>
            <a:ext cx="5029200" cy="2743200"/>
          </a:xfrm>
          <a:prstGeom prst="roundRect">
            <a:avLst>
              <a:gd name="adj" fmla="val 3333"/>
            </a:avLst>
          </a:prstGeom>
          <a:solidFill>
            <a:srgbClr val="1A2B3A"/>
          </a:solidFill>
          <a:ln w="19050">
            <a:solidFill>
              <a:srgbClr val="76B900"/>
            </a:solidFill>
            <a:prstDash val="solid"/>
          </a:ln>
        </p:spPr>
      </p:sp>
      <p:sp>
        <p:nvSpPr>
          <p:cNvPr id="11" name="Text 9"/>
          <p:cNvSpPr/>
          <p:nvPr/>
        </p:nvSpPr>
        <p:spPr>
          <a:xfrm>
            <a:off x="6858000" y="1463040"/>
            <a:ext cx="4663440" cy="457200"/>
          </a:xfrm>
          <a:prstGeom prst="rect">
            <a:avLst/>
          </a:prstGeom>
          <a:noFill/>
          <a:ln/>
        </p:spPr>
        <p:txBody>
          <a:bodyPr wrap="square" lIns="0" tIns="0" rIns="0" bIns="0" rtlCol="0" anchor="ctr"/>
          <a:lstStyle/>
          <a:p>
            <a:pPr marL="0" indent="0">
              <a:buNone/>
            </a:pPr>
            <a:r>
              <a:rPr lang="en-US" sz="2200" b="1" dirty="0">
                <a:solidFill>
                  <a:srgbClr val="76B900"/>
                </a:solidFill>
                <a:latin typeface="Trebuchet MS" pitchFamily="34" charset="0"/>
                <a:ea typeface="Trebuchet MS" pitchFamily="34" charset="-122"/>
                <a:cs typeface="Trebuchet MS" pitchFamily="34" charset="-120"/>
              </a:rPr>
              <a:t>DOCA Flow Pipe</a:t>
            </a:r>
            <a:endParaRPr lang="en-US" sz="2200" dirty="0"/>
          </a:p>
        </p:txBody>
      </p:sp>
      <p:sp>
        <p:nvSpPr>
          <p:cNvPr id="12" name="Text 10"/>
          <p:cNvSpPr/>
          <p:nvPr/>
        </p:nvSpPr>
        <p:spPr>
          <a:xfrm>
            <a:off x="7040880" y="2103120"/>
            <a:ext cx="4480560" cy="1828800"/>
          </a:xfrm>
          <a:prstGeom prst="rect">
            <a:avLst/>
          </a:prstGeom>
          <a:noFill/>
          <a:ln/>
        </p:spPr>
        <p:txBody>
          <a:bodyPr wrap="square" lIns="0" tIns="0" rIns="0" bIns="0" rtlCol="0" anchor="ctr"/>
          <a:lstStyle/>
          <a:p>
            <a:pPr marL="0" indent="0">
              <a:buNone/>
            </a:pPr>
            <a:r>
              <a:rPr lang="en-US" sz="2200" dirty="0">
                <a:solidFill>
                  <a:srgbClr val="B0BEC5"/>
                </a:solidFill>
                <a:latin typeface="Consolas" pitchFamily="34" charset="0"/>
                <a:ea typeface="Consolas" pitchFamily="34" charset="-122"/>
                <a:cs typeface="Consolas" pitchFamily="34" charset="-120"/>
              </a:rPr>
              <a:t>if (packet matches entry):</a:t>
            </a:r>
            <a:endParaRPr lang="en-US" sz="2200" dirty="0"/>
          </a:p>
          <a:p>
            <a:pPr marL="0" indent="0">
              <a:buNone/>
            </a:pPr>
            <a:r>
              <a:rPr lang="en-US" sz="2200" dirty="0">
                <a:solidFill>
                  <a:srgbClr val="B0BEC5"/>
                </a:solidFill>
                <a:latin typeface="Consolas" pitchFamily="34" charset="0"/>
                <a:ea typeface="Consolas" pitchFamily="34" charset="-122"/>
                <a:cs typeface="Consolas" pitchFamily="34" charset="-120"/>
              </a:rPr>
              <a:t>    -&gt; fwd (next pipe)</a:t>
            </a:r>
            <a:endParaRPr lang="en-US" sz="2200" dirty="0"/>
          </a:p>
          <a:p>
            <a:pPr marL="0" indent="0">
              <a:buNone/>
            </a:pPr>
            <a:r>
              <a:rPr lang="en-US" sz="2200" dirty="0">
                <a:solidFill>
                  <a:srgbClr val="B0BEC5"/>
                </a:solidFill>
                <a:latin typeface="Consolas" pitchFamily="34" charset="0"/>
                <a:ea typeface="Consolas" pitchFamily="34" charset="-122"/>
                <a:cs typeface="Consolas" pitchFamily="34" charset="-120"/>
              </a:rPr>
              <a:t>else:</a:t>
            </a:r>
            <a:endParaRPr lang="en-US" sz="2200" dirty="0"/>
          </a:p>
          <a:p>
            <a:pPr marL="0" indent="0">
              <a:buNone/>
            </a:pPr>
            <a:r>
              <a:rPr lang="en-US" sz="2200" dirty="0">
                <a:solidFill>
                  <a:srgbClr val="B0BEC5"/>
                </a:solidFill>
                <a:latin typeface="Consolas" pitchFamily="34" charset="0"/>
                <a:ea typeface="Consolas" pitchFamily="34" charset="-122"/>
                <a:cs typeface="Consolas" pitchFamily="34" charset="-120"/>
              </a:rPr>
              <a:t>    -&gt; fwd_miss (other pipe)</a:t>
            </a:r>
            <a:endParaRPr lang="en-US" sz="2200" dirty="0"/>
          </a:p>
        </p:txBody>
      </p:sp>
      <p:sp>
        <p:nvSpPr>
          <p:cNvPr id="13" name="Shape 11"/>
          <p:cNvSpPr/>
          <p:nvPr/>
        </p:nvSpPr>
        <p:spPr>
          <a:xfrm>
            <a:off x="457200" y="4959450"/>
            <a:ext cx="11247120" cy="1127051"/>
          </a:xfrm>
          <a:prstGeom prst="roundRect">
            <a:avLst>
              <a:gd name="adj" fmla="val 6667"/>
            </a:avLst>
          </a:prstGeom>
          <a:solidFill>
            <a:srgbClr val="1A2B3A"/>
          </a:solidFill>
          <a:ln/>
        </p:spPr>
      </p:sp>
      <p:sp>
        <p:nvSpPr>
          <p:cNvPr id="14" name="Text 12"/>
          <p:cNvSpPr/>
          <p:nvPr/>
        </p:nvSpPr>
        <p:spPr>
          <a:xfrm>
            <a:off x="640080" y="5050890"/>
            <a:ext cx="10881360" cy="457200"/>
          </a:xfrm>
          <a:prstGeom prst="rect">
            <a:avLst/>
          </a:prstGeom>
          <a:noFill/>
          <a:ln/>
        </p:spPr>
        <p:txBody>
          <a:bodyPr wrap="square" lIns="0" tIns="0" rIns="0" bIns="0" rtlCol="0" anchor="ctr"/>
          <a:lstStyle/>
          <a:p>
            <a:pPr marL="0" indent="0">
              <a:buNone/>
            </a:pPr>
            <a:r>
              <a:rPr lang="en-US" sz="2200" b="1" dirty="0">
                <a:solidFill>
                  <a:srgbClr val="76B900"/>
                </a:solidFill>
                <a:latin typeface="Calibri" pitchFamily="34" charset="0"/>
                <a:ea typeface="Calibri" pitchFamily="34" charset="-122"/>
                <a:cs typeface="Calibri" pitchFamily="34" charset="-120"/>
              </a:rPr>
              <a:t>Each tree node maps to one hardware pipe. The mapping is direct — not an approximation.</a:t>
            </a:r>
            <a:endParaRPr lang="en-US" sz="2200" dirty="0"/>
          </a:p>
        </p:txBody>
      </p:sp>
      <p:sp>
        <p:nvSpPr>
          <p:cNvPr id="15" name="Text 13"/>
          <p:cNvSpPr/>
          <p:nvPr/>
        </p:nvSpPr>
        <p:spPr>
          <a:xfrm>
            <a:off x="640080" y="5553810"/>
            <a:ext cx="10881360" cy="365760"/>
          </a:xfrm>
          <a:prstGeom prst="rect">
            <a:avLst/>
          </a:prstGeom>
          <a:noFill/>
          <a:ln/>
        </p:spPr>
        <p:txBody>
          <a:bodyPr wrap="square" lIns="0" tIns="0" rIns="0" bIns="0" rtlCol="0" anchor="ctr"/>
          <a:lstStyle/>
          <a:p>
            <a:pPr marL="0" indent="0">
              <a:buNone/>
            </a:pPr>
            <a:r>
              <a:rPr lang="en-US" sz="2000" dirty="0">
                <a:solidFill>
                  <a:srgbClr val="B0BEC5"/>
                </a:solidFill>
                <a:latin typeface="Calibri" pitchFamily="34" charset="0"/>
                <a:ea typeface="Calibri" pitchFamily="34" charset="-122"/>
                <a:cs typeface="Calibri" pitchFamily="34" charset="-120"/>
              </a:rPr>
              <a:t>Multiple trees run independently in chained pipes. Results aggregated by majority vote in a final pipe.</a:t>
            </a:r>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B2838"/>
        </a:solidFill>
        <a:effectLst/>
      </p:bgPr>
    </p:bg>
    <p:spTree>
      <p:nvGrpSpPr>
        <p:cNvPr id="1" name=""/>
        <p:cNvGrpSpPr/>
        <p:nvPr/>
      </p:nvGrpSpPr>
      <p:grpSpPr>
        <a:xfrm>
          <a:off x="0" y="0"/>
          <a:ext cx="0" cy="0"/>
          <a:chOff x="0" y="0"/>
          <a:chExt cx="0" cy="0"/>
        </a:xfrm>
      </p:grpSpPr>
      <p:sp>
        <p:nvSpPr>
          <p:cNvPr id="2" name="Shape 0"/>
          <p:cNvSpPr/>
          <p:nvPr/>
        </p:nvSpPr>
        <p:spPr>
          <a:xfrm>
            <a:off x="0" y="0"/>
            <a:ext cx="12192000" cy="73152"/>
          </a:xfrm>
          <a:prstGeom prst="rect">
            <a:avLst/>
          </a:prstGeom>
          <a:solidFill>
            <a:srgbClr val="76B900"/>
          </a:solidFill>
          <a:ln/>
        </p:spPr>
      </p:sp>
      <p:sp>
        <p:nvSpPr>
          <p:cNvPr id="3" name="Text 1"/>
          <p:cNvSpPr/>
          <p:nvPr/>
        </p:nvSpPr>
        <p:spPr>
          <a:xfrm>
            <a:off x="731520" y="304800"/>
            <a:ext cx="10728960" cy="731520"/>
          </a:xfrm>
          <a:prstGeom prst="rect">
            <a:avLst/>
          </a:prstGeom>
          <a:noFill/>
          <a:ln/>
        </p:spPr>
        <p:txBody>
          <a:bodyPr wrap="square" lIns="0" tIns="0" rIns="0" bIns="0" rtlCol="0" anchor="ctr"/>
          <a:lstStyle/>
          <a:p>
            <a:pPr defTabSz="1219170"/>
            <a:r>
              <a:rPr lang="en-US" sz="3733" b="1" dirty="0">
                <a:solidFill>
                  <a:srgbClr val="FFFFFF"/>
                </a:solidFill>
                <a:latin typeface="Trebuchet MS" pitchFamily="34" charset="0"/>
                <a:ea typeface="Trebuchet MS" pitchFamily="34" charset="-122"/>
                <a:cs typeface="Trebuchet MS" pitchFamily="34" charset="-120"/>
              </a:rPr>
              <a:t>DOCA Flow API: How It Works</a:t>
            </a:r>
            <a:endParaRPr lang="en-US" sz="3733" dirty="0">
              <a:solidFill>
                <a:prstClr val="black"/>
              </a:solidFill>
              <a:latin typeface="Calibri" panose="020F0502020204030204"/>
            </a:endParaRPr>
          </a:p>
        </p:txBody>
      </p:sp>
      <p:sp>
        <p:nvSpPr>
          <p:cNvPr id="4" name="Text 2"/>
          <p:cNvSpPr/>
          <p:nvPr/>
        </p:nvSpPr>
        <p:spPr>
          <a:xfrm>
            <a:off x="731520" y="1036320"/>
            <a:ext cx="10728960" cy="487680"/>
          </a:xfrm>
          <a:prstGeom prst="rect">
            <a:avLst/>
          </a:prstGeom>
          <a:noFill/>
          <a:ln/>
        </p:spPr>
        <p:txBody>
          <a:bodyPr wrap="square" lIns="0" tIns="0" rIns="0" bIns="0" rtlCol="0" anchor="ctr"/>
          <a:lstStyle/>
          <a:p>
            <a:pPr defTabSz="1219170"/>
            <a:r>
              <a:rPr lang="en-US" sz="2667" dirty="0">
                <a:solidFill>
                  <a:srgbClr val="CBD5E1"/>
                </a:solidFill>
                <a:latin typeface="Calibri" pitchFamily="34" charset="0"/>
                <a:ea typeface="Calibri" pitchFamily="34" charset="-122"/>
                <a:cs typeface="Calibri" pitchFamily="34" charset="-120"/>
              </a:rPr>
              <a:t>The building blocks TreeLine compiles to</a:t>
            </a:r>
            <a:endParaRPr lang="en-US" sz="2667" dirty="0">
              <a:solidFill>
                <a:prstClr val="black"/>
              </a:solidFill>
              <a:latin typeface="Calibri" panose="020F0502020204030204"/>
            </a:endParaRPr>
          </a:p>
        </p:txBody>
      </p:sp>
      <p:sp>
        <p:nvSpPr>
          <p:cNvPr id="5" name="Shape 3"/>
          <p:cNvSpPr/>
          <p:nvPr/>
        </p:nvSpPr>
        <p:spPr>
          <a:xfrm>
            <a:off x="609600" y="1828800"/>
            <a:ext cx="5242560" cy="2072640"/>
          </a:xfrm>
          <a:prstGeom prst="rect">
            <a:avLst/>
          </a:prstGeom>
          <a:solidFill>
            <a:srgbClr val="253347"/>
          </a:solidFill>
          <a:ln/>
          <a:effectLst>
            <a:outerShdw blurRad="76200" dist="25400" dir="8100000" algn="bl" rotWithShape="0">
              <a:srgbClr val="000000">
                <a:alpha val="15000"/>
              </a:srgbClr>
            </a:outerShdw>
          </a:effectLst>
        </p:spPr>
      </p:sp>
      <p:sp>
        <p:nvSpPr>
          <p:cNvPr id="6" name="Shape 4"/>
          <p:cNvSpPr/>
          <p:nvPr/>
        </p:nvSpPr>
        <p:spPr>
          <a:xfrm>
            <a:off x="609600" y="1828800"/>
            <a:ext cx="5242560" cy="73152"/>
          </a:xfrm>
          <a:prstGeom prst="rect">
            <a:avLst/>
          </a:prstGeom>
          <a:solidFill>
            <a:srgbClr val="2563EB"/>
          </a:solidFill>
          <a:ln/>
        </p:spPr>
      </p:sp>
      <p:sp>
        <p:nvSpPr>
          <p:cNvPr id="7" name="Text 5"/>
          <p:cNvSpPr/>
          <p:nvPr/>
        </p:nvSpPr>
        <p:spPr>
          <a:xfrm>
            <a:off x="853440" y="1975104"/>
            <a:ext cx="4632960" cy="548640"/>
          </a:xfrm>
          <a:prstGeom prst="rect">
            <a:avLst/>
          </a:prstGeom>
          <a:noFill/>
          <a:ln/>
        </p:spPr>
        <p:txBody>
          <a:bodyPr wrap="square" lIns="0" tIns="0" rIns="0" bIns="0" rtlCol="0" anchor="ctr"/>
          <a:lstStyle/>
          <a:p>
            <a:pPr defTabSz="1219170"/>
            <a:r>
              <a:rPr lang="en-US" sz="2933" b="1" dirty="0">
                <a:solidFill>
                  <a:srgbClr val="2563EB"/>
                </a:solidFill>
                <a:latin typeface="Trebuchet MS" pitchFamily="34" charset="0"/>
                <a:ea typeface="Trebuchet MS" pitchFamily="34" charset="-122"/>
                <a:cs typeface="Trebuchet MS" pitchFamily="34" charset="-120"/>
              </a:rPr>
              <a:t>Pipe Types</a:t>
            </a:r>
            <a:endParaRPr lang="en-US" sz="2933" dirty="0">
              <a:solidFill>
                <a:prstClr val="black"/>
              </a:solidFill>
              <a:latin typeface="Calibri" panose="020F0502020204030204"/>
            </a:endParaRPr>
          </a:p>
        </p:txBody>
      </p:sp>
      <p:sp>
        <p:nvSpPr>
          <p:cNvPr id="8" name="Text 6"/>
          <p:cNvSpPr/>
          <p:nvPr/>
        </p:nvSpPr>
        <p:spPr>
          <a:xfrm>
            <a:off x="853440" y="2560320"/>
            <a:ext cx="4632960" cy="1219200"/>
          </a:xfrm>
          <a:prstGeom prst="rect">
            <a:avLst/>
          </a:prstGeom>
          <a:noFill/>
          <a:ln/>
        </p:spPr>
        <p:txBody>
          <a:bodyPr wrap="square" lIns="0" tIns="0" rIns="0" bIns="0" rtlCol="0" anchor="ctr"/>
          <a:lstStyle/>
          <a:p>
            <a:pPr defTabSz="1219170">
              <a:lnSpc>
                <a:spcPct val="115000"/>
              </a:lnSpc>
            </a:pPr>
            <a:r>
              <a:rPr lang="en-US" sz="2667" dirty="0">
                <a:solidFill>
                  <a:srgbClr val="CBD5E1"/>
                </a:solidFill>
                <a:latin typeface="Calibri" pitchFamily="34" charset="0"/>
                <a:ea typeface="Calibri" pitchFamily="34" charset="-122"/>
                <a:cs typeface="Calibri" pitchFamily="34" charset="-120"/>
              </a:rPr>
              <a:t>Basic Pipe: match → action</a:t>
            </a:r>
            <a:endParaRPr lang="en-US" sz="2667" dirty="0">
              <a:solidFill>
                <a:prstClr val="black"/>
              </a:solidFill>
              <a:latin typeface="Calibri" panose="020F0502020204030204"/>
            </a:endParaRPr>
          </a:p>
          <a:p>
            <a:pPr defTabSz="1219170">
              <a:lnSpc>
                <a:spcPct val="115000"/>
              </a:lnSpc>
            </a:pPr>
            <a:r>
              <a:rPr lang="en-US" sz="2667" dirty="0">
                <a:solidFill>
                  <a:srgbClr val="CBD5E1"/>
                </a:solidFill>
                <a:latin typeface="Calibri" pitchFamily="34" charset="0"/>
                <a:ea typeface="Calibri" pitchFamily="34" charset="-122"/>
                <a:cs typeface="Calibri" pitchFamily="34" charset="-120"/>
              </a:rPr>
              <a:t>Control Pipe: ordered rules</a:t>
            </a:r>
            <a:endParaRPr lang="en-US" sz="2667" dirty="0">
              <a:solidFill>
                <a:prstClr val="black"/>
              </a:solidFill>
              <a:latin typeface="Calibri" panose="020F0502020204030204"/>
            </a:endParaRPr>
          </a:p>
          <a:p>
            <a:pPr defTabSz="1219170">
              <a:lnSpc>
                <a:spcPct val="115000"/>
              </a:lnSpc>
            </a:pPr>
            <a:r>
              <a:rPr lang="en-US" sz="2667" dirty="0">
                <a:solidFill>
                  <a:srgbClr val="CBD5E1"/>
                </a:solidFill>
                <a:latin typeface="Calibri" pitchFamily="34" charset="0"/>
                <a:ea typeface="Calibri" pitchFamily="34" charset="-122"/>
                <a:cs typeface="Calibri" pitchFamily="34" charset="-120"/>
              </a:rPr>
              <a:t>Ordered List: priority chain</a:t>
            </a:r>
            <a:endParaRPr lang="en-US" sz="2667" dirty="0">
              <a:solidFill>
                <a:prstClr val="black"/>
              </a:solidFill>
              <a:latin typeface="Calibri" panose="020F0502020204030204"/>
            </a:endParaRPr>
          </a:p>
        </p:txBody>
      </p:sp>
      <p:sp>
        <p:nvSpPr>
          <p:cNvPr id="9" name="Shape 7"/>
          <p:cNvSpPr/>
          <p:nvPr/>
        </p:nvSpPr>
        <p:spPr>
          <a:xfrm>
            <a:off x="6339840" y="1828800"/>
            <a:ext cx="5242560" cy="2072640"/>
          </a:xfrm>
          <a:prstGeom prst="rect">
            <a:avLst/>
          </a:prstGeom>
          <a:solidFill>
            <a:srgbClr val="253347"/>
          </a:solidFill>
          <a:ln/>
          <a:effectLst>
            <a:outerShdw blurRad="76200" dist="25400" dir="8100000" algn="bl" rotWithShape="0">
              <a:srgbClr val="000000">
                <a:alpha val="15000"/>
              </a:srgbClr>
            </a:outerShdw>
          </a:effectLst>
        </p:spPr>
      </p:sp>
      <p:sp>
        <p:nvSpPr>
          <p:cNvPr id="10" name="Shape 8"/>
          <p:cNvSpPr/>
          <p:nvPr/>
        </p:nvSpPr>
        <p:spPr>
          <a:xfrm>
            <a:off x="6339840" y="1828800"/>
            <a:ext cx="5242560" cy="73152"/>
          </a:xfrm>
          <a:prstGeom prst="rect">
            <a:avLst/>
          </a:prstGeom>
          <a:solidFill>
            <a:srgbClr val="FF6F00"/>
          </a:solidFill>
          <a:ln/>
        </p:spPr>
      </p:sp>
      <p:sp>
        <p:nvSpPr>
          <p:cNvPr id="11" name="Text 9"/>
          <p:cNvSpPr/>
          <p:nvPr/>
        </p:nvSpPr>
        <p:spPr>
          <a:xfrm>
            <a:off x="6583680" y="1975104"/>
            <a:ext cx="4632960" cy="548640"/>
          </a:xfrm>
          <a:prstGeom prst="rect">
            <a:avLst/>
          </a:prstGeom>
          <a:noFill/>
          <a:ln/>
        </p:spPr>
        <p:txBody>
          <a:bodyPr wrap="square" lIns="0" tIns="0" rIns="0" bIns="0" rtlCol="0" anchor="ctr"/>
          <a:lstStyle/>
          <a:p>
            <a:pPr defTabSz="1219170"/>
            <a:r>
              <a:rPr lang="en-US" sz="2933" b="1" dirty="0">
                <a:solidFill>
                  <a:srgbClr val="FF6F00"/>
                </a:solidFill>
                <a:latin typeface="Trebuchet MS" pitchFamily="34" charset="0"/>
                <a:ea typeface="Trebuchet MS" pitchFamily="34" charset="-122"/>
                <a:cs typeface="Trebuchet MS" pitchFamily="34" charset="-120"/>
              </a:rPr>
              <a:t>Match Semantics</a:t>
            </a:r>
            <a:endParaRPr lang="en-US" sz="2933" dirty="0">
              <a:solidFill>
                <a:prstClr val="black"/>
              </a:solidFill>
              <a:latin typeface="Calibri" panose="020F0502020204030204"/>
            </a:endParaRPr>
          </a:p>
        </p:txBody>
      </p:sp>
      <p:sp>
        <p:nvSpPr>
          <p:cNvPr id="12" name="Text 10"/>
          <p:cNvSpPr/>
          <p:nvPr/>
        </p:nvSpPr>
        <p:spPr>
          <a:xfrm>
            <a:off x="6583680" y="2560320"/>
            <a:ext cx="4632960" cy="1219200"/>
          </a:xfrm>
          <a:prstGeom prst="rect">
            <a:avLst/>
          </a:prstGeom>
          <a:noFill/>
          <a:ln/>
        </p:spPr>
        <p:txBody>
          <a:bodyPr wrap="square" lIns="0" tIns="0" rIns="0" bIns="0" rtlCol="0" anchor="ctr"/>
          <a:lstStyle/>
          <a:p>
            <a:pPr defTabSz="1219170">
              <a:lnSpc>
                <a:spcPct val="115000"/>
              </a:lnSpc>
            </a:pPr>
            <a:r>
              <a:rPr lang="en-US" sz="2667" dirty="0">
                <a:solidFill>
                  <a:srgbClr val="CBD5E1"/>
                </a:solidFill>
                <a:latin typeface="Calibri" pitchFamily="34" charset="0"/>
                <a:ea typeface="Calibri" pitchFamily="34" charset="-122"/>
                <a:cs typeface="Calibri" pitchFamily="34" charset="-120"/>
              </a:rPr>
              <a:t>Exact: value == field</a:t>
            </a:r>
            <a:endParaRPr lang="en-US" sz="2667" dirty="0">
              <a:solidFill>
                <a:prstClr val="black"/>
              </a:solidFill>
              <a:latin typeface="Calibri" panose="020F0502020204030204"/>
            </a:endParaRPr>
          </a:p>
          <a:p>
            <a:pPr defTabSz="1219170">
              <a:lnSpc>
                <a:spcPct val="115000"/>
              </a:lnSpc>
            </a:pPr>
            <a:r>
              <a:rPr lang="en-US" sz="2667" dirty="0">
                <a:solidFill>
                  <a:srgbClr val="CBD5E1"/>
                </a:solidFill>
                <a:latin typeface="Calibri" pitchFamily="34" charset="0"/>
                <a:ea typeface="Calibri" pitchFamily="34" charset="-122"/>
                <a:cs typeface="Calibri" pitchFamily="34" charset="-120"/>
              </a:rPr>
              <a:t>Ternary: (value &amp; mask) == field</a:t>
            </a:r>
            <a:endParaRPr lang="en-US" sz="2667" dirty="0">
              <a:solidFill>
                <a:prstClr val="black"/>
              </a:solidFill>
              <a:latin typeface="Calibri" panose="020F0502020204030204"/>
            </a:endParaRPr>
          </a:p>
          <a:p>
            <a:pPr defTabSz="1219170">
              <a:lnSpc>
                <a:spcPct val="115000"/>
              </a:lnSpc>
            </a:pPr>
            <a:r>
              <a:rPr lang="en-US" sz="2667" dirty="0">
                <a:solidFill>
                  <a:srgbClr val="CBD5E1"/>
                </a:solidFill>
                <a:latin typeface="Calibri" pitchFamily="34" charset="0"/>
                <a:ea typeface="Calibri" pitchFamily="34" charset="-122"/>
                <a:cs typeface="Calibri" pitchFamily="34" charset="-120"/>
              </a:rPr>
              <a:t>No range → need decomposition</a:t>
            </a:r>
            <a:endParaRPr lang="en-US" sz="2667" dirty="0">
              <a:solidFill>
                <a:prstClr val="black"/>
              </a:solidFill>
              <a:latin typeface="Calibri" panose="020F0502020204030204"/>
            </a:endParaRPr>
          </a:p>
        </p:txBody>
      </p:sp>
      <p:sp>
        <p:nvSpPr>
          <p:cNvPr id="13" name="Shape 11"/>
          <p:cNvSpPr/>
          <p:nvPr/>
        </p:nvSpPr>
        <p:spPr>
          <a:xfrm>
            <a:off x="609600" y="4145280"/>
            <a:ext cx="5242560" cy="2072640"/>
          </a:xfrm>
          <a:prstGeom prst="rect">
            <a:avLst/>
          </a:prstGeom>
          <a:solidFill>
            <a:srgbClr val="253347"/>
          </a:solidFill>
          <a:ln/>
          <a:effectLst>
            <a:outerShdw blurRad="76200" dist="25400" dir="8100000" algn="bl" rotWithShape="0">
              <a:srgbClr val="000000">
                <a:alpha val="15000"/>
              </a:srgbClr>
            </a:outerShdw>
          </a:effectLst>
        </p:spPr>
      </p:sp>
      <p:sp>
        <p:nvSpPr>
          <p:cNvPr id="14" name="Shape 12"/>
          <p:cNvSpPr/>
          <p:nvPr/>
        </p:nvSpPr>
        <p:spPr>
          <a:xfrm>
            <a:off x="609600" y="4145280"/>
            <a:ext cx="5242560" cy="73152"/>
          </a:xfrm>
          <a:prstGeom prst="rect">
            <a:avLst/>
          </a:prstGeom>
          <a:solidFill>
            <a:srgbClr val="7C3AED"/>
          </a:solidFill>
          <a:ln/>
        </p:spPr>
      </p:sp>
      <p:sp>
        <p:nvSpPr>
          <p:cNvPr id="15" name="Text 13"/>
          <p:cNvSpPr/>
          <p:nvPr/>
        </p:nvSpPr>
        <p:spPr>
          <a:xfrm>
            <a:off x="853440" y="4291584"/>
            <a:ext cx="4632960" cy="548640"/>
          </a:xfrm>
          <a:prstGeom prst="rect">
            <a:avLst/>
          </a:prstGeom>
          <a:noFill/>
          <a:ln/>
        </p:spPr>
        <p:txBody>
          <a:bodyPr wrap="square" lIns="0" tIns="0" rIns="0" bIns="0" rtlCol="0" anchor="ctr"/>
          <a:lstStyle/>
          <a:p>
            <a:pPr defTabSz="1219170"/>
            <a:r>
              <a:rPr lang="en-US" sz="2933" b="1" dirty="0">
                <a:solidFill>
                  <a:srgbClr val="7C3AED"/>
                </a:solidFill>
                <a:latin typeface="Trebuchet MS" pitchFamily="34" charset="0"/>
                <a:ea typeface="Trebuchet MS" pitchFamily="34" charset="-122"/>
                <a:cs typeface="Trebuchet MS" pitchFamily="34" charset="-120"/>
              </a:rPr>
              <a:t>Actions</a:t>
            </a:r>
            <a:endParaRPr lang="en-US" sz="2933" dirty="0">
              <a:solidFill>
                <a:prstClr val="black"/>
              </a:solidFill>
              <a:latin typeface="Calibri" panose="020F0502020204030204"/>
            </a:endParaRPr>
          </a:p>
        </p:txBody>
      </p:sp>
      <p:sp>
        <p:nvSpPr>
          <p:cNvPr id="16" name="Text 14"/>
          <p:cNvSpPr/>
          <p:nvPr/>
        </p:nvSpPr>
        <p:spPr>
          <a:xfrm>
            <a:off x="853440" y="4876800"/>
            <a:ext cx="4632960" cy="1219200"/>
          </a:xfrm>
          <a:prstGeom prst="rect">
            <a:avLst/>
          </a:prstGeom>
          <a:noFill/>
          <a:ln/>
        </p:spPr>
        <p:txBody>
          <a:bodyPr wrap="square" lIns="0" tIns="0" rIns="0" bIns="0" rtlCol="0" anchor="ctr"/>
          <a:lstStyle/>
          <a:p>
            <a:pPr defTabSz="1219170">
              <a:lnSpc>
                <a:spcPct val="115000"/>
              </a:lnSpc>
            </a:pPr>
            <a:r>
              <a:rPr lang="en-US" sz="2667" dirty="0">
                <a:solidFill>
                  <a:srgbClr val="CBD5E1"/>
                </a:solidFill>
                <a:latin typeface="Calibri" pitchFamily="34" charset="0"/>
                <a:ea typeface="Calibri" pitchFamily="34" charset="-122"/>
                <a:cs typeface="Calibri" pitchFamily="34" charset="-120"/>
              </a:rPr>
              <a:t>fwd → next pipe (match)</a:t>
            </a:r>
            <a:endParaRPr lang="en-US" sz="2667" dirty="0">
              <a:solidFill>
                <a:prstClr val="black"/>
              </a:solidFill>
              <a:latin typeface="Calibri" panose="020F0502020204030204"/>
            </a:endParaRPr>
          </a:p>
          <a:p>
            <a:pPr defTabSz="1219170">
              <a:lnSpc>
                <a:spcPct val="115000"/>
              </a:lnSpc>
            </a:pPr>
            <a:r>
              <a:rPr lang="en-US" sz="2667" dirty="0">
                <a:solidFill>
                  <a:srgbClr val="CBD5E1"/>
                </a:solidFill>
                <a:latin typeface="Calibri" pitchFamily="34" charset="0"/>
                <a:ea typeface="Calibri" pitchFamily="34" charset="-122"/>
                <a:cs typeface="Calibri" pitchFamily="34" charset="-120"/>
              </a:rPr>
              <a:t>fwd_miss → next pipe (no match)</a:t>
            </a:r>
            <a:endParaRPr lang="en-US" sz="2667" dirty="0">
              <a:solidFill>
                <a:prstClr val="black"/>
              </a:solidFill>
              <a:latin typeface="Calibri" panose="020F0502020204030204"/>
            </a:endParaRPr>
          </a:p>
          <a:p>
            <a:pPr defTabSz="1219170">
              <a:lnSpc>
                <a:spcPct val="115000"/>
              </a:lnSpc>
            </a:pPr>
            <a:r>
              <a:rPr lang="en-US" sz="2667" dirty="0">
                <a:solidFill>
                  <a:srgbClr val="CBD5E1"/>
                </a:solidFill>
                <a:latin typeface="Calibri" pitchFamily="34" charset="0"/>
                <a:ea typeface="Calibri" pitchFamily="34" charset="-122"/>
                <a:cs typeface="Calibri" pitchFamily="34" charset="-120"/>
              </a:rPr>
              <a:t>set_meta → write u32 register</a:t>
            </a:r>
            <a:endParaRPr lang="en-US" sz="2667" dirty="0">
              <a:solidFill>
                <a:prstClr val="black"/>
              </a:solidFill>
              <a:latin typeface="Calibri" panose="020F0502020204030204"/>
            </a:endParaRPr>
          </a:p>
        </p:txBody>
      </p:sp>
      <p:sp>
        <p:nvSpPr>
          <p:cNvPr id="17" name="Shape 15"/>
          <p:cNvSpPr/>
          <p:nvPr/>
        </p:nvSpPr>
        <p:spPr>
          <a:xfrm>
            <a:off x="6339840" y="4145280"/>
            <a:ext cx="5242560" cy="2072640"/>
          </a:xfrm>
          <a:prstGeom prst="rect">
            <a:avLst/>
          </a:prstGeom>
          <a:solidFill>
            <a:srgbClr val="253347"/>
          </a:solidFill>
          <a:ln/>
          <a:effectLst>
            <a:outerShdw blurRad="76200" dist="25400" dir="8100000" algn="bl" rotWithShape="0">
              <a:srgbClr val="000000">
                <a:alpha val="15000"/>
              </a:srgbClr>
            </a:outerShdw>
          </a:effectLst>
        </p:spPr>
      </p:sp>
      <p:sp>
        <p:nvSpPr>
          <p:cNvPr id="18" name="Shape 16"/>
          <p:cNvSpPr/>
          <p:nvPr/>
        </p:nvSpPr>
        <p:spPr>
          <a:xfrm>
            <a:off x="6339840" y="4145280"/>
            <a:ext cx="5242560" cy="73152"/>
          </a:xfrm>
          <a:prstGeom prst="rect">
            <a:avLst/>
          </a:prstGeom>
          <a:solidFill>
            <a:srgbClr val="16A34A"/>
          </a:solidFill>
          <a:ln/>
        </p:spPr>
      </p:sp>
      <p:sp>
        <p:nvSpPr>
          <p:cNvPr id="19" name="Text 17"/>
          <p:cNvSpPr/>
          <p:nvPr/>
        </p:nvSpPr>
        <p:spPr>
          <a:xfrm>
            <a:off x="6583680" y="4291584"/>
            <a:ext cx="4632960" cy="548640"/>
          </a:xfrm>
          <a:prstGeom prst="rect">
            <a:avLst/>
          </a:prstGeom>
          <a:noFill/>
          <a:ln/>
        </p:spPr>
        <p:txBody>
          <a:bodyPr wrap="square" lIns="0" tIns="0" rIns="0" bIns="0" rtlCol="0" anchor="ctr"/>
          <a:lstStyle/>
          <a:p>
            <a:pPr defTabSz="1219170"/>
            <a:r>
              <a:rPr lang="en-US" sz="2933" b="1" dirty="0">
                <a:solidFill>
                  <a:srgbClr val="16A34A"/>
                </a:solidFill>
                <a:latin typeface="Trebuchet MS" pitchFamily="34" charset="0"/>
                <a:ea typeface="Trebuchet MS" pitchFamily="34" charset="-122"/>
                <a:cs typeface="Trebuchet MS" pitchFamily="34" charset="-120"/>
              </a:rPr>
              <a:t>Metadata Registers</a:t>
            </a:r>
            <a:endParaRPr lang="en-US" sz="2933" dirty="0">
              <a:solidFill>
                <a:prstClr val="black"/>
              </a:solidFill>
              <a:latin typeface="Calibri" panose="020F0502020204030204"/>
            </a:endParaRPr>
          </a:p>
        </p:txBody>
      </p:sp>
      <p:sp>
        <p:nvSpPr>
          <p:cNvPr id="20" name="Text 18"/>
          <p:cNvSpPr/>
          <p:nvPr/>
        </p:nvSpPr>
        <p:spPr>
          <a:xfrm>
            <a:off x="6583680" y="4876800"/>
            <a:ext cx="4632960" cy="1219200"/>
          </a:xfrm>
          <a:prstGeom prst="rect">
            <a:avLst/>
          </a:prstGeom>
          <a:noFill/>
          <a:ln/>
        </p:spPr>
        <p:txBody>
          <a:bodyPr wrap="square" lIns="0" tIns="0" rIns="0" bIns="0" rtlCol="0" anchor="ctr"/>
          <a:lstStyle/>
          <a:p>
            <a:pPr defTabSz="1219170">
              <a:lnSpc>
                <a:spcPct val="115000"/>
              </a:lnSpc>
            </a:pPr>
            <a:r>
              <a:rPr lang="en-US" sz="2667" dirty="0">
                <a:solidFill>
                  <a:srgbClr val="CBD5E1"/>
                </a:solidFill>
                <a:latin typeface="Calibri" pitchFamily="34" charset="0"/>
                <a:ea typeface="Calibri" pitchFamily="34" charset="-122"/>
                <a:cs typeface="Calibri" pitchFamily="34" charset="-120"/>
              </a:rPr>
              <a:t>5 × u32 registers (meta.u32[0–4])</a:t>
            </a:r>
            <a:endParaRPr lang="en-US" sz="2667" dirty="0">
              <a:solidFill>
                <a:prstClr val="black"/>
              </a:solidFill>
              <a:latin typeface="Calibri" panose="020F0502020204030204"/>
            </a:endParaRPr>
          </a:p>
          <a:p>
            <a:pPr defTabSz="1219170">
              <a:lnSpc>
                <a:spcPct val="115000"/>
              </a:lnSpc>
            </a:pPr>
            <a:r>
              <a:rPr lang="en-US" sz="2667" dirty="0">
                <a:solidFill>
                  <a:srgbClr val="CBD5E1"/>
                </a:solidFill>
                <a:latin typeface="Calibri" pitchFamily="34" charset="0"/>
                <a:ea typeface="Calibri" pitchFamily="34" charset="-122"/>
                <a:cs typeface="Calibri" pitchFamily="34" charset="-120"/>
              </a:rPr>
              <a:t>Survive across all pipe stages</a:t>
            </a:r>
            <a:endParaRPr lang="en-US" sz="2667" dirty="0">
              <a:solidFill>
                <a:prstClr val="black"/>
              </a:solidFill>
              <a:latin typeface="Calibri" panose="020F0502020204030204"/>
            </a:endParaRPr>
          </a:p>
          <a:p>
            <a:pPr defTabSz="1219170">
              <a:lnSpc>
                <a:spcPct val="115000"/>
              </a:lnSpc>
            </a:pPr>
            <a:r>
              <a:rPr lang="en-US" sz="2667" dirty="0">
                <a:solidFill>
                  <a:srgbClr val="CBD5E1"/>
                </a:solidFill>
                <a:latin typeface="Calibri" pitchFamily="34" charset="0"/>
                <a:ea typeface="Calibri" pitchFamily="34" charset="-122"/>
                <a:cs typeface="Calibri" pitchFamily="34" charset="-120"/>
              </a:rPr>
              <a:t>Used for tree voting results</a:t>
            </a:r>
            <a:endParaRPr lang="en-US" sz="2667" dirty="0">
              <a:solidFill>
                <a:prstClr val="black"/>
              </a:solidFill>
              <a:latin typeface="Calibri" panose="020F0502020204030204"/>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1687</Words>
  <Application>Microsoft Office PowerPoint</Application>
  <PresentationFormat>寬螢幕</PresentationFormat>
  <Paragraphs>437</Paragraphs>
  <Slides>25</Slides>
  <Notes>25</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25</vt:i4>
      </vt:variant>
    </vt:vector>
  </HeadingPairs>
  <TitlesOfParts>
    <vt:vector size="30" baseType="lpstr">
      <vt:lpstr>Arial</vt:lpstr>
      <vt:lpstr>Calibri</vt:lpstr>
      <vt:lpstr>Consolas</vt:lpstr>
      <vt:lpstr>Trebuchet MS</vt:lpstr>
      <vt:lpstr>Office Theme</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球球</cp:lastModifiedBy>
  <cp:revision>6</cp:revision>
  <dcterms:created xsi:type="dcterms:W3CDTF">2026-03-19T20:02:18Z</dcterms:created>
  <dcterms:modified xsi:type="dcterms:W3CDTF">2026-03-20T00:53:32Z</dcterms:modified>
</cp:coreProperties>
</file>