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29" r:id="rId2"/>
    <p:sldId id="263" r:id="rId3"/>
    <p:sldId id="515" r:id="rId4"/>
    <p:sldId id="504" r:id="rId5"/>
    <p:sldId id="514" r:id="rId6"/>
    <p:sldId id="530" r:id="rId7"/>
    <p:sldId id="516" r:id="rId8"/>
    <p:sldId id="517" r:id="rId9"/>
    <p:sldId id="508" r:id="rId10"/>
    <p:sldId id="505" r:id="rId11"/>
    <p:sldId id="518" r:id="rId12"/>
    <p:sldId id="519" r:id="rId13"/>
    <p:sldId id="506" r:id="rId14"/>
    <p:sldId id="509" r:id="rId15"/>
    <p:sldId id="510" r:id="rId16"/>
    <p:sldId id="511" r:id="rId17"/>
    <p:sldId id="507" r:id="rId18"/>
    <p:sldId id="523" r:id="rId19"/>
    <p:sldId id="528" r:id="rId20"/>
    <p:sldId id="479" r:id="rId21"/>
    <p:sldId id="468" r:id="rId22"/>
    <p:sldId id="469" r:id="rId23"/>
    <p:sldId id="470" r:id="rId24"/>
    <p:sldId id="500" r:id="rId25"/>
    <p:sldId id="503" r:id="rId26"/>
    <p:sldId id="465" r:id="rId2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i" initials="c" lastIdx="0" clrIdx="0">
    <p:extLst>
      <p:ext uri="{19B8F6BF-5375-455C-9EA6-DF929625EA0E}">
        <p15:presenceInfo xmlns:p15="http://schemas.microsoft.com/office/powerpoint/2012/main" userId="114d146f4c59c6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CFF"/>
    <a:srgbClr val="FFFF00"/>
    <a:srgbClr val="008000"/>
    <a:srgbClr val="FF0000"/>
    <a:srgbClr val="FFFFCC"/>
    <a:srgbClr val="FF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6" autoAdjust="0"/>
    <p:restoredTop sz="92910" autoAdjust="0"/>
  </p:normalViewPr>
  <p:slideViewPr>
    <p:cSldViewPr>
      <p:cViewPr varScale="1">
        <p:scale>
          <a:sx n="89" d="100"/>
          <a:sy n="89" d="100"/>
        </p:scale>
        <p:origin x="21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7E01DC-8647-4B8A-A539-CD8844C6F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9" name="Google Shape;52;p:notes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buSzPts val="1400"/>
            </a:pPr>
            <a:endParaRPr lang="zh-TW" altLang="zh-TW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527300" y="444500"/>
            <a:ext cx="11269663" cy="8451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43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C5D3DC-3C9D-4BB2-ACD6-C97B8EE32337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A45F63-848D-4458-A0B0-1590256AF67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1E8987-23C2-4013-AF9D-AB0B98DE7734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1E8987-23C2-4013-AF9D-AB0B98DE7734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3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8B81-EF4D-4072-A75F-22E7D3E29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11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5B90-DE7C-4AF1-BDA9-B1659140F6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62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2361-2A76-4EE7-B0AD-7D4BF4713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8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908A-F029-4686-8BF3-B789F9D55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2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72F-B5AA-4EE2-ABB5-50A52E6F7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50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1503-2FBE-4439-9B08-4924449ED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7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9CAD-BE1D-4E4B-9B4C-539648E5C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6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A848-8273-4E68-A4C0-A50E20680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6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995F-B2ED-41F0-B8EF-6930B7F1FA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4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0BAD-CA6D-4EA4-945D-79CAD4153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05F7-592A-4339-90AA-78C351D1CC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16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8A8383B3-51C8-4D94-9082-39237DC16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ABC5B33-E06D-7E45-7BA2-8544269F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64" y="1866776"/>
            <a:ext cx="4923615" cy="444512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D727839-1F52-313F-386B-7153DD2F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5" y="2372457"/>
            <a:ext cx="4114800" cy="4114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531" y="1897063"/>
            <a:ext cx="4207669" cy="650751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https://reurl.cc/M2Z5ym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http://cryoem.ibc.sinica.edu.tw/images/ASCEM%20banner-2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8350"/>
            <a:ext cx="89963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54;p13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Google Shape;55;p13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Account)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711158" y="1163044"/>
            <a:ext cx="7670842" cy="5645260"/>
            <a:chOff x="914400" y="1322070"/>
            <a:chExt cx="7315200" cy="538353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 r="37065" b="16086"/>
            <a:stretch/>
          </p:blipFill>
          <p:spPr>
            <a:xfrm>
              <a:off x="914400" y="1322070"/>
              <a:ext cx="7315200" cy="538353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922020" y="3162742"/>
              <a:ext cx="2026920" cy="19386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 bwMode="auto">
          <a:xfrm>
            <a:off x="3675708" y="3260844"/>
            <a:ext cx="1460172" cy="20625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16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8459" r="15418" b="4970"/>
          <a:stretch/>
        </p:blipFill>
        <p:spPr>
          <a:xfrm>
            <a:off x="228600" y="1295400"/>
            <a:ext cx="8246165" cy="546329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Account)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125895" y="3455504"/>
            <a:ext cx="1494183" cy="311426"/>
          </a:xfrm>
          <a:prstGeom prst="roundRect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04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11545" r="22883" b="16377"/>
          <a:stretch/>
        </p:blipFill>
        <p:spPr>
          <a:xfrm>
            <a:off x="111761" y="1275080"/>
            <a:ext cx="8902492" cy="543052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Account)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125895" y="2342322"/>
            <a:ext cx="4419600" cy="381000"/>
          </a:xfrm>
          <a:prstGeom prst="roundRect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8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04800" y="1167239"/>
            <a:ext cx="8567385" cy="5650249"/>
            <a:chOff x="1143000" y="1788942"/>
            <a:chExt cx="7315200" cy="482442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" r="37500" b="26170"/>
            <a:stretch/>
          </p:blipFill>
          <p:spPr>
            <a:xfrm>
              <a:off x="1143000" y="1788942"/>
              <a:ext cx="7315200" cy="48244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1143000" y="3903976"/>
              <a:ext cx="2061283" cy="21954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(User Account)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4353604" y="3080764"/>
            <a:ext cx="1736299" cy="11071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3667805" y="1937764"/>
            <a:ext cx="1216616" cy="24917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05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17"/>
          <a:stretch/>
        </p:blipFill>
        <p:spPr>
          <a:xfrm>
            <a:off x="1371600" y="1169331"/>
            <a:ext cx="6172200" cy="557436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(User Account)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370573" y="2996347"/>
            <a:ext cx="1751401" cy="15833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63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5" b="12889"/>
          <a:stretch/>
        </p:blipFill>
        <p:spPr>
          <a:xfrm>
            <a:off x="964095" y="1235765"/>
            <a:ext cx="7157359" cy="557253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(User Account)</a:t>
            </a:r>
          </a:p>
        </p:txBody>
      </p:sp>
    </p:spTree>
    <p:extLst>
      <p:ext uri="{BB962C8B-B14F-4D97-AF65-F5344CB8AC3E}">
        <p14:creationId xmlns:p14="http://schemas.microsoft.com/office/powerpoint/2010/main" val="342913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391" b="28608"/>
          <a:stretch/>
        </p:blipFill>
        <p:spPr>
          <a:xfrm>
            <a:off x="304800" y="1295400"/>
            <a:ext cx="8305800" cy="532737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(User Account)</a:t>
            </a:r>
          </a:p>
        </p:txBody>
      </p:sp>
    </p:spTree>
    <p:extLst>
      <p:ext uri="{BB962C8B-B14F-4D97-AF65-F5344CB8AC3E}">
        <p14:creationId xmlns:p14="http://schemas.microsoft.com/office/powerpoint/2010/main" val="307920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5AE1D8-3C88-80B0-6224-DFA533C5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2" y="1447800"/>
            <a:ext cx="8598168" cy="4801335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license</a:t>
            </a:r>
          </a:p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https://cryosparc.com/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46843" y="5371799"/>
            <a:ext cx="1558157" cy="54198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26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E54A7E-1581-76B8-1EDB-34019002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1776"/>
            <a:ext cx="7772400" cy="55900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license</a:t>
            </a:r>
          </a:p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https://cryosparc.com/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962400" y="4343400"/>
            <a:ext cx="42672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87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32640" r="11304" b="17910"/>
          <a:stretch/>
        </p:blipFill>
        <p:spPr>
          <a:xfrm>
            <a:off x="1295401" y="4463862"/>
            <a:ext cx="7041532" cy="235623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15251" r="11196" b="28728"/>
          <a:stretch/>
        </p:blipFill>
        <p:spPr>
          <a:xfrm>
            <a:off x="228600" y="1187676"/>
            <a:ext cx="8763000" cy="330812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</a:t>
            </a:r>
            <a:r>
              <a:rPr lang="en-US" altLang="zh-TW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</a:p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448878" y="1186069"/>
            <a:ext cx="357943" cy="225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328991" y="1186069"/>
            <a:ext cx="576470" cy="225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8229600" y="1447800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3718560" y="1290320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F0C11E-51D7-03B9-F8F9-C1753208D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70" y="1856505"/>
            <a:ext cx="5161936" cy="2806658"/>
          </a:xfrm>
          <a:prstGeom prst="rect">
            <a:avLst/>
          </a:prstGeom>
          <a:ln w="63500">
            <a:solidFill>
              <a:srgbClr val="FF00FF"/>
            </a:solidFill>
          </a:ln>
        </p:spPr>
      </p:pic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5105400" y="4183801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5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54;p13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" name="Google Shape;55;p13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6" name="Google Shape;57;p13"/>
          <p:cNvSpPr txBox="1">
            <a:spLocks noChangeArrowheads="1"/>
          </p:cNvSpPr>
          <p:nvPr/>
        </p:nvSpPr>
        <p:spPr bwMode="auto">
          <a:xfrm>
            <a:off x="1119188" y="4267200"/>
            <a:ext cx="68754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kumimoji="0"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zh-TW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Dr. Chun-Hsiung Wang </a:t>
            </a:r>
            <a:endParaRPr kumimoji="0"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2026/03/16</a:t>
            </a:r>
          </a:p>
        </p:txBody>
      </p:sp>
      <p:sp>
        <p:nvSpPr>
          <p:cNvPr id="3077" name="Google Shape;58;p13"/>
          <p:cNvSpPr txBox="1">
            <a:spLocks noChangeArrowheads="1"/>
          </p:cNvSpPr>
          <p:nvPr/>
        </p:nvSpPr>
        <p:spPr bwMode="auto">
          <a:xfrm>
            <a:off x="0" y="2665413"/>
            <a:ext cx="9144000" cy="15017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zh-TW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8" name="Picture 8" descr="http://cryoem.ibc.sinica.edu.tw/images/ASCEM%20banner-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8350"/>
            <a:ext cx="89963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3B6D9F-DEA4-FE87-A679-C45FC0E8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31736"/>
            <a:ext cx="7217705" cy="5726264"/>
          </a:xfrm>
          <a:prstGeom prst="rect">
            <a:avLst/>
          </a:prstGeom>
        </p:spPr>
      </p:pic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1295400" y="5452532"/>
            <a:ext cx="2209800" cy="133180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221" name="矩形 13"/>
          <p:cNvSpPr>
            <a:spLocks noChangeArrowheads="1"/>
          </p:cNvSpPr>
          <p:nvPr/>
        </p:nvSpPr>
        <p:spPr bwMode="auto">
          <a:xfrm>
            <a:off x="2057400" y="6248400"/>
            <a:ext cx="486156" cy="20802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222" name="矩形 10"/>
          <p:cNvSpPr>
            <a:spLocks noChangeArrowheads="1"/>
          </p:cNvSpPr>
          <p:nvPr/>
        </p:nvSpPr>
        <p:spPr bwMode="auto">
          <a:xfrm>
            <a:off x="1379194" y="6168919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1F83E92C-72EC-59EF-8A40-42FB2918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86200"/>
            <a:ext cx="2209800" cy="1331807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960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1676400" y="3127375"/>
            <a:ext cx="5181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1676400" y="3949700"/>
            <a:ext cx="5181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1676400" y="2286000"/>
            <a:ext cx="5181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247" name="矩形 3"/>
          <p:cNvSpPr>
            <a:spLocks noChangeArrowheads="1"/>
          </p:cNvSpPr>
          <p:nvPr/>
        </p:nvSpPr>
        <p:spPr bwMode="auto">
          <a:xfrm>
            <a:off x="951272" y="3043238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矩形 10"/>
          <p:cNvSpPr>
            <a:spLocks noChangeArrowheads="1"/>
          </p:cNvSpPr>
          <p:nvPr/>
        </p:nvSpPr>
        <p:spPr bwMode="auto">
          <a:xfrm>
            <a:off x="951272" y="387826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矩形 11"/>
          <p:cNvSpPr>
            <a:spLocks noChangeArrowheads="1"/>
          </p:cNvSpPr>
          <p:nvPr/>
        </p:nvSpPr>
        <p:spPr bwMode="auto">
          <a:xfrm>
            <a:off x="951272" y="219075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矩形 12"/>
          <p:cNvSpPr>
            <a:spLocks noChangeArrowheads="1"/>
          </p:cNvSpPr>
          <p:nvPr/>
        </p:nvSpPr>
        <p:spPr bwMode="auto">
          <a:xfrm>
            <a:off x="5907088" y="6205538"/>
            <a:ext cx="1789112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251" name="矩形 13"/>
          <p:cNvSpPr>
            <a:spLocks noChangeArrowheads="1"/>
          </p:cNvSpPr>
          <p:nvPr/>
        </p:nvSpPr>
        <p:spPr bwMode="auto">
          <a:xfrm>
            <a:off x="5907088" y="4946650"/>
            <a:ext cx="931862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252" name="矩形 10"/>
          <p:cNvSpPr>
            <a:spLocks noChangeArrowheads="1"/>
          </p:cNvSpPr>
          <p:nvPr/>
        </p:nvSpPr>
        <p:spPr bwMode="auto">
          <a:xfrm>
            <a:off x="5137509" y="609600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矩形 10"/>
          <p:cNvSpPr>
            <a:spLocks noChangeArrowheads="1"/>
          </p:cNvSpPr>
          <p:nvPr/>
        </p:nvSpPr>
        <p:spPr bwMode="auto">
          <a:xfrm>
            <a:off x="5140684" y="483711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矩形 11"/>
          <p:cNvSpPr>
            <a:spLocks noChangeArrowheads="1"/>
          </p:cNvSpPr>
          <p:nvPr/>
        </p:nvSpPr>
        <p:spPr bwMode="auto">
          <a:xfrm>
            <a:off x="1665288" y="3867150"/>
            <a:ext cx="4972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123f4f56-f7f8-90f1-2f3f-f45678901ff2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sp>
        <p:nvSpPr>
          <p:cNvPr id="10255" name="矩形 11"/>
          <p:cNvSpPr>
            <a:spLocks noChangeArrowheads="1"/>
          </p:cNvSpPr>
          <p:nvPr/>
        </p:nvSpPr>
        <p:spPr bwMode="auto">
          <a:xfrm>
            <a:off x="1665288" y="2178050"/>
            <a:ext cx="2392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user@gmail.com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sp>
        <p:nvSpPr>
          <p:cNvPr id="10256" name="矩形 11"/>
          <p:cNvSpPr>
            <a:spLocks noChangeArrowheads="1"/>
          </p:cNvSpPr>
          <p:nvPr/>
        </p:nvSpPr>
        <p:spPr bwMode="auto">
          <a:xfrm>
            <a:off x="1665288" y="30432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1234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5090" r="4410" b="12524"/>
          <a:stretch>
            <a:fillRect/>
          </a:stretch>
        </p:blipFill>
        <p:spPr bwMode="auto">
          <a:xfrm>
            <a:off x="3657600" y="1219200"/>
            <a:ext cx="4738688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6477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矩形 7"/>
          <p:cNvSpPr>
            <a:spLocks noChangeArrowheads="1"/>
          </p:cNvSpPr>
          <p:nvPr/>
        </p:nvSpPr>
        <p:spPr bwMode="auto">
          <a:xfrm>
            <a:off x="7573963" y="2320925"/>
            <a:ext cx="758825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5684838" y="6172200"/>
            <a:ext cx="692150" cy="3397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5" name="矩形 11"/>
          <p:cNvSpPr>
            <a:spLocks noChangeArrowheads="1"/>
          </p:cNvSpPr>
          <p:nvPr/>
        </p:nvSpPr>
        <p:spPr bwMode="auto">
          <a:xfrm>
            <a:off x="4989872" y="609600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矩形 11"/>
          <p:cNvSpPr>
            <a:spLocks noChangeArrowheads="1"/>
          </p:cNvSpPr>
          <p:nvPr/>
        </p:nvSpPr>
        <p:spPr bwMode="auto">
          <a:xfrm>
            <a:off x="8412163" y="231616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矩形 11"/>
          <p:cNvSpPr>
            <a:spLocks noChangeArrowheads="1"/>
          </p:cNvSpPr>
          <p:nvPr/>
        </p:nvSpPr>
        <p:spPr bwMode="auto">
          <a:xfrm>
            <a:off x="985838" y="5075238"/>
            <a:ext cx="497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123f4f56-f7f8-90f1-2f3f-f45678901ff2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sp>
        <p:nvSpPr>
          <p:cNvPr id="12298" name="矩形 11"/>
          <p:cNvSpPr>
            <a:spLocks noChangeArrowheads="1"/>
          </p:cNvSpPr>
          <p:nvPr/>
        </p:nvSpPr>
        <p:spPr bwMode="auto">
          <a:xfrm>
            <a:off x="985838" y="3316288"/>
            <a:ext cx="239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user@gmail.com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sp>
        <p:nvSpPr>
          <p:cNvPr id="12299" name="矩形 11"/>
          <p:cNvSpPr>
            <a:spLocks noChangeArrowheads="1"/>
          </p:cNvSpPr>
          <p:nvPr/>
        </p:nvSpPr>
        <p:spPr bwMode="auto">
          <a:xfrm>
            <a:off x="985838" y="42116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1234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48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1254125" y="3276600"/>
            <a:ext cx="6319838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538465" y="381000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矩形 7"/>
          <p:cNvSpPr>
            <a:spLocks noChangeArrowheads="1"/>
          </p:cNvSpPr>
          <p:nvPr/>
        </p:nvSpPr>
        <p:spPr bwMode="auto">
          <a:xfrm>
            <a:off x="525765" y="4657725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矩形 8"/>
          <p:cNvSpPr>
            <a:spLocks noChangeArrowheads="1"/>
          </p:cNvSpPr>
          <p:nvPr/>
        </p:nvSpPr>
        <p:spPr bwMode="auto">
          <a:xfrm>
            <a:off x="538465" y="327660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矩形 9"/>
          <p:cNvSpPr>
            <a:spLocks noChangeArrowheads="1"/>
          </p:cNvSpPr>
          <p:nvPr/>
        </p:nvSpPr>
        <p:spPr bwMode="auto">
          <a:xfrm>
            <a:off x="1254125" y="4648200"/>
            <a:ext cx="6319838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345" name="矩形 10"/>
          <p:cNvSpPr>
            <a:spLocks noChangeArrowheads="1"/>
          </p:cNvSpPr>
          <p:nvPr/>
        </p:nvSpPr>
        <p:spPr bwMode="auto">
          <a:xfrm>
            <a:off x="1254125" y="3810000"/>
            <a:ext cx="6319838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346" name="矩形 10"/>
          <p:cNvSpPr>
            <a:spLocks noChangeArrowheads="1"/>
          </p:cNvSpPr>
          <p:nvPr/>
        </p:nvSpPr>
        <p:spPr bwMode="auto">
          <a:xfrm>
            <a:off x="2819400" y="3297238"/>
            <a:ext cx="239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user@gmail.com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sp>
        <p:nvSpPr>
          <p:cNvPr id="14347" name="矩形 11"/>
          <p:cNvSpPr>
            <a:spLocks noChangeArrowheads="1"/>
          </p:cNvSpPr>
          <p:nvPr/>
        </p:nvSpPr>
        <p:spPr bwMode="auto">
          <a:xfrm>
            <a:off x="2819400" y="3851275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1234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DE6EA3-C589-9ACE-20F3-CAA2F2B4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7" y="1256902"/>
            <a:ext cx="8825943" cy="47628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04800" y="5562600"/>
            <a:ext cx="2819400" cy="28956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3255155" y="546608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838200" y="6211669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(Acceptance is needed only during the initial login.)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 new </a:t>
            </a:r>
            <a:r>
              <a:rPr lang="en-US" altLang="zh-TW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CryoSPARC</a:t>
            </a:r>
            <a:endParaRPr lang="en-US" altLang="zh-TW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http://cryoem.ibc.sinica.edu.tw/images/ASCEM%20banner-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8350"/>
            <a:ext cx="89963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Google Shape;54;p13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084" name="Google Shape;55;p13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0" y="3111500"/>
            <a:ext cx="9144000" cy="14700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7"/>
          <p:cNvSpPr txBox="1">
            <a:spLocks/>
          </p:cNvSpPr>
          <p:nvPr/>
        </p:nvSpPr>
        <p:spPr>
          <a:xfrm>
            <a:off x="0" y="1"/>
            <a:ext cx="9144000" cy="1106423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workflow for</a:t>
            </a:r>
          </a:p>
          <a:p>
            <a:pPr algn="ctr"/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Cryo</a:t>
            </a: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-EM single particle analysis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8800"/>
            <a:ext cx="9067800" cy="43489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29539" y="648866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TW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Zhu, K. F. et al., Military Med Res 10, 10 (2023)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98783" y="1550504"/>
            <a:ext cx="8597347" cy="4687716"/>
            <a:chOff x="198783" y="1550504"/>
            <a:chExt cx="8597347" cy="4687716"/>
          </a:xfrm>
        </p:grpSpPr>
        <p:sp>
          <p:nvSpPr>
            <p:cNvPr id="5" name="矩形 4"/>
            <p:cNvSpPr/>
            <p:nvPr/>
          </p:nvSpPr>
          <p:spPr bwMode="auto">
            <a:xfrm>
              <a:off x="198783" y="2057400"/>
              <a:ext cx="2239617" cy="167640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621696" y="3829878"/>
              <a:ext cx="4174434" cy="1921565"/>
            </a:xfrm>
            <a:prstGeom prst="rect">
              <a:avLst/>
            </a:prstGeom>
            <a:noFill/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98784" y="3829878"/>
              <a:ext cx="4224130" cy="1921565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2590800" y="2057400"/>
              <a:ext cx="6202017" cy="1676400"/>
            </a:xfrm>
            <a:prstGeom prst="rect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218043" y="1550504"/>
              <a:ext cx="1481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ASCEM</a:t>
              </a:r>
              <a:endPara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6409" y="5715000"/>
              <a:ext cx="2611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ASGC (</a:t>
              </a:r>
              <a:r>
                <a:rPr lang="en-US" altLang="zh-TW" sz="2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DiCOS</a:t>
              </a:r>
              <a:r>
                <a:rPr lang="en-US" altLang="zh-TW" sz="2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4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04507"/>
            <a:ext cx="7162800" cy="45534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7837724" cy="107961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ientific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computing and big data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ytics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facility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 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ASGC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 G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rid 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omputing Facility)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0" y="2325756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555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60080" y="1412776"/>
            <a:ext cx="6415684" cy="5230296"/>
            <a:chOff x="160080" y="1412776"/>
            <a:chExt cx="6415684" cy="5230296"/>
          </a:xfrm>
        </p:grpSpPr>
        <p:sp>
          <p:nvSpPr>
            <p:cNvPr id="56321" name="文字方塊 7"/>
            <p:cNvSpPr txBox="1">
              <a:spLocks noChangeArrowheads="1"/>
            </p:cNvSpPr>
            <p:nvPr/>
          </p:nvSpPr>
          <p:spPr bwMode="auto">
            <a:xfrm>
              <a:off x="222005" y="5866822"/>
              <a:ext cx="1112406" cy="38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03900" tIns="51951" rIns="103900" bIns="51951">
              <a:spAutoFit/>
            </a:bodyPr>
            <a:lstStyle/>
            <a:p>
              <a:endParaRPr lang="zh-TW" altLang="en-US">
                <a:latin typeface="+mj-lt"/>
              </a:endParaRPr>
            </a:p>
          </p:txBody>
        </p:sp>
        <p:pic>
          <p:nvPicPr>
            <p:cNvPr id="56324" name="圖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80" y="1412776"/>
              <a:ext cx="6415684" cy="5230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菱形 2"/>
            <p:cNvSpPr/>
            <p:nvPr/>
          </p:nvSpPr>
          <p:spPr>
            <a:xfrm>
              <a:off x="2340661" y="4780953"/>
              <a:ext cx="502021" cy="603752"/>
            </a:xfrm>
            <a:prstGeom prst="diamond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+mj-lt"/>
              </a:endParaRPr>
            </a:p>
          </p:txBody>
        </p:sp>
        <p:grpSp>
          <p:nvGrpSpPr>
            <p:cNvPr id="21" name="群組 20"/>
            <p:cNvGrpSpPr>
              <a:grpSpLocks/>
            </p:cNvGrpSpPr>
            <p:nvPr/>
          </p:nvGrpSpPr>
          <p:grpSpPr bwMode="auto">
            <a:xfrm>
              <a:off x="899592" y="3861046"/>
              <a:ext cx="1232866" cy="979618"/>
              <a:chOff x="791333" y="2914386"/>
              <a:chExt cx="884113" cy="703576"/>
            </a:xfrm>
          </p:grpSpPr>
          <p:sp>
            <p:nvSpPr>
              <p:cNvPr id="10" name="菱形 9"/>
              <p:cNvSpPr/>
              <p:nvPr/>
            </p:nvSpPr>
            <p:spPr>
              <a:xfrm>
                <a:off x="1052400" y="3185928"/>
                <a:ext cx="360008" cy="432034"/>
              </a:xfrm>
              <a:prstGeom prst="diamond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+mj-lt"/>
                </a:endParaRPr>
              </a:p>
            </p:txBody>
          </p:sp>
          <p:sp>
            <p:nvSpPr>
              <p:cNvPr id="56339" name="文字方塊 3"/>
              <p:cNvSpPr txBox="1">
                <a:spLocks noChangeArrowheads="1"/>
              </p:cNvSpPr>
              <p:nvPr/>
            </p:nvSpPr>
            <p:spPr bwMode="auto">
              <a:xfrm flipH="1">
                <a:off x="791333" y="2914386"/>
                <a:ext cx="884113" cy="287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ASCEM</a:t>
                </a:r>
                <a:endParaRPr lang="zh-TW" altLang="en-US" sz="20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grpSp>
          <p:nvGrpSpPr>
            <p:cNvPr id="22" name="群組 21"/>
            <p:cNvGrpSpPr>
              <a:grpSpLocks/>
            </p:cNvGrpSpPr>
            <p:nvPr/>
          </p:nvGrpSpPr>
          <p:grpSpPr bwMode="auto">
            <a:xfrm>
              <a:off x="3665376" y="1850661"/>
              <a:ext cx="986347" cy="889040"/>
              <a:chOff x="2775868" y="1470913"/>
              <a:chExt cx="708372" cy="639197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2898165" y="1677618"/>
                <a:ext cx="358951" cy="432492"/>
              </a:xfrm>
              <a:prstGeom prst="diamond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+mj-lt"/>
                </a:endParaRPr>
              </a:p>
            </p:txBody>
          </p:sp>
          <p:sp>
            <p:nvSpPr>
              <p:cNvPr id="56337" name="文字方塊 13"/>
              <p:cNvSpPr txBox="1">
                <a:spLocks noChangeArrowheads="1"/>
              </p:cNvSpPr>
              <p:nvPr/>
            </p:nvSpPr>
            <p:spPr bwMode="auto">
              <a:xfrm flipH="1">
                <a:off x="2775868" y="1470913"/>
                <a:ext cx="708372" cy="287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ASGC</a:t>
                </a:r>
                <a:endParaRPr lang="zh-TW" altLang="en-US" sz="20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sp>
          <p:nvSpPr>
            <p:cNvPr id="56328" name="文字方塊 14"/>
            <p:cNvSpPr txBox="1">
              <a:spLocks noChangeArrowheads="1"/>
            </p:cNvSpPr>
            <p:nvPr/>
          </p:nvSpPr>
          <p:spPr bwMode="auto">
            <a:xfrm flipH="1">
              <a:off x="2699792" y="4653136"/>
              <a:ext cx="6700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 dirty="0">
                  <a:solidFill>
                    <a:srgbClr val="0000FF"/>
                  </a:solidFill>
                  <a:latin typeface="+mj-lt"/>
                </a:rPr>
                <a:t>IBC</a:t>
              </a:r>
              <a:endParaRPr lang="zh-TW" alt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 bwMode="auto">
            <a:xfrm flipV="1">
              <a:off x="1765660" y="2480951"/>
              <a:ext cx="2067792" cy="2058946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5" name="文字方塊 15"/>
            <p:cNvSpPr txBox="1">
              <a:spLocks noChangeArrowheads="1"/>
            </p:cNvSpPr>
            <p:nvPr/>
          </p:nvSpPr>
          <p:spPr bwMode="auto">
            <a:xfrm flipH="1">
              <a:off x="2483768" y="3717032"/>
              <a:ext cx="16710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 dirty="0">
                  <a:solidFill>
                    <a:srgbClr val="0000FF"/>
                  </a:solidFill>
                  <a:latin typeface="+mj-lt"/>
                </a:rPr>
                <a:t>10Gb speed</a:t>
              </a:r>
              <a:endParaRPr lang="zh-TW" alt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pic>
        <p:nvPicPr>
          <p:cNvPr id="56332" name="圖片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3573016"/>
            <a:ext cx="2354566" cy="31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 bwMode="auto">
          <a:xfrm flipH="1">
            <a:off x="6732240" y="1268760"/>
            <a:ext cx="23042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Resources:</a:t>
            </a: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storage</a:t>
            </a: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cores</a:t>
            </a: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 cores</a:t>
            </a:r>
          </a:p>
          <a:p>
            <a:pPr lvl="1">
              <a:defRPr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GTX 1080Ti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GTX 3090Ti </a:t>
            </a:r>
          </a:p>
          <a:p>
            <a:pPr lvl="1">
              <a:defRPr/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Telsa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p100</a:t>
            </a:r>
          </a:p>
          <a:p>
            <a:pPr lvl="1">
              <a:defRPr/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Telsa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v100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CF8208-2961-39EC-F7C9-72613F03985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ientific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computing and big data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ytics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facility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 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ASGC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 G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rid </a:t>
            </a:r>
            <a:r>
              <a:rPr lang="en-US" altLang="zh-TW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omputing Facility)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9EBBC21-C9E8-7CDC-73CE-F4A8ED64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4" y="0"/>
            <a:ext cx="8542532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9D976D1-6C59-9166-774F-3ADCD71631EA}"/>
              </a:ext>
            </a:extLst>
          </p:cNvPr>
          <p:cNvSpPr/>
          <p:nvPr/>
        </p:nvSpPr>
        <p:spPr bwMode="auto">
          <a:xfrm>
            <a:off x="381000" y="4267200"/>
            <a:ext cx="8305800" cy="762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64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6004" r="38286" b="37891"/>
          <a:stretch/>
        </p:blipFill>
        <p:spPr>
          <a:xfrm>
            <a:off x="193890" y="2133600"/>
            <a:ext cx="8950110" cy="43434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ASGC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(Distributed Cloud Operating System)</a:t>
            </a: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18031" r="91133" b="75037"/>
          <a:stretch/>
        </p:blipFill>
        <p:spPr bwMode="auto">
          <a:xfrm>
            <a:off x="198781" y="1447800"/>
            <a:ext cx="1330743" cy="6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96078" y="2166730"/>
            <a:ext cx="8998226" cy="8547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79420" y="5300869"/>
            <a:ext cx="1113183" cy="4141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28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32640" r="11304" b="17910"/>
          <a:stretch/>
        </p:blipFill>
        <p:spPr>
          <a:xfrm>
            <a:off x="1295401" y="4463862"/>
            <a:ext cx="7041532" cy="235623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15251" r="11196" b="28728"/>
          <a:stretch/>
        </p:blipFill>
        <p:spPr>
          <a:xfrm>
            <a:off x="228600" y="1187676"/>
            <a:ext cx="8763000" cy="330812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ASGC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(Distributed Cloud Operating System)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124855" y="1176130"/>
            <a:ext cx="634371" cy="255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8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a </a:t>
            </a: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ASGC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DiCOS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  <a:b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(Distributed Cloud Operating System)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92695"/>
            <a:ext cx="8229600" cy="559905"/>
          </a:xfrm>
        </p:spPr>
        <p:txBody>
          <a:bodyPr/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https://dicos.grid.sinica.edu.tw/resources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68355" y="1812234"/>
            <a:ext cx="8630479" cy="4953000"/>
            <a:chOff x="155712" y="1812234"/>
            <a:chExt cx="8630479" cy="49530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6"/>
            <a:stretch/>
          </p:blipFill>
          <p:spPr>
            <a:xfrm>
              <a:off x="155712" y="1812234"/>
              <a:ext cx="8630479" cy="4953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4231641" y="2473961"/>
              <a:ext cx="1686560" cy="24384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99408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382</Words>
  <Application>Microsoft Office PowerPoint</Application>
  <PresentationFormat>如螢幕大小 (4:3)</PresentationFormat>
  <Paragraphs>78</Paragraphs>
  <Slides>26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Apply for a ASGC DiCOS account (Distributed Cloud Operating System)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Launch a new CryoSPARC</vt:lpstr>
      <vt:lpstr>Launch a new CryoSPARC</vt:lpstr>
      <vt:lpstr>Launch a new CryoSPARC</vt:lpstr>
      <vt:lpstr>Launch a new CryoSPARC</vt:lpstr>
      <vt:lpstr>Launch a new CryoSPARC</vt:lpstr>
      <vt:lpstr>Launch a new CryoSPARC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NB2 ASCEM</cp:lastModifiedBy>
  <cp:revision>3621</cp:revision>
  <cp:lastPrinted>1601-01-01T00:00:00Z</cp:lastPrinted>
  <dcterms:created xsi:type="dcterms:W3CDTF">2020-08-07T12:26:59Z</dcterms:created>
  <dcterms:modified xsi:type="dcterms:W3CDTF">2026-03-15T16:55:34Z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