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63" r:id="rId2"/>
    <p:sldId id="695" r:id="rId3"/>
    <p:sldId id="709" r:id="rId4"/>
    <p:sldId id="708" r:id="rId5"/>
    <p:sldId id="707" r:id="rId6"/>
    <p:sldId id="696" r:id="rId7"/>
    <p:sldId id="697" r:id="rId8"/>
    <p:sldId id="698" r:id="rId9"/>
    <p:sldId id="699" r:id="rId10"/>
    <p:sldId id="700" r:id="rId11"/>
    <p:sldId id="701" r:id="rId12"/>
    <p:sldId id="503" r:id="rId13"/>
    <p:sldId id="504" r:id="rId14"/>
    <p:sldId id="505" r:id="rId15"/>
    <p:sldId id="513" r:id="rId16"/>
    <p:sldId id="472" r:id="rId17"/>
    <p:sldId id="474" r:id="rId18"/>
    <p:sldId id="475" r:id="rId19"/>
    <p:sldId id="498" r:id="rId20"/>
    <p:sldId id="499" r:id="rId21"/>
    <p:sldId id="516" r:id="rId22"/>
    <p:sldId id="710" r:id="rId23"/>
    <p:sldId id="506" r:id="rId24"/>
    <p:sldId id="507" r:id="rId25"/>
    <p:sldId id="508" r:id="rId26"/>
    <p:sldId id="509" r:id="rId27"/>
    <p:sldId id="511" r:id="rId28"/>
    <p:sldId id="492" r:id="rId29"/>
    <p:sldId id="493" r:id="rId30"/>
    <p:sldId id="494" r:id="rId31"/>
    <p:sldId id="495" r:id="rId32"/>
    <p:sldId id="496" r:id="rId33"/>
    <p:sldId id="702" r:id="rId34"/>
    <p:sldId id="703" r:id="rId35"/>
    <p:sldId id="704" r:id="rId36"/>
    <p:sldId id="711" r:id="rId37"/>
    <p:sldId id="518" r:id="rId38"/>
    <p:sldId id="517" r:id="rId39"/>
    <p:sldId id="519" r:id="rId40"/>
    <p:sldId id="521" r:id="rId41"/>
    <p:sldId id="523" r:id="rId42"/>
    <p:sldId id="522" r:id="rId43"/>
    <p:sldId id="524" r:id="rId44"/>
    <p:sldId id="525" r:id="rId45"/>
    <p:sldId id="526" r:id="rId46"/>
    <p:sldId id="527" r:id="rId47"/>
    <p:sldId id="528" r:id="rId48"/>
    <p:sldId id="529" r:id="rId49"/>
    <p:sldId id="544" r:id="rId50"/>
    <p:sldId id="545" r:id="rId51"/>
    <p:sldId id="546" r:id="rId52"/>
    <p:sldId id="547" r:id="rId53"/>
    <p:sldId id="531" r:id="rId54"/>
    <p:sldId id="533" r:id="rId55"/>
    <p:sldId id="534" r:id="rId56"/>
    <p:sldId id="535" r:id="rId57"/>
    <p:sldId id="532" r:id="rId58"/>
    <p:sldId id="537" r:id="rId59"/>
    <p:sldId id="538" r:id="rId60"/>
    <p:sldId id="539" r:id="rId61"/>
    <p:sldId id="540" r:id="rId62"/>
    <p:sldId id="712" r:id="rId63"/>
    <p:sldId id="465" r:id="rId64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i" initials="c" lastIdx="0" clrIdx="0">
    <p:extLst>
      <p:ext uri="{19B8F6BF-5375-455C-9EA6-DF929625EA0E}">
        <p15:presenceInfo xmlns:p15="http://schemas.microsoft.com/office/powerpoint/2012/main" userId="114d146f4c59c6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FFCC"/>
    <a:srgbClr val="FFCCFF"/>
    <a:srgbClr val="0000FF"/>
    <a:srgbClr val="CCCCFF"/>
    <a:srgbClr val="99CCFF"/>
    <a:srgbClr val="FFFFFF"/>
    <a:srgbClr val="008000"/>
    <a:srgbClr val="CCE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2910" autoAdjust="0"/>
  </p:normalViewPr>
  <p:slideViewPr>
    <p:cSldViewPr>
      <p:cViewPr varScale="1">
        <p:scale>
          <a:sx n="89" d="100"/>
          <a:sy n="89" d="100"/>
        </p:scale>
        <p:origin x="185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7E01DC-8647-4B8A-A539-CD8844C6F5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4099" name="Google Shape;52;p:notes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 eaLnBrk="1" hangingPunct="1">
              <a:buSzPts val="1400"/>
            </a:pPr>
            <a:endParaRPr lang="zh-TW" altLang="zh-TW" sz="1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56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6AAB616F-C7BA-40D4-9430-57D432699903}" type="slidenum">
              <a:rPr lang="en-US" altLang="zh-TW" smtClean="0"/>
              <a:pPr/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4432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7546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0191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9340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1676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2585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3809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165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5322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FAE25FC-1F4B-4CC8-8A3B-DBFD629C8A83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2183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8878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809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5408504B-9BC9-4393-A4FC-E64D0D903348}" type="slidenum">
              <a:rPr lang="en-US" altLang="zh-TW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3675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5408504B-9BC9-4393-A4FC-E64D0D903348}" type="slidenum">
              <a:rPr lang="en-US" altLang="zh-TW" smtClean="0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6418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E1E8987-23C2-4013-AF9D-AB0B98DE7734}" type="slidenum">
              <a:rPr lang="en-US" altLang="zh-TW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7379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E1E8987-23C2-4013-AF9D-AB0B98DE7734}" type="slidenum">
              <a:rPr lang="en-US" altLang="zh-TW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582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E1E8987-23C2-4013-AF9D-AB0B98DE7734}" type="slidenum">
              <a:rPr lang="en-US" altLang="zh-TW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445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5408504B-9BC9-4393-A4FC-E64D0D903348}" type="slidenum">
              <a:rPr lang="en-US" altLang="zh-TW" smtClean="0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835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63818A5-A9EC-4CCC-8CCB-55DBD9906DDB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38B81-EF4D-4072-A75F-22E7D3E299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13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5B90-DE7C-4AF1-BDA9-B1659140F6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20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2361-2A76-4EE7-B0AD-7D4BF47130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28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908A-F029-4686-8BF3-B789F9D553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728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AE72F-B5AA-4EE2-ABB5-50A52E6F7B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350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1503-2FBE-4439-9B08-4924449ED7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679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9CAD-BE1D-4E4B-9B4C-539648E5CC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761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A848-8273-4E68-A4C0-A50E206805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64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8995F-B2ED-41F0-B8EF-6930B7F1FA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841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0BAD-CA6D-4EA4-945D-79CAD41539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407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05F7-592A-4339-90AA-78C351D1CC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816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pPr>
              <a:defRPr/>
            </a:pPr>
            <a:fld id="{8A8383B3-51C8-4D94-9082-39237DC16D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5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6" name="Google Shape;57;p13"/>
          <p:cNvSpPr txBox="1">
            <a:spLocks noChangeArrowheads="1"/>
          </p:cNvSpPr>
          <p:nvPr/>
        </p:nvSpPr>
        <p:spPr bwMode="auto">
          <a:xfrm>
            <a:off x="1119188" y="4267200"/>
            <a:ext cx="687546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kumimoji="0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Dr. Chun-Hsiung Wang </a:t>
            </a:r>
            <a:endParaRPr kumimoji="0"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王俊雄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2026/03/16</a:t>
            </a:r>
          </a:p>
        </p:txBody>
      </p:sp>
      <p:sp>
        <p:nvSpPr>
          <p:cNvPr id="3077" name="Google Shape;58;p13"/>
          <p:cNvSpPr txBox="1">
            <a:spLocks noChangeArrowheads="1"/>
          </p:cNvSpPr>
          <p:nvPr/>
        </p:nvSpPr>
        <p:spPr bwMode="auto">
          <a:xfrm>
            <a:off x="0" y="2665413"/>
            <a:ext cx="9144000" cy="15017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endParaRPr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01-Preprocessing</a:t>
            </a:r>
            <a:endParaRPr lang="zh-TW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8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8219"/>
          <a:stretch/>
        </p:blipFill>
        <p:spPr>
          <a:xfrm>
            <a:off x="1219200" y="1752600"/>
            <a:ext cx="6417869" cy="5029200"/>
          </a:xfrm>
          <a:prstGeom prst="rect">
            <a:avLst/>
          </a:prstGeom>
        </p:spPr>
      </p:pic>
      <p:sp>
        <p:nvSpPr>
          <p:cNvPr id="19" name="矩形 18"/>
          <p:cNvSpPr>
            <a:spLocks noChangeArrowheads="1"/>
          </p:cNvSpPr>
          <p:nvPr/>
        </p:nvSpPr>
        <p:spPr bwMode="auto">
          <a:xfrm flipH="1" flipV="1">
            <a:off x="4522216" y="1798320"/>
            <a:ext cx="1220216" cy="2316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 flipH="1" flipV="1">
            <a:off x="2695956" y="1798320"/>
            <a:ext cx="1827276" cy="2316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 flipH="1" flipV="1">
            <a:off x="2109260" y="1798320"/>
            <a:ext cx="585171" cy="2316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 of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87320" y="1231200"/>
            <a:ext cx="2037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Workspace</a:t>
            </a:r>
            <a:r>
              <a:rPr lang="zh-TW" altLang="en-US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800" dirty="0">
              <a:solidFill>
                <a:srgbClr val="FF0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95400" y="1232654"/>
            <a:ext cx="1470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1</a:t>
            </a:r>
            <a:endParaRPr lang="zh-TW" altLang="en-US" sz="2800" dirty="0">
              <a:solidFill>
                <a:srgbClr val="0000FF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00600" y="1231200"/>
            <a:ext cx="862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8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Job3</a:t>
            </a:r>
            <a:endParaRPr lang="zh-TW" altLang="en-US" sz="2800" dirty="0">
              <a:solidFill>
                <a:srgbClr val="008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橢圓 25"/>
          <p:cNvSpPr/>
          <p:nvPr/>
        </p:nvSpPr>
        <p:spPr bwMode="auto">
          <a:xfrm>
            <a:off x="7375373" y="2043832"/>
            <a:ext cx="267928" cy="267928"/>
          </a:xfrm>
          <a:prstGeom prst="ellipse">
            <a:avLst/>
          </a:prstGeom>
          <a:solidFill>
            <a:srgbClr val="FFFF00">
              <a:alpha val="3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7" name="矩形 8"/>
          <p:cNvSpPr>
            <a:spLocks noChangeArrowheads="1"/>
          </p:cNvSpPr>
          <p:nvPr/>
        </p:nvSpPr>
        <p:spPr bwMode="auto">
          <a:xfrm>
            <a:off x="7603040" y="1924787"/>
            <a:ext cx="5533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endParaRPr lang="en-US" altLang="zh-TW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00400" y="2059200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W2</a:t>
            </a:r>
            <a:endParaRPr lang="zh-TW" altLang="en-US" sz="2800" dirty="0">
              <a:solidFill>
                <a:srgbClr val="FF0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3600" y="2057400"/>
            <a:ext cx="564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P1</a:t>
            </a:r>
            <a:endParaRPr lang="zh-TW" altLang="en-US" sz="2800" dirty="0">
              <a:solidFill>
                <a:srgbClr val="0000FF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53000" y="2059200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8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J3</a:t>
            </a:r>
            <a:endParaRPr lang="zh-TW" altLang="en-US" sz="2800" dirty="0">
              <a:solidFill>
                <a:srgbClr val="008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7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 of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854975" y="1229552"/>
            <a:ext cx="1217063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01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(Protein A)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985442" y="2377440"/>
            <a:ext cx="1493486" cy="646331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 01</a:t>
            </a:r>
          </a:p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(pH)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87066" y="2362200"/>
            <a:ext cx="2884123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 01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u="heavy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 01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pH, temperature)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761211" y="2378809"/>
            <a:ext cx="2884123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 02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u="heavy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 02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pH, temperature)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224748" y="1234632"/>
            <a:ext cx="1217000" cy="646331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 02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(Protein B)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14953" y="3581400"/>
            <a:ext cx="235833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zh-TW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(Import movies)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14953" y="4191000"/>
            <a:ext cx="267893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02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(Motion correction)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175938" y="4800600"/>
            <a:ext cx="793807" cy="369332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03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94633" y="5422984"/>
            <a:ext cx="3018775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04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Micrograph Curation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220027" y="3590528"/>
            <a:ext cx="793807" cy="369332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zh-TW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214947" y="4205208"/>
            <a:ext cx="793807" cy="369332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02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線接點 26"/>
          <p:cNvCxnSpPr/>
          <p:nvPr/>
        </p:nvCxnSpPr>
        <p:spPr bwMode="auto">
          <a:xfrm>
            <a:off x="1910478" y="5864944"/>
            <a:ext cx="0" cy="47686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接點 27"/>
          <p:cNvCxnSpPr/>
          <p:nvPr/>
        </p:nvCxnSpPr>
        <p:spPr bwMode="auto">
          <a:xfrm>
            <a:off x="1718680" y="2133600"/>
            <a:ext cx="3492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線接點 31"/>
          <p:cNvCxnSpPr/>
          <p:nvPr/>
        </p:nvCxnSpPr>
        <p:spPr bwMode="auto">
          <a:xfrm>
            <a:off x="3462390" y="1885950"/>
            <a:ext cx="0" cy="25146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線接點 34"/>
          <p:cNvCxnSpPr/>
          <p:nvPr/>
        </p:nvCxnSpPr>
        <p:spPr bwMode="auto">
          <a:xfrm>
            <a:off x="5203560" y="3040380"/>
            <a:ext cx="0" cy="165943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直線接點 35"/>
          <p:cNvCxnSpPr/>
          <p:nvPr/>
        </p:nvCxnSpPr>
        <p:spPr bwMode="auto">
          <a:xfrm>
            <a:off x="1730364" y="3048000"/>
            <a:ext cx="0" cy="25146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線接點 39"/>
          <p:cNvCxnSpPr/>
          <p:nvPr/>
        </p:nvCxnSpPr>
        <p:spPr bwMode="auto">
          <a:xfrm>
            <a:off x="7869660" y="1892300"/>
            <a:ext cx="0" cy="48895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直線接點 43"/>
          <p:cNvCxnSpPr/>
          <p:nvPr/>
        </p:nvCxnSpPr>
        <p:spPr bwMode="auto">
          <a:xfrm>
            <a:off x="1730364" y="2125980"/>
            <a:ext cx="0" cy="25146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線接點 44"/>
          <p:cNvCxnSpPr/>
          <p:nvPr/>
        </p:nvCxnSpPr>
        <p:spPr bwMode="auto">
          <a:xfrm>
            <a:off x="5203560" y="2125980"/>
            <a:ext cx="0" cy="25146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線接點 45"/>
          <p:cNvCxnSpPr/>
          <p:nvPr/>
        </p:nvCxnSpPr>
        <p:spPr bwMode="auto">
          <a:xfrm>
            <a:off x="7872200" y="3069141"/>
            <a:ext cx="0" cy="249100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直線接點 48"/>
          <p:cNvCxnSpPr/>
          <p:nvPr/>
        </p:nvCxnSpPr>
        <p:spPr bwMode="auto">
          <a:xfrm>
            <a:off x="240400" y="3299460"/>
            <a:ext cx="147828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線接點 51"/>
          <p:cNvCxnSpPr/>
          <p:nvPr/>
        </p:nvCxnSpPr>
        <p:spPr bwMode="auto">
          <a:xfrm>
            <a:off x="229224" y="3299460"/>
            <a:ext cx="0" cy="262939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直線接點 53"/>
          <p:cNvCxnSpPr/>
          <p:nvPr/>
        </p:nvCxnSpPr>
        <p:spPr bwMode="auto">
          <a:xfrm>
            <a:off x="240400" y="5636344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直線接點 56"/>
          <p:cNvCxnSpPr/>
          <p:nvPr/>
        </p:nvCxnSpPr>
        <p:spPr bwMode="auto">
          <a:xfrm>
            <a:off x="7864809" y="49911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直線接點 57"/>
          <p:cNvCxnSpPr/>
          <p:nvPr/>
        </p:nvCxnSpPr>
        <p:spPr bwMode="auto">
          <a:xfrm>
            <a:off x="7866157" y="438912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直線接點 58"/>
          <p:cNvCxnSpPr/>
          <p:nvPr/>
        </p:nvCxnSpPr>
        <p:spPr bwMode="auto">
          <a:xfrm>
            <a:off x="7871872" y="37719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直線接點 59"/>
          <p:cNvCxnSpPr/>
          <p:nvPr/>
        </p:nvCxnSpPr>
        <p:spPr bwMode="auto">
          <a:xfrm>
            <a:off x="240400" y="37719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直線接點 60"/>
          <p:cNvCxnSpPr/>
          <p:nvPr/>
        </p:nvCxnSpPr>
        <p:spPr bwMode="auto">
          <a:xfrm>
            <a:off x="240400" y="438912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直線接點 65"/>
          <p:cNvCxnSpPr/>
          <p:nvPr/>
        </p:nvCxnSpPr>
        <p:spPr bwMode="auto">
          <a:xfrm>
            <a:off x="8611340" y="5196840"/>
            <a:ext cx="0" cy="44687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文字方塊 66"/>
          <p:cNvSpPr txBox="1"/>
          <p:nvPr/>
        </p:nvSpPr>
        <p:spPr>
          <a:xfrm>
            <a:off x="5556795" y="3590528"/>
            <a:ext cx="793807" cy="369332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zh-TW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5551715" y="4205208"/>
            <a:ext cx="793807" cy="369332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02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直線接點 68"/>
          <p:cNvCxnSpPr/>
          <p:nvPr/>
        </p:nvCxnSpPr>
        <p:spPr bwMode="auto">
          <a:xfrm>
            <a:off x="5955908" y="4665980"/>
            <a:ext cx="0" cy="495955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直線接點 69"/>
          <p:cNvCxnSpPr/>
          <p:nvPr/>
        </p:nvCxnSpPr>
        <p:spPr bwMode="auto">
          <a:xfrm>
            <a:off x="5202925" y="438912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直線接點 70"/>
          <p:cNvCxnSpPr/>
          <p:nvPr/>
        </p:nvCxnSpPr>
        <p:spPr bwMode="auto">
          <a:xfrm>
            <a:off x="5208640" y="37719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文字方塊 71"/>
          <p:cNvSpPr txBox="1"/>
          <p:nvPr/>
        </p:nvSpPr>
        <p:spPr>
          <a:xfrm>
            <a:off x="514953" y="4800600"/>
            <a:ext cx="24481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03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(CTF estimation)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3" name="直線接點 72"/>
          <p:cNvCxnSpPr/>
          <p:nvPr/>
        </p:nvCxnSpPr>
        <p:spPr bwMode="auto">
          <a:xfrm>
            <a:off x="240400" y="49911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4506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ED962D1-DF57-CB4F-61E1-5EABDD86A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" y="1697374"/>
            <a:ext cx="9030769" cy="4193362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Create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New Project</a:t>
            </a: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5950744" y="1725115"/>
            <a:ext cx="665956" cy="18623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6"/>
          <p:cNvSpPr>
            <a:spLocks noChangeArrowheads="1"/>
          </p:cNvSpPr>
          <p:nvPr/>
        </p:nvSpPr>
        <p:spPr bwMode="auto">
          <a:xfrm>
            <a:off x="7100094" y="211881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8"/>
          <p:cNvSpPr>
            <a:spLocks noChangeArrowheads="1"/>
          </p:cNvSpPr>
          <p:nvPr/>
        </p:nvSpPr>
        <p:spPr bwMode="auto">
          <a:xfrm>
            <a:off x="5884609" y="127934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0"/>
          <p:cNvSpPr>
            <a:spLocks noChangeArrowheads="1"/>
          </p:cNvSpPr>
          <p:nvPr/>
        </p:nvSpPr>
        <p:spPr bwMode="auto">
          <a:xfrm>
            <a:off x="6477000" y="1914068"/>
            <a:ext cx="1457325" cy="18778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9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Create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New Project</a:t>
            </a:r>
          </a:p>
        </p:txBody>
      </p:sp>
      <p:pic>
        <p:nvPicPr>
          <p:cNvPr id="3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5689600" y="2225675"/>
            <a:ext cx="2657475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7924800" y="2819400"/>
            <a:ext cx="433388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1841500" y="2316163"/>
            <a:ext cx="2895600" cy="2397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709613" y="2314575"/>
            <a:ext cx="1042987" cy="241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6"/>
          <p:cNvSpPr>
            <a:spLocks noChangeArrowheads="1"/>
          </p:cNvSpPr>
          <p:nvPr/>
        </p:nvSpPr>
        <p:spPr bwMode="auto">
          <a:xfrm>
            <a:off x="7157217" y="275812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056313" y="215487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10"/>
          <p:cNvSpPr>
            <a:spLocks noChangeArrowheads="1"/>
          </p:cNvSpPr>
          <p:nvPr/>
        </p:nvSpPr>
        <p:spPr bwMode="auto">
          <a:xfrm>
            <a:off x="-9832" y="217397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1"/>
          <p:cNvSpPr>
            <a:spLocks noChangeArrowheads="1"/>
          </p:cNvSpPr>
          <p:nvPr/>
        </p:nvSpPr>
        <p:spPr bwMode="auto">
          <a:xfrm>
            <a:off x="4572641" y="191484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447368" y="3617912"/>
            <a:ext cx="5046663" cy="95408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/activeEM/</a:t>
            </a:r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data</a:t>
            </a: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group_folder</a:t>
            </a:r>
            <a:r>
              <a:rPr lang="en-US" altLang="zh-TW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/</a:t>
            </a:r>
          </a:p>
          <a:p>
            <a:r>
              <a:rPr lang="en-US" altLang="zh-TW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user_folder</a:t>
            </a:r>
            <a:r>
              <a:rPr lang="zh-TW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4821238" y="2314575"/>
            <a:ext cx="588962" cy="241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4"/>
          <p:cNvSpPr>
            <a:spLocks noChangeArrowheads="1"/>
          </p:cNvSpPr>
          <p:nvPr/>
        </p:nvSpPr>
        <p:spPr bwMode="auto">
          <a:xfrm>
            <a:off x="2783840" y="191325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609600" y="2819400"/>
            <a:ext cx="4876800" cy="20421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矩形 14"/>
          <p:cNvSpPr>
            <a:spLocks noChangeArrowheads="1"/>
          </p:cNvSpPr>
          <p:nvPr/>
        </p:nvSpPr>
        <p:spPr bwMode="auto">
          <a:xfrm>
            <a:off x="693174" y="308732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7AF22DE-9E3E-1266-DAAC-4A5F4513B049}"/>
              </a:ext>
            </a:extLst>
          </p:cNvPr>
          <p:cNvSpPr txBox="1"/>
          <p:nvPr/>
        </p:nvSpPr>
        <p:spPr>
          <a:xfrm>
            <a:off x="447368" y="5250329"/>
            <a:ext cx="82394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/activeEM/ascem_workshop/dicosbio</a:t>
            </a:r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10910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Create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Initial Workspace</a:t>
            </a:r>
          </a:p>
        </p:txBody>
      </p:sp>
      <p:pic>
        <p:nvPicPr>
          <p:cNvPr id="3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638800" y="4800600"/>
            <a:ext cx="45720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7"/>
          <p:cNvSpPr>
            <a:spLocks noChangeArrowheads="1"/>
          </p:cNvSpPr>
          <p:nvPr/>
        </p:nvSpPr>
        <p:spPr bwMode="auto">
          <a:xfrm>
            <a:off x="5664200" y="5349875"/>
            <a:ext cx="2697163" cy="3190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8"/>
          <p:cNvSpPr>
            <a:spLocks noChangeArrowheads="1"/>
          </p:cNvSpPr>
          <p:nvPr/>
        </p:nvSpPr>
        <p:spPr bwMode="auto">
          <a:xfrm>
            <a:off x="6245225" y="5799138"/>
            <a:ext cx="53340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897370" y="529304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081078" y="464788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769735" y="569436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5689600" y="2693988"/>
            <a:ext cx="2657475" cy="304800"/>
          </a:xfrm>
          <a:prstGeom prst="rect">
            <a:avLst/>
          </a:prstGeom>
          <a:noFill/>
          <a:ln w="38100" algn="ctr">
            <a:solidFill>
              <a:srgbClr val="FF9933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5689600" y="2097088"/>
            <a:ext cx="2657475" cy="304800"/>
          </a:xfrm>
          <a:prstGeom prst="rect">
            <a:avLst/>
          </a:prstGeom>
          <a:noFill/>
          <a:ln w="38100" algn="ctr">
            <a:solidFill>
              <a:srgbClr val="FF9933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1585288" y="5243707"/>
            <a:ext cx="3743631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APO_100Micrographs</a:t>
            </a:r>
            <a:endParaRPr lang="zh-TW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7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820227"/>
            <a:ext cx="8045450" cy="4525963"/>
          </a:xfrm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Create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Initial Workspace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(Diagram of 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Workspaces</a:t>
            </a:r>
            <a:r>
              <a:rPr lang="en-US" altLang="zh-TW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Jobs)</a:t>
            </a:r>
            <a:endParaRPr lang="en-US" altLang="zh-TW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6519278" y="1839983"/>
            <a:ext cx="412463" cy="313281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65400" y="1355521"/>
            <a:ext cx="1774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Workspace</a:t>
            </a:r>
            <a:r>
              <a:rPr lang="zh-TW" altLang="en-US" sz="24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dirty="0">
              <a:solidFill>
                <a:srgbClr val="FF0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79471" y="1356975"/>
            <a:ext cx="1285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3</a:t>
            </a:r>
            <a:endParaRPr lang="zh-TW" altLang="en-US" sz="2400" dirty="0">
              <a:solidFill>
                <a:srgbClr val="0000FF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94200" y="1355521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8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zh-TW" altLang="en-US" sz="2400" dirty="0">
              <a:solidFill>
                <a:srgbClr val="008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255110" y="1365547"/>
            <a:ext cx="1778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24200" y="2059200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W1</a:t>
            </a:r>
            <a:endParaRPr lang="zh-TW" altLang="en-US" sz="2800" dirty="0">
              <a:solidFill>
                <a:srgbClr val="FF0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28800" y="2057400"/>
            <a:ext cx="564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P3</a:t>
            </a:r>
            <a:endParaRPr lang="zh-TW" altLang="en-US" sz="2800" dirty="0">
              <a:solidFill>
                <a:srgbClr val="0000FF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1057459" y="3673699"/>
            <a:ext cx="4232296" cy="276643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271019" y="3218928"/>
            <a:ext cx="1778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69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Import Micrographs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59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895157"/>
            <a:ext cx="8045450" cy="4525963"/>
          </a:xfrm>
        </p:spPr>
      </p:pic>
      <p:sp>
        <p:nvSpPr>
          <p:cNvPr id="19460" name="矩形 6"/>
          <p:cNvSpPr>
            <a:spLocks noChangeArrowheads="1"/>
          </p:cNvSpPr>
          <p:nvPr/>
        </p:nvSpPr>
        <p:spPr bwMode="auto">
          <a:xfrm>
            <a:off x="1082040" y="3876357"/>
            <a:ext cx="1945640" cy="838200"/>
          </a:xfrm>
          <a:prstGeom prst="rect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9461" name="矩形 4"/>
          <p:cNvSpPr>
            <a:spLocks noChangeArrowheads="1"/>
          </p:cNvSpPr>
          <p:nvPr/>
        </p:nvSpPr>
        <p:spPr bwMode="auto">
          <a:xfrm>
            <a:off x="3276600" y="341915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65400" y="1355521"/>
            <a:ext cx="1774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Workspace</a:t>
            </a:r>
            <a:r>
              <a:rPr lang="zh-TW" altLang="en-US" sz="24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dirty="0">
              <a:solidFill>
                <a:srgbClr val="FF0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9471" y="1356975"/>
            <a:ext cx="1285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3</a:t>
            </a:r>
            <a:endParaRPr lang="zh-TW" altLang="en-US" sz="2400" dirty="0">
              <a:solidFill>
                <a:srgbClr val="0000FF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94200" y="1355521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8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zh-TW" altLang="en-US" sz="2400" dirty="0">
              <a:solidFill>
                <a:srgbClr val="008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3200400" y="3876357"/>
            <a:ext cx="1905000" cy="838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Import Micrographs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1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7772400" y="4572000"/>
            <a:ext cx="284163" cy="1873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7511333" y="47788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內容版面配置區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219200"/>
            <a:ext cx="8045450" cy="4525963"/>
          </a:xfrm>
        </p:spPr>
      </p:pic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609600" y="2438400"/>
            <a:ext cx="4800600" cy="2895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Import Micrographs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矩形 5"/>
          <p:cNvSpPr>
            <a:spLocks noChangeArrowheads="1"/>
          </p:cNvSpPr>
          <p:nvPr/>
        </p:nvSpPr>
        <p:spPr bwMode="auto">
          <a:xfrm>
            <a:off x="7772400" y="4191000"/>
            <a:ext cx="284163" cy="1873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581" name="矩形 6"/>
          <p:cNvSpPr>
            <a:spLocks noChangeArrowheads="1"/>
          </p:cNvSpPr>
          <p:nvPr/>
        </p:nvSpPr>
        <p:spPr bwMode="auto">
          <a:xfrm>
            <a:off x="1841500" y="1935163"/>
            <a:ext cx="2895600" cy="2397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582" name="矩形 7"/>
          <p:cNvSpPr>
            <a:spLocks noChangeArrowheads="1"/>
          </p:cNvSpPr>
          <p:nvPr/>
        </p:nvSpPr>
        <p:spPr bwMode="auto">
          <a:xfrm>
            <a:off x="709613" y="1933575"/>
            <a:ext cx="1042987" cy="241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583" name="矩形 29"/>
          <p:cNvSpPr>
            <a:spLocks noChangeArrowheads="1"/>
          </p:cNvSpPr>
          <p:nvPr/>
        </p:nvSpPr>
        <p:spPr bwMode="auto">
          <a:xfrm>
            <a:off x="7540830" y="434872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矩形 30"/>
          <p:cNvSpPr>
            <a:spLocks noChangeArrowheads="1"/>
          </p:cNvSpPr>
          <p:nvPr/>
        </p:nvSpPr>
        <p:spPr bwMode="auto">
          <a:xfrm>
            <a:off x="-80518" y="180555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矩形 31"/>
          <p:cNvSpPr>
            <a:spLocks noChangeArrowheads="1"/>
          </p:cNvSpPr>
          <p:nvPr/>
        </p:nvSpPr>
        <p:spPr bwMode="auto">
          <a:xfrm>
            <a:off x="4590288" y="152774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矩形 7"/>
          <p:cNvSpPr>
            <a:spLocks noChangeArrowheads="1"/>
          </p:cNvSpPr>
          <p:nvPr/>
        </p:nvSpPr>
        <p:spPr bwMode="auto">
          <a:xfrm>
            <a:off x="4821238" y="1933575"/>
            <a:ext cx="588962" cy="241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588" name="矩形 34"/>
          <p:cNvSpPr>
            <a:spLocks noChangeArrowheads="1"/>
          </p:cNvSpPr>
          <p:nvPr/>
        </p:nvSpPr>
        <p:spPr bwMode="auto">
          <a:xfrm>
            <a:off x="2418080" y="1526159"/>
            <a:ext cx="2240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</a:t>
            </a:r>
            <a:r>
              <a:rPr lang="en-US" altLang="zh-TW" sz="2400" b="1" dirty="0">
                <a:solidFill>
                  <a:srgbClr val="FF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(add *</a:t>
            </a:r>
            <a:r>
              <a:rPr lang="en-US" altLang="zh-TW" sz="2400" b="1" dirty="0" err="1">
                <a:solidFill>
                  <a:srgbClr val="FF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mrc</a:t>
            </a:r>
            <a:r>
              <a:rPr lang="en-US" altLang="zh-TW" sz="2400" b="1" dirty="0">
                <a:solidFill>
                  <a:srgbClr val="FF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zh-TW" altLang="en-US" sz="2400" b="1" dirty="0">
              <a:solidFill>
                <a:srgbClr val="FF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34"/>
          <p:cNvSpPr>
            <a:spLocks noChangeArrowheads="1"/>
          </p:cNvSpPr>
          <p:nvPr/>
        </p:nvSpPr>
        <p:spPr bwMode="auto">
          <a:xfrm>
            <a:off x="-62992" y="239991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32"/>
          <p:cNvSpPr>
            <a:spLocks noChangeArrowheads="1"/>
          </p:cNvSpPr>
          <p:nvPr/>
        </p:nvSpPr>
        <p:spPr bwMode="auto">
          <a:xfrm>
            <a:off x="838200" y="2697436"/>
            <a:ext cx="6324600" cy="95410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/activeEM/</a:t>
            </a:r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data</a:t>
            </a:r>
            <a:r>
              <a:rPr lang="zh-TW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group_folder</a:t>
            </a:r>
            <a:r>
              <a:rPr lang="en-US" altLang="zh-TW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/</a:t>
            </a:r>
          </a:p>
          <a:p>
            <a:r>
              <a:rPr lang="en-US" altLang="zh-TW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user_folder</a:t>
            </a:r>
            <a:r>
              <a:rPr lang="zh-TW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Micrographs_folder</a:t>
            </a:r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*.</a:t>
            </a:r>
            <a:r>
              <a:rPr lang="en-US" altLang="zh-TW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mrc</a:t>
            </a:r>
            <a:endParaRPr lang="zh-TW" altLang="en-US" sz="28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67400" y="6200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98F83C4-B3FD-8CC3-E5F1-93E48951FFDF}"/>
              </a:ext>
            </a:extLst>
          </p:cNvPr>
          <p:cNvSpPr txBox="1"/>
          <p:nvPr/>
        </p:nvSpPr>
        <p:spPr>
          <a:xfrm>
            <a:off x="228600" y="5410200"/>
            <a:ext cx="8670925" cy="1200329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activeEM</a:t>
            </a:r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Hands_on_tutorial</a:t>
            </a:r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/Micrographs/</a:t>
            </a:r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zh-TW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mrc</a:t>
            </a:r>
            <a:endParaRPr lang="zh-TW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F9A0D40-4D60-0376-704A-A6AA1675E1CA}"/>
              </a:ext>
            </a:extLst>
          </p:cNvPr>
          <p:cNvSpPr txBox="1"/>
          <p:nvPr/>
        </p:nvSpPr>
        <p:spPr>
          <a:xfrm>
            <a:off x="228600" y="3810000"/>
            <a:ext cx="867092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activeEM</a:t>
            </a:r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ascem_workshop</a:t>
            </a:r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TW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Hands_on_tutorial</a:t>
            </a:r>
            <a:r>
              <a:rPr lang="en-US" altLang="zh-TW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/Micrographs/</a:t>
            </a:r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zh-TW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mrc</a:t>
            </a:r>
            <a:endParaRPr lang="zh-TW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Import Micrographs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內容版面配置區 2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8" name="矩形 5"/>
          <p:cNvSpPr>
            <a:spLocks noChangeArrowheads="1"/>
          </p:cNvSpPr>
          <p:nvPr/>
        </p:nvSpPr>
        <p:spPr bwMode="auto">
          <a:xfrm>
            <a:off x="5772150" y="3489960"/>
            <a:ext cx="2274570" cy="2057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auto">
          <a:xfrm>
            <a:off x="6437376" y="5803392"/>
            <a:ext cx="762000" cy="29260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5"/>
          <p:cNvSpPr>
            <a:spLocks noChangeArrowheads="1"/>
          </p:cNvSpPr>
          <p:nvPr/>
        </p:nvSpPr>
        <p:spPr bwMode="auto">
          <a:xfrm>
            <a:off x="5772150" y="3943350"/>
            <a:ext cx="2274570" cy="2057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5"/>
          <p:cNvSpPr>
            <a:spLocks noChangeArrowheads="1"/>
          </p:cNvSpPr>
          <p:nvPr/>
        </p:nvSpPr>
        <p:spPr bwMode="auto">
          <a:xfrm>
            <a:off x="5772150" y="4381500"/>
            <a:ext cx="2274570" cy="2057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5"/>
          <p:cNvSpPr>
            <a:spLocks noChangeArrowheads="1"/>
          </p:cNvSpPr>
          <p:nvPr/>
        </p:nvSpPr>
        <p:spPr bwMode="auto">
          <a:xfrm>
            <a:off x="5772150" y="3048000"/>
            <a:ext cx="2274570" cy="2057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/>
          <p:nvPr/>
        </p:nvSpPr>
        <p:spPr>
          <a:xfrm>
            <a:off x="6558643" y="3404419"/>
            <a:ext cx="530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300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587497" y="3866538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2.7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616351" y="4299157"/>
            <a:ext cx="41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50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472081" y="2971800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0.648</a:t>
            </a:r>
            <a:endParaRPr lang="zh-TW" altLang="en-US" dirty="0"/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8103870" y="3358515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29"/>
          <p:cNvSpPr>
            <a:spLocks noChangeArrowheads="1"/>
          </p:cNvSpPr>
          <p:nvPr/>
        </p:nvSpPr>
        <p:spPr bwMode="auto">
          <a:xfrm>
            <a:off x="8103870" y="3821430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29"/>
          <p:cNvSpPr>
            <a:spLocks noChangeArrowheads="1"/>
          </p:cNvSpPr>
          <p:nvPr/>
        </p:nvSpPr>
        <p:spPr bwMode="auto">
          <a:xfrm>
            <a:off x="8103870" y="4253865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29"/>
          <p:cNvSpPr>
            <a:spLocks noChangeArrowheads="1"/>
          </p:cNvSpPr>
          <p:nvPr/>
        </p:nvSpPr>
        <p:spPr bwMode="auto">
          <a:xfrm>
            <a:off x="8103870" y="2918460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9"/>
          <p:cNvSpPr>
            <a:spLocks noChangeArrowheads="1"/>
          </p:cNvSpPr>
          <p:nvPr/>
        </p:nvSpPr>
        <p:spPr bwMode="auto">
          <a:xfrm>
            <a:off x="7208520" y="5715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590800" y="2514600"/>
            <a:ext cx="2864887" cy="341632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Parameters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Apix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0.648</a:t>
            </a:r>
            <a:r>
              <a:rPr lang="zh-TW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Å/pixel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Voltage: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Cs: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number: 60 frames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does: 0.8 e-/Å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does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e-/Å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(0.833 e-/Å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60 frames)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45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altLang="zh-TW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3992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-EM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ingle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article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b-Initio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econstruction and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lassification) is a 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 Computing (HPC)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 for complete processing of</a:t>
            </a:r>
            <a:r>
              <a: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</a:t>
            </a:r>
            <a:r>
              <a:rPr lang="en-US" altLang="zh-TW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altLang="zh-TW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-electron microscopy (</a:t>
            </a:r>
            <a:r>
              <a:rPr lang="en-US" altLang="zh-TW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altLang="zh-TW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-EM)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data. </a:t>
            </a:r>
          </a:p>
        </p:txBody>
      </p:sp>
      <p:pic>
        <p:nvPicPr>
          <p:cNvPr id="9220" name="Picture 2" descr="crySPARC reconstruc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33648">
            <a:off x="3559175" y="4038600"/>
            <a:ext cx="2667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851150" cy="836613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425" y="3962400"/>
            <a:ext cx="25939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5791200"/>
            <a:ext cx="3389312" cy="7620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Import Micrographs</a:t>
            </a:r>
          </a:p>
        </p:txBody>
      </p:sp>
      <p:pic>
        <p:nvPicPr>
          <p:cNvPr id="3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6248400" y="5852160"/>
            <a:ext cx="538480" cy="2133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6781800" y="5715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03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Import Micrographs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(Results)</a:t>
            </a:r>
          </a:p>
        </p:txBody>
      </p:sp>
      <p:pic>
        <p:nvPicPr>
          <p:cNvPr id="8" name="內容版面配置區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828800" y="3962400"/>
            <a:ext cx="1768433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Micrographs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4038600" y="3962400"/>
            <a:ext cx="762000" cy="228600"/>
          </a:xfrm>
          <a:prstGeom prst="rect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83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084263" y="1421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834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</a:t>
            </a:r>
          </a:p>
        </p:txBody>
      </p:sp>
      <p:pic>
        <p:nvPicPr>
          <p:cNvPr id="10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11" name="矩形 5"/>
          <p:cNvSpPr>
            <a:spLocks noChangeArrowheads="1"/>
          </p:cNvSpPr>
          <p:nvPr/>
        </p:nvSpPr>
        <p:spPr bwMode="auto">
          <a:xfrm>
            <a:off x="6324600" y="1676400"/>
            <a:ext cx="73533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5"/>
          <p:cNvSpPr>
            <a:spLocks noChangeArrowheads="1"/>
          </p:cNvSpPr>
          <p:nvPr/>
        </p:nvSpPr>
        <p:spPr bwMode="auto">
          <a:xfrm>
            <a:off x="5554980" y="3326130"/>
            <a:ext cx="2903220" cy="25527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6355080" y="11658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7033260" y="35433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42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1018540" y="2557780"/>
            <a:ext cx="292100" cy="243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878513" y="212942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61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</a:t>
            </a:r>
          </a:p>
        </p:txBody>
      </p:sp>
      <p:pic>
        <p:nvPicPr>
          <p:cNvPr id="3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4008120" y="2583180"/>
            <a:ext cx="1432560" cy="18516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5650230" y="2895600"/>
            <a:ext cx="2739390" cy="7734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9"/>
          <p:cNvSpPr>
            <a:spLocks noChangeArrowheads="1"/>
          </p:cNvSpPr>
          <p:nvPr/>
        </p:nvSpPr>
        <p:spPr bwMode="auto">
          <a:xfrm>
            <a:off x="6436360" y="5806440"/>
            <a:ext cx="751840" cy="264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8" name="直線單箭頭接點 7"/>
          <p:cNvCxnSpPr/>
          <p:nvPr/>
        </p:nvCxnSpPr>
        <p:spPr bwMode="auto">
          <a:xfrm flipV="1">
            <a:off x="5105400" y="3352800"/>
            <a:ext cx="896112" cy="487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文字方塊 8"/>
          <p:cNvSpPr txBox="1"/>
          <p:nvPr/>
        </p:nvSpPr>
        <p:spPr>
          <a:xfrm>
            <a:off x="3657600" y="4495800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471398" y="2567891"/>
            <a:ext cx="24888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Imported micrographs</a:t>
            </a:r>
            <a:endParaRPr lang="zh-TW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72200" y="2438400"/>
            <a:ext cx="14629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Micrographs</a:t>
            </a:r>
            <a:endParaRPr lang="zh-TW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4703261" y="392872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7235068" y="568378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56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</a:t>
            </a:r>
          </a:p>
        </p:txBody>
      </p:sp>
      <p:pic>
        <p:nvPicPr>
          <p:cNvPr id="3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6216445" y="5754328"/>
            <a:ext cx="636639" cy="39083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6935184" y="570836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4462371" y="195735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208638" y="1973826"/>
            <a:ext cx="297427" cy="28759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48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</a:t>
            </a:r>
          </a:p>
        </p:txBody>
      </p:sp>
      <p:pic>
        <p:nvPicPr>
          <p:cNvPr id="3" name="內容版面配置區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990600" y="4114800"/>
            <a:ext cx="307258" cy="25072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1340629" y="401721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13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861061" y="3608438"/>
            <a:ext cx="2933700" cy="108548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文字方塊 4"/>
          <p:cNvSpPr txBox="1"/>
          <p:nvPr/>
        </p:nvSpPr>
        <p:spPr>
          <a:xfrm>
            <a:off x="822960" y="326136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Defocus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694944" y="2304288"/>
            <a:ext cx="780288" cy="2255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5181601" y="2286000"/>
            <a:ext cx="30480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 (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Results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1420434" y="219382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4463354" y="216334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894080" y="4221480"/>
            <a:ext cx="4155440" cy="1473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文字方塊 7"/>
          <p:cNvSpPr txBox="1"/>
          <p:nvPr/>
        </p:nvSpPr>
        <p:spPr>
          <a:xfrm>
            <a:off x="2639568" y="3057144"/>
            <a:ext cx="1815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Defocus:</a:t>
            </a:r>
          </a:p>
          <a:p>
            <a:r>
              <a:rPr lang="en-US" altLang="zh-TW" b="1" dirty="0">
                <a:solidFill>
                  <a:srgbClr val="FF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around -1.26 um</a:t>
            </a:r>
            <a:endParaRPr lang="zh-TW" altLang="en-US" b="1" dirty="0">
              <a:solidFill>
                <a:srgbClr val="FF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819400" y="457200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1D FFT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894080" y="2951480"/>
            <a:ext cx="4155440" cy="11887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 (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Results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" name="矩形 4"/>
          <p:cNvSpPr>
            <a:spLocks noChangeArrowheads="1"/>
          </p:cNvSpPr>
          <p:nvPr/>
        </p:nvSpPr>
        <p:spPr bwMode="auto">
          <a:xfrm>
            <a:off x="694944" y="2304288"/>
            <a:ext cx="780288" cy="2255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3" name="直線單箭頭接點 2"/>
          <p:cNvCxnSpPr/>
          <p:nvPr/>
        </p:nvCxnSpPr>
        <p:spPr bwMode="auto">
          <a:xfrm flipV="1">
            <a:off x="2377440" y="3475482"/>
            <a:ext cx="0" cy="490728"/>
          </a:xfrm>
          <a:prstGeom prst="straightConnector1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矩形 11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altLang="zh-TW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11277" y="4972664"/>
            <a:ext cx="3094838" cy="609600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FF0000"/>
            </a:solidFill>
            <a:round/>
            <a:headEnd/>
            <a:tailEnd type="none" w="lg" len="lg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0" y="1249363"/>
            <a:ext cx="8991600" cy="4525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useful for 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</a:t>
            </a:r>
            <a:r>
              <a:rPr lang="en-US" altLang="zh-TW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-EM structures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Membrane proteins</a:t>
            </a:r>
            <a:endParaRPr lang="en-US" altLang="zh-TW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Small</a:t>
            </a:r>
            <a:r>
              <a:rPr lang="en-US" altLang="zh-TW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Complexes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Flexible</a:t>
            </a:r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zh-TW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zh-TW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3507327" y="1758950"/>
            <a:ext cx="409438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TW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4495800" y="1970088"/>
            <a:ext cx="4094389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TW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altLang="zh-TW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-EM</a:t>
            </a:r>
            <a:r>
              <a:rPr lang="zh-TW" alt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TW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</a:t>
            </a:r>
            <a:r>
              <a:rPr lang="en-US" altLang="zh-TW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</a:t>
            </a:r>
            <a:r>
              <a:rPr lang="en-US" altLang="zh-TW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altLang="zh-TW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TW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Negative</a:t>
            </a:r>
            <a:r>
              <a:rPr lang="en-US" altLang="zh-TW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</a:t>
            </a:r>
            <a:r>
              <a:rPr lang="en-US" altLang="zh-TW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pic>
        <p:nvPicPr>
          <p:cNvPr id="17" name="內容版面配置區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62400"/>
            <a:ext cx="2590800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62400"/>
            <a:ext cx="2590800" cy="2590800"/>
          </a:xfrm>
          <a:ln>
            <a:solidFill>
              <a:schemeClr val="tx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7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777240" y="2887980"/>
            <a:ext cx="3200400" cy="2781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文字方塊 4"/>
          <p:cNvSpPr txBox="1"/>
          <p:nvPr/>
        </p:nvSpPr>
        <p:spPr>
          <a:xfrm>
            <a:off x="4023360" y="2910840"/>
            <a:ext cx="1456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Patch results</a:t>
            </a:r>
          </a:p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(Defocus)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 (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Results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676656" y="2109216"/>
            <a:ext cx="548640" cy="17678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D97C08D-C509-1286-DD55-D2AB6AC9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365" y="2907030"/>
            <a:ext cx="2880360" cy="2743199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文字方塊 3"/>
          <p:cNvSpPr txBox="1"/>
          <p:nvPr/>
        </p:nvSpPr>
        <p:spPr>
          <a:xfrm>
            <a:off x="633984" y="2779776"/>
            <a:ext cx="19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Max fit resolution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77824" y="3169920"/>
            <a:ext cx="4187952" cy="1706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文字方塊 5"/>
          <p:cNvSpPr txBox="1"/>
          <p:nvPr/>
        </p:nvSpPr>
        <p:spPr>
          <a:xfrm>
            <a:off x="3910584" y="332232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2.499Å</a:t>
            </a:r>
            <a:endParaRPr lang="zh-TW" altLang="en-US" b="1" dirty="0">
              <a:solidFill>
                <a:srgbClr val="FF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 (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Results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3450336" y="3432048"/>
            <a:ext cx="308864" cy="121920"/>
          </a:xfrm>
          <a:prstGeom prst="rect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文字方塊 3"/>
          <p:cNvSpPr txBox="1"/>
          <p:nvPr/>
        </p:nvSpPr>
        <p:spPr>
          <a:xfrm>
            <a:off x="780288" y="3023222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Relative Ice Thickness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38200" y="3379838"/>
            <a:ext cx="4267200" cy="17255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文字方塊 5"/>
          <p:cNvSpPr txBox="1"/>
          <p:nvPr/>
        </p:nvSpPr>
        <p:spPr>
          <a:xfrm>
            <a:off x="3294888" y="349871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1.027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Patch CTF estimation (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Results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8" name="矩形 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39256"/>
          <a:stretch/>
        </p:blipFill>
        <p:spPr>
          <a:xfrm>
            <a:off x="468943" y="3523470"/>
            <a:ext cx="8291009" cy="2763870"/>
          </a:xfrm>
          <a:prstGeom prst="rect">
            <a:avLst/>
          </a:prstGeom>
        </p:spPr>
      </p:pic>
      <p:sp>
        <p:nvSpPr>
          <p:cNvPr id="11" name="標題 7"/>
          <p:cNvSpPr txBox="1">
            <a:spLocks/>
          </p:cNvSpPr>
          <p:nvPr/>
        </p:nvSpPr>
        <p:spPr>
          <a:xfrm>
            <a:off x="0" y="0"/>
            <a:ext cx="9144000" cy="110642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Ice Thickness</a:t>
            </a:r>
          </a:p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 </a:t>
            </a:r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935884" y="1380744"/>
            <a:ext cx="4833980" cy="859536"/>
            <a:chOff x="1319932" y="1810512"/>
            <a:chExt cx="4833980" cy="859536"/>
          </a:xfrm>
        </p:grpSpPr>
        <p:sp>
          <p:nvSpPr>
            <p:cNvPr id="13" name="圓角矩形 12"/>
            <p:cNvSpPr/>
            <p:nvPr/>
          </p:nvSpPr>
          <p:spPr>
            <a:xfrm>
              <a:off x="1325880" y="1810512"/>
              <a:ext cx="4828032" cy="859536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1319932" y="1830666"/>
              <a:ext cx="4748365" cy="812530"/>
              <a:chOff x="1319932" y="1830666"/>
              <a:chExt cx="4748365" cy="812530"/>
            </a:xfrm>
          </p:grpSpPr>
          <p:sp>
            <p:nvSpPr>
              <p:cNvPr id="15" name="文字方塊 14"/>
              <p:cNvSpPr txBox="1"/>
              <p:nvPr/>
            </p:nvSpPr>
            <p:spPr>
              <a:xfrm>
                <a:off x="3655457" y="1830666"/>
                <a:ext cx="2412840" cy="812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 (3.5 Å ~ 3.9Å)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zh-TW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 (30 Å ~ 6 Å)</a:t>
                </a:r>
                <a:endParaRPr lang="zh-TW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319932" y="2041058"/>
                <a:ext cx="24711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Ice Thickness </a:t>
                </a:r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TW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直線接點 16"/>
              <p:cNvCxnSpPr/>
              <p:nvPr/>
            </p:nvCxnSpPr>
            <p:spPr>
              <a:xfrm>
                <a:off x="3733924" y="2231696"/>
                <a:ext cx="22766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矩形 17"/>
          <p:cNvSpPr/>
          <p:nvPr/>
        </p:nvSpPr>
        <p:spPr>
          <a:xfrm>
            <a:off x="2919984" y="6506194"/>
            <a:ext cx="6224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https://www.biorxiv.org/content/biorxiv/early/2017/03/17/105452.full.pdf</a:t>
            </a:r>
            <a:endParaRPr lang="zh-TW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865632" y="2511552"/>
            <a:ext cx="5482570" cy="771144"/>
            <a:chOff x="545592" y="2493264"/>
            <a:chExt cx="5482570" cy="771144"/>
          </a:xfrm>
        </p:grpSpPr>
        <p:sp>
          <p:nvSpPr>
            <p:cNvPr id="26" name="圓角矩形 25"/>
            <p:cNvSpPr/>
            <p:nvPr/>
          </p:nvSpPr>
          <p:spPr>
            <a:xfrm>
              <a:off x="545592" y="2493264"/>
              <a:ext cx="5480304" cy="771144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14501" y="2576822"/>
              <a:ext cx="54136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Good: &lt; 1.0 </a:t>
              </a:r>
              <a:r>
                <a: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(vitreous ice) </a:t>
              </a:r>
            </a:p>
            <a:p>
              <a:r>
                <a:rPr lang="en-US" altLang="zh-TW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Bad:    &gt; 1.5 </a:t>
              </a:r>
              <a:r>
                <a: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(most case unusable to pick single particle)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8675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/>
          <p:cNvGrpSpPr/>
          <p:nvPr/>
        </p:nvGrpSpPr>
        <p:grpSpPr>
          <a:xfrm>
            <a:off x="586523" y="4423071"/>
            <a:ext cx="7333488" cy="2361777"/>
            <a:chOff x="798888" y="4339096"/>
            <a:chExt cx="7333488" cy="2361777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888" y="4339096"/>
              <a:ext cx="7333488" cy="2329407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306286" y="4414872"/>
              <a:ext cx="1583405" cy="2286001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946849" y="4379663"/>
              <a:ext cx="326571" cy="232012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2" y="1180322"/>
            <a:ext cx="4307332" cy="3060000"/>
          </a:xfrm>
          <a:prstGeom prst="rect">
            <a:avLst/>
          </a:prstGeom>
        </p:spPr>
      </p:pic>
      <p:sp>
        <p:nvSpPr>
          <p:cNvPr id="10" name="標題 7"/>
          <p:cNvSpPr txBox="1">
            <a:spLocks/>
          </p:cNvSpPr>
          <p:nvPr/>
        </p:nvSpPr>
        <p:spPr>
          <a:xfrm>
            <a:off x="0" y="0"/>
            <a:ext cx="9144000" cy="110642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Ice Thickness</a:t>
            </a:r>
          </a:p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(1.655</a:t>
            </a:r>
            <a:r>
              <a:rPr lang="en-US" altLang="zh-TW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(&gt; 1.5)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5452873" y="1165952"/>
            <a:ext cx="3058576" cy="3058576"/>
            <a:chOff x="5251705" y="1165952"/>
            <a:chExt cx="3058576" cy="305857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51705" y="1165952"/>
              <a:ext cx="3058576" cy="3058576"/>
            </a:xfrm>
            <a:prstGeom prst="rect">
              <a:avLst/>
            </a:prstGeom>
          </p:spPr>
        </p:pic>
        <p:sp>
          <p:nvSpPr>
            <p:cNvPr id="11" name="拱形 10"/>
            <p:cNvSpPr/>
            <p:nvPr/>
          </p:nvSpPr>
          <p:spPr>
            <a:xfrm>
              <a:off x="5458968" y="1380744"/>
              <a:ext cx="2615184" cy="2615184"/>
            </a:xfrm>
            <a:prstGeom prst="blockArc">
              <a:avLst>
                <a:gd name="adj1" fmla="val 21521287"/>
                <a:gd name="adj2" fmla="val 21512657"/>
                <a:gd name="adj3" fmla="val 11560"/>
              </a:avLst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拱形 12"/>
            <p:cNvSpPr/>
            <p:nvPr/>
          </p:nvSpPr>
          <p:spPr>
            <a:xfrm>
              <a:off x="5933653" y="1855055"/>
              <a:ext cx="1690580" cy="1690580"/>
            </a:xfrm>
            <a:prstGeom prst="blockArc">
              <a:avLst>
                <a:gd name="adj1" fmla="val 21434989"/>
                <a:gd name="adj2" fmla="val 21301653"/>
                <a:gd name="adj3" fmla="val 40236"/>
              </a:avLst>
            </a:prstGeom>
            <a:solidFill>
              <a:srgbClr val="00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233136" y="4850239"/>
            <a:ext cx="4833980" cy="859536"/>
            <a:chOff x="1319932" y="1810512"/>
            <a:chExt cx="4833980" cy="859536"/>
          </a:xfrm>
        </p:grpSpPr>
        <p:sp>
          <p:nvSpPr>
            <p:cNvPr id="15" name="圓角矩形 14"/>
            <p:cNvSpPr/>
            <p:nvPr/>
          </p:nvSpPr>
          <p:spPr>
            <a:xfrm>
              <a:off x="1325880" y="1810512"/>
              <a:ext cx="4828032" cy="859536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1319932" y="1830666"/>
              <a:ext cx="4748365" cy="812530"/>
              <a:chOff x="1319932" y="1830666"/>
              <a:chExt cx="4748365" cy="812530"/>
            </a:xfrm>
          </p:grpSpPr>
          <p:sp>
            <p:nvSpPr>
              <p:cNvPr id="17" name="文字方塊 16"/>
              <p:cNvSpPr txBox="1"/>
              <p:nvPr/>
            </p:nvSpPr>
            <p:spPr>
              <a:xfrm>
                <a:off x="3655457" y="1830666"/>
                <a:ext cx="2412840" cy="812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 (3.5 Å ~ 3.9Å)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altLang="zh-TW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 (30 Å ~ 6 Å)</a:t>
                </a:r>
                <a:endParaRPr lang="zh-TW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319932" y="2041058"/>
                <a:ext cx="24711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Ice Thickness </a:t>
                </a:r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TW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直線接點 18"/>
              <p:cNvCxnSpPr/>
              <p:nvPr/>
            </p:nvCxnSpPr>
            <p:spPr>
              <a:xfrm>
                <a:off x="3733924" y="2231696"/>
                <a:ext cx="22766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文字方塊 25"/>
          <p:cNvSpPr txBox="1"/>
          <p:nvPr/>
        </p:nvSpPr>
        <p:spPr>
          <a:xfrm>
            <a:off x="484632" y="1234440"/>
            <a:ext cx="14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Micrographs</a:t>
            </a:r>
            <a:endParaRPr lang="zh-TW" altLang="en-US" b="1" dirty="0">
              <a:solidFill>
                <a:srgbClr val="FFFF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437632" y="1149096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2D FFT</a:t>
            </a:r>
            <a:endParaRPr lang="zh-TW" altLang="en-US" b="1" dirty="0">
              <a:solidFill>
                <a:srgbClr val="FFFF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41532" y="4195310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1D FFT</a:t>
            </a:r>
            <a:endParaRPr lang="zh-TW" altLang="en-US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12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994" y="1014564"/>
            <a:ext cx="3451662" cy="328729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17" y="4364724"/>
            <a:ext cx="7647871" cy="24292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" y="1180800"/>
            <a:ext cx="4307332" cy="3060000"/>
          </a:xfrm>
          <a:prstGeom prst="rect">
            <a:avLst/>
          </a:prstGeom>
        </p:spPr>
      </p:pic>
      <p:sp>
        <p:nvSpPr>
          <p:cNvPr id="8" name="標題 7"/>
          <p:cNvSpPr txBox="1">
            <a:spLocks/>
          </p:cNvSpPr>
          <p:nvPr/>
        </p:nvSpPr>
        <p:spPr>
          <a:xfrm>
            <a:off x="0" y="0"/>
            <a:ext cx="9144000" cy="110642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Ice Thickness </a:t>
            </a:r>
          </a:p>
          <a:p>
            <a:pPr algn="ctr"/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(CTF fit resolution: 4.233Å)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84632" y="1234440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Particle picking</a:t>
            </a:r>
            <a:endParaRPr lang="zh-TW" altLang="en-US" b="1" dirty="0">
              <a:solidFill>
                <a:srgbClr val="FFFF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4100" y="4341614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1D FFT</a:t>
            </a:r>
            <a:endParaRPr lang="zh-TW" altLang="en-US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03392" y="4324350"/>
            <a:ext cx="533400" cy="147066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966516" y="1193030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Patch CTF</a:t>
            </a:r>
            <a:endParaRPr lang="zh-TW" altLang="en-US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69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084263" y="1421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1529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559552" y="3773424"/>
            <a:ext cx="2645664" cy="26212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7625080" y="323088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6324600" y="1668780"/>
            <a:ext cx="735330" cy="23241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6330960" y="114195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49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048000" y="2829560"/>
            <a:ext cx="1844040" cy="2133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4901758" y="266435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73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030224" y="2779776"/>
            <a:ext cx="274320" cy="2133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1786702" y="267044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30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7"/>
          <p:cNvSpPr txBox="1">
            <a:spLocks/>
          </p:cNvSpPr>
          <p:nvPr/>
        </p:nvSpPr>
        <p:spPr>
          <a:xfrm>
            <a:off x="0" y="1"/>
            <a:ext cx="9144000" cy="1106423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workflow for</a:t>
            </a:r>
          </a:p>
          <a:p>
            <a:pPr algn="ctr"/>
            <a:r>
              <a:rPr lang="en-US" altLang="zh-TW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Cryo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-EM single particle analysis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92200" y="1524000"/>
            <a:ext cx="9223125" cy="5119544"/>
            <a:chOff x="-92200" y="1306359"/>
            <a:chExt cx="9223125" cy="511954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2251" y="1790978"/>
              <a:ext cx="1620000" cy="1620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7" name="文字方塊 6"/>
            <p:cNvSpPr txBox="1"/>
            <p:nvPr/>
          </p:nvSpPr>
          <p:spPr>
            <a:xfrm>
              <a:off x="-6759" y="1306359"/>
              <a:ext cx="1969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Motion correction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409381" y="1307516"/>
              <a:ext cx="1721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CTF estimation</a:t>
              </a: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680103" y="1307516"/>
              <a:ext cx="1742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 picking</a:t>
              </a: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60754" y="1796796"/>
              <a:ext cx="1620000" cy="1620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8" name="文字方塊 17"/>
            <p:cNvSpPr txBox="1"/>
            <p:nvPr/>
          </p:nvSpPr>
          <p:spPr>
            <a:xfrm>
              <a:off x="6942482" y="1307516"/>
              <a:ext cx="1794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2D classification</a:t>
              </a:r>
            </a:p>
          </p:txBody>
        </p:sp>
        <p:grpSp>
          <p:nvGrpSpPr>
            <p:cNvPr id="32" name="群組 31"/>
            <p:cNvGrpSpPr/>
            <p:nvPr/>
          </p:nvGrpSpPr>
          <p:grpSpPr>
            <a:xfrm>
              <a:off x="7000783" y="1754664"/>
              <a:ext cx="1682183" cy="1672989"/>
              <a:chOff x="6621813" y="1824768"/>
              <a:chExt cx="1682183" cy="1672989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6621813" y="1824768"/>
                <a:ext cx="1680204" cy="845280"/>
                <a:chOff x="-1968467" y="1496786"/>
                <a:chExt cx="3865588" cy="1944708"/>
              </a:xfrm>
            </p:grpSpPr>
            <p:pic>
              <p:nvPicPr>
                <p:cNvPr id="20" name="圖片 19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55496"/>
                <a:stretch/>
              </p:blipFill>
              <p:spPr>
                <a:xfrm>
                  <a:off x="-1968467" y="1496786"/>
                  <a:ext cx="3853252" cy="990600"/>
                </a:xfrm>
                <a:prstGeom prst="rect">
                  <a:avLst/>
                </a:prstGeom>
              </p:spPr>
            </p:pic>
            <p:pic>
              <p:nvPicPr>
                <p:cNvPr id="22" name="圖片 2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4576" r="11132"/>
                <a:stretch/>
              </p:blipFill>
              <p:spPr>
                <a:xfrm>
                  <a:off x="-1937761" y="2450894"/>
                  <a:ext cx="3834882" cy="990600"/>
                </a:xfrm>
                <a:prstGeom prst="rect">
                  <a:avLst/>
                </a:prstGeom>
              </p:spPr>
            </p:pic>
          </p:grpSp>
          <p:pic>
            <p:nvPicPr>
              <p:cNvPr id="27" name="圖片 2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r="59761" b="60065"/>
              <a:stretch/>
            </p:blipFill>
            <p:spPr>
              <a:xfrm>
                <a:off x="6622796" y="2656919"/>
                <a:ext cx="1681200" cy="840838"/>
              </a:xfrm>
              <a:prstGeom prst="rect">
                <a:avLst/>
              </a:prstGeom>
            </p:spPr>
          </p:pic>
          <p:sp>
            <p:nvSpPr>
              <p:cNvPr id="29" name="矩形 28"/>
              <p:cNvSpPr/>
              <p:nvPr/>
            </p:nvSpPr>
            <p:spPr>
              <a:xfrm>
                <a:off x="6639559" y="2670810"/>
                <a:ext cx="1648800" cy="8064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639559" y="1832610"/>
                <a:ext cx="1648800" cy="806400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</p:grpSp>
        <p:sp>
          <p:nvSpPr>
            <p:cNvPr id="33" name="文字方塊 32"/>
            <p:cNvSpPr txBox="1"/>
            <p:nvPr/>
          </p:nvSpPr>
          <p:spPr>
            <a:xfrm>
              <a:off x="8623443" y="1912888"/>
              <a:ext cx="4267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8647400" y="2748921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 dirty="0">
                  <a:solidFill>
                    <a:srgbClr val="FF0000"/>
                  </a:solidFill>
                </a:rPr>
                <a:t>X</a:t>
              </a:r>
              <a:endParaRPr lang="zh-TW" alt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82963" y="3956667"/>
              <a:ext cx="1794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3D classification</a:t>
              </a: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2472310" y="3957744"/>
              <a:ext cx="1597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3D refinement</a:t>
              </a: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4692828" y="3957744"/>
              <a:ext cx="171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Post-processing</a:t>
              </a: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6904221" y="3957744"/>
              <a:ext cx="1883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Resolution (FSC)</a:t>
              </a:r>
            </a:p>
          </p:txBody>
        </p:sp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518" y="4069715"/>
              <a:ext cx="2340000" cy="2340000"/>
            </a:xfrm>
            <a:prstGeom prst="rect">
              <a:avLst/>
            </a:prstGeom>
          </p:spPr>
        </p:pic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454" y="4049903"/>
              <a:ext cx="2376000" cy="2376000"/>
            </a:xfrm>
            <a:prstGeom prst="rect">
              <a:avLst/>
            </a:prstGeom>
          </p:spPr>
        </p:pic>
        <p:grpSp>
          <p:nvGrpSpPr>
            <p:cNvPr id="49" name="群組 48"/>
            <p:cNvGrpSpPr/>
            <p:nvPr/>
          </p:nvGrpSpPr>
          <p:grpSpPr>
            <a:xfrm>
              <a:off x="66642" y="1701150"/>
              <a:ext cx="1825740" cy="1827699"/>
              <a:chOff x="464912" y="1855074"/>
              <a:chExt cx="1825740" cy="1827699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4912" y="1855074"/>
                <a:ext cx="1620000" cy="1621959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pic>
            <p:nvPicPr>
              <p:cNvPr id="46" name="圖片 4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3492" y="1923654"/>
                <a:ext cx="1620000" cy="1621959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pic>
            <p:nvPicPr>
              <p:cNvPr id="47" name="圖片 4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02072" y="1992234"/>
                <a:ext cx="1620000" cy="1621959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pic>
            <p:nvPicPr>
              <p:cNvPr id="48" name="圖片 4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0652" y="2060814"/>
                <a:ext cx="1620000" cy="1621959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</p:grpSp>
        <p:pic>
          <p:nvPicPr>
            <p:cNvPr id="63" name="圖片 6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02427" y="4445714"/>
              <a:ext cx="2063267" cy="1344410"/>
            </a:xfrm>
            <a:prstGeom prst="rect">
              <a:avLst/>
            </a:prstGeom>
          </p:spPr>
        </p:pic>
        <p:grpSp>
          <p:nvGrpSpPr>
            <p:cNvPr id="86" name="群組 85"/>
            <p:cNvGrpSpPr/>
            <p:nvPr/>
          </p:nvGrpSpPr>
          <p:grpSpPr>
            <a:xfrm>
              <a:off x="-92200" y="4152563"/>
              <a:ext cx="2157501" cy="2172689"/>
              <a:chOff x="69850" y="4320203"/>
              <a:chExt cx="2157501" cy="2172689"/>
            </a:xfrm>
          </p:grpSpPr>
          <p:sp>
            <p:nvSpPr>
              <p:cNvPr id="66" name="矩形 65"/>
              <p:cNvSpPr/>
              <p:nvPr/>
            </p:nvSpPr>
            <p:spPr>
              <a:xfrm>
                <a:off x="1146810" y="4486275"/>
                <a:ext cx="918000" cy="918000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grpSp>
            <p:nvGrpSpPr>
              <p:cNvPr id="85" name="群組 84"/>
              <p:cNvGrpSpPr/>
              <p:nvPr/>
            </p:nvGrpSpPr>
            <p:grpSpPr>
              <a:xfrm>
                <a:off x="69850" y="4320203"/>
                <a:ext cx="2157501" cy="2172689"/>
                <a:chOff x="69850" y="4320203"/>
                <a:chExt cx="2157501" cy="2172689"/>
              </a:xfrm>
            </p:grpSpPr>
            <p:pic>
              <p:nvPicPr>
                <p:cNvPr id="40" name="圖片 39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7351" y="4322575"/>
                  <a:ext cx="1260000" cy="1260000"/>
                </a:xfrm>
                <a:prstGeom prst="rect">
                  <a:avLst/>
                </a:prstGeom>
              </p:spPr>
            </p:pic>
            <p:grpSp>
              <p:nvGrpSpPr>
                <p:cNvPr id="75" name="群組 74"/>
                <p:cNvGrpSpPr/>
                <p:nvPr/>
              </p:nvGrpSpPr>
              <p:grpSpPr>
                <a:xfrm>
                  <a:off x="69850" y="5229030"/>
                  <a:ext cx="1260000" cy="1260000"/>
                  <a:chOff x="-53340" y="5270940"/>
                  <a:chExt cx="1260000" cy="1260000"/>
                </a:xfrm>
              </p:grpSpPr>
              <p:pic>
                <p:nvPicPr>
                  <p:cNvPr id="42" name="圖片 41"/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3340" y="5270940"/>
                    <a:ext cx="1260000" cy="1260000"/>
                  </a:xfrm>
                  <a:prstGeom prst="rect">
                    <a:avLst/>
                  </a:prstGeom>
                </p:spPr>
              </p:pic>
              <p:sp>
                <p:nvSpPr>
                  <p:cNvPr id="65" name="矩形 64"/>
                  <p:cNvSpPr/>
                  <p:nvPr/>
                </p:nvSpPr>
                <p:spPr>
                  <a:xfrm>
                    <a:off x="345027" y="5546985"/>
                    <a:ext cx="466794" cy="70788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sz="4000" b="1" dirty="0">
                        <a:solidFill>
                          <a:srgbClr val="FF0000"/>
                        </a:solidFill>
                      </a:rPr>
                      <a:t>X</a:t>
                    </a:r>
                    <a:endParaRPr lang="zh-TW" altLang="en-US" sz="40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4" name="群組 73"/>
                <p:cNvGrpSpPr/>
                <p:nvPr/>
              </p:nvGrpSpPr>
              <p:grpSpPr>
                <a:xfrm>
                  <a:off x="71120" y="4320203"/>
                  <a:ext cx="1260000" cy="1260000"/>
                  <a:chOff x="-52070" y="4320203"/>
                  <a:chExt cx="1260000" cy="1260000"/>
                </a:xfrm>
              </p:grpSpPr>
              <p:pic>
                <p:nvPicPr>
                  <p:cNvPr id="41" name="圖片 40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070" y="4320203"/>
                    <a:ext cx="1260000" cy="1260000"/>
                  </a:xfrm>
                  <a:prstGeom prst="rect">
                    <a:avLst/>
                  </a:prstGeom>
                </p:spPr>
              </p:pic>
              <p:sp>
                <p:nvSpPr>
                  <p:cNvPr id="72" name="矩形 71"/>
                  <p:cNvSpPr/>
                  <p:nvPr/>
                </p:nvSpPr>
                <p:spPr>
                  <a:xfrm>
                    <a:off x="345027" y="4586865"/>
                    <a:ext cx="466794" cy="70788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sz="4000" b="1" dirty="0">
                        <a:solidFill>
                          <a:srgbClr val="FF0000"/>
                        </a:solidFill>
                      </a:rPr>
                      <a:t>X</a:t>
                    </a:r>
                    <a:endParaRPr lang="zh-TW" altLang="en-US" sz="40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6" name="群組 75"/>
                <p:cNvGrpSpPr/>
                <p:nvPr/>
              </p:nvGrpSpPr>
              <p:grpSpPr>
                <a:xfrm>
                  <a:off x="966237" y="5232892"/>
                  <a:ext cx="1260000" cy="1260000"/>
                  <a:chOff x="1085617" y="5274802"/>
                  <a:chExt cx="1260000" cy="1260000"/>
                </a:xfrm>
              </p:grpSpPr>
              <p:pic>
                <p:nvPicPr>
                  <p:cNvPr id="43" name="圖片 42"/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85617" y="5274802"/>
                    <a:ext cx="1260000" cy="1260000"/>
                  </a:xfrm>
                  <a:prstGeom prst="rect">
                    <a:avLst/>
                  </a:prstGeom>
                </p:spPr>
              </p:pic>
              <p:sp>
                <p:nvSpPr>
                  <p:cNvPr id="73" name="矩形 72"/>
                  <p:cNvSpPr/>
                  <p:nvPr/>
                </p:nvSpPr>
                <p:spPr>
                  <a:xfrm>
                    <a:off x="1488027" y="5546985"/>
                    <a:ext cx="466794" cy="70788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sz="4000" b="1" dirty="0">
                        <a:solidFill>
                          <a:srgbClr val="FF0000"/>
                        </a:solidFill>
                      </a:rPr>
                      <a:t>X</a:t>
                    </a:r>
                    <a:endParaRPr lang="zh-TW" altLang="en-US" sz="40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82" name="直線單箭頭接點 81"/>
            <p:cNvCxnSpPr/>
            <p:nvPr/>
          </p:nvCxnSpPr>
          <p:spPr>
            <a:xfrm>
              <a:off x="4212646" y="2593721"/>
              <a:ext cx="411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/>
            <p:cNvCxnSpPr/>
            <p:nvPr/>
          </p:nvCxnSpPr>
          <p:spPr>
            <a:xfrm>
              <a:off x="6506291" y="2593721"/>
              <a:ext cx="411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/>
            <p:cNvCxnSpPr/>
            <p:nvPr/>
          </p:nvCxnSpPr>
          <p:spPr>
            <a:xfrm>
              <a:off x="1961676" y="2593721"/>
              <a:ext cx="411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/>
            <p:cNvCxnSpPr/>
            <p:nvPr/>
          </p:nvCxnSpPr>
          <p:spPr>
            <a:xfrm>
              <a:off x="4221830" y="5244208"/>
              <a:ext cx="411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/>
            <p:cNvCxnSpPr/>
            <p:nvPr/>
          </p:nvCxnSpPr>
          <p:spPr>
            <a:xfrm>
              <a:off x="6419169" y="5244208"/>
              <a:ext cx="411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/>
            <p:cNvCxnSpPr/>
            <p:nvPr/>
          </p:nvCxnSpPr>
          <p:spPr>
            <a:xfrm>
              <a:off x="1987298" y="5244208"/>
              <a:ext cx="411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單箭頭接點 94"/>
            <p:cNvCxnSpPr/>
            <p:nvPr/>
          </p:nvCxnSpPr>
          <p:spPr>
            <a:xfrm>
              <a:off x="8719445" y="2593721"/>
              <a:ext cx="411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4949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028440" y="2595880"/>
            <a:ext cx="1422400" cy="21539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654040" y="2910840"/>
            <a:ext cx="2738120" cy="4927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11" name="直線單箭頭接點 10"/>
          <p:cNvCxnSpPr/>
          <p:nvPr/>
        </p:nvCxnSpPr>
        <p:spPr bwMode="auto">
          <a:xfrm flipV="1">
            <a:off x="4953000" y="3200400"/>
            <a:ext cx="1143000" cy="457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文字方塊 11"/>
          <p:cNvSpPr txBox="1"/>
          <p:nvPr/>
        </p:nvSpPr>
        <p:spPr>
          <a:xfrm>
            <a:off x="2087217" y="3959087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4683383" y="410762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96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6436360" y="5811520"/>
            <a:ext cx="767080" cy="2743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</a:p>
        </p:txBody>
      </p:sp>
      <p:sp>
        <p:nvSpPr>
          <p:cNvPr id="6" name="矩形 29"/>
          <p:cNvSpPr>
            <a:spLocks noChangeArrowheads="1"/>
          </p:cNvSpPr>
          <p:nvPr/>
        </p:nvSpPr>
        <p:spPr bwMode="auto">
          <a:xfrm>
            <a:off x="7226696" y="571798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63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254496" y="5833872"/>
            <a:ext cx="536448" cy="243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201920" y="1981200"/>
            <a:ext cx="289560" cy="264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6787784" y="568750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4415644" y="188413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3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026160" y="4434840"/>
            <a:ext cx="279400" cy="1930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915304" y="463086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09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(Thresholds)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11860" y="4046220"/>
            <a:ext cx="898652" cy="259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1799224" y="3919669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3276600" y="1981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40904" y="371060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Index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08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(Thresholds)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329180" y="4376420"/>
            <a:ext cx="871220" cy="119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665112" y="419906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329180" y="4046220"/>
            <a:ext cx="871220" cy="1447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27888" y="2767584"/>
            <a:ext cx="2566416" cy="1237488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文字方塊 11"/>
          <p:cNvSpPr txBox="1"/>
          <p:nvPr/>
        </p:nvSpPr>
        <p:spPr>
          <a:xfrm>
            <a:off x="1169504" y="2302566"/>
            <a:ext cx="216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Average defocus (Å)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7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(Thresholds)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329180" y="4467860"/>
            <a:ext cx="871220" cy="119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665112" y="429050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329180" y="4046220"/>
            <a:ext cx="871220" cy="1447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27888" y="2767584"/>
            <a:ext cx="2566416" cy="1237488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文字方塊 13"/>
          <p:cNvSpPr txBox="1"/>
          <p:nvPr/>
        </p:nvSpPr>
        <p:spPr>
          <a:xfrm>
            <a:off x="1225826" y="2319130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Astigmatism (Å)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94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(Thresholds)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27888" y="2767584"/>
            <a:ext cx="2566416" cy="1237488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329180" y="4559300"/>
            <a:ext cx="871220" cy="119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1665112" y="438194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329180" y="4046220"/>
            <a:ext cx="871220" cy="1447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文字方塊 10"/>
          <p:cNvSpPr txBox="1"/>
          <p:nvPr/>
        </p:nvSpPr>
        <p:spPr>
          <a:xfrm>
            <a:off x="800100" y="2354580"/>
            <a:ext cx="233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CTF fit resolution (Å)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09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(Thresholds)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27888" y="2767584"/>
            <a:ext cx="2566416" cy="1237488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329180" y="4839374"/>
            <a:ext cx="871220" cy="119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1665112" y="466202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329180" y="4046220"/>
            <a:ext cx="871220" cy="1447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文字方塊 10"/>
          <p:cNvSpPr txBox="1"/>
          <p:nvPr/>
        </p:nvSpPr>
        <p:spPr>
          <a:xfrm>
            <a:off x="742121" y="2378765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Relative Ice Thickness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39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868420" y="2374900"/>
            <a:ext cx="502920" cy="177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79120" y="4638040"/>
            <a:ext cx="2580640" cy="137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(Micrographs)</a:t>
            </a: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3726180" y="192024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2517140" y="476758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341271" y="3393749"/>
            <a:ext cx="2771294" cy="196344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9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084263" y="1421182"/>
            <a:ext cx="3060700" cy="3444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450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(Diagnostics)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357116" y="2364740"/>
            <a:ext cx="502920" cy="177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208780" y="192024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2517140" y="476758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79120" y="4638040"/>
            <a:ext cx="2580640" cy="137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346704" y="3048000"/>
            <a:ext cx="2767583" cy="278587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603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(Diagnostics)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346704" y="3048000"/>
            <a:ext cx="2767583" cy="278587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2517140" y="5062220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79120" y="4932680"/>
            <a:ext cx="2580640" cy="137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4357116" y="2364740"/>
            <a:ext cx="502920" cy="177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539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20189" y="4622800"/>
            <a:ext cx="407671" cy="133604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5268" y="4452620"/>
            <a:ext cx="407671" cy="1727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(Diagnostics)</a:t>
            </a:r>
            <a:endParaRPr lang="en-US" altLang="zh-TW" sz="3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357116" y="2364740"/>
            <a:ext cx="502920" cy="177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79120" y="4632960"/>
            <a:ext cx="2580640" cy="137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1336040" y="3987800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2250440" y="4738370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3346704" y="3048000"/>
            <a:ext cx="2767583" cy="278587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7" name="文字方塊 16"/>
          <p:cNvSpPr txBox="1"/>
          <p:nvPr/>
        </p:nvSpPr>
        <p:spPr>
          <a:xfrm>
            <a:off x="1066800" y="373380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Sort by DF </a:t>
            </a:r>
            <a:r>
              <a:rPr lang="en-US" altLang="zh-TW" b="1" dirty="0" err="1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40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(Select Thresholds)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3276600" y="19812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3337560" y="3068320"/>
            <a:ext cx="2692401" cy="20015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401314" y="2823630"/>
            <a:ext cx="675386" cy="182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2691384" y="26517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114800" y="2667000"/>
            <a:ext cx="216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Average defocus (Å)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339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133601" y="2322576"/>
            <a:ext cx="1194816" cy="251155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橢圓 6"/>
          <p:cNvSpPr/>
          <p:nvPr/>
        </p:nvSpPr>
        <p:spPr bwMode="auto">
          <a:xfrm>
            <a:off x="4390898" y="4921250"/>
            <a:ext cx="92710" cy="9271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(Select Thresholds)</a:t>
            </a: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3687064" y="472948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322038" y="3505200"/>
            <a:ext cx="2692401" cy="2057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385792" y="2823630"/>
            <a:ext cx="675386" cy="182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8" name="文字方塊 17"/>
          <p:cNvSpPr txBox="1"/>
          <p:nvPr/>
        </p:nvSpPr>
        <p:spPr>
          <a:xfrm>
            <a:off x="3505200" y="3048000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CTF fit resolution (Å)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94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697730" y="4286250"/>
            <a:ext cx="1223010" cy="182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(Select Thresholds)</a:t>
            </a: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226304" y="35788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337560" y="3505200"/>
            <a:ext cx="2692401" cy="22885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401314" y="2823630"/>
            <a:ext cx="675386" cy="182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3474720" y="5431536"/>
            <a:ext cx="2468879" cy="306324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4972304" y="447294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5330190" y="4061460"/>
            <a:ext cx="586740" cy="1727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8" name="矩形 29"/>
          <p:cNvSpPr>
            <a:spLocks noChangeArrowheads="1"/>
          </p:cNvSpPr>
          <p:nvPr/>
        </p:nvSpPr>
        <p:spPr bwMode="auto">
          <a:xfrm>
            <a:off x="5647082" y="3954116"/>
            <a:ext cx="1033296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 or 7 …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505200" y="3048000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CTF fit resolution (Å)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76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(Select Thresholds)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30190" y="4061460"/>
            <a:ext cx="586740" cy="1727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444240" y="4286250"/>
            <a:ext cx="2476500" cy="182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352800" y="3505200"/>
            <a:ext cx="2692401" cy="22885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401314" y="2823630"/>
            <a:ext cx="675386" cy="182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474720" y="5431536"/>
            <a:ext cx="2468879" cy="306324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矩形 29"/>
          <p:cNvSpPr>
            <a:spLocks noChangeArrowheads="1"/>
          </p:cNvSpPr>
          <p:nvPr/>
        </p:nvSpPr>
        <p:spPr bwMode="auto">
          <a:xfrm>
            <a:off x="5639462" y="3957164"/>
            <a:ext cx="300082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95685" y="2085362"/>
            <a:ext cx="2654411" cy="250334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1" name="矩形 29"/>
          <p:cNvSpPr>
            <a:spLocks noChangeArrowheads="1"/>
          </p:cNvSpPr>
          <p:nvPr/>
        </p:nvSpPr>
        <p:spPr bwMode="auto">
          <a:xfrm>
            <a:off x="563880" y="2382520"/>
            <a:ext cx="2685351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Accepted: 96</a:t>
            </a:r>
            <a:r>
              <a:rPr lang="en-US" altLang="zh-TW" sz="18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altLang="zh-TW" sz="18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Rejected: 4</a:t>
            </a:r>
            <a:endParaRPr lang="zh-TW" altLang="en-US" sz="18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505200" y="3048000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CTF fit resolution (Å)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866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330190" y="3960622"/>
            <a:ext cx="586740" cy="19431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697730" y="4207002"/>
            <a:ext cx="1223010" cy="182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(Select Thresholds)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352800" y="3444240"/>
            <a:ext cx="2692401" cy="22707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401314" y="2823630"/>
            <a:ext cx="675386" cy="182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5226304" y="35788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3403600" y="4765040"/>
            <a:ext cx="2575560" cy="89408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4724400" y="43434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29"/>
          <p:cNvSpPr>
            <a:spLocks noChangeArrowheads="1"/>
          </p:cNvSpPr>
          <p:nvPr/>
        </p:nvSpPr>
        <p:spPr bwMode="auto">
          <a:xfrm>
            <a:off x="5616602" y="3885536"/>
            <a:ext cx="877163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1.04 …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505200" y="3048000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Relative Ice Thickness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78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(Select Thresholds)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505200" y="3048000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Relative Ice Thickness</a:t>
            </a:r>
            <a:endParaRPr lang="zh-TW" altLang="en-US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95685" y="2085362"/>
            <a:ext cx="2654411" cy="250334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330190" y="3983736"/>
            <a:ext cx="586740" cy="1727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444240" y="4208526"/>
            <a:ext cx="2476500" cy="1828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352800" y="3451860"/>
            <a:ext cx="2692401" cy="22885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401314" y="2823630"/>
            <a:ext cx="675386" cy="1824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95685" y="2085362"/>
            <a:ext cx="2654411" cy="250334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3405124" y="2381670"/>
            <a:ext cx="463296" cy="1583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3403600" y="4765040"/>
            <a:ext cx="2575560" cy="89408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1" name="矩形 29"/>
          <p:cNvSpPr>
            <a:spLocks noChangeArrowheads="1"/>
          </p:cNvSpPr>
          <p:nvPr/>
        </p:nvSpPr>
        <p:spPr bwMode="auto">
          <a:xfrm>
            <a:off x="5616602" y="3885536"/>
            <a:ext cx="588623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1.04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9"/>
          <p:cNvSpPr>
            <a:spLocks noChangeArrowheads="1"/>
          </p:cNvSpPr>
          <p:nvPr/>
        </p:nvSpPr>
        <p:spPr bwMode="auto">
          <a:xfrm>
            <a:off x="583758" y="2332824"/>
            <a:ext cx="2685351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Accepted: 94</a:t>
            </a:r>
            <a:r>
              <a:rPr lang="en-US" altLang="zh-TW" sz="18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altLang="zh-TW" sz="18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Rejected: 6</a:t>
            </a:r>
            <a:endParaRPr lang="zh-TW" altLang="en-US" sz="18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5710506" y="2091446"/>
            <a:ext cx="395654" cy="2301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6" name="矩形 29"/>
          <p:cNvSpPr>
            <a:spLocks noChangeArrowheads="1"/>
          </p:cNvSpPr>
          <p:nvPr/>
        </p:nvSpPr>
        <p:spPr bwMode="auto">
          <a:xfrm>
            <a:off x="4976368" y="195122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441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236464" y="2334768"/>
            <a:ext cx="1042416" cy="61417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236464" y="2966720"/>
            <a:ext cx="1042416" cy="6299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780288" y="3249168"/>
            <a:ext cx="4279392" cy="171297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019300" y="2712720"/>
            <a:ext cx="3025140" cy="4800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717870" y="2302344"/>
            <a:ext cx="4378635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Average defocus: 7918.461 Å (~ -0.792 um)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5981700" y="3246120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895340" y="2589276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94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098040" y="2941320"/>
            <a:ext cx="756920" cy="13716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33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 of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854975" y="1229552"/>
            <a:ext cx="1217063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01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(Protein A)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985442" y="2377440"/>
            <a:ext cx="1493486" cy="646331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 01</a:t>
            </a:r>
          </a:p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(pH)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87066" y="2362200"/>
            <a:ext cx="2884123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 01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u="heavy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 01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pH, temperature)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761211" y="2378809"/>
            <a:ext cx="2884123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 02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u="heavy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 02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pH, temperature)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224748" y="1234632"/>
            <a:ext cx="1217000" cy="646331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 02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(Protein B)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14953" y="3581400"/>
            <a:ext cx="235833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zh-TW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(Import movies)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14953" y="4191000"/>
            <a:ext cx="2678938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02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(Motion correction)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175938" y="4800600"/>
            <a:ext cx="793807" cy="369332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03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94633" y="5422984"/>
            <a:ext cx="3018775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04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Micrograph Curation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220027" y="3590528"/>
            <a:ext cx="793807" cy="369332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zh-TW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214947" y="4205208"/>
            <a:ext cx="793807" cy="369332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02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線接點 26"/>
          <p:cNvCxnSpPr/>
          <p:nvPr/>
        </p:nvCxnSpPr>
        <p:spPr bwMode="auto">
          <a:xfrm>
            <a:off x="1910478" y="5864944"/>
            <a:ext cx="0" cy="47686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接點 27"/>
          <p:cNvCxnSpPr/>
          <p:nvPr/>
        </p:nvCxnSpPr>
        <p:spPr bwMode="auto">
          <a:xfrm>
            <a:off x="1718680" y="2133600"/>
            <a:ext cx="3492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線接點 31"/>
          <p:cNvCxnSpPr/>
          <p:nvPr/>
        </p:nvCxnSpPr>
        <p:spPr bwMode="auto">
          <a:xfrm>
            <a:off x="3462390" y="1885950"/>
            <a:ext cx="0" cy="25146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線接點 34"/>
          <p:cNvCxnSpPr/>
          <p:nvPr/>
        </p:nvCxnSpPr>
        <p:spPr bwMode="auto">
          <a:xfrm>
            <a:off x="5203560" y="3040380"/>
            <a:ext cx="0" cy="165943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直線接點 35"/>
          <p:cNvCxnSpPr/>
          <p:nvPr/>
        </p:nvCxnSpPr>
        <p:spPr bwMode="auto">
          <a:xfrm>
            <a:off x="1730364" y="3048000"/>
            <a:ext cx="0" cy="25146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線接點 39"/>
          <p:cNvCxnSpPr/>
          <p:nvPr/>
        </p:nvCxnSpPr>
        <p:spPr bwMode="auto">
          <a:xfrm>
            <a:off x="7869660" y="1892300"/>
            <a:ext cx="0" cy="48895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直線接點 43"/>
          <p:cNvCxnSpPr/>
          <p:nvPr/>
        </p:nvCxnSpPr>
        <p:spPr bwMode="auto">
          <a:xfrm>
            <a:off x="1730364" y="2125980"/>
            <a:ext cx="0" cy="25146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線接點 44"/>
          <p:cNvCxnSpPr/>
          <p:nvPr/>
        </p:nvCxnSpPr>
        <p:spPr bwMode="auto">
          <a:xfrm>
            <a:off x="5203560" y="2125980"/>
            <a:ext cx="0" cy="25146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線接點 45"/>
          <p:cNvCxnSpPr/>
          <p:nvPr/>
        </p:nvCxnSpPr>
        <p:spPr bwMode="auto">
          <a:xfrm>
            <a:off x="7872200" y="3069141"/>
            <a:ext cx="0" cy="249100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直線接點 48"/>
          <p:cNvCxnSpPr/>
          <p:nvPr/>
        </p:nvCxnSpPr>
        <p:spPr bwMode="auto">
          <a:xfrm>
            <a:off x="240400" y="3299460"/>
            <a:ext cx="147828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線接點 51"/>
          <p:cNvCxnSpPr/>
          <p:nvPr/>
        </p:nvCxnSpPr>
        <p:spPr bwMode="auto">
          <a:xfrm>
            <a:off x="229224" y="3299460"/>
            <a:ext cx="0" cy="262939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直線接點 53"/>
          <p:cNvCxnSpPr/>
          <p:nvPr/>
        </p:nvCxnSpPr>
        <p:spPr bwMode="auto">
          <a:xfrm>
            <a:off x="240400" y="5636344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直線接點 56"/>
          <p:cNvCxnSpPr/>
          <p:nvPr/>
        </p:nvCxnSpPr>
        <p:spPr bwMode="auto">
          <a:xfrm>
            <a:off x="7864809" y="49911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直線接點 57"/>
          <p:cNvCxnSpPr/>
          <p:nvPr/>
        </p:nvCxnSpPr>
        <p:spPr bwMode="auto">
          <a:xfrm>
            <a:off x="7866157" y="438912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直線接點 58"/>
          <p:cNvCxnSpPr/>
          <p:nvPr/>
        </p:nvCxnSpPr>
        <p:spPr bwMode="auto">
          <a:xfrm>
            <a:off x="7871872" y="37719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直線接點 59"/>
          <p:cNvCxnSpPr/>
          <p:nvPr/>
        </p:nvCxnSpPr>
        <p:spPr bwMode="auto">
          <a:xfrm>
            <a:off x="240400" y="37719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直線接點 60"/>
          <p:cNvCxnSpPr/>
          <p:nvPr/>
        </p:nvCxnSpPr>
        <p:spPr bwMode="auto">
          <a:xfrm>
            <a:off x="240400" y="438912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直線接點 65"/>
          <p:cNvCxnSpPr/>
          <p:nvPr/>
        </p:nvCxnSpPr>
        <p:spPr bwMode="auto">
          <a:xfrm>
            <a:off x="8611340" y="5196840"/>
            <a:ext cx="0" cy="44687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文字方塊 66"/>
          <p:cNvSpPr txBox="1"/>
          <p:nvPr/>
        </p:nvSpPr>
        <p:spPr>
          <a:xfrm>
            <a:off x="5556795" y="3590528"/>
            <a:ext cx="793807" cy="369332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zh-TW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5551715" y="4205208"/>
            <a:ext cx="793807" cy="369332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02</a:t>
            </a:r>
            <a:endParaRPr lang="zh-TW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直線接點 68"/>
          <p:cNvCxnSpPr/>
          <p:nvPr/>
        </p:nvCxnSpPr>
        <p:spPr bwMode="auto">
          <a:xfrm>
            <a:off x="5955908" y="4665980"/>
            <a:ext cx="0" cy="495955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直線接點 69"/>
          <p:cNvCxnSpPr/>
          <p:nvPr/>
        </p:nvCxnSpPr>
        <p:spPr bwMode="auto">
          <a:xfrm>
            <a:off x="5202925" y="438912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直線接點 70"/>
          <p:cNvCxnSpPr/>
          <p:nvPr/>
        </p:nvCxnSpPr>
        <p:spPr bwMode="auto">
          <a:xfrm>
            <a:off x="5208640" y="37719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文字方塊 71"/>
          <p:cNvSpPr txBox="1"/>
          <p:nvPr/>
        </p:nvSpPr>
        <p:spPr>
          <a:xfrm>
            <a:off x="514953" y="4800600"/>
            <a:ext cx="24481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03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(CTF estimation)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3" name="直線接點 72"/>
          <p:cNvCxnSpPr/>
          <p:nvPr/>
        </p:nvCxnSpPr>
        <p:spPr bwMode="auto">
          <a:xfrm>
            <a:off x="240400" y="4991100"/>
            <a:ext cx="28194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785016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784860" y="3444240"/>
            <a:ext cx="4259580" cy="16946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019300" y="2910840"/>
            <a:ext cx="3025140" cy="4800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1205604" y="2450068"/>
            <a:ext cx="3290196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Average astigmatism: 405.410Å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118360" y="3134360"/>
            <a:ext cx="756920" cy="13716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336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784860" y="3103880"/>
            <a:ext cx="4259580" cy="17195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019300" y="2567940"/>
            <a:ext cx="3025140" cy="4800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134100" y="1897380"/>
            <a:ext cx="175260" cy="1600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Manually Curate Exposures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156460" y="2799080"/>
            <a:ext cx="565785" cy="13716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1205604" y="2057400"/>
            <a:ext cx="3636508" cy="36933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8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Average CTF fit resolution: 3.825Å</a:t>
            </a:r>
            <a:endParaRPr lang="zh-TW" altLang="en-US" sz="18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13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084263" y="1421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Curation</a:t>
            </a: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50181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4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5" name="Rectangle 2"/>
          <p:cNvSpPr txBox="1">
            <a:spLocks noChangeArrowheads="1"/>
          </p:cNvSpPr>
          <p:nvPr/>
        </p:nvSpPr>
        <p:spPr bwMode="auto">
          <a:xfrm>
            <a:off x="0" y="3111500"/>
            <a:ext cx="9144000" cy="14700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 of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en-US" altLang="zh-TW" sz="3600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6" name="群組 75"/>
          <p:cNvGrpSpPr/>
          <p:nvPr/>
        </p:nvGrpSpPr>
        <p:grpSpPr>
          <a:xfrm>
            <a:off x="761517" y="1116212"/>
            <a:ext cx="7925283" cy="5634883"/>
            <a:chOff x="914400" y="1116213"/>
            <a:chExt cx="7239000" cy="5146935"/>
          </a:xfrm>
        </p:grpSpPr>
        <p:pic>
          <p:nvPicPr>
            <p:cNvPr id="32" name="內容版面配置區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r="28219" b="9963"/>
            <a:stretch/>
          </p:blipFill>
          <p:spPr>
            <a:xfrm>
              <a:off x="1026113" y="1209021"/>
              <a:ext cx="7034480" cy="4963179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 bwMode="auto">
            <a:xfrm>
              <a:off x="914400" y="1116213"/>
              <a:ext cx="7239000" cy="5146935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34" name="矩形 33"/>
            <p:cNvSpPr>
              <a:spLocks noChangeArrowheads="1"/>
            </p:cNvSpPr>
            <p:nvPr/>
          </p:nvSpPr>
          <p:spPr bwMode="auto">
            <a:xfrm flipH="1" flipV="1">
              <a:off x="2004103" y="1265960"/>
              <a:ext cx="629895" cy="222726"/>
            </a:xfrm>
            <a:prstGeom prst="rect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35" name="矩形 34"/>
            <p:cNvSpPr>
              <a:spLocks noChangeArrowheads="1"/>
            </p:cNvSpPr>
            <p:nvPr/>
          </p:nvSpPr>
          <p:spPr bwMode="auto">
            <a:xfrm flipH="1" flipV="1">
              <a:off x="1459267" y="1897380"/>
              <a:ext cx="3196551" cy="1927860"/>
            </a:xfrm>
            <a:prstGeom prst="rect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36" name="矩形 35"/>
            <p:cNvSpPr>
              <a:spLocks noChangeArrowheads="1"/>
            </p:cNvSpPr>
            <p:nvPr/>
          </p:nvSpPr>
          <p:spPr bwMode="auto">
            <a:xfrm flipH="1" flipV="1">
              <a:off x="4794359" y="1882626"/>
              <a:ext cx="3176160" cy="1942614"/>
            </a:xfrm>
            <a:prstGeom prst="rect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39" name="矩形 1"/>
            <p:cNvSpPr>
              <a:spLocks noChangeArrowheads="1"/>
            </p:cNvSpPr>
            <p:nvPr/>
          </p:nvSpPr>
          <p:spPr bwMode="auto">
            <a:xfrm>
              <a:off x="2290308" y="1937284"/>
              <a:ext cx="1525670" cy="33735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P3 (Project 3)</a:t>
              </a:r>
              <a:endPara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" name="矩形 1"/>
            <p:cNvSpPr>
              <a:spLocks noChangeArrowheads="1"/>
            </p:cNvSpPr>
            <p:nvPr/>
          </p:nvSpPr>
          <p:spPr bwMode="auto">
            <a:xfrm>
              <a:off x="5605985" y="1920240"/>
              <a:ext cx="1525670" cy="33735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P2 (Project 2)</a:t>
              </a:r>
              <a:endPara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" name="矩形 45"/>
            <p:cNvSpPr>
              <a:spLocks noChangeArrowheads="1"/>
            </p:cNvSpPr>
            <p:nvPr/>
          </p:nvSpPr>
          <p:spPr bwMode="auto">
            <a:xfrm flipH="1" flipV="1">
              <a:off x="1500687" y="3576319"/>
              <a:ext cx="1562551" cy="220276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47" name="矩形 46"/>
            <p:cNvSpPr>
              <a:spLocks noChangeArrowheads="1"/>
            </p:cNvSpPr>
            <p:nvPr/>
          </p:nvSpPr>
          <p:spPr bwMode="auto">
            <a:xfrm flipH="1" flipV="1">
              <a:off x="1459269" y="3931919"/>
              <a:ext cx="3181310" cy="2270759"/>
            </a:xfrm>
            <a:prstGeom prst="rect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48" name="矩形 1"/>
            <p:cNvSpPr>
              <a:spLocks noChangeArrowheads="1"/>
            </p:cNvSpPr>
            <p:nvPr/>
          </p:nvSpPr>
          <p:spPr bwMode="auto">
            <a:xfrm>
              <a:off x="2275197" y="3970020"/>
              <a:ext cx="1525670" cy="33735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P1 (Project 1)</a:t>
              </a:r>
              <a:endPara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矩形 8"/>
            <p:cNvSpPr>
              <a:spLocks noChangeArrowheads="1"/>
            </p:cNvSpPr>
            <p:nvPr/>
          </p:nvSpPr>
          <p:spPr bwMode="auto">
            <a:xfrm>
              <a:off x="3072927" y="5798511"/>
              <a:ext cx="435158" cy="42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zh-TW" altLang="en-US" sz="2400" b="1" dirty="0">
                  <a:solidFill>
                    <a:srgbClr val="FF0000"/>
                  </a:solidFill>
                  <a:effectLst>
                    <a:glow rad="228600">
                      <a:srgbClr val="FFFF00">
                        <a:alpha val="4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</a:t>
              </a:r>
              <a:endPara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矩形 73"/>
            <p:cNvSpPr>
              <a:spLocks noChangeArrowheads="1"/>
            </p:cNvSpPr>
            <p:nvPr/>
          </p:nvSpPr>
          <p:spPr bwMode="auto">
            <a:xfrm flipH="1" flipV="1">
              <a:off x="4833167" y="3566159"/>
              <a:ext cx="1562551" cy="220276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75" name="矩形 74"/>
            <p:cNvSpPr>
              <a:spLocks noChangeArrowheads="1"/>
            </p:cNvSpPr>
            <p:nvPr/>
          </p:nvSpPr>
          <p:spPr bwMode="auto">
            <a:xfrm flipH="1" flipV="1">
              <a:off x="1495607" y="5948679"/>
              <a:ext cx="1562551" cy="220276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sp>
        <p:nvSpPr>
          <p:cNvPr id="77" name="矩形 76"/>
          <p:cNvSpPr/>
          <p:nvPr/>
        </p:nvSpPr>
        <p:spPr>
          <a:xfrm>
            <a:off x="1618570" y="1453634"/>
            <a:ext cx="1340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endParaRPr lang="zh-TW" altLang="en-US" sz="2800" dirty="0">
              <a:effectLst>
                <a:glow rad="228600">
                  <a:srgbClr val="FFC000">
                    <a:alpha val="40000"/>
                  </a:srgbClr>
                </a:glo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8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638" b="30646"/>
          <a:stretch/>
        </p:blipFill>
        <p:spPr>
          <a:xfrm>
            <a:off x="124896" y="1752600"/>
            <a:ext cx="8763207" cy="472439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 bwMode="auto">
          <a:xfrm>
            <a:off x="76200" y="1676400"/>
            <a:ext cx="8915400" cy="4953000"/>
          </a:xfrm>
          <a:prstGeom prst="rect">
            <a:avLst/>
          </a:prstGeom>
          <a:solidFill>
            <a:schemeClr val="bg1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2467404" y="1854118"/>
            <a:ext cx="1037796" cy="24138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 of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652567" y="2231808"/>
            <a:ext cx="3970233" cy="36933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P1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W2 (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Project 1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/ Workspace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2)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2712720" y="2987204"/>
            <a:ext cx="1478280" cy="1041236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687930" y="4114800"/>
            <a:ext cx="2441350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</a:rPr>
              <a:t>J99, J94,</a:t>
            </a:r>
            <a:r>
              <a:rPr lang="zh-TW" altLang="en-US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</a:rPr>
              <a:t>J93 … (Job)</a:t>
            </a:r>
            <a:endParaRPr lang="zh-TW" altLang="en-US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矩形 1"/>
          <p:cNvSpPr>
            <a:spLocks noChangeArrowheads="1"/>
          </p:cNvSpPr>
          <p:nvPr/>
        </p:nvSpPr>
        <p:spPr bwMode="auto">
          <a:xfrm>
            <a:off x="4757928" y="2237624"/>
            <a:ext cx="4020312" cy="36933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P1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W1 (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Project 1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/ Workspace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 flipH="1" flipV="1">
            <a:off x="1295400" y="1846498"/>
            <a:ext cx="1127760" cy="24138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 flipH="1" flipV="1">
            <a:off x="4849368" y="6126480"/>
            <a:ext cx="3840480" cy="20193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 flipH="1" flipV="1">
            <a:off x="704317" y="2987204"/>
            <a:ext cx="870482" cy="1041236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 flipH="1" flipV="1">
            <a:off x="1628878" y="2987204"/>
            <a:ext cx="1027962" cy="1041236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 flipH="1" flipV="1">
            <a:off x="533400" y="2164080"/>
            <a:ext cx="8364792" cy="4322751"/>
          </a:xfrm>
          <a:prstGeom prst="rect">
            <a:avLst/>
          </a:prstGeom>
          <a:noFill/>
          <a:ln w="63500" algn="ctr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 flipH="1" flipV="1">
            <a:off x="4773559" y="2617245"/>
            <a:ext cx="3996814" cy="3771263"/>
          </a:xfrm>
          <a:prstGeom prst="rect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 flipH="1" flipV="1">
            <a:off x="624840" y="2617245"/>
            <a:ext cx="3996320" cy="3771263"/>
          </a:xfrm>
          <a:prstGeom prst="rect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7" name="矩形 8"/>
          <p:cNvSpPr>
            <a:spLocks noChangeArrowheads="1"/>
          </p:cNvSpPr>
          <p:nvPr/>
        </p:nvSpPr>
        <p:spPr bwMode="auto">
          <a:xfrm>
            <a:off x="2293620" y="5680710"/>
            <a:ext cx="5533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endParaRPr lang="en-US" altLang="zh-TW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 flipH="1" flipV="1">
            <a:off x="708660" y="6126480"/>
            <a:ext cx="3840480" cy="20193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9" name="矩形 28"/>
          <p:cNvSpPr/>
          <p:nvPr/>
        </p:nvSpPr>
        <p:spPr>
          <a:xfrm>
            <a:off x="2441530" y="1231200"/>
            <a:ext cx="1908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Workspaces</a:t>
            </a:r>
            <a:endParaRPr lang="zh-TW" altLang="en-US" sz="2800" dirty="0">
              <a:solidFill>
                <a:srgbClr val="FF0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49610" y="1232654"/>
            <a:ext cx="1470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1</a:t>
            </a:r>
            <a:endParaRPr lang="zh-TW" altLang="en-US" sz="2800" dirty="0">
              <a:solidFill>
                <a:srgbClr val="0000FF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65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7751" b="30074"/>
          <a:stretch/>
        </p:blipFill>
        <p:spPr>
          <a:xfrm>
            <a:off x="838200" y="1653782"/>
            <a:ext cx="7549216" cy="477021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 bwMode="auto">
          <a:xfrm>
            <a:off x="792480" y="1608153"/>
            <a:ext cx="7630160" cy="4815840"/>
          </a:xfrm>
          <a:prstGeom prst="rect">
            <a:avLst/>
          </a:prstGeom>
          <a:solidFill>
            <a:schemeClr val="bg1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 of </a:t>
            </a: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Workspaces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 flipH="1" flipV="1">
            <a:off x="1178560" y="2111072"/>
            <a:ext cx="7386320" cy="4465319"/>
          </a:xfrm>
          <a:prstGeom prst="rect">
            <a:avLst/>
          </a:prstGeom>
          <a:noFill/>
          <a:ln w="63500" algn="ctr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 flipH="1" flipV="1">
            <a:off x="1290320" y="2431109"/>
            <a:ext cx="7162800" cy="4043683"/>
          </a:xfrm>
          <a:prstGeom prst="rect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" name="矩形 23"/>
          <p:cNvSpPr/>
          <p:nvPr/>
        </p:nvSpPr>
        <p:spPr>
          <a:xfrm>
            <a:off x="3733800" y="1101993"/>
            <a:ext cx="2037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Workspace</a:t>
            </a:r>
            <a:r>
              <a:rPr lang="zh-TW" altLang="en-US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800" dirty="0">
              <a:solidFill>
                <a:srgbClr val="FF0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52600" y="1103447"/>
            <a:ext cx="1470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1</a:t>
            </a:r>
            <a:endParaRPr lang="zh-TW" altLang="en-US" sz="2800" dirty="0">
              <a:solidFill>
                <a:srgbClr val="0000FF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 flipH="1" flipV="1">
            <a:off x="3229404" y="1724911"/>
            <a:ext cx="2790396" cy="24138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 flipH="1" flipV="1">
            <a:off x="2038350" y="1717291"/>
            <a:ext cx="1085850" cy="24138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8" name="矩形 1"/>
          <p:cNvSpPr>
            <a:spLocks noChangeArrowheads="1"/>
          </p:cNvSpPr>
          <p:nvPr/>
        </p:nvSpPr>
        <p:spPr bwMode="auto">
          <a:xfrm>
            <a:off x="4191000" y="4844113"/>
            <a:ext cx="2712720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</a:rPr>
              <a:t>J7 (Job 7)</a:t>
            </a:r>
            <a:endParaRPr lang="zh-TW" altLang="en-US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矩形 1"/>
          <p:cNvSpPr>
            <a:spLocks noChangeArrowheads="1"/>
          </p:cNvSpPr>
          <p:nvPr/>
        </p:nvSpPr>
        <p:spPr bwMode="auto">
          <a:xfrm>
            <a:off x="5623560" y="2949273"/>
            <a:ext cx="2682240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</a:rPr>
              <a:t>J4 (Job 4)</a:t>
            </a:r>
            <a:endParaRPr lang="zh-TW" altLang="en-US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矩形 1"/>
          <p:cNvSpPr>
            <a:spLocks noChangeArrowheads="1"/>
          </p:cNvSpPr>
          <p:nvPr/>
        </p:nvSpPr>
        <p:spPr bwMode="auto">
          <a:xfrm>
            <a:off x="1365504" y="4844113"/>
            <a:ext cx="2703576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</a:rPr>
              <a:t>J6 (Job 6)</a:t>
            </a:r>
            <a:endParaRPr lang="zh-TW" altLang="en-US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矩形 1"/>
          <p:cNvSpPr>
            <a:spLocks noChangeArrowheads="1"/>
          </p:cNvSpPr>
          <p:nvPr/>
        </p:nvSpPr>
        <p:spPr bwMode="auto">
          <a:xfrm>
            <a:off x="1371601" y="2949273"/>
            <a:ext cx="4099560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</a:rPr>
              <a:t>J3 (Job 3)</a:t>
            </a:r>
            <a:endParaRPr lang="zh-TW" altLang="en-US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240893" y="5218575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8000"/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endParaRPr lang="zh-TW" altLang="en-US" sz="2800" dirty="0">
              <a:solidFill>
                <a:srgbClr val="008000"/>
              </a:solidFill>
              <a:effectLst>
                <a:glow rad="228600">
                  <a:srgbClr val="FFC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4192799" y="4472122"/>
            <a:ext cx="2710921" cy="188075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flipH="1" flipV="1">
            <a:off x="1373398" y="4472122"/>
            <a:ext cx="2710921" cy="188075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 flipH="1" flipV="1">
            <a:off x="1363238" y="2531561"/>
            <a:ext cx="4123161" cy="1840111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 flipH="1" flipV="1">
            <a:off x="5605038" y="2531562"/>
            <a:ext cx="2710921" cy="1840111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" name="橢圓 2"/>
          <p:cNvSpPr/>
          <p:nvPr/>
        </p:nvSpPr>
        <p:spPr bwMode="auto">
          <a:xfrm>
            <a:off x="1391264" y="2518129"/>
            <a:ext cx="267928" cy="267928"/>
          </a:xfrm>
          <a:prstGeom prst="ellipse">
            <a:avLst/>
          </a:prstGeom>
          <a:solidFill>
            <a:srgbClr val="FFFF00">
              <a:alpha val="3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3" name="矩形 8"/>
          <p:cNvSpPr>
            <a:spLocks noChangeArrowheads="1"/>
          </p:cNvSpPr>
          <p:nvPr/>
        </p:nvSpPr>
        <p:spPr bwMode="auto">
          <a:xfrm>
            <a:off x="1408717" y="2051219"/>
            <a:ext cx="5533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endParaRPr lang="en-US" altLang="zh-TW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67400" y="6581001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30339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4761</TotalTime>
  <Words>2731</Words>
  <Application>Microsoft Office PowerPoint</Application>
  <PresentationFormat>如螢幕大小 (4:3)</PresentationFormat>
  <Paragraphs>491</Paragraphs>
  <Slides>63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7" baseType="lpstr">
      <vt:lpstr>Arial</vt:lpstr>
      <vt:lpstr>Times New Roman</vt:lpstr>
      <vt:lpstr>Wingdings</vt:lpstr>
      <vt:lpstr>預設簡報設計</vt:lpstr>
      <vt:lpstr>PowerPoint 簡報</vt:lpstr>
      <vt:lpstr>What is cryoSPARC?</vt:lpstr>
      <vt:lpstr>What is cryoSPARC?</vt:lpstr>
      <vt:lpstr>PowerPoint 簡報</vt:lpstr>
      <vt:lpstr>Workflow of single particle analysis  using cryoSPARC</vt:lpstr>
      <vt:lpstr>Diagram of Projects, Workspaces and Jobs</vt:lpstr>
      <vt:lpstr>Diagram of Projects, Workspaces and Jobs</vt:lpstr>
      <vt:lpstr>Diagram of Projects, Workspaces and Jobs</vt:lpstr>
      <vt:lpstr>Diagram of Projects, Workspaces and Jobs</vt:lpstr>
      <vt:lpstr>Diagram of Projects, Workspaces and Jobs</vt:lpstr>
      <vt:lpstr>Diagram of Projects, Workspaces and Jobs</vt:lpstr>
      <vt:lpstr>Create New Project</vt:lpstr>
      <vt:lpstr>Create New Project</vt:lpstr>
      <vt:lpstr>Create Initial Workspace</vt:lpstr>
      <vt:lpstr>Create Initial Workspace (Diagram of Projects, Workspaces and Jobs)</vt:lpstr>
      <vt:lpstr>Import Micrographs</vt:lpstr>
      <vt:lpstr>Import Micrographs</vt:lpstr>
      <vt:lpstr>Import Micrographs</vt:lpstr>
      <vt:lpstr>Import Micrographs</vt:lpstr>
      <vt:lpstr>Import Micrographs</vt:lpstr>
      <vt:lpstr>Import Micrographs (Results)</vt:lpstr>
      <vt:lpstr>Workflow of single particle analysis  using cryoSPARC</vt:lpstr>
      <vt:lpstr>Patch CTF estimation</vt:lpstr>
      <vt:lpstr>Patch CTF estimation</vt:lpstr>
      <vt:lpstr>Patch CTF estimation</vt:lpstr>
      <vt:lpstr>Patch CTF estimation</vt:lpstr>
      <vt:lpstr>Patch CTF estimation</vt:lpstr>
      <vt:lpstr>Patch CTF estimation (Results)</vt:lpstr>
      <vt:lpstr>Patch CTF estimation (Results)</vt:lpstr>
      <vt:lpstr>Patch CTF estimation (Results)</vt:lpstr>
      <vt:lpstr>Patch CTF estimation (Results)</vt:lpstr>
      <vt:lpstr>Patch CTF estimation (Results)</vt:lpstr>
      <vt:lpstr>PowerPoint 簡報</vt:lpstr>
      <vt:lpstr>PowerPoint 簡報</vt:lpstr>
      <vt:lpstr>PowerPoint 簡報</vt:lpstr>
      <vt:lpstr>Workflow of single particle analysis  using cryoSPARC</vt:lpstr>
      <vt:lpstr>Manually Curate Exposures</vt:lpstr>
      <vt:lpstr>Manually Curate Exposures</vt:lpstr>
      <vt:lpstr>Manually Curate Exposures</vt:lpstr>
      <vt:lpstr>Manually Curate Exposures</vt:lpstr>
      <vt:lpstr>Manually Curate Exposures</vt:lpstr>
      <vt:lpstr>Manually Curate Exposures</vt:lpstr>
      <vt:lpstr>Manually Curate Exposures</vt:lpstr>
      <vt:lpstr>Manually Curate Exposures (Thresholds)</vt:lpstr>
      <vt:lpstr>Manually Curate Exposures (Thresholds)</vt:lpstr>
      <vt:lpstr>Manually Curate Exposures (Thresholds)</vt:lpstr>
      <vt:lpstr>Manually Curate Exposures (Thresholds)</vt:lpstr>
      <vt:lpstr>Manually Curate Exposures (Thresholds)</vt:lpstr>
      <vt:lpstr>Manually Curate Exposures (Micrographs)</vt:lpstr>
      <vt:lpstr>Manually Curate Exposures (Diagnostics)</vt:lpstr>
      <vt:lpstr>Manually Curate Exposures (Diagnostics)</vt:lpstr>
      <vt:lpstr>Manually Curate Exposures (Diagnostics)</vt:lpstr>
      <vt:lpstr>Manually Curate Exposures (Select Thresholds)</vt:lpstr>
      <vt:lpstr>Manually Curate Exposures (Select Thresholds)</vt:lpstr>
      <vt:lpstr>Manually Curate Exposures (Select Thresholds)</vt:lpstr>
      <vt:lpstr>Manually Curate Exposures (Select Thresholds)</vt:lpstr>
      <vt:lpstr>Manually Curate Exposures (Select Thresholds)</vt:lpstr>
      <vt:lpstr>Manually Curate Exposures (Select Thresholds)</vt:lpstr>
      <vt:lpstr>Manually Curate Exposures (Results)</vt:lpstr>
      <vt:lpstr>Manually Curate Exposures (Results)</vt:lpstr>
      <vt:lpstr>Manually Curate Exposures (Results)</vt:lpstr>
      <vt:lpstr>Workflow of single particle analysis  using cryoSPARC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NB2 ASCEM</cp:lastModifiedBy>
  <cp:revision>4060</cp:revision>
  <cp:lastPrinted>1601-01-01T00:00:00Z</cp:lastPrinted>
  <dcterms:created xsi:type="dcterms:W3CDTF">2020-08-07T12:26:59Z</dcterms:created>
  <dcterms:modified xsi:type="dcterms:W3CDTF">2026-03-15T16:07:25Z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