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5"/>
  </p:notesMasterIdLst>
  <p:sldIdLst>
    <p:sldId id="263" r:id="rId2"/>
    <p:sldId id="683" r:id="rId3"/>
    <p:sldId id="682" r:id="rId4"/>
    <p:sldId id="585" r:id="rId5"/>
    <p:sldId id="586" r:id="rId6"/>
    <p:sldId id="603" r:id="rId7"/>
    <p:sldId id="604" r:id="rId8"/>
    <p:sldId id="605" r:id="rId9"/>
    <p:sldId id="610" r:id="rId10"/>
    <p:sldId id="587" r:id="rId11"/>
    <p:sldId id="588" r:id="rId12"/>
    <p:sldId id="589" r:id="rId13"/>
    <p:sldId id="590" r:id="rId14"/>
    <p:sldId id="591" r:id="rId15"/>
    <p:sldId id="592" r:id="rId16"/>
    <p:sldId id="593" r:id="rId17"/>
    <p:sldId id="594" r:id="rId18"/>
    <p:sldId id="595" r:id="rId19"/>
    <p:sldId id="596" r:id="rId20"/>
    <p:sldId id="597" r:id="rId21"/>
    <p:sldId id="600" r:id="rId22"/>
    <p:sldId id="601" r:id="rId23"/>
    <p:sldId id="602" r:id="rId24"/>
    <p:sldId id="684" r:id="rId25"/>
    <p:sldId id="542" r:id="rId26"/>
    <p:sldId id="549" r:id="rId27"/>
    <p:sldId id="550" r:id="rId28"/>
    <p:sldId id="551" r:id="rId29"/>
    <p:sldId id="552" r:id="rId30"/>
    <p:sldId id="554" r:id="rId31"/>
    <p:sldId id="555" r:id="rId32"/>
    <p:sldId id="557" r:id="rId33"/>
    <p:sldId id="558" r:id="rId34"/>
    <p:sldId id="559" r:id="rId35"/>
    <p:sldId id="556" r:id="rId36"/>
    <p:sldId id="560" r:id="rId37"/>
    <p:sldId id="561" r:id="rId38"/>
    <p:sldId id="562" r:id="rId39"/>
    <p:sldId id="564" r:id="rId40"/>
    <p:sldId id="563" r:id="rId41"/>
    <p:sldId id="687" r:id="rId42"/>
    <p:sldId id="579" r:id="rId43"/>
    <p:sldId id="611" r:id="rId44"/>
    <p:sldId id="612" r:id="rId45"/>
    <p:sldId id="613" r:id="rId46"/>
    <p:sldId id="614" r:id="rId47"/>
    <p:sldId id="615" r:id="rId48"/>
    <p:sldId id="616" r:id="rId49"/>
    <p:sldId id="617" r:id="rId50"/>
    <p:sldId id="618" r:id="rId51"/>
    <p:sldId id="619" r:id="rId52"/>
    <p:sldId id="622" r:id="rId53"/>
    <p:sldId id="620" r:id="rId54"/>
    <p:sldId id="623" r:id="rId55"/>
    <p:sldId id="625" r:id="rId56"/>
    <p:sldId id="626" r:id="rId57"/>
    <p:sldId id="688" r:id="rId58"/>
    <p:sldId id="627" r:id="rId59"/>
    <p:sldId id="629" r:id="rId60"/>
    <p:sldId id="630" r:id="rId61"/>
    <p:sldId id="631" r:id="rId62"/>
    <p:sldId id="632" r:id="rId63"/>
    <p:sldId id="633" r:id="rId64"/>
    <p:sldId id="634" r:id="rId65"/>
    <p:sldId id="689" r:id="rId66"/>
    <p:sldId id="636" r:id="rId67"/>
    <p:sldId id="637" r:id="rId68"/>
    <p:sldId id="638" r:id="rId69"/>
    <p:sldId id="644" r:id="rId70"/>
    <p:sldId id="640" r:id="rId71"/>
    <p:sldId id="645" r:id="rId72"/>
    <p:sldId id="646" r:id="rId73"/>
    <p:sldId id="647" r:id="rId74"/>
    <p:sldId id="648" r:id="rId75"/>
    <p:sldId id="649" r:id="rId76"/>
    <p:sldId id="641" r:id="rId77"/>
    <p:sldId id="653" r:id="rId78"/>
    <p:sldId id="654" r:id="rId79"/>
    <p:sldId id="656" r:id="rId80"/>
    <p:sldId id="657" r:id="rId81"/>
    <p:sldId id="658" r:id="rId82"/>
    <p:sldId id="659" r:id="rId83"/>
    <p:sldId id="655" r:id="rId84"/>
    <p:sldId id="660" r:id="rId85"/>
    <p:sldId id="664" r:id="rId86"/>
    <p:sldId id="661" r:id="rId87"/>
    <p:sldId id="662" r:id="rId88"/>
    <p:sldId id="685" r:id="rId89"/>
    <p:sldId id="690" r:id="rId90"/>
    <p:sldId id="652" r:id="rId91"/>
    <p:sldId id="650" r:id="rId92"/>
    <p:sldId id="642" r:id="rId93"/>
    <p:sldId id="643" r:id="rId94"/>
    <p:sldId id="665" r:id="rId95"/>
    <p:sldId id="666" r:id="rId96"/>
    <p:sldId id="667" r:id="rId97"/>
    <p:sldId id="668" r:id="rId98"/>
    <p:sldId id="669" r:id="rId99"/>
    <p:sldId id="670" r:id="rId100"/>
    <p:sldId id="691" r:id="rId101"/>
    <p:sldId id="671" r:id="rId102"/>
    <p:sldId id="672" r:id="rId103"/>
    <p:sldId id="673" r:id="rId104"/>
    <p:sldId id="674" r:id="rId105"/>
    <p:sldId id="692" r:id="rId106"/>
    <p:sldId id="675" r:id="rId107"/>
    <p:sldId id="676" r:id="rId108"/>
    <p:sldId id="677" r:id="rId109"/>
    <p:sldId id="678" r:id="rId110"/>
    <p:sldId id="679" r:id="rId111"/>
    <p:sldId id="693" r:id="rId112"/>
    <p:sldId id="686" r:id="rId113"/>
    <p:sldId id="465" r:id="rId114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ri" initials="c" lastIdx="0" clrIdx="0">
    <p:extLst>
      <p:ext uri="{19B8F6BF-5375-455C-9EA6-DF929625EA0E}">
        <p15:presenceInfo xmlns:p15="http://schemas.microsoft.com/office/powerpoint/2012/main" userId="114d146f4c59c6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CCFF"/>
    <a:srgbClr val="0000FF"/>
    <a:srgbClr val="CCCCFF"/>
    <a:srgbClr val="CCFFCC"/>
    <a:srgbClr val="99CCFF"/>
    <a:srgbClr val="FFFFFF"/>
    <a:srgbClr val="008000"/>
    <a:srgbClr val="CCE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1" autoAdjust="0"/>
    <p:restoredTop sz="95262" autoAdjust="0"/>
  </p:normalViewPr>
  <p:slideViewPr>
    <p:cSldViewPr>
      <p:cViewPr varScale="1">
        <p:scale>
          <a:sx n="96" d="100"/>
          <a:sy n="96" d="100"/>
        </p:scale>
        <p:origin x="1652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7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D7E01DC-8647-4B8A-A539-CD8844C6F5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51;p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4099" name="Google Shape;52;p:notes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 eaLnBrk="1" hangingPunct="1">
              <a:buSzPts val="1400"/>
            </a:pPr>
            <a:endParaRPr lang="zh-TW" altLang="zh-TW" sz="10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dirty="0"/>
          </a:p>
        </p:txBody>
      </p:sp>
      <p:sp>
        <p:nvSpPr>
          <p:cNvPr id="61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245CE1C-C34B-472F-BBA3-FF0D6B8DFFF7}" type="slidenum">
              <a:rPr lang="en-US" altLang="zh-TW" smtClean="0"/>
              <a:pPr/>
              <a:t>100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8605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dirty="0"/>
          </a:p>
        </p:txBody>
      </p:sp>
      <p:sp>
        <p:nvSpPr>
          <p:cNvPr id="61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245CE1C-C34B-472F-BBA3-FF0D6B8DFFF7}" type="slidenum">
              <a:rPr lang="en-US" altLang="zh-TW" smtClean="0"/>
              <a:pPr/>
              <a:t>105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92690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dirty="0"/>
          </a:p>
        </p:txBody>
      </p:sp>
      <p:sp>
        <p:nvSpPr>
          <p:cNvPr id="61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245CE1C-C34B-472F-BBA3-FF0D6B8DFFF7}" type="slidenum">
              <a:rPr lang="en-US" altLang="zh-TW" smtClean="0"/>
              <a:pPr/>
              <a:t>111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55212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7E01DC-8647-4B8A-A539-CD8844C6F55F}" type="slidenum">
              <a:rPr lang="en-US" altLang="zh-TW" smtClean="0"/>
              <a:pPr>
                <a:defRPr/>
              </a:pPr>
              <a:t>112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8944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dirty="0"/>
          </a:p>
        </p:txBody>
      </p:sp>
      <p:sp>
        <p:nvSpPr>
          <p:cNvPr id="61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245CE1C-C34B-472F-BBA3-FF0D6B8DFFF7}" type="slidenum">
              <a:rPr lang="en-US" altLang="zh-TW" smtClean="0"/>
              <a:pPr/>
              <a:t>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1063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7E01DC-8647-4B8A-A539-CD8844C6F55F}" type="slidenum">
              <a:rPr lang="en-US" altLang="zh-TW" smtClean="0"/>
              <a:pPr>
                <a:defRPr/>
              </a:pPr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42418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7E01DC-8647-4B8A-A539-CD8844C6F55F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3090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dirty="0"/>
          </a:p>
        </p:txBody>
      </p:sp>
      <p:sp>
        <p:nvSpPr>
          <p:cNvPr id="61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245CE1C-C34B-472F-BBA3-FF0D6B8DFFF7}" type="slidenum">
              <a:rPr lang="en-US" altLang="zh-TW" smtClean="0"/>
              <a:pPr/>
              <a:t>41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8832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dirty="0"/>
          </a:p>
        </p:txBody>
      </p:sp>
      <p:sp>
        <p:nvSpPr>
          <p:cNvPr id="61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245CE1C-C34B-472F-BBA3-FF0D6B8DFFF7}" type="slidenum">
              <a:rPr lang="en-US" altLang="zh-TW" smtClean="0"/>
              <a:pPr/>
              <a:t>57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52959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dirty="0"/>
          </a:p>
        </p:txBody>
      </p:sp>
      <p:sp>
        <p:nvSpPr>
          <p:cNvPr id="61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245CE1C-C34B-472F-BBA3-FF0D6B8DFFF7}" type="slidenum">
              <a:rPr lang="en-US" altLang="zh-TW" smtClean="0"/>
              <a:pPr/>
              <a:t>65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63634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7E01DC-8647-4B8A-A539-CD8844C6F55F}" type="slidenum">
              <a:rPr lang="en-US" altLang="zh-TW" smtClean="0"/>
              <a:pPr>
                <a:defRPr/>
              </a:pPr>
              <a:t>88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64995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dirty="0"/>
          </a:p>
        </p:txBody>
      </p:sp>
      <p:sp>
        <p:nvSpPr>
          <p:cNvPr id="61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245CE1C-C34B-472F-BBA3-FF0D6B8DFFF7}" type="slidenum">
              <a:rPr lang="en-US" altLang="zh-TW" smtClean="0"/>
              <a:pPr/>
              <a:t>89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71205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38B81-EF4D-4072-A75F-22E7D3E2993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1130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5B90-DE7C-4AF1-BDA9-B1659140F63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56209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12361-2A76-4EE7-B0AD-7D4BF47130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2850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6908A-F029-4686-8BF3-B789F9D553D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7286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AE72F-B5AA-4EE2-ABB5-50A52E6F7BA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73506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A1503-2FBE-4439-9B08-4924449ED7B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96790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D9CAD-BE1D-4E4B-9B4C-539648E5CC2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761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5A848-8273-4E68-A4C0-A50E2068055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56648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8995F-B2ED-41F0-B8EF-6930B7F1FAD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28419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F0BAD-CA6D-4EA4-945D-79CAD415395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4077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905F7-592A-4339-90AA-78C351D1CC0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7816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/>
            </a:lvl1pPr>
          </a:lstStyle>
          <a:p>
            <a:pPr>
              <a:defRPr/>
            </a:pPr>
            <a:fld id="{8A8383B3-51C8-4D94-9082-39237DC16D1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54;p13"/>
          <p:cNvSpPr>
            <a:spLocks noChangeArrowheads="1"/>
          </p:cNvSpPr>
          <p:nvPr/>
        </p:nvSpPr>
        <p:spPr bwMode="auto">
          <a:xfrm>
            <a:off x="0" y="0"/>
            <a:ext cx="9144000" cy="546100"/>
          </a:xfrm>
          <a:prstGeom prst="rect">
            <a:avLst/>
          </a:prstGeom>
          <a:solidFill>
            <a:srgbClr val="B7B7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15000"/>
              </a:lnSpc>
              <a:spcBef>
                <a:spcPct val="0"/>
              </a:spcBef>
              <a:buClr>
                <a:srgbClr val="000000"/>
              </a:buClr>
              <a:buSzPts val="1100"/>
              <a:buFontTx/>
              <a:buNone/>
            </a:pPr>
            <a:endParaRPr kumimoji="0" lang="zh-TW" altLang="zh-TW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5" name="Google Shape;55;p13"/>
          <p:cNvSpPr>
            <a:spLocks noChangeArrowheads="1"/>
          </p:cNvSpPr>
          <p:nvPr/>
        </p:nvSpPr>
        <p:spPr bwMode="auto">
          <a:xfrm>
            <a:off x="0" y="6311900"/>
            <a:ext cx="9144000" cy="546100"/>
          </a:xfrm>
          <a:prstGeom prst="rect">
            <a:avLst/>
          </a:prstGeom>
          <a:solidFill>
            <a:srgbClr val="B7B7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endParaRPr kumimoji="0" lang="zh-TW" altLang="zh-TW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6" name="Google Shape;57;p13"/>
          <p:cNvSpPr txBox="1">
            <a:spLocks noChangeArrowheads="1"/>
          </p:cNvSpPr>
          <p:nvPr/>
        </p:nvSpPr>
        <p:spPr bwMode="auto">
          <a:xfrm>
            <a:off x="1119188" y="4267200"/>
            <a:ext cx="6875462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kumimoji="0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  <a:sym typeface="Arial" panose="020B0604020202020204" pitchFamily="34" charset="0"/>
              </a:rPr>
              <a:t>Dr. Chun-Hsiung Wang </a:t>
            </a:r>
            <a:endParaRPr kumimoji="0" lang="en-US" altLang="zh-TW" sz="28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</a:rPr>
              <a:t>王俊雄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</a:rPr>
              <a:t>2026/03/16</a:t>
            </a:r>
          </a:p>
        </p:txBody>
      </p:sp>
      <p:sp>
        <p:nvSpPr>
          <p:cNvPr id="3077" name="Google Shape;58;p13"/>
          <p:cNvSpPr txBox="1">
            <a:spLocks noChangeArrowheads="1"/>
          </p:cNvSpPr>
          <p:nvPr/>
        </p:nvSpPr>
        <p:spPr bwMode="auto">
          <a:xfrm>
            <a:off x="0" y="2665413"/>
            <a:ext cx="9144000" cy="150177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zh-TW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endPara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02-Particle_picking</a:t>
            </a:r>
            <a:endParaRPr lang="zh-TW" altLang="zh-TW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78" name="Picture 8" descr="http://cryoem.ibc.sinica.edu.tw/images/ASCEM%20banner-2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768350"/>
            <a:ext cx="8996362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4038600" y="2590800"/>
            <a:ext cx="1371600" cy="21336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5638800" y="2895600"/>
            <a:ext cx="2739887" cy="51352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Picker</a:t>
            </a:r>
          </a:p>
          <a:p>
            <a:pPr eaLnBrk="1" hangingPunct="1"/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(From Patch CTF)</a:t>
            </a:r>
          </a:p>
        </p:txBody>
      </p:sp>
      <p:cxnSp>
        <p:nvCxnSpPr>
          <p:cNvPr id="9" name="直線單箭頭接點 8"/>
          <p:cNvCxnSpPr/>
          <p:nvPr/>
        </p:nvCxnSpPr>
        <p:spPr bwMode="auto">
          <a:xfrm flipV="1">
            <a:off x="4750904" y="3190461"/>
            <a:ext cx="1550505" cy="25841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文字方塊 9"/>
          <p:cNvSpPr txBox="1"/>
          <p:nvPr/>
        </p:nvSpPr>
        <p:spPr>
          <a:xfrm>
            <a:off x="2057400" y="2667000"/>
            <a:ext cx="182880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Mouse left click </a:t>
            </a:r>
          </a:p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(Hold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Drag)</a:t>
            </a:r>
            <a:endParaRPr lang="zh-TW" altLang="en-US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29"/>
          <p:cNvSpPr>
            <a:spLocks noChangeArrowheads="1"/>
          </p:cNvSpPr>
          <p:nvPr/>
        </p:nvSpPr>
        <p:spPr bwMode="auto">
          <a:xfrm>
            <a:off x="4663504" y="415732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3510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1084580" y="6202097"/>
            <a:ext cx="30607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2D Classification</a:t>
            </a: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</a:rPr>
              <a:t>Workflow of single particle analysis </a:t>
            </a:r>
            <a:br>
              <a:rPr lang="en-US" altLang="zh-TW" sz="3600" dirty="0">
                <a:latin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</a:rPr>
              <a:t>using </a:t>
            </a:r>
            <a:r>
              <a:rPr lang="en-US" altLang="zh-TW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cryoSPARC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4651375" y="1438275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Ab-initio 3D Classification</a:t>
            </a:r>
          </a:p>
        </p:txBody>
      </p:sp>
      <p:sp>
        <p:nvSpPr>
          <p:cNvPr id="5126" name="Line 11"/>
          <p:cNvSpPr>
            <a:spLocks noChangeShapeType="1"/>
          </p:cNvSpPr>
          <p:nvPr/>
        </p:nvSpPr>
        <p:spPr bwMode="auto">
          <a:xfrm>
            <a:off x="2614613" y="3221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7" name="Line 23"/>
          <p:cNvSpPr>
            <a:spLocks noChangeShapeType="1"/>
          </p:cNvSpPr>
          <p:nvPr/>
        </p:nvSpPr>
        <p:spPr bwMode="auto">
          <a:xfrm>
            <a:off x="4143375" y="6372320"/>
            <a:ext cx="2666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9" name="Line 25"/>
          <p:cNvSpPr>
            <a:spLocks noChangeShapeType="1"/>
          </p:cNvSpPr>
          <p:nvPr/>
        </p:nvSpPr>
        <p:spPr bwMode="auto">
          <a:xfrm>
            <a:off x="4400550" y="1607820"/>
            <a:ext cx="0" cy="478573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30" name="Rectangle 30"/>
          <p:cNvSpPr>
            <a:spLocks noChangeArrowheads="1"/>
          </p:cNvSpPr>
          <p:nvPr/>
        </p:nvSpPr>
        <p:spPr bwMode="auto">
          <a:xfrm>
            <a:off x="1019175" y="1327520"/>
            <a:ext cx="3205163" cy="26844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31" name="Text Box 31"/>
          <p:cNvSpPr txBox="1">
            <a:spLocks noChangeArrowheads="1"/>
          </p:cNvSpPr>
          <p:nvPr/>
        </p:nvSpPr>
        <p:spPr bwMode="auto">
          <a:xfrm>
            <a:off x="231913" y="6248400"/>
            <a:ext cx="5349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2D</a:t>
            </a:r>
          </a:p>
        </p:txBody>
      </p:sp>
      <p:sp>
        <p:nvSpPr>
          <p:cNvPr id="5132" name="Text Box 32"/>
          <p:cNvSpPr txBox="1">
            <a:spLocks noChangeArrowheads="1"/>
          </p:cNvSpPr>
          <p:nvPr/>
        </p:nvSpPr>
        <p:spPr bwMode="auto">
          <a:xfrm>
            <a:off x="7848600" y="2057030"/>
            <a:ext cx="4984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33" name="Rectangle 3"/>
          <p:cNvSpPr>
            <a:spLocks noChangeArrowheads="1"/>
          </p:cNvSpPr>
          <p:nvPr/>
        </p:nvSpPr>
        <p:spPr bwMode="auto">
          <a:xfrm>
            <a:off x="1084263" y="21069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Motion Correction</a:t>
            </a:r>
          </a:p>
        </p:txBody>
      </p:sp>
      <p:sp>
        <p:nvSpPr>
          <p:cNvPr id="5134" name="Rectangle 3"/>
          <p:cNvSpPr>
            <a:spLocks noChangeArrowheads="1"/>
          </p:cNvSpPr>
          <p:nvPr/>
        </p:nvSpPr>
        <p:spPr bwMode="auto">
          <a:xfrm>
            <a:off x="1084263" y="2827707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CTF Estimation</a:t>
            </a:r>
          </a:p>
        </p:txBody>
      </p:sp>
      <p:sp>
        <p:nvSpPr>
          <p:cNvPr id="5135" name="Rectangle 3"/>
          <p:cNvSpPr>
            <a:spLocks noChangeArrowheads="1"/>
          </p:cNvSpPr>
          <p:nvPr/>
        </p:nvSpPr>
        <p:spPr bwMode="auto">
          <a:xfrm>
            <a:off x="1084263" y="3505570"/>
            <a:ext cx="3060700" cy="344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Micrograph Curation</a:t>
            </a:r>
          </a:p>
        </p:txBody>
      </p:sp>
      <p:sp>
        <p:nvSpPr>
          <p:cNvPr id="5136" name="Rectangle 3"/>
          <p:cNvSpPr>
            <a:spLocks noChangeArrowheads="1"/>
          </p:cNvSpPr>
          <p:nvPr/>
        </p:nvSpPr>
        <p:spPr bwMode="auto">
          <a:xfrm>
            <a:off x="1101975" y="1422400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Import Dataset</a:t>
            </a:r>
          </a:p>
        </p:txBody>
      </p:sp>
      <p:sp>
        <p:nvSpPr>
          <p:cNvPr id="5137" name="Rectangle 3"/>
          <p:cNvSpPr>
            <a:spLocks noChangeArrowheads="1"/>
          </p:cNvSpPr>
          <p:nvPr/>
        </p:nvSpPr>
        <p:spPr bwMode="auto">
          <a:xfrm>
            <a:off x="1084263" y="4210420"/>
            <a:ext cx="3060700" cy="344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Particle Picking</a:t>
            </a:r>
            <a:endParaRPr lang="en-US" altLang="zh-TW" dirty="0">
              <a:latin typeface="Times New Roman" panose="02020603050405020304" pitchFamily="18" charset="0"/>
            </a:endParaRPr>
          </a:p>
        </p:txBody>
      </p:sp>
      <p:sp>
        <p:nvSpPr>
          <p:cNvPr id="5138" name="Rectangle 3"/>
          <p:cNvSpPr>
            <a:spLocks noChangeArrowheads="1"/>
          </p:cNvSpPr>
          <p:nvPr/>
        </p:nvSpPr>
        <p:spPr bwMode="auto">
          <a:xfrm>
            <a:off x="1084263" y="4850182"/>
            <a:ext cx="3060700" cy="3444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Particle Curation</a:t>
            </a:r>
            <a:endParaRPr lang="en-US" altLang="zh-TW" dirty="0">
              <a:latin typeface="Times New Roman" panose="02020603050405020304" pitchFamily="18" charset="0"/>
            </a:endParaRPr>
          </a:p>
        </p:txBody>
      </p:sp>
      <p:sp>
        <p:nvSpPr>
          <p:cNvPr id="5139" name="Rectangle 3"/>
          <p:cNvSpPr>
            <a:spLocks noChangeArrowheads="1"/>
          </p:cNvSpPr>
          <p:nvPr/>
        </p:nvSpPr>
        <p:spPr bwMode="auto">
          <a:xfrm>
            <a:off x="1084263" y="5548682"/>
            <a:ext cx="3060700" cy="3429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en-US" altLang="zh-TW" sz="1800">
                <a:latin typeface="Times New Roman" panose="02020603050405020304" pitchFamily="18" charset="0"/>
              </a:rPr>
              <a:t>Particle Extraction</a:t>
            </a:r>
            <a:endParaRPr lang="en-US" altLang="zh-TW" sz="1800" dirty="0">
              <a:latin typeface="Times New Roman" panose="02020603050405020304" pitchFamily="18" charset="0"/>
            </a:endParaRPr>
          </a:p>
        </p:txBody>
      </p:sp>
      <p:sp>
        <p:nvSpPr>
          <p:cNvPr id="5140" name="Rectangle 3"/>
          <p:cNvSpPr>
            <a:spLocks noChangeArrowheads="1"/>
          </p:cNvSpPr>
          <p:nvPr/>
        </p:nvSpPr>
        <p:spPr bwMode="auto">
          <a:xfrm>
            <a:off x="4656138" y="2101850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Heterogeneous Refinement</a:t>
            </a:r>
          </a:p>
        </p:txBody>
      </p:sp>
      <p:sp>
        <p:nvSpPr>
          <p:cNvPr id="5142" name="Rectangle 3"/>
          <p:cNvSpPr>
            <a:spLocks noChangeArrowheads="1"/>
          </p:cNvSpPr>
          <p:nvPr/>
        </p:nvSpPr>
        <p:spPr bwMode="auto">
          <a:xfrm>
            <a:off x="4651375" y="3495675"/>
            <a:ext cx="3060700" cy="344488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Non-uniform Refinement</a:t>
            </a:r>
          </a:p>
        </p:txBody>
      </p:sp>
      <p:sp>
        <p:nvSpPr>
          <p:cNvPr id="5143" name="Rectangle 3"/>
          <p:cNvSpPr>
            <a:spLocks noChangeArrowheads="1"/>
          </p:cNvSpPr>
          <p:nvPr/>
        </p:nvSpPr>
        <p:spPr bwMode="auto">
          <a:xfrm>
            <a:off x="4675188" y="42179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Local Refinement</a:t>
            </a:r>
          </a:p>
        </p:txBody>
      </p:sp>
      <p:sp>
        <p:nvSpPr>
          <p:cNvPr id="5144" name="Rectangle 3"/>
          <p:cNvSpPr>
            <a:spLocks noChangeArrowheads="1"/>
          </p:cNvSpPr>
          <p:nvPr/>
        </p:nvSpPr>
        <p:spPr bwMode="auto">
          <a:xfrm>
            <a:off x="4670425" y="49037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nn-NO" altLang="zh-TW" sz="1800" dirty="0">
                <a:latin typeface="Times New Roman" panose="02020603050405020304" pitchFamily="18" charset="0"/>
              </a:rPr>
              <a:t>3D class, 3D Var, 3D Flex</a:t>
            </a:r>
            <a:endParaRPr lang="en-US" altLang="zh-TW" sz="1800" dirty="0">
              <a:latin typeface="Times New Roman" panose="02020603050405020304" pitchFamily="18" charset="0"/>
            </a:endParaRPr>
          </a:p>
        </p:txBody>
      </p:sp>
      <p:sp>
        <p:nvSpPr>
          <p:cNvPr id="5145" name="Rectangle 3"/>
          <p:cNvSpPr>
            <a:spLocks noChangeArrowheads="1"/>
          </p:cNvSpPr>
          <p:nvPr/>
        </p:nvSpPr>
        <p:spPr bwMode="auto">
          <a:xfrm>
            <a:off x="4669200" y="6271260"/>
            <a:ext cx="3060000" cy="342900"/>
          </a:xfrm>
          <a:prstGeom prst="rect">
            <a:avLst/>
          </a:prstGeom>
          <a:solidFill>
            <a:srgbClr val="008000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FF00"/>
                </a:solidFill>
                <a:latin typeface="Times New Roman" panose="02020603050405020304" pitchFamily="18" charset="0"/>
              </a:rPr>
              <a:t>Final Structures</a:t>
            </a:r>
          </a:p>
        </p:txBody>
      </p:sp>
      <p:sp>
        <p:nvSpPr>
          <p:cNvPr id="5146" name="Text Box 32"/>
          <p:cNvSpPr txBox="1">
            <a:spLocks noChangeArrowheads="1"/>
          </p:cNvSpPr>
          <p:nvPr/>
        </p:nvSpPr>
        <p:spPr bwMode="auto">
          <a:xfrm>
            <a:off x="7918450" y="4343400"/>
            <a:ext cx="12255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Advanced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48" name="Line 11"/>
          <p:cNvSpPr>
            <a:spLocks noChangeShapeType="1"/>
          </p:cNvSpPr>
          <p:nvPr/>
        </p:nvSpPr>
        <p:spPr bwMode="auto">
          <a:xfrm>
            <a:off x="2614613" y="25403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9" name="Line 11"/>
          <p:cNvSpPr>
            <a:spLocks noChangeShapeType="1"/>
          </p:cNvSpPr>
          <p:nvPr/>
        </p:nvSpPr>
        <p:spPr bwMode="auto">
          <a:xfrm>
            <a:off x="2614613" y="181488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1" name="Line 11"/>
          <p:cNvSpPr>
            <a:spLocks noChangeShapeType="1"/>
          </p:cNvSpPr>
          <p:nvPr/>
        </p:nvSpPr>
        <p:spPr bwMode="auto">
          <a:xfrm>
            <a:off x="2614613" y="460253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2" name="Line 11"/>
          <p:cNvSpPr>
            <a:spLocks noChangeShapeType="1"/>
          </p:cNvSpPr>
          <p:nvPr/>
        </p:nvSpPr>
        <p:spPr bwMode="auto">
          <a:xfrm>
            <a:off x="2614613" y="5253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3" name="Line 11"/>
          <p:cNvSpPr>
            <a:spLocks noChangeShapeType="1"/>
          </p:cNvSpPr>
          <p:nvPr/>
        </p:nvSpPr>
        <p:spPr bwMode="auto">
          <a:xfrm>
            <a:off x="6181725" y="2481263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8" name="Text Box 31"/>
          <p:cNvSpPr txBox="1">
            <a:spLocks noChangeArrowheads="1"/>
          </p:cNvSpPr>
          <p:nvPr/>
        </p:nvSpPr>
        <p:spPr bwMode="auto">
          <a:xfrm>
            <a:off x="-165418" y="2263192"/>
            <a:ext cx="1371601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Pre-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process</a:t>
            </a:r>
          </a:p>
        </p:txBody>
      </p:sp>
      <p:sp>
        <p:nvSpPr>
          <p:cNvPr id="5159" name="Rectangle 30"/>
          <p:cNvSpPr>
            <a:spLocks noChangeArrowheads="1"/>
          </p:cNvSpPr>
          <p:nvPr/>
        </p:nvSpPr>
        <p:spPr bwMode="auto">
          <a:xfrm>
            <a:off x="1019175" y="4011982"/>
            <a:ext cx="3205163" cy="264445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0" name="Rectangle 30"/>
          <p:cNvSpPr>
            <a:spLocks noChangeArrowheads="1"/>
          </p:cNvSpPr>
          <p:nvPr/>
        </p:nvSpPr>
        <p:spPr bwMode="auto">
          <a:xfrm>
            <a:off x="4586288" y="1330960"/>
            <a:ext cx="3205162" cy="200120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1" name="Rectangle 30"/>
          <p:cNvSpPr>
            <a:spLocks noChangeArrowheads="1"/>
          </p:cNvSpPr>
          <p:nvPr/>
        </p:nvSpPr>
        <p:spPr bwMode="auto">
          <a:xfrm>
            <a:off x="4586288" y="3327718"/>
            <a:ext cx="3205162" cy="208910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3" name="Line 24"/>
          <p:cNvSpPr>
            <a:spLocks noChangeShapeType="1"/>
          </p:cNvSpPr>
          <p:nvPr/>
        </p:nvSpPr>
        <p:spPr bwMode="auto">
          <a:xfrm>
            <a:off x="4383088" y="1597025"/>
            <a:ext cx="2555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4" name="Line 11"/>
          <p:cNvSpPr>
            <a:spLocks noChangeShapeType="1"/>
          </p:cNvSpPr>
          <p:nvPr/>
        </p:nvSpPr>
        <p:spPr bwMode="auto">
          <a:xfrm>
            <a:off x="6181725" y="1811338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1958340" y="1779818"/>
            <a:ext cx="7086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latin typeface="Times New Roman" panose="02020603050405020304" pitchFamily="18" charset="0"/>
              </a:rPr>
              <a:t>Movies</a:t>
            </a:r>
          </a:p>
        </p:txBody>
      </p:sp>
      <p:sp>
        <p:nvSpPr>
          <p:cNvPr id="49" name="矩形 48"/>
          <p:cNvSpPr/>
          <p:nvPr/>
        </p:nvSpPr>
        <p:spPr>
          <a:xfrm>
            <a:off x="2705961" y="1702455"/>
            <a:ext cx="1362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Motion corrected</a:t>
            </a:r>
          </a:p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Micrographs</a:t>
            </a:r>
          </a:p>
        </p:txBody>
      </p:sp>
      <p:sp>
        <p:nvSpPr>
          <p:cNvPr id="55" name="Line 11"/>
          <p:cNvSpPr>
            <a:spLocks noChangeShapeType="1"/>
          </p:cNvSpPr>
          <p:nvPr/>
        </p:nvSpPr>
        <p:spPr bwMode="auto">
          <a:xfrm>
            <a:off x="2614930" y="5919840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8" name="Line 24"/>
          <p:cNvSpPr>
            <a:spLocks noChangeShapeType="1"/>
          </p:cNvSpPr>
          <p:nvPr/>
        </p:nvSpPr>
        <p:spPr bwMode="auto">
          <a:xfrm>
            <a:off x="1219200" y="4380917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5" name="Line 24"/>
          <p:cNvSpPr>
            <a:spLocks noChangeShapeType="1"/>
          </p:cNvSpPr>
          <p:nvPr/>
        </p:nvSpPr>
        <p:spPr bwMode="auto">
          <a:xfrm>
            <a:off x="1225868" y="6372468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" name="Line 25"/>
          <p:cNvSpPr>
            <a:spLocks noChangeShapeType="1"/>
          </p:cNvSpPr>
          <p:nvPr/>
        </p:nvSpPr>
        <p:spPr bwMode="auto">
          <a:xfrm>
            <a:off x="1228408" y="4375520"/>
            <a:ext cx="0" cy="20002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1" name="Rectangle 3"/>
          <p:cNvSpPr>
            <a:spLocks noChangeArrowheads="1"/>
          </p:cNvSpPr>
          <p:nvPr/>
        </p:nvSpPr>
        <p:spPr bwMode="auto">
          <a:xfrm>
            <a:off x="4660900" y="2809875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Homogeneous Refinement</a:t>
            </a:r>
          </a:p>
        </p:txBody>
      </p:sp>
      <p:sp>
        <p:nvSpPr>
          <p:cNvPr id="62" name="Rectangle 3"/>
          <p:cNvSpPr>
            <a:spLocks noChangeArrowheads="1"/>
          </p:cNvSpPr>
          <p:nvPr/>
        </p:nvSpPr>
        <p:spPr bwMode="auto">
          <a:xfrm>
            <a:off x="4669200" y="5588790"/>
            <a:ext cx="3060000" cy="344487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Post-processing &amp; Sharpening</a:t>
            </a:r>
          </a:p>
        </p:txBody>
      </p:sp>
      <p:sp>
        <p:nvSpPr>
          <p:cNvPr id="63" name="Line 11"/>
          <p:cNvSpPr>
            <a:spLocks noChangeShapeType="1"/>
          </p:cNvSpPr>
          <p:nvPr/>
        </p:nvSpPr>
        <p:spPr bwMode="auto">
          <a:xfrm>
            <a:off x="6176052" y="5317434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0" name="Line 11"/>
          <p:cNvSpPr>
            <a:spLocks noChangeShapeType="1"/>
          </p:cNvSpPr>
          <p:nvPr/>
        </p:nvSpPr>
        <p:spPr bwMode="auto">
          <a:xfrm>
            <a:off x="2614613" y="39119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7" name="Line 11"/>
          <p:cNvSpPr>
            <a:spLocks noChangeShapeType="1"/>
          </p:cNvSpPr>
          <p:nvPr/>
        </p:nvSpPr>
        <p:spPr bwMode="auto">
          <a:xfrm>
            <a:off x="6181725" y="3199765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" name="Text Box 32"/>
          <p:cNvSpPr txBox="1">
            <a:spLocks noChangeArrowheads="1"/>
          </p:cNvSpPr>
          <p:nvPr/>
        </p:nvSpPr>
        <p:spPr bwMode="auto">
          <a:xfrm>
            <a:off x="5974080" y="449955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5974080" y="380963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46383" y="4740966"/>
            <a:ext cx="10535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Particle picking</a:t>
            </a:r>
          </a:p>
        </p:txBody>
      </p: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6176052" y="5985665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" name="Line 11"/>
          <p:cNvSpPr>
            <a:spLocks noChangeShapeType="1"/>
          </p:cNvSpPr>
          <p:nvPr/>
        </p:nvSpPr>
        <p:spPr bwMode="auto">
          <a:xfrm>
            <a:off x="7543800" y="1599472"/>
            <a:ext cx="0" cy="1396869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2" name="Line 11"/>
          <p:cNvSpPr>
            <a:spLocks noChangeShapeType="1"/>
          </p:cNvSpPr>
          <p:nvPr/>
        </p:nvSpPr>
        <p:spPr bwMode="auto">
          <a:xfrm>
            <a:off x="3962400" y="1595077"/>
            <a:ext cx="0" cy="145218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7620001" y="3048000"/>
            <a:ext cx="319088" cy="2722563"/>
            <a:chOff x="7709535" y="2973388"/>
            <a:chExt cx="229553" cy="2797175"/>
          </a:xfrm>
        </p:grpSpPr>
        <p:sp>
          <p:nvSpPr>
            <p:cNvPr id="5162" name="Line 25"/>
            <p:cNvSpPr>
              <a:spLocks noChangeShapeType="1"/>
            </p:cNvSpPr>
            <p:nvPr/>
          </p:nvSpPr>
          <p:spPr bwMode="auto">
            <a:xfrm>
              <a:off x="7927975" y="2973388"/>
              <a:ext cx="0" cy="279241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66" name="Line 24"/>
            <p:cNvSpPr>
              <a:spLocks noChangeShapeType="1"/>
            </p:cNvSpPr>
            <p:nvPr/>
          </p:nvSpPr>
          <p:spPr bwMode="auto">
            <a:xfrm>
              <a:off x="7718425" y="5770563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" name="Line 24"/>
            <p:cNvSpPr>
              <a:spLocks noChangeShapeType="1"/>
            </p:cNvSpPr>
            <p:nvPr/>
          </p:nvSpPr>
          <p:spPr bwMode="auto">
            <a:xfrm>
              <a:off x="7709535" y="2982595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206541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Inspect Particle Picks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(Coordinates)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993912" y="4124738"/>
            <a:ext cx="2454965" cy="167971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文字方塊 11"/>
          <p:cNvSpPr txBox="1"/>
          <p:nvPr/>
        </p:nvSpPr>
        <p:spPr>
          <a:xfrm>
            <a:off x="3505200" y="5486400"/>
            <a:ext cx="1828800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Mouse right click </a:t>
            </a:r>
          </a:p>
        </p:txBody>
      </p:sp>
      <p:sp>
        <p:nvSpPr>
          <p:cNvPr id="13" name="矩形 29"/>
          <p:cNvSpPr>
            <a:spLocks noChangeArrowheads="1"/>
          </p:cNvSpPr>
          <p:nvPr/>
        </p:nvSpPr>
        <p:spPr bwMode="auto">
          <a:xfrm>
            <a:off x="2745916" y="5394946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內容版面配置區 3"/>
          <p:cNvPicPr>
            <a:picLocks noChangeAspect="1"/>
          </p:cNvPicPr>
          <p:nvPr/>
        </p:nvPicPr>
        <p:blipFill rotWithShape="1">
          <a:blip r:embed="rId2"/>
          <a:srcRect l="21308" b="28446"/>
          <a:stretch/>
        </p:blipFill>
        <p:spPr bwMode="auto">
          <a:xfrm>
            <a:off x="2263140" y="1607820"/>
            <a:ext cx="6331656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2275840" y="3881120"/>
            <a:ext cx="1854200" cy="2387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4150332" y="3756982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 flipH="1" flipV="1">
            <a:off x="6520180" y="1663700"/>
            <a:ext cx="375920" cy="279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4" name="矩形 29"/>
          <p:cNvSpPr>
            <a:spLocks noChangeArrowheads="1"/>
          </p:cNvSpPr>
          <p:nvPr/>
        </p:nvSpPr>
        <p:spPr bwMode="auto">
          <a:xfrm>
            <a:off x="6324572" y="1135702"/>
            <a:ext cx="1010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or </a:t>
            </a: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87861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1021080" y="4389120"/>
            <a:ext cx="342900" cy="2667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29"/>
          <p:cNvSpPr>
            <a:spLocks noChangeArrowheads="1"/>
          </p:cNvSpPr>
          <p:nvPr/>
        </p:nvSpPr>
        <p:spPr bwMode="auto">
          <a:xfrm>
            <a:off x="917116" y="4785346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Inspect Particle Picks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(Coordinates)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19819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79120" y="2697480"/>
            <a:ext cx="449580" cy="22783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982980" y="4975860"/>
            <a:ext cx="2263140" cy="1752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4876800" y="2110740"/>
            <a:ext cx="1188720" cy="1676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 flipH="1" flipV="1">
            <a:off x="4305300" y="2354580"/>
            <a:ext cx="708660" cy="1752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 flipH="1" flipV="1">
            <a:off x="3360420" y="3581400"/>
            <a:ext cx="2743200" cy="19812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5" name="矩形 29"/>
          <p:cNvSpPr>
            <a:spLocks noChangeArrowheads="1"/>
          </p:cNvSpPr>
          <p:nvPr/>
        </p:nvSpPr>
        <p:spPr bwMode="auto">
          <a:xfrm>
            <a:off x="4269916" y="2489186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29"/>
          <p:cNvSpPr>
            <a:spLocks noChangeArrowheads="1"/>
          </p:cNvSpPr>
          <p:nvPr/>
        </p:nvSpPr>
        <p:spPr bwMode="auto">
          <a:xfrm>
            <a:off x="2004236" y="5161266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29"/>
          <p:cNvSpPr>
            <a:spLocks noChangeArrowheads="1"/>
          </p:cNvSpPr>
          <p:nvPr/>
        </p:nvSpPr>
        <p:spPr bwMode="auto">
          <a:xfrm>
            <a:off x="1000760" y="232664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29"/>
          <p:cNvSpPr>
            <a:spLocks noChangeArrowheads="1"/>
          </p:cNvSpPr>
          <p:nvPr/>
        </p:nvSpPr>
        <p:spPr bwMode="auto">
          <a:xfrm>
            <a:off x="5237480" y="168656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Inspect Particle Picks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(Coordinates)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15128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6103620" y="1874520"/>
            <a:ext cx="220980" cy="2133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5346876" y="1747506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Inspect Particle Picks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(Coordinates)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 flipH="1" flipV="1">
            <a:off x="5232400" y="3723640"/>
            <a:ext cx="1051560" cy="13411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 flipH="1" flipV="1">
            <a:off x="5232400" y="2336800"/>
            <a:ext cx="1051560" cy="13411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29"/>
          <p:cNvSpPr>
            <a:spLocks noChangeArrowheads="1"/>
          </p:cNvSpPr>
          <p:nvPr/>
        </p:nvSpPr>
        <p:spPr bwMode="auto">
          <a:xfrm>
            <a:off x="5808980" y="4567535"/>
            <a:ext cx="22349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65,984 particles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29"/>
          <p:cNvSpPr>
            <a:spLocks noChangeArrowheads="1"/>
          </p:cNvSpPr>
          <p:nvPr/>
        </p:nvSpPr>
        <p:spPr bwMode="auto">
          <a:xfrm>
            <a:off x="5808980" y="3195320"/>
            <a:ext cx="18638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94 exposures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71515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1084580" y="6202097"/>
            <a:ext cx="30607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2D Classification</a:t>
            </a: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</a:rPr>
              <a:t>Workflow of single particle analysis </a:t>
            </a:r>
            <a:br>
              <a:rPr lang="en-US" altLang="zh-TW" sz="3600" dirty="0">
                <a:latin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</a:rPr>
              <a:t>using </a:t>
            </a:r>
            <a:r>
              <a:rPr lang="en-US" altLang="zh-TW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cryoSPARC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4651375" y="1438275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Ab-initio 3D Classification</a:t>
            </a:r>
          </a:p>
        </p:txBody>
      </p:sp>
      <p:sp>
        <p:nvSpPr>
          <p:cNvPr id="5126" name="Line 11"/>
          <p:cNvSpPr>
            <a:spLocks noChangeShapeType="1"/>
          </p:cNvSpPr>
          <p:nvPr/>
        </p:nvSpPr>
        <p:spPr bwMode="auto">
          <a:xfrm>
            <a:off x="2614613" y="3221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7" name="Line 23"/>
          <p:cNvSpPr>
            <a:spLocks noChangeShapeType="1"/>
          </p:cNvSpPr>
          <p:nvPr/>
        </p:nvSpPr>
        <p:spPr bwMode="auto">
          <a:xfrm>
            <a:off x="4143375" y="6372320"/>
            <a:ext cx="2666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9" name="Line 25"/>
          <p:cNvSpPr>
            <a:spLocks noChangeShapeType="1"/>
          </p:cNvSpPr>
          <p:nvPr/>
        </p:nvSpPr>
        <p:spPr bwMode="auto">
          <a:xfrm>
            <a:off x="4400550" y="1607820"/>
            <a:ext cx="0" cy="478573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30" name="Rectangle 30"/>
          <p:cNvSpPr>
            <a:spLocks noChangeArrowheads="1"/>
          </p:cNvSpPr>
          <p:nvPr/>
        </p:nvSpPr>
        <p:spPr bwMode="auto">
          <a:xfrm>
            <a:off x="1019175" y="1327520"/>
            <a:ext cx="3205163" cy="26844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31" name="Text Box 31"/>
          <p:cNvSpPr txBox="1">
            <a:spLocks noChangeArrowheads="1"/>
          </p:cNvSpPr>
          <p:nvPr/>
        </p:nvSpPr>
        <p:spPr bwMode="auto">
          <a:xfrm>
            <a:off x="231913" y="6248400"/>
            <a:ext cx="5349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2D</a:t>
            </a:r>
          </a:p>
        </p:txBody>
      </p:sp>
      <p:sp>
        <p:nvSpPr>
          <p:cNvPr id="5132" name="Text Box 32"/>
          <p:cNvSpPr txBox="1">
            <a:spLocks noChangeArrowheads="1"/>
          </p:cNvSpPr>
          <p:nvPr/>
        </p:nvSpPr>
        <p:spPr bwMode="auto">
          <a:xfrm>
            <a:off x="7848600" y="2057030"/>
            <a:ext cx="4984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33" name="Rectangle 3"/>
          <p:cNvSpPr>
            <a:spLocks noChangeArrowheads="1"/>
          </p:cNvSpPr>
          <p:nvPr/>
        </p:nvSpPr>
        <p:spPr bwMode="auto">
          <a:xfrm>
            <a:off x="1084263" y="21069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Motion Correction</a:t>
            </a:r>
          </a:p>
        </p:txBody>
      </p:sp>
      <p:sp>
        <p:nvSpPr>
          <p:cNvPr id="5134" name="Rectangle 3"/>
          <p:cNvSpPr>
            <a:spLocks noChangeArrowheads="1"/>
          </p:cNvSpPr>
          <p:nvPr/>
        </p:nvSpPr>
        <p:spPr bwMode="auto">
          <a:xfrm>
            <a:off x="1084263" y="2827707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CTF Estimation</a:t>
            </a:r>
          </a:p>
        </p:txBody>
      </p:sp>
      <p:sp>
        <p:nvSpPr>
          <p:cNvPr id="5135" name="Rectangle 3"/>
          <p:cNvSpPr>
            <a:spLocks noChangeArrowheads="1"/>
          </p:cNvSpPr>
          <p:nvPr/>
        </p:nvSpPr>
        <p:spPr bwMode="auto">
          <a:xfrm>
            <a:off x="1084263" y="3505570"/>
            <a:ext cx="3060700" cy="344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Micrograph Curation</a:t>
            </a:r>
          </a:p>
        </p:txBody>
      </p:sp>
      <p:sp>
        <p:nvSpPr>
          <p:cNvPr id="5136" name="Rectangle 3"/>
          <p:cNvSpPr>
            <a:spLocks noChangeArrowheads="1"/>
          </p:cNvSpPr>
          <p:nvPr/>
        </p:nvSpPr>
        <p:spPr bwMode="auto">
          <a:xfrm>
            <a:off x="1101975" y="1422400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Import Dataset</a:t>
            </a:r>
          </a:p>
        </p:txBody>
      </p:sp>
      <p:sp>
        <p:nvSpPr>
          <p:cNvPr id="5137" name="Rectangle 3"/>
          <p:cNvSpPr>
            <a:spLocks noChangeArrowheads="1"/>
          </p:cNvSpPr>
          <p:nvPr/>
        </p:nvSpPr>
        <p:spPr bwMode="auto">
          <a:xfrm>
            <a:off x="1084263" y="4210420"/>
            <a:ext cx="3060700" cy="344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Particle Picking</a:t>
            </a:r>
            <a:endParaRPr lang="en-US" altLang="zh-TW" dirty="0">
              <a:latin typeface="Times New Roman" panose="02020603050405020304" pitchFamily="18" charset="0"/>
            </a:endParaRPr>
          </a:p>
        </p:txBody>
      </p:sp>
      <p:sp>
        <p:nvSpPr>
          <p:cNvPr id="5138" name="Rectangle 3"/>
          <p:cNvSpPr>
            <a:spLocks noChangeArrowheads="1"/>
          </p:cNvSpPr>
          <p:nvPr/>
        </p:nvSpPr>
        <p:spPr bwMode="auto">
          <a:xfrm>
            <a:off x="1084263" y="48501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Particle Curation</a:t>
            </a:r>
            <a:endParaRPr lang="en-US" altLang="zh-TW" dirty="0">
              <a:latin typeface="Times New Roman" panose="02020603050405020304" pitchFamily="18" charset="0"/>
            </a:endParaRPr>
          </a:p>
        </p:txBody>
      </p:sp>
      <p:sp>
        <p:nvSpPr>
          <p:cNvPr id="5139" name="Rectangle 3"/>
          <p:cNvSpPr>
            <a:spLocks noChangeArrowheads="1"/>
          </p:cNvSpPr>
          <p:nvPr/>
        </p:nvSpPr>
        <p:spPr bwMode="auto">
          <a:xfrm>
            <a:off x="1084263" y="5548682"/>
            <a:ext cx="3060700" cy="3429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en-US" altLang="zh-TW" sz="1800">
                <a:latin typeface="Times New Roman" panose="02020603050405020304" pitchFamily="18" charset="0"/>
              </a:rPr>
              <a:t>Particle Extraction</a:t>
            </a:r>
            <a:endParaRPr lang="en-US" altLang="zh-TW" sz="1800" dirty="0">
              <a:latin typeface="Times New Roman" panose="02020603050405020304" pitchFamily="18" charset="0"/>
            </a:endParaRPr>
          </a:p>
        </p:txBody>
      </p:sp>
      <p:sp>
        <p:nvSpPr>
          <p:cNvPr id="5140" name="Rectangle 3"/>
          <p:cNvSpPr>
            <a:spLocks noChangeArrowheads="1"/>
          </p:cNvSpPr>
          <p:nvPr/>
        </p:nvSpPr>
        <p:spPr bwMode="auto">
          <a:xfrm>
            <a:off x="4656138" y="2101850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Heterogeneous Refinement</a:t>
            </a:r>
          </a:p>
        </p:txBody>
      </p:sp>
      <p:sp>
        <p:nvSpPr>
          <p:cNvPr id="5142" name="Rectangle 3"/>
          <p:cNvSpPr>
            <a:spLocks noChangeArrowheads="1"/>
          </p:cNvSpPr>
          <p:nvPr/>
        </p:nvSpPr>
        <p:spPr bwMode="auto">
          <a:xfrm>
            <a:off x="4651375" y="3495675"/>
            <a:ext cx="3060700" cy="344488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Non-uniform Refinement</a:t>
            </a:r>
          </a:p>
        </p:txBody>
      </p:sp>
      <p:sp>
        <p:nvSpPr>
          <p:cNvPr id="5143" name="Rectangle 3"/>
          <p:cNvSpPr>
            <a:spLocks noChangeArrowheads="1"/>
          </p:cNvSpPr>
          <p:nvPr/>
        </p:nvSpPr>
        <p:spPr bwMode="auto">
          <a:xfrm>
            <a:off x="4675188" y="42179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Local Refinement</a:t>
            </a:r>
          </a:p>
        </p:txBody>
      </p:sp>
      <p:sp>
        <p:nvSpPr>
          <p:cNvPr id="5144" name="Rectangle 3"/>
          <p:cNvSpPr>
            <a:spLocks noChangeArrowheads="1"/>
          </p:cNvSpPr>
          <p:nvPr/>
        </p:nvSpPr>
        <p:spPr bwMode="auto">
          <a:xfrm>
            <a:off x="4670425" y="49037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nn-NO" altLang="zh-TW" sz="1800" dirty="0">
                <a:latin typeface="Times New Roman" panose="02020603050405020304" pitchFamily="18" charset="0"/>
              </a:rPr>
              <a:t>3D class, 3D Var, 3D Flex</a:t>
            </a:r>
            <a:endParaRPr lang="en-US" altLang="zh-TW" sz="1800" dirty="0">
              <a:latin typeface="Times New Roman" panose="02020603050405020304" pitchFamily="18" charset="0"/>
            </a:endParaRPr>
          </a:p>
        </p:txBody>
      </p:sp>
      <p:sp>
        <p:nvSpPr>
          <p:cNvPr id="5145" name="Rectangle 3"/>
          <p:cNvSpPr>
            <a:spLocks noChangeArrowheads="1"/>
          </p:cNvSpPr>
          <p:nvPr/>
        </p:nvSpPr>
        <p:spPr bwMode="auto">
          <a:xfrm>
            <a:off x="4669200" y="6271260"/>
            <a:ext cx="3060000" cy="342900"/>
          </a:xfrm>
          <a:prstGeom prst="rect">
            <a:avLst/>
          </a:prstGeom>
          <a:solidFill>
            <a:srgbClr val="008000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FF00"/>
                </a:solidFill>
                <a:latin typeface="Times New Roman" panose="02020603050405020304" pitchFamily="18" charset="0"/>
              </a:rPr>
              <a:t>Final Structures</a:t>
            </a:r>
          </a:p>
        </p:txBody>
      </p:sp>
      <p:sp>
        <p:nvSpPr>
          <p:cNvPr id="5146" name="Text Box 32"/>
          <p:cNvSpPr txBox="1">
            <a:spLocks noChangeArrowheads="1"/>
          </p:cNvSpPr>
          <p:nvPr/>
        </p:nvSpPr>
        <p:spPr bwMode="auto">
          <a:xfrm>
            <a:off x="7918450" y="4343400"/>
            <a:ext cx="12255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Advanced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48" name="Line 11"/>
          <p:cNvSpPr>
            <a:spLocks noChangeShapeType="1"/>
          </p:cNvSpPr>
          <p:nvPr/>
        </p:nvSpPr>
        <p:spPr bwMode="auto">
          <a:xfrm>
            <a:off x="2614613" y="25403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9" name="Line 11"/>
          <p:cNvSpPr>
            <a:spLocks noChangeShapeType="1"/>
          </p:cNvSpPr>
          <p:nvPr/>
        </p:nvSpPr>
        <p:spPr bwMode="auto">
          <a:xfrm>
            <a:off x="2614613" y="181488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1" name="Line 11"/>
          <p:cNvSpPr>
            <a:spLocks noChangeShapeType="1"/>
          </p:cNvSpPr>
          <p:nvPr/>
        </p:nvSpPr>
        <p:spPr bwMode="auto">
          <a:xfrm>
            <a:off x="2614613" y="460253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2" name="Line 11"/>
          <p:cNvSpPr>
            <a:spLocks noChangeShapeType="1"/>
          </p:cNvSpPr>
          <p:nvPr/>
        </p:nvSpPr>
        <p:spPr bwMode="auto">
          <a:xfrm>
            <a:off x="2614613" y="5253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3" name="Line 11"/>
          <p:cNvSpPr>
            <a:spLocks noChangeShapeType="1"/>
          </p:cNvSpPr>
          <p:nvPr/>
        </p:nvSpPr>
        <p:spPr bwMode="auto">
          <a:xfrm>
            <a:off x="6181725" y="2481263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8" name="Text Box 31"/>
          <p:cNvSpPr txBox="1">
            <a:spLocks noChangeArrowheads="1"/>
          </p:cNvSpPr>
          <p:nvPr/>
        </p:nvSpPr>
        <p:spPr bwMode="auto">
          <a:xfrm>
            <a:off x="-165418" y="2263192"/>
            <a:ext cx="1371601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Pre-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process</a:t>
            </a:r>
          </a:p>
        </p:txBody>
      </p:sp>
      <p:sp>
        <p:nvSpPr>
          <p:cNvPr id="5159" name="Rectangle 30"/>
          <p:cNvSpPr>
            <a:spLocks noChangeArrowheads="1"/>
          </p:cNvSpPr>
          <p:nvPr/>
        </p:nvSpPr>
        <p:spPr bwMode="auto">
          <a:xfrm>
            <a:off x="1019175" y="4011982"/>
            <a:ext cx="3205163" cy="264445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0" name="Rectangle 30"/>
          <p:cNvSpPr>
            <a:spLocks noChangeArrowheads="1"/>
          </p:cNvSpPr>
          <p:nvPr/>
        </p:nvSpPr>
        <p:spPr bwMode="auto">
          <a:xfrm>
            <a:off x="4586288" y="1330960"/>
            <a:ext cx="3205162" cy="200120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1" name="Rectangle 30"/>
          <p:cNvSpPr>
            <a:spLocks noChangeArrowheads="1"/>
          </p:cNvSpPr>
          <p:nvPr/>
        </p:nvSpPr>
        <p:spPr bwMode="auto">
          <a:xfrm>
            <a:off x="4586288" y="3327718"/>
            <a:ext cx="3205162" cy="208910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3" name="Line 24"/>
          <p:cNvSpPr>
            <a:spLocks noChangeShapeType="1"/>
          </p:cNvSpPr>
          <p:nvPr/>
        </p:nvSpPr>
        <p:spPr bwMode="auto">
          <a:xfrm>
            <a:off x="4383088" y="1597025"/>
            <a:ext cx="2555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4" name="Line 11"/>
          <p:cNvSpPr>
            <a:spLocks noChangeShapeType="1"/>
          </p:cNvSpPr>
          <p:nvPr/>
        </p:nvSpPr>
        <p:spPr bwMode="auto">
          <a:xfrm>
            <a:off x="6181725" y="1811338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1958340" y="1779818"/>
            <a:ext cx="7086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latin typeface="Times New Roman" panose="02020603050405020304" pitchFamily="18" charset="0"/>
              </a:rPr>
              <a:t>Movies</a:t>
            </a:r>
          </a:p>
        </p:txBody>
      </p:sp>
      <p:sp>
        <p:nvSpPr>
          <p:cNvPr id="49" name="矩形 48"/>
          <p:cNvSpPr/>
          <p:nvPr/>
        </p:nvSpPr>
        <p:spPr>
          <a:xfrm>
            <a:off x="2705961" y="1702455"/>
            <a:ext cx="1362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Motion corrected</a:t>
            </a:r>
          </a:p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Micrographs</a:t>
            </a:r>
          </a:p>
        </p:txBody>
      </p:sp>
      <p:sp>
        <p:nvSpPr>
          <p:cNvPr id="55" name="Line 11"/>
          <p:cNvSpPr>
            <a:spLocks noChangeShapeType="1"/>
          </p:cNvSpPr>
          <p:nvPr/>
        </p:nvSpPr>
        <p:spPr bwMode="auto">
          <a:xfrm>
            <a:off x="2614930" y="5919840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8" name="Line 24"/>
          <p:cNvSpPr>
            <a:spLocks noChangeShapeType="1"/>
          </p:cNvSpPr>
          <p:nvPr/>
        </p:nvSpPr>
        <p:spPr bwMode="auto">
          <a:xfrm>
            <a:off x="1219200" y="4380917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5" name="Line 24"/>
          <p:cNvSpPr>
            <a:spLocks noChangeShapeType="1"/>
          </p:cNvSpPr>
          <p:nvPr/>
        </p:nvSpPr>
        <p:spPr bwMode="auto">
          <a:xfrm>
            <a:off x="1225868" y="6372468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" name="Line 25"/>
          <p:cNvSpPr>
            <a:spLocks noChangeShapeType="1"/>
          </p:cNvSpPr>
          <p:nvPr/>
        </p:nvSpPr>
        <p:spPr bwMode="auto">
          <a:xfrm>
            <a:off x="1228408" y="4375520"/>
            <a:ext cx="0" cy="20002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1" name="Rectangle 3"/>
          <p:cNvSpPr>
            <a:spLocks noChangeArrowheads="1"/>
          </p:cNvSpPr>
          <p:nvPr/>
        </p:nvSpPr>
        <p:spPr bwMode="auto">
          <a:xfrm>
            <a:off x="4660900" y="2809875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Homogeneous Refinement</a:t>
            </a:r>
          </a:p>
        </p:txBody>
      </p:sp>
      <p:sp>
        <p:nvSpPr>
          <p:cNvPr id="62" name="Rectangle 3"/>
          <p:cNvSpPr>
            <a:spLocks noChangeArrowheads="1"/>
          </p:cNvSpPr>
          <p:nvPr/>
        </p:nvSpPr>
        <p:spPr bwMode="auto">
          <a:xfrm>
            <a:off x="4669200" y="5588790"/>
            <a:ext cx="3060000" cy="344487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Post-processing &amp; Sharpening</a:t>
            </a:r>
          </a:p>
        </p:txBody>
      </p:sp>
      <p:sp>
        <p:nvSpPr>
          <p:cNvPr id="63" name="Line 11"/>
          <p:cNvSpPr>
            <a:spLocks noChangeShapeType="1"/>
          </p:cNvSpPr>
          <p:nvPr/>
        </p:nvSpPr>
        <p:spPr bwMode="auto">
          <a:xfrm>
            <a:off x="6176052" y="5317434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0" name="Line 11"/>
          <p:cNvSpPr>
            <a:spLocks noChangeShapeType="1"/>
          </p:cNvSpPr>
          <p:nvPr/>
        </p:nvSpPr>
        <p:spPr bwMode="auto">
          <a:xfrm>
            <a:off x="2614613" y="39119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7" name="Line 11"/>
          <p:cNvSpPr>
            <a:spLocks noChangeShapeType="1"/>
          </p:cNvSpPr>
          <p:nvPr/>
        </p:nvSpPr>
        <p:spPr bwMode="auto">
          <a:xfrm>
            <a:off x="6181725" y="3199765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" name="Text Box 32"/>
          <p:cNvSpPr txBox="1">
            <a:spLocks noChangeArrowheads="1"/>
          </p:cNvSpPr>
          <p:nvPr/>
        </p:nvSpPr>
        <p:spPr bwMode="auto">
          <a:xfrm>
            <a:off x="5974080" y="449955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5974080" y="380963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46383" y="4740966"/>
            <a:ext cx="10535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Particle picking</a:t>
            </a:r>
          </a:p>
        </p:txBody>
      </p: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6176052" y="5985665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" name="Line 11"/>
          <p:cNvSpPr>
            <a:spLocks noChangeShapeType="1"/>
          </p:cNvSpPr>
          <p:nvPr/>
        </p:nvSpPr>
        <p:spPr bwMode="auto">
          <a:xfrm>
            <a:off x="7543800" y="1599472"/>
            <a:ext cx="0" cy="1396869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2" name="Line 11"/>
          <p:cNvSpPr>
            <a:spLocks noChangeShapeType="1"/>
          </p:cNvSpPr>
          <p:nvPr/>
        </p:nvSpPr>
        <p:spPr bwMode="auto">
          <a:xfrm>
            <a:off x="3962400" y="1595077"/>
            <a:ext cx="0" cy="145218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7620001" y="3048000"/>
            <a:ext cx="319088" cy="2722563"/>
            <a:chOff x="7709535" y="2973388"/>
            <a:chExt cx="229553" cy="2797175"/>
          </a:xfrm>
        </p:grpSpPr>
        <p:sp>
          <p:nvSpPr>
            <p:cNvPr id="5162" name="Line 25"/>
            <p:cNvSpPr>
              <a:spLocks noChangeShapeType="1"/>
            </p:cNvSpPr>
            <p:nvPr/>
          </p:nvSpPr>
          <p:spPr bwMode="auto">
            <a:xfrm>
              <a:off x="7927975" y="2973388"/>
              <a:ext cx="0" cy="279241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66" name="Line 24"/>
            <p:cNvSpPr>
              <a:spLocks noChangeShapeType="1"/>
            </p:cNvSpPr>
            <p:nvPr/>
          </p:nvSpPr>
          <p:spPr bwMode="auto">
            <a:xfrm>
              <a:off x="7718425" y="5770563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" name="Line 24"/>
            <p:cNvSpPr>
              <a:spLocks noChangeShapeType="1"/>
            </p:cNvSpPr>
            <p:nvPr/>
          </p:nvSpPr>
          <p:spPr bwMode="auto">
            <a:xfrm>
              <a:off x="7709535" y="2982595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8285204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993912" y="4124738"/>
            <a:ext cx="2454965" cy="167971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20" name="內容版面配置區 3"/>
          <p:cNvPicPr>
            <a:picLocks noChangeAspect="1"/>
          </p:cNvPicPr>
          <p:nvPr/>
        </p:nvPicPr>
        <p:blipFill rotWithShape="1">
          <a:blip r:embed="rId2"/>
          <a:srcRect l="26328" b="26594"/>
          <a:stretch/>
        </p:blipFill>
        <p:spPr bwMode="auto">
          <a:xfrm>
            <a:off x="2667000" y="1600200"/>
            <a:ext cx="5927796" cy="3322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2645664" y="3974592"/>
            <a:ext cx="1883664" cy="23164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4" name="文字方塊 13"/>
          <p:cNvSpPr txBox="1"/>
          <p:nvPr/>
        </p:nvSpPr>
        <p:spPr>
          <a:xfrm>
            <a:off x="3497580" y="5402580"/>
            <a:ext cx="1828800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Mouse right click </a:t>
            </a:r>
          </a:p>
        </p:txBody>
      </p:sp>
      <p:sp>
        <p:nvSpPr>
          <p:cNvPr id="15" name="矩形 29"/>
          <p:cNvSpPr>
            <a:spLocks noChangeArrowheads="1"/>
          </p:cNvSpPr>
          <p:nvPr/>
        </p:nvSpPr>
        <p:spPr bwMode="auto">
          <a:xfrm>
            <a:off x="2730676" y="5311126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29"/>
          <p:cNvSpPr>
            <a:spLocks noChangeArrowheads="1"/>
          </p:cNvSpPr>
          <p:nvPr/>
        </p:nvSpPr>
        <p:spPr bwMode="auto">
          <a:xfrm>
            <a:off x="4552668" y="382403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 flipH="1" flipV="1">
            <a:off x="6520180" y="1663700"/>
            <a:ext cx="375920" cy="279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9" name="矩形 29"/>
          <p:cNvSpPr>
            <a:spLocks noChangeArrowheads="1"/>
          </p:cNvSpPr>
          <p:nvPr/>
        </p:nvSpPr>
        <p:spPr bwMode="auto">
          <a:xfrm>
            <a:off x="6324572" y="1135702"/>
            <a:ext cx="1010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or </a:t>
            </a: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Extract From Micrographs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(Extract Particles)</a:t>
            </a:r>
          </a:p>
        </p:txBody>
      </p:sp>
      <p:sp>
        <p:nvSpPr>
          <p:cNvPr id="12" name="矩形 11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88927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5707380" y="5219700"/>
            <a:ext cx="2430780" cy="4343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" name="矩形 29"/>
          <p:cNvSpPr>
            <a:spLocks noChangeArrowheads="1"/>
          </p:cNvSpPr>
          <p:nvPr/>
        </p:nvSpPr>
        <p:spPr bwMode="auto">
          <a:xfrm>
            <a:off x="4782996" y="5250166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5638800" y="2639060"/>
            <a:ext cx="2773680" cy="1638300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Extract From Micrographs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(Extract Particles)</a:t>
            </a:r>
          </a:p>
        </p:txBody>
      </p:sp>
      <p:sp>
        <p:nvSpPr>
          <p:cNvPr id="9" name="矩形 8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28042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669280" y="3185160"/>
            <a:ext cx="2461260" cy="13106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6431280" y="5783580"/>
            <a:ext cx="746760" cy="3124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4782996" y="3482326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7231556" y="5656566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Extract From Micrographs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(Extract Particles)</a:t>
            </a:r>
          </a:p>
        </p:txBody>
      </p:sp>
      <p:sp>
        <p:nvSpPr>
          <p:cNvPr id="10" name="矩形 9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27779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/>
          <p:cNvGrpSpPr/>
          <p:nvPr/>
        </p:nvGrpSpPr>
        <p:grpSpPr>
          <a:xfrm>
            <a:off x="550800" y="1600200"/>
            <a:ext cx="8046156" cy="4527763"/>
            <a:chOff x="550800" y="1600200"/>
            <a:chExt cx="8046156" cy="4527763"/>
          </a:xfrm>
        </p:grpSpPr>
        <p:pic>
          <p:nvPicPr>
            <p:cNvPr id="12" name="內容版面配置區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550800" y="1602000"/>
              <a:ext cx="8046156" cy="4525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內容版面配置區 4"/>
            <p:cNvPicPr>
              <a:picLocks noChangeAspect="1"/>
            </p:cNvPicPr>
            <p:nvPr/>
          </p:nvPicPr>
          <p:blipFill rotWithShape="1">
            <a:blip r:embed="rId3"/>
            <a:srcRect l="50947"/>
            <a:stretch/>
          </p:blipFill>
          <p:spPr>
            <a:xfrm>
              <a:off x="4648200" y="1600200"/>
              <a:ext cx="3946878" cy="4525963"/>
            </a:xfrm>
            <a:prstGeom prst="rect">
              <a:avLst/>
            </a:prstGeom>
          </p:spPr>
        </p:pic>
        <p:sp>
          <p:nvSpPr>
            <p:cNvPr id="14" name="矩形 13"/>
            <p:cNvSpPr>
              <a:spLocks noChangeArrowheads="1"/>
            </p:cNvSpPr>
            <p:nvPr/>
          </p:nvSpPr>
          <p:spPr bwMode="auto">
            <a:xfrm flipH="1" flipV="1">
              <a:off x="6202680" y="5791200"/>
              <a:ext cx="632460" cy="312420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</p:grpSp>
      <p:sp>
        <p:nvSpPr>
          <p:cNvPr id="6" name="矩形 29"/>
          <p:cNvSpPr>
            <a:spLocks noChangeArrowheads="1"/>
          </p:cNvSpPr>
          <p:nvPr/>
        </p:nvSpPr>
        <p:spPr bwMode="auto">
          <a:xfrm>
            <a:off x="6835316" y="5725146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Extract From Micrographs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(Extract Particles)</a:t>
            </a:r>
          </a:p>
        </p:txBody>
      </p:sp>
      <p:sp>
        <p:nvSpPr>
          <p:cNvPr id="8" name="矩形 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033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6400800" y="5791200"/>
            <a:ext cx="762000" cy="3048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Picker</a:t>
            </a:r>
          </a:p>
          <a:p>
            <a:pPr eaLnBrk="1" hangingPunct="1"/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(From Patch CTF)</a:t>
            </a:r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6459616" y="526984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94122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1005840" y="4091940"/>
            <a:ext cx="2476500" cy="16916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Extract From Micrographs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(Extract Particles)</a:t>
            </a:r>
          </a:p>
        </p:txBody>
      </p:sp>
      <p:sp>
        <p:nvSpPr>
          <p:cNvPr id="7" name="矩形 6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89671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1084580" y="6202097"/>
            <a:ext cx="30607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2D Classification</a:t>
            </a: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</a:rPr>
              <a:t>Workflow of single particle analysis </a:t>
            </a:r>
            <a:br>
              <a:rPr lang="en-US" altLang="zh-TW" sz="3600" dirty="0">
                <a:latin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</a:rPr>
              <a:t>using </a:t>
            </a:r>
            <a:r>
              <a:rPr lang="en-US" altLang="zh-TW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cryoSPARC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4651375" y="1438275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Ab-initio 3D Classification</a:t>
            </a:r>
          </a:p>
        </p:txBody>
      </p:sp>
      <p:sp>
        <p:nvSpPr>
          <p:cNvPr id="5126" name="Line 11"/>
          <p:cNvSpPr>
            <a:spLocks noChangeShapeType="1"/>
          </p:cNvSpPr>
          <p:nvPr/>
        </p:nvSpPr>
        <p:spPr bwMode="auto">
          <a:xfrm>
            <a:off x="2614613" y="3221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7" name="Line 23"/>
          <p:cNvSpPr>
            <a:spLocks noChangeShapeType="1"/>
          </p:cNvSpPr>
          <p:nvPr/>
        </p:nvSpPr>
        <p:spPr bwMode="auto">
          <a:xfrm>
            <a:off x="4143375" y="6372320"/>
            <a:ext cx="2666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9" name="Line 25"/>
          <p:cNvSpPr>
            <a:spLocks noChangeShapeType="1"/>
          </p:cNvSpPr>
          <p:nvPr/>
        </p:nvSpPr>
        <p:spPr bwMode="auto">
          <a:xfrm>
            <a:off x="4400550" y="1607820"/>
            <a:ext cx="0" cy="478573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30" name="Rectangle 30"/>
          <p:cNvSpPr>
            <a:spLocks noChangeArrowheads="1"/>
          </p:cNvSpPr>
          <p:nvPr/>
        </p:nvSpPr>
        <p:spPr bwMode="auto">
          <a:xfrm>
            <a:off x="1019175" y="1327520"/>
            <a:ext cx="3205163" cy="26844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31" name="Text Box 31"/>
          <p:cNvSpPr txBox="1">
            <a:spLocks noChangeArrowheads="1"/>
          </p:cNvSpPr>
          <p:nvPr/>
        </p:nvSpPr>
        <p:spPr bwMode="auto">
          <a:xfrm>
            <a:off x="231913" y="6248400"/>
            <a:ext cx="5349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2D</a:t>
            </a:r>
          </a:p>
        </p:txBody>
      </p:sp>
      <p:sp>
        <p:nvSpPr>
          <p:cNvPr id="5132" name="Text Box 32"/>
          <p:cNvSpPr txBox="1">
            <a:spLocks noChangeArrowheads="1"/>
          </p:cNvSpPr>
          <p:nvPr/>
        </p:nvSpPr>
        <p:spPr bwMode="auto">
          <a:xfrm>
            <a:off x="7848600" y="2057030"/>
            <a:ext cx="4984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33" name="Rectangle 3"/>
          <p:cNvSpPr>
            <a:spLocks noChangeArrowheads="1"/>
          </p:cNvSpPr>
          <p:nvPr/>
        </p:nvSpPr>
        <p:spPr bwMode="auto">
          <a:xfrm>
            <a:off x="1084263" y="21069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Motion Correction</a:t>
            </a:r>
          </a:p>
        </p:txBody>
      </p:sp>
      <p:sp>
        <p:nvSpPr>
          <p:cNvPr id="5134" name="Rectangle 3"/>
          <p:cNvSpPr>
            <a:spLocks noChangeArrowheads="1"/>
          </p:cNvSpPr>
          <p:nvPr/>
        </p:nvSpPr>
        <p:spPr bwMode="auto">
          <a:xfrm>
            <a:off x="1084263" y="2827707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CTF Estimation</a:t>
            </a:r>
          </a:p>
        </p:txBody>
      </p:sp>
      <p:sp>
        <p:nvSpPr>
          <p:cNvPr id="5135" name="Rectangle 3"/>
          <p:cNvSpPr>
            <a:spLocks noChangeArrowheads="1"/>
          </p:cNvSpPr>
          <p:nvPr/>
        </p:nvSpPr>
        <p:spPr bwMode="auto">
          <a:xfrm>
            <a:off x="1084263" y="3505570"/>
            <a:ext cx="3060700" cy="344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Micrograph Curation</a:t>
            </a:r>
          </a:p>
        </p:txBody>
      </p:sp>
      <p:sp>
        <p:nvSpPr>
          <p:cNvPr id="5136" name="Rectangle 3"/>
          <p:cNvSpPr>
            <a:spLocks noChangeArrowheads="1"/>
          </p:cNvSpPr>
          <p:nvPr/>
        </p:nvSpPr>
        <p:spPr bwMode="auto">
          <a:xfrm>
            <a:off x="1101975" y="1422400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Import Dataset</a:t>
            </a:r>
          </a:p>
        </p:txBody>
      </p:sp>
      <p:sp>
        <p:nvSpPr>
          <p:cNvPr id="5137" name="Rectangle 3"/>
          <p:cNvSpPr>
            <a:spLocks noChangeArrowheads="1"/>
          </p:cNvSpPr>
          <p:nvPr/>
        </p:nvSpPr>
        <p:spPr bwMode="auto">
          <a:xfrm>
            <a:off x="1084263" y="4210420"/>
            <a:ext cx="3060700" cy="344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Particle Picking</a:t>
            </a:r>
            <a:endParaRPr lang="en-US" altLang="zh-TW" dirty="0">
              <a:latin typeface="Times New Roman" panose="02020603050405020304" pitchFamily="18" charset="0"/>
            </a:endParaRPr>
          </a:p>
        </p:txBody>
      </p:sp>
      <p:sp>
        <p:nvSpPr>
          <p:cNvPr id="5138" name="Rectangle 3"/>
          <p:cNvSpPr>
            <a:spLocks noChangeArrowheads="1"/>
          </p:cNvSpPr>
          <p:nvPr/>
        </p:nvSpPr>
        <p:spPr bwMode="auto">
          <a:xfrm>
            <a:off x="1084263" y="48501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Particle Curation</a:t>
            </a:r>
            <a:endParaRPr lang="en-US" altLang="zh-TW" dirty="0">
              <a:latin typeface="Times New Roman" panose="02020603050405020304" pitchFamily="18" charset="0"/>
            </a:endParaRPr>
          </a:p>
        </p:txBody>
      </p:sp>
      <p:sp>
        <p:nvSpPr>
          <p:cNvPr id="5139" name="Rectangle 3"/>
          <p:cNvSpPr>
            <a:spLocks noChangeArrowheads="1"/>
          </p:cNvSpPr>
          <p:nvPr/>
        </p:nvSpPr>
        <p:spPr bwMode="auto">
          <a:xfrm>
            <a:off x="1084263" y="5548682"/>
            <a:ext cx="3060700" cy="342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Particle Extraction</a:t>
            </a:r>
            <a:endParaRPr lang="en-US" altLang="zh-TW" dirty="0">
              <a:latin typeface="Times New Roman" panose="02020603050405020304" pitchFamily="18" charset="0"/>
            </a:endParaRPr>
          </a:p>
        </p:txBody>
      </p:sp>
      <p:sp>
        <p:nvSpPr>
          <p:cNvPr id="5140" name="Rectangle 3"/>
          <p:cNvSpPr>
            <a:spLocks noChangeArrowheads="1"/>
          </p:cNvSpPr>
          <p:nvPr/>
        </p:nvSpPr>
        <p:spPr bwMode="auto">
          <a:xfrm>
            <a:off x="4656138" y="2101850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Heterogeneous Refinement</a:t>
            </a:r>
          </a:p>
        </p:txBody>
      </p:sp>
      <p:sp>
        <p:nvSpPr>
          <p:cNvPr id="5142" name="Rectangle 3"/>
          <p:cNvSpPr>
            <a:spLocks noChangeArrowheads="1"/>
          </p:cNvSpPr>
          <p:nvPr/>
        </p:nvSpPr>
        <p:spPr bwMode="auto">
          <a:xfrm>
            <a:off x="4651375" y="3495675"/>
            <a:ext cx="3060700" cy="344488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Non-uniform Refinement</a:t>
            </a:r>
          </a:p>
        </p:txBody>
      </p:sp>
      <p:sp>
        <p:nvSpPr>
          <p:cNvPr id="5143" name="Rectangle 3"/>
          <p:cNvSpPr>
            <a:spLocks noChangeArrowheads="1"/>
          </p:cNvSpPr>
          <p:nvPr/>
        </p:nvSpPr>
        <p:spPr bwMode="auto">
          <a:xfrm>
            <a:off x="4675188" y="42179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Local Refinement</a:t>
            </a:r>
          </a:p>
        </p:txBody>
      </p:sp>
      <p:sp>
        <p:nvSpPr>
          <p:cNvPr id="5144" name="Rectangle 3"/>
          <p:cNvSpPr>
            <a:spLocks noChangeArrowheads="1"/>
          </p:cNvSpPr>
          <p:nvPr/>
        </p:nvSpPr>
        <p:spPr bwMode="auto">
          <a:xfrm>
            <a:off x="4670425" y="49037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nn-NO" altLang="zh-TW" sz="1800" dirty="0">
                <a:latin typeface="Times New Roman" panose="02020603050405020304" pitchFamily="18" charset="0"/>
              </a:rPr>
              <a:t>3D class, 3D Var, 3D Flex</a:t>
            </a:r>
            <a:endParaRPr lang="en-US" altLang="zh-TW" sz="1800" dirty="0">
              <a:latin typeface="Times New Roman" panose="02020603050405020304" pitchFamily="18" charset="0"/>
            </a:endParaRPr>
          </a:p>
        </p:txBody>
      </p:sp>
      <p:sp>
        <p:nvSpPr>
          <p:cNvPr id="5145" name="Rectangle 3"/>
          <p:cNvSpPr>
            <a:spLocks noChangeArrowheads="1"/>
          </p:cNvSpPr>
          <p:nvPr/>
        </p:nvSpPr>
        <p:spPr bwMode="auto">
          <a:xfrm>
            <a:off x="4669200" y="6271260"/>
            <a:ext cx="3060000" cy="342900"/>
          </a:xfrm>
          <a:prstGeom prst="rect">
            <a:avLst/>
          </a:prstGeom>
          <a:solidFill>
            <a:srgbClr val="008000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FF00"/>
                </a:solidFill>
                <a:latin typeface="Times New Roman" panose="02020603050405020304" pitchFamily="18" charset="0"/>
              </a:rPr>
              <a:t>Final Structures</a:t>
            </a:r>
          </a:p>
        </p:txBody>
      </p:sp>
      <p:sp>
        <p:nvSpPr>
          <p:cNvPr id="5146" name="Text Box 32"/>
          <p:cNvSpPr txBox="1">
            <a:spLocks noChangeArrowheads="1"/>
          </p:cNvSpPr>
          <p:nvPr/>
        </p:nvSpPr>
        <p:spPr bwMode="auto">
          <a:xfrm>
            <a:off x="7918450" y="4343400"/>
            <a:ext cx="12255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Advanced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48" name="Line 11"/>
          <p:cNvSpPr>
            <a:spLocks noChangeShapeType="1"/>
          </p:cNvSpPr>
          <p:nvPr/>
        </p:nvSpPr>
        <p:spPr bwMode="auto">
          <a:xfrm>
            <a:off x="2614613" y="25403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9" name="Line 11"/>
          <p:cNvSpPr>
            <a:spLocks noChangeShapeType="1"/>
          </p:cNvSpPr>
          <p:nvPr/>
        </p:nvSpPr>
        <p:spPr bwMode="auto">
          <a:xfrm>
            <a:off x="2614613" y="181488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1" name="Line 11"/>
          <p:cNvSpPr>
            <a:spLocks noChangeShapeType="1"/>
          </p:cNvSpPr>
          <p:nvPr/>
        </p:nvSpPr>
        <p:spPr bwMode="auto">
          <a:xfrm>
            <a:off x="2614613" y="460253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2" name="Line 11"/>
          <p:cNvSpPr>
            <a:spLocks noChangeShapeType="1"/>
          </p:cNvSpPr>
          <p:nvPr/>
        </p:nvSpPr>
        <p:spPr bwMode="auto">
          <a:xfrm>
            <a:off x="2614613" y="5253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3" name="Line 11"/>
          <p:cNvSpPr>
            <a:spLocks noChangeShapeType="1"/>
          </p:cNvSpPr>
          <p:nvPr/>
        </p:nvSpPr>
        <p:spPr bwMode="auto">
          <a:xfrm>
            <a:off x="6181725" y="2481263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8" name="Text Box 31"/>
          <p:cNvSpPr txBox="1">
            <a:spLocks noChangeArrowheads="1"/>
          </p:cNvSpPr>
          <p:nvPr/>
        </p:nvSpPr>
        <p:spPr bwMode="auto">
          <a:xfrm>
            <a:off x="-165418" y="2263192"/>
            <a:ext cx="1371601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Pre-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process</a:t>
            </a:r>
          </a:p>
        </p:txBody>
      </p:sp>
      <p:sp>
        <p:nvSpPr>
          <p:cNvPr id="5159" name="Rectangle 30"/>
          <p:cNvSpPr>
            <a:spLocks noChangeArrowheads="1"/>
          </p:cNvSpPr>
          <p:nvPr/>
        </p:nvSpPr>
        <p:spPr bwMode="auto">
          <a:xfrm>
            <a:off x="1019175" y="4011982"/>
            <a:ext cx="3205163" cy="264445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0" name="Rectangle 30"/>
          <p:cNvSpPr>
            <a:spLocks noChangeArrowheads="1"/>
          </p:cNvSpPr>
          <p:nvPr/>
        </p:nvSpPr>
        <p:spPr bwMode="auto">
          <a:xfrm>
            <a:off x="4586288" y="1330960"/>
            <a:ext cx="3205162" cy="200120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1" name="Rectangle 30"/>
          <p:cNvSpPr>
            <a:spLocks noChangeArrowheads="1"/>
          </p:cNvSpPr>
          <p:nvPr/>
        </p:nvSpPr>
        <p:spPr bwMode="auto">
          <a:xfrm>
            <a:off x="4586288" y="3327718"/>
            <a:ext cx="3205162" cy="208910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3" name="Line 24"/>
          <p:cNvSpPr>
            <a:spLocks noChangeShapeType="1"/>
          </p:cNvSpPr>
          <p:nvPr/>
        </p:nvSpPr>
        <p:spPr bwMode="auto">
          <a:xfrm>
            <a:off x="4383088" y="1597025"/>
            <a:ext cx="2555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4" name="Line 11"/>
          <p:cNvSpPr>
            <a:spLocks noChangeShapeType="1"/>
          </p:cNvSpPr>
          <p:nvPr/>
        </p:nvSpPr>
        <p:spPr bwMode="auto">
          <a:xfrm>
            <a:off x="6181725" y="1811338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1958340" y="1779818"/>
            <a:ext cx="7086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latin typeface="Times New Roman" panose="02020603050405020304" pitchFamily="18" charset="0"/>
              </a:rPr>
              <a:t>Movies</a:t>
            </a:r>
          </a:p>
        </p:txBody>
      </p:sp>
      <p:sp>
        <p:nvSpPr>
          <p:cNvPr id="49" name="矩形 48"/>
          <p:cNvSpPr/>
          <p:nvPr/>
        </p:nvSpPr>
        <p:spPr>
          <a:xfrm>
            <a:off x="2705961" y="1702455"/>
            <a:ext cx="1362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Motion corrected</a:t>
            </a:r>
          </a:p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Micrographs</a:t>
            </a:r>
          </a:p>
        </p:txBody>
      </p:sp>
      <p:sp>
        <p:nvSpPr>
          <p:cNvPr id="55" name="Line 11"/>
          <p:cNvSpPr>
            <a:spLocks noChangeShapeType="1"/>
          </p:cNvSpPr>
          <p:nvPr/>
        </p:nvSpPr>
        <p:spPr bwMode="auto">
          <a:xfrm>
            <a:off x="2614930" y="5919840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8" name="Line 24"/>
          <p:cNvSpPr>
            <a:spLocks noChangeShapeType="1"/>
          </p:cNvSpPr>
          <p:nvPr/>
        </p:nvSpPr>
        <p:spPr bwMode="auto">
          <a:xfrm>
            <a:off x="1219200" y="4380917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5" name="Line 24"/>
          <p:cNvSpPr>
            <a:spLocks noChangeShapeType="1"/>
          </p:cNvSpPr>
          <p:nvPr/>
        </p:nvSpPr>
        <p:spPr bwMode="auto">
          <a:xfrm>
            <a:off x="1225868" y="6372468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" name="Line 25"/>
          <p:cNvSpPr>
            <a:spLocks noChangeShapeType="1"/>
          </p:cNvSpPr>
          <p:nvPr/>
        </p:nvSpPr>
        <p:spPr bwMode="auto">
          <a:xfrm>
            <a:off x="1228408" y="4375520"/>
            <a:ext cx="0" cy="20002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1" name="Rectangle 3"/>
          <p:cNvSpPr>
            <a:spLocks noChangeArrowheads="1"/>
          </p:cNvSpPr>
          <p:nvPr/>
        </p:nvSpPr>
        <p:spPr bwMode="auto">
          <a:xfrm>
            <a:off x="4660900" y="2809875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Homogeneous Refinement</a:t>
            </a:r>
          </a:p>
        </p:txBody>
      </p:sp>
      <p:sp>
        <p:nvSpPr>
          <p:cNvPr id="62" name="Rectangle 3"/>
          <p:cNvSpPr>
            <a:spLocks noChangeArrowheads="1"/>
          </p:cNvSpPr>
          <p:nvPr/>
        </p:nvSpPr>
        <p:spPr bwMode="auto">
          <a:xfrm>
            <a:off x="4669200" y="5588790"/>
            <a:ext cx="3060000" cy="344487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Post-processing &amp; Sharpening</a:t>
            </a:r>
          </a:p>
        </p:txBody>
      </p:sp>
      <p:sp>
        <p:nvSpPr>
          <p:cNvPr id="63" name="Line 11"/>
          <p:cNvSpPr>
            <a:spLocks noChangeShapeType="1"/>
          </p:cNvSpPr>
          <p:nvPr/>
        </p:nvSpPr>
        <p:spPr bwMode="auto">
          <a:xfrm>
            <a:off x="6176052" y="5317434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0" name="Line 11"/>
          <p:cNvSpPr>
            <a:spLocks noChangeShapeType="1"/>
          </p:cNvSpPr>
          <p:nvPr/>
        </p:nvSpPr>
        <p:spPr bwMode="auto">
          <a:xfrm>
            <a:off x="2614613" y="39119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7" name="Line 11"/>
          <p:cNvSpPr>
            <a:spLocks noChangeShapeType="1"/>
          </p:cNvSpPr>
          <p:nvPr/>
        </p:nvSpPr>
        <p:spPr bwMode="auto">
          <a:xfrm>
            <a:off x="6181725" y="3199765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" name="Text Box 32"/>
          <p:cNvSpPr txBox="1">
            <a:spLocks noChangeArrowheads="1"/>
          </p:cNvSpPr>
          <p:nvPr/>
        </p:nvSpPr>
        <p:spPr bwMode="auto">
          <a:xfrm>
            <a:off x="5974080" y="449955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5974080" y="380963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46383" y="4740966"/>
            <a:ext cx="10535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Particle picking</a:t>
            </a:r>
          </a:p>
        </p:txBody>
      </p: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6176052" y="5985665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" name="Line 11"/>
          <p:cNvSpPr>
            <a:spLocks noChangeShapeType="1"/>
          </p:cNvSpPr>
          <p:nvPr/>
        </p:nvSpPr>
        <p:spPr bwMode="auto">
          <a:xfrm>
            <a:off x="7543800" y="1599472"/>
            <a:ext cx="0" cy="1396869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2" name="Line 11"/>
          <p:cNvSpPr>
            <a:spLocks noChangeShapeType="1"/>
          </p:cNvSpPr>
          <p:nvPr/>
        </p:nvSpPr>
        <p:spPr bwMode="auto">
          <a:xfrm>
            <a:off x="3962400" y="1595077"/>
            <a:ext cx="0" cy="145218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7620001" y="3048000"/>
            <a:ext cx="319088" cy="2722563"/>
            <a:chOff x="7709535" y="2973388"/>
            <a:chExt cx="229553" cy="2797175"/>
          </a:xfrm>
        </p:grpSpPr>
        <p:sp>
          <p:nvSpPr>
            <p:cNvPr id="5162" name="Line 25"/>
            <p:cNvSpPr>
              <a:spLocks noChangeShapeType="1"/>
            </p:cNvSpPr>
            <p:nvPr/>
          </p:nvSpPr>
          <p:spPr bwMode="auto">
            <a:xfrm>
              <a:off x="7927975" y="2973388"/>
              <a:ext cx="0" cy="279241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66" name="Line 24"/>
            <p:cNvSpPr>
              <a:spLocks noChangeShapeType="1"/>
            </p:cNvSpPr>
            <p:nvPr/>
          </p:nvSpPr>
          <p:spPr bwMode="auto">
            <a:xfrm>
              <a:off x="7718425" y="5770563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" name="Line 24"/>
            <p:cNvSpPr>
              <a:spLocks noChangeShapeType="1"/>
            </p:cNvSpPr>
            <p:nvPr/>
          </p:nvSpPr>
          <p:spPr bwMode="auto">
            <a:xfrm>
              <a:off x="7709535" y="2982595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14162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Particle Picking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30400" y="1663200"/>
            <a:ext cx="2438400" cy="720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latin typeface="Times New Roman" panose="02020603050405020304" pitchFamily="18" charset="0"/>
              </a:rPr>
              <a:t>Manual</a:t>
            </a:r>
            <a:r>
              <a:rPr lang="en-US" altLang="zh-TW" sz="1800" dirty="0">
                <a:latin typeface="Times New Roman" panose="02020603050405020304" pitchFamily="18" charset="0"/>
              </a:rPr>
              <a:t> picking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(Coordinates &amp; Particles)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352800" y="1663200"/>
            <a:ext cx="2438400" cy="720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latin typeface="Times New Roman" panose="02020603050405020304" pitchFamily="18" charset="0"/>
              </a:rPr>
              <a:t>Blob</a:t>
            </a:r>
            <a:r>
              <a:rPr lang="en-US" altLang="zh-TW" sz="1800" dirty="0">
                <a:latin typeface="Times New Roman" panose="02020603050405020304" pitchFamily="18" charset="0"/>
              </a:rPr>
              <a:t> picking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(Coordinates)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477000" y="1662520"/>
            <a:ext cx="2438400" cy="720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Template</a:t>
            </a:r>
            <a:r>
              <a:rPr lang="en-US" altLang="zh-TW" sz="1800" dirty="0">
                <a:latin typeface="Times New Roman" panose="02020603050405020304" pitchFamily="18" charset="0"/>
              </a:rPr>
              <a:t> picking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(Coordinates)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30400" y="4968000"/>
            <a:ext cx="2438400" cy="72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2D Classification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351600" y="2786400"/>
            <a:ext cx="2438400" cy="72000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Curation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(Coordinates)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476400" y="3853200"/>
            <a:ext cx="2438400" cy="72000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Extraction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(Particles)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351600" y="3852000"/>
            <a:ext cx="2438400" cy="72000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Extraction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 (Particles)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476400" y="2784600"/>
            <a:ext cx="2438400" cy="72000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Curation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(Coordinates)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476400" y="4969000"/>
            <a:ext cx="2438400" cy="72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2D Classification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351600" y="4968000"/>
            <a:ext cx="2438400" cy="72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2D Classification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6476400" y="6096000"/>
            <a:ext cx="2438400" cy="72000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3D reconstruction</a:t>
            </a:r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>
            <a:off x="6111240" y="1884680"/>
            <a:ext cx="0" cy="4231639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none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" name="Line 11"/>
          <p:cNvSpPr>
            <a:spLocks noChangeShapeType="1"/>
          </p:cNvSpPr>
          <p:nvPr/>
        </p:nvSpPr>
        <p:spPr bwMode="auto">
          <a:xfrm>
            <a:off x="4572000" y="3515862"/>
            <a:ext cx="0" cy="3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8" name="Line 11"/>
          <p:cNvSpPr>
            <a:spLocks noChangeShapeType="1"/>
          </p:cNvSpPr>
          <p:nvPr/>
        </p:nvSpPr>
        <p:spPr bwMode="auto">
          <a:xfrm>
            <a:off x="4572000" y="2417566"/>
            <a:ext cx="0" cy="3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>
            <a:off x="4572000" y="4585960"/>
            <a:ext cx="0" cy="360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" name="Line 11"/>
          <p:cNvSpPr>
            <a:spLocks noChangeShapeType="1"/>
          </p:cNvSpPr>
          <p:nvPr/>
        </p:nvSpPr>
        <p:spPr bwMode="auto">
          <a:xfrm>
            <a:off x="1371600" y="2423823"/>
            <a:ext cx="0" cy="249472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" name="Line 11"/>
          <p:cNvSpPr>
            <a:spLocks noChangeShapeType="1"/>
          </p:cNvSpPr>
          <p:nvPr/>
        </p:nvSpPr>
        <p:spPr bwMode="auto">
          <a:xfrm>
            <a:off x="1381760" y="5715618"/>
            <a:ext cx="0" cy="360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cxnSp>
        <p:nvCxnSpPr>
          <p:cNvPr id="35" name="直線接點 34"/>
          <p:cNvCxnSpPr/>
          <p:nvPr/>
        </p:nvCxnSpPr>
        <p:spPr bwMode="auto">
          <a:xfrm>
            <a:off x="1366520" y="6096000"/>
            <a:ext cx="476504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直線單箭頭接點 39"/>
          <p:cNvCxnSpPr/>
          <p:nvPr/>
        </p:nvCxnSpPr>
        <p:spPr bwMode="auto">
          <a:xfrm>
            <a:off x="6112565" y="1902598"/>
            <a:ext cx="337003" cy="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3" name="圖片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616" y="1166122"/>
            <a:ext cx="2487600" cy="510278"/>
          </a:xfrm>
          <a:prstGeom prst="rect">
            <a:avLst/>
          </a:prstGeom>
        </p:spPr>
      </p:pic>
      <p:grpSp>
        <p:nvGrpSpPr>
          <p:cNvPr id="52" name="群組 51"/>
          <p:cNvGrpSpPr/>
          <p:nvPr/>
        </p:nvGrpSpPr>
        <p:grpSpPr>
          <a:xfrm>
            <a:off x="3352800" y="1176440"/>
            <a:ext cx="2434170" cy="464400"/>
            <a:chOff x="6480810" y="396000"/>
            <a:chExt cx="2434170" cy="464400"/>
          </a:xfrm>
        </p:grpSpPr>
        <p:pic>
          <p:nvPicPr>
            <p:cNvPr id="44" name="圖片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50580" y="396000"/>
              <a:ext cx="464400" cy="464400"/>
            </a:xfrm>
            <a:prstGeom prst="rect">
              <a:avLst/>
            </a:prstGeom>
          </p:spPr>
        </p:pic>
        <p:pic>
          <p:nvPicPr>
            <p:cNvPr id="45" name="圖片 4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62900" y="396000"/>
              <a:ext cx="464400" cy="464400"/>
            </a:xfrm>
            <a:prstGeom prst="rect">
              <a:avLst/>
            </a:prstGeom>
          </p:spPr>
        </p:pic>
        <p:pic>
          <p:nvPicPr>
            <p:cNvPr id="46" name="圖片 4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67600" y="396000"/>
              <a:ext cx="464400" cy="464400"/>
            </a:xfrm>
            <a:prstGeom prst="rect">
              <a:avLst/>
            </a:prstGeom>
          </p:spPr>
        </p:pic>
        <p:pic>
          <p:nvPicPr>
            <p:cNvPr id="47" name="圖片 4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80810" y="396000"/>
              <a:ext cx="464400" cy="464400"/>
            </a:xfrm>
            <a:prstGeom prst="rect">
              <a:avLst/>
            </a:prstGeom>
          </p:spPr>
        </p:pic>
        <p:pic>
          <p:nvPicPr>
            <p:cNvPr id="48" name="圖片 4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76110" y="396000"/>
              <a:ext cx="464400" cy="464400"/>
            </a:xfrm>
            <a:prstGeom prst="rect">
              <a:avLst/>
            </a:prstGeom>
          </p:spPr>
        </p:pic>
      </p:grp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7696200" y="3515862"/>
            <a:ext cx="0" cy="3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8" name="Line 11"/>
          <p:cNvSpPr>
            <a:spLocks noChangeShapeType="1"/>
          </p:cNvSpPr>
          <p:nvPr/>
        </p:nvSpPr>
        <p:spPr bwMode="auto">
          <a:xfrm>
            <a:off x="7696200" y="2417566"/>
            <a:ext cx="0" cy="3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9" name="Line 11"/>
          <p:cNvSpPr>
            <a:spLocks noChangeShapeType="1"/>
          </p:cNvSpPr>
          <p:nvPr/>
        </p:nvSpPr>
        <p:spPr bwMode="auto">
          <a:xfrm>
            <a:off x="7696200" y="4585960"/>
            <a:ext cx="0" cy="360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0" name="Line 11"/>
          <p:cNvSpPr>
            <a:spLocks noChangeShapeType="1"/>
          </p:cNvSpPr>
          <p:nvPr/>
        </p:nvSpPr>
        <p:spPr bwMode="auto">
          <a:xfrm>
            <a:off x="7696200" y="5715618"/>
            <a:ext cx="0" cy="360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" name="Line 11"/>
          <p:cNvSpPr>
            <a:spLocks noChangeShapeType="1"/>
          </p:cNvSpPr>
          <p:nvPr/>
        </p:nvSpPr>
        <p:spPr bwMode="auto">
          <a:xfrm>
            <a:off x="4572000" y="5715618"/>
            <a:ext cx="0" cy="360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3" name="矩形 62"/>
          <p:cNvSpPr/>
          <p:nvPr/>
        </p:nvSpPr>
        <p:spPr>
          <a:xfrm>
            <a:off x="3677089" y="6089134"/>
            <a:ext cx="1678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</a:rPr>
              <a:t>(2D Templates)</a:t>
            </a:r>
            <a:endParaRPr lang="en-US" altLang="zh-TW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24555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8" descr="http://cryoem.ibc.sinica.edu.tw/images/ASCEM%20banner-2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768350"/>
            <a:ext cx="8996362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Google Shape;54;p13"/>
          <p:cNvSpPr>
            <a:spLocks noChangeArrowheads="1"/>
          </p:cNvSpPr>
          <p:nvPr/>
        </p:nvSpPr>
        <p:spPr bwMode="auto">
          <a:xfrm>
            <a:off x="0" y="0"/>
            <a:ext cx="9144000" cy="546100"/>
          </a:xfrm>
          <a:prstGeom prst="rect">
            <a:avLst/>
          </a:prstGeom>
          <a:solidFill>
            <a:srgbClr val="B7B7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15000"/>
              </a:lnSpc>
              <a:spcBef>
                <a:spcPct val="0"/>
              </a:spcBef>
              <a:buClr>
                <a:srgbClr val="000000"/>
              </a:buClr>
              <a:buSzPts val="1100"/>
              <a:buFontTx/>
              <a:buNone/>
            </a:pPr>
            <a:endParaRPr kumimoji="0" lang="zh-TW" altLang="zh-TW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084" name="Google Shape;55;p13"/>
          <p:cNvSpPr>
            <a:spLocks noChangeArrowheads="1"/>
          </p:cNvSpPr>
          <p:nvPr/>
        </p:nvSpPr>
        <p:spPr bwMode="auto">
          <a:xfrm>
            <a:off x="0" y="6311900"/>
            <a:ext cx="9144000" cy="546100"/>
          </a:xfrm>
          <a:prstGeom prst="rect">
            <a:avLst/>
          </a:prstGeom>
          <a:solidFill>
            <a:srgbClr val="B7B7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endParaRPr kumimoji="0" lang="zh-TW" altLang="zh-TW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085" name="Rectangle 2"/>
          <p:cNvSpPr txBox="1">
            <a:spLocks noChangeArrowheads="1"/>
          </p:cNvSpPr>
          <p:nvPr/>
        </p:nvSpPr>
        <p:spPr bwMode="auto">
          <a:xfrm>
            <a:off x="0" y="3111500"/>
            <a:ext cx="9144000" cy="147002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6172200" y="5791200"/>
            <a:ext cx="762000" cy="3048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5204460" y="1981200"/>
            <a:ext cx="274320" cy="2667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Picker</a:t>
            </a:r>
          </a:p>
          <a:p>
            <a:pPr eaLnBrk="1" hangingPunct="1"/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(From Patch CTF)</a:t>
            </a:r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6124336" y="534604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4463176" y="190180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658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1003852" y="4409661"/>
            <a:ext cx="308113" cy="23191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(Pick Coordinates &amp; Extract Particles)</a:t>
            </a:r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995745" y="473975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461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3352800" y="3581400"/>
            <a:ext cx="2733040" cy="19659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 flipH="1" flipV="1">
            <a:off x="3393440" y="5913120"/>
            <a:ext cx="193040" cy="1676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 flipH="1" flipV="1">
            <a:off x="584200" y="4754880"/>
            <a:ext cx="2585720" cy="152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(Pick Coordinates &amp; Extract Particles)</a:t>
            </a:r>
          </a:p>
        </p:txBody>
      </p:sp>
      <p:sp>
        <p:nvSpPr>
          <p:cNvPr id="13" name="矩形 29"/>
          <p:cNvSpPr>
            <a:spLocks noChangeArrowheads="1"/>
          </p:cNvSpPr>
          <p:nvPr/>
        </p:nvSpPr>
        <p:spPr bwMode="auto">
          <a:xfrm>
            <a:off x="984315" y="489215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29"/>
          <p:cNvSpPr>
            <a:spLocks noChangeArrowheads="1"/>
          </p:cNvSpPr>
          <p:nvPr/>
        </p:nvSpPr>
        <p:spPr bwMode="auto">
          <a:xfrm>
            <a:off x="4542855" y="611897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 flipH="1" flipV="1">
            <a:off x="4886960" y="5908040"/>
            <a:ext cx="193040" cy="1676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9" name="矩形 29"/>
          <p:cNvSpPr>
            <a:spLocks noChangeArrowheads="1"/>
          </p:cNvSpPr>
          <p:nvPr/>
        </p:nvSpPr>
        <p:spPr bwMode="auto">
          <a:xfrm>
            <a:off x="3672840" y="3665220"/>
            <a:ext cx="2046394" cy="646331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18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Mouse scrolling to 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zh-TW" sz="18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zoom in and out</a:t>
            </a:r>
            <a:endParaRPr lang="zh-TW" altLang="en-US" sz="18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886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5313680" y="5902960"/>
            <a:ext cx="182880" cy="2032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5068635" y="607325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(Pick Coordinates &amp; Extract Particles)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 flipH="1" flipV="1">
            <a:off x="584200" y="4754880"/>
            <a:ext cx="2585720" cy="152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矩形 9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915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5496560" y="5887720"/>
            <a:ext cx="182880" cy="2032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4267200" y="3886200"/>
            <a:ext cx="990600" cy="8382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3954780" y="3185160"/>
            <a:ext cx="2848857" cy="369332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en-US" altLang="zh-TW" sz="18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Mouse </a:t>
            </a:r>
            <a:r>
              <a:rPr lang="en-US" altLang="zh-TW" sz="1800" b="1" dirty="0">
                <a:solidFill>
                  <a:srgbClr val="FF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Left click </a:t>
            </a:r>
            <a:r>
              <a:rPr lang="en-US" altLang="zh-TW" sz="18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TW" sz="1800" b="1" dirty="0">
                <a:solidFill>
                  <a:srgbClr val="FF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drag</a:t>
            </a:r>
            <a:endParaRPr lang="zh-TW" altLang="en-US" sz="1800" b="1" dirty="0">
              <a:solidFill>
                <a:srgbClr val="FF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5198175" y="609611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29"/>
          <p:cNvSpPr>
            <a:spLocks noChangeArrowheads="1"/>
          </p:cNvSpPr>
          <p:nvPr/>
        </p:nvSpPr>
        <p:spPr bwMode="auto">
          <a:xfrm>
            <a:off x="3186495" y="314717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(Pick Coordinates &amp; Extract Particles)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 flipH="1" flipV="1">
            <a:off x="584200" y="4754880"/>
            <a:ext cx="2585720" cy="152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4" name="矩形 13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203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內容版面配置區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679440" y="5887720"/>
            <a:ext cx="182880" cy="2032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4648200" y="4038600"/>
            <a:ext cx="777240" cy="77114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 flipH="1" flipV="1">
            <a:off x="3807543" y="3748549"/>
            <a:ext cx="777240" cy="77114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 flipH="1" flipV="1">
            <a:off x="4254909" y="2448230"/>
            <a:ext cx="592393" cy="40312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5335335" y="608849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29"/>
          <p:cNvSpPr>
            <a:spLocks noChangeArrowheads="1"/>
          </p:cNvSpPr>
          <p:nvPr/>
        </p:nvSpPr>
        <p:spPr bwMode="auto">
          <a:xfrm>
            <a:off x="4161855" y="198893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29"/>
          <p:cNvSpPr>
            <a:spLocks noChangeArrowheads="1"/>
          </p:cNvSpPr>
          <p:nvPr/>
        </p:nvSpPr>
        <p:spPr bwMode="auto">
          <a:xfrm>
            <a:off x="4718115" y="349007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29"/>
          <p:cNvSpPr>
            <a:spLocks noChangeArrowheads="1"/>
          </p:cNvSpPr>
          <p:nvPr/>
        </p:nvSpPr>
        <p:spPr bwMode="auto">
          <a:xfrm>
            <a:off x="3817620" y="322326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(Pick Coordinates &amp; Extract Particles)</a:t>
            </a: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 flipH="1" flipV="1">
            <a:off x="584200" y="4754880"/>
            <a:ext cx="2585720" cy="152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7" name="矩形 16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761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4648200" y="4038600"/>
            <a:ext cx="777240" cy="77114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 flipH="1" flipV="1">
            <a:off x="3807543" y="3748549"/>
            <a:ext cx="777240" cy="77114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 flipH="1" flipV="1">
            <a:off x="4254909" y="2448230"/>
            <a:ext cx="592393" cy="40312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 flipH="1" flipV="1">
            <a:off x="5679440" y="5887720"/>
            <a:ext cx="182880" cy="2032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29"/>
          <p:cNvSpPr>
            <a:spLocks noChangeArrowheads="1"/>
          </p:cNvSpPr>
          <p:nvPr/>
        </p:nvSpPr>
        <p:spPr bwMode="auto">
          <a:xfrm>
            <a:off x="4161855" y="198893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(Pick Coordinates &amp; Extract Particles)</a:t>
            </a: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 flipH="1" flipV="1">
            <a:off x="584200" y="4754880"/>
            <a:ext cx="2585720" cy="152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5" name="矩形 14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207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866250" y="5887720"/>
            <a:ext cx="182880" cy="2032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4648200" y="4038600"/>
            <a:ext cx="777240" cy="77114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 flipH="1" flipV="1">
            <a:off x="4254909" y="2448230"/>
            <a:ext cx="592393" cy="40312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5632847" y="6123616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4701882" y="352287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(Pick Coordinates &amp; Extract Particles)</a:t>
            </a: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 flipH="1" flipV="1">
            <a:off x="584200" y="4754880"/>
            <a:ext cx="2585720" cy="152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11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992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1084580" y="6202097"/>
            <a:ext cx="30607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2D Classification</a:t>
            </a: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</a:rPr>
              <a:t>Workflow of single particle analysis </a:t>
            </a:r>
            <a:br>
              <a:rPr lang="en-US" altLang="zh-TW" sz="3600" dirty="0">
                <a:latin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</a:rPr>
              <a:t>using </a:t>
            </a:r>
            <a:r>
              <a:rPr lang="en-US" altLang="zh-TW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cryoSPARC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4651375" y="1438275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Ab-initio 3D Classification</a:t>
            </a:r>
          </a:p>
        </p:txBody>
      </p:sp>
      <p:sp>
        <p:nvSpPr>
          <p:cNvPr id="5126" name="Line 11"/>
          <p:cNvSpPr>
            <a:spLocks noChangeShapeType="1"/>
          </p:cNvSpPr>
          <p:nvPr/>
        </p:nvSpPr>
        <p:spPr bwMode="auto">
          <a:xfrm>
            <a:off x="2614613" y="3221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7" name="Line 23"/>
          <p:cNvSpPr>
            <a:spLocks noChangeShapeType="1"/>
          </p:cNvSpPr>
          <p:nvPr/>
        </p:nvSpPr>
        <p:spPr bwMode="auto">
          <a:xfrm>
            <a:off x="4143375" y="6372320"/>
            <a:ext cx="2666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9" name="Line 25"/>
          <p:cNvSpPr>
            <a:spLocks noChangeShapeType="1"/>
          </p:cNvSpPr>
          <p:nvPr/>
        </p:nvSpPr>
        <p:spPr bwMode="auto">
          <a:xfrm>
            <a:off x="4400550" y="1607820"/>
            <a:ext cx="0" cy="478573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30" name="Rectangle 30"/>
          <p:cNvSpPr>
            <a:spLocks noChangeArrowheads="1"/>
          </p:cNvSpPr>
          <p:nvPr/>
        </p:nvSpPr>
        <p:spPr bwMode="auto">
          <a:xfrm>
            <a:off x="1019175" y="1327520"/>
            <a:ext cx="3205163" cy="26844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31" name="Text Box 31"/>
          <p:cNvSpPr txBox="1">
            <a:spLocks noChangeArrowheads="1"/>
          </p:cNvSpPr>
          <p:nvPr/>
        </p:nvSpPr>
        <p:spPr bwMode="auto">
          <a:xfrm>
            <a:off x="231913" y="6248400"/>
            <a:ext cx="5349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2D</a:t>
            </a:r>
          </a:p>
        </p:txBody>
      </p:sp>
      <p:sp>
        <p:nvSpPr>
          <p:cNvPr id="5132" name="Text Box 32"/>
          <p:cNvSpPr txBox="1">
            <a:spLocks noChangeArrowheads="1"/>
          </p:cNvSpPr>
          <p:nvPr/>
        </p:nvSpPr>
        <p:spPr bwMode="auto">
          <a:xfrm>
            <a:off x="7848600" y="2057030"/>
            <a:ext cx="4984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33" name="Rectangle 3"/>
          <p:cNvSpPr>
            <a:spLocks noChangeArrowheads="1"/>
          </p:cNvSpPr>
          <p:nvPr/>
        </p:nvSpPr>
        <p:spPr bwMode="auto">
          <a:xfrm>
            <a:off x="1084263" y="21069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Motion Correction</a:t>
            </a:r>
          </a:p>
        </p:txBody>
      </p:sp>
      <p:sp>
        <p:nvSpPr>
          <p:cNvPr id="5134" name="Rectangle 3"/>
          <p:cNvSpPr>
            <a:spLocks noChangeArrowheads="1"/>
          </p:cNvSpPr>
          <p:nvPr/>
        </p:nvSpPr>
        <p:spPr bwMode="auto">
          <a:xfrm>
            <a:off x="1084263" y="2827707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CTF Estimation</a:t>
            </a:r>
          </a:p>
        </p:txBody>
      </p:sp>
      <p:sp>
        <p:nvSpPr>
          <p:cNvPr id="5135" name="Rectangle 3"/>
          <p:cNvSpPr>
            <a:spLocks noChangeArrowheads="1"/>
          </p:cNvSpPr>
          <p:nvPr/>
        </p:nvSpPr>
        <p:spPr bwMode="auto">
          <a:xfrm>
            <a:off x="1084263" y="3505570"/>
            <a:ext cx="3060700" cy="344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Micrograph Curation</a:t>
            </a:r>
          </a:p>
        </p:txBody>
      </p:sp>
      <p:sp>
        <p:nvSpPr>
          <p:cNvPr id="5136" name="Rectangle 3"/>
          <p:cNvSpPr>
            <a:spLocks noChangeArrowheads="1"/>
          </p:cNvSpPr>
          <p:nvPr/>
        </p:nvSpPr>
        <p:spPr bwMode="auto">
          <a:xfrm>
            <a:off x="1084263" y="14211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Import Dataset</a:t>
            </a:r>
          </a:p>
        </p:txBody>
      </p:sp>
      <p:sp>
        <p:nvSpPr>
          <p:cNvPr id="5137" name="Rectangle 3"/>
          <p:cNvSpPr>
            <a:spLocks noChangeArrowheads="1"/>
          </p:cNvSpPr>
          <p:nvPr/>
        </p:nvSpPr>
        <p:spPr bwMode="auto">
          <a:xfrm>
            <a:off x="1084263" y="4210420"/>
            <a:ext cx="3060700" cy="3444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Picking</a:t>
            </a:r>
          </a:p>
        </p:txBody>
      </p:sp>
      <p:sp>
        <p:nvSpPr>
          <p:cNvPr id="5138" name="Rectangle 3"/>
          <p:cNvSpPr>
            <a:spLocks noChangeArrowheads="1"/>
          </p:cNvSpPr>
          <p:nvPr/>
        </p:nvSpPr>
        <p:spPr bwMode="auto">
          <a:xfrm>
            <a:off x="1084263" y="4850182"/>
            <a:ext cx="3060700" cy="3444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Curation</a:t>
            </a:r>
          </a:p>
        </p:txBody>
      </p:sp>
      <p:sp>
        <p:nvSpPr>
          <p:cNvPr id="5139" name="Rectangle 3"/>
          <p:cNvSpPr>
            <a:spLocks noChangeArrowheads="1"/>
          </p:cNvSpPr>
          <p:nvPr/>
        </p:nvSpPr>
        <p:spPr bwMode="auto">
          <a:xfrm>
            <a:off x="1084263" y="5548682"/>
            <a:ext cx="3060700" cy="3429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Extraction</a:t>
            </a:r>
          </a:p>
        </p:txBody>
      </p:sp>
      <p:sp>
        <p:nvSpPr>
          <p:cNvPr id="5140" name="Rectangle 3"/>
          <p:cNvSpPr>
            <a:spLocks noChangeArrowheads="1"/>
          </p:cNvSpPr>
          <p:nvPr/>
        </p:nvSpPr>
        <p:spPr bwMode="auto">
          <a:xfrm>
            <a:off x="4656138" y="2101850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Heterogeneous Refinement</a:t>
            </a:r>
          </a:p>
        </p:txBody>
      </p:sp>
      <p:sp>
        <p:nvSpPr>
          <p:cNvPr id="5142" name="Rectangle 3"/>
          <p:cNvSpPr>
            <a:spLocks noChangeArrowheads="1"/>
          </p:cNvSpPr>
          <p:nvPr/>
        </p:nvSpPr>
        <p:spPr bwMode="auto">
          <a:xfrm>
            <a:off x="4651375" y="3495675"/>
            <a:ext cx="3060700" cy="344488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Non-uniform Refinement</a:t>
            </a:r>
          </a:p>
        </p:txBody>
      </p:sp>
      <p:sp>
        <p:nvSpPr>
          <p:cNvPr id="5143" name="Rectangle 3"/>
          <p:cNvSpPr>
            <a:spLocks noChangeArrowheads="1"/>
          </p:cNvSpPr>
          <p:nvPr/>
        </p:nvSpPr>
        <p:spPr bwMode="auto">
          <a:xfrm>
            <a:off x="4675188" y="42179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Local Refinement</a:t>
            </a:r>
          </a:p>
        </p:txBody>
      </p:sp>
      <p:sp>
        <p:nvSpPr>
          <p:cNvPr id="5144" name="Rectangle 3"/>
          <p:cNvSpPr>
            <a:spLocks noChangeArrowheads="1"/>
          </p:cNvSpPr>
          <p:nvPr/>
        </p:nvSpPr>
        <p:spPr bwMode="auto">
          <a:xfrm>
            <a:off x="4670425" y="49037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nn-NO" altLang="zh-TW" sz="1800" dirty="0">
                <a:latin typeface="Times New Roman" panose="02020603050405020304" pitchFamily="18" charset="0"/>
              </a:rPr>
              <a:t>3D class, 3D Var, 3D Flex</a:t>
            </a:r>
            <a:endParaRPr lang="en-US" altLang="zh-TW" sz="1800" dirty="0">
              <a:latin typeface="Times New Roman" panose="02020603050405020304" pitchFamily="18" charset="0"/>
            </a:endParaRPr>
          </a:p>
        </p:txBody>
      </p:sp>
      <p:sp>
        <p:nvSpPr>
          <p:cNvPr id="5145" name="Rectangle 3"/>
          <p:cNvSpPr>
            <a:spLocks noChangeArrowheads="1"/>
          </p:cNvSpPr>
          <p:nvPr/>
        </p:nvSpPr>
        <p:spPr bwMode="auto">
          <a:xfrm>
            <a:off x="4669200" y="6271260"/>
            <a:ext cx="3060000" cy="342900"/>
          </a:xfrm>
          <a:prstGeom prst="rect">
            <a:avLst/>
          </a:prstGeom>
          <a:solidFill>
            <a:srgbClr val="008000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FF00"/>
                </a:solidFill>
                <a:latin typeface="Times New Roman" panose="02020603050405020304" pitchFamily="18" charset="0"/>
              </a:rPr>
              <a:t>Final Structures</a:t>
            </a:r>
          </a:p>
        </p:txBody>
      </p:sp>
      <p:sp>
        <p:nvSpPr>
          <p:cNvPr id="5146" name="Text Box 32"/>
          <p:cNvSpPr txBox="1">
            <a:spLocks noChangeArrowheads="1"/>
          </p:cNvSpPr>
          <p:nvPr/>
        </p:nvSpPr>
        <p:spPr bwMode="auto">
          <a:xfrm>
            <a:off x="7918450" y="4343400"/>
            <a:ext cx="12255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Advanced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48" name="Line 11"/>
          <p:cNvSpPr>
            <a:spLocks noChangeShapeType="1"/>
          </p:cNvSpPr>
          <p:nvPr/>
        </p:nvSpPr>
        <p:spPr bwMode="auto">
          <a:xfrm>
            <a:off x="2614613" y="25403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9" name="Line 11"/>
          <p:cNvSpPr>
            <a:spLocks noChangeShapeType="1"/>
          </p:cNvSpPr>
          <p:nvPr/>
        </p:nvSpPr>
        <p:spPr bwMode="auto">
          <a:xfrm>
            <a:off x="2614613" y="181488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1" name="Line 11"/>
          <p:cNvSpPr>
            <a:spLocks noChangeShapeType="1"/>
          </p:cNvSpPr>
          <p:nvPr/>
        </p:nvSpPr>
        <p:spPr bwMode="auto">
          <a:xfrm>
            <a:off x="2614613" y="460253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2" name="Line 11"/>
          <p:cNvSpPr>
            <a:spLocks noChangeShapeType="1"/>
          </p:cNvSpPr>
          <p:nvPr/>
        </p:nvSpPr>
        <p:spPr bwMode="auto">
          <a:xfrm>
            <a:off x="2614613" y="5253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3" name="Line 11"/>
          <p:cNvSpPr>
            <a:spLocks noChangeShapeType="1"/>
          </p:cNvSpPr>
          <p:nvPr/>
        </p:nvSpPr>
        <p:spPr bwMode="auto">
          <a:xfrm>
            <a:off x="6181725" y="2481263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8" name="Text Box 31"/>
          <p:cNvSpPr txBox="1">
            <a:spLocks noChangeArrowheads="1"/>
          </p:cNvSpPr>
          <p:nvPr/>
        </p:nvSpPr>
        <p:spPr bwMode="auto">
          <a:xfrm>
            <a:off x="-165418" y="2263192"/>
            <a:ext cx="1371601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Pre-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process</a:t>
            </a:r>
          </a:p>
        </p:txBody>
      </p:sp>
      <p:sp>
        <p:nvSpPr>
          <p:cNvPr id="5159" name="Rectangle 30"/>
          <p:cNvSpPr>
            <a:spLocks noChangeArrowheads="1"/>
          </p:cNvSpPr>
          <p:nvPr/>
        </p:nvSpPr>
        <p:spPr bwMode="auto">
          <a:xfrm>
            <a:off x="1019175" y="4011982"/>
            <a:ext cx="3205163" cy="264445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0" name="Rectangle 30"/>
          <p:cNvSpPr>
            <a:spLocks noChangeArrowheads="1"/>
          </p:cNvSpPr>
          <p:nvPr/>
        </p:nvSpPr>
        <p:spPr bwMode="auto">
          <a:xfrm>
            <a:off x="4586288" y="1330960"/>
            <a:ext cx="3205162" cy="200120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1" name="Rectangle 30"/>
          <p:cNvSpPr>
            <a:spLocks noChangeArrowheads="1"/>
          </p:cNvSpPr>
          <p:nvPr/>
        </p:nvSpPr>
        <p:spPr bwMode="auto">
          <a:xfrm>
            <a:off x="4586288" y="3327718"/>
            <a:ext cx="3205162" cy="208910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3" name="Line 24"/>
          <p:cNvSpPr>
            <a:spLocks noChangeShapeType="1"/>
          </p:cNvSpPr>
          <p:nvPr/>
        </p:nvSpPr>
        <p:spPr bwMode="auto">
          <a:xfrm>
            <a:off x="4383088" y="1597025"/>
            <a:ext cx="2555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4" name="Line 11"/>
          <p:cNvSpPr>
            <a:spLocks noChangeShapeType="1"/>
          </p:cNvSpPr>
          <p:nvPr/>
        </p:nvSpPr>
        <p:spPr bwMode="auto">
          <a:xfrm>
            <a:off x="6181725" y="1811338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1958340" y="1779818"/>
            <a:ext cx="7086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latin typeface="Times New Roman" panose="02020603050405020304" pitchFamily="18" charset="0"/>
              </a:rPr>
              <a:t>Movies</a:t>
            </a:r>
          </a:p>
        </p:txBody>
      </p:sp>
      <p:sp>
        <p:nvSpPr>
          <p:cNvPr id="49" name="矩形 48"/>
          <p:cNvSpPr/>
          <p:nvPr/>
        </p:nvSpPr>
        <p:spPr>
          <a:xfrm>
            <a:off x="2705961" y="1702455"/>
            <a:ext cx="1362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Motion corrected</a:t>
            </a:r>
          </a:p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Micrographs</a:t>
            </a:r>
          </a:p>
        </p:txBody>
      </p:sp>
      <p:sp>
        <p:nvSpPr>
          <p:cNvPr id="55" name="Line 11"/>
          <p:cNvSpPr>
            <a:spLocks noChangeShapeType="1"/>
          </p:cNvSpPr>
          <p:nvPr/>
        </p:nvSpPr>
        <p:spPr bwMode="auto">
          <a:xfrm>
            <a:off x="2614930" y="5919840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8" name="Line 24"/>
          <p:cNvSpPr>
            <a:spLocks noChangeShapeType="1"/>
          </p:cNvSpPr>
          <p:nvPr/>
        </p:nvSpPr>
        <p:spPr bwMode="auto">
          <a:xfrm>
            <a:off x="1219200" y="4380917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5" name="Line 24"/>
          <p:cNvSpPr>
            <a:spLocks noChangeShapeType="1"/>
          </p:cNvSpPr>
          <p:nvPr/>
        </p:nvSpPr>
        <p:spPr bwMode="auto">
          <a:xfrm>
            <a:off x="1225868" y="6372468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" name="Line 25"/>
          <p:cNvSpPr>
            <a:spLocks noChangeShapeType="1"/>
          </p:cNvSpPr>
          <p:nvPr/>
        </p:nvSpPr>
        <p:spPr bwMode="auto">
          <a:xfrm>
            <a:off x="1228408" y="4375520"/>
            <a:ext cx="0" cy="20002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1" name="Rectangle 3"/>
          <p:cNvSpPr>
            <a:spLocks noChangeArrowheads="1"/>
          </p:cNvSpPr>
          <p:nvPr/>
        </p:nvSpPr>
        <p:spPr bwMode="auto">
          <a:xfrm>
            <a:off x="4660900" y="2809875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Homogeneous Refinement</a:t>
            </a:r>
          </a:p>
        </p:txBody>
      </p:sp>
      <p:sp>
        <p:nvSpPr>
          <p:cNvPr id="62" name="Rectangle 3"/>
          <p:cNvSpPr>
            <a:spLocks noChangeArrowheads="1"/>
          </p:cNvSpPr>
          <p:nvPr/>
        </p:nvSpPr>
        <p:spPr bwMode="auto">
          <a:xfrm>
            <a:off x="4669200" y="5588790"/>
            <a:ext cx="3060000" cy="344487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Post-processing &amp; Sharpening</a:t>
            </a:r>
          </a:p>
        </p:txBody>
      </p:sp>
      <p:sp>
        <p:nvSpPr>
          <p:cNvPr id="63" name="Line 11"/>
          <p:cNvSpPr>
            <a:spLocks noChangeShapeType="1"/>
          </p:cNvSpPr>
          <p:nvPr/>
        </p:nvSpPr>
        <p:spPr bwMode="auto">
          <a:xfrm>
            <a:off x="6176052" y="5317434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0" name="Line 11"/>
          <p:cNvSpPr>
            <a:spLocks noChangeShapeType="1"/>
          </p:cNvSpPr>
          <p:nvPr/>
        </p:nvSpPr>
        <p:spPr bwMode="auto">
          <a:xfrm>
            <a:off x="2614613" y="39119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7" name="Line 11"/>
          <p:cNvSpPr>
            <a:spLocks noChangeShapeType="1"/>
          </p:cNvSpPr>
          <p:nvPr/>
        </p:nvSpPr>
        <p:spPr bwMode="auto">
          <a:xfrm>
            <a:off x="6181725" y="3199765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" name="Text Box 32"/>
          <p:cNvSpPr txBox="1">
            <a:spLocks noChangeArrowheads="1"/>
          </p:cNvSpPr>
          <p:nvPr/>
        </p:nvSpPr>
        <p:spPr bwMode="auto">
          <a:xfrm>
            <a:off x="5974080" y="449955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5974080" y="380963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46383" y="4740966"/>
            <a:ext cx="10535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Particle picking</a:t>
            </a:r>
          </a:p>
        </p:txBody>
      </p: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6176052" y="5985665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" name="Line 11"/>
          <p:cNvSpPr>
            <a:spLocks noChangeShapeType="1"/>
          </p:cNvSpPr>
          <p:nvPr/>
        </p:nvSpPr>
        <p:spPr bwMode="auto">
          <a:xfrm>
            <a:off x="7543800" y="1599472"/>
            <a:ext cx="0" cy="1396869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2" name="Line 11"/>
          <p:cNvSpPr>
            <a:spLocks noChangeShapeType="1"/>
          </p:cNvSpPr>
          <p:nvPr/>
        </p:nvSpPr>
        <p:spPr bwMode="auto">
          <a:xfrm>
            <a:off x="3962400" y="1595077"/>
            <a:ext cx="0" cy="145218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7620001" y="3048000"/>
            <a:ext cx="319088" cy="2722563"/>
            <a:chOff x="7709535" y="2973388"/>
            <a:chExt cx="229553" cy="2797175"/>
          </a:xfrm>
        </p:grpSpPr>
        <p:sp>
          <p:nvSpPr>
            <p:cNvPr id="5162" name="Line 25"/>
            <p:cNvSpPr>
              <a:spLocks noChangeShapeType="1"/>
            </p:cNvSpPr>
            <p:nvPr/>
          </p:nvSpPr>
          <p:spPr bwMode="auto">
            <a:xfrm>
              <a:off x="7927975" y="2973388"/>
              <a:ext cx="0" cy="279241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66" name="Line 24"/>
            <p:cNvSpPr>
              <a:spLocks noChangeShapeType="1"/>
            </p:cNvSpPr>
            <p:nvPr/>
          </p:nvSpPr>
          <p:spPr bwMode="auto">
            <a:xfrm>
              <a:off x="7718425" y="5770563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" name="Line 24"/>
            <p:cNvSpPr>
              <a:spLocks noChangeShapeType="1"/>
            </p:cNvSpPr>
            <p:nvPr/>
          </p:nvSpPr>
          <p:spPr bwMode="auto">
            <a:xfrm>
              <a:off x="7709535" y="2982595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3937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內容版面配置區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14" name="矩形 13"/>
          <p:cNvSpPr>
            <a:spLocks noChangeArrowheads="1"/>
          </p:cNvSpPr>
          <p:nvPr/>
        </p:nvSpPr>
        <p:spPr bwMode="auto">
          <a:xfrm flipH="1" flipV="1">
            <a:off x="5866250" y="5887720"/>
            <a:ext cx="182880" cy="2032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 flipH="1" flipV="1">
            <a:off x="4648200" y="4038600"/>
            <a:ext cx="777240" cy="77114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4254909" y="2448230"/>
            <a:ext cx="592393" cy="40312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(Pick Coordinates &amp; Extract Particles)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584200" y="4754880"/>
            <a:ext cx="2585720" cy="152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矩形 9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517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9" name="矩形 8"/>
          <p:cNvSpPr>
            <a:spLocks noChangeArrowheads="1"/>
          </p:cNvSpPr>
          <p:nvPr/>
        </p:nvSpPr>
        <p:spPr bwMode="auto">
          <a:xfrm flipH="1" flipV="1">
            <a:off x="5684520" y="5897880"/>
            <a:ext cx="182880" cy="2032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5424125" y="613355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29"/>
          <p:cNvSpPr>
            <a:spLocks noChangeArrowheads="1"/>
          </p:cNvSpPr>
          <p:nvPr/>
        </p:nvSpPr>
        <p:spPr bwMode="auto">
          <a:xfrm>
            <a:off x="893538" y="425439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29"/>
          <p:cNvSpPr>
            <a:spLocks noChangeArrowheads="1"/>
          </p:cNvSpPr>
          <p:nvPr/>
        </p:nvSpPr>
        <p:spPr bwMode="auto">
          <a:xfrm>
            <a:off x="5203145" y="308091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 flipH="1" flipV="1">
            <a:off x="3349487" y="2471531"/>
            <a:ext cx="1620078" cy="35118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5" name="矩形 29"/>
          <p:cNvSpPr>
            <a:spLocks noChangeArrowheads="1"/>
          </p:cNvSpPr>
          <p:nvPr/>
        </p:nvSpPr>
        <p:spPr bwMode="auto">
          <a:xfrm>
            <a:off x="4165169" y="204194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 flipH="1" flipV="1">
            <a:off x="3349486" y="3492610"/>
            <a:ext cx="2738893" cy="2405269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(Pick Coordinates &amp; Extract Particles)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 flipH="1" flipV="1">
            <a:off x="584200" y="4754880"/>
            <a:ext cx="2585720" cy="152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8" name="矩形 1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388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3464559" y="2087876"/>
            <a:ext cx="777240" cy="198121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4938251" y="2113935"/>
            <a:ext cx="1128251" cy="167149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579120" y="5059680"/>
            <a:ext cx="2578608" cy="152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 flipH="1" flipV="1">
            <a:off x="5684520" y="5897880"/>
            <a:ext cx="182880" cy="2032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1" name="矩形 29"/>
          <p:cNvSpPr>
            <a:spLocks noChangeArrowheads="1"/>
          </p:cNvSpPr>
          <p:nvPr/>
        </p:nvSpPr>
        <p:spPr bwMode="auto">
          <a:xfrm>
            <a:off x="969155" y="51816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29"/>
          <p:cNvSpPr>
            <a:spLocks noChangeArrowheads="1"/>
          </p:cNvSpPr>
          <p:nvPr/>
        </p:nvSpPr>
        <p:spPr bwMode="auto">
          <a:xfrm>
            <a:off x="5408885" y="269483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29"/>
          <p:cNvSpPr>
            <a:spLocks noChangeArrowheads="1"/>
          </p:cNvSpPr>
          <p:nvPr/>
        </p:nvSpPr>
        <p:spPr bwMode="auto">
          <a:xfrm>
            <a:off x="5658689" y="223498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 flipH="1" flipV="1">
            <a:off x="3349484" y="3149600"/>
            <a:ext cx="2738893" cy="274827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(Pick Coordinates &amp; Extract Particles)</a:t>
            </a:r>
          </a:p>
        </p:txBody>
      </p:sp>
      <p:sp>
        <p:nvSpPr>
          <p:cNvPr id="17" name="矩形 29"/>
          <p:cNvSpPr>
            <a:spLocks noChangeArrowheads="1"/>
          </p:cNvSpPr>
          <p:nvPr/>
        </p:nvSpPr>
        <p:spPr bwMode="auto">
          <a:xfrm>
            <a:off x="2932054" y="2250669"/>
            <a:ext cx="1850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100 particles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755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4779264" y="4005072"/>
            <a:ext cx="1176528" cy="186537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876300" y="2766060"/>
            <a:ext cx="3642360" cy="25831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 flipH="1" flipV="1">
            <a:off x="891540" y="5600700"/>
            <a:ext cx="3619500" cy="3352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(Pick Coordinates &amp; Extract Particles)</a:t>
            </a:r>
          </a:p>
        </p:txBody>
      </p:sp>
      <p:sp>
        <p:nvSpPr>
          <p:cNvPr id="11" name="矩形 29"/>
          <p:cNvSpPr>
            <a:spLocks noChangeArrowheads="1"/>
          </p:cNvSpPr>
          <p:nvPr/>
        </p:nvSpPr>
        <p:spPr bwMode="auto">
          <a:xfrm>
            <a:off x="4533900" y="5875020"/>
            <a:ext cx="16962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98 particles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731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Particle Picking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30400" y="1663200"/>
            <a:ext cx="2438400" cy="720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latin typeface="Times New Roman" panose="02020603050405020304" pitchFamily="18" charset="0"/>
              </a:rPr>
              <a:t>Manual</a:t>
            </a:r>
            <a:r>
              <a:rPr lang="en-US" altLang="zh-TW" sz="1800" dirty="0">
                <a:latin typeface="Times New Roman" panose="02020603050405020304" pitchFamily="18" charset="0"/>
              </a:rPr>
              <a:t> picking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(Coordinates &amp; Particles)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352800" y="1663200"/>
            <a:ext cx="2438400" cy="720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latin typeface="Times New Roman" panose="02020603050405020304" pitchFamily="18" charset="0"/>
              </a:rPr>
              <a:t>Blob</a:t>
            </a:r>
            <a:r>
              <a:rPr lang="en-US" altLang="zh-TW" sz="1800" dirty="0">
                <a:latin typeface="Times New Roman" panose="02020603050405020304" pitchFamily="18" charset="0"/>
              </a:rPr>
              <a:t> picking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(Coordinates)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477000" y="1662520"/>
            <a:ext cx="2438400" cy="720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Template</a:t>
            </a:r>
            <a:r>
              <a:rPr lang="en-US" altLang="zh-TW" sz="1800" dirty="0">
                <a:latin typeface="Times New Roman" panose="02020603050405020304" pitchFamily="18" charset="0"/>
              </a:rPr>
              <a:t> picking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(Coordinates)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30400" y="4968000"/>
            <a:ext cx="2438400" cy="72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2D Classification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351600" y="2786400"/>
            <a:ext cx="2438400" cy="72000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Curation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(Coordinates)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476400" y="3853200"/>
            <a:ext cx="2438400" cy="72000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Extraction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(Particles)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351600" y="3852000"/>
            <a:ext cx="2438400" cy="72000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Extraction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 (Particles)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476400" y="2784600"/>
            <a:ext cx="2438400" cy="72000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Curation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(Coordinates)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476400" y="4969000"/>
            <a:ext cx="2438400" cy="72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2D Classification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351600" y="4968000"/>
            <a:ext cx="2438400" cy="72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2D Classification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6476400" y="6096000"/>
            <a:ext cx="2438400" cy="72000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3D reconstruction</a:t>
            </a:r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>
            <a:off x="6111240" y="1884680"/>
            <a:ext cx="0" cy="4231639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none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" name="Line 11"/>
          <p:cNvSpPr>
            <a:spLocks noChangeShapeType="1"/>
          </p:cNvSpPr>
          <p:nvPr/>
        </p:nvSpPr>
        <p:spPr bwMode="auto">
          <a:xfrm>
            <a:off x="4572000" y="3515862"/>
            <a:ext cx="0" cy="3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8" name="Line 11"/>
          <p:cNvSpPr>
            <a:spLocks noChangeShapeType="1"/>
          </p:cNvSpPr>
          <p:nvPr/>
        </p:nvSpPr>
        <p:spPr bwMode="auto">
          <a:xfrm>
            <a:off x="4572000" y="2417566"/>
            <a:ext cx="0" cy="3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>
            <a:off x="4572000" y="4585960"/>
            <a:ext cx="0" cy="360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" name="Line 11"/>
          <p:cNvSpPr>
            <a:spLocks noChangeShapeType="1"/>
          </p:cNvSpPr>
          <p:nvPr/>
        </p:nvSpPr>
        <p:spPr bwMode="auto">
          <a:xfrm>
            <a:off x="1371600" y="2423823"/>
            <a:ext cx="0" cy="249472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" name="Line 11"/>
          <p:cNvSpPr>
            <a:spLocks noChangeShapeType="1"/>
          </p:cNvSpPr>
          <p:nvPr/>
        </p:nvSpPr>
        <p:spPr bwMode="auto">
          <a:xfrm>
            <a:off x="1381760" y="5715618"/>
            <a:ext cx="0" cy="360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cxnSp>
        <p:nvCxnSpPr>
          <p:cNvPr id="35" name="直線接點 34"/>
          <p:cNvCxnSpPr/>
          <p:nvPr/>
        </p:nvCxnSpPr>
        <p:spPr bwMode="auto">
          <a:xfrm>
            <a:off x="1366520" y="6096000"/>
            <a:ext cx="476504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直線單箭頭接點 39"/>
          <p:cNvCxnSpPr/>
          <p:nvPr/>
        </p:nvCxnSpPr>
        <p:spPr bwMode="auto">
          <a:xfrm>
            <a:off x="6112565" y="1902598"/>
            <a:ext cx="337003" cy="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3" name="圖片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616" y="1166122"/>
            <a:ext cx="2487600" cy="510278"/>
          </a:xfrm>
          <a:prstGeom prst="rect">
            <a:avLst/>
          </a:prstGeom>
        </p:spPr>
      </p:pic>
      <p:grpSp>
        <p:nvGrpSpPr>
          <p:cNvPr id="52" name="群組 51"/>
          <p:cNvGrpSpPr/>
          <p:nvPr/>
        </p:nvGrpSpPr>
        <p:grpSpPr>
          <a:xfrm>
            <a:off x="3352800" y="1176440"/>
            <a:ext cx="2434170" cy="464400"/>
            <a:chOff x="6480810" y="396000"/>
            <a:chExt cx="2434170" cy="464400"/>
          </a:xfrm>
        </p:grpSpPr>
        <p:pic>
          <p:nvPicPr>
            <p:cNvPr id="44" name="圖片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50580" y="396000"/>
              <a:ext cx="464400" cy="464400"/>
            </a:xfrm>
            <a:prstGeom prst="rect">
              <a:avLst/>
            </a:prstGeom>
          </p:spPr>
        </p:pic>
        <p:pic>
          <p:nvPicPr>
            <p:cNvPr id="45" name="圖片 4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62900" y="396000"/>
              <a:ext cx="464400" cy="464400"/>
            </a:xfrm>
            <a:prstGeom prst="rect">
              <a:avLst/>
            </a:prstGeom>
          </p:spPr>
        </p:pic>
        <p:pic>
          <p:nvPicPr>
            <p:cNvPr id="46" name="圖片 4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67600" y="396000"/>
              <a:ext cx="464400" cy="464400"/>
            </a:xfrm>
            <a:prstGeom prst="rect">
              <a:avLst/>
            </a:prstGeom>
          </p:spPr>
        </p:pic>
        <p:pic>
          <p:nvPicPr>
            <p:cNvPr id="47" name="圖片 4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80810" y="396000"/>
              <a:ext cx="464400" cy="464400"/>
            </a:xfrm>
            <a:prstGeom prst="rect">
              <a:avLst/>
            </a:prstGeom>
          </p:spPr>
        </p:pic>
        <p:pic>
          <p:nvPicPr>
            <p:cNvPr id="48" name="圖片 4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76110" y="396000"/>
              <a:ext cx="464400" cy="464400"/>
            </a:xfrm>
            <a:prstGeom prst="rect">
              <a:avLst/>
            </a:prstGeom>
          </p:spPr>
        </p:pic>
      </p:grp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7696200" y="3515862"/>
            <a:ext cx="0" cy="3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8" name="Line 11"/>
          <p:cNvSpPr>
            <a:spLocks noChangeShapeType="1"/>
          </p:cNvSpPr>
          <p:nvPr/>
        </p:nvSpPr>
        <p:spPr bwMode="auto">
          <a:xfrm>
            <a:off x="7696200" y="2417566"/>
            <a:ext cx="0" cy="3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9" name="Line 11"/>
          <p:cNvSpPr>
            <a:spLocks noChangeShapeType="1"/>
          </p:cNvSpPr>
          <p:nvPr/>
        </p:nvSpPr>
        <p:spPr bwMode="auto">
          <a:xfrm>
            <a:off x="7696200" y="4585960"/>
            <a:ext cx="0" cy="360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0" name="Line 11"/>
          <p:cNvSpPr>
            <a:spLocks noChangeShapeType="1"/>
          </p:cNvSpPr>
          <p:nvPr/>
        </p:nvSpPr>
        <p:spPr bwMode="auto">
          <a:xfrm>
            <a:off x="7696200" y="5715618"/>
            <a:ext cx="0" cy="360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" name="Line 11"/>
          <p:cNvSpPr>
            <a:spLocks noChangeShapeType="1"/>
          </p:cNvSpPr>
          <p:nvPr/>
        </p:nvSpPr>
        <p:spPr bwMode="auto">
          <a:xfrm>
            <a:off x="4572000" y="5715618"/>
            <a:ext cx="0" cy="360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3" name="矩形 62"/>
          <p:cNvSpPr/>
          <p:nvPr/>
        </p:nvSpPr>
        <p:spPr>
          <a:xfrm>
            <a:off x="3677089" y="6089134"/>
            <a:ext cx="1678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</a:rPr>
              <a:t>(2D Templates)</a:t>
            </a:r>
            <a:endParaRPr lang="en-US" altLang="zh-TW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134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5598160" y="3530600"/>
            <a:ext cx="2570480" cy="2286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Blob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(Pick Coordinates)</a:t>
            </a:r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6282835" y="30988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923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5638800" y="2362200"/>
            <a:ext cx="2209800" cy="2286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5562600" y="2895600"/>
            <a:ext cx="2895600" cy="2286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Blob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(Pick Coordinates)</a:t>
            </a:r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6577475" y="308864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6597795" y="194056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011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990600" y="2667000"/>
            <a:ext cx="381000" cy="152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Blob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(Pick Coordinates)</a:t>
            </a:r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898035" y="285496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898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5650992" y="2901696"/>
            <a:ext cx="2755392" cy="5181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4029456" y="2584704"/>
            <a:ext cx="1414272" cy="84124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Blob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(Pick Coordinates)</a:t>
            </a:r>
          </a:p>
        </p:txBody>
      </p:sp>
      <p:cxnSp>
        <p:nvCxnSpPr>
          <p:cNvPr id="8" name="直線單箭頭接點 7"/>
          <p:cNvCxnSpPr/>
          <p:nvPr/>
        </p:nvCxnSpPr>
        <p:spPr bwMode="auto">
          <a:xfrm>
            <a:off x="5052060" y="3086100"/>
            <a:ext cx="940308" cy="7772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文字方塊 8"/>
          <p:cNvSpPr txBox="1"/>
          <p:nvPr/>
        </p:nvSpPr>
        <p:spPr>
          <a:xfrm>
            <a:off x="2057400" y="2667000"/>
            <a:ext cx="182880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Mouse left click </a:t>
            </a:r>
          </a:p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(Hold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Drag)</a:t>
            </a:r>
            <a:endParaRPr lang="zh-TW" altLang="en-US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4846384" y="3450189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94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5715000" y="2895600"/>
            <a:ext cx="2514600" cy="914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715000" y="3810000"/>
            <a:ext cx="2514600" cy="1295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Blob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(Pick Coordinates)</a:t>
            </a:r>
          </a:p>
        </p:txBody>
      </p:sp>
      <p:sp>
        <p:nvSpPr>
          <p:cNvPr id="11" name="矩形 29"/>
          <p:cNvSpPr>
            <a:spLocks noChangeArrowheads="1"/>
          </p:cNvSpPr>
          <p:nvPr/>
        </p:nvSpPr>
        <p:spPr bwMode="auto">
          <a:xfrm>
            <a:off x="7487984" y="3277469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5336CE6-8567-9F20-DD96-A0D9F5B37F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9350"/>
          <a:stretch/>
        </p:blipFill>
        <p:spPr>
          <a:xfrm>
            <a:off x="6620935" y="3878702"/>
            <a:ext cx="1198032" cy="37625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C199FD5-A642-5376-E37E-F9B4DE9EA7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221" r="19419"/>
          <a:stretch/>
        </p:blipFill>
        <p:spPr>
          <a:xfrm>
            <a:off x="6608234" y="4282791"/>
            <a:ext cx="402166" cy="37625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53BE853-E5FB-736D-3AB2-0CA349C901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152"/>
          <a:stretch/>
        </p:blipFill>
        <p:spPr>
          <a:xfrm>
            <a:off x="6604001" y="4690243"/>
            <a:ext cx="392051" cy="37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91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Particle Picking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30400" y="1663200"/>
            <a:ext cx="2438400" cy="720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latin typeface="Times New Roman" panose="02020603050405020304" pitchFamily="18" charset="0"/>
              </a:rPr>
              <a:t>Manual</a:t>
            </a:r>
            <a:r>
              <a:rPr lang="en-US" altLang="zh-TW" sz="1800" dirty="0">
                <a:latin typeface="Times New Roman" panose="02020603050405020304" pitchFamily="18" charset="0"/>
              </a:rPr>
              <a:t> picking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(Coordinates &amp; Particles)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352800" y="1663200"/>
            <a:ext cx="2438400" cy="720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latin typeface="Times New Roman" panose="02020603050405020304" pitchFamily="18" charset="0"/>
              </a:rPr>
              <a:t>Blob</a:t>
            </a:r>
            <a:r>
              <a:rPr lang="en-US" altLang="zh-TW" sz="1800" dirty="0">
                <a:latin typeface="Times New Roman" panose="02020603050405020304" pitchFamily="18" charset="0"/>
              </a:rPr>
              <a:t> picking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(Coordinates)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477000" y="1662520"/>
            <a:ext cx="2438400" cy="720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Template</a:t>
            </a:r>
            <a:r>
              <a:rPr lang="en-US" altLang="zh-TW" sz="1800" dirty="0">
                <a:latin typeface="Times New Roman" panose="02020603050405020304" pitchFamily="18" charset="0"/>
              </a:rPr>
              <a:t> picking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(Coordinates)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30400" y="4968000"/>
            <a:ext cx="2438400" cy="72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2D Classification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351600" y="2786400"/>
            <a:ext cx="2438400" cy="72000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Curation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(Coordinates)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476400" y="3853200"/>
            <a:ext cx="2438400" cy="72000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Extraction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(Particles)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351600" y="3852000"/>
            <a:ext cx="2438400" cy="72000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Extraction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 (Particles)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476400" y="2784600"/>
            <a:ext cx="2438400" cy="72000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Curation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(Coordinates)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476400" y="4969000"/>
            <a:ext cx="2438400" cy="72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2D Classification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351600" y="4968000"/>
            <a:ext cx="2438400" cy="72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2D Classification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6476400" y="6096000"/>
            <a:ext cx="2438400" cy="72000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3D reconstruction</a:t>
            </a:r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>
            <a:off x="6111240" y="1884680"/>
            <a:ext cx="0" cy="4231639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none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" name="Line 11"/>
          <p:cNvSpPr>
            <a:spLocks noChangeShapeType="1"/>
          </p:cNvSpPr>
          <p:nvPr/>
        </p:nvSpPr>
        <p:spPr bwMode="auto">
          <a:xfrm>
            <a:off x="4572000" y="3515862"/>
            <a:ext cx="0" cy="3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8" name="Line 11"/>
          <p:cNvSpPr>
            <a:spLocks noChangeShapeType="1"/>
          </p:cNvSpPr>
          <p:nvPr/>
        </p:nvSpPr>
        <p:spPr bwMode="auto">
          <a:xfrm>
            <a:off x="4572000" y="2417566"/>
            <a:ext cx="0" cy="3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>
            <a:off x="4572000" y="4585960"/>
            <a:ext cx="0" cy="360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" name="Line 11"/>
          <p:cNvSpPr>
            <a:spLocks noChangeShapeType="1"/>
          </p:cNvSpPr>
          <p:nvPr/>
        </p:nvSpPr>
        <p:spPr bwMode="auto">
          <a:xfrm>
            <a:off x="1371600" y="2423823"/>
            <a:ext cx="0" cy="249472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" name="Line 11"/>
          <p:cNvSpPr>
            <a:spLocks noChangeShapeType="1"/>
          </p:cNvSpPr>
          <p:nvPr/>
        </p:nvSpPr>
        <p:spPr bwMode="auto">
          <a:xfrm>
            <a:off x="1381760" y="5715618"/>
            <a:ext cx="0" cy="360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cxnSp>
        <p:nvCxnSpPr>
          <p:cNvPr id="35" name="直線接點 34"/>
          <p:cNvCxnSpPr/>
          <p:nvPr/>
        </p:nvCxnSpPr>
        <p:spPr bwMode="auto">
          <a:xfrm>
            <a:off x="1366520" y="6096000"/>
            <a:ext cx="476504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直線單箭頭接點 39"/>
          <p:cNvCxnSpPr/>
          <p:nvPr/>
        </p:nvCxnSpPr>
        <p:spPr bwMode="auto">
          <a:xfrm>
            <a:off x="6112565" y="1902598"/>
            <a:ext cx="337003" cy="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3" name="圖片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616" y="1166122"/>
            <a:ext cx="2487600" cy="510278"/>
          </a:xfrm>
          <a:prstGeom prst="rect">
            <a:avLst/>
          </a:prstGeom>
        </p:spPr>
      </p:pic>
      <p:grpSp>
        <p:nvGrpSpPr>
          <p:cNvPr id="52" name="群組 51"/>
          <p:cNvGrpSpPr/>
          <p:nvPr/>
        </p:nvGrpSpPr>
        <p:grpSpPr>
          <a:xfrm>
            <a:off x="3352800" y="1176440"/>
            <a:ext cx="2434170" cy="464400"/>
            <a:chOff x="6480810" y="396000"/>
            <a:chExt cx="2434170" cy="464400"/>
          </a:xfrm>
        </p:grpSpPr>
        <p:pic>
          <p:nvPicPr>
            <p:cNvPr id="44" name="圖片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50580" y="396000"/>
              <a:ext cx="464400" cy="464400"/>
            </a:xfrm>
            <a:prstGeom prst="rect">
              <a:avLst/>
            </a:prstGeom>
          </p:spPr>
        </p:pic>
        <p:pic>
          <p:nvPicPr>
            <p:cNvPr id="45" name="圖片 4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62900" y="396000"/>
              <a:ext cx="464400" cy="464400"/>
            </a:xfrm>
            <a:prstGeom prst="rect">
              <a:avLst/>
            </a:prstGeom>
          </p:spPr>
        </p:pic>
        <p:pic>
          <p:nvPicPr>
            <p:cNvPr id="46" name="圖片 4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67600" y="396000"/>
              <a:ext cx="464400" cy="464400"/>
            </a:xfrm>
            <a:prstGeom prst="rect">
              <a:avLst/>
            </a:prstGeom>
          </p:spPr>
        </p:pic>
        <p:pic>
          <p:nvPicPr>
            <p:cNvPr id="47" name="圖片 4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80810" y="396000"/>
              <a:ext cx="464400" cy="464400"/>
            </a:xfrm>
            <a:prstGeom prst="rect">
              <a:avLst/>
            </a:prstGeom>
          </p:spPr>
        </p:pic>
        <p:pic>
          <p:nvPicPr>
            <p:cNvPr id="48" name="圖片 4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76110" y="396000"/>
              <a:ext cx="464400" cy="464400"/>
            </a:xfrm>
            <a:prstGeom prst="rect">
              <a:avLst/>
            </a:prstGeom>
          </p:spPr>
        </p:pic>
      </p:grp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7696200" y="3515862"/>
            <a:ext cx="0" cy="3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8" name="Line 11"/>
          <p:cNvSpPr>
            <a:spLocks noChangeShapeType="1"/>
          </p:cNvSpPr>
          <p:nvPr/>
        </p:nvSpPr>
        <p:spPr bwMode="auto">
          <a:xfrm>
            <a:off x="7696200" y="2417566"/>
            <a:ext cx="0" cy="3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9" name="Line 11"/>
          <p:cNvSpPr>
            <a:spLocks noChangeShapeType="1"/>
          </p:cNvSpPr>
          <p:nvPr/>
        </p:nvSpPr>
        <p:spPr bwMode="auto">
          <a:xfrm>
            <a:off x="7696200" y="4585960"/>
            <a:ext cx="0" cy="360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0" name="Line 11"/>
          <p:cNvSpPr>
            <a:spLocks noChangeShapeType="1"/>
          </p:cNvSpPr>
          <p:nvPr/>
        </p:nvSpPr>
        <p:spPr bwMode="auto">
          <a:xfrm>
            <a:off x="7696200" y="5715618"/>
            <a:ext cx="0" cy="360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" name="Line 11"/>
          <p:cNvSpPr>
            <a:spLocks noChangeShapeType="1"/>
          </p:cNvSpPr>
          <p:nvPr/>
        </p:nvSpPr>
        <p:spPr bwMode="auto">
          <a:xfrm>
            <a:off x="4572000" y="5715618"/>
            <a:ext cx="0" cy="360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3" name="矩形 62"/>
          <p:cNvSpPr/>
          <p:nvPr/>
        </p:nvSpPr>
        <p:spPr>
          <a:xfrm>
            <a:off x="3677089" y="6089134"/>
            <a:ext cx="1678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</a:rPr>
              <a:t>(2D Templates)</a:t>
            </a:r>
            <a:endParaRPr lang="en-US" altLang="zh-TW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6894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5715000" y="3733800"/>
            <a:ext cx="2590800" cy="13716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Blob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(Pick Coordinates)</a:t>
            </a:r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7589584" y="4141069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540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6205728" y="5791200"/>
            <a:ext cx="652272" cy="32308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Blob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(Pick Coordinates)</a:t>
            </a:r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6874320" y="5730093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845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5699760" y="4305300"/>
            <a:ext cx="1310640" cy="312420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5791200" y="5029200"/>
            <a:ext cx="2438400" cy="533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6210300" y="5791200"/>
            <a:ext cx="609600" cy="3048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196840" y="1981200"/>
            <a:ext cx="289560" cy="2743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Blob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(Pick Coordinates)</a:t>
            </a:r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7297484" y="3833729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7002780" y="4305300"/>
            <a:ext cx="1310640" cy="3124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29"/>
          <p:cNvSpPr>
            <a:spLocks noChangeArrowheads="1"/>
          </p:cNvSpPr>
          <p:nvPr/>
        </p:nvSpPr>
        <p:spPr bwMode="auto">
          <a:xfrm>
            <a:off x="7548944" y="5052929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29"/>
          <p:cNvSpPr>
            <a:spLocks noChangeArrowheads="1"/>
          </p:cNvSpPr>
          <p:nvPr/>
        </p:nvSpPr>
        <p:spPr bwMode="auto">
          <a:xfrm>
            <a:off x="6842760" y="57150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29"/>
          <p:cNvSpPr>
            <a:spLocks noChangeArrowheads="1"/>
          </p:cNvSpPr>
          <p:nvPr/>
        </p:nvSpPr>
        <p:spPr bwMode="auto">
          <a:xfrm>
            <a:off x="4504835" y="19050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935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028700" y="4107180"/>
            <a:ext cx="281940" cy="2057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Blob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(Pick Coordinates)</a:t>
            </a:r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1343945" y="3923181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9700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944880" y="3425952"/>
            <a:ext cx="2706624" cy="229209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5181600" y="1981200"/>
            <a:ext cx="381000" cy="3048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Blob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(Pick Coordinates)</a:t>
            </a:r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4444953" y="193535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2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993912" y="4124738"/>
            <a:ext cx="2454965" cy="167971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/>
          <a:srcRect l="24434" b="30885"/>
          <a:stretch/>
        </p:blipFill>
        <p:spPr>
          <a:xfrm>
            <a:off x="2514600" y="1597884"/>
            <a:ext cx="6081108" cy="3126516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>
            <a:off x="2522220" y="1859281"/>
            <a:ext cx="1924050" cy="30099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>
            <a:off x="3124200" y="2186940"/>
            <a:ext cx="762000" cy="4572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Blob Picker </a:t>
            </a: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(clear job)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(Pick Coordinates)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3505200" y="5486400"/>
            <a:ext cx="1828800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Mouse right click </a:t>
            </a:r>
          </a:p>
        </p:txBody>
      </p:sp>
      <p:sp>
        <p:nvSpPr>
          <p:cNvPr id="13" name="矩形 29"/>
          <p:cNvSpPr>
            <a:spLocks noChangeArrowheads="1"/>
          </p:cNvSpPr>
          <p:nvPr/>
        </p:nvSpPr>
        <p:spPr bwMode="auto">
          <a:xfrm>
            <a:off x="2745916" y="5394946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29"/>
          <p:cNvSpPr>
            <a:spLocks noChangeArrowheads="1"/>
          </p:cNvSpPr>
          <p:nvPr/>
        </p:nvSpPr>
        <p:spPr bwMode="auto">
          <a:xfrm>
            <a:off x="2441116" y="119400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29"/>
          <p:cNvSpPr>
            <a:spLocks noChangeArrowheads="1"/>
          </p:cNvSpPr>
          <p:nvPr/>
        </p:nvSpPr>
        <p:spPr bwMode="auto">
          <a:xfrm>
            <a:off x="3050716" y="264180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0690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3108960" y="5527040"/>
            <a:ext cx="396240" cy="2590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Blob Picker </a:t>
            </a: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(re-build job)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(Pick Coordinates)</a:t>
            </a:r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3570863" y="5444642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5017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715000" y="4648200"/>
            <a:ext cx="2438400" cy="914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6433820" y="5793740"/>
            <a:ext cx="772160" cy="3022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Blob Picker </a:t>
            </a: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(re-build job)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(Pick Coordinates)</a:t>
            </a:r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4851023" y="4865522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6474856" y="607655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6556513" y="4678017"/>
            <a:ext cx="1563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130  125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29"/>
          <p:cNvSpPr>
            <a:spLocks noChangeArrowheads="1"/>
          </p:cNvSpPr>
          <p:nvPr/>
        </p:nvSpPr>
        <p:spPr bwMode="auto">
          <a:xfrm>
            <a:off x="6559826" y="5128591"/>
            <a:ext cx="1563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140  130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2268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6224016" y="5809488"/>
            <a:ext cx="609600" cy="28651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Blob Picker </a:t>
            </a: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(re-build job)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(Pick Coordinates)</a:t>
            </a:r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6166743" y="611630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7028688" y="4212336"/>
            <a:ext cx="1335024" cy="298704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 flipH="1" flipV="1">
            <a:off x="5699760" y="4212336"/>
            <a:ext cx="1335024" cy="29870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矩形 9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657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990600" y="4114800"/>
            <a:ext cx="304800" cy="2286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Blob Picker </a:t>
            </a: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(re-build job)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(Pick Coordinates)</a:t>
            </a:r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1723951" y="394957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54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572760" y="4734560"/>
            <a:ext cx="2641600" cy="2743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6328408" y="1684016"/>
            <a:ext cx="727711" cy="217171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Picker</a:t>
            </a:r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6338029" y="115609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29"/>
          <p:cNvSpPr>
            <a:spLocks noChangeArrowheads="1"/>
          </p:cNvSpPr>
          <p:nvPr/>
        </p:nvSpPr>
        <p:spPr bwMode="auto">
          <a:xfrm>
            <a:off x="6738907" y="5025732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6481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Blob Picker </a:t>
            </a: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(re-build job)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(Pick Coordinates)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944880" y="3425952"/>
            <a:ext cx="2706624" cy="229209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5181600" y="1981200"/>
            <a:ext cx="381000" cy="3048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4444953" y="193535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9604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1084580" y="6202097"/>
            <a:ext cx="30607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2D Classification</a:t>
            </a: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</a:rPr>
              <a:t>Workflow of single particle analysis </a:t>
            </a:r>
            <a:br>
              <a:rPr lang="en-US" altLang="zh-TW" sz="3600" dirty="0">
                <a:latin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</a:rPr>
              <a:t>using </a:t>
            </a:r>
            <a:r>
              <a:rPr lang="en-US" altLang="zh-TW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cryoSPARC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4651375" y="1438275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Ab-initio 3D Classification</a:t>
            </a:r>
          </a:p>
        </p:txBody>
      </p:sp>
      <p:sp>
        <p:nvSpPr>
          <p:cNvPr id="5126" name="Line 11"/>
          <p:cNvSpPr>
            <a:spLocks noChangeShapeType="1"/>
          </p:cNvSpPr>
          <p:nvPr/>
        </p:nvSpPr>
        <p:spPr bwMode="auto">
          <a:xfrm>
            <a:off x="2614613" y="3221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7" name="Line 23"/>
          <p:cNvSpPr>
            <a:spLocks noChangeShapeType="1"/>
          </p:cNvSpPr>
          <p:nvPr/>
        </p:nvSpPr>
        <p:spPr bwMode="auto">
          <a:xfrm>
            <a:off x="4143375" y="6372320"/>
            <a:ext cx="2666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9" name="Line 25"/>
          <p:cNvSpPr>
            <a:spLocks noChangeShapeType="1"/>
          </p:cNvSpPr>
          <p:nvPr/>
        </p:nvSpPr>
        <p:spPr bwMode="auto">
          <a:xfrm>
            <a:off x="4400550" y="1607820"/>
            <a:ext cx="0" cy="478573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30" name="Rectangle 30"/>
          <p:cNvSpPr>
            <a:spLocks noChangeArrowheads="1"/>
          </p:cNvSpPr>
          <p:nvPr/>
        </p:nvSpPr>
        <p:spPr bwMode="auto">
          <a:xfrm>
            <a:off x="1019175" y="1327520"/>
            <a:ext cx="3205163" cy="26844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31" name="Text Box 31"/>
          <p:cNvSpPr txBox="1">
            <a:spLocks noChangeArrowheads="1"/>
          </p:cNvSpPr>
          <p:nvPr/>
        </p:nvSpPr>
        <p:spPr bwMode="auto">
          <a:xfrm>
            <a:off x="231913" y="6248400"/>
            <a:ext cx="5349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2D</a:t>
            </a:r>
          </a:p>
        </p:txBody>
      </p:sp>
      <p:sp>
        <p:nvSpPr>
          <p:cNvPr id="5132" name="Text Box 32"/>
          <p:cNvSpPr txBox="1">
            <a:spLocks noChangeArrowheads="1"/>
          </p:cNvSpPr>
          <p:nvPr/>
        </p:nvSpPr>
        <p:spPr bwMode="auto">
          <a:xfrm>
            <a:off x="7848600" y="2057030"/>
            <a:ext cx="4984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33" name="Rectangle 3"/>
          <p:cNvSpPr>
            <a:spLocks noChangeArrowheads="1"/>
          </p:cNvSpPr>
          <p:nvPr/>
        </p:nvSpPr>
        <p:spPr bwMode="auto">
          <a:xfrm>
            <a:off x="1084263" y="21069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Motion Correction</a:t>
            </a:r>
          </a:p>
        </p:txBody>
      </p:sp>
      <p:sp>
        <p:nvSpPr>
          <p:cNvPr id="5134" name="Rectangle 3"/>
          <p:cNvSpPr>
            <a:spLocks noChangeArrowheads="1"/>
          </p:cNvSpPr>
          <p:nvPr/>
        </p:nvSpPr>
        <p:spPr bwMode="auto">
          <a:xfrm>
            <a:off x="1084263" y="2827707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CTF Estimation</a:t>
            </a:r>
          </a:p>
        </p:txBody>
      </p:sp>
      <p:sp>
        <p:nvSpPr>
          <p:cNvPr id="5135" name="Rectangle 3"/>
          <p:cNvSpPr>
            <a:spLocks noChangeArrowheads="1"/>
          </p:cNvSpPr>
          <p:nvPr/>
        </p:nvSpPr>
        <p:spPr bwMode="auto">
          <a:xfrm>
            <a:off x="1084263" y="3505570"/>
            <a:ext cx="3060700" cy="344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Micrograph Curation</a:t>
            </a:r>
          </a:p>
        </p:txBody>
      </p:sp>
      <p:sp>
        <p:nvSpPr>
          <p:cNvPr id="5136" name="Rectangle 3"/>
          <p:cNvSpPr>
            <a:spLocks noChangeArrowheads="1"/>
          </p:cNvSpPr>
          <p:nvPr/>
        </p:nvSpPr>
        <p:spPr bwMode="auto">
          <a:xfrm>
            <a:off x="1101975" y="1422400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Import Dataset</a:t>
            </a:r>
          </a:p>
        </p:txBody>
      </p:sp>
      <p:sp>
        <p:nvSpPr>
          <p:cNvPr id="5137" name="Rectangle 3"/>
          <p:cNvSpPr>
            <a:spLocks noChangeArrowheads="1"/>
          </p:cNvSpPr>
          <p:nvPr/>
        </p:nvSpPr>
        <p:spPr bwMode="auto">
          <a:xfrm>
            <a:off x="1084263" y="4210420"/>
            <a:ext cx="3060700" cy="3444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Picking</a:t>
            </a:r>
          </a:p>
        </p:txBody>
      </p:sp>
      <p:sp>
        <p:nvSpPr>
          <p:cNvPr id="5138" name="Rectangle 3"/>
          <p:cNvSpPr>
            <a:spLocks noChangeArrowheads="1"/>
          </p:cNvSpPr>
          <p:nvPr/>
        </p:nvSpPr>
        <p:spPr bwMode="auto">
          <a:xfrm>
            <a:off x="1084263" y="4850182"/>
            <a:ext cx="3060700" cy="3444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Curation</a:t>
            </a:r>
          </a:p>
        </p:txBody>
      </p:sp>
      <p:sp>
        <p:nvSpPr>
          <p:cNvPr id="5139" name="Rectangle 3"/>
          <p:cNvSpPr>
            <a:spLocks noChangeArrowheads="1"/>
          </p:cNvSpPr>
          <p:nvPr/>
        </p:nvSpPr>
        <p:spPr bwMode="auto">
          <a:xfrm>
            <a:off x="1084263" y="5548682"/>
            <a:ext cx="3060700" cy="3429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Extraction</a:t>
            </a:r>
          </a:p>
        </p:txBody>
      </p:sp>
      <p:sp>
        <p:nvSpPr>
          <p:cNvPr id="5140" name="Rectangle 3"/>
          <p:cNvSpPr>
            <a:spLocks noChangeArrowheads="1"/>
          </p:cNvSpPr>
          <p:nvPr/>
        </p:nvSpPr>
        <p:spPr bwMode="auto">
          <a:xfrm>
            <a:off x="4656138" y="2101850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Heterogeneous Refinement</a:t>
            </a:r>
          </a:p>
        </p:txBody>
      </p:sp>
      <p:sp>
        <p:nvSpPr>
          <p:cNvPr id="5142" name="Rectangle 3"/>
          <p:cNvSpPr>
            <a:spLocks noChangeArrowheads="1"/>
          </p:cNvSpPr>
          <p:nvPr/>
        </p:nvSpPr>
        <p:spPr bwMode="auto">
          <a:xfrm>
            <a:off x="4651375" y="3495675"/>
            <a:ext cx="3060700" cy="344488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Non-uniform Refinement</a:t>
            </a:r>
          </a:p>
        </p:txBody>
      </p:sp>
      <p:sp>
        <p:nvSpPr>
          <p:cNvPr id="5143" name="Rectangle 3"/>
          <p:cNvSpPr>
            <a:spLocks noChangeArrowheads="1"/>
          </p:cNvSpPr>
          <p:nvPr/>
        </p:nvSpPr>
        <p:spPr bwMode="auto">
          <a:xfrm>
            <a:off x="4675188" y="42179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Local Refinement</a:t>
            </a:r>
          </a:p>
        </p:txBody>
      </p:sp>
      <p:sp>
        <p:nvSpPr>
          <p:cNvPr id="5144" name="Rectangle 3"/>
          <p:cNvSpPr>
            <a:spLocks noChangeArrowheads="1"/>
          </p:cNvSpPr>
          <p:nvPr/>
        </p:nvSpPr>
        <p:spPr bwMode="auto">
          <a:xfrm>
            <a:off x="4670425" y="49037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nn-NO" altLang="zh-TW" sz="1800" dirty="0">
                <a:latin typeface="Times New Roman" panose="02020603050405020304" pitchFamily="18" charset="0"/>
              </a:rPr>
              <a:t>3D class, 3D Var, 3D Flex</a:t>
            </a:r>
            <a:endParaRPr lang="en-US" altLang="zh-TW" sz="1800" dirty="0">
              <a:latin typeface="Times New Roman" panose="02020603050405020304" pitchFamily="18" charset="0"/>
            </a:endParaRPr>
          </a:p>
        </p:txBody>
      </p:sp>
      <p:sp>
        <p:nvSpPr>
          <p:cNvPr id="5145" name="Rectangle 3"/>
          <p:cNvSpPr>
            <a:spLocks noChangeArrowheads="1"/>
          </p:cNvSpPr>
          <p:nvPr/>
        </p:nvSpPr>
        <p:spPr bwMode="auto">
          <a:xfrm>
            <a:off x="4669200" y="6271260"/>
            <a:ext cx="3060000" cy="342900"/>
          </a:xfrm>
          <a:prstGeom prst="rect">
            <a:avLst/>
          </a:prstGeom>
          <a:solidFill>
            <a:srgbClr val="008000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FF00"/>
                </a:solidFill>
                <a:latin typeface="Times New Roman" panose="02020603050405020304" pitchFamily="18" charset="0"/>
              </a:rPr>
              <a:t>Final Structures</a:t>
            </a:r>
          </a:p>
        </p:txBody>
      </p:sp>
      <p:sp>
        <p:nvSpPr>
          <p:cNvPr id="5146" name="Text Box 32"/>
          <p:cNvSpPr txBox="1">
            <a:spLocks noChangeArrowheads="1"/>
          </p:cNvSpPr>
          <p:nvPr/>
        </p:nvSpPr>
        <p:spPr bwMode="auto">
          <a:xfrm>
            <a:off x="7918450" y="4343400"/>
            <a:ext cx="12255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Advanced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48" name="Line 11"/>
          <p:cNvSpPr>
            <a:spLocks noChangeShapeType="1"/>
          </p:cNvSpPr>
          <p:nvPr/>
        </p:nvSpPr>
        <p:spPr bwMode="auto">
          <a:xfrm>
            <a:off x="2614613" y="25403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9" name="Line 11"/>
          <p:cNvSpPr>
            <a:spLocks noChangeShapeType="1"/>
          </p:cNvSpPr>
          <p:nvPr/>
        </p:nvSpPr>
        <p:spPr bwMode="auto">
          <a:xfrm>
            <a:off x="2614613" y="181488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1" name="Line 11"/>
          <p:cNvSpPr>
            <a:spLocks noChangeShapeType="1"/>
          </p:cNvSpPr>
          <p:nvPr/>
        </p:nvSpPr>
        <p:spPr bwMode="auto">
          <a:xfrm>
            <a:off x="2614613" y="460253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2" name="Line 11"/>
          <p:cNvSpPr>
            <a:spLocks noChangeShapeType="1"/>
          </p:cNvSpPr>
          <p:nvPr/>
        </p:nvSpPr>
        <p:spPr bwMode="auto">
          <a:xfrm>
            <a:off x="2614613" y="5253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3" name="Line 11"/>
          <p:cNvSpPr>
            <a:spLocks noChangeShapeType="1"/>
          </p:cNvSpPr>
          <p:nvPr/>
        </p:nvSpPr>
        <p:spPr bwMode="auto">
          <a:xfrm>
            <a:off x="6181725" y="2481263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8" name="Text Box 31"/>
          <p:cNvSpPr txBox="1">
            <a:spLocks noChangeArrowheads="1"/>
          </p:cNvSpPr>
          <p:nvPr/>
        </p:nvSpPr>
        <p:spPr bwMode="auto">
          <a:xfrm>
            <a:off x="-165418" y="2263192"/>
            <a:ext cx="1371601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Pre-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process</a:t>
            </a:r>
          </a:p>
        </p:txBody>
      </p:sp>
      <p:sp>
        <p:nvSpPr>
          <p:cNvPr id="5159" name="Rectangle 30"/>
          <p:cNvSpPr>
            <a:spLocks noChangeArrowheads="1"/>
          </p:cNvSpPr>
          <p:nvPr/>
        </p:nvSpPr>
        <p:spPr bwMode="auto">
          <a:xfrm>
            <a:off x="1019175" y="4011982"/>
            <a:ext cx="3205163" cy="264445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0" name="Rectangle 30"/>
          <p:cNvSpPr>
            <a:spLocks noChangeArrowheads="1"/>
          </p:cNvSpPr>
          <p:nvPr/>
        </p:nvSpPr>
        <p:spPr bwMode="auto">
          <a:xfrm>
            <a:off x="4586288" y="1330960"/>
            <a:ext cx="3205162" cy="200120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1" name="Rectangle 30"/>
          <p:cNvSpPr>
            <a:spLocks noChangeArrowheads="1"/>
          </p:cNvSpPr>
          <p:nvPr/>
        </p:nvSpPr>
        <p:spPr bwMode="auto">
          <a:xfrm>
            <a:off x="4586288" y="3327718"/>
            <a:ext cx="3205162" cy="208910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3" name="Line 24"/>
          <p:cNvSpPr>
            <a:spLocks noChangeShapeType="1"/>
          </p:cNvSpPr>
          <p:nvPr/>
        </p:nvSpPr>
        <p:spPr bwMode="auto">
          <a:xfrm>
            <a:off x="4383088" y="1597025"/>
            <a:ext cx="2555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4" name="Line 11"/>
          <p:cNvSpPr>
            <a:spLocks noChangeShapeType="1"/>
          </p:cNvSpPr>
          <p:nvPr/>
        </p:nvSpPr>
        <p:spPr bwMode="auto">
          <a:xfrm>
            <a:off x="6181725" y="1811338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1958340" y="1779818"/>
            <a:ext cx="7086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latin typeface="Times New Roman" panose="02020603050405020304" pitchFamily="18" charset="0"/>
              </a:rPr>
              <a:t>Movies</a:t>
            </a:r>
          </a:p>
        </p:txBody>
      </p:sp>
      <p:sp>
        <p:nvSpPr>
          <p:cNvPr id="49" name="矩形 48"/>
          <p:cNvSpPr/>
          <p:nvPr/>
        </p:nvSpPr>
        <p:spPr>
          <a:xfrm>
            <a:off x="2705961" y="1702455"/>
            <a:ext cx="1362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Motion corrected</a:t>
            </a:r>
          </a:p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Micrographs</a:t>
            </a:r>
          </a:p>
        </p:txBody>
      </p:sp>
      <p:sp>
        <p:nvSpPr>
          <p:cNvPr id="55" name="Line 11"/>
          <p:cNvSpPr>
            <a:spLocks noChangeShapeType="1"/>
          </p:cNvSpPr>
          <p:nvPr/>
        </p:nvSpPr>
        <p:spPr bwMode="auto">
          <a:xfrm>
            <a:off x="2614930" y="5919840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8" name="Line 24"/>
          <p:cNvSpPr>
            <a:spLocks noChangeShapeType="1"/>
          </p:cNvSpPr>
          <p:nvPr/>
        </p:nvSpPr>
        <p:spPr bwMode="auto">
          <a:xfrm>
            <a:off x="1219200" y="4380917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5" name="Line 24"/>
          <p:cNvSpPr>
            <a:spLocks noChangeShapeType="1"/>
          </p:cNvSpPr>
          <p:nvPr/>
        </p:nvSpPr>
        <p:spPr bwMode="auto">
          <a:xfrm>
            <a:off x="1225868" y="6372468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" name="Line 25"/>
          <p:cNvSpPr>
            <a:spLocks noChangeShapeType="1"/>
          </p:cNvSpPr>
          <p:nvPr/>
        </p:nvSpPr>
        <p:spPr bwMode="auto">
          <a:xfrm>
            <a:off x="1228408" y="4375520"/>
            <a:ext cx="0" cy="20002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1" name="Rectangle 3"/>
          <p:cNvSpPr>
            <a:spLocks noChangeArrowheads="1"/>
          </p:cNvSpPr>
          <p:nvPr/>
        </p:nvSpPr>
        <p:spPr bwMode="auto">
          <a:xfrm>
            <a:off x="4660900" y="2809875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Homogeneous Refinement</a:t>
            </a:r>
          </a:p>
        </p:txBody>
      </p:sp>
      <p:sp>
        <p:nvSpPr>
          <p:cNvPr id="62" name="Rectangle 3"/>
          <p:cNvSpPr>
            <a:spLocks noChangeArrowheads="1"/>
          </p:cNvSpPr>
          <p:nvPr/>
        </p:nvSpPr>
        <p:spPr bwMode="auto">
          <a:xfrm>
            <a:off x="4669200" y="5588790"/>
            <a:ext cx="3060000" cy="344487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Post-processing &amp; Sharpening</a:t>
            </a:r>
          </a:p>
        </p:txBody>
      </p:sp>
      <p:sp>
        <p:nvSpPr>
          <p:cNvPr id="63" name="Line 11"/>
          <p:cNvSpPr>
            <a:spLocks noChangeShapeType="1"/>
          </p:cNvSpPr>
          <p:nvPr/>
        </p:nvSpPr>
        <p:spPr bwMode="auto">
          <a:xfrm>
            <a:off x="6176052" y="5317434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0" name="Line 11"/>
          <p:cNvSpPr>
            <a:spLocks noChangeShapeType="1"/>
          </p:cNvSpPr>
          <p:nvPr/>
        </p:nvSpPr>
        <p:spPr bwMode="auto">
          <a:xfrm>
            <a:off x="2614613" y="39119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7" name="Line 11"/>
          <p:cNvSpPr>
            <a:spLocks noChangeShapeType="1"/>
          </p:cNvSpPr>
          <p:nvPr/>
        </p:nvSpPr>
        <p:spPr bwMode="auto">
          <a:xfrm>
            <a:off x="6181725" y="3199765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" name="Text Box 32"/>
          <p:cNvSpPr txBox="1">
            <a:spLocks noChangeArrowheads="1"/>
          </p:cNvSpPr>
          <p:nvPr/>
        </p:nvSpPr>
        <p:spPr bwMode="auto">
          <a:xfrm>
            <a:off x="5974080" y="449955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5974080" y="380963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46383" y="4740966"/>
            <a:ext cx="10535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Particle picking</a:t>
            </a:r>
          </a:p>
        </p:txBody>
      </p: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6176052" y="5985665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" name="Line 11"/>
          <p:cNvSpPr>
            <a:spLocks noChangeShapeType="1"/>
          </p:cNvSpPr>
          <p:nvPr/>
        </p:nvSpPr>
        <p:spPr bwMode="auto">
          <a:xfrm>
            <a:off x="7543800" y="1599472"/>
            <a:ext cx="0" cy="1396869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2" name="Line 11"/>
          <p:cNvSpPr>
            <a:spLocks noChangeShapeType="1"/>
          </p:cNvSpPr>
          <p:nvPr/>
        </p:nvSpPr>
        <p:spPr bwMode="auto">
          <a:xfrm>
            <a:off x="3962400" y="1595077"/>
            <a:ext cx="0" cy="145218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7620001" y="3048000"/>
            <a:ext cx="319088" cy="2722563"/>
            <a:chOff x="7709535" y="2973388"/>
            <a:chExt cx="229553" cy="2797175"/>
          </a:xfrm>
        </p:grpSpPr>
        <p:sp>
          <p:nvSpPr>
            <p:cNvPr id="5162" name="Line 25"/>
            <p:cNvSpPr>
              <a:spLocks noChangeShapeType="1"/>
            </p:cNvSpPr>
            <p:nvPr/>
          </p:nvSpPr>
          <p:spPr bwMode="auto">
            <a:xfrm>
              <a:off x="7927975" y="2973388"/>
              <a:ext cx="0" cy="279241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66" name="Line 24"/>
            <p:cNvSpPr>
              <a:spLocks noChangeShapeType="1"/>
            </p:cNvSpPr>
            <p:nvPr/>
          </p:nvSpPr>
          <p:spPr bwMode="auto">
            <a:xfrm>
              <a:off x="7718425" y="5770563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" name="Line 24"/>
            <p:cNvSpPr>
              <a:spLocks noChangeShapeType="1"/>
            </p:cNvSpPr>
            <p:nvPr/>
          </p:nvSpPr>
          <p:spPr bwMode="auto">
            <a:xfrm>
              <a:off x="7709535" y="2982595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443170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574030" y="3192780"/>
            <a:ext cx="2617470" cy="25527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Inspect Particle Picks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(Coordinates)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7315200" y="35052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6328408" y="1684016"/>
            <a:ext cx="727711" cy="217171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6338029" y="115609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098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998220" y="4191000"/>
            <a:ext cx="304800" cy="2209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Inspect Particle Picks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(Coordinates)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1828800" y="40386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4791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3939540" y="2560320"/>
            <a:ext cx="1394460" cy="22402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5623560" y="2819400"/>
            <a:ext cx="2773680" cy="6172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cxnSp>
        <p:nvCxnSpPr>
          <p:cNvPr id="8" name="直線單箭頭接點 7"/>
          <p:cNvCxnSpPr/>
          <p:nvPr/>
        </p:nvCxnSpPr>
        <p:spPr bwMode="auto">
          <a:xfrm flipV="1">
            <a:off x="4648200" y="3120888"/>
            <a:ext cx="1563757" cy="38431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文字方塊 8"/>
          <p:cNvSpPr txBox="1"/>
          <p:nvPr/>
        </p:nvSpPr>
        <p:spPr>
          <a:xfrm>
            <a:off x="2057400" y="2667000"/>
            <a:ext cx="182880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Mouse left click </a:t>
            </a:r>
          </a:p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(Hold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Drag)</a:t>
            </a:r>
            <a:endParaRPr lang="zh-TW" altLang="en-US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4593931" y="427659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Inspect Particle Picks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(Coordinates)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9386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3942080" y="4886960"/>
            <a:ext cx="1397000" cy="8178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5631180" y="3728720"/>
            <a:ext cx="2773680" cy="5130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cxnSp>
        <p:nvCxnSpPr>
          <p:cNvPr id="7" name="直線單箭頭接點 6"/>
          <p:cNvCxnSpPr/>
          <p:nvPr/>
        </p:nvCxnSpPr>
        <p:spPr bwMode="auto">
          <a:xfrm flipV="1">
            <a:off x="4724400" y="3962400"/>
            <a:ext cx="1371600" cy="119601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文字方塊 7"/>
          <p:cNvSpPr txBox="1"/>
          <p:nvPr/>
        </p:nvSpPr>
        <p:spPr>
          <a:xfrm>
            <a:off x="2048521" y="4971553"/>
            <a:ext cx="182880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Mouse left click </a:t>
            </a:r>
          </a:p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(Hold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Drag)</a:t>
            </a:r>
            <a:endParaRPr lang="zh-TW" altLang="en-US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4638261" y="523129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Inspect Particle Picks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(Coordinates)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8712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6454140" y="5798820"/>
            <a:ext cx="731520" cy="2590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29"/>
          <p:cNvSpPr>
            <a:spLocks noChangeArrowheads="1"/>
          </p:cNvSpPr>
          <p:nvPr/>
        </p:nvSpPr>
        <p:spPr bwMode="auto">
          <a:xfrm>
            <a:off x="7242314" y="5668616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Inspect Particle Picks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(Coordinates)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4685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6225540" y="5814060"/>
            <a:ext cx="579120" cy="2286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5204460" y="1988820"/>
            <a:ext cx="297180" cy="2590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6139070" y="531080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4482548" y="1944756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Inspect Particle Picks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(Coordinates)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4859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1026160" y="4414520"/>
            <a:ext cx="269240" cy="2235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29"/>
          <p:cNvSpPr>
            <a:spLocks noChangeArrowheads="1"/>
          </p:cNvSpPr>
          <p:nvPr/>
        </p:nvSpPr>
        <p:spPr bwMode="auto">
          <a:xfrm>
            <a:off x="1466132" y="4594749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Inspect Particle Picks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(Coordinates)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0603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4305300" y="2354580"/>
            <a:ext cx="708660" cy="1752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3360420" y="3581400"/>
            <a:ext cx="2743200" cy="19812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Inspect Particle Picks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(Coordinates)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745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1030224" y="2392680"/>
            <a:ext cx="265176" cy="2286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Picker</a:t>
            </a:r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838200" y="44196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1825487" y="2266122"/>
            <a:ext cx="8379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or </a:t>
            </a: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 flipH="1" flipV="1">
            <a:off x="1030224" y="4154424"/>
            <a:ext cx="265176" cy="2286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11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9769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4305300" y="2354580"/>
            <a:ext cx="708660" cy="1752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3360420" y="3581400"/>
            <a:ext cx="2743200" cy="19812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4260574" y="189174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Inspect Particle Picks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(Coordinates)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8630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內容版面配置區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94360" y="2677160"/>
            <a:ext cx="411480" cy="22707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975360" y="4947920"/>
            <a:ext cx="2270760" cy="1676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581660" y="5499100"/>
            <a:ext cx="2672080" cy="154940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Inspect Particle Picks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(Coordinates)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4140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29"/>
          <p:cNvSpPr>
            <a:spLocks noChangeArrowheads="1"/>
          </p:cNvSpPr>
          <p:nvPr/>
        </p:nvSpPr>
        <p:spPr bwMode="auto">
          <a:xfrm>
            <a:off x="2209800" y="5099304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 flipH="1" flipV="1">
            <a:off x="975360" y="4947920"/>
            <a:ext cx="2270760" cy="1676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 flipH="1" flipV="1">
            <a:off x="581660" y="5499100"/>
            <a:ext cx="2672080" cy="154940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29"/>
          <p:cNvSpPr>
            <a:spLocks noChangeArrowheads="1"/>
          </p:cNvSpPr>
          <p:nvPr/>
        </p:nvSpPr>
        <p:spPr bwMode="auto">
          <a:xfrm>
            <a:off x="2034209" y="4724400"/>
            <a:ext cx="11785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0</a:t>
            </a:r>
            <a:r>
              <a:rPr lang="zh-TW" altLang="en-US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0.2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Inspect Particle Picks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(Coordinates)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4470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94360" y="2677160"/>
            <a:ext cx="411480" cy="22707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975360" y="4947920"/>
            <a:ext cx="2270760" cy="1676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-76200" y="35814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 flipH="1" flipV="1">
            <a:off x="581660" y="5499100"/>
            <a:ext cx="2672080" cy="154940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4" name="矩形 29"/>
          <p:cNvSpPr>
            <a:spLocks noChangeArrowheads="1"/>
          </p:cNvSpPr>
          <p:nvPr/>
        </p:nvSpPr>
        <p:spPr bwMode="auto">
          <a:xfrm>
            <a:off x="602974" y="4515678"/>
            <a:ext cx="12384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11</a:t>
            </a:r>
            <a:r>
              <a:rPr lang="zh-TW" altLang="en-US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30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Inspect Particle Picks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(Coordinates)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781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79120" y="2636520"/>
            <a:ext cx="449580" cy="22783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-76200" y="35814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 flipH="1" flipV="1">
            <a:off x="581660" y="5499100"/>
            <a:ext cx="2672080" cy="154940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1" name="矩形 29"/>
          <p:cNvSpPr>
            <a:spLocks noChangeArrowheads="1"/>
          </p:cNvSpPr>
          <p:nvPr/>
        </p:nvSpPr>
        <p:spPr bwMode="auto">
          <a:xfrm>
            <a:off x="602974" y="2438400"/>
            <a:ext cx="1255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80</a:t>
            </a:r>
            <a:r>
              <a:rPr lang="zh-TW" altLang="en-US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36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29"/>
          <p:cNvSpPr>
            <a:spLocks noChangeArrowheads="1"/>
          </p:cNvSpPr>
          <p:nvPr/>
        </p:nvSpPr>
        <p:spPr bwMode="auto">
          <a:xfrm>
            <a:off x="602974" y="4515678"/>
            <a:ext cx="12384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11</a:t>
            </a:r>
            <a:r>
              <a:rPr lang="zh-TW" altLang="en-US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30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Inspect Particle Picks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(Coordinates)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5804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579120" y="2636520"/>
            <a:ext cx="449580" cy="22783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982980" y="4914900"/>
            <a:ext cx="2263140" cy="1752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4876800" y="2125980"/>
            <a:ext cx="1181100" cy="1447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762000" y="60198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 flipH="1" flipV="1">
            <a:off x="581660" y="5785348"/>
            <a:ext cx="2672080" cy="1549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 flipH="1" flipV="1">
            <a:off x="581660" y="5499100"/>
            <a:ext cx="2672080" cy="154940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29"/>
          <p:cNvSpPr>
            <a:spLocks noChangeArrowheads="1"/>
          </p:cNvSpPr>
          <p:nvPr/>
        </p:nvSpPr>
        <p:spPr bwMode="auto">
          <a:xfrm>
            <a:off x="4184374" y="1938131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Inspect Particle Picks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(Coordinates)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398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758942" y="1920240"/>
            <a:ext cx="243078" cy="2209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4790440" y="4023360"/>
            <a:ext cx="1168400" cy="15341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4785360" y="2423160"/>
            <a:ext cx="1173480" cy="15341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883920" y="2971800"/>
            <a:ext cx="3657600" cy="26060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5365474" y="5082540"/>
            <a:ext cx="20810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1,847 particles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5365474" y="3441258"/>
            <a:ext cx="18638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20 exposures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Inspect Particle Picks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(Coordinates)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矩形 29"/>
          <p:cNvSpPr>
            <a:spLocks noChangeArrowheads="1"/>
          </p:cNvSpPr>
          <p:nvPr/>
        </p:nvSpPr>
        <p:spPr bwMode="auto">
          <a:xfrm>
            <a:off x="5027654" y="1826371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4588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1084580" y="6202097"/>
            <a:ext cx="30607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2D Classification</a:t>
            </a: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</a:rPr>
              <a:t>Workflow of single particle analysis </a:t>
            </a:r>
            <a:br>
              <a:rPr lang="en-US" altLang="zh-TW" sz="3600" dirty="0">
                <a:latin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</a:rPr>
              <a:t>using </a:t>
            </a:r>
            <a:r>
              <a:rPr lang="en-US" altLang="zh-TW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cryoSPARC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4651375" y="1438275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Ab-initio 3D Classification</a:t>
            </a:r>
          </a:p>
        </p:txBody>
      </p:sp>
      <p:sp>
        <p:nvSpPr>
          <p:cNvPr id="5126" name="Line 11"/>
          <p:cNvSpPr>
            <a:spLocks noChangeShapeType="1"/>
          </p:cNvSpPr>
          <p:nvPr/>
        </p:nvSpPr>
        <p:spPr bwMode="auto">
          <a:xfrm>
            <a:off x="2614613" y="3221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7" name="Line 23"/>
          <p:cNvSpPr>
            <a:spLocks noChangeShapeType="1"/>
          </p:cNvSpPr>
          <p:nvPr/>
        </p:nvSpPr>
        <p:spPr bwMode="auto">
          <a:xfrm>
            <a:off x="4143375" y="6372320"/>
            <a:ext cx="2666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9" name="Line 25"/>
          <p:cNvSpPr>
            <a:spLocks noChangeShapeType="1"/>
          </p:cNvSpPr>
          <p:nvPr/>
        </p:nvSpPr>
        <p:spPr bwMode="auto">
          <a:xfrm>
            <a:off x="4400550" y="1607820"/>
            <a:ext cx="0" cy="478573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30" name="Rectangle 30"/>
          <p:cNvSpPr>
            <a:spLocks noChangeArrowheads="1"/>
          </p:cNvSpPr>
          <p:nvPr/>
        </p:nvSpPr>
        <p:spPr bwMode="auto">
          <a:xfrm>
            <a:off x="1019175" y="1327520"/>
            <a:ext cx="3205163" cy="26844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31" name="Text Box 31"/>
          <p:cNvSpPr txBox="1">
            <a:spLocks noChangeArrowheads="1"/>
          </p:cNvSpPr>
          <p:nvPr/>
        </p:nvSpPr>
        <p:spPr bwMode="auto">
          <a:xfrm>
            <a:off x="231913" y="6248400"/>
            <a:ext cx="5349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2D</a:t>
            </a:r>
          </a:p>
        </p:txBody>
      </p:sp>
      <p:sp>
        <p:nvSpPr>
          <p:cNvPr id="5132" name="Text Box 32"/>
          <p:cNvSpPr txBox="1">
            <a:spLocks noChangeArrowheads="1"/>
          </p:cNvSpPr>
          <p:nvPr/>
        </p:nvSpPr>
        <p:spPr bwMode="auto">
          <a:xfrm>
            <a:off x="7848600" y="2057030"/>
            <a:ext cx="4984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33" name="Rectangle 3"/>
          <p:cNvSpPr>
            <a:spLocks noChangeArrowheads="1"/>
          </p:cNvSpPr>
          <p:nvPr/>
        </p:nvSpPr>
        <p:spPr bwMode="auto">
          <a:xfrm>
            <a:off x="1084263" y="21069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Motion Correction</a:t>
            </a:r>
          </a:p>
        </p:txBody>
      </p:sp>
      <p:sp>
        <p:nvSpPr>
          <p:cNvPr id="5134" name="Rectangle 3"/>
          <p:cNvSpPr>
            <a:spLocks noChangeArrowheads="1"/>
          </p:cNvSpPr>
          <p:nvPr/>
        </p:nvSpPr>
        <p:spPr bwMode="auto">
          <a:xfrm>
            <a:off x="1084263" y="2827707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CTF Estimation</a:t>
            </a:r>
          </a:p>
        </p:txBody>
      </p:sp>
      <p:sp>
        <p:nvSpPr>
          <p:cNvPr id="5135" name="Rectangle 3"/>
          <p:cNvSpPr>
            <a:spLocks noChangeArrowheads="1"/>
          </p:cNvSpPr>
          <p:nvPr/>
        </p:nvSpPr>
        <p:spPr bwMode="auto">
          <a:xfrm>
            <a:off x="1084263" y="3505570"/>
            <a:ext cx="3060700" cy="344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Micrograph Curation</a:t>
            </a:r>
          </a:p>
        </p:txBody>
      </p:sp>
      <p:sp>
        <p:nvSpPr>
          <p:cNvPr id="5136" name="Rectangle 3"/>
          <p:cNvSpPr>
            <a:spLocks noChangeArrowheads="1"/>
          </p:cNvSpPr>
          <p:nvPr/>
        </p:nvSpPr>
        <p:spPr bwMode="auto">
          <a:xfrm>
            <a:off x="1101975" y="1422400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Import Dataset</a:t>
            </a:r>
          </a:p>
        </p:txBody>
      </p:sp>
      <p:sp>
        <p:nvSpPr>
          <p:cNvPr id="5137" name="Rectangle 3"/>
          <p:cNvSpPr>
            <a:spLocks noChangeArrowheads="1"/>
          </p:cNvSpPr>
          <p:nvPr/>
        </p:nvSpPr>
        <p:spPr bwMode="auto">
          <a:xfrm>
            <a:off x="1084263" y="4210420"/>
            <a:ext cx="3060700" cy="344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Times New Roman" panose="02020603050405020304" pitchFamily="18" charset="0"/>
              </a:rPr>
              <a:t>Particle Picking</a:t>
            </a:r>
            <a:endParaRPr lang="en-US" altLang="zh-TW" sz="1800" dirty="0">
              <a:latin typeface="Times New Roman" panose="02020603050405020304" pitchFamily="18" charset="0"/>
            </a:endParaRPr>
          </a:p>
        </p:txBody>
      </p:sp>
      <p:sp>
        <p:nvSpPr>
          <p:cNvPr id="5138" name="Rectangle 3"/>
          <p:cNvSpPr>
            <a:spLocks noChangeArrowheads="1"/>
          </p:cNvSpPr>
          <p:nvPr/>
        </p:nvSpPr>
        <p:spPr bwMode="auto">
          <a:xfrm>
            <a:off x="1084263" y="48501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Particle Curation</a:t>
            </a:r>
            <a:endParaRPr lang="en-US" altLang="zh-TW" dirty="0">
              <a:latin typeface="Times New Roman" panose="02020603050405020304" pitchFamily="18" charset="0"/>
            </a:endParaRPr>
          </a:p>
        </p:txBody>
      </p:sp>
      <p:sp>
        <p:nvSpPr>
          <p:cNvPr id="5139" name="Rectangle 3"/>
          <p:cNvSpPr>
            <a:spLocks noChangeArrowheads="1"/>
          </p:cNvSpPr>
          <p:nvPr/>
        </p:nvSpPr>
        <p:spPr bwMode="auto">
          <a:xfrm>
            <a:off x="1084263" y="5548682"/>
            <a:ext cx="3060700" cy="3429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Extraction</a:t>
            </a:r>
          </a:p>
        </p:txBody>
      </p:sp>
      <p:sp>
        <p:nvSpPr>
          <p:cNvPr id="5140" name="Rectangle 3"/>
          <p:cNvSpPr>
            <a:spLocks noChangeArrowheads="1"/>
          </p:cNvSpPr>
          <p:nvPr/>
        </p:nvSpPr>
        <p:spPr bwMode="auto">
          <a:xfrm>
            <a:off x="4656138" y="2101850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Heterogeneous Refinement</a:t>
            </a:r>
          </a:p>
        </p:txBody>
      </p:sp>
      <p:sp>
        <p:nvSpPr>
          <p:cNvPr id="5142" name="Rectangle 3"/>
          <p:cNvSpPr>
            <a:spLocks noChangeArrowheads="1"/>
          </p:cNvSpPr>
          <p:nvPr/>
        </p:nvSpPr>
        <p:spPr bwMode="auto">
          <a:xfrm>
            <a:off x="4651375" y="3495675"/>
            <a:ext cx="3060700" cy="344488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Non-uniform Refinement</a:t>
            </a:r>
          </a:p>
        </p:txBody>
      </p:sp>
      <p:sp>
        <p:nvSpPr>
          <p:cNvPr id="5143" name="Rectangle 3"/>
          <p:cNvSpPr>
            <a:spLocks noChangeArrowheads="1"/>
          </p:cNvSpPr>
          <p:nvPr/>
        </p:nvSpPr>
        <p:spPr bwMode="auto">
          <a:xfrm>
            <a:off x="4675188" y="42179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Local Refinement</a:t>
            </a:r>
          </a:p>
        </p:txBody>
      </p:sp>
      <p:sp>
        <p:nvSpPr>
          <p:cNvPr id="5144" name="Rectangle 3"/>
          <p:cNvSpPr>
            <a:spLocks noChangeArrowheads="1"/>
          </p:cNvSpPr>
          <p:nvPr/>
        </p:nvSpPr>
        <p:spPr bwMode="auto">
          <a:xfrm>
            <a:off x="4670425" y="49037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nn-NO" altLang="zh-TW" sz="1800" dirty="0">
                <a:latin typeface="Times New Roman" panose="02020603050405020304" pitchFamily="18" charset="0"/>
              </a:rPr>
              <a:t>3D class, 3D Var, 3D Flex</a:t>
            </a:r>
            <a:endParaRPr lang="en-US" altLang="zh-TW" sz="1800" dirty="0">
              <a:latin typeface="Times New Roman" panose="02020603050405020304" pitchFamily="18" charset="0"/>
            </a:endParaRPr>
          </a:p>
        </p:txBody>
      </p:sp>
      <p:sp>
        <p:nvSpPr>
          <p:cNvPr id="5145" name="Rectangle 3"/>
          <p:cNvSpPr>
            <a:spLocks noChangeArrowheads="1"/>
          </p:cNvSpPr>
          <p:nvPr/>
        </p:nvSpPr>
        <p:spPr bwMode="auto">
          <a:xfrm>
            <a:off x="4669200" y="6271260"/>
            <a:ext cx="3060000" cy="342900"/>
          </a:xfrm>
          <a:prstGeom prst="rect">
            <a:avLst/>
          </a:prstGeom>
          <a:solidFill>
            <a:srgbClr val="008000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FF00"/>
                </a:solidFill>
                <a:latin typeface="Times New Roman" panose="02020603050405020304" pitchFamily="18" charset="0"/>
              </a:rPr>
              <a:t>Final Structures</a:t>
            </a:r>
          </a:p>
        </p:txBody>
      </p:sp>
      <p:sp>
        <p:nvSpPr>
          <p:cNvPr id="5146" name="Text Box 32"/>
          <p:cNvSpPr txBox="1">
            <a:spLocks noChangeArrowheads="1"/>
          </p:cNvSpPr>
          <p:nvPr/>
        </p:nvSpPr>
        <p:spPr bwMode="auto">
          <a:xfrm>
            <a:off x="7918450" y="4343400"/>
            <a:ext cx="12255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Advanced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48" name="Line 11"/>
          <p:cNvSpPr>
            <a:spLocks noChangeShapeType="1"/>
          </p:cNvSpPr>
          <p:nvPr/>
        </p:nvSpPr>
        <p:spPr bwMode="auto">
          <a:xfrm>
            <a:off x="2614613" y="25403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9" name="Line 11"/>
          <p:cNvSpPr>
            <a:spLocks noChangeShapeType="1"/>
          </p:cNvSpPr>
          <p:nvPr/>
        </p:nvSpPr>
        <p:spPr bwMode="auto">
          <a:xfrm>
            <a:off x="2614613" y="181488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1" name="Line 11"/>
          <p:cNvSpPr>
            <a:spLocks noChangeShapeType="1"/>
          </p:cNvSpPr>
          <p:nvPr/>
        </p:nvSpPr>
        <p:spPr bwMode="auto">
          <a:xfrm>
            <a:off x="2614613" y="460253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2" name="Line 11"/>
          <p:cNvSpPr>
            <a:spLocks noChangeShapeType="1"/>
          </p:cNvSpPr>
          <p:nvPr/>
        </p:nvSpPr>
        <p:spPr bwMode="auto">
          <a:xfrm>
            <a:off x="2614613" y="5253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3" name="Line 11"/>
          <p:cNvSpPr>
            <a:spLocks noChangeShapeType="1"/>
          </p:cNvSpPr>
          <p:nvPr/>
        </p:nvSpPr>
        <p:spPr bwMode="auto">
          <a:xfrm>
            <a:off x="6181725" y="2481263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8" name="Text Box 31"/>
          <p:cNvSpPr txBox="1">
            <a:spLocks noChangeArrowheads="1"/>
          </p:cNvSpPr>
          <p:nvPr/>
        </p:nvSpPr>
        <p:spPr bwMode="auto">
          <a:xfrm>
            <a:off x="-165418" y="2263192"/>
            <a:ext cx="1371601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Pre-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process</a:t>
            </a:r>
          </a:p>
        </p:txBody>
      </p:sp>
      <p:sp>
        <p:nvSpPr>
          <p:cNvPr id="5159" name="Rectangle 30"/>
          <p:cNvSpPr>
            <a:spLocks noChangeArrowheads="1"/>
          </p:cNvSpPr>
          <p:nvPr/>
        </p:nvSpPr>
        <p:spPr bwMode="auto">
          <a:xfrm>
            <a:off x="1019175" y="4011982"/>
            <a:ext cx="3205163" cy="264445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0" name="Rectangle 30"/>
          <p:cNvSpPr>
            <a:spLocks noChangeArrowheads="1"/>
          </p:cNvSpPr>
          <p:nvPr/>
        </p:nvSpPr>
        <p:spPr bwMode="auto">
          <a:xfrm>
            <a:off x="4586288" y="1330960"/>
            <a:ext cx="3205162" cy="200120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1" name="Rectangle 30"/>
          <p:cNvSpPr>
            <a:spLocks noChangeArrowheads="1"/>
          </p:cNvSpPr>
          <p:nvPr/>
        </p:nvSpPr>
        <p:spPr bwMode="auto">
          <a:xfrm>
            <a:off x="4586288" y="3327718"/>
            <a:ext cx="3205162" cy="208910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3" name="Line 24"/>
          <p:cNvSpPr>
            <a:spLocks noChangeShapeType="1"/>
          </p:cNvSpPr>
          <p:nvPr/>
        </p:nvSpPr>
        <p:spPr bwMode="auto">
          <a:xfrm>
            <a:off x="4383088" y="1597025"/>
            <a:ext cx="2555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4" name="Line 11"/>
          <p:cNvSpPr>
            <a:spLocks noChangeShapeType="1"/>
          </p:cNvSpPr>
          <p:nvPr/>
        </p:nvSpPr>
        <p:spPr bwMode="auto">
          <a:xfrm>
            <a:off x="6181725" y="1811338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1958340" y="1779818"/>
            <a:ext cx="7086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latin typeface="Times New Roman" panose="02020603050405020304" pitchFamily="18" charset="0"/>
              </a:rPr>
              <a:t>Movies</a:t>
            </a:r>
          </a:p>
        </p:txBody>
      </p:sp>
      <p:sp>
        <p:nvSpPr>
          <p:cNvPr id="49" name="矩形 48"/>
          <p:cNvSpPr/>
          <p:nvPr/>
        </p:nvSpPr>
        <p:spPr>
          <a:xfrm>
            <a:off x="2705961" y="1702455"/>
            <a:ext cx="1362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Motion corrected</a:t>
            </a:r>
          </a:p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Micrographs</a:t>
            </a:r>
          </a:p>
        </p:txBody>
      </p:sp>
      <p:sp>
        <p:nvSpPr>
          <p:cNvPr id="55" name="Line 11"/>
          <p:cNvSpPr>
            <a:spLocks noChangeShapeType="1"/>
          </p:cNvSpPr>
          <p:nvPr/>
        </p:nvSpPr>
        <p:spPr bwMode="auto">
          <a:xfrm>
            <a:off x="2614930" y="5919840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8" name="Line 24"/>
          <p:cNvSpPr>
            <a:spLocks noChangeShapeType="1"/>
          </p:cNvSpPr>
          <p:nvPr/>
        </p:nvSpPr>
        <p:spPr bwMode="auto">
          <a:xfrm>
            <a:off x="1219200" y="4380917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5" name="Line 24"/>
          <p:cNvSpPr>
            <a:spLocks noChangeShapeType="1"/>
          </p:cNvSpPr>
          <p:nvPr/>
        </p:nvSpPr>
        <p:spPr bwMode="auto">
          <a:xfrm>
            <a:off x="1225868" y="6372468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" name="Line 25"/>
          <p:cNvSpPr>
            <a:spLocks noChangeShapeType="1"/>
          </p:cNvSpPr>
          <p:nvPr/>
        </p:nvSpPr>
        <p:spPr bwMode="auto">
          <a:xfrm>
            <a:off x="1228408" y="4375520"/>
            <a:ext cx="0" cy="20002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1" name="Rectangle 3"/>
          <p:cNvSpPr>
            <a:spLocks noChangeArrowheads="1"/>
          </p:cNvSpPr>
          <p:nvPr/>
        </p:nvSpPr>
        <p:spPr bwMode="auto">
          <a:xfrm>
            <a:off x="4660900" y="2809875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Homogeneous Refinement</a:t>
            </a:r>
          </a:p>
        </p:txBody>
      </p:sp>
      <p:sp>
        <p:nvSpPr>
          <p:cNvPr id="62" name="Rectangle 3"/>
          <p:cNvSpPr>
            <a:spLocks noChangeArrowheads="1"/>
          </p:cNvSpPr>
          <p:nvPr/>
        </p:nvSpPr>
        <p:spPr bwMode="auto">
          <a:xfrm>
            <a:off x="4669200" y="5588790"/>
            <a:ext cx="3060000" cy="344487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Post-processing &amp; Sharpening</a:t>
            </a:r>
          </a:p>
        </p:txBody>
      </p:sp>
      <p:sp>
        <p:nvSpPr>
          <p:cNvPr id="63" name="Line 11"/>
          <p:cNvSpPr>
            <a:spLocks noChangeShapeType="1"/>
          </p:cNvSpPr>
          <p:nvPr/>
        </p:nvSpPr>
        <p:spPr bwMode="auto">
          <a:xfrm>
            <a:off x="6176052" y="5317434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0" name="Line 11"/>
          <p:cNvSpPr>
            <a:spLocks noChangeShapeType="1"/>
          </p:cNvSpPr>
          <p:nvPr/>
        </p:nvSpPr>
        <p:spPr bwMode="auto">
          <a:xfrm>
            <a:off x="2614613" y="39119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7" name="Line 11"/>
          <p:cNvSpPr>
            <a:spLocks noChangeShapeType="1"/>
          </p:cNvSpPr>
          <p:nvPr/>
        </p:nvSpPr>
        <p:spPr bwMode="auto">
          <a:xfrm>
            <a:off x="6181725" y="3199765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" name="Text Box 32"/>
          <p:cNvSpPr txBox="1">
            <a:spLocks noChangeArrowheads="1"/>
          </p:cNvSpPr>
          <p:nvPr/>
        </p:nvSpPr>
        <p:spPr bwMode="auto">
          <a:xfrm>
            <a:off x="5974080" y="449955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5974080" y="380963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46383" y="4740966"/>
            <a:ext cx="10535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Particle picking</a:t>
            </a:r>
          </a:p>
        </p:txBody>
      </p: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6176052" y="5985665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" name="Line 11"/>
          <p:cNvSpPr>
            <a:spLocks noChangeShapeType="1"/>
          </p:cNvSpPr>
          <p:nvPr/>
        </p:nvSpPr>
        <p:spPr bwMode="auto">
          <a:xfrm>
            <a:off x="7543800" y="1599472"/>
            <a:ext cx="0" cy="1396869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2" name="Line 11"/>
          <p:cNvSpPr>
            <a:spLocks noChangeShapeType="1"/>
          </p:cNvSpPr>
          <p:nvPr/>
        </p:nvSpPr>
        <p:spPr bwMode="auto">
          <a:xfrm>
            <a:off x="3962400" y="1595077"/>
            <a:ext cx="0" cy="145218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7620001" y="3048000"/>
            <a:ext cx="319088" cy="2722563"/>
            <a:chOff x="7709535" y="2973388"/>
            <a:chExt cx="229553" cy="2797175"/>
          </a:xfrm>
        </p:grpSpPr>
        <p:sp>
          <p:nvSpPr>
            <p:cNvPr id="5162" name="Line 25"/>
            <p:cNvSpPr>
              <a:spLocks noChangeShapeType="1"/>
            </p:cNvSpPr>
            <p:nvPr/>
          </p:nvSpPr>
          <p:spPr bwMode="auto">
            <a:xfrm>
              <a:off x="7927975" y="2973388"/>
              <a:ext cx="0" cy="279241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66" name="Line 24"/>
            <p:cNvSpPr>
              <a:spLocks noChangeShapeType="1"/>
            </p:cNvSpPr>
            <p:nvPr/>
          </p:nvSpPr>
          <p:spPr bwMode="auto">
            <a:xfrm>
              <a:off x="7718425" y="5770563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" name="Line 24"/>
            <p:cNvSpPr>
              <a:spLocks noChangeShapeType="1"/>
            </p:cNvSpPr>
            <p:nvPr/>
          </p:nvSpPr>
          <p:spPr bwMode="auto">
            <a:xfrm>
              <a:off x="7709535" y="2982595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393508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562600" y="3315462"/>
            <a:ext cx="2648712" cy="265938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1028700" y="4114800"/>
            <a:ext cx="274320" cy="2209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Extract From Micrographs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(Extract Particles)</a:t>
            </a:r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5912237" y="2591684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786959" y="4453614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 flipH="1" flipV="1">
            <a:off x="5562600" y="3044190"/>
            <a:ext cx="2648712" cy="26593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 flipH="1" flipV="1">
            <a:off x="6324600" y="1668780"/>
            <a:ext cx="735330" cy="23241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29"/>
          <p:cNvSpPr>
            <a:spLocks noChangeArrowheads="1"/>
          </p:cNvSpPr>
          <p:nvPr/>
        </p:nvSpPr>
        <p:spPr bwMode="auto">
          <a:xfrm>
            <a:off x="6330960" y="114195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3810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3952240" y="2580640"/>
            <a:ext cx="1417320" cy="18440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5643880" y="2890520"/>
            <a:ext cx="2753360" cy="5181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cxnSp>
        <p:nvCxnSpPr>
          <p:cNvPr id="7" name="直線單箭頭接點 6"/>
          <p:cNvCxnSpPr/>
          <p:nvPr/>
        </p:nvCxnSpPr>
        <p:spPr bwMode="auto">
          <a:xfrm flipV="1">
            <a:off x="4638040" y="3120888"/>
            <a:ext cx="1573917" cy="17603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文字方塊 7"/>
          <p:cNvSpPr txBox="1"/>
          <p:nvPr/>
        </p:nvSpPr>
        <p:spPr>
          <a:xfrm>
            <a:off x="2057400" y="2667000"/>
            <a:ext cx="182880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Mouse left click </a:t>
            </a:r>
          </a:p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(Hold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Drag)</a:t>
            </a:r>
            <a:endParaRPr lang="zh-TW" altLang="en-US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4599011" y="393623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Extract From Micrographs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(Extract Particles)</a:t>
            </a:r>
          </a:p>
        </p:txBody>
      </p:sp>
      <p:sp>
        <p:nvSpPr>
          <p:cNvPr id="11" name="矩形 10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188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4029455" y="2590800"/>
            <a:ext cx="1402081" cy="81076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5654037" y="2887976"/>
            <a:ext cx="2743201" cy="51054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Picker</a:t>
            </a:r>
          </a:p>
          <a:p>
            <a:pPr eaLnBrk="1" hangingPunct="1"/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(From curate exposures)</a:t>
            </a:r>
          </a:p>
        </p:txBody>
      </p:sp>
      <p:cxnSp>
        <p:nvCxnSpPr>
          <p:cNvPr id="8" name="直線單箭頭接點 7"/>
          <p:cNvCxnSpPr/>
          <p:nvPr/>
        </p:nvCxnSpPr>
        <p:spPr bwMode="auto">
          <a:xfrm flipV="1">
            <a:off x="4492487" y="3120887"/>
            <a:ext cx="1719470" cy="12920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文字方塊 8"/>
          <p:cNvSpPr txBox="1"/>
          <p:nvPr/>
        </p:nvSpPr>
        <p:spPr>
          <a:xfrm>
            <a:off x="2057400" y="2667000"/>
            <a:ext cx="182880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Mouse left click </a:t>
            </a:r>
          </a:p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(Hold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Drag)</a:t>
            </a:r>
            <a:endParaRPr lang="zh-TW" altLang="en-US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4762896" y="347152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1313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3947160" y="4500880"/>
            <a:ext cx="1391920" cy="16103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5633720" y="3728720"/>
            <a:ext cx="2758440" cy="5232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cxnSp>
        <p:nvCxnSpPr>
          <p:cNvPr id="7" name="直線單箭頭接點 6"/>
          <p:cNvCxnSpPr/>
          <p:nvPr/>
        </p:nvCxnSpPr>
        <p:spPr bwMode="auto">
          <a:xfrm flipV="1">
            <a:off x="4618162" y="3945835"/>
            <a:ext cx="1703125" cy="126933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文字方塊 7"/>
          <p:cNvSpPr txBox="1"/>
          <p:nvPr/>
        </p:nvSpPr>
        <p:spPr>
          <a:xfrm>
            <a:off x="2027583" y="4923183"/>
            <a:ext cx="182880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Mouse left click </a:t>
            </a:r>
          </a:p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(Hold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Drag)</a:t>
            </a:r>
            <a:endParaRPr lang="zh-TW" altLang="en-US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4668586" y="562588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Extract From Micrographs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(Extract Particles)</a:t>
            </a:r>
          </a:p>
        </p:txBody>
      </p:sp>
      <p:sp>
        <p:nvSpPr>
          <p:cNvPr id="11" name="矩形 10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7489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699760" y="2834640"/>
            <a:ext cx="2667000" cy="4648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5715000" y="3642360"/>
            <a:ext cx="2667000" cy="13106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6446520" y="5796280"/>
            <a:ext cx="746760" cy="2997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8425246" y="388173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7200900" y="571053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8425246" y="285220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Extract From Micrographs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(Extract Particles)</a:t>
            </a:r>
          </a:p>
        </p:txBody>
      </p:sp>
      <p:sp>
        <p:nvSpPr>
          <p:cNvPr id="12" name="矩形 11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6326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6217920" y="5791200"/>
            <a:ext cx="594360" cy="2895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5204460" y="1996440"/>
            <a:ext cx="274320" cy="2590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4449594" y="193366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6858176" y="5723786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Extract From Micrographs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(Extract Particles)</a:t>
            </a:r>
          </a:p>
        </p:txBody>
      </p:sp>
      <p:sp>
        <p:nvSpPr>
          <p:cNvPr id="10" name="矩形 9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2929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1021080" y="4099560"/>
            <a:ext cx="274320" cy="2590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2007880" y="399437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Extract From Micrographs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(Extract Particles)</a:t>
            </a:r>
          </a:p>
        </p:txBody>
      </p:sp>
      <p:sp>
        <p:nvSpPr>
          <p:cNvPr id="6" name="矩形 5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7411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6316980" y="1821180"/>
            <a:ext cx="274320" cy="2590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5547360" y="4126230"/>
            <a:ext cx="948690" cy="14859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5551170" y="2270760"/>
            <a:ext cx="933450" cy="121539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 flipH="1" flipV="1">
            <a:off x="830580" y="2468880"/>
            <a:ext cx="4518660" cy="22936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5990314" y="5105400"/>
            <a:ext cx="20810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1,579 particles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29"/>
          <p:cNvSpPr>
            <a:spLocks noChangeArrowheads="1"/>
          </p:cNvSpPr>
          <p:nvPr/>
        </p:nvSpPr>
        <p:spPr bwMode="auto">
          <a:xfrm>
            <a:off x="6013174" y="3014538"/>
            <a:ext cx="18638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20 exposures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 flipH="1" flipV="1">
            <a:off x="830580" y="4979670"/>
            <a:ext cx="967740" cy="96393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Extract From Micrographs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(Extract Particles)</a:t>
            </a:r>
          </a:p>
        </p:txBody>
      </p:sp>
      <p:sp>
        <p:nvSpPr>
          <p:cNvPr id="14" name="矩形 29"/>
          <p:cNvSpPr>
            <a:spLocks noChangeArrowheads="1"/>
          </p:cNvSpPr>
          <p:nvPr/>
        </p:nvSpPr>
        <p:spPr bwMode="auto">
          <a:xfrm>
            <a:off x="5584200" y="172869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6225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1084580" y="6202097"/>
            <a:ext cx="30607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2D Classification</a:t>
            </a: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</a:rPr>
              <a:t>Workflow of single particle analysis </a:t>
            </a:r>
            <a:br>
              <a:rPr lang="en-US" altLang="zh-TW" sz="3600" dirty="0">
                <a:latin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</a:rPr>
              <a:t>using </a:t>
            </a:r>
            <a:r>
              <a:rPr lang="en-US" altLang="zh-TW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cryoSPARC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4651375" y="1438275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Ab-initio 3D Classification</a:t>
            </a:r>
          </a:p>
        </p:txBody>
      </p:sp>
      <p:sp>
        <p:nvSpPr>
          <p:cNvPr id="5126" name="Line 11"/>
          <p:cNvSpPr>
            <a:spLocks noChangeShapeType="1"/>
          </p:cNvSpPr>
          <p:nvPr/>
        </p:nvSpPr>
        <p:spPr bwMode="auto">
          <a:xfrm>
            <a:off x="2614613" y="3221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7" name="Line 23"/>
          <p:cNvSpPr>
            <a:spLocks noChangeShapeType="1"/>
          </p:cNvSpPr>
          <p:nvPr/>
        </p:nvSpPr>
        <p:spPr bwMode="auto">
          <a:xfrm>
            <a:off x="4143375" y="6372320"/>
            <a:ext cx="2666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9" name="Line 25"/>
          <p:cNvSpPr>
            <a:spLocks noChangeShapeType="1"/>
          </p:cNvSpPr>
          <p:nvPr/>
        </p:nvSpPr>
        <p:spPr bwMode="auto">
          <a:xfrm>
            <a:off x="4400550" y="1607820"/>
            <a:ext cx="0" cy="478573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30" name="Rectangle 30"/>
          <p:cNvSpPr>
            <a:spLocks noChangeArrowheads="1"/>
          </p:cNvSpPr>
          <p:nvPr/>
        </p:nvSpPr>
        <p:spPr bwMode="auto">
          <a:xfrm>
            <a:off x="1019175" y="1327520"/>
            <a:ext cx="3205163" cy="26844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31" name="Text Box 31"/>
          <p:cNvSpPr txBox="1">
            <a:spLocks noChangeArrowheads="1"/>
          </p:cNvSpPr>
          <p:nvPr/>
        </p:nvSpPr>
        <p:spPr bwMode="auto">
          <a:xfrm>
            <a:off x="231913" y="6248400"/>
            <a:ext cx="5349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2D</a:t>
            </a:r>
          </a:p>
        </p:txBody>
      </p:sp>
      <p:sp>
        <p:nvSpPr>
          <p:cNvPr id="5132" name="Text Box 32"/>
          <p:cNvSpPr txBox="1">
            <a:spLocks noChangeArrowheads="1"/>
          </p:cNvSpPr>
          <p:nvPr/>
        </p:nvSpPr>
        <p:spPr bwMode="auto">
          <a:xfrm>
            <a:off x="7848600" y="2057030"/>
            <a:ext cx="4984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33" name="Rectangle 3"/>
          <p:cNvSpPr>
            <a:spLocks noChangeArrowheads="1"/>
          </p:cNvSpPr>
          <p:nvPr/>
        </p:nvSpPr>
        <p:spPr bwMode="auto">
          <a:xfrm>
            <a:off x="1084263" y="21069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Motion Correction</a:t>
            </a:r>
          </a:p>
        </p:txBody>
      </p:sp>
      <p:sp>
        <p:nvSpPr>
          <p:cNvPr id="5134" name="Rectangle 3"/>
          <p:cNvSpPr>
            <a:spLocks noChangeArrowheads="1"/>
          </p:cNvSpPr>
          <p:nvPr/>
        </p:nvSpPr>
        <p:spPr bwMode="auto">
          <a:xfrm>
            <a:off x="1084263" y="2827707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CTF Estimation</a:t>
            </a:r>
          </a:p>
        </p:txBody>
      </p:sp>
      <p:sp>
        <p:nvSpPr>
          <p:cNvPr id="5135" name="Rectangle 3"/>
          <p:cNvSpPr>
            <a:spLocks noChangeArrowheads="1"/>
          </p:cNvSpPr>
          <p:nvPr/>
        </p:nvSpPr>
        <p:spPr bwMode="auto">
          <a:xfrm>
            <a:off x="1084263" y="3505570"/>
            <a:ext cx="3060700" cy="344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Micrograph Curation</a:t>
            </a:r>
          </a:p>
        </p:txBody>
      </p:sp>
      <p:sp>
        <p:nvSpPr>
          <p:cNvPr id="5136" name="Rectangle 3"/>
          <p:cNvSpPr>
            <a:spLocks noChangeArrowheads="1"/>
          </p:cNvSpPr>
          <p:nvPr/>
        </p:nvSpPr>
        <p:spPr bwMode="auto">
          <a:xfrm>
            <a:off x="1101975" y="1422400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Import Dataset</a:t>
            </a:r>
          </a:p>
        </p:txBody>
      </p:sp>
      <p:sp>
        <p:nvSpPr>
          <p:cNvPr id="5137" name="Rectangle 3"/>
          <p:cNvSpPr>
            <a:spLocks noChangeArrowheads="1"/>
          </p:cNvSpPr>
          <p:nvPr/>
        </p:nvSpPr>
        <p:spPr bwMode="auto">
          <a:xfrm>
            <a:off x="1084263" y="4210420"/>
            <a:ext cx="3060700" cy="344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Times New Roman" panose="02020603050405020304" pitchFamily="18" charset="0"/>
              </a:rPr>
              <a:t>Particle Picking</a:t>
            </a:r>
            <a:endParaRPr lang="en-US" altLang="zh-TW" sz="1800" dirty="0">
              <a:latin typeface="Times New Roman" panose="02020603050405020304" pitchFamily="18" charset="0"/>
            </a:endParaRPr>
          </a:p>
        </p:txBody>
      </p:sp>
      <p:sp>
        <p:nvSpPr>
          <p:cNvPr id="5138" name="Rectangle 3"/>
          <p:cNvSpPr>
            <a:spLocks noChangeArrowheads="1"/>
          </p:cNvSpPr>
          <p:nvPr/>
        </p:nvSpPr>
        <p:spPr bwMode="auto">
          <a:xfrm>
            <a:off x="1084263" y="48501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Particle Curation</a:t>
            </a:r>
            <a:endParaRPr lang="en-US" altLang="zh-TW" dirty="0">
              <a:latin typeface="Times New Roman" panose="02020603050405020304" pitchFamily="18" charset="0"/>
            </a:endParaRPr>
          </a:p>
        </p:txBody>
      </p:sp>
      <p:sp>
        <p:nvSpPr>
          <p:cNvPr id="5139" name="Rectangle 3"/>
          <p:cNvSpPr>
            <a:spLocks noChangeArrowheads="1"/>
          </p:cNvSpPr>
          <p:nvPr/>
        </p:nvSpPr>
        <p:spPr bwMode="auto">
          <a:xfrm>
            <a:off x="1084263" y="5548682"/>
            <a:ext cx="3060700" cy="342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Extraction</a:t>
            </a:r>
          </a:p>
        </p:txBody>
      </p:sp>
      <p:sp>
        <p:nvSpPr>
          <p:cNvPr id="5140" name="Rectangle 3"/>
          <p:cNvSpPr>
            <a:spLocks noChangeArrowheads="1"/>
          </p:cNvSpPr>
          <p:nvPr/>
        </p:nvSpPr>
        <p:spPr bwMode="auto">
          <a:xfrm>
            <a:off x="4656138" y="2101850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Heterogeneous Refinement</a:t>
            </a:r>
          </a:p>
        </p:txBody>
      </p:sp>
      <p:sp>
        <p:nvSpPr>
          <p:cNvPr id="5142" name="Rectangle 3"/>
          <p:cNvSpPr>
            <a:spLocks noChangeArrowheads="1"/>
          </p:cNvSpPr>
          <p:nvPr/>
        </p:nvSpPr>
        <p:spPr bwMode="auto">
          <a:xfrm>
            <a:off x="4651375" y="3495675"/>
            <a:ext cx="3060700" cy="344488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Non-uniform Refinement</a:t>
            </a:r>
          </a:p>
        </p:txBody>
      </p:sp>
      <p:sp>
        <p:nvSpPr>
          <p:cNvPr id="5143" name="Rectangle 3"/>
          <p:cNvSpPr>
            <a:spLocks noChangeArrowheads="1"/>
          </p:cNvSpPr>
          <p:nvPr/>
        </p:nvSpPr>
        <p:spPr bwMode="auto">
          <a:xfrm>
            <a:off x="4675188" y="42179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Local Refinement</a:t>
            </a:r>
          </a:p>
        </p:txBody>
      </p:sp>
      <p:sp>
        <p:nvSpPr>
          <p:cNvPr id="5144" name="Rectangle 3"/>
          <p:cNvSpPr>
            <a:spLocks noChangeArrowheads="1"/>
          </p:cNvSpPr>
          <p:nvPr/>
        </p:nvSpPr>
        <p:spPr bwMode="auto">
          <a:xfrm>
            <a:off x="4670425" y="49037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nn-NO" altLang="zh-TW" sz="1800" dirty="0">
                <a:latin typeface="Times New Roman" panose="02020603050405020304" pitchFamily="18" charset="0"/>
              </a:rPr>
              <a:t>3D class, 3D Var, 3D Flex</a:t>
            </a:r>
            <a:endParaRPr lang="en-US" altLang="zh-TW" sz="1800" dirty="0">
              <a:latin typeface="Times New Roman" panose="02020603050405020304" pitchFamily="18" charset="0"/>
            </a:endParaRPr>
          </a:p>
        </p:txBody>
      </p:sp>
      <p:sp>
        <p:nvSpPr>
          <p:cNvPr id="5145" name="Rectangle 3"/>
          <p:cNvSpPr>
            <a:spLocks noChangeArrowheads="1"/>
          </p:cNvSpPr>
          <p:nvPr/>
        </p:nvSpPr>
        <p:spPr bwMode="auto">
          <a:xfrm>
            <a:off x="4669200" y="6271260"/>
            <a:ext cx="3060000" cy="342900"/>
          </a:xfrm>
          <a:prstGeom prst="rect">
            <a:avLst/>
          </a:prstGeom>
          <a:solidFill>
            <a:srgbClr val="008000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FF00"/>
                </a:solidFill>
                <a:latin typeface="Times New Roman" panose="02020603050405020304" pitchFamily="18" charset="0"/>
              </a:rPr>
              <a:t>Final Structures</a:t>
            </a:r>
          </a:p>
        </p:txBody>
      </p:sp>
      <p:sp>
        <p:nvSpPr>
          <p:cNvPr id="5146" name="Text Box 32"/>
          <p:cNvSpPr txBox="1">
            <a:spLocks noChangeArrowheads="1"/>
          </p:cNvSpPr>
          <p:nvPr/>
        </p:nvSpPr>
        <p:spPr bwMode="auto">
          <a:xfrm>
            <a:off x="7918450" y="4343400"/>
            <a:ext cx="12255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Advanced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48" name="Line 11"/>
          <p:cNvSpPr>
            <a:spLocks noChangeShapeType="1"/>
          </p:cNvSpPr>
          <p:nvPr/>
        </p:nvSpPr>
        <p:spPr bwMode="auto">
          <a:xfrm>
            <a:off x="2614613" y="25403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9" name="Line 11"/>
          <p:cNvSpPr>
            <a:spLocks noChangeShapeType="1"/>
          </p:cNvSpPr>
          <p:nvPr/>
        </p:nvSpPr>
        <p:spPr bwMode="auto">
          <a:xfrm>
            <a:off x="2614613" y="181488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1" name="Line 11"/>
          <p:cNvSpPr>
            <a:spLocks noChangeShapeType="1"/>
          </p:cNvSpPr>
          <p:nvPr/>
        </p:nvSpPr>
        <p:spPr bwMode="auto">
          <a:xfrm>
            <a:off x="2614613" y="460253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2" name="Line 11"/>
          <p:cNvSpPr>
            <a:spLocks noChangeShapeType="1"/>
          </p:cNvSpPr>
          <p:nvPr/>
        </p:nvSpPr>
        <p:spPr bwMode="auto">
          <a:xfrm>
            <a:off x="2614613" y="5253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3" name="Line 11"/>
          <p:cNvSpPr>
            <a:spLocks noChangeShapeType="1"/>
          </p:cNvSpPr>
          <p:nvPr/>
        </p:nvSpPr>
        <p:spPr bwMode="auto">
          <a:xfrm>
            <a:off x="6181725" y="2481263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8" name="Text Box 31"/>
          <p:cNvSpPr txBox="1">
            <a:spLocks noChangeArrowheads="1"/>
          </p:cNvSpPr>
          <p:nvPr/>
        </p:nvSpPr>
        <p:spPr bwMode="auto">
          <a:xfrm>
            <a:off x="-165418" y="2263192"/>
            <a:ext cx="1371601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Pre-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process</a:t>
            </a:r>
          </a:p>
        </p:txBody>
      </p:sp>
      <p:sp>
        <p:nvSpPr>
          <p:cNvPr id="5159" name="Rectangle 30"/>
          <p:cNvSpPr>
            <a:spLocks noChangeArrowheads="1"/>
          </p:cNvSpPr>
          <p:nvPr/>
        </p:nvSpPr>
        <p:spPr bwMode="auto">
          <a:xfrm>
            <a:off x="1019175" y="4011982"/>
            <a:ext cx="3205163" cy="264445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0" name="Rectangle 30"/>
          <p:cNvSpPr>
            <a:spLocks noChangeArrowheads="1"/>
          </p:cNvSpPr>
          <p:nvPr/>
        </p:nvSpPr>
        <p:spPr bwMode="auto">
          <a:xfrm>
            <a:off x="4586288" y="1330960"/>
            <a:ext cx="3205162" cy="200120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1" name="Rectangle 30"/>
          <p:cNvSpPr>
            <a:spLocks noChangeArrowheads="1"/>
          </p:cNvSpPr>
          <p:nvPr/>
        </p:nvSpPr>
        <p:spPr bwMode="auto">
          <a:xfrm>
            <a:off x="4586288" y="3327718"/>
            <a:ext cx="3205162" cy="208910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3" name="Line 24"/>
          <p:cNvSpPr>
            <a:spLocks noChangeShapeType="1"/>
          </p:cNvSpPr>
          <p:nvPr/>
        </p:nvSpPr>
        <p:spPr bwMode="auto">
          <a:xfrm>
            <a:off x="4383088" y="1597025"/>
            <a:ext cx="2555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4" name="Line 11"/>
          <p:cNvSpPr>
            <a:spLocks noChangeShapeType="1"/>
          </p:cNvSpPr>
          <p:nvPr/>
        </p:nvSpPr>
        <p:spPr bwMode="auto">
          <a:xfrm>
            <a:off x="6181725" y="1811338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1958340" y="1779818"/>
            <a:ext cx="7086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latin typeface="Times New Roman" panose="02020603050405020304" pitchFamily="18" charset="0"/>
              </a:rPr>
              <a:t>Movies</a:t>
            </a:r>
          </a:p>
        </p:txBody>
      </p:sp>
      <p:sp>
        <p:nvSpPr>
          <p:cNvPr id="49" name="矩形 48"/>
          <p:cNvSpPr/>
          <p:nvPr/>
        </p:nvSpPr>
        <p:spPr>
          <a:xfrm>
            <a:off x="2705961" y="1702455"/>
            <a:ext cx="1362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Motion corrected</a:t>
            </a:r>
          </a:p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Micrographs</a:t>
            </a:r>
          </a:p>
        </p:txBody>
      </p:sp>
      <p:sp>
        <p:nvSpPr>
          <p:cNvPr id="55" name="Line 11"/>
          <p:cNvSpPr>
            <a:spLocks noChangeShapeType="1"/>
          </p:cNvSpPr>
          <p:nvPr/>
        </p:nvSpPr>
        <p:spPr bwMode="auto">
          <a:xfrm>
            <a:off x="2614930" y="5919840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8" name="Line 24"/>
          <p:cNvSpPr>
            <a:spLocks noChangeShapeType="1"/>
          </p:cNvSpPr>
          <p:nvPr/>
        </p:nvSpPr>
        <p:spPr bwMode="auto">
          <a:xfrm>
            <a:off x="1219200" y="4380917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5" name="Line 24"/>
          <p:cNvSpPr>
            <a:spLocks noChangeShapeType="1"/>
          </p:cNvSpPr>
          <p:nvPr/>
        </p:nvSpPr>
        <p:spPr bwMode="auto">
          <a:xfrm>
            <a:off x="1225868" y="6372468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" name="Line 25"/>
          <p:cNvSpPr>
            <a:spLocks noChangeShapeType="1"/>
          </p:cNvSpPr>
          <p:nvPr/>
        </p:nvSpPr>
        <p:spPr bwMode="auto">
          <a:xfrm>
            <a:off x="1228408" y="4375520"/>
            <a:ext cx="0" cy="20002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1" name="Rectangle 3"/>
          <p:cNvSpPr>
            <a:spLocks noChangeArrowheads="1"/>
          </p:cNvSpPr>
          <p:nvPr/>
        </p:nvSpPr>
        <p:spPr bwMode="auto">
          <a:xfrm>
            <a:off x="4660900" y="2809875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Homogeneous Refinement</a:t>
            </a:r>
          </a:p>
        </p:txBody>
      </p:sp>
      <p:sp>
        <p:nvSpPr>
          <p:cNvPr id="62" name="Rectangle 3"/>
          <p:cNvSpPr>
            <a:spLocks noChangeArrowheads="1"/>
          </p:cNvSpPr>
          <p:nvPr/>
        </p:nvSpPr>
        <p:spPr bwMode="auto">
          <a:xfrm>
            <a:off x="4669200" y="5588790"/>
            <a:ext cx="3060000" cy="344487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Post-processing &amp; Sharpening</a:t>
            </a:r>
          </a:p>
        </p:txBody>
      </p:sp>
      <p:sp>
        <p:nvSpPr>
          <p:cNvPr id="63" name="Line 11"/>
          <p:cNvSpPr>
            <a:spLocks noChangeShapeType="1"/>
          </p:cNvSpPr>
          <p:nvPr/>
        </p:nvSpPr>
        <p:spPr bwMode="auto">
          <a:xfrm>
            <a:off x="6176052" y="5317434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0" name="Line 11"/>
          <p:cNvSpPr>
            <a:spLocks noChangeShapeType="1"/>
          </p:cNvSpPr>
          <p:nvPr/>
        </p:nvSpPr>
        <p:spPr bwMode="auto">
          <a:xfrm>
            <a:off x="2614613" y="39119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7" name="Line 11"/>
          <p:cNvSpPr>
            <a:spLocks noChangeShapeType="1"/>
          </p:cNvSpPr>
          <p:nvPr/>
        </p:nvSpPr>
        <p:spPr bwMode="auto">
          <a:xfrm>
            <a:off x="6181725" y="3199765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" name="Text Box 32"/>
          <p:cNvSpPr txBox="1">
            <a:spLocks noChangeArrowheads="1"/>
          </p:cNvSpPr>
          <p:nvPr/>
        </p:nvSpPr>
        <p:spPr bwMode="auto">
          <a:xfrm>
            <a:off x="5974080" y="449955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5974080" y="380963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46383" y="4740966"/>
            <a:ext cx="10535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Particle picking</a:t>
            </a:r>
          </a:p>
        </p:txBody>
      </p: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6176052" y="5985665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" name="Line 11"/>
          <p:cNvSpPr>
            <a:spLocks noChangeShapeType="1"/>
          </p:cNvSpPr>
          <p:nvPr/>
        </p:nvSpPr>
        <p:spPr bwMode="auto">
          <a:xfrm>
            <a:off x="7543800" y="1599472"/>
            <a:ext cx="0" cy="1396869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2" name="Line 11"/>
          <p:cNvSpPr>
            <a:spLocks noChangeShapeType="1"/>
          </p:cNvSpPr>
          <p:nvPr/>
        </p:nvSpPr>
        <p:spPr bwMode="auto">
          <a:xfrm>
            <a:off x="3962400" y="1595077"/>
            <a:ext cx="0" cy="145218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7620001" y="3048000"/>
            <a:ext cx="319088" cy="2722563"/>
            <a:chOff x="7709535" y="2973388"/>
            <a:chExt cx="229553" cy="2797175"/>
          </a:xfrm>
        </p:grpSpPr>
        <p:sp>
          <p:nvSpPr>
            <p:cNvPr id="5162" name="Line 25"/>
            <p:cNvSpPr>
              <a:spLocks noChangeShapeType="1"/>
            </p:cNvSpPr>
            <p:nvPr/>
          </p:nvSpPr>
          <p:spPr bwMode="auto">
            <a:xfrm>
              <a:off x="7927975" y="2973388"/>
              <a:ext cx="0" cy="279241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66" name="Line 24"/>
            <p:cNvSpPr>
              <a:spLocks noChangeShapeType="1"/>
            </p:cNvSpPr>
            <p:nvPr/>
          </p:nvSpPr>
          <p:spPr bwMode="auto">
            <a:xfrm>
              <a:off x="7718425" y="5770563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" name="Line 24"/>
            <p:cNvSpPr>
              <a:spLocks noChangeShapeType="1"/>
            </p:cNvSpPr>
            <p:nvPr/>
          </p:nvSpPr>
          <p:spPr bwMode="auto">
            <a:xfrm>
              <a:off x="7709535" y="2982595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19589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6324600" y="1668780"/>
            <a:ext cx="735330" cy="23241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5566410" y="3646170"/>
            <a:ext cx="2636520" cy="2514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2D Classification</a:t>
            </a:r>
            <a:endParaRPr lang="en-US" altLang="zh-TW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6324600" y="11430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6559560" y="386991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2194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1028700" y="4168140"/>
            <a:ext cx="289560" cy="3200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29"/>
          <p:cNvSpPr>
            <a:spLocks noChangeArrowheads="1"/>
          </p:cNvSpPr>
          <p:nvPr/>
        </p:nvSpPr>
        <p:spPr bwMode="auto">
          <a:xfrm>
            <a:off x="1275521" y="379674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2D Classification</a:t>
            </a:r>
          </a:p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835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3925956" y="3866322"/>
            <a:ext cx="1441174" cy="2206487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5631180" y="2887980"/>
            <a:ext cx="2766060" cy="5257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cxnSp>
        <p:nvCxnSpPr>
          <p:cNvPr id="7" name="直線單箭頭接點 6"/>
          <p:cNvCxnSpPr/>
          <p:nvPr/>
        </p:nvCxnSpPr>
        <p:spPr bwMode="auto">
          <a:xfrm flipV="1">
            <a:off x="4724400" y="3200400"/>
            <a:ext cx="1703125" cy="126933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文字方塊 7"/>
          <p:cNvSpPr txBox="1"/>
          <p:nvPr/>
        </p:nvSpPr>
        <p:spPr>
          <a:xfrm>
            <a:off x="1944977" y="4545496"/>
            <a:ext cx="182880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Mouse left click </a:t>
            </a:r>
          </a:p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(Hold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Drag)</a:t>
            </a:r>
            <a:endParaRPr lang="zh-TW" altLang="en-US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4626755" y="5546374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2D Classification</a:t>
            </a:r>
          </a:p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93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5699759" y="3110948"/>
            <a:ext cx="2629231" cy="4572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4" name="矩形 29"/>
          <p:cNvSpPr>
            <a:spLocks noChangeArrowheads="1"/>
          </p:cNvSpPr>
          <p:nvPr/>
        </p:nvSpPr>
        <p:spPr bwMode="auto">
          <a:xfrm>
            <a:off x="7618434" y="355854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29"/>
          <p:cNvSpPr>
            <a:spLocks noChangeArrowheads="1"/>
          </p:cNvSpPr>
          <p:nvPr/>
        </p:nvSpPr>
        <p:spPr bwMode="auto">
          <a:xfrm>
            <a:off x="6766981" y="3094722"/>
            <a:ext cx="17772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50 or 100 …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2D Classification</a:t>
            </a:r>
          </a:p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122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6446520" y="5806440"/>
            <a:ext cx="746760" cy="2743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Picker</a:t>
            </a:r>
          </a:p>
          <a:p>
            <a:pPr eaLnBrk="1" hangingPunct="1"/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(From curate exposures)</a:t>
            </a:r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6459616" y="526984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5238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699760" y="3307080"/>
            <a:ext cx="2407920" cy="4648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29"/>
          <p:cNvSpPr>
            <a:spLocks noChangeArrowheads="1"/>
          </p:cNvSpPr>
          <p:nvPr/>
        </p:nvSpPr>
        <p:spPr bwMode="auto">
          <a:xfrm>
            <a:off x="7260625" y="284293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2D Classification</a:t>
            </a:r>
          </a:p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3544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699760" y="4267200"/>
            <a:ext cx="2407920" cy="4648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6431280" y="5798820"/>
            <a:ext cx="769620" cy="2895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7315200" y="38100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6477000" y="60960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2D Classification</a:t>
            </a:r>
          </a:p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7290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6202680" y="5798820"/>
            <a:ext cx="640080" cy="2895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29"/>
          <p:cNvSpPr>
            <a:spLocks noChangeArrowheads="1"/>
          </p:cNvSpPr>
          <p:nvPr/>
        </p:nvSpPr>
        <p:spPr bwMode="auto">
          <a:xfrm>
            <a:off x="6172200" y="60960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2D Classification</a:t>
            </a:r>
          </a:p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300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1028700" y="4122420"/>
            <a:ext cx="297180" cy="1981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4" name="矩形 29"/>
          <p:cNvSpPr>
            <a:spLocks noChangeArrowheads="1"/>
          </p:cNvSpPr>
          <p:nvPr/>
        </p:nvSpPr>
        <p:spPr bwMode="auto">
          <a:xfrm>
            <a:off x="1706880" y="393192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2D Classification</a:t>
            </a:r>
          </a:p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(Job finished)</a:t>
            </a:r>
            <a:endParaRPr lang="en-US" altLang="zh-TW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3651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868680" y="3779520"/>
            <a:ext cx="3611880" cy="18211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5730240" y="1920240"/>
            <a:ext cx="297180" cy="23164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2D Classification</a:t>
            </a:r>
          </a:p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(Results)</a:t>
            </a:r>
            <a:endParaRPr lang="en-US" altLang="zh-TW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4964927" y="1798762"/>
            <a:ext cx="8611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5644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11" name="矩形 10"/>
          <p:cNvSpPr>
            <a:spLocks noChangeArrowheads="1"/>
          </p:cNvSpPr>
          <p:nvPr/>
        </p:nvSpPr>
        <p:spPr bwMode="auto">
          <a:xfrm flipH="1" flipV="1">
            <a:off x="6114288" y="2919984"/>
            <a:ext cx="2097024" cy="225552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 flipH="1" flipV="1">
            <a:off x="3962400" y="1828800"/>
            <a:ext cx="2103120" cy="2362200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 flipH="1" flipV="1">
            <a:off x="6149340" y="2209800"/>
            <a:ext cx="1828800" cy="2209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29"/>
          <p:cNvSpPr>
            <a:spLocks noChangeArrowheads="1"/>
          </p:cNvSpPr>
          <p:nvPr/>
        </p:nvSpPr>
        <p:spPr bwMode="auto">
          <a:xfrm>
            <a:off x="7101840" y="1818640"/>
            <a:ext cx="8611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6766560" y="2092960"/>
            <a:ext cx="5613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2D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-17362"/>
            <a:ext cx="9144000" cy="1143000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2D Classification 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(For Small Particles)</a:t>
            </a:r>
          </a:p>
        </p:txBody>
      </p:sp>
      <p:sp>
        <p:nvSpPr>
          <p:cNvPr id="9" name="矩形 8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8456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6149340" y="2209800"/>
            <a:ext cx="1828800" cy="2209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3313" y="0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Select 2D</a:t>
            </a:r>
            <a:r>
              <a:rPr lang="zh-TW" altLang="en-US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Classes</a:t>
            </a:r>
            <a:endParaRPr lang="en-US" altLang="zh-TW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6077712" y="3157728"/>
            <a:ext cx="2182368" cy="22555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7857744" y="1867408"/>
            <a:ext cx="8611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7071360" y="3342640"/>
            <a:ext cx="8611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0741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929640" y="4472940"/>
            <a:ext cx="274320" cy="1905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29"/>
          <p:cNvSpPr>
            <a:spLocks noChangeArrowheads="1"/>
          </p:cNvSpPr>
          <p:nvPr/>
        </p:nvSpPr>
        <p:spPr bwMode="auto">
          <a:xfrm>
            <a:off x="1487424" y="4290568"/>
            <a:ext cx="8611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3313" y="0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Select 2D</a:t>
            </a:r>
            <a:r>
              <a:rPr lang="zh-TW" altLang="en-US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Classes</a:t>
            </a:r>
            <a:endParaRPr lang="en-US" altLang="zh-TW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887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4701540" y="2407920"/>
            <a:ext cx="1203960" cy="18592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6134100" y="2651760"/>
            <a:ext cx="2354580" cy="4572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cxnSp>
        <p:nvCxnSpPr>
          <p:cNvPr id="7" name="直線單箭頭接點 6"/>
          <p:cNvCxnSpPr/>
          <p:nvPr/>
        </p:nvCxnSpPr>
        <p:spPr bwMode="auto">
          <a:xfrm flipV="1">
            <a:off x="5257800" y="2788921"/>
            <a:ext cx="1436425" cy="46481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文字方塊 7"/>
          <p:cNvSpPr txBox="1"/>
          <p:nvPr/>
        </p:nvSpPr>
        <p:spPr>
          <a:xfrm>
            <a:off x="2821277" y="2991016"/>
            <a:ext cx="182880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Mouse left click </a:t>
            </a:r>
          </a:p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(Hold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Drag)</a:t>
            </a:r>
            <a:endParaRPr lang="zh-TW" altLang="en-US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5228735" y="3816634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-3313" y="0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Select 2D</a:t>
            </a:r>
            <a:r>
              <a:rPr lang="zh-TW" altLang="en-US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Classes</a:t>
            </a:r>
            <a:endParaRPr lang="en-US" altLang="zh-TW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9972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4701540" y="5074920"/>
            <a:ext cx="1203960" cy="14935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6134100" y="3352800"/>
            <a:ext cx="2354580" cy="4572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cxnSp>
        <p:nvCxnSpPr>
          <p:cNvPr id="8" name="直線單箭頭接點 7"/>
          <p:cNvCxnSpPr/>
          <p:nvPr/>
        </p:nvCxnSpPr>
        <p:spPr bwMode="auto">
          <a:xfrm flipV="1">
            <a:off x="5280660" y="3535680"/>
            <a:ext cx="1562100" cy="214563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文字方塊 8"/>
          <p:cNvSpPr txBox="1"/>
          <p:nvPr/>
        </p:nvSpPr>
        <p:spPr>
          <a:xfrm>
            <a:off x="2790797" y="5650396"/>
            <a:ext cx="182880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Mouse left click </a:t>
            </a:r>
          </a:p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(Hold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Drag)</a:t>
            </a:r>
            <a:endParaRPr lang="zh-TW" altLang="en-US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5221115" y="6087394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-3313" y="0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Select 2D</a:t>
            </a:r>
            <a:r>
              <a:rPr lang="zh-TW" altLang="en-US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Classes</a:t>
            </a:r>
            <a:endParaRPr lang="en-US" altLang="zh-TW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439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6209069" y="5791201"/>
            <a:ext cx="624350" cy="304799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Picker</a:t>
            </a:r>
          </a:p>
          <a:p>
            <a:pPr eaLnBrk="1" hangingPunct="1"/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(From curate exposures)</a:t>
            </a:r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6124336" y="534604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5204460" y="1981200"/>
            <a:ext cx="274320" cy="2667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4463176" y="190180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16357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6797040" y="5844540"/>
            <a:ext cx="632460" cy="2438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29"/>
          <p:cNvSpPr>
            <a:spLocks noChangeArrowheads="1"/>
          </p:cNvSpPr>
          <p:nvPr/>
        </p:nvSpPr>
        <p:spPr bwMode="auto">
          <a:xfrm>
            <a:off x="7446155" y="5721634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3313" y="0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Select 2D</a:t>
            </a:r>
            <a:r>
              <a:rPr lang="zh-TW" altLang="en-US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Classes</a:t>
            </a:r>
            <a:endParaRPr lang="en-US" altLang="zh-TW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0809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6591300" y="5852160"/>
            <a:ext cx="556260" cy="2514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5760720" y="1905000"/>
            <a:ext cx="259080" cy="2590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6478415" y="5401594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5015375" y="1881154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-3313" y="0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Select 2D</a:t>
            </a:r>
            <a:r>
              <a:rPr lang="zh-TW" altLang="en-US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Classes</a:t>
            </a:r>
            <a:endParaRPr lang="en-US" altLang="zh-TW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8983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891540" y="4663440"/>
            <a:ext cx="327660" cy="2743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29"/>
          <p:cNvSpPr>
            <a:spLocks noChangeArrowheads="1"/>
          </p:cNvSpPr>
          <p:nvPr/>
        </p:nvSpPr>
        <p:spPr bwMode="auto">
          <a:xfrm>
            <a:off x="816755" y="4967254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3313" y="0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Select 2D</a:t>
            </a:r>
            <a:r>
              <a:rPr lang="zh-TW" altLang="en-US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Classes</a:t>
            </a:r>
            <a:endParaRPr lang="en-US" altLang="zh-TW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339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1592580" y="2110740"/>
            <a:ext cx="929640" cy="1981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29"/>
          <p:cNvSpPr>
            <a:spLocks noChangeArrowheads="1"/>
          </p:cNvSpPr>
          <p:nvPr/>
        </p:nvSpPr>
        <p:spPr bwMode="auto">
          <a:xfrm>
            <a:off x="1723535" y="2246914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3313" y="0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Select 2D</a:t>
            </a:r>
            <a:r>
              <a:rPr lang="zh-TW" altLang="en-US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Classes</a:t>
            </a:r>
            <a:endParaRPr lang="en-US" altLang="zh-TW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7460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2552700" y="2110740"/>
            <a:ext cx="876300" cy="18675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29"/>
          <p:cNvSpPr>
            <a:spLocks noChangeArrowheads="1"/>
          </p:cNvSpPr>
          <p:nvPr/>
        </p:nvSpPr>
        <p:spPr bwMode="auto">
          <a:xfrm>
            <a:off x="2645555" y="2262154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3313" y="0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Select 2D</a:t>
            </a:r>
            <a:r>
              <a:rPr lang="zh-TW" altLang="en-US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Classes</a:t>
            </a:r>
            <a:endParaRPr lang="en-US" altLang="zh-TW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534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3436620" y="2110740"/>
            <a:ext cx="655320" cy="1828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29"/>
          <p:cNvSpPr>
            <a:spLocks noChangeArrowheads="1"/>
          </p:cNvSpPr>
          <p:nvPr/>
        </p:nvSpPr>
        <p:spPr bwMode="auto">
          <a:xfrm>
            <a:off x="3407555" y="2254534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3313" y="0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Select 2D</a:t>
            </a:r>
            <a:r>
              <a:rPr lang="zh-TW" altLang="en-US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Classes</a:t>
            </a:r>
            <a:endParaRPr lang="en-US" altLang="zh-TW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276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1592580" y="2110740"/>
            <a:ext cx="929640" cy="1981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2524760" y="2509520"/>
            <a:ext cx="772160" cy="9906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5699760" y="2087880"/>
            <a:ext cx="396240" cy="2209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965200" y="2509520"/>
            <a:ext cx="772160" cy="9906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 flipH="1" flipV="1">
            <a:off x="1747520" y="2509520"/>
            <a:ext cx="772160" cy="9906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2538875" y="2064034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29"/>
          <p:cNvSpPr>
            <a:spLocks noChangeArrowheads="1"/>
          </p:cNvSpPr>
          <p:nvPr/>
        </p:nvSpPr>
        <p:spPr bwMode="auto">
          <a:xfrm>
            <a:off x="290975" y="2818414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29"/>
          <p:cNvSpPr>
            <a:spLocks noChangeArrowheads="1"/>
          </p:cNvSpPr>
          <p:nvPr/>
        </p:nvSpPr>
        <p:spPr bwMode="auto">
          <a:xfrm>
            <a:off x="5541155" y="2300254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3313" y="0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Select 2D</a:t>
            </a:r>
            <a:r>
              <a:rPr lang="zh-TW" altLang="en-US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Classes</a:t>
            </a:r>
            <a:endParaRPr lang="en-US" altLang="zh-TW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51493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753100" y="1929186"/>
            <a:ext cx="274320" cy="2209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4716780" y="2400300"/>
            <a:ext cx="1196340" cy="187833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4722876" y="4344924"/>
            <a:ext cx="1196340" cy="11353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833628" y="3607308"/>
            <a:ext cx="3677412" cy="197053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 flipH="1" flipV="1">
            <a:off x="833628" y="2686812"/>
            <a:ext cx="3677412" cy="84277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5240927" y="3818158"/>
            <a:ext cx="1850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374</a:t>
            </a:r>
            <a:r>
              <a:rPr lang="zh-TW" altLang="en-US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particles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29"/>
          <p:cNvSpPr>
            <a:spLocks noChangeArrowheads="1"/>
          </p:cNvSpPr>
          <p:nvPr/>
        </p:nvSpPr>
        <p:spPr bwMode="auto">
          <a:xfrm>
            <a:off x="5283599" y="5019070"/>
            <a:ext cx="16802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 templates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29"/>
          <p:cNvSpPr>
            <a:spLocks noChangeArrowheads="1"/>
          </p:cNvSpPr>
          <p:nvPr/>
        </p:nvSpPr>
        <p:spPr bwMode="auto">
          <a:xfrm>
            <a:off x="3026664" y="2688336"/>
            <a:ext cx="12875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Selected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 classes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29"/>
          <p:cNvSpPr>
            <a:spLocks noChangeArrowheads="1"/>
          </p:cNvSpPr>
          <p:nvPr/>
        </p:nvSpPr>
        <p:spPr bwMode="auto">
          <a:xfrm>
            <a:off x="1122959" y="5529072"/>
            <a:ext cx="27494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Excluded 47 classes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-3313" y="0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Select 2D</a:t>
            </a:r>
            <a:r>
              <a:rPr lang="zh-TW" altLang="en-US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Classes</a:t>
            </a:r>
            <a:endParaRPr lang="en-US" altLang="zh-TW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1428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Particle Picking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30400" y="1663200"/>
            <a:ext cx="2438400" cy="720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latin typeface="Times New Roman" panose="02020603050405020304" pitchFamily="18" charset="0"/>
              </a:rPr>
              <a:t>Manual</a:t>
            </a:r>
            <a:r>
              <a:rPr lang="en-US" altLang="zh-TW" sz="1800" dirty="0">
                <a:latin typeface="Times New Roman" panose="02020603050405020304" pitchFamily="18" charset="0"/>
              </a:rPr>
              <a:t> picking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(Coordinates &amp; Particles)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352800" y="1663200"/>
            <a:ext cx="2438400" cy="720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latin typeface="Times New Roman" panose="02020603050405020304" pitchFamily="18" charset="0"/>
              </a:rPr>
              <a:t>Blob</a:t>
            </a:r>
            <a:r>
              <a:rPr lang="en-US" altLang="zh-TW" sz="1800" dirty="0">
                <a:latin typeface="Times New Roman" panose="02020603050405020304" pitchFamily="18" charset="0"/>
              </a:rPr>
              <a:t> picking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(Coordinates)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477000" y="1662520"/>
            <a:ext cx="2438400" cy="720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Template</a:t>
            </a:r>
            <a:r>
              <a:rPr lang="en-US" altLang="zh-TW" sz="1800" dirty="0">
                <a:latin typeface="Times New Roman" panose="02020603050405020304" pitchFamily="18" charset="0"/>
              </a:rPr>
              <a:t> picking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(Coordinates)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30400" y="4968000"/>
            <a:ext cx="2438400" cy="72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2D Classification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351600" y="2786400"/>
            <a:ext cx="2438400" cy="72000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Curation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(Coordinates)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476400" y="3853200"/>
            <a:ext cx="2438400" cy="72000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Extraction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(Particles)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351600" y="3852000"/>
            <a:ext cx="2438400" cy="72000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Extraction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 (Particles)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476400" y="2784600"/>
            <a:ext cx="2438400" cy="72000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Curation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(Coordinates)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476400" y="4969000"/>
            <a:ext cx="2438400" cy="72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2D Classification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351600" y="4968000"/>
            <a:ext cx="2438400" cy="72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2D Classification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6476400" y="6096000"/>
            <a:ext cx="2438400" cy="72000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3D reconstruction</a:t>
            </a:r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>
            <a:off x="6111240" y="1884680"/>
            <a:ext cx="0" cy="4231639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none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" name="Line 11"/>
          <p:cNvSpPr>
            <a:spLocks noChangeShapeType="1"/>
          </p:cNvSpPr>
          <p:nvPr/>
        </p:nvSpPr>
        <p:spPr bwMode="auto">
          <a:xfrm>
            <a:off x="4572000" y="3515862"/>
            <a:ext cx="0" cy="3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8" name="Line 11"/>
          <p:cNvSpPr>
            <a:spLocks noChangeShapeType="1"/>
          </p:cNvSpPr>
          <p:nvPr/>
        </p:nvSpPr>
        <p:spPr bwMode="auto">
          <a:xfrm>
            <a:off x="4572000" y="2417566"/>
            <a:ext cx="0" cy="3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>
            <a:off x="4572000" y="4585960"/>
            <a:ext cx="0" cy="360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" name="Line 11"/>
          <p:cNvSpPr>
            <a:spLocks noChangeShapeType="1"/>
          </p:cNvSpPr>
          <p:nvPr/>
        </p:nvSpPr>
        <p:spPr bwMode="auto">
          <a:xfrm>
            <a:off x="1371600" y="2423823"/>
            <a:ext cx="0" cy="249472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" name="Line 11"/>
          <p:cNvSpPr>
            <a:spLocks noChangeShapeType="1"/>
          </p:cNvSpPr>
          <p:nvPr/>
        </p:nvSpPr>
        <p:spPr bwMode="auto">
          <a:xfrm>
            <a:off x="1381760" y="5715618"/>
            <a:ext cx="0" cy="360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cxnSp>
        <p:nvCxnSpPr>
          <p:cNvPr id="35" name="直線接點 34"/>
          <p:cNvCxnSpPr/>
          <p:nvPr/>
        </p:nvCxnSpPr>
        <p:spPr bwMode="auto">
          <a:xfrm>
            <a:off x="1366520" y="6096000"/>
            <a:ext cx="476504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直線單箭頭接點 39"/>
          <p:cNvCxnSpPr/>
          <p:nvPr/>
        </p:nvCxnSpPr>
        <p:spPr bwMode="auto">
          <a:xfrm>
            <a:off x="6112565" y="1902598"/>
            <a:ext cx="337003" cy="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3" name="圖片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616" y="1166122"/>
            <a:ext cx="2487600" cy="510278"/>
          </a:xfrm>
          <a:prstGeom prst="rect">
            <a:avLst/>
          </a:prstGeom>
        </p:spPr>
      </p:pic>
      <p:grpSp>
        <p:nvGrpSpPr>
          <p:cNvPr id="52" name="群組 51"/>
          <p:cNvGrpSpPr/>
          <p:nvPr/>
        </p:nvGrpSpPr>
        <p:grpSpPr>
          <a:xfrm>
            <a:off x="3352800" y="1176440"/>
            <a:ext cx="2434170" cy="464400"/>
            <a:chOff x="6480810" y="396000"/>
            <a:chExt cx="2434170" cy="464400"/>
          </a:xfrm>
        </p:grpSpPr>
        <p:pic>
          <p:nvPicPr>
            <p:cNvPr id="44" name="圖片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50580" y="396000"/>
              <a:ext cx="464400" cy="464400"/>
            </a:xfrm>
            <a:prstGeom prst="rect">
              <a:avLst/>
            </a:prstGeom>
          </p:spPr>
        </p:pic>
        <p:pic>
          <p:nvPicPr>
            <p:cNvPr id="45" name="圖片 4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62900" y="396000"/>
              <a:ext cx="464400" cy="464400"/>
            </a:xfrm>
            <a:prstGeom prst="rect">
              <a:avLst/>
            </a:prstGeom>
          </p:spPr>
        </p:pic>
        <p:pic>
          <p:nvPicPr>
            <p:cNvPr id="46" name="圖片 4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67600" y="396000"/>
              <a:ext cx="464400" cy="464400"/>
            </a:xfrm>
            <a:prstGeom prst="rect">
              <a:avLst/>
            </a:prstGeom>
          </p:spPr>
        </p:pic>
        <p:pic>
          <p:nvPicPr>
            <p:cNvPr id="47" name="圖片 4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80810" y="396000"/>
              <a:ext cx="464400" cy="464400"/>
            </a:xfrm>
            <a:prstGeom prst="rect">
              <a:avLst/>
            </a:prstGeom>
          </p:spPr>
        </p:pic>
        <p:pic>
          <p:nvPicPr>
            <p:cNvPr id="48" name="圖片 4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76110" y="396000"/>
              <a:ext cx="464400" cy="464400"/>
            </a:xfrm>
            <a:prstGeom prst="rect">
              <a:avLst/>
            </a:prstGeom>
          </p:spPr>
        </p:pic>
      </p:grp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7696200" y="3515862"/>
            <a:ext cx="0" cy="3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8" name="Line 11"/>
          <p:cNvSpPr>
            <a:spLocks noChangeShapeType="1"/>
          </p:cNvSpPr>
          <p:nvPr/>
        </p:nvSpPr>
        <p:spPr bwMode="auto">
          <a:xfrm>
            <a:off x="7696200" y="2417566"/>
            <a:ext cx="0" cy="3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9" name="Line 11"/>
          <p:cNvSpPr>
            <a:spLocks noChangeShapeType="1"/>
          </p:cNvSpPr>
          <p:nvPr/>
        </p:nvSpPr>
        <p:spPr bwMode="auto">
          <a:xfrm>
            <a:off x="7696200" y="4585960"/>
            <a:ext cx="0" cy="360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0" name="Line 11"/>
          <p:cNvSpPr>
            <a:spLocks noChangeShapeType="1"/>
          </p:cNvSpPr>
          <p:nvPr/>
        </p:nvSpPr>
        <p:spPr bwMode="auto">
          <a:xfrm>
            <a:off x="7696200" y="5715618"/>
            <a:ext cx="0" cy="360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" name="Line 11"/>
          <p:cNvSpPr>
            <a:spLocks noChangeShapeType="1"/>
          </p:cNvSpPr>
          <p:nvPr/>
        </p:nvSpPr>
        <p:spPr bwMode="auto">
          <a:xfrm>
            <a:off x="4572000" y="5715618"/>
            <a:ext cx="0" cy="360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3" name="矩形 62"/>
          <p:cNvSpPr/>
          <p:nvPr/>
        </p:nvSpPr>
        <p:spPr>
          <a:xfrm>
            <a:off x="3677089" y="6089134"/>
            <a:ext cx="1678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</a:rPr>
              <a:t>(2D Templates)</a:t>
            </a:r>
            <a:endParaRPr lang="en-US" altLang="zh-TW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2575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1084580" y="6202097"/>
            <a:ext cx="30607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2D Classification</a:t>
            </a: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</a:rPr>
              <a:t>Workflow of single particle analysis </a:t>
            </a:r>
            <a:br>
              <a:rPr lang="en-US" altLang="zh-TW" sz="3600" dirty="0">
                <a:latin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</a:rPr>
              <a:t>using </a:t>
            </a:r>
            <a:r>
              <a:rPr lang="en-US" altLang="zh-TW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cryoSPARC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4651375" y="1438275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Ab-initio 3D Classification</a:t>
            </a:r>
          </a:p>
        </p:txBody>
      </p:sp>
      <p:sp>
        <p:nvSpPr>
          <p:cNvPr id="5126" name="Line 11"/>
          <p:cNvSpPr>
            <a:spLocks noChangeShapeType="1"/>
          </p:cNvSpPr>
          <p:nvPr/>
        </p:nvSpPr>
        <p:spPr bwMode="auto">
          <a:xfrm>
            <a:off x="2614613" y="3221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7" name="Line 23"/>
          <p:cNvSpPr>
            <a:spLocks noChangeShapeType="1"/>
          </p:cNvSpPr>
          <p:nvPr/>
        </p:nvSpPr>
        <p:spPr bwMode="auto">
          <a:xfrm>
            <a:off x="4143375" y="6372320"/>
            <a:ext cx="2666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9" name="Line 25"/>
          <p:cNvSpPr>
            <a:spLocks noChangeShapeType="1"/>
          </p:cNvSpPr>
          <p:nvPr/>
        </p:nvSpPr>
        <p:spPr bwMode="auto">
          <a:xfrm>
            <a:off x="4400550" y="1607820"/>
            <a:ext cx="0" cy="478573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30" name="Rectangle 30"/>
          <p:cNvSpPr>
            <a:spLocks noChangeArrowheads="1"/>
          </p:cNvSpPr>
          <p:nvPr/>
        </p:nvSpPr>
        <p:spPr bwMode="auto">
          <a:xfrm>
            <a:off x="1019175" y="1327520"/>
            <a:ext cx="3205163" cy="26844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31" name="Text Box 31"/>
          <p:cNvSpPr txBox="1">
            <a:spLocks noChangeArrowheads="1"/>
          </p:cNvSpPr>
          <p:nvPr/>
        </p:nvSpPr>
        <p:spPr bwMode="auto">
          <a:xfrm>
            <a:off x="231913" y="6248400"/>
            <a:ext cx="5349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2D</a:t>
            </a:r>
          </a:p>
        </p:txBody>
      </p:sp>
      <p:sp>
        <p:nvSpPr>
          <p:cNvPr id="5132" name="Text Box 32"/>
          <p:cNvSpPr txBox="1">
            <a:spLocks noChangeArrowheads="1"/>
          </p:cNvSpPr>
          <p:nvPr/>
        </p:nvSpPr>
        <p:spPr bwMode="auto">
          <a:xfrm>
            <a:off x="7848600" y="2057030"/>
            <a:ext cx="4984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33" name="Rectangle 3"/>
          <p:cNvSpPr>
            <a:spLocks noChangeArrowheads="1"/>
          </p:cNvSpPr>
          <p:nvPr/>
        </p:nvSpPr>
        <p:spPr bwMode="auto">
          <a:xfrm>
            <a:off x="1084263" y="21069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Motion Correction</a:t>
            </a:r>
          </a:p>
        </p:txBody>
      </p:sp>
      <p:sp>
        <p:nvSpPr>
          <p:cNvPr id="5134" name="Rectangle 3"/>
          <p:cNvSpPr>
            <a:spLocks noChangeArrowheads="1"/>
          </p:cNvSpPr>
          <p:nvPr/>
        </p:nvSpPr>
        <p:spPr bwMode="auto">
          <a:xfrm>
            <a:off x="1084263" y="2827707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CTF Estimation</a:t>
            </a:r>
          </a:p>
        </p:txBody>
      </p:sp>
      <p:sp>
        <p:nvSpPr>
          <p:cNvPr id="5135" name="Rectangle 3"/>
          <p:cNvSpPr>
            <a:spLocks noChangeArrowheads="1"/>
          </p:cNvSpPr>
          <p:nvPr/>
        </p:nvSpPr>
        <p:spPr bwMode="auto">
          <a:xfrm>
            <a:off x="1084263" y="3505570"/>
            <a:ext cx="3060700" cy="344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Micrograph Curation</a:t>
            </a:r>
          </a:p>
        </p:txBody>
      </p:sp>
      <p:sp>
        <p:nvSpPr>
          <p:cNvPr id="5136" name="Rectangle 3"/>
          <p:cNvSpPr>
            <a:spLocks noChangeArrowheads="1"/>
          </p:cNvSpPr>
          <p:nvPr/>
        </p:nvSpPr>
        <p:spPr bwMode="auto">
          <a:xfrm>
            <a:off x="1101975" y="1422400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Import Dataset</a:t>
            </a:r>
          </a:p>
        </p:txBody>
      </p:sp>
      <p:sp>
        <p:nvSpPr>
          <p:cNvPr id="5137" name="Rectangle 3"/>
          <p:cNvSpPr>
            <a:spLocks noChangeArrowheads="1"/>
          </p:cNvSpPr>
          <p:nvPr/>
        </p:nvSpPr>
        <p:spPr bwMode="auto">
          <a:xfrm>
            <a:off x="1084263" y="4210420"/>
            <a:ext cx="3060700" cy="3444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Picking</a:t>
            </a:r>
          </a:p>
        </p:txBody>
      </p:sp>
      <p:sp>
        <p:nvSpPr>
          <p:cNvPr id="5138" name="Rectangle 3"/>
          <p:cNvSpPr>
            <a:spLocks noChangeArrowheads="1"/>
          </p:cNvSpPr>
          <p:nvPr/>
        </p:nvSpPr>
        <p:spPr bwMode="auto">
          <a:xfrm>
            <a:off x="1084263" y="4850182"/>
            <a:ext cx="3060700" cy="3444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Particle Curation</a:t>
            </a:r>
            <a:endParaRPr lang="en-US" altLang="zh-TW" dirty="0">
              <a:latin typeface="Times New Roman" panose="02020603050405020304" pitchFamily="18" charset="0"/>
            </a:endParaRPr>
          </a:p>
        </p:txBody>
      </p:sp>
      <p:sp>
        <p:nvSpPr>
          <p:cNvPr id="5139" name="Rectangle 3"/>
          <p:cNvSpPr>
            <a:spLocks noChangeArrowheads="1"/>
          </p:cNvSpPr>
          <p:nvPr/>
        </p:nvSpPr>
        <p:spPr bwMode="auto">
          <a:xfrm>
            <a:off x="1084263" y="5548682"/>
            <a:ext cx="3060700" cy="3429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en-US" altLang="zh-TW" sz="1800">
                <a:latin typeface="Times New Roman" panose="02020603050405020304" pitchFamily="18" charset="0"/>
              </a:rPr>
              <a:t>Particle Extraction</a:t>
            </a:r>
            <a:endParaRPr lang="en-US" altLang="zh-TW" sz="1800" dirty="0">
              <a:latin typeface="Times New Roman" panose="02020603050405020304" pitchFamily="18" charset="0"/>
            </a:endParaRPr>
          </a:p>
        </p:txBody>
      </p:sp>
      <p:sp>
        <p:nvSpPr>
          <p:cNvPr id="5140" name="Rectangle 3"/>
          <p:cNvSpPr>
            <a:spLocks noChangeArrowheads="1"/>
          </p:cNvSpPr>
          <p:nvPr/>
        </p:nvSpPr>
        <p:spPr bwMode="auto">
          <a:xfrm>
            <a:off x="4656138" y="2101850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Heterogeneous Refinement</a:t>
            </a:r>
          </a:p>
        </p:txBody>
      </p:sp>
      <p:sp>
        <p:nvSpPr>
          <p:cNvPr id="5142" name="Rectangle 3"/>
          <p:cNvSpPr>
            <a:spLocks noChangeArrowheads="1"/>
          </p:cNvSpPr>
          <p:nvPr/>
        </p:nvSpPr>
        <p:spPr bwMode="auto">
          <a:xfrm>
            <a:off x="4651375" y="3495675"/>
            <a:ext cx="3060700" cy="344488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Non-uniform Refinement</a:t>
            </a:r>
          </a:p>
        </p:txBody>
      </p:sp>
      <p:sp>
        <p:nvSpPr>
          <p:cNvPr id="5143" name="Rectangle 3"/>
          <p:cNvSpPr>
            <a:spLocks noChangeArrowheads="1"/>
          </p:cNvSpPr>
          <p:nvPr/>
        </p:nvSpPr>
        <p:spPr bwMode="auto">
          <a:xfrm>
            <a:off x="4675188" y="42179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Local Refinement</a:t>
            </a:r>
          </a:p>
        </p:txBody>
      </p:sp>
      <p:sp>
        <p:nvSpPr>
          <p:cNvPr id="5144" name="Rectangle 3"/>
          <p:cNvSpPr>
            <a:spLocks noChangeArrowheads="1"/>
          </p:cNvSpPr>
          <p:nvPr/>
        </p:nvSpPr>
        <p:spPr bwMode="auto">
          <a:xfrm>
            <a:off x="4670425" y="49037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nn-NO" altLang="zh-TW" sz="1800" dirty="0">
                <a:latin typeface="Times New Roman" panose="02020603050405020304" pitchFamily="18" charset="0"/>
              </a:rPr>
              <a:t>3D class, 3D Var, 3D Flex</a:t>
            </a:r>
            <a:endParaRPr lang="en-US" altLang="zh-TW" sz="1800" dirty="0">
              <a:latin typeface="Times New Roman" panose="02020603050405020304" pitchFamily="18" charset="0"/>
            </a:endParaRPr>
          </a:p>
        </p:txBody>
      </p:sp>
      <p:sp>
        <p:nvSpPr>
          <p:cNvPr id="5145" name="Rectangle 3"/>
          <p:cNvSpPr>
            <a:spLocks noChangeArrowheads="1"/>
          </p:cNvSpPr>
          <p:nvPr/>
        </p:nvSpPr>
        <p:spPr bwMode="auto">
          <a:xfrm>
            <a:off x="4669200" y="6271260"/>
            <a:ext cx="3060000" cy="342900"/>
          </a:xfrm>
          <a:prstGeom prst="rect">
            <a:avLst/>
          </a:prstGeom>
          <a:solidFill>
            <a:srgbClr val="008000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FF00"/>
                </a:solidFill>
                <a:latin typeface="Times New Roman" panose="02020603050405020304" pitchFamily="18" charset="0"/>
              </a:rPr>
              <a:t>Final Structures</a:t>
            </a:r>
          </a:p>
        </p:txBody>
      </p:sp>
      <p:sp>
        <p:nvSpPr>
          <p:cNvPr id="5146" name="Text Box 32"/>
          <p:cNvSpPr txBox="1">
            <a:spLocks noChangeArrowheads="1"/>
          </p:cNvSpPr>
          <p:nvPr/>
        </p:nvSpPr>
        <p:spPr bwMode="auto">
          <a:xfrm>
            <a:off x="7918450" y="4343400"/>
            <a:ext cx="12255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Advanced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48" name="Line 11"/>
          <p:cNvSpPr>
            <a:spLocks noChangeShapeType="1"/>
          </p:cNvSpPr>
          <p:nvPr/>
        </p:nvSpPr>
        <p:spPr bwMode="auto">
          <a:xfrm>
            <a:off x="2614613" y="25403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9" name="Line 11"/>
          <p:cNvSpPr>
            <a:spLocks noChangeShapeType="1"/>
          </p:cNvSpPr>
          <p:nvPr/>
        </p:nvSpPr>
        <p:spPr bwMode="auto">
          <a:xfrm>
            <a:off x="2614613" y="181488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1" name="Line 11"/>
          <p:cNvSpPr>
            <a:spLocks noChangeShapeType="1"/>
          </p:cNvSpPr>
          <p:nvPr/>
        </p:nvSpPr>
        <p:spPr bwMode="auto">
          <a:xfrm>
            <a:off x="2614613" y="460253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2" name="Line 11"/>
          <p:cNvSpPr>
            <a:spLocks noChangeShapeType="1"/>
          </p:cNvSpPr>
          <p:nvPr/>
        </p:nvSpPr>
        <p:spPr bwMode="auto">
          <a:xfrm>
            <a:off x="2614613" y="5253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3" name="Line 11"/>
          <p:cNvSpPr>
            <a:spLocks noChangeShapeType="1"/>
          </p:cNvSpPr>
          <p:nvPr/>
        </p:nvSpPr>
        <p:spPr bwMode="auto">
          <a:xfrm>
            <a:off x="6181725" y="2481263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8" name="Text Box 31"/>
          <p:cNvSpPr txBox="1">
            <a:spLocks noChangeArrowheads="1"/>
          </p:cNvSpPr>
          <p:nvPr/>
        </p:nvSpPr>
        <p:spPr bwMode="auto">
          <a:xfrm>
            <a:off x="-165418" y="2263192"/>
            <a:ext cx="1371601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Pre-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process</a:t>
            </a:r>
          </a:p>
        </p:txBody>
      </p:sp>
      <p:sp>
        <p:nvSpPr>
          <p:cNvPr id="5159" name="Rectangle 30"/>
          <p:cNvSpPr>
            <a:spLocks noChangeArrowheads="1"/>
          </p:cNvSpPr>
          <p:nvPr/>
        </p:nvSpPr>
        <p:spPr bwMode="auto">
          <a:xfrm>
            <a:off x="1019175" y="4011982"/>
            <a:ext cx="3205163" cy="264445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0" name="Rectangle 30"/>
          <p:cNvSpPr>
            <a:spLocks noChangeArrowheads="1"/>
          </p:cNvSpPr>
          <p:nvPr/>
        </p:nvSpPr>
        <p:spPr bwMode="auto">
          <a:xfrm>
            <a:off x="4586288" y="1330960"/>
            <a:ext cx="3205162" cy="200120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1" name="Rectangle 30"/>
          <p:cNvSpPr>
            <a:spLocks noChangeArrowheads="1"/>
          </p:cNvSpPr>
          <p:nvPr/>
        </p:nvSpPr>
        <p:spPr bwMode="auto">
          <a:xfrm>
            <a:off x="4586288" y="3327718"/>
            <a:ext cx="3205162" cy="208910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3" name="Line 24"/>
          <p:cNvSpPr>
            <a:spLocks noChangeShapeType="1"/>
          </p:cNvSpPr>
          <p:nvPr/>
        </p:nvSpPr>
        <p:spPr bwMode="auto">
          <a:xfrm>
            <a:off x="4383088" y="1597025"/>
            <a:ext cx="2555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4" name="Line 11"/>
          <p:cNvSpPr>
            <a:spLocks noChangeShapeType="1"/>
          </p:cNvSpPr>
          <p:nvPr/>
        </p:nvSpPr>
        <p:spPr bwMode="auto">
          <a:xfrm>
            <a:off x="6181725" y="1811338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1958340" y="1779818"/>
            <a:ext cx="7086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latin typeface="Times New Roman" panose="02020603050405020304" pitchFamily="18" charset="0"/>
              </a:rPr>
              <a:t>Movies</a:t>
            </a:r>
          </a:p>
        </p:txBody>
      </p:sp>
      <p:sp>
        <p:nvSpPr>
          <p:cNvPr id="49" name="矩形 48"/>
          <p:cNvSpPr/>
          <p:nvPr/>
        </p:nvSpPr>
        <p:spPr>
          <a:xfrm>
            <a:off x="2705961" y="1702455"/>
            <a:ext cx="1362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Motion corrected</a:t>
            </a:r>
          </a:p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Micrographs</a:t>
            </a:r>
          </a:p>
        </p:txBody>
      </p:sp>
      <p:sp>
        <p:nvSpPr>
          <p:cNvPr id="55" name="Line 11"/>
          <p:cNvSpPr>
            <a:spLocks noChangeShapeType="1"/>
          </p:cNvSpPr>
          <p:nvPr/>
        </p:nvSpPr>
        <p:spPr bwMode="auto">
          <a:xfrm>
            <a:off x="2614930" y="5919840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8" name="Line 24"/>
          <p:cNvSpPr>
            <a:spLocks noChangeShapeType="1"/>
          </p:cNvSpPr>
          <p:nvPr/>
        </p:nvSpPr>
        <p:spPr bwMode="auto">
          <a:xfrm>
            <a:off x="1219200" y="4380917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5" name="Line 24"/>
          <p:cNvSpPr>
            <a:spLocks noChangeShapeType="1"/>
          </p:cNvSpPr>
          <p:nvPr/>
        </p:nvSpPr>
        <p:spPr bwMode="auto">
          <a:xfrm>
            <a:off x="1225868" y="6372468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" name="Line 25"/>
          <p:cNvSpPr>
            <a:spLocks noChangeShapeType="1"/>
          </p:cNvSpPr>
          <p:nvPr/>
        </p:nvSpPr>
        <p:spPr bwMode="auto">
          <a:xfrm>
            <a:off x="1228408" y="4375520"/>
            <a:ext cx="0" cy="20002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1" name="Rectangle 3"/>
          <p:cNvSpPr>
            <a:spLocks noChangeArrowheads="1"/>
          </p:cNvSpPr>
          <p:nvPr/>
        </p:nvSpPr>
        <p:spPr bwMode="auto">
          <a:xfrm>
            <a:off x="4660900" y="2809875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Homogeneous Refinement</a:t>
            </a:r>
          </a:p>
        </p:txBody>
      </p:sp>
      <p:sp>
        <p:nvSpPr>
          <p:cNvPr id="62" name="Rectangle 3"/>
          <p:cNvSpPr>
            <a:spLocks noChangeArrowheads="1"/>
          </p:cNvSpPr>
          <p:nvPr/>
        </p:nvSpPr>
        <p:spPr bwMode="auto">
          <a:xfrm>
            <a:off x="4669200" y="5588790"/>
            <a:ext cx="3060000" cy="344487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Post-processing &amp; Sharpening</a:t>
            </a:r>
          </a:p>
        </p:txBody>
      </p:sp>
      <p:sp>
        <p:nvSpPr>
          <p:cNvPr id="63" name="Line 11"/>
          <p:cNvSpPr>
            <a:spLocks noChangeShapeType="1"/>
          </p:cNvSpPr>
          <p:nvPr/>
        </p:nvSpPr>
        <p:spPr bwMode="auto">
          <a:xfrm>
            <a:off x="6176052" y="5317434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0" name="Line 11"/>
          <p:cNvSpPr>
            <a:spLocks noChangeShapeType="1"/>
          </p:cNvSpPr>
          <p:nvPr/>
        </p:nvSpPr>
        <p:spPr bwMode="auto">
          <a:xfrm>
            <a:off x="2614613" y="39119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7" name="Line 11"/>
          <p:cNvSpPr>
            <a:spLocks noChangeShapeType="1"/>
          </p:cNvSpPr>
          <p:nvPr/>
        </p:nvSpPr>
        <p:spPr bwMode="auto">
          <a:xfrm>
            <a:off x="6181725" y="3199765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" name="Text Box 32"/>
          <p:cNvSpPr txBox="1">
            <a:spLocks noChangeArrowheads="1"/>
          </p:cNvSpPr>
          <p:nvPr/>
        </p:nvSpPr>
        <p:spPr bwMode="auto">
          <a:xfrm>
            <a:off x="5974080" y="449955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5974080" y="380963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46383" y="4740966"/>
            <a:ext cx="10535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Particle picking</a:t>
            </a:r>
          </a:p>
        </p:txBody>
      </p: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6176052" y="5985665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" name="Line 11"/>
          <p:cNvSpPr>
            <a:spLocks noChangeShapeType="1"/>
          </p:cNvSpPr>
          <p:nvPr/>
        </p:nvSpPr>
        <p:spPr bwMode="auto">
          <a:xfrm>
            <a:off x="7543800" y="1599472"/>
            <a:ext cx="0" cy="1396869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2" name="Line 11"/>
          <p:cNvSpPr>
            <a:spLocks noChangeShapeType="1"/>
          </p:cNvSpPr>
          <p:nvPr/>
        </p:nvSpPr>
        <p:spPr bwMode="auto">
          <a:xfrm>
            <a:off x="3962400" y="1595077"/>
            <a:ext cx="0" cy="145218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7620001" y="3048000"/>
            <a:ext cx="319088" cy="2722563"/>
            <a:chOff x="7709535" y="2973388"/>
            <a:chExt cx="229553" cy="2797175"/>
          </a:xfrm>
        </p:grpSpPr>
        <p:sp>
          <p:nvSpPr>
            <p:cNvPr id="5162" name="Line 25"/>
            <p:cNvSpPr>
              <a:spLocks noChangeShapeType="1"/>
            </p:cNvSpPr>
            <p:nvPr/>
          </p:nvSpPr>
          <p:spPr bwMode="auto">
            <a:xfrm>
              <a:off x="7927975" y="2973388"/>
              <a:ext cx="0" cy="279241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66" name="Line 24"/>
            <p:cNvSpPr>
              <a:spLocks noChangeShapeType="1"/>
            </p:cNvSpPr>
            <p:nvPr/>
          </p:nvSpPr>
          <p:spPr bwMode="auto">
            <a:xfrm>
              <a:off x="7718425" y="5770563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" name="Line 24"/>
            <p:cNvSpPr>
              <a:spLocks noChangeShapeType="1"/>
            </p:cNvSpPr>
            <p:nvPr/>
          </p:nvSpPr>
          <p:spPr bwMode="auto">
            <a:xfrm>
              <a:off x="7709535" y="2982595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915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990600" y="4114800"/>
            <a:ext cx="304800" cy="3048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1005348" y="2369574"/>
            <a:ext cx="304800" cy="3048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Picker</a:t>
            </a:r>
          </a:p>
          <a:p>
            <a:pPr eaLnBrk="1" hangingPunct="1"/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(From Patch CTF)</a:t>
            </a:r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1151614" y="2031226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861392" y="4393096"/>
            <a:ext cx="8379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or </a:t>
            </a: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6731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964"/>
          <a:stretch/>
        </p:blipFill>
        <p:spPr>
          <a:xfrm>
            <a:off x="548922" y="1888436"/>
            <a:ext cx="8046156" cy="4237728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554980" y="3529584"/>
            <a:ext cx="2636520" cy="3048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29"/>
          <p:cNvSpPr>
            <a:spLocks noChangeArrowheads="1"/>
          </p:cNvSpPr>
          <p:nvPr/>
        </p:nvSpPr>
        <p:spPr bwMode="auto">
          <a:xfrm>
            <a:off x="6847223" y="3130834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 flipH="1" flipV="1">
            <a:off x="6316980" y="1944624"/>
            <a:ext cx="774700" cy="30073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6390023" y="1383314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Template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(Coordinates)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13714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1013460" y="4488180"/>
            <a:ext cx="373380" cy="2667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29"/>
          <p:cNvSpPr>
            <a:spLocks noChangeArrowheads="1"/>
          </p:cNvSpPr>
          <p:nvPr/>
        </p:nvSpPr>
        <p:spPr bwMode="auto">
          <a:xfrm>
            <a:off x="1867719" y="434517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Template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(Coordinates)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4967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3924300" y="4861560"/>
            <a:ext cx="1463040" cy="13258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5654040" y="2895600"/>
            <a:ext cx="2735580" cy="533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5186680" y="1973580"/>
            <a:ext cx="322580" cy="2667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cxnSp>
        <p:nvCxnSpPr>
          <p:cNvPr id="9" name="直線單箭頭接點 8"/>
          <p:cNvCxnSpPr/>
          <p:nvPr/>
        </p:nvCxnSpPr>
        <p:spPr bwMode="auto">
          <a:xfrm flipV="1">
            <a:off x="4584921" y="3197749"/>
            <a:ext cx="1562100" cy="214563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文字方塊 9"/>
          <p:cNvSpPr txBox="1"/>
          <p:nvPr/>
        </p:nvSpPr>
        <p:spPr>
          <a:xfrm>
            <a:off x="1995667" y="5183256"/>
            <a:ext cx="182880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Mouse left click </a:t>
            </a:r>
          </a:p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(Hold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Drag)</a:t>
            </a:r>
            <a:endParaRPr lang="zh-TW" altLang="en-US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29"/>
          <p:cNvSpPr>
            <a:spLocks noChangeArrowheads="1"/>
          </p:cNvSpPr>
          <p:nvPr/>
        </p:nvSpPr>
        <p:spPr bwMode="auto">
          <a:xfrm>
            <a:off x="4684402" y="568982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29"/>
          <p:cNvSpPr>
            <a:spLocks noChangeArrowheads="1"/>
          </p:cNvSpPr>
          <p:nvPr/>
        </p:nvSpPr>
        <p:spPr bwMode="auto">
          <a:xfrm>
            <a:off x="4409419" y="1906332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Template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(Coordinates)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7167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1005840" y="4236720"/>
            <a:ext cx="320040" cy="2209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29"/>
          <p:cNvSpPr>
            <a:spLocks noChangeArrowheads="1"/>
          </p:cNvSpPr>
          <p:nvPr/>
        </p:nvSpPr>
        <p:spPr bwMode="auto">
          <a:xfrm>
            <a:off x="887906" y="4486061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Template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(Coordinates)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92594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3992880" y="2560320"/>
            <a:ext cx="1455420" cy="8458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5646420" y="3665220"/>
            <a:ext cx="2758440" cy="6019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cxnSp>
        <p:nvCxnSpPr>
          <p:cNvPr id="7" name="直線單箭頭接點 6"/>
          <p:cNvCxnSpPr/>
          <p:nvPr/>
        </p:nvCxnSpPr>
        <p:spPr bwMode="auto">
          <a:xfrm>
            <a:off x="5208608" y="2905246"/>
            <a:ext cx="1344592" cy="105715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文字方塊 7"/>
          <p:cNvSpPr txBox="1"/>
          <p:nvPr/>
        </p:nvSpPr>
        <p:spPr>
          <a:xfrm>
            <a:off x="2065116" y="2602101"/>
            <a:ext cx="182880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Mouse left click </a:t>
            </a:r>
          </a:p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(Hold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Drag)</a:t>
            </a:r>
            <a:endParaRPr lang="zh-TW" altLang="en-US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4614954" y="2992926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Template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(Coordinates)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89673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661660" y="5113020"/>
            <a:ext cx="2705100" cy="4800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29"/>
          <p:cNvSpPr>
            <a:spLocks noChangeArrowheads="1"/>
          </p:cNvSpPr>
          <p:nvPr/>
        </p:nvSpPr>
        <p:spPr bwMode="auto">
          <a:xfrm>
            <a:off x="4800149" y="516896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Template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(Coordinates)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7600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661660" y="3703899"/>
            <a:ext cx="2705100" cy="1378641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6416040" y="5745480"/>
            <a:ext cx="830580" cy="3886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7647521" y="3710556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7255910" y="571490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Template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(Coordinates)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05860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6179820" y="5760720"/>
            <a:ext cx="707117" cy="3886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5196840" y="1988820"/>
            <a:ext cx="312420" cy="2590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6941465" y="577085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4466411" y="198785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Template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(Coordinates)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47861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1013460" y="3909060"/>
            <a:ext cx="342900" cy="2514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29"/>
          <p:cNvSpPr>
            <a:spLocks noChangeArrowheads="1"/>
          </p:cNvSpPr>
          <p:nvPr/>
        </p:nvSpPr>
        <p:spPr bwMode="auto">
          <a:xfrm>
            <a:off x="1362468" y="359481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Template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(Coordinates)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39085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876300" y="2948940"/>
            <a:ext cx="2819400" cy="27965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flipH="1" flipV="1">
            <a:off x="5753100" y="1912620"/>
            <a:ext cx="259080" cy="2438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5054792" y="185860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Template Picker</a:t>
            </a:r>
          </a:p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(Coordinates)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894071" y="6550983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內容版面配置區 5">
            <a:extLst>
              <a:ext uri="{FF2B5EF4-FFF2-40B4-BE49-F238E27FC236}">
                <a16:creationId xmlns:a16="http://schemas.microsoft.com/office/drawing/2014/main" id="{DECE9A5A-AFF7-EEE4-A650-4067428435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2" t="43707" r="62119" b="15819"/>
          <a:stretch/>
        </p:blipFill>
        <p:spPr bwMode="auto">
          <a:xfrm>
            <a:off x="4716780" y="3785616"/>
            <a:ext cx="2590800" cy="1831849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0176AF2-B6EC-BBD3-32A7-9C79019F7F48}"/>
              </a:ext>
            </a:extLst>
          </p:cNvPr>
          <p:cNvSpPr txBox="1"/>
          <p:nvPr/>
        </p:nvSpPr>
        <p:spPr>
          <a:xfrm>
            <a:off x="4800600" y="5645209"/>
            <a:ext cx="137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dirty="0">
                <a:solidFill>
                  <a:srgbClr val="FF00FF"/>
                </a:solidFill>
                <a:latin typeface="Times New Roman" panose="02020603050405020304" pitchFamily="18" charset="0"/>
              </a:rPr>
              <a:t>Blob picker</a:t>
            </a:r>
            <a:endParaRPr lang="zh-TW" alt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62855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4853</TotalTime>
  <Words>4269</Words>
  <Application>Microsoft Office PowerPoint</Application>
  <PresentationFormat>如螢幕大小 (4:3)</PresentationFormat>
  <Paragraphs>806</Paragraphs>
  <Slides>113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113</vt:i4>
      </vt:variant>
    </vt:vector>
  </HeadingPairs>
  <TitlesOfParts>
    <vt:vector size="116" baseType="lpstr">
      <vt:lpstr>Arial</vt:lpstr>
      <vt:lpstr>Times New Roman</vt:lpstr>
      <vt:lpstr>預設簡報設計</vt:lpstr>
      <vt:lpstr>PowerPoint 簡報</vt:lpstr>
      <vt:lpstr>Workflow of single particle analysis  using cryoSPARC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Workflow of single particle analysis  using cryoSPARC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Workflow of single particle analysis  using cryoSPARC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Workflow of single particle analysis  using cryoSPARC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Workflow of single particle analysis  using cryoSPARC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Workflow of single particle analysis  using cryoSPARC</vt:lpstr>
      <vt:lpstr>PowerPoint 簡報</vt:lpstr>
      <vt:lpstr>PowerPoint 簡報</vt:lpstr>
      <vt:lpstr>PowerPoint 簡報</vt:lpstr>
      <vt:lpstr>PowerPoint 簡報</vt:lpstr>
      <vt:lpstr>Workflow of single particle analysis  using cryoSPARC</vt:lpstr>
      <vt:lpstr>PowerPoint 簡報</vt:lpstr>
      <vt:lpstr>PowerPoint 簡報</vt:lpstr>
      <vt:lpstr>PowerPoint 簡報</vt:lpstr>
      <vt:lpstr>PowerPoint 簡報</vt:lpstr>
      <vt:lpstr>PowerPoint 簡報</vt:lpstr>
      <vt:lpstr>Workflow of single particle analysis  using cryoSPARC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NB2 ASCEM</cp:lastModifiedBy>
  <cp:revision>4147</cp:revision>
  <cp:lastPrinted>1601-01-01T00:00:00Z</cp:lastPrinted>
  <dcterms:created xsi:type="dcterms:W3CDTF">2020-08-07T12:26:59Z</dcterms:created>
  <dcterms:modified xsi:type="dcterms:W3CDTF">2026-03-15T16:07:16Z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