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95" r:id="rId5"/>
    <p:sldId id="294" r:id="rId6"/>
    <p:sldId id="296" r:id="rId7"/>
    <p:sldId id="282" r:id="rId8"/>
    <p:sldId id="267" r:id="rId9"/>
    <p:sldId id="262" r:id="rId10"/>
    <p:sldId id="297" r:id="rId11"/>
    <p:sldId id="298" r:id="rId12"/>
    <p:sldId id="270" r:id="rId13"/>
    <p:sldId id="265" r:id="rId14"/>
    <p:sldId id="269" r:id="rId15"/>
    <p:sldId id="299" r:id="rId16"/>
    <p:sldId id="290" r:id="rId17"/>
    <p:sldId id="291" r:id="rId18"/>
    <p:sldId id="292" r:id="rId19"/>
    <p:sldId id="277" r:id="rId20"/>
    <p:sldId id="288" r:id="rId21"/>
    <p:sldId id="293" r:id="rId22"/>
    <p:sldId id="278" r:id="rId23"/>
    <p:sldId id="279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B4A2D-698D-483F-A44D-4A417919CF82}" type="datetimeFigureOut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EEBAF-E4BB-4763-AB17-FD704103F4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825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1AD4BA-A6F5-526A-E428-3515B58AA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895C882-B8FB-95BD-719C-F23D0C04A8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2DAC995-3E83-B6D2-3263-80A87827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5489-FA16-452C-A972-CA5114B8F586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993E574-8FA2-D7E9-6F39-68595465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2D5FAC-E83D-6DB9-4301-F8BD044D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51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ED2BB8-6444-FED3-8560-DDAA6786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588F328-88A0-7B1C-B234-63D708AE3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36E0B0-4622-7707-7D41-2CB35A7B6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6AE2-E999-456F-B59E-CF5AF83B147C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9AFA4C-A8C1-640A-EA72-763132D0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C3BDC3-F337-070F-20E1-732D66DB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46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7887E7E-859C-99D6-A06A-733313893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1498B03-5688-7B87-A7C8-865E0A25D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6EAC74E-BF6F-CAE8-A70B-26E968F93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9BF2-F45D-4AF4-BF2A-B90C4605F7C9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3885A5-ECA2-E259-9E09-E25F6291D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50554-A647-9B00-AF22-46E5DBC7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48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68BE71-907F-7476-C4CA-167F7D74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48183D-C795-DBD0-287B-6B66B4261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300C8-6264-961E-07AE-89C42578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1DECE-33D2-46EA-A3B2-AFFA3C8399C8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9544E9-9EE3-2E5C-8F4B-72F012E5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FD54A5-F805-C9DC-61AC-793422D9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590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B979B7-2FBD-6144-ECE5-03EA3190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87DFF7-4E21-37D2-4A88-D48AC713C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515E98-DD4A-572D-8AF6-08C48846F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AD03-05C6-4B1D-A522-F948B5C425CF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E675FA-67CC-861F-EF02-3730FBA3C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591E0D-8C64-C99C-81B7-345F4217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895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0E58CB-F3E7-C9BC-068D-80D905B4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7F34DF-C5E8-CFF5-C1B2-43CEAA289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2688D53-49BF-B384-6626-A21BE6DE8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7A2056D-A0F3-C9FF-CAEA-18428375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778C-9C30-4F4F-A5AB-B79EC1597876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64CDCA2-124F-753A-88E4-9038F5EC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E3565E8-D08C-0A79-2BFE-F49286AC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643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0E3AC6-DE10-AAC2-C4AD-CD19014E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46DF78-0437-B98F-2C51-B4E6E2FE2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03B324F-3680-E556-54A8-C99A059BD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0BB3506-107F-E60C-0C36-5D5733A7B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5586D7F-1412-8831-A0D9-F5CFA9177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12FAD33-CD19-8D3F-A55F-483E44463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483C3-6C68-4695-BEFF-1992A6D29CBE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83E79D7-4DA3-B3B7-1BD5-6D99574AA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A4811D8-62EC-A2E6-98FF-0A1DB91A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276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3564B0-5353-F074-9B73-B4156E47E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7535A97-8DEB-A8FD-B866-D854FA1D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5779-E274-4383-A4F9-70A030414897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E82016-4F0F-1223-48DC-DE0CFC9F1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EF0C190-11C8-5FB4-FBB0-5049BC19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854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FE9DA06-D95C-21DE-4C8D-615222DF0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F726-2779-4D7A-A699-4D623663626E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383C2F-43FE-BEDE-BB49-830CAF5E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8AFCB23-0A28-9068-C20C-A4F442F4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388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D33696-E3FE-513A-6C3B-FAE954A5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F3E31C-508E-BDE4-1F9A-9C282A77B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3A0F488-F540-3F22-DF45-DC36C092C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BB37709-3984-A72F-D102-28E284888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80C2-21C4-4395-8E02-494E39477A04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478792E-9608-63B6-F86D-8AB4C235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38A030E-B3FF-2CE2-BC30-F7F14000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53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2EB16E-7FBA-F53B-24D5-9EDFA5AD4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3C3A164-2114-BC1D-1637-4F306460D4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16CC152-85CE-5E11-D072-41BC9EF76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3236FC8-0B2F-E965-AE42-481A0FAD7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79C79-9514-44D6-932A-763C8AF1A84F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9CB2641-D87A-A469-8D0C-F876DFD1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5B06A98-2270-B426-2BFE-0B84E7AE5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32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AA5DC0B-7F41-8D6A-9C7B-95A1086B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90DC71B-0866-E9CE-CB9C-7F212F551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3BF44D-6A21-084B-0896-E2C5AFB6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477C3C-6A3F-4BD3-9237-01EB370EE2EF}" type="datetime1">
              <a:rPr lang="zh-TW" altLang="en-US" smtClean="0"/>
              <a:t>2026/3/16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CB60E8-B644-1018-9728-FD16BC7E2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AB2A577-3A21-B255-552D-C95205085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72CD44-1C12-488A-98F4-2838D6B40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08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06D4A0-8626-784E-971F-B5398936D5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Helical reconstruction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812EF9C-F28E-D690-D349-36AE587374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Chih-Hsuan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Lee, IBMS, AS</a:t>
            </a: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March 16, 2026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1FE3BE0-51F3-6301-971B-CE69B3CD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8186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4DA852-A52B-9319-8A15-0F7F074A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TW" dirty="0">
                <a:solidFill>
                  <a:srgbClr val="1F1F1F"/>
                </a:solidFill>
              </a:rPr>
              <a:t>I</a:t>
            </a:r>
            <a:r>
              <a:rPr lang="en-US" altLang="zh-TW" b="0" i="0" dirty="0">
                <a:solidFill>
                  <a:srgbClr val="1F1F1F"/>
                </a:solidFill>
                <a:effectLst/>
              </a:rPr>
              <a:t>terative </a:t>
            </a:r>
            <a:r>
              <a:rPr lang="en-US" altLang="zh-TW" dirty="0">
                <a:solidFill>
                  <a:srgbClr val="1F1F1F"/>
                </a:solidFill>
              </a:rPr>
              <a:t>H</a:t>
            </a:r>
            <a:r>
              <a:rPr lang="en-US" altLang="zh-TW" b="0" i="0" dirty="0">
                <a:solidFill>
                  <a:srgbClr val="1F1F1F"/>
                </a:solidFill>
                <a:effectLst/>
              </a:rPr>
              <a:t>elical </a:t>
            </a:r>
            <a:r>
              <a:rPr lang="en-US" altLang="zh-TW" dirty="0">
                <a:solidFill>
                  <a:srgbClr val="1F1F1F"/>
                </a:solidFill>
              </a:rPr>
              <a:t>R</a:t>
            </a:r>
            <a:r>
              <a:rPr lang="en-US" altLang="zh-TW" b="0" i="0" dirty="0">
                <a:solidFill>
                  <a:srgbClr val="1F1F1F"/>
                </a:solidFill>
                <a:effectLst/>
              </a:rPr>
              <a:t>eal </a:t>
            </a:r>
            <a:r>
              <a:rPr lang="en-US" altLang="zh-TW" dirty="0">
                <a:solidFill>
                  <a:srgbClr val="1F1F1F"/>
                </a:solidFill>
              </a:rPr>
              <a:t>S</a:t>
            </a:r>
            <a:r>
              <a:rPr lang="en-US" altLang="zh-TW" b="0" i="0" dirty="0">
                <a:solidFill>
                  <a:srgbClr val="1F1F1F"/>
                </a:solidFill>
                <a:effectLst/>
              </a:rPr>
              <a:t>pace </a:t>
            </a:r>
            <a:r>
              <a:rPr lang="en-US" altLang="zh-TW" dirty="0">
                <a:solidFill>
                  <a:srgbClr val="1F1F1F"/>
                </a:solidFill>
              </a:rPr>
              <a:t>R</a:t>
            </a:r>
            <a:r>
              <a:rPr lang="en-US" altLang="zh-TW" b="0" i="0" dirty="0">
                <a:solidFill>
                  <a:srgbClr val="1F1F1F"/>
                </a:solidFill>
                <a:effectLst/>
              </a:rPr>
              <a:t>econstruction </a:t>
            </a:r>
            <a:r>
              <a:rPr lang="en-US" altLang="zh-TW" dirty="0"/>
              <a:t>(IHRSR)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F65662-54B8-CDFE-6849-CF7F01783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05C676E-F9DD-2505-7A5E-53677A4A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D79EF34-2268-4832-F9EB-27DE52CCC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77" y="1743869"/>
            <a:ext cx="6772275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EABC367-E3FA-DD97-41ED-F6A3780C98C0}"/>
              </a:ext>
            </a:extLst>
          </p:cNvPr>
          <p:cNvSpPr txBox="1"/>
          <p:nvPr/>
        </p:nvSpPr>
        <p:spPr>
          <a:xfrm>
            <a:off x="7128553" y="2464904"/>
            <a:ext cx="45916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- A reference model is required (featureless </a:t>
            </a:r>
          </a:p>
          <a:p>
            <a:r>
              <a:rPr lang="en-US" altLang="zh-TW" dirty="0"/>
              <a:t>  cylinders or simulated helical lattices)</a:t>
            </a:r>
          </a:p>
          <a:p>
            <a:endParaRPr lang="en-US" altLang="zh-TW" dirty="0"/>
          </a:p>
          <a:p>
            <a:r>
              <a:rPr lang="en-US" altLang="zh-TW" dirty="0"/>
              <a:t>- Helical parameters (twist and rise) are </a:t>
            </a:r>
          </a:p>
          <a:p>
            <a:r>
              <a:rPr lang="en-US" altLang="zh-TW" dirty="0"/>
              <a:t>  refined during the reconstruction</a:t>
            </a:r>
          </a:p>
          <a:p>
            <a:endParaRPr lang="en-US" altLang="zh-TW" dirty="0"/>
          </a:p>
          <a:p>
            <a:r>
              <a:rPr lang="en-US" altLang="zh-TW" dirty="0"/>
              <a:t>- Initial guess of twist and rise is important.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400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901E4B-08D0-0853-E752-94C82A3AC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Potential pitfalls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601FAB-97C0-DAC0-5EE9-BD5E408ED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69D76E-06A3-E54F-1A79-F9A222AC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2DA06C8-21DF-DF08-F6B3-2E6873F42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5993843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5AD31C5-2648-AB6D-490E-95C2EDE2A066}"/>
              </a:ext>
            </a:extLst>
          </p:cNvPr>
          <p:cNvSpPr txBox="1"/>
          <p:nvPr/>
        </p:nvSpPr>
        <p:spPr>
          <a:xfrm>
            <a:off x="7230098" y="3077964"/>
            <a:ext cx="3942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- Is your map has protein-like feature</a:t>
            </a:r>
          </a:p>
          <a:p>
            <a:r>
              <a:rPr lang="en-US" altLang="zh-TW" dirty="0"/>
              <a:t>- FSC</a:t>
            </a:r>
          </a:p>
          <a:p>
            <a:r>
              <a:rPr lang="en-US" altLang="zh-TW" dirty="0"/>
              <a:t>-</a:t>
            </a:r>
            <a:r>
              <a:rPr lang="zh-TW" altLang="en-US" dirty="0"/>
              <a:t> </a:t>
            </a:r>
            <a:r>
              <a:rPr lang="en-US" altLang="zh-TW" dirty="0"/>
              <a:t>Noise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B673E04-2F8B-B6B7-5EFA-3633CA8B292B}"/>
              </a:ext>
            </a:extLst>
          </p:cNvPr>
          <p:cNvSpPr txBox="1"/>
          <p:nvPr/>
        </p:nvSpPr>
        <p:spPr>
          <a:xfrm>
            <a:off x="7118406" y="6356350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(He &amp; </a:t>
            </a:r>
            <a:r>
              <a:rPr lang="en-US" altLang="zh-TW" dirty="0" err="1"/>
              <a:t>Scheres</a:t>
            </a:r>
            <a:r>
              <a:rPr lang="en-US" altLang="zh-TW" dirty="0"/>
              <a:t>., J Struct Biol 2017)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4712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F7DE1B-8F52-90A9-8363-645AE0F21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id="{773EC7B2-A600-AB57-AEEA-C70A7D5A3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50" y="365125"/>
            <a:ext cx="8539700" cy="6341296"/>
          </a:xfr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523645F-1891-40BC-27FB-D5707EFD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547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C53B3C-DF81-41F4-EE79-F52E9AAD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Software for Helical Reconstruction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133CAFC-3AF7-1099-FDC5-5DC1DAB4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F25C948-3BB7-B937-98FB-836E259BCFBB}"/>
              </a:ext>
            </a:extLst>
          </p:cNvPr>
          <p:cNvSpPr txBox="1"/>
          <p:nvPr/>
        </p:nvSpPr>
        <p:spPr>
          <a:xfrm>
            <a:off x="2186609" y="2194559"/>
            <a:ext cx="32380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/>
              <a:t>Fourier-Bessel</a:t>
            </a:r>
          </a:p>
          <a:p>
            <a:endParaRPr lang="en-US" altLang="zh-TW" sz="2400" dirty="0"/>
          </a:p>
          <a:p>
            <a:r>
              <a:rPr lang="en-US" altLang="zh-TW" sz="2400" dirty="0"/>
              <a:t>- MRC Package</a:t>
            </a:r>
          </a:p>
          <a:p>
            <a:r>
              <a:rPr lang="en-US" altLang="zh-TW" sz="2400" dirty="0"/>
              <a:t>- Brandeis</a:t>
            </a:r>
          </a:p>
          <a:p>
            <a:r>
              <a:rPr lang="en-US" altLang="zh-TW" sz="2400" dirty="0"/>
              <a:t>- </a:t>
            </a:r>
            <a:r>
              <a:rPr lang="en-US" altLang="zh-TW" sz="2400" dirty="0" err="1"/>
              <a:t>Phoelix</a:t>
            </a:r>
            <a:r>
              <a:rPr lang="en-US" altLang="zh-TW" sz="2400" dirty="0"/>
              <a:t> &amp; </a:t>
            </a:r>
            <a:r>
              <a:rPr lang="en-US" altLang="zh-TW" sz="2400" dirty="0" err="1"/>
              <a:t>Suprim</a:t>
            </a:r>
            <a:endParaRPr lang="en-US" altLang="zh-TW" sz="2400" dirty="0"/>
          </a:p>
          <a:p>
            <a:r>
              <a:rPr lang="en-US" altLang="zh-TW" sz="2400" dirty="0"/>
              <a:t>- Unwin’s routines</a:t>
            </a:r>
          </a:p>
          <a:p>
            <a:r>
              <a:rPr lang="en-US" altLang="zh-TW" sz="2400" dirty="0"/>
              <a:t>- Toyoshima’s routines</a:t>
            </a:r>
          </a:p>
          <a:p>
            <a:r>
              <a:rPr lang="en-US" altLang="zh-TW" sz="2400" dirty="0"/>
              <a:t>- Ruby-Helix</a:t>
            </a:r>
          </a:p>
          <a:p>
            <a:r>
              <a:rPr lang="en-US" altLang="zh-TW" sz="2400" dirty="0"/>
              <a:t>- EMIP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CD18B85-1272-6B97-0E5B-A65726531C23}"/>
              </a:ext>
            </a:extLst>
          </p:cNvPr>
          <p:cNvSpPr txBox="1"/>
          <p:nvPr/>
        </p:nvSpPr>
        <p:spPr>
          <a:xfrm>
            <a:off x="5836257" y="2194559"/>
            <a:ext cx="439415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/>
              <a:t>Single-particle-like IHRSR</a:t>
            </a:r>
          </a:p>
          <a:p>
            <a:endParaRPr lang="en-US" altLang="zh-TW" sz="2400" dirty="0"/>
          </a:p>
          <a:p>
            <a:r>
              <a:rPr lang="en-US" altLang="zh-TW" sz="2400" dirty="0"/>
              <a:t>- FREALIGN</a:t>
            </a:r>
          </a:p>
          <a:p>
            <a:r>
              <a:rPr lang="en-US" altLang="zh-TW" sz="2400" dirty="0"/>
              <a:t>- IHRSR</a:t>
            </a:r>
          </a:p>
          <a:p>
            <a:r>
              <a:rPr lang="en-US" altLang="zh-TW" sz="2400" dirty="0"/>
              <a:t>- SPRING</a:t>
            </a:r>
          </a:p>
          <a:p>
            <a:r>
              <a:rPr lang="en-US" altLang="zh-TW" sz="2400" dirty="0"/>
              <a:t>- </a:t>
            </a:r>
            <a:r>
              <a:rPr lang="en-US" altLang="zh-TW" sz="2400" dirty="0">
                <a:solidFill>
                  <a:srgbClr val="FF0000"/>
                </a:solidFill>
              </a:rPr>
              <a:t>RELION (933/2449 in EMDB)</a:t>
            </a:r>
          </a:p>
          <a:p>
            <a:r>
              <a:rPr lang="en-US" altLang="zh-TW" sz="2400" dirty="0"/>
              <a:t>- </a:t>
            </a:r>
            <a:r>
              <a:rPr lang="en-US" altLang="zh-TW" sz="2400" dirty="0" err="1">
                <a:solidFill>
                  <a:srgbClr val="FF0000"/>
                </a:solidFill>
              </a:rPr>
              <a:t>cryoSPARC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9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830353-11FD-176D-E7C8-0917E7B1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Helical Reconstruction Workflow</a:t>
            </a:r>
            <a:endParaRPr lang="zh-TW" alt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2103AD9-7EDA-15E4-C9AC-EDD83B933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77C44B8-019B-AB6A-5F4C-AE2A538489B2}"/>
              </a:ext>
            </a:extLst>
          </p:cNvPr>
          <p:cNvSpPr txBox="1"/>
          <p:nvPr/>
        </p:nvSpPr>
        <p:spPr>
          <a:xfrm>
            <a:off x="1965298" y="1909596"/>
            <a:ext cx="826140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/>
              <a:t>- Preprocessing (Motion correction, CTF estimation)</a:t>
            </a:r>
          </a:p>
          <a:p>
            <a:endParaRPr lang="en-US" altLang="zh-TW" sz="2200" dirty="0"/>
          </a:p>
          <a:p>
            <a:r>
              <a:rPr lang="en-US" altLang="zh-TW" sz="2200" dirty="0">
                <a:solidFill>
                  <a:srgbClr val="FF0000"/>
                </a:solidFill>
              </a:rPr>
              <a:t>- Pick filaments:</a:t>
            </a:r>
            <a:r>
              <a:rPr lang="zh-TW" altLang="en-US" sz="2200" dirty="0">
                <a:solidFill>
                  <a:srgbClr val="FF0000"/>
                </a:solidFill>
              </a:rPr>
              <a:t> </a:t>
            </a:r>
            <a:r>
              <a:rPr lang="en-US" altLang="zh-TW" sz="2200" dirty="0">
                <a:solidFill>
                  <a:srgbClr val="FF0000"/>
                </a:solidFill>
              </a:rPr>
              <a:t>EMAN2, RELION (Manual)</a:t>
            </a:r>
          </a:p>
          <a:p>
            <a:r>
              <a:rPr lang="en-US" altLang="zh-TW" sz="2200" dirty="0">
                <a:solidFill>
                  <a:srgbClr val="FF0000"/>
                </a:solidFill>
              </a:rPr>
              <a:t>                          topaz, </a:t>
            </a:r>
            <a:r>
              <a:rPr lang="en-US" altLang="zh-TW" sz="2200" dirty="0" err="1">
                <a:solidFill>
                  <a:srgbClr val="FF0000"/>
                </a:solidFill>
              </a:rPr>
              <a:t>crYOLO</a:t>
            </a:r>
            <a:r>
              <a:rPr lang="en-US" altLang="zh-TW" sz="2200" dirty="0">
                <a:solidFill>
                  <a:srgbClr val="FF0000"/>
                </a:solidFill>
              </a:rPr>
              <a:t> (Automatic)</a:t>
            </a:r>
          </a:p>
          <a:p>
            <a:endParaRPr lang="en-US" altLang="zh-TW" sz="2200" dirty="0"/>
          </a:p>
          <a:p>
            <a:r>
              <a:rPr lang="en-US" altLang="zh-TW" sz="2200" dirty="0"/>
              <a:t>- Particles extractions</a:t>
            </a:r>
          </a:p>
          <a:p>
            <a:r>
              <a:rPr lang="en-US" altLang="zh-TW" sz="2200" dirty="0"/>
              <a:t>- 2D Classification</a:t>
            </a:r>
          </a:p>
          <a:p>
            <a:endParaRPr lang="en-US" altLang="zh-TW" sz="2200" dirty="0"/>
          </a:p>
          <a:p>
            <a:r>
              <a:rPr lang="en-US" altLang="zh-TW" sz="2200" dirty="0">
                <a:solidFill>
                  <a:srgbClr val="FF0000"/>
                </a:solidFill>
              </a:rPr>
              <a:t>- Initial model: Custom</a:t>
            </a:r>
          </a:p>
          <a:p>
            <a:r>
              <a:rPr lang="en-US" altLang="zh-TW" sz="2200" dirty="0">
                <a:solidFill>
                  <a:srgbClr val="FF0000"/>
                </a:solidFill>
              </a:rPr>
              <a:t>- Determine helical parameters (twist, rise): Custom</a:t>
            </a:r>
          </a:p>
          <a:p>
            <a:endParaRPr lang="en-US" altLang="zh-TW" sz="2200" dirty="0"/>
          </a:p>
          <a:p>
            <a:r>
              <a:rPr lang="en-US" altLang="zh-TW" sz="2200" dirty="0"/>
              <a:t>- 3D</a:t>
            </a:r>
            <a:r>
              <a:rPr lang="zh-TW" altLang="en-US" sz="2200" dirty="0"/>
              <a:t> </a:t>
            </a:r>
            <a:r>
              <a:rPr lang="en-US" altLang="zh-TW" sz="2200" dirty="0"/>
              <a:t>refinement</a:t>
            </a:r>
          </a:p>
          <a:p>
            <a:r>
              <a:rPr lang="en-US" altLang="zh-TW" sz="2200" dirty="0"/>
              <a:t>- Model building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936119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0D0134-4F66-7F02-23EB-7B253C07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TW"/>
              <a:t>Filament picking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5E71031-A3A8-8B51-50F1-1326CF51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CFA570A-A663-2F98-F7C4-856D96D21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17"/>
          <a:stretch/>
        </p:blipFill>
        <p:spPr bwMode="auto">
          <a:xfrm>
            <a:off x="316484" y="1694895"/>
            <a:ext cx="3002110" cy="30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BC45676-F713-1624-6376-F230BDE8D5DB}"/>
              </a:ext>
            </a:extLst>
          </p:cNvPr>
          <p:cNvSpPr txBox="1"/>
          <p:nvPr/>
        </p:nvSpPr>
        <p:spPr>
          <a:xfrm>
            <a:off x="872409" y="118767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Manually picking</a:t>
            </a:r>
            <a:endParaRPr lang="zh-TW" altLang="en-US" dirty="0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595745B6-2C46-AE5D-B6C3-12DED5503C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231" y="1773141"/>
            <a:ext cx="2942451" cy="295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716A48D4-887E-A3F0-A8D4-1C5BC7111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3" t="51369"/>
          <a:stretch/>
        </p:blipFill>
        <p:spPr bwMode="auto">
          <a:xfrm>
            <a:off x="4417577" y="1489012"/>
            <a:ext cx="2998671" cy="32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6DB3204-2869-9570-9929-BB177AC2EC47}"/>
              </a:ext>
            </a:extLst>
          </p:cNvPr>
          <p:cNvSpPr txBox="1"/>
          <p:nvPr/>
        </p:nvSpPr>
        <p:spPr>
          <a:xfrm>
            <a:off x="4814290" y="1256620"/>
            <a:ext cx="206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Automatics: Topaz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E645E0C-82C4-AD01-9CE0-19AA2F21FA43}"/>
              </a:ext>
            </a:extLst>
          </p:cNvPr>
          <p:cNvSpPr txBox="1"/>
          <p:nvPr/>
        </p:nvSpPr>
        <p:spPr>
          <a:xfrm>
            <a:off x="8819061" y="1272837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Automatics: </a:t>
            </a:r>
            <a:r>
              <a:rPr lang="en-US" altLang="zh-TW" dirty="0" err="1"/>
              <a:t>cyYOLO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C9E6DCD-8CF3-380D-8BBE-AA6708C21F73}"/>
              </a:ext>
            </a:extLst>
          </p:cNvPr>
          <p:cNvSpPr txBox="1"/>
          <p:nvPr/>
        </p:nvSpPr>
        <p:spPr>
          <a:xfrm>
            <a:off x="305223" y="4999656"/>
            <a:ext cx="5865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Manual: pick straight filaments, avoid junction</a:t>
            </a:r>
          </a:p>
          <a:p>
            <a:r>
              <a:rPr lang="en-US" altLang="zh-TW" dirty="0"/>
              <a:t>Automatic: try to tuning parameter, train your own model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6390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0CFEE5-15BB-27EC-09B8-8B14BDA4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TW" dirty="0"/>
              <a:t>Particle Extraction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86B109-AE84-5CE8-E7C7-A6B0C952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97AFE17-189E-9EB4-570E-F70C8C398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1" t="50000"/>
          <a:stretch/>
        </p:blipFill>
        <p:spPr bwMode="auto">
          <a:xfrm>
            <a:off x="6372090" y="450254"/>
            <a:ext cx="4151464" cy="418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AC4401F-F302-D20C-C569-4571E18717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8"/>
          <a:stretch/>
        </p:blipFill>
        <p:spPr bwMode="auto">
          <a:xfrm>
            <a:off x="1044732" y="4011946"/>
            <a:ext cx="4497112" cy="256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BE3B711-026E-D0B7-A89C-3D736EE5B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74"/>
          <a:stretch/>
        </p:blipFill>
        <p:spPr bwMode="auto">
          <a:xfrm>
            <a:off x="1154301" y="1380587"/>
            <a:ext cx="4665611" cy="232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9EDC109-A217-BABB-6779-CA55853725C9}"/>
              </a:ext>
            </a:extLst>
          </p:cNvPr>
          <p:cNvSpPr/>
          <p:nvPr/>
        </p:nvSpPr>
        <p:spPr>
          <a:xfrm>
            <a:off x="4110824" y="5557962"/>
            <a:ext cx="1598213" cy="1163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9F210F1-F8F1-D0DF-ADAA-F03920315552}"/>
              </a:ext>
            </a:extLst>
          </p:cNvPr>
          <p:cNvSpPr txBox="1"/>
          <p:nvPr/>
        </p:nvSpPr>
        <p:spPr>
          <a:xfrm>
            <a:off x="6372090" y="4969565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Things to keep in mind:</a:t>
            </a:r>
          </a:p>
          <a:p>
            <a:r>
              <a:rPr lang="en-US" altLang="zh-TW" dirty="0"/>
              <a:t>Overlapping distance between box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8190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0A046B-1E60-C62E-5105-0B3F45FE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TW" dirty="0"/>
              <a:t>2D Classification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B7F960-727B-FCC3-6B7B-404EF3898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DACCC4-9CC6-4C7F-EFE0-1F48F8CB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7D69A50-A72A-7164-27F4-357D95F3C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6" y="1357499"/>
            <a:ext cx="6024438" cy="16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614B116-E243-DA70-5005-D11138469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2" y="3128487"/>
            <a:ext cx="5883965" cy="30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E473FAC-0AE3-8525-E1D4-5CEC73FA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84" y="1310951"/>
            <a:ext cx="5658280" cy="31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2677E98-B87B-41EF-7BEC-20DCAFB8B11A}"/>
              </a:ext>
            </a:extLst>
          </p:cNvPr>
          <p:cNvSpPr txBox="1"/>
          <p:nvPr/>
        </p:nvSpPr>
        <p:spPr>
          <a:xfrm>
            <a:off x="6345088" y="4652725"/>
            <a:ext cx="56348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- Try to tune T value in RELION</a:t>
            </a:r>
          </a:p>
          <a:p>
            <a:r>
              <a:rPr lang="en-US" altLang="zh-TW" dirty="0"/>
              <a:t>- Ignore CTF first peak</a:t>
            </a:r>
          </a:p>
          <a:p>
            <a:r>
              <a:rPr lang="en-US" altLang="zh-TW" dirty="0"/>
              <a:t>- Calculation of layer lines or averaged power spectra</a:t>
            </a:r>
          </a:p>
          <a:p>
            <a:r>
              <a:rPr lang="en-US" altLang="zh-TW" dirty="0"/>
              <a:t>- Determine helical rise and twist</a:t>
            </a:r>
          </a:p>
          <a:p>
            <a:r>
              <a:rPr lang="en-US" altLang="zh-TW" dirty="0"/>
              <a:t>- http://rico.ibs.fr/helixplorer/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1236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35BA24-6262-9BEF-E181-32A495F72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TW" dirty="0"/>
              <a:t>Initial model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D125F0F-3964-9E06-9C12-3F115F78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C1DCC36-0AFC-7BA0-F10B-1309FB0392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9" t="53487" r="25046"/>
          <a:stretch/>
        </p:blipFill>
        <p:spPr bwMode="auto">
          <a:xfrm>
            <a:off x="4958958" y="1814522"/>
            <a:ext cx="2115047" cy="40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1ABB033-0CE8-1BDA-8050-7972F5DEF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9" r="10099" b="48163"/>
          <a:stretch/>
        </p:blipFill>
        <p:spPr bwMode="auto">
          <a:xfrm>
            <a:off x="1223678" y="1411712"/>
            <a:ext cx="1296063" cy="52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6B4E026-B2EE-A485-279D-C0FF4D684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9" r="25046" b="45652"/>
          <a:stretch/>
        </p:blipFill>
        <p:spPr bwMode="auto">
          <a:xfrm>
            <a:off x="3123547" y="2195330"/>
            <a:ext cx="1716155" cy="38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5055149-F3A8-B8A2-BEDD-E25663456A53}"/>
              </a:ext>
            </a:extLst>
          </p:cNvPr>
          <p:cNvSpPr txBox="1"/>
          <p:nvPr/>
        </p:nvSpPr>
        <p:spPr>
          <a:xfrm>
            <a:off x="7278919" y="2096946"/>
            <a:ext cx="43739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0" i="0" dirty="0">
                <a:solidFill>
                  <a:srgbClr val="1F1F1F"/>
                </a:solidFill>
                <a:effectLst/>
                <a:latin typeface="+mj-lt"/>
              </a:rPr>
              <a:t>Featureless cylinder:</a:t>
            </a:r>
          </a:p>
          <a:p>
            <a:r>
              <a:rPr lang="en-US" altLang="zh-TW" dirty="0">
                <a:solidFill>
                  <a:srgbClr val="1F1F1F"/>
                </a:solidFill>
                <a:latin typeface="+mj-lt"/>
              </a:rPr>
              <a:t>- helical width</a:t>
            </a:r>
          </a:p>
          <a:p>
            <a:endParaRPr lang="en-US" altLang="zh-TW" dirty="0">
              <a:latin typeface="+mj-lt"/>
            </a:endParaRPr>
          </a:p>
          <a:p>
            <a:r>
              <a:rPr lang="en-US" altLang="zh-TW" dirty="0">
                <a:latin typeface="+mj-lt"/>
              </a:rPr>
              <a:t>Simulated helical lattices</a:t>
            </a:r>
          </a:p>
          <a:p>
            <a:r>
              <a:rPr lang="en-US" altLang="zh-TW" dirty="0">
                <a:latin typeface="+mj-lt"/>
              </a:rPr>
              <a:t>- 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helical twist and rise are known</a:t>
            </a:r>
          </a:p>
          <a:p>
            <a:endParaRPr lang="en-US" altLang="zh-TW" dirty="0">
              <a:latin typeface="+mj-lt"/>
            </a:endParaRPr>
          </a:p>
          <a:p>
            <a:r>
              <a:rPr lang="en-US" altLang="zh-TW" dirty="0">
                <a:latin typeface="+mj-lt"/>
              </a:rPr>
              <a:t>For some case, you need to test different</a:t>
            </a:r>
          </a:p>
          <a:p>
            <a:r>
              <a:rPr lang="en-US" altLang="zh-TW" dirty="0">
                <a:latin typeface="+mj-lt"/>
              </a:rPr>
              <a:t>kind of initial models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7757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0A9873-FBAA-B626-16D0-01C5012C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TW" dirty="0"/>
              <a:t>Initial model: amyloid fibril</a:t>
            </a:r>
            <a:endParaRPr lang="zh-TW" altLang="en-US" dirty="0"/>
          </a:p>
        </p:txBody>
      </p:sp>
      <p:pic>
        <p:nvPicPr>
          <p:cNvPr id="5" name="內容版面配置區 4" descr="一張含有 寫生, 圖畫, 螢幕擷取畫面, 設計 的圖片&#10;&#10;AI 產生的內容可能不正確。">
            <a:extLst>
              <a:ext uri="{FF2B5EF4-FFF2-40B4-BE49-F238E27FC236}">
                <a16:creationId xmlns:a16="http://schemas.microsoft.com/office/drawing/2014/main" id="{C5700BBB-6285-06A3-03EA-2A194F089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6" y="1754064"/>
            <a:ext cx="4293877" cy="4351338"/>
          </a:xfrm>
        </p:spPr>
      </p:pic>
      <p:pic>
        <p:nvPicPr>
          <p:cNvPr id="7" name="圖片 6" descr="一張含有 螢幕擷取畫面, 黑與白, 單色 的圖片&#10;&#10;AI 產生的內容可能不正確。">
            <a:extLst>
              <a:ext uri="{FF2B5EF4-FFF2-40B4-BE49-F238E27FC236}">
                <a16:creationId xmlns:a16="http://schemas.microsoft.com/office/drawing/2014/main" id="{42B78416-EE4C-59AF-9D37-7535BEA9F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62" y="1674551"/>
            <a:ext cx="7309125" cy="3291174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B0C41EE3-C844-AC25-FB7E-691DB261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12F33B7-6275-A1E6-7B92-ACACD656BC1C}"/>
              </a:ext>
            </a:extLst>
          </p:cNvPr>
          <p:cNvSpPr txBox="1"/>
          <p:nvPr/>
        </p:nvSpPr>
        <p:spPr>
          <a:xfrm>
            <a:off x="4702762" y="4998783"/>
            <a:ext cx="6810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- Making a sinogram by put together 2D class averages</a:t>
            </a:r>
          </a:p>
          <a:p>
            <a:r>
              <a:rPr lang="en-US" altLang="zh-TW" dirty="0"/>
              <a:t>- Build initial model from sinogram</a:t>
            </a:r>
          </a:p>
          <a:p>
            <a:r>
              <a:rPr lang="en-US" altLang="zh-TW" dirty="0"/>
              <a:t>- Classify different kinds of filaments and estimate patch distance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7FF228D-66F0-33B6-E368-E887EE200DC9}"/>
              </a:ext>
            </a:extLst>
          </p:cNvPr>
          <p:cNvSpPr txBox="1"/>
          <p:nvPr/>
        </p:nvSpPr>
        <p:spPr>
          <a:xfrm>
            <a:off x="8748423" y="6157252"/>
            <a:ext cx="3035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(</a:t>
            </a:r>
            <a:r>
              <a:rPr lang="en-US" altLang="zh-TW" dirty="0" err="1"/>
              <a:t>Scheres</a:t>
            </a:r>
            <a:r>
              <a:rPr lang="en-US" altLang="zh-TW" dirty="0"/>
              <a:t>, 2020)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857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B7414E-CE96-85EE-C7D0-AD2570819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854932-2352-DB41-A062-40617CF93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 brief overview of helices and helical processing</a:t>
            </a:r>
          </a:p>
          <a:p>
            <a:r>
              <a:rPr lang="en-US" altLang="zh-TW" dirty="0"/>
              <a:t>A walkthrough of helical reconstruction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1846B97-B070-189C-32B2-99EF3C18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6641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DC865C-3E38-4903-4F83-3FE5DA5D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4BEF33-D729-EE48-156F-71326C758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4F7B7F-DDE3-27D0-C3DF-0CAC3C64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639" y="365125"/>
            <a:ext cx="9458254" cy="58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34915E-AE86-3C51-75DA-5F95520B3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A5FA95-0477-D0DC-BE64-32B948AA90F4}"/>
              </a:ext>
            </a:extLst>
          </p:cNvPr>
          <p:cNvSpPr txBox="1"/>
          <p:nvPr/>
        </p:nvSpPr>
        <p:spPr>
          <a:xfrm>
            <a:off x="8740472" y="6352143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(</a:t>
            </a:r>
            <a:r>
              <a:rPr lang="en-US" altLang="zh-TW" dirty="0" err="1"/>
              <a:t>Lövestam</a:t>
            </a:r>
            <a:r>
              <a:rPr lang="en-US" altLang="zh-TW" dirty="0"/>
              <a:t> 2022)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9103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6AF856-1FBE-0568-5553-CC412182C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3D Reconstruction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F48F4FD-BD4E-7DFD-6ABB-51222E3F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E4ECAAED-1488-F279-4CD7-ED05163690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33" y="1481407"/>
            <a:ext cx="4796209" cy="471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6E9F192-808C-BD1D-F16F-D6FFE662BF2A}"/>
              </a:ext>
            </a:extLst>
          </p:cNvPr>
          <p:cNvSpPr txBox="1"/>
          <p:nvPr/>
        </p:nvSpPr>
        <p:spPr>
          <a:xfrm>
            <a:off x="5897219" y="4256413"/>
            <a:ext cx="56733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- Determine helical twist and rise:</a:t>
            </a:r>
          </a:p>
          <a:p>
            <a:r>
              <a:rPr lang="en-US" altLang="zh-TW" dirty="0"/>
              <a:t> provided by literature, indexing power spectra, </a:t>
            </a:r>
          </a:p>
          <a:p>
            <a:r>
              <a:rPr lang="en-US" altLang="zh-TW" dirty="0"/>
              <a:t> mass-per-length by TMV</a:t>
            </a:r>
          </a:p>
          <a:p>
            <a:endParaRPr lang="en-US" altLang="zh-TW" dirty="0"/>
          </a:p>
          <a:p>
            <a:r>
              <a:rPr lang="en-US" altLang="zh-TW" dirty="0"/>
              <a:t>- Try different helical twist and rise combinations</a:t>
            </a:r>
          </a:p>
          <a:p>
            <a:r>
              <a:rPr lang="en-US" altLang="zh-TW" dirty="0"/>
              <a:t>- Try different kind of initial model</a:t>
            </a:r>
          </a:p>
          <a:p>
            <a:r>
              <a:rPr lang="en-US" altLang="zh-TW" dirty="0"/>
              <a:t>- Check whether helical parameter and map converge</a:t>
            </a:r>
          </a:p>
          <a:p>
            <a:r>
              <a:rPr lang="en-US" altLang="zh-TW" dirty="0"/>
              <a:t>- Check the map by visual inspection</a:t>
            </a:r>
            <a:endParaRPr lang="zh-TW" altLang="en-US" dirty="0"/>
          </a:p>
        </p:txBody>
      </p:sp>
      <p:pic>
        <p:nvPicPr>
          <p:cNvPr id="6" name="內容版面配置區 4" descr="一張含有 文字, 圖表, 地圖, 數字 的圖片&#10;&#10;AI 產生的內容可能不正確。">
            <a:extLst>
              <a:ext uri="{FF2B5EF4-FFF2-40B4-BE49-F238E27FC236}">
                <a16:creationId xmlns:a16="http://schemas.microsoft.com/office/drawing/2014/main" id="{1A61AAA9-97AA-14EA-F568-7A77AB6A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"/>
          <a:stretch/>
        </p:blipFill>
        <p:spPr>
          <a:xfrm>
            <a:off x="6537724" y="806930"/>
            <a:ext cx="4387367" cy="31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96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0534C2-4326-48B1-00C6-53D1C8FE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TW" dirty="0"/>
              <a:t>Handedness</a:t>
            </a:r>
            <a:endParaRPr lang="zh-TW" altLang="en-US" dirty="0"/>
          </a:p>
        </p:txBody>
      </p:sp>
      <p:pic>
        <p:nvPicPr>
          <p:cNvPr id="5" name="內容版面配置區 4" descr="一張含有 螢幕擷取畫面, 藝術 的圖片&#10;&#10;AI 產生的內容可能不正確。">
            <a:extLst>
              <a:ext uri="{FF2B5EF4-FFF2-40B4-BE49-F238E27FC236}">
                <a16:creationId xmlns:a16="http://schemas.microsoft.com/office/drawing/2014/main" id="{484BD7D1-12FE-1A45-054B-B651C21D9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3" y="1294275"/>
            <a:ext cx="6163236" cy="3676442"/>
          </a:xfrm>
        </p:spPr>
      </p:pic>
      <p:pic>
        <p:nvPicPr>
          <p:cNvPr id="7" name="圖片 6" descr="一張含有 樣式, 布, 藝術, 單色 的圖片&#10;&#10;AI 產生的內容可能不正確。">
            <a:extLst>
              <a:ext uri="{FF2B5EF4-FFF2-40B4-BE49-F238E27FC236}">
                <a16:creationId xmlns:a16="http://schemas.microsoft.com/office/drawing/2014/main" id="{18833B89-0D9F-BE4D-DC60-FBD7AE4CF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9" y="4997057"/>
            <a:ext cx="5663264" cy="1624347"/>
          </a:xfrm>
          <a:prstGeom prst="rect">
            <a:avLst/>
          </a:prstGeom>
        </p:spPr>
      </p:pic>
      <p:pic>
        <p:nvPicPr>
          <p:cNvPr id="9" name="圖片 8" descr="一張含有 寫生, 圖畫, 藝術 的圖片&#10;&#10;AI 產生的內容可能不正確。">
            <a:extLst>
              <a:ext uri="{FF2B5EF4-FFF2-40B4-BE49-F238E27FC236}">
                <a16:creationId xmlns:a16="http://schemas.microsoft.com/office/drawing/2014/main" id="{998B09D1-0892-60E9-B26C-C91AA719B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39" y="4192231"/>
            <a:ext cx="6047647" cy="1667144"/>
          </a:xfrm>
          <a:prstGeom prst="rect">
            <a:avLst/>
          </a:prstGeom>
        </p:spPr>
      </p:pic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EDD798F2-0BE0-A452-B867-CF598AC6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586AAD0-E128-E492-FF05-00BA6F05A5FE}"/>
              </a:ext>
            </a:extLst>
          </p:cNvPr>
          <p:cNvSpPr txBox="1"/>
          <p:nvPr/>
        </p:nvSpPr>
        <p:spPr>
          <a:xfrm>
            <a:off x="6292149" y="1744600"/>
            <a:ext cx="3890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- a-helix is right handed</a:t>
            </a:r>
          </a:p>
          <a:p>
            <a:r>
              <a:rPr lang="en-US" altLang="zh-TW" dirty="0"/>
              <a:t>- AFM</a:t>
            </a:r>
          </a:p>
          <a:p>
            <a:r>
              <a:rPr lang="en-US" altLang="zh-TW" dirty="0"/>
              <a:t>- Negative staining metal shadowing</a:t>
            </a:r>
          </a:p>
          <a:p>
            <a:r>
              <a:rPr lang="en-US" altLang="zh-TW" dirty="0"/>
              <a:t>- Check carbonyl group density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2824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9D5A908-EF68-F402-5B78-ADBF415CA7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Questions?</a:t>
            </a:r>
            <a:endParaRPr lang="zh-TW" altLang="en-US" dirty="0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245B5E6B-412E-9F3A-5C75-7131FF4B5E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A65A63-22A8-C445-4412-E08F0906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303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A9599A-7F6A-240D-5A13-A21C92D0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816" y="365125"/>
            <a:ext cx="10172368" cy="1325563"/>
          </a:xfrm>
        </p:spPr>
        <p:txBody>
          <a:bodyPr/>
          <a:lstStyle/>
          <a:p>
            <a:r>
              <a:rPr lang="en-US" altLang="zh-TW" dirty="0"/>
              <a:t>Many Biological Specimens have helical symmetry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DA89B4-F0FF-D6DB-104B-4C370181C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α-Helix</a:t>
            </a:r>
          </a:p>
          <a:p>
            <a:endParaRPr lang="en-US" altLang="zh-TW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Viruses (TMV)</a:t>
            </a: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Actin filaments</a:t>
            </a: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Myosin filaments</a:t>
            </a: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Microtubules</a:t>
            </a: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Bacterial Flagella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80CFDD-85B1-E645-B988-51A5B223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3</a:t>
            </a:fld>
            <a:endParaRPr lang="zh-TW" alt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EC007633-070F-690A-2FC7-BB3B5FB48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070" y="2288195"/>
            <a:ext cx="17240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96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54E558-36EF-A063-EA02-4E87BE34E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B24B08C-CD76-4EE1-AE21-0B32E94A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598FA0-B067-6527-ED0E-4AD2A8FFC8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5" r="20052"/>
          <a:stretch/>
        </p:blipFill>
        <p:spPr bwMode="auto">
          <a:xfrm>
            <a:off x="838200" y="816015"/>
            <a:ext cx="4641078" cy="522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9D0B75-5337-89F5-FE02-5D393B177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949" y="664321"/>
            <a:ext cx="4147019" cy="552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62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A3893-3A18-A04E-2A9C-0C9B0432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TW" dirty="0"/>
              <a:t>Helical symmetry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0348A3-8066-BC58-86A5-5FBDD10FB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1E1B286-094B-8A4B-637F-50FA6A0CD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CE5628-8608-503B-9262-729EE7B5B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19496"/>
            <a:ext cx="6294120" cy="435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E8F36DC7-2A3E-87AA-A630-AC8777D94C14}"/>
                  </a:ext>
                </a:extLst>
              </p:cNvPr>
              <p:cNvSpPr txBox="1"/>
              <p:nvPr/>
            </p:nvSpPr>
            <p:spPr>
              <a:xfrm>
                <a:off x="7452360" y="1819496"/>
                <a:ext cx="3901440" cy="3942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dirty="0"/>
                  <a:t>Helical pitch, P (Å), </a:t>
                </a:r>
              </a:p>
              <a:p>
                <a:r>
                  <a:rPr lang="en-US" altLang="zh-TW" dirty="0"/>
                  <a:t>number-of-subunits-per-full-turn, n, hand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h∈{+1,−1}</a:t>
                </a:r>
              </a:p>
              <a:p>
                <a:endParaRPr lang="en-US" altLang="zh-TW" dirty="0"/>
              </a:p>
              <a:p>
                <a:r>
                  <a:rPr lang="en-US" altLang="zh-TW" dirty="0"/>
                  <a:t>Helical rise </a:t>
                </a:r>
                <a:r>
                  <a:rPr lang="en-US" altLang="zh-TW" dirty="0" err="1"/>
                  <a:t>Δz</a:t>
                </a:r>
                <a:r>
                  <a:rPr lang="en-US" altLang="zh-TW" dirty="0"/>
                  <a:t> (Å), and twist </a:t>
                </a:r>
                <a:r>
                  <a:rPr lang="en-US" altLang="zh-TW" dirty="0" err="1"/>
                  <a:t>Δϕ</a:t>
                </a:r>
                <a:r>
                  <a:rPr lang="en-US" altLang="zh-TW" dirty="0"/>
                  <a:t> (º)</a:t>
                </a:r>
              </a:p>
              <a:p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l-GR" altLang="zh-TW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360</m:t>
                          </m:r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Ex:</a:t>
                </a:r>
              </a:p>
              <a:p>
                <a:r>
                  <a:rPr lang="en-US" altLang="zh-TW" dirty="0"/>
                  <a:t>TMV, 49 subunits in 3 turns</a:t>
                </a:r>
              </a:p>
              <a:p>
                <a:r>
                  <a:rPr lang="en-US" altLang="zh-TW" dirty="0"/>
                  <a:t>F-actin, 13 subunits in 6 turns</a:t>
                </a:r>
              </a:p>
              <a:p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E8F36DC7-2A3E-87AA-A630-AC8777D94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60" y="1819496"/>
                <a:ext cx="3901440" cy="3942233"/>
              </a:xfrm>
              <a:prstGeom prst="rect">
                <a:avLst/>
              </a:prstGeom>
              <a:blipFill>
                <a:blip r:embed="rId3"/>
                <a:stretch>
                  <a:fillRect l="-1406" t="-7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609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7127CD-B40E-BC67-483C-7FB253D8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TW" dirty="0"/>
              <a:t>Fourier transform of a helical assembly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BAC3EC9-AD68-BC6E-D593-7FFB7A74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715A18-D1EC-4507-5A1E-31A6566E72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24" y="1601684"/>
            <a:ext cx="4833393" cy="274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6A9C52-B21F-9F66-4180-CB1D6F040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8" b="43043"/>
          <a:stretch/>
        </p:blipFill>
        <p:spPr bwMode="auto">
          <a:xfrm>
            <a:off x="8068999" y="1601684"/>
            <a:ext cx="3023317" cy="331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01F37C7-A903-4C3D-EE52-19F298D77368}"/>
              </a:ext>
            </a:extLst>
          </p:cNvPr>
          <p:cNvSpPr txBox="1"/>
          <p:nvPr/>
        </p:nvSpPr>
        <p:spPr>
          <a:xfrm>
            <a:off x="555185" y="1170148"/>
            <a:ext cx="5686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Relationship between 2D lattice and helical assembly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B0BEE4E-F71C-6ADE-E895-A124F9FC4E3C}"/>
              </a:ext>
            </a:extLst>
          </p:cNvPr>
          <p:cNvSpPr txBox="1"/>
          <p:nvPr/>
        </p:nvSpPr>
        <p:spPr>
          <a:xfrm>
            <a:off x="8225457" y="1170148"/>
            <a:ext cx="2710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2D Fourier Transform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937470A-6AD4-BCB2-2966-783592351B9D}"/>
              </a:ext>
            </a:extLst>
          </p:cNvPr>
          <p:cNvSpPr txBox="1"/>
          <p:nvPr/>
        </p:nvSpPr>
        <p:spPr>
          <a:xfrm>
            <a:off x="838200" y="4794651"/>
            <a:ext cx="6094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A single view contains all the necessary info for 3D </a:t>
            </a:r>
          </a:p>
          <a:p>
            <a:r>
              <a:rPr lang="en-US" altLang="zh-TW" dirty="0"/>
              <a:t>Bessel function: cylindrical harmonic </a:t>
            </a:r>
          </a:p>
          <a:p>
            <a:r>
              <a:rPr lang="en-US" altLang="zh-TW" dirty="0"/>
              <a:t>Fourier Bessel analysis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BE85E7A-45ED-0CC0-EC2E-DF9CA9B18C21}"/>
              </a:ext>
            </a:extLst>
          </p:cNvPr>
          <p:cNvSpPr txBox="1"/>
          <p:nvPr/>
        </p:nvSpPr>
        <p:spPr>
          <a:xfrm>
            <a:off x="6681747" y="5980551"/>
            <a:ext cx="4672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(Diaz et al. Methods in Enzymology 2010)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61868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8566B1-B728-EC02-9B5E-DB87D818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字型, 螢幕擷取畫面, 文件 的圖片&#10;&#10;AI 產生的內容可能不正確。">
            <a:extLst>
              <a:ext uri="{FF2B5EF4-FFF2-40B4-BE49-F238E27FC236}">
                <a16:creationId xmlns:a16="http://schemas.microsoft.com/office/drawing/2014/main" id="{E3534C25-EBCF-8033-4326-EFF6A8BEF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7758"/>
            <a:ext cx="10515600" cy="3922485"/>
          </a:xfr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E95A302-4E2F-3B92-D666-68E58DD3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9107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A65171-BCD6-35E8-B31B-B49E7A774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DNA double helix</a:t>
            </a:r>
            <a:endParaRPr lang="zh-TW" altLang="en-US" dirty="0"/>
          </a:p>
        </p:txBody>
      </p:sp>
      <p:pic>
        <p:nvPicPr>
          <p:cNvPr id="5" name="內容版面配置區 4" descr="一張含有 寫生, 人的臉孔, 圖畫, 藝術 的圖片&#10;&#10;AI 產生的內容可能不正確。">
            <a:extLst>
              <a:ext uri="{FF2B5EF4-FFF2-40B4-BE49-F238E27FC236}">
                <a16:creationId xmlns:a16="http://schemas.microsoft.com/office/drawing/2014/main" id="{AA57EEE1-7058-5D90-1F9E-3001F4A21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97" y="1352860"/>
            <a:ext cx="7052807" cy="5347101"/>
          </a:xfr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1BE4CD-22BC-EE36-B4BB-0BE2E02C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9681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C85BE9-E328-3849-A1E9-8F33B6FE8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TW" dirty="0"/>
              <a:t>Fourier Bessel method for helical</a:t>
            </a:r>
            <a:br>
              <a:rPr lang="en-US" altLang="zh-TW" dirty="0"/>
            </a:br>
            <a:r>
              <a:rPr lang="en-US" altLang="zh-TW" dirty="0"/>
              <a:t>reconstruction</a:t>
            </a:r>
            <a:endParaRPr lang="zh-TW" altLang="en-US" dirty="0"/>
          </a:p>
        </p:txBody>
      </p:sp>
      <p:pic>
        <p:nvPicPr>
          <p:cNvPr id="5" name="內容版面配置區 4" descr="一張含有 文字, 螢幕擷取畫面, 黑與白, 單色 的圖片&#10;&#10;AI 產生的內容可能不正確。">
            <a:extLst>
              <a:ext uri="{FF2B5EF4-FFF2-40B4-BE49-F238E27FC236}">
                <a16:creationId xmlns:a16="http://schemas.microsoft.com/office/drawing/2014/main" id="{725F7F6C-16E1-7A7E-21C4-E6A47C820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1" y="3065182"/>
            <a:ext cx="4668412" cy="3792818"/>
          </a:xfrm>
        </p:spPr>
      </p:pic>
      <p:pic>
        <p:nvPicPr>
          <p:cNvPr id="7" name="圖片 6" descr="一張含有 藝術, 黑與白, 單色 的圖片&#10;&#10;AI 產生的內容可能不正確。">
            <a:extLst>
              <a:ext uri="{FF2B5EF4-FFF2-40B4-BE49-F238E27FC236}">
                <a16:creationId xmlns:a16="http://schemas.microsoft.com/office/drawing/2014/main" id="{32F5DCF7-85FD-4B92-C077-0362AFBA4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33" y="3298033"/>
            <a:ext cx="2349910" cy="3246696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7DC9031-E3CA-C81B-10A3-FCE4A108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CD44-1C12-488A-98F4-2838D6B407FF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4" name="圖片 3" descr="一張含有 文字, 字型, 螢幕擷取畫面, 白色 的圖片&#10;&#10;AI 產生的內容可能不正確。">
            <a:extLst>
              <a:ext uri="{FF2B5EF4-FFF2-40B4-BE49-F238E27FC236}">
                <a16:creationId xmlns:a16="http://schemas.microsoft.com/office/drawing/2014/main" id="{1E37C507-8B78-DD49-BD25-149F37E3D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6" y="1268983"/>
            <a:ext cx="6885830" cy="175761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EA019A5-03A4-C8F8-2D3A-1CBC3D20BBCC}"/>
              </a:ext>
            </a:extLst>
          </p:cNvPr>
          <p:cNvSpPr txBox="1"/>
          <p:nvPr/>
        </p:nvSpPr>
        <p:spPr>
          <a:xfrm>
            <a:off x="8003341" y="2297927"/>
            <a:ext cx="3957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Limitions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1. Laborious</a:t>
            </a:r>
          </a:p>
          <a:p>
            <a:r>
              <a:rPr lang="en-US" altLang="zh-TW" dirty="0"/>
              <a:t>2. Small inaccuracies in indexing </a:t>
            </a:r>
          </a:p>
          <a:p>
            <a:r>
              <a:rPr lang="en-US" altLang="zh-TW" dirty="0"/>
              <a:t>    lead to incorrect structures!</a:t>
            </a:r>
          </a:p>
          <a:p>
            <a:r>
              <a:rPr lang="en-US" altLang="zh-TW" dirty="0"/>
              <a:t>3. Requires strict helical symmetry</a:t>
            </a:r>
          </a:p>
          <a:p>
            <a:r>
              <a:rPr lang="en-US" altLang="zh-TW" dirty="0"/>
              <a:t>4. Requires flat straight helices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5895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602</Words>
  <Application>Microsoft Office PowerPoint</Application>
  <PresentationFormat>寬螢幕</PresentationFormat>
  <Paragraphs>153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7" baseType="lpstr">
      <vt:lpstr>Aptos</vt:lpstr>
      <vt:lpstr>Arial</vt:lpstr>
      <vt:lpstr>Cambria Math</vt:lpstr>
      <vt:lpstr>Office 佈景主題</vt:lpstr>
      <vt:lpstr>Helical reconstruction</vt:lpstr>
      <vt:lpstr>Outlines</vt:lpstr>
      <vt:lpstr>Many Biological Specimens have helical symmetry</vt:lpstr>
      <vt:lpstr>PowerPoint 簡報</vt:lpstr>
      <vt:lpstr>Helical symmetry</vt:lpstr>
      <vt:lpstr>Fourier transform of a helical assembly</vt:lpstr>
      <vt:lpstr>PowerPoint 簡報</vt:lpstr>
      <vt:lpstr>DNA double helix</vt:lpstr>
      <vt:lpstr>Fourier Bessel method for helical reconstruction</vt:lpstr>
      <vt:lpstr>Iterative Helical Real Space Reconstruction (IHRSR)</vt:lpstr>
      <vt:lpstr>Potential pitfalls</vt:lpstr>
      <vt:lpstr>PowerPoint 簡報</vt:lpstr>
      <vt:lpstr>Software for Helical Reconstruction</vt:lpstr>
      <vt:lpstr>Helical Reconstruction Workflow</vt:lpstr>
      <vt:lpstr>Filament picking</vt:lpstr>
      <vt:lpstr>Particle Extraction</vt:lpstr>
      <vt:lpstr>2D Classification</vt:lpstr>
      <vt:lpstr>Initial model</vt:lpstr>
      <vt:lpstr>Initial model: amyloid fibril</vt:lpstr>
      <vt:lpstr>PowerPoint 簡報</vt:lpstr>
      <vt:lpstr>3D Reconstruction</vt:lpstr>
      <vt:lpstr>Handedness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205</cp:revision>
  <dcterms:created xsi:type="dcterms:W3CDTF">2026-03-11T02:55:46Z</dcterms:created>
  <dcterms:modified xsi:type="dcterms:W3CDTF">2026-03-16T08:07:48Z</dcterms:modified>
</cp:coreProperties>
</file>