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3" r:id="rId2"/>
    <p:sldId id="773" r:id="rId3"/>
    <p:sldId id="771" r:id="rId4"/>
    <p:sldId id="684" r:id="rId5"/>
    <p:sldId id="685" r:id="rId6"/>
    <p:sldId id="686" r:id="rId7"/>
    <p:sldId id="687" r:id="rId8"/>
    <p:sldId id="688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774" r:id="rId17"/>
    <p:sldId id="697" r:id="rId18"/>
    <p:sldId id="699" r:id="rId19"/>
    <p:sldId id="700" r:id="rId20"/>
    <p:sldId id="701" r:id="rId21"/>
    <p:sldId id="702" r:id="rId22"/>
    <p:sldId id="703" r:id="rId23"/>
    <p:sldId id="704" r:id="rId24"/>
    <p:sldId id="705" r:id="rId25"/>
    <p:sldId id="706" r:id="rId26"/>
    <p:sldId id="775" r:id="rId27"/>
    <p:sldId id="707" r:id="rId28"/>
    <p:sldId id="712" r:id="rId29"/>
    <p:sldId id="713" r:id="rId30"/>
    <p:sldId id="714" r:id="rId31"/>
    <p:sldId id="715" r:id="rId32"/>
    <p:sldId id="716" r:id="rId33"/>
    <p:sldId id="717" r:id="rId34"/>
    <p:sldId id="718" r:id="rId35"/>
    <p:sldId id="719" r:id="rId36"/>
    <p:sldId id="720" r:id="rId37"/>
    <p:sldId id="721" r:id="rId38"/>
    <p:sldId id="722" r:id="rId39"/>
    <p:sldId id="724" r:id="rId40"/>
    <p:sldId id="725" r:id="rId41"/>
    <p:sldId id="726" r:id="rId42"/>
    <p:sldId id="727" r:id="rId43"/>
    <p:sldId id="728" r:id="rId44"/>
    <p:sldId id="729" r:id="rId45"/>
    <p:sldId id="730" r:id="rId46"/>
    <p:sldId id="731" r:id="rId47"/>
    <p:sldId id="776" r:id="rId48"/>
    <p:sldId id="732" r:id="rId49"/>
    <p:sldId id="734" r:id="rId50"/>
    <p:sldId id="735" r:id="rId51"/>
    <p:sldId id="736" r:id="rId52"/>
    <p:sldId id="737" r:id="rId53"/>
    <p:sldId id="738" r:id="rId54"/>
    <p:sldId id="739" r:id="rId55"/>
    <p:sldId id="740" r:id="rId56"/>
    <p:sldId id="741" r:id="rId57"/>
    <p:sldId id="742" r:id="rId58"/>
    <p:sldId id="743" r:id="rId59"/>
    <p:sldId id="744" r:id="rId60"/>
    <p:sldId id="745" r:id="rId61"/>
    <p:sldId id="746" r:id="rId62"/>
    <p:sldId id="748" r:id="rId63"/>
    <p:sldId id="749" r:id="rId64"/>
    <p:sldId id="750" r:id="rId65"/>
    <p:sldId id="754" r:id="rId66"/>
    <p:sldId id="755" r:id="rId67"/>
    <p:sldId id="756" r:id="rId68"/>
    <p:sldId id="757" r:id="rId69"/>
    <p:sldId id="758" r:id="rId70"/>
    <p:sldId id="777" r:id="rId71"/>
    <p:sldId id="760" r:id="rId72"/>
    <p:sldId id="761" r:id="rId73"/>
    <p:sldId id="762" r:id="rId74"/>
    <p:sldId id="763" r:id="rId75"/>
    <p:sldId id="752" r:id="rId76"/>
    <p:sldId id="764" r:id="rId77"/>
    <p:sldId id="765" r:id="rId78"/>
    <p:sldId id="766" r:id="rId79"/>
    <p:sldId id="778" r:id="rId80"/>
    <p:sldId id="465" r:id="rId81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ri" initials="c" lastIdx="0" clrIdx="0">
    <p:extLst>
      <p:ext uri="{19B8F6BF-5375-455C-9EA6-DF929625EA0E}">
        <p15:presenceInfo xmlns:p15="http://schemas.microsoft.com/office/powerpoint/2012/main" userId="114d146f4c59c6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  <a:srgbClr val="0000FF"/>
    <a:srgbClr val="FF00FF"/>
    <a:srgbClr val="008000"/>
    <a:srgbClr val="FF0000"/>
    <a:srgbClr val="FFFFCC"/>
    <a:srgbClr val="FF9933"/>
    <a:srgbClr val="FFFF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2910" autoAdjust="0"/>
  </p:normalViewPr>
  <p:slideViewPr>
    <p:cSldViewPr>
      <p:cViewPr varScale="1">
        <p:scale>
          <a:sx n="89" d="100"/>
          <a:sy n="89" d="100"/>
        </p:scale>
        <p:origin x="20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7E01DC-8647-4B8A-A539-CD8844C6F5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4099" name="Google Shape;52;p:notes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 eaLnBrk="1" hangingPunct="1">
              <a:buSzPts val="1400"/>
            </a:pPr>
            <a:endParaRPr lang="zh-TW" altLang="zh-TW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521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326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581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427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9029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dirty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245CE1C-C34B-472F-BBA3-FF0D6B8DFFF7}" type="slidenum">
              <a:rPr lang="en-US" altLang="zh-TW" smtClean="0"/>
              <a:pPr/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8060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38B81-EF4D-4072-A75F-22E7D3E2993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113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5B90-DE7C-4AF1-BDA9-B1659140F6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209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361-2A76-4EE7-B0AD-7D4BF4713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285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908A-F029-4686-8BF3-B789F9D553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728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AE72F-B5AA-4EE2-ABB5-50A52E6F7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350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A1503-2FBE-4439-9B08-4924449ED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679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D9CAD-BE1D-4E4B-9B4C-539648E5CC2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76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5A848-8273-4E68-A4C0-A50E206805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64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8995F-B2ED-41F0-B8EF-6930B7F1FA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2841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0BAD-CA6D-4EA4-945D-79CAD41539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407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05F7-592A-4339-90AA-78C351D1CC0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16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/>
            </a:lvl1pPr>
          </a:lstStyle>
          <a:p>
            <a:pPr>
              <a:defRPr/>
            </a:pPr>
            <a:fld id="{8A8383B3-51C8-4D94-9082-39237DC16D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5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6" name="Google Shape;57;p13"/>
          <p:cNvSpPr txBox="1">
            <a:spLocks noChangeArrowheads="1"/>
          </p:cNvSpPr>
          <p:nvPr/>
        </p:nvSpPr>
        <p:spPr bwMode="auto">
          <a:xfrm>
            <a:off x="1119188" y="4267200"/>
            <a:ext cx="68754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kumimoji="0"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  <a:sym typeface="Arial" panose="020B0604020202020204" pitchFamily="34" charset="0"/>
              </a:rPr>
              <a:t>Dr. Chun-Hsiung Wang </a:t>
            </a:r>
            <a:endParaRPr kumimoji="0" lang="en-US" altLang="zh-TW" sz="2800" dirty="0">
              <a:solidFill>
                <a:srgbClr val="00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王俊雄</a:t>
            </a:r>
            <a:endParaRPr lang="en-US" altLang="zh-TW" sz="2800" dirty="0">
              <a:latin typeface="Times New Roman" panose="02020603050405020304" pitchFamily="18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Arial" panose="020B0604020202020204" pitchFamily="34" charset="0"/>
              </a:rPr>
              <a:t>2026/03/16</a:t>
            </a:r>
          </a:p>
        </p:txBody>
      </p:sp>
      <p:sp>
        <p:nvSpPr>
          <p:cNvPr id="3077" name="Google Shape;58;p13"/>
          <p:cNvSpPr txBox="1">
            <a:spLocks noChangeArrowheads="1"/>
          </p:cNvSpPr>
          <p:nvPr/>
        </p:nvSpPr>
        <p:spPr bwMode="auto">
          <a:xfrm>
            <a:off x="0" y="2665413"/>
            <a:ext cx="9144000" cy="150177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kumimoji="0" lang="en-US" altLang="zh-TW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CryoSPARC</a:t>
            </a:r>
            <a:endParaRPr kumimoji="0" lang="en-US" altLang="zh-TW" sz="36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kumimoji="0" lang="en-US" altLang="zh-TW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03-2D </a:t>
            </a:r>
            <a:r>
              <a:rPr kumimoji="0"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&amp; 3D classification</a:t>
            </a:r>
            <a:endParaRPr kumimoji="0" lang="zh-TW" altLang="zh-TW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078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68680" y="3642360"/>
            <a:ext cx="2865120" cy="16154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181600" y="1981200"/>
            <a:ext cx="304800" cy="304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460416" y="193414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524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018032" y="4120896"/>
            <a:ext cx="3722933" cy="168355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16" name="內容版面配置區 2"/>
          <p:cNvPicPr>
            <a:picLocks noChangeAspect="1"/>
          </p:cNvPicPr>
          <p:nvPr/>
        </p:nvPicPr>
        <p:blipFill rotWithShape="1">
          <a:blip r:embed="rId2"/>
          <a:srcRect l="32542" b="29581"/>
          <a:stretch/>
        </p:blipFill>
        <p:spPr bwMode="auto">
          <a:xfrm>
            <a:off x="3170583" y="1600200"/>
            <a:ext cx="5427808" cy="318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 Classes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3182112" y="3840480"/>
            <a:ext cx="1883664" cy="2171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6466840" y="16637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6324572" y="113570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811533" y="5372034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4042840" y="532027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4278348" y="338969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5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0600" y="4419600"/>
            <a:ext cx="381000" cy="2057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 Classes</a:t>
            </a: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931892" y="482331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3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 Classes</a:t>
            </a:r>
          </a:p>
        </p:txBody>
      </p:sp>
      <p:sp>
        <p:nvSpPr>
          <p:cNvPr id="5" name="矩形 29"/>
          <p:cNvSpPr>
            <a:spLocks noChangeArrowheads="1"/>
          </p:cNvSpPr>
          <p:nvPr/>
        </p:nvSpPr>
        <p:spPr bwMode="auto">
          <a:xfrm>
            <a:off x="5384623" y="265658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91209" y="2600739"/>
            <a:ext cx="4495800" cy="35317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24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334000" y="2159000"/>
            <a:ext cx="403860" cy="254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 Classes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882015" y="2647950"/>
            <a:ext cx="4508362" cy="2339340"/>
            <a:chOff x="882015" y="2647950"/>
            <a:chExt cx="4508362" cy="2339340"/>
          </a:xfrm>
        </p:grpSpPr>
        <p:cxnSp>
          <p:nvCxnSpPr>
            <p:cNvPr id="4" name="直線接點 3"/>
            <p:cNvCxnSpPr/>
            <p:nvPr/>
          </p:nvCxnSpPr>
          <p:spPr bwMode="auto">
            <a:xfrm>
              <a:off x="882015" y="2667000"/>
              <a:ext cx="4508362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直線接點 9"/>
            <p:cNvCxnSpPr/>
            <p:nvPr/>
          </p:nvCxnSpPr>
          <p:spPr bwMode="auto">
            <a:xfrm>
              <a:off x="882015" y="4984584"/>
              <a:ext cx="941484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直線接點 11"/>
            <p:cNvCxnSpPr/>
            <p:nvPr/>
          </p:nvCxnSpPr>
          <p:spPr bwMode="auto">
            <a:xfrm>
              <a:off x="901314" y="2663687"/>
              <a:ext cx="0" cy="2323603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直線接點 12"/>
            <p:cNvCxnSpPr/>
            <p:nvPr/>
          </p:nvCxnSpPr>
          <p:spPr bwMode="auto">
            <a:xfrm>
              <a:off x="5374640" y="2647950"/>
              <a:ext cx="0" cy="120396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直線接點 13"/>
            <p:cNvCxnSpPr/>
            <p:nvPr/>
          </p:nvCxnSpPr>
          <p:spPr bwMode="auto">
            <a:xfrm>
              <a:off x="1804063" y="3839817"/>
              <a:ext cx="0" cy="1139853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線接點 15"/>
            <p:cNvCxnSpPr/>
            <p:nvPr/>
          </p:nvCxnSpPr>
          <p:spPr bwMode="auto">
            <a:xfrm>
              <a:off x="1784985" y="3832971"/>
              <a:ext cx="3589655" cy="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矩形 29"/>
          <p:cNvSpPr>
            <a:spLocks noChangeArrowheads="1"/>
          </p:cNvSpPr>
          <p:nvPr/>
        </p:nvSpPr>
        <p:spPr bwMode="auto">
          <a:xfrm>
            <a:off x="5377003" y="26794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9"/>
          <p:cNvSpPr>
            <a:spLocks noChangeArrowheads="1"/>
          </p:cNvSpPr>
          <p:nvPr/>
        </p:nvSpPr>
        <p:spPr bwMode="auto">
          <a:xfrm>
            <a:off x="4607383" y="203936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87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68340" y="1897380"/>
            <a:ext cx="25908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38200" y="3695700"/>
            <a:ext cx="3666744" cy="158877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38200" y="2731008"/>
            <a:ext cx="3666744" cy="89992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4724400" y="4337304"/>
            <a:ext cx="1182624" cy="185318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Select 2D Classes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4724400" y="2426208"/>
            <a:ext cx="1182624" cy="185318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804164" y="5282184"/>
            <a:ext cx="2577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Exclude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34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798068" y="2268728"/>
            <a:ext cx="2593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Selected 16 classes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5049343" y="180314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5293183" y="5715000"/>
            <a:ext cx="1834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16 templates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29"/>
          <p:cNvSpPr>
            <a:spLocks noChangeArrowheads="1"/>
          </p:cNvSpPr>
          <p:nvPr/>
        </p:nvSpPr>
        <p:spPr bwMode="auto">
          <a:xfrm>
            <a:off x="5293183" y="3822443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47,290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20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2D Classification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759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944881" y="4439920"/>
            <a:ext cx="2037080" cy="1402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3" name="內容版面配置區 2"/>
          <p:cNvPicPr>
            <a:picLocks noChangeAspect="1"/>
          </p:cNvPicPr>
          <p:nvPr/>
        </p:nvPicPr>
        <p:blipFill rotWithShape="1">
          <a:blip r:embed="rId2"/>
          <a:srcRect l="19222" b="19860"/>
          <a:stretch/>
        </p:blipFill>
        <p:spPr bwMode="auto">
          <a:xfrm>
            <a:off x="2095500" y="1615440"/>
            <a:ext cx="6499578" cy="36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2125980" y="4465320"/>
            <a:ext cx="1524000" cy="190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8" name="文字方塊 17"/>
          <p:cNvSpPr txBox="1"/>
          <p:nvPr/>
        </p:nvSpPr>
        <p:spPr>
          <a:xfrm>
            <a:off x="3680460" y="543560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9" name="矩形 29"/>
          <p:cNvSpPr>
            <a:spLocks noChangeArrowheads="1"/>
          </p:cNvSpPr>
          <p:nvPr/>
        </p:nvSpPr>
        <p:spPr bwMode="auto">
          <a:xfrm>
            <a:off x="2966896" y="537716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29"/>
          <p:cNvSpPr>
            <a:spLocks noChangeArrowheads="1"/>
          </p:cNvSpPr>
          <p:nvPr/>
        </p:nvSpPr>
        <p:spPr bwMode="auto">
          <a:xfrm>
            <a:off x="3704308" y="43345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 flipH="1" flipV="1">
            <a:off x="6824980" y="16256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2" name="矩形 29"/>
          <p:cNvSpPr>
            <a:spLocks noChangeArrowheads="1"/>
          </p:cNvSpPr>
          <p:nvPr/>
        </p:nvSpPr>
        <p:spPr bwMode="auto">
          <a:xfrm>
            <a:off x="6530312" y="114332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15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17659" y="2905431"/>
            <a:ext cx="2788921" cy="78166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83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17656" y="3078478"/>
            <a:ext cx="2703383" cy="48005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795696" y="309878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94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2D Classification</a:t>
            </a: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Extraction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41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17657" y="2857500"/>
            <a:ext cx="2788921" cy="480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410960" y="5770880"/>
            <a:ext cx="822960" cy="335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772836" y="283208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239000" y="571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54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17920" y="5798820"/>
            <a:ext cx="609600" cy="2971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858000" y="5715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63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0600" y="4114800"/>
            <a:ext cx="381000" cy="2286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732280" y="39166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5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43450" y="3173730"/>
            <a:ext cx="1158240" cy="65151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33120" y="2758440"/>
            <a:ext cx="3685540" cy="108813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33120" y="3907536"/>
            <a:ext cx="3685540" cy="18044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38367" y="2216426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413071" y="3352800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47,289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4728210" y="3905250"/>
            <a:ext cx="1177290" cy="18440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5417047" y="5243885"/>
            <a:ext cx="2259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Volume_class_0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5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33120" y="2865120"/>
            <a:ext cx="3685540" cy="10728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38200" y="4005072"/>
            <a:ext cx="3685540" cy="177393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734560" y="3511296"/>
            <a:ext cx="1173480" cy="184099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38367" y="2433935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382591" y="2946179"/>
            <a:ext cx="1542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417047" y="4872335"/>
            <a:ext cx="2259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Volume_class_1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4734560" y="2768600"/>
            <a:ext cx="1173480" cy="6756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23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Ab-initio Reconstruction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(Download maps)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79264" y="5730240"/>
            <a:ext cx="1621536" cy="2011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755640" y="1905508"/>
            <a:ext cx="264160" cy="2463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615688" y="5928360"/>
            <a:ext cx="21788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8"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Download map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048504" y="1837944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4754880" y="5542280"/>
            <a:ext cx="152400" cy="152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4104861" y="538038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57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2D Classification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7698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018031" y="4120896"/>
            <a:ext cx="2456689" cy="16703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7" name="內容版面配置區 2"/>
          <p:cNvPicPr>
            <a:picLocks noChangeAspect="1"/>
          </p:cNvPicPr>
          <p:nvPr/>
        </p:nvPicPr>
        <p:blipFill rotWithShape="1">
          <a:blip r:embed="rId2"/>
          <a:srcRect l="24240" b="32824"/>
          <a:stretch/>
        </p:blipFill>
        <p:spPr bwMode="auto">
          <a:xfrm>
            <a:off x="2499360" y="1600200"/>
            <a:ext cx="6095718" cy="3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(Clone Job)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2522220" y="2622482"/>
            <a:ext cx="1855470" cy="190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文字方塊 9"/>
          <p:cNvSpPr txBox="1"/>
          <p:nvPr/>
        </p:nvSpPr>
        <p:spPr>
          <a:xfrm>
            <a:off x="3558540" y="5368544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2747440" y="53588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428208" y="24612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6489700" y="16256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6195032" y="114332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566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41340" y="2565400"/>
            <a:ext cx="2740660" cy="15494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648960" y="5098774"/>
            <a:ext cx="2740660" cy="46382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837772" y="510240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37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717540" y="3051312"/>
            <a:ext cx="2740660" cy="136828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410960" y="5745480"/>
            <a:ext cx="8509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7412007" y="35519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262920" y="570869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8050695" y="3707295"/>
            <a:ext cx="228600" cy="2286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41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993912" y="4124738"/>
            <a:ext cx="2454965" cy="167971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/>
          <a:srcRect l="28502" b="32150"/>
          <a:stretch/>
        </p:blipFill>
        <p:spPr bwMode="auto">
          <a:xfrm>
            <a:off x="2849217" y="1600200"/>
            <a:ext cx="5752818" cy="307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2872872" y="3726180"/>
            <a:ext cx="1883664" cy="2316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文字方塊 8"/>
          <p:cNvSpPr txBox="1"/>
          <p:nvPr/>
        </p:nvSpPr>
        <p:spPr>
          <a:xfrm>
            <a:off x="3512820" y="544068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2738296" y="53568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4775304" y="361829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6466840" y="16637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6324572" y="113570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58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05220" y="5775960"/>
            <a:ext cx="637540" cy="3505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835537" y="573850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17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1080" y="4191000"/>
            <a:ext cx="2453640" cy="1676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103972" y="4584245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56,959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Extract From Micrographs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51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57520" y="3358896"/>
            <a:ext cx="2635504" cy="2682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336085" y="1672588"/>
            <a:ext cx="740576" cy="25146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308763" y="114663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058438" y="29474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35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3620" y="2613660"/>
            <a:ext cx="36322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259684" y="220017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1004580" y="3123192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56,959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598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4720589" y="4754877"/>
            <a:ext cx="1181099" cy="139446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6121179" y="2676939"/>
            <a:ext cx="2306541" cy="42059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5723393" y="1904006"/>
            <a:ext cx="322580" cy="2667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13" name="直線單箭頭接點 12"/>
          <p:cNvCxnSpPr/>
          <p:nvPr/>
        </p:nvCxnSpPr>
        <p:spPr bwMode="auto">
          <a:xfrm flipV="1">
            <a:off x="5311140" y="2804160"/>
            <a:ext cx="1299210" cy="26365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文字方塊 13"/>
          <p:cNvSpPr txBox="1"/>
          <p:nvPr/>
        </p:nvSpPr>
        <p:spPr>
          <a:xfrm>
            <a:off x="2667000" y="50292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5008252" y="429536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29"/>
          <p:cNvSpPr>
            <a:spLocks noChangeArrowheads="1"/>
          </p:cNvSpPr>
          <p:nvPr/>
        </p:nvSpPr>
        <p:spPr bwMode="auto">
          <a:xfrm>
            <a:off x="4995828" y="18168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7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3140" y="4069080"/>
            <a:ext cx="363220" cy="2743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798164" y="394769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80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24400" y="3886200"/>
            <a:ext cx="1219200" cy="18288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113780" y="3348228"/>
            <a:ext cx="2344420" cy="47701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5638800" y="3581400"/>
            <a:ext cx="990600" cy="76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151120" y="523748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10467" y="4980056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3942080" y="3337560"/>
            <a:ext cx="2105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3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06112" y="3482340"/>
            <a:ext cx="1219200" cy="18608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113780" y="3348228"/>
            <a:ext cx="2344420" cy="6827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cxnSp>
        <p:nvCxnSpPr>
          <p:cNvPr id="9" name="直線單箭頭接點 8"/>
          <p:cNvCxnSpPr/>
          <p:nvPr/>
        </p:nvCxnSpPr>
        <p:spPr bwMode="auto">
          <a:xfrm flipV="1">
            <a:off x="5638800" y="3581400"/>
            <a:ext cx="990600" cy="76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151120" y="4876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10467" y="4648200"/>
            <a:ext cx="18288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left click </a:t>
            </a:r>
          </a:p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(Hold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Drag)</a:t>
            </a:r>
            <a:endParaRPr lang="zh-TW" altLang="en-US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3942080" y="2895600"/>
            <a:ext cx="21056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</a:t>
            </a:r>
            <a:r>
              <a:rPr lang="zh-TW" altLang="en-US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37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13780" y="3383280"/>
            <a:ext cx="2344420" cy="8788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6113780" y="2677160"/>
            <a:ext cx="2344420" cy="6451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043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13780" y="3048000"/>
            <a:ext cx="234442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790436" y="5827776"/>
            <a:ext cx="677164" cy="28346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356860" y="2971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452360" y="57531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30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638800" y="2895600"/>
            <a:ext cx="2819400" cy="838200"/>
          </a:xfrm>
          <a:prstGeom prst="rect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4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64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574536" y="5836920"/>
            <a:ext cx="588264" cy="29920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740908" y="1909572"/>
            <a:ext cx="286512" cy="2411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530340" y="53721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013960" y="185166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917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79981" y="4312920"/>
            <a:ext cx="386703" cy="30824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883920" y="47244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53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4719320" y="3916680"/>
            <a:ext cx="1163320" cy="18389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33120" y="2615184"/>
            <a:ext cx="3685540" cy="125577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33120" y="3944112"/>
            <a:ext cx="3685540" cy="20147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38367" y="2129135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413071" y="3352800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46,292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5417047" y="5243885"/>
            <a:ext cx="2259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Volume_class_0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4719320" y="3159760"/>
            <a:ext cx="1163320" cy="670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24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13455" y="3177539"/>
            <a:ext cx="3685540" cy="18565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38367" y="2590800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000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05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4719320" y="3499104"/>
            <a:ext cx="1163320" cy="184708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833120" y="2615184"/>
            <a:ext cx="3685540" cy="125577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833120" y="3944112"/>
            <a:ext cx="3685540" cy="20147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738367" y="2129135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5413071" y="3043535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10,667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5417047" y="4898136"/>
            <a:ext cx="2259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Volume_class_1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4719320" y="2779776"/>
            <a:ext cx="1163320" cy="65227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1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25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13455" y="3123134"/>
            <a:ext cx="3685540" cy="191098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738367" y="2586335"/>
            <a:ext cx="1425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Class 001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49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Heterogeneous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(Download maps)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70119" y="4272277"/>
            <a:ext cx="1645921" cy="38100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744331" y="1908847"/>
            <a:ext cx="322171" cy="26408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111929" y="38824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橢圓 1"/>
          <p:cNvSpPr/>
          <p:nvPr/>
        </p:nvSpPr>
        <p:spPr bwMode="auto">
          <a:xfrm>
            <a:off x="4749800" y="4074160"/>
            <a:ext cx="152400" cy="152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6387769" y="414152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5016169" y="182504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507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2D Classification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0370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016000" y="4368800"/>
            <a:ext cx="3728719" cy="1422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文字方塊 8"/>
          <p:cNvSpPr txBox="1"/>
          <p:nvPr/>
        </p:nvSpPr>
        <p:spPr>
          <a:xfrm>
            <a:off x="3101406" y="582486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3397172" y="532738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3704308" y="43345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內容版面配置區 2"/>
          <p:cNvPicPr>
            <a:picLocks noChangeAspect="1"/>
          </p:cNvPicPr>
          <p:nvPr/>
        </p:nvPicPr>
        <p:blipFill rotWithShape="1">
          <a:blip r:embed="rId2"/>
          <a:srcRect l="36371" b="27604"/>
          <a:stretch/>
        </p:blipFill>
        <p:spPr bwMode="auto">
          <a:xfrm>
            <a:off x="3478695" y="1600200"/>
            <a:ext cx="511969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3487639" y="4552187"/>
            <a:ext cx="1879489" cy="34018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6506932" y="1625600"/>
            <a:ext cx="375920" cy="279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29"/>
          <p:cNvSpPr>
            <a:spLocks noChangeArrowheads="1"/>
          </p:cNvSpPr>
          <p:nvPr/>
        </p:nvSpPr>
        <p:spPr bwMode="auto">
          <a:xfrm>
            <a:off x="6212264" y="1143322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5408852" y="380947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flipH="1" flipV="1">
            <a:off x="3487640" y="3859032"/>
            <a:ext cx="1879489" cy="37503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5419520" y="4448034"/>
            <a:ext cx="837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306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31179" y="2887980"/>
            <a:ext cx="2750819" cy="1638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5638800" y="2514600"/>
            <a:ext cx="2819400" cy="762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85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31259" y="3087328"/>
            <a:ext cx="2863812" cy="491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800600" y="30480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35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38800" y="4114800"/>
            <a:ext cx="2863812" cy="491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876800" y="411480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909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589639" y="3082413"/>
            <a:ext cx="2863812" cy="491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800600" y="309769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63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19136" y="2826775"/>
            <a:ext cx="2863812" cy="4916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400800" y="5751870"/>
            <a:ext cx="838199" cy="34412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800600" y="2789583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7258879" y="568518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955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74657" y="5771534"/>
            <a:ext cx="723099" cy="34412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947452" y="571168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622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3058" y="4119716"/>
            <a:ext cx="454742" cy="22368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904461" y="3624469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99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22958" y="2889501"/>
            <a:ext cx="3761233" cy="130149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35152" y="4255008"/>
            <a:ext cx="3742944" cy="12923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4800600" y="2410968"/>
            <a:ext cx="1143000" cy="71323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409405" y="2667000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0000FF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46,292 particles</a:t>
            </a:r>
            <a:endParaRPr lang="zh-TW" altLang="en-US" sz="2400" b="1" dirty="0">
              <a:solidFill>
                <a:srgbClr val="0000FF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69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22953" y="2663952"/>
            <a:ext cx="3761233" cy="12131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35152" y="3962400"/>
            <a:ext cx="3742944" cy="20040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33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22951" y="3276600"/>
            <a:ext cx="3761233" cy="2194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974119" y="3588027"/>
            <a:ext cx="929640" cy="3276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535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22949" y="3322320"/>
            <a:ext cx="3761233" cy="18592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4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13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38800" y="2819400"/>
            <a:ext cx="28194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4815575" y="306090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078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22949" y="3390900"/>
            <a:ext cx="3761233" cy="15468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矩形 4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3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Homogeneous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(Download maps)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4782312" y="3162298"/>
            <a:ext cx="1694688" cy="162305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" name="橢圓 1"/>
          <p:cNvSpPr/>
          <p:nvPr/>
        </p:nvSpPr>
        <p:spPr bwMode="auto">
          <a:xfrm>
            <a:off x="4800600" y="4800600"/>
            <a:ext cx="182880" cy="1828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684312" y="49649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5667292" y="348664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5088171" y="187750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761497" y="1903894"/>
            <a:ext cx="261616" cy="242957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767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016001" y="4135120"/>
            <a:ext cx="2468880" cy="16814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7" name="內容版面配置區 2"/>
          <p:cNvPicPr>
            <a:picLocks noChangeAspect="1"/>
          </p:cNvPicPr>
          <p:nvPr/>
        </p:nvPicPr>
        <p:blipFill rotWithShape="1">
          <a:blip r:embed="rId2"/>
          <a:srcRect l="24334" b="28117"/>
          <a:stretch/>
        </p:blipFill>
        <p:spPr bwMode="auto">
          <a:xfrm>
            <a:off x="2504661" y="1600200"/>
            <a:ext cx="6088147" cy="32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086166" y="5875660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3473372" y="533246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6218697" y="1615660"/>
            <a:ext cx="1066686" cy="32246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6291776" y="1143323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29"/>
          <p:cNvSpPr>
            <a:spLocks noChangeArrowheads="1"/>
          </p:cNvSpPr>
          <p:nvPr/>
        </p:nvSpPr>
        <p:spPr bwMode="auto">
          <a:xfrm>
            <a:off x="4410632" y="3878058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 flipH="1" flipV="1">
            <a:off x="2553360" y="3998177"/>
            <a:ext cx="1843379" cy="22595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3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38800" y="2895600"/>
            <a:ext cx="2743200" cy="1600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477000" y="5791200"/>
            <a:ext cx="716280" cy="32918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7212252" y="569822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743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17920" y="5781040"/>
            <a:ext cx="609600" cy="32918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856652" y="573886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32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1028700" y="4107180"/>
            <a:ext cx="358140" cy="2133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883919" y="43225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72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807360" y="2514600"/>
            <a:ext cx="4257040" cy="113792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807720" y="3728720"/>
            <a:ext cx="4257040" cy="11480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07720" y="4947920"/>
            <a:ext cx="4257040" cy="103124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86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807360" y="3950208"/>
            <a:ext cx="4257040" cy="18348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07360" y="2551176"/>
            <a:ext cx="4257040" cy="11826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99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 flipH="1" flipV="1">
            <a:off x="807360" y="3828288"/>
            <a:ext cx="4257040" cy="184099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807360" y="2578608"/>
            <a:ext cx="4257040" cy="119481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911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Local resolution estimation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(Results &amp; Download maps)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 flipH="1" flipV="1">
            <a:off x="5273040" y="4259580"/>
            <a:ext cx="1440180" cy="1752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 flipH="1" flipV="1">
            <a:off x="5250180" y="3756660"/>
            <a:ext cx="182880" cy="190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6101301" y="1864581"/>
            <a:ext cx="219986" cy="229152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 flipH="1" flipV="1">
            <a:off x="807360" y="4511040"/>
            <a:ext cx="4257040" cy="2336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 flipH="1" flipV="1">
            <a:off x="807360" y="2626360"/>
            <a:ext cx="4257040" cy="181356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6" name="矩形 29"/>
          <p:cNvSpPr>
            <a:spLocks noChangeArrowheads="1"/>
          </p:cNvSpPr>
          <p:nvPr/>
        </p:nvSpPr>
        <p:spPr bwMode="auto">
          <a:xfrm>
            <a:off x="5431072" y="35704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29"/>
          <p:cNvSpPr>
            <a:spLocks noChangeArrowheads="1"/>
          </p:cNvSpPr>
          <p:nvPr/>
        </p:nvSpPr>
        <p:spPr bwMode="auto">
          <a:xfrm>
            <a:off x="5277015" y="456106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29"/>
          <p:cNvSpPr>
            <a:spLocks noChangeArrowheads="1"/>
          </p:cNvSpPr>
          <p:nvPr/>
        </p:nvSpPr>
        <p:spPr bwMode="auto">
          <a:xfrm>
            <a:off x="5330023" y="171185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394704" y="5754624"/>
            <a:ext cx="847344" cy="3840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 flipH="1" flipV="1">
            <a:off x="5705856" y="4267200"/>
            <a:ext cx="240792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765879" y="4233725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270539" y="572843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044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2D Classification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14078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010700" y="2843033"/>
            <a:ext cx="2468880" cy="168148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30980" b="49121"/>
          <a:stretch/>
        </p:blipFill>
        <p:spPr>
          <a:xfrm>
            <a:off x="3038061" y="1600200"/>
            <a:ext cx="5554334" cy="2301569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77444" y="4593512"/>
            <a:ext cx="1828800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Mouse right click </a:t>
            </a: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2797511" y="4100010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 flipH="1" flipV="1">
            <a:off x="6440557" y="1615658"/>
            <a:ext cx="506895" cy="32246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1" name="矩形 29"/>
          <p:cNvSpPr>
            <a:spLocks noChangeArrowheads="1"/>
          </p:cNvSpPr>
          <p:nvPr/>
        </p:nvSpPr>
        <p:spPr bwMode="auto">
          <a:xfrm>
            <a:off x="6291776" y="1143323"/>
            <a:ext cx="1010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or </a:t>
            </a: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9"/>
          <p:cNvSpPr>
            <a:spLocks noChangeArrowheads="1"/>
          </p:cNvSpPr>
          <p:nvPr/>
        </p:nvSpPr>
        <p:spPr bwMode="auto">
          <a:xfrm>
            <a:off x="4410632" y="382836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 flipH="1" flipV="1">
            <a:off x="3090073" y="3610551"/>
            <a:ext cx="1843379" cy="225951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296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54040" y="2857500"/>
            <a:ext cx="2727960" cy="16383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82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 flipH="1" flipV="1">
            <a:off x="5654040" y="2857500"/>
            <a:ext cx="2727960" cy="7239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矩形 29"/>
          <p:cNvSpPr>
            <a:spLocks noChangeArrowheads="1"/>
          </p:cNvSpPr>
          <p:nvPr/>
        </p:nvSpPr>
        <p:spPr bwMode="auto">
          <a:xfrm>
            <a:off x="4805216" y="305640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6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54040" y="3732571"/>
            <a:ext cx="2727960" cy="4854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835033" y="3742202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2146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63872" y="3191797"/>
            <a:ext cx="2727960" cy="4854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4805216" y="322536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1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5663872" y="3191797"/>
            <a:ext cx="2727960" cy="48546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 flipH="1" flipV="1">
            <a:off x="6366879" y="5733436"/>
            <a:ext cx="899160" cy="382229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矩形 29"/>
          <p:cNvSpPr>
            <a:spLocks noChangeArrowheads="1"/>
          </p:cNvSpPr>
          <p:nvPr/>
        </p:nvSpPr>
        <p:spPr bwMode="auto">
          <a:xfrm>
            <a:off x="4815155" y="317567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9"/>
          <p:cNvSpPr>
            <a:spLocks noChangeArrowheads="1"/>
          </p:cNvSpPr>
          <p:nvPr/>
        </p:nvSpPr>
        <p:spPr bwMode="auto">
          <a:xfrm>
            <a:off x="7263494" y="5653827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264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189898" y="5762933"/>
            <a:ext cx="673018" cy="38222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6882494" y="5690271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447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Non-uniform Refinement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32098" y="4431089"/>
            <a:ext cx="2039702" cy="143299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9560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1084580" y="6202097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anose="02020603050405020304" pitchFamily="18" charset="0"/>
              </a:rPr>
              <a:t>2D Classification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CC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latin typeface="Times New Roman" panose="02020603050405020304" pitchFamily="18" charset="0"/>
              </a:rPr>
              <a:t>Workflow of single particle analysis </a:t>
            </a:r>
            <a:br>
              <a:rPr lang="en-US" altLang="zh-TW" sz="3600" dirty="0">
                <a:latin typeface="Times New Roman" panose="02020603050405020304" pitchFamily="18" charset="0"/>
              </a:rPr>
            </a:br>
            <a:r>
              <a:rPr lang="en-US" altLang="zh-TW" sz="3600" dirty="0">
                <a:latin typeface="Times New Roman" panose="02020603050405020304" pitchFamily="18" charset="0"/>
              </a:rPr>
              <a:t>using </a:t>
            </a:r>
            <a:r>
              <a:rPr lang="en-US" altLang="zh-TW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cryoSPARC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4651375" y="14382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Ab-initio 3D Classification</a:t>
            </a:r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>
            <a:off x="2614613" y="3221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7" name="Line 23"/>
          <p:cNvSpPr>
            <a:spLocks noChangeShapeType="1"/>
          </p:cNvSpPr>
          <p:nvPr/>
        </p:nvSpPr>
        <p:spPr bwMode="auto">
          <a:xfrm>
            <a:off x="4143375" y="6372320"/>
            <a:ext cx="2666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9" name="Line 25"/>
          <p:cNvSpPr>
            <a:spLocks noChangeShapeType="1"/>
          </p:cNvSpPr>
          <p:nvPr/>
        </p:nvSpPr>
        <p:spPr bwMode="auto">
          <a:xfrm>
            <a:off x="4400550" y="1607820"/>
            <a:ext cx="0" cy="478573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30" name="Rectangle 30"/>
          <p:cNvSpPr>
            <a:spLocks noChangeArrowheads="1"/>
          </p:cNvSpPr>
          <p:nvPr/>
        </p:nvSpPr>
        <p:spPr bwMode="auto">
          <a:xfrm>
            <a:off x="1019175" y="1327520"/>
            <a:ext cx="3205163" cy="26844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31" name="Text Box 31"/>
          <p:cNvSpPr txBox="1">
            <a:spLocks noChangeArrowheads="1"/>
          </p:cNvSpPr>
          <p:nvPr/>
        </p:nvSpPr>
        <p:spPr bwMode="auto">
          <a:xfrm>
            <a:off x="231913" y="6248400"/>
            <a:ext cx="5349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2D</a:t>
            </a:r>
          </a:p>
        </p:txBody>
      </p:sp>
      <p:sp>
        <p:nvSpPr>
          <p:cNvPr id="5132" name="Text Box 32"/>
          <p:cNvSpPr txBox="1">
            <a:spLocks noChangeArrowheads="1"/>
          </p:cNvSpPr>
          <p:nvPr/>
        </p:nvSpPr>
        <p:spPr bwMode="auto">
          <a:xfrm>
            <a:off x="7848600" y="2057030"/>
            <a:ext cx="498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33" name="Rectangle 3"/>
          <p:cNvSpPr>
            <a:spLocks noChangeArrowheads="1"/>
          </p:cNvSpPr>
          <p:nvPr/>
        </p:nvSpPr>
        <p:spPr bwMode="auto">
          <a:xfrm>
            <a:off x="1084263" y="21069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Motion Correction</a:t>
            </a:r>
          </a:p>
        </p:txBody>
      </p:sp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1084263" y="2827707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CTF Estimation</a:t>
            </a: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1084263" y="350557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Micrograph Curation</a:t>
            </a:r>
          </a:p>
        </p:txBody>
      </p:sp>
      <p:sp>
        <p:nvSpPr>
          <p:cNvPr id="5136" name="Rectangle 3"/>
          <p:cNvSpPr>
            <a:spLocks noChangeArrowheads="1"/>
          </p:cNvSpPr>
          <p:nvPr/>
        </p:nvSpPr>
        <p:spPr bwMode="auto">
          <a:xfrm>
            <a:off x="1101975" y="142240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Import Dataset</a:t>
            </a:r>
          </a:p>
        </p:txBody>
      </p:sp>
      <p:sp>
        <p:nvSpPr>
          <p:cNvPr id="5137" name="Rectangle 3"/>
          <p:cNvSpPr>
            <a:spLocks noChangeArrowheads="1"/>
          </p:cNvSpPr>
          <p:nvPr/>
        </p:nvSpPr>
        <p:spPr bwMode="auto">
          <a:xfrm>
            <a:off x="1084263" y="4210420"/>
            <a:ext cx="3060700" cy="3444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Picking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8" name="Rectangle 3"/>
          <p:cNvSpPr>
            <a:spLocks noChangeArrowheads="1"/>
          </p:cNvSpPr>
          <p:nvPr/>
        </p:nvSpPr>
        <p:spPr bwMode="auto">
          <a:xfrm>
            <a:off x="1084263" y="4850182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>
                <a:latin typeface="Times New Roman" panose="02020603050405020304" pitchFamily="18" charset="0"/>
              </a:rPr>
              <a:t>Particle Curation</a:t>
            </a:r>
            <a:endParaRPr lang="en-US" altLang="zh-TW" dirty="0">
              <a:latin typeface="Times New Roman" panose="02020603050405020304" pitchFamily="18" charset="0"/>
            </a:endParaRPr>
          </a:p>
        </p:txBody>
      </p:sp>
      <p:sp>
        <p:nvSpPr>
          <p:cNvPr id="5139" name="Rectangle 3"/>
          <p:cNvSpPr>
            <a:spLocks noChangeArrowheads="1"/>
          </p:cNvSpPr>
          <p:nvPr/>
        </p:nvSpPr>
        <p:spPr bwMode="auto">
          <a:xfrm>
            <a:off x="1084263" y="5548682"/>
            <a:ext cx="3060700" cy="342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r>
              <a:rPr lang="en-US" altLang="zh-TW" dirty="0">
                <a:latin typeface="Times New Roman" panose="02020603050405020304" pitchFamily="18" charset="0"/>
              </a:rPr>
              <a:t>Particle Extraction</a:t>
            </a:r>
          </a:p>
        </p:txBody>
      </p:sp>
      <p:sp>
        <p:nvSpPr>
          <p:cNvPr id="5140" name="Rectangle 3"/>
          <p:cNvSpPr>
            <a:spLocks noChangeArrowheads="1"/>
          </p:cNvSpPr>
          <p:nvPr/>
        </p:nvSpPr>
        <p:spPr bwMode="auto">
          <a:xfrm>
            <a:off x="4656138" y="2101850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Heterogeneous Refinement</a:t>
            </a:r>
          </a:p>
        </p:txBody>
      </p:sp>
      <p:sp>
        <p:nvSpPr>
          <p:cNvPr id="5142" name="Rectangle 3"/>
          <p:cNvSpPr>
            <a:spLocks noChangeArrowheads="1"/>
          </p:cNvSpPr>
          <p:nvPr/>
        </p:nvSpPr>
        <p:spPr bwMode="auto">
          <a:xfrm>
            <a:off x="4651375" y="34956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Non-uniform Refinement</a:t>
            </a:r>
          </a:p>
        </p:txBody>
      </p:sp>
      <p:sp>
        <p:nvSpPr>
          <p:cNvPr id="5143" name="Rectangle 3"/>
          <p:cNvSpPr>
            <a:spLocks noChangeArrowheads="1"/>
          </p:cNvSpPr>
          <p:nvPr/>
        </p:nvSpPr>
        <p:spPr bwMode="auto">
          <a:xfrm>
            <a:off x="4675188" y="42179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Local Refinement</a:t>
            </a:r>
          </a:p>
        </p:txBody>
      </p:sp>
      <p:sp>
        <p:nvSpPr>
          <p:cNvPr id="5144" name="Rectangle 3"/>
          <p:cNvSpPr>
            <a:spLocks noChangeArrowheads="1"/>
          </p:cNvSpPr>
          <p:nvPr/>
        </p:nvSpPr>
        <p:spPr bwMode="auto">
          <a:xfrm>
            <a:off x="4670425" y="4903788"/>
            <a:ext cx="3060700" cy="34448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nn-NO" altLang="zh-TW" sz="1800" dirty="0">
                <a:latin typeface="Times New Roman" panose="02020603050405020304" pitchFamily="18" charset="0"/>
              </a:rPr>
              <a:t>3D class, 3D Var, 3D Flex</a:t>
            </a:r>
            <a:endParaRPr lang="en-US" altLang="zh-TW" sz="1800" dirty="0">
              <a:latin typeface="Times New Roman" panose="02020603050405020304" pitchFamily="18" charset="0"/>
            </a:endParaRPr>
          </a:p>
        </p:txBody>
      </p:sp>
      <p:sp>
        <p:nvSpPr>
          <p:cNvPr id="5145" name="Rectangle 3"/>
          <p:cNvSpPr>
            <a:spLocks noChangeArrowheads="1"/>
          </p:cNvSpPr>
          <p:nvPr/>
        </p:nvSpPr>
        <p:spPr bwMode="auto">
          <a:xfrm>
            <a:off x="4669200" y="6271260"/>
            <a:ext cx="3060000" cy="342900"/>
          </a:xfrm>
          <a:prstGeom prst="rect">
            <a:avLst/>
          </a:prstGeom>
          <a:solidFill>
            <a:srgbClr val="008000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FF00"/>
                </a:solidFill>
                <a:latin typeface="Times New Roman" panose="02020603050405020304" pitchFamily="18" charset="0"/>
              </a:rPr>
              <a:t>Final Structures</a:t>
            </a:r>
          </a:p>
        </p:txBody>
      </p:sp>
      <p:sp>
        <p:nvSpPr>
          <p:cNvPr id="5146" name="Text Box 32"/>
          <p:cNvSpPr txBox="1">
            <a:spLocks noChangeArrowheads="1"/>
          </p:cNvSpPr>
          <p:nvPr/>
        </p:nvSpPr>
        <p:spPr bwMode="auto">
          <a:xfrm>
            <a:off x="7918450" y="4343400"/>
            <a:ext cx="1225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Advanced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3D</a:t>
            </a:r>
          </a:p>
        </p:txBody>
      </p:sp>
      <p:sp>
        <p:nvSpPr>
          <p:cNvPr id="5148" name="Line 11"/>
          <p:cNvSpPr>
            <a:spLocks noChangeShapeType="1"/>
          </p:cNvSpPr>
          <p:nvPr/>
        </p:nvSpPr>
        <p:spPr bwMode="auto">
          <a:xfrm>
            <a:off x="2614613" y="25403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9" name="Line 11"/>
          <p:cNvSpPr>
            <a:spLocks noChangeShapeType="1"/>
          </p:cNvSpPr>
          <p:nvPr/>
        </p:nvSpPr>
        <p:spPr bwMode="auto">
          <a:xfrm>
            <a:off x="2614613" y="181488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1" name="Line 11"/>
          <p:cNvSpPr>
            <a:spLocks noChangeShapeType="1"/>
          </p:cNvSpPr>
          <p:nvPr/>
        </p:nvSpPr>
        <p:spPr bwMode="auto">
          <a:xfrm>
            <a:off x="2614613" y="460253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2" name="Line 11"/>
          <p:cNvSpPr>
            <a:spLocks noChangeShapeType="1"/>
          </p:cNvSpPr>
          <p:nvPr/>
        </p:nvSpPr>
        <p:spPr bwMode="auto">
          <a:xfrm>
            <a:off x="2614613" y="5253407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3" name="Line 11"/>
          <p:cNvSpPr>
            <a:spLocks noChangeShapeType="1"/>
          </p:cNvSpPr>
          <p:nvPr/>
        </p:nvSpPr>
        <p:spPr bwMode="auto">
          <a:xfrm>
            <a:off x="6181725" y="2481263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8" name="Text Box 31"/>
          <p:cNvSpPr txBox="1">
            <a:spLocks noChangeArrowheads="1"/>
          </p:cNvSpPr>
          <p:nvPr/>
        </p:nvSpPr>
        <p:spPr bwMode="auto">
          <a:xfrm>
            <a:off x="-165418" y="2263192"/>
            <a:ext cx="1371601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Pre-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process</a:t>
            </a:r>
          </a:p>
        </p:txBody>
      </p:sp>
      <p:sp>
        <p:nvSpPr>
          <p:cNvPr id="5159" name="Rectangle 30"/>
          <p:cNvSpPr>
            <a:spLocks noChangeArrowheads="1"/>
          </p:cNvSpPr>
          <p:nvPr/>
        </p:nvSpPr>
        <p:spPr bwMode="auto">
          <a:xfrm>
            <a:off x="1019175" y="4011982"/>
            <a:ext cx="3205163" cy="264445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0" name="Rectangle 30"/>
          <p:cNvSpPr>
            <a:spLocks noChangeArrowheads="1"/>
          </p:cNvSpPr>
          <p:nvPr/>
        </p:nvSpPr>
        <p:spPr bwMode="auto">
          <a:xfrm>
            <a:off x="4586288" y="1330960"/>
            <a:ext cx="3205162" cy="200120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1" name="Rectangle 30"/>
          <p:cNvSpPr>
            <a:spLocks noChangeArrowheads="1"/>
          </p:cNvSpPr>
          <p:nvPr/>
        </p:nvSpPr>
        <p:spPr bwMode="auto">
          <a:xfrm>
            <a:off x="4586288" y="3327718"/>
            <a:ext cx="3205162" cy="208910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5163" name="Line 24"/>
          <p:cNvSpPr>
            <a:spLocks noChangeShapeType="1"/>
          </p:cNvSpPr>
          <p:nvPr/>
        </p:nvSpPr>
        <p:spPr bwMode="auto">
          <a:xfrm>
            <a:off x="4383088" y="1597025"/>
            <a:ext cx="2555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4" name="Line 11"/>
          <p:cNvSpPr>
            <a:spLocks noChangeShapeType="1"/>
          </p:cNvSpPr>
          <p:nvPr/>
        </p:nvSpPr>
        <p:spPr bwMode="auto">
          <a:xfrm>
            <a:off x="6181725" y="1811338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958340" y="1779818"/>
            <a:ext cx="7086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latin typeface="Times New Roman" panose="02020603050405020304" pitchFamily="18" charset="0"/>
              </a:rPr>
              <a:t>Movies</a:t>
            </a:r>
          </a:p>
        </p:txBody>
      </p:sp>
      <p:sp>
        <p:nvSpPr>
          <p:cNvPr id="49" name="矩形 48"/>
          <p:cNvSpPr/>
          <p:nvPr/>
        </p:nvSpPr>
        <p:spPr>
          <a:xfrm>
            <a:off x="2705961" y="1702455"/>
            <a:ext cx="136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Motion corrected</a:t>
            </a:r>
          </a:p>
          <a:p>
            <a:pPr eaLnBrk="1" hangingPunct="1"/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Micrographs</a:t>
            </a:r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2614930" y="5919840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8" name="Line 24"/>
          <p:cNvSpPr>
            <a:spLocks noChangeShapeType="1"/>
          </p:cNvSpPr>
          <p:nvPr/>
        </p:nvSpPr>
        <p:spPr bwMode="auto">
          <a:xfrm>
            <a:off x="1219200" y="4380917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5" name="Line 24"/>
          <p:cNvSpPr>
            <a:spLocks noChangeShapeType="1"/>
          </p:cNvSpPr>
          <p:nvPr/>
        </p:nvSpPr>
        <p:spPr bwMode="auto">
          <a:xfrm>
            <a:off x="1225868" y="6372468"/>
            <a:ext cx="220663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6" name="Line 25"/>
          <p:cNvSpPr>
            <a:spLocks noChangeShapeType="1"/>
          </p:cNvSpPr>
          <p:nvPr/>
        </p:nvSpPr>
        <p:spPr bwMode="auto">
          <a:xfrm>
            <a:off x="1228408" y="4375520"/>
            <a:ext cx="0" cy="20002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41" name="Rectangle 3"/>
          <p:cNvSpPr>
            <a:spLocks noChangeArrowheads="1"/>
          </p:cNvSpPr>
          <p:nvPr/>
        </p:nvSpPr>
        <p:spPr bwMode="auto">
          <a:xfrm>
            <a:off x="4660900" y="2809875"/>
            <a:ext cx="3060700" cy="344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Homogeneous Refinement</a:t>
            </a:r>
          </a:p>
        </p:txBody>
      </p:sp>
      <p:sp>
        <p:nvSpPr>
          <p:cNvPr id="62" name="Rectangle 3"/>
          <p:cNvSpPr>
            <a:spLocks noChangeArrowheads="1"/>
          </p:cNvSpPr>
          <p:nvPr/>
        </p:nvSpPr>
        <p:spPr bwMode="auto">
          <a:xfrm>
            <a:off x="4669200" y="5588790"/>
            <a:ext cx="3060000" cy="344487"/>
          </a:xfrm>
          <a:prstGeom prst="rect">
            <a:avLst/>
          </a:prstGeom>
          <a:solidFill>
            <a:srgbClr val="CCCCF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1800" dirty="0">
                <a:latin typeface="Times New Roman" panose="02020603050405020304" pitchFamily="18" charset="0"/>
              </a:rPr>
              <a:t>Post-processing &amp; Sharpening</a:t>
            </a:r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>
            <a:off x="6176052" y="5317434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0" name="Line 11"/>
          <p:cNvSpPr>
            <a:spLocks noChangeShapeType="1"/>
          </p:cNvSpPr>
          <p:nvPr/>
        </p:nvSpPr>
        <p:spPr bwMode="auto">
          <a:xfrm>
            <a:off x="2614613" y="3911970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57" name="Line 11"/>
          <p:cNvSpPr>
            <a:spLocks noChangeShapeType="1"/>
          </p:cNvSpPr>
          <p:nvPr/>
        </p:nvSpPr>
        <p:spPr bwMode="auto">
          <a:xfrm>
            <a:off x="6181725" y="319976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>
            <a:off x="5974080" y="449955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974080" y="3809630"/>
            <a:ext cx="3978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6383" y="4740966"/>
            <a:ext cx="1053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Particle picking</a:t>
            </a:r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6176052" y="5985665"/>
            <a:ext cx="0" cy="252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>
            <a:off x="7543800" y="1599472"/>
            <a:ext cx="0" cy="1396869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22" name="Line 11"/>
          <p:cNvSpPr>
            <a:spLocks noChangeShapeType="1"/>
          </p:cNvSpPr>
          <p:nvPr/>
        </p:nvSpPr>
        <p:spPr bwMode="auto">
          <a:xfrm>
            <a:off x="3962400" y="1595077"/>
            <a:ext cx="0" cy="145218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 type="none" w="lg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620001" y="3048000"/>
            <a:ext cx="319088" cy="2722563"/>
            <a:chOff x="7709535" y="2973388"/>
            <a:chExt cx="229553" cy="2797175"/>
          </a:xfrm>
        </p:grpSpPr>
        <p:sp>
          <p:nvSpPr>
            <p:cNvPr id="5162" name="Line 25"/>
            <p:cNvSpPr>
              <a:spLocks noChangeShapeType="1"/>
            </p:cNvSpPr>
            <p:nvPr/>
          </p:nvSpPr>
          <p:spPr bwMode="auto">
            <a:xfrm>
              <a:off x="7927975" y="2973388"/>
              <a:ext cx="0" cy="279241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66" name="Line 24"/>
            <p:cNvSpPr>
              <a:spLocks noChangeShapeType="1"/>
            </p:cNvSpPr>
            <p:nvPr/>
          </p:nvSpPr>
          <p:spPr bwMode="auto">
            <a:xfrm>
              <a:off x="7718425" y="5770563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7709535" y="2982595"/>
              <a:ext cx="2206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0981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(Parameters)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6205728" y="5797296"/>
            <a:ext cx="609600" cy="31089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6786835" y="576885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4295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http://cryoem.ibc.sinica.edu.tw/images/ASCEM%20banner-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768350"/>
            <a:ext cx="89963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Google Shape;54;p13"/>
          <p:cNvSpPr>
            <a:spLocks noChangeArrowheads="1"/>
          </p:cNvSpPr>
          <p:nvPr/>
        </p:nvSpPr>
        <p:spPr bwMode="auto">
          <a:xfrm>
            <a:off x="0" y="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Clr>
                <a:srgbClr val="000000"/>
              </a:buClr>
              <a:buSzPts val="1100"/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4" name="Google Shape;55;p13"/>
          <p:cNvSpPr>
            <a:spLocks noChangeArrowheads="1"/>
          </p:cNvSpPr>
          <p:nvPr/>
        </p:nvSpPr>
        <p:spPr bwMode="auto">
          <a:xfrm>
            <a:off x="0" y="6311900"/>
            <a:ext cx="9144000" cy="546100"/>
          </a:xfrm>
          <a:prstGeom prst="rect">
            <a:avLst/>
          </a:prstGeom>
          <a:solidFill>
            <a:srgbClr val="B7B7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kumimoji="0" lang="zh-TW" altLang="zh-TW" sz="1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085" name="Rectangle 2"/>
          <p:cNvSpPr txBox="1">
            <a:spLocks noChangeArrowheads="1"/>
          </p:cNvSpPr>
          <p:nvPr/>
        </p:nvSpPr>
        <p:spPr bwMode="auto">
          <a:xfrm>
            <a:off x="0" y="3111500"/>
            <a:ext cx="9144000" cy="1470025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 flipH="1" flipV="1">
            <a:off x="990600" y="4114800"/>
            <a:ext cx="358140" cy="1905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7" name="矩形 29"/>
          <p:cNvSpPr>
            <a:spLocks noChangeArrowheads="1"/>
          </p:cNvSpPr>
          <p:nvPr/>
        </p:nvSpPr>
        <p:spPr bwMode="auto">
          <a:xfrm>
            <a:off x="1214296" y="3756646"/>
            <a:ext cx="707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 </a:t>
            </a:r>
            <a:r>
              <a:rPr lang="en-US" altLang="zh-TW" sz="2400" b="1" dirty="0"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400" b="1" dirty="0">
              <a:solidFill>
                <a:srgbClr val="FF0000"/>
              </a:solidFill>
              <a:effectLst>
                <a:glow rad="228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99CCFF"/>
          </a:solidFill>
        </p:spPr>
        <p:txBody>
          <a:bodyPr/>
          <a:lstStyle/>
          <a:p>
            <a:pPr eaLnBrk="1" hangingPunct="1"/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2D</a:t>
            </a:r>
            <a:r>
              <a:rPr lang="zh-TW" altLang="en-US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classification</a:t>
            </a:r>
            <a:b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en-US" altLang="zh-TW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(Job finished)</a:t>
            </a:r>
            <a:endParaRPr lang="en-US" altLang="zh-TW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940453" y="6536634"/>
            <a:ext cx="324992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(ref: </a:t>
            </a:r>
            <a:r>
              <a:rPr lang="en-US" altLang="zh-TW" sz="1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cryoSPARC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website. </a:t>
            </a:r>
            <a:r>
              <a:rPr lang="zh-TW" alt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https://cryosparc.com/</a:t>
            </a:r>
            <a:r>
              <a:rPr lang="en-US" altLang="zh-TW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03445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4206</TotalTime>
  <Words>2899</Words>
  <Application>Microsoft Office PowerPoint</Application>
  <PresentationFormat>如螢幕大小 (4:3)</PresentationFormat>
  <Paragraphs>451</Paragraphs>
  <Slides>80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84" baseType="lpstr">
      <vt:lpstr>Arial</vt:lpstr>
      <vt:lpstr>Times New Roman</vt:lpstr>
      <vt:lpstr>Wingdings</vt:lpstr>
      <vt:lpstr>預設簡報設計</vt:lpstr>
      <vt:lpstr>PowerPoint 簡報</vt:lpstr>
      <vt:lpstr>Workflow of single particle analysis  using cryoSPARC</vt:lpstr>
      <vt:lpstr>2D classification</vt:lpstr>
      <vt:lpstr>2D classification (Parameters)</vt:lpstr>
      <vt:lpstr>2D classification (Parameters)</vt:lpstr>
      <vt:lpstr>2D classification (Parameters)</vt:lpstr>
      <vt:lpstr>2D classification (Parameters)</vt:lpstr>
      <vt:lpstr>2D classification (Parameters)</vt:lpstr>
      <vt:lpstr>2D classification (Job finished)</vt:lpstr>
      <vt:lpstr>2D classification (Results)</vt:lpstr>
      <vt:lpstr>Select 2D Classes</vt:lpstr>
      <vt:lpstr>Select 2D Classes</vt:lpstr>
      <vt:lpstr>Select 2D Classes</vt:lpstr>
      <vt:lpstr>Select 2D Classes</vt:lpstr>
      <vt:lpstr>Select 2D Classes (Results)</vt:lpstr>
      <vt:lpstr>Workflow of single particle analysis  using cryoSPARC</vt:lpstr>
      <vt:lpstr>Ab-initio Reconstruction</vt:lpstr>
      <vt:lpstr>Ab-initio Reconstruction (Parameters)</vt:lpstr>
      <vt:lpstr>Ab-initio Reconstruction (Parameters)</vt:lpstr>
      <vt:lpstr>Ab-initio Reconstruction (Parameters)</vt:lpstr>
      <vt:lpstr>Ab-initio Reconstruction (Parameters)</vt:lpstr>
      <vt:lpstr>Ab-initio Reconstruction (Job finished)</vt:lpstr>
      <vt:lpstr>Ab-initio Reconstruction (Results)</vt:lpstr>
      <vt:lpstr>Ab-initio Reconstruction (Results)</vt:lpstr>
      <vt:lpstr>Ab-initio Reconstruction (Download maps)</vt:lpstr>
      <vt:lpstr>Workflow of single particle analysis  using cryoSPARC</vt:lpstr>
      <vt:lpstr>Extract From Micrographs (Clone Job)</vt:lpstr>
      <vt:lpstr>Extract From Micrographs (Parameters)</vt:lpstr>
      <vt:lpstr>Extract From Micrographs (Parameters)</vt:lpstr>
      <vt:lpstr>Extract From Micrographs (Parameters)</vt:lpstr>
      <vt:lpstr>Extract From Micrographs (Job finished)</vt:lpstr>
      <vt:lpstr>Heterogeneous refinement</vt:lpstr>
      <vt:lpstr>Heterogeneous refinement (Parameters)</vt:lpstr>
      <vt:lpstr>Heterogeneous refinement (Parameters)</vt:lpstr>
      <vt:lpstr>Heterogeneous refinement (Parameters)</vt:lpstr>
      <vt:lpstr>Heterogeneous refinement (Parameters)</vt:lpstr>
      <vt:lpstr>Heterogeneous refinement (Parameters)</vt:lpstr>
      <vt:lpstr>Heterogeneous refinement (Parameters)</vt:lpstr>
      <vt:lpstr>Heterogeneous refinement (Parameters)</vt:lpstr>
      <vt:lpstr>Heterogeneous refinement (Parameters)</vt:lpstr>
      <vt:lpstr>Heterogeneous refinement (Job finished)</vt:lpstr>
      <vt:lpstr>Heterogeneous refinement (Results)</vt:lpstr>
      <vt:lpstr>Heterogeneous refinement (Results)</vt:lpstr>
      <vt:lpstr>Heterogeneous refinement (Results)</vt:lpstr>
      <vt:lpstr>Heterogeneous refinement (Results)</vt:lpstr>
      <vt:lpstr>Heterogeneous refinement (Download maps)</vt:lpstr>
      <vt:lpstr>Workflow of single particle analysis  using cryoSPARC</vt:lpstr>
      <vt:lpstr>Homogeneous refinement</vt:lpstr>
      <vt:lpstr>Homogeneous refinement (Parameters)</vt:lpstr>
      <vt:lpstr>Homogeneous refinement (Parameters)</vt:lpstr>
      <vt:lpstr>Homogeneous refinement (Parameters)</vt:lpstr>
      <vt:lpstr>Homogeneous refinement (Parameters)</vt:lpstr>
      <vt:lpstr>Homogeneous refinement (Parameters)</vt:lpstr>
      <vt:lpstr>Homogeneous refinement (Parameters)</vt:lpstr>
      <vt:lpstr>Homogeneous refinement (Job finished)</vt:lpstr>
      <vt:lpstr>Homogeneous refinement (Results)</vt:lpstr>
      <vt:lpstr>Homogeneous refinement (Results)</vt:lpstr>
      <vt:lpstr>Homogeneous refinement (Results)</vt:lpstr>
      <vt:lpstr>Homogeneous refinement (Results)</vt:lpstr>
      <vt:lpstr>Homogeneous refinement (Results)</vt:lpstr>
      <vt:lpstr>Homogeneous refinement (Download maps)</vt:lpstr>
      <vt:lpstr>Local resolution estimation</vt:lpstr>
      <vt:lpstr>Local resolution estimation (Parameters)</vt:lpstr>
      <vt:lpstr>Local resolution estimation (Parameters)</vt:lpstr>
      <vt:lpstr>Local resolution estimation (Job finished)</vt:lpstr>
      <vt:lpstr>Local resolution estimation (Results)</vt:lpstr>
      <vt:lpstr>Local resolution estimation (Results)</vt:lpstr>
      <vt:lpstr>Local resolution estimation (Results)</vt:lpstr>
      <vt:lpstr>Local resolution estimation (Results &amp; Download maps)</vt:lpstr>
      <vt:lpstr>Workflow of single particle analysis  using cryoSPARC</vt:lpstr>
      <vt:lpstr>Non-uniform Refinement</vt:lpstr>
      <vt:lpstr>Non-uniform Refinement (Parameters)</vt:lpstr>
      <vt:lpstr>Non-uniform Refinement (Parameters)</vt:lpstr>
      <vt:lpstr>Non-uniform Refinement (Parameters)</vt:lpstr>
      <vt:lpstr>Non-uniform Refinement (Parameters)</vt:lpstr>
      <vt:lpstr>Non-uniform Refinement (Parameters)</vt:lpstr>
      <vt:lpstr>Non-uniform Refinement (Parameters)</vt:lpstr>
      <vt:lpstr>Non-uniform Refinement (Job finished)</vt:lpstr>
      <vt:lpstr>Workflow of single particle analysis  using cryoSPARC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NB2 ASCEM</cp:lastModifiedBy>
  <cp:revision>3667</cp:revision>
  <cp:lastPrinted>1601-01-01T00:00:00Z</cp:lastPrinted>
  <dcterms:created xsi:type="dcterms:W3CDTF">2020-08-07T12:26:59Z</dcterms:created>
  <dcterms:modified xsi:type="dcterms:W3CDTF">2026-03-15T16:07:00Z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