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3" r:id="rId2"/>
    <p:sldId id="956" r:id="rId3"/>
    <p:sldId id="964" r:id="rId4"/>
    <p:sldId id="968" r:id="rId5"/>
    <p:sldId id="965" r:id="rId6"/>
    <p:sldId id="966" r:id="rId7"/>
    <p:sldId id="969" r:id="rId8"/>
    <p:sldId id="970" r:id="rId9"/>
    <p:sldId id="971" r:id="rId10"/>
    <p:sldId id="972" r:id="rId11"/>
    <p:sldId id="973" r:id="rId12"/>
    <p:sldId id="974" r:id="rId13"/>
    <p:sldId id="975" r:id="rId14"/>
    <p:sldId id="977" r:id="rId15"/>
    <p:sldId id="465" r:id="rId16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ri" initials="c" lastIdx="0" clrIdx="0">
    <p:extLst>
      <p:ext uri="{19B8F6BF-5375-455C-9EA6-DF929625EA0E}">
        <p15:presenceInfo xmlns:p15="http://schemas.microsoft.com/office/powerpoint/2012/main" userId="114d146f4c59c6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CCCCFF"/>
    <a:srgbClr val="FFCCFF"/>
    <a:srgbClr val="008000"/>
    <a:srgbClr val="FF0000"/>
    <a:srgbClr val="FFFFCC"/>
    <a:srgbClr val="FF9933"/>
    <a:srgbClr val="FFFF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2" autoAdjust="0"/>
    <p:restoredTop sz="92910" autoAdjust="0"/>
  </p:normalViewPr>
  <p:slideViewPr>
    <p:cSldViewPr>
      <p:cViewPr varScale="1">
        <p:scale>
          <a:sx n="89" d="100"/>
          <a:sy n="89" d="100"/>
        </p:scale>
        <p:origin x="217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D7E01DC-8647-4B8A-A539-CD8844C6F5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51;p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4099" name="Google Shape;52;p:notes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 eaLnBrk="1" hangingPunct="1">
              <a:buSzPts val="1400"/>
            </a:pPr>
            <a:endParaRPr lang="zh-TW" altLang="zh-TW" sz="10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38B81-EF4D-4072-A75F-22E7D3E2993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1130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5B90-DE7C-4AF1-BDA9-B1659140F6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620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12361-2A76-4EE7-B0AD-7D4BF47130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285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6908A-F029-4686-8BF3-B789F9D553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7286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AE72F-B5AA-4EE2-ABB5-50A52E6F7BA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350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A1503-2FBE-4439-9B08-4924449ED7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679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D9CAD-BE1D-4E4B-9B4C-539648E5CC2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761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5A848-8273-4E68-A4C0-A50E206805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6648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8995F-B2ED-41F0-B8EF-6930B7F1FAD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2841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0BAD-CA6D-4EA4-945D-79CAD41539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407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905F7-592A-4339-90AA-78C351D1CC0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816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/>
            </a:lvl1pPr>
          </a:lstStyle>
          <a:p>
            <a:pPr>
              <a:defRPr/>
            </a:pPr>
            <a:fld id="{8A8383B3-51C8-4D94-9082-39237DC16D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54;p13"/>
          <p:cNvSpPr>
            <a:spLocks noChangeArrowheads="1"/>
          </p:cNvSpPr>
          <p:nvPr/>
        </p:nvSpPr>
        <p:spPr bwMode="auto">
          <a:xfrm>
            <a:off x="0" y="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SzPts val="1100"/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5" name="Google Shape;55;p13"/>
          <p:cNvSpPr>
            <a:spLocks noChangeArrowheads="1"/>
          </p:cNvSpPr>
          <p:nvPr/>
        </p:nvSpPr>
        <p:spPr bwMode="auto">
          <a:xfrm>
            <a:off x="0" y="631190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6" name="Google Shape;57;p13"/>
          <p:cNvSpPr txBox="1">
            <a:spLocks noChangeArrowheads="1"/>
          </p:cNvSpPr>
          <p:nvPr/>
        </p:nvSpPr>
        <p:spPr bwMode="auto">
          <a:xfrm>
            <a:off x="1119188" y="4267200"/>
            <a:ext cx="6875462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kumimoji="0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Dr. Chun-Hsiung Wang </a:t>
            </a:r>
            <a:endParaRPr kumimoji="0"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王俊雄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2026/03/16</a:t>
            </a:r>
          </a:p>
        </p:txBody>
      </p:sp>
      <p:sp>
        <p:nvSpPr>
          <p:cNvPr id="3077" name="Google Shape;58;p13"/>
          <p:cNvSpPr txBox="1">
            <a:spLocks noChangeArrowheads="1"/>
          </p:cNvSpPr>
          <p:nvPr/>
        </p:nvSpPr>
        <p:spPr bwMode="auto">
          <a:xfrm>
            <a:off x="0" y="2665413"/>
            <a:ext cx="9144000" cy="15017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Coot</a:t>
            </a:r>
            <a:endParaRPr lang="zh-TW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8" name="Picture 8" descr="http://cryoem.ibc.sinica.edu.tw/images/ASCEM%20banner-2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768350"/>
            <a:ext cx="89963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0" y="1600200"/>
            <a:ext cx="4726800" cy="50222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000" y="1602000"/>
            <a:ext cx="1627444" cy="5022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Coot (real space refinement-02)</a:t>
            </a:r>
          </a:p>
          <a:p>
            <a:pPr marL="342900" indent="-342900"/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Refine 3 residues together (</a:t>
            </a: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residue 10~12</a:t>
            </a:r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6272455" y="6324599"/>
            <a:ext cx="685535" cy="22528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486400" y="61722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橢圓 8"/>
          <p:cNvSpPr/>
          <p:nvPr/>
        </p:nvSpPr>
        <p:spPr bwMode="auto">
          <a:xfrm>
            <a:off x="3292027" y="4131763"/>
            <a:ext cx="252984" cy="25298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1983376" y="4940146"/>
            <a:ext cx="252984" cy="25298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1" name="橢圓 10"/>
          <p:cNvSpPr/>
          <p:nvPr/>
        </p:nvSpPr>
        <p:spPr bwMode="auto">
          <a:xfrm>
            <a:off x="2997167" y="5168745"/>
            <a:ext cx="252984" cy="25298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5179152" y="2209800"/>
            <a:ext cx="296418" cy="1752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4557360" y="176403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1752600" y="52578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3276600" y="37338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02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Coot (Point mutation)</a:t>
            </a:r>
          </a:p>
          <a:p>
            <a:pPr eaLnBrk="1" hangingPunct="1"/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Residue 12 TYR(Y)</a:t>
            </a:r>
            <a:r>
              <a:rPr lang="zh-TW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HIS(H)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TW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0" y="1600200"/>
            <a:ext cx="4726588" cy="5022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000" y="1602000"/>
            <a:ext cx="1235529" cy="5022000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 bwMode="auto">
          <a:xfrm>
            <a:off x="2963728" y="4467353"/>
            <a:ext cx="252984" cy="25298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170170" y="4511040"/>
            <a:ext cx="296418" cy="1752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461779" y="433660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2271029" y="441280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7350760" y="358648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6257290" y="3693160"/>
            <a:ext cx="1098550" cy="1752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3336234" y="3316356"/>
            <a:ext cx="8354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TYR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989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0" y="1602000"/>
            <a:ext cx="4726587" cy="5022000"/>
          </a:xfrm>
        </p:spPr>
      </p:pic>
      <p:sp>
        <p:nvSpPr>
          <p:cNvPr id="6" name="橢圓 5"/>
          <p:cNvSpPr/>
          <p:nvPr/>
        </p:nvSpPr>
        <p:spPr bwMode="auto">
          <a:xfrm>
            <a:off x="2963728" y="4467353"/>
            <a:ext cx="252984" cy="25298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" name="橢圓 6"/>
          <p:cNvSpPr/>
          <p:nvPr/>
        </p:nvSpPr>
        <p:spPr bwMode="auto">
          <a:xfrm rot="843049">
            <a:off x="1905000" y="4038600"/>
            <a:ext cx="1066800" cy="609600"/>
          </a:xfrm>
          <a:prstGeom prst="ellipse">
            <a:avLst/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8" name="橢圓 7"/>
          <p:cNvSpPr/>
          <p:nvPr/>
        </p:nvSpPr>
        <p:spPr bwMode="auto">
          <a:xfrm rot="6608039">
            <a:off x="2527179" y="3044121"/>
            <a:ext cx="1066800" cy="609600"/>
          </a:xfrm>
          <a:prstGeom prst="ellipse">
            <a:avLst/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486400" y="2743200"/>
            <a:ext cx="3810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ct val="0"/>
              </a:spcBef>
            </a:pPr>
            <a:r>
              <a:rPr lang="en-US" altLang="zh-TW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model </a:t>
            </a:r>
            <a:r>
              <a:rPr lang="en-US" altLang="zh-TW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doesn't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fit into the map and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</a:t>
            </a:r>
            <a:r>
              <a:rPr lang="en-US" altLang="zh-TW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needs to be adjusted by</a:t>
            </a:r>
            <a:endParaRPr lang="en-US" altLang="zh-TW" sz="2400" b="1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real space refinement</a:t>
            </a:r>
            <a:r>
              <a:rPr lang="en-US" altLang="zh-TW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zh-TW" alt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981200" y="3581400"/>
            <a:ext cx="715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HIS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Coot (Point mutation)</a:t>
            </a:r>
          </a:p>
          <a:p>
            <a:pPr eaLnBrk="1" hangingPunct="1"/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Residue 12 TYR(Y)</a:t>
            </a:r>
            <a:r>
              <a:rPr lang="zh-TW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HIS(H)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TW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" name="直線單箭頭接點 2"/>
          <p:cNvCxnSpPr/>
          <p:nvPr/>
        </p:nvCxnSpPr>
        <p:spPr bwMode="auto">
          <a:xfrm flipV="1">
            <a:off x="2667000" y="3429000"/>
            <a:ext cx="381000" cy="838200"/>
          </a:xfrm>
          <a:prstGeom prst="straightConnector1">
            <a:avLst/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80436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0" y="1602000"/>
            <a:ext cx="4726587" cy="502200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000" y="1602000"/>
            <a:ext cx="1714517" cy="5022000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 bwMode="auto">
          <a:xfrm>
            <a:off x="2963728" y="4467353"/>
            <a:ext cx="252984" cy="25298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Coot (real space refinement)</a:t>
            </a:r>
            <a:b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(Point mutation: </a:t>
            </a: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Residue TYR(Y)</a:t>
            </a:r>
            <a:r>
              <a:rPr lang="zh-TW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HIS(H)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TW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6272455" y="6324599"/>
            <a:ext cx="685535" cy="22528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486400" y="61722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179152" y="2209800"/>
            <a:ext cx="296418" cy="1752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4557360" y="176403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2971800" y="47244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3336234" y="3316356"/>
            <a:ext cx="715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HIS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274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4726587" cy="502200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78834"/>
            <a:ext cx="4946400" cy="248470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850608"/>
            <a:ext cx="4944633" cy="2957697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Coot</a:t>
            </a:r>
          </a:p>
          <a:p>
            <a:pPr eaLnBrk="1" hangingPunct="1"/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(Save Coordinates)</a:t>
            </a:r>
            <a:endParaRPr lang="en-US" altLang="zh-TW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60333" y="1787498"/>
            <a:ext cx="228287" cy="1752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-4701" y="1177622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72720" y="3596640"/>
            <a:ext cx="2145665" cy="1574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6553200" y="3124200"/>
            <a:ext cx="2232660" cy="4343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856922" y="4439478"/>
            <a:ext cx="2087880" cy="2590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4838700" y="4198620"/>
            <a:ext cx="4008120" cy="152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8266176" y="6473952"/>
            <a:ext cx="601980" cy="20726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524000" y="37338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5807766" y="3094382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6973957" y="4389782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4124740" y="400546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8083827" y="582764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6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79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8" descr="http://cryoem.ibc.sinica.edu.tw/images/ASCEM%20banner-2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768350"/>
            <a:ext cx="89963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Google Shape;54;p13"/>
          <p:cNvSpPr>
            <a:spLocks noChangeArrowheads="1"/>
          </p:cNvSpPr>
          <p:nvPr/>
        </p:nvSpPr>
        <p:spPr bwMode="auto">
          <a:xfrm>
            <a:off x="0" y="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SzPts val="1100"/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084" name="Google Shape;55;p13"/>
          <p:cNvSpPr>
            <a:spLocks noChangeArrowheads="1"/>
          </p:cNvSpPr>
          <p:nvPr/>
        </p:nvSpPr>
        <p:spPr bwMode="auto">
          <a:xfrm>
            <a:off x="0" y="631190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085" name="Rectangle 2"/>
          <p:cNvSpPr txBox="1">
            <a:spLocks noChangeArrowheads="1"/>
          </p:cNvSpPr>
          <p:nvPr/>
        </p:nvSpPr>
        <p:spPr bwMode="auto">
          <a:xfrm>
            <a:off x="0" y="3111500"/>
            <a:ext cx="9144000" cy="147002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Coot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(open map)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5181600" cy="5505451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57400"/>
            <a:ext cx="5721569" cy="3429000"/>
          </a:xfrm>
          <a:prstGeom prst="rect">
            <a:avLst/>
          </a:prstGeom>
        </p:spPr>
      </p:pic>
      <p:sp>
        <p:nvSpPr>
          <p:cNvPr id="19" name="矩形 8"/>
          <p:cNvSpPr>
            <a:spLocks noChangeArrowheads="1"/>
          </p:cNvSpPr>
          <p:nvPr/>
        </p:nvSpPr>
        <p:spPr bwMode="auto">
          <a:xfrm>
            <a:off x="457200" y="12192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63830" y="1443990"/>
            <a:ext cx="257175" cy="1600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77165" y="2040255"/>
            <a:ext cx="2346960" cy="15430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3419856" y="2465832"/>
            <a:ext cx="2468880" cy="2590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4383024" y="3745992"/>
            <a:ext cx="4017264" cy="228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7869936" y="5105400"/>
            <a:ext cx="682752" cy="228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5" name="矩形 8"/>
          <p:cNvSpPr>
            <a:spLocks noChangeArrowheads="1"/>
          </p:cNvSpPr>
          <p:nvPr/>
        </p:nvSpPr>
        <p:spPr bwMode="auto">
          <a:xfrm>
            <a:off x="1828800" y="22098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8"/>
          <p:cNvSpPr>
            <a:spLocks noChangeArrowheads="1"/>
          </p:cNvSpPr>
          <p:nvPr/>
        </p:nvSpPr>
        <p:spPr bwMode="auto">
          <a:xfrm>
            <a:off x="5933440" y="233172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8"/>
          <p:cNvSpPr>
            <a:spLocks noChangeArrowheads="1"/>
          </p:cNvSpPr>
          <p:nvPr/>
        </p:nvSpPr>
        <p:spPr bwMode="auto">
          <a:xfrm>
            <a:off x="4343400" y="393192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8"/>
          <p:cNvSpPr>
            <a:spLocks noChangeArrowheads="1"/>
          </p:cNvSpPr>
          <p:nvPr/>
        </p:nvSpPr>
        <p:spPr bwMode="auto">
          <a:xfrm>
            <a:off x="7807960" y="463296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31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" y="1220400"/>
            <a:ext cx="5180610" cy="5504400"/>
          </a:xfr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Coot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(open Coordinates)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59200"/>
            <a:ext cx="5720400" cy="3421732"/>
          </a:xfrm>
          <a:prstGeom prst="rect">
            <a:avLst/>
          </a:prstGeom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57200" y="12192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63830" y="1443990"/>
            <a:ext cx="257175" cy="1600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77165" y="1607820"/>
            <a:ext cx="2346960" cy="15430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3419856" y="2465832"/>
            <a:ext cx="2468880" cy="2590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4383024" y="3547872"/>
            <a:ext cx="4017264" cy="228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7869936" y="5105400"/>
            <a:ext cx="682752" cy="228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5" name="矩形 8"/>
          <p:cNvSpPr>
            <a:spLocks noChangeArrowheads="1"/>
          </p:cNvSpPr>
          <p:nvPr/>
        </p:nvSpPr>
        <p:spPr bwMode="auto">
          <a:xfrm>
            <a:off x="1828800" y="177736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8"/>
          <p:cNvSpPr>
            <a:spLocks noChangeArrowheads="1"/>
          </p:cNvSpPr>
          <p:nvPr/>
        </p:nvSpPr>
        <p:spPr bwMode="auto">
          <a:xfrm>
            <a:off x="5933440" y="233172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8"/>
          <p:cNvSpPr>
            <a:spLocks noChangeArrowheads="1"/>
          </p:cNvSpPr>
          <p:nvPr/>
        </p:nvSpPr>
        <p:spPr bwMode="auto">
          <a:xfrm>
            <a:off x="4800600" y="31242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8"/>
          <p:cNvSpPr>
            <a:spLocks noChangeArrowheads="1"/>
          </p:cNvSpPr>
          <p:nvPr/>
        </p:nvSpPr>
        <p:spPr bwMode="auto">
          <a:xfrm>
            <a:off x="7807960" y="463296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488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0200"/>
            <a:ext cx="4727416" cy="5022881"/>
          </a:xfr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Coot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(Basic operation)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4953000" y="1981200"/>
            <a:ext cx="41148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1. Mouse right bottom:</a:t>
            </a:r>
          </a:p>
          <a:p>
            <a:pPr>
              <a:spcBef>
                <a:spcPct val="0"/>
              </a:spcBef>
              <a:buNone/>
            </a:pPr>
            <a:r>
              <a:rPr lang="en-US" altLang="zh-TW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</a:t>
            </a:r>
            <a:r>
              <a:rPr lang="en-US" altLang="zh-TW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Hold and drag to</a:t>
            </a:r>
          </a:p>
          <a:p>
            <a:pPr>
              <a:spcBef>
                <a:spcPct val="0"/>
              </a:spcBef>
              <a:buNone/>
            </a:pPr>
            <a:r>
              <a:rPr lang="en-US" altLang="zh-TW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</a:t>
            </a:r>
            <a:r>
              <a:rPr lang="en-US" altLang="zh-TW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zoom in and zoom out</a:t>
            </a:r>
          </a:p>
          <a:p>
            <a:pPr>
              <a:spcBef>
                <a:spcPct val="0"/>
              </a:spcBef>
              <a:buNone/>
            </a:pPr>
            <a:endParaRPr lang="en-US" altLang="zh-TW" sz="2400" b="1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2. Mouse left bottom:</a:t>
            </a:r>
          </a:p>
          <a:p>
            <a:pPr>
              <a:spcBef>
                <a:spcPct val="0"/>
              </a:spcBef>
              <a:buNone/>
            </a:pPr>
            <a:r>
              <a:rPr lang="en-US" altLang="zh-TW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</a:t>
            </a:r>
            <a:r>
              <a:rPr lang="en-US" altLang="zh-TW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Hold and drag to</a:t>
            </a:r>
          </a:p>
          <a:p>
            <a:pPr>
              <a:spcBef>
                <a:spcPct val="0"/>
              </a:spcBef>
              <a:buNone/>
            </a:pPr>
            <a:r>
              <a:rPr lang="en-US" altLang="zh-TW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</a:t>
            </a:r>
            <a:r>
              <a:rPr lang="en-US" altLang="zh-TW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rotate the map/</a:t>
            </a:r>
            <a:r>
              <a:rPr lang="en-US" altLang="zh-TW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pdb</a:t>
            </a:r>
            <a:endParaRPr lang="en-US" altLang="zh-TW" sz="24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None/>
            </a:pPr>
            <a:endParaRPr lang="en-US" altLang="zh-TW" sz="2400" b="1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3. Mouse middle wheel:</a:t>
            </a:r>
          </a:p>
          <a:p>
            <a:pPr>
              <a:spcBef>
                <a:spcPct val="0"/>
              </a:spcBef>
              <a:buNone/>
            </a:pPr>
            <a:r>
              <a:rPr lang="en-US" altLang="zh-TW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</a:t>
            </a:r>
            <a:r>
              <a:rPr lang="en-US" altLang="zh-TW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 </a:t>
            </a:r>
            <a:r>
              <a:rPr lang="en-US" altLang="zh-TW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adjust the contour</a:t>
            </a:r>
            <a:r>
              <a:rPr lang="en-US" altLang="zh-TW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zh-TW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of the map</a:t>
            </a:r>
            <a:endParaRPr lang="zh-TW" alt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828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0200"/>
            <a:ext cx="4727416" cy="5022881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00200"/>
            <a:ext cx="4073045" cy="5022000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Coot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(Setting parameters-01)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479798" y="1870710"/>
            <a:ext cx="281178" cy="15925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090540" y="3326892"/>
            <a:ext cx="2636139" cy="30022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114800" y="1417701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090540" y="2479548"/>
            <a:ext cx="2636139" cy="30022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7862951" y="5112258"/>
            <a:ext cx="892429" cy="36652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7790561" y="6137148"/>
            <a:ext cx="1124839" cy="36652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7078980" y="5115560"/>
            <a:ext cx="731520" cy="368300"/>
          </a:xfrm>
          <a:prstGeom prst="rect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7696200" y="325225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7696200" y="240195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7926548" y="434556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7025400" y="610809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6886252" y="4647047"/>
            <a:ext cx="20826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Auto estimate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770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00" y="1602000"/>
            <a:ext cx="4073045" cy="5022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Coot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(Setting parameters-02)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7078980" y="5115560"/>
            <a:ext cx="731520" cy="3683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rgbClr val="FF0000"/>
              </a:solidFill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7926548" y="434556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6886252" y="4647047"/>
            <a:ext cx="20826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Manual key in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3400" y="2133600"/>
            <a:ext cx="3215945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Weight Matrix:</a:t>
            </a:r>
          </a:p>
          <a:p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 value: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More weight given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</a:p>
          <a:p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fitting the map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 value: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More weight given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</a:p>
          <a:p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following the</a:t>
            </a:r>
          </a:p>
          <a:p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geometry constraints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TW" sz="2400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7285383" y="5426765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930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83"/>
          <a:stretch/>
        </p:blipFill>
        <p:spPr>
          <a:xfrm>
            <a:off x="4876800" y="1600200"/>
            <a:ext cx="1447800" cy="5022000"/>
          </a:xfrm>
          <a:prstGeom prst="rect">
            <a:avLst/>
          </a:prstGeom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0200"/>
            <a:ext cx="4727416" cy="5022881"/>
          </a:xfr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639062" y="1980438"/>
            <a:ext cx="171450" cy="16535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341120" y="139941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800" y="1600200"/>
            <a:ext cx="2646000" cy="5022000"/>
          </a:xfrm>
          <a:prstGeom prst="rect">
            <a:avLst/>
          </a:prstGeom>
        </p:spPr>
      </p:pic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4936998" y="3443478"/>
            <a:ext cx="506730" cy="17754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419344" y="3276981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6503670" y="3608070"/>
            <a:ext cx="1116330" cy="17754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6995072" y="376934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7760970" y="2965450"/>
            <a:ext cx="1260000" cy="19431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6442710" y="2965450"/>
            <a:ext cx="1260000" cy="19431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Coot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(Go to residue)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6858000" y="252122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8030817" y="252122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373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2000"/>
            <a:ext cx="4726800" cy="5022226"/>
          </a:xfr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Coot (real space refinement-01)</a:t>
            </a:r>
          </a:p>
          <a:p>
            <a:pPr marL="342900" indent="-342900"/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Refine 3 residues together (</a:t>
            </a: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residue 4~6</a:t>
            </a:r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179152" y="2209800"/>
            <a:ext cx="296418" cy="1752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557360" y="176403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2698080" y="3386328"/>
            <a:ext cx="252984" cy="25298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1" name="橢圓 10"/>
          <p:cNvSpPr/>
          <p:nvPr/>
        </p:nvSpPr>
        <p:spPr bwMode="auto">
          <a:xfrm>
            <a:off x="1757176" y="5337711"/>
            <a:ext cx="252984" cy="25298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469604" y="564360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940057" y="325158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5522844" y="1981200"/>
            <a:ext cx="3581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zh-TW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Refine 3 residues </a:t>
            </a:r>
          </a:p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</a:t>
            </a:r>
            <a:r>
              <a:rPr lang="en-US" altLang="zh-TW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together (residue 4~6).</a:t>
            </a:r>
            <a:endParaRPr lang="en-US" altLang="zh-TW" sz="2400" b="1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None/>
            </a:pPr>
            <a:endParaRPr lang="en-US" altLang="zh-TW" sz="2400" b="1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zh-TW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You can also refine </a:t>
            </a:r>
          </a:p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</a:t>
            </a:r>
            <a:r>
              <a:rPr lang="en-US" altLang="zh-TW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more than </a:t>
            </a:r>
            <a:r>
              <a:rPr lang="en-US" altLang="zh-TW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100</a:t>
            </a:r>
            <a:r>
              <a:rPr lang="en-US" altLang="zh-TW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residues</a:t>
            </a:r>
          </a:p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</a:t>
            </a:r>
            <a:r>
              <a:rPr lang="en-US" altLang="zh-TW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together</a:t>
            </a:r>
            <a:r>
              <a:rPr lang="en-US" altLang="zh-TW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zh-TW" alt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橢圓 14"/>
          <p:cNvSpPr/>
          <p:nvPr/>
        </p:nvSpPr>
        <p:spPr bwMode="auto">
          <a:xfrm>
            <a:off x="2850480" y="4661850"/>
            <a:ext cx="252984" cy="25298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8998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0" y="1602000"/>
            <a:ext cx="4726800" cy="502222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800" y="1600200"/>
            <a:ext cx="1627444" cy="5022000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6272455" y="6324599"/>
            <a:ext cx="685535" cy="22528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Coot (real space refinement-01)</a:t>
            </a:r>
          </a:p>
          <a:p>
            <a:pPr marL="342900" indent="-342900"/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Refine 3 residues together (</a:t>
            </a: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residue 4~6</a:t>
            </a:r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</a:t>
            </a:r>
          </a:p>
        </p:txBody>
      </p:sp>
      <p:sp>
        <p:nvSpPr>
          <p:cNvPr id="9" name="橢圓 8"/>
          <p:cNvSpPr/>
          <p:nvPr/>
        </p:nvSpPr>
        <p:spPr bwMode="auto">
          <a:xfrm>
            <a:off x="2695680" y="3386328"/>
            <a:ext cx="252984" cy="25298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1754776" y="5337711"/>
            <a:ext cx="252984" cy="25298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3" name="橢圓 12"/>
          <p:cNvSpPr/>
          <p:nvPr/>
        </p:nvSpPr>
        <p:spPr bwMode="auto">
          <a:xfrm>
            <a:off x="2848080" y="4661850"/>
            <a:ext cx="252984" cy="25298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5486400" y="61722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1451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4562</TotalTime>
  <Words>371</Words>
  <Application>Microsoft Office PowerPoint</Application>
  <PresentationFormat>如螢幕大小 (4:3)</PresentationFormat>
  <Paragraphs>102</Paragraphs>
  <Slides>15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8" baseType="lpstr">
      <vt:lpstr>Arial</vt:lpstr>
      <vt:lpstr>Times New Roman</vt:lpstr>
      <vt:lpstr>預設簡報設計</vt:lpstr>
      <vt:lpstr>PowerPoint 簡報</vt:lpstr>
      <vt:lpstr>Coot (open map)</vt:lpstr>
      <vt:lpstr>Coot (open Coordinates)</vt:lpstr>
      <vt:lpstr>Coot (Basic operation)</vt:lpstr>
      <vt:lpstr>Coot (Setting parameters-01)</vt:lpstr>
      <vt:lpstr>Coot (Setting parameters-02)</vt:lpstr>
      <vt:lpstr>Coot (Go to residue)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NB2 ASCEM</cp:lastModifiedBy>
  <cp:revision>4091</cp:revision>
  <cp:lastPrinted>1601-01-01T00:00:00Z</cp:lastPrinted>
  <dcterms:created xsi:type="dcterms:W3CDTF">2020-08-07T12:26:59Z</dcterms:created>
  <dcterms:modified xsi:type="dcterms:W3CDTF">2026-03-15T16:06:20Z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