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72" r:id="rId4"/>
    <p:sldId id="258" r:id="rId5"/>
    <p:sldId id="274" r:id="rId6"/>
    <p:sldId id="266" r:id="rId7"/>
    <p:sldId id="261" r:id="rId8"/>
    <p:sldId id="276" r:id="rId9"/>
    <p:sldId id="264" r:id="rId10"/>
    <p:sldId id="269" r:id="rId11"/>
    <p:sldId id="279" r:id="rId12"/>
    <p:sldId id="275" r:id="rId13"/>
    <p:sldId id="277" r:id="rId14"/>
    <p:sldId id="262" r:id="rId15"/>
    <p:sldId id="265" r:id="rId16"/>
    <p:sldId id="270" r:id="rId17"/>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58A3"/>
    <a:srgbClr val="44A0CF"/>
    <a:srgbClr val="A2D59F"/>
    <a:srgbClr val="F8E06C"/>
    <a:srgbClr val="F48A61"/>
    <a:srgbClr val="E65E72"/>
    <a:srgbClr val="D9FDF7"/>
    <a:srgbClr val="DFE5FF"/>
    <a:srgbClr val="FFD7D3"/>
    <a:srgbClr val="023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5"/>
    <p:restoredTop sz="74359"/>
  </p:normalViewPr>
  <p:slideViewPr>
    <p:cSldViewPr snapToGrid="0">
      <p:cViewPr>
        <p:scale>
          <a:sx n="80" d="100"/>
          <a:sy n="80" d="100"/>
        </p:scale>
        <p:origin x="1512" y="1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5E8A86-82BF-4242-B6B1-2773BA97F79A}"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GB"/>
        </a:p>
      </dgm:t>
    </dgm:pt>
    <dgm:pt modelId="{64EDAF7C-EF1D-7E4D-B57E-5296BEA93962}">
      <dgm:prSet phldrT="[Text]" custT="1"/>
      <dgm:spPr>
        <a:solidFill>
          <a:srgbClr val="BD8585"/>
        </a:solidFill>
        <a:ln>
          <a:solidFill>
            <a:srgbClr val="470F11"/>
          </a:solidFill>
        </a:ln>
      </dgm:spPr>
      <dgm:t>
        <a:bodyPr/>
        <a:lstStyle/>
        <a:p>
          <a:pPr algn="ctr"/>
          <a:r>
            <a:rPr lang="en-GB" sz="1600" b="1" noProof="1">
              <a:latin typeface="Arial" panose="020B0604020202020204" pitchFamily="34" charset="0"/>
              <a:cs typeface="Arial" panose="020B0604020202020204" pitchFamily="34" charset="0"/>
            </a:rPr>
            <a:t>Stage 1</a:t>
          </a:r>
        </a:p>
      </dgm:t>
    </dgm:pt>
    <dgm:pt modelId="{B9C6958E-5992-DC4A-A2D5-E832995F3426}" type="parTrans" cxnId="{E55EBDFB-6C8A-1345-B0B1-347EA91AD281}">
      <dgm:prSet/>
      <dgm:spPr/>
      <dgm:t>
        <a:bodyPr/>
        <a:lstStyle/>
        <a:p>
          <a:endParaRPr lang="en-GB" sz="1400">
            <a:latin typeface="Arial" panose="020B0604020202020204" pitchFamily="34" charset="0"/>
            <a:cs typeface="Arial" panose="020B0604020202020204" pitchFamily="34" charset="0"/>
          </a:endParaRPr>
        </a:p>
      </dgm:t>
    </dgm:pt>
    <dgm:pt modelId="{C6FFB388-EFAF-E74A-8724-6FE0D47907FC}" type="sibTrans" cxnId="{E55EBDFB-6C8A-1345-B0B1-347EA91AD281}">
      <dgm:prSet custT="1"/>
      <dgm:spPr>
        <a:solidFill>
          <a:srgbClr val="E1B5B4"/>
        </a:solidFill>
      </dgm:spPr>
      <dgm:t>
        <a:bodyPr/>
        <a:lstStyle/>
        <a:p>
          <a:endParaRPr lang="en-GB" sz="1400" noProof="1">
            <a:latin typeface="Arial" panose="020B0604020202020204" pitchFamily="34" charset="0"/>
            <a:cs typeface="Arial" panose="020B0604020202020204" pitchFamily="34" charset="0"/>
          </a:endParaRPr>
        </a:p>
      </dgm:t>
    </dgm:pt>
    <dgm:pt modelId="{0C8F60AF-8D7B-D244-8AEE-61475B520627}">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Tremors on one side of the body</a:t>
          </a:r>
        </a:p>
      </dgm:t>
    </dgm:pt>
    <dgm:pt modelId="{773D9BEE-B9DF-F141-9BD6-C560F4D24620}" type="parTrans" cxnId="{6AD5CB3C-EB6E-914F-8E84-4FE98F066CED}">
      <dgm:prSet/>
      <dgm:spPr/>
      <dgm:t>
        <a:bodyPr/>
        <a:lstStyle/>
        <a:p>
          <a:endParaRPr lang="en-GB" sz="1400">
            <a:latin typeface="Arial" panose="020B0604020202020204" pitchFamily="34" charset="0"/>
            <a:cs typeface="Arial" panose="020B0604020202020204" pitchFamily="34" charset="0"/>
          </a:endParaRPr>
        </a:p>
      </dgm:t>
    </dgm:pt>
    <dgm:pt modelId="{4A7EA173-0723-5F43-B917-C57B3AA67317}" type="sibTrans" cxnId="{6AD5CB3C-EB6E-914F-8E84-4FE98F066CED}">
      <dgm:prSet/>
      <dgm:spPr/>
      <dgm:t>
        <a:bodyPr/>
        <a:lstStyle/>
        <a:p>
          <a:endParaRPr lang="en-GB" sz="1400">
            <a:latin typeface="Arial" panose="020B0604020202020204" pitchFamily="34" charset="0"/>
            <a:cs typeface="Arial" panose="020B0604020202020204" pitchFamily="34" charset="0"/>
          </a:endParaRPr>
        </a:p>
      </dgm:t>
    </dgm:pt>
    <dgm:pt modelId="{524D0EC0-D827-904C-A59C-85442DAB6685}">
      <dgm:prSet phldrT="[Text]" custT="1"/>
      <dgm:spPr>
        <a:solidFill>
          <a:srgbClr val="BD8585"/>
        </a:solidFill>
        <a:ln>
          <a:solidFill>
            <a:srgbClr val="470F11"/>
          </a:solidFill>
        </a:ln>
      </dgm:spPr>
      <dgm:t>
        <a:bodyPr/>
        <a:lstStyle/>
        <a:p>
          <a:pPr algn="ctr"/>
          <a:r>
            <a:rPr lang="en-GB" sz="1600" b="1" noProof="1">
              <a:latin typeface="Arial" panose="020B0604020202020204" pitchFamily="34" charset="0"/>
              <a:cs typeface="Arial" panose="020B0604020202020204" pitchFamily="34" charset="0"/>
            </a:rPr>
            <a:t>Stage 2</a:t>
          </a:r>
        </a:p>
      </dgm:t>
    </dgm:pt>
    <dgm:pt modelId="{A208EF4E-D5E7-9E49-A405-BFE91ED906D6}" type="parTrans" cxnId="{50D3BB9F-A042-B048-B702-0FC0455C1CA2}">
      <dgm:prSet/>
      <dgm:spPr/>
      <dgm:t>
        <a:bodyPr/>
        <a:lstStyle/>
        <a:p>
          <a:endParaRPr lang="en-GB" sz="1400">
            <a:latin typeface="Arial" panose="020B0604020202020204" pitchFamily="34" charset="0"/>
            <a:cs typeface="Arial" panose="020B0604020202020204" pitchFamily="34" charset="0"/>
          </a:endParaRPr>
        </a:p>
      </dgm:t>
    </dgm:pt>
    <dgm:pt modelId="{1F9839D2-59C9-9045-BE45-51AA2C184AC0}" type="sibTrans" cxnId="{50D3BB9F-A042-B048-B702-0FC0455C1CA2}">
      <dgm:prSet custT="1"/>
      <dgm:spPr>
        <a:solidFill>
          <a:srgbClr val="E1B5B4"/>
        </a:solidFill>
      </dgm:spPr>
      <dgm:t>
        <a:bodyPr/>
        <a:lstStyle/>
        <a:p>
          <a:endParaRPr lang="en-GB" sz="1400" noProof="1">
            <a:latin typeface="Arial" panose="020B0604020202020204" pitchFamily="34" charset="0"/>
            <a:cs typeface="Arial" panose="020B0604020202020204" pitchFamily="34" charset="0"/>
          </a:endParaRPr>
        </a:p>
      </dgm:t>
    </dgm:pt>
    <dgm:pt modelId="{F2A1A7D0-F788-244B-A438-E5A4E518982D}">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Speech abnormality</a:t>
          </a:r>
        </a:p>
      </dgm:t>
    </dgm:pt>
    <dgm:pt modelId="{25D4FBEF-41C8-844A-803F-5BF628F42999}" type="parTrans" cxnId="{E9076BDE-274D-AE42-B6D4-2854E5B66220}">
      <dgm:prSet/>
      <dgm:spPr/>
      <dgm:t>
        <a:bodyPr/>
        <a:lstStyle/>
        <a:p>
          <a:endParaRPr lang="en-GB" sz="1400">
            <a:latin typeface="Arial" panose="020B0604020202020204" pitchFamily="34" charset="0"/>
            <a:cs typeface="Arial" panose="020B0604020202020204" pitchFamily="34" charset="0"/>
          </a:endParaRPr>
        </a:p>
      </dgm:t>
    </dgm:pt>
    <dgm:pt modelId="{6C167F2E-03DD-B04C-AE1F-DF527E529E59}" type="sibTrans" cxnId="{E9076BDE-274D-AE42-B6D4-2854E5B66220}">
      <dgm:prSet/>
      <dgm:spPr/>
      <dgm:t>
        <a:bodyPr/>
        <a:lstStyle/>
        <a:p>
          <a:endParaRPr lang="en-GB" sz="1400">
            <a:latin typeface="Arial" panose="020B0604020202020204" pitchFamily="34" charset="0"/>
            <a:cs typeface="Arial" panose="020B0604020202020204" pitchFamily="34" charset="0"/>
          </a:endParaRPr>
        </a:p>
      </dgm:t>
    </dgm:pt>
    <dgm:pt modelId="{8803FD6F-EEBC-9A41-8F4D-5620096F4C4A}">
      <dgm:prSet phldrT="[Text]" custT="1"/>
      <dgm:spPr>
        <a:solidFill>
          <a:srgbClr val="BD8585"/>
        </a:solidFill>
        <a:ln>
          <a:solidFill>
            <a:srgbClr val="470F11"/>
          </a:solidFill>
        </a:ln>
      </dgm:spPr>
      <dgm:t>
        <a:bodyPr/>
        <a:lstStyle/>
        <a:p>
          <a:pPr algn="ctr"/>
          <a:r>
            <a:rPr lang="en-GB" sz="1600" b="1" noProof="1">
              <a:latin typeface="Arial" panose="020B0604020202020204" pitchFamily="34" charset="0"/>
              <a:cs typeface="Arial" panose="020B0604020202020204" pitchFamily="34" charset="0"/>
            </a:rPr>
            <a:t>Stage 3</a:t>
          </a:r>
        </a:p>
      </dgm:t>
    </dgm:pt>
    <dgm:pt modelId="{55D636EA-3F0C-3E47-AE58-AE12C3427BCE}" type="parTrans" cxnId="{1F0F29E6-44AC-AB4B-B8B6-6B9C8656BA49}">
      <dgm:prSet/>
      <dgm:spPr/>
      <dgm:t>
        <a:bodyPr/>
        <a:lstStyle/>
        <a:p>
          <a:endParaRPr lang="en-GB" sz="1400">
            <a:latin typeface="Arial" panose="020B0604020202020204" pitchFamily="34" charset="0"/>
            <a:cs typeface="Arial" panose="020B0604020202020204" pitchFamily="34" charset="0"/>
          </a:endParaRPr>
        </a:p>
      </dgm:t>
    </dgm:pt>
    <dgm:pt modelId="{704E6FA1-6B0D-2B46-B402-4B9478B8DCE2}" type="sibTrans" cxnId="{1F0F29E6-44AC-AB4B-B8B6-6B9C8656BA49}">
      <dgm:prSet custT="1"/>
      <dgm:spPr>
        <a:solidFill>
          <a:srgbClr val="E1B5B4"/>
        </a:solidFill>
      </dgm:spPr>
      <dgm:t>
        <a:bodyPr/>
        <a:lstStyle/>
        <a:p>
          <a:endParaRPr lang="en-GB" sz="1400" noProof="1">
            <a:latin typeface="Arial" panose="020B0604020202020204" pitchFamily="34" charset="0"/>
            <a:cs typeface="Arial" panose="020B0604020202020204" pitchFamily="34" charset="0"/>
          </a:endParaRPr>
        </a:p>
      </dgm:t>
    </dgm:pt>
    <dgm:pt modelId="{E34057EB-AFBF-264F-BC33-246F9342B868}">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Postural instability</a:t>
          </a:r>
        </a:p>
      </dgm:t>
    </dgm:pt>
    <dgm:pt modelId="{32942EB8-5E9B-CF48-A8C8-472927F74150}" type="parTrans" cxnId="{36CD92D4-B566-614C-BFCD-B336A711AA59}">
      <dgm:prSet/>
      <dgm:spPr/>
      <dgm:t>
        <a:bodyPr/>
        <a:lstStyle/>
        <a:p>
          <a:endParaRPr lang="en-GB" sz="1400">
            <a:latin typeface="Arial" panose="020B0604020202020204" pitchFamily="34" charset="0"/>
            <a:cs typeface="Arial" panose="020B0604020202020204" pitchFamily="34" charset="0"/>
          </a:endParaRPr>
        </a:p>
      </dgm:t>
    </dgm:pt>
    <dgm:pt modelId="{2034527D-C383-8C49-AA43-19B87661F216}" type="sibTrans" cxnId="{36CD92D4-B566-614C-BFCD-B336A711AA59}">
      <dgm:prSet/>
      <dgm:spPr/>
      <dgm:t>
        <a:bodyPr/>
        <a:lstStyle/>
        <a:p>
          <a:endParaRPr lang="en-GB" sz="1400">
            <a:latin typeface="Arial" panose="020B0604020202020204" pitchFamily="34" charset="0"/>
            <a:cs typeface="Arial" panose="020B0604020202020204" pitchFamily="34" charset="0"/>
          </a:endParaRPr>
        </a:p>
      </dgm:t>
    </dgm:pt>
    <dgm:pt modelId="{A0952E96-7EEA-B343-8B0B-48CD7FF13CDD}">
      <dgm:prSet custT="1"/>
      <dgm:spPr>
        <a:solidFill>
          <a:srgbClr val="BD8585"/>
        </a:solidFill>
        <a:ln>
          <a:solidFill>
            <a:srgbClr val="470F11"/>
          </a:solidFill>
        </a:ln>
      </dgm:spPr>
      <dgm:t>
        <a:bodyPr/>
        <a:lstStyle/>
        <a:p>
          <a:pPr algn="ctr"/>
          <a:r>
            <a:rPr lang="en-GB" sz="1600" b="1" noProof="1">
              <a:latin typeface="Arial" panose="020B0604020202020204" pitchFamily="34" charset="0"/>
              <a:cs typeface="Arial" panose="020B0604020202020204" pitchFamily="34" charset="0"/>
            </a:rPr>
            <a:t>Stage 4</a:t>
          </a:r>
        </a:p>
      </dgm:t>
    </dgm:pt>
    <dgm:pt modelId="{60E4D5F4-039A-504B-A914-5900968E66AA}" type="parTrans" cxnId="{2D8588FD-A4F8-B444-907F-51A331BEF588}">
      <dgm:prSet/>
      <dgm:spPr/>
      <dgm:t>
        <a:bodyPr/>
        <a:lstStyle/>
        <a:p>
          <a:endParaRPr lang="en-GB" sz="1400">
            <a:latin typeface="Arial" panose="020B0604020202020204" pitchFamily="34" charset="0"/>
            <a:cs typeface="Arial" panose="020B0604020202020204" pitchFamily="34" charset="0"/>
          </a:endParaRPr>
        </a:p>
      </dgm:t>
    </dgm:pt>
    <dgm:pt modelId="{04EBDDE0-19C2-C04F-A47D-3A9A7F875B61}" type="sibTrans" cxnId="{2D8588FD-A4F8-B444-907F-51A331BEF588}">
      <dgm:prSet custT="1"/>
      <dgm:spPr>
        <a:solidFill>
          <a:srgbClr val="E1B5B4"/>
        </a:solidFill>
      </dgm:spPr>
      <dgm:t>
        <a:bodyPr/>
        <a:lstStyle/>
        <a:p>
          <a:endParaRPr lang="en-GB" sz="1400" noProof="1">
            <a:latin typeface="Arial" panose="020B0604020202020204" pitchFamily="34" charset="0"/>
            <a:cs typeface="Arial" panose="020B0604020202020204" pitchFamily="34" charset="0"/>
          </a:endParaRPr>
        </a:p>
      </dgm:t>
    </dgm:pt>
    <dgm:pt modelId="{3D7F441B-D302-1540-BA47-BF9D17E8977B}">
      <dgm:prSet custT="1"/>
      <dgm:spPr>
        <a:solidFill>
          <a:srgbClr val="BD8585"/>
        </a:solidFill>
        <a:ln>
          <a:solidFill>
            <a:srgbClr val="470F11"/>
          </a:solidFill>
        </a:ln>
      </dgm:spPr>
      <dgm:t>
        <a:bodyPr/>
        <a:lstStyle/>
        <a:p>
          <a:pPr algn="ctr"/>
          <a:r>
            <a:rPr lang="en-GB" sz="1600" b="1" noProof="1">
              <a:latin typeface="Arial" panose="020B0604020202020204" pitchFamily="34" charset="0"/>
              <a:cs typeface="Arial" panose="020B0604020202020204" pitchFamily="34" charset="0"/>
            </a:rPr>
            <a:t>Stage 5</a:t>
          </a:r>
        </a:p>
      </dgm:t>
    </dgm:pt>
    <dgm:pt modelId="{7DED56D0-99B1-814D-9D36-5D0AE20FF491}" type="parTrans" cxnId="{B12654A1-F997-6B4D-B28D-C12C2658A95A}">
      <dgm:prSet/>
      <dgm:spPr/>
      <dgm:t>
        <a:bodyPr/>
        <a:lstStyle/>
        <a:p>
          <a:endParaRPr lang="en-GB" sz="1400">
            <a:latin typeface="Arial" panose="020B0604020202020204" pitchFamily="34" charset="0"/>
            <a:cs typeface="Arial" panose="020B0604020202020204" pitchFamily="34" charset="0"/>
          </a:endParaRPr>
        </a:p>
      </dgm:t>
    </dgm:pt>
    <dgm:pt modelId="{2C863DC7-BF0F-4E46-B7CF-C4F950242739}" type="sibTrans" cxnId="{B12654A1-F997-6B4D-B28D-C12C2658A95A}">
      <dgm:prSet/>
      <dgm:spPr/>
      <dgm:t>
        <a:bodyPr/>
        <a:lstStyle/>
        <a:p>
          <a:endParaRPr lang="en-GB" sz="1400">
            <a:latin typeface="Arial" panose="020B0604020202020204" pitchFamily="34" charset="0"/>
            <a:cs typeface="Arial" panose="020B0604020202020204" pitchFamily="34" charset="0"/>
          </a:endParaRPr>
        </a:p>
      </dgm:t>
    </dgm:pt>
    <dgm:pt modelId="{B23CC85E-71C2-274D-8135-14BB97E67FC7}">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Limited movement</a:t>
          </a:r>
        </a:p>
      </dgm:t>
    </dgm:pt>
    <dgm:pt modelId="{AB82D8C4-504A-CE49-8A44-B868AC452A53}" type="parTrans" cxnId="{6FBE15DA-9888-0940-945B-45EA95C68079}">
      <dgm:prSet/>
      <dgm:spPr/>
      <dgm:t>
        <a:bodyPr/>
        <a:lstStyle/>
        <a:p>
          <a:endParaRPr lang="en-GB" sz="1400">
            <a:latin typeface="Arial" panose="020B0604020202020204" pitchFamily="34" charset="0"/>
            <a:cs typeface="Arial" panose="020B0604020202020204" pitchFamily="34" charset="0"/>
          </a:endParaRPr>
        </a:p>
      </dgm:t>
    </dgm:pt>
    <dgm:pt modelId="{8CCA2004-00AA-844A-B658-A1B3BC19DF11}" type="sibTrans" cxnId="{6FBE15DA-9888-0940-945B-45EA95C68079}">
      <dgm:prSet/>
      <dgm:spPr/>
      <dgm:t>
        <a:bodyPr/>
        <a:lstStyle/>
        <a:p>
          <a:endParaRPr lang="en-GB" sz="1400">
            <a:latin typeface="Arial" panose="020B0604020202020204" pitchFamily="34" charset="0"/>
            <a:cs typeface="Arial" panose="020B0604020202020204" pitchFamily="34" charset="0"/>
          </a:endParaRPr>
        </a:p>
      </dgm:t>
    </dgm:pt>
    <dgm:pt modelId="{378992A2-95E1-A64C-B78D-31623C792D2C}">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In need of assistance</a:t>
          </a:r>
        </a:p>
      </dgm:t>
    </dgm:pt>
    <dgm:pt modelId="{2C01C506-6CAD-B44A-B53D-DE802E475C79}" type="parTrans" cxnId="{9B4E13A8-9EFE-6346-954F-034B2FB6D297}">
      <dgm:prSet/>
      <dgm:spPr/>
      <dgm:t>
        <a:bodyPr/>
        <a:lstStyle/>
        <a:p>
          <a:endParaRPr lang="en-GB" sz="1400">
            <a:latin typeface="Arial" panose="020B0604020202020204" pitchFamily="34" charset="0"/>
            <a:cs typeface="Arial" panose="020B0604020202020204" pitchFamily="34" charset="0"/>
          </a:endParaRPr>
        </a:p>
      </dgm:t>
    </dgm:pt>
    <dgm:pt modelId="{42E4E05D-7FA2-D04C-A817-3B90AA562EAC}" type="sibTrans" cxnId="{9B4E13A8-9EFE-6346-954F-034B2FB6D297}">
      <dgm:prSet/>
      <dgm:spPr/>
      <dgm:t>
        <a:bodyPr/>
        <a:lstStyle/>
        <a:p>
          <a:endParaRPr lang="en-GB" sz="1400">
            <a:latin typeface="Arial" panose="020B0604020202020204" pitchFamily="34" charset="0"/>
            <a:cs typeface="Arial" panose="020B0604020202020204" pitchFamily="34" charset="0"/>
          </a:endParaRPr>
        </a:p>
      </dgm:t>
    </dgm:pt>
    <dgm:pt modelId="{6E2CBDA8-D0E4-054B-A4CD-BDBDA70F9304}">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Stiffness in posture</a:t>
          </a:r>
        </a:p>
      </dgm:t>
    </dgm:pt>
    <dgm:pt modelId="{2387BB0D-B2B1-1941-A2CB-BC596956472D}" type="parTrans" cxnId="{D3599005-ADE3-9246-A1F7-D2317DEC57FA}">
      <dgm:prSet/>
      <dgm:spPr/>
      <dgm:t>
        <a:bodyPr/>
        <a:lstStyle/>
        <a:p>
          <a:endParaRPr lang="en-GB" sz="1400">
            <a:latin typeface="Arial" panose="020B0604020202020204" pitchFamily="34" charset="0"/>
            <a:cs typeface="Arial" panose="020B0604020202020204" pitchFamily="34" charset="0"/>
          </a:endParaRPr>
        </a:p>
      </dgm:t>
    </dgm:pt>
    <dgm:pt modelId="{E3488899-17DF-014D-A19C-7C9936C3FC1D}" type="sibTrans" cxnId="{D3599005-ADE3-9246-A1F7-D2317DEC57FA}">
      <dgm:prSet/>
      <dgm:spPr/>
      <dgm:t>
        <a:bodyPr/>
        <a:lstStyle/>
        <a:p>
          <a:endParaRPr lang="en-GB" sz="1400">
            <a:latin typeface="Arial" panose="020B0604020202020204" pitchFamily="34" charset="0"/>
            <a:cs typeface="Arial" panose="020B0604020202020204" pitchFamily="34" charset="0"/>
          </a:endParaRPr>
        </a:p>
      </dgm:t>
    </dgm:pt>
    <dgm:pt modelId="{1BB8D041-0AC1-2743-A246-A959B03C7815}">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Mild clumsiness</a:t>
          </a:r>
        </a:p>
      </dgm:t>
    </dgm:pt>
    <dgm:pt modelId="{8386CEFD-7452-AF4E-8C6C-C92EC3A78C76}" type="parTrans" cxnId="{F1E16865-BF60-5248-8448-DCD11AF17780}">
      <dgm:prSet/>
      <dgm:spPr/>
      <dgm:t>
        <a:bodyPr/>
        <a:lstStyle/>
        <a:p>
          <a:endParaRPr lang="en-GB" sz="1400">
            <a:latin typeface="Arial" panose="020B0604020202020204" pitchFamily="34" charset="0"/>
            <a:cs typeface="Arial" panose="020B0604020202020204" pitchFamily="34" charset="0"/>
          </a:endParaRPr>
        </a:p>
      </dgm:t>
    </dgm:pt>
    <dgm:pt modelId="{F3F857F9-CA45-584F-A5BE-0B5F228F67A5}" type="sibTrans" cxnId="{F1E16865-BF60-5248-8448-DCD11AF17780}">
      <dgm:prSet/>
      <dgm:spPr/>
      <dgm:t>
        <a:bodyPr/>
        <a:lstStyle/>
        <a:p>
          <a:endParaRPr lang="en-GB" sz="1400">
            <a:latin typeface="Arial" panose="020B0604020202020204" pitchFamily="34" charset="0"/>
            <a:cs typeface="Arial" panose="020B0604020202020204" pitchFamily="34" charset="0"/>
          </a:endParaRPr>
        </a:p>
      </dgm:t>
    </dgm:pt>
    <dgm:pt modelId="{3913A642-250D-6047-8C18-DA052CBEA910}">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Decreased blinking</a:t>
          </a:r>
        </a:p>
      </dgm:t>
    </dgm:pt>
    <dgm:pt modelId="{902E19EE-F3B5-C14B-ADF3-F917C0D92ECB}" type="parTrans" cxnId="{D0ACEB57-F2A3-5B43-8158-779C77037C4A}">
      <dgm:prSet/>
      <dgm:spPr/>
      <dgm:t>
        <a:bodyPr/>
        <a:lstStyle/>
        <a:p>
          <a:endParaRPr lang="en-GB" sz="1400">
            <a:latin typeface="Arial" panose="020B0604020202020204" pitchFamily="34" charset="0"/>
            <a:cs typeface="Arial" panose="020B0604020202020204" pitchFamily="34" charset="0"/>
          </a:endParaRPr>
        </a:p>
      </dgm:t>
    </dgm:pt>
    <dgm:pt modelId="{CB829976-E4C7-AE4C-89AE-C4DE97DD674B}" type="sibTrans" cxnId="{D0ACEB57-F2A3-5B43-8158-779C77037C4A}">
      <dgm:prSet/>
      <dgm:spPr/>
      <dgm:t>
        <a:bodyPr/>
        <a:lstStyle/>
        <a:p>
          <a:endParaRPr lang="en-GB" sz="1400">
            <a:latin typeface="Arial" panose="020B0604020202020204" pitchFamily="34" charset="0"/>
            <a:cs typeface="Arial" panose="020B0604020202020204" pitchFamily="34" charset="0"/>
          </a:endParaRPr>
        </a:p>
      </dgm:t>
    </dgm:pt>
    <dgm:pt modelId="{87133B60-0A6C-D645-A28B-1EA86BF3310A}">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Loss of facial expression on both sides</a:t>
          </a:r>
        </a:p>
      </dgm:t>
    </dgm:pt>
    <dgm:pt modelId="{61B12BB3-4B42-F949-B57E-0E55E78F979F}" type="parTrans" cxnId="{471DC317-1F55-DE49-9758-9739A66ED07E}">
      <dgm:prSet/>
      <dgm:spPr/>
      <dgm:t>
        <a:bodyPr/>
        <a:lstStyle/>
        <a:p>
          <a:endParaRPr lang="en-GB" sz="1400">
            <a:latin typeface="Arial" panose="020B0604020202020204" pitchFamily="34" charset="0"/>
            <a:cs typeface="Arial" panose="020B0604020202020204" pitchFamily="34" charset="0"/>
          </a:endParaRPr>
        </a:p>
      </dgm:t>
    </dgm:pt>
    <dgm:pt modelId="{755EAAED-C8C7-BF4D-85C9-E4D91DCC6538}" type="sibTrans" cxnId="{471DC317-1F55-DE49-9758-9739A66ED07E}">
      <dgm:prSet/>
      <dgm:spPr/>
      <dgm:t>
        <a:bodyPr/>
        <a:lstStyle/>
        <a:p>
          <a:endParaRPr lang="en-GB" sz="1400">
            <a:latin typeface="Arial" panose="020B0604020202020204" pitchFamily="34" charset="0"/>
            <a:cs typeface="Arial" panose="020B0604020202020204" pitchFamily="34" charset="0"/>
          </a:endParaRPr>
        </a:p>
      </dgm:t>
    </dgm:pt>
    <dgm:pt modelId="{676C2346-E8F0-D34D-A6EE-15F29D96E149}">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Hindered daily activities</a:t>
          </a:r>
        </a:p>
      </dgm:t>
    </dgm:pt>
    <dgm:pt modelId="{938AB3DE-4335-184F-AB0B-5B26359E441C}" type="parTrans" cxnId="{883474B6-8B43-5146-8D34-79F290E13C21}">
      <dgm:prSet/>
      <dgm:spPr/>
      <dgm:t>
        <a:bodyPr/>
        <a:lstStyle/>
        <a:p>
          <a:endParaRPr lang="en-GB" sz="1400">
            <a:latin typeface="Arial" panose="020B0604020202020204" pitchFamily="34" charset="0"/>
            <a:cs typeface="Arial" panose="020B0604020202020204" pitchFamily="34" charset="0"/>
          </a:endParaRPr>
        </a:p>
      </dgm:t>
    </dgm:pt>
    <dgm:pt modelId="{C408FDA2-7DDE-7549-B5F0-15EC200B68E0}" type="sibTrans" cxnId="{883474B6-8B43-5146-8D34-79F290E13C21}">
      <dgm:prSet/>
      <dgm:spPr/>
      <dgm:t>
        <a:bodyPr/>
        <a:lstStyle/>
        <a:p>
          <a:endParaRPr lang="en-GB" sz="1400">
            <a:latin typeface="Arial" panose="020B0604020202020204" pitchFamily="34" charset="0"/>
            <a:cs typeface="Arial" panose="020B0604020202020204" pitchFamily="34" charset="0"/>
          </a:endParaRPr>
        </a:p>
      </dgm:t>
    </dgm:pt>
    <dgm:pt modelId="{97BB3C16-1D7E-3E40-B95B-32DE421124BB}">
      <dgm:prSet phldrT="[Text]" custT="1"/>
      <dgm:spPr>
        <a:ln>
          <a:solidFill>
            <a:srgbClr val="470F11"/>
          </a:solidFill>
        </a:ln>
      </dgm:spPr>
      <dgm:t>
        <a:bodyPr/>
        <a:lstStyle/>
        <a:p>
          <a:r>
            <a:rPr lang="en-GB" sz="1400" noProof="1">
              <a:latin typeface="Arial" panose="020B0604020202020204" pitchFamily="34" charset="0"/>
              <a:cs typeface="Arial" panose="020B0604020202020204" pitchFamily="34" charset="0"/>
            </a:rPr>
            <a:t>Falls are common</a:t>
          </a:r>
        </a:p>
      </dgm:t>
    </dgm:pt>
    <dgm:pt modelId="{9D94FF32-8D16-B749-9C35-C2A5ECF9ABD9}" type="parTrans" cxnId="{E70CF713-1236-F242-ACCB-983AC6DAC657}">
      <dgm:prSet/>
      <dgm:spPr/>
      <dgm:t>
        <a:bodyPr/>
        <a:lstStyle/>
        <a:p>
          <a:endParaRPr lang="en-GB" sz="1400">
            <a:latin typeface="Arial" panose="020B0604020202020204" pitchFamily="34" charset="0"/>
            <a:cs typeface="Arial" panose="020B0604020202020204" pitchFamily="34" charset="0"/>
          </a:endParaRPr>
        </a:p>
      </dgm:t>
    </dgm:pt>
    <dgm:pt modelId="{D9C9163F-49D3-9E42-9CC5-26AF7229565C}" type="sibTrans" cxnId="{E70CF713-1236-F242-ACCB-983AC6DAC657}">
      <dgm:prSet/>
      <dgm:spPr/>
      <dgm:t>
        <a:bodyPr/>
        <a:lstStyle/>
        <a:p>
          <a:endParaRPr lang="en-GB" sz="1400">
            <a:latin typeface="Arial" panose="020B0604020202020204" pitchFamily="34" charset="0"/>
            <a:cs typeface="Arial" panose="020B0604020202020204" pitchFamily="34" charset="0"/>
          </a:endParaRPr>
        </a:p>
      </dgm:t>
    </dgm:pt>
    <dgm:pt modelId="{EA0DA870-1CA3-764F-8AF5-25179B95BA1A}">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Severe tremors</a:t>
          </a:r>
        </a:p>
      </dgm:t>
    </dgm:pt>
    <dgm:pt modelId="{9DE9E9CF-13BA-B34D-AE4B-23C160AEC846}" type="parTrans" cxnId="{62A61461-F721-FB44-A2C3-78CE467835C1}">
      <dgm:prSet/>
      <dgm:spPr/>
      <dgm:t>
        <a:bodyPr/>
        <a:lstStyle/>
        <a:p>
          <a:endParaRPr lang="en-GB" sz="1400">
            <a:latin typeface="Arial" panose="020B0604020202020204" pitchFamily="34" charset="0"/>
            <a:cs typeface="Arial" panose="020B0604020202020204" pitchFamily="34" charset="0"/>
          </a:endParaRPr>
        </a:p>
      </dgm:t>
    </dgm:pt>
    <dgm:pt modelId="{4FF34538-69C3-204C-B600-1A4C3A963D9E}" type="sibTrans" cxnId="{62A61461-F721-FB44-A2C3-78CE467835C1}">
      <dgm:prSet/>
      <dgm:spPr/>
      <dgm:t>
        <a:bodyPr/>
        <a:lstStyle/>
        <a:p>
          <a:endParaRPr lang="en-GB" sz="1400">
            <a:latin typeface="Arial" panose="020B0604020202020204" pitchFamily="34" charset="0"/>
            <a:cs typeface="Arial" panose="020B0604020202020204" pitchFamily="34" charset="0"/>
          </a:endParaRPr>
        </a:p>
      </dgm:t>
    </dgm:pt>
    <dgm:pt modelId="{BDEEE78A-6C21-1F42-850F-1BA0B9E88D2E}">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Stiffness</a:t>
          </a:r>
        </a:p>
      </dgm:t>
    </dgm:pt>
    <dgm:pt modelId="{9CA7071A-2527-094B-8CAB-76DF6B26EDD0}" type="parTrans" cxnId="{1EDAE2C7-F1E6-DA40-9C32-25343125B323}">
      <dgm:prSet/>
      <dgm:spPr/>
      <dgm:t>
        <a:bodyPr/>
        <a:lstStyle/>
        <a:p>
          <a:endParaRPr lang="en-GB" sz="1400">
            <a:latin typeface="Arial" panose="020B0604020202020204" pitchFamily="34" charset="0"/>
            <a:cs typeface="Arial" panose="020B0604020202020204" pitchFamily="34" charset="0"/>
          </a:endParaRPr>
        </a:p>
      </dgm:t>
    </dgm:pt>
    <dgm:pt modelId="{96A0C20C-3496-7C45-9F01-C779A1350FF1}" type="sibTrans" cxnId="{1EDAE2C7-F1E6-DA40-9C32-25343125B323}">
      <dgm:prSet/>
      <dgm:spPr/>
      <dgm:t>
        <a:bodyPr/>
        <a:lstStyle/>
        <a:p>
          <a:endParaRPr lang="en-GB" sz="1400">
            <a:latin typeface="Arial" panose="020B0604020202020204" pitchFamily="34" charset="0"/>
            <a:cs typeface="Arial" panose="020B0604020202020204" pitchFamily="34" charset="0"/>
          </a:endParaRPr>
        </a:p>
      </dgm:t>
    </dgm:pt>
    <dgm:pt modelId="{3808020E-9603-C943-AAD1-BD7965D0D8BA}">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Dementia</a:t>
          </a:r>
        </a:p>
      </dgm:t>
    </dgm:pt>
    <dgm:pt modelId="{8A25E88B-BD49-3A4C-AC56-1DE6B4A8F519}" type="parTrans" cxnId="{86A4DD47-C7E2-3044-896A-ED5507EABC1D}">
      <dgm:prSet/>
      <dgm:spPr/>
      <dgm:t>
        <a:bodyPr/>
        <a:lstStyle/>
        <a:p>
          <a:endParaRPr lang="en-GB" sz="1400">
            <a:latin typeface="Arial" panose="020B0604020202020204" pitchFamily="34" charset="0"/>
            <a:cs typeface="Arial" panose="020B0604020202020204" pitchFamily="34" charset="0"/>
          </a:endParaRPr>
        </a:p>
      </dgm:t>
    </dgm:pt>
    <dgm:pt modelId="{C71D776E-4DF0-4046-A0B5-9C6F5171E172}" type="sibTrans" cxnId="{86A4DD47-C7E2-3044-896A-ED5507EABC1D}">
      <dgm:prSet/>
      <dgm:spPr/>
      <dgm:t>
        <a:bodyPr/>
        <a:lstStyle/>
        <a:p>
          <a:endParaRPr lang="en-GB" sz="1400">
            <a:latin typeface="Arial" panose="020B0604020202020204" pitchFamily="34" charset="0"/>
            <a:cs typeface="Arial" panose="020B0604020202020204" pitchFamily="34" charset="0"/>
          </a:endParaRPr>
        </a:p>
      </dgm:t>
    </dgm:pt>
    <dgm:pt modelId="{5187180C-6D25-A74F-9697-01DC4E76759B}">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Psychosis</a:t>
          </a:r>
        </a:p>
      </dgm:t>
    </dgm:pt>
    <dgm:pt modelId="{06F3E67C-E9D8-E140-867A-C930456BA625}" type="parTrans" cxnId="{C3674881-F80E-7741-B882-87DC295F33DD}">
      <dgm:prSet/>
      <dgm:spPr/>
      <dgm:t>
        <a:bodyPr/>
        <a:lstStyle/>
        <a:p>
          <a:endParaRPr lang="en-GB" sz="1400">
            <a:latin typeface="Arial" panose="020B0604020202020204" pitchFamily="34" charset="0"/>
            <a:cs typeface="Arial" panose="020B0604020202020204" pitchFamily="34" charset="0"/>
          </a:endParaRPr>
        </a:p>
      </dgm:t>
    </dgm:pt>
    <dgm:pt modelId="{5AA5E5BB-1E86-7942-ABCC-58ED6DD2BCD4}" type="sibTrans" cxnId="{C3674881-F80E-7741-B882-87DC295F33DD}">
      <dgm:prSet/>
      <dgm:spPr/>
      <dgm:t>
        <a:bodyPr/>
        <a:lstStyle/>
        <a:p>
          <a:endParaRPr lang="en-GB" sz="1400">
            <a:latin typeface="Arial" panose="020B0604020202020204" pitchFamily="34" charset="0"/>
            <a:cs typeface="Arial" panose="020B0604020202020204" pitchFamily="34" charset="0"/>
          </a:endParaRPr>
        </a:p>
      </dgm:t>
    </dgm:pt>
    <dgm:pt modelId="{9C53ACF1-9A58-D946-A900-9A849564A911}">
      <dgm:prSet custT="1"/>
      <dgm:spPr>
        <a:ln>
          <a:solidFill>
            <a:srgbClr val="470F11"/>
          </a:solidFill>
        </a:ln>
      </dgm:spPr>
      <dgm:t>
        <a:bodyPr/>
        <a:lstStyle/>
        <a:p>
          <a:r>
            <a:rPr lang="en-GB" sz="1400" noProof="1">
              <a:latin typeface="Arial" panose="020B0604020202020204" pitchFamily="34" charset="0"/>
              <a:cs typeface="Arial" panose="020B0604020202020204" pitchFamily="34" charset="0"/>
            </a:rPr>
            <a:t>Cognitive imapirment</a:t>
          </a:r>
        </a:p>
      </dgm:t>
    </dgm:pt>
    <dgm:pt modelId="{A2B849EF-99B6-FA40-96A7-223FA7A352BB}" type="parTrans" cxnId="{81C22949-28CD-B94F-8DB4-C050C47F8FC3}">
      <dgm:prSet/>
      <dgm:spPr/>
    </dgm:pt>
    <dgm:pt modelId="{EA91E3A7-3B72-FE4F-A3C7-FE06250C1985}" type="sibTrans" cxnId="{81C22949-28CD-B94F-8DB4-C050C47F8FC3}">
      <dgm:prSet/>
      <dgm:spPr/>
    </dgm:pt>
    <dgm:pt modelId="{AD732BB5-BBF6-FC42-8215-AAC1CB00F8D8}" type="pres">
      <dgm:prSet presAssocID="{785E8A86-82BF-4242-B6B1-2773BA97F79A}" presName="linearFlow" presStyleCnt="0">
        <dgm:presLayoutVars>
          <dgm:dir/>
          <dgm:animLvl val="lvl"/>
          <dgm:resizeHandles val="exact"/>
        </dgm:presLayoutVars>
      </dgm:prSet>
      <dgm:spPr/>
    </dgm:pt>
    <dgm:pt modelId="{E6755989-AF4C-564D-BD12-5A2F18BD0563}" type="pres">
      <dgm:prSet presAssocID="{64EDAF7C-EF1D-7E4D-B57E-5296BEA93962}" presName="composite" presStyleCnt="0"/>
      <dgm:spPr/>
    </dgm:pt>
    <dgm:pt modelId="{2D2B5C1F-DE57-1645-AB22-CB9D547ED8F9}" type="pres">
      <dgm:prSet presAssocID="{64EDAF7C-EF1D-7E4D-B57E-5296BEA93962}" presName="parTx" presStyleLbl="node1" presStyleIdx="0" presStyleCnt="5">
        <dgm:presLayoutVars>
          <dgm:chMax val="0"/>
          <dgm:chPref val="0"/>
          <dgm:bulletEnabled val="1"/>
        </dgm:presLayoutVars>
      </dgm:prSet>
      <dgm:spPr/>
    </dgm:pt>
    <dgm:pt modelId="{1F013BF3-4BCB-0D44-B4F2-0D721246E6DC}" type="pres">
      <dgm:prSet presAssocID="{64EDAF7C-EF1D-7E4D-B57E-5296BEA93962}" presName="parSh" presStyleLbl="node1" presStyleIdx="0" presStyleCnt="5"/>
      <dgm:spPr/>
    </dgm:pt>
    <dgm:pt modelId="{D31212F4-D488-5A4B-8D70-EEB7ACCE20F5}" type="pres">
      <dgm:prSet presAssocID="{64EDAF7C-EF1D-7E4D-B57E-5296BEA93962}" presName="desTx" presStyleLbl="fgAcc1" presStyleIdx="0" presStyleCnt="5">
        <dgm:presLayoutVars>
          <dgm:bulletEnabled val="1"/>
        </dgm:presLayoutVars>
      </dgm:prSet>
      <dgm:spPr/>
    </dgm:pt>
    <dgm:pt modelId="{BD77AD83-CA73-6049-8E33-92E621949A22}" type="pres">
      <dgm:prSet presAssocID="{C6FFB388-EFAF-E74A-8724-6FE0D47907FC}" presName="sibTrans" presStyleLbl="sibTrans2D1" presStyleIdx="0" presStyleCnt="4"/>
      <dgm:spPr/>
    </dgm:pt>
    <dgm:pt modelId="{DF8742D3-0F38-7842-B044-164D9A599FCE}" type="pres">
      <dgm:prSet presAssocID="{C6FFB388-EFAF-E74A-8724-6FE0D47907FC}" presName="connTx" presStyleLbl="sibTrans2D1" presStyleIdx="0" presStyleCnt="4"/>
      <dgm:spPr/>
    </dgm:pt>
    <dgm:pt modelId="{F23D9404-3CB3-F249-BAD5-3904B5A4DF41}" type="pres">
      <dgm:prSet presAssocID="{524D0EC0-D827-904C-A59C-85442DAB6685}" presName="composite" presStyleCnt="0"/>
      <dgm:spPr/>
    </dgm:pt>
    <dgm:pt modelId="{960F2B6E-EB7C-2A40-A8FE-FAB223A61965}" type="pres">
      <dgm:prSet presAssocID="{524D0EC0-D827-904C-A59C-85442DAB6685}" presName="parTx" presStyleLbl="node1" presStyleIdx="0" presStyleCnt="5">
        <dgm:presLayoutVars>
          <dgm:chMax val="0"/>
          <dgm:chPref val="0"/>
          <dgm:bulletEnabled val="1"/>
        </dgm:presLayoutVars>
      </dgm:prSet>
      <dgm:spPr/>
    </dgm:pt>
    <dgm:pt modelId="{EEA57A50-F3B3-5B45-AAD1-656A4AFD34AC}" type="pres">
      <dgm:prSet presAssocID="{524D0EC0-D827-904C-A59C-85442DAB6685}" presName="parSh" presStyleLbl="node1" presStyleIdx="1" presStyleCnt="5"/>
      <dgm:spPr/>
    </dgm:pt>
    <dgm:pt modelId="{51927057-04C7-1742-B432-2A5556C962DF}" type="pres">
      <dgm:prSet presAssocID="{524D0EC0-D827-904C-A59C-85442DAB6685}" presName="desTx" presStyleLbl="fgAcc1" presStyleIdx="1" presStyleCnt="5">
        <dgm:presLayoutVars>
          <dgm:bulletEnabled val="1"/>
        </dgm:presLayoutVars>
      </dgm:prSet>
      <dgm:spPr/>
    </dgm:pt>
    <dgm:pt modelId="{BDF56E7B-DC28-FC4A-860D-ADA446A17C8A}" type="pres">
      <dgm:prSet presAssocID="{1F9839D2-59C9-9045-BE45-51AA2C184AC0}" presName="sibTrans" presStyleLbl="sibTrans2D1" presStyleIdx="1" presStyleCnt="4"/>
      <dgm:spPr/>
    </dgm:pt>
    <dgm:pt modelId="{22918296-3A9C-B141-B0AB-3B9C3CBD485F}" type="pres">
      <dgm:prSet presAssocID="{1F9839D2-59C9-9045-BE45-51AA2C184AC0}" presName="connTx" presStyleLbl="sibTrans2D1" presStyleIdx="1" presStyleCnt="4"/>
      <dgm:spPr/>
    </dgm:pt>
    <dgm:pt modelId="{50CDC3DD-6AF7-534A-A76E-64B67E0E9981}" type="pres">
      <dgm:prSet presAssocID="{8803FD6F-EEBC-9A41-8F4D-5620096F4C4A}" presName="composite" presStyleCnt="0"/>
      <dgm:spPr/>
    </dgm:pt>
    <dgm:pt modelId="{B7023E78-EDDF-0B42-9854-A8958678749F}" type="pres">
      <dgm:prSet presAssocID="{8803FD6F-EEBC-9A41-8F4D-5620096F4C4A}" presName="parTx" presStyleLbl="node1" presStyleIdx="1" presStyleCnt="5">
        <dgm:presLayoutVars>
          <dgm:chMax val="0"/>
          <dgm:chPref val="0"/>
          <dgm:bulletEnabled val="1"/>
        </dgm:presLayoutVars>
      </dgm:prSet>
      <dgm:spPr/>
    </dgm:pt>
    <dgm:pt modelId="{6E47ADEB-FB01-2C48-8D44-991D67BC49D1}" type="pres">
      <dgm:prSet presAssocID="{8803FD6F-EEBC-9A41-8F4D-5620096F4C4A}" presName="parSh" presStyleLbl="node1" presStyleIdx="2" presStyleCnt="5"/>
      <dgm:spPr/>
    </dgm:pt>
    <dgm:pt modelId="{91CCF367-B983-FF4E-8A65-40409984F2DA}" type="pres">
      <dgm:prSet presAssocID="{8803FD6F-EEBC-9A41-8F4D-5620096F4C4A}" presName="desTx" presStyleLbl="fgAcc1" presStyleIdx="2" presStyleCnt="5">
        <dgm:presLayoutVars>
          <dgm:bulletEnabled val="1"/>
        </dgm:presLayoutVars>
      </dgm:prSet>
      <dgm:spPr/>
    </dgm:pt>
    <dgm:pt modelId="{66E97B0A-E0EF-104E-9F0D-7DC44A7F42D8}" type="pres">
      <dgm:prSet presAssocID="{704E6FA1-6B0D-2B46-B402-4B9478B8DCE2}" presName="sibTrans" presStyleLbl="sibTrans2D1" presStyleIdx="2" presStyleCnt="4"/>
      <dgm:spPr/>
    </dgm:pt>
    <dgm:pt modelId="{AC5622DC-DD6A-A44E-9547-0419B2834028}" type="pres">
      <dgm:prSet presAssocID="{704E6FA1-6B0D-2B46-B402-4B9478B8DCE2}" presName="connTx" presStyleLbl="sibTrans2D1" presStyleIdx="2" presStyleCnt="4"/>
      <dgm:spPr/>
    </dgm:pt>
    <dgm:pt modelId="{DF1C120A-F732-8F4B-BE4E-E89BAFB6923A}" type="pres">
      <dgm:prSet presAssocID="{A0952E96-7EEA-B343-8B0B-48CD7FF13CDD}" presName="composite" presStyleCnt="0"/>
      <dgm:spPr/>
    </dgm:pt>
    <dgm:pt modelId="{8DEF2933-0DBA-FB49-A960-40BEDFFEE0CA}" type="pres">
      <dgm:prSet presAssocID="{A0952E96-7EEA-B343-8B0B-48CD7FF13CDD}" presName="parTx" presStyleLbl="node1" presStyleIdx="2" presStyleCnt="5">
        <dgm:presLayoutVars>
          <dgm:chMax val="0"/>
          <dgm:chPref val="0"/>
          <dgm:bulletEnabled val="1"/>
        </dgm:presLayoutVars>
      </dgm:prSet>
      <dgm:spPr/>
    </dgm:pt>
    <dgm:pt modelId="{C8DDB786-61F5-9F4C-AB0A-708B58AA2912}" type="pres">
      <dgm:prSet presAssocID="{A0952E96-7EEA-B343-8B0B-48CD7FF13CDD}" presName="parSh" presStyleLbl="node1" presStyleIdx="3" presStyleCnt="5"/>
      <dgm:spPr/>
    </dgm:pt>
    <dgm:pt modelId="{3EA27974-5B74-AD48-BBEA-C4E33D94A2EA}" type="pres">
      <dgm:prSet presAssocID="{A0952E96-7EEA-B343-8B0B-48CD7FF13CDD}" presName="desTx" presStyleLbl="fgAcc1" presStyleIdx="3" presStyleCnt="5">
        <dgm:presLayoutVars>
          <dgm:bulletEnabled val="1"/>
        </dgm:presLayoutVars>
      </dgm:prSet>
      <dgm:spPr/>
    </dgm:pt>
    <dgm:pt modelId="{59D175F3-9D9F-BE4D-901E-8EFCE3035683}" type="pres">
      <dgm:prSet presAssocID="{04EBDDE0-19C2-C04F-A47D-3A9A7F875B61}" presName="sibTrans" presStyleLbl="sibTrans2D1" presStyleIdx="3" presStyleCnt="4"/>
      <dgm:spPr/>
    </dgm:pt>
    <dgm:pt modelId="{B7A480A7-4355-9F45-BCA4-889E237ABB43}" type="pres">
      <dgm:prSet presAssocID="{04EBDDE0-19C2-C04F-A47D-3A9A7F875B61}" presName="connTx" presStyleLbl="sibTrans2D1" presStyleIdx="3" presStyleCnt="4"/>
      <dgm:spPr/>
    </dgm:pt>
    <dgm:pt modelId="{4810B922-5F24-624A-9D8B-0920EB37CC9B}" type="pres">
      <dgm:prSet presAssocID="{3D7F441B-D302-1540-BA47-BF9D17E8977B}" presName="composite" presStyleCnt="0"/>
      <dgm:spPr/>
    </dgm:pt>
    <dgm:pt modelId="{E5787E68-5C5A-7D43-B3C0-702A8DBFD8CE}" type="pres">
      <dgm:prSet presAssocID="{3D7F441B-D302-1540-BA47-BF9D17E8977B}" presName="parTx" presStyleLbl="node1" presStyleIdx="3" presStyleCnt="5">
        <dgm:presLayoutVars>
          <dgm:chMax val="0"/>
          <dgm:chPref val="0"/>
          <dgm:bulletEnabled val="1"/>
        </dgm:presLayoutVars>
      </dgm:prSet>
      <dgm:spPr/>
    </dgm:pt>
    <dgm:pt modelId="{454E7CBC-3A6B-DD4C-BBE8-AF565690969B}" type="pres">
      <dgm:prSet presAssocID="{3D7F441B-D302-1540-BA47-BF9D17E8977B}" presName="parSh" presStyleLbl="node1" presStyleIdx="4" presStyleCnt="5"/>
      <dgm:spPr/>
    </dgm:pt>
    <dgm:pt modelId="{5877947F-D40C-D744-B3DC-DAD6EFEBBDE0}" type="pres">
      <dgm:prSet presAssocID="{3D7F441B-D302-1540-BA47-BF9D17E8977B}" presName="desTx" presStyleLbl="fgAcc1" presStyleIdx="4" presStyleCnt="5">
        <dgm:presLayoutVars>
          <dgm:bulletEnabled val="1"/>
        </dgm:presLayoutVars>
      </dgm:prSet>
      <dgm:spPr/>
    </dgm:pt>
  </dgm:ptLst>
  <dgm:cxnLst>
    <dgm:cxn modelId="{1E551903-95DB-7D41-B26D-43C847FC2854}" type="presOf" srcId="{5187180C-6D25-A74F-9697-01DC4E76759B}" destId="{5877947F-D40C-D744-B3DC-DAD6EFEBBDE0}" srcOrd="0" destOrd="3" presId="urn:microsoft.com/office/officeart/2005/8/layout/process3"/>
    <dgm:cxn modelId="{D3599005-ADE3-9246-A1F7-D2317DEC57FA}" srcId="{64EDAF7C-EF1D-7E4D-B57E-5296BEA93962}" destId="{6E2CBDA8-D0E4-054B-A4CD-BDBDA70F9304}" srcOrd="1" destOrd="0" parTransId="{2387BB0D-B2B1-1941-A2CB-BC596956472D}" sibTransId="{E3488899-17DF-014D-A19C-7C9936C3FC1D}"/>
    <dgm:cxn modelId="{9FB11213-C62C-084B-A971-37C93D08E2ED}" type="presOf" srcId="{EA0DA870-1CA3-764F-8AF5-25179B95BA1A}" destId="{3EA27974-5B74-AD48-BBEA-C4E33D94A2EA}" srcOrd="0" destOrd="1" presId="urn:microsoft.com/office/officeart/2005/8/layout/process3"/>
    <dgm:cxn modelId="{E70CF713-1236-F242-ACCB-983AC6DAC657}" srcId="{8803FD6F-EEBC-9A41-8F4D-5620096F4C4A}" destId="{97BB3C16-1D7E-3E40-B95B-32DE421124BB}" srcOrd="2" destOrd="0" parTransId="{9D94FF32-8D16-B749-9C35-C2A5ECF9ABD9}" sibTransId="{D9C9163F-49D3-9E42-9CC5-26AF7229565C}"/>
    <dgm:cxn modelId="{471DC317-1F55-DE49-9758-9739A66ED07E}" srcId="{524D0EC0-D827-904C-A59C-85442DAB6685}" destId="{87133B60-0A6C-D645-A28B-1EA86BF3310A}" srcOrd="2" destOrd="0" parTransId="{61B12BB3-4B42-F949-B57E-0E55E78F979F}" sibTransId="{755EAAED-C8C7-BF4D-85C9-E4D91DCC6538}"/>
    <dgm:cxn modelId="{3A6C3024-D518-B74C-ADFE-232B8CA576E3}" type="presOf" srcId="{1F9839D2-59C9-9045-BE45-51AA2C184AC0}" destId="{BDF56E7B-DC28-FC4A-860D-ADA446A17C8A}" srcOrd="0" destOrd="0" presId="urn:microsoft.com/office/officeart/2005/8/layout/process3"/>
    <dgm:cxn modelId="{83F45627-1A72-5F43-A573-5C59666A2AE7}" type="presOf" srcId="{1F9839D2-59C9-9045-BE45-51AA2C184AC0}" destId="{22918296-3A9C-B141-B0AB-3B9C3CBD485F}" srcOrd="1" destOrd="0" presId="urn:microsoft.com/office/officeart/2005/8/layout/process3"/>
    <dgm:cxn modelId="{2886352F-4915-5849-885F-B05D51E6C270}" type="presOf" srcId="{3808020E-9603-C943-AAD1-BD7965D0D8BA}" destId="{5877947F-D40C-D744-B3DC-DAD6EFEBBDE0}" srcOrd="0" destOrd="1" presId="urn:microsoft.com/office/officeart/2005/8/layout/process3"/>
    <dgm:cxn modelId="{98FCF52F-B7B6-5E47-BA1B-43F5817B7650}" type="presOf" srcId="{A0952E96-7EEA-B343-8B0B-48CD7FF13CDD}" destId="{8DEF2933-0DBA-FB49-A960-40BEDFFEE0CA}" srcOrd="0" destOrd="0" presId="urn:microsoft.com/office/officeart/2005/8/layout/process3"/>
    <dgm:cxn modelId="{CCA08F3A-1C63-E649-A655-92E747F1959A}" type="presOf" srcId="{C6FFB388-EFAF-E74A-8724-6FE0D47907FC}" destId="{DF8742D3-0F38-7842-B044-164D9A599FCE}" srcOrd="1" destOrd="0" presId="urn:microsoft.com/office/officeart/2005/8/layout/process3"/>
    <dgm:cxn modelId="{6AD5CB3C-EB6E-914F-8E84-4FE98F066CED}" srcId="{64EDAF7C-EF1D-7E4D-B57E-5296BEA93962}" destId="{0C8F60AF-8D7B-D244-8AEE-61475B520627}" srcOrd="0" destOrd="0" parTransId="{773D9BEE-B9DF-F141-9BD6-C560F4D24620}" sibTransId="{4A7EA173-0723-5F43-B917-C57B3AA67317}"/>
    <dgm:cxn modelId="{F93C6341-489D-AD45-8AE3-B2AB189C1E7B}" type="presOf" srcId="{B23CC85E-71C2-274D-8135-14BB97E67FC7}" destId="{3EA27974-5B74-AD48-BBEA-C4E33D94A2EA}" srcOrd="0" destOrd="0" presId="urn:microsoft.com/office/officeart/2005/8/layout/process3"/>
    <dgm:cxn modelId="{86A4DD47-C7E2-3044-896A-ED5507EABC1D}" srcId="{3D7F441B-D302-1540-BA47-BF9D17E8977B}" destId="{3808020E-9603-C943-AAD1-BD7965D0D8BA}" srcOrd="1" destOrd="0" parTransId="{8A25E88B-BD49-3A4C-AC56-1DE6B4A8F519}" sibTransId="{C71D776E-4DF0-4046-A0B5-9C6F5171E172}"/>
    <dgm:cxn modelId="{81C22949-28CD-B94F-8DB4-C050C47F8FC3}" srcId="{3D7F441B-D302-1540-BA47-BF9D17E8977B}" destId="{9C53ACF1-9A58-D946-A900-9A849564A911}" srcOrd="2" destOrd="0" parTransId="{A2B849EF-99B6-FA40-96A7-223FA7A352BB}" sibTransId="{EA91E3A7-3B72-FE4F-A3C7-FE06250C1985}"/>
    <dgm:cxn modelId="{D0ACEB57-F2A3-5B43-8158-779C77037C4A}" srcId="{524D0EC0-D827-904C-A59C-85442DAB6685}" destId="{3913A642-250D-6047-8C18-DA052CBEA910}" srcOrd="1" destOrd="0" parTransId="{902E19EE-F3B5-C14B-ADF3-F917C0D92ECB}" sibTransId="{CB829976-E4C7-AE4C-89AE-C4DE97DD674B}"/>
    <dgm:cxn modelId="{F81C605F-F510-0249-8C31-69C45BD8111B}" type="presOf" srcId="{378992A2-95E1-A64C-B78D-31623C792D2C}" destId="{5877947F-D40C-D744-B3DC-DAD6EFEBBDE0}" srcOrd="0" destOrd="0" presId="urn:microsoft.com/office/officeart/2005/8/layout/process3"/>
    <dgm:cxn modelId="{6395E55F-37F4-7C46-B675-9EDA2E302970}" type="presOf" srcId="{BDEEE78A-6C21-1F42-850F-1BA0B9E88D2E}" destId="{3EA27974-5B74-AD48-BBEA-C4E33D94A2EA}" srcOrd="0" destOrd="2" presId="urn:microsoft.com/office/officeart/2005/8/layout/process3"/>
    <dgm:cxn modelId="{62A61461-F721-FB44-A2C3-78CE467835C1}" srcId="{A0952E96-7EEA-B343-8B0B-48CD7FF13CDD}" destId="{EA0DA870-1CA3-764F-8AF5-25179B95BA1A}" srcOrd="1" destOrd="0" parTransId="{9DE9E9CF-13BA-B34D-AE4B-23C160AEC846}" sibTransId="{4FF34538-69C3-204C-B600-1A4C3A963D9E}"/>
    <dgm:cxn modelId="{F1E16865-BF60-5248-8448-DCD11AF17780}" srcId="{64EDAF7C-EF1D-7E4D-B57E-5296BEA93962}" destId="{1BB8D041-0AC1-2743-A246-A959B03C7815}" srcOrd="2" destOrd="0" parTransId="{8386CEFD-7452-AF4E-8C6C-C92EC3A78C76}" sibTransId="{F3F857F9-CA45-584F-A5BE-0B5F228F67A5}"/>
    <dgm:cxn modelId="{F4083B71-A938-804E-8584-1EE5454DF7AB}" type="presOf" srcId="{C6FFB388-EFAF-E74A-8724-6FE0D47907FC}" destId="{BD77AD83-CA73-6049-8E33-92E621949A22}" srcOrd="0" destOrd="0" presId="urn:microsoft.com/office/officeart/2005/8/layout/process3"/>
    <dgm:cxn modelId="{159F9F74-97F7-A94D-AA5E-1F808F42A729}" type="presOf" srcId="{04EBDDE0-19C2-C04F-A47D-3A9A7F875B61}" destId="{B7A480A7-4355-9F45-BCA4-889E237ABB43}" srcOrd="1" destOrd="0" presId="urn:microsoft.com/office/officeart/2005/8/layout/process3"/>
    <dgm:cxn modelId="{C0AE2477-B326-FB4D-8FC3-031E8F7D42E9}" type="presOf" srcId="{E34057EB-AFBF-264F-BC33-246F9342B868}" destId="{91CCF367-B983-FF4E-8A65-40409984F2DA}" srcOrd="0" destOrd="0" presId="urn:microsoft.com/office/officeart/2005/8/layout/process3"/>
    <dgm:cxn modelId="{0F6DAC7A-6FA0-0E44-B552-6298A77BEE6F}" type="presOf" srcId="{64EDAF7C-EF1D-7E4D-B57E-5296BEA93962}" destId="{2D2B5C1F-DE57-1645-AB22-CB9D547ED8F9}" srcOrd="0" destOrd="0" presId="urn:microsoft.com/office/officeart/2005/8/layout/process3"/>
    <dgm:cxn modelId="{C3674881-F80E-7741-B882-87DC295F33DD}" srcId="{3D7F441B-D302-1540-BA47-BF9D17E8977B}" destId="{5187180C-6D25-A74F-9697-01DC4E76759B}" srcOrd="3" destOrd="0" parTransId="{06F3E67C-E9D8-E140-867A-C930456BA625}" sibTransId="{5AA5E5BB-1E86-7942-ABCC-58ED6DD2BCD4}"/>
    <dgm:cxn modelId="{222E2283-4C00-CE4D-AB58-262E10FB9634}" type="presOf" srcId="{0C8F60AF-8D7B-D244-8AEE-61475B520627}" destId="{D31212F4-D488-5A4B-8D70-EEB7ACCE20F5}" srcOrd="0" destOrd="0" presId="urn:microsoft.com/office/officeart/2005/8/layout/process3"/>
    <dgm:cxn modelId="{36E42987-778F-634B-A9C6-4BFF3F799542}" type="presOf" srcId="{8803FD6F-EEBC-9A41-8F4D-5620096F4C4A}" destId="{6E47ADEB-FB01-2C48-8D44-991D67BC49D1}" srcOrd="1" destOrd="0" presId="urn:microsoft.com/office/officeart/2005/8/layout/process3"/>
    <dgm:cxn modelId="{19F1DF88-862B-D442-9AE3-E54E4396427E}" type="presOf" srcId="{A0952E96-7EEA-B343-8B0B-48CD7FF13CDD}" destId="{C8DDB786-61F5-9F4C-AB0A-708B58AA2912}" srcOrd="1" destOrd="0" presId="urn:microsoft.com/office/officeart/2005/8/layout/process3"/>
    <dgm:cxn modelId="{76E46D92-7A93-344B-B30A-2D6347795AE9}" type="presOf" srcId="{524D0EC0-D827-904C-A59C-85442DAB6685}" destId="{960F2B6E-EB7C-2A40-A8FE-FAB223A61965}" srcOrd="0" destOrd="0" presId="urn:microsoft.com/office/officeart/2005/8/layout/process3"/>
    <dgm:cxn modelId="{12EFB693-68C1-4240-B208-AA13F1901DA6}" type="presOf" srcId="{87133B60-0A6C-D645-A28B-1EA86BF3310A}" destId="{51927057-04C7-1742-B432-2A5556C962DF}" srcOrd="0" destOrd="2" presId="urn:microsoft.com/office/officeart/2005/8/layout/process3"/>
    <dgm:cxn modelId="{59792298-B530-2744-9325-8AA55686D34D}" type="presOf" srcId="{F2A1A7D0-F788-244B-A438-E5A4E518982D}" destId="{51927057-04C7-1742-B432-2A5556C962DF}" srcOrd="0" destOrd="0" presId="urn:microsoft.com/office/officeart/2005/8/layout/process3"/>
    <dgm:cxn modelId="{50D3BB9F-A042-B048-B702-0FC0455C1CA2}" srcId="{785E8A86-82BF-4242-B6B1-2773BA97F79A}" destId="{524D0EC0-D827-904C-A59C-85442DAB6685}" srcOrd="1" destOrd="0" parTransId="{A208EF4E-D5E7-9E49-A405-BFE91ED906D6}" sibTransId="{1F9839D2-59C9-9045-BE45-51AA2C184AC0}"/>
    <dgm:cxn modelId="{B12654A1-F997-6B4D-B28D-C12C2658A95A}" srcId="{785E8A86-82BF-4242-B6B1-2773BA97F79A}" destId="{3D7F441B-D302-1540-BA47-BF9D17E8977B}" srcOrd="4" destOrd="0" parTransId="{7DED56D0-99B1-814D-9D36-5D0AE20FF491}" sibTransId="{2C863DC7-BF0F-4E46-B7CF-C4F950242739}"/>
    <dgm:cxn modelId="{9B4E13A8-9EFE-6346-954F-034B2FB6D297}" srcId="{3D7F441B-D302-1540-BA47-BF9D17E8977B}" destId="{378992A2-95E1-A64C-B78D-31623C792D2C}" srcOrd="0" destOrd="0" parTransId="{2C01C506-6CAD-B44A-B53D-DE802E475C79}" sibTransId="{42E4E05D-7FA2-D04C-A817-3B90AA562EAC}"/>
    <dgm:cxn modelId="{856F8AAC-6E4A-D740-AA11-39CB1918D9D2}" type="presOf" srcId="{97BB3C16-1D7E-3E40-B95B-32DE421124BB}" destId="{91CCF367-B983-FF4E-8A65-40409984F2DA}" srcOrd="0" destOrd="2" presId="urn:microsoft.com/office/officeart/2005/8/layout/process3"/>
    <dgm:cxn modelId="{746CF5AD-71BF-4444-9574-25902E913E2F}" type="presOf" srcId="{04EBDDE0-19C2-C04F-A47D-3A9A7F875B61}" destId="{59D175F3-9D9F-BE4D-901E-8EFCE3035683}" srcOrd="0" destOrd="0" presId="urn:microsoft.com/office/officeart/2005/8/layout/process3"/>
    <dgm:cxn modelId="{E9BD3AB0-AAB4-9744-BC5F-9875D5C8F358}" type="presOf" srcId="{3913A642-250D-6047-8C18-DA052CBEA910}" destId="{51927057-04C7-1742-B432-2A5556C962DF}" srcOrd="0" destOrd="1" presId="urn:microsoft.com/office/officeart/2005/8/layout/process3"/>
    <dgm:cxn modelId="{883474B6-8B43-5146-8D34-79F290E13C21}" srcId="{8803FD6F-EEBC-9A41-8F4D-5620096F4C4A}" destId="{676C2346-E8F0-D34D-A6EE-15F29D96E149}" srcOrd="1" destOrd="0" parTransId="{938AB3DE-4335-184F-AB0B-5B26359E441C}" sibTransId="{C408FDA2-7DDE-7549-B5F0-15EC200B68E0}"/>
    <dgm:cxn modelId="{59988FC2-D803-854D-991E-5C5C8B42521A}" type="presOf" srcId="{704E6FA1-6B0D-2B46-B402-4B9478B8DCE2}" destId="{AC5622DC-DD6A-A44E-9547-0419B2834028}" srcOrd="1" destOrd="0" presId="urn:microsoft.com/office/officeart/2005/8/layout/process3"/>
    <dgm:cxn modelId="{1EDAE2C7-F1E6-DA40-9C32-25343125B323}" srcId="{A0952E96-7EEA-B343-8B0B-48CD7FF13CDD}" destId="{BDEEE78A-6C21-1F42-850F-1BA0B9E88D2E}" srcOrd="2" destOrd="0" parTransId="{9CA7071A-2527-094B-8CAB-76DF6B26EDD0}" sibTransId="{96A0C20C-3496-7C45-9F01-C779A1350FF1}"/>
    <dgm:cxn modelId="{FCCC17D0-C02E-A14E-9CA9-19897903E552}" type="presOf" srcId="{3D7F441B-D302-1540-BA47-BF9D17E8977B}" destId="{454E7CBC-3A6B-DD4C-BBE8-AF565690969B}" srcOrd="1" destOrd="0" presId="urn:microsoft.com/office/officeart/2005/8/layout/process3"/>
    <dgm:cxn modelId="{8E4992D2-637C-9D4C-B001-0288D0E54C10}" type="presOf" srcId="{704E6FA1-6B0D-2B46-B402-4B9478B8DCE2}" destId="{66E97B0A-E0EF-104E-9F0D-7DC44A7F42D8}" srcOrd="0" destOrd="0" presId="urn:microsoft.com/office/officeart/2005/8/layout/process3"/>
    <dgm:cxn modelId="{36CD92D4-B566-614C-BFCD-B336A711AA59}" srcId="{8803FD6F-EEBC-9A41-8F4D-5620096F4C4A}" destId="{E34057EB-AFBF-264F-BC33-246F9342B868}" srcOrd="0" destOrd="0" parTransId="{32942EB8-5E9B-CF48-A8C8-472927F74150}" sibTransId="{2034527D-C383-8C49-AA43-19B87661F216}"/>
    <dgm:cxn modelId="{BFBA90D9-1088-B140-852F-2C7E10CBA823}" type="presOf" srcId="{6E2CBDA8-D0E4-054B-A4CD-BDBDA70F9304}" destId="{D31212F4-D488-5A4B-8D70-EEB7ACCE20F5}" srcOrd="0" destOrd="1" presId="urn:microsoft.com/office/officeart/2005/8/layout/process3"/>
    <dgm:cxn modelId="{6FBE15DA-9888-0940-945B-45EA95C68079}" srcId="{A0952E96-7EEA-B343-8B0B-48CD7FF13CDD}" destId="{B23CC85E-71C2-274D-8135-14BB97E67FC7}" srcOrd="0" destOrd="0" parTransId="{AB82D8C4-504A-CE49-8A44-B868AC452A53}" sibTransId="{8CCA2004-00AA-844A-B658-A1B3BC19DF11}"/>
    <dgm:cxn modelId="{38AD39DD-60ED-E84A-B047-F4486FB43388}" type="presOf" srcId="{676C2346-E8F0-D34D-A6EE-15F29D96E149}" destId="{91CCF367-B983-FF4E-8A65-40409984F2DA}" srcOrd="0" destOrd="1" presId="urn:microsoft.com/office/officeart/2005/8/layout/process3"/>
    <dgm:cxn modelId="{E9076BDE-274D-AE42-B6D4-2854E5B66220}" srcId="{524D0EC0-D827-904C-A59C-85442DAB6685}" destId="{F2A1A7D0-F788-244B-A438-E5A4E518982D}" srcOrd="0" destOrd="0" parTransId="{25D4FBEF-41C8-844A-803F-5BF628F42999}" sibTransId="{6C167F2E-03DD-B04C-AE1F-DF527E529E59}"/>
    <dgm:cxn modelId="{7EBAE1DE-DA6E-1049-B2DB-7D27FB280F70}" type="presOf" srcId="{9C53ACF1-9A58-D946-A900-9A849564A911}" destId="{5877947F-D40C-D744-B3DC-DAD6EFEBBDE0}" srcOrd="0" destOrd="2" presId="urn:microsoft.com/office/officeart/2005/8/layout/process3"/>
    <dgm:cxn modelId="{178E07DF-9BD6-6E45-B599-AB20957BF130}" type="presOf" srcId="{524D0EC0-D827-904C-A59C-85442DAB6685}" destId="{EEA57A50-F3B3-5B45-AAD1-656A4AFD34AC}" srcOrd="1" destOrd="0" presId="urn:microsoft.com/office/officeart/2005/8/layout/process3"/>
    <dgm:cxn modelId="{A3A69DE4-ACDA-984D-A31A-3DB76AD7A0AC}" type="presOf" srcId="{64EDAF7C-EF1D-7E4D-B57E-5296BEA93962}" destId="{1F013BF3-4BCB-0D44-B4F2-0D721246E6DC}" srcOrd="1" destOrd="0" presId="urn:microsoft.com/office/officeart/2005/8/layout/process3"/>
    <dgm:cxn modelId="{BC3DE3E4-6CFE-2340-93EF-3310B00A8594}" type="presOf" srcId="{8803FD6F-EEBC-9A41-8F4D-5620096F4C4A}" destId="{B7023E78-EDDF-0B42-9854-A8958678749F}" srcOrd="0" destOrd="0" presId="urn:microsoft.com/office/officeart/2005/8/layout/process3"/>
    <dgm:cxn modelId="{D4B6FDE5-3246-2B46-8360-C72D7956002A}" type="presOf" srcId="{3D7F441B-D302-1540-BA47-BF9D17E8977B}" destId="{E5787E68-5C5A-7D43-B3C0-702A8DBFD8CE}" srcOrd="0" destOrd="0" presId="urn:microsoft.com/office/officeart/2005/8/layout/process3"/>
    <dgm:cxn modelId="{1F0F29E6-44AC-AB4B-B8B6-6B9C8656BA49}" srcId="{785E8A86-82BF-4242-B6B1-2773BA97F79A}" destId="{8803FD6F-EEBC-9A41-8F4D-5620096F4C4A}" srcOrd="2" destOrd="0" parTransId="{55D636EA-3F0C-3E47-AE58-AE12C3427BCE}" sibTransId="{704E6FA1-6B0D-2B46-B402-4B9478B8DCE2}"/>
    <dgm:cxn modelId="{CDD007F2-9757-6B4A-B0E5-FA3493D8CC77}" type="presOf" srcId="{1BB8D041-0AC1-2743-A246-A959B03C7815}" destId="{D31212F4-D488-5A4B-8D70-EEB7ACCE20F5}" srcOrd="0" destOrd="2" presId="urn:microsoft.com/office/officeart/2005/8/layout/process3"/>
    <dgm:cxn modelId="{F100F5F4-94A3-A74B-9425-BF2B917B2F08}" type="presOf" srcId="{785E8A86-82BF-4242-B6B1-2773BA97F79A}" destId="{AD732BB5-BBF6-FC42-8215-AAC1CB00F8D8}" srcOrd="0" destOrd="0" presId="urn:microsoft.com/office/officeart/2005/8/layout/process3"/>
    <dgm:cxn modelId="{E55EBDFB-6C8A-1345-B0B1-347EA91AD281}" srcId="{785E8A86-82BF-4242-B6B1-2773BA97F79A}" destId="{64EDAF7C-EF1D-7E4D-B57E-5296BEA93962}" srcOrd="0" destOrd="0" parTransId="{B9C6958E-5992-DC4A-A2D5-E832995F3426}" sibTransId="{C6FFB388-EFAF-E74A-8724-6FE0D47907FC}"/>
    <dgm:cxn modelId="{2D8588FD-A4F8-B444-907F-51A331BEF588}" srcId="{785E8A86-82BF-4242-B6B1-2773BA97F79A}" destId="{A0952E96-7EEA-B343-8B0B-48CD7FF13CDD}" srcOrd="3" destOrd="0" parTransId="{60E4D5F4-039A-504B-A914-5900968E66AA}" sibTransId="{04EBDDE0-19C2-C04F-A47D-3A9A7F875B61}"/>
    <dgm:cxn modelId="{B0469934-B965-0D4B-B1E4-2206E1718899}" type="presParOf" srcId="{AD732BB5-BBF6-FC42-8215-AAC1CB00F8D8}" destId="{E6755989-AF4C-564D-BD12-5A2F18BD0563}" srcOrd="0" destOrd="0" presId="urn:microsoft.com/office/officeart/2005/8/layout/process3"/>
    <dgm:cxn modelId="{58C0EDA5-425E-E644-9816-16E603FB31BB}" type="presParOf" srcId="{E6755989-AF4C-564D-BD12-5A2F18BD0563}" destId="{2D2B5C1F-DE57-1645-AB22-CB9D547ED8F9}" srcOrd="0" destOrd="0" presId="urn:microsoft.com/office/officeart/2005/8/layout/process3"/>
    <dgm:cxn modelId="{47028F4C-3B39-FE45-A73C-278785B13ACB}" type="presParOf" srcId="{E6755989-AF4C-564D-BD12-5A2F18BD0563}" destId="{1F013BF3-4BCB-0D44-B4F2-0D721246E6DC}" srcOrd="1" destOrd="0" presId="urn:microsoft.com/office/officeart/2005/8/layout/process3"/>
    <dgm:cxn modelId="{AC118DB7-9A78-9445-B653-DA4FA2873EDA}" type="presParOf" srcId="{E6755989-AF4C-564D-BD12-5A2F18BD0563}" destId="{D31212F4-D488-5A4B-8D70-EEB7ACCE20F5}" srcOrd="2" destOrd="0" presId="urn:microsoft.com/office/officeart/2005/8/layout/process3"/>
    <dgm:cxn modelId="{06FF62D3-B751-3F40-92F3-57255C2EB02B}" type="presParOf" srcId="{AD732BB5-BBF6-FC42-8215-AAC1CB00F8D8}" destId="{BD77AD83-CA73-6049-8E33-92E621949A22}" srcOrd="1" destOrd="0" presId="urn:microsoft.com/office/officeart/2005/8/layout/process3"/>
    <dgm:cxn modelId="{87DC24E2-F1F2-224F-8566-1D4E58AB0983}" type="presParOf" srcId="{BD77AD83-CA73-6049-8E33-92E621949A22}" destId="{DF8742D3-0F38-7842-B044-164D9A599FCE}" srcOrd="0" destOrd="0" presId="urn:microsoft.com/office/officeart/2005/8/layout/process3"/>
    <dgm:cxn modelId="{6A67DCE5-CCE6-1D47-B261-1B0F75E3A1AA}" type="presParOf" srcId="{AD732BB5-BBF6-FC42-8215-AAC1CB00F8D8}" destId="{F23D9404-3CB3-F249-BAD5-3904B5A4DF41}" srcOrd="2" destOrd="0" presId="urn:microsoft.com/office/officeart/2005/8/layout/process3"/>
    <dgm:cxn modelId="{AE47C861-34E3-6943-A249-E9DA9BB1DE7C}" type="presParOf" srcId="{F23D9404-3CB3-F249-BAD5-3904B5A4DF41}" destId="{960F2B6E-EB7C-2A40-A8FE-FAB223A61965}" srcOrd="0" destOrd="0" presId="urn:microsoft.com/office/officeart/2005/8/layout/process3"/>
    <dgm:cxn modelId="{131CD38A-A5FE-244D-B4A6-5F359D6E6584}" type="presParOf" srcId="{F23D9404-3CB3-F249-BAD5-3904B5A4DF41}" destId="{EEA57A50-F3B3-5B45-AAD1-656A4AFD34AC}" srcOrd="1" destOrd="0" presId="urn:microsoft.com/office/officeart/2005/8/layout/process3"/>
    <dgm:cxn modelId="{4D562199-D668-BD49-A9ED-398402440644}" type="presParOf" srcId="{F23D9404-3CB3-F249-BAD5-3904B5A4DF41}" destId="{51927057-04C7-1742-B432-2A5556C962DF}" srcOrd="2" destOrd="0" presId="urn:microsoft.com/office/officeart/2005/8/layout/process3"/>
    <dgm:cxn modelId="{DD1EF7F5-FA86-864F-8ED9-3980E0F5EF95}" type="presParOf" srcId="{AD732BB5-BBF6-FC42-8215-AAC1CB00F8D8}" destId="{BDF56E7B-DC28-FC4A-860D-ADA446A17C8A}" srcOrd="3" destOrd="0" presId="urn:microsoft.com/office/officeart/2005/8/layout/process3"/>
    <dgm:cxn modelId="{F811127E-8117-0243-889E-EEB72E6439F9}" type="presParOf" srcId="{BDF56E7B-DC28-FC4A-860D-ADA446A17C8A}" destId="{22918296-3A9C-B141-B0AB-3B9C3CBD485F}" srcOrd="0" destOrd="0" presId="urn:microsoft.com/office/officeart/2005/8/layout/process3"/>
    <dgm:cxn modelId="{0263EE57-93C3-854B-BAB9-2599DA51A63D}" type="presParOf" srcId="{AD732BB5-BBF6-FC42-8215-AAC1CB00F8D8}" destId="{50CDC3DD-6AF7-534A-A76E-64B67E0E9981}" srcOrd="4" destOrd="0" presId="urn:microsoft.com/office/officeart/2005/8/layout/process3"/>
    <dgm:cxn modelId="{6B08F7DF-F02E-7F44-8552-115C77568BDA}" type="presParOf" srcId="{50CDC3DD-6AF7-534A-A76E-64B67E0E9981}" destId="{B7023E78-EDDF-0B42-9854-A8958678749F}" srcOrd="0" destOrd="0" presId="urn:microsoft.com/office/officeart/2005/8/layout/process3"/>
    <dgm:cxn modelId="{1F73CAA3-DF3A-9044-B9BF-724745E47434}" type="presParOf" srcId="{50CDC3DD-6AF7-534A-A76E-64B67E0E9981}" destId="{6E47ADEB-FB01-2C48-8D44-991D67BC49D1}" srcOrd="1" destOrd="0" presId="urn:microsoft.com/office/officeart/2005/8/layout/process3"/>
    <dgm:cxn modelId="{90EACFB2-200F-0B42-AC59-7A64F2BAFCB5}" type="presParOf" srcId="{50CDC3DD-6AF7-534A-A76E-64B67E0E9981}" destId="{91CCF367-B983-FF4E-8A65-40409984F2DA}" srcOrd="2" destOrd="0" presId="urn:microsoft.com/office/officeart/2005/8/layout/process3"/>
    <dgm:cxn modelId="{F99B94ED-9610-584F-9C25-C8F84AB57980}" type="presParOf" srcId="{AD732BB5-BBF6-FC42-8215-AAC1CB00F8D8}" destId="{66E97B0A-E0EF-104E-9F0D-7DC44A7F42D8}" srcOrd="5" destOrd="0" presId="urn:microsoft.com/office/officeart/2005/8/layout/process3"/>
    <dgm:cxn modelId="{D0A44F65-72CA-524B-B8C5-C80EC54A2698}" type="presParOf" srcId="{66E97B0A-E0EF-104E-9F0D-7DC44A7F42D8}" destId="{AC5622DC-DD6A-A44E-9547-0419B2834028}" srcOrd="0" destOrd="0" presId="urn:microsoft.com/office/officeart/2005/8/layout/process3"/>
    <dgm:cxn modelId="{4BB2318C-B0E8-1644-A726-808D03F9AAFE}" type="presParOf" srcId="{AD732BB5-BBF6-FC42-8215-AAC1CB00F8D8}" destId="{DF1C120A-F732-8F4B-BE4E-E89BAFB6923A}" srcOrd="6" destOrd="0" presId="urn:microsoft.com/office/officeart/2005/8/layout/process3"/>
    <dgm:cxn modelId="{D80420C4-F0C7-FC47-8744-6F13F1F5C3FD}" type="presParOf" srcId="{DF1C120A-F732-8F4B-BE4E-E89BAFB6923A}" destId="{8DEF2933-0DBA-FB49-A960-40BEDFFEE0CA}" srcOrd="0" destOrd="0" presId="urn:microsoft.com/office/officeart/2005/8/layout/process3"/>
    <dgm:cxn modelId="{B449ACFF-B7E9-9A42-9978-939AD3465AE3}" type="presParOf" srcId="{DF1C120A-F732-8F4B-BE4E-E89BAFB6923A}" destId="{C8DDB786-61F5-9F4C-AB0A-708B58AA2912}" srcOrd="1" destOrd="0" presId="urn:microsoft.com/office/officeart/2005/8/layout/process3"/>
    <dgm:cxn modelId="{B02E1A51-492C-5C4F-BB49-CDC49A108CC1}" type="presParOf" srcId="{DF1C120A-F732-8F4B-BE4E-E89BAFB6923A}" destId="{3EA27974-5B74-AD48-BBEA-C4E33D94A2EA}" srcOrd="2" destOrd="0" presId="urn:microsoft.com/office/officeart/2005/8/layout/process3"/>
    <dgm:cxn modelId="{814DB76B-2CD1-D748-BEF0-510297094208}" type="presParOf" srcId="{AD732BB5-BBF6-FC42-8215-AAC1CB00F8D8}" destId="{59D175F3-9D9F-BE4D-901E-8EFCE3035683}" srcOrd="7" destOrd="0" presId="urn:microsoft.com/office/officeart/2005/8/layout/process3"/>
    <dgm:cxn modelId="{1AF4C649-1545-9A4A-AC0E-0CED0C088D95}" type="presParOf" srcId="{59D175F3-9D9F-BE4D-901E-8EFCE3035683}" destId="{B7A480A7-4355-9F45-BCA4-889E237ABB43}" srcOrd="0" destOrd="0" presId="urn:microsoft.com/office/officeart/2005/8/layout/process3"/>
    <dgm:cxn modelId="{14DD5ACB-665A-8841-BD8A-27DCD678F6CD}" type="presParOf" srcId="{AD732BB5-BBF6-FC42-8215-AAC1CB00F8D8}" destId="{4810B922-5F24-624A-9D8B-0920EB37CC9B}" srcOrd="8" destOrd="0" presId="urn:microsoft.com/office/officeart/2005/8/layout/process3"/>
    <dgm:cxn modelId="{028F40B1-1E44-E048-A477-2D125AC1EEE1}" type="presParOf" srcId="{4810B922-5F24-624A-9D8B-0920EB37CC9B}" destId="{E5787E68-5C5A-7D43-B3C0-702A8DBFD8CE}" srcOrd="0" destOrd="0" presId="urn:microsoft.com/office/officeart/2005/8/layout/process3"/>
    <dgm:cxn modelId="{8C060B6B-F491-C942-83B8-7D3D0430C571}" type="presParOf" srcId="{4810B922-5F24-624A-9D8B-0920EB37CC9B}" destId="{454E7CBC-3A6B-DD4C-BBE8-AF565690969B}" srcOrd="1" destOrd="0" presId="urn:microsoft.com/office/officeart/2005/8/layout/process3"/>
    <dgm:cxn modelId="{A9ED4658-D91D-F84B-9110-56A9BE35392E}" type="presParOf" srcId="{4810B922-5F24-624A-9D8B-0920EB37CC9B}" destId="{5877947F-D40C-D744-B3DC-DAD6EFEBBDE0}"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13BF3-4BCB-0D44-B4F2-0D721246E6DC}">
      <dsp:nvSpPr>
        <dsp:cNvPr id="0" name=""/>
        <dsp:cNvSpPr/>
      </dsp:nvSpPr>
      <dsp:spPr>
        <a:xfrm>
          <a:off x="6966" y="19421"/>
          <a:ext cx="1571877" cy="584763"/>
        </a:xfrm>
        <a:prstGeom prst="roundRect">
          <a:avLst>
            <a:gd name="adj" fmla="val 10000"/>
          </a:avLst>
        </a:prstGeom>
        <a:solidFill>
          <a:srgbClr val="BD8585"/>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GB" sz="1600" b="1" kern="1200" noProof="1">
              <a:latin typeface="Arial" panose="020B0604020202020204" pitchFamily="34" charset="0"/>
              <a:cs typeface="Arial" panose="020B0604020202020204" pitchFamily="34" charset="0"/>
            </a:rPr>
            <a:t>Stage 1</a:t>
          </a:r>
        </a:p>
      </dsp:txBody>
      <dsp:txXfrm>
        <a:off x="6966" y="19421"/>
        <a:ext cx="1571877" cy="389842"/>
      </dsp:txXfrm>
    </dsp:sp>
    <dsp:sp modelId="{D31212F4-D488-5A4B-8D70-EEB7ACCE20F5}">
      <dsp:nvSpPr>
        <dsp:cNvPr id="0" name=""/>
        <dsp:cNvSpPr/>
      </dsp:nvSpPr>
      <dsp:spPr>
        <a:xfrm>
          <a:off x="328917" y="409263"/>
          <a:ext cx="1571877" cy="1641600"/>
        </a:xfrm>
        <a:prstGeom prst="roundRect">
          <a:avLst>
            <a:gd name="adj" fmla="val 10000"/>
          </a:avLst>
        </a:prstGeom>
        <a:solidFill>
          <a:schemeClr val="lt1">
            <a:alpha val="90000"/>
            <a:hueOff val="0"/>
            <a:satOff val="0"/>
            <a:lumOff val="0"/>
            <a:alphaOff val="0"/>
          </a:schemeClr>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Tremors on one side of the body</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Stiffness in posture</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Mild clumsiness</a:t>
          </a:r>
        </a:p>
      </dsp:txBody>
      <dsp:txXfrm>
        <a:off x="374956" y="455302"/>
        <a:ext cx="1479799" cy="1549522"/>
      </dsp:txXfrm>
    </dsp:sp>
    <dsp:sp modelId="{BD77AD83-CA73-6049-8E33-92E621949A22}">
      <dsp:nvSpPr>
        <dsp:cNvPr id="0" name=""/>
        <dsp:cNvSpPr/>
      </dsp:nvSpPr>
      <dsp:spPr>
        <a:xfrm>
          <a:off x="1817135" y="18666"/>
          <a:ext cx="505176" cy="391352"/>
        </a:xfrm>
        <a:prstGeom prst="rightArrow">
          <a:avLst>
            <a:gd name="adj1" fmla="val 60000"/>
            <a:gd name="adj2" fmla="val 50000"/>
          </a:avLst>
        </a:prstGeom>
        <a:solidFill>
          <a:srgbClr val="E1B5B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1">
            <a:latin typeface="Arial" panose="020B0604020202020204" pitchFamily="34" charset="0"/>
            <a:cs typeface="Arial" panose="020B0604020202020204" pitchFamily="34" charset="0"/>
          </a:endParaRPr>
        </a:p>
      </dsp:txBody>
      <dsp:txXfrm>
        <a:off x="1817135" y="96936"/>
        <a:ext cx="387770" cy="234812"/>
      </dsp:txXfrm>
    </dsp:sp>
    <dsp:sp modelId="{EEA57A50-F3B3-5B45-AAD1-656A4AFD34AC}">
      <dsp:nvSpPr>
        <dsp:cNvPr id="0" name=""/>
        <dsp:cNvSpPr/>
      </dsp:nvSpPr>
      <dsp:spPr>
        <a:xfrm>
          <a:off x="2532008" y="19421"/>
          <a:ext cx="1571877" cy="584763"/>
        </a:xfrm>
        <a:prstGeom prst="roundRect">
          <a:avLst>
            <a:gd name="adj" fmla="val 10000"/>
          </a:avLst>
        </a:prstGeom>
        <a:solidFill>
          <a:srgbClr val="BD8585"/>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GB" sz="1600" b="1" kern="1200" noProof="1">
              <a:latin typeface="Arial" panose="020B0604020202020204" pitchFamily="34" charset="0"/>
              <a:cs typeface="Arial" panose="020B0604020202020204" pitchFamily="34" charset="0"/>
            </a:rPr>
            <a:t>Stage 2</a:t>
          </a:r>
        </a:p>
      </dsp:txBody>
      <dsp:txXfrm>
        <a:off x="2532008" y="19421"/>
        <a:ext cx="1571877" cy="389842"/>
      </dsp:txXfrm>
    </dsp:sp>
    <dsp:sp modelId="{51927057-04C7-1742-B432-2A5556C962DF}">
      <dsp:nvSpPr>
        <dsp:cNvPr id="0" name=""/>
        <dsp:cNvSpPr/>
      </dsp:nvSpPr>
      <dsp:spPr>
        <a:xfrm>
          <a:off x="2853959" y="409263"/>
          <a:ext cx="1571877" cy="1641600"/>
        </a:xfrm>
        <a:prstGeom prst="roundRect">
          <a:avLst>
            <a:gd name="adj" fmla="val 10000"/>
          </a:avLst>
        </a:prstGeom>
        <a:solidFill>
          <a:schemeClr val="lt1">
            <a:alpha val="90000"/>
            <a:hueOff val="0"/>
            <a:satOff val="0"/>
            <a:lumOff val="0"/>
            <a:alphaOff val="0"/>
          </a:schemeClr>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Speech abnormality</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Decreased blinking</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Loss of facial expression on both sides</a:t>
          </a:r>
        </a:p>
      </dsp:txBody>
      <dsp:txXfrm>
        <a:off x="2899998" y="455302"/>
        <a:ext cx="1479799" cy="1549522"/>
      </dsp:txXfrm>
    </dsp:sp>
    <dsp:sp modelId="{BDF56E7B-DC28-FC4A-860D-ADA446A17C8A}">
      <dsp:nvSpPr>
        <dsp:cNvPr id="0" name=""/>
        <dsp:cNvSpPr/>
      </dsp:nvSpPr>
      <dsp:spPr>
        <a:xfrm>
          <a:off x="4342177" y="18666"/>
          <a:ext cx="505176" cy="391352"/>
        </a:xfrm>
        <a:prstGeom prst="rightArrow">
          <a:avLst>
            <a:gd name="adj1" fmla="val 60000"/>
            <a:gd name="adj2" fmla="val 50000"/>
          </a:avLst>
        </a:prstGeom>
        <a:solidFill>
          <a:srgbClr val="E1B5B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1">
            <a:latin typeface="Arial" panose="020B0604020202020204" pitchFamily="34" charset="0"/>
            <a:cs typeface="Arial" panose="020B0604020202020204" pitchFamily="34" charset="0"/>
          </a:endParaRPr>
        </a:p>
      </dsp:txBody>
      <dsp:txXfrm>
        <a:off x="4342177" y="96936"/>
        <a:ext cx="387770" cy="234812"/>
      </dsp:txXfrm>
    </dsp:sp>
    <dsp:sp modelId="{6E47ADEB-FB01-2C48-8D44-991D67BC49D1}">
      <dsp:nvSpPr>
        <dsp:cNvPr id="0" name=""/>
        <dsp:cNvSpPr/>
      </dsp:nvSpPr>
      <dsp:spPr>
        <a:xfrm>
          <a:off x="5057050" y="19421"/>
          <a:ext cx="1571877" cy="584763"/>
        </a:xfrm>
        <a:prstGeom prst="roundRect">
          <a:avLst>
            <a:gd name="adj" fmla="val 10000"/>
          </a:avLst>
        </a:prstGeom>
        <a:solidFill>
          <a:srgbClr val="BD8585"/>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GB" sz="1600" b="1" kern="1200" noProof="1">
              <a:latin typeface="Arial" panose="020B0604020202020204" pitchFamily="34" charset="0"/>
              <a:cs typeface="Arial" panose="020B0604020202020204" pitchFamily="34" charset="0"/>
            </a:rPr>
            <a:t>Stage 3</a:t>
          </a:r>
        </a:p>
      </dsp:txBody>
      <dsp:txXfrm>
        <a:off x="5057050" y="19421"/>
        <a:ext cx="1571877" cy="389842"/>
      </dsp:txXfrm>
    </dsp:sp>
    <dsp:sp modelId="{91CCF367-B983-FF4E-8A65-40409984F2DA}">
      <dsp:nvSpPr>
        <dsp:cNvPr id="0" name=""/>
        <dsp:cNvSpPr/>
      </dsp:nvSpPr>
      <dsp:spPr>
        <a:xfrm>
          <a:off x="5379001" y="409263"/>
          <a:ext cx="1571877" cy="1641600"/>
        </a:xfrm>
        <a:prstGeom prst="roundRect">
          <a:avLst>
            <a:gd name="adj" fmla="val 10000"/>
          </a:avLst>
        </a:prstGeom>
        <a:solidFill>
          <a:schemeClr val="lt1">
            <a:alpha val="90000"/>
            <a:hueOff val="0"/>
            <a:satOff val="0"/>
            <a:lumOff val="0"/>
            <a:alphaOff val="0"/>
          </a:schemeClr>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Postural instability</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Hindered daily activities</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Falls are common</a:t>
          </a:r>
        </a:p>
      </dsp:txBody>
      <dsp:txXfrm>
        <a:off x="5425040" y="455302"/>
        <a:ext cx="1479799" cy="1549522"/>
      </dsp:txXfrm>
    </dsp:sp>
    <dsp:sp modelId="{66E97B0A-E0EF-104E-9F0D-7DC44A7F42D8}">
      <dsp:nvSpPr>
        <dsp:cNvPr id="0" name=""/>
        <dsp:cNvSpPr/>
      </dsp:nvSpPr>
      <dsp:spPr>
        <a:xfrm>
          <a:off x="6867218" y="18666"/>
          <a:ext cx="505176" cy="391352"/>
        </a:xfrm>
        <a:prstGeom prst="rightArrow">
          <a:avLst>
            <a:gd name="adj1" fmla="val 60000"/>
            <a:gd name="adj2" fmla="val 50000"/>
          </a:avLst>
        </a:prstGeom>
        <a:solidFill>
          <a:srgbClr val="E1B5B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1">
            <a:latin typeface="Arial" panose="020B0604020202020204" pitchFamily="34" charset="0"/>
            <a:cs typeface="Arial" panose="020B0604020202020204" pitchFamily="34" charset="0"/>
          </a:endParaRPr>
        </a:p>
      </dsp:txBody>
      <dsp:txXfrm>
        <a:off x="6867218" y="96936"/>
        <a:ext cx="387770" cy="234812"/>
      </dsp:txXfrm>
    </dsp:sp>
    <dsp:sp modelId="{C8DDB786-61F5-9F4C-AB0A-708B58AA2912}">
      <dsp:nvSpPr>
        <dsp:cNvPr id="0" name=""/>
        <dsp:cNvSpPr/>
      </dsp:nvSpPr>
      <dsp:spPr>
        <a:xfrm>
          <a:off x="7582091" y="19421"/>
          <a:ext cx="1571877" cy="584763"/>
        </a:xfrm>
        <a:prstGeom prst="roundRect">
          <a:avLst>
            <a:gd name="adj" fmla="val 10000"/>
          </a:avLst>
        </a:prstGeom>
        <a:solidFill>
          <a:srgbClr val="BD8585"/>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GB" sz="1600" b="1" kern="1200" noProof="1">
              <a:latin typeface="Arial" panose="020B0604020202020204" pitchFamily="34" charset="0"/>
              <a:cs typeface="Arial" panose="020B0604020202020204" pitchFamily="34" charset="0"/>
            </a:rPr>
            <a:t>Stage 4</a:t>
          </a:r>
        </a:p>
      </dsp:txBody>
      <dsp:txXfrm>
        <a:off x="7582091" y="19421"/>
        <a:ext cx="1571877" cy="389842"/>
      </dsp:txXfrm>
    </dsp:sp>
    <dsp:sp modelId="{3EA27974-5B74-AD48-BBEA-C4E33D94A2EA}">
      <dsp:nvSpPr>
        <dsp:cNvPr id="0" name=""/>
        <dsp:cNvSpPr/>
      </dsp:nvSpPr>
      <dsp:spPr>
        <a:xfrm>
          <a:off x="7904042" y="409263"/>
          <a:ext cx="1571877" cy="1641600"/>
        </a:xfrm>
        <a:prstGeom prst="roundRect">
          <a:avLst>
            <a:gd name="adj" fmla="val 10000"/>
          </a:avLst>
        </a:prstGeom>
        <a:solidFill>
          <a:schemeClr val="lt1">
            <a:alpha val="90000"/>
            <a:hueOff val="0"/>
            <a:satOff val="0"/>
            <a:lumOff val="0"/>
            <a:alphaOff val="0"/>
          </a:schemeClr>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Limited movement</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Severe tremors</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Stiffness</a:t>
          </a:r>
        </a:p>
      </dsp:txBody>
      <dsp:txXfrm>
        <a:off x="7950081" y="455302"/>
        <a:ext cx="1479799" cy="1549522"/>
      </dsp:txXfrm>
    </dsp:sp>
    <dsp:sp modelId="{59D175F3-9D9F-BE4D-901E-8EFCE3035683}">
      <dsp:nvSpPr>
        <dsp:cNvPr id="0" name=""/>
        <dsp:cNvSpPr/>
      </dsp:nvSpPr>
      <dsp:spPr>
        <a:xfrm>
          <a:off x="9392260" y="18666"/>
          <a:ext cx="505176" cy="391352"/>
        </a:xfrm>
        <a:prstGeom prst="rightArrow">
          <a:avLst>
            <a:gd name="adj1" fmla="val 60000"/>
            <a:gd name="adj2" fmla="val 50000"/>
          </a:avLst>
        </a:prstGeom>
        <a:solidFill>
          <a:srgbClr val="E1B5B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noProof="1">
            <a:latin typeface="Arial" panose="020B0604020202020204" pitchFamily="34" charset="0"/>
            <a:cs typeface="Arial" panose="020B0604020202020204" pitchFamily="34" charset="0"/>
          </a:endParaRPr>
        </a:p>
      </dsp:txBody>
      <dsp:txXfrm>
        <a:off x="9392260" y="96936"/>
        <a:ext cx="387770" cy="234812"/>
      </dsp:txXfrm>
    </dsp:sp>
    <dsp:sp modelId="{454E7CBC-3A6B-DD4C-BBE8-AF565690969B}">
      <dsp:nvSpPr>
        <dsp:cNvPr id="0" name=""/>
        <dsp:cNvSpPr/>
      </dsp:nvSpPr>
      <dsp:spPr>
        <a:xfrm>
          <a:off x="10107133" y="19421"/>
          <a:ext cx="1571877" cy="584763"/>
        </a:xfrm>
        <a:prstGeom prst="roundRect">
          <a:avLst>
            <a:gd name="adj" fmla="val 10000"/>
          </a:avLst>
        </a:prstGeom>
        <a:solidFill>
          <a:srgbClr val="BD8585"/>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GB" sz="1600" b="1" kern="1200" noProof="1">
              <a:latin typeface="Arial" panose="020B0604020202020204" pitchFamily="34" charset="0"/>
              <a:cs typeface="Arial" panose="020B0604020202020204" pitchFamily="34" charset="0"/>
            </a:rPr>
            <a:t>Stage 5</a:t>
          </a:r>
        </a:p>
      </dsp:txBody>
      <dsp:txXfrm>
        <a:off x="10107133" y="19421"/>
        <a:ext cx="1571877" cy="389842"/>
      </dsp:txXfrm>
    </dsp:sp>
    <dsp:sp modelId="{5877947F-D40C-D744-B3DC-DAD6EFEBBDE0}">
      <dsp:nvSpPr>
        <dsp:cNvPr id="0" name=""/>
        <dsp:cNvSpPr/>
      </dsp:nvSpPr>
      <dsp:spPr>
        <a:xfrm>
          <a:off x="10429084" y="409263"/>
          <a:ext cx="1571877" cy="1641600"/>
        </a:xfrm>
        <a:prstGeom prst="roundRect">
          <a:avLst>
            <a:gd name="adj" fmla="val 10000"/>
          </a:avLst>
        </a:prstGeom>
        <a:solidFill>
          <a:schemeClr val="lt1">
            <a:alpha val="90000"/>
            <a:hueOff val="0"/>
            <a:satOff val="0"/>
            <a:lumOff val="0"/>
            <a:alphaOff val="0"/>
          </a:schemeClr>
        </a:solidFill>
        <a:ln w="19050" cap="flat" cmpd="sng" algn="ctr">
          <a:solidFill>
            <a:srgbClr val="470F1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In need of assistance</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Dementia</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Cognitive imapirment</a:t>
          </a:r>
        </a:p>
        <a:p>
          <a:pPr marL="114300" lvl="1" indent="-114300" algn="l" defTabSz="622300">
            <a:lnSpc>
              <a:spcPct val="90000"/>
            </a:lnSpc>
            <a:spcBef>
              <a:spcPct val="0"/>
            </a:spcBef>
            <a:spcAft>
              <a:spcPct val="15000"/>
            </a:spcAft>
            <a:buChar char="•"/>
          </a:pPr>
          <a:r>
            <a:rPr lang="en-GB" sz="1400" kern="1200" noProof="1">
              <a:latin typeface="Arial" panose="020B0604020202020204" pitchFamily="34" charset="0"/>
              <a:cs typeface="Arial" panose="020B0604020202020204" pitchFamily="34" charset="0"/>
            </a:rPr>
            <a:t>Psychosis</a:t>
          </a:r>
        </a:p>
      </dsp:txBody>
      <dsp:txXfrm>
        <a:off x="10475123" y="455302"/>
        <a:ext cx="1479799" cy="15495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287953-97DE-263E-74A1-9C8381382A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Multifaceted molecular dynamics studies on the stability of the type 1A polymorph of a-synuclein</a:t>
            </a:r>
          </a:p>
        </p:txBody>
      </p:sp>
      <p:sp>
        <p:nvSpPr>
          <p:cNvPr id="3" name="Date Placeholder 2">
            <a:extLst>
              <a:ext uri="{FF2B5EF4-FFF2-40B4-BE49-F238E27FC236}">
                <a16:creationId xmlns:a16="http://schemas.microsoft.com/office/drawing/2014/main" id="{973EBA0A-E489-B722-1E90-B0B4E45CAC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A726C6-33E4-6B41-8EAF-00B29BEDFE3F}" type="datetimeFigureOut">
              <a:rPr lang="en-GB" smtClean="0"/>
              <a:t>14/03/2026</a:t>
            </a:fld>
            <a:endParaRPr lang="en-GB"/>
          </a:p>
        </p:txBody>
      </p:sp>
      <p:sp>
        <p:nvSpPr>
          <p:cNvPr id="4" name="Footer Placeholder 3">
            <a:extLst>
              <a:ext uri="{FF2B5EF4-FFF2-40B4-BE49-F238E27FC236}">
                <a16:creationId xmlns:a16="http://schemas.microsoft.com/office/drawing/2014/main" id="{0615BC77-C8AC-41DA-D9DE-B5FCF1C9F3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ISGC Academia Sinica 2026</a:t>
            </a:r>
          </a:p>
        </p:txBody>
      </p:sp>
      <p:sp>
        <p:nvSpPr>
          <p:cNvPr id="5" name="Slide Number Placeholder 4">
            <a:extLst>
              <a:ext uri="{FF2B5EF4-FFF2-40B4-BE49-F238E27FC236}">
                <a16:creationId xmlns:a16="http://schemas.microsoft.com/office/drawing/2014/main" id="{6CC9AD05-4761-4A8C-79EC-F7EFEB71C1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261D0F-FAC2-0D4E-8D71-635947775F8A}" type="slidenum">
              <a:rPr lang="en-GB" smtClean="0"/>
              <a:t>‹#›</a:t>
            </a:fld>
            <a:endParaRPr lang="en-GB"/>
          </a:p>
        </p:txBody>
      </p:sp>
    </p:spTree>
    <p:extLst>
      <p:ext uri="{BB962C8B-B14F-4D97-AF65-F5344CB8AC3E}">
        <p14:creationId xmlns:p14="http://schemas.microsoft.com/office/powerpoint/2010/main" val="4174673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Multifaceted molecular dynamics studies on the stability of the type 1A polymorph of a-synuclein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BC796-6D71-D64E-98AE-58B9262A0DA4}" type="datetimeFigureOut">
              <a:rPr lang="en-GB" smtClean="0"/>
              <a:t>13/03/2026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ISGC Academia Sinica 2026</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D997A-5FC9-7741-895F-DFE5AF08987C}" type="slidenum">
              <a:rPr lang="en-GB" smtClean="0"/>
              <a:t>‹#›</a:t>
            </a:fld>
            <a:endParaRPr lang="en-GB"/>
          </a:p>
        </p:txBody>
      </p:sp>
    </p:spTree>
    <p:extLst>
      <p:ext uri="{BB962C8B-B14F-4D97-AF65-F5344CB8AC3E}">
        <p14:creationId xmlns:p14="http://schemas.microsoft.com/office/powerpoint/2010/main" val="33509522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1. Good morning. I’m BOTNARI MARINA, a second-year PhD student at the University of Lorraine and part of the TIGP-X program in collaboration with Academia Sinica, working under the guidance of Drs. Thérèse MALLIAVIN and Jung-Hsin LIN. </a:t>
            </a:r>
          </a:p>
          <a:p>
            <a:r>
              <a:rPr lang="en-GB" sz="1200" b="0" i="0" u="none" strike="noStrike" kern="1200" dirty="0">
                <a:solidFill>
                  <a:schemeClr val="tx1"/>
                </a:solidFill>
                <a:effectLst/>
                <a:latin typeface="+mn-lt"/>
                <a:ea typeface="+mn-ea"/>
                <a:cs typeface="+mn-cs"/>
              </a:rPr>
              <a:t>2. Today I will present some progress I have made on this project over the past 6 months centered on the </a:t>
            </a:r>
            <a:r>
              <a:rPr lang="en-GB" sz="1200" b="0" i="1" u="none" strike="noStrike" kern="1200" dirty="0">
                <a:solidFill>
                  <a:schemeClr val="tx1"/>
                </a:solidFill>
                <a:effectLst/>
                <a:latin typeface="+mn-lt"/>
                <a:ea typeface="+mn-ea"/>
                <a:cs typeface="+mn-cs"/>
              </a:rPr>
              <a:t>multifaceted molecular dynamics aspects of </a:t>
            </a:r>
            <a:r>
              <a:rPr lang="el-GR" sz="1200" b="0" i="1" u="none" strike="noStrike" kern="1200" dirty="0">
                <a:solidFill>
                  <a:schemeClr val="tx1"/>
                </a:solidFill>
                <a:effectLst/>
                <a:latin typeface="+mn-lt"/>
                <a:ea typeface="+mn-ea"/>
                <a:cs typeface="+mn-cs"/>
              </a:rPr>
              <a:t>α</a:t>
            </a:r>
            <a:r>
              <a:rPr lang="en-GB" sz="1200" b="0" i="1" u="none" strike="noStrike" kern="1200" dirty="0">
                <a:solidFill>
                  <a:schemeClr val="tx1"/>
                </a:solidFill>
                <a:effectLst/>
                <a:latin typeface="+mn-lt"/>
                <a:ea typeface="+mn-ea"/>
                <a:cs typeface="+mn-cs"/>
              </a:rPr>
              <a:t>-synuclein</a:t>
            </a:r>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0</a:t>
            </a:fld>
            <a:endParaRPr lang="en-GB"/>
          </a:p>
        </p:txBody>
      </p:sp>
    </p:spTree>
    <p:extLst>
      <p:ext uri="{BB962C8B-B14F-4D97-AF65-F5344CB8AC3E}">
        <p14:creationId xmlns:p14="http://schemas.microsoft.com/office/powerpoint/2010/main" val="6296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sz="1200" noProof="1"/>
              <a:t>Overall, the energy barrier to rotate Lys58 is low.</a:t>
            </a:r>
          </a:p>
          <a:p>
            <a:pPr marL="228600" indent="-228600">
              <a:buAutoNum type="arabicPeriod"/>
            </a:pPr>
            <a:r>
              <a:rPr lang="en-GB" sz="1200" noProof="1"/>
              <a:t>In saline buffer conditions, this side-chain orientation is preferentially stabilised in the 6A6B conformation, corresponding to the N-Cα-Cβ-Cγ dihedral angle of approximately -67° and to the absence of lysine triad.</a:t>
            </a:r>
          </a:p>
          <a:p>
            <a:pPr marL="228600" indent="-228600">
              <a:buAutoNum type="arabicPeriod"/>
            </a:pPr>
            <a:r>
              <a:rPr lang="en-GB" sz="1200" noProof="1"/>
              <a:t>Yet, in PBS, the top two chains demonstrate a higher energy barrier to be overcome, while the bottom two chains are characterised by a lower energy barrier.</a:t>
            </a:r>
          </a:p>
        </p:txBody>
      </p:sp>
      <p:sp>
        <p:nvSpPr>
          <p:cNvPr id="4" name="Slide Number Placeholder 3"/>
          <p:cNvSpPr>
            <a:spLocks noGrp="1"/>
          </p:cNvSpPr>
          <p:nvPr>
            <p:ph type="sldNum" sz="quarter" idx="5"/>
          </p:nvPr>
        </p:nvSpPr>
        <p:spPr/>
        <p:txBody>
          <a:bodyPr/>
          <a:lstStyle/>
          <a:p>
            <a:fld id="{ACBD997A-5FC9-7741-895F-DFE5AF08987C}" type="slidenum">
              <a:rPr lang="en-GB" smtClean="0"/>
              <a:t>9</a:t>
            </a:fld>
            <a:endParaRPr lang="en-GB"/>
          </a:p>
        </p:txBody>
      </p:sp>
    </p:spTree>
    <p:extLst>
      <p:ext uri="{BB962C8B-B14F-4D97-AF65-F5344CB8AC3E}">
        <p14:creationId xmlns:p14="http://schemas.microsoft.com/office/powerpoint/2010/main" val="374643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023A-D561-6CF1-11FA-5B9EEF4C5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25B43-5F54-A737-7C7A-A34D2459E51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CDD6A38-ECDE-408E-E2E0-C64A802BD6CA}"/>
              </a:ext>
            </a:extLst>
          </p:cNvPr>
          <p:cNvSpPr>
            <a:spLocks noGrp="1"/>
          </p:cNvSpPr>
          <p:nvPr>
            <p:ph type="body" idx="1"/>
          </p:nvPr>
        </p:nvSpPr>
        <p:spPr/>
        <p:txBody>
          <a:bodyPr/>
          <a:lstStyle/>
          <a:p>
            <a:pPr marL="228600" indent="-228600">
              <a:buAutoNum type="arabicPeriod"/>
            </a:pPr>
            <a:r>
              <a:rPr lang="en-GB" sz="1200" noProof="1"/>
              <a:t>This means that in PBS, lysine triad formation is slightly more favoured than its absence, depending on chain identity.</a:t>
            </a:r>
          </a:p>
          <a:p>
            <a:pPr marL="228600" indent="-228600">
              <a:buAutoNum type="arabicPeriod"/>
            </a:pPr>
            <a:r>
              <a:rPr lang="en-GB" sz="1200" noProof="1"/>
              <a:t>This asymmetry could be related to the orientation of other residues and to other interactions occurring inside the dimers.</a:t>
            </a:r>
          </a:p>
        </p:txBody>
      </p:sp>
      <p:sp>
        <p:nvSpPr>
          <p:cNvPr id="4" name="Slide Number Placeholder 3">
            <a:extLst>
              <a:ext uri="{FF2B5EF4-FFF2-40B4-BE49-F238E27FC236}">
                <a16:creationId xmlns:a16="http://schemas.microsoft.com/office/drawing/2014/main" id="{E2038EC6-CF1E-66E3-8BFB-C456C1F2EB0F}"/>
              </a:ext>
            </a:extLst>
          </p:cNvPr>
          <p:cNvSpPr>
            <a:spLocks noGrp="1"/>
          </p:cNvSpPr>
          <p:nvPr>
            <p:ph type="sldNum" sz="quarter" idx="5"/>
          </p:nvPr>
        </p:nvSpPr>
        <p:spPr/>
        <p:txBody>
          <a:bodyPr/>
          <a:lstStyle/>
          <a:p>
            <a:fld id="{ACBD997A-5FC9-7741-895F-DFE5AF08987C}" type="slidenum">
              <a:rPr lang="en-GB" smtClean="0"/>
              <a:t>10</a:t>
            </a:fld>
            <a:endParaRPr lang="en-GB"/>
          </a:p>
        </p:txBody>
      </p:sp>
    </p:spTree>
    <p:extLst>
      <p:ext uri="{BB962C8B-B14F-4D97-AF65-F5344CB8AC3E}">
        <p14:creationId xmlns:p14="http://schemas.microsoft.com/office/powerpoint/2010/main" val="403344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4A12-F31F-F613-23F4-B91C3E5D6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3350F-958D-1F0E-271C-0F1B6C94B87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8BB29C7-F379-F9B2-A877-24E20252922E}"/>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Now, depending on the pH and its protonation state, histidine could form stabilising hydrogen bonds with the lysines and perhaps disrupt the triad.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Thus, another aspect we wanted to evaluate was its protonation state.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reported before, histidine is a titratable residue  that can adopt different protonation states at physiological pH and may directly influence amyloid aggregation.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can exist as a mixture of forms: either as a neutral tautomer, with the hydrogen being either in the </a:t>
            </a:r>
            <a:r>
              <a:rPr lang="fr-FR"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delta or epsilon position, or as a doubly protonated tautomer, with hydrogens in both delta and epsilon positions.</a:t>
            </a:r>
          </a:p>
        </p:txBody>
      </p:sp>
      <p:sp>
        <p:nvSpPr>
          <p:cNvPr id="4" name="Slide Number Placeholder 3">
            <a:extLst>
              <a:ext uri="{FF2B5EF4-FFF2-40B4-BE49-F238E27FC236}">
                <a16:creationId xmlns:a16="http://schemas.microsoft.com/office/drawing/2014/main" id="{1E160FE9-5959-7BB6-650B-1E9E5B004DFD}"/>
              </a:ext>
            </a:extLst>
          </p:cNvPr>
          <p:cNvSpPr>
            <a:spLocks noGrp="1"/>
          </p:cNvSpPr>
          <p:nvPr>
            <p:ph type="sldNum" sz="quarter" idx="5"/>
          </p:nvPr>
        </p:nvSpPr>
        <p:spPr/>
        <p:txBody>
          <a:bodyPr/>
          <a:lstStyle/>
          <a:p>
            <a:fld id="{ACBD997A-5FC9-7741-895F-DFE5AF08987C}" type="slidenum">
              <a:rPr lang="en-GB" smtClean="0"/>
              <a:t>11</a:t>
            </a:fld>
            <a:endParaRPr lang="en-GB"/>
          </a:p>
        </p:txBody>
      </p:sp>
    </p:spTree>
    <p:extLst>
      <p:ext uri="{BB962C8B-B14F-4D97-AF65-F5344CB8AC3E}">
        <p14:creationId xmlns:p14="http://schemas.microsoft.com/office/powerpoint/2010/main" val="405580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7A44-68B1-9A2F-23B7-46AB71567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06F7D-2880-DA52-AEC1-D356832731F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381BBF7-7544-AF8C-2638-20A76453A2FF}"/>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Since we employed the 6-chain models, 6 histidine residues were evaluated, one per chain.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RMSD revealed that It is possible that the protonation state has a slightly greater effect in the case of 6CU7 in comparison with 6A6B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However, at this stage, standard analyses revealed no significant effect of histidine protonation state on protein dynamics or structural stability. </a:t>
            </a:r>
          </a:p>
        </p:txBody>
      </p:sp>
      <p:sp>
        <p:nvSpPr>
          <p:cNvPr id="4" name="Slide Number Placeholder 3">
            <a:extLst>
              <a:ext uri="{FF2B5EF4-FFF2-40B4-BE49-F238E27FC236}">
                <a16:creationId xmlns:a16="http://schemas.microsoft.com/office/drawing/2014/main" id="{D8FCBE17-4707-3282-CE23-CF6F58B69564}"/>
              </a:ext>
            </a:extLst>
          </p:cNvPr>
          <p:cNvSpPr>
            <a:spLocks noGrp="1"/>
          </p:cNvSpPr>
          <p:nvPr>
            <p:ph type="sldNum" sz="quarter" idx="5"/>
          </p:nvPr>
        </p:nvSpPr>
        <p:spPr/>
        <p:txBody>
          <a:bodyPr/>
          <a:lstStyle/>
          <a:p>
            <a:fld id="{ACBD997A-5FC9-7741-895F-DFE5AF08987C}" type="slidenum">
              <a:rPr lang="en-GB" smtClean="0"/>
              <a:t>12</a:t>
            </a:fld>
            <a:endParaRPr lang="en-GB"/>
          </a:p>
        </p:txBody>
      </p:sp>
    </p:spTree>
    <p:extLst>
      <p:ext uri="{BB962C8B-B14F-4D97-AF65-F5344CB8AC3E}">
        <p14:creationId xmlns:p14="http://schemas.microsoft.com/office/powerpoint/2010/main" val="305525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consequence, constant pH MD simulations were performed to determine the most probable histidine protonation state.</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this simulation, the relative populations of each protonation state were quantified as percentage distributions over the course of the simulation.</a:t>
            </a:r>
          </a:p>
          <a:p>
            <a:pPr marL="228600" indent="-228600">
              <a:buAutoNum type="arabicPeriod"/>
            </a:pPr>
            <a:r>
              <a:rPr lang="en-GB" sz="1200" noProof="1"/>
              <a:t>As indicated by the results, histidine protonation states appear to be slightly influenced by buffer conditions, and potentially, by the local chain environment. </a:t>
            </a:r>
          </a:p>
          <a:p>
            <a:pPr marL="228600" indent="-228600">
              <a:buAutoNum type="arabicPeriod"/>
            </a:pPr>
            <a:r>
              <a:rPr lang="en-GB" sz="1200" noProof="1"/>
              <a:t>In the 6A6B system, in the absence of lysine triad, the histidine residues have a higher propensity to adopt the HID protonation state.</a:t>
            </a:r>
          </a:p>
          <a:p>
            <a:pPr marL="228600" indent="-228600">
              <a:buAutoNum type="arabicPeriod"/>
            </a:pPr>
            <a:r>
              <a:rPr lang="en-GB" sz="1200" noProof="1"/>
              <a:t>Notably, this behaviour is less pronounced in the 6CU7 system, where the lysine triad is present. </a:t>
            </a:r>
          </a:p>
          <a:p>
            <a:pPr marL="228600" indent="-228600">
              <a:buAutoNum type="arabicPeriod"/>
            </a:pPr>
            <a:r>
              <a:rPr lang="en-GB" sz="1200" noProof="1"/>
              <a:t>In general, the HIE state is the preferred choice among both structures and buffer conditions. </a:t>
            </a:r>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13</a:t>
            </a:fld>
            <a:endParaRPr lang="en-GB"/>
          </a:p>
        </p:txBody>
      </p:sp>
    </p:spTree>
    <p:extLst>
      <p:ext uri="{BB962C8B-B14F-4D97-AF65-F5344CB8AC3E}">
        <p14:creationId xmlns:p14="http://schemas.microsoft.com/office/powerpoint/2010/main" val="23326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sz="1200" noProof="1"/>
              <a:t>In conclusion, amyloid stability is influenced by several factors, one of the most important being the number of protomers within the assembly. </a:t>
            </a:r>
          </a:p>
          <a:p>
            <a:pPr marL="228600" indent="-228600">
              <a:buAutoNum type="arabicPeriod"/>
            </a:pPr>
            <a:r>
              <a:rPr lang="en-GB" sz="1200" noProof="1"/>
              <a:t>Our results show that decreasing the number of chains increases protein solubility: the two-chain models rapidly lost the </a:t>
            </a:r>
            <a:r>
              <a:rPr lang="el-GR" sz="1200" noProof="1"/>
              <a:t>β</a:t>
            </a:r>
            <a:r>
              <a:rPr lang="en-GB" sz="1200" noProof="1"/>
              <a:t>-sheet elements and quickly adopted transient </a:t>
            </a:r>
            <a:r>
              <a:rPr lang="el-GR" sz="1200" noProof="1"/>
              <a:t>α</a:t>
            </a:r>
            <a:r>
              <a:rPr lang="en-GB" sz="1200" noProof="1"/>
              <a:t>-helices and coils as observed in other models, whereas the four-chain and, even more so, the six-chain models exhibited markedly higher stability. </a:t>
            </a:r>
          </a:p>
          <a:p>
            <a:pPr marL="228600" indent="-228600">
              <a:buAutoNum type="arabicPeriod"/>
            </a:pPr>
            <a:r>
              <a:rPr lang="en-GB" sz="1200" noProof="1"/>
              <a:t>This increased stability is likely related to both the number and persistence of hydrogen bonds, not only in terms of their total count but also through their role in stabilising β-sheet secondary structure elements, which are characteristic of amyloid aggregates. </a:t>
            </a:r>
          </a:p>
          <a:p>
            <a:pPr marL="228600" indent="-228600">
              <a:buAutoNum type="arabicPeriod"/>
            </a:pPr>
            <a:r>
              <a:rPr lang="en-GB" sz="1200" noProof="1"/>
              <a:t>Unfolding of these larger assemblies proved to be nontrivial, as they exhibited strong resistance to disordering. </a:t>
            </a:r>
          </a:p>
          <a:p>
            <a:pPr marL="228600" indent="-228600">
              <a:buAutoNum type="arabicPeriod"/>
            </a:pPr>
            <a:r>
              <a:rPr lang="en-GB" sz="1200" noProof="1"/>
              <a:t>Simulated annealing ultimately demonstrated that the amyloid assemblies could revert to disordered conformations when heated up to 800K.</a:t>
            </a:r>
          </a:p>
          <a:p>
            <a:pPr marL="228600" indent="-228600">
              <a:buAutoNum type="arabicPeriod"/>
            </a:pPr>
            <a:r>
              <a:rPr lang="en-GB" sz="1200" noProof="1"/>
              <a:t>The orientation of the Lys</a:t>
            </a:r>
            <a:r>
              <a:rPr lang="en-GB" sz="1200" baseline="30000" noProof="1"/>
              <a:t>58</a:t>
            </a:r>
            <a:r>
              <a:rPr lang="en-GB" sz="1200" noProof="1"/>
              <a:t> side-chain, representing the sole structural difference between structures 6A6B and 6CU7, was found to be moderately influenced by both buffer conditions and histidine protonation state. In saline buffer, the absence of the lysine triad was slightly favoured.</a:t>
            </a:r>
          </a:p>
          <a:p>
            <a:pPr marL="228600" indent="-228600">
              <a:buAutoNum type="arabicPeriod"/>
            </a:pPr>
            <a:r>
              <a:rPr lang="en-GB" sz="1200" noProof="1"/>
              <a:t>In PBS conditions, the lysine triad formation was more favoured. </a:t>
            </a:r>
          </a:p>
          <a:p>
            <a:pPr marL="228600" indent="-228600">
              <a:buAutoNum type="arabicPeriod"/>
            </a:pPr>
            <a:r>
              <a:rPr lang="en-GB" sz="1200" noProof="1"/>
              <a:t>Nevertheless, the energy needed for structural interconversion is low.</a:t>
            </a:r>
          </a:p>
          <a:p>
            <a:pPr marL="228600" indent="-228600">
              <a:buAutoNum type="arabicPeriod"/>
            </a:pPr>
            <a:r>
              <a:rPr lang="en-GB" sz="1200" noProof="1"/>
              <a:t>Overall, given a mixture of conditions and MD protocols, some trends could be observed, and they serve as a basis for future research on these polymorphs.</a:t>
            </a:r>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14</a:t>
            </a:fld>
            <a:endParaRPr lang="en-GB"/>
          </a:p>
        </p:txBody>
      </p:sp>
    </p:spTree>
    <p:extLst>
      <p:ext uri="{BB962C8B-B14F-4D97-AF65-F5344CB8AC3E}">
        <p14:creationId xmlns:p14="http://schemas.microsoft.com/office/powerpoint/2010/main" val="157168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dirty="0"/>
              <a:t>To begin, I will introduce a pathology that is already well known to everyone: Parkinson’s Disease. </a:t>
            </a:r>
          </a:p>
          <a:p>
            <a:pPr marL="228600" indent="-228600">
              <a:buAutoNum type="arabicPeriod"/>
            </a:pPr>
            <a:r>
              <a:rPr lang="en-GB" dirty="0"/>
              <a:t>Together with Dementia with Lewy Bodies and Multiple System Atrophy it is characterised as a synucleinopathy, defined by the abnormal accumulation of misfolded </a:t>
            </a:r>
            <a:r>
              <a:rPr lang="el-GR" dirty="0"/>
              <a:t>α</a:t>
            </a:r>
            <a:r>
              <a:rPr lang="en-GB" dirty="0"/>
              <a:t>-synuclein protein in neurons and glia. </a:t>
            </a:r>
          </a:p>
          <a:p>
            <a:pPr marL="228600" indent="-228600">
              <a:buAutoNum type="arabicPeriod"/>
            </a:pPr>
            <a:r>
              <a:rPr lang="en-GB" dirty="0"/>
              <a:t>It is a progressive condition characterised by multiple stages, with each clinical phase marked by the onset of more severe symptoms, featuring cardinal motor dysfunction, postural instability, and often cognitive impairment, dementia, and psychosis. </a:t>
            </a:r>
          </a:p>
          <a:p>
            <a:pPr marL="228600" indent="-228600">
              <a:buAutoNum type="arabicPeriod"/>
            </a:pPr>
            <a:r>
              <a:rPr lang="en-GB" dirty="0"/>
              <a:t>To date, no curative treatment exists, and disease management remains largely palliative.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Therefore, a deeper understanding of α-synuclein behaviour may enable the development of therapeutic molecules targeting this protein.</a:t>
            </a:r>
            <a:endParaRPr lang="en-FR" sz="1200" dirty="0"/>
          </a:p>
        </p:txBody>
      </p:sp>
      <p:sp>
        <p:nvSpPr>
          <p:cNvPr id="4" name="Slide Number Placeholder 3"/>
          <p:cNvSpPr>
            <a:spLocks noGrp="1"/>
          </p:cNvSpPr>
          <p:nvPr>
            <p:ph type="sldNum" sz="quarter" idx="5"/>
          </p:nvPr>
        </p:nvSpPr>
        <p:spPr/>
        <p:txBody>
          <a:bodyPr/>
          <a:lstStyle/>
          <a:p>
            <a:fld id="{ACBD997A-5FC9-7741-895F-DFE5AF08987C}" type="slidenum">
              <a:rPr lang="en-GB" smtClean="0"/>
              <a:t>1</a:t>
            </a:fld>
            <a:endParaRPr lang="en-GB"/>
          </a:p>
        </p:txBody>
      </p:sp>
    </p:spTree>
    <p:extLst>
      <p:ext uri="{BB962C8B-B14F-4D97-AF65-F5344CB8AC3E}">
        <p14:creationId xmlns:p14="http://schemas.microsoft.com/office/powerpoint/2010/main" val="294289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sz="1200" kern="0" dirty="0">
                <a:solidFill>
                  <a:srgbClr val="000000"/>
                </a:solidFill>
                <a:effectLst/>
                <a:latin typeface="Arial" panose="020B0604020202020204" pitchFamily="34" charset="0"/>
                <a:ea typeface="Times New Roman" panose="02020603050405020304" pitchFamily="18" charset="0"/>
              </a:rPr>
              <a:t>α-Synuclein</a:t>
            </a:r>
            <a:r>
              <a:rPr lang="en-GB" sz="1200" kern="0" dirty="0">
                <a:solidFill>
                  <a:srgbClr val="000000"/>
                </a:solidFill>
                <a:effectLst/>
                <a:latin typeface="Arial" panose="020B0604020202020204" pitchFamily="34" charset="0"/>
                <a:ea typeface="PMingLiU" panose="02020500000000000000" pitchFamily="18" charset="-120"/>
              </a:rPr>
              <a:t> is </a:t>
            </a:r>
            <a:r>
              <a:rPr lang="en-GB" sz="1200" kern="0" dirty="0">
                <a:solidFill>
                  <a:srgbClr val="000000"/>
                </a:solidFill>
                <a:effectLst/>
                <a:latin typeface="Arial" panose="020B0604020202020204" pitchFamily="34" charset="0"/>
                <a:ea typeface="Times New Roman" panose="02020603050405020304" pitchFamily="18" charset="0"/>
              </a:rPr>
              <a:t>a small presynaptic neuronal protein encoded by the </a:t>
            </a:r>
            <a:r>
              <a:rPr lang="en-GB" sz="1200" i="1" kern="0" dirty="0">
                <a:solidFill>
                  <a:srgbClr val="000000"/>
                </a:solidFill>
                <a:effectLst/>
                <a:latin typeface="Arial" panose="020B0604020202020204" pitchFamily="34" charset="0"/>
                <a:ea typeface="Times New Roman" panose="02020603050405020304" pitchFamily="18" charset="0"/>
              </a:rPr>
              <a:t>SNCA </a:t>
            </a:r>
            <a:r>
              <a:rPr lang="en-GB" sz="1200" kern="0" dirty="0">
                <a:solidFill>
                  <a:srgbClr val="000000"/>
                </a:solidFill>
                <a:effectLst/>
                <a:latin typeface="Arial" panose="020B0604020202020204" pitchFamily="34" charset="0"/>
                <a:ea typeface="Times New Roman" panose="02020603050405020304" pitchFamily="18" charset="0"/>
              </a:rPr>
              <a:t>gene, composed of 140 amino acids. </a:t>
            </a:r>
          </a:p>
          <a:p>
            <a:pPr marL="228600" indent="-228600">
              <a:buAutoNum type="arabicPeriod"/>
            </a:pPr>
            <a:r>
              <a:rPr lang="en-GB" sz="1200" kern="0" dirty="0">
                <a:solidFill>
                  <a:srgbClr val="000000"/>
                </a:solidFill>
                <a:effectLst/>
                <a:latin typeface="Arial" panose="020B0604020202020204" pitchFamily="34" charset="0"/>
                <a:ea typeface="Times New Roman" panose="02020603050405020304" pitchFamily="18" charset="0"/>
              </a:rPr>
              <a:t>It plays a key role in regulating neurotransmitter release.</a:t>
            </a:r>
          </a:p>
          <a:p>
            <a:pPr marL="228600" indent="-228600">
              <a:buAutoNum type="arabicPeriod"/>
            </a:pPr>
            <a:r>
              <a:rPr lang="en-GB" sz="1200" kern="0" dirty="0">
                <a:solidFill>
                  <a:srgbClr val="000000"/>
                </a:solidFill>
                <a:effectLst/>
                <a:latin typeface="Arial" panose="020B0604020202020204" pitchFamily="34" charset="0"/>
                <a:ea typeface="Times New Roman" panose="02020603050405020304" pitchFamily="18" charset="0"/>
              </a:rPr>
              <a:t>In its physiological form, this is an intrinsically disordered protein.</a:t>
            </a:r>
          </a:p>
          <a:p>
            <a:pPr marL="228600" indent="-228600">
              <a:buAutoNum type="arabicPeriod"/>
            </a:pPr>
            <a:r>
              <a:rPr lang="en-GB" sz="1200" kern="0" dirty="0">
                <a:solidFill>
                  <a:srgbClr val="000000"/>
                </a:solidFill>
                <a:effectLst/>
                <a:latin typeface="Arial" panose="020B0604020202020204" pitchFamily="34" charset="0"/>
                <a:ea typeface="Times New Roman" panose="02020603050405020304" pitchFamily="18" charset="0"/>
              </a:rPr>
              <a:t>It also adopts a helical structure and binds to phospholipid membranes. </a:t>
            </a:r>
          </a:p>
          <a:p>
            <a:pPr marL="228600" indent="-228600">
              <a:buAutoNum type="arabicPeriod"/>
            </a:pPr>
            <a:r>
              <a:rPr lang="en-GB" sz="1200" kern="0" dirty="0">
                <a:solidFill>
                  <a:srgbClr val="000000"/>
                </a:solidFill>
                <a:effectLst/>
                <a:latin typeface="Arial" panose="020B0604020202020204" pitchFamily="34" charset="0"/>
                <a:ea typeface="Times New Roman" panose="02020603050405020304" pitchFamily="18" charset="0"/>
              </a:rPr>
              <a:t>However, in its pathological form, α-synuclein is prone to adopt </a:t>
            </a:r>
            <a:r>
              <a:rPr lang="el-GR" sz="1200" kern="0" dirty="0">
                <a:solidFill>
                  <a:srgbClr val="000000"/>
                </a:solidFill>
                <a:effectLst/>
                <a:latin typeface="Arial" panose="020B0604020202020204" pitchFamily="34" charset="0"/>
                <a:ea typeface="Times New Roman" panose="02020603050405020304" pitchFamily="18" charset="0"/>
              </a:rPr>
              <a:t>β</a:t>
            </a:r>
            <a:r>
              <a:rPr lang="en-GB" sz="1200" kern="0" dirty="0">
                <a:solidFill>
                  <a:srgbClr val="000000"/>
                </a:solidFill>
                <a:effectLst/>
                <a:latin typeface="Arial" panose="020B0604020202020204" pitchFamily="34" charset="0"/>
                <a:ea typeface="Times New Roman" panose="02020603050405020304" pitchFamily="18" charset="0"/>
              </a:rPr>
              <a:t>-sheet cross motifs instead, forming amyloid fibrils, mediating the onset of synucleinopathies.</a:t>
            </a:r>
            <a:endParaRPr lang="en-GB" dirty="0"/>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2</a:t>
            </a:fld>
            <a:endParaRPr lang="en-GB"/>
          </a:p>
        </p:txBody>
      </p:sp>
    </p:spTree>
    <p:extLst>
      <p:ext uri="{BB962C8B-B14F-4D97-AF65-F5344CB8AC3E}">
        <p14:creationId xmlns:p14="http://schemas.microsoft.com/office/powerpoint/2010/main" val="1582277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Currently, approximately 60 α-synuclein amyloid structures have been resolved by cryo-EM at pH values ranging from 5.8 to 7.4 and classified into five main polymorphic types.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present study focuses on two polymorphs belonging to type 1A (PDB codes 6A6B [3] and 6CU7 [4]).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Both structures are classified as aggregates.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only reported structural difference they exhibit is the orientation of the Lys</a:t>
            </a:r>
            <a:r>
              <a:rPr lang="en-GB" sz="1200" kern="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a:t>
            </a: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side chain, which forms a lysine triad with Lys</a:t>
            </a:r>
            <a:r>
              <a:rPr lang="en-GB" sz="1200" kern="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Lys</a:t>
            </a:r>
            <a:r>
              <a:rPr lang="en-GB" sz="1200" kern="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a:t>
            </a:r>
            <a:r>
              <a:rPr lang="en-GB"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residues in the 6CU7 structure. </a:t>
            </a:r>
            <a:endParaRPr lang="en-FR" sz="14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3</a:t>
            </a:fld>
            <a:endParaRPr lang="en-GB"/>
          </a:p>
        </p:txBody>
      </p:sp>
    </p:spTree>
    <p:extLst>
      <p:ext uri="{BB962C8B-B14F-4D97-AF65-F5344CB8AC3E}">
        <p14:creationId xmlns:p14="http://schemas.microsoft.com/office/powerpoint/2010/main" val="301485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E0EEE-3912-2884-4A1D-9985A715A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141A-11BA-C1D6-344E-929ABC0191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DF63FE1-A921-155B-F6FB-08464FDB3425}"/>
              </a:ext>
            </a:extLst>
          </p:cNvPr>
          <p:cNvSpPr>
            <a:spLocks noGrp="1"/>
          </p:cNvSpPr>
          <p:nvPr>
            <p:ph type="body" idx="1"/>
          </p:nvPr>
        </p:nvSpPr>
        <p:spPr/>
        <p:txBody>
          <a:bodyPr/>
          <a:lstStyle/>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first condition to evaluate was amyloid stability in general. </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the deposited cryo-EM models correspond to aggregated forms containing 12 and 10 chains per dimer, respectively, they were truncated to generate dimers composed of 6, 4, and 2 total chains. </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Root Mean Square Fluctuation analysis revealed that in the 6- and 4-chains systems, the fluctuating atoms were principally part of the N- and C-terminal disordered regions, while the core composed of </a:t>
            </a:r>
            <a:r>
              <a:rPr lang="el-GR"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a:t>
            </a: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-sheet elements was mainly steady.</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contrast, the 2-chain system exhibited large fluctuations not only around the terminal domains, but inside the core as well.</a:t>
            </a:r>
          </a:p>
          <a:p>
            <a:endParaRPr lang="en-GB" dirty="0"/>
          </a:p>
        </p:txBody>
      </p:sp>
      <p:sp>
        <p:nvSpPr>
          <p:cNvPr id="4" name="Slide Number Placeholder 3">
            <a:extLst>
              <a:ext uri="{FF2B5EF4-FFF2-40B4-BE49-F238E27FC236}">
                <a16:creationId xmlns:a16="http://schemas.microsoft.com/office/drawing/2014/main" id="{5C701EC3-7857-1C63-B057-F43DAE3A40A0}"/>
              </a:ext>
            </a:extLst>
          </p:cNvPr>
          <p:cNvSpPr>
            <a:spLocks noGrp="1"/>
          </p:cNvSpPr>
          <p:nvPr>
            <p:ph type="sldNum" sz="quarter" idx="5"/>
          </p:nvPr>
        </p:nvSpPr>
        <p:spPr/>
        <p:txBody>
          <a:bodyPr/>
          <a:lstStyle/>
          <a:p>
            <a:fld id="{ACBD997A-5FC9-7741-895F-DFE5AF08987C}" type="slidenum">
              <a:rPr lang="en-GB" smtClean="0"/>
              <a:t>4</a:t>
            </a:fld>
            <a:endParaRPr lang="en-GB"/>
          </a:p>
        </p:txBody>
      </p:sp>
    </p:spTree>
    <p:extLst>
      <p:ext uri="{BB962C8B-B14F-4D97-AF65-F5344CB8AC3E}">
        <p14:creationId xmlns:p14="http://schemas.microsoft.com/office/powerpoint/2010/main" val="292502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sz="1200" noProof="1"/>
              <a:t>DSSP analysis confirmed the prolonged presence of secondary structure elements, predominantly the β-sheet motif in pink characteristic of amyloids, throughout the simulation for the 4- and 6-chain conformations.</a:t>
            </a:r>
          </a:p>
          <a:p>
            <a:pPr marL="228600" indent="-228600">
              <a:buAutoNum type="arabicPeriod"/>
            </a:pPr>
            <a:r>
              <a:rPr lang="en-GB" sz="1200" noProof="1"/>
              <a:t>Meanwhile, the 2-chain systems showed a loss of β-sheet content, consistent with increased unfolding. </a:t>
            </a:r>
          </a:p>
          <a:p>
            <a:pPr marL="228600" indent="-228600">
              <a:buAutoNum type="arabicPeriod"/>
            </a:pPr>
            <a:r>
              <a:rPr lang="en-GB" sz="1200" noProof="1"/>
              <a:t>At the same time, we can observe the transient formation of </a:t>
            </a:r>
            <a:r>
              <a:rPr lang="el-GR" sz="1200" noProof="1"/>
              <a:t>α</a:t>
            </a:r>
            <a:r>
              <a:rPr lang="en-GB" sz="1200" noProof="1"/>
              <a:t> helices </a:t>
            </a:r>
            <a:r>
              <a:rPr lang="fr-FR" sz="1200" noProof="1"/>
              <a:t>that may resemble those found in human micelle-bound </a:t>
            </a:r>
            <a:r>
              <a:rPr lang="el-GR" sz="1200" noProof="1"/>
              <a:t>α</a:t>
            </a:r>
            <a:r>
              <a:rPr lang="fr-FR" sz="1200" noProof="1"/>
              <a:t>-synuclein</a:t>
            </a:r>
            <a:endParaRPr lang="en-GB" sz="1200" noProof="1"/>
          </a:p>
        </p:txBody>
      </p:sp>
      <p:sp>
        <p:nvSpPr>
          <p:cNvPr id="4" name="Slide Number Placeholder 3"/>
          <p:cNvSpPr>
            <a:spLocks noGrp="1"/>
          </p:cNvSpPr>
          <p:nvPr>
            <p:ph type="sldNum" sz="quarter" idx="5"/>
          </p:nvPr>
        </p:nvSpPr>
        <p:spPr/>
        <p:txBody>
          <a:bodyPr/>
          <a:lstStyle/>
          <a:p>
            <a:fld id="{ACBD997A-5FC9-7741-895F-DFE5AF08987C}" type="slidenum">
              <a:rPr lang="en-GB" smtClean="0"/>
              <a:t>5</a:t>
            </a:fld>
            <a:endParaRPr lang="en-GB"/>
          </a:p>
        </p:txBody>
      </p:sp>
    </p:spTree>
    <p:extLst>
      <p:ext uri="{BB962C8B-B14F-4D97-AF65-F5344CB8AC3E}">
        <p14:creationId xmlns:p14="http://schemas.microsoft.com/office/powerpoint/2010/main" val="195782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Visual inspection of the trajectories VMD confirmed that the 6-chain systems were very stable throughout the simulation and remained close to the reference structure.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4-chain systems exhibited great stability as well, with some exceptions, maintaining their β-sheet elements throughout most of the simulation.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contrast, the 2-chain systems rapidly lost their secondary structure elements and became disordered during the simulation.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These observations suggest that the 2-chain systems have a higher propensity to revert to an unfolded state, whereas the multi-chain systems may require longer simulation times to exhibit similar behaviour or, more plausibly, require overcoming higher energy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noProof="1">
              <a:effectLst/>
              <a:latin typeface="Calibri" panose="020F0502020204030204" pitchFamily="34" charset="0"/>
              <a:ea typeface="Yu Mincho" panose="02020400000000000000" pitchFamily="18" charset="-128"/>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6</a:t>
            </a:fld>
            <a:endParaRPr lang="en-GB"/>
          </a:p>
        </p:txBody>
      </p:sp>
    </p:spTree>
    <p:extLst>
      <p:ext uri="{BB962C8B-B14F-4D97-AF65-F5344CB8AC3E}">
        <p14:creationId xmlns:p14="http://schemas.microsoft.com/office/powerpoint/2010/main" val="232182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To further probe aggregate destabilisation, an additional simulated annealing experiment was conducted for the 6-chain systems, with the maximum temperature increased to 800K.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In these simulations, visual inspection and other standard analysis reflected a loss of stabilising interactions and secondary structure elements which were not achievable with conventional MD simulations.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The structures had unfolded, indicating that heating the systems to 800K is sufficient disrupt aggregation.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As a first observation, the minimal number of chains needed for a stable amyloid is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The rapid unfolding of the 2-chains systems led to the appearance of </a:t>
            </a:r>
            <a:r>
              <a:rPr lang="el-GR" sz="1200" kern="100" noProof="1">
                <a:effectLst/>
                <a:latin typeface="Arial" panose="020B0604020202020204" pitchFamily="34" charset="0"/>
                <a:ea typeface="Yu Mincho" panose="02020400000000000000" pitchFamily="18" charset="-128"/>
                <a:cs typeface="Times New Roman" panose="02020603050405020304" pitchFamily="18" charset="0"/>
              </a:rPr>
              <a:t>α</a:t>
            </a: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-helices already described before in monomers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00" noProof="1">
                <a:effectLst/>
                <a:latin typeface="Arial" panose="020B0604020202020204" pitchFamily="34" charset="0"/>
                <a:ea typeface="Yu Mincho" panose="02020400000000000000" pitchFamily="18" charset="-128"/>
                <a:cs typeface="Times New Roman" panose="02020603050405020304" pitchFamily="18" charset="0"/>
              </a:rPr>
              <a:t>The first parts that unfolded in the SAMD simulation were the N-, C-terminal domains, and the segments between K58 and T64</a:t>
            </a:r>
            <a:endParaRPr lang="en-GB" sz="1400" kern="100" noProof="1">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D997A-5FC9-7741-895F-DFE5AF08987C}" type="slidenum">
              <a:rPr lang="en-GB" smtClean="0"/>
              <a:t>7</a:t>
            </a:fld>
            <a:endParaRPr lang="en-GB"/>
          </a:p>
        </p:txBody>
      </p:sp>
    </p:spTree>
    <p:extLst>
      <p:ext uri="{BB962C8B-B14F-4D97-AF65-F5344CB8AC3E}">
        <p14:creationId xmlns:p14="http://schemas.microsoft.com/office/powerpoint/2010/main" val="82013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 continue, the sole difference between these two structures is the orientation of Lys58 side chain. </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Therefore, Umbrella Sampling (</a:t>
            </a:r>
            <a:r>
              <a:rPr lang="en-GB" sz="1200" i="1"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a:t>
            </a: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simulations were performed to calculate the free energy required to overcome the rotational barrier between the two conformations.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mentioned before, the lysine triad in 6CU7 could be maintained by the presence of an electron density which might be a phosphate ion, hence simulations were performed in two buffer conditions: saline and phosphate-buffer saline.</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Phosphate ions were positioned within the lysine triad at the center of mass of the lysine nitrogen atoms, Lys</a:t>
            </a:r>
            <a:r>
              <a:rPr lang="en-GB" sz="1200" kern="0" baseline="3000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Lys</a:t>
            </a:r>
            <a:r>
              <a:rPr lang="en-GB" sz="1200" kern="0" baseline="3000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a:t>
            </a: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Lys</a:t>
            </a:r>
            <a:r>
              <a:rPr lang="en-GB" sz="1200" kern="0" baseline="3000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a:t>
            </a: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28600" indent="-228600">
              <a:buAutoNum type="arabicPeriod"/>
            </a:pPr>
            <a:r>
              <a:rPr lang="en-GB" sz="1200" kern="0" noProof="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Distance restraints with a force constant of 10kcal/mol were applied to maintain the phosphate ion in a trapped coordination state.</a:t>
            </a:r>
          </a:p>
          <a:p>
            <a:endParaRPr lang="en-GB" dirty="0"/>
          </a:p>
        </p:txBody>
      </p:sp>
      <p:sp>
        <p:nvSpPr>
          <p:cNvPr id="4" name="Slide Number Placeholder 3"/>
          <p:cNvSpPr>
            <a:spLocks noGrp="1"/>
          </p:cNvSpPr>
          <p:nvPr>
            <p:ph type="sldNum" sz="quarter" idx="5"/>
          </p:nvPr>
        </p:nvSpPr>
        <p:spPr/>
        <p:txBody>
          <a:bodyPr/>
          <a:lstStyle/>
          <a:p>
            <a:fld id="{ACBD997A-5FC9-7741-895F-DFE5AF08987C}" type="slidenum">
              <a:rPr lang="en-GB" smtClean="0"/>
              <a:t>8</a:t>
            </a:fld>
            <a:endParaRPr lang="en-GB"/>
          </a:p>
        </p:txBody>
      </p:sp>
    </p:spTree>
    <p:extLst>
      <p:ext uri="{BB962C8B-B14F-4D97-AF65-F5344CB8AC3E}">
        <p14:creationId xmlns:p14="http://schemas.microsoft.com/office/powerpoint/2010/main" val="1769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1753-2B61-308A-11F2-95E287C5760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6A66742-D708-A667-C2A3-A15DFED6C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A026461-7081-2059-0A41-49E00A3BEE4B}"/>
              </a:ext>
            </a:extLst>
          </p:cNvPr>
          <p:cNvSpPr>
            <a:spLocks noGrp="1"/>
          </p:cNvSpPr>
          <p:nvPr>
            <p:ph type="dt" sz="half" idx="10"/>
          </p:nvPr>
        </p:nvSpPr>
        <p:spPr/>
        <p:txBody>
          <a:bodyPr/>
          <a:lstStyle/>
          <a:p>
            <a:fld id="{EF01D129-CF19-5C43-B15E-C6011B63E8D0}" type="datetime1">
              <a:rPr lang="fr-FR" smtClean="0"/>
              <a:t>14/03/2026</a:t>
            </a:fld>
            <a:endParaRPr lang="en-GB"/>
          </a:p>
        </p:txBody>
      </p:sp>
      <p:sp>
        <p:nvSpPr>
          <p:cNvPr id="5" name="Footer Placeholder 4">
            <a:extLst>
              <a:ext uri="{FF2B5EF4-FFF2-40B4-BE49-F238E27FC236}">
                <a16:creationId xmlns:a16="http://schemas.microsoft.com/office/drawing/2014/main" id="{2E764DC1-C4FD-397A-4C07-AA4428B603A1}"/>
              </a:ext>
            </a:extLst>
          </p:cNvPr>
          <p:cNvSpPr>
            <a:spLocks noGrp="1"/>
          </p:cNvSpPr>
          <p:nvPr>
            <p:ph type="ftr" sz="quarter" idx="11"/>
          </p:nvPr>
        </p:nvSpPr>
        <p:spPr/>
        <p:txBody>
          <a:bodyPr/>
          <a:lstStyle/>
          <a:p>
            <a:r>
              <a:rPr lang="en-GB"/>
              <a:t>ISGC Academia Sinica 2026</a:t>
            </a:r>
          </a:p>
        </p:txBody>
      </p:sp>
      <p:sp>
        <p:nvSpPr>
          <p:cNvPr id="6" name="Slide Number Placeholder 5">
            <a:extLst>
              <a:ext uri="{FF2B5EF4-FFF2-40B4-BE49-F238E27FC236}">
                <a16:creationId xmlns:a16="http://schemas.microsoft.com/office/drawing/2014/main" id="{0B287CAF-FEDE-9B42-6E6F-6AAB9D4FA48F}"/>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31943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DBD6-87AD-EB23-5D96-15311088876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DE47840-D94F-C910-2624-0E42085AB9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D40F84-AE25-7369-8C61-E3B4DDC205D2}"/>
              </a:ext>
            </a:extLst>
          </p:cNvPr>
          <p:cNvSpPr>
            <a:spLocks noGrp="1"/>
          </p:cNvSpPr>
          <p:nvPr>
            <p:ph type="dt" sz="half" idx="10"/>
          </p:nvPr>
        </p:nvSpPr>
        <p:spPr/>
        <p:txBody>
          <a:bodyPr/>
          <a:lstStyle/>
          <a:p>
            <a:fld id="{88852048-763E-B342-B208-AD68B1340124}" type="datetime1">
              <a:rPr lang="fr-FR" smtClean="0"/>
              <a:t>14/03/2026</a:t>
            </a:fld>
            <a:endParaRPr lang="en-GB"/>
          </a:p>
        </p:txBody>
      </p:sp>
      <p:sp>
        <p:nvSpPr>
          <p:cNvPr id="5" name="Footer Placeholder 4">
            <a:extLst>
              <a:ext uri="{FF2B5EF4-FFF2-40B4-BE49-F238E27FC236}">
                <a16:creationId xmlns:a16="http://schemas.microsoft.com/office/drawing/2014/main" id="{951C5B23-00AB-6840-6DE7-8B8747D66237}"/>
              </a:ext>
            </a:extLst>
          </p:cNvPr>
          <p:cNvSpPr>
            <a:spLocks noGrp="1"/>
          </p:cNvSpPr>
          <p:nvPr>
            <p:ph type="ftr" sz="quarter" idx="11"/>
          </p:nvPr>
        </p:nvSpPr>
        <p:spPr/>
        <p:txBody>
          <a:bodyPr/>
          <a:lstStyle/>
          <a:p>
            <a:r>
              <a:rPr lang="en-GB"/>
              <a:t>ISGC Academia Sinica 2026</a:t>
            </a:r>
          </a:p>
        </p:txBody>
      </p:sp>
      <p:sp>
        <p:nvSpPr>
          <p:cNvPr id="6" name="Slide Number Placeholder 5">
            <a:extLst>
              <a:ext uri="{FF2B5EF4-FFF2-40B4-BE49-F238E27FC236}">
                <a16:creationId xmlns:a16="http://schemas.microsoft.com/office/drawing/2014/main" id="{41C44CB2-C4DD-EC88-B934-4E3DAD492F5A}"/>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105141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48DD-C77C-4219-4A71-F729CC54603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76D87BD-0F69-1200-1615-35208241C1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EE1E135-381C-F4AD-2144-6D497152C2CF}"/>
              </a:ext>
            </a:extLst>
          </p:cNvPr>
          <p:cNvSpPr>
            <a:spLocks noGrp="1"/>
          </p:cNvSpPr>
          <p:nvPr>
            <p:ph type="dt" sz="half" idx="10"/>
          </p:nvPr>
        </p:nvSpPr>
        <p:spPr/>
        <p:txBody>
          <a:bodyPr/>
          <a:lstStyle/>
          <a:p>
            <a:fld id="{7EADFD0B-707C-6A45-858B-1F4D2C1134B2}" type="datetime1">
              <a:rPr lang="fr-FR" smtClean="0"/>
              <a:t>14/03/2026</a:t>
            </a:fld>
            <a:endParaRPr lang="en-GB"/>
          </a:p>
        </p:txBody>
      </p:sp>
      <p:sp>
        <p:nvSpPr>
          <p:cNvPr id="5" name="Footer Placeholder 4">
            <a:extLst>
              <a:ext uri="{FF2B5EF4-FFF2-40B4-BE49-F238E27FC236}">
                <a16:creationId xmlns:a16="http://schemas.microsoft.com/office/drawing/2014/main" id="{B72B82FB-19DA-4A18-D554-A3059AE2C399}"/>
              </a:ext>
            </a:extLst>
          </p:cNvPr>
          <p:cNvSpPr>
            <a:spLocks noGrp="1"/>
          </p:cNvSpPr>
          <p:nvPr>
            <p:ph type="ftr" sz="quarter" idx="11"/>
          </p:nvPr>
        </p:nvSpPr>
        <p:spPr/>
        <p:txBody>
          <a:bodyPr/>
          <a:lstStyle/>
          <a:p>
            <a:r>
              <a:rPr lang="en-GB"/>
              <a:t>ISGC Academia Sinica 2026</a:t>
            </a:r>
          </a:p>
        </p:txBody>
      </p:sp>
      <p:sp>
        <p:nvSpPr>
          <p:cNvPr id="6" name="Slide Number Placeholder 5">
            <a:extLst>
              <a:ext uri="{FF2B5EF4-FFF2-40B4-BE49-F238E27FC236}">
                <a16:creationId xmlns:a16="http://schemas.microsoft.com/office/drawing/2014/main" id="{3CB1D821-FD0B-A235-01F9-408A9400E96A}"/>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99733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AC5A-5810-1EB5-1537-C4CDD10A2E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2B93A5A-01A2-0202-028C-D31026FD32B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CD0C75-1B3D-8D63-35C2-F680608E47FD}"/>
              </a:ext>
            </a:extLst>
          </p:cNvPr>
          <p:cNvSpPr>
            <a:spLocks noGrp="1"/>
          </p:cNvSpPr>
          <p:nvPr>
            <p:ph type="dt" sz="half" idx="10"/>
          </p:nvPr>
        </p:nvSpPr>
        <p:spPr/>
        <p:txBody>
          <a:bodyPr/>
          <a:lstStyle/>
          <a:p>
            <a:fld id="{2420F75F-36B1-6F48-BED9-CA37E8858D7F}" type="datetime1">
              <a:rPr lang="fr-FR" smtClean="0"/>
              <a:t>14/03/2026</a:t>
            </a:fld>
            <a:endParaRPr lang="en-GB"/>
          </a:p>
        </p:txBody>
      </p:sp>
      <p:sp>
        <p:nvSpPr>
          <p:cNvPr id="5" name="Footer Placeholder 4">
            <a:extLst>
              <a:ext uri="{FF2B5EF4-FFF2-40B4-BE49-F238E27FC236}">
                <a16:creationId xmlns:a16="http://schemas.microsoft.com/office/drawing/2014/main" id="{EC71752A-9F04-433B-C9D6-39DD6F62E3EA}"/>
              </a:ext>
            </a:extLst>
          </p:cNvPr>
          <p:cNvSpPr>
            <a:spLocks noGrp="1"/>
          </p:cNvSpPr>
          <p:nvPr>
            <p:ph type="ftr" sz="quarter" idx="11"/>
          </p:nvPr>
        </p:nvSpPr>
        <p:spPr/>
        <p:txBody>
          <a:bodyPr/>
          <a:lstStyle/>
          <a:p>
            <a:r>
              <a:rPr lang="en-GB"/>
              <a:t>ISGC Academia Sinica 2026</a:t>
            </a:r>
          </a:p>
        </p:txBody>
      </p:sp>
      <p:sp>
        <p:nvSpPr>
          <p:cNvPr id="6" name="Slide Number Placeholder 5">
            <a:extLst>
              <a:ext uri="{FF2B5EF4-FFF2-40B4-BE49-F238E27FC236}">
                <a16:creationId xmlns:a16="http://schemas.microsoft.com/office/drawing/2014/main" id="{4F4AF9FB-D71F-623D-EFD7-A1071F1CF5E9}"/>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170963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2E41-6EE2-43C9-75E5-1AF95AA702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2AB5CB9-206E-FA96-15AF-DCAF9F6B68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118B0A-A4B1-3258-ECCD-E8EF1785F705}"/>
              </a:ext>
            </a:extLst>
          </p:cNvPr>
          <p:cNvSpPr>
            <a:spLocks noGrp="1"/>
          </p:cNvSpPr>
          <p:nvPr>
            <p:ph type="dt" sz="half" idx="10"/>
          </p:nvPr>
        </p:nvSpPr>
        <p:spPr/>
        <p:txBody>
          <a:bodyPr/>
          <a:lstStyle/>
          <a:p>
            <a:fld id="{6909EDDF-9A27-DA40-94D8-3CA80D3D389C}" type="datetime1">
              <a:rPr lang="fr-FR" smtClean="0"/>
              <a:t>14/03/2026</a:t>
            </a:fld>
            <a:endParaRPr lang="en-GB"/>
          </a:p>
        </p:txBody>
      </p:sp>
      <p:sp>
        <p:nvSpPr>
          <p:cNvPr id="5" name="Footer Placeholder 4">
            <a:extLst>
              <a:ext uri="{FF2B5EF4-FFF2-40B4-BE49-F238E27FC236}">
                <a16:creationId xmlns:a16="http://schemas.microsoft.com/office/drawing/2014/main" id="{9596E714-4DC4-DE0A-3762-D4CBA9DED161}"/>
              </a:ext>
            </a:extLst>
          </p:cNvPr>
          <p:cNvSpPr>
            <a:spLocks noGrp="1"/>
          </p:cNvSpPr>
          <p:nvPr>
            <p:ph type="ftr" sz="quarter" idx="11"/>
          </p:nvPr>
        </p:nvSpPr>
        <p:spPr/>
        <p:txBody>
          <a:bodyPr/>
          <a:lstStyle/>
          <a:p>
            <a:r>
              <a:rPr lang="en-GB"/>
              <a:t>ISGC Academia Sinica 2026</a:t>
            </a:r>
          </a:p>
        </p:txBody>
      </p:sp>
      <p:sp>
        <p:nvSpPr>
          <p:cNvPr id="6" name="Slide Number Placeholder 5">
            <a:extLst>
              <a:ext uri="{FF2B5EF4-FFF2-40B4-BE49-F238E27FC236}">
                <a16:creationId xmlns:a16="http://schemas.microsoft.com/office/drawing/2014/main" id="{AEA4B4D6-59E6-694C-3C22-E099742DCEAF}"/>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217081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7792F-FD43-CAD9-2188-639EE8A282C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35967E-87A6-D985-4EA6-F31D27A01C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A5FB5F6-DD0F-7786-74F1-1EA4803B686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88660E1-3233-A00A-982A-DF40A82885A0}"/>
              </a:ext>
            </a:extLst>
          </p:cNvPr>
          <p:cNvSpPr>
            <a:spLocks noGrp="1"/>
          </p:cNvSpPr>
          <p:nvPr>
            <p:ph type="dt" sz="half" idx="10"/>
          </p:nvPr>
        </p:nvSpPr>
        <p:spPr/>
        <p:txBody>
          <a:bodyPr/>
          <a:lstStyle/>
          <a:p>
            <a:fld id="{0D886592-507E-9C45-8ACC-ACD27D7AFC9E}" type="datetime1">
              <a:rPr lang="fr-FR" smtClean="0"/>
              <a:t>14/03/2026</a:t>
            </a:fld>
            <a:endParaRPr lang="en-GB"/>
          </a:p>
        </p:txBody>
      </p:sp>
      <p:sp>
        <p:nvSpPr>
          <p:cNvPr id="6" name="Footer Placeholder 5">
            <a:extLst>
              <a:ext uri="{FF2B5EF4-FFF2-40B4-BE49-F238E27FC236}">
                <a16:creationId xmlns:a16="http://schemas.microsoft.com/office/drawing/2014/main" id="{DF6AC58F-67CC-4C29-52D7-F41A6F8FEEF1}"/>
              </a:ext>
            </a:extLst>
          </p:cNvPr>
          <p:cNvSpPr>
            <a:spLocks noGrp="1"/>
          </p:cNvSpPr>
          <p:nvPr>
            <p:ph type="ftr" sz="quarter" idx="11"/>
          </p:nvPr>
        </p:nvSpPr>
        <p:spPr/>
        <p:txBody>
          <a:bodyPr/>
          <a:lstStyle/>
          <a:p>
            <a:r>
              <a:rPr lang="en-GB"/>
              <a:t>ISGC Academia Sinica 2026</a:t>
            </a:r>
          </a:p>
        </p:txBody>
      </p:sp>
      <p:sp>
        <p:nvSpPr>
          <p:cNvPr id="7" name="Slide Number Placeholder 6">
            <a:extLst>
              <a:ext uri="{FF2B5EF4-FFF2-40B4-BE49-F238E27FC236}">
                <a16:creationId xmlns:a16="http://schemas.microsoft.com/office/drawing/2014/main" id="{BDF42840-FF5B-015F-49BB-78E8D2169B8B}"/>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36019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2429C-0238-7319-3202-E602B79A1E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D9CF038-41FD-65D4-C342-A0A23DC4F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8CC9D43-CE03-5E07-41AF-FB3660463B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D1FDB52-553D-F694-F7CE-532F358C6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F30139E-E3AC-B69C-FC25-6CDC882009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AB6603F-3E33-9F3D-94DC-703A2E080FBB}"/>
              </a:ext>
            </a:extLst>
          </p:cNvPr>
          <p:cNvSpPr>
            <a:spLocks noGrp="1"/>
          </p:cNvSpPr>
          <p:nvPr>
            <p:ph type="dt" sz="half" idx="10"/>
          </p:nvPr>
        </p:nvSpPr>
        <p:spPr/>
        <p:txBody>
          <a:bodyPr/>
          <a:lstStyle/>
          <a:p>
            <a:fld id="{E4640338-DE79-9E49-9D3C-A3B2E2D588E1}" type="datetime1">
              <a:rPr lang="fr-FR" smtClean="0"/>
              <a:t>14/03/2026</a:t>
            </a:fld>
            <a:endParaRPr lang="en-GB"/>
          </a:p>
        </p:txBody>
      </p:sp>
      <p:sp>
        <p:nvSpPr>
          <p:cNvPr id="8" name="Footer Placeholder 7">
            <a:extLst>
              <a:ext uri="{FF2B5EF4-FFF2-40B4-BE49-F238E27FC236}">
                <a16:creationId xmlns:a16="http://schemas.microsoft.com/office/drawing/2014/main" id="{5C18F4BA-B542-3273-6CA0-1C96B5DA4515}"/>
              </a:ext>
            </a:extLst>
          </p:cNvPr>
          <p:cNvSpPr>
            <a:spLocks noGrp="1"/>
          </p:cNvSpPr>
          <p:nvPr>
            <p:ph type="ftr" sz="quarter" idx="11"/>
          </p:nvPr>
        </p:nvSpPr>
        <p:spPr/>
        <p:txBody>
          <a:bodyPr/>
          <a:lstStyle/>
          <a:p>
            <a:r>
              <a:rPr lang="en-GB"/>
              <a:t>ISGC Academia Sinica 2026</a:t>
            </a:r>
          </a:p>
        </p:txBody>
      </p:sp>
      <p:sp>
        <p:nvSpPr>
          <p:cNvPr id="9" name="Slide Number Placeholder 8">
            <a:extLst>
              <a:ext uri="{FF2B5EF4-FFF2-40B4-BE49-F238E27FC236}">
                <a16:creationId xmlns:a16="http://schemas.microsoft.com/office/drawing/2014/main" id="{2FD249AF-A2BB-0CCA-FC55-08C17C87DC9F}"/>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41247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F7C5-CB55-3695-9777-F3D0B943AFB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4AA08A7-D87D-6948-BEBE-FF129186CB19}"/>
              </a:ext>
            </a:extLst>
          </p:cNvPr>
          <p:cNvSpPr>
            <a:spLocks noGrp="1"/>
          </p:cNvSpPr>
          <p:nvPr>
            <p:ph type="dt" sz="half" idx="10"/>
          </p:nvPr>
        </p:nvSpPr>
        <p:spPr/>
        <p:txBody>
          <a:bodyPr/>
          <a:lstStyle/>
          <a:p>
            <a:fld id="{C2305025-2FC8-CB45-BED2-F81CFE1C06E8}" type="datetime1">
              <a:rPr lang="fr-FR" smtClean="0"/>
              <a:t>14/03/2026</a:t>
            </a:fld>
            <a:endParaRPr lang="en-GB"/>
          </a:p>
        </p:txBody>
      </p:sp>
      <p:sp>
        <p:nvSpPr>
          <p:cNvPr id="4" name="Footer Placeholder 3">
            <a:extLst>
              <a:ext uri="{FF2B5EF4-FFF2-40B4-BE49-F238E27FC236}">
                <a16:creationId xmlns:a16="http://schemas.microsoft.com/office/drawing/2014/main" id="{5054431D-7265-9355-A275-FAC208017126}"/>
              </a:ext>
            </a:extLst>
          </p:cNvPr>
          <p:cNvSpPr>
            <a:spLocks noGrp="1"/>
          </p:cNvSpPr>
          <p:nvPr>
            <p:ph type="ftr" sz="quarter" idx="11"/>
          </p:nvPr>
        </p:nvSpPr>
        <p:spPr/>
        <p:txBody>
          <a:bodyPr/>
          <a:lstStyle/>
          <a:p>
            <a:r>
              <a:rPr lang="en-GB"/>
              <a:t>ISGC Academia Sinica 2026</a:t>
            </a:r>
          </a:p>
        </p:txBody>
      </p:sp>
      <p:sp>
        <p:nvSpPr>
          <p:cNvPr id="5" name="Slide Number Placeholder 4">
            <a:extLst>
              <a:ext uri="{FF2B5EF4-FFF2-40B4-BE49-F238E27FC236}">
                <a16:creationId xmlns:a16="http://schemas.microsoft.com/office/drawing/2014/main" id="{D95A4029-F93E-2144-4E70-D7D9F1AECF1F}"/>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60097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48E2B2-E998-9B65-6BF1-BC7CBFD56114}"/>
              </a:ext>
            </a:extLst>
          </p:cNvPr>
          <p:cNvSpPr>
            <a:spLocks noGrp="1"/>
          </p:cNvSpPr>
          <p:nvPr>
            <p:ph type="dt" sz="half" idx="10"/>
          </p:nvPr>
        </p:nvSpPr>
        <p:spPr/>
        <p:txBody>
          <a:bodyPr/>
          <a:lstStyle/>
          <a:p>
            <a:fld id="{61DD383B-61D2-174B-85E1-83C59B186E11}" type="datetime1">
              <a:rPr lang="fr-FR" smtClean="0"/>
              <a:t>14/03/2026</a:t>
            </a:fld>
            <a:endParaRPr lang="en-GB"/>
          </a:p>
        </p:txBody>
      </p:sp>
      <p:sp>
        <p:nvSpPr>
          <p:cNvPr id="3" name="Footer Placeholder 2">
            <a:extLst>
              <a:ext uri="{FF2B5EF4-FFF2-40B4-BE49-F238E27FC236}">
                <a16:creationId xmlns:a16="http://schemas.microsoft.com/office/drawing/2014/main" id="{201C362A-046A-18D8-F267-EC2623F90DE6}"/>
              </a:ext>
            </a:extLst>
          </p:cNvPr>
          <p:cNvSpPr>
            <a:spLocks noGrp="1"/>
          </p:cNvSpPr>
          <p:nvPr>
            <p:ph type="ftr" sz="quarter" idx="11"/>
          </p:nvPr>
        </p:nvSpPr>
        <p:spPr/>
        <p:txBody>
          <a:bodyPr/>
          <a:lstStyle/>
          <a:p>
            <a:r>
              <a:rPr lang="en-GB"/>
              <a:t>ISGC Academia Sinica 2026</a:t>
            </a:r>
          </a:p>
        </p:txBody>
      </p:sp>
      <p:sp>
        <p:nvSpPr>
          <p:cNvPr id="4" name="Slide Number Placeholder 3">
            <a:extLst>
              <a:ext uri="{FF2B5EF4-FFF2-40B4-BE49-F238E27FC236}">
                <a16:creationId xmlns:a16="http://schemas.microsoft.com/office/drawing/2014/main" id="{E2686491-819F-DD02-B3A3-8B924D6A895C}"/>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2317144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CF75-7D45-224D-A437-3BDAD5AD47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046745C-F600-4306-F5A8-58435E021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FA1C1C1-F98A-8471-F252-8B027AF7B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B05273-961A-2AFF-B4FB-7410A3AFF49B}"/>
              </a:ext>
            </a:extLst>
          </p:cNvPr>
          <p:cNvSpPr>
            <a:spLocks noGrp="1"/>
          </p:cNvSpPr>
          <p:nvPr>
            <p:ph type="dt" sz="half" idx="10"/>
          </p:nvPr>
        </p:nvSpPr>
        <p:spPr/>
        <p:txBody>
          <a:bodyPr/>
          <a:lstStyle/>
          <a:p>
            <a:fld id="{50202D0F-F38B-C84C-A467-70350BA316B0}" type="datetime1">
              <a:rPr lang="fr-FR" smtClean="0"/>
              <a:t>14/03/2026</a:t>
            </a:fld>
            <a:endParaRPr lang="en-GB"/>
          </a:p>
        </p:txBody>
      </p:sp>
      <p:sp>
        <p:nvSpPr>
          <p:cNvPr id="6" name="Footer Placeholder 5">
            <a:extLst>
              <a:ext uri="{FF2B5EF4-FFF2-40B4-BE49-F238E27FC236}">
                <a16:creationId xmlns:a16="http://schemas.microsoft.com/office/drawing/2014/main" id="{6C49E622-ACD7-506E-A40E-8B20B8613DF6}"/>
              </a:ext>
            </a:extLst>
          </p:cNvPr>
          <p:cNvSpPr>
            <a:spLocks noGrp="1"/>
          </p:cNvSpPr>
          <p:nvPr>
            <p:ph type="ftr" sz="quarter" idx="11"/>
          </p:nvPr>
        </p:nvSpPr>
        <p:spPr/>
        <p:txBody>
          <a:bodyPr/>
          <a:lstStyle/>
          <a:p>
            <a:r>
              <a:rPr lang="en-GB"/>
              <a:t>ISGC Academia Sinica 2026</a:t>
            </a:r>
          </a:p>
        </p:txBody>
      </p:sp>
      <p:sp>
        <p:nvSpPr>
          <p:cNvPr id="7" name="Slide Number Placeholder 6">
            <a:extLst>
              <a:ext uri="{FF2B5EF4-FFF2-40B4-BE49-F238E27FC236}">
                <a16:creationId xmlns:a16="http://schemas.microsoft.com/office/drawing/2014/main" id="{9590F8D3-1649-CB9B-8DFC-E7AF1F49F0C1}"/>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63778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1714-A523-9DC0-2D8B-174E75A332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84E5361-D111-8148-4B48-636E89C67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6A7058-1F77-64C8-EF6C-0F61B743F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23E9B5-C022-E144-4159-325DDC74638D}"/>
              </a:ext>
            </a:extLst>
          </p:cNvPr>
          <p:cNvSpPr>
            <a:spLocks noGrp="1"/>
          </p:cNvSpPr>
          <p:nvPr>
            <p:ph type="dt" sz="half" idx="10"/>
          </p:nvPr>
        </p:nvSpPr>
        <p:spPr/>
        <p:txBody>
          <a:bodyPr/>
          <a:lstStyle/>
          <a:p>
            <a:fld id="{375C7435-E1CB-5742-B85B-B6F52C72C101}" type="datetime1">
              <a:rPr lang="fr-FR" smtClean="0"/>
              <a:t>14/03/2026</a:t>
            </a:fld>
            <a:endParaRPr lang="en-GB"/>
          </a:p>
        </p:txBody>
      </p:sp>
      <p:sp>
        <p:nvSpPr>
          <p:cNvPr id="6" name="Footer Placeholder 5">
            <a:extLst>
              <a:ext uri="{FF2B5EF4-FFF2-40B4-BE49-F238E27FC236}">
                <a16:creationId xmlns:a16="http://schemas.microsoft.com/office/drawing/2014/main" id="{E68D3FC7-6D25-ECF4-015F-A1B2002B81FC}"/>
              </a:ext>
            </a:extLst>
          </p:cNvPr>
          <p:cNvSpPr>
            <a:spLocks noGrp="1"/>
          </p:cNvSpPr>
          <p:nvPr>
            <p:ph type="ftr" sz="quarter" idx="11"/>
          </p:nvPr>
        </p:nvSpPr>
        <p:spPr/>
        <p:txBody>
          <a:bodyPr/>
          <a:lstStyle/>
          <a:p>
            <a:r>
              <a:rPr lang="en-GB"/>
              <a:t>ISGC Academia Sinica 2026</a:t>
            </a:r>
          </a:p>
        </p:txBody>
      </p:sp>
      <p:sp>
        <p:nvSpPr>
          <p:cNvPr id="7" name="Slide Number Placeholder 6">
            <a:extLst>
              <a:ext uri="{FF2B5EF4-FFF2-40B4-BE49-F238E27FC236}">
                <a16:creationId xmlns:a16="http://schemas.microsoft.com/office/drawing/2014/main" id="{6457F267-5692-255C-41BA-F9C4F98C55B2}"/>
              </a:ext>
            </a:extLst>
          </p:cNvPr>
          <p:cNvSpPr>
            <a:spLocks noGrp="1"/>
          </p:cNvSpPr>
          <p:nvPr>
            <p:ph type="sldNum" sz="quarter" idx="12"/>
          </p:nvPr>
        </p:nvSpPr>
        <p:spPr/>
        <p:txBody>
          <a:bodyPr/>
          <a:lstStyle/>
          <a:p>
            <a:fld id="{A9474A3E-2C99-014E-8DC1-D4CADD1F58D4}" type="slidenum">
              <a:rPr lang="en-GB" smtClean="0"/>
              <a:t>‹#›</a:t>
            </a:fld>
            <a:endParaRPr lang="en-GB"/>
          </a:p>
        </p:txBody>
      </p:sp>
    </p:spTree>
    <p:extLst>
      <p:ext uri="{BB962C8B-B14F-4D97-AF65-F5344CB8AC3E}">
        <p14:creationId xmlns:p14="http://schemas.microsoft.com/office/powerpoint/2010/main" val="405194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5424A8-AAF5-7149-A5E6-16A32BB15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FB4F42E-DEC5-A5B2-2358-876141C53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CF7CD-CE5E-D8BF-9B26-31DD7E38EF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BF3FCC-D231-1344-9C7D-A9065D7FE832}" type="datetime1">
              <a:rPr lang="fr-FR" smtClean="0"/>
              <a:t>14/03/2026</a:t>
            </a:fld>
            <a:endParaRPr lang="en-GB"/>
          </a:p>
        </p:txBody>
      </p:sp>
      <p:sp>
        <p:nvSpPr>
          <p:cNvPr id="5" name="Footer Placeholder 4">
            <a:extLst>
              <a:ext uri="{FF2B5EF4-FFF2-40B4-BE49-F238E27FC236}">
                <a16:creationId xmlns:a16="http://schemas.microsoft.com/office/drawing/2014/main" id="{FFA36C11-7022-0C53-A2F3-5B27B8F80D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ISGC Academia Sinica 2026</a:t>
            </a:r>
          </a:p>
        </p:txBody>
      </p:sp>
      <p:sp>
        <p:nvSpPr>
          <p:cNvPr id="6" name="Slide Number Placeholder 5">
            <a:extLst>
              <a:ext uri="{FF2B5EF4-FFF2-40B4-BE49-F238E27FC236}">
                <a16:creationId xmlns:a16="http://schemas.microsoft.com/office/drawing/2014/main" id="{EE82F590-9A15-9A99-9080-A0B7BF76C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474A3E-2C99-014E-8DC1-D4CADD1F58D4}" type="slidenum">
              <a:rPr lang="en-GB" smtClean="0"/>
              <a:t>‹#›</a:t>
            </a:fld>
            <a:endParaRPr lang="en-GB"/>
          </a:p>
        </p:txBody>
      </p:sp>
    </p:spTree>
    <p:extLst>
      <p:ext uri="{BB962C8B-B14F-4D97-AF65-F5344CB8AC3E}">
        <p14:creationId xmlns:p14="http://schemas.microsoft.com/office/powerpoint/2010/main" val="386765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docs.bioexcel.eu/2020_06_09_online_ambertools4cp2k/03-prepPDB/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002/bip.360221211" TargetMode="External"/><Relationship Id="rId3" Type="http://schemas.openxmlformats.org/officeDocument/2006/relationships/hyperlink" Target="https://doi.org/10.3390/life11080804" TargetMode="External"/><Relationship Id="rId7" Type="http://schemas.openxmlformats.org/officeDocument/2006/relationships/hyperlink" Target="http://www.pymol.org/pymol" TargetMode="External"/><Relationship Id="rId2" Type="http://schemas.openxmlformats.org/officeDocument/2006/relationships/hyperlink" Target="https://doi.org/10.1101/cshperspect.a009399" TargetMode="External"/><Relationship Id="rId1" Type="http://schemas.openxmlformats.org/officeDocument/2006/relationships/slideLayout" Target="../slideLayouts/slideLayout1.xml"/><Relationship Id="rId6" Type="http://schemas.openxmlformats.org/officeDocument/2006/relationships/hyperlink" Target="https://doi.org/10.1038/s41467-018-05971-2" TargetMode="External"/><Relationship Id="rId5" Type="http://schemas.openxmlformats.org/officeDocument/2006/relationships/hyperlink" Target="https://doi.org/10.1038/s41422-018-0075-x" TargetMode="External"/><Relationship Id="rId10" Type="http://schemas.openxmlformats.org/officeDocument/2006/relationships/hyperlink" Target="https://doi.org/10.1021/acschemneuro.2c00487" TargetMode="External"/><Relationship Id="rId4" Type="http://schemas.openxmlformats.org/officeDocument/2006/relationships/hyperlink" Target="https://doi.org/10.7554/eLife.93562" TargetMode="External"/><Relationship Id="rId9" Type="http://schemas.openxmlformats.org/officeDocument/2006/relationships/hyperlink" Target="https://doi.org/10.1016/0263-7855(96)00018-5"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bbc.com/news/health-48691633" TargetMode="Externa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chemie.uni-konstanz.de/ag-peter/research/research-projects/biological-and-bio-inspired-systems/intrinsically-disorderd-systems/alpha-synuclein/" TargetMode="External"/><Relationship Id="rId5" Type="http://schemas.openxmlformats.org/officeDocument/2006/relationships/image" Target="../media/image9.png"/><Relationship Id="rId4" Type="http://schemas.openxmlformats.org/officeDocument/2006/relationships/hyperlink" Target="https://www.mdpi.com/2075-1729/11/8/80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B2666AF-FB42-13DF-8EB8-BF5907A02215}"/>
              </a:ext>
            </a:extLst>
          </p:cNvPr>
          <p:cNvSpPr/>
          <p:nvPr/>
        </p:nvSpPr>
        <p:spPr>
          <a:xfrm>
            <a:off x="0" y="-12672"/>
            <a:ext cx="12192000" cy="6870672"/>
          </a:xfrm>
          <a:prstGeom prst="rect">
            <a:avLst/>
          </a:prstGeom>
          <a:gradFill flip="none" rotWithShape="1">
            <a:gsLst>
              <a:gs pos="0">
                <a:srgbClr val="FFD7D3"/>
              </a:gs>
              <a:gs pos="33000">
                <a:srgbClr val="DFE5FF"/>
              </a:gs>
              <a:gs pos="57000">
                <a:schemeClr val="bg1">
                  <a:lumMod val="0"/>
                  <a:lumOff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095E9E3-1C51-9856-B1DE-FE49DBD44DED}"/>
              </a:ext>
            </a:extLst>
          </p:cNvPr>
          <p:cNvSpPr>
            <a:spLocks noGrp="1"/>
          </p:cNvSpPr>
          <p:nvPr>
            <p:ph type="ctrTitle"/>
          </p:nvPr>
        </p:nvSpPr>
        <p:spPr>
          <a:xfrm>
            <a:off x="1524000" y="1411018"/>
            <a:ext cx="9144000" cy="2142606"/>
          </a:xfrm>
        </p:spPr>
        <p:txBody>
          <a:bodyPr>
            <a:normAutofit fontScale="90000"/>
          </a:bodyPr>
          <a:lstStyle/>
          <a:p>
            <a:r>
              <a:rPr lang="en-GB" sz="4400" b="1" dirty="0">
                <a:latin typeface="Arial" panose="020B0604020202020204" pitchFamily="34" charset="0"/>
                <a:cs typeface="Arial" panose="020B0604020202020204" pitchFamily="34" charset="0"/>
              </a:rPr>
              <a:t>Multifaceted molecular dynamics studies on the stability of </a:t>
            </a:r>
            <a:br>
              <a:rPr lang="en-GB" sz="4400" b="1" dirty="0">
                <a:latin typeface="Arial" panose="020B0604020202020204" pitchFamily="34" charset="0"/>
                <a:cs typeface="Arial" panose="020B0604020202020204" pitchFamily="34" charset="0"/>
              </a:rPr>
            </a:br>
            <a:r>
              <a:rPr lang="en-GB" sz="4400" b="1" dirty="0">
                <a:latin typeface="Arial" panose="020B0604020202020204" pitchFamily="34" charset="0"/>
                <a:cs typeface="Arial" panose="020B0604020202020204" pitchFamily="34" charset="0"/>
              </a:rPr>
              <a:t>type 1A polymorph of </a:t>
            </a:r>
            <a:r>
              <a:rPr lang="el-GR" sz="4400" b="1" dirty="0">
                <a:latin typeface="Arial" panose="020B0604020202020204" pitchFamily="34" charset="0"/>
                <a:cs typeface="Arial" panose="020B0604020202020204" pitchFamily="34" charset="0"/>
              </a:rPr>
              <a:t>α</a:t>
            </a:r>
            <a:r>
              <a:rPr lang="en-GB" sz="4400" b="1" dirty="0">
                <a:latin typeface="Arial" panose="020B0604020202020204" pitchFamily="34" charset="0"/>
                <a:cs typeface="Arial" panose="020B0604020202020204" pitchFamily="34" charset="0"/>
              </a:rPr>
              <a:t>-synuclein</a:t>
            </a:r>
          </a:p>
        </p:txBody>
      </p:sp>
      <p:sp>
        <p:nvSpPr>
          <p:cNvPr id="6" name="Footer Placeholder 5">
            <a:extLst>
              <a:ext uri="{FF2B5EF4-FFF2-40B4-BE49-F238E27FC236}">
                <a16:creationId xmlns:a16="http://schemas.microsoft.com/office/drawing/2014/main" id="{A0F2B757-CC15-BE98-7F64-10B55A377B71}"/>
              </a:ext>
            </a:extLst>
          </p:cNvPr>
          <p:cNvSpPr>
            <a:spLocks noGrp="1"/>
          </p:cNvSpPr>
          <p:nvPr>
            <p:ph type="ftr" sz="quarter" idx="11"/>
          </p:nvPr>
        </p:nvSpPr>
        <p:spPr/>
        <p:txBody>
          <a:bodyPr/>
          <a:lstStyle/>
          <a:p>
            <a:r>
              <a:rPr lang="en-GB"/>
              <a:t>ISGC Academia Sinica 2026</a:t>
            </a:r>
          </a:p>
        </p:txBody>
      </p:sp>
      <p:pic>
        <p:nvPicPr>
          <p:cNvPr id="11" name="Picture 10" descr="A blue circle with text&#10;&#10;AI-generated content may be incorrect.">
            <a:extLst>
              <a:ext uri="{FF2B5EF4-FFF2-40B4-BE49-F238E27FC236}">
                <a16:creationId xmlns:a16="http://schemas.microsoft.com/office/drawing/2014/main" id="{74ED986E-B7CA-926C-ECA2-010F0612DBB2}"/>
              </a:ext>
            </a:extLst>
          </p:cNvPr>
          <p:cNvPicPr>
            <a:picLocks noChangeAspect="1"/>
          </p:cNvPicPr>
          <p:nvPr/>
        </p:nvPicPr>
        <p:blipFill>
          <a:blip r:embed="rId3"/>
          <a:stretch>
            <a:fillRect/>
          </a:stretch>
        </p:blipFill>
        <p:spPr>
          <a:xfrm>
            <a:off x="3374836" y="42623"/>
            <a:ext cx="1327528" cy="950427"/>
          </a:xfrm>
          <a:prstGeom prst="rect">
            <a:avLst/>
          </a:prstGeom>
        </p:spPr>
      </p:pic>
      <p:pic>
        <p:nvPicPr>
          <p:cNvPr id="12" name="Picture 11" descr="A logo with a diamond&#10;&#10;AI-generated content may be incorrect.">
            <a:extLst>
              <a:ext uri="{FF2B5EF4-FFF2-40B4-BE49-F238E27FC236}">
                <a16:creationId xmlns:a16="http://schemas.microsoft.com/office/drawing/2014/main" id="{BC5033BF-2A9C-4E96-1019-7B8220010FF4}"/>
              </a:ext>
            </a:extLst>
          </p:cNvPr>
          <p:cNvPicPr>
            <a:picLocks noChangeAspect="1"/>
          </p:cNvPicPr>
          <p:nvPr/>
        </p:nvPicPr>
        <p:blipFill>
          <a:blip r:embed="rId4"/>
          <a:stretch>
            <a:fillRect/>
          </a:stretch>
        </p:blipFill>
        <p:spPr>
          <a:xfrm>
            <a:off x="6212126" y="62453"/>
            <a:ext cx="1943607" cy="1018393"/>
          </a:xfrm>
          <a:prstGeom prst="rect">
            <a:avLst/>
          </a:prstGeom>
        </p:spPr>
      </p:pic>
      <p:pic>
        <p:nvPicPr>
          <p:cNvPr id="13" name="Picture 12" descr="A blue circle with white text&#10;&#10;AI-generated content may be incorrect.">
            <a:extLst>
              <a:ext uri="{FF2B5EF4-FFF2-40B4-BE49-F238E27FC236}">
                <a16:creationId xmlns:a16="http://schemas.microsoft.com/office/drawing/2014/main" id="{F12C1312-9E3F-E06E-74B2-5B6D9C6FF645}"/>
              </a:ext>
            </a:extLst>
          </p:cNvPr>
          <p:cNvPicPr>
            <a:picLocks noChangeAspect="1"/>
          </p:cNvPicPr>
          <p:nvPr/>
        </p:nvPicPr>
        <p:blipFill>
          <a:blip r:embed="rId5"/>
          <a:stretch>
            <a:fillRect/>
          </a:stretch>
        </p:blipFill>
        <p:spPr>
          <a:xfrm>
            <a:off x="4854053" y="8639"/>
            <a:ext cx="1125823" cy="1077589"/>
          </a:xfrm>
          <a:prstGeom prst="rect">
            <a:avLst/>
          </a:prstGeom>
        </p:spPr>
      </p:pic>
      <p:pic>
        <p:nvPicPr>
          <p:cNvPr id="14" name="Picture 13" descr="A black background with text&#10;&#10;Description automatically generated">
            <a:extLst>
              <a:ext uri="{FF2B5EF4-FFF2-40B4-BE49-F238E27FC236}">
                <a16:creationId xmlns:a16="http://schemas.microsoft.com/office/drawing/2014/main" id="{00A39606-593A-D944-FE73-FA063E2A38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414" y="0"/>
            <a:ext cx="2949695" cy="993050"/>
          </a:xfrm>
          <a:prstGeom prst="rect">
            <a:avLst/>
          </a:prstGeom>
        </p:spPr>
      </p:pic>
      <p:pic>
        <p:nvPicPr>
          <p:cNvPr id="15" name="Picture 14" descr="A blue circle with white text and blue spiral design&#10;&#10;Description automatically generated">
            <a:extLst>
              <a:ext uri="{FF2B5EF4-FFF2-40B4-BE49-F238E27FC236}">
                <a16:creationId xmlns:a16="http://schemas.microsoft.com/office/drawing/2014/main" id="{3E6B6865-FCF1-0B79-365E-939F903B98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7190" y="-12672"/>
            <a:ext cx="1047991" cy="1018393"/>
          </a:xfrm>
          <a:prstGeom prst="rect">
            <a:avLst/>
          </a:prstGeom>
        </p:spPr>
      </p:pic>
      <p:pic>
        <p:nvPicPr>
          <p:cNvPr id="16" name="Picture 15" descr="A logo with text on it&#10;&#10;Description automatically generated">
            <a:extLst>
              <a:ext uri="{FF2B5EF4-FFF2-40B4-BE49-F238E27FC236}">
                <a16:creationId xmlns:a16="http://schemas.microsoft.com/office/drawing/2014/main" id="{250EAA3A-5DD4-457E-895F-CC5870473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6639" y="42623"/>
            <a:ext cx="2425946" cy="950427"/>
          </a:xfrm>
          <a:prstGeom prst="rect">
            <a:avLst/>
          </a:prstGeom>
        </p:spPr>
      </p:pic>
      <p:sp>
        <p:nvSpPr>
          <p:cNvPr id="17" name="TextBox 16">
            <a:extLst>
              <a:ext uri="{FF2B5EF4-FFF2-40B4-BE49-F238E27FC236}">
                <a16:creationId xmlns:a16="http://schemas.microsoft.com/office/drawing/2014/main" id="{5E6953C5-36BD-5CC5-A377-D9AF39050498}"/>
              </a:ext>
            </a:extLst>
          </p:cNvPr>
          <p:cNvSpPr txBox="1"/>
          <p:nvPr/>
        </p:nvSpPr>
        <p:spPr>
          <a:xfrm>
            <a:off x="4226379" y="6582975"/>
            <a:ext cx="3739242"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Taipei, Taiwan</a:t>
            </a:r>
          </a:p>
        </p:txBody>
      </p:sp>
      <p:sp>
        <p:nvSpPr>
          <p:cNvPr id="18" name="Title 1">
            <a:extLst>
              <a:ext uri="{FF2B5EF4-FFF2-40B4-BE49-F238E27FC236}">
                <a16:creationId xmlns:a16="http://schemas.microsoft.com/office/drawing/2014/main" id="{3F1D5096-CDF9-949C-90C2-1C1F3204CE03}"/>
              </a:ext>
            </a:extLst>
          </p:cNvPr>
          <p:cNvSpPr txBox="1">
            <a:spLocks/>
          </p:cNvSpPr>
          <p:nvPr/>
        </p:nvSpPr>
        <p:spPr>
          <a:xfrm>
            <a:off x="159414" y="4403759"/>
            <a:ext cx="6077866" cy="1651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noProof="1">
                <a:latin typeface="Arial" panose="020B0604020202020204" pitchFamily="34" charset="0"/>
                <a:cs typeface="Arial" panose="020B0604020202020204" pitchFamily="34" charset="0"/>
              </a:rPr>
              <a:t>Thesis advisor: </a:t>
            </a:r>
          </a:p>
          <a:p>
            <a:pPr algn="l"/>
            <a:r>
              <a:rPr lang="en-GB" sz="2000" b="1" noProof="1">
                <a:solidFill>
                  <a:srgbClr val="0070C0"/>
                </a:solidFill>
                <a:latin typeface="Arial" panose="020B0604020202020204" pitchFamily="34" charset="0"/>
                <a:cs typeface="Arial" panose="020B0604020202020204" pitchFamily="34" charset="0"/>
              </a:rPr>
              <a:t>Dr Thérèse MALLIAVIN</a:t>
            </a:r>
          </a:p>
          <a:p>
            <a:pPr algn="l"/>
            <a:r>
              <a:rPr lang="en-GB" sz="2000" i="1" noProof="1">
                <a:latin typeface="Arial" panose="020B0604020202020204" pitchFamily="34" charset="0"/>
                <a:cs typeface="Arial" panose="020B0604020202020204" pitchFamily="34" charset="0"/>
              </a:rPr>
              <a:t>LPCT, CNRS</a:t>
            </a:r>
            <a:r>
              <a:rPr lang="en-GB" sz="2000" noProof="1">
                <a:latin typeface="Arial" panose="020B0604020202020204" pitchFamily="34" charset="0"/>
                <a:cs typeface="Arial" panose="020B0604020202020204" pitchFamily="34" charset="0"/>
              </a:rPr>
              <a:t>, University of Lorraine</a:t>
            </a:r>
          </a:p>
          <a:p>
            <a:pPr algn="l"/>
            <a:r>
              <a:rPr lang="en-GB" sz="2000" i="1" noProof="1">
                <a:latin typeface="Arial" panose="020B0604020202020204" pitchFamily="34" charset="0"/>
                <a:cs typeface="Arial" panose="020B0604020202020204" pitchFamily="34" charset="0"/>
              </a:rPr>
              <a:t>Metz, France </a:t>
            </a:r>
          </a:p>
        </p:txBody>
      </p:sp>
      <p:sp>
        <p:nvSpPr>
          <p:cNvPr id="19" name="Title 1">
            <a:extLst>
              <a:ext uri="{FF2B5EF4-FFF2-40B4-BE49-F238E27FC236}">
                <a16:creationId xmlns:a16="http://schemas.microsoft.com/office/drawing/2014/main" id="{93D79F00-E585-0A05-D758-9D8A1FD05F21}"/>
              </a:ext>
            </a:extLst>
          </p:cNvPr>
          <p:cNvSpPr txBox="1">
            <a:spLocks/>
          </p:cNvSpPr>
          <p:nvPr/>
        </p:nvSpPr>
        <p:spPr>
          <a:xfrm>
            <a:off x="5979876" y="4416430"/>
            <a:ext cx="6077866" cy="1651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2000" b="1" noProof="1">
                <a:latin typeface="Arial" panose="020B0604020202020204" pitchFamily="34" charset="0"/>
                <a:cs typeface="Arial" panose="020B0604020202020204" pitchFamily="34" charset="0"/>
              </a:rPr>
              <a:t>Thesis co-advisor: </a:t>
            </a:r>
          </a:p>
          <a:p>
            <a:pPr algn="r"/>
            <a:r>
              <a:rPr lang="en-GB" sz="2000" b="1" noProof="1">
                <a:solidFill>
                  <a:srgbClr val="0070C0"/>
                </a:solidFill>
                <a:latin typeface="Arial" panose="020B0604020202020204" pitchFamily="34" charset="0"/>
                <a:cs typeface="Arial" panose="020B0604020202020204" pitchFamily="34" charset="0"/>
              </a:rPr>
              <a:t>Dr Jung-Hsin LIN</a:t>
            </a:r>
          </a:p>
          <a:p>
            <a:pPr algn="r"/>
            <a:r>
              <a:rPr lang="en-GB" sz="2000" i="1" noProof="1">
                <a:latin typeface="Arial" panose="020B0604020202020204" pitchFamily="34" charset="0"/>
                <a:cs typeface="Arial" panose="020B0604020202020204" pitchFamily="34" charset="0"/>
              </a:rPr>
              <a:t>BioTReC, RCAS, </a:t>
            </a:r>
            <a:r>
              <a:rPr lang="en-GB" sz="2000" noProof="1">
                <a:latin typeface="Arial" panose="020B0604020202020204" pitchFamily="34" charset="0"/>
                <a:cs typeface="Arial" panose="020B0604020202020204" pitchFamily="34" charset="0"/>
              </a:rPr>
              <a:t>Academia Sinica</a:t>
            </a:r>
          </a:p>
          <a:p>
            <a:pPr algn="r"/>
            <a:r>
              <a:rPr lang="en-GB" sz="2000" i="1" noProof="1">
                <a:latin typeface="Arial" panose="020B0604020202020204" pitchFamily="34" charset="0"/>
                <a:cs typeface="Arial" panose="020B0604020202020204" pitchFamily="34" charset="0"/>
              </a:rPr>
              <a:t>Taipei, Taiwan</a:t>
            </a:r>
          </a:p>
        </p:txBody>
      </p:sp>
      <p:sp>
        <p:nvSpPr>
          <p:cNvPr id="20" name="Title 1">
            <a:extLst>
              <a:ext uri="{FF2B5EF4-FFF2-40B4-BE49-F238E27FC236}">
                <a16:creationId xmlns:a16="http://schemas.microsoft.com/office/drawing/2014/main" id="{26217410-BEA7-044E-E930-76B2A7D1AA58}"/>
              </a:ext>
            </a:extLst>
          </p:cNvPr>
          <p:cNvSpPr txBox="1">
            <a:spLocks/>
          </p:cNvSpPr>
          <p:nvPr/>
        </p:nvSpPr>
        <p:spPr>
          <a:xfrm>
            <a:off x="3133862" y="3553624"/>
            <a:ext cx="6206835" cy="16760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noProof="1">
                <a:solidFill>
                  <a:srgbClr val="0070C0"/>
                </a:solidFill>
                <a:latin typeface="Arial" panose="020B0604020202020204" pitchFamily="34" charset="0"/>
                <a:cs typeface="Arial" panose="020B0604020202020204" pitchFamily="34" charset="0"/>
              </a:rPr>
              <a:t>Marina BOTNARI</a:t>
            </a:r>
          </a:p>
          <a:p>
            <a:endParaRPr lang="en-GB" sz="2000" b="1" noProof="1">
              <a:latin typeface="Arial" panose="020B0604020202020204" pitchFamily="34" charset="0"/>
              <a:cs typeface="Arial" panose="020B0604020202020204" pitchFamily="34" charset="0"/>
            </a:endParaRPr>
          </a:p>
          <a:p>
            <a:r>
              <a:rPr lang="en-GB" sz="2000" b="1" i="1" noProof="1">
                <a:latin typeface="Arial" panose="020B0604020202020204" pitchFamily="34" charset="0"/>
                <a:cs typeface="Arial" panose="020B0604020202020204" pitchFamily="34" charset="0"/>
              </a:rPr>
              <a:t>TIGP-X program</a:t>
            </a:r>
          </a:p>
          <a:p>
            <a:r>
              <a:rPr lang="en-GB" sz="2000" i="1" noProof="1">
                <a:latin typeface="Arial" panose="020B0604020202020204" pitchFamily="34" charset="0"/>
                <a:cs typeface="Arial" panose="020B0604020202020204" pitchFamily="34" charset="0"/>
              </a:rPr>
              <a:t>LPCT</a:t>
            </a:r>
            <a:r>
              <a:rPr lang="en-GB" sz="2000" noProof="1">
                <a:latin typeface="Arial" panose="020B0604020202020204" pitchFamily="34" charset="0"/>
                <a:cs typeface="Arial" panose="020B0604020202020204" pitchFamily="34" charset="0"/>
              </a:rPr>
              <a:t>, University of Lorraine</a:t>
            </a:r>
          </a:p>
          <a:p>
            <a:r>
              <a:rPr lang="en-GB" sz="2000" noProof="1">
                <a:latin typeface="Arial" panose="020B0604020202020204" pitchFamily="34" charset="0"/>
                <a:cs typeface="Arial" panose="020B0604020202020204" pitchFamily="34" charset="0"/>
              </a:rPr>
              <a:t>Metz, France</a:t>
            </a:r>
          </a:p>
        </p:txBody>
      </p:sp>
    </p:spTree>
    <p:extLst>
      <p:ext uri="{BB962C8B-B14F-4D97-AF65-F5344CB8AC3E}">
        <p14:creationId xmlns:p14="http://schemas.microsoft.com/office/powerpoint/2010/main" val="1724798823"/>
      </p:ext>
    </p:extLst>
  </p:cSld>
  <p:clrMapOvr>
    <a:masterClrMapping/>
  </p:clrMapOvr>
  <mc:AlternateContent xmlns:mc="http://schemas.openxmlformats.org/markup-compatibility/2006">
    <mc:Choice xmlns:p14="http://schemas.microsoft.com/office/powerpoint/2010/main" Requires="p14">
      <p:transition spd="slow" p14:dur="2000" advTm="29670"/>
    </mc:Choice>
    <mc:Fallback>
      <p:transition spd="slow" advTm="296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8F5A-7A86-1F77-0AE0-7DA26B333FF5}"/>
            </a:ext>
          </a:extLst>
        </p:cNvPr>
        <p:cNvGrpSpPr/>
        <p:nvPr/>
      </p:nvGrpSpPr>
      <p:grpSpPr>
        <a:xfrm>
          <a:off x="0" y="0"/>
          <a:ext cx="0" cy="0"/>
          <a:chOff x="0" y="0"/>
          <a:chExt cx="0" cy="0"/>
        </a:xfrm>
      </p:grpSpPr>
      <p:sp>
        <p:nvSpPr>
          <p:cNvPr id="55" name="Title 4">
            <a:extLst>
              <a:ext uri="{FF2B5EF4-FFF2-40B4-BE49-F238E27FC236}">
                <a16:creationId xmlns:a16="http://schemas.microsoft.com/office/drawing/2014/main" id="{B7729F98-C341-D726-F92E-AB30FE8B1EC0}"/>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 LYS</a:t>
            </a:r>
            <a:r>
              <a:rPr lang="fr-FR" sz="4000" b="1" baseline="30000" noProof="1">
                <a:latin typeface="Arial" panose="020B0604020202020204" pitchFamily="34" charset="0"/>
                <a:cs typeface="Arial" panose="020B0604020202020204" pitchFamily="34" charset="0"/>
              </a:rPr>
              <a:t>58</a:t>
            </a:r>
            <a:r>
              <a:rPr lang="fr-FR" sz="4000" b="1" noProof="1">
                <a:latin typeface="Arial" panose="020B0604020202020204" pitchFamily="34" charset="0"/>
                <a:cs typeface="Arial" panose="020B0604020202020204" pitchFamily="34" charset="0"/>
              </a:rPr>
              <a:t> side chain orientation </a:t>
            </a:r>
            <a:endParaRPr lang="en-GB" sz="4000" b="1" noProof="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B152D0FB-465A-E495-138B-2D9E153B6278}"/>
                  </a:ext>
                </a:extLst>
              </p:cNvPr>
              <p:cNvSpPr txBox="1"/>
              <p:nvPr/>
            </p:nvSpPr>
            <p:spPr>
              <a:xfrm>
                <a:off x="-40153" y="875653"/>
                <a:ext cx="5316514" cy="2462213"/>
              </a:xfrm>
              <a:prstGeom prst="rect">
                <a:avLst/>
              </a:prstGeom>
              <a:noFill/>
            </p:spPr>
            <p:txBody>
              <a:bodyPr wrap="square" rtlCol="0">
                <a:spAutoFit/>
              </a:bodyPr>
              <a:lstStyle/>
              <a:p>
                <a:pPr marL="285750" indent="-285750">
                  <a:buFont typeface="Arial" panose="020B0604020202020204" pitchFamily="34" charset="0"/>
                  <a:buChar char="•"/>
                </a:pPr>
                <a:r>
                  <a:rPr lang="fr-FR" sz="2200" b="1" noProof="1">
                    <a:latin typeface="Arial" panose="020B0604020202020204" pitchFamily="34" charset="0"/>
                    <a:cs typeface="Arial" panose="020B0604020202020204" pitchFamily="34" charset="0"/>
                  </a:rPr>
                  <a:t>Lys</a:t>
                </a:r>
                <a:r>
                  <a:rPr lang="fr-FR" sz="2200" b="1" baseline="30000" noProof="1">
                    <a:latin typeface="Arial" panose="020B0604020202020204" pitchFamily="34" charset="0"/>
                    <a:cs typeface="Arial" panose="020B0604020202020204" pitchFamily="34" charset="0"/>
                  </a:rPr>
                  <a:t>58</a:t>
                </a:r>
                <a:r>
                  <a:rPr lang="fr-FR" sz="2200" b="1" noProof="1">
                    <a:latin typeface="Arial" panose="020B0604020202020204" pitchFamily="34" charset="0"/>
                    <a:cs typeface="Arial" panose="020B0604020202020204" pitchFamily="34" charset="0"/>
                  </a:rPr>
                  <a:t> N-C</a:t>
                </a:r>
                <a:r>
                  <a:rPr lang="el-GR" sz="2200" b="1" noProof="1">
                    <a:latin typeface="Arial" panose="020B0604020202020204" pitchFamily="34" charset="0"/>
                    <a:cs typeface="Arial" panose="020B0604020202020204" pitchFamily="34" charset="0"/>
                  </a:rPr>
                  <a:t>α</a:t>
                </a:r>
                <a:r>
                  <a:rPr lang="fr-FR" sz="2200" b="1" noProof="1">
                    <a:latin typeface="Arial" panose="020B0604020202020204" pitchFamily="34" charset="0"/>
                    <a:cs typeface="Arial" panose="020B0604020202020204" pitchFamily="34" charset="0"/>
                  </a:rPr>
                  <a:t>-C</a:t>
                </a:r>
                <a:r>
                  <a:rPr lang="el-GR" sz="2200" b="1" noProof="1">
                    <a:latin typeface="Arial" panose="020B0604020202020204" pitchFamily="34" charset="0"/>
                    <a:cs typeface="Arial" panose="020B0604020202020204" pitchFamily="34" charset="0"/>
                  </a:rPr>
                  <a:t>β</a:t>
                </a:r>
                <a:r>
                  <a:rPr lang="fr-FR" sz="2200" b="1" noProof="1">
                    <a:latin typeface="Arial" panose="020B0604020202020204" pitchFamily="34" charset="0"/>
                    <a:cs typeface="Arial" panose="020B0604020202020204" pitchFamily="34" charset="0"/>
                  </a:rPr>
                  <a:t>-C</a:t>
                </a:r>
                <a:r>
                  <a:rPr lang="el-GR" sz="2200" b="1" noProof="1">
                    <a:latin typeface="Arial" panose="020B0604020202020204" pitchFamily="34" charset="0"/>
                    <a:cs typeface="Arial" panose="020B0604020202020204" pitchFamily="34" charset="0"/>
                  </a:rPr>
                  <a:t>γ</a:t>
                </a:r>
                <a:r>
                  <a:rPr lang="fr-FR" sz="2200" b="1" noProof="1">
                    <a:latin typeface="Arial" panose="020B0604020202020204" pitchFamily="34" charset="0"/>
                    <a:cs typeface="Arial" panose="020B0604020202020204" pitchFamily="34" charset="0"/>
                  </a:rPr>
                  <a:t> </a:t>
                </a:r>
                <a:r>
                  <a:rPr lang="fr-FR" sz="2200" noProof="1">
                    <a:latin typeface="Arial" panose="020B0604020202020204" pitchFamily="34" charset="0"/>
                    <a:cs typeface="Arial" panose="020B0604020202020204" pitchFamily="34" charset="0"/>
                  </a:rPr>
                  <a:t>dihedral angle</a:t>
                </a:r>
              </a:p>
              <a:p>
                <a:pPr marL="285750" indent="-285750">
                  <a:buFont typeface="Arial" panose="020B0604020202020204" pitchFamily="34" charset="0"/>
                  <a:buChar char="•"/>
                </a:pPr>
                <a:r>
                  <a:rPr lang="fr-FR" sz="2200" b="1" noProof="1">
                    <a:latin typeface="Arial" panose="020B0604020202020204" pitchFamily="34" charset="0"/>
                    <a:cs typeface="Arial" panose="020B0604020202020204" pitchFamily="34" charset="0"/>
                  </a:rPr>
                  <a:t>Inward</a:t>
                </a:r>
                <a:r>
                  <a:rPr lang="fr-FR" sz="2200" noProof="1">
                    <a:latin typeface="Arial" panose="020B0604020202020204" pitchFamily="34" charset="0"/>
                    <a:cs typeface="Arial" panose="020B0604020202020204" pitchFamily="34" charset="0"/>
                  </a:rPr>
                  <a:t>: </a:t>
                </a:r>
                <a14:m>
                  <m:oMath xmlns:m="http://schemas.openxmlformats.org/officeDocument/2006/math">
                    <m:r>
                      <a:rPr lang="fr-FR" sz="2200" i="1" noProof="1" smtClean="0">
                        <a:latin typeface="Cambria Math" panose="02040503050406030204" pitchFamily="18" charset="0"/>
                        <a:ea typeface="Cambria Math" panose="02040503050406030204" pitchFamily="18" charset="0"/>
                        <a:cs typeface="Arial" panose="020B0604020202020204" pitchFamily="34" charset="0"/>
                      </a:rPr>
                      <m:t>~</m:t>
                    </m:r>
                    <m:r>
                      <a:rPr lang="fr-FR" sz="2200" b="0" i="1" noProof="1" smtClean="0">
                        <a:latin typeface="Cambria Math" panose="02040503050406030204" pitchFamily="18" charset="0"/>
                        <a:ea typeface="Cambria Math" panose="02040503050406030204" pitchFamily="18" charset="0"/>
                        <a:cs typeface="Arial" panose="020B0604020202020204" pitchFamily="34" charset="0"/>
                      </a:rPr>
                      <m:t> </m:t>
                    </m:r>
                  </m:oMath>
                </a14:m>
                <a:r>
                  <a:rPr lang="fr-FR" sz="2200" noProof="1">
                    <a:latin typeface="Arial" panose="020B0604020202020204" pitchFamily="34" charset="0"/>
                    <a:cs typeface="Arial" panose="020B0604020202020204" pitchFamily="34" charset="0"/>
                  </a:rPr>
                  <a:t>-67° and </a:t>
                </a:r>
                <a:r>
                  <a:rPr lang="fr-FR" sz="2200" b="1" noProof="1">
                    <a:latin typeface="Arial" panose="020B0604020202020204" pitchFamily="34" charset="0"/>
                    <a:cs typeface="Arial" panose="020B0604020202020204" pitchFamily="34" charset="0"/>
                  </a:rPr>
                  <a:t>Outward</a:t>
                </a:r>
                <a:r>
                  <a:rPr lang="fr-FR" sz="2200" noProof="1">
                    <a:latin typeface="Arial" panose="020B0604020202020204" pitchFamily="34" charset="0"/>
                    <a:cs typeface="Arial" panose="020B0604020202020204" pitchFamily="34" charset="0"/>
                  </a:rPr>
                  <a:t>: </a:t>
                </a:r>
                <a14:m>
                  <m:oMath xmlns:m="http://schemas.openxmlformats.org/officeDocument/2006/math">
                    <m:r>
                      <a:rPr lang="fr-FR" sz="2200" i="1" noProof="1" smtClean="0">
                        <a:latin typeface="Cambria Math" panose="02040503050406030204" pitchFamily="18" charset="0"/>
                        <a:ea typeface="Cambria Math" panose="02040503050406030204" pitchFamily="18" charset="0"/>
                        <a:cs typeface="Arial" panose="020B0604020202020204" pitchFamily="34" charset="0"/>
                      </a:rPr>
                      <m:t>~</m:t>
                    </m:r>
                    <m:r>
                      <a:rPr lang="fr-FR" sz="2200" b="0" i="1" noProof="1" smtClean="0">
                        <a:latin typeface="Cambria Math" panose="02040503050406030204" pitchFamily="18" charset="0"/>
                        <a:ea typeface="Cambria Math" panose="02040503050406030204" pitchFamily="18" charset="0"/>
                        <a:cs typeface="Arial" panose="020B0604020202020204" pitchFamily="34" charset="0"/>
                      </a:rPr>
                      <m:t> </m:t>
                    </m:r>
                  </m:oMath>
                </a14:m>
                <a:r>
                  <a:rPr lang="fr-FR" sz="2200" noProof="1">
                    <a:latin typeface="Arial" panose="020B0604020202020204" pitchFamily="34" charset="0"/>
                    <a:cs typeface="Arial" panose="020B0604020202020204" pitchFamily="34" charset="0"/>
                  </a:rPr>
                  <a:t>-172°  </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Low free energy barrier</a:t>
                </a:r>
                <a:r>
                  <a:rPr lang="en-GB" sz="2200" noProof="1">
                    <a:latin typeface="Arial" panose="020B0604020202020204" pitchFamily="34" charset="0"/>
                    <a:cs typeface="Arial" panose="020B0604020202020204" pitchFamily="34" charset="0"/>
                  </a:rPr>
                  <a:t> value </a:t>
                </a:r>
                <a:br>
                  <a:rPr lang="en-GB" sz="2200" noProof="1">
                    <a:latin typeface="Arial" panose="020B0604020202020204" pitchFamily="34" charset="0"/>
                    <a:cs typeface="Arial" panose="020B0604020202020204" pitchFamily="34" charset="0"/>
                  </a:rPr>
                </a:br>
                <a:r>
                  <a:rPr lang="en-GB" sz="2200" noProof="1">
                    <a:latin typeface="Arial" panose="020B0604020202020204" pitchFamily="34" charset="0"/>
                    <a:cs typeface="Arial" panose="020B0604020202020204" pitchFamily="34" charset="0"/>
                  </a:rPr>
                  <a:t>(&lt;10 kcal/mol)</a:t>
                </a:r>
              </a:p>
              <a:p>
                <a:pPr marL="285750" indent="-285750">
                  <a:buFont typeface="Arial" panose="020B0604020202020204" pitchFamily="34" charset="0"/>
                  <a:buChar char="•"/>
                </a:pPr>
                <a:r>
                  <a:rPr lang="en-GB" sz="2200" noProof="1">
                    <a:latin typeface="Arial" panose="020B0604020202020204" pitchFamily="34" charset="0"/>
                    <a:cs typeface="Arial" panose="020B0604020202020204" pitchFamily="34" charset="0"/>
                  </a:rPr>
                  <a:t>More consistent behaviour in saline environment than in PBS</a:t>
                </a:r>
              </a:p>
              <a:p>
                <a:endParaRPr lang="en-GB" sz="2200" noProof="1">
                  <a:latin typeface="Arial" panose="020B0604020202020204" pitchFamily="34" charset="0"/>
                  <a:cs typeface="Arial" panose="020B0604020202020204" pitchFamily="34" charset="0"/>
                </a:endParaRPr>
              </a:p>
            </p:txBody>
          </p:sp>
        </mc:Choice>
        <mc:Fallback>
          <p:sp>
            <p:nvSpPr>
              <p:cNvPr id="42" name="TextBox 41">
                <a:extLst>
                  <a:ext uri="{FF2B5EF4-FFF2-40B4-BE49-F238E27FC236}">
                    <a16:creationId xmlns:a16="http://schemas.microsoft.com/office/drawing/2014/main" id="{B152D0FB-465A-E495-138B-2D9E153B6278}"/>
                  </a:ext>
                </a:extLst>
              </p:cNvPr>
              <p:cNvSpPr txBox="1">
                <a:spLocks noRot="1" noChangeAspect="1" noMove="1" noResize="1" noEditPoints="1" noAdjustHandles="1" noChangeArrowheads="1" noChangeShapeType="1" noTextEdit="1"/>
              </p:cNvSpPr>
              <p:nvPr/>
            </p:nvSpPr>
            <p:spPr>
              <a:xfrm>
                <a:off x="-40153" y="875653"/>
                <a:ext cx="5316514" cy="2462213"/>
              </a:xfrm>
              <a:prstGeom prst="rect">
                <a:avLst/>
              </a:prstGeom>
              <a:blipFill>
                <a:blip r:embed="rId3"/>
                <a:stretch>
                  <a:fillRect l="-1190" t="-2051"/>
                </a:stretch>
              </a:blipFill>
            </p:spPr>
            <p:txBody>
              <a:bodyPr/>
              <a:lstStyle/>
              <a:p>
                <a:r>
                  <a:rPr lang="en-GB">
                    <a:noFill/>
                  </a:rPr>
                  <a:t> </a:t>
                </a:r>
              </a:p>
            </p:txBody>
          </p:sp>
        </mc:Fallback>
      </mc:AlternateContent>
      <p:sp>
        <p:nvSpPr>
          <p:cNvPr id="51" name="Slide Number Placeholder 50">
            <a:extLst>
              <a:ext uri="{FF2B5EF4-FFF2-40B4-BE49-F238E27FC236}">
                <a16:creationId xmlns:a16="http://schemas.microsoft.com/office/drawing/2014/main" id="{C13AF08D-B159-033E-EBBB-70213C21114A}"/>
              </a:ext>
            </a:extLst>
          </p:cNvPr>
          <p:cNvSpPr>
            <a:spLocks noGrp="1"/>
          </p:cNvSpPr>
          <p:nvPr>
            <p:ph type="sldNum" sz="quarter" idx="12"/>
          </p:nvPr>
        </p:nvSpPr>
        <p:spPr/>
        <p:txBody>
          <a:bodyPr/>
          <a:lstStyle/>
          <a:p>
            <a:fld id="{A9474A3E-2C99-014E-8DC1-D4CADD1F58D4}" type="slidenum">
              <a:rPr lang="en-GB" smtClean="0"/>
              <a:t>9</a:t>
            </a:fld>
            <a:endParaRPr lang="en-GB"/>
          </a:p>
        </p:txBody>
      </p:sp>
      <p:sp>
        <p:nvSpPr>
          <p:cNvPr id="53" name="Footer Placeholder 52">
            <a:extLst>
              <a:ext uri="{FF2B5EF4-FFF2-40B4-BE49-F238E27FC236}">
                <a16:creationId xmlns:a16="http://schemas.microsoft.com/office/drawing/2014/main" id="{A5028D42-9EF2-DD19-1634-642DD4DF5A81}"/>
              </a:ext>
            </a:extLst>
          </p:cNvPr>
          <p:cNvSpPr>
            <a:spLocks noGrp="1"/>
          </p:cNvSpPr>
          <p:nvPr>
            <p:ph type="ftr" sz="quarter" idx="11"/>
          </p:nvPr>
        </p:nvSpPr>
        <p:spPr/>
        <p:txBody>
          <a:bodyPr/>
          <a:lstStyle/>
          <a:p>
            <a:r>
              <a:rPr lang="en-GB"/>
              <a:t>ISGC Academia Sinica 2026</a:t>
            </a:r>
          </a:p>
        </p:txBody>
      </p:sp>
      <p:sp>
        <p:nvSpPr>
          <p:cNvPr id="54" name="TextBox 53">
            <a:extLst>
              <a:ext uri="{FF2B5EF4-FFF2-40B4-BE49-F238E27FC236}">
                <a16:creationId xmlns:a16="http://schemas.microsoft.com/office/drawing/2014/main" id="{257D5855-2964-1D53-8B97-DA89134340BF}"/>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76" name="Group 75">
            <a:extLst>
              <a:ext uri="{FF2B5EF4-FFF2-40B4-BE49-F238E27FC236}">
                <a16:creationId xmlns:a16="http://schemas.microsoft.com/office/drawing/2014/main" id="{84F1F018-1ADA-2B1F-4E3A-C7E757EB8E98}"/>
              </a:ext>
            </a:extLst>
          </p:cNvPr>
          <p:cNvGrpSpPr/>
          <p:nvPr/>
        </p:nvGrpSpPr>
        <p:grpSpPr>
          <a:xfrm>
            <a:off x="95027" y="3023419"/>
            <a:ext cx="12096973" cy="3575019"/>
            <a:chOff x="95027" y="3023419"/>
            <a:chExt cx="12096973" cy="3575019"/>
          </a:xfrm>
        </p:grpSpPr>
        <p:grpSp>
          <p:nvGrpSpPr>
            <p:cNvPr id="75" name="Group 74">
              <a:extLst>
                <a:ext uri="{FF2B5EF4-FFF2-40B4-BE49-F238E27FC236}">
                  <a16:creationId xmlns:a16="http://schemas.microsoft.com/office/drawing/2014/main" id="{02E52843-E1B1-33F3-4A64-D98BBEE1819C}"/>
                </a:ext>
              </a:extLst>
            </p:cNvPr>
            <p:cNvGrpSpPr/>
            <p:nvPr/>
          </p:nvGrpSpPr>
          <p:grpSpPr>
            <a:xfrm>
              <a:off x="95027" y="3023419"/>
              <a:ext cx="12096973" cy="3575019"/>
              <a:chOff x="95027" y="3023419"/>
              <a:chExt cx="12096973" cy="3575019"/>
            </a:xfrm>
          </p:grpSpPr>
          <p:grpSp>
            <p:nvGrpSpPr>
              <p:cNvPr id="69" name="Group 68">
                <a:extLst>
                  <a:ext uri="{FF2B5EF4-FFF2-40B4-BE49-F238E27FC236}">
                    <a16:creationId xmlns:a16="http://schemas.microsoft.com/office/drawing/2014/main" id="{A09A70E6-313E-63E7-019E-7BDEB01812FF}"/>
                  </a:ext>
                </a:extLst>
              </p:cNvPr>
              <p:cNvGrpSpPr/>
              <p:nvPr/>
            </p:nvGrpSpPr>
            <p:grpSpPr>
              <a:xfrm>
                <a:off x="95027" y="3023419"/>
                <a:ext cx="12096973" cy="3575019"/>
                <a:chOff x="95027" y="3023419"/>
                <a:chExt cx="12096973" cy="3575019"/>
              </a:xfrm>
            </p:grpSpPr>
            <p:pic>
              <p:nvPicPr>
                <p:cNvPr id="68" name="Picture 67">
                  <a:extLst>
                    <a:ext uri="{FF2B5EF4-FFF2-40B4-BE49-F238E27FC236}">
                      <a16:creationId xmlns:a16="http://schemas.microsoft.com/office/drawing/2014/main" id="{87CA5CA6-0D58-DE82-D3D7-613EDDB16F0D}"/>
                    </a:ext>
                  </a:extLst>
                </p:cNvPr>
                <p:cNvPicPr>
                  <a:picLocks noChangeAspect="1"/>
                </p:cNvPicPr>
                <p:nvPr/>
              </p:nvPicPr>
              <p:blipFill>
                <a:blip r:embed="rId4"/>
                <a:stretch>
                  <a:fillRect/>
                </a:stretch>
              </p:blipFill>
              <p:spPr>
                <a:xfrm>
                  <a:off x="6116080" y="3398727"/>
                  <a:ext cx="4903331" cy="2460300"/>
                </a:xfrm>
                <a:prstGeom prst="rect">
                  <a:avLst/>
                </a:prstGeom>
              </p:spPr>
            </p:pic>
            <p:pic>
              <p:nvPicPr>
                <p:cNvPr id="66" name="Picture 65">
                  <a:extLst>
                    <a:ext uri="{FF2B5EF4-FFF2-40B4-BE49-F238E27FC236}">
                      <a16:creationId xmlns:a16="http://schemas.microsoft.com/office/drawing/2014/main" id="{B8F9A360-9BE1-5BFE-9538-FB00D40C1B1A}"/>
                    </a:ext>
                  </a:extLst>
                </p:cNvPr>
                <p:cNvPicPr>
                  <a:picLocks noChangeAspect="1"/>
                </p:cNvPicPr>
                <p:nvPr/>
              </p:nvPicPr>
              <p:blipFill>
                <a:blip r:embed="rId5"/>
                <a:stretch>
                  <a:fillRect/>
                </a:stretch>
              </p:blipFill>
              <p:spPr>
                <a:xfrm>
                  <a:off x="1172591" y="3368697"/>
                  <a:ext cx="4903331" cy="2460300"/>
                </a:xfrm>
                <a:prstGeom prst="rect">
                  <a:avLst/>
                </a:prstGeom>
              </p:spPr>
            </p:pic>
            <p:grpSp>
              <p:nvGrpSpPr>
                <p:cNvPr id="64" name="Group 63">
                  <a:extLst>
                    <a:ext uri="{FF2B5EF4-FFF2-40B4-BE49-F238E27FC236}">
                      <a16:creationId xmlns:a16="http://schemas.microsoft.com/office/drawing/2014/main" id="{4CD89449-6F94-99E7-20EB-91D94D36C09B}"/>
                    </a:ext>
                  </a:extLst>
                </p:cNvPr>
                <p:cNvGrpSpPr/>
                <p:nvPr/>
              </p:nvGrpSpPr>
              <p:grpSpPr>
                <a:xfrm>
                  <a:off x="95027" y="3023419"/>
                  <a:ext cx="12096973" cy="3575019"/>
                  <a:chOff x="95027" y="2802825"/>
                  <a:chExt cx="12096973" cy="3987834"/>
                </a:xfrm>
              </p:grpSpPr>
              <p:grpSp>
                <p:nvGrpSpPr>
                  <p:cNvPr id="62" name="Group 61">
                    <a:extLst>
                      <a:ext uri="{FF2B5EF4-FFF2-40B4-BE49-F238E27FC236}">
                        <a16:creationId xmlns:a16="http://schemas.microsoft.com/office/drawing/2014/main" id="{3281F089-A296-D7DC-9BE7-517D3DFF1D6A}"/>
                      </a:ext>
                    </a:extLst>
                  </p:cNvPr>
                  <p:cNvGrpSpPr/>
                  <p:nvPr/>
                </p:nvGrpSpPr>
                <p:grpSpPr>
                  <a:xfrm>
                    <a:off x="1367324" y="2802825"/>
                    <a:ext cx="9191106" cy="1690936"/>
                    <a:chOff x="361277" y="3246471"/>
                    <a:chExt cx="9191106" cy="1690936"/>
                  </a:xfrm>
                </p:grpSpPr>
                <p:grpSp>
                  <p:nvGrpSpPr>
                    <p:cNvPr id="50" name="Group 49">
                      <a:extLst>
                        <a:ext uri="{FF2B5EF4-FFF2-40B4-BE49-F238E27FC236}">
                          <a16:creationId xmlns:a16="http://schemas.microsoft.com/office/drawing/2014/main" id="{1A634248-FEE3-3A22-F6E8-85CAF83056F6}"/>
                        </a:ext>
                      </a:extLst>
                    </p:cNvPr>
                    <p:cNvGrpSpPr/>
                    <p:nvPr/>
                  </p:nvGrpSpPr>
                  <p:grpSpPr>
                    <a:xfrm>
                      <a:off x="475742" y="3246471"/>
                      <a:ext cx="9076641" cy="1690936"/>
                      <a:chOff x="1337807" y="3336666"/>
                      <a:chExt cx="9076641" cy="2015244"/>
                    </a:xfrm>
                  </p:grpSpPr>
                  <p:grpSp>
                    <p:nvGrpSpPr>
                      <p:cNvPr id="45" name="Group 44">
                        <a:extLst>
                          <a:ext uri="{FF2B5EF4-FFF2-40B4-BE49-F238E27FC236}">
                            <a16:creationId xmlns:a16="http://schemas.microsoft.com/office/drawing/2014/main" id="{2EEA2FF7-8FDB-CEF4-9829-05EDFECB92DE}"/>
                          </a:ext>
                        </a:extLst>
                      </p:cNvPr>
                      <p:cNvGrpSpPr/>
                      <p:nvPr/>
                    </p:nvGrpSpPr>
                    <p:grpSpPr>
                      <a:xfrm>
                        <a:off x="3121033" y="3336666"/>
                        <a:ext cx="7293415" cy="461666"/>
                        <a:chOff x="3121033" y="3336666"/>
                        <a:chExt cx="7293415" cy="461666"/>
                      </a:xfrm>
                    </p:grpSpPr>
                    <p:sp>
                      <p:nvSpPr>
                        <p:cNvPr id="43" name="TextBox 42">
                          <a:extLst>
                            <a:ext uri="{FF2B5EF4-FFF2-40B4-BE49-F238E27FC236}">
                              <a16:creationId xmlns:a16="http://schemas.microsoft.com/office/drawing/2014/main" id="{96D02B14-9B97-2F10-C50E-16CB255FFCB4}"/>
                            </a:ext>
                          </a:extLst>
                        </p:cNvPr>
                        <p:cNvSpPr txBox="1"/>
                        <p:nvPr/>
                      </p:nvSpPr>
                      <p:spPr>
                        <a:xfrm>
                          <a:off x="3121033" y="3336667"/>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Saline</a:t>
                          </a:r>
                        </a:p>
                      </p:txBody>
                    </p:sp>
                    <p:sp>
                      <p:nvSpPr>
                        <p:cNvPr id="44" name="TextBox 43">
                          <a:extLst>
                            <a:ext uri="{FF2B5EF4-FFF2-40B4-BE49-F238E27FC236}">
                              <a16:creationId xmlns:a16="http://schemas.microsoft.com/office/drawing/2014/main" id="{764AEFB4-C6F7-5AFB-519B-C09B5F66E55C}"/>
                            </a:ext>
                          </a:extLst>
                        </p:cNvPr>
                        <p:cNvSpPr txBox="1"/>
                        <p:nvPr/>
                      </p:nvSpPr>
                      <p:spPr>
                        <a:xfrm>
                          <a:off x="8251568" y="3336666"/>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PBS</a:t>
                          </a:r>
                        </a:p>
                      </p:txBody>
                    </p:sp>
                  </p:grpSp>
                  <p:sp>
                    <p:nvSpPr>
                      <p:cNvPr id="46" name="TextBox 45">
                        <a:extLst>
                          <a:ext uri="{FF2B5EF4-FFF2-40B4-BE49-F238E27FC236}">
                            <a16:creationId xmlns:a16="http://schemas.microsoft.com/office/drawing/2014/main" id="{003D5FD8-6D7E-1ABC-CA2B-FAA180A1E4A7}"/>
                          </a:ext>
                        </a:extLst>
                      </p:cNvPr>
                      <p:cNvSpPr txBox="1"/>
                      <p:nvPr/>
                    </p:nvSpPr>
                    <p:spPr>
                      <a:xfrm>
                        <a:off x="1337807" y="5044133"/>
                        <a:ext cx="1041399" cy="307777"/>
                      </a:xfrm>
                      <a:prstGeom prst="rect">
                        <a:avLst/>
                      </a:prstGeom>
                      <a:noFill/>
                      <a:ln>
                        <a:solidFill>
                          <a:schemeClr val="tx1"/>
                        </a:solidFill>
                      </a:ln>
                    </p:spPr>
                    <p:txBody>
                      <a:bodyPr wrap="square" rtlCol="0">
                        <a:spAutoFit/>
                      </a:bodyPr>
                      <a:lstStyle/>
                      <a:p>
                        <a:r>
                          <a:rPr lang="en-GB" sz="1400" dirty="0">
                            <a:solidFill>
                              <a:srgbClr val="C00000"/>
                            </a:solidFill>
                            <a:latin typeface="Arial" panose="020B0604020202020204" pitchFamily="34" charset="0"/>
                            <a:cs typeface="Arial" panose="020B0604020202020204" pitchFamily="34" charset="0"/>
                          </a:rPr>
                          <a:t>+ Lys triad</a:t>
                        </a:r>
                      </a:p>
                    </p:txBody>
                  </p:sp>
                  <p:sp>
                    <p:nvSpPr>
                      <p:cNvPr id="47" name="TextBox 46">
                        <a:extLst>
                          <a:ext uri="{FF2B5EF4-FFF2-40B4-BE49-F238E27FC236}">
                            <a16:creationId xmlns:a16="http://schemas.microsoft.com/office/drawing/2014/main" id="{5F3C102F-815D-AAEE-835B-E4A21D24297A}"/>
                          </a:ext>
                        </a:extLst>
                      </p:cNvPr>
                      <p:cNvSpPr txBox="1"/>
                      <p:nvPr/>
                    </p:nvSpPr>
                    <p:spPr>
                      <a:xfrm>
                        <a:off x="6245682" y="5044133"/>
                        <a:ext cx="1041399" cy="307777"/>
                      </a:xfrm>
                      <a:prstGeom prst="rect">
                        <a:avLst/>
                      </a:prstGeom>
                      <a:noFill/>
                      <a:ln>
                        <a:solidFill>
                          <a:schemeClr val="tx1"/>
                        </a:solidFill>
                      </a:ln>
                    </p:spPr>
                    <p:txBody>
                      <a:bodyPr wrap="square" rtlCol="0">
                        <a:spAutoFit/>
                      </a:bodyPr>
                      <a:lstStyle/>
                      <a:p>
                        <a:r>
                          <a:rPr lang="en-GB" sz="1400" dirty="0">
                            <a:solidFill>
                              <a:srgbClr val="C00000"/>
                            </a:solidFill>
                            <a:latin typeface="Arial" panose="020B0604020202020204" pitchFamily="34" charset="0"/>
                            <a:cs typeface="Arial" panose="020B0604020202020204" pitchFamily="34" charset="0"/>
                          </a:rPr>
                          <a:t>+ Lys triad</a:t>
                        </a:r>
                      </a:p>
                    </p:txBody>
                  </p:sp>
                  <p:sp>
                    <p:nvSpPr>
                      <p:cNvPr id="48" name="TextBox 47">
                        <a:extLst>
                          <a:ext uri="{FF2B5EF4-FFF2-40B4-BE49-F238E27FC236}">
                            <a16:creationId xmlns:a16="http://schemas.microsoft.com/office/drawing/2014/main" id="{0D153987-95BA-259D-DD77-564729E59289}"/>
                          </a:ext>
                        </a:extLst>
                      </p:cNvPr>
                      <p:cNvSpPr txBox="1"/>
                      <p:nvPr/>
                    </p:nvSpPr>
                    <p:spPr>
                      <a:xfrm>
                        <a:off x="3886772" y="4992121"/>
                        <a:ext cx="1041399" cy="307777"/>
                      </a:xfrm>
                      <a:prstGeom prst="rect">
                        <a:avLst/>
                      </a:prstGeom>
                      <a:noFill/>
                      <a:ln>
                        <a:solidFill>
                          <a:schemeClr val="tx1"/>
                        </a:solidFill>
                      </a:ln>
                    </p:spPr>
                    <p:txBody>
                      <a:bodyPr wrap="square" rtlCol="0">
                        <a:spAutoFit/>
                      </a:bodyPr>
                      <a:lstStyle/>
                      <a:p>
                        <a:r>
                          <a:rPr lang="en-GB" sz="1400" dirty="0">
                            <a:solidFill>
                              <a:srgbClr val="0070C0"/>
                            </a:solidFill>
                            <a:latin typeface="Arial" panose="020B0604020202020204" pitchFamily="34" charset="0"/>
                            <a:cs typeface="Arial" panose="020B0604020202020204" pitchFamily="34" charset="0"/>
                          </a:rPr>
                          <a:t>- Lys triad</a:t>
                        </a:r>
                      </a:p>
                    </p:txBody>
                  </p:sp>
                  <p:sp>
                    <p:nvSpPr>
                      <p:cNvPr id="49" name="TextBox 48">
                        <a:extLst>
                          <a:ext uri="{FF2B5EF4-FFF2-40B4-BE49-F238E27FC236}">
                            <a16:creationId xmlns:a16="http://schemas.microsoft.com/office/drawing/2014/main" id="{7F045031-4307-490E-109D-FBF204D7B6F9}"/>
                          </a:ext>
                        </a:extLst>
                      </p:cNvPr>
                      <p:cNvSpPr txBox="1"/>
                      <p:nvPr/>
                    </p:nvSpPr>
                    <p:spPr>
                      <a:xfrm>
                        <a:off x="8812308" y="4957771"/>
                        <a:ext cx="1041399" cy="307777"/>
                      </a:xfrm>
                      <a:prstGeom prst="rect">
                        <a:avLst/>
                      </a:prstGeom>
                      <a:noFill/>
                      <a:ln>
                        <a:solidFill>
                          <a:schemeClr val="tx1"/>
                        </a:solidFill>
                      </a:ln>
                    </p:spPr>
                    <p:txBody>
                      <a:bodyPr wrap="square" rtlCol="0">
                        <a:spAutoFit/>
                      </a:bodyPr>
                      <a:lstStyle/>
                      <a:p>
                        <a:r>
                          <a:rPr lang="en-GB" sz="1400" dirty="0">
                            <a:solidFill>
                              <a:srgbClr val="0070C0"/>
                            </a:solidFill>
                            <a:latin typeface="Arial" panose="020B0604020202020204" pitchFamily="34" charset="0"/>
                            <a:cs typeface="Arial" panose="020B0604020202020204" pitchFamily="34" charset="0"/>
                          </a:rPr>
                          <a:t>- Lys triad</a:t>
                        </a:r>
                      </a:p>
                    </p:txBody>
                  </p:sp>
                </p:grpSp>
                <p:sp>
                  <p:nvSpPr>
                    <p:cNvPr id="59" name="TextBox 58">
                      <a:extLst>
                        <a:ext uri="{FF2B5EF4-FFF2-40B4-BE49-F238E27FC236}">
                          <a16:creationId xmlns:a16="http://schemas.microsoft.com/office/drawing/2014/main" id="{84E05CB0-2788-9AB4-EF96-6A6F7A8CBD28}"/>
                        </a:ext>
                      </a:extLst>
                    </p:cNvPr>
                    <p:cNvSpPr txBox="1"/>
                    <p:nvPr/>
                  </p:nvSpPr>
                  <p:spPr>
                    <a:xfrm>
                      <a:off x="361277" y="3298902"/>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60" name="TextBox 59">
                      <a:extLst>
                        <a:ext uri="{FF2B5EF4-FFF2-40B4-BE49-F238E27FC236}">
                          <a16:creationId xmlns:a16="http://schemas.microsoft.com/office/drawing/2014/main" id="{88593D1A-06AB-E7A2-B057-62C21E43E0EE}"/>
                        </a:ext>
                      </a:extLst>
                    </p:cNvPr>
                    <p:cNvSpPr txBox="1"/>
                    <p:nvPr/>
                  </p:nvSpPr>
                  <p:spPr>
                    <a:xfrm>
                      <a:off x="5276360" y="3372230"/>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grpSp>
              <p:sp>
                <p:nvSpPr>
                  <p:cNvPr id="63" name="TextBox 62">
                    <a:extLst>
                      <a:ext uri="{FF2B5EF4-FFF2-40B4-BE49-F238E27FC236}">
                        <a16:creationId xmlns:a16="http://schemas.microsoft.com/office/drawing/2014/main" id="{64464182-D0A0-5263-1C6B-91A63932D4EC}"/>
                      </a:ext>
                    </a:extLst>
                  </p:cNvPr>
                  <p:cNvSpPr txBox="1"/>
                  <p:nvPr/>
                </p:nvSpPr>
                <p:spPr>
                  <a:xfrm>
                    <a:off x="95027" y="5932369"/>
                    <a:ext cx="12096973" cy="858290"/>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12</a:t>
                    </a:r>
                    <a:r>
                      <a:rPr lang="en-GB" sz="1100" noProof="1">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Relationship between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side-chain free energy, chain position within the six-chain model, and buffer conditions. (</a:t>
                    </a:r>
                    <a:r>
                      <a:rPr lang="en-GB" sz="1100" b="1" dirty="0">
                        <a:latin typeface="Arial" panose="020B0604020202020204" pitchFamily="34" charset="0"/>
                        <a:cs typeface="Arial" panose="020B0604020202020204" pitchFamily="34" charset="0"/>
                      </a:rPr>
                      <a:t>A</a:t>
                    </a:r>
                    <a:r>
                      <a:rPr lang="en-GB" sz="1100" dirty="0">
                        <a:latin typeface="Arial" panose="020B0604020202020204" pitchFamily="34" charset="0"/>
                        <a:cs typeface="Arial" panose="020B0604020202020204" pitchFamily="34" charset="0"/>
                      </a:rPr>
                      <a:t>) systems simulated in saline buffer,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systems simulated in PBS. Each curve represents the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residue from a distinct chain within the six-chain assembly. The x-axis represents the value of the dihedral angle in degrees, the y-axis represents the free energy in kcal/mol. </a:t>
                    </a:r>
                    <a:r>
                      <a:rPr lang="en-FR" sz="1100" dirty="0">
                        <a:effectLst/>
                        <a:latin typeface="Arial" panose="020B0604020202020204" pitchFamily="34" charset="0"/>
                        <a:cs typeface="Arial" panose="020B0604020202020204" pitchFamily="34" charset="0"/>
                      </a:rPr>
                      <a:t>Figures generated from Umbrella Sampling (USMD) simulations.</a:t>
                    </a:r>
                    <a:endParaRPr lang="en-FR" sz="1100" dirty="0">
                      <a:latin typeface="Arial" panose="020B0604020202020204" pitchFamily="34" charset="0"/>
                      <a:cs typeface="Arial" panose="020B0604020202020204" pitchFamily="34" charset="0"/>
                    </a:endParaRPr>
                  </a:p>
                  <a:p>
                    <a:endParaRPr lang="en-GB" sz="1100" noProof="1">
                      <a:latin typeface="Arial" panose="020B0604020202020204" pitchFamily="34" charset="0"/>
                      <a:cs typeface="Arial" panose="020B0604020202020204" pitchFamily="34" charset="0"/>
                    </a:endParaRPr>
                  </a:p>
                </p:txBody>
              </p:sp>
            </p:grpSp>
          </p:grpSp>
          <p:sp>
            <p:nvSpPr>
              <p:cNvPr id="71" name="Rectangle 70">
                <a:extLst>
                  <a:ext uri="{FF2B5EF4-FFF2-40B4-BE49-F238E27FC236}">
                    <a16:creationId xmlns:a16="http://schemas.microsoft.com/office/drawing/2014/main" id="{3283A1E0-180C-84F3-BD73-A1A77EAB9E1D}"/>
                  </a:ext>
                </a:extLst>
              </p:cNvPr>
              <p:cNvSpPr/>
              <p:nvPr/>
            </p:nvSpPr>
            <p:spPr>
              <a:xfrm>
                <a:off x="1490649" y="3557789"/>
                <a:ext cx="486427" cy="5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F9A866B-5403-20A8-FB64-D53EA07934FC}"/>
                  </a:ext>
                </a:extLst>
              </p:cNvPr>
              <p:cNvSpPr/>
              <p:nvPr/>
            </p:nvSpPr>
            <p:spPr>
              <a:xfrm>
                <a:off x="6449630" y="3570698"/>
                <a:ext cx="486427" cy="5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21609FA3-167D-029B-9B00-215EFFD056A0}"/>
                    </a:ext>
                  </a:extLst>
                </p:cNvPr>
                <p:cNvSpPr txBox="1"/>
                <p:nvPr/>
              </p:nvSpPr>
              <p:spPr>
                <a:xfrm>
                  <a:off x="6374833" y="3540060"/>
                  <a:ext cx="778653" cy="646331"/>
                </a:xfrm>
                <a:prstGeom prst="rect">
                  <a:avLst/>
                </a:prstGeom>
                <a:noFill/>
                <a:ln>
                  <a:noFill/>
                </a:ln>
              </p:spPr>
              <p:txBody>
                <a:bodyPr wrap="square" rtlCol="0">
                  <a:spAutoFit/>
                </a:bodyPr>
                <a:lstStyle/>
                <a:p>
                  <a14:m>
                    <m:oMath xmlns:m="http://schemas.openxmlformats.org/officeDocument/2006/math">
                      <m:r>
                        <a:rPr lang="en-GB" sz="600" i="1" noProof="1" dirty="0" smtClean="0">
                          <a:solidFill>
                            <a:srgbClr val="E65E72"/>
                          </a:solidFill>
                          <a:latin typeface="Cambria Math" panose="02040503050406030204" pitchFamily="18" charset="0"/>
                          <a:ea typeface="Cambria Math" panose="02040503050406030204" pitchFamily="18" charset="0"/>
                        </a:rPr>
                        <m:t>∎</m:t>
                      </m:r>
                    </m:oMath>
                  </a14:m>
                  <a:r>
                    <a:rPr lang="en-GB" sz="600" noProof="1">
                      <a:solidFill>
                        <a:srgbClr val="E65E72"/>
                      </a:solidFill>
                      <a:latin typeface="Avenir Next" panose="020B0503020202020204" pitchFamily="34" charset="0"/>
                      <a:ea typeface="Cambria Math" panose="02040503050406030204" pitchFamily="18" charset="0"/>
                    </a:rPr>
                    <a:t> </a:t>
                  </a:r>
                  <a:r>
                    <a:rPr lang="en-GB" sz="600" b="0" noProof="1">
                      <a:solidFill>
                        <a:srgbClr val="E65E72"/>
                      </a:solidFill>
                      <a:latin typeface="Avenir Next" panose="020B0503020202020204" pitchFamily="34" charset="0"/>
                      <a:ea typeface="Cambria Math" panose="02040503050406030204" pitchFamily="18" charset="0"/>
                    </a:rPr>
                    <a:t>K58 chain A</a:t>
                  </a:r>
                </a:p>
                <a:p>
                  <a14:m>
                    <m:oMath xmlns:m="http://schemas.openxmlformats.org/officeDocument/2006/math">
                      <m:r>
                        <a:rPr lang="en-GB" sz="600" i="1" noProof="1" dirty="0" smtClean="0">
                          <a:solidFill>
                            <a:srgbClr val="F48A61"/>
                          </a:solidFill>
                          <a:latin typeface="Cambria Math" panose="02040503050406030204" pitchFamily="18" charset="0"/>
                          <a:ea typeface="Cambria Math" panose="02040503050406030204" pitchFamily="18" charset="0"/>
                        </a:rPr>
                        <m:t>∎</m:t>
                      </m:r>
                    </m:oMath>
                  </a14:m>
                  <a:r>
                    <a:rPr lang="en-GB" sz="600" noProof="1">
                      <a:solidFill>
                        <a:srgbClr val="F48A61"/>
                      </a:solidFill>
                      <a:latin typeface="Avenir Next" panose="020B0503020202020204" pitchFamily="34" charset="0"/>
                      <a:ea typeface="Cambria Math" panose="02040503050406030204" pitchFamily="18" charset="0"/>
                    </a:rPr>
                    <a:t> </a:t>
                  </a:r>
                  <a:r>
                    <a:rPr lang="en-GB" sz="600" b="0" noProof="1">
                      <a:solidFill>
                        <a:srgbClr val="F48A61"/>
                      </a:solidFill>
                      <a:latin typeface="Avenir Next" panose="020B0503020202020204" pitchFamily="34" charset="0"/>
                      <a:ea typeface="Cambria Math" panose="02040503050406030204" pitchFamily="18" charset="0"/>
                    </a:rPr>
                    <a:t>K58 chain B</a:t>
                  </a:r>
                </a:p>
                <a:p>
                  <a14:m>
                    <m:oMath xmlns:m="http://schemas.openxmlformats.org/officeDocument/2006/math">
                      <m:r>
                        <a:rPr lang="en-GB" sz="600" i="1" noProof="1" dirty="0" smtClean="0">
                          <a:solidFill>
                            <a:srgbClr val="F8E06C"/>
                          </a:solidFill>
                          <a:latin typeface="Cambria Math" panose="02040503050406030204" pitchFamily="18" charset="0"/>
                          <a:ea typeface="Cambria Math" panose="02040503050406030204" pitchFamily="18" charset="0"/>
                        </a:rPr>
                        <m:t>∎</m:t>
                      </m:r>
                    </m:oMath>
                  </a14:m>
                  <a:r>
                    <a:rPr lang="en-GB" sz="600" noProof="1">
                      <a:solidFill>
                        <a:srgbClr val="F8E06C"/>
                      </a:solidFill>
                      <a:latin typeface="Avenir Next" panose="020B0503020202020204" pitchFamily="34" charset="0"/>
                      <a:ea typeface="Cambria Math" panose="02040503050406030204" pitchFamily="18" charset="0"/>
                    </a:rPr>
                    <a:t> </a:t>
                  </a:r>
                  <a:r>
                    <a:rPr lang="en-GB" sz="600" b="0" noProof="1">
                      <a:solidFill>
                        <a:srgbClr val="F8E06C"/>
                      </a:solidFill>
                      <a:latin typeface="Avenir Next" panose="020B0503020202020204" pitchFamily="34" charset="0"/>
                      <a:ea typeface="Cambria Math" panose="02040503050406030204" pitchFamily="18" charset="0"/>
                    </a:rPr>
                    <a:t>K58 chain C</a:t>
                  </a:r>
                </a:p>
                <a:p>
                  <a14:m>
                    <m:oMath xmlns:m="http://schemas.openxmlformats.org/officeDocument/2006/math">
                      <m:r>
                        <a:rPr lang="en-GB" sz="600" i="1" noProof="1" dirty="0" smtClean="0">
                          <a:solidFill>
                            <a:srgbClr val="A2D59F"/>
                          </a:solidFill>
                          <a:latin typeface="Cambria Math" panose="02040503050406030204" pitchFamily="18" charset="0"/>
                          <a:ea typeface="Cambria Math" panose="02040503050406030204" pitchFamily="18" charset="0"/>
                        </a:rPr>
                        <m:t>∎</m:t>
                      </m:r>
                    </m:oMath>
                  </a14:m>
                  <a:r>
                    <a:rPr lang="en-GB" sz="600" noProof="1">
                      <a:solidFill>
                        <a:srgbClr val="A2D59F"/>
                      </a:solidFill>
                      <a:latin typeface="Avenir Next" panose="020B0503020202020204" pitchFamily="34" charset="0"/>
                      <a:ea typeface="Cambria Math" panose="02040503050406030204" pitchFamily="18" charset="0"/>
                    </a:rPr>
                    <a:t> </a:t>
                  </a:r>
                  <a:r>
                    <a:rPr lang="en-GB" sz="600" b="0" noProof="1">
                      <a:solidFill>
                        <a:srgbClr val="A2D59F"/>
                      </a:solidFill>
                      <a:latin typeface="Avenir Next" panose="020B0503020202020204" pitchFamily="34" charset="0"/>
                      <a:ea typeface="Cambria Math" panose="02040503050406030204" pitchFamily="18" charset="0"/>
                    </a:rPr>
                    <a:t>K58 chain D</a:t>
                  </a:r>
                </a:p>
                <a:p>
                  <a14:m>
                    <m:oMath xmlns:m="http://schemas.openxmlformats.org/officeDocument/2006/math">
                      <m:r>
                        <a:rPr lang="en-GB" sz="600" i="1" noProof="1" dirty="0" smtClean="0">
                          <a:solidFill>
                            <a:srgbClr val="44A0CF"/>
                          </a:solidFill>
                          <a:latin typeface="Cambria Math" panose="02040503050406030204" pitchFamily="18" charset="0"/>
                          <a:ea typeface="Cambria Math" panose="02040503050406030204" pitchFamily="18" charset="0"/>
                        </a:rPr>
                        <m:t>∎</m:t>
                      </m:r>
                    </m:oMath>
                  </a14:m>
                  <a:r>
                    <a:rPr lang="en-GB" sz="600" noProof="1">
                      <a:solidFill>
                        <a:srgbClr val="44A0CF"/>
                      </a:solidFill>
                      <a:latin typeface="Avenir Next" panose="020B0503020202020204" pitchFamily="34" charset="0"/>
                      <a:ea typeface="Cambria Math" panose="02040503050406030204" pitchFamily="18" charset="0"/>
                    </a:rPr>
                    <a:t> </a:t>
                  </a:r>
                  <a:r>
                    <a:rPr lang="en-GB" sz="600" b="0" noProof="1">
                      <a:solidFill>
                        <a:srgbClr val="44A0CF"/>
                      </a:solidFill>
                      <a:latin typeface="Avenir Next" panose="020B0503020202020204" pitchFamily="34" charset="0"/>
                      <a:ea typeface="Cambria Math" panose="02040503050406030204" pitchFamily="18" charset="0"/>
                    </a:rPr>
                    <a:t>K58 chain E</a:t>
                  </a:r>
                </a:p>
                <a:p>
                  <a14:m>
                    <m:oMath xmlns:m="http://schemas.openxmlformats.org/officeDocument/2006/math">
                      <m:r>
                        <a:rPr lang="en-GB" sz="600" i="1" noProof="1" dirty="0" smtClean="0">
                          <a:solidFill>
                            <a:srgbClr val="9658A3"/>
                          </a:solidFill>
                          <a:latin typeface="Cambria Math" panose="02040503050406030204" pitchFamily="18" charset="0"/>
                          <a:ea typeface="Cambria Math" panose="02040503050406030204" pitchFamily="18" charset="0"/>
                        </a:rPr>
                        <m:t>∎</m:t>
                      </m:r>
                    </m:oMath>
                  </a14:m>
                  <a:r>
                    <a:rPr lang="en-GB" sz="600" noProof="1">
                      <a:solidFill>
                        <a:srgbClr val="9658A3"/>
                      </a:solidFill>
                      <a:latin typeface="Avenir Next" panose="020B0503020202020204" pitchFamily="34" charset="0"/>
                      <a:ea typeface="Cambria Math" panose="02040503050406030204" pitchFamily="18" charset="0"/>
                    </a:rPr>
                    <a:t> </a:t>
                  </a:r>
                  <a:r>
                    <a:rPr lang="en-GB" sz="600" b="0" noProof="1">
                      <a:solidFill>
                        <a:srgbClr val="9658A3"/>
                      </a:solidFill>
                      <a:latin typeface="Avenir Next" panose="020B0503020202020204" pitchFamily="34" charset="0"/>
                      <a:ea typeface="Cambria Math" panose="02040503050406030204" pitchFamily="18" charset="0"/>
                    </a:rPr>
                    <a:t>K58 chain </a:t>
                  </a:r>
                  <a:r>
                    <a:rPr lang="en-GB" sz="600" noProof="1">
                      <a:solidFill>
                        <a:srgbClr val="9658A3"/>
                      </a:solidFill>
                      <a:latin typeface="Avenir Next" panose="020B0503020202020204" pitchFamily="34" charset="0"/>
                      <a:ea typeface="Cambria Math" panose="02040503050406030204" pitchFamily="18" charset="0"/>
                    </a:rPr>
                    <a:t>F</a:t>
                  </a:r>
                  <a:endParaRPr lang="en-GB" sz="600" b="0" noProof="1">
                    <a:solidFill>
                      <a:srgbClr val="9658A3"/>
                    </a:solidFill>
                    <a:latin typeface="Avenir Next" panose="020B0503020202020204" pitchFamily="34" charset="0"/>
                    <a:ea typeface="Cambria Math" panose="02040503050406030204" pitchFamily="18" charset="0"/>
                  </a:endParaRPr>
                </a:p>
              </p:txBody>
            </p:sp>
          </mc:Choice>
          <mc:Fallback>
            <p:sp>
              <p:nvSpPr>
                <p:cNvPr id="73" name="TextBox 72">
                  <a:extLst>
                    <a:ext uri="{FF2B5EF4-FFF2-40B4-BE49-F238E27FC236}">
                      <a16:creationId xmlns:a16="http://schemas.microsoft.com/office/drawing/2014/main" id="{21609FA3-167D-029B-9B00-215EFFD056A0}"/>
                    </a:ext>
                  </a:extLst>
                </p:cNvPr>
                <p:cNvSpPr txBox="1">
                  <a:spLocks noRot="1" noChangeAspect="1" noMove="1" noResize="1" noEditPoints="1" noAdjustHandles="1" noChangeArrowheads="1" noChangeShapeType="1" noTextEdit="1"/>
                </p:cNvSpPr>
                <p:nvPr/>
              </p:nvSpPr>
              <p:spPr>
                <a:xfrm>
                  <a:off x="6374833" y="3540060"/>
                  <a:ext cx="778653" cy="646331"/>
                </a:xfrm>
                <a:prstGeom prst="rect">
                  <a:avLst/>
                </a:prstGeom>
                <a:blipFill>
                  <a:blip r:embed="rId6"/>
                  <a:stretch>
                    <a:fillRect/>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A6C746A5-226C-9D2D-23BF-93C7D5F5C1A5}"/>
                    </a:ext>
                  </a:extLst>
                </p:cNvPr>
                <p:cNvSpPr txBox="1"/>
                <p:nvPr/>
              </p:nvSpPr>
              <p:spPr>
                <a:xfrm>
                  <a:off x="1420400" y="3515082"/>
                  <a:ext cx="778653" cy="646331"/>
                </a:xfrm>
                <a:prstGeom prst="rect">
                  <a:avLst/>
                </a:prstGeom>
                <a:noFill/>
                <a:ln>
                  <a:noFill/>
                </a:ln>
              </p:spPr>
              <p:txBody>
                <a:bodyPr wrap="square" rtlCol="0">
                  <a:spAutoFit/>
                </a:bodyPr>
                <a:lstStyle/>
                <a:p>
                  <a14:m>
                    <m:oMath xmlns:m="http://schemas.openxmlformats.org/officeDocument/2006/math">
                      <m:r>
                        <a:rPr lang="en-GB" sz="600" i="1" noProof="1" dirty="0" smtClean="0">
                          <a:solidFill>
                            <a:srgbClr val="E65E72"/>
                          </a:solidFill>
                          <a:latin typeface="Cambria Math" panose="02040503050406030204" pitchFamily="18" charset="0"/>
                          <a:ea typeface="Cambria Math" panose="02040503050406030204" pitchFamily="18" charset="0"/>
                        </a:rPr>
                        <m:t>∎</m:t>
                      </m:r>
                    </m:oMath>
                  </a14:m>
                  <a:r>
                    <a:rPr lang="en-GB" sz="600" noProof="1">
                      <a:solidFill>
                        <a:srgbClr val="E65E72"/>
                      </a:solidFill>
                      <a:latin typeface="Avenir Next" panose="020B0503020202020204" pitchFamily="34" charset="0"/>
                      <a:ea typeface="Cambria Math" panose="02040503050406030204" pitchFamily="18" charset="0"/>
                    </a:rPr>
                    <a:t> </a:t>
                  </a:r>
                  <a:r>
                    <a:rPr lang="en-GB" sz="600" b="0" noProof="1">
                      <a:solidFill>
                        <a:srgbClr val="E65E72"/>
                      </a:solidFill>
                      <a:latin typeface="Avenir Next" panose="020B0503020202020204" pitchFamily="34" charset="0"/>
                      <a:ea typeface="Cambria Math" panose="02040503050406030204" pitchFamily="18" charset="0"/>
                    </a:rPr>
                    <a:t>K58 chain A</a:t>
                  </a:r>
                </a:p>
                <a:p>
                  <a14:m>
                    <m:oMath xmlns:m="http://schemas.openxmlformats.org/officeDocument/2006/math">
                      <m:r>
                        <a:rPr lang="en-GB" sz="600" i="1" noProof="1" dirty="0" smtClean="0">
                          <a:solidFill>
                            <a:srgbClr val="F48A61"/>
                          </a:solidFill>
                          <a:latin typeface="Cambria Math" panose="02040503050406030204" pitchFamily="18" charset="0"/>
                          <a:ea typeface="Cambria Math" panose="02040503050406030204" pitchFamily="18" charset="0"/>
                        </a:rPr>
                        <m:t>∎</m:t>
                      </m:r>
                    </m:oMath>
                  </a14:m>
                  <a:r>
                    <a:rPr lang="en-GB" sz="600" noProof="1">
                      <a:solidFill>
                        <a:srgbClr val="F48A61"/>
                      </a:solidFill>
                      <a:latin typeface="Avenir Next" panose="020B0503020202020204" pitchFamily="34" charset="0"/>
                      <a:ea typeface="Cambria Math" panose="02040503050406030204" pitchFamily="18" charset="0"/>
                    </a:rPr>
                    <a:t> </a:t>
                  </a:r>
                  <a:r>
                    <a:rPr lang="en-GB" sz="600" b="0" noProof="1">
                      <a:solidFill>
                        <a:srgbClr val="F48A61"/>
                      </a:solidFill>
                      <a:latin typeface="Avenir Next" panose="020B0503020202020204" pitchFamily="34" charset="0"/>
                      <a:ea typeface="Cambria Math" panose="02040503050406030204" pitchFamily="18" charset="0"/>
                    </a:rPr>
                    <a:t>K58 chain B</a:t>
                  </a:r>
                </a:p>
                <a:p>
                  <a14:m>
                    <m:oMath xmlns:m="http://schemas.openxmlformats.org/officeDocument/2006/math">
                      <m:r>
                        <a:rPr lang="en-GB" sz="600" i="1" noProof="1" dirty="0" smtClean="0">
                          <a:solidFill>
                            <a:srgbClr val="F8E06C"/>
                          </a:solidFill>
                          <a:latin typeface="Cambria Math" panose="02040503050406030204" pitchFamily="18" charset="0"/>
                          <a:ea typeface="Cambria Math" panose="02040503050406030204" pitchFamily="18" charset="0"/>
                        </a:rPr>
                        <m:t>∎</m:t>
                      </m:r>
                    </m:oMath>
                  </a14:m>
                  <a:r>
                    <a:rPr lang="en-GB" sz="600" noProof="1">
                      <a:solidFill>
                        <a:srgbClr val="F8E06C"/>
                      </a:solidFill>
                      <a:latin typeface="Avenir Next" panose="020B0503020202020204" pitchFamily="34" charset="0"/>
                      <a:ea typeface="Cambria Math" panose="02040503050406030204" pitchFamily="18" charset="0"/>
                    </a:rPr>
                    <a:t> </a:t>
                  </a:r>
                  <a:r>
                    <a:rPr lang="en-GB" sz="600" b="0" noProof="1">
                      <a:solidFill>
                        <a:srgbClr val="F8E06C"/>
                      </a:solidFill>
                      <a:latin typeface="Avenir Next" panose="020B0503020202020204" pitchFamily="34" charset="0"/>
                      <a:ea typeface="Cambria Math" panose="02040503050406030204" pitchFamily="18" charset="0"/>
                    </a:rPr>
                    <a:t>K58 chain C</a:t>
                  </a:r>
                </a:p>
                <a:p>
                  <a14:m>
                    <m:oMath xmlns:m="http://schemas.openxmlformats.org/officeDocument/2006/math">
                      <m:r>
                        <a:rPr lang="en-GB" sz="600" i="1" noProof="1" dirty="0" smtClean="0">
                          <a:solidFill>
                            <a:srgbClr val="A2D59F"/>
                          </a:solidFill>
                          <a:latin typeface="Cambria Math" panose="02040503050406030204" pitchFamily="18" charset="0"/>
                          <a:ea typeface="Cambria Math" panose="02040503050406030204" pitchFamily="18" charset="0"/>
                        </a:rPr>
                        <m:t>∎</m:t>
                      </m:r>
                    </m:oMath>
                  </a14:m>
                  <a:r>
                    <a:rPr lang="en-GB" sz="600" noProof="1">
                      <a:solidFill>
                        <a:srgbClr val="A2D59F"/>
                      </a:solidFill>
                      <a:latin typeface="Avenir Next" panose="020B0503020202020204" pitchFamily="34" charset="0"/>
                      <a:ea typeface="Cambria Math" panose="02040503050406030204" pitchFamily="18" charset="0"/>
                    </a:rPr>
                    <a:t> </a:t>
                  </a:r>
                  <a:r>
                    <a:rPr lang="en-GB" sz="600" b="0" noProof="1">
                      <a:solidFill>
                        <a:srgbClr val="A2D59F"/>
                      </a:solidFill>
                      <a:latin typeface="Avenir Next" panose="020B0503020202020204" pitchFamily="34" charset="0"/>
                      <a:ea typeface="Cambria Math" panose="02040503050406030204" pitchFamily="18" charset="0"/>
                    </a:rPr>
                    <a:t>K58 chain D</a:t>
                  </a:r>
                </a:p>
                <a:p>
                  <a14:m>
                    <m:oMath xmlns:m="http://schemas.openxmlformats.org/officeDocument/2006/math">
                      <m:r>
                        <a:rPr lang="en-GB" sz="600" i="1" noProof="1" dirty="0" smtClean="0">
                          <a:solidFill>
                            <a:srgbClr val="44A0CF"/>
                          </a:solidFill>
                          <a:latin typeface="Cambria Math" panose="02040503050406030204" pitchFamily="18" charset="0"/>
                          <a:ea typeface="Cambria Math" panose="02040503050406030204" pitchFamily="18" charset="0"/>
                        </a:rPr>
                        <m:t>∎</m:t>
                      </m:r>
                    </m:oMath>
                  </a14:m>
                  <a:r>
                    <a:rPr lang="en-GB" sz="600" noProof="1">
                      <a:solidFill>
                        <a:srgbClr val="44A0CF"/>
                      </a:solidFill>
                      <a:latin typeface="Avenir Next" panose="020B0503020202020204" pitchFamily="34" charset="0"/>
                      <a:ea typeface="Cambria Math" panose="02040503050406030204" pitchFamily="18" charset="0"/>
                    </a:rPr>
                    <a:t> </a:t>
                  </a:r>
                  <a:r>
                    <a:rPr lang="en-GB" sz="600" b="0" noProof="1">
                      <a:solidFill>
                        <a:srgbClr val="44A0CF"/>
                      </a:solidFill>
                      <a:latin typeface="Avenir Next" panose="020B0503020202020204" pitchFamily="34" charset="0"/>
                      <a:ea typeface="Cambria Math" panose="02040503050406030204" pitchFamily="18" charset="0"/>
                    </a:rPr>
                    <a:t>K58 chain E</a:t>
                  </a:r>
                </a:p>
                <a:p>
                  <a14:m>
                    <m:oMath xmlns:m="http://schemas.openxmlformats.org/officeDocument/2006/math">
                      <m:r>
                        <a:rPr lang="en-GB" sz="600" i="1" noProof="1" dirty="0" smtClean="0">
                          <a:solidFill>
                            <a:srgbClr val="9658A3"/>
                          </a:solidFill>
                          <a:latin typeface="Cambria Math" panose="02040503050406030204" pitchFamily="18" charset="0"/>
                          <a:ea typeface="Cambria Math" panose="02040503050406030204" pitchFamily="18" charset="0"/>
                        </a:rPr>
                        <m:t>∎</m:t>
                      </m:r>
                    </m:oMath>
                  </a14:m>
                  <a:r>
                    <a:rPr lang="en-GB" sz="600" noProof="1">
                      <a:solidFill>
                        <a:srgbClr val="9658A3"/>
                      </a:solidFill>
                      <a:latin typeface="Avenir Next" panose="020B0503020202020204" pitchFamily="34" charset="0"/>
                      <a:ea typeface="Cambria Math" panose="02040503050406030204" pitchFamily="18" charset="0"/>
                    </a:rPr>
                    <a:t> </a:t>
                  </a:r>
                  <a:r>
                    <a:rPr lang="en-GB" sz="600" b="0" noProof="1">
                      <a:solidFill>
                        <a:srgbClr val="9658A3"/>
                      </a:solidFill>
                      <a:latin typeface="Avenir Next" panose="020B0503020202020204" pitchFamily="34" charset="0"/>
                      <a:ea typeface="Cambria Math" panose="02040503050406030204" pitchFamily="18" charset="0"/>
                    </a:rPr>
                    <a:t>K58 chain </a:t>
                  </a:r>
                  <a:r>
                    <a:rPr lang="en-GB" sz="600" noProof="1">
                      <a:solidFill>
                        <a:srgbClr val="9658A3"/>
                      </a:solidFill>
                      <a:latin typeface="Avenir Next" panose="020B0503020202020204" pitchFamily="34" charset="0"/>
                      <a:ea typeface="Cambria Math" panose="02040503050406030204" pitchFamily="18" charset="0"/>
                    </a:rPr>
                    <a:t>F</a:t>
                  </a:r>
                  <a:endParaRPr lang="en-GB" sz="600" b="0" noProof="1">
                    <a:solidFill>
                      <a:srgbClr val="9658A3"/>
                    </a:solidFill>
                    <a:latin typeface="Avenir Next" panose="020B0503020202020204" pitchFamily="34" charset="0"/>
                    <a:ea typeface="Cambria Math" panose="02040503050406030204" pitchFamily="18" charset="0"/>
                  </a:endParaRPr>
                </a:p>
              </p:txBody>
            </p:sp>
          </mc:Choice>
          <mc:Fallback>
            <p:sp>
              <p:nvSpPr>
                <p:cNvPr id="70" name="TextBox 69">
                  <a:extLst>
                    <a:ext uri="{FF2B5EF4-FFF2-40B4-BE49-F238E27FC236}">
                      <a16:creationId xmlns:a16="http://schemas.microsoft.com/office/drawing/2014/main" id="{A6C746A5-226C-9D2D-23BF-93C7D5F5C1A5}"/>
                    </a:ext>
                  </a:extLst>
                </p:cNvPr>
                <p:cNvSpPr txBox="1">
                  <a:spLocks noRot="1" noChangeAspect="1" noMove="1" noResize="1" noEditPoints="1" noAdjustHandles="1" noChangeArrowheads="1" noChangeShapeType="1" noTextEdit="1"/>
                </p:cNvSpPr>
                <p:nvPr/>
              </p:nvSpPr>
              <p:spPr>
                <a:xfrm>
                  <a:off x="1420400" y="3515082"/>
                  <a:ext cx="778653" cy="646331"/>
                </a:xfrm>
                <a:prstGeom prst="rect">
                  <a:avLst/>
                </a:prstGeom>
                <a:blipFill>
                  <a:blip r:embed="rId7"/>
                  <a:stretch>
                    <a:fillRect/>
                  </a:stretch>
                </a:blipFill>
                <a:ln>
                  <a:noFill/>
                </a:ln>
              </p:spPr>
              <p:txBody>
                <a:bodyPr/>
                <a:lstStyle/>
                <a:p>
                  <a:r>
                    <a:rPr lang="en-GB">
                      <a:noFill/>
                    </a:rPr>
                    <a:t> </a:t>
                  </a:r>
                </a:p>
              </p:txBody>
            </p:sp>
          </mc:Fallback>
        </mc:AlternateContent>
      </p:grpSp>
      <p:grpSp>
        <p:nvGrpSpPr>
          <p:cNvPr id="80" name="Group 79">
            <a:extLst>
              <a:ext uri="{FF2B5EF4-FFF2-40B4-BE49-F238E27FC236}">
                <a16:creationId xmlns:a16="http://schemas.microsoft.com/office/drawing/2014/main" id="{1E802626-2380-B8A4-44FE-172F73B1C7DA}"/>
              </a:ext>
            </a:extLst>
          </p:cNvPr>
          <p:cNvGrpSpPr/>
          <p:nvPr/>
        </p:nvGrpSpPr>
        <p:grpSpPr>
          <a:xfrm>
            <a:off x="5382329" y="608703"/>
            <a:ext cx="6353778" cy="2702009"/>
            <a:chOff x="5382329" y="608703"/>
            <a:chExt cx="6353778" cy="2702009"/>
          </a:xfrm>
        </p:grpSpPr>
        <p:pic>
          <p:nvPicPr>
            <p:cNvPr id="78" name="Picture 77">
              <a:extLst>
                <a:ext uri="{FF2B5EF4-FFF2-40B4-BE49-F238E27FC236}">
                  <a16:creationId xmlns:a16="http://schemas.microsoft.com/office/drawing/2014/main" id="{BDC6ED6B-F31F-3735-C4B3-53EAD42D2678}"/>
                </a:ext>
              </a:extLst>
            </p:cNvPr>
            <p:cNvPicPr>
              <a:picLocks noChangeAspect="1"/>
            </p:cNvPicPr>
            <p:nvPr/>
          </p:nvPicPr>
          <p:blipFill>
            <a:blip r:embed="rId8"/>
            <a:srcRect l="18514" t="13741" b="1818"/>
            <a:stretch>
              <a:fillRect/>
            </a:stretch>
          </p:blipFill>
          <p:spPr>
            <a:xfrm rot="20725298">
              <a:off x="5382329" y="608703"/>
              <a:ext cx="4097466" cy="2702009"/>
            </a:xfrm>
            <a:prstGeom prst="rect">
              <a:avLst/>
            </a:prstGeom>
          </p:spPr>
        </p:pic>
        <p:sp>
          <p:nvSpPr>
            <p:cNvPr id="79" name="TextBox 78">
              <a:extLst>
                <a:ext uri="{FF2B5EF4-FFF2-40B4-BE49-F238E27FC236}">
                  <a16:creationId xmlns:a16="http://schemas.microsoft.com/office/drawing/2014/main" id="{4FE2DC61-78C7-8A79-7059-28C971D3371D}"/>
                </a:ext>
              </a:extLst>
            </p:cNvPr>
            <p:cNvSpPr txBox="1"/>
            <p:nvPr/>
          </p:nvSpPr>
          <p:spPr>
            <a:xfrm>
              <a:off x="9367777" y="1984054"/>
              <a:ext cx="2368330" cy="1107996"/>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11</a:t>
              </a:r>
              <a:r>
                <a:rPr lang="en-GB" sz="1100" noProof="1">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Surface representation of 6CU7. The red and purple chains represent the upper part of the protein; orange and blue – middle, yellow and green – bottom part. </a:t>
              </a:r>
            </a:p>
            <a:p>
              <a:endParaRPr lang="en-GB" sz="1100" noProof="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3813273"/>
      </p:ext>
    </p:extLst>
  </p:cSld>
  <p:clrMapOvr>
    <a:masterClrMapping/>
  </p:clrMapOvr>
  <mc:AlternateContent xmlns:mc="http://schemas.openxmlformats.org/markup-compatibility/2006">
    <mc:Choice xmlns:p14="http://schemas.microsoft.com/office/powerpoint/2010/main" Requires="p14">
      <p:transition spd="slow" p14:dur="2000" advTm="72350"/>
    </mc:Choice>
    <mc:Fallback>
      <p:transition spd="slow" advTm="723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5BDF-06DD-7EFF-127D-A82180109826}"/>
            </a:ext>
          </a:extLst>
        </p:cNvPr>
        <p:cNvGrpSpPr/>
        <p:nvPr/>
      </p:nvGrpSpPr>
      <p:grpSpPr>
        <a:xfrm>
          <a:off x="0" y="0"/>
          <a:ext cx="0" cy="0"/>
          <a:chOff x="0" y="0"/>
          <a:chExt cx="0" cy="0"/>
        </a:xfrm>
      </p:grpSpPr>
      <p:sp>
        <p:nvSpPr>
          <p:cNvPr id="55" name="Title 4">
            <a:extLst>
              <a:ext uri="{FF2B5EF4-FFF2-40B4-BE49-F238E27FC236}">
                <a16:creationId xmlns:a16="http://schemas.microsoft.com/office/drawing/2014/main" id="{83C989A2-5424-0876-B43F-DE2E5082F3FE}"/>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 LYS</a:t>
            </a:r>
            <a:r>
              <a:rPr lang="fr-FR" sz="4000" b="1" baseline="30000" noProof="1">
                <a:latin typeface="Arial" panose="020B0604020202020204" pitchFamily="34" charset="0"/>
                <a:cs typeface="Arial" panose="020B0604020202020204" pitchFamily="34" charset="0"/>
              </a:rPr>
              <a:t>58</a:t>
            </a:r>
            <a:r>
              <a:rPr lang="fr-FR" sz="4000" b="1" noProof="1">
                <a:latin typeface="Arial" panose="020B0604020202020204" pitchFamily="34" charset="0"/>
                <a:cs typeface="Arial" panose="020B0604020202020204" pitchFamily="34" charset="0"/>
              </a:rPr>
              <a:t> side chain orientation </a:t>
            </a:r>
            <a:endParaRPr lang="en-GB" sz="4000" b="1" noProof="1">
              <a:latin typeface="Arial" panose="020B0604020202020204" pitchFamily="34" charset="0"/>
              <a:cs typeface="Arial" panose="020B0604020202020204" pitchFamily="34" charset="0"/>
            </a:endParaRPr>
          </a:p>
        </p:txBody>
      </p:sp>
      <p:sp>
        <p:nvSpPr>
          <p:cNvPr id="51" name="Slide Number Placeholder 50">
            <a:extLst>
              <a:ext uri="{FF2B5EF4-FFF2-40B4-BE49-F238E27FC236}">
                <a16:creationId xmlns:a16="http://schemas.microsoft.com/office/drawing/2014/main" id="{50F50AD3-5589-2083-8D02-C9BEB823C966}"/>
              </a:ext>
            </a:extLst>
          </p:cNvPr>
          <p:cNvSpPr>
            <a:spLocks noGrp="1"/>
          </p:cNvSpPr>
          <p:nvPr>
            <p:ph type="sldNum" sz="quarter" idx="12"/>
          </p:nvPr>
        </p:nvSpPr>
        <p:spPr/>
        <p:txBody>
          <a:bodyPr/>
          <a:lstStyle/>
          <a:p>
            <a:fld id="{A9474A3E-2C99-014E-8DC1-D4CADD1F58D4}" type="slidenum">
              <a:rPr lang="en-GB" smtClean="0"/>
              <a:t>10</a:t>
            </a:fld>
            <a:endParaRPr lang="en-GB"/>
          </a:p>
        </p:txBody>
      </p:sp>
      <p:sp>
        <p:nvSpPr>
          <p:cNvPr id="53" name="Footer Placeholder 52">
            <a:extLst>
              <a:ext uri="{FF2B5EF4-FFF2-40B4-BE49-F238E27FC236}">
                <a16:creationId xmlns:a16="http://schemas.microsoft.com/office/drawing/2014/main" id="{0F083449-9D4B-C0B7-F1AA-33DF012FB577}"/>
              </a:ext>
            </a:extLst>
          </p:cNvPr>
          <p:cNvSpPr>
            <a:spLocks noGrp="1"/>
          </p:cNvSpPr>
          <p:nvPr>
            <p:ph type="ftr" sz="quarter" idx="11"/>
          </p:nvPr>
        </p:nvSpPr>
        <p:spPr/>
        <p:txBody>
          <a:bodyPr/>
          <a:lstStyle/>
          <a:p>
            <a:r>
              <a:rPr lang="en-GB"/>
              <a:t>ISGC Academia Sinica 2026</a:t>
            </a:r>
          </a:p>
        </p:txBody>
      </p:sp>
      <p:sp>
        <p:nvSpPr>
          <p:cNvPr id="54" name="TextBox 53">
            <a:extLst>
              <a:ext uri="{FF2B5EF4-FFF2-40B4-BE49-F238E27FC236}">
                <a16:creationId xmlns:a16="http://schemas.microsoft.com/office/drawing/2014/main" id="{81299F6F-D644-4743-E9F2-C909DECD8D98}"/>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sp>
        <p:nvSpPr>
          <p:cNvPr id="13" name="TextBox 12">
            <a:extLst>
              <a:ext uri="{FF2B5EF4-FFF2-40B4-BE49-F238E27FC236}">
                <a16:creationId xmlns:a16="http://schemas.microsoft.com/office/drawing/2014/main" id="{86F97C03-77EE-A259-ADE0-835F76BF4C01}"/>
              </a:ext>
            </a:extLst>
          </p:cNvPr>
          <p:cNvSpPr txBox="1"/>
          <p:nvPr/>
        </p:nvSpPr>
        <p:spPr>
          <a:xfrm>
            <a:off x="6668814" y="940782"/>
            <a:ext cx="5523186" cy="3139321"/>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Saline environment</a:t>
            </a:r>
            <a:r>
              <a:rPr lang="en-GB" sz="2200" noProof="1">
                <a:latin typeface="Arial" panose="020B0604020202020204" pitchFamily="34" charset="0"/>
                <a:cs typeface="Arial" panose="020B0604020202020204" pitchFamily="34" charset="0"/>
              </a:rPr>
              <a:t>: absence </a:t>
            </a:r>
            <a:br>
              <a:rPr lang="en-GB" sz="2200" noProof="1">
                <a:latin typeface="Arial" panose="020B0604020202020204" pitchFamily="34" charset="0"/>
                <a:cs typeface="Arial" panose="020B0604020202020204" pitchFamily="34" charset="0"/>
              </a:rPr>
            </a:br>
            <a:r>
              <a:rPr lang="en-GB" sz="2200" noProof="1">
                <a:latin typeface="Arial" panose="020B0604020202020204" pitchFamily="34" charset="0"/>
                <a:cs typeface="Arial" panose="020B0604020202020204" pitchFamily="34" charset="0"/>
              </a:rPr>
              <a:t>of lysine triad favoured</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PBS</a:t>
            </a:r>
            <a:r>
              <a:rPr lang="en-GB" sz="2200" noProof="1">
                <a:latin typeface="Arial" panose="020B0604020202020204" pitchFamily="34" charset="0"/>
                <a:cs typeface="Arial" panose="020B0604020202020204" pitchFamily="34" charset="0"/>
              </a:rPr>
              <a:t>: lysine triad formation favoured</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PBS</a:t>
            </a:r>
            <a:r>
              <a:rPr lang="en-GB" sz="2200" noProof="1">
                <a:latin typeface="Arial" panose="020B0604020202020204" pitchFamily="34" charset="0"/>
                <a:cs typeface="Arial" panose="020B0604020202020204" pitchFamily="34" charset="0"/>
              </a:rPr>
              <a:t>: energy barrier higher for top chains in comparison to the bottom ones</a:t>
            </a:r>
          </a:p>
          <a:p>
            <a:pPr marL="285750" indent="-285750">
              <a:buFont typeface="Arial" panose="020B0604020202020204" pitchFamily="34" charset="0"/>
              <a:buChar char="•"/>
            </a:pPr>
            <a:r>
              <a:rPr lang="en-GB" sz="2200" noProof="1">
                <a:latin typeface="Arial" panose="020B0604020202020204" pitchFamily="34" charset="0"/>
                <a:cs typeface="Arial" panose="020B0604020202020204" pitchFamily="34" charset="0"/>
              </a:rPr>
              <a:t>Could be related to the orientation of other residues and/or interactions</a:t>
            </a:r>
          </a:p>
          <a:p>
            <a:pPr marL="285750" indent="-285750">
              <a:buFont typeface="Arial" panose="020B0604020202020204" pitchFamily="34" charset="0"/>
              <a:buChar char="•"/>
            </a:pPr>
            <a:endParaRPr lang="en-GB" sz="2200" noProof="1">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200" noProof="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53C61DF-FD24-D2CF-D459-152B96FE30F1}"/>
              </a:ext>
            </a:extLst>
          </p:cNvPr>
          <p:cNvGrpSpPr/>
          <p:nvPr/>
        </p:nvGrpSpPr>
        <p:grpSpPr>
          <a:xfrm>
            <a:off x="0" y="940782"/>
            <a:ext cx="12192000" cy="5644008"/>
            <a:chOff x="1665889" y="968576"/>
            <a:chExt cx="12192000" cy="5644008"/>
          </a:xfrm>
        </p:grpSpPr>
        <p:sp>
          <p:nvSpPr>
            <p:cNvPr id="15" name="TextBox 14">
              <a:extLst>
                <a:ext uri="{FF2B5EF4-FFF2-40B4-BE49-F238E27FC236}">
                  <a16:creationId xmlns:a16="http://schemas.microsoft.com/office/drawing/2014/main" id="{7828A4DB-2A0D-4E6E-6EF8-3439CA3596E5}"/>
                </a:ext>
              </a:extLst>
            </p:cNvPr>
            <p:cNvSpPr txBox="1"/>
            <p:nvPr/>
          </p:nvSpPr>
          <p:spPr>
            <a:xfrm>
              <a:off x="1665889" y="1212114"/>
              <a:ext cx="115824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a:t>
              </a:r>
            </a:p>
          </p:txBody>
        </p:sp>
        <p:sp>
          <p:nvSpPr>
            <p:cNvPr id="16" name="TextBox 15">
              <a:extLst>
                <a:ext uri="{FF2B5EF4-FFF2-40B4-BE49-F238E27FC236}">
                  <a16:creationId xmlns:a16="http://schemas.microsoft.com/office/drawing/2014/main" id="{B697EC12-C249-1475-0901-8A80629D7672}"/>
                </a:ext>
              </a:extLst>
            </p:cNvPr>
            <p:cNvSpPr txBox="1"/>
            <p:nvPr/>
          </p:nvSpPr>
          <p:spPr>
            <a:xfrm>
              <a:off x="1665889" y="2844225"/>
              <a:ext cx="115824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20C486DA-115B-294D-EB2F-55F1EC2F0FD7}"/>
                </a:ext>
              </a:extLst>
            </p:cNvPr>
            <p:cNvSpPr txBox="1"/>
            <p:nvPr/>
          </p:nvSpPr>
          <p:spPr>
            <a:xfrm>
              <a:off x="2928189" y="968576"/>
              <a:ext cx="1814102"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(I) 6A6B</a:t>
              </a:r>
            </a:p>
          </p:txBody>
        </p:sp>
        <p:sp>
          <p:nvSpPr>
            <p:cNvPr id="18" name="TextBox 17">
              <a:extLst>
                <a:ext uri="{FF2B5EF4-FFF2-40B4-BE49-F238E27FC236}">
                  <a16:creationId xmlns:a16="http://schemas.microsoft.com/office/drawing/2014/main" id="{2E75D11C-897F-E757-6C69-EACE12CD563A}"/>
                </a:ext>
              </a:extLst>
            </p:cNvPr>
            <p:cNvSpPr txBox="1"/>
            <p:nvPr/>
          </p:nvSpPr>
          <p:spPr>
            <a:xfrm>
              <a:off x="5972263" y="994231"/>
              <a:ext cx="1814102"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(II) 6CU7</a:t>
              </a:r>
            </a:p>
          </p:txBody>
        </p:sp>
        <p:grpSp>
          <p:nvGrpSpPr>
            <p:cNvPr id="21" name="Group 20">
              <a:extLst>
                <a:ext uri="{FF2B5EF4-FFF2-40B4-BE49-F238E27FC236}">
                  <a16:creationId xmlns:a16="http://schemas.microsoft.com/office/drawing/2014/main" id="{69CAE405-3B3D-B310-9A1C-2E1230B03820}"/>
                </a:ext>
              </a:extLst>
            </p:cNvPr>
            <p:cNvGrpSpPr/>
            <p:nvPr/>
          </p:nvGrpSpPr>
          <p:grpSpPr>
            <a:xfrm>
              <a:off x="1741547" y="1124205"/>
              <a:ext cx="12116342" cy="5488379"/>
              <a:chOff x="75658" y="940782"/>
              <a:chExt cx="12116342" cy="5488379"/>
            </a:xfrm>
          </p:grpSpPr>
          <p:grpSp>
            <p:nvGrpSpPr>
              <p:cNvPr id="12" name="Group 11">
                <a:extLst>
                  <a:ext uri="{FF2B5EF4-FFF2-40B4-BE49-F238E27FC236}">
                    <a16:creationId xmlns:a16="http://schemas.microsoft.com/office/drawing/2014/main" id="{DA286808-7B7A-51DF-367A-0D44020F2417}"/>
                  </a:ext>
                </a:extLst>
              </p:cNvPr>
              <p:cNvGrpSpPr/>
              <p:nvPr/>
            </p:nvGrpSpPr>
            <p:grpSpPr>
              <a:xfrm>
                <a:off x="75658" y="940782"/>
                <a:ext cx="6747533" cy="4673637"/>
                <a:chOff x="2563737" y="1481904"/>
                <a:chExt cx="2702575" cy="2037155"/>
              </a:xfrm>
            </p:grpSpPr>
            <p:grpSp>
              <p:nvGrpSpPr>
                <p:cNvPr id="10" name="Group 9">
                  <a:extLst>
                    <a:ext uri="{FF2B5EF4-FFF2-40B4-BE49-F238E27FC236}">
                      <a16:creationId xmlns:a16="http://schemas.microsoft.com/office/drawing/2014/main" id="{9305601A-93D8-72BA-BE15-42C34689EBF2}"/>
                    </a:ext>
                  </a:extLst>
                </p:cNvPr>
                <p:cNvGrpSpPr/>
                <p:nvPr/>
              </p:nvGrpSpPr>
              <p:grpSpPr>
                <a:xfrm>
                  <a:off x="2563737" y="1481904"/>
                  <a:ext cx="2702575" cy="671637"/>
                  <a:chOff x="769120" y="1478422"/>
                  <a:chExt cx="2702575" cy="671637"/>
                </a:xfrm>
              </p:grpSpPr>
              <p:pic>
                <p:nvPicPr>
                  <p:cNvPr id="3" name="Picture 2">
                    <a:extLst>
                      <a:ext uri="{FF2B5EF4-FFF2-40B4-BE49-F238E27FC236}">
                        <a16:creationId xmlns:a16="http://schemas.microsoft.com/office/drawing/2014/main" id="{50894AB1-EBBE-0CD5-F707-BE276E26ADEF}"/>
                      </a:ext>
                    </a:extLst>
                  </p:cNvPr>
                  <p:cNvPicPr>
                    <a:picLocks noChangeAspect="1"/>
                  </p:cNvPicPr>
                  <p:nvPr/>
                </p:nvPicPr>
                <p:blipFill>
                  <a:blip r:embed="rId3"/>
                  <a:srcRect l="15640" t="37574" r="31558" b="22663"/>
                  <a:stretch>
                    <a:fillRect/>
                  </a:stretch>
                </p:blipFill>
                <p:spPr>
                  <a:xfrm>
                    <a:off x="769120" y="1478423"/>
                    <a:ext cx="1326529" cy="671636"/>
                  </a:xfrm>
                  <a:prstGeom prst="rect">
                    <a:avLst/>
                  </a:prstGeom>
                </p:spPr>
              </p:pic>
              <p:pic>
                <p:nvPicPr>
                  <p:cNvPr id="7" name="Picture 6">
                    <a:extLst>
                      <a:ext uri="{FF2B5EF4-FFF2-40B4-BE49-F238E27FC236}">
                        <a16:creationId xmlns:a16="http://schemas.microsoft.com/office/drawing/2014/main" id="{09CB28D5-C606-596D-A6A8-3619CF652CE0}"/>
                      </a:ext>
                    </a:extLst>
                  </p:cNvPr>
                  <p:cNvPicPr>
                    <a:picLocks noChangeAspect="1"/>
                  </p:cNvPicPr>
                  <p:nvPr/>
                </p:nvPicPr>
                <p:blipFill>
                  <a:blip r:embed="rId4"/>
                  <a:srcRect l="16554" t="36847" r="30645" b="23391"/>
                  <a:stretch>
                    <a:fillRect/>
                  </a:stretch>
                </p:blipFill>
                <p:spPr>
                  <a:xfrm>
                    <a:off x="2145166" y="1478422"/>
                    <a:ext cx="1326529" cy="671636"/>
                  </a:xfrm>
                  <a:prstGeom prst="rect">
                    <a:avLst/>
                  </a:prstGeom>
                </p:spPr>
              </p:pic>
            </p:grpSp>
            <p:grpSp>
              <p:nvGrpSpPr>
                <p:cNvPr id="11" name="Group 10">
                  <a:extLst>
                    <a:ext uri="{FF2B5EF4-FFF2-40B4-BE49-F238E27FC236}">
                      <a16:creationId xmlns:a16="http://schemas.microsoft.com/office/drawing/2014/main" id="{87A6F244-8DC9-9A42-C822-DFBB74A457E1}"/>
                    </a:ext>
                  </a:extLst>
                </p:cNvPr>
                <p:cNvGrpSpPr/>
                <p:nvPr/>
              </p:nvGrpSpPr>
              <p:grpSpPr>
                <a:xfrm>
                  <a:off x="2739556" y="1829959"/>
                  <a:ext cx="2350937" cy="1689100"/>
                  <a:chOff x="2309988" y="2349781"/>
                  <a:chExt cx="2350937" cy="1689100"/>
                </a:xfrm>
              </p:grpSpPr>
              <p:pic>
                <p:nvPicPr>
                  <p:cNvPr id="5" name="Picture 4">
                    <a:extLst>
                      <a:ext uri="{FF2B5EF4-FFF2-40B4-BE49-F238E27FC236}">
                        <a16:creationId xmlns:a16="http://schemas.microsoft.com/office/drawing/2014/main" id="{41D8D2CA-C964-7A35-11BE-2D691B8186CB}"/>
                      </a:ext>
                    </a:extLst>
                  </p:cNvPr>
                  <p:cNvPicPr>
                    <a:picLocks noChangeAspect="1"/>
                  </p:cNvPicPr>
                  <p:nvPr/>
                </p:nvPicPr>
                <p:blipFill>
                  <a:blip r:embed="rId5"/>
                  <a:srcRect l="24318" r="30131"/>
                  <a:stretch>
                    <a:fillRect/>
                  </a:stretch>
                </p:blipFill>
                <p:spPr>
                  <a:xfrm>
                    <a:off x="2309988" y="2349781"/>
                    <a:ext cx="1141896" cy="1689100"/>
                  </a:xfrm>
                  <a:prstGeom prst="rect">
                    <a:avLst/>
                  </a:prstGeom>
                </p:spPr>
              </p:pic>
              <p:pic>
                <p:nvPicPr>
                  <p:cNvPr id="9" name="Picture 8">
                    <a:extLst>
                      <a:ext uri="{FF2B5EF4-FFF2-40B4-BE49-F238E27FC236}">
                        <a16:creationId xmlns:a16="http://schemas.microsoft.com/office/drawing/2014/main" id="{58FF0AB4-BD91-CF90-6574-E4B3B14D918D}"/>
                      </a:ext>
                    </a:extLst>
                  </p:cNvPr>
                  <p:cNvPicPr>
                    <a:picLocks noChangeAspect="1"/>
                  </p:cNvPicPr>
                  <p:nvPr/>
                </p:nvPicPr>
                <p:blipFill>
                  <a:blip r:embed="rId6"/>
                  <a:srcRect l="26759" r="27690"/>
                  <a:stretch>
                    <a:fillRect/>
                  </a:stretch>
                </p:blipFill>
                <p:spPr>
                  <a:xfrm>
                    <a:off x="3519028" y="2349781"/>
                    <a:ext cx="1141897" cy="1689100"/>
                  </a:xfrm>
                  <a:prstGeom prst="rect">
                    <a:avLst/>
                  </a:prstGeom>
                </p:spPr>
              </p:pic>
            </p:grpSp>
          </p:grpSp>
          <p:sp>
            <p:nvSpPr>
              <p:cNvPr id="19" name="TextBox 18">
                <a:extLst>
                  <a:ext uri="{FF2B5EF4-FFF2-40B4-BE49-F238E27FC236}">
                    <a16:creationId xmlns:a16="http://schemas.microsoft.com/office/drawing/2014/main" id="{ADCABB85-B8ED-5216-8270-D35ABDE87CB9}"/>
                  </a:ext>
                </a:extLst>
              </p:cNvPr>
              <p:cNvSpPr txBox="1"/>
              <p:nvPr/>
            </p:nvSpPr>
            <p:spPr>
              <a:xfrm>
                <a:off x="95027" y="5828997"/>
                <a:ext cx="12096973"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13</a:t>
                </a:r>
                <a:r>
                  <a:rPr lang="fr-FR" sz="1100" noProof="1">
                    <a:latin typeface="Arial" panose="020B0604020202020204" pitchFamily="34" charset="0"/>
                    <a:cs typeface="Arial" panose="020B0604020202020204" pitchFamily="34" charset="0"/>
                  </a:rPr>
                  <a:t>. Backbone surface representation of the two type 1A polymorphs truncated to only one three-six chain monomer. The columns represent the structures: (</a:t>
                </a:r>
                <a:r>
                  <a:rPr lang="fr-FR" sz="1100" b="1" noProof="1">
                    <a:latin typeface="Arial" panose="020B0604020202020204" pitchFamily="34" charset="0"/>
                    <a:cs typeface="Arial" panose="020B0604020202020204" pitchFamily="34" charset="0"/>
                  </a:rPr>
                  <a:t>I</a:t>
                </a:r>
                <a:r>
                  <a:rPr lang="fr-FR" sz="1100" noProof="1">
                    <a:latin typeface="Arial" panose="020B0604020202020204" pitchFamily="34" charset="0"/>
                    <a:cs typeface="Arial" panose="020B0604020202020204" pitchFamily="34" charset="0"/>
                  </a:rPr>
                  <a:t>) 6A6B, and (</a:t>
                </a:r>
                <a:r>
                  <a:rPr lang="fr-FR" sz="1100" b="1" noProof="1">
                    <a:latin typeface="Arial" panose="020B0604020202020204" pitchFamily="34" charset="0"/>
                    <a:cs typeface="Arial" panose="020B0604020202020204" pitchFamily="34" charset="0"/>
                  </a:rPr>
                  <a:t>II</a:t>
                </a:r>
                <a:r>
                  <a:rPr lang="fr-FR" sz="1100" noProof="1">
                    <a:latin typeface="Arial" panose="020B0604020202020204" pitchFamily="34" charset="0"/>
                    <a:cs typeface="Arial" panose="020B0604020202020204" pitchFamily="34" charset="0"/>
                  </a:rPr>
                  <a:t>) 6CU7. The rows indicate the representation: (</a:t>
                </a:r>
                <a:r>
                  <a:rPr lang="fr-FR" sz="1100" b="1" noProof="1">
                    <a:latin typeface="Arial" panose="020B0604020202020204" pitchFamily="34" charset="0"/>
                    <a:cs typeface="Arial" panose="020B0604020202020204" pitchFamily="34" charset="0"/>
                  </a:rPr>
                  <a:t>A</a:t>
                </a:r>
                <a:r>
                  <a:rPr lang="fr-FR" sz="1100" noProof="1">
                    <a:latin typeface="Arial" panose="020B0604020202020204" pitchFamily="34" charset="0"/>
                    <a:cs typeface="Arial" panose="020B0604020202020204" pitchFamily="34" charset="0"/>
                  </a:rPr>
                  <a:t>) side representation, (</a:t>
                </a:r>
                <a:r>
                  <a:rPr lang="fr-FR" sz="1100" b="1" noProof="1">
                    <a:latin typeface="Arial" panose="020B0604020202020204" pitchFamily="34" charset="0"/>
                    <a:cs typeface="Arial" panose="020B0604020202020204" pitchFamily="34" charset="0"/>
                  </a:rPr>
                  <a:t>B</a:t>
                </a:r>
                <a:r>
                  <a:rPr lang="fr-FR" sz="1100" noProof="1">
                    <a:latin typeface="Arial" panose="020B0604020202020204" pitchFamily="34" charset="0"/>
                    <a:cs typeface="Arial" panose="020B0604020202020204" pitchFamily="34" charset="0"/>
                  </a:rPr>
                  <a:t>) top representation.</a:t>
                </a:r>
                <a:endParaRPr lang="en-FR" sz="1100" dirty="0">
                  <a:latin typeface="Arial" panose="020B0604020202020204" pitchFamily="34" charset="0"/>
                  <a:cs typeface="Arial" panose="020B0604020202020204" pitchFamily="34" charset="0"/>
                </a:endParaRPr>
              </a:p>
              <a:p>
                <a:endParaRPr lang="en-GB" sz="1100" noProof="1">
                  <a:latin typeface="Arial" panose="020B0604020202020204" pitchFamily="34" charset="0"/>
                  <a:cs typeface="Arial" panose="020B0604020202020204" pitchFamily="34" charset="0"/>
                </a:endParaRPr>
              </a:p>
            </p:txBody>
          </p:sp>
        </p:grpSp>
      </p:grpSp>
      <p:sp>
        <p:nvSpPr>
          <p:cNvPr id="20" name="TextBox 19">
            <a:extLst>
              <a:ext uri="{FF2B5EF4-FFF2-40B4-BE49-F238E27FC236}">
                <a16:creationId xmlns:a16="http://schemas.microsoft.com/office/drawing/2014/main" id="{8A3198C0-09C8-A2D5-70A8-5A2C80E78AF2}"/>
              </a:ext>
            </a:extLst>
          </p:cNvPr>
          <p:cNvSpPr txBox="1"/>
          <p:nvPr/>
        </p:nvSpPr>
        <p:spPr>
          <a:xfrm>
            <a:off x="6716327" y="3676854"/>
            <a:ext cx="5428159" cy="2800767"/>
          </a:xfrm>
          <a:prstGeom prst="rect">
            <a:avLst/>
          </a:prstGeom>
          <a:noFill/>
        </p:spPr>
        <p:txBody>
          <a:bodyPr wrap="square" rtlCol="0">
            <a:spAutoFit/>
          </a:bodyPr>
          <a:lstStyle/>
          <a:p>
            <a:pPr algn="ctr"/>
            <a:r>
              <a:rPr lang="en-GB" sz="2200" b="1" noProof="1">
                <a:solidFill>
                  <a:srgbClr val="C00000"/>
                </a:solidFill>
                <a:latin typeface="Arial" panose="020B0604020202020204" pitchFamily="34" charset="0"/>
                <a:cs typeface="Arial" panose="020B0604020202020204" pitchFamily="34" charset="0"/>
              </a:rPr>
              <a:t>OBSERVATION 2:</a:t>
            </a:r>
          </a:p>
          <a:p>
            <a:pPr marL="342900" indent="-342900">
              <a:buFont typeface="Wingdings" pitchFamily="2" charset="2"/>
              <a:buChar char="Ø"/>
            </a:pPr>
            <a:r>
              <a:rPr lang="en-GB" sz="2200" b="1" noProof="1">
                <a:solidFill>
                  <a:srgbClr val="C00000"/>
                </a:solidFill>
                <a:latin typeface="Arial" panose="020B0604020202020204" pitchFamily="34" charset="0"/>
                <a:cs typeface="Arial" panose="020B0604020202020204" pitchFamily="34" charset="0"/>
              </a:rPr>
              <a:t>PBS </a:t>
            </a:r>
            <a:r>
              <a:rPr lang="en-GB" sz="2200" noProof="1">
                <a:solidFill>
                  <a:srgbClr val="C00000"/>
                </a:solidFill>
                <a:latin typeface="Arial" panose="020B0604020202020204" pitchFamily="34" charset="0"/>
                <a:cs typeface="Arial" panose="020B0604020202020204" pitchFamily="34" charset="0"/>
              </a:rPr>
              <a:t>stabilises better the lysine triad</a:t>
            </a:r>
            <a:endParaRPr lang="en-GB" sz="2200" b="1" noProof="1">
              <a:solidFill>
                <a:srgbClr val="C00000"/>
              </a:solidFill>
              <a:latin typeface="Arial" panose="020B0604020202020204" pitchFamily="34" charset="0"/>
              <a:cs typeface="Arial" panose="020B0604020202020204" pitchFamily="34" charset="0"/>
            </a:endParaRPr>
          </a:p>
          <a:p>
            <a:pPr marL="342900" indent="-342900">
              <a:buFont typeface="Wingdings" pitchFamily="2" charset="2"/>
              <a:buChar char="Ø"/>
            </a:pPr>
            <a:r>
              <a:rPr lang="en-GB" sz="2200" b="1" noProof="1">
                <a:solidFill>
                  <a:srgbClr val="C00000"/>
                </a:solidFill>
                <a:latin typeface="Arial" panose="020B0604020202020204" pitchFamily="34" charset="0"/>
                <a:cs typeface="Arial" panose="020B0604020202020204" pitchFamily="34" charset="0"/>
              </a:rPr>
              <a:t>Stability asymmetry: </a:t>
            </a:r>
            <a:r>
              <a:rPr lang="en-GB" sz="2200" noProof="1">
                <a:solidFill>
                  <a:srgbClr val="C00000"/>
                </a:solidFill>
                <a:latin typeface="Arial" panose="020B0604020202020204" pitchFamily="34" charset="0"/>
                <a:cs typeface="Arial" panose="020B0604020202020204" pitchFamily="34" charset="0"/>
              </a:rPr>
              <a:t>orientation </a:t>
            </a:r>
            <a:br>
              <a:rPr lang="en-GB" sz="2200" noProof="1">
                <a:solidFill>
                  <a:srgbClr val="C00000"/>
                </a:solidFill>
                <a:latin typeface="Arial" panose="020B0604020202020204" pitchFamily="34" charset="0"/>
                <a:cs typeface="Arial" panose="020B0604020202020204" pitchFamily="34" charset="0"/>
              </a:rPr>
            </a:br>
            <a:r>
              <a:rPr lang="en-GB" sz="2200" noProof="1">
                <a:solidFill>
                  <a:srgbClr val="C00000"/>
                </a:solidFill>
                <a:latin typeface="Arial" panose="020B0604020202020204" pitchFamily="34" charset="0"/>
                <a:cs typeface="Arial" panose="020B0604020202020204" pitchFamily="34" charset="0"/>
              </a:rPr>
              <a:t>of other residues and other </a:t>
            </a:r>
            <a:br>
              <a:rPr lang="en-GB" sz="2200" noProof="1">
                <a:solidFill>
                  <a:srgbClr val="C00000"/>
                </a:solidFill>
                <a:latin typeface="Arial" panose="020B0604020202020204" pitchFamily="34" charset="0"/>
                <a:cs typeface="Arial" panose="020B0604020202020204" pitchFamily="34" charset="0"/>
              </a:rPr>
            </a:br>
            <a:r>
              <a:rPr lang="en-GB" sz="2200" noProof="1">
                <a:solidFill>
                  <a:srgbClr val="C00000"/>
                </a:solidFill>
                <a:latin typeface="Arial" panose="020B0604020202020204" pitchFamily="34" charset="0"/>
                <a:cs typeface="Arial" panose="020B0604020202020204" pitchFamily="34" charset="0"/>
              </a:rPr>
              <a:t>interactions inside the dimers</a:t>
            </a:r>
          </a:p>
          <a:p>
            <a:pPr marL="342900" indent="-342900">
              <a:buFont typeface="Wingdings" pitchFamily="2" charset="2"/>
              <a:buChar char="Ø"/>
            </a:pPr>
            <a:r>
              <a:rPr lang="en-GB" sz="2200" b="1" noProof="1">
                <a:solidFill>
                  <a:srgbClr val="C00000"/>
                </a:solidFill>
                <a:latin typeface="Arial" panose="020B0604020202020204" pitchFamily="34" charset="0"/>
                <a:cs typeface="Arial" panose="020B0604020202020204" pitchFamily="34" charset="0"/>
              </a:rPr>
              <a:t>Low energy barrier to rotate Lys</a:t>
            </a:r>
            <a:r>
              <a:rPr lang="en-GB" sz="2200" b="1" baseline="30000" noProof="1">
                <a:solidFill>
                  <a:srgbClr val="C00000"/>
                </a:solidFill>
                <a:latin typeface="Arial" panose="020B0604020202020204" pitchFamily="34" charset="0"/>
                <a:cs typeface="Arial" panose="020B0604020202020204" pitchFamily="34" charset="0"/>
              </a:rPr>
              <a:t>58</a:t>
            </a:r>
          </a:p>
          <a:p>
            <a:pPr marL="285750" indent="-285750">
              <a:buFont typeface="Arial" panose="020B0604020202020204" pitchFamily="34" charset="0"/>
              <a:buChar char="•"/>
            </a:pPr>
            <a:endParaRPr lang="en-GB" sz="2200" noProof="1">
              <a:solidFill>
                <a:srgbClr val="C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200" noProof="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252722"/>
      </p:ext>
    </p:extLst>
  </p:cSld>
  <p:clrMapOvr>
    <a:masterClrMapping/>
  </p:clrMapOvr>
  <mc:AlternateContent xmlns:mc="http://schemas.openxmlformats.org/markup-compatibility/2006">
    <mc:Choice xmlns:p14="http://schemas.microsoft.com/office/powerpoint/2010/main" Requires="p14">
      <p:transition spd="slow" p14:dur="2000" advTm="23416"/>
    </mc:Choice>
    <mc:Fallback>
      <p:transition spd="slow" advTm="2341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9278-46E2-E51B-0A92-0C32D0221115}"/>
            </a:ext>
          </a:extLst>
        </p:cNvPr>
        <p:cNvGrpSpPr/>
        <p:nvPr/>
      </p:nvGrpSpPr>
      <p:grpSpPr>
        <a:xfrm>
          <a:off x="0" y="0"/>
          <a:ext cx="0" cy="0"/>
          <a:chOff x="0" y="0"/>
          <a:chExt cx="0" cy="0"/>
        </a:xfrm>
      </p:grpSpPr>
      <p:grpSp>
        <p:nvGrpSpPr>
          <p:cNvPr id="70" name="Group 69">
            <a:extLst>
              <a:ext uri="{FF2B5EF4-FFF2-40B4-BE49-F238E27FC236}">
                <a16:creationId xmlns:a16="http://schemas.microsoft.com/office/drawing/2014/main" id="{4C8578D8-057A-FAD9-0699-CC063882779B}"/>
              </a:ext>
            </a:extLst>
          </p:cNvPr>
          <p:cNvGrpSpPr/>
          <p:nvPr/>
        </p:nvGrpSpPr>
        <p:grpSpPr>
          <a:xfrm>
            <a:off x="357693" y="3125253"/>
            <a:ext cx="10716881" cy="3389088"/>
            <a:chOff x="15287" y="2529681"/>
            <a:chExt cx="12176713" cy="4042112"/>
          </a:xfrm>
        </p:grpSpPr>
        <p:pic>
          <p:nvPicPr>
            <p:cNvPr id="65" name="Picture 64">
              <a:extLst>
                <a:ext uri="{FF2B5EF4-FFF2-40B4-BE49-F238E27FC236}">
                  <a16:creationId xmlns:a16="http://schemas.microsoft.com/office/drawing/2014/main" id="{B918DD6E-A4A5-3E00-D525-22402B824DF9}"/>
                </a:ext>
              </a:extLst>
            </p:cNvPr>
            <p:cNvPicPr>
              <a:picLocks noChangeAspect="1"/>
            </p:cNvPicPr>
            <p:nvPr/>
          </p:nvPicPr>
          <p:blipFill>
            <a:blip r:embed="rId3"/>
            <a:stretch>
              <a:fillRect/>
            </a:stretch>
          </p:blipFill>
          <p:spPr>
            <a:xfrm>
              <a:off x="111433" y="2529681"/>
              <a:ext cx="8395278" cy="3292266"/>
            </a:xfrm>
            <a:prstGeom prst="rect">
              <a:avLst/>
            </a:prstGeom>
          </p:spPr>
        </p:pic>
        <mc:AlternateContent xmlns:mc="http://schemas.openxmlformats.org/markup-compatibility/2006">
          <mc:Choice xmlns:a14="http://schemas.microsoft.com/office/drawing/2010/main" Requires="a14">
            <p:sp>
              <p:nvSpPr>
                <p:cNvPr id="66" name="TextBox 65">
                  <a:extLst>
                    <a:ext uri="{FF2B5EF4-FFF2-40B4-BE49-F238E27FC236}">
                      <a16:creationId xmlns:a16="http://schemas.microsoft.com/office/drawing/2014/main" id="{079087B3-A9B1-1FC5-D257-91D2DF5C01CF}"/>
                    </a:ext>
                  </a:extLst>
                </p:cNvPr>
                <p:cNvSpPr txBox="1"/>
                <p:nvPr/>
              </p:nvSpPr>
              <p:spPr>
                <a:xfrm>
                  <a:off x="111433" y="5971629"/>
                  <a:ext cx="12080567" cy="600164"/>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15</a:t>
                  </a:r>
                  <a:r>
                    <a:rPr lang="en-GB" sz="1100" dirty="0">
                      <a:latin typeface="Arial" panose="020B0604020202020204" pitchFamily="34" charset="0"/>
                      <a:cs typeface="Arial" panose="020B0604020202020204" pitchFamily="34" charset="0"/>
                    </a:rPr>
                    <a:t>. Histidine in three protonation states: (</a:t>
                  </a:r>
                  <a:r>
                    <a:rPr lang="en-GB" sz="1100" b="1" dirty="0">
                      <a:latin typeface="Arial" panose="020B0604020202020204" pitchFamily="34" charset="0"/>
                      <a:cs typeface="Arial" panose="020B0604020202020204" pitchFamily="34" charset="0"/>
                    </a:rPr>
                    <a:t>A</a:t>
                  </a:r>
                  <a:r>
                    <a:rPr lang="en-GB" sz="1100" dirty="0">
                      <a:latin typeface="Arial" panose="020B0604020202020204" pitchFamily="34" charset="0"/>
                      <a:cs typeface="Arial" panose="020B0604020202020204" pitchFamily="34" charset="0"/>
                    </a:rPr>
                    <a:t>) HID: neutral, </a:t>
                  </a:r>
                  <a:r>
                    <a:rPr lang="fr-FR" sz="1100" noProof="1">
                      <a:latin typeface="Arial" panose="020B0604020202020204" pitchFamily="34" charset="0"/>
                      <a:cs typeface="Arial" panose="020B0604020202020204" pitchFamily="34" charset="0"/>
                    </a:rPr>
                    <a:t>H in </a:t>
                  </a:r>
                  <a14:m>
                    <m:oMath xmlns:m="http://schemas.openxmlformats.org/officeDocument/2006/math">
                      <m:r>
                        <a:rPr lang="fr-FR" sz="1100" i="1" noProof="1" smtClean="0">
                          <a:latin typeface="Cambria Math" panose="02040503050406030204" pitchFamily="18" charset="0"/>
                          <a:ea typeface="Cambria Math" panose="02040503050406030204" pitchFamily="18" charset="0"/>
                          <a:cs typeface="Arial" panose="020B0604020202020204" pitchFamily="34" charset="0"/>
                        </a:rPr>
                        <m:t>𝛿</m:t>
                      </m:r>
                    </m:oMath>
                  </a14:m>
                  <a:r>
                    <a:rPr lang="en-GB" sz="1100" b="1" noProof="1">
                      <a:latin typeface="Arial" panose="020B0604020202020204" pitchFamily="34" charset="0"/>
                      <a:cs typeface="Arial" panose="020B0604020202020204" pitchFamily="34" charset="0"/>
                    </a:rPr>
                    <a:t> </a:t>
                  </a:r>
                  <a:r>
                    <a:rPr lang="en-GB" sz="1100" noProof="1">
                      <a:latin typeface="Arial" panose="020B0604020202020204" pitchFamily="34" charset="0"/>
                      <a:cs typeface="Arial" panose="020B0604020202020204" pitchFamily="34" charset="0"/>
                    </a:rPr>
                    <a:t>position, (</a:t>
                  </a:r>
                  <a:r>
                    <a:rPr lang="en-GB" sz="1100" b="1" noProof="1">
                      <a:latin typeface="Arial" panose="020B0604020202020204" pitchFamily="34" charset="0"/>
                      <a:cs typeface="Arial" panose="020B0604020202020204" pitchFamily="34" charset="0"/>
                    </a:rPr>
                    <a:t>B</a:t>
                  </a:r>
                  <a:r>
                    <a:rPr lang="en-GB" sz="1100" noProof="1">
                      <a:latin typeface="Arial" panose="020B0604020202020204" pitchFamily="34" charset="0"/>
                      <a:cs typeface="Arial" panose="020B0604020202020204" pitchFamily="34" charset="0"/>
                    </a:rPr>
                    <a:t>) HIE: neutral, </a:t>
                  </a:r>
                  <a:r>
                    <a:rPr lang="fr-FR" sz="1100" noProof="1">
                      <a:latin typeface="Arial" panose="020B0604020202020204" pitchFamily="34" charset="0"/>
                      <a:cs typeface="Arial" panose="020B0604020202020204" pitchFamily="34" charset="0"/>
                    </a:rPr>
                    <a:t>H </a:t>
                  </a:r>
                  <a14:m>
                    <m:oMath xmlns:m="http://schemas.openxmlformats.org/officeDocument/2006/math">
                      <m:r>
                        <a:rPr lang="fr-FR" sz="1100" i="1" noProof="1" smtClean="0">
                          <a:latin typeface="Cambria Math" panose="02040503050406030204" pitchFamily="18" charset="0"/>
                          <a:ea typeface="Cambria Math" panose="02040503050406030204" pitchFamily="18" charset="0"/>
                          <a:cs typeface="Arial" panose="020B0604020202020204" pitchFamily="34" charset="0"/>
                        </a:rPr>
                        <m:t>𝜀</m:t>
                      </m:r>
                    </m:oMath>
                  </a14:m>
                  <a:r>
                    <a:rPr lang="en-GB" sz="1100" b="1" noProof="1">
                      <a:latin typeface="Arial" panose="020B0604020202020204" pitchFamily="34" charset="0"/>
                      <a:cs typeface="Arial" panose="020B0604020202020204" pitchFamily="34" charset="0"/>
                    </a:rPr>
                    <a:t> </a:t>
                  </a:r>
                  <a:r>
                    <a:rPr lang="en-GB" sz="1100" noProof="1">
                      <a:latin typeface="Arial" panose="020B0604020202020204" pitchFamily="34" charset="0"/>
                      <a:cs typeface="Arial" panose="020B0604020202020204" pitchFamily="34" charset="0"/>
                    </a:rPr>
                    <a:t>position, (</a:t>
                  </a:r>
                  <a:r>
                    <a:rPr lang="en-GB" sz="1100" b="1" noProof="1">
                      <a:latin typeface="Arial" panose="020B0604020202020204" pitchFamily="34" charset="0"/>
                      <a:cs typeface="Arial" panose="020B0604020202020204" pitchFamily="34" charset="0"/>
                    </a:rPr>
                    <a:t>C</a:t>
                  </a:r>
                  <a:r>
                    <a:rPr lang="en-GB" sz="1100" noProof="1">
                      <a:latin typeface="Arial" panose="020B0604020202020204" pitchFamily="34" charset="0"/>
                      <a:cs typeface="Arial" panose="020B0604020202020204" pitchFamily="34" charset="0"/>
                    </a:rPr>
                    <a:t>) HIP: double protonated, </a:t>
                  </a:r>
                  <a:r>
                    <a:rPr lang="fr-FR" sz="1100" noProof="1">
                      <a:latin typeface="Arial" panose="020B0604020202020204" pitchFamily="34" charset="0"/>
                      <a:cs typeface="Arial" panose="020B0604020202020204" pitchFamily="34" charset="0"/>
                    </a:rPr>
                    <a:t>H in</a:t>
                  </a:r>
                  <a14:m>
                    <m:oMath xmlns:m="http://schemas.openxmlformats.org/officeDocument/2006/math">
                      <m:r>
                        <a:rPr lang="fr-FR" sz="1100" b="0" i="0" noProof="1" smtClean="0">
                          <a:latin typeface="Cambria Math" panose="02040503050406030204" pitchFamily="18" charset="0"/>
                          <a:ea typeface="Cambria Math" panose="02040503050406030204" pitchFamily="18" charset="0"/>
                          <a:cs typeface="Arial" panose="020B0604020202020204" pitchFamily="34" charset="0"/>
                        </a:rPr>
                        <m:t> </m:t>
                      </m:r>
                      <m:r>
                        <a:rPr lang="fr-FR" sz="1100" i="1" noProof="1" smtClean="0">
                          <a:latin typeface="Cambria Math" panose="02040503050406030204" pitchFamily="18" charset="0"/>
                          <a:ea typeface="Cambria Math" panose="02040503050406030204" pitchFamily="18" charset="0"/>
                          <a:cs typeface="Arial" panose="020B0604020202020204" pitchFamily="34" charset="0"/>
                        </a:rPr>
                        <m:t>𝛿</m:t>
                      </m:r>
                      <m:r>
                        <a:rPr lang="fr-FR" sz="1100" b="0" i="1" noProof="1" smtClean="0">
                          <a:latin typeface="Cambria Math" panose="02040503050406030204" pitchFamily="18" charset="0"/>
                          <a:ea typeface="Cambria Math" panose="02040503050406030204" pitchFamily="18" charset="0"/>
                          <a:cs typeface="Arial" panose="020B0604020202020204" pitchFamily="34" charset="0"/>
                        </a:rPr>
                        <m:t>+</m:t>
                      </m:r>
                      <m:r>
                        <a:rPr lang="fr-FR" sz="1100" i="1" noProof="1" smtClean="0">
                          <a:latin typeface="Cambria Math" panose="02040503050406030204" pitchFamily="18" charset="0"/>
                          <a:ea typeface="Cambria Math" panose="02040503050406030204" pitchFamily="18" charset="0"/>
                          <a:cs typeface="Arial" panose="020B0604020202020204" pitchFamily="34" charset="0"/>
                        </a:rPr>
                        <m:t>𝜀</m:t>
                      </m:r>
                    </m:oMath>
                  </a14:m>
                  <a:r>
                    <a:rPr lang="en-GB" sz="1100" b="1" noProof="1">
                      <a:latin typeface="Arial" panose="020B0604020202020204" pitchFamily="34" charset="0"/>
                      <a:cs typeface="Arial" panose="020B0604020202020204" pitchFamily="34" charset="0"/>
                    </a:rPr>
                    <a:t> </a:t>
                  </a:r>
                  <a:r>
                    <a:rPr lang="en-GB" sz="1100" noProof="1">
                      <a:latin typeface="Arial" panose="020B0604020202020204" pitchFamily="34" charset="0"/>
                      <a:cs typeface="Arial" panose="020B0604020202020204" pitchFamily="34" charset="0"/>
                    </a:rPr>
                    <a:t>positions</a:t>
                  </a:r>
                  <a:r>
                    <a:rPr lang="en-GB" sz="1100" dirty="0">
                      <a:latin typeface="Arial" panose="020B0604020202020204" pitchFamily="34" charset="0"/>
                      <a:cs typeface="Arial" panose="020B0604020202020204" pitchFamily="34" charset="0"/>
                    </a:rPr>
                    <a:t>. Image retrieved on 14/03/2026 from </a:t>
                  </a:r>
                  <a:r>
                    <a:rPr lang="en-GB" sz="1100" dirty="0">
                      <a:hlinkClick r:id="rId4"/>
                    </a:rPr>
                    <a:t>https://docs.bioexcel.eu/2020_06_09_online_ambertools4cp2k/03-prepPDB/index.html</a:t>
                  </a:r>
                  <a:r>
                    <a:rPr lang="en-GB" sz="1100" dirty="0"/>
                    <a:t> </a:t>
                  </a:r>
                </a:p>
                <a:p>
                  <a:endParaRPr lang="en-GB" sz="1100" dirty="0">
                    <a:latin typeface="Arial" panose="020B0604020202020204" pitchFamily="34" charset="0"/>
                    <a:cs typeface="Arial" panose="020B0604020202020204" pitchFamily="34" charset="0"/>
                  </a:endParaRPr>
                </a:p>
              </p:txBody>
            </p:sp>
          </mc:Choice>
          <mc:Fallback>
            <p:sp>
              <p:nvSpPr>
                <p:cNvPr id="66" name="TextBox 65">
                  <a:extLst>
                    <a:ext uri="{FF2B5EF4-FFF2-40B4-BE49-F238E27FC236}">
                      <a16:creationId xmlns:a16="http://schemas.microsoft.com/office/drawing/2014/main" id="{079087B3-A9B1-1FC5-D257-91D2DF5C01CF}"/>
                    </a:ext>
                  </a:extLst>
                </p:cNvPr>
                <p:cNvSpPr txBox="1">
                  <a:spLocks noRot="1" noChangeAspect="1" noMove="1" noResize="1" noEditPoints="1" noAdjustHandles="1" noChangeArrowheads="1" noChangeShapeType="1" noTextEdit="1"/>
                </p:cNvSpPr>
                <p:nvPr/>
              </p:nvSpPr>
              <p:spPr>
                <a:xfrm>
                  <a:off x="111433" y="5971629"/>
                  <a:ext cx="12080567" cy="600164"/>
                </a:xfrm>
                <a:prstGeom prst="rect">
                  <a:avLst/>
                </a:prstGeom>
                <a:blipFill>
                  <a:blip r:embed="rId5"/>
                  <a:stretch>
                    <a:fillRect/>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ECD9FD92-E95E-073C-4671-4391F23C0B9B}"/>
                </a:ext>
              </a:extLst>
            </p:cNvPr>
            <p:cNvSpPr txBox="1"/>
            <p:nvPr/>
          </p:nvSpPr>
          <p:spPr>
            <a:xfrm>
              <a:off x="15287" y="2662191"/>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68" name="TextBox 67">
              <a:extLst>
                <a:ext uri="{FF2B5EF4-FFF2-40B4-BE49-F238E27FC236}">
                  <a16:creationId xmlns:a16="http://schemas.microsoft.com/office/drawing/2014/main" id="{27E80C9D-8259-2253-CBF2-6B3123D8BA55}"/>
                </a:ext>
              </a:extLst>
            </p:cNvPr>
            <p:cNvSpPr txBox="1"/>
            <p:nvPr/>
          </p:nvSpPr>
          <p:spPr>
            <a:xfrm>
              <a:off x="2627595" y="267010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sp>
          <p:nvSpPr>
            <p:cNvPr id="69" name="TextBox 68">
              <a:extLst>
                <a:ext uri="{FF2B5EF4-FFF2-40B4-BE49-F238E27FC236}">
                  <a16:creationId xmlns:a16="http://schemas.microsoft.com/office/drawing/2014/main" id="{C1E1EEDB-384D-B10F-C13D-8C6E1D7E91A9}"/>
                </a:ext>
              </a:extLst>
            </p:cNvPr>
            <p:cNvSpPr txBox="1"/>
            <p:nvPr/>
          </p:nvSpPr>
          <p:spPr>
            <a:xfrm>
              <a:off x="5109502" y="267010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C</a:t>
              </a:r>
            </a:p>
          </p:txBody>
        </p:sp>
      </p:grpSp>
      <p:sp>
        <p:nvSpPr>
          <p:cNvPr id="63" name="Title 4">
            <a:extLst>
              <a:ext uri="{FF2B5EF4-FFF2-40B4-BE49-F238E27FC236}">
                <a16:creationId xmlns:a16="http://schemas.microsoft.com/office/drawing/2014/main" id="{9ABC407C-543A-3157-D540-9788EE3F7CCD}"/>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VII. HIS</a:t>
            </a:r>
            <a:r>
              <a:rPr lang="fr-FR" sz="4000" b="1" baseline="30000" noProof="1">
                <a:latin typeface="Arial" panose="020B0604020202020204" pitchFamily="34" charset="0"/>
                <a:cs typeface="Arial" panose="020B0604020202020204" pitchFamily="34" charset="0"/>
              </a:rPr>
              <a:t>50</a:t>
            </a:r>
            <a:r>
              <a:rPr lang="fr-FR" sz="4000" b="1" noProof="1">
                <a:latin typeface="Arial" panose="020B0604020202020204" pitchFamily="34" charset="0"/>
                <a:cs typeface="Arial" panose="020B0604020202020204" pitchFamily="34" charset="0"/>
              </a:rPr>
              <a:t> protonation state</a:t>
            </a:r>
            <a:endParaRPr lang="en-GB" sz="4000" b="1" noProof="1">
              <a:latin typeface="Arial" panose="020B0604020202020204" pitchFamily="34" charset="0"/>
              <a:cs typeface="Arial" panose="020B0604020202020204" pitchFamily="34" charset="0"/>
            </a:endParaRPr>
          </a:p>
        </p:txBody>
      </p:sp>
      <p:sp>
        <p:nvSpPr>
          <p:cNvPr id="59" name="Slide Number Placeholder 58">
            <a:extLst>
              <a:ext uri="{FF2B5EF4-FFF2-40B4-BE49-F238E27FC236}">
                <a16:creationId xmlns:a16="http://schemas.microsoft.com/office/drawing/2014/main" id="{2690E4BB-3BB9-E179-FDC3-56E3BBCAAAA5}"/>
              </a:ext>
            </a:extLst>
          </p:cNvPr>
          <p:cNvSpPr>
            <a:spLocks noGrp="1"/>
          </p:cNvSpPr>
          <p:nvPr>
            <p:ph type="sldNum" sz="quarter" idx="12"/>
          </p:nvPr>
        </p:nvSpPr>
        <p:spPr/>
        <p:txBody>
          <a:bodyPr/>
          <a:lstStyle/>
          <a:p>
            <a:fld id="{A9474A3E-2C99-014E-8DC1-D4CADD1F58D4}" type="slidenum">
              <a:rPr lang="en-GB" smtClean="0"/>
              <a:t>11</a:t>
            </a:fld>
            <a:endParaRPr lang="en-GB"/>
          </a:p>
        </p:txBody>
      </p:sp>
      <p:sp>
        <p:nvSpPr>
          <p:cNvPr id="61" name="Footer Placeholder 60">
            <a:extLst>
              <a:ext uri="{FF2B5EF4-FFF2-40B4-BE49-F238E27FC236}">
                <a16:creationId xmlns:a16="http://schemas.microsoft.com/office/drawing/2014/main" id="{516935DD-C00C-0CA4-463F-70035D4E6163}"/>
              </a:ext>
            </a:extLst>
          </p:cNvPr>
          <p:cNvSpPr>
            <a:spLocks noGrp="1"/>
          </p:cNvSpPr>
          <p:nvPr>
            <p:ph type="ftr" sz="quarter" idx="11"/>
          </p:nvPr>
        </p:nvSpPr>
        <p:spPr/>
        <p:txBody>
          <a:bodyPr/>
          <a:lstStyle/>
          <a:p>
            <a:r>
              <a:rPr lang="en-GB"/>
              <a:t>ISGC Academia Sinica 2026</a:t>
            </a:r>
          </a:p>
        </p:txBody>
      </p:sp>
      <p:sp>
        <p:nvSpPr>
          <p:cNvPr id="62" name="TextBox 61">
            <a:extLst>
              <a:ext uri="{FF2B5EF4-FFF2-40B4-BE49-F238E27FC236}">
                <a16:creationId xmlns:a16="http://schemas.microsoft.com/office/drawing/2014/main" id="{F36C1C91-8248-C8AE-07B8-61DA52648901}"/>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27ED2C4F-ED3C-8014-FCB2-BDE40586313E}"/>
                  </a:ext>
                </a:extLst>
              </p:cNvPr>
              <p:cNvSpPr txBox="1"/>
              <p:nvPr/>
            </p:nvSpPr>
            <p:spPr>
              <a:xfrm>
                <a:off x="227871" y="979382"/>
                <a:ext cx="7818580" cy="2123658"/>
              </a:xfrm>
              <a:prstGeom prst="rect">
                <a:avLst/>
              </a:prstGeom>
              <a:noFill/>
            </p:spPr>
            <p:txBody>
              <a:bodyPr wrap="square" rtlCol="0">
                <a:spAutoFit/>
              </a:bodyPr>
              <a:lstStyle/>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Potentially forming HB and </a:t>
                </a:r>
                <a:r>
                  <a:rPr lang="fr-FR" sz="2200" b="1" noProof="1">
                    <a:latin typeface="Arial" panose="020B0604020202020204" pitchFamily="34" charset="0"/>
                    <a:cs typeface="Arial" panose="020B0604020202020204" pitchFamily="34" charset="0"/>
                  </a:rPr>
                  <a:t>disrupting</a:t>
                </a:r>
                <a:r>
                  <a:rPr lang="fr-FR" sz="2200" noProof="1">
                    <a:latin typeface="Arial" panose="020B0604020202020204" pitchFamily="34" charset="0"/>
                    <a:cs typeface="Arial" panose="020B0604020202020204" pitchFamily="34" charset="0"/>
                  </a:rPr>
                  <a:t> the lysine triad</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Titratable residue at pH 7.4</a:t>
                </a:r>
                <a:r>
                  <a:rPr lang="fr-FR" sz="2200" b="1" baseline="30000" noProof="1">
                    <a:latin typeface="Arial" panose="020B0604020202020204" pitchFamily="34" charset="0"/>
                    <a:cs typeface="Arial" panose="020B0604020202020204" pitchFamily="34" charset="0"/>
                  </a:rPr>
                  <a:t>[9,10] </a:t>
                </a:r>
                <a:br>
                  <a:rPr lang="fr-FR" sz="2200" b="1" baseline="30000" noProof="1">
                    <a:latin typeface="Arial" panose="020B0604020202020204" pitchFamily="34" charset="0"/>
                    <a:cs typeface="Arial" panose="020B0604020202020204" pitchFamily="34" charset="0"/>
                  </a:rPr>
                </a:br>
                <a:r>
                  <a:rPr lang="fr-FR" sz="2200" noProof="1">
                    <a:latin typeface="Arial" panose="020B0604020202020204" pitchFamily="34" charset="0"/>
                    <a:cs typeface="Arial" panose="020B0604020202020204" pitchFamily="34" charset="0"/>
                  </a:rPr>
                  <a:t>that can influence amyloid aggregation</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HIS neutral tautomer </a:t>
                </a:r>
                <a:r>
                  <a:rPr lang="fr-FR" sz="2200" b="1" noProof="1">
                    <a:latin typeface="Arial" panose="020B0604020202020204" pitchFamily="34" charset="0"/>
                    <a:cs typeface="Arial" panose="020B0604020202020204" pitchFamily="34" charset="0"/>
                  </a:rPr>
                  <a:t>HID</a:t>
                </a:r>
                <a:r>
                  <a:rPr lang="fr-FR" sz="2200" noProof="1">
                    <a:latin typeface="Arial" panose="020B0604020202020204" pitchFamily="34" charset="0"/>
                    <a:cs typeface="Arial" panose="020B0604020202020204" pitchFamily="34" charset="0"/>
                  </a:rPr>
                  <a:t>: H </a:t>
                </a:r>
                <a14:m>
                  <m:oMath xmlns:m="http://schemas.openxmlformats.org/officeDocument/2006/math">
                    <m:r>
                      <a:rPr lang="fr-FR" sz="2200" i="1" noProof="1" smtClean="0">
                        <a:latin typeface="Cambria Math" panose="02040503050406030204" pitchFamily="18" charset="0"/>
                        <a:ea typeface="Cambria Math" panose="02040503050406030204" pitchFamily="18" charset="0"/>
                        <a:cs typeface="Arial" panose="020B0604020202020204" pitchFamily="34" charset="0"/>
                      </a:rPr>
                      <m:t>𝛿</m:t>
                    </m:r>
                  </m:oMath>
                </a14:m>
                <a:r>
                  <a:rPr lang="en-GB" sz="2200" b="1" noProof="1">
                    <a:latin typeface="Arial" panose="020B0604020202020204" pitchFamily="34" charset="0"/>
                    <a:cs typeface="Arial" panose="020B0604020202020204" pitchFamily="34" charset="0"/>
                  </a:rPr>
                  <a:t> </a:t>
                </a:r>
                <a:r>
                  <a:rPr lang="en-GB" sz="2200" noProof="1">
                    <a:latin typeface="Arial" panose="020B0604020202020204" pitchFamily="34" charset="0"/>
                    <a:cs typeface="Arial" panose="020B0604020202020204" pitchFamily="34" charset="0"/>
                  </a:rPr>
                  <a:t>position</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HIS neutral tautomer </a:t>
                </a:r>
                <a:r>
                  <a:rPr lang="fr-FR" sz="2200" b="1" noProof="1">
                    <a:latin typeface="Arial" panose="020B0604020202020204" pitchFamily="34" charset="0"/>
                    <a:cs typeface="Arial" panose="020B0604020202020204" pitchFamily="34" charset="0"/>
                  </a:rPr>
                  <a:t>HIE</a:t>
                </a:r>
                <a:r>
                  <a:rPr lang="fr-FR" sz="2200" noProof="1">
                    <a:latin typeface="Arial" panose="020B0604020202020204" pitchFamily="34" charset="0"/>
                    <a:cs typeface="Arial" panose="020B0604020202020204" pitchFamily="34" charset="0"/>
                  </a:rPr>
                  <a:t>: H </a:t>
                </a:r>
                <a14:m>
                  <m:oMath xmlns:m="http://schemas.openxmlformats.org/officeDocument/2006/math">
                    <m:r>
                      <a:rPr lang="fr-FR" sz="2200" i="1" noProof="1" smtClean="0">
                        <a:latin typeface="Cambria Math" panose="02040503050406030204" pitchFamily="18" charset="0"/>
                        <a:ea typeface="Cambria Math" panose="02040503050406030204" pitchFamily="18" charset="0"/>
                        <a:cs typeface="Arial" panose="020B0604020202020204" pitchFamily="34" charset="0"/>
                      </a:rPr>
                      <m:t>𝜀</m:t>
                    </m:r>
                  </m:oMath>
                </a14:m>
                <a:r>
                  <a:rPr lang="en-GB" sz="2200" b="1" noProof="1">
                    <a:latin typeface="Arial" panose="020B0604020202020204" pitchFamily="34" charset="0"/>
                    <a:cs typeface="Arial" panose="020B0604020202020204" pitchFamily="34" charset="0"/>
                  </a:rPr>
                  <a:t> </a:t>
                </a:r>
                <a:r>
                  <a:rPr lang="en-GB" sz="2200" noProof="1">
                    <a:latin typeface="Arial" panose="020B0604020202020204" pitchFamily="34" charset="0"/>
                    <a:cs typeface="Arial" panose="020B0604020202020204" pitchFamily="34" charset="0"/>
                  </a:rPr>
                  <a:t>position</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HIS double protonated tautomer </a:t>
                </a:r>
                <a:r>
                  <a:rPr lang="fr-FR" sz="2200" b="1" noProof="1">
                    <a:latin typeface="Arial" panose="020B0604020202020204" pitchFamily="34" charset="0"/>
                    <a:cs typeface="Arial" panose="020B0604020202020204" pitchFamily="34" charset="0"/>
                  </a:rPr>
                  <a:t>HIP</a:t>
                </a:r>
                <a:r>
                  <a:rPr lang="fr-FR" sz="2200" noProof="1">
                    <a:latin typeface="Arial" panose="020B0604020202020204" pitchFamily="34" charset="0"/>
                    <a:cs typeface="Arial" panose="020B0604020202020204" pitchFamily="34" charset="0"/>
                  </a:rPr>
                  <a:t>: H</a:t>
                </a:r>
                <a14:m>
                  <m:oMath xmlns:m="http://schemas.openxmlformats.org/officeDocument/2006/math">
                    <m:r>
                      <a:rPr lang="fr-FR" sz="2200" b="0" i="0" noProof="1" smtClean="0">
                        <a:latin typeface="Cambria Math" panose="02040503050406030204" pitchFamily="18" charset="0"/>
                        <a:ea typeface="Cambria Math" panose="02040503050406030204" pitchFamily="18" charset="0"/>
                        <a:cs typeface="Arial" panose="020B0604020202020204" pitchFamily="34" charset="0"/>
                      </a:rPr>
                      <m:t> </m:t>
                    </m:r>
                    <m:r>
                      <a:rPr lang="fr-FR" sz="2200" i="1" noProof="1" smtClean="0">
                        <a:latin typeface="Cambria Math" panose="02040503050406030204" pitchFamily="18" charset="0"/>
                        <a:ea typeface="Cambria Math" panose="02040503050406030204" pitchFamily="18" charset="0"/>
                        <a:cs typeface="Arial" panose="020B0604020202020204" pitchFamily="34" charset="0"/>
                      </a:rPr>
                      <m:t>𝛿</m:t>
                    </m:r>
                    <m:r>
                      <a:rPr lang="fr-FR" sz="2200" b="0" i="1" noProof="1" smtClean="0">
                        <a:latin typeface="Cambria Math" panose="02040503050406030204" pitchFamily="18" charset="0"/>
                        <a:ea typeface="Cambria Math" panose="02040503050406030204" pitchFamily="18" charset="0"/>
                        <a:cs typeface="Arial" panose="020B0604020202020204" pitchFamily="34" charset="0"/>
                      </a:rPr>
                      <m:t>+</m:t>
                    </m:r>
                    <m:r>
                      <a:rPr lang="fr-FR" sz="2200" i="1" noProof="1" smtClean="0">
                        <a:latin typeface="Cambria Math" panose="02040503050406030204" pitchFamily="18" charset="0"/>
                        <a:ea typeface="Cambria Math" panose="02040503050406030204" pitchFamily="18" charset="0"/>
                        <a:cs typeface="Arial" panose="020B0604020202020204" pitchFamily="34" charset="0"/>
                      </a:rPr>
                      <m:t>𝜀</m:t>
                    </m:r>
                  </m:oMath>
                </a14:m>
                <a:r>
                  <a:rPr lang="en-GB" sz="2200" b="1" noProof="1">
                    <a:latin typeface="Arial" panose="020B0604020202020204" pitchFamily="34" charset="0"/>
                    <a:cs typeface="Arial" panose="020B0604020202020204" pitchFamily="34" charset="0"/>
                  </a:rPr>
                  <a:t> </a:t>
                </a:r>
                <a:r>
                  <a:rPr lang="en-GB" sz="2200" noProof="1">
                    <a:latin typeface="Arial" panose="020B0604020202020204" pitchFamily="34" charset="0"/>
                    <a:cs typeface="Arial" panose="020B0604020202020204" pitchFamily="34" charset="0"/>
                  </a:rPr>
                  <a:t>positions</a:t>
                </a:r>
              </a:p>
            </p:txBody>
          </p:sp>
        </mc:Choice>
        <mc:Fallback>
          <p:sp>
            <p:nvSpPr>
              <p:cNvPr id="26" name="TextBox 25">
                <a:extLst>
                  <a:ext uri="{FF2B5EF4-FFF2-40B4-BE49-F238E27FC236}">
                    <a16:creationId xmlns:a16="http://schemas.microsoft.com/office/drawing/2014/main" id="{27ED2C4F-ED3C-8014-FCB2-BDE40586313E}"/>
                  </a:ext>
                </a:extLst>
              </p:cNvPr>
              <p:cNvSpPr txBox="1">
                <a:spLocks noRot="1" noChangeAspect="1" noMove="1" noResize="1" noEditPoints="1" noAdjustHandles="1" noChangeArrowheads="1" noChangeShapeType="1" noTextEdit="1"/>
              </p:cNvSpPr>
              <p:nvPr/>
            </p:nvSpPr>
            <p:spPr>
              <a:xfrm>
                <a:off x="227871" y="979382"/>
                <a:ext cx="7818580" cy="2123658"/>
              </a:xfrm>
              <a:prstGeom prst="rect">
                <a:avLst/>
              </a:prstGeom>
              <a:blipFill>
                <a:blip r:embed="rId6"/>
                <a:stretch>
                  <a:fillRect l="-810" t="-2381" b="-4762"/>
                </a:stretch>
              </a:blipFill>
            </p:spPr>
            <p:txBody>
              <a:bodyPr/>
              <a:lstStyle/>
              <a:p>
                <a:r>
                  <a:rPr lang="en-GB">
                    <a:noFill/>
                  </a:rPr>
                  <a:t> </a:t>
                </a:r>
              </a:p>
            </p:txBody>
          </p:sp>
        </mc:Fallback>
      </mc:AlternateContent>
      <p:grpSp>
        <p:nvGrpSpPr>
          <p:cNvPr id="80" name="Group 79">
            <a:extLst>
              <a:ext uri="{FF2B5EF4-FFF2-40B4-BE49-F238E27FC236}">
                <a16:creationId xmlns:a16="http://schemas.microsoft.com/office/drawing/2014/main" id="{0BC19CDB-6345-36A3-98E8-AF3E1AF147C7}"/>
              </a:ext>
            </a:extLst>
          </p:cNvPr>
          <p:cNvGrpSpPr/>
          <p:nvPr/>
        </p:nvGrpSpPr>
        <p:grpSpPr>
          <a:xfrm>
            <a:off x="7591409" y="810807"/>
            <a:ext cx="4827322" cy="4916704"/>
            <a:chOff x="7591409" y="810807"/>
            <a:chExt cx="4827322" cy="4916704"/>
          </a:xfrm>
        </p:grpSpPr>
        <p:grpSp>
          <p:nvGrpSpPr>
            <p:cNvPr id="74" name="Group 73">
              <a:extLst>
                <a:ext uri="{FF2B5EF4-FFF2-40B4-BE49-F238E27FC236}">
                  <a16:creationId xmlns:a16="http://schemas.microsoft.com/office/drawing/2014/main" id="{18BF4955-FFD4-C560-0F54-EFE97AC1A899}"/>
                </a:ext>
              </a:extLst>
            </p:cNvPr>
            <p:cNvGrpSpPr/>
            <p:nvPr/>
          </p:nvGrpSpPr>
          <p:grpSpPr>
            <a:xfrm>
              <a:off x="7591409" y="810807"/>
              <a:ext cx="4600592" cy="4916704"/>
              <a:chOff x="7591409" y="810807"/>
              <a:chExt cx="4600592" cy="4916704"/>
            </a:xfrm>
          </p:grpSpPr>
          <p:pic>
            <p:nvPicPr>
              <p:cNvPr id="72" name="Picture 71">
                <a:extLst>
                  <a:ext uri="{FF2B5EF4-FFF2-40B4-BE49-F238E27FC236}">
                    <a16:creationId xmlns:a16="http://schemas.microsoft.com/office/drawing/2014/main" id="{F43B84BD-0FAA-111F-67B6-1AA59EF65227}"/>
                  </a:ext>
                </a:extLst>
              </p:cNvPr>
              <p:cNvPicPr>
                <a:picLocks noChangeAspect="1"/>
              </p:cNvPicPr>
              <p:nvPr/>
            </p:nvPicPr>
            <p:blipFill>
              <a:blip r:embed="rId7"/>
              <a:srcRect l="17971" t="50150" r="46230"/>
              <a:stretch>
                <a:fillRect/>
              </a:stretch>
            </p:blipFill>
            <p:spPr>
              <a:xfrm>
                <a:off x="7591409" y="810807"/>
                <a:ext cx="4600592" cy="4076879"/>
              </a:xfrm>
              <a:prstGeom prst="rect">
                <a:avLst/>
              </a:prstGeom>
            </p:spPr>
          </p:pic>
          <p:sp>
            <p:nvSpPr>
              <p:cNvPr id="73" name="TextBox 72">
                <a:extLst>
                  <a:ext uri="{FF2B5EF4-FFF2-40B4-BE49-F238E27FC236}">
                    <a16:creationId xmlns:a16="http://schemas.microsoft.com/office/drawing/2014/main" id="{EA2DB94B-9154-D24C-73B7-BE7A050731FA}"/>
                  </a:ext>
                </a:extLst>
              </p:cNvPr>
              <p:cNvSpPr txBox="1"/>
              <p:nvPr/>
            </p:nvSpPr>
            <p:spPr>
              <a:xfrm>
                <a:off x="8610600" y="5127347"/>
                <a:ext cx="3469967" cy="600164"/>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14</a:t>
                </a:r>
                <a:r>
                  <a:rPr lang="en-GB" sz="110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Lysine </a:t>
                </a:r>
                <a:r>
                  <a:rPr lang="fr-FR" sz="1100" dirty="0" err="1">
                    <a:latin typeface="Arial" panose="020B0604020202020204" pitchFamily="34" charset="0"/>
                    <a:cs typeface="Arial" panose="020B0604020202020204" pitchFamily="34" charset="0"/>
                  </a:rPr>
                  <a:t>triad</a:t>
                </a:r>
                <a:r>
                  <a:rPr lang="fr-FR" sz="1100" dirty="0">
                    <a:latin typeface="Arial" panose="020B0604020202020204" pitchFamily="34" charset="0"/>
                    <a:cs typeface="Arial" panose="020B0604020202020204" pitchFamily="34" charset="0"/>
                  </a:rPr>
                  <a:t> Lys</a:t>
                </a:r>
                <a:r>
                  <a:rPr lang="fr-FR" sz="1100" baseline="30000" dirty="0">
                    <a:latin typeface="Arial" panose="020B0604020202020204" pitchFamily="34" charset="0"/>
                    <a:cs typeface="Arial" panose="020B0604020202020204" pitchFamily="34" charset="0"/>
                  </a:rPr>
                  <a:t>43</a:t>
                </a:r>
                <a:r>
                  <a:rPr lang="fr-FR" sz="1100" dirty="0">
                    <a:latin typeface="Arial" panose="020B0604020202020204" pitchFamily="34" charset="0"/>
                    <a:cs typeface="Arial" panose="020B0604020202020204" pitchFamily="34" charset="0"/>
                  </a:rPr>
                  <a:t>-Lys</a:t>
                </a:r>
                <a:r>
                  <a:rPr lang="fr-FR" sz="1100" baseline="30000" dirty="0">
                    <a:latin typeface="Arial" panose="020B0604020202020204" pitchFamily="34" charset="0"/>
                    <a:cs typeface="Arial" panose="020B0604020202020204" pitchFamily="34" charset="0"/>
                  </a:rPr>
                  <a:t>45</a:t>
                </a:r>
                <a:r>
                  <a:rPr lang="fr-FR" sz="1100" dirty="0">
                    <a:latin typeface="Arial" panose="020B0604020202020204" pitchFamily="34" charset="0"/>
                    <a:cs typeface="Arial" panose="020B0604020202020204" pitchFamily="34" charset="0"/>
                  </a:rPr>
                  <a:t>-Lys</a:t>
                </a:r>
                <a:r>
                  <a:rPr lang="fr-FR" sz="1100" baseline="30000" dirty="0">
                    <a:latin typeface="Arial" panose="020B0604020202020204" pitchFamily="34" charset="0"/>
                    <a:cs typeface="Arial" panose="020B0604020202020204" pitchFamily="34" charset="0"/>
                  </a:rPr>
                  <a:t>58</a:t>
                </a:r>
                <a:r>
                  <a:rPr lang="fr-FR" sz="1100" dirty="0">
                    <a:latin typeface="Arial" panose="020B0604020202020204" pitchFamily="34" charset="0"/>
                    <a:cs typeface="Arial" panose="020B0604020202020204" pitchFamily="34" charset="0"/>
                  </a:rPr>
                  <a:t> formation and histidine His</a:t>
                </a:r>
                <a:r>
                  <a:rPr lang="fr-FR" sz="1100" baseline="30000" dirty="0">
                    <a:latin typeface="Arial" panose="020B0604020202020204" pitchFamily="34" charset="0"/>
                    <a:cs typeface="Arial" panose="020B0604020202020204" pitchFamily="34" charset="0"/>
                  </a:rPr>
                  <a:t>50 </a:t>
                </a:r>
                <a:r>
                  <a:rPr lang="fr-FR" sz="1100" dirty="0">
                    <a:latin typeface="Arial" panose="020B0604020202020204" pitchFamily="34" charset="0"/>
                    <a:cs typeface="Arial" panose="020B0604020202020204" pitchFamily="34" charset="0"/>
                  </a:rPr>
                  <a:t>stick </a:t>
                </a:r>
                <a:r>
                  <a:rPr lang="fr-FR" sz="1100" dirty="0" err="1">
                    <a:latin typeface="Arial" panose="020B0604020202020204" pitchFamily="34" charset="0"/>
                    <a:cs typeface="Arial" panose="020B0604020202020204" pitchFamily="34" charset="0"/>
                  </a:rPr>
                  <a:t>representation</a:t>
                </a:r>
                <a:r>
                  <a:rPr lang="fr-FR" sz="1100" dirty="0">
                    <a:latin typeface="Arial" panose="020B0604020202020204" pitchFamily="34" charset="0"/>
                    <a:cs typeface="Arial" panose="020B0604020202020204" pitchFamily="34" charset="0"/>
                  </a:rPr>
                  <a:t> in 6CU7 structure.</a:t>
                </a:r>
                <a:endParaRPr lang="en-GB" sz="1100" baseline="30000" dirty="0"/>
              </a:p>
              <a:p>
                <a:endParaRPr lang="en-GB" sz="1100" dirty="0">
                  <a:latin typeface="Arial" panose="020B0604020202020204" pitchFamily="34" charset="0"/>
                  <a:cs typeface="Arial" panose="020B0604020202020204" pitchFamily="34" charset="0"/>
                </a:endParaRPr>
              </a:p>
            </p:txBody>
          </p:sp>
        </p:grpSp>
        <p:sp>
          <p:nvSpPr>
            <p:cNvPr id="76" name="TextBox 75">
              <a:extLst>
                <a:ext uri="{FF2B5EF4-FFF2-40B4-BE49-F238E27FC236}">
                  <a16:creationId xmlns:a16="http://schemas.microsoft.com/office/drawing/2014/main" id="{1FD6C285-0F85-B669-BFD1-E30B6C86621E}"/>
                </a:ext>
              </a:extLst>
            </p:cNvPr>
            <p:cNvSpPr txBox="1"/>
            <p:nvPr/>
          </p:nvSpPr>
          <p:spPr>
            <a:xfrm>
              <a:off x="9982200" y="3584505"/>
              <a:ext cx="877725"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Lys</a:t>
              </a:r>
              <a:r>
                <a:rPr lang="en-GB" sz="1600" b="1" baseline="30000" dirty="0">
                  <a:latin typeface="Arial" panose="020B0604020202020204" pitchFamily="34" charset="0"/>
                  <a:cs typeface="Arial" panose="020B0604020202020204" pitchFamily="34" charset="0"/>
                </a:rPr>
                <a:t>43</a:t>
              </a:r>
            </a:p>
          </p:txBody>
        </p:sp>
        <p:sp>
          <p:nvSpPr>
            <p:cNvPr id="77" name="TextBox 76">
              <a:extLst>
                <a:ext uri="{FF2B5EF4-FFF2-40B4-BE49-F238E27FC236}">
                  <a16:creationId xmlns:a16="http://schemas.microsoft.com/office/drawing/2014/main" id="{BD8CD5B3-1A3F-053F-E1EF-2A4475903880}"/>
                </a:ext>
              </a:extLst>
            </p:cNvPr>
            <p:cNvSpPr txBox="1"/>
            <p:nvPr/>
          </p:nvSpPr>
          <p:spPr>
            <a:xfrm>
              <a:off x="9163878" y="2384589"/>
              <a:ext cx="877725"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Lys</a:t>
              </a:r>
              <a:r>
                <a:rPr lang="en-GB" sz="1600" b="1" baseline="30000" dirty="0">
                  <a:latin typeface="Arial" panose="020B0604020202020204" pitchFamily="34" charset="0"/>
                  <a:cs typeface="Arial" panose="020B0604020202020204" pitchFamily="34" charset="0"/>
                </a:rPr>
                <a:t>45</a:t>
              </a:r>
            </a:p>
          </p:txBody>
        </p:sp>
        <p:sp>
          <p:nvSpPr>
            <p:cNvPr id="78" name="TextBox 77">
              <a:extLst>
                <a:ext uri="{FF2B5EF4-FFF2-40B4-BE49-F238E27FC236}">
                  <a16:creationId xmlns:a16="http://schemas.microsoft.com/office/drawing/2014/main" id="{6F6E88B3-DF4D-A092-F5B2-6CA6EEACAA60}"/>
                </a:ext>
              </a:extLst>
            </p:cNvPr>
            <p:cNvSpPr txBox="1"/>
            <p:nvPr/>
          </p:nvSpPr>
          <p:spPr>
            <a:xfrm>
              <a:off x="11541006" y="2723143"/>
              <a:ext cx="877725"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Lys</a:t>
              </a:r>
              <a:r>
                <a:rPr lang="en-GB" sz="1600" b="1" baseline="30000" dirty="0">
                  <a:latin typeface="Arial" panose="020B0604020202020204" pitchFamily="34" charset="0"/>
                  <a:cs typeface="Arial" panose="020B0604020202020204" pitchFamily="34" charset="0"/>
                </a:rPr>
                <a:t>58</a:t>
              </a:r>
            </a:p>
          </p:txBody>
        </p:sp>
        <p:sp>
          <p:nvSpPr>
            <p:cNvPr id="79" name="TextBox 78">
              <a:extLst>
                <a:ext uri="{FF2B5EF4-FFF2-40B4-BE49-F238E27FC236}">
                  <a16:creationId xmlns:a16="http://schemas.microsoft.com/office/drawing/2014/main" id="{2F6C3EB1-7E16-18D1-2BF5-03756E47956B}"/>
                </a:ext>
              </a:extLst>
            </p:cNvPr>
            <p:cNvSpPr txBox="1"/>
            <p:nvPr/>
          </p:nvSpPr>
          <p:spPr>
            <a:xfrm>
              <a:off x="10196849" y="1026252"/>
              <a:ext cx="877725"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His</a:t>
              </a:r>
              <a:r>
                <a:rPr lang="en-GB" sz="1600" b="1" baseline="30000" dirty="0">
                  <a:latin typeface="Arial" panose="020B0604020202020204" pitchFamily="34" charset="0"/>
                  <a:cs typeface="Arial" panose="020B0604020202020204" pitchFamily="34" charset="0"/>
                </a:rPr>
                <a:t>50</a:t>
              </a:r>
            </a:p>
          </p:txBody>
        </p:sp>
      </p:grpSp>
      <p:cxnSp>
        <p:nvCxnSpPr>
          <p:cNvPr id="83" name="Straight Arrow Connector 82">
            <a:extLst>
              <a:ext uri="{FF2B5EF4-FFF2-40B4-BE49-F238E27FC236}">
                <a16:creationId xmlns:a16="http://schemas.microsoft.com/office/drawing/2014/main" id="{7D478E4D-1548-8028-0D39-292295D542F7}"/>
              </a:ext>
            </a:extLst>
          </p:cNvPr>
          <p:cNvCxnSpPr>
            <a:cxnSpLocks/>
          </p:cNvCxnSpPr>
          <p:nvPr/>
        </p:nvCxnSpPr>
        <p:spPr>
          <a:xfrm>
            <a:off x="7591409" y="1364806"/>
            <a:ext cx="2914463" cy="762497"/>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871931"/>
      </p:ext>
    </p:extLst>
  </p:cSld>
  <p:clrMapOvr>
    <a:masterClrMapping/>
  </p:clrMapOvr>
  <mc:AlternateContent xmlns:mc="http://schemas.openxmlformats.org/markup-compatibility/2006">
    <mc:Choice xmlns:p14="http://schemas.microsoft.com/office/powerpoint/2010/main" Requires="p14">
      <p:transition spd="slow" p14:dur="2000" advTm="46330"/>
    </mc:Choice>
    <mc:Fallback>
      <p:transition spd="slow" advTm="4633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0EE8-F466-C57A-3906-F3E1FCB43893}"/>
            </a:ext>
          </a:extLst>
        </p:cNvPr>
        <p:cNvGrpSpPr/>
        <p:nvPr/>
      </p:nvGrpSpPr>
      <p:grpSpPr>
        <a:xfrm>
          <a:off x="0" y="0"/>
          <a:ext cx="0" cy="0"/>
          <a:chOff x="0" y="0"/>
          <a:chExt cx="0" cy="0"/>
        </a:xfrm>
      </p:grpSpPr>
      <p:sp>
        <p:nvSpPr>
          <p:cNvPr id="63" name="Title 4">
            <a:extLst>
              <a:ext uri="{FF2B5EF4-FFF2-40B4-BE49-F238E27FC236}">
                <a16:creationId xmlns:a16="http://schemas.microsoft.com/office/drawing/2014/main" id="{1AF250C1-67C0-D663-2A28-572E6DA96C70}"/>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VII. HIS</a:t>
            </a:r>
            <a:r>
              <a:rPr lang="fr-FR" sz="4000" b="1" baseline="30000" noProof="1">
                <a:latin typeface="Arial" panose="020B0604020202020204" pitchFamily="34" charset="0"/>
                <a:cs typeface="Arial" panose="020B0604020202020204" pitchFamily="34" charset="0"/>
              </a:rPr>
              <a:t>50</a:t>
            </a:r>
            <a:r>
              <a:rPr lang="fr-FR" sz="4000" b="1" noProof="1">
                <a:latin typeface="Arial" panose="020B0604020202020204" pitchFamily="34" charset="0"/>
                <a:cs typeface="Arial" panose="020B0604020202020204" pitchFamily="34" charset="0"/>
              </a:rPr>
              <a:t> protonation state</a:t>
            </a:r>
            <a:endParaRPr lang="en-GB" sz="4000" b="1" noProof="1">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37A090D-6585-B578-6A6B-4FDB08F1ABE2}"/>
              </a:ext>
            </a:extLst>
          </p:cNvPr>
          <p:cNvSpPr txBox="1"/>
          <p:nvPr/>
        </p:nvSpPr>
        <p:spPr>
          <a:xfrm>
            <a:off x="227872" y="979382"/>
            <a:ext cx="8382728" cy="769441"/>
          </a:xfrm>
          <a:prstGeom prst="rect">
            <a:avLst/>
          </a:prstGeom>
          <a:noFill/>
        </p:spPr>
        <p:txBody>
          <a:bodyPr wrap="square" rtlCol="0">
            <a:spAutoFit/>
          </a:bodyPr>
          <a:lstStyle/>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6-chain models with one His</a:t>
            </a:r>
            <a:r>
              <a:rPr lang="fr-FR" sz="2200" baseline="30000" noProof="1">
                <a:latin typeface="Arial" panose="020B0604020202020204" pitchFamily="34" charset="0"/>
                <a:cs typeface="Arial" panose="020B0604020202020204" pitchFamily="34" charset="0"/>
              </a:rPr>
              <a:t>50</a:t>
            </a:r>
            <a:r>
              <a:rPr lang="fr-FR" sz="2200" noProof="1">
                <a:latin typeface="Arial" panose="020B0604020202020204" pitchFamily="34" charset="0"/>
                <a:cs typeface="Arial" panose="020B0604020202020204" pitchFamily="34" charset="0"/>
              </a:rPr>
              <a:t> per chain -&gt; 6 His</a:t>
            </a:r>
            <a:endParaRPr lang="fr-FR" sz="2200" b="1" baseline="30000" noProof="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HIS protonation states: </a:t>
            </a:r>
            <a:r>
              <a:rPr lang="fr-FR" sz="2200" b="1" noProof="1">
                <a:latin typeface="Arial" panose="020B0604020202020204" pitchFamily="34" charset="0"/>
                <a:cs typeface="Arial" panose="020B0604020202020204" pitchFamily="34" charset="0"/>
              </a:rPr>
              <a:t>HID/HIE/HIP</a:t>
            </a:r>
            <a:endParaRPr lang="en-GB" sz="2200" b="1" noProof="1">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A57C9CF-743F-1A6F-04F9-3095126236CB}"/>
              </a:ext>
            </a:extLst>
          </p:cNvPr>
          <p:cNvSpPr txBox="1"/>
          <p:nvPr/>
        </p:nvSpPr>
        <p:spPr>
          <a:xfrm>
            <a:off x="67591" y="5711223"/>
            <a:ext cx="9273937" cy="707886"/>
          </a:xfrm>
          <a:prstGeom prst="rect">
            <a:avLst/>
          </a:prstGeom>
          <a:noFill/>
        </p:spPr>
        <p:txBody>
          <a:bodyPr wrap="square" rtlCol="0">
            <a:spAutoFit/>
          </a:bodyPr>
          <a:lstStyle/>
          <a:p>
            <a:pPr marL="285750" indent="-285750">
              <a:buFont typeface="Arial" panose="020B0604020202020204" pitchFamily="34" charset="0"/>
              <a:buChar char="•"/>
            </a:pPr>
            <a:r>
              <a:rPr lang="fr-FR" sz="2000" noProof="1">
                <a:latin typeface="Arial" panose="020B0604020202020204" pitchFamily="34" charset="0"/>
                <a:cs typeface="Arial" panose="020B0604020202020204" pitchFamily="34" charset="0"/>
              </a:rPr>
              <a:t>Possible greater effect on 6CU7 than 6A6B</a:t>
            </a:r>
          </a:p>
          <a:p>
            <a:pPr marL="285750" indent="-285750">
              <a:buFont typeface="Arial" panose="020B0604020202020204" pitchFamily="34" charset="0"/>
              <a:buChar char="•"/>
            </a:pPr>
            <a:r>
              <a:rPr lang="fr-FR" sz="2000" noProof="1">
                <a:solidFill>
                  <a:srgbClr val="C00000"/>
                </a:solidFill>
                <a:latin typeface="Arial" panose="020B0604020202020204" pitchFamily="34" charset="0"/>
                <a:cs typeface="Arial" panose="020B0604020202020204" pitchFamily="34" charset="0"/>
              </a:rPr>
              <a:t>No significant effect on protein dynamics or structural stability</a:t>
            </a:r>
            <a:endParaRPr lang="en-GB" sz="2000" b="1" noProof="1">
              <a:solidFill>
                <a:srgbClr val="C00000"/>
              </a:solidFill>
              <a:latin typeface="Arial" panose="020B0604020202020204" pitchFamily="34" charset="0"/>
              <a:cs typeface="Arial" panose="020B0604020202020204" pitchFamily="34" charset="0"/>
            </a:endParaRPr>
          </a:p>
        </p:txBody>
      </p:sp>
      <p:sp>
        <p:nvSpPr>
          <p:cNvPr id="59" name="Slide Number Placeholder 58">
            <a:extLst>
              <a:ext uri="{FF2B5EF4-FFF2-40B4-BE49-F238E27FC236}">
                <a16:creationId xmlns:a16="http://schemas.microsoft.com/office/drawing/2014/main" id="{40F1360C-7755-C802-2DF4-888EBEE38DEF}"/>
              </a:ext>
            </a:extLst>
          </p:cNvPr>
          <p:cNvSpPr>
            <a:spLocks noGrp="1"/>
          </p:cNvSpPr>
          <p:nvPr>
            <p:ph type="sldNum" sz="quarter" idx="12"/>
          </p:nvPr>
        </p:nvSpPr>
        <p:spPr/>
        <p:txBody>
          <a:bodyPr/>
          <a:lstStyle/>
          <a:p>
            <a:fld id="{A9474A3E-2C99-014E-8DC1-D4CADD1F58D4}" type="slidenum">
              <a:rPr lang="en-GB" smtClean="0"/>
              <a:t>12</a:t>
            </a:fld>
            <a:endParaRPr lang="en-GB"/>
          </a:p>
        </p:txBody>
      </p:sp>
      <p:sp>
        <p:nvSpPr>
          <p:cNvPr id="61" name="Footer Placeholder 60">
            <a:extLst>
              <a:ext uri="{FF2B5EF4-FFF2-40B4-BE49-F238E27FC236}">
                <a16:creationId xmlns:a16="http://schemas.microsoft.com/office/drawing/2014/main" id="{F6273895-25EB-EACE-86CF-A87280D20109}"/>
              </a:ext>
            </a:extLst>
          </p:cNvPr>
          <p:cNvSpPr>
            <a:spLocks noGrp="1"/>
          </p:cNvSpPr>
          <p:nvPr>
            <p:ph type="ftr" sz="quarter" idx="11"/>
          </p:nvPr>
        </p:nvSpPr>
        <p:spPr/>
        <p:txBody>
          <a:bodyPr/>
          <a:lstStyle/>
          <a:p>
            <a:r>
              <a:rPr lang="en-GB"/>
              <a:t>ISGC Academia Sinica 2026</a:t>
            </a:r>
          </a:p>
        </p:txBody>
      </p:sp>
      <p:sp>
        <p:nvSpPr>
          <p:cNvPr id="62" name="TextBox 61">
            <a:extLst>
              <a:ext uri="{FF2B5EF4-FFF2-40B4-BE49-F238E27FC236}">
                <a16:creationId xmlns:a16="http://schemas.microsoft.com/office/drawing/2014/main" id="{C9FAA1EE-E56F-1ED6-C8B8-F03E2B6AA3DD}"/>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11" name="Group 10">
            <a:extLst>
              <a:ext uri="{FF2B5EF4-FFF2-40B4-BE49-F238E27FC236}">
                <a16:creationId xmlns:a16="http://schemas.microsoft.com/office/drawing/2014/main" id="{5DCFBC9E-6649-B7A5-CE93-DD9B8E9C18F5}"/>
              </a:ext>
            </a:extLst>
          </p:cNvPr>
          <p:cNvGrpSpPr/>
          <p:nvPr/>
        </p:nvGrpSpPr>
        <p:grpSpPr>
          <a:xfrm>
            <a:off x="-51614" y="1549457"/>
            <a:ext cx="12243614" cy="4224726"/>
            <a:chOff x="-51614" y="1549456"/>
            <a:chExt cx="12243614" cy="4439067"/>
          </a:xfrm>
        </p:grpSpPr>
        <p:grpSp>
          <p:nvGrpSpPr>
            <p:cNvPr id="7" name="Group 6">
              <a:extLst>
                <a:ext uri="{FF2B5EF4-FFF2-40B4-BE49-F238E27FC236}">
                  <a16:creationId xmlns:a16="http://schemas.microsoft.com/office/drawing/2014/main" id="{305F11EC-ADAF-FA1B-2E63-FDE6859AC9B7}"/>
                </a:ext>
              </a:extLst>
            </p:cNvPr>
            <p:cNvGrpSpPr/>
            <p:nvPr/>
          </p:nvGrpSpPr>
          <p:grpSpPr>
            <a:xfrm>
              <a:off x="58139" y="1695505"/>
              <a:ext cx="12133861" cy="3781320"/>
              <a:chOff x="58139" y="1695505"/>
              <a:chExt cx="12133861" cy="3781320"/>
            </a:xfrm>
          </p:grpSpPr>
          <p:pic>
            <p:nvPicPr>
              <p:cNvPr id="6" name="Picture 5">
                <a:extLst>
                  <a:ext uri="{FF2B5EF4-FFF2-40B4-BE49-F238E27FC236}">
                    <a16:creationId xmlns:a16="http://schemas.microsoft.com/office/drawing/2014/main" id="{8F5B3D09-5F35-6523-FD7A-92B88356799F}"/>
                  </a:ext>
                </a:extLst>
              </p:cNvPr>
              <p:cNvPicPr>
                <a:picLocks noChangeAspect="1"/>
              </p:cNvPicPr>
              <p:nvPr/>
            </p:nvPicPr>
            <p:blipFill>
              <a:blip r:embed="rId3"/>
              <a:stretch>
                <a:fillRect/>
              </a:stretch>
            </p:blipFill>
            <p:spPr>
              <a:xfrm>
                <a:off x="58139" y="1695505"/>
                <a:ext cx="5259584" cy="3155750"/>
              </a:xfrm>
              <a:prstGeom prst="rect">
                <a:avLst/>
              </a:prstGeom>
            </p:spPr>
          </p:pic>
          <p:grpSp>
            <p:nvGrpSpPr>
              <p:cNvPr id="56" name="Group 55">
                <a:extLst>
                  <a:ext uri="{FF2B5EF4-FFF2-40B4-BE49-F238E27FC236}">
                    <a16:creationId xmlns:a16="http://schemas.microsoft.com/office/drawing/2014/main" id="{F7680578-E96C-FE7B-D009-F6B4275B2F0F}"/>
                  </a:ext>
                </a:extLst>
              </p:cNvPr>
              <p:cNvGrpSpPr/>
              <p:nvPr/>
            </p:nvGrpSpPr>
            <p:grpSpPr>
              <a:xfrm>
                <a:off x="167892" y="1731077"/>
                <a:ext cx="12024108" cy="3745748"/>
                <a:chOff x="158059" y="1851125"/>
                <a:chExt cx="12024108" cy="3745748"/>
              </a:xfrm>
            </p:grpSpPr>
            <p:grpSp>
              <p:nvGrpSpPr>
                <p:cNvPr id="41" name="Group 40">
                  <a:extLst>
                    <a:ext uri="{FF2B5EF4-FFF2-40B4-BE49-F238E27FC236}">
                      <a16:creationId xmlns:a16="http://schemas.microsoft.com/office/drawing/2014/main" id="{8221EEA2-DB1C-5F9C-17CA-E29A25A10972}"/>
                    </a:ext>
                  </a:extLst>
                </p:cNvPr>
                <p:cNvGrpSpPr/>
                <p:nvPr/>
              </p:nvGrpSpPr>
              <p:grpSpPr>
                <a:xfrm>
                  <a:off x="5259583" y="2088642"/>
                  <a:ext cx="998263" cy="2178350"/>
                  <a:chOff x="5259583" y="2088642"/>
                  <a:chExt cx="998263" cy="2178350"/>
                </a:xfrm>
              </p:grpSpPr>
              <p:sp>
                <p:nvSpPr>
                  <p:cNvPr id="31" name="Right Brace 30">
                    <a:extLst>
                      <a:ext uri="{FF2B5EF4-FFF2-40B4-BE49-F238E27FC236}">
                        <a16:creationId xmlns:a16="http://schemas.microsoft.com/office/drawing/2014/main" id="{3E984E5E-94ED-391D-A9E1-117BED45BB58}"/>
                      </a:ext>
                    </a:extLst>
                  </p:cNvPr>
                  <p:cNvSpPr/>
                  <p:nvPr/>
                </p:nvSpPr>
                <p:spPr>
                  <a:xfrm>
                    <a:off x="5259583" y="2088642"/>
                    <a:ext cx="166254" cy="1068779"/>
                  </a:xfrm>
                  <a:prstGeom prst="rightBrace">
                    <a:avLst/>
                  </a:prstGeom>
                  <a:noFill/>
                  <a:ln>
                    <a:solidFill>
                      <a:srgbClr val="FF4C4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4" name="Right Brace 33">
                    <a:extLst>
                      <a:ext uri="{FF2B5EF4-FFF2-40B4-BE49-F238E27FC236}">
                        <a16:creationId xmlns:a16="http://schemas.microsoft.com/office/drawing/2014/main" id="{662C87FC-DA1E-BF88-F301-2B4C793341A2}"/>
                      </a:ext>
                    </a:extLst>
                  </p:cNvPr>
                  <p:cNvSpPr/>
                  <p:nvPr/>
                </p:nvSpPr>
                <p:spPr>
                  <a:xfrm>
                    <a:off x="5259583" y="3307977"/>
                    <a:ext cx="166254" cy="614668"/>
                  </a:xfrm>
                  <a:prstGeom prst="rightBrace">
                    <a:avLst/>
                  </a:prstGeom>
                  <a:noFill/>
                  <a:ln>
                    <a:solidFill>
                      <a:srgbClr val="FFD45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6" name="Right Brace 35">
                    <a:extLst>
                      <a:ext uri="{FF2B5EF4-FFF2-40B4-BE49-F238E27FC236}">
                        <a16:creationId xmlns:a16="http://schemas.microsoft.com/office/drawing/2014/main" id="{041A881C-B1D0-2CE9-5083-5DEC9062D024}"/>
                      </a:ext>
                    </a:extLst>
                  </p:cNvPr>
                  <p:cNvSpPr/>
                  <p:nvPr/>
                </p:nvSpPr>
                <p:spPr>
                  <a:xfrm>
                    <a:off x="5259583" y="3977578"/>
                    <a:ext cx="166254" cy="289414"/>
                  </a:xfrm>
                  <a:prstGeom prst="rightBrace">
                    <a:avLst/>
                  </a:prstGeom>
                  <a:noFill/>
                  <a:ln>
                    <a:solidFill>
                      <a:srgbClr val="45FE6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7" name="TextBox 36">
                    <a:extLst>
                      <a:ext uri="{FF2B5EF4-FFF2-40B4-BE49-F238E27FC236}">
                        <a16:creationId xmlns:a16="http://schemas.microsoft.com/office/drawing/2014/main" id="{7C5070B5-EFC3-3450-7378-D6FFBDC57E94}"/>
                      </a:ext>
                    </a:extLst>
                  </p:cNvPr>
                  <p:cNvSpPr txBox="1"/>
                  <p:nvPr/>
                </p:nvSpPr>
                <p:spPr>
                  <a:xfrm>
                    <a:off x="5425837" y="2484531"/>
                    <a:ext cx="832009" cy="276999"/>
                  </a:xfrm>
                  <a:prstGeom prst="rect">
                    <a:avLst/>
                  </a:prstGeom>
                  <a:noFill/>
                  <a:ln>
                    <a:noFill/>
                  </a:ln>
                </p:spPr>
                <p:txBody>
                  <a:bodyPr wrap="square" rtlCol="0">
                    <a:spAutoFit/>
                  </a:bodyPr>
                  <a:lstStyle/>
                  <a:p>
                    <a:r>
                      <a:rPr lang="en-GB" sz="1200" dirty="0">
                        <a:solidFill>
                          <a:srgbClr val="FF4C4C"/>
                        </a:solidFill>
                        <a:latin typeface="Arial" panose="020B0604020202020204" pitchFamily="34" charset="0"/>
                        <a:cs typeface="Arial" panose="020B0604020202020204" pitchFamily="34" charset="0"/>
                      </a:rPr>
                      <a:t>2 chains</a:t>
                    </a:r>
                  </a:p>
                </p:txBody>
              </p:sp>
              <p:sp>
                <p:nvSpPr>
                  <p:cNvPr id="39" name="TextBox 38">
                    <a:extLst>
                      <a:ext uri="{FF2B5EF4-FFF2-40B4-BE49-F238E27FC236}">
                        <a16:creationId xmlns:a16="http://schemas.microsoft.com/office/drawing/2014/main" id="{5B4FBFDE-6DC0-CF13-26F6-4E50685A9710}"/>
                      </a:ext>
                    </a:extLst>
                  </p:cNvPr>
                  <p:cNvSpPr txBox="1"/>
                  <p:nvPr/>
                </p:nvSpPr>
                <p:spPr>
                  <a:xfrm>
                    <a:off x="5425836" y="3462572"/>
                    <a:ext cx="832009" cy="276999"/>
                  </a:xfrm>
                  <a:prstGeom prst="rect">
                    <a:avLst/>
                  </a:prstGeom>
                  <a:noFill/>
                  <a:ln>
                    <a:noFill/>
                  </a:ln>
                </p:spPr>
                <p:txBody>
                  <a:bodyPr wrap="square" rtlCol="0">
                    <a:spAutoFit/>
                  </a:bodyPr>
                  <a:lstStyle/>
                  <a:p>
                    <a:r>
                      <a:rPr lang="en-GB" sz="1200" dirty="0">
                        <a:solidFill>
                          <a:srgbClr val="FFD457"/>
                        </a:solidFill>
                        <a:latin typeface="Arial" panose="020B0604020202020204" pitchFamily="34" charset="0"/>
                        <a:cs typeface="Arial" panose="020B0604020202020204" pitchFamily="34" charset="0"/>
                      </a:rPr>
                      <a:t>4 chains</a:t>
                    </a:r>
                  </a:p>
                </p:txBody>
              </p:sp>
              <p:sp>
                <p:nvSpPr>
                  <p:cNvPr id="40" name="TextBox 39">
                    <a:extLst>
                      <a:ext uri="{FF2B5EF4-FFF2-40B4-BE49-F238E27FC236}">
                        <a16:creationId xmlns:a16="http://schemas.microsoft.com/office/drawing/2014/main" id="{0CB1B210-F8BB-BA85-850E-AFC4D407D5A8}"/>
                      </a:ext>
                    </a:extLst>
                  </p:cNvPr>
                  <p:cNvSpPr txBox="1"/>
                  <p:nvPr/>
                </p:nvSpPr>
                <p:spPr>
                  <a:xfrm>
                    <a:off x="5425835" y="3974598"/>
                    <a:ext cx="832009" cy="276999"/>
                  </a:xfrm>
                  <a:prstGeom prst="rect">
                    <a:avLst/>
                  </a:prstGeom>
                  <a:noFill/>
                  <a:ln>
                    <a:noFill/>
                  </a:ln>
                </p:spPr>
                <p:txBody>
                  <a:bodyPr wrap="square" rtlCol="0">
                    <a:spAutoFit/>
                  </a:bodyPr>
                  <a:lstStyle/>
                  <a:p>
                    <a:r>
                      <a:rPr lang="en-GB" sz="1200" dirty="0">
                        <a:solidFill>
                          <a:srgbClr val="45FE6E"/>
                        </a:solidFill>
                        <a:latin typeface="Arial" panose="020B0604020202020204" pitchFamily="34" charset="0"/>
                        <a:cs typeface="Arial" panose="020B0604020202020204" pitchFamily="34" charset="0"/>
                      </a:rPr>
                      <a:t>6 chains</a:t>
                    </a:r>
                  </a:p>
                </p:txBody>
              </p:sp>
            </p:grpSp>
            <p:grpSp>
              <p:nvGrpSpPr>
                <p:cNvPr id="42" name="Group 41">
                  <a:extLst>
                    <a:ext uri="{FF2B5EF4-FFF2-40B4-BE49-F238E27FC236}">
                      <a16:creationId xmlns:a16="http://schemas.microsoft.com/office/drawing/2014/main" id="{27EA70D2-0707-206C-1E61-F681265F6B07}"/>
                    </a:ext>
                  </a:extLst>
                </p:cNvPr>
                <p:cNvGrpSpPr/>
                <p:nvPr/>
              </p:nvGrpSpPr>
              <p:grpSpPr>
                <a:xfrm>
                  <a:off x="11183904" y="2156108"/>
                  <a:ext cx="998263" cy="2178350"/>
                  <a:chOff x="5259583" y="2088642"/>
                  <a:chExt cx="998263" cy="2178350"/>
                </a:xfrm>
              </p:grpSpPr>
              <p:sp>
                <p:nvSpPr>
                  <p:cNvPr id="43" name="Right Brace 42">
                    <a:extLst>
                      <a:ext uri="{FF2B5EF4-FFF2-40B4-BE49-F238E27FC236}">
                        <a16:creationId xmlns:a16="http://schemas.microsoft.com/office/drawing/2014/main" id="{C78B32B6-9088-DC6B-99DC-F6F23B7EC150}"/>
                      </a:ext>
                    </a:extLst>
                  </p:cNvPr>
                  <p:cNvSpPr/>
                  <p:nvPr/>
                </p:nvSpPr>
                <p:spPr>
                  <a:xfrm>
                    <a:off x="5259583" y="2088642"/>
                    <a:ext cx="166254" cy="1068779"/>
                  </a:xfrm>
                  <a:prstGeom prst="rightBrace">
                    <a:avLst/>
                  </a:prstGeom>
                  <a:noFill/>
                  <a:ln>
                    <a:solidFill>
                      <a:srgbClr val="3EA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4" name="Right Brace 43">
                    <a:extLst>
                      <a:ext uri="{FF2B5EF4-FFF2-40B4-BE49-F238E27FC236}">
                        <a16:creationId xmlns:a16="http://schemas.microsoft.com/office/drawing/2014/main" id="{670D7575-E4BA-3737-9553-E74742436736}"/>
                      </a:ext>
                    </a:extLst>
                  </p:cNvPr>
                  <p:cNvSpPr/>
                  <p:nvPr/>
                </p:nvSpPr>
                <p:spPr>
                  <a:xfrm>
                    <a:off x="5259583" y="3307977"/>
                    <a:ext cx="166254" cy="614668"/>
                  </a:xfrm>
                  <a:prstGeom prst="rightBrace">
                    <a:avLst/>
                  </a:prstGeom>
                  <a:noFill/>
                  <a:ln>
                    <a:solidFill>
                      <a:srgbClr val="A55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5" name="Right Brace 44">
                    <a:extLst>
                      <a:ext uri="{FF2B5EF4-FFF2-40B4-BE49-F238E27FC236}">
                        <a16:creationId xmlns:a16="http://schemas.microsoft.com/office/drawing/2014/main" id="{976C8BE3-1CBE-DD08-7C30-C1125E211AC4}"/>
                      </a:ext>
                    </a:extLst>
                  </p:cNvPr>
                  <p:cNvSpPr/>
                  <p:nvPr/>
                </p:nvSpPr>
                <p:spPr>
                  <a:xfrm>
                    <a:off x="5259583" y="3977578"/>
                    <a:ext cx="166254" cy="289414"/>
                  </a:xfrm>
                  <a:prstGeom prst="rightBrace">
                    <a:avLst/>
                  </a:prstGeom>
                  <a:noFill/>
                  <a:ln>
                    <a:solidFill>
                      <a:srgbClr val="FF37C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6" name="TextBox 45">
                    <a:extLst>
                      <a:ext uri="{FF2B5EF4-FFF2-40B4-BE49-F238E27FC236}">
                        <a16:creationId xmlns:a16="http://schemas.microsoft.com/office/drawing/2014/main" id="{329F3EAD-8780-3A88-5685-DCB1959D1B1C}"/>
                      </a:ext>
                    </a:extLst>
                  </p:cNvPr>
                  <p:cNvSpPr txBox="1"/>
                  <p:nvPr/>
                </p:nvSpPr>
                <p:spPr>
                  <a:xfrm>
                    <a:off x="5425837" y="2484531"/>
                    <a:ext cx="832009" cy="276999"/>
                  </a:xfrm>
                  <a:prstGeom prst="rect">
                    <a:avLst/>
                  </a:prstGeom>
                  <a:noFill/>
                  <a:ln>
                    <a:noFill/>
                  </a:ln>
                </p:spPr>
                <p:txBody>
                  <a:bodyPr wrap="square" rtlCol="0">
                    <a:spAutoFit/>
                  </a:bodyPr>
                  <a:lstStyle/>
                  <a:p>
                    <a:r>
                      <a:rPr lang="en-GB" sz="1200" dirty="0">
                        <a:solidFill>
                          <a:srgbClr val="3EA0FF"/>
                        </a:solidFill>
                        <a:latin typeface="Arial" panose="020B0604020202020204" pitchFamily="34" charset="0"/>
                        <a:cs typeface="Arial" panose="020B0604020202020204" pitchFamily="34" charset="0"/>
                      </a:rPr>
                      <a:t>2 chains</a:t>
                    </a:r>
                  </a:p>
                </p:txBody>
              </p:sp>
              <p:sp>
                <p:nvSpPr>
                  <p:cNvPr id="47" name="TextBox 46">
                    <a:extLst>
                      <a:ext uri="{FF2B5EF4-FFF2-40B4-BE49-F238E27FC236}">
                        <a16:creationId xmlns:a16="http://schemas.microsoft.com/office/drawing/2014/main" id="{371A9B7A-CD88-C583-29E4-EF7594BDEB76}"/>
                      </a:ext>
                    </a:extLst>
                  </p:cNvPr>
                  <p:cNvSpPr txBox="1"/>
                  <p:nvPr/>
                </p:nvSpPr>
                <p:spPr>
                  <a:xfrm>
                    <a:off x="5425836" y="3462572"/>
                    <a:ext cx="832009" cy="276999"/>
                  </a:xfrm>
                  <a:prstGeom prst="rect">
                    <a:avLst/>
                  </a:prstGeom>
                  <a:noFill/>
                  <a:ln>
                    <a:noFill/>
                  </a:ln>
                </p:spPr>
                <p:txBody>
                  <a:bodyPr wrap="square" rtlCol="0">
                    <a:spAutoFit/>
                  </a:bodyPr>
                  <a:lstStyle/>
                  <a:p>
                    <a:r>
                      <a:rPr lang="en-GB" sz="1200" dirty="0">
                        <a:solidFill>
                          <a:srgbClr val="A556FF"/>
                        </a:solidFill>
                        <a:latin typeface="Arial" panose="020B0604020202020204" pitchFamily="34" charset="0"/>
                        <a:cs typeface="Arial" panose="020B0604020202020204" pitchFamily="34" charset="0"/>
                      </a:rPr>
                      <a:t>4 chains</a:t>
                    </a:r>
                  </a:p>
                </p:txBody>
              </p:sp>
              <p:sp>
                <p:nvSpPr>
                  <p:cNvPr id="48" name="TextBox 47">
                    <a:extLst>
                      <a:ext uri="{FF2B5EF4-FFF2-40B4-BE49-F238E27FC236}">
                        <a16:creationId xmlns:a16="http://schemas.microsoft.com/office/drawing/2014/main" id="{B1EBDBC1-71FB-776E-0620-9B44EDCA807F}"/>
                      </a:ext>
                    </a:extLst>
                  </p:cNvPr>
                  <p:cNvSpPr txBox="1"/>
                  <p:nvPr/>
                </p:nvSpPr>
                <p:spPr>
                  <a:xfrm>
                    <a:off x="5425835" y="3974598"/>
                    <a:ext cx="832009" cy="276999"/>
                  </a:xfrm>
                  <a:prstGeom prst="rect">
                    <a:avLst/>
                  </a:prstGeom>
                  <a:noFill/>
                  <a:ln>
                    <a:noFill/>
                  </a:ln>
                </p:spPr>
                <p:txBody>
                  <a:bodyPr wrap="square" rtlCol="0">
                    <a:spAutoFit/>
                  </a:bodyPr>
                  <a:lstStyle/>
                  <a:p>
                    <a:r>
                      <a:rPr lang="en-GB" sz="1200" dirty="0">
                        <a:solidFill>
                          <a:srgbClr val="FF37CB"/>
                        </a:solidFill>
                        <a:latin typeface="Arial" panose="020B0604020202020204" pitchFamily="34" charset="0"/>
                        <a:cs typeface="Arial" panose="020B0604020202020204" pitchFamily="34" charset="0"/>
                      </a:rPr>
                      <a:t>6 chains</a:t>
                    </a:r>
                  </a:p>
                </p:txBody>
              </p:sp>
            </p:grpSp>
            <p:grpSp>
              <p:nvGrpSpPr>
                <p:cNvPr id="55" name="Group 54">
                  <a:extLst>
                    <a:ext uri="{FF2B5EF4-FFF2-40B4-BE49-F238E27FC236}">
                      <a16:creationId xmlns:a16="http://schemas.microsoft.com/office/drawing/2014/main" id="{8A8E828F-D3F7-10C4-F7EA-01E4054772E9}"/>
                    </a:ext>
                  </a:extLst>
                </p:cNvPr>
                <p:cNvGrpSpPr/>
                <p:nvPr/>
              </p:nvGrpSpPr>
              <p:grpSpPr>
                <a:xfrm>
                  <a:off x="158059" y="1851125"/>
                  <a:ext cx="11535163" cy="3745748"/>
                  <a:chOff x="158059" y="1851125"/>
                  <a:chExt cx="11535163" cy="3745748"/>
                </a:xfrm>
              </p:grpSpPr>
              <p:grpSp>
                <p:nvGrpSpPr>
                  <p:cNvPr id="53" name="Group 52">
                    <a:extLst>
                      <a:ext uri="{FF2B5EF4-FFF2-40B4-BE49-F238E27FC236}">
                        <a16:creationId xmlns:a16="http://schemas.microsoft.com/office/drawing/2014/main" id="{45FBAEB5-0FFD-46DA-00C8-879FA14DFF61}"/>
                      </a:ext>
                    </a:extLst>
                  </p:cNvPr>
                  <p:cNvGrpSpPr/>
                  <p:nvPr/>
                </p:nvGrpSpPr>
                <p:grpSpPr>
                  <a:xfrm>
                    <a:off x="333632" y="1851125"/>
                    <a:ext cx="11359590" cy="3745748"/>
                    <a:chOff x="333632" y="1851125"/>
                    <a:chExt cx="11359590" cy="3745748"/>
                  </a:xfrm>
                </p:grpSpPr>
                <p:grpSp>
                  <p:nvGrpSpPr>
                    <p:cNvPr id="51" name="Group 50">
                      <a:extLst>
                        <a:ext uri="{FF2B5EF4-FFF2-40B4-BE49-F238E27FC236}">
                          <a16:creationId xmlns:a16="http://schemas.microsoft.com/office/drawing/2014/main" id="{9BEF6E1F-009C-7659-1032-26691FF1FA71}"/>
                        </a:ext>
                      </a:extLst>
                    </p:cNvPr>
                    <p:cNvGrpSpPr/>
                    <p:nvPr/>
                  </p:nvGrpSpPr>
                  <p:grpSpPr>
                    <a:xfrm>
                      <a:off x="333632" y="1851125"/>
                      <a:ext cx="11359590" cy="3745748"/>
                      <a:chOff x="333632" y="1851125"/>
                      <a:chExt cx="11359590" cy="3745748"/>
                    </a:xfrm>
                  </p:grpSpPr>
                  <p:grpSp>
                    <p:nvGrpSpPr>
                      <p:cNvPr id="30" name="Group 29">
                        <a:extLst>
                          <a:ext uri="{FF2B5EF4-FFF2-40B4-BE49-F238E27FC236}">
                            <a16:creationId xmlns:a16="http://schemas.microsoft.com/office/drawing/2014/main" id="{6634BDE4-F291-11A3-E3B9-5B1D8A53B3CA}"/>
                          </a:ext>
                        </a:extLst>
                      </p:cNvPr>
                      <p:cNvGrpSpPr/>
                      <p:nvPr/>
                    </p:nvGrpSpPr>
                    <p:grpSpPr>
                      <a:xfrm>
                        <a:off x="2290500" y="1851125"/>
                        <a:ext cx="9402722" cy="3745748"/>
                        <a:chOff x="2290500" y="1851125"/>
                        <a:chExt cx="9402722" cy="3745748"/>
                      </a:xfrm>
                    </p:grpSpPr>
                    <p:pic>
                      <p:nvPicPr>
                        <p:cNvPr id="16" name="Picture 15">
                          <a:extLst>
                            <a:ext uri="{FF2B5EF4-FFF2-40B4-BE49-F238E27FC236}">
                              <a16:creationId xmlns:a16="http://schemas.microsoft.com/office/drawing/2014/main" id="{85AFFE2F-DE04-4841-4B1B-01F0D4374C7A}"/>
                            </a:ext>
                          </a:extLst>
                        </p:cNvPr>
                        <p:cNvPicPr>
                          <a:picLocks noChangeAspect="1"/>
                        </p:cNvPicPr>
                        <p:nvPr/>
                      </p:nvPicPr>
                      <p:blipFill>
                        <a:blip r:embed="rId4"/>
                        <a:stretch>
                          <a:fillRect/>
                        </a:stretch>
                      </p:blipFill>
                      <p:spPr>
                        <a:xfrm>
                          <a:off x="5897695" y="1851125"/>
                          <a:ext cx="5259583" cy="3155750"/>
                        </a:xfrm>
                        <a:prstGeom prst="rect">
                          <a:avLst/>
                        </a:prstGeom>
                      </p:spPr>
                    </p:pic>
                    <p:sp>
                      <p:nvSpPr>
                        <p:cNvPr id="28" name="TextBox 27">
                          <a:extLst>
                            <a:ext uri="{FF2B5EF4-FFF2-40B4-BE49-F238E27FC236}">
                              <a16:creationId xmlns:a16="http://schemas.microsoft.com/office/drawing/2014/main" id="{F5D2FBB8-331F-F529-D241-E0E16AE88F2D}"/>
                            </a:ext>
                          </a:extLst>
                        </p:cNvPr>
                        <p:cNvSpPr txBox="1"/>
                        <p:nvPr/>
                      </p:nvSpPr>
                      <p:spPr>
                        <a:xfrm>
                          <a:off x="2290500" y="5059838"/>
                          <a:ext cx="3422045" cy="461665"/>
                        </a:xfrm>
                        <a:prstGeom prst="rect">
                          <a:avLst/>
                        </a:prstGeom>
                        <a:noFill/>
                      </p:spPr>
                      <p:txBody>
                        <a:bodyPr wrap="square" rtlCol="0">
                          <a:spAutoFit/>
                        </a:bodyPr>
                        <a:lstStyle/>
                        <a:p>
                          <a:r>
                            <a:rPr lang="en-GB" sz="2400" b="1" noProof="1">
                              <a:latin typeface="Arial" panose="020B0604020202020204" pitchFamily="34" charset="0"/>
                              <a:cs typeface="Arial" panose="020B0604020202020204" pitchFamily="34" charset="0"/>
                            </a:rPr>
                            <a:t>6A6B</a:t>
                          </a:r>
                          <a:endParaRPr lang="en-GB" sz="2400" noProof="1">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344F79C-F979-5239-F6CA-86C6E9761758}"/>
                            </a:ext>
                          </a:extLst>
                        </p:cNvPr>
                        <p:cNvSpPr txBox="1"/>
                        <p:nvPr/>
                      </p:nvSpPr>
                      <p:spPr>
                        <a:xfrm>
                          <a:off x="8271177" y="5135208"/>
                          <a:ext cx="3422045" cy="461665"/>
                        </a:xfrm>
                        <a:prstGeom prst="rect">
                          <a:avLst/>
                        </a:prstGeom>
                        <a:noFill/>
                      </p:spPr>
                      <p:txBody>
                        <a:bodyPr wrap="square" rtlCol="0">
                          <a:spAutoFit/>
                        </a:bodyPr>
                        <a:lstStyle/>
                        <a:p>
                          <a:r>
                            <a:rPr lang="en-GB" sz="2400" b="1" noProof="1">
                              <a:latin typeface="Arial" panose="020B0604020202020204" pitchFamily="34" charset="0"/>
                              <a:cs typeface="Arial" panose="020B0604020202020204" pitchFamily="34" charset="0"/>
                            </a:rPr>
                            <a:t>6CU7</a:t>
                          </a:r>
                          <a:endParaRPr lang="en-GB" sz="2400" noProof="1">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a16="http://schemas.microsoft.com/office/drawing/2014/main" id="{9C21B8D0-58CA-FC4F-D6B1-80C99ED62411}"/>
                          </a:ext>
                        </a:extLst>
                      </p:cNvPr>
                      <p:cNvSpPr/>
                      <p:nvPr/>
                    </p:nvSpPr>
                    <p:spPr>
                      <a:xfrm>
                        <a:off x="333632" y="4684889"/>
                        <a:ext cx="4850027" cy="233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Rectangle 51">
                      <a:extLst>
                        <a:ext uri="{FF2B5EF4-FFF2-40B4-BE49-F238E27FC236}">
                          <a16:creationId xmlns:a16="http://schemas.microsoft.com/office/drawing/2014/main" id="{E2EA26FA-1CE0-BB40-89D0-1570500993F4}"/>
                        </a:ext>
                      </a:extLst>
                    </p:cNvPr>
                    <p:cNvSpPr/>
                    <p:nvPr/>
                  </p:nvSpPr>
                  <p:spPr>
                    <a:xfrm>
                      <a:off x="6257844" y="4715075"/>
                      <a:ext cx="4850027" cy="233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TextBox 53">
                    <a:extLst>
                      <a:ext uri="{FF2B5EF4-FFF2-40B4-BE49-F238E27FC236}">
                        <a16:creationId xmlns:a16="http://schemas.microsoft.com/office/drawing/2014/main" id="{E7FCCF3B-692F-4620-49C4-4E2F6B8A0E90}"/>
                      </a:ext>
                    </a:extLst>
                  </p:cNvPr>
                  <p:cNvSpPr txBox="1"/>
                  <p:nvPr/>
                </p:nvSpPr>
                <p:spPr>
                  <a:xfrm>
                    <a:off x="6069068" y="4573890"/>
                    <a:ext cx="5197963" cy="646331"/>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         |         |         |         |         |          |          |          |          |          |</a:t>
                    </a:r>
                  </a:p>
                  <a:p>
                    <a:pPr algn="ctr"/>
                    <a:r>
                      <a:rPr lang="en-GB" sz="1200" dirty="0">
                        <a:latin typeface="Arial" panose="020B0604020202020204" pitchFamily="34" charset="0"/>
                        <a:cs typeface="Arial" panose="020B0604020202020204" pitchFamily="34" charset="0"/>
                      </a:rPr>
                      <a:t>1       10       20       30       40       50       60       70       80       90       100</a:t>
                    </a:r>
                  </a:p>
                  <a:p>
                    <a:pPr algn="ctr"/>
                    <a:r>
                      <a:rPr lang="en-GB" sz="1200" b="1" dirty="0">
                        <a:latin typeface="Arial" panose="020B0604020202020204" pitchFamily="34" charset="0"/>
                        <a:cs typeface="Arial" panose="020B0604020202020204" pitchFamily="34" charset="0"/>
                      </a:rPr>
                      <a:t>Time (ns)</a:t>
                    </a:r>
                  </a:p>
                </p:txBody>
              </p:sp>
              <p:sp>
                <p:nvSpPr>
                  <p:cNvPr id="49" name="TextBox 48">
                    <a:extLst>
                      <a:ext uri="{FF2B5EF4-FFF2-40B4-BE49-F238E27FC236}">
                        <a16:creationId xmlns:a16="http://schemas.microsoft.com/office/drawing/2014/main" id="{711EEB2D-0F3A-EA13-06EB-B25BBB2824A2}"/>
                      </a:ext>
                    </a:extLst>
                  </p:cNvPr>
                  <p:cNvSpPr txBox="1"/>
                  <p:nvPr/>
                </p:nvSpPr>
                <p:spPr>
                  <a:xfrm>
                    <a:off x="158059" y="4525447"/>
                    <a:ext cx="5197963" cy="646331"/>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         |         |         |         |         |          |          |          |          |          |</a:t>
                    </a:r>
                  </a:p>
                  <a:p>
                    <a:pPr algn="ctr"/>
                    <a:r>
                      <a:rPr lang="en-GB" sz="1200" dirty="0">
                        <a:latin typeface="Arial" panose="020B0604020202020204" pitchFamily="34" charset="0"/>
                        <a:cs typeface="Arial" panose="020B0604020202020204" pitchFamily="34" charset="0"/>
                      </a:rPr>
                      <a:t>1       10       20       30       40       50       60       70       80       90       100</a:t>
                    </a:r>
                  </a:p>
                  <a:p>
                    <a:pPr algn="ctr"/>
                    <a:r>
                      <a:rPr lang="en-GB" sz="1200" b="1" dirty="0">
                        <a:latin typeface="Arial" panose="020B0604020202020204" pitchFamily="34" charset="0"/>
                        <a:cs typeface="Arial" panose="020B0604020202020204" pitchFamily="34" charset="0"/>
                      </a:rPr>
                      <a:t>Time (ns)</a:t>
                    </a:r>
                  </a:p>
                </p:txBody>
              </p:sp>
            </p:grpSp>
          </p:grpSp>
        </p:grpSp>
        <p:sp>
          <p:nvSpPr>
            <p:cNvPr id="2" name="TextBox 1">
              <a:extLst>
                <a:ext uri="{FF2B5EF4-FFF2-40B4-BE49-F238E27FC236}">
                  <a16:creationId xmlns:a16="http://schemas.microsoft.com/office/drawing/2014/main" id="{3F47B5B8-47D0-2737-4F6D-2E04D1820E2C}"/>
                </a:ext>
              </a:extLst>
            </p:cNvPr>
            <p:cNvSpPr txBox="1"/>
            <p:nvPr/>
          </p:nvSpPr>
          <p:spPr>
            <a:xfrm>
              <a:off x="27436" y="5388359"/>
              <a:ext cx="12096973"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16</a:t>
              </a:r>
              <a:r>
                <a:rPr lang="en-GB" sz="1100" noProof="1">
                  <a:latin typeface="Arial" panose="020B0604020202020204" pitchFamily="34" charset="0"/>
                  <a:cs typeface="Arial" panose="020B0604020202020204" pitchFamily="34" charset="0"/>
                </a:rPr>
                <a:t>. Root Mean Square Deviation (RMSD) of the two 1A polymorphs 6A6B and 6CU7 in function of the number of chains per dimer and depending on His</a:t>
              </a:r>
              <a:r>
                <a:rPr lang="en-GB" sz="1100" baseline="30000" noProof="1">
                  <a:latin typeface="Arial" panose="020B0604020202020204" pitchFamily="34" charset="0"/>
                  <a:cs typeface="Arial" panose="020B0604020202020204" pitchFamily="34" charset="0"/>
                </a:rPr>
                <a:t>50</a:t>
              </a:r>
              <a:r>
                <a:rPr lang="en-GB" sz="1100" noProof="1">
                  <a:latin typeface="Arial" panose="020B0604020202020204" pitchFamily="34" charset="0"/>
                  <a:cs typeface="Arial" panose="020B0604020202020204" pitchFamily="34" charset="0"/>
                </a:rPr>
                <a:t> protonation state: HID/HIE/HIP: (</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6A6B systems</a:t>
              </a:r>
              <a:r>
                <a:rPr lang="en-GB" sz="110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6CU7 systems. The x-axis represents the simulation time in ns, the y-axis represents the deviation in </a:t>
              </a:r>
              <a:r>
                <a:rPr lang="en-GB" sz="1100" dirty="0" err="1">
                  <a:latin typeface="Arial" panose="020B0604020202020204" pitchFamily="34" charset="0"/>
                  <a:cs typeface="Arial" panose="020B0604020202020204" pitchFamily="34" charset="0"/>
                </a:rPr>
                <a:t>Å</a:t>
              </a:r>
              <a:r>
                <a:rPr lang="en-GB" sz="1100" dirty="0">
                  <a:latin typeface="Arial" panose="020B0604020202020204" pitchFamily="34" charset="0"/>
                  <a:cs typeface="Arial" panose="020B0604020202020204" pitchFamily="34" charset="0"/>
                </a:rPr>
                <a:t> from the reference structure. </a:t>
              </a:r>
              <a:r>
                <a:rPr lang="en-FR" sz="1100" dirty="0">
                  <a:effectLst/>
                  <a:latin typeface="Arial" panose="020B0604020202020204" pitchFamily="34" charset="0"/>
                  <a:cs typeface="Arial" panose="020B0604020202020204" pitchFamily="34" charset="0"/>
                </a:rPr>
                <a:t>Figures generated from 100ns conventional Molecular Dynamics (cMD) simulations.</a:t>
              </a:r>
              <a:endParaRPr lang="en-GB" sz="1100" noProof="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53BBF2-CA87-8729-5FC0-E0F4F8EDE548}"/>
                </a:ext>
              </a:extLst>
            </p:cNvPr>
            <p:cNvSpPr txBox="1"/>
            <p:nvPr/>
          </p:nvSpPr>
          <p:spPr>
            <a:xfrm>
              <a:off x="-51614" y="154945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249E28F9-D0BD-501A-9143-95D1D5C4C952}"/>
                </a:ext>
              </a:extLst>
            </p:cNvPr>
            <p:cNvSpPr txBox="1"/>
            <p:nvPr/>
          </p:nvSpPr>
          <p:spPr>
            <a:xfrm>
              <a:off x="5724488" y="1611699"/>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942216433"/>
      </p:ext>
    </p:extLst>
  </p:cSld>
  <p:clrMapOvr>
    <a:masterClrMapping/>
  </p:clrMapOvr>
  <mc:AlternateContent xmlns:mc="http://schemas.openxmlformats.org/markup-compatibility/2006">
    <mc:Choice xmlns:p14="http://schemas.microsoft.com/office/powerpoint/2010/main" Requires="p14">
      <p:transition spd="slow" p14:dur="2000" advTm="26345"/>
    </mc:Choice>
    <mc:Fallback>
      <p:transition spd="slow" advTm="263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95704-10A4-1160-71A4-455B030D02CD}"/>
            </a:ext>
          </a:extLst>
        </p:cNvPr>
        <p:cNvGrpSpPr/>
        <p:nvPr/>
      </p:nvGrpSpPr>
      <p:grpSpPr>
        <a:xfrm>
          <a:off x="0" y="0"/>
          <a:ext cx="0" cy="0"/>
          <a:chOff x="0" y="0"/>
          <a:chExt cx="0" cy="0"/>
        </a:xfrm>
      </p:grpSpPr>
      <p:sp>
        <p:nvSpPr>
          <p:cNvPr id="21" name="Title 4">
            <a:extLst>
              <a:ext uri="{FF2B5EF4-FFF2-40B4-BE49-F238E27FC236}">
                <a16:creationId xmlns:a16="http://schemas.microsoft.com/office/drawing/2014/main" id="{588025EF-D18F-DD45-126C-B74538DB41A4}"/>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VII. HIS</a:t>
            </a:r>
            <a:r>
              <a:rPr lang="fr-FR" sz="4000" b="1" baseline="30000" noProof="1">
                <a:latin typeface="Arial" panose="020B0604020202020204" pitchFamily="34" charset="0"/>
                <a:cs typeface="Arial" panose="020B0604020202020204" pitchFamily="34" charset="0"/>
              </a:rPr>
              <a:t>50</a:t>
            </a:r>
            <a:r>
              <a:rPr lang="fr-FR" sz="4000" b="1" noProof="1">
                <a:latin typeface="Arial" panose="020B0604020202020204" pitchFamily="34" charset="0"/>
                <a:cs typeface="Arial" panose="020B0604020202020204" pitchFamily="34" charset="0"/>
              </a:rPr>
              <a:t> protonation state</a:t>
            </a:r>
            <a:endParaRPr lang="en-GB" sz="4000" b="1" noProof="1">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E84CC4B9-B580-FD05-66B4-C3BA14A43820}"/>
              </a:ext>
            </a:extLst>
          </p:cNvPr>
          <p:cNvGraphicFramePr>
            <a:graphicFrameLocks noGrp="1"/>
          </p:cNvGraphicFramePr>
          <p:nvPr>
            <p:extLst>
              <p:ext uri="{D42A27DB-BD31-4B8C-83A1-F6EECF244321}">
                <p14:modId xmlns:p14="http://schemas.microsoft.com/office/powerpoint/2010/main" val="641722113"/>
              </p:ext>
            </p:extLst>
          </p:nvPr>
        </p:nvGraphicFramePr>
        <p:xfrm>
          <a:off x="370842" y="1026471"/>
          <a:ext cx="5725158" cy="2178050"/>
        </p:xfrm>
        <a:graphic>
          <a:graphicData uri="http://schemas.openxmlformats.org/drawingml/2006/table">
            <a:tbl>
              <a:tblPr firstRow="1" firstCol="1" bandRow="1">
                <a:tableStyleId>{073A0DAA-6AF3-43AB-8588-CEC1D06C72B9}</a:tableStyleId>
              </a:tblPr>
              <a:tblGrid>
                <a:gridCol w="612513">
                  <a:extLst>
                    <a:ext uri="{9D8B030D-6E8A-4147-A177-3AD203B41FA5}">
                      <a16:colId xmlns:a16="http://schemas.microsoft.com/office/drawing/2014/main" val="3263895518"/>
                    </a:ext>
                  </a:extLst>
                </a:gridCol>
                <a:gridCol w="351509">
                  <a:extLst>
                    <a:ext uri="{9D8B030D-6E8A-4147-A177-3AD203B41FA5}">
                      <a16:colId xmlns:a16="http://schemas.microsoft.com/office/drawing/2014/main" val="2607981497"/>
                    </a:ext>
                  </a:extLst>
                </a:gridCol>
                <a:gridCol w="612513">
                  <a:extLst>
                    <a:ext uri="{9D8B030D-6E8A-4147-A177-3AD203B41FA5}">
                      <a16:colId xmlns:a16="http://schemas.microsoft.com/office/drawing/2014/main" val="820910094"/>
                    </a:ext>
                  </a:extLst>
                </a:gridCol>
                <a:gridCol w="612513">
                  <a:extLst>
                    <a:ext uri="{9D8B030D-6E8A-4147-A177-3AD203B41FA5}">
                      <a16:colId xmlns:a16="http://schemas.microsoft.com/office/drawing/2014/main" val="71704871"/>
                    </a:ext>
                  </a:extLst>
                </a:gridCol>
                <a:gridCol w="579231">
                  <a:extLst>
                    <a:ext uri="{9D8B030D-6E8A-4147-A177-3AD203B41FA5}">
                      <a16:colId xmlns:a16="http://schemas.microsoft.com/office/drawing/2014/main" val="190262659"/>
                    </a:ext>
                  </a:extLst>
                </a:gridCol>
                <a:gridCol w="624191">
                  <a:extLst>
                    <a:ext uri="{9D8B030D-6E8A-4147-A177-3AD203B41FA5}">
                      <a16:colId xmlns:a16="http://schemas.microsoft.com/office/drawing/2014/main" val="3031173154"/>
                    </a:ext>
                  </a:extLst>
                </a:gridCol>
                <a:gridCol w="451940">
                  <a:extLst>
                    <a:ext uri="{9D8B030D-6E8A-4147-A177-3AD203B41FA5}">
                      <a16:colId xmlns:a16="http://schemas.microsoft.com/office/drawing/2014/main" val="874925054"/>
                    </a:ext>
                  </a:extLst>
                </a:gridCol>
                <a:gridCol w="665648">
                  <a:extLst>
                    <a:ext uri="{9D8B030D-6E8A-4147-A177-3AD203B41FA5}">
                      <a16:colId xmlns:a16="http://schemas.microsoft.com/office/drawing/2014/main" val="1735699455"/>
                    </a:ext>
                  </a:extLst>
                </a:gridCol>
                <a:gridCol w="665648">
                  <a:extLst>
                    <a:ext uri="{9D8B030D-6E8A-4147-A177-3AD203B41FA5}">
                      <a16:colId xmlns:a16="http://schemas.microsoft.com/office/drawing/2014/main" val="3941087335"/>
                    </a:ext>
                  </a:extLst>
                </a:gridCol>
                <a:gridCol w="549452">
                  <a:extLst>
                    <a:ext uri="{9D8B030D-6E8A-4147-A177-3AD203B41FA5}">
                      <a16:colId xmlns:a16="http://schemas.microsoft.com/office/drawing/2014/main" val="3926985610"/>
                    </a:ext>
                  </a:extLst>
                </a:gridCol>
              </a:tblGrid>
              <a:tr h="270510">
                <a:tc rowSpan="2">
                  <a:txBody>
                    <a:bodyPr/>
                    <a:lstStyle/>
                    <a:p>
                      <a:pPr algn="ctr">
                        <a:buNone/>
                      </a:pPr>
                      <a:r>
                        <a:rPr lang="en-GB" sz="900" kern="100" noProof="1">
                          <a:effectLst/>
                          <a:latin typeface="Arial" panose="020B0604020202020204" pitchFamily="34" charset="0"/>
                          <a:cs typeface="Arial" panose="020B0604020202020204" pitchFamily="34" charset="0"/>
                        </a:rPr>
                        <a:t>System</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2">
                  <a:txBody>
                    <a:bodyPr/>
                    <a:lstStyle/>
                    <a:p>
                      <a:pPr algn="ctr">
                        <a:buNone/>
                      </a:pPr>
                      <a:r>
                        <a:rPr lang="en-GB" sz="900" kern="100" noProof="1">
                          <a:effectLst/>
                          <a:latin typeface="Arial" panose="020B0604020202020204" pitchFamily="34" charset="0"/>
                          <a:cs typeface="Arial" panose="020B0604020202020204" pitchFamily="34" charset="0"/>
                        </a:rPr>
                        <a:t>Buffer</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2">
                  <a:txBody>
                    <a:bodyPr/>
                    <a:lstStyle/>
                    <a:p>
                      <a:pPr algn="ctr">
                        <a:buNone/>
                      </a:pPr>
                      <a:r>
                        <a:rPr lang="en-GB" sz="900" kern="100" noProof="1">
                          <a:effectLst/>
                          <a:latin typeface="Arial" panose="020B0604020202020204" pitchFamily="34" charset="0"/>
                          <a:cs typeface="Arial" panose="020B0604020202020204" pitchFamily="34" charset="0"/>
                        </a:rPr>
                        <a:t>HIS</a:t>
                      </a:r>
                      <a:r>
                        <a:rPr lang="en-GB" sz="900" kern="100" baseline="30000" noProof="1">
                          <a:effectLst/>
                          <a:latin typeface="Arial" panose="020B0604020202020204" pitchFamily="34" charset="0"/>
                          <a:cs typeface="Arial" panose="020B0604020202020204" pitchFamily="34" charset="0"/>
                        </a:rPr>
                        <a:t>50</a:t>
                      </a:r>
                      <a:r>
                        <a:rPr lang="en-GB" sz="900" kern="100" noProof="1">
                          <a:effectLst/>
                          <a:latin typeface="Arial" panose="020B0604020202020204" pitchFamily="34" charset="0"/>
                          <a:cs typeface="Arial" panose="020B0604020202020204" pitchFamily="34" charset="0"/>
                        </a:rPr>
                        <a:t> chain</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gridSpan="3">
                  <a:txBody>
                    <a:bodyPr/>
                    <a:lstStyle/>
                    <a:p>
                      <a:pPr algn="ctr">
                        <a:buNone/>
                      </a:pPr>
                      <a:r>
                        <a:rPr lang="en-GB" sz="900" kern="100" noProof="1">
                          <a:effectLst/>
                          <a:latin typeface="Arial" panose="020B0604020202020204" pitchFamily="34" charset="0"/>
                          <a:cs typeface="Arial" panose="020B0604020202020204" pitchFamily="34" charset="0"/>
                        </a:rPr>
                        <a:t>Fraction of the time spent in this </a:t>
                      </a:r>
                      <a:br>
                        <a:rPr lang="en-GB" sz="900" kern="100" noProof="1">
                          <a:effectLst/>
                          <a:latin typeface="Arial" panose="020B0604020202020204" pitchFamily="34" charset="0"/>
                          <a:cs typeface="Arial" panose="020B0604020202020204" pitchFamily="34" charset="0"/>
                        </a:rPr>
                      </a:br>
                      <a:r>
                        <a:rPr lang="en-GB" sz="900" kern="100" noProof="1">
                          <a:effectLst/>
                          <a:latin typeface="Arial" panose="020B0604020202020204" pitchFamily="34" charset="0"/>
                          <a:cs typeface="Arial" panose="020B0604020202020204" pitchFamily="34" charset="0"/>
                        </a:rPr>
                        <a:t>protonation state (%)</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tc rowSpan="2">
                  <a:txBody>
                    <a:bodyPr/>
                    <a:lstStyle/>
                    <a:p>
                      <a:pPr algn="ctr">
                        <a:buNone/>
                      </a:pPr>
                      <a:r>
                        <a:rPr lang="en-GB" sz="900" kern="100" noProof="1">
                          <a:effectLst/>
                          <a:latin typeface="Arial" panose="020B0604020202020204" pitchFamily="34" charset="0"/>
                          <a:cs typeface="Arial" panose="020B0604020202020204" pitchFamily="34" charset="0"/>
                        </a:rPr>
                        <a:t>Buffer</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gridSpan="3">
                  <a:txBody>
                    <a:bodyPr/>
                    <a:lstStyle/>
                    <a:p>
                      <a:pPr algn="ctr">
                        <a:buNone/>
                      </a:pPr>
                      <a:r>
                        <a:rPr lang="en-GB" sz="900" kern="100" noProof="1">
                          <a:effectLst/>
                          <a:latin typeface="Arial" panose="020B0604020202020204" pitchFamily="34" charset="0"/>
                          <a:cs typeface="Arial" panose="020B0604020202020204" pitchFamily="34" charset="0"/>
                        </a:rPr>
                        <a:t>Fraction of the time spent in this </a:t>
                      </a:r>
                      <a:br>
                        <a:rPr lang="en-GB" sz="900" kern="100" noProof="1">
                          <a:effectLst/>
                          <a:latin typeface="Arial" panose="020B0604020202020204" pitchFamily="34" charset="0"/>
                          <a:cs typeface="Arial" panose="020B0604020202020204" pitchFamily="34" charset="0"/>
                        </a:rPr>
                      </a:br>
                      <a:r>
                        <a:rPr lang="en-GB" sz="900" kern="100" noProof="1">
                          <a:effectLst/>
                          <a:latin typeface="Arial" panose="020B0604020202020204" pitchFamily="34" charset="0"/>
                          <a:cs typeface="Arial" panose="020B0604020202020204" pitchFamily="34" charset="0"/>
                        </a:rPr>
                        <a:t>protonation state (%)</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0264243"/>
                  </a:ext>
                </a:extLst>
              </a:tr>
              <a:tr h="3810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buNone/>
                      </a:pPr>
                      <a:r>
                        <a:rPr lang="en-GB" sz="900" b="1" kern="100" noProof="1">
                          <a:effectLst/>
                          <a:latin typeface="Arial" panose="020B0604020202020204" pitchFamily="34" charset="0"/>
                          <a:cs typeface="Arial" panose="020B0604020202020204" pitchFamily="34" charset="0"/>
                        </a:rPr>
                        <a:t>HID</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HIP</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b="1" kern="100" noProof="1">
                          <a:effectLst/>
                          <a:latin typeface="Arial" panose="020B0604020202020204" pitchFamily="34" charset="0"/>
                          <a:cs typeface="Arial" panose="020B0604020202020204" pitchFamily="34" charset="0"/>
                        </a:rPr>
                        <a:t>HID</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HIP</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520895394"/>
                  </a:ext>
                </a:extLst>
              </a:tr>
              <a:tr h="229870">
                <a:tc rowSpan="7">
                  <a:txBody>
                    <a:bodyPr/>
                    <a:lstStyle/>
                    <a:p>
                      <a:pPr algn="ctr">
                        <a:buNone/>
                      </a:pPr>
                      <a:r>
                        <a:rPr lang="en-GB" sz="900" kern="100" noProof="1">
                          <a:effectLst/>
                          <a:latin typeface="Arial" panose="020B0604020202020204" pitchFamily="34" charset="0"/>
                          <a:cs typeface="Arial" panose="020B0604020202020204" pitchFamily="34" charset="0"/>
                        </a:rPr>
                        <a:t>6A6B</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7">
                  <a:txBody>
                    <a:bodyPr/>
                    <a:lstStyle/>
                    <a:p>
                      <a:pPr algn="ctr">
                        <a:buNone/>
                      </a:pPr>
                      <a:r>
                        <a:rPr lang="en-GB" sz="900" b="1" kern="100" noProof="1">
                          <a:effectLst/>
                          <a:latin typeface="Arial" panose="020B0604020202020204" pitchFamily="34" charset="0"/>
                          <a:cs typeface="Arial" panose="020B0604020202020204" pitchFamily="34" charset="0"/>
                        </a:rPr>
                        <a:t>Saline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buNone/>
                      </a:pPr>
                      <a:r>
                        <a:rPr lang="en-GB" sz="900" kern="100" noProof="1">
                          <a:effectLst/>
                          <a:latin typeface="Arial" panose="020B0604020202020204" pitchFamily="34" charset="0"/>
                          <a:cs typeface="Arial" panose="020B0604020202020204" pitchFamily="34" charset="0"/>
                        </a:rPr>
                        <a:t>Chain A</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5.09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94.15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0.75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7">
                  <a:txBody>
                    <a:bodyPr/>
                    <a:lstStyle/>
                    <a:p>
                      <a:pPr algn="ctr">
                        <a:buNone/>
                      </a:pPr>
                      <a:r>
                        <a:rPr lang="en-GB" sz="900" b="1" kern="100" noProof="1">
                          <a:effectLst/>
                          <a:latin typeface="Arial" panose="020B0604020202020204" pitchFamily="34" charset="0"/>
                          <a:cs typeface="Arial" panose="020B0604020202020204" pitchFamily="34" charset="0"/>
                        </a:rPr>
                        <a:t>PBS</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27.13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56.91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15.96</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365113503"/>
                  </a:ext>
                </a:extLst>
              </a:tr>
              <a:tr h="24003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B</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31.69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32.68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35.63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27.27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72.65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0.08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636160014"/>
                  </a:ext>
                </a:extLst>
              </a:tr>
              <a:tr h="22987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C</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3.09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82.34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14.58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1.23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95.82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2.95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192232875"/>
                  </a:ext>
                </a:extLst>
              </a:tr>
              <a:tr h="22987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D</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7.51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76.29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16.20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7.40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72.50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20.11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978848853"/>
                  </a:ext>
                </a:extLst>
              </a:tr>
              <a:tr h="24003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E</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13.42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81.88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4.70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15.55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58.58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25.87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674510185"/>
                  </a:ext>
                </a:extLst>
              </a:tr>
              <a:tr h="22987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F</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11.20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68.51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20.29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9.11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73.94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16.95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052727556"/>
                  </a:ext>
                </a:extLst>
              </a:tr>
              <a:tr h="229870">
                <a:tc vMerge="1">
                  <a:txBody>
                    <a:bodyPr/>
                    <a:lstStyle/>
                    <a:p>
                      <a:endParaRPr lang="en-GB"/>
                    </a:p>
                  </a:txBody>
                  <a:tcPr/>
                </a:tc>
                <a:tc vMerge="1">
                  <a:txBody>
                    <a:bodyPr/>
                    <a:lstStyle/>
                    <a:p>
                      <a:endParaRPr lang="en-GB"/>
                    </a:p>
                  </a:txBody>
                  <a:tcPr/>
                </a:tc>
                <a:tc>
                  <a:txBody>
                    <a:bodyPr/>
                    <a:lstStyle/>
                    <a:p>
                      <a:pPr>
                        <a:buNone/>
                      </a:pPr>
                      <a:r>
                        <a:rPr lang="en-GB" sz="900" b="1" kern="100" noProof="1">
                          <a:effectLst/>
                          <a:latin typeface="Arial" panose="020B0604020202020204" pitchFamily="34" charset="0"/>
                          <a:cs typeface="Arial" panose="020B0604020202020204" pitchFamily="34" charset="0"/>
                        </a:rPr>
                        <a:t>Average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12.0</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solidFill>
                            <a:srgbClr val="C00000"/>
                          </a:solidFill>
                          <a:effectLst/>
                          <a:latin typeface="Arial" panose="020B0604020202020204" pitchFamily="34" charset="0"/>
                          <a:cs typeface="Arial" panose="020B0604020202020204" pitchFamily="34" charset="0"/>
                        </a:rPr>
                        <a:t>72.64</a:t>
                      </a:r>
                      <a:endParaRPr lang="en-GB" sz="900" b="1"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15.36</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14.62</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solidFill>
                            <a:srgbClr val="C00000"/>
                          </a:solidFill>
                          <a:effectLst/>
                          <a:latin typeface="Arial" panose="020B0604020202020204" pitchFamily="34" charset="0"/>
                          <a:cs typeface="Arial" panose="020B0604020202020204" pitchFamily="34" charset="0"/>
                        </a:rPr>
                        <a:t>71.73</a:t>
                      </a:r>
                      <a:endParaRPr lang="en-GB" sz="900" b="1"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13.65</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647287800"/>
                  </a:ext>
                </a:extLst>
              </a:tr>
            </a:tbl>
          </a:graphicData>
        </a:graphic>
      </p:graphicFrame>
      <p:graphicFrame>
        <p:nvGraphicFramePr>
          <p:cNvPr id="8" name="Table 7">
            <a:extLst>
              <a:ext uri="{FF2B5EF4-FFF2-40B4-BE49-F238E27FC236}">
                <a16:creationId xmlns:a16="http://schemas.microsoft.com/office/drawing/2014/main" id="{69965F74-5842-34B0-170F-6826CA0AC641}"/>
              </a:ext>
            </a:extLst>
          </p:cNvPr>
          <p:cNvGraphicFramePr>
            <a:graphicFrameLocks noGrp="1"/>
          </p:cNvGraphicFramePr>
          <p:nvPr>
            <p:extLst>
              <p:ext uri="{D42A27DB-BD31-4B8C-83A1-F6EECF244321}">
                <p14:modId xmlns:p14="http://schemas.microsoft.com/office/powerpoint/2010/main" val="2635338196"/>
              </p:ext>
            </p:extLst>
          </p:nvPr>
        </p:nvGraphicFramePr>
        <p:xfrm>
          <a:off x="6419326" y="1026471"/>
          <a:ext cx="5725158" cy="2178050"/>
        </p:xfrm>
        <a:graphic>
          <a:graphicData uri="http://schemas.openxmlformats.org/drawingml/2006/table">
            <a:tbl>
              <a:tblPr firstRow="1" firstCol="1" bandRow="1">
                <a:tableStyleId>{073A0DAA-6AF3-43AB-8588-CEC1D06C72B9}</a:tableStyleId>
              </a:tblPr>
              <a:tblGrid>
                <a:gridCol w="612513">
                  <a:extLst>
                    <a:ext uri="{9D8B030D-6E8A-4147-A177-3AD203B41FA5}">
                      <a16:colId xmlns:a16="http://schemas.microsoft.com/office/drawing/2014/main" val="880355892"/>
                    </a:ext>
                  </a:extLst>
                </a:gridCol>
                <a:gridCol w="351509">
                  <a:extLst>
                    <a:ext uri="{9D8B030D-6E8A-4147-A177-3AD203B41FA5}">
                      <a16:colId xmlns:a16="http://schemas.microsoft.com/office/drawing/2014/main" val="331487085"/>
                    </a:ext>
                  </a:extLst>
                </a:gridCol>
                <a:gridCol w="612513">
                  <a:extLst>
                    <a:ext uri="{9D8B030D-6E8A-4147-A177-3AD203B41FA5}">
                      <a16:colId xmlns:a16="http://schemas.microsoft.com/office/drawing/2014/main" val="4107155021"/>
                    </a:ext>
                  </a:extLst>
                </a:gridCol>
                <a:gridCol w="612513">
                  <a:extLst>
                    <a:ext uri="{9D8B030D-6E8A-4147-A177-3AD203B41FA5}">
                      <a16:colId xmlns:a16="http://schemas.microsoft.com/office/drawing/2014/main" val="2686991080"/>
                    </a:ext>
                  </a:extLst>
                </a:gridCol>
                <a:gridCol w="579231">
                  <a:extLst>
                    <a:ext uri="{9D8B030D-6E8A-4147-A177-3AD203B41FA5}">
                      <a16:colId xmlns:a16="http://schemas.microsoft.com/office/drawing/2014/main" val="3883505763"/>
                    </a:ext>
                  </a:extLst>
                </a:gridCol>
                <a:gridCol w="624191">
                  <a:extLst>
                    <a:ext uri="{9D8B030D-6E8A-4147-A177-3AD203B41FA5}">
                      <a16:colId xmlns:a16="http://schemas.microsoft.com/office/drawing/2014/main" val="2114138112"/>
                    </a:ext>
                  </a:extLst>
                </a:gridCol>
                <a:gridCol w="451940">
                  <a:extLst>
                    <a:ext uri="{9D8B030D-6E8A-4147-A177-3AD203B41FA5}">
                      <a16:colId xmlns:a16="http://schemas.microsoft.com/office/drawing/2014/main" val="1311073163"/>
                    </a:ext>
                  </a:extLst>
                </a:gridCol>
                <a:gridCol w="665648">
                  <a:extLst>
                    <a:ext uri="{9D8B030D-6E8A-4147-A177-3AD203B41FA5}">
                      <a16:colId xmlns:a16="http://schemas.microsoft.com/office/drawing/2014/main" val="3636449533"/>
                    </a:ext>
                  </a:extLst>
                </a:gridCol>
                <a:gridCol w="665648">
                  <a:extLst>
                    <a:ext uri="{9D8B030D-6E8A-4147-A177-3AD203B41FA5}">
                      <a16:colId xmlns:a16="http://schemas.microsoft.com/office/drawing/2014/main" val="2236368346"/>
                    </a:ext>
                  </a:extLst>
                </a:gridCol>
                <a:gridCol w="549452">
                  <a:extLst>
                    <a:ext uri="{9D8B030D-6E8A-4147-A177-3AD203B41FA5}">
                      <a16:colId xmlns:a16="http://schemas.microsoft.com/office/drawing/2014/main" val="2621949519"/>
                    </a:ext>
                  </a:extLst>
                </a:gridCol>
              </a:tblGrid>
              <a:tr h="270510">
                <a:tc rowSpan="2">
                  <a:txBody>
                    <a:bodyPr/>
                    <a:lstStyle/>
                    <a:p>
                      <a:pPr algn="ctr">
                        <a:buNone/>
                      </a:pPr>
                      <a:r>
                        <a:rPr lang="en-GB" sz="900" kern="100" noProof="1">
                          <a:effectLst/>
                          <a:latin typeface="Arial" panose="020B0604020202020204" pitchFamily="34" charset="0"/>
                          <a:cs typeface="Arial" panose="020B0604020202020204" pitchFamily="34" charset="0"/>
                        </a:rPr>
                        <a:t>System</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2">
                  <a:txBody>
                    <a:bodyPr/>
                    <a:lstStyle/>
                    <a:p>
                      <a:pPr algn="ctr">
                        <a:buNone/>
                      </a:pPr>
                      <a:r>
                        <a:rPr lang="en-GB" sz="900" kern="100" noProof="1">
                          <a:effectLst/>
                          <a:latin typeface="Arial" panose="020B0604020202020204" pitchFamily="34" charset="0"/>
                          <a:cs typeface="Arial" panose="020B0604020202020204" pitchFamily="34" charset="0"/>
                        </a:rPr>
                        <a:t>Buffer</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2">
                  <a:txBody>
                    <a:bodyPr/>
                    <a:lstStyle/>
                    <a:p>
                      <a:pPr algn="ctr">
                        <a:buNone/>
                      </a:pPr>
                      <a:r>
                        <a:rPr lang="en-GB" sz="900" kern="100" noProof="1">
                          <a:effectLst/>
                          <a:latin typeface="Arial" panose="020B0604020202020204" pitchFamily="34" charset="0"/>
                          <a:cs typeface="Arial" panose="020B0604020202020204" pitchFamily="34" charset="0"/>
                        </a:rPr>
                        <a:t>HIS</a:t>
                      </a:r>
                      <a:r>
                        <a:rPr lang="en-GB" sz="900" kern="100" baseline="30000" noProof="1">
                          <a:effectLst/>
                          <a:latin typeface="Arial" panose="020B0604020202020204" pitchFamily="34" charset="0"/>
                          <a:cs typeface="Arial" panose="020B0604020202020204" pitchFamily="34" charset="0"/>
                        </a:rPr>
                        <a:t>50</a:t>
                      </a:r>
                      <a:r>
                        <a:rPr lang="en-GB" sz="900" kern="100" noProof="1">
                          <a:effectLst/>
                          <a:latin typeface="Arial" panose="020B0604020202020204" pitchFamily="34" charset="0"/>
                          <a:cs typeface="Arial" panose="020B0604020202020204" pitchFamily="34" charset="0"/>
                        </a:rPr>
                        <a:t> chain</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gridSpan="3">
                  <a:txBody>
                    <a:bodyPr/>
                    <a:lstStyle/>
                    <a:p>
                      <a:pPr algn="ctr">
                        <a:buNone/>
                      </a:pPr>
                      <a:r>
                        <a:rPr lang="en-GB" sz="900" kern="100" noProof="1">
                          <a:effectLst/>
                          <a:latin typeface="Arial" panose="020B0604020202020204" pitchFamily="34" charset="0"/>
                          <a:cs typeface="Arial" panose="020B0604020202020204" pitchFamily="34" charset="0"/>
                        </a:rPr>
                        <a:t>Fraction of the time spent in this </a:t>
                      </a:r>
                      <a:br>
                        <a:rPr lang="en-GB" sz="900" kern="100" noProof="1">
                          <a:effectLst/>
                          <a:latin typeface="Arial" panose="020B0604020202020204" pitchFamily="34" charset="0"/>
                          <a:cs typeface="Arial" panose="020B0604020202020204" pitchFamily="34" charset="0"/>
                        </a:rPr>
                      </a:br>
                      <a:r>
                        <a:rPr lang="en-GB" sz="900" kern="100" noProof="1">
                          <a:effectLst/>
                          <a:latin typeface="Arial" panose="020B0604020202020204" pitchFamily="34" charset="0"/>
                          <a:cs typeface="Arial" panose="020B0604020202020204" pitchFamily="34" charset="0"/>
                        </a:rPr>
                        <a:t>protonation state (%)</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tc rowSpan="2">
                  <a:txBody>
                    <a:bodyPr/>
                    <a:lstStyle/>
                    <a:p>
                      <a:pPr algn="ctr">
                        <a:buNone/>
                      </a:pPr>
                      <a:r>
                        <a:rPr lang="en-GB" sz="900" kern="100" noProof="1">
                          <a:effectLst/>
                          <a:latin typeface="Arial" panose="020B0604020202020204" pitchFamily="34" charset="0"/>
                          <a:cs typeface="Arial" panose="020B0604020202020204" pitchFamily="34" charset="0"/>
                        </a:rPr>
                        <a:t>Buffer</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gridSpan="3">
                  <a:txBody>
                    <a:bodyPr/>
                    <a:lstStyle/>
                    <a:p>
                      <a:pPr algn="ctr">
                        <a:buNone/>
                      </a:pPr>
                      <a:r>
                        <a:rPr lang="en-GB" sz="900" kern="100" noProof="1">
                          <a:effectLst/>
                          <a:latin typeface="Arial" panose="020B0604020202020204" pitchFamily="34" charset="0"/>
                          <a:cs typeface="Arial" panose="020B0604020202020204" pitchFamily="34" charset="0"/>
                        </a:rPr>
                        <a:t>Fraction of the time spent in this </a:t>
                      </a:r>
                      <a:br>
                        <a:rPr lang="en-GB" sz="900" kern="100" noProof="1">
                          <a:effectLst/>
                          <a:latin typeface="Arial" panose="020B0604020202020204" pitchFamily="34" charset="0"/>
                          <a:cs typeface="Arial" panose="020B0604020202020204" pitchFamily="34" charset="0"/>
                        </a:rPr>
                      </a:br>
                      <a:r>
                        <a:rPr lang="en-GB" sz="900" kern="100" noProof="1">
                          <a:effectLst/>
                          <a:latin typeface="Arial" panose="020B0604020202020204" pitchFamily="34" charset="0"/>
                          <a:cs typeface="Arial" panose="020B0604020202020204" pitchFamily="34" charset="0"/>
                        </a:rPr>
                        <a:t>protonation state (%)</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9326249"/>
                  </a:ext>
                </a:extLst>
              </a:tr>
              <a:tr h="3810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buNone/>
                      </a:pPr>
                      <a:r>
                        <a:rPr lang="en-GB" sz="900" b="1" kern="100" noProof="1">
                          <a:effectLst/>
                          <a:latin typeface="Arial" panose="020B0604020202020204" pitchFamily="34" charset="0"/>
                          <a:cs typeface="Arial" panose="020B0604020202020204" pitchFamily="34" charset="0"/>
                        </a:rPr>
                        <a:t>HID</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HIP</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b="1" kern="100" noProof="1">
                          <a:effectLst/>
                          <a:latin typeface="Arial" panose="020B0604020202020204" pitchFamily="34" charset="0"/>
                          <a:cs typeface="Arial" panose="020B0604020202020204" pitchFamily="34" charset="0"/>
                        </a:rPr>
                        <a:t>HID</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effectLst/>
                          <a:latin typeface="Arial" panose="020B0604020202020204" pitchFamily="34" charset="0"/>
                          <a:cs typeface="Arial" panose="020B0604020202020204" pitchFamily="34" charset="0"/>
                        </a:rPr>
                        <a:t>HIP</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812769482"/>
                  </a:ext>
                </a:extLst>
              </a:tr>
              <a:tr h="229870">
                <a:tc rowSpan="7">
                  <a:txBody>
                    <a:bodyPr/>
                    <a:lstStyle/>
                    <a:p>
                      <a:pPr algn="ctr">
                        <a:buNone/>
                      </a:pPr>
                      <a:r>
                        <a:rPr lang="en-GB" sz="900" kern="100" noProof="1">
                          <a:effectLst/>
                          <a:latin typeface="Arial" panose="020B0604020202020204" pitchFamily="34" charset="0"/>
                          <a:cs typeface="Arial" panose="020B0604020202020204" pitchFamily="34" charset="0"/>
                        </a:rPr>
                        <a:t>6CU7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7">
                  <a:txBody>
                    <a:bodyPr/>
                    <a:lstStyle/>
                    <a:p>
                      <a:pPr algn="ctr">
                        <a:buNone/>
                      </a:pPr>
                      <a:r>
                        <a:rPr lang="en-GB" sz="900" b="1" kern="100" noProof="1">
                          <a:effectLst/>
                          <a:latin typeface="Arial" panose="020B0604020202020204" pitchFamily="34" charset="0"/>
                          <a:cs typeface="Arial" panose="020B0604020202020204" pitchFamily="34" charset="0"/>
                        </a:rPr>
                        <a:t>Saline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buNone/>
                      </a:pPr>
                      <a:r>
                        <a:rPr lang="en-GB" sz="900" kern="100" noProof="1">
                          <a:effectLst/>
                          <a:latin typeface="Arial" panose="020B0604020202020204" pitchFamily="34" charset="0"/>
                          <a:cs typeface="Arial" panose="020B0604020202020204" pitchFamily="34" charset="0"/>
                        </a:rPr>
                        <a:t>Chain A</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0.86</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98.62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0.52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rowSpan="7">
                  <a:txBody>
                    <a:bodyPr/>
                    <a:lstStyle/>
                    <a:p>
                      <a:pPr algn="ctr">
                        <a:buNone/>
                      </a:pPr>
                      <a:r>
                        <a:rPr lang="en-GB" sz="900" b="1" kern="100" noProof="1">
                          <a:effectLst/>
                          <a:latin typeface="Arial" panose="020B0604020202020204" pitchFamily="34" charset="0"/>
                          <a:cs typeface="Arial" panose="020B0604020202020204" pitchFamily="34" charset="0"/>
                        </a:rPr>
                        <a:t>PBS</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5.68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86.49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7.83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537679067"/>
                  </a:ext>
                </a:extLst>
              </a:tr>
              <a:tr h="24003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B</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4.25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87.20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8.54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11.78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73.30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14.92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736791706"/>
                  </a:ext>
                </a:extLst>
              </a:tr>
              <a:tr h="22987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C</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0.98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98.76</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0.27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0.42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98.21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1.38</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314505895"/>
                  </a:ext>
                </a:extLst>
              </a:tr>
              <a:tr h="229870">
                <a:tc vMerge="1">
                  <a:txBody>
                    <a:bodyPr/>
                    <a:lstStyle/>
                    <a:p>
                      <a:endParaRPr lang="en-GB"/>
                    </a:p>
                  </a:txBody>
                  <a:tcPr/>
                </a:tc>
                <a:tc vMerge="1">
                  <a:txBody>
                    <a:bodyPr/>
                    <a:lstStyle/>
                    <a:p>
                      <a:endParaRPr lang="en-GB"/>
                    </a:p>
                  </a:txBody>
                  <a:tcPr/>
                </a:tc>
                <a:tc>
                  <a:txBody>
                    <a:bodyPr/>
                    <a:lstStyle/>
                    <a:p>
                      <a:pPr>
                        <a:buNone/>
                      </a:pPr>
                      <a:r>
                        <a:rPr lang="en-GB" sz="900" kern="100" noProof="1">
                          <a:effectLst/>
                          <a:latin typeface="Arial" panose="020B0604020202020204" pitchFamily="34" charset="0"/>
                          <a:cs typeface="Arial" panose="020B0604020202020204" pitchFamily="34" charset="0"/>
                        </a:rPr>
                        <a:t>Chain D</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19.05</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74.72</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6.23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5.91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82.71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11.37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013770713"/>
                  </a:ext>
                </a:extLst>
              </a:tr>
              <a:tr h="24003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00" noProof="1">
                          <a:effectLst/>
                          <a:latin typeface="Arial" panose="020B0604020202020204" pitchFamily="34" charset="0"/>
                          <a:cs typeface="Arial" panose="020B0604020202020204" pitchFamily="34" charset="0"/>
                        </a:rPr>
                        <a:t>Chain E</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19.50</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80.33</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0.17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2.16</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64.46</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33.37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579687566"/>
                  </a:ext>
                </a:extLst>
              </a:tr>
              <a:tr h="22987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00" noProof="1">
                          <a:effectLst/>
                          <a:latin typeface="Arial" panose="020B0604020202020204" pitchFamily="34" charset="0"/>
                          <a:cs typeface="Arial" panose="020B0604020202020204" pitchFamily="34" charset="0"/>
                        </a:rPr>
                        <a:t>Chain F</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0.09</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82.14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17.77</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effectLst/>
                          <a:latin typeface="Arial" panose="020B0604020202020204" pitchFamily="34" charset="0"/>
                          <a:cs typeface="Arial" panose="020B0604020202020204" pitchFamily="34" charset="0"/>
                        </a:rPr>
                        <a:t>1.94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97.41</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effectLst/>
                          <a:latin typeface="Arial" panose="020B0604020202020204" pitchFamily="34" charset="0"/>
                          <a:cs typeface="Arial" panose="020B0604020202020204" pitchFamily="34" charset="0"/>
                        </a:rPr>
                        <a:t>0.64</a:t>
                      </a:r>
                      <a:endParaRPr lang="en-GB" sz="900"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23256658"/>
                  </a:ext>
                </a:extLst>
              </a:tr>
              <a:tr h="229870">
                <a:tc vMerge="1">
                  <a:txBody>
                    <a:bodyPr/>
                    <a:lstStyle/>
                    <a:p>
                      <a:endParaRPr lang="en-GB"/>
                    </a:p>
                  </a:txBody>
                  <a:tcPr/>
                </a:tc>
                <a:tc vMerge="1">
                  <a:txBody>
                    <a:bodyPr/>
                    <a:lstStyle/>
                    <a:p>
                      <a:endParaRPr lang="en-GB"/>
                    </a:p>
                  </a:txBody>
                  <a:tcPr/>
                </a:tc>
                <a:tc>
                  <a:txBody>
                    <a:bodyPr/>
                    <a:lstStyle/>
                    <a:p>
                      <a:pPr>
                        <a:buNone/>
                      </a:pPr>
                      <a:r>
                        <a:rPr lang="en-GB" sz="900" b="1" kern="100" noProof="1">
                          <a:effectLst/>
                          <a:latin typeface="Arial" panose="020B0604020202020204" pitchFamily="34" charset="0"/>
                          <a:cs typeface="Arial" panose="020B0604020202020204" pitchFamily="34" charset="0"/>
                        </a:rPr>
                        <a:t>Average</a:t>
                      </a:r>
                      <a:endParaRPr lang="en-GB" sz="900" b="1" kern="100" noProof="1">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7.46</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solidFill>
                            <a:srgbClr val="C00000"/>
                          </a:solidFill>
                          <a:effectLst/>
                          <a:latin typeface="Arial" panose="020B0604020202020204" pitchFamily="34" charset="0"/>
                          <a:cs typeface="Arial" panose="020B0604020202020204" pitchFamily="34" charset="0"/>
                        </a:rPr>
                        <a:t>86.96</a:t>
                      </a:r>
                      <a:endParaRPr lang="en-GB" sz="900" b="1"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5.58</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vMerge="1">
                  <a:txBody>
                    <a:bodyPr/>
                    <a:lstStyle/>
                    <a:p>
                      <a:endParaRPr lang="en-GB"/>
                    </a:p>
                  </a:txBody>
                  <a:tcPr/>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4.65</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b="1" kern="100" noProof="1">
                          <a:solidFill>
                            <a:srgbClr val="C00000"/>
                          </a:solidFill>
                          <a:effectLst/>
                          <a:latin typeface="Arial" panose="020B0604020202020204" pitchFamily="34" charset="0"/>
                          <a:cs typeface="Arial" panose="020B0604020202020204" pitchFamily="34" charset="0"/>
                        </a:rPr>
                        <a:t>83.76</a:t>
                      </a:r>
                      <a:endParaRPr lang="en-GB" sz="900" b="1"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tc>
                  <a:txBody>
                    <a:bodyPr/>
                    <a:lstStyle/>
                    <a:p>
                      <a:pPr algn="ctr">
                        <a:buNone/>
                      </a:pPr>
                      <a:r>
                        <a:rPr lang="en-GB" sz="900" kern="100" noProof="1">
                          <a:solidFill>
                            <a:srgbClr val="C00000"/>
                          </a:solidFill>
                          <a:effectLst/>
                          <a:latin typeface="Arial" panose="020B0604020202020204" pitchFamily="34" charset="0"/>
                          <a:cs typeface="Arial" panose="020B0604020202020204" pitchFamily="34" charset="0"/>
                        </a:rPr>
                        <a:t>11.59</a:t>
                      </a:r>
                      <a:endParaRPr lang="en-GB" sz="900" kern="100" noProof="1">
                        <a:solidFill>
                          <a:srgbClr val="C00000"/>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11028201"/>
                  </a:ext>
                </a:extLst>
              </a:tr>
            </a:tbl>
          </a:graphicData>
        </a:graphic>
      </p:graphicFrame>
      <p:sp>
        <p:nvSpPr>
          <p:cNvPr id="14" name="TextBox 13">
            <a:extLst>
              <a:ext uri="{FF2B5EF4-FFF2-40B4-BE49-F238E27FC236}">
                <a16:creationId xmlns:a16="http://schemas.microsoft.com/office/drawing/2014/main" id="{18E98CB6-7A40-5831-CD78-BE86D15EE585}"/>
              </a:ext>
            </a:extLst>
          </p:cNvPr>
          <p:cNvSpPr txBox="1"/>
          <p:nvPr/>
        </p:nvSpPr>
        <p:spPr>
          <a:xfrm>
            <a:off x="53734" y="3718679"/>
            <a:ext cx="12084531" cy="3139321"/>
          </a:xfrm>
          <a:prstGeom prst="rect">
            <a:avLst/>
          </a:prstGeom>
          <a:noFill/>
        </p:spPr>
        <p:txBody>
          <a:bodyPr wrap="square" rtlCol="0">
            <a:spAutoFit/>
          </a:bodyPr>
          <a:lstStyle/>
          <a:p>
            <a:pPr marL="285750" indent="-285750">
              <a:buFont typeface="Arial" panose="020B0604020202020204" pitchFamily="34" charset="0"/>
              <a:buChar char="•"/>
            </a:pPr>
            <a:r>
              <a:rPr lang="fr-FR" sz="2200" b="1" noProof="1">
                <a:latin typeface="Arial" panose="020B0604020202020204" pitchFamily="34" charset="0"/>
                <a:cs typeface="Arial" panose="020B0604020202020204" pitchFamily="34" charset="0"/>
              </a:rPr>
              <a:t>Constant pH MD </a:t>
            </a:r>
            <a:r>
              <a:rPr lang="fr-FR" sz="2200" noProof="1">
                <a:latin typeface="Arial" panose="020B0604020202020204" pitchFamily="34" charset="0"/>
                <a:cs typeface="Arial" panose="020B0604020202020204" pitchFamily="34" charset="0"/>
              </a:rPr>
              <a:t>simulation -&gt; </a:t>
            </a:r>
            <a:r>
              <a:rPr lang="fr-FR" sz="2200" noProof="1">
                <a:solidFill>
                  <a:schemeClr val="accent6">
                    <a:lumMod val="50000"/>
                  </a:schemeClr>
                </a:solidFill>
                <a:latin typeface="Arial" panose="020B0604020202020204" pitchFamily="34" charset="0"/>
                <a:cs typeface="Arial" panose="020B0604020202020204" pitchFamily="34" charset="0"/>
              </a:rPr>
              <a:t>which protonation state?</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Relative populations of each state quantified as % distributions over the simulation</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His protonation state influenced by buffer conditions + local chain environment</a:t>
            </a:r>
          </a:p>
          <a:p>
            <a:pPr marL="285750" indent="-285750">
              <a:buFont typeface="Arial" panose="020B0604020202020204" pitchFamily="34" charset="0"/>
              <a:buChar char="•"/>
            </a:pPr>
            <a:r>
              <a:rPr lang="fr-FR" sz="2200" b="1" noProof="1">
                <a:latin typeface="Arial" panose="020B0604020202020204" pitchFamily="34" charset="0"/>
                <a:cs typeface="Arial" panose="020B0604020202020204" pitchFamily="34" charset="0"/>
              </a:rPr>
              <a:t>Higher propensity of HID and HIP </a:t>
            </a:r>
            <a:r>
              <a:rPr lang="fr-FR" sz="2200" noProof="1">
                <a:latin typeface="Arial" panose="020B0604020202020204" pitchFamily="34" charset="0"/>
                <a:cs typeface="Arial" panose="020B0604020202020204" pitchFamily="34" charset="0"/>
              </a:rPr>
              <a:t>in 6A6B than 6CU7</a:t>
            </a:r>
          </a:p>
          <a:p>
            <a:pPr marL="285750" indent="-285750">
              <a:buFont typeface="Arial" panose="020B0604020202020204" pitchFamily="34" charset="0"/>
              <a:buChar char="•"/>
            </a:pPr>
            <a:r>
              <a:rPr lang="fr-FR" sz="2200" b="1" noProof="1">
                <a:latin typeface="Arial" panose="020B0604020202020204" pitchFamily="34" charset="0"/>
                <a:cs typeface="Arial" panose="020B0604020202020204" pitchFamily="34" charset="0"/>
              </a:rPr>
              <a:t>HIE preference</a:t>
            </a:r>
            <a:r>
              <a:rPr lang="fr-FR" sz="2200" noProof="1">
                <a:latin typeface="Arial" panose="020B0604020202020204" pitchFamily="34" charset="0"/>
                <a:cs typeface="Arial" panose="020B0604020202020204" pitchFamily="34" charset="0"/>
              </a:rPr>
              <a:t> more observed in saline conditions</a:t>
            </a:r>
          </a:p>
          <a:p>
            <a:endParaRPr lang="fr-FR" sz="2200" noProof="1">
              <a:latin typeface="Arial" panose="020B0604020202020204" pitchFamily="34" charset="0"/>
              <a:cs typeface="Arial" panose="020B0604020202020204" pitchFamily="34" charset="0"/>
            </a:endParaRPr>
          </a:p>
          <a:p>
            <a:pPr algn="ctr"/>
            <a:r>
              <a:rPr lang="fr-FR" sz="2200" b="1" noProof="1">
                <a:solidFill>
                  <a:srgbClr val="C00000"/>
                </a:solidFill>
                <a:latin typeface="Arial" panose="020B0604020202020204" pitchFamily="34" charset="0"/>
                <a:cs typeface="Arial" panose="020B0604020202020204" pitchFamily="34" charset="0"/>
              </a:rPr>
              <a:t>OBSERVATION 3</a:t>
            </a:r>
          </a:p>
          <a:p>
            <a:pPr marL="342900" indent="-342900">
              <a:buFont typeface="Wingdings" pitchFamily="2" charset="2"/>
              <a:buChar char="Ø"/>
            </a:pPr>
            <a:r>
              <a:rPr lang="fr-FR" sz="2200" noProof="1">
                <a:solidFill>
                  <a:srgbClr val="C00000"/>
                </a:solidFill>
                <a:latin typeface="Arial" panose="020B0604020202020204" pitchFamily="34" charset="0"/>
                <a:cs typeface="Arial" panose="020B0604020202020204" pitchFamily="34" charset="0"/>
              </a:rPr>
              <a:t>Overall, </a:t>
            </a:r>
            <a:r>
              <a:rPr lang="fr-FR" sz="2200" b="1" noProof="1">
                <a:solidFill>
                  <a:srgbClr val="C00000"/>
                </a:solidFill>
                <a:latin typeface="Arial" panose="020B0604020202020204" pitchFamily="34" charset="0"/>
                <a:cs typeface="Arial" panose="020B0604020202020204" pitchFamily="34" charset="0"/>
              </a:rPr>
              <a:t>HIE</a:t>
            </a:r>
            <a:r>
              <a:rPr lang="fr-FR" sz="2200" noProof="1">
                <a:solidFill>
                  <a:srgbClr val="C00000"/>
                </a:solidFill>
                <a:latin typeface="Arial" panose="020B0604020202020204" pitchFamily="34" charset="0"/>
                <a:cs typeface="Arial" panose="020B0604020202020204" pitchFamily="34" charset="0"/>
              </a:rPr>
              <a:t> is the preffered choice among both structures and both buffer conditions</a:t>
            </a:r>
          </a:p>
          <a:p>
            <a:pPr marL="285750" indent="-285750">
              <a:buFont typeface="Arial" panose="020B0604020202020204" pitchFamily="34" charset="0"/>
              <a:buChar char="•"/>
            </a:pPr>
            <a:endParaRPr lang="en-GB" sz="2200" b="1" noProof="1">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F3969EC5-C68A-9582-43EC-FA565271E30A}"/>
              </a:ext>
            </a:extLst>
          </p:cNvPr>
          <p:cNvSpPr>
            <a:spLocks noGrp="1"/>
          </p:cNvSpPr>
          <p:nvPr>
            <p:ph type="sldNum" sz="quarter" idx="12"/>
          </p:nvPr>
        </p:nvSpPr>
        <p:spPr/>
        <p:txBody>
          <a:bodyPr/>
          <a:lstStyle/>
          <a:p>
            <a:fld id="{A9474A3E-2C99-014E-8DC1-D4CADD1F58D4}" type="slidenum">
              <a:rPr lang="en-GB" smtClean="0"/>
              <a:t>13</a:t>
            </a:fld>
            <a:endParaRPr lang="en-GB"/>
          </a:p>
        </p:txBody>
      </p:sp>
      <p:sp>
        <p:nvSpPr>
          <p:cNvPr id="19" name="Footer Placeholder 18">
            <a:extLst>
              <a:ext uri="{FF2B5EF4-FFF2-40B4-BE49-F238E27FC236}">
                <a16:creationId xmlns:a16="http://schemas.microsoft.com/office/drawing/2014/main" id="{DE1A9915-77EF-C4C1-860B-59FA0D8AA759}"/>
              </a:ext>
            </a:extLst>
          </p:cNvPr>
          <p:cNvSpPr>
            <a:spLocks noGrp="1"/>
          </p:cNvSpPr>
          <p:nvPr>
            <p:ph type="ftr" sz="quarter" idx="11"/>
          </p:nvPr>
        </p:nvSpPr>
        <p:spPr/>
        <p:txBody>
          <a:bodyPr/>
          <a:lstStyle/>
          <a:p>
            <a:r>
              <a:rPr lang="en-GB"/>
              <a:t>ISGC Academia Sinica 2026</a:t>
            </a:r>
          </a:p>
        </p:txBody>
      </p:sp>
      <p:sp>
        <p:nvSpPr>
          <p:cNvPr id="20" name="TextBox 19">
            <a:extLst>
              <a:ext uri="{FF2B5EF4-FFF2-40B4-BE49-F238E27FC236}">
                <a16:creationId xmlns:a16="http://schemas.microsoft.com/office/drawing/2014/main" id="{6F4CCBCF-245E-1FE9-1B38-029369A66F9A}"/>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26" name="Group 25">
            <a:extLst>
              <a:ext uri="{FF2B5EF4-FFF2-40B4-BE49-F238E27FC236}">
                <a16:creationId xmlns:a16="http://schemas.microsoft.com/office/drawing/2014/main" id="{0C84CE72-EA07-7B5D-8431-379380CB8D22}"/>
              </a:ext>
            </a:extLst>
          </p:cNvPr>
          <p:cNvGrpSpPr/>
          <p:nvPr/>
        </p:nvGrpSpPr>
        <p:grpSpPr>
          <a:xfrm>
            <a:off x="-40154" y="875659"/>
            <a:ext cx="12184638" cy="2910561"/>
            <a:chOff x="-5354" y="1247465"/>
            <a:chExt cx="12184638" cy="2910561"/>
          </a:xfrm>
        </p:grpSpPr>
        <p:sp>
          <p:nvSpPr>
            <p:cNvPr id="15" name="Rectangle 14">
              <a:extLst>
                <a:ext uri="{FF2B5EF4-FFF2-40B4-BE49-F238E27FC236}">
                  <a16:creationId xmlns:a16="http://schemas.microsoft.com/office/drawing/2014/main" id="{AFAD1BC1-C33B-7F8C-1390-DC5F006CC43F}"/>
                </a:ext>
              </a:extLst>
            </p:cNvPr>
            <p:cNvSpPr/>
            <p:nvPr/>
          </p:nvSpPr>
          <p:spPr>
            <a:xfrm>
              <a:off x="370841" y="1381775"/>
              <a:ext cx="5725157" cy="2211055"/>
            </a:xfrm>
            <a:prstGeom prst="rect">
              <a:avLst/>
            </a:prstGeom>
            <a:noFill/>
            <a:ln w="76200">
              <a:solidFill>
                <a:srgbClr val="FF6B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8F8124F-7B66-B073-F7A2-DB10E9169211}"/>
                </a:ext>
              </a:extLst>
            </p:cNvPr>
            <p:cNvSpPr/>
            <p:nvPr/>
          </p:nvSpPr>
          <p:spPr>
            <a:xfrm>
              <a:off x="6454127" y="1402926"/>
              <a:ext cx="5725157" cy="2211055"/>
            </a:xfrm>
            <a:prstGeom prst="rect">
              <a:avLst/>
            </a:prstGeom>
            <a:noFill/>
            <a:ln w="76200">
              <a:solidFill>
                <a:srgbClr val="FF6B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8D0EDFE0-12FC-5DCA-8DBE-FAA0F558885F}"/>
                </a:ext>
              </a:extLst>
            </p:cNvPr>
            <p:cNvGrpSpPr/>
            <p:nvPr/>
          </p:nvGrpSpPr>
          <p:grpSpPr>
            <a:xfrm>
              <a:off x="-5354" y="1247465"/>
              <a:ext cx="12149838" cy="2910561"/>
              <a:chOff x="-5354" y="1247465"/>
              <a:chExt cx="12149838" cy="2910561"/>
            </a:xfrm>
          </p:grpSpPr>
          <p:sp>
            <p:nvSpPr>
              <p:cNvPr id="22" name="TextBox 21">
                <a:extLst>
                  <a:ext uri="{FF2B5EF4-FFF2-40B4-BE49-F238E27FC236}">
                    <a16:creationId xmlns:a16="http://schemas.microsoft.com/office/drawing/2014/main" id="{764D1204-4E0D-2A06-0FB2-1F757B3DA710}"/>
                  </a:ext>
                </a:extLst>
              </p:cNvPr>
              <p:cNvSpPr txBox="1"/>
              <p:nvPr/>
            </p:nvSpPr>
            <p:spPr>
              <a:xfrm>
                <a:off x="47511" y="3727139"/>
                <a:ext cx="12096973" cy="430887"/>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Tab 1</a:t>
                </a:r>
                <a:r>
                  <a:rPr lang="en-GB" sz="1100" noProof="1">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Overview the protonation state classification of His</a:t>
                </a:r>
                <a:r>
                  <a:rPr lang="en-GB" sz="1100" baseline="30000" dirty="0">
                    <a:latin typeface="Arial" panose="020B0604020202020204" pitchFamily="34" charset="0"/>
                    <a:cs typeface="Arial" panose="020B0604020202020204" pitchFamily="34" charset="0"/>
                  </a:rPr>
                  <a:t>50</a:t>
                </a:r>
                <a:r>
                  <a:rPr lang="en-GB" sz="1100" dirty="0">
                    <a:latin typeface="Arial" panose="020B0604020202020204" pitchFamily="34" charset="0"/>
                    <a:cs typeface="Arial" panose="020B0604020202020204" pitchFamily="34" charset="0"/>
                  </a:rPr>
                  <a:t> in each of the six chains of the (</a:t>
                </a:r>
                <a:r>
                  <a:rPr lang="en-GB" sz="1100" b="1" dirty="0">
                    <a:latin typeface="Arial" panose="020B0604020202020204" pitchFamily="34" charset="0"/>
                    <a:cs typeface="Arial" panose="020B0604020202020204" pitchFamily="34" charset="0"/>
                  </a:rPr>
                  <a:t>A</a:t>
                </a:r>
                <a:r>
                  <a:rPr lang="en-GB" sz="1100" dirty="0">
                    <a:latin typeface="Arial" panose="020B0604020202020204" pitchFamily="34" charset="0"/>
                    <a:cs typeface="Arial" panose="020B0604020202020204" pitchFamily="34" charset="0"/>
                  </a:rPr>
                  <a:t>) 6A6B and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6CU7 models under different buffer conditions (saline and PBS).</a:t>
                </a:r>
                <a:r>
                  <a:rPr lang="en-FR" sz="1100" dirty="0">
                    <a:effectLst/>
                    <a:latin typeface="Arial" panose="020B0604020202020204" pitchFamily="34" charset="0"/>
                    <a:cs typeface="Arial" panose="020B0604020202020204" pitchFamily="34" charset="0"/>
                  </a:rPr>
                  <a:t> Tables generated from 40ns constant pH Molecular Dynamics (cpHMD) simulations.</a:t>
                </a:r>
                <a:endParaRPr lang="en-GB" sz="1100" noProof="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78DEA2F-7AF2-675D-90BE-DFD0FA9FB7EF}"/>
                  </a:ext>
                </a:extLst>
              </p:cNvPr>
              <p:cNvSpPr txBox="1"/>
              <p:nvPr/>
            </p:nvSpPr>
            <p:spPr>
              <a:xfrm>
                <a:off x="-5354" y="1247465"/>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24" name="TextBox 23">
                <a:extLst>
                  <a:ext uri="{FF2B5EF4-FFF2-40B4-BE49-F238E27FC236}">
                    <a16:creationId xmlns:a16="http://schemas.microsoft.com/office/drawing/2014/main" id="{5F479795-D050-C487-E37D-395A309FC066}"/>
                  </a:ext>
                </a:extLst>
              </p:cNvPr>
              <p:cNvSpPr txBox="1"/>
              <p:nvPr/>
            </p:nvSpPr>
            <p:spPr>
              <a:xfrm>
                <a:off x="6087447" y="1289768"/>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grpSp>
      </p:grpSp>
    </p:spTree>
    <p:extLst>
      <p:ext uri="{BB962C8B-B14F-4D97-AF65-F5344CB8AC3E}">
        <p14:creationId xmlns:p14="http://schemas.microsoft.com/office/powerpoint/2010/main" val="2845977529"/>
      </p:ext>
    </p:extLst>
  </p:cSld>
  <p:clrMapOvr>
    <a:masterClrMapping/>
  </p:clrMapOvr>
  <mc:AlternateContent xmlns:mc="http://schemas.openxmlformats.org/markup-compatibility/2006">
    <mc:Choice xmlns:p14="http://schemas.microsoft.com/office/powerpoint/2010/main" Requires="p14">
      <p:transition spd="slow" p14:dur="2000" advTm="59887"/>
    </mc:Choice>
    <mc:Fallback>
      <p:transition spd="slow" advTm="598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47FF-63C6-11D8-06FD-093E1CA5818F}"/>
            </a:ext>
          </a:extLst>
        </p:cNvPr>
        <p:cNvGrpSpPr/>
        <p:nvPr/>
      </p:nvGrpSpPr>
      <p:grpSpPr>
        <a:xfrm>
          <a:off x="0" y="0"/>
          <a:ext cx="0" cy="0"/>
          <a:chOff x="0" y="0"/>
          <a:chExt cx="0" cy="0"/>
        </a:xfrm>
      </p:grpSpPr>
      <p:sp>
        <p:nvSpPr>
          <p:cNvPr id="15" name="Title 4">
            <a:extLst>
              <a:ext uri="{FF2B5EF4-FFF2-40B4-BE49-F238E27FC236}">
                <a16:creationId xmlns:a16="http://schemas.microsoft.com/office/drawing/2014/main" id="{E39F7886-8B54-E34C-57D3-A689773C09ED}"/>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Conclusion</a:t>
            </a:r>
            <a:endParaRPr lang="en-GB" sz="4000" b="1" noProof="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51C3C0-882F-2571-262A-43DE1812A498}"/>
              </a:ext>
            </a:extLst>
          </p:cNvPr>
          <p:cNvSpPr txBox="1"/>
          <p:nvPr/>
        </p:nvSpPr>
        <p:spPr>
          <a:xfrm>
            <a:off x="0" y="720731"/>
            <a:ext cx="12232154" cy="6494085"/>
          </a:xfrm>
          <a:prstGeom prst="rect">
            <a:avLst/>
          </a:prstGeom>
          <a:noFill/>
        </p:spPr>
        <p:txBody>
          <a:bodyPr wrap="square" rtlCol="0">
            <a:spAutoFit/>
          </a:bodyPr>
          <a:lstStyle/>
          <a:p>
            <a:pPr marL="285750" indent="-285750">
              <a:buFont typeface="Arial" panose="020B0604020202020204" pitchFamily="34" charset="0"/>
              <a:buChar char="•"/>
            </a:pPr>
            <a:r>
              <a:rPr lang="fr-FR" sz="2600" b="1" noProof="1">
                <a:latin typeface="Arial" panose="020B0604020202020204" pitchFamily="34" charset="0"/>
                <a:cs typeface="Arial" panose="020B0604020202020204" pitchFamily="34" charset="0"/>
              </a:rPr>
              <a:t>Amyloid stability </a:t>
            </a:r>
            <a:r>
              <a:rPr lang="fr-FR" sz="2600" noProof="1">
                <a:latin typeface="Arial" panose="020B0604020202020204" pitchFamily="34" charset="0"/>
                <a:cs typeface="Arial" panose="020B0604020202020204" pitchFamily="34" charset="0"/>
              </a:rPr>
              <a:t>influenced by number of protomers.</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A </a:t>
            </a:r>
            <a:r>
              <a:rPr lang="fr-FR" sz="2600" noProof="1">
                <a:solidFill>
                  <a:srgbClr val="C00000"/>
                </a:solidFill>
                <a:latin typeface="Arial" panose="020B0604020202020204" pitchFamily="34" charset="0"/>
                <a:cs typeface="Arial" panose="020B0604020202020204" pitchFamily="34" charset="0"/>
              </a:rPr>
              <a:t>2-chain system </a:t>
            </a:r>
            <a:r>
              <a:rPr lang="fr-FR" sz="2600" noProof="1">
                <a:latin typeface="Arial" panose="020B0604020202020204" pitchFamily="34" charset="0"/>
                <a:cs typeface="Arial" panose="020B0604020202020204" pitchFamily="34" charset="0"/>
              </a:rPr>
              <a:t>triggers the </a:t>
            </a:r>
            <a:r>
              <a:rPr lang="fr-FR" sz="2600" b="1" noProof="1">
                <a:latin typeface="Arial" panose="020B0604020202020204" pitchFamily="34" charset="0"/>
                <a:cs typeface="Arial" panose="020B0604020202020204" pitchFamily="34" charset="0"/>
              </a:rPr>
              <a:t>loss of </a:t>
            </a:r>
            <a:r>
              <a:rPr lang="el-GR" sz="2600" b="1" noProof="1">
                <a:latin typeface="Arial" panose="020B0604020202020204" pitchFamily="34" charset="0"/>
                <a:cs typeface="Arial" panose="020B0604020202020204" pitchFamily="34" charset="0"/>
              </a:rPr>
              <a:t>β</a:t>
            </a:r>
            <a:r>
              <a:rPr lang="fr-FR" sz="2600" b="1" noProof="1">
                <a:latin typeface="Arial" panose="020B0604020202020204" pitchFamily="34" charset="0"/>
                <a:cs typeface="Arial" panose="020B0604020202020204" pitchFamily="34" charset="0"/>
              </a:rPr>
              <a:t>-sheet motif </a:t>
            </a:r>
            <a:r>
              <a:rPr lang="fr-FR" sz="2600" noProof="1">
                <a:latin typeface="Arial" panose="020B0604020202020204" pitchFamily="34" charset="0"/>
                <a:cs typeface="Arial" panose="020B0604020202020204" pitchFamily="34" charset="0"/>
              </a:rPr>
              <a:t>in </a:t>
            </a:r>
            <a:r>
              <a:rPr lang="el-GR" sz="2600" noProof="1">
                <a:latin typeface="Arial" panose="020B0604020202020204" pitchFamily="34" charset="0"/>
                <a:cs typeface="Arial" panose="020B0604020202020204" pitchFamily="34" charset="0"/>
              </a:rPr>
              <a:t>α</a:t>
            </a:r>
            <a:r>
              <a:rPr lang="fr-FR" sz="2600" noProof="1">
                <a:latin typeface="Arial" panose="020B0604020202020204" pitchFamily="34" charset="0"/>
                <a:cs typeface="Arial" panose="020B0604020202020204" pitchFamily="34" charset="0"/>
              </a:rPr>
              <a:t>-synuclein and </a:t>
            </a:r>
            <a:r>
              <a:rPr lang="fr-FR" sz="2600" b="1" noProof="1">
                <a:latin typeface="Arial" panose="020B0604020202020204" pitchFamily="34" charset="0"/>
                <a:cs typeface="Arial" panose="020B0604020202020204" pitchFamily="34" charset="0"/>
              </a:rPr>
              <a:t>formation of transient </a:t>
            </a:r>
            <a:r>
              <a:rPr lang="el-GR" sz="2600" b="1" noProof="1">
                <a:latin typeface="Arial" panose="020B0604020202020204" pitchFamily="34" charset="0"/>
                <a:cs typeface="Arial" panose="020B0604020202020204" pitchFamily="34" charset="0"/>
              </a:rPr>
              <a:t>α</a:t>
            </a:r>
            <a:r>
              <a:rPr lang="fr-FR" sz="2600" b="1" noProof="1">
                <a:latin typeface="Arial" panose="020B0604020202020204" pitchFamily="34" charset="0"/>
                <a:cs typeface="Arial" panose="020B0604020202020204" pitchFamily="34" charset="0"/>
              </a:rPr>
              <a:t>-helix</a:t>
            </a:r>
            <a:r>
              <a:rPr lang="fr-FR" sz="2600" noProof="1">
                <a:latin typeface="Arial" panose="020B0604020202020204" pitchFamily="34" charset="0"/>
                <a:cs typeface="Arial" panose="020B0604020202020204" pitchFamily="34" charset="0"/>
              </a:rPr>
              <a:t> elements.</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A </a:t>
            </a:r>
            <a:r>
              <a:rPr lang="fr-FR" sz="2600" noProof="1">
                <a:solidFill>
                  <a:srgbClr val="C00000"/>
                </a:solidFill>
                <a:latin typeface="Arial" panose="020B0604020202020204" pitchFamily="34" charset="0"/>
                <a:cs typeface="Arial" panose="020B0604020202020204" pitchFamily="34" charset="0"/>
              </a:rPr>
              <a:t>4- and 6-chain system </a:t>
            </a:r>
            <a:r>
              <a:rPr lang="fr-FR" sz="2600" noProof="1">
                <a:latin typeface="Arial" panose="020B0604020202020204" pitchFamily="34" charset="0"/>
                <a:cs typeface="Arial" panose="020B0604020202020204" pitchFamily="34" charset="0"/>
              </a:rPr>
              <a:t>becomes significantly more stable: </a:t>
            </a:r>
            <a:br>
              <a:rPr lang="fr-FR" sz="2600" noProof="1">
                <a:latin typeface="Arial" panose="020B0604020202020204" pitchFamily="34" charset="0"/>
                <a:cs typeface="Arial" panose="020B0604020202020204" pitchFamily="34" charset="0"/>
              </a:rPr>
            </a:br>
            <a:r>
              <a:rPr lang="fr-FR" sz="2600" b="1" noProof="1">
                <a:latin typeface="Arial" panose="020B0604020202020204" pitchFamily="34" charset="0"/>
                <a:cs typeface="Arial" panose="020B0604020202020204" pitchFamily="34" charset="0"/>
              </a:rPr>
              <a:t>interlayer contacts </a:t>
            </a:r>
            <a:r>
              <a:rPr lang="fr-FR" sz="2600" noProof="1">
                <a:latin typeface="Arial" panose="020B0604020202020204" pitchFamily="34" charset="0"/>
                <a:cs typeface="Arial" panose="020B0604020202020204" pitchFamily="34" charset="0"/>
              </a:rPr>
              <a:t>(stabilising secondary structure elements).</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Unfolding of </a:t>
            </a:r>
            <a:r>
              <a:rPr lang="fr-FR" sz="2600" noProof="1">
                <a:solidFill>
                  <a:srgbClr val="C00000"/>
                </a:solidFill>
                <a:latin typeface="Arial" panose="020B0604020202020204" pitchFamily="34" charset="0"/>
                <a:cs typeface="Arial" panose="020B0604020202020204" pitchFamily="34" charset="0"/>
              </a:rPr>
              <a:t>4- and 6-chain systems </a:t>
            </a:r>
            <a:r>
              <a:rPr lang="fr-FR" sz="2600" noProof="1">
                <a:latin typeface="Arial" panose="020B0604020202020204" pitchFamily="34" charset="0"/>
                <a:cs typeface="Arial" panose="020B0604020202020204" pitchFamily="34" charset="0"/>
              </a:rPr>
              <a:t>nontrivial.</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A</a:t>
            </a:r>
            <a:r>
              <a:rPr lang="fr-FR" sz="2600" b="1" noProof="1">
                <a:latin typeface="Arial" panose="020B0604020202020204" pitchFamily="34" charset="0"/>
                <a:cs typeface="Arial" panose="020B0604020202020204" pitchFamily="34" charset="0"/>
              </a:rPr>
              <a:t> 800K temperature </a:t>
            </a:r>
            <a:r>
              <a:rPr lang="fr-FR" sz="2600" noProof="1">
                <a:latin typeface="Arial" panose="020B0604020202020204" pitchFamily="34" charset="0"/>
                <a:cs typeface="Arial" panose="020B0604020202020204" pitchFamily="34" charset="0"/>
              </a:rPr>
              <a:t>is enough to unfold a 6-chain system</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Orientation of </a:t>
            </a:r>
            <a:r>
              <a:rPr lang="fr-FR" sz="2600" noProof="1">
                <a:solidFill>
                  <a:srgbClr val="C00000"/>
                </a:solidFill>
                <a:latin typeface="Arial" panose="020B0604020202020204" pitchFamily="34" charset="0"/>
                <a:cs typeface="Arial" panose="020B0604020202020204" pitchFamily="34" charset="0"/>
              </a:rPr>
              <a:t>Lys</a:t>
            </a:r>
            <a:r>
              <a:rPr lang="fr-FR" sz="2600" baseline="30000" noProof="1">
                <a:solidFill>
                  <a:srgbClr val="C00000"/>
                </a:solidFill>
                <a:latin typeface="Arial" panose="020B0604020202020204" pitchFamily="34" charset="0"/>
                <a:cs typeface="Arial" panose="020B0604020202020204" pitchFamily="34" charset="0"/>
              </a:rPr>
              <a:t>58</a:t>
            </a:r>
            <a:r>
              <a:rPr lang="fr-FR" sz="2600" noProof="1">
                <a:latin typeface="Arial" panose="020B0604020202020204" pitchFamily="34" charset="0"/>
                <a:cs typeface="Arial" panose="020B0604020202020204" pitchFamily="34" charset="0"/>
              </a:rPr>
              <a:t> side-chain influenced by buffer and </a:t>
            </a:r>
            <a:r>
              <a:rPr lang="fr-FR" sz="2600" noProof="1">
                <a:solidFill>
                  <a:srgbClr val="C00000"/>
                </a:solidFill>
                <a:latin typeface="Arial" panose="020B0604020202020204" pitchFamily="34" charset="0"/>
                <a:cs typeface="Arial" panose="020B0604020202020204" pitchFamily="34" charset="0"/>
              </a:rPr>
              <a:t>His</a:t>
            </a:r>
            <a:r>
              <a:rPr lang="fr-FR" sz="2600" baseline="30000" noProof="1">
                <a:solidFill>
                  <a:srgbClr val="C00000"/>
                </a:solidFill>
                <a:latin typeface="Arial" panose="020B0604020202020204" pitchFamily="34" charset="0"/>
                <a:cs typeface="Arial" panose="020B0604020202020204" pitchFamily="34" charset="0"/>
              </a:rPr>
              <a:t>50</a:t>
            </a:r>
            <a:r>
              <a:rPr lang="fr-FR" sz="2600" noProof="1">
                <a:solidFill>
                  <a:srgbClr val="C00000"/>
                </a:solidFill>
                <a:latin typeface="Arial" panose="020B0604020202020204" pitchFamily="34" charset="0"/>
                <a:cs typeface="Arial" panose="020B0604020202020204" pitchFamily="34" charset="0"/>
              </a:rPr>
              <a:t> </a:t>
            </a:r>
            <a:r>
              <a:rPr lang="fr-FR" sz="2600" noProof="1">
                <a:latin typeface="Arial" panose="020B0604020202020204" pitchFamily="34" charset="0"/>
                <a:cs typeface="Arial" panose="020B0604020202020204" pitchFamily="34" charset="0"/>
              </a:rPr>
              <a:t>protonation state </a:t>
            </a:r>
          </a:p>
          <a:p>
            <a:pPr marL="285750" indent="-285750">
              <a:buFont typeface="Arial" panose="020B0604020202020204" pitchFamily="34" charset="0"/>
              <a:buChar char="•"/>
            </a:pPr>
            <a:r>
              <a:rPr lang="fr-FR" sz="2600" b="1" noProof="1">
                <a:latin typeface="Arial" panose="020B0604020202020204" pitchFamily="34" charset="0"/>
                <a:cs typeface="Arial" panose="020B0604020202020204" pitchFamily="34" charset="0"/>
              </a:rPr>
              <a:t>Lysine triad </a:t>
            </a:r>
            <a:r>
              <a:rPr lang="fr-FR" sz="2600" noProof="1">
                <a:latin typeface="Arial" panose="020B0604020202020204" pitchFamily="34" charset="0"/>
                <a:cs typeface="Arial" panose="020B0604020202020204" pitchFamily="34" charset="0"/>
              </a:rPr>
              <a:t>formation is favoured in </a:t>
            </a:r>
            <a:r>
              <a:rPr lang="fr-FR" sz="2600" noProof="1">
                <a:solidFill>
                  <a:srgbClr val="C00000"/>
                </a:solidFill>
                <a:latin typeface="Arial" panose="020B0604020202020204" pitchFamily="34" charset="0"/>
                <a:cs typeface="Arial" panose="020B0604020202020204" pitchFamily="34" charset="0"/>
              </a:rPr>
              <a:t>PBS</a:t>
            </a:r>
            <a:r>
              <a:rPr lang="fr-FR" sz="2600" noProof="1">
                <a:latin typeface="Arial" panose="020B0604020202020204" pitchFamily="34" charset="0"/>
                <a:cs typeface="Arial" panose="020B0604020202020204" pitchFamily="34" charset="0"/>
              </a:rPr>
              <a:t> environment</a:t>
            </a:r>
          </a:p>
          <a:p>
            <a:pPr marL="285750" indent="-285750">
              <a:buFont typeface="Arial" panose="020B0604020202020204" pitchFamily="34" charset="0"/>
              <a:buChar char="•"/>
            </a:pPr>
            <a:r>
              <a:rPr lang="fr-FR" sz="2600" b="1" noProof="1">
                <a:latin typeface="Arial" panose="020B0604020202020204" pitchFamily="34" charset="0"/>
                <a:cs typeface="Arial" panose="020B0604020202020204" pitchFamily="34" charset="0"/>
              </a:rPr>
              <a:t>Lysine triad </a:t>
            </a:r>
            <a:r>
              <a:rPr lang="fr-FR" sz="2600" noProof="1">
                <a:latin typeface="Arial" panose="020B0604020202020204" pitchFamily="34" charset="0"/>
                <a:cs typeface="Arial" panose="020B0604020202020204" pitchFamily="34" charset="0"/>
              </a:rPr>
              <a:t>absence is favoured in </a:t>
            </a:r>
            <a:r>
              <a:rPr lang="fr-FR" sz="2600" noProof="1">
                <a:solidFill>
                  <a:srgbClr val="C00000"/>
                </a:solidFill>
                <a:latin typeface="Arial" panose="020B0604020202020204" pitchFamily="34" charset="0"/>
                <a:cs typeface="Arial" panose="020B0604020202020204" pitchFamily="34" charset="0"/>
              </a:rPr>
              <a:t>saline</a:t>
            </a:r>
            <a:r>
              <a:rPr lang="fr-FR" sz="2600" noProof="1">
                <a:latin typeface="Arial" panose="020B0604020202020204" pitchFamily="34" charset="0"/>
                <a:cs typeface="Arial" panose="020B0604020202020204" pitchFamily="34" charset="0"/>
              </a:rPr>
              <a:t> environment</a:t>
            </a:r>
          </a:p>
          <a:p>
            <a:pPr marL="285750" indent="-285750">
              <a:buFont typeface="Arial" panose="020B0604020202020204" pitchFamily="34" charset="0"/>
              <a:buChar char="•"/>
            </a:pPr>
            <a:r>
              <a:rPr lang="fr-FR" sz="2600" noProof="1">
                <a:latin typeface="Arial" panose="020B0604020202020204" pitchFamily="34" charset="0"/>
                <a:cs typeface="Arial" panose="020B0604020202020204" pitchFamily="34" charset="0"/>
              </a:rPr>
              <a:t>Low energy barrier for </a:t>
            </a:r>
            <a:r>
              <a:rPr lang="fr-FR" sz="2600" b="1" noProof="1">
                <a:latin typeface="Arial" panose="020B0604020202020204" pitchFamily="34" charset="0"/>
                <a:cs typeface="Arial" panose="020B0604020202020204" pitchFamily="34" charset="0"/>
              </a:rPr>
              <a:t>interconversion </a:t>
            </a:r>
          </a:p>
          <a:p>
            <a:pPr marL="285750" indent="-285750">
              <a:buFont typeface="Arial" panose="020B0604020202020204" pitchFamily="34" charset="0"/>
              <a:buChar char="•"/>
            </a:pPr>
            <a:r>
              <a:rPr lang="fr-FR" sz="2600" b="1" noProof="1">
                <a:latin typeface="Arial" panose="020B0604020202020204" pitchFamily="34" charset="0"/>
                <a:cs typeface="Arial" panose="020B0604020202020204" pitchFamily="34" charset="0"/>
              </a:rPr>
              <a:t>HIE</a:t>
            </a:r>
            <a:r>
              <a:rPr lang="fr-FR" sz="2600" noProof="1">
                <a:latin typeface="Arial" panose="020B0604020202020204" pitchFamily="34" charset="0"/>
                <a:cs typeface="Arial" panose="020B0604020202020204" pitchFamily="34" charset="0"/>
              </a:rPr>
              <a:t> is the preffered protonation state of </a:t>
            </a:r>
            <a:r>
              <a:rPr lang="fr-FR" sz="2600" noProof="1">
                <a:solidFill>
                  <a:srgbClr val="C00000"/>
                </a:solidFill>
                <a:latin typeface="Arial" panose="020B0604020202020204" pitchFamily="34" charset="0"/>
                <a:cs typeface="Arial" panose="020B0604020202020204" pitchFamily="34" charset="0"/>
              </a:rPr>
              <a:t>His</a:t>
            </a:r>
            <a:r>
              <a:rPr lang="fr-FR" sz="2600" baseline="30000" noProof="1">
                <a:solidFill>
                  <a:srgbClr val="C00000"/>
                </a:solidFill>
                <a:latin typeface="Arial" panose="020B0604020202020204" pitchFamily="34" charset="0"/>
                <a:cs typeface="Arial" panose="020B0604020202020204" pitchFamily="34" charset="0"/>
              </a:rPr>
              <a:t>50</a:t>
            </a:r>
          </a:p>
          <a:p>
            <a:pPr marL="285750" indent="-285750">
              <a:buFont typeface="Arial" panose="020B0604020202020204" pitchFamily="34" charset="0"/>
              <a:buChar char="•"/>
            </a:pPr>
            <a:r>
              <a:rPr lang="fr-FR" sz="2600" b="1" noProof="1">
                <a:latin typeface="Arial" panose="020B0604020202020204" pitchFamily="34" charset="0"/>
                <a:cs typeface="Arial" panose="020B0604020202020204" pitchFamily="34" charset="0"/>
              </a:rPr>
              <a:t>Mixture of conditions and MD protocols: </a:t>
            </a:r>
            <a:r>
              <a:rPr lang="fr-FR" sz="2600" noProof="1">
                <a:latin typeface="Arial" panose="020B0604020202020204" pitchFamily="34" charset="0"/>
                <a:cs typeface="Arial" panose="020B0604020202020204" pitchFamily="34" charset="0"/>
              </a:rPr>
              <a:t>some trends could be observed</a:t>
            </a:r>
          </a:p>
          <a:p>
            <a:pPr marL="457200" indent="-457200">
              <a:buFont typeface="Wingdings" pitchFamily="2" charset="2"/>
              <a:buChar char="Ø"/>
            </a:pPr>
            <a:r>
              <a:rPr lang="fr-FR" sz="2600" noProof="1">
                <a:solidFill>
                  <a:srgbClr val="C00000"/>
                </a:solidFill>
                <a:latin typeface="Arial" panose="020B0604020202020204" pitchFamily="34" charset="0"/>
                <a:cs typeface="Arial" panose="020B0604020202020204" pitchFamily="34" charset="0"/>
              </a:rPr>
              <a:t>Basis for future research on these polymorphs.</a:t>
            </a:r>
          </a:p>
          <a:p>
            <a:pPr marL="285750" indent="-285750">
              <a:buFont typeface="Arial" panose="020B0604020202020204" pitchFamily="34" charset="0"/>
              <a:buChar char="•"/>
            </a:pPr>
            <a:endParaRPr lang="fr-FR" sz="2600" noProof="1">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600" noProof="1">
              <a:latin typeface="Arial" panose="020B0604020202020204" pitchFamily="34" charset="0"/>
              <a:cs typeface="Arial" panose="020B0604020202020204" pitchFamily="34" charset="0"/>
            </a:endParaRPr>
          </a:p>
        </p:txBody>
      </p:sp>
      <p:sp>
        <p:nvSpPr>
          <p:cNvPr id="11" name="Slide Number Placeholder 10">
            <a:extLst>
              <a:ext uri="{FF2B5EF4-FFF2-40B4-BE49-F238E27FC236}">
                <a16:creationId xmlns:a16="http://schemas.microsoft.com/office/drawing/2014/main" id="{E4AD082B-3F3E-ECF4-0D11-61F2BE2DCFA8}"/>
              </a:ext>
            </a:extLst>
          </p:cNvPr>
          <p:cNvSpPr>
            <a:spLocks noGrp="1"/>
          </p:cNvSpPr>
          <p:nvPr>
            <p:ph type="sldNum" sz="quarter" idx="12"/>
          </p:nvPr>
        </p:nvSpPr>
        <p:spPr/>
        <p:txBody>
          <a:bodyPr/>
          <a:lstStyle/>
          <a:p>
            <a:fld id="{A9474A3E-2C99-014E-8DC1-D4CADD1F58D4}" type="slidenum">
              <a:rPr lang="en-GB" smtClean="0"/>
              <a:t>14</a:t>
            </a:fld>
            <a:endParaRPr lang="en-GB"/>
          </a:p>
        </p:txBody>
      </p:sp>
      <p:sp>
        <p:nvSpPr>
          <p:cNvPr id="13" name="Footer Placeholder 12">
            <a:extLst>
              <a:ext uri="{FF2B5EF4-FFF2-40B4-BE49-F238E27FC236}">
                <a16:creationId xmlns:a16="http://schemas.microsoft.com/office/drawing/2014/main" id="{67B5CB26-56A1-981A-783E-A96CFFEA9C59}"/>
              </a:ext>
            </a:extLst>
          </p:cNvPr>
          <p:cNvSpPr>
            <a:spLocks noGrp="1"/>
          </p:cNvSpPr>
          <p:nvPr>
            <p:ph type="ftr" sz="quarter" idx="11"/>
          </p:nvPr>
        </p:nvSpPr>
        <p:spPr/>
        <p:txBody>
          <a:bodyPr/>
          <a:lstStyle/>
          <a:p>
            <a:r>
              <a:rPr lang="en-GB" dirty="0"/>
              <a:t>ISGC Academia Sinica 2026</a:t>
            </a:r>
          </a:p>
        </p:txBody>
      </p:sp>
      <p:sp>
        <p:nvSpPr>
          <p:cNvPr id="14" name="TextBox 13">
            <a:extLst>
              <a:ext uri="{FF2B5EF4-FFF2-40B4-BE49-F238E27FC236}">
                <a16:creationId xmlns:a16="http://schemas.microsoft.com/office/drawing/2014/main" id="{7285AE8F-5D4F-5BF8-58BE-E615487343F4}"/>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spTree>
    <p:extLst>
      <p:ext uri="{BB962C8B-B14F-4D97-AF65-F5344CB8AC3E}">
        <p14:creationId xmlns:p14="http://schemas.microsoft.com/office/powerpoint/2010/main" val="3589934035"/>
      </p:ext>
    </p:extLst>
  </p:cSld>
  <p:clrMapOvr>
    <a:masterClrMapping/>
  </p:clrMapOvr>
  <mc:AlternateContent xmlns:mc="http://schemas.openxmlformats.org/markup-compatibility/2006">
    <mc:Choice xmlns:p14="http://schemas.microsoft.com/office/powerpoint/2010/main" Requires="p14">
      <p:transition spd="slow" p14:dur="2000" advTm="95840"/>
    </mc:Choice>
    <mc:Fallback>
      <p:transition spd="slow" advTm="958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F258-E541-0AA5-8F25-11684400A724}"/>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23EE7791-A383-90AE-ACD6-B8DA13863620}"/>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References</a:t>
            </a:r>
            <a:endParaRPr lang="en-GB" sz="4000" b="1" noProof="1">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2C2B60A-27C6-5A81-A051-12C2F5137E6D}"/>
              </a:ext>
            </a:extLst>
          </p:cNvPr>
          <p:cNvSpPr>
            <a:spLocks noGrp="1"/>
          </p:cNvSpPr>
          <p:nvPr>
            <p:ph type="sldNum" sz="quarter" idx="12"/>
          </p:nvPr>
        </p:nvSpPr>
        <p:spPr/>
        <p:txBody>
          <a:bodyPr/>
          <a:lstStyle/>
          <a:p>
            <a:fld id="{A9474A3E-2C99-014E-8DC1-D4CADD1F58D4}" type="slidenum">
              <a:rPr lang="en-GB" smtClean="0"/>
              <a:t>15</a:t>
            </a:fld>
            <a:endParaRPr lang="en-GB"/>
          </a:p>
        </p:txBody>
      </p:sp>
      <p:sp>
        <p:nvSpPr>
          <p:cNvPr id="4" name="Footer Placeholder 3">
            <a:extLst>
              <a:ext uri="{FF2B5EF4-FFF2-40B4-BE49-F238E27FC236}">
                <a16:creationId xmlns:a16="http://schemas.microsoft.com/office/drawing/2014/main" id="{7AA92C3F-026D-7271-F0A7-DD028EB4D0FD}"/>
              </a:ext>
            </a:extLst>
          </p:cNvPr>
          <p:cNvSpPr>
            <a:spLocks noGrp="1"/>
          </p:cNvSpPr>
          <p:nvPr>
            <p:ph type="ftr" sz="quarter" idx="11"/>
          </p:nvPr>
        </p:nvSpPr>
        <p:spPr/>
        <p:txBody>
          <a:bodyPr/>
          <a:lstStyle/>
          <a:p>
            <a:r>
              <a:rPr lang="en-GB"/>
              <a:t>ISGC Academia Sinica 2026</a:t>
            </a:r>
          </a:p>
        </p:txBody>
      </p:sp>
      <p:sp>
        <p:nvSpPr>
          <p:cNvPr id="6" name="TextBox 5">
            <a:extLst>
              <a:ext uri="{FF2B5EF4-FFF2-40B4-BE49-F238E27FC236}">
                <a16:creationId xmlns:a16="http://schemas.microsoft.com/office/drawing/2014/main" id="{96AEA868-3CE8-CBE6-1D17-50A03B04EA02}"/>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sp>
        <p:nvSpPr>
          <p:cNvPr id="10" name="TextBox 9">
            <a:extLst>
              <a:ext uri="{FF2B5EF4-FFF2-40B4-BE49-F238E27FC236}">
                <a16:creationId xmlns:a16="http://schemas.microsoft.com/office/drawing/2014/main" id="{E642AEE7-CE2E-87AF-5F64-099423261BF9}"/>
              </a:ext>
            </a:extLst>
          </p:cNvPr>
          <p:cNvSpPr txBox="1"/>
          <p:nvPr/>
        </p:nvSpPr>
        <p:spPr>
          <a:xfrm>
            <a:off x="0" y="856357"/>
            <a:ext cx="12084531" cy="6632585"/>
          </a:xfrm>
          <a:prstGeom prst="rect">
            <a:avLst/>
          </a:prstGeom>
          <a:noFill/>
        </p:spPr>
        <p:txBody>
          <a:bodyPr wrap="square" rtlCol="0">
            <a:spAutoFit/>
          </a:bodyPr>
          <a:lstStyle/>
          <a:p>
            <a:r>
              <a:rPr lang="fr-FR" sz="1700" b="1" noProof="1">
                <a:latin typeface="Arial" panose="020B0604020202020204" pitchFamily="34" charset="0"/>
                <a:cs typeface="Arial" panose="020B0604020202020204" pitchFamily="34" charset="0"/>
              </a:rPr>
              <a:t>[1]</a:t>
            </a:r>
            <a:r>
              <a:rPr lang="en-GB" sz="1700" b="1"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Stefanis L. (2012). α-Synuclein in Parkinson's disease. </a:t>
            </a:r>
            <a:r>
              <a:rPr lang="en-GB" sz="1700" i="1" dirty="0">
                <a:latin typeface="Arial" panose="020B0604020202020204" pitchFamily="34" charset="0"/>
                <a:cs typeface="Arial" panose="020B0604020202020204" pitchFamily="34" charset="0"/>
              </a:rPr>
              <a:t>Cold Spring Harbor perspectives in medicine</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2</a:t>
            </a:r>
            <a:r>
              <a:rPr lang="en-GB" sz="1700" dirty="0">
                <a:latin typeface="Arial" panose="020B0604020202020204" pitchFamily="34" charset="0"/>
                <a:cs typeface="Arial" panose="020B0604020202020204" pitchFamily="34" charset="0"/>
              </a:rPr>
              <a:t>(2), a009399. </a:t>
            </a:r>
            <a:r>
              <a:rPr lang="en-GB" sz="1700" dirty="0">
                <a:latin typeface="Arial" panose="020B0604020202020204" pitchFamily="34" charset="0"/>
                <a:cs typeface="Arial" panose="020B0604020202020204" pitchFamily="34" charset="0"/>
                <a:hlinkClick r:id="rId2"/>
              </a:rPr>
              <a:t>https://doi.org/10.1101/cshperspect.a009399</a:t>
            </a:r>
            <a:endParaRPr lang="en-FR"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[2] </a:t>
            </a:r>
            <a:r>
              <a:rPr lang="en-GB" sz="1700" dirty="0" err="1">
                <a:latin typeface="Arial" panose="020B0604020202020204" pitchFamily="34" charset="0"/>
                <a:cs typeface="Arial" panose="020B0604020202020204" pitchFamily="34" charset="0"/>
              </a:rPr>
              <a:t>Magistrelli</a:t>
            </a:r>
            <a:r>
              <a:rPr lang="en-GB" sz="1700" dirty="0">
                <a:latin typeface="Arial" panose="020B0604020202020204" pitchFamily="34" charset="0"/>
                <a:cs typeface="Arial" panose="020B0604020202020204" pitchFamily="34" charset="0"/>
              </a:rPr>
              <a:t>, L., et al., (2021). The Impact of SNCA Variations and Its Product Alpha-Synuclein on Non-Motor Features of Parkinson’s Disease. </a:t>
            </a:r>
            <a:r>
              <a:rPr lang="en-GB" sz="1700" i="1" dirty="0">
                <a:latin typeface="Arial" panose="020B0604020202020204" pitchFamily="34" charset="0"/>
                <a:cs typeface="Arial" panose="020B0604020202020204" pitchFamily="34" charset="0"/>
              </a:rPr>
              <a:t>Life</a:t>
            </a:r>
            <a:r>
              <a:rPr lang="en-GB" sz="1700" dirty="0">
                <a:latin typeface="Arial" panose="020B0604020202020204" pitchFamily="34" charset="0"/>
                <a:cs typeface="Arial" panose="020B0604020202020204" pitchFamily="34" charset="0"/>
              </a:rPr>
              <a:t>, 11(8), 804. </a:t>
            </a:r>
            <a:r>
              <a:rPr lang="en-GB" sz="1700" dirty="0">
                <a:latin typeface="Arial" panose="020B0604020202020204" pitchFamily="34" charset="0"/>
                <a:cs typeface="Arial" panose="020B0604020202020204" pitchFamily="34" charset="0"/>
                <a:hlinkClick r:id="rId3"/>
              </a:rPr>
              <a:t>https://doi.org/10.3390/life11080804</a:t>
            </a:r>
            <a:endParaRPr lang="en-GB"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[3] </a:t>
            </a:r>
            <a:r>
              <a:rPr lang="en-GB" sz="1700" dirty="0">
                <a:latin typeface="Arial" panose="020B0604020202020204" pitchFamily="34" charset="0"/>
                <a:cs typeface="Arial" panose="020B0604020202020204" pitchFamily="34" charset="0"/>
              </a:rPr>
              <a:t>Frey, L., et al., (2024). On the pH-dependence of α-synuclein amyloid polymorphism and the role of secondary nucleation in seed-based amyloid propagation. </a:t>
            </a:r>
            <a:r>
              <a:rPr lang="en-GB" sz="1700" i="1" dirty="0" err="1">
                <a:latin typeface="Arial" panose="020B0604020202020204" pitchFamily="34" charset="0"/>
                <a:cs typeface="Arial" panose="020B0604020202020204" pitchFamily="34" charset="0"/>
              </a:rPr>
              <a:t>eLife</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12</a:t>
            </a:r>
            <a:r>
              <a:rPr lang="en-GB" sz="1700" dirty="0">
                <a:latin typeface="Arial" panose="020B0604020202020204" pitchFamily="34" charset="0"/>
                <a:cs typeface="Arial" panose="020B0604020202020204" pitchFamily="34" charset="0"/>
              </a:rPr>
              <a:t>, RP93562. </a:t>
            </a:r>
            <a:r>
              <a:rPr lang="en-GB" sz="1700" dirty="0">
                <a:latin typeface="Arial" panose="020B0604020202020204" pitchFamily="34" charset="0"/>
                <a:cs typeface="Arial" panose="020B0604020202020204" pitchFamily="34" charset="0"/>
                <a:hlinkClick r:id="rId4"/>
              </a:rPr>
              <a:t>https://doi.org/10.7554/eLife.93562</a:t>
            </a:r>
            <a:endParaRPr lang="en-GB"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[4] </a:t>
            </a:r>
            <a:r>
              <a:rPr lang="en-GB" sz="1700" dirty="0">
                <a:latin typeface="Arial" panose="020B0604020202020204" pitchFamily="34" charset="0"/>
                <a:cs typeface="Arial" panose="020B0604020202020204" pitchFamily="34" charset="0"/>
              </a:rPr>
              <a:t>Li, Y., et al., (2018). Amyloid fibril structure of α-synuclein determined by cryo-electron microscopy. </a:t>
            </a:r>
            <a:r>
              <a:rPr lang="en-GB" sz="1700" i="1" dirty="0">
                <a:latin typeface="Arial" panose="020B0604020202020204" pitchFamily="34" charset="0"/>
                <a:cs typeface="Arial" panose="020B0604020202020204" pitchFamily="34" charset="0"/>
              </a:rPr>
              <a:t>Cell research</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28</a:t>
            </a:r>
            <a:r>
              <a:rPr lang="en-GB" sz="1700" dirty="0">
                <a:latin typeface="Arial" panose="020B0604020202020204" pitchFamily="34" charset="0"/>
                <a:cs typeface="Arial" panose="020B0604020202020204" pitchFamily="34" charset="0"/>
              </a:rPr>
              <a:t>(9), 897–903. </a:t>
            </a:r>
            <a:r>
              <a:rPr lang="en-GB" sz="1700" dirty="0">
                <a:latin typeface="Arial" panose="020B0604020202020204" pitchFamily="34" charset="0"/>
                <a:cs typeface="Arial" panose="020B0604020202020204" pitchFamily="34" charset="0"/>
                <a:hlinkClick r:id="rId5"/>
              </a:rPr>
              <a:t>https://doi.org/10.1038/s41422-018-0075-x</a:t>
            </a:r>
            <a:endParaRPr lang="en-FR"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[5] </a:t>
            </a:r>
            <a:r>
              <a:rPr lang="en-GB" sz="1700" dirty="0">
                <a:latin typeface="Arial" panose="020B0604020202020204" pitchFamily="34" charset="0"/>
                <a:cs typeface="Arial" panose="020B0604020202020204" pitchFamily="34" charset="0"/>
              </a:rPr>
              <a:t>Li, B., et al., (2018). Cryo-EM of full-length α-synuclein reveals fibril polymorphs with a common structural kernel. </a:t>
            </a:r>
            <a:r>
              <a:rPr lang="en-GB" sz="1700" i="1" dirty="0">
                <a:latin typeface="Arial" panose="020B0604020202020204" pitchFamily="34" charset="0"/>
                <a:cs typeface="Arial" panose="020B0604020202020204" pitchFamily="34" charset="0"/>
              </a:rPr>
              <a:t>Nature communications</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9</a:t>
            </a:r>
            <a:r>
              <a:rPr lang="en-GB" sz="1700" dirty="0">
                <a:latin typeface="Arial" panose="020B0604020202020204" pitchFamily="34" charset="0"/>
                <a:cs typeface="Arial" panose="020B0604020202020204" pitchFamily="34" charset="0"/>
              </a:rPr>
              <a:t>(1), 3609. </a:t>
            </a:r>
            <a:r>
              <a:rPr lang="en-GB" sz="1700" dirty="0">
                <a:latin typeface="Arial" panose="020B0604020202020204" pitchFamily="34" charset="0"/>
                <a:cs typeface="Arial" panose="020B0604020202020204" pitchFamily="34" charset="0"/>
                <a:hlinkClick r:id="rId6"/>
              </a:rPr>
              <a:t>https://doi.org/10.1038/s41467-018-05971-2</a:t>
            </a:r>
            <a:endParaRPr lang="en-GB"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[6] </a:t>
            </a:r>
            <a:r>
              <a:rPr lang="en-GB" sz="1700" dirty="0">
                <a:latin typeface="Arial" panose="020B0604020202020204" pitchFamily="34" charset="0"/>
                <a:cs typeface="Arial" panose="020B0604020202020204" pitchFamily="34" charset="0"/>
              </a:rPr>
              <a:t>Schrödinger, L., &amp; DeLano, W. (2020). </a:t>
            </a:r>
            <a:r>
              <a:rPr lang="en-GB" sz="1700" i="1" dirty="0">
                <a:latin typeface="Arial" panose="020B0604020202020204" pitchFamily="34" charset="0"/>
                <a:cs typeface="Arial" panose="020B0604020202020204" pitchFamily="34" charset="0"/>
              </a:rPr>
              <a:t>PyMOL</a:t>
            </a:r>
            <a:r>
              <a:rPr lang="en-GB" sz="1700" dirty="0">
                <a:latin typeface="Arial" panose="020B0604020202020204" pitchFamily="34" charset="0"/>
                <a:cs typeface="Arial" panose="020B0604020202020204" pitchFamily="34" charset="0"/>
              </a:rPr>
              <a:t>. Retrieved from </a:t>
            </a:r>
            <a:r>
              <a:rPr lang="en-GB" sz="1700" dirty="0">
                <a:latin typeface="Arial" panose="020B0604020202020204" pitchFamily="34" charset="0"/>
                <a:cs typeface="Arial" panose="020B0604020202020204" pitchFamily="34" charset="0"/>
                <a:hlinkClick r:id="rId7"/>
              </a:rPr>
              <a:t>http://www.pymol.org/pymol</a:t>
            </a:r>
            <a:r>
              <a:rPr lang="en-FR" sz="1700" dirty="0">
                <a:effectLst/>
                <a:latin typeface="Arial" panose="020B0604020202020204" pitchFamily="34" charset="0"/>
                <a:cs typeface="Arial" panose="020B0604020202020204" pitchFamily="34" charset="0"/>
              </a:rPr>
              <a:t> </a:t>
            </a:r>
          </a:p>
          <a:p>
            <a:r>
              <a:rPr lang="en-FR" sz="1700" b="1" dirty="0">
                <a:latin typeface="Arial" panose="020B0604020202020204" pitchFamily="34" charset="0"/>
                <a:cs typeface="Arial" panose="020B0604020202020204" pitchFamily="34" charset="0"/>
              </a:rPr>
              <a:t>[7] </a:t>
            </a:r>
            <a:r>
              <a:rPr lang="en-GB" sz="1700" dirty="0" err="1">
                <a:latin typeface="Arial" panose="020B0604020202020204" pitchFamily="34" charset="0"/>
                <a:cs typeface="Arial" panose="020B0604020202020204" pitchFamily="34" charset="0"/>
              </a:rPr>
              <a:t>Kabsch</a:t>
            </a:r>
            <a:r>
              <a:rPr lang="en-GB" sz="1700" dirty="0">
                <a:latin typeface="Arial" panose="020B0604020202020204" pitchFamily="34" charset="0"/>
                <a:cs typeface="Arial" panose="020B0604020202020204" pitchFamily="34" charset="0"/>
              </a:rPr>
              <a:t>, W., &amp; Sander, C. (1983). Dictionary of protein secondary structure: pattern recognition of hydrogen-bonded and geometrical features. </a:t>
            </a:r>
            <a:r>
              <a:rPr lang="en-GB" sz="1700" i="1" dirty="0">
                <a:latin typeface="Arial" panose="020B0604020202020204" pitchFamily="34" charset="0"/>
                <a:cs typeface="Arial" panose="020B0604020202020204" pitchFamily="34" charset="0"/>
              </a:rPr>
              <a:t>Biopolymers</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22</a:t>
            </a:r>
            <a:r>
              <a:rPr lang="en-GB" sz="1700" dirty="0">
                <a:latin typeface="Arial" panose="020B0604020202020204" pitchFamily="34" charset="0"/>
                <a:cs typeface="Arial" panose="020B0604020202020204" pitchFamily="34" charset="0"/>
              </a:rPr>
              <a:t>(12), 2577–2637. </a:t>
            </a:r>
            <a:r>
              <a:rPr lang="en-GB" sz="1700" dirty="0">
                <a:latin typeface="Arial" panose="020B0604020202020204" pitchFamily="34" charset="0"/>
                <a:cs typeface="Arial" panose="020B0604020202020204" pitchFamily="34" charset="0"/>
                <a:hlinkClick r:id="rId8"/>
              </a:rPr>
              <a:t>https://doi.org/10.1002/bip.360221211</a:t>
            </a:r>
            <a:endParaRPr lang="en-GB"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[8] </a:t>
            </a:r>
            <a:r>
              <a:rPr lang="en-GB" sz="1700" dirty="0">
                <a:latin typeface="Arial" panose="020B0604020202020204" pitchFamily="34" charset="0"/>
                <a:cs typeface="Arial" panose="020B0604020202020204" pitchFamily="34" charset="0"/>
              </a:rPr>
              <a:t>Humphrey, W., et al., (1996). VMD: visual molecular dynamics. </a:t>
            </a:r>
            <a:r>
              <a:rPr lang="en-GB" sz="1700" i="1" dirty="0">
                <a:latin typeface="Arial" panose="020B0604020202020204" pitchFamily="34" charset="0"/>
                <a:cs typeface="Arial" panose="020B0604020202020204" pitchFamily="34" charset="0"/>
              </a:rPr>
              <a:t>Journal of molecular graphics</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14</a:t>
            </a:r>
            <a:r>
              <a:rPr lang="en-GB" sz="1700" dirty="0">
                <a:latin typeface="Arial" panose="020B0604020202020204" pitchFamily="34" charset="0"/>
                <a:cs typeface="Arial" panose="020B0604020202020204" pitchFamily="34" charset="0"/>
              </a:rPr>
              <a:t>(1), 33–28. </a:t>
            </a:r>
            <a:r>
              <a:rPr lang="en-GB" sz="1700" dirty="0">
                <a:latin typeface="Arial" panose="020B0604020202020204" pitchFamily="34" charset="0"/>
                <a:cs typeface="Arial" panose="020B0604020202020204" pitchFamily="34" charset="0"/>
                <a:hlinkClick r:id="rId9"/>
              </a:rPr>
              <a:t>https://doi.org/10.1016/0263-7855(96)00018-5</a:t>
            </a:r>
            <a:r>
              <a:rPr lang="en-FR" sz="1700" dirty="0">
                <a:effectLst/>
                <a:latin typeface="Arial" panose="020B0604020202020204" pitchFamily="34" charset="0"/>
                <a:cs typeface="Arial" panose="020B0604020202020204" pitchFamily="34" charset="0"/>
              </a:rPr>
              <a:t> </a:t>
            </a:r>
          </a:p>
          <a:p>
            <a:r>
              <a:rPr lang="en-FR" sz="1700" b="1" dirty="0">
                <a:latin typeface="Arial" panose="020B0604020202020204" pitchFamily="34" charset="0"/>
                <a:cs typeface="Arial" panose="020B0604020202020204" pitchFamily="34" charset="0"/>
              </a:rPr>
              <a:t>[9] </a:t>
            </a:r>
            <a:r>
              <a:rPr lang="en-GB" sz="1700" dirty="0">
                <a:latin typeface="Arial" panose="020B0604020202020204" pitchFamily="34" charset="0"/>
                <a:cs typeface="Arial" panose="020B0604020202020204" pitchFamily="34" charset="0"/>
              </a:rPr>
              <a:t>Shi, H., et al., (2023) New Insights into the Structural and Binding Properties on Aβ Mature Fibrils Due to Histidine Protonation </a:t>
            </a:r>
            <a:r>
              <a:rPr lang="en-GB" sz="1700" dirty="0" err="1">
                <a:latin typeface="Arial" panose="020B0604020202020204" pitchFamily="34" charset="0"/>
                <a:cs typeface="Arial" panose="020B0604020202020204" pitchFamily="34" charset="0"/>
              </a:rPr>
              <a:t>Behaviors</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ACS Chem </a:t>
            </a:r>
            <a:r>
              <a:rPr lang="en-GB" sz="1700" i="1" dirty="0" err="1">
                <a:latin typeface="Arial" panose="020B0604020202020204" pitchFamily="34" charset="0"/>
                <a:cs typeface="Arial" panose="020B0604020202020204" pitchFamily="34" charset="0"/>
              </a:rPr>
              <a:t>Neurosci</a:t>
            </a:r>
            <a:r>
              <a:rPr lang="en-GB" sz="1700" i="1" dirty="0">
                <a:latin typeface="Arial" panose="020B0604020202020204" pitchFamily="34" charset="0"/>
                <a:cs typeface="Arial" panose="020B0604020202020204" pitchFamily="34" charset="0"/>
              </a:rPr>
              <a:t>.</a:t>
            </a:r>
            <a:r>
              <a:rPr lang="en-GB" sz="1700" dirty="0">
                <a:latin typeface="Arial" panose="020B0604020202020204" pitchFamily="34" charset="0"/>
                <a:cs typeface="Arial" panose="020B0604020202020204" pitchFamily="34" charset="0"/>
              </a:rPr>
              <a:t> ;14(2):218-225. </a:t>
            </a:r>
            <a:r>
              <a:rPr lang="en-GB" sz="1700" dirty="0" err="1">
                <a:latin typeface="Arial" panose="020B0604020202020204" pitchFamily="34" charset="0"/>
                <a:cs typeface="Arial" panose="020B0604020202020204" pitchFamily="34" charset="0"/>
              </a:rPr>
              <a:t>doi</a:t>
            </a:r>
            <a:r>
              <a:rPr lang="en-GB" sz="1700" dirty="0">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hlinkClick r:id="rId10"/>
              </a:rPr>
              <a:t>https://doi.org/10.1021/acschemneuro.2c00487</a:t>
            </a:r>
            <a:r>
              <a:rPr lang="en-GB" sz="1700" dirty="0">
                <a:latin typeface="Arial" panose="020B0604020202020204" pitchFamily="34" charset="0"/>
                <a:cs typeface="Arial" panose="020B0604020202020204" pitchFamily="34" charset="0"/>
              </a:rPr>
              <a:t>. </a:t>
            </a:r>
            <a:r>
              <a:rPr lang="en-GB" sz="1700" dirty="0" err="1">
                <a:latin typeface="Arial" panose="020B0604020202020204" pitchFamily="34" charset="0"/>
                <a:cs typeface="Arial" panose="020B0604020202020204" pitchFamily="34" charset="0"/>
              </a:rPr>
              <a:t>Epub</a:t>
            </a:r>
            <a:r>
              <a:rPr lang="en-GB" sz="1700" dirty="0">
                <a:latin typeface="Arial" panose="020B0604020202020204" pitchFamily="34" charset="0"/>
                <a:cs typeface="Arial" panose="020B0604020202020204" pitchFamily="34" charset="0"/>
              </a:rPr>
              <a:t> 2023 Jan 5. PMID: 36604946.</a:t>
            </a:r>
            <a:endParaRPr lang="en-FR" sz="1700" dirty="0">
              <a:latin typeface="Arial" panose="020B0604020202020204" pitchFamily="34" charset="0"/>
              <a:cs typeface="Arial" panose="020B0604020202020204" pitchFamily="34" charset="0"/>
            </a:endParaRPr>
          </a:p>
          <a:p>
            <a:r>
              <a:rPr lang="en-GB" sz="1700" b="1" dirty="0">
                <a:latin typeface="Arial" panose="020B0604020202020204" pitchFamily="34" charset="0"/>
                <a:cs typeface="Arial" panose="020B0604020202020204" pitchFamily="34" charset="0"/>
              </a:rPr>
              <a:t>[10] </a:t>
            </a:r>
            <a:r>
              <a:rPr lang="en-GB" sz="1700" dirty="0">
                <a:latin typeface="Arial" panose="020B0604020202020204" pitchFamily="34" charset="0"/>
                <a:cs typeface="Arial" panose="020B0604020202020204" pitchFamily="34" charset="0"/>
              </a:rPr>
              <a:t>Shi, H., et al., (2023). New Insights into the Structural and Binding Properties on Aβ Mature Fibrils Due to Histidine Protonation </a:t>
            </a:r>
            <a:r>
              <a:rPr lang="en-GB" sz="1700" dirty="0" err="1">
                <a:latin typeface="Arial" panose="020B0604020202020204" pitchFamily="34" charset="0"/>
                <a:cs typeface="Arial" panose="020B0604020202020204" pitchFamily="34" charset="0"/>
              </a:rPr>
              <a:t>Behaviors</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ACS chemical neuroscience</a:t>
            </a:r>
            <a:r>
              <a:rPr lang="en-GB" sz="1700" dirty="0">
                <a:latin typeface="Arial" panose="020B0604020202020204" pitchFamily="34" charset="0"/>
                <a:cs typeface="Arial" panose="020B0604020202020204" pitchFamily="34" charset="0"/>
              </a:rPr>
              <a:t>, </a:t>
            </a:r>
            <a:r>
              <a:rPr lang="en-GB" sz="1700" i="1" dirty="0">
                <a:latin typeface="Arial" panose="020B0604020202020204" pitchFamily="34" charset="0"/>
                <a:cs typeface="Arial" panose="020B0604020202020204" pitchFamily="34" charset="0"/>
              </a:rPr>
              <a:t>14</a:t>
            </a:r>
            <a:r>
              <a:rPr lang="en-GB" sz="1700" dirty="0">
                <a:latin typeface="Arial" panose="020B0604020202020204" pitchFamily="34" charset="0"/>
                <a:cs typeface="Arial" panose="020B0604020202020204" pitchFamily="34" charset="0"/>
              </a:rPr>
              <a:t>(2), 218–225. </a:t>
            </a:r>
            <a:r>
              <a:rPr lang="en-GB" sz="1700" dirty="0">
                <a:latin typeface="Arial" panose="020B0604020202020204" pitchFamily="34" charset="0"/>
                <a:cs typeface="Arial" panose="020B0604020202020204" pitchFamily="34" charset="0"/>
                <a:hlinkClick r:id="rId10"/>
              </a:rPr>
              <a:t>https://doi.org/10.1021/acschemneuro.2c00487</a:t>
            </a:r>
            <a:endParaRPr lang="en-FR" sz="1700" dirty="0">
              <a:latin typeface="Arial" panose="020B0604020202020204" pitchFamily="34" charset="0"/>
              <a:cs typeface="Arial" panose="020B0604020202020204" pitchFamily="34" charset="0"/>
            </a:endParaRPr>
          </a:p>
          <a:p>
            <a:br>
              <a:rPr lang="en-GB" sz="1700" dirty="0">
                <a:latin typeface="Arial" panose="020B0604020202020204" pitchFamily="34" charset="0"/>
                <a:cs typeface="Arial" panose="020B0604020202020204" pitchFamily="34" charset="0"/>
              </a:rPr>
            </a:br>
            <a:endParaRPr lang="en-FR" sz="17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a:p>
            <a:endParaRPr lang="en-FR" sz="1700" dirty="0">
              <a:latin typeface="Arial" panose="020B0604020202020204" pitchFamily="34" charset="0"/>
              <a:cs typeface="Arial" panose="020B0604020202020204" pitchFamily="34" charset="0"/>
            </a:endParaRPr>
          </a:p>
          <a:p>
            <a:endParaRPr lang="en-GB" sz="170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23960"/>
      </p:ext>
    </p:extLst>
  </p:cSld>
  <p:clrMapOvr>
    <a:masterClrMapping/>
  </p:clrMapOvr>
  <mc:AlternateContent xmlns:mc="http://schemas.openxmlformats.org/markup-compatibility/2006">
    <mc:Choice xmlns:p14="http://schemas.microsoft.com/office/powerpoint/2010/main" Requires="p14">
      <p:transition spd="slow" p14:dur="2000" advTm="1332"/>
    </mc:Choice>
    <mc:Fallback>
      <p:transition spd="slow" advTm="133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5959-F116-B820-0145-95D8C06A1DA0}"/>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D6272FB1-2FE3-B216-6121-142456BFA241}"/>
              </a:ext>
            </a:extLst>
          </p:cNvPr>
          <p:cNvGrpSpPr/>
          <p:nvPr/>
        </p:nvGrpSpPr>
        <p:grpSpPr>
          <a:xfrm>
            <a:off x="428864" y="2950806"/>
            <a:ext cx="11294117" cy="2599983"/>
            <a:chOff x="151833" y="2814280"/>
            <a:chExt cx="12495008" cy="3177180"/>
          </a:xfrm>
        </p:grpSpPr>
        <p:pic>
          <p:nvPicPr>
            <p:cNvPr id="11" name="Picture 10">
              <a:extLst>
                <a:ext uri="{FF2B5EF4-FFF2-40B4-BE49-F238E27FC236}">
                  <a16:creationId xmlns:a16="http://schemas.microsoft.com/office/drawing/2014/main" id="{E3169EF3-80B2-4B58-B756-EFF1E6F93029}"/>
                </a:ext>
              </a:extLst>
            </p:cNvPr>
            <p:cNvPicPr>
              <a:picLocks noChangeAspect="1"/>
            </p:cNvPicPr>
            <p:nvPr/>
          </p:nvPicPr>
          <p:blipFill>
            <a:blip r:embed="rId3"/>
            <a:srcRect t="20402" b="17561"/>
            <a:stretch>
              <a:fillRect/>
            </a:stretch>
          </p:blipFill>
          <p:spPr>
            <a:xfrm>
              <a:off x="1779902" y="2814280"/>
              <a:ext cx="8632195" cy="2998270"/>
            </a:xfrm>
            <a:prstGeom prst="rect">
              <a:avLst/>
            </a:prstGeom>
          </p:spPr>
        </p:pic>
        <p:sp>
          <p:nvSpPr>
            <p:cNvPr id="26" name="TextBox 25">
              <a:extLst>
                <a:ext uri="{FF2B5EF4-FFF2-40B4-BE49-F238E27FC236}">
                  <a16:creationId xmlns:a16="http://schemas.microsoft.com/office/drawing/2014/main" id="{C2C35B6C-315B-E520-7321-E4A059615246}"/>
                </a:ext>
              </a:extLst>
            </p:cNvPr>
            <p:cNvSpPr txBox="1"/>
            <p:nvPr/>
          </p:nvSpPr>
          <p:spPr>
            <a:xfrm>
              <a:off x="151833" y="5671773"/>
              <a:ext cx="12495008" cy="319687"/>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1</a:t>
              </a:r>
              <a:r>
                <a:rPr lang="en-GB" sz="1100" dirty="0">
                  <a:latin typeface="Arial" panose="020B0604020202020204" pitchFamily="34" charset="0"/>
                  <a:cs typeface="Arial" panose="020B0604020202020204" pitchFamily="34" charset="0"/>
                </a:rPr>
                <a:t>. Serotonin levels (blue/black) in healthy and in diagnoses with Parkinson’s disease brains. Image retrieved on 13/03/2026 from </a:t>
              </a:r>
              <a:r>
                <a:rPr lang="en-GB" sz="1100" dirty="0">
                  <a:latin typeface="Arial" panose="020B0604020202020204" pitchFamily="34" charset="0"/>
                  <a:cs typeface="Arial" panose="020B0604020202020204" pitchFamily="34" charset="0"/>
                  <a:hlinkClick r:id="rId4"/>
                </a:rPr>
                <a:t>https://www.bbc.com/news/health-48691633</a:t>
              </a:r>
              <a:r>
                <a:rPr lang="en-GB" sz="1100" dirty="0">
                  <a:latin typeface="Arial" panose="020B0604020202020204" pitchFamily="34" charset="0"/>
                  <a:cs typeface="Arial" panose="020B0604020202020204" pitchFamily="34" charset="0"/>
                </a:rPr>
                <a:t>   </a:t>
              </a:r>
            </a:p>
          </p:txBody>
        </p:sp>
      </p:grpSp>
      <p:sp>
        <p:nvSpPr>
          <p:cNvPr id="25" name="Title 4">
            <a:extLst>
              <a:ext uri="{FF2B5EF4-FFF2-40B4-BE49-F238E27FC236}">
                <a16:creationId xmlns:a16="http://schemas.microsoft.com/office/drawing/2014/main" id="{CD435E99-30FC-A06E-F800-C272080B9BAC}"/>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noProof="1">
                <a:latin typeface="Arial" panose="020B0604020202020204" pitchFamily="34" charset="0"/>
                <a:cs typeface="Arial" panose="020B0604020202020204" pitchFamily="34" charset="0"/>
              </a:rPr>
              <a:t>I. Parkinson’s Disease</a:t>
            </a:r>
          </a:p>
        </p:txBody>
      </p:sp>
      <p:sp>
        <p:nvSpPr>
          <p:cNvPr id="9" name="TextBox 8">
            <a:extLst>
              <a:ext uri="{FF2B5EF4-FFF2-40B4-BE49-F238E27FC236}">
                <a16:creationId xmlns:a16="http://schemas.microsoft.com/office/drawing/2014/main" id="{959138BA-BB02-78AE-FB95-DB1BAEE699A0}"/>
              </a:ext>
            </a:extLst>
          </p:cNvPr>
          <p:cNvSpPr txBox="1"/>
          <p:nvPr/>
        </p:nvSpPr>
        <p:spPr>
          <a:xfrm>
            <a:off x="0" y="5534561"/>
            <a:ext cx="12154488" cy="1323439"/>
          </a:xfrm>
          <a:prstGeom prst="rect">
            <a:avLst/>
          </a:prstGeom>
          <a:noFill/>
        </p:spPr>
        <p:txBody>
          <a:bodyPr wrap="square" rtlCol="0">
            <a:spAutoFit/>
          </a:bodyPr>
          <a:lstStyle/>
          <a:p>
            <a:pPr marL="285750" indent="-285750">
              <a:buFont typeface="Arial" panose="020B0604020202020204" pitchFamily="34" charset="0"/>
              <a:buChar char="•"/>
            </a:pPr>
            <a:r>
              <a:rPr lang="en-GB" sz="2000" b="1" noProof="1">
                <a:solidFill>
                  <a:srgbClr val="C00000"/>
                </a:solidFill>
                <a:latin typeface="Arial" panose="020B0604020202020204" pitchFamily="34" charset="0"/>
                <a:cs typeface="Arial" panose="020B0604020202020204" pitchFamily="34" charset="0"/>
              </a:rPr>
              <a:t>Synucleinopathies</a:t>
            </a:r>
            <a:r>
              <a:rPr lang="en-GB" sz="2000" b="1" noProof="1">
                <a:latin typeface="Arial" panose="020B0604020202020204" pitchFamily="34" charset="0"/>
                <a:cs typeface="Arial" panose="020B0604020202020204" pitchFamily="34" charset="0"/>
              </a:rPr>
              <a:t>: </a:t>
            </a:r>
            <a:r>
              <a:rPr lang="en-GB" sz="2000" noProof="1">
                <a:latin typeface="Arial" panose="020B0604020202020204" pitchFamily="34" charset="0"/>
                <a:cs typeface="Arial" panose="020B0604020202020204" pitchFamily="34" charset="0"/>
              </a:rPr>
              <a:t>Parkinson’s Disease, Dementia with Lewy Bodies, Multiple System Atrophy</a:t>
            </a:r>
          </a:p>
          <a:p>
            <a:pPr marL="285750" indent="-285750">
              <a:buFont typeface="Arial" panose="020B0604020202020204" pitchFamily="34" charset="0"/>
              <a:buChar char="•"/>
            </a:pPr>
            <a:r>
              <a:rPr lang="en-GB" sz="2000" noProof="1">
                <a:latin typeface="Arial" panose="020B0604020202020204" pitchFamily="34" charset="0"/>
                <a:cs typeface="Arial" panose="020B0604020202020204" pitchFamily="34" charset="0"/>
              </a:rPr>
              <a:t>Abnormal accumulation of misfolded </a:t>
            </a:r>
            <a:r>
              <a:rPr lang="el-GR" sz="2000" noProof="1">
                <a:latin typeface="Arial" panose="020B0604020202020204" pitchFamily="34" charset="0"/>
                <a:cs typeface="Arial" panose="020B0604020202020204" pitchFamily="34" charset="0"/>
              </a:rPr>
              <a:t>α</a:t>
            </a:r>
            <a:r>
              <a:rPr lang="en-GB" sz="2000" noProof="1">
                <a:latin typeface="Arial" panose="020B0604020202020204" pitchFamily="34" charset="0"/>
                <a:cs typeface="Arial" panose="020B0604020202020204" pitchFamily="34" charset="0"/>
              </a:rPr>
              <a:t>-synuclein in neurons and glia</a:t>
            </a:r>
          </a:p>
          <a:p>
            <a:pPr marL="285750" indent="-285750">
              <a:buFont typeface="Arial" panose="020B0604020202020204" pitchFamily="34" charset="0"/>
              <a:buChar char="•"/>
            </a:pPr>
            <a:r>
              <a:rPr lang="en-GB" sz="2000" noProof="1">
                <a:solidFill>
                  <a:srgbClr val="C00000"/>
                </a:solidFill>
                <a:latin typeface="Arial" panose="020B0604020202020204" pitchFamily="34" charset="0"/>
                <a:cs typeface="Arial" panose="020B0604020202020204" pitchFamily="34" charset="0"/>
              </a:rPr>
              <a:t>Progressive</a:t>
            </a:r>
            <a:r>
              <a:rPr lang="en-GB" sz="2000" noProof="1">
                <a:latin typeface="Arial" panose="020B0604020202020204" pitchFamily="34" charset="0"/>
                <a:cs typeface="Arial" panose="020B0604020202020204" pitchFamily="34" charset="0"/>
              </a:rPr>
              <a:t> neurodegenerative disorder</a:t>
            </a:r>
          </a:p>
          <a:p>
            <a:pPr marL="285750" indent="-285750">
              <a:buFont typeface="Arial" panose="020B0604020202020204" pitchFamily="34" charset="0"/>
              <a:buChar char="•"/>
            </a:pPr>
            <a:r>
              <a:rPr lang="en-GB" sz="2000" noProof="1">
                <a:latin typeface="Arial" panose="020B0604020202020204" pitchFamily="34" charset="0"/>
                <a:cs typeface="Arial" panose="020B0604020202020204" pitchFamily="34" charset="0"/>
              </a:rPr>
              <a:t>No curative treatment</a:t>
            </a:r>
            <a:endParaRPr lang="en-GB" sz="2000" noProof="1">
              <a:solidFill>
                <a:srgbClr val="C00000"/>
              </a:solidFill>
              <a:latin typeface="Arial" panose="020B0604020202020204" pitchFamily="34" charset="0"/>
              <a:cs typeface="Arial" panose="020B0604020202020204" pitchFamily="34" charset="0"/>
            </a:endParaRPr>
          </a:p>
        </p:txBody>
      </p:sp>
      <p:sp>
        <p:nvSpPr>
          <p:cNvPr id="18" name="Slide Number Placeholder 17">
            <a:extLst>
              <a:ext uri="{FF2B5EF4-FFF2-40B4-BE49-F238E27FC236}">
                <a16:creationId xmlns:a16="http://schemas.microsoft.com/office/drawing/2014/main" id="{3AF09F9B-66E3-B640-1B3C-C26A542F578F}"/>
              </a:ext>
            </a:extLst>
          </p:cNvPr>
          <p:cNvSpPr>
            <a:spLocks noGrp="1"/>
          </p:cNvSpPr>
          <p:nvPr>
            <p:ph type="sldNum" sz="quarter" idx="12"/>
          </p:nvPr>
        </p:nvSpPr>
        <p:spPr/>
        <p:txBody>
          <a:bodyPr/>
          <a:lstStyle/>
          <a:p>
            <a:fld id="{A9474A3E-2C99-014E-8DC1-D4CADD1F58D4}" type="slidenum">
              <a:rPr lang="en-GB" smtClean="0"/>
              <a:t>1</a:t>
            </a:fld>
            <a:endParaRPr lang="en-GB"/>
          </a:p>
        </p:txBody>
      </p:sp>
      <p:sp>
        <p:nvSpPr>
          <p:cNvPr id="20" name="Footer Placeholder 19">
            <a:extLst>
              <a:ext uri="{FF2B5EF4-FFF2-40B4-BE49-F238E27FC236}">
                <a16:creationId xmlns:a16="http://schemas.microsoft.com/office/drawing/2014/main" id="{E82B1588-98F3-DDD3-7229-6D55A2EDE12E}"/>
              </a:ext>
            </a:extLst>
          </p:cNvPr>
          <p:cNvSpPr>
            <a:spLocks noGrp="1"/>
          </p:cNvSpPr>
          <p:nvPr>
            <p:ph type="ftr" sz="quarter" idx="11"/>
          </p:nvPr>
        </p:nvSpPr>
        <p:spPr/>
        <p:txBody>
          <a:bodyPr/>
          <a:lstStyle/>
          <a:p>
            <a:r>
              <a:rPr lang="en-GB"/>
              <a:t>ISGC Academia Sinica 2026</a:t>
            </a:r>
          </a:p>
        </p:txBody>
      </p:sp>
      <p:sp>
        <p:nvSpPr>
          <p:cNvPr id="22" name="TextBox 21">
            <a:extLst>
              <a:ext uri="{FF2B5EF4-FFF2-40B4-BE49-F238E27FC236}">
                <a16:creationId xmlns:a16="http://schemas.microsoft.com/office/drawing/2014/main" id="{36DE23EC-A75D-0DD8-2DA4-F4B8A9A18B9F}"/>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29" name="Group 28">
            <a:extLst>
              <a:ext uri="{FF2B5EF4-FFF2-40B4-BE49-F238E27FC236}">
                <a16:creationId xmlns:a16="http://schemas.microsoft.com/office/drawing/2014/main" id="{E24FBAAE-480F-AB32-A146-D8B7582049CF}"/>
              </a:ext>
            </a:extLst>
          </p:cNvPr>
          <p:cNvGrpSpPr/>
          <p:nvPr/>
        </p:nvGrpSpPr>
        <p:grpSpPr>
          <a:xfrm>
            <a:off x="184071" y="781068"/>
            <a:ext cx="12518917" cy="2117775"/>
            <a:chOff x="184071" y="781068"/>
            <a:chExt cx="12518917" cy="2117775"/>
          </a:xfrm>
        </p:grpSpPr>
        <p:graphicFrame>
          <p:nvGraphicFramePr>
            <p:cNvPr id="17" name="Diagram 16">
              <a:extLst>
                <a:ext uri="{FF2B5EF4-FFF2-40B4-BE49-F238E27FC236}">
                  <a16:creationId xmlns:a16="http://schemas.microsoft.com/office/drawing/2014/main" id="{215D6ED0-76E4-BC60-A5C7-4637F922F649}"/>
                </a:ext>
              </a:extLst>
            </p:cNvPr>
            <p:cNvGraphicFramePr/>
            <p:nvPr>
              <p:extLst>
                <p:ext uri="{D42A27DB-BD31-4B8C-83A1-F6EECF244321}">
                  <p14:modId xmlns:p14="http://schemas.microsoft.com/office/powerpoint/2010/main" val="397717253"/>
                </p:ext>
              </p:extLst>
            </p:nvPr>
          </p:nvGraphicFramePr>
          <p:xfrm>
            <a:off x="184071" y="828558"/>
            <a:ext cx="12007929" cy="2070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 name="TextBox 27">
              <a:extLst>
                <a:ext uri="{FF2B5EF4-FFF2-40B4-BE49-F238E27FC236}">
                  <a16:creationId xmlns:a16="http://schemas.microsoft.com/office/drawing/2014/main" id="{64720207-BFC5-D084-7CC1-A8E1F785B41F}"/>
                </a:ext>
              </a:extLst>
            </p:cNvPr>
            <p:cNvSpPr txBox="1"/>
            <p:nvPr/>
          </p:nvSpPr>
          <p:spPr>
            <a:xfrm>
              <a:off x="11788588" y="781068"/>
              <a:ext cx="914400" cy="276999"/>
            </a:xfrm>
            <a:prstGeom prst="rect">
              <a:avLst/>
            </a:prstGeom>
            <a:noFill/>
          </p:spPr>
          <p:txBody>
            <a:bodyPr wrap="square" rtlCol="0">
              <a:spAutoFit/>
            </a:bodyPr>
            <a:lstStyle/>
            <a:p>
              <a:r>
                <a:rPr lang="en-GB" b="1" baseline="30000"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790293849"/>
      </p:ext>
    </p:extLst>
  </p:cSld>
  <p:clrMapOvr>
    <a:masterClrMapping/>
  </p:clrMapOvr>
  <mc:AlternateContent xmlns:mc="http://schemas.openxmlformats.org/markup-compatibility/2006">
    <mc:Choice xmlns:p14="http://schemas.microsoft.com/office/powerpoint/2010/main" Requires="p14">
      <p:transition spd="slow" p14:dur="2000" advTm="67134"/>
    </mc:Choice>
    <mc:Fallback>
      <p:transition spd="slow" advTm="671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1B44-9868-7F4E-8A32-A14DE724EFC7}"/>
            </a:ext>
          </a:extLst>
        </p:cNvPr>
        <p:cNvGrpSpPr/>
        <p:nvPr/>
      </p:nvGrpSpPr>
      <p:grpSpPr>
        <a:xfrm>
          <a:off x="0" y="0"/>
          <a:ext cx="0" cy="0"/>
          <a:chOff x="0" y="0"/>
          <a:chExt cx="0" cy="0"/>
        </a:xfrm>
      </p:grpSpPr>
      <p:sp>
        <p:nvSpPr>
          <p:cNvPr id="22" name="Title 4">
            <a:extLst>
              <a:ext uri="{FF2B5EF4-FFF2-40B4-BE49-F238E27FC236}">
                <a16:creationId xmlns:a16="http://schemas.microsoft.com/office/drawing/2014/main" id="{AD3134C2-20B1-89DF-039F-719D1DA8A6A7}"/>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II.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introduction</a:t>
            </a:r>
          </a:p>
        </p:txBody>
      </p:sp>
      <p:sp>
        <p:nvSpPr>
          <p:cNvPr id="15" name="TextBox 14">
            <a:extLst>
              <a:ext uri="{FF2B5EF4-FFF2-40B4-BE49-F238E27FC236}">
                <a16:creationId xmlns:a16="http://schemas.microsoft.com/office/drawing/2014/main" id="{859125C2-D4BB-B70E-5869-C5AD1C639C2D}"/>
              </a:ext>
            </a:extLst>
          </p:cNvPr>
          <p:cNvSpPr txBox="1"/>
          <p:nvPr/>
        </p:nvSpPr>
        <p:spPr>
          <a:xfrm>
            <a:off x="4919317" y="840720"/>
            <a:ext cx="7382565" cy="3139321"/>
          </a:xfrm>
          <a:prstGeom prst="rect">
            <a:avLst/>
          </a:prstGeom>
          <a:noFill/>
        </p:spPr>
        <p:txBody>
          <a:bodyPr wrap="square" rtlCol="0">
            <a:spAutoFit/>
          </a:bodyPr>
          <a:lstStyle/>
          <a:p>
            <a:pPr marL="285750" indent="-285750">
              <a:buFont typeface="Arial" panose="020B0604020202020204" pitchFamily="34" charset="0"/>
              <a:buChar char="•"/>
            </a:pPr>
            <a:r>
              <a:rPr lang="en-GB" sz="2200" noProof="1">
                <a:latin typeface="Arial" panose="020B0604020202020204" pitchFamily="34" charset="0"/>
                <a:cs typeface="Arial" panose="020B0604020202020204" pitchFamily="34" charset="0"/>
              </a:rPr>
              <a:t>Small presynaptic 140aa neuronal </a:t>
            </a:r>
            <a:r>
              <a:rPr lang="en-GB" sz="2200" noProof="1">
                <a:solidFill>
                  <a:srgbClr val="C00000"/>
                </a:solidFill>
                <a:latin typeface="Arial" panose="020B0604020202020204" pitchFamily="34" charset="0"/>
                <a:cs typeface="Arial" panose="020B0604020202020204" pitchFamily="34" charset="0"/>
              </a:rPr>
              <a:t>protein</a:t>
            </a:r>
          </a:p>
          <a:p>
            <a:pPr marL="285750" indent="-285750">
              <a:buFont typeface="Arial" panose="020B0604020202020204" pitchFamily="34" charset="0"/>
              <a:buChar char="•"/>
            </a:pPr>
            <a:r>
              <a:rPr lang="en-GB" sz="2200" noProof="1">
                <a:latin typeface="Arial" panose="020B0604020202020204" pitchFamily="34" charset="0"/>
                <a:cs typeface="Arial" panose="020B0604020202020204" pitchFamily="34" charset="0"/>
              </a:rPr>
              <a:t>SNCA gene</a:t>
            </a:r>
          </a:p>
          <a:p>
            <a:pPr marL="285750" indent="-285750">
              <a:buFont typeface="Arial" panose="020B0604020202020204" pitchFamily="34" charset="0"/>
              <a:buChar char="•"/>
            </a:pPr>
            <a:r>
              <a:rPr lang="en-GB" sz="2200" noProof="1">
                <a:latin typeface="Arial" panose="020B0604020202020204" pitchFamily="34" charset="0"/>
                <a:cs typeface="Arial" panose="020B0604020202020204" pitchFamily="34" charset="0"/>
              </a:rPr>
              <a:t>Regulates neurotransmitter release</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Physiological form: </a:t>
            </a:r>
            <a:r>
              <a:rPr lang="en-GB" sz="2200" noProof="1">
                <a:latin typeface="Arial" panose="020B0604020202020204" pitchFamily="34" charset="0"/>
                <a:cs typeface="Arial" panose="020B0604020202020204" pitchFamily="34" charset="0"/>
              </a:rPr>
              <a:t>unfolded</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Bound to phospholipid membranes: </a:t>
            </a:r>
            <a:r>
              <a:rPr lang="en-GB" sz="2200" noProof="1">
                <a:latin typeface="Arial" panose="020B0604020202020204" pitchFamily="34" charset="0"/>
                <a:cs typeface="Arial" panose="020B0604020202020204" pitchFamily="34" charset="0"/>
              </a:rPr>
              <a:t>α-helix</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Pathological: </a:t>
            </a:r>
            <a:r>
              <a:rPr lang="en-GB" sz="2200" noProof="1">
                <a:latin typeface="Arial" panose="020B0604020202020204" pitchFamily="34" charset="0"/>
                <a:cs typeface="Arial" panose="020B0604020202020204" pitchFamily="34" charset="0"/>
              </a:rPr>
              <a:t>β-sheet motifs -&gt; amyloid aggregates</a:t>
            </a:r>
            <a:r>
              <a:rPr lang="en-GB" sz="2200" b="1" baseline="30000" noProof="1">
                <a:latin typeface="Arial" panose="020B0604020202020204" pitchFamily="34" charset="0"/>
                <a:cs typeface="Arial" panose="020B0604020202020204" pitchFamily="34" charset="0"/>
              </a:rPr>
              <a:t>[2]</a:t>
            </a:r>
            <a:r>
              <a:rPr lang="en-GB" sz="2200" b="1" noProof="1">
                <a:latin typeface="Arial" panose="020B0604020202020204" pitchFamily="34" charset="0"/>
                <a:cs typeface="Arial" panose="020B0604020202020204" pitchFamily="34" charset="0"/>
              </a:rPr>
              <a:t> </a:t>
            </a:r>
            <a:br>
              <a:rPr lang="en-GB" sz="2200" b="1" noProof="1">
                <a:latin typeface="Arial" panose="020B0604020202020204" pitchFamily="34" charset="0"/>
                <a:cs typeface="Arial" panose="020B0604020202020204" pitchFamily="34" charset="0"/>
              </a:rPr>
            </a:br>
            <a:r>
              <a:rPr lang="en-GB" sz="2200" b="1" noProof="1">
                <a:latin typeface="Arial" panose="020B0604020202020204" pitchFamily="34" charset="0"/>
                <a:cs typeface="Arial" panose="020B0604020202020204" pitchFamily="34" charset="0"/>
              </a:rPr>
              <a:t>-&gt; </a:t>
            </a:r>
            <a:r>
              <a:rPr lang="en-GB" sz="2200" b="1" noProof="1">
                <a:solidFill>
                  <a:srgbClr val="C00000"/>
                </a:solidFill>
                <a:latin typeface="Arial" panose="020B0604020202020204" pitchFamily="34" charset="0"/>
                <a:cs typeface="Arial" panose="020B0604020202020204" pitchFamily="34" charset="0"/>
              </a:rPr>
              <a:t>onset of synucleinopathies</a:t>
            </a:r>
            <a:endParaRPr lang="en-GB" sz="2200" b="1" baseline="30000" noProof="1">
              <a:solidFill>
                <a:srgbClr val="C00000"/>
              </a:solidFill>
              <a:latin typeface="Arial" panose="020B0604020202020204" pitchFamily="34" charset="0"/>
              <a:cs typeface="Arial" panose="020B0604020202020204" pitchFamily="34" charset="0"/>
            </a:endParaRPr>
          </a:p>
          <a:p>
            <a:endParaRPr lang="en-GB" sz="2200" noProof="1">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200" noProof="1">
              <a:latin typeface="Arial" panose="020B0604020202020204" pitchFamily="34" charset="0"/>
              <a:cs typeface="Arial" panose="020B0604020202020204" pitchFamily="34" charset="0"/>
            </a:endParaRPr>
          </a:p>
        </p:txBody>
      </p:sp>
      <p:sp>
        <p:nvSpPr>
          <p:cNvPr id="18" name="Slide Number Placeholder 17">
            <a:extLst>
              <a:ext uri="{FF2B5EF4-FFF2-40B4-BE49-F238E27FC236}">
                <a16:creationId xmlns:a16="http://schemas.microsoft.com/office/drawing/2014/main" id="{1513AD8A-D350-F55E-B19D-01714DEE3051}"/>
              </a:ext>
            </a:extLst>
          </p:cNvPr>
          <p:cNvSpPr>
            <a:spLocks noGrp="1"/>
          </p:cNvSpPr>
          <p:nvPr>
            <p:ph type="sldNum" sz="quarter" idx="12"/>
          </p:nvPr>
        </p:nvSpPr>
        <p:spPr/>
        <p:txBody>
          <a:bodyPr/>
          <a:lstStyle/>
          <a:p>
            <a:fld id="{A9474A3E-2C99-014E-8DC1-D4CADD1F58D4}" type="slidenum">
              <a:rPr lang="en-GB" smtClean="0"/>
              <a:t>2</a:t>
            </a:fld>
            <a:endParaRPr lang="en-GB"/>
          </a:p>
        </p:txBody>
      </p:sp>
      <p:sp>
        <p:nvSpPr>
          <p:cNvPr id="20" name="Footer Placeholder 19">
            <a:extLst>
              <a:ext uri="{FF2B5EF4-FFF2-40B4-BE49-F238E27FC236}">
                <a16:creationId xmlns:a16="http://schemas.microsoft.com/office/drawing/2014/main" id="{7E8EB0C1-15C5-DD64-C2DC-94AB653024CF}"/>
              </a:ext>
            </a:extLst>
          </p:cNvPr>
          <p:cNvSpPr>
            <a:spLocks noGrp="1"/>
          </p:cNvSpPr>
          <p:nvPr>
            <p:ph type="ftr" sz="quarter" idx="11"/>
          </p:nvPr>
        </p:nvSpPr>
        <p:spPr/>
        <p:txBody>
          <a:bodyPr/>
          <a:lstStyle/>
          <a:p>
            <a:r>
              <a:rPr lang="en-GB"/>
              <a:t>ISGC Academia Sinica 2026</a:t>
            </a:r>
          </a:p>
        </p:txBody>
      </p:sp>
      <p:sp>
        <p:nvSpPr>
          <p:cNvPr id="21" name="TextBox 20">
            <a:extLst>
              <a:ext uri="{FF2B5EF4-FFF2-40B4-BE49-F238E27FC236}">
                <a16:creationId xmlns:a16="http://schemas.microsoft.com/office/drawing/2014/main" id="{B8010DBC-C79B-83C4-6C5F-DD881842AC0B}"/>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25" name="Group 24">
            <a:extLst>
              <a:ext uri="{FF2B5EF4-FFF2-40B4-BE49-F238E27FC236}">
                <a16:creationId xmlns:a16="http://schemas.microsoft.com/office/drawing/2014/main" id="{ED9DCBE7-CF3D-BB15-191C-0D53D21FDB3A}"/>
              </a:ext>
            </a:extLst>
          </p:cNvPr>
          <p:cNvGrpSpPr/>
          <p:nvPr/>
        </p:nvGrpSpPr>
        <p:grpSpPr>
          <a:xfrm>
            <a:off x="111433" y="999067"/>
            <a:ext cx="4807884" cy="5572726"/>
            <a:chOff x="111433" y="999067"/>
            <a:chExt cx="4807884" cy="5572726"/>
          </a:xfrm>
        </p:grpSpPr>
        <p:pic>
          <p:nvPicPr>
            <p:cNvPr id="11" name="Picture 10">
              <a:extLst>
                <a:ext uri="{FF2B5EF4-FFF2-40B4-BE49-F238E27FC236}">
                  <a16:creationId xmlns:a16="http://schemas.microsoft.com/office/drawing/2014/main" id="{8DB71637-C5DC-60E5-10C5-435FC529A4FA}"/>
                </a:ext>
              </a:extLst>
            </p:cNvPr>
            <p:cNvPicPr>
              <a:picLocks noChangeAspect="1"/>
            </p:cNvPicPr>
            <p:nvPr/>
          </p:nvPicPr>
          <p:blipFill>
            <a:blip r:embed="rId3">
              <a:clrChange>
                <a:clrFrom>
                  <a:srgbClr val="FAFDF9"/>
                </a:clrFrom>
                <a:clrTo>
                  <a:srgbClr val="FAFDF9">
                    <a:alpha val="0"/>
                  </a:srgbClr>
                </a:clrTo>
              </a:clrChange>
            </a:blip>
            <a:srcRect l="24259" r="23647"/>
            <a:stretch>
              <a:fillRect/>
            </a:stretch>
          </p:blipFill>
          <p:spPr>
            <a:xfrm>
              <a:off x="289376" y="999067"/>
              <a:ext cx="3975763" cy="5119020"/>
            </a:xfrm>
            <a:prstGeom prst="rect">
              <a:avLst/>
            </a:prstGeom>
          </p:spPr>
        </p:pic>
        <p:sp>
          <p:nvSpPr>
            <p:cNvPr id="23" name="TextBox 22">
              <a:extLst>
                <a:ext uri="{FF2B5EF4-FFF2-40B4-BE49-F238E27FC236}">
                  <a16:creationId xmlns:a16="http://schemas.microsoft.com/office/drawing/2014/main" id="{08D587DD-6F1C-9738-56A4-920448982E08}"/>
                </a:ext>
              </a:extLst>
            </p:cNvPr>
            <p:cNvSpPr txBox="1"/>
            <p:nvPr/>
          </p:nvSpPr>
          <p:spPr>
            <a:xfrm>
              <a:off x="111433" y="5971629"/>
              <a:ext cx="4807884" cy="600164"/>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2</a:t>
              </a:r>
              <a:r>
                <a:rPr lang="en-GB" sz="1100" dirty="0">
                  <a:latin typeface="Arial" panose="020B0604020202020204" pitchFamily="34" charset="0"/>
                  <a:cs typeface="Arial" panose="020B0604020202020204" pitchFamily="34" charset="0"/>
                </a:rPr>
                <a:t>. The impact of SNCA variation in the development of non-motor symptoms in Parkinson’s disease. Image retrieved on 13/03/2026 from </a:t>
              </a:r>
              <a:r>
                <a:rPr lang="en-GB" sz="1100" dirty="0">
                  <a:latin typeface="Arial" panose="020B0604020202020204" pitchFamily="34" charset="0"/>
                  <a:cs typeface="Arial" panose="020B0604020202020204" pitchFamily="34" charset="0"/>
                  <a:hlinkClick r:id="rId4"/>
                </a:rPr>
                <a:t>https://www.mdpi.com/2075-1729/11/8/804</a:t>
              </a:r>
              <a:r>
                <a:rPr lang="en-GB" sz="1100" b="1" baseline="30000" dirty="0">
                  <a:latin typeface="Arial" panose="020B0604020202020204" pitchFamily="34" charset="0"/>
                  <a:cs typeface="Arial" panose="020B0604020202020204" pitchFamily="34" charset="0"/>
                </a:rPr>
                <a:t>[2]</a:t>
              </a:r>
            </a:p>
          </p:txBody>
        </p:sp>
      </p:grpSp>
      <p:grpSp>
        <p:nvGrpSpPr>
          <p:cNvPr id="26" name="Group 25">
            <a:extLst>
              <a:ext uri="{FF2B5EF4-FFF2-40B4-BE49-F238E27FC236}">
                <a16:creationId xmlns:a16="http://schemas.microsoft.com/office/drawing/2014/main" id="{988C5A9C-BFCA-2EE4-A3FB-4A1A8CBAB48B}"/>
              </a:ext>
            </a:extLst>
          </p:cNvPr>
          <p:cNvGrpSpPr/>
          <p:nvPr/>
        </p:nvGrpSpPr>
        <p:grpSpPr>
          <a:xfrm>
            <a:off x="5392013" y="3287949"/>
            <a:ext cx="6324651" cy="3453121"/>
            <a:chOff x="5392013" y="4072777"/>
            <a:chExt cx="6324651" cy="2583686"/>
          </a:xfrm>
        </p:grpSpPr>
        <p:pic>
          <p:nvPicPr>
            <p:cNvPr id="16" name="Picture 15">
              <a:extLst>
                <a:ext uri="{FF2B5EF4-FFF2-40B4-BE49-F238E27FC236}">
                  <a16:creationId xmlns:a16="http://schemas.microsoft.com/office/drawing/2014/main" id="{8758BE09-7AEF-3D47-8AFF-C49458BEBFDE}"/>
                </a:ext>
              </a:extLst>
            </p:cNvPr>
            <p:cNvPicPr>
              <a:picLocks noChangeAspect="1"/>
            </p:cNvPicPr>
            <p:nvPr/>
          </p:nvPicPr>
          <p:blipFill>
            <a:blip r:embed="rId5"/>
            <a:stretch>
              <a:fillRect/>
            </a:stretch>
          </p:blipFill>
          <p:spPr>
            <a:xfrm>
              <a:off x="5392013" y="4072777"/>
              <a:ext cx="3975764" cy="2283573"/>
            </a:xfrm>
            <a:prstGeom prst="rect">
              <a:avLst/>
            </a:prstGeom>
          </p:spPr>
        </p:pic>
        <p:sp>
          <p:nvSpPr>
            <p:cNvPr id="24" name="TextBox 23">
              <a:extLst>
                <a:ext uri="{FF2B5EF4-FFF2-40B4-BE49-F238E27FC236}">
                  <a16:creationId xmlns:a16="http://schemas.microsoft.com/office/drawing/2014/main" id="{C65F7EDB-6055-E7FC-98AA-41A58ABD1F50}"/>
                </a:ext>
              </a:extLst>
            </p:cNvPr>
            <p:cNvSpPr txBox="1"/>
            <p:nvPr/>
          </p:nvSpPr>
          <p:spPr>
            <a:xfrm>
              <a:off x="9506813" y="4702082"/>
              <a:ext cx="2209851" cy="1954381"/>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3</a:t>
              </a:r>
              <a:r>
                <a:rPr lang="en-GB" sz="1100" dirty="0">
                  <a:latin typeface="Arial" panose="020B0604020202020204" pitchFamily="34" charset="0"/>
                  <a:cs typeface="Arial" panose="020B0604020202020204" pitchFamily="34" charset="0"/>
                </a:rPr>
                <a:t>. Secondary structure elements variation in </a:t>
              </a:r>
              <a:r>
                <a:rPr lang="el-GR" sz="1100" dirty="0">
                  <a:latin typeface="Arial" panose="020B0604020202020204" pitchFamily="34" charset="0"/>
                  <a:cs typeface="Arial" panose="020B0604020202020204" pitchFamily="34" charset="0"/>
                </a:rPr>
                <a:t>α</a:t>
              </a:r>
              <a:r>
                <a:rPr lang="en-GB" sz="1100" dirty="0">
                  <a:latin typeface="Arial" panose="020B0604020202020204" pitchFamily="34" charset="0"/>
                  <a:cs typeface="Arial" panose="020B0604020202020204" pitchFamily="34" charset="0"/>
                </a:rPr>
                <a:t>-synuclein in different conditions. Image retrieved on 13/03/2026 from </a:t>
              </a:r>
              <a:r>
                <a:rPr lang="en-GB" sz="1100" dirty="0">
                  <a:latin typeface="Arial" panose="020B0604020202020204" pitchFamily="34" charset="0"/>
                  <a:cs typeface="Arial" panose="020B0604020202020204" pitchFamily="34" charset="0"/>
                  <a:hlinkClick r:id="rId6"/>
                </a:rPr>
                <a:t>https://www.chemie.uni-konstanz.de/ag-peter/research/research-projects/biological-and-bio-inspired-systems/intrinsically-disorderd-systems/alpha-synuclein/</a:t>
              </a:r>
              <a:r>
                <a:rPr lang="en-GB" sz="11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054219381"/>
      </p:ext>
    </p:extLst>
  </p:cSld>
  <p:clrMapOvr>
    <a:masterClrMapping/>
  </p:clrMapOvr>
  <mc:AlternateContent xmlns:mc="http://schemas.openxmlformats.org/markup-compatibility/2006">
    <mc:Choice xmlns:p14="http://schemas.microsoft.com/office/powerpoint/2010/main" Requires="p14">
      <p:transition spd="slow" p14:dur="2000" advTm="45560"/>
    </mc:Choice>
    <mc:Fallback>
      <p:transition spd="slow" advTm="455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8B992-6D75-C5C3-3594-30B86318BB94}"/>
            </a:ext>
          </a:extLst>
        </p:cNvPr>
        <p:cNvGrpSpPr/>
        <p:nvPr/>
      </p:nvGrpSpPr>
      <p:grpSpPr>
        <a:xfrm>
          <a:off x="0" y="0"/>
          <a:ext cx="0" cy="0"/>
          <a:chOff x="0" y="0"/>
          <a:chExt cx="0" cy="0"/>
        </a:xfrm>
      </p:grpSpPr>
      <p:sp>
        <p:nvSpPr>
          <p:cNvPr id="58" name="Title 4">
            <a:extLst>
              <a:ext uri="{FF2B5EF4-FFF2-40B4-BE49-F238E27FC236}">
                <a16:creationId xmlns:a16="http://schemas.microsoft.com/office/drawing/2014/main" id="{8DBC211C-EE9C-E952-21DD-7AC2AE75509B}"/>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III.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polymorphs</a:t>
            </a:r>
          </a:p>
        </p:txBody>
      </p:sp>
      <p:sp>
        <p:nvSpPr>
          <p:cNvPr id="34" name="TextBox 33">
            <a:extLst>
              <a:ext uri="{FF2B5EF4-FFF2-40B4-BE49-F238E27FC236}">
                <a16:creationId xmlns:a16="http://schemas.microsoft.com/office/drawing/2014/main" id="{152C2B98-4E61-5A66-FA68-D4CA4F3389E7}"/>
              </a:ext>
            </a:extLst>
          </p:cNvPr>
          <p:cNvSpPr txBox="1"/>
          <p:nvPr/>
        </p:nvSpPr>
        <p:spPr>
          <a:xfrm>
            <a:off x="440972" y="876307"/>
            <a:ext cx="7514309" cy="1107996"/>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solidFill>
                  <a:srgbClr val="C00000"/>
                </a:solidFill>
                <a:latin typeface="Arial" panose="020B0604020202020204" pitchFamily="34" charset="0"/>
                <a:cs typeface="Arial" panose="020B0604020202020204" pitchFamily="34" charset="0"/>
              </a:rPr>
              <a:t>60</a:t>
            </a:r>
            <a:r>
              <a:rPr lang="en-GB" sz="2200" noProof="1">
                <a:latin typeface="Arial" panose="020B0604020202020204" pitchFamily="34" charset="0"/>
                <a:cs typeface="Arial" panose="020B0604020202020204" pitchFamily="34" charset="0"/>
              </a:rPr>
              <a:t> amyloid structures (</a:t>
            </a:r>
            <a:r>
              <a:rPr lang="en-GB" sz="2200" i="1" noProof="1">
                <a:latin typeface="Arial" panose="020B0604020202020204" pitchFamily="34" charset="0"/>
                <a:cs typeface="Arial" panose="020B0604020202020204" pitchFamily="34" charset="0"/>
              </a:rPr>
              <a:t>cryo-EM</a:t>
            </a:r>
            <a:r>
              <a:rPr lang="en-GB" sz="2200" noProof="1">
                <a:latin typeface="Arial" panose="020B0604020202020204" pitchFamily="34" charset="0"/>
                <a:cs typeface="Arial" panose="020B0604020202020204" pitchFamily="34" charset="0"/>
              </a:rPr>
              <a:t>) at </a:t>
            </a:r>
            <a:r>
              <a:rPr lang="en-GB" sz="2200" b="1" noProof="1">
                <a:latin typeface="Arial" panose="020B0604020202020204" pitchFamily="34" charset="0"/>
                <a:cs typeface="Arial" panose="020B0604020202020204" pitchFamily="34" charset="0"/>
              </a:rPr>
              <a:t>pH: </a:t>
            </a:r>
            <a:r>
              <a:rPr lang="en-GB" sz="2200" noProof="1">
                <a:latin typeface="Arial" panose="020B0604020202020204" pitchFamily="34" charset="0"/>
                <a:cs typeface="Arial" panose="020B0604020202020204" pitchFamily="34" charset="0"/>
              </a:rPr>
              <a:t>5.8 – 7.4</a:t>
            </a:r>
            <a:r>
              <a:rPr lang="en-GB" sz="2200" b="1" baseline="30000" noProof="1">
                <a:latin typeface="Arial" panose="020B0604020202020204" pitchFamily="34" charset="0"/>
                <a:cs typeface="Arial" panose="020B0604020202020204" pitchFamily="34" charset="0"/>
              </a:rPr>
              <a:t>[3]</a:t>
            </a:r>
          </a:p>
          <a:p>
            <a:pPr marL="285750" indent="-285750">
              <a:buFont typeface="Arial" panose="020B0604020202020204" pitchFamily="34" charset="0"/>
              <a:buChar char="•"/>
            </a:pPr>
            <a:r>
              <a:rPr lang="en-GB" sz="2200" noProof="1">
                <a:solidFill>
                  <a:srgbClr val="C00000"/>
                </a:solidFill>
                <a:latin typeface="Arial" panose="020B0604020202020204" pitchFamily="34" charset="0"/>
                <a:cs typeface="Arial" panose="020B0604020202020204" pitchFamily="34" charset="0"/>
              </a:rPr>
              <a:t>5</a:t>
            </a:r>
            <a:r>
              <a:rPr lang="en-GB" sz="2200" noProof="1">
                <a:latin typeface="Arial" panose="020B0604020202020204" pitchFamily="34" charset="0"/>
                <a:cs typeface="Arial" panose="020B0604020202020204" pitchFamily="34" charset="0"/>
              </a:rPr>
              <a:t> main polymorphic types, focusing on </a:t>
            </a:r>
            <a:r>
              <a:rPr lang="en-GB" sz="2200" b="1" noProof="1">
                <a:latin typeface="Arial" panose="020B0604020202020204" pitchFamily="34" charset="0"/>
                <a:cs typeface="Arial" panose="020B0604020202020204" pitchFamily="34" charset="0"/>
              </a:rPr>
              <a:t>1A type (pH 7.4)</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Structural difference: </a:t>
            </a:r>
            <a:r>
              <a:rPr lang="en-GB" sz="2200" noProof="1">
                <a:latin typeface="Arial" panose="020B0604020202020204" pitchFamily="34" charset="0"/>
                <a:cs typeface="Arial" panose="020B0604020202020204" pitchFamily="34" charset="0"/>
              </a:rPr>
              <a:t>orientation of the Lys</a:t>
            </a:r>
            <a:r>
              <a:rPr lang="en-GB" sz="2200" baseline="30000" noProof="1">
                <a:latin typeface="Arial" panose="020B0604020202020204" pitchFamily="34" charset="0"/>
                <a:cs typeface="Arial" panose="020B0604020202020204" pitchFamily="34" charset="0"/>
              </a:rPr>
              <a:t>58</a:t>
            </a:r>
            <a:r>
              <a:rPr lang="en-GB" sz="2200" noProof="1">
                <a:latin typeface="Arial" panose="020B0604020202020204" pitchFamily="34" charset="0"/>
                <a:cs typeface="Arial" panose="020B0604020202020204" pitchFamily="34" charset="0"/>
              </a:rPr>
              <a:t> side chain</a:t>
            </a:r>
          </a:p>
        </p:txBody>
      </p:sp>
      <p:sp>
        <p:nvSpPr>
          <p:cNvPr id="54" name="Slide Number Placeholder 53">
            <a:extLst>
              <a:ext uri="{FF2B5EF4-FFF2-40B4-BE49-F238E27FC236}">
                <a16:creationId xmlns:a16="http://schemas.microsoft.com/office/drawing/2014/main" id="{3ACE915C-49C5-C489-A9A5-A09E28439CDE}"/>
              </a:ext>
            </a:extLst>
          </p:cNvPr>
          <p:cNvSpPr>
            <a:spLocks noGrp="1"/>
          </p:cNvSpPr>
          <p:nvPr>
            <p:ph type="sldNum" sz="quarter" idx="12"/>
          </p:nvPr>
        </p:nvSpPr>
        <p:spPr/>
        <p:txBody>
          <a:bodyPr/>
          <a:lstStyle/>
          <a:p>
            <a:fld id="{A9474A3E-2C99-014E-8DC1-D4CADD1F58D4}" type="slidenum">
              <a:rPr lang="en-GB" smtClean="0"/>
              <a:t>3</a:t>
            </a:fld>
            <a:endParaRPr lang="en-GB"/>
          </a:p>
        </p:txBody>
      </p:sp>
      <p:sp>
        <p:nvSpPr>
          <p:cNvPr id="56" name="Footer Placeholder 55">
            <a:extLst>
              <a:ext uri="{FF2B5EF4-FFF2-40B4-BE49-F238E27FC236}">
                <a16:creationId xmlns:a16="http://schemas.microsoft.com/office/drawing/2014/main" id="{5BE854CF-0CC4-ED5D-D945-D7F88DDD213F}"/>
              </a:ext>
            </a:extLst>
          </p:cNvPr>
          <p:cNvSpPr>
            <a:spLocks noGrp="1"/>
          </p:cNvSpPr>
          <p:nvPr>
            <p:ph type="ftr" sz="quarter" idx="11"/>
          </p:nvPr>
        </p:nvSpPr>
        <p:spPr/>
        <p:txBody>
          <a:bodyPr/>
          <a:lstStyle/>
          <a:p>
            <a:r>
              <a:rPr lang="en-GB"/>
              <a:t>ISGC Academia Sinica 2026</a:t>
            </a:r>
          </a:p>
        </p:txBody>
      </p:sp>
      <p:sp>
        <p:nvSpPr>
          <p:cNvPr id="57" name="TextBox 56">
            <a:extLst>
              <a:ext uri="{FF2B5EF4-FFF2-40B4-BE49-F238E27FC236}">
                <a16:creationId xmlns:a16="http://schemas.microsoft.com/office/drawing/2014/main" id="{215AE17E-E584-8CD2-E0C6-1656E807400E}"/>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62" name="Group 61">
            <a:extLst>
              <a:ext uri="{FF2B5EF4-FFF2-40B4-BE49-F238E27FC236}">
                <a16:creationId xmlns:a16="http://schemas.microsoft.com/office/drawing/2014/main" id="{3CDBAAD7-59B6-50EE-B134-5CB4698A3A59}"/>
              </a:ext>
            </a:extLst>
          </p:cNvPr>
          <p:cNvGrpSpPr/>
          <p:nvPr/>
        </p:nvGrpSpPr>
        <p:grpSpPr>
          <a:xfrm>
            <a:off x="27436" y="2409115"/>
            <a:ext cx="12096973" cy="4448885"/>
            <a:chOff x="95027" y="2628202"/>
            <a:chExt cx="12096973" cy="4043930"/>
          </a:xfrm>
        </p:grpSpPr>
        <p:grpSp>
          <p:nvGrpSpPr>
            <p:cNvPr id="53" name="Group 52">
              <a:extLst>
                <a:ext uri="{FF2B5EF4-FFF2-40B4-BE49-F238E27FC236}">
                  <a16:creationId xmlns:a16="http://schemas.microsoft.com/office/drawing/2014/main" id="{B80F4A51-82D3-699F-2B52-82DBF56D6D98}"/>
                </a:ext>
              </a:extLst>
            </p:cNvPr>
            <p:cNvGrpSpPr/>
            <p:nvPr/>
          </p:nvGrpSpPr>
          <p:grpSpPr>
            <a:xfrm>
              <a:off x="1742375" y="2628202"/>
              <a:ext cx="8802276" cy="3443766"/>
              <a:chOff x="1225021" y="2557543"/>
              <a:chExt cx="9741957" cy="4269830"/>
            </a:xfrm>
          </p:grpSpPr>
          <p:grpSp>
            <p:nvGrpSpPr>
              <p:cNvPr id="50" name="Group 49">
                <a:extLst>
                  <a:ext uri="{FF2B5EF4-FFF2-40B4-BE49-F238E27FC236}">
                    <a16:creationId xmlns:a16="http://schemas.microsoft.com/office/drawing/2014/main" id="{EBD341A1-FBBC-D658-183A-66F161309966}"/>
                  </a:ext>
                </a:extLst>
              </p:cNvPr>
              <p:cNvGrpSpPr/>
              <p:nvPr/>
            </p:nvGrpSpPr>
            <p:grpSpPr>
              <a:xfrm>
                <a:off x="1225021" y="2557543"/>
                <a:ext cx="9741957" cy="3847765"/>
                <a:chOff x="1225021" y="2557543"/>
                <a:chExt cx="9741957" cy="3847765"/>
              </a:xfrm>
            </p:grpSpPr>
            <p:grpSp>
              <p:nvGrpSpPr>
                <p:cNvPr id="37" name="Group 36">
                  <a:extLst>
                    <a:ext uri="{FF2B5EF4-FFF2-40B4-BE49-F238E27FC236}">
                      <a16:creationId xmlns:a16="http://schemas.microsoft.com/office/drawing/2014/main" id="{22D857A0-CFED-1D9F-FF40-6F88DB77A305}"/>
                    </a:ext>
                  </a:extLst>
                </p:cNvPr>
                <p:cNvGrpSpPr/>
                <p:nvPr/>
              </p:nvGrpSpPr>
              <p:grpSpPr>
                <a:xfrm>
                  <a:off x="1225021" y="2557543"/>
                  <a:ext cx="9741957" cy="3847765"/>
                  <a:chOff x="1225021" y="2557543"/>
                  <a:chExt cx="9741957" cy="3847765"/>
                </a:xfrm>
              </p:grpSpPr>
              <p:grpSp>
                <p:nvGrpSpPr>
                  <p:cNvPr id="30" name="Group 29">
                    <a:extLst>
                      <a:ext uri="{FF2B5EF4-FFF2-40B4-BE49-F238E27FC236}">
                        <a16:creationId xmlns:a16="http://schemas.microsoft.com/office/drawing/2014/main" id="{4E558459-9559-B722-4574-53A4A013CEE4}"/>
                      </a:ext>
                    </a:extLst>
                  </p:cNvPr>
                  <p:cNvGrpSpPr/>
                  <p:nvPr/>
                </p:nvGrpSpPr>
                <p:grpSpPr>
                  <a:xfrm>
                    <a:off x="1225021" y="2557543"/>
                    <a:ext cx="9741957" cy="3847765"/>
                    <a:chOff x="1186249" y="2644347"/>
                    <a:chExt cx="9590287" cy="3731740"/>
                  </a:xfrm>
                </p:grpSpPr>
                <p:pic>
                  <p:nvPicPr>
                    <p:cNvPr id="27" name="Picture 26">
                      <a:extLst>
                        <a:ext uri="{FF2B5EF4-FFF2-40B4-BE49-F238E27FC236}">
                          <a16:creationId xmlns:a16="http://schemas.microsoft.com/office/drawing/2014/main" id="{13025C8E-B437-E80C-8CEF-28CA253AF5EF}"/>
                        </a:ext>
                      </a:extLst>
                    </p:cNvPr>
                    <p:cNvPicPr>
                      <a:picLocks noChangeAspect="1"/>
                    </p:cNvPicPr>
                    <p:nvPr/>
                  </p:nvPicPr>
                  <p:blipFill>
                    <a:blip r:embed="rId3"/>
                    <a:srcRect l="15617" t="12097" r="13869" b="12486"/>
                    <a:stretch>
                      <a:fillRect/>
                    </a:stretch>
                  </p:blipFill>
                  <p:spPr>
                    <a:xfrm>
                      <a:off x="1186249" y="2644347"/>
                      <a:ext cx="4909752" cy="3731740"/>
                    </a:xfrm>
                    <a:prstGeom prst="rect">
                      <a:avLst/>
                    </a:prstGeom>
                  </p:spPr>
                </p:pic>
                <p:pic>
                  <p:nvPicPr>
                    <p:cNvPr id="29" name="Picture 28">
                      <a:extLst>
                        <a:ext uri="{FF2B5EF4-FFF2-40B4-BE49-F238E27FC236}">
                          <a16:creationId xmlns:a16="http://schemas.microsoft.com/office/drawing/2014/main" id="{E25614EA-7065-51A7-CB92-DC2089871B50}"/>
                        </a:ext>
                      </a:extLst>
                    </p:cNvPr>
                    <p:cNvPicPr>
                      <a:picLocks noChangeAspect="1"/>
                    </p:cNvPicPr>
                    <p:nvPr/>
                  </p:nvPicPr>
                  <p:blipFill>
                    <a:blip r:embed="rId4"/>
                    <a:srcRect l="15022" t="16165" r="15089" b="15854"/>
                    <a:stretch>
                      <a:fillRect/>
                    </a:stretch>
                  </p:blipFill>
                  <p:spPr>
                    <a:xfrm>
                      <a:off x="5866783" y="2787705"/>
                      <a:ext cx="4909753" cy="3393900"/>
                    </a:xfrm>
                    <a:prstGeom prst="rect">
                      <a:avLst/>
                    </a:prstGeom>
                  </p:spPr>
                </p:pic>
              </p:grpSp>
              <p:sp>
                <p:nvSpPr>
                  <p:cNvPr id="35" name="Oval 34">
                    <a:extLst>
                      <a:ext uri="{FF2B5EF4-FFF2-40B4-BE49-F238E27FC236}">
                        <a16:creationId xmlns:a16="http://schemas.microsoft.com/office/drawing/2014/main" id="{4DEED8EB-2CF3-CE78-B1E6-4C6ED37971AD}"/>
                      </a:ext>
                    </a:extLst>
                  </p:cNvPr>
                  <p:cNvSpPr/>
                  <p:nvPr/>
                </p:nvSpPr>
                <p:spPr>
                  <a:xfrm>
                    <a:off x="7265636" y="4787715"/>
                    <a:ext cx="1504950" cy="1347029"/>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C841B9DF-7869-FD33-28B8-496604A804DF}"/>
                      </a:ext>
                    </a:extLst>
                  </p:cNvPr>
                  <p:cNvSpPr/>
                  <p:nvPr/>
                </p:nvSpPr>
                <p:spPr>
                  <a:xfrm>
                    <a:off x="2643735" y="4681201"/>
                    <a:ext cx="1504950" cy="1347029"/>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F8FA0A65-EA79-BF45-577B-2D2C256ED469}"/>
                    </a:ext>
                  </a:extLst>
                </p:cNvPr>
                <p:cNvSpPr txBox="1"/>
                <p:nvPr/>
              </p:nvSpPr>
              <p:spPr>
                <a:xfrm>
                  <a:off x="8880975" y="2810063"/>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43</a:t>
                  </a:r>
                </a:p>
              </p:txBody>
            </p:sp>
            <p:sp>
              <p:nvSpPr>
                <p:cNvPr id="39" name="TextBox 38">
                  <a:extLst>
                    <a:ext uri="{FF2B5EF4-FFF2-40B4-BE49-F238E27FC236}">
                      <a16:creationId xmlns:a16="http://schemas.microsoft.com/office/drawing/2014/main" id="{A3C89C15-7772-F730-C069-D9EE2D56320E}"/>
                    </a:ext>
                  </a:extLst>
                </p:cNvPr>
                <p:cNvSpPr txBox="1"/>
                <p:nvPr/>
              </p:nvSpPr>
              <p:spPr>
                <a:xfrm>
                  <a:off x="3982691" y="2862773"/>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43</a:t>
                  </a:r>
                </a:p>
              </p:txBody>
            </p:sp>
            <p:sp>
              <p:nvSpPr>
                <p:cNvPr id="40" name="TextBox 39">
                  <a:extLst>
                    <a:ext uri="{FF2B5EF4-FFF2-40B4-BE49-F238E27FC236}">
                      <a16:creationId xmlns:a16="http://schemas.microsoft.com/office/drawing/2014/main" id="{479F2203-C319-5FCC-8019-D4E6EF222870}"/>
                    </a:ext>
                  </a:extLst>
                </p:cNvPr>
                <p:cNvSpPr txBox="1"/>
                <p:nvPr/>
              </p:nvSpPr>
              <p:spPr>
                <a:xfrm>
                  <a:off x="7380704" y="5751046"/>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43</a:t>
                  </a:r>
                </a:p>
              </p:txBody>
            </p:sp>
            <p:sp>
              <p:nvSpPr>
                <p:cNvPr id="41" name="TextBox 40">
                  <a:extLst>
                    <a:ext uri="{FF2B5EF4-FFF2-40B4-BE49-F238E27FC236}">
                      <a16:creationId xmlns:a16="http://schemas.microsoft.com/office/drawing/2014/main" id="{9F583E1A-D39C-E86F-5CD8-7CD94F9AC96B}"/>
                    </a:ext>
                  </a:extLst>
                </p:cNvPr>
                <p:cNvSpPr txBox="1"/>
                <p:nvPr/>
              </p:nvSpPr>
              <p:spPr>
                <a:xfrm>
                  <a:off x="2500656" y="5828225"/>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43</a:t>
                  </a:r>
                </a:p>
              </p:txBody>
            </p:sp>
            <p:sp>
              <p:nvSpPr>
                <p:cNvPr id="42" name="TextBox 41">
                  <a:extLst>
                    <a:ext uri="{FF2B5EF4-FFF2-40B4-BE49-F238E27FC236}">
                      <a16:creationId xmlns:a16="http://schemas.microsoft.com/office/drawing/2014/main" id="{6BF642C2-8FE3-EDF6-BAC0-FF91F8680B13}"/>
                    </a:ext>
                  </a:extLst>
                </p:cNvPr>
                <p:cNvSpPr txBox="1"/>
                <p:nvPr/>
              </p:nvSpPr>
              <p:spPr>
                <a:xfrm>
                  <a:off x="2657473" y="4927028"/>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45</a:t>
                  </a:r>
                </a:p>
              </p:txBody>
            </p:sp>
            <p:sp>
              <p:nvSpPr>
                <p:cNvPr id="43" name="TextBox 42">
                  <a:extLst>
                    <a:ext uri="{FF2B5EF4-FFF2-40B4-BE49-F238E27FC236}">
                      <a16:creationId xmlns:a16="http://schemas.microsoft.com/office/drawing/2014/main" id="{4336F7B0-0C93-A561-E661-388F4D29C4E9}"/>
                    </a:ext>
                  </a:extLst>
                </p:cNvPr>
                <p:cNvSpPr txBox="1"/>
                <p:nvPr/>
              </p:nvSpPr>
              <p:spPr>
                <a:xfrm>
                  <a:off x="3982691" y="3640553"/>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45</a:t>
                  </a:r>
                </a:p>
              </p:txBody>
            </p:sp>
            <p:sp>
              <p:nvSpPr>
                <p:cNvPr id="44" name="TextBox 43">
                  <a:extLst>
                    <a:ext uri="{FF2B5EF4-FFF2-40B4-BE49-F238E27FC236}">
                      <a16:creationId xmlns:a16="http://schemas.microsoft.com/office/drawing/2014/main" id="{CCECC855-199A-E248-6BA7-215463C2B337}"/>
                    </a:ext>
                  </a:extLst>
                </p:cNvPr>
                <p:cNvSpPr txBox="1"/>
                <p:nvPr/>
              </p:nvSpPr>
              <p:spPr>
                <a:xfrm>
                  <a:off x="8770586" y="3579391"/>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45</a:t>
                  </a:r>
                </a:p>
              </p:txBody>
            </p:sp>
            <p:sp>
              <p:nvSpPr>
                <p:cNvPr id="45" name="TextBox 44">
                  <a:extLst>
                    <a:ext uri="{FF2B5EF4-FFF2-40B4-BE49-F238E27FC236}">
                      <a16:creationId xmlns:a16="http://schemas.microsoft.com/office/drawing/2014/main" id="{0418D79C-7F02-911D-54AA-EE6A78B841D9}"/>
                    </a:ext>
                  </a:extLst>
                </p:cNvPr>
                <p:cNvSpPr txBox="1"/>
                <p:nvPr/>
              </p:nvSpPr>
              <p:spPr>
                <a:xfrm>
                  <a:off x="7445368" y="4948644"/>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45</a:t>
                  </a:r>
                </a:p>
              </p:txBody>
            </p:sp>
            <p:sp>
              <p:nvSpPr>
                <p:cNvPr id="46" name="TextBox 45">
                  <a:extLst>
                    <a:ext uri="{FF2B5EF4-FFF2-40B4-BE49-F238E27FC236}">
                      <a16:creationId xmlns:a16="http://schemas.microsoft.com/office/drawing/2014/main" id="{0DC7DA30-DDC6-22BB-B717-CA3214C84269}"/>
                    </a:ext>
                  </a:extLst>
                </p:cNvPr>
                <p:cNvSpPr txBox="1"/>
                <p:nvPr/>
              </p:nvSpPr>
              <p:spPr>
                <a:xfrm>
                  <a:off x="8101182" y="5541412"/>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58</a:t>
                  </a:r>
                </a:p>
              </p:txBody>
            </p:sp>
            <p:sp>
              <p:nvSpPr>
                <p:cNvPr id="47" name="TextBox 46">
                  <a:extLst>
                    <a:ext uri="{FF2B5EF4-FFF2-40B4-BE49-F238E27FC236}">
                      <a16:creationId xmlns:a16="http://schemas.microsoft.com/office/drawing/2014/main" id="{0619C5E9-11B2-30C7-5EF2-DB868AF07BE8}"/>
                    </a:ext>
                  </a:extLst>
                </p:cNvPr>
                <p:cNvSpPr txBox="1"/>
                <p:nvPr/>
              </p:nvSpPr>
              <p:spPr>
                <a:xfrm>
                  <a:off x="8101182" y="3009020"/>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58</a:t>
                  </a:r>
                </a:p>
              </p:txBody>
            </p:sp>
            <p:sp>
              <p:nvSpPr>
                <p:cNvPr id="48" name="TextBox 47">
                  <a:extLst>
                    <a:ext uri="{FF2B5EF4-FFF2-40B4-BE49-F238E27FC236}">
                      <a16:creationId xmlns:a16="http://schemas.microsoft.com/office/drawing/2014/main" id="{BEEB62D2-6948-6E46-ACA5-B315D5CCA04B}"/>
                    </a:ext>
                  </a:extLst>
                </p:cNvPr>
                <p:cNvSpPr txBox="1"/>
                <p:nvPr/>
              </p:nvSpPr>
              <p:spPr>
                <a:xfrm>
                  <a:off x="2878317" y="3812256"/>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58</a:t>
                  </a:r>
                </a:p>
              </p:txBody>
            </p:sp>
            <p:sp>
              <p:nvSpPr>
                <p:cNvPr id="49" name="TextBox 48">
                  <a:extLst>
                    <a:ext uri="{FF2B5EF4-FFF2-40B4-BE49-F238E27FC236}">
                      <a16:creationId xmlns:a16="http://schemas.microsoft.com/office/drawing/2014/main" id="{B2E5B74B-6FC5-2F98-4AA5-1BE037ED43C4}"/>
                    </a:ext>
                  </a:extLst>
                </p:cNvPr>
                <p:cNvSpPr txBox="1"/>
                <p:nvPr/>
              </p:nvSpPr>
              <p:spPr>
                <a:xfrm>
                  <a:off x="3690426" y="4838264"/>
                  <a:ext cx="1325218"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Lys</a:t>
                  </a:r>
                  <a:r>
                    <a:rPr lang="en-GB" b="1" baseline="30000" dirty="0">
                      <a:latin typeface="Arial" panose="020B0604020202020204" pitchFamily="34" charset="0"/>
                      <a:cs typeface="Arial" panose="020B0604020202020204" pitchFamily="34" charset="0"/>
                    </a:rPr>
                    <a:t>58</a:t>
                  </a:r>
                </a:p>
              </p:txBody>
            </p:sp>
          </p:grpSp>
          <p:sp>
            <p:nvSpPr>
              <p:cNvPr id="51" name="TextBox 50">
                <a:extLst>
                  <a:ext uri="{FF2B5EF4-FFF2-40B4-BE49-F238E27FC236}">
                    <a16:creationId xmlns:a16="http://schemas.microsoft.com/office/drawing/2014/main" id="{3D159282-0B15-73EB-D726-F803E7A566A8}"/>
                  </a:ext>
                </a:extLst>
              </p:cNvPr>
              <p:cNvSpPr txBox="1"/>
              <p:nvPr/>
            </p:nvSpPr>
            <p:spPr>
              <a:xfrm>
                <a:off x="3067245" y="6287013"/>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6A6B</a:t>
                </a:r>
              </a:p>
            </p:txBody>
          </p:sp>
          <p:sp>
            <p:nvSpPr>
              <p:cNvPr id="52" name="TextBox 51">
                <a:extLst>
                  <a:ext uri="{FF2B5EF4-FFF2-40B4-BE49-F238E27FC236}">
                    <a16:creationId xmlns:a16="http://schemas.microsoft.com/office/drawing/2014/main" id="{7E27675B-DBFC-A0C3-10B1-C916F205A2DA}"/>
                  </a:ext>
                </a:extLst>
              </p:cNvPr>
              <p:cNvSpPr txBox="1"/>
              <p:nvPr/>
            </p:nvSpPr>
            <p:spPr>
              <a:xfrm>
                <a:off x="8101182" y="6365708"/>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6CU7</a:t>
                </a:r>
              </a:p>
            </p:txBody>
          </p:sp>
        </p:grpSp>
        <p:sp>
          <p:nvSpPr>
            <p:cNvPr id="59" name="TextBox 58">
              <a:extLst>
                <a:ext uri="{FF2B5EF4-FFF2-40B4-BE49-F238E27FC236}">
                  <a16:creationId xmlns:a16="http://schemas.microsoft.com/office/drawing/2014/main" id="{40DB4485-34F7-C60D-249B-DF355F996952}"/>
                </a:ext>
              </a:extLst>
            </p:cNvPr>
            <p:cNvSpPr txBox="1"/>
            <p:nvPr/>
          </p:nvSpPr>
          <p:spPr>
            <a:xfrm>
              <a:off x="95027" y="6071968"/>
              <a:ext cx="12096973"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4</a:t>
              </a:r>
              <a:r>
                <a:rPr lang="en-GB" sz="1100" noProof="1">
                  <a:latin typeface="Arial" panose="020B0604020202020204" pitchFamily="34" charset="0"/>
                  <a:cs typeface="Arial" panose="020B0604020202020204" pitchFamily="34" charset="0"/>
                </a:rPr>
                <a:t>. Structures of the two 1A polymorphs: (</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6A6B with the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side-chain oriented outwards,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6CU7 with the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sidechain oriented inwards</a:t>
              </a:r>
              <a:r>
                <a:rPr lang="en-FR" sz="1100" dirty="0">
                  <a:effectLst/>
                  <a:latin typeface="Arial" panose="020B0604020202020204" pitchFamily="34" charset="0"/>
                  <a:cs typeface="Arial" panose="020B0604020202020204" pitchFamily="34" charset="0"/>
                </a:rPr>
                <a:t> . </a:t>
              </a:r>
              <a:r>
                <a:rPr lang="en-GB" sz="1100" dirty="0">
                  <a:latin typeface="Arial" panose="020B0604020202020204" pitchFamily="34" charset="0"/>
                  <a:cs typeface="Arial" panose="020B0604020202020204" pitchFamily="34" charset="0"/>
                </a:rPr>
                <a:t>The red dashed circle denotes the formation of the Lys</a:t>
              </a:r>
              <a:r>
                <a:rPr lang="en-GB" sz="1100" baseline="30000" dirty="0">
                  <a:latin typeface="Arial" panose="020B0604020202020204" pitchFamily="34" charset="0"/>
                  <a:cs typeface="Arial" panose="020B0604020202020204" pitchFamily="34" charset="0"/>
                </a:rPr>
                <a:t>43</a:t>
              </a:r>
              <a:r>
                <a:rPr lang="en-GB" sz="1100" dirty="0">
                  <a:latin typeface="Arial" panose="020B0604020202020204" pitchFamily="34" charset="0"/>
                  <a:cs typeface="Arial" panose="020B0604020202020204" pitchFamily="34" charset="0"/>
                </a:rPr>
                <a:t>-Lys</a:t>
              </a:r>
              <a:r>
                <a:rPr lang="en-GB" sz="1100" baseline="30000" dirty="0">
                  <a:latin typeface="Arial" panose="020B0604020202020204" pitchFamily="34" charset="0"/>
                  <a:cs typeface="Arial" panose="020B0604020202020204" pitchFamily="34" charset="0"/>
                </a:rPr>
                <a:t>45</a:t>
              </a:r>
              <a:r>
                <a:rPr lang="en-GB" sz="1100" dirty="0">
                  <a:latin typeface="Arial" panose="020B0604020202020204" pitchFamily="34" charset="0"/>
                  <a:cs typeface="Arial" panose="020B0604020202020204" pitchFamily="34" charset="0"/>
                </a:rPr>
                <a:t>-Lys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triad. PyMOL representation </a:t>
              </a:r>
              <a:r>
                <a:rPr lang="en-GB" sz="1100" b="1" baseline="30000" dirty="0">
                  <a:latin typeface="Arial" panose="020B0604020202020204" pitchFamily="34" charset="0"/>
                  <a:cs typeface="Arial" panose="020B0604020202020204" pitchFamily="34" charset="0"/>
                </a:rPr>
                <a:t>[6]</a:t>
              </a:r>
              <a:r>
                <a:rPr lang="en-GB" sz="1100" dirty="0">
                  <a:latin typeface="Arial" panose="020B0604020202020204" pitchFamily="34" charset="0"/>
                  <a:cs typeface="Arial" panose="020B0604020202020204" pitchFamily="34" charset="0"/>
                </a:rPr>
                <a:t>.</a:t>
              </a:r>
              <a:endParaRPr lang="en-FR" sz="1100" dirty="0">
                <a:latin typeface="Arial" panose="020B0604020202020204" pitchFamily="34" charset="0"/>
                <a:cs typeface="Arial" panose="020B0604020202020204" pitchFamily="34" charset="0"/>
              </a:endParaRPr>
            </a:p>
            <a:p>
              <a:endParaRPr lang="en-GB" sz="1100" noProof="1">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488151EA-910F-4746-322B-F5F5E9A12B0E}"/>
                </a:ext>
              </a:extLst>
            </p:cNvPr>
            <p:cNvSpPr txBox="1"/>
            <p:nvPr/>
          </p:nvSpPr>
          <p:spPr>
            <a:xfrm>
              <a:off x="1653716" y="2738355"/>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61" name="TextBox 60">
              <a:extLst>
                <a:ext uri="{FF2B5EF4-FFF2-40B4-BE49-F238E27FC236}">
                  <a16:creationId xmlns:a16="http://schemas.microsoft.com/office/drawing/2014/main" id="{E12757EC-1013-BFA7-AE69-AA636BE7F541}"/>
                </a:ext>
              </a:extLst>
            </p:cNvPr>
            <p:cNvSpPr txBox="1"/>
            <p:nvPr/>
          </p:nvSpPr>
          <p:spPr>
            <a:xfrm>
              <a:off x="6218726" y="2681921"/>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grpSp>
      <p:sp>
        <p:nvSpPr>
          <p:cNvPr id="63" name="TextBox 62">
            <a:extLst>
              <a:ext uri="{FF2B5EF4-FFF2-40B4-BE49-F238E27FC236}">
                <a16:creationId xmlns:a16="http://schemas.microsoft.com/office/drawing/2014/main" id="{7A6B798D-0913-A38B-C4D7-933AEBD5D1AD}"/>
              </a:ext>
            </a:extLst>
          </p:cNvPr>
          <p:cNvSpPr txBox="1"/>
          <p:nvPr/>
        </p:nvSpPr>
        <p:spPr>
          <a:xfrm>
            <a:off x="8285119" y="704018"/>
            <a:ext cx="4506329" cy="1785104"/>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solidFill>
                  <a:srgbClr val="C00000"/>
                </a:solidFill>
                <a:latin typeface="Arial" panose="020B0604020202020204" pitchFamily="34" charset="0"/>
                <a:cs typeface="Arial" panose="020B0604020202020204" pitchFamily="34" charset="0"/>
              </a:rPr>
              <a:t>Aggregates:</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6A6B (12 chains): </a:t>
            </a:r>
            <a:br>
              <a:rPr lang="en-GB" sz="2200" b="1" noProof="1">
                <a:latin typeface="Arial" panose="020B0604020202020204" pitchFamily="34" charset="0"/>
                <a:cs typeface="Arial" panose="020B0604020202020204" pitchFamily="34" charset="0"/>
              </a:rPr>
            </a:br>
            <a:r>
              <a:rPr lang="en-GB" sz="2200" noProof="1">
                <a:latin typeface="Arial" panose="020B0604020202020204" pitchFamily="34" charset="0"/>
                <a:cs typeface="Arial" panose="020B0604020202020204" pitchFamily="34" charset="0"/>
              </a:rPr>
              <a:t>inward (</a:t>
            </a:r>
            <a:r>
              <a:rPr lang="en-GB" sz="2200" noProof="1">
                <a:solidFill>
                  <a:srgbClr val="0070C0"/>
                </a:solidFill>
                <a:latin typeface="Arial" panose="020B0604020202020204" pitchFamily="34" charset="0"/>
                <a:cs typeface="Arial" panose="020B0604020202020204" pitchFamily="34" charset="0"/>
              </a:rPr>
              <a:t>no lysine triad)</a:t>
            </a:r>
            <a:r>
              <a:rPr lang="en-GB" sz="2200" b="1" baseline="30000" noProof="1">
                <a:latin typeface="Arial" panose="020B0604020202020204" pitchFamily="34" charset="0"/>
                <a:cs typeface="Arial" panose="020B0604020202020204" pitchFamily="34" charset="0"/>
              </a:rPr>
              <a:t>[4]</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6CU7 (10 chains): </a:t>
            </a:r>
            <a:br>
              <a:rPr lang="en-GB" sz="2200" b="1" noProof="1">
                <a:latin typeface="Arial" panose="020B0604020202020204" pitchFamily="34" charset="0"/>
                <a:cs typeface="Arial" panose="020B0604020202020204" pitchFamily="34" charset="0"/>
              </a:rPr>
            </a:br>
            <a:r>
              <a:rPr lang="en-GB" sz="2200" noProof="1">
                <a:latin typeface="Arial" panose="020B0604020202020204" pitchFamily="34" charset="0"/>
                <a:cs typeface="Arial" panose="020B0604020202020204" pitchFamily="34" charset="0"/>
              </a:rPr>
              <a:t>outward (</a:t>
            </a:r>
            <a:r>
              <a:rPr lang="en-GB" sz="2200" noProof="1">
                <a:solidFill>
                  <a:srgbClr val="C00000"/>
                </a:solidFill>
                <a:latin typeface="Arial" panose="020B0604020202020204" pitchFamily="34" charset="0"/>
                <a:cs typeface="Arial" panose="020B0604020202020204" pitchFamily="34" charset="0"/>
              </a:rPr>
              <a:t>lysine triad)</a:t>
            </a:r>
            <a:r>
              <a:rPr lang="en-GB" sz="2200" b="1" baseline="30000" noProof="1">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263168183"/>
      </p:ext>
    </p:extLst>
  </p:cSld>
  <p:clrMapOvr>
    <a:masterClrMapping/>
  </p:clrMapOvr>
  <mc:AlternateContent xmlns:mc="http://schemas.openxmlformats.org/markup-compatibility/2006">
    <mc:Choice xmlns:p14="http://schemas.microsoft.com/office/powerpoint/2010/main" Requires="p14">
      <p:transition spd="slow" p14:dur="2000" advTm="41825"/>
    </mc:Choice>
    <mc:Fallback>
      <p:transition spd="slow" advTm="418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CC6F-C252-53FB-F438-19229E6295E7}"/>
            </a:ext>
          </a:extLst>
        </p:cNvPr>
        <p:cNvGrpSpPr/>
        <p:nvPr/>
      </p:nvGrpSpPr>
      <p:grpSpPr>
        <a:xfrm>
          <a:off x="0" y="0"/>
          <a:ext cx="0" cy="0"/>
          <a:chOff x="0" y="0"/>
          <a:chExt cx="0" cy="0"/>
        </a:xfrm>
      </p:grpSpPr>
      <p:sp>
        <p:nvSpPr>
          <p:cNvPr id="43" name="Title 4">
            <a:extLst>
              <a:ext uri="{FF2B5EF4-FFF2-40B4-BE49-F238E27FC236}">
                <a16:creationId xmlns:a16="http://schemas.microsoft.com/office/drawing/2014/main" id="{A627191D-12DC-5C6E-78C7-84C0DA440BBE}"/>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IV.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stability and aggregation</a:t>
            </a:r>
          </a:p>
        </p:txBody>
      </p:sp>
      <p:sp>
        <p:nvSpPr>
          <p:cNvPr id="32" name="TextBox 31">
            <a:extLst>
              <a:ext uri="{FF2B5EF4-FFF2-40B4-BE49-F238E27FC236}">
                <a16:creationId xmlns:a16="http://schemas.microsoft.com/office/drawing/2014/main" id="{0B6C1F41-D8AA-F922-657A-23356E6B5AEC}"/>
              </a:ext>
            </a:extLst>
          </p:cNvPr>
          <p:cNvSpPr txBox="1"/>
          <p:nvPr/>
        </p:nvSpPr>
        <p:spPr>
          <a:xfrm>
            <a:off x="484377" y="1057062"/>
            <a:ext cx="11494123" cy="1785104"/>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Multiple systems: 12/10 -&gt; </a:t>
            </a:r>
            <a:r>
              <a:rPr lang="en-GB" sz="2200" noProof="1">
                <a:latin typeface="Arial" panose="020B0604020202020204" pitchFamily="34" charset="0"/>
                <a:cs typeface="Arial" panose="020B0604020202020204" pitchFamily="34" charset="0"/>
              </a:rPr>
              <a:t>6, 4, and 2 chains per dimer</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6 chains: </a:t>
            </a:r>
            <a:r>
              <a:rPr lang="en-GB" sz="2200" noProof="1">
                <a:latin typeface="Arial" panose="020B0604020202020204" pitchFamily="34" charset="0"/>
                <a:cs typeface="Arial" panose="020B0604020202020204" pitchFamily="34" charset="0"/>
              </a:rPr>
              <a:t>fluctuations of N-, C-terminal regions, core (</a:t>
            </a:r>
            <a:r>
              <a:rPr lang="el-GR" sz="2200" noProof="1">
                <a:latin typeface="Arial" panose="020B0604020202020204" pitchFamily="34" charset="0"/>
                <a:cs typeface="Arial" panose="020B0604020202020204" pitchFamily="34" charset="0"/>
              </a:rPr>
              <a:t>β</a:t>
            </a:r>
            <a:r>
              <a:rPr lang="en-GB" sz="2200" noProof="1">
                <a:latin typeface="Arial" panose="020B0604020202020204" pitchFamily="34" charset="0"/>
                <a:cs typeface="Arial" panose="020B0604020202020204" pitchFamily="34" charset="0"/>
              </a:rPr>
              <a:t>-sheet) steady</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4 chains: </a:t>
            </a:r>
            <a:r>
              <a:rPr lang="en-GB" sz="2200" noProof="1">
                <a:latin typeface="Arial" panose="020B0604020202020204" pitchFamily="34" charset="0"/>
                <a:cs typeface="Arial" panose="020B0604020202020204" pitchFamily="34" charset="0"/>
              </a:rPr>
              <a:t>fluctuations of N-, C-terminal regions, core (</a:t>
            </a:r>
            <a:r>
              <a:rPr lang="el-GR" sz="2200" noProof="1">
                <a:latin typeface="Arial" panose="020B0604020202020204" pitchFamily="34" charset="0"/>
                <a:cs typeface="Arial" panose="020B0604020202020204" pitchFamily="34" charset="0"/>
              </a:rPr>
              <a:t>β</a:t>
            </a:r>
            <a:r>
              <a:rPr lang="en-GB" sz="2200" noProof="1">
                <a:latin typeface="Arial" panose="020B0604020202020204" pitchFamily="34" charset="0"/>
                <a:cs typeface="Arial" panose="020B0604020202020204" pitchFamily="34" charset="0"/>
              </a:rPr>
              <a:t>-sheet) steady</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2 chains: </a:t>
            </a:r>
            <a:r>
              <a:rPr lang="en-GB" sz="2200" noProof="1">
                <a:latin typeface="Arial" panose="020B0604020202020204" pitchFamily="34" charset="0"/>
                <a:cs typeface="Arial" panose="020B0604020202020204" pitchFamily="34" charset="0"/>
              </a:rPr>
              <a:t>high fluctuations overall</a:t>
            </a:r>
          </a:p>
          <a:p>
            <a:pPr marL="285750" indent="-285750">
              <a:buFont typeface="Arial" panose="020B0604020202020204" pitchFamily="34" charset="0"/>
              <a:buChar char="•"/>
            </a:pPr>
            <a:endParaRPr lang="en-GB" sz="2200" noProof="1">
              <a:latin typeface="Arial" panose="020B0604020202020204" pitchFamily="34" charset="0"/>
              <a:cs typeface="Arial" panose="020B0604020202020204" pitchFamily="34" charset="0"/>
            </a:endParaRPr>
          </a:p>
        </p:txBody>
      </p:sp>
      <p:sp>
        <p:nvSpPr>
          <p:cNvPr id="39" name="Slide Number Placeholder 38">
            <a:extLst>
              <a:ext uri="{FF2B5EF4-FFF2-40B4-BE49-F238E27FC236}">
                <a16:creationId xmlns:a16="http://schemas.microsoft.com/office/drawing/2014/main" id="{688A86D9-5204-262F-0C2A-0E55FCE60571}"/>
              </a:ext>
            </a:extLst>
          </p:cNvPr>
          <p:cNvSpPr>
            <a:spLocks noGrp="1"/>
          </p:cNvSpPr>
          <p:nvPr>
            <p:ph type="sldNum" sz="quarter" idx="12"/>
          </p:nvPr>
        </p:nvSpPr>
        <p:spPr/>
        <p:txBody>
          <a:bodyPr/>
          <a:lstStyle/>
          <a:p>
            <a:fld id="{A9474A3E-2C99-014E-8DC1-D4CADD1F58D4}" type="slidenum">
              <a:rPr lang="en-GB" smtClean="0"/>
              <a:t>4</a:t>
            </a:fld>
            <a:endParaRPr lang="en-GB"/>
          </a:p>
        </p:txBody>
      </p:sp>
      <p:sp>
        <p:nvSpPr>
          <p:cNvPr id="41" name="Footer Placeholder 40">
            <a:extLst>
              <a:ext uri="{FF2B5EF4-FFF2-40B4-BE49-F238E27FC236}">
                <a16:creationId xmlns:a16="http://schemas.microsoft.com/office/drawing/2014/main" id="{D974EF99-7854-A49C-2128-099B281D4557}"/>
              </a:ext>
            </a:extLst>
          </p:cNvPr>
          <p:cNvSpPr>
            <a:spLocks noGrp="1"/>
          </p:cNvSpPr>
          <p:nvPr>
            <p:ph type="ftr" sz="quarter" idx="11"/>
          </p:nvPr>
        </p:nvSpPr>
        <p:spPr/>
        <p:txBody>
          <a:bodyPr/>
          <a:lstStyle/>
          <a:p>
            <a:r>
              <a:rPr lang="en-GB"/>
              <a:t>ISGC Academia Sinica 2026</a:t>
            </a:r>
          </a:p>
        </p:txBody>
      </p:sp>
      <p:sp>
        <p:nvSpPr>
          <p:cNvPr id="42" name="TextBox 41">
            <a:extLst>
              <a:ext uri="{FF2B5EF4-FFF2-40B4-BE49-F238E27FC236}">
                <a16:creationId xmlns:a16="http://schemas.microsoft.com/office/drawing/2014/main" id="{BE644827-6DAA-DD2D-D846-B9041738FEFA}"/>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cxnSp>
        <p:nvCxnSpPr>
          <p:cNvPr id="91" name="Straight Connector 90">
            <a:extLst>
              <a:ext uri="{FF2B5EF4-FFF2-40B4-BE49-F238E27FC236}">
                <a16:creationId xmlns:a16="http://schemas.microsoft.com/office/drawing/2014/main" id="{536F3AE1-F593-8D2E-C053-99E3CAAA39C9}"/>
              </a:ext>
            </a:extLst>
          </p:cNvPr>
          <p:cNvCxnSpPr>
            <a:cxnSpLocks/>
          </p:cNvCxnSpPr>
          <p:nvPr/>
        </p:nvCxnSpPr>
        <p:spPr>
          <a:xfrm flipV="1">
            <a:off x="10066810" y="2944510"/>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nvGrpSpPr>
          <p:cNvPr id="103" name="Group 102">
            <a:extLst>
              <a:ext uri="{FF2B5EF4-FFF2-40B4-BE49-F238E27FC236}">
                <a16:creationId xmlns:a16="http://schemas.microsoft.com/office/drawing/2014/main" id="{8BFEA87A-E13E-DB7B-7F05-E63629207379}"/>
              </a:ext>
            </a:extLst>
          </p:cNvPr>
          <p:cNvGrpSpPr/>
          <p:nvPr/>
        </p:nvGrpSpPr>
        <p:grpSpPr>
          <a:xfrm>
            <a:off x="-132703" y="2570523"/>
            <a:ext cx="12457040" cy="3955104"/>
            <a:chOff x="-132703" y="2570523"/>
            <a:chExt cx="12457040" cy="3955104"/>
          </a:xfrm>
        </p:grpSpPr>
        <p:grpSp>
          <p:nvGrpSpPr>
            <p:cNvPr id="90" name="Group 89">
              <a:extLst>
                <a:ext uri="{FF2B5EF4-FFF2-40B4-BE49-F238E27FC236}">
                  <a16:creationId xmlns:a16="http://schemas.microsoft.com/office/drawing/2014/main" id="{0E09B439-7BD2-45F6-7930-B5AF7AB737B0}"/>
                </a:ext>
              </a:extLst>
            </p:cNvPr>
            <p:cNvGrpSpPr/>
            <p:nvPr/>
          </p:nvGrpSpPr>
          <p:grpSpPr>
            <a:xfrm>
              <a:off x="-132703" y="2570523"/>
              <a:ext cx="12457040" cy="3955104"/>
              <a:chOff x="-369602" y="2570523"/>
              <a:chExt cx="12457040" cy="3955104"/>
            </a:xfrm>
          </p:grpSpPr>
          <p:grpSp>
            <p:nvGrpSpPr>
              <p:cNvPr id="86" name="Group 85">
                <a:extLst>
                  <a:ext uri="{FF2B5EF4-FFF2-40B4-BE49-F238E27FC236}">
                    <a16:creationId xmlns:a16="http://schemas.microsoft.com/office/drawing/2014/main" id="{F8DF2C76-BF1E-AEE0-4E81-B3B9C45ED161}"/>
                  </a:ext>
                </a:extLst>
              </p:cNvPr>
              <p:cNvGrpSpPr/>
              <p:nvPr/>
            </p:nvGrpSpPr>
            <p:grpSpPr>
              <a:xfrm>
                <a:off x="-369602" y="2570523"/>
                <a:ext cx="12457040" cy="3955104"/>
                <a:chOff x="-369602" y="2570523"/>
                <a:chExt cx="12457040" cy="3955104"/>
              </a:xfrm>
            </p:grpSpPr>
            <p:grpSp>
              <p:nvGrpSpPr>
                <p:cNvPr id="74" name="Group 73">
                  <a:extLst>
                    <a:ext uri="{FF2B5EF4-FFF2-40B4-BE49-F238E27FC236}">
                      <a16:creationId xmlns:a16="http://schemas.microsoft.com/office/drawing/2014/main" id="{E111C858-700A-579A-E1C9-F6246651B4D5}"/>
                    </a:ext>
                  </a:extLst>
                </p:cNvPr>
                <p:cNvGrpSpPr/>
                <p:nvPr/>
              </p:nvGrpSpPr>
              <p:grpSpPr>
                <a:xfrm>
                  <a:off x="-369602" y="2570523"/>
                  <a:ext cx="12457040" cy="3955104"/>
                  <a:chOff x="-369602" y="2570523"/>
                  <a:chExt cx="12457040" cy="3955104"/>
                </a:xfrm>
              </p:grpSpPr>
              <p:grpSp>
                <p:nvGrpSpPr>
                  <p:cNvPr id="69" name="Group 68">
                    <a:extLst>
                      <a:ext uri="{FF2B5EF4-FFF2-40B4-BE49-F238E27FC236}">
                        <a16:creationId xmlns:a16="http://schemas.microsoft.com/office/drawing/2014/main" id="{2E2FF4F2-B3E7-86C9-D7F5-0C006B1DA2D8}"/>
                      </a:ext>
                    </a:extLst>
                  </p:cNvPr>
                  <p:cNvGrpSpPr/>
                  <p:nvPr/>
                </p:nvGrpSpPr>
                <p:grpSpPr>
                  <a:xfrm>
                    <a:off x="-369602" y="2570523"/>
                    <a:ext cx="12457040" cy="3955104"/>
                    <a:chOff x="154548" y="3350320"/>
                    <a:chExt cx="12457040" cy="3955104"/>
                  </a:xfrm>
                </p:grpSpPr>
                <p:sp>
                  <p:nvSpPr>
                    <p:cNvPr id="65" name="Right Brace 64">
                      <a:extLst>
                        <a:ext uri="{FF2B5EF4-FFF2-40B4-BE49-F238E27FC236}">
                          <a16:creationId xmlns:a16="http://schemas.microsoft.com/office/drawing/2014/main" id="{DD4380F9-FC0E-34A5-647A-E9E1EE33D47F}"/>
                        </a:ext>
                      </a:extLst>
                    </p:cNvPr>
                    <p:cNvSpPr/>
                    <p:nvPr/>
                  </p:nvSpPr>
                  <p:spPr>
                    <a:xfrm rot="16200000">
                      <a:off x="7692021" y="3589798"/>
                      <a:ext cx="214839" cy="826067"/>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solidFill>
                          <a:schemeClr val="tx1">
                            <a:lumMod val="95000"/>
                            <a:lumOff val="5000"/>
                          </a:schemeClr>
                        </a:solidFill>
                      </a:endParaRPr>
                    </a:p>
                  </p:txBody>
                </p:sp>
                <p:grpSp>
                  <p:nvGrpSpPr>
                    <p:cNvPr id="68" name="Group 67">
                      <a:extLst>
                        <a:ext uri="{FF2B5EF4-FFF2-40B4-BE49-F238E27FC236}">
                          <a16:creationId xmlns:a16="http://schemas.microsoft.com/office/drawing/2014/main" id="{425A3D1C-8FDA-BE9F-F83E-8C80E923EEF1}"/>
                        </a:ext>
                      </a:extLst>
                    </p:cNvPr>
                    <p:cNvGrpSpPr/>
                    <p:nvPr/>
                  </p:nvGrpSpPr>
                  <p:grpSpPr>
                    <a:xfrm>
                      <a:off x="154548" y="3350320"/>
                      <a:ext cx="12457040" cy="3955104"/>
                      <a:chOff x="147825" y="2570523"/>
                      <a:chExt cx="12457040" cy="3955104"/>
                    </a:xfrm>
                  </p:grpSpPr>
                  <p:grpSp>
                    <p:nvGrpSpPr>
                      <p:cNvPr id="59" name="Group 58">
                        <a:extLst>
                          <a:ext uri="{FF2B5EF4-FFF2-40B4-BE49-F238E27FC236}">
                            <a16:creationId xmlns:a16="http://schemas.microsoft.com/office/drawing/2014/main" id="{98AC2C5D-EC81-325F-C303-B1980876F4F7}"/>
                          </a:ext>
                        </a:extLst>
                      </p:cNvPr>
                      <p:cNvGrpSpPr/>
                      <p:nvPr/>
                    </p:nvGrpSpPr>
                    <p:grpSpPr>
                      <a:xfrm>
                        <a:off x="147825" y="2570523"/>
                        <a:ext cx="12457040" cy="3955104"/>
                        <a:chOff x="56529" y="2585103"/>
                        <a:chExt cx="12457040" cy="3955104"/>
                      </a:xfrm>
                    </p:grpSpPr>
                    <p:grpSp>
                      <p:nvGrpSpPr>
                        <p:cNvPr id="58" name="Group 57">
                          <a:extLst>
                            <a:ext uri="{FF2B5EF4-FFF2-40B4-BE49-F238E27FC236}">
                              <a16:creationId xmlns:a16="http://schemas.microsoft.com/office/drawing/2014/main" id="{85D08B73-BA57-80A9-2420-8EA87D87E336}"/>
                            </a:ext>
                          </a:extLst>
                        </p:cNvPr>
                        <p:cNvGrpSpPr/>
                        <p:nvPr/>
                      </p:nvGrpSpPr>
                      <p:grpSpPr>
                        <a:xfrm>
                          <a:off x="3351276" y="3325211"/>
                          <a:ext cx="5252334" cy="646331"/>
                          <a:chOff x="3141967" y="3311195"/>
                          <a:chExt cx="5252334" cy="646331"/>
                        </a:xfrm>
                      </p:grpSpPr>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71553DB5-F2A2-8785-EBFA-7442FA2EF56E}"/>
                                  </a:ext>
                                </a:extLst>
                              </p:cNvPr>
                              <p:cNvSpPr txBox="1"/>
                              <p:nvPr/>
                            </p:nvSpPr>
                            <p:spPr>
                              <a:xfrm>
                                <a:off x="3141967" y="3311195"/>
                                <a:ext cx="1301010" cy="646331"/>
                              </a:xfrm>
                              <a:prstGeom prst="rect">
                                <a:avLst/>
                              </a:prstGeom>
                              <a:noFill/>
                              <a:ln>
                                <a:noFill/>
                              </a:ln>
                            </p:spPr>
                            <p:txBody>
                              <a:bodyPr wrap="square" rtlCol="0">
                                <a:spAutoFit/>
                              </a:bodyPr>
                              <a:lstStyle/>
                              <a:p>
                                <a14:m>
                                  <m:oMath xmlns:m="http://schemas.openxmlformats.org/officeDocument/2006/math">
                                    <m:r>
                                      <a:rPr lang="en-GB" i="1" noProof="1" dirty="0" smtClean="0">
                                        <a:solidFill>
                                          <a:srgbClr val="FF2958"/>
                                        </a:solidFill>
                                        <a:latin typeface="Cambria Math" panose="02040503050406030204" pitchFamily="18" charset="0"/>
                                        <a:ea typeface="Cambria Math" panose="02040503050406030204" pitchFamily="18" charset="0"/>
                                      </a:rPr>
                                      <m:t>∎</m:t>
                                    </m:r>
                                  </m:oMath>
                                </a14:m>
                                <a:r>
                                  <a:rPr lang="en-GB" noProof="1">
                                    <a:solidFill>
                                      <a:srgbClr val="FF2958"/>
                                    </a:solidFill>
                                    <a:latin typeface="Arial" panose="020B0604020202020204" pitchFamily="34" charset="0"/>
                                    <a:ea typeface="Cambria Math" panose="02040503050406030204" pitchFamily="18" charset="0"/>
                                    <a:cs typeface="Arial" panose="020B0604020202020204" pitchFamily="34" charset="0"/>
                                  </a:rPr>
                                  <a:t> </a:t>
                                </a:r>
                                <a:r>
                                  <a:rPr lang="en-GB" b="0" i="0" noProof="1">
                                    <a:solidFill>
                                      <a:srgbClr val="FF2958"/>
                                    </a:solidFill>
                                    <a:latin typeface="Arial" panose="020B0604020202020204" pitchFamily="34" charset="0"/>
                                    <a:ea typeface="Cambria Math" panose="02040503050406030204" pitchFamily="18" charset="0"/>
                                    <a:cs typeface="Arial" panose="020B0604020202020204" pitchFamily="34" charset="0"/>
                                  </a:rPr>
                                  <a:t>6A6B</a:t>
                                </a:r>
                                <a:endParaRPr lang="fr-FR" b="0" i="0" noProof="1">
                                  <a:solidFill>
                                    <a:srgbClr val="FF2958"/>
                                  </a:solidFill>
                                  <a:latin typeface="Arial" panose="020B0604020202020204" pitchFamily="34" charset="0"/>
                                  <a:ea typeface="Cambria Math" panose="02040503050406030204" pitchFamily="18" charset="0"/>
                                  <a:cs typeface="Arial" panose="020B0604020202020204" pitchFamily="34" charset="0"/>
                                </a:endParaRPr>
                              </a:p>
                              <a:p>
                                <a14:m>
                                  <m:oMath xmlns:m="http://schemas.openxmlformats.org/officeDocument/2006/math">
                                    <m:r>
                                      <a:rPr lang="en-GB" i="1" noProof="1" dirty="0" smtClean="0">
                                        <a:solidFill>
                                          <a:srgbClr val="023EFF"/>
                                        </a:solidFill>
                                        <a:latin typeface="Cambria Math" panose="02040503050406030204" pitchFamily="18" charset="0"/>
                                        <a:ea typeface="Cambria Math" panose="02040503050406030204" pitchFamily="18" charset="0"/>
                                      </a:rPr>
                                      <m:t>∎</m:t>
                                    </m:r>
                                  </m:oMath>
                                </a14:m>
                                <a:r>
                                  <a:rPr lang="fr-FR" dirty="0">
                                    <a:solidFill>
                                      <a:srgbClr val="023EFF"/>
                                    </a:solidFill>
                                    <a:latin typeface="Arial" panose="020B0604020202020204" pitchFamily="34" charset="0"/>
                                    <a:ea typeface="Cambria Math" panose="02040503050406030204" pitchFamily="18" charset="0"/>
                                    <a:cs typeface="Arial" panose="020B0604020202020204" pitchFamily="34" charset="0"/>
                                  </a:rPr>
                                  <a:t> 6</a:t>
                                </a:r>
                                <a:r>
                                  <a:rPr lang="fr-FR" b="0" dirty="0">
                                    <a:solidFill>
                                      <a:srgbClr val="023EFF"/>
                                    </a:solidFill>
                                    <a:latin typeface="Arial" panose="020B0604020202020204" pitchFamily="34" charset="0"/>
                                    <a:ea typeface="Cambria Math" panose="02040503050406030204" pitchFamily="18" charset="0"/>
                                    <a:cs typeface="Arial" panose="020B0604020202020204" pitchFamily="34" charset="0"/>
                                  </a:rPr>
                                  <a:t>CU7</a:t>
                                </a:r>
                              </a:p>
                            </p:txBody>
                          </p:sp>
                        </mc:Choice>
                        <mc:Fallback>
                          <p:sp>
                            <p:nvSpPr>
                              <p:cNvPr id="52" name="TextBox 51">
                                <a:extLst>
                                  <a:ext uri="{FF2B5EF4-FFF2-40B4-BE49-F238E27FC236}">
                                    <a16:creationId xmlns:a16="http://schemas.microsoft.com/office/drawing/2014/main" id="{71553DB5-F2A2-8785-EBFA-7442FA2EF56E}"/>
                                  </a:ext>
                                </a:extLst>
                              </p:cNvPr>
                              <p:cNvSpPr txBox="1">
                                <a:spLocks noRot="1" noChangeAspect="1" noMove="1" noResize="1" noEditPoints="1" noAdjustHandles="1" noChangeArrowheads="1" noChangeShapeType="1" noTextEdit="1"/>
                              </p:cNvSpPr>
                              <p:nvPr/>
                            </p:nvSpPr>
                            <p:spPr>
                              <a:xfrm>
                                <a:off x="3141967" y="3311195"/>
                                <a:ext cx="1301010" cy="646331"/>
                              </a:xfrm>
                              <a:prstGeom prst="rect">
                                <a:avLst/>
                              </a:prstGeom>
                              <a:blipFill>
                                <a:blip r:embed="rId3"/>
                                <a:stretch>
                                  <a:fillRect t="-3846" b="-13462"/>
                                </a:stretch>
                              </a:blipFill>
                              <a:ln>
                                <a:no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44864673-1638-26BF-0D6B-E15F344352B8}"/>
                                  </a:ext>
                                </a:extLst>
                              </p:cNvPr>
                              <p:cNvSpPr txBox="1"/>
                              <p:nvPr/>
                            </p:nvSpPr>
                            <p:spPr>
                              <a:xfrm>
                                <a:off x="7093291" y="3311195"/>
                                <a:ext cx="1301010" cy="646331"/>
                              </a:xfrm>
                              <a:prstGeom prst="rect">
                                <a:avLst/>
                              </a:prstGeom>
                              <a:noFill/>
                              <a:ln>
                                <a:noFill/>
                              </a:ln>
                            </p:spPr>
                            <p:txBody>
                              <a:bodyPr wrap="square" rtlCol="0">
                                <a:spAutoFit/>
                              </a:bodyPr>
                              <a:lstStyle/>
                              <a:p>
                                <a14:m>
                                  <m:oMath xmlns:m="http://schemas.openxmlformats.org/officeDocument/2006/math">
                                    <m:r>
                                      <a:rPr lang="en-GB" i="1" noProof="1" dirty="0" smtClean="0">
                                        <a:solidFill>
                                          <a:srgbClr val="9CFA01"/>
                                        </a:solidFill>
                                        <a:latin typeface="Cambria Math" panose="02040503050406030204" pitchFamily="18" charset="0"/>
                                        <a:ea typeface="Cambria Math" panose="02040503050406030204" pitchFamily="18" charset="0"/>
                                      </a:rPr>
                                      <m:t>∎</m:t>
                                    </m:r>
                                  </m:oMath>
                                </a14:m>
                                <a:r>
                                  <a:rPr lang="en-GB" noProof="1">
                                    <a:solidFill>
                                      <a:srgbClr val="9CFA01"/>
                                    </a:solidFill>
                                    <a:latin typeface="Arial" panose="020B0604020202020204" pitchFamily="34" charset="0"/>
                                    <a:ea typeface="Cambria Math" panose="02040503050406030204" pitchFamily="18" charset="0"/>
                                    <a:cs typeface="Arial" panose="020B0604020202020204" pitchFamily="34" charset="0"/>
                                  </a:rPr>
                                  <a:t> </a:t>
                                </a:r>
                                <a:r>
                                  <a:rPr lang="en-GB" b="0" i="0" noProof="1">
                                    <a:solidFill>
                                      <a:srgbClr val="9CFA01"/>
                                    </a:solidFill>
                                    <a:latin typeface="Arial" panose="020B0604020202020204" pitchFamily="34" charset="0"/>
                                    <a:ea typeface="Cambria Math" panose="02040503050406030204" pitchFamily="18" charset="0"/>
                                    <a:cs typeface="Arial" panose="020B0604020202020204" pitchFamily="34" charset="0"/>
                                  </a:rPr>
                                  <a:t>6A6B</a:t>
                                </a:r>
                                <a:endParaRPr lang="fr-FR" b="0" i="0" noProof="1">
                                  <a:solidFill>
                                    <a:srgbClr val="9CFA01"/>
                                  </a:solidFill>
                                  <a:latin typeface="Arial" panose="020B0604020202020204" pitchFamily="34" charset="0"/>
                                  <a:ea typeface="Cambria Math" panose="02040503050406030204" pitchFamily="18" charset="0"/>
                                  <a:cs typeface="Arial" panose="020B0604020202020204" pitchFamily="34" charset="0"/>
                                </a:endParaRPr>
                              </a:p>
                              <a:p>
                                <a14:m>
                                  <m:oMath xmlns:m="http://schemas.openxmlformats.org/officeDocument/2006/math">
                                    <m:r>
                                      <a:rPr lang="en-GB" i="1" noProof="1" dirty="0" smtClean="0">
                                        <a:solidFill>
                                          <a:srgbClr val="8A37FF"/>
                                        </a:solidFill>
                                        <a:latin typeface="Cambria Math" panose="02040503050406030204" pitchFamily="18" charset="0"/>
                                        <a:ea typeface="Cambria Math" panose="02040503050406030204" pitchFamily="18" charset="0"/>
                                      </a:rPr>
                                      <m:t>∎</m:t>
                                    </m:r>
                                  </m:oMath>
                                </a14:m>
                                <a:r>
                                  <a:rPr lang="fr-FR" dirty="0">
                                    <a:solidFill>
                                      <a:srgbClr val="8A37FF"/>
                                    </a:solidFill>
                                    <a:latin typeface="Arial" panose="020B0604020202020204" pitchFamily="34" charset="0"/>
                                    <a:ea typeface="Cambria Math" panose="02040503050406030204" pitchFamily="18" charset="0"/>
                                    <a:cs typeface="Arial" panose="020B0604020202020204" pitchFamily="34" charset="0"/>
                                  </a:rPr>
                                  <a:t> 6</a:t>
                                </a:r>
                                <a:r>
                                  <a:rPr lang="fr-FR" b="0" dirty="0">
                                    <a:solidFill>
                                      <a:srgbClr val="8A37FF"/>
                                    </a:solidFill>
                                    <a:latin typeface="Arial" panose="020B0604020202020204" pitchFamily="34" charset="0"/>
                                    <a:ea typeface="Cambria Math" panose="02040503050406030204" pitchFamily="18" charset="0"/>
                                    <a:cs typeface="Arial" panose="020B0604020202020204" pitchFamily="34" charset="0"/>
                                  </a:rPr>
                                  <a:t>CU7</a:t>
                                </a:r>
                              </a:p>
                            </p:txBody>
                          </p:sp>
                        </mc:Choice>
                        <mc:Fallback>
                          <p:sp>
                            <p:nvSpPr>
                              <p:cNvPr id="51" name="TextBox 50">
                                <a:extLst>
                                  <a:ext uri="{FF2B5EF4-FFF2-40B4-BE49-F238E27FC236}">
                                    <a16:creationId xmlns:a16="http://schemas.microsoft.com/office/drawing/2014/main" id="{44864673-1638-26BF-0D6B-E15F344352B8}"/>
                                  </a:ext>
                                </a:extLst>
                              </p:cNvPr>
                              <p:cNvSpPr txBox="1">
                                <a:spLocks noRot="1" noChangeAspect="1" noMove="1" noResize="1" noEditPoints="1" noAdjustHandles="1" noChangeArrowheads="1" noChangeShapeType="1" noTextEdit="1"/>
                              </p:cNvSpPr>
                              <p:nvPr/>
                            </p:nvSpPr>
                            <p:spPr>
                              <a:xfrm>
                                <a:off x="7093291" y="3311195"/>
                                <a:ext cx="1301010" cy="646331"/>
                              </a:xfrm>
                              <a:prstGeom prst="rect">
                                <a:avLst/>
                              </a:prstGeom>
                              <a:blipFill>
                                <a:blip r:embed="rId4"/>
                                <a:stretch>
                                  <a:fillRect t="-3846" b="-13462"/>
                                </a:stretch>
                              </a:blipFill>
                              <a:ln>
                                <a:noFill/>
                              </a:ln>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F5B44EE5-1D82-91D2-B675-4F55FF142D3D}"/>
                            </a:ext>
                          </a:extLst>
                        </p:cNvPr>
                        <p:cNvGrpSpPr/>
                        <p:nvPr/>
                      </p:nvGrpSpPr>
                      <p:grpSpPr>
                        <a:xfrm>
                          <a:off x="56529" y="2585103"/>
                          <a:ext cx="12457040" cy="3955104"/>
                          <a:chOff x="-152781" y="2432078"/>
                          <a:chExt cx="12457040" cy="3955104"/>
                        </a:xfrm>
                      </p:grpSpPr>
                      <p:grpSp>
                        <p:nvGrpSpPr>
                          <p:cNvPr id="49" name="Group 48">
                            <a:extLst>
                              <a:ext uri="{FF2B5EF4-FFF2-40B4-BE49-F238E27FC236}">
                                <a16:creationId xmlns:a16="http://schemas.microsoft.com/office/drawing/2014/main" id="{1199C43C-5ECE-4ECA-2D6C-030CBCBB50EB}"/>
                              </a:ext>
                            </a:extLst>
                          </p:cNvPr>
                          <p:cNvGrpSpPr/>
                          <p:nvPr/>
                        </p:nvGrpSpPr>
                        <p:grpSpPr>
                          <a:xfrm>
                            <a:off x="-152781" y="2432078"/>
                            <a:ext cx="12457040" cy="3955104"/>
                            <a:chOff x="-70405" y="2717028"/>
                            <a:chExt cx="12457040" cy="3955104"/>
                          </a:xfrm>
                        </p:grpSpPr>
                        <p:sp>
                          <p:nvSpPr>
                            <p:cNvPr id="44" name="TextBox 43">
                              <a:extLst>
                                <a:ext uri="{FF2B5EF4-FFF2-40B4-BE49-F238E27FC236}">
                                  <a16:creationId xmlns:a16="http://schemas.microsoft.com/office/drawing/2014/main" id="{5C43F7D6-99F5-734C-A5FE-5577F40B1C28}"/>
                                </a:ext>
                              </a:extLst>
                            </p:cNvPr>
                            <p:cNvSpPr txBox="1"/>
                            <p:nvPr/>
                          </p:nvSpPr>
                          <p:spPr>
                            <a:xfrm>
                              <a:off x="95027" y="6071968"/>
                              <a:ext cx="12096973"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5</a:t>
                              </a:r>
                              <a:r>
                                <a:rPr lang="en-GB" sz="1100" noProof="1">
                                  <a:latin typeface="Arial" panose="020B0604020202020204" pitchFamily="34" charset="0"/>
                                  <a:cs typeface="Arial" panose="020B0604020202020204" pitchFamily="34" charset="0"/>
                                </a:rPr>
                                <a:t>. Root Mean Square Fluctuation (RMSF) of two 1A polymorphs 6A6B and 6CU7 (HIE protonation state) in function of the number of chains per dimer: (</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6-chain systems</a:t>
                              </a:r>
                              <a:r>
                                <a:rPr lang="en-GB" sz="110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4-chain systems, (</a:t>
                              </a:r>
                              <a:r>
                                <a:rPr lang="en-GB" sz="1100" b="1" dirty="0">
                                  <a:latin typeface="Arial" panose="020B0604020202020204" pitchFamily="34" charset="0"/>
                                  <a:cs typeface="Arial" panose="020B0604020202020204" pitchFamily="34" charset="0"/>
                                </a:rPr>
                                <a:t>C</a:t>
                              </a:r>
                              <a:r>
                                <a:rPr lang="en-GB" sz="1100" dirty="0">
                                  <a:latin typeface="Arial" panose="020B0604020202020204" pitchFamily="34" charset="0"/>
                                  <a:cs typeface="Arial" panose="020B0604020202020204" pitchFamily="34" charset="0"/>
                                </a:rPr>
                                <a:t>) 2-chain systems</a:t>
                              </a:r>
                              <a:r>
                                <a:rPr lang="en-FR" sz="1100" dirty="0">
                                  <a:effectLst/>
                                  <a:latin typeface="Arial" panose="020B0604020202020204" pitchFamily="34" charset="0"/>
                                  <a:cs typeface="Arial" panose="020B0604020202020204" pitchFamily="34" charset="0"/>
                                </a:rPr>
                                <a:t>. The x-axis represents the number of residues per system, y-axis represents the fluctuation in </a:t>
                              </a:r>
                              <a:r>
                                <a:rPr lang="en-GB" sz="1100" dirty="0" err="1">
                                  <a:effectLst/>
                                  <a:latin typeface="Arial" panose="020B0604020202020204" pitchFamily="34" charset="0"/>
                                  <a:cs typeface="Arial" panose="020B0604020202020204" pitchFamily="34" charset="0"/>
                                </a:rPr>
                                <a:t>Å</a:t>
                              </a:r>
                              <a:r>
                                <a:rPr lang="en-FR" sz="1100" dirty="0">
                                  <a:effectLst/>
                                  <a:latin typeface="Arial" panose="020B0604020202020204" pitchFamily="34" charset="0"/>
                                  <a:cs typeface="Arial" panose="020B0604020202020204" pitchFamily="34" charset="0"/>
                                </a:rPr>
                                <a:t> compared to the reference structure. Figures generated from 100ns conventional Molecular Dynamics (cMD) simulations.</a:t>
                              </a:r>
                              <a:endParaRPr lang="en-GB" sz="1100" noProof="1">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150C7510-D1E2-B7E8-22ED-0CCAAB3DFC71}"/>
                                </a:ext>
                              </a:extLst>
                            </p:cNvPr>
                            <p:cNvGrpSpPr/>
                            <p:nvPr/>
                          </p:nvGrpSpPr>
                          <p:grpSpPr>
                            <a:xfrm>
                              <a:off x="-70405" y="2717028"/>
                              <a:ext cx="12457040" cy="3333533"/>
                              <a:chOff x="115812" y="2717028"/>
                              <a:chExt cx="12457040" cy="3333533"/>
                            </a:xfrm>
                          </p:grpSpPr>
                          <p:grpSp>
                            <p:nvGrpSpPr>
                              <p:cNvPr id="36" name="Group 35">
                                <a:extLst>
                                  <a:ext uri="{FF2B5EF4-FFF2-40B4-BE49-F238E27FC236}">
                                    <a16:creationId xmlns:a16="http://schemas.microsoft.com/office/drawing/2014/main" id="{BC32DBB2-CBFA-6718-D6A2-B352E7A948E2}"/>
                                  </a:ext>
                                </a:extLst>
                              </p:cNvPr>
                              <p:cNvGrpSpPr/>
                              <p:nvPr/>
                            </p:nvGrpSpPr>
                            <p:grpSpPr>
                              <a:xfrm>
                                <a:off x="115812" y="2717028"/>
                                <a:ext cx="12457040" cy="3333533"/>
                                <a:chOff x="-87861" y="2850612"/>
                                <a:chExt cx="12457040" cy="3333533"/>
                              </a:xfrm>
                            </p:grpSpPr>
                            <p:grpSp>
                              <p:nvGrpSpPr>
                                <p:cNvPr id="19" name="Group 18">
                                  <a:extLst>
                                    <a:ext uri="{FF2B5EF4-FFF2-40B4-BE49-F238E27FC236}">
                                      <a16:creationId xmlns:a16="http://schemas.microsoft.com/office/drawing/2014/main" id="{FA2AD7D0-27C0-6969-AA59-CC2E23424DE3}"/>
                                    </a:ext>
                                  </a:extLst>
                                </p:cNvPr>
                                <p:cNvGrpSpPr/>
                                <p:nvPr/>
                              </p:nvGrpSpPr>
                              <p:grpSpPr>
                                <a:xfrm>
                                  <a:off x="-87861" y="2850612"/>
                                  <a:ext cx="12457040" cy="2988922"/>
                                  <a:chOff x="300703" y="1195250"/>
                                  <a:chExt cx="9752303" cy="2499199"/>
                                </a:xfrm>
                              </p:grpSpPr>
                              <p:grpSp>
                                <p:nvGrpSpPr>
                                  <p:cNvPr id="13" name="Group 12">
                                    <a:extLst>
                                      <a:ext uri="{FF2B5EF4-FFF2-40B4-BE49-F238E27FC236}">
                                        <a16:creationId xmlns:a16="http://schemas.microsoft.com/office/drawing/2014/main" id="{85A90C7F-AB06-3B69-073E-8C692D30A7BF}"/>
                                      </a:ext>
                                    </a:extLst>
                                  </p:cNvPr>
                                  <p:cNvGrpSpPr/>
                                  <p:nvPr/>
                                </p:nvGrpSpPr>
                                <p:grpSpPr>
                                  <a:xfrm>
                                    <a:off x="3340973" y="1200760"/>
                                    <a:ext cx="6712033" cy="2493689"/>
                                    <a:chOff x="4351199" y="1201492"/>
                                    <a:chExt cx="8822301" cy="3013612"/>
                                  </a:xfrm>
                                </p:grpSpPr>
                                <p:grpSp>
                                  <p:nvGrpSpPr>
                                    <p:cNvPr id="7" name="Group 6">
                                      <a:extLst>
                                        <a:ext uri="{FF2B5EF4-FFF2-40B4-BE49-F238E27FC236}">
                                          <a16:creationId xmlns:a16="http://schemas.microsoft.com/office/drawing/2014/main" id="{FB774EAC-0F02-C18B-682C-8C9AEB823AE6}"/>
                                        </a:ext>
                                      </a:extLst>
                                    </p:cNvPr>
                                    <p:cNvGrpSpPr/>
                                    <p:nvPr/>
                                  </p:nvGrpSpPr>
                                  <p:grpSpPr>
                                    <a:xfrm>
                                      <a:off x="8445302" y="1212307"/>
                                      <a:ext cx="4728198" cy="3002797"/>
                                      <a:chOff x="9841504" y="700863"/>
                                      <a:chExt cx="4728198" cy="3002797"/>
                                    </a:xfrm>
                                  </p:grpSpPr>
                                  <p:pic>
                                    <p:nvPicPr>
                                      <p:cNvPr id="3" name="Picture 2">
                                        <a:extLst>
                                          <a:ext uri="{FF2B5EF4-FFF2-40B4-BE49-F238E27FC236}">
                                            <a16:creationId xmlns:a16="http://schemas.microsoft.com/office/drawing/2014/main" id="{5AA45EA4-B652-CFE5-F1BB-83913B85D20B}"/>
                                          </a:ext>
                                        </a:extLst>
                                      </p:cNvPr>
                                      <p:cNvPicPr>
                                        <a:picLocks noChangeAspect="1"/>
                                      </p:cNvPicPr>
                                      <p:nvPr/>
                                    </p:nvPicPr>
                                    <p:blipFill>
                                      <a:blip r:embed="rId5"/>
                                      <a:stretch>
                                        <a:fillRect/>
                                      </a:stretch>
                                    </p:blipFill>
                                    <p:spPr>
                                      <a:xfrm>
                                        <a:off x="9841504" y="700863"/>
                                        <a:ext cx="4728198" cy="3002797"/>
                                      </a:xfrm>
                                      <a:prstGeom prst="rect">
                                        <a:avLst/>
                                      </a:prstGeom>
                                    </p:spPr>
                                  </p:pic>
                                  <p:pic>
                                    <p:nvPicPr>
                                      <p:cNvPr id="6" name="Picture 5">
                                        <a:extLst>
                                          <a:ext uri="{FF2B5EF4-FFF2-40B4-BE49-F238E27FC236}">
                                            <a16:creationId xmlns:a16="http://schemas.microsoft.com/office/drawing/2014/main" id="{87E0DEAE-F971-278B-028C-BB2FD30BFD97}"/>
                                          </a:ext>
                                        </a:extLst>
                                      </p:cNvPr>
                                      <p:cNvPicPr>
                                        <a:picLocks noChangeAspect="1"/>
                                      </p:cNvPicPr>
                                      <p:nvPr/>
                                    </p:nvPicPr>
                                    <p:blipFill>
                                      <a:blip r:embed="rId6"/>
                                      <a:srcRect l="14056" t="20528" r="10740" b="19072"/>
                                      <a:stretch>
                                        <a:fillRect/>
                                      </a:stretch>
                                    </p:blipFill>
                                    <p:spPr>
                                      <a:xfrm>
                                        <a:off x="10498193" y="1299831"/>
                                        <a:ext cx="3555756" cy="1813686"/>
                                      </a:xfrm>
                                      <a:prstGeom prst="rect">
                                        <a:avLst/>
                                      </a:prstGeom>
                                    </p:spPr>
                                  </p:pic>
                                </p:grpSp>
                                <p:grpSp>
                                  <p:nvGrpSpPr>
                                    <p:cNvPr id="12" name="Group 11">
                                      <a:extLst>
                                        <a:ext uri="{FF2B5EF4-FFF2-40B4-BE49-F238E27FC236}">
                                          <a16:creationId xmlns:a16="http://schemas.microsoft.com/office/drawing/2014/main" id="{7BBFFB64-7002-4706-22AB-1CF31348C3B5}"/>
                                        </a:ext>
                                      </a:extLst>
                                    </p:cNvPr>
                                    <p:cNvGrpSpPr/>
                                    <p:nvPr/>
                                  </p:nvGrpSpPr>
                                  <p:grpSpPr>
                                    <a:xfrm>
                                      <a:off x="4351199" y="1201492"/>
                                      <a:ext cx="4889601" cy="3002797"/>
                                      <a:chOff x="3650519" y="523581"/>
                                      <a:chExt cx="7772400" cy="4663440"/>
                                    </a:xfrm>
                                  </p:grpSpPr>
                                  <p:pic>
                                    <p:nvPicPr>
                                      <p:cNvPr id="9" name="Picture 8">
                                        <a:extLst>
                                          <a:ext uri="{FF2B5EF4-FFF2-40B4-BE49-F238E27FC236}">
                                            <a16:creationId xmlns:a16="http://schemas.microsoft.com/office/drawing/2014/main" id="{32A6B98C-F1C0-78FB-9758-65E6A7049D57}"/>
                                          </a:ext>
                                        </a:extLst>
                                      </p:cNvPr>
                                      <p:cNvPicPr>
                                        <a:picLocks noChangeAspect="1"/>
                                      </p:cNvPicPr>
                                      <p:nvPr/>
                                    </p:nvPicPr>
                                    <p:blipFill>
                                      <a:blip r:embed="rId7"/>
                                      <a:stretch>
                                        <a:fillRect/>
                                      </a:stretch>
                                    </p:blipFill>
                                    <p:spPr>
                                      <a:xfrm>
                                        <a:off x="3650519" y="523581"/>
                                        <a:ext cx="7772400" cy="4663440"/>
                                      </a:xfrm>
                                      <a:prstGeom prst="rect">
                                        <a:avLst/>
                                      </a:prstGeom>
                                    </p:spPr>
                                  </p:pic>
                                  <p:pic>
                                    <p:nvPicPr>
                                      <p:cNvPr id="11" name="Picture 10">
                                        <a:extLst>
                                          <a:ext uri="{FF2B5EF4-FFF2-40B4-BE49-F238E27FC236}">
                                            <a16:creationId xmlns:a16="http://schemas.microsoft.com/office/drawing/2014/main" id="{CC7E2E91-6119-71E9-F24A-269EDCB1AB03}"/>
                                          </a:ext>
                                        </a:extLst>
                                      </p:cNvPr>
                                      <p:cNvPicPr>
                                        <a:picLocks noChangeAspect="1"/>
                                      </p:cNvPicPr>
                                      <p:nvPr/>
                                    </p:nvPicPr>
                                    <p:blipFill>
                                      <a:blip r:embed="rId8"/>
                                      <a:srcRect l="15047" t="30013" r="11410" b="12682"/>
                                      <a:stretch>
                                        <a:fillRect/>
                                      </a:stretch>
                                    </p:blipFill>
                                    <p:spPr>
                                      <a:xfrm>
                                        <a:off x="4918129" y="1916593"/>
                                        <a:ext cx="5716044" cy="2672394"/>
                                      </a:xfrm>
                                      <a:prstGeom prst="rect">
                                        <a:avLst/>
                                      </a:prstGeom>
                                    </p:spPr>
                                  </p:pic>
                                </p:grpSp>
                              </p:grpSp>
                              <p:grpSp>
                                <p:nvGrpSpPr>
                                  <p:cNvPr id="18" name="Group 17">
                                    <a:extLst>
                                      <a:ext uri="{FF2B5EF4-FFF2-40B4-BE49-F238E27FC236}">
                                        <a16:creationId xmlns:a16="http://schemas.microsoft.com/office/drawing/2014/main" id="{55E1E0A8-0442-C5E6-42B4-01C34D1EFBD8}"/>
                                      </a:ext>
                                    </a:extLst>
                                  </p:cNvPr>
                                  <p:cNvGrpSpPr/>
                                  <p:nvPr/>
                                </p:nvGrpSpPr>
                                <p:grpSpPr>
                                  <a:xfrm>
                                    <a:off x="300703" y="1195250"/>
                                    <a:ext cx="3720024" cy="2484740"/>
                                    <a:chOff x="-9600526" y="70159"/>
                                    <a:chExt cx="7772399" cy="4663441"/>
                                  </a:xfrm>
                                </p:grpSpPr>
                                <p:pic>
                                  <p:nvPicPr>
                                    <p:cNvPr id="15" name="Picture 14">
                                      <a:extLst>
                                        <a:ext uri="{FF2B5EF4-FFF2-40B4-BE49-F238E27FC236}">
                                          <a16:creationId xmlns:a16="http://schemas.microsoft.com/office/drawing/2014/main" id="{89FC4C6F-E113-33A9-9FA0-CFD2D4E27BA8}"/>
                                        </a:ext>
                                      </a:extLst>
                                    </p:cNvPr>
                                    <p:cNvPicPr>
                                      <a:picLocks noChangeAspect="1"/>
                                    </p:cNvPicPr>
                                    <p:nvPr/>
                                  </p:nvPicPr>
                                  <p:blipFill>
                                    <a:blip r:embed="rId9"/>
                                    <a:stretch>
                                      <a:fillRect/>
                                    </a:stretch>
                                  </p:blipFill>
                                  <p:spPr>
                                    <a:xfrm>
                                      <a:off x="-9600526" y="70159"/>
                                      <a:ext cx="7772399" cy="4663441"/>
                                    </a:xfrm>
                                    <a:prstGeom prst="rect">
                                      <a:avLst/>
                                    </a:prstGeom>
                                  </p:spPr>
                                </p:pic>
                                <p:pic>
                                  <p:nvPicPr>
                                    <p:cNvPr id="17" name="Picture 16">
                                      <a:extLst>
                                        <a:ext uri="{FF2B5EF4-FFF2-40B4-BE49-F238E27FC236}">
                                          <a16:creationId xmlns:a16="http://schemas.microsoft.com/office/drawing/2014/main" id="{AE0BAC52-A93F-140F-98CA-3663553581F3}"/>
                                        </a:ext>
                                      </a:extLst>
                                    </p:cNvPr>
                                    <p:cNvPicPr>
                                      <a:picLocks noChangeAspect="1"/>
                                    </p:cNvPicPr>
                                    <p:nvPr/>
                                  </p:nvPicPr>
                                  <p:blipFill>
                                    <a:blip r:embed="rId10"/>
                                    <a:srcRect l="14432" t="27092" r="10193" b="12379"/>
                                    <a:stretch>
                                      <a:fillRect/>
                                    </a:stretch>
                                  </p:blipFill>
                                  <p:spPr>
                                    <a:xfrm>
                                      <a:off x="-8512851" y="1337315"/>
                                      <a:ext cx="5858464" cy="2822715"/>
                                    </a:xfrm>
                                    <a:prstGeom prst="rect">
                                      <a:avLst/>
                                    </a:prstGeom>
                                  </p:spPr>
                                </p:pic>
                              </p:grpSp>
                            </p:grpSp>
                            <p:sp>
                              <p:nvSpPr>
                                <p:cNvPr id="33" name="TextBox 32">
                                  <a:extLst>
                                    <a:ext uri="{FF2B5EF4-FFF2-40B4-BE49-F238E27FC236}">
                                      <a16:creationId xmlns:a16="http://schemas.microsoft.com/office/drawing/2014/main" id="{EE8C50C0-FDAC-0430-8E1E-15EB4DC2D019}"/>
                                    </a:ext>
                                  </a:extLst>
                                </p:cNvPr>
                                <p:cNvSpPr txBox="1"/>
                                <p:nvPr/>
                              </p:nvSpPr>
                              <p:spPr>
                                <a:xfrm>
                                  <a:off x="8933618" y="5722480"/>
                                  <a:ext cx="3422045"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2-chain systems</a:t>
                                  </a:r>
                                </a:p>
                              </p:txBody>
                            </p:sp>
                            <p:sp>
                              <p:nvSpPr>
                                <p:cNvPr id="34" name="TextBox 33">
                                  <a:extLst>
                                    <a:ext uri="{FF2B5EF4-FFF2-40B4-BE49-F238E27FC236}">
                                      <a16:creationId xmlns:a16="http://schemas.microsoft.com/office/drawing/2014/main" id="{E4303A0D-1F65-2B6C-D175-206023A1BE5A}"/>
                                    </a:ext>
                                  </a:extLst>
                                </p:cNvPr>
                                <p:cNvSpPr txBox="1"/>
                                <p:nvPr/>
                              </p:nvSpPr>
                              <p:spPr>
                                <a:xfrm>
                                  <a:off x="5253475" y="5701074"/>
                                  <a:ext cx="2656779"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4-chain systems</a:t>
                                  </a:r>
                                </a:p>
                              </p:txBody>
                            </p:sp>
                            <p:sp>
                              <p:nvSpPr>
                                <p:cNvPr id="35" name="TextBox 34">
                                  <a:extLst>
                                    <a:ext uri="{FF2B5EF4-FFF2-40B4-BE49-F238E27FC236}">
                                      <a16:creationId xmlns:a16="http://schemas.microsoft.com/office/drawing/2014/main" id="{B6538792-1E8E-D519-3D94-128068A84441}"/>
                                    </a:ext>
                                  </a:extLst>
                                </p:cNvPr>
                                <p:cNvSpPr txBox="1"/>
                                <p:nvPr/>
                              </p:nvSpPr>
                              <p:spPr>
                                <a:xfrm>
                                  <a:off x="1139866" y="5709011"/>
                                  <a:ext cx="3422045"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6-chain systems</a:t>
                                  </a:r>
                                </a:p>
                              </p:txBody>
                            </p:sp>
                          </p:grpSp>
                          <p:sp>
                            <p:nvSpPr>
                              <p:cNvPr id="45" name="TextBox 44">
                                <a:extLst>
                                  <a:ext uri="{FF2B5EF4-FFF2-40B4-BE49-F238E27FC236}">
                                    <a16:creationId xmlns:a16="http://schemas.microsoft.com/office/drawing/2014/main" id="{A751FF6D-BC3E-3E03-CDFB-E2A7E904511A}"/>
                                  </a:ext>
                                </a:extLst>
                              </p:cNvPr>
                              <p:cNvSpPr txBox="1"/>
                              <p:nvPr/>
                            </p:nvSpPr>
                            <p:spPr>
                              <a:xfrm>
                                <a:off x="619153" y="295606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46" name="TextBox 45">
                                <a:extLst>
                                  <a:ext uri="{FF2B5EF4-FFF2-40B4-BE49-F238E27FC236}">
                                    <a16:creationId xmlns:a16="http://schemas.microsoft.com/office/drawing/2014/main" id="{38E1F24F-C7D8-848D-8EB0-92438ED08484}"/>
                                  </a:ext>
                                </a:extLst>
                              </p:cNvPr>
                              <p:cNvSpPr txBox="1"/>
                              <p:nvPr/>
                            </p:nvSpPr>
                            <p:spPr>
                              <a:xfrm>
                                <a:off x="4559025" y="2956066"/>
                                <a:ext cx="515095"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sp>
                            <p:nvSpPr>
                              <p:cNvPr id="47" name="TextBox 46">
                                <a:extLst>
                                  <a:ext uri="{FF2B5EF4-FFF2-40B4-BE49-F238E27FC236}">
                                    <a16:creationId xmlns:a16="http://schemas.microsoft.com/office/drawing/2014/main" id="{A555CB39-B8C2-363C-3888-F11CAAD5B688}"/>
                                  </a:ext>
                                </a:extLst>
                              </p:cNvPr>
                              <p:cNvSpPr txBox="1"/>
                              <p:nvPr/>
                            </p:nvSpPr>
                            <p:spPr>
                              <a:xfrm>
                                <a:off x="8490773" y="2956919"/>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C</a:t>
                                </a:r>
                              </a:p>
                            </p:txBody>
                          </p:sp>
                        </p:grpSp>
                      </p:grpSp>
                      <mc:AlternateContent xmlns:mc="http://schemas.openxmlformats.org/markup-compatibility/2006">
                        <mc:Choice xmlns:a14="http://schemas.microsoft.com/office/drawing/2010/main" Requires="a14">
                          <p:sp>
                            <p:nvSpPr>
                              <p:cNvPr id="50" name="TextBox 49">
                                <a:extLst>
                                  <a:ext uri="{FF2B5EF4-FFF2-40B4-BE49-F238E27FC236}">
                                    <a16:creationId xmlns:a16="http://schemas.microsoft.com/office/drawing/2014/main" id="{52796D4F-9C8E-A1D6-FCFE-F898CE3E0F2C}"/>
                                  </a:ext>
                                </a:extLst>
                              </p:cNvPr>
                              <p:cNvSpPr txBox="1"/>
                              <p:nvPr/>
                            </p:nvSpPr>
                            <p:spPr>
                              <a:xfrm>
                                <a:off x="10896128" y="3077757"/>
                                <a:ext cx="1301010" cy="646331"/>
                              </a:xfrm>
                              <a:prstGeom prst="rect">
                                <a:avLst/>
                              </a:prstGeom>
                              <a:noFill/>
                              <a:ln>
                                <a:noFill/>
                              </a:ln>
                            </p:spPr>
                            <p:txBody>
                              <a:bodyPr wrap="square" rtlCol="0">
                                <a:spAutoFit/>
                              </a:bodyPr>
                              <a:lstStyle/>
                              <a:p>
                                <a14:m>
                                  <m:oMath xmlns:m="http://schemas.openxmlformats.org/officeDocument/2006/math">
                                    <m:r>
                                      <a:rPr lang="en-GB" i="1" noProof="1" dirty="0" smtClean="0">
                                        <a:solidFill>
                                          <a:srgbClr val="FF5B00"/>
                                        </a:solidFill>
                                        <a:latin typeface="Cambria Math" panose="02040503050406030204" pitchFamily="18" charset="0"/>
                                        <a:ea typeface="Cambria Math" panose="02040503050406030204" pitchFamily="18" charset="0"/>
                                      </a:rPr>
                                      <m:t>∎</m:t>
                                    </m:r>
                                  </m:oMath>
                                </a14:m>
                                <a:r>
                                  <a:rPr lang="en-GB" noProof="1">
                                    <a:solidFill>
                                      <a:srgbClr val="FF5B00"/>
                                    </a:solidFill>
                                    <a:latin typeface="Arial" panose="020B0604020202020204" pitchFamily="34" charset="0"/>
                                    <a:ea typeface="Cambria Math" panose="02040503050406030204" pitchFamily="18" charset="0"/>
                                    <a:cs typeface="Arial" panose="020B0604020202020204" pitchFamily="34" charset="0"/>
                                  </a:rPr>
                                  <a:t> </a:t>
                                </a:r>
                                <a:r>
                                  <a:rPr lang="en-GB" b="0" i="0" noProof="1">
                                    <a:solidFill>
                                      <a:srgbClr val="FF5B00"/>
                                    </a:solidFill>
                                    <a:latin typeface="Arial" panose="020B0604020202020204" pitchFamily="34" charset="0"/>
                                    <a:ea typeface="Cambria Math" panose="02040503050406030204" pitchFamily="18" charset="0"/>
                                    <a:cs typeface="Arial" panose="020B0604020202020204" pitchFamily="34" charset="0"/>
                                  </a:rPr>
                                  <a:t>6A6B</a:t>
                                </a:r>
                                <a:endParaRPr lang="fr-FR" b="0" i="0" noProof="1">
                                  <a:solidFill>
                                    <a:srgbClr val="FF5B00"/>
                                  </a:solidFill>
                                  <a:latin typeface="Arial" panose="020B0604020202020204" pitchFamily="34" charset="0"/>
                                  <a:ea typeface="Cambria Math" panose="02040503050406030204" pitchFamily="18" charset="0"/>
                                  <a:cs typeface="Arial" panose="020B0604020202020204" pitchFamily="34" charset="0"/>
                                </a:endParaRPr>
                              </a:p>
                              <a:p>
                                <a14:m>
                                  <m:oMath xmlns:m="http://schemas.openxmlformats.org/officeDocument/2006/math">
                                    <m:r>
                                      <a:rPr lang="en-GB" i="1" noProof="1" dirty="0" smtClean="0">
                                        <a:solidFill>
                                          <a:srgbClr val="0086FF"/>
                                        </a:solidFill>
                                        <a:latin typeface="Cambria Math" panose="02040503050406030204" pitchFamily="18" charset="0"/>
                                        <a:ea typeface="Cambria Math" panose="02040503050406030204" pitchFamily="18" charset="0"/>
                                      </a:rPr>
                                      <m:t>∎</m:t>
                                    </m:r>
                                  </m:oMath>
                                </a14:m>
                                <a:r>
                                  <a:rPr lang="fr-FR" dirty="0">
                                    <a:solidFill>
                                      <a:srgbClr val="0086FF"/>
                                    </a:solidFill>
                                    <a:latin typeface="Arial" panose="020B0604020202020204" pitchFamily="34" charset="0"/>
                                    <a:ea typeface="Cambria Math" panose="02040503050406030204" pitchFamily="18" charset="0"/>
                                    <a:cs typeface="Arial" panose="020B0604020202020204" pitchFamily="34" charset="0"/>
                                  </a:rPr>
                                  <a:t> 6</a:t>
                                </a:r>
                                <a:r>
                                  <a:rPr lang="fr-FR" b="0" dirty="0">
                                    <a:solidFill>
                                      <a:srgbClr val="0086FF"/>
                                    </a:solidFill>
                                    <a:latin typeface="Arial" panose="020B0604020202020204" pitchFamily="34" charset="0"/>
                                    <a:ea typeface="Cambria Math" panose="02040503050406030204" pitchFamily="18" charset="0"/>
                                    <a:cs typeface="Arial" panose="020B0604020202020204" pitchFamily="34" charset="0"/>
                                  </a:rPr>
                                  <a:t>CU7</a:t>
                                </a:r>
                              </a:p>
                            </p:txBody>
                          </p:sp>
                        </mc:Choice>
                        <mc:Fallback>
                          <p:sp>
                            <p:nvSpPr>
                              <p:cNvPr id="50" name="TextBox 49">
                                <a:extLst>
                                  <a:ext uri="{FF2B5EF4-FFF2-40B4-BE49-F238E27FC236}">
                                    <a16:creationId xmlns:a16="http://schemas.microsoft.com/office/drawing/2014/main" id="{52796D4F-9C8E-A1D6-FCFE-F898CE3E0F2C}"/>
                                  </a:ext>
                                </a:extLst>
                              </p:cNvPr>
                              <p:cNvSpPr txBox="1">
                                <a:spLocks noRot="1" noChangeAspect="1" noMove="1" noResize="1" noEditPoints="1" noAdjustHandles="1" noChangeArrowheads="1" noChangeShapeType="1" noTextEdit="1"/>
                              </p:cNvSpPr>
                              <p:nvPr/>
                            </p:nvSpPr>
                            <p:spPr>
                              <a:xfrm>
                                <a:off x="10896128" y="3077757"/>
                                <a:ext cx="1301010" cy="646331"/>
                              </a:xfrm>
                              <a:prstGeom prst="rect">
                                <a:avLst/>
                              </a:prstGeom>
                              <a:blipFill>
                                <a:blip r:embed="rId11"/>
                                <a:stretch>
                                  <a:fillRect t="-3846" b="-13462"/>
                                </a:stretch>
                              </a:blipFill>
                              <a:ln>
                                <a:noFill/>
                              </a:ln>
                            </p:spPr>
                            <p:txBody>
                              <a:bodyPr/>
                              <a:lstStyle/>
                              <a:p>
                                <a:r>
                                  <a:rPr lang="en-GB">
                                    <a:noFill/>
                                  </a:rPr>
                                  <a:t> </a:t>
                                </a:r>
                              </a:p>
                            </p:txBody>
                          </p:sp>
                        </mc:Fallback>
                      </mc:AlternateContent>
                      <p:sp>
                        <p:nvSpPr>
                          <p:cNvPr id="53" name="Right Brace 52">
                            <a:extLst>
                              <a:ext uri="{FF2B5EF4-FFF2-40B4-BE49-F238E27FC236}">
                                <a16:creationId xmlns:a16="http://schemas.microsoft.com/office/drawing/2014/main" id="{B03DBB80-E15A-FA13-B2B6-E7C234BE4E84}"/>
                              </a:ext>
                            </a:extLst>
                          </p:cNvPr>
                          <p:cNvSpPr/>
                          <p:nvPr/>
                        </p:nvSpPr>
                        <p:spPr>
                          <a:xfrm rot="16200000">
                            <a:off x="9155997" y="2297226"/>
                            <a:ext cx="214839" cy="1564894"/>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54" name="Right Brace 53">
                            <a:extLst>
                              <a:ext uri="{FF2B5EF4-FFF2-40B4-BE49-F238E27FC236}">
                                <a16:creationId xmlns:a16="http://schemas.microsoft.com/office/drawing/2014/main" id="{6B204639-9F69-4CF0-AE31-955E36BDA8C2}"/>
                              </a:ext>
                            </a:extLst>
                          </p:cNvPr>
                          <p:cNvSpPr/>
                          <p:nvPr/>
                        </p:nvSpPr>
                        <p:spPr>
                          <a:xfrm rot="16200000">
                            <a:off x="10727566" y="2295310"/>
                            <a:ext cx="214839" cy="1564894"/>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55" name="TextBox 54">
                            <a:extLst>
                              <a:ext uri="{FF2B5EF4-FFF2-40B4-BE49-F238E27FC236}">
                                <a16:creationId xmlns:a16="http://schemas.microsoft.com/office/drawing/2014/main" id="{FDF50313-F26B-244F-01FF-B7FA245FD6D4}"/>
                              </a:ext>
                            </a:extLst>
                          </p:cNvPr>
                          <p:cNvSpPr txBox="1"/>
                          <p:nvPr/>
                        </p:nvSpPr>
                        <p:spPr>
                          <a:xfrm>
                            <a:off x="9031528" y="2808572"/>
                            <a:ext cx="640121"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1</a:t>
                            </a:r>
                          </a:p>
                        </p:txBody>
                      </p:sp>
                      <p:sp>
                        <p:nvSpPr>
                          <p:cNvPr id="56" name="TextBox 55">
                            <a:extLst>
                              <a:ext uri="{FF2B5EF4-FFF2-40B4-BE49-F238E27FC236}">
                                <a16:creationId xmlns:a16="http://schemas.microsoft.com/office/drawing/2014/main" id="{3AEEE8EB-D7B0-0BC9-5553-2A097AB3A7A9}"/>
                              </a:ext>
                            </a:extLst>
                          </p:cNvPr>
                          <p:cNvSpPr txBox="1"/>
                          <p:nvPr/>
                        </p:nvSpPr>
                        <p:spPr>
                          <a:xfrm>
                            <a:off x="10579720" y="2810179"/>
                            <a:ext cx="1289713"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2</a:t>
                            </a:r>
                          </a:p>
                        </p:txBody>
                      </p:sp>
                    </p:grpSp>
                  </p:grpSp>
                  <p:sp>
                    <p:nvSpPr>
                      <p:cNvPr id="60" name="Right Brace 59">
                        <a:extLst>
                          <a:ext uri="{FF2B5EF4-FFF2-40B4-BE49-F238E27FC236}">
                            <a16:creationId xmlns:a16="http://schemas.microsoft.com/office/drawing/2014/main" id="{25632047-4A36-A206-64B5-254AFE1BF7EE}"/>
                          </a:ext>
                        </a:extLst>
                      </p:cNvPr>
                      <p:cNvSpPr/>
                      <p:nvPr/>
                    </p:nvSpPr>
                    <p:spPr>
                      <a:xfrm rot="16200000">
                        <a:off x="5138663" y="2812501"/>
                        <a:ext cx="214839" cy="868533"/>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61" name="Right Brace 60">
                        <a:extLst>
                          <a:ext uri="{FF2B5EF4-FFF2-40B4-BE49-F238E27FC236}">
                            <a16:creationId xmlns:a16="http://schemas.microsoft.com/office/drawing/2014/main" id="{E2415390-0E25-D220-CEDF-D06D437F2177}"/>
                          </a:ext>
                        </a:extLst>
                      </p:cNvPr>
                      <p:cNvSpPr/>
                      <p:nvPr/>
                    </p:nvSpPr>
                    <p:spPr>
                      <a:xfrm rot="16200000">
                        <a:off x="6019288" y="2817873"/>
                        <a:ext cx="214839" cy="857789"/>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solidFill>
                            <a:schemeClr val="tx1">
                              <a:lumMod val="95000"/>
                              <a:lumOff val="5000"/>
                            </a:schemeClr>
                          </a:solidFill>
                        </a:endParaRPr>
                      </a:p>
                    </p:txBody>
                  </p:sp>
                  <p:sp>
                    <p:nvSpPr>
                      <p:cNvPr id="62" name="TextBox 61">
                        <a:extLst>
                          <a:ext uri="{FF2B5EF4-FFF2-40B4-BE49-F238E27FC236}">
                            <a16:creationId xmlns:a16="http://schemas.microsoft.com/office/drawing/2014/main" id="{8B58929E-8435-2781-9203-1EA65741E7F4}"/>
                          </a:ext>
                        </a:extLst>
                      </p:cNvPr>
                      <p:cNvSpPr txBox="1"/>
                      <p:nvPr/>
                    </p:nvSpPr>
                    <p:spPr>
                      <a:xfrm>
                        <a:off x="4997485" y="2969802"/>
                        <a:ext cx="1289713"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1</a:t>
                        </a:r>
                      </a:p>
                    </p:txBody>
                  </p:sp>
                  <p:sp>
                    <p:nvSpPr>
                      <p:cNvPr id="63" name="TextBox 62">
                        <a:extLst>
                          <a:ext uri="{FF2B5EF4-FFF2-40B4-BE49-F238E27FC236}">
                            <a16:creationId xmlns:a16="http://schemas.microsoft.com/office/drawing/2014/main" id="{06BEFCC9-734B-3E8D-3254-C9B1EB7C3A6A}"/>
                          </a:ext>
                        </a:extLst>
                      </p:cNvPr>
                      <p:cNvSpPr txBox="1"/>
                      <p:nvPr/>
                    </p:nvSpPr>
                    <p:spPr>
                      <a:xfrm>
                        <a:off x="5840223" y="2976957"/>
                        <a:ext cx="1289713"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2</a:t>
                        </a:r>
                      </a:p>
                    </p:txBody>
                  </p:sp>
                  <p:sp>
                    <p:nvSpPr>
                      <p:cNvPr id="64" name="Right Brace 63">
                        <a:extLst>
                          <a:ext uri="{FF2B5EF4-FFF2-40B4-BE49-F238E27FC236}">
                            <a16:creationId xmlns:a16="http://schemas.microsoft.com/office/drawing/2014/main" id="{4AB47B7F-C9F3-A450-8F10-C0CB7B2253EF}"/>
                          </a:ext>
                        </a:extLst>
                      </p:cNvPr>
                      <p:cNvSpPr/>
                      <p:nvPr/>
                    </p:nvSpPr>
                    <p:spPr>
                      <a:xfrm rot="16200000">
                        <a:off x="6863949" y="2823067"/>
                        <a:ext cx="214839" cy="813173"/>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66" name="TextBox 65">
                        <a:extLst>
                          <a:ext uri="{FF2B5EF4-FFF2-40B4-BE49-F238E27FC236}">
                            <a16:creationId xmlns:a16="http://schemas.microsoft.com/office/drawing/2014/main" id="{FEEDD43B-4621-B41C-CA10-BEDEE67BE619}"/>
                          </a:ext>
                        </a:extLst>
                      </p:cNvPr>
                      <p:cNvSpPr txBox="1"/>
                      <p:nvPr/>
                    </p:nvSpPr>
                    <p:spPr>
                      <a:xfrm>
                        <a:off x="6683108" y="2965375"/>
                        <a:ext cx="1289713"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3</a:t>
                        </a:r>
                      </a:p>
                    </p:txBody>
                  </p:sp>
                  <p:sp>
                    <p:nvSpPr>
                      <p:cNvPr id="67" name="TextBox 66">
                        <a:extLst>
                          <a:ext uri="{FF2B5EF4-FFF2-40B4-BE49-F238E27FC236}">
                            <a16:creationId xmlns:a16="http://schemas.microsoft.com/office/drawing/2014/main" id="{FC1B2973-F7BA-117A-7EC0-8EB0F270ED55}"/>
                          </a:ext>
                        </a:extLst>
                      </p:cNvPr>
                      <p:cNvSpPr txBox="1"/>
                      <p:nvPr/>
                    </p:nvSpPr>
                    <p:spPr>
                      <a:xfrm>
                        <a:off x="7539597" y="2954197"/>
                        <a:ext cx="1289713"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4</a:t>
                        </a:r>
                      </a:p>
                    </p:txBody>
                  </p:sp>
                </p:grpSp>
              </p:grpSp>
              <p:sp>
                <p:nvSpPr>
                  <p:cNvPr id="70" name="Right Brace 69">
                    <a:extLst>
                      <a:ext uri="{FF2B5EF4-FFF2-40B4-BE49-F238E27FC236}">
                        <a16:creationId xmlns:a16="http://schemas.microsoft.com/office/drawing/2014/main" id="{CACE0F23-6E29-52AF-7123-E6C117F76962}"/>
                      </a:ext>
                    </a:extLst>
                  </p:cNvPr>
                  <p:cNvSpPr/>
                  <p:nvPr/>
                </p:nvSpPr>
                <p:spPr>
                  <a:xfrm rot="16200000">
                    <a:off x="536669" y="2946050"/>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71" name="TextBox 70">
                    <a:extLst>
                      <a:ext uri="{FF2B5EF4-FFF2-40B4-BE49-F238E27FC236}">
                        <a16:creationId xmlns:a16="http://schemas.microsoft.com/office/drawing/2014/main" id="{CC7CADA8-B0D6-48D0-B559-F530EF4C182E}"/>
                      </a:ext>
                    </a:extLst>
                  </p:cNvPr>
                  <p:cNvSpPr txBox="1"/>
                  <p:nvPr/>
                </p:nvSpPr>
                <p:spPr>
                  <a:xfrm>
                    <a:off x="387697" y="2950600"/>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1</a:t>
                    </a:r>
                  </a:p>
                </p:txBody>
              </p:sp>
              <p:sp>
                <p:nvSpPr>
                  <p:cNvPr id="72" name="Right Brace 71">
                    <a:extLst>
                      <a:ext uri="{FF2B5EF4-FFF2-40B4-BE49-F238E27FC236}">
                        <a16:creationId xmlns:a16="http://schemas.microsoft.com/office/drawing/2014/main" id="{34F78EB5-80B4-E344-6933-30888BDD0149}"/>
                      </a:ext>
                    </a:extLst>
                  </p:cNvPr>
                  <p:cNvSpPr/>
                  <p:nvPr/>
                </p:nvSpPr>
                <p:spPr>
                  <a:xfrm rot="16200000">
                    <a:off x="1104083" y="2949647"/>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73" name="TextBox 72">
                    <a:extLst>
                      <a:ext uri="{FF2B5EF4-FFF2-40B4-BE49-F238E27FC236}">
                        <a16:creationId xmlns:a16="http://schemas.microsoft.com/office/drawing/2014/main" id="{7981D5EF-053F-12CF-1E30-13711AA414BA}"/>
                      </a:ext>
                    </a:extLst>
                  </p:cNvPr>
                  <p:cNvSpPr txBox="1"/>
                  <p:nvPr/>
                </p:nvSpPr>
                <p:spPr>
                  <a:xfrm>
                    <a:off x="955111" y="2954197"/>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2</a:t>
                    </a:r>
                  </a:p>
                </p:txBody>
              </p:sp>
            </p:grpSp>
            <p:cxnSp>
              <p:nvCxnSpPr>
                <p:cNvPr id="76" name="Straight Connector 75">
                  <a:extLst>
                    <a:ext uri="{FF2B5EF4-FFF2-40B4-BE49-F238E27FC236}">
                      <a16:creationId xmlns:a16="http://schemas.microsoft.com/office/drawing/2014/main" id="{3AD9980D-1676-E048-6764-046CBEEA75C9}"/>
                    </a:ext>
                  </a:extLst>
                </p:cNvPr>
                <p:cNvCxnSpPr>
                  <a:cxnSpLocks/>
                </p:cNvCxnSpPr>
                <p:nvPr/>
              </p:nvCxnSpPr>
              <p:spPr>
                <a:xfrm flipV="1">
                  <a:off x="948312" y="2936639"/>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A79BA0E-880A-433A-013F-981CD25C2C19}"/>
                    </a:ext>
                  </a:extLst>
                </p:cNvPr>
                <p:cNvCxnSpPr>
                  <a:cxnSpLocks/>
                </p:cNvCxnSpPr>
                <p:nvPr/>
              </p:nvCxnSpPr>
              <p:spPr>
                <a:xfrm flipV="1">
                  <a:off x="1488489" y="2936639"/>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4E3F8B7-0026-3BBF-B559-67BC6135E544}"/>
                    </a:ext>
                  </a:extLst>
                </p:cNvPr>
                <p:cNvCxnSpPr>
                  <a:cxnSpLocks/>
                </p:cNvCxnSpPr>
                <p:nvPr/>
              </p:nvCxnSpPr>
              <p:spPr>
                <a:xfrm flipV="1">
                  <a:off x="2045767" y="2936638"/>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F7FF4F9-1711-F59A-1AEC-88313D8CBFE1}"/>
                    </a:ext>
                  </a:extLst>
                </p:cNvPr>
                <p:cNvCxnSpPr>
                  <a:cxnSpLocks/>
                </p:cNvCxnSpPr>
                <p:nvPr/>
              </p:nvCxnSpPr>
              <p:spPr>
                <a:xfrm flipV="1">
                  <a:off x="2610764" y="2936637"/>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6EBE8D5-C203-ED57-428A-63E6BFBC1B79}"/>
                    </a:ext>
                  </a:extLst>
                </p:cNvPr>
                <p:cNvCxnSpPr>
                  <a:cxnSpLocks/>
                </p:cNvCxnSpPr>
                <p:nvPr/>
              </p:nvCxnSpPr>
              <p:spPr>
                <a:xfrm flipV="1">
                  <a:off x="3172424" y="2936637"/>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cxnSp>
            <p:nvCxnSpPr>
              <p:cNvPr id="87" name="Straight Connector 86">
                <a:extLst>
                  <a:ext uri="{FF2B5EF4-FFF2-40B4-BE49-F238E27FC236}">
                    <a16:creationId xmlns:a16="http://schemas.microsoft.com/office/drawing/2014/main" id="{3A02773D-0DCB-7C2F-637B-39E3D1BDA71D}"/>
                  </a:ext>
                </a:extLst>
              </p:cNvPr>
              <p:cNvCxnSpPr>
                <a:cxnSpLocks/>
              </p:cNvCxnSpPr>
              <p:nvPr/>
            </p:nvCxnSpPr>
            <p:spPr>
              <a:xfrm flipV="1">
                <a:off x="5162922" y="2940346"/>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BB6634E-7FDE-EABA-C0DE-C26B42A93D13}"/>
                  </a:ext>
                </a:extLst>
              </p:cNvPr>
              <p:cNvCxnSpPr>
                <a:cxnSpLocks/>
              </p:cNvCxnSpPr>
              <p:nvPr/>
            </p:nvCxnSpPr>
            <p:spPr>
              <a:xfrm flipV="1">
                <a:off x="6032782" y="2926462"/>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3FC6E94-E37B-A48E-62E7-FBEC98ABDED4}"/>
                  </a:ext>
                </a:extLst>
              </p:cNvPr>
              <p:cNvCxnSpPr>
                <a:cxnSpLocks/>
              </p:cNvCxnSpPr>
              <p:nvPr/>
            </p:nvCxnSpPr>
            <p:spPr>
              <a:xfrm flipV="1">
                <a:off x="6853854" y="2936636"/>
                <a:ext cx="6674" cy="2279079"/>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93" name="Right Brace 92">
              <a:extLst>
                <a:ext uri="{FF2B5EF4-FFF2-40B4-BE49-F238E27FC236}">
                  <a16:creationId xmlns:a16="http://schemas.microsoft.com/office/drawing/2014/main" id="{6E65F451-AEEC-AFDC-C48F-2513E3FC26E3}"/>
                </a:ext>
              </a:extLst>
            </p:cNvPr>
            <p:cNvSpPr/>
            <p:nvPr/>
          </p:nvSpPr>
          <p:spPr>
            <a:xfrm rot="16200000">
              <a:off x="1907920" y="2948489"/>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94" name="TextBox 93">
              <a:extLst>
                <a:ext uri="{FF2B5EF4-FFF2-40B4-BE49-F238E27FC236}">
                  <a16:creationId xmlns:a16="http://schemas.microsoft.com/office/drawing/2014/main" id="{0F343807-29C6-2D05-177C-CE693AFA21D3}"/>
                </a:ext>
              </a:extLst>
            </p:cNvPr>
            <p:cNvSpPr txBox="1"/>
            <p:nvPr/>
          </p:nvSpPr>
          <p:spPr>
            <a:xfrm>
              <a:off x="1758948" y="2953039"/>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3</a:t>
              </a:r>
            </a:p>
          </p:txBody>
        </p:sp>
        <p:sp>
          <p:nvSpPr>
            <p:cNvPr id="97" name="Right Brace 96">
              <a:extLst>
                <a:ext uri="{FF2B5EF4-FFF2-40B4-BE49-F238E27FC236}">
                  <a16:creationId xmlns:a16="http://schemas.microsoft.com/office/drawing/2014/main" id="{4D03A964-F9E3-F22A-D315-4C054D50A35F}"/>
                </a:ext>
              </a:extLst>
            </p:cNvPr>
            <p:cNvSpPr/>
            <p:nvPr/>
          </p:nvSpPr>
          <p:spPr>
            <a:xfrm rot="16200000">
              <a:off x="2471453" y="2945829"/>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98" name="TextBox 97">
              <a:extLst>
                <a:ext uri="{FF2B5EF4-FFF2-40B4-BE49-F238E27FC236}">
                  <a16:creationId xmlns:a16="http://schemas.microsoft.com/office/drawing/2014/main" id="{31128AB9-CF54-B459-E4B2-585FD7AF1258}"/>
                </a:ext>
              </a:extLst>
            </p:cNvPr>
            <p:cNvSpPr txBox="1"/>
            <p:nvPr/>
          </p:nvSpPr>
          <p:spPr>
            <a:xfrm>
              <a:off x="2322481" y="2950379"/>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4</a:t>
              </a:r>
            </a:p>
          </p:txBody>
        </p:sp>
        <p:sp>
          <p:nvSpPr>
            <p:cNvPr id="99" name="Right Brace 98">
              <a:extLst>
                <a:ext uri="{FF2B5EF4-FFF2-40B4-BE49-F238E27FC236}">
                  <a16:creationId xmlns:a16="http://schemas.microsoft.com/office/drawing/2014/main" id="{19FE8345-9E3E-F61E-D690-0424EB076C51}"/>
                </a:ext>
              </a:extLst>
            </p:cNvPr>
            <p:cNvSpPr/>
            <p:nvPr/>
          </p:nvSpPr>
          <p:spPr>
            <a:xfrm rot="16200000">
              <a:off x="3038162" y="2938822"/>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00" name="TextBox 99">
              <a:extLst>
                <a:ext uri="{FF2B5EF4-FFF2-40B4-BE49-F238E27FC236}">
                  <a16:creationId xmlns:a16="http://schemas.microsoft.com/office/drawing/2014/main" id="{39D8974C-B360-FA84-8F76-DE3B60E65332}"/>
                </a:ext>
              </a:extLst>
            </p:cNvPr>
            <p:cNvSpPr txBox="1"/>
            <p:nvPr/>
          </p:nvSpPr>
          <p:spPr>
            <a:xfrm>
              <a:off x="2889190" y="2943372"/>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5</a:t>
              </a:r>
            </a:p>
          </p:txBody>
        </p:sp>
        <p:sp>
          <p:nvSpPr>
            <p:cNvPr id="101" name="Right Brace 100">
              <a:extLst>
                <a:ext uri="{FF2B5EF4-FFF2-40B4-BE49-F238E27FC236}">
                  <a16:creationId xmlns:a16="http://schemas.microsoft.com/office/drawing/2014/main" id="{BEC5CA9A-1120-B994-6AD5-C1CF0513CAE2}"/>
                </a:ext>
              </a:extLst>
            </p:cNvPr>
            <p:cNvSpPr/>
            <p:nvPr/>
          </p:nvSpPr>
          <p:spPr>
            <a:xfrm rot="16200000">
              <a:off x="3597078" y="2931860"/>
              <a:ext cx="214839" cy="553972"/>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02" name="TextBox 101">
              <a:extLst>
                <a:ext uri="{FF2B5EF4-FFF2-40B4-BE49-F238E27FC236}">
                  <a16:creationId xmlns:a16="http://schemas.microsoft.com/office/drawing/2014/main" id="{C435533A-DE31-445F-75BD-8A696EE21A51}"/>
                </a:ext>
              </a:extLst>
            </p:cNvPr>
            <p:cNvSpPr txBox="1"/>
            <p:nvPr/>
          </p:nvSpPr>
          <p:spPr>
            <a:xfrm>
              <a:off x="3448106" y="2936410"/>
              <a:ext cx="905029"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Chain 6</a:t>
              </a:r>
            </a:p>
          </p:txBody>
        </p:sp>
      </p:grpSp>
    </p:spTree>
    <p:extLst>
      <p:ext uri="{BB962C8B-B14F-4D97-AF65-F5344CB8AC3E}">
        <p14:creationId xmlns:p14="http://schemas.microsoft.com/office/powerpoint/2010/main" val="1264450440"/>
      </p:ext>
    </p:extLst>
  </p:cSld>
  <p:clrMapOvr>
    <a:masterClrMapping/>
  </p:clrMapOvr>
  <mc:AlternateContent xmlns:mc="http://schemas.openxmlformats.org/markup-compatibility/2006">
    <mc:Choice xmlns:p14="http://schemas.microsoft.com/office/powerpoint/2010/main" Requires="p14">
      <p:transition spd="slow" p14:dur="2000" advTm="62532"/>
    </mc:Choice>
    <mc:Fallback>
      <p:transition spd="slow" advTm="625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75B4-80D1-5699-E0BF-9270B022E4AB}"/>
            </a:ext>
          </a:extLst>
        </p:cNvPr>
        <p:cNvGrpSpPr/>
        <p:nvPr/>
      </p:nvGrpSpPr>
      <p:grpSpPr>
        <a:xfrm>
          <a:off x="0" y="0"/>
          <a:ext cx="0" cy="0"/>
          <a:chOff x="0" y="0"/>
          <a:chExt cx="0" cy="0"/>
        </a:xfrm>
      </p:grpSpPr>
      <p:sp>
        <p:nvSpPr>
          <p:cNvPr id="154" name="Title 4">
            <a:extLst>
              <a:ext uri="{FF2B5EF4-FFF2-40B4-BE49-F238E27FC236}">
                <a16:creationId xmlns:a16="http://schemas.microsoft.com/office/drawing/2014/main" id="{6E0A8B80-9C17-4051-4796-7C198086FE16}"/>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IV.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stability and aggregation</a:t>
            </a:r>
          </a:p>
        </p:txBody>
      </p:sp>
      <p:sp>
        <p:nvSpPr>
          <p:cNvPr id="80" name="TextBox 79">
            <a:extLst>
              <a:ext uri="{FF2B5EF4-FFF2-40B4-BE49-F238E27FC236}">
                <a16:creationId xmlns:a16="http://schemas.microsoft.com/office/drawing/2014/main" id="{AFB4B0A9-EF05-F641-85A2-EF042AECD822}"/>
              </a:ext>
            </a:extLst>
          </p:cNvPr>
          <p:cNvSpPr txBox="1"/>
          <p:nvPr/>
        </p:nvSpPr>
        <p:spPr>
          <a:xfrm>
            <a:off x="0" y="5108622"/>
            <a:ext cx="10689840" cy="1446550"/>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6-chain system: </a:t>
            </a:r>
            <a:r>
              <a:rPr lang="en-GB" sz="2200" noProof="1">
                <a:latin typeface="Arial" panose="020B0604020202020204" pitchFamily="34" charset="0"/>
                <a:cs typeface="Arial" panose="020B0604020202020204" pitchFamily="34" charset="0"/>
              </a:rPr>
              <a:t>conservation of β-sheet motifs</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4-chain system: </a:t>
            </a:r>
            <a:r>
              <a:rPr lang="en-GB" sz="2200" noProof="1">
                <a:latin typeface="Arial" panose="020B0604020202020204" pitchFamily="34" charset="0"/>
                <a:cs typeface="Arial" panose="020B0604020202020204" pitchFamily="34" charset="0"/>
              </a:rPr>
              <a:t>prolonged presence of β-sheet motifs</a:t>
            </a:r>
          </a:p>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2-chain system: </a:t>
            </a:r>
            <a:r>
              <a:rPr lang="en-GB" sz="2200" noProof="1">
                <a:latin typeface="Arial" panose="020B0604020202020204" pitchFamily="34" charset="0"/>
                <a:cs typeface="Arial" panose="020B0604020202020204" pitchFamily="34" charset="0"/>
              </a:rPr>
              <a:t>loss of β-sheet motifs (unfolding) + </a:t>
            </a:r>
            <a:br>
              <a:rPr lang="en-GB" sz="2200" noProof="1">
                <a:latin typeface="Arial" panose="020B0604020202020204" pitchFamily="34" charset="0"/>
                <a:cs typeface="Arial" panose="020B0604020202020204" pitchFamily="34" charset="0"/>
              </a:rPr>
            </a:br>
            <a:r>
              <a:rPr lang="en-GB" sz="2200" noProof="1">
                <a:latin typeface="Arial" panose="020B0604020202020204" pitchFamily="34" charset="0"/>
                <a:cs typeface="Arial" panose="020B0604020202020204" pitchFamily="34" charset="0"/>
              </a:rPr>
              <a:t>transient </a:t>
            </a:r>
            <a:r>
              <a:rPr lang="el-GR" sz="2200" noProof="1">
                <a:latin typeface="Arial" panose="020B0604020202020204" pitchFamily="34" charset="0"/>
                <a:cs typeface="Arial" panose="020B0604020202020204" pitchFamily="34" charset="0"/>
              </a:rPr>
              <a:t>α</a:t>
            </a:r>
            <a:r>
              <a:rPr lang="en-GB" sz="2200" noProof="1">
                <a:latin typeface="Arial" panose="020B0604020202020204" pitchFamily="34" charset="0"/>
                <a:cs typeface="Arial" panose="020B0604020202020204" pitchFamily="34" charset="0"/>
              </a:rPr>
              <a:t>-helices </a:t>
            </a:r>
          </a:p>
        </p:txBody>
      </p:sp>
      <p:sp>
        <p:nvSpPr>
          <p:cNvPr id="150" name="Slide Number Placeholder 149">
            <a:extLst>
              <a:ext uri="{FF2B5EF4-FFF2-40B4-BE49-F238E27FC236}">
                <a16:creationId xmlns:a16="http://schemas.microsoft.com/office/drawing/2014/main" id="{025C5667-0869-67D6-F234-7BE2ABBBD23A}"/>
              </a:ext>
            </a:extLst>
          </p:cNvPr>
          <p:cNvSpPr>
            <a:spLocks noGrp="1"/>
          </p:cNvSpPr>
          <p:nvPr>
            <p:ph type="sldNum" sz="quarter" idx="12"/>
          </p:nvPr>
        </p:nvSpPr>
        <p:spPr/>
        <p:txBody>
          <a:bodyPr/>
          <a:lstStyle/>
          <a:p>
            <a:fld id="{A9474A3E-2C99-014E-8DC1-D4CADD1F58D4}" type="slidenum">
              <a:rPr lang="en-GB" smtClean="0"/>
              <a:t>5</a:t>
            </a:fld>
            <a:endParaRPr lang="en-GB"/>
          </a:p>
        </p:txBody>
      </p:sp>
      <p:sp>
        <p:nvSpPr>
          <p:cNvPr id="152" name="Footer Placeholder 151">
            <a:extLst>
              <a:ext uri="{FF2B5EF4-FFF2-40B4-BE49-F238E27FC236}">
                <a16:creationId xmlns:a16="http://schemas.microsoft.com/office/drawing/2014/main" id="{8D8F75A7-18F8-90C0-BF37-8646465FA03C}"/>
              </a:ext>
            </a:extLst>
          </p:cNvPr>
          <p:cNvSpPr>
            <a:spLocks noGrp="1"/>
          </p:cNvSpPr>
          <p:nvPr>
            <p:ph type="ftr" sz="quarter" idx="11"/>
          </p:nvPr>
        </p:nvSpPr>
        <p:spPr/>
        <p:txBody>
          <a:bodyPr/>
          <a:lstStyle/>
          <a:p>
            <a:r>
              <a:rPr lang="en-GB"/>
              <a:t>ISGC Academia Sinica 2026</a:t>
            </a:r>
          </a:p>
        </p:txBody>
      </p:sp>
      <p:sp>
        <p:nvSpPr>
          <p:cNvPr id="153" name="TextBox 152">
            <a:extLst>
              <a:ext uri="{FF2B5EF4-FFF2-40B4-BE49-F238E27FC236}">
                <a16:creationId xmlns:a16="http://schemas.microsoft.com/office/drawing/2014/main" id="{9FF12D4C-9EF7-4C81-B601-2B453AC2EB49}"/>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180" name="Group 179">
            <a:extLst>
              <a:ext uri="{FF2B5EF4-FFF2-40B4-BE49-F238E27FC236}">
                <a16:creationId xmlns:a16="http://schemas.microsoft.com/office/drawing/2014/main" id="{E4F6D3E4-F558-FD9D-5ECA-FD62363F84E5}"/>
              </a:ext>
            </a:extLst>
          </p:cNvPr>
          <p:cNvGrpSpPr/>
          <p:nvPr/>
        </p:nvGrpSpPr>
        <p:grpSpPr>
          <a:xfrm>
            <a:off x="-66060" y="694337"/>
            <a:ext cx="12846929" cy="4372276"/>
            <a:chOff x="-40154" y="929355"/>
            <a:chExt cx="12846929" cy="4372276"/>
          </a:xfrm>
        </p:grpSpPr>
        <p:grpSp>
          <p:nvGrpSpPr>
            <p:cNvPr id="178" name="Group 177">
              <a:extLst>
                <a:ext uri="{FF2B5EF4-FFF2-40B4-BE49-F238E27FC236}">
                  <a16:creationId xmlns:a16="http://schemas.microsoft.com/office/drawing/2014/main" id="{AFC4D6DB-0C26-CB25-350B-E248AC037669}"/>
                </a:ext>
              </a:extLst>
            </p:cNvPr>
            <p:cNvGrpSpPr/>
            <p:nvPr/>
          </p:nvGrpSpPr>
          <p:grpSpPr>
            <a:xfrm>
              <a:off x="-40154" y="929355"/>
              <a:ext cx="12846929" cy="4372276"/>
              <a:chOff x="-40154" y="929355"/>
              <a:chExt cx="12846929" cy="4372276"/>
            </a:xfrm>
          </p:grpSpPr>
          <p:grpSp>
            <p:nvGrpSpPr>
              <p:cNvPr id="173" name="Group 172">
                <a:extLst>
                  <a:ext uri="{FF2B5EF4-FFF2-40B4-BE49-F238E27FC236}">
                    <a16:creationId xmlns:a16="http://schemas.microsoft.com/office/drawing/2014/main" id="{5F3F3AC1-1D07-91BE-58C9-6D2712F9BF17}"/>
                  </a:ext>
                </a:extLst>
              </p:cNvPr>
              <p:cNvGrpSpPr/>
              <p:nvPr/>
            </p:nvGrpSpPr>
            <p:grpSpPr>
              <a:xfrm>
                <a:off x="-40154" y="929355"/>
                <a:ext cx="12846929" cy="4372276"/>
                <a:chOff x="-235431" y="921263"/>
                <a:chExt cx="12846929" cy="4372276"/>
              </a:xfrm>
            </p:grpSpPr>
            <p:grpSp>
              <p:nvGrpSpPr>
                <p:cNvPr id="165" name="Group 164">
                  <a:extLst>
                    <a:ext uri="{FF2B5EF4-FFF2-40B4-BE49-F238E27FC236}">
                      <a16:creationId xmlns:a16="http://schemas.microsoft.com/office/drawing/2014/main" id="{3550496D-3A0B-1948-3EDA-E15C9A2AFC90}"/>
                    </a:ext>
                  </a:extLst>
                </p:cNvPr>
                <p:cNvGrpSpPr/>
                <p:nvPr/>
              </p:nvGrpSpPr>
              <p:grpSpPr>
                <a:xfrm>
                  <a:off x="-235431" y="921263"/>
                  <a:ext cx="12846929" cy="4372276"/>
                  <a:chOff x="-235431" y="921263"/>
                  <a:chExt cx="12846929" cy="4372276"/>
                </a:xfrm>
              </p:grpSpPr>
              <p:grpSp>
                <p:nvGrpSpPr>
                  <p:cNvPr id="160" name="Group 159">
                    <a:extLst>
                      <a:ext uri="{FF2B5EF4-FFF2-40B4-BE49-F238E27FC236}">
                        <a16:creationId xmlns:a16="http://schemas.microsoft.com/office/drawing/2014/main" id="{E7400B37-13B2-3ECB-633E-BEE739FEA69F}"/>
                      </a:ext>
                    </a:extLst>
                  </p:cNvPr>
                  <p:cNvGrpSpPr/>
                  <p:nvPr/>
                </p:nvGrpSpPr>
                <p:grpSpPr>
                  <a:xfrm>
                    <a:off x="-235431" y="1272474"/>
                    <a:ext cx="12846929" cy="4021065"/>
                    <a:chOff x="-235431" y="1272474"/>
                    <a:chExt cx="12846929" cy="4021065"/>
                  </a:xfrm>
                </p:grpSpPr>
                <p:grpSp>
                  <p:nvGrpSpPr>
                    <p:cNvPr id="149" name="Group 148">
                      <a:extLst>
                        <a:ext uri="{FF2B5EF4-FFF2-40B4-BE49-F238E27FC236}">
                          <a16:creationId xmlns:a16="http://schemas.microsoft.com/office/drawing/2014/main" id="{64C080B7-A840-8ADE-C3CB-324AD7687A90}"/>
                        </a:ext>
                      </a:extLst>
                    </p:cNvPr>
                    <p:cNvGrpSpPr/>
                    <p:nvPr/>
                  </p:nvGrpSpPr>
                  <p:grpSpPr>
                    <a:xfrm>
                      <a:off x="-235431" y="1272474"/>
                      <a:ext cx="12846929" cy="3425290"/>
                      <a:chOff x="-133878" y="1350867"/>
                      <a:chExt cx="12846929" cy="3425290"/>
                    </a:xfrm>
                  </p:grpSpPr>
                  <p:grpSp>
                    <p:nvGrpSpPr>
                      <p:cNvPr id="142" name="Group 141">
                        <a:extLst>
                          <a:ext uri="{FF2B5EF4-FFF2-40B4-BE49-F238E27FC236}">
                            <a16:creationId xmlns:a16="http://schemas.microsoft.com/office/drawing/2014/main" id="{3857D62E-FB9D-C4E1-4110-AA1330668F66}"/>
                          </a:ext>
                        </a:extLst>
                      </p:cNvPr>
                      <p:cNvGrpSpPr/>
                      <p:nvPr/>
                    </p:nvGrpSpPr>
                    <p:grpSpPr>
                      <a:xfrm>
                        <a:off x="-133878" y="1350867"/>
                        <a:ext cx="12176971" cy="3425290"/>
                        <a:chOff x="-133878" y="1350867"/>
                        <a:chExt cx="12176971" cy="3425290"/>
                      </a:xfrm>
                    </p:grpSpPr>
                    <p:grpSp>
                      <p:nvGrpSpPr>
                        <p:cNvPr id="129" name="Group 128">
                          <a:extLst>
                            <a:ext uri="{FF2B5EF4-FFF2-40B4-BE49-F238E27FC236}">
                              <a16:creationId xmlns:a16="http://schemas.microsoft.com/office/drawing/2014/main" id="{CC1A2352-A868-8771-95E8-C67C30EC6C98}"/>
                            </a:ext>
                          </a:extLst>
                        </p:cNvPr>
                        <p:cNvGrpSpPr/>
                        <p:nvPr/>
                      </p:nvGrpSpPr>
                      <p:grpSpPr>
                        <a:xfrm>
                          <a:off x="-133878" y="1350867"/>
                          <a:ext cx="12176971" cy="3425290"/>
                          <a:chOff x="-133878" y="1350867"/>
                          <a:chExt cx="12176971" cy="3425290"/>
                        </a:xfrm>
                      </p:grpSpPr>
                      <p:grpSp>
                        <p:nvGrpSpPr>
                          <p:cNvPr id="110" name="Group 109">
                            <a:extLst>
                              <a:ext uri="{FF2B5EF4-FFF2-40B4-BE49-F238E27FC236}">
                                <a16:creationId xmlns:a16="http://schemas.microsoft.com/office/drawing/2014/main" id="{03930244-B105-21D4-E034-EBB3BC7F6460}"/>
                              </a:ext>
                            </a:extLst>
                          </p:cNvPr>
                          <p:cNvGrpSpPr/>
                          <p:nvPr/>
                        </p:nvGrpSpPr>
                        <p:grpSpPr>
                          <a:xfrm>
                            <a:off x="-133878" y="1350867"/>
                            <a:ext cx="12176971" cy="3425290"/>
                            <a:chOff x="-125363" y="1213707"/>
                            <a:chExt cx="12176971" cy="3425290"/>
                          </a:xfrm>
                        </p:grpSpPr>
                        <p:grpSp>
                          <p:nvGrpSpPr>
                            <p:cNvPr id="108" name="Group 107">
                              <a:extLst>
                                <a:ext uri="{FF2B5EF4-FFF2-40B4-BE49-F238E27FC236}">
                                  <a16:creationId xmlns:a16="http://schemas.microsoft.com/office/drawing/2014/main" id="{3529D45C-2206-32B3-7B51-495C01EA6BE8}"/>
                                </a:ext>
                              </a:extLst>
                            </p:cNvPr>
                            <p:cNvGrpSpPr/>
                            <p:nvPr/>
                          </p:nvGrpSpPr>
                          <p:grpSpPr>
                            <a:xfrm>
                              <a:off x="-125363" y="1213707"/>
                              <a:ext cx="12176971" cy="3425290"/>
                              <a:chOff x="-125363" y="1213707"/>
                              <a:chExt cx="12176971" cy="3425290"/>
                            </a:xfrm>
                          </p:grpSpPr>
                          <p:grpSp>
                            <p:nvGrpSpPr>
                              <p:cNvPr id="100" name="Group 99">
                                <a:extLst>
                                  <a:ext uri="{FF2B5EF4-FFF2-40B4-BE49-F238E27FC236}">
                                    <a16:creationId xmlns:a16="http://schemas.microsoft.com/office/drawing/2014/main" id="{B03E099C-5F9C-3FA4-7E64-35A81C0CCF41}"/>
                                  </a:ext>
                                </a:extLst>
                              </p:cNvPr>
                              <p:cNvGrpSpPr/>
                              <p:nvPr/>
                            </p:nvGrpSpPr>
                            <p:grpSpPr>
                              <a:xfrm>
                                <a:off x="-125363" y="1213707"/>
                                <a:ext cx="12176971" cy="2701403"/>
                                <a:chOff x="-22124" y="2371397"/>
                                <a:chExt cx="12176971" cy="2701403"/>
                              </a:xfrm>
                            </p:grpSpPr>
                            <p:grpSp>
                              <p:nvGrpSpPr>
                                <p:cNvPr id="63" name="Group 62">
                                  <a:extLst>
                                    <a:ext uri="{FF2B5EF4-FFF2-40B4-BE49-F238E27FC236}">
                                      <a16:creationId xmlns:a16="http://schemas.microsoft.com/office/drawing/2014/main" id="{9A1ACB4A-E55F-E739-0859-68AA574B6FE4}"/>
                                    </a:ext>
                                  </a:extLst>
                                </p:cNvPr>
                                <p:cNvGrpSpPr/>
                                <p:nvPr/>
                              </p:nvGrpSpPr>
                              <p:grpSpPr>
                                <a:xfrm>
                                  <a:off x="-22124" y="2371397"/>
                                  <a:ext cx="12115800" cy="2282224"/>
                                  <a:chOff x="-88900" y="1399612"/>
                                  <a:chExt cx="14058900" cy="2321977"/>
                                </a:xfrm>
                              </p:grpSpPr>
                              <p:pic>
                                <p:nvPicPr>
                                  <p:cNvPr id="57" name="Picture 56">
                                    <a:extLst>
                                      <a:ext uri="{FF2B5EF4-FFF2-40B4-BE49-F238E27FC236}">
                                        <a16:creationId xmlns:a16="http://schemas.microsoft.com/office/drawing/2014/main" id="{A8009E1D-19FA-06C0-1914-C94A14CF1CE6}"/>
                                      </a:ext>
                                    </a:extLst>
                                  </p:cNvPr>
                                  <p:cNvPicPr>
                                    <a:picLocks noChangeAspect="1"/>
                                  </p:cNvPicPr>
                                  <p:nvPr/>
                                </p:nvPicPr>
                                <p:blipFill>
                                  <a:blip r:embed="rId3"/>
                                  <a:srcRect b="17420"/>
                                  <a:stretch>
                                    <a:fillRect/>
                                  </a:stretch>
                                </p:blipFill>
                                <p:spPr>
                                  <a:xfrm>
                                    <a:off x="-88900" y="1399612"/>
                                    <a:ext cx="4686300" cy="2321977"/>
                                  </a:xfrm>
                                  <a:prstGeom prst="rect">
                                    <a:avLst/>
                                  </a:prstGeom>
                                </p:spPr>
                              </p:pic>
                              <p:pic>
                                <p:nvPicPr>
                                  <p:cNvPr id="59" name="Picture 58">
                                    <a:extLst>
                                      <a:ext uri="{FF2B5EF4-FFF2-40B4-BE49-F238E27FC236}">
                                        <a16:creationId xmlns:a16="http://schemas.microsoft.com/office/drawing/2014/main" id="{5CC90054-427B-9DAB-7018-41E3B8E133EC}"/>
                                      </a:ext>
                                    </a:extLst>
                                  </p:cNvPr>
                                  <p:cNvPicPr>
                                    <a:picLocks noChangeAspect="1"/>
                                  </p:cNvPicPr>
                                  <p:nvPr/>
                                </p:nvPicPr>
                                <p:blipFill>
                                  <a:blip r:embed="rId4"/>
                                  <a:srcRect b="17420"/>
                                  <a:stretch>
                                    <a:fillRect/>
                                  </a:stretch>
                                </p:blipFill>
                                <p:spPr>
                                  <a:xfrm>
                                    <a:off x="4737525" y="1399612"/>
                                    <a:ext cx="4546174" cy="2321977"/>
                                  </a:xfrm>
                                  <a:prstGeom prst="rect">
                                    <a:avLst/>
                                  </a:prstGeom>
                                </p:spPr>
                              </p:pic>
                              <p:pic>
                                <p:nvPicPr>
                                  <p:cNvPr id="62" name="Picture 61">
                                    <a:extLst>
                                      <a:ext uri="{FF2B5EF4-FFF2-40B4-BE49-F238E27FC236}">
                                        <a16:creationId xmlns:a16="http://schemas.microsoft.com/office/drawing/2014/main" id="{F8B1353C-2E58-7F0A-6C30-4C744B1786BF}"/>
                                      </a:ext>
                                    </a:extLst>
                                  </p:cNvPr>
                                  <p:cNvPicPr>
                                    <a:picLocks noChangeAspect="1"/>
                                  </p:cNvPicPr>
                                  <p:nvPr/>
                                </p:nvPicPr>
                                <p:blipFill>
                                  <a:blip r:embed="rId5"/>
                                  <a:srcRect b="17420"/>
                                  <a:stretch>
                                    <a:fillRect/>
                                  </a:stretch>
                                </p:blipFill>
                                <p:spPr>
                                  <a:xfrm>
                                    <a:off x="9283700" y="1399612"/>
                                    <a:ext cx="4686300" cy="2321977"/>
                                  </a:xfrm>
                                  <a:prstGeom prst="rect">
                                    <a:avLst/>
                                  </a:prstGeom>
                                </p:spPr>
                              </p:pic>
                            </p:grpSp>
                            <p:sp>
                              <p:nvSpPr>
                                <p:cNvPr id="96" name="TextBox 95">
                                  <a:extLst>
                                    <a:ext uri="{FF2B5EF4-FFF2-40B4-BE49-F238E27FC236}">
                                      <a16:creationId xmlns:a16="http://schemas.microsoft.com/office/drawing/2014/main" id="{5BCA8AE5-16E5-5541-E7BF-CC76EE21FF6B}"/>
                                    </a:ext>
                                  </a:extLst>
                                </p:cNvPr>
                                <p:cNvSpPr txBox="1"/>
                                <p:nvPr/>
                              </p:nvSpPr>
                              <p:spPr>
                                <a:xfrm>
                                  <a:off x="8732802" y="4574667"/>
                                  <a:ext cx="3422045" cy="461665"/>
                                </a:xfrm>
                                <a:prstGeom prst="rect">
                                  <a:avLst/>
                                </a:prstGeom>
                                <a:noFill/>
                              </p:spPr>
                              <p:txBody>
                                <a:bodyPr wrap="square" rtlCol="0">
                                  <a:spAutoFit/>
                                </a:bodyPr>
                                <a:lstStyle/>
                                <a:p>
                                  <a:r>
                                    <a:rPr lang="en-GB" sz="2400" b="1" noProof="1">
                                      <a:latin typeface="Arial" panose="020B0604020202020204" pitchFamily="34" charset="0"/>
                                      <a:cs typeface="Arial" panose="020B0604020202020204" pitchFamily="34" charset="0"/>
                                    </a:rPr>
                                    <a:t>6A6B: </a:t>
                                  </a:r>
                                  <a:r>
                                    <a:rPr lang="en-GB" sz="2400" noProof="1">
                                      <a:latin typeface="Arial" panose="020B0604020202020204" pitchFamily="34" charset="0"/>
                                      <a:cs typeface="Arial" panose="020B0604020202020204" pitchFamily="34" charset="0"/>
                                    </a:rPr>
                                    <a:t>2-chain system</a:t>
                                  </a:r>
                                </a:p>
                              </p:txBody>
                            </p:sp>
                            <p:sp>
                              <p:nvSpPr>
                                <p:cNvPr id="97" name="TextBox 96">
                                  <a:extLst>
                                    <a:ext uri="{FF2B5EF4-FFF2-40B4-BE49-F238E27FC236}">
                                      <a16:creationId xmlns:a16="http://schemas.microsoft.com/office/drawing/2014/main" id="{1541C88A-07FD-21B8-3103-ECEBAC586615}"/>
                                    </a:ext>
                                  </a:extLst>
                                </p:cNvPr>
                                <p:cNvSpPr txBox="1"/>
                                <p:nvPr/>
                              </p:nvSpPr>
                              <p:spPr>
                                <a:xfrm>
                                  <a:off x="4723996" y="4574668"/>
                                  <a:ext cx="3422045" cy="461665"/>
                                </a:xfrm>
                                <a:prstGeom prst="rect">
                                  <a:avLst/>
                                </a:prstGeom>
                                <a:noFill/>
                              </p:spPr>
                              <p:txBody>
                                <a:bodyPr wrap="square" rtlCol="0">
                                  <a:spAutoFit/>
                                </a:bodyPr>
                                <a:lstStyle/>
                                <a:p>
                                  <a:r>
                                    <a:rPr lang="en-GB" sz="2400" b="1" noProof="1">
                                      <a:latin typeface="Arial" panose="020B0604020202020204" pitchFamily="34" charset="0"/>
                                      <a:cs typeface="Arial" panose="020B0604020202020204" pitchFamily="34" charset="0"/>
                                    </a:rPr>
                                    <a:t>6A6B: </a:t>
                                  </a:r>
                                  <a:r>
                                    <a:rPr lang="en-GB" sz="2400" noProof="1">
                                      <a:latin typeface="Arial" panose="020B0604020202020204" pitchFamily="34" charset="0"/>
                                      <a:cs typeface="Arial" panose="020B0604020202020204" pitchFamily="34" charset="0"/>
                                    </a:rPr>
                                    <a:t>4-chain system</a:t>
                                  </a:r>
                                </a:p>
                              </p:txBody>
                            </p:sp>
                            <p:sp>
                              <p:nvSpPr>
                                <p:cNvPr id="98" name="TextBox 97">
                                  <a:extLst>
                                    <a:ext uri="{FF2B5EF4-FFF2-40B4-BE49-F238E27FC236}">
                                      <a16:creationId xmlns:a16="http://schemas.microsoft.com/office/drawing/2014/main" id="{5F533DFB-1662-9C44-1CAE-0F280FC59F00}"/>
                                    </a:ext>
                                  </a:extLst>
                                </p:cNvPr>
                                <p:cNvSpPr txBox="1"/>
                                <p:nvPr/>
                              </p:nvSpPr>
                              <p:spPr>
                                <a:xfrm>
                                  <a:off x="561355" y="4611135"/>
                                  <a:ext cx="3422045" cy="461665"/>
                                </a:xfrm>
                                <a:prstGeom prst="rect">
                                  <a:avLst/>
                                </a:prstGeom>
                                <a:noFill/>
                              </p:spPr>
                              <p:txBody>
                                <a:bodyPr wrap="square" rtlCol="0">
                                  <a:spAutoFit/>
                                </a:bodyPr>
                                <a:lstStyle/>
                                <a:p>
                                  <a:r>
                                    <a:rPr lang="en-GB" sz="2400" b="1" noProof="1">
                                      <a:latin typeface="Arial" panose="020B0604020202020204" pitchFamily="34" charset="0"/>
                                      <a:cs typeface="Arial" panose="020B0604020202020204" pitchFamily="34" charset="0"/>
                                    </a:rPr>
                                    <a:t>6A6B: </a:t>
                                  </a:r>
                                  <a:r>
                                    <a:rPr lang="en-GB" sz="2400" noProof="1">
                                      <a:latin typeface="Arial" panose="020B0604020202020204" pitchFamily="34" charset="0"/>
                                      <a:cs typeface="Arial" panose="020B0604020202020204" pitchFamily="34" charset="0"/>
                                    </a:rPr>
                                    <a:t>6-chain system</a:t>
                                  </a:r>
                                </a:p>
                              </p:txBody>
                            </p:sp>
                          </p:grpSp>
                          <mc:AlternateContent xmlns:mc="http://schemas.openxmlformats.org/markup-compatibility/2006">
                            <mc:Choice xmlns:a14="http://schemas.microsoft.com/office/drawing/2010/main" Requires="a14">
                              <p:sp>
                                <p:nvSpPr>
                                  <p:cNvPr id="101" name="TextBox 100">
                                    <a:extLst>
                                      <a:ext uri="{FF2B5EF4-FFF2-40B4-BE49-F238E27FC236}">
                                        <a16:creationId xmlns:a16="http://schemas.microsoft.com/office/drawing/2014/main" id="{43B60290-6CF6-B561-1A5D-8C5EDB0C117E}"/>
                                      </a:ext>
                                    </a:extLst>
                                  </p:cNvPr>
                                  <p:cNvSpPr txBox="1"/>
                                  <p:nvPr/>
                                </p:nvSpPr>
                                <p:spPr>
                                  <a:xfrm>
                                    <a:off x="562284" y="4269665"/>
                                    <a:ext cx="11382594" cy="369332"/>
                                  </a:xfrm>
                                  <a:prstGeom prst="rect">
                                    <a:avLst/>
                                  </a:prstGeom>
                                  <a:noFill/>
                                  <a:ln>
                                    <a:noFill/>
                                  </a:ln>
                                </p:spPr>
                                <p:txBody>
                                  <a:bodyPr wrap="square" rtlCol="0">
                                    <a:spAutoFit/>
                                  </a:bodyPr>
                                  <a:lstStyle/>
                                  <a:p>
                                    <a14:m>
                                      <m:oMath xmlns:m="http://schemas.openxmlformats.org/officeDocument/2006/math">
                                        <m:r>
                                          <a:rPr lang="en-GB" i="1" noProof="1" dirty="0" smtClean="0">
                                            <a:solidFill>
                                              <a:srgbClr val="FF6B71"/>
                                            </a:solidFill>
                                            <a:latin typeface="Cambria Math" panose="02040503050406030204" pitchFamily="18" charset="0"/>
                                            <a:ea typeface="Cambria Math" panose="02040503050406030204" pitchFamily="18" charset="0"/>
                                          </a:rPr>
                                          <m:t>∎</m:t>
                                        </m:r>
                                      </m:oMath>
                                    </a14:m>
                                    <a:r>
                                      <a:rPr lang="en-GB" noProof="1">
                                        <a:solidFill>
                                          <a:srgbClr val="FF6B71"/>
                                        </a:solidFill>
                                        <a:ea typeface="Cambria Math" panose="02040503050406030204" pitchFamily="18" charset="0"/>
                                      </a:rPr>
                                      <a:t> </a:t>
                                    </a:r>
                                    <a:r>
                                      <a:rPr lang="en-GB" b="0" noProof="1">
                                        <a:solidFill>
                                          <a:srgbClr val="FF6B71"/>
                                        </a:solidFill>
                                        <a:ea typeface="Cambria Math" panose="02040503050406030204" pitchFamily="18" charset="0"/>
                                      </a:rPr>
                                      <a:t>α-helix </a:t>
                                    </a:r>
                                    <a14:m>
                                      <m:oMath xmlns:m="http://schemas.openxmlformats.org/officeDocument/2006/math">
                                        <m:r>
                                          <a:rPr lang="en-GB" i="1" noProof="1" dirty="0" smtClean="0">
                                            <a:solidFill>
                                              <a:srgbClr val="FFDC5C"/>
                                            </a:solidFill>
                                            <a:latin typeface="Cambria Math" panose="02040503050406030204" pitchFamily="18" charset="0"/>
                                            <a:ea typeface="Cambria Math" panose="02040503050406030204" pitchFamily="18" charset="0"/>
                                          </a:rPr>
                                          <m:t>∎</m:t>
                                        </m:r>
                                      </m:oMath>
                                    </a14:m>
                                    <a:r>
                                      <a:rPr lang="en-GB" noProof="1">
                                        <a:solidFill>
                                          <a:srgbClr val="FFDC5C"/>
                                        </a:solidFill>
                                        <a:ea typeface="Cambria Math" panose="02040503050406030204" pitchFamily="18" charset="0"/>
                                      </a:rPr>
                                      <a:t> </a:t>
                                    </a:r>
                                    <a14:m>
                                      <m:oMath xmlns:m="http://schemas.openxmlformats.org/officeDocument/2006/math">
                                        <m:r>
                                          <a:rPr lang="en-GB" i="1" noProof="1" dirty="0" smtClean="0">
                                            <a:solidFill>
                                              <a:srgbClr val="FFDC5C"/>
                                            </a:solidFill>
                                            <a:latin typeface="Cambria Math" panose="02040503050406030204" pitchFamily="18" charset="0"/>
                                            <a:ea typeface="Cambria Math" panose="02040503050406030204" pitchFamily="18" charset="0"/>
                                          </a:rPr>
                                          <m:t>𝜋</m:t>
                                        </m:r>
                                      </m:oMath>
                                    </a14:m>
                                    <a:r>
                                      <a:rPr lang="en-GB" b="0" noProof="1">
                                        <a:solidFill>
                                          <a:srgbClr val="FFDC5C"/>
                                        </a:solidFill>
                                        <a:ea typeface="Cambria Math" panose="02040503050406030204" pitchFamily="18" charset="0"/>
                                      </a:rPr>
                                      <a:t>-helix</a:t>
                                    </a:r>
                                    <a:r>
                                      <a:rPr lang="en-GB" noProof="1">
                                        <a:solidFill>
                                          <a:srgbClr val="FF6B71"/>
                                        </a:solidFill>
                                        <a:ea typeface="Cambria Math" panose="02040503050406030204" pitchFamily="18" charset="0"/>
                                      </a:rPr>
                                      <a:t> </a:t>
                                    </a:r>
                                    <a14:m>
                                      <m:oMath xmlns:m="http://schemas.openxmlformats.org/officeDocument/2006/math">
                                        <m:r>
                                          <a:rPr lang="en-GB" i="1" noProof="1" dirty="0" smtClean="0">
                                            <a:solidFill>
                                              <a:srgbClr val="99FEF7"/>
                                            </a:solidFill>
                                            <a:latin typeface="Cambria Math" panose="02040503050406030204" pitchFamily="18" charset="0"/>
                                            <a:ea typeface="Cambria Math" panose="02040503050406030204" pitchFamily="18" charset="0"/>
                                          </a:rPr>
                                          <m:t>∎</m:t>
                                        </m:r>
                                      </m:oMath>
                                    </a14:m>
                                    <a:r>
                                      <a:rPr lang="en-GB" noProof="1">
                                        <a:solidFill>
                                          <a:srgbClr val="99FEF7"/>
                                        </a:solidFill>
                                        <a:ea typeface="Cambria Math" panose="02040503050406030204" pitchFamily="18" charset="0"/>
                                      </a:rPr>
                                      <a:t> 3</a:t>
                                    </a:r>
                                    <a:r>
                                      <a:rPr lang="en-GB" baseline="-25000" noProof="1">
                                        <a:solidFill>
                                          <a:srgbClr val="99FEF7"/>
                                        </a:solidFill>
                                        <a:ea typeface="Cambria Math" panose="02040503050406030204" pitchFamily="18" charset="0"/>
                                      </a:rPr>
                                      <a:t>10</a:t>
                                    </a:r>
                                    <a:r>
                                      <a:rPr lang="en-GB" b="0" noProof="1">
                                        <a:solidFill>
                                          <a:srgbClr val="99FEF7"/>
                                        </a:solidFill>
                                        <a:ea typeface="Cambria Math" panose="02040503050406030204" pitchFamily="18" charset="0"/>
                                      </a:rPr>
                                      <a:t>-helix </a:t>
                                    </a:r>
                                    <a14:m>
                                      <m:oMath xmlns:m="http://schemas.openxmlformats.org/officeDocument/2006/math">
                                        <m:r>
                                          <a:rPr lang="en-GB" i="1" noProof="1" dirty="0" smtClean="0">
                                            <a:solidFill>
                                              <a:srgbClr val="8D25AD"/>
                                            </a:solidFill>
                                            <a:latin typeface="Cambria Math" panose="02040503050406030204" pitchFamily="18" charset="0"/>
                                            <a:ea typeface="Cambria Math" panose="02040503050406030204" pitchFamily="18" charset="0"/>
                                          </a:rPr>
                                          <m:t>∎</m:t>
                                        </m:r>
                                      </m:oMath>
                                    </a14:m>
                                    <a:r>
                                      <a:rPr lang="en-GB" noProof="1">
                                        <a:solidFill>
                                          <a:srgbClr val="8D25AD"/>
                                        </a:solidFill>
                                        <a:ea typeface="Cambria Math" panose="02040503050406030204" pitchFamily="18" charset="0"/>
                                      </a:rPr>
                                      <a:t> anti</a:t>
                                    </a:r>
                                    <a:r>
                                      <a:rPr lang="en-GB" b="0" noProof="1">
                                        <a:solidFill>
                                          <a:srgbClr val="8D25AD"/>
                                        </a:solidFill>
                                        <a:ea typeface="Cambria Math" panose="02040503050406030204" pitchFamily="18" charset="0"/>
                                      </a:rPr>
                                      <a:t>parallel β-strands </a:t>
                                    </a:r>
                                    <a14:m>
                                      <m:oMath xmlns:m="http://schemas.openxmlformats.org/officeDocument/2006/math">
                                        <m:r>
                                          <a:rPr lang="en-GB" i="1" noProof="1" dirty="0" smtClean="0">
                                            <a:solidFill>
                                              <a:srgbClr val="FF8AFA"/>
                                            </a:solidFill>
                                            <a:latin typeface="Cambria Math" panose="02040503050406030204" pitchFamily="18" charset="0"/>
                                            <a:ea typeface="Cambria Math" panose="02040503050406030204" pitchFamily="18" charset="0"/>
                                          </a:rPr>
                                          <m:t>∎</m:t>
                                        </m:r>
                                      </m:oMath>
                                    </a14:m>
                                    <a:r>
                                      <a:rPr lang="en-GB" noProof="1">
                                        <a:solidFill>
                                          <a:srgbClr val="FF8AFA"/>
                                        </a:solidFill>
                                        <a:ea typeface="Cambria Math" panose="02040503050406030204" pitchFamily="18" charset="0"/>
                                      </a:rPr>
                                      <a:t> </a:t>
                                    </a:r>
                                    <a:r>
                                      <a:rPr lang="en-GB" b="0" noProof="1">
                                        <a:solidFill>
                                          <a:srgbClr val="FF8AFA"/>
                                        </a:solidFill>
                                        <a:ea typeface="Cambria Math" panose="02040503050406030204" pitchFamily="18" charset="0"/>
                                      </a:rPr>
                                      <a:t>parallel β-strands </a:t>
                                    </a:r>
                                    <a14:m>
                                      <m:oMath xmlns:m="http://schemas.openxmlformats.org/officeDocument/2006/math">
                                        <m:r>
                                          <a:rPr lang="en-GB" i="1" smtClean="0">
                                            <a:solidFill>
                                              <a:srgbClr val="8ACF67"/>
                                            </a:solidFill>
                                            <a:latin typeface="Cambria Math" panose="02040503050406030204" pitchFamily="18" charset="0"/>
                                            <a:ea typeface="Cambria Math" panose="02040503050406030204" pitchFamily="18" charset="0"/>
                                          </a:rPr>
                                          <m:t>∎</m:t>
                                        </m:r>
                                      </m:oMath>
                                    </a14:m>
                                    <a:r>
                                      <a:rPr lang="fr-FR" dirty="0">
                                        <a:solidFill>
                                          <a:srgbClr val="8ACF67"/>
                                        </a:solidFill>
                                        <a:ea typeface="Cambria Math" panose="02040503050406030204" pitchFamily="18" charset="0"/>
                                      </a:rPr>
                                      <a:t> </a:t>
                                    </a:r>
                                    <a:r>
                                      <a:rPr lang="fr-FR" b="0" dirty="0">
                                        <a:solidFill>
                                          <a:srgbClr val="8ACF67"/>
                                        </a:solidFill>
                                        <a:ea typeface="Cambria Math" panose="02040503050406030204" pitchFamily="18" charset="0"/>
                                      </a:rPr>
                                      <a:t>turn </a:t>
                                    </a:r>
                                    <a14:m>
                                      <m:oMath xmlns:m="http://schemas.openxmlformats.org/officeDocument/2006/math">
                                        <m:r>
                                          <a:rPr lang="en-GB" i="1" smtClean="0">
                                            <a:solidFill>
                                              <a:srgbClr val="6599FF"/>
                                            </a:solidFill>
                                            <a:latin typeface="Cambria Math" panose="02040503050406030204" pitchFamily="18" charset="0"/>
                                            <a:ea typeface="Cambria Math" panose="02040503050406030204" pitchFamily="18" charset="0"/>
                                          </a:rPr>
                                          <m:t>∎</m:t>
                                        </m:r>
                                      </m:oMath>
                                    </a14:m>
                                    <a:r>
                                      <a:rPr lang="fr-FR" dirty="0">
                                        <a:solidFill>
                                          <a:srgbClr val="6599FF"/>
                                        </a:solidFill>
                                        <a:ea typeface="Cambria Math" panose="02040503050406030204" pitchFamily="18" charset="0"/>
                                      </a:rPr>
                                      <a:t> </a:t>
                                    </a:r>
                                    <a:r>
                                      <a:rPr lang="fr-FR" b="0" dirty="0" err="1">
                                        <a:solidFill>
                                          <a:srgbClr val="6599FF"/>
                                        </a:solidFill>
                                        <a:ea typeface="Cambria Math" panose="02040503050406030204" pitchFamily="18" charset="0"/>
                                      </a:rPr>
                                      <a:t>bend</a:t>
                                    </a:r>
                                    <a:r>
                                      <a:rPr lang="fr-FR" b="0" dirty="0">
                                        <a:solidFill>
                                          <a:srgbClr val="6599FF"/>
                                        </a:solidFill>
                                        <a:ea typeface="Cambria Math" panose="02040503050406030204" pitchFamily="18" charset="0"/>
                                      </a:rPr>
                                      <a:t> </a:t>
                                    </a:r>
                                    <a14:m>
                                      <m:oMath xmlns:m="http://schemas.openxmlformats.org/officeDocument/2006/math">
                                        <m:r>
                                          <a:rPr lang="en-GB" i="1" smtClean="0">
                                            <a:solidFill>
                                              <a:srgbClr val="5B755E"/>
                                            </a:solidFill>
                                            <a:latin typeface="Cambria Math" panose="02040503050406030204" pitchFamily="18" charset="0"/>
                                            <a:ea typeface="Cambria Math" panose="02040503050406030204" pitchFamily="18" charset="0"/>
                                          </a:rPr>
                                          <m:t>∎</m:t>
                                        </m:r>
                                      </m:oMath>
                                    </a14:m>
                                    <a:r>
                                      <a:rPr lang="fr-FR" dirty="0">
                                        <a:solidFill>
                                          <a:srgbClr val="5B755E"/>
                                        </a:solidFill>
                                        <a:ea typeface="Cambria Math" panose="02040503050406030204" pitchFamily="18" charset="0"/>
                                      </a:rPr>
                                      <a:t> </a:t>
                                    </a:r>
                                    <a:r>
                                      <a:rPr lang="fr-FR" b="0" dirty="0" err="1">
                                        <a:solidFill>
                                          <a:srgbClr val="5B755E"/>
                                        </a:solidFill>
                                        <a:ea typeface="Cambria Math" panose="02040503050406030204" pitchFamily="18" charset="0"/>
                                      </a:rPr>
                                      <a:t>polyproline</a:t>
                                    </a:r>
                                    <a:r>
                                      <a:rPr lang="fr-FR" b="0" dirty="0">
                                        <a:solidFill>
                                          <a:srgbClr val="5B755E"/>
                                        </a:solidFill>
                                        <a:ea typeface="Cambria Math" panose="02040503050406030204" pitchFamily="18" charset="0"/>
                                      </a:rPr>
                                      <a:t> II </a:t>
                                    </a:r>
                                    <a14:m>
                                      <m:oMath xmlns:m="http://schemas.openxmlformats.org/officeDocument/2006/math">
                                        <m:r>
                                          <a:rPr lang="fr-FR" b="0" i="1" smtClean="0">
                                            <a:ln>
                                              <a:solidFill>
                                                <a:schemeClr val="tx1"/>
                                              </a:solidFill>
                                            </a:ln>
                                            <a:noFill/>
                                            <a:latin typeface="Cambria Math" panose="02040503050406030204" pitchFamily="18" charset="0"/>
                                            <a:ea typeface="Cambria Math" panose="02040503050406030204" pitchFamily="18" charset="0"/>
                                          </a:rPr>
                                          <m:t>∎</m:t>
                                        </m:r>
                                      </m:oMath>
                                    </a14:m>
                                    <a:r>
                                      <a:rPr lang="fr-FR" b="0" dirty="0">
                                        <a:ea typeface="Cambria Math" panose="02040503050406030204" pitchFamily="18" charset="0"/>
                                      </a:rPr>
                                      <a:t> coil</a:t>
                                    </a:r>
                                    <a:endParaRPr lang="fr-FR" b="0" dirty="0">
                                      <a:solidFill>
                                        <a:srgbClr val="5B755E"/>
                                      </a:solidFill>
                                      <a:ea typeface="Cambria Math" panose="02040503050406030204" pitchFamily="18" charset="0"/>
                                    </a:endParaRPr>
                                  </a:p>
                                </p:txBody>
                              </p:sp>
                            </mc:Choice>
                            <mc:Fallback>
                              <p:sp>
                                <p:nvSpPr>
                                  <p:cNvPr id="101" name="TextBox 100">
                                    <a:extLst>
                                      <a:ext uri="{FF2B5EF4-FFF2-40B4-BE49-F238E27FC236}">
                                        <a16:creationId xmlns:a16="http://schemas.microsoft.com/office/drawing/2014/main" id="{43B60290-6CF6-B561-1A5D-8C5EDB0C117E}"/>
                                      </a:ext>
                                    </a:extLst>
                                  </p:cNvPr>
                                  <p:cNvSpPr txBox="1">
                                    <a:spLocks noRot="1" noChangeAspect="1" noMove="1" noResize="1" noEditPoints="1" noAdjustHandles="1" noChangeArrowheads="1" noChangeShapeType="1" noTextEdit="1"/>
                                  </p:cNvSpPr>
                                  <p:nvPr/>
                                </p:nvSpPr>
                                <p:spPr>
                                  <a:xfrm>
                                    <a:off x="562284" y="4269665"/>
                                    <a:ext cx="11382594" cy="369332"/>
                                  </a:xfrm>
                                  <a:prstGeom prst="rect">
                                    <a:avLst/>
                                  </a:prstGeom>
                                  <a:blipFill>
                                    <a:blip r:embed="rId6"/>
                                    <a:stretch>
                                      <a:fillRect t="-10345" b="-27586"/>
                                    </a:stretch>
                                  </a:blipFill>
                                  <a:ln>
                                    <a:noFill/>
                                  </a:ln>
                                </p:spPr>
                                <p:txBody>
                                  <a:bodyPr/>
                                  <a:lstStyle/>
                                  <a:p>
                                    <a:r>
                                      <a:rPr lang="en-GB">
                                        <a:noFill/>
                                      </a:rPr>
                                      <a:t> </a:t>
                                    </a:r>
                                  </a:p>
                                </p:txBody>
                              </p:sp>
                            </mc:Fallback>
                          </mc:AlternateContent>
                        </p:grpSp>
                        <p:sp>
                          <p:nvSpPr>
                            <p:cNvPr id="109" name="TextBox 108">
                              <a:extLst>
                                <a:ext uri="{FF2B5EF4-FFF2-40B4-BE49-F238E27FC236}">
                                  <a16:creationId xmlns:a16="http://schemas.microsoft.com/office/drawing/2014/main" id="{CCDA5FA8-5233-E4E2-EB2A-28E3B69A5EE4}"/>
                                </a:ext>
                              </a:extLst>
                            </p:cNvPr>
                            <p:cNvSpPr txBox="1"/>
                            <p:nvPr/>
                          </p:nvSpPr>
                          <p:spPr>
                            <a:xfrm>
                              <a:off x="4820764" y="3878642"/>
                              <a:ext cx="2374345" cy="369332"/>
                            </a:xfrm>
                            <a:prstGeom prst="rect">
                              <a:avLst/>
                            </a:prstGeom>
                            <a:noFill/>
                            <a:ln>
                              <a:solidFill>
                                <a:schemeClr val="tx1"/>
                              </a:solidFill>
                            </a:ln>
                          </p:spPr>
                          <p:txBody>
                            <a:bodyPr wrap="square" rtlCol="0">
                              <a:spAutoFit/>
                            </a:bodyPr>
                            <a:lstStyle/>
                            <a:p>
                              <a:r>
                                <a:rPr lang="fr-FR" b="1" dirty="0">
                                  <a:ea typeface="Cambria Math" panose="02040503050406030204" pitchFamily="18" charset="0"/>
                                </a:rPr>
                                <a:t>Secondary Structure </a:t>
                              </a:r>
                            </a:p>
                          </p:txBody>
                        </p:sp>
                      </p:grpSp>
                      <p:grpSp>
                        <p:nvGrpSpPr>
                          <p:cNvPr id="113" name="Group 112">
                            <a:extLst>
                              <a:ext uri="{FF2B5EF4-FFF2-40B4-BE49-F238E27FC236}">
                                <a16:creationId xmlns:a16="http://schemas.microsoft.com/office/drawing/2014/main" id="{BC56A92D-527C-F3B7-2DF2-E7550E3A3ABB}"/>
                              </a:ext>
                            </a:extLst>
                          </p:cNvPr>
                          <p:cNvGrpSpPr/>
                          <p:nvPr/>
                        </p:nvGrpSpPr>
                        <p:grpSpPr>
                          <a:xfrm>
                            <a:off x="3697106" y="1566537"/>
                            <a:ext cx="915136" cy="235951"/>
                            <a:chOff x="3889772" y="1572826"/>
                            <a:chExt cx="915136" cy="235951"/>
                          </a:xfrm>
                        </p:grpSpPr>
                        <p:sp>
                          <p:nvSpPr>
                            <p:cNvPr id="111" name="Right Brace 110">
                              <a:extLst>
                                <a:ext uri="{FF2B5EF4-FFF2-40B4-BE49-F238E27FC236}">
                                  <a16:creationId xmlns:a16="http://schemas.microsoft.com/office/drawing/2014/main" id="{2B9521B6-6E7D-6259-9E8B-E616839D713B}"/>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12" name="TextBox 111">
                              <a:extLst>
                                <a:ext uri="{FF2B5EF4-FFF2-40B4-BE49-F238E27FC236}">
                                  <a16:creationId xmlns:a16="http://schemas.microsoft.com/office/drawing/2014/main" id="{232D8F60-F61E-9388-6B46-354C7774A842}"/>
                                </a:ext>
                              </a:extLst>
                            </p:cNvPr>
                            <p:cNvSpPr txBox="1"/>
                            <p:nvPr/>
                          </p:nvSpPr>
                          <p:spPr>
                            <a:xfrm>
                              <a:off x="3972899" y="1575385"/>
                              <a:ext cx="832009" cy="230832"/>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c6</a:t>
                              </a:r>
                            </a:p>
                          </p:txBody>
                        </p:sp>
                      </p:grpSp>
                      <p:grpSp>
                        <p:nvGrpSpPr>
                          <p:cNvPr id="114" name="Group 113">
                            <a:extLst>
                              <a:ext uri="{FF2B5EF4-FFF2-40B4-BE49-F238E27FC236}">
                                <a16:creationId xmlns:a16="http://schemas.microsoft.com/office/drawing/2014/main" id="{A76B115A-9559-062E-D380-E3868B15C542}"/>
                              </a:ext>
                            </a:extLst>
                          </p:cNvPr>
                          <p:cNvGrpSpPr/>
                          <p:nvPr/>
                        </p:nvGrpSpPr>
                        <p:grpSpPr>
                          <a:xfrm>
                            <a:off x="3697106" y="1846066"/>
                            <a:ext cx="915136" cy="235951"/>
                            <a:chOff x="3889772" y="1572826"/>
                            <a:chExt cx="915136" cy="235951"/>
                          </a:xfrm>
                        </p:grpSpPr>
                        <p:sp>
                          <p:nvSpPr>
                            <p:cNvPr id="115" name="Right Brace 114">
                              <a:extLst>
                                <a:ext uri="{FF2B5EF4-FFF2-40B4-BE49-F238E27FC236}">
                                  <a16:creationId xmlns:a16="http://schemas.microsoft.com/office/drawing/2014/main" id="{D588F79B-23DB-E09F-B400-AAC5756525BB}"/>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16" name="TextBox 115">
                              <a:extLst>
                                <a:ext uri="{FF2B5EF4-FFF2-40B4-BE49-F238E27FC236}">
                                  <a16:creationId xmlns:a16="http://schemas.microsoft.com/office/drawing/2014/main" id="{BF03A899-39B7-9A51-CAC2-82F6D7F22D6A}"/>
                                </a:ext>
                              </a:extLst>
                            </p:cNvPr>
                            <p:cNvSpPr txBox="1"/>
                            <p:nvPr/>
                          </p:nvSpPr>
                          <p:spPr>
                            <a:xfrm>
                              <a:off x="3972899" y="1575385"/>
                              <a:ext cx="832009" cy="230832"/>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c5</a:t>
                              </a:r>
                            </a:p>
                          </p:txBody>
                        </p:sp>
                      </p:grpSp>
                      <p:grpSp>
                        <p:nvGrpSpPr>
                          <p:cNvPr id="117" name="Group 116">
                            <a:extLst>
                              <a:ext uri="{FF2B5EF4-FFF2-40B4-BE49-F238E27FC236}">
                                <a16:creationId xmlns:a16="http://schemas.microsoft.com/office/drawing/2014/main" id="{5C0D77C0-F423-6628-A6D4-92B45582CCB9}"/>
                              </a:ext>
                            </a:extLst>
                          </p:cNvPr>
                          <p:cNvGrpSpPr/>
                          <p:nvPr/>
                        </p:nvGrpSpPr>
                        <p:grpSpPr>
                          <a:xfrm>
                            <a:off x="3688872" y="2117454"/>
                            <a:ext cx="915136" cy="235951"/>
                            <a:chOff x="3889772" y="1572826"/>
                            <a:chExt cx="915136" cy="235951"/>
                          </a:xfrm>
                        </p:grpSpPr>
                        <p:sp>
                          <p:nvSpPr>
                            <p:cNvPr id="118" name="Right Brace 117">
                              <a:extLst>
                                <a:ext uri="{FF2B5EF4-FFF2-40B4-BE49-F238E27FC236}">
                                  <a16:creationId xmlns:a16="http://schemas.microsoft.com/office/drawing/2014/main" id="{3121C861-C30E-FF23-87EF-EDA73BFACB9C}"/>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19" name="TextBox 118">
                              <a:extLst>
                                <a:ext uri="{FF2B5EF4-FFF2-40B4-BE49-F238E27FC236}">
                                  <a16:creationId xmlns:a16="http://schemas.microsoft.com/office/drawing/2014/main" id="{37DDBC6A-44A0-7D33-98EC-2ECA034BF730}"/>
                                </a:ext>
                              </a:extLst>
                            </p:cNvPr>
                            <p:cNvSpPr txBox="1"/>
                            <p:nvPr/>
                          </p:nvSpPr>
                          <p:spPr>
                            <a:xfrm>
                              <a:off x="3972899" y="1575385"/>
                              <a:ext cx="832009" cy="230832"/>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c4</a:t>
                              </a:r>
                            </a:p>
                          </p:txBody>
                        </p:sp>
                      </p:grpSp>
                      <p:grpSp>
                        <p:nvGrpSpPr>
                          <p:cNvPr id="120" name="Group 119">
                            <a:extLst>
                              <a:ext uri="{FF2B5EF4-FFF2-40B4-BE49-F238E27FC236}">
                                <a16:creationId xmlns:a16="http://schemas.microsoft.com/office/drawing/2014/main" id="{E615AC92-DC0B-16A9-0A7D-C95BE3406673}"/>
                              </a:ext>
                            </a:extLst>
                          </p:cNvPr>
                          <p:cNvGrpSpPr/>
                          <p:nvPr/>
                        </p:nvGrpSpPr>
                        <p:grpSpPr>
                          <a:xfrm>
                            <a:off x="3697106" y="2410085"/>
                            <a:ext cx="915136" cy="235951"/>
                            <a:chOff x="3889772" y="1572826"/>
                            <a:chExt cx="915136" cy="235951"/>
                          </a:xfrm>
                        </p:grpSpPr>
                        <p:sp>
                          <p:nvSpPr>
                            <p:cNvPr id="121" name="Right Brace 120">
                              <a:extLst>
                                <a:ext uri="{FF2B5EF4-FFF2-40B4-BE49-F238E27FC236}">
                                  <a16:creationId xmlns:a16="http://schemas.microsoft.com/office/drawing/2014/main" id="{AE0CBDE4-64C4-1238-9F40-B9B8BC5DBA71}"/>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22" name="TextBox 121">
                              <a:extLst>
                                <a:ext uri="{FF2B5EF4-FFF2-40B4-BE49-F238E27FC236}">
                                  <a16:creationId xmlns:a16="http://schemas.microsoft.com/office/drawing/2014/main" id="{0C7158E6-2F07-1F37-EFCD-53D73FD7BE7A}"/>
                                </a:ext>
                              </a:extLst>
                            </p:cNvPr>
                            <p:cNvSpPr txBox="1"/>
                            <p:nvPr/>
                          </p:nvSpPr>
                          <p:spPr>
                            <a:xfrm>
                              <a:off x="3972899" y="1575385"/>
                              <a:ext cx="832009" cy="230832"/>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c3</a:t>
                              </a:r>
                            </a:p>
                          </p:txBody>
                        </p:sp>
                      </p:grpSp>
                      <p:grpSp>
                        <p:nvGrpSpPr>
                          <p:cNvPr id="123" name="Group 122">
                            <a:extLst>
                              <a:ext uri="{FF2B5EF4-FFF2-40B4-BE49-F238E27FC236}">
                                <a16:creationId xmlns:a16="http://schemas.microsoft.com/office/drawing/2014/main" id="{DE16BA19-AFC7-79A3-B839-F274253FB4C3}"/>
                              </a:ext>
                            </a:extLst>
                          </p:cNvPr>
                          <p:cNvGrpSpPr/>
                          <p:nvPr/>
                        </p:nvGrpSpPr>
                        <p:grpSpPr>
                          <a:xfrm>
                            <a:off x="3688872" y="2678386"/>
                            <a:ext cx="915136" cy="284531"/>
                            <a:chOff x="3889772" y="1572826"/>
                            <a:chExt cx="915136" cy="235951"/>
                          </a:xfrm>
                        </p:grpSpPr>
                        <p:sp>
                          <p:nvSpPr>
                            <p:cNvPr id="124" name="Right Brace 123">
                              <a:extLst>
                                <a:ext uri="{FF2B5EF4-FFF2-40B4-BE49-F238E27FC236}">
                                  <a16:creationId xmlns:a16="http://schemas.microsoft.com/office/drawing/2014/main" id="{BC1060D8-9177-50AA-965A-35117C316B05}"/>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25" name="TextBox 124">
                              <a:extLst>
                                <a:ext uri="{FF2B5EF4-FFF2-40B4-BE49-F238E27FC236}">
                                  <a16:creationId xmlns:a16="http://schemas.microsoft.com/office/drawing/2014/main" id="{9B7BEDBA-CF95-FA00-EF59-EB7EEF84034B}"/>
                                </a:ext>
                              </a:extLst>
                            </p:cNvPr>
                            <p:cNvSpPr txBox="1"/>
                            <p:nvPr/>
                          </p:nvSpPr>
                          <p:spPr>
                            <a:xfrm>
                              <a:off x="3972899" y="1575385"/>
                              <a:ext cx="832009" cy="191420"/>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c2</a:t>
                              </a:r>
                            </a:p>
                          </p:txBody>
                        </p:sp>
                      </p:grpSp>
                      <p:grpSp>
                        <p:nvGrpSpPr>
                          <p:cNvPr id="126" name="Group 125">
                            <a:extLst>
                              <a:ext uri="{FF2B5EF4-FFF2-40B4-BE49-F238E27FC236}">
                                <a16:creationId xmlns:a16="http://schemas.microsoft.com/office/drawing/2014/main" id="{D8A0FCA8-9B89-E1A6-F637-12B412D18736}"/>
                              </a:ext>
                            </a:extLst>
                          </p:cNvPr>
                          <p:cNvGrpSpPr/>
                          <p:nvPr/>
                        </p:nvGrpSpPr>
                        <p:grpSpPr>
                          <a:xfrm>
                            <a:off x="3697106" y="3005167"/>
                            <a:ext cx="915136" cy="295934"/>
                            <a:chOff x="3889772" y="1572826"/>
                            <a:chExt cx="915136" cy="235951"/>
                          </a:xfrm>
                        </p:grpSpPr>
                        <p:sp>
                          <p:nvSpPr>
                            <p:cNvPr id="127" name="Right Brace 126">
                              <a:extLst>
                                <a:ext uri="{FF2B5EF4-FFF2-40B4-BE49-F238E27FC236}">
                                  <a16:creationId xmlns:a16="http://schemas.microsoft.com/office/drawing/2014/main" id="{4A0BF199-2A77-3A98-37B8-185D24F2AD37}"/>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28" name="TextBox 127">
                              <a:extLst>
                                <a:ext uri="{FF2B5EF4-FFF2-40B4-BE49-F238E27FC236}">
                                  <a16:creationId xmlns:a16="http://schemas.microsoft.com/office/drawing/2014/main" id="{3A123AA2-EB5A-5E1E-4DCC-E93FE3505E49}"/>
                                </a:ext>
                              </a:extLst>
                            </p:cNvPr>
                            <p:cNvSpPr txBox="1"/>
                            <p:nvPr/>
                          </p:nvSpPr>
                          <p:spPr>
                            <a:xfrm>
                              <a:off x="3972899" y="1575385"/>
                              <a:ext cx="832009" cy="18404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c1</a:t>
                              </a:r>
                            </a:p>
                          </p:txBody>
                        </p:sp>
                      </p:grpSp>
                    </p:grpSp>
                    <p:grpSp>
                      <p:nvGrpSpPr>
                        <p:cNvPr id="130" name="Group 129">
                          <a:extLst>
                            <a:ext uri="{FF2B5EF4-FFF2-40B4-BE49-F238E27FC236}">
                              <a16:creationId xmlns:a16="http://schemas.microsoft.com/office/drawing/2014/main" id="{3E4DA82E-2E14-8D2F-F2CE-D27D6534FA2A}"/>
                            </a:ext>
                          </a:extLst>
                        </p:cNvPr>
                        <p:cNvGrpSpPr/>
                        <p:nvPr/>
                      </p:nvGrpSpPr>
                      <p:grpSpPr>
                        <a:xfrm>
                          <a:off x="7735706" y="2859055"/>
                          <a:ext cx="926405" cy="382063"/>
                          <a:chOff x="3889772" y="1572826"/>
                          <a:chExt cx="926405" cy="235951"/>
                        </a:xfrm>
                      </p:grpSpPr>
                      <p:sp>
                        <p:nvSpPr>
                          <p:cNvPr id="131" name="Right Brace 130">
                            <a:extLst>
                              <a:ext uri="{FF2B5EF4-FFF2-40B4-BE49-F238E27FC236}">
                                <a16:creationId xmlns:a16="http://schemas.microsoft.com/office/drawing/2014/main" id="{F541AF97-90F3-B3E1-E3A8-C9C9D45E3AFE}"/>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32" name="TextBox 131">
                            <a:extLst>
                              <a:ext uri="{FF2B5EF4-FFF2-40B4-BE49-F238E27FC236}">
                                <a16:creationId xmlns:a16="http://schemas.microsoft.com/office/drawing/2014/main" id="{169B00BB-007F-B80D-BE79-8A68D50DE4A2}"/>
                              </a:ext>
                            </a:extLst>
                          </p:cNvPr>
                          <p:cNvSpPr txBox="1"/>
                          <p:nvPr/>
                        </p:nvSpPr>
                        <p:spPr>
                          <a:xfrm>
                            <a:off x="3984168" y="1618049"/>
                            <a:ext cx="832009" cy="14255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c1</a:t>
                            </a:r>
                          </a:p>
                        </p:txBody>
                      </p:sp>
                    </p:grpSp>
                    <p:grpSp>
                      <p:nvGrpSpPr>
                        <p:cNvPr id="133" name="Group 132">
                          <a:extLst>
                            <a:ext uri="{FF2B5EF4-FFF2-40B4-BE49-F238E27FC236}">
                              <a16:creationId xmlns:a16="http://schemas.microsoft.com/office/drawing/2014/main" id="{AEF217A7-212C-0844-132F-4A576CD1292B}"/>
                            </a:ext>
                          </a:extLst>
                        </p:cNvPr>
                        <p:cNvGrpSpPr/>
                        <p:nvPr/>
                      </p:nvGrpSpPr>
                      <p:grpSpPr>
                        <a:xfrm>
                          <a:off x="7737631" y="2424369"/>
                          <a:ext cx="913211" cy="382063"/>
                          <a:chOff x="3889772" y="1572826"/>
                          <a:chExt cx="913211" cy="235951"/>
                        </a:xfrm>
                      </p:grpSpPr>
                      <p:sp>
                        <p:nvSpPr>
                          <p:cNvPr id="134" name="Right Brace 133">
                            <a:extLst>
                              <a:ext uri="{FF2B5EF4-FFF2-40B4-BE49-F238E27FC236}">
                                <a16:creationId xmlns:a16="http://schemas.microsoft.com/office/drawing/2014/main" id="{CFC5146F-0411-064B-01E6-6EE433CC240C}"/>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35" name="TextBox 134">
                            <a:extLst>
                              <a:ext uri="{FF2B5EF4-FFF2-40B4-BE49-F238E27FC236}">
                                <a16:creationId xmlns:a16="http://schemas.microsoft.com/office/drawing/2014/main" id="{201F9B89-7DD8-53E7-1B6E-481E844140C1}"/>
                              </a:ext>
                            </a:extLst>
                          </p:cNvPr>
                          <p:cNvSpPr txBox="1"/>
                          <p:nvPr/>
                        </p:nvSpPr>
                        <p:spPr>
                          <a:xfrm>
                            <a:off x="3970974" y="1606902"/>
                            <a:ext cx="832009" cy="14255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c2</a:t>
                            </a:r>
                          </a:p>
                        </p:txBody>
                      </p:sp>
                    </p:grpSp>
                    <p:grpSp>
                      <p:nvGrpSpPr>
                        <p:cNvPr id="136" name="Group 135">
                          <a:extLst>
                            <a:ext uri="{FF2B5EF4-FFF2-40B4-BE49-F238E27FC236}">
                              <a16:creationId xmlns:a16="http://schemas.microsoft.com/office/drawing/2014/main" id="{B13AE5AE-56BC-34C9-6EA0-3910DE7E20D4}"/>
                            </a:ext>
                          </a:extLst>
                        </p:cNvPr>
                        <p:cNvGrpSpPr/>
                        <p:nvPr/>
                      </p:nvGrpSpPr>
                      <p:grpSpPr>
                        <a:xfrm>
                          <a:off x="7735706" y="1993722"/>
                          <a:ext cx="915136" cy="382063"/>
                          <a:chOff x="3889772" y="1572826"/>
                          <a:chExt cx="915136" cy="235951"/>
                        </a:xfrm>
                      </p:grpSpPr>
                      <p:sp>
                        <p:nvSpPr>
                          <p:cNvPr id="137" name="Right Brace 136">
                            <a:extLst>
                              <a:ext uri="{FF2B5EF4-FFF2-40B4-BE49-F238E27FC236}">
                                <a16:creationId xmlns:a16="http://schemas.microsoft.com/office/drawing/2014/main" id="{374A086C-82A4-D071-B934-C41143390DB2}"/>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38" name="TextBox 137">
                            <a:extLst>
                              <a:ext uri="{FF2B5EF4-FFF2-40B4-BE49-F238E27FC236}">
                                <a16:creationId xmlns:a16="http://schemas.microsoft.com/office/drawing/2014/main" id="{7E2CDE0B-3F2D-8210-B3C7-9BC982460389}"/>
                              </a:ext>
                            </a:extLst>
                          </p:cNvPr>
                          <p:cNvSpPr txBox="1"/>
                          <p:nvPr/>
                        </p:nvSpPr>
                        <p:spPr>
                          <a:xfrm>
                            <a:off x="3972899" y="1614512"/>
                            <a:ext cx="832009" cy="14255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c3</a:t>
                            </a:r>
                          </a:p>
                        </p:txBody>
                      </p:sp>
                    </p:grpSp>
                    <p:grpSp>
                      <p:nvGrpSpPr>
                        <p:cNvPr id="139" name="Group 138">
                          <a:extLst>
                            <a:ext uri="{FF2B5EF4-FFF2-40B4-BE49-F238E27FC236}">
                              <a16:creationId xmlns:a16="http://schemas.microsoft.com/office/drawing/2014/main" id="{E40229AC-E751-FB1A-115A-AD1C5C58096C}"/>
                            </a:ext>
                          </a:extLst>
                        </p:cNvPr>
                        <p:cNvGrpSpPr/>
                        <p:nvPr/>
                      </p:nvGrpSpPr>
                      <p:grpSpPr>
                        <a:xfrm>
                          <a:off x="7735706" y="1574762"/>
                          <a:ext cx="915136" cy="382063"/>
                          <a:chOff x="3889772" y="1572826"/>
                          <a:chExt cx="915136" cy="235951"/>
                        </a:xfrm>
                      </p:grpSpPr>
                      <p:sp>
                        <p:nvSpPr>
                          <p:cNvPr id="140" name="Right Brace 139">
                            <a:extLst>
                              <a:ext uri="{FF2B5EF4-FFF2-40B4-BE49-F238E27FC236}">
                                <a16:creationId xmlns:a16="http://schemas.microsoft.com/office/drawing/2014/main" id="{8ECDF657-2B7D-1275-5D7D-4D0CDDA065DC}"/>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41" name="TextBox 140">
                            <a:extLst>
                              <a:ext uri="{FF2B5EF4-FFF2-40B4-BE49-F238E27FC236}">
                                <a16:creationId xmlns:a16="http://schemas.microsoft.com/office/drawing/2014/main" id="{DAAE0D88-99CD-61BE-8E6B-B0C2798D4CEB}"/>
                              </a:ext>
                            </a:extLst>
                          </p:cNvPr>
                          <p:cNvSpPr txBox="1"/>
                          <p:nvPr/>
                        </p:nvSpPr>
                        <p:spPr>
                          <a:xfrm>
                            <a:off x="3972899" y="1614284"/>
                            <a:ext cx="832009" cy="14255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c4</a:t>
                            </a:r>
                          </a:p>
                        </p:txBody>
                      </p:sp>
                    </p:grpSp>
                  </p:grpSp>
                  <p:grpSp>
                    <p:nvGrpSpPr>
                      <p:cNvPr id="143" name="Group 142">
                        <a:extLst>
                          <a:ext uri="{FF2B5EF4-FFF2-40B4-BE49-F238E27FC236}">
                            <a16:creationId xmlns:a16="http://schemas.microsoft.com/office/drawing/2014/main" id="{CB30031F-F5BD-53DC-FAB7-C44E643017FF}"/>
                          </a:ext>
                        </a:extLst>
                      </p:cNvPr>
                      <p:cNvGrpSpPr/>
                      <p:nvPr/>
                    </p:nvGrpSpPr>
                    <p:grpSpPr>
                      <a:xfrm>
                        <a:off x="11797915" y="2407430"/>
                        <a:ext cx="915136" cy="869998"/>
                        <a:chOff x="3889772" y="1572826"/>
                        <a:chExt cx="915136" cy="235951"/>
                      </a:xfrm>
                    </p:grpSpPr>
                    <p:sp>
                      <p:nvSpPr>
                        <p:cNvPr id="144" name="Right Brace 143">
                          <a:extLst>
                            <a:ext uri="{FF2B5EF4-FFF2-40B4-BE49-F238E27FC236}">
                              <a16:creationId xmlns:a16="http://schemas.microsoft.com/office/drawing/2014/main" id="{087C9538-40A0-2854-D0F5-D0B32E399E6C}"/>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45" name="TextBox 144">
                          <a:extLst>
                            <a:ext uri="{FF2B5EF4-FFF2-40B4-BE49-F238E27FC236}">
                              <a16:creationId xmlns:a16="http://schemas.microsoft.com/office/drawing/2014/main" id="{7D37EB96-245D-EB01-5DB5-548A42AA5FE9}"/>
                            </a:ext>
                          </a:extLst>
                        </p:cNvPr>
                        <p:cNvSpPr txBox="1"/>
                        <p:nvPr/>
                      </p:nvSpPr>
                      <p:spPr>
                        <a:xfrm>
                          <a:off x="3972899" y="1660065"/>
                          <a:ext cx="832009" cy="142555"/>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c1</a:t>
                          </a:r>
                        </a:p>
                      </p:txBody>
                    </p:sp>
                  </p:grpSp>
                  <p:grpSp>
                    <p:nvGrpSpPr>
                      <p:cNvPr id="146" name="Group 145">
                        <a:extLst>
                          <a:ext uri="{FF2B5EF4-FFF2-40B4-BE49-F238E27FC236}">
                            <a16:creationId xmlns:a16="http://schemas.microsoft.com/office/drawing/2014/main" id="{AC1C46EE-8269-9398-B7EF-F35A80A15D36}"/>
                          </a:ext>
                        </a:extLst>
                      </p:cNvPr>
                      <p:cNvGrpSpPr/>
                      <p:nvPr/>
                    </p:nvGrpSpPr>
                    <p:grpSpPr>
                      <a:xfrm>
                        <a:off x="11797915" y="1505787"/>
                        <a:ext cx="915136" cy="869998"/>
                        <a:chOff x="3889772" y="1572826"/>
                        <a:chExt cx="915136" cy="235951"/>
                      </a:xfrm>
                    </p:grpSpPr>
                    <p:sp>
                      <p:nvSpPr>
                        <p:cNvPr id="147" name="Right Brace 146">
                          <a:extLst>
                            <a:ext uri="{FF2B5EF4-FFF2-40B4-BE49-F238E27FC236}">
                              <a16:creationId xmlns:a16="http://schemas.microsoft.com/office/drawing/2014/main" id="{BE5B0F7D-FED2-63A6-E21B-1367ED527AF5}"/>
                            </a:ext>
                          </a:extLst>
                        </p:cNvPr>
                        <p:cNvSpPr/>
                        <p:nvPr/>
                      </p:nvSpPr>
                      <p:spPr>
                        <a:xfrm>
                          <a:off x="3889772" y="1572826"/>
                          <a:ext cx="166254" cy="235951"/>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chemeClr val="tx1">
                                <a:lumMod val="95000"/>
                                <a:lumOff val="5000"/>
                              </a:schemeClr>
                            </a:solidFill>
                          </a:endParaRPr>
                        </a:p>
                      </p:txBody>
                    </p:sp>
                    <p:sp>
                      <p:nvSpPr>
                        <p:cNvPr id="148" name="TextBox 147">
                          <a:extLst>
                            <a:ext uri="{FF2B5EF4-FFF2-40B4-BE49-F238E27FC236}">
                              <a16:creationId xmlns:a16="http://schemas.microsoft.com/office/drawing/2014/main" id="{D6261553-D187-1984-05B6-0937A420956C}"/>
                            </a:ext>
                          </a:extLst>
                        </p:cNvPr>
                        <p:cNvSpPr txBox="1"/>
                        <p:nvPr/>
                      </p:nvSpPr>
                      <p:spPr>
                        <a:xfrm>
                          <a:off x="3972899" y="1659499"/>
                          <a:ext cx="832009" cy="62604"/>
                        </a:xfrm>
                        <a:prstGeom prst="rect">
                          <a:avLst/>
                        </a:prstGeom>
                        <a:noFill/>
                        <a:ln>
                          <a:noFill/>
                        </a:ln>
                      </p:spPr>
                      <p:txBody>
                        <a:bodyPr wrap="square" rtlCol="0">
                          <a:spAutoFit/>
                        </a:bodyPr>
                        <a:lstStyle/>
                        <a:p>
                          <a:r>
                            <a:rPr lang="en-GB" sz="900" dirty="0">
                              <a:solidFill>
                                <a:schemeClr val="tx1">
                                  <a:lumMod val="95000"/>
                                  <a:lumOff val="5000"/>
                                </a:schemeClr>
                              </a:solidFill>
                              <a:latin typeface="Arial" panose="020B0604020202020204" pitchFamily="34" charset="0"/>
                              <a:cs typeface="Arial" panose="020B0604020202020204" pitchFamily="34" charset="0"/>
                            </a:rPr>
                            <a:t>c2</a:t>
                          </a:r>
                        </a:p>
                      </p:txBody>
                    </p:sp>
                  </p:grpSp>
                </p:grpSp>
                <p:sp>
                  <p:nvSpPr>
                    <p:cNvPr id="155" name="TextBox 154">
                      <a:extLst>
                        <a:ext uri="{FF2B5EF4-FFF2-40B4-BE49-F238E27FC236}">
                          <a16:creationId xmlns:a16="http://schemas.microsoft.com/office/drawing/2014/main" id="{4D2DB160-E321-AAEE-8DAE-DE31DCD74937}"/>
                        </a:ext>
                      </a:extLst>
                    </p:cNvPr>
                    <p:cNvSpPr txBox="1"/>
                    <p:nvPr/>
                  </p:nvSpPr>
                  <p:spPr>
                    <a:xfrm>
                      <a:off x="47513" y="4693375"/>
                      <a:ext cx="12096973"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6.</a:t>
                      </a:r>
                      <a:r>
                        <a:rPr lang="en-GB" sz="1100" noProof="1">
                          <a:latin typeface="Arial" panose="020B0604020202020204" pitchFamily="34" charset="0"/>
                          <a:cs typeface="Arial" panose="020B0604020202020204" pitchFamily="34" charset="0"/>
                        </a:rPr>
                        <a:t> Dictionary of Secondary Structure in Proteins (DSSP)</a:t>
                      </a:r>
                      <a:r>
                        <a:rPr lang="en-GB" sz="1100" b="1" baseline="30000" noProof="1">
                          <a:latin typeface="Arial" panose="020B0604020202020204" pitchFamily="34" charset="0"/>
                          <a:cs typeface="Arial" panose="020B0604020202020204" pitchFamily="34" charset="0"/>
                        </a:rPr>
                        <a:t>[7] </a:t>
                      </a:r>
                      <a:r>
                        <a:rPr lang="en-GB" sz="1100" noProof="1">
                          <a:latin typeface="Arial" panose="020B0604020202020204" pitchFamily="34" charset="0"/>
                          <a:cs typeface="Arial" panose="020B0604020202020204" pitchFamily="34" charset="0"/>
                        </a:rPr>
                        <a:t>analysis of two 1A polymorphs 6A6B and 6CU7 (HIE) in function of the number of chains per dimer:</a:t>
                      </a:r>
                      <a:r>
                        <a:rPr lang="en-GB" sz="1100" dirty="0">
                          <a:latin typeface="Arial" panose="020B0604020202020204" pitchFamily="34" charset="0"/>
                          <a:cs typeface="Arial" panose="020B0604020202020204" pitchFamily="34" charset="0"/>
                        </a:rPr>
                        <a:t> </a:t>
                      </a:r>
                      <a:r>
                        <a:rPr lang="en-GB" sz="1100" noProof="1">
                          <a:latin typeface="Arial" panose="020B0604020202020204" pitchFamily="34" charset="0"/>
                          <a:cs typeface="Arial" panose="020B0604020202020204" pitchFamily="34" charset="0"/>
                        </a:rPr>
                        <a:t>(</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6-chain systems</a:t>
                      </a:r>
                      <a:r>
                        <a:rPr lang="en-GB" sz="1100" dirty="0">
                          <a:latin typeface="Arial" panose="020B0604020202020204" pitchFamily="34" charset="0"/>
                          <a:cs typeface="Arial" panose="020B0604020202020204" pitchFamily="34" charset="0"/>
                        </a:rPr>
                        <a:t>,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4-chain systems, (</a:t>
                      </a:r>
                      <a:r>
                        <a:rPr lang="en-GB" sz="1100" b="1" dirty="0">
                          <a:latin typeface="Arial" panose="020B0604020202020204" pitchFamily="34" charset="0"/>
                          <a:cs typeface="Arial" panose="020B0604020202020204" pitchFamily="34" charset="0"/>
                        </a:rPr>
                        <a:t>C</a:t>
                      </a:r>
                      <a:r>
                        <a:rPr lang="en-GB" sz="1100" dirty="0">
                          <a:latin typeface="Arial" panose="020B0604020202020204" pitchFamily="34" charset="0"/>
                          <a:cs typeface="Arial" panose="020B0604020202020204" pitchFamily="34" charset="0"/>
                        </a:rPr>
                        <a:t>) 2-chain systems</a:t>
                      </a:r>
                      <a:r>
                        <a:rPr lang="en-FR" sz="1100" dirty="0">
                          <a:effectLst/>
                          <a:latin typeface="Arial" panose="020B0604020202020204" pitchFamily="34" charset="0"/>
                          <a:cs typeface="Arial" panose="020B0604020202020204" pitchFamily="34" charset="0"/>
                        </a:rPr>
                        <a:t>. The x-axis represents the simulation time in ns, the y-axis represents the number of residues per system. Figures generated from 100ns conventional Molecular Dynamics (cMD) simulations.</a:t>
                      </a:r>
                      <a:endParaRPr lang="en-GB" sz="1100" noProof="1">
                        <a:latin typeface="Arial" panose="020B0604020202020204" pitchFamily="34" charset="0"/>
                        <a:cs typeface="Arial" panose="020B0604020202020204" pitchFamily="34" charset="0"/>
                      </a:endParaRPr>
                    </a:p>
                  </p:txBody>
                </p:sp>
              </p:grpSp>
              <p:sp>
                <p:nvSpPr>
                  <p:cNvPr id="162" name="TextBox 161">
                    <a:extLst>
                      <a:ext uri="{FF2B5EF4-FFF2-40B4-BE49-F238E27FC236}">
                        <a16:creationId xmlns:a16="http://schemas.microsoft.com/office/drawing/2014/main" id="{2626BAEB-906E-9606-7203-881142E4422F}"/>
                      </a:ext>
                    </a:extLst>
                  </p:cNvPr>
                  <p:cNvSpPr txBox="1"/>
                  <p:nvPr/>
                </p:nvSpPr>
                <p:spPr>
                  <a:xfrm>
                    <a:off x="0" y="921263"/>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163" name="TextBox 162">
                    <a:extLst>
                      <a:ext uri="{FF2B5EF4-FFF2-40B4-BE49-F238E27FC236}">
                        <a16:creationId xmlns:a16="http://schemas.microsoft.com/office/drawing/2014/main" id="{BE528EA0-A13E-5868-CC86-21E7A692FDB4}"/>
                      </a:ext>
                    </a:extLst>
                  </p:cNvPr>
                  <p:cNvSpPr txBox="1"/>
                  <p:nvPr/>
                </p:nvSpPr>
                <p:spPr>
                  <a:xfrm>
                    <a:off x="4135565" y="939238"/>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sp>
                <p:nvSpPr>
                  <p:cNvPr id="164" name="TextBox 163">
                    <a:extLst>
                      <a:ext uri="{FF2B5EF4-FFF2-40B4-BE49-F238E27FC236}">
                        <a16:creationId xmlns:a16="http://schemas.microsoft.com/office/drawing/2014/main" id="{44EA6D67-C500-72EA-2721-F958802953C0}"/>
                      </a:ext>
                    </a:extLst>
                  </p:cNvPr>
                  <p:cNvSpPr txBox="1"/>
                  <p:nvPr/>
                </p:nvSpPr>
                <p:spPr>
                  <a:xfrm>
                    <a:off x="7990158" y="92781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C</a:t>
                    </a:r>
                  </a:p>
                </p:txBody>
              </p:sp>
            </p:grpSp>
            <p:cxnSp>
              <p:nvCxnSpPr>
                <p:cNvPr id="167" name="Straight Connector 166">
                  <a:extLst>
                    <a:ext uri="{FF2B5EF4-FFF2-40B4-BE49-F238E27FC236}">
                      <a16:creationId xmlns:a16="http://schemas.microsoft.com/office/drawing/2014/main" id="{5EB096EA-1E23-178B-3298-EA01D386EC05}"/>
                    </a:ext>
                  </a:extLst>
                </p:cNvPr>
                <p:cNvCxnSpPr>
                  <a:cxnSpLocks/>
                </p:cNvCxnSpPr>
                <p:nvPr/>
              </p:nvCxnSpPr>
              <p:spPr>
                <a:xfrm>
                  <a:off x="47513" y="2926774"/>
                  <a:ext cx="3706060"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3A7B94B2-31F3-3955-C8C1-E57B826426A7}"/>
                    </a:ext>
                  </a:extLst>
                </p:cNvPr>
                <p:cNvCxnSpPr>
                  <a:cxnSpLocks/>
                </p:cNvCxnSpPr>
                <p:nvPr/>
              </p:nvCxnSpPr>
              <p:spPr>
                <a:xfrm>
                  <a:off x="55747" y="2599993"/>
                  <a:ext cx="3706060"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8727B681-3222-9287-1207-29320D57404C}"/>
                    </a:ext>
                  </a:extLst>
                </p:cNvPr>
                <p:cNvCxnSpPr>
                  <a:cxnSpLocks/>
                </p:cNvCxnSpPr>
                <p:nvPr/>
              </p:nvCxnSpPr>
              <p:spPr>
                <a:xfrm>
                  <a:off x="47513" y="2298493"/>
                  <a:ext cx="3706060"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E110BDDA-BBD6-045F-DF49-A42E345FD94B}"/>
                    </a:ext>
                  </a:extLst>
                </p:cNvPr>
                <p:cNvCxnSpPr>
                  <a:cxnSpLocks/>
                </p:cNvCxnSpPr>
                <p:nvPr/>
              </p:nvCxnSpPr>
              <p:spPr>
                <a:xfrm>
                  <a:off x="47513" y="2039061"/>
                  <a:ext cx="3706060"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BF62C5AA-6A2B-CCBA-EC94-AC52CC169BB5}"/>
                    </a:ext>
                  </a:extLst>
                </p:cNvPr>
                <p:cNvCxnSpPr>
                  <a:cxnSpLocks/>
                </p:cNvCxnSpPr>
                <p:nvPr/>
              </p:nvCxnSpPr>
              <p:spPr>
                <a:xfrm>
                  <a:off x="55747" y="1746974"/>
                  <a:ext cx="3706060"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grpSp>
          <p:cxnSp>
            <p:nvCxnSpPr>
              <p:cNvPr id="174" name="Straight Connector 173">
                <a:extLst>
                  <a:ext uri="{FF2B5EF4-FFF2-40B4-BE49-F238E27FC236}">
                    <a16:creationId xmlns:a16="http://schemas.microsoft.com/office/drawing/2014/main" id="{43B98371-A65C-0EF3-D5B8-FA9B9B2D6F84}"/>
                  </a:ext>
                </a:extLst>
              </p:cNvPr>
              <p:cNvCxnSpPr>
                <a:cxnSpLocks/>
              </p:cNvCxnSpPr>
              <p:nvPr/>
            </p:nvCxnSpPr>
            <p:spPr>
              <a:xfrm>
                <a:off x="4330842" y="2772237"/>
                <a:ext cx="3664842"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95E1DF8C-2AD1-D56C-A9D7-93A546B78340}"/>
                  </a:ext>
                </a:extLst>
              </p:cNvPr>
              <p:cNvCxnSpPr>
                <a:cxnSpLocks/>
              </p:cNvCxnSpPr>
              <p:nvPr/>
            </p:nvCxnSpPr>
            <p:spPr>
              <a:xfrm>
                <a:off x="4330842" y="2349388"/>
                <a:ext cx="3664842"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A9F1BD9C-14D4-3FA6-D4C5-C20DB4A41A9B}"/>
                  </a:ext>
                </a:extLst>
              </p:cNvPr>
              <p:cNvCxnSpPr>
                <a:cxnSpLocks/>
              </p:cNvCxnSpPr>
              <p:nvPr/>
            </p:nvCxnSpPr>
            <p:spPr>
              <a:xfrm>
                <a:off x="4330842" y="1924770"/>
                <a:ext cx="3664842"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grpSp>
        <p:cxnSp>
          <p:nvCxnSpPr>
            <p:cNvPr id="179" name="Straight Connector 178">
              <a:extLst>
                <a:ext uri="{FF2B5EF4-FFF2-40B4-BE49-F238E27FC236}">
                  <a16:creationId xmlns:a16="http://schemas.microsoft.com/office/drawing/2014/main" id="{5B180C5A-CD74-6A4C-90AF-B03E6D6F3F6D}"/>
                </a:ext>
              </a:extLst>
            </p:cNvPr>
            <p:cNvCxnSpPr>
              <a:cxnSpLocks/>
            </p:cNvCxnSpPr>
            <p:nvPr/>
          </p:nvCxnSpPr>
          <p:spPr>
            <a:xfrm>
              <a:off x="8309924" y="2326937"/>
              <a:ext cx="3664842" cy="0"/>
            </a:xfrm>
            <a:prstGeom prst="line">
              <a:avLst/>
            </a:prstGeom>
            <a:ln>
              <a:solidFill>
                <a:srgbClr val="C00000"/>
              </a:solidFill>
              <a:prstDash val="lgDash"/>
            </a:ln>
          </p:spPr>
          <p:style>
            <a:lnRef idx="2">
              <a:schemeClr val="accent1"/>
            </a:lnRef>
            <a:fillRef idx="0">
              <a:schemeClr val="accent1"/>
            </a:fillRef>
            <a:effectRef idx="1">
              <a:schemeClr val="accent1"/>
            </a:effectRef>
            <a:fontRef idx="minor">
              <a:schemeClr val="tx1"/>
            </a:fontRef>
          </p:style>
        </p:cxnSp>
      </p:grpSp>
      <p:grpSp>
        <p:nvGrpSpPr>
          <p:cNvPr id="190" name="Group 189">
            <a:extLst>
              <a:ext uri="{FF2B5EF4-FFF2-40B4-BE49-F238E27FC236}">
                <a16:creationId xmlns:a16="http://schemas.microsoft.com/office/drawing/2014/main" id="{6311EBFC-8659-5E5C-86DC-7D52289EC9FE}"/>
              </a:ext>
            </a:extLst>
          </p:cNvPr>
          <p:cNvGrpSpPr/>
          <p:nvPr/>
        </p:nvGrpSpPr>
        <p:grpSpPr>
          <a:xfrm>
            <a:off x="7562316" y="5006173"/>
            <a:ext cx="4515227" cy="1350177"/>
            <a:chOff x="7280318" y="5188735"/>
            <a:chExt cx="4515227" cy="1350177"/>
          </a:xfrm>
        </p:grpSpPr>
        <p:sp>
          <p:nvSpPr>
            <p:cNvPr id="182" name="TextBox 181">
              <a:extLst>
                <a:ext uri="{FF2B5EF4-FFF2-40B4-BE49-F238E27FC236}">
                  <a16:creationId xmlns:a16="http://schemas.microsoft.com/office/drawing/2014/main" id="{D00A4C33-C5F3-1D26-FFBD-193A5AA72FE3}"/>
                </a:ext>
              </a:extLst>
            </p:cNvPr>
            <p:cNvSpPr txBox="1"/>
            <p:nvPr/>
          </p:nvSpPr>
          <p:spPr>
            <a:xfrm>
              <a:off x="7934404" y="6277302"/>
              <a:ext cx="3393300" cy="261610"/>
            </a:xfrm>
            <a:prstGeom prst="rect">
              <a:avLst/>
            </a:prstGeom>
            <a:noFill/>
          </p:spPr>
          <p:txBody>
            <a:bodyPr wrap="square" rtlCol="0">
              <a:spAutoFit/>
            </a:bodyPr>
            <a:lstStyle/>
            <a:p>
              <a:r>
                <a:rPr lang="en-GB" sz="1100" b="1" dirty="0">
                  <a:latin typeface="Arial" panose="020B0604020202020204" pitchFamily="34" charset="0"/>
                  <a:cs typeface="Arial" panose="020B0604020202020204" pitchFamily="34" charset="0"/>
                </a:rPr>
                <a:t>Fig 7</a:t>
              </a:r>
              <a:r>
                <a:rPr lang="en-GB" sz="1100" dirty="0">
                  <a:latin typeface="Arial" panose="020B0604020202020204" pitchFamily="34" charset="0"/>
                  <a:cs typeface="Arial" panose="020B0604020202020204" pitchFamily="34" charset="0"/>
                </a:rPr>
                <a:t>. Human micelle-bound </a:t>
              </a:r>
              <a:r>
                <a:rPr lang="el-GR" sz="1100" dirty="0">
                  <a:latin typeface="Arial" panose="020B0604020202020204" pitchFamily="34" charset="0"/>
                  <a:cs typeface="Arial" panose="020B0604020202020204" pitchFamily="34" charset="0"/>
                </a:rPr>
                <a:t>α</a:t>
              </a:r>
              <a:r>
                <a:rPr lang="fr-FR" sz="1100" dirty="0">
                  <a:latin typeface="Arial" panose="020B0604020202020204" pitchFamily="34" charset="0"/>
                  <a:cs typeface="Arial" panose="020B0604020202020204" pitchFamily="34" charset="0"/>
                </a:rPr>
                <a:t>-</a:t>
              </a:r>
              <a:r>
                <a:rPr lang="fr-FR" sz="1100" dirty="0" err="1">
                  <a:latin typeface="Arial" panose="020B0604020202020204" pitchFamily="34" charset="0"/>
                  <a:cs typeface="Arial" panose="020B0604020202020204" pitchFamily="34" charset="0"/>
                </a:rPr>
                <a:t>synuclein</a:t>
              </a:r>
              <a:r>
                <a:rPr lang="fr-FR" sz="1100" dirty="0">
                  <a:latin typeface="Arial" panose="020B0604020202020204" pitchFamily="34" charset="0"/>
                  <a:cs typeface="Arial" panose="020B0604020202020204" pitchFamily="34" charset="0"/>
                </a:rPr>
                <a:t> 1XQ8. </a:t>
              </a:r>
              <a:endParaRPr lang="en-GB" sz="1100" dirty="0">
                <a:latin typeface="Arial" panose="020B0604020202020204" pitchFamily="34" charset="0"/>
                <a:cs typeface="Arial" panose="020B0604020202020204" pitchFamily="34" charset="0"/>
              </a:endParaRPr>
            </a:p>
          </p:txBody>
        </p:sp>
        <p:grpSp>
          <p:nvGrpSpPr>
            <p:cNvPr id="189" name="Group 188">
              <a:extLst>
                <a:ext uri="{FF2B5EF4-FFF2-40B4-BE49-F238E27FC236}">
                  <a16:creationId xmlns:a16="http://schemas.microsoft.com/office/drawing/2014/main" id="{8DC4136E-EBCB-6AF4-D2AF-2B789C9BF7F8}"/>
                </a:ext>
              </a:extLst>
            </p:cNvPr>
            <p:cNvGrpSpPr/>
            <p:nvPr/>
          </p:nvGrpSpPr>
          <p:grpSpPr>
            <a:xfrm>
              <a:off x="7280318" y="5188735"/>
              <a:ext cx="4515227" cy="1107996"/>
              <a:chOff x="7244383" y="5006194"/>
              <a:chExt cx="4515227" cy="1107996"/>
            </a:xfrm>
          </p:grpSpPr>
          <p:pic>
            <p:nvPicPr>
              <p:cNvPr id="181" name="Picture 180">
                <a:extLst>
                  <a:ext uri="{FF2B5EF4-FFF2-40B4-BE49-F238E27FC236}">
                    <a16:creationId xmlns:a16="http://schemas.microsoft.com/office/drawing/2014/main" id="{02BA98DA-EC1C-C432-D0FD-75EA128900C5}"/>
                  </a:ext>
                </a:extLst>
              </p:cNvPr>
              <p:cNvPicPr>
                <a:picLocks noChangeAspect="1"/>
              </p:cNvPicPr>
              <p:nvPr/>
            </p:nvPicPr>
            <p:blipFill>
              <a:blip r:embed="rId7"/>
              <a:srcRect l="39605" t="14019" r="40912"/>
              <a:stretch>
                <a:fillRect/>
              </a:stretch>
            </p:blipFill>
            <p:spPr>
              <a:xfrm rot="5400000">
                <a:off x="8962160" y="3722550"/>
                <a:ext cx="1107996" cy="3675284"/>
              </a:xfrm>
              <a:prstGeom prst="rect">
                <a:avLst/>
              </a:prstGeom>
            </p:spPr>
          </p:pic>
          <p:sp>
            <p:nvSpPr>
              <p:cNvPr id="183" name="TextBox 182">
                <a:extLst>
                  <a:ext uri="{FF2B5EF4-FFF2-40B4-BE49-F238E27FC236}">
                    <a16:creationId xmlns:a16="http://schemas.microsoft.com/office/drawing/2014/main" id="{83528064-1F84-3B1C-6B6E-9D1FBBD59059}"/>
                  </a:ext>
                </a:extLst>
              </p:cNvPr>
              <p:cNvSpPr txBox="1"/>
              <p:nvPr/>
            </p:nvSpPr>
            <p:spPr>
              <a:xfrm>
                <a:off x="11091436" y="5560192"/>
                <a:ext cx="668174" cy="261610"/>
              </a:xfrm>
              <a:prstGeom prst="rect">
                <a:avLst/>
              </a:prstGeom>
              <a:noFill/>
            </p:spPr>
            <p:txBody>
              <a:bodyPr wrap="square" rtlCol="0">
                <a:spAutoFit/>
              </a:bodyPr>
              <a:lstStyle/>
              <a:p>
                <a:r>
                  <a:rPr lang="en-GB" sz="1050" dirty="0">
                    <a:latin typeface="Arial" panose="020B0604020202020204" pitchFamily="34" charset="0"/>
                    <a:cs typeface="Arial" panose="020B0604020202020204" pitchFamily="34" charset="0"/>
                  </a:rPr>
                  <a:t>K45</a:t>
                </a:r>
              </a:p>
            </p:txBody>
          </p:sp>
          <p:sp>
            <p:nvSpPr>
              <p:cNvPr id="184" name="TextBox 183">
                <a:extLst>
                  <a:ext uri="{FF2B5EF4-FFF2-40B4-BE49-F238E27FC236}">
                    <a16:creationId xmlns:a16="http://schemas.microsoft.com/office/drawing/2014/main" id="{8A4CCD7A-20B7-D3A9-EF61-7A1A740E3ABE}"/>
                  </a:ext>
                </a:extLst>
              </p:cNvPr>
              <p:cNvSpPr txBox="1"/>
              <p:nvPr/>
            </p:nvSpPr>
            <p:spPr>
              <a:xfrm>
                <a:off x="9271813" y="5702184"/>
                <a:ext cx="668174" cy="261610"/>
              </a:xfrm>
              <a:prstGeom prst="rect">
                <a:avLst/>
              </a:prstGeom>
              <a:noFill/>
            </p:spPr>
            <p:txBody>
              <a:bodyPr wrap="square" rtlCol="0">
                <a:spAutoFit/>
              </a:bodyPr>
              <a:lstStyle/>
              <a:p>
                <a:r>
                  <a:rPr lang="en-GB" sz="1050" dirty="0">
                    <a:latin typeface="Arial" panose="020B0604020202020204" pitchFamily="34" charset="0"/>
                    <a:cs typeface="Arial" panose="020B0604020202020204" pitchFamily="34" charset="0"/>
                  </a:rPr>
                  <a:t>T92</a:t>
                </a:r>
              </a:p>
            </p:txBody>
          </p:sp>
          <p:sp>
            <p:nvSpPr>
              <p:cNvPr id="185" name="TextBox 184">
                <a:extLst>
                  <a:ext uri="{FF2B5EF4-FFF2-40B4-BE49-F238E27FC236}">
                    <a16:creationId xmlns:a16="http://schemas.microsoft.com/office/drawing/2014/main" id="{980FAE64-1D39-1439-6956-CFB23BC73A1B}"/>
                  </a:ext>
                </a:extLst>
              </p:cNvPr>
              <p:cNvSpPr txBox="1"/>
              <p:nvPr/>
            </p:nvSpPr>
            <p:spPr>
              <a:xfrm>
                <a:off x="9722259" y="5252382"/>
                <a:ext cx="668174" cy="261610"/>
              </a:xfrm>
              <a:prstGeom prst="rect">
                <a:avLst/>
              </a:prstGeom>
              <a:noFill/>
            </p:spPr>
            <p:txBody>
              <a:bodyPr wrap="square" rtlCol="0">
                <a:spAutoFit/>
              </a:bodyPr>
              <a:lstStyle/>
              <a:p>
                <a:r>
                  <a:rPr lang="en-GB" sz="1050" dirty="0">
                    <a:latin typeface="Arial" panose="020B0604020202020204" pitchFamily="34" charset="0"/>
                    <a:cs typeface="Arial" panose="020B0604020202020204" pitchFamily="34" charset="0"/>
                  </a:rPr>
                  <a:t>V3</a:t>
                </a:r>
              </a:p>
            </p:txBody>
          </p:sp>
          <p:sp>
            <p:nvSpPr>
              <p:cNvPr id="186" name="TextBox 185">
                <a:extLst>
                  <a:ext uri="{FF2B5EF4-FFF2-40B4-BE49-F238E27FC236}">
                    <a16:creationId xmlns:a16="http://schemas.microsoft.com/office/drawing/2014/main" id="{575D5C99-1572-FC6D-B36E-31147D6DDF29}"/>
                  </a:ext>
                </a:extLst>
              </p:cNvPr>
              <p:cNvSpPr txBox="1"/>
              <p:nvPr/>
            </p:nvSpPr>
            <p:spPr>
              <a:xfrm>
                <a:off x="10762140" y="5253396"/>
                <a:ext cx="668174" cy="261610"/>
              </a:xfrm>
              <a:prstGeom prst="rect">
                <a:avLst/>
              </a:prstGeom>
              <a:noFill/>
            </p:spPr>
            <p:txBody>
              <a:bodyPr wrap="square" rtlCol="0">
                <a:spAutoFit/>
              </a:bodyPr>
              <a:lstStyle/>
              <a:p>
                <a:r>
                  <a:rPr lang="en-GB" sz="1050" dirty="0">
                    <a:latin typeface="Arial" panose="020B0604020202020204" pitchFamily="34" charset="0"/>
                    <a:cs typeface="Arial" panose="020B0604020202020204" pitchFamily="34" charset="0"/>
                  </a:rPr>
                  <a:t>V37</a:t>
                </a:r>
              </a:p>
            </p:txBody>
          </p:sp>
          <p:sp>
            <p:nvSpPr>
              <p:cNvPr id="187" name="TextBox 186">
                <a:extLst>
                  <a:ext uri="{FF2B5EF4-FFF2-40B4-BE49-F238E27FC236}">
                    <a16:creationId xmlns:a16="http://schemas.microsoft.com/office/drawing/2014/main" id="{29331948-9450-FA46-BC8F-DB2560BD8BFF}"/>
                  </a:ext>
                </a:extLst>
              </p:cNvPr>
              <p:cNvSpPr txBox="1"/>
              <p:nvPr/>
            </p:nvSpPr>
            <p:spPr>
              <a:xfrm>
                <a:off x="9271813" y="5094503"/>
                <a:ext cx="668174" cy="261610"/>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N-term</a:t>
                </a:r>
              </a:p>
            </p:txBody>
          </p:sp>
          <p:sp>
            <p:nvSpPr>
              <p:cNvPr id="188" name="TextBox 187">
                <a:extLst>
                  <a:ext uri="{FF2B5EF4-FFF2-40B4-BE49-F238E27FC236}">
                    <a16:creationId xmlns:a16="http://schemas.microsoft.com/office/drawing/2014/main" id="{2FEF14E0-00BF-0CC5-5923-6AFAE37AF906}"/>
                  </a:ext>
                </a:extLst>
              </p:cNvPr>
              <p:cNvSpPr txBox="1"/>
              <p:nvPr/>
            </p:nvSpPr>
            <p:spPr>
              <a:xfrm>
                <a:off x="7244383" y="5653758"/>
                <a:ext cx="668174" cy="261610"/>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C-term</a:t>
                </a:r>
              </a:p>
            </p:txBody>
          </p:sp>
        </p:grpSp>
      </p:grpSp>
    </p:spTree>
    <p:extLst>
      <p:ext uri="{BB962C8B-B14F-4D97-AF65-F5344CB8AC3E}">
        <p14:creationId xmlns:p14="http://schemas.microsoft.com/office/powerpoint/2010/main" val="3226177517"/>
      </p:ext>
    </p:extLst>
  </p:cSld>
  <p:clrMapOvr>
    <a:masterClrMapping/>
  </p:clrMapOvr>
  <mc:AlternateContent xmlns:mc="http://schemas.openxmlformats.org/markup-compatibility/2006">
    <mc:Choice xmlns:p14="http://schemas.microsoft.com/office/powerpoint/2010/main" Requires="p14">
      <p:transition spd="slow" p14:dur="2000" advTm="46301"/>
    </mc:Choice>
    <mc:Fallback>
      <p:transition spd="slow" advTm="4630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2128C-7100-EC91-E7C7-CA60CAE5D322}"/>
            </a:ext>
          </a:extLst>
        </p:cNvPr>
        <p:cNvGrpSpPr/>
        <p:nvPr/>
      </p:nvGrpSpPr>
      <p:grpSpPr>
        <a:xfrm>
          <a:off x="0" y="0"/>
          <a:ext cx="0" cy="0"/>
          <a:chOff x="0" y="0"/>
          <a:chExt cx="0" cy="0"/>
        </a:xfrm>
      </p:grpSpPr>
      <p:sp>
        <p:nvSpPr>
          <p:cNvPr id="29" name="Title 4">
            <a:extLst>
              <a:ext uri="{FF2B5EF4-FFF2-40B4-BE49-F238E27FC236}">
                <a16:creationId xmlns:a16="http://schemas.microsoft.com/office/drawing/2014/main" id="{3FA48A7F-7124-5553-1535-5627B125DADC}"/>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IV.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stability and aggregation</a:t>
            </a:r>
          </a:p>
        </p:txBody>
      </p:sp>
      <p:sp>
        <p:nvSpPr>
          <p:cNvPr id="25" name="Slide Number Placeholder 24">
            <a:extLst>
              <a:ext uri="{FF2B5EF4-FFF2-40B4-BE49-F238E27FC236}">
                <a16:creationId xmlns:a16="http://schemas.microsoft.com/office/drawing/2014/main" id="{AE00705E-589D-1643-03CA-AD3E162947F1}"/>
              </a:ext>
            </a:extLst>
          </p:cNvPr>
          <p:cNvSpPr>
            <a:spLocks noGrp="1"/>
          </p:cNvSpPr>
          <p:nvPr>
            <p:ph type="sldNum" sz="quarter" idx="12"/>
          </p:nvPr>
        </p:nvSpPr>
        <p:spPr/>
        <p:txBody>
          <a:bodyPr/>
          <a:lstStyle/>
          <a:p>
            <a:fld id="{A9474A3E-2C99-014E-8DC1-D4CADD1F58D4}" type="slidenum">
              <a:rPr lang="en-GB" smtClean="0"/>
              <a:t>6</a:t>
            </a:fld>
            <a:endParaRPr lang="en-GB"/>
          </a:p>
        </p:txBody>
      </p:sp>
      <p:sp>
        <p:nvSpPr>
          <p:cNvPr id="27" name="Footer Placeholder 26">
            <a:extLst>
              <a:ext uri="{FF2B5EF4-FFF2-40B4-BE49-F238E27FC236}">
                <a16:creationId xmlns:a16="http://schemas.microsoft.com/office/drawing/2014/main" id="{082153A1-60A0-DF00-203D-EFD53343147B}"/>
              </a:ext>
            </a:extLst>
          </p:cNvPr>
          <p:cNvSpPr>
            <a:spLocks noGrp="1"/>
          </p:cNvSpPr>
          <p:nvPr>
            <p:ph type="ftr" sz="quarter" idx="11"/>
          </p:nvPr>
        </p:nvSpPr>
        <p:spPr/>
        <p:txBody>
          <a:bodyPr/>
          <a:lstStyle/>
          <a:p>
            <a:r>
              <a:rPr lang="en-GB"/>
              <a:t>ISGC Academia Sinica 2026</a:t>
            </a:r>
          </a:p>
        </p:txBody>
      </p:sp>
      <p:sp>
        <p:nvSpPr>
          <p:cNvPr id="28" name="TextBox 27">
            <a:extLst>
              <a:ext uri="{FF2B5EF4-FFF2-40B4-BE49-F238E27FC236}">
                <a16:creationId xmlns:a16="http://schemas.microsoft.com/office/drawing/2014/main" id="{C781CE20-4655-7AA5-9F3A-82D74277801B}"/>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34" name="Group 33">
            <a:extLst>
              <a:ext uri="{FF2B5EF4-FFF2-40B4-BE49-F238E27FC236}">
                <a16:creationId xmlns:a16="http://schemas.microsoft.com/office/drawing/2014/main" id="{CAC18C91-5766-529D-A746-B26785C62E62}"/>
              </a:ext>
            </a:extLst>
          </p:cNvPr>
          <p:cNvGrpSpPr/>
          <p:nvPr/>
        </p:nvGrpSpPr>
        <p:grpSpPr>
          <a:xfrm>
            <a:off x="0" y="851199"/>
            <a:ext cx="12192000" cy="4781064"/>
            <a:chOff x="0" y="850682"/>
            <a:chExt cx="12192000" cy="4447751"/>
          </a:xfrm>
        </p:grpSpPr>
        <p:grpSp>
          <p:nvGrpSpPr>
            <p:cNvPr id="20" name="Group 19">
              <a:extLst>
                <a:ext uri="{FF2B5EF4-FFF2-40B4-BE49-F238E27FC236}">
                  <a16:creationId xmlns:a16="http://schemas.microsoft.com/office/drawing/2014/main" id="{34F31A6C-CDC9-C5E1-2E30-9E19641997A9}"/>
                </a:ext>
              </a:extLst>
            </p:cNvPr>
            <p:cNvGrpSpPr/>
            <p:nvPr/>
          </p:nvGrpSpPr>
          <p:grpSpPr>
            <a:xfrm>
              <a:off x="0" y="850682"/>
              <a:ext cx="12192000" cy="4019787"/>
              <a:chOff x="0" y="708307"/>
              <a:chExt cx="12192000" cy="4231942"/>
            </a:xfrm>
          </p:grpSpPr>
          <p:pic>
            <p:nvPicPr>
              <p:cNvPr id="8" name="Picture 7">
                <a:extLst>
                  <a:ext uri="{FF2B5EF4-FFF2-40B4-BE49-F238E27FC236}">
                    <a16:creationId xmlns:a16="http://schemas.microsoft.com/office/drawing/2014/main" id="{DF6943E1-3036-BEF0-9491-2AC3F14900A4}"/>
                  </a:ext>
                </a:extLst>
              </p:cNvPr>
              <p:cNvPicPr>
                <a:picLocks noChangeAspect="1"/>
              </p:cNvPicPr>
              <p:nvPr/>
            </p:nvPicPr>
            <p:blipFill>
              <a:blip r:embed="rId3"/>
              <a:srcRect l="14702" t="12011" r="2320"/>
              <a:stretch>
                <a:fillRect/>
              </a:stretch>
            </p:blipFill>
            <p:spPr>
              <a:xfrm>
                <a:off x="8201063" y="708307"/>
                <a:ext cx="3990937" cy="4231942"/>
              </a:xfrm>
              <a:prstGeom prst="rect">
                <a:avLst/>
              </a:prstGeom>
            </p:spPr>
          </p:pic>
          <p:pic>
            <p:nvPicPr>
              <p:cNvPr id="10" name="Picture 9">
                <a:extLst>
                  <a:ext uri="{FF2B5EF4-FFF2-40B4-BE49-F238E27FC236}">
                    <a16:creationId xmlns:a16="http://schemas.microsoft.com/office/drawing/2014/main" id="{BDF8367F-718B-13A5-7E72-B021D7B93AC5}"/>
                  </a:ext>
                </a:extLst>
              </p:cNvPr>
              <p:cNvPicPr>
                <a:picLocks noChangeAspect="1"/>
              </p:cNvPicPr>
              <p:nvPr/>
            </p:nvPicPr>
            <p:blipFill>
              <a:blip r:embed="rId4"/>
              <a:srcRect l="16572" t="22920" r="17784" b="20049"/>
              <a:stretch>
                <a:fillRect/>
              </a:stretch>
            </p:blipFill>
            <p:spPr>
              <a:xfrm>
                <a:off x="4100134" y="756013"/>
                <a:ext cx="4100931" cy="3562833"/>
              </a:xfrm>
              <a:prstGeom prst="rect">
                <a:avLst/>
              </a:prstGeom>
            </p:spPr>
          </p:pic>
          <p:pic>
            <p:nvPicPr>
              <p:cNvPr id="12" name="Picture 11">
                <a:extLst>
                  <a:ext uri="{FF2B5EF4-FFF2-40B4-BE49-F238E27FC236}">
                    <a16:creationId xmlns:a16="http://schemas.microsoft.com/office/drawing/2014/main" id="{88AF3B14-7BA2-381D-D6E3-DAC9F8E87ABA}"/>
                  </a:ext>
                </a:extLst>
              </p:cNvPr>
              <p:cNvPicPr>
                <a:picLocks noChangeAspect="1"/>
              </p:cNvPicPr>
              <p:nvPr/>
            </p:nvPicPr>
            <p:blipFill>
              <a:blip r:embed="rId5"/>
              <a:srcRect l="13576" t="24513" r="5649" b="20106"/>
              <a:stretch>
                <a:fillRect/>
              </a:stretch>
            </p:blipFill>
            <p:spPr>
              <a:xfrm>
                <a:off x="0" y="1129624"/>
                <a:ext cx="4100930" cy="2811638"/>
              </a:xfrm>
              <a:prstGeom prst="rect">
                <a:avLst/>
              </a:prstGeom>
            </p:spPr>
          </p:pic>
        </p:grpSp>
        <p:sp>
          <p:nvSpPr>
            <p:cNvPr id="30" name="TextBox 29">
              <a:extLst>
                <a:ext uri="{FF2B5EF4-FFF2-40B4-BE49-F238E27FC236}">
                  <a16:creationId xmlns:a16="http://schemas.microsoft.com/office/drawing/2014/main" id="{024CEE92-5FA4-CAF6-BAB6-9E42C0400C1A}"/>
                </a:ext>
              </a:extLst>
            </p:cNvPr>
            <p:cNvSpPr txBox="1"/>
            <p:nvPr/>
          </p:nvSpPr>
          <p:spPr>
            <a:xfrm>
              <a:off x="195277" y="4897585"/>
              <a:ext cx="11613836" cy="400848"/>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8.</a:t>
              </a:r>
              <a:r>
                <a:rPr lang="en-GB" sz="1100" noProof="1">
                  <a:latin typeface="Arial" panose="020B0604020202020204" pitchFamily="34" charset="0"/>
                  <a:cs typeface="Arial" panose="020B0604020202020204" pitchFamily="34" charset="0"/>
                </a:rPr>
                <a:t> Trajectory movies of the two 1A polymorphs 6A6B and 6CU7 (HIE) in function of the number of chains per dimer:</a:t>
              </a:r>
              <a:r>
                <a:rPr lang="en-GB" sz="1100" dirty="0">
                  <a:latin typeface="Arial" panose="020B0604020202020204" pitchFamily="34" charset="0"/>
                  <a:cs typeface="Arial" panose="020B0604020202020204" pitchFamily="34" charset="0"/>
                </a:rPr>
                <a:t> </a:t>
              </a:r>
              <a:r>
                <a:rPr lang="en-GB" sz="1100" noProof="1">
                  <a:latin typeface="Arial" panose="020B0604020202020204" pitchFamily="34" charset="0"/>
                  <a:cs typeface="Arial" panose="020B0604020202020204" pitchFamily="34" charset="0"/>
                </a:rPr>
                <a:t>(</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6-chain systems</a:t>
              </a:r>
              <a:r>
                <a:rPr lang="en-GB" sz="1100" dirty="0">
                  <a:latin typeface="Arial" panose="020B0604020202020204" pitchFamily="34" charset="0"/>
                  <a:cs typeface="Arial" panose="020B0604020202020204" pitchFamily="34" charset="0"/>
                </a:rPr>
                <a:t>,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4-chain systems, (</a:t>
              </a:r>
              <a:r>
                <a:rPr lang="en-GB" sz="1100" b="1" dirty="0">
                  <a:latin typeface="Arial" panose="020B0604020202020204" pitchFamily="34" charset="0"/>
                  <a:cs typeface="Arial" panose="020B0604020202020204" pitchFamily="34" charset="0"/>
                </a:rPr>
                <a:t>C</a:t>
              </a:r>
              <a:r>
                <a:rPr lang="en-GB" sz="1100" dirty="0">
                  <a:latin typeface="Arial" panose="020B0604020202020204" pitchFamily="34" charset="0"/>
                  <a:cs typeface="Arial" panose="020B0604020202020204" pitchFamily="34" charset="0"/>
                </a:rPr>
                <a:t>) 2-chain systems</a:t>
              </a:r>
              <a:r>
                <a:rPr lang="en-FR" sz="1100" dirty="0">
                  <a:effectLst/>
                  <a:latin typeface="Arial" panose="020B0604020202020204" pitchFamily="34" charset="0"/>
                  <a:cs typeface="Arial" panose="020B0604020202020204" pitchFamily="34" charset="0"/>
                </a:rPr>
                <a:t>. Movies generated from 100ns conventional Molecular Dynamics (cMD) simulations in Visual Molecular Dynamics (VMD)</a:t>
              </a:r>
              <a:r>
                <a:rPr lang="en-FR" sz="1100" b="1" baseline="30000" dirty="0">
                  <a:effectLst/>
                  <a:latin typeface="Arial" panose="020B0604020202020204" pitchFamily="34" charset="0"/>
                  <a:cs typeface="Arial" panose="020B0604020202020204" pitchFamily="34" charset="0"/>
                </a:rPr>
                <a:t>[8]</a:t>
              </a:r>
              <a:r>
                <a:rPr lang="en-FR" sz="1100" dirty="0">
                  <a:effectLst/>
                  <a:latin typeface="Arial" panose="020B0604020202020204" pitchFamily="34" charset="0"/>
                  <a:cs typeface="Arial" panose="020B0604020202020204" pitchFamily="34" charset="0"/>
                </a:rPr>
                <a:t>.</a:t>
              </a:r>
              <a:endParaRPr lang="en-GB" sz="1100" noProof="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7C59347-F836-8BAC-D873-F47C0FE1B02B}"/>
                </a:ext>
              </a:extLst>
            </p:cNvPr>
            <p:cNvSpPr txBox="1"/>
            <p:nvPr/>
          </p:nvSpPr>
          <p:spPr>
            <a:xfrm>
              <a:off x="195277" y="929355"/>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73759FB-8E12-3F10-3C98-FEEBDE2BDE20}"/>
                </a:ext>
              </a:extLst>
            </p:cNvPr>
            <p:cNvSpPr txBox="1"/>
            <p:nvPr/>
          </p:nvSpPr>
          <p:spPr>
            <a:xfrm>
              <a:off x="4296207" y="929796"/>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sp>
          <p:nvSpPr>
            <p:cNvPr id="33" name="TextBox 32">
              <a:extLst>
                <a:ext uri="{FF2B5EF4-FFF2-40B4-BE49-F238E27FC236}">
                  <a16:creationId xmlns:a16="http://schemas.microsoft.com/office/drawing/2014/main" id="{C71F5CA6-31F6-526E-CB27-85897BBDCEEE}"/>
                </a:ext>
              </a:extLst>
            </p:cNvPr>
            <p:cNvSpPr txBox="1"/>
            <p:nvPr/>
          </p:nvSpPr>
          <p:spPr>
            <a:xfrm>
              <a:off x="8281399" y="929355"/>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C</a:t>
              </a:r>
            </a:p>
          </p:txBody>
        </p:sp>
      </p:grpSp>
      <p:sp>
        <p:nvSpPr>
          <p:cNvPr id="37" name="TextBox 36">
            <a:extLst>
              <a:ext uri="{FF2B5EF4-FFF2-40B4-BE49-F238E27FC236}">
                <a16:creationId xmlns:a16="http://schemas.microsoft.com/office/drawing/2014/main" id="{E1B6CFDE-AE13-EC78-5704-4C016F37326C}"/>
              </a:ext>
            </a:extLst>
          </p:cNvPr>
          <p:cNvSpPr txBox="1"/>
          <p:nvPr/>
        </p:nvSpPr>
        <p:spPr>
          <a:xfrm>
            <a:off x="7604" y="5801539"/>
            <a:ext cx="11801509" cy="1107996"/>
          </a:xfrm>
          <a:prstGeom prst="rect">
            <a:avLst/>
          </a:prstGeom>
          <a:noFill/>
        </p:spPr>
        <p:txBody>
          <a:bodyPr wrap="square" rtlCol="0">
            <a:spAutoFit/>
          </a:bodyPr>
          <a:lstStyle/>
          <a:p>
            <a:pPr marL="342900" indent="-342900">
              <a:buFont typeface="Arial" panose="020B0604020202020204" pitchFamily="34" charset="0"/>
              <a:buChar char="•"/>
            </a:pPr>
            <a:r>
              <a:rPr lang="fr-FR" sz="2200" b="1" noProof="1">
                <a:solidFill>
                  <a:srgbClr val="C00000"/>
                </a:solidFill>
                <a:latin typeface="Arial" panose="020B0604020202020204" pitchFamily="34" charset="0"/>
                <a:cs typeface="Arial" panose="020B0604020202020204" pitchFamily="34" charset="0"/>
              </a:rPr>
              <a:t>Multi-chain systems may require longer simulation or overcoming higher energy barrier to observe unfolding</a:t>
            </a:r>
            <a:endParaRPr lang="en-GB" sz="2200" noProof="1">
              <a:solidFill>
                <a:srgbClr val="C00000"/>
              </a:solidFill>
              <a:latin typeface="Arial" panose="020B0604020202020204" pitchFamily="34" charset="0"/>
              <a:cs typeface="Arial" panose="020B0604020202020204" pitchFamily="34" charset="0"/>
            </a:endParaRPr>
          </a:p>
          <a:p>
            <a:endParaRPr lang="en-GB" sz="2200" dirty="0">
              <a:solidFill>
                <a:srgbClr val="C00000"/>
              </a:solidFill>
            </a:endParaRPr>
          </a:p>
        </p:txBody>
      </p:sp>
      <p:sp>
        <p:nvSpPr>
          <p:cNvPr id="38" name="TextBox 37">
            <a:extLst>
              <a:ext uri="{FF2B5EF4-FFF2-40B4-BE49-F238E27FC236}">
                <a16:creationId xmlns:a16="http://schemas.microsoft.com/office/drawing/2014/main" id="{C9DA1A90-0201-7A48-C328-D18DCA5FF188}"/>
              </a:ext>
            </a:extLst>
          </p:cNvPr>
          <p:cNvSpPr txBox="1"/>
          <p:nvPr/>
        </p:nvSpPr>
        <p:spPr>
          <a:xfrm>
            <a:off x="390491" y="4047225"/>
            <a:ext cx="3035523" cy="1151123"/>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6-chain system: </a:t>
            </a:r>
            <a:r>
              <a:rPr lang="fr-FR" sz="2200" noProof="1">
                <a:latin typeface="Arial" panose="020B0604020202020204" pitchFamily="34" charset="0"/>
                <a:cs typeface="Arial" panose="020B0604020202020204" pitchFamily="34" charset="0"/>
              </a:rPr>
              <a:t>great stablity + </a:t>
            </a:r>
            <a:br>
              <a:rPr lang="fr-FR" sz="2200" noProof="1">
                <a:latin typeface="Arial" panose="020B0604020202020204" pitchFamily="34" charset="0"/>
                <a:cs typeface="Arial" panose="020B0604020202020204" pitchFamily="34" charset="0"/>
              </a:rPr>
            </a:br>
            <a:r>
              <a:rPr lang="fr-FR" sz="2200" noProof="1">
                <a:latin typeface="Arial" panose="020B0604020202020204" pitchFamily="34" charset="0"/>
                <a:cs typeface="Arial" panose="020B0604020202020204" pitchFamily="34" charset="0"/>
              </a:rPr>
              <a:t>close to reference</a:t>
            </a:r>
          </a:p>
        </p:txBody>
      </p:sp>
      <p:sp>
        <p:nvSpPr>
          <p:cNvPr id="39" name="TextBox 38">
            <a:extLst>
              <a:ext uri="{FF2B5EF4-FFF2-40B4-BE49-F238E27FC236}">
                <a16:creationId xmlns:a16="http://schemas.microsoft.com/office/drawing/2014/main" id="{0F9C4FBC-158F-054E-BFBC-B1CC7B570DD6}"/>
              </a:ext>
            </a:extLst>
          </p:cNvPr>
          <p:cNvSpPr txBox="1"/>
          <p:nvPr/>
        </p:nvSpPr>
        <p:spPr>
          <a:xfrm>
            <a:off x="4632837" y="4020078"/>
            <a:ext cx="3035523" cy="1107996"/>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4-chain system: </a:t>
            </a:r>
          </a:p>
          <a:p>
            <a:pPr marL="285750" indent="-285750">
              <a:buFont typeface="Arial" panose="020B0604020202020204" pitchFamily="34" charset="0"/>
              <a:buChar char="•"/>
            </a:pPr>
            <a:r>
              <a:rPr lang="fr-FR" sz="2200" noProof="1">
                <a:latin typeface="Arial" panose="020B0604020202020204" pitchFamily="34" charset="0"/>
                <a:cs typeface="Arial" panose="020B0604020202020204" pitchFamily="34" charset="0"/>
              </a:rPr>
              <a:t>good stability (exceptions)</a:t>
            </a:r>
            <a:endParaRPr lang="en-GB" sz="2200" noProof="1">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1DA08AF-2379-C2E1-9663-EDDF67FD0DAB}"/>
              </a:ext>
            </a:extLst>
          </p:cNvPr>
          <p:cNvSpPr txBox="1"/>
          <p:nvPr/>
        </p:nvSpPr>
        <p:spPr>
          <a:xfrm>
            <a:off x="7984020" y="4020078"/>
            <a:ext cx="3784473" cy="1107996"/>
          </a:xfrm>
          <a:prstGeom prst="rect">
            <a:avLst/>
          </a:prstGeom>
          <a:noFill/>
        </p:spPr>
        <p:txBody>
          <a:bodyPr wrap="square" rtlCol="0">
            <a:spAutoFit/>
          </a:bodyPr>
          <a:lstStyle/>
          <a:p>
            <a:pPr marL="285750" indent="-285750">
              <a:buFont typeface="Arial" panose="020B0604020202020204" pitchFamily="34" charset="0"/>
              <a:buChar char="•"/>
            </a:pPr>
            <a:r>
              <a:rPr lang="en-GB" sz="2200" b="1" noProof="1">
                <a:latin typeface="Arial" panose="020B0604020202020204" pitchFamily="34" charset="0"/>
                <a:cs typeface="Arial" panose="020B0604020202020204" pitchFamily="34" charset="0"/>
              </a:rPr>
              <a:t>2-chain system: </a:t>
            </a:r>
            <a:r>
              <a:rPr lang="fr-FR" sz="2200" noProof="1">
                <a:latin typeface="Arial" panose="020B0604020202020204" pitchFamily="34" charset="0"/>
                <a:cs typeface="Arial" panose="020B0604020202020204" pitchFamily="34" charset="0"/>
              </a:rPr>
              <a:t>loss of secondary structure elements -&gt; disorder</a:t>
            </a:r>
          </a:p>
        </p:txBody>
      </p:sp>
    </p:spTree>
    <p:extLst>
      <p:ext uri="{BB962C8B-B14F-4D97-AF65-F5344CB8AC3E}">
        <p14:creationId xmlns:p14="http://schemas.microsoft.com/office/powerpoint/2010/main" val="3896745200"/>
      </p:ext>
    </p:extLst>
  </p:cSld>
  <p:clrMapOvr>
    <a:masterClrMapping/>
  </p:clrMapOvr>
  <mc:AlternateContent xmlns:mc="http://schemas.openxmlformats.org/markup-compatibility/2006">
    <mc:Choice xmlns:p14="http://schemas.microsoft.com/office/powerpoint/2010/main" Requires="p14">
      <p:transition spd="slow" p14:dur="2000" advTm="51084"/>
    </mc:Choice>
    <mc:Fallback>
      <p:transition spd="slow" advTm="5108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90FD9-A820-E08E-16B9-C4926A5685FA}"/>
            </a:ext>
          </a:extLst>
        </p:cNvPr>
        <p:cNvGrpSpPr/>
        <p:nvPr/>
      </p:nvGrpSpPr>
      <p:grpSpPr>
        <a:xfrm>
          <a:off x="0" y="0"/>
          <a:ext cx="0" cy="0"/>
          <a:chOff x="0" y="0"/>
          <a:chExt cx="0" cy="0"/>
        </a:xfrm>
      </p:grpSpPr>
      <p:sp>
        <p:nvSpPr>
          <p:cNvPr id="21" name="Title 4">
            <a:extLst>
              <a:ext uri="{FF2B5EF4-FFF2-40B4-BE49-F238E27FC236}">
                <a16:creationId xmlns:a16="http://schemas.microsoft.com/office/drawing/2014/main" id="{486590C2-8D5D-9BF2-9365-9AD895C2ADAE}"/>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 </a:t>
            </a:r>
            <a:r>
              <a:rPr lang="el-GR" sz="4000" b="1" noProof="1">
                <a:latin typeface="Arial" panose="020B0604020202020204" pitchFamily="34" charset="0"/>
                <a:cs typeface="Arial" panose="020B0604020202020204" pitchFamily="34" charset="0"/>
              </a:rPr>
              <a:t>α</a:t>
            </a:r>
            <a:r>
              <a:rPr lang="en-GB" sz="4000" b="1" noProof="1">
                <a:latin typeface="Arial" panose="020B0604020202020204" pitchFamily="34" charset="0"/>
                <a:cs typeface="Arial" panose="020B0604020202020204" pitchFamily="34" charset="0"/>
              </a:rPr>
              <a:t>-synuclein 6-chain unfolding</a:t>
            </a:r>
          </a:p>
        </p:txBody>
      </p:sp>
      <p:sp>
        <p:nvSpPr>
          <p:cNvPr id="15" name="TextBox 14">
            <a:extLst>
              <a:ext uri="{FF2B5EF4-FFF2-40B4-BE49-F238E27FC236}">
                <a16:creationId xmlns:a16="http://schemas.microsoft.com/office/drawing/2014/main" id="{979FF3AC-1BF5-BC68-B0E7-2DC6E880FDC3}"/>
              </a:ext>
            </a:extLst>
          </p:cNvPr>
          <p:cNvSpPr txBox="1"/>
          <p:nvPr/>
        </p:nvSpPr>
        <p:spPr>
          <a:xfrm>
            <a:off x="5775338" y="1088965"/>
            <a:ext cx="6251902" cy="2308324"/>
          </a:xfrm>
          <a:prstGeom prst="rect">
            <a:avLst/>
          </a:prstGeom>
          <a:noFill/>
        </p:spPr>
        <p:txBody>
          <a:bodyPr wrap="square" rtlCol="0">
            <a:spAutoFit/>
          </a:bodyPr>
          <a:lstStyle/>
          <a:p>
            <a:pPr marL="285750" indent="-285750">
              <a:buFont typeface="Arial" panose="020B0604020202020204" pitchFamily="34" charset="0"/>
              <a:buChar char="•"/>
            </a:pPr>
            <a:r>
              <a:rPr lang="fr-FR" sz="2400" b="1" noProof="1">
                <a:latin typeface="Arial" panose="020B0604020202020204" pitchFamily="34" charset="0"/>
                <a:cs typeface="Arial" panose="020B0604020202020204" pitchFamily="34" charset="0"/>
              </a:rPr>
              <a:t>To probe aggregate destabilisation:</a:t>
            </a:r>
            <a:br>
              <a:rPr lang="fr-FR" sz="2400" b="1" noProof="1">
                <a:latin typeface="Arial" panose="020B0604020202020204" pitchFamily="34" charset="0"/>
                <a:cs typeface="Arial" panose="020B0604020202020204" pitchFamily="34" charset="0"/>
              </a:rPr>
            </a:br>
            <a:r>
              <a:rPr lang="fr-FR" sz="2400" b="1" noProof="1">
                <a:latin typeface="Arial" panose="020B0604020202020204" pitchFamily="34" charset="0"/>
                <a:cs typeface="Arial" panose="020B0604020202020204" pitchFamily="34" charset="0"/>
              </a:rPr>
              <a:t>Simulated Annealing </a:t>
            </a:r>
            <a:r>
              <a:rPr lang="fr-FR" sz="2400" noProof="1">
                <a:latin typeface="Arial" panose="020B0604020202020204" pitchFamily="34" charset="0"/>
                <a:cs typeface="Arial" panose="020B0604020202020204" pitchFamily="34" charset="0"/>
              </a:rPr>
              <a:t>MD simulation</a:t>
            </a:r>
          </a:p>
          <a:p>
            <a:pPr marL="285750" indent="-285750">
              <a:buFont typeface="Arial" panose="020B0604020202020204" pitchFamily="34" charset="0"/>
              <a:buChar char="•"/>
            </a:pPr>
            <a:r>
              <a:rPr lang="fr-FR" sz="2400" noProof="1">
                <a:latin typeface="Arial" panose="020B0604020202020204" pitchFamily="34" charset="0"/>
                <a:cs typeface="Arial" panose="020B0604020202020204" pitchFamily="34" charset="0"/>
              </a:rPr>
              <a:t>Maximum heating temperature: </a:t>
            </a:r>
            <a:r>
              <a:rPr lang="fr-FR" sz="2400" b="1" noProof="1">
                <a:latin typeface="Arial" panose="020B0604020202020204" pitchFamily="34" charset="0"/>
                <a:cs typeface="Arial" panose="020B0604020202020204" pitchFamily="34" charset="0"/>
              </a:rPr>
              <a:t>800K</a:t>
            </a:r>
          </a:p>
          <a:p>
            <a:pPr marL="285750" indent="-285750">
              <a:buFont typeface="Arial" panose="020B0604020202020204" pitchFamily="34" charset="0"/>
              <a:buChar char="•"/>
            </a:pPr>
            <a:r>
              <a:rPr lang="fr-FR" sz="2400" noProof="1">
                <a:latin typeface="Arial" panose="020B0604020202020204" pitchFamily="34" charset="0"/>
                <a:cs typeface="Arial" panose="020B0604020202020204" pitchFamily="34" charset="0"/>
              </a:rPr>
              <a:t>Loss of stabilising interactions </a:t>
            </a:r>
            <a:br>
              <a:rPr lang="fr-FR" sz="2400" noProof="1">
                <a:latin typeface="Arial" panose="020B0604020202020204" pitchFamily="34" charset="0"/>
                <a:cs typeface="Arial" panose="020B0604020202020204" pitchFamily="34" charset="0"/>
              </a:rPr>
            </a:br>
            <a:r>
              <a:rPr lang="fr-FR" sz="2400" noProof="1">
                <a:latin typeface="Arial" panose="020B0604020202020204" pitchFamily="34" charset="0"/>
                <a:cs typeface="Arial" panose="020B0604020202020204" pitchFamily="34" charset="0"/>
              </a:rPr>
              <a:t>(not achievable in cMD)</a:t>
            </a:r>
          </a:p>
          <a:p>
            <a:pPr marL="285750" indent="-285750">
              <a:buFont typeface="Arial" panose="020B0604020202020204" pitchFamily="34" charset="0"/>
              <a:buChar char="•"/>
            </a:pPr>
            <a:r>
              <a:rPr lang="fr-FR" sz="2400" noProof="1">
                <a:latin typeface="Arial" panose="020B0604020202020204" pitchFamily="34" charset="0"/>
                <a:cs typeface="Arial" panose="020B0604020202020204" pitchFamily="34" charset="0"/>
              </a:rPr>
              <a:t>Disrupted </a:t>
            </a:r>
            <a:r>
              <a:rPr lang="fr-FR" sz="2400" b="1" noProof="1">
                <a:latin typeface="Arial" panose="020B0604020202020204" pitchFamily="34" charset="0"/>
                <a:cs typeface="Arial" panose="020B0604020202020204" pitchFamily="34" charset="0"/>
              </a:rPr>
              <a:t>aggregation</a:t>
            </a:r>
          </a:p>
        </p:txBody>
      </p:sp>
      <p:sp>
        <p:nvSpPr>
          <p:cNvPr id="17" name="Slide Number Placeholder 16">
            <a:extLst>
              <a:ext uri="{FF2B5EF4-FFF2-40B4-BE49-F238E27FC236}">
                <a16:creationId xmlns:a16="http://schemas.microsoft.com/office/drawing/2014/main" id="{4B1DC31E-1A01-9B87-55AA-C22BDC95F4BB}"/>
              </a:ext>
            </a:extLst>
          </p:cNvPr>
          <p:cNvSpPr>
            <a:spLocks noGrp="1"/>
          </p:cNvSpPr>
          <p:nvPr>
            <p:ph type="sldNum" sz="quarter" idx="12"/>
          </p:nvPr>
        </p:nvSpPr>
        <p:spPr/>
        <p:txBody>
          <a:bodyPr/>
          <a:lstStyle/>
          <a:p>
            <a:fld id="{A9474A3E-2C99-014E-8DC1-D4CADD1F58D4}" type="slidenum">
              <a:rPr lang="en-GB" smtClean="0"/>
              <a:t>7</a:t>
            </a:fld>
            <a:endParaRPr lang="en-GB"/>
          </a:p>
        </p:txBody>
      </p:sp>
      <p:sp>
        <p:nvSpPr>
          <p:cNvPr id="19" name="Footer Placeholder 18">
            <a:extLst>
              <a:ext uri="{FF2B5EF4-FFF2-40B4-BE49-F238E27FC236}">
                <a16:creationId xmlns:a16="http://schemas.microsoft.com/office/drawing/2014/main" id="{CE718648-0679-6007-6FFB-163F6566EA6B}"/>
              </a:ext>
            </a:extLst>
          </p:cNvPr>
          <p:cNvSpPr>
            <a:spLocks noGrp="1"/>
          </p:cNvSpPr>
          <p:nvPr>
            <p:ph type="ftr" sz="quarter" idx="11"/>
          </p:nvPr>
        </p:nvSpPr>
        <p:spPr/>
        <p:txBody>
          <a:bodyPr/>
          <a:lstStyle/>
          <a:p>
            <a:r>
              <a:rPr lang="en-GB"/>
              <a:t>ISGC Academia Sinica 2026</a:t>
            </a:r>
          </a:p>
        </p:txBody>
      </p:sp>
      <p:sp>
        <p:nvSpPr>
          <p:cNvPr id="20" name="TextBox 19">
            <a:extLst>
              <a:ext uri="{FF2B5EF4-FFF2-40B4-BE49-F238E27FC236}">
                <a16:creationId xmlns:a16="http://schemas.microsoft.com/office/drawing/2014/main" id="{84A128DC-0D56-DAB5-4067-D3E544A767C3}"/>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25" name="Group 24">
            <a:extLst>
              <a:ext uri="{FF2B5EF4-FFF2-40B4-BE49-F238E27FC236}">
                <a16:creationId xmlns:a16="http://schemas.microsoft.com/office/drawing/2014/main" id="{870FC287-417C-75BA-1D85-388CF8DABDA2}"/>
              </a:ext>
            </a:extLst>
          </p:cNvPr>
          <p:cNvGrpSpPr/>
          <p:nvPr/>
        </p:nvGrpSpPr>
        <p:grpSpPr>
          <a:xfrm>
            <a:off x="21308" y="843778"/>
            <a:ext cx="5732721" cy="5314416"/>
            <a:chOff x="21308" y="843778"/>
            <a:chExt cx="5732721" cy="5314416"/>
          </a:xfrm>
        </p:grpSpPr>
        <p:pic>
          <p:nvPicPr>
            <p:cNvPr id="6" name="Picture 5">
              <a:extLst>
                <a:ext uri="{FF2B5EF4-FFF2-40B4-BE49-F238E27FC236}">
                  <a16:creationId xmlns:a16="http://schemas.microsoft.com/office/drawing/2014/main" id="{391FD711-560B-E554-E8E3-4095E14C7AAA}"/>
                </a:ext>
              </a:extLst>
            </p:cNvPr>
            <p:cNvPicPr>
              <a:picLocks noChangeAspect="1"/>
            </p:cNvPicPr>
            <p:nvPr/>
          </p:nvPicPr>
          <p:blipFill>
            <a:blip r:embed="rId3"/>
            <a:srcRect b="4785"/>
            <a:stretch>
              <a:fillRect/>
            </a:stretch>
          </p:blipFill>
          <p:spPr>
            <a:xfrm>
              <a:off x="21308" y="843778"/>
              <a:ext cx="5732721" cy="5314416"/>
            </a:xfrm>
            <a:prstGeom prst="rect">
              <a:avLst/>
            </a:prstGeom>
          </p:spPr>
        </p:pic>
        <p:sp>
          <p:nvSpPr>
            <p:cNvPr id="23" name="TextBox 22">
              <a:extLst>
                <a:ext uri="{FF2B5EF4-FFF2-40B4-BE49-F238E27FC236}">
                  <a16:creationId xmlns:a16="http://schemas.microsoft.com/office/drawing/2014/main" id="{D978725A-4032-920A-2835-6AE6CCEF6019}"/>
                </a:ext>
              </a:extLst>
            </p:cNvPr>
            <p:cNvSpPr txBox="1"/>
            <p:nvPr/>
          </p:nvSpPr>
          <p:spPr>
            <a:xfrm>
              <a:off x="21309" y="5542314"/>
              <a:ext cx="5452534"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9.</a:t>
              </a:r>
              <a:r>
                <a:rPr lang="en-GB" sz="1100" noProof="1">
                  <a:latin typeface="Arial" panose="020B0604020202020204" pitchFamily="34" charset="0"/>
                  <a:cs typeface="Arial" panose="020B0604020202020204" pitchFamily="34" charset="0"/>
                </a:rPr>
                <a:t> Trajectory movie of 1A polymorph 6A6B (HID protonation state of His</a:t>
              </a:r>
              <a:r>
                <a:rPr lang="en-GB" sz="1100" baseline="30000" noProof="1">
                  <a:latin typeface="Arial" panose="020B0604020202020204" pitchFamily="34" charset="0"/>
                  <a:cs typeface="Arial" panose="020B0604020202020204" pitchFamily="34" charset="0"/>
                </a:rPr>
                <a:t>50</a:t>
              </a:r>
              <a:r>
                <a:rPr lang="en-GB" sz="1100" noProof="1">
                  <a:latin typeface="Arial" panose="020B0604020202020204" pitchFamily="34" charset="0"/>
                  <a:cs typeface="Arial" panose="020B0604020202020204" pitchFamily="34" charset="0"/>
                </a:rPr>
                <a:t>) 6 chains. </a:t>
              </a:r>
              <a:r>
                <a:rPr lang="en-FR" sz="1100" dirty="0">
                  <a:effectLst/>
                  <a:latin typeface="Arial" panose="020B0604020202020204" pitchFamily="34" charset="0"/>
                  <a:cs typeface="Arial" panose="020B0604020202020204" pitchFamily="34" charset="0"/>
                </a:rPr>
                <a:t>Movie generated from 100ns Simulated Annealing Molecular Dynamics (SAMD) simulations in Visual Molecular Dynamics (VMD)</a:t>
              </a:r>
              <a:r>
                <a:rPr lang="en-FR" sz="1100" b="1" baseline="30000" dirty="0">
                  <a:effectLst/>
                  <a:latin typeface="Arial" panose="020B0604020202020204" pitchFamily="34" charset="0"/>
                  <a:cs typeface="Arial" panose="020B0604020202020204" pitchFamily="34" charset="0"/>
                </a:rPr>
                <a:t>[8]</a:t>
              </a:r>
              <a:r>
                <a:rPr lang="en-FR" sz="1100" dirty="0">
                  <a:effectLst/>
                  <a:latin typeface="Arial" panose="020B0604020202020204" pitchFamily="34" charset="0"/>
                  <a:cs typeface="Arial" panose="020B0604020202020204" pitchFamily="34" charset="0"/>
                </a:rPr>
                <a:t>.</a:t>
              </a:r>
              <a:endParaRPr lang="en-GB" sz="1100" noProof="1">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E63B77-C4A0-AE75-9117-67FC99615F99}"/>
              </a:ext>
            </a:extLst>
          </p:cNvPr>
          <p:cNvGrpSpPr/>
          <p:nvPr/>
        </p:nvGrpSpPr>
        <p:grpSpPr>
          <a:xfrm>
            <a:off x="2887667" y="4693637"/>
            <a:ext cx="1520980" cy="550254"/>
            <a:chOff x="2887667" y="4693637"/>
            <a:chExt cx="1520980" cy="550254"/>
          </a:xfrm>
        </p:grpSpPr>
        <p:sp>
          <p:nvSpPr>
            <p:cNvPr id="27" name="Right Brace 26">
              <a:extLst>
                <a:ext uri="{FF2B5EF4-FFF2-40B4-BE49-F238E27FC236}">
                  <a16:creationId xmlns:a16="http://schemas.microsoft.com/office/drawing/2014/main" id="{781DAA26-1354-F7B1-578A-E8EE7460844D}"/>
                </a:ext>
              </a:extLst>
            </p:cNvPr>
            <p:cNvSpPr/>
            <p:nvPr/>
          </p:nvSpPr>
          <p:spPr>
            <a:xfrm rot="5400000">
              <a:off x="3429089" y="4152215"/>
              <a:ext cx="266509" cy="134935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DDF68FC-C661-324C-1B85-1F10F97C30C3}"/>
                </a:ext>
              </a:extLst>
            </p:cNvPr>
            <p:cNvSpPr txBox="1"/>
            <p:nvPr/>
          </p:nvSpPr>
          <p:spPr>
            <a:xfrm>
              <a:off x="2951039" y="4874559"/>
              <a:ext cx="145760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K58 – T64</a:t>
              </a:r>
            </a:p>
          </p:txBody>
        </p:sp>
      </p:grpSp>
      <p:grpSp>
        <p:nvGrpSpPr>
          <p:cNvPr id="30" name="Group 29">
            <a:extLst>
              <a:ext uri="{FF2B5EF4-FFF2-40B4-BE49-F238E27FC236}">
                <a16:creationId xmlns:a16="http://schemas.microsoft.com/office/drawing/2014/main" id="{CA29B17E-7270-C1CF-F295-FFCE16BE8AFB}"/>
              </a:ext>
            </a:extLst>
          </p:cNvPr>
          <p:cNvGrpSpPr/>
          <p:nvPr/>
        </p:nvGrpSpPr>
        <p:grpSpPr>
          <a:xfrm>
            <a:off x="1196231" y="1649089"/>
            <a:ext cx="1530034" cy="560905"/>
            <a:chOff x="2878613" y="4874559"/>
            <a:chExt cx="1530034" cy="560905"/>
          </a:xfrm>
        </p:grpSpPr>
        <p:sp>
          <p:nvSpPr>
            <p:cNvPr id="31" name="Right Brace 30">
              <a:extLst>
                <a:ext uri="{FF2B5EF4-FFF2-40B4-BE49-F238E27FC236}">
                  <a16:creationId xmlns:a16="http://schemas.microsoft.com/office/drawing/2014/main" id="{D0AE326E-902B-95AB-1402-23BE20D9F2FE}"/>
                </a:ext>
              </a:extLst>
            </p:cNvPr>
            <p:cNvSpPr/>
            <p:nvPr/>
          </p:nvSpPr>
          <p:spPr>
            <a:xfrm rot="16200000">
              <a:off x="3420035" y="4627533"/>
              <a:ext cx="266509" cy="134935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1017F5E-025E-1F78-1165-8E977FD5C656}"/>
                </a:ext>
              </a:extLst>
            </p:cNvPr>
            <p:cNvSpPr txBox="1"/>
            <p:nvPr/>
          </p:nvSpPr>
          <p:spPr>
            <a:xfrm>
              <a:off x="2951039" y="4874559"/>
              <a:ext cx="145760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K58 – T64</a:t>
              </a:r>
            </a:p>
          </p:txBody>
        </p:sp>
      </p:grpSp>
      <p:sp>
        <p:nvSpPr>
          <p:cNvPr id="36" name="TextBox 35">
            <a:extLst>
              <a:ext uri="{FF2B5EF4-FFF2-40B4-BE49-F238E27FC236}">
                <a16:creationId xmlns:a16="http://schemas.microsoft.com/office/drawing/2014/main" id="{18986213-919B-A714-469A-83785D5E6EA5}"/>
              </a:ext>
            </a:extLst>
          </p:cNvPr>
          <p:cNvSpPr txBox="1"/>
          <p:nvPr/>
        </p:nvSpPr>
        <p:spPr>
          <a:xfrm>
            <a:off x="5754029" y="3513508"/>
            <a:ext cx="6251902" cy="2677656"/>
          </a:xfrm>
          <a:prstGeom prst="rect">
            <a:avLst/>
          </a:prstGeom>
          <a:noFill/>
        </p:spPr>
        <p:txBody>
          <a:bodyPr wrap="square" rtlCol="0">
            <a:spAutoFit/>
          </a:bodyPr>
          <a:lstStyle/>
          <a:p>
            <a:pPr algn="ctr"/>
            <a:r>
              <a:rPr lang="fr-FR" sz="2400" b="1" noProof="1">
                <a:solidFill>
                  <a:srgbClr val="C00000"/>
                </a:solidFill>
                <a:latin typeface="Arial" panose="020B0604020202020204" pitchFamily="34" charset="0"/>
                <a:cs typeface="Arial" panose="020B0604020202020204" pitchFamily="34" charset="0"/>
              </a:rPr>
              <a:t>OBSERVATION 1:</a:t>
            </a:r>
          </a:p>
          <a:p>
            <a:pPr marL="342900" indent="-342900">
              <a:buFont typeface="Wingdings" pitchFamily="2" charset="2"/>
              <a:buChar char="Ø"/>
            </a:pPr>
            <a:r>
              <a:rPr lang="fr-FR" sz="2400" b="1" noProof="1">
                <a:solidFill>
                  <a:srgbClr val="C00000"/>
                </a:solidFill>
                <a:latin typeface="Arial" panose="020B0604020202020204" pitchFamily="34" charset="0"/>
                <a:cs typeface="Arial" panose="020B0604020202020204" pitchFamily="34" charset="0"/>
              </a:rPr>
              <a:t>The minimal amount of chains for a stable amyloid: </a:t>
            </a:r>
            <a:r>
              <a:rPr lang="fr-FR" sz="2400" noProof="1">
                <a:solidFill>
                  <a:srgbClr val="C00000"/>
                </a:solidFill>
                <a:latin typeface="Arial" panose="020B0604020202020204" pitchFamily="34" charset="0"/>
                <a:cs typeface="Arial" panose="020B0604020202020204" pitchFamily="34" charset="0"/>
              </a:rPr>
              <a:t>6</a:t>
            </a:r>
          </a:p>
          <a:p>
            <a:pPr marL="342900" indent="-342900">
              <a:buFont typeface="Wingdings" pitchFamily="2" charset="2"/>
              <a:buChar char="Ø"/>
            </a:pPr>
            <a:r>
              <a:rPr lang="fr-FR" sz="2400" b="1" noProof="1">
                <a:solidFill>
                  <a:srgbClr val="C00000"/>
                </a:solidFill>
                <a:latin typeface="Arial" panose="020B0604020202020204" pitchFamily="34" charset="0"/>
                <a:cs typeface="Arial" panose="020B0604020202020204" pitchFamily="34" charset="0"/>
              </a:rPr>
              <a:t>2-chain systems: </a:t>
            </a:r>
            <a:r>
              <a:rPr lang="fr-FR" sz="2400" noProof="1">
                <a:solidFill>
                  <a:srgbClr val="C00000"/>
                </a:solidFill>
                <a:latin typeface="Arial" panose="020B0604020202020204" pitchFamily="34" charset="0"/>
                <a:cs typeface="Arial" panose="020B0604020202020204" pitchFamily="34" charset="0"/>
              </a:rPr>
              <a:t>appearance of </a:t>
            </a:r>
            <a:br>
              <a:rPr lang="fr-FR" sz="2400" noProof="1">
                <a:solidFill>
                  <a:srgbClr val="C00000"/>
                </a:solidFill>
                <a:latin typeface="Arial" panose="020B0604020202020204" pitchFamily="34" charset="0"/>
                <a:cs typeface="Arial" panose="020B0604020202020204" pitchFamily="34" charset="0"/>
              </a:rPr>
            </a:br>
            <a:r>
              <a:rPr lang="el-GR" sz="2400" noProof="1">
                <a:solidFill>
                  <a:srgbClr val="C00000"/>
                </a:solidFill>
                <a:latin typeface="Arial" panose="020B0604020202020204" pitchFamily="34" charset="0"/>
                <a:cs typeface="Arial" panose="020B0604020202020204" pitchFamily="34" charset="0"/>
              </a:rPr>
              <a:t>α</a:t>
            </a:r>
            <a:r>
              <a:rPr lang="fr-FR" sz="2400" noProof="1">
                <a:solidFill>
                  <a:srgbClr val="C00000"/>
                </a:solidFill>
                <a:latin typeface="Arial" panose="020B0604020202020204" pitchFamily="34" charset="0"/>
                <a:cs typeface="Arial" panose="020B0604020202020204" pitchFamily="34" charset="0"/>
              </a:rPr>
              <a:t>-helices and coil elements</a:t>
            </a:r>
          </a:p>
          <a:p>
            <a:pPr marL="342900" indent="-342900">
              <a:buFont typeface="Wingdings" pitchFamily="2" charset="2"/>
              <a:buChar char="Ø"/>
            </a:pPr>
            <a:r>
              <a:rPr lang="fr-FR" sz="2400" b="1" noProof="1">
                <a:solidFill>
                  <a:srgbClr val="C00000"/>
                </a:solidFill>
                <a:latin typeface="Arial" panose="020B0604020202020204" pitchFamily="34" charset="0"/>
                <a:cs typeface="Arial" panose="020B0604020202020204" pitchFamily="34" charset="0"/>
              </a:rPr>
              <a:t>First parts to unfold in SAMD: </a:t>
            </a:r>
            <a:br>
              <a:rPr lang="fr-FR" sz="2400" b="1" noProof="1">
                <a:solidFill>
                  <a:srgbClr val="C00000"/>
                </a:solidFill>
                <a:latin typeface="Arial" panose="020B0604020202020204" pitchFamily="34" charset="0"/>
                <a:cs typeface="Arial" panose="020B0604020202020204" pitchFamily="34" charset="0"/>
              </a:rPr>
            </a:br>
            <a:r>
              <a:rPr lang="fr-FR" sz="2400" noProof="1">
                <a:solidFill>
                  <a:srgbClr val="C00000"/>
                </a:solidFill>
                <a:latin typeface="Arial" panose="020B0604020202020204" pitchFamily="34" charset="0"/>
                <a:cs typeface="Arial" panose="020B0604020202020204" pitchFamily="34" charset="0"/>
              </a:rPr>
              <a:t>N-, C-terminal + K58-T64  </a:t>
            </a:r>
          </a:p>
        </p:txBody>
      </p:sp>
    </p:spTree>
    <p:extLst>
      <p:ext uri="{BB962C8B-B14F-4D97-AF65-F5344CB8AC3E}">
        <p14:creationId xmlns:p14="http://schemas.microsoft.com/office/powerpoint/2010/main" val="2376380406"/>
      </p:ext>
    </p:extLst>
  </p:cSld>
  <p:clrMapOvr>
    <a:masterClrMapping/>
  </p:clrMapOvr>
  <mc:AlternateContent xmlns:mc="http://schemas.openxmlformats.org/markup-compatibility/2006">
    <mc:Choice xmlns:p14="http://schemas.microsoft.com/office/powerpoint/2010/main" Requires="p14">
      <p:transition spd="slow" p14:dur="2000" advTm="70079"/>
    </mc:Choice>
    <mc:Fallback>
      <p:transition spd="slow" advTm="7007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87F75-67B4-48D3-770E-C9A971017AD5}"/>
            </a:ext>
          </a:extLst>
        </p:cNvPr>
        <p:cNvGrpSpPr/>
        <p:nvPr/>
      </p:nvGrpSpPr>
      <p:grpSpPr>
        <a:xfrm>
          <a:off x="0" y="0"/>
          <a:ext cx="0" cy="0"/>
          <a:chOff x="0" y="0"/>
          <a:chExt cx="0" cy="0"/>
        </a:xfrm>
      </p:grpSpPr>
      <p:sp>
        <p:nvSpPr>
          <p:cNvPr id="69" name="Title 4">
            <a:extLst>
              <a:ext uri="{FF2B5EF4-FFF2-40B4-BE49-F238E27FC236}">
                <a16:creationId xmlns:a16="http://schemas.microsoft.com/office/drawing/2014/main" id="{ED2DB947-C0E2-4894-92F4-3E9CFCF87218}"/>
              </a:ext>
            </a:extLst>
          </p:cNvPr>
          <p:cNvSpPr txBox="1">
            <a:spLocks/>
          </p:cNvSpPr>
          <p:nvPr/>
        </p:nvSpPr>
        <p:spPr>
          <a:xfrm>
            <a:off x="-40154" y="0"/>
            <a:ext cx="12232154" cy="810808"/>
          </a:xfrm>
          <a:prstGeom prst="rect">
            <a:avLst/>
          </a:prstGeom>
          <a:gradFill flip="none" rotWithShape="1">
            <a:gsLst>
              <a:gs pos="0">
                <a:srgbClr val="FFD7D3">
                  <a:alpha val="50588"/>
                </a:srgbClr>
              </a:gs>
              <a:gs pos="100000">
                <a:srgbClr val="DFE5FF">
                  <a:alpha val="55294"/>
                </a:srgbClr>
              </a:gs>
            </a:gsLst>
            <a:lin ang="5400000" scaled="1"/>
            <a:tileRect/>
          </a:gra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noProof="1">
                <a:latin typeface="Arial" panose="020B0604020202020204" pitchFamily="34" charset="0"/>
                <a:cs typeface="Arial" panose="020B0604020202020204" pitchFamily="34" charset="0"/>
              </a:rPr>
              <a:t>VI. LYS</a:t>
            </a:r>
            <a:r>
              <a:rPr lang="fr-FR" sz="4000" b="1" baseline="30000" noProof="1">
                <a:latin typeface="Arial" panose="020B0604020202020204" pitchFamily="34" charset="0"/>
                <a:cs typeface="Arial" panose="020B0604020202020204" pitchFamily="34" charset="0"/>
              </a:rPr>
              <a:t>58</a:t>
            </a:r>
            <a:r>
              <a:rPr lang="fr-FR" sz="4000" b="1" noProof="1">
                <a:latin typeface="Arial" panose="020B0604020202020204" pitchFamily="34" charset="0"/>
                <a:cs typeface="Arial" panose="020B0604020202020204" pitchFamily="34" charset="0"/>
              </a:rPr>
              <a:t> side chain orientation </a:t>
            </a:r>
            <a:endParaRPr lang="en-GB" sz="4000" b="1" noProof="1">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8E34A392-773B-34A1-90C3-C5A0E2264211}"/>
              </a:ext>
            </a:extLst>
          </p:cNvPr>
          <p:cNvSpPr txBox="1"/>
          <p:nvPr/>
        </p:nvSpPr>
        <p:spPr>
          <a:xfrm>
            <a:off x="-40153" y="921633"/>
            <a:ext cx="12203162" cy="1938992"/>
          </a:xfrm>
          <a:prstGeom prst="rect">
            <a:avLst/>
          </a:prstGeom>
          <a:noFill/>
        </p:spPr>
        <p:txBody>
          <a:bodyPr wrap="square" rtlCol="0">
            <a:spAutoFit/>
          </a:bodyPr>
          <a:lstStyle/>
          <a:p>
            <a:pPr marL="285750" indent="-285750">
              <a:buFont typeface="Arial" panose="020B0604020202020204" pitchFamily="34" charset="0"/>
              <a:buChar char="•"/>
            </a:pPr>
            <a:r>
              <a:rPr lang="fr-FR" sz="2000" b="1" noProof="1">
                <a:latin typeface="Arial" panose="020B0604020202020204" pitchFamily="34" charset="0"/>
                <a:cs typeface="Arial" panose="020B0604020202020204" pitchFamily="34" charset="0"/>
              </a:rPr>
              <a:t>Umbrella Sampling MD </a:t>
            </a:r>
            <a:r>
              <a:rPr lang="fr-FR" sz="2000" noProof="1">
                <a:latin typeface="Arial" panose="020B0604020202020204" pitchFamily="34" charset="0"/>
                <a:cs typeface="Arial" panose="020B0604020202020204" pitchFamily="34" charset="0"/>
              </a:rPr>
              <a:t>simulation: </a:t>
            </a:r>
            <a:r>
              <a:rPr lang="en-GB" sz="2000" noProof="1">
                <a:latin typeface="Arial" panose="020B0604020202020204" pitchFamily="34" charset="0"/>
                <a:cs typeface="Arial" panose="020B0604020202020204" pitchFamily="34" charset="0"/>
              </a:rPr>
              <a:t>measure the free energy needed to overcome the rotational barrier</a:t>
            </a:r>
          </a:p>
          <a:p>
            <a:pPr marL="285750" indent="-285750">
              <a:buFont typeface="Arial" panose="020B0604020202020204" pitchFamily="34" charset="0"/>
              <a:buChar char="•"/>
            </a:pPr>
            <a:r>
              <a:rPr lang="en-GB" sz="2000" b="1" noProof="1">
                <a:latin typeface="Arial" panose="020B0604020202020204" pitchFamily="34" charset="0"/>
                <a:cs typeface="Arial" panose="020B0604020202020204" pitchFamily="34" charset="0"/>
              </a:rPr>
              <a:t>6A6B</a:t>
            </a:r>
            <a:r>
              <a:rPr lang="en-GB" sz="2000" noProof="1">
                <a:latin typeface="Arial" panose="020B0604020202020204" pitchFamily="34" charset="0"/>
                <a:cs typeface="Arial" panose="020B0604020202020204" pitchFamily="34" charset="0"/>
              </a:rPr>
              <a:t>: inward -&gt; </a:t>
            </a:r>
            <a:r>
              <a:rPr lang="en-GB" sz="2000" noProof="1">
                <a:solidFill>
                  <a:srgbClr val="0070C0"/>
                </a:solidFill>
                <a:latin typeface="Arial" panose="020B0604020202020204" pitchFamily="34" charset="0"/>
                <a:cs typeface="Arial" panose="020B0604020202020204" pitchFamily="34" charset="0"/>
              </a:rPr>
              <a:t>no lysine triad </a:t>
            </a:r>
            <a:r>
              <a:rPr lang="en-GB" sz="2000" noProof="1">
                <a:latin typeface="Arial" panose="020B0604020202020204" pitchFamily="34" charset="0"/>
                <a:cs typeface="Arial" panose="020B0604020202020204" pitchFamily="34" charset="0"/>
              </a:rPr>
              <a:t>and</a:t>
            </a:r>
            <a:r>
              <a:rPr lang="en-GB" sz="2000" noProof="1">
                <a:solidFill>
                  <a:srgbClr val="0070C0"/>
                </a:solidFill>
                <a:latin typeface="Arial" panose="020B0604020202020204" pitchFamily="34" charset="0"/>
                <a:cs typeface="Arial" panose="020B0604020202020204" pitchFamily="34" charset="0"/>
              </a:rPr>
              <a:t> </a:t>
            </a:r>
            <a:r>
              <a:rPr lang="en-GB" sz="2000" b="1" noProof="1">
                <a:latin typeface="Arial" panose="020B0604020202020204" pitchFamily="34" charset="0"/>
                <a:cs typeface="Arial" panose="020B0604020202020204" pitchFamily="34" charset="0"/>
              </a:rPr>
              <a:t>6CU7: </a:t>
            </a:r>
            <a:r>
              <a:rPr lang="en-GB" sz="2000" noProof="1">
                <a:latin typeface="Arial" panose="020B0604020202020204" pitchFamily="34" charset="0"/>
                <a:cs typeface="Arial" panose="020B0604020202020204" pitchFamily="34" charset="0"/>
              </a:rPr>
              <a:t>outward -&gt; </a:t>
            </a:r>
            <a:r>
              <a:rPr lang="en-GB" sz="2000" noProof="1">
                <a:solidFill>
                  <a:srgbClr val="C00000"/>
                </a:solidFill>
                <a:latin typeface="Arial" panose="020B0604020202020204" pitchFamily="34" charset="0"/>
                <a:cs typeface="Arial" panose="020B0604020202020204" pitchFamily="34" charset="0"/>
              </a:rPr>
              <a:t>lysine triad</a:t>
            </a:r>
            <a:endParaRPr lang="en-GB" sz="2000" noProof="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noProof="1">
                <a:latin typeface="Arial" panose="020B0604020202020204" pitchFamily="34" charset="0"/>
                <a:cs typeface="Arial" panose="020B0604020202020204" pitchFamily="34" charset="0"/>
              </a:rPr>
              <a:t>Lysine triad: </a:t>
            </a:r>
            <a:r>
              <a:rPr lang="en-GB" sz="2000" noProof="1">
                <a:latin typeface="Arial" panose="020B0604020202020204" pitchFamily="34" charset="0"/>
                <a:cs typeface="Arial" panose="020B0604020202020204" pitchFamily="34" charset="0"/>
              </a:rPr>
              <a:t>presence of electron density (possible phosphate ion)</a:t>
            </a:r>
          </a:p>
          <a:p>
            <a:pPr marL="285750" indent="-285750">
              <a:buFont typeface="Arial" panose="020B0604020202020204" pitchFamily="34" charset="0"/>
              <a:buChar char="•"/>
            </a:pPr>
            <a:r>
              <a:rPr lang="fr-FR" sz="2000" b="1" noProof="1">
                <a:latin typeface="Arial" panose="020B0604020202020204" pitchFamily="34" charset="0"/>
                <a:cs typeface="Arial" panose="020B0604020202020204" pitchFamily="34" charset="0"/>
              </a:rPr>
              <a:t>Phosphate ions: </a:t>
            </a:r>
            <a:r>
              <a:rPr lang="fr-FR" sz="2000" noProof="1">
                <a:latin typeface="Arial" panose="020B0604020202020204" pitchFamily="34" charset="0"/>
                <a:cs typeface="Arial" panose="020B0604020202020204" pitchFamily="34" charset="0"/>
              </a:rPr>
              <a:t>center of mass of Lys</a:t>
            </a:r>
            <a:r>
              <a:rPr lang="fr-FR" sz="2000" baseline="30000" noProof="1">
                <a:latin typeface="Arial" panose="020B0604020202020204" pitchFamily="34" charset="0"/>
                <a:cs typeface="Arial" panose="020B0604020202020204" pitchFamily="34" charset="0"/>
              </a:rPr>
              <a:t>43,45,58</a:t>
            </a:r>
            <a:r>
              <a:rPr lang="fr-FR" sz="2000" noProof="1">
                <a:latin typeface="Arial" panose="020B0604020202020204" pitchFamily="34" charset="0"/>
                <a:cs typeface="Arial" panose="020B0604020202020204" pitchFamily="34" charset="0"/>
              </a:rPr>
              <a:t> N atoms</a:t>
            </a:r>
          </a:p>
          <a:p>
            <a:pPr marL="285750" indent="-285750">
              <a:buFont typeface="Arial" panose="020B0604020202020204" pitchFamily="34" charset="0"/>
              <a:buChar char="•"/>
            </a:pPr>
            <a:r>
              <a:rPr lang="fr-FR" sz="2000" b="1" noProof="1">
                <a:latin typeface="Arial" panose="020B0604020202020204" pitchFamily="34" charset="0"/>
                <a:cs typeface="Arial" panose="020B0604020202020204" pitchFamily="34" charset="0"/>
              </a:rPr>
              <a:t>Trapped coordination state: </a:t>
            </a:r>
            <a:r>
              <a:rPr lang="fr-FR" sz="2000" noProof="1">
                <a:latin typeface="Arial" panose="020B0604020202020204" pitchFamily="34" charset="0"/>
                <a:cs typeface="Arial" panose="020B0604020202020204" pitchFamily="34" charset="0"/>
              </a:rPr>
              <a:t>F=10 kcal/mol distance restraints</a:t>
            </a:r>
          </a:p>
          <a:p>
            <a:pPr marL="285750" indent="-285750">
              <a:buFont typeface="Arial" panose="020B0604020202020204" pitchFamily="34" charset="0"/>
              <a:buChar char="•"/>
            </a:pPr>
            <a:r>
              <a:rPr lang="fr-FR" sz="2000" b="1" noProof="1">
                <a:latin typeface="Arial" panose="020B0604020202020204" pitchFamily="34" charset="0"/>
                <a:cs typeface="Arial" panose="020B0604020202020204" pitchFamily="34" charset="0"/>
              </a:rPr>
              <a:t>Two buffer conditions: </a:t>
            </a:r>
            <a:r>
              <a:rPr lang="fr-FR" sz="2000" noProof="1">
                <a:latin typeface="Arial" panose="020B0604020202020204" pitchFamily="34" charset="0"/>
                <a:cs typeface="Arial" panose="020B0604020202020204" pitchFamily="34" charset="0"/>
              </a:rPr>
              <a:t>Saline + PBS</a:t>
            </a:r>
            <a:r>
              <a:rPr lang="fr-FR" sz="2000" b="1" baseline="30000" noProof="1">
                <a:latin typeface="Arial" panose="020B0604020202020204" pitchFamily="34" charset="0"/>
                <a:cs typeface="Arial" panose="020B0604020202020204" pitchFamily="34" charset="0"/>
              </a:rPr>
              <a:t>[3]</a:t>
            </a:r>
          </a:p>
        </p:txBody>
      </p:sp>
      <p:sp>
        <p:nvSpPr>
          <p:cNvPr id="65" name="Slide Number Placeholder 64">
            <a:extLst>
              <a:ext uri="{FF2B5EF4-FFF2-40B4-BE49-F238E27FC236}">
                <a16:creationId xmlns:a16="http://schemas.microsoft.com/office/drawing/2014/main" id="{77CF2E2D-DA8D-5D65-4DA7-5BB0EC468377}"/>
              </a:ext>
            </a:extLst>
          </p:cNvPr>
          <p:cNvSpPr>
            <a:spLocks noGrp="1"/>
          </p:cNvSpPr>
          <p:nvPr>
            <p:ph type="sldNum" sz="quarter" idx="12"/>
          </p:nvPr>
        </p:nvSpPr>
        <p:spPr/>
        <p:txBody>
          <a:bodyPr/>
          <a:lstStyle/>
          <a:p>
            <a:fld id="{A9474A3E-2C99-014E-8DC1-D4CADD1F58D4}" type="slidenum">
              <a:rPr lang="en-GB" smtClean="0"/>
              <a:t>8</a:t>
            </a:fld>
            <a:endParaRPr lang="en-GB"/>
          </a:p>
        </p:txBody>
      </p:sp>
      <p:sp>
        <p:nvSpPr>
          <p:cNvPr id="67" name="Footer Placeholder 66">
            <a:extLst>
              <a:ext uri="{FF2B5EF4-FFF2-40B4-BE49-F238E27FC236}">
                <a16:creationId xmlns:a16="http://schemas.microsoft.com/office/drawing/2014/main" id="{8B8CCCB5-E57C-34F5-E326-18702F9DB309}"/>
              </a:ext>
            </a:extLst>
          </p:cNvPr>
          <p:cNvSpPr>
            <a:spLocks noGrp="1"/>
          </p:cNvSpPr>
          <p:nvPr>
            <p:ph type="ftr" sz="quarter" idx="11"/>
          </p:nvPr>
        </p:nvSpPr>
        <p:spPr/>
        <p:txBody>
          <a:bodyPr/>
          <a:lstStyle/>
          <a:p>
            <a:r>
              <a:rPr lang="en-GB"/>
              <a:t>ISGC Academia Sinica 2026</a:t>
            </a:r>
          </a:p>
        </p:txBody>
      </p:sp>
      <p:sp>
        <p:nvSpPr>
          <p:cNvPr id="68" name="TextBox 67">
            <a:extLst>
              <a:ext uri="{FF2B5EF4-FFF2-40B4-BE49-F238E27FC236}">
                <a16:creationId xmlns:a16="http://schemas.microsoft.com/office/drawing/2014/main" id="{F444CC7E-C032-C7BB-C1FB-31682D5E1B68}"/>
              </a:ext>
            </a:extLst>
          </p:cNvPr>
          <p:cNvSpPr txBox="1"/>
          <p:nvPr/>
        </p:nvSpPr>
        <p:spPr>
          <a:xfrm>
            <a:off x="3008292" y="-32970"/>
            <a:ext cx="6359485" cy="261610"/>
          </a:xfrm>
          <a:prstGeom prst="rect">
            <a:avLst/>
          </a:prstGeom>
          <a:noFill/>
        </p:spPr>
        <p:txBody>
          <a:bodyPr wrap="square">
            <a:spAutoFit/>
          </a:bodyPr>
          <a:lstStyle/>
          <a:p>
            <a:r>
              <a:rPr lang="en-GB" sz="1100" dirty="0">
                <a:solidFill>
                  <a:schemeClr val="tx1">
                    <a:lumMod val="50000"/>
                    <a:lumOff val="50000"/>
                  </a:schemeClr>
                </a:solidFill>
                <a:latin typeface="Arial" panose="020B0604020202020204" pitchFamily="34" charset="0"/>
                <a:cs typeface="Arial" panose="020B0604020202020204" pitchFamily="34" charset="0"/>
              </a:rPr>
              <a:t>Multifaceted molecular dynamics studies on the stability of the type 1A polymorph of </a:t>
            </a:r>
            <a:r>
              <a:rPr lang="el-GR" sz="1100" dirty="0">
                <a:solidFill>
                  <a:schemeClr val="tx1">
                    <a:lumMod val="50000"/>
                    <a:lumOff val="50000"/>
                  </a:schemeClr>
                </a:solidFill>
                <a:latin typeface="Arial" panose="020B0604020202020204" pitchFamily="34" charset="0"/>
                <a:cs typeface="Arial" panose="020B0604020202020204" pitchFamily="34" charset="0"/>
              </a:rPr>
              <a:t>α</a:t>
            </a:r>
            <a:r>
              <a:rPr lang="en-GB" sz="1100" dirty="0">
                <a:solidFill>
                  <a:schemeClr val="tx1">
                    <a:lumMod val="50000"/>
                    <a:lumOff val="50000"/>
                  </a:schemeClr>
                </a:solidFill>
                <a:latin typeface="Arial" panose="020B0604020202020204" pitchFamily="34" charset="0"/>
                <a:cs typeface="Arial" panose="020B0604020202020204" pitchFamily="34" charset="0"/>
              </a:rPr>
              <a:t> synuclein</a:t>
            </a:r>
          </a:p>
        </p:txBody>
      </p:sp>
      <p:grpSp>
        <p:nvGrpSpPr>
          <p:cNvPr id="81" name="Group 80">
            <a:extLst>
              <a:ext uri="{FF2B5EF4-FFF2-40B4-BE49-F238E27FC236}">
                <a16:creationId xmlns:a16="http://schemas.microsoft.com/office/drawing/2014/main" id="{99E20559-6347-F550-98FC-682807A9C2C8}"/>
              </a:ext>
            </a:extLst>
          </p:cNvPr>
          <p:cNvGrpSpPr/>
          <p:nvPr/>
        </p:nvGrpSpPr>
        <p:grpSpPr>
          <a:xfrm>
            <a:off x="599398" y="2373548"/>
            <a:ext cx="11177272" cy="4165363"/>
            <a:chOff x="1109294" y="1814185"/>
            <a:chExt cx="10238340" cy="4770678"/>
          </a:xfrm>
        </p:grpSpPr>
        <p:grpSp>
          <p:nvGrpSpPr>
            <p:cNvPr id="78" name="Group 77">
              <a:extLst>
                <a:ext uri="{FF2B5EF4-FFF2-40B4-BE49-F238E27FC236}">
                  <a16:creationId xmlns:a16="http://schemas.microsoft.com/office/drawing/2014/main" id="{F832C0BF-FADE-A752-C03D-8FE8C0675D31}"/>
                </a:ext>
              </a:extLst>
            </p:cNvPr>
            <p:cNvGrpSpPr/>
            <p:nvPr/>
          </p:nvGrpSpPr>
          <p:grpSpPr>
            <a:xfrm>
              <a:off x="1109294" y="1814185"/>
              <a:ext cx="10238340" cy="4770678"/>
              <a:chOff x="1109294" y="1814185"/>
              <a:chExt cx="10238340" cy="4770678"/>
            </a:xfrm>
          </p:grpSpPr>
          <p:grpSp>
            <p:nvGrpSpPr>
              <p:cNvPr id="74" name="Group 73">
                <a:extLst>
                  <a:ext uri="{FF2B5EF4-FFF2-40B4-BE49-F238E27FC236}">
                    <a16:creationId xmlns:a16="http://schemas.microsoft.com/office/drawing/2014/main" id="{F73328AA-8E31-3B5D-1E01-088F92C8426A}"/>
                  </a:ext>
                </a:extLst>
              </p:cNvPr>
              <p:cNvGrpSpPr/>
              <p:nvPr/>
            </p:nvGrpSpPr>
            <p:grpSpPr>
              <a:xfrm>
                <a:off x="1494519" y="1814185"/>
                <a:ext cx="9726745" cy="4542165"/>
                <a:chOff x="1044577" y="2320973"/>
                <a:chExt cx="9726745" cy="4742254"/>
              </a:xfrm>
            </p:grpSpPr>
            <p:grpSp>
              <p:nvGrpSpPr>
                <p:cNvPr id="64" name="Group 63">
                  <a:extLst>
                    <a:ext uri="{FF2B5EF4-FFF2-40B4-BE49-F238E27FC236}">
                      <a16:creationId xmlns:a16="http://schemas.microsoft.com/office/drawing/2014/main" id="{31C7C969-FEF2-E681-E86B-E6C99E5B01E2}"/>
                    </a:ext>
                  </a:extLst>
                </p:cNvPr>
                <p:cNvGrpSpPr/>
                <p:nvPr/>
              </p:nvGrpSpPr>
              <p:grpSpPr>
                <a:xfrm>
                  <a:off x="1044577" y="2320973"/>
                  <a:ext cx="9726745" cy="4742254"/>
                  <a:chOff x="1044577" y="1796538"/>
                  <a:chExt cx="9726745" cy="4742254"/>
                </a:xfrm>
              </p:grpSpPr>
              <p:sp>
                <p:nvSpPr>
                  <p:cNvPr id="59" name="TextBox 58">
                    <a:extLst>
                      <a:ext uri="{FF2B5EF4-FFF2-40B4-BE49-F238E27FC236}">
                        <a16:creationId xmlns:a16="http://schemas.microsoft.com/office/drawing/2014/main" id="{FD209F22-E449-0A10-B9D3-57CED68CF5A6}"/>
                      </a:ext>
                    </a:extLst>
                  </p:cNvPr>
                  <p:cNvSpPr txBox="1"/>
                  <p:nvPr/>
                </p:nvSpPr>
                <p:spPr>
                  <a:xfrm>
                    <a:off x="3067245" y="5746759"/>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6A6B</a:t>
                    </a:r>
                  </a:p>
                </p:txBody>
              </p:sp>
              <p:sp>
                <p:nvSpPr>
                  <p:cNvPr id="60" name="TextBox 59">
                    <a:extLst>
                      <a:ext uri="{FF2B5EF4-FFF2-40B4-BE49-F238E27FC236}">
                        <a16:creationId xmlns:a16="http://schemas.microsoft.com/office/drawing/2014/main" id="{4127DDC1-E47C-B624-8216-3A626812E1F4}"/>
                      </a:ext>
                    </a:extLst>
                  </p:cNvPr>
                  <p:cNvSpPr txBox="1"/>
                  <p:nvPr/>
                </p:nvSpPr>
                <p:spPr>
                  <a:xfrm>
                    <a:off x="7689146" y="5748743"/>
                    <a:ext cx="2162880"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6CU7</a:t>
                    </a:r>
                  </a:p>
                </p:txBody>
              </p:sp>
              <p:grpSp>
                <p:nvGrpSpPr>
                  <p:cNvPr id="63" name="Group 62">
                    <a:extLst>
                      <a:ext uri="{FF2B5EF4-FFF2-40B4-BE49-F238E27FC236}">
                        <a16:creationId xmlns:a16="http://schemas.microsoft.com/office/drawing/2014/main" id="{D9A3AB20-9663-5ADD-A054-249379B924B6}"/>
                      </a:ext>
                    </a:extLst>
                  </p:cNvPr>
                  <p:cNvGrpSpPr/>
                  <p:nvPr/>
                </p:nvGrpSpPr>
                <p:grpSpPr>
                  <a:xfrm>
                    <a:off x="1044577" y="1796538"/>
                    <a:ext cx="9726745" cy="4742254"/>
                    <a:chOff x="1044577" y="2371240"/>
                    <a:chExt cx="9726745" cy="4688237"/>
                  </a:xfrm>
                </p:grpSpPr>
                <p:grpSp>
                  <p:nvGrpSpPr>
                    <p:cNvPr id="44" name="Group 43">
                      <a:extLst>
                        <a:ext uri="{FF2B5EF4-FFF2-40B4-BE49-F238E27FC236}">
                          <a16:creationId xmlns:a16="http://schemas.microsoft.com/office/drawing/2014/main" id="{564D7141-081A-72E3-66D4-936026578B7C}"/>
                        </a:ext>
                      </a:extLst>
                    </p:cNvPr>
                    <p:cNvGrpSpPr/>
                    <p:nvPr/>
                  </p:nvGrpSpPr>
                  <p:grpSpPr>
                    <a:xfrm>
                      <a:off x="1044577" y="2371240"/>
                      <a:ext cx="9726745" cy="4688237"/>
                      <a:chOff x="1463031" y="2679405"/>
                      <a:chExt cx="8796847" cy="4178595"/>
                    </a:xfrm>
                  </p:grpSpPr>
                  <p:pic>
                    <p:nvPicPr>
                      <p:cNvPr id="32" name="Picture 31">
                        <a:extLst>
                          <a:ext uri="{FF2B5EF4-FFF2-40B4-BE49-F238E27FC236}">
                            <a16:creationId xmlns:a16="http://schemas.microsoft.com/office/drawing/2014/main" id="{9BB8A3CC-ECCF-682F-894F-5C3D080A8420}"/>
                          </a:ext>
                        </a:extLst>
                      </p:cNvPr>
                      <p:cNvPicPr>
                        <a:picLocks noChangeAspect="1"/>
                      </p:cNvPicPr>
                      <p:nvPr/>
                    </p:nvPicPr>
                    <p:blipFill>
                      <a:blip r:embed="rId3"/>
                      <a:srcRect l="24797" t="11857" r="24798"/>
                      <a:stretch>
                        <a:fillRect/>
                      </a:stretch>
                    </p:blipFill>
                    <p:spPr>
                      <a:xfrm>
                        <a:off x="1463031" y="3174845"/>
                        <a:ext cx="4539080" cy="3683155"/>
                      </a:xfrm>
                      <a:prstGeom prst="rect">
                        <a:avLst/>
                      </a:prstGeom>
                    </p:spPr>
                  </p:pic>
                  <p:pic>
                    <p:nvPicPr>
                      <p:cNvPr id="43" name="Picture 42">
                        <a:extLst>
                          <a:ext uri="{FF2B5EF4-FFF2-40B4-BE49-F238E27FC236}">
                            <a16:creationId xmlns:a16="http://schemas.microsoft.com/office/drawing/2014/main" id="{859E884C-08E9-F7F7-6288-349CCF623733}"/>
                          </a:ext>
                        </a:extLst>
                      </p:cNvPr>
                      <p:cNvPicPr>
                        <a:picLocks noChangeAspect="1"/>
                      </p:cNvPicPr>
                      <p:nvPr/>
                    </p:nvPicPr>
                    <p:blipFill>
                      <a:blip r:embed="rId4"/>
                      <a:srcRect l="21188" r="22366"/>
                      <a:stretch>
                        <a:fillRect/>
                      </a:stretch>
                    </p:blipFill>
                    <p:spPr>
                      <a:xfrm>
                        <a:off x="5579389" y="2679405"/>
                        <a:ext cx="4680489" cy="3935816"/>
                      </a:xfrm>
                      <a:prstGeom prst="rect">
                        <a:avLst/>
                      </a:prstGeom>
                    </p:spPr>
                  </p:pic>
                </p:grpSp>
                <p:sp>
                  <p:nvSpPr>
                    <p:cNvPr id="45" name="Oval 44">
                      <a:extLst>
                        <a:ext uri="{FF2B5EF4-FFF2-40B4-BE49-F238E27FC236}">
                          <a16:creationId xmlns:a16="http://schemas.microsoft.com/office/drawing/2014/main" id="{39CB6F83-412E-56ED-9EEF-8CF68E6AA48E}"/>
                        </a:ext>
                      </a:extLst>
                    </p:cNvPr>
                    <p:cNvSpPr/>
                    <p:nvPr/>
                  </p:nvSpPr>
                  <p:spPr>
                    <a:xfrm>
                      <a:off x="7265636" y="4787715"/>
                      <a:ext cx="1504950" cy="1347029"/>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F5B5783B-E2C2-26A8-B39E-9B44237C186E}"/>
                        </a:ext>
                      </a:extLst>
                    </p:cNvPr>
                    <p:cNvSpPr/>
                    <p:nvPr/>
                  </p:nvSpPr>
                  <p:spPr>
                    <a:xfrm>
                      <a:off x="2525898" y="4899450"/>
                      <a:ext cx="1504950" cy="1347029"/>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AF48AC3-43B7-186F-08C6-36A262FA1FEF}"/>
                        </a:ext>
                      </a:extLst>
                    </p:cNvPr>
                    <p:cNvSpPr txBox="1"/>
                    <p:nvPr/>
                  </p:nvSpPr>
                  <p:spPr>
                    <a:xfrm>
                      <a:off x="8271322" y="2815634"/>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43</a:t>
                      </a:r>
                    </a:p>
                  </p:txBody>
                </p:sp>
                <p:sp>
                  <p:nvSpPr>
                    <p:cNvPr id="48" name="TextBox 47">
                      <a:extLst>
                        <a:ext uri="{FF2B5EF4-FFF2-40B4-BE49-F238E27FC236}">
                          <a16:creationId xmlns:a16="http://schemas.microsoft.com/office/drawing/2014/main" id="{B0D8909A-AAF7-8E3F-A062-8A1984E8AF16}"/>
                        </a:ext>
                      </a:extLst>
                    </p:cNvPr>
                    <p:cNvSpPr txBox="1"/>
                    <p:nvPr/>
                  </p:nvSpPr>
                  <p:spPr>
                    <a:xfrm>
                      <a:off x="3660404" y="2991171"/>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43</a:t>
                      </a:r>
                    </a:p>
                  </p:txBody>
                </p:sp>
                <p:sp>
                  <p:nvSpPr>
                    <p:cNvPr id="49" name="TextBox 48">
                      <a:extLst>
                        <a:ext uri="{FF2B5EF4-FFF2-40B4-BE49-F238E27FC236}">
                          <a16:creationId xmlns:a16="http://schemas.microsoft.com/office/drawing/2014/main" id="{4DF450DF-7FEE-834F-628A-58565E198E85}"/>
                        </a:ext>
                      </a:extLst>
                    </p:cNvPr>
                    <p:cNvSpPr txBox="1"/>
                    <p:nvPr/>
                  </p:nvSpPr>
                  <p:spPr>
                    <a:xfrm>
                      <a:off x="6899021" y="5712877"/>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43</a:t>
                      </a:r>
                    </a:p>
                  </p:txBody>
                </p:sp>
                <p:sp>
                  <p:nvSpPr>
                    <p:cNvPr id="50" name="TextBox 49">
                      <a:extLst>
                        <a:ext uri="{FF2B5EF4-FFF2-40B4-BE49-F238E27FC236}">
                          <a16:creationId xmlns:a16="http://schemas.microsoft.com/office/drawing/2014/main" id="{8BE26F60-20D8-179D-A37D-D2FF25630898}"/>
                        </a:ext>
                      </a:extLst>
                    </p:cNvPr>
                    <p:cNvSpPr txBox="1"/>
                    <p:nvPr/>
                  </p:nvSpPr>
                  <p:spPr>
                    <a:xfrm>
                      <a:off x="1994864" y="5642084"/>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43</a:t>
                      </a:r>
                    </a:p>
                  </p:txBody>
                </p:sp>
                <p:sp>
                  <p:nvSpPr>
                    <p:cNvPr id="51" name="TextBox 50">
                      <a:extLst>
                        <a:ext uri="{FF2B5EF4-FFF2-40B4-BE49-F238E27FC236}">
                          <a16:creationId xmlns:a16="http://schemas.microsoft.com/office/drawing/2014/main" id="{70A1B76A-7D12-6EBA-CA46-53AF59801B0D}"/>
                        </a:ext>
                      </a:extLst>
                    </p:cNvPr>
                    <p:cNvSpPr txBox="1"/>
                    <p:nvPr/>
                  </p:nvSpPr>
                  <p:spPr>
                    <a:xfrm>
                      <a:off x="1933336" y="5333174"/>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45</a:t>
                      </a:r>
                    </a:p>
                  </p:txBody>
                </p:sp>
                <p:sp>
                  <p:nvSpPr>
                    <p:cNvPr id="52" name="TextBox 51">
                      <a:extLst>
                        <a:ext uri="{FF2B5EF4-FFF2-40B4-BE49-F238E27FC236}">
                          <a16:creationId xmlns:a16="http://schemas.microsoft.com/office/drawing/2014/main" id="{A44F90B4-9E17-77FD-33FE-44EAB3580A98}"/>
                        </a:ext>
                      </a:extLst>
                    </p:cNvPr>
                    <p:cNvSpPr txBox="1"/>
                    <p:nvPr/>
                  </p:nvSpPr>
                  <p:spPr>
                    <a:xfrm>
                      <a:off x="4391943" y="3684197"/>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45</a:t>
                      </a:r>
                    </a:p>
                  </p:txBody>
                </p:sp>
                <p:sp>
                  <p:nvSpPr>
                    <p:cNvPr id="53" name="TextBox 52">
                      <a:extLst>
                        <a:ext uri="{FF2B5EF4-FFF2-40B4-BE49-F238E27FC236}">
                          <a16:creationId xmlns:a16="http://schemas.microsoft.com/office/drawing/2014/main" id="{5EC0A659-605F-1371-50D5-70B881A4DB56}"/>
                        </a:ext>
                      </a:extLst>
                    </p:cNvPr>
                    <p:cNvSpPr txBox="1"/>
                    <p:nvPr/>
                  </p:nvSpPr>
                  <p:spPr>
                    <a:xfrm>
                      <a:off x="9064527" y="3500284"/>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45</a:t>
                      </a:r>
                    </a:p>
                  </p:txBody>
                </p:sp>
                <p:sp>
                  <p:nvSpPr>
                    <p:cNvPr id="54" name="TextBox 53">
                      <a:extLst>
                        <a:ext uri="{FF2B5EF4-FFF2-40B4-BE49-F238E27FC236}">
                          <a16:creationId xmlns:a16="http://schemas.microsoft.com/office/drawing/2014/main" id="{C98F2C36-76E9-A60F-8479-EE56BB09DBE7}"/>
                        </a:ext>
                      </a:extLst>
                    </p:cNvPr>
                    <p:cNvSpPr txBox="1"/>
                    <p:nvPr/>
                  </p:nvSpPr>
                  <p:spPr>
                    <a:xfrm>
                      <a:off x="6773874" y="5387523"/>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45</a:t>
                      </a:r>
                    </a:p>
                  </p:txBody>
                </p:sp>
                <p:sp>
                  <p:nvSpPr>
                    <p:cNvPr id="55" name="TextBox 54">
                      <a:extLst>
                        <a:ext uri="{FF2B5EF4-FFF2-40B4-BE49-F238E27FC236}">
                          <a16:creationId xmlns:a16="http://schemas.microsoft.com/office/drawing/2014/main" id="{A6F4DCBC-6DEC-1051-08A0-2204967CB629}"/>
                        </a:ext>
                      </a:extLst>
                    </p:cNvPr>
                    <p:cNvSpPr txBox="1"/>
                    <p:nvPr/>
                  </p:nvSpPr>
                  <p:spPr>
                    <a:xfrm>
                      <a:off x="8232167" y="4960816"/>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58</a:t>
                      </a:r>
                    </a:p>
                  </p:txBody>
                </p:sp>
                <p:sp>
                  <p:nvSpPr>
                    <p:cNvPr id="56" name="TextBox 55">
                      <a:extLst>
                        <a:ext uri="{FF2B5EF4-FFF2-40B4-BE49-F238E27FC236}">
                          <a16:creationId xmlns:a16="http://schemas.microsoft.com/office/drawing/2014/main" id="{3940D7A2-C411-406B-1389-0C81D5DA7ACE}"/>
                        </a:ext>
                      </a:extLst>
                    </p:cNvPr>
                    <p:cNvSpPr txBox="1"/>
                    <p:nvPr/>
                  </p:nvSpPr>
                  <p:spPr>
                    <a:xfrm>
                      <a:off x="7621860" y="3843091"/>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58</a:t>
                      </a:r>
                    </a:p>
                  </p:txBody>
                </p:sp>
                <p:sp>
                  <p:nvSpPr>
                    <p:cNvPr id="57" name="TextBox 56">
                      <a:extLst>
                        <a:ext uri="{FF2B5EF4-FFF2-40B4-BE49-F238E27FC236}">
                          <a16:creationId xmlns:a16="http://schemas.microsoft.com/office/drawing/2014/main" id="{AF243E22-B9E7-9E39-24A7-2BBA133B5882}"/>
                        </a:ext>
                      </a:extLst>
                    </p:cNvPr>
                    <p:cNvSpPr txBox="1"/>
                    <p:nvPr/>
                  </p:nvSpPr>
                  <p:spPr>
                    <a:xfrm>
                      <a:off x="2778567" y="3973983"/>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58</a:t>
                      </a:r>
                    </a:p>
                  </p:txBody>
                </p:sp>
                <p:sp>
                  <p:nvSpPr>
                    <p:cNvPr id="58" name="TextBox 57">
                      <a:extLst>
                        <a:ext uri="{FF2B5EF4-FFF2-40B4-BE49-F238E27FC236}">
                          <a16:creationId xmlns:a16="http://schemas.microsoft.com/office/drawing/2014/main" id="{BF315725-EE05-33D3-9EF5-2CE2EC04A4BB}"/>
                        </a:ext>
                      </a:extLst>
                    </p:cNvPr>
                    <p:cNvSpPr txBox="1"/>
                    <p:nvPr/>
                  </p:nvSpPr>
                  <p:spPr>
                    <a:xfrm>
                      <a:off x="3680677" y="5070250"/>
                      <a:ext cx="1325218" cy="307777"/>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Lys</a:t>
                      </a:r>
                      <a:r>
                        <a:rPr lang="en-GB" sz="1400" b="1" baseline="30000" dirty="0">
                          <a:latin typeface="Arial" panose="020B0604020202020204" pitchFamily="34" charset="0"/>
                          <a:cs typeface="Arial" panose="020B0604020202020204" pitchFamily="34" charset="0"/>
                        </a:rPr>
                        <a:t>58</a:t>
                      </a:r>
                    </a:p>
                  </p:txBody>
                </p:sp>
                <p:sp>
                  <p:nvSpPr>
                    <p:cNvPr id="61" name="TextBox 60">
                      <a:extLst>
                        <a:ext uri="{FF2B5EF4-FFF2-40B4-BE49-F238E27FC236}">
                          <a16:creationId xmlns:a16="http://schemas.microsoft.com/office/drawing/2014/main" id="{84C118FB-9881-F017-BF5C-C6C522EAFF38}"/>
                        </a:ext>
                      </a:extLst>
                    </p:cNvPr>
                    <p:cNvSpPr txBox="1"/>
                    <p:nvPr/>
                  </p:nvSpPr>
                  <p:spPr>
                    <a:xfrm>
                      <a:off x="7445368" y="2927106"/>
                      <a:ext cx="1325218" cy="307777"/>
                    </a:xfrm>
                    <a:prstGeom prst="rect">
                      <a:avLst/>
                    </a:prstGeom>
                    <a:noFill/>
                  </p:spPr>
                  <p:txBody>
                    <a:bodyPr wrap="square" rtlCol="0">
                      <a:spAutoFit/>
                    </a:bodyPr>
                    <a:lstStyle/>
                    <a:p>
                      <a:r>
                        <a:rPr lang="en-GB" sz="1400" b="1" dirty="0">
                          <a:solidFill>
                            <a:srgbClr val="C00000"/>
                          </a:solidFill>
                          <a:latin typeface="Arial" panose="020B0604020202020204" pitchFamily="34" charset="0"/>
                          <a:cs typeface="Arial" panose="020B0604020202020204" pitchFamily="34" charset="0"/>
                        </a:rPr>
                        <a:t>PO4</a:t>
                      </a:r>
                      <a:r>
                        <a:rPr lang="en-GB" sz="1400" b="1" baseline="30000" dirty="0">
                          <a:solidFill>
                            <a:srgbClr val="C00000"/>
                          </a:solidFill>
                          <a:latin typeface="Arial" panose="020B0604020202020204" pitchFamily="34" charset="0"/>
                          <a:cs typeface="Arial" panose="020B0604020202020204" pitchFamily="34" charset="0"/>
                        </a:rPr>
                        <a:t>-</a:t>
                      </a:r>
                    </a:p>
                  </p:txBody>
                </p:sp>
                <p:sp>
                  <p:nvSpPr>
                    <p:cNvPr id="62" name="TextBox 61">
                      <a:extLst>
                        <a:ext uri="{FF2B5EF4-FFF2-40B4-BE49-F238E27FC236}">
                          <a16:creationId xmlns:a16="http://schemas.microsoft.com/office/drawing/2014/main" id="{BBAE50D7-499D-1F72-DDBB-A3313EBFD239}"/>
                        </a:ext>
                      </a:extLst>
                    </p:cNvPr>
                    <p:cNvSpPr txBox="1"/>
                    <p:nvPr/>
                  </p:nvSpPr>
                  <p:spPr>
                    <a:xfrm>
                      <a:off x="8473919" y="5950553"/>
                      <a:ext cx="1325218" cy="307777"/>
                    </a:xfrm>
                    <a:prstGeom prst="rect">
                      <a:avLst/>
                    </a:prstGeom>
                    <a:noFill/>
                  </p:spPr>
                  <p:txBody>
                    <a:bodyPr wrap="square" rtlCol="0">
                      <a:spAutoFit/>
                    </a:bodyPr>
                    <a:lstStyle/>
                    <a:p>
                      <a:r>
                        <a:rPr lang="en-GB" sz="1400" b="1" dirty="0">
                          <a:solidFill>
                            <a:srgbClr val="C00000"/>
                          </a:solidFill>
                          <a:latin typeface="Arial" panose="020B0604020202020204" pitchFamily="34" charset="0"/>
                          <a:cs typeface="Arial" panose="020B0604020202020204" pitchFamily="34" charset="0"/>
                        </a:rPr>
                        <a:t>PO4</a:t>
                      </a:r>
                      <a:r>
                        <a:rPr lang="en-GB" sz="1400" b="1" baseline="30000" dirty="0">
                          <a:solidFill>
                            <a:srgbClr val="C00000"/>
                          </a:solidFill>
                          <a:latin typeface="Arial" panose="020B0604020202020204" pitchFamily="34" charset="0"/>
                          <a:cs typeface="Arial" panose="020B0604020202020204" pitchFamily="34" charset="0"/>
                        </a:rPr>
                        <a:t>-</a:t>
                      </a:r>
                    </a:p>
                  </p:txBody>
                </p:sp>
              </p:grpSp>
            </p:grpSp>
            <p:sp>
              <p:nvSpPr>
                <p:cNvPr id="72" name="Right Arrow 71">
                  <a:extLst>
                    <a:ext uri="{FF2B5EF4-FFF2-40B4-BE49-F238E27FC236}">
                      <a16:creationId xmlns:a16="http://schemas.microsoft.com/office/drawing/2014/main" id="{152716D0-A718-7344-4906-F37F89F5F484}"/>
                    </a:ext>
                  </a:extLst>
                </p:cNvPr>
                <p:cNvSpPr/>
                <p:nvPr/>
              </p:nvSpPr>
              <p:spPr>
                <a:xfrm rot="1858214">
                  <a:off x="7996284" y="3127155"/>
                  <a:ext cx="374819" cy="245540"/>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ight Arrow 72">
                  <a:extLst>
                    <a:ext uri="{FF2B5EF4-FFF2-40B4-BE49-F238E27FC236}">
                      <a16:creationId xmlns:a16="http://schemas.microsoft.com/office/drawing/2014/main" id="{38A378CC-4E2B-B26B-23C6-2D055CDAC3EF}"/>
                    </a:ext>
                  </a:extLst>
                </p:cNvPr>
                <p:cNvSpPr/>
                <p:nvPr/>
              </p:nvSpPr>
              <p:spPr>
                <a:xfrm rot="12791004">
                  <a:off x="8106877" y="5773123"/>
                  <a:ext cx="374819" cy="245540"/>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74">
                <a:extLst>
                  <a:ext uri="{FF2B5EF4-FFF2-40B4-BE49-F238E27FC236}">
                    <a16:creationId xmlns:a16="http://schemas.microsoft.com/office/drawing/2014/main" id="{2FD26B7B-6F33-FA7B-3CED-B61DF5ADE026}"/>
                  </a:ext>
                </a:extLst>
              </p:cNvPr>
              <p:cNvSpPr txBox="1"/>
              <p:nvPr/>
            </p:nvSpPr>
            <p:spPr>
              <a:xfrm>
                <a:off x="1175329" y="5984699"/>
                <a:ext cx="10172305" cy="600164"/>
              </a:xfrm>
              <a:prstGeom prst="rect">
                <a:avLst/>
              </a:prstGeom>
              <a:noFill/>
            </p:spPr>
            <p:txBody>
              <a:bodyPr wrap="square" rtlCol="0">
                <a:spAutoFit/>
              </a:bodyPr>
              <a:lstStyle/>
              <a:p>
                <a:r>
                  <a:rPr lang="en-GB" sz="1100" b="1" noProof="1">
                    <a:latin typeface="Arial" panose="020B0604020202020204" pitchFamily="34" charset="0"/>
                    <a:cs typeface="Arial" panose="020B0604020202020204" pitchFamily="34" charset="0"/>
                  </a:rPr>
                  <a:t>Fig 10</a:t>
                </a:r>
                <a:r>
                  <a:rPr lang="en-GB" sz="1100" noProof="1">
                    <a:latin typeface="Arial" panose="020B0604020202020204" pitchFamily="34" charset="0"/>
                    <a:cs typeface="Arial" panose="020B0604020202020204" pitchFamily="34" charset="0"/>
                  </a:rPr>
                  <a:t>. Structures of the two 1A polymorphs: (</a:t>
                </a:r>
                <a:r>
                  <a:rPr lang="en-GB" sz="1100" b="1" noProof="1">
                    <a:latin typeface="Arial" panose="020B0604020202020204" pitchFamily="34" charset="0"/>
                    <a:cs typeface="Arial" panose="020B0604020202020204" pitchFamily="34" charset="0"/>
                  </a:rPr>
                  <a:t>A</a:t>
                </a:r>
                <a:r>
                  <a:rPr lang="en-GB" sz="1100" noProof="1">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6A6B with the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side-chain oriented outwards in saline buffer, (</a:t>
                </a:r>
                <a:r>
                  <a:rPr lang="en-GB" sz="1100" b="1"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6CU7 with the 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sidechain oriented inwards</a:t>
                </a:r>
                <a:r>
                  <a:rPr lang="en-FR" sz="1100" dirty="0">
                    <a:effectLst/>
                    <a:latin typeface="Arial" panose="020B0604020202020204" pitchFamily="34" charset="0"/>
                    <a:cs typeface="Arial" panose="020B0604020202020204" pitchFamily="34" charset="0"/>
                  </a:rPr>
                  <a:t> in PBS environment. </a:t>
                </a:r>
                <a:r>
                  <a:rPr lang="en-GB" sz="1100" dirty="0">
                    <a:latin typeface="Arial" panose="020B0604020202020204" pitchFamily="34" charset="0"/>
                    <a:cs typeface="Arial" panose="020B0604020202020204" pitchFamily="34" charset="0"/>
                  </a:rPr>
                  <a:t>The red dashed circle denotes the formation of the Lys</a:t>
                </a:r>
                <a:r>
                  <a:rPr lang="en-GB" sz="1100" baseline="30000" dirty="0">
                    <a:latin typeface="Arial" panose="020B0604020202020204" pitchFamily="34" charset="0"/>
                    <a:cs typeface="Arial" panose="020B0604020202020204" pitchFamily="34" charset="0"/>
                  </a:rPr>
                  <a:t>43</a:t>
                </a:r>
                <a:r>
                  <a:rPr lang="en-GB" sz="1100" dirty="0">
                    <a:latin typeface="Arial" panose="020B0604020202020204" pitchFamily="34" charset="0"/>
                    <a:cs typeface="Arial" panose="020B0604020202020204" pitchFamily="34" charset="0"/>
                  </a:rPr>
                  <a:t>-Lys</a:t>
                </a:r>
                <a:r>
                  <a:rPr lang="en-GB" sz="1100" baseline="30000" dirty="0">
                    <a:latin typeface="Arial" panose="020B0604020202020204" pitchFamily="34" charset="0"/>
                    <a:cs typeface="Arial" panose="020B0604020202020204" pitchFamily="34" charset="0"/>
                  </a:rPr>
                  <a:t>45</a:t>
                </a:r>
                <a:r>
                  <a:rPr lang="en-GB" sz="1100" dirty="0">
                    <a:latin typeface="Arial" panose="020B0604020202020204" pitchFamily="34" charset="0"/>
                    <a:cs typeface="Arial" panose="020B0604020202020204" pitchFamily="34" charset="0"/>
                  </a:rPr>
                  <a:t>-Lys</a:t>
                </a:r>
                <a:r>
                  <a:rPr lang="en-GB" sz="1100" baseline="30000" dirty="0">
                    <a:latin typeface="Arial" panose="020B0604020202020204" pitchFamily="34" charset="0"/>
                    <a:cs typeface="Arial" panose="020B0604020202020204" pitchFamily="34" charset="0"/>
                  </a:rPr>
                  <a:t>58</a:t>
                </a:r>
                <a:r>
                  <a:rPr lang="en-GB" sz="1100" dirty="0">
                    <a:latin typeface="Arial" panose="020B0604020202020204" pitchFamily="34" charset="0"/>
                    <a:cs typeface="Arial" panose="020B0604020202020204" pitchFamily="34" charset="0"/>
                  </a:rPr>
                  <a:t> triad. PyMOL representation. The red molecules represent the phosphate ions.</a:t>
                </a:r>
                <a:endParaRPr lang="en-FR" sz="1100" dirty="0">
                  <a:latin typeface="Arial" panose="020B0604020202020204" pitchFamily="34" charset="0"/>
                  <a:cs typeface="Arial" panose="020B0604020202020204" pitchFamily="34" charset="0"/>
                </a:endParaRPr>
              </a:p>
              <a:p>
                <a:endParaRPr lang="en-GB" sz="1100" noProof="1">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E33EE2F6-897C-169E-AC59-7277DCC426C9}"/>
                  </a:ext>
                </a:extLst>
              </p:cNvPr>
              <p:cNvSpPr txBox="1"/>
              <p:nvPr/>
            </p:nvSpPr>
            <p:spPr>
              <a:xfrm>
                <a:off x="1109294" y="2451063"/>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A</a:t>
                </a:r>
              </a:p>
            </p:txBody>
          </p:sp>
          <p:sp>
            <p:nvSpPr>
              <p:cNvPr id="77" name="TextBox 76">
                <a:extLst>
                  <a:ext uri="{FF2B5EF4-FFF2-40B4-BE49-F238E27FC236}">
                    <a16:creationId xmlns:a16="http://schemas.microsoft.com/office/drawing/2014/main" id="{A6759FF0-8E89-0483-2A3D-F17126E87BA2}"/>
                  </a:ext>
                </a:extLst>
              </p:cNvPr>
              <p:cNvSpPr txBox="1"/>
              <p:nvPr/>
            </p:nvSpPr>
            <p:spPr>
              <a:xfrm>
                <a:off x="6266918" y="2442332"/>
                <a:ext cx="1086378"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B</a:t>
                </a:r>
              </a:p>
            </p:txBody>
          </p:sp>
        </p:grpSp>
        <p:sp>
          <p:nvSpPr>
            <p:cNvPr id="79" name="Oval 78">
              <a:extLst>
                <a:ext uri="{FF2B5EF4-FFF2-40B4-BE49-F238E27FC236}">
                  <a16:creationId xmlns:a16="http://schemas.microsoft.com/office/drawing/2014/main" id="{F53AA459-D73F-2D06-812F-CB2E8366FAAC}"/>
                </a:ext>
              </a:extLst>
            </p:cNvPr>
            <p:cNvSpPr/>
            <p:nvPr/>
          </p:nvSpPr>
          <p:spPr>
            <a:xfrm>
              <a:off x="8750533" y="2655830"/>
              <a:ext cx="365690" cy="352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C499156E-524C-BF01-234F-6853BF741BD1}"/>
                </a:ext>
              </a:extLst>
            </p:cNvPr>
            <p:cNvSpPr/>
            <p:nvPr/>
          </p:nvSpPr>
          <p:spPr>
            <a:xfrm>
              <a:off x="8229588" y="4846532"/>
              <a:ext cx="365690" cy="35245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9439442"/>
      </p:ext>
    </p:extLst>
  </p:cSld>
  <p:clrMapOvr>
    <a:masterClrMapping/>
  </p:clrMapOvr>
  <mc:AlternateContent xmlns:mc="http://schemas.openxmlformats.org/markup-compatibility/2006">
    <mc:Choice xmlns:p14="http://schemas.microsoft.com/office/powerpoint/2010/main" Requires="p14">
      <p:transition spd="slow" p14:dur="2000" advTm="78823"/>
    </mc:Choice>
    <mc:Fallback>
      <p:transition spd="slow" advTm="7882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5373</TotalTime>
  <Words>4704</Words>
  <Application>Microsoft Macintosh PowerPoint</Application>
  <PresentationFormat>Widescreen</PresentationFormat>
  <Paragraphs>556</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Avenir Next</vt:lpstr>
      <vt:lpstr>Calibri</vt:lpstr>
      <vt:lpstr>Cambria Math</vt:lpstr>
      <vt:lpstr>Wingdings</vt:lpstr>
      <vt:lpstr>Office Theme</vt:lpstr>
      <vt:lpstr>Multifaceted molecular dynamics studies on the stability of  type 1A polymorph of α-synuclein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Marina Botnari</dc:creator>
  <cp:lastModifiedBy>Marina Botnari</cp:lastModifiedBy>
  <cp:revision>187</cp:revision>
  <dcterms:created xsi:type="dcterms:W3CDTF">2026-03-13T08:00:41Z</dcterms:created>
  <dcterms:modified xsi:type="dcterms:W3CDTF">2026-03-17T01:34:20Z</dcterms:modified>
</cp:coreProperties>
</file>